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32" r:id="rId2"/>
  </p:sldMasterIdLst>
  <p:notesMasterIdLst>
    <p:notesMasterId r:id="rId92"/>
  </p:notesMasterIdLst>
  <p:sldIdLst>
    <p:sldId id="257" r:id="rId3"/>
    <p:sldId id="268" r:id="rId4"/>
    <p:sldId id="289" r:id="rId5"/>
    <p:sldId id="265" r:id="rId6"/>
    <p:sldId id="313" r:id="rId7"/>
    <p:sldId id="314" r:id="rId8"/>
    <p:sldId id="267" r:id="rId9"/>
    <p:sldId id="296" r:id="rId10"/>
    <p:sldId id="294" r:id="rId11"/>
    <p:sldId id="266" r:id="rId12"/>
    <p:sldId id="303" r:id="rId13"/>
    <p:sldId id="316" r:id="rId14"/>
    <p:sldId id="308" r:id="rId15"/>
    <p:sldId id="269" r:id="rId16"/>
    <p:sldId id="273" r:id="rId17"/>
    <p:sldId id="297" r:id="rId18"/>
    <p:sldId id="271" r:id="rId19"/>
    <p:sldId id="280" r:id="rId20"/>
    <p:sldId id="329" r:id="rId21"/>
    <p:sldId id="272" r:id="rId22"/>
    <p:sldId id="282" r:id="rId23"/>
    <p:sldId id="276" r:id="rId24"/>
    <p:sldId id="277" r:id="rId25"/>
    <p:sldId id="292" r:id="rId26"/>
    <p:sldId id="315" r:id="rId27"/>
    <p:sldId id="275" r:id="rId28"/>
    <p:sldId id="278" r:id="rId29"/>
    <p:sldId id="279" r:id="rId30"/>
    <p:sldId id="281" r:id="rId31"/>
    <p:sldId id="307" r:id="rId32"/>
    <p:sldId id="283" r:id="rId33"/>
    <p:sldId id="284" r:id="rId34"/>
    <p:sldId id="274" r:id="rId35"/>
    <p:sldId id="293" r:id="rId36"/>
    <p:sldId id="298" r:id="rId37"/>
    <p:sldId id="299" r:id="rId38"/>
    <p:sldId id="300" r:id="rId39"/>
    <p:sldId id="261" r:id="rId40"/>
    <p:sldId id="301" r:id="rId41"/>
    <p:sldId id="260" r:id="rId42"/>
    <p:sldId id="304" r:id="rId43"/>
    <p:sldId id="262" r:id="rId44"/>
    <p:sldId id="305" r:id="rId45"/>
    <p:sldId id="302" r:id="rId46"/>
    <p:sldId id="263" r:id="rId47"/>
    <p:sldId id="306" r:id="rId48"/>
    <p:sldId id="264" r:id="rId49"/>
    <p:sldId id="290" r:id="rId50"/>
    <p:sldId id="309" r:id="rId51"/>
    <p:sldId id="317" r:id="rId52"/>
    <p:sldId id="332" r:id="rId53"/>
    <p:sldId id="333" r:id="rId54"/>
    <p:sldId id="334" r:id="rId55"/>
    <p:sldId id="335" r:id="rId56"/>
    <p:sldId id="336" r:id="rId57"/>
    <p:sldId id="337" r:id="rId58"/>
    <p:sldId id="338" r:id="rId59"/>
    <p:sldId id="339" r:id="rId60"/>
    <p:sldId id="340" r:id="rId61"/>
    <p:sldId id="341" r:id="rId62"/>
    <p:sldId id="342" r:id="rId63"/>
    <p:sldId id="343" r:id="rId64"/>
    <p:sldId id="344" r:id="rId65"/>
    <p:sldId id="345" r:id="rId66"/>
    <p:sldId id="346" r:id="rId67"/>
    <p:sldId id="347" r:id="rId68"/>
    <p:sldId id="348" r:id="rId69"/>
    <p:sldId id="349" r:id="rId70"/>
    <p:sldId id="331" r:id="rId71"/>
    <p:sldId id="320" r:id="rId72"/>
    <p:sldId id="319" r:id="rId73"/>
    <p:sldId id="323" r:id="rId74"/>
    <p:sldId id="324" r:id="rId75"/>
    <p:sldId id="325" r:id="rId76"/>
    <p:sldId id="330" r:id="rId77"/>
    <p:sldId id="322" r:id="rId78"/>
    <p:sldId id="321" r:id="rId79"/>
    <p:sldId id="326" r:id="rId80"/>
    <p:sldId id="327" r:id="rId81"/>
    <p:sldId id="328" r:id="rId82"/>
    <p:sldId id="318" r:id="rId83"/>
    <p:sldId id="310" r:id="rId84"/>
    <p:sldId id="285" r:id="rId85"/>
    <p:sldId id="286" r:id="rId86"/>
    <p:sldId id="287" r:id="rId87"/>
    <p:sldId id="288" r:id="rId88"/>
    <p:sldId id="311" r:id="rId89"/>
    <p:sldId id="291" r:id="rId90"/>
    <p:sldId id="312" r:id="rId9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8025" autoAdjust="0"/>
    <p:restoredTop sz="94660"/>
  </p:normalViewPr>
  <p:slideViewPr>
    <p:cSldViewPr snapToGrid="0">
      <p:cViewPr varScale="1">
        <p:scale>
          <a:sx n="119" d="100"/>
          <a:sy n="119" d="100"/>
        </p:scale>
        <p:origin x="96" y="40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120551518285571"/>
          <c:y val="5.7633748871149998E-2"/>
          <c:w val="0.39758877515557811"/>
          <c:h val="0.77313253795734493"/>
        </c:manualLayout>
      </c:layout>
      <c:doughnut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cat>
            <c:strRef>
              <c:f>Tabelle1!$A$2:$A$5</c:f>
              <c:strCache>
                <c:ptCount val="2"/>
                <c:pt idx="0">
                  <c:v>1. Quartal</c:v>
                </c:pt>
                <c:pt idx="1">
                  <c:v>2. Quartal</c:v>
                </c:pt>
              </c:strCache>
            </c:strRef>
          </c:cat>
          <c:val>
            <c:numRef>
              <c:f>Tabelle1!$B$2:$B$5</c:f>
              <c:numCache>
                <c:formatCode>General</c:formatCode>
                <c:ptCount val="4"/>
                <c:pt idx="0">
                  <c:v>5</c:v>
                </c:pt>
                <c:pt idx="1">
                  <c:v>5</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120551518285571"/>
          <c:y val="5.7633748871149998E-2"/>
          <c:w val="0.39758877515557811"/>
          <c:h val="0.77313253795734493"/>
        </c:manualLayout>
      </c:layout>
      <c:doughnut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cat>
            <c:strRef>
              <c:f>Tabelle1!$A$2:$A$5</c:f>
              <c:strCache>
                <c:ptCount val="2"/>
                <c:pt idx="0">
                  <c:v>1. Quartal</c:v>
                </c:pt>
                <c:pt idx="1">
                  <c:v>2. Quartal</c:v>
                </c:pt>
              </c:strCache>
            </c:strRef>
          </c:cat>
          <c:val>
            <c:numRef>
              <c:f>Tabelle1!$B$2:$B$5</c:f>
              <c:numCache>
                <c:formatCode>General</c:formatCode>
                <c:ptCount val="4"/>
                <c:pt idx="0">
                  <c:v>72</c:v>
                </c:pt>
                <c:pt idx="1">
                  <c:v>28</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D402F4-5A13-4E8A-A229-8733A6FD8039}" type="datetimeFigureOut">
              <a:rPr lang="de-DE" smtClean="0"/>
              <a:t>16.09.2020</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D865A7-3A67-40E6-81B0-E5544EDF3B90}" type="slidenum">
              <a:rPr lang="de-DE" smtClean="0"/>
              <a:t>‹Nr.›</a:t>
            </a:fld>
            <a:endParaRPr lang="de-DE"/>
          </a:p>
        </p:txBody>
      </p:sp>
    </p:spTree>
    <p:extLst>
      <p:ext uri="{BB962C8B-B14F-4D97-AF65-F5344CB8AC3E}">
        <p14:creationId xmlns:p14="http://schemas.microsoft.com/office/powerpoint/2010/main" val="3487246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fld id="{B9351751-79A7-4583-A31E-505B7AB00D34}" type="slidenum">
              <a:rPr lang="de-DE" smtClean="0">
                <a:ea typeface="ＭＳ Ｐゴシック" pitchFamily="34" charset="-128"/>
              </a:rPr>
              <a:pPr/>
              <a:t>4</a:t>
            </a:fld>
            <a:endParaRPr lang="de-DE" smtClean="0">
              <a:ea typeface="ＭＳ Ｐゴシック" pitchFamily="34" charset="-128"/>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p:spPr>
        <p:txBody>
          <a:bodyPr/>
          <a:lstStyle/>
          <a:p>
            <a:pPr eaLnBrk="1" hangingPunct="1"/>
            <a:endParaRPr lang="de-DE" smtClean="0"/>
          </a:p>
        </p:txBody>
      </p:sp>
    </p:spTree>
    <p:extLst>
      <p:ext uri="{BB962C8B-B14F-4D97-AF65-F5344CB8AC3E}">
        <p14:creationId xmlns:p14="http://schemas.microsoft.com/office/powerpoint/2010/main" val="3620354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Tree>
    <p:extLst>
      <p:ext uri="{BB962C8B-B14F-4D97-AF65-F5344CB8AC3E}">
        <p14:creationId xmlns:p14="http://schemas.microsoft.com/office/powerpoint/2010/main" val="14927415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28043307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19987208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5706492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34594206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410472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52485102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42270539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328632829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34978072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9300098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9439712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7854104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413120022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3137330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2115689"/>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78386332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00748611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6474987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80018255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25614495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138291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07231928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38698434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22723809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90138769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23734798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4574741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66277040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92224768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09015378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54467279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97447239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7014690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17858665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4383751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15382575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7776525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21439272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algn="ctr"/>
            <a:r>
              <a:rPr lang="de-DE" sz="2400" dirty="0">
                <a:solidFill>
                  <a:srgbClr val="137C9B"/>
                </a:solidFill>
              </a:rPr>
              <a:t>                             für Ihre Aufmerksamkeit.</a:t>
            </a:r>
          </a:p>
        </p:txBody>
      </p:sp>
    </p:spTree>
    <p:extLst>
      <p:ext uri="{BB962C8B-B14F-4D97-AF65-F5344CB8AC3E}">
        <p14:creationId xmlns:p14="http://schemas.microsoft.com/office/powerpoint/2010/main" val="30381252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6572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24688740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78536675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365304313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10005989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7721516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2298175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596883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7567544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6583929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34083540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3422338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357755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Tree>
    <p:extLst>
      <p:ext uri="{BB962C8B-B14F-4D97-AF65-F5344CB8AC3E}">
        <p14:creationId xmlns:p14="http://schemas.microsoft.com/office/powerpoint/2010/main" val="318428881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72615069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28038467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Überschrift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70590700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7"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180573614"/>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smtClean="0"/>
              <a:t>Bild</a:t>
            </a:r>
            <a:endParaRPr lang="de-DE" dirty="0"/>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94923484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7431305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5815974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924208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5421610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758863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5901807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Tree>
    <p:extLst>
      <p:ext uri="{BB962C8B-B14F-4D97-AF65-F5344CB8AC3E}">
        <p14:creationId xmlns:p14="http://schemas.microsoft.com/office/powerpoint/2010/main" val="29573310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422357163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27568" y="188913"/>
            <a:ext cx="11332633" cy="677862"/>
          </a:xfrm>
          <a:prstGeom prst="rect">
            <a:avLst/>
          </a:prstGeom>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xfrm>
            <a:off x="431801" y="6629400"/>
            <a:ext cx="8953500" cy="228600"/>
          </a:xfrm>
          <a:prstGeom prst="rect">
            <a:avLst/>
          </a:prstGeom>
          <a:ln/>
        </p:spPr>
        <p:txBody>
          <a:bodyPr/>
          <a:lstStyle>
            <a:lvl1pPr>
              <a:defRPr/>
            </a:lvl1pPr>
          </a:lstStyle>
          <a:p>
            <a:pPr>
              <a:defRPr/>
            </a:pPr>
            <a:endParaRPr lang="de-DE"/>
          </a:p>
        </p:txBody>
      </p:sp>
      <p:sp>
        <p:nvSpPr>
          <p:cNvPr id="4" name="Rectangle 7"/>
          <p:cNvSpPr>
            <a:spLocks noGrp="1" noChangeArrowheads="1"/>
          </p:cNvSpPr>
          <p:nvPr>
            <p:ph type="sldNum" sz="quarter" idx="11"/>
          </p:nvPr>
        </p:nvSpPr>
        <p:spPr>
          <a:xfrm>
            <a:off x="9628717" y="6629400"/>
            <a:ext cx="2131483" cy="228600"/>
          </a:xfrm>
          <a:prstGeom prst="rect">
            <a:avLst/>
          </a:prstGeom>
          <a:ln/>
        </p:spPr>
        <p:txBody>
          <a:bodyPr/>
          <a:lstStyle>
            <a:lvl1pPr>
              <a:defRPr/>
            </a:lvl1pPr>
          </a:lstStyle>
          <a:p>
            <a:pPr>
              <a:defRPr/>
            </a:pPr>
            <a:r>
              <a:rPr lang="de-DE"/>
              <a:t>Seite </a:t>
            </a:r>
            <a:fld id="{814F9629-83FC-445D-9BE0-48A12BB7C9D2}" type="slidenum">
              <a:rPr lang="de-DE"/>
              <a:pPr>
                <a:defRPr/>
              </a:pPr>
              <a:t>‹Nr.›</a:t>
            </a:fld>
            <a:endParaRPr lang="de-DE"/>
          </a:p>
        </p:txBody>
      </p:sp>
    </p:spTree>
    <p:extLst>
      <p:ext uri="{BB962C8B-B14F-4D97-AF65-F5344CB8AC3E}">
        <p14:creationId xmlns:p14="http://schemas.microsoft.com/office/powerpoint/2010/main" val="2880754901"/>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27568" y="188913"/>
            <a:ext cx="11332633" cy="677862"/>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p:nvPr>
        </p:nvSpPr>
        <p:spPr>
          <a:xfrm>
            <a:off x="427567" y="908050"/>
            <a:ext cx="11334751" cy="5041900"/>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xfrm>
            <a:off x="431801" y="6629400"/>
            <a:ext cx="8953500" cy="228600"/>
          </a:xfrm>
          <a:prstGeom prst="rect">
            <a:avLst/>
          </a:prstGeom>
          <a:ln/>
        </p:spPr>
        <p:txBody>
          <a:bodyPr/>
          <a:lstStyle>
            <a:lvl1pPr>
              <a:defRPr/>
            </a:lvl1pPr>
          </a:lstStyle>
          <a:p>
            <a:pPr>
              <a:defRPr/>
            </a:pPr>
            <a:endParaRPr lang="de-DE"/>
          </a:p>
        </p:txBody>
      </p:sp>
      <p:sp>
        <p:nvSpPr>
          <p:cNvPr id="5" name="Rectangle 7"/>
          <p:cNvSpPr>
            <a:spLocks noGrp="1" noChangeArrowheads="1"/>
          </p:cNvSpPr>
          <p:nvPr>
            <p:ph type="sldNum" sz="quarter" idx="11"/>
          </p:nvPr>
        </p:nvSpPr>
        <p:spPr>
          <a:xfrm>
            <a:off x="9628717" y="6629400"/>
            <a:ext cx="2131483" cy="228600"/>
          </a:xfrm>
          <a:prstGeom prst="rect">
            <a:avLst/>
          </a:prstGeom>
          <a:ln/>
        </p:spPr>
        <p:txBody>
          <a:bodyPr/>
          <a:lstStyle>
            <a:lvl1pPr>
              <a:defRPr/>
            </a:lvl1pPr>
          </a:lstStyle>
          <a:p>
            <a:pPr>
              <a:defRPr/>
            </a:pPr>
            <a:r>
              <a:rPr lang="de-DE"/>
              <a:t>Seite </a:t>
            </a:r>
            <a:fld id="{15D2DAFD-2B16-4930-9018-98BD52DDC43D}" type="slidenum">
              <a:rPr lang="de-DE"/>
              <a:pPr>
                <a:defRPr/>
              </a:pPr>
              <a:t>‹Nr.›</a:t>
            </a:fld>
            <a:endParaRPr lang="de-DE"/>
          </a:p>
        </p:txBody>
      </p:sp>
    </p:spTree>
    <p:extLst>
      <p:ext uri="{BB962C8B-B14F-4D97-AF65-F5344CB8AC3E}">
        <p14:creationId xmlns:p14="http://schemas.microsoft.com/office/powerpoint/2010/main" val="2500748548"/>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a:prstGeom prst="rect">
            <a:avLst/>
          </a:prstGeom>
        </p:spPr>
        <p:txBody>
          <a:bodyPr anchor="b"/>
          <a:lstStyle>
            <a:lvl1pPr algn="ctr">
              <a:defRPr sz="6000"/>
            </a:lvl1pPr>
          </a:lstStyle>
          <a:p>
            <a:r>
              <a:rPr lang="de-DE" dirty="0"/>
              <a:t>Mastertitelformat bearbeiten</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Tree>
    <p:extLst>
      <p:ext uri="{BB962C8B-B14F-4D97-AF65-F5344CB8AC3E}">
        <p14:creationId xmlns:p14="http://schemas.microsoft.com/office/powerpoint/2010/main" val="15452579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814917" y="1"/>
            <a:ext cx="10562167" cy="1016000"/>
          </a:xfrm>
          <a:prstGeom prst="rect">
            <a:avLst/>
          </a:prstGeom>
        </p:spPr>
        <p:txBody>
          <a:bodyPr/>
          <a:lstStyle/>
          <a:p>
            <a:r>
              <a:rPr lang="de-DE" dirty="0"/>
              <a:t>Mastertitelformat bearbeiten</a:t>
            </a:r>
            <a:endParaRPr lang="en-US" dirty="0"/>
          </a:p>
        </p:txBody>
      </p:sp>
      <p:sp>
        <p:nvSpPr>
          <p:cNvPr id="3" name="Content Placeholder 2"/>
          <p:cNvSpPr>
            <a:spLocks noGrp="1"/>
          </p:cNvSpPr>
          <p:nvPr>
            <p:ph idx="1"/>
          </p:nvPr>
        </p:nvSpPr>
        <p:spPr>
          <a:xfrm>
            <a:off x="814916" y="1196976"/>
            <a:ext cx="10562168" cy="4979988"/>
          </a:xfrm>
          <a:prstGeom prst="rect">
            <a:avLst/>
          </a:prstGeom>
        </p:spPr>
        <p:txBody>
          <a:bodyPr/>
          <a:lstStyle/>
          <a:p>
            <a:pPr lvl="0"/>
            <a:r>
              <a:rPr lang="de-DE" dirty="0"/>
              <a:t>Mastertextformat bearbeiten
Zweite Ebene
Dritte Ebene
Vierte Ebene
Fünfte Ebene</a:t>
            </a:r>
            <a:endParaRPr lang="en-US" dirty="0"/>
          </a:p>
        </p:txBody>
      </p:sp>
      <p:sp>
        <p:nvSpPr>
          <p:cNvPr id="6" name="Slide Number Placeholder 5"/>
          <p:cNvSpPr>
            <a:spLocks noGrp="1"/>
          </p:cNvSpPr>
          <p:nvPr>
            <p:ph type="sldNum" sz="quarter" idx="12"/>
          </p:nvPr>
        </p:nvSpPr>
        <p:spPr/>
        <p:txBody>
          <a:bodyPr/>
          <a:lstStyle>
            <a:lvl1pPr>
              <a:defRPr/>
            </a:lvl1pPr>
          </a:lstStyle>
          <a:p>
            <a:r>
              <a:rPr lang="de-DE" dirty="0">
                <a:solidFill>
                  <a:srgbClr val="777777"/>
                </a:solidFill>
              </a:rPr>
              <a:t> </a:t>
            </a:r>
            <a:r>
              <a:rPr lang="de-DE" dirty="0" err="1">
                <a:solidFill>
                  <a:srgbClr val="777777"/>
                </a:solidFill>
              </a:rPr>
              <a:t>bAV</a:t>
            </a:r>
            <a:r>
              <a:rPr lang="de-DE" dirty="0">
                <a:solidFill>
                  <a:srgbClr val="777777"/>
                </a:solidFill>
              </a:rPr>
              <a:t> Präsentation | </a:t>
            </a:r>
            <a:fld id="{5E13B96E-FD25-A142-83DC-A0C798ED84DC}" type="slidenum">
              <a:rPr lang="de-DE" smtClean="0">
                <a:solidFill>
                  <a:srgbClr val="777777"/>
                </a:solidFill>
              </a:rPr>
              <a:pPr/>
              <a:t>‹Nr.›</a:t>
            </a:fld>
            <a:endParaRPr lang="de-DE" dirty="0">
              <a:solidFill>
                <a:srgbClr val="777777"/>
              </a:solidFill>
            </a:endParaRPr>
          </a:p>
        </p:txBody>
      </p:sp>
    </p:spTree>
    <p:extLst>
      <p:ext uri="{BB962C8B-B14F-4D97-AF65-F5344CB8AC3E}">
        <p14:creationId xmlns:p14="http://schemas.microsoft.com/office/powerpoint/2010/main" val="9598832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814917" y="1"/>
            <a:ext cx="10562167" cy="1016000"/>
          </a:xfrm>
          <a:prstGeom prst="rect">
            <a:avLst/>
          </a:prstGeom>
        </p:spPr>
        <p:txBody>
          <a:bodyPr/>
          <a:lstStyle/>
          <a:p>
            <a:r>
              <a:rPr lang="de-DE" dirty="0"/>
              <a:t>Mastertitelformat bearbeiten</a:t>
            </a:r>
            <a:endParaRPr lang="en-US" dirty="0"/>
          </a:p>
        </p:txBody>
      </p:sp>
      <p:sp>
        <p:nvSpPr>
          <p:cNvPr id="3" name="Content Placeholder 2"/>
          <p:cNvSpPr>
            <a:spLocks noGrp="1"/>
          </p:cNvSpPr>
          <p:nvPr>
            <p:ph sz="half" idx="1"/>
          </p:nvPr>
        </p:nvSpPr>
        <p:spPr>
          <a:xfrm>
            <a:off x="814917" y="1196975"/>
            <a:ext cx="4944535" cy="4984070"/>
          </a:xfrm>
          <a:prstGeom prst="rect">
            <a:avLst/>
          </a:prstGeom>
        </p:spPr>
        <p:txBody>
          <a:bodyPr/>
          <a:lstStyle/>
          <a:p>
            <a:pPr lvl="0"/>
            <a:r>
              <a:rPr lang="de-DE" dirty="0"/>
              <a:t>Mastertextformat bearbeiten
Zweite Ebene
Dritte Ebene
Vierte Ebene
Fünfte Ebene</a:t>
            </a:r>
            <a:endParaRPr lang="en-US" dirty="0"/>
          </a:p>
        </p:txBody>
      </p:sp>
      <p:sp>
        <p:nvSpPr>
          <p:cNvPr id="4" name="Content Placeholder 3"/>
          <p:cNvSpPr>
            <a:spLocks noGrp="1"/>
          </p:cNvSpPr>
          <p:nvPr>
            <p:ph sz="half" idx="2"/>
          </p:nvPr>
        </p:nvSpPr>
        <p:spPr>
          <a:xfrm>
            <a:off x="6432551" y="1196975"/>
            <a:ext cx="4944532" cy="4979988"/>
          </a:xfrm>
          <a:prstGeom prst="rect">
            <a:avLst/>
          </a:prstGeom>
        </p:spPr>
        <p:txBody>
          <a:bodyPr/>
          <a:lstStyle/>
          <a:p>
            <a:pPr lvl="0"/>
            <a:r>
              <a:rPr lang="de-DE" dirty="0"/>
              <a:t>Mastertextformat bearbeiten
Zweite Ebene
Dritte Ebene
Vierte Ebene
Fünfte Ebene</a:t>
            </a:r>
            <a:endParaRPr lang="en-US" dirty="0"/>
          </a:p>
        </p:txBody>
      </p:sp>
      <p:sp>
        <p:nvSpPr>
          <p:cNvPr id="7" name="Slide Number Placeholder 6"/>
          <p:cNvSpPr>
            <a:spLocks noGrp="1"/>
          </p:cNvSpPr>
          <p:nvPr>
            <p:ph type="sldNum" sz="quarter" idx="12"/>
          </p:nvPr>
        </p:nvSpPr>
        <p:spPr/>
        <p:txBody>
          <a:bodyPr/>
          <a:lstStyle>
            <a:lvl1pPr>
              <a:defRPr/>
            </a:lvl1pPr>
          </a:lstStyle>
          <a:p>
            <a:r>
              <a:rPr lang="de-DE" dirty="0">
                <a:solidFill>
                  <a:srgbClr val="777777"/>
                </a:solidFill>
              </a:rPr>
              <a:t> </a:t>
            </a:r>
            <a:r>
              <a:rPr lang="de-DE" dirty="0" err="1">
                <a:solidFill>
                  <a:srgbClr val="777777"/>
                </a:solidFill>
              </a:rPr>
              <a:t>bAV</a:t>
            </a:r>
            <a:r>
              <a:rPr lang="de-DE" dirty="0">
                <a:solidFill>
                  <a:srgbClr val="777777"/>
                </a:solidFill>
              </a:rPr>
              <a:t> Präsentation | </a:t>
            </a:r>
            <a:fld id="{5E13B96E-FD25-A142-83DC-A0C798ED84DC}" type="slidenum">
              <a:rPr lang="de-DE" smtClean="0">
                <a:solidFill>
                  <a:srgbClr val="777777"/>
                </a:solidFill>
              </a:rPr>
              <a:pPr/>
              <a:t>‹Nr.›</a:t>
            </a:fld>
            <a:endParaRPr lang="de-DE" dirty="0">
              <a:solidFill>
                <a:srgbClr val="777777"/>
              </a:solidFill>
            </a:endParaRPr>
          </a:p>
        </p:txBody>
      </p:sp>
    </p:spTree>
    <p:extLst>
      <p:ext uri="{BB962C8B-B14F-4D97-AF65-F5344CB8AC3E}">
        <p14:creationId xmlns:p14="http://schemas.microsoft.com/office/powerpoint/2010/main" val="40139638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814917" y="1"/>
            <a:ext cx="10562167" cy="1016000"/>
          </a:xfrm>
          <a:prstGeom prst="rect">
            <a:avLst/>
          </a:prstGeom>
        </p:spPr>
        <p:txBody>
          <a:bodyPr/>
          <a:lstStyle/>
          <a:p>
            <a:r>
              <a:rPr lang="de-DE" dirty="0"/>
              <a:t>Mastertitelformat bearbeiten</a:t>
            </a:r>
            <a:endParaRPr lang="en-US" dirty="0"/>
          </a:p>
        </p:txBody>
      </p:sp>
      <p:sp>
        <p:nvSpPr>
          <p:cNvPr id="5" name="Slide Number Placeholder 4"/>
          <p:cNvSpPr>
            <a:spLocks noGrp="1"/>
          </p:cNvSpPr>
          <p:nvPr>
            <p:ph type="sldNum" sz="quarter" idx="12"/>
          </p:nvPr>
        </p:nvSpPr>
        <p:spPr/>
        <p:txBody>
          <a:bodyPr/>
          <a:lstStyle>
            <a:lvl1pPr>
              <a:defRPr/>
            </a:lvl1pPr>
          </a:lstStyle>
          <a:p>
            <a:r>
              <a:rPr lang="de-DE" dirty="0">
                <a:solidFill>
                  <a:srgbClr val="777777"/>
                </a:solidFill>
              </a:rPr>
              <a:t> </a:t>
            </a:r>
            <a:r>
              <a:rPr lang="de-DE" dirty="0" err="1">
                <a:solidFill>
                  <a:srgbClr val="777777"/>
                </a:solidFill>
              </a:rPr>
              <a:t>bAV</a:t>
            </a:r>
            <a:r>
              <a:rPr lang="de-DE" dirty="0">
                <a:solidFill>
                  <a:srgbClr val="777777"/>
                </a:solidFill>
              </a:rPr>
              <a:t> Präsentation | </a:t>
            </a:r>
            <a:fld id="{5E13B96E-FD25-A142-83DC-A0C798ED84DC}" type="slidenum">
              <a:rPr lang="de-DE" smtClean="0">
                <a:solidFill>
                  <a:srgbClr val="777777"/>
                </a:solidFill>
              </a:rPr>
              <a:pPr/>
              <a:t>‹Nr.›</a:t>
            </a:fld>
            <a:endParaRPr lang="de-DE" dirty="0">
              <a:solidFill>
                <a:srgbClr val="777777"/>
              </a:solidFill>
            </a:endParaRPr>
          </a:p>
        </p:txBody>
      </p:sp>
    </p:spTree>
    <p:extLst>
      <p:ext uri="{BB962C8B-B14F-4D97-AF65-F5344CB8AC3E}">
        <p14:creationId xmlns:p14="http://schemas.microsoft.com/office/powerpoint/2010/main" val="33210354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r>
              <a:rPr lang="de-DE" dirty="0">
                <a:solidFill>
                  <a:srgbClr val="777777"/>
                </a:solidFill>
              </a:rPr>
              <a:t> </a:t>
            </a:r>
            <a:r>
              <a:rPr lang="de-DE" dirty="0" err="1">
                <a:solidFill>
                  <a:srgbClr val="777777"/>
                </a:solidFill>
              </a:rPr>
              <a:t>bAV</a:t>
            </a:r>
            <a:r>
              <a:rPr lang="de-DE" dirty="0">
                <a:solidFill>
                  <a:srgbClr val="777777"/>
                </a:solidFill>
              </a:rPr>
              <a:t> Präsentation | </a:t>
            </a:r>
            <a:fld id="{5E13B96E-FD25-A142-83DC-A0C798ED84DC}" type="slidenum">
              <a:rPr lang="de-DE" smtClean="0">
                <a:solidFill>
                  <a:srgbClr val="777777"/>
                </a:solidFill>
              </a:rPr>
              <a:pPr/>
              <a:t>‹Nr.›</a:t>
            </a:fld>
            <a:endParaRPr lang="de-DE" dirty="0">
              <a:solidFill>
                <a:srgbClr val="777777"/>
              </a:solidFill>
            </a:endParaRPr>
          </a:p>
        </p:txBody>
      </p:sp>
    </p:spTree>
    <p:extLst>
      <p:ext uri="{BB962C8B-B14F-4D97-AF65-F5344CB8AC3E}">
        <p14:creationId xmlns:p14="http://schemas.microsoft.com/office/powerpoint/2010/main" val="1815723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6432551" y="1196976"/>
            <a:ext cx="4944533" cy="48609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endParaRPr lang="en-US" dirty="0"/>
          </a:p>
        </p:txBody>
      </p:sp>
      <p:sp>
        <p:nvSpPr>
          <p:cNvPr id="4" name="Text Placeholder 3"/>
          <p:cNvSpPr>
            <a:spLocks noGrp="1"/>
          </p:cNvSpPr>
          <p:nvPr>
            <p:ph type="body" sz="half" idx="2"/>
          </p:nvPr>
        </p:nvSpPr>
        <p:spPr>
          <a:xfrm>
            <a:off x="814918" y="1196975"/>
            <a:ext cx="4944533" cy="4942568"/>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Mastertextformat bearbeiten
Zweite Ebene
Dritte Ebene
Vierte Ebene
Fünfte Ebene</a:t>
            </a:r>
            <a:endParaRPr lang="en-US" dirty="0"/>
          </a:p>
        </p:txBody>
      </p:sp>
    </p:spTree>
    <p:extLst>
      <p:ext uri="{BB962C8B-B14F-4D97-AF65-F5344CB8AC3E}">
        <p14:creationId xmlns:p14="http://schemas.microsoft.com/office/powerpoint/2010/main" val="18085969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a:xfrm>
            <a:off x="814917" y="1"/>
            <a:ext cx="10562167" cy="1017587"/>
          </a:xfrm>
          <a:prstGeom prst="rect">
            <a:avLst/>
          </a:prstGeom>
        </p:spPr>
        <p:txBody>
          <a:bodyPr/>
          <a:lstStyle/>
          <a:p>
            <a:r>
              <a:rPr lang="de-DE" dirty="0"/>
              <a:t>Mastertitelformat bearbeiten</a:t>
            </a:r>
            <a:endParaRPr lang="en-US" dirty="0"/>
          </a:p>
        </p:txBody>
      </p:sp>
      <p:sp>
        <p:nvSpPr>
          <p:cNvPr id="3" name="Vertical Text Placeholder 2"/>
          <p:cNvSpPr>
            <a:spLocks noGrp="1"/>
          </p:cNvSpPr>
          <p:nvPr>
            <p:ph type="body" orient="vert" idx="1"/>
          </p:nvPr>
        </p:nvSpPr>
        <p:spPr>
          <a:xfrm>
            <a:off x="814916" y="1196975"/>
            <a:ext cx="10562168" cy="4979988"/>
          </a:xfrm>
          <a:prstGeom prst="rect">
            <a:avLst/>
          </a:prstGeom>
        </p:spPr>
        <p:txBody>
          <a:bodyPr vert="eaVert"/>
          <a:lstStyle/>
          <a:p>
            <a:pPr lvl="0"/>
            <a:r>
              <a:rPr lang="de-DE" dirty="0"/>
              <a:t>Mastertextformat bearbeiten
Zweite Ebene
Dritte Ebene
Vierte Ebene
Fünfte Ebene</a:t>
            </a:r>
            <a:endParaRPr lang="en-US" dirty="0"/>
          </a:p>
        </p:txBody>
      </p:sp>
      <p:sp>
        <p:nvSpPr>
          <p:cNvPr id="6" name="Slide Number Placeholder 5"/>
          <p:cNvSpPr>
            <a:spLocks noGrp="1"/>
          </p:cNvSpPr>
          <p:nvPr>
            <p:ph type="sldNum" sz="quarter" idx="12"/>
          </p:nvPr>
        </p:nvSpPr>
        <p:spPr/>
        <p:txBody>
          <a:bodyPr/>
          <a:lstStyle>
            <a:lvl1pPr>
              <a:defRPr/>
            </a:lvl1pPr>
          </a:lstStyle>
          <a:p>
            <a:r>
              <a:rPr lang="de-DE" dirty="0">
                <a:solidFill>
                  <a:srgbClr val="777777"/>
                </a:solidFill>
              </a:rPr>
              <a:t> </a:t>
            </a:r>
            <a:r>
              <a:rPr lang="de-DE" dirty="0" err="1">
                <a:solidFill>
                  <a:srgbClr val="777777"/>
                </a:solidFill>
              </a:rPr>
              <a:t>bAV</a:t>
            </a:r>
            <a:r>
              <a:rPr lang="de-DE" dirty="0">
                <a:solidFill>
                  <a:srgbClr val="777777"/>
                </a:solidFill>
              </a:rPr>
              <a:t> Präsentation | </a:t>
            </a:r>
            <a:fld id="{5E13B96E-FD25-A142-83DC-A0C798ED84DC}" type="slidenum">
              <a:rPr lang="de-DE" smtClean="0">
                <a:solidFill>
                  <a:srgbClr val="777777"/>
                </a:solidFill>
              </a:rPr>
              <a:pPr/>
              <a:t>‹Nr.›</a:t>
            </a:fld>
            <a:endParaRPr lang="de-DE" dirty="0">
              <a:solidFill>
                <a:srgbClr val="777777"/>
              </a:solidFill>
            </a:endParaRPr>
          </a:p>
        </p:txBody>
      </p:sp>
    </p:spTree>
    <p:extLst>
      <p:ext uri="{BB962C8B-B14F-4D97-AF65-F5344CB8AC3E}">
        <p14:creationId xmlns:p14="http://schemas.microsoft.com/office/powerpoint/2010/main" val="21030513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Standard Inhalt einspaltig">
    <p:spTree>
      <p:nvGrpSpPr>
        <p:cNvPr id="1" name=""/>
        <p:cNvGrpSpPr/>
        <p:nvPr/>
      </p:nvGrpSpPr>
      <p:grpSpPr>
        <a:xfrm>
          <a:off x="0" y="0"/>
          <a:ext cx="0" cy="0"/>
          <a:chOff x="0" y="0"/>
          <a:chExt cx="0" cy="0"/>
        </a:xfrm>
      </p:grpSpPr>
      <p:sp>
        <p:nvSpPr>
          <p:cNvPr id="14" name="Inhaltsplatzhalter 13" descr="Spalte links" title="Spalte links"/>
          <p:cNvSpPr>
            <a:spLocks noGrp="1"/>
          </p:cNvSpPr>
          <p:nvPr>
            <p:ph sz="quarter" idx="13" hasCustomPrompt="1"/>
          </p:nvPr>
        </p:nvSpPr>
        <p:spPr>
          <a:xfrm>
            <a:off x="672983" y="1529996"/>
            <a:ext cx="10850268" cy="4839054"/>
          </a:xfrm>
          <a:prstGeom prst="rect">
            <a:avLst/>
          </a:prstGeom>
        </p:spPr>
        <p:txBody>
          <a:bodyPr rIns="0"/>
          <a:lstStyle>
            <a:lvl1pPr>
              <a:lnSpc>
                <a:spcPts val="1920"/>
              </a:lnSpc>
              <a:spcAft>
                <a:spcPts val="0"/>
              </a:spcAft>
              <a:defRPr lang="en-GB" sz="1600" b="0" kern="1200" cap="none" baseline="0" noProof="0" dirty="0" smtClean="0">
                <a:solidFill>
                  <a:schemeClr val="tx1"/>
                </a:solidFill>
                <a:latin typeface="+mn-lt"/>
                <a:ea typeface="+mn-ea"/>
                <a:cs typeface="+mn-cs"/>
              </a:defRPr>
            </a:lvl1pPr>
            <a:lvl2pPr>
              <a:defRPr lang="de-DE" sz="1600" kern="1200" dirty="0" smtClean="0">
                <a:solidFill>
                  <a:schemeClr val="tx1"/>
                </a:solidFill>
                <a:latin typeface="+mn-lt"/>
                <a:ea typeface="+mn-ea"/>
                <a:cs typeface="+mn-cs"/>
              </a:defRPr>
            </a:lvl2pPr>
            <a:lvl3pPr>
              <a:defRPr sz="1400">
                <a:solidFill>
                  <a:schemeClr val="tx1"/>
                </a:solidFill>
              </a:defRPr>
            </a:lvl3pPr>
            <a:lvl4pPr>
              <a:defRPr sz="1400">
                <a:solidFill>
                  <a:schemeClr val="tx1"/>
                </a:solidFill>
              </a:defRPr>
            </a:lvl4pPr>
            <a:lvl5pPr>
              <a:defRPr sz="1400">
                <a:solidFill>
                  <a:schemeClr val="tx1"/>
                </a:solidFill>
              </a:defRPr>
            </a:lvl5pPr>
            <a:lvl6pPr>
              <a:defRPr sz="1200">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1218926" rtl="0" eaLnBrk="1" fontAlgn="auto" latinLnBrk="0" hangingPunct="1">
              <a:lnSpc>
                <a:spcPct val="100000"/>
              </a:lnSpc>
              <a:spcBef>
                <a:spcPts val="267"/>
              </a:spcBef>
              <a:spcAft>
                <a:spcPts val="267"/>
              </a:spcAft>
              <a:buClrTx/>
              <a:buSzTx/>
              <a:buFont typeface="Arial" panose="020B0604020202020204" pitchFamily="34" charset="0"/>
              <a:buNone/>
              <a:tabLst/>
            </a:pPr>
            <a:r>
              <a:rPr lang="de-DE" noProof="0" dirty="0" smtClean="0"/>
              <a:t>1</a:t>
            </a:r>
          </a:p>
          <a:p>
            <a:pPr lvl="1"/>
            <a:r>
              <a:rPr lang="de-DE" noProof="0" dirty="0" smtClean="0"/>
              <a:t>2</a:t>
            </a:r>
          </a:p>
          <a:p>
            <a:pPr lvl="2"/>
            <a:r>
              <a:rPr lang="de-DE" noProof="0" dirty="0" smtClean="0"/>
              <a:t>3</a:t>
            </a:r>
          </a:p>
          <a:p>
            <a:pPr lvl="3"/>
            <a:r>
              <a:rPr lang="de-DE" noProof="0" dirty="0" smtClean="0"/>
              <a:t>4</a:t>
            </a:r>
          </a:p>
          <a:p>
            <a:pPr lvl="4"/>
            <a:r>
              <a:rPr lang="de-DE" noProof="0" dirty="0" smtClean="0"/>
              <a:t>5</a:t>
            </a:r>
          </a:p>
          <a:p>
            <a:pPr lvl="5"/>
            <a:r>
              <a:rPr lang="de-DE" noProof="0" dirty="0" smtClean="0"/>
              <a:t>6</a:t>
            </a:r>
          </a:p>
          <a:p>
            <a:pPr lvl="6"/>
            <a:r>
              <a:rPr lang="de-DE" noProof="0" dirty="0" smtClean="0"/>
              <a:t>7</a:t>
            </a:r>
          </a:p>
          <a:p>
            <a:pPr lvl="7"/>
            <a:r>
              <a:rPr lang="de-DE" noProof="0" dirty="0" smtClean="0"/>
              <a:t>8</a:t>
            </a:r>
          </a:p>
          <a:p>
            <a:pPr lvl="8"/>
            <a:r>
              <a:rPr lang="de-DE" noProof="0" dirty="0" smtClean="0"/>
              <a:t>9</a:t>
            </a:r>
            <a:endParaRPr lang="de-DE" noProof="0" dirty="0"/>
          </a:p>
        </p:txBody>
      </p:sp>
      <p:sp>
        <p:nvSpPr>
          <p:cNvPr id="11" name="Textplatzhalter 23"/>
          <p:cNvSpPr>
            <a:spLocks noGrp="1"/>
          </p:cNvSpPr>
          <p:nvPr>
            <p:ph type="body" sz="quarter" idx="19"/>
          </p:nvPr>
        </p:nvSpPr>
        <p:spPr>
          <a:xfrm>
            <a:off x="0" y="1"/>
            <a:ext cx="10141305" cy="664478"/>
          </a:xfrm>
          <a:solidFill>
            <a:srgbClr val="F8F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de-DE" sz="100" dirty="0" smtClean="0"/>
            </a:lvl1pPr>
          </a:lstStyle>
          <a:p>
            <a:pPr lvl="0" algn="ctr"/>
            <a:r>
              <a:rPr lang="de-DE" noProof="0" smtClean="0"/>
              <a:t>Textmasterformat bearbeiten</a:t>
            </a:r>
          </a:p>
        </p:txBody>
      </p:sp>
      <p:sp>
        <p:nvSpPr>
          <p:cNvPr id="13" name="Textplatzhalter 5"/>
          <p:cNvSpPr>
            <a:spLocks noGrp="1"/>
          </p:cNvSpPr>
          <p:nvPr>
            <p:ph type="body" sz="quarter" idx="20" hasCustomPrompt="1"/>
          </p:nvPr>
        </p:nvSpPr>
        <p:spPr>
          <a:xfrm>
            <a:off x="672983" y="259140"/>
            <a:ext cx="5422224" cy="155539"/>
          </a:xfrm>
        </p:spPr>
        <p:txBody>
          <a:bodyPr/>
          <a:lstStyle>
            <a:lvl1pPr>
              <a:defRPr sz="1000"/>
            </a:lvl1pPr>
            <a:lvl2pPr>
              <a:defRPr sz="1200"/>
            </a:lvl2pPr>
            <a:lvl3pPr>
              <a:defRPr sz="1200"/>
            </a:lvl3pPr>
            <a:lvl4pPr>
              <a:defRPr sz="1200"/>
            </a:lvl4pPr>
            <a:lvl5pPr>
              <a:defRPr sz="1200"/>
            </a:lvl5pPr>
          </a:lstStyle>
          <a:p>
            <a:pPr lvl="0"/>
            <a:r>
              <a:rPr lang="de-DE" noProof="0" dirty="0" smtClean="0"/>
              <a:t>Optionale Zeile zur Anzeige des Kapitels</a:t>
            </a:r>
            <a:endParaRPr lang="de-DE" noProof="0" dirty="0"/>
          </a:p>
        </p:txBody>
      </p:sp>
      <p:sp>
        <p:nvSpPr>
          <p:cNvPr id="7" name="Datumsplatzhalter 6"/>
          <p:cNvSpPr>
            <a:spLocks noGrp="1"/>
          </p:cNvSpPr>
          <p:nvPr>
            <p:ph type="dt" sz="half" idx="21"/>
          </p:nvPr>
        </p:nvSpPr>
        <p:spPr>
          <a:xfrm>
            <a:off x="1296300" y="6492896"/>
            <a:ext cx="2254355" cy="123083"/>
          </a:xfrm>
          <a:prstGeom prst="rect">
            <a:avLst/>
          </a:prstGeom>
        </p:spPr>
        <p:txBody>
          <a:bodyPr/>
          <a:lstStyle/>
          <a:p>
            <a:fld id="{B0B76A45-EE22-4916-8337-473E2802E4AE}" type="datetime1">
              <a:rPr lang="de-DE">
                <a:solidFill>
                  <a:srgbClr val="1D2C4B"/>
                </a:solidFill>
              </a:rPr>
              <a:pPr/>
              <a:t>16.09.2020</a:t>
            </a:fld>
            <a:endParaRPr lang="de-DE" dirty="0">
              <a:solidFill>
                <a:srgbClr val="1D2C4B"/>
              </a:solidFill>
            </a:endParaRPr>
          </a:p>
        </p:txBody>
      </p:sp>
      <p:sp>
        <p:nvSpPr>
          <p:cNvPr id="8" name="Fußzeilenplatzhalter 7"/>
          <p:cNvSpPr>
            <a:spLocks noGrp="1"/>
          </p:cNvSpPr>
          <p:nvPr>
            <p:ph type="ftr" sz="quarter" idx="22"/>
          </p:nvPr>
        </p:nvSpPr>
        <p:spPr>
          <a:xfrm>
            <a:off x="670053" y="6367577"/>
            <a:ext cx="5445792" cy="125322"/>
          </a:xfrm>
          <a:prstGeom prst="rect">
            <a:avLst/>
          </a:prstGeom>
        </p:spPr>
        <p:txBody>
          <a:bodyPr/>
          <a:lstStyle/>
          <a:p>
            <a:r>
              <a:rPr lang="de-DE" dirty="0">
                <a:solidFill>
                  <a:srgbClr val="1D2C4B"/>
                </a:solidFill>
              </a:rPr>
              <a:t>Name des Dokuments | Abteilung | Verfasser </a:t>
            </a:r>
          </a:p>
        </p:txBody>
      </p:sp>
      <p:sp>
        <p:nvSpPr>
          <p:cNvPr id="9" name="Foliennummernplatzhalter 8"/>
          <p:cNvSpPr>
            <a:spLocks noGrp="1"/>
          </p:cNvSpPr>
          <p:nvPr>
            <p:ph type="sldNum" sz="quarter" idx="23"/>
          </p:nvPr>
        </p:nvSpPr>
        <p:spPr/>
        <p:txBody>
          <a:bodyPr/>
          <a:lstStyle/>
          <a:p>
            <a:fld id="{61201FF1-C63B-412E-ABF0-3D0E918900AC}" type="slidenum">
              <a:rPr lang="de-DE" smtClean="0">
                <a:solidFill>
                  <a:srgbClr val="777777"/>
                </a:solidFill>
              </a:rPr>
              <a:pPr/>
              <a:t>‹Nr.›</a:t>
            </a:fld>
            <a:endParaRPr lang="de-DE" dirty="0">
              <a:solidFill>
                <a:srgbClr val="777777"/>
              </a:solidFill>
            </a:endParaRPr>
          </a:p>
        </p:txBody>
      </p:sp>
      <p:sp>
        <p:nvSpPr>
          <p:cNvPr id="10" name="Titel 9"/>
          <p:cNvSpPr>
            <a:spLocks noGrp="1"/>
          </p:cNvSpPr>
          <p:nvPr>
            <p:ph type="title"/>
          </p:nvPr>
        </p:nvSpPr>
        <p:spPr/>
        <p:txBody>
          <a:bodyPr/>
          <a:lstStyle/>
          <a:p>
            <a:r>
              <a:rPr lang="de-DE" smtClean="0"/>
              <a:t>Titelmasterformat durch Klicken bearbeiten</a:t>
            </a:r>
            <a:endParaRPr lang="de-DE" dirty="0"/>
          </a:p>
        </p:txBody>
      </p:sp>
    </p:spTree>
    <p:extLst>
      <p:ext uri="{BB962C8B-B14F-4D97-AF65-F5344CB8AC3E}">
        <p14:creationId xmlns:p14="http://schemas.microsoft.com/office/powerpoint/2010/main" val="167265003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47618948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48294563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5" Type="http://schemas.openxmlformats.org/officeDocument/2006/relationships/slideLayout" Target="../slideLayouts/slideLayout76.xml"/><Relationship Id="rId10" Type="http://schemas.openxmlformats.org/officeDocument/2006/relationships/image" Target="../media/image4.emf"/><Relationship Id="rId4" Type="http://schemas.openxmlformats.org/officeDocument/2006/relationships/slideLayout" Target="../slideLayouts/slideLayout7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55556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4917" y="1"/>
            <a:ext cx="10562167" cy="1016000"/>
          </a:xfrm>
          <a:prstGeom prst="rect">
            <a:avLst/>
          </a:prstGeom>
        </p:spPr>
        <p:txBody>
          <a:bodyPr vert="horz" lIns="0" tIns="0" rIns="0" bIns="0" rtlCol="0" anchor="ctr">
            <a:normAutofit/>
          </a:bodyPr>
          <a:lstStyle/>
          <a:p>
            <a:r>
              <a:rPr lang="de-DE" dirty="0"/>
              <a:t>Mastertitelformat bearbeiten</a:t>
            </a:r>
            <a:endParaRPr lang="en-US" dirty="0"/>
          </a:p>
        </p:txBody>
      </p:sp>
      <p:sp>
        <p:nvSpPr>
          <p:cNvPr id="3" name="Text Placeholder 2"/>
          <p:cNvSpPr>
            <a:spLocks noGrp="1"/>
          </p:cNvSpPr>
          <p:nvPr>
            <p:ph type="body" idx="1"/>
          </p:nvPr>
        </p:nvSpPr>
        <p:spPr>
          <a:xfrm>
            <a:off x="814916" y="1268413"/>
            <a:ext cx="10562168" cy="4871130"/>
          </a:xfrm>
          <a:prstGeom prst="rect">
            <a:avLst/>
          </a:prstGeom>
        </p:spPr>
        <p:txBody>
          <a:bodyPr vert="horz" lIns="0" tIns="0" rIns="0" bIns="0" rtlCol="0">
            <a:normAutofit/>
          </a:bodyPr>
          <a:lstStyle/>
          <a:p>
            <a:pPr lvl="0"/>
            <a:r>
              <a:rPr lang="de-DE" dirty="0"/>
              <a:t>Mastertextformat bearbeiten
Zweite Ebene
Dritte Ebene
Vierte Ebene
Fünfte Ebene</a:t>
            </a:r>
            <a:endParaRPr lang="en-US" dirty="0"/>
          </a:p>
        </p:txBody>
      </p:sp>
      <p:sp>
        <p:nvSpPr>
          <p:cNvPr id="6" name="Slide Number Placeholder 5"/>
          <p:cNvSpPr>
            <a:spLocks noGrp="1"/>
          </p:cNvSpPr>
          <p:nvPr>
            <p:ph type="sldNum" sz="quarter" idx="4"/>
          </p:nvPr>
        </p:nvSpPr>
        <p:spPr>
          <a:xfrm>
            <a:off x="8633884" y="6356352"/>
            <a:ext cx="2743200" cy="365125"/>
          </a:xfrm>
          <a:prstGeom prst="rect">
            <a:avLst/>
          </a:prstGeom>
        </p:spPr>
        <p:txBody>
          <a:bodyPr vert="horz" lIns="0" tIns="0" rIns="0" bIns="0" rtlCol="0" anchor="ctr"/>
          <a:lstStyle>
            <a:lvl1pPr algn="r">
              <a:defRPr sz="1100">
                <a:solidFill>
                  <a:schemeClr val="tx2"/>
                </a:solidFill>
              </a:defRPr>
            </a:lvl1pPr>
          </a:lstStyle>
          <a:p>
            <a:r>
              <a:rPr lang="de-DE" dirty="0">
                <a:solidFill>
                  <a:srgbClr val="777777"/>
                </a:solidFill>
              </a:rPr>
              <a:t>  </a:t>
            </a:r>
            <a:r>
              <a:rPr lang="de-DE" dirty="0" err="1">
                <a:solidFill>
                  <a:srgbClr val="777777"/>
                </a:solidFill>
              </a:rPr>
              <a:t>bAV</a:t>
            </a:r>
            <a:r>
              <a:rPr lang="de-DE" dirty="0">
                <a:solidFill>
                  <a:srgbClr val="777777"/>
                </a:solidFill>
              </a:rPr>
              <a:t> Präsentation | </a:t>
            </a:r>
            <a:fld id="{5E13B96E-FD25-A142-83DC-A0C798ED84DC}" type="slidenum">
              <a:rPr lang="de-DE" smtClean="0">
                <a:solidFill>
                  <a:srgbClr val="777777"/>
                </a:solidFill>
              </a:rPr>
              <a:pPr/>
              <a:t>‹Nr.›</a:t>
            </a:fld>
            <a:endParaRPr lang="de-DE" dirty="0">
              <a:solidFill>
                <a:srgbClr val="777777"/>
              </a:solidFill>
            </a:endParaRPr>
          </a:p>
        </p:txBody>
      </p:sp>
      <p:pic>
        <p:nvPicPr>
          <p:cNvPr id="8" name="Grafik 7">
            <a:extLst>
              <a:ext uri="{FF2B5EF4-FFF2-40B4-BE49-F238E27FC236}">
                <a16:creationId xmlns:a16="http://schemas.microsoft.com/office/drawing/2014/main" xmlns="" id="{6C49C0EF-B48D-A34F-8A5D-08E583F1F19F}"/>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r="58044"/>
          <a:stretch/>
        </p:blipFill>
        <p:spPr>
          <a:xfrm>
            <a:off x="814917" y="6410050"/>
            <a:ext cx="842580" cy="266400"/>
          </a:xfrm>
          <a:prstGeom prst="rect">
            <a:avLst/>
          </a:prstGeom>
        </p:spPr>
      </p:pic>
      <p:cxnSp>
        <p:nvCxnSpPr>
          <p:cNvPr id="5" name="Gerade Verbindung 4">
            <a:extLst>
              <a:ext uri="{FF2B5EF4-FFF2-40B4-BE49-F238E27FC236}">
                <a16:creationId xmlns:a16="http://schemas.microsoft.com/office/drawing/2014/main" xmlns="" id="{20F9C634-C313-584A-B0B2-7A7F8485CF2E}"/>
              </a:ext>
            </a:extLst>
          </p:cNvPr>
          <p:cNvCxnSpPr/>
          <p:nvPr userDrawn="1"/>
        </p:nvCxnSpPr>
        <p:spPr>
          <a:xfrm>
            <a:off x="0" y="1016000"/>
            <a:ext cx="121920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 name="Gerade Verbindung 9">
            <a:extLst>
              <a:ext uri="{FF2B5EF4-FFF2-40B4-BE49-F238E27FC236}">
                <a16:creationId xmlns:a16="http://schemas.microsoft.com/office/drawing/2014/main" xmlns="" id="{24F4EC7A-42CE-7C4D-9FF6-C2766EC7CA6A}"/>
              </a:ext>
            </a:extLst>
          </p:cNvPr>
          <p:cNvCxnSpPr/>
          <p:nvPr userDrawn="1"/>
        </p:nvCxnSpPr>
        <p:spPr>
          <a:xfrm>
            <a:off x="0" y="6237288"/>
            <a:ext cx="121920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097415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buFont typeface="Wingdings" pitchFamily="2"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guide id="3" pos="385">
          <p15:clr>
            <a:srgbClr val="F26B43"/>
          </p15:clr>
        </p15:guide>
        <p15:guide id="4" pos="5375">
          <p15:clr>
            <a:srgbClr val="F26B43"/>
          </p15:clr>
        </p15:guide>
        <p15:guide id="5" orient="horz" pos="504">
          <p15:clr>
            <a:srgbClr val="F26B43"/>
          </p15:clr>
        </p15:guide>
        <p15:guide id="6" orient="horz" pos="3816">
          <p15:clr>
            <a:srgbClr val="F26B43"/>
          </p15:clr>
        </p15:guide>
        <p15:guide id="7" orient="horz" pos="4065">
          <p15:clr>
            <a:srgbClr val="F26B43"/>
          </p15:clr>
        </p15:guide>
        <p15:guide id="8" orient="horz" pos="3929">
          <p15:clr>
            <a:srgbClr val="F26B43"/>
          </p15:clr>
        </p15:guide>
        <p15:guide id="9" orient="horz" pos="255">
          <p15:clr>
            <a:srgbClr val="F26B43"/>
          </p15:clr>
        </p15:guide>
        <p15:guide id="10" orient="horz" pos="640">
          <p15:clr>
            <a:srgbClr val="F26B43"/>
          </p15:clr>
        </p15:guide>
        <p15:guide id="11" pos="2721">
          <p15:clr>
            <a:srgbClr val="F26B43"/>
          </p15:clr>
        </p15:guide>
        <p15:guide id="12" pos="3039">
          <p15:clr>
            <a:srgbClr val="F26B43"/>
          </p15:clr>
        </p15:guide>
        <p15:guide id="13" pos="2472">
          <p15:clr>
            <a:srgbClr val="F26B43"/>
          </p15:clr>
        </p15:guide>
        <p15:guide id="14" pos="3288">
          <p15:clr>
            <a:srgbClr val="F26B43"/>
          </p15:clr>
        </p15:guide>
        <p15:guide id="15" orient="horz" pos="79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0.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0.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0.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19.xml"/><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6.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4.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4.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3.xml"/><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8" Type="http://schemas.openxmlformats.org/officeDocument/2006/relationships/hyperlink" Target="http://www.afm-berater.de/index.php?id=5857&amp;no_cache=1&amp;sword_list%5b0%5d=benchmark" TargetMode="External"/><Relationship Id="rId13" Type="http://schemas.openxmlformats.org/officeDocument/2006/relationships/hyperlink" Target="https://bavinfo.net/Muster_GmbH" TargetMode="External"/><Relationship Id="rId18" Type="http://schemas.openxmlformats.org/officeDocument/2006/relationships/hyperlink" Target="https://formulare.xbav.de/" TargetMode="External"/><Relationship Id="rId3" Type="http://schemas.openxmlformats.org/officeDocument/2006/relationships/hyperlink" Target="http://www.afm-berater.de/index.php?id=9010" TargetMode="External"/><Relationship Id="rId7" Type="http://schemas.openxmlformats.org/officeDocument/2006/relationships/hyperlink" Target="http://www.afm-berater.de/index.php?id=4377" TargetMode="External"/><Relationship Id="rId12" Type="http://schemas.openxmlformats.org/officeDocument/2006/relationships/hyperlink" Target="http://www.afm-berater.de/index.php?id=140" TargetMode="External"/><Relationship Id="rId17" Type="http://schemas.openxmlformats.org/officeDocument/2006/relationships/hyperlink" Target="https://www.firmenonline.de/" TargetMode="External"/><Relationship Id="rId2" Type="http://schemas.openxmlformats.org/officeDocument/2006/relationships/hyperlink" Target="http://www.afm-berater.de/index.php?id=5857" TargetMode="External"/><Relationship Id="rId16" Type="http://schemas.openxmlformats.org/officeDocument/2006/relationships/hyperlink" Target="http://www.afm-berater.de/index.php?id=126&amp;no_cache=1&amp;sword_list%5b0%5d=strategienavigation" TargetMode="External"/><Relationship Id="rId1" Type="http://schemas.openxmlformats.org/officeDocument/2006/relationships/slideLayout" Target="../slideLayouts/slideLayout2.xml"/><Relationship Id="rId6" Type="http://schemas.openxmlformats.org/officeDocument/2006/relationships/hyperlink" Target="http://www.afm-berater.de/index.php?id=1210" TargetMode="External"/><Relationship Id="rId11" Type="http://schemas.openxmlformats.org/officeDocument/2006/relationships/hyperlink" Target="http://www.afm-berater.de/index.php?id=6630&amp;no_cache=1&amp;sword_list%5b0%5d=goconference" TargetMode="External"/><Relationship Id="rId5" Type="http://schemas.openxmlformats.org/officeDocument/2006/relationships/hyperlink" Target="http://www.afm-berater.de/index.php?id=919" TargetMode="External"/><Relationship Id="rId15" Type="http://schemas.openxmlformats.org/officeDocument/2006/relationships/hyperlink" Target="http://www.afm-berater.de/index.php?id=9112&amp;no_cache=1&amp;sword_list%5b0%5d=flexperto" TargetMode="External"/><Relationship Id="rId10" Type="http://schemas.openxmlformats.org/officeDocument/2006/relationships/hyperlink" Target="http://www.afm-berater.de/index.php?id=6693" TargetMode="External"/><Relationship Id="rId4" Type="http://schemas.openxmlformats.org/officeDocument/2006/relationships/hyperlink" Target="https://www.kununu.com/" TargetMode="External"/><Relationship Id="rId9" Type="http://schemas.openxmlformats.org/officeDocument/2006/relationships/hyperlink" Target="http://www.afm-berater.de/index.php?id=760" TargetMode="External"/><Relationship Id="rId14" Type="http://schemas.openxmlformats.org/officeDocument/2006/relationships/hyperlink" Target="https://www.firmenonline.de/wie-firmenonline-funktioniert/funktionen-arbeitnehmer-portal.html"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bavinfo.net/afmassekuranz-finanz-maklerGmbH" TargetMode="External"/><Relationship Id="rId1" Type="http://schemas.openxmlformats.org/officeDocument/2006/relationships/slideLayout" Target="../slideLayouts/slideLayout73.xml"/><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6.xml"/><Relationship Id="rId4" Type="http://schemas.openxmlformats.org/officeDocument/2006/relationships/image" Target="../media/image55.png"/></Relationships>
</file>

<file path=ppt/slides/_rels/slide48.xml.rels><?xml version="1.0" encoding="UTF-8" standalone="yes"?>
<Relationships xmlns="http://schemas.openxmlformats.org/package/2006/relationships"><Relationship Id="rId8" Type="http://schemas.openxmlformats.org/officeDocument/2006/relationships/hyperlink" Target="http://www.afm-berater.de/index.php?id=5857&amp;no_cache=1&amp;sword_list%5b0%5d=benchmark" TargetMode="External"/><Relationship Id="rId13" Type="http://schemas.openxmlformats.org/officeDocument/2006/relationships/hyperlink" Target="https://bavinfo.net/Muster_GmbH" TargetMode="External"/><Relationship Id="rId18" Type="http://schemas.openxmlformats.org/officeDocument/2006/relationships/hyperlink" Target="https://formulare.xbav.de/" TargetMode="External"/><Relationship Id="rId3" Type="http://schemas.openxmlformats.org/officeDocument/2006/relationships/hyperlink" Target="http://www.afm-berater.de/index.php?id=9010" TargetMode="External"/><Relationship Id="rId7" Type="http://schemas.openxmlformats.org/officeDocument/2006/relationships/hyperlink" Target="http://www.afm-berater.de/index.php?id=4377" TargetMode="External"/><Relationship Id="rId12" Type="http://schemas.openxmlformats.org/officeDocument/2006/relationships/hyperlink" Target="http://www.afm-berater.de/index.php?id=140" TargetMode="External"/><Relationship Id="rId17" Type="http://schemas.openxmlformats.org/officeDocument/2006/relationships/hyperlink" Target="https://www.firmenonline.de/" TargetMode="External"/><Relationship Id="rId2" Type="http://schemas.openxmlformats.org/officeDocument/2006/relationships/hyperlink" Target="http://www.afm-berater.de/index.php?id=5857" TargetMode="External"/><Relationship Id="rId16" Type="http://schemas.openxmlformats.org/officeDocument/2006/relationships/hyperlink" Target="http://www.afm-berater.de/index.php?id=126&amp;no_cache=1&amp;sword_list%5b0%5d=strategienavigation" TargetMode="External"/><Relationship Id="rId1" Type="http://schemas.openxmlformats.org/officeDocument/2006/relationships/slideLayout" Target="../slideLayouts/slideLayout2.xml"/><Relationship Id="rId6" Type="http://schemas.openxmlformats.org/officeDocument/2006/relationships/hyperlink" Target="http://www.afm-berater.de/index.php?id=1210" TargetMode="External"/><Relationship Id="rId11" Type="http://schemas.openxmlformats.org/officeDocument/2006/relationships/hyperlink" Target="http://www.afm-berater.de/index.php?id=6630&amp;no_cache=1&amp;sword_list%5b0%5d=goconference" TargetMode="External"/><Relationship Id="rId5" Type="http://schemas.openxmlformats.org/officeDocument/2006/relationships/hyperlink" Target="http://www.afm-berater.de/index.php?id=919" TargetMode="External"/><Relationship Id="rId15" Type="http://schemas.openxmlformats.org/officeDocument/2006/relationships/hyperlink" Target="http://www.afm-berater.de/index.php?id=9112&amp;no_cache=1&amp;sword_list%5b0%5d=flexperto" TargetMode="External"/><Relationship Id="rId10" Type="http://schemas.openxmlformats.org/officeDocument/2006/relationships/hyperlink" Target="http://www.afm-berater.de/index.php?id=6693" TargetMode="External"/><Relationship Id="rId4" Type="http://schemas.openxmlformats.org/officeDocument/2006/relationships/hyperlink" Target="https://www.kununu.com/" TargetMode="External"/><Relationship Id="rId9" Type="http://schemas.openxmlformats.org/officeDocument/2006/relationships/hyperlink" Target="http://www.afm-berater.de/index.php?id=760" TargetMode="External"/><Relationship Id="rId14" Type="http://schemas.openxmlformats.org/officeDocument/2006/relationships/hyperlink" Target="https://www.firmenonline.de/wie-firmenonline-funktioniert/funktionen-arbeitnehmer-portal.html"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9.xml"/><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7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6.xml"/></Relationships>
</file>

<file path=ppt/slides/_rels/slide7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56.xml"/></Relationships>
</file>

<file path=ppt/slides/_rels/slide7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stuttgarter.vorsorge-finanzplanung.de/solirechner/betriebsrente.xhtml" TargetMode="External"/><Relationship Id="rId2" Type="http://schemas.openxmlformats.org/officeDocument/2006/relationships/hyperlink" Target="https://hdi.ivfp.de/solirentenrechner/index.xhtml"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hyperlink" Target="https://www.bavheute.de/bav-praxis/was-die-beitragsentlastung-in-der-bav-konkret-bedeutet/" TargetMode="External"/><Relationship Id="rId1" Type="http://schemas.openxmlformats.org/officeDocument/2006/relationships/slideLayout" Target="../slideLayouts/slideLayout56.xml"/></Relationships>
</file>

<file path=ppt/slides/_rels/slide79.xml.rels><?xml version="1.0" encoding="UTF-8" standalone="yes"?>
<Relationships xmlns="http://schemas.openxmlformats.org/package/2006/relationships"><Relationship Id="rId2" Type="http://schemas.openxmlformats.org/officeDocument/2006/relationships/hyperlink" Target="https://www.stuttgarter.de/partner/beratungsnavigator" TargetMode="External"/><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2" Type="http://schemas.openxmlformats.org/officeDocument/2006/relationships/hyperlink" Target="https://loesung.bavheute.de/wissen-und-fakten/uebersicht" TargetMode="External"/><Relationship Id="rId1" Type="http://schemas.openxmlformats.org/officeDocument/2006/relationships/slideLayout" Target="../slideLayouts/slideLayout5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5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5.xml.rels><?xml version="1.0" encoding="UTF-8" standalone="yes"?>
<Relationships xmlns="http://schemas.openxmlformats.org/package/2006/relationships"><Relationship Id="rId3" Type="http://schemas.openxmlformats.org/officeDocument/2006/relationships/image" Target="../media/image79.jpg"/><Relationship Id="rId7" Type="http://schemas.openxmlformats.org/officeDocument/2006/relationships/image" Target="../media/image83.jpg"/><Relationship Id="rId2" Type="http://schemas.openxmlformats.org/officeDocument/2006/relationships/image" Target="../media/image78.jpg"/><Relationship Id="rId1" Type="http://schemas.openxmlformats.org/officeDocument/2006/relationships/slideLayout" Target="../slideLayouts/slideLayout25.xml"/><Relationship Id="rId6" Type="http://schemas.openxmlformats.org/officeDocument/2006/relationships/image" Target="../media/image82.jpg"/><Relationship Id="rId5" Type="http://schemas.openxmlformats.org/officeDocument/2006/relationships/image" Target="../media/image81.jpg"/><Relationship Id="rId4" Type="http://schemas.openxmlformats.org/officeDocument/2006/relationships/image" Target="../media/image80.jpg"/></Relationships>
</file>

<file path=ppt/slides/_rels/slide8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a:t>
            </a:fld>
            <a:endParaRPr lang="de-DE" dirty="0"/>
          </a:p>
        </p:txBody>
      </p:sp>
      <p:sp>
        <p:nvSpPr>
          <p:cNvPr id="7" name="Titel 4"/>
          <p:cNvSpPr>
            <a:spLocks noGrp="1"/>
          </p:cNvSpPr>
          <p:nvPr>
            <p:ph type="title"/>
          </p:nvPr>
        </p:nvSpPr>
        <p:spPr/>
        <p:txBody>
          <a:bodyPr/>
          <a:lstStyle/>
          <a:p>
            <a:pPr algn="ctr"/>
            <a:r>
              <a:rPr lang="de-DE" dirty="0" smtClean="0"/>
              <a:t>Einarbeitungsworkshop für neue Mitarbeiter</a:t>
            </a:r>
            <a:br>
              <a:rPr lang="de-DE" dirty="0" smtClean="0"/>
            </a:br>
            <a:r>
              <a:rPr lang="de-DE" dirty="0" smtClean="0"/>
              <a:t>Bereich betriebliche Altersvorsorge</a:t>
            </a:r>
          </a:p>
        </p:txBody>
      </p:sp>
      <p:sp>
        <p:nvSpPr>
          <p:cNvPr id="3" name="Textfeld 2"/>
          <p:cNvSpPr txBox="1"/>
          <p:nvPr/>
        </p:nvSpPr>
        <p:spPr>
          <a:xfrm>
            <a:off x="1716505" y="2053389"/>
            <a:ext cx="8141369" cy="369332"/>
          </a:xfrm>
          <a:prstGeom prst="rect">
            <a:avLst/>
          </a:prstGeom>
          <a:noFill/>
        </p:spPr>
        <p:txBody>
          <a:bodyPr wrap="square" rtlCol="0">
            <a:spAutoFit/>
          </a:bodyPr>
          <a:lstStyle/>
          <a:p>
            <a:r>
              <a:rPr lang="de-DE" dirty="0" smtClean="0"/>
              <a:t>Nicht so sexy wie…… </a:t>
            </a:r>
            <a:endParaRPr lang="de-DE" dirty="0"/>
          </a:p>
        </p:txBody>
      </p:sp>
      <p:pic>
        <p:nvPicPr>
          <p:cNvPr id="4" name="Grafik 3"/>
          <p:cNvPicPr>
            <a:picLocks noChangeAspect="1"/>
          </p:cNvPicPr>
          <p:nvPr/>
        </p:nvPicPr>
        <p:blipFill>
          <a:blip r:embed="rId2"/>
          <a:stretch>
            <a:fillRect/>
          </a:stretch>
        </p:blipFill>
        <p:spPr>
          <a:xfrm>
            <a:off x="5079833" y="3090612"/>
            <a:ext cx="1695450" cy="1543050"/>
          </a:xfrm>
          <a:prstGeom prst="rect">
            <a:avLst/>
          </a:prstGeom>
        </p:spPr>
      </p:pic>
      <p:pic>
        <p:nvPicPr>
          <p:cNvPr id="5" name="Grafik 4"/>
          <p:cNvPicPr>
            <a:picLocks noChangeAspect="1"/>
          </p:cNvPicPr>
          <p:nvPr/>
        </p:nvPicPr>
        <p:blipFill>
          <a:blip r:embed="rId3"/>
          <a:stretch>
            <a:fillRect/>
          </a:stretch>
        </p:blipFill>
        <p:spPr>
          <a:xfrm>
            <a:off x="6122570" y="5353690"/>
            <a:ext cx="2305050" cy="762000"/>
          </a:xfrm>
          <a:prstGeom prst="rect">
            <a:avLst/>
          </a:prstGeom>
        </p:spPr>
      </p:pic>
      <p:sp>
        <p:nvSpPr>
          <p:cNvPr id="6" name="Textfeld 5"/>
          <p:cNvSpPr txBox="1"/>
          <p:nvPr/>
        </p:nvSpPr>
        <p:spPr>
          <a:xfrm>
            <a:off x="1957137" y="5021179"/>
            <a:ext cx="1900989" cy="369332"/>
          </a:xfrm>
          <a:prstGeom prst="rect">
            <a:avLst/>
          </a:prstGeom>
          <a:noFill/>
        </p:spPr>
        <p:txBody>
          <a:bodyPr wrap="square" rtlCol="0">
            <a:spAutoFit/>
          </a:bodyPr>
          <a:lstStyle/>
          <a:p>
            <a:r>
              <a:rPr lang="de-DE" dirty="0" smtClean="0"/>
              <a:t>Dennoch gilt:</a:t>
            </a:r>
            <a:endParaRPr lang="de-DE" dirty="0"/>
          </a:p>
        </p:txBody>
      </p:sp>
    </p:spTree>
    <p:extLst>
      <p:ext uri="{BB962C8B-B14F-4D97-AF65-F5344CB8AC3E}">
        <p14:creationId xmlns:p14="http://schemas.microsoft.com/office/powerpoint/2010/main" val="391258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el 1"/>
          <p:cNvSpPr>
            <a:spLocks noGrp="1"/>
          </p:cNvSpPr>
          <p:nvPr>
            <p:ph type="title"/>
          </p:nvPr>
        </p:nvSpPr>
        <p:spPr/>
        <p:txBody>
          <a:bodyPr/>
          <a:lstStyle/>
          <a:p>
            <a:r>
              <a:rPr lang="de-DE" dirty="0" smtClean="0"/>
              <a:t>Betriebliche Altersversorgung ist kein Sparvertrag !!!</a:t>
            </a:r>
            <a:br>
              <a:rPr lang="de-DE" dirty="0" smtClean="0"/>
            </a:br>
            <a:r>
              <a:rPr lang="de-DE" dirty="0"/>
              <a:t/>
            </a:r>
            <a:br>
              <a:rPr lang="de-DE" dirty="0"/>
            </a:br>
            <a:r>
              <a:rPr lang="de-DE" dirty="0" smtClean="0"/>
              <a:t>Was ist denn bAV?</a:t>
            </a:r>
          </a:p>
        </p:txBody>
      </p:sp>
      <p:pic>
        <p:nvPicPr>
          <p:cNvPr id="56324" name="Picture 2"/>
          <p:cNvPicPr>
            <a:picLocks noChangeAspect="1" noChangeArrowheads="1"/>
          </p:cNvPicPr>
          <p:nvPr/>
        </p:nvPicPr>
        <p:blipFill>
          <a:blip r:embed="rId2" cstate="print"/>
          <a:srcRect/>
          <a:stretch>
            <a:fillRect/>
          </a:stretch>
        </p:blipFill>
        <p:spPr bwMode="auto">
          <a:xfrm>
            <a:off x="731512" y="1740878"/>
            <a:ext cx="3562350" cy="4486275"/>
          </a:xfrm>
          <a:prstGeom prst="rect">
            <a:avLst/>
          </a:prstGeom>
          <a:noFill/>
          <a:ln w="6350">
            <a:solidFill>
              <a:schemeClr val="tx1"/>
            </a:solidFill>
            <a:miter lim="800000"/>
            <a:headEnd/>
            <a:tailEnd/>
          </a:ln>
        </p:spPr>
      </p:pic>
      <p:sp>
        <p:nvSpPr>
          <p:cNvPr id="6" name="Textfeld 5"/>
          <p:cNvSpPr txBox="1"/>
          <p:nvPr/>
        </p:nvSpPr>
        <p:spPr>
          <a:xfrm>
            <a:off x="5999385" y="5857821"/>
            <a:ext cx="3915363" cy="369332"/>
          </a:xfrm>
          <a:prstGeom prst="rect">
            <a:avLst/>
          </a:prstGeom>
          <a:noFill/>
          <a:ln>
            <a:solidFill>
              <a:schemeClr val="tx1"/>
            </a:solidFill>
          </a:ln>
        </p:spPr>
        <p:txBody>
          <a:bodyPr wrap="square" rtlCol="0">
            <a:spAutoFit/>
          </a:bodyPr>
          <a:lstStyle/>
          <a:p>
            <a:r>
              <a:rPr lang="de-DE" dirty="0">
                <a:latin typeface="Arial"/>
                <a:ea typeface="ＭＳ Ｐゴシック"/>
              </a:rPr>
              <a:t>Siehe aktuelle BAG / BSG-Urteile</a:t>
            </a:r>
          </a:p>
        </p:txBody>
      </p:sp>
      <p:sp>
        <p:nvSpPr>
          <p:cNvPr id="7" name="Ellipse 6"/>
          <p:cNvSpPr/>
          <p:nvPr/>
        </p:nvSpPr>
        <p:spPr bwMode="auto">
          <a:xfrm>
            <a:off x="569495" y="4130841"/>
            <a:ext cx="4018547" cy="681791"/>
          </a:xfrm>
          <a:prstGeom prst="ellipse">
            <a:avLst/>
          </a:prstGeom>
          <a:noFill/>
          <a:ln w="158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sz="2400">
              <a:solidFill>
                <a:srgbClr val="000000"/>
              </a:solidFill>
              <a:latin typeface="Times" pitchFamily="18" charset="0"/>
              <a:ea typeface="ＭＳ Ｐゴシック"/>
            </a:endParaRPr>
          </a:p>
        </p:txBody>
      </p:sp>
      <p:sp>
        <p:nvSpPr>
          <p:cNvPr id="8" name="Textfeld 7"/>
          <p:cNvSpPr txBox="1"/>
          <p:nvPr/>
        </p:nvSpPr>
        <p:spPr>
          <a:xfrm>
            <a:off x="5999385" y="1741188"/>
            <a:ext cx="4139952" cy="400110"/>
          </a:xfrm>
          <a:prstGeom prst="rect">
            <a:avLst/>
          </a:prstGeom>
          <a:noFill/>
        </p:spPr>
        <p:txBody>
          <a:bodyPr wrap="square" rtlCol="0">
            <a:spAutoFit/>
          </a:bodyPr>
          <a:lstStyle/>
          <a:p>
            <a:pPr algn="ctr"/>
            <a:r>
              <a:rPr lang="de-DE" sz="2000" b="1" i="1" dirty="0">
                <a:solidFill>
                  <a:srgbClr val="000000"/>
                </a:solidFill>
                <a:latin typeface="Arial"/>
                <a:ea typeface="ＭＳ Ｐゴシック"/>
              </a:rPr>
              <a:t>§§  bAV ist Arbeitsrecht  §§</a:t>
            </a:r>
          </a:p>
        </p:txBody>
      </p:sp>
    </p:spTree>
    <p:extLst>
      <p:ext uri="{BB962C8B-B14F-4D97-AF65-F5344CB8AC3E}">
        <p14:creationId xmlns:p14="http://schemas.microsoft.com/office/powerpoint/2010/main" val="4193994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6324"/>
                                        </p:tgtEl>
                                        <p:attrNameLst>
                                          <p:attrName>style.visibility</p:attrName>
                                        </p:attrNameLst>
                                      </p:cBhvr>
                                      <p:to>
                                        <p:strVal val="visible"/>
                                      </p:to>
                                    </p:set>
                                    <p:animEffect transition="in" filter="blinds(horizontal)">
                                      <p:cBhvr>
                                        <p:cTn id="12" dur="500"/>
                                        <p:tgtEl>
                                          <p:spTgt spid="5632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 steht alles zur Betriebsrente </a:t>
            </a:r>
            <a:endParaRPr lang="de-DE" dirty="0"/>
          </a:p>
        </p:txBody>
      </p:sp>
      <p:pic>
        <p:nvPicPr>
          <p:cNvPr id="4" name="Grafik 3"/>
          <p:cNvPicPr>
            <a:picLocks noChangeAspect="1"/>
          </p:cNvPicPr>
          <p:nvPr/>
        </p:nvPicPr>
        <p:blipFill>
          <a:blip r:embed="rId2"/>
          <a:stretch>
            <a:fillRect/>
          </a:stretch>
        </p:blipFill>
        <p:spPr>
          <a:xfrm>
            <a:off x="5954074" y="81715"/>
            <a:ext cx="3028950" cy="1047750"/>
          </a:xfrm>
          <a:prstGeom prst="rect">
            <a:avLst/>
          </a:prstGeom>
        </p:spPr>
      </p:pic>
      <p:pic>
        <p:nvPicPr>
          <p:cNvPr id="5" name="Grafik 4"/>
          <p:cNvPicPr>
            <a:picLocks noChangeAspect="1"/>
          </p:cNvPicPr>
          <p:nvPr/>
        </p:nvPicPr>
        <p:blipFill>
          <a:blip r:embed="rId3"/>
          <a:stretch>
            <a:fillRect/>
          </a:stretch>
        </p:blipFill>
        <p:spPr>
          <a:xfrm>
            <a:off x="427568" y="1532021"/>
            <a:ext cx="3290063" cy="5229726"/>
          </a:xfrm>
          <a:prstGeom prst="rect">
            <a:avLst/>
          </a:prstGeom>
        </p:spPr>
      </p:pic>
      <p:pic>
        <p:nvPicPr>
          <p:cNvPr id="6" name="Grafik 5"/>
          <p:cNvPicPr>
            <a:picLocks noChangeAspect="1"/>
          </p:cNvPicPr>
          <p:nvPr/>
        </p:nvPicPr>
        <p:blipFill>
          <a:blip r:embed="rId4"/>
          <a:stretch>
            <a:fillRect/>
          </a:stretch>
        </p:blipFill>
        <p:spPr>
          <a:xfrm>
            <a:off x="123477" y="2947304"/>
            <a:ext cx="11947089" cy="1015095"/>
          </a:xfrm>
          <a:prstGeom prst="rect">
            <a:avLst/>
          </a:prstGeom>
        </p:spPr>
      </p:pic>
      <p:sp>
        <p:nvSpPr>
          <p:cNvPr id="7" name="Ellipse 6"/>
          <p:cNvSpPr/>
          <p:nvPr/>
        </p:nvSpPr>
        <p:spPr>
          <a:xfrm>
            <a:off x="594717" y="3637935"/>
            <a:ext cx="4130842" cy="42718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855367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Und das Steuerrecht…………</a:t>
            </a:r>
            <a:endParaRPr lang="de-DE" dirty="0"/>
          </a:p>
        </p:txBody>
      </p:sp>
      <p:sp>
        <p:nvSpPr>
          <p:cNvPr id="3" name="Foliennummernplatzhalter 2"/>
          <p:cNvSpPr>
            <a:spLocks noGrp="1"/>
          </p:cNvSpPr>
          <p:nvPr>
            <p:ph type="sldNum" sz="quarter" idx="11"/>
          </p:nvPr>
        </p:nvSpPr>
        <p:spPr/>
        <p:txBody>
          <a:bodyPr/>
          <a:lstStyle/>
          <a:p>
            <a:pPr>
              <a:defRPr/>
            </a:pPr>
            <a:r>
              <a:rPr lang="de-DE" smtClean="0"/>
              <a:t>Seite </a:t>
            </a:r>
            <a:fld id="{814F9629-83FC-445D-9BE0-48A12BB7C9D2}" type="slidenum">
              <a:rPr lang="de-DE" smtClean="0"/>
              <a:pPr>
                <a:defRPr/>
              </a:pPr>
              <a:t>12</a:t>
            </a:fld>
            <a:endParaRPr lang="de-DE"/>
          </a:p>
        </p:txBody>
      </p:sp>
      <p:pic>
        <p:nvPicPr>
          <p:cNvPr id="4" name="Grafik 3"/>
          <p:cNvPicPr>
            <a:picLocks noChangeAspect="1"/>
          </p:cNvPicPr>
          <p:nvPr/>
        </p:nvPicPr>
        <p:blipFill>
          <a:blip r:embed="rId2"/>
          <a:stretch>
            <a:fillRect/>
          </a:stretch>
        </p:blipFill>
        <p:spPr>
          <a:xfrm>
            <a:off x="3927057" y="669006"/>
            <a:ext cx="3648075" cy="771525"/>
          </a:xfrm>
          <a:prstGeom prst="rect">
            <a:avLst/>
          </a:prstGeom>
        </p:spPr>
      </p:pic>
      <p:pic>
        <p:nvPicPr>
          <p:cNvPr id="5" name="Grafik 4"/>
          <p:cNvPicPr>
            <a:picLocks noChangeAspect="1"/>
          </p:cNvPicPr>
          <p:nvPr/>
        </p:nvPicPr>
        <p:blipFill>
          <a:blip r:embed="rId3"/>
          <a:stretch>
            <a:fillRect/>
          </a:stretch>
        </p:blipFill>
        <p:spPr>
          <a:xfrm>
            <a:off x="120315" y="1881908"/>
            <a:ext cx="11991473" cy="1107438"/>
          </a:xfrm>
          <a:prstGeom prst="rect">
            <a:avLst/>
          </a:prstGeom>
        </p:spPr>
      </p:pic>
    </p:spTree>
    <p:extLst>
      <p:ext uri="{BB962C8B-B14F-4D97-AF65-F5344CB8AC3E}">
        <p14:creationId xmlns:p14="http://schemas.microsoft.com/office/powerpoint/2010/main" val="290708833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13</a:t>
            </a:fld>
            <a:endParaRPr lang="de-DE"/>
          </a:p>
        </p:txBody>
      </p:sp>
      <p:sp>
        <p:nvSpPr>
          <p:cNvPr id="4" name="Titel 3"/>
          <p:cNvSpPr>
            <a:spLocks noGrp="1"/>
          </p:cNvSpPr>
          <p:nvPr>
            <p:ph type="title"/>
          </p:nvPr>
        </p:nvSpPr>
        <p:spPr/>
        <p:txBody>
          <a:bodyPr/>
          <a:lstStyle/>
          <a:p>
            <a:r>
              <a:rPr lang="de-DE" dirty="0" err="1" smtClean="0"/>
              <a:t>BeraterPortal</a:t>
            </a:r>
            <a:r>
              <a:rPr lang="de-DE" dirty="0" smtClean="0"/>
              <a:t> als Quelle des Wissens</a:t>
            </a:r>
            <a:endParaRPr lang="de-DE" dirty="0"/>
          </a:p>
        </p:txBody>
      </p:sp>
      <p:pic>
        <p:nvPicPr>
          <p:cNvPr id="5" name="Grafik 4"/>
          <p:cNvPicPr>
            <a:picLocks noChangeAspect="1"/>
          </p:cNvPicPr>
          <p:nvPr/>
        </p:nvPicPr>
        <p:blipFill>
          <a:blip r:embed="rId2"/>
          <a:stretch>
            <a:fillRect/>
          </a:stretch>
        </p:blipFill>
        <p:spPr>
          <a:xfrm>
            <a:off x="1499937" y="1596513"/>
            <a:ext cx="7876674" cy="5094063"/>
          </a:xfrm>
          <a:prstGeom prst="rect">
            <a:avLst/>
          </a:prstGeom>
        </p:spPr>
      </p:pic>
    </p:spTree>
    <p:extLst>
      <p:ext uri="{BB962C8B-B14F-4D97-AF65-F5344CB8AC3E}">
        <p14:creationId xmlns:p14="http://schemas.microsoft.com/office/powerpoint/2010/main" val="3281917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sp>
        <p:nvSpPr>
          <p:cNvPr id="4" name="Titel 3"/>
          <p:cNvSpPr>
            <a:spLocks noGrp="1"/>
          </p:cNvSpPr>
          <p:nvPr>
            <p:ph type="title"/>
          </p:nvPr>
        </p:nvSpPr>
        <p:spPr/>
        <p:txBody>
          <a:bodyPr/>
          <a:lstStyle/>
          <a:p>
            <a:r>
              <a:rPr lang="de-DE" dirty="0" smtClean="0"/>
              <a:t>GEBÜNDELTE KOMPETENZ</a:t>
            </a:r>
            <a:endParaRPr lang="de-DE" dirty="0"/>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3638" y="2183222"/>
            <a:ext cx="9901237" cy="4313501"/>
          </a:xfrm>
          <a:prstGeom prst="rect">
            <a:avLst/>
          </a:prstGeom>
        </p:spPr>
      </p:pic>
    </p:spTree>
    <p:extLst>
      <p:ext uri="{BB962C8B-B14F-4D97-AF65-F5344CB8AC3E}">
        <p14:creationId xmlns:p14="http://schemas.microsoft.com/office/powerpoint/2010/main" val="1099951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4" name="Titel 3"/>
          <p:cNvSpPr>
            <a:spLocks noGrp="1"/>
          </p:cNvSpPr>
          <p:nvPr>
            <p:ph type="title"/>
          </p:nvPr>
        </p:nvSpPr>
        <p:spPr/>
        <p:txBody>
          <a:bodyPr/>
          <a:lstStyle/>
          <a:p>
            <a:r>
              <a:rPr lang="de-DE" altLang="de-DE" dirty="0" smtClean="0"/>
              <a:t>BELEGSCHAFTSPROGRAMME: </a:t>
            </a:r>
            <a:r>
              <a:rPr lang="de-DE" altLang="de-DE" b="1" u="sng" dirty="0" smtClean="0"/>
              <a:t>UNSERE</a:t>
            </a:r>
            <a:r>
              <a:rPr lang="de-DE" altLang="de-DE" dirty="0" smtClean="0"/>
              <a:t> LEISTUNGSMERKMALE</a:t>
            </a:r>
            <a:endParaRPr lang="de-DE" dirty="0"/>
          </a:p>
        </p:txBody>
      </p:sp>
      <p:sp>
        <p:nvSpPr>
          <p:cNvPr id="3" name="Textplatzhalter 2"/>
          <p:cNvSpPr>
            <a:spLocks noGrp="1"/>
          </p:cNvSpPr>
          <p:nvPr>
            <p:ph type="body" sz="half" idx="2"/>
          </p:nvPr>
        </p:nvSpPr>
        <p:spPr/>
        <p:txBody>
          <a:bodyPr/>
          <a:lstStyle/>
          <a:p>
            <a:r>
              <a:rPr lang="de-DE" dirty="0">
                <a:cs typeface="ＭＳ Ｐゴシック"/>
              </a:rPr>
              <a:t>Kompetenz (Expertenteam)</a:t>
            </a:r>
          </a:p>
          <a:p>
            <a:r>
              <a:rPr lang="de-DE" dirty="0">
                <a:cs typeface="ＭＳ Ｐゴシック"/>
              </a:rPr>
              <a:t>Unabhängigkeit (Marktvergleiche)</a:t>
            </a:r>
          </a:p>
          <a:p>
            <a:r>
              <a:rPr lang="de-DE" dirty="0">
                <a:cs typeface="ＭＳ Ｐゴシック"/>
              </a:rPr>
              <a:t>Strategieberatung (Dokumentation)</a:t>
            </a:r>
          </a:p>
          <a:p>
            <a:r>
              <a:rPr lang="de-DE" dirty="0">
                <a:cs typeface="ＭＳ Ｐゴシック"/>
              </a:rPr>
              <a:t>Umfangreiche Versicherungs- und Vorsorgekonzepte mit höchsten </a:t>
            </a:r>
            <a:r>
              <a:rPr lang="de-DE" dirty="0" smtClean="0">
                <a:cs typeface="ＭＳ Ｐゴシック"/>
              </a:rPr>
              <a:t>Bedingungsstandards </a:t>
            </a:r>
            <a:r>
              <a:rPr lang="de-DE" dirty="0">
                <a:cs typeface="ＭＳ Ｐゴシック"/>
              </a:rPr>
              <a:t>zu </a:t>
            </a:r>
            <a:r>
              <a:rPr lang="de-DE" dirty="0" smtClean="0">
                <a:cs typeface="ＭＳ Ｐゴシック"/>
              </a:rPr>
              <a:t>Top-Konditionen</a:t>
            </a:r>
          </a:p>
          <a:p>
            <a:r>
              <a:rPr lang="de-DE" dirty="0">
                <a:cs typeface="ＭＳ Ｐゴシック"/>
              </a:rPr>
              <a:t>Gestaltung von Rahmenverträgen mit stark vereinfachten Zugangswegen</a:t>
            </a:r>
          </a:p>
          <a:p>
            <a:r>
              <a:rPr lang="de-DE" dirty="0">
                <a:cs typeface="ＭＳ Ｐゴシック"/>
              </a:rPr>
              <a:t>Risikominimierung und Effizienzsteigerung durch leistungsstarke </a:t>
            </a:r>
            <a:r>
              <a:rPr lang="de-DE" dirty="0" smtClean="0">
                <a:cs typeface="ＭＳ Ｐゴシック"/>
              </a:rPr>
              <a:t>Produktlösungen </a:t>
            </a:r>
          </a:p>
          <a:p>
            <a:r>
              <a:rPr lang="de-DE" dirty="0" smtClean="0">
                <a:cs typeface="ＭＳ Ｐゴシック"/>
              </a:rPr>
              <a:t>Ganzheitliche Implementierung unter Beachtung bestehender Rahmenbedingungen und tarifvertraglicher Vorgaben</a:t>
            </a:r>
          </a:p>
          <a:p>
            <a:r>
              <a:rPr lang="de-DE" dirty="0">
                <a:cs typeface="ＭＳ Ｐゴシック"/>
              </a:rPr>
              <a:t>Intensive Betreuung und Beratung auf zwei Ebenen (</a:t>
            </a:r>
            <a:r>
              <a:rPr lang="de-DE" dirty="0" smtClean="0">
                <a:cs typeface="ＭＳ Ｐゴシック"/>
              </a:rPr>
              <a:t>Arbeitgeber und Arbeitnehmer) </a:t>
            </a:r>
            <a:endParaRPr lang="de-DE" dirty="0">
              <a:cs typeface="ＭＳ Ｐゴシック"/>
            </a:endParaRPr>
          </a:p>
          <a:p>
            <a:r>
              <a:rPr lang="de-DE" dirty="0">
                <a:cs typeface="ＭＳ Ｐゴシック"/>
              </a:rPr>
              <a:t>Interessenvertretung des Unternehmens und der Mitarbeiter auch für bestehende Versicherungs- und Vorsorgeprodukte (Maklerauftrag)</a:t>
            </a:r>
            <a:endParaRPr lang="de-DE" dirty="0" smtClean="0">
              <a:cs typeface="ＭＳ Ｐゴシック"/>
            </a:endParaRPr>
          </a:p>
          <a:p>
            <a:endParaRPr lang="de-DE" dirty="0">
              <a:cs typeface="ＭＳ Ｐゴシック"/>
            </a:endParaRPr>
          </a:p>
          <a:p>
            <a:endParaRPr lang="de-DE" dirty="0"/>
          </a:p>
        </p:txBody>
      </p:sp>
    </p:spTree>
    <p:extLst>
      <p:ext uri="{BB962C8B-B14F-4D97-AF65-F5344CB8AC3E}">
        <p14:creationId xmlns:p14="http://schemas.microsoft.com/office/powerpoint/2010/main" val="3104937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16</a:t>
            </a:fld>
            <a:endParaRPr lang="de-DE"/>
          </a:p>
        </p:txBody>
      </p:sp>
      <p:sp>
        <p:nvSpPr>
          <p:cNvPr id="3" name="Titel 2"/>
          <p:cNvSpPr>
            <a:spLocks noGrp="1"/>
          </p:cNvSpPr>
          <p:nvPr>
            <p:ph type="title"/>
          </p:nvPr>
        </p:nvSpPr>
        <p:spPr/>
        <p:txBody>
          <a:bodyPr/>
          <a:lstStyle/>
          <a:p>
            <a:endParaRPr lang="de-DE"/>
          </a:p>
        </p:txBody>
      </p:sp>
      <p:sp>
        <p:nvSpPr>
          <p:cNvPr id="4" name="Textplatzhalter 3"/>
          <p:cNvSpPr>
            <a:spLocks noGrp="1"/>
          </p:cNvSpPr>
          <p:nvPr>
            <p:ph type="body" sz="half" idx="2"/>
          </p:nvPr>
        </p:nvSpPr>
        <p:spPr/>
        <p:txBody>
          <a:bodyPr anchor="ctr"/>
          <a:lstStyle/>
          <a:p>
            <a:pPr marL="0" indent="0" algn="ctr">
              <a:buNone/>
            </a:pPr>
            <a:r>
              <a:rPr lang="de-DE" b="1" u="sng" dirty="0" smtClean="0"/>
              <a:t>Wichtig ist nur, was der Arbeitgeber will</a:t>
            </a:r>
            <a:endParaRPr lang="de-DE" b="1" u="sng" dirty="0"/>
          </a:p>
        </p:txBody>
      </p:sp>
    </p:spTree>
    <p:extLst>
      <p:ext uri="{BB962C8B-B14F-4D97-AF65-F5344CB8AC3E}">
        <p14:creationId xmlns:p14="http://schemas.microsoft.com/office/powerpoint/2010/main" val="26082166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 xmlns:a16="http://schemas.microsoft.com/office/drawing/2014/main" id="{F2C2EF42-9D72-924C-BC93-980CFB214310}"/>
              </a:ext>
            </a:extLst>
          </p:cNvPr>
          <p:cNvPicPr>
            <a:picLocks noChangeAspect="1"/>
          </p:cNvPicPr>
          <p:nvPr/>
        </p:nvPicPr>
        <p:blipFill rotWithShape="1">
          <a:blip r:embed="rId2"/>
          <a:srcRect t="44952" b="25651"/>
          <a:stretch/>
        </p:blipFill>
        <p:spPr>
          <a:xfrm>
            <a:off x="0" y="1478689"/>
            <a:ext cx="12192000" cy="5379311"/>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solidFill>
                  <a:schemeClr val="bg1"/>
                </a:solidFill>
              </a:rPr>
              <a:pPr/>
              <a:t>17</a:t>
            </a:fld>
            <a:endParaRPr lang="de-DE" dirty="0">
              <a:solidFill>
                <a:schemeClr val="bg1"/>
              </a:solidFill>
            </a:endParaRPr>
          </a:p>
        </p:txBody>
      </p:sp>
      <p:sp>
        <p:nvSpPr>
          <p:cNvPr id="3" name="Titel 2"/>
          <p:cNvSpPr>
            <a:spLocks noGrp="1"/>
          </p:cNvSpPr>
          <p:nvPr>
            <p:ph type="title"/>
          </p:nvPr>
        </p:nvSpPr>
        <p:spPr/>
        <p:txBody>
          <a:bodyPr/>
          <a:lstStyle/>
          <a:p>
            <a:r>
              <a:rPr lang="de-DE" dirty="0" smtClean="0"/>
              <a:t>Betriebliche </a:t>
            </a:r>
            <a:r>
              <a:rPr lang="de-DE" dirty="0" err="1" smtClean="0"/>
              <a:t>mitarbeiterversorgung</a:t>
            </a:r>
            <a:endParaRPr lang="de-DE" dirty="0"/>
          </a:p>
        </p:txBody>
      </p:sp>
      <p:sp>
        <p:nvSpPr>
          <p:cNvPr id="11" name="Inhaltsplatzhalter 2">
            <a:extLst/>
          </p:cNvPr>
          <p:cNvSpPr txBox="1">
            <a:spLocks/>
          </p:cNvSpPr>
          <p:nvPr/>
        </p:nvSpPr>
        <p:spPr>
          <a:xfrm>
            <a:off x="538235" y="63690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altLang="de-DE" sz="2400" dirty="0" smtClean="0">
              <a:solidFill>
                <a:srgbClr val="1D2D4B"/>
              </a:solidFill>
              <a:latin typeface="Arial" panose="020B0604020202020204" pitchFamily="34" charset="0"/>
            </a:endParaRPr>
          </a:p>
        </p:txBody>
      </p:sp>
      <p:sp>
        <p:nvSpPr>
          <p:cNvPr id="12" name="Rechteck 11"/>
          <p:cNvSpPr/>
          <p:nvPr/>
        </p:nvSpPr>
        <p:spPr>
          <a:xfrm>
            <a:off x="479425" y="4192819"/>
            <a:ext cx="87899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altLang="de-DE" sz="2400" dirty="0" smtClean="0">
              <a:solidFill>
                <a:srgbClr val="1D2D4B"/>
              </a:solidFill>
              <a:latin typeface="Arial" panose="020B0604020202020204" pitchFamily="34" charset="0"/>
            </a:endParaRPr>
          </a:p>
          <a:p>
            <a:pPr marL="0" indent="0">
              <a:buNone/>
              <a:defRPr/>
            </a:pPr>
            <a:r>
              <a:rPr lang="de-DE" sz="2400" kern="0" dirty="0" smtClean="0">
                <a:solidFill>
                  <a:srgbClr val="1D2D4B"/>
                </a:solidFill>
                <a:latin typeface="Arial" panose="020B0604020202020204" pitchFamily="34" charset="0"/>
                <a:cs typeface="Arial" panose="020B0604020202020204" pitchFamily="34" charset="0"/>
              </a:rPr>
              <a:t>Mit ganzheitlichen Versicherungs- und Vorsorgelösungen </a:t>
            </a:r>
            <a:br>
              <a:rPr lang="de-DE" sz="2400" kern="0" dirty="0" smtClean="0">
                <a:solidFill>
                  <a:srgbClr val="1D2D4B"/>
                </a:solidFill>
                <a:latin typeface="Arial" panose="020B0604020202020204" pitchFamily="34" charset="0"/>
                <a:cs typeface="Arial" panose="020B0604020202020204" pitchFamily="34" charset="0"/>
              </a:rPr>
            </a:br>
            <a:r>
              <a:rPr lang="de-DE" sz="2400" kern="0" dirty="0" smtClean="0">
                <a:solidFill>
                  <a:srgbClr val="1D2D4B"/>
                </a:solidFill>
                <a:latin typeface="Arial" panose="020B0604020202020204" pitchFamily="34" charset="0"/>
                <a:cs typeface="Arial" panose="020B0604020202020204" pitchFamily="34" charset="0"/>
              </a:rPr>
              <a:t>stärken Sie Ihre Attraktivität als Arbeitgeber </a:t>
            </a:r>
            <a:endParaRPr lang="de-DE" sz="2400" kern="0" dirty="0">
              <a:solidFill>
                <a:srgbClr val="1D2D4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9779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graphicFrame>
        <p:nvGraphicFramePr>
          <p:cNvPr id="6" name="Tabelle 5">
            <a:extLst>
              <a:ext uri="{FF2B5EF4-FFF2-40B4-BE49-F238E27FC236}">
                <a16:creationId xmlns="" xmlns:a16="http://schemas.microsoft.com/office/drawing/2014/main" id="{019B82BC-4F43-984A-9819-926BB27182B3}"/>
              </a:ext>
            </a:extLst>
          </p:cNvPr>
          <p:cNvGraphicFramePr>
            <a:graphicFrameLocks noGrp="1"/>
          </p:cNvGraphicFramePr>
          <p:nvPr>
            <p:extLst/>
          </p:nvPr>
        </p:nvGraphicFramePr>
        <p:xfrm>
          <a:off x="2053906" y="3868109"/>
          <a:ext cx="8091716" cy="196128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Verwaltungskosten vermeiden und den Aufwand delegieren</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 xmlns:a16="http://schemas.microsoft.com/office/drawing/2014/main" val="183065680"/>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Haftungsrisiken</a:t>
                      </a:r>
                      <a:r>
                        <a:rPr lang="de-DE" sz="1800" b="0" baseline="0" dirty="0">
                          <a:solidFill>
                            <a:schemeClr val="bg1"/>
                          </a:solidFill>
                        </a:rPr>
                        <a:t> </a:t>
                      </a:r>
                      <a:r>
                        <a:rPr lang="de-DE" sz="1800" b="0" dirty="0">
                          <a:solidFill>
                            <a:schemeClr val="bg1"/>
                          </a:solidFill>
                        </a:rPr>
                        <a:t>vermeiden (Rechtssicherheit)</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C87AA"/>
                    </a:solidFill>
                  </a:tcPr>
                </a:tc>
                <a:extLst>
                  <a:ext uri="{0D108BD9-81ED-4DB2-BD59-A6C34878D82A}">
                    <a16:rowId xmlns="" xmlns:a16="http://schemas.microsoft.com/office/drawing/2014/main" val="1892818707"/>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Arbeitsplatzattraktivität steigern</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Kosten senken und Liquidität verbessern</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extLst>
                  <a:ext uri="{0D108BD9-81ED-4DB2-BD59-A6C34878D82A}">
                    <a16:rowId xmlns="" xmlns:a16="http://schemas.microsoft.com/office/drawing/2014/main" val="10004"/>
                  </a:ext>
                </a:extLst>
              </a:tr>
            </a:tbl>
          </a:graphicData>
        </a:graphic>
      </p:graphicFrame>
      <p:graphicFrame>
        <p:nvGraphicFramePr>
          <p:cNvPr id="5" name="Tabelle 4"/>
          <p:cNvGraphicFramePr>
            <a:graphicFrameLocks noGrp="1"/>
          </p:cNvGraphicFramePr>
          <p:nvPr>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Haftungsrisiken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Arbeitsplatzattraktivität</a:t>
                      </a:r>
                      <a:r>
                        <a:rPr lang="de-DE" sz="1200" b="0" dirty="0">
                          <a:solidFill>
                            <a:schemeClr val="bg1"/>
                          </a:solidFill>
                          <a:latin typeface="Arial" panose="020B0604020202020204" pitchFamily="34" charset="0"/>
                          <a:cs typeface="Arial" panose="020B0604020202020204" pitchFamily="34" charset="0"/>
                        </a:rPr>
                        <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0" dirty="0">
                          <a:solidFill>
                            <a:schemeClr val="bg1"/>
                          </a:solidFill>
                          <a:latin typeface="Arial" panose="020B0604020202020204" pitchFamily="34" charset="0"/>
                          <a:cs typeface="Arial" panose="020B0604020202020204" pitchFamily="34" charset="0"/>
                        </a:rPr>
                        <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9" name="Grafik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pic>
        <p:nvPicPr>
          <p:cNvPr id="3" name="Grafik 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2775151" y="2233121"/>
            <a:ext cx="635093" cy="635093"/>
          </a:xfrm>
          <a:prstGeom prst="rect">
            <a:avLst/>
          </a:prstGeom>
        </p:spPr>
      </p:pic>
      <p:sp>
        <p:nvSpPr>
          <p:cNvPr id="18" name="Textfeld 17"/>
          <p:cNvSpPr txBox="1"/>
          <p:nvPr/>
        </p:nvSpPr>
        <p:spPr>
          <a:xfrm>
            <a:off x="4747471" y="2091591"/>
            <a:ext cx="527007" cy="830997"/>
          </a:xfrm>
          <a:prstGeom prst="rect">
            <a:avLst/>
          </a:prstGeom>
          <a:noFill/>
        </p:spPr>
        <p:txBody>
          <a:bodyPr wrap="none" rtlCol="0">
            <a:spAutoFit/>
          </a:bodyPr>
          <a:lstStyle/>
          <a:p>
            <a:r>
              <a:rPr lang="de-DE" sz="4800" b="1" dirty="0">
                <a:solidFill>
                  <a:srgbClr val="EDEDED"/>
                </a:solidFill>
              </a:rPr>
              <a:t>§</a:t>
            </a:r>
          </a:p>
        </p:txBody>
      </p:sp>
      <p:pic>
        <p:nvPicPr>
          <p:cNvPr id="19" name="Picture 2" descr="\\fileserver1.frankfur\homedir$\sld24r\WIN7PROFILE\Desktop\Ablage\Präsentationen\2017\Produktpräsentation WeitBlick\Icons\Auszahlplan.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67406" y="2298487"/>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49094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5" name="Titel 4"/>
          <p:cNvSpPr>
            <a:spLocks noGrp="1"/>
          </p:cNvSpPr>
          <p:nvPr>
            <p:ph type="title"/>
          </p:nvPr>
        </p:nvSpPr>
        <p:spPr/>
        <p:txBody>
          <a:bodyPr/>
          <a:lstStyle/>
          <a:p>
            <a:r>
              <a:rPr lang="de-DE" dirty="0" smtClean="0"/>
              <a:t>Haftung des AG in der bAV und in der aktuellen </a:t>
            </a:r>
            <a:r>
              <a:rPr lang="de-DE" dirty="0" smtClean="0"/>
              <a:t>Situation….</a:t>
            </a:r>
            <a:br>
              <a:rPr lang="de-DE" dirty="0" smtClean="0"/>
            </a:br>
            <a:r>
              <a:rPr lang="de-DE" sz="1600" dirty="0" smtClean="0">
                <a:solidFill>
                  <a:srgbClr val="FF0000"/>
                </a:solidFill>
              </a:rPr>
              <a:t>Mein Lieblingswitz an dieser Stelle</a:t>
            </a:r>
            <a:endParaRPr lang="de-DE" sz="1600" dirty="0">
              <a:solidFill>
                <a:srgbClr val="FF0000"/>
              </a:solidFill>
            </a:endParaRPr>
          </a:p>
        </p:txBody>
      </p:sp>
      <p:pic>
        <p:nvPicPr>
          <p:cNvPr id="6" name="Grafik 5"/>
          <p:cNvPicPr>
            <a:picLocks noChangeAspect="1"/>
          </p:cNvPicPr>
          <p:nvPr/>
        </p:nvPicPr>
        <p:blipFill>
          <a:blip r:embed="rId2"/>
          <a:stretch>
            <a:fillRect/>
          </a:stretch>
        </p:blipFill>
        <p:spPr>
          <a:xfrm>
            <a:off x="365475" y="1844841"/>
            <a:ext cx="6056914" cy="1316957"/>
          </a:xfrm>
          <a:prstGeom prst="rect">
            <a:avLst/>
          </a:prstGeom>
        </p:spPr>
      </p:pic>
      <p:pic>
        <p:nvPicPr>
          <p:cNvPr id="7" name="Grafik 6"/>
          <p:cNvPicPr>
            <a:picLocks noChangeAspect="1"/>
          </p:cNvPicPr>
          <p:nvPr/>
        </p:nvPicPr>
        <p:blipFill>
          <a:blip r:embed="rId3"/>
          <a:stretch>
            <a:fillRect/>
          </a:stretch>
        </p:blipFill>
        <p:spPr>
          <a:xfrm>
            <a:off x="445092" y="3843476"/>
            <a:ext cx="7339263" cy="1586868"/>
          </a:xfrm>
          <a:prstGeom prst="rect">
            <a:avLst/>
          </a:prstGeom>
        </p:spPr>
      </p:pic>
      <p:pic>
        <p:nvPicPr>
          <p:cNvPr id="8" name="Grafik 7"/>
          <p:cNvPicPr>
            <a:picLocks noChangeAspect="1"/>
          </p:cNvPicPr>
          <p:nvPr/>
        </p:nvPicPr>
        <p:blipFill>
          <a:blip r:embed="rId4"/>
          <a:stretch>
            <a:fillRect/>
          </a:stretch>
        </p:blipFill>
        <p:spPr>
          <a:xfrm>
            <a:off x="5443287" y="2373232"/>
            <a:ext cx="6134100" cy="1028700"/>
          </a:xfrm>
          <a:prstGeom prst="rect">
            <a:avLst/>
          </a:prstGeom>
        </p:spPr>
      </p:pic>
      <p:pic>
        <p:nvPicPr>
          <p:cNvPr id="10" name="Grafik 9"/>
          <p:cNvPicPr>
            <a:picLocks noChangeAspect="1"/>
          </p:cNvPicPr>
          <p:nvPr/>
        </p:nvPicPr>
        <p:blipFill>
          <a:blip r:embed="rId5"/>
          <a:stretch>
            <a:fillRect/>
          </a:stretch>
        </p:blipFill>
        <p:spPr>
          <a:xfrm>
            <a:off x="7844158" y="3666245"/>
            <a:ext cx="3791632" cy="2685911"/>
          </a:xfrm>
          <a:prstGeom prst="rect">
            <a:avLst/>
          </a:prstGeom>
        </p:spPr>
      </p:pic>
    </p:spTree>
    <p:extLst>
      <p:ext uri="{BB962C8B-B14F-4D97-AF65-F5344CB8AC3E}">
        <p14:creationId xmlns:p14="http://schemas.microsoft.com/office/powerpoint/2010/main" val="3268113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7" name="Textplatzhalter 6"/>
          <p:cNvSpPr>
            <a:spLocks noGrp="1"/>
          </p:cNvSpPr>
          <p:nvPr>
            <p:ph type="body" sz="half" idx="2"/>
          </p:nvPr>
        </p:nvSpPr>
        <p:spPr/>
        <p:txBody>
          <a:bodyPr/>
          <a:lstStyle/>
          <a:p>
            <a:pPr>
              <a:lnSpc>
                <a:spcPct val="100000"/>
              </a:lnSpc>
              <a:spcBef>
                <a:spcPts val="600"/>
              </a:spcBef>
              <a:defRPr/>
            </a:pPr>
            <a:r>
              <a:rPr lang="de-DE" dirty="0"/>
              <a:t>Erfahrung und Kompetenz seit 27 Jahren</a:t>
            </a:r>
          </a:p>
          <a:p>
            <a:pPr>
              <a:lnSpc>
                <a:spcPct val="100000"/>
              </a:lnSpc>
              <a:spcBef>
                <a:spcPts val="600"/>
              </a:spcBef>
              <a:defRPr/>
            </a:pPr>
            <a:r>
              <a:rPr lang="de-DE" dirty="0"/>
              <a:t>Einer der größten anbieterunabhängigen Versicherungs- und Finanzmakler Deutschlands</a:t>
            </a:r>
          </a:p>
          <a:p>
            <a:pPr>
              <a:lnSpc>
                <a:spcPct val="100000"/>
              </a:lnSpc>
              <a:spcBef>
                <a:spcPts val="600"/>
              </a:spcBef>
              <a:defRPr/>
            </a:pPr>
            <a:r>
              <a:rPr lang="de-DE" dirty="0"/>
              <a:t>Sitz der Hauptverwaltung in Hamburg</a:t>
            </a:r>
          </a:p>
          <a:p>
            <a:pPr>
              <a:lnSpc>
                <a:spcPct val="100000"/>
              </a:lnSpc>
              <a:spcBef>
                <a:spcPts val="600"/>
              </a:spcBef>
              <a:defRPr/>
            </a:pPr>
            <a:r>
              <a:rPr lang="de-DE" dirty="0"/>
              <a:t>35 Geschäftsstellen und Büros bundesweit</a:t>
            </a:r>
          </a:p>
          <a:p>
            <a:pPr>
              <a:lnSpc>
                <a:spcPct val="100000"/>
              </a:lnSpc>
              <a:spcBef>
                <a:spcPts val="600"/>
              </a:spcBef>
              <a:defRPr/>
            </a:pPr>
            <a:r>
              <a:rPr lang="de-DE" dirty="0"/>
              <a:t>Mehr als 200 Mitarbeiter und Experten</a:t>
            </a:r>
          </a:p>
          <a:p>
            <a:pPr>
              <a:lnSpc>
                <a:spcPct val="100000"/>
              </a:lnSpc>
              <a:spcBef>
                <a:spcPts val="600"/>
              </a:spcBef>
              <a:defRPr/>
            </a:pPr>
            <a:r>
              <a:rPr lang="de-DE" dirty="0"/>
              <a:t>Maßgeschneiderte Finanz- und Versicherungs-strategien für Privatkunden, Unternehmer und Unternehmen sowie deren Belegschaften </a:t>
            </a:r>
          </a:p>
          <a:p>
            <a:pPr>
              <a:lnSpc>
                <a:spcPct val="100000"/>
              </a:lnSpc>
              <a:spcBef>
                <a:spcPts val="600"/>
              </a:spcBef>
              <a:defRPr/>
            </a:pPr>
            <a:r>
              <a:rPr lang="de-DE" dirty="0"/>
              <a:t>Über 70.000 Kunden die uns vertrauen</a:t>
            </a:r>
          </a:p>
        </p:txBody>
      </p:sp>
      <p:sp>
        <p:nvSpPr>
          <p:cNvPr id="5" name="Titel 4"/>
          <p:cNvSpPr>
            <a:spLocks noGrp="1"/>
          </p:cNvSpPr>
          <p:nvPr>
            <p:ph type="title"/>
          </p:nvPr>
        </p:nvSpPr>
        <p:spPr/>
        <p:txBody>
          <a:bodyPr/>
          <a:lstStyle/>
          <a:p>
            <a:r>
              <a:rPr lang="de-DE" dirty="0" smtClean="0"/>
              <a:t>DAS UNTERNEHMEN: ZAHLEN UND FAKTEN</a:t>
            </a:r>
            <a:endParaRPr lang="de-DE" dirty="0"/>
          </a:p>
        </p:txBody>
      </p:sp>
      <p:pic>
        <p:nvPicPr>
          <p:cNvPr id="9" name="Grafik 10"/>
          <p:cNvPicPr>
            <a:picLocks noChangeAspect="1" noChangeArrowheads="1"/>
          </p:cNvPicPr>
          <p:nvPr/>
        </p:nvPicPr>
        <p:blipFill rotWithShape="1">
          <a:blip r:embed="rId2">
            <a:extLst>
              <a:ext uri="{28A0092B-C50C-407E-A947-70E740481C1C}">
                <a14:useLocalDpi xmlns:a14="http://schemas.microsoft.com/office/drawing/2010/main" val="0"/>
              </a:ext>
            </a:extLst>
          </a:blip>
          <a:srcRect l="5828" t="1701" r="36238" b="-1765"/>
          <a:stretch/>
        </p:blipFill>
        <p:spPr bwMode="auto">
          <a:xfrm>
            <a:off x="479425" y="1818892"/>
            <a:ext cx="3669626" cy="3143939"/>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xmlns="" id="{CB334D42-F77B-3941-97E5-4F309D4253DC}"/>
              </a:ext>
            </a:extLst>
          </p:cNvPr>
          <p:cNvSpPr txBox="1"/>
          <p:nvPr/>
        </p:nvSpPr>
        <p:spPr>
          <a:xfrm>
            <a:off x="479426" y="4673377"/>
            <a:ext cx="3652410" cy="1924452"/>
          </a:xfrm>
          <a:prstGeom prst="rect">
            <a:avLst/>
          </a:prstGeom>
          <a:solidFill>
            <a:srgbClr val="1D2D4B"/>
          </a:solidFill>
        </p:spPr>
        <p:txBody>
          <a:bodyPr wrap="square" lIns="180000" tIns="180000" rIns="180000" bIns="720000" rtlCol="0" anchor="ctr">
            <a:spAutoFit/>
          </a:bodyPr>
          <a:lstStyle/>
          <a:p>
            <a:r>
              <a:rPr lang="de-DE" sz="2200" spc="100" dirty="0">
                <a:solidFill>
                  <a:schemeClr val="bg1"/>
                </a:solidFill>
              </a:rPr>
              <a:t>Wir sichern Sie</a:t>
            </a:r>
          </a:p>
          <a:p>
            <a:r>
              <a:rPr lang="de-DE" sz="2200" spc="100" dirty="0">
                <a:solidFill>
                  <a:schemeClr val="bg1"/>
                </a:solidFill>
              </a:rPr>
              <a:t>gemeinsam.</a:t>
            </a:r>
          </a:p>
          <a:p>
            <a:r>
              <a:rPr lang="de-DE" sz="2200" spc="100" dirty="0">
                <a:solidFill>
                  <a:schemeClr val="bg1"/>
                </a:solidFill>
              </a:rPr>
              <a:t>Seit </a:t>
            </a:r>
            <a:r>
              <a:rPr lang="de-DE" sz="2200" spc="100" dirty="0" smtClean="0">
                <a:solidFill>
                  <a:schemeClr val="bg1"/>
                </a:solidFill>
              </a:rPr>
              <a:t>27 </a:t>
            </a:r>
            <a:r>
              <a:rPr lang="de-DE" sz="2200" spc="100" dirty="0">
                <a:solidFill>
                  <a:schemeClr val="bg1"/>
                </a:solidFill>
              </a:rPr>
              <a:t>Jahren.</a:t>
            </a:r>
          </a:p>
        </p:txBody>
      </p:sp>
    </p:spTree>
    <p:extLst>
      <p:ext uri="{BB962C8B-B14F-4D97-AF65-F5344CB8AC3E}">
        <p14:creationId xmlns:p14="http://schemas.microsoft.com/office/powerpoint/2010/main" val="13385646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sp>
        <p:nvSpPr>
          <p:cNvPr id="4" name="Titel 3"/>
          <p:cNvSpPr>
            <a:spLocks noGrp="1"/>
          </p:cNvSpPr>
          <p:nvPr>
            <p:ph type="title"/>
          </p:nvPr>
        </p:nvSpPr>
        <p:spPr/>
        <p:txBody>
          <a:bodyPr/>
          <a:lstStyle/>
          <a:p>
            <a:r>
              <a:rPr lang="de-DE" dirty="0" smtClean="0"/>
              <a:t>Mitarbeiterversorgung </a:t>
            </a:r>
            <a:br>
              <a:rPr lang="de-DE" dirty="0" smtClean="0"/>
            </a:br>
            <a:r>
              <a:rPr lang="de-DE" dirty="0" smtClean="0"/>
              <a:t>aus neuer Perspektive betrachten</a:t>
            </a:r>
            <a:endParaRPr lang="de-DE" dirty="0"/>
          </a:p>
        </p:txBody>
      </p:sp>
      <p:sp>
        <p:nvSpPr>
          <p:cNvPr id="10" name="Textplatzhalter 9"/>
          <p:cNvSpPr>
            <a:spLocks noGrp="1"/>
          </p:cNvSpPr>
          <p:nvPr>
            <p:ph type="body" sz="half" idx="2"/>
          </p:nvPr>
        </p:nvSpPr>
        <p:spPr/>
        <p:txBody>
          <a:bodyPr/>
          <a:lstStyle/>
          <a:p>
            <a:pPr>
              <a:defRPr/>
            </a:pPr>
            <a:r>
              <a:rPr lang="de-DE" altLang="de-DE" dirty="0"/>
              <a:t>Fachkräftemangel „War </a:t>
            </a:r>
            <a:r>
              <a:rPr lang="de-DE" altLang="de-DE" dirty="0" err="1"/>
              <a:t>for</a:t>
            </a:r>
            <a:r>
              <a:rPr lang="de-DE" altLang="de-DE" dirty="0"/>
              <a:t> </a:t>
            </a:r>
            <a:r>
              <a:rPr lang="de-DE" altLang="de-DE" dirty="0" err="1"/>
              <a:t>talents</a:t>
            </a:r>
            <a:r>
              <a:rPr lang="de-DE" altLang="de-DE" dirty="0"/>
              <a:t>“</a:t>
            </a:r>
            <a:br>
              <a:rPr lang="de-DE" altLang="de-DE" dirty="0"/>
            </a:br>
            <a:r>
              <a:rPr lang="de-DE" altLang="de-DE" dirty="0">
                <a:solidFill>
                  <a:schemeClr val="bg1">
                    <a:lumMod val="65000"/>
                  </a:schemeClr>
                </a:solidFill>
              </a:rPr>
              <a:t>Geburten- und Qualifikationsrückgang</a:t>
            </a:r>
          </a:p>
          <a:p>
            <a:pPr>
              <a:defRPr/>
            </a:pPr>
            <a:r>
              <a:rPr lang="de-DE" altLang="de-DE" dirty="0"/>
              <a:t>Demografie der Belegschaft </a:t>
            </a:r>
            <a:br>
              <a:rPr lang="de-DE" altLang="de-DE" dirty="0"/>
            </a:br>
            <a:r>
              <a:rPr lang="de-DE" altLang="de-DE" dirty="0">
                <a:solidFill>
                  <a:schemeClr val="bg1">
                    <a:lumMod val="65000"/>
                  </a:schemeClr>
                </a:solidFill>
              </a:rPr>
              <a:t>Alterung der Gesellschaft</a:t>
            </a:r>
          </a:p>
          <a:p>
            <a:pPr>
              <a:defRPr/>
            </a:pPr>
            <a:r>
              <a:rPr lang="de-DE" altLang="de-DE" dirty="0"/>
              <a:t>Mitarbeiterleistung honorieren </a:t>
            </a:r>
            <a:br>
              <a:rPr lang="de-DE" altLang="de-DE" dirty="0"/>
            </a:br>
            <a:r>
              <a:rPr lang="de-DE" altLang="de-DE" dirty="0">
                <a:solidFill>
                  <a:schemeClr val="bg1">
                    <a:lumMod val="65000"/>
                  </a:schemeClr>
                </a:solidFill>
              </a:rPr>
              <a:t>Wettbewerbsfaktor</a:t>
            </a:r>
          </a:p>
          <a:p>
            <a:pPr>
              <a:defRPr/>
            </a:pPr>
            <a:r>
              <a:rPr lang="de-DE" altLang="de-DE" dirty="0"/>
              <a:t>Motivationssteigerung der Belegschaft </a:t>
            </a:r>
            <a:br>
              <a:rPr lang="de-DE" altLang="de-DE" dirty="0"/>
            </a:br>
            <a:r>
              <a:rPr lang="de-DE" altLang="de-DE" dirty="0">
                <a:solidFill>
                  <a:schemeClr val="bg1">
                    <a:lumMod val="65000"/>
                  </a:schemeClr>
                </a:solidFill>
              </a:rPr>
              <a:t>Unternehmensziele</a:t>
            </a:r>
          </a:p>
          <a:p>
            <a:pPr>
              <a:defRPr/>
            </a:pPr>
            <a:r>
              <a:rPr lang="de-DE" altLang="de-DE" dirty="0"/>
              <a:t>Attraktivität am Arbeitsmarkt steigern </a:t>
            </a:r>
            <a:br>
              <a:rPr lang="de-DE" altLang="de-DE" dirty="0"/>
            </a:br>
            <a:r>
              <a:rPr lang="de-DE" altLang="de-DE" dirty="0">
                <a:solidFill>
                  <a:schemeClr val="bg1">
                    <a:lumMod val="65000"/>
                  </a:schemeClr>
                </a:solidFill>
              </a:rPr>
              <a:t>Imagegewinn</a:t>
            </a:r>
          </a:p>
          <a:p>
            <a:pPr>
              <a:defRPr/>
            </a:pPr>
            <a:r>
              <a:rPr lang="de-DE" altLang="de-DE" dirty="0"/>
              <a:t>Unternehmenskultur festigen </a:t>
            </a:r>
            <a:br>
              <a:rPr lang="de-DE" altLang="de-DE" dirty="0"/>
            </a:br>
            <a:r>
              <a:rPr lang="de-DE" altLang="de-DE" dirty="0">
                <a:solidFill>
                  <a:schemeClr val="bg1">
                    <a:lumMod val="65000"/>
                  </a:schemeClr>
                </a:solidFill>
              </a:rPr>
              <a:t>Übernahme sozialer Verantwortung</a:t>
            </a:r>
          </a:p>
          <a:p>
            <a:endParaRPr lang="de-DE" dirty="0"/>
          </a:p>
        </p:txBody>
      </p:sp>
      <p:sp>
        <p:nvSpPr>
          <p:cNvPr id="6" name="Textplatzhalter 2"/>
          <p:cNvSpPr txBox="1">
            <a:spLocks/>
          </p:cNvSpPr>
          <p:nvPr/>
        </p:nvSpPr>
        <p:spPr>
          <a:xfrm>
            <a:off x="519496" y="1955781"/>
            <a:ext cx="439274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endParaRPr lang="de-DE" altLang="de-DE" sz="1800"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8401" y="1827276"/>
            <a:ext cx="4395724" cy="4395724"/>
          </a:xfrm>
          <a:prstGeom prst="rect">
            <a:avLst/>
          </a:prstGeom>
        </p:spPr>
      </p:pic>
    </p:spTree>
    <p:extLst>
      <p:ext uri="{BB962C8B-B14F-4D97-AF65-F5344CB8AC3E}">
        <p14:creationId xmlns:p14="http://schemas.microsoft.com/office/powerpoint/2010/main" val="8183317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9" name="Textplatzhalter 8"/>
          <p:cNvSpPr>
            <a:spLocks noGrp="1"/>
          </p:cNvSpPr>
          <p:nvPr>
            <p:ph type="body" sz="half" idx="2"/>
          </p:nvPr>
        </p:nvSpPr>
        <p:spPr/>
        <p:txBody>
          <a:bodyPr/>
          <a:lstStyle/>
          <a:p>
            <a:pPr marL="285750" lvl="1" indent="-285750">
              <a:lnSpc>
                <a:spcPct val="100000"/>
              </a:lnSpc>
              <a:spcBef>
                <a:spcPts val="600"/>
              </a:spcBef>
              <a:buClr>
                <a:srgbClr val="1D2D4B"/>
              </a:buClr>
              <a:buFont typeface="Wingdings" panose="05000000000000000000" pitchFamily="2" charset="2"/>
              <a:buChar char="§"/>
              <a:defRPr/>
            </a:pPr>
            <a:r>
              <a:rPr lang="de-DE" altLang="de-DE" sz="2000" dirty="0">
                <a:solidFill>
                  <a:srgbClr val="1D2D4B"/>
                </a:solidFill>
              </a:rPr>
              <a:t>Aufgrund des demografischen Wandels herrscht besonders im Mittelstand ein wachsender Fach- und Führungskräftemangel.</a:t>
            </a:r>
          </a:p>
          <a:p>
            <a:pPr marL="285750" lvl="1" indent="-285750">
              <a:lnSpc>
                <a:spcPct val="100000"/>
              </a:lnSpc>
              <a:spcBef>
                <a:spcPts val="600"/>
              </a:spcBef>
              <a:buClr>
                <a:srgbClr val="1D2D4B"/>
              </a:buClr>
              <a:buFont typeface="Wingdings" panose="05000000000000000000" pitchFamily="2" charset="2"/>
              <a:buChar char="§"/>
              <a:defRPr/>
            </a:pPr>
            <a:r>
              <a:rPr lang="de-DE" altLang="de-DE" sz="2000" dirty="0">
                <a:solidFill>
                  <a:srgbClr val="1D2D4B"/>
                </a:solidFill>
              </a:rPr>
              <a:t>Qualifizierte Arbeitskräfte entscheiden sich immer öfter für gut bezahlte Stellen mit einer soliden betrieblichen Altersversorgung.</a:t>
            </a:r>
          </a:p>
          <a:p>
            <a:pPr marL="285750" lvl="1" indent="-285750">
              <a:lnSpc>
                <a:spcPct val="100000"/>
              </a:lnSpc>
              <a:spcBef>
                <a:spcPts val="600"/>
              </a:spcBef>
              <a:buClr>
                <a:srgbClr val="1D2D4B"/>
              </a:buClr>
              <a:buFont typeface="Wingdings" panose="05000000000000000000" pitchFamily="2" charset="2"/>
              <a:buChar char="§"/>
              <a:defRPr/>
            </a:pPr>
            <a:r>
              <a:rPr lang="de-DE" altLang="de-DE" sz="2000" dirty="0">
                <a:solidFill>
                  <a:srgbClr val="1D2D4B"/>
                </a:solidFill>
              </a:rPr>
              <a:t>Die</a:t>
            </a:r>
            <a:r>
              <a:rPr lang="de-DE" sz="2000" dirty="0">
                <a:solidFill>
                  <a:srgbClr val="1D2D4B"/>
                </a:solidFill>
              </a:rPr>
              <a:t> verschiedenen Fördermöglichkeiten stellen Arbeitgebern in KMU einen Baukasten zur Verfügung, der sich für alle Arbeitnehmer eignet:</a:t>
            </a:r>
          </a:p>
          <a:p>
            <a:pPr marL="742950" lvl="3" indent="-285750">
              <a:lnSpc>
                <a:spcPct val="100000"/>
              </a:lnSpc>
              <a:spcBef>
                <a:spcPts val="600"/>
              </a:spcBef>
              <a:buClr>
                <a:srgbClr val="1D2D4B"/>
              </a:buClr>
              <a:buFont typeface="Wingdings" panose="05000000000000000000" pitchFamily="2" charset="2"/>
              <a:buChar char="ü"/>
              <a:defRPr/>
            </a:pPr>
            <a:r>
              <a:rPr lang="de-DE" sz="1800" dirty="0">
                <a:solidFill>
                  <a:srgbClr val="1D2D4B"/>
                </a:solidFill>
              </a:rPr>
              <a:t>Besserverdiener (Gehalt oberhalb der BBG d. gesetzl. RV)</a:t>
            </a:r>
          </a:p>
          <a:p>
            <a:pPr marL="742950" lvl="3" indent="-285750">
              <a:lnSpc>
                <a:spcPct val="100000"/>
              </a:lnSpc>
              <a:spcBef>
                <a:spcPts val="600"/>
              </a:spcBef>
              <a:buClr>
                <a:srgbClr val="1D2D4B"/>
              </a:buClr>
              <a:buFont typeface="Wingdings" panose="05000000000000000000" pitchFamily="2" charset="2"/>
              <a:buChar char="ü"/>
              <a:defRPr/>
            </a:pPr>
            <a:r>
              <a:rPr lang="de-DE" sz="1800" dirty="0">
                <a:solidFill>
                  <a:srgbClr val="1D2D4B"/>
                </a:solidFill>
              </a:rPr>
              <a:t>Normalverdiener (Gehalt bis zur BBG d. gesetzl. RV)</a:t>
            </a:r>
          </a:p>
          <a:p>
            <a:pPr marL="742950" lvl="3" indent="-285750">
              <a:lnSpc>
                <a:spcPct val="100000"/>
              </a:lnSpc>
              <a:spcBef>
                <a:spcPts val="600"/>
              </a:spcBef>
              <a:buClr>
                <a:srgbClr val="1D2D4B"/>
              </a:buClr>
              <a:buFont typeface="Wingdings" panose="05000000000000000000" pitchFamily="2" charset="2"/>
              <a:buChar char="ü"/>
              <a:defRPr/>
            </a:pPr>
            <a:r>
              <a:rPr lang="de-DE" sz="1800" dirty="0">
                <a:solidFill>
                  <a:srgbClr val="1D2D4B"/>
                </a:solidFill>
              </a:rPr>
              <a:t>Niedrigverdiener/Teilzeitkräfte</a:t>
            </a:r>
            <a:endParaRPr lang="de-DE" altLang="de-DE" sz="1800" dirty="0">
              <a:solidFill>
                <a:srgbClr val="1D2D4B"/>
              </a:solidFill>
            </a:endParaRPr>
          </a:p>
        </p:txBody>
      </p:sp>
      <p:sp>
        <p:nvSpPr>
          <p:cNvPr id="5" name="Titel 4"/>
          <p:cNvSpPr>
            <a:spLocks noGrp="1"/>
          </p:cNvSpPr>
          <p:nvPr>
            <p:ph type="title"/>
          </p:nvPr>
        </p:nvSpPr>
        <p:spPr/>
        <p:txBody>
          <a:bodyPr/>
          <a:lstStyle/>
          <a:p>
            <a:r>
              <a:rPr lang="de-DE" dirty="0" smtClean="0"/>
              <a:t>MITARBEITERBINDUNG:</a:t>
            </a:r>
            <a:br>
              <a:rPr lang="de-DE" dirty="0" smtClean="0"/>
            </a:br>
            <a:r>
              <a:rPr lang="de-DE" dirty="0" smtClean="0"/>
              <a:t>DIE </a:t>
            </a:r>
            <a:r>
              <a:rPr lang="de-DE" cap="none" dirty="0"/>
              <a:t>b</a:t>
            </a:r>
            <a:r>
              <a:rPr lang="de-DE" dirty="0"/>
              <a:t>AV </a:t>
            </a:r>
            <a:r>
              <a:rPr lang="de-DE" dirty="0" smtClean="0"/>
              <a:t>IST ARBEITNEHMERS LIEBLING</a:t>
            </a:r>
            <a:endParaRPr lang="de-DE" dirty="0"/>
          </a:p>
        </p:txBody>
      </p:sp>
      <p:sp>
        <p:nvSpPr>
          <p:cNvPr id="6" name="Textplatzhalter 20"/>
          <p:cNvSpPr txBox="1">
            <a:spLocks/>
          </p:cNvSpPr>
          <p:nvPr/>
        </p:nvSpPr>
        <p:spPr>
          <a:xfrm>
            <a:off x="456565" y="5523759"/>
            <a:ext cx="11256011" cy="1078971"/>
          </a:xfrm>
          <a:prstGeom prst="rect">
            <a:avLst/>
          </a:prstGeom>
        </p:spPr>
        <p:txBody>
          <a:bodyPr lIns="0" tIns="0" rIns="0" bIns="0"/>
          <a:lst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a:lstStyle>
          <a:p>
            <a:pPr marL="0" indent="0" defTabSz="457200">
              <a:spcBef>
                <a:spcPts val="0"/>
              </a:spcBef>
              <a:spcAft>
                <a:spcPts val="0"/>
              </a:spcAft>
            </a:pPr>
            <a:r>
              <a:rPr lang="de-DE" dirty="0">
                <a:solidFill>
                  <a:srgbClr val="137C9B"/>
                </a:solidFill>
                <a:cs typeface="+mn-cs"/>
              </a:rPr>
              <a:t>Mit einem einfachen Zugang zur bAV leisten Sie mit geringem </a:t>
            </a:r>
            <a:r>
              <a:rPr lang="de-DE" dirty="0" smtClean="0">
                <a:solidFill>
                  <a:srgbClr val="137C9B"/>
                </a:solidFill>
                <a:cs typeface="+mn-cs"/>
              </a:rPr>
              <a:t>Aufwand einen </a:t>
            </a:r>
            <a:r>
              <a:rPr lang="de-DE" dirty="0">
                <a:solidFill>
                  <a:srgbClr val="137C9B"/>
                </a:solidFill>
                <a:cs typeface="+mn-cs"/>
              </a:rPr>
              <a:t>wertvollen Beitrag zur Mitarbeiterfindung und -bindung</a:t>
            </a:r>
            <a:r>
              <a:rPr lang="de-DE" dirty="0" smtClean="0">
                <a:solidFill>
                  <a:srgbClr val="137C9B"/>
                </a:solidFill>
                <a:cs typeface="+mn-cs"/>
              </a:rPr>
              <a:t>.</a:t>
            </a:r>
            <a:endParaRPr lang="de-DE" kern="0" dirty="0">
              <a:solidFill>
                <a:schemeClr val="accent1"/>
              </a:solidFill>
            </a:endParaRPr>
          </a:p>
        </p:txBody>
      </p:sp>
    </p:spTree>
    <p:extLst>
      <p:ext uri="{BB962C8B-B14F-4D97-AF65-F5344CB8AC3E}">
        <p14:creationId xmlns:p14="http://schemas.microsoft.com/office/powerpoint/2010/main" val="6630564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hteck 25"/>
          <p:cNvSpPr/>
          <p:nvPr/>
        </p:nvSpPr>
        <p:spPr>
          <a:xfrm>
            <a:off x="8382493" y="3583706"/>
            <a:ext cx="2987471" cy="23922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dirty="0"/>
          </a:p>
        </p:txBody>
      </p:sp>
      <p:sp>
        <p:nvSpPr>
          <p:cNvPr id="4" name="Titel 3"/>
          <p:cNvSpPr>
            <a:spLocks noGrp="1"/>
          </p:cNvSpPr>
          <p:nvPr>
            <p:ph type="title"/>
          </p:nvPr>
        </p:nvSpPr>
        <p:spPr/>
        <p:txBody>
          <a:bodyPr/>
          <a:lstStyle/>
          <a:p>
            <a:pPr fontAlgn="auto">
              <a:spcBef>
                <a:spcPts val="0"/>
              </a:spcBef>
              <a:spcAft>
                <a:spcPts val="0"/>
              </a:spcAft>
            </a:pPr>
            <a:r>
              <a:rPr lang="de-DE" dirty="0">
                <a:latin typeface="Arial"/>
              </a:rPr>
              <a:t>Intelligente Gestaltung zahlt sich aus </a:t>
            </a:r>
            <a:r>
              <a:rPr lang="de-DE" dirty="0" smtClean="0">
                <a:latin typeface="Arial"/>
              </a:rPr>
              <a:t> </a:t>
            </a:r>
            <a:r>
              <a:rPr lang="de-DE" dirty="0">
                <a:latin typeface="Arial"/>
              </a:rPr>
              <a:t/>
            </a:r>
            <a:br>
              <a:rPr lang="de-DE" dirty="0">
                <a:latin typeface="Arial"/>
              </a:rPr>
            </a:br>
            <a:r>
              <a:rPr lang="de-DE" dirty="0">
                <a:latin typeface="Arial"/>
              </a:rPr>
              <a:t>Bedarfsgerechte </a:t>
            </a:r>
            <a:r>
              <a:rPr lang="de-DE" cap="none" dirty="0">
                <a:latin typeface="Arial"/>
              </a:rPr>
              <a:t>b</a:t>
            </a:r>
            <a:r>
              <a:rPr lang="de-DE" dirty="0">
                <a:latin typeface="Arial"/>
              </a:rPr>
              <a:t>AV stärkt Mitarbeiterbindung</a:t>
            </a:r>
            <a:endParaRPr lang="de-DE" dirty="0"/>
          </a:p>
        </p:txBody>
      </p:sp>
      <p:graphicFrame>
        <p:nvGraphicFramePr>
          <p:cNvPr id="9" name="Diagramm 8"/>
          <p:cNvGraphicFramePr/>
          <p:nvPr/>
        </p:nvGraphicFramePr>
        <p:xfrm>
          <a:off x="-572870" y="4084958"/>
          <a:ext cx="3302113" cy="228677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feld 9"/>
          <p:cNvSpPr txBox="1"/>
          <p:nvPr/>
        </p:nvSpPr>
        <p:spPr>
          <a:xfrm>
            <a:off x="406761" y="2108117"/>
            <a:ext cx="3422604" cy="2123658"/>
          </a:xfrm>
          <a:prstGeom prst="rect">
            <a:avLst/>
          </a:prstGeom>
          <a:noFill/>
        </p:spPr>
        <p:txBody>
          <a:bodyPr wrap="none" rtlCol="0">
            <a:spAutoFit/>
          </a:bodyPr>
          <a:lstStyle/>
          <a:p>
            <a:r>
              <a:rPr lang="en-US" sz="1600" b="1" dirty="0" smtClean="0">
                <a:solidFill>
                  <a:srgbClr val="1D2D4B"/>
                </a:solidFill>
              </a:rPr>
              <a:t>Die </a:t>
            </a:r>
            <a:r>
              <a:rPr lang="en-US" sz="1600" b="1" dirty="0" err="1" smtClean="0">
                <a:solidFill>
                  <a:srgbClr val="1D2D4B"/>
                </a:solidFill>
              </a:rPr>
              <a:t>Bedeutung</a:t>
            </a:r>
            <a:r>
              <a:rPr lang="en-US" sz="1600" b="1" dirty="0" smtClean="0">
                <a:solidFill>
                  <a:srgbClr val="1D2D4B"/>
                </a:solidFill>
              </a:rPr>
              <a:t> der </a:t>
            </a:r>
          </a:p>
          <a:p>
            <a:r>
              <a:rPr lang="en-US" sz="1600" b="1" dirty="0" err="1" smtClean="0">
                <a:solidFill>
                  <a:srgbClr val="1D2D4B"/>
                </a:solidFill>
              </a:rPr>
              <a:t>Altersvorsorge</a:t>
            </a:r>
            <a:r>
              <a:rPr lang="en-US" sz="1600" b="1" dirty="0" smtClean="0">
                <a:solidFill>
                  <a:srgbClr val="1D2D4B"/>
                </a:solidFill>
              </a:rPr>
              <a:t> </a:t>
            </a:r>
            <a:r>
              <a:rPr lang="en-US" sz="1600" b="1" dirty="0" err="1" smtClean="0">
                <a:solidFill>
                  <a:srgbClr val="1D2D4B"/>
                </a:solidFill>
              </a:rPr>
              <a:t>steigt</a:t>
            </a:r>
            <a:r>
              <a:rPr lang="en-US" sz="1600" b="1" dirty="0" smtClean="0">
                <a:solidFill>
                  <a:srgbClr val="1D2D4B"/>
                </a:solidFill>
              </a:rPr>
              <a:t>…</a:t>
            </a:r>
          </a:p>
          <a:p>
            <a:endParaRPr lang="en-US" b="1" dirty="0" smtClean="0">
              <a:solidFill>
                <a:srgbClr val="1D2D4B"/>
              </a:solidFill>
            </a:endParaRPr>
          </a:p>
          <a:p>
            <a:r>
              <a:rPr lang="en-US" sz="1600" dirty="0" smtClean="0">
                <a:solidFill>
                  <a:srgbClr val="1D2D4B"/>
                </a:solidFill>
              </a:rPr>
              <a:t>Fast </a:t>
            </a:r>
            <a:r>
              <a:rPr lang="en-US" sz="1600" dirty="0" err="1">
                <a:solidFill>
                  <a:srgbClr val="1D2D4B"/>
                </a:solidFill>
              </a:rPr>
              <a:t>drei</a:t>
            </a:r>
            <a:r>
              <a:rPr lang="en-US" sz="1600" dirty="0">
                <a:solidFill>
                  <a:srgbClr val="1D2D4B"/>
                </a:solidFill>
              </a:rPr>
              <a:t> </a:t>
            </a:r>
            <a:r>
              <a:rPr lang="en-US" sz="1600" dirty="0" err="1">
                <a:solidFill>
                  <a:srgbClr val="1D2D4B"/>
                </a:solidFill>
              </a:rPr>
              <a:t>Viertel</a:t>
            </a:r>
            <a:r>
              <a:rPr lang="en-US" sz="1600" dirty="0">
                <a:solidFill>
                  <a:srgbClr val="1D2D4B"/>
                </a:solidFill>
              </a:rPr>
              <a:t> </a:t>
            </a:r>
            <a:r>
              <a:rPr lang="en-US" sz="1600" dirty="0" err="1">
                <a:solidFill>
                  <a:srgbClr val="1D2D4B"/>
                </a:solidFill>
              </a:rPr>
              <a:t>aller</a:t>
            </a:r>
            <a:r>
              <a:rPr lang="en-US" sz="1600" dirty="0">
                <a:solidFill>
                  <a:srgbClr val="1D2D4B"/>
                </a:solidFill>
              </a:rPr>
              <a:t> </a:t>
            </a:r>
            <a:r>
              <a:rPr lang="en-US" sz="1600" dirty="0" err="1">
                <a:solidFill>
                  <a:srgbClr val="1D2D4B"/>
                </a:solidFill>
              </a:rPr>
              <a:t>Mitarbeiter</a:t>
            </a:r>
            <a:r>
              <a:rPr lang="en-US" sz="1600" dirty="0">
                <a:solidFill>
                  <a:srgbClr val="1D2D4B"/>
                </a:solidFill>
              </a:rPr>
              <a:t> </a:t>
            </a:r>
            <a:r>
              <a:rPr lang="en-US" sz="1600" dirty="0" smtClean="0">
                <a:solidFill>
                  <a:srgbClr val="1D2D4B"/>
                </a:solidFill>
              </a:rPr>
              <a:t/>
            </a:r>
            <a:br>
              <a:rPr lang="en-US" sz="1600" dirty="0" smtClean="0">
                <a:solidFill>
                  <a:srgbClr val="1D2D4B"/>
                </a:solidFill>
              </a:rPr>
            </a:br>
            <a:r>
              <a:rPr lang="en-US" sz="1600" dirty="0" err="1" smtClean="0">
                <a:solidFill>
                  <a:srgbClr val="1D2D4B"/>
                </a:solidFill>
              </a:rPr>
              <a:t>sagen</a:t>
            </a:r>
            <a:r>
              <a:rPr lang="en-US" sz="1600" dirty="0">
                <a:solidFill>
                  <a:srgbClr val="1D2D4B"/>
                </a:solidFill>
              </a:rPr>
              <a:t>, </a:t>
            </a:r>
            <a:r>
              <a:rPr lang="en-US" sz="1600" dirty="0" err="1">
                <a:solidFill>
                  <a:srgbClr val="1D2D4B"/>
                </a:solidFill>
              </a:rPr>
              <a:t>dass</a:t>
            </a:r>
            <a:r>
              <a:rPr lang="en-US" sz="1600" dirty="0">
                <a:solidFill>
                  <a:srgbClr val="1D2D4B"/>
                </a:solidFill>
              </a:rPr>
              <a:t> die </a:t>
            </a:r>
            <a:r>
              <a:rPr lang="en-US" sz="1600" dirty="0" err="1">
                <a:solidFill>
                  <a:srgbClr val="1D2D4B"/>
                </a:solidFill>
              </a:rPr>
              <a:t>Altersversicherung</a:t>
            </a:r>
            <a:r>
              <a:rPr lang="en-US" sz="1600" dirty="0">
                <a:solidFill>
                  <a:srgbClr val="1D2D4B"/>
                </a:solidFill>
              </a:rPr>
              <a:t> </a:t>
            </a:r>
            <a:endParaRPr lang="en-US" sz="1600" dirty="0" smtClean="0">
              <a:solidFill>
                <a:srgbClr val="1D2D4B"/>
              </a:solidFill>
            </a:endParaRPr>
          </a:p>
          <a:p>
            <a:r>
              <a:rPr lang="en-US" sz="1600" dirty="0" smtClean="0">
                <a:solidFill>
                  <a:srgbClr val="1D2D4B"/>
                </a:solidFill>
              </a:rPr>
              <a:t>in </a:t>
            </a:r>
            <a:r>
              <a:rPr lang="en-US" sz="1600" dirty="0">
                <a:solidFill>
                  <a:srgbClr val="1D2D4B"/>
                </a:solidFill>
              </a:rPr>
              <a:t>den </a:t>
            </a:r>
            <a:r>
              <a:rPr lang="en-US" sz="1600" dirty="0" err="1">
                <a:solidFill>
                  <a:srgbClr val="1D2D4B"/>
                </a:solidFill>
              </a:rPr>
              <a:t>letzten</a:t>
            </a:r>
            <a:r>
              <a:rPr lang="en-US" sz="1600" dirty="0">
                <a:solidFill>
                  <a:srgbClr val="1D2D4B"/>
                </a:solidFill>
              </a:rPr>
              <a:t> </a:t>
            </a:r>
            <a:r>
              <a:rPr lang="en-US" sz="1600" dirty="0" err="1">
                <a:solidFill>
                  <a:srgbClr val="1D2D4B"/>
                </a:solidFill>
              </a:rPr>
              <a:t>Jahren</a:t>
            </a:r>
            <a:r>
              <a:rPr lang="en-US" sz="1600" dirty="0">
                <a:solidFill>
                  <a:srgbClr val="1D2D4B"/>
                </a:solidFill>
              </a:rPr>
              <a:t> </a:t>
            </a:r>
            <a:r>
              <a:rPr lang="en-US" sz="1600" dirty="0" err="1">
                <a:solidFill>
                  <a:srgbClr val="1D2D4B"/>
                </a:solidFill>
              </a:rPr>
              <a:t>für</a:t>
            </a:r>
            <a:r>
              <a:rPr lang="en-US" sz="1600" dirty="0">
                <a:solidFill>
                  <a:srgbClr val="1D2D4B"/>
                </a:solidFill>
              </a:rPr>
              <a:t> </a:t>
            </a:r>
            <a:r>
              <a:rPr lang="en-US" sz="1600" dirty="0" err="1">
                <a:solidFill>
                  <a:srgbClr val="1D2D4B"/>
                </a:solidFill>
              </a:rPr>
              <a:t>sie</a:t>
            </a:r>
            <a:r>
              <a:rPr lang="en-US" sz="1600" dirty="0">
                <a:solidFill>
                  <a:srgbClr val="1D2D4B"/>
                </a:solidFill>
              </a:rPr>
              <a:t> </a:t>
            </a:r>
            <a:r>
              <a:rPr lang="en-US" sz="1600" dirty="0" err="1" smtClean="0">
                <a:solidFill>
                  <a:srgbClr val="1D2D4B"/>
                </a:solidFill>
              </a:rPr>
              <a:t>wich</a:t>
            </a:r>
            <a:r>
              <a:rPr lang="en-US" sz="1600" dirty="0" smtClean="0">
                <a:solidFill>
                  <a:srgbClr val="1D2D4B"/>
                </a:solidFill>
              </a:rPr>
              <a:t>-</a:t>
            </a:r>
          </a:p>
          <a:p>
            <a:r>
              <a:rPr lang="en-US" sz="1600" dirty="0" smtClean="0">
                <a:solidFill>
                  <a:srgbClr val="1D2D4B"/>
                </a:solidFill>
              </a:rPr>
              <a:t>tiger </a:t>
            </a:r>
            <a:r>
              <a:rPr lang="en-US" sz="1600" dirty="0" err="1">
                <a:solidFill>
                  <a:srgbClr val="1D2D4B"/>
                </a:solidFill>
              </a:rPr>
              <a:t>geworden</a:t>
            </a:r>
            <a:r>
              <a:rPr lang="en-US" sz="1600" dirty="0">
                <a:solidFill>
                  <a:srgbClr val="1D2D4B"/>
                </a:solidFill>
              </a:rPr>
              <a:t> </a:t>
            </a:r>
            <a:r>
              <a:rPr lang="en-US" sz="1600" dirty="0" err="1">
                <a:solidFill>
                  <a:srgbClr val="1D2D4B"/>
                </a:solidFill>
              </a:rPr>
              <a:t>ist</a:t>
            </a:r>
            <a:r>
              <a:rPr lang="en-US" sz="1600" dirty="0">
                <a:solidFill>
                  <a:srgbClr val="1D2D4B"/>
                </a:solidFill>
              </a:rPr>
              <a:t>.</a:t>
            </a:r>
          </a:p>
          <a:p>
            <a:endParaRPr lang="de-DE" dirty="0">
              <a:solidFill>
                <a:srgbClr val="1D2D4B"/>
              </a:solidFill>
            </a:endParaRPr>
          </a:p>
        </p:txBody>
      </p:sp>
      <p:graphicFrame>
        <p:nvGraphicFramePr>
          <p:cNvPr id="11" name="Diagramm 10"/>
          <p:cNvGraphicFramePr/>
          <p:nvPr/>
        </p:nvGraphicFramePr>
        <p:xfrm>
          <a:off x="932513" y="3630318"/>
          <a:ext cx="4459473" cy="303491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feld 11"/>
          <p:cNvSpPr txBox="1"/>
          <p:nvPr/>
        </p:nvSpPr>
        <p:spPr>
          <a:xfrm>
            <a:off x="728183" y="4824172"/>
            <a:ext cx="710451" cy="646331"/>
          </a:xfrm>
          <a:prstGeom prst="rect">
            <a:avLst/>
          </a:prstGeom>
          <a:noFill/>
        </p:spPr>
        <p:txBody>
          <a:bodyPr wrap="none" rtlCol="0">
            <a:spAutoFit/>
          </a:bodyPr>
          <a:lstStyle/>
          <a:p>
            <a:r>
              <a:rPr lang="de-DE" b="1" dirty="0" smtClean="0">
                <a:solidFill>
                  <a:srgbClr val="1D2D4B"/>
                </a:solidFill>
              </a:rPr>
              <a:t>50 %</a:t>
            </a:r>
          </a:p>
          <a:p>
            <a:r>
              <a:rPr lang="de-DE" dirty="0" smtClean="0">
                <a:solidFill>
                  <a:srgbClr val="1D2D4B"/>
                </a:solidFill>
              </a:rPr>
              <a:t>2013</a:t>
            </a:r>
            <a:endParaRPr lang="de-DE" dirty="0">
              <a:solidFill>
                <a:srgbClr val="1D2D4B"/>
              </a:solidFill>
            </a:endParaRPr>
          </a:p>
        </p:txBody>
      </p:sp>
      <p:sp>
        <p:nvSpPr>
          <p:cNvPr id="13" name="Textfeld 12"/>
          <p:cNvSpPr txBox="1"/>
          <p:nvPr/>
        </p:nvSpPr>
        <p:spPr>
          <a:xfrm>
            <a:off x="2672698" y="4606607"/>
            <a:ext cx="1003801" cy="800219"/>
          </a:xfrm>
          <a:prstGeom prst="rect">
            <a:avLst/>
          </a:prstGeom>
          <a:noFill/>
        </p:spPr>
        <p:txBody>
          <a:bodyPr wrap="none" rtlCol="0">
            <a:spAutoFit/>
          </a:bodyPr>
          <a:lstStyle/>
          <a:p>
            <a:r>
              <a:rPr lang="de-DE" sz="2800" b="1" dirty="0" smtClean="0">
                <a:solidFill>
                  <a:srgbClr val="1D2D4B"/>
                </a:solidFill>
              </a:rPr>
              <a:t>72 %</a:t>
            </a:r>
          </a:p>
          <a:p>
            <a:pPr algn="ctr"/>
            <a:r>
              <a:rPr lang="de-DE" dirty="0" smtClean="0">
                <a:solidFill>
                  <a:srgbClr val="1D2D4B"/>
                </a:solidFill>
              </a:rPr>
              <a:t>2017</a:t>
            </a:r>
            <a:endParaRPr lang="de-DE" dirty="0">
              <a:solidFill>
                <a:srgbClr val="1D2D4B"/>
              </a:solidFill>
            </a:endParaRPr>
          </a:p>
        </p:txBody>
      </p:sp>
      <p:sp>
        <p:nvSpPr>
          <p:cNvPr id="14" name="Pfeil nach rechts 13"/>
          <p:cNvSpPr/>
          <p:nvPr/>
        </p:nvSpPr>
        <p:spPr>
          <a:xfrm>
            <a:off x="1791854" y="5073449"/>
            <a:ext cx="380507" cy="241017"/>
          </a:xfrm>
          <a:prstGeom prst="rightArrow">
            <a:avLst/>
          </a:prstGeom>
          <a:solidFill>
            <a:srgbClr val="1D2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4507839" y="2095194"/>
            <a:ext cx="2956259" cy="2123658"/>
          </a:xfrm>
          <a:prstGeom prst="rect">
            <a:avLst/>
          </a:prstGeom>
          <a:noFill/>
        </p:spPr>
        <p:txBody>
          <a:bodyPr wrap="none" rtlCol="0">
            <a:spAutoFit/>
          </a:bodyPr>
          <a:lstStyle/>
          <a:p>
            <a:r>
              <a:rPr lang="en-US" sz="1600" b="1" dirty="0" smtClean="0">
                <a:solidFill>
                  <a:srgbClr val="1D2D4B"/>
                </a:solidFill>
              </a:rPr>
              <a:t>… </a:t>
            </a:r>
            <a:r>
              <a:rPr lang="en-US" sz="1600" b="1" dirty="0" err="1" smtClean="0">
                <a:solidFill>
                  <a:srgbClr val="1D2D4B"/>
                </a:solidFill>
              </a:rPr>
              <a:t>während</a:t>
            </a:r>
            <a:r>
              <a:rPr lang="en-US" sz="1600" b="1" dirty="0" smtClean="0">
                <a:solidFill>
                  <a:srgbClr val="1D2D4B"/>
                </a:solidFill>
              </a:rPr>
              <a:t> das </a:t>
            </a:r>
            <a:r>
              <a:rPr lang="en-US" sz="1600" b="1" dirty="0" err="1" smtClean="0">
                <a:solidFill>
                  <a:srgbClr val="1D2D4B"/>
                </a:solidFill>
              </a:rPr>
              <a:t>Vertrauen</a:t>
            </a:r>
            <a:r>
              <a:rPr lang="en-US" sz="1600" b="1" dirty="0" smtClean="0">
                <a:solidFill>
                  <a:srgbClr val="1D2D4B"/>
                </a:solidFill>
              </a:rPr>
              <a:t> </a:t>
            </a:r>
          </a:p>
          <a:p>
            <a:r>
              <a:rPr lang="en-US" sz="1600" b="1" dirty="0">
                <a:solidFill>
                  <a:srgbClr val="1D2D4B"/>
                </a:solidFill>
              </a:rPr>
              <a:t>i</a:t>
            </a:r>
            <a:r>
              <a:rPr lang="en-US" sz="1600" b="1" dirty="0" smtClean="0">
                <a:solidFill>
                  <a:srgbClr val="1D2D4B"/>
                </a:solidFill>
              </a:rPr>
              <a:t>n die </a:t>
            </a:r>
            <a:r>
              <a:rPr lang="en-US" sz="1600" b="1" dirty="0" err="1" smtClean="0">
                <a:solidFill>
                  <a:srgbClr val="1D2D4B"/>
                </a:solidFill>
              </a:rPr>
              <a:t>Rente</a:t>
            </a:r>
            <a:r>
              <a:rPr lang="en-US" sz="1600" b="1" dirty="0" smtClean="0">
                <a:solidFill>
                  <a:srgbClr val="1D2D4B"/>
                </a:solidFill>
              </a:rPr>
              <a:t> </a:t>
            </a:r>
            <a:r>
              <a:rPr lang="en-US" sz="1600" b="1" dirty="0" err="1" smtClean="0">
                <a:solidFill>
                  <a:srgbClr val="1D2D4B"/>
                </a:solidFill>
              </a:rPr>
              <a:t>sinkt</a:t>
            </a:r>
            <a:endParaRPr lang="en-US" sz="1600" b="1" dirty="0" smtClean="0">
              <a:solidFill>
                <a:srgbClr val="1D2D4B"/>
              </a:solidFill>
            </a:endParaRPr>
          </a:p>
          <a:p>
            <a:endParaRPr lang="en-US" b="1" dirty="0" smtClean="0">
              <a:solidFill>
                <a:srgbClr val="1D2D4B"/>
              </a:solidFill>
            </a:endParaRPr>
          </a:p>
          <a:p>
            <a:r>
              <a:rPr lang="en-US" sz="1600" dirty="0" err="1" smtClean="0">
                <a:solidFill>
                  <a:srgbClr val="1D2D4B"/>
                </a:solidFill>
              </a:rPr>
              <a:t>Nur</a:t>
            </a:r>
            <a:r>
              <a:rPr lang="en-US" sz="1600" dirty="0" smtClean="0">
                <a:solidFill>
                  <a:srgbClr val="1D2D4B"/>
                </a:solidFill>
              </a:rPr>
              <a:t> die </a:t>
            </a:r>
            <a:r>
              <a:rPr lang="en-US" sz="1600" dirty="0" err="1" smtClean="0">
                <a:solidFill>
                  <a:srgbClr val="1D2D4B"/>
                </a:solidFill>
              </a:rPr>
              <a:t>Hälfte</a:t>
            </a:r>
            <a:r>
              <a:rPr lang="en-US" sz="1600" dirty="0" smtClean="0">
                <a:solidFill>
                  <a:srgbClr val="1D2D4B"/>
                </a:solidFill>
              </a:rPr>
              <a:t> </a:t>
            </a:r>
            <a:r>
              <a:rPr lang="en-US" sz="1600" dirty="0" err="1" smtClean="0">
                <a:solidFill>
                  <a:srgbClr val="1D2D4B"/>
                </a:solidFill>
              </a:rPr>
              <a:t>geht</a:t>
            </a:r>
            <a:r>
              <a:rPr lang="en-US" sz="1600" dirty="0" smtClean="0">
                <a:solidFill>
                  <a:srgbClr val="1D2D4B"/>
                </a:solidFill>
              </a:rPr>
              <a:t> </a:t>
            </a:r>
            <a:r>
              <a:rPr lang="en-US" sz="1600" dirty="0" err="1" smtClean="0">
                <a:solidFill>
                  <a:srgbClr val="1D2D4B"/>
                </a:solidFill>
              </a:rPr>
              <a:t>davon</a:t>
            </a:r>
            <a:r>
              <a:rPr lang="en-US" sz="1600" dirty="0" smtClean="0">
                <a:solidFill>
                  <a:srgbClr val="1D2D4B"/>
                </a:solidFill>
              </a:rPr>
              <a:t> </a:t>
            </a:r>
            <a:r>
              <a:rPr lang="en-US" sz="1600" dirty="0" err="1" smtClean="0">
                <a:solidFill>
                  <a:srgbClr val="1D2D4B"/>
                </a:solidFill>
              </a:rPr>
              <a:t>aus</a:t>
            </a:r>
            <a:r>
              <a:rPr lang="en-US" sz="1600" dirty="0" smtClean="0">
                <a:solidFill>
                  <a:srgbClr val="1D2D4B"/>
                </a:solidFill>
              </a:rPr>
              <a:t>,</a:t>
            </a:r>
          </a:p>
          <a:p>
            <a:r>
              <a:rPr lang="en-US" sz="1600" dirty="0" err="1" smtClean="0">
                <a:solidFill>
                  <a:srgbClr val="1D2D4B"/>
                </a:solidFill>
              </a:rPr>
              <a:t>dass</a:t>
            </a:r>
            <a:r>
              <a:rPr lang="en-US" sz="1600" dirty="0" smtClean="0">
                <a:solidFill>
                  <a:srgbClr val="1D2D4B"/>
                </a:solidFill>
              </a:rPr>
              <a:t> </a:t>
            </a:r>
            <a:r>
              <a:rPr lang="en-US" sz="1600" dirty="0" err="1" smtClean="0">
                <a:solidFill>
                  <a:srgbClr val="1D2D4B"/>
                </a:solidFill>
              </a:rPr>
              <a:t>sie</a:t>
            </a:r>
            <a:r>
              <a:rPr lang="en-US" sz="1600" dirty="0" smtClean="0">
                <a:solidFill>
                  <a:srgbClr val="1D2D4B"/>
                </a:solidFill>
              </a:rPr>
              <a:t> </a:t>
            </a:r>
            <a:r>
              <a:rPr lang="en-US" sz="1600" dirty="0" err="1" smtClean="0">
                <a:solidFill>
                  <a:srgbClr val="1D2D4B"/>
                </a:solidFill>
              </a:rPr>
              <a:t>auch</a:t>
            </a:r>
            <a:r>
              <a:rPr lang="en-US" sz="1600" dirty="0" smtClean="0">
                <a:solidFill>
                  <a:srgbClr val="1D2D4B"/>
                </a:solidFill>
              </a:rPr>
              <a:t> 15 </a:t>
            </a:r>
            <a:r>
              <a:rPr lang="en-US" sz="1600" dirty="0" err="1" smtClean="0">
                <a:solidFill>
                  <a:srgbClr val="1D2D4B"/>
                </a:solidFill>
              </a:rPr>
              <a:t>Jahre</a:t>
            </a:r>
            <a:r>
              <a:rPr lang="en-US" sz="1600" dirty="0" smtClean="0">
                <a:solidFill>
                  <a:srgbClr val="1D2D4B"/>
                </a:solidFill>
              </a:rPr>
              <a:t> </a:t>
            </a:r>
            <a:r>
              <a:rPr lang="en-US" sz="1600" dirty="0" err="1" smtClean="0">
                <a:solidFill>
                  <a:srgbClr val="1D2D4B"/>
                </a:solidFill>
              </a:rPr>
              <a:t>nach</a:t>
            </a:r>
            <a:endParaRPr lang="en-US" sz="1600" dirty="0" smtClean="0">
              <a:solidFill>
                <a:srgbClr val="1D2D4B"/>
              </a:solidFill>
            </a:endParaRPr>
          </a:p>
          <a:p>
            <a:r>
              <a:rPr lang="en-US" sz="1600" dirty="0" err="1" smtClean="0">
                <a:solidFill>
                  <a:srgbClr val="1D2D4B"/>
                </a:solidFill>
              </a:rPr>
              <a:t>Beginn</a:t>
            </a:r>
            <a:r>
              <a:rPr lang="en-US" sz="1600" dirty="0" smtClean="0">
                <a:solidFill>
                  <a:srgbClr val="1D2D4B"/>
                </a:solidFill>
              </a:rPr>
              <a:t> des </a:t>
            </a:r>
            <a:r>
              <a:rPr lang="en-US" sz="1600" dirty="0" err="1" smtClean="0">
                <a:solidFill>
                  <a:srgbClr val="1D2D4B"/>
                </a:solidFill>
              </a:rPr>
              <a:t>Ruhestands</a:t>
            </a:r>
            <a:r>
              <a:rPr lang="en-US" sz="1600" dirty="0" smtClean="0">
                <a:solidFill>
                  <a:srgbClr val="1D2D4B"/>
                </a:solidFill>
              </a:rPr>
              <a:t> </a:t>
            </a:r>
            <a:r>
              <a:rPr lang="en-US" sz="1600" dirty="0" err="1" smtClean="0">
                <a:solidFill>
                  <a:srgbClr val="1D2D4B"/>
                </a:solidFill>
              </a:rPr>
              <a:t>noch</a:t>
            </a:r>
            <a:endParaRPr lang="en-US" sz="1600" dirty="0" smtClean="0">
              <a:solidFill>
                <a:srgbClr val="1D2D4B"/>
              </a:solidFill>
            </a:endParaRPr>
          </a:p>
          <a:p>
            <a:r>
              <a:rPr lang="en-US" sz="1600" dirty="0" err="1" smtClean="0">
                <a:solidFill>
                  <a:srgbClr val="1D2D4B"/>
                </a:solidFill>
              </a:rPr>
              <a:t>ausreichend</a:t>
            </a:r>
            <a:r>
              <a:rPr lang="en-US" sz="1600" dirty="0" smtClean="0">
                <a:solidFill>
                  <a:srgbClr val="1D2D4B"/>
                </a:solidFill>
              </a:rPr>
              <a:t> </a:t>
            </a:r>
            <a:r>
              <a:rPr lang="en-US" sz="1600" dirty="0" err="1" smtClean="0">
                <a:solidFill>
                  <a:srgbClr val="1D2D4B"/>
                </a:solidFill>
              </a:rPr>
              <a:t>abgesichert</a:t>
            </a:r>
            <a:r>
              <a:rPr lang="en-US" sz="1600" dirty="0" smtClean="0">
                <a:solidFill>
                  <a:srgbClr val="1D2D4B"/>
                </a:solidFill>
              </a:rPr>
              <a:t> </a:t>
            </a:r>
            <a:r>
              <a:rPr lang="en-US" sz="1600" dirty="0" err="1" smtClean="0">
                <a:solidFill>
                  <a:srgbClr val="1D2D4B"/>
                </a:solidFill>
              </a:rPr>
              <a:t>ist</a:t>
            </a:r>
            <a:r>
              <a:rPr lang="en-US" sz="1600" dirty="0" smtClean="0">
                <a:solidFill>
                  <a:srgbClr val="1D2D4B"/>
                </a:solidFill>
              </a:rPr>
              <a:t>.</a:t>
            </a:r>
            <a:endParaRPr lang="en-US" sz="1600" dirty="0">
              <a:solidFill>
                <a:srgbClr val="1D2D4B"/>
              </a:solidFill>
            </a:endParaRPr>
          </a:p>
          <a:p>
            <a:endParaRPr lang="de-DE" dirty="0">
              <a:solidFill>
                <a:srgbClr val="1D2D4B"/>
              </a:solidFill>
            </a:endParaRPr>
          </a:p>
        </p:txBody>
      </p:sp>
      <p:sp>
        <p:nvSpPr>
          <p:cNvPr id="18" name="Textfeld 17"/>
          <p:cNvSpPr txBox="1"/>
          <p:nvPr/>
        </p:nvSpPr>
        <p:spPr>
          <a:xfrm>
            <a:off x="8382493" y="2099814"/>
            <a:ext cx="3278846" cy="4062651"/>
          </a:xfrm>
          <a:prstGeom prst="rect">
            <a:avLst/>
          </a:prstGeom>
          <a:noFill/>
        </p:spPr>
        <p:txBody>
          <a:bodyPr wrap="none" rtlCol="0">
            <a:spAutoFit/>
          </a:bodyPr>
          <a:lstStyle/>
          <a:p>
            <a:r>
              <a:rPr lang="en-US" sz="1600" b="1" dirty="0" err="1" smtClean="0">
                <a:solidFill>
                  <a:srgbClr val="1D2D4B"/>
                </a:solidFill>
              </a:rPr>
              <a:t>Mitarbeiter</a:t>
            </a:r>
            <a:r>
              <a:rPr lang="en-US" sz="1600" b="1" dirty="0" smtClean="0">
                <a:solidFill>
                  <a:srgbClr val="1D2D4B"/>
                </a:solidFill>
              </a:rPr>
              <a:t> </a:t>
            </a:r>
            <a:r>
              <a:rPr lang="en-US" sz="1600" b="1" dirty="0" err="1" smtClean="0">
                <a:solidFill>
                  <a:srgbClr val="1D2D4B"/>
                </a:solidFill>
              </a:rPr>
              <a:t>erwarten</a:t>
            </a:r>
            <a:r>
              <a:rPr lang="en-US" sz="1600" b="1" dirty="0" smtClean="0">
                <a:solidFill>
                  <a:srgbClr val="1D2D4B"/>
                </a:solidFill>
              </a:rPr>
              <a:t> </a:t>
            </a:r>
            <a:r>
              <a:rPr lang="en-US" sz="1600" b="1" dirty="0" err="1" smtClean="0">
                <a:solidFill>
                  <a:srgbClr val="1D2D4B"/>
                </a:solidFill>
              </a:rPr>
              <a:t>Unter</a:t>
            </a:r>
            <a:r>
              <a:rPr lang="en-US" sz="1600" b="1" dirty="0" smtClean="0">
                <a:solidFill>
                  <a:srgbClr val="1D2D4B"/>
                </a:solidFill>
              </a:rPr>
              <a:t>-</a:t>
            </a:r>
          </a:p>
          <a:p>
            <a:r>
              <a:rPr lang="en-US" sz="1600" b="1" dirty="0" err="1" smtClean="0">
                <a:solidFill>
                  <a:srgbClr val="1D2D4B"/>
                </a:solidFill>
              </a:rPr>
              <a:t>stützung</a:t>
            </a:r>
            <a:r>
              <a:rPr lang="en-US" sz="1600" b="1" dirty="0" smtClean="0">
                <a:solidFill>
                  <a:srgbClr val="1D2D4B"/>
                </a:solidFill>
              </a:rPr>
              <a:t> </a:t>
            </a:r>
            <a:r>
              <a:rPr lang="en-US" sz="1600" b="1" dirty="0" err="1" smtClean="0">
                <a:solidFill>
                  <a:srgbClr val="1D2D4B"/>
                </a:solidFill>
              </a:rPr>
              <a:t>bei</a:t>
            </a:r>
            <a:r>
              <a:rPr lang="en-US" sz="1600" b="1" dirty="0" smtClean="0">
                <a:solidFill>
                  <a:srgbClr val="1D2D4B"/>
                </a:solidFill>
              </a:rPr>
              <a:t> der </a:t>
            </a:r>
            <a:r>
              <a:rPr lang="en-US" sz="1600" b="1" dirty="0" err="1" smtClean="0">
                <a:solidFill>
                  <a:srgbClr val="1D2D4B"/>
                </a:solidFill>
              </a:rPr>
              <a:t>Altersvorsorge</a:t>
            </a:r>
            <a:endParaRPr lang="en-US" sz="1600" b="1" dirty="0" smtClean="0">
              <a:solidFill>
                <a:srgbClr val="1D2D4B"/>
              </a:solidFill>
            </a:endParaRPr>
          </a:p>
          <a:p>
            <a:endParaRPr lang="en-US" sz="1600" b="1" dirty="0" smtClean="0">
              <a:solidFill>
                <a:srgbClr val="1D2D4B"/>
              </a:solidFill>
            </a:endParaRPr>
          </a:p>
          <a:p>
            <a:r>
              <a:rPr lang="en-US" sz="9600" b="1" dirty="0" smtClean="0">
                <a:solidFill>
                  <a:srgbClr val="1D2D4B"/>
                </a:solidFill>
              </a:rPr>
              <a:t>74 %</a:t>
            </a:r>
          </a:p>
          <a:p>
            <a:r>
              <a:rPr lang="en-US" sz="1600" dirty="0" smtClean="0">
                <a:solidFill>
                  <a:srgbClr val="1D2D4B"/>
                </a:solidFill>
              </a:rPr>
              <a:t>der </a:t>
            </a:r>
            <a:r>
              <a:rPr lang="en-US" sz="1600" dirty="0" err="1" smtClean="0">
                <a:solidFill>
                  <a:srgbClr val="1D2D4B"/>
                </a:solidFill>
              </a:rPr>
              <a:t>Mitarbeiter</a:t>
            </a:r>
            <a:r>
              <a:rPr lang="en-US" sz="1600" dirty="0" smtClean="0">
                <a:solidFill>
                  <a:srgbClr val="1D2D4B"/>
                </a:solidFill>
              </a:rPr>
              <a:t> </a:t>
            </a:r>
            <a:r>
              <a:rPr lang="en-US" sz="1600" dirty="0" err="1" smtClean="0">
                <a:solidFill>
                  <a:srgbClr val="1D2D4B"/>
                </a:solidFill>
              </a:rPr>
              <a:t>sagen</a:t>
            </a:r>
            <a:r>
              <a:rPr lang="en-US" sz="1600" dirty="0" smtClean="0">
                <a:solidFill>
                  <a:srgbClr val="1D2D4B"/>
                </a:solidFill>
              </a:rPr>
              <a:t>,</a:t>
            </a:r>
          </a:p>
          <a:p>
            <a:r>
              <a:rPr lang="en-US" sz="1600" dirty="0" smtClean="0">
                <a:solidFill>
                  <a:srgbClr val="1D2D4B"/>
                </a:solidFill>
              </a:rPr>
              <a:t>“</a:t>
            </a:r>
            <a:r>
              <a:rPr lang="en-US" sz="1600" dirty="0" err="1" smtClean="0">
                <a:solidFill>
                  <a:srgbClr val="1D2D4B"/>
                </a:solidFill>
              </a:rPr>
              <a:t>Es</a:t>
            </a:r>
            <a:r>
              <a:rPr lang="en-US" sz="1600" dirty="0" smtClean="0">
                <a:solidFill>
                  <a:srgbClr val="1D2D4B"/>
                </a:solidFill>
              </a:rPr>
              <a:t> </a:t>
            </a:r>
            <a:r>
              <a:rPr lang="en-US" sz="1600" dirty="0" err="1" smtClean="0">
                <a:solidFill>
                  <a:srgbClr val="1D2D4B"/>
                </a:solidFill>
              </a:rPr>
              <a:t>ist</a:t>
            </a:r>
            <a:r>
              <a:rPr lang="en-US" sz="1600" dirty="0" smtClean="0">
                <a:solidFill>
                  <a:srgbClr val="1D2D4B"/>
                </a:solidFill>
              </a:rPr>
              <a:t> </a:t>
            </a:r>
            <a:r>
              <a:rPr lang="en-US" sz="1600" dirty="0" err="1" smtClean="0">
                <a:solidFill>
                  <a:srgbClr val="1D2D4B"/>
                </a:solidFill>
              </a:rPr>
              <a:t>mir</a:t>
            </a:r>
            <a:r>
              <a:rPr lang="en-US" sz="1600" dirty="0" smtClean="0">
                <a:solidFill>
                  <a:srgbClr val="1D2D4B"/>
                </a:solidFill>
              </a:rPr>
              <a:t> </a:t>
            </a:r>
            <a:r>
              <a:rPr lang="en-US" sz="1600" dirty="0" err="1" smtClean="0">
                <a:solidFill>
                  <a:srgbClr val="1D2D4B"/>
                </a:solidFill>
              </a:rPr>
              <a:t>wichtig</a:t>
            </a:r>
            <a:r>
              <a:rPr lang="en-US" sz="1600" dirty="0" smtClean="0">
                <a:solidFill>
                  <a:srgbClr val="1D2D4B"/>
                </a:solidFill>
              </a:rPr>
              <a:t>,</a:t>
            </a:r>
          </a:p>
          <a:p>
            <a:r>
              <a:rPr lang="en-US" sz="1600" dirty="0" err="1" smtClean="0">
                <a:solidFill>
                  <a:srgbClr val="1D2D4B"/>
                </a:solidFill>
              </a:rPr>
              <a:t>dass</a:t>
            </a:r>
            <a:r>
              <a:rPr lang="en-US" sz="1600" dirty="0" smtClean="0">
                <a:solidFill>
                  <a:srgbClr val="1D2D4B"/>
                </a:solidFill>
              </a:rPr>
              <a:t> </a:t>
            </a:r>
            <a:r>
              <a:rPr lang="en-US" sz="1600" dirty="0" err="1" smtClean="0">
                <a:solidFill>
                  <a:srgbClr val="1D2D4B"/>
                </a:solidFill>
              </a:rPr>
              <a:t>mein</a:t>
            </a:r>
            <a:r>
              <a:rPr lang="en-US" sz="1600" dirty="0" smtClean="0">
                <a:solidFill>
                  <a:srgbClr val="1D2D4B"/>
                </a:solidFill>
              </a:rPr>
              <a:t> </a:t>
            </a:r>
            <a:r>
              <a:rPr lang="en-US" sz="1600" dirty="0" err="1" smtClean="0">
                <a:solidFill>
                  <a:srgbClr val="1D2D4B"/>
                </a:solidFill>
              </a:rPr>
              <a:t>Arbeitgeber</a:t>
            </a:r>
            <a:endParaRPr lang="en-US" sz="1600" dirty="0" smtClean="0">
              <a:solidFill>
                <a:srgbClr val="1D2D4B"/>
              </a:solidFill>
            </a:endParaRPr>
          </a:p>
          <a:p>
            <a:r>
              <a:rPr lang="en-US" sz="1600" dirty="0" err="1">
                <a:solidFill>
                  <a:srgbClr val="1D2D4B"/>
                </a:solidFill>
              </a:rPr>
              <a:t>e</a:t>
            </a:r>
            <a:r>
              <a:rPr lang="en-US" sz="1600" dirty="0" err="1" smtClean="0">
                <a:solidFill>
                  <a:srgbClr val="1D2D4B"/>
                </a:solidFill>
              </a:rPr>
              <a:t>ine</a:t>
            </a:r>
            <a:r>
              <a:rPr lang="en-US" sz="1600" dirty="0" smtClean="0">
                <a:solidFill>
                  <a:srgbClr val="1D2D4B"/>
                </a:solidFill>
              </a:rPr>
              <a:t> </a:t>
            </a:r>
            <a:r>
              <a:rPr lang="en-US" sz="1600" dirty="0" err="1" smtClean="0">
                <a:solidFill>
                  <a:srgbClr val="1D2D4B"/>
                </a:solidFill>
              </a:rPr>
              <a:t>aktive</a:t>
            </a:r>
            <a:r>
              <a:rPr lang="en-US" sz="1600" dirty="0" smtClean="0">
                <a:solidFill>
                  <a:srgbClr val="1D2D4B"/>
                </a:solidFill>
              </a:rPr>
              <a:t> Rolle </a:t>
            </a:r>
            <a:r>
              <a:rPr lang="en-US" sz="1600" dirty="0" err="1" smtClean="0">
                <a:solidFill>
                  <a:srgbClr val="1D2D4B"/>
                </a:solidFill>
              </a:rPr>
              <a:t>beim</a:t>
            </a:r>
            <a:r>
              <a:rPr lang="en-US" sz="1600" dirty="0" smtClean="0">
                <a:solidFill>
                  <a:srgbClr val="1D2D4B"/>
                </a:solidFill>
              </a:rPr>
              <a:t> </a:t>
            </a:r>
          </a:p>
          <a:p>
            <a:r>
              <a:rPr lang="en-US" sz="1600" dirty="0" err="1" smtClean="0">
                <a:solidFill>
                  <a:srgbClr val="1D2D4B"/>
                </a:solidFill>
              </a:rPr>
              <a:t>Angebot</a:t>
            </a:r>
            <a:r>
              <a:rPr lang="en-US" sz="1600" dirty="0" smtClean="0">
                <a:solidFill>
                  <a:srgbClr val="1D2D4B"/>
                </a:solidFill>
              </a:rPr>
              <a:t> </a:t>
            </a:r>
            <a:r>
              <a:rPr lang="en-US" sz="1600" dirty="0" err="1" smtClean="0">
                <a:solidFill>
                  <a:srgbClr val="1D2D4B"/>
                </a:solidFill>
              </a:rPr>
              <a:t>einer</a:t>
            </a:r>
            <a:r>
              <a:rPr lang="en-US" sz="1600" dirty="0" smtClean="0">
                <a:solidFill>
                  <a:srgbClr val="1D2D4B"/>
                </a:solidFill>
              </a:rPr>
              <a:t> bAV </a:t>
            </a:r>
          </a:p>
          <a:p>
            <a:r>
              <a:rPr lang="en-US" sz="1600" dirty="0" err="1">
                <a:solidFill>
                  <a:srgbClr val="1D2D4B"/>
                </a:solidFill>
              </a:rPr>
              <a:t>ü</a:t>
            </a:r>
            <a:r>
              <a:rPr lang="en-US" sz="1600" dirty="0" err="1" smtClean="0">
                <a:solidFill>
                  <a:srgbClr val="1D2D4B"/>
                </a:solidFill>
              </a:rPr>
              <a:t>bernimmt</a:t>
            </a:r>
            <a:r>
              <a:rPr lang="en-US" sz="1600" dirty="0" smtClean="0">
                <a:solidFill>
                  <a:srgbClr val="1D2D4B"/>
                </a:solidFill>
              </a:rPr>
              <a:t>.”</a:t>
            </a:r>
            <a:endParaRPr lang="en-US" sz="1600" dirty="0">
              <a:solidFill>
                <a:srgbClr val="1D2D4B"/>
              </a:solidFill>
            </a:endParaRPr>
          </a:p>
          <a:p>
            <a:endParaRPr lang="de-DE" dirty="0">
              <a:solidFill>
                <a:srgbClr val="1D2D4B"/>
              </a:solidFill>
            </a:endParaRPr>
          </a:p>
        </p:txBody>
      </p:sp>
      <p:sp>
        <p:nvSpPr>
          <p:cNvPr id="19" name="Rechteck 18"/>
          <p:cNvSpPr/>
          <p:nvPr/>
        </p:nvSpPr>
        <p:spPr>
          <a:xfrm>
            <a:off x="4589136" y="4341081"/>
            <a:ext cx="2780384" cy="647163"/>
          </a:xfrm>
          <a:prstGeom prst="rect">
            <a:avLst/>
          </a:prstGeom>
          <a:solidFill>
            <a:srgbClr val="5F99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p:nvSpPr>
        <p:spPr>
          <a:xfrm>
            <a:off x="4589136" y="5110781"/>
            <a:ext cx="1617691" cy="6471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feld 20"/>
          <p:cNvSpPr txBox="1"/>
          <p:nvPr/>
        </p:nvSpPr>
        <p:spPr>
          <a:xfrm>
            <a:off x="4589136" y="4405733"/>
            <a:ext cx="2780384" cy="523220"/>
          </a:xfrm>
          <a:prstGeom prst="rect">
            <a:avLst/>
          </a:prstGeom>
          <a:noFill/>
        </p:spPr>
        <p:txBody>
          <a:bodyPr wrap="square" rtlCol="0">
            <a:spAutoFit/>
          </a:bodyPr>
          <a:lstStyle/>
          <a:p>
            <a:r>
              <a:rPr lang="de-DE" sz="1600" dirty="0" smtClean="0">
                <a:solidFill>
                  <a:srgbClr val="1D2D4B"/>
                </a:solidFill>
              </a:rPr>
              <a:t>2017</a:t>
            </a:r>
            <a:r>
              <a:rPr lang="de-DE" sz="2800" dirty="0" smtClean="0">
                <a:solidFill>
                  <a:srgbClr val="1D2D4B"/>
                </a:solidFill>
              </a:rPr>
              <a:t>             </a:t>
            </a:r>
            <a:r>
              <a:rPr lang="de-DE" sz="2800" b="1" dirty="0" smtClean="0">
                <a:solidFill>
                  <a:srgbClr val="1D2D4B"/>
                </a:solidFill>
              </a:rPr>
              <a:t>72 %</a:t>
            </a:r>
          </a:p>
        </p:txBody>
      </p:sp>
      <p:sp>
        <p:nvSpPr>
          <p:cNvPr id="22" name="Textfeld 21"/>
          <p:cNvSpPr txBox="1"/>
          <p:nvPr/>
        </p:nvSpPr>
        <p:spPr>
          <a:xfrm>
            <a:off x="4589136" y="5128073"/>
            <a:ext cx="2780384" cy="523220"/>
          </a:xfrm>
          <a:prstGeom prst="rect">
            <a:avLst/>
          </a:prstGeom>
          <a:noFill/>
        </p:spPr>
        <p:txBody>
          <a:bodyPr wrap="square" rtlCol="0">
            <a:spAutoFit/>
          </a:bodyPr>
          <a:lstStyle/>
          <a:p>
            <a:r>
              <a:rPr lang="de-DE" sz="1600" dirty="0" smtClean="0">
                <a:solidFill>
                  <a:srgbClr val="1D2D4B"/>
                </a:solidFill>
              </a:rPr>
              <a:t>2017</a:t>
            </a:r>
            <a:r>
              <a:rPr lang="de-DE" sz="2800" dirty="0" smtClean="0">
                <a:solidFill>
                  <a:srgbClr val="1D2D4B"/>
                </a:solidFill>
              </a:rPr>
              <a:t>  </a:t>
            </a:r>
            <a:r>
              <a:rPr lang="de-DE" sz="2800" b="1" dirty="0" smtClean="0">
                <a:solidFill>
                  <a:srgbClr val="1D2D4B"/>
                </a:solidFill>
              </a:rPr>
              <a:t>54 %</a:t>
            </a:r>
          </a:p>
        </p:txBody>
      </p:sp>
      <p:pic>
        <p:nvPicPr>
          <p:cNvPr id="25" name="Inhaltsplatzhalter 4"/>
          <p:cNvPicPr>
            <a:picLocks noChangeAspect="1"/>
          </p:cNvPicPr>
          <p:nvPr/>
        </p:nvPicPr>
        <p:blipFill rotWithShape="1">
          <a:blip r:embed="rId4"/>
          <a:srcRect l="58418" t="78737" r="34217" b="-1993"/>
          <a:stretch/>
        </p:blipFill>
        <p:spPr>
          <a:xfrm>
            <a:off x="6734059" y="5074322"/>
            <a:ext cx="635461" cy="720080"/>
          </a:xfrm>
          <a:prstGeom prst="rect">
            <a:avLst/>
          </a:prstGeom>
        </p:spPr>
      </p:pic>
    </p:spTree>
    <p:extLst>
      <p:ext uri="{BB962C8B-B14F-4D97-AF65-F5344CB8AC3E}">
        <p14:creationId xmlns:p14="http://schemas.microsoft.com/office/powerpoint/2010/main" val="20651607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dirty="0"/>
          </a:p>
        </p:txBody>
      </p:sp>
      <p:sp>
        <p:nvSpPr>
          <p:cNvPr id="4" name="Titel 3"/>
          <p:cNvSpPr>
            <a:spLocks noGrp="1"/>
          </p:cNvSpPr>
          <p:nvPr>
            <p:ph type="title"/>
          </p:nvPr>
        </p:nvSpPr>
        <p:spPr/>
        <p:txBody>
          <a:bodyPr/>
          <a:lstStyle/>
          <a:p>
            <a:pPr fontAlgn="auto">
              <a:spcBef>
                <a:spcPts val="0"/>
              </a:spcBef>
              <a:spcAft>
                <a:spcPts val="0"/>
              </a:spcAft>
            </a:pPr>
            <a:r>
              <a:rPr lang="de-DE" dirty="0">
                <a:latin typeface="Arial"/>
              </a:rPr>
              <a:t>Intelligente Gestaltung zahlt sich aus | </a:t>
            </a:r>
            <a:br>
              <a:rPr lang="de-DE" dirty="0">
                <a:latin typeface="Arial"/>
              </a:rPr>
            </a:br>
            <a:r>
              <a:rPr lang="de-DE" dirty="0">
                <a:latin typeface="Arial"/>
              </a:rPr>
              <a:t>Bedarfsgerechte </a:t>
            </a:r>
            <a:r>
              <a:rPr lang="de-DE" cap="none" dirty="0">
                <a:latin typeface="Arial"/>
              </a:rPr>
              <a:t>b</a:t>
            </a:r>
            <a:r>
              <a:rPr lang="de-DE" dirty="0">
                <a:latin typeface="Arial"/>
              </a:rPr>
              <a:t>AV stärkt Mitarbeiterbindung</a:t>
            </a:r>
            <a:endParaRPr lang="de-DE" dirty="0"/>
          </a:p>
        </p:txBody>
      </p:sp>
      <p:pic>
        <p:nvPicPr>
          <p:cNvPr id="23" name="Inhaltsplatzhalter 4"/>
          <p:cNvPicPr>
            <a:picLocks noChangeAspect="1"/>
          </p:cNvPicPr>
          <p:nvPr/>
        </p:nvPicPr>
        <p:blipFill rotWithShape="1">
          <a:blip r:embed="rId2"/>
          <a:srcRect t="18808" r="32859" b="51888"/>
          <a:stretch/>
        </p:blipFill>
        <p:spPr>
          <a:xfrm>
            <a:off x="365475" y="2496254"/>
            <a:ext cx="5094944" cy="1678582"/>
          </a:xfrm>
          <a:prstGeom prst="rect">
            <a:avLst/>
          </a:prstGeom>
        </p:spPr>
      </p:pic>
      <p:sp>
        <p:nvSpPr>
          <p:cNvPr id="3" name="Textfeld 2"/>
          <p:cNvSpPr txBox="1"/>
          <p:nvPr/>
        </p:nvSpPr>
        <p:spPr>
          <a:xfrm>
            <a:off x="365475" y="1530910"/>
            <a:ext cx="5144229" cy="984885"/>
          </a:xfrm>
          <a:prstGeom prst="rect">
            <a:avLst/>
          </a:prstGeom>
          <a:noFill/>
        </p:spPr>
        <p:txBody>
          <a:bodyPr wrap="none" rtlCol="0">
            <a:spAutoFit/>
          </a:bodyPr>
          <a:lstStyle/>
          <a:p>
            <a:r>
              <a:rPr lang="de-DE" sz="1600" dirty="0" smtClean="0">
                <a:solidFill>
                  <a:srgbClr val="137C9B"/>
                </a:solidFill>
              </a:rPr>
              <a:t>Betriebliche Altersvorsorge lohnt sich für Unternehmen</a:t>
            </a:r>
          </a:p>
          <a:p>
            <a:r>
              <a:rPr lang="de-DE" sz="1400" dirty="0" smtClean="0"/>
              <a:t>Eine bedarfsgerechte bAV stärkt die Mitarbeiterbindung</a:t>
            </a:r>
          </a:p>
          <a:p>
            <a:r>
              <a:rPr lang="de-DE" sz="1400" dirty="0" smtClean="0"/>
              <a:t>„Meine bAV ist ein wichtiger Grund für meine Entscheidung,</a:t>
            </a:r>
          </a:p>
          <a:p>
            <a:r>
              <a:rPr lang="de-DE" sz="1400" dirty="0" smtClean="0"/>
              <a:t>bei diesem Arbeitgeber zu bleiben.</a:t>
            </a:r>
            <a:endParaRPr lang="de-DE" sz="1400" dirty="0"/>
          </a:p>
        </p:txBody>
      </p:sp>
      <p:sp>
        <p:nvSpPr>
          <p:cNvPr id="5" name="Textfeld 4"/>
          <p:cNvSpPr txBox="1"/>
          <p:nvPr/>
        </p:nvSpPr>
        <p:spPr>
          <a:xfrm>
            <a:off x="365475" y="4211784"/>
            <a:ext cx="11458105" cy="338554"/>
          </a:xfrm>
          <a:prstGeom prst="rect">
            <a:avLst/>
          </a:prstGeom>
          <a:noFill/>
        </p:spPr>
        <p:txBody>
          <a:bodyPr wrap="square" rtlCol="0">
            <a:spAutoFit/>
          </a:bodyPr>
          <a:lstStyle/>
          <a:p>
            <a:pPr algn="ctr"/>
            <a:r>
              <a:rPr lang="de-DE" sz="1600" dirty="0" smtClean="0">
                <a:solidFill>
                  <a:srgbClr val="137C9B"/>
                </a:solidFill>
              </a:rPr>
              <a:t>… insbesondere, wenn der Pensionsplan gut auf die Mitarbeiterbedürfnisse abgestimmt ist</a:t>
            </a:r>
            <a:endParaRPr lang="de-DE" sz="1600" dirty="0">
              <a:solidFill>
                <a:srgbClr val="137C9B"/>
              </a:solidFill>
            </a:endParaRPr>
          </a:p>
        </p:txBody>
      </p:sp>
      <p:sp>
        <p:nvSpPr>
          <p:cNvPr id="26" name="Textfeld 25"/>
          <p:cNvSpPr txBox="1"/>
          <p:nvPr/>
        </p:nvSpPr>
        <p:spPr>
          <a:xfrm>
            <a:off x="6789363" y="1530519"/>
            <a:ext cx="4521879" cy="769441"/>
          </a:xfrm>
          <a:prstGeom prst="rect">
            <a:avLst/>
          </a:prstGeom>
          <a:noFill/>
        </p:spPr>
        <p:txBody>
          <a:bodyPr wrap="none" rtlCol="0">
            <a:spAutoFit/>
          </a:bodyPr>
          <a:lstStyle/>
          <a:p>
            <a:r>
              <a:rPr lang="de-DE" sz="1600" dirty="0" smtClean="0">
                <a:solidFill>
                  <a:srgbClr val="137C9B"/>
                </a:solidFill>
              </a:rPr>
              <a:t>… und Mitarbeiter … </a:t>
            </a:r>
          </a:p>
          <a:p>
            <a:r>
              <a:rPr lang="de-DE" sz="1400" dirty="0" smtClean="0"/>
              <a:t>Eine bAV liefert ein besseres Preis-Leistungsverhältnis</a:t>
            </a:r>
          </a:p>
          <a:p>
            <a:r>
              <a:rPr lang="de-DE" sz="1400" dirty="0" smtClean="0"/>
              <a:t>als private Vorkehrungen für die Altersvorsorge:</a:t>
            </a:r>
            <a:endParaRPr lang="de-DE" sz="1400" dirty="0"/>
          </a:p>
        </p:txBody>
      </p:sp>
      <p:pic>
        <p:nvPicPr>
          <p:cNvPr id="27" name="Inhaltsplatzhalter 4"/>
          <p:cNvPicPr>
            <a:picLocks noChangeAspect="1"/>
          </p:cNvPicPr>
          <p:nvPr/>
        </p:nvPicPr>
        <p:blipFill rotWithShape="1">
          <a:blip r:embed="rId2">
            <a:duotone>
              <a:schemeClr val="accent1">
                <a:shade val="45000"/>
                <a:satMod val="135000"/>
              </a:schemeClr>
              <a:prstClr val="white"/>
            </a:duotone>
          </a:blip>
          <a:srcRect l="67220" t="16582" b="53001"/>
          <a:stretch/>
        </p:blipFill>
        <p:spPr>
          <a:xfrm>
            <a:off x="6789363" y="2432574"/>
            <a:ext cx="2487378" cy="1742261"/>
          </a:xfrm>
          <a:prstGeom prst="rect">
            <a:avLst/>
          </a:prstGeom>
        </p:spPr>
      </p:pic>
      <p:pic>
        <p:nvPicPr>
          <p:cNvPr id="28" name="Inhaltsplatzhalter 4"/>
          <p:cNvPicPr>
            <a:picLocks noChangeAspect="1"/>
          </p:cNvPicPr>
          <p:nvPr/>
        </p:nvPicPr>
        <p:blipFill rotWithShape="1">
          <a:blip r:embed="rId2">
            <a:duotone>
              <a:schemeClr val="accent1">
                <a:shade val="45000"/>
                <a:satMod val="135000"/>
              </a:schemeClr>
              <a:prstClr val="white"/>
            </a:duotone>
          </a:blip>
          <a:srcRect t="56273"/>
          <a:stretch/>
        </p:blipFill>
        <p:spPr>
          <a:xfrm>
            <a:off x="2492296" y="4547687"/>
            <a:ext cx="6597320" cy="2177618"/>
          </a:xfrm>
          <a:prstGeom prst="rect">
            <a:avLst/>
          </a:prstGeom>
        </p:spPr>
      </p:pic>
    </p:spTree>
    <p:extLst>
      <p:ext uri="{BB962C8B-B14F-4D97-AF65-F5344CB8AC3E}">
        <p14:creationId xmlns:p14="http://schemas.microsoft.com/office/powerpoint/2010/main" val="7020935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24</a:t>
            </a:fld>
            <a:endParaRPr lang="de-DE"/>
          </a:p>
        </p:txBody>
      </p:sp>
      <p:sp>
        <p:nvSpPr>
          <p:cNvPr id="3" name="Textplatzhalter 2"/>
          <p:cNvSpPr>
            <a:spLocks noGrp="1"/>
          </p:cNvSpPr>
          <p:nvPr>
            <p:ph type="body" sz="half" idx="2"/>
          </p:nvPr>
        </p:nvSpPr>
        <p:spPr/>
        <p:txBody>
          <a:bodyPr anchor="ctr"/>
          <a:lstStyle/>
          <a:p>
            <a:pPr algn="ctr"/>
            <a:r>
              <a:rPr lang="de-DE" sz="4000" b="1" i="1" dirty="0" smtClean="0"/>
              <a:t>Kommt drauf an……</a:t>
            </a:r>
            <a:endParaRPr lang="de-DE" sz="4000" b="1" i="1" dirty="0"/>
          </a:p>
        </p:txBody>
      </p:sp>
      <p:sp>
        <p:nvSpPr>
          <p:cNvPr id="4" name="Titel 3"/>
          <p:cNvSpPr>
            <a:spLocks noGrp="1"/>
          </p:cNvSpPr>
          <p:nvPr>
            <p:ph type="title"/>
          </p:nvPr>
        </p:nvSpPr>
        <p:spPr/>
        <p:txBody>
          <a:bodyPr/>
          <a:lstStyle/>
          <a:p>
            <a:r>
              <a:rPr lang="de-DE" dirty="0" smtClean="0"/>
              <a:t>Welchen Mehrwert bietet dann die </a:t>
            </a:r>
            <a:r>
              <a:rPr lang="de-DE" dirty="0" err="1" smtClean="0"/>
              <a:t>bav</a:t>
            </a:r>
            <a:r>
              <a:rPr lang="de-DE" dirty="0" smtClean="0"/>
              <a:t> für Unternehmen?</a:t>
            </a:r>
            <a:endParaRPr lang="de-DE" dirty="0"/>
          </a:p>
        </p:txBody>
      </p:sp>
    </p:spTree>
    <p:extLst>
      <p:ext uri="{BB962C8B-B14F-4D97-AF65-F5344CB8AC3E}">
        <p14:creationId xmlns:p14="http://schemas.microsoft.com/office/powerpoint/2010/main" val="3194904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25</a:t>
            </a:fld>
            <a:endParaRPr lang="de-DE"/>
          </a:p>
        </p:txBody>
      </p:sp>
      <p:pic>
        <p:nvPicPr>
          <p:cNvPr id="6" name="Grafik 5"/>
          <p:cNvPicPr>
            <a:picLocks noChangeAspect="1"/>
          </p:cNvPicPr>
          <p:nvPr/>
        </p:nvPicPr>
        <p:blipFill>
          <a:blip r:embed="rId2"/>
          <a:stretch>
            <a:fillRect/>
          </a:stretch>
        </p:blipFill>
        <p:spPr>
          <a:xfrm>
            <a:off x="5731293" y="3797467"/>
            <a:ext cx="5686425" cy="2038350"/>
          </a:xfrm>
          <a:prstGeom prst="rect">
            <a:avLst/>
          </a:prstGeom>
          <a:ln>
            <a:solidFill>
              <a:schemeClr val="accent1"/>
            </a:solidFill>
          </a:ln>
        </p:spPr>
      </p:pic>
      <p:pic>
        <p:nvPicPr>
          <p:cNvPr id="5" name="Grafik 4"/>
          <p:cNvPicPr>
            <a:picLocks noChangeAspect="1"/>
          </p:cNvPicPr>
          <p:nvPr/>
        </p:nvPicPr>
        <p:blipFill>
          <a:blip r:embed="rId3"/>
          <a:stretch>
            <a:fillRect/>
          </a:stretch>
        </p:blipFill>
        <p:spPr>
          <a:xfrm>
            <a:off x="453551" y="1801058"/>
            <a:ext cx="5800725" cy="1933575"/>
          </a:xfrm>
          <a:prstGeom prst="rect">
            <a:avLst/>
          </a:prstGeom>
          <a:ln>
            <a:solidFill>
              <a:schemeClr val="accent1"/>
            </a:solidFill>
          </a:ln>
        </p:spPr>
      </p:pic>
      <p:sp>
        <p:nvSpPr>
          <p:cNvPr id="4" name="Titel 3"/>
          <p:cNvSpPr>
            <a:spLocks noGrp="1"/>
          </p:cNvSpPr>
          <p:nvPr>
            <p:ph type="title"/>
          </p:nvPr>
        </p:nvSpPr>
        <p:spPr/>
        <p:txBody>
          <a:bodyPr/>
          <a:lstStyle/>
          <a:p>
            <a:r>
              <a:rPr lang="de-DE" dirty="0" err="1" smtClean="0"/>
              <a:t>Bu</a:t>
            </a:r>
            <a:r>
              <a:rPr lang="de-DE" dirty="0" smtClean="0"/>
              <a:t> in der bAV bleibt das Highlight….</a:t>
            </a:r>
            <a:endParaRPr lang="de-DE" dirty="0"/>
          </a:p>
        </p:txBody>
      </p:sp>
      <p:pic>
        <p:nvPicPr>
          <p:cNvPr id="7" name="Grafik 6"/>
          <p:cNvPicPr>
            <a:picLocks noChangeAspect="1"/>
          </p:cNvPicPr>
          <p:nvPr/>
        </p:nvPicPr>
        <p:blipFill>
          <a:blip r:embed="rId4"/>
          <a:stretch>
            <a:fillRect/>
          </a:stretch>
        </p:blipFill>
        <p:spPr>
          <a:xfrm>
            <a:off x="467838" y="5855368"/>
            <a:ext cx="5772150" cy="723900"/>
          </a:xfrm>
          <a:prstGeom prst="rect">
            <a:avLst/>
          </a:prstGeom>
          <a:ln>
            <a:solidFill>
              <a:schemeClr val="accent6">
                <a:lumMod val="60000"/>
                <a:lumOff val="40000"/>
              </a:schemeClr>
            </a:solidFill>
          </a:ln>
        </p:spPr>
      </p:pic>
      <p:sp>
        <p:nvSpPr>
          <p:cNvPr id="8" name="Pfeil nach unten 7"/>
          <p:cNvSpPr/>
          <p:nvPr/>
        </p:nvSpPr>
        <p:spPr>
          <a:xfrm>
            <a:off x="2117558" y="3797467"/>
            <a:ext cx="240631" cy="1913522"/>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61324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26</a:t>
            </a:fld>
            <a:endParaRPr lang="de-DE" dirty="0"/>
          </a:p>
        </p:txBody>
      </p:sp>
      <p:sp>
        <p:nvSpPr>
          <p:cNvPr id="4" name="Titel 3"/>
          <p:cNvSpPr>
            <a:spLocks noGrp="1"/>
          </p:cNvSpPr>
          <p:nvPr>
            <p:ph type="title"/>
          </p:nvPr>
        </p:nvSpPr>
        <p:spPr/>
        <p:txBody>
          <a:bodyPr/>
          <a:lstStyle/>
          <a:p>
            <a:r>
              <a:rPr lang="de-DE" cap="none" dirty="0" smtClean="0"/>
              <a:t>b</a:t>
            </a:r>
            <a:r>
              <a:rPr lang="de-DE" dirty="0" smtClean="0"/>
              <a:t>AV</a:t>
            </a:r>
            <a:r>
              <a:rPr lang="de-DE" dirty="0"/>
              <a:t>: </a:t>
            </a:r>
            <a:r>
              <a:rPr lang="de-DE" dirty="0" smtClean="0"/>
              <a:t>AUSZUG EINIGER KONZEPTE UND DEREN WIRKUNG</a:t>
            </a:r>
            <a:endParaRPr lang="de-DE" dirty="0"/>
          </a:p>
        </p:txBody>
      </p:sp>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b="11562"/>
          <a:stretch/>
        </p:blipFill>
        <p:spPr>
          <a:xfrm>
            <a:off x="1165098" y="1634062"/>
            <a:ext cx="9899904" cy="5113528"/>
          </a:xfrm>
          <a:prstGeom prst="rect">
            <a:avLst/>
          </a:prstGeom>
        </p:spPr>
      </p:pic>
    </p:spTree>
    <p:extLst>
      <p:ext uri="{BB962C8B-B14F-4D97-AF65-F5344CB8AC3E}">
        <p14:creationId xmlns:p14="http://schemas.microsoft.com/office/powerpoint/2010/main" val="30626833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23958" b="10000"/>
          <a:stretch/>
        </p:blipFill>
        <p:spPr>
          <a:xfrm>
            <a:off x="0" y="1481668"/>
            <a:ext cx="12192000" cy="5367865"/>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27</a:t>
            </a:fld>
            <a:endParaRPr lang="de-DE" dirty="0"/>
          </a:p>
        </p:txBody>
      </p:sp>
      <p:sp>
        <p:nvSpPr>
          <p:cNvPr id="6" name="Rechteck 5"/>
          <p:cNvSpPr/>
          <p:nvPr/>
        </p:nvSpPr>
        <p:spPr>
          <a:xfrm>
            <a:off x="7035800" y="4980175"/>
            <a:ext cx="5156200" cy="935568"/>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p:cNvSpPr/>
          <p:nvPr/>
        </p:nvSpPr>
        <p:spPr>
          <a:xfrm>
            <a:off x="7151423" y="5219667"/>
            <a:ext cx="4434418" cy="461665"/>
          </a:xfrm>
          <a:prstGeom prst="rect">
            <a:avLst/>
          </a:prstGeom>
        </p:spPr>
        <p:txBody>
          <a:bodyPr wrap="square">
            <a:spAutoFit/>
          </a:bodyPr>
          <a:lstStyle/>
          <a:p>
            <a:r>
              <a:rPr lang="de-DE" sz="2400" dirty="0" smtClean="0">
                <a:solidFill>
                  <a:srgbClr val="1D2D4B"/>
                </a:solidFill>
              </a:rPr>
              <a:t>Arbeitgebermotive </a:t>
            </a:r>
            <a:r>
              <a:rPr lang="de-DE" sz="2400" dirty="0">
                <a:solidFill>
                  <a:srgbClr val="1D2D4B"/>
                </a:solidFill>
              </a:rPr>
              <a:t>für die bAV</a:t>
            </a:r>
          </a:p>
        </p:txBody>
      </p:sp>
    </p:spTree>
    <p:extLst>
      <p:ext uri="{BB962C8B-B14F-4D97-AF65-F5344CB8AC3E}">
        <p14:creationId xmlns:p14="http://schemas.microsoft.com/office/powerpoint/2010/main" val="26893324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nvPr>
        </p:nvGraphicFramePr>
        <p:xfrm>
          <a:off x="1912956" y="1768007"/>
          <a:ext cx="8378278" cy="4536062"/>
        </p:xfrm>
        <a:graphic>
          <a:graphicData uri="http://schemas.openxmlformats.org/drawingml/2006/table">
            <a:tbl>
              <a:tblPr firstRow="1" bandRow="1">
                <a:tableStyleId>{5C22544A-7EE6-4342-B048-85BDC9FD1C3A}</a:tableStyleId>
              </a:tblPr>
              <a:tblGrid>
                <a:gridCol w="2818066">
                  <a:extLst>
                    <a:ext uri="{9D8B030D-6E8A-4147-A177-3AD203B41FA5}">
                      <a16:colId xmlns="" xmlns:a16="http://schemas.microsoft.com/office/drawing/2014/main" val="20000"/>
                    </a:ext>
                  </a:extLst>
                </a:gridCol>
                <a:gridCol w="2767452">
                  <a:extLst>
                    <a:ext uri="{9D8B030D-6E8A-4147-A177-3AD203B41FA5}">
                      <a16:colId xmlns="" xmlns:a16="http://schemas.microsoft.com/office/drawing/2014/main" val="20001"/>
                    </a:ext>
                  </a:extLst>
                </a:gridCol>
                <a:gridCol w="2792760">
                  <a:extLst>
                    <a:ext uri="{9D8B030D-6E8A-4147-A177-3AD203B41FA5}">
                      <a16:colId xmlns="" xmlns:a16="http://schemas.microsoft.com/office/drawing/2014/main" val="20002"/>
                    </a:ext>
                  </a:extLst>
                </a:gridCol>
              </a:tblGrid>
              <a:tr h="1088256">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smtClean="0">
                          <a:solidFill>
                            <a:srgbClr val="1D2D4B"/>
                          </a:solidFill>
                          <a:latin typeface="Arial" pitchFamily="34" charset="0"/>
                          <a:ea typeface="ＭＳ Ｐゴシック" pitchFamily="-16" charset="-128"/>
                        </a:rPr>
                        <a:t>AV/geplanter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Information </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Leistungsregulierung</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rowSpan="3">
                  <a:txBody>
                    <a:bodyPr/>
                    <a:lstStyle/>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Austrittsprotokoll</a:t>
                      </a:r>
                      <a:endParaRPr lang="de-DE" sz="1400" b="0" i="0" spc="0" dirty="0">
                        <a:solidFill>
                          <a:srgbClr val="1D2D4B"/>
                        </a:solidFill>
                        <a:latin typeface="Arial" pitchFamily="34" charset="0"/>
                        <a:ea typeface="ＭＳ Ｐゴシック" pitchFamily="-16" charset="-128"/>
                      </a:endParaRP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Abfindungsvereinbarung</a:t>
                      </a:r>
                    </a:p>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Versorgungsordnung</a:t>
                      </a:r>
                      <a:endParaRPr lang="de-DE" sz="1400" b="0" i="0" spc="0" dirty="0">
                        <a:solidFill>
                          <a:srgbClr val="1D2D4B"/>
                        </a:solidFill>
                        <a:latin typeface="Arial" pitchFamily="34" charset="0"/>
                        <a:ea typeface="ＭＳ Ｐゴシック" pitchFamily="-16" charset="-128"/>
                      </a:endParaRPr>
                    </a:p>
                    <a:p>
                      <a:pPr algn="l">
                        <a:spcBef>
                          <a:spcPts val="0"/>
                        </a:spcBef>
                      </a:pPr>
                      <a:endParaRPr lang="de-DE" sz="1400" b="0" i="0" spc="0" dirty="0">
                        <a:solidFill>
                          <a:srgbClr val="1D2D4B"/>
                        </a:solidFill>
                      </a:endParaRPr>
                    </a:p>
                  </a:txBody>
                  <a:tcPr marL="89094" marR="89094" marT="44547" marB="44547"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60000"/>
                      </a:srgbClr>
                    </a:solidFill>
                  </a:tcPr>
                </a:tc>
                <a:extLst>
                  <a:ext uri="{0D108BD9-81ED-4DB2-BD59-A6C34878D82A}">
                    <a16:rowId xmlns="" xmlns:a16="http://schemas.microsoft.com/office/drawing/2014/main" val="10000"/>
                  </a:ext>
                </a:extLst>
              </a:tr>
              <a:tr h="1088256">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err="1">
                          <a:solidFill>
                            <a:srgbClr val="1D2D4B"/>
                          </a:solidFill>
                          <a:latin typeface="Arial" pitchFamily="34" charset="0"/>
                          <a:ea typeface="ＭＳ Ｐゴシック" pitchFamily="-16" charset="-128"/>
                        </a:rPr>
                        <a:t>bAV</a:t>
                      </a:r>
                      <a:r>
                        <a:rPr lang="de-DE" sz="1400" b="1" i="0" spc="0" dirty="0">
                          <a:solidFill>
                            <a:srgbClr val="1D2D4B"/>
                          </a:solidFill>
                          <a:latin typeface="Arial" pitchFamily="34" charset="0"/>
                          <a:ea typeface="ＭＳ Ｐゴシック" pitchFamily="-16" charset="-128"/>
                        </a:rPr>
                        <a:t>/vorzeitiger</a:t>
                      </a:r>
                      <a:r>
                        <a:rPr lang="de-DE" sz="1400" b="1" i="0" spc="0" baseline="0" dirty="0">
                          <a:solidFill>
                            <a:srgbClr val="1D2D4B"/>
                          </a:solidFill>
                          <a:latin typeface="Arial" pitchFamily="34" charset="0"/>
                          <a:ea typeface="ＭＳ Ｐゴシック" pitchFamily="-16" charset="-128"/>
                        </a:rPr>
                        <a:t>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Information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Leistungsregulierung</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vMerge="1">
                  <a:txBody>
                    <a:bodyPr/>
                    <a:lstStyle/>
                    <a:p>
                      <a:endParaRPr lang="de-DE" dirty="0"/>
                    </a:p>
                  </a:txBody>
                  <a:tcPr/>
                </a:tc>
                <a:extLst>
                  <a:ext uri="{0D108BD9-81ED-4DB2-BD59-A6C34878D82A}">
                    <a16:rowId xmlns="" xmlns:a16="http://schemas.microsoft.com/office/drawing/2014/main" val="10001"/>
                  </a:ext>
                </a:extLst>
              </a:tr>
              <a:tr h="1179775">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smtClean="0">
                          <a:solidFill>
                            <a:srgbClr val="1D2D4B"/>
                          </a:solidFill>
                          <a:latin typeface="Arial" pitchFamily="34" charset="0"/>
                          <a:ea typeface="ＭＳ Ｐゴシック" pitchFamily="-16" charset="-128"/>
                        </a:rPr>
                        <a:t>bAV/ohne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Haftungsbefreiung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Begleitung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Arbeitsplatzattraktivität</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vMerge="1">
                  <a:txBody>
                    <a:bodyPr/>
                    <a:lstStyle/>
                    <a:p>
                      <a:endParaRPr lang="de-DE" dirty="0"/>
                    </a:p>
                  </a:txBody>
                  <a:tcPr/>
                </a:tc>
                <a:extLst>
                  <a:ext uri="{0D108BD9-81ED-4DB2-BD59-A6C34878D82A}">
                    <a16:rowId xmlns="" xmlns:a16="http://schemas.microsoft.com/office/drawing/2014/main" val="10002"/>
                  </a:ext>
                </a:extLst>
              </a:tr>
              <a:tr h="1179775">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a:solidFill>
                            <a:srgbClr val="1D2D4B"/>
                          </a:solidFill>
                          <a:latin typeface="Arial" pitchFamily="34" charset="0"/>
                          <a:ea typeface="ＭＳ Ｐゴシック" pitchFamily="-16" charset="-128"/>
                        </a:rPr>
                        <a:t>Neuer </a:t>
                      </a:r>
                      <a:r>
                        <a:rPr lang="de-DE" sz="1400" b="1" i="0" spc="0" dirty="0" smtClean="0">
                          <a:solidFill>
                            <a:srgbClr val="1D2D4B"/>
                          </a:solidFill>
                          <a:latin typeface="Arial" pitchFamily="34" charset="0"/>
                          <a:ea typeface="ＭＳ Ｐゴシック" pitchFamily="-16" charset="-128"/>
                        </a:rPr>
                        <a:t>Mitarbeiter</a:t>
                      </a:r>
                      <a:r>
                        <a:rPr lang="de-DE" sz="1400" b="1" i="0" spc="0" baseline="0" dirty="0" smtClean="0">
                          <a:solidFill>
                            <a:srgbClr val="1D2D4B"/>
                          </a:solidFill>
                          <a:latin typeface="Arial" pitchFamily="34" charset="0"/>
                          <a:ea typeface="ＭＳ Ｐゴシック" pitchFamily="-16" charset="-128"/>
                        </a:rPr>
                        <a:t> </a:t>
                      </a:r>
                      <a:r>
                        <a:rPr lang="de-DE" sz="1400" b="1" i="0" spc="0" dirty="0" smtClean="0">
                          <a:solidFill>
                            <a:srgbClr val="1D2D4B"/>
                          </a:solidFill>
                          <a:latin typeface="Arial" pitchFamily="34" charset="0"/>
                          <a:ea typeface="ＭＳ Ｐゴシック" pitchFamily="-16" charset="-128"/>
                        </a:rPr>
                        <a:t>mit </a:t>
                      </a:r>
                      <a:r>
                        <a:rPr lang="de-DE" sz="1400" b="1" i="0" spc="0" dirty="0">
                          <a:solidFill>
                            <a:srgbClr val="1D2D4B"/>
                          </a:solidFill>
                          <a:latin typeface="Arial" pitchFamily="34" charset="0"/>
                          <a:ea typeface="ＭＳ Ｐゴシック" pitchFamily="-16" charset="-128"/>
                        </a:rPr>
                        <a:t>bestehender oder ohne bAV</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Überprüfung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Risikovermeidung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Arbeitsplatzattraktivität</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Portabilitätscheck/MA</a:t>
                      </a:r>
                    </a:p>
                    <a:p>
                      <a:pPr marL="285750" indent="-285750" algn="l" defTabSz="779564" eaLnBrk="0" hangingPunct="0">
                        <a:spcBef>
                          <a:spcPts val="0"/>
                        </a:spcBef>
                        <a:buFont typeface="Wingdings" charset="2"/>
                        <a:buChar char="§"/>
                        <a:defRPr/>
                      </a:pPr>
                      <a:r>
                        <a:rPr lang="de-DE" sz="1400" b="0" i="0" spc="0" dirty="0" err="1" smtClean="0">
                          <a:solidFill>
                            <a:srgbClr val="1D2D4B"/>
                          </a:solidFill>
                          <a:latin typeface="Arial" pitchFamily="34" charset="0"/>
                          <a:ea typeface="ＭＳ Ｐゴシック" pitchFamily="-16" charset="-128"/>
                        </a:rPr>
                        <a:t>Umwandlungsvereinba-rung</a:t>
                      </a:r>
                      <a:r>
                        <a:rPr lang="de-DE" sz="1400" b="0" i="0" spc="0" dirty="0" smtClean="0">
                          <a:solidFill>
                            <a:srgbClr val="1D2D4B"/>
                          </a:solidFill>
                          <a:latin typeface="Arial" pitchFamily="34" charset="0"/>
                          <a:ea typeface="ＭＳ Ｐゴシック" pitchFamily="-16" charset="-128"/>
                        </a:rPr>
                        <a:t>/Protokoll</a:t>
                      </a:r>
                      <a:endParaRPr lang="de-DE" sz="1400" b="0" i="0" spc="0" dirty="0">
                        <a:solidFill>
                          <a:srgbClr val="1D2D4B"/>
                        </a:solidFill>
                        <a:latin typeface="Arial" pitchFamily="34" charset="0"/>
                        <a:ea typeface="ＭＳ Ｐゴシック" pitchFamily="-16" charset="-128"/>
                      </a:endParaRPr>
                    </a:p>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Versorgungsordnung</a:t>
                      </a:r>
                      <a:endParaRPr lang="de-DE" sz="1400" b="0" i="0" spc="0" dirty="0">
                        <a:solidFill>
                          <a:srgbClr val="1D2D4B"/>
                        </a:solidFill>
                        <a:latin typeface="Arial" pitchFamily="34" charset="0"/>
                        <a:ea typeface="ＭＳ Ｐゴシック" pitchFamily="-16" charset="-128"/>
                      </a:endParaRP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60000"/>
                      </a:srgbClr>
                    </a:solidFill>
                  </a:tcPr>
                </a:tc>
                <a:extLst>
                  <a:ext uri="{0D108BD9-81ED-4DB2-BD59-A6C34878D82A}">
                    <a16:rowId xmlns="" xmlns:a16="http://schemas.microsoft.com/office/drawing/2014/main" val="10003"/>
                  </a:ext>
                </a:extLst>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4" name="Titel 3"/>
          <p:cNvSpPr>
            <a:spLocks noGrp="1"/>
          </p:cNvSpPr>
          <p:nvPr>
            <p:ph type="title"/>
          </p:nvPr>
        </p:nvSpPr>
        <p:spPr/>
        <p:txBody>
          <a:bodyPr/>
          <a:lstStyle/>
          <a:p>
            <a:r>
              <a:rPr lang="de-DE" dirty="0" smtClean="0"/>
              <a:t>ARBEITSRECHTSRELEVANTE </a:t>
            </a:r>
            <a:r>
              <a:rPr lang="de-DE" cap="none" dirty="0" smtClean="0"/>
              <a:t>b</a:t>
            </a:r>
            <a:r>
              <a:rPr lang="de-DE" dirty="0" smtClean="0"/>
              <a:t>AV-GESCHÄFTSPROZESSE</a:t>
            </a:r>
            <a:endParaRPr lang="de-DE" dirty="0"/>
          </a:p>
        </p:txBody>
      </p:sp>
      <p:cxnSp>
        <p:nvCxnSpPr>
          <p:cNvPr id="7" name="Gerade Verbindung mit Pfeil 6"/>
          <p:cNvCxnSpPr>
            <a:cxnSpLocks noChangeShapeType="1"/>
          </p:cNvCxnSpPr>
          <p:nvPr/>
        </p:nvCxnSpPr>
        <p:spPr bwMode="auto">
          <a:xfrm flipV="1">
            <a:off x="1842122" y="1700742"/>
            <a:ext cx="0" cy="4702322"/>
          </a:xfrm>
          <a:prstGeom prst="straightConnector1">
            <a:avLst/>
          </a:prstGeom>
          <a:noFill/>
          <a:ln w="19050" algn="ctr">
            <a:solidFill>
              <a:srgbClr val="777777">
                <a:alpha val="70000"/>
              </a:srgbClr>
            </a:solidFill>
            <a:round/>
            <a:headEnd/>
            <a:tailEnd type="triangle" w="lg" len="lg"/>
          </a:ln>
        </p:spPr>
      </p:cxnSp>
      <p:cxnSp>
        <p:nvCxnSpPr>
          <p:cNvPr id="8" name="Gerade Verbindung mit Pfeil 7"/>
          <p:cNvCxnSpPr>
            <a:cxnSpLocks noChangeShapeType="1"/>
          </p:cNvCxnSpPr>
          <p:nvPr/>
        </p:nvCxnSpPr>
        <p:spPr bwMode="auto">
          <a:xfrm>
            <a:off x="1859055" y="6403064"/>
            <a:ext cx="8495679" cy="0"/>
          </a:xfrm>
          <a:prstGeom prst="straightConnector1">
            <a:avLst/>
          </a:prstGeom>
          <a:noFill/>
          <a:ln w="19050" algn="ctr">
            <a:solidFill>
              <a:srgbClr val="777777">
                <a:alpha val="70000"/>
              </a:srgbClr>
            </a:solidFill>
            <a:round/>
            <a:headEnd/>
            <a:tailEnd type="triangle" w="lg" len="lg"/>
          </a:ln>
        </p:spPr>
      </p:cxnSp>
      <p:sp>
        <p:nvSpPr>
          <p:cNvPr id="9" name="Rechteck 8"/>
          <p:cNvSpPr>
            <a:spLocks noChangeArrowheads="1"/>
          </p:cNvSpPr>
          <p:nvPr/>
        </p:nvSpPr>
        <p:spPr bwMode="auto">
          <a:xfrm rot="16200000">
            <a:off x="722912" y="2721520"/>
            <a:ext cx="1761700" cy="215444"/>
          </a:xfrm>
          <a:prstGeom prst="rect">
            <a:avLst/>
          </a:prstGeom>
          <a:noFill/>
          <a:ln w="9525">
            <a:noFill/>
            <a:miter lim="800000"/>
            <a:headEnd/>
            <a:tailEnd/>
          </a:ln>
        </p:spPr>
        <p:txBody>
          <a:bodyPr wrap="none" lIns="0" tIns="0" rIns="0" bIns="0">
            <a:spAutoFit/>
          </a:bodyPr>
          <a:lstStyle/>
          <a:p>
            <a:pPr algn="ctr" eaLnBrk="0" hangingPunct="0">
              <a:spcBef>
                <a:spcPct val="50000"/>
              </a:spcBef>
            </a:pPr>
            <a:r>
              <a:rPr lang="de-DE" sz="1400" dirty="0">
                <a:solidFill>
                  <a:schemeClr val="bg1">
                    <a:lumMod val="65000"/>
                  </a:schemeClr>
                </a:solidFill>
                <a:latin typeface="Arial" pitchFamily="34" charset="0"/>
              </a:rPr>
              <a:t>Beschäftigungsverlauf</a:t>
            </a:r>
          </a:p>
        </p:txBody>
      </p:sp>
      <p:sp>
        <p:nvSpPr>
          <p:cNvPr id="10" name="Rechteck 9"/>
          <p:cNvSpPr>
            <a:spLocks noChangeArrowheads="1"/>
          </p:cNvSpPr>
          <p:nvPr/>
        </p:nvSpPr>
        <p:spPr bwMode="auto">
          <a:xfrm>
            <a:off x="8280410" y="6464550"/>
            <a:ext cx="1859483" cy="215444"/>
          </a:xfrm>
          <a:prstGeom prst="rect">
            <a:avLst/>
          </a:prstGeom>
          <a:noFill/>
          <a:ln w="9525">
            <a:noFill/>
            <a:miter lim="800000"/>
            <a:headEnd/>
            <a:tailEnd/>
          </a:ln>
        </p:spPr>
        <p:txBody>
          <a:bodyPr wrap="none" lIns="0" tIns="0" rIns="0" bIns="0">
            <a:spAutoFit/>
          </a:bodyPr>
          <a:lstStyle/>
          <a:p>
            <a:pPr algn="ctr" eaLnBrk="0" hangingPunct="0">
              <a:spcBef>
                <a:spcPct val="50000"/>
              </a:spcBef>
            </a:pPr>
            <a:r>
              <a:rPr lang="de-DE" sz="1400" dirty="0">
                <a:solidFill>
                  <a:schemeClr val="bg1">
                    <a:lumMod val="65000"/>
                  </a:schemeClr>
                </a:solidFill>
                <a:latin typeface="Arial" pitchFamily="34" charset="0"/>
              </a:rPr>
              <a:t>Handlungsmaßnahmen</a:t>
            </a:r>
          </a:p>
        </p:txBody>
      </p:sp>
    </p:spTree>
    <p:extLst>
      <p:ext uri="{BB962C8B-B14F-4D97-AF65-F5344CB8AC3E}">
        <p14:creationId xmlns:p14="http://schemas.microsoft.com/office/powerpoint/2010/main" val="230479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par>
                                <p:cTn id="8" presetID="4"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pieren 14"/>
          <p:cNvGrpSpPr/>
          <p:nvPr/>
        </p:nvGrpSpPr>
        <p:grpSpPr>
          <a:xfrm>
            <a:off x="1859532" y="2307575"/>
            <a:ext cx="8467564" cy="3566271"/>
            <a:chOff x="1859532" y="2292335"/>
            <a:chExt cx="8467564" cy="3566271"/>
          </a:xfrm>
        </p:grpSpPr>
        <p:sp>
          <p:nvSpPr>
            <p:cNvPr id="7" name="Rectangle 35">
              <a:extLst>
                <a:ext uri="{FF2B5EF4-FFF2-40B4-BE49-F238E27FC236}">
                  <a16:creationId xmlns="" xmlns:a16="http://schemas.microsoft.com/office/drawing/2014/main" id="{62AAC8F7-C420-47A1-9802-538AB4372AD7}"/>
                </a:ext>
              </a:extLst>
            </p:cNvPr>
            <p:cNvSpPr>
              <a:spLocks noChangeArrowheads="1"/>
            </p:cNvSpPr>
            <p:nvPr/>
          </p:nvSpPr>
          <p:spPr bwMode="auto">
            <a:xfrm>
              <a:off x="1859824" y="2292335"/>
              <a:ext cx="4180712" cy="1445284"/>
            </a:xfrm>
            <a:prstGeom prst="rect">
              <a:avLst/>
            </a:prstGeom>
            <a:solidFill>
              <a:schemeClr val="bg1">
                <a:lumMod val="85000"/>
              </a:schemeClr>
            </a:solidFill>
            <a:ln w="19050">
              <a:noFill/>
              <a:miter lim="800000"/>
              <a:headEnd/>
              <a:tailEnd/>
            </a:ln>
          </p:spPr>
          <p:txBody>
            <a:bodyPr lIns="79377" tIns="79377" rIns="79377" bIns="79377" anchor="ctr"/>
            <a:lstStyle/>
            <a:p>
              <a:pPr marL="360000">
                <a:spcBef>
                  <a:spcPts val="3000"/>
                </a:spcBef>
              </a:pPr>
              <a:r>
                <a:rPr lang="de-DE" sz="2000" dirty="0" smtClean="0">
                  <a:solidFill>
                    <a:srgbClr val="1D2D4B"/>
                  </a:solidFill>
                  <a:cs typeface="Arial" panose="020B0604020202020204" pitchFamily="34" charset="0"/>
                </a:rPr>
                <a:t>Rechtsanspruch auf</a:t>
              </a:r>
              <a:br>
                <a:rPr lang="de-DE" sz="2000" dirty="0" smtClean="0">
                  <a:solidFill>
                    <a:srgbClr val="1D2D4B"/>
                  </a:solidFill>
                  <a:cs typeface="Arial" panose="020B0604020202020204" pitchFamily="34" charset="0"/>
                </a:rPr>
              </a:br>
              <a:r>
                <a:rPr lang="de-DE" sz="2000" dirty="0" smtClean="0">
                  <a:solidFill>
                    <a:srgbClr val="1D2D4B"/>
                  </a:solidFill>
                  <a:cs typeface="Arial" panose="020B0604020202020204" pitchFamily="34" charset="0"/>
                </a:rPr>
                <a:t>Entgeltumwandlung</a:t>
              </a:r>
              <a:endParaRPr lang="en-GB" sz="2000" dirty="0">
                <a:solidFill>
                  <a:srgbClr val="1D2D4B"/>
                </a:solidFill>
              </a:endParaRPr>
            </a:p>
          </p:txBody>
        </p:sp>
        <p:sp>
          <p:nvSpPr>
            <p:cNvPr id="8" name="Rectangle 36">
              <a:extLst>
                <a:ext uri="{FF2B5EF4-FFF2-40B4-BE49-F238E27FC236}">
                  <a16:creationId xmlns="" xmlns:a16="http://schemas.microsoft.com/office/drawing/2014/main" id="{4DC43B31-4A18-41B3-9EEA-20B05BFDE1A8}"/>
                </a:ext>
              </a:extLst>
            </p:cNvPr>
            <p:cNvSpPr>
              <a:spLocks noChangeArrowheads="1"/>
            </p:cNvSpPr>
            <p:nvPr/>
          </p:nvSpPr>
          <p:spPr bwMode="auto">
            <a:xfrm>
              <a:off x="1859824" y="3801155"/>
              <a:ext cx="4180712" cy="1431428"/>
            </a:xfrm>
            <a:prstGeom prst="rect">
              <a:avLst/>
            </a:prstGeom>
            <a:solidFill>
              <a:schemeClr val="bg1">
                <a:lumMod val="85000"/>
              </a:schemeClr>
            </a:solidFill>
            <a:ln w="19050">
              <a:noFill/>
              <a:miter lim="800000"/>
              <a:headEnd/>
              <a:tailEnd/>
            </a:ln>
          </p:spPr>
          <p:txBody>
            <a:bodyPr lIns="79377" tIns="79377" rIns="79377" bIns="79377" anchor="ctr"/>
            <a:lstStyle/>
            <a:p>
              <a:pPr marL="360000">
                <a:spcBef>
                  <a:spcPts val="3000"/>
                </a:spcBef>
              </a:pPr>
              <a:r>
                <a:rPr lang="de-DE" sz="2000" dirty="0">
                  <a:solidFill>
                    <a:srgbClr val="1D2D4B"/>
                  </a:solidFill>
                  <a:cs typeface="Arial" panose="020B0604020202020204" pitchFamily="34" charset="0"/>
                </a:rPr>
                <a:t>s</a:t>
              </a:r>
              <a:r>
                <a:rPr lang="de-DE" sz="2000" dirty="0" smtClean="0">
                  <a:solidFill>
                    <a:srgbClr val="1D2D4B"/>
                  </a:solidFill>
                  <a:cs typeface="Arial" panose="020B0604020202020204" pitchFamily="34" charset="0"/>
                </a:rPr>
                <a:t>teuerfrei </a:t>
              </a:r>
              <a:br>
                <a:rPr lang="de-DE" sz="2000" dirty="0" smtClean="0">
                  <a:solidFill>
                    <a:srgbClr val="1D2D4B"/>
                  </a:solidFill>
                  <a:cs typeface="Arial" panose="020B0604020202020204" pitchFamily="34" charset="0"/>
                </a:rPr>
              </a:br>
              <a:r>
                <a:rPr lang="de-DE" sz="2000" dirty="0" smtClean="0">
                  <a:solidFill>
                    <a:srgbClr val="1D2D4B"/>
                  </a:solidFill>
                  <a:cs typeface="Arial" panose="020B0604020202020204" pitchFamily="34" charset="0"/>
                </a:rPr>
                <a:t>bis 552 </a:t>
              </a:r>
              <a:r>
                <a:rPr lang="de-DE" sz="2000" dirty="0">
                  <a:solidFill>
                    <a:srgbClr val="1D2D4B"/>
                  </a:solidFill>
                  <a:cs typeface="Arial" panose="020B0604020202020204" pitchFamily="34" charset="0"/>
                </a:rPr>
                <a:t>€ im Monat**</a:t>
              </a:r>
            </a:p>
          </p:txBody>
        </p:sp>
        <p:sp>
          <p:nvSpPr>
            <p:cNvPr id="9" name="Rectangle 37">
              <a:extLst>
                <a:ext uri="{FF2B5EF4-FFF2-40B4-BE49-F238E27FC236}">
                  <a16:creationId xmlns="" xmlns:a16="http://schemas.microsoft.com/office/drawing/2014/main" id="{F429DF42-A430-4856-A876-4B881DFB3D10}"/>
                </a:ext>
              </a:extLst>
            </p:cNvPr>
            <p:cNvSpPr>
              <a:spLocks noChangeArrowheads="1"/>
            </p:cNvSpPr>
            <p:nvPr/>
          </p:nvSpPr>
          <p:spPr bwMode="auto">
            <a:xfrm>
              <a:off x="6146384" y="3801156"/>
              <a:ext cx="4180712" cy="1431429"/>
            </a:xfrm>
            <a:prstGeom prst="rect">
              <a:avLst/>
            </a:prstGeom>
            <a:solidFill>
              <a:schemeClr val="bg1">
                <a:lumMod val="85000"/>
              </a:schemeClr>
            </a:solidFill>
            <a:ln w="19050">
              <a:noFill/>
              <a:miter lim="800000"/>
              <a:headEnd/>
              <a:tailEnd/>
            </a:ln>
          </p:spPr>
          <p:txBody>
            <a:bodyPr lIns="79377" tIns="79377" rIns="79377" bIns="79377" anchor="ctr"/>
            <a:lstStyle/>
            <a:p>
              <a:pPr algn="r"/>
              <a:endParaRPr lang="de-DE" sz="2000" dirty="0">
                <a:solidFill>
                  <a:srgbClr val="1D2D4B"/>
                </a:solidFill>
                <a:cs typeface="Arial" panose="020B0604020202020204" pitchFamily="34" charset="0"/>
              </a:endParaRPr>
            </a:p>
          </p:txBody>
        </p:sp>
        <p:sp>
          <p:nvSpPr>
            <p:cNvPr id="10" name="Rectangle 38">
              <a:extLst>
                <a:ext uri="{FF2B5EF4-FFF2-40B4-BE49-F238E27FC236}">
                  <a16:creationId xmlns="" xmlns:a16="http://schemas.microsoft.com/office/drawing/2014/main" id="{FAF719F0-9C13-4689-BE92-18C87F8F8269}"/>
                </a:ext>
              </a:extLst>
            </p:cNvPr>
            <p:cNvSpPr>
              <a:spLocks noChangeArrowheads="1"/>
            </p:cNvSpPr>
            <p:nvPr/>
          </p:nvSpPr>
          <p:spPr bwMode="auto">
            <a:xfrm>
              <a:off x="6146384" y="2292335"/>
              <a:ext cx="4180712" cy="1445284"/>
            </a:xfrm>
            <a:prstGeom prst="rect">
              <a:avLst/>
            </a:prstGeom>
            <a:solidFill>
              <a:schemeClr val="bg1">
                <a:lumMod val="85000"/>
              </a:schemeClr>
            </a:solidFill>
            <a:ln w="19050">
              <a:noFill/>
              <a:miter lim="800000"/>
              <a:headEnd/>
              <a:tailEnd/>
            </a:ln>
          </p:spPr>
          <p:txBody>
            <a:bodyPr lIns="79377" tIns="79377" rIns="79377" bIns="79377" anchor="ctr"/>
            <a:lstStyle/>
            <a:p>
              <a:pPr marL="360000" algn="r">
                <a:spcBef>
                  <a:spcPts val="3000"/>
                </a:spcBef>
              </a:pPr>
              <a:endParaRPr lang="de-DE" sz="2000" dirty="0">
                <a:solidFill>
                  <a:srgbClr val="1D2D4B"/>
                </a:solidFill>
              </a:endParaRPr>
            </a:p>
          </p:txBody>
        </p:sp>
        <p:sp>
          <p:nvSpPr>
            <p:cNvPr id="11" name="Oval 39">
              <a:extLst>
                <a:ext uri="{FF2B5EF4-FFF2-40B4-BE49-F238E27FC236}">
                  <a16:creationId xmlns="" xmlns:a16="http://schemas.microsoft.com/office/drawing/2014/main" id="{C4E45BBC-C329-4337-B54F-7E9B0A7E0C7F}"/>
                </a:ext>
              </a:extLst>
            </p:cNvPr>
            <p:cNvSpPr>
              <a:spLocks noChangeArrowheads="1"/>
            </p:cNvSpPr>
            <p:nvPr/>
          </p:nvSpPr>
          <p:spPr bwMode="auto">
            <a:xfrm>
              <a:off x="5110317" y="2838573"/>
              <a:ext cx="1954158" cy="1858298"/>
            </a:xfrm>
            <a:prstGeom prst="ellipse">
              <a:avLst/>
            </a:prstGeom>
            <a:solidFill>
              <a:srgbClr val="1D2D4B"/>
            </a:solidFill>
            <a:ln w="9525">
              <a:noFill/>
              <a:round/>
              <a:headEnd/>
              <a:tailEnd/>
            </a:ln>
            <a:effectLst>
              <a:outerShdw blurRad="50800" dist="38100" dir="2700000" algn="tl" rotWithShape="0">
                <a:prstClr val="black">
                  <a:alpha val="40000"/>
                </a:prstClr>
              </a:outerShdw>
            </a:effectLst>
          </p:spPr>
          <p:txBody>
            <a:bodyPr lIns="57623" tIns="57623" rIns="57623" bIns="57623" anchor="ctr"/>
            <a:lstStyle/>
            <a:p>
              <a:pPr algn="ctr"/>
              <a:r>
                <a:rPr lang="de-DE" sz="2000" dirty="0">
                  <a:solidFill>
                    <a:prstClr val="white"/>
                  </a:solidFill>
                </a:rPr>
                <a:t>Förderung</a:t>
              </a:r>
            </a:p>
          </p:txBody>
        </p:sp>
        <p:sp>
          <p:nvSpPr>
            <p:cNvPr id="12" name="Textfeld 11"/>
            <p:cNvSpPr txBox="1"/>
            <p:nvPr/>
          </p:nvSpPr>
          <p:spPr>
            <a:xfrm>
              <a:off x="1859532" y="5458496"/>
              <a:ext cx="8467563" cy="400110"/>
            </a:xfrm>
            <a:prstGeom prst="rect">
              <a:avLst/>
            </a:prstGeom>
            <a:noFill/>
          </p:spPr>
          <p:txBody>
            <a:bodyPr wrap="square" rtlCol="0">
              <a:spAutoFit/>
            </a:bodyPr>
            <a:lstStyle/>
            <a:p>
              <a:pPr marL="133017" indent="-133017"/>
              <a:r>
                <a:rPr lang="de-DE" sz="1000" dirty="0">
                  <a:solidFill>
                    <a:srgbClr val="1D2D4B"/>
                  </a:solidFill>
                  <a:cs typeface="Arial" panose="020B0604020202020204" pitchFamily="34" charset="0"/>
                </a:rPr>
                <a:t>**   </a:t>
              </a:r>
              <a:r>
                <a:rPr lang="de-DE" sz="1000" dirty="0" smtClean="0">
                  <a:solidFill>
                    <a:srgbClr val="1D2D4B"/>
                  </a:solidFill>
                  <a:cs typeface="Arial" panose="020B0604020202020204" pitchFamily="34" charset="0"/>
                </a:rPr>
                <a:t>8 % </a:t>
              </a:r>
              <a:r>
                <a:rPr lang="de-DE" sz="1000" dirty="0">
                  <a:solidFill>
                    <a:srgbClr val="1D2D4B"/>
                  </a:solidFill>
                  <a:cs typeface="Arial" panose="020B0604020202020204" pitchFamily="34" charset="0"/>
                </a:rPr>
                <a:t>der Beitragsbemessungsgrenze (BBG) sind steuerfrei (in </a:t>
              </a:r>
              <a:r>
                <a:rPr lang="de-DE" sz="1000" dirty="0" smtClean="0">
                  <a:solidFill>
                    <a:srgbClr val="1D2D4B"/>
                  </a:solidFill>
                  <a:cs typeface="Arial" panose="020B0604020202020204" pitchFamily="34" charset="0"/>
                </a:rPr>
                <a:t>2020: 6.624 </a:t>
              </a:r>
              <a:r>
                <a:rPr lang="de-DE" sz="1000" dirty="0">
                  <a:solidFill>
                    <a:srgbClr val="1D2D4B"/>
                  </a:solidFill>
                  <a:cs typeface="Arial" panose="020B0604020202020204" pitchFamily="34" charset="0"/>
                </a:rPr>
                <a:t>€ p</a:t>
              </a:r>
              <a:r>
                <a:rPr lang="de-DE" sz="1000" dirty="0" smtClean="0">
                  <a:solidFill>
                    <a:srgbClr val="1D2D4B"/>
                  </a:solidFill>
                  <a:cs typeface="Arial" panose="020B0604020202020204" pitchFamily="34" charset="0"/>
                </a:rPr>
                <a:t>. a</a:t>
              </a:r>
              <a:r>
                <a:rPr lang="de-DE" sz="1000" dirty="0">
                  <a:solidFill>
                    <a:srgbClr val="1D2D4B"/>
                  </a:solidFill>
                  <a:cs typeface="Arial" panose="020B0604020202020204" pitchFamily="34" charset="0"/>
                </a:rPr>
                <a:t>.), aber nur </a:t>
              </a:r>
              <a:r>
                <a:rPr lang="de-DE" sz="1000" dirty="0" smtClean="0">
                  <a:solidFill>
                    <a:srgbClr val="1D2D4B"/>
                  </a:solidFill>
                  <a:cs typeface="Arial" panose="020B0604020202020204" pitchFamily="34" charset="0"/>
                </a:rPr>
                <a:t>4 % </a:t>
              </a:r>
              <a:r>
                <a:rPr lang="de-DE" sz="1000" dirty="0">
                  <a:solidFill>
                    <a:srgbClr val="1D2D4B"/>
                  </a:solidFill>
                  <a:cs typeface="Arial" panose="020B0604020202020204" pitchFamily="34" charset="0"/>
                </a:rPr>
                <a:t>der BBG sind </a:t>
              </a:r>
              <a:r>
                <a:rPr lang="de-DE" sz="1000" dirty="0" smtClean="0">
                  <a:solidFill>
                    <a:srgbClr val="1D2D4B"/>
                  </a:solidFill>
                  <a:cs typeface="Arial" panose="020B0604020202020204" pitchFamily="34" charset="0"/>
                </a:rPr>
                <a:t>sozialversicherungsfrei (in 2020: 3.312 </a:t>
              </a:r>
              <a:r>
                <a:rPr lang="de-DE" sz="1000" dirty="0">
                  <a:solidFill>
                    <a:srgbClr val="1D2D4B"/>
                  </a:solidFill>
                  <a:cs typeface="Arial" panose="020B0604020202020204" pitchFamily="34" charset="0"/>
                </a:rPr>
                <a:t>€ p</a:t>
              </a:r>
              <a:r>
                <a:rPr lang="de-DE" sz="1000" dirty="0" smtClean="0">
                  <a:solidFill>
                    <a:srgbClr val="1D2D4B"/>
                  </a:solidFill>
                  <a:cs typeface="Arial" panose="020B0604020202020204" pitchFamily="34" charset="0"/>
                </a:rPr>
                <a:t>. a</a:t>
              </a:r>
              <a:r>
                <a:rPr lang="de-DE" sz="1000" dirty="0">
                  <a:solidFill>
                    <a:srgbClr val="1D2D4B"/>
                  </a:solidFill>
                  <a:cs typeface="Arial" panose="020B0604020202020204" pitchFamily="34" charset="0"/>
                </a:rPr>
                <a:t>.) Erst die späteren Leistungen sind </a:t>
              </a:r>
              <a:r>
                <a:rPr lang="de-DE" sz="1000" dirty="0" smtClean="0">
                  <a:solidFill>
                    <a:srgbClr val="1D2D4B"/>
                  </a:solidFill>
                  <a:cs typeface="Arial" panose="020B0604020202020204" pitchFamily="34" charset="0"/>
                </a:rPr>
                <a:t>steuerpflichtig </a:t>
              </a:r>
              <a:r>
                <a:rPr lang="de-DE" sz="1000" dirty="0">
                  <a:solidFill>
                    <a:srgbClr val="1D2D4B"/>
                  </a:solidFill>
                  <a:cs typeface="Arial" panose="020B0604020202020204" pitchFamily="34" charset="0"/>
                </a:rPr>
                <a:t>und beitragspflichtig in der gesetzlichen Kranken- und Pflegeversicherung.</a:t>
              </a:r>
            </a:p>
          </p:txBody>
        </p:sp>
        <p:sp>
          <p:nvSpPr>
            <p:cNvPr id="13" name="Textfeld 12"/>
            <p:cNvSpPr txBox="1"/>
            <p:nvPr/>
          </p:nvSpPr>
          <p:spPr>
            <a:xfrm>
              <a:off x="1859533" y="5302275"/>
              <a:ext cx="7409372" cy="246221"/>
            </a:xfrm>
            <a:prstGeom prst="rect">
              <a:avLst/>
            </a:prstGeom>
            <a:noFill/>
          </p:spPr>
          <p:txBody>
            <a:bodyPr wrap="square" rtlCol="0">
              <a:spAutoFit/>
            </a:bodyPr>
            <a:lstStyle/>
            <a:p>
              <a:pPr marL="63008" indent="-63008"/>
              <a:r>
                <a:rPr lang="de-DE" sz="1000" dirty="0">
                  <a:solidFill>
                    <a:srgbClr val="1D2D4B"/>
                  </a:solidFill>
                  <a:cs typeface="Arial" panose="020B0604020202020204" pitchFamily="34" charset="0"/>
                </a:rPr>
                <a:t>*    Soweit der Arbeitgeber Sozialversicherungsbeiträge spart. Tarifvertragliche Abweichungen möglich.</a:t>
              </a:r>
            </a:p>
          </p:txBody>
        </p:sp>
        <p:sp>
          <p:nvSpPr>
            <p:cNvPr id="3" name="Rechteck 2"/>
            <p:cNvSpPr/>
            <p:nvPr/>
          </p:nvSpPr>
          <p:spPr>
            <a:xfrm>
              <a:off x="3855720" y="2704515"/>
              <a:ext cx="6096000" cy="646331"/>
            </a:xfrm>
            <a:prstGeom prst="rect">
              <a:avLst/>
            </a:prstGeom>
          </p:spPr>
          <p:txBody>
            <a:bodyPr>
              <a:spAutoFit/>
            </a:bodyPr>
            <a:lstStyle/>
            <a:p>
              <a:pPr marL="360000" algn="r">
                <a:spcBef>
                  <a:spcPts val="3000"/>
                </a:spcBef>
              </a:pPr>
              <a:r>
                <a:rPr lang="de-DE" dirty="0" smtClean="0">
                  <a:solidFill>
                    <a:srgbClr val="1D2D4B"/>
                  </a:solidFill>
                </a:rPr>
                <a:t>15 % </a:t>
              </a:r>
              <a:r>
                <a:rPr lang="de-DE" dirty="0">
                  <a:solidFill>
                    <a:srgbClr val="1D2D4B"/>
                  </a:solidFill>
                </a:rPr>
                <a:t>Arbeitgeberzuschuss auf   </a:t>
              </a:r>
              <a:br>
                <a:rPr lang="de-DE" dirty="0">
                  <a:solidFill>
                    <a:srgbClr val="1D2D4B"/>
                  </a:solidFill>
                </a:rPr>
              </a:br>
              <a:r>
                <a:rPr lang="de-DE" dirty="0">
                  <a:solidFill>
                    <a:srgbClr val="1D2D4B"/>
                  </a:solidFill>
                </a:rPr>
                <a:t>Entgeltumwandlung*</a:t>
              </a:r>
            </a:p>
          </p:txBody>
        </p:sp>
        <p:sp>
          <p:nvSpPr>
            <p:cNvPr id="6" name="Rechteck 5"/>
            <p:cNvSpPr/>
            <p:nvPr/>
          </p:nvSpPr>
          <p:spPr>
            <a:xfrm>
              <a:off x="3876040" y="4228515"/>
              <a:ext cx="6096000" cy="646331"/>
            </a:xfrm>
            <a:prstGeom prst="rect">
              <a:avLst/>
            </a:prstGeom>
          </p:spPr>
          <p:txBody>
            <a:bodyPr>
              <a:spAutoFit/>
            </a:bodyPr>
            <a:lstStyle/>
            <a:p>
              <a:pPr algn="r"/>
              <a:r>
                <a:rPr lang="de-DE" dirty="0">
                  <a:solidFill>
                    <a:srgbClr val="1D2D4B"/>
                  </a:solidFill>
                  <a:cs typeface="Arial" panose="020B0604020202020204" pitchFamily="34" charset="0"/>
                </a:rPr>
                <a:t>s</a:t>
              </a:r>
              <a:r>
                <a:rPr lang="de-DE" dirty="0" smtClean="0">
                  <a:solidFill>
                    <a:srgbClr val="1D2D4B"/>
                  </a:solidFill>
                  <a:cs typeface="Arial" panose="020B0604020202020204" pitchFamily="34" charset="0"/>
                </a:rPr>
                <a:t>ozialabgabenfrei </a:t>
              </a:r>
              <a:endParaRPr lang="de-DE" dirty="0">
                <a:solidFill>
                  <a:srgbClr val="1D2D4B"/>
                </a:solidFill>
                <a:cs typeface="Arial" panose="020B0604020202020204" pitchFamily="34" charset="0"/>
              </a:endParaRPr>
            </a:p>
            <a:p>
              <a:pPr algn="r"/>
              <a:r>
                <a:rPr lang="de-DE" dirty="0">
                  <a:solidFill>
                    <a:srgbClr val="1D2D4B"/>
                  </a:solidFill>
                  <a:cs typeface="Arial" panose="020B0604020202020204" pitchFamily="34" charset="0"/>
                </a:rPr>
                <a:t>bis 276 € im Monat**</a:t>
              </a:r>
            </a:p>
          </p:txBody>
        </p:sp>
      </p:grpSp>
      <p:sp>
        <p:nvSpPr>
          <p:cNvPr id="2" name="Foliennummernplatzhalter 1"/>
          <p:cNvSpPr>
            <a:spLocks noGrp="1"/>
          </p:cNvSpPr>
          <p:nvPr>
            <p:ph type="sldNum" sz="quarter" idx="4"/>
          </p:nvPr>
        </p:nvSpPr>
        <p:spPr/>
        <p:txBody>
          <a:bodyPr/>
          <a:lstStyle/>
          <a:p>
            <a:fld id="{EA952CFE-AF4B-4BE9-B2E2-E1420D3F9B32}" type="slidenum">
              <a:rPr lang="de-DE" smtClean="0"/>
              <a:pPr/>
              <a:t>29</a:t>
            </a:fld>
            <a:endParaRPr lang="de-DE" dirty="0"/>
          </a:p>
        </p:txBody>
      </p:sp>
      <p:sp>
        <p:nvSpPr>
          <p:cNvPr id="5" name="Titel 4"/>
          <p:cNvSpPr>
            <a:spLocks noGrp="1"/>
          </p:cNvSpPr>
          <p:nvPr>
            <p:ph type="title"/>
          </p:nvPr>
        </p:nvSpPr>
        <p:spPr/>
        <p:txBody>
          <a:bodyPr/>
          <a:lstStyle/>
          <a:p>
            <a:r>
              <a:rPr lang="de-DE" dirty="0" smtClean="0"/>
              <a:t>STAATLICHE FÖRDERUNG </a:t>
            </a:r>
            <a:br>
              <a:rPr lang="de-DE" dirty="0" smtClean="0"/>
            </a:br>
            <a:r>
              <a:rPr lang="de-DE" dirty="0" smtClean="0"/>
              <a:t>DER BETRIEBLICHEN ALTERSVERSORGUNG</a:t>
            </a:r>
            <a:endParaRPr lang="de-DE" dirty="0"/>
          </a:p>
        </p:txBody>
      </p:sp>
    </p:spTree>
    <p:extLst>
      <p:ext uri="{BB962C8B-B14F-4D97-AF65-F5344CB8AC3E}">
        <p14:creationId xmlns:p14="http://schemas.microsoft.com/office/powerpoint/2010/main" val="11852709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pic>
        <p:nvPicPr>
          <p:cNvPr id="8" name="Grafik 7"/>
          <p:cNvPicPr>
            <a:picLocks noChangeAspect="1"/>
          </p:cNvPicPr>
          <p:nvPr/>
        </p:nvPicPr>
        <p:blipFill>
          <a:blip r:embed="rId2"/>
          <a:stretch>
            <a:fillRect/>
          </a:stretch>
        </p:blipFill>
        <p:spPr>
          <a:xfrm>
            <a:off x="364221" y="4740702"/>
            <a:ext cx="1427597" cy="1611454"/>
          </a:xfrm>
          <a:prstGeom prst="rect">
            <a:avLst/>
          </a:prstGeom>
        </p:spPr>
      </p:pic>
      <p:pic>
        <p:nvPicPr>
          <p:cNvPr id="9" name="Grafik 8"/>
          <p:cNvPicPr>
            <a:picLocks noChangeAspect="1"/>
          </p:cNvPicPr>
          <p:nvPr/>
        </p:nvPicPr>
        <p:blipFill>
          <a:blip r:embed="rId3"/>
          <a:stretch>
            <a:fillRect/>
          </a:stretch>
        </p:blipFill>
        <p:spPr>
          <a:xfrm>
            <a:off x="1586848" y="4596686"/>
            <a:ext cx="1324680" cy="1755470"/>
          </a:xfrm>
          <a:prstGeom prst="rect">
            <a:avLst/>
          </a:prstGeom>
        </p:spPr>
      </p:pic>
      <p:sp>
        <p:nvSpPr>
          <p:cNvPr id="14" name="Textplatzhalter 13"/>
          <p:cNvSpPr>
            <a:spLocks noGrp="1"/>
          </p:cNvSpPr>
          <p:nvPr>
            <p:ph type="body" sz="half" idx="11"/>
          </p:nvPr>
        </p:nvSpPr>
        <p:spPr>
          <a:xfrm>
            <a:off x="348065" y="2002187"/>
            <a:ext cx="11343218" cy="4349969"/>
          </a:xfrm>
        </p:spPr>
        <p:txBody>
          <a:bodyPr/>
          <a:lstStyle/>
          <a:p>
            <a:pPr marL="0" indent="0">
              <a:buNone/>
            </a:pPr>
            <a:r>
              <a:rPr lang="de-DE" sz="3600" dirty="0" smtClean="0"/>
              <a:t>.</a:t>
            </a:r>
          </a:p>
          <a:p>
            <a:pPr marL="0" indent="0">
              <a:buNone/>
            </a:pPr>
            <a:endParaRPr lang="de-DE" sz="3600" dirty="0"/>
          </a:p>
          <a:p>
            <a:pPr marL="0" indent="0">
              <a:buNone/>
            </a:pPr>
            <a:endParaRPr lang="de-DE" sz="3600" dirty="0" smtClean="0"/>
          </a:p>
          <a:p>
            <a:pPr marL="0" indent="0">
              <a:buNone/>
            </a:pPr>
            <a:r>
              <a:rPr lang="de-DE" sz="3600" dirty="0"/>
              <a:t>Ihr bAV-Team</a:t>
            </a:r>
          </a:p>
          <a:p>
            <a:pPr marL="0" indent="0">
              <a:buNone/>
            </a:pPr>
            <a:endParaRPr lang="de-DE" dirty="0"/>
          </a:p>
        </p:txBody>
      </p:sp>
      <p:pic>
        <p:nvPicPr>
          <p:cNvPr id="3" name="Grafik 2"/>
          <p:cNvPicPr>
            <a:picLocks noChangeAspect="1"/>
          </p:cNvPicPr>
          <p:nvPr/>
        </p:nvPicPr>
        <p:blipFill>
          <a:blip r:embed="rId4"/>
          <a:stretch>
            <a:fillRect/>
          </a:stretch>
        </p:blipFill>
        <p:spPr>
          <a:xfrm>
            <a:off x="7587916" y="2985630"/>
            <a:ext cx="3420477" cy="3366526"/>
          </a:xfrm>
          <a:prstGeom prst="rect">
            <a:avLst/>
          </a:prstGeom>
        </p:spPr>
      </p:pic>
      <p:sp>
        <p:nvSpPr>
          <p:cNvPr id="5" name="Rechteck 4"/>
          <p:cNvSpPr/>
          <p:nvPr/>
        </p:nvSpPr>
        <p:spPr>
          <a:xfrm>
            <a:off x="8885422" y="4149213"/>
            <a:ext cx="194958" cy="373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pic>
        <p:nvPicPr>
          <p:cNvPr id="6" name="Grafik 5"/>
          <p:cNvPicPr>
            <a:picLocks noChangeAspect="1"/>
          </p:cNvPicPr>
          <p:nvPr/>
        </p:nvPicPr>
        <p:blipFill>
          <a:blip r:embed="rId5"/>
          <a:stretch>
            <a:fillRect/>
          </a:stretch>
        </p:blipFill>
        <p:spPr>
          <a:xfrm rot="1150809">
            <a:off x="8888553" y="3766672"/>
            <a:ext cx="413318" cy="468636"/>
          </a:xfrm>
          <a:prstGeom prst="rect">
            <a:avLst/>
          </a:prstGeom>
        </p:spPr>
      </p:pic>
      <p:sp>
        <p:nvSpPr>
          <p:cNvPr id="4" name="Ellipse 3"/>
          <p:cNvSpPr/>
          <p:nvPr/>
        </p:nvSpPr>
        <p:spPr>
          <a:xfrm>
            <a:off x="8646695" y="5694947"/>
            <a:ext cx="176346" cy="22459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smtClean="0">
                <a:solidFill>
                  <a:srgbClr val="FFC000"/>
                </a:solidFill>
              </a:rPr>
              <a:t>K</a:t>
            </a:r>
            <a:endParaRPr lang="de-DE" sz="1200" dirty="0">
              <a:solidFill>
                <a:srgbClr val="FFC000"/>
              </a:solidFill>
            </a:endParaRPr>
          </a:p>
        </p:txBody>
      </p:sp>
    </p:spTree>
    <p:extLst>
      <p:ext uri="{BB962C8B-B14F-4D97-AF65-F5344CB8AC3E}">
        <p14:creationId xmlns:p14="http://schemas.microsoft.com/office/powerpoint/2010/main" val="2094714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30</a:t>
            </a:fld>
            <a:endParaRPr lang="de-DE"/>
          </a:p>
        </p:txBody>
      </p:sp>
      <p:sp>
        <p:nvSpPr>
          <p:cNvPr id="3" name="Textplatzhalter 2"/>
          <p:cNvSpPr>
            <a:spLocks noGrp="1"/>
          </p:cNvSpPr>
          <p:nvPr>
            <p:ph type="body" sz="half" idx="2"/>
          </p:nvPr>
        </p:nvSpPr>
        <p:spPr/>
        <p:txBody>
          <a:bodyPr/>
          <a:lstStyle/>
          <a:p>
            <a:r>
              <a:rPr lang="de-DE" dirty="0" smtClean="0"/>
              <a:t>Das Standardmodell der bAV</a:t>
            </a:r>
            <a:endParaRPr lang="de-DE" dirty="0"/>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28529517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31</a:t>
            </a:fld>
            <a:endParaRPr lang="de-DE" dirty="0"/>
          </a:p>
        </p:txBody>
      </p:sp>
      <p:sp>
        <p:nvSpPr>
          <p:cNvPr id="5" name="Titel 4"/>
          <p:cNvSpPr>
            <a:spLocks noGrp="1"/>
          </p:cNvSpPr>
          <p:nvPr>
            <p:ph type="title"/>
          </p:nvPr>
        </p:nvSpPr>
        <p:spPr/>
        <p:txBody>
          <a:bodyPr/>
          <a:lstStyle/>
          <a:p>
            <a:r>
              <a:rPr lang="de-DE" altLang="de-DE" cap="none" dirty="0" smtClean="0"/>
              <a:t>b</a:t>
            </a:r>
            <a:r>
              <a:rPr lang="de-DE" altLang="de-DE" dirty="0" smtClean="0"/>
              <a:t>AV FÜR KLEINE UND MITTLERE UNTERNEHMEN:</a:t>
            </a:r>
            <a:br>
              <a:rPr lang="de-DE" altLang="de-DE" dirty="0" smtClean="0"/>
            </a:br>
            <a:r>
              <a:rPr lang="de-DE" altLang="de-DE" dirty="0" smtClean="0"/>
              <a:t>MIT der DIREKTVERSICHERUNG BESONDERS einfach</a:t>
            </a:r>
            <a:endParaRPr lang="de-DE" dirty="0"/>
          </a:p>
        </p:txBody>
      </p:sp>
      <p:sp>
        <p:nvSpPr>
          <p:cNvPr id="9" name="Textplatzhalter 8"/>
          <p:cNvSpPr>
            <a:spLocks noGrp="1"/>
          </p:cNvSpPr>
          <p:nvPr>
            <p:ph type="body" sz="half" idx="2"/>
          </p:nvPr>
        </p:nvSpPr>
        <p:spPr>
          <a:xfrm>
            <a:off x="367096" y="1799146"/>
            <a:ext cx="3958656" cy="4798504"/>
          </a:xfrm>
        </p:spPr>
        <p:txBody>
          <a:bodyPr/>
          <a:lstStyle/>
          <a:p>
            <a:r>
              <a:rPr lang="de-DE" altLang="de-DE" kern="0" dirty="0">
                <a:solidFill>
                  <a:schemeClr val="tx2"/>
                </a:solidFill>
              </a:rPr>
              <a:t>Die Durchführung der bAV in Form der </a:t>
            </a:r>
            <a:r>
              <a:rPr lang="de-DE" altLang="de-DE" b="1" kern="0" dirty="0">
                <a:solidFill>
                  <a:srgbClr val="137C9B"/>
                </a:solidFill>
              </a:rPr>
              <a:t>Direktversicherung</a:t>
            </a:r>
            <a:r>
              <a:rPr lang="de-DE" altLang="de-DE" kern="0" dirty="0">
                <a:solidFill>
                  <a:srgbClr val="C60000"/>
                </a:solidFill>
              </a:rPr>
              <a:t> </a:t>
            </a:r>
            <a:r>
              <a:rPr lang="de-DE" altLang="de-DE" kern="0" dirty="0">
                <a:solidFill>
                  <a:schemeClr val="tx2"/>
                </a:solidFill>
              </a:rPr>
              <a:t>verlangt </a:t>
            </a:r>
            <a:r>
              <a:rPr lang="de-DE" altLang="de-DE" kern="0" dirty="0" smtClean="0">
                <a:solidFill>
                  <a:schemeClr val="tx2"/>
                </a:solidFill>
              </a:rPr>
              <a:t>wenig Verwaltungs-aufwand</a:t>
            </a:r>
            <a:r>
              <a:rPr lang="de-DE" altLang="de-DE" kern="0" dirty="0">
                <a:solidFill>
                  <a:schemeClr val="tx2"/>
                </a:solidFill>
              </a:rPr>
              <a:t>.</a:t>
            </a:r>
          </a:p>
          <a:p>
            <a:r>
              <a:rPr lang="de-DE" altLang="de-DE" kern="0" dirty="0">
                <a:solidFill>
                  <a:schemeClr val="tx2"/>
                </a:solidFill>
              </a:rPr>
              <a:t>Keine Kosten für </a:t>
            </a:r>
            <a:r>
              <a:rPr lang="de-DE" altLang="de-DE" kern="0" dirty="0" smtClean="0">
                <a:solidFill>
                  <a:schemeClr val="tx2"/>
                </a:solidFill>
              </a:rPr>
              <a:t>Insolvenz-sicherung</a:t>
            </a:r>
            <a:r>
              <a:rPr lang="de-DE" altLang="de-DE" kern="0" dirty="0">
                <a:solidFill>
                  <a:schemeClr val="tx2"/>
                </a:solidFill>
              </a:rPr>
              <a:t>, bilanzneutral, keine Bilanzgutachten notwendig.</a:t>
            </a:r>
          </a:p>
          <a:p>
            <a:r>
              <a:rPr lang="de-DE" altLang="de-DE" kern="0" dirty="0">
                <a:solidFill>
                  <a:schemeClr val="tx2"/>
                </a:solidFill>
              </a:rPr>
              <a:t>Bei Ausscheiden der </a:t>
            </a:r>
            <a:r>
              <a:rPr lang="de-DE" altLang="de-DE" kern="0" dirty="0" smtClean="0">
                <a:solidFill>
                  <a:schemeClr val="tx2"/>
                </a:solidFill>
              </a:rPr>
              <a:t>Arbeit-nehmer</a:t>
            </a:r>
            <a:r>
              <a:rPr lang="de-DE" altLang="de-DE" kern="0" dirty="0">
                <a:solidFill>
                  <a:schemeClr val="tx2"/>
                </a:solidFill>
              </a:rPr>
              <a:t>: Mitgeben </a:t>
            </a:r>
            <a:r>
              <a:rPr lang="de-DE" altLang="de-DE" kern="0" dirty="0" smtClean="0">
                <a:solidFill>
                  <a:schemeClr val="tx2"/>
                </a:solidFill>
              </a:rPr>
              <a:t>des Versicherungsvertrages </a:t>
            </a:r>
            <a:r>
              <a:rPr lang="de-DE" altLang="de-DE" kern="0" dirty="0">
                <a:solidFill>
                  <a:schemeClr val="tx2"/>
                </a:solidFill>
              </a:rPr>
              <a:t>und </a:t>
            </a:r>
            <a:r>
              <a:rPr lang="de-DE" altLang="de-DE" kern="0" dirty="0" smtClean="0">
                <a:solidFill>
                  <a:schemeClr val="tx2"/>
                </a:solidFill>
              </a:rPr>
              <a:t>Anspruchsbegrenzung</a:t>
            </a:r>
            <a:r>
              <a:rPr lang="de-DE" altLang="de-DE" kern="0" dirty="0">
                <a:solidFill>
                  <a:schemeClr val="tx2"/>
                </a:solidFill>
              </a:rPr>
              <a:t>.</a:t>
            </a:r>
          </a:p>
        </p:txBody>
      </p:sp>
      <p:sp>
        <p:nvSpPr>
          <p:cNvPr id="6" name="Textplatzhalter 20"/>
          <p:cNvSpPr txBox="1">
            <a:spLocks/>
          </p:cNvSpPr>
          <p:nvPr/>
        </p:nvSpPr>
        <p:spPr>
          <a:xfrm>
            <a:off x="456565" y="5492685"/>
            <a:ext cx="11256010" cy="1078971"/>
          </a:xfrm>
          <a:prstGeom prst="rect">
            <a:avLst/>
          </a:prstGeom>
        </p:spPr>
        <p:txBody>
          <a:bodyPr lIns="0" tIns="0" rIns="0" bIns="0"/>
          <a:lst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a:lstStyle>
          <a:p>
            <a:pPr marL="0" indent="0"/>
            <a:r>
              <a:rPr lang="de-DE" kern="0" dirty="0">
                <a:solidFill>
                  <a:schemeClr val="accent1"/>
                </a:solidFill>
              </a:rPr>
              <a:t>Die Direktversicherung eignet sich aufgrund der einfachen, </a:t>
            </a:r>
            <a:r>
              <a:rPr lang="de-DE" kern="0" dirty="0" smtClean="0">
                <a:solidFill>
                  <a:schemeClr val="accent1"/>
                </a:solidFill>
              </a:rPr>
              <a:t>komfortablen und flexiblen </a:t>
            </a:r>
            <a:r>
              <a:rPr lang="de-DE" kern="0" dirty="0">
                <a:solidFill>
                  <a:schemeClr val="accent1"/>
                </a:solidFill>
              </a:rPr>
              <a:t>Durchführung auch für kleine und mittlere Unternehmen.</a:t>
            </a:r>
          </a:p>
          <a:p>
            <a:pPr marL="0" indent="0"/>
            <a:endParaRPr lang="de-DE" kern="0" dirty="0">
              <a:solidFill>
                <a:schemeClr val="accent1"/>
              </a:solidFill>
            </a:endParaRPr>
          </a:p>
        </p:txBody>
      </p:sp>
      <p:sp>
        <p:nvSpPr>
          <p:cNvPr id="3" name="Rechteck 2"/>
          <p:cNvSpPr/>
          <p:nvPr/>
        </p:nvSpPr>
        <p:spPr>
          <a:xfrm>
            <a:off x="4761639" y="2351314"/>
            <a:ext cx="2351315" cy="4963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Arbeitgeber </a:t>
            </a:r>
            <a:endParaRPr lang="de-DE" b="1" dirty="0"/>
          </a:p>
        </p:txBody>
      </p:sp>
      <p:sp>
        <p:nvSpPr>
          <p:cNvPr id="15" name="Rechteck 14"/>
          <p:cNvSpPr/>
          <p:nvPr/>
        </p:nvSpPr>
        <p:spPr>
          <a:xfrm>
            <a:off x="4761639" y="4247550"/>
            <a:ext cx="6781581" cy="496389"/>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Versorgungsträger/Versicherer</a:t>
            </a:r>
            <a:endParaRPr lang="de-DE" b="1" dirty="0"/>
          </a:p>
        </p:txBody>
      </p:sp>
      <p:sp>
        <p:nvSpPr>
          <p:cNvPr id="16" name="Rechteck 15"/>
          <p:cNvSpPr/>
          <p:nvPr/>
        </p:nvSpPr>
        <p:spPr>
          <a:xfrm>
            <a:off x="9191905" y="2351314"/>
            <a:ext cx="2351315" cy="496389"/>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Arbeitnehmer </a:t>
            </a:r>
            <a:endParaRPr lang="de-DE" b="1" dirty="0"/>
          </a:p>
        </p:txBody>
      </p:sp>
      <p:cxnSp>
        <p:nvCxnSpPr>
          <p:cNvPr id="17" name="Gerade Verbindung mit Pfeil 16"/>
          <p:cNvCxnSpPr/>
          <p:nvPr/>
        </p:nvCxnSpPr>
        <p:spPr>
          <a:xfrm>
            <a:off x="5066439" y="2830284"/>
            <a:ext cx="0" cy="126000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V="1">
            <a:off x="11254940" y="2994108"/>
            <a:ext cx="13063" cy="1260000"/>
          </a:xfrm>
          <a:prstGeom prst="straightConnector1">
            <a:avLst/>
          </a:prstGeom>
          <a:ln w="63500">
            <a:solidFill>
              <a:srgbClr val="D0CECE"/>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p:nvPr/>
        </p:nvCxnSpPr>
        <p:spPr>
          <a:xfrm>
            <a:off x="6866996" y="2470834"/>
            <a:ext cx="2190100" cy="5712"/>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24" name="Textfeld 23"/>
          <p:cNvSpPr txBox="1"/>
          <p:nvPr/>
        </p:nvSpPr>
        <p:spPr>
          <a:xfrm>
            <a:off x="7061165" y="2074119"/>
            <a:ext cx="1995931" cy="338554"/>
          </a:xfrm>
          <a:prstGeom prst="rect">
            <a:avLst/>
          </a:prstGeom>
          <a:noFill/>
        </p:spPr>
        <p:txBody>
          <a:bodyPr wrap="none" rtlCol="0">
            <a:spAutoFit/>
          </a:bodyPr>
          <a:lstStyle/>
          <a:p>
            <a:r>
              <a:rPr lang="de-DE" sz="1600" dirty="0" smtClean="0">
                <a:solidFill>
                  <a:srgbClr val="137C9B"/>
                </a:solidFill>
              </a:rPr>
              <a:t>Versorgungszusage</a:t>
            </a:r>
            <a:endParaRPr lang="de-DE" sz="1600" dirty="0">
              <a:solidFill>
                <a:srgbClr val="137C9B"/>
              </a:solidFill>
            </a:endParaRPr>
          </a:p>
        </p:txBody>
      </p:sp>
      <p:sp>
        <p:nvSpPr>
          <p:cNvPr id="25" name="Textfeld 24"/>
          <p:cNvSpPr txBox="1"/>
          <p:nvPr/>
        </p:nvSpPr>
        <p:spPr>
          <a:xfrm>
            <a:off x="7527510" y="2779931"/>
            <a:ext cx="1529586" cy="338554"/>
          </a:xfrm>
          <a:prstGeom prst="rect">
            <a:avLst/>
          </a:prstGeom>
          <a:noFill/>
        </p:spPr>
        <p:txBody>
          <a:bodyPr wrap="none" rtlCol="0">
            <a:spAutoFit/>
          </a:bodyPr>
          <a:lstStyle/>
          <a:p>
            <a:r>
              <a:rPr lang="de-DE" sz="1600" dirty="0" smtClean="0">
                <a:solidFill>
                  <a:srgbClr val="5C87AA"/>
                </a:solidFill>
              </a:rPr>
              <a:t>Entgeltverzicht</a:t>
            </a:r>
            <a:endParaRPr lang="de-DE" sz="1600" dirty="0">
              <a:solidFill>
                <a:srgbClr val="5C87AA"/>
              </a:solidFill>
            </a:endParaRPr>
          </a:p>
        </p:txBody>
      </p:sp>
      <p:cxnSp>
        <p:nvCxnSpPr>
          <p:cNvPr id="26" name="Gerade Verbindung mit Pfeil 25"/>
          <p:cNvCxnSpPr/>
          <p:nvPr/>
        </p:nvCxnSpPr>
        <p:spPr>
          <a:xfrm flipH="1" flipV="1">
            <a:off x="7247762" y="2715404"/>
            <a:ext cx="1980000" cy="500"/>
          </a:xfrm>
          <a:prstGeom prst="straightConnector1">
            <a:avLst/>
          </a:prstGeom>
          <a:ln w="63500">
            <a:solidFill>
              <a:srgbClr val="5C87AA"/>
            </a:solidFill>
            <a:tailEnd type="triangle"/>
          </a:ln>
        </p:spPr>
        <p:style>
          <a:lnRef idx="1">
            <a:schemeClr val="accent1"/>
          </a:lnRef>
          <a:fillRef idx="0">
            <a:schemeClr val="accent1"/>
          </a:fillRef>
          <a:effectRef idx="0">
            <a:schemeClr val="accent1"/>
          </a:effectRef>
          <a:fontRef idx="minor">
            <a:schemeClr val="tx1"/>
          </a:fontRef>
        </p:style>
      </p:cxnSp>
      <p:sp>
        <p:nvSpPr>
          <p:cNvPr id="30" name="Textfeld 29"/>
          <p:cNvSpPr txBox="1"/>
          <p:nvPr/>
        </p:nvSpPr>
        <p:spPr>
          <a:xfrm>
            <a:off x="5096551" y="3159893"/>
            <a:ext cx="947695" cy="338554"/>
          </a:xfrm>
          <a:prstGeom prst="rect">
            <a:avLst/>
          </a:prstGeom>
          <a:noFill/>
        </p:spPr>
        <p:txBody>
          <a:bodyPr wrap="none" rtlCol="0">
            <a:spAutoFit/>
          </a:bodyPr>
          <a:lstStyle/>
          <a:p>
            <a:r>
              <a:rPr lang="de-DE" sz="1600" dirty="0" smtClean="0">
                <a:solidFill>
                  <a:srgbClr val="137C9B"/>
                </a:solidFill>
              </a:rPr>
              <a:t>Beiträge</a:t>
            </a:r>
            <a:endParaRPr lang="de-DE" sz="1600" dirty="0">
              <a:solidFill>
                <a:srgbClr val="137C9B"/>
              </a:solidFill>
            </a:endParaRPr>
          </a:p>
        </p:txBody>
      </p:sp>
      <p:sp>
        <p:nvSpPr>
          <p:cNvPr id="31" name="Textfeld 30"/>
          <p:cNvSpPr txBox="1"/>
          <p:nvPr/>
        </p:nvSpPr>
        <p:spPr>
          <a:xfrm>
            <a:off x="9334500" y="3154230"/>
            <a:ext cx="1850712" cy="584775"/>
          </a:xfrm>
          <a:prstGeom prst="rect">
            <a:avLst/>
          </a:prstGeom>
          <a:noFill/>
        </p:spPr>
        <p:txBody>
          <a:bodyPr wrap="square" rtlCol="0">
            <a:spAutoFit/>
          </a:bodyPr>
          <a:lstStyle/>
          <a:p>
            <a:r>
              <a:rPr lang="de-DE" sz="1600" dirty="0" smtClean="0">
                <a:solidFill>
                  <a:schemeClr val="bg1">
                    <a:lumMod val="65000"/>
                  </a:schemeClr>
                </a:solidFill>
              </a:rPr>
              <a:t>Versicherungs</a:t>
            </a:r>
            <a:r>
              <a:rPr lang="de-DE" sz="1600" dirty="0">
                <a:solidFill>
                  <a:schemeClr val="bg1">
                    <a:lumMod val="65000"/>
                  </a:schemeClr>
                </a:solidFill>
              </a:rPr>
              <a:t>-</a:t>
            </a:r>
            <a:r>
              <a:rPr lang="de-DE" sz="1600" dirty="0" smtClean="0">
                <a:solidFill>
                  <a:schemeClr val="bg1">
                    <a:lumMod val="65000"/>
                  </a:schemeClr>
                </a:solidFill>
              </a:rPr>
              <a:t/>
            </a:r>
            <a:br>
              <a:rPr lang="de-DE" sz="1600" dirty="0" smtClean="0">
                <a:solidFill>
                  <a:schemeClr val="bg1">
                    <a:lumMod val="65000"/>
                  </a:schemeClr>
                </a:solidFill>
              </a:rPr>
            </a:br>
            <a:r>
              <a:rPr lang="de-DE" sz="1600" dirty="0" err="1" smtClean="0">
                <a:solidFill>
                  <a:schemeClr val="bg1">
                    <a:lumMod val="65000"/>
                  </a:schemeClr>
                </a:solidFill>
              </a:rPr>
              <a:t>leistung</a:t>
            </a:r>
            <a:endParaRPr lang="de-DE" sz="1600" dirty="0">
              <a:solidFill>
                <a:schemeClr val="bg1">
                  <a:lumMod val="65000"/>
                </a:schemeClr>
              </a:solidFill>
            </a:endParaRPr>
          </a:p>
        </p:txBody>
      </p:sp>
      <p:sp>
        <p:nvSpPr>
          <p:cNvPr id="19" name="Textfeld 18"/>
          <p:cNvSpPr txBox="1"/>
          <p:nvPr/>
        </p:nvSpPr>
        <p:spPr>
          <a:xfrm>
            <a:off x="6819472" y="3153547"/>
            <a:ext cx="1061509" cy="338554"/>
          </a:xfrm>
          <a:prstGeom prst="rect">
            <a:avLst/>
          </a:prstGeom>
          <a:noFill/>
        </p:spPr>
        <p:txBody>
          <a:bodyPr wrap="none" rtlCol="0">
            <a:spAutoFit/>
          </a:bodyPr>
          <a:lstStyle/>
          <a:p>
            <a:r>
              <a:rPr lang="de-DE" sz="1600" dirty="0" smtClean="0">
                <a:solidFill>
                  <a:srgbClr val="137C9B"/>
                </a:solidFill>
              </a:rPr>
              <a:t>Zuschuss</a:t>
            </a:r>
            <a:endParaRPr lang="de-DE" sz="1600" dirty="0">
              <a:solidFill>
                <a:srgbClr val="137C9B"/>
              </a:solidFill>
            </a:endParaRPr>
          </a:p>
        </p:txBody>
      </p:sp>
      <p:cxnSp>
        <p:nvCxnSpPr>
          <p:cNvPr id="21" name="Gerade Verbindung mit Pfeil 20"/>
          <p:cNvCxnSpPr/>
          <p:nvPr/>
        </p:nvCxnSpPr>
        <p:spPr>
          <a:xfrm flipH="1">
            <a:off x="6751320" y="2805560"/>
            <a:ext cx="5390" cy="1284724"/>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7915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32</a:t>
            </a:fld>
            <a:endParaRPr lang="de-DE" dirty="0"/>
          </a:p>
        </p:txBody>
      </p:sp>
      <p:sp>
        <p:nvSpPr>
          <p:cNvPr id="9" name="Titel 5"/>
          <p:cNvSpPr>
            <a:spLocks noGrp="1"/>
          </p:cNvSpPr>
          <p:nvPr>
            <p:ph type="title"/>
          </p:nvPr>
        </p:nvSpPr>
        <p:spPr/>
        <p:txBody>
          <a:bodyPr/>
          <a:lstStyle/>
          <a:p>
            <a:r>
              <a:rPr lang="de-DE" dirty="0" smtClean="0"/>
              <a:t>VIELE GRÜNDE SPRECHEN FÜR EINE DIREKTVERSICHERUNG</a:t>
            </a:r>
            <a:endParaRPr lang="de-DE" dirty="0"/>
          </a:p>
        </p:txBody>
      </p:sp>
      <p:pic>
        <p:nvPicPr>
          <p:cNvPr id="14" name="Grafik 13"/>
          <p:cNvPicPr>
            <a:picLocks noChangeAspect="1"/>
          </p:cNvPicPr>
          <p:nvPr/>
        </p:nvPicPr>
        <p:blipFill>
          <a:blip r:embed="rId2"/>
          <a:stretch>
            <a:fillRect/>
          </a:stretch>
        </p:blipFill>
        <p:spPr>
          <a:xfrm>
            <a:off x="6420982" y="6463158"/>
            <a:ext cx="3025540" cy="228343"/>
          </a:xfrm>
          <a:prstGeom prst="rect">
            <a:avLst/>
          </a:prstGeom>
        </p:spPr>
      </p:pic>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t="10450"/>
          <a:stretch/>
        </p:blipFill>
        <p:spPr>
          <a:xfrm>
            <a:off x="479425" y="1823720"/>
            <a:ext cx="5239512" cy="4738370"/>
          </a:xfrm>
          <a:prstGeom prst="rect">
            <a:avLst/>
          </a:prstGeom>
        </p:spPr>
      </p:pic>
      <p:pic>
        <p:nvPicPr>
          <p:cNvPr id="7" name="Grafik 6"/>
          <p:cNvPicPr>
            <a:picLocks noChangeAspect="1"/>
          </p:cNvPicPr>
          <p:nvPr/>
        </p:nvPicPr>
        <p:blipFill rotWithShape="1">
          <a:blip r:embed="rId4" cstate="print">
            <a:extLst>
              <a:ext uri="{28A0092B-C50C-407E-A947-70E740481C1C}">
                <a14:useLocalDpi xmlns:a14="http://schemas.microsoft.com/office/drawing/2010/main" val="0"/>
              </a:ext>
            </a:extLst>
          </a:blip>
          <a:srcRect t="10547" b="7657"/>
          <a:stretch/>
        </p:blipFill>
        <p:spPr>
          <a:xfrm>
            <a:off x="6473063" y="1910080"/>
            <a:ext cx="5239512" cy="4328160"/>
          </a:xfrm>
          <a:prstGeom prst="rect">
            <a:avLst/>
          </a:prstGeom>
        </p:spPr>
      </p:pic>
    </p:spTree>
    <p:extLst>
      <p:ext uri="{BB962C8B-B14F-4D97-AF65-F5344CB8AC3E}">
        <p14:creationId xmlns:p14="http://schemas.microsoft.com/office/powerpoint/2010/main" val="27551814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33</a:t>
            </a:fld>
            <a:endParaRPr lang="de-DE" dirty="0"/>
          </a:p>
        </p:txBody>
      </p:sp>
      <p:sp>
        <p:nvSpPr>
          <p:cNvPr id="5" name="Titel 4"/>
          <p:cNvSpPr>
            <a:spLocks noGrp="1"/>
          </p:cNvSpPr>
          <p:nvPr>
            <p:ph type="title"/>
          </p:nvPr>
        </p:nvSpPr>
        <p:spPr/>
        <p:txBody>
          <a:bodyPr/>
          <a:lstStyle/>
          <a:p>
            <a:r>
              <a:rPr lang="de-DE" dirty="0" smtClean="0"/>
              <a:t>ANFORDERUNGSPROFIL AN DEN VERSORGUNGSTRÄGER</a:t>
            </a:r>
            <a:endParaRPr lang="de-DE" dirty="0"/>
          </a:p>
        </p:txBody>
      </p:sp>
      <p:sp>
        <p:nvSpPr>
          <p:cNvPr id="9" name="Textplatzhalter 8"/>
          <p:cNvSpPr>
            <a:spLocks noGrp="1"/>
          </p:cNvSpPr>
          <p:nvPr>
            <p:ph type="body" sz="half" idx="2"/>
          </p:nvPr>
        </p:nvSpPr>
        <p:spPr/>
        <p:txBody>
          <a:bodyPr/>
          <a:lstStyle/>
          <a:p>
            <a:r>
              <a:rPr lang="de-DE" dirty="0">
                <a:solidFill>
                  <a:srgbClr val="1D284B"/>
                </a:solidFill>
              </a:rPr>
              <a:t>Erstklassige Bilanzkennziffern und Performance</a:t>
            </a:r>
          </a:p>
          <a:p>
            <a:r>
              <a:rPr lang="de-DE" dirty="0">
                <a:solidFill>
                  <a:srgbClr val="1D284B"/>
                </a:solidFill>
              </a:rPr>
              <a:t>Anlageerfolg (nachhaltig überdurchschnittliche Überschussbeteiligung)</a:t>
            </a:r>
          </a:p>
          <a:p>
            <a:r>
              <a:rPr lang="de-DE" dirty="0">
                <a:solidFill>
                  <a:srgbClr val="1D284B"/>
                </a:solidFill>
              </a:rPr>
              <a:t>Option Fondsanlage | Wertsicherungsgarantie | </a:t>
            </a:r>
            <a:r>
              <a:rPr lang="de-DE" dirty="0" smtClean="0">
                <a:solidFill>
                  <a:srgbClr val="1D284B"/>
                </a:solidFill>
              </a:rPr>
              <a:t>index- oder kapitalmarktorientierte </a:t>
            </a:r>
            <a:r>
              <a:rPr lang="de-DE" dirty="0">
                <a:solidFill>
                  <a:srgbClr val="1D284B"/>
                </a:solidFill>
              </a:rPr>
              <a:t>Varianten</a:t>
            </a:r>
          </a:p>
          <a:p>
            <a:r>
              <a:rPr lang="de-DE" dirty="0">
                <a:solidFill>
                  <a:srgbClr val="1D284B"/>
                </a:solidFill>
              </a:rPr>
              <a:t>Kostenreduzierung durch Gruppenkonditionen </a:t>
            </a:r>
          </a:p>
          <a:p>
            <a:r>
              <a:rPr lang="de-DE" dirty="0">
                <a:solidFill>
                  <a:srgbClr val="1D284B"/>
                </a:solidFill>
              </a:rPr>
              <a:t>Beitragsorientierte Leistungszusagen </a:t>
            </a:r>
          </a:p>
          <a:p>
            <a:r>
              <a:rPr lang="de-DE" dirty="0">
                <a:solidFill>
                  <a:srgbClr val="1D284B"/>
                </a:solidFill>
              </a:rPr>
              <a:t>Todesfallkapital in der Anwartschaft</a:t>
            </a:r>
          </a:p>
          <a:p>
            <a:r>
              <a:rPr lang="de-DE" dirty="0">
                <a:solidFill>
                  <a:srgbClr val="1D284B"/>
                </a:solidFill>
              </a:rPr>
              <a:t>Restkapitalabfindung bei Tod in der Leistungsphase </a:t>
            </a:r>
          </a:p>
          <a:p>
            <a:r>
              <a:rPr lang="de-DE" dirty="0">
                <a:solidFill>
                  <a:srgbClr val="1D284B"/>
                </a:solidFill>
              </a:rPr>
              <a:t>Zuzahlungs- und Aussetzungsoptionen | erweiterte Kapitaloptionen</a:t>
            </a:r>
          </a:p>
          <a:p>
            <a:r>
              <a:rPr lang="de-DE" dirty="0">
                <a:solidFill>
                  <a:srgbClr val="1D284B"/>
                </a:solidFill>
              </a:rPr>
              <a:t>Portabilitätsabwicklung | Anwartschaftsverwaltung</a:t>
            </a:r>
          </a:p>
          <a:p>
            <a:r>
              <a:rPr lang="de-DE" dirty="0">
                <a:solidFill>
                  <a:srgbClr val="1D284B"/>
                </a:solidFill>
              </a:rPr>
              <a:t>Dynamische Renten</a:t>
            </a:r>
          </a:p>
          <a:p>
            <a:r>
              <a:rPr lang="de-DE" dirty="0">
                <a:solidFill>
                  <a:srgbClr val="1D284B"/>
                </a:solidFill>
              </a:rPr>
              <a:t>BU-Bausteine mit Top-Bedingungen und vereinfachten Zugangsvoraussetzungen</a:t>
            </a:r>
          </a:p>
        </p:txBody>
      </p:sp>
    </p:spTree>
    <p:extLst>
      <p:ext uri="{BB962C8B-B14F-4D97-AF65-F5344CB8AC3E}">
        <p14:creationId xmlns:p14="http://schemas.microsoft.com/office/powerpoint/2010/main" val="9665327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34</a:t>
            </a:fld>
            <a:endParaRPr lang="de-DE"/>
          </a:p>
        </p:txBody>
      </p:sp>
      <p:sp>
        <p:nvSpPr>
          <p:cNvPr id="3" name="Titel 2"/>
          <p:cNvSpPr>
            <a:spLocks noGrp="1"/>
          </p:cNvSpPr>
          <p:nvPr>
            <p:ph type="title"/>
          </p:nvPr>
        </p:nvSpPr>
        <p:spPr>
          <a:xfrm>
            <a:off x="83483" y="104274"/>
            <a:ext cx="10314206" cy="612924"/>
          </a:xfrm>
        </p:spPr>
        <p:txBody>
          <a:bodyPr/>
          <a:lstStyle/>
          <a:p>
            <a:r>
              <a:rPr lang="de-DE" dirty="0" smtClean="0"/>
              <a:t>Bewertung LV durch afm stand 09/2020</a:t>
            </a:r>
            <a:endParaRPr lang="de-DE" dirty="0"/>
          </a:p>
        </p:txBody>
      </p:sp>
      <p:pic>
        <p:nvPicPr>
          <p:cNvPr id="5" name="Grafik 4"/>
          <p:cNvPicPr>
            <a:picLocks noChangeAspect="1"/>
          </p:cNvPicPr>
          <p:nvPr/>
        </p:nvPicPr>
        <p:blipFill>
          <a:blip r:embed="rId2"/>
          <a:stretch>
            <a:fillRect/>
          </a:stretch>
        </p:blipFill>
        <p:spPr>
          <a:xfrm>
            <a:off x="147651" y="581974"/>
            <a:ext cx="9734286" cy="6214776"/>
          </a:xfrm>
          <a:prstGeom prst="rect">
            <a:avLst/>
          </a:prstGeom>
        </p:spPr>
      </p:pic>
    </p:spTree>
    <p:extLst>
      <p:ext uri="{BB962C8B-B14F-4D97-AF65-F5344CB8AC3E}">
        <p14:creationId xmlns:p14="http://schemas.microsoft.com/office/powerpoint/2010/main" val="7766115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35</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r>
              <a:rPr lang="de-DE" b="1" dirty="0" smtClean="0"/>
              <a:t>Ihre Tools</a:t>
            </a:r>
            <a:endParaRPr lang="de-DE" b="1" dirty="0"/>
          </a:p>
        </p:txBody>
      </p:sp>
    </p:spTree>
    <p:extLst>
      <p:ext uri="{BB962C8B-B14F-4D97-AF65-F5344CB8AC3E}">
        <p14:creationId xmlns:p14="http://schemas.microsoft.com/office/powerpoint/2010/main" val="42109012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 y="638107"/>
            <a:ext cx="10314206" cy="335649"/>
          </a:xfrm>
        </p:spPr>
        <p:txBody>
          <a:bodyPr>
            <a:normAutofit fontScale="90000"/>
          </a:bodyPr>
          <a:lstStyle/>
          <a:p>
            <a:r>
              <a:rPr lang="de-DE" dirty="0"/>
              <a:t>bAV </a:t>
            </a:r>
            <a:r>
              <a:rPr lang="de-DE" dirty="0" err="1"/>
              <a:t>KOmmunikationsmatrix</a:t>
            </a:r>
            <a:endParaRPr lang="de-DE" dirty="0"/>
          </a:p>
        </p:txBody>
      </p:sp>
      <p:graphicFrame>
        <p:nvGraphicFramePr>
          <p:cNvPr id="5" name="Tabelle 4"/>
          <p:cNvGraphicFramePr>
            <a:graphicFrameLocks noGrp="1"/>
          </p:cNvGraphicFramePr>
          <p:nvPr>
            <p:extLst/>
          </p:nvPr>
        </p:nvGraphicFramePr>
        <p:xfrm>
          <a:off x="-1" y="1158240"/>
          <a:ext cx="12192001" cy="5852160"/>
        </p:xfrm>
        <a:graphic>
          <a:graphicData uri="http://schemas.openxmlformats.org/drawingml/2006/table">
            <a:tbl>
              <a:tblPr firstRow="1" bandRow="1">
                <a:tableStyleId>{5C22544A-7EE6-4342-B048-85BDC9FD1C3A}</a:tableStyleId>
              </a:tblPr>
              <a:tblGrid>
                <a:gridCol w="2069432"/>
                <a:gridCol w="2798533"/>
                <a:gridCol w="2888393"/>
                <a:gridCol w="4435643"/>
              </a:tblGrid>
              <a:tr h="276293">
                <a:tc>
                  <a:txBody>
                    <a:bodyPr/>
                    <a:lstStyle/>
                    <a:p>
                      <a:r>
                        <a:rPr lang="de-DE" sz="1600" dirty="0" smtClean="0"/>
                        <a:t>Anlass</a:t>
                      </a:r>
                      <a:endParaRPr lang="de-DE" sz="1600" dirty="0"/>
                    </a:p>
                  </a:txBody>
                  <a:tcPr/>
                </a:tc>
                <a:tc>
                  <a:txBody>
                    <a:bodyPr/>
                    <a:lstStyle/>
                    <a:p>
                      <a:r>
                        <a:rPr lang="de-DE" sz="1600" dirty="0" smtClean="0"/>
                        <a:t>Tools</a:t>
                      </a:r>
                      <a:r>
                        <a:rPr lang="de-DE" sz="1600" baseline="0" dirty="0" smtClean="0"/>
                        <a:t> </a:t>
                      </a:r>
                      <a:r>
                        <a:rPr lang="de-DE" sz="1600" dirty="0" smtClean="0"/>
                        <a:t>(hybrid)</a:t>
                      </a:r>
                      <a:endParaRPr lang="de-DE" sz="1600" dirty="0"/>
                    </a:p>
                  </a:txBody>
                  <a:tcPr/>
                </a:tc>
                <a:tc>
                  <a:txBody>
                    <a:bodyPr/>
                    <a:lstStyle/>
                    <a:p>
                      <a:r>
                        <a:rPr lang="de-DE" sz="1600" dirty="0" smtClean="0"/>
                        <a:t>Digitale Tools</a:t>
                      </a:r>
                      <a:endParaRPr lang="de-DE" sz="1600" dirty="0"/>
                    </a:p>
                  </a:txBody>
                  <a:tcPr/>
                </a:tc>
                <a:tc>
                  <a:txBody>
                    <a:bodyPr/>
                    <a:lstStyle/>
                    <a:p>
                      <a:r>
                        <a:rPr lang="de-DE" sz="1600" dirty="0" smtClean="0"/>
                        <a:t>Nutzen/Argumente</a:t>
                      </a:r>
                      <a:endParaRPr lang="de-DE" sz="1600" dirty="0"/>
                    </a:p>
                  </a:txBody>
                  <a:tcPr/>
                </a:tc>
              </a:tr>
              <a:tr h="662361">
                <a:tc>
                  <a:txBody>
                    <a:bodyPr/>
                    <a:lstStyle/>
                    <a:p>
                      <a:r>
                        <a:rPr lang="de-DE" sz="1000" b="1" dirty="0" smtClean="0"/>
                        <a:t>Vorbereitung (Berater)</a:t>
                      </a:r>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2"/>
                        </a:rPr>
                        <a:t>Checkliste Qualitätsanalyse</a:t>
                      </a:r>
                      <a:r>
                        <a:rPr lang="de-DE" sz="1000" b="0" baseline="0" dirty="0" smtClean="0">
                          <a:hlinkClick r:id="rId2"/>
                        </a:rPr>
                        <a:t> bAV</a:t>
                      </a:r>
                      <a:endParaRPr lang="de-DE" sz="1000" b="0" baseline="0" dirty="0" smtClean="0"/>
                    </a:p>
                    <a:p>
                      <a:pPr marL="285750" indent="-285750">
                        <a:buFont typeface="Arial" panose="020B0604020202020204" pitchFamily="34" charset="0"/>
                        <a:buChar char="•"/>
                      </a:pP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3"/>
                        </a:rPr>
                        <a:t>Fachlektüre im Beraterportal </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4"/>
                        </a:rPr>
                        <a:t>Kununu</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t>unternehmensregister.de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5"/>
                        </a:rPr>
                        <a:t>afm Newsarchiv</a:t>
                      </a: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Punkten durch Wissen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Schwachstellen/Stimmung erkennen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Bilanzrückstellung können</a:t>
                      </a:r>
                      <a:r>
                        <a:rPr lang="de-DE" sz="1000" b="0" baseline="0" dirty="0" smtClean="0"/>
                        <a:t> viel verraten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baseline="0" dirty="0" smtClean="0"/>
                        <a:t>Aktuelle Meldungen zum Thema bAV und Stimmungen in der Branche</a:t>
                      </a:r>
                      <a:endParaRPr lang="de-DE" sz="1000" b="0" dirty="0" smtClean="0"/>
                    </a:p>
                  </a:txBody>
                  <a:tcPr/>
                </a:tc>
              </a:tr>
              <a:tr h="950344">
                <a:tc>
                  <a:txBody>
                    <a:bodyPr/>
                    <a:lstStyle/>
                    <a:p>
                      <a:r>
                        <a:rPr lang="de-DE" sz="1000" b="1" dirty="0" smtClean="0"/>
                        <a:t>Arbeitgeber-(Erst)-Gespräch</a:t>
                      </a:r>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6"/>
                        </a:rPr>
                        <a:t>afm</a:t>
                      </a:r>
                      <a:r>
                        <a:rPr lang="de-DE" sz="1000" b="0" baseline="0" dirty="0" smtClean="0">
                          <a:hlinkClick r:id="rId6"/>
                        </a:rPr>
                        <a:t> Folienpool</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7"/>
                        </a:rPr>
                        <a:t>afm bAV-Flyer</a:t>
                      </a:r>
                      <a:endParaRPr lang="de-DE" sz="1000" b="0" dirty="0" smtClean="0"/>
                    </a:p>
                    <a:p>
                      <a:pPr marL="171450" indent="-171450">
                        <a:buFont typeface="Arial" panose="020B0604020202020204" pitchFamily="34" charset="0"/>
                        <a:buChar char="•"/>
                      </a:pPr>
                      <a:r>
                        <a:rPr lang="de-DE" sz="1000" b="0" baseline="0" dirty="0" smtClean="0">
                          <a:hlinkClick r:id="rId2"/>
                        </a:rPr>
                        <a:t>bAV lohnt!-Pager</a:t>
                      </a:r>
                      <a:endParaRPr lang="de-DE" sz="1000" b="0" dirty="0" smtClean="0"/>
                    </a:p>
                    <a:p>
                      <a:pPr marL="171450" indent="-171450">
                        <a:buFont typeface="Arial" panose="020B0604020202020204" pitchFamily="34" charset="0"/>
                        <a:buChar char="•"/>
                      </a:pPr>
                      <a:r>
                        <a:rPr lang="de-DE" sz="1000" b="0" dirty="0" smtClean="0">
                          <a:hlinkClick r:id="rId8"/>
                        </a:rPr>
                        <a:t>Erstberatungsprotokoll</a:t>
                      </a:r>
                      <a:endParaRPr lang="de-DE" sz="1000" b="0" dirty="0" smtClean="0"/>
                    </a:p>
                    <a:p>
                      <a:pPr marL="171450" indent="-171450">
                        <a:buFont typeface="Arial" panose="020B0604020202020204" pitchFamily="34" charset="0"/>
                        <a:buChar char="•"/>
                      </a:pPr>
                      <a:r>
                        <a:rPr lang="de-DE" sz="1000" b="0" dirty="0" smtClean="0">
                          <a:hlinkClick r:id="rId2"/>
                        </a:rPr>
                        <a:t>Checkliste Qualitätsanalyse</a:t>
                      </a:r>
                      <a:r>
                        <a:rPr lang="de-DE" sz="1000" b="0" baseline="0" dirty="0" smtClean="0">
                          <a:hlinkClick r:id="rId2"/>
                        </a:rPr>
                        <a:t> bAV</a:t>
                      </a:r>
                      <a:endParaRPr lang="de-DE" sz="1000" b="0" baseline="0" dirty="0" smtClean="0"/>
                    </a:p>
                    <a:p>
                      <a:pPr marL="171450" indent="-171450">
                        <a:buFont typeface="Arial" panose="020B0604020202020204" pitchFamily="34" charset="0"/>
                        <a:buChar char="•"/>
                      </a:pPr>
                      <a:r>
                        <a:rPr lang="de-DE" sz="1000" b="0" dirty="0" smtClean="0">
                          <a:hlinkClick r:id="rId8"/>
                        </a:rPr>
                        <a:t>Fragebogen </a:t>
                      </a:r>
                      <a:r>
                        <a:rPr lang="de-DE" sz="1000" b="1" dirty="0" smtClean="0">
                          <a:hlinkClick r:id="rId8"/>
                        </a:rPr>
                        <a:t>Benchmarkanalyse</a:t>
                      </a:r>
                      <a:endParaRPr lang="de-DE" sz="1000" b="1"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9"/>
                        </a:rPr>
                        <a:t>xbAV-Berater (AG-Beratung)</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dirty="0" smtClean="0">
                          <a:solidFill>
                            <a:schemeClr val="dk1"/>
                          </a:solidFill>
                          <a:effectLst/>
                          <a:latin typeface="+mn-lt"/>
                          <a:ea typeface="+mn-ea"/>
                          <a:cs typeface="+mn-cs"/>
                          <a:hlinkClick r:id="rId10"/>
                        </a:rPr>
                        <a:t>FinanzPlanerPro</a:t>
                      </a:r>
                      <a:endParaRPr lang="de-DE" sz="1000" b="0" kern="1200" dirty="0" smtClean="0">
                        <a:solidFill>
                          <a:schemeClr val="dk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dirty="0" smtClean="0">
                          <a:solidFill>
                            <a:schemeClr val="dk1"/>
                          </a:solidFill>
                          <a:effectLst/>
                          <a:latin typeface="+mn-lt"/>
                          <a:ea typeface="+mn-ea"/>
                          <a:cs typeface="+mn-cs"/>
                          <a:hlinkClick r:id="rId11"/>
                        </a:rPr>
                        <a:t>GoConference</a:t>
                      </a:r>
                      <a:endParaRPr lang="de-DE" sz="1000" b="0" kern="1200" dirty="0" smtClean="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AG-Aufwand darstellen, Gehaltssimulation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Lob</a:t>
                      </a:r>
                      <a:r>
                        <a:rPr lang="de-DE" sz="1000" b="0" baseline="0" dirty="0" smtClean="0"/>
                        <a:t> aussprechen (Sie bringen die „</a:t>
                      </a:r>
                      <a:r>
                        <a:rPr lang="de-DE" sz="1000" b="0" baseline="0" dirty="0" err="1" smtClean="0"/>
                        <a:t>Good</a:t>
                      </a:r>
                      <a:r>
                        <a:rPr lang="de-DE" sz="1000" b="0" baseline="0" dirty="0" smtClean="0"/>
                        <a:t> News!“)</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de-DE" sz="1000" b="0" dirty="0" smtClean="0"/>
                    </a:p>
                  </a:txBody>
                  <a:tcPr/>
                </a:tc>
              </a:tr>
              <a:tr h="662361">
                <a:tc>
                  <a:txBody>
                    <a:bodyPr/>
                    <a:lstStyle/>
                    <a:p>
                      <a:r>
                        <a:rPr lang="de-DE" sz="1000" b="1" dirty="0" smtClean="0"/>
                        <a:t>Gruppenveranstaltung für</a:t>
                      </a:r>
                      <a:r>
                        <a:rPr lang="de-DE" sz="1000" b="1" baseline="0" dirty="0" smtClean="0"/>
                        <a:t> </a:t>
                      </a:r>
                      <a:r>
                        <a:rPr lang="de-DE" sz="1000" b="1" dirty="0" smtClean="0"/>
                        <a:t>Multiplikatoren</a:t>
                      </a:r>
                      <a:r>
                        <a:rPr lang="de-DE" sz="1000" b="1" baseline="0" dirty="0" smtClean="0"/>
                        <a:t> (z.B. Geschäftsführer, Betriebsrat, Personalabteilung)</a:t>
                      </a:r>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1" dirty="0" smtClean="0">
                          <a:hlinkClick r:id="rId6"/>
                        </a:rPr>
                        <a:t>afm</a:t>
                      </a:r>
                      <a:r>
                        <a:rPr lang="de-DE" sz="1000" b="1" baseline="0" dirty="0" smtClean="0">
                          <a:hlinkClick r:id="rId6"/>
                        </a:rPr>
                        <a:t> Folienpool</a:t>
                      </a:r>
                      <a:endParaRPr lang="de-DE" sz="1000" b="1"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7"/>
                        </a:rPr>
                        <a:t>afm bAV-Flyer</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baseline="0" dirty="0" smtClean="0">
                          <a:hlinkClick r:id="rId2"/>
                        </a:rPr>
                        <a:t>bAV lohnt!-Pager</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1" dirty="0" smtClean="0">
                          <a:hlinkClick r:id="rId8"/>
                        </a:rPr>
                        <a:t>Benchmarkanalyse</a:t>
                      </a: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9"/>
                        </a:rPr>
                        <a:t>xbAV-Berater (AG-Beratung</a:t>
                      </a:r>
                      <a:r>
                        <a:rPr lang="de-DE" sz="1000" b="0" dirty="0" smtClean="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err="1" smtClean="0">
                          <a:hlinkClick r:id="rId4"/>
                        </a:rPr>
                        <a:t>Kununu</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3"/>
                        </a:rPr>
                        <a:t>Fachlektüre im Beraterportal </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Schwachstellen aufdecken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Lob</a:t>
                      </a:r>
                      <a:r>
                        <a:rPr lang="de-DE" sz="1000" b="0" baseline="0" dirty="0" smtClean="0"/>
                        <a:t> aussprechen (Sie bringen die „</a:t>
                      </a:r>
                      <a:r>
                        <a:rPr lang="de-DE" sz="1000" b="0" baseline="0" dirty="0" err="1" smtClean="0"/>
                        <a:t>Good</a:t>
                      </a:r>
                      <a:r>
                        <a:rPr lang="de-DE" sz="1000" b="0" baseline="0" dirty="0" smtClean="0"/>
                        <a:t> News!“), bspw. an den Personaler…</a:t>
                      </a:r>
                      <a:endParaRPr lang="de-DE" sz="1000" b="0" dirty="0" smtClean="0"/>
                    </a:p>
                  </a:txBody>
                  <a:tcPr/>
                </a:tc>
              </a:tr>
              <a:tr h="677222">
                <a:tc>
                  <a:txBody>
                    <a:bodyPr/>
                    <a:lstStyle/>
                    <a:p>
                      <a:r>
                        <a:rPr lang="de-DE" sz="1000" b="1" dirty="0" smtClean="0"/>
                        <a:t>Belegschaftsveranstaltung</a:t>
                      </a:r>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1" dirty="0" smtClean="0">
                          <a:hlinkClick r:id="rId6"/>
                        </a:rPr>
                        <a:t>afm</a:t>
                      </a:r>
                      <a:r>
                        <a:rPr lang="de-DE" sz="1000" b="1" baseline="0" dirty="0" smtClean="0">
                          <a:hlinkClick r:id="rId6"/>
                        </a:rPr>
                        <a:t> Folienpool</a:t>
                      </a:r>
                      <a:endParaRPr lang="de-DE" sz="1000" b="1"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7"/>
                        </a:rPr>
                        <a:t>afm bAV-Flyer</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2"/>
                        </a:rPr>
                        <a:t>Individueller </a:t>
                      </a:r>
                      <a:r>
                        <a:rPr lang="de-DE" sz="1000" b="0" baseline="0" dirty="0" err="1" smtClean="0">
                          <a:hlinkClick r:id="rId2"/>
                        </a:rPr>
                        <a:t>OnePager</a:t>
                      </a:r>
                      <a:r>
                        <a:rPr lang="de-DE" sz="1000" b="0" baseline="0" dirty="0" smtClean="0">
                          <a:hlinkClick r:id="rId2"/>
                        </a:rPr>
                        <a:t>/ bAV lohnt!-Pager</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2"/>
                        </a:rPr>
                        <a:t>Teilnahmeerklärung bAV</a:t>
                      </a: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9"/>
                        </a:rPr>
                        <a:t>xbAV-Berater</a:t>
                      </a:r>
                      <a:r>
                        <a:rPr lang="de-DE" sz="1000" b="0" dirty="0" smtClean="0"/>
                        <a:t> </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Individuell anpassbar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Häufige</a:t>
                      </a:r>
                      <a:r>
                        <a:rPr lang="de-DE" sz="1000" b="0" baseline="0" dirty="0" smtClean="0"/>
                        <a:t> Fragen können im Vorwege geklärt werden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baseline="0" dirty="0" smtClean="0"/>
                        <a:t>Wert des AGs kann herausgestellt werden</a:t>
                      </a:r>
                      <a:endParaRPr lang="de-DE" sz="1000" b="0" dirty="0" smtClean="0"/>
                    </a:p>
                  </a:txBody>
                  <a:tcPr/>
                </a:tc>
              </a:tr>
              <a:tr h="6623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dirty="0" smtClean="0"/>
                        <a:t>Belegschaftsinfo</a:t>
                      </a:r>
                      <a:r>
                        <a:rPr lang="de-DE" sz="1000" b="1" baseline="0" dirty="0" smtClean="0"/>
                        <a:t> bzw. </a:t>
                      </a:r>
                      <a:r>
                        <a:rPr lang="de-DE" sz="1000" b="1" dirty="0" err="1" smtClean="0"/>
                        <a:t>Landing</a:t>
                      </a:r>
                      <a:r>
                        <a:rPr lang="de-DE" sz="1000" b="1" dirty="0" smtClean="0"/>
                        <a:t>-Page für Mitarbeiter</a:t>
                      </a:r>
                    </a:p>
                    <a:p>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12"/>
                        </a:rPr>
                        <a:t>Musterschreiben für Belegschaft</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baseline="0" dirty="0" smtClean="0">
                          <a:hlinkClick r:id="rId2"/>
                        </a:rPr>
                        <a:t>Individueller </a:t>
                      </a:r>
                      <a:r>
                        <a:rPr lang="de-DE" sz="1000" b="0" baseline="0" dirty="0" err="1" smtClean="0">
                          <a:hlinkClick r:id="rId2"/>
                        </a:rPr>
                        <a:t>OnePager</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baseline="0" dirty="0" smtClean="0">
                          <a:hlinkClick r:id="rId2"/>
                        </a:rPr>
                        <a:t>Individueller </a:t>
                      </a:r>
                      <a:r>
                        <a:rPr lang="de-DE" sz="1000" b="0" baseline="0" dirty="0" err="1" smtClean="0">
                          <a:hlinkClick r:id="rId2"/>
                        </a:rPr>
                        <a:t>OnePager</a:t>
                      </a:r>
                      <a:r>
                        <a:rPr lang="de-DE" sz="1000" b="0" baseline="0" dirty="0" smtClean="0">
                          <a:hlinkClick r:id="rId2"/>
                        </a:rPr>
                        <a:t> Soli-Wegfall</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00" b="0" i="0" u="none" strike="noStrike" kern="1200" cap="none" spc="0" normalizeH="0" baseline="0" noProof="0" dirty="0" smtClean="0">
                          <a:ln>
                            <a:noFill/>
                          </a:ln>
                          <a:solidFill>
                            <a:srgbClr val="000000"/>
                          </a:solidFill>
                          <a:effectLst/>
                          <a:uLnTx/>
                          <a:uFillTx/>
                          <a:latin typeface="+mn-lt"/>
                          <a:ea typeface="+mn-ea"/>
                          <a:cs typeface="+mn-cs"/>
                          <a:hlinkClick r:id="rId7"/>
                        </a:rPr>
                        <a:t>afm bAV-Flyer</a:t>
                      </a:r>
                      <a:endParaRPr kumimoji="0" lang="de-DE" sz="1000" b="0" i="0" u="none" strike="noStrike" kern="1200" cap="none" spc="0" normalizeH="0" baseline="0" noProof="0" dirty="0" smtClean="0">
                        <a:ln>
                          <a:noFill/>
                        </a:ln>
                        <a:solidFill>
                          <a:srgbClr val="000000"/>
                        </a:solidFill>
                        <a:effectLst/>
                        <a:uLnTx/>
                        <a:uFillTx/>
                        <a:latin typeface="+mn-lt"/>
                        <a:ea typeface="+mn-ea"/>
                        <a:cs typeface="+mn-cs"/>
                      </a:endParaRPr>
                    </a:p>
                  </a:txBody>
                  <a:tcPr/>
                </a:tc>
                <a:tc>
                  <a:txBody>
                    <a:bodyPr/>
                    <a:lstStyle/>
                    <a:p>
                      <a:pPr marL="171450" indent="-171450">
                        <a:buFont typeface="Arial" panose="020B0604020202020204" pitchFamily="34" charset="0"/>
                        <a:buChar char="•"/>
                      </a:pPr>
                      <a:r>
                        <a:rPr lang="de-DE" sz="1000" b="0" dirty="0" smtClean="0">
                          <a:hlinkClick r:id="rId13"/>
                        </a:rPr>
                        <a:t>xbAV-AN-Infoportal</a:t>
                      </a:r>
                      <a:r>
                        <a:rPr lang="de-DE" sz="1000" b="0" dirty="0" smtClean="0"/>
                        <a:t> (bitte Rücksprache</a:t>
                      </a:r>
                      <a:r>
                        <a:rPr lang="de-DE" sz="1000" b="0" baseline="0" dirty="0" smtClean="0"/>
                        <a:t> mit der Fachabteilung;</a:t>
                      </a:r>
                      <a:r>
                        <a:rPr lang="de-DE" sz="1000" b="1" baseline="0" dirty="0" smtClean="0"/>
                        <a:t> Richtgröße: 50-70 Mitarbeiter</a:t>
                      </a:r>
                      <a:r>
                        <a:rPr lang="de-DE" sz="1000" b="0" baseline="0" dirty="0" smtClean="0"/>
                        <a:t>)</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baseline="0" dirty="0" smtClean="0">
                          <a:solidFill>
                            <a:schemeClr val="dk1"/>
                          </a:solidFill>
                          <a:effectLst/>
                          <a:latin typeface="+mn-lt"/>
                          <a:ea typeface="+mn-ea"/>
                          <a:cs typeface="+mn-cs"/>
                        </a:rPr>
                        <a:t>Digitale T</a:t>
                      </a:r>
                      <a:r>
                        <a:rPr lang="de-DE" sz="1000" b="0" kern="1200" dirty="0" smtClean="0">
                          <a:solidFill>
                            <a:schemeClr val="dk1"/>
                          </a:solidFill>
                          <a:effectLst/>
                          <a:latin typeface="+mn-lt"/>
                          <a:ea typeface="+mn-ea"/>
                          <a:cs typeface="+mn-cs"/>
                        </a:rPr>
                        <a:t>erminvereinbarung</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14"/>
                        </a:rPr>
                        <a:t>AN-Infoportal</a:t>
                      </a:r>
                      <a:r>
                        <a:rPr lang="de-DE" sz="1000" b="0" baseline="0" dirty="0" smtClean="0">
                          <a:hlinkClick r:id="rId14"/>
                        </a:rPr>
                        <a:t> der Allianz</a:t>
                      </a:r>
                      <a:endParaRPr lang="de-DE" sz="1000" b="0" baseline="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baseline="0" dirty="0" smtClean="0"/>
                        <a:t>AN können sich vorab informieren, sie sparen Zeit in den Beratungen</a:t>
                      </a:r>
                    </a:p>
                  </a:txBody>
                  <a:tcPr/>
                </a:tc>
              </a:tr>
              <a:tr h="950344">
                <a:tc>
                  <a:txBody>
                    <a:bodyPr/>
                    <a:lstStyle/>
                    <a:p>
                      <a:r>
                        <a:rPr lang="de-DE" sz="1000" b="1" dirty="0" smtClean="0"/>
                        <a:t>Einzelberatung</a:t>
                      </a:r>
                      <a:endParaRPr lang="de-DE" sz="1000" b="1" dirty="0"/>
                    </a:p>
                  </a:txBody>
                  <a:tcPr/>
                </a:tc>
                <a:tc>
                  <a:txBody>
                    <a:bodyPr/>
                    <a:lstStyle/>
                    <a:p>
                      <a:pPr marL="171450" indent="-171450">
                        <a:buFont typeface="Arial" panose="020B0604020202020204" pitchFamily="34" charset="0"/>
                        <a:buChar char="•"/>
                      </a:pPr>
                      <a:r>
                        <a:rPr lang="de-DE" sz="1000" b="0" dirty="0" smtClean="0">
                          <a:hlinkClick r:id="rId2"/>
                        </a:rPr>
                        <a:t>Beratungsprotokoll</a:t>
                      </a:r>
                      <a:endParaRPr lang="de-DE" sz="1000" b="0" dirty="0" smtClean="0"/>
                    </a:p>
                    <a:p>
                      <a:pPr marL="171450" indent="-171450">
                        <a:buFont typeface="Arial" panose="020B0604020202020204" pitchFamily="34" charset="0"/>
                        <a:buChar char="•"/>
                      </a:pPr>
                      <a:r>
                        <a:rPr lang="de-DE" sz="1000" b="0" dirty="0" smtClean="0">
                          <a:hlinkClick r:id="rId2"/>
                        </a:rPr>
                        <a:t>Entgeltumwandlungsvereinbarung</a:t>
                      </a:r>
                      <a:endParaRPr lang="de-DE" sz="1000" b="0" dirty="0" smtClean="0"/>
                    </a:p>
                    <a:p>
                      <a:pPr marL="171450" indent="-171450">
                        <a:buFont typeface="Arial" panose="020B0604020202020204" pitchFamily="34" charset="0"/>
                        <a:buChar char="•"/>
                      </a:pPr>
                      <a:r>
                        <a:rPr lang="de-DE" sz="1000" b="0" dirty="0" smtClean="0">
                          <a:hlinkClick r:id="rId2"/>
                        </a:rPr>
                        <a:t>Bestätigungsnachweis</a:t>
                      </a:r>
                      <a:endParaRPr lang="de-DE" sz="1000" b="0" dirty="0" smtClean="0"/>
                    </a:p>
                    <a:p>
                      <a:pPr marL="171450" indent="-171450">
                        <a:buFont typeface="Arial" panose="020B0604020202020204" pitchFamily="34" charset="0"/>
                        <a:buChar char="•"/>
                      </a:pPr>
                      <a:r>
                        <a:rPr lang="de-DE" sz="1000" b="0" dirty="0" smtClean="0">
                          <a:hlinkClick r:id="rId2"/>
                        </a:rPr>
                        <a:t>afm </a:t>
                      </a:r>
                      <a:r>
                        <a:rPr lang="de-DE" sz="1000" b="0" dirty="0" err="1" smtClean="0">
                          <a:hlinkClick r:id="rId2"/>
                        </a:rPr>
                        <a:t>bEV-Map</a:t>
                      </a: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1" dirty="0" smtClean="0">
                          <a:hlinkClick r:id="rId9"/>
                        </a:rPr>
                        <a:t>xbAV-Berater </a:t>
                      </a:r>
                      <a:endParaRPr lang="de-DE" sz="1000" b="1"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t>Kernrechner der Versicherer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15"/>
                        </a:rPr>
                        <a:t>flexperto</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dirty="0" smtClean="0">
                          <a:solidFill>
                            <a:schemeClr val="dk1"/>
                          </a:solidFill>
                          <a:effectLst/>
                          <a:latin typeface="+mn-lt"/>
                          <a:ea typeface="+mn-ea"/>
                          <a:cs typeface="+mn-cs"/>
                          <a:hlinkClick r:id="rId10"/>
                        </a:rPr>
                        <a:t>FinanzPlanerPro</a:t>
                      </a:r>
                      <a:endParaRPr lang="de-DE" sz="1000" b="0" kern="1200" dirty="0" smtClean="0">
                        <a:solidFill>
                          <a:schemeClr val="dk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dirty="0" smtClean="0">
                          <a:solidFill>
                            <a:schemeClr val="dk1"/>
                          </a:solidFill>
                          <a:effectLst/>
                          <a:latin typeface="+mn-lt"/>
                          <a:ea typeface="+mn-ea"/>
                          <a:cs typeface="+mn-cs"/>
                          <a:hlinkClick r:id="rId16"/>
                        </a:rPr>
                        <a:t>afm-Strategienavigation</a:t>
                      </a:r>
                      <a:endParaRPr lang="de-DE" sz="1000" b="0" kern="1200" dirty="0" smtClean="0">
                        <a:solidFill>
                          <a:schemeClr val="dk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dirty="0" smtClean="0">
                          <a:solidFill>
                            <a:schemeClr val="dk1"/>
                          </a:solidFill>
                          <a:effectLst/>
                          <a:latin typeface="+mn-lt"/>
                          <a:ea typeface="+mn-ea"/>
                          <a:cs typeface="+mn-cs"/>
                          <a:hlinkClick r:id="rId11"/>
                        </a:rPr>
                        <a:t>GoConference</a:t>
                      </a:r>
                      <a:endParaRPr lang="de-DE" sz="1000" b="0" kern="1200" dirty="0" smtClean="0">
                        <a:solidFill>
                          <a:schemeClr val="dk1"/>
                        </a:solidFill>
                        <a:effectLst/>
                        <a:latin typeface="+mn-lt"/>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kern="1200" dirty="0" smtClean="0">
                          <a:solidFill>
                            <a:schemeClr val="dk1"/>
                          </a:solidFill>
                          <a:effectLst/>
                          <a:latin typeface="+mn-lt"/>
                          <a:ea typeface="+mn-ea"/>
                          <a:cs typeface="+mn-cs"/>
                        </a:rPr>
                        <a:t>Kein Medienbruch</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kern="1200" dirty="0" smtClean="0">
                          <a:solidFill>
                            <a:schemeClr val="dk1"/>
                          </a:solidFill>
                          <a:effectLst/>
                          <a:latin typeface="+mn-lt"/>
                          <a:ea typeface="+mn-ea"/>
                          <a:cs typeface="+mn-cs"/>
                        </a:rPr>
                        <a:t>Direkte Angebotserstellung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kern="1200" dirty="0" smtClean="0">
                          <a:solidFill>
                            <a:schemeClr val="dk1"/>
                          </a:solidFill>
                          <a:effectLst/>
                          <a:latin typeface="+mn-lt"/>
                          <a:ea typeface="+mn-ea"/>
                          <a:cs typeface="+mn-cs"/>
                        </a:rPr>
                        <a:t>Versand per Mail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kern="1200" dirty="0" smtClean="0">
                          <a:solidFill>
                            <a:schemeClr val="dk1"/>
                          </a:solidFill>
                          <a:effectLst/>
                          <a:latin typeface="+mn-lt"/>
                          <a:ea typeface="+mn-ea"/>
                          <a:cs typeface="+mn-cs"/>
                        </a:rPr>
                        <a:t>Digitale Unterschrift</a:t>
                      </a:r>
                    </a:p>
                  </a:txBody>
                  <a:tcPr/>
                </a:tc>
              </a:tr>
              <a:tr h="518369">
                <a:tc>
                  <a:txBody>
                    <a:bodyPr/>
                    <a:lstStyle/>
                    <a:p>
                      <a:r>
                        <a:rPr lang="de-DE" sz="1000" b="1" dirty="0" smtClean="0"/>
                        <a:t>Vertragsverwaltung</a:t>
                      </a:r>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2"/>
                        </a:rPr>
                        <a:t>Formulare für gängige</a:t>
                      </a:r>
                      <a:r>
                        <a:rPr lang="de-DE" sz="1000" b="0" baseline="0" dirty="0" smtClean="0">
                          <a:hlinkClick r:id="rId2"/>
                        </a:rPr>
                        <a:t> Geschäftsvorfälle im </a:t>
                      </a:r>
                      <a:r>
                        <a:rPr lang="de-DE" sz="1000" b="0" baseline="0" dirty="0" err="1" smtClean="0">
                          <a:hlinkClick r:id="rId2"/>
                        </a:rPr>
                        <a:t>BeraterPortal</a:t>
                      </a:r>
                      <a:r>
                        <a:rPr lang="de-DE" sz="1000" b="0" baseline="0" dirty="0" smtClean="0">
                          <a:hlinkClick r:id="rId2"/>
                        </a:rPr>
                        <a:t> (Austrittsprotokoll etc.)</a:t>
                      </a:r>
                      <a:endParaRPr lang="de-DE" sz="1000" b="0" baseline="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17"/>
                        </a:rPr>
                        <a:t>FirmenOnline</a:t>
                      </a:r>
                      <a:r>
                        <a:rPr lang="de-DE" sz="1000" b="0" baseline="0" dirty="0" smtClean="0">
                          <a:hlinkClick r:id="rId17"/>
                        </a:rPr>
                        <a:t> Allianz</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baseline="0" dirty="0" err="1" smtClean="0"/>
                        <a:t>FinanzOffice</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baseline="0" dirty="0" smtClean="0">
                          <a:hlinkClick r:id="rId18"/>
                        </a:rPr>
                        <a:t>xbAV Portabilitätsservice</a:t>
                      </a: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Effizientes Verwalten gängiger Geschäftsvorfälle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Rechtsicher begleiten</a:t>
                      </a:r>
                    </a:p>
                  </a:txBody>
                  <a:tcPr/>
                </a:tc>
              </a:tr>
            </a:tbl>
          </a:graphicData>
        </a:graphic>
      </p:graphicFrame>
    </p:spTree>
    <p:extLst>
      <p:ext uri="{BB962C8B-B14F-4D97-AF65-F5344CB8AC3E}">
        <p14:creationId xmlns:p14="http://schemas.microsoft.com/office/powerpoint/2010/main" val="32570558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37</a:t>
            </a:fld>
            <a:endParaRPr lang="de-DE"/>
          </a:p>
        </p:txBody>
      </p:sp>
      <p:sp>
        <p:nvSpPr>
          <p:cNvPr id="4" name="Titel 3"/>
          <p:cNvSpPr>
            <a:spLocks noGrp="1"/>
          </p:cNvSpPr>
          <p:nvPr>
            <p:ph type="title"/>
          </p:nvPr>
        </p:nvSpPr>
        <p:spPr/>
        <p:txBody>
          <a:bodyPr/>
          <a:lstStyle/>
          <a:p>
            <a:r>
              <a:rPr lang="de-DE" dirty="0" smtClean="0"/>
              <a:t>Zum Start…..alles da was man braucht</a:t>
            </a:r>
            <a:endParaRPr lang="de-DE" dirty="0"/>
          </a:p>
        </p:txBody>
      </p:sp>
      <p:pic>
        <p:nvPicPr>
          <p:cNvPr id="5" name="Grafik 4"/>
          <p:cNvPicPr>
            <a:picLocks noChangeAspect="1"/>
          </p:cNvPicPr>
          <p:nvPr/>
        </p:nvPicPr>
        <p:blipFill>
          <a:blip r:embed="rId2"/>
          <a:stretch>
            <a:fillRect/>
          </a:stretch>
        </p:blipFill>
        <p:spPr>
          <a:xfrm>
            <a:off x="2291594" y="1495490"/>
            <a:ext cx="6788786" cy="5162234"/>
          </a:xfrm>
          <a:prstGeom prst="rect">
            <a:avLst/>
          </a:prstGeom>
        </p:spPr>
      </p:pic>
    </p:spTree>
    <p:extLst>
      <p:ext uri="{BB962C8B-B14F-4D97-AF65-F5344CB8AC3E}">
        <p14:creationId xmlns:p14="http://schemas.microsoft.com/office/powerpoint/2010/main" val="27981414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38</a:t>
            </a:fld>
            <a:endParaRPr lang="de-DE" dirty="0"/>
          </a:p>
        </p:txBody>
      </p:sp>
      <p:sp>
        <p:nvSpPr>
          <p:cNvPr id="4" name="Textplatzhalter 3"/>
          <p:cNvSpPr>
            <a:spLocks noGrp="1"/>
          </p:cNvSpPr>
          <p:nvPr>
            <p:ph type="body" sz="half" idx="2"/>
          </p:nvPr>
        </p:nvSpPr>
        <p:spPr/>
        <p:txBody>
          <a:bodyPr/>
          <a:lstStyle/>
          <a:p>
            <a:r>
              <a:rPr lang="de-DE" dirty="0" smtClean="0"/>
              <a:t>Vorbereitungsbogen</a:t>
            </a:r>
          </a:p>
          <a:p>
            <a:r>
              <a:rPr lang="de-DE" dirty="0" smtClean="0"/>
              <a:t>Erstberatungsprotokoll</a:t>
            </a:r>
            <a:endParaRPr lang="de-DE" dirty="0"/>
          </a:p>
        </p:txBody>
      </p:sp>
      <p:sp>
        <p:nvSpPr>
          <p:cNvPr id="5" name="Titel 4"/>
          <p:cNvSpPr>
            <a:spLocks noGrp="1"/>
          </p:cNvSpPr>
          <p:nvPr>
            <p:ph type="title"/>
          </p:nvPr>
        </p:nvSpPr>
        <p:spPr/>
        <p:txBody>
          <a:bodyPr/>
          <a:lstStyle/>
          <a:p>
            <a:r>
              <a:rPr lang="de-DE" dirty="0" smtClean="0"/>
              <a:t>Vorbereitung ist alles </a:t>
            </a:r>
            <a:endParaRPr lang="de-DE" dirty="0"/>
          </a:p>
        </p:txBody>
      </p:sp>
    </p:spTree>
    <p:extLst>
      <p:ext uri="{BB962C8B-B14F-4D97-AF65-F5344CB8AC3E}">
        <p14:creationId xmlns:p14="http://schemas.microsoft.com/office/powerpoint/2010/main" val="36226297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sollen wir denn beim Kunden ansprechen? </a:t>
            </a:r>
            <a:endParaRPr lang="de-DE" dirty="0"/>
          </a:p>
        </p:txBody>
      </p:sp>
      <p:sp>
        <p:nvSpPr>
          <p:cNvPr id="3" name="Inhaltsplatzhalter 2"/>
          <p:cNvSpPr>
            <a:spLocks noGrp="1"/>
          </p:cNvSpPr>
          <p:nvPr>
            <p:ph idx="1"/>
          </p:nvPr>
        </p:nvSpPr>
        <p:spPr/>
        <p:txBody>
          <a:bodyPr/>
          <a:lstStyle/>
          <a:p>
            <a:pPr marL="0" indent="0">
              <a:buNone/>
            </a:pPr>
            <a:endParaRPr lang="de-DE" dirty="0" smtClean="0"/>
          </a:p>
          <a:p>
            <a:pPr marL="0" indent="0">
              <a:buNone/>
            </a:pPr>
            <a:endParaRPr lang="de-DE" dirty="0" smtClean="0"/>
          </a:p>
          <a:p>
            <a:pPr marL="0" indent="0">
              <a:buNone/>
            </a:pPr>
            <a:r>
              <a:rPr lang="de-DE" dirty="0" smtClean="0"/>
              <a:t>Lösung:</a:t>
            </a:r>
          </a:p>
          <a:p>
            <a:pPr marL="0" indent="0">
              <a:buNone/>
            </a:pPr>
            <a:r>
              <a:rPr lang="de-DE" dirty="0" smtClean="0"/>
              <a:t>   </a:t>
            </a:r>
          </a:p>
          <a:p>
            <a:pPr marL="0" indent="0">
              <a:buNone/>
            </a:pPr>
            <a:r>
              <a:rPr lang="de-DE" dirty="0"/>
              <a:t>	</a:t>
            </a:r>
            <a:r>
              <a:rPr lang="de-DE" sz="5400" b="1" dirty="0" err="1" smtClean="0"/>
              <a:t>Benchmarkanalyse</a:t>
            </a:r>
            <a:endParaRPr lang="de-DE" sz="5400" b="1" dirty="0"/>
          </a:p>
        </p:txBody>
      </p:sp>
      <p:pic>
        <p:nvPicPr>
          <p:cNvPr id="5" name="Grafik 4"/>
          <p:cNvPicPr>
            <a:picLocks noChangeAspect="1"/>
          </p:cNvPicPr>
          <p:nvPr/>
        </p:nvPicPr>
        <p:blipFill>
          <a:blip r:embed="rId2"/>
          <a:stretch>
            <a:fillRect/>
          </a:stretch>
        </p:blipFill>
        <p:spPr>
          <a:xfrm>
            <a:off x="9006889" y="2184233"/>
            <a:ext cx="2295525" cy="2762250"/>
          </a:xfrm>
          <a:prstGeom prst="rect">
            <a:avLst/>
          </a:prstGeom>
        </p:spPr>
      </p:pic>
    </p:spTree>
    <p:extLst>
      <p:ext uri="{BB962C8B-B14F-4D97-AF65-F5344CB8AC3E}">
        <p14:creationId xmlns:p14="http://schemas.microsoft.com/office/powerpoint/2010/main" val="17613254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
                                            <p:txEl>
                                              <p:pRg st="2" end="2"/>
                                            </p:txEl>
                                          </p:spTgt>
                                        </p:tgtEl>
                                        <p:attrNameLst>
                                          <p:attrName>style.color</p:attrName>
                                        </p:attrNameLst>
                                      </p:cBhvr>
                                      <p:to>
                                        <p:clrVal>
                                          <a:schemeClr val="accent2"/>
                                        </p:clrVal>
                                      </p:to>
                                    </p:set>
                                    <p:set>
                                      <p:cBhvr>
                                        <p:cTn id="7" dur="500" fill="hold"/>
                                        <p:tgtEl>
                                          <p:spTgt spid="3">
                                            <p:txEl>
                                              <p:pRg st="2" end="2"/>
                                            </p:txEl>
                                          </p:spTgt>
                                        </p:tgtEl>
                                        <p:attrNameLst>
                                          <p:attrName>fillcolor</p:attrName>
                                        </p:attrNameLst>
                                      </p:cBhvr>
                                      <p:to>
                                        <p:clrVal>
                                          <a:schemeClr val="accent2"/>
                                        </p:clrVal>
                                      </p:to>
                                    </p:set>
                                    <p:set>
                                      <p:cBhvr>
                                        <p:cTn id="8" dur="500" fill="hold"/>
                                        <p:tgtEl>
                                          <p:spTgt spid="3">
                                            <p:txEl>
                                              <p:pRg st="2" end="2"/>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500" fill="hold"/>
                                        <p:tgtEl>
                                          <p:spTgt spid="3">
                                            <p:txEl>
                                              <p:pRg st="3" end="3"/>
                                            </p:txEl>
                                          </p:spTgt>
                                        </p:tgtEl>
                                        <p:attrNameLst>
                                          <p:attrName>style.color</p:attrName>
                                        </p:attrNameLst>
                                      </p:cBhvr>
                                      <p:to>
                                        <p:clrVal>
                                          <a:schemeClr val="accent2"/>
                                        </p:clrVal>
                                      </p:to>
                                    </p:set>
                                    <p:set>
                                      <p:cBhvr>
                                        <p:cTn id="13" dur="500" fill="hold"/>
                                        <p:tgtEl>
                                          <p:spTgt spid="3">
                                            <p:txEl>
                                              <p:pRg st="3" end="3"/>
                                            </p:txEl>
                                          </p:spTgt>
                                        </p:tgtEl>
                                        <p:attrNameLst>
                                          <p:attrName>fillcolor</p:attrName>
                                        </p:attrNameLst>
                                      </p:cBhvr>
                                      <p:to>
                                        <p:clrVal>
                                          <a:schemeClr val="accent2"/>
                                        </p:clrVal>
                                      </p:to>
                                    </p:set>
                                    <p:set>
                                      <p:cBhvr>
                                        <p:cTn id="14" dur="500" fill="hold"/>
                                        <p:tgtEl>
                                          <p:spTgt spid="3">
                                            <p:txEl>
                                              <p:pRg st="3" end="3"/>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6" presetClass="emph" presetSubtype="0" fill="hold" grpId="0" nodeType="clickEffect">
                                  <p:stCondLst>
                                    <p:cond delay="0"/>
                                  </p:stCondLst>
                                  <p:iterate type="lt">
                                    <p:tmPct val="4000"/>
                                  </p:iterate>
                                  <p:childTnLst>
                                    <p:set>
                                      <p:cBhvr override="childStyle">
                                        <p:cTn id="18" dur="500" fill="hold"/>
                                        <p:tgtEl>
                                          <p:spTgt spid="3">
                                            <p:txEl>
                                              <p:pRg st="4" end="4"/>
                                            </p:txEl>
                                          </p:spTgt>
                                        </p:tgtEl>
                                        <p:attrNameLst>
                                          <p:attrName>style.color</p:attrName>
                                        </p:attrNameLst>
                                      </p:cBhvr>
                                      <p:to>
                                        <p:clrVal>
                                          <a:schemeClr val="accent2"/>
                                        </p:clrVal>
                                      </p:to>
                                    </p:set>
                                    <p:set>
                                      <p:cBhvr>
                                        <p:cTn id="19" dur="500" fill="hold"/>
                                        <p:tgtEl>
                                          <p:spTgt spid="3">
                                            <p:txEl>
                                              <p:pRg st="4" end="4"/>
                                            </p:txEl>
                                          </p:spTgt>
                                        </p:tgtEl>
                                        <p:attrNameLst>
                                          <p:attrName>fillcolor</p:attrName>
                                        </p:attrNameLst>
                                      </p:cBhvr>
                                      <p:to>
                                        <p:clrVal>
                                          <a:schemeClr val="accent2"/>
                                        </p:clrVal>
                                      </p:to>
                                    </p:set>
                                    <p:set>
                                      <p:cBhvr>
                                        <p:cTn id="20" dur="500" fill="hold"/>
                                        <p:tgtEl>
                                          <p:spTgt spid="3">
                                            <p:txEl>
                                              <p:pRg st="4" end="4"/>
                                            </p:txEl>
                                          </p:spTgt>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iterate type="lt">
                                    <p:tmAbs val="0"/>
                                  </p:iterate>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iterate type="lt">
                                    <p:tmAbs val="0"/>
                                  </p:iterate>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iterate type="lt">
                                    <p:tmAbs val="0"/>
                                  </p:iterate>
                                  <p:childTnLst>
                                    <p:set>
                                      <p:cBhvr>
                                        <p:cTn id="3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Titel 17"/>
          <p:cNvSpPr>
            <a:spLocks noGrp="1"/>
          </p:cNvSpPr>
          <p:nvPr>
            <p:ph type="title"/>
          </p:nvPr>
        </p:nvSpPr>
        <p:spPr/>
        <p:txBody>
          <a:bodyPr/>
          <a:lstStyle/>
          <a:p>
            <a:r>
              <a:rPr lang="de-DE" dirty="0" smtClean="0"/>
              <a:t>Einarbeitungsworkshop bAV</a:t>
            </a:r>
          </a:p>
        </p:txBody>
      </p:sp>
      <p:sp>
        <p:nvSpPr>
          <p:cNvPr id="4" name="Textfeld 3"/>
          <p:cNvSpPr txBox="1"/>
          <p:nvPr/>
        </p:nvSpPr>
        <p:spPr>
          <a:xfrm>
            <a:off x="200526" y="1686218"/>
            <a:ext cx="11927306" cy="4431983"/>
          </a:xfrm>
          <a:prstGeom prst="rect">
            <a:avLst/>
          </a:prstGeom>
          <a:noFill/>
        </p:spPr>
        <p:txBody>
          <a:bodyPr wrap="square" rtlCol="0">
            <a:spAutoFit/>
          </a:bodyPr>
          <a:lstStyle/>
          <a:p>
            <a:pPr marL="457200" indent="-457200">
              <a:buAutoNum type="arabicPeriod" startAt="2"/>
            </a:pPr>
            <a:r>
              <a:rPr lang="de-DE" sz="1600" b="1" dirty="0"/>
              <a:t>afm Pensionsmanagement liefert Antworten und Lösungen </a:t>
            </a:r>
            <a:r>
              <a:rPr lang="de-DE" sz="1600" b="1" dirty="0" smtClean="0"/>
              <a:t>auf </a:t>
            </a:r>
            <a:r>
              <a:rPr lang="de-DE" sz="1600" b="1" dirty="0"/>
              <a:t>die Herausforderungen des Marktes</a:t>
            </a:r>
          </a:p>
          <a:p>
            <a:pPr marL="400050" indent="-400050"/>
            <a:endParaRPr lang="de-DE" sz="1400" dirty="0"/>
          </a:p>
          <a:p>
            <a:pPr marL="400050" indent="-400050"/>
            <a:r>
              <a:rPr lang="de-DE" sz="1400" b="1" dirty="0" smtClean="0"/>
              <a:t>       Wer </a:t>
            </a:r>
            <a:r>
              <a:rPr lang="de-DE" sz="1400" b="1" dirty="0"/>
              <a:t>wir sind / Was wir machen</a:t>
            </a:r>
          </a:p>
          <a:p>
            <a:pPr marL="400050" indent="-400050"/>
            <a:r>
              <a:rPr lang="de-DE" sz="1400" b="1" dirty="0"/>
              <a:t>       </a:t>
            </a:r>
            <a:r>
              <a:rPr lang="de-DE" sz="1400" dirty="0"/>
              <a:t>Expertise Belegschaftsprogrammen, -versorgung, Gesellschafter-Geschäftsführer-Versorgung (GGF-Versorgung) </a:t>
            </a:r>
          </a:p>
          <a:p>
            <a:pPr marL="400050" indent="-400050"/>
            <a:endParaRPr lang="de-DE" sz="1400" dirty="0"/>
          </a:p>
          <a:p>
            <a:pPr marL="400050" indent="-400050"/>
            <a:r>
              <a:rPr lang="de-DE" sz="1400" dirty="0"/>
              <a:t>       </a:t>
            </a:r>
            <a:r>
              <a:rPr lang="de-DE" sz="1400" b="1" dirty="0"/>
              <a:t>Wobei unterstützen wir sie</a:t>
            </a:r>
          </a:p>
          <a:p>
            <a:pPr marL="400050" indent="-400050"/>
            <a:r>
              <a:rPr lang="de-DE" sz="1400" dirty="0"/>
              <a:t>       Steuerung und Erstellung von Vertriebsprozessen</a:t>
            </a:r>
          </a:p>
          <a:p>
            <a:pPr marL="400050" indent="-400050"/>
            <a:r>
              <a:rPr lang="de-DE" sz="1400" dirty="0"/>
              <a:t>       Akquise und Beratung </a:t>
            </a:r>
          </a:p>
          <a:p>
            <a:pPr marL="400050" indent="-400050"/>
            <a:endParaRPr lang="de-DE" sz="1400" dirty="0"/>
          </a:p>
          <a:p>
            <a:pPr marL="400050" indent="-400050"/>
            <a:r>
              <a:rPr lang="de-DE" sz="1400" b="1" dirty="0"/>
              <a:t>       Wie unterstützen wir sie</a:t>
            </a:r>
          </a:p>
          <a:p>
            <a:pPr marL="400050" indent="-400050"/>
            <a:r>
              <a:rPr lang="de-DE" sz="1400" b="1" dirty="0"/>
              <a:t>       </a:t>
            </a:r>
            <a:r>
              <a:rPr lang="de-DE" sz="1400" dirty="0"/>
              <a:t>Aktive / passive Fachunterstützung</a:t>
            </a:r>
          </a:p>
          <a:p>
            <a:pPr marL="400050" indent="-400050"/>
            <a:r>
              <a:rPr lang="de-DE" sz="1400" dirty="0"/>
              <a:t>       Aktive / passive Vertriebsunterstützung</a:t>
            </a:r>
          </a:p>
          <a:p>
            <a:pPr marL="400050" indent="-400050"/>
            <a:endParaRPr lang="de-DE" sz="1400" dirty="0"/>
          </a:p>
          <a:p>
            <a:pPr marL="400050" indent="-400050"/>
            <a:r>
              <a:rPr lang="de-DE" sz="1400" b="1" dirty="0"/>
              <a:t>       Womit unterstützen wir sie</a:t>
            </a:r>
          </a:p>
          <a:p>
            <a:pPr marL="400050" indent="-400050"/>
            <a:r>
              <a:rPr lang="de-DE" sz="1400" b="1" dirty="0"/>
              <a:t>       </a:t>
            </a:r>
            <a:r>
              <a:rPr lang="de-DE" sz="1400" dirty="0"/>
              <a:t>Medien : Checklisten, Flyer, Verkaufshelfer</a:t>
            </a:r>
          </a:p>
          <a:p>
            <a:pPr marL="400050" indent="-400050"/>
            <a:r>
              <a:rPr lang="de-DE" sz="1400" dirty="0"/>
              <a:t>       BeraterPortal: E-</a:t>
            </a:r>
            <a:r>
              <a:rPr lang="de-DE" sz="1400" dirty="0" err="1"/>
              <a:t>Navi</a:t>
            </a:r>
            <a:r>
              <a:rPr lang="de-DE" sz="1400" dirty="0"/>
              <a:t> etc.</a:t>
            </a:r>
          </a:p>
          <a:p>
            <a:pPr marL="400050" indent="-400050"/>
            <a:r>
              <a:rPr lang="de-DE" sz="1400" dirty="0"/>
              <a:t>       Software</a:t>
            </a:r>
          </a:p>
          <a:p>
            <a:pPr marL="400050" indent="-400050"/>
            <a:r>
              <a:rPr lang="de-DE" sz="1400" dirty="0"/>
              <a:t> </a:t>
            </a:r>
          </a:p>
          <a:p>
            <a:pPr marL="400050" indent="-400050"/>
            <a:r>
              <a:rPr lang="de-DE" sz="1400" dirty="0"/>
              <a:t>       </a:t>
            </a:r>
            <a:r>
              <a:rPr lang="de-DE" sz="1400" b="1" dirty="0"/>
              <a:t>Aus- und Weiterbildung als Erfolgsfaktor !!!!   </a:t>
            </a:r>
            <a:r>
              <a:rPr lang="de-DE" sz="1400" dirty="0"/>
              <a:t>		</a:t>
            </a:r>
          </a:p>
          <a:p>
            <a:endParaRPr lang="de-DE" sz="1400" dirty="0"/>
          </a:p>
        </p:txBody>
      </p:sp>
    </p:spTree>
    <p:extLst>
      <p:ext uri="{BB962C8B-B14F-4D97-AF65-F5344CB8AC3E}">
        <p14:creationId xmlns:p14="http://schemas.microsoft.com/office/powerpoint/2010/main" val="165100042"/>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40</a:t>
            </a:fld>
            <a:endParaRPr lang="de-DE" dirty="0"/>
          </a:p>
        </p:txBody>
      </p:sp>
      <p:pic>
        <p:nvPicPr>
          <p:cNvPr id="6" name="Grafik 5"/>
          <p:cNvPicPr>
            <a:picLocks noChangeAspect="1"/>
          </p:cNvPicPr>
          <p:nvPr/>
        </p:nvPicPr>
        <p:blipFill>
          <a:blip r:embed="rId2"/>
          <a:stretch>
            <a:fillRect/>
          </a:stretch>
        </p:blipFill>
        <p:spPr>
          <a:xfrm>
            <a:off x="1138989" y="174233"/>
            <a:ext cx="6286296" cy="6543048"/>
          </a:xfrm>
          <a:prstGeom prst="rect">
            <a:avLst/>
          </a:prstGeom>
        </p:spPr>
      </p:pic>
    </p:spTree>
    <p:extLst>
      <p:ext uri="{BB962C8B-B14F-4D97-AF65-F5344CB8AC3E}">
        <p14:creationId xmlns:p14="http://schemas.microsoft.com/office/powerpoint/2010/main" val="42208077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41</a:t>
            </a:fld>
            <a:endParaRPr lang="de-DE" dirty="0"/>
          </a:p>
        </p:txBody>
      </p:sp>
      <p:sp>
        <p:nvSpPr>
          <p:cNvPr id="3" name="Textplatzhalter 2"/>
          <p:cNvSpPr>
            <a:spLocks noGrp="1"/>
          </p:cNvSpPr>
          <p:nvPr>
            <p:ph type="body" sz="quarter" idx="10"/>
          </p:nvPr>
        </p:nvSpPr>
        <p:spPr/>
        <p:txBody>
          <a:bodyPr/>
          <a:lstStyle/>
          <a:p>
            <a:r>
              <a:rPr lang="de-DE" dirty="0" smtClean="0"/>
              <a:t>Ordner</a:t>
            </a:r>
            <a:endParaRPr lang="de-DE" dirty="0"/>
          </a:p>
        </p:txBody>
      </p:sp>
      <p:sp>
        <p:nvSpPr>
          <p:cNvPr id="5" name="Titel 4"/>
          <p:cNvSpPr>
            <a:spLocks noGrp="1"/>
          </p:cNvSpPr>
          <p:nvPr>
            <p:ph type="title"/>
          </p:nvPr>
        </p:nvSpPr>
        <p:spPr/>
        <p:txBody>
          <a:bodyPr/>
          <a:lstStyle/>
          <a:p>
            <a:r>
              <a:rPr lang="de-DE" dirty="0" smtClean="0"/>
              <a:t>Auswertung </a:t>
            </a:r>
            <a:r>
              <a:rPr lang="de-DE" dirty="0" err="1" smtClean="0"/>
              <a:t>Benchmarkanalyse</a:t>
            </a:r>
            <a:endParaRPr lang="de-DE" dirty="0"/>
          </a:p>
        </p:txBody>
      </p:sp>
    </p:spTree>
    <p:extLst>
      <p:ext uri="{BB962C8B-B14F-4D97-AF65-F5344CB8AC3E}">
        <p14:creationId xmlns:p14="http://schemas.microsoft.com/office/powerpoint/2010/main" val="17885620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42</a:t>
            </a:fld>
            <a:endParaRPr lang="de-DE" dirty="0"/>
          </a:p>
        </p:txBody>
      </p:sp>
      <p:sp>
        <p:nvSpPr>
          <p:cNvPr id="3" name="Textplatzhalter 2"/>
          <p:cNvSpPr>
            <a:spLocks noGrp="1"/>
          </p:cNvSpPr>
          <p:nvPr>
            <p:ph type="body" sz="quarter" idx="10"/>
          </p:nvPr>
        </p:nvSpPr>
        <p:spPr/>
        <p:txBody>
          <a:bodyPr/>
          <a:lstStyle/>
          <a:p>
            <a:r>
              <a:rPr lang="de-DE" dirty="0" smtClean="0"/>
              <a:t>xbAV-Berater und AN-Tool</a:t>
            </a:r>
            <a:endParaRPr lang="de-DE" dirty="0"/>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dirty="0" smtClean="0"/>
              <a:t>Wie funktioniert bAV ?</a:t>
            </a:r>
            <a:endParaRPr lang="de-DE" dirty="0"/>
          </a:p>
        </p:txBody>
      </p:sp>
    </p:spTree>
    <p:extLst>
      <p:ext uri="{BB962C8B-B14F-4D97-AF65-F5344CB8AC3E}">
        <p14:creationId xmlns:p14="http://schemas.microsoft.com/office/powerpoint/2010/main" val="20985169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43</a:t>
            </a:fld>
            <a:endParaRPr lang="de-DE" dirty="0"/>
          </a:p>
        </p:txBody>
      </p:sp>
      <p:sp>
        <p:nvSpPr>
          <p:cNvPr id="3" name="Textplatzhalter 2"/>
          <p:cNvSpPr>
            <a:spLocks noGrp="1"/>
          </p:cNvSpPr>
          <p:nvPr>
            <p:ph type="body" sz="quarter" idx="10"/>
          </p:nvPr>
        </p:nvSpPr>
        <p:spPr/>
        <p:txBody>
          <a:bodyPr/>
          <a:lstStyle/>
          <a:p>
            <a:r>
              <a:rPr lang="de-DE" dirty="0" smtClean="0"/>
              <a:t>xbAV Live </a:t>
            </a:r>
            <a:endParaRPr lang="de-DE" dirty="0"/>
          </a:p>
        </p:txBody>
      </p:sp>
      <p:sp>
        <p:nvSpPr>
          <p:cNvPr id="4" name="Textplatzhalter 3"/>
          <p:cNvSpPr>
            <a:spLocks noGrp="1"/>
          </p:cNvSpPr>
          <p:nvPr>
            <p:ph type="body" sz="half" idx="2"/>
          </p:nvPr>
        </p:nvSpPr>
        <p:spPr/>
        <p:txBody>
          <a:bodyPr/>
          <a:lstStyle/>
          <a:p>
            <a:pPr marL="0" indent="0">
              <a:buNone/>
            </a:pPr>
            <a:r>
              <a:rPr lang="de-DE" dirty="0"/>
              <a:t>https://berater.xbav.de/</a:t>
            </a:r>
          </a:p>
        </p:txBody>
      </p:sp>
      <p:sp>
        <p:nvSpPr>
          <p:cNvPr id="5" name="Titel 4"/>
          <p:cNvSpPr>
            <a:spLocks noGrp="1"/>
          </p:cNvSpPr>
          <p:nvPr>
            <p:ph type="title"/>
          </p:nvPr>
        </p:nvSpPr>
        <p:spPr/>
        <p:txBody>
          <a:bodyPr/>
          <a:lstStyle/>
          <a:p>
            <a:r>
              <a:rPr lang="de-DE" dirty="0" smtClean="0"/>
              <a:t>Beratungstools beim Kunden (AG oder AN?)</a:t>
            </a:r>
            <a:endParaRPr lang="de-DE" dirty="0"/>
          </a:p>
        </p:txBody>
      </p:sp>
    </p:spTree>
    <p:extLst>
      <p:ext uri="{BB962C8B-B14F-4D97-AF65-F5344CB8AC3E}">
        <p14:creationId xmlns:p14="http://schemas.microsoft.com/office/powerpoint/2010/main" val="6668516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 neues Tool der Kommunikation (aktiv/passiv) </a:t>
            </a:r>
            <a:endParaRPr lang="de-DE" dirty="0"/>
          </a:p>
        </p:txBody>
      </p:sp>
      <p:sp>
        <p:nvSpPr>
          <p:cNvPr id="4" name="Foliennummernplatzhalter 3"/>
          <p:cNvSpPr>
            <a:spLocks noGrp="1"/>
          </p:cNvSpPr>
          <p:nvPr>
            <p:ph type="sldNum" sz="quarter" idx="12"/>
          </p:nvPr>
        </p:nvSpPr>
        <p:spPr/>
        <p:txBody>
          <a:bodyPr/>
          <a:lstStyle/>
          <a:p>
            <a:r>
              <a:rPr lang="de-DE" smtClean="0">
                <a:solidFill>
                  <a:srgbClr val="777777"/>
                </a:solidFill>
              </a:rPr>
              <a:t> bAV Präsentation | </a:t>
            </a:r>
            <a:fld id="{5E13B96E-FD25-A142-83DC-A0C798ED84DC}" type="slidenum">
              <a:rPr lang="de-DE" smtClean="0">
                <a:solidFill>
                  <a:srgbClr val="777777"/>
                </a:solidFill>
              </a:rPr>
              <a:pPr/>
              <a:t>44</a:t>
            </a:fld>
            <a:endParaRPr lang="de-DE" dirty="0">
              <a:solidFill>
                <a:srgbClr val="777777"/>
              </a:solidFill>
            </a:endParaRPr>
          </a:p>
        </p:txBody>
      </p:sp>
      <p:sp>
        <p:nvSpPr>
          <p:cNvPr id="6" name="Rechteck 5"/>
          <p:cNvSpPr/>
          <p:nvPr/>
        </p:nvSpPr>
        <p:spPr>
          <a:xfrm>
            <a:off x="6790112" y="338724"/>
            <a:ext cx="5685856" cy="338554"/>
          </a:xfrm>
          <a:prstGeom prst="rect">
            <a:avLst/>
          </a:prstGeom>
        </p:spPr>
        <p:txBody>
          <a:bodyPr wrap="square">
            <a:spAutoFit/>
          </a:bodyPr>
          <a:lstStyle/>
          <a:p>
            <a:r>
              <a:rPr lang="de-DE" sz="1600" u="sng" dirty="0">
                <a:solidFill>
                  <a:srgbClr val="000000"/>
                </a:solidFill>
                <a:ea typeface="Calibri" panose="020F0502020204030204" pitchFamily="34" charset="0"/>
                <a:hlinkClick r:id="rId2"/>
              </a:rPr>
              <a:t>https://bavinfo.net/afmassekuranz-finanz-maklerGmbH</a:t>
            </a:r>
            <a:endParaRPr lang="de-DE" sz="3600" u="sng" dirty="0">
              <a:solidFill>
                <a:srgbClr val="1D2C4B"/>
              </a:solidFill>
            </a:endParaRPr>
          </a:p>
        </p:txBody>
      </p:sp>
      <p:pic>
        <p:nvPicPr>
          <p:cNvPr id="7" name="Grafik 6"/>
          <p:cNvPicPr>
            <a:picLocks noChangeAspect="1"/>
          </p:cNvPicPr>
          <p:nvPr/>
        </p:nvPicPr>
        <p:blipFill>
          <a:blip r:embed="rId3"/>
          <a:stretch>
            <a:fillRect/>
          </a:stretch>
        </p:blipFill>
        <p:spPr>
          <a:xfrm>
            <a:off x="3497053" y="1098970"/>
            <a:ext cx="8197765" cy="4918659"/>
          </a:xfrm>
          <a:prstGeom prst="rect">
            <a:avLst/>
          </a:prstGeom>
        </p:spPr>
      </p:pic>
      <p:sp>
        <p:nvSpPr>
          <p:cNvPr id="8" name="Textfeld 7"/>
          <p:cNvSpPr txBox="1"/>
          <p:nvPr/>
        </p:nvSpPr>
        <p:spPr>
          <a:xfrm>
            <a:off x="56147" y="1796716"/>
            <a:ext cx="2037348" cy="369332"/>
          </a:xfrm>
          <a:prstGeom prst="rect">
            <a:avLst/>
          </a:prstGeom>
          <a:noFill/>
        </p:spPr>
        <p:txBody>
          <a:bodyPr wrap="square" rtlCol="0">
            <a:spAutoFit/>
          </a:bodyPr>
          <a:lstStyle/>
          <a:p>
            <a:endParaRPr lang="de-DE" dirty="0">
              <a:solidFill>
                <a:srgbClr val="1D2C4B"/>
              </a:solidFill>
            </a:endParaRPr>
          </a:p>
        </p:txBody>
      </p:sp>
      <p:pic>
        <p:nvPicPr>
          <p:cNvPr id="9" name="Grafik 8"/>
          <p:cNvPicPr>
            <a:picLocks noChangeAspect="1"/>
          </p:cNvPicPr>
          <p:nvPr/>
        </p:nvPicPr>
        <p:blipFill>
          <a:blip r:embed="rId4"/>
          <a:stretch>
            <a:fillRect/>
          </a:stretch>
        </p:blipFill>
        <p:spPr>
          <a:xfrm>
            <a:off x="873542" y="1590675"/>
            <a:ext cx="2295525" cy="2762250"/>
          </a:xfrm>
          <a:prstGeom prst="rect">
            <a:avLst/>
          </a:prstGeom>
        </p:spPr>
      </p:pic>
    </p:spTree>
    <p:extLst>
      <p:ext uri="{BB962C8B-B14F-4D97-AF65-F5344CB8AC3E}">
        <p14:creationId xmlns:p14="http://schemas.microsoft.com/office/powerpoint/2010/main" val="6651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45</a:t>
            </a:fld>
            <a:endParaRPr lang="de-DE" dirty="0"/>
          </a:p>
        </p:txBody>
      </p:sp>
      <p:sp>
        <p:nvSpPr>
          <p:cNvPr id="3" name="Textplatzhalter 2"/>
          <p:cNvSpPr>
            <a:spLocks noGrp="1"/>
          </p:cNvSpPr>
          <p:nvPr>
            <p:ph type="body" sz="quarter" idx="10"/>
          </p:nvPr>
        </p:nvSpPr>
        <p:spPr/>
        <p:txBody>
          <a:bodyPr/>
          <a:lstStyle/>
          <a:p>
            <a:r>
              <a:rPr lang="de-DE" dirty="0" smtClean="0"/>
              <a:t>Das wollen sie alle </a:t>
            </a:r>
            <a:endParaRPr lang="de-DE" dirty="0"/>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dirty="0" smtClean="0"/>
              <a:t>Schlüsselmomente liegen in der Verwaltung ! </a:t>
            </a:r>
            <a:endParaRPr lang="de-DE" dirty="0"/>
          </a:p>
        </p:txBody>
      </p:sp>
    </p:spTree>
    <p:extLst>
      <p:ext uri="{BB962C8B-B14F-4D97-AF65-F5344CB8AC3E}">
        <p14:creationId xmlns:p14="http://schemas.microsoft.com/office/powerpoint/2010/main" val="39325698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nvPr>
        </p:nvGraphicFramePr>
        <p:xfrm>
          <a:off x="1912956" y="1768007"/>
          <a:ext cx="8378278" cy="4536062"/>
        </p:xfrm>
        <a:graphic>
          <a:graphicData uri="http://schemas.openxmlformats.org/drawingml/2006/table">
            <a:tbl>
              <a:tblPr firstRow="1" bandRow="1">
                <a:tableStyleId>{5C22544A-7EE6-4342-B048-85BDC9FD1C3A}</a:tableStyleId>
              </a:tblPr>
              <a:tblGrid>
                <a:gridCol w="2818066">
                  <a:extLst>
                    <a:ext uri="{9D8B030D-6E8A-4147-A177-3AD203B41FA5}">
                      <a16:colId xmlns="" xmlns:a16="http://schemas.microsoft.com/office/drawing/2014/main" val="20000"/>
                    </a:ext>
                  </a:extLst>
                </a:gridCol>
                <a:gridCol w="2767452">
                  <a:extLst>
                    <a:ext uri="{9D8B030D-6E8A-4147-A177-3AD203B41FA5}">
                      <a16:colId xmlns="" xmlns:a16="http://schemas.microsoft.com/office/drawing/2014/main" val="20001"/>
                    </a:ext>
                  </a:extLst>
                </a:gridCol>
                <a:gridCol w="2792760">
                  <a:extLst>
                    <a:ext uri="{9D8B030D-6E8A-4147-A177-3AD203B41FA5}">
                      <a16:colId xmlns="" xmlns:a16="http://schemas.microsoft.com/office/drawing/2014/main" val="20002"/>
                    </a:ext>
                  </a:extLst>
                </a:gridCol>
              </a:tblGrid>
              <a:tr h="1088256">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smtClean="0">
                          <a:solidFill>
                            <a:srgbClr val="1D2D4B"/>
                          </a:solidFill>
                          <a:latin typeface="Arial" pitchFamily="34" charset="0"/>
                          <a:ea typeface="ＭＳ Ｐゴシック" pitchFamily="-16" charset="-128"/>
                        </a:rPr>
                        <a:t>AV/geplanter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Information </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Leistungsregulierung</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rowSpan="3">
                  <a:txBody>
                    <a:bodyPr/>
                    <a:lstStyle/>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Austrittsprotokoll</a:t>
                      </a:r>
                      <a:endParaRPr lang="de-DE" sz="1400" b="0" i="0" spc="0" dirty="0">
                        <a:solidFill>
                          <a:srgbClr val="1D2D4B"/>
                        </a:solidFill>
                        <a:latin typeface="Arial" pitchFamily="34" charset="0"/>
                        <a:ea typeface="ＭＳ Ｐゴシック" pitchFamily="-16" charset="-128"/>
                      </a:endParaRP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Abfindungsvereinbarung</a:t>
                      </a:r>
                    </a:p>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Versorgungsordnung</a:t>
                      </a:r>
                      <a:endParaRPr lang="de-DE" sz="1400" b="0" i="0" spc="0" dirty="0">
                        <a:solidFill>
                          <a:srgbClr val="1D2D4B"/>
                        </a:solidFill>
                        <a:latin typeface="Arial" pitchFamily="34" charset="0"/>
                        <a:ea typeface="ＭＳ Ｐゴシック" pitchFamily="-16" charset="-128"/>
                      </a:endParaRPr>
                    </a:p>
                    <a:p>
                      <a:pPr algn="l">
                        <a:spcBef>
                          <a:spcPts val="0"/>
                        </a:spcBef>
                      </a:pPr>
                      <a:endParaRPr lang="de-DE" sz="1400" b="0" i="0" spc="0" dirty="0">
                        <a:solidFill>
                          <a:srgbClr val="1D2D4B"/>
                        </a:solidFill>
                      </a:endParaRPr>
                    </a:p>
                  </a:txBody>
                  <a:tcPr marL="89094" marR="89094" marT="44547" marB="44547"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60000"/>
                      </a:srgbClr>
                    </a:solidFill>
                  </a:tcPr>
                </a:tc>
                <a:extLst>
                  <a:ext uri="{0D108BD9-81ED-4DB2-BD59-A6C34878D82A}">
                    <a16:rowId xmlns="" xmlns:a16="http://schemas.microsoft.com/office/drawing/2014/main" val="10000"/>
                  </a:ext>
                </a:extLst>
              </a:tr>
              <a:tr h="1088256">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err="1">
                          <a:solidFill>
                            <a:srgbClr val="1D2D4B"/>
                          </a:solidFill>
                          <a:latin typeface="Arial" pitchFamily="34" charset="0"/>
                          <a:ea typeface="ＭＳ Ｐゴシック" pitchFamily="-16" charset="-128"/>
                        </a:rPr>
                        <a:t>bAV</a:t>
                      </a:r>
                      <a:r>
                        <a:rPr lang="de-DE" sz="1400" b="1" i="0" spc="0" dirty="0">
                          <a:solidFill>
                            <a:srgbClr val="1D2D4B"/>
                          </a:solidFill>
                          <a:latin typeface="Arial" pitchFamily="34" charset="0"/>
                          <a:ea typeface="ＭＳ Ｐゴシック" pitchFamily="-16" charset="-128"/>
                        </a:rPr>
                        <a:t>/vorzeitiger</a:t>
                      </a:r>
                      <a:r>
                        <a:rPr lang="de-DE" sz="1400" b="1" i="0" spc="0" baseline="0" dirty="0">
                          <a:solidFill>
                            <a:srgbClr val="1D2D4B"/>
                          </a:solidFill>
                          <a:latin typeface="Arial" pitchFamily="34" charset="0"/>
                          <a:ea typeface="ＭＳ Ｐゴシック" pitchFamily="-16" charset="-128"/>
                        </a:rPr>
                        <a:t>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Information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Leistungsregulierung</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vMerge="1">
                  <a:txBody>
                    <a:bodyPr/>
                    <a:lstStyle/>
                    <a:p>
                      <a:endParaRPr lang="de-DE" dirty="0"/>
                    </a:p>
                  </a:txBody>
                  <a:tcPr/>
                </a:tc>
                <a:extLst>
                  <a:ext uri="{0D108BD9-81ED-4DB2-BD59-A6C34878D82A}">
                    <a16:rowId xmlns="" xmlns:a16="http://schemas.microsoft.com/office/drawing/2014/main" val="10001"/>
                  </a:ext>
                </a:extLst>
              </a:tr>
              <a:tr h="1179775">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smtClean="0">
                          <a:solidFill>
                            <a:srgbClr val="1D2D4B"/>
                          </a:solidFill>
                          <a:latin typeface="Arial" pitchFamily="34" charset="0"/>
                          <a:ea typeface="ＭＳ Ｐゴシック" pitchFamily="-16" charset="-128"/>
                        </a:rPr>
                        <a:t>bAV/ohne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Haftungsbefreiung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Begleitung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Arbeitsplatzattraktivität</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vMerge="1">
                  <a:txBody>
                    <a:bodyPr/>
                    <a:lstStyle/>
                    <a:p>
                      <a:endParaRPr lang="de-DE" dirty="0"/>
                    </a:p>
                  </a:txBody>
                  <a:tcPr/>
                </a:tc>
                <a:extLst>
                  <a:ext uri="{0D108BD9-81ED-4DB2-BD59-A6C34878D82A}">
                    <a16:rowId xmlns="" xmlns:a16="http://schemas.microsoft.com/office/drawing/2014/main" val="10002"/>
                  </a:ext>
                </a:extLst>
              </a:tr>
              <a:tr h="1179775">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a:solidFill>
                            <a:srgbClr val="1D2D4B"/>
                          </a:solidFill>
                          <a:latin typeface="Arial" pitchFamily="34" charset="0"/>
                          <a:ea typeface="ＭＳ Ｐゴシック" pitchFamily="-16" charset="-128"/>
                        </a:rPr>
                        <a:t>Neuer </a:t>
                      </a:r>
                      <a:r>
                        <a:rPr lang="de-DE" sz="1400" b="1" i="0" spc="0" dirty="0" smtClean="0">
                          <a:solidFill>
                            <a:srgbClr val="1D2D4B"/>
                          </a:solidFill>
                          <a:latin typeface="Arial" pitchFamily="34" charset="0"/>
                          <a:ea typeface="ＭＳ Ｐゴシック" pitchFamily="-16" charset="-128"/>
                        </a:rPr>
                        <a:t>Mitarbeiter</a:t>
                      </a:r>
                      <a:r>
                        <a:rPr lang="de-DE" sz="1400" b="1" i="0" spc="0" baseline="0" dirty="0" smtClean="0">
                          <a:solidFill>
                            <a:srgbClr val="1D2D4B"/>
                          </a:solidFill>
                          <a:latin typeface="Arial" pitchFamily="34" charset="0"/>
                          <a:ea typeface="ＭＳ Ｐゴシック" pitchFamily="-16" charset="-128"/>
                        </a:rPr>
                        <a:t> </a:t>
                      </a:r>
                      <a:r>
                        <a:rPr lang="de-DE" sz="1400" b="1" i="0" spc="0" dirty="0" smtClean="0">
                          <a:solidFill>
                            <a:srgbClr val="1D2D4B"/>
                          </a:solidFill>
                          <a:latin typeface="Arial" pitchFamily="34" charset="0"/>
                          <a:ea typeface="ＭＳ Ｐゴシック" pitchFamily="-16" charset="-128"/>
                        </a:rPr>
                        <a:t>mit </a:t>
                      </a:r>
                      <a:r>
                        <a:rPr lang="de-DE" sz="1400" b="1" i="0" spc="0" dirty="0">
                          <a:solidFill>
                            <a:srgbClr val="1D2D4B"/>
                          </a:solidFill>
                          <a:latin typeface="Arial" pitchFamily="34" charset="0"/>
                          <a:ea typeface="ＭＳ Ｐゴシック" pitchFamily="-16" charset="-128"/>
                        </a:rPr>
                        <a:t>bestehender oder ohne bAV</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Überprüfung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Risikovermeidung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Arbeitsplatzattraktivität</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Portabilitätscheck/MA</a:t>
                      </a:r>
                    </a:p>
                    <a:p>
                      <a:pPr marL="285750" indent="-285750" algn="l" defTabSz="779564" eaLnBrk="0" hangingPunct="0">
                        <a:spcBef>
                          <a:spcPts val="0"/>
                        </a:spcBef>
                        <a:buFont typeface="Wingdings" charset="2"/>
                        <a:buChar char="§"/>
                        <a:defRPr/>
                      </a:pPr>
                      <a:r>
                        <a:rPr lang="de-DE" sz="1400" b="0" i="0" spc="0" dirty="0" err="1" smtClean="0">
                          <a:solidFill>
                            <a:srgbClr val="1D2D4B"/>
                          </a:solidFill>
                          <a:latin typeface="Arial" pitchFamily="34" charset="0"/>
                          <a:ea typeface="ＭＳ Ｐゴシック" pitchFamily="-16" charset="-128"/>
                        </a:rPr>
                        <a:t>Umwandlungsvereinba-rung</a:t>
                      </a:r>
                      <a:r>
                        <a:rPr lang="de-DE" sz="1400" b="0" i="0" spc="0" dirty="0" smtClean="0">
                          <a:solidFill>
                            <a:srgbClr val="1D2D4B"/>
                          </a:solidFill>
                          <a:latin typeface="Arial" pitchFamily="34" charset="0"/>
                          <a:ea typeface="ＭＳ Ｐゴシック" pitchFamily="-16" charset="-128"/>
                        </a:rPr>
                        <a:t>/Protokoll</a:t>
                      </a:r>
                      <a:endParaRPr lang="de-DE" sz="1400" b="0" i="0" spc="0" dirty="0">
                        <a:solidFill>
                          <a:srgbClr val="1D2D4B"/>
                        </a:solidFill>
                        <a:latin typeface="Arial" pitchFamily="34" charset="0"/>
                        <a:ea typeface="ＭＳ Ｐゴシック" pitchFamily="-16" charset="-128"/>
                      </a:endParaRPr>
                    </a:p>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Versorgungsordnung</a:t>
                      </a:r>
                      <a:endParaRPr lang="de-DE" sz="1400" b="0" i="0" spc="0" dirty="0">
                        <a:solidFill>
                          <a:srgbClr val="1D2D4B"/>
                        </a:solidFill>
                        <a:latin typeface="Arial" pitchFamily="34" charset="0"/>
                        <a:ea typeface="ＭＳ Ｐゴシック" pitchFamily="-16" charset="-128"/>
                      </a:endParaRP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60000"/>
                      </a:srgbClr>
                    </a:solidFill>
                  </a:tcPr>
                </a:tc>
                <a:extLst>
                  <a:ext uri="{0D108BD9-81ED-4DB2-BD59-A6C34878D82A}">
                    <a16:rowId xmlns="" xmlns:a16="http://schemas.microsoft.com/office/drawing/2014/main" val="10003"/>
                  </a:ext>
                </a:extLst>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46</a:t>
            </a:fld>
            <a:endParaRPr lang="de-DE" dirty="0"/>
          </a:p>
        </p:txBody>
      </p:sp>
      <p:sp>
        <p:nvSpPr>
          <p:cNvPr id="4" name="Titel 3"/>
          <p:cNvSpPr>
            <a:spLocks noGrp="1"/>
          </p:cNvSpPr>
          <p:nvPr>
            <p:ph type="title"/>
          </p:nvPr>
        </p:nvSpPr>
        <p:spPr/>
        <p:txBody>
          <a:bodyPr/>
          <a:lstStyle/>
          <a:p>
            <a:r>
              <a:rPr lang="de-DE" dirty="0" smtClean="0"/>
              <a:t>ARBEITSRECHTSRELEVANTE </a:t>
            </a:r>
            <a:r>
              <a:rPr lang="de-DE" cap="none" dirty="0" smtClean="0"/>
              <a:t>b</a:t>
            </a:r>
            <a:r>
              <a:rPr lang="de-DE" dirty="0" smtClean="0"/>
              <a:t>AV-GESCHÄFTSPROZESSE</a:t>
            </a:r>
            <a:endParaRPr lang="de-DE" dirty="0"/>
          </a:p>
        </p:txBody>
      </p:sp>
      <p:cxnSp>
        <p:nvCxnSpPr>
          <p:cNvPr id="7" name="Gerade Verbindung mit Pfeil 6"/>
          <p:cNvCxnSpPr>
            <a:cxnSpLocks noChangeShapeType="1"/>
          </p:cNvCxnSpPr>
          <p:nvPr/>
        </p:nvCxnSpPr>
        <p:spPr bwMode="auto">
          <a:xfrm flipV="1">
            <a:off x="1842122" y="1700742"/>
            <a:ext cx="0" cy="4702322"/>
          </a:xfrm>
          <a:prstGeom prst="straightConnector1">
            <a:avLst/>
          </a:prstGeom>
          <a:noFill/>
          <a:ln w="19050" algn="ctr">
            <a:solidFill>
              <a:srgbClr val="777777">
                <a:alpha val="70000"/>
              </a:srgbClr>
            </a:solidFill>
            <a:round/>
            <a:headEnd/>
            <a:tailEnd type="triangle" w="lg" len="lg"/>
          </a:ln>
        </p:spPr>
      </p:cxnSp>
      <p:cxnSp>
        <p:nvCxnSpPr>
          <p:cNvPr id="8" name="Gerade Verbindung mit Pfeil 7"/>
          <p:cNvCxnSpPr>
            <a:cxnSpLocks noChangeShapeType="1"/>
          </p:cNvCxnSpPr>
          <p:nvPr/>
        </p:nvCxnSpPr>
        <p:spPr bwMode="auto">
          <a:xfrm>
            <a:off x="1859055" y="6403064"/>
            <a:ext cx="8495679" cy="0"/>
          </a:xfrm>
          <a:prstGeom prst="straightConnector1">
            <a:avLst/>
          </a:prstGeom>
          <a:noFill/>
          <a:ln w="19050" algn="ctr">
            <a:solidFill>
              <a:srgbClr val="777777">
                <a:alpha val="70000"/>
              </a:srgbClr>
            </a:solidFill>
            <a:round/>
            <a:headEnd/>
            <a:tailEnd type="triangle" w="lg" len="lg"/>
          </a:ln>
        </p:spPr>
      </p:cxnSp>
      <p:sp>
        <p:nvSpPr>
          <p:cNvPr id="9" name="Rechteck 8"/>
          <p:cNvSpPr>
            <a:spLocks noChangeArrowheads="1"/>
          </p:cNvSpPr>
          <p:nvPr/>
        </p:nvSpPr>
        <p:spPr bwMode="auto">
          <a:xfrm rot="16200000">
            <a:off x="722912" y="2721520"/>
            <a:ext cx="1761700" cy="215444"/>
          </a:xfrm>
          <a:prstGeom prst="rect">
            <a:avLst/>
          </a:prstGeom>
          <a:noFill/>
          <a:ln w="9525">
            <a:noFill/>
            <a:miter lim="800000"/>
            <a:headEnd/>
            <a:tailEnd/>
          </a:ln>
        </p:spPr>
        <p:txBody>
          <a:bodyPr wrap="none" lIns="0" tIns="0" rIns="0" bIns="0">
            <a:spAutoFit/>
          </a:bodyPr>
          <a:lstStyle/>
          <a:p>
            <a:pPr algn="ctr" eaLnBrk="0" hangingPunct="0">
              <a:spcBef>
                <a:spcPct val="50000"/>
              </a:spcBef>
            </a:pPr>
            <a:r>
              <a:rPr lang="de-DE" sz="1400" dirty="0">
                <a:solidFill>
                  <a:prstClr val="white">
                    <a:lumMod val="65000"/>
                  </a:prstClr>
                </a:solidFill>
              </a:rPr>
              <a:t>Beschäftigungsverlauf</a:t>
            </a:r>
          </a:p>
        </p:txBody>
      </p:sp>
      <p:sp>
        <p:nvSpPr>
          <p:cNvPr id="10" name="Rechteck 9"/>
          <p:cNvSpPr>
            <a:spLocks noChangeArrowheads="1"/>
          </p:cNvSpPr>
          <p:nvPr/>
        </p:nvSpPr>
        <p:spPr bwMode="auto">
          <a:xfrm>
            <a:off x="8280410" y="6464550"/>
            <a:ext cx="1859483" cy="215444"/>
          </a:xfrm>
          <a:prstGeom prst="rect">
            <a:avLst/>
          </a:prstGeom>
          <a:noFill/>
          <a:ln w="9525">
            <a:noFill/>
            <a:miter lim="800000"/>
            <a:headEnd/>
            <a:tailEnd/>
          </a:ln>
        </p:spPr>
        <p:txBody>
          <a:bodyPr wrap="none" lIns="0" tIns="0" rIns="0" bIns="0">
            <a:spAutoFit/>
          </a:bodyPr>
          <a:lstStyle/>
          <a:p>
            <a:pPr algn="ctr" eaLnBrk="0" hangingPunct="0">
              <a:spcBef>
                <a:spcPct val="50000"/>
              </a:spcBef>
            </a:pPr>
            <a:r>
              <a:rPr lang="de-DE" sz="1400" dirty="0">
                <a:solidFill>
                  <a:prstClr val="white">
                    <a:lumMod val="65000"/>
                  </a:prstClr>
                </a:solidFill>
              </a:rPr>
              <a:t>Handlungsmaßnahmen</a:t>
            </a:r>
          </a:p>
        </p:txBody>
      </p:sp>
    </p:spTree>
    <p:extLst>
      <p:ext uri="{BB962C8B-B14F-4D97-AF65-F5344CB8AC3E}">
        <p14:creationId xmlns:p14="http://schemas.microsoft.com/office/powerpoint/2010/main" val="300797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par>
                                <p:cTn id="8" presetID="4"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47</a:t>
            </a:fld>
            <a:endParaRPr lang="de-DE" dirty="0"/>
          </a:p>
        </p:txBody>
      </p:sp>
      <p:sp>
        <p:nvSpPr>
          <p:cNvPr id="5" name="Titel 4"/>
          <p:cNvSpPr>
            <a:spLocks noGrp="1"/>
          </p:cNvSpPr>
          <p:nvPr>
            <p:ph type="title"/>
          </p:nvPr>
        </p:nvSpPr>
        <p:spPr/>
        <p:txBody>
          <a:bodyPr/>
          <a:lstStyle/>
          <a:p>
            <a:r>
              <a:rPr lang="de-DE" dirty="0" smtClean="0"/>
              <a:t>Best </a:t>
            </a:r>
            <a:r>
              <a:rPr lang="de-DE" dirty="0" err="1" smtClean="0"/>
              <a:t>of</a:t>
            </a:r>
            <a:r>
              <a:rPr lang="de-DE" dirty="0" smtClean="0"/>
              <a:t> „Dokumente“</a:t>
            </a:r>
            <a:endParaRPr lang="de-DE" dirty="0"/>
          </a:p>
        </p:txBody>
      </p:sp>
      <p:pic>
        <p:nvPicPr>
          <p:cNvPr id="6" name="Grafik 5"/>
          <p:cNvPicPr>
            <a:picLocks noChangeAspect="1"/>
          </p:cNvPicPr>
          <p:nvPr/>
        </p:nvPicPr>
        <p:blipFill>
          <a:blip r:embed="rId2"/>
          <a:stretch>
            <a:fillRect/>
          </a:stretch>
        </p:blipFill>
        <p:spPr>
          <a:xfrm>
            <a:off x="557857" y="1612884"/>
            <a:ext cx="3835674" cy="5104397"/>
          </a:xfrm>
          <a:prstGeom prst="rect">
            <a:avLst/>
          </a:prstGeom>
          <a:ln>
            <a:solidFill>
              <a:srgbClr val="92D050"/>
            </a:solidFill>
          </a:ln>
        </p:spPr>
      </p:pic>
      <p:pic>
        <p:nvPicPr>
          <p:cNvPr id="7" name="Grafik 6"/>
          <p:cNvPicPr>
            <a:picLocks noChangeAspect="1"/>
          </p:cNvPicPr>
          <p:nvPr/>
        </p:nvPicPr>
        <p:blipFill>
          <a:blip r:embed="rId3"/>
          <a:stretch>
            <a:fillRect/>
          </a:stretch>
        </p:blipFill>
        <p:spPr>
          <a:xfrm>
            <a:off x="5510387" y="1612884"/>
            <a:ext cx="4267200" cy="1981200"/>
          </a:xfrm>
          <a:prstGeom prst="rect">
            <a:avLst/>
          </a:prstGeom>
          <a:ln>
            <a:solidFill>
              <a:srgbClr val="92D050"/>
            </a:solidFill>
          </a:ln>
        </p:spPr>
      </p:pic>
      <p:pic>
        <p:nvPicPr>
          <p:cNvPr id="8" name="Grafik 7"/>
          <p:cNvPicPr>
            <a:picLocks noChangeAspect="1"/>
          </p:cNvPicPr>
          <p:nvPr/>
        </p:nvPicPr>
        <p:blipFill>
          <a:blip r:embed="rId4"/>
          <a:stretch>
            <a:fillRect/>
          </a:stretch>
        </p:blipFill>
        <p:spPr>
          <a:xfrm>
            <a:off x="8186564" y="2157664"/>
            <a:ext cx="317275" cy="445820"/>
          </a:xfrm>
          <a:prstGeom prst="rect">
            <a:avLst/>
          </a:prstGeom>
        </p:spPr>
      </p:pic>
      <p:pic>
        <p:nvPicPr>
          <p:cNvPr id="9" name="Grafik 8"/>
          <p:cNvPicPr>
            <a:picLocks noChangeAspect="1"/>
          </p:cNvPicPr>
          <p:nvPr/>
        </p:nvPicPr>
        <p:blipFill>
          <a:blip r:embed="rId4"/>
          <a:stretch>
            <a:fillRect/>
          </a:stretch>
        </p:blipFill>
        <p:spPr>
          <a:xfrm>
            <a:off x="2346452" y="6079232"/>
            <a:ext cx="308559" cy="378968"/>
          </a:xfrm>
          <a:prstGeom prst="rect">
            <a:avLst/>
          </a:prstGeom>
        </p:spPr>
      </p:pic>
      <p:pic>
        <p:nvPicPr>
          <p:cNvPr id="10" name="Grafik 9"/>
          <p:cNvPicPr>
            <a:picLocks noChangeAspect="1"/>
          </p:cNvPicPr>
          <p:nvPr/>
        </p:nvPicPr>
        <p:blipFill>
          <a:blip r:embed="rId4"/>
          <a:stretch>
            <a:fillRect/>
          </a:stretch>
        </p:blipFill>
        <p:spPr>
          <a:xfrm>
            <a:off x="2203733" y="3801979"/>
            <a:ext cx="296999" cy="364770"/>
          </a:xfrm>
          <a:prstGeom prst="rect">
            <a:avLst/>
          </a:prstGeom>
        </p:spPr>
      </p:pic>
      <p:pic>
        <p:nvPicPr>
          <p:cNvPr id="11" name="Grafik 10"/>
          <p:cNvPicPr>
            <a:picLocks noChangeAspect="1"/>
          </p:cNvPicPr>
          <p:nvPr/>
        </p:nvPicPr>
        <p:blipFill>
          <a:blip r:embed="rId4"/>
          <a:stretch>
            <a:fillRect/>
          </a:stretch>
        </p:blipFill>
        <p:spPr>
          <a:xfrm>
            <a:off x="3673643" y="5253791"/>
            <a:ext cx="364706" cy="447927"/>
          </a:xfrm>
          <a:prstGeom prst="rect">
            <a:avLst/>
          </a:prstGeom>
        </p:spPr>
      </p:pic>
      <p:pic>
        <p:nvPicPr>
          <p:cNvPr id="12" name="Grafik 11"/>
          <p:cNvPicPr>
            <a:picLocks noChangeAspect="1"/>
          </p:cNvPicPr>
          <p:nvPr/>
        </p:nvPicPr>
        <p:blipFill>
          <a:blip r:embed="rId4"/>
          <a:stretch>
            <a:fillRect/>
          </a:stretch>
        </p:blipFill>
        <p:spPr>
          <a:xfrm>
            <a:off x="7154135" y="5420355"/>
            <a:ext cx="458176" cy="562726"/>
          </a:xfrm>
          <a:prstGeom prst="rect">
            <a:avLst/>
          </a:prstGeom>
        </p:spPr>
      </p:pic>
      <p:pic>
        <p:nvPicPr>
          <p:cNvPr id="13" name="Grafik 12"/>
          <p:cNvPicPr>
            <a:picLocks noChangeAspect="1"/>
          </p:cNvPicPr>
          <p:nvPr/>
        </p:nvPicPr>
        <p:blipFill>
          <a:blip r:embed="rId4"/>
          <a:stretch>
            <a:fillRect/>
          </a:stretch>
        </p:blipFill>
        <p:spPr>
          <a:xfrm>
            <a:off x="8622204" y="4972428"/>
            <a:ext cx="458176" cy="562726"/>
          </a:xfrm>
          <a:prstGeom prst="rect">
            <a:avLst/>
          </a:prstGeom>
        </p:spPr>
      </p:pic>
    </p:spTree>
    <p:extLst>
      <p:ext uri="{BB962C8B-B14F-4D97-AF65-F5344CB8AC3E}">
        <p14:creationId xmlns:p14="http://schemas.microsoft.com/office/powerpoint/2010/main" val="16876561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 y="638107"/>
            <a:ext cx="10314206" cy="335649"/>
          </a:xfrm>
        </p:spPr>
        <p:txBody>
          <a:bodyPr>
            <a:normAutofit fontScale="90000"/>
          </a:bodyPr>
          <a:lstStyle/>
          <a:p>
            <a:r>
              <a:rPr lang="de-DE" dirty="0"/>
              <a:t>bAV </a:t>
            </a:r>
            <a:r>
              <a:rPr lang="de-DE" dirty="0" err="1"/>
              <a:t>KOmmunikationsmatrix</a:t>
            </a:r>
            <a:endParaRPr lang="de-DE" dirty="0"/>
          </a:p>
        </p:txBody>
      </p:sp>
      <p:graphicFrame>
        <p:nvGraphicFramePr>
          <p:cNvPr id="5" name="Tabelle 4"/>
          <p:cNvGraphicFramePr>
            <a:graphicFrameLocks noGrp="1"/>
          </p:cNvGraphicFramePr>
          <p:nvPr>
            <p:extLst>
              <p:ext uri="{D42A27DB-BD31-4B8C-83A1-F6EECF244321}">
                <p14:modId xmlns:p14="http://schemas.microsoft.com/office/powerpoint/2010/main" val="3589113085"/>
              </p:ext>
            </p:extLst>
          </p:nvPr>
        </p:nvGraphicFramePr>
        <p:xfrm>
          <a:off x="-1" y="1158240"/>
          <a:ext cx="12192001" cy="5699760"/>
        </p:xfrm>
        <a:graphic>
          <a:graphicData uri="http://schemas.openxmlformats.org/drawingml/2006/table">
            <a:tbl>
              <a:tblPr firstRow="1" bandRow="1">
                <a:tableStyleId>{5C22544A-7EE6-4342-B048-85BDC9FD1C3A}</a:tableStyleId>
              </a:tblPr>
              <a:tblGrid>
                <a:gridCol w="2069432"/>
                <a:gridCol w="2798533"/>
                <a:gridCol w="2888393"/>
                <a:gridCol w="4435643"/>
              </a:tblGrid>
              <a:tr h="276293">
                <a:tc>
                  <a:txBody>
                    <a:bodyPr/>
                    <a:lstStyle/>
                    <a:p>
                      <a:r>
                        <a:rPr lang="de-DE" sz="1600" dirty="0" smtClean="0"/>
                        <a:t>Anlass</a:t>
                      </a:r>
                      <a:endParaRPr lang="de-DE" sz="1600" dirty="0"/>
                    </a:p>
                  </a:txBody>
                  <a:tcPr/>
                </a:tc>
                <a:tc>
                  <a:txBody>
                    <a:bodyPr/>
                    <a:lstStyle/>
                    <a:p>
                      <a:r>
                        <a:rPr lang="de-DE" sz="1600" dirty="0" smtClean="0"/>
                        <a:t>Tools</a:t>
                      </a:r>
                      <a:r>
                        <a:rPr lang="de-DE" sz="1600" baseline="0" dirty="0" smtClean="0"/>
                        <a:t> </a:t>
                      </a:r>
                      <a:r>
                        <a:rPr lang="de-DE" sz="1600" dirty="0" smtClean="0"/>
                        <a:t>(hybrid)</a:t>
                      </a:r>
                      <a:endParaRPr lang="de-DE" sz="1600" dirty="0"/>
                    </a:p>
                  </a:txBody>
                  <a:tcPr/>
                </a:tc>
                <a:tc>
                  <a:txBody>
                    <a:bodyPr/>
                    <a:lstStyle/>
                    <a:p>
                      <a:r>
                        <a:rPr lang="de-DE" sz="1600" dirty="0" smtClean="0"/>
                        <a:t>Digitale Tools</a:t>
                      </a:r>
                      <a:endParaRPr lang="de-DE" sz="1600" dirty="0"/>
                    </a:p>
                  </a:txBody>
                  <a:tcPr/>
                </a:tc>
                <a:tc>
                  <a:txBody>
                    <a:bodyPr/>
                    <a:lstStyle/>
                    <a:p>
                      <a:r>
                        <a:rPr lang="de-DE" sz="1600" dirty="0" smtClean="0"/>
                        <a:t>Nutzen/Argumente</a:t>
                      </a:r>
                      <a:endParaRPr lang="de-DE" sz="1600" dirty="0"/>
                    </a:p>
                  </a:txBody>
                  <a:tcPr/>
                </a:tc>
              </a:tr>
              <a:tr h="662361">
                <a:tc>
                  <a:txBody>
                    <a:bodyPr/>
                    <a:lstStyle/>
                    <a:p>
                      <a:r>
                        <a:rPr lang="de-DE" sz="1000" b="1" dirty="0" smtClean="0"/>
                        <a:t>Vorbereitung (Berater)</a:t>
                      </a:r>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2"/>
                        </a:rPr>
                        <a:t>Checkliste Qualitätsanalyse</a:t>
                      </a:r>
                      <a:r>
                        <a:rPr lang="de-DE" sz="1000" b="0" baseline="0" dirty="0" smtClean="0">
                          <a:hlinkClick r:id="rId2"/>
                        </a:rPr>
                        <a:t> bAV</a:t>
                      </a:r>
                      <a:endParaRPr lang="de-DE" sz="1000" b="0" baseline="0" dirty="0" smtClean="0"/>
                    </a:p>
                    <a:p>
                      <a:pPr marL="285750" indent="-285750">
                        <a:buFont typeface="Arial" panose="020B0604020202020204" pitchFamily="34" charset="0"/>
                        <a:buChar char="•"/>
                      </a:pP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3"/>
                        </a:rPr>
                        <a:t>Fachlektüre im Beraterportal </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4"/>
                        </a:rPr>
                        <a:t>Kununu</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t>unternehmensregister.de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5"/>
                        </a:rPr>
                        <a:t>afm Newsarchiv</a:t>
                      </a: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Punkten durch Wissen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Schwachstellen/Stimmung erkennen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Bilanzrückstellung können</a:t>
                      </a:r>
                      <a:r>
                        <a:rPr lang="de-DE" sz="1000" b="0" baseline="0" dirty="0" smtClean="0"/>
                        <a:t> viel verraten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baseline="0" dirty="0" smtClean="0"/>
                        <a:t>Aktuelle Meldungen zum Thema bAV und Stimmungen in der Branche</a:t>
                      </a:r>
                      <a:endParaRPr lang="de-DE" sz="1000" b="0" dirty="0" smtClean="0"/>
                    </a:p>
                  </a:txBody>
                  <a:tcPr/>
                </a:tc>
              </a:tr>
              <a:tr h="950344">
                <a:tc>
                  <a:txBody>
                    <a:bodyPr/>
                    <a:lstStyle/>
                    <a:p>
                      <a:r>
                        <a:rPr lang="de-DE" sz="1000" b="1" dirty="0" smtClean="0"/>
                        <a:t>Arbeitgeber-(Erst)-Gespräch</a:t>
                      </a:r>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6"/>
                        </a:rPr>
                        <a:t>afm</a:t>
                      </a:r>
                      <a:r>
                        <a:rPr lang="de-DE" sz="1000" b="0" baseline="0" dirty="0" smtClean="0">
                          <a:hlinkClick r:id="rId6"/>
                        </a:rPr>
                        <a:t> Folienpool</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7"/>
                        </a:rPr>
                        <a:t>afm bAV-Flyer</a:t>
                      </a:r>
                      <a:endParaRPr lang="de-DE" sz="1000" b="0" dirty="0" smtClean="0"/>
                    </a:p>
                    <a:p>
                      <a:pPr marL="171450" indent="-171450">
                        <a:buFont typeface="Arial" panose="020B0604020202020204" pitchFamily="34" charset="0"/>
                        <a:buChar char="•"/>
                      </a:pPr>
                      <a:r>
                        <a:rPr lang="de-DE" sz="1000" b="0" baseline="0" dirty="0" smtClean="0">
                          <a:hlinkClick r:id="rId2"/>
                        </a:rPr>
                        <a:t>bAV lohnt!-Pager</a:t>
                      </a:r>
                      <a:endParaRPr lang="de-DE" sz="1000" b="0" dirty="0" smtClean="0"/>
                    </a:p>
                    <a:p>
                      <a:pPr marL="171450" indent="-171450">
                        <a:buFont typeface="Arial" panose="020B0604020202020204" pitchFamily="34" charset="0"/>
                        <a:buChar char="•"/>
                      </a:pPr>
                      <a:r>
                        <a:rPr lang="de-DE" sz="1000" b="0" dirty="0" smtClean="0">
                          <a:hlinkClick r:id="rId8"/>
                        </a:rPr>
                        <a:t>Erstberatungsprotokoll</a:t>
                      </a:r>
                      <a:endParaRPr lang="de-DE" sz="1000" b="0" dirty="0" smtClean="0"/>
                    </a:p>
                    <a:p>
                      <a:pPr marL="171450" indent="-171450">
                        <a:buFont typeface="Arial" panose="020B0604020202020204" pitchFamily="34" charset="0"/>
                        <a:buChar char="•"/>
                      </a:pPr>
                      <a:r>
                        <a:rPr lang="de-DE" sz="1000" b="0" dirty="0" smtClean="0">
                          <a:hlinkClick r:id="rId2"/>
                        </a:rPr>
                        <a:t>Checkliste Qualitätsanalyse</a:t>
                      </a:r>
                      <a:r>
                        <a:rPr lang="de-DE" sz="1000" b="0" baseline="0" dirty="0" smtClean="0">
                          <a:hlinkClick r:id="rId2"/>
                        </a:rPr>
                        <a:t> bAV</a:t>
                      </a:r>
                      <a:endParaRPr lang="de-DE" sz="1000" b="0" baseline="0" dirty="0" smtClean="0"/>
                    </a:p>
                    <a:p>
                      <a:pPr marL="171450" indent="-171450">
                        <a:buFont typeface="Arial" panose="020B0604020202020204" pitchFamily="34" charset="0"/>
                        <a:buChar char="•"/>
                      </a:pPr>
                      <a:r>
                        <a:rPr lang="de-DE" sz="1000" b="0" dirty="0" smtClean="0">
                          <a:hlinkClick r:id="rId8"/>
                        </a:rPr>
                        <a:t>Fragebogen </a:t>
                      </a:r>
                      <a:r>
                        <a:rPr lang="de-DE" sz="1000" b="1" dirty="0" smtClean="0">
                          <a:hlinkClick r:id="rId8"/>
                        </a:rPr>
                        <a:t>Benchmarkanalyse</a:t>
                      </a:r>
                      <a:endParaRPr lang="de-DE" sz="1000" b="1"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9"/>
                        </a:rPr>
                        <a:t>xbAV-Berater (AG-Beratung)</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dirty="0" smtClean="0">
                          <a:solidFill>
                            <a:schemeClr val="dk1"/>
                          </a:solidFill>
                          <a:effectLst/>
                          <a:latin typeface="+mn-lt"/>
                          <a:ea typeface="+mn-ea"/>
                          <a:cs typeface="+mn-cs"/>
                          <a:hlinkClick r:id="rId10"/>
                        </a:rPr>
                        <a:t>FinanzPlanerPro</a:t>
                      </a:r>
                      <a:endParaRPr lang="de-DE" sz="1000" b="0" kern="1200" dirty="0" smtClean="0">
                        <a:solidFill>
                          <a:schemeClr val="dk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dirty="0" smtClean="0">
                          <a:solidFill>
                            <a:schemeClr val="dk1"/>
                          </a:solidFill>
                          <a:effectLst/>
                          <a:latin typeface="+mn-lt"/>
                          <a:ea typeface="+mn-ea"/>
                          <a:cs typeface="+mn-cs"/>
                          <a:hlinkClick r:id="rId11"/>
                        </a:rPr>
                        <a:t>GoConference</a:t>
                      </a:r>
                      <a:endParaRPr lang="de-DE" sz="1000" b="0" kern="1200" dirty="0" smtClean="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AG-Aufwand darstellen, Gehaltssimulation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Lob</a:t>
                      </a:r>
                      <a:r>
                        <a:rPr lang="de-DE" sz="1000" b="0" baseline="0" dirty="0" smtClean="0"/>
                        <a:t> aussprechen (Sie bringen die „</a:t>
                      </a:r>
                      <a:r>
                        <a:rPr lang="de-DE" sz="1000" b="0" baseline="0" dirty="0" err="1" smtClean="0"/>
                        <a:t>Good</a:t>
                      </a:r>
                      <a:r>
                        <a:rPr lang="de-DE" sz="1000" b="0" baseline="0" dirty="0" smtClean="0"/>
                        <a:t> News!“)</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de-DE" sz="1000" b="0" dirty="0" smtClean="0"/>
                    </a:p>
                  </a:txBody>
                  <a:tcPr/>
                </a:tc>
              </a:tr>
              <a:tr h="662361">
                <a:tc>
                  <a:txBody>
                    <a:bodyPr/>
                    <a:lstStyle/>
                    <a:p>
                      <a:r>
                        <a:rPr lang="de-DE" sz="1000" b="1" dirty="0" smtClean="0"/>
                        <a:t>Gruppenveranstaltung für</a:t>
                      </a:r>
                      <a:r>
                        <a:rPr lang="de-DE" sz="1000" b="1" baseline="0" dirty="0" smtClean="0"/>
                        <a:t> </a:t>
                      </a:r>
                      <a:r>
                        <a:rPr lang="de-DE" sz="1000" b="1" dirty="0" smtClean="0"/>
                        <a:t>Multiplikatoren</a:t>
                      </a:r>
                      <a:r>
                        <a:rPr lang="de-DE" sz="1000" b="1" baseline="0" dirty="0" smtClean="0"/>
                        <a:t> (z.B. Geschäftsführer, Betriebsrat, Personalabteilung)</a:t>
                      </a:r>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1" dirty="0" smtClean="0">
                          <a:hlinkClick r:id="rId6"/>
                        </a:rPr>
                        <a:t>afm</a:t>
                      </a:r>
                      <a:r>
                        <a:rPr lang="de-DE" sz="1000" b="1" baseline="0" dirty="0" smtClean="0">
                          <a:hlinkClick r:id="rId6"/>
                        </a:rPr>
                        <a:t> Folienpool</a:t>
                      </a:r>
                      <a:endParaRPr lang="de-DE" sz="1000" b="1"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7"/>
                        </a:rPr>
                        <a:t>afm bAV-Flyer</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baseline="0" dirty="0" smtClean="0">
                          <a:hlinkClick r:id="rId2"/>
                        </a:rPr>
                        <a:t>bAV lohnt!-Pager</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1" dirty="0" smtClean="0">
                          <a:hlinkClick r:id="rId8"/>
                        </a:rPr>
                        <a:t>Benchmarkanalyse</a:t>
                      </a: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9"/>
                        </a:rPr>
                        <a:t>xbAV-Berater (AG-Beratung</a:t>
                      </a:r>
                      <a:r>
                        <a:rPr lang="de-DE" sz="1000" b="0" dirty="0" smtClean="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err="1" smtClean="0">
                          <a:hlinkClick r:id="rId4"/>
                        </a:rPr>
                        <a:t>Kununu</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3"/>
                        </a:rPr>
                        <a:t>Fachlektüre im Beraterportal </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Schwachstellen aufdecken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Lob</a:t>
                      </a:r>
                      <a:r>
                        <a:rPr lang="de-DE" sz="1000" b="0" baseline="0" dirty="0" smtClean="0"/>
                        <a:t> aussprechen (Sie bringen die „</a:t>
                      </a:r>
                      <a:r>
                        <a:rPr lang="de-DE" sz="1000" b="0" baseline="0" dirty="0" err="1" smtClean="0"/>
                        <a:t>Good</a:t>
                      </a:r>
                      <a:r>
                        <a:rPr lang="de-DE" sz="1000" b="0" baseline="0" dirty="0" smtClean="0"/>
                        <a:t> News!“), bspw. an den Personaler…</a:t>
                      </a:r>
                      <a:endParaRPr lang="de-DE" sz="1000" b="0" dirty="0" smtClean="0"/>
                    </a:p>
                  </a:txBody>
                  <a:tcPr/>
                </a:tc>
              </a:tr>
              <a:tr h="677222">
                <a:tc>
                  <a:txBody>
                    <a:bodyPr/>
                    <a:lstStyle/>
                    <a:p>
                      <a:r>
                        <a:rPr lang="de-DE" sz="1000" b="1" dirty="0" smtClean="0"/>
                        <a:t>Belegschaftsveranstaltung</a:t>
                      </a:r>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1" dirty="0" smtClean="0">
                          <a:hlinkClick r:id="rId6"/>
                        </a:rPr>
                        <a:t>afm</a:t>
                      </a:r>
                      <a:r>
                        <a:rPr lang="de-DE" sz="1000" b="1" baseline="0" dirty="0" smtClean="0">
                          <a:hlinkClick r:id="rId6"/>
                        </a:rPr>
                        <a:t> Folienpool</a:t>
                      </a:r>
                      <a:endParaRPr lang="de-DE" sz="1000" b="1"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7"/>
                        </a:rPr>
                        <a:t>afm bAV-Flyer</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2"/>
                        </a:rPr>
                        <a:t>Individueller </a:t>
                      </a:r>
                      <a:r>
                        <a:rPr lang="de-DE" sz="1000" b="0" baseline="0" dirty="0" err="1" smtClean="0">
                          <a:hlinkClick r:id="rId2"/>
                        </a:rPr>
                        <a:t>OnePager</a:t>
                      </a:r>
                      <a:r>
                        <a:rPr lang="de-DE" sz="1000" b="0" baseline="0" dirty="0" smtClean="0">
                          <a:hlinkClick r:id="rId2"/>
                        </a:rPr>
                        <a:t>/ bAV lohnt!-Pager</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2"/>
                        </a:rPr>
                        <a:t>Teilnahmeerklärung bAV</a:t>
                      </a: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9"/>
                        </a:rPr>
                        <a:t>xbAV-Berater</a:t>
                      </a:r>
                      <a:r>
                        <a:rPr lang="de-DE" sz="1000" b="0" dirty="0" smtClean="0"/>
                        <a:t> </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Individuell anpassbar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Häufige</a:t>
                      </a:r>
                      <a:r>
                        <a:rPr lang="de-DE" sz="1000" b="0" baseline="0" dirty="0" smtClean="0"/>
                        <a:t> Fragen können im Vorwege geklärt werden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baseline="0" dirty="0" smtClean="0"/>
                        <a:t>Wert des AGs kann herausgestellt werden</a:t>
                      </a:r>
                      <a:endParaRPr lang="de-DE" sz="1000" b="0" dirty="0" smtClean="0"/>
                    </a:p>
                  </a:txBody>
                  <a:tcPr/>
                </a:tc>
              </a:tr>
              <a:tr h="6623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dirty="0" smtClean="0"/>
                        <a:t>Belegschaftsinfo</a:t>
                      </a:r>
                      <a:r>
                        <a:rPr lang="de-DE" sz="1000" b="1" baseline="0" dirty="0" smtClean="0"/>
                        <a:t> bzw. </a:t>
                      </a:r>
                      <a:r>
                        <a:rPr lang="de-DE" sz="1000" b="1" dirty="0" err="1" smtClean="0"/>
                        <a:t>Landing</a:t>
                      </a:r>
                      <a:r>
                        <a:rPr lang="de-DE" sz="1000" b="1" dirty="0" smtClean="0"/>
                        <a:t>-Page für Mitarbeiter</a:t>
                      </a:r>
                    </a:p>
                    <a:p>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12"/>
                        </a:rPr>
                        <a:t>Musterschreiben für Belegschaft</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baseline="0" dirty="0" smtClean="0">
                          <a:hlinkClick r:id="rId2"/>
                        </a:rPr>
                        <a:t>Individueller </a:t>
                      </a:r>
                      <a:r>
                        <a:rPr lang="de-DE" sz="1000" b="0" baseline="0" dirty="0" err="1" smtClean="0">
                          <a:hlinkClick r:id="rId2"/>
                        </a:rPr>
                        <a:t>OnePager</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baseline="0" dirty="0" smtClean="0">
                          <a:hlinkClick r:id="rId2"/>
                        </a:rPr>
                        <a:t>Individueller </a:t>
                      </a:r>
                      <a:r>
                        <a:rPr lang="de-DE" sz="1000" b="0" baseline="0" dirty="0" err="1" smtClean="0">
                          <a:hlinkClick r:id="rId2"/>
                        </a:rPr>
                        <a:t>OnePager</a:t>
                      </a:r>
                      <a:r>
                        <a:rPr lang="de-DE" sz="1000" b="0" baseline="0" dirty="0" smtClean="0">
                          <a:hlinkClick r:id="rId2"/>
                        </a:rPr>
                        <a:t> Soli-Wegfall</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00" b="0" i="0" u="none" strike="noStrike" kern="1200" cap="none" spc="0" normalizeH="0" baseline="0" noProof="0" dirty="0" smtClean="0">
                          <a:ln>
                            <a:noFill/>
                          </a:ln>
                          <a:solidFill>
                            <a:srgbClr val="000000"/>
                          </a:solidFill>
                          <a:effectLst/>
                          <a:uLnTx/>
                          <a:uFillTx/>
                          <a:latin typeface="+mn-lt"/>
                          <a:ea typeface="+mn-ea"/>
                          <a:cs typeface="+mn-cs"/>
                          <a:hlinkClick r:id="rId7"/>
                        </a:rPr>
                        <a:t>afm bAV-Flyer</a:t>
                      </a:r>
                      <a:endParaRPr kumimoji="0" lang="de-DE" sz="1000" b="0" i="0" u="none" strike="noStrike" kern="1200" cap="none" spc="0" normalizeH="0" baseline="0" noProof="0" dirty="0" smtClean="0">
                        <a:ln>
                          <a:noFill/>
                        </a:ln>
                        <a:solidFill>
                          <a:srgbClr val="000000"/>
                        </a:solidFill>
                        <a:effectLst/>
                        <a:uLnTx/>
                        <a:uFillTx/>
                        <a:latin typeface="+mn-lt"/>
                        <a:ea typeface="+mn-ea"/>
                        <a:cs typeface="+mn-cs"/>
                      </a:endParaRPr>
                    </a:p>
                  </a:txBody>
                  <a:tcPr/>
                </a:tc>
                <a:tc>
                  <a:txBody>
                    <a:bodyPr/>
                    <a:lstStyle/>
                    <a:p>
                      <a:pPr marL="171450" indent="-171450">
                        <a:buFont typeface="Arial" panose="020B0604020202020204" pitchFamily="34" charset="0"/>
                        <a:buChar char="•"/>
                      </a:pPr>
                      <a:r>
                        <a:rPr lang="de-DE" sz="1000" b="0" dirty="0" smtClean="0">
                          <a:hlinkClick r:id="rId13"/>
                        </a:rPr>
                        <a:t>xbAV-AN-Infoportal</a:t>
                      </a:r>
                      <a:r>
                        <a:rPr lang="de-DE" sz="1000" b="0" dirty="0" smtClean="0"/>
                        <a:t> (bitte Rücksprache</a:t>
                      </a:r>
                      <a:r>
                        <a:rPr lang="de-DE" sz="1000" b="0" baseline="0" dirty="0" smtClean="0"/>
                        <a:t> mit der Fachabteilung)</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baseline="0" dirty="0" smtClean="0">
                          <a:solidFill>
                            <a:schemeClr val="dk1"/>
                          </a:solidFill>
                          <a:effectLst/>
                          <a:latin typeface="+mn-lt"/>
                          <a:ea typeface="+mn-ea"/>
                          <a:cs typeface="+mn-cs"/>
                        </a:rPr>
                        <a:t>Digitale T</a:t>
                      </a:r>
                      <a:r>
                        <a:rPr lang="de-DE" sz="1000" b="0" kern="1200" dirty="0" smtClean="0">
                          <a:solidFill>
                            <a:schemeClr val="dk1"/>
                          </a:solidFill>
                          <a:effectLst/>
                          <a:latin typeface="+mn-lt"/>
                          <a:ea typeface="+mn-ea"/>
                          <a:cs typeface="+mn-cs"/>
                        </a:rPr>
                        <a:t>erminvereinbarung</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14"/>
                        </a:rPr>
                        <a:t>AN-Infoportal</a:t>
                      </a:r>
                      <a:r>
                        <a:rPr lang="de-DE" sz="1000" b="0" baseline="0" dirty="0" smtClean="0">
                          <a:hlinkClick r:id="rId14"/>
                        </a:rPr>
                        <a:t> der Allianz</a:t>
                      </a:r>
                      <a:endParaRPr lang="de-DE" sz="1000" b="0" baseline="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baseline="0" dirty="0" smtClean="0"/>
                        <a:t>AN können sich vorab informieren, sie sparen Zeit in den Beratungen</a:t>
                      </a:r>
                    </a:p>
                  </a:txBody>
                  <a:tcPr/>
                </a:tc>
              </a:tr>
              <a:tr h="950344">
                <a:tc>
                  <a:txBody>
                    <a:bodyPr/>
                    <a:lstStyle/>
                    <a:p>
                      <a:r>
                        <a:rPr lang="de-DE" sz="1000" b="1" dirty="0" smtClean="0"/>
                        <a:t>Einzelberatung</a:t>
                      </a:r>
                      <a:endParaRPr lang="de-DE" sz="1000" b="1" dirty="0"/>
                    </a:p>
                  </a:txBody>
                  <a:tcPr/>
                </a:tc>
                <a:tc>
                  <a:txBody>
                    <a:bodyPr/>
                    <a:lstStyle/>
                    <a:p>
                      <a:pPr marL="171450" indent="-171450">
                        <a:buFont typeface="Arial" panose="020B0604020202020204" pitchFamily="34" charset="0"/>
                        <a:buChar char="•"/>
                      </a:pPr>
                      <a:r>
                        <a:rPr lang="de-DE" sz="1000" b="0" dirty="0" smtClean="0">
                          <a:hlinkClick r:id="rId2"/>
                        </a:rPr>
                        <a:t>Beratungsprotokoll</a:t>
                      </a:r>
                      <a:endParaRPr lang="de-DE" sz="1000" b="0" dirty="0" smtClean="0"/>
                    </a:p>
                    <a:p>
                      <a:pPr marL="171450" indent="-171450">
                        <a:buFont typeface="Arial" panose="020B0604020202020204" pitchFamily="34" charset="0"/>
                        <a:buChar char="•"/>
                      </a:pPr>
                      <a:r>
                        <a:rPr lang="de-DE" sz="1000" b="0" dirty="0" smtClean="0">
                          <a:hlinkClick r:id="rId2"/>
                        </a:rPr>
                        <a:t>Entgeltumwandlungsvereinbarung</a:t>
                      </a:r>
                      <a:endParaRPr lang="de-DE" sz="1000" b="0" dirty="0" smtClean="0"/>
                    </a:p>
                    <a:p>
                      <a:pPr marL="171450" indent="-171450">
                        <a:buFont typeface="Arial" panose="020B0604020202020204" pitchFamily="34" charset="0"/>
                        <a:buChar char="•"/>
                      </a:pPr>
                      <a:r>
                        <a:rPr lang="de-DE" sz="1000" b="0" dirty="0" smtClean="0">
                          <a:hlinkClick r:id="rId2"/>
                        </a:rPr>
                        <a:t>Bestätigungsnachweis</a:t>
                      </a:r>
                      <a:endParaRPr lang="de-DE" sz="1000" b="0" dirty="0" smtClean="0"/>
                    </a:p>
                    <a:p>
                      <a:pPr marL="171450" indent="-171450">
                        <a:buFont typeface="Arial" panose="020B0604020202020204" pitchFamily="34" charset="0"/>
                        <a:buChar char="•"/>
                      </a:pPr>
                      <a:r>
                        <a:rPr lang="de-DE" sz="1000" b="0" dirty="0" smtClean="0">
                          <a:hlinkClick r:id="rId2"/>
                        </a:rPr>
                        <a:t>afm </a:t>
                      </a:r>
                      <a:r>
                        <a:rPr lang="de-DE" sz="1000" b="0" dirty="0" err="1" smtClean="0">
                          <a:hlinkClick r:id="rId2"/>
                        </a:rPr>
                        <a:t>bEV-Map</a:t>
                      </a: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1" dirty="0" smtClean="0">
                          <a:hlinkClick r:id="rId9"/>
                        </a:rPr>
                        <a:t>xbAV-Berater </a:t>
                      </a:r>
                      <a:endParaRPr lang="de-DE" sz="1000" b="1"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t>Kernrechner der Versicherer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15"/>
                        </a:rPr>
                        <a:t>flexperto</a:t>
                      </a:r>
                      <a:endParaRPr lang="de-DE" sz="1000" b="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dirty="0" smtClean="0">
                          <a:solidFill>
                            <a:schemeClr val="dk1"/>
                          </a:solidFill>
                          <a:effectLst/>
                          <a:latin typeface="+mn-lt"/>
                          <a:ea typeface="+mn-ea"/>
                          <a:cs typeface="+mn-cs"/>
                          <a:hlinkClick r:id="rId10"/>
                        </a:rPr>
                        <a:t>FinanzPlanerPro</a:t>
                      </a:r>
                      <a:endParaRPr lang="de-DE" sz="1000" b="0" kern="1200" dirty="0" smtClean="0">
                        <a:solidFill>
                          <a:schemeClr val="dk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dirty="0" smtClean="0">
                          <a:solidFill>
                            <a:schemeClr val="dk1"/>
                          </a:solidFill>
                          <a:effectLst/>
                          <a:latin typeface="+mn-lt"/>
                          <a:ea typeface="+mn-ea"/>
                          <a:cs typeface="+mn-cs"/>
                          <a:hlinkClick r:id="rId16"/>
                        </a:rPr>
                        <a:t>afm-Strategienavigation</a:t>
                      </a:r>
                      <a:endParaRPr lang="de-DE" sz="1000" b="0" kern="1200" dirty="0" smtClean="0">
                        <a:solidFill>
                          <a:schemeClr val="dk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kern="1200" dirty="0" smtClean="0">
                          <a:solidFill>
                            <a:schemeClr val="dk1"/>
                          </a:solidFill>
                          <a:effectLst/>
                          <a:latin typeface="+mn-lt"/>
                          <a:ea typeface="+mn-ea"/>
                          <a:cs typeface="+mn-cs"/>
                          <a:hlinkClick r:id="rId11"/>
                        </a:rPr>
                        <a:t>GoConference</a:t>
                      </a:r>
                      <a:endParaRPr lang="de-DE" sz="1000" b="0" kern="1200" dirty="0" smtClean="0">
                        <a:solidFill>
                          <a:schemeClr val="dk1"/>
                        </a:solidFill>
                        <a:effectLst/>
                        <a:latin typeface="+mn-lt"/>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kern="1200" dirty="0" smtClean="0">
                          <a:solidFill>
                            <a:schemeClr val="dk1"/>
                          </a:solidFill>
                          <a:effectLst/>
                          <a:latin typeface="+mn-lt"/>
                          <a:ea typeface="+mn-ea"/>
                          <a:cs typeface="+mn-cs"/>
                        </a:rPr>
                        <a:t>Kein Medienbruch</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kern="1200" dirty="0" smtClean="0">
                          <a:solidFill>
                            <a:schemeClr val="dk1"/>
                          </a:solidFill>
                          <a:effectLst/>
                          <a:latin typeface="+mn-lt"/>
                          <a:ea typeface="+mn-ea"/>
                          <a:cs typeface="+mn-cs"/>
                        </a:rPr>
                        <a:t>Direkte Angebotserstellung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kern="1200" dirty="0" smtClean="0">
                          <a:solidFill>
                            <a:schemeClr val="dk1"/>
                          </a:solidFill>
                          <a:effectLst/>
                          <a:latin typeface="+mn-lt"/>
                          <a:ea typeface="+mn-ea"/>
                          <a:cs typeface="+mn-cs"/>
                        </a:rPr>
                        <a:t>Versand per Mail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kern="1200" dirty="0" smtClean="0">
                          <a:solidFill>
                            <a:schemeClr val="dk1"/>
                          </a:solidFill>
                          <a:effectLst/>
                          <a:latin typeface="+mn-lt"/>
                          <a:ea typeface="+mn-ea"/>
                          <a:cs typeface="+mn-cs"/>
                        </a:rPr>
                        <a:t>Digitale Unterschrift</a:t>
                      </a:r>
                    </a:p>
                  </a:txBody>
                  <a:tcPr/>
                </a:tc>
              </a:tr>
              <a:tr h="518369">
                <a:tc>
                  <a:txBody>
                    <a:bodyPr/>
                    <a:lstStyle/>
                    <a:p>
                      <a:r>
                        <a:rPr lang="de-DE" sz="1000" b="1" dirty="0" smtClean="0"/>
                        <a:t>Vertragsverwaltung</a:t>
                      </a:r>
                      <a:endParaRPr lang="de-DE" sz="10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2"/>
                        </a:rPr>
                        <a:t>Formulare für gängige</a:t>
                      </a:r>
                      <a:r>
                        <a:rPr lang="de-DE" sz="1000" b="0" baseline="0" dirty="0" smtClean="0">
                          <a:hlinkClick r:id="rId2"/>
                        </a:rPr>
                        <a:t> Geschäftsvorfälle im </a:t>
                      </a:r>
                      <a:r>
                        <a:rPr lang="de-DE" sz="1000" b="0" baseline="0" dirty="0" err="1" smtClean="0">
                          <a:hlinkClick r:id="rId2"/>
                        </a:rPr>
                        <a:t>BeraterPortal</a:t>
                      </a:r>
                      <a:r>
                        <a:rPr lang="de-DE" sz="1000" b="0" baseline="0" dirty="0" smtClean="0">
                          <a:hlinkClick r:id="rId2"/>
                        </a:rPr>
                        <a:t> (Austrittsprotokoll etc.)</a:t>
                      </a:r>
                      <a:endParaRPr lang="de-DE" sz="1000" b="0" baseline="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smtClean="0">
                          <a:hlinkClick r:id="rId17"/>
                        </a:rPr>
                        <a:t>FirmenOnline</a:t>
                      </a:r>
                      <a:r>
                        <a:rPr lang="de-DE" sz="1000" b="0" baseline="0" dirty="0" smtClean="0">
                          <a:hlinkClick r:id="rId17"/>
                        </a:rPr>
                        <a:t> Allianz</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baseline="0" dirty="0" err="1" smtClean="0"/>
                        <a:t>FinanzOffice</a:t>
                      </a:r>
                      <a:endParaRPr lang="de-DE" sz="1000" b="0"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baseline="0" dirty="0" smtClean="0">
                          <a:hlinkClick r:id="rId18"/>
                        </a:rPr>
                        <a:t>xbAV Portabilitätsservice</a:t>
                      </a:r>
                      <a:endParaRPr lang="de-DE" sz="1000" b="0" dirty="0" smtClean="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Effizientes Verwalten gängiger Geschäftsvorfälle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sz="1000" b="0" dirty="0" smtClean="0"/>
                        <a:t>Rechtsicher begleiten</a:t>
                      </a:r>
                    </a:p>
                  </a:txBody>
                  <a:tcPr/>
                </a:tc>
              </a:tr>
            </a:tbl>
          </a:graphicData>
        </a:graphic>
      </p:graphicFrame>
    </p:spTree>
    <p:extLst>
      <p:ext uri="{BB962C8B-B14F-4D97-AF65-F5344CB8AC3E}">
        <p14:creationId xmlns:p14="http://schemas.microsoft.com/office/powerpoint/2010/main" val="192890488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49</a:t>
            </a:fld>
            <a:endParaRPr lang="de-DE" dirty="0"/>
          </a:p>
        </p:txBody>
      </p:sp>
      <p:sp>
        <p:nvSpPr>
          <p:cNvPr id="4" name="Textplatzhalter 3"/>
          <p:cNvSpPr>
            <a:spLocks noGrp="1"/>
          </p:cNvSpPr>
          <p:nvPr>
            <p:ph type="body" sz="half" idx="2"/>
          </p:nvPr>
        </p:nvSpPr>
        <p:spPr/>
        <p:txBody>
          <a:bodyPr/>
          <a:lstStyle/>
          <a:p>
            <a:r>
              <a:rPr lang="de-DE" dirty="0" smtClean="0"/>
              <a:t>Für jeden Anlass</a:t>
            </a:r>
          </a:p>
          <a:p>
            <a:r>
              <a:rPr lang="de-DE" dirty="0" smtClean="0"/>
              <a:t>Für jeden Berater/-In</a:t>
            </a:r>
            <a:endParaRPr lang="de-DE" dirty="0"/>
          </a:p>
        </p:txBody>
      </p:sp>
      <p:sp>
        <p:nvSpPr>
          <p:cNvPr id="5" name="Titel 4"/>
          <p:cNvSpPr>
            <a:spLocks noGrp="1"/>
          </p:cNvSpPr>
          <p:nvPr>
            <p:ph type="title"/>
          </p:nvPr>
        </p:nvSpPr>
        <p:spPr/>
        <p:txBody>
          <a:bodyPr/>
          <a:lstStyle/>
          <a:p>
            <a:r>
              <a:rPr lang="de-DE" dirty="0" smtClean="0"/>
              <a:t>Folienpool</a:t>
            </a:r>
            <a:endParaRPr lang="de-DE" dirty="0"/>
          </a:p>
        </p:txBody>
      </p:sp>
    </p:spTree>
    <p:extLst>
      <p:ext uri="{BB962C8B-B14F-4D97-AF65-F5344CB8AC3E}">
        <p14:creationId xmlns:p14="http://schemas.microsoft.com/office/powerpoint/2010/main" val="7033374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5</a:t>
            </a:fld>
            <a:endParaRPr lang="de-DE" dirty="0"/>
          </a:p>
        </p:txBody>
      </p:sp>
      <p:sp>
        <p:nvSpPr>
          <p:cNvPr id="4" name="Titel 3"/>
          <p:cNvSpPr>
            <a:spLocks noGrp="1"/>
          </p:cNvSpPr>
          <p:nvPr>
            <p:ph type="title"/>
          </p:nvPr>
        </p:nvSpPr>
        <p:spPr>
          <a:xfrm>
            <a:off x="203799" y="89466"/>
            <a:ext cx="10314206" cy="1325563"/>
          </a:xfrm>
        </p:spPr>
        <p:txBody>
          <a:bodyPr/>
          <a:lstStyle/>
          <a:p>
            <a:r>
              <a:rPr lang="de-DE" dirty="0" smtClean="0"/>
              <a:t>So ist die Lage…</a:t>
            </a:r>
            <a:br>
              <a:rPr lang="de-DE" dirty="0" smtClean="0"/>
            </a:br>
            <a:r>
              <a:rPr lang="de-DE" dirty="0" smtClean="0"/>
              <a:t>Wann liegt die Altersrente  über der Grundsicherung?</a:t>
            </a:r>
            <a:endParaRPr lang="de-DE" dirty="0"/>
          </a:p>
        </p:txBody>
      </p:sp>
      <p:sp>
        <p:nvSpPr>
          <p:cNvPr id="5" name="Textplatzhalter 4"/>
          <p:cNvSpPr>
            <a:spLocks noGrp="1"/>
          </p:cNvSpPr>
          <p:nvPr>
            <p:ph type="body" sz="half" idx="11"/>
          </p:nvPr>
        </p:nvSpPr>
        <p:spPr/>
        <p:txBody>
          <a:bodyPr/>
          <a:lstStyle/>
          <a:p>
            <a:endParaRPr lang="de-DE"/>
          </a:p>
        </p:txBody>
      </p:sp>
      <p:pic>
        <p:nvPicPr>
          <p:cNvPr id="7" name="Grafik 6"/>
          <p:cNvPicPr>
            <a:picLocks noChangeAspect="1"/>
          </p:cNvPicPr>
          <p:nvPr/>
        </p:nvPicPr>
        <p:blipFill>
          <a:blip r:embed="rId2"/>
          <a:stretch>
            <a:fillRect/>
          </a:stretch>
        </p:blipFill>
        <p:spPr>
          <a:xfrm>
            <a:off x="379561" y="1737811"/>
            <a:ext cx="4848225" cy="847725"/>
          </a:xfrm>
          <a:prstGeom prst="rect">
            <a:avLst/>
          </a:prstGeom>
          <a:ln>
            <a:solidFill>
              <a:schemeClr val="accent1"/>
            </a:solidFill>
          </a:ln>
        </p:spPr>
      </p:pic>
      <p:pic>
        <p:nvPicPr>
          <p:cNvPr id="8" name="Grafik 7"/>
          <p:cNvPicPr>
            <a:picLocks noChangeAspect="1"/>
          </p:cNvPicPr>
          <p:nvPr/>
        </p:nvPicPr>
        <p:blipFill>
          <a:blip r:embed="rId3"/>
          <a:stretch>
            <a:fillRect/>
          </a:stretch>
        </p:blipFill>
        <p:spPr>
          <a:xfrm>
            <a:off x="3142248" y="2993917"/>
            <a:ext cx="4800600" cy="704850"/>
          </a:xfrm>
          <a:prstGeom prst="rect">
            <a:avLst/>
          </a:prstGeom>
          <a:ln>
            <a:solidFill>
              <a:schemeClr val="accent1"/>
            </a:solidFill>
          </a:ln>
        </p:spPr>
      </p:pic>
      <p:pic>
        <p:nvPicPr>
          <p:cNvPr id="9" name="Grafik 8"/>
          <p:cNvPicPr>
            <a:picLocks noChangeAspect="1"/>
          </p:cNvPicPr>
          <p:nvPr/>
        </p:nvPicPr>
        <p:blipFill>
          <a:blip r:embed="rId4"/>
          <a:stretch>
            <a:fillRect/>
          </a:stretch>
        </p:blipFill>
        <p:spPr>
          <a:xfrm>
            <a:off x="5542548" y="4205933"/>
            <a:ext cx="4810125" cy="514350"/>
          </a:xfrm>
          <a:prstGeom prst="rect">
            <a:avLst/>
          </a:prstGeom>
          <a:ln>
            <a:solidFill>
              <a:schemeClr val="accent1"/>
            </a:solidFill>
          </a:ln>
        </p:spPr>
      </p:pic>
    </p:spTree>
    <p:extLst>
      <p:ext uri="{BB962C8B-B14F-4D97-AF65-F5344CB8AC3E}">
        <p14:creationId xmlns:p14="http://schemas.microsoft.com/office/powerpoint/2010/main" val="195304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50</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a:solidFill>
            <a:srgbClr val="FF0000"/>
          </a:solidFill>
        </p:spPr>
        <p:txBody>
          <a:bodyPr/>
          <a:lstStyle/>
          <a:p>
            <a:r>
              <a:rPr lang="de-DE" sz="4800" dirty="0" smtClean="0"/>
              <a:t>VERTRIEBSIDEEN und KONZEPTE</a:t>
            </a:r>
            <a:endParaRPr lang="de-DE" sz="4800" dirty="0"/>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15022921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t="8801" b="25197"/>
          <a:stretch/>
        </p:blipFill>
        <p:spPr>
          <a:xfrm>
            <a:off x="0" y="1483361"/>
            <a:ext cx="12192000" cy="5374639"/>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51</a:t>
            </a:fld>
            <a:endParaRPr lang="de-DE" dirty="0"/>
          </a:p>
        </p:txBody>
      </p:sp>
      <p:sp>
        <p:nvSpPr>
          <p:cNvPr id="7" name="Rechteck 6"/>
          <p:cNvSpPr/>
          <p:nvPr/>
        </p:nvSpPr>
        <p:spPr>
          <a:xfrm>
            <a:off x="243349" y="3709247"/>
            <a:ext cx="5914814" cy="752794"/>
          </a:xfrm>
          <a:prstGeom prst="rect">
            <a:avLst/>
          </a:prstGeom>
          <a:solidFill>
            <a:schemeClr val="tx2">
              <a:alpha val="8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8" name="Rechteck 7"/>
          <p:cNvSpPr/>
          <p:nvPr/>
        </p:nvSpPr>
        <p:spPr>
          <a:xfrm>
            <a:off x="371650" y="3860696"/>
            <a:ext cx="5179878" cy="461665"/>
          </a:xfrm>
          <a:prstGeom prst="rect">
            <a:avLst/>
          </a:prstGeom>
          <a:noFill/>
        </p:spPr>
        <p:txBody>
          <a:bodyPr wrap="square">
            <a:spAutoFit/>
          </a:bodyPr>
          <a:lstStyle/>
          <a:p>
            <a:r>
              <a:rPr lang="de-DE" sz="2400" dirty="0" smtClean="0">
                <a:solidFill>
                  <a:srgbClr val="FFFFFF"/>
                </a:solidFill>
              </a:rPr>
              <a:t>Einkommensvorsorge </a:t>
            </a:r>
            <a:r>
              <a:rPr lang="de-DE" sz="2400" dirty="0">
                <a:solidFill>
                  <a:srgbClr val="FFFFFF"/>
                </a:solidFill>
              </a:rPr>
              <a:t>in der bAV </a:t>
            </a:r>
          </a:p>
        </p:txBody>
      </p:sp>
    </p:spTree>
    <p:extLst>
      <p:ext uri="{BB962C8B-B14F-4D97-AF65-F5344CB8AC3E}">
        <p14:creationId xmlns:p14="http://schemas.microsoft.com/office/powerpoint/2010/main" val="29847859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p:cNvPicPr>
            <a:picLocks noChangeAspect="1"/>
          </p:cNvPicPr>
          <p:nvPr/>
        </p:nvPicPr>
        <p:blipFill rotWithShape="1">
          <a:blip r:embed="rId2"/>
          <a:srcRect t="4746" r="618" b="420"/>
          <a:stretch/>
        </p:blipFill>
        <p:spPr>
          <a:xfrm>
            <a:off x="7935579" y="2294890"/>
            <a:ext cx="3776996" cy="4302760"/>
          </a:xfrm>
          <a:prstGeom prst="rect">
            <a:avLst/>
          </a:prstGeom>
        </p:spPr>
      </p:pic>
      <p:pic>
        <p:nvPicPr>
          <p:cNvPr id="12" name="Grafik 11"/>
          <p:cNvPicPr>
            <a:picLocks noChangeAspect="1"/>
          </p:cNvPicPr>
          <p:nvPr/>
        </p:nvPicPr>
        <p:blipFill>
          <a:blip r:embed="rId3"/>
          <a:stretch>
            <a:fillRect/>
          </a:stretch>
        </p:blipFill>
        <p:spPr>
          <a:xfrm>
            <a:off x="479424" y="2325103"/>
            <a:ext cx="2884128" cy="4272548"/>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52</a:t>
            </a:fld>
            <a:endParaRPr lang="de-DE" dirty="0"/>
          </a:p>
        </p:txBody>
      </p:sp>
      <p:sp>
        <p:nvSpPr>
          <p:cNvPr id="7" name="Titel 6"/>
          <p:cNvSpPr>
            <a:spLocks noGrp="1"/>
          </p:cNvSpPr>
          <p:nvPr>
            <p:ph type="title"/>
          </p:nvPr>
        </p:nvSpPr>
        <p:spPr/>
        <p:txBody>
          <a:bodyPr/>
          <a:lstStyle/>
          <a:p>
            <a:r>
              <a:rPr lang="de-DE" dirty="0"/>
              <a:t>Welcher </a:t>
            </a:r>
            <a:r>
              <a:rPr lang="de-DE" dirty="0" smtClean="0"/>
              <a:t>Zusatzbaustein </a:t>
            </a:r>
            <a:r>
              <a:rPr lang="de-DE" dirty="0"/>
              <a:t>ist für wen geeignet?</a:t>
            </a:r>
          </a:p>
        </p:txBody>
      </p:sp>
      <p:sp>
        <p:nvSpPr>
          <p:cNvPr id="9" name="Textplatzhalter 8"/>
          <p:cNvSpPr>
            <a:spLocks noGrp="1"/>
          </p:cNvSpPr>
          <p:nvPr>
            <p:ph type="body" sz="quarter" idx="10"/>
          </p:nvPr>
        </p:nvSpPr>
        <p:spPr/>
        <p:txBody>
          <a:bodyPr/>
          <a:lstStyle/>
          <a:p>
            <a:r>
              <a:rPr lang="de-DE" dirty="0" smtClean="0"/>
              <a:t>Altenpflegerin</a:t>
            </a:r>
            <a:endParaRPr lang="de-DE" dirty="0"/>
          </a:p>
        </p:txBody>
      </p:sp>
      <p:sp>
        <p:nvSpPr>
          <p:cNvPr id="10" name="Textplatzhalter 9"/>
          <p:cNvSpPr>
            <a:spLocks noGrp="1"/>
          </p:cNvSpPr>
          <p:nvPr>
            <p:ph type="body" sz="quarter" idx="12"/>
          </p:nvPr>
        </p:nvSpPr>
        <p:spPr>
          <a:xfrm>
            <a:off x="7804067" y="1778600"/>
            <a:ext cx="1646779" cy="395680"/>
          </a:xfrm>
        </p:spPr>
        <p:txBody>
          <a:bodyPr/>
          <a:lstStyle/>
          <a:p>
            <a:r>
              <a:rPr lang="de-DE" dirty="0" smtClean="0"/>
              <a:t>Koch</a:t>
            </a:r>
            <a:endParaRPr lang="de-DE" dirty="0"/>
          </a:p>
        </p:txBody>
      </p:sp>
      <p:sp>
        <p:nvSpPr>
          <p:cNvPr id="3" name="Rechteck 2"/>
          <p:cNvSpPr/>
          <p:nvPr/>
        </p:nvSpPr>
        <p:spPr>
          <a:xfrm>
            <a:off x="2851786" y="2829560"/>
            <a:ext cx="3408904" cy="141732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8" name="Textplatzhalter 7"/>
          <p:cNvSpPr>
            <a:spLocks noGrp="1"/>
          </p:cNvSpPr>
          <p:nvPr>
            <p:ph type="body" sz="half" idx="2"/>
          </p:nvPr>
        </p:nvSpPr>
        <p:spPr>
          <a:xfrm>
            <a:off x="2975475" y="2953432"/>
            <a:ext cx="3543312" cy="1479094"/>
          </a:xfrm>
        </p:spPr>
        <p:txBody>
          <a:bodyPr/>
          <a:lstStyle/>
          <a:p>
            <a:pPr marL="0" indent="0">
              <a:buNone/>
            </a:pPr>
            <a:r>
              <a:rPr lang="de-DE" dirty="0" smtClean="0">
                <a:solidFill>
                  <a:schemeClr val="tx2"/>
                </a:solidFill>
                <a:latin typeface="+mn-lt"/>
              </a:rPr>
              <a:t>„</a:t>
            </a:r>
            <a:r>
              <a:rPr lang="de-DE" dirty="0">
                <a:solidFill>
                  <a:schemeClr val="tx2"/>
                </a:solidFill>
                <a:latin typeface="+mn-lt"/>
              </a:rPr>
              <a:t>1.000 €</a:t>
            </a:r>
            <a:r>
              <a:rPr lang="de-DE" dirty="0" smtClean="0">
                <a:solidFill>
                  <a:schemeClr val="tx2"/>
                </a:solidFill>
                <a:latin typeface="+mn-lt"/>
              </a:rPr>
              <a:t> </a:t>
            </a:r>
            <a:r>
              <a:rPr lang="de-DE" dirty="0">
                <a:solidFill>
                  <a:schemeClr val="tx2"/>
                </a:solidFill>
                <a:latin typeface="+mn-lt"/>
              </a:rPr>
              <a:t>BU kosten mich </a:t>
            </a:r>
            <a:r>
              <a:rPr lang="de-DE" dirty="0" smtClean="0">
                <a:solidFill>
                  <a:schemeClr val="tx2"/>
                </a:solidFill>
                <a:latin typeface="+mn-lt"/>
              </a:rPr>
              <a:t/>
            </a:r>
            <a:br>
              <a:rPr lang="de-DE" dirty="0" smtClean="0">
                <a:solidFill>
                  <a:schemeClr val="tx2"/>
                </a:solidFill>
                <a:latin typeface="+mn-lt"/>
              </a:rPr>
            </a:br>
            <a:r>
              <a:rPr lang="de-DE" dirty="0" smtClean="0">
                <a:solidFill>
                  <a:schemeClr val="tx2"/>
                </a:solidFill>
                <a:latin typeface="+mn-lt"/>
              </a:rPr>
              <a:t>als </a:t>
            </a:r>
            <a:r>
              <a:rPr lang="de-DE" dirty="0">
                <a:solidFill>
                  <a:schemeClr val="tx2"/>
                </a:solidFill>
                <a:latin typeface="+mn-lt"/>
              </a:rPr>
              <a:t>Altenpflegerin </a:t>
            </a:r>
            <a:r>
              <a:rPr lang="de-DE" b="1" dirty="0">
                <a:solidFill>
                  <a:schemeClr val="tx2"/>
                </a:solidFill>
                <a:latin typeface="+mn-lt"/>
              </a:rPr>
              <a:t>126 €</a:t>
            </a:r>
            <a:r>
              <a:rPr lang="de-DE" b="1" dirty="0" smtClean="0">
                <a:solidFill>
                  <a:schemeClr val="tx2"/>
                </a:solidFill>
                <a:latin typeface="+mn-lt"/>
              </a:rPr>
              <a:t> </a:t>
            </a:r>
            <a:br>
              <a:rPr lang="de-DE" b="1" dirty="0" smtClean="0">
                <a:solidFill>
                  <a:schemeClr val="tx2"/>
                </a:solidFill>
                <a:latin typeface="+mn-lt"/>
              </a:rPr>
            </a:br>
            <a:r>
              <a:rPr lang="de-DE" dirty="0" smtClean="0">
                <a:solidFill>
                  <a:schemeClr val="tx2"/>
                </a:solidFill>
                <a:latin typeface="+mn-lt"/>
              </a:rPr>
              <a:t>im </a:t>
            </a:r>
            <a:r>
              <a:rPr lang="de-DE" dirty="0">
                <a:solidFill>
                  <a:schemeClr val="tx2"/>
                </a:solidFill>
                <a:latin typeface="+mn-lt"/>
              </a:rPr>
              <a:t>Monat. Mit der GF zahle ich lediglich </a:t>
            </a:r>
            <a:r>
              <a:rPr lang="de-DE" b="1" dirty="0" smtClean="0">
                <a:solidFill>
                  <a:schemeClr val="tx2"/>
                </a:solidFill>
                <a:latin typeface="+mn-lt"/>
              </a:rPr>
              <a:t>55,44 €.“</a:t>
            </a:r>
            <a:endParaRPr lang="de-DE" dirty="0">
              <a:solidFill>
                <a:schemeClr val="tx2"/>
              </a:solidFill>
              <a:latin typeface="+mn-lt"/>
            </a:endParaRPr>
          </a:p>
          <a:p>
            <a:endParaRPr lang="de-DE" dirty="0">
              <a:solidFill>
                <a:schemeClr val="tx2"/>
              </a:solidFill>
              <a:latin typeface="+mn-lt"/>
            </a:endParaRPr>
          </a:p>
        </p:txBody>
      </p:sp>
      <p:sp>
        <p:nvSpPr>
          <p:cNvPr id="14" name="AutoShape 23"/>
          <p:cNvSpPr>
            <a:spLocks noChangeArrowheads="1"/>
          </p:cNvSpPr>
          <p:nvPr/>
        </p:nvSpPr>
        <p:spPr bwMode="auto">
          <a:xfrm rot="5400000" flipV="1">
            <a:off x="1883639" y="3335562"/>
            <a:ext cx="1457954" cy="374847"/>
          </a:xfrm>
          <a:prstGeom prst="triangle">
            <a:avLst>
              <a:gd name="adj" fmla="val 50330"/>
            </a:avLst>
          </a:prstGeom>
          <a:solidFill>
            <a:schemeClr val="accent3">
              <a:lumMod val="40000"/>
              <a:lumOff val="60000"/>
            </a:schemeClr>
          </a:solidFill>
          <a:ln w="9525">
            <a:noFill/>
            <a:miter lim="800000"/>
            <a:headEnd/>
            <a:tailEnd/>
          </a:ln>
        </p:spPr>
        <p:txBody>
          <a:bodyPr wrap="none" anchor="ctr"/>
          <a:lstStyle/>
          <a:p>
            <a:endParaRPr lang="de-DE" sz="1400">
              <a:solidFill>
                <a:srgbClr val="137C9B"/>
              </a:solidFill>
            </a:endParaRPr>
          </a:p>
        </p:txBody>
      </p:sp>
      <p:sp>
        <p:nvSpPr>
          <p:cNvPr id="15" name="Rechteck 14"/>
          <p:cNvSpPr/>
          <p:nvPr/>
        </p:nvSpPr>
        <p:spPr>
          <a:xfrm>
            <a:off x="5263833" y="4869180"/>
            <a:ext cx="3180080" cy="165862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6" name="AutoShape 23"/>
          <p:cNvSpPr>
            <a:spLocks noChangeArrowheads="1"/>
          </p:cNvSpPr>
          <p:nvPr/>
        </p:nvSpPr>
        <p:spPr bwMode="auto">
          <a:xfrm rot="16200000" flipV="1">
            <a:off x="7856122" y="5514240"/>
            <a:ext cx="1672591" cy="374847"/>
          </a:xfrm>
          <a:prstGeom prst="triangle">
            <a:avLst>
              <a:gd name="adj" fmla="val 50330"/>
            </a:avLst>
          </a:prstGeom>
          <a:solidFill>
            <a:schemeClr val="accent3">
              <a:lumMod val="40000"/>
              <a:lumOff val="60000"/>
            </a:schemeClr>
          </a:solidFill>
          <a:ln w="9525">
            <a:noFill/>
            <a:miter lim="800000"/>
            <a:headEnd/>
            <a:tailEnd/>
          </a:ln>
        </p:spPr>
        <p:txBody>
          <a:bodyPr wrap="none" anchor="ctr"/>
          <a:lstStyle/>
          <a:p>
            <a:endParaRPr lang="de-DE" sz="1400">
              <a:solidFill>
                <a:srgbClr val="137C9B"/>
              </a:solidFill>
            </a:endParaRPr>
          </a:p>
        </p:txBody>
      </p:sp>
      <p:sp>
        <p:nvSpPr>
          <p:cNvPr id="11" name="Textplatzhalter 10"/>
          <p:cNvSpPr>
            <a:spLocks noGrp="1"/>
          </p:cNvSpPr>
          <p:nvPr>
            <p:ph type="body" sz="half" idx="13"/>
          </p:nvPr>
        </p:nvSpPr>
        <p:spPr>
          <a:xfrm>
            <a:off x="5434781" y="4988459"/>
            <a:ext cx="2871020" cy="1463959"/>
          </a:xfrm>
        </p:spPr>
        <p:txBody>
          <a:bodyPr/>
          <a:lstStyle/>
          <a:p>
            <a:pPr marL="0" indent="0">
              <a:buNone/>
            </a:pPr>
            <a:r>
              <a:rPr lang="de-DE" dirty="0" smtClean="0">
                <a:solidFill>
                  <a:schemeClr val="tx2"/>
                </a:solidFill>
              </a:rPr>
              <a:t>„1.200 € BU </a:t>
            </a:r>
            <a:r>
              <a:rPr lang="de-DE" dirty="0">
                <a:solidFill>
                  <a:schemeClr val="tx2"/>
                </a:solidFill>
              </a:rPr>
              <a:t>kosten mich als Koch </a:t>
            </a:r>
            <a:r>
              <a:rPr lang="de-DE" b="1" dirty="0">
                <a:solidFill>
                  <a:schemeClr val="tx2"/>
                </a:solidFill>
              </a:rPr>
              <a:t>119 </a:t>
            </a:r>
            <a:r>
              <a:rPr lang="de-DE" b="1" dirty="0" smtClean="0">
                <a:solidFill>
                  <a:schemeClr val="tx2"/>
                </a:solidFill>
              </a:rPr>
              <a:t>€ </a:t>
            </a:r>
            <a:r>
              <a:rPr lang="de-DE" dirty="0">
                <a:solidFill>
                  <a:schemeClr val="tx2"/>
                </a:solidFill>
              </a:rPr>
              <a:t>im Monat. Mit der GF zahle ich lediglich gut </a:t>
            </a:r>
            <a:r>
              <a:rPr lang="de-DE" b="1" dirty="0" smtClean="0">
                <a:solidFill>
                  <a:schemeClr val="tx2"/>
                </a:solidFill>
              </a:rPr>
              <a:t>45 €.“</a:t>
            </a:r>
            <a:endParaRPr lang="de-DE" b="1" dirty="0">
              <a:solidFill>
                <a:schemeClr val="tx2"/>
              </a:solidFill>
            </a:endParaRPr>
          </a:p>
          <a:p>
            <a:pPr marL="0" indent="0">
              <a:buNone/>
            </a:pPr>
            <a:endParaRPr lang="de-DE" dirty="0">
              <a:solidFill>
                <a:schemeClr val="tx2"/>
              </a:solidFill>
            </a:endParaRPr>
          </a:p>
        </p:txBody>
      </p:sp>
    </p:spTree>
    <p:extLst>
      <p:ext uri="{BB962C8B-B14F-4D97-AF65-F5344CB8AC3E}">
        <p14:creationId xmlns:p14="http://schemas.microsoft.com/office/powerpoint/2010/main" val="37725786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53</a:t>
            </a:fld>
            <a:endParaRPr lang="de-DE" dirty="0"/>
          </a:p>
        </p:txBody>
      </p:sp>
      <p:sp>
        <p:nvSpPr>
          <p:cNvPr id="15" name="Titel 14"/>
          <p:cNvSpPr>
            <a:spLocks noGrp="1"/>
          </p:cNvSpPr>
          <p:nvPr>
            <p:ph type="title"/>
          </p:nvPr>
        </p:nvSpPr>
        <p:spPr/>
        <p:txBody>
          <a:bodyPr/>
          <a:lstStyle/>
          <a:p>
            <a:r>
              <a:rPr lang="de-DE" dirty="0"/>
              <a:t>Was Arbeitskraft eigentlich </a:t>
            </a:r>
            <a:r>
              <a:rPr lang="de-DE" dirty="0" smtClean="0"/>
              <a:t>bedeutet</a:t>
            </a:r>
            <a:endParaRPr lang="de-DE" dirty="0"/>
          </a:p>
        </p:txBody>
      </p:sp>
      <p:pic>
        <p:nvPicPr>
          <p:cNvPr id="19" name="Inhaltsplatzhalter 7"/>
          <p:cNvPicPr>
            <a:picLocks noGrp="1" noChangeAspect="1"/>
          </p:cNvPicPr>
          <p:nvPr>
            <p:ph type="pic" idx="1"/>
          </p:nvPr>
        </p:nvPicPr>
        <p:blipFill>
          <a:blip r:embed="rId2"/>
          <a:srcRect t="15814" b="15814"/>
          <a:stretch>
            <a:fillRect/>
          </a:stretch>
        </p:blipFill>
        <p:spPr>
          <a:xfrm>
            <a:off x="488217" y="2260571"/>
            <a:ext cx="11233150" cy="4345871"/>
          </a:xfrm>
          <a:prstGeom prst="rect">
            <a:avLst/>
          </a:prstGeom>
        </p:spPr>
      </p:pic>
      <p:sp>
        <p:nvSpPr>
          <p:cNvPr id="17" name="Textplatzhalter 16"/>
          <p:cNvSpPr>
            <a:spLocks noGrp="1"/>
          </p:cNvSpPr>
          <p:nvPr>
            <p:ph type="body" sz="quarter" idx="11"/>
          </p:nvPr>
        </p:nvSpPr>
        <p:spPr/>
        <p:txBody>
          <a:bodyPr/>
          <a:lstStyle/>
          <a:p>
            <a:r>
              <a:rPr lang="de-DE" dirty="0" smtClean="0"/>
              <a:t>Heben und Tragen</a:t>
            </a:r>
            <a:endParaRPr lang="de-DE" dirty="0"/>
          </a:p>
        </p:txBody>
      </p:sp>
      <p:sp>
        <p:nvSpPr>
          <p:cNvPr id="18" name="Rechteck 17"/>
          <p:cNvSpPr/>
          <p:nvPr/>
        </p:nvSpPr>
        <p:spPr>
          <a:xfrm>
            <a:off x="479425" y="3517429"/>
            <a:ext cx="4577142" cy="1569660"/>
          </a:xfrm>
          <a:prstGeom prst="rect">
            <a:avLst/>
          </a:prstGeom>
          <a:solidFill>
            <a:schemeClr val="bg1"/>
          </a:solidFill>
        </p:spPr>
        <p:txBody>
          <a:bodyPr wrap="square">
            <a:spAutoFit/>
          </a:bodyPr>
          <a:lstStyle/>
          <a:p>
            <a:r>
              <a:rPr lang="de-DE" sz="1600" b="1" dirty="0">
                <a:solidFill>
                  <a:srgbClr val="1D2D4B"/>
                </a:solidFill>
              </a:rPr>
              <a:t>Heben und Tragen</a:t>
            </a:r>
          </a:p>
          <a:p>
            <a:r>
              <a:rPr lang="de-DE" sz="1600" dirty="0">
                <a:solidFill>
                  <a:srgbClr val="1D2D4B"/>
                </a:solidFill>
              </a:rPr>
              <a:t>Die versicherte Person ist nicht mehr in der Lage, mit den Händen einen Gegenstand von </a:t>
            </a:r>
            <a:r>
              <a:rPr lang="de-DE" sz="1600" dirty="0" smtClean="0">
                <a:solidFill>
                  <a:srgbClr val="1D2D4B"/>
                </a:solidFill>
              </a:rPr>
              <a:t/>
            </a:r>
            <a:br>
              <a:rPr lang="de-DE" sz="1600" dirty="0" smtClean="0">
                <a:solidFill>
                  <a:srgbClr val="1D2D4B"/>
                </a:solidFill>
              </a:rPr>
            </a:br>
            <a:r>
              <a:rPr lang="de-DE" sz="1600" dirty="0" smtClean="0">
                <a:solidFill>
                  <a:srgbClr val="1D2D4B"/>
                </a:solidFill>
              </a:rPr>
              <a:t>5 </a:t>
            </a:r>
            <a:r>
              <a:rPr lang="de-DE" sz="1600" dirty="0">
                <a:solidFill>
                  <a:srgbClr val="1D2D4B"/>
                </a:solidFill>
              </a:rPr>
              <a:t>kg </a:t>
            </a:r>
            <a:r>
              <a:rPr lang="de-DE" sz="1600" dirty="0" smtClean="0">
                <a:solidFill>
                  <a:srgbClr val="1D2D4B"/>
                </a:solidFill>
              </a:rPr>
              <a:t>(z.B. </a:t>
            </a:r>
            <a:r>
              <a:rPr lang="de-DE" sz="1600" dirty="0">
                <a:solidFill>
                  <a:srgbClr val="1D2D4B"/>
                </a:solidFill>
              </a:rPr>
              <a:t>einen Werkzeugkoffer oder einen </a:t>
            </a:r>
            <a:r>
              <a:rPr lang="de-DE" sz="1600" dirty="0" smtClean="0">
                <a:solidFill>
                  <a:srgbClr val="1D2D4B"/>
                </a:solidFill>
              </a:rPr>
              <a:t>Farbeimer</a:t>
            </a:r>
            <a:r>
              <a:rPr lang="de-DE" sz="1600" dirty="0">
                <a:solidFill>
                  <a:srgbClr val="1D2D4B"/>
                </a:solidFill>
              </a:rPr>
              <a:t>) von einem Tisch zu heben und 5 Meter weit zu tragen.</a:t>
            </a:r>
          </a:p>
        </p:txBody>
      </p:sp>
      <p:sp>
        <p:nvSpPr>
          <p:cNvPr id="20" name="Rechteck 19"/>
          <p:cNvSpPr/>
          <p:nvPr/>
        </p:nvSpPr>
        <p:spPr>
          <a:xfrm>
            <a:off x="5616575" y="4960673"/>
            <a:ext cx="6096000" cy="1200329"/>
          </a:xfrm>
          <a:prstGeom prst="rect">
            <a:avLst/>
          </a:prstGeom>
          <a:solidFill>
            <a:schemeClr val="bg1"/>
          </a:solidFill>
        </p:spPr>
        <p:txBody>
          <a:bodyPr>
            <a:spAutoFit/>
          </a:bodyPr>
          <a:lstStyle/>
          <a:p>
            <a:r>
              <a:rPr lang="de-DE" dirty="0">
                <a:solidFill>
                  <a:srgbClr val="1D2D4B"/>
                </a:solidFill>
              </a:rPr>
              <a:t>„1.500 </a:t>
            </a:r>
            <a:r>
              <a:rPr lang="de-DE" dirty="0" smtClean="0">
                <a:solidFill>
                  <a:srgbClr val="1D2D4B"/>
                </a:solidFill>
              </a:rPr>
              <a:t>€ </a:t>
            </a:r>
            <a:r>
              <a:rPr lang="de-DE" dirty="0">
                <a:solidFill>
                  <a:srgbClr val="1D2D4B"/>
                </a:solidFill>
              </a:rPr>
              <a:t>Berufsunfähigkeitsrente kosten mich privat </a:t>
            </a:r>
            <a:r>
              <a:rPr lang="de-DE" b="1" dirty="0">
                <a:solidFill>
                  <a:srgbClr val="1D2D4B"/>
                </a:solidFill>
              </a:rPr>
              <a:t>397,26 €</a:t>
            </a:r>
            <a:r>
              <a:rPr lang="de-DE" b="1" dirty="0" smtClean="0">
                <a:solidFill>
                  <a:srgbClr val="1D2D4B"/>
                </a:solidFill>
              </a:rPr>
              <a:t> </a:t>
            </a:r>
            <a:r>
              <a:rPr lang="de-DE" dirty="0">
                <a:solidFill>
                  <a:srgbClr val="1D2D4B"/>
                </a:solidFill>
              </a:rPr>
              <a:t>im Monat. Mit der Grundfähigkeitsversicherung über meinen Arbeitgeber zahle ich lediglich </a:t>
            </a:r>
            <a:r>
              <a:rPr lang="de-DE" b="1" dirty="0">
                <a:solidFill>
                  <a:srgbClr val="1D2D4B"/>
                </a:solidFill>
              </a:rPr>
              <a:t>54,61 </a:t>
            </a:r>
            <a:r>
              <a:rPr lang="de-DE" b="1" dirty="0" smtClean="0">
                <a:solidFill>
                  <a:srgbClr val="1D2D4B"/>
                </a:solidFill>
              </a:rPr>
              <a:t>€.“ </a:t>
            </a:r>
            <a:r>
              <a:rPr lang="de-DE" b="1" dirty="0">
                <a:solidFill>
                  <a:srgbClr val="1D2D4B"/>
                </a:solidFill>
              </a:rPr>
              <a:t>(Gerüstbauer/ 35 </a:t>
            </a:r>
            <a:r>
              <a:rPr lang="de-DE" b="1" dirty="0" smtClean="0">
                <a:solidFill>
                  <a:srgbClr val="1D2D4B"/>
                </a:solidFill>
              </a:rPr>
              <a:t>Jahre)</a:t>
            </a:r>
            <a:endParaRPr lang="de-DE" b="1" dirty="0">
              <a:solidFill>
                <a:srgbClr val="1D2D4B"/>
              </a:solidFill>
            </a:endParaRPr>
          </a:p>
        </p:txBody>
      </p:sp>
    </p:spTree>
    <p:extLst>
      <p:ext uri="{BB962C8B-B14F-4D97-AF65-F5344CB8AC3E}">
        <p14:creationId xmlns:p14="http://schemas.microsoft.com/office/powerpoint/2010/main" val="7753893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54</a:t>
            </a:fld>
            <a:endParaRPr lang="de-DE" dirty="0"/>
          </a:p>
        </p:txBody>
      </p:sp>
      <p:sp>
        <p:nvSpPr>
          <p:cNvPr id="8" name="Textplatzhalter 7"/>
          <p:cNvSpPr>
            <a:spLocks noGrp="1"/>
          </p:cNvSpPr>
          <p:nvPr>
            <p:ph type="body" sz="half" idx="2"/>
          </p:nvPr>
        </p:nvSpPr>
        <p:spPr/>
        <p:txBody>
          <a:bodyPr/>
          <a:lstStyle/>
          <a:p>
            <a:pPr marL="0" indent="0">
              <a:buNone/>
            </a:pPr>
            <a:r>
              <a:rPr lang="de-DE" dirty="0">
                <a:solidFill>
                  <a:srgbClr val="137C9B"/>
                </a:solidFill>
              </a:rPr>
              <a:t>Sehen</a:t>
            </a:r>
          </a:p>
          <a:p>
            <a:pPr marL="0" indent="0">
              <a:buNone/>
            </a:pPr>
            <a:r>
              <a:rPr lang="de-DE" dirty="0">
                <a:solidFill>
                  <a:srgbClr val="1D2C4B"/>
                </a:solidFill>
              </a:rPr>
              <a:t>Die Sehfähigkeit der versicherten Person ist so stark eingeschränkt, dass bezogen auf das bessere und vollständig korrigierte Auge nur noch ein  Restsehvermögen von höchstens 3/60 bzw. 0,05 oder eine Einschränkung des Gesichtsfeldes auf höchstens 15 Grad Abstand vom Zentrum, also ein Gesamtgesichtsfeldwinkel von höchstens 30 Grad, besteht</a:t>
            </a:r>
            <a:r>
              <a:rPr lang="de-DE" dirty="0" smtClean="0">
                <a:solidFill>
                  <a:srgbClr val="1D2C4B"/>
                </a:solidFill>
              </a:rPr>
              <a:t>.</a:t>
            </a:r>
          </a:p>
          <a:p>
            <a:pPr marL="0" indent="0">
              <a:buNone/>
            </a:pPr>
            <a:r>
              <a:rPr lang="de-DE" dirty="0" smtClean="0">
                <a:solidFill>
                  <a:srgbClr val="137C9B"/>
                </a:solidFill>
              </a:rPr>
              <a:t>Handgebrauch</a:t>
            </a:r>
            <a:endParaRPr lang="de-DE" dirty="0">
              <a:solidFill>
                <a:srgbClr val="137C9B"/>
              </a:solidFill>
            </a:endParaRPr>
          </a:p>
          <a:p>
            <a:pPr marL="0" indent="0">
              <a:buNone/>
            </a:pPr>
            <a:r>
              <a:rPr lang="de-DE" dirty="0">
                <a:solidFill>
                  <a:srgbClr val="1D2C4B"/>
                </a:solidFill>
              </a:rPr>
              <a:t>Die versicherte Person ist weder mit der rechten noch mit der linken Hand in der Lage, eine Flasche mit Schraub-verschluss zu öffnen oder einen Schraubenzieher oder eine Rohrzange oder eine Schere bestimmungs- gemäß zu benutzen.</a:t>
            </a:r>
          </a:p>
          <a:p>
            <a:endParaRPr lang="de-DE" dirty="0"/>
          </a:p>
        </p:txBody>
      </p:sp>
      <p:sp>
        <p:nvSpPr>
          <p:cNvPr id="3" name="Titel 2"/>
          <p:cNvSpPr>
            <a:spLocks noGrp="1"/>
          </p:cNvSpPr>
          <p:nvPr>
            <p:ph type="title"/>
          </p:nvPr>
        </p:nvSpPr>
        <p:spPr/>
        <p:txBody>
          <a:bodyPr/>
          <a:lstStyle/>
          <a:p>
            <a:r>
              <a:rPr lang="de-DE" dirty="0"/>
              <a:t>Was Arbeitskraft eigentlich bedeutet?</a:t>
            </a:r>
          </a:p>
        </p:txBody>
      </p:sp>
      <p:pic>
        <p:nvPicPr>
          <p:cNvPr id="9" name="Inhaltsplatzhalter 4"/>
          <p:cNvPicPr>
            <a:picLocks noGrp="1" noChangeAspect="1"/>
          </p:cNvPicPr>
          <p:nvPr>
            <p:ph type="pic" idx="1"/>
          </p:nvPr>
        </p:nvPicPr>
        <p:blipFill>
          <a:blip r:embed="rId2"/>
          <a:srcRect l="20476" r="20476"/>
          <a:stretch>
            <a:fillRect/>
          </a:stretch>
        </p:blipFill>
        <p:spPr>
          <a:prstGeom prst="rect">
            <a:avLst/>
          </a:prstGeom>
        </p:spPr>
      </p:pic>
      <p:sp>
        <p:nvSpPr>
          <p:cNvPr id="4" name="Rechteck 3"/>
          <p:cNvSpPr/>
          <p:nvPr/>
        </p:nvSpPr>
        <p:spPr>
          <a:xfrm>
            <a:off x="479425" y="4437062"/>
            <a:ext cx="4175125" cy="216058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1D2D4B"/>
                </a:solidFill>
              </a:rPr>
              <a:t>„1.500 € Berufsunfähigkeitsrente kosten mich privat </a:t>
            </a:r>
            <a:r>
              <a:rPr lang="de-DE" b="1" dirty="0">
                <a:solidFill>
                  <a:srgbClr val="1D2D4B"/>
                </a:solidFill>
              </a:rPr>
              <a:t>113,45 € </a:t>
            </a:r>
            <a:r>
              <a:rPr lang="de-DE" dirty="0">
                <a:solidFill>
                  <a:srgbClr val="1D2D4B"/>
                </a:solidFill>
              </a:rPr>
              <a:t>im Monat. Mit der Grundfähigkeitsversicherung über meinen Arbeitgeber zahle ich lediglich </a:t>
            </a:r>
            <a:r>
              <a:rPr lang="de-DE" b="1" dirty="0">
                <a:solidFill>
                  <a:srgbClr val="1D2D4B"/>
                </a:solidFill>
              </a:rPr>
              <a:t>39,18 €.“ (Grafiker/35 J.)</a:t>
            </a:r>
            <a:endParaRPr lang="de-DE" dirty="0">
              <a:solidFill>
                <a:srgbClr val="1D2D4B"/>
              </a:solidFill>
            </a:endParaRPr>
          </a:p>
        </p:txBody>
      </p:sp>
    </p:spTree>
    <p:extLst>
      <p:ext uri="{BB962C8B-B14F-4D97-AF65-F5344CB8AC3E}">
        <p14:creationId xmlns:p14="http://schemas.microsoft.com/office/powerpoint/2010/main" val="18921390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55</a:t>
            </a:fld>
            <a:endParaRPr lang="de-DE"/>
          </a:p>
        </p:txBody>
      </p:sp>
      <p:sp>
        <p:nvSpPr>
          <p:cNvPr id="4" name="Textplatzhalter 3"/>
          <p:cNvSpPr>
            <a:spLocks noGrp="1"/>
          </p:cNvSpPr>
          <p:nvPr>
            <p:ph type="body" sz="half" idx="2"/>
          </p:nvPr>
        </p:nvSpPr>
        <p:spPr/>
        <p:txBody>
          <a:bodyPr/>
          <a:lstStyle/>
          <a:p>
            <a:pPr marL="0" indent="0">
              <a:buNone/>
            </a:pPr>
            <a:r>
              <a:rPr lang="de-DE" dirty="0">
                <a:solidFill>
                  <a:srgbClr val="137C9B"/>
                </a:solidFill>
              </a:rPr>
              <a:t>Gebrauch eines Arms</a:t>
            </a:r>
          </a:p>
          <a:p>
            <a:pPr marL="0" indent="0">
              <a:buNone/>
            </a:pPr>
            <a:r>
              <a:rPr lang="de-DE" dirty="0">
                <a:solidFill>
                  <a:srgbClr val="1D2C4B"/>
                </a:solidFill>
              </a:rPr>
              <a:t>Die versicherte Person ist nicht mehr in der Lage, mit dem linken oder dem rechten Arm in Schulter- bzw. Brusthöhe zu arbeiten</a:t>
            </a:r>
            <a:r>
              <a:rPr lang="de-DE" dirty="0" smtClean="0">
                <a:solidFill>
                  <a:srgbClr val="1D2C4B"/>
                </a:solidFill>
              </a:rPr>
              <a:t>.</a:t>
            </a:r>
          </a:p>
          <a:p>
            <a:pPr marL="0" indent="0">
              <a:buNone/>
            </a:pPr>
            <a:endParaRPr lang="de-DE" dirty="0">
              <a:solidFill>
                <a:srgbClr val="1D2C4B"/>
              </a:solidFill>
            </a:endParaRPr>
          </a:p>
          <a:p>
            <a:pPr marL="0" indent="0">
              <a:buNone/>
            </a:pPr>
            <a:r>
              <a:rPr lang="de-DE" dirty="0">
                <a:solidFill>
                  <a:srgbClr val="137C9B"/>
                </a:solidFill>
              </a:rPr>
              <a:t>Gleichgewichtssinn</a:t>
            </a:r>
          </a:p>
          <a:p>
            <a:pPr marL="0" indent="0">
              <a:buNone/>
            </a:pPr>
            <a:r>
              <a:rPr lang="de-DE" dirty="0">
                <a:solidFill>
                  <a:srgbClr val="1D2C4B"/>
                </a:solidFill>
              </a:rPr>
              <a:t>Der Gleichgewichtssinn der versicherten Person ist so stark gestört, dass ein Besteigen von Leitern bzw. von Gerüsten nicht mehr ohne stark erhöhte Unfallgefahr möglich ist.</a:t>
            </a:r>
          </a:p>
          <a:p>
            <a:endParaRPr lang="de-DE" dirty="0"/>
          </a:p>
        </p:txBody>
      </p:sp>
      <p:sp>
        <p:nvSpPr>
          <p:cNvPr id="5" name="Titel 4"/>
          <p:cNvSpPr>
            <a:spLocks noGrp="1"/>
          </p:cNvSpPr>
          <p:nvPr>
            <p:ph type="title"/>
          </p:nvPr>
        </p:nvSpPr>
        <p:spPr/>
        <p:txBody>
          <a:bodyPr/>
          <a:lstStyle/>
          <a:p>
            <a:r>
              <a:rPr lang="de-DE" dirty="0"/>
              <a:t>Was Arbeitskraft eigentlich bedeutet?</a:t>
            </a:r>
          </a:p>
        </p:txBody>
      </p:sp>
      <p:pic>
        <p:nvPicPr>
          <p:cNvPr id="6" name="Inhaltsplatzhalter 4"/>
          <p:cNvPicPr>
            <a:picLocks noGrp="1" noChangeAspect="1"/>
          </p:cNvPicPr>
          <p:nvPr>
            <p:ph type="pic" idx="1"/>
          </p:nvPr>
        </p:nvPicPr>
        <p:blipFill>
          <a:blip r:embed="rId2"/>
          <a:srcRect l="16205" r="16205"/>
          <a:stretch>
            <a:fillRect/>
          </a:stretch>
        </p:blipFill>
        <p:spPr>
          <a:prstGeom prst="rect">
            <a:avLst/>
          </a:prstGeom>
        </p:spPr>
      </p:pic>
    </p:spTree>
    <p:extLst>
      <p:ext uri="{BB962C8B-B14F-4D97-AF65-F5344CB8AC3E}">
        <p14:creationId xmlns:p14="http://schemas.microsoft.com/office/powerpoint/2010/main" val="243538402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56</a:t>
            </a:fld>
            <a:endParaRPr lang="de-DE"/>
          </a:p>
        </p:txBody>
      </p:sp>
      <p:sp>
        <p:nvSpPr>
          <p:cNvPr id="4" name="Textplatzhalter 3"/>
          <p:cNvSpPr>
            <a:spLocks noGrp="1"/>
          </p:cNvSpPr>
          <p:nvPr>
            <p:ph type="body" sz="half" idx="2"/>
          </p:nvPr>
        </p:nvSpPr>
        <p:spPr>
          <a:xfrm>
            <a:off x="374505" y="1799146"/>
            <a:ext cx="6719504" cy="4798504"/>
          </a:xfrm>
        </p:spPr>
        <p:txBody>
          <a:bodyPr/>
          <a:lstStyle/>
          <a:p>
            <a:pPr marL="0" indent="0">
              <a:buNone/>
            </a:pPr>
            <a:r>
              <a:rPr lang="de-DE" dirty="0">
                <a:solidFill>
                  <a:srgbClr val="137C9B"/>
                </a:solidFill>
              </a:rPr>
              <a:t>Gebrauch eines Arms</a:t>
            </a:r>
          </a:p>
          <a:p>
            <a:pPr marL="0" indent="0">
              <a:buNone/>
            </a:pPr>
            <a:r>
              <a:rPr lang="de-DE" dirty="0">
                <a:solidFill>
                  <a:srgbClr val="1D2C4B"/>
                </a:solidFill>
              </a:rPr>
              <a:t>Die versicherte Person ist nicht mehr in der Lage, mit dem linken oder dem rechten Arm in Schulter- bzw. Brusthöhe zu arbeiten</a:t>
            </a:r>
            <a:r>
              <a:rPr lang="de-DE" dirty="0" smtClean="0">
                <a:solidFill>
                  <a:srgbClr val="1D2C4B"/>
                </a:solidFill>
              </a:rPr>
              <a:t>.</a:t>
            </a:r>
          </a:p>
          <a:p>
            <a:pPr marL="0" indent="0">
              <a:buNone/>
            </a:pPr>
            <a:endParaRPr lang="de-DE" dirty="0">
              <a:solidFill>
                <a:srgbClr val="1D2C4B"/>
              </a:solidFill>
            </a:endParaRPr>
          </a:p>
          <a:p>
            <a:pPr marL="0" indent="0">
              <a:buNone/>
            </a:pPr>
            <a:r>
              <a:rPr lang="de-DE" dirty="0">
                <a:solidFill>
                  <a:srgbClr val="137C9B"/>
                </a:solidFill>
              </a:rPr>
              <a:t>Knien oder Bücken</a:t>
            </a:r>
          </a:p>
          <a:p>
            <a:pPr marL="0" indent="0">
              <a:buNone/>
            </a:pPr>
            <a:r>
              <a:rPr lang="de-DE" dirty="0">
                <a:solidFill>
                  <a:srgbClr val="1D2C4B"/>
                </a:solidFill>
              </a:rPr>
              <a:t>Die versicherte Person ist nicht mehr in der Lage, sich aus eigener Kraft zu bücken oder hinzuknien, um den Boden zu berühren, und sich danach wieder aufzurichten.</a:t>
            </a:r>
          </a:p>
          <a:p>
            <a:endParaRPr lang="de-DE" dirty="0"/>
          </a:p>
        </p:txBody>
      </p:sp>
      <p:sp>
        <p:nvSpPr>
          <p:cNvPr id="5" name="Titel 4"/>
          <p:cNvSpPr>
            <a:spLocks noGrp="1"/>
          </p:cNvSpPr>
          <p:nvPr>
            <p:ph type="title"/>
          </p:nvPr>
        </p:nvSpPr>
        <p:spPr/>
        <p:txBody>
          <a:bodyPr/>
          <a:lstStyle/>
          <a:p>
            <a:r>
              <a:rPr lang="de-DE" dirty="0"/>
              <a:t>Was Arbeitskraft eigentlich bedeutet?</a:t>
            </a:r>
          </a:p>
        </p:txBody>
      </p:sp>
      <p:pic>
        <p:nvPicPr>
          <p:cNvPr id="8" name="Inhaltsplatzhalter 4"/>
          <p:cNvPicPr>
            <a:picLocks noGrp="1" noChangeAspect="1"/>
          </p:cNvPicPr>
          <p:nvPr>
            <p:ph type="pic" idx="1"/>
          </p:nvPr>
        </p:nvPicPr>
        <p:blipFill>
          <a:blip r:embed="rId2"/>
          <a:srcRect t="4686" b="4686"/>
          <a:stretch>
            <a:fillRect/>
          </a:stretch>
        </p:blipFill>
        <p:spPr>
          <a:xfrm>
            <a:off x="7531100" y="1800225"/>
            <a:ext cx="4181475" cy="4797425"/>
          </a:xfrm>
          <a:prstGeom prst="rect">
            <a:avLst/>
          </a:prstGeom>
          <a:blipFill>
            <a:blip r:embed="rId3"/>
            <a:tile tx="0" ty="0" sx="100000" sy="100000" flip="none" algn="tl"/>
          </a:blipFill>
        </p:spPr>
      </p:pic>
    </p:spTree>
    <p:extLst>
      <p:ext uri="{BB962C8B-B14F-4D97-AF65-F5344CB8AC3E}">
        <p14:creationId xmlns:p14="http://schemas.microsoft.com/office/powerpoint/2010/main" val="185658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57</a:t>
            </a:fld>
            <a:endParaRPr lang="de-DE"/>
          </a:p>
        </p:txBody>
      </p:sp>
      <p:pic>
        <p:nvPicPr>
          <p:cNvPr id="7" name="Inhaltsplatzhalter 4"/>
          <p:cNvPicPr>
            <a:picLocks noGrp="1" noChangeAspect="1"/>
          </p:cNvPicPr>
          <p:nvPr>
            <p:ph type="pic" idx="1"/>
          </p:nvPr>
        </p:nvPicPr>
        <p:blipFill rotWithShape="1">
          <a:blip r:embed="rId2"/>
          <a:srcRect t="1948" r="912" b="1948"/>
          <a:stretch/>
        </p:blipFill>
        <p:spPr>
          <a:xfrm>
            <a:off x="479425" y="1800225"/>
            <a:ext cx="4181475" cy="4797425"/>
          </a:xfrm>
          <a:prstGeom prst="rect">
            <a:avLst/>
          </a:prstGeom>
        </p:spPr>
      </p:pic>
      <p:sp>
        <p:nvSpPr>
          <p:cNvPr id="4" name="Textplatzhalter 3"/>
          <p:cNvSpPr>
            <a:spLocks noGrp="1"/>
          </p:cNvSpPr>
          <p:nvPr>
            <p:ph type="body" sz="half" idx="2"/>
          </p:nvPr>
        </p:nvSpPr>
        <p:spPr/>
        <p:txBody>
          <a:bodyPr lIns="90000"/>
          <a:lstStyle/>
          <a:p>
            <a:pPr marL="0" indent="0">
              <a:buNone/>
            </a:pPr>
            <a:r>
              <a:rPr lang="de-DE" dirty="0">
                <a:solidFill>
                  <a:srgbClr val="137C9B"/>
                </a:solidFill>
              </a:rPr>
              <a:t>Handgebrauch</a:t>
            </a:r>
          </a:p>
          <a:p>
            <a:pPr marL="0" indent="0">
              <a:buNone/>
            </a:pPr>
            <a:r>
              <a:rPr lang="de-DE" dirty="0"/>
              <a:t>Die versicherte Person ist weder mit der rechten noch mit der linken Hand in der Lage, eine Flasche mit Schraubverschluss zu öffnen oder einen Schraubenzieher oder eine Rohrzange oder eine Schere bestimmungsgemäß zu benutzen.</a:t>
            </a:r>
          </a:p>
          <a:p>
            <a:endParaRPr lang="de-DE" b="1" dirty="0">
              <a:solidFill>
                <a:srgbClr val="137C9B"/>
              </a:solidFill>
            </a:endParaRPr>
          </a:p>
        </p:txBody>
      </p:sp>
      <p:sp>
        <p:nvSpPr>
          <p:cNvPr id="5" name="Titel 4"/>
          <p:cNvSpPr>
            <a:spLocks noGrp="1"/>
          </p:cNvSpPr>
          <p:nvPr>
            <p:ph type="title"/>
          </p:nvPr>
        </p:nvSpPr>
        <p:spPr/>
        <p:txBody>
          <a:bodyPr/>
          <a:lstStyle/>
          <a:p>
            <a:r>
              <a:rPr lang="de-DE" dirty="0"/>
              <a:t>Was Arbeitskraft eigentlich bedeutet?</a:t>
            </a:r>
          </a:p>
        </p:txBody>
      </p:sp>
    </p:spTree>
    <p:extLst>
      <p:ext uri="{BB962C8B-B14F-4D97-AF65-F5344CB8AC3E}">
        <p14:creationId xmlns:p14="http://schemas.microsoft.com/office/powerpoint/2010/main" val="223807939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58</a:t>
            </a:fld>
            <a:endParaRPr lang="de-DE"/>
          </a:p>
        </p:txBody>
      </p:sp>
      <p:sp>
        <p:nvSpPr>
          <p:cNvPr id="6" name="Textplatzhalter 5"/>
          <p:cNvSpPr>
            <a:spLocks noGrp="1"/>
          </p:cNvSpPr>
          <p:nvPr>
            <p:ph type="body" sz="half" idx="2"/>
          </p:nvPr>
        </p:nvSpPr>
        <p:spPr/>
        <p:txBody>
          <a:bodyPr/>
          <a:lstStyle/>
          <a:p>
            <a:r>
              <a:rPr lang="de-DE" dirty="0" smtClean="0"/>
              <a:t>Leistungsbeispiel: kaufmännischer Angestellter</a:t>
            </a:r>
          </a:p>
          <a:p>
            <a:r>
              <a:rPr lang="de-DE" dirty="0" smtClean="0">
                <a:solidFill>
                  <a:srgbClr val="137C9B"/>
                </a:solidFill>
              </a:rPr>
              <a:t>Grundfähigkeitsrente: 1.000 €</a:t>
            </a:r>
          </a:p>
          <a:p>
            <a:endParaRPr lang="de-DE" dirty="0" smtClean="0"/>
          </a:p>
          <a:p>
            <a:endParaRPr lang="de-DE" dirty="0" smtClean="0"/>
          </a:p>
          <a:p>
            <a:endParaRPr lang="de-DE" dirty="0" smtClean="0"/>
          </a:p>
          <a:p>
            <a:endParaRPr lang="de-DE" b="1" dirty="0" smtClean="0">
              <a:solidFill>
                <a:srgbClr val="C60000"/>
              </a:solidFill>
            </a:endParaRPr>
          </a:p>
          <a:p>
            <a:r>
              <a:rPr lang="de-DE" dirty="0" smtClean="0">
                <a:solidFill>
                  <a:srgbClr val="C60000"/>
                </a:solidFill>
              </a:rPr>
              <a:t>Berufsunfähigkeitsrente: 1.000 €</a:t>
            </a:r>
          </a:p>
          <a:p>
            <a:endParaRPr lang="de-DE" dirty="0"/>
          </a:p>
        </p:txBody>
      </p:sp>
      <p:sp>
        <p:nvSpPr>
          <p:cNvPr id="5" name="Titel 4"/>
          <p:cNvSpPr>
            <a:spLocks noGrp="1"/>
          </p:cNvSpPr>
          <p:nvPr>
            <p:ph type="title"/>
          </p:nvPr>
        </p:nvSpPr>
        <p:spPr/>
        <p:txBody>
          <a:bodyPr/>
          <a:lstStyle/>
          <a:p>
            <a:r>
              <a:rPr lang="de-DE" dirty="0" smtClean="0"/>
              <a:t>Attraktive Absicherungshöhen möglich</a:t>
            </a:r>
            <a:endParaRPr lang="de-DE" dirty="0"/>
          </a:p>
        </p:txBody>
      </p:sp>
      <p:sp>
        <p:nvSpPr>
          <p:cNvPr id="16" name="Textplatzhalter 4"/>
          <p:cNvSpPr txBox="1">
            <a:spLocks/>
          </p:cNvSpPr>
          <p:nvPr/>
        </p:nvSpPr>
        <p:spPr>
          <a:xfrm>
            <a:off x="379561" y="6247638"/>
            <a:ext cx="10786279" cy="6103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de-DE" sz="1000" dirty="0" smtClean="0">
                <a:solidFill>
                  <a:srgbClr val="1D2D4B"/>
                </a:solidFill>
              </a:rPr>
              <a:t>* Bruttoeinkommen</a:t>
            </a:r>
            <a:r>
              <a:rPr lang="de-DE" sz="1000" dirty="0">
                <a:solidFill>
                  <a:srgbClr val="1D2D4B"/>
                </a:solidFill>
              </a:rPr>
              <a:t>: 2.800 €; Steuerklasse I; BL: Hamburg; keine </a:t>
            </a:r>
            <a:r>
              <a:rPr lang="de-DE" sz="1000" dirty="0" err="1">
                <a:solidFill>
                  <a:srgbClr val="1D2D4B"/>
                </a:solidFill>
              </a:rPr>
              <a:t>KiSt</a:t>
            </a:r>
            <a:r>
              <a:rPr lang="de-DE" sz="1000" dirty="0">
                <a:solidFill>
                  <a:srgbClr val="1D2D4B"/>
                </a:solidFill>
              </a:rPr>
              <a:t>; Zusatzbeitrag GKV: 0,9 %; AG-Zuschuss: </a:t>
            </a:r>
            <a:r>
              <a:rPr lang="de-DE" sz="1000" dirty="0" smtClean="0">
                <a:solidFill>
                  <a:srgbClr val="1D2D4B"/>
                </a:solidFill>
              </a:rPr>
              <a:t>15 %;</a:t>
            </a:r>
          </a:p>
          <a:p>
            <a:pPr marL="0" indent="0">
              <a:lnSpc>
                <a:spcPct val="100000"/>
              </a:lnSpc>
              <a:spcBef>
                <a:spcPts val="0"/>
              </a:spcBef>
              <a:buFont typeface="Arial" panose="020B0604020202020204" pitchFamily="34" charset="0"/>
              <a:buNone/>
            </a:pPr>
            <a:r>
              <a:rPr lang="de-DE" sz="1000" dirty="0" smtClean="0">
                <a:solidFill>
                  <a:srgbClr val="1D2D4B"/>
                </a:solidFill>
              </a:rPr>
              <a:t>** </a:t>
            </a:r>
            <a:r>
              <a:rPr lang="de-DE" sz="1000" dirty="0">
                <a:solidFill>
                  <a:srgbClr val="1D2D4B"/>
                </a:solidFill>
              </a:rPr>
              <a:t>Überschussverwendung: </a:t>
            </a:r>
            <a:r>
              <a:rPr lang="de-DE" sz="1000" dirty="0" smtClean="0">
                <a:solidFill>
                  <a:srgbClr val="1D2D4B"/>
                </a:solidFill>
              </a:rPr>
              <a:t>Überschussrente </a:t>
            </a:r>
          </a:p>
          <a:p>
            <a:pPr marL="0" indent="0">
              <a:lnSpc>
                <a:spcPct val="100000"/>
              </a:lnSpc>
              <a:spcBef>
                <a:spcPts val="0"/>
              </a:spcBef>
              <a:buFont typeface="Arial" panose="020B0604020202020204" pitchFamily="34" charset="0"/>
              <a:buNone/>
            </a:pPr>
            <a:r>
              <a:rPr lang="de-DE" sz="1000" dirty="0" smtClean="0">
                <a:solidFill>
                  <a:srgbClr val="1D2D4B"/>
                </a:solidFill>
              </a:rPr>
              <a:t>***</a:t>
            </a:r>
            <a:r>
              <a:rPr lang="de-DE" sz="1000" dirty="0">
                <a:solidFill>
                  <a:srgbClr val="1D2D4B"/>
                </a:solidFill>
              </a:rPr>
              <a:t>Überschussverwendung: Ansammlungsbonus</a:t>
            </a:r>
          </a:p>
          <a:p>
            <a:pPr marL="0" indent="0">
              <a:buFont typeface="Arial" panose="020B0604020202020204" pitchFamily="34" charset="0"/>
              <a:buNone/>
            </a:pPr>
            <a:endParaRPr lang="de-DE" sz="1000" dirty="0" smtClean="0">
              <a:solidFill>
                <a:srgbClr val="1D2D4B"/>
              </a:solidFill>
            </a:endParaRPr>
          </a:p>
        </p:txBody>
      </p:sp>
      <p:graphicFrame>
        <p:nvGraphicFramePr>
          <p:cNvPr id="17" name="Tabelle 16"/>
          <p:cNvGraphicFramePr>
            <a:graphicFrameLocks noGrp="1"/>
          </p:cNvGraphicFramePr>
          <p:nvPr>
            <p:extLst/>
          </p:nvPr>
        </p:nvGraphicFramePr>
        <p:xfrm>
          <a:off x="1395209" y="2603991"/>
          <a:ext cx="3831273" cy="1376880"/>
        </p:xfrm>
        <a:graphic>
          <a:graphicData uri="http://schemas.openxmlformats.org/drawingml/2006/table">
            <a:tbl>
              <a:tblPr firstRow="1" bandRow="1"/>
              <a:tblGrid>
                <a:gridCol w="1362393">
                  <a:extLst>
                    <a:ext uri="{9D8B030D-6E8A-4147-A177-3AD203B41FA5}">
                      <a16:colId xmlns:a16="http://schemas.microsoft.com/office/drawing/2014/main" xmlns="" val="20000"/>
                    </a:ext>
                  </a:extLst>
                </a:gridCol>
                <a:gridCol w="952500">
                  <a:extLst>
                    <a:ext uri="{9D8B030D-6E8A-4147-A177-3AD203B41FA5}">
                      <a16:colId xmlns:a16="http://schemas.microsoft.com/office/drawing/2014/main" xmlns="" val="20001"/>
                    </a:ext>
                  </a:extLst>
                </a:gridCol>
                <a:gridCol w="1516380">
                  <a:extLst>
                    <a:ext uri="{9D8B030D-6E8A-4147-A177-3AD203B41FA5}">
                      <a16:colId xmlns:a16="http://schemas.microsoft.com/office/drawing/2014/main" xmlns="" val="20002"/>
                    </a:ext>
                  </a:extLst>
                </a:gridCol>
              </a:tblGrid>
              <a:tr h="2217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Einstiegsalter</a:t>
                      </a:r>
                      <a:endParaRPr lang="de-DE" sz="1400" b="0" dirty="0">
                        <a:solidFill>
                          <a:schemeClr val="bg1"/>
                        </a:solidFill>
                      </a:endParaRP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Beitrag</a:t>
                      </a:r>
                      <a:endParaRPr lang="de-DE" sz="1400" b="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Nettoaufwand*</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a16="http://schemas.microsoft.com/office/drawing/2014/main" xmlns="" val="10000"/>
                  </a:ext>
                </a:extLst>
              </a:tr>
              <a:tr h="145899">
                <a:tc>
                  <a:txBody>
                    <a:bodyPr/>
                    <a:lstStyle/>
                    <a:p>
                      <a:pPr algn="ctr"/>
                      <a:r>
                        <a:rPr lang="de-DE" sz="1600" dirty="0"/>
                        <a:t>30</a:t>
                      </a: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52,08 €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24,63 €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2"/>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40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64,33 €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30,42 €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3"/>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50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83,95 €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39,75 €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4"/>
                  </a:ext>
                </a:extLst>
              </a:tr>
            </a:tbl>
          </a:graphicData>
        </a:graphic>
      </p:graphicFrame>
      <p:graphicFrame>
        <p:nvGraphicFramePr>
          <p:cNvPr id="18" name="Tabelle 17"/>
          <p:cNvGraphicFramePr>
            <a:graphicFrameLocks noGrp="1"/>
          </p:cNvGraphicFramePr>
          <p:nvPr>
            <p:extLst/>
          </p:nvPr>
        </p:nvGraphicFramePr>
        <p:xfrm>
          <a:off x="5698923" y="2603991"/>
          <a:ext cx="1782489" cy="1376880"/>
        </p:xfrm>
        <a:graphic>
          <a:graphicData uri="http://schemas.openxmlformats.org/drawingml/2006/table">
            <a:tbl>
              <a:tblPr firstRow="1" bandRow="1"/>
              <a:tblGrid>
                <a:gridCol w="1782489"/>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Überschussrente**</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marL="0" algn="r" defTabSz="914400" rtl="0" eaLnBrk="1" latinLnBrk="0" hangingPunct="1"/>
                      <a:r>
                        <a:rPr lang="de-DE" sz="1400" kern="1200" dirty="0" smtClean="0">
                          <a:solidFill>
                            <a:schemeClr val="dk1"/>
                          </a:solidFill>
                          <a:latin typeface="Arial"/>
                          <a:ea typeface="+mn-ea"/>
                          <a:cs typeface="+mn-cs"/>
                        </a:rPr>
                        <a:t>1.180,00 €</a:t>
                      </a:r>
                      <a:endParaRPr lang="de-DE" sz="1400" kern="1200" dirty="0">
                        <a:solidFill>
                          <a:schemeClr val="dk1"/>
                        </a:solidFill>
                        <a:latin typeface="Arial"/>
                        <a:ea typeface="+mn-ea"/>
                        <a:cs typeface="+mn-cs"/>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marL="0" algn="r" defTabSz="914400" rtl="0" eaLnBrk="1" latinLnBrk="0" hangingPunct="1"/>
                      <a:r>
                        <a:rPr lang="de-DE" sz="1400" kern="1200" dirty="0" smtClean="0">
                          <a:solidFill>
                            <a:schemeClr val="dk1"/>
                          </a:solidFill>
                          <a:latin typeface="Arial"/>
                          <a:ea typeface="+mn-ea"/>
                          <a:cs typeface="+mn-cs"/>
                        </a:rPr>
                        <a:t>1.180,00 €</a:t>
                      </a:r>
                      <a:endParaRPr lang="de-DE" sz="1400" kern="1200" dirty="0">
                        <a:solidFill>
                          <a:schemeClr val="dk1"/>
                        </a:solidFill>
                        <a:latin typeface="Arial"/>
                        <a:ea typeface="+mn-ea"/>
                        <a:cs typeface="+mn-cs"/>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marL="0" algn="r" defTabSz="914400" rtl="0" eaLnBrk="1" latinLnBrk="0" hangingPunct="1"/>
                      <a:r>
                        <a:rPr lang="de-DE" sz="1400" kern="1200" dirty="0" smtClean="0">
                          <a:solidFill>
                            <a:schemeClr val="dk1"/>
                          </a:solidFill>
                          <a:latin typeface="Arial"/>
                          <a:ea typeface="+mn-ea"/>
                          <a:cs typeface="+mn-cs"/>
                        </a:rPr>
                        <a:t>1.180,00 €</a:t>
                      </a:r>
                      <a:endParaRPr lang="de-DE" sz="1400" kern="1200" dirty="0">
                        <a:solidFill>
                          <a:schemeClr val="dk1"/>
                        </a:solidFill>
                        <a:latin typeface="Arial"/>
                        <a:ea typeface="+mn-ea"/>
                        <a:cs typeface="+mn-cs"/>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bl>
          </a:graphicData>
        </a:graphic>
      </p:graphicFrame>
      <p:graphicFrame>
        <p:nvGraphicFramePr>
          <p:cNvPr id="19" name="Tabelle 18"/>
          <p:cNvGraphicFramePr>
            <a:graphicFrameLocks noGrp="1"/>
          </p:cNvGraphicFramePr>
          <p:nvPr>
            <p:extLst/>
          </p:nvPr>
        </p:nvGraphicFramePr>
        <p:xfrm>
          <a:off x="8245590" y="2600061"/>
          <a:ext cx="1651952" cy="1376880"/>
        </p:xfrm>
        <a:graphic>
          <a:graphicData uri="http://schemas.openxmlformats.org/drawingml/2006/table">
            <a:tbl>
              <a:tblPr firstRow="1" bandRow="1"/>
              <a:tblGrid>
                <a:gridCol w="1651952"/>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Bonus mit 67***</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algn="r"/>
                      <a:r>
                        <a:rPr lang="de-DE" sz="1400" dirty="0" smtClean="0"/>
                        <a:t>6.607,80 €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4.951,03 €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3.397,57 €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bl>
          </a:graphicData>
        </a:graphic>
      </p:graphicFrame>
      <p:sp>
        <p:nvSpPr>
          <p:cNvPr id="20" name="Textfeld 19"/>
          <p:cNvSpPr txBox="1"/>
          <p:nvPr/>
        </p:nvSpPr>
        <p:spPr>
          <a:xfrm>
            <a:off x="7535140" y="3103835"/>
            <a:ext cx="710451" cy="369332"/>
          </a:xfrm>
          <a:prstGeom prst="rect">
            <a:avLst/>
          </a:prstGeom>
          <a:noFill/>
        </p:spPr>
        <p:txBody>
          <a:bodyPr wrap="none" rtlCol="0">
            <a:spAutoFit/>
          </a:bodyPr>
          <a:lstStyle/>
          <a:p>
            <a:r>
              <a:rPr lang="de-DE" dirty="0">
                <a:solidFill>
                  <a:srgbClr val="000000"/>
                </a:solidFill>
              </a:rPr>
              <a:t>oder </a:t>
            </a:r>
          </a:p>
        </p:txBody>
      </p:sp>
      <p:graphicFrame>
        <p:nvGraphicFramePr>
          <p:cNvPr id="21" name="Tabelle 20"/>
          <p:cNvGraphicFramePr>
            <a:graphicFrameLocks noGrp="1"/>
          </p:cNvGraphicFramePr>
          <p:nvPr>
            <p:extLst/>
          </p:nvPr>
        </p:nvGraphicFramePr>
        <p:xfrm>
          <a:off x="1421589" y="4642991"/>
          <a:ext cx="3831273" cy="1376880"/>
        </p:xfrm>
        <a:graphic>
          <a:graphicData uri="http://schemas.openxmlformats.org/drawingml/2006/table">
            <a:tbl>
              <a:tblPr firstRow="1" bandRow="1"/>
              <a:tblGrid>
                <a:gridCol w="1362393">
                  <a:extLst>
                    <a:ext uri="{9D8B030D-6E8A-4147-A177-3AD203B41FA5}">
                      <a16:colId xmlns:a16="http://schemas.microsoft.com/office/drawing/2014/main" xmlns="" val="20000"/>
                    </a:ext>
                  </a:extLst>
                </a:gridCol>
                <a:gridCol w="952500">
                  <a:extLst>
                    <a:ext uri="{9D8B030D-6E8A-4147-A177-3AD203B41FA5}">
                      <a16:colId xmlns:a16="http://schemas.microsoft.com/office/drawing/2014/main" xmlns="" val="20001"/>
                    </a:ext>
                  </a:extLst>
                </a:gridCol>
                <a:gridCol w="1516380">
                  <a:extLst>
                    <a:ext uri="{9D8B030D-6E8A-4147-A177-3AD203B41FA5}">
                      <a16:colId xmlns:a16="http://schemas.microsoft.com/office/drawing/2014/main" xmlns="" val="20002"/>
                    </a:ext>
                  </a:extLst>
                </a:gridCol>
              </a:tblGrid>
              <a:tr h="2217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Einstiegsalter</a:t>
                      </a:r>
                      <a:endParaRPr lang="de-DE" sz="1400" b="0" dirty="0">
                        <a:solidFill>
                          <a:schemeClr val="bg1"/>
                        </a:solidFill>
                      </a:endParaRP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Beitrag</a:t>
                      </a:r>
                      <a:endParaRPr lang="de-DE" sz="1400" b="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Nettoaufwand*</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a16="http://schemas.microsoft.com/office/drawing/2014/main" xmlns="" val="10000"/>
                  </a:ext>
                </a:extLst>
              </a:tr>
              <a:tr h="145899">
                <a:tc>
                  <a:txBody>
                    <a:bodyPr/>
                    <a:lstStyle/>
                    <a:p>
                      <a:pPr algn="ctr"/>
                      <a:r>
                        <a:rPr lang="de-DE" sz="1600" dirty="0"/>
                        <a:t>30</a:t>
                      </a: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66,82 €</a:t>
                      </a: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31,52 €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2"/>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40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82,76 €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39,11 €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3"/>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50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96,62 €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45,75 €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4"/>
                  </a:ext>
                </a:extLst>
              </a:tr>
            </a:tbl>
          </a:graphicData>
        </a:graphic>
      </p:graphicFrame>
      <p:graphicFrame>
        <p:nvGraphicFramePr>
          <p:cNvPr id="22" name="Tabelle 21"/>
          <p:cNvGraphicFramePr>
            <a:graphicFrameLocks noGrp="1"/>
          </p:cNvGraphicFramePr>
          <p:nvPr>
            <p:extLst/>
          </p:nvPr>
        </p:nvGraphicFramePr>
        <p:xfrm>
          <a:off x="5725302" y="4642991"/>
          <a:ext cx="1782489" cy="1376880"/>
        </p:xfrm>
        <a:graphic>
          <a:graphicData uri="http://schemas.openxmlformats.org/drawingml/2006/table">
            <a:tbl>
              <a:tblPr firstRow="1" bandRow="1"/>
              <a:tblGrid>
                <a:gridCol w="1782489"/>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Überschussrente**</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algn="r"/>
                      <a:r>
                        <a:rPr lang="de-DE" sz="1400" dirty="0" smtClean="0"/>
                        <a:t>1.235 €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1.235</a:t>
                      </a:r>
                      <a:r>
                        <a:rPr lang="de-DE" sz="1400" baseline="0" dirty="0" smtClean="0"/>
                        <a:t>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1.235 €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bl>
          </a:graphicData>
        </a:graphic>
      </p:graphicFrame>
      <p:graphicFrame>
        <p:nvGraphicFramePr>
          <p:cNvPr id="23" name="Tabelle 22"/>
          <p:cNvGraphicFramePr>
            <a:graphicFrameLocks noGrp="1"/>
          </p:cNvGraphicFramePr>
          <p:nvPr>
            <p:extLst/>
          </p:nvPr>
        </p:nvGraphicFramePr>
        <p:xfrm>
          <a:off x="8271969" y="4642991"/>
          <a:ext cx="1651952" cy="1376880"/>
        </p:xfrm>
        <a:graphic>
          <a:graphicData uri="http://schemas.openxmlformats.org/drawingml/2006/table">
            <a:tbl>
              <a:tblPr firstRow="1" bandRow="1"/>
              <a:tblGrid>
                <a:gridCol w="1651952"/>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Bonus mit 67***</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algn="r"/>
                      <a:r>
                        <a:rPr lang="de-DE" sz="1400" dirty="0" smtClean="0"/>
                        <a:t>10.740,76 €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8.067,33 €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4.952,08 €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bl>
          </a:graphicData>
        </a:graphic>
      </p:graphicFrame>
      <p:sp>
        <p:nvSpPr>
          <p:cNvPr id="24" name="Textfeld 23"/>
          <p:cNvSpPr txBox="1"/>
          <p:nvPr/>
        </p:nvSpPr>
        <p:spPr>
          <a:xfrm>
            <a:off x="7561519" y="5342707"/>
            <a:ext cx="710451" cy="369332"/>
          </a:xfrm>
          <a:prstGeom prst="rect">
            <a:avLst/>
          </a:prstGeom>
          <a:noFill/>
        </p:spPr>
        <p:txBody>
          <a:bodyPr wrap="none" rtlCol="0">
            <a:spAutoFit/>
          </a:bodyPr>
          <a:lstStyle/>
          <a:p>
            <a:r>
              <a:rPr lang="de-DE" dirty="0">
                <a:solidFill>
                  <a:srgbClr val="000000"/>
                </a:solidFill>
              </a:rPr>
              <a:t>oder </a:t>
            </a:r>
          </a:p>
        </p:txBody>
      </p:sp>
    </p:spTree>
    <p:extLst>
      <p:ext uri="{BB962C8B-B14F-4D97-AF65-F5344CB8AC3E}">
        <p14:creationId xmlns:p14="http://schemas.microsoft.com/office/powerpoint/2010/main" val="1673845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59</a:t>
            </a:fld>
            <a:endParaRPr lang="de-DE"/>
          </a:p>
        </p:txBody>
      </p:sp>
      <p:sp>
        <p:nvSpPr>
          <p:cNvPr id="6" name="Textplatzhalter 5"/>
          <p:cNvSpPr>
            <a:spLocks noGrp="1"/>
          </p:cNvSpPr>
          <p:nvPr>
            <p:ph type="body" sz="half" idx="2"/>
          </p:nvPr>
        </p:nvSpPr>
        <p:spPr/>
        <p:txBody>
          <a:bodyPr/>
          <a:lstStyle/>
          <a:p>
            <a:r>
              <a:rPr lang="de-DE" dirty="0">
                <a:solidFill>
                  <a:srgbClr val="C60000"/>
                </a:solidFill>
              </a:rPr>
              <a:t>Berufsunfähigkeitsrente: 1.000 €</a:t>
            </a:r>
          </a:p>
          <a:p>
            <a:endParaRPr lang="de-DE" dirty="0" smtClean="0"/>
          </a:p>
          <a:p>
            <a:endParaRPr lang="de-DE" dirty="0" smtClean="0"/>
          </a:p>
          <a:p>
            <a:endParaRPr lang="de-DE" dirty="0" smtClean="0"/>
          </a:p>
          <a:p>
            <a:endParaRPr lang="de-DE" sz="500" dirty="0" smtClean="0"/>
          </a:p>
          <a:p>
            <a:endParaRPr lang="de-DE" dirty="0"/>
          </a:p>
        </p:txBody>
      </p:sp>
      <p:sp>
        <p:nvSpPr>
          <p:cNvPr id="5" name="Titel 4"/>
          <p:cNvSpPr>
            <a:spLocks noGrp="1"/>
          </p:cNvSpPr>
          <p:nvPr>
            <p:ph type="title"/>
          </p:nvPr>
        </p:nvSpPr>
        <p:spPr/>
        <p:txBody>
          <a:bodyPr/>
          <a:lstStyle/>
          <a:p>
            <a:r>
              <a:rPr lang="de-DE" smtClean="0"/>
              <a:t>Attraktive Absicherungshöhen möglich</a:t>
            </a:r>
            <a:endParaRPr lang="de-DE" dirty="0"/>
          </a:p>
        </p:txBody>
      </p:sp>
      <p:sp>
        <p:nvSpPr>
          <p:cNvPr id="16" name="Textplatzhalter 4"/>
          <p:cNvSpPr txBox="1">
            <a:spLocks/>
          </p:cNvSpPr>
          <p:nvPr/>
        </p:nvSpPr>
        <p:spPr>
          <a:xfrm>
            <a:off x="379561" y="6247638"/>
            <a:ext cx="10786279" cy="316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de-DE" sz="1000" dirty="0" smtClean="0">
                <a:solidFill>
                  <a:srgbClr val="1D2D4B"/>
                </a:solidFill>
              </a:rPr>
              <a:t>* Bruttoeinkommen</a:t>
            </a:r>
            <a:r>
              <a:rPr lang="de-DE" sz="1000" dirty="0">
                <a:solidFill>
                  <a:srgbClr val="1D2D4B"/>
                </a:solidFill>
              </a:rPr>
              <a:t>: 2.800 €; Steuerklasse I; BL: Hamburg; keine </a:t>
            </a:r>
            <a:r>
              <a:rPr lang="de-DE" sz="1000" dirty="0" err="1">
                <a:solidFill>
                  <a:srgbClr val="1D2D4B"/>
                </a:solidFill>
              </a:rPr>
              <a:t>KiSt</a:t>
            </a:r>
            <a:r>
              <a:rPr lang="de-DE" sz="1000" dirty="0">
                <a:solidFill>
                  <a:srgbClr val="1D2D4B"/>
                </a:solidFill>
              </a:rPr>
              <a:t>; Zusatzbeitrag GKV: 0,9 %; AG-Zuschuss: </a:t>
            </a:r>
            <a:r>
              <a:rPr lang="de-DE" sz="1000" dirty="0" smtClean="0">
                <a:solidFill>
                  <a:srgbClr val="1D2D4B"/>
                </a:solidFill>
              </a:rPr>
              <a:t>15 %;</a:t>
            </a:r>
          </a:p>
          <a:p>
            <a:pPr marL="0" indent="0">
              <a:lnSpc>
                <a:spcPct val="100000"/>
              </a:lnSpc>
              <a:spcBef>
                <a:spcPts val="0"/>
              </a:spcBef>
              <a:buFont typeface="Arial" panose="020B0604020202020204" pitchFamily="34" charset="0"/>
              <a:buNone/>
            </a:pPr>
            <a:r>
              <a:rPr lang="de-DE" sz="1000" dirty="0" smtClean="0">
                <a:solidFill>
                  <a:srgbClr val="1D2D4B"/>
                </a:solidFill>
              </a:rPr>
              <a:t>** </a:t>
            </a:r>
            <a:r>
              <a:rPr lang="de-DE" sz="1000" dirty="0">
                <a:solidFill>
                  <a:srgbClr val="1D2D4B"/>
                </a:solidFill>
              </a:rPr>
              <a:t>Überschussverwendung: </a:t>
            </a:r>
            <a:r>
              <a:rPr lang="de-DE" sz="1000" dirty="0" smtClean="0">
                <a:solidFill>
                  <a:srgbClr val="1D2D4B"/>
                </a:solidFill>
              </a:rPr>
              <a:t>Überschussrente </a:t>
            </a:r>
          </a:p>
          <a:p>
            <a:pPr marL="0" indent="0">
              <a:lnSpc>
                <a:spcPct val="100000"/>
              </a:lnSpc>
              <a:spcBef>
                <a:spcPts val="0"/>
              </a:spcBef>
              <a:buFont typeface="Arial" panose="020B0604020202020204" pitchFamily="34" charset="0"/>
              <a:buNone/>
            </a:pPr>
            <a:r>
              <a:rPr lang="de-DE" sz="1000" dirty="0" smtClean="0">
                <a:solidFill>
                  <a:srgbClr val="1D2D4B"/>
                </a:solidFill>
              </a:rPr>
              <a:t>***</a:t>
            </a:r>
            <a:r>
              <a:rPr lang="de-DE" sz="1000" dirty="0">
                <a:solidFill>
                  <a:srgbClr val="1D2D4B"/>
                </a:solidFill>
              </a:rPr>
              <a:t>Überschussverwendung: Ansammlungsbonus</a:t>
            </a:r>
          </a:p>
          <a:p>
            <a:pPr marL="0" indent="0">
              <a:buFont typeface="Arial" panose="020B0604020202020204" pitchFamily="34" charset="0"/>
              <a:buNone/>
            </a:pPr>
            <a:endParaRPr lang="de-DE" sz="1000" dirty="0" smtClean="0">
              <a:solidFill>
                <a:srgbClr val="1D2D4B"/>
              </a:solidFill>
            </a:endParaRPr>
          </a:p>
        </p:txBody>
      </p:sp>
      <p:graphicFrame>
        <p:nvGraphicFramePr>
          <p:cNvPr id="14" name="Tabelle 13"/>
          <p:cNvGraphicFramePr>
            <a:graphicFrameLocks noGrp="1"/>
          </p:cNvGraphicFramePr>
          <p:nvPr>
            <p:extLst/>
          </p:nvPr>
        </p:nvGraphicFramePr>
        <p:xfrm>
          <a:off x="814917" y="2647207"/>
          <a:ext cx="4014153" cy="1376880"/>
        </p:xfrm>
        <a:graphic>
          <a:graphicData uri="http://schemas.openxmlformats.org/drawingml/2006/table">
            <a:tbl>
              <a:tblPr firstRow="1" bandRow="1"/>
              <a:tblGrid>
                <a:gridCol w="1347153">
                  <a:extLst>
                    <a:ext uri="{9D8B030D-6E8A-4147-A177-3AD203B41FA5}">
                      <a16:colId xmlns:a16="http://schemas.microsoft.com/office/drawing/2014/main" xmlns="" val="20000"/>
                    </a:ext>
                  </a:extLst>
                </a:gridCol>
                <a:gridCol w="1005840">
                  <a:extLst>
                    <a:ext uri="{9D8B030D-6E8A-4147-A177-3AD203B41FA5}">
                      <a16:colId xmlns:a16="http://schemas.microsoft.com/office/drawing/2014/main" xmlns="" val="20001"/>
                    </a:ext>
                  </a:extLst>
                </a:gridCol>
                <a:gridCol w="1661160">
                  <a:extLst>
                    <a:ext uri="{9D8B030D-6E8A-4147-A177-3AD203B41FA5}">
                      <a16:colId xmlns:a16="http://schemas.microsoft.com/office/drawing/2014/main" xmlns="" val="20002"/>
                    </a:ext>
                  </a:extLst>
                </a:gridCol>
              </a:tblGrid>
              <a:tr h="2217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Einstiegsalter</a:t>
                      </a:r>
                      <a:endParaRPr lang="de-DE" sz="1400" dirty="0">
                        <a:solidFill>
                          <a:schemeClr val="bg1"/>
                        </a:solidFill>
                      </a:endParaRP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Beitrag</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Nettoaufwand*</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a16="http://schemas.microsoft.com/office/drawing/2014/main" xmlns="" val="10000"/>
                  </a:ext>
                </a:extLst>
              </a:tr>
              <a:tr h="145899">
                <a:tc>
                  <a:txBody>
                    <a:bodyPr/>
                    <a:lstStyle/>
                    <a:p>
                      <a:pPr algn="ctr"/>
                      <a:r>
                        <a:rPr lang="de-DE" sz="1600" dirty="0"/>
                        <a:t>30</a:t>
                      </a: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66,82 €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31,52 €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2"/>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40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82,76 €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39,11 €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3"/>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50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96,62 €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45,75 €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4"/>
                  </a:ext>
                </a:extLst>
              </a:tr>
            </a:tbl>
          </a:graphicData>
        </a:graphic>
      </p:graphicFrame>
      <p:graphicFrame>
        <p:nvGraphicFramePr>
          <p:cNvPr id="15" name="Tabelle 14"/>
          <p:cNvGraphicFramePr>
            <a:graphicFrameLocks noGrp="1"/>
          </p:cNvGraphicFramePr>
          <p:nvPr>
            <p:extLst/>
          </p:nvPr>
        </p:nvGraphicFramePr>
        <p:xfrm>
          <a:off x="5111008" y="2647207"/>
          <a:ext cx="1836420" cy="1376880"/>
        </p:xfrm>
        <a:graphic>
          <a:graphicData uri="http://schemas.openxmlformats.org/drawingml/2006/table">
            <a:tbl>
              <a:tblPr firstRow="1" bandRow="1"/>
              <a:tblGrid>
                <a:gridCol w="1836420"/>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Überschussrente**</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algn="r"/>
                      <a:r>
                        <a:rPr lang="de-DE" sz="1400" dirty="0" smtClean="0"/>
                        <a:t>1.235,00 €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1.235,00 €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1.235,00 €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bl>
          </a:graphicData>
        </a:graphic>
      </p:graphicFrame>
      <p:graphicFrame>
        <p:nvGraphicFramePr>
          <p:cNvPr id="25" name="Tabelle 24"/>
          <p:cNvGraphicFramePr>
            <a:graphicFrameLocks noGrp="1"/>
          </p:cNvGraphicFramePr>
          <p:nvPr>
            <p:extLst/>
          </p:nvPr>
        </p:nvGraphicFramePr>
        <p:xfrm>
          <a:off x="7756737" y="2647207"/>
          <a:ext cx="1651952" cy="1376880"/>
        </p:xfrm>
        <a:graphic>
          <a:graphicData uri="http://schemas.openxmlformats.org/drawingml/2006/table">
            <a:tbl>
              <a:tblPr firstRow="1" bandRow="1"/>
              <a:tblGrid>
                <a:gridCol w="1651952"/>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Bonus mit 67***</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algn="r"/>
                      <a:r>
                        <a:rPr lang="de-DE" sz="1400" dirty="0" smtClean="0"/>
                        <a:t>10.740,76 €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8.067,33 €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4.952,08 €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bl>
          </a:graphicData>
        </a:graphic>
      </p:graphicFrame>
      <p:sp>
        <p:nvSpPr>
          <p:cNvPr id="26" name="Textfeld 25"/>
          <p:cNvSpPr txBox="1"/>
          <p:nvPr/>
        </p:nvSpPr>
        <p:spPr>
          <a:xfrm>
            <a:off x="7046287" y="3150981"/>
            <a:ext cx="710451" cy="369332"/>
          </a:xfrm>
          <a:prstGeom prst="rect">
            <a:avLst/>
          </a:prstGeom>
          <a:noFill/>
        </p:spPr>
        <p:txBody>
          <a:bodyPr wrap="none" rtlCol="0">
            <a:spAutoFit/>
          </a:bodyPr>
          <a:lstStyle/>
          <a:p>
            <a:r>
              <a:rPr lang="de-DE" dirty="0">
                <a:solidFill>
                  <a:srgbClr val="000000"/>
                </a:solidFill>
              </a:rPr>
              <a:t>oder </a:t>
            </a:r>
          </a:p>
        </p:txBody>
      </p:sp>
    </p:spTree>
    <p:extLst>
      <p:ext uri="{BB962C8B-B14F-4D97-AF65-F5344CB8AC3E}">
        <p14:creationId xmlns:p14="http://schemas.microsoft.com/office/powerpoint/2010/main" val="106029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6</a:t>
            </a:fld>
            <a:endParaRPr lang="de-DE" dirty="0"/>
          </a:p>
        </p:txBody>
      </p:sp>
      <p:sp>
        <p:nvSpPr>
          <p:cNvPr id="4" name="Titel 3"/>
          <p:cNvSpPr>
            <a:spLocks noGrp="1"/>
          </p:cNvSpPr>
          <p:nvPr>
            <p:ph type="title"/>
          </p:nvPr>
        </p:nvSpPr>
        <p:spPr/>
        <p:txBody>
          <a:bodyPr/>
          <a:lstStyle/>
          <a:p>
            <a:r>
              <a:rPr lang="de-DE" dirty="0" smtClean="0"/>
              <a:t>Wie viel Rentner bekommen wie viel Rente</a:t>
            </a:r>
            <a:endParaRPr lang="de-DE" dirty="0"/>
          </a:p>
        </p:txBody>
      </p:sp>
      <p:sp>
        <p:nvSpPr>
          <p:cNvPr id="5" name="Textplatzhalter 4"/>
          <p:cNvSpPr>
            <a:spLocks noGrp="1"/>
          </p:cNvSpPr>
          <p:nvPr>
            <p:ph type="body" sz="half" idx="11"/>
          </p:nvPr>
        </p:nvSpPr>
        <p:spPr/>
        <p:txBody>
          <a:bodyPr/>
          <a:lstStyle/>
          <a:p>
            <a:endParaRPr lang="de-DE"/>
          </a:p>
        </p:txBody>
      </p:sp>
      <p:pic>
        <p:nvPicPr>
          <p:cNvPr id="7" name="Grafik 6"/>
          <p:cNvPicPr>
            <a:picLocks noChangeAspect="1"/>
          </p:cNvPicPr>
          <p:nvPr/>
        </p:nvPicPr>
        <p:blipFill>
          <a:blip r:embed="rId2"/>
          <a:stretch>
            <a:fillRect/>
          </a:stretch>
        </p:blipFill>
        <p:spPr>
          <a:xfrm>
            <a:off x="253215" y="1662140"/>
            <a:ext cx="5086350" cy="4819650"/>
          </a:xfrm>
          <a:prstGeom prst="rect">
            <a:avLst/>
          </a:prstGeom>
        </p:spPr>
      </p:pic>
      <p:pic>
        <p:nvPicPr>
          <p:cNvPr id="8" name="Grafik 7"/>
          <p:cNvPicPr>
            <a:picLocks noChangeAspect="1"/>
          </p:cNvPicPr>
          <p:nvPr/>
        </p:nvPicPr>
        <p:blipFill>
          <a:blip r:embed="rId3"/>
          <a:stretch>
            <a:fillRect/>
          </a:stretch>
        </p:blipFill>
        <p:spPr>
          <a:xfrm>
            <a:off x="5987215" y="2914388"/>
            <a:ext cx="4933950" cy="3533775"/>
          </a:xfrm>
          <a:prstGeom prst="rect">
            <a:avLst/>
          </a:prstGeom>
        </p:spPr>
      </p:pic>
      <p:sp>
        <p:nvSpPr>
          <p:cNvPr id="9" name="Pfeil nach links 8"/>
          <p:cNvSpPr/>
          <p:nvPr/>
        </p:nvSpPr>
        <p:spPr>
          <a:xfrm>
            <a:off x="5369670" y="4681275"/>
            <a:ext cx="260665" cy="24063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Tree>
    <p:extLst>
      <p:ext uri="{BB962C8B-B14F-4D97-AF65-F5344CB8AC3E}">
        <p14:creationId xmlns:p14="http://schemas.microsoft.com/office/powerpoint/2010/main" val="107058112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60</a:t>
            </a:fld>
            <a:endParaRPr lang="de-DE"/>
          </a:p>
        </p:txBody>
      </p:sp>
      <p:sp>
        <p:nvSpPr>
          <p:cNvPr id="6" name="Textplatzhalter 5"/>
          <p:cNvSpPr>
            <a:spLocks noGrp="1"/>
          </p:cNvSpPr>
          <p:nvPr>
            <p:ph type="body" sz="half" idx="2"/>
          </p:nvPr>
        </p:nvSpPr>
        <p:spPr/>
        <p:txBody>
          <a:bodyPr/>
          <a:lstStyle/>
          <a:p>
            <a:r>
              <a:rPr lang="de-DE" dirty="0">
                <a:solidFill>
                  <a:srgbClr val="C60000"/>
                </a:solidFill>
              </a:rPr>
              <a:t>Berufsunfähigkeitsrente: 1.000 €</a:t>
            </a:r>
          </a:p>
          <a:p>
            <a:endParaRPr lang="de-DE" dirty="0" smtClean="0"/>
          </a:p>
          <a:p>
            <a:endParaRPr lang="de-DE" dirty="0" smtClean="0"/>
          </a:p>
          <a:p>
            <a:endParaRPr lang="de-DE" dirty="0" smtClean="0"/>
          </a:p>
          <a:p>
            <a:endParaRPr lang="de-DE" sz="500" dirty="0" smtClean="0"/>
          </a:p>
          <a:p>
            <a:endParaRPr lang="de-DE" dirty="0"/>
          </a:p>
        </p:txBody>
      </p:sp>
      <p:sp>
        <p:nvSpPr>
          <p:cNvPr id="5" name="Titel 4"/>
          <p:cNvSpPr>
            <a:spLocks noGrp="1"/>
          </p:cNvSpPr>
          <p:nvPr>
            <p:ph type="title"/>
          </p:nvPr>
        </p:nvSpPr>
        <p:spPr/>
        <p:txBody>
          <a:bodyPr/>
          <a:lstStyle/>
          <a:p>
            <a:r>
              <a:rPr lang="de-DE" dirty="0"/>
              <a:t>Leistungsbeispiel: Kraftfahrer</a:t>
            </a:r>
          </a:p>
        </p:txBody>
      </p:sp>
      <p:sp>
        <p:nvSpPr>
          <p:cNvPr id="16" name="Textplatzhalter 4"/>
          <p:cNvSpPr txBox="1">
            <a:spLocks/>
          </p:cNvSpPr>
          <p:nvPr/>
        </p:nvSpPr>
        <p:spPr>
          <a:xfrm>
            <a:off x="379561" y="6247638"/>
            <a:ext cx="10786279" cy="316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dirty="0">
                <a:solidFill>
                  <a:srgbClr val="1D2D4B"/>
                </a:solidFill>
              </a:rPr>
              <a:t>*Bruttoeinkommen: 2.800 €; Steuerklasse I; BL: Hamburg; keine </a:t>
            </a:r>
            <a:r>
              <a:rPr lang="de-DE" sz="1000" dirty="0" err="1">
                <a:solidFill>
                  <a:srgbClr val="1D2D4B"/>
                </a:solidFill>
              </a:rPr>
              <a:t>KiSt</a:t>
            </a:r>
            <a:r>
              <a:rPr lang="de-DE" sz="1000" dirty="0">
                <a:solidFill>
                  <a:srgbClr val="1D2D4B"/>
                </a:solidFill>
              </a:rPr>
              <a:t>; Zusatzbeitrag GKV: 0,9 %; AG-Zuschuss: </a:t>
            </a:r>
            <a:r>
              <a:rPr lang="de-DE" sz="1000" dirty="0" smtClean="0">
                <a:solidFill>
                  <a:srgbClr val="1D2D4B"/>
                </a:solidFill>
              </a:rPr>
              <a:t>15 % </a:t>
            </a:r>
            <a:r>
              <a:rPr lang="de-DE" sz="1000" dirty="0">
                <a:solidFill>
                  <a:srgbClr val="1D2D4B"/>
                </a:solidFill>
              </a:rPr>
              <a:t>;</a:t>
            </a:r>
          </a:p>
        </p:txBody>
      </p:sp>
      <p:graphicFrame>
        <p:nvGraphicFramePr>
          <p:cNvPr id="10" name="Tabelle 9"/>
          <p:cNvGraphicFramePr>
            <a:graphicFrameLocks noGrp="1"/>
          </p:cNvGraphicFramePr>
          <p:nvPr>
            <p:extLst/>
          </p:nvPr>
        </p:nvGraphicFramePr>
        <p:xfrm>
          <a:off x="814916" y="2657486"/>
          <a:ext cx="4917308" cy="1376880"/>
        </p:xfrm>
        <a:graphic>
          <a:graphicData uri="http://schemas.openxmlformats.org/drawingml/2006/table">
            <a:tbl>
              <a:tblPr firstRow="1" bandRow="1"/>
              <a:tblGrid>
                <a:gridCol w="1992953">
                  <a:extLst>
                    <a:ext uri="{9D8B030D-6E8A-4147-A177-3AD203B41FA5}">
                      <a16:colId xmlns:a16="http://schemas.microsoft.com/office/drawing/2014/main" xmlns="" val="20000"/>
                    </a:ext>
                  </a:extLst>
                </a:gridCol>
                <a:gridCol w="1389069">
                  <a:extLst>
                    <a:ext uri="{9D8B030D-6E8A-4147-A177-3AD203B41FA5}">
                      <a16:colId xmlns:a16="http://schemas.microsoft.com/office/drawing/2014/main" xmlns="" val="20001"/>
                    </a:ext>
                  </a:extLst>
                </a:gridCol>
                <a:gridCol w="1535286">
                  <a:extLst>
                    <a:ext uri="{9D8B030D-6E8A-4147-A177-3AD203B41FA5}">
                      <a16:colId xmlns:a16="http://schemas.microsoft.com/office/drawing/2014/main" xmlns="" val="20002"/>
                    </a:ext>
                  </a:extLst>
                </a:gridCol>
              </a:tblGrid>
              <a:tr h="2217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Einstiegsalter</a:t>
                      </a:r>
                      <a:endParaRPr lang="de-DE" sz="1400" dirty="0">
                        <a:solidFill>
                          <a:schemeClr val="bg1"/>
                        </a:solidFill>
                      </a:endParaRP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Beitrag</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Nettoaufwand*</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a16="http://schemas.microsoft.com/office/drawing/2014/main" xmlns="" val="10000"/>
                  </a:ext>
                </a:extLst>
              </a:tr>
              <a:tr h="145899">
                <a:tc>
                  <a:txBody>
                    <a:bodyPr/>
                    <a:lstStyle/>
                    <a:p>
                      <a:pPr algn="ctr"/>
                      <a:r>
                        <a:rPr lang="de-DE" sz="1600" dirty="0"/>
                        <a:t>30</a:t>
                      </a: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232,68 €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110,55 €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2"/>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40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288,94 €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140,15 €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3"/>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50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337,84 €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173,40 €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7849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61</a:t>
            </a:fld>
            <a:endParaRPr lang="de-DE"/>
          </a:p>
        </p:txBody>
      </p:sp>
      <p:sp>
        <p:nvSpPr>
          <p:cNvPr id="3" name="Textplatzhalter 2"/>
          <p:cNvSpPr>
            <a:spLocks noGrp="1"/>
          </p:cNvSpPr>
          <p:nvPr>
            <p:ph type="body" sz="quarter" idx="10"/>
          </p:nvPr>
        </p:nvSpPr>
        <p:spPr/>
        <p:txBody>
          <a:bodyPr/>
          <a:lstStyle/>
          <a:p>
            <a:r>
              <a:rPr lang="de-DE" sz="2000" dirty="0"/>
              <a:t>Grundfähigkeitsrente: 1.000 €</a:t>
            </a:r>
          </a:p>
          <a:p>
            <a:endParaRPr lang="de-DE" dirty="0"/>
          </a:p>
        </p:txBody>
      </p:sp>
      <p:sp>
        <p:nvSpPr>
          <p:cNvPr id="6" name="Textplatzhalter 5"/>
          <p:cNvSpPr>
            <a:spLocks noGrp="1"/>
          </p:cNvSpPr>
          <p:nvPr>
            <p:ph type="body" sz="half" idx="2"/>
          </p:nvPr>
        </p:nvSpPr>
        <p:spPr/>
        <p:txBody>
          <a:bodyPr/>
          <a:lstStyle/>
          <a:p>
            <a:endParaRPr lang="de-DE" dirty="0" smtClean="0"/>
          </a:p>
          <a:p>
            <a:endParaRPr lang="de-DE" dirty="0" smtClean="0"/>
          </a:p>
          <a:p>
            <a:endParaRPr lang="de-DE" dirty="0" smtClean="0"/>
          </a:p>
          <a:p>
            <a:endParaRPr lang="de-DE" sz="500" dirty="0" smtClean="0"/>
          </a:p>
          <a:p>
            <a:endParaRPr lang="de-DE" dirty="0"/>
          </a:p>
        </p:txBody>
      </p:sp>
      <p:sp>
        <p:nvSpPr>
          <p:cNvPr id="5" name="Titel 4"/>
          <p:cNvSpPr>
            <a:spLocks noGrp="1"/>
          </p:cNvSpPr>
          <p:nvPr>
            <p:ph type="title"/>
          </p:nvPr>
        </p:nvSpPr>
        <p:spPr/>
        <p:txBody>
          <a:bodyPr/>
          <a:lstStyle/>
          <a:p>
            <a:r>
              <a:rPr lang="de-DE" dirty="0"/>
              <a:t>Leistungsbeispiel: Kraftfahrer</a:t>
            </a:r>
          </a:p>
        </p:txBody>
      </p:sp>
      <p:sp>
        <p:nvSpPr>
          <p:cNvPr id="16" name="Textplatzhalter 4"/>
          <p:cNvSpPr txBox="1">
            <a:spLocks/>
          </p:cNvSpPr>
          <p:nvPr/>
        </p:nvSpPr>
        <p:spPr>
          <a:xfrm>
            <a:off x="379561" y="6139688"/>
            <a:ext cx="10786279" cy="316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de-DE" sz="1000" dirty="0">
                <a:solidFill>
                  <a:srgbClr val="1D2D4B"/>
                </a:solidFill>
              </a:rPr>
              <a:t>*Bruttoeinkommen: 2.800 €; Steuerklasse I; BL: Hamburg; keine </a:t>
            </a:r>
            <a:r>
              <a:rPr lang="de-DE" sz="1000" dirty="0" err="1">
                <a:solidFill>
                  <a:srgbClr val="1D2D4B"/>
                </a:solidFill>
              </a:rPr>
              <a:t>KiSt</a:t>
            </a:r>
            <a:r>
              <a:rPr lang="de-DE" sz="1000" dirty="0">
                <a:solidFill>
                  <a:srgbClr val="1D2D4B"/>
                </a:solidFill>
              </a:rPr>
              <a:t>; Zusatzbeitrag GKV: 0,9 %; AG-Zuschuss: </a:t>
            </a:r>
            <a:r>
              <a:rPr lang="de-DE" sz="1000" dirty="0" smtClean="0">
                <a:solidFill>
                  <a:srgbClr val="1D2D4B"/>
                </a:solidFill>
              </a:rPr>
              <a:t>15 %;</a:t>
            </a:r>
            <a:endParaRPr lang="de-DE" sz="1000" dirty="0">
              <a:solidFill>
                <a:srgbClr val="1D2D4B"/>
              </a:solidFill>
            </a:endParaRPr>
          </a:p>
          <a:p>
            <a:pPr marL="0" indent="0">
              <a:lnSpc>
                <a:spcPct val="100000"/>
              </a:lnSpc>
              <a:spcBef>
                <a:spcPts val="0"/>
              </a:spcBef>
              <a:buFont typeface="Arial" panose="020B0604020202020204" pitchFamily="34" charset="0"/>
              <a:buNone/>
            </a:pPr>
            <a:r>
              <a:rPr lang="de-DE" sz="1000" dirty="0">
                <a:solidFill>
                  <a:srgbClr val="1D2D4B"/>
                </a:solidFill>
              </a:rPr>
              <a:t>** Überschussverwendung: </a:t>
            </a:r>
            <a:r>
              <a:rPr lang="de-DE" sz="1000" dirty="0" smtClean="0">
                <a:solidFill>
                  <a:srgbClr val="1D2D4B"/>
                </a:solidFill>
              </a:rPr>
              <a:t>Überschussrente</a:t>
            </a:r>
          </a:p>
          <a:p>
            <a:pPr marL="0" indent="0">
              <a:lnSpc>
                <a:spcPct val="100000"/>
              </a:lnSpc>
              <a:spcBef>
                <a:spcPts val="0"/>
              </a:spcBef>
              <a:buFont typeface="Arial" panose="020B0604020202020204" pitchFamily="34" charset="0"/>
              <a:buNone/>
            </a:pPr>
            <a:r>
              <a:rPr lang="de-DE" sz="1000" dirty="0" smtClean="0">
                <a:solidFill>
                  <a:srgbClr val="1D2D4B"/>
                </a:solidFill>
              </a:rPr>
              <a:t>***Überschussverwendung: Ansammlungsbonus</a:t>
            </a:r>
            <a:endParaRPr lang="de-DE" sz="1000" dirty="0">
              <a:solidFill>
                <a:srgbClr val="1D2D4B"/>
              </a:solidFill>
            </a:endParaRPr>
          </a:p>
        </p:txBody>
      </p:sp>
      <p:graphicFrame>
        <p:nvGraphicFramePr>
          <p:cNvPr id="7" name="Tabelle 6"/>
          <p:cNvGraphicFramePr>
            <a:graphicFrameLocks noGrp="1"/>
          </p:cNvGraphicFramePr>
          <p:nvPr>
            <p:extLst/>
          </p:nvPr>
        </p:nvGraphicFramePr>
        <p:xfrm>
          <a:off x="836690" y="2676745"/>
          <a:ext cx="4135619" cy="1376880"/>
        </p:xfrm>
        <a:graphic>
          <a:graphicData uri="http://schemas.openxmlformats.org/drawingml/2006/table">
            <a:tbl>
              <a:tblPr firstRow="1" bandRow="1"/>
              <a:tblGrid>
                <a:gridCol w="1395574">
                  <a:extLst>
                    <a:ext uri="{9D8B030D-6E8A-4147-A177-3AD203B41FA5}">
                      <a16:colId xmlns:a16="http://schemas.microsoft.com/office/drawing/2014/main" xmlns="" val="20000"/>
                    </a:ext>
                  </a:extLst>
                </a:gridCol>
                <a:gridCol w="1125514">
                  <a:extLst>
                    <a:ext uri="{9D8B030D-6E8A-4147-A177-3AD203B41FA5}">
                      <a16:colId xmlns:a16="http://schemas.microsoft.com/office/drawing/2014/main" xmlns="" val="20001"/>
                    </a:ext>
                  </a:extLst>
                </a:gridCol>
                <a:gridCol w="1614531">
                  <a:extLst>
                    <a:ext uri="{9D8B030D-6E8A-4147-A177-3AD203B41FA5}">
                      <a16:colId xmlns:a16="http://schemas.microsoft.com/office/drawing/2014/main" xmlns="" val="20002"/>
                    </a:ext>
                  </a:extLst>
                </a:gridCol>
              </a:tblGrid>
              <a:tr h="2217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Einstiegsalter</a:t>
                      </a:r>
                      <a:endParaRPr lang="de-DE" sz="1400" b="0" dirty="0">
                        <a:solidFill>
                          <a:schemeClr val="bg1"/>
                        </a:solidFill>
                      </a:endParaRP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Beitrag</a:t>
                      </a:r>
                      <a:endParaRPr lang="de-DE" sz="1400" b="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Nettoaufwand*</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extLst>
                  <a:ext uri="{0D108BD9-81ED-4DB2-BD59-A6C34878D82A}">
                    <a16:rowId xmlns:a16="http://schemas.microsoft.com/office/drawing/2014/main" xmlns="" val="10000"/>
                  </a:ext>
                </a:extLst>
              </a:tr>
              <a:tr h="145899">
                <a:tc>
                  <a:txBody>
                    <a:bodyPr/>
                    <a:lstStyle/>
                    <a:p>
                      <a:pPr algn="ctr"/>
                      <a:r>
                        <a:rPr lang="de-DE" sz="1600" dirty="0"/>
                        <a:t>30</a:t>
                      </a: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52,08 €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24,63 €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2"/>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40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64,33 €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30,42 €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3"/>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50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83,95 €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39,75 €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4"/>
                  </a:ext>
                </a:extLst>
              </a:tr>
            </a:tbl>
          </a:graphicData>
        </a:graphic>
      </p:graphicFrame>
      <p:graphicFrame>
        <p:nvGraphicFramePr>
          <p:cNvPr id="8" name="Tabelle 7"/>
          <p:cNvGraphicFramePr>
            <a:graphicFrameLocks noGrp="1"/>
          </p:cNvGraphicFramePr>
          <p:nvPr>
            <p:extLst/>
          </p:nvPr>
        </p:nvGraphicFramePr>
        <p:xfrm>
          <a:off x="7822646" y="2676745"/>
          <a:ext cx="1676400" cy="1376880"/>
        </p:xfrm>
        <a:graphic>
          <a:graphicData uri="http://schemas.openxmlformats.org/drawingml/2006/table">
            <a:tbl>
              <a:tblPr firstRow="1" bandRow="1"/>
              <a:tblGrid>
                <a:gridCol w="1676400"/>
              </a:tblGrid>
              <a:tr h="344220">
                <a:tc>
                  <a:txBody>
                    <a:bodyPr/>
                    <a:lstStyle/>
                    <a:p>
                      <a:pPr algn="ctr"/>
                      <a:r>
                        <a:rPr lang="de-DE" sz="1400" b="1" dirty="0" smtClean="0">
                          <a:solidFill>
                            <a:schemeClr val="bg1"/>
                          </a:solidFill>
                        </a:rPr>
                        <a:t>Bonus mit 67***</a:t>
                      </a:r>
                      <a:endParaRPr lang="de-DE" sz="1400" b="1"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tr>
              <a:tr h="344220">
                <a:tc>
                  <a:txBody>
                    <a:bodyPr/>
                    <a:lstStyle/>
                    <a:p>
                      <a:pPr algn="r"/>
                      <a:r>
                        <a:rPr lang="de-DE" sz="1400" dirty="0" smtClean="0"/>
                        <a:t>6.607,80 €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4.951,03 €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3.397,57 €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bl>
          </a:graphicData>
        </a:graphic>
      </p:graphicFrame>
      <p:sp>
        <p:nvSpPr>
          <p:cNvPr id="9" name="Textfeld 8"/>
          <p:cNvSpPr txBox="1"/>
          <p:nvPr/>
        </p:nvSpPr>
        <p:spPr>
          <a:xfrm>
            <a:off x="7092935" y="3268109"/>
            <a:ext cx="646331" cy="369332"/>
          </a:xfrm>
          <a:prstGeom prst="rect">
            <a:avLst/>
          </a:prstGeom>
          <a:noFill/>
        </p:spPr>
        <p:txBody>
          <a:bodyPr wrap="none" rtlCol="0">
            <a:spAutoFit/>
          </a:bodyPr>
          <a:lstStyle/>
          <a:p>
            <a:r>
              <a:rPr lang="de-DE" dirty="0">
                <a:solidFill>
                  <a:srgbClr val="1D2D4B"/>
                </a:solidFill>
              </a:rPr>
              <a:t>oder</a:t>
            </a:r>
          </a:p>
        </p:txBody>
      </p:sp>
      <p:graphicFrame>
        <p:nvGraphicFramePr>
          <p:cNvPr id="11" name="Tabelle 10"/>
          <p:cNvGraphicFramePr>
            <a:graphicFrameLocks noGrp="1"/>
          </p:cNvGraphicFramePr>
          <p:nvPr>
            <p:extLst/>
          </p:nvPr>
        </p:nvGraphicFramePr>
        <p:xfrm>
          <a:off x="5179611" y="2675893"/>
          <a:ext cx="1829942" cy="1376880"/>
        </p:xfrm>
        <a:graphic>
          <a:graphicData uri="http://schemas.openxmlformats.org/drawingml/2006/table">
            <a:tbl>
              <a:tblPr firstRow="1" bandRow="1"/>
              <a:tblGrid>
                <a:gridCol w="1829942"/>
              </a:tblGrid>
              <a:tr h="344220">
                <a:tc>
                  <a:txBody>
                    <a:bodyPr/>
                    <a:lstStyle/>
                    <a:p>
                      <a:pPr algn="ctr"/>
                      <a:r>
                        <a:rPr lang="de-DE" sz="1400" b="1" dirty="0" smtClean="0">
                          <a:solidFill>
                            <a:schemeClr val="bg1"/>
                          </a:solidFill>
                        </a:rPr>
                        <a:t>Überschussrente**</a:t>
                      </a:r>
                      <a:endParaRPr lang="de-DE" sz="1400" b="1"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tr>
              <a:tr h="344220">
                <a:tc>
                  <a:txBody>
                    <a:bodyPr/>
                    <a:lstStyle/>
                    <a:p>
                      <a:pPr algn="r"/>
                      <a:r>
                        <a:rPr lang="de-DE" sz="1400" dirty="0" smtClean="0"/>
                        <a:t>1.180,00 €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1.180,00 €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1.180,00 €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bl>
          </a:graphicData>
        </a:graphic>
      </p:graphicFrame>
    </p:spTree>
    <p:extLst>
      <p:ext uri="{BB962C8B-B14F-4D97-AF65-F5344CB8AC3E}">
        <p14:creationId xmlns:p14="http://schemas.microsoft.com/office/powerpoint/2010/main" val="365737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62</a:t>
            </a:fld>
            <a:endParaRPr lang="de-DE"/>
          </a:p>
        </p:txBody>
      </p:sp>
      <p:sp>
        <p:nvSpPr>
          <p:cNvPr id="7" name="Textplatzhalter 6"/>
          <p:cNvSpPr>
            <a:spLocks noGrp="1"/>
          </p:cNvSpPr>
          <p:nvPr>
            <p:ph type="body" sz="quarter" idx="10"/>
          </p:nvPr>
        </p:nvSpPr>
        <p:spPr/>
        <p:txBody>
          <a:bodyPr/>
          <a:lstStyle/>
          <a:p>
            <a:r>
              <a:rPr lang="de-DE" sz="2000" dirty="0"/>
              <a:t>Zwei Produkte für alle Fälle</a:t>
            </a:r>
          </a:p>
          <a:p>
            <a:endParaRPr lang="de-DE" dirty="0"/>
          </a:p>
        </p:txBody>
      </p:sp>
      <p:sp>
        <p:nvSpPr>
          <p:cNvPr id="4" name="Titel 3"/>
          <p:cNvSpPr>
            <a:spLocks noGrp="1"/>
          </p:cNvSpPr>
          <p:nvPr>
            <p:ph type="title"/>
          </p:nvPr>
        </p:nvSpPr>
        <p:spPr/>
        <p:txBody>
          <a:bodyPr/>
          <a:lstStyle/>
          <a:p>
            <a:r>
              <a:rPr lang="de-DE" dirty="0"/>
              <a:t>Ihre Mitarbeiter können die Absicherung </a:t>
            </a:r>
            <a:r>
              <a:rPr lang="de-DE" dirty="0" smtClean="0"/>
              <a:t/>
            </a:r>
            <a:br>
              <a:rPr lang="de-DE" dirty="0" smtClean="0"/>
            </a:br>
            <a:r>
              <a:rPr lang="de-DE" dirty="0" smtClean="0"/>
              <a:t>selbst </a:t>
            </a:r>
            <a:r>
              <a:rPr lang="de-DE" dirty="0"/>
              <a:t>bestimmen</a:t>
            </a:r>
          </a:p>
        </p:txBody>
      </p:sp>
      <p:graphicFrame>
        <p:nvGraphicFramePr>
          <p:cNvPr id="10" name="Tabelle 9"/>
          <p:cNvGraphicFramePr>
            <a:graphicFrameLocks noGrp="1"/>
          </p:cNvGraphicFramePr>
          <p:nvPr>
            <p:extLst/>
          </p:nvPr>
        </p:nvGraphicFramePr>
        <p:xfrm>
          <a:off x="1066800" y="2662849"/>
          <a:ext cx="10080171" cy="3291840"/>
        </p:xfrm>
        <a:graphic>
          <a:graphicData uri="http://schemas.openxmlformats.org/drawingml/2006/table">
            <a:tbl>
              <a:tblPr firstRow="1" bandRow="1">
                <a:tableStyleId>{5C22544A-7EE6-4342-B048-85BDC9FD1C3A}</a:tableStyleId>
              </a:tblPr>
              <a:tblGrid>
                <a:gridCol w="3360057"/>
                <a:gridCol w="3360057"/>
                <a:gridCol w="3360057"/>
              </a:tblGrid>
              <a:tr h="370840">
                <a:tc>
                  <a:txBody>
                    <a:bodyPr/>
                    <a:lstStyle/>
                    <a:p>
                      <a:endParaRPr lang="de-DE" sz="2200" dirty="0"/>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2200" dirty="0" err="1" smtClean="0"/>
                        <a:t>Fähigkeitenschutz</a:t>
                      </a:r>
                      <a:r>
                        <a:rPr lang="de-DE" sz="2200" dirty="0" smtClean="0"/>
                        <a:t> </a:t>
                      </a:r>
                    </a:p>
                  </a:txBody>
                  <a:tcPr anchor="ctr"/>
                </a:tc>
                <a:tc>
                  <a:txBody>
                    <a:bodyPr/>
                    <a:lstStyle/>
                    <a:p>
                      <a:pPr algn="ctr"/>
                      <a:r>
                        <a:rPr lang="de-DE" sz="2200" dirty="0" err="1" smtClean="0"/>
                        <a:t>Tätigkeitenschutz</a:t>
                      </a:r>
                      <a:endParaRPr lang="de-DE" sz="2200" dirty="0"/>
                    </a:p>
                  </a:txBody>
                  <a:tcPr anchor="ctr"/>
                </a:tc>
              </a:tr>
              <a:tr h="370840">
                <a:tc>
                  <a:txBody>
                    <a:bodyPr/>
                    <a:lstStyle/>
                    <a:p>
                      <a:endParaRPr lang="de-DE" sz="2200" dirty="0"/>
                    </a:p>
                  </a:txBody>
                  <a:tcPr anchor="ctr">
                    <a:solidFill>
                      <a:schemeClr val="bg1"/>
                    </a:solidFill>
                  </a:tcPr>
                </a:tc>
                <a:tc>
                  <a:txBody>
                    <a:bodyPr/>
                    <a:lstStyle/>
                    <a:p>
                      <a:pPr algn="ctr"/>
                      <a:r>
                        <a:rPr lang="de-DE" sz="2200" b="1" dirty="0" smtClean="0">
                          <a:solidFill>
                            <a:srgbClr val="1D2D4B"/>
                          </a:solidFill>
                        </a:rPr>
                        <a:t>Verlust einer Grundfähigkeit</a:t>
                      </a:r>
                      <a:endParaRPr lang="de-DE" sz="2200" b="1" dirty="0">
                        <a:solidFill>
                          <a:srgbClr val="1D2D4B"/>
                        </a:solidFill>
                      </a:endParaRPr>
                    </a:p>
                  </a:txBody>
                  <a:tcPr anchor="ctr"/>
                </a:tc>
                <a:tc>
                  <a:txBody>
                    <a:bodyPr/>
                    <a:lstStyle/>
                    <a:p>
                      <a:pPr algn="ctr"/>
                      <a:r>
                        <a:rPr lang="de-DE" sz="2200" b="1" dirty="0" smtClean="0">
                          <a:solidFill>
                            <a:srgbClr val="1D2D4B"/>
                          </a:solidFill>
                        </a:rPr>
                        <a:t>Mind.</a:t>
                      </a:r>
                      <a:r>
                        <a:rPr lang="de-DE" sz="2200" b="1" baseline="0" dirty="0" smtClean="0">
                          <a:solidFill>
                            <a:srgbClr val="1D2D4B"/>
                          </a:solidFill>
                        </a:rPr>
                        <a:t> 50% berufsunfähig</a:t>
                      </a:r>
                      <a:endParaRPr lang="de-DE" sz="2200" b="1" dirty="0">
                        <a:solidFill>
                          <a:srgbClr val="1D2D4B"/>
                        </a:solidFill>
                      </a:endParaRPr>
                    </a:p>
                  </a:txBody>
                  <a:tcPr anchor="ctr"/>
                </a:tc>
              </a:tr>
              <a:tr h="370840">
                <a:tc>
                  <a:txBody>
                    <a:bodyPr/>
                    <a:lstStyle/>
                    <a:p>
                      <a:r>
                        <a:rPr lang="de-DE" sz="2000" dirty="0" smtClean="0">
                          <a:solidFill>
                            <a:srgbClr val="1D2D4B"/>
                          </a:solidFill>
                        </a:rPr>
                        <a:t>Büroangestellter kann nicht mehr gehen</a:t>
                      </a:r>
                      <a:endParaRPr lang="de-DE" sz="2000" dirty="0">
                        <a:solidFill>
                          <a:srgbClr val="1D2D4B"/>
                        </a:solidFill>
                      </a:endParaRPr>
                    </a:p>
                  </a:txBody>
                  <a:tcPr anchor="ctr"/>
                </a:tc>
                <a:tc>
                  <a:txBody>
                    <a:bodyPr/>
                    <a:lstStyle/>
                    <a:p>
                      <a:r>
                        <a:rPr lang="de-DE" sz="2000" dirty="0" smtClean="0">
                          <a:solidFill>
                            <a:srgbClr val="1D2D4B"/>
                          </a:solidFill>
                        </a:rPr>
                        <a:t>Hat Grundfähigkeit</a:t>
                      </a:r>
                      <a:r>
                        <a:rPr lang="de-DE" sz="2000" baseline="0" dirty="0" smtClean="0">
                          <a:solidFill>
                            <a:srgbClr val="1D2D4B"/>
                          </a:solidFill>
                        </a:rPr>
                        <a:t> „Gehen“ verloren</a:t>
                      </a:r>
                      <a:endParaRPr lang="de-DE" sz="2000" dirty="0">
                        <a:solidFill>
                          <a:srgbClr val="1D2D4B"/>
                        </a:solidFill>
                      </a:endParaRPr>
                    </a:p>
                  </a:txBody>
                  <a:tcPr anchor="ctr">
                    <a:solidFill>
                      <a:srgbClr val="C60000">
                        <a:alpha val="20000"/>
                      </a:srgbClr>
                    </a:solidFill>
                  </a:tcPr>
                </a:tc>
                <a:tc>
                  <a:txBody>
                    <a:bodyPr/>
                    <a:lstStyle/>
                    <a:p>
                      <a:r>
                        <a:rPr lang="de-DE" sz="2000" dirty="0" smtClean="0">
                          <a:solidFill>
                            <a:srgbClr val="1D2D4B"/>
                          </a:solidFill>
                        </a:rPr>
                        <a:t>Kann noch am PC arbeiten</a:t>
                      </a:r>
                      <a:endParaRPr lang="de-DE" sz="2000" dirty="0">
                        <a:solidFill>
                          <a:srgbClr val="1D2D4B"/>
                        </a:solidFill>
                      </a:endParaRPr>
                    </a:p>
                  </a:txBody>
                  <a:tcPr anchor="ctr">
                    <a:solidFill>
                      <a:srgbClr val="FFC000">
                        <a:alpha val="50000"/>
                      </a:srgbClr>
                    </a:solidFill>
                  </a:tcPr>
                </a:tc>
              </a:tr>
              <a:tr h="370840">
                <a:tc>
                  <a:txBody>
                    <a:bodyPr/>
                    <a:lstStyle/>
                    <a:p>
                      <a:r>
                        <a:rPr lang="de-DE" sz="2000" dirty="0" smtClean="0">
                          <a:solidFill>
                            <a:srgbClr val="1D2D4B"/>
                          </a:solidFill>
                        </a:rPr>
                        <a:t>Handwerker kann nicht mehr gehen</a:t>
                      </a:r>
                      <a:endParaRPr lang="de-DE" sz="2000" dirty="0">
                        <a:solidFill>
                          <a:srgbClr val="1D2D4B"/>
                        </a:solidFill>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smtClean="0">
                          <a:solidFill>
                            <a:srgbClr val="1D2D4B"/>
                          </a:solidFill>
                        </a:rPr>
                        <a:t>Hat Grundfähigkeit</a:t>
                      </a:r>
                      <a:r>
                        <a:rPr lang="de-DE" sz="2000" baseline="0" dirty="0" smtClean="0">
                          <a:solidFill>
                            <a:srgbClr val="1D2D4B"/>
                          </a:solidFill>
                        </a:rPr>
                        <a:t> „Gehen“ verloren</a:t>
                      </a:r>
                      <a:endParaRPr lang="de-DE" sz="2000" dirty="0" smtClean="0">
                        <a:solidFill>
                          <a:srgbClr val="1D2D4B"/>
                        </a:solidFill>
                      </a:endParaRPr>
                    </a:p>
                  </a:txBody>
                  <a:tcPr anchor="ctr">
                    <a:solidFill>
                      <a:srgbClr val="C60000">
                        <a:alpha val="20000"/>
                      </a:srgbClr>
                    </a:solidFill>
                  </a:tcPr>
                </a:tc>
                <a:tc>
                  <a:txBody>
                    <a:bodyPr/>
                    <a:lstStyle/>
                    <a:p>
                      <a:r>
                        <a:rPr lang="de-DE" sz="2000" dirty="0" smtClean="0">
                          <a:solidFill>
                            <a:srgbClr val="1D2D4B"/>
                          </a:solidFill>
                        </a:rPr>
                        <a:t>Kann nicht mehr in seinem Beruf</a:t>
                      </a:r>
                      <a:r>
                        <a:rPr lang="de-DE" sz="2000" baseline="0" dirty="0" smtClean="0">
                          <a:solidFill>
                            <a:srgbClr val="1D2D4B"/>
                          </a:solidFill>
                        </a:rPr>
                        <a:t> arbeiten</a:t>
                      </a:r>
                      <a:endParaRPr lang="de-DE" sz="2000" dirty="0">
                        <a:solidFill>
                          <a:srgbClr val="1D2D4B"/>
                        </a:solidFill>
                      </a:endParaRPr>
                    </a:p>
                  </a:txBody>
                  <a:tcPr anchor="ctr">
                    <a:solidFill>
                      <a:srgbClr val="C60000">
                        <a:alpha val="20000"/>
                      </a:srgbClr>
                    </a:solidFill>
                  </a:tcPr>
                </a:tc>
              </a:tr>
              <a:tr h="370840">
                <a:tc>
                  <a:txBody>
                    <a:bodyPr/>
                    <a:lstStyle/>
                    <a:p>
                      <a:r>
                        <a:rPr lang="de-DE" sz="2000" dirty="0" smtClean="0">
                          <a:solidFill>
                            <a:srgbClr val="1D2D4B"/>
                          </a:solidFill>
                        </a:rPr>
                        <a:t>Büroangestellter oder Handwerker hat Burn-Out</a:t>
                      </a:r>
                      <a:endParaRPr lang="de-DE" sz="2000" dirty="0">
                        <a:solidFill>
                          <a:srgbClr val="1D2D4B"/>
                        </a:solidFill>
                      </a:endParaRPr>
                    </a:p>
                  </a:txBody>
                  <a:tcPr anchor="ctr"/>
                </a:tc>
                <a:tc>
                  <a:txBody>
                    <a:bodyPr/>
                    <a:lstStyle/>
                    <a:p>
                      <a:pPr marL="0" algn="l" defTabSz="914400" rtl="0" eaLnBrk="1" latinLnBrk="0" hangingPunct="1"/>
                      <a:r>
                        <a:rPr lang="de-DE" sz="2000" kern="1200" dirty="0" smtClean="0">
                          <a:solidFill>
                            <a:srgbClr val="1D2D4B"/>
                          </a:solidFill>
                          <a:latin typeface="+mn-lt"/>
                          <a:ea typeface="+mn-ea"/>
                          <a:cs typeface="+mn-cs"/>
                        </a:rPr>
                        <a:t>Burn-Out ist keine Grundfähigkeit</a:t>
                      </a:r>
                      <a:endParaRPr lang="de-DE" sz="2000" kern="1200" dirty="0">
                        <a:solidFill>
                          <a:srgbClr val="1D2D4B"/>
                        </a:solidFill>
                        <a:latin typeface="+mn-lt"/>
                        <a:ea typeface="+mn-ea"/>
                        <a:cs typeface="+mn-cs"/>
                      </a:endParaRPr>
                    </a:p>
                  </a:txBody>
                  <a:tcPr anchor="ctr">
                    <a:solidFill>
                      <a:srgbClr val="FFC000">
                        <a:alpha val="50000"/>
                      </a:srgbClr>
                    </a:solidFill>
                  </a:tcPr>
                </a:tc>
                <a:tc>
                  <a:txBody>
                    <a:bodyPr/>
                    <a:lstStyle/>
                    <a:p>
                      <a:r>
                        <a:rPr lang="de-DE" sz="2000" dirty="0" smtClean="0">
                          <a:solidFill>
                            <a:srgbClr val="1D2D4B"/>
                          </a:solidFill>
                        </a:rPr>
                        <a:t>Kann nicht mehr in seinem Beruf</a:t>
                      </a:r>
                      <a:r>
                        <a:rPr lang="de-DE" sz="2000" baseline="0" dirty="0" smtClean="0">
                          <a:solidFill>
                            <a:srgbClr val="1D2D4B"/>
                          </a:solidFill>
                        </a:rPr>
                        <a:t> arbeiten</a:t>
                      </a:r>
                      <a:endParaRPr lang="de-DE" sz="2000" dirty="0">
                        <a:solidFill>
                          <a:srgbClr val="1D2D4B"/>
                        </a:solidFill>
                      </a:endParaRPr>
                    </a:p>
                  </a:txBody>
                  <a:tcPr anchor="ctr">
                    <a:solidFill>
                      <a:srgbClr val="C60000">
                        <a:alpha val="20000"/>
                      </a:srgbClr>
                    </a:solidFill>
                  </a:tcPr>
                </a:tc>
              </a:tr>
            </a:tbl>
          </a:graphicData>
        </a:graphic>
      </p:graphicFrame>
    </p:spTree>
    <p:extLst>
      <p:ext uri="{BB962C8B-B14F-4D97-AF65-F5344CB8AC3E}">
        <p14:creationId xmlns:p14="http://schemas.microsoft.com/office/powerpoint/2010/main" val="154017728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half" idx="2"/>
          </p:nvPr>
        </p:nvSpPr>
        <p:spPr>
          <a:xfrm>
            <a:off x="370988" y="2281237"/>
            <a:ext cx="11821011" cy="3811588"/>
          </a:xfrm>
        </p:spPr>
        <p:txBody>
          <a:bodyPr/>
          <a:lstStyle/>
          <a:p>
            <a:r>
              <a:rPr lang="de-DE" dirty="0">
                <a:ea typeface="ＭＳ Ｐゴシック"/>
              </a:rPr>
              <a:t>Steigende Stressbelastung durch Arbeitsverdichtung</a:t>
            </a:r>
          </a:p>
          <a:p>
            <a:r>
              <a:rPr lang="de-DE" dirty="0">
                <a:ea typeface="ＭＳ Ｐゴシック"/>
              </a:rPr>
              <a:t>Körperlich schwere Arbeit </a:t>
            </a:r>
          </a:p>
          <a:p>
            <a:r>
              <a:rPr lang="de-DE" dirty="0">
                <a:ea typeface="ＭＳ Ｐゴシック"/>
              </a:rPr>
              <a:t>Leichtere Gesundheitsprüfung durch Kollektivverträge</a:t>
            </a:r>
          </a:p>
          <a:p>
            <a:pPr lvl="1">
              <a:lnSpc>
                <a:spcPct val="100000"/>
              </a:lnSpc>
              <a:spcBef>
                <a:spcPts val="600"/>
              </a:spcBef>
            </a:pPr>
            <a:r>
              <a:rPr lang="de-DE" dirty="0">
                <a:solidFill>
                  <a:srgbClr val="1D2D4B"/>
                </a:solidFill>
                <a:ea typeface="ＭＳ Ｐゴシック"/>
              </a:rPr>
              <a:t> häufig schon Dienstobliegenheitserklärung (DO) ausreichend</a:t>
            </a:r>
          </a:p>
          <a:p>
            <a:pPr lvl="1">
              <a:lnSpc>
                <a:spcPct val="100000"/>
              </a:lnSpc>
              <a:spcBef>
                <a:spcPts val="600"/>
              </a:spcBef>
            </a:pPr>
            <a:r>
              <a:rPr lang="de-DE" dirty="0">
                <a:solidFill>
                  <a:srgbClr val="1D2D4B"/>
                </a:solidFill>
                <a:ea typeface="ＭＳ Ｐゴシック"/>
              </a:rPr>
              <a:t> Haftungsreduzierend für den AG, da DO vom AN abgegeben wird </a:t>
            </a:r>
          </a:p>
          <a:p>
            <a:r>
              <a:rPr lang="de-DE" dirty="0">
                <a:ea typeface="ＭＳ Ｐゴシック"/>
              </a:rPr>
              <a:t>Bezahlbare Beiträge für ALLE aufgrund bAV-Effekt und </a:t>
            </a:r>
            <a:r>
              <a:rPr lang="de-DE" dirty="0" smtClean="0">
                <a:ea typeface="ＭＳ Ｐゴシック"/>
              </a:rPr>
              <a:t>aufwandsneutralen Arbeitgeberzuschuss</a:t>
            </a:r>
            <a:endParaRPr lang="de-DE" dirty="0">
              <a:ea typeface="ＭＳ Ｐゴシック"/>
            </a:endParaRPr>
          </a:p>
          <a:p>
            <a:r>
              <a:rPr lang="de-DE" dirty="0">
                <a:ea typeface="ＭＳ Ｐゴシック"/>
              </a:rPr>
              <a:t>Viele Arbeitgeber haben den Mehrwert für ihre Belegschaft erkannt und das Konzept erfolgreich umgesetzt</a:t>
            </a:r>
          </a:p>
          <a:p>
            <a:pPr marL="0" indent="0">
              <a:buNone/>
            </a:pPr>
            <a:endParaRPr lang="de-DE"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63</a:t>
            </a:fld>
            <a:endParaRPr lang="de-DE" dirty="0"/>
          </a:p>
        </p:txBody>
      </p:sp>
      <p:sp>
        <p:nvSpPr>
          <p:cNvPr id="8" name="Textplatzhalter 7"/>
          <p:cNvSpPr>
            <a:spLocks noGrp="1"/>
          </p:cNvSpPr>
          <p:nvPr>
            <p:ph type="body" sz="quarter" idx="10"/>
          </p:nvPr>
        </p:nvSpPr>
        <p:spPr/>
        <p:txBody>
          <a:bodyPr/>
          <a:lstStyle/>
          <a:p>
            <a:r>
              <a:rPr lang="de-DE" dirty="0">
                <a:ea typeface="ＭＳ Ｐゴシック"/>
              </a:rPr>
              <a:t>Warum sollte die BU-Absicherung einen Arbeitgeber (AG) interessieren?</a:t>
            </a:r>
            <a:endParaRPr lang="de-DE" dirty="0"/>
          </a:p>
        </p:txBody>
      </p:sp>
      <p:sp>
        <p:nvSpPr>
          <p:cNvPr id="6" name="Titel 5"/>
          <p:cNvSpPr>
            <a:spLocks noGrp="1"/>
          </p:cNvSpPr>
          <p:nvPr>
            <p:ph type="title"/>
          </p:nvPr>
        </p:nvSpPr>
        <p:spPr/>
        <p:txBody>
          <a:bodyPr/>
          <a:lstStyle/>
          <a:p>
            <a:r>
              <a:rPr lang="de-DE" dirty="0" smtClean="0"/>
              <a:t>ARBEITGEBERMOTIVE FÜR EINE BETRIEBLICHE BU-ABSICHERUNG</a:t>
            </a:r>
            <a:endParaRPr lang="de-DE" dirty="0"/>
          </a:p>
        </p:txBody>
      </p:sp>
      <p:sp>
        <p:nvSpPr>
          <p:cNvPr id="3" name="Rechteck 2"/>
          <p:cNvSpPr/>
          <p:nvPr/>
        </p:nvSpPr>
        <p:spPr>
          <a:xfrm>
            <a:off x="370988" y="5445626"/>
            <a:ext cx="10992644" cy="830997"/>
          </a:xfrm>
          <a:prstGeom prst="rect">
            <a:avLst/>
          </a:prstGeom>
        </p:spPr>
        <p:txBody>
          <a:bodyPr wrap="square">
            <a:spAutoFit/>
          </a:bodyPr>
          <a:lstStyle/>
          <a:p>
            <a:r>
              <a:rPr lang="de-DE" sz="2400" dirty="0">
                <a:solidFill>
                  <a:srgbClr val="C60000"/>
                </a:solidFill>
                <a:ea typeface="ＭＳ Ｐゴシック"/>
              </a:rPr>
              <a:t>Niemand sollte aus finanziellen Gründen auf den existenziell </a:t>
            </a:r>
            <a:r>
              <a:rPr lang="de-DE" sz="2400" dirty="0" smtClean="0">
                <a:solidFill>
                  <a:srgbClr val="C60000"/>
                </a:solidFill>
                <a:ea typeface="ＭＳ Ｐゴシック"/>
              </a:rPr>
              <a:t>wichtigen </a:t>
            </a:r>
            <a:r>
              <a:rPr lang="de-DE" sz="2400" dirty="0">
                <a:solidFill>
                  <a:srgbClr val="C60000"/>
                </a:solidFill>
                <a:ea typeface="ＭＳ Ｐゴシック"/>
              </a:rPr>
              <a:t>Schutz der BU-Versicherung verzichten müssen.</a:t>
            </a:r>
          </a:p>
        </p:txBody>
      </p:sp>
    </p:spTree>
    <p:extLst>
      <p:ext uri="{BB962C8B-B14F-4D97-AF65-F5344CB8AC3E}">
        <p14:creationId xmlns:p14="http://schemas.microsoft.com/office/powerpoint/2010/main" val="218928241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half" idx="2"/>
          </p:nvPr>
        </p:nvSpPr>
        <p:spPr/>
        <p:txBody>
          <a:bodyPr/>
          <a:lstStyle/>
          <a:p>
            <a:pPr marL="0" indent="0">
              <a:buNone/>
            </a:pPr>
            <a:endParaRPr lang="de-DE" b="1" dirty="0" smtClean="0">
              <a:ea typeface="ＭＳ Ｐゴシック"/>
            </a:endParaRPr>
          </a:p>
          <a:p>
            <a:pPr marL="0" indent="0">
              <a:buNone/>
            </a:pPr>
            <a:r>
              <a:rPr lang="de-DE" b="1" dirty="0" smtClean="0">
                <a:ea typeface="ＭＳ Ｐゴシック"/>
              </a:rPr>
              <a:t>	Neu </a:t>
            </a:r>
            <a:r>
              <a:rPr lang="de-DE" b="1" dirty="0">
                <a:ea typeface="ＭＳ Ｐゴシック"/>
              </a:rPr>
              <a:t>abschließen. </a:t>
            </a:r>
            <a:endParaRPr lang="de-DE" b="1" dirty="0" smtClean="0">
              <a:ea typeface="ＭＳ Ｐゴシック"/>
            </a:endParaRPr>
          </a:p>
          <a:p>
            <a:pPr marL="0" indent="0">
              <a:buNone/>
            </a:pPr>
            <a:endParaRPr lang="de-DE" b="1" dirty="0">
              <a:ea typeface="ＭＳ Ｐゴシック"/>
            </a:endParaRPr>
          </a:p>
          <a:p>
            <a:pPr marL="0" indent="0">
              <a:buNone/>
            </a:pPr>
            <a:r>
              <a:rPr lang="de-DE" dirty="0" smtClean="0">
                <a:ea typeface="ＭＳ Ｐゴシック"/>
              </a:rPr>
              <a:t>	Wenn </a:t>
            </a:r>
            <a:r>
              <a:rPr lang="de-DE" dirty="0">
                <a:ea typeface="ＭＳ Ｐゴシック"/>
              </a:rPr>
              <a:t>Sie von Ihrer Arbeitskraft leben, sichert Sie eine sehr gute </a:t>
            </a:r>
            <a:r>
              <a:rPr lang="de-DE" dirty="0" smtClean="0">
                <a:ea typeface="ＭＳ Ｐゴシック"/>
              </a:rPr>
              <a:t>					Berufsunfähigkeitsversicherung </a:t>
            </a:r>
            <a:r>
              <a:rPr lang="de-DE" dirty="0">
                <a:ea typeface="ＭＳ Ｐゴシック"/>
              </a:rPr>
              <a:t>am besten gegen die finanziellen Folgen </a:t>
            </a:r>
            <a:r>
              <a:rPr lang="de-DE" dirty="0" smtClean="0">
                <a:ea typeface="ＭＳ Ｐゴシック"/>
              </a:rPr>
              <a:t>				ab</a:t>
            </a:r>
            <a:r>
              <a:rPr lang="de-DE" dirty="0">
                <a:ea typeface="ＭＳ Ｐゴシック"/>
              </a:rPr>
              <a:t>, falls Sie nicht mehr arbeiten können.</a:t>
            </a:r>
          </a:p>
          <a:p>
            <a:endParaRPr lang="de-DE"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64</a:t>
            </a:fld>
            <a:endParaRPr lang="de-DE" dirty="0"/>
          </a:p>
        </p:txBody>
      </p:sp>
      <p:sp>
        <p:nvSpPr>
          <p:cNvPr id="8" name="Textplatzhalter 7"/>
          <p:cNvSpPr>
            <a:spLocks noGrp="1"/>
          </p:cNvSpPr>
          <p:nvPr>
            <p:ph type="body" sz="quarter" idx="10"/>
          </p:nvPr>
        </p:nvSpPr>
        <p:spPr/>
        <p:txBody>
          <a:bodyPr/>
          <a:lstStyle/>
          <a:p>
            <a:r>
              <a:rPr lang="de-DE" b="1" dirty="0">
                <a:solidFill>
                  <a:schemeClr val="accent1"/>
                </a:solidFill>
                <a:ea typeface="ＭＳ Ｐゴシック"/>
              </a:rPr>
              <a:t>Unser Rat: </a:t>
            </a:r>
            <a:r>
              <a:rPr lang="de-DE" dirty="0" smtClean="0">
                <a:solidFill>
                  <a:schemeClr val="accent1"/>
                </a:solidFill>
                <a:ea typeface="ＭＳ Ｐゴシック"/>
              </a:rPr>
              <a:t>Berufsunfähigkeitsversicherung</a:t>
            </a:r>
            <a:endParaRPr lang="de-DE" dirty="0">
              <a:solidFill>
                <a:schemeClr val="accent1"/>
              </a:solidFill>
              <a:ea typeface="ＭＳ Ｐゴシック"/>
            </a:endParaRPr>
          </a:p>
        </p:txBody>
      </p:sp>
      <p:sp>
        <p:nvSpPr>
          <p:cNvPr id="6" name="Titel 5"/>
          <p:cNvSpPr>
            <a:spLocks noGrp="1"/>
          </p:cNvSpPr>
          <p:nvPr>
            <p:ph type="title"/>
          </p:nvPr>
        </p:nvSpPr>
        <p:spPr/>
        <p:txBody>
          <a:bodyPr/>
          <a:lstStyle/>
          <a:p>
            <a:r>
              <a:rPr lang="de-DE" dirty="0" smtClean="0"/>
              <a:t>ARBEITGEBERMOTIVE FÜR EINE BETRIEBLICHE BU-ABSICHERUNG</a:t>
            </a:r>
            <a:endParaRPr lang="de-DE" dirty="0"/>
          </a:p>
        </p:txBody>
      </p:sp>
      <p:sp>
        <p:nvSpPr>
          <p:cNvPr id="9" name="Nach rechts gekrümmter Pfeil 8"/>
          <p:cNvSpPr/>
          <p:nvPr/>
        </p:nvSpPr>
        <p:spPr>
          <a:xfrm>
            <a:off x="479425" y="2871042"/>
            <a:ext cx="543379" cy="873536"/>
          </a:xfrm>
          <a:prstGeom prst="curvedRightArrow">
            <a:avLst/>
          </a:prstGeom>
          <a:solidFill>
            <a:srgbClr val="137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Tree>
    <p:extLst>
      <p:ext uri="{BB962C8B-B14F-4D97-AF65-F5344CB8AC3E}">
        <p14:creationId xmlns:p14="http://schemas.microsoft.com/office/powerpoint/2010/main" val="15939604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65</a:t>
            </a:fld>
            <a:endParaRPr lang="de-DE" dirty="0"/>
          </a:p>
        </p:txBody>
      </p:sp>
      <p:sp>
        <p:nvSpPr>
          <p:cNvPr id="3" name="Textplatzhalter 2"/>
          <p:cNvSpPr>
            <a:spLocks noGrp="1"/>
          </p:cNvSpPr>
          <p:nvPr>
            <p:ph type="body" sz="half" idx="2"/>
          </p:nvPr>
        </p:nvSpPr>
        <p:spPr/>
        <p:txBody>
          <a:bodyPr/>
          <a:lstStyle/>
          <a:p>
            <a:pPr>
              <a:buClr>
                <a:srgbClr val="1D2D4B"/>
              </a:buClr>
              <a:defRPr/>
            </a:pPr>
            <a:r>
              <a:rPr lang="de-DE" kern="0" dirty="0"/>
              <a:t>Die Produkte sind exklusiv im Rahmen des Gruppenversicherungsvertrages für Ihre Mitarbeiter abschließbar</a:t>
            </a:r>
          </a:p>
          <a:p>
            <a:pPr>
              <a:buClr>
                <a:srgbClr val="1D2D4B"/>
              </a:buClr>
              <a:defRPr/>
            </a:pPr>
            <a:r>
              <a:rPr lang="de-DE" kern="0" dirty="0"/>
              <a:t>Höheres Ansehen bei den eigenen Mitarbeitern aufgrund der Bereitstellung eines hochwertigen privaten Versicherungsschutzes bei Berufsunfähigkeit, aber auch ein Imagegewinn innerhalb der Branche und bei der Rekrutierung neuer Fachkräfte</a:t>
            </a:r>
          </a:p>
          <a:p>
            <a:pPr>
              <a:buClr>
                <a:srgbClr val="1D2D4B"/>
              </a:buClr>
              <a:defRPr/>
            </a:pPr>
            <a:r>
              <a:rPr lang="de-DE" kern="0" dirty="0"/>
              <a:t>Der Arbeitgeber kommt seiner sozialen Verpflichtung der Fürsorge nach und schafft damit zusätzlich Motivation und Identifikation im Unternehmen</a:t>
            </a:r>
          </a:p>
          <a:p>
            <a:pPr>
              <a:buClr>
                <a:srgbClr val="1D2D4B"/>
              </a:buClr>
              <a:defRPr/>
            </a:pPr>
            <a:r>
              <a:rPr lang="de-DE" kern="0" dirty="0"/>
              <a:t>Kein aufwendiges Antragsverfahren</a:t>
            </a:r>
          </a:p>
          <a:p>
            <a:pPr>
              <a:buClr>
                <a:srgbClr val="1D2D4B"/>
              </a:buClr>
              <a:defRPr/>
            </a:pPr>
            <a:r>
              <a:rPr lang="de-DE" kern="0" dirty="0"/>
              <a:t>Ersparnis bei den Sozialversicherungsbeiträgen</a:t>
            </a:r>
            <a:endParaRPr lang="de-DE" b="1" dirty="0"/>
          </a:p>
          <a:p>
            <a:endParaRPr lang="de-DE" dirty="0"/>
          </a:p>
        </p:txBody>
      </p:sp>
      <p:sp>
        <p:nvSpPr>
          <p:cNvPr id="6" name="Titel 5"/>
          <p:cNvSpPr>
            <a:spLocks noGrp="1"/>
          </p:cNvSpPr>
          <p:nvPr>
            <p:ph type="title"/>
          </p:nvPr>
        </p:nvSpPr>
        <p:spPr/>
        <p:txBody>
          <a:bodyPr/>
          <a:lstStyle/>
          <a:p>
            <a:r>
              <a:rPr lang="de-DE" dirty="0" smtClean="0"/>
              <a:t>BETRIEBLICHE BERUFSUNFÄHIGKEITSVORSORGE</a:t>
            </a:r>
            <a:br>
              <a:rPr lang="de-DE" dirty="0" smtClean="0"/>
            </a:br>
            <a:r>
              <a:rPr lang="de-DE" dirty="0" smtClean="0"/>
              <a:t>VORTEILE FÜR DEN ARBEITGEBER</a:t>
            </a:r>
            <a:endParaRPr lang="de-DE" dirty="0"/>
          </a:p>
        </p:txBody>
      </p:sp>
    </p:spTree>
    <p:extLst>
      <p:ext uri="{BB962C8B-B14F-4D97-AF65-F5344CB8AC3E}">
        <p14:creationId xmlns:p14="http://schemas.microsoft.com/office/powerpoint/2010/main" val="85756939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66</a:t>
            </a:fld>
            <a:endParaRPr lang="de-DE" dirty="0"/>
          </a:p>
        </p:txBody>
      </p:sp>
      <p:sp>
        <p:nvSpPr>
          <p:cNvPr id="6" name="Titel 5"/>
          <p:cNvSpPr>
            <a:spLocks noGrp="1"/>
          </p:cNvSpPr>
          <p:nvPr>
            <p:ph type="title"/>
          </p:nvPr>
        </p:nvSpPr>
        <p:spPr/>
        <p:txBody>
          <a:bodyPr/>
          <a:lstStyle/>
          <a:p>
            <a:r>
              <a:rPr lang="de-DE" dirty="0" smtClean="0"/>
              <a:t>EINE NORMALE GESUNDHEITSPRÜFUNG IN DER BERUFSUNFÄHIGKEITSVERSICHERUNG</a:t>
            </a:r>
            <a:endParaRPr lang="de-DE" dirty="0"/>
          </a:p>
        </p:txBody>
      </p:sp>
      <p:pic>
        <p:nvPicPr>
          <p:cNvPr id="5" name="Picture 2"/>
          <p:cNvPicPr>
            <a:picLocks noChangeAspect="1" noChangeArrowheads="1"/>
          </p:cNvPicPr>
          <p:nvPr/>
        </p:nvPicPr>
        <p:blipFill>
          <a:blip r:embed="rId2" cstate="print"/>
          <a:srcRect/>
          <a:stretch>
            <a:fillRect/>
          </a:stretch>
        </p:blipFill>
        <p:spPr bwMode="auto">
          <a:xfrm>
            <a:off x="3115920" y="1541682"/>
            <a:ext cx="5220272" cy="5175599"/>
          </a:xfrm>
          <a:prstGeom prst="rect">
            <a:avLst/>
          </a:prstGeom>
          <a:ln>
            <a:noFill/>
          </a:ln>
          <a:effectLst>
            <a:outerShdw blurRad="292100" dist="139700" dir="2700000" algn="tl" rotWithShape="0">
              <a:srgbClr val="333333">
                <a:alpha val="65000"/>
              </a:srgbClr>
            </a:outerShdw>
          </a:effectLst>
        </p:spPr>
      </p:pic>
      <p:sp>
        <p:nvSpPr>
          <p:cNvPr id="7" name="Textfeld 6"/>
          <p:cNvSpPr txBox="1"/>
          <p:nvPr/>
        </p:nvSpPr>
        <p:spPr>
          <a:xfrm>
            <a:off x="9312307" y="2538288"/>
            <a:ext cx="864096" cy="2646878"/>
          </a:xfrm>
          <a:prstGeom prst="rect">
            <a:avLst/>
          </a:prstGeom>
          <a:noFill/>
        </p:spPr>
        <p:txBody>
          <a:bodyPr wrap="square" rtlCol="0">
            <a:spAutoFit/>
          </a:bodyPr>
          <a:lstStyle/>
          <a:p>
            <a:pPr algn="ctr"/>
            <a:r>
              <a:rPr lang="de-DE" sz="16600" b="1" dirty="0">
                <a:solidFill>
                  <a:srgbClr val="1D2D4B"/>
                </a:solidFill>
              </a:rPr>
              <a:t>?</a:t>
            </a:r>
          </a:p>
        </p:txBody>
      </p:sp>
    </p:spTree>
    <p:extLst>
      <p:ext uri="{BB962C8B-B14F-4D97-AF65-F5344CB8AC3E}">
        <p14:creationId xmlns:p14="http://schemas.microsoft.com/office/powerpoint/2010/main" val="79354663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67</a:t>
            </a:fld>
            <a:endParaRPr lang="de-DE" dirty="0"/>
          </a:p>
        </p:txBody>
      </p:sp>
      <p:sp>
        <p:nvSpPr>
          <p:cNvPr id="3" name="Textplatzhalter 2"/>
          <p:cNvSpPr>
            <a:spLocks noGrp="1"/>
          </p:cNvSpPr>
          <p:nvPr>
            <p:ph type="body" sz="half" idx="2"/>
          </p:nvPr>
        </p:nvSpPr>
        <p:spPr/>
        <p:txBody>
          <a:bodyPr/>
          <a:lstStyle/>
          <a:p>
            <a:r>
              <a:rPr lang="de-DE" b="1" dirty="0"/>
              <a:t>Bis ca. 1.500 €* Absicherung bei Berufsunfähigkeit mit den folgenden Fragen:</a:t>
            </a:r>
          </a:p>
          <a:p>
            <a:endParaRPr lang="de-DE" dirty="0"/>
          </a:p>
        </p:txBody>
      </p:sp>
      <p:sp>
        <p:nvSpPr>
          <p:cNvPr id="6" name="Titel 5"/>
          <p:cNvSpPr>
            <a:spLocks noGrp="1"/>
          </p:cNvSpPr>
          <p:nvPr>
            <p:ph type="title"/>
          </p:nvPr>
        </p:nvSpPr>
        <p:spPr/>
        <p:txBody>
          <a:bodyPr/>
          <a:lstStyle/>
          <a:p>
            <a:r>
              <a:rPr lang="de-DE" dirty="0" smtClean="0"/>
              <a:t>ABSICHERUNG BEI BERUFSUNFÄHIGKEIT </a:t>
            </a:r>
            <a:r>
              <a:rPr lang="de-DE" dirty="0" smtClean="0">
                <a:solidFill>
                  <a:srgbClr val="FF0000"/>
                </a:solidFill>
              </a:rPr>
              <a:t>ACHTUNG: ANGABEN AUS DEM JEWEILIGEN VERHANDELTEN BU-KONZEPT VERWENDEN</a:t>
            </a:r>
            <a:endParaRPr lang="de-DE" dirty="0"/>
          </a:p>
        </p:txBody>
      </p:sp>
      <p:pic>
        <p:nvPicPr>
          <p:cNvPr id="7" name="Grafik 6"/>
          <p:cNvPicPr>
            <a:picLocks noChangeAspect="1"/>
          </p:cNvPicPr>
          <p:nvPr/>
        </p:nvPicPr>
        <p:blipFill>
          <a:blip r:embed="rId2"/>
          <a:stretch>
            <a:fillRect/>
          </a:stretch>
        </p:blipFill>
        <p:spPr>
          <a:xfrm>
            <a:off x="596686" y="2276874"/>
            <a:ext cx="8223465" cy="1577849"/>
          </a:xfrm>
          <a:prstGeom prst="rect">
            <a:avLst/>
          </a:prstGeom>
        </p:spPr>
      </p:pic>
    </p:spTree>
    <p:extLst>
      <p:ext uri="{BB962C8B-B14F-4D97-AF65-F5344CB8AC3E}">
        <p14:creationId xmlns:p14="http://schemas.microsoft.com/office/powerpoint/2010/main" val="422170528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68</a:t>
            </a:fld>
            <a:endParaRPr lang="de-DE" dirty="0"/>
          </a:p>
        </p:txBody>
      </p:sp>
      <p:sp>
        <p:nvSpPr>
          <p:cNvPr id="3" name="Textplatzhalter 2"/>
          <p:cNvSpPr>
            <a:spLocks noGrp="1"/>
          </p:cNvSpPr>
          <p:nvPr>
            <p:ph type="body" sz="half" idx="2"/>
          </p:nvPr>
        </p:nvSpPr>
        <p:spPr/>
        <p:txBody>
          <a:bodyPr/>
          <a:lstStyle/>
          <a:p>
            <a:pPr marL="342900" indent="-342900">
              <a:buClr>
                <a:srgbClr val="1D2D4B"/>
              </a:buClr>
              <a:buFont typeface="+mj-lt"/>
              <a:buAutoNum type="arabicPeriod"/>
              <a:tabLst>
                <a:tab pos="266700" algn="l"/>
              </a:tabLst>
              <a:defRPr/>
            </a:pPr>
            <a:r>
              <a:rPr lang="de-DE" dirty="0">
                <a:solidFill>
                  <a:srgbClr val="1D284B"/>
                </a:solidFill>
              </a:rPr>
              <a:t>Versicherter meldet uns, dass er seit längerem krank ist</a:t>
            </a:r>
          </a:p>
          <a:p>
            <a:pPr marL="342900" indent="-342900">
              <a:buClr>
                <a:srgbClr val="1D2D4B"/>
              </a:buClr>
              <a:buFont typeface="+mj-lt"/>
              <a:buAutoNum type="arabicPeriod"/>
              <a:tabLst>
                <a:tab pos="266700" algn="l"/>
              </a:tabLst>
              <a:defRPr/>
            </a:pPr>
            <a:r>
              <a:rPr lang="de-DE" dirty="0">
                <a:solidFill>
                  <a:srgbClr val="1D284B"/>
                </a:solidFill>
              </a:rPr>
              <a:t>Anforderung der Leistungsformulare beim Risikoträger</a:t>
            </a:r>
          </a:p>
          <a:p>
            <a:pPr marL="342900" indent="-342900">
              <a:buClr>
                <a:srgbClr val="1D2D4B"/>
              </a:buClr>
              <a:buFont typeface="+mj-lt"/>
              <a:buAutoNum type="arabicPeriod"/>
              <a:tabLst>
                <a:tab pos="266700" algn="l"/>
              </a:tabLst>
              <a:defRPr/>
            </a:pPr>
            <a:r>
              <a:rPr lang="de-DE" dirty="0">
                <a:solidFill>
                  <a:srgbClr val="1D284B"/>
                </a:solidFill>
              </a:rPr>
              <a:t>Anforderung der aktuellen Befundberichte beim behandelnden Arzt</a:t>
            </a:r>
          </a:p>
          <a:p>
            <a:pPr marL="342900" indent="-342900">
              <a:buClr>
                <a:srgbClr val="1D2D4B"/>
              </a:buClr>
              <a:buFont typeface="+mj-lt"/>
              <a:buAutoNum type="arabicPeriod"/>
              <a:tabLst>
                <a:tab pos="266700" algn="l"/>
              </a:tabLst>
              <a:defRPr/>
            </a:pPr>
            <a:r>
              <a:rPr lang="de-DE" dirty="0">
                <a:solidFill>
                  <a:srgbClr val="1D284B"/>
                </a:solidFill>
              </a:rPr>
              <a:t>Der Leistungsantrag wird gemeinsam mit unserem Kunden (wenn überhaupt möglich) ausgefüllt und ergänzt – wir wissen, was wichtig ist.</a:t>
            </a:r>
          </a:p>
          <a:p>
            <a:pPr marL="342900" indent="-342900">
              <a:buClr>
                <a:srgbClr val="1D2D4B"/>
              </a:buClr>
              <a:buFont typeface="+mj-lt"/>
              <a:buAutoNum type="arabicPeriod"/>
              <a:tabLst>
                <a:tab pos="266700" algn="l"/>
              </a:tabLst>
              <a:defRPr/>
            </a:pPr>
            <a:r>
              <a:rPr lang="de-DE" dirty="0">
                <a:solidFill>
                  <a:srgbClr val="1D284B"/>
                </a:solidFill>
              </a:rPr>
              <a:t>Übersendung der Unterlagen an den Risikoträger.</a:t>
            </a:r>
          </a:p>
          <a:p>
            <a:pPr marL="342900" indent="-342900">
              <a:buClr>
                <a:srgbClr val="1D2D4B"/>
              </a:buClr>
              <a:buFont typeface="+mj-lt"/>
              <a:buAutoNum type="arabicPeriod"/>
              <a:tabLst>
                <a:tab pos="266700" algn="l"/>
              </a:tabLst>
              <a:defRPr/>
            </a:pPr>
            <a:r>
              <a:rPr lang="de-DE" dirty="0">
                <a:solidFill>
                  <a:srgbClr val="1D284B"/>
                </a:solidFill>
              </a:rPr>
              <a:t>Wir informieren uns alle 14 Tage über den Bearbeitungsstand.</a:t>
            </a:r>
          </a:p>
          <a:p>
            <a:pPr marL="342900" indent="-342900">
              <a:buClr>
                <a:srgbClr val="1D2D4B"/>
              </a:buClr>
              <a:buFont typeface="+mj-lt"/>
              <a:buAutoNum type="arabicPeriod"/>
              <a:tabLst>
                <a:tab pos="266700" algn="l"/>
              </a:tabLst>
              <a:defRPr/>
            </a:pPr>
            <a:r>
              <a:rPr lang="de-DE" dirty="0">
                <a:solidFill>
                  <a:srgbClr val="1D284B"/>
                </a:solidFill>
              </a:rPr>
              <a:t>Wenn aufgrund der ärztlichen Befunde keine abschließende Prüfung möglich ist, wird vom Versorgungsträger ein unabhängiger Gutachter (in der Regel Fachärzte von Universitätskliniken) beauftragt.</a:t>
            </a:r>
          </a:p>
          <a:p>
            <a:endParaRPr lang="de-DE" dirty="0"/>
          </a:p>
        </p:txBody>
      </p:sp>
      <p:sp>
        <p:nvSpPr>
          <p:cNvPr id="6" name="Titel 5"/>
          <p:cNvSpPr>
            <a:spLocks noGrp="1"/>
          </p:cNvSpPr>
          <p:nvPr>
            <p:ph type="title"/>
          </p:nvPr>
        </p:nvSpPr>
        <p:spPr/>
        <p:txBody>
          <a:bodyPr/>
          <a:lstStyle/>
          <a:p>
            <a:r>
              <a:rPr lang="de-DE" dirty="0" smtClean="0"/>
              <a:t>UNSER LEISTUNGSFALLMANAGEMENT</a:t>
            </a:r>
            <a:endParaRPr lang="de-DE" dirty="0"/>
          </a:p>
        </p:txBody>
      </p:sp>
      <p:pic>
        <p:nvPicPr>
          <p:cNvPr id="7" name="Bild 1" descr="20150325_afm_Guetesiegel_gepruefte_Qualitaet_72dpi_RGB.png">
            <a:extLst>
              <a:ext uri="{FF2B5EF4-FFF2-40B4-BE49-F238E27FC236}">
                <a16:creationId xmlns:a16="http://schemas.microsoft.com/office/drawing/2014/main" xmlns="" id="{2D509723-8528-2A44-A2AE-272FADB6361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0609"/>
          <a:stretch/>
        </p:blipFill>
        <p:spPr>
          <a:xfrm>
            <a:off x="9800608" y="5137594"/>
            <a:ext cx="1451593" cy="1532004"/>
          </a:xfrm>
          <a:prstGeom prst="rect">
            <a:avLst/>
          </a:prstGeom>
        </p:spPr>
      </p:pic>
    </p:spTree>
    <p:extLst>
      <p:ext uri="{BB962C8B-B14F-4D97-AF65-F5344CB8AC3E}">
        <p14:creationId xmlns:p14="http://schemas.microsoft.com/office/powerpoint/2010/main" val="306358641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69</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3882076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2207568" y="2420888"/>
            <a:ext cx="8064896" cy="2952328"/>
          </a:xfrm>
          <a:prstGeom prst="rect">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latin typeface="Bahnschrift SemiCondensed" panose="020B0502040204020203" pitchFamily="34" charset="0"/>
            </a:endParaRPr>
          </a:p>
        </p:txBody>
      </p:sp>
      <p:sp>
        <p:nvSpPr>
          <p:cNvPr id="2" name="Titel 1"/>
          <p:cNvSpPr>
            <a:spLocks noGrp="1"/>
          </p:cNvSpPr>
          <p:nvPr>
            <p:ph type="title"/>
          </p:nvPr>
        </p:nvSpPr>
        <p:spPr/>
        <p:txBody>
          <a:bodyPr/>
          <a:lstStyle/>
          <a:p>
            <a:r>
              <a:rPr lang="de-DE" dirty="0" smtClean="0"/>
              <a:t>Der afm Weg </a:t>
            </a:r>
            <a:endParaRPr lang="de-DE" dirty="0"/>
          </a:p>
        </p:txBody>
      </p:sp>
      <p:sp>
        <p:nvSpPr>
          <p:cNvPr id="3" name="Textfeld 2"/>
          <p:cNvSpPr txBox="1"/>
          <p:nvPr/>
        </p:nvSpPr>
        <p:spPr>
          <a:xfrm>
            <a:off x="2143581" y="1656382"/>
            <a:ext cx="7560840" cy="461665"/>
          </a:xfrm>
          <a:prstGeom prst="rect">
            <a:avLst/>
          </a:prstGeom>
          <a:noFill/>
        </p:spPr>
        <p:txBody>
          <a:bodyPr wrap="square" rtlCol="0">
            <a:spAutoFit/>
          </a:bodyPr>
          <a:lstStyle/>
          <a:p>
            <a:pPr algn="ctr"/>
            <a:r>
              <a:rPr lang="de-DE" sz="2400" b="1" dirty="0"/>
              <a:t>Konfuzius sagt:</a:t>
            </a:r>
          </a:p>
        </p:txBody>
      </p:sp>
      <p:sp>
        <p:nvSpPr>
          <p:cNvPr id="4" name="Textfeld 3"/>
          <p:cNvSpPr txBox="1"/>
          <p:nvPr/>
        </p:nvSpPr>
        <p:spPr>
          <a:xfrm>
            <a:off x="1919536" y="2564905"/>
            <a:ext cx="8424936" cy="2739211"/>
          </a:xfrm>
          <a:prstGeom prst="rect">
            <a:avLst/>
          </a:prstGeom>
          <a:noFill/>
        </p:spPr>
        <p:txBody>
          <a:bodyPr wrap="square" rtlCol="0">
            <a:spAutoFit/>
          </a:bodyPr>
          <a:lstStyle/>
          <a:p>
            <a:pPr algn="ctr"/>
            <a:r>
              <a:rPr lang="de-DE" sz="2800" i="1" dirty="0"/>
              <a:t>„</a:t>
            </a:r>
            <a:r>
              <a:rPr lang="de-DE" sz="2400" dirty="0">
                <a:latin typeface="Bahnschrift Light" panose="020B0502040204020203" pitchFamily="34" charset="0"/>
              </a:rPr>
              <a:t>Der Mensch hat dreierlei Wege klug zu handeln: </a:t>
            </a:r>
          </a:p>
          <a:p>
            <a:pPr algn="ctr"/>
            <a:endParaRPr lang="de-DE" sz="2400" dirty="0">
              <a:latin typeface="Bahnschrift Light" panose="020B0502040204020203" pitchFamily="34" charset="0"/>
            </a:endParaRPr>
          </a:p>
          <a:p>
            <a:pPr algn="ctr"/>
            <a:r>
              <a:rPr lang="de-DE" sz="2400" u="sng" dirty="0">
                <a:latin typeface="Bahnschrift Light" panose="020B0502040204020203" pitchFamily="34" charset="0"/>
              </a:rPr>
              <a:t>erstens</a:t>
            </a:r>
            <a:r>
              <a:rPr lang="de-DE" sz="2400" dirty="0">
                <a:latin typeface="Bahnschrift Light" panose="020B0502040204020203" pitchFamily="34" charset="0"/>
              </a:rPr>
              <a:t> durch Nachdenken, das ist der edelste;</a:t>
            </a:r>
          </a:p>
          <a:p>
            <a:pPr algn="ctr"/>
            <a:endParaRPr lang="de-DE" sz="2400" dirty="0">
              <a:latin typeface="Bahnschrift Light" panose="020B0502040204020203" pitchFamily="34" charset="0"/>
            </a:endParaRPr>
          </a:p>
          <a:p>
            <a:pPr algn="ctr"/>
            <a:r>
              <a:rPr lang="de-DE" sz="2400" u="sng" dirty="0">
                <a:latin typeface="Bahnschrift Light" panose="020B0502040204020203" pitchFamily="34" charset="0"/>
              </a:rPr>
              <a:t>zweitens</a:t>
            </a:r>
            <a:r>
              <a:rPr lang="de-DE" sz="2400" dirty="0">
                <a:latin typeface="Bahnschrift Light" panose="020B0502040204020203" pitchFamily="34" charset="0"/>
              </a:rPr>
              <a:t> </a:t>
            </a:r>
            <a:r>
              <a:rPr lang="de-DE" sz="2400" b="1" dirty="0">
                <a:latin typeface="Bahnschrift Light" panose="020B0502040204020203" pitchFamily="34" charset="0"/>
              </a:rPr>
              <a:t>durch Nachahmen, das ist der leichteste;</a:t>
            </a:r>
          </a:p>
          <a:p>
            <a:pPr algn="ctr"/>
            <a:endParaRPr lang="de-DE" sz="2400" b="1" dirty="0">
              <a:latin typeface="Bahnschrift Light" panose="020B0502040204020203" pitchFamily="34" charset="0"/>
            </a:endParaRPr>
          </a:p>
          <a:p>
            <a:pPr algn="ctr"/>
            <a:r>
              <a:rPr lang="de-DE" sz="2400" u="sng" dirty="0">
                <a:latin typeface="Bahnschrift Light" panose="020B0502040204020203" pitchFamily="34" charset="0"/>
              </a:rPr>
              <a:t>drittens</a:t>
            </a:r>
            <a:r>
              <a:rPr lang="de-DE" sz="2400" dirty="0">
                <a:latin typeface="Bahnschrift Light" panose="020B0502040204020203" pitchFamily="34" charset="0"/>
              </a:rPr>
              <a:t> durch eigene Erfahrungen, das ist der bitterste.“</a:t>
            </a:r>
          </a:p>
        </p:txBody>
      </p:sp>
    </p:spTree>
    <p:extLst>
      <p:ext uri="{BB962C8B-B14F-4D97-AF65-F5344CB8AC3E}">
        <p14:creationId xmlns:p14="http://schemas.microsoft.com/office/powerpoint/2010/main" val="1833067965"/>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70</a:t>
            </a:fld>
            <a:endParaRPr lang="de-DE" dirty="0"/>
          </a:p>
        </p:txBody>
      </p:sp>
      <p:sp>
        <p:nvSpPr>
          <p:cNvPr id="5" name="Titel 4"/>
          <p:cNvSpPr>
            <a:spLocks noGrp="1"/>
          </p:cNvSpPr>
          <p:nvPr>
            <p:ph type="title"/>
          </p:nvPr>
        </p:nvSpPr>
        <p:spPr/>
        <p:txBody>
          <a:bodyPr/>
          <a:lstStyle/>
          <a:p>
            <a:r>
              <a:rPr lang="de-DE" dirty="0" smtClean="0"/>
              <a:t>Und warum …..vielleicht haben Sie ja auch Schuld</a:t>
            </a:r>
            <a:endParaRPr lang="de-DE" dirty="0"/>
          </a:p>
        </p:txBody>
      </p:sp>
      <p:pic>
        <p:nvPicPr>
          <p:cNvPr id="3" name="Grafik 2"/>
          <p:cNvPicPr>
            <a:picLocks noChangeAspect="1"/>
          </p:cNvPicPr>
          <p:nvPr/>
        </p:nvPicPr>
        <p:blipFill>
          <a:blip r:embed="rId2"/>
          <a:stretch>
            <a:fillRect/>
          </a:stretch>
        </p:blipFill>
        <p:spPr>
          <a:xfrm>
            <a:off x="6537081" y="4790322"/>
            <a:ext cx="4886325" cy="885825"/>
          </a:xfrm>
          <a:prstGeom prst="rect">
            <a:avLst/>
          </a:prstGeom>
        </p:spPr>
      </p:pic>
      <p:pic>
        <p:nvPicPr>
          <p:cNvPr id="7" name="Grafik 6"/>
          <p:cNvPicPr>
            <a:picLocks noChangeAspect="1"/>
          </p:cNvPicPr>
          <p:nvPr/>
        </p:nvPicPr>
        <p:blipFill>
          <a:blip r:embed="rId3"/>
          <a:stretch>
            <a:fillRect/>
          </a:stretch>
        </p:blipFill>
        <p:spPr>
          <a:xfrm>
            <a:off x="204036" y="1659855"/>
            <a:ext cx="5848350" cy="4191000"/>
          </a:xfrm>
          <a:prstGeom prst="rect">
            <a:avLst/>
          </a:prstGeom>
        </p:spPr>
      </p:pic>
    </p:spTree>
    <p:extLst>
      <p:ext uri="{BB962C8B-B14F-4D97-AF65-F5344CB8AC3E}">
        <p14:creationId xmlns:p14="http://schemas.microsoft.com/office/powerpoint/2010/main" val="372900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71</a:t>
            </a:fld>
            <a:endParaRPr lang="de-DE" dirty="0"/>
          </a:p>
        </p:txBody>
      </p:sp>
      <p:sp>
        <p:nvSpPr>
          <p:cNvPr id="5" name="Titel 4"/>
          <p:cNvSpPr>
            <a:spLocks noGrp="1"/>
          </p:cNvSpPr>
          <p:nvPr>
            <p:ph type="title"/>
          </p:nvPr>
        </p:nvSpPr>
        <p:spPr/>
        <p:txBody>
          <a:bodyPr/>
          <a:lstStyle/>
          <a:p>
            <a:r>
              <a:rPr lang="de-DE" dirty="0" smtClean="0"/>
              <a:t>Pressesplitter…..</a:t>
            </a:r>
            <a:endParaRPr lang="de-DE" dirty="0"/>
          </a:p>
        </p:txBody>
      </p:sp>
      <p:pic>
        <p:nvPicPr>
          <p:cNvPr id="7" name="Grafik 6"/>
          <p:cNvPicPr>
            <a:picLocks noChangeAspect="1"/>
          </p:cNvPicPr>
          <p:nvPr/>
        </p:nvPicPr>
        <p:blipFill>
          <a:blip r:embed="rId2"/>
          <a:stretch>
            <a:fillRect/>
          </a:stretch>
        </p:blipFill>
        <p:spPr>
          <a:xfrm>
            <a:off x="521369" y="1631797"/>
            <a:ext cx="5218014" cy="4833171"/>
          </a:xfrm>
          <a:prstGeom prst="rect">
            <a:avLst/>
          </a:prstGeom>
        </p:spPr>
      </p:pic>
      <p:sp>
        <p:nvSpPr>
          <p:cNvPr id="8" name="Textfeld 7"/>
          <p:cNvSpPr txBox="1"/>
          <p:nvPr/>
        </p:nvSpPr>
        <p:spPr>
          <a:xfrm>
            <a:off x="1973178" y="1684874"/>
            <a:ext cx="3829451" cy="1884494"/>
          </a:xfrm>
          <a:prstGeom prst="rect">
            <a:avLst/>
          </a:prstGeom>
          <a:solidFill>
            <a:schemeClr val="bg1"/>
          </a:solidFill>
        </p:spPr>
        <p:txBody>
          <a:bodyPr wrap="square" rtlCol="0">
            <a:spAutoFit/>
          </a:bodyPr>
          <a:lstStyle/>
          <a:p>
            <a:endParaRPr lang="de-DE" dirty="0">
              <a:solidFill>
                <a:srgbClr val="000000"/>
              </a:solidFill>
            </a:endParaRPr>
          </a:p>
        </p:txBody>
      </p:sp>
      <p:sp>
        <p:nvSpPr>
          <p:cNvPr id="10" name="Textfeld 9"/>
          <p:cNvSpPr txBox="1"/>
          <p:nvPr/>
        </p:nvSpPr>
        <p:spPr>
          <a:xfrm>
            <a:off x="458123" y="3433464"/>
            <a:ext cx="1515055" cy="1884494"/>
          </a:xfrm>
          <a:prstGeom prst="rect">
            <a:avLst/>
          </a:prstGeom>
          <a:solidFill>
            <a:schemeClr val="bg1"/>
          </a:solidFill>
        </p:spPr>
        <p:txBody>
          <a:bodyPr wrap="square" rtlCol="0">
            <a:spAutoFit/>
          </a:bodyPr>
          <a:lstStyle/>
          <a:p>
            <a:endParaRPr lang="de-DE" dirty="0">
              <a:solidFill>
                <a:srgbClr val="000000"/>
              </a:solidFill>
            </a:endParaRPr>
          </a:p>
        </p:txBody>
      </p:sp>
      <p:pic>
        <p:nvPicPr>
          <p:cNvPr id="11" name="Grafik 10"/>
          <p:cNvPicPr>
            <a:picLocks noChangeAspect="1"/>
          </p:cNvPicPr>
          <p:nvPr/>
        </p:nvPicPr>
        <p:blipFill>
          <a:blip r:embed="rId3"/>
          <a:stretch>
            <a:fillRect/>
          </a:stretch>
        </p:blipFill>
        <p:spPr>
          <a:xfrm>
            <a:off x="5556130" y="1896399"/>
            <a:ext cx="6267450" cy="1171575"/>
          </a:xfrm>
          <a:prstGeom prst="rect">
            <a:avLst/>
          </a:prstGeom>
          <a:ln>
            <a:solidFill>
              <a:schemeClr val="accent1">
                <a:lumMod val="75000"/>
              </a:schemeClr>
            </a:solidFill>
          </a:ln>
        </p:spPr>
      </p:pic>
    </p:spTree>
    <p:extLst>
      <p:ext uri="{BB962C8B-B14F-4D97-AF65-F5344CB8AC3E}">
        <p14:creationId xmlns:p14="http://schemas.microsoft.com/office/powerpoint/2010/main" val="1298802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72</a:t>
            </a:fld>
            <a:endParaRPr lang="de-DE"/>
          </a:p>
        </p:txBody>
      </p:sp>
      <p:sp>
        <p:nvSpPr>
          <p:cNvPr id="4" name="Titel 3"/>
          <p:cNvSpPr>
            <a:spLocks noGrp="1"/>
          </p:cNvSpPr>
          <p:nvPr>
            <p:ph type="title"/>
          </p:nvPr>
        </p:nvSpPr>
        <p:spPr/>
        <p:txBody>
          <a:bodyPr/>
          <a:lstStyle/>
          <a:p>
            <a:r>
              <a:rPr lang="de-DE" dirty="0" smtClean="0"/>
              <a:t>Woran liegt es ?</a:t>
            </a:r>
            <a:endParaRPr lang="de-DE" dirty="0"/>
          </a:p>
        </p:txBody>
      </p:sp>
      <p:pic>
        <p:nvPicPr>
          <p:cNvPr id="5" name="Grafik 4"/>
          <p:cNvPicPr>
            <a:picLocks noChangeAspect="1"/>
          </p:cNvPicPr>
          <p:nvPr/>
        </p:nvPicPr>
        <p:blipFill>
          <a:blip r:embed="rId2"/>
          <a:stretch>
            <a:fillRect/>
          </a:stretch>
        </p:blipFill>
        <p:spPr>
          <a:xfrm>
            <a:off x="3407303" y="1998245"/>
            <a:ext cx="5267325" cy="4210050"/>
          </a:xfrm>
          <a:prstGeom prst="rect">
            <a:avLst/>
          </a:prstGeom>
        </p:spPr>
      </p:pic>
      <p:sp>
        <p:nvSpPr>
          <p:cNvPr id="6" name="Textfeld 5"/>
          <p:cNvSpPr txBox="1"/>
          <p:nvPr/>
        </p:nvSpPr>
        <p:spPr>
          <a:xfrm>
            <a:off x="7555832" y="5999747"/>
            <a:ext cx="1219200" cy="369332"/>
          </a:xfrm>
          <a:prstGeom prst="rect">
            <a:avLst/>
          </a:prstGeom>
          <a:solidFill>
            <a:schemeClr val="bg1"/>
          </a:solidFill>
        </p:spPr>
        <p:txBody>
          <a:bodyPr wrap="square" rtlCol="0">
            <a:spAutoFit/>
          </a:bodyPr>
          <a:lstStyle/>
          <a:p>
            <a:endParaRPr lang="de-DE" dirty="0">
              <a:solidFill>
                <a:srgbClr val="000000"/>
              </a:solidFill>
            </a:endParaRPr>
          </a:p>
        </p:txBody>
      </p:sp>
    </p:spTree>
    <p:extLst>
      <p:ext uri="{BB962C8B-B14F-4D97-AF65-F5344CB8AC3E}">
        <p14:creationId xmlns:p14="http://schemas.microsoft.com/office/powerpoint/2010/main" val="391299885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nplatzhalter 7"/>
          <p:cNvGraphicFramePr>
            <a:graphicFrameLocks noGrp="1"/>
          </p:cNvGraphicFramePr>
          <p:nvPr>
            <p:ph type="pic" idx="1"/>
            <p:extLst/>
          </p:nvPr>
        </p:nvGraphicFramePr>
        <p:xfrm>
          <a:off x="479425" y="1984375"/>
          <a:ext cx="11232415" cy="3708400"/>
        </p:xfrm>
        <a:graphic>
          <a:graphicData uri="http://schemas.openxmlformats.org/drawingml/2006/table">
            <a:tbl>
              <a:tblPr firstRow="1" bandRow="1">
                <a:tableStyleId>{5C22544A-7EE6-4342-B048-85BDC9FD1C3A}</a:tableStyleId>
              </a:tblPr>
              <a:tblGrid>
                <a:gridCol w="4043414"/>
                <a:gridCol w="1995948"/>
                <a:gridCol w="2141586"/>
                <a:gridCol w="1479921"/>
                <a:gridCol w="1571546"/>
              </a:tblGrid>
              <a:tr h="370840">
                <a:tc>
                  <a:txBody>
                    <a:bodyPr/>
                    <a:lstStyle/>
                    <a:p>
                      <a:endParaRPr lang="de-DE" dirty="0"/>
                    </a:p>
                  </a:txBody>
                  <a:tcPr marL="96127" marR="96127">
                    <a:noFill/>
                  </a:tcPr>
                </a:tc>
                <a:tc>
                  <a:txBody>
                    <a:bodyPr/>
                    <a:lstStyle/>
                    <a:p>
                      <a:pPr algn="ctr"/>
                      <a:endParaRPr lang="de-DE" dirty="0"/>
                    </a:p>
                  </a:txBody>
                  <a:tcPr marL="96127" marR="96127">
                    <a:solidFill>
                      <a:srgbClr val="5C87AA"/>
                    </a:solidFill>
                  </a:tcPr>
                </a:tc>
                <a:tc>
                  <a:txBody>
                    <a:bodyPr/>
                    <a:lstStyle/>
                    <a:p>
                      <a:pPr algn="ctr"/>
                      <a:endParaRPr lang="de-DE" dirty="0"/>
                    </a:p>
                  </a:txBody>
                  <a:tcPr marL="96127" marR="96127">
                    <a:solidFill>
                      <a:srgbClr val="5C87AA"/>
                    </a:solidFill>
                  </a:tcPr>
                </a:tc>
                <a:tc gridSpan="2">
                  <a:txBody>
                    <a:bodyPr/>
                    <a:lstStyle/>
                    <a:p>
                      <a:pPr algn="ctr"/>
                      <a:endParaRPr lang="de-DE" dirty="0"/>
                    </a:p>
                  </a:txBody>
                  <a:tcPr marL="96127" marR="96127">
                    <a:solidFill>
                      <a:srgbClr val="5C87AA"/>
                    </a:solidFill>
                  </a:tcPr>
                </a:tc>
                <a:tc hMerge="1">
                  <a:txBody>
                    <a:bodyPr/>
                    <a:lstStyle/>
                    <a:p>
                      <a:pPr algn="ctr"/>
                      <a:endParaRPr lang="de-DE" dirty="0"/>
                    </a:p>
                  </a:txBody>
                  <a:tcPr marL="96127" marR="96127">
                    <a:solidFill>
                      <a:srgbClr val="5C87AA"/>
                    </a:solidFill>
                  </a:tcPr>
                </a:tc>
              </a:tr>
              <a:tr h="370840">
                <a:tc>
                  <a:txBody>
                    <a:bodyPr/>
                    <a:lstStyle/>
                    <a:p>
                      <a:r>
                        <a:rPr lang="de-DE" dirty="0" smtClean="0">
                          <a:solidFill>
                            <a:schemeClr val="bg1"/>
                          </a:solidFill>
                        </a:rPr>
                        <a:t>Steuerklasse</a:t>
                      </a:r>
                      <a:endParaRPr lang="de-DE" dirty="0">
                        <a:solidFill>
                          <a:schemeClr val="bg1"/>
                        </a:solidFill>
                      </a:endParaRPr>
                    </a:p>
                  </a:txBody>
                  <a:tcPr marL="96127" marR="96127">
                    <a:solidFill>
                      <a:schemeClr val="accent3"/>
                    </a:solidFill>
                  </a:tcPr>
                </a:tc>
                <a:tc>
                  <a:txBody>
                    <a:bodyPr/>
                    <a:lstStyle/>
                    <a:p>
                      <a:pPr algn="ctr"/>
                      <a:r>
                        <a:rPr lang="de-DE" dirty="0" smtClean="0">
                          <a:solidFill>
                            <a:schemeClr val="bg1"/>
                          </a:solidFill>
                        </a:rPr>
                        <a:t>I/IV</a:t>
                      </a:r>
                      <a:endParaRPr lang="de-DE" dirty="0">
                        <a:solidFill>
                          <a:schemeClr val="bg1"/>
                        </a:solidFill>
                      </a:endParaRPr>
                    </a:p>
                  </a:txBody>
                  <a:tcPr marL="96127" marR="96127">
                    <a:solidFill>
                      <a:srgbClr val="5C87AA"/>
                    </a:solidFill>
                  </a:tcPr>
                </a:tc>
                <a:tc>
                  <a:txBody>
                    <a:bodyPr/>
                    <a:lstStyle/>
                    <a:p>
                      <a:pPr algn="ctr"/>
                      <a:r>
                        <a:rPr lang="de-DE" dirty="0" smtClean="0">
                          <a:solidFill>
                            <a:schemeClr val="bg1"/>
                          </a:solidFill>
                        </a:rPr>
                        <a:t>III</a:t>
                      </a:r>
                      <a:endParaRPr lang="de-DE" dirty="0">
                        <a:solidFill>
                          <a:schemeClr val="bg1"/>
                        </a:solidFill>
                      </a:endParaRPr>
                    </a:p>
                  </a:txBody>
                  <a:tcPr marL="96127" marR="96127">
                    <a:solidFill>
                      <a:srgbClr val="5C87AA"/>
                    </a:solidFill>
                  </a:tcPr>
                </a:tc>
                <a:tc gridSpan="2">
                  <a:txBody>
                    <a:bodyPr/>
                    <a:lstStyle/>
                    <a:p>
                      <a:pPr algn="ctr"/>
                      <a:r>
                        <a:rPr lang="de-DE" b="1" u="sng" dirty="0" smtClean="0">
                          <a:solidFill>
                            <a:schemeClr val="bg1"/>
                          </a:solidFill>
                        </a:rPr>
                        <a:t>V</a:t>
                      </a:r>
                      <a:endParaRPr lang="de-DE" b="1" u="sng" dirty="0">
                        <a:solidFill>
                          <a:schemeClr val="bg1"/>
                        </a:solidFill>
                      </a:endParaRPr>
                    </a:p>
                  </a:txBody>
                  <a:tcPr marL="96127" marR="96127">
                    <a:solidFill>
                      <a:srgbClr val="5C87AA"/>
                    </a:solidFill>
                  </a:tcPr>
                </a:tc>
                <a:tc hMerge="1">
                  <a:txBody>
                    <a:bodyPr/>
                    <a:lstStyle/>
                    <a:p>
                      <a:pPr algn="ctr"/>
                      <a:endParaRPr lang="de-DE" dirty="0">
                        <a:solidFill>
                          <a:schemeClr val="bg1"/>
                        </a:solidFill>
                      </a:endParaRPr>
                    </a:p>
                  </a:txBody>
                  <a:tcPr marL="96127" marR="96127">
                    <a:solidFill>
                      <a:srgbClr val="5C87AA"/>
                    </a:solidFill>
                  </a:tcPr>
                </a:tc>
              </a:tr>
              <a:tr h="370840">
                <a:tc>
                  <a:txBody>
                    <a:bodyPr/>
                    <a:lstStyle/>
                    <a:p>
                      <a:r>
                        <a:rPr lang="de-DE" dirty="0" smtClean="0">
                          <a:solidFill>
                            <a:schemeClr val="bg1"/>
                          </a:solidFill>
                        </a:rPr>
                        <a:t>Bruttoeinkommen*</a:t>
                      </a:r>
                      <a:endParaRPr lang="de-DE" dirty="0">
                        <a:solidFill>
                          <a:schemeClr val="bg1"/>
                        </a:solidFill>
                      </a:endParaRPr>
                    </a:p>
                  </a:txBody>
                  <a:tcPr marL="96127" marR="96127" anchor="ctr">
                    <a:solidFill>
                      <a:srgbClr val="5C87AA"/>
                    </a:solidFill>
                  </a:tcPr>
                </a:tc>
                <a:tc>
                  <a:txBody>
                    <a:bodyPr/>
                    <a:lstStyle/>
                    <a:p>
                      <a:pPr algn="r"/>
                      <a:r>
                        <a:rPr lang="de-DE" dirty="0" smtClean="0">
                          <a:solidFill>
                            <a:schemeClr val="bg1"/>
                          </a:solidFill>
                        </a:rPr>
                        <a:t>6.000 €</a:t>
                      </a:r>
                      <a:endParaRPr lang="de-DE" dirty="0">
                        <a:solidFill>
                          <a:schemeClr val="bg1"/>
                        </a:solidFill>
                      </a:endParaRPr>
                    </a:p>
                  </a:txBody>
                  <a:tcPr marL="96127" marR="96127" anchor="ctr">
                    <a:solidFill>
                      <a:srgbClr val="5C87AA"/>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smtClean="0">
                          <a:solidFill>
                            <a:schemeClr val="bg1"/>
                          </a:solidFill>
                        </a:rPr>
                        <a:t>6.000 € </a:t>
                      </a:r>
                    </a:p>
                  </a:txBody>
                  <a:tcPr marL="96127" marR="96127" anchor="ctr">
                    <a:solidFill>
                      <a:srgbClr val="5C87AA"/>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rPr>
                        <a:t>2.500 € </a:t>
                      </a:r>
                    </a:p>
                  </a:txBody>
                  <a:tcPr marL="96127" marR="96127" anchor="ctr">
                    <a:solidFill>
                      <a:srgbClr val="5C87AA"/>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rPr>
                        <a:t>2.500 €</a:t>
                      </a:r>
                    </a:p>
                  </a:txBody>
                  <a:tcPr marL="96127" marR="96127" anchor="ctr">
                    <a:solidFill>
                      <a:srgbClr val="5C87AA"/>
                    </a:solidFill>
                  </a:tcPr>
                </a:tc>
              </a:tr>
              <a:tr h="370840">
                <a:tc>
                  <a:txBody>
                    <a:bodyPr/>
                    <a:lstStyle/>
                    <a:p>
                      <a:r>
                        <a:rPr lang="de-DE" dirty="0" smtClean="0">
                          <a:solidFill>
                            <a:srgbClr val="1D2D4B"/>
                          </a:solidFill>
                        </a:rPr>
                        <a:t>Eigenanteil</a:t>
                      </a:r>
                      <a:r>
                        <a:rPr lang="de-DE" baseline="0" dirty="0" smtClean="0">
                          <a:solidFill>
                            <a:srgbClr val="1D2D4B"/>
                          </a:solidFill>
                        </a:rPr>
                        <a:t> (Entgeltumwandlung)</a:t>
                      </a:r>
                      <a:endParaRPr lang="de-DE" dirty="0">
                        <a:solidFill>
                          <a:srgbClr val="1D2D4B"/>
                        </a:solidFill>
                      </a:endParaRPr>
                    </a:p>
                  </a:txBody>
                  <a:tcPr marL="96127" marR="96127"/>
                </a:tc>
                <a:tc>
                  <a:txBody>
                    <a:bodyPr/>
                    <a:lstStyle/>
                    <a:p>
                      <a:pPr algn="r"/>
                      <a:r>
                        <a:rPr lang="de-DE" dirty="0" smtClean="0">
                          <a:solidFill>
                            <a:srgbClr val="1D2D4B"/>
                          </a:solidFill>
                        </a:rPr>
                        <a:t>86,96</a:t>
                      </a:r>
                      <a:endParaRPr lang="de-DE" dirty="0">
                        <a:solidFill>
                          <a:srgbClr val="1D2D4B"/>
                        </a:solidFill>
                      </a:endParaRPr>
                    </a:p>
                  </a:txBody>
                  <a:tcPr marL="96127" marR="96127"/>
                </a:tc>
                <a:tc>
                  <a:txBody>
                    <a:bodyPr/>
                    <a:lstStyle/>
                    <a:p>
                      <a:pPr algn="r"/>
                      <a:r>
                        <a:rPr lang="de-DE" dirty="0" smtClean="0">
                          <a:solidFill>
                            <a:srgbClr val="1D2D4B"/>
                          </a:solidFill>
                        </a:rPr>
                        <a:t>86,96</a:t>
                      </a:r>
                      <a:endParaRPr lang="de-DE" dirty="0">
                        <a:solidFill>
                          <a:srgbClr val="1D2D4B"/>
                        </a:solidFill>
                      </a:endParaRPr>
                    </a:p>
                  </a:txBody>
                  <a:tcPr marL="96127" marR="96127"/>
                </a:tc>
                <a:tc>
                  <a:txBody>
                    <a:bodyPr/>
                    <a:lstStyle/>
                    <a:p>
                      <a:pPr algn="r"/>
                      <a:r>
                        <a:rPr lang="de-DE" dirty="0" smtClean="0">
                          <a:solidFill>
                            <a:srgbClr val="1D2D4B"/>
                          </a:solidFill>
                        </a:rPr>
                        <a:t>86,96</a:t>
                      </a:r>
                      <a:endParaRPr lang="de-DE" dirty="0">
                        <a:solidFill>
                          <a:srgbClr val="1D2D4B"/>
                        </a:solidFill>
                      </a:endParaRPr>
                    </a:p>
                  </a:txBody>
                  <a:tcPr marL="96127" marR="96127"/>
                </a:tc>
                <a:tc>
                  <a:txBody>
                    <a:bodyPr/>
                    <a:lstStyle/>
                    <a:p>
                      <a:pPr algn="r"/>
                      <a:r>
                        <a:rPr lang="de-DE" b="1" u="sng" dirty="0" smtClean="0">
                          <a:solidFill>
                            <a:srgbClr val="1D2D4B"/>
                          </a:solidFill>
                        </a:rPr>
                        <a:t>50,00</a:t>
                      </a:r>
                      <a:endParaRPr lang="de-DE" b="1" u="sng" dirty="0">
                        <a:solidFill>
                          <a:srgbClr val="1D2D4B"/>
                        </a:solidFill>
                      </a:endParaRPr>
                    </a:p>
                  </a:txBody>
                  <a:tcPr marL="96127" marR="96127"/>
                </a:tc>
              </a:tr>
              <a:tr h="370840">
                <a:tc>
                  <a:txBody>
                    <a:bodyPr/>
                    <a:lstStyle/>
                    <a:p>
                      <a:r>
                        <a:rPr lang="de-DE" dirty="0" smtClean="0">
                          <a:solidFill>
                            <a:srgbClr val="1D2D4B"/>
                          </a:solidFill>
                        </a:rPr>
                        <a:t>Zuschuss Musterfirma</a:t>
                      </a:r>
                      <a:r>
                        <a:rPr lang="de-DE" baseline="0" dirty="0" smtClean="0">
                          <a:solidFill>
                            <a:srgbClr val="1D2D4B"/>
                          </a:solidFill>
                        </a:rPr>
                        <a:t> (15 %)</a:t>
                      </a:r>
                      <a:endParaRPr lang="de-DE" dirty="0">
                        <a:solidFill>
                          <a:srgbClr val="1D2D4B"/>
                        </a:solidFill>
                      </a:endParaRPr>
                    </a:p>
                  </a:txBody>
                  <a:tcPr marL="96127" marR="96127"/>
                </a:tc>
                <a:tc>
                  <a:txBody>
                    <a:bodyPr/>
                    <a:lstStyle/>
                    <a:p>
                      <a:pPr algn="r"/>
                      <a:r>
                        <a:rPr lang="de-DE" dirty="0" smtClean="0">
                          <a:solidFill>
                            <a:srgbClr val="1D2D4B"/>
                          </a:solidFill>
                        </a:rPr>
                        <a:t>13,04</a:t>
                      </a:r>
                      <a:endParaRPr lang="de-DE" dirty="0">
                        <a:solidFill>
                          <a:srgbClr val="1D2D4B"/>
                        </a:solidFill>
                      </a:endParaRPr>
                    </a:p>
                  </a:txBody>
                  <a:tcPr marL="96127" marR="96127"/>
                </a:tc>
                <a:tc>
                  <a:txBody>
                    <a:bodyPr/>
                    <a:lstStyle/>
                    <a:p>
                      <a:pPr algn="r"/>
                      <a:r>
                        <a:rPr lang="de-DE" dirty="0" smtClean="0">
                          <a:solidFill>
                            <a:srgbClr val="1D2D4B"/>
                          </a:solidFill>
                        </a:rPr>
                        <a:t>13,04</a:t>
                      </a:r>
                      <a:endParaRPr lang="de-DE" dirty="0">
                        <a:solidFill>
                          <a:srgbClr val="1D2D4B"/>
                        </a:solidFill>
                      </a:endParaRPr>
                    </a:p>
                  </a:txBody>
                  <a:tcPr marL="96127" marR="96127"/>
                </a:tc>
                <a:tc>
                  <a:txBody>
                    <a:bodyPr/>
                    <a:lstStyle/>
                    <a:p>
                      <a:pPr algn="r"/>
                      <a:r>
                        <a:rPr lang="de-DE" dirty="0" smtClean="0">
                          <a:solidFill>
                            <a:srgbClr val="1D2D4B"/>
                          </a:solidFill>
                        </a:rPr>
                        <a:t>13,04</a:t>
                      </a:r>
                      <a:endParaRPr lang="de-DE" dirty="0">
                        <a:solidFill>
                          <a:srgbClr val="1D2D4B"/>
                        </a:solidFill>
                      </a:endParaRPr>
                    </a:p>
                  </a:txBody>
                  <a:tcPr marL="96127" marR="96127"/>
                </a:tc>
                <a:tc>
                  <a:txBody>
                    <a:bodyPr/>
                    <a:lstStyle/>
                    <a:p>
                      <a:pPr algn="r"/>
                      <a:r>
                        <a:rPr lang="de-DE" dirty="0" smtClean="0">
                          <a:solidFill>
                            <a:srgbClr val="1D2D4B"/>
                          </a:solidFill>
                        </a:rPr>
                        <a:t>   7,50</a:t>
                      </a:r>
                      <a:endParaRPr lang="de-DE" dirty="0">
                        <a:solidFill>
                          <a:srgbClr val="1D2D4B"/>
                        </a:solidFill>
                      </a:endParaRPr>
                    </a:p>
                  </a:txBody>
                  <a:tcPr marL="96127" marR="96127"/>
                </a:tc>
              </a:tr>
              <a:tr h="370840">
                <a:tc>
                  <a:txBody>
                    <a:bodyPr/>
                    <a:lstStyle/>
                    <a:p>
                      <a:r>
                        <a:rPr lang="de-DE" dirty="0" smtClean="0">
                          <a:solidFill>
                            <a:srgbClr val="1D2D4B"/>
                          </a:solidFill>
                        </a:rPr>
                        <a:t>Steuerersparnis</a:t>
                      </a:r>
                      <a:endParaRPr lang="de-DE" dirty="0">
                        <a:solidFill>
                          <a:srgbClr val="1D2D4B"/>
                        </a:solidFill>
                      </a:endParaRPr>
                    </a:p>
                  </a:txBody>
                  <a:tcPr marL="96127" marR="96127"/>
                </a:tc>
                <a:tc>
                  <a:txBody>
                    <a:bodyPr/>
                    <a:lstStyle/>
                    <a:p>
                      <a:pPr algn="r"/>
                      <a:r>
                        <a:rPr lang="de-DE" dirty="0" smtClean="0">
                          <a:solidFill>
                            <a:srgbClr val="1D2D4B"/>
                          </a:solidFill>
                        </a:rPr>
                        <a:t>38,74</a:t>
                      </a:r>
                      <a:endParaRPr lang="de-DE" dirty="0">
                        <a:solidFill>
                          <a:srgbClr val="1D2D4B"/>
                        </a:solidFill>
                      </a:endParaRPr>
                    </a:p>
                  </a:txBody>
                  <a:tcPr marL="96127" marR="96127"/>
                </a:tc>
                <a:tc>
                  <a:txBody>
                    <a:bodyPr/>
                    <a:lstStyle/>
                    <a:p>
                      <a:pPr algn="r"/>
                      <a:r>
                        <a:rPr lang="de-DE" dirty="0" smtClean="0">
                          <a:solidFill>
                            <a:srgbClr val="1D2D4B"/>
                          </a:solidFill>
                        </a:rPr>
                        <a:t>28,25</a:t>
                      </a:r>
                    </a:p>
                  </a:txBody>
                  <a:tcPr marL="96127" marR="96127"/>
                </a:tc>
                <a:tc>
                  <a:txBody>
                    <a:bodyPr/>
                    <a:lstStyle/>
                    <a:p>
                      <a:pPr algn="r"/>
                      <a:r>
                        <a:rPr lang="de-DE" dirty="0" smtClean="0">
                          <a:solidFill>
                            <a:srgbClr val="1D2D4B"/>
                          </a:solidFill>
                        </a:rPr>
                        <a:t>31,48</a:t>
                      </a:r>
                      <a:endParaRPr lang="de-DE" dirty="0">
                        <a:solidFill>
                          <a:srgbClr val="1D2D4B"/>
                        </a:solidFill>
                      </a:endParaRPr>
                    </a:p>
                  </a:txBody>
                  <a:tcPr marL="96127" marR="96127"/>
                </a:tc>
                <a:tc>
                  <a:txBody>
                    <a:bodyPr/>
                    <a:lstStyle/>
                    <a:p>
                      <a:pPr algn="r"/>
                      <a:r>
                        <a:rPr lang="de-DE" dirty="0" smtClean="0">
                          <a:solidFill>
                            <a:srgbClr val="1D2D4B"/>
                          </a:solidFill>
                        </a:rPr>
                        <a:t>18,12</a:t>
                      </a:r>
                      <a:endParaRPr lang="de-DE" dirty="0">
                        <a:solidFill>
                          <a:srgbClr val="1D2D4B"/>
                        </a:solidFill>
                      </a:endParaRPr>
                    </a:p>
                  </a:txBody>
                  <a:tcPr marL="96127" marR="96127"/>
                </a:tc>
              </a:tr>
              <a:tr h="370840">
                <a:tc>
                  <a:txBody>
                    <a:bodyPr/>
                    <a:lstStyle/>
                    <a:p>
                      <a:r>
                        <a:rPr lang="de-DE" dirty="0" smtClean="0">
                          <a:solidFill>
                            <a:srgbClr val="1D2D4B"/>
                          </a:solidFill>
                        </a:rPr>
                        <a:t>Sozialversicherungsersparnis</a:t>
                      </a:r>
                      <a:endParaRPr lang="de-DE" dirty="0">
                        <a:solidFill>
                          <a:srgbClr val="1D2D4B"/>
                        </a:solidFill>
                      </a:endParaRPr>
                    </a:p>
                  </a:txBody>
                  <a:tcPr marL="96127" marR="96127"/>
                </a:tc>
                <a:tc>
                  <a:txBody>
                    <a:bodyPr/>
                    <a:lstStyle/>
                    <a:p>
                      <a:pPr algn="r"/>
                      <a:r>
                        <a:rPr lang="de-DE" dirty="0" smtClean="0">
                          <a:solidFill>
                            <a:srgbClr val="1D2D4B"/>
                          </a:solidFill>
                        </a:rPr>
                        <a:t>9,13</a:t>
                      </a:r>
                      <a:endParaRPr lang="de-DE" dirty="0">
                        <a:solidFill>
                          <a:srgbClr val="1D2D4B"/>
                        </a:solidFill>
                      </a:endParaRPr>
                    </a:p>
                  </a:txBody>
                  <a:tcPr marL="96127" marR="96127"/>
                </a:tc>
                <a:tc>
                  <a:txBody>
                    <a:bodyPr/>
                    <a:lstStyle/>
                    <a:p>
                      <a:pPr algn="r"/>
                      <a:r>
                        <a:rPr lang="de-DE" dirty="0" smtClean="0">
                          <a:solidFill>
                            <a:srgbClr val="1D2D4B"/>
                          </a:solidFill>
                        </a:rPr>
                        <a:t>9,13</a:t>
                      </a:r>
                      <a:endParaRPr lang="de-DE" dirty="0">
                        <a:solidFill>
                          <a:srgbClr val="1D2D4B"/>
                        </a:solidFill>
                      </a:endParaRPr>
                    </a:p>
                  </a:txBody>
                  <a:tcPr marL="96127" marR="96127"/>
                </a:tc>
                <a:tc>
                  <a:txBody>
                    <a:bodyPr/>
                    <a:lstStyle/>
                    <a:p>
                      <a:pPr algn="r"/>
                      <a:r>
                        <a:rPr lang="de-DE" dirty="0" smtClean="0">
                          <a:solidFill>
                            <a:srgbClr val="1D2D4B"/>
                          </a:solidFill>
                        </a:rPr>
                        <a:t>17,19</a:t>
                      </a:r>
                      <a:endParaRPr lang="de-DE" dirty="0">
                        <a:solidFill>
                          <a:srgbClr val="1D2D4B"/>
                        </a:solidFill>
                      </a:endParaRPr>
                    </a:p>
                  </a:txBody>
                  <a:tcPr marL="96127" marR="96127"/>
                </a:tc>
                <a:tc>
                  <a:txBody>
                    <a:bodyPr/>
                    <a:lstStyle/>
                    <a:p>
                      <a:pPr algn="r"/>
                      <a:r>
                        <a:rPr lang="de-DE" dirty="0" smtClean="0">
                          <a:solidFill>
                            <a:srgbClr val="1D2D4B"/>
                          </a:solidFill>
                        </a:rPr>
                        <a:t>9,88</a:t>
                      </a:r>
                      <a:endParaRPr lang="de-DE" dirty="0">
                        <a:solidFill>
                          <a:srgbClr val="1D2D4B"/>
                        </a:solidFill>
                      </a:endParaRPr>
                    </a:p>
                  </a:txBody>
                  <a:tcPr marL="96127" marR="96127"/>
                </a:tc>
              </a:tr>
              <a:tr h="370840">
                <a:tc>
                  <a:txBody>
                    <a:bodyPr/>
                    <a:lstStyle/>
                    <a:p>
                      <a:r>
                        <a:rPr lang="de-DE" dirty="0" smtClean="0"/>
                        <a:t>Soli-Vorteil</a:t>
                      </a:r>
                      <a:endParaRPr lang="de-DE" dirty="0"/>
                    </a:p>
                  </a:txBody>
                  <a:tcPr marL="96127" marR="96127"/>
                </a:tc>
                <a:tc>
                  <a:txBody>
                    <a:bodyPr/>
                    <a:lstStyle/>
                    <a:p>
                      <a:pPr algn="r"/>
                      <a:r>
                        <a:rPr lang="de-DE" dirty="0" smtClean="0">
                          <a:solidFill>
                            <a:srgbClr val="1D2D4B"/>
                          </a:solidFill>
                        </a:rPr>
                        <a:t>73,62</a:t>
                      </a:r>
                      <a:endParaRPr lang="de-DE" dirty="0">
                        <a:solidFill>
                          <a:srgbClr val="1D2D4B"/>
                        </a:solidFill>
                      </a:endParaRPr>
                    </a:p>
                  </a:txBody>
                  <a:tcPr marL="96127" marR="96127"/>
                </a:tc>
                <a:tc>
                  <a:txBody>
                    <a:bodyPr/>
                    <a:lstStyle/>
                    <a:p>
                      <a:pPr algn="r"/>
                      <a:r>
                        <a:rPr lang="de-DE" dirty="0" smtClean="0">
                          <a:solidFill>
                            <a:srgbClr val="1D2D4B"/>
                          </a:solidFill>
                        </a:rPr>
                        <a:t>46,97</a:t>
                      </a:r>
                      <a:endParaRPr lang="de-DE" dirty="0">
                        <a:solidFill>
                          <a:srgbClr val="1D2D4B"/>
                        </a:solidFill>
                      </a:endParaRPr>
                    </a:p>
                  </a:txBody>
                  <a:tcPr marL="96127" marR="96127"/>
                </a:tc>
                <a:tc>
                  <a:txBody>
                    <a:bodyPr/>
                    <a:lstStyle/>
                    <a:p>
                      <a:pPr algn="r"/>
                      <a:r>
                        <a:rPr lang="de-DE" b="1" dirty="0" smtClean="0">
                          <a:solidFill>
                            <a:srgbClr val="FF0000"/>
                          </a:solidFill>
                        </a:rPr>
                        <a:t>29,33</a:t>
                      </a:r>
                      <a:endParaRPr lang="de-DE" b="1" dirty="0">
                        <a:solidFill>
                          <a:srgbClr val="FF0000"/>
                        </a:solidFill>
                      </a:endParaRPr>
                    </a:p>
                  </a:txBody>
                  <a:tcPr marL="96127" marR="96127"/>
                </a:tc>
                <a:tc>
                  <a:txBody>
                    <a:bodyPr/>
                    <a:lstStyle/>
                    <a:p>
                      <a:pPr algn="r"/>
                      <a:r>
                        <a:rPr lang="de-DE" b="1" dirty="0" smtClean="0">
                          <a:solidFill>
                            <a:srgbClr val="1D2D4B"/>
                          </a:solidFill>
                        </a:rPr>
                        <a:t>29,97</a:t>
                      </a:r>
                      <a:endParaRPr lang="de-DE" b="1" dirty="0">
                        <a:solidFill>
                          <a:srgbClr val="1D2D4B"/>
                        </a:solidFill>
                      </a:endParaRPr>
                    </a:p>
                  </a:txBody>
                  <a:tcPr marL="96127" marR="96127"/>
                </a:tc>
              </a:tr>
              <a:tr h="370840">
                <a:tc>
                  <a:txBody>
                    <a:bodyPr/>
                    <a:lstStyle/>
                    <a:p>
                      <a:r>
                        <a:rPr lang="de-DE" dirty="0" smtClean="0">
                          <a:solidFill>
                            <a:srgbClr val="1D2D4B"/>
                          </a:solidFill>
                        </a:rPr>
                        <a:t>tatsächlicher Aufwand</a:t>
                      </a:r>
                      <a:endParaRPr lang="de-DE" dirty="0">
                        <a:solidFill>
                          <a:srgbClr val="1D2D4B"/>
                        </a:solidFill>
                      </a:endParaRPr>
                    </a:p>
                  </a:txBody>
                  <a:tcPr marL="96127" marR="96127"/>
                </a:tc>
                <a:tc>
                  <a:txBody>
                    <a:bodyPr/>
                    <a:lstStyle/>
                    <a:p>
                      <a:pPr algn="r"/>
                      <a:r>
                        <a:rPr lang="de-DE" b="1" dirty="0" smtClean="0">
                          <a:solidFill>
                            <a:srgbClr val="00B050"/>
                          </a:solidFill>
                        </a:rPr>
                        <a:t>+34,53</a:t>
                      </a:r>
                      <a:endParaRPr lang="de-DE" b="1" dirty="0">
                        <a:solidFill>
                          <a:srgbClr val="00B050"/>
                        </a:solidFill>
                      </a:endParaRPr>
                    </a:p>
                  </a:txBody>
                  <a:tcPr marL="96127" marR="96127"/>
                </a:tc>
                <a:tc>
                  <a:txBody>
                    <a:bodyPr/>
                    <a:lstStyle/>
                    <a:p>
                      <a:pPr algn="r"/>
                      <a:r>
                        <a:rPr lang="de-DE" b="1" dirty="0" smtClean="0">
                          <a:solidFill>
                            <a:srgbClr val="1D2D4B"/>
                          </a:solidFill>
                        </a:rPr>
                        <a:t>2,61</a:t>
                      </a:r>
                    </a:p>
                  </a:txBody>
                  <a:tcPr marL="96127" marR="96127"/>
                </a:tc>
                <a:tc>
                  <a:txBody>
                    <a:bodyPr/>
                    <a:lstStyle/>
                    <a:p>
                      <a:pPr algn="r"/>
                      <a:r>
                        <a:rPr lang="de-DE" b="1" dirty="0" smtClean="0">
                          <a:solidFill>
                            <a:srgbClr val="1D2D4B"/>
                          </a:solidFill>
                        </a:rPr>
                        <a:t>8,96</a:t>
                      </a:r>
                      <a:endParaRPr lang="de-DE" b="1" dirty="0">
                        <a:solidFill>
                          <a:srgbClr val="1D2D4B"/>
                        </a:solidFill>
                      </a:endParaRPr>
                    </a:p>
                  </a:txBody>
                  <a:tcPr marL="96127" marR="96127"/>
                </a:tc>
                <a:tc>
                  <a:txBody>
                    <a:bodyPr/>
                    <a:lstStyle/>
                    <a:p>
                      <a:pPr algn="r"/>
                      <a:r>
                        <a:rPr lang="de-DE" b="1" dirty="0" smtClean="0">
                          <a:solidFill>
                            <a:srgbClr val="00B050"/>
                          </a:solidFill>
                        </a:rPr>
                        <a:t>+7,97  ?</a:t>
                      </a:r>
                      <a:endParaRPr lang="de-DE" b="1" dirty="0">
                        <a:solidFill>
                          <a:srgbClr val="00B050"/>
                        </a:solidFill>
                      </a:endParaRPr>
                    </a:p>
                  </a:txBody>
                  <a:tcPr marL="96127" marR="96127"/>
                </a:tc>
              </a:tr>
              <a:tr h="370840">
                <a:tc>
                  <a:txBody>
                    <a:bodyPr/>
                    <a:lstStyle/>
                    <a:p>
                      <a:r>
                        <a:rPr lang="de-DE" dirty="0" smtClean="0">
                          <a:solidFill>
                            <a:srgbClr val="1D2D4B"/>
                          </a:solidFill>
                        </a:rPr>
                        <a:t>Sparbeitrag</a:t>
                      </a:r>
                      <a:endParaRPr lang="de-DE" dirty="0">
                        <a:solidFill>
                          <a:srgbClr val="1D2D4B"/>
                        </a:solidFill>
                      </a:endParaRPr>
                    </a:p>
                  </a:txBody>
                  <a:tcPr marL="96127" marR="96127"/>
                </a:tc>
                <a:tc>
                  <a:txBody>
                    <a:bodyPr/>
                    <a:lstStyle/>
                    <a:p>
                      <a:pPr algn="r"/>
                      <a:r>
                        <a:rPr lang="de-DE" dirty="0" smtClean="0">
                          <a:solidFill>
                            <a:srgbClr val="1D2D4B"/>
                          </a:solidFill>
                        </a:rPr>
                        <a:t>100</a:t>
                      </a:r>
                      <a:endParaRPr lang="de-DE" dirty="0">
                        <a:solidFill>
                          <a:srgbClr val="1D2D4B"/>
                        </a:solidFill>
                      </a:endParaRPr>
                    </a:p>
                  </a:txBody>
                  <a:tcPr marL="96127" marR="96127"/>
                </a:tc>
                <a:tc>
                  <a:txBody>
                    <a:bodyPr/>
                    <a:lstStyle/>
                    <a:p>
                      <a:pPr algn="r"/>
                      <a:r>
                        <a:rPr lang="de-DE" dirty="0" smtClean="0">
                          <a:solidFill>
                            <a:srgbClr val="1D2D4B"/>
                          </a:solidFill>
                        </a:rPr>
                        <a:t>100</a:t>
                      </a:r>
                      <a:endParaRPr lang="de-DE" dirty="0">
                        <a:solidFill>
                          <a:srgbClr val="1D2D4B"/>
                        </a:solidFill>
                      </a:endParaRPr>
                    </a:p>
                  </a:txBody>
                  <a:tcPr marL="96127" marR="96127"/>
                </a:tc>
                <a:tc>
                  <a:txBody>
                    <a:bodyPr/>
                    <a:lstStyle/>
                    <a:p>
                      <a:pPr algn="r"/>
                      <a:r>
                        <a:rPr lang="de-DE" dirty="0" smtClean="0">
                          <a:solidFill>
                            <a:srgbClr val="1D2D4B"/>
                          </a:solidFill>
                        </a:rPr>
                        <a:t>100</a:t>
                      </a:r>
                      <a:endParaRPr lang="de-DE" dirty="0">
                        <a:solidFill>
                          <a:srgbClr val="1D2D4B"/>
                        </a:solidFill>
                      </a:endParaRPr>
                    </a:p>
                  </a:txBody>
                  <a:tcPr marL="96127" marR="96127"/>
                </a:tc>
                <a:tc>
                  <a:txBody>
                    <a:bodyPr/>
                    <a:lstStyle/>
                    <a:p>
                      <a:pPr algn="r"/>
                      <a:r>
                        <a:rPr lang="de-DE" dirty="0" smtClean="0">
                          <a:solidFill>
                            <a:srgbClr val="1D2D4B"/>
                          </a:solidFill>
                        </a:rPr>
                        <a:t>57,50</a:t>
                      </a:r>
                      <a:endParaRPr lang="de-DE" dirty="0">
                        <a:solidFill>
                          <a:srgbClr val="1D2D4B"/>
                        </a:solidFill>
                      </a:endParaRPr>
                    </a:p>
                  </a:txBody>
                  <a:tcPr marL="96127" marR="96127"/>
                </a:tc>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73</a:t>
            </a:fld>
            <a:endParaRPr lang="de-DE" dirty="0"/>
          </a:p>
        </p:txBody>
      </p:sp>
      <p:sp>
        <p:nvSpPr>
          <p:cNvPr id="6" name="Titel 5"/>
          <p:cNvSpPr>
            <a:spLocks noGrp="1"/>
          </p:cNvSpPr>
          <p:nvPr>
            <p:ph type="title"/>
          </p:nvPr>
        </p:nvSpPr>
        <p:spPr/>
        <p:txBody>
          <a:bodyPr/>
          <a:lstStyle/>
          <a:p>
            <a:r>
              <a:rPr lang="de-DE" dirty="0" smtClean="0"/>
              <a:t>BEISPIELRECHNUNG NACH EINKOMMEN und </a:t>
            </a:r>
            <a:br>
              <a:rPr lang="de-DE" dirty="0" smtClean="0"/>
            </a:br>
            <a:r>
              <a:rPr lang="de-DE" b="1" i="1" dirty="0" smtClean="0"/>
              <a:t>100 EUR </a:t>
            </a:r>
            <a:r>
              <a:rPr lang="de-DE" dirty="0" smtClean="0"/>
              <a:t>Sparbeitrag</a:t>
            </a:r>
            <a:endParaRPr lang="de-DE" dirty="0"/>
          </a:p>
        </p:txBody>
      </p:sp>
      <p:sp>
        <p:nvSpPr>
          <p:cNvPr id="4" name="Textplatzhalter 3"/>
          <p:cNvSpPr>
            <a:spLocks noGrp="1"/>
          </p:cNvSpPr>
          <p:nvPr>
            <p:ph type="body" sz="half" idx="11"/>
          </p:nvPr>
        </p:nvSpPr>
        <p:spPr/>
        <p:txBody>
          <a:bodyPr/>
          <a:lstStyle/>
          <a:p>
            <a:r>
              <a:rPr lang="de-DE" dirty="0"/>
              <a:t>* </a:t>
            </a:r>
            <a:r>
              <a:rPr lang="de-DE" dirty="0" err="1" smtClean="0">
                <a:cs typeface="Tahoma" pitchFamily="34" charset="0"/>
              </a:rPr>
              <a:t>StKl</a:t>
            </a:r>
            <a:r>
              <a:rPr lang="de-DE" dirty="0" smtClean="0">
                <a:cs typeface="Tahoma" pitchFamily="34" charset="0"/>
              </a:rPr>
              <a:t> </a:t>
            </a:r>
            <a:r>
              <a:rPr lang="de-DE" dirty="0">
                <a:cs typeface="Tahoma" pitchFamily="34" charset="0"/>
              </a:rPr>
              <a:t>I inkl. Solidaritätszuschlag </a:t>
            </a:r>
            <a:r>
              <a:rPr lang="de-DE" dirty="0" smtClean="0">
                <a:cs typeface="Tahoma" pitchFamily="34" charset="0"/>
              </a:rPr>
              <a:t>und </a:t>
            </a:r>
            <a:r>
              <a:rPr lang="de-DE" b="1" dirty="0" smtClean="0">
                <a:solidFill>
                  <a:srgbClr val="C60000"/>
                </a:solidFill>
                <a:cs typeface="Tahoma" pitchFamily="34" charset="0"/>
              </a:rPr>
              <a:t>Kirchensteuer</a:t>
            </a:r>
            <a:r>
              <a:rPr lang="de-DE" dirty="0" smtClean="0">
                <a:cs typeface="Tahoma" pitchFamily="34" charset="0"/>
              </a:rPr>
              <a:t>, </a:t>
            </a:r>
            <a:r>
              <a:rPr lang="de-DE" dirty="0">
                <a:cs typeface="Tahoma" pitchFamily="34" charset="0"/>
              </a:rPr>
              <a:t>Bundesland Hamburg, sozialversicherungspflichtig, KV-Beitrag 15,5 % (inkl. </a:t>
            </a:r>
            <a:r>
              <a:rPr lang="de-DE" dirty="0" smtClean="0">
                <a:cs typeface="Tahoma" pitchFamily="34" charset="0"/>
              </a:rPr>
              <a:t>0,9 </a:t>
            </a:r>
            <a:r>
              <a:rPr lang="de-DE" dirty="0">
                <a:cs typeface="Tahoma" pitchFamily="34" charset="0"/>
              </a:rPr>
              <a:t>% Zusatzbeitrag</a:t>
            </a:r>
            <a:r>
              <a:rPr lang="de-DE" dirty="0" smtClean="0">
                <a:cs typeface="Tahoma" pitchFamily="34" charset="0"/>
              </a:rPr>
              <a:t>) </a:t>
            </a:r>
            <a:endParaRPr lang="de-DE" dirty="0"/>
          </a:p>
        </p:txBody>
      </p:sp>
    </p:spTree>
    <p:extLst>
      <p:ext uri="{BB962C8B-B14F-4D97-AF65-F5344CB8AC3E}">
        <p14:creationId xmlns:p14="http://schemas.microsoft.com/office/powerpoint/2010/main" val="346909414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74</a:t>
            </a:fld>
            <a:endParaRPr lang="de-DE"/>
          </a:p>
        </p:txBody>
      </p:sp>
      <p:pic>
        <p:nvPicPr>
          <p:cNvPr id="5" name="Grafik 4"/>
          <p:cNvPicPr>
            <a:picLocks noChangeAspect="1"/>
          </p:cNvPicPr>
          <p:nvPr/>
        </p:nvPicPr>
        <p:blipFill>
          <a:blip r:embed="rId2"/>
          <a:stretch>
            <a:fillRect/>
          </a:stretch>
        </p:blipFill>
        <p:spPr>
          <a:xfrm>
            <a:off x="8594307" y="1618498"/>
            <a:ext cx="3457575" cy="1952625"/>
          </a:xfrm>
          <a:prstGeom prst="rect">
            <a:avLst/>
          </a:prstGeom>
        </p:spPr>
      </p:pic>
      <p:sp>
        <p:nvSpPr>
          <p:cNvPr id="4" name="Titel 3"/>
          <p:cNvSpPr>
            <a:spLocks noGrp="1"/>
          </p:cNvSpPr>
          <p:nvPr>
            <p:ph type="title"/>
          </p:nvPr>
        </p:nvSpPr>
        <p:spPr/>
        <p:txBody>
          <a:bodyPr/>
          <a:lstStyle/>
          <a:p>
            <a:r>
              <a:rPr lang="de-DE" dirty="0" smtClean="0"/>
              <a:t>Soli-Flyer/</a:t>
            </a:r>
            <a:r>
              <a:rPr lang="de-DE" dirty="0" err="1" smtClean="0"/>
              <a:t>Onepager</a:t>
            </a:r>
            <a:endParaRPr lang="de-DE" dirty="0"/>
          </a:p>
        </p:txBody>
      </p:sp>
      <p:pic>
        <p:nvPicPr>
          <p:cNvPr id="7" name="Grafik 6"/>
          <p:cNvPicPr>
            <a:picLocks noChangeAspect="1"/>
          </p:cNvPicPr>
          <p:nvPr/>
        </p:nvPicPr>
        <p:blipFill>
          <a:blip r:embed="rId3"/>
          <a:stretch>
            <a:fillRect/>
          </a:stretch>
        </p:blipFill>
        <p:spPr>
          <a:xfrm>
            <a:off x="605622" y="1555047"/>
            <a:ext cx="3613709" cy="5241458"/>
          </a:xfrm>
          <a:prstGeom prst="rect">
            <a:avLst/>
          </a:prstGeom>
          <a:ln w="6350">
            <a:solidFill>
              <a:schemeClr val="tx1"/>
            </a:solidFill>
          </a:ln>
        </p:spPr>
      </p:pic>
    </p:spTree>
    <p:extLst>
      <p:ext uri="{BB962C8B-B14F-4D97-AF65-F5344CB8AC3E}">
        <p14:creationId xmlns:p14="http://schemas.microsoft.com/office/powerpoint/2010/main" val="12079886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75</a:t>
            </a:fld>
            <a:endParaRPr lang="de-DE"/>
          </a:p>
        </p:txBody>
      </p:sp>
      <p:sp>
        <p:nvSpPr>
          <p:cNvPr id="3" name="Textplatzhalter 2"/>
          <p:cNvSpPr>
            <a:spLocks noGrp="1"/>
          </p:cNvSpPr>
          <p:nvPr>
            <p:ph type="body" sz="half" idx="2"/>
          </p:nvPr>
        </p:nvSpPr>
        <p:spPr/>
        <p:txBody>
          <a:bodyPr/>
          <a:lstStyle/>
          <a:p>
            <a:r>
              <a:rPr lang="de-DE" dirty="0">
                <a:hlinkClick r:id="rId2"/>
              </a:rPr>
              <a:t>https://</a:t>
            </a:r>
            <a:r>
              <a:rPr lang="de-DE" dirty="0" smtClean="0">
                <a:hlinkClick r:id="rId2"/>
              </a:rPr>
              <a:t>hdi.ivfp.de/solirentenrechner/index.xhtml</a:t>
            </a:r>
            <a:endParaRPr lang="de-DE" dirty="0" smtClean="0"/>
          </a:p>
          <a:p>
            <a:endParaRPr lang="de-DE" dirty="0"/>
          </a:p>
          <a:p>
            <a:r>
              <a:rPr lang="de-DE" dirty="0">
                <a:hlinkClick r:id="rId3"/>
              </a:rPr>
              <a:t>https://</a:t>
            </a:r>
            <a:r>
              <a:rPr lang="de-DE" dirty="0" smtClean="0">
                <a:hlinkClick r:id="rId3"/>
              </a:rPr>
              <a:t>stuttgarter.vorsorge-finanzplanung.de/solirechner/betriebsrente.xhtml</a:t>
            </a:r>
            <a:endParaRPr lang="de-DE" dirty="0" smtClean="0"/>
          </a:p>
          <a:p>
            <a:endParaRPr lang="de-DE" dirty="0"/>
          </a:p>
          <a:p>
            <a:endParaRPr lang="de-DE" dirty="0"/>
          </a:p>
        </p:txBody>
      </p:sp>
      <p:sp>
        <p:nvSpPr>
          <p:cNvPr id="4" name="Titel 3"/>
          <p:cNvSpPr>
            <a:spLocks noGrp="1"/>
          </p:cNvSpPr>
          <p:nvPr>
            <p:ph type="title"/>
          </p:nvPr>
        </p:nvSpPr>
        <p:spPr/>
        <p:txBody>
          <a:bodyPr/>
          <a:lstStyle/>
          <a:p>
            <a:r>
              <a:rPr lang="de-DE" dirty="0" smtClean="0"/>
              <a:t>Soli-Rechner</a:t>
            </a:r>
            <a:endParaRPr lang="de-DE" dirty="0"/>
          </a:p>
        </p:txBody>
      </p:sp>
    </p:spTree>
    <p:extLst>
      <p:ext uri="{BB962C8B-B14F-4D97-AF65-F5344CB8AC3E}">
        <p14:creationId xmlns:p14="http://schemas.microsoft.com/office/powerpoint/2010/main" val="11766038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76</a:t>
            </a:fld>
            <a:endParaRPr lang="de-DE"/>
          </a:p>
        </p:txBody>
      </p:sp>
      <p:pic>
        <p:nvPicPr>
          <p:cNvPr id="5" name="Grafik 4"/>
          <p:cNvPicPr>
            <a:picLocks noChangeAspect="1"/>
          </p:cNvPicPr>
          <p:nvPr/>
        </p:nvPicPr>
        <p:blipFill>
          <a:blip r:embed="rId2"/>
          <a:stretch>
            <a:fillRect/>
          </a:stretch>
        </p:blipFill>
        <p:spPr>
          <a:xfrm>
            <a:off x="1163053" y="1646549"/>
            <a:ext cx="8690179" cy="4990522"/>
          </a:xfrm>
          <a:prstGeom prst="rect">
            <a:avLst/>
          </a:prstGeom>
        </p:spPr>
      </p:pic>
    </p:spTree>
    <p:extLst>
      <p:ext uri="{BB962C8B-B14F-4D97-AF65-F5344CB8AC3E}">
        <p14:creationId xmlns:p14="http://schemas.microsoft.com/office/powerpoint/2010/main" val="226096407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4"/>
          </p:nvPr>
        </p:nvSpPr>
        <p:spPr/>
        <p:txBody>
          <a:bodyPr/>
          <a:lstStyle/>
          <a:p>
            <a:fld id="{61201FF1-C63B-412E-ABF0-3D0E918900AC}" type="slidenum">
              <a:rPr lang="de-DE" smtClean="0">
                <a:solidFill>
                  <a:srgbClr val="000000"/>
                </a:solidFill>
              </a:rPr>
              <a:pPr/>
              <a:t>77</a:t>
            </a:fld>
            <a:endParaRPr lang="de-DE" dirty="0">
              <a:solidFill>
                <a:srgbClr val="000000"/>
              </a:solidFill>
            </a:endParaRPr>
          </a:p>
        </p:txBody>
      </p:sp>
      <p:pic>
        <p:nvPicPr>
          <p:cNvPr id="7" name="Inhaltsplatzhalter 6"/>
          <p:cNvPicPr>
            <a:picLocks noGrp="1" noChangeAspect="1"/>
          </p:cNvPicPr>
          <p:nvPr>
            <p:ph sz="quarter" idx="4294967295"/>
          </p:nvPr>
        </p:nvPicPr>
        <p:blipFill>
          <a:blip r:embed="rId2"/>
          <a:stretch>
            <a:fillRect/>
          </a:stretch>
        </p:blipFill>
        <p:spPr>
          <a:xfrm>
            <a:off x="5217694" y="1730245"/>
            <a:ext cx="6850381" cy="1782976"/>
          </a:xfrm>
          <a:prstGeom prst="rect">
            <a:avLst/>
          </a:prstGeom>
          <a:ln>
            <a:solidFill>
              <a:schemeClr val="accent6">
                <a:lumMod val="60000"/>
                <a:lumOff val="40000"/>
              </a:schemeClr>
            </a:solidFill>
          </a:ln>
        </p:spPr>
      </p:pic>
      <p:pic>
        <p:nvPicPr>
          <p:cNvPr id="6" name="Grafik 5"/>
          <p:cNvPicPr>
            <a:picLocks noChangeAspect="1"/>
          </p:cNvPicPr>
          <p:nvPr/>
        </p:nvPicPr>
        <p:blipFill>
          <a:blip r:embed="rId3"/>
          <a:stretch>
            <a:fillRect/>
          </a:stretch>
        </p:blipFill>
        <p:spPr>
          <a:xfrm>
            <a:off x="293466" y="1525708"/>
            <a:ext cx="4777186" cy="5149516"/>
          </a:xfrm>
          <a:prstGeom prst="rect">
            <a:avLst/>
          </a:prstGeom>
        </p:spPr>
      </p:pic>
    </p:spTree>
    <p:extLst>
      <p:ext uri="{BB962C8B-B14F-4D97-AF65-F5344CB8AC3E}">
        <p14:creationId xmlns:p14="http://schemas.microsoft.com/office/powerpoint/2010/main" val="37269299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78</a:t>
            </a:fld>
            <a:endParaRPr lang="de-DE" dirty="0"/>
          </a:p>
        </p:txBody>
      </p:sp>
      <p:sp>
        <p:nvSpPr>
          <p:cNvPr id="3" name="Textplatzhalter 2"/>
          <p:cNvSpPr>
            <a:spLocks noGrp="1"/>
          </p:cNvSpPr>
          <p:nvPr>
            <p:ph type="body" sz="quarter" idx="10"/>
          </p:nvPr>
        </p:nvSpPr>
        <p:spPr>
          <a:xfrm>
            <a:off x="362549" y="1760299"/>
            <a:ext cx="11350026" cy="790395"/>
          </a:xfrm>
        </p:spPr>
        <p:txBody>
          <a:bodyPr/>
          <a:lstStyle/>
          <a:p>
            <a:r>
              <a:rPr lang="de-DE" sz="2000" b="1" dirty="0"/>
              <a:t>„Es gibt keine Steuer- und Sozialversicherungsersparnis, sondern lediglich eine Verschiebung auf das Rentenalter!“</a:t>
            </a:r>
            <a:endParaRPr lang="de-DE" sz="2000" dirty="0"/>
          </a:p>
        </p:txBody>
      </p:sp>
      <p:sp>
        <p:nvSpPr>
          <p:cNvPr id="4" name="Textplatzhalter 3"/>
          <p:cNvSpPr>
            <a:spLocks noGrp="1"/>
          </p:cNvSpPr>
          <p:nvPr>
            <p:ph type="body" sz="half" idx="2"/>
          </p:nvPr>
        </p:nvSpPr>
        <p:spPr>
          <a:xfrm>
            <a:off x="362549" y="2879280"/>
            <a:ext cx="11343608" cy="2518888"/>
          </a:xfrm>
        </p:spPr>
        <p:txBody>
          <a:bodyPr/>
          <a:lstStyle/>
          <a:p>
            <a:r>
              <a:rPr lang="de-DE" dirty="0"/>
              <a:t>Richtig an dieser Aussage ist, dass eine Betriebsrente im Altersbezug versteuert und in der Gesetzlichen Kranken- und Pflegeversicherung verbeitragt werden muss.</a:t>
            </a:r>
          </a:p>
          <a:p>
            <a:r>
              <a:rPr lang="de-DE" dirty="0"/>
              <a:t>Richtig, aber in der Aussage leider nicht enthalten, ist aber auch, dass Rentner i. d. R. einen niedrigeren persönlichen Steuersatz haben als zu Erwerbszeiten und dass für gesetzlich Pflichtversicherte in der Krankenversicherung eine monatliche Freigrenze und Freibetrag gilt</a:t>
            </a:r>
            <a:r>
              <a:rPr lang="de-DE" dirty="0">
                <a:hlinkClick r:id="rId2"/>
              </a:rPr>
              <a:t> (Verlinkung zu unserem Artikel vom 13.12.2019).</a:t>
            </a:r>
            <a:endParaRPr lang="de-DE" dirty="0"/>
          </a:p>
          <a:p>
            <a:endParaRPr lang="de-DE" dirty="0"/>
          </a:p>
        </p:txBody>
      </p:sp>
      <p:sp>
        <p:nvSpPr>
          <p:cNvPr id="5" name="Titel 4"/>
          <p:cNvSpPr>
            <a:spLocks noGrp="1"/>
          </p:cNvSpPr>
          <p:nvPr>
            <p:ph type="title"/>
          </p:nvPr>
        </p:nvSpPr>
        <p:spPr/>
        <p:txBody>
          <a:bodyPr/>
          <a:lstStyle/>
          <a:p>
            <a:r>
              <a:rPr lang="de-DE" b="1" dirty="0"/>
              <a:t>bAV-Komplexität: Wenn Medien die Verbraucher verwirren</a:t>
            </a:r>
          </a:p>
        </p:txBody>
      </p:sp>
    </p:spTree>
    <p:extLst>
      <p:ext uri="{BB962C8B-B14F-4D97-AF65-F5344CB8AC3E}">
        <p14:creationId xmlns:p14="http://schemas.microsoft.com/office/powerpoint/2010/main" val="30835840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79</a:t>
            </a:fld>
            <a:endParaRPr lang="de-DE" dirty="0"/>
          </a:p>
        </p:txBody>
      </p:sp>
      <p:sp>
        <p:nvSpPr>
          <p:cNvPr id="3" name="Textplatzhalter 2"/>
          <p:cNvSpPr>
            <a:spLocks noGrp="1"/>
          </p:cNvSpPr>
          <p:nvPr>
            <p:ph type="body" sz="quarter" idx="10"/>
          </p:nvPr>
        </p:nvSpPr>
        <p:spPr/>
        <p:txBody>
          <a:bodyPr/>
          <a:lstStyle/>
          <a:p>
            <a:r>
              <a:rPr lang="de-DE" b="1" dirty="0"/>
              <a:t>„</a:t>
            </a:r>
            <a:r>
              <a:rPr lang="de-DE" sz="2000" b="1" dirty="0"/>
              <a:t>Eine Entgeltumwandlung mindert die Ansprüche aus der gesetzliche Rentenversicherung!“</a:t>
            </a:r>
            <a:endParaRPr lang="de-DE" sz="2000" dirty="0"/>
          </a:p>
        </p:txBody>
      </p:sp>
      <p:sp>
        <p:nvSpPr>
          <p:cNvPr id="4" name="Textplatzhalter 3"/>
          <p:cNvSpPr>
            <a:spLocks noGrp="1"/>
          </p:cNvSpPr>
          <p:nvPr>
            <p:ph type="body" sz="half" idx="2"/>
          </p:nvPr>
        </p:nvSpPr>
        <p:spPr>
          <a:xfrm>
            <a:off x="368967" y="2737979"/>
            <a:ext cx="11343608" cy="3181557"/>
          </a:xfrm>
        </p:spPr>
        <p:txBody>
          <a:bodyPr/>
          <a:lstStyle/>
          <a:p>
            <a:r>
              <a:rPr lang="de-DE" dirty="0"/>
              <a:t>Diese Aussage stimmt pauschal so nicht. Richtig ist, dass durch eine Entgeltumwandlung zunächst die Bemessungsgrundlage für die gesetzliche Rente gemindert werden kann, wenn der Verdienst nicht oberhalb der Bemessungsgrundlage liegt. Das dürfte in vielen Fälle so sein. Richtig ist aber auch, dass in Konstellationen, bei denen der Verdienst vor und nach der Umwandlung oberhalb der BBG bleibt, die Bemessungsgrundlage nicht gemindert wird</a:t>
            </a:r>
            <a:r>
              <a:rPr lang="de-DE" dirty="0" smtClean="0"/>
              <a:t>.</a:t>
            </a:r>
          </a:p>
          <a:p>
            <a:pPr marL="0" indent="0">
              <a:buNone/>
            </a:pPr>
            <a:endParaRPr lang="de-DE" dirty="0"/>
          </a:p>
          <a:p>
            <a:r>
              <a:rPr lang="de-DE" dirty="0"/>
              <a:t>Und selbst wenn die Bemessungsgrundlage durch eine Entgeltumwandlung gemindert wird, lohnt sich der Blick auf die Details. Wie hoch ist die Minderung tatsächlich? Dies lässt sich u. a. mit unserem </a:t>
            </a:r>
            <a:r>
              <a:rPr lang="de-DE" dirty="0">
                <a:hlinkClick r:id="rId2"/>
              </a:rPr>
              <a:t>Vorsorge-Rechner</a:t>
            </a:r>
            <a:r>
              <a:rPr lang="de-DE" dirty="0"/>
              <a:t> ermitteln. In den allermeisten Fällen wiegt die zu erwartende Betriebsrente den Verlust von gesetzlichen Rentenansprüchen um ein Vielfaches auf.</a:t>
            </a:r>
          </a:p>
          <a:p>
            <a:endParaRPr lang="de-DE" dirty="0"/>
          </a:p>
        </p:txBody>
      </p:sp>
      <p:sp>
        <p:nvSpPr>
          <p:cNvPr id="5" name="Titel 4"/>
          <p:cNvSpPr>
            <a:spLocks noGrp="1"/>
          </p:cNvSpPr>
          <p:nvPr>
            <p:ph type="title"/>
          </p:nvPr>
        </p:nvSpPr>
        <p:spPr/>
        <p:txBody>
          <a:bodyPr/>
          <a:lstStyle/>
          <a:p>
            <a:r>
              <a:rPr lang="de-DE" b="1" dirty="0"/>
              <a:t>bAV-Komplexität: Wenn Medien die Verbraucher verwirren</a:t>
            </a:r>
            <a:endParaRPr lang="de-DE" dirty="0"/>
          </a:p>
        </p:txBody>
      </p:sp>
    </p:spTree>
    <p:extLst>
      <p:ext uri="{BB962C8B-B14F-4D97-AF65-F5344CB8AC3E}">
        <p14:creationId xmlns:p14="http://schemas.microsoft.com/office/powerpoint/2010/main" val="3611241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8</a:t>
            </a:fld>
            <a:endParaRPr lang="de-DE"/>
          </a:p>
        </p:txBody>
      </p:sp>
      <p:sp>
        <p:nvSpPr>
          <p:cNvPr id="3" name="Textplatzhalter 2"/>
          <p:cNvSpPr>
            <a:spLocks noGrp="1"/>
          </p:cNvSpPr>
          <p:nvPr>
            <p:ph type="body" sz="half" idx="2"/>
          </p:nvPr>
        </p:nvSpPr>
        <p:spPr/>
        <p:txBody>
          <a:bodyPr/>
          <a:lstStyle/>
          <a:p>
            <a:endParaRPr lang="de-DE" dirty="0"/>
          </a:p>
        </p:txBody>
      </p:sp>
      <p:sp>
        <p:nvSpPr>
          <p:cNvPr id="4" name="Titel 3"/>
          <p:cNvSpPr>
            <a:spLocks noGrp="1"/>
          </p:cNvSpPr>
          <p:nvPr>
            <p:ph type="title"/>
          </p:nvPr>
        </p:nvSpPr>
        <p:spPr/>
        <p:txBody>
          <a:bodyPr/>
          <a:lstStyle/>
          <a:p>
            <a:r>
              <a:rPr lang="de-DE" dirty="0" smtClean="0"/>
              <a:t>Die Lösung liegt in der Einfachheit</a:t>
            </a:r>
            <a:endParaRPr lang="de-DE" dirty="0"/>
          </a:p>
        </p:txBody>
      </p:sp>
      <p:pic>
        <p:nvPicPr>
          <p:cNvPr id="5" name="Grafik 4"/>
          <p:cNvPicPr>
            <a:picLocks noChangeAspect="1"/>
          </p:cNvPicPr>
          <p:nvPr/>
        </p:nvPicPr>
        <p:blipFill>
          <a:blip r:embed="rId2"/>
          <a:stretch>
            <a:fillRect/>
          </a:stretch>
        </p:blipFill>
        <p:spPr>
          <a:xfrm>
            <a:off x="857250" y="2419350"/>
            <a:ext cx="4381500" cy="2933700"/>
          </a:xfrm>
          <a:prstGeom prst="rect">
            <a:avLst/>
          </a:prstGeom>
        </p:spPr>
      </p:pic>
      <p:pic>
        <p:nvPicPr>
          <p:cNvPr id="6" name="Grafik 5"/>
          <p:cNvPicPr>
            <a:picLocks noChangeAspect="1"/>
          </p:cNvPicPr>
          <p:nvPr/>
        </p:nvPicPr>
        <p:blipFill>
          <a:blip r:embed="rId3"/>
          <a:stretch>
            <a:fillRect/>
          </a:stretch>
        </p:blipFill>
        <p:spPr>
          <a:xfrm>
            <a:off x="6040966" y="2438400"/>
            <a:ext cx="4324350" cy="2914650"/>
          </a:xfrm>
          <a:prstGeom prst="rect">
            <a:avLst/>
          </a:prstGeom>
        </p:spPr>
      </p:pic>
    </p:spTree>
    <p:extLst>
      <p:ext uri="{BB962C8B-B14F-4D97-AF65-F5344CB8AC3E}">
        <p14:creationId xmlns:p14="http://schemas.microsoft.com/office/powerpoint/2010/main" val="1008451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80</a:t>
            </a:fld>
            <a:endParaRPr lang="de-DE" dirty="0"/>
          </a:p>
        </p:txBody>
      </p:sp>
      <p:sp>
        <p:nvSpPr>
          <p:cNvPr id="3" name="Textplatzhalter 2"/>
          <p:cNvSpPr>
            <a:spLocks noGrp="1"/>
          </p:cNvSpPr>
          <p:nvPr>
            <p:ph type="body" sz="quarter" idx="10"/>
          </p:nvPr>
        </p:nvSpPr>
        <p:spPr>
          <a:xfrm>
            <a:off x="362549" y="1760300"/>
            <a:ext cx="11350026" cy="686122"/>
          </a:xfrm>
        </p:spPr>
        <p:txBody>
          <a:bodyPr/>
          <a:lstStyle/>
          <a:p>
            <a:r>
              <a:rPr lang="de-DE" sz="2000" b="1" dirty="0" smtClean="0"/>
              <a:t>„</a:t>
            </a:r>
            <a:r>
              <a:rPr lang="de-DE" sz="2000" b="1" dirty="0"/>
              <a:t>Eine Entgeltumwandlung mindert die Ansprüche aus der gesetzliche Rentenversicherung!“</a:t>
            </a:r>
            <a:endParaRPr lang="de-DE" sz="2000" dirty="0"/>
          </a:p>
        </p:txBody>
      </p:sp>
      <p:sp>
        <p:nvSpPr>
          <p:cNvPr id="4" name="Textplatzhalter 3"/>
          <p:cNvSpPr>
            <a:spLocks noGrp="1"/>
          </p:cNvSpPr>
          <p:nvPr>
            <p:ph type="body" sz="half" idx="2"/>
          </p:nvPr>
        </p:nvSpPr>
        <p:spPr>
          <a:xfrm>
            <a:off x="368967" y="2617253"/>
            <a:ext cx="11343608" cy="1782036"/>
          </a:xfrm>
        </p:spPr>
        <p:txBody>
          <a:bodyPr/>
          <a:lstStyle/>
          <a:p>
            <a:r>
              <a:rPr lang="de-DE" dirty="0"/>
              <a:t>Und als drittes, fehlt bei der zitieren Aussage der Hinweis, dass der Arbeitgeber gemäß § 1a Abs. 1a BetrAVG einen Zuschuss zur Entgeltumwandlung (in den versicherungsförmigen Durchführungswegen) leisten muss – soweit er durch diese Sozialversicherungsbeiträge einspart. Diesen Zuschuss gibt es nur in der </a:t>
            </a:r>
            <a:r>
              <a:rPr lang="de-DE" b="1" dirty="0"/>
              <a:t>betrieblichen Altersversorgung</a:t>
            </a:r>
            <a:r>
              <a:rPr lang="de-DE" dirty="0"/>
              <a:t>, nicht bei privat finanzierten Rentenversicherungen! Ein Rechenbeispiel hierfür finden Sie nachstehend und in unseren </a:t>
            </a:r>
            <a:r>
              <a:rPr lang="de-DE" dirty="0">
                <a:hlinkClick r:id="rId2"/>
              </a:rPr>
              <a:t>Präsentationsvorlagen.</a:t>
            </a:r>
            <a:r>
              <a:rPr lang="de-DE" dirty="0"/>
              <a:t> Hier finden Sie auch noch weitere Argumente für die bAV:</a:t>
            </a:r>
          </a:p>
        </p:txBody>
      </p:sp>
      <p:sp>
        <p:nvSpPr>
          <p:cNvPr id="5" name="Titel 4"/>
          <p:cNvSpPr>
            <a:spLocks noGrp="1"/>
          </p:cNvSpPr>
          <p:nvPr>
            <p:ph type="title"/>
          </p:nvPr>
        </p:nvSpPr>
        <p:spPr/>
        <p:txBody>
          <a:bodyPr/>
          <a:lstStyle/>
          <a:p>
            <a:r>
              <a:rPr lang="de-DE" b="1" dirty="0"/>
              <a:t>bAV-Komplexität: Wenn Medien die Verbraucher verwirren</a:t>
            </a:r>
            <a:endParaRPr lang="de-DE" dirty="0"/>
          </a:p>
        </p:txBody>
      </p:sp>
    </p:spTree>
    <p:extLst>
      <p:ext uri="{BB962C8B-B14F-4D97-AF65-F5344CB8AC3E}">
        <p14:creationId xmlns:p14="http://schemas.microsoft.com/office/powerpoint/2010/main" val="384178442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81</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45105871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82</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dirty="0" smtClean="0"/>
              <a:t>Sonderkonzept am Beispiel „</a:t>
            </a:r>
            <a:r>
              <a:rPr lang="de-DE" dirty="0" err="1" smtClean="0"/>
              <a:t>spendit</a:t>
            </a:r>
            <a:r>
              <a:rPr lang="de-DE" dirty="0" smtClean="0"/>
              <a:t>“</a:t>
            </a:r>
            <a:endParaRPr lang="de-DE" dirty="0"/>
          </a:p>
        </p:txBody>
      </p:sp>
    </p:spTree>
    <p:extLst>
      <p:ext uri="{BB962C8B-B14F-4D97-AF65-F5344CB8AC3E}">
        <p14:creationId xmlns:p14="http://schemas.microsoft.com/office/powerpoint/2010/main" val="101302290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t="30944"/>
          <a:stretch/>
        </p:blipFill>
        <p:spPr>
          <a:xfrm>
            <a:off x="0" y="1492250"/>
            <a:ext cx="12192000" cy="5365750"/>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83</a:t>
            </a:fld>
            <a:endParaRPr lang="de-DE" dirty="0"/>
          </a:p>
        </p:txBody>
      </p:sp>
      <p:sp>
        <p:nvSpPr>
          <p:cNvPr id="8" name="Rechteck 7"/>
          <p:cNvSpPr/>
          <p:nvPr/>
        </p:nvSpPr>
        <p:spPr>
          <a:xfrm>
            <a:off x="0" y="2282825"/>
            <a:ext cx="3498850" cy="752794"/>
          </a:xfrm>
          <a:prstGeom prst="rect">
            <a:avLst/>
          </a:prstGeom>
          <a:solidFill>
            <a:schemeClr val="bg1">
              <a:alpha val="8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8"/>
          <p:cNvSpPr/>
          <p:nvPr/>
        </p:nvSpPr>
        <p:spPr>
          <a:xfrm>
            <a:off x="1086514" y="2446124"/>
            <a:ext cx="1367761" cy="461665"/>
          </a:xfrm>
          <a:prstGeom prst="rect">
            <a:avLst/>
          </a:prstGeom>
          <a:noFill/>
        </p:spPr>
        <p:txBody>
          <a:bodyPr wrap="square">
            <a:spAutoFit/>
          </a:bodyPr>
          <a:lstStyle/>
          <a:p>
            <a:r>
              <a:rPr lang="de-DE" sz="2400" b="1" dirty="0" err="1" smtClean="0">
                <a:solidFill>
                  <a:schemeClr val="tx2"/>
                </a:solidFill>
              </a:rPr>
              <a:t>Spendit</a:t>
            </a:r>
            <a:endParaRPr lang="de-DE" sz="2400" b="1" dirty="0">
              <a:solidFill>
                <a:schemeClr val="tx2"/>
              </a:solidFill>
            </a:endParaRPr>
          </a:p>
        </p:txBody>
      </p:sp>
    </p:spTree>
    <p:extLst>
      <p:ext uri="{BB962C8B-B14F-4D97-AF65-F5344CB8AC3E}">
        <p14:creationId xmlns:p14="http://schemas.microsoft.com/office/powerpoint/2010/main" val="426027065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84</a:t>
            </a:fld>
            <a:endParaRPr lang="de-DE" dirty="0"/>
          </a:p>
        </p:txBody>
      </p:sp>
      <p:sp>
        <p:nvSpPr>
          <p:cNvPr id="3" name="Textplatzhalter 2"/>
          <p:cNvSpPr>
            <a:spLocks noGrp="1"/>
          </p:cNvSpPr>
          <p:nvPr>
            <p:ph type="body" sz="quarter" idx="10"/>
          </p:nvPr>
        </p:nvSpPr>
        <p:spPr>
          <a:xfrm>
            <a:off x="364584" y="1759769"/>
            <a:ext cx="11347991" cy="395680"/>
          </a:xfrm>
        </p:spPr>
        <p:txBody>
          <a:bodyPr/>
          <a:lstStyle/>
          <a:p>
            <a:r>
              <a:rPr lang="de-DE" dirty="0"/>
              <a:t>Einkommensteuergesetz (EStG</a:t>
            </a:r>
            <a:r>
              <a:rPr lang="de-DE" dirty="0" smtClean="0"/>
              <a:t>) § </a:t>
            </a:r>
            <a:r>
              <a:rPr lang="de-DE" dirty="0"/>
              <a:t>8 Einnahmen</a:t>
            </a:r>
          </a:p>
          <a:p>
            <a:endParaRPr lang="de-DE" dirty="0"/>
          </a:p>
        </p:txBody>
      </p:sp>
      <p:sp>
        <p:nvSpPr>
          <p:cNvPr id="4" name="Textplatzhalter 3"/>
          <p:cNvSpPr>
            <a:spLocks noGrp="1"/>
          </p:cNvSpPr>
          <p:nvPr>
            <p:ph type="body" sz="half" idx="2"/>
          </p:nvPr>
        </p:nvSpPr>
        <p:spPr/>
        <p:txBody>
          <a:bodyPr/>
          <a:lstStyle/>
          <a:p>
            <a:pPr marL="457200" indent="-457200">
              <a:buAutoNum type="arabicParenBoth"/>
            </a:pPr>
            <a:r>
              <a:rPr lang="de-DE" dirty="0" smtClean="0"/>
              <a:t>Einnahmen </a:t>
            </a:r>
            <a:r>
              <a:rPr lang="de-DE" dirty="0"/>
              <a:t>sind alle Güter, die in Geld oder Geldeswert bestehen und dem Steuerpflichtigen im Rahmen einer der Einkunftsarten des § 2 Absatz 1 Satz 1 Nummer 4 bis 7 zufließen</a:t>
            </a:r>
            <a:r>
              <a:rPr lang="de-DE" dirty="0" smtClean="0"/>
              <a:t>.</a:t>
            </a:r>
          </a:p>
          <a:p>
            <a:r>
              <a:rPr lang="de-DE" dirty="0" smtClean="0"/>
              <a:t>…</a:t>
            </a:r>
          </a:p>
          <a:p>
            <a:r>
              <a:rPr lang="de-DE" dirty="0"/>
              <a:t>Sachbezüge, die nach Satz 1 zu bewerten sind, bleiben außer Ansatz, wenn die sich nach Anrechnung der vom Steuerpflichtigen gezahlten Entgelte ergebenden Vorteile </a:t>
            </a:r>
            <a:r>
              <a:rPr lang="de-DE" b="1" dirty="0"/>
              <a:t>insgesamt 44 Euro im Kalendermonat nicht übersteigen</a:t>
            </a:r>
          </a:p>
        </p:txBody>
      </p:sp>
      <p:sp>
        <p:nvSpPr>
          <p:cNvPr id="5" name="Titel 4"/>
          <p:cNvSpPr>
            <a:spLocks noGrp="1"/>
          </p:cNvSpPr>
          <p:nvPr>
            <p:ph type="title"/>
          </p:nvPr>
        </p:nvSpPr>
        <p:spPr/>
        <p:txBody>
          <a:bodyPr/>
          <a:lstStyle/>
          <a:p>
            <a:r>
              <a:rPr lang="de-DE" dirty="0" smtClean="0"/>
              <a:t>RECHTSGRUNDLAGE</a:t>
            </a:r>
            <a:endParaRPr lang="de-DE" dirty="0"/>
          </a:p>
        </p:txBody>
      </p:sp>
    </p:spTree>
    <p:extLst>
      <p:ext uri="{BB962C8B-B14F-4D97-AF65-F5344CB8AC3E}">
        <p14:creationId xmlns:p14="http://schemas.microsoft.com/office/powerpoint/2010/main" val="16938760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85</a:t>
            </a:fld>
            <a:endParaRPr lang="de-DE"/>
          </a:p>
        </p:txBody>
      </p:sp>
      <p:sp>
        <p:nvSpPr>
          <p:cNvPr id="5" name="Titel 4"/>
          <p:cNvSpPr>
            <a:spLocks noGrp="1"/>
          </p:cNvSpPr>
          <p:nvPr>
            <p:ph type="title"/>
          </p:nvPr>
        </p:nvSpPr>
        <p:spPr/>
        <p:txBody>
          <a:bodyPr/>
          <a:lstStyle/>
          <a:p>
            <a:r>
              <a:rPr lang="en-US" dirty="0">
                <a:ea typeface="Montserrat" charset="0"/>
                <a:cs typeface="Heebo Medium" pitchFamily="2" charset="-79"/>
              </a:rPr>
              <a:t>BEISPIELE ZUR VERWENDUNG </a:t>
            </a:r>
            <a:br>
              <a:rPr lang="en-US" dirty="0">
                <a:ea typeface="Montserrat" charset="0"/>
                <a:cs typeface="Heebo Medium" pitchFamily="2" charset="-79"/>
              </a:rPr>
            </a:br>
            <a:r>
              <a:rPr lang="de-DE" dirty="0">
                <a:ea typeface="Montserrat" charset="0"/>
                <a:cs typeface="Heebo Medium" pitchFamily="2" charset="-79"/>
              </a:rPr>
              <a:t>Kundenlogo kann jeweils ergänzt </a:t>
            </a:r>
            <a:r>
              <a:rPr lang="de-DE" dirty="0" smtClean="0">
                <a:ea typeface="Montserrat" charset="0"/>
                <a:cs typeface="Heebo Medium" pitchFamily="2" charset="-79"/>
              </a:rPr>
              <a:t>werden</a:t>
            </a:r>
            <a:endParaRPr lang="de-DE" dirty="0"/>
          </a:p>
        </p:txBody>
      </p:sp>
      <p:pic>
        <p:nvPicPr>
          <p:cNvPr id="7" name="Grafik 6">
            <a:extLst>
              <a:ext uri="{FF2B5EF4-FFF2-40B4-BE49-F238E27FC236}">
                <a16:creationId xmlns="" xmlns:a16="http://schemas.microsoft.com/office/drawing/2014/main" id="{DB682FC8-21E7-43F5-A6D5-E8541900D1C1}"/>
              </a:ext>
            </a:extLst>
          </p:cNvPr>
          <p:cNvPicPr>
            <a:picLocks noChangeAspect="1"/>
          </p:cNvPicPr>
          <p:nvPr/>
        </p:nvPicPr>
        <p:blipFill>
          <a:blip r:embed="rId2"/>
          <a:stretch>
            <a:fillRect/>
          </a:stretch>
        </p:blipFill>
        <p:spPr>
          <a:xfrm>
            <a:off x="364220" y="1992406"/>
            <a:ext cx="3154680" cy="2014728"/>
          </a:xfrm>
          <a:prstGeom prst="rect">
            <a:avLst/>
          </a:prstGeom>
          <a:effectLst>
            <a:softEdge rad="0"/>
          </a:effectLst>
        </p:spPr>
      </p:pic>
      <p:pic>
        <p:nvPicPr>
          <p:cNvPr id="8" name="Grafik 7">
            <a:extLst>
              <a:ext uri="{FF2B5EF4-FFF2-40B4-BE49-F238E27FC236}">
                <a16:creationId xmlns="" xmlns:a16="http://schemas.microsoft.com/office/drawing/2014/main" id="{8685D654-DEF6-4EC1-B87D-3ACD487C9B84}"/>
              </a:ext>
            </a:extLst>
          </p:cNvPr>
          <p:cNvPicPr>
            <a:picLocks noChangeAspect="1"/>
          </p:cNvPicPr>
          <p:nvPr/>
        </p:nvPicPr>
        <p:blipFill>
          <a:blip r:embed="rId3"/>
          <a:stretch>
            <a:fillRect/>
          </a:stretch>
        </p:blipFill>
        <p:spPr>
          <a:xfrm>
            <a:off x="4275435" y="4163102"/>
            <a:ext cx="3154680" cy="2014728"/>
          </a:xfrm>
          <a:prstGeom prst="rect">
            <a:avLst/>
          </a:prstGeom>
        </p:spPr>
      </p:pic>
      <p:pic>
        <p:nvPicPr>
          <p:cNvPr id="9" name="Grafik 8">
            <a:extLst>
              <a:ext uri="{FF2B5EF4-FFF2-40B4-BE49-F238E27FC236}">
                <a16:creationId xmlns="" xmlns:a16="http://schemas.microsoft.com/office/drawing/2014/main" id="{8C08F471-1DC7-40FB-80D9-A9D35469E7A2}"/>
              </a:ext>
            </a:extLst>
          </p:cNvPr>
          <p:cNvPicPr>
            <a:picLocks noChangeAspect="1"/>
          </p:cNvPicPr>
          <p:nvPr/>
        </p:nvPicPr>
        <p:blipFill>
          <a:blip r:embed="rId4"/>
          <a:stretch>
            <a:fillRect/>
          </a:stretch>
        </p:blipFill>
        <p:spPr>
          <a:xfrm>
            <a:off x="4275435" y="1992406"/>
            <a:ext cx="3154680" cy="2014728"/>
          </a:xfrm>
          <a:prstGeom prst="rect">
            <a:avLst/>
          </a:prstGeom>
        </p:spPr>
      </p:pic>
      <p:pic>
        <p:nvPicPr>
          <p:cNvPr id="10" name="Grafik 9">
            <a:extLst>
              <a:ext uri="{FF2B5EF4-FFF2-40B4-BE49-F238E27FC236}">
                <a16:creationId xmlns="" xmlns:a16="http://schemas.microsoft.com/office/drawing/2014/main" id="{543FF7C2-6462-4B1E-AECD-AD2DD548667E}"/>
              </a:ext>
            </a:extLst>
          </p:cNvPr>
          <p:cNvPicPr>
            <a:picLocks noChangeAspect="1"/>
          </p:cNvPicPr>
          <p:nvPr/>
        </p:nvPicPr>
        <p:blipFill>
          <a:blip r:embed="rId5"/>
          <a:stretch>
            <a:fillRect/>
          </a:stretch>
        </p:blipFill>
        <p:spPr>
          <a:xfrm>
            <a:off x="8148285" y="1992406"/>
            <a:ext cx="3154680" cy="2014728"/>
          </a:xfrm>
          <a:prstGeom prst="rect">
            <a:avLst/>
          </a:prstGeom>
        </p:spPr>
      </p:pic>
      <p:pic>
        <p:nvPicPr>
          <p:cNvPr id="11" name="Grafik 10">
            <a:extLst>
              <a:ext uri="{FF2B5EF4-FFF2-40B4-BE49-F238E27FC236}">
                <a16:creationId xmlns="" xmlns:a16="http://schemas.microsoft.com/office/drawing/2014/main" id="{2EE343E4-2389-4BA2-A692-FD268ABED228}"/>
              </a:ext>
            </a:extLst>
          </p:cNvPr>
          <p:cNvPicPr>
            <a:picLocks noChangeAspect="1"/>
          </p:cNvPicPr>
          <p:nvPr/>
        </p:nvPicPr>
        <p:blipFill>
          <a:blip r:embed="rId6"/>
          <a:stretch>
            <a:fillRect/>
          </a:stretch>
        </p:blipFill>
        <p:spPr>
          <a:xfrm>
            <a:off x="8151482" y="4154697"/>
            <a:ext cx="3154680" cy="2014728"/>
          </a:xfrm>
          <a:prstGeom prst="rect">
            <a:avLst/>
          </a:prstGeom>
        </p:spPr>
      </p:pic>
      <p:pic>
        <p:nvPicPr>
          <p:cNvPr id="12" name="Grafik 11">
            <a:extLst>
              <a:ext uri="{FF2B5EF4-FFF2-40B4-BE49-F238E27FC236}">
                <a16:creationId xmlns="" xmlns:a16="http://schemas.microsoft.com/office/drawing/2014/main" id="{6D0BA554-BB0F-446C-8F8A-C33D4429B31C}"/>
              </a:ext>
            </a:extLst>
          </p:cNvPr>
          <p:cNvPicPr>
            <a:picLocks noChangeAspect="1"/>
          </p:cNvPicPr>
          <p:nvPr/>
        </p:nvPicPr>
        <p:blipFill>
          <a:blip r:embed="rId7"/>
          <a:stretch>
            <a:fillRect/>
          </a:stretch>
        </p:blipFill>
        <p:spPr>
          <a:xfrm>
            <a:off x="364220" y="4160909"/>
            <a:ext cx="3154680" cy="2014728"/>
          </a:xfrm>
          <a:prstGeom prst="rect">
            <a:avLst/>
          </a:prstGeom>
        </p:spPr>
      </p:pic>
    </p:spTree>
    <p:extLst>
      <p:ext uri="{BB962C8B-B14F-4D97-AF65-F5344CB8AC3E}">
        <p14:creationId xmlns:p14="http://schemas.microsoft.com/office/powerpoint/2010/main" val="7579992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86</a:t>
            </a:fld>
            <a:endParaRPr lang="de-DE"/>
          </a:p>
        </p:txBody>
      </p:sp>
      <p:sp>
        <p:nvSpPr>
          <p:cNvPr id="4" name="Titel 3"/>
          <p:cNvSpPr>
            <a:spLocks noGrp="1"/>
          </p:cNvSpPr>
          <p:nvPr>
            <p:ph type="title"/>
          </p:nvPr>
        </p:nvSpPr>
        <p:spPr/>
        <p:txBody>
          <a:bodyPr/>
          <a:lstStyle/>
          <a:p>
            <a:r>
              <a:rPr lang="de-DE" dirty="0" err="1" smtClean="0"/>
              <a:t>BeraterPortal</a:t>
            </a:r>
            <a:r>
              <a:rPr lang="de-DE" dirty="0" smtClean="0"/>
              <a:t> als Quelle des Wissens</a:t>
            </a:r>
            <a:endParaRPr lang="de-DE" dirty="0"/>
          </a:p>
        </p:txBody>
      </p:sp>
      <p:pic>
        <p:nvPicPr>
          <p:cNvPr id="5" name="Grafik 4"/>
          <p:cNvPicPr>
            <a:picLocks noChangeAspect="1"/>
          </p:cNvPicPr>
          <p:nvPr/>
        </p:nvPicPr>
        <p:blipFill>
          <a:blip r:embed="rId2"/>
          <a:stretch>
            <a:fillRect/>
          </a:stretch>
        </p:blipFill>
        <p:spPr>
          <a:xfrm>
            <a:off x="1499937" y="1596513"/>
            <a:ext cx="7876674" cy="5094063"/>
          </a:xfrm>
          <a:prstGeom prst="rect">
            <a:avLst/>
          </a:prstGeom>
        </p:spPr>
      </p:pic>
    </p:spTree>
    <p:extLst>
      <p:ext uri="{BB962C8B-B14F-4D97-AF65-F5344CB8AC3E}">
        <p14:creationId xmlns:p14="http://schemas.microsoft.com/office/powerpoint/2010/main" val="15469089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87</a:t>
            </a:fld>
            <a:endParaRPr lang="de-DE"/>
          </a:p>
        </p:txBody>
      </p:sp>
      <p:sp>
        <p:nvSpPr>
          <p:cNvPr id="3" name="Textplatzhalter 2"/>
          <p:cNvSpPr>
            <a:spLocks noGrp="1"/>
          </p:cNvSpPr>
          <p:nvPr>
            <p:ph type="body" sz="half" idx="2"/>
          </p:nvPr>
        </p:nvSpPr>
        <p:spPr/>
        <p:txBody>
          <a:bodyPr/>
          <a:lstStyle/>
          <a:p>
            <a:endParaRPr lang="de-DE" dirty="0"/>
          </a:p>
        </p:txBody>
      </p:sp>
      <p:sp>
        <p:nvSpPr>
          <p:cNvPr id="4" name="Titel 3"/>
          <p:cNvSpPr>
            <a:spLocks noGrp="1"/>
          </p:cNvSpPr>
          <p:nvPr>
            <p:ph type="title"/>
          </p:nvPr>
        </p:nvSpPr>
        <p:spPr/>
        <p:txBody>
          <a:bodyPr/>
          <a:lstStyle/>
          <a:p>
            <a:r>
              <a:rPr lang="de-DE" dirty="0" smtClean="0"/>
              <a:t>Zielgruppen und Jahresendaktion (Soli-</a:t>
            </a:r>
            <a:r>
              <a:rPr lang="de-DE" dirty="0" err="1" smtClean="0"/>
              <a:t>Fire</a:t>
            </a:r>
            <a:r>
              <a:rPr lang="de-DE" dirty="0" smtClean="0"/>
              <a:t>)</a:t>
            </a:r>
            <a:endParaRPr lang="de-DE" dirty="0"/>
          </a:p>
        </p:txBody>
      </p:sp>
    </p:spTree>
    <p:extLst>
      <p:ext uri="{BB962C8B-B14F-4D97-AF65-F5344CB8AC3E}">
        <p14:creationId xmlns:p14="http://schemas.microsoft.com/office/powerpoint/2010/main" val="58027309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nplatzhalter 7"/>
          <p:cNvGraphicFramePr>
            <a:graphicFrameLocks noGrp="1"/>
          </p:cNvGraphicFramePr>
          <p:nvPr>
            <p:ph type="pic" idx="1"/>
            <p:extLst/>
          </p:nvPr>
        </p:nvGraphicFramePr>
        <p:xfrm>
          <a:off x="479425" y="1984375"/>
          <a:ext cx="11232415" cy="3708400"/>
        </p:xfrm>
        <a:graphic>
          <a:graphicData uri="http://schemas.openxmlformats.org/drawingml/2006/table">
            <a:tbl>
              <a:tblPr firstRow="1" bandRow="1">
                <a:tableStyleId>{5C22544A-7EE6-4342-B048-85BDC9FD1C3A}</a:tableStyleId>
              </a:tblPr>
              <a:tblGrid>
                <a:gridCol w="4043414"/>
                <a:gridCol w="1995948"/>
                <a:gridCol w="2141586"/>
                <a:gridCol w="1479921"/>
                <a:gridCol w="1571546"/>
              </a:tblGrid>
              <a:tr h="370840">
                <a:tc>
                  <a:txBody>
                    <a:bodyPr/>
                    <a:lstStyle/>
                    <a:p>
                      <a:endParaRPr lang="de-DE" dirty="0"/>
                    </a:p>
                  </a:txBody>
                  <a:tcPr marL="96127" marR="96127">
                    <a:noFill/>
                  </a:tcPr>
                </a:tc>
                <a:tc>
                  <a:txBody>
                    <a:bodyPr/>
                    <a:lstStyle/>
                    <a:p>
                      <a:pPr algn="ctr"/>
                      <a:endParaRPr lang="de-DE" dirty="0"/>
                    </a:p>
                  </a:txBody>
                  <a:tcPr marL="96127" marR="96127">
                    <a:solidFill>
                      <a:srgbClr val="5C87AA"/>
                    </a:solidFill>
                  </a:tcPr>
                </a:tc>
                <a:tc>
                  <a:txBody>
                    <a:bodyPr/>
                    <a:lstStyle/>
                    <a:p>
                      <a:pPr algn="ctr"/>
                      <a:endParaRPr lang="de-DE" dirty="0"/>
                    </a:p>
                  </a:txBody>
                  <a:tcPr marL="96127" marR="96127">
                    <a:solidFill>
                      <a:srgbClr val="5C87AA"/>
                    </a:solidFill>
                  </a:tcPr>
                </a:tc>
                <a:tc gridSpan="2">
                  <a:txBody>
                    <a:bodyPr/>
                    <a:lstStyle/>
                    <a:p>
                      <a:pPr algn="ctr"/>
                      <a:endParaRPr lang="de-DE" dirty="0"/>
                    </a:p>
                  </a:txBody>
                  <a:tcPr marL="96127" marR="96127">
                    <a:solidFill>
                      <a:srgbClr val="5C87AA"/>
                    </a:solidFill>
                  </a:tcPr>
                </a:tc>
                <a:tc hMerge="1">
                  <a:txBody>
                    <a:bodyPr/>
                    <a:lstStyle/>
                    <a:p>
                      <a:pPr algn="ctr"/>
                      <a:endParaRPr lang="de-DE" dirty="0"/>
                    </a:p>
                  </a:txBody>
                  <a:tcPr marL="96127" marR="96127">
                    <a:solidFill>
                      <a:srgbClr val="5C87AA"/>
                    </a:solidFill>
                  </a:tcPr>
                </a:tc>
              </a:tr>
              <a:tr h="370840">
                <a:tc>
                  <a:txBody>
                    <a:bodyPr/>
                    <a:lstStyle/>
                    <a:p>
                      <a:r>
                        <a:rPr lang="de-DE" dirty="0" smtClean="0">
                          <a:solidFill>
                            <a:schemeClr val="bg1"/>
                          </a:solidFill>
                        </a:rPr>
                        <a:t>Steuerklasse</a:t>
                      </a:r>
                      <a:endParaRPr lang="de-DE" dirty="0">
                        <a:solidFill>
                          <a:schemeClr val="bg1"/>
                        </a:solidFill>
                      </a:endParaRPr>
                    </a:p>
                  </a:txBody>
                  <a:tcPr marL="96127" marR="96127">
                    <a:solidFill>
                      <a:schemeClr val="accent3"/>
                    </a:solidFill>
                  </a:tcPr>
                </a:tc>
                <a:tc>
                  <a:txBody>
                    <a:bodyPr/>
                    <a:lstStyle/>
                    <a:p>
                      <a:pPr algn="ctr"/>
                      <a:r>
                        <a:rPr lang="de-DE" dirty="0" smtClean="0">
                          <a:solidFill>
                            <a:schemeClr val="bg1"/>
                          </a:solidFill>
                        </a:rPr>
                        <a:t>I/IV</a:t>
                      </a:r>
                      <a:endParaRPr lang="de-DE" dirty="0">
                        <a:solidFill>
                          <a:schemeClr val="bg1"/>
                        </a:solidFill>
                      </a:endParaRPr>
                    </a:p>
                  </a:txBody>
                  <a:tcPr marL="96127" marR="96127">
                    <a:solidFill>
                      <a:srgbClr val="5C87AA"/>
                    </a:solidFill>
                  </a:tcPr>
                </a:tc>
                <a:tc>
                  <a:txBody>
                    <a:bodyPr/>
                    <a:lstStyle/>
                    <a:p>
                      <a:pPr algn="ctr"/>
                      <a:r>
                        <a:rPr lang="de-DE" dirty="0" smtClean="0">
                          <a:solidFill>
                            <a:schemeClr val="bg1"/>
                          </a:solidFill>
                        </a:rPr>
                        <a:t>III</a:t>
                      </a:r>
                      <a:endParaRPr lang="de-DE" dirty="0">
                        <a:solidFill>
                          <a:schemeClr val="bg1"/>
                        </a:solidFill>
                      </a:endParaRPr>
                    </a:p>
                  </a:txBody>
                  <a:tcPr marL="96127" marR="96127">
                    <a:solidFill>
                      <a:srgbClr val="5C87AA"/>
                    </a:solidFill>
                  </a:tcPr>
                </a:tc>
                <a:tc gridSpan="2">
                  <a:txBody>
                    <a:bodyPr/>
                    <a:lstStyle/>
                    <a:p>
                      <a:pPr algn="ctr"/>
                      <a:r>
                        <a:rPr lang="de-DE" b="1" u="sng" dirty="0" smtClean="0">
                          <a:solidFill>
                            <a:schemeClr val="bg1"/>
                          </a:solidFill>
                        </a:rPr>
                        <a:t>V</a:t>
                      </a:r>
                      <a:endParaRPr lang="de-DE" b="1" u="sng" dirty="0">
                        <a:solidFill>
                          <a:schemeClr val="bg1"/>
                        </a:solidFill>
                      </a:endParaRPr>
                    </a:p>
                  </a:txBody>
                  <a:tcPr marL="96127" marR="96127">
                    <a:solidFill>
                      <a:srgbClr val="5C87AA"/>
                    </a:solidFill>
                  </a:tcPr>
                </a:tc>
                <a:tc hMerge="1">
                  <a:txBody>
                    <a:bodyPr/>
                    <a:lstStyle/>
                    <a:p>
                      <a:pPr algn="ctr"/>
                      <a:endParaRPr lang="de-DE" dirty="0">
                        <a:solidFill>
                          <a:schemeClr val="bg1"/>
                        </a:solidFill>
                      </a:endParaRPr>
                    </a:p>
                  </a:txBody>
                  <a:tcPr marL="96127" marR="96127">
                    <a:solidFill>
                      <a:srgbClr val="5C87AA"/>
                    </a:solidFill>
                  </a:tcPr>
                </a:tc>
              </a:tr>
              <a:tr h="370840">
                <a:tc>
                  <a:txBody>
                    <a:bodyPr/>
                    <a:lstStyle/>
                    <a:p>
                      <a:r>
                        <a:rPr lang="de-DE" dirty="0" smtClean="0">
                          <a:solidFill>
                            <a:schemeClr val="bg1"/>
                          </a:solidFill>
                        </a:rPr>
                        <a:t>Bruttoeinkommen*</a:t>
                      </a:r>
                      <a:endParaRPr lang="de-DE" dirty="0">
                        <a:solidFill>
                          <a:schemeClr val="bg1"/>
                        </a:solidFill>
                      </a:endParaRPr>
                    </a:p>
                  </a:txBody>
                  <a:tcPr marL="96127" marR="96127" anchor="ctr">
                    <a:solidFill>
                      <a:srgbClr val="5C87AA"/>
                    </a:solidFill>
                  </a:tcPr>
                </a:tc>
                <a:tc>
                  <a:txBody>
                    <a:bodyPr/>
                    <a:lstStyle/>
                    <a:p>
                      <a:pPr algn="r"/>
                      <a:r>
                        <a:rPr lang="de-DE" dirty="0" smtClean="0">
                          <a:solidFill>
                            <a:schemeClr val="bg1"/>
                          </a:solidFill>
                        </a:rPr>
                        <a:t>6.000 €</a:t>
                      </a:r>
                      <a:endParaRPr lang="de-DE" dirty="0">
                        <a:solidFill>
                          <a:schemeClr val="bg1"/>
                        </a:solidFill>
                      </a:endParaRPr>
                    </a:p>
                  </a:txBody>
                  <a:tcPr marL="96127" marR="96127" anchor="ctr">
                    <a:solidFill>
                      <a:srgbClr val="5C87AA"/>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smtClean="0">
                          <a:solidFill>
                            <a:schemeClr val="bg1"/>
                          </a:solidFill>
                        </a:rPr>
                        <a:t>6.000 € </a:t>
                      </a:r>
                    </a:p>
                  </a:txBody>
                  <a:tcPr marL="96127" marR="96127" anchor="ctr">
                    <a:solidFill>
                      <a:srgbClr val="5C87AA"/>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rPr>
                        <a:t>2.500 € </a:t>
                      </a:r>
                    </a:p>
                  </a:txBody>
                  <a:tcPr marL="96127" marR="96127" anchor="ctr">
                    <a:solidFill>
                      <a:srgbClr val="5C87AA"/>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rPr>
                        <a:t>2.500 €</a:t>
                      </a:r>
                    </a:p>
                  </a:txBody>
                  <a:tcPr marL="96127" marR="96127" anchor="ctr">
                    <a:solidFill>
                      <a:srgbClr val="5C87AA"/>
                    </a:solidFill>
                  </a:tcPr>
                </a:tc>
              </a:tr>
              <a:tr h="370840">
                <a:tc>
                  <a:txBody>
                    <a:bodyPr/>
                    <a:lstStyle/>
                    <a:p>
                      <a:r>
                        <a:rPr lang="de-DE" dirty="0" smtClean="0">
                          <a:solidFill>
                            <a:srgbClr val="1D2D4B"/>
                          </a:solidFill>
                        </a:rPr>
                        <a:t>Eigenanteil</a:t>
                      </a:r>
                      <a:r>
                        <a:rPr lang="de-DE" baseline="0" dirty="0" smtClean="0">
                          <a:solidFill>
                            <a:srgbClr val="1D2D4B"/>
                          </a:solidFill>
                        </a:rPr>
                        <a:t> (Entgeltumwandlung)</a:t>
                      </a:r>
                      <a:endParaRPr lang="de-DE" dirty="0">
                        <a:solidFill>
                          <a:srgbClr val="1D2D4B"/>
                        </a:solidFill>
                      </a:endParaRPr>
                    </a:p>
                  </a:txBody>
                  <a:tcPr marL="96127" marR="96127"/>
                </a:tc>
                <a:tc>
                  <a:txBody>
                    <a:bodyPr/>
                    <a:lstStyle/>
                    <a:p>
                      <a:pPr algn="r"/>
                      <a:r>
                        <a:rPr lang="de-DE" dirty="0" smtClean="0">
                          <a:solidFill>
                            <a:srgbClr val="1D2D4B"/>
                          </a:solidFill>
                        </a:rPr>
                        <a:t>86,96</a:t>
                      </a:r>
                      <a:endParaRPr lang="de-DE" dirty="0">
                        <a:solidFill>
                          <a:srgbClr val="1D2D4B"/>
                        </a:solidFill>
                      </a:endParaRPr>
                    </a:p>
                  </a:txBody>
                  <a:tcPr marL="96127" marR="96127"/>
                </a:tc>
                <a:tc>
                  <a:txBody>
                    <a:bodyPr/>
                    <a:lstStyle/>
                    <a:p>
                      <a:pPr algn="r"/>
                      <a:r>
                        <a:rPr lang="de-DE" dirty="0" smtClean="0">
                          <a:solidFill>
                            <a:srgbClr val="1D2D4B"/>
                          </a:solidFill>
                        </a:rPr>
                        <a:t>86,96</a:t>
                      </a:r>
                      <a:endParaRPr lang="de-DE" dirty="0">
                        <a:solidFill>
                          <a:srgbClr val="1D2D4B"/>
                        </a:solidFill>
                      </a:endParaRPr>
                    </a:p>
                  </a:txBody>
                  <a:tcPr marL="96127" marR="96127"/>
                </a:tc>
                <a:tc>
                  <a:txBody>
                    <a:bodyPr/>
                    <a:lstStyle/>
                    <a:p>
                      <a:pPr algn="r"/>
                      <a:r>
                        <a:rPr lang="de-DE" dirty="0" smtClean="0">
                          <a:solidFill>
                            <a:srgbClr val="1D2D4B"/>
                          </a:solidFill>
                        </a:rPr>
                        <a:t>86,96</a:t>
                      </a:r>
                      <a:endParaRPr lang="de-DE" dirty="0">
                        <a:solidFill>
                          <a:srgbClr val="1D2D4B"/>
                        </a:solidFill>
                      </a:endParaRPr>
                    </a:p>
                  </a:txBody>
                  <a:tcPr marL="96127" marR="96127"/>
                </a:tc>
                <a:tc>
                  <a:txBody>
                    <a:bodyPr/>
                    <a:lstStyle/>
                    <a:p>
                      <a:pPr algn="r"/>
                      <a:r>
                        <a:rPr lang="de-DE" b="1" u="sng" dirty="0" smtClean="0">
                          <a:solidFill>
                            <a:srgbClr val="1D2D4B"/>
                          </a:solidFill>
                        </a:rPr>
                        <a:t>50,00</a:t>
                      </a:r>
                      <a:endParaRPr lang="de-DE" b="1" u="sng" dirty="0">
                        <a:solidFill>
                          <a:srgbClr val="1D2D4B"/>
                        </a:solidFill>
                      </a:endParaRPr>
                    </a:p>
                  </a:txBody>
                  <a:tcPr marL="96127" marR="96127"/>
                </a:tc>
              </a:tr>
              <a:tr h="370840">
                <a:tc>
                  <a:txBody>
                    <a:bodyPr/>
                    <a:lstStyle/>
                    <a:p>
                      <a:r>
                        <a:rPr lang="de-DE" dirty="0" smtClean="0">
                          <a:solidFill>
                            <a:srgbClr val="1D2D4B"/>
                          </a:solidFill>
                        </a:rPr>
                        <a:t>Zuschuss Musterfirma</a:t>
                      </a:r>
                      <a:r>
                        <a:rPr lang="de-DE" baseline="0" dirty="0" smtClean="0">
                          <a:solidFill>
                            <a:srgbClr val="1D2D4B"/>
                          </a:solidFill>
                        </a:rPr>
                        <a:t> (15 %)</a:t>
                      </a:r>
                      <a:endParaRPr lang="de-DE" dirty="0">
                        <a:solidFill>
                          <a:srgbClr val="1D2D4B"/>
                        </a:solidFill>
                      </a:endParaRPr>
                    </a:p>
                  </a:txBody>
                  <a:tcPr marL="96127" marR="96127"/>
                </a:tc>
                <a:tc>
                  <a:txBody>
                    <a:bodyPr/>
                    <a:lstStyle/>
                    <a:p>
                      <a:pPr algn="r"/>
                      <a:r>
                        <a:rPr lang="de-DE" dirty="0" smtClean="0">
                          <a:solidFill>
                            <a:srgbClr val="1D2D4B"/>
                          </a:solidFill>
                        </a:rPr>
                        <a:t>13,04</a:t>
                      </a:r>
                      <a:endParaRPr lang="de-DE" dirty="0">
                        <a:solidFill>
                          <a:srgbClr val="1D2D4B"/>
                        </a:solidFill>
                      </a:endParaRPr>
                    </a:p>
                  </a:txBody>
                  <a:tcPr marL="96127" marR="96127"/>
                </a:tc>
                <a:tc>
                  <a:txBody>
                    <a:bodyPr/>
                    <a:lstStyle/>
                    <a:p>
                      <a:pPr algn="r"/>
                      <a:r>
                        <a:rPr lang="de-DE" dirty="0" smtClean="0">
                          <a:solidFill>
                            <a:srgbClr val="1D2D4B"/>
                          </a:solidFill>
                        </a:rPr>
                        <a:t>13,04</a:t>
                      </a:r>
                      <a:endParaRPr lang="de-DE" dirty="0">
                        <a:solidFill>
                          <a:srgbClr val="1D2D4B"/>
                        </a:solidFill>
                      </a:endParaRPr>
                    </a:p>
                  </a:txBody>
                  <a:tcPr marL="96127" marR="96127"/>
                </a:tc>
                <a:tc>
                  <a:txBody>
                    <a:bodyPr/>
                    <a:lstStyle/>
                    <a:p>
                      <a:pPr algn="r"/>
                      <a:r>
                        <a:rPr lang="de-DE" dirty="0" smtClean="0">
                          <a:solidFill>
                            <a:srgbClr val="1D2D4B"/>
                          </a:solidFill>
                        </a:rPr>
                        <a:t>13,04</a:t>
                      </a:r>
                      <a:endParaRPr lang="de-DE" dirty="0">
                        <a:solidFill>
                          <a:srgbClr val="1D2D4B"/>
                        </a:solidFill>
                      </a:endParaRPr>
                    </a:p>
                  </a:txBody>
                  <a:tcPr marL="96127" marR="96127"/>
                </a:tc>
                <a:tc>
                  <a:txBody>
                    <a:bodyPr/>
                    <a:lstStyle/>
                    <a:p>
                      <a:pPr algn="r"/>
                      <a:r>
                        <a:rPr lang="de-DE" dirty="0" smtClean="0">
                          <a:solidFill>
                            <a:srgbClr val="1D2D4B"/>
                          </a:solidFill>
                        </a:rPr>
                        <a:t>   7,50</a:t>
                      </a:r>
                      <a:endParaRPr lang="de-DE" dirty="0">
                        <a:solidFill>
                          <a:srgbClr val="1D2D4B"/>
                        </a:solidFill>
                      </a:endParaRPr>
                    </a:p>
                  </a:txBody>
                  <a:tcPr marL="96127" marR="96127"/>
                </a:tc>
              </a:tr>
              <a:tr h="370840">
                <a:tc>
                  <a:txBody>
                    <a:bodyPr/>
                    <a:lstStyle/>
                    <a:p>
                      <a:r>
                        <a:rPr lang="de-DE" dirty="0" smtClean="0">
                          <a:solidFill>
                            <a:srgbClr val="1D2D4B"/>
                          </a:solidFill>
                        </a:rPr>
                        <a:t>Steuerersparnis</a:t>
                      </a:r>
                      <a:endParaRPr lang="de-DE" dirty="0">
                        <a:solidFill>
                          <a:srgbClr val="1D2D4B"/>
                        </a:solidFill>
                      </a:endParaRPr>
                    </a:p>
                  </a:txBody>
                  <a:tcPr marL="96127" marR="96127"/>
                </a:tc>
                <a:tc>
                  <a:txBody>
                    <a:bodyPr/>
                    <a:lstStyle/>
                    <a:p>
                      <a:pPr algn="r"/>
                      <a:r>
                        <a:rPr lang="de-DE" dirty="0" smtClean="0">
                          <a:solidFill>
                            <a:srgbClr val="1D2D4B"/>
                          </a:solidFill>
                        </a:rPr>
                        <a:t>38,74</a:t>
                      </a:r>
                      <a:endParaRPr lang="de-DE" dirty="0">
                        <a:solidFill>
                          <a:srgbClr val="1D2D4B"/>
                        </a:solidFill>
                      </a:endParaRPr>
                    </a:p>
                  </a:txBody>
                  <a:tcPr marL="96127" marR="96127"/>
                </a:tc>
                <a:tc>
                  <a:txBody>
                    <a:bodyPr/>
                    <a:lstStyle/>
                    <a:p>
                      <a:pPr algn="r"/>
                      <a:r>
                        <a:rPr lang="de-DE" dirty="0" smtClean="0">
                          <a:solidFill>
                            <a:srgbClr val="1D2D4B"/>
                          </a:solidFill>
                        </a:rPr>
                        <a:t>28,25</a:t>
                      </a:r>
                    </a:p>
                  </a:txBody>
                  <a:tcPr marL="96127" marR="96127"/>
                </a:tc>
                <a:tc>
                  <a:txBody>
                    <a:bodyPr/>
                    <a:lstStyle/>
                    <a:p>
                      <a:pPr algn="r"/>
                      <a:r>
                        <a:rPr lang="de-DE" dirty="0" smtClean="0">
                          <a:solidFill>
                            <a:srgbClr val="1D2D4B"/>
                          </a:solidFill>
                        </a:rPr>
                        <a:t>31,48</a:t>
                      </a:r>
                      <a:endParaRPr lang="de-DE" dirty="0">
                        <a:solidFill>
                          <a:srgbClr val="1D2D4B"/>
                        </a:solidFill>
                      </a:endParaRPr>
                    </a:p>
                  </a:txBody>
                  <a:tcPr marL="96127" marR="96127"/>
                </a:tc>
                <a:tc>
                  <a:txBody>
                    <a:bodyPr/>
                    <a:lstStyle/>
                    <a:p>
                      <a:pPr algn="r"/>
                      <a:r>
                        <a:rPr lang="de-DE" dirty="0" smtClean="0">
                          <a:solidFill>
                            <a:srgbClr val="1D2D4B"/>
                          </a:solidFill>
                        </a:rPr>
                        <a:t>18,12</a:t>
                      </a:r>
                      <a:endParaRPr lang="de-DE" dirty="0">
                        <a:solidFill>
                          <a:srgbClr val="1D2D4B"/>
                        </a:solidFill>
                      </a:endParaRPr>
                    </a:p>
                  </a:txBody>
                  <a:tcPr marL="96127" marR="96127"/>
                </a:tc>
              </a:tr>
              <a:tr h="370840">
                <a:tc>
                  <a:txBody>
                    <a:bodyPr/>
                    <a:lstStyle/>
                    <a:p>
                      <a:r>
                        <a:rPr lang="de-DE" dirty="0" smtClean="0">
                          <a:solidFill>
                            <a:srgbClr val="1D2D4B"/>
                          </a:solidFill>
                        </a:rPr>
                        <a:t>Sozialversicherungsersparnis</a:t>
                      </a:r>
                      <a:endParaRPr lang="de-DE" dirty="0">
                        <a:solidFill>
                          <a:srgbClr val="1D2D4B"/>
                        </a:solidFill>
                      </a:endParaRPr>
                    </a:p>
                  </a:txBody>
                  <a:tcPr marL="96127" marR="96127"/>
                </a:tc>
                <a:tc>
                  <a:txBody>
                    <a:bodyPr/>
                    <a:lstStyle/>
                    <a:p>
                      <a:pPr algn="r"/>
                      <a:r>
                        <a:rPr lang="de-DE" dirty="0" smtClean="0">
                          <a:solidFill>
                            <a:srgbClr val="1D2D4B"/>
                          </a:solidFill>
                        </a:rPr>
                        <a:t>9,13</a:t>
                      </a:r>
                      <a:endParaRPr lang="de-DE" dirty="0">
                        <a:solidFill>
                          <a:srgbClr val="1D2D4B"/>
                        </a:solidFill>
                      </a:endParaRPr>
                    </a:p>
                  </a:txBody>
                  <a:tcPr marL="96127" marR="96127"/>
                </a:tc>
                <a:tc>
                  <a:txBody>
                    <a:bodyPr/>
                    <a:lstStyle/>
                    <a:p>
                      <a:pPr algn="r"/>
                      <a:r>
                        <a:rPr lang="de-DE" dirty="0" smtClean="0">
                          <a:solidFill>
                            <a:srgbClr val="1D2D4B"/>
                          </a:solidFill>
                        </a:rPr>
                        <a:t>9,13</a:t>
                      </a:r>
                      <a:endParaRPr lang="de-DE" dirty="0">
                        <a:solidFill>
                          <a:srgbClr val="1D2D4B"/>
                        </a:solidFill>
                      </a:endParaRPr>
                    </a:p>
                  </a:txBody>
                  <a:tcPr marL="96127" marR="96127"/>
                </a:tc>
                <a:tc>
                  <a:txBody>
                    <a:bodyPr/>
                    <a:lstStyle/>
                    <a:p>
                      <a:pPr algn="r"/>
                      <a:r>
                        <a:rPr lang="de-DE" dirty="0" smtClean="0">
                          <a:solidFill>
                            <a:srgbClr val="1D2D4B"/>
                          </a:solidFill>
                        </a:rPr>
                        <a:t>17,19</a:t>
                      </a:r>
                      <a:endParaRPr lang="de-DE" dirty="0">
                        <a:solidFill>
                          <a:srgbClr val="1D2D4B"/>
                        </a:solidFill>
                      </a:endParaRPr>
                    </a:p>
                  </a:txBody>
                  <a:tcPr marL="96127" marR="96127"/>
                </a:tc>
                <a:tc>
                  <a:txBody>
                    <a:bodyPr/>
                    <a:lstStyle/>
                    <a:p>
                      <a:pPr algn="r"/>
                      <a:r>
                        <a:rPr lang="de-DE" dirty="0" smtClean="0">
                          <a:solidFill>
                            <a:srgbClr val="1D2D4B"/>
                          </a:solidFill>
                        </a:rPr>
                        <a:t>9,88</a:t>
                      </a:r>
                      <a:endParaRPr lang="de-DE" dirty="0">
                        <a:solidFill>
                          <a:srgbClr val="1D2D4B"/>
                        </a:solidFill>
                      </a:endParaRPr>
                    </a:p>
                  </a:txBody>
                  <a:tcPr marL="96127" marR="96127"/>
                </a:tc>
              </a:tr>
              <a:tr h="370840">
                <a:tc>
                  <a:txBody>
                    <a:bodyPr/>
                    <a:lstStyle/>
                    <a:p>
                      <a:r>
                        <a:rPr lang="de-DE" dirty="0" smtClean="0"/>
                        <a:t>Soli-Vorteil</a:t>
                      </a:r>
                      <a:endParaRPr lang="de-DE" dirty="0"/>
                    </a:p>
                  </a:txBody>
                  <a:tcPr marL="96127" marR="96127"/>
                </a:tc>
                <a:tc>
                  <a:txBody>
                    <a:bodyPr/>
                    <a:lstStyle/>
                    <a:p>
                      <a:pPr algn="r"/>
                      <a:r>
                        <a:rPr lang="de-DE" dirty="0" smtClean="0">
                          <a:solidFill>
                            <a:srgbClr val="1D2D4B"/>
                          </a:solidFill>
                        </a:rPr>
                        <a:t>73,62</a:t>
                      </a:r>
                      <a:endParaRPr lang="de-DE" dirty="0">
                        <a:solidFill>
                          <a:srgbClr val="1D2D4B"/>
                        </a:solidFill>
                      </a:endParaRPr>
                    </a:p>
                  </a:txBody>
                  <a:tcPr marL="96127" marR="96127"/>
                </a:tc>
                <a:tc>
                  <a:txBody>
                    <a:bodyPr/>
                    <a:lstStyle/>
                    <a:p>
                      <a:pPr algn="r"/>
                      <a:r>
                        <a:rPr lang="de-DE" dirty="0" smtClean="0">
                          <a:solidFill>
                            <a:srgbClr val="1D2D4B"/>
                          </a:solidFill>
                        </a:rPr>
                        <a:t>46,97</a:t>
                      </a:r>
                      <a:endParaRPr lang="de-DE" dirty="0">
                        <a:solidFill>
                          <a:srgbClr val="1D2D4B"/>
                        </a:solidFill>
                      </a:endParaRPr>
                    </a:p>
                  </a:txBody>
                  <a:tcPr marL="96127" marR="96127"/>
                </a:tc>
                <a:tc>
                  <a:txBody>
                    <a:bodyPr/>
                    <a:lstStyle/>
                    <a:p>
                      <a:pPr algn="r"/>
                      <a:r>
                        <a:rPr lang="de-DE" b="1" dirty="0" smtClean="0">
                          <a:solidFill>
                            <a:srgbClr val="FF0000"/>
                          </a:solidFill>
                        </a:rPr>
                        <a:t>29,33</a:t>
                      </a:r>
                      <a:endParaRPr lang="de-DE" b="1" dirty="0">
                        <a:solidFill>
                          <a:srgbClr val="FF0000"/>
                        </a:solidFill>
                      </a:endParaRPr>
                    </a:p>
                  </a:txBody>
                  <a:tcPr marL="96127" marR="96127"/>
                </a:tc>
                <a:tc>
                  <a:txBody>
                    <a:bodyPr/>
                    <a:lstStyle/>
                    <a:p>
                      <a:pPr algn="r"/>
                      <a:r>
                        <a:rPr lang="de-DE" b="1" dirty="0" smtClean="0">
                          <a:solidFill>
                            <a:srgbClr val="1D2D4B"/>
                          </a:solidFill>
                        </a:rPr>
                        <a:t>29,97</a:t>
                      </a:r>
                      <a:endParaRPr lang="de-DE" b="1" dirty="0">
                        <a:solidFill>
                          <a:srgbClr val="1D2D4B"/>
                        </a:solidFill>
                      </a:endParaRPr>
                    </a:p>
                  </a:txBody>
                  <a:tcPr marL="96127" marR="96127"/>
                </a:tc>
              </a:tr>
              <a:tr h="370840">
                <a:tc>
                  <a:txBody>
                    <a:bodyPr/>
                    <a:lstStyle/>
                    <a:p>
                      <a:r>
                        <a:rPr lang="de-DE" dirty="0" smtClean="0">
                          <a:solidFill>
                            <a:srgbClr val="1D2D4B"/>
                          </a:solidFill>
                        </a:rPr>
                        <a:t>tatsächlicher Aufwand</a:t>
                      </a:r>
                      <a:endParaRPr lang="de-DE" dirty="0">
                        <a:solidFill>
                          <a:srgbClr val="1D2D4B"/>
                        </a:solidFill>
                      </a:endParaRPr>
                    </a:p>
                  </a:txBody>
                  <a:tcPr marL="96127" marR="96127"/>
                </a:tc>
                <a:tc>
                  <a:txBody>
                    <a:bodyPr/>
                    <a:lstStyle/>
                    <a:p>
                      <a:pPr algn="r"/>
                      <a:r>
                        <a:rPr lang="de-DE" b="1" dirty="0" smtClean="0">
                          <a:solidFill>
                            <a:srgbClr val="00B050"/>
                          </a:solidFill>
                        </a:rPr>
                        <a:t>+34,53</a:t>
                      </a:r>
                      <a:endParaRPr lang="de-DE" b="1" dirty="0">
                        <a:solidFill>
                          <a:srgbClr val="00B050"/>
                        </a:solidFill>
                      </a:endParaRPr>
                    </a:p>
                  </a:txBody>
                  <a:tcPr marL="96127" marR="96127"/>
                </a:tc>
                <a:tc>
                  <a:txBody>
                    <a:bodyPr/>
                    <a:lstStyle/>
                    <a:p>
                      <a:pPr algn="r"/>
                      <a:r>
                        <a:rPr lang="de-DE" b="1" dirty="0" smtClean="0">
                          <a:solidFill>
                            <a:srgbClr val="1D2D4B"/>
                          </a:solidFill>
                        </a:rPr>
                        <a:t>2,61</a:t>
                      </a:r>
                    </a:p>
                  </a:txBody>
                  <a:tcPr marL="96127" marR="96127"/>
                </a:tc>
                <a:tc>
                  <a:txBody>
                    <a:bodyPr/>
                    <a:lstStyle/>
                    <a:p>
                      <a:pPr algn="r"/>
                      <a:r>
                        <a:rPr lang="de-DE" b="1" dirty="0" smtClean="0">
                          <a:solidFill>
                            <a:srgbClr val="1D2D4B"/>
                          </a:solidFill>
                        </a:rPr>
                        <a:t>8,96</a:t>
                      </a:r>
                      <a:endParaRPr lang="de-DE" b="1" dirty="0">
                        <a:solidFill>
                          <a:srgbClr val="1D2D4B"/>
                        </a:solidFill>
                      </a:endParaRPr>
                    </a:p>
                  </a:txBody>
                  <a:tcPr marL="96127" marR="96127"/>
                </a:tc>
                <a:tc>
                  <a:txBody>
                    <a:bodyPr/>
                    <a:lstStyle/>
                    <a:p>
                      <a:pPr algn="r"/>
                      <a:r>
                        <a:rPr lang="de-DE" b="1" dirty="0" smtClean="0">
                          <a:solidFill>
                            <a:srgbClr val="00B050"/>
                          </a:solidFill>
                        </a:rPr>
                        <a:t>+7,97  ?</a:t>
                      </a:r>
                      <a:endParaRPr lang="de-DE" b="1" dirty="0">
                        <a:solidFill>
                          <a:srgbClr val="00B050"/>
                        </a:solidFill>
                      </a:endParaRPr>
                    </a:p>
                  </a:txBody>
                  <a:tcPr marL="96127" marR="96127"/>
                </a:tc>
              </a:tr>
              <a:tr h="370840">
                <a:tc>
                  <a:txBody>
                    <a:bodyPr/>
                    <a:lstStyle/>
                    <a:p>
                      <a:r>
                        <a:rPr lang="de-DE" dirty="0" smtClean="0">
                          <a:solidFill>
                            <a:srgbClr val="1D2D4B"/>
                          </a:solidFill>
                        </a:rPr>
                        <a:t>Sparbeitrag</a:t>
                      </a:r>
                      <a:endParaRPr lang="de-DE" dirty="0">
                        <a:solidFill>
                          <a:srgbClr val="1D2D4B"/>
                        </a:solidFill>
                      </a:endParaRPr>
                    </a:p>
                  </a:txBody>
                  <a:tcPr marL="96127" marR="96127"/>
                </a:tc>
                <a:tc>
                  <a:txBody>
                    <a:bodyPr/>
                    <a:lstStyle/>
                    <a:p>
                      <a:pPr algn="r"/>
                      <a:r>
                        <a:rPr lang="de-DE" dirty="0" smtClean="0">
                          <a:solidFill>
                            <a:srgbClr val="1D2D4B"/>
                          </a:solidFill>
                        </a:rPr>
                        <a:t>100</a:t>
                      </a:r>
                      <a:endParaRPr lang="de-DE" dirty="0">
                        <a:solidFill>
                          <a:srgbClr val="1D2D4B"/>
                        </a:solidFill>
                      </a:endParaRPr>
                    </a:p>
                  </a:txBody>
                  <a:tcPr marL="96127" marR="96127"/>
                </a:tc>
                <a:tc>
                  <a:txBody>
                    <a:bodyPr/>
                    <a:lstStyle/>
                    <a:p>
                      <a:pPr algn="r"/>
                      <a:r>
                        <a:rPr lang="de-DE" dirty="0" smtClean="0">
                          <a:solidFill>
                            <a:srgbClr val="1D2D4B"/>
                          </a:solidFill>
                        </a:rPr>
                        <a:t>100</a:t>
                      </a:r>
                      <a:endParaRPr lang="de-DE" dirty="0">
                        <a:solidFill>
                          <a:srgbClr val="1D2D4B"/>
                        </a:solidFill>
                      </a:endParaRPr>
                    </a:p>
                  </a:txBody>
                  <a:tcPr marL="96127" marR="96127"/>
                </a:tc>
                <a:tc>
                  <a:txBody>
                    <a:bodyPr/>
                    <a:lstStyle/>
                    <a:p>
                      <a:pPr algn="r"/>
                      <a:r>
                        <a:rPr lang="de-DE" dirty="0" smtClean="0">
                          <a:solidFill>
                            <a:srgbClr val="1D2D4B"/>
                          </a:solidFill>
                        </a:rPr>
                        <a:t>100</a:t>
                      </a:r>
                      <a:endParaRPr lang="de-DE" dirty="0">
                        <a:solidFill>
                          <a:srgbClr val="1D2D4B"/>
                        </a:solidFill>
                      </a:endParaRPr>
                    </a:p>
                  </a:txBody>
                  <a:tcPr marL="96127" marR="96127"/>
                </a:tc>
                <a:tc>
                  <a:txBody>
                    <a:bodyPr/>
                    <a:lstStyle/>
                    <a:p>
                      <a:pPr algn="r"/>
                      <a:r>
                        <a:rPr lang="de-DE" dirty="0" smtClean="0">
                          <a:solidFill>
                            <a:srgbClr val="1D2D4B"/>
                          </a:solidFill>
                        </a:rPr>
                        <a:t>57,50</a:t>
                      </a:r>
                      <a:endParaRPr lang="de-DE" dirty="0">
                        <a:solidFill>
                          <a:srgbClr val="1D2D4B"/>
                        </a:solidFill>
                      </a:endParaRPr>
                    </a:p>
                  </a:txBody>
                  <a:tcPr marL="96127" marR="96127"/>
                </a:tc>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88</a:t>
            </a:fld>
            <a:endParaRPr lang="de-DE" dirty="0"/>
          </a:p>
        </p:txBody>
      </p:sp>
      <p:sp>
        <p:nvSpPr>
          <p:cNvPr id="6" name="Titel 5"/>
          <p:cNvSpPr>
            <a:spLocks noGrp="1"/>
          </p:cNvSpPr>
          <p:nvPr>
            <p:ph type="title"/>
          </p:nvPr>
        </p:nvSpPr>
        <p:spPr/>
        <p:txBody>
          <a:bodyPr/>
          <a:lstStyle/>
          <a:p>
            <a:r>
              <a:rPr lang="de-DE" dirty="0" smtClean="0"/>
              <a:t>BEISPIELRECHNUNG NACH EINKOMMEN und </a:t>
            </a:r>
            <a:br>
              <a:rPr lang="de-DE" dirty="0" smtClean="0"/>
            </a:br>
            <a:r>
              <a:rPr lang="de-DE" b="1" i="1" dirty="0" smtClean="0"/>
              <a:t>100 EUR </a:t>
            </a:r>
            <a:r>
              <a:rPr lang="de-DE" dirty="0" smtClean="0"/>
              <a:t>Sparbeitrag</a:t>
            </a:r>
            <a:endParaRPr lang="de-DE" dirty="0"/>
          </a:p>
        </p:txBody>
      </p:sp>
      <p:sp>
        <p:nvSpPr>
          <p:cNvPr id="4" name="Textplatzhalter 3"/>
          <p:cNvSpPr>
            <a:spLocks noGrp="1"/>
          </p:cNvSpPr>
          <p:nvPr>
            <p:ph type="body" sz="half" idx="11"/>
          </p:nvPr>
        </p:nvSpPr>
        <p:spPr/>
        <p:txBody>
          <a:bodyPr/>
          <a:lstStyle/>
          <a:p>
            <a:r>
              <a:rPr lang="de-DE" dirty="0"/>
              <a:t>* </a:t>
            </a:r>
            <a:r>
              <a:rPr lang="de-DE" dirty="0" err="1" smtClean="0">
                <a:cs typeface="Tahoma" pitchFamily="34" charset="0"/>
              </a:rPr>
              <a:t>StKl</a:t>
            </a:r>
            <a:r>
              <a:rPr lang="de-DE" dirty="0" smtClean="0">
                <a:cs typeface="Tahoma" pitchFamily="34" charset="0"/>
              </a:rPr>
              <a:t> </a:t>
            </a:r>
            <a:r>
              <a:rPr lang="de-DE" dirty="0">
                <a:cs typeface="Tahoma" pitchFamily="34" charset="0"/>
              </a:rPr>
              <a:t>I inkl. Solidaritätszuschlag </a:t>
            </a:r>
            <a:r>
              <a:rPr lang="de-DE" dirty="0" smtClean="0">
                <a:cs typeface="Tahoma" pitchFamily="34" charset="0"/>
              </a:rPr>
              <a:t>und </a:t>
            </a:r>
            <a:r>
              <a:rPr lang="de-DE" b="1" dirty="0" smtClean="0">
                <a:solidFill>
                  <a:srgbClr val="C60000"/>
                </a:solidFill>
                <a:cs typeface="Tahoma" pitchFamily="34" charset="0"/>
              </a:rPr>
              <a:t>Kirchensteuer</a:t>
            </a:r>
            <a:r>
              <a:rPr lang="de-DE" dirty="0" smtClean="0">
                <a:cs typeface="Tahoma" pitchFamily="34" charset="0"/>
              </a:rPr>
              <a:t>, </a:t>
            </a:r>
            <a:r>
              <a:rPr lang="de-DE" dirty="0">
                <a:cs typeface="Tahoma" pitchFamily="34" charset="0"/>
              </a:rPr>
              <a:t>Bundesland Hamburg, sozialversicherungspflichtig, KV-Beitrag 15,5 % (inkl. </a:t>
            </a:r>
            <a:r>
              <a:rPr lang="de-DE" dirty="0" smtClean="0">
                <a:cs typeface="Tahoma" pitchFamily="34" charset="0"/>
              </a:rPr>
              <a:t>0,9 </a:t>
            </a:r>
            <a:r>
              <a:rPr lang="de-DE" dirty="0">
                <a:cs typeface="Tahoma" pitchFamily="34" charset="0"/>
              </a:rPr>
              <a:t>% Zusatzbeitrag</a:t>
            </a:r>
            <a:r>
              <a:rPr lang="de-DE" dirty="0" smtClean="0">
                <a:cs typeface="Tahoma" pitchFamily="34" charset="0"/>
              </a:rPr>
              <a:t>) </a:t>
            </a:r>
            <a:endParaRPr lang="de-DE" dirty="0"/>
          </a:p>
        </p:txBody>
      </p:sp>
    </p:spTree>
    <p:extLst>
      <p:ext uri="{BB962C8B-B14F-4D97-AF65-F5344CB8AC3E}">
        <p14:creationId xmlns:p14="http://schemas.microsoft.com/office/powerpoint/2010/main" val="380824015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89</a:t>
            </a:fld>
            <a:endParaRPr lang="de-DE" dirty="0"/>
          </a:p>
        </p:txBody>
      </p:sp>
      <p:sp>
        <p:nvSpPr>
          <p:cNvPr id="4" name="Titel 3"/>
          <p:cNvSpPr>
            <a:spLocks noGrp="1"/>
          </p:cNvSpPr>
          <p:nvPr>
            <p:ph type="title"/>
          </p:nvPr>
        </p:nvSpPr>
        <p:spPr/>
        <p:txBody>
          <a:bodyPr/>
          <a:lstStyle/>
          <a:p>
            <a:r>
              <a:rPr lang="de-DE" dirty="0" smtClean="0"/>
              <a:t>Best Practice Konzepte</a:t>
            </a:r>
            <a:endParaRPr lang="de-DE" dirty="0"/>
          </a:p>
        </p:txBody>
      </p:sp>
      <p:sp>
        <p:nvSpPr>
          <p:cNvPr id="6" name="Textfeld 5"/>
          <p:cNvSpPr txBox="1"/>
          <p:nvPr/>
        </p:nvSpPr>
        <p:spPr>
          <a:xfrm>
            <a:off x="593558" y="1949116"/>
            <a:ext cx="9537031" cy="369332"/>
          </a:xfrm>
          <a:prstGeom prst="rect">
            <a:avLst/>
          </a:prstGeom>
          <a:noFill/>
        </p:spPr>
        <p:txBody>
          <a:bodyPr wrap="square" rtlCol="0">
            <a:spAutoFit/>
          </a:bodyPr>
          <a:lstStyle/>
          <a:p>
            <a:r>
              <a:rPr lang="de-DE" dirty="0" err="1" smtClean="0"/>
              <a:t>bEV</a:t>
            </a:r>
            <a:r>
              <a:rPr lang="de-DE" smtClean="0"/>
              <a:t> vereinfachte GP….</a:t>
            </a:r>
            <a:endParaRPr lang="de-DE"/>
          </a:p>
        </p:txBody>
      </p:sp>
    </p:spTree>
    <p:extLst>
      <p:ext uri="{BB962C8B-B14F-4D97-AF65-F5344CB8AC3E}">
        <p14:creationId xmlns:p14="http://schemas.microsoft.com/office/powerpoint/2010/main" val="261740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9</a:t>
            </a:fld>
            <a:endParaRPr lang="de-DE"/>
          </a:p>
        </p:txBody>
      </p:sp>
      <p:sp>
        <p:nvSpPr>
          <p:cNvPr id="4" name="Titel 3"/>
          <p:cNvSpPr>
            <a:spLocks noGrp="1"/>
          </p:cNvSpPr>
          <p:nvPr>
            <p:ph type="title"/>
          </p:nvPr>
        </p:nvSpPr>
        <p:spPr/>
        <p:txBody>
          <a:bodyPr/>
          <a:lstStyle/>
          <a:p>
            <a:r>
              <a:rPr lang="de-DE" dirty="0" smtClean="0"/>
              <a:t>Lohnt sich das für mich ? Die </a:t>
            </a:r>
            <a:r>
              <a:rPr lang="de-DE" dirty="0" err="1" smtClean="0"/>
              <a:t>effizienz</a:t>
            </a:r>
            <a:r>
              <a:rPr lang="de-DE" dirty="0" smtClean="0"/>
              <a:t> der </a:t>
            </a:r>
            <a:r>
              <a:rPr lang="de-DE" dirty="0" err="1" smtClean="0"/>
              <a:t>bav</a:t>
            </a:r>
            <a:endParaRPr lang="de-DE" dirty="0"/>
          </a:p>
        </p:txBody>
      </p:sp>
      <p:pic>
        <p:nvPicPr>
          <p:cNvPr id="5" name="Grafik 4"/>
          <p:cNvPicPr>
            <a:picLocks noChangeAspect="1"/>
          </p:cNvPicPr>
          <p:nvPr/>
        </p:nvPicPr>
        <p:blipFill>
          <a:blip r:embed="rId2"/>
          <a:stretch>
            <a:fillRect/>
          </a:stretch>
        </p:blipFill>
        <p:spPr>
          <a:xfrm>
            <a:off x="1733299" y="1530910"/>
            <a:ext cx="7153275" cy="5181600"/>
          </a:xfrm>
          <a:prstGeom prst="rect">
            <a:avLst/>
          </a:prstGeom>
        </p:spPr>
      </p:pic>
      <p:pic>
        <p:nvPicPr>
          <p:cNvPr id="6" name="Grafik 5"/>
          <p:cNvPicPr>
            <a:picLocks noChangeAspect="1"/>
          </p:cNvPicPr>
          <p:nvPr/>
        </p:nvPicPr>
        <p:blipFill>
          <a:blip r:embed="rId3"/>
          <a:stretch>
            <a:fillRect/>
          </a:stretch>
        </p:blipFill>
        <p:spPr>
          <a:xfrm>
            <a:off x="8966080" y="5216692"/>
            <a:ext cx="2971800" cy="1028700"/>
          </a:xfrm>
          <a:prstGeom prst="rect">
            <a:avLst/>
          </a:prstGeom>
        </p:spPr>
      </p:pic>
    </p:spTree>
    <p:extLst>
      <p:ext uri="{BB962C8B-B14F-4D97-AF65-F5344CB8AC3E}">
        <p14:creationId xmlns:p14="http://schemas.microsoft.com/office/powerpoint/2010/main" val="1772203465"/>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1_Office">
  <a:themeElements>
    <a:clrScheme name="Benutzerdefiniert 2">
      <a:dk1>
        <a:srgbClr val="1D2C4B"/>
      </a:dk1>
      <a:lt1>
        <a:srgbClr val="FFFFFF"/>
      </a:lt1>
      <a:dk2>
        <a:srgbClr val="777777"/>
      </a:dk2>
      <a:lt2>
        <a:srgbClr val="F1F1F1"/>
      </a:lt2>
      <a:accent1>
        <a:srgbClr val="137C9B"/>
      </a:accent1>
      <a:accent2>
        <a:srgbClr val="F8B000"/>
      </a:accent2>
      <a:accent3>
        <a:srgbClr val="C9C9C9"/>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3360</Words>
  <Application>Microsoft Office PowerPoint</Application>
  <PresentationFormat>Breitbild</PresentationFormat>
  <Paragraphs>832</Paragraphs>
  <Slides>89</Slides>
  <Notes>1</Notes>
  <HiddenSlides>0</HiddenSlides>
  <MMClips>0</MMClips>
  <ScaleCrop>false</ScaleCrop>
  <HeadingPairs>
    <vt:vector size="6" baseType="variant">
      <vt:variant>
        <vt:lpstr>Verwendete Schriftarten</vt:lpstr>
      </vt:variant>
      <vt:variant>
        <vt:i4>11</vt:i4>
      </vt:variant>
      <vt:variant>
        <vt:lpstr>Design</vt:lpstr>
      </vt:variant>
      <vt:variant>
        <vt:i4>2</vt:i4>
      </vt:variant>
      <vt:variant>
        <vt:lpstr>Folientitel</vt:lpstr>
      </vt:variant>
      <vt:variant>
        <vt:i4>89</vt:i4>
      </vt:variant>
    </vt:vector>
  </HeadingPairs>
  <TitlesOfParts>
    <vt:vector size="102" baseType="lpstr">
      <vt:lpstr>ＭＳ Ｐゴシック</vt:lpstr>
      <vt:lpstr>Arial</vt:lpstr>
      <vt:lpstr>Bahnschrift Light</vt:lpstr>
      <vt:lpstr>Bahnschrift SemiCondensed</vt:lpstr>
      <vt:lpstr>Calibri</vt:lpstr>
      <vt:lpstr>Heebo Medium</vt:lpstr>
      <vt:lpstr>Montserrat</vt:lpstr>
      <vt:lpstr>Symbol</vt:lpstr>
      <vt:lpstr>Tahoma</vt:lpstr>
      <vt:lpstr>Times</vt:lpstr>
      <vt:lpstr>Wingdings</vt:lpstr>
      <vt:lpstr>Design_afm</vt:lpstr>
      <vt:lpstr>1_Office</vt:lpstr>
      <vt:lpstr>Einarbeitungsworkshop für neue Mitarbeiter Bereich betriebliche Altersvorsorge</vt:lpstr>
      <vt:lpstr>DAS UNTERNEHMEN: ZAHLEN UND FAKTEN</vt:lpstr>
      <vt:lpstr>PowerPoint-Präsentation</vt:lpstr>
      <vt:lpstr>Einarbeitungsworkshop bAV</vt:lpstr>
      <vt:lpstr>So ist die Lage… Wann liegt die Altersrente  über der Grundsicherung?</vt:lpstr>
      <vt:lpstr>Wie viel Rentner bekommen wie viel Rente</vt:lpstr>
      <vt:lpstr>Der afm Weg </vt:lpstr>
      <vt:lpstr>Die Lösung liegt in der Einfachheit</vt:lpstr>
      <vt:lpstr>Lohnt sich das für mich ? Die effizienz der bav</vt:lpstr>
      <vt:lpstr>Betriebliche Altersversorgung ist kein Sparvertrag !!!  Was ist denn bAV?</vt:lpstr>
      <vt:lpstr>Da steht alles zur Betriebsrente </vt:lpstr>
      <vt:lpstr>Und das Steuerrecht…………</vt:lpstr>
      <vt:lpstr>BeraterPortal als Quelle des Wissens</vt:lpstr>
      <vt:lpstr>GEBÜNDELTE KOMPETENZ</vt:lpstr>
      <vt:lpstr>BELEGSCHAFTSPROGRAMME: UNSERE LEISTUNGSMERKMALE</vt:lpstr>
      <vt:lpstr>PowerPoint-Präsentation</vt:lpstr>
      <vt:lpstr>Betriebliche mitarbeiterversorgung</vt:lpstr>
      <vt:lpstr>ARBEITGEBERMOTIVE FÜR DIE bAV</vt:lpstr>
      <vt:lpstr>Haftung des AG in der bAV und in der aktuellen Situation…. Mein Lieblingswitz an dieser Stelle</vt:lpstr>
      <vt:lpstr>Mitarbeiterversorgung  aus neuer Perspektive betrachten</vt:lpstr>
      <vt:lpstr>MITARBEITERBINDUNG: DIE bAV IST ARBEITNEHMERS LIEBLING</vt:lpstr>
      <vt:lpstr>Intelligente Gestaltung zahlt sich aus   Bedarfsgerechte bAV stärkt Mitarbeiterbindung</vt:lpstr>
      <vt:lpstr>Intelligente Gestaltung zahlt sich aus |  Bedarfsgerechte bAV stärkt Mitarbeiterbindung</vt:lpstr>
      <vt:lpstr>Welchen Mehrwert bietet dann die bav für Unternehmen?</vt:lpstr>
      <vt:lpstr>Bu in der bAV bleibt das Highlight….</vt:lpstr>
      <vt:lpstr>bAV: AUSZUG EINIGER KONZEPTE UND DEREN WIRKUNG</vt:lpstr>
      <vt:lpstr>PowerPoint-Präsentation</vt:lpstr>
      <vt:lpstr>ARBEITSRECHTSRELEVANTE bAV-GESCHÄFTSPROZESSE</vt:lpstr>
      <vt:lpstr>STAATLICHE FÖRDERUNG  DER BETRIEBLICHEN ALTERSVERSORGUNG</vt:lpstr>
      <vt:lpstr>PowerPoint-Präsentation</vt:lpstr>
      <vt:lpstr>bAV FÜR KLEINE UND MITTLERE UNTERNEHMEN: MIT der DIREKTVERSICHERUNG BESONDERS einfach</vt:lpstr>
      <vt:lpstr>VIELE GRÜNDE SPRECHEN FÜR EINE DIREKTVERSICHERUNG</vt:lpstr>
      <vt:lpstr>ANFORDERUNGSPROFIL AN DEN VERSORGUNGSTRÄGER</vt:lpstr>
      <vt:lpstr>Bewertung LV durch afm stand 09/2020</vt:lpstr>
      <vt:lpstr>Ihre Tools</vt:lpstr>
      <vt:lpstr>bAV KOmmunikationsmatrix</vt:lpstr>
      <vt:lpstr>Zum Start…..alles da was man braucht</vt:lpstr>
      <vt:lpstr>Vorbereitung ist alles </vt:lpstr>
      <vt:lpstr>Was sollen wir denn beim Kunden ansprechen? </vt:lpstr>
      <vt:lpstr>PowerPoint-Präsentation</vt:lpstr>
      <vt:lpstr>Auswertung Benchmarkanalyse</vt:lpstr>
      <vt:lpstr>Wie funktioniert bAV ?</vt:lpstr>
      <vt:lpstr>Beratungstools beim Kunden (AG oder AN?)</vt:lpstr>
      <vt:lpstr>Ein neues Tool der Kommunikation (aktiv/passiv) </vt:lpstr>
      <vt:lpstr>Schlüsselmomente liegen in der Verwaltung ! </vt:lpstr>
      <vt:lpstr>ARBEITSRECHTSRELEVANTE bAV-GESCHÄFTSPROZESSE</vt:lpstr>
      <vt:lpstr>Best of „Dokumente“</vt:lpstr>
      <vt:lpstr>bAV KOmmunikationsmatrix</vt:lpstr>
      <vt:lpstr>Folienpool</vt:lpstr>
      <vt:lpstr>PowerPoint-Präsentation</vt:lpstr>
      <vt:lpstr>PowerPoint-Präsentation</vt:lpstr>
      <vt:lpstr>Welcher Zusatzbaustein ist für wen geeignet?</vt:lpstr>
      <vt:lpstr>Was Arbeitskraft eigentlich bedeutet</vt:lpstr>
      <vt:lpstr>Was Arbeitskraft eigentlich bedeutet?</vt:lpstr>
      <vt:lpstr>Was Arbeitskraft eigentlich bedeutet?</vt:lpstr>
      <vt:lpstr>Was Arbeitskraft eigentlich bedeutet?</vt:lpstr>
      <vt:lpstr>Was Arbeitskraft eigentlich bedeutet?</vt:lpstr>
      <vt:lpstr>Attraktive Absicherungshöhen möglich</vt:lpstr>
      <vt:lpstr>Attraktive Absicherungshöhen möglich</vt:lpstr>
      <vt:lpstr>Leistungsbeispiel: Kraftfahrer</vt:lpstr>
      <vt:lpstr>Leistungsbeispiel: Kraftfahrer</vt:lpstr>
      <vt:lpstr>Ihre Mitarbeiter können die Absicherung  selbst bestimmen</vt:lpstr>
      <vt:lpstr>ARBEITGEBERMOTIVE FÜR EINE BETRIEBLICHE BU-ABSICHERUNG</vt:lpstr>
      <vt:lpstr>ARBEITGEBERMOTIVE FÜR EINE BETRIEBLICHE BU-ABSICHERUNG</vt:lpstr>
      <vt:lpstr>BETRIEBLICHE BERUFSUNFÄHIGKEITSVORSORGE VORTEILE FÜR DEN ARBEITGEBER</vt:lpstr>
      <vt:lpstr>EINE NORMALE GESUNDHEITSPRÜFUNG IN DER BERUFSUNFÄHIGKEITSVERSICHERUNG</vt:lpstr>
      <vt:lpstr>ABSICHERUNG BEI BERUFSUNFÄHIGKEIT ACHTUNG: ANGABEN AUS DEM JEWEILIGEN VERHANDELTEN BU-KONZEPT VERWENDEN</vt:lpstr>
      <vt:lpstr>UNSER LEISTUNGSFALLMANAGEMENT</vt:lpstr>
      <vt:lpstr>PowerPoint-Präsentation</vt:lpstr>
      <vt:lpstr>Und warum …..vielleicht haben Sie ja auch Schuld</vt:lpstr>
      <vt:lpstr>Pressesplitter…..</vt:lpstr>
      <vt:lpstr>Woran liegt es ?</vt:lpstr>
      <vt:lpstr>BEISPIELRECHNUNG NACH EINKOMMEN und  100 EUR Sparbeitrag</vt:lpstr>
      <vt:lpstr>Soli-Flyer/Onepager</vt:lpstr>
      <vt:lpstr>Soli-Rechner</vt:lpstr>
      <vt:lpstr>PowerPoint-Präsentation</vt:lpstr>
      <vt:lpstr>PowerPoint-Präsentation</vt:lpstr>
      <vt:lpstr>bAV-Komplexität: Wenn Medien die Verbraucher verwirren</vt:lpstr>
      <vt:lpstr>bAV-Komplexität: Wenn Medien die Verbraucher verwirren</vt:lpstr>
      <vt:lpstr>bAV-Komplexität: Wenn Medien die Verbraucher verwirren</vt:lpstr>
      <vt:lpstr>PowerPoint-Präsentation</vt:lpstr>
      <vt:lpstr>Sonderkonzept am Beispiel „spendit“</vt:lpstr>
      <vt:lpstr>PowerPoint-Präsentation</vt:lpstr>
      <vt:lpstr>RECHTSGRUNDLAGE</vt:lpstr>
      <vt:lpstr>BEISPIELE ZUR VERWENDUNG  Kundenlogo kann jeweils ergänzt werden</vt:lpstr>
      <vt:lpstr>BeraterPortal als Quelle des Wissens</vt:lpstr>
      <vt:lpstr>Zielgruppen und Jahresendaktion (Soli-Fire)</vt:lpstr>
      <vt:lpstr>BEISPIELRECHNUNG NACH EINKOMMEN und  100 EUR Sparbeitrag</vt:lpstr>
      <vt:lpstr>Best Practice Konzepte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Thomas Arps</dc:creator>
  <cp:lastModifiedBy>Thomas Arps</cp:lastModifiedBy>
  <cp:revision>59</cp:revision>
  <dcterms:created xsi:type="dcterms:W3CDTF">2020-01-27T13:47:09Z</dcterms:created>
  <dcterms:modified xsi:type="dcterms:W3CDTF">2020-09-16T09:58:38Z</dcterms:modified>
</cp:coreProperties>
</file>