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8"/>
  </p:notesMasterIdLst>
  <p:sldIdLst>
    <p:sldId id="424" r:id="rId2"/>
    <p:sldId id="259" r:id="rId3"/>
    <p:sldId id="260" r:id="rId4"/>
    <p:sldId id="261" r:id="rId5"/>
    <p:sldId id="543" r:id="rId6"/>
    <p:sldId id="263" r:id="rId7"/>
    <p:sldId id="507" r:id="rId8"/>
    <p:sldId id="267" r:id="rId9"/>
    <p:sldId id="268" r:id="rId10"/>
    <p:sldId id="560" r:id="rId11"/>
    <p:sldId id="544" r:id="rId12"/>
    <p:sldId id="558" r:id="rId13"/>
    <p:sldId id="545" r:id="rId14"/>
    <p:sldId id="561" r:id="rId15"/>
    <p:sldId id="427" r:id="rId16"/>
    <p:sldId id="564" r:id="rId17"/>
    <p:sldId id="270" r:id="rId18"/>
    <p:sldId id="445" r:id="rId19"/>
    <p:sldId id="272" r:id="rId20"/>
    <p:sldId id="446" r:id="rId21"/>
    <p:sldId id="274" r:id="rId22"/>
    <p:sldId id="275" r:id="rId23"/>
    <p:sldId id="276" r:id="rId24"/>
    <p:sldId id="278" r:id="rId25"/>
    <p:sldId id="279" r:id="rId26"/>
    <p:sldId id="280" r:id="rId27"/>
    <p:sldId id="281" r:id="rId28"/>
    <p:sldId id="282" r:id="rId29"/>
    <p:sldId id="284" r:id="rId30"/>
    <p:sldId id="288" r:id="rId31"/>
    <p:sldId id="455" r:id="rId32"/>
    <p:sldId id="456" r:id="rId33"/>
    <p:sldId id="285" r:id="rId34"/>
    <p:sldId id="286" r:id="rId35"/>
    <p:sldId id="457" r:id="rId36"/>
    <p:sldId id="287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474" r:id="rId46"/>
    <p:sldId id="461" r:id="rId47"/>
    <p:sldId id="462" r:id="rId48"/>
    <p:sldId id="465" r:id="rId49"/>
    <p:sldId id="467" r:id="rId50"/>
    <p:sldId id="475" r:id="rId51"/>
    <p:sldId id="476" r:id="rId52"/>
    <p:sldId id="477" r:id="rId53"/>
    <p:sldId id="478" r:id="rId54"/>
    <p:sldId id="479" r:id="rId55"/>
    <p:sldId id="480" r:id="rId56"/>
    <p:sldId id="481" r:id="rId57"/>
    <p:sldId id="482" r:id="rId58"/>
    <p:sldId id="301" r:id="rId59"/>
    <p:sldId id="534" r:id="rId60"/>
    <p:sldId id="536" r:id="rId61"/>
    <p:sldId id="302" r:id="rId62"/>
    <p:sldId id="303" r:id="rId63"/>
    <p:sldId id="304" r:id="rId64"/>
    <p:sldId id="305" r:id="rId65"/>
    <p:sldId id="306" r:id="rId66"/>
    <p:sldId id="308" r:id="rId67"/>
    <p:sldId id="458" r:id="rId68"/>
    <p:sldId id="307" r:id="rId69"/>
    <p:sldId id="554" r:id="rId70"/>
    <p:sldId id="336" r:id="rId71"/>
    <p:sldId id="337" r:id="rId72"/>
    <p:sldId id="550" r:id="rId73"/>
    <p:sldId id="551" r:id="rId74"/>
    <p:sldId id="552" r:id="rId75"/>
    <p:sldId id="555" r:id="rId76"/>
    <p:sldId id="312" r:id="rId77"/>
    <p:sldId id="341" r:id="rId78"/>
    <p:sldId id="547" r:id="rId79"/>
    <p:sldId id="540" r:id="rId80"/>
    <p:sldId id="548" r:id="rId81"/>
    <p:sldId id="549" r:id="rId82"/>
    <p:sldId id="332" r:id="rId83"/>
    <p:sldId id="498" r:id="rId84"/>
    <p:sldId id="345" r:id="rId85"/>
    <p:sldId id="497" r:id="rId86"/>
    <p:sldId id="346" r:id="rId87"/>
    <p:sldId id="459" r:id="rId88"/>
    <p:sldId id="309" r:id="rId89"/>
    <p:sldId id="310" r:id="rId90"/>
    <p:sldId id="335" r:id="rId91"/>
    <p:sldId id="348" r:id="rId92"/>
    <p:sldId id="313" r:id="rId93"/>
    <p:sldId id="314" r:id="rId94"/>
    <p:sldId id="494" r:id="rId95"/>
    <p:sldId id="541" r:id="rId96"/>
    <p:sldId id="317" r:id="rId97"/>
    <p:sldId id="318" r:id="rId98"/>
    <p:sldId id="542" r:id="rId99"/>
    <p:sldId id="556" r:id="rId100"/>
    <p:sldId id="349" r:id="rId101"/>
    <p:sldId id="351" r:id="rId102"/>
    <p:sldId id="499" r:id="rId103"/>
    <p:sldId id="500" r:id="rId104"/>
    <p:sldId id="503" r:id="rId105"/>
    <p:sldId id="546" r:id="rId106"/>
    <p:sldId id="502" r:id="rId107"/>
    <p:sldId id="356" r:id="rId108"/>
    <p:sldId id="483" r:id="rId109"/>
    <p:sldId id="484" r:id="rId110"/>
    <p:sldId id="486" r:id="rId111"/>
    <p:sldId id="489" r:id="rId112"/>
    <p:sldId id="490" r:id="rId113"/>
    <p:sldId id="509" r:id="rId114"/>
    <p:sldId id="506" r:id="rId115"/>
    <p:sldId id="511" r:id="rId116"/>
    <p:sldId id="361" r:id="rId117"/>
    <p:sldId id="516" r:id="rId118"/>
    <p:sldId id="517" r:id="rId119"/>
    <p:sldId id="513" r:id="rId120"/>
    <p:sldId id="518" r:id="rId121"/>
    <p:sldId id="362" r:id="rId122"/>
    <p:sldId id="452" r:id="rId123"/>
    <p:sldId id="453" r:id="rId124"/>
    <p:sldId id="521" r:id="rId125"/>
    <p:sldId id="519" r:id="rId126"/>
    <p:sldId id="515" r:id="rId127"/>
    <p:sldId id="522" r:id="rId128"/>
    <p:sldId id="365" r:id="rId129"/>
    <p:sldId id="491" r:id="rId130"/>
    <p:sldId id="492" r:id="rId131"/>
    <p:sldId id="370" r:id="rId132"/>
    <p:sldId id="371" r:id="rId133"/>
    <p:sldId id="389" r:id="rId134"/>
    <p:sldId id="372" r:id="rId135"/>
    <p:sldId id="374" r:id="rId136"/>
    <p:sldId id="529" r:id="rId137"/>
    <p:sldId id="530" r:id="rId138"/>
    <p:sldId id="376" r:id="rId139"/>
    <p:sldId id="377" r:id="rId140"/>
    <p:sldId id="433" r:id="rId141"/>
    <p:sldId id="531" r:id="rId142"/>
    <p:sldId id="388" r:id="rId143"/>
    <p:sldId id="525" r:id="rId144"/>
    <p:sldId id="390" r:id="rId145"/>
    <p:sldId id="391" r:id="rId146"/>
    <p:sldId id="539" r:id="rId147"/>
    <p:sldId id="537" r:id="rId148"/>
    <p:sldId id="394" r:id="rId149"/>
    <p:sldId id="527" r:id="rId150"/>
    <p:sldId id="538" r:id="rId151"/>
    <p:sldId id="523" r:id="rId152"/>
    <p:sldId id="399" r:id="rId153"/>
    <p:sldId id="528" r:id="rId154"/>
    <p:sldId id="533" r:id="rId155"/>
    <p:sldId id="401" r:id="rId156"/>
    <p:sldId id="562" r:id="rId157"/>
    <p:sldId id="563" r:id="rId158"/>
    <p:sldId id="444" r:id="rId159"/>
    <p:sldId id="404" r:id="rId160"/>
    <p:sldId id="408" r:id="rId161"/>
    <p:sldId id="410" r:id="rId162"/>
    <p:sldId id="409" r:id="rId163"/>
    <p:sldId id="417" r:id="rId164"/>
    <p:sldId id="420" r:id="rId165"/>
    <p:sldId id="418" r:id="rId166"/>
    <p:sldId id="425" r:id="rId16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92D050"/>
    <a:srgbClr val="4D896C"/>
    <a:srgbClr val="1D3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58028-A312-481F-B0A5-2A6929AC254A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9548B58-0E15-4F26-BA53-86659CB89E98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/>
            <a:t>Unabhängigkeit</a:t>
          </a:r>
        </a:p>
        <a:p>
          <a:r>
            <a:rPr lang="de-DE" sz="1200" b="1" dirty="0" smtClean="0"/>
            <a:t>Einfluss</a:t>
          </a:r>
          <a:endParaRPr lang="de-DE" sz="1200" b="1" dirty="0"/>
        </a:p>
      </dgm:t>
    </dgm:pt>
    <dgm:pt modelId="{03B0C361-3B5D-4CA0-805A-597DBDBF90E0}" type="parTrans" cxnId="{80BC4572-0786-4710-BFDF-07AC72F39A6E}">
      <dgm:prSet/>
      <dgm:spPr/>
      <dgm:t>
        <a:bodyPr/>
        <a:lstStyle/>
        <a:p>
          <a:endParaRPr lang="de-DE" sz="1200" b="1"/>
        </a:p>
      </dgm:t>
    </dgm:pt>
    <dgm:pt modelId="{7E80DCB3-BECC-4AAC-B51E-7829568E9E5E}" type="sibTrans" cxnId="{80BC4572-0786-4710-BFDF-07AC72F39A6E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4162DCBC-488B-4465-9C96-9F4D4379AF02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Innovation</a:t>
          </a:r>
          <a:endParaRPr lang="de-DE" sz="1200" b="1" dirty="0">
            <a:solidFill>
              <a:srgbClr val="1D2D4B"/>
            </a:solidFill>
          </a:endParaRPr>
        </a:p>
      </dgm:t>
    </dgm:pt>
    <dgm:pt modelId="{EEF21CC6-E9FB-4FC0-9D05-2730B5488917}" type="parTrans" cxnId="{AD6DDD55-7F52-45A8-AA32-F717FC38A587}">
      <dgm:prSet/>
      <dgm:spPr/>
      <dgm:t>
        <a:bodyPr/>
        <a:lstStyle/>
        <a:p>
          <a:endParaRPr lang="de-DE" sz="1200" b="1"/>
        </a:p>
      </dgm:t>
    </dgm:pt>
    <dgm:pt modelId="{C9431890-A258-4D0B-8FDF-72225C29647C}" type="sibTrans" cxnId="{AD6DDD55-7F52-45A8-AA32-F717FC38A587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EB17CA5E-9CA4-4340-AED0-1A483E7A41B3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Produktportfolio</a:t>
          </a:r>
          <a:endParaRPr lang="de-DE" sz="1200" b="1" dirty="0">
            <a:solidFill>
              <a:srgbClr val="1D2D4B"/>
            </a:solidFill>
          </a:endParaRPr>
        </a:p>
      </dgm:t>
    </dgm:pt>
    <dgm:pt modelId="{F8541896-4B98-4C60-9147-C1C419A444C9}" type="parTrans" cxnId="{6B4D3FC1-4638-47C0-9AEB-F96F2C20BC15}">
      <dgm:prSet/>
      <dgm:spPr/>
      <dgm:t>
        <a:bodyPr/>
        <a:lstStyle/>
        <a:p>
          <a:endParaRPr lang="de-DE" sz="1200" b="1"/>
        </a:p>
      </dgm:t>
    </dgm:pt>
    <dgm:pt modelId="{3BAB037A-6175-47EA-9920-07F69BE0A2B2}" type="sibTrans" cxnId="{6B4D3FC1-4638-47C0-9AEB-F96F2C20BC15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CFA0D679-D2B1-4A2E-9757-E7BFF9DC5B57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/>
            <a:t>Privatkunden</a:t>
          </a:r>
          <a:endParaRPr lang="de-DE" sz="1200" b="1" dirty="0"/>
        </a:p>
      </dgm:t>
    </dgm:pt>
    <dgm:pt modelId="{50F7AA80-EAA6-4AC3-A544-D54420235D26}" type="parTrans" cxnId="{658578D6-599D-4D25-A0AE-1D10502674F9}">
      <dgm:prSet/>
      <dgm:spPr/>
      <dgm:t>
        <a:bodyPr/>
        <a:lstStyle/>
        <a:p>
          <a:endParaRPr lang="de-DE" sz="1200" b="1"/>
        </a:p>
      </dgm:t>
    </dgm:pt>
    <dgm:pt modelId="{21888C8B-F12F-4418-8FAE-3DACBC8783C5}" type="sibTrans" cxnId="{658578D6-599D-4D25-A0AE-1D10502674F9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40A69530-73C2-4BBE-AEC8-A6B563D5B18B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Gemeinschaft</a:t>
          </a:r>
          <a:endParaRPr lang="de-DE" sz="1200" b="1" dirty="0">
            <a:solidFill>
              <a:srgbClr val="1D2D4B"/>
            </a:solidFill>
          </a:endParaRPr>
        </a:p>
      </dgm:t>
    </dgm:pt>
    <dgm:pt modelId="{9E902800-D28D-440E-8EBF-DF7756B82F8B}" type="parTrans" cxnId="{F5E1CB42-AF78-48F2-89F4-6D28A0096B9A}">
      <dgm:prSet/>
      <dgm:spPr/>
      <dgm:t>
        <a:bodyPr/>
        <a:lstStyle/>
        <a:p>
          <a:endParaRPr lang="de-DE" sz="1200" b="1"/>
        </a:p>
      </dgm:t>
    </dgm:pt>
    <dgm:pt modelId="{BCC28872-5AF7-496B-8C90-1B72C9DA34CD}" type="sibTrans" cxnId="{F5E1CB42-AF78-48F2-89F4-6D28A0096B9A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5F69E6F4-2E87-4474-973C-551E723E848E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Betriebliche Vorsorge</a:t>
          </a:r>
        </a:p>
        <a:p>
          <a:r>
            <a:rPr lang="de-DE" sz="1200" b="1" dirty="0" smtClean="0">
              <a:solidFill>
                <a:srgbClr val="1D2D4B"/>
              </a:solidFill>
            </a:rPr>
            <a:t>Affinity</a:t>
          </a:r>
          <a:endParaRPr lang="de-DE" sz="1200" b="1" dirty="0">
            <a:solidFill>
              <a:srgbClr val="1D2D4B"/>
            </a:solidFill>
          </a:endParaRPr>
        </a:p>
      </dgm:t>
    </dgm:pt>
    <dgm:pt modelId="{73EBB510-A42B-4D80-9176-D745AB1EC754}" type="parTrans" cxnId="{D1F86227-C652-4D88-85CB-18E45A243371}">
      <dgm:prSet/>
      <dgm:spPr/>
      <dgm:t>
        <a:bodyPr/>
        <a:lstStyle/>
        <a:p>
          <a:endParaRPr lang="de-DE" sz="1200" b="1"/>
        </a:p>
      </dgm:t>
    </dgm:pt>
    <dgm:pt modelId="{C259BCFF-6A98-4554-9001-EC14928ED0FC}" type="sibTrans" cxnId="{D1F86227-C652-4D88-85CB-18E45A243371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E2FAB7B1-DC8D-478B-B010-4B9B5B64537D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/>
            <a:t>Firmen und Branchen</a:t>
          </a:r>
          <a:endParaRPr lang="de-DE" sz="1200" b="1" dirty="0"/>
        </a:p>
      </dgm:t>
    </dgm:pt>
    <dgm:pt modelId="{2D6E47B4-2995-471C-8236-2E43A3D43613}" type="parTrans" cxnId="{3A116838-1C15-4D65-A252-72F0C19008D4}">
      <dgm:prSet/>
      <dgm:spPr/>
      <dgm:t>
        <a:bodyPr/>
        <a:lstStyle/>
        <a:p>
          <a:endParaRPr lang="de-DE" sz="1200" b="1"/>
        </a:p>
      </dgm:t>
    </dgm:pt>
    <dgm:pt modelId="{16B71F31-4E31-4515-ABFC-6A4E26F2A758}" type="sibTrans" cxnId="{3A116838-1C15-4D65-A252-72F0C19008D4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A1E94679-3927-4EC3-9234-CA40F862126E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Informations-management</a:t>
          </a:r>
          <a:endParaRPr lang="de-DE" sz="1200" b="1" dirty="0">
            <a:solidFill>
              <a:srgbClr val="1D2D4B"/>
            </a:solidFill>
          </a:endParaRPr>
        </a:p>
      </dgm:t>
    </dgm:pt>
    <dgm:pt modelId="{D1038DC3-50E8-4B3A-B3D5-4E5E8AAEA4BE}" type="parTrans" cxnId="{E221619F-71B2-4D09-BB59-DCACFE9446BF}">
      <dgm:prSet/>
      <dgm:spPr/>
      <dgm:t>
        <a:bodyPr/>
        <a:lstStyle/>
        <a:p>
          <a:endParaRPr lang="de-DE" sz="1200" b="1"/>
        </a:p>
      </dgm:t>
    </dgm:pt>
    <dgm:pt modelId="{2FDA88D1-CEAB-4F5E-A6E5-E917663167DE}" type="sibTrans" cxnId="{E221619F-71B2-4D09-BB59-DCACFE9446BF}">
      <dgm:prSet custT="1"/>
      <dgm:spPr>
        <a:noFill/>
        <a:ln>
          <a:solidFill>
            <a:schemeClr val="bg2">
              <a:lumMod val="75000"/>
            </a:schemeClr>
          </a:solidFill>
          <a:headEnd type="triangle"/>
          <a:tailEnd type="triangle"/>
        </a:ln>
      </dgm:spPr>
      <dgm:t>
        <a:bodyPr/>
        <a:lstStyle/>
        <a:p>
          <a:endParaRPr lang="de-DE" sz="1200" b="1"/>
        </a:p>
      </dgm:t>
    </dgm:pt>
    <dgm:pt modelId="{4E88BDFD-6E5C-4EB1-A2B0-FCD48BB0077D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Vermögen und Kapitalanlagen</a:t>
          </a:r>
          <a:endParaRPr lang="de-DE" sz="1200" b="1" dirty="0">
            <a:solidFill>
              <a:srgbClr val="1D2D4B"/>
            </a:solidFill>
          </a:endParaRPr>
        </a:p>
      </dgm:t>
    </dgm:pt>
    <dgm:pt modelId="{2FEC7ED8-4374-435E-8598-3A0FCAE1DFDC}" type="parTrans" cxnId="{753053C7-5FB3-4034-9D73-52F1E50921A4}">
      <dgm:prSet/>
      <dgm:spPr/>
      <dgm:t>
        <a:bodyPr/>
        <a:lstStyle/>
        <a:p>
          <a:endParaRPr lang="de-DE" sz="1200" b="1"/>
        </a:p>
      </dgm:t>
    </dgm:pt>
    <dgm:pt modelId="{B30E1F93-DE2C-408D-AFE6-EC764F02B62A}" type="sibTrans" cxnId="{753053C7-5FB3-4034-9D73-52F1E50921A4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0308AD47-1754-4341-A53A-B41E4510D13D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Wirkung</a:t>
          </a:r>
        </a:p>
      </dgm:t>
    </dgm:pt>
    <dgm:pt modelId="{1A9E5C67-29CE-4A68-85D4-F7187481BB3A}" type="parTrans" cxnId="{DDA5F5D8-808F-4A5C-947C-9D4BB9322D4F}">
      <dgm:prSet/>
      <dgm:spPr/>
      <dgm:t>
        <a:bodyPr/>
        <a:lstStyle/>
        <a:p>
          <a:endParaRPr lang="de-DE" sz="1200" b="1"/>
        </a:p>
      </dgm:t>
    </dgm:pt>
    <dgm:pt modelId="{6023EEBC-2635-4DCE-93FE-0EF2861CDE54}" type="sibTrans" cxnId="{DDA5F5D8-808F-4A5C-947C-9D4BB9322D4F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12FC6861-0705-4E59-BEB6-D02CFC4FE969}">
      <dgm:prSet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>
              <a:solidFill>
                <a:schemeClr val="bg1"/>
              </a:solidFill>
            </a:rPr>
            <a:t>Dokumentation</a:t>
          </a:r>
        </a:p>
      </dgm:t>
    </dgm:pt>
    <dgm:pt modelId="{20F5BD23-DF98-4B04-B1B4-89198C84F998}" type="parTrans" cxnId="{B55D7D59-4CD4-4E42-824A-E92FBA866378}">
      <dgm:prSet/>
      <dgm:spPr/>
      <dgm:t>
        <a:bodyPr/>
        <a:lstStyle/>
        <a:p>
          <a:endParaRPr lang="de-DE" sz="1200" b="1"/>
        </a:p>
      </dgm:t>
    </dgm:pt>
    <dgm:pt modelId="{F1755902-6FAF-47CC-B461-882A80702D2D}" type="sibTrans" cxnId="{B55D7D59-4CD4-4E42-824A-E92FBA866378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7EC336E9-D30C-4666-A38D-435CDD834CC6}">
      <dgm:prSet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>
              <a:solidFill>
                <a:schemeClr val="bg1"/>
              </a:solidFill>
            </a:rPr>
            <a:t>Talente</a:t>
          </a:r>
          <a:endParaRPr lang="de-DE" sz="1200" b="1" dirty="0">
            <a:solidFill>
              <a:schemeClr val="bg1"/>
            </a:solidFill>
          </a:endParaRPr>
        </a:p>
      </dgm:t>
    </dgm:pt>
    <dgm:pt modelId="{B4788481-9693-4A0E-AC06-3EB40B7C416B}" type="parTrans" cxnId="{37C2E243-AFA5-4FCC-84D6-595529622BDB}">
      <dgm:prSet/>
      <dgm:spPr/>
      <dgm:t>
        <a:bodyPr/>
        <a:lstStyle/>
        <a:p>
          <a:endParaRPr lang="de-DE" sz="1200" b="1"/>
        </a:p>
      </dgm:t>
    </dgm:pt>
    <dgm:pt modelId="{62577AC8-88B9-47E9-BC93-D672B2522D7E}" type="sibTrans" cxnId="{37C2E243-AFA5-4FCC-84D6-595529622BDB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3869C125-5F67-4F83-9B65-E1DA8C654DB4}">
      <dgm:prSet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>
              <a:solidFill>
                <a:schemeClr val="bg1"/>
              </a:solidFill>
            </a:rPr>
            <a:t>Implizites Wissen</a:t>
          </a:r>
        </a:p>
      </dgm:t>
    </dgm:pt>
    <dgm:pt modelId="{9D45F487-7EC2-488C-9A11-87EF6470A105}" type="parTrans" cxnId="{5566BE25-DCC2-4381-A8C9-810DC212AB32}">
      <dgm:prSet/>
      <dgm:spPr/>
      <dgm:t>
        <a:bodyPr/>
        <a:lstStyle/>
        <a:p>
          <a:endParaRPr lang="de-DE" sz="1200" b="1"/>
        </a:p>
      </dgm:t>
    </dgm:pt>
    <dgm:pt modelId="{3CAC0BF8-291F-4629-B739-324915E051A1}" type="sibTrans" cxnId="{5566BE25-DCC2-4381-A8C9-810DC212AB32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FB8DB3E6-6254-419E-A46D-2ED3EB4486C0}">
      <dgm:prSet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>
              <a:solidFill>
                <a:schemeClr val="bg1"/>
              </a:solidFill>
            </a:rPr>
            <a:t>Expertise</a:t>
          </a:r>
        </a:p>
      </dgm:t>
    </dgm:pt>
    <dgm:pt modelId="{994DE92C-35F6-4814-8078-7F139B748C2A}" type="parTrans" cxnId="{4AA34914-BE2B-4681-B4C4-2AF8DDF2C7AF}">
      <dgm:prSet/>
      <dgm:spPr/>
      <dgm:t>
        <a:bodyPr/>
        <a:lstStyle/>
        <a:p>
          <a:endParaRPr lang="de-DE" sz="1200" b="1"/>
        </a:p>
      </dgm:t>
    </dgm:pt>
    <dgm:pt modelId="{12B6C476-71FB-4540-ACEA-2AE122285958}" type="sibTrans" cxnId="{4AA34914-BE2B-4681-B4C4-2AF8DDF2C7AF}">
      <dgm:prSet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de-DE" sz="1200" b="1"/>
        </a:p>
      </dgm:t>
    </dgm:pt>
    <dgm:pt modelId="{7B557BE8-C598-4190-859B-2F63D62A7E3F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de-DE" sz="1200" b="1" dirty="0" smtClean="0">
              <a:solidFill>
                <a:srgbClr val="1D2D4B"/>
              </a:solidFill>
            </a:rPr>
            <a:t>Prozess</a:t>
          </a:r>
          <a:endParaRPr lang="de-DE" sz="1200" b="1" dirty="0">
            <a:solidFill>
              <a:srgbClr val="1D2D4B"/>
            </a:solidFill>
          </a:endParaRPr>
        </a:p>
      </dgm:t>
    </dgm:pt>
    <dgm:pt modelId="{272C181B-08D9-4F14-9213-44EBAAA3F548}" type="parTrans" cxnId="{62D07C5D-B3A8-4C43-975D-26D7CF1A84E3}">
      <dgm:prSet/>
      <dgm:spPr/>
      <dgm:t>
        <a:bodyPr/>
        <a:lstStyle/>
        <a:p>
          <a:endParaRPr lang="de-DE" sz="1200" b="1"/>
        </a:p>
      </dgm:t>
    </dgm:pt>
    <dgm:pt modelId="{D04A1637-B3CA-483C-A4D5-0E5F5A1A1683}" type="sibTrans" cxnId="{62D07C5D-B3A8-4C43-975D-26D7CF1A84E3}">
      <dgm:prSet custT="1"/>
      <dgm:spPr>
        <a:solidFill>
          <a:schemeClr val="bg2"/>
        </a:solidFill>
        <a:ln>
          <a:solidFill>
            <a:schemeClr val="tx1"/>
          </a:solidFill>
        </a:ln>
      </dgm:spPr>
      <dgm:t>
        <a:bodyPr/>
        <a:lstStyle/>
        <a:p>
          <a:endParaRPr lang="de-DE" sz="1200" b="1">
            <a:solidFill>
              <a:srgbClr val="1D2D4B"/>
            </a:solidFill>
          </a:endParaRPr>
        </a:p>
      </dgm:t>
    </dgm:pt>
    <dgm:pt modelId="{854512DE-1AD1-4170-B419-4B5087F60F35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1200" b="1" dirty="0" smtClean="0"/>
            <a:t>Diversifikation</a:t>
          </a:r>
          <a:endParaRPr lang="de-DE" sz="1200" b="1" dirty="0"/>
        </a:p>
      </dgm:t>
    </dgm:pt>
    <dgm:pt modelId="{AC7AE4B5-7F54-4D32-AAAB-E08B379EC5D6}" type="parTrans" cxnId="{B387E44E-6A8F-49DA-A14F-BCDF5842BAA9}">
      <dgm:prSet/>
      <dgm:spPr/>
      <dgm:t>
        <a:bodyPr/>
        <a:lstStyle/>
        <a:p>
          <a:endParaRPr lang="de-DE" sz="1200" b="1"/>
        </a:p>
      </dgm:t>
    </dgm:pt>
    <dgm:pt modelId="{F95760E0-AA9F-4F14-AE86-621F5A2630D2}" type="sibTrans" cxnId="{B387E44E-6A8F-49DA-A14F-BCDF5842BAA9}">
      <dgm:prSet/>
      <dgm:spPr/>
      <dgm:t>
        <a:bodyPr/>
        <a:lstStyle/>
        <a:p>
          <a:endParaRPr lang="de-DE" sz="1200" b="1"/>
        </a:p>
      </dgm:t>
    </dgm:pt>
    <dgm:pt modelId="{9F89C127-7634-437E-840A-323419351797}" type="pres">
      <dgm:prSet presAssocID="{1AF58028-A312-481F-B0A5-2A6929AC25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65D5720-65B1-4DEF-A12B-81D315F0E37F}" type="pres">
      <dgm:prSet presAssocID="{A9548B58-0E15-4F26-BA53-86659CB89E98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3A8BEF4-EAC2-4A9C-A2AE-9A93B330CEA1}" type="pres">
      <dgm:prSet presAssocID="{7E80DCB3-BECC-4AAC-B51E-7829568E9E5E}" presName="sibTrans" presStyleLbl="sibTrans1D1" presStyleIdx="0" presStyleCnt="15"/>
      <dgm:spPr/>
      <dgm:t>
        <a:bodyPr/>
        <a:lstStyle/>
        <a:p>
          <a:endParaRPr lang="de-DE"/>
        </a:p>
      </dgm:t>
    </dgm:pt>
    <dgm:pt modelId="{DB482BD7-ABC4-499D-AF97-2A0B75B59CC4}" type="pres">
      <dgm:prSet presAssocID="{7E80DCB3-BECC-4AAC-B51E-7829568E9E5E}" presName="connectorText" presStyleLbl="sibTrans1D1" presStyleIdx="0" presStyleCnt="15"/>
      <dgm:spPr/>
      <dgm:t>
        <a:bodyPr/>
        <a:lstStyle/>
        <a:p>
          <a:endParaRPr lang="de-DE"/>
        </a:p>
      </dgm:t>
    </dgm:pt>
    <dgm:pt modelId="{3F0439C5-27E0-484E-8E59-509BF51A34A0}" type="pres">
      <dgm:prSet presAssocID="{4162DCBC-488B-4465-9C96-9F4D4379AF02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520DA96-A732-4964-85BE-78AF90C530B8}" type="pres">
      <dgm:prSet presAssocID="{C9431890-A258-4D0B-8FDF-72225C29647C}" presName="sibTrans" presStyleLbl="sibTrans1D1" presStyleIdx="1" presStyleCnt="15"/>
      <dgm:spPr/>
      <dgm:t>
        <a:bodyPr/>
        <a:lstStyle/>
        <a:p>
          <a:endParaRPr lang="de-DE"/>
        </a:p>
      </dgm:t>
    </dgm:pt>
    <dgm:pt modelId="{088AF6CA-9B72-43BA-B5BD-C3E6A9F3610B}" type="pres">
      <dgm:prSet presAssocID="{C9431890-A258-4D0B-8FDF-72225C29647C}" presName="connectorText" presStyleLbl="sibTrans1D1" presStyleIdx="1" presStyleCnt="15"/>
      <dgm:spPr/>
      <dgm:t>
        <a:bodyPr/>
        <a:lstStyle/>
        <a:p>
          <a:endParaRPr lang="de-DE"/>
        </a:p>
      </dgm:t>
    </dgm:pt>
    <dgm:pt modelId="{7560B53C-770A-4823-87B6-30ADA2886BCC}" type="pres">
      <dgm:prSet presAssocID="{EB17CA5E-9CA4-4340-AED0-1A483E7A41B3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B0D5BBE-3AE7-4AA6-B616-0ECB70EECEAD}" type="pres">
      <dgm:prSet presAssocID="{3BAB037A-6175-47EA-9920-07F69BE0A2B2}" presName="sibTrans" presStyleLbl="sibTrans1D1" presStyleIdx="2" presStyleCnt="15"/>
      <dgm:spPr/>
      <dgm:t>
        <a:bodyPr/>
        <a:lstStyle/>
        <a:p>
          <a:endParaRPr lang="de-DE"/>
        </a:p>
      </dgm:t>
    </dgm:pt>
    <dgm:pt modelId="{D9A65E70-5C55-4E99-892B-CA46019CA1B6}" type="pres">
      <dgm:prSet presAssocID="{3BAB037A-6175-47EA-9920-07F69BE0A2B2}" presName="connectorText" presStyleLbl="sibTrans1D1" presStyleIdx="2" presStyleCnt="15"/>
      <dgm:spPr/>
      <dgm:t>
        <a:bodyPr/>
        <a:lstStyle/>
        <a:p>
          <a:endParaRPr lang="de-DE"/>
        </a:p>
      </dgm:t>
    </dgm:pt>
    <dgm:pt modelId="{2607CC38-941E-4EA7-852F-9884629AF2A3}" type="pres">
      <dgm:prSet presAssocID="{CFA0D679-D2B1-4A2E-9757-E7BFF9DC5B57}" presName="node" presStyleLbl="node1" presStyleIdx="3" presStyleCnt="16" custLinFactNeighborX="-1221" custLinFactNeighborY="-710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69E2603-E801-4176-8B3F-5AA861C6F0E6}" type="pres">
      <dgm:prSet presAssocID="{21888C8B-F12F-4418-8FAE-3DACBC8783C5}" presName="sibTrans" presStyleLbl="sibTrans1D1" presStyleIdx="3" presStyleCnt="15"/>
      <dgm:spPr/>
      <dgm:t>
        <a:bodyPr/>
        <a:lstStyle/>
        <a:p>
          <a:endParaRPr lang="de-DE"/>
        </a:p>
      </dgm:t>
    </dgm:pt>
    <dgm:pt modelId="{18E6A73E-E805-478D-A75B-0BD1ABD04472}" type="pres">
      <dgm:prSet presAssocID="{21888C8B-F12F-4418-8FAE-3DACBC8783C5}" presName="connectorText" presStyleLbl="sibTrans1D1" presStyleIdx="3" presStyleCnt="15"/>
      <dgm:spPr/>
      <dgm:t>
        <a:bodyPr/>
        <a:lstStyle/>
        <a:p>
          <a:endParaRPr lang="de-DE"/>
        </a:p>
      </dgm:t>
    </dgm:pt>
    <dgm:pt modelId="{7A895815-0771-48F1-B2BA-16272168CD56}" type="pres">
      <dgm:prSet presAssocID="{40A69530-73C2-4BBE-AEC8-A6B563D5B18B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666C4E3-9AE1-448A-B0F3-7C9A521B57FA}" type="pres">
      <dgm:prSet presAssocID="{BCC28872-5AF7-496B-8C90-1B72C9DA34CD}" presName="sibTrans" presStyleLbl="sibTrans1D1" presStyleIdx="4" presStyleCnt="15"/>
      <dgm:spPr/>
      <dgm:t>
        <a:bodyPr/>
        <a:lstStyle/>
        <a:p>
          <a:endParaRPr lang="de-DE"/>
        </a:p>
      </dgm:t>
    </dgm:pt>
    <dgm:pt modelId="{C91A1E96-A53B-4C62-8ED9-7BB0EF2C6CA8}" type="pres">
      <dgm:prSet presAssocID="{BCC28872-5AF7-496B-8C90-1B72C9DA34CD}" presName="connectorText" presStyleLbl="sibTrans1D1" presStyleIdx="4" presStyleCnt="15"/>
      <dgm:spPr/>
      <dgm:t>
        <a:bodyPr/>
        <a:lstStyle/>
        <a:p>
          <a:endParaRPr lang="de-DE"/>
        </a:p>
      </dgm:t>
    </dgm:pt>
    <dgm:pt modelId="{D3EBD807-24A1-4F70-A5A9-D313CC55435B}" type="pres">
      <dgm:prSet presAssocID="{3869C125-5F67-4F83-9B65-E1DA8C654DB4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6E5BF06-9E0C-4330-9496-D96CE6EAFB3A}" type="pres">
      <dgm:prSet presAssocID="{3CAC0BF8-291F-4629-B739-324915E051A1}" presName="sibTrans" presStyleLbl="sibTrans1D1" presStyleIdx="5" presStyleCnt="15"/>
      <dgm:spPr/>
      <dgm:t>
        <a:bodyPr/>
        <a:lstStyle/>
        <a:p>
          <a:endParaRPr lang="de-DE"/>
        </a:p>
      </dgm:t>
    </dgm:pt>
    <dgm:pt modelId="{BB11C819-FE44-4940-9A9C-F9B956EDE27A}" type="pres">
      <dgm:prSet presAssocID="{3CAC0BF8-291F-4629-B739-324915E051A1}" presName="connectorText" presStyleLbl="sibTrans1D1" presStyleIdx="5" presStyleCnt="15"/>
      <dgm:spPr/>
      <dgm:t>
        <a:bodyPr/>
        <a:lstStyle/>
        <a:p>
          <a:endParaRPr lang="de-DE"/>
        </a:p>
      </dgm:t>
    </dgm:pt>
    <dgm:pt modelId="{9D0A29B9-7A3F-4F4B-A065-29515E35DCD0}" type="pres">
      <dgm:prSet presAssocID="{FB8DB3E6-6254-419E-A46D-2ED3EB4486C0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D5A777E-A02B-4AC3-975F-636D42DC8D7A}" type="pres">
      <dgm:prSet presAssocID="{12B6C476-71FB-4540-ACEA-2AE122285958}" presName="sibTrans" presStyleLbl="sibTrans1D1" presStyleIdx="6" presStyleCnt="15"/>
      <dgm:spPr/>
      <dgm:t>
        <a:bodyPr/>
        <a:lstStyle/>
        <a:p>
          <a:endParaRPr lang="de-DE"/>
        </a:p>
      </dgm:t>
    </dgm:pt>
    <dgm:pt modelId="{C7377468-2AF4-40E2-BD45-54D3D2B1C27D}" type="pres">
      <dgm:prSet presAssocID="{12B6C476-71FB-4540-ACEA-2AE122285958}" presName="connectorText" presStyleLbl="sibTrans1D1" presStyleIdx="6" presStyleCnt="15"/>
      <dgm:spPr/>
      <dgm:t>
        <a:bodyPr/>
        <a:lstStyle/>
        <a:p>
          <a:endParaRPr lang="de-DE"/>
        </a:p>
      </dgm:t>
    </dgm:pt>
    <dgm:pt modelId="{A53586D8-7332-432C-9694-71AEF1272C2E}" type="pres">
      <dgm:prSet presAssocID="{7B557BE8-C598-4190-859B-2F63D62A7E3F}" presName="node" presStyleLbl="node1" presStyleIdx="7" presStyleCnt="16" custScaleY="100000" custLinFactNeighborX="42" custLinFactNeighborY="-385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CFF95BE-DF1D-4E36-A863-3777CEC52C14}" type="pres">
      <dgm:prSet presAssocID="{D04A1637-B3CA-483C-A4D5-0E5F5A1A1683}" presName="sibTrans" presStyleLbl="sibTrans1D1" presStyleIdx="7" presStyleCnt="15"/>
      <dgm:spPr/>
      <dgm:t>
        <a:bodyPr/>
        <a:lstStyle/>
        <a:p>
          <a:endParaRPr lang="de-DE"/>
        </a:p>
      </dgm:t>
    </dgm:pt>
    <dgm:pt modelId="{DA1E4E01-B87E-4B01-8FA3-D8F75882338F}" type="pres">
      <dgm:prSet presAssocID="{D04A1637-B3CA-483C-A4D5-0E5F5A1A1683}" presName="connectorText" presStyleLbl="sibTrans1D1" presStyleIdx="7" presStyleCnt="15"/>
      <dgm:spPr/>
      <dgm:t>
        <a:bodyPr/>
        <a:lstStyle/>
        <a:p>
          <a:endParaRPr lang="de-DE"/>
        </a:p>
      </dgm:t>
    </dgm:pt>
    <dgm:pt modelId="{EDBDE624-6F5D-4812-88A8-B81E3118E428}" type="pres">
      <dgm:prSet presAssocID="{0308AD47-1754-4341-A53A-B41E4510D13D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B6A802-5F6C-4F32-BC6B-3C303AA85A71}" type="pres">
      <dgm:prSet presAssocID="{6023EEBC-2635-4DCE-93FE-0EF2861CDE54}" presName="sibTrans" presStyleLbl="sibTrans1D1" presStyleIdx="8" presStyleCnt="15"/>
      <dgm:spPr/>
      <dgm:t>
        <a:bodyPr/>
        <a:lstStyle/>
        <a:p>
          <a:endParaRPr lang="de-DE"/>
        </a:p>
      </dgm:t>
    </dgm:pt>
    <dgm:pt modelId="{4A140702-FEBF-472F-83C2-8530D78890D6}" type="pres">
      <dgm:prSet presAssocID="{6023EEBC-2635-4DCE-93FE-0EF2861CDE54}" presName="connectorText" presStyleLbl="sibTrans1D1" presStyleIdx="8" presStyleCnt="15"/>
      <dgm:spPr/>
      <dgm:t>
        <a:bodyPr/>
        <a:lstStyle/>
        <a:p>
          <a:endParaRPr lang="de-DE"/>
        </a:p>
      </dgm:t>
    </dgm:pt>
    <dgm:pt modelId="{0C15B73B-A149-4211-BBA6-69A600BCE2DD}" type="pres">
      <dgm:prSet presAssocID="{12FC6861-0705-4E59-BEB6-D02CFC4FE969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F413D5C-AF71-47FA-BC01-A067FB495465}" type="pres">
      <dgm:prSet presAssocID="{F1755902-6FAF-47CC-B461-882A80702D2D}" presName="sibTrans" presStyleLbl="sibTrans1D1" presStyleIdx="9" presStyleCnt="15"/>
      <dgm:spPr/>
      <dgm:t>
        <a:bodyPr/>
        <a:lstStyle/>
        <a:p>
          <a:endParaRPr lang="de-DE"/>
        </a:p>
      </dgm:t>
    </dgm:pt>
    <dgm:pt modelId="{70DACBD8-05D8-47BB-93CE-FB0B85F88B6E}" type="pres">
      <dgm:prSet presAssocID="{F1755902-6FAF-47CC-B461-882A80702D2D}" presName="connectorText" presStyleLbl="sibTrans1D1" presStyleIdx="9" presStyleCnt="15"/>
      <dgm:spPr/>
      <dgm:t>
        <a:bodyPr/>
        <a:lstStyle/>
        <a:p>
          <a:endParaRPr lang="de-DE"/>
        </a:p>
      </dgm:t>
    </dgm:pt>
    <dgm:pt modelId="{235CABEA-4138-4516-91AE-7C35520E20CB}" type="pres">
      <dgm:prSet presAssocID="{7EC336E9-D30C-4666-A38D-435CDD834CC6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4356BD5-C0C3-4D19-BBB2-DAA96F0F96EE}" type="pres">
      <dgm:prSet presAssocID="{62577AC8-88B9-47E9-BC93-D672B2522D7E}" presName="sibTrans" presStyleLbl="sibTrans1D1" presStyleIdx="10" presStyleCnt="15"/>
      <dgm:spPr/>
      <dgm:t>
        <a:bodyPr/>
        <a:lstStyle/>
        <a:p>
          <a:endParaRPr lang="de-DE"/>
        </a:p>
      </dgm:t>
    </dgm:pt>
    <dgm:pt modelId="{945C5FF9-2CFD-42C5-864B-9C53A70E628C}" type="pres">
      <dgm:prSet presAssocID="{62577AC8-88B9-47E9-BC93-D672B2522D7E}" presName="connectorText" presStyleLbl="sibTrans1D1" presStyleIdx="10" presStyleCnt="15"/>
      <dgm:spPr/>
      <dgm:t>
        <a:bodyPr/>
        <a:lstStyle/>
        <a:p>
          <a:endParaRPr lang="de-DE"/>
        </a:p>
      </dgm:t>
    </dgm:pt>
    <dgm:pt modelId="{E62CB4D9-BDC1-445F-AE19-89BA1B166047}" type="pres">
      <dgm:prSet presAssocID="{5F69E6F4-2E87-4474-973C-551E723E848E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7198814-217F-4625-AE3A-C5E2318838D2}" type="pres">
      <dgm:prSet presAssocID="{C259BCFF-6A98-4554-9001-EC14928ED0FC}" presName="sibTrans" presStyleLbl="sibTrans1D1" presStyleIdx="11" presStyleCnt="15"/>
      <dgm:spPr/>
      <dgm:t>
        <a:bodyPr/>
        <a:lstStyle/>
        <a:p>
          <a:endParaRPr lang="de-DE"/>
        </a:p>
      </dgm:t>
    </dgm:pt>
    <dgm:pt modelId="{0A8136D0-B969-4861-B75D-A4E727B95AAC}" type="pres">
      <dgm:prSet presAssocID="{C259BCFF-6A98-4554-9001-EC14928ED0FC}" presName="connectorText" presStyleLbl="sibTrans1D1" presStyleIdx="11" presStyleCnt="15"/>
      <dgm:spPr/>
      <dgm:t>
        <a:bodyPr/>
        <a:lstStyle/>
        <a:p>
          <a:endParaRPr lang="de-DE"/>
        </a:p>
      </dgm:t>
    </dgm:pt>
    <dgm:pt modelId="{0DAEABAC-70CF-4EEE-8A62-1F255EBE62CA}" type="pres">
      <dgm:prSet presAssocID="{E2FAB7B1-DC8D-478B-B010-4B9B5B64537D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C9B170-33E9-4889-8D10-9B5E23D1ECC7}" type="pres">
      <dgm:prSet presAssocID="{16B71F31-4E31-4515-ABFC-6A4E26F2A758}" presName="sibTrans" presStyleLbl="sibTrans1D1" presStyleIdx="12" presStyleCnt="15"/>
      <dgm:spPr/>
      <dgm:t>
        <a:bodyPr/>
        <a:lstStyle/>
        <a:p>
          <a:endParaRPr lang="de-DE"/>
        </a:p>
      </dgm:t>
    </dgm:pt>
    <dgm:pt modelId="{4E0C5065-C620-4761-AF77-AA5DAA297C41}" type="pres">
      <dgm:prSet presAssocID="{16B71F31-4E31-4515-ABFC-6A4E26F2A758}" presName="connectorText" presStyleLbl="sibTrans1D1" presStyleIdx="12" presStyleCnt="15"/>
      <dgm:spPr/>
      <dgm:t>
        <a:bodyPr/>
        <a:lstStyle/>
        <a:p>
          <a:endParaRPr lang="de-DE"/>
        </a:p>
      </dgm:t>
    </dgm:pt>
    <dgm:pt modelId="{E12F2CD2-DE54-4826-BAD8-FBFA4E420339}" type="pres">
      <dgm:prSet presAssocID="{A1E94679-3927-4EC3-9234-CA40F862126E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F8CF00A-3F55-4846-ADBE-4E778A618B2A}" type="pres">
      <dgm:prSet presAssocID="{2FDA88D1-CEAB-4F5E-A6E5-E917663167DE}" presName="sibTrans" presStyleLbl="sibTrans1D1" presStyleIdx="13" presStyleCnt="15"/>
      <dgm:spPr/>
      <dgm:t>
        <a:bodyPr/>
        <a:lstStyle/>
        <a:p>
          <a:endParaRPr lang="de-DE"/>
        </a:p>
      </dgm:t>
    </dgm:pt>
    <dgm:pt modelId="{C33D712E-9A1B-433D-8941-D67595C35283}" type="pres">
      <dgm:prSet presAssocID="{2FDA88D1-CEAB-4F5E-A6E5-E917663167DE}" presName="connectorText" presStyleLbl="sibTrans1D1" presStyleIdx="13" presStyleCnt="15"/>
      <dgm:spPr/>
      <dgm:t>
        <a:bodyPr/>
        <a:lstStyle/>
        <a:p>
          <a:endParaRPr lang="de-DE"/>
        </a:p>
      </dgm:t>
    </dgm:pt>
    <dgm:pt modelId="{69104C8E-7866-46AB-BB18-372DEABF2091}" type="pres">
      <dgm:prSet presAssocID="{4E88BDFD-6E5C-4EB1-A2B0-FCD48BB0077D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452EE3F-70FC-4D93-A10F-91F6BFE8A2C2}" type="pres">
      <dgm:prSet presAssocID="{B30E1F93-DE2C-408D-AFE6-EC764F02B62A}" presName="sibTrans" presStyleLbl="sibTrans1D1" presStyleIdx="14" presStyleCnt="15"/>
      <dgm:spPr/>
      <dgm:t>
        <a:bodyPr/>
        <a:lstStyle/>
        <a:p>
          <a:endParaRPr lang="de-DE"/>
        </a:p>
      </dgm:t>
    </dgm:pt>
    <dgm:pt modelId="{2A9ABE33-C2CE-4156-BB96-0C9686B3B059}" type="pres">
      <dgm:prSet presAssocID="{B30E1F93-DE2C-408D-AFE6-EC764F02B62A}" presName="connectorText" presStyleLbl="sibTrans1D1" presStyleIdx="14" presStyleCnt="15"/>
      <dgm:spPr/>
      <dgm:t>
        <a:bodyPr/>
        <a:lstStyle/>
        <a:p>
          <a:endParaRPr lang="de-DE"/>
        </a:p>
      </dgm:t>
    </dgm:pt>
    <dgm:pt modelId="{973DA28C-8E25-4352-A72A-E40AE33F88AF}" type="pres">
      <dgm:prSet presAssocID="{854512DE-1AD1-4170-B419-4B5087F60F35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0105649-0CDE-46FB-9990-EDB8330E07CA}" type="presOf" srcId="{A1E94679-3927-4EC3-9234-CA40F862126E}" destId="{E12F2CD2-DE54-4826-BAD8-FBFA4E420339}" srcOrd="0" destOrd="0" presId="urn:microsoft.com/office/officeart/2005/8/layout/bProcess3"/>
    <dgm:cxn modelId="{5DA375B8-1015-4B55-A82A-45B06C9B85E7}" type="presOf" srcId="{CFA0D679-D2B1-4A2E-9757-E7BFF9DC5B57}" destId="{2607CC38-941E-4EA7-852F-9884629AF2A3}" srcOrd="0" destOrd="0" presId="urn:microsoft.com/office/officeart/2005/8/layout/bProcess3"/>
    <dgm:cxn modelId="{D8DFBAD1-B707-4D29-B9FB-869D33876969}" type="presOf" srcId="{D04A1637-B3CA-483C-A4D5-0E5F5A1A1683}" destId="{4CFF95BE-DF1D-4E36-A863-3777CEC52C14}" srcOrd="0" destOrd="0" presId="urn:microsoft.com/office/officeart/2005/8/layout/bProcess3"/>
    <dgm:cxn modelId="{6427AB58-6B1D-441E-9787-A8653129CDF4}" type="presOf" srcId="{2FDA88D1-CEAB-4F5E-A6E5-E917663167DE}" destId="{6F8CF00A-3F55-4846-ADBE-4E778A618B2A}" srcOrd="0" destOrd="0" presId="urn:microsoft.com/office/officeart/2005/8/layout/bProcess3"/>
    <dgm:cxn modelId="{658578D6-599D-4D25-A0AE-1D10502674F9}" srcId="{1AF58028-A312-481F-B0A5-2A6929AC254A}" destId="{CFA0D679-D2B1-4A2E-9757-E7BFF9DC5B57}" srcOrd="3" destOrd="0" parTransId="{50F7AA80-EAA6-4AC3-A544-D54420235D26}" sibTransId="{21888C8B-F12F-4418-8FAE-3DACBC8783C5}"/>
    <dgm:cxn modelId="{FA051BF7-4C3B-4DCF-8BBE-CD17AEB61B33}" type="presOf" srcId="{16B71F31-4E31-4515-ABFC-6A4E26F2A758}" destId="{4E0C5065-C620-4761-AF77-AA5DAA297C41}" srcOrd="1" destOrd="0" presId="urn:microsoft.com/office/officeart/2005/8/layout/bProcess3"/>
    <dgm:cxn modelId="{3CBC73C0-47E0-4542-8A59-F893926BF3D9}" type="presOf" srcId="{2FDA88D1-CEAB-4F5E-A6E5-E917663167DE}" destId="{C33D712E-9A1B-433D-8941-D67595C35283}" srcOrd="1" destOrd="0" presId="urn:microsoft.com/office/officeart/2005/8/layout/bProcess3"/>
    <dgm:cxn modelId="{877B0C47-B98B-435C-8582-79B545371D84}" type="presOf" srcId="{EB17CA5E-9CA4-4340-AED0-1A483E7A41B3}" destId="{7560B53C-770A-4823-87B6-30ADA2886BCC}" srcOrd="0" destOrd="0" presId="urn:microsoft.com/office/officeart/2005/8/layout/bProcess3"/>
    <dgm:cxn modelId="{DDC083B7-33BB-4A2B-91A7-D356597C751B}" type="presOf" srcId="{6023EEBC-2635-4DCE-93FE-0EF2861CDE54}" destId="{45B6A802-5F6C-4F32-BC6B-3C303AA85A71}" srcOrd="0" destOrd="0" presId="urn:microsoft.com/office/officeart/2005/8/layout/bProcess3"/>
    <dgm:cxn modelId="{D888FED0-7309-4563-BDE5-217D495C1167}" type="presOf" srcId="{62577AC8-88B9-47E9-BC93-D672B2522D7E}" destId="{C4356BD5-C0C3-4D19-BBB2-DAA96F0F96EE}" srcOrd="0" destOrd="0" presId="urn:microsoft.com/office/officeart/2005/8/layout/bProcess3"/>
    <dgm:cxn modelId="{DB1B31B7-1EA8-454D-84B9-6D6D11EC7BBE}" type="presOf" srcId="{C259BCFF-6A98-4554-9001-EC14928ED0FC}" destId="{0A8136D0-B969-4861-B75D-A4E727B95AAC}" srcOrd="1" destOrd="0" presId="urn:microsoft.com/office/officeart/2005/8/layout/bProcess3"/>
    <dgm:cxn modelId="{5F795D7C-71BA-44B4-9A26-FE5F4F4DDD82}" type="presOf" srcId="{3BAB037A-6175-47EA-9920-07F69BE0A2B2}" destId="{CB0D5BBE-3AE7-4AA6-B616-0ECB70EECEAD}" srcOrd="0" destOrd="0" presId="urn:microsoft.com/office/officeart/2005/8/layout/bProcess3"/>
    <dgm:cxn modelId="{AF1D3ECA-CF0F-4FBD-B8B0-74203268CE7B}" type="presOf" srcId="{21888C8B-F12F-4418-8FAE-3DACBC8783C5}" destId="{18E6A73E-E805-478D-A75B-0BD1ABD04472}" srcOrd="1" destOrd="0" presId="urn:microsoft.com/office/officeart/2005/8/layout/bProcess3"/>
    <dgm:cxn modelId="{80BC4572-0786-4710-BFDF-07AC72F39A6E}" srcId="{1AF58028-A312-481F-B0A5-2A6929AC254A}" destId="{A9548B58-0E15-4F26-BA53-86659CB89E98}" srcOrd="0" destOrd="0" parTransId="{03B0C361-3B5D-4CA0-805A-597DBDBF90E0}" sibTransId="{7E80DCB3-BECC-4AAC-B51E-7829568E9E5E}"/>
    <dgm:cxn modelId="{E221619F-71B2-4D09-BB59-DCACFE9446BF}" srcId="{1AF58028-A312-481F-B0A5-2A6929AC254A}" destId="{A1E94679-3927-4EC3-9234-CA40F862126E}" srcOrd="13" destOrd="0" parTransId="{D1038DC3-50E8-4B3A-B3D5-4E5E8AAEA4BE}" sibTransId="{2FDA88D1-CEAB-4F5E-A6E5-E917663167DE}"/>
    <dgm:cxn modelId="{AD6DDD55-7F52-45A8-AA32-F717FC38A587}" srcId="{1AF58028-A312-481F-B0A5-2A6929AC254A}" destId="{4162DCBC-488B-4465-9C96-9F4D4379AF02}" srcOrd="1" destOrd="0" parTransId="{EEF21CC6-E9FB-4FC0-9D05-2730B5488917}" sibTransId="{C9431890-A258-4D0B-8FDF-72225C29647C}"/>
    <dgm:cxn modelId="{85FD33E5-F143-488F-BF3F-D57FCF700490}" type="presOf" srcId="{7E80DCB3-BECC-4AAC-B51E-7829568E9E5E}" destId="{93A8BEF4-EAC2-4A9C-A2AE-9A93B330CEA1}" srcOrd="0" destOrd="0" presId="urn:microsoft.com/office/officeart/2005/8/layout/bProcess3"/>
    <dgm:cxn modelId="{F5E1CB42-AF78-48F2-89F4-6D28A0096B9A}" srcId="{1AF58028-A312-481F-B0A5-2A6929AC254A}" destId="{40A69530-73C2-4BBE-AEC8-A6B563D5B18B}" srcOrd="4" destOrd="0" parTransId="{9E902800-D28D-440E-8EBF-DF7756B82F8B}" sibTransId="{BCC28872-5AF7-496B-8C90-1B72C9DA34CD}"/>
    <dgm:cxn modelId="{DDA5F5D8-808F-4A5C-947C-9D4BB9322D4F}" srcId="{1AF58028-A312-481F-B0A5-2A6929AC254A}" destId="{0308AD47-1754-4341-A53A-B41E4510D13D}" srcOrd="8" destOrd="0" parTransId="{1A9E5C67-29CE-4A68-85D4-F7187481BB3A}" sibTransId="{6023EEBC-2635-4DCE-93FE-0EF2861CDE54}"/>
    <dgm:cxn modelId="{379A58F3-8511-453B-9D9F-CB24B5CB9F5B}" type="presOf" srcId="{21888C8B-F12F-4418-8FAE-3DACBC8783C5}" destId="{E69E2603-E801-4176-8B3F-5AA861C6F0E6}" srcOrd="0" destOrd="0" presId="urn:microsoft.com/office/officeart/2005/8/layout/bProcess3"/>
    <dgm:cxn modelId="{804C927A-A06A-40AF-AD1F-1DA992CB5908}" type="presOf" srcId="{12FC6861-0705-4E59-BEB6-D02CFC4FE969}" destId="{0C15B73B-A149-4211-BBA6-69A600BCE2DD}" srcOrd="0" destOrd="0" presId="urn:microsoft.com/office/officeart/2005/8/layout/bProcess3"/>
    <dgm:cxn modelId="{D1F86227-C652-4D88-85CB-18E45A243371}" srcId="{1AF58028-A312-481F-B0A5-2A6929AC254A}" destId="{5F69E6F4-2E87-4474-973C-551E723E848E}" srcOrd="11" destOrd="0" parTransId="{73EBB510-A42B-4D80-9176-D745AB1EC754}" sibTransId="{C259BCFF-6A98-4554-9001-EC14928ED0FC}"/>
    <dgm:cxn modelId="{966AE5A8-F86A-4662-BD3B-C5A7E778F0C8}" type="presOf" srcId="{C9431890-A258-4D0B-8FDF-72225C29647C}" destId="{F520DA96-A732-4964-85BE-78AF90C530B8}" srcOrd="0" destOrd="0" presId="urn:microsoft.com/office/officeart/2005/8/layout/bProcess3"/>
    <dgm:cxn modelId="{ACCD9F86-B102-4435-B1C8-46B24EDA79B1}" type="presOf" srcId="{F1755902-6FAF-47CC-B461-882A80702D2D}" destId="{BF413D5C-AF71-47FA-BC01-A067FB495465}" srcOrd="0" destOrd="0" presId="urn:microsoft.com/office/officeart/2005/8/layout/bProcess3"/>
    <dgm:cxn modelId="{753053C7-5FB3-4034-9D73-52F1E50921A4}" srcId="{1AF58028-A312-481F-B0A5-2A6929AC254A}" destId="{4E88BDFD-6E5C-4EB1-A2B0-FCD48BB0077D}" srcOrd="14" destOrd="0" parTransId="{2FEC7ED8-4374-435E-8598-3A0FCAE1DFDC}" sibTransId="{B30E1F93-DE2C-408D-AFE6-EC764F02B62A}"/>
    <dgm:cxn modelId="{8F1CE03A-8747-42FA-9FBA-DF0685EAC50F}" type="presOf" srcId="{7E80DCB3-BECC-4AAC-B51E-7829568E9E5E}" destId="{DB482BD7-ABC4-499D-AF97-2A0B75B59CC4}" srcOrd="1" destOrd="0" presId="urn:microsoft.com/office/officeart/2005/8/layout/bProcess3"/>
    <dgm:cxn modelId="{C6C10DE2-42EE-4558-8B34-DD9E8E292EB3}" type="presOf" srcId="{A9548B58-0E15-4F26-BA53-86659CB89E98}" destId="{665D5720-65B1-4DEF-A12B-81D315F0E37F}" srcOrd="0" destOrd="0" presId="urn:microsoft.com/office/officeart/2005/8/layout/bProcess3"/>
    <dgm:cxn modelId="{B55D7D59-4CD4-4E42-824A-E92FBA866378}" srcId="{1AF58028-A312-481F-B0A5-2A6929AC254A}" destId="{12FC6861-0705-4E59-BEB6-D02CFC4FE969}" srcOrd="9" destOrd="0" parTransId="{20F5BD23-DF98-4B04-B1B4-89198C84F998}" sibTransId="{F1755902-6FAF-47CC-B461-882A80702D2D}"/>
    <dgm:cxn modelId="{87A3F196-EEBB-4BC0-8F7C-9EF6B6D3127F}" type="presOf" srcId="{C259BCFF-6A98-4554-9001-EC14928ED0FC}" destId="{F7198814-217F-4625-AE3A-C5E2318838D2}" srcOrd="0" destOrd="0" presId="urn:microsoft.com/office/officeart/2005/8/layout/bProcess3"/>
    <dgm:cxn modelId="{2B7C545F-6519-4239-B03C-7C1854E39858}" type="presOf" srcId="{3CAC0BF8-291F-4629-B739-324915E051A1}" destId="{86E5BF06-9E0C-4330-9496-D96CE6EAFB3A}" srcOrd="0" destOrd="0" presId="urn:microsoft.com/office/officeart/2005/8/layout/bProcess3"/>
    <dgm:cxn modelId="{AA02B9D3-0FF1-46D6-A5CC-A16AC3AF0BC9}" type="presOf" srcId="{5F69E6F4-2E87-4474-973C-551E723E848E}" destId="{E62CB4D9-BDC1-445F-AE19-89BA1B166047}" srcOrd="0" destOrd="0" presId="urn:microsoft.com/office/officeart/2005/8/layout/bProcess3"/>
    <dgm:cxn modelId="{EEDA5B34-2561-446D-BE61-22DC5D03CFA4}" type="presOf" srcId="{6023EEBC-2635-4DCE-93FE-0EF2861CDE54}" destId="{4A140702-FEBF-472F-83C2-8530D78890D6}" srcOrd="1" destOrd="0" presId="urn:microsoft.com/office/officeart/2005/8/layout/bProcess3"/>
    <dgm:cxn modelId="{AC8B5243-3770-4C81-9F77-9BDC97809A68}" type="presOf" srcId="{E2FAB7B1-DC8D-478B-B010-4B9B5B64537D}" destId="{0DAEABAC-70CF-4EEE-8A62-1F255EBE62CA}" srcOrd="0" destOrd="0" presId="urn:microsoft.com/office/officeart/2005/8/layout/bProcess3"/>
    <dgm:cxn modelId="{895F0364-9796-4E7C-BC2C-95BD4918A4CC}" type="presOf" srcId="{854512DE-1AD1-4170-B419-4B5087F60F35}" destId="{973DA28C-8E25-4352-A72A-E40AE33F88AF}" srcOrd="0" destOrd="0" presId="urn:microsoft.com/office/officeart/2005/8/layout/bProcess3"/>
    <dgm:cxn modelId="{053F72E4-D977-447D-B50C-98B4F1D57203}" type="presOf" srcId="{3CAC0BF8-291F-4629-B739-324915E051A1}" destId="{BB11C819-FE44-4940-9A9C-F9B956EDE27A}" srcOrd="1" destOrd="0" presId="urn:microsoft.com/office/officeart/2005/8/layout/bProcess3"/>
    <dgm:cxn modelId="{3A116838-1C15-4D65-A252-72F0C19008D4}" srcId="{1AF58028-A312-481F-B0A5-2A6929AC254A}" destId="{E2FAB7B1-DC8D-478B-B010-4B9B5B64537D}" srcOrd="12" destOrd="0" parTransId="{2D6E47B4-2995-471C-8236-2E43A3D43613}" sibTransId="{16B71F31-4E31-4515-ABFC-6A4E26F2A758}"/>
    <dgm:cxn modelId="{FDF105A3-E8A4-464E-80B4-5A6543A54465}" type="presOf" srcId="{B30E1F93-DE2C-408D-AFE6-EC764F02B62A}" destId="{F452EE3F-70FC-4D93-A10F-91F6BFE8A2C2}" srcOrd="0" destOrd="0" presId="urn:microsoft.com/office/officeart/2005/8/layout/bProcess3"/>
    <dgm:cxn modelId="{69EAE233-A03D-44FF-B9E7-8D1D2B4BC794}" type="presOf" srcId="{1AF58028-A312-481F-B0A5-2A6929AC254A}" destId="{9F89C127-7634-437E-840A-323419351797}" srcOrd="0" destOrd="0" presId="urn:microsoft.com/office/officeart/2005/8/layout/bProcess3"/>
    <dgm:cxn modelId="{D33E4CE3-FF56-421B-9C08-0D2F16029A58}" type="presOf" srcId="{12B6C476-71FB-4540-ACEA-2AE122285958}" destId="{C7377468-2AF4-40E2-BD45-54D3D2B1C27D}" srcOrd="1" destOrd="0" presId="urn:microsoft.com/office/officeart/2005/8/layout/bProcess3"/>
    <dgm:cxn modelId="{DD00B24B-E85E-4A78-B971-3108B85F75C0}" type="presOf" srcId="{4E88BDFD-6E5C-4EB1-A2B0-FCD48BB0077D}" destId="{69104C8E-7866-46AB-BB18-372DEABF2091}" srcOrd="0" destOrd="0" presId="urn:microsoft.com/office/officeart/2005/8/layout/bProcess3"/>
    <dgm:cxn modelId="{05A2A86B-F547-4A66-82E3-2C3D8EC0FA85}" type="presOf" srcId="{F1755902-6FAF-47CC-B461-882A80702D2D}" destId="{70DACBD8-05D8-47BB-93CE-FB0B85F88B6E}" srcOrd="1" destOrd="0" presId="urn:microsoft.com/office/officeart/2005/8/layout/bProcess3"/>
    <dgm:cxn modelId="{37C2E243-AFA5-4FCC-84D6-595529622BDB}" srcId="{1AF58028-A312-481F-B0A5-2A6929AC254A}" destId="{7EC336E9-D30C-4666-A38D-435CDD834CC6}" srcOrd="10" destOrd="0" parTransId="{B4788481-9693-4A0E-AC06-3EB40B7C416B}" sibTransId="{62577AC8-88B9-47E9-BC93-D672B2522D7E}"/>
    <dgm:cxn modelId="{90B919EC-9928-45AB-A850-F8F72A584FED}" type="presOf" srcId="{40A69530-73C2-4BBE-AEC8-A6B563D5B18B}" destId="{7A895815-0771-48F1-B2BA-16272168CD56}" srcOrd="0" destOrd="0" presId="urn:microsoft.com/office/officeart/2005/8/layout/bProcess3"/>
    <dgm:cxn modelId="{B7FE7CEE-B17F-41CA-97E8-2579A74F2366}" type="presOf" srcId="{C9431890-A258-4D0B-8FDF-72225C29647C}" destId="{088AF6CA-9B72-43BA-B5BD-C3E6A9F3610B}" srcOrd="1" destOrd="0" presId="urn:microsoft.com/office/officeart/2005/8/layout/bProcess3"/>
    <dgm:cxn modelId="{80BDF86B-524A-4BA9-B4FC-55A2A3F6A5F1}" type="presOf" srcId="{3BAB037A-6175-47EA-9920-07F69BE0A2B2}" destId="{D9A65E70-5C55-4E99-892B-CA46019CA1B6}" srcOrd="1" destOrd="0" presId="urn:microsoft.com/office/officeart/2005/8/layout/bProcess3"/>
    <dgm:cxn modelId="{4E1FF08C-88F2-4359-B305-59FC07B8E91D}" type="presOf" srcId="{62577AC8-88B9-47E9-BC93-D672B2522D7E}" destId="{945C5FF9-2CFD-42C5-864B-9C53A70E628C}" srcOrd="1" destOrd="0" presId="urn:microsoft.com/office/officeart/2005/8/layout/bProcess3"/>
    <dgm:cxn modelId="{CD5DFA51-AAF7-451E-8B94-70068E953ABB}" type="presOf" srcId="{16B71F31-4E31-4515-ABFC-6A4E26F2A758}" destId="{75C9B170-33E9-4889-8D10-9B5E23D1ECC7}" srcOrd="0" destOrd="0" presId="urn:microsoft.com/office/officeart/2005/8/layout/bProcess3"/>
    <dgm:cxn modelId="{F3AB059E-57B3-4141-84BA-51E51146B971}" type="presOf" srcId="{7EC336E9-D30C-4666-A38D-435CDD834CC6}" destId="{235CABEA-4138-4516-91AE-7C35520E20CB}" srcOrd="0" destOrd="0" presId="urn:microsoft.com/office/officeart/2005/8/layout/bProcess3"/>
    <dgm:cxn modelId="{DBFA46B3-CC59-4B4B-AE2F-F405C606A761}" type="presOf" srcId="{BCC28872-5AF7-496B-8C90-1B72C9DA34CD}" destId="{C91A1E96-A53B-4C62-8ED9-7BB0EF2C6CA8}" srcOrd="1" destOrd="0" presId="urn:microsoft.com/office/officeart/2005/8/layout/bProcess3"/>
    <dgm:cxn modelId="{D8C01813-7059-4EAF-AF7C-51760DF398DA}" type="presOf" srcId="{12B6C476-71FB-4540-ACEA-2AE122285958}" destId="{FD5A777E-A02B-4AC3-975F-636D42DC8D7A}" srcOrd="0" destOrd="0" presId="urn:microsoft.com/office/officeart/2005/8/layout/bProcess3"/>
    <dgm:cxn modelId="{F28CE05B-7F29-42C1-B5CD-5ACD485C1E33}" type="presOf" srcId="{0308AD47-1754-4341-A53A-B41E4510D13D}" destId="{EDBDE624-6F5D-4812-88A8-B81E3118E428}" srcOrd="0" destOrd="0" presId="urn:microsoft.com/office/officeart/2005/8/layout/bProcess3"/>
    <dgm:cxn modelId="{B387E44E-6A8F-49DA-A14F-BCDF5842BAA9}" srcId="{1AF58028-A312-481F-B0A5-2A6929AC254A}" destId="{854512DE-1AD1-4170-B419-4B5087F60F35}" srcOrd="15" destOrd="0" parTransId="{AC7AE4B5-7F54-4D32-AAAB-E08B379EC5D6}" sibTransId="{F95760E0-AA9F-4F14-AE86-621F5A2630D2}"/>
    <dgm:cxn modelId="{26E9ACC2-9F96-4A17-806F-F400951F0A1E}" type="presOf" srcId="{7B557BE8-C598-4190-859B-2F63D62A7E3F}" destId="{A53586D8-7332-432C-9694-71AEF1272C2E}" srcOrd="0" destOrd="0" presId="urn:microsoft.com/office/officeart/2005/8/layout/bProcess3"/>
    <dgm:cxn modelId="{6D420C9C-6CA0-46C5-9AEC-BD7B1D0683C5}" type="presOf" srcId="{FB8DB3E6-6254-419E-A46D-2ED3EB4486C0}" destId="{9D0A29B9-7A3F-4F4B-A065-29515E35DCD0}" srcOrd="0" destOrd="0" presId="urn:microsoft.com/office/officeart/2005/8/layout/bProcess3"/>
    <dgm:cxn modelId="{DB3F93B8-93A5-41C2-9AC6-4EB904CBC817}" type="presOf" srcId="{BCC28872-5AF7-496B-8C90-1B72C9DA34CD}" destId="{8666C4E3-9AE1-448A-B0F3-7C9A521B57FA}" srcOrd="0" destOrd="0" presId="urn:microsoft.com/office/officeart/2005/8/layout/bProcess3"/>
    <dgm:cxn modelId="{BD88BEA8-AFA9-47C4-A3E1-5AA36BFCFA93}" type="presOf" srcId="{B30E1F93-DE2C-408D-AFE6-EC764F02B62A}" destId="{2A9ABE33-C2CE-4156-BB96-0C9686B3B059}" srcOrd="1" destOrd="0" presId="urn:microsoft.com/office/officeart/2005/8/layout/bProcess3"/>
    <dgm:cxn modelId="{62D07C5D-B3A8-4C43-975D-26D7CF1A84E3}" srcId="{1AF58028-A312-481F-B0A5-2A6929AC254A}" destId="{7B557BE8-C598-4190-859B-2F63D62A7E3F}" srcOrd="7" destOrd="0" parTransId="{272C181B-08D9-4F14-9213-44EBAAA3F548}" sibTransId="{D04A1637-B3CA-483C-A4D5-0E5F5A1A1683}"/>
    <dgm:cxn modelId="{6469F50A-806E-4326-A894-83630E25D908}" type="presOf" srcId="{D04A1637-B3CA-483C-A4D5-0E5F5A1A1683}" destId="{DA1E4E01-B87E-4B01-8FA3-D8F75882338F}" srcOrd="1" destOrd="0" presId="urn:microsoft.com/office/officeart/2005/8/layout/bProcess3"/>
    <dgm:cxn modelId="{75225C74-5C07-400E-BEE0-71162B049B94}" type="presOf" srcId="{3869C125-5F67-4F83-9B65-E1DA8C654DB4}" destId="{D3EBD807-24A1-4F70-A5A9-D313CC55435B}" srcOrd="0" destOrd="0" presId="urn:microsoft.com/office/officeart/2005/8/layout/bProcess3"/>
    <dgm:cxn modelId="{6B4D3FC1-4638-47C0-9AEB-F96F2C20BC15}" srcId="{1AF58028-A312-481F-B0A5-2A6929AC254A}" destId="{EB17CA5E-9CA4-4340-AED0-1A483E7A41B3}" srcOrd="2" destOrd="0" parTransId="{F8541896-4B98-4C60-9147-C1C419A444C9}" sibTransId="{3BAB037A-6175-47EA-9920-07F69BE0A2B2}"/>
    <dgm:cxn modelId="{5566BE25-DCC2-4381-A8C9-810DC212AB32}" srcId="{1AF58028-A312-481F-B0A5-2A6929AC254A}" destId="{3869C125-5F67-4F83-9B65-E1DA8C654DB4}" srcOrd="5" destOrd="0" parTransId="{9D45F487-7EC2-488C-9A11-87EF6470A105}" sibTransId="{3CAC0BF8-291F-4629-B739-324915E051A1}"/>
    <dgm:cxn modelId="{4AA34914-BE2B-4681-B4C4-2AF8DDF2C7AF}" srcId="{1AF58028-A312-481F-B0A5-2A6929AC254A}" destId="{FB8DB3E6-6254-419E-A46D-2ED3EB4486C0}" srcOrd="6" destOrd="0" parTransId="{994DE92C-35F6-4814-8078-7F139B748C2A}" sibTransId="{12B6C476-71FB-4540-ACEA-2AE122285958}"/>
    <dgm:cxn modelId="{78501707-11A9-4CB6-8DFC-D835D64B92BF}" type="presOf" srcId="{4162DCBC-488B-4465-9C96-9F4D4379AF02}" destId="{3F0439C5-27E0-484E-8E59-509BF51A34A0}" srcOrd="0" destOrd="0" presId="urn:microsoft.com/office/officeart/2005/8/layout/bProcess3"/>
    <dgm:cxn modelId="{EC36B759-3736-47B2-9AC5-7BDEFA174BBC}" type="presParOf" srcId="{9F89C127-7634-437E-840A-323419351797}" destId="{665D5720-65B1-4DEF-A12B-81D315F0E37F}" srcOrd="0" destOrd="0" presId="urn:microsoft.com/office/officeart/2005/8/layout/bProcess3"/>
    <dgm:cxn modelId="{7A58FE12-392C-4204-899F-6BC70F5A78A1}" type="presParOf" srcId="{9F89C127-7634-437E-840A-323419351797}" destId="{93A8BEF4-EAC2-4A9C-A2AE-9A93B330CEA1}" srcOrd="1" destOrd="0" presId="urn:microsoft.com/office/officeart/2005/8/layout/bProcess3"/>
    <dgm:cxn modelId="{68FD8FC7-38DC-4F71-B236-CF0A4296349B}" type="presParOf" srcId="{93A8BEF4-EAC2-4A9C-A2AE-9A93B330CEA1}" destId="{DB482BD7-ABC4-499D-AF97-2A0B75B59CC4}" srcOrd="0" destOrd="0" presId="urn:microsoft.com/office/officeart/2005/8/layout/bProcess3"/>
    <dgm:cxn modelId="{73507B1F-E5FF-4BE7-AF15-2B0B0C901316}" type="presParOf" srcId="{9F89C127-7634-437E-840A-323419351797}" destId="{3F0439C5-27E0-484E-8E59-509BF51A34A0}" srcOrd="2" destOrd="0" presId="urn:microsoft.com/office/officeart/2005/8/layout/bProcess3"/>
    <dgm:cxn modelId="{AB726C8C-A4C0-42C5-8F38-1CFFD6179877}" type="presParOf" srcId="{9F89C127-7634-437E-840A-323419351797}" destId="{F520DA96-A732-4964-85BE-78AF90C530B8}" srcOrd="3" destOrd="0" presId="urn:microsoft.com/office/officeart/2005/8/layout/bProcess3"/>
    <dgm:cxn modelId="{74C930E9-E9FD-4C09-B11F-8E39E09C24AF}" type="presParOf" srcId="{F520DA96-A732-4964-85BE-78AF90C530B8}" destId="{088AF6CA-9B72-43BA-B5BD-C3E6A9F3610B}" srcOrd="0" destOrd="0" presId="urn:microsoft.com/office/officeart/2005/8/layout/bProcess3"/>
    <dgm:cxn modelId="{D82EE15C-31C9-4BA4-8EC6-2CC7B4E50057}" type="presParOf" srcId="{9F89C127-7634-437E-840A-323419351797}" destId="{7560B53C-770A-4823-87B6-30ADA2886BCC}" srcOrd="4" destOrd="0" presId="urn:microsoft.com/office/officeart/2005/8/layout/bProcess3"/>
    <dgm:cxn modelId="{BBEE2E31-1BAB-400D-9F0A-71DA5EA891B0}" type="presParOf" srcId="{9F89C127-7634-437E-840A-323419351797}" destId="{CB0D5BBE-3AE7-4AA6-B616-0ECB70EECEAD}" srcOrd="5" destOrd="0" presId="urn:microsoft.com/office/officeart/2005/8/layout/bProcess3"/>
    <dgm:cxn modelId="{F2730F1C-A5FA-45D0-A382-9ADADCE86DB2}" type="presParOf" srcId="{CB0D5BBE-3AE7-4AA6-B616-0ECB70EECEAD}" destId="{D9A65E70-5C55-4E99-892B-CA46019CA1B6}" srcOrd="0" destOrd="0" presId="urn:microsoft.com/office/officeart/2005/8/layout/bProcess3"/>
    <dgm:cxn modelId="{16A98EE8-75F8-41D4-9E85-C33CC06274F1}" type="presParOf" srcId="{9F89C127-7634-437E-840A-323419351797}" destId="{2607CC38-941E-4EA7-852F-9884629AF2A3}" srcOrd="6" destOrd="0" presId="urn:microsoft.com/office/officeart/2005/8/layout/bProcess3"/>
    <dgm:cxn modelId="{91AEEC45-249E-47CE-A689-98C96EDF52CB}" type="presParOf" srcId="{9F89C127-7634-437E-840A-323419351797}" destId="{E69E2603-E801-4176-8B3F-5AA861C6F0E6}" srcOrd="7" destOrd="0" presId="urn:microsoft.com/office/officeart/2005/8/layout/bProcess3"/>
    <dgm:cxn modelId="{E6DCC5FA-205C-4A97-B0C7-98CA8E165BFC}" type="presParOf" srcId="{E69E2603-E801-4176-8B3F-5AA861C6F0E6}" destId="{18E6A73E-E805-478D-A75B-0BD1ABD04472}" srcOrd="0" destOrd="0" presId="urn:microsoft.com/office/officeart/2005/8/layout/bProcess3"/>
    <dgm:cxn modelId="{C9C40C99-8E2D-40EA-9556-5D6D94926125}" type="presParOf" srcId="{9F89C127-7634-437E-840A-323419351797}" destId="{7A895815-0771-48F1-B2BA-16272168CD56}" srcOrd="8" destOrd="0" presId="urn:microsoft.com/office/officeart/2005/8/layout/bProcess3"/>
    <dgm:cxn modelId="{7EC3F201-6710-4B5D-9B9C-6F0FC16BE65E}" type="presParOf" srcId="{9F89C127-7634-437E-840A-323419351797}" destId="{8666C4E3-9AE1-448A-B0F3-7C9A521B57FA}" srcOrd="9" destOrd="0" presId="urn:microsoft.com/office/officeart/2005/8/layout/bProcess3"/>
    <dgm:cxn modelId="{BD24513A-4571-444B-8CC8-B7BF09800193}" type="presParOf" srcId="{8666C4E3-9AE1-448A-B0F3-7C9A521B57FA}" destId="{C91A1E96-A53B-4C62-8ED9-7BB0EF2C6CA8}" srcOrd="0" destOrd="0" presId="urn:microsoft.com/office/officeart/2005/8/layout/bProcess3"/>
    <dgm:cxn modelId="{5B1134B0-4F2E-4BEB-93AA-622CE3C49F2C}" type="presParOf" srcId="{9F89C127-7634-437E-840A-323419351797}" destId="{D3EBD807-24A1-4F70-A5A9-D313CC55435B}" srcOrd="10" destOrd="0" presId="urn:microsoft.com/office/officeart/2005/8/layout/bProcess3"/>
    <dgm:cxn modelId="{320B4244-6D43-4E7B-8771-DF48EDCD28F4}" type="presParOf" srcId="{9F89C127-7634-437E-840A-323419351797}" destId="{86E5BF06-9E0C-4330-9496-D96CE6EAFB3A}" srcOrd="11" destOrd="0" presId="urn:microsoft.com/office/officeart/2005/8/layout/bProcess3"/>
    <dgm:cxn modelId="{15DB92D0-3D2C-4556-8662-FCC753790D09}" type="presParOf" srcId="{86E5BF06-9E0C-4330-9496-D96CE6EAFB3A}" destId="{BB11C819-FE44-4940-9A9C-F9B956EDE27A}" srcOrd="0" destOrd="0" presId="urn:microsoft.com/office/officeart/2005/8/layout/bProcess3"/>
    <dgm:cxn modelId="{2C125850-75CC-4FBB-88E2-75B6574E7B6F}" type="presParOf" srcId="{9F89C127-7634-437E-840A-323419351797}" destId="{9D0A29B9-7A3F-4F4B-A065-29515E35DCD0}" srcOrd="12" destOrd="0" presId="urn:microsoft.com/office/officeart/2005/8/layout/bProcess3"/>
    <dgm:cxn modelId="{4AB90523-CFEA-4262-B268-93BF59AE2A6E}" type="presParOf" srcId="{9F89C127-7634-437E-840A-323419351797}" destId="{FD5A777E-A02B-4AC3-975F-636D42DC8D7A}" srcOrd="13" destOrd="0" presId="urn:microsoft.com/office/officeart/2005/8/layout/bProcess3"/>
    <dgm:cxn modelId="{53065A30-7F4A-4A39-B871-B24D2A9C1D51}" type="presParOf" srcId="{FD5A777E-A02B-4AC3-975F-636D42DC8D7A}" destId="{C7377468-2AF4-40E2-BD45-54D3D2B1C27D}" srcOrd="0" destOrd="0" presId="urn:microsoft.com/office/officeart/2005/8/layout/bProcess3"/>
    <dgm:cxn modelId="{6F068EB2-0644-4D20-8308-5CA85A6E29B4}" type="presParOf" srcId="{9F89C127-7634-437E-840A-323419351797}" destId="{A53586D8-7332-432C-9694-71AEF1272C2E}" srcOrd="14" destOrd="0" presId="urn:microsoft.com/office/officeart/2005/8/layout/bProcess3"/>
    <dgm:cxn modelId="{1A569EE9-B6BC-4C46-BC24-52D210151C2E}" type="presParOf" srcId="{9F89C127-7634-437E-840A-323419351797}" destId="{4CFF95BE-DF1D-4E36-A863-3777CEC52C14}" srcOrd="15" destOrd="0" presId="urn:microsoft.com/office/officeart/2005/8/layout/bProcess3"/>
    <dgm:cxn modelId="{55B0C50A-47DE-4685-AC18-336FA23D406E}" type="presParOf" srcId="{4CFF95BE-DF1D-4E36-A863-3777CEC52C14}" destId="{DA1E4E01-B87E-4B01-8FA3-D8F75882338F}" srcOrd="0" destOrd="0" presId="urn:microsoft.com/office/officeart/2005/8/layout/bProcess3"/>
    <dgm:cxn modelId="{DB28EA06-CBA7-473A-8B7B-9B9F91FAB0CF}" type="presParOf" srcId="{9F89C127-7634-437E-840A-323419351797}" destId="{EDBDE624-6F5D-4812-88A8-B81E3118E428}" srcOrd="16" destOrd="0" presId="urn:microsoft.com/office/officeart/2005/8/layout/bProcess3"/>
    <dgm:cxn modelId="{ABD16DAF-BF90-4C9F-8C4C-7F415F8451A7}" type="presParOf" srcId="{9F89C127-7634-437E-840A-323419351797}" destId="{45B6A802-5F6C-4F32-BC6B-3C303AA85A71}" srcOrd="17" destOrd="0" presId="urn:microsoft.com/office/officeart/2005/8/layout/bProcess3"/>
    <dgm:cxn modelId="{C5035034-09F4-4044-95DB-8719B1A48A90}" type="presParOf" srcId="{45B6A802-5F6C-4F32-BC6B-3C303AA85A71}" destId="{4A140702-FEBF-472F-83C2-8530D78890D6}" srcOrd="0" destOrd="0" presId="urn:microsoft.com/office/officeart/2005/8/layout/bProcess3"/>
    <dgm:cxn modelId="{FD7A2060-3D36-43EA-BBFC-F174771CECEF}" type="presParOf" srcId="{9F89C127-7634-437E-840A-323419351797}" destId="{0C15B73B-A149-4211-BBA6-69A600BCE2DD}" srcOrd="18" destOrd="0" presId="urn:microsoft.com/office/officeart/2005/8/layout/bProcess3"/>
    <dgm:cxn modelId="{6D78449C-85E3-4B2E-B49D-FE9225380E2F}" type="presParOf" srcId="{9F89C127-7634-437E-840A-323419351797}" destId="{BF413D5C-AF71-47FA-BC01-A067FB495465}" srcOrd="19" destOrd="0" presId="urn:microsoft.com/office/officeart/2005/8/layout/bProcess3"/>
    <dgm:cxn modelId="{48C8BD6C-D30A-4B2F-8FD9-C26A5E47740C}" type="presParOf" srcId="{BF413D5C-AF71-47FA-BC01-A067FB495465}" destId="{70DACBD8-05D8-47BB-93CE-FB0B85F88B6E}" srcOrd="0" destOrd="0" presId="urn:microsoft.com/office/officeart/2005/8/layout/bProcess3"/>
    <dgm:cxn modelId="{232B06B9-A68F-4128-9778-8CDAAF3D1C86}" type="presParOf" srcId="{9F89C127-7634-437E-840A-323419351797}" destId="{235CABEA-4138-4516-91AE-7C35520E20CB}" srcOrd="20" destOrd="0" presId="urn:microsoft.com/office/officeart/2005/8/layout/bProcess3"/>
    <dgm:cxn modelId="{60D66EFF-4B70-429D-BD1E-A463325653E0}" type="presParOf" srcId="{9F89C127-7634-437E-840A-323419351797}" destId="{C4356BD5-C0C3-4D19-BBB2-DAA96F0F96EE}" srcOrd="21" destOrd="0" presId="urn:microsoft.com/office/officeart/2005/8/layout/bProcess3"/>
    <dgm:cxn modelId="{EF64FF4F-BEC2-4F88-9FCA-8EE485606E1B}" type="presParOf" srcId="{C4356BD5-C0C3-4D19-BBB2-DAA96F0F96EE}" destId="{945C5FF9-2CFD-42C5-864B-9C53A70E628C}" srcOrd="0" destOrd="0" presId="urn:microsoft.com/office/officeart/2005/8/layout/bProcess3"/>
    <dgm:cxn modelId="{4058DE2D-8E21-437C-9BEE-16CF995089FB}" type="presParOf" srcId="{9F89C127-7634-437E-840A-323419351797}" destId="{E62CB4D9-BDC1-445F-AE19-89BA1B166047}" srcOrd="22" destOrd="0" presId="urn:microsoft.com/office/officeart/2005/8/layout/bProcess3"/>
    <dgm:cxn modelId="{D71FDB5D-6D95-447C-A7C8-E8863F98D0CC}" type="presParOf" srcId="{9F89C127-7634-437E-840A-323419351797}" destId="{F7198814-217F-4625-AE3A-C5E2318838D2}" srcOrd="23" destOrd="0" presId="urn:microsoft.com/office/officeart/2005/8/layout/bProcess3"/>
    <dgm:cxn modelId="{5597B5A1-69F6-4C69-8B0B-9A515E8CDD49}" type="presParOf" srcId="{F7198814-217F-4625-AE3A-C5E2318838D2}" destId="{0A8136D0-B969-4861-B75D-A4E727B95AAC}" srcOrd="0" destOrd="0" presId="urn:microsoft.com/office/officeart/2005/8/layout/bProcess3"/>
    <dgm:cxn modelId="{2C83D73B-7760-4EF6-9F9B-0BB84BBC5919}" type="presParOf" srcId="{9F89C127-7634-437E-840A-323419351797}" destId="{0DAEABAC-70CF-4EEE-8A62-1F255EBE62CA}" srcOrd="24" destOrd="0" presId="urn:microsoft.com/office/officeart/2005/8/layout/bProcess3"/>
    <dgm:cxn modelId="{1DC67464-3315-47DE-ACF5-FA3C479D416C}" type="presParOf" srcId="{9F89C127-7634-437E-840A-323419351797}" destId="{75C9B170-33E9-4889-8D10-9B5E23D1ECC7}" srcOrd="25" destOrd="0" presId="urn:microsoft.com/office/officeart/2005/8/layout/bProcess3"/>
    <dgm:cxn modelId="{1FAA69A0-CC72-46A9-B056-2C96448FC778}" type="presParOf" srcId="{75C9B170-33E9-4889-8D10-9B5E23D1ECC7}" destId="{4E0C5065-C620-4761-AF77-AA5DAA297C41}" srcOrd="0" destOrd="0" presId="urn:microsoft.com/office/officeart/2005/8/layout/bProcess3"/>
    <dgm:cxn modelId="{49824BD9-54A6-444D-874C-5C8E30D147CD}" type="presParOf" srcId="{9F89C127-7634-437E-840A-323419351797}" destId="{E12F2CD2-DE54-4826-BAD8-FBFA4E420339}" srcOrd="26" destOrd="0" presId="urn:microsoft.com/office/officeart/2005/8/layout/bProcess3"/>
    <dgm:cxn modelId="{59FACA72-C0AC-48D3-844B-D1D4EE9ED617}" type="presParOf" srcId="{9F89C127-7634-437E-840A-323419351797}" destId="{6F8CF00A-3F55-4846-ADBE-4E778A618B2A}" srcOrd="27" destOrd="0" presId="urn:microsoft.com/office/officeart/2005/8/layout/bProcess3"/>
    <dgm:cxn modelId="{BAB3750B-173E-4B54-987D-2E420DEF6CAF}" type="presParOf" srcId="{6F8CF00A-3F55-4846-ADBE-4E778A618B2A}" destId="{C33D712E-9A1B-433D-8941-D67595C35283}" srcOrd="0" destOrd="0" presId="urn:microsoft.com/office/officeart/2005/8/layout/bProcess3"/>
    <dgm:cxn modelId="{7DFC2781-FE7F-49A1-81AF-2B65473779CC}" type="presParOf" srcId="{9F89C127-7634-437E-840A-323419351797}" destId="{69104C8E-7866-46AB-BB18-372DEABF2091}" srcOrd="28" destOrd="0" presId="urn:microsoft.com/office/officeart/2005/8/layout/bProcess3"/>
    <dgm:cxn modelId="{E995120F-6177-4865-A83C-C8520951E2E3}" type="presParOf" srcId="{9F89C127-7634-437E-840A-323419351797}" destId="{F452EE3F-70FC-4D93-A10F-91F6BFE8A2C2}" srcOrd="29" destOrd="0" presId="urn:microsoft.com/office/officeart/2005/8/layout/bProcess3"/>
    <dgm:cxn modelId="{CB07FD0A-806F-4312-B751-1821DAE3FFF4}" type="presParOf" srcId="{F452EE3F-70FC-4D93-A10F-91F6BFE8A2C2}" destId="{2A9ABE33-C2CE-4156-BB96-0C9686B3B059}" srcOrd="0" destOrd="0" presId="urn:microsoft.com/office/officeart/2005/8/layout/bProcess3"/>
    <dgm:cxn modelId="{F0594F07-0543-48BB-B775-1C31C30FA7C1}" type="presParOf" srcId="{9F89C127-7634-437E-840A-323419351797}" destId="{973DA28C-8E25-4352-A72A-E40AE33F88AF}" srcOrd="3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12211" custLinFactNeighborY="6063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LinFactNeighborX="1111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7CBD7075-5853-4623-9300-27330B7D9C59}" type="presOf" srcId="{96BA26CF-AB60-44DC-BE48-73DE01F9D53F}" destId="{312EA8C0-71A2-4E66-AC0B-B75C121438AF}" srcOrd="1" destOrd="0" presId="urn:microsoft.com/office/officeart/2005/8/layout/matrix1"/>
    <dgm:cxn modelId="{47F747EF-6C24-4234-9292-798FEACDE99D}" type="presOf" srcId="{E262CD52-0E08-4165-B523-58F75DC24B89}" destId="{1381F21B-F3E9-45FE-B671-5973CACF80B1}" srcOrd="1" destOrd="0" presId="urn:microsoft.com/office/officeart/2005/8/layout/matrix1"/>
    <dgm:cxn modelId="{FD8506AD-CFA4-4018-88B1-BF58B27B90C9}" type="presOf" srcId="{3297996A-D942-472A-8BA4-CDB65934469C}" destId="{67A01987-ABFA-4B9B-B2F4-191AA2DB9DF2}" srcOrd="0" destOrd="0" presId="urn:microsoft.com/office/officeart/2005/8/layout/matrix1"/>
    <dgm:cxn modelId="{0DE50FD2-13D8-4947-B567-78B3D1F3AC7F}" type="presOf" srcId="{6009A687-7DDD-4CA4-8592-98993548712E}" destId="{9A2CE8B6-6961-4B4F-BFF4-FF7639C43180}" srcOrd="1" destOrd="0" presId="urn:microsoft.com/office/officeart/2005/8/layout/matrix1"/>
    <dgm:cxn modelId="{203ACB59-24AE-48E3-ACBA-9612C9D5E136}" type="presOf" srcId="{5C172D77-3ECC-4C74-8BEC-615E705B7AD7}" destId="{91F89CD7-ABFE-49F6-BB2B-ED08CCF38EF0}" srcOrd="0" destOrd="0" presId="urn:microsoft.com/office/officeart/2005/8/layout/matrix1"/>
    <dgm:cxn modelId="{2928CAC1-8536-4339-A6AE-AD983FD16C85}" type="presOf" srcId="{6009A687-7DDD-4CA4-8592-98993548712E}" destId="{BE8AAD2E-5C1C-4A9A-B6D3-12EC5B5E009A}" srcOrd="0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A49DEDE4-EA8E-4B58-8DE2-F90F185C2E74}" type="presOf" srcId="{E262CD52-0E08-4165-B523-58F75DC24B89}" destId="{DD6F9ABA-42A7-4C04-9AAD-2A7CFA3EC004}" srcOrd="0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84D74107-486D-4008-9729-535EA2F3D790}" type="presOf" srcId="{5B1DECD4-B8A5-4E2F-999D-2F09ED60A3D4}" destId="{040B2B00-6D6A-4D05-AA8D-D282C3942F1B}" srcOrd="0" destOrd="0" presId="urn:microsoft.com/office/officeart/2005/8/layout/matrix1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AEBA045A-9479-4624-96F0-9079A560FB6A}" type="presOf" srcId="{5C172D77-3ECC-4C74-8BEC-615E705B7AD7}" destId="{D071F37D-3768-4A62-A0A9-D30C582C504D}" srcOrd="1" destOrd="0" presId="urn:microsoft.com/office/officeart/2005/8/layout/matrix1"/>
    <dgm:cxn modelId="{77B74ECA-6EB3-4ABC-B3D0-D6D138B155C3}" type="presOf" srcId="{96BA26CF-AB60-44DC-BE48-73DE01F9D53F}" destId="{E2C77BB3-B294-46AC-B7C8-975BADA60EBB}" srcOrd="0" destOrd="0" presId="urn:microsoft.com/office/officeart/2005/8/layout/matrix1"/>
    <dgm:cxn modelId="{0A5A7789-6062-4C11-A889-183A37516F3F}" type="presParOf" srcId="{040B2B00-6D6A-4D05-AA8D-D282C3942F1B}" destId="{5D4D9B13-5D01-412C-953B-6E3D34F0B21C}" srcOrd="0" destOrd="0" presId="urn:microsoft.com/office/officeart/2005/8/layout/matrix1"/>
    <dgm:cxn modelId="{80DA780F-4D0C-4A10-94B5-79EB7A0E43DA}" type="presParOf" srcId="{5D4D9B13-5D01-412C-953B-6E3D34F0B21C}" destId="{E2C77BB3-B294-46AC-B7C8-975BADA60EBB}" srcOrd="0" destOrd="0" presId="urn:microsoft.com/office/officeart/2005/8/layout/matrix1"/>
    <dgm:cxn modelId="{A3866C64-9CC9-4A15-B8EB-10F6F647037A}" type="presParOf" srcId="{5D4D9B13-5D01-412C-953B-6E3D34F0B21C}" destId="{312EA8C0-71A2-4E66-AC0B-B75C121438AF}" srcOrd="1" destOrd="0" presId="urn:microsoft.com/office/officeart/2005/8/layout/matrix1"/>
    <dgm:cxn modelId="{34CD5CA7-ABB2-420A-9F70-E8B50B86E4A7}" type="presParOf" srcId="{5D4D9B13-5D01-412C-953B-6E3D34F0B21C}" destId="{91F89CD7-ABFE-49F6-BB2B-ED08CCF38EF0}" srcOrd="2" destOrd="0" presId="urn:microsoft.com/office/officeart/2005/8/layout/matrix1"/>
    <dgm:cxn modelId="{5625E432-BB6D-49BF-A43F-34D7C3E8AC74}" type="presParOf" srcId="{5D4D9B13-5D01-412C-953B-6E3D34F0B21C}" destId="{D071F37D-3768-4A62-A0A9-D30C582C504D}" srcOrd="3" destOrd="0" presId="urn:microsoft.com/office/officeart/2005/8/layout/matrix1"/>
    <dgm:cxn modelId="{EE53DF1F-1202-4EE5-B732-E2325C4B7180}" type="presParOf" srcId="{5D4D9B13-5D01-412C-953B-6E3D34F0B21C}" destId="{BE8AAD2E-5C1C-4A9A-B6D3-12EC5B5E009A}" srcOrd="4" destOrd="0" presId="urn:microsoft.com/office/officeart/2005/8/layout/matrix1"/>
    <dgm:cxn modelId="{548D73E1-E1EE-4D9B-A136-D01562A02EDA}" type="presParOf" srcId="{5D4D9B13-5D01-412C-953B-6E3D34F0B21C}" destId="{9A2CE8B6-6961-4B4F-BFF4-FF7639C43180}" srcOrd="5" destOrd="0" presId="urn:microsoft.com/office/officeart/2005/8/layout/matrix1"/>
    <dgm:cxn modelId="{CC20F707-BF30-4CE5-8E71-94909585A135}" type="presParOf" srcId="{5D4D9B13-5D01-412C-953B-6E3D34F0B21C}" destId="{DD6F9ABA-42A7-4C04-9AAD-2A7CFA3EC004}" srcOrd="6" destOrd="0" presId="urn:microsoft.com/office/officeart/2005/8/layout/matrix1"/>
    <dgm:cxn modelId="{098147A6-1006-4A18-82F0-96651A996270}" type="presParOf" srcId="{5D4D9B13-5D01-412C-953B-6E3D34F0B21C}" destId="{1381F21B-F3E9-45FE-B671-5973CACF80B1}" srcOrd="7" destOrd="0" presId="urn:microsoft.com/office/officeart/2005/8/layout/matrix1"/>
    <dgm:cxn modelId="{B3100021-0AF8-4E25-99C8-0828F3C71486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accent2"/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12211" custLinFactNeighborY="6063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ScaleX="101903" custLinFactNeighborX="1111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8F6F3907-AE84-43E7-82FB-CCD6EC8D45B1}" type="presOf" srcId="{96BA26CF-AB60-44DC-BE48-73DE01F9D53F}" destId="{312EA8C0-71A2-4E66-AC0B-B75C121438AF}" srcOrd="1" destOrd="0" presId="urn:microsoft.com/office/officeart/2005/8/layout/matrix1"/>
    <dgm:cxn modelId="{D04994D9-7646-4B79-BCDC-3F0182BD951D}" type="presOf" srcId="{5C172D77-3ECC-4C74-8BEC-615E705B7AD7}" destId="{91F89CD7-ABFE-49F6-BB2B-ED08CCF38EF0}" srcOrd="0" destOrd="0" presId="urn:microsoft.com/office/officeart/2005/8/layout/matrix1"/>
    <dgm:cxn modelId="{E3E3CE2A-BDF6-4D05-92FE-415817D6B357}" type="presOf" srcId="{5B1DECD4-B8A5-4E2F-999D-2F09ED60A3D4}" destId="{040B2B00-6D6A-4D05-AA8D-D282C3942F1B}" srcOrd="0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BCF6C193-446A-4C08-945D-17E56B183FEC}" type="presOf" srcId="{E262CD52-0E08-4165-B523-58F75DC24B89}" destId="{DD6F9ABA-42A7-4C04-9AAD-2A7CFA3EC004}" srcOrd="0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4F44B898-D1F3-4D30-99E4-E019F6556B28}" type="presOf" srcId="{6009A687-7DDD-4CA4-8592-98993548712E}" destId="{9A2CE8B6-6961-4B4F-BFF4-FF7639C43180}" srcOrd="1" destOrd="0" presId="urn:microsoft.com/office/officeart/2005/8/layout/matrix1"/>
    <dgm:cxn modelId="{C2243579-9FD7-4231-A9E2-98732A32AD21}" type="presOf" srcId="{E262CD52-0E08-4165-B523-58F75DC24B89}" destId="{1381F21B-F3E9-45FE-B671-5973CACF80B1}" srcOrd="1" destOrd="0" presId="urn:microsoft.com/office/officeart/2005/8/layout/matrix1"/>
    <dgm:cxn modelId="{E80C43CD-5FC8-4226-8D18-8491080981D9}" type="presOf" srcId="{3297996A-D942-472A-8BA4-CDB65934469C}" destId="{67A01987-ABFA-4B9B-B2F4-191AA2DB9DF2}" srcOrd="0" destOrd="0" presId="urn:microsoft.com/office/officeart/2005/8/layout/matrix1"/>
    <dgm:cxn modelId="{83205225-18E3-4618-A5CE-1F925AFBF9EA}" type="presOf" srcId="{96BA26CF-AB60-44DC-BE48-73DE01F9D53F}" destId="{E2C77BB3-B294-46AC-B7C8-975BADA60EBB}" srcOrd="0" destOrd="0" presId="urn:microsoft.com/office/officeart/2005/8/layout/matrix1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CAD737AE-8669-45CE-8182-95A1C829A781}" type="presOf" srcId="{5C172D77-3ECC-4C74-8BEC-615E705B7AD7}" destId="{D071F37D-3768-4A62-A0A9-D30C582C504D}" srcOrd="1" destOrd="0" presId="urn:microsoft.com/office/officeart/2005/8/layout/matrix1"/>
    <dgm:cxn modelId="{AD8CAAAB-3331-46A6-8D88-C06A97346422}" type="presOf" srcId="{6009A687-7DDD-4CA4-8592-98993548712E}" destId="{BE8AAD2E-5C1C-4A9A-B6D3-12EC5B5E009A}" srcOrd="0" destOrd="0" presId="urn:microsoft.com/office/officeart/2005/8/layout/matrix1"/>
    <dgm:cxn modelId="{14A6209F-5E19-4C4A-B0BD-5E1CE6F626A7}" type="presParOf" srcId="{040B2B00-6D6A-4D05-AA8D-D282C3942F1B}" destId="{5D4D9B13-5D01-412C-953B-6E3D34F0B21C}" srcOrd="0" destOrd="0" presId="urn:microsoft.com/office/officeart/2005/8/layout/matrix1"/>
    <dgm:cxn modelId="{4BF19614-282A-4E3C-B775-874F74E4CE7D}" type="presParOf" srcId="{5D4D9B13-5D01-412C-953B-6E3D34F0B21C}" destId="{E2C77BB3-B294-46AC-B7C8-975BADA60EBB}" srcOrd="0" destOrd="0" presId="urn:microsoft.com/office/officeart/2005/8/layout/matrix1"/>
    <dgm:cxn modelId="{2E1F246D-C64B-4C04-AFFA-7E12A75E8F96}" type="presParOf" srcId="{5D4D9B13-5D01-412C-953B-6E3D34F0B21C}" destId="{312EA8C0-71A2-4E66-AC0B-B75C121438AF}" srcOrd="1" destOrd="0" presId="urn:microsoft.com/office/officeart/2005/8/layout/matrix1"/>
    <dgm:cxn modelId="{162DC857-CF0F-4897-92C8-926519468435}" type="presParOf" srcId="{5D4D9B13-5D01-412C-953B-6E3D34F0B21C}" destId="{91F89CD7-ABFE-49F6-BB2B-ED08CCF38EF0}" srcOrd="2" destOrd="0" presId="urn:microsoft.com/office/officeart/2005/8/layout/matrix1"/>
    <dgm:cxn modelId="{12DE32F9-D1D0-4D5D-8E7C-C95CE5B0F90D}" type="presParOf" srcId="{5D4D9B13-5D01-412C-953B-6E3D34F0B21C}" destId="{D071F37D-3768-4A62-A0A9-D30C582C504D}" srcOrd="3" destOrd="0" presId="urn:microsoft.com/office/officeart/2005/8/layout/matrix1"/>
    <dgm:cxn modelId="{DCE0CD93-ED98-408C-8300-78721F1FB4F7}" type="presParOf" srcId="{5D4D9B13-5D01-412C-953B-6E3D34F0B21C}" destId="{BE8AAD2E-5C1C-4A9A-B6D3-12EC5B5E009A}" srcOrd="4" destOrd="0" presId="urn:microsoft.com/office/officeart/2005/8/layout/matrix1"/>
    <dgm:cxn modelId="{77757626-E96D-4B0F-87CE-6E5260788D17}" type="presParOf" srcId="{5D4D9B13-5D01-412C-953B-6E3D34F0B21C}" destId="{9A2CE8B6-6961-4B4F-BFF4-FF7639C43180}" srcOrd="5" destOrd="0" presId="urn:microsoft.com/office/officeart/2005/8/layout/matrix1"/>
    <dgm:cxn modelId="{3FFD2D84-7767-45AE-884E-A3158027C03C}" type="presParOf" srcId="{5D4D9B13-5D01-412C-953B-6E3D34F0B21C}" destId="{DD6F9ABA-42A7-4C04-9AAD-2A7CFA3EC004}" srcOrd="6" destOrd="0" presId="urn:microsoft.com/office/officeart/2005/8/layout/matrix1"/>
    <dgm:cxn modelId="{25D2307B-67EA-41F0-99FB-28054B1E9E7F}" type="presParOf" srcId="{5D4D9B13-5D01-412C-953B-6E3D34F0B21C}" destId="{1381F21B-F3E9-45FE-B671-5973CACF80B1}" srcOrd="7" destOrd="0" presId="urn:microsoft.com/office/officeart/2005/8/layout/matrix1"/>
    <dgm:cxn modelId="{B2173514-7090-47BE-BF79-A49D76E20B3C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12211" custLinFactNeighborY="6063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LinFactNeighborX="1111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49DE629E-D011-4DD6-B60B-8C437044A999}" type="presOf" srcId="{96BA26CF-AB60-44DC-BE48-73DE01F9D53F}" destId="{312EA8C0-71A2-4E66-AC0B-B75C121438AF}" srcOrd="1" destOrd="0" presId="urn:microsoft.com/office/officeart/2005/8/layout/matrix1"/>
    <dgm:cxn modelId="{387CBFD7-C82A-4611-A9B6-9DC2901CA41D}" type="presOf" srcId="{E262CD52-0E08-4165-B523-58F75DC24B89}" destId="{1381F21B-F3E9-45FE-B671-5973CACF80B1}" srcOrd="1" destOrd="0" presId="urn:microsoft.com/office/officeart/2005/8/layout/matrix1"/>
    <dgm:cxn modelId="{2874088D-55DD-4F9C-928F-ABACCD1E9575}" type="presOf" srcId="{E262CD52-0E08-4165-B523-58F75DC24B89}" destId="{DD6F9ABA-42A7-4C04-9AAD-2A7CFA3EC004}" srcOrd="0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9B3D7F69-D03E-4EA9-B3E7-2DC67A16B00B}" type="presOf" srcId="{6009A687-7DDD-4CA4-8592-98993548712E}" destId="{9A2CE8B6-6961-4B4F-BFF4-FF7639C43180}" srcOrd="1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77F28FF6-53DC-4335-AB30-07372162D998}" type="presOf" srcId="{5C172D77-3ECC-4C74-8BEC-615E705B7AD7}" destId="{91F89CD7-ABFE-49F6-BB2B-ED08CCF38EF0}" srcOrd="0" destOrd="0" presId="urn:microsoft.com/office/officeart/2005/8/layout/matrix1"/>
    <dgm:cxn modelId="{05A854F7-0D62-4271-9966-CBA135ADCB04}" type="presOf" srcId="{3297996A-D942-472A-8BA4-CDB65934469C}" destId="{67A01987-ABFA-4B9B-B2F4-191AA2DB9DF2}" srcOrd="0" destOrd="0" presId="urn:microsoft.com/office/officeart/2005/8/layout/matrix1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4E070E8B-FCCC-4CBF-84F5-AF61B95FC1C8}" type="presOf" srcId="{5C172D77-3ECC-4C74-8BEC-615E705B7AD7}" destId="{D071F37D-3768-4A62-A0A9-D30C582C504D}" srcOrd="1" destOrd="0" presId="urn:microsoft.com/office/officeart/2005/8/layout/matrix1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F492DF54-BE48-495D-B885-C0ECA35E5E4A}" type="presOf" srcId="{96BA26CF-AB60-44DC-BE48-73DE01F9D53F}" destId="{E2C77BB3-B294-46AC-B7C8-975BADA60EBB}" srcOrd="0" destOrd="0" presId="urn:microsoft.com/office/officeart/2005/8/layout/matrix1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76DEA3F6-004A-4A05-80EF-C05122CF884A}" type="presOf" srcId="{5B1DECD4-B8A5-4E2F-999D-2F09ED60A3D4}" destId="{040B2B00-6D6A-4D05-AA8D-D282C3942F1B}" srcOrd="0" destOrd="0" presId="urn:microsoft.com/office/officeart/2005/8/layout/matrix1"/>
    <dgm:cxn modelId="{CDD94530-F6ED-4E0C-A799-F042681A3642}" type="presOf" srcId="{6009A687-7DDD-4CA4-8592-98993548712E}" destId="{BE8AAD2E-5C1C-4A9A-B6D3-12EC5B5E009A}" srcOrd="0" destOrd="0" presId="urn:microsoft.com/office/officeart/2005/8/layout/matrix1"/>
    <dgm:cxn modelId="{FFA9E5A5-CB5F-4993-A162-5AA76C2F3DAB}" type="presParOf" srcId="{040B2B00-6D6A-4D05-AA8D-D282C3942F1B}" destId="{5D4D9B13-5D01-412C-953B-6E3D34F0B21C}" srcOrd="0" destOrd="0" presId="urn:microsoft.com/office/officeart/2005/8/layout/matrix1"/>
    <dgm:cxn modelId="{FC0AEE2D-5DC0-4D60-AB04-B408DD98F7FA}" type="presParOf" srcId="{5D4D9B13-5D01-412C-953B-6E3D34F0B21C}" destId="{E2C77BB3-B294-46AC-B7C8-975BADA60EBB}" srcOrd="0" destOrd="0" presId="urn:microsoft.com/office/officeart/2005/8/layout/matrix1"/>
    <dgm:cxn modelId="{A95BAAC9-C4DD-40F6-A761-534E74375DD5}" type="presParOf" srcId="{5D4D9B13-5D01-412C-953B-6E3D34F0B21C}" destId="{312EA8C0-71A2-4E66-AC0B-B75C121438AF}" srcOrd="1" destOrd="0" presId="urn:microsoft.com/office/officeart/2005/8/layout/matrix1"/>
    <dgm:cxn modelId="{99D8C290-9B6E-47DB-B40A-1AEBFB4B02E5}" type="presParOf" srcId="{5D4D9B13-5D01-412C-953B-6E3D34F0B21C}" destId="{91F89CD7-ABFE-49F6-BB2B-ED08CCF38EF0}" srcOrd="2" destOrd="0" presId="urn:microsoft.com/office/officeart/2005/8/layout/matrix1"/>
    <dgm:cxn modelId="{2AFE597B-5C37-4880-932D-1B64F4EEE521}" type="presParOf" srcId="{5D4D9B13-5D01-412C-953B-6E3D34F0B21C}" destId="{D071F37D-3768-4A62-A0A9-D30C582C504D}" srcOrd="3" destOrd="0" presId="urn:microsoft.com/office/officeart/2005/8/layout/matrix1"/>
    <dgm:cxn modelId="{0D12C578-AF65-426C-B479-8DA18FA12303}" type="presParOf" srcId="{5D4D9B13-5D01-412C-953B-6E3D34F0B21C}" destId="{BE8AAD2E-5C1C-4A9A-B6D3-12EC5B5E009A}" srcOrd="4" destOrd="0" presId="urn:microsoft.com/office/officeart/2005/8/layout/matrix1"/>
    <dgm:cxn modelId="{82D84E3D-138A-4BF5-B3C5-55EB16A4EECB}" type="presParOf" srcId="{5D4D9B13-5D01-412C-953B-6E3D34F0B21C}" destId="{9A2CE8B6-6961-4B4F-BFF4-FF7639C43180}" srcOrd="5" destOrd="0" presId="urn:microsoft.com/office/officeart/2005/8/layout/matrix1"/>
    <dgm:cxn modelId="{EB475E9C-C0ED-4CF5-8F82-D848BB4A2124}" type="presParOf" srcId="{5D4D9B13-5D01-412C-953B-6E3D34F0B21C}" destId="{DD6F9ABA-42A7-4C04-9AAD-2A7CFA3EC004}" srcOrd="6" destOrd="0" presId="urn:microsoft.com/office/officeart/2005/8/layout/matrix1"/>
    <dgm:cxn modelId="{4FAD845D-BF09-42FF-8D41-8CD378E1917F}" type="presParOf" srcId="{5D4D9B13-5D01-412C-953B-6E3D34F0B21C}" destId="{1381F21B-F3E9-45FE-B671-5973CACF80B1}" srcOrd="7" destOrd="0" presId="urn:microsoft.com/office/officeart/2005/8/layout/matrix1"/>
    <dgm:cxn modelId="{475B43FA-C41B-4406-B712-7EAA42205CC0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accent2"/>
        </a:solidFill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12211" custLinFactNeighborY="6063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LinFactNeighborX="1111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7CD9040E-3408-4BC8-804B-AF23342AEE32}" type="presOf" srcId="{5C172D77-3ECC-4C74-8BEC-615E705B7AD7}" destId="{D071F37D-3768-4A62-A0A9-D30C582C504D}" srcOrd="1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20B3E58E-22D1-43A0-AB2F-DBF45F2997B7}" type="presOf" srcId="{96BA26CF-AB60-44DC-BE48-73DE01F9D53F}" destId="{312EA8C0-71A2-4E66-AC0B-B75C121438AF}" srcOrd="1" destOrd="0" presId="urn:microsoft.com/office/officeart/2005/8/layout/matrix1"/>
    <dgm:cxn modelId="{2D39DD75-5F24-4ED0-988B-2A719E4B48F5}" type="presOf" srcId="{E262CD52-0E08-4165-B523-58F75DC24B89}" destId="{DD6F9ABA-42A7-4C04-9AAD-2A7CFA3EC004}" srcOrd="0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0976FF80-79EA-4592-B88D-CA5B09F0F1D4}" type="presOf" srcId="{3297996A-D942-472A-8BA4-CDB65934469C}" destId="{67A01987-ABFA-4B9B-B2F4-191AA2DB9DF2}" srcOrd="0" destOrd="0" presId="urn:microsoft.com/office/officeart/2005/8/layout/matrix1"/>
    <dgm:cxn modelId="{F4179116-6198-4EB2-AD03-EC2ADEFD6021}" type="presOf" srcId="{E262CD52-0E08-4165-B523-58F75DC24B89}" destId="{1381F21B-F3E9-45FE-B671-5973CACF80B1}" srcOrd="1" destOrd="0" presId="urn:microsoft.com/office/officeart/2005/8/layout/matrix1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D7CD1161-0CD9-4438-9DC5-5EC7939FD765}" type="presOf" srcId="{6009A687-7DDD-4CA4-8592-98993548712E}" destId="{BE8AAD2E-5C1C-4A9A-B6D3-12EC5B5E009A}" srcOrd="0" destOrd="0" presId="urn:microsoft.com/office/officeart/2005/8/layout/matrix1"/>
    <dgm:cxn modelId="{BA685BD1-DF78-4528-9130-5C93A5E0B4A3}" type="presOf" srcId="{5C172D77-3ECC-4C74-8BEC-615E705B7AD7}" destId="{91F89CD7-ABFE-49F6-BB2B-ED08CCF38EF0}" srcOrd="0" destOrd="0" presId="urn:microsoft.com/office/officeart/2005/8/layout/matrix1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BF0C05BD-F962-438F-B6DB-8613B99FF481}" type="presOf" srcId="{96BA26CF-AB60-44DC-BE48-73DE01F9D53F}" destId="{E2C77BB3-B294-46AC-B7C8-975BADA60EBB}" srcOrd="0" destOrd="0" presId="urn:microsoft.com/office/officeart/2005/8/layout/matrix1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9D1CC74A-AFBA-4581-B753-E4AEABDEF4E4}" type="presOf" srcId="{5B1DECD4-B8A5-4E2F-999D-2F09ED60A3D4}" destId="{040B2B00-6D6A-4D05-AA8D-D282C3942F1B}" srcOrd="0" destOrd="0" presId="urn:microsoft.com/office/officeart/2005/8/layout/matrix1"/>
    <dgm:cxn modelId="{140C553F-D373-4F4C-BFA2-8B41BDBE34F9}" type="presOf" srcId="{6009A687-7DDD-4CA4-8592-98993548712E}" destId="{9A2CE8B6-6961-4B4F-BFF4-FF7639C43180}" srcOrd="1" destOrd="0" presId="urn:microsoft.com/office/officeart/2005/8/layout/matrix1"/>
    <dgm:cxn modelId="{97039B2C-1EC2-481F-9AEC-4AE2E93827B0}" type="presParOf" srcId="{040B2B00-6D6A-4D05-AA8D-D282C3942F1B}" destId="{5D4D9B13-5D01-412C-953B-6E3D34F0B21C}" srcOrd="0" destOrd="0" presId="urn:microsoft.com/office/officeart/2005/8/layout/matrix1"/>
    <dgm:cxn modelId="{764D0A94-9071-4CA9-93F4-52E23B9A9314}" type="presParOf" srcId="{5D4D9B13-5D01-412C-953B-6E3D34F0B21C}" destId="{E2C77BB3-B294-46AC-B7C8-975BADA60EBB}" srcOrd="0" destOrd="0" presId="urn:microsoft.com/office/officeart/2005/8/layout/matrix1"/>
    <dgm:cxn modelId="{5C21A02D-EEC3-4FAD-82DA-4002D13F13C7}" type="presParOf" srcId="{5D4D9B13-5D01-412C-953B-6E3D34F0B21C}" destId="{312EA8C0-71A2-4E66-AC0B-B75C121438AF}" srcOrd="1" destOrd="0" presId="urn:microsoft.com/office/officeart/2005/8/layout/matrix1"/>
    <dgm:cxn modelId="{EDB8A756-2CB9-445E-BF0E-03206BE27C1E}" type="presParOf" srcId="{5D4D9B13-5D01-412C-953B-6E3D34F0B21C}" destId="{91F89CD7-ABFE-49F6-BB2B-ED08CCF38EF0}" srcOrd="2" destOrd="0" presId="urn:microsoft.com/office/officeart/2005/8/layout/matrix1"/>
    <dgm:cxn modelId="{411477BC-D505-4C55-B654-09AEBABDE77F}" type="presParOf" srcId="{5D4D9B13-5D01-412C-953B-6E3D34F0B21C}" destId="{D071F37D-3768-4A62-A0A9-D30C582C504D}" srcOrd="3" destOrd="0" presId="urn:microsoft.com/office/officeart/2005/8/layout/matrix1"/>
    <dgm:cxn modelId="{25378A14-D4A1-4C0F-B87C-D6B5A56A8783}" type="presParOf" srcId="{5D4D9B13-5D01-412C-953B-6E3D34F0B21C}" destId="{BE8AAD2E-5C1C-4A9A-B6D3-12EC5B5E009A}" srcOrd="4" destOrd="0" presId="urn:microsoft.com/office/officeart/2005/8/layout/matrix1"/>
    <dgm:cxn modelId="{4378C7CF-A714-451F-B180-C90089CE94B2}" type="presParOf" srcId="{5D4D9B13-5D01-412C-953B-6E3D34F0B21C}" destId="{9A2CE8B6-6961-4B4F-BFF4-FF7639C43180}" srcOrd="5" destOrd="0" presId="urn:microsoft.com/office/officeart/2005/8/layout/matrix1"/>
    <dgm:cxn modelId="{660B721A-0C29-41F1-BA51-96AC1F1602A9}" type="presParOf" srcId="{5D4D9B13-5D01-412C-953B-6E3D34F0B21C}" destId="{DD6F9ABA-42A7-4C04-9AAD-2A7CFA3EC004}" srcOrd="6" destOrd="0" presId="urn:microsoft.com/office/officeart/2005/8/layout/matrix1"/>
    <dgm:cxn modelId="{1E79D329-5708-45BC-9583-DBA24DEFD8ED}" type="presParOf" srcId="{5D4D9B13-5D01-412C-953B-6E3D34F0B21C}" destId="{1381F21B-F3E9-45FE-B671-5973CACF80B1}" srcOrd="7" destOrd="0" presId="urn:microsoft.com/office/officeart/2005/8/layout/matrix1"/>
    <dgm:cxn modelId="{4751B32B-84CC-448D-9ED9-35DADFB0811B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20577" custLinFactNeighborX="-809" custLinFactNeighborY="8194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ScaleY="105129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ScaleX="101459" custScaleY="99874" custLinFactNeighborX="-444" custLinFactNeighborY="4292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B75A7E1B-E92F-4DDA-8BC3-B5A74B5BB384}" type="presOf" srcId="{5C172D77-3ECC-4C74-8BEC-615E705B7AD7}" destId="{D071F37D-3768-4A62-A0A9-D30C582C504D}" srcOrd="1" destOrd="0" presId="urn:microsoft.com/office/officeart/2005/8/layout/matrix1"/>
    <dgm:cxn modelId="{60DE19EE-870A-42EE-9721-17133B6A0FA9}" type="presOf" srcId="{5C172D77-3ECC-4C74-8BEC-615E705B7AD7}" destId="{91F89CD7-ABFE-49F6-BB2B-ED08CCF38EF0}" srcOrd="0" destOrd="0" presId="urn:microsoft.com/office/officeart/2005/8/layout/matrix1"/>
    <dgm:cxn modelId="{ADFA1C95-FE6C-4115-8015-F5633589470D}" type="presOf" srcId="{5B1DECD4-B8A5-4E2F-999D-2F09ED60A3D4}" destId="{040B2B00-6D6A-4D05-AA8D-D282C3942F1B}" srcOrd="0" destOrd="0" presId="urn:microsoft.com/office/officeart/2005/8/layout/matrix1"/>
    <dgm:cxn modelId="{4833330F-4203-45A9-976F-055190D57877}" type="presOf" srcId="{96BA26CF-AB60-44DC-BE48-73DE01F9D53F}" destId="{312EA8C0-71A2-4E66-AC0B-B75C121438AF}" srcOrd="1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C728B5DB-335F-44C4-AD77-1CA0CB99AE0D}" type="presOf" srcId="{3297996A-D942-472A-8BA4-CDB65934469C}" destId="{67A01987-ABFA-4B9B-B2F4-191AA2DB9DF2}" srcOrd="0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20A0C950-3667-448F-AC98-B69FF368C29F}" type="presOf" srcId="{96BA26CF-AB60-44DC-BE48-73DE01F9D53F}" destId="{E2C77BB3-B294-46AC-B7C8-975BADA60EBB}" srcOrd="0" destOrd="0" presId="urn:microsoft.com/office/officeart/2005/8/layout/matrix1"/>
    <dgm:cxn modelId="{599E4499-AFFF-4F95-851B-DCE13B9FB439}" type="presOf" srcId="{E262CD52-0E08-4165-B523-58F75DC24B89}" destId="{1381F21B-F3E9-45FE-B671-5973CACF80B1}" srcOrd="1" destOrd="0" presId="urn:microsoft.com/office/officeart/2005/8/layout/matrix1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23A282E2-FEEF-47C1-8AC6-8E892F73ED9E}" type="presOf" srcId="{6009A687-7DDD-4CA4-8592-98993548712E}" destId="{9A2CE8B6-6961-4B4F-BFF4-FF7639C43180}" srcOrd="1" destOrd="0" presId="urn:microsoft.com/office/officeart/2005/8/layout/matrix1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C58C9817-CC50-4AD7-9D0E-E4326CE286B4}" type="presOf" srcId="{6009A687-7DDD-4CA4-8592-98993548712E}" destId="{BE8AAD2E-5C1C-4A9A-B6D3-12EC5B5E009A}" srcOrd="0" destOrd="0" presId="urn:microsoft.com/office/officeart/2005/8/layout/matrix1"/>
    <dgm:cxn modelId="{88A4D1F2-B25B-4C21-979B-23CF6F2773D1}" type="presOf" srcId="{E262CD52-0E08-4165-B523-58F75DC24B89}" destId="{DD6F9ABA-42A7-4C04-9AAD-2A7CFA3EC004}" srcOrd="0" destOrd="0" presId="urn:microsoft.com/office/officeart/2005/8/layout/matrix1"/>
    <dgm:cxn modelId="{9EF10280-1411-40CF-8FC2-71257B4081A7}" type="presParOf" srcId="{040B2B00-6D6A-4D05-AA8D-D282C3942F1B}" destId="{5D4D9B13-5D01-412C-953B-6E3D34F0B21C}" srcOrd="0" destOrd="0" presId="urn:microsoft.com/office/officeart/2005/8/layout/matrix1"/>
    <dgm:cxn modelId="{344EFCD6-0B61-492D-8023-0A77EB90C2CD}" type="presParOf" srcId="{5D4D9B13-5D01-412C-953B-6E3D34F0B21C}" destId="{E2C77BB3-B294-46AC-B7C8-975BADA60EBB}" srcOrd="0" destOrd="0" presId="urn:microsoft.com/office/officeart/2005/8/layout/matrix1"/>
    <dgm:cxn modelId="{E54EC9B5-D834-41B6-8C3B-4AEFBDA438DF}" type="presParOf" srcId="{5D4D9B13-5D01-412C-953B-6E3D34F0B21C}" destId="{312EA8C0-71A2-4E66-AC0B-B75C121438AF}" srcOrd="1" destOrd="0" presId="urn:microsoft.com/office/officeart/2005/8/layout/matrix1"/>
    <dgm:cxn modelId="{1E4AF82D-4BB8-427F-9366-780C0D74DEFF}" type="presParOf" srcId="{5D4D9B13-5D01-412C-953B-6E3D34F0B21C}" destId="{91F89CD7-ABFE-49F6-BB2B-ED08CCF38EF0}" srcOrd="2" destOrd="0" presId="urn:microsoft.com/office/officeart/2005/8/layout/matrix1"/>
    <dgm:cxn modelId="{39C7F2E9-B36B-46E5-81C2-BFFA52BD08CC}" type="presParOf" srcId="{5D4D9B13-5D01-412C-953B-6E3D34F0B21C}" destId="{D071F37D-3768-4A62-A0A9-D30C582C504D}" srcOrd="3" destOrd="0" presId="urn:microsoft.com/office/officeart/2005/8/layout/matrix1"/>
    <dgm:cxn modelId="{D2BDEFA6-22F7-40AF-B383-6ED6CD6F16BC}" type="presParOf" srcId="{5D4D9B13-5D01-412C-953B-6E3D34F0B21C}" destId="{BE8AAD2E-5C1C-4A9A-B6D3-12EC5B5E009A}" srcOrd="4" destOrd="0" presId="urn:microsoft.com/office/officeart/2005/8/layout/matrix1"/>
    <dgm:cxn modelId="{4026DD9E-2804-4364-9DCF-905982C9393A}" type="presParOf" srcId="{5D4D9B13-5D01-412C-953B-6E3D34F0B21C}" destId="{9A2CE8B6-6961-4B4F-BFF4-FF7639C43180}" srcOrd="5" destOrd="0" presId="urn:microsoft.com/office/officeart/2005/8/layout/matrix1"/>
    <dgm:cxn modelId="{BC05F5F4-4C0E-4F34-AA52-7B035D8E6BCF}" type="presParOf" srcId="{5D4D9B13-5D01-412C-953B-6E3D34F0B21C}" destId="{DD6F9ABA-42A7-4C04-9AAD-2A7CFA3EC004}" srcOrd="6" destOrd="0" presId="urn:microsoft.com/office/officeart/2005/8/layout/matrix1"/>
    <dgm:cxn modelId="{0622CE61-A149-4903-B50A-8F8D6A7E6687}" type="presParOf" srcId="{5D4D9B13-5D01-412C-953B-6E3D34F0B21C}" destId="{1381F21B-F3E9-45FE-B671-5973CACF80B1}" srcOrd="7" destOrd="0" presId="urn:microsoft.com/office/officeart/2005/8/layout/matrix1"/>
    <dgm:cxn modelId="{0DB91842-AEAF-4730-A5CA-F16C800E8649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1DECD4-B8A5-4E2F-999D-2F09ED60A3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97996A-D942-472A-8BA4-CDB65934469C}">
      <dgm:prSet phldrT="[Text]" custT="1"/>
      <dgm:spPr>
        <a:solidFill>
          <a:srgbClr val="1D2D4B"/>
        </a:solidFill>
      </dgm:spPr>
      <dgm:t>
        <a:bodyPr/>
        <a:lstStyle/>
        <a:p>
          <a:r>
            <a:rPr lang="de-DE" sz="24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dirty="0">
            <a:solidFill>
              <a:schemeClr val="bg1"/>
            </a:solidFill>
          </a:endParaRPr>
        </a:p>
      </dgm:t>
    </dgm:pt>
    <dgm:pt modelId="{0F39713C-7BCF-4396-95CD-1FB010EC34C0}" type="parTrans" cxnId="{99E7C5AA-F95D-47C8-85E6-908634D581C6}">
      <dgm:prSet/>
      <dgm:spPr/>
      <dgm:t>
        <a:bodyPr/>
        <a:lstStyle/>
        <a:p>
          <a:endParaRPr lang="de-DE"/>
        </a:p>
      </dgm:t>
    </dgm:pt>
    <dgm:pt modelId="{9783A38E-DDCF-47E1-A958-B21EF082499E}" type="sibTrans" cxnId="{99E7C5AA-F95D-47C8-85E6-908634D581C6}">
      <dgm:prSet/>
      <dgm:spPr/>
      <dgm:t>
        <a:bodyPr/>
        <a:lstStyle/>
        <a:p>
          <a:endParaRPr lang="de-DE"/>
        </a:p>
      </dgm:t>
    </dgm:pt>
    <dgm:pt modelId="{96BA26CF-AB60-44DC-BE48-73DE01F9D53F}">
      <dgm:prSet phldrT="[Text]" custT="1"/>
      <dgm:spPr>
        <a:solidFill>
          <a:schemeClr val="accent2"/>
        </a:solidFill>
      </dgm:spPr>
      <dgm:t>
        <a:bodyPr/>
        <a:lstStyle/>
        <a:p>
          <a:pPr algn="l"/>
          <a:r>
            <a:rPr lang="de-DE" sz="2000" b="1" dirty="0" smtClean="0">
              <a:solidFill>
                <a:srgbClr val="1D2D4B"/>
              </a:solidFill>
            </a:rPr>
            <a:t>1. Welcher Bedarf?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 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Finanzplaner PRO</a:t>
          </a:r>
          <a:endParaRPr lang="de-DE" sz="2000" dirty="0">
            <a:solidFill>
              <a:srgbClr val="1D2D4B"/>
            </a:solidFill>
          </a:endParaRPr>
        </a:p>
      </dgm:t>
    </dgm:pt>
    <dgm:pt modelId="{1319C358-A942-4D1E-80D9-1397195F6B19}" type="parTrans" cxnId="{A85A334D-256F-4B09-8D3D-F382FAAE53E1}">
      <dgm:prSet/>
      <dgm:spPr/>
      <dgm:t>
        <a:bodyPr/>
        <a:lstStyle/>
        <a:p>
          <a:endParaRPr lang="de-DE"/>
        </a:p>
      </dgm:t>
    </dgm:pt>
    <dgm:pt modelId="{B6060B0C-7431-40CA-A99C-7513ED3BC976}" type="sibTrans" cxnId="{A85A334D-256F-4B09-8D3D-F382FAAE53E1}">
      <dgm:prSet/>
      <dgm:spPr/>
      <dgm:t>
        <a:bodyPr/>
        <a:lstStyle/>
        <a:p>
          <a:endParaRPr lang="de-DE"/>
        </a:p>
      </dgm:t>
    </dgm:pt>
    <dgm:pt modelId="{6009A687-7DDD-4CA4-8592-98993548712E}">
      <dgm:prSet phldrT="[Text]" custT="1"/>
      <dgm:spPr>
        <a:solidFill>
          <a:schemeClr val="accent2"/>
        </a:solidFill>
        <a:ln>
          <a:solidFill>
            <a:schemeClr val="bg1"/>
          </a:solidFill>
        </a:ln>
      </dgm:spPr>
      <dgm:t>
        <a:bodyPr/>
        <a:lstStyle/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endParaRPr lang="de-DE" sz="2000" b="1" dirty="0" smtClean="0">
            <a:solidFill>
              <a:srgbClr val="1D2D4B"/>
            </a:solidFill>
          </a:endParaRPr>
        </a:p>
        <a:p>
          <a:pPr algn="l"/>
          <a:r>
            <a:rPr lang="de-DE" sz="2000" b="1" dirty="0" smtClean="0">
              <a:solidFill>
                <a:srgbClr val="1D2D4B"/>
              </a:solidFill>
            </a:rPr>
            <a:t>3. Welche Anlagesegmente?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Risikoklassenfinder</a:t>
          </a:r>
        </a:p>
        <a:p>
          <a:pPr algn="l"/>
          <a:r>
            <a:rPr lang="de-DE" sz="2000" dirty="0" smtClean="0">
              <a:solidFill>
                <a:srgbClr val="1D2D4B"/>
              </a:solidFill>
            </a:rPr>
            <a:t>Marktbewertung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C52D8B61-548C-4E4F-8851-DAD3EF7F9A58}" type="parTrans" cxnId="{7937E0DD-D819-4B9F-A341-D0180D6FD15C}">
      <dgm:prSet/>
      <dgm:spPr/>
      <dgm:t>
        <a:bodyPr/>
        <a:lstStyle/>
        <a:p>
          <a:endParaRPr lang="de-DE"/>
        </a:p>
      </dgm:t>
    </dgm:pt>
    <dgm:pt modelId="{E946DA97-0651-489F-985A-0F64FC7CA204}" type="sibTrans" cxnId="{7937E0DD-D819-4B9F-A341-D0180D6FD15C}">
      <dgm:prSet/>
      <dgm:spPr/>
      <dgm:t>
        <a:bodyPr/>
        <a:lstStyle/>
        <a:p>
          <a:endParaRPr lang="de-DE"/>
        </a:p>
      </dgm:t>
    </dgm:pt>
    <dgm:pt modelId="{E262CD52-0E08-4165-B523-58F75DC24B89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endParaRPr lang="de-DE" sz="2000" b="1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4. Welche Produkte?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Entscheidungsnavigation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Vergleichsrechner</a:t>
          </a: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46E679E3-C8BF-4619-8BD6-B7ECD76D8C0C}" type="parTrans" cxnId="{11E56CB7-A669-42DD-85C4-1148F9BE90DF}">
      <dgm:prSet/>
      <dgm:spPr/>
      <dgm:t>
        <a:bodyPr/>
        <a:lstStyle/>
        <a:p>
          <a:endParaRPr lang="de-DE"/>
        </a:p>
      </dgm:t>
    </dgm:pt>
    <dgm:pt modelId="{50073507-11D6-4966-8AD4-3BFB1335A673}" type="sibTrans" cxnId="{11E56CB7-A669-42DD-85C4-1148F9BE90DF}">
      <dgm:prSet/>
      <dgm:spPr/>
      <dgm:t>
        <a:bodyPr/>
        <a:lstStyle/>
        <a:p>
          <a:endParaRPr lang="de-DE"/>
        </a:p>
      </dgm:t>
    </dgm:pt>
    <dgm:pt modelId="{5C172D77-3ECC-4C74-8BEC-615E705B7AD7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endParaRPr lang="de-DE" sz="2000" dirty="0" smtClean="0">
            <a:solidFill>
              <a:srgbClr val="1D2D4B"/>
            </a:solidFill>
          </a:endParaRPr>
        </a:p>
        <a:p>
          <a:pPr algn="r"/>
          <a:r>
            <a:rPr lang="de-DE" sz="2000" b="1" dirty="0" smtClean="0">
              <a:solidFill>
                <a:srgbClr val="1D2D4B"/>
              </a:solidFill>
            </a:rPr>
            <a:t>2. Welche Produktwege?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Analysefragen</a:t>
          </a:r>
        </a:p>
        <a:p>
          <a:pPr algn="r"/>
          <a:r>
            <a:rPr lang="de-DE" sz="2000" dirty="0" smtClean="0">
              <a:solidFill>
                <a:srgbClr val="1D2D4B"/>
              </a:solidFill>
            </a:rPr>
            <a:t>Strategienavigation</a:t>
          </a:r>
        </a:p>
        <a:p>
          <a:pPr algn="ctr"/>
          <a:endParaRPr lang="de-DE" sz="2000" dirty="0">
            <a:solidFill>
              <a:srgbClr val="1D2D4B"/>
            </a:solidFill>
          </a:endParaRPr>
        </a:p>
      </dgm:t>
    </dgm:pt>
    <dgm:pt modelId="{8C4B1AFA-6FD5-4DC9-B3EC-3183A550000E}" type="sibTrans" cxnId="{1F092E78-DF6C-4E1C-9824-71ED5958565B}">
      <dgm:prSet/>
      <dgm:spPr/>
      <dgm:t>
        <a:bodyPr/>
        <a:lstStyle/>
        <a:p>
          <a:endParaRPr lang="de-DE"/>
        </a:p>
      </dgm:t>
    </dgm:pt>
    <dgm:pt modelId="{FAC47A1F-330F-4A9D-AD2A-9120A03238D4}" type="parTrans" cxnId="{1F092E78-DF6C-4E1C-9824-71ED5958565B}">
      <dgm:prSet/>
      <dgm:spPr/>
      <dgm:t>
        <a:bodyPr/>
        <a:lstStyle/>
        <a:p>
          <a:endParaRPr lang="de-DE"/>
        </a:p>
      </dgm:t>
    </dgm:pt>
    <dgm:pt modelId="{040B2B00-6D6A-4D05-AA8D-D282C3942F1B}" type="pres">
      <dgm:prSet presAssocID="{5B1DECD4-B8A5-4E2F-999D-2F09ED60A3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D4D9B13-5D01-412C-953B-6E3D34F0B21C}" type="pres">
      <dgm:prSet presAssocID="{5B1DECD4-B8A5-4E2F-999D-2F09ED60A3D4}" presName="matrix" presStyleCnt="0"/>
      <dgm:spPr/>
    </dgm:pt>
    <dgm:pt modelId="{E2C77BB3-B294-46AC-B7C8-975BADA60EBB}" type="pres">
      <dgm:prSet presAssocID="{5B1DECD4-B8A5-4E2F-999D-2F09ED60A3D4}" presName="tile1" presStyleLbl="node1" presStyleIdx="0" presStyleCnt="4" custScaleY="120577" custLinFactNeighborX="-809" custLinFactNeighborY="8194"/>
      <dgm:spPr/>
      <dgm:t>
        <a:bodyPr/>
        <a:lstStyle/>
        <a:p>
          <a:endParaRPr lang="de-DE"/>
        </a:p>
      </dgm:t>
    </dgm:pt>
    <dgm:pt modelId="{312EA8C0-71A2-4E66-AC0B-B75C121438AF}" type="pres">
      <dgm:prSet presAssocID="{5B1DECD4-B8A5-4E2F-999D-2F09ED60A3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1F89CD7-ABFE-49F6-BB2B-ED08CCF38EF0}" type="pres">
      <dgm:prSet presAssocID="{5B1DECD4-B8A5-4E2F-999D-2F09ED60A3D4}" presName="tile2" presStyleLbl="node1" presStyleIdx="1" presStyleCnt="4" custScaleY="105129" custLinFactNeighborX="1111"/>
      <dgm:spPr/>
      <dgm:t>
        <a:bodyPr/>
        <a:lstStyle/>
        <a:p>
          <a:endParaRPr lang="de-DE"/>
        </a:p>
      </dgm:t>
    </dgm:pt>
    <dgm:pt modelId="{D071F37D-3768-4A62-A0A9-D30C582C504D}" type="pres">
      <dgm:prSet presAssocID="{5B1DECD4-B8A5-4E2F-999D-2F09ED60A3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8AAD2E-5C1C-4A9A-B6D3-12EC5B5E009A}" type="pres">
      <dgm:prSet presAssocID="{5B1DECD4-B8A5-4E2F-999D-2F09ED60A3D4}" presName="tile3" presStyleLbl="node1" presStyleIdx="2" presStyleCnt="4" custScaleX="101459" custScaleY="99874" custLinFactNeighborX="-444" custLinFactNeighborY="4292"/>
      <dgm:spPr/>
      <dgm:t>
        <a:bodyPr/>
        <a:lstStyle/>
        <a:p>
          <a:endParaRPr lang="de-DE"/>
        </a:p>
      </dgm:t>
    </dgm:pt>
    <dgm:pt modelId="{9A2CE8B6-6961-4B4F-BFF4-FF7639C43180}" type="pres">
      <dgm:prSet presAssocID="{5B1DECD4-B8A5-4E2F-999D-2F09ED60A3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6F9ABA-42A7-4C04-9AAD-2A7CFA3EC004}" type="pres">
      <dgm:prSet presAssocID="{5B1DECD4-B8A5-4E2F-999D-2F09ED60A3D4}" presName="tile4" presStyleLbl="node1" presStyleIdx="3" presStyleCnt="4"/>
      <dgm:spPr/>
      <dgm:t>
        <a:bodyPr/>
        <a:lstStyle/>
        <a:p>
          <a:endParaRPr lang="de-DE"/>
        </a:p>
      </dgm:t>
    </dgm:pt>
    <dgm:pt modelId="{1381F21B-F3E9-45FE-B671-5973CACF80B1}" type="pres">
      <dgm:prSet presAssocID="{5B1DECD4-B8A5-4E2F-999D-2F09ED60A3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A01987-ABFA-4B9B-B2F4-191AA2DB9DF2}" type="pres">
      <dgm:prSet presAssocID="{5B1DECD4-B8A5-4E2F-999D-2F09ED60A3D4}" presName="centerTile" presStyleLbl="fgShp" presStyleIdx="0" presStyleCnt="1" custScaleX="156010" custScaleY="124253" custLinFactNeighborX="8061" custLinFactNeighborY="7558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124B908D-EE60-412C-B60A-86665D407BF5}" type="presOf" srcId="{E262CD52-0E08-4165-B523-58F75DC24B89}" destId="{DD6F9ABA-42A7-4C04-9AAD-2A7CFA3EC004}" srcOrd="0" destOrd="0" presId="urn:microsoft.com/office/officeart/2005/8/layout/matrix1"/>
    <dgm:cxn modelId="{44DA5FAD-60F6-4A13-A92F-F899D93D0361}" type="presOf" srcId="{6009A687-7DDD-4CA4-8592-98993548712E}" destId="{BE8AAD2E-5C1C-4A9A-B6D3-12EC5B5E009A}" srcOrd="0" destOrd="0" presId="urn:microsoft.com/office/officeart/2005/8/layout/matrix1"/>
    <dgm:cxn modelId="{7937E0DD-D819-4B9F-A341-D0180D6FD15C}" srcId="{3297996A-D942-472A-8BA4-CDB65934469C}" destId="{6009A687-7DDD-4CA4-8592-98993548712E}" srcOrd="2" destOrd="0" parTransId="{C52D8B61-548C-4E4F-8851-DAD3EF7F9A58}" sibTransId="{E946DA97-0651-489F-985A-0F64FC7CA204}"/>
    <dgm:cxn modelId="{D36450D8-2292-4820-94FE-EFE70F43E687}" type="presOf" srcId="{96BA26CF-AB60-44DC-BE48-73DE01F9D53F}" destId="{312EA8C0-71A2-4E66-AC0B-B75C121438AF}" srcOrd="1" destOrd="0" presId="urn:microsoft.com/office/officeart/2005/8/layout/matrix1"/>
    <dgm:cxn modelId="{11E56CB7-A669-42DD-85C4-1148F9BE90DF}" srcId="{3297996A-D942-472A-8BA4-CDB65934469C}" destId="{E262CD52-0E08-4165-B523-58F75DC24B89}" srcOrd="3" destOrd="0" parTransId="{46E679E3-C8BF-4619-8BD6-B7ECD76D8C0C}" sibTransId="{50073507-11D6-4966-8AD4-3BFB1335A673}"/>
    <dgm:cxn modelId="{C74A2159-039A-4519-8E84-1897B3BCC05C}" type="presOf" srcId="{6009A687-7DDD-4CA4-8592-98993548712E}" destId="{9A2CE8B6-6961-4B4F-BFF4-FF7639C43180}" srcOrd="1" destOrd="0" presId="urn:microsoft.com/office/officeart/2005/8/layout/matrix1"/>
    <dgm:cxn modelId="{73D3EADA-AA25-4CC1-BB8F-DD5A6C3A521F}" type="presOf" srcId="{96BA26CF-AB60-44DC-BE48-73DE01F9D53F}" destId="{E2C77BB3-B294-46AC-B7C8-975BADA60EBB}" srcOrd="0" destOrd="0" presId="urn:microsoft.com/office/officeart/2005/8/layout/matrix1"/>
    <dgm:cxn modelId="{7F1E316E-5AA2-4260-8073-B2F08D3EF65E}" type="presOf" srcId="{5C172D77-3ECC-4C74-8BEC-615E705B7AD7}" destId="{91F89CD7-ABFE-49F6-BB2B-ED08CCF38EF0}" srcOrd="0" destOrd="0" presId="urn:microsoft.com/office/officeart/2005/8/layout/matrix1"/>
    <dgm:cxn modelId="{A85A334D-256F-4B09-8D3D-F382FAAE53E1}" srcId="{3297996A-D942-472A-8BA4-CDB65934469C}" destId="{96BA26CF-AB60-44DC-BE48-73DE01F9D53F}" srcOrd="0" destOrd="0" parTransId="{1319C358-A942-4D1E-80D9-1397195F6B19}" sibTransId="{B6060B0C-7431-40CA-A99C-7513ED3BC976}"/>
    <dgm:cxn modelId="{2525328E-B665-4D63-B76C-8D0F5489F5C5}" type="presOf" srcId="{E262CD52-0E08-4165-B523-58F75DC24B89}" destId="{1381F21B-F3E9-45FE-B671-5973CACF80B1}" srcOrd="1" destOrd="0" presId="urn:microsoft.com/office/officeart/2005/8/layout/matrix1"/>
    <dgm:cxn modelId="{1F092E78-DF6C-4E1C-9824-71ED5958565B}" srcId="{3297996A-D942-472A-8BA4-CDB65934469C}" destId="{5C172D77-3ECC-4C74-8BEC-615E705B7AD7}" srcOrd="1" destOrd="0" parTransId="{FAC47A1F-330F-4A9D-AD2A-9120A03238D4}" sibTransId="{8C4B1AFA-6FD5-4DC9-B3EC-3183A550000E}"/>
    <dgm:cxn modelId="{99E7C5AA-F95D-47C8-85E6-908634D581C6}" srcId="{5B1DECD4-B8A5-4E2F-999D-2F09ED60A3D4}" destId="{3297996A-D942-472A-8BA4-CDB65934469C}" srcOrd="0" destOrd="0" parTransId="{0F39713C-7BCF-4396-95CD-1FB010EC34C0}" sibTransId="{9783A38E-DDCF-47E1-A958-B21EF082499E}"/>
    <dgm:cxn modelId="{59B13C1F-9CE5-46C0-855F-805CC06BABA5}" type="presOf" srcId="{5B1DECD4-B8A5-4E2F-999D-2F09ED60A3D4}" destId="{040B2B00-6D6A-4D05-AA8D-D282C3942F1B}" srcOrd="0" destOrd="0" presId="urn:microsoft.com/office/officeart/2005/8/layout/matrix1"/>
    <dgm:cxn modelId="{2DDB7CCB-CAE4-49EF-A8D6-10C95EAD9994}" type="presOf" srcId="{3297996A-D942-472A-8BA4-CDB65934469C}" destId="{67A01987-ABFA-4B9B-B2F4-191AA2DB9DF2}" srcOrd="0" destOrd="0" presId="urn:microsoft.com/office/officeart/2005/8/layout/matrix1"/>
    <dgm:cxn modelId="{2AAA12A4-7C95-4197-9FE1-995CC1945075}" type="presOf" srcId="{5C172D77-3ECC-4C74-8BEC-615E705B7AD7}" destId="{D071F37D-3768-4A62-A0A9-D30C582C504D}" srcOrd="1" destOrd="0" presId="urn:microsoft.com/office/officeart/2005/8/layout/matrix1"/>
    <dgm:cxn modelId="{031E8449-7362-4948-82A6-021312812BE7}" type="presParOf" srcId="{040B2B00-6D6A-4D05-AA8D-D282C3942F1B}" destId="{5D4D9B13-5D01-412C-953B-6E3D34F0B21C}" srcOrd="0" destOrd="0" presId="urn:microsoft.com/office/officeart/2005/8/layout/matrix1"/>
    <dgm:cxn modelId="{DEB574E9-A1EF-4417-BC09-499AC1464C02}" type="presParOf" srcId="{5D4D9B13-5D01-412C-953B-6E3D34F0B21C}" destId="{E2C77BB3-B294-46AC-B7C8-975BADA60EBB}" srcOrd="0" destOrd="0" presId="urn:microsoft.com/office/officeart/2005/8/layout/matrix1"/>
    <dgm:cxn modelId="{9069B62C-C27E-494F-97B4-895B4D571FF6}" type="presParOf" srcId="{5D4D9B13-5D01-412C-953B-6E3D34F0B21C}" destId="{312EA8C0-71A2-4E66-AC0B-B75C121438AF}" srcOrd="1" destOrd="0" presId="urn:microsoft.com/office/officeart/2005/8/layout/matrix1"/>
    <dgm:cxn modelId="{3C97E08B-0082-4043-A592-88ECA301BDFF}" type="presParOf" srcId="{5D4D9B13-5D01-412C-953B-6E3D34F0B21C}" destId="{91F89CD7-ABFE-49F6-BB2B-ED08CCF38EF0}" srcOrd="2" destOrd="0" presId="urn:microsoft.com/office/officeart/2005/8/layout/matrix1"/>
    <dgm:cxn modelId="{0401C826-599C-4263-B002-3EB42DCC6999}" type="presParOf" srcId="{5D4D9B13-5D01-412C-953B-6E3D34F0B21C}" destId="{D071F37D-3768-4A62-A0A9-D30C582C504D}" srcOrd="3" destOrd="0" presId="urn:microsoft.com/office/officeart/2005/8/layout/matrix1"/>
    <dgm:cxn modelId="{F11A47DA-F94F-4EB5-9148-0DC2C2E8D075}" type="presParOf" srcId="{5D4D9B13-5D01-412C-953B-6E3D34F0B21C}" destId="{BE8AAD2E-5C1C-4A9A-B6D3-12EC5B5E009A}" srcOrd="4" destOrd="0" presId="urn:microsoft.com/office/officeart/2005/8/layout/matrix1"/>
    <dgm:cxn modelId="{ED1D8C9A-0855-4069-A276-4268378B4696}" type="presParOf" srcId="{5D4D9B13-5D01-412C-953B-6E3D34F0B21C}" destId="{9A2CE8B6-6961-4B4F-BFF4-FF7639C43180}" srcOrd="5" destOrd="0" presId="urn:microsoft.com/office/officeart/2005/8/layout/matrix1"/>
    <dgm:cxn modelId="{AC488856-92FA-4262-8431-8C9825468EDA}" type="presParOf" srcId="{5D4D9B13-5D01-412C-953B-6E3D34F0B21C}" destId="{DD6F9ABA-42A7-4C04-9AAD-2A7CFA3EC004}" srcOrd="6" destOrd="0" presId="urn:microsoft.com/office/officeart/2005/8/layout/matrix1"/>
    <dgm:cxn modelId="{7E621EC2-BC73-48D0-BE3D-8BA50A82C995}" type="presParOf" srcId="{5D4D9B13-5D01-412C-953B-6E3D34F0B21C}" destId="{1381F21B-F3E9-45FE-B671-5973CACF80B1}" srcOrd="7" destOrd="0" presId="urn:microsoft.com/office/officeart/2005/8/layout/matrix1"/>
    <dgm:cxn modelId="{F64707D3-8269-40D5-BEFC-388B99C6ECE3}" type="presParOf" srcId="{040B2B00-6D6A-4D05-AA8D-D282C3942F1B}" destId="{67A01987-ABFA-4B9B-B2F4-191AA2DB9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8BEF4-EAC2-4A9C-A2AE-9A93B330CEA1}">
      <dsp:nvSpPr>
        <dsp:cNvPr id="0" name=""/>
        <dsp:cNvSpPr/>
      </dsp:nvSpPr>
      <dsp:spPr>
        <a:xfrm>
          <a:off x="1471251" y="432343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1616732" y="476371"/>
        <a:ext cx="16924" cy="3384"/>
      </dsp:txXfrm>
    </dsp:sp>
    <dsp:sp modelId="{665D5720-65B1-4DEF-A12B-81D315F0E37F}">
      <dsp:nvSpPr>
        <dsp:cNvPr id="0" name=""/>
        <dsp:cNvSpPr/>
      </dsp:nvSpPr>
      <dsp:spPr>
        <a:xfrm>
          <a:off x="1373" y="36560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Unabhängigkeit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Einfluss</a:t>
          </a:r>
          <a:endParaRPr lang="de-DE" sz="1200" b="1" kern="1200" dirty="0"/>
        </a:p>
      </dsp:txBody>
      <dsp:txXfrm>
        <a:off x="1373" y="36560"/>
        <a:ext cx="1471677" cy="883006"/>
      </dsp:txXfrm>
    </dsp:sp>
    <dsp:sp modelId="{F520DA96-A732-4964-85BE-78AF90C530B8}">
      <dsp:nvSpPr>
        <dsp:cNvPr id="0" name=""/>
        <dsp:cNvSpPr/>
      </dsp:nvSpPr>
      <dsp:spPr>
        <a:xfrm>
          <a:off x="3281415" y="432343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426895" y="476371"/>
        <a:ext cx="16924" cy="3384"/>
      </dsp:txXfrm>
    </dsp:sp>
    <dsp:sp modelId="{3F0439C5-27E0-484E-8E59-509BF51A34A0}">
      <dsp:nvSpPr>
        <dsp:cNvPr id="0" name=""/>
        <dsp:cNvSpPr/>
      </dsp:nvSpPr>
      <dsp:spPr>
        <a:xfrm>
          <a:off x="1811537" y="36560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Innovation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1811537" y="36560"/>
        <a:ext cx="1471677" cy="883006"/>
      </dsp:txXfrm>
    </dsp:sp>
    <dsp:sp modelId="{CB0D5BBE-3AE7-4AA6-B616-0ECB70EECEAD}">
      <dsp:nvSpPr>
        <dsp:cNvPr id="0" name=""/>
        <dsp:cNvSpPr/>
      </dsp:nvSpPr>
      <dsp:spPr>
        <a:xfrm>
          <a:off x="5091578" y="395783"/>
          <a:ext cx="2899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82280"/>
              </a:moveTo>
              <a:lnTo>
                <a:pt x="162058" y="82280"/>
              </a:lnTo>
              <a:lnTo>
                <a:pt x="162058" y="45720"/>
              </a:lnTo>
              <a:lnTo>
                <a:pt x="289916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5228472" y="439810"/>
        <a:ext cx="16129" cy="3384"/>
      </dsp:txXfrm>
    </dsp:sp>
    <dsp:sp modelId="{7560B53C-770A-4823-87B6-30ADA2886BCC}">
      <dsp:nvSpPr>
        <dsp:cNvPr id="0" name=""/>
        <dsp:cNvSpPr/>
      </dsp:nvSpPr>
      <dsp:spPr>
        <a:xfrm>
          <a:off x="3621700" y="36560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Produktportfolio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3621700" y="36560"/>
        <a:ext cx="1471677" cy="883006"/>
      </dsp:txXfrm>
    </dsp:sp>
    <dsp:sp modelId="{E69E2603-E801-4176-8B3F-5AA861C6F0E6}">
      <dsp:nvSpPr>
        <dsp:cNvPr id="0" name=""/>
        <dsp:cNvSpPr/>
      </dsp:nvSpPr>
      <dsp:spPr>
        <a:xfrm>
          <a:off x="737212" y="881206"/>
          <a:ext cx="5412521" cy="344446"/>
        </a:xfrm>
        <a:custGeom>
          <a:avLst/>
          <a:gdLst/>
          <a:ahLst/>
          <a:cxnLst/>
          <a:rect l="0" t="0" r="0" b="0"/>
          <a:pathLst>
            <a:path>
              <a:moveTo>
                <a:pt x="5412521" y="0"/>
              </a:moveTo>
              <a:lnTo>
                <a:pt x="5412521" y="189323"/>
              </a:lnTo>
              <a:lnTo>
                <a:pt x="0" y="189323"/>
              </a:lnTo>
              <a:lnTo>
                <a:pt x="0" y="344446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307835" y="1051737"/>
        <a:ext cx="271274" cy="3384"/>
      </dsp:txXfrm>
    </dsp:sp>
    <dsp:sp modelId="{2607CC38-941E-4EA7-852F-9884629AF2A3}">
      <dsp:nvSpPr>
        <dsp:cNvPr id="0" name=""/>
        <dsp:cNvSpPr/>
      </dsp:nvSpPr>
      <dsp:spPr>
        <a:xfrm>
          <a:off x="5413895" y="0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Privatkunden</a:t>
          </a:r>
          <a:endParaRPr lang="de-DE" sz="1200" b="1" kern="1200" dirty="0"/>
        </a:p>
      </dsp:txBody>
      <dsp:txXfrm>
        <a:off x="5413895" y="0"/>
        <a:ext cx="1471677" cy="883006"/>
      </dsp:txXfrm>
    </dsp:sp>
    <dsp:sp modelId="{8666C4E3-9AE1-448A-B0F3-7C9A521B57FA}">
      <dsp:nvSpPr>
        <dsp:cNvPr id="0" name=""/>
        <dsp:cNvSpPr/>
      </dsp:nvSpPr>
      <dsp:spPr>
        <a:xfrm>
          <a:off x="1471251" y="1653836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1616732" y="1697863"/>
        <a:ext cx="16924" cy="3384"/>
      </dsp:txXfrm>
    </dsp:sp>
    <dsp:sp modelId="{7A895815-0771-48F1-B2BA-16272168CD56}">
      <dsp:nvSpPr>
        <dsp:cNvPr id="0" name=""/>
        <dsp:cNvSpPr/>
      </dsp:nvSpPr>
      <dsp:spPr>
        <a:xfrm>
          <a:off x="1373" y="1258052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Gemeinschaft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1373" y="1258052"/>
        <a:ext cx="1471677" cy="883006"/>
      </dsp:txXfrm>
    </dsp:sp>
    <dsp:sp modelId="{86E5BF06-9E0C-4330-9496-D96CE6EAFB3A}">
      <dsp:nvSpPr>
        <dsp:cNvPr id="0" name=""/>
        <dsp:cNvSpPr/>
      </dsp:nvSpPr>
      <dsp:spPr>
        <a:xfrm>
          <a:off x="3281415" y="1653836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426895" y="1697863"/>
        <a:ext cx="16924" cy="3384"/>
      </dsp:txXfrm>
    </dsp:sp>
    <dsp:sp modelId="{D3EBD807-24A1-4F70-A5A9-D313CC55435B}">
      <dsp:nvSpPr>
        <dsp:cNvPr id="0" name=""/>
        <dsp:cNvSpPr/>
      </dsp:nvSpPr>
      <dsp:spPr>
        <a:xfrm>
          <a:off x="1811537" y="1258052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chemeClr val="bg1"/>
              </a:solidFill>
            </a:rPr>
            <a:t>Implizites Wissen</a:t>
          </a:r>
        </a:p>
      </dsp:txBody>
      <dsp:txXfrm>
        <a:off x="1811537" y="1258052"/>
        <a:ext cx="1471677" cy="883006"/>
      </dsp:txXfrm>
    </dsp:sp>
    <dsp:sp modelId="{FD5A777E-A02B-4AC3-975F-636D42DC8D7A}">
      <dsp:nvSpPr>
        <dsp:cNvPr id="0" name=""/>
        <dsp:cNvSpPr/>
      </dsp:nvSpPr>
      <dsp:spPr>
        <a:xfrm>
          <a:off x="5091578" y="1619787"/>
          <a:ext cx="30850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9768"/>
              </a:moveTo>
              <a:lnTo>
                <a:pt x="171351" y="79768"/>
              </a:lnTo>
              <a:lnTo>
                <a:pt x="171351" y="45720"/>
              </a:lnTo>
              <a:lnTo>
                <a:pt x="308503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5237310" y="1663815"/>
        <a:ext cx="17040" cy="3384"/>
      </dsp:txXfrm>
    </dsp:sp>
    <dsp:sp modelId="{9D0A29B9-7A3F-4F4B-A065-29515E35DCD0}">
      <dsp:nvSpPr>
        <dsp:cNvPr id="0" name=""/>
        <dsp:cNvSpPr/>
      </dsp:nvSpPr>
      <dsp:spPr>
        <a:xfrm>
          <a:off x="3621700" y="1258052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chemeClr val="bg1"/>
              </a:solidFill>
            </a:rPr>
            <a:t>Expertise</a:t>
          </a:r>
        </a:p>
      </dsp:txBody>
      <dsp:txXfrm>
        <a:off x="3621700" y="1258052"/>
        <a:ext cx="1471677" cy="883006"/>
      </dsp:txXfrm>
    </dsp:sp>
    <dsp:sp modelId="{4CFF95BE-DF1D-4E36-A863-3777CEC52C14}">
      <dsp:nvSpPr>
        <dsp:cNvPr id="0" name=""/>
        <dsp:cNvSpPr/>
      </dsp:nvSpPr>
      <dsp:spPr>
        <a:xfrm>
          <a:off x="737212" y="2105210"/>
          <a:ext cx="5431108" cy="341934"/>
        </a:xfrm>
        <a:custGeom>
          <a:avLst/>
          <a:gdLst/>
          <a:ahLst/>
          <a:cxnLst/>
          <a:rect l="0" t="0" r="0" b="0"/>
          <a:pathLst>
            <a:path>
              <a:moveTo>
                <a:pt x="5431108" y="0"/>
              </a:moveTo>
              <a:lnTo>
                <a:pt x="5431108" y="188067"/>
              </a:lnTo>
              <a:lnTo>
                <a:pt x="0" y="188067"/>
              </a:lnTo>
              <a:lnTo>
                <a:pt x="0" y="341934"/>
              </a:lnTo>
            </a:path>
          </a:pathLst>
        </a:custGeom>
        <a:noFill/>
        <a:ln w="6350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>
            <a:solidFill>
              <a:srgbClr val="1D2D4B"/>
            </a:solidFill>
          </a:endParaRPr>
        </a:p>
      </dsp:txBody>
      <dsp:txXfrm>
        <a:off x="3316670" y="2274485"/>
        <a:ext cx="272193" cy="3384"/>
      </dsp:txXfrm>
    </dsp:sp>
    <dsp:sp modelId="{A53586D8-7332-432C-9694-71AEF1272C2E}">
      <dsp:nvSpPr>
        <dsp:cNvPr id="0" name=""/>
        <dsp:cNvSpPr/>
      </dsp:nvSpPr>
      <dsp:spPr>
        <a:xfrm>
          <a:off x="5432482" y="1224004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Prozess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5432482" y="1224004"/>
        <a:ext cx="1471677" cy="883006"/>
      </dsp:txXfrm>
    </dsp:sp>
    <dsp:sp modelId="{45B6A802-5F6C-4F32-BC6B-3C303AA85A71}">
      <dsp:nvSpPr>
        <dsp:cNvPr id="0" name=""/>
        <dsp:cNvSpPr/>
      </dsp:nvSpPr>
      <dsp:spPr>
        <a:xfrm>
          <a:off x="1471251" y="2875328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1616732" y="2919356"/>
        <a:ext cx="16924" cy="3384"/>
      </dsp:txXfrm>
    </dsp:sp>
    <dsp:sp modelId="{EDBDE624-6F5D-4812-88A8-B81E3118E428}">
      <dsp:nvSpPr>
        <dsp:cNvPr id="0" name=""/>
        <dsp:cNvSpPr/>
      </dsp:nvSpPr>
      <dsp:spPr>
        <a:xfrm>
          <a:off x="1373" y="2479545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Wirkung</a:t>
          </a:r>
        </a:p>
      </dsp:txBody>
      <dsp:txXfrm>
        <a:off x="1373" y="2479545"/>
        <a:ext cx="1471677" cy="883006"/>
      </dsp:txXfrm>
    </dsp:sp>
    <dsp:sp modelId="{BF413D5C-AF71-47FA-BC01-A067FB495465}">
      <dsp:nvSpPr>
        <dsp:cNvPr id="0" name=""/>
        <dsp:cNvSpPr/>
      </dsp:nvSpPr>
      <dsp:spPr>
        <a:xfrm>
          <a:off x="3281415" y="2875328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426895" y="2919356"/>
        <a:ext cx="16924" cy="3384"/>
      </dsp:txXfrm>
    </dsp:sp>
    <dsp:sp modelId="{0C15B73B-A149-4211-BBA6-69A600BCE2DD}">
      <dsp:nvSpPr>
        <dsp:cNvPr id="0" name=""/>
        <dsp:cNvSpPr/>
      </dsp:nvSpPr>
      <dsp:spPr>
        <a:xfrm>
          <a:off x="1811537" y="2479545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chemeClr val="bg1"/>
              </a:solidFill>
            </a:rPr>
            <a:t>Dokumentation</a:t>
          </a:r>
        </a:p>
      </dsp:txBody>
      <dsp:txXfrm>
        <a:off x="1811537" y="2479545"/>
        <a:ext cx="1471677" cy="883006"/>
      </dsp:txXfrm>
    </dsp:sp>
    <dsp:sp modelId="{C4356BD5-C0C3-4D19-BBB2-DAA96F0F96EE}">
      <dsp:nvSpPr>
        <dsp:cNvPr id="0" name=""/>
        <dsp:cNvSpPr/>
      </dsp:nvSpPr>
      <dsp:spPr>
        <a:xfrm>
          <a:off x="5091578" y="2875328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5237059" y="2919356"/>
        <a:ext cx="16924" cy="3384"/>
      </dsp:txXfrm>
    </dsp:sp>
    <dsp:sp modelId="{235CABEA-4138-4516-91AE-7C35520E20CB}">
      <dsp:nvSpPr>
        <dsp:cNvPr id="0" name=""/>
        <dsp:cNvSpPr/>
      </dsp:nvSpPr>
      <dsp:spPr>
        <a:xfrm>
          <a:off x="3621700" y="2479545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chemeClr val="bg1"/>
              </a:solidFill>
            </a:rPr>
            <a:t>Talente</a:t>
          </a:r>
          <a:endParaRPr lang="de-DE" sz="1200" b="1" kern="1200" dirty="0">
            <a:solidFill>
              <a:schemeClr val="bg1"/>
            </a:solidFill>
          </a:endParaRPr>
        </a:p>
      </dsp:txBody>
      <dsp:txXfrm>
        <a:off x="3621700" y="2479545"/>
        <a:ext cx="1471677" cy="883006"/>
      </dsp:txXfrm>
    </dsp:sp>
    <dsp:sp modelId="{F7198814-217F-4625-AE3A-C5E2318838D2}">
      <dsp:nvSpPr>
        <dsp:cNvPr id="0" name=""/>
        <dsp:cNvSpPr/>
      </dsp:nvSpPr>
      <dsp:spPr>
        <a:xfrm>
          <a:off x="737212" y="3360752"/>
          <a:ext cx="5430490" cy="307885"/>
        </a:xfrm>
        <a:custGeom>
          <a:avLst/>
          <a:gdLst/>
          <a:ahLst/>
          <a:cxnLst/>
          <a:rect l="0" t="0" r="0" b="0"/>
          <a:pathLst>
            <a:path>
              <a:moveTo>
                <a:pt x="5430490" y="0"/>
              </a:moveTo>
              <a:lnTo>
                <a:pt x="5430490" y="171042"/>
              </a:lnTo>
              <a:lnTo>
                <a:pt x="0" y="171042"/>
              </a:lnTo>
              <a:lnTo>
                <a:pt x="0" y="307885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316432" y="3513002"/>
        <a:ext cx="272051" cy="3384"/>
      </dsp:txXfrm>
    </dsp:sp>
    <dsp:sp modelId="{E62CB4D9-BDC1-445F-AE19-89BA1B166047}">
      <dsp:nvSpPr>
        <dsp:cNvPr id="0" name=""/>
        <dsp:cNvSpPr/>
      </dsp:nvSpPr>
      <dsp:spPr>
        <a:xfrm>
          <a:off x="5431864" y="2479545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Betriebliche Vorsorge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Affinity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5431864" y="2479545"/>
        <a:ext cx="1471677" cy="883006"/>
      </dsp:txXfrm>
    </dsp:sp>
    <dsp:sp modelId="{75C9B170-33E9-4889-8D10-9B5E23D1ECC7}">
      <dsp:nvSpPr>
        <dsp:cNvPr id="0" name=""/>
        <dsp:cNvSpPr/>
      </dsp:nvSpPr>
      <dsp:spPr>
        <a:xfrm>
          <a:off x="1471251" y="4096821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1616732" y="4140848"/>
        <a:ext cx="16924" cy="3384"/>
      </dsp:txXfrm>
    </dsp:sp>
    <dsp:sp modelId="{0DAEABAC-70CF-4EEE-8A62-1F255EBE62CA}">
      <dsp:nvSpPr>
        <dsp:cNvPr id="0" name=""/>
        <dsp:cNvSpPr/>
      </dsp:nvSpPr>
      <dsp:spPr>
        <a:xfrm>
          <a:off x="1373" y="3701037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Firmen und Branchen</a:t>
          </a:r>
          <a:endParaRPr lang="de-DE" sz="1200" b="1" kern="1200" dirty="0"/>
        </a:p>
      </dsp:txBody>
      <dsp:txXfrm>
        <a:off x="1373" y="3701037"/>
        <a:ext cx="1471677" cy="883006"/>
      </dsp:txXfrm>
    </dsp:sp>
    <dsp:sp modelId="{6F8CF00A-3F55-4846-ADBE-4E778A618B2A}">
      <dsp:nvSpPr>
        <dsp:cNvPr id="0" name=""/>
        <dsp:cNvSpPr/>
      </dsp:nvSpPr>
      <dsp:spPr>
        <a:xfrm>
          <a:off x="3281415" y="4096821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headEnd type="triangle"/>
          <a:tailEnd type="triangl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3426895" y="4140848"/>
        <a:ext cx="16924" cy="3384"/>
      </dsp:txXfrm>
    </dsp:sp>
    <dsp:sp modelId="{E12F2CD2-DE54-4826-BAD8-FBFA4E420339}">
      <dsp:nvSpPr>
        <dsp:cNvPr id="0" name=""/>
        <dsp:cNvSpPr/>
      </dsp:nvSpPr>
      <dsp:spPr>
        <a:xfrm>
          <a:off x="1811537" y="3701037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Informations-management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1811537" y="3701037"/>
        <a:ext cx="1471677" cy="883006"/>
      </dsp:txXfrm>
    </dsp:sp>
    <dsp:sp modelId="{F452EE3F-70FC-4D93-A10F-91F6BFE8A2C2}">
      <dsp:nvSpPr>
        <dsp:cNvPr id="0" name=""/>
        <dsp:cNvSpPr/>
      </dsp:nvSpPr>
      <dsp:spPr>
        <a:xfrm>
          <a:off x="5091578" y="4096821"/>
          <a:ext cx="307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885" y="45720"/>
              </a:lnTo>
            </a:path>
          </a:pathLst>
        </a:custGeom>
        <a:noFill/>
        <a:ln w="6350" cap="flat" cmpd="sng" algn="ctr">
          <a:solidFill>
            <a:schemeClr val="bg2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200" b="1" kern="1200"/>
        </a:p>
      </dsp:txBody>
      <dsp:txXfrm>
        <a:off x="5237059" y="4140848"/>
        <a:ext cx="16924" cy="3384"/>
      </dsp:txXfrm>
    </dsp:sp>
    <dsp:sp modelId="{69104C8E-7866-46AB-BB18-372DEABF2091}">
      <dsp:nvSpPr>
        <dsp:cNvPr id="0" name=""/>
        <dsp:cNvSpPr/>
      </dsp:nvSpPr>
      <dsp:spPr>
        <a:xfrm>
          <a:off x="3621700" y="3701037"/>
          <a:ext cx="1471677" cy="883006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>
              <a:solidFill>
                <a:srgbClr val="1D2D4B"/>
              </a:solidFill>
            </a:rPr>
            <a:t>Vermögen und Kapitalanlagen</a:t>
          </a:r>
          <a:endParaRPr lang="de-DE" sz="1200" b="1" kern="1200" dirty="0">
            <a:solidFill>
              <a:srgbClr val="1D2D4B"/>
            </a:solidFill>
          </a:endParaRPr>
        </a:p>
      </dsp:txBody>
      <dsp:txXfrm>
        <a:off x="3621700" y="3701037"/>
        <a:ext cx="1471677" cy="883006"/>
      </dsp:txXfrm>
    </dsp:sp>
    <dsp:sp modelId="{973DA28C-8E25-4352-A72A-E40AE33F88AF}">
      <dsp:nvSpPr>
        <dsp:cNvPr id="0" name=""/>
        <dsp:cNvSpPr/>
      </dsp:nvSpPr>
      <dsp:spPr>
        <a:xfrm>
          <a:off x="5431864" y="3701037"/>
          <a:ext cx="1471677" cy="883006"/>
        </a:xfrm>
        <a:prstGeom prst="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Diversifikation</a:t>
          </a:r>
          <a:endParaRPr lang="de-DE" sz="1200" b="1" kern="1200" dirty="0"/>
        </a:p>
      </dsp:txBody>
      <dsp:txXfrm>
        <a:off x="5431864" y="3701037"/>
        <a:ext cx="1471677" cy="883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766649" y="-693922"/>
          <a:ext cx="2711002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0" y="72727"/>
        <a:ext cx="4244300" cy="2033251"/>
      </dsp:txXfrm>
    </dsp:sp>
    <dsp:sp modelId="{91F89CD7-ABFE-49F6-BB2B-ED08CCF38EF0}">
      <dsp:nvSpPr>
        <dsp:cNvPr id="0" name=""/>
        <dsp:cNvSpPr/>
      </dsp:nvSpPr>
      <dsp:spPr>
        <a:xfrm>
          <a:off x="4244300" y="73754"/>
          <a:ext cx="4244300" cy="2415986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44300" y="73754"/>
        <a:ext cx="4244300" cy="1811989"/>
      </dsp:txXfrm>
    </dsp:sp>
    <dsp:sp modelId="{BE8AAD2E-5C1C-4A9A-B6D3-12EC5B5E009A}">
      <dsp:nvSpPr>
        <dsp:cNvPr id="0" name=""/>
        <dsp:cNvSpPr/>
      </dsp:nvSpPr>
      <dsp:spPr>
        <a:xfrm rot="10800000">
          <a:off x="47154" y="2489740"/>
          <a:ext cx="4244300" cy="2415986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47154" y="3093736"/>
        <a:ext cx="4244300" cy="1811989"/>
      </dsp:txXfrm>
    </dsp:sp>
    <dsp:sp modelId="{DD6F9ABA-42A7-4C04-9AAD-2A7CFA3EC004}">
      <dsp:nvSpPr>
        <dsp:cNvPr id="0" name=""/>
        <dsp:cNvSpPr/>
      </dsp:nvSpPr>
      <dsp:spPr>
        <a:xfrm rot="5400000">
          <a:off x="5158457" y="1575582"/>
          <a:ext cx="2415986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44300" y="309373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786841" y="-693922"/>
          <a:ext cx="2711002" cy="4244300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20192" y="72727"/>
        <a:ext cx="4244300" cy="2033251"/>
      </dsp:txXfrm>
    </dsp:sp>
    <dsp:sp modelId="{91F89CD7-ABFE-49F6-BB2B-ED08CCF38EF0}">
      <dsp:nvSpPr>
        <dsp:cNvPr id="0" name=""/>
        <dsp:cNvSpPr/>
      </dsp:nvSpPr>
      <dsp:spPr>
        <a:xfrm>
          <a:off x="4264492" y="73754"/>
          <a:ext cx="4244300" cy="2415986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64492" y="73754"/>
        <a:ext cx="4244300" cy="1811989"/>
      </dsp:txXfrm>
    </dsp:sp>
    <dsp:sp modelId="{BE8AAD2E-5C1C-4A9A-B6D3-12EC5B5E009A}">
      <dsp:nvSpPr>
        <dsp:cNvPr id="0" name=""/>
        <dsp:cNvSpPr/>
      </dsp:nvSpPr>
      <dsp:spPr>
        <a:xfrm rot="10800000">
          <a:off x="26961" y="2489740"/>
          <a:ext cx="4325069" cy="2415986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26961" y="3093736"/>
        <a:ext cx="4325069" cy="1811989"/>
      </dsp:txXfrm>
    </dsp:sp>
    <dsp:sp modelId="{DD6F9ABA-42A7-4C04-9AAD-2A7CFA3EC004}">
      <dsp:nvSpPr>
        <dsp:cNvPr id="0" name=""/>
        <dsp:cNvSpPr/>
      </dsp:nvSpPr>
      <dsp:spPr>
        <a:xfrm rot="5400000">
          <a:off x="5178650" y="1575582"/>
          <a:ext cx="2415986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64493" y="309373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766649" y="-693922"/>
          <a:ext cx="2711002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0" y="72727"/>
        <a:ext cx="4244300" cy="2033251"/>
      </dsp:txXfrm>
    </dsp:sp>
    <dsp:sp modelId="{91F89CD7-ABFE-49F6-BB2B-ED08CCF38EF0}">
      <dsp:nvSpPr>
        <dsp:cNvPr id="0" name=""/>
        <dsp:cNvSpPr/>
      </dsp:nvSpPr>
      <dsp:spPr>
        <a:xfrm>
          <a:off x="4244300" y="73754"/>
          <a:ext cx="4244300" cy="2415986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44300" y="73754"/>
        <a:ext cx="4244300" cy="1811989"/>
      </dsp:txXfrm>
    </dsp:sp>
    <dsp:sp modelId="{BE8AAD2E-5C1C-4A9A-B6D3-12EC5B5E009A}">
      <dsp:nvSpPr>
        <dsp:cNvPr id="0" name=""/>
        <dsp:cNvSpPr/>
      </dsp:nvSpPr>
      <dsp:spPr>
        <a:xfrm rot="10800000">
          <a:off x="47154" y="2489740"/>
          <a:ext cx="4244300" cy="2415986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47154" y="3093736"/>
        <a:ext cx="4244300" cy="1811989"/>
      </dsp:txXfrm>
    </dsp:sp>
    <dsp:sp modelId="{DD6F9ABA-42A7-4C04-9AAD-2A7CFA3EC004}">
      <dsp:nvSpPr>
        <dsp:cNvPr id="0" name=""/>
        <dsp:cNvSpPr/>
      </dsp:nvSpPr>
      <dsp:spPr>
        <a:xfrm rot="5400000">
          <a:off x="5158457" y="1575582"/>
          <a:ext cx="2415986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44300" y="309373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766649" y="-693922"/>
          <a:ext cx="2711002" cy="4244300"/>
        </a:xfrm>
        <a:prstGeom prst="round1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0" y="72727"/>
        <a:ext cx="4244300" cy="2033251"/>
      </dsp:txXfrm>
    </dsp:sp>
    <dsp:sp modelId="{91F89CD7-ABFE-49F6-BB2B-ED08CCF38EF0}">
      <dsp:nvSpPr>
        <dsp:cNvPr id="0" name=""/>
        <dsp:cNvSpPr/>
      </dsp:nvSpPr>
      <dsp:spPr>
        <a:xfrm>
          <a:off x="4244300" y="73754"/>
          <a:ext cx="4244300" cy="2415986"/>
        </a:xfrm>
        <a:prstGeom prst="round1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44300" y="73754"/>
        <a:ext cx="4244300" cy="1811989"/>
      </dsp:txXfrm>
    </dsp:sp>
    <dsp:sp modelId="{BE8AAD2E-5C1C-4A9A-B6D3-12EC5B5E009A}">
      <dsp:nvSpPr>
        <dsp:cNvPr id="0" name=""/>
        <dsp:cNvSpPr/>
      </dsp:nvSpPr>
      <dsp:spPr>
        <a:xfrm rot="10800000">
          <a:off x="47154" y="2489740"/>
          <a:ext cx="4244300" cy="2415986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47154" y="3093736"/>
        <a:ext cx="4244300" cy="1811989"/>
      </dsp:txXfrm>
    </dsp:sp>
    <dsp:sp modelId="{DD6F9ABA-42A7-4C04-9AAD-2A7CFA3EC004}">
      <dsp:nvSpPr>
        <dsp:cNvPr id="0" name=""/>
        <dsp:cNvSpPr/>
      </dsp:nvSpPr>
      <dsp:spPr>
        <a:xfrm rot="5400000">
          <a:off x="5158457" y="1575582"/>
          <a:ext cx="2415986" cy="4244300"/>
        </a:xfrm>
        <a:prstGeom prst="round1Rect">
          <a:avLst/>
        </a:prstGeom>
        <a:solidFill>
          <a:schemeClr val="bg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44300" y="309373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665588" y="-591906"/>
          <a:ext cx="2913123" cy="4244300"/>
        </a:xfrm>
        <a:prstGeom prst="round1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-1" y="73682"/>
        <a:ext cx="4244300" cy="2184842"/>
      </dsp:txXfrm>
    </dsp:sp>
    <dsp:sp modelId="{91F89CD7-ABFE-49F6-BB2B-ED08CCF38EF0}">
      <dsp:nvSpPr>
        <dsp:cNvPr id="0" name=""/>
        <dsp:cNvSpPr/>
      </dsp:nvSpPr>
      <dsp:spPr>
        <a:xfrm>
          <a:off x="4259781" y="62326"/>
          <a:ext cx="4244300" cy="2539901"/>
        </a:xfrm>
        <a:prstGeom prst="round1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59781" y="62326"/>
        <a:ext cx="4244300" cy="1904926"/>
      </dsp:txXfrm>
    </dsp:sp>
    <dsp:sp modelId="{BE8AAD2E-5C1C-4A9A-B6D3-12EC5B5E009A}">
      <dsp:nvSpPr>
        <dsp:cNvPr id="0" name=""/>
        <dsp:cNvSpPr/>
      </dsp:nvSpPr>
      <dsp:spPr>
        <a:xfrm rot="10800000">
          <a:off x="-15481" y="2541792"/>
          <a:ext cx="4306224" cy="2412941"/>
        </a:xfrm>
        <a:prstGeom prst="round1Rect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-15481" y="3145027"/>
        <a:ext cx="4306224" cy="1809706"/>
      </dsp:txXfrm>
    </dsp:sp>
    <dsp:sp modelId="{DD6F9ABA-42A7-4C04-9AAD-2A7CFA3EC004}">
      <dsp:nvSpPr>
        <dsp:cNvPr id="0" name=""/>
        <dsp:cNvSpPr/>
      </dsp:nvSpPr>
      <dsp:spPr>
        <a:xfrm rot="5400000">
          <a:off x="5173938" y="1626113"/>
          <a:ext cx="2415986" cy="4244300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59782" y="314426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77BB3-B294-46AC-B7C8-975BADA60EBB}">
      <dsp:nvSpPr>
        <dsp:cNvPr id="0" name=""/>
        <dsp:cNvSpPr/>
      </dsp:nvSpPr>
      <dsp:spPr>
        <a:xfrm rot="16200000">
          <a:off x="665588" y="-591906"/>
          <a:ext cx="2913123" cy="4244300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1. Welcher Bedarf?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Finanzplaner PRO</a:t>
          </a:r>
          <a:endParaRPr lang="de-DE" sz="2000" kern="1200" dirty="0">
            <a:solidFill>
              <a:srgbClr val="1D2D4B"/>
            </a:solidFill>
          </a:endParaRPr>
        </a:p>
      </dsp:txBody>
      <dsp:txXfrm rot="5400000">
        <a:off x="-1" y="73682"/>
        <a:ext cx="4244300" cy="2184842"/>
      </dsp:txXfrm>
    </dsp:sp>
    <dsp:sp modelId="{91F89CD7-ABFE-49F6-BB2B-ED08CCF38EF0}">
      <dsp:nvSpPr>
        <dsp:cNvPr id="0" name=""/>
        <dsp:cNvSpPr/>
      </dsp:nvSpPr>
      <dsp:spPr>
        <a:xfrm>
          <a:off x="4259781" y="62326"/>
          <a:ext cx="4244300" cy="2539901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2. Welche Produktwege?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Analysefragen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Strategienavigation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>
        <a:off x="4259781" y="62326"/>
        <a:ext cx="4244300" cy="1904926"/>
      </dsp:txXfrm>
    </dsp:sp>
    <dsp:sp modelId="{BE8AAD2E-5C1C-4A9A-B6D3-12EC5B5E009A}">
      <dsp:nvSpPr>
        <dsp:cNvPr id="0" name=""/>
        <dsp:cNvSpPr/>
      </dsp:nvSpPr>
      <dsp:spPr>
        <a:xfrm rot="10800000">
          <a:off x="-15481" y="2541792"/>
          <a:ext cx="4306224" cy="2412941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3. Welche Anlagesegmente?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Risikoklassenfinder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Marktbewertung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10800000">
        <a:off x="-15481" y="3145027"/>
        <a:ext cx="4306224" cy="1809706"/>
      </dsp:txXfrm>
    </dsp:sp>
    <dsp:sp modelId="{DD6F9ABA-42A7-4C04-9AAD-2A7CFA3EC004}">
      <dsp:nvSpPr>
        <dsp:cNvPr id="0" name=""/>
        <dsp:cNvSpPr/>
      </dsp:nvSpPr>
      <dsp:spPr>
        <a:xfrm rot="5400000">
          <a:off x="5173938" y="1626113"/>
          <a:ext cx="2415986" cy="4244300"/>
        </a:xfrm>
        <a:prstGeom prst="round1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b="1" kern="1200" dirty="0" smtClean="0">
            <a:solidFill>
              <a:srgbClr val="1D2D4B"/>
            </a:solidFill>
          </a:endParaRP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rgbClr val="1D2D4B"/>
              </a:solidFill>
            </a:rPr>
            <a:t>4. Welche Produkte?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Entscheidungsnavigation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rgbClr val="1D2D4B"/>
              </a:solidFill>
            </a:rPr>
            <a:t>Vergleichsrechner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 smtClean="0">
            <a:solidFill>
              <a:srgbClr val="1D2D4B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>
            <a:solidFill>
              <a:srgbClr val="1D2D4B"/>
            </a:solidFill>
          </a:endParaRPr>
        </a:p>
      </dsp:txBody>
      <dsp:txXfrm rot="-5400000">
        <a:off x="4259782" y="3144266"/>
        <a:ext cx="4244300" cy="1811989"/>
      </dsp:txXfrm>
    </dsp:sp>
    <dsp:sp modelId="{67A01987-ABFA-4B9B-B2F4-191AA2DB9DF2}">
      <dsp:nvSpPr>
        <dsp:cNvPr id="0" name=""/>
        <dsp:cNvSpPr/>
      </dsp:nvSpPr>
      <dsp:spPr>
        <a:xfrm>
          <a:off x="2463120" y="1756802"/>
          <a:ext cx="3972919" cy="1500967"/>
        </a:xfrm>
        <a:prstGeom prst="roundRect">
          <a:avLst/>
        </a:prstGeom>
        <a:solidFill>
          <a:srgbClr val="1D2D4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>
              <a:solidFill>
                <a:schemeClr val="bg1"/>
              </a:solidFill>
            </a:rPr>
            <a:t>erstklassige Strategie passend gemacht für den einzelnen Kunden</a:t>
          </a:r>
          <a:endParaRPr lang="de-DE" sz="2400" kern="1200" dirty="0">
            <a:solidFill>
              <a:schemeClr val="bg1"/>
            </a:solidFill>
          </a:endParaRPr>
        </a:p>
      </dsp:txBody>
      <dsp:txXfrm>
        <a:off x="2536391" y="1830073"/>
        <a:ext cx="3826377" cy="1354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3C5CE-F247-41BF-8B8C-54489BD2B44A}" type="datetimeFigureOut">
              <a:rPr lang="de-DE" smtClean="0"/>
              <a:t>06.02.2023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03BD4-7CF2-4CF2-A929-7766A712BD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4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9919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88" y="744538"/>
            <a:ext cx="6615112" cy="3722687"/>
          </a:xfrm>
          <a:ln/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  <a:ea typeface="ＭＳ Ｐゴシック" pitchFamily="-65" charset="-128"/>
            </a:endParaRPr>
          </a:p>
        </p:txBody>
      </p:sp>
      <p:sp>
        <p:nvSpPr>
          <p:cNvPr id="16691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D4367E-85B2-4167-8CC2-116B7469C5AB}" type="slidenum">
              <a:rPr lang="de-DE" smtClean="0">
                <a:latin typeface="Arial" pitchFamily="34" charset="0"/>
                <a:ea typeface="ＭＳ Ｐゴシック" pitchFamily="-65" charset="-128"/>
              </a:rPr>
              <a:pPr/>
              <a:t>135</a:t>
            </a:fld>
            <a:endParaRPr lang="de-DE" smtClean="0">
              <a:latin typeface="Arial" pitchFamily="34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3223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32112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88" y="744538"/>
            <a:ext cx="6615112" cy="3722687"/>
          </a:xfrm>
          <a:ln/>
        </p:spPr>
      </p:sp>
      <p:sp>
        <p:nvSpPr>
          <p:cNvPr id="10240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0DC56F-BF73-47F6-84F4-B7FEEDDA6354}" type="slidenum">
              <a:rPr lang="de-DE"/>
              <a:pPr>
                <a:defRPr/>
              </a:pPr>
              <a:t>142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9901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6FE2776-5F24-4B5F-9AAD-F0FC0F65AFD7}" type="slidenum">
              <a:rPr lang="de-DE" altLang="de-DE" sz="1200">
                <a:solidFill>
                  <a:schemeClr val="tx1"/>
                </a:solidFill>
              </a:rPr>
              <a:pPr eaLnBrk="1" hangingPunct="1"/>
              <a:t>147</a:t>
            </a:fld>
            <a:endParaRPr lang="de-DE" altLang="de-DE" sz="120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607265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988" y="744538"/>
            <a:ext cx="6615112" cy="3722687"/>
          </a:xfrm>
          <a:ln/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>
              <a:latin typeface="Arial" pitchFamily="34" charset="0"/>
              <a:ea typeface="ＭＳ Ｐゴシック" pitchFamily="-65" charset="-128"/>
            </a:endParaRPr>
          </a:p>
        </p:txBody>
      </p:sp>
      <p:sp>
        <p:nvSpPr>
          <p:cNvPr id="166916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D4367E-85B2-4167-8CC2-116B7469C5AB}" type="slidenum">
              <a:rPr lang="de-DE" smtClean="0">
                <a:latin typeface="Arial" pitchFamily="34" charset="0"/>
                <a:ea typeface="ＭＳ Ｐゴシック" pitchFamily="-65" charset="-128"/>
              </a:rPr>
              <a:pPr/>
              <a:t>152</a:t>
            </a:fld>
            <a:endParaRPr lang="de-DE" smtClean="0">
              <a:latin typeface="Arial" pitchFamily="34" charset="0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1225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157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4609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158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033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9D64A4E-5190-465E-AFC5-5D799EFC7C46}" type="datetime1">
              <a:rPr lang="de-DE">
                <a:ea typeface="ＭＳ Ｐゴシック" pitchFamily="-16" charset="-128"/>
              </a:rPr>
              <a:pPr/>
              <a:t>06.02.2023</a:t>
            </a:fld>
            <a:endParaRPr lang="de-DE">
              <a:ea typeface="ＭＳ Ｐゴシック" pitchFamily="-16" charset="-128"/>
            </a:endParaRPr>
          </a:p>
        </p:txBody>
      </p:sp>
      <p:sp>
        <p:nvSpPr>
          <p:cNvPr id="1218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BAABE5-A462-4E92-B77B-F654AAE62BB4}" type="slidenum">
              <a:rPr lang="de-DE">
                <a:ea typeface="ＭＳ Ｐゴシック" pitchFamily="-16" charset="-128"/>
              </a:rPr>
              <a:pPr/>
              <a:t>27</a:t>
            </a:fld>
            <a:endParaRPr lang="de-DE">
              <a:ea typeface="ＭＳ Ｐゴシック" pitchFamily="-16" charset="-128"/>
            </a:endParaRPr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750" y="728663"/>
            <a:ext cx="6594475" cy="3709987"/>
          </a:xfrm>
          <a:ln/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435" y="4701758"/>
            <a:ext cx="4865231" cy="4502394"/>
          </a:xfrm>
          <a:noFill/>
          <a:ln/>
        </p:spPr>
        <p:txBody>
          <a:bodyPr lIns="78734" tIns="39367" rIns="78734" bIns="39367"/>
          <a:lstStyle/>
          <a:p>
            <a:endParaRPr lang="de-DE" smtClean="0"/>
          </a:p>
          <a:p>
            <a:endParaRPr lang="de-DE" smtClean="0"/>
          </a:p>
          <a:p>
            <a:endParaRPr lang="de-DE" smtClean="0"/>
          </a:p>
        </p:txBody>
      </p:sp>
      <p:sp>
        <p:nvSpPr>
          <p:cNvPr id="121862" name="Rectangle 4"/>
          <p:cNvSpPr>
            <a:spLocks noChangeArrowheads="1"/>
          </p:cNvSpPr>
          <p:nvPr/>
        </p:nvSpPr>
        <p:spPr bwMode="auto">
          <a:xfrm>
            <a:off x="832067" y="5499204"/>
            <a:ext cx="4607763" cy="23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734" tIns="39367" rIns="78734" bIns="39367">
            <a:spAutoFit/>
          </a:bodyPr>
          <a:lstStyle/>
          <a:p>
            <a:pPr defTabSz="787328" eaLnBrk="1" hangingPunct="1"/>
            <a:endParaRPr lang="de-DE" sz="1000" dirty="0">
              <a:latin typeface="Times New Roman" pitchFamily="18" charset="0"/>
            </a:endParaRPr>
          </a:p>
        </p:txBody>
      </p:sp>
      <p:sp>
        <p:nvSpPr>
          <p:cNvPr id="121863" name="Text Box 5"/>
          <p:cNvSpPr txBox="1">
            <a:spLocks noChangeArrowheads="1"/>
          </p:cNvSpPr>
          <p:nvPr/>
        </p:nvSpPr>
        <p:spPr bwMode="auto">
          <a:xfrm>
            <a:off x="896435" y="5165872"/>
            <a:ext cx="4800864" cy="284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734" tIns="39367" rIns="78734" bIns="39367">
            <a:spAutoFit/>
          </a:bodyPr>
          <a:lstStyle/>
          <a:p>
            <a:pPr defTabSz="787328" eaLnBrk="1" hangingPunct="1"/>
            <a:r>
              <a:rPr lang="de-DE" sz="1500" dirty="0">
                <a:latin typeface="Times New Roman" pitchFamily="18" charset="0"/>
              </a:rPr>
              <a:t>Auswirkung: Selbst bei konstantem GRV - Beitragssatz wird die Bruttolohnsteigerung in jedem Jahr bis 2010 mit einem Faktor &lt; 1 </a:t>
            </a:r>
            <a:r>
              <a:rPr lang="de-DE" sz="1500" dirty="0" err="1">
                <a:latin typeface="Times New Roman" pitchFamily="18" charset="0"/>
              </a:rPr>
              <a:t>mulitpliziert</a:t>
            </a:r>
            <a:r>
              <a:rPr lang="de-DE" sz="1500" dirty="0">
                <a:latin typeface="Times New Roman" pitchFamily="18" charset="0"/>
              </a:rPr>
              <a:t>, so </a:t>
            </a:r>
            <a:r>
              <a:rPr lang="de-DE" sz="1500" dirty="0" err="1">
                <a:latin typeface="Times New Roman" pitchFamily="18" charset="0"/>
              </a:rPr>
              <a:t>daß</a:t>
            </a:r>
            <a:r>
              <a:rPr lang="de-DE" sz="1500" dirty="0">
                <a:latin typeface="Times New Roman" pitchFamily="18" charset="0"/>
              </a:rPr>
              <a:t> der Anstieg der laufenden Renten ab sofort gebremst wird.</a:t>
            </a:r>
          </a:p>
          <a:p>
            <a:pPr defTabSz="787328" eaLnBrk="1" hangingPunct="1"/>
            <a:endParaRPr lang="de-DE" sz="1500" dirty="0">
              <a:latin typeface="Times New Roman" pitchFamily="18" charset="0"/>
            </a:endParaRPr>
          </a:p>
          <a:p>
            <a:pPr defTabSz="787328" eaLnBrk="1" hangingPunct="1"/>
            <a:r>
              <a:rPr lang="de-DE" sz="1500" dirty="0">
                <a:latin typeface="Times New Roman" pitchFamily="18" charset="0"/>
              </a:rPr>
              <a:t>Die Berücksichtigung des anpassungsmindernden AVA wird damit begründet, dass allen Arbeitnehmern seit dem Jahre 2002 die staatlich geförderte private Altersvorsorge offen steht; die hierfür aufzuwendenden Beträge reduzierten - vergleichbar einem steigenden RV-Beitrag - die verfügbaren Einkommen der Arbeitnehmer.</a:t>
            </a:r>
            <a:endParaRPr lang="de-DE" sz="21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023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E58CC45-4AF3-4850-8005-7CCAAC2586EE}" type="datetime1">
              <a:rPr lang="de-DE">
                <a:ea typeface="ＭＳ Ｐゴシック" pitchFamily="-16" charset="-128"/>
              </a:rPr>
              <a:pPr/>
              <a:t>06.02.2023</a:t>
            </a:fld>
            <a:endParaRPr lang="de-DE">
              <a:ea typeface="ＭＳ Ｐゴシック" pitchFamily="-16" charset="-128"/>
            </a:endParaRPr>
          </a:p>
        </p:txBody>
      </p:sp>
      <p:sp>
        <p:nvSpPr>
          <p:cNvPr id="1228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7C5237-3F12-470E-BB55-F4DEFA8117A0}" type="slidenum">
              <a:rPr lang="de-DE">
                <a:ea typeface="ＭＳ Ｐゴシック" pitchFamily="-16" charset="-128"/>
              </a:rPr>
              <a:pPr/>
              <a:t>40</a:t>
            </a:fld>
            <a:endParaRPr lang="de-DE">
              <a:ea typeface="ＭＳ Ｐゴシック" pitchFamily="-16" charset="-128"/>
            </a:endParaRPr>
          </a:p>
        </p:txBody>
      </p:sp>
      <p:sp>
        <p:nvSpPr>
          <p:cNvPr id="1228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163" y="746125"/>
            <a:ext cx="6610350" cy="3719513"/>
          </a:xfrm>
          <a:ln w="12700" cap="flat"/>
        </p:spPr>
      </p:sp>
      <p:sp>
        <p:nvSpPr>
          <p:cNvPr id="1228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66" tIns="46034" rIns="92066" bIns="46034"/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86509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8A5963-C87F-4EE9-B32D-6C749A0A0952}" type="slidenum">
              <a:rPr lang="de-DE" smtClean="0">
                <a:latin typeface="Arial" charset="0"/>
              </a:rPr>
              <a:pPr/>
              <a:t>59</a:t>
            </a:fld>
            <a:endParaRPr lang="de-DE" dirty="0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4145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A3ED28-5365-43C5-8563-DEBD39EE83A7}" type="slidenum">
              <a:rPr lang="de-DE" smtClean="0">
                <a:latin typeface="Arial" charset="0"/>
                <a:ea typeface="ＭＳ Ｐゴシック" pitchFamily="34" charset="-128"/>
              </a:rPr>
              <a:pPr/>
              <a:t>84</a:t>
            </a:fld>
            <a:endParaRPr lang="de-DE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8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92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4757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 smtClean="0">
              <a:latin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A66029-7A4D-478E-B1AB-6EFB5C75F0BC}" type="slidenum">
              <a:rPr lang="de-DE" smtClean="0"/>
              <a:pPr>
                <a:defRPr/>
              </a:pPr>
              <a:t>97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89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108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3058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D219D3-6F5D-45E6-A171-D42A6E3ED795}" type="slidenum">
              <a:rPr lang="de-DE" smtClean="0"/>
              <a:pPr>
                <a:defRPr/>
              </a:pPr>
              <a:t>123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9841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16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7329995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1991259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0795135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755768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3008041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22062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4105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2163654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7935292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4794743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120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6155546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8131406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26830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048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490490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34649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09570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44343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28191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07113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6548905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80504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02110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65842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461118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17952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78600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70723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4677609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1236068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5724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14639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90798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033703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17107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60206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83351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0472954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9389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8745824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366" y="164112"/>
            <a:ext cx="8378492" cy="65355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7348" y="1216417"/>
            <a:ext cx="11335498" cy="45705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A234FA8-A5B8-4B23-AFAE-5B178136A4F1}" type="datetime1">
              <a:rPr lang="de-DE"/>
              <a:pPr>
                <a:defRPr/>
              </a:pPr>
              <a:t>06.02.2023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  <p:extLst>
      <p:ext uri="{BB962C8B-B14F-4D97-AF65-F5344CB8AC3E}">
        <p14:creationId xmlns:p14="http://schemas.microsoft.com/office/powerpoint/2010/main" val="414612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366" y="164112"/>
            <a:ext cx="8378492" cy="65355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39B7821B-61F3-42BA-9C60-32214AE7EF18}" type="datetime1">
              <a:rPr lang="de-DE"/>
              <a:pPr>
                <a:defRPr/>
              </a:pPr>
              <a:t>06.02.2023</a:t>
            </a:fld>
            <a:endParaRPr lang="de-DE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  <p:extLst>
      <p:ext uri="{BB962C8B-B14F-4D97-AF65-F5344CB8AC3E}">
        <p14:creationId xmlns:p14="http://schemas.microsoft.com/office/powerpoint/2010/main" val="913237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824668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DFF4DE6E-4D1D-4821-9124-347606EF54C3}" type="datetime1">
              <a:rPr lang="de-DE"/>
              <a:pPr>
                <a:defRPr/>
              </a:pPr>
              <a:t>06.02.2023</a:t>
            </a:fld>
            <a:endParaRPr lang="de-DE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  <p:extLst>
      <p:ext uri="{BB962C8B-B14F-4D97-AF65-F5344CB8AC3E}">
        <p14:creationId xmlns:p14="http://schemas.microsoft.com/office/powerpoint/2010/main" val="181581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366" y="164112"/>
            <a:ext cx="8378492" cy="65355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7350" y="1216417"/>
            <a:ext cx="5580832" cy="4570560"/>
          </a:xfrm>
          <a:prstGeom prst="rect">
            <a:avLst/>
          </a:prstGeom>
        </p:spPr>
        <p:txBody>
          <a:bodyPr/>
          <a:lstStyle>
            <a:lvl1pPr>
              <a:defRPr sz="2630"/>
            </a:lvl1pPr>
            <a:lvl2pPr>
              <a:defRPr sz="2176"/>
            </a:lvl2pPr>
            <a:lvl3pPr>
              <a:defRPr sz="1904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82012" y="1216417"/>
            <a:ext cx="5580832" cy="4570560"/>
          </a:xfrm>
          <a:prstGeom prst="rect">
            <a:avLst/>
          </a:prstGeom>
        </p:spPr>
        <p:txBody>
          <a:bodyPr/>
          <a:lstStyle>
            <a:lvl1pPr>
              <a:defRPr sz="2630"/>
            </a:lvl1pPr>
            <a:lvl2pPr>
              <a:defRPr sz="2176"/>
            </a:lvl2pPr>
            <a:lvl3pPr>
              <a:defRPr sz="1904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AB289F2-F6A5-4D41-94E0-05D99EC8A22D}" type="datetime1">
              <a:rPr lang="de-DE"/>
              <a:pPr>
                <a:defRPr/>
              </a:pPr>
              <a:t>06.02.2023</a:t>
            </a:fld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  <p:extLst>
      <p:ext uri="{BB962C8B-B14F-4D97-AF65-F5344CB8AC3E}">
        <p14:creationId xmlns:p14="http://schemas.microsoft.com/office/powerpoint/2010/main" val="2102466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600" y="193675"/>
            <a:ext cx="8377766" cy="6731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27569" y="1339850"/>
            <a:ext cx="5564717" cy="45704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5487" y="1339850"/>
            <a:ext cx="5566833" cy="45704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Seite </a:t>
            </a:r>
            <a:fld id="{14F75718-8491-4508-AAC5-29592A1B83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495085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106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2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21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626123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803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27567" y="908050"/>
            <a:ext cx="5564717" cy="2444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195485" y="908050"/>
            <a:ext cx="5566833" cy="2444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27567" y="3505200"/>
            <a:ext cx="5564717" cy="2444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5485" y="3505200"/>
            <a:ext cx="5566833" cy="2444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27568" y="160338"/>
            <a:ext cx="11332633" cy="6778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xmlns="" id="{8EFBE35D-B880-5A4B-8767-112B6C2211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6401" y="6484938"/>
            <a:ext cx="8953500" cy="228600"/>
          </a:xfrm>
          <a:prstGeom prst="rect">
            <a:avLst/>
          </a:prstGeom>
        </p:spPr>
        <p:txBody>
          <a:bodyPr/>
          <a:lstStyle>
            <a:lvl1pPr algn="l"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r>
              <a:rPr lang="de-DE" altLang="de-DE"/>
              <a:t>Seite </a:t>
            </a:r>
            <a:fld id="{BFEF06A8-13A1-4F84-A31E-F2016DA56C6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718147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864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5994204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98317461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3625541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6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5" r:id="rId53"/>
    <p:sldLayoutId id="2147483716" r:id="rId54"/>
    <p:sldLayoutId id="2147483717" r:id="rId55"/>
    <p:sldLayoutId id="2147483718" r:id="rId56"/>
    <p:sldLayoutId id="2147483720" r:id="rId57"/>
    <p:sldLayoutId id="2147483721" r:id="rId5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\\FO1\Akademie\Pr&#228;sentationen\Unternehmenspr&#228;sentation\U-Pr&#228;sentation%202004\Lighthouse%20family%20Free.mp3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5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5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5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0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38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3.emf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6.jpeg"/><Relationship Id="rId18" Type="http://schemas.openxmlformats.org/officeDocument/2006/relationships/image" Target="../media/image200.wmf"/><Relationship Id="rId26" Type="http://schemas.openxmlformats.org/officeDocument/2006/relationships/image" Target="../media/image206.png"/><Relationship Id="rId39" Type="http://schemas.openxmlformats.org/officeDocument/2006/relationships/image" Target="../media/image217.png"/><Relationship Id="rId21" Type="http://schemas.openxmlformats.org/officeDocument/2006/relationships/image" Target="../media/image203.png"/><Relationship Id="rId34" Type="http://schemas.openxmlformats.org/officeDocument/2006/relationships/image" Target="../media/image213.png"/><Relationship Id="rId42" Type="http://schemas.openxmlformats.org/officeDocument/2006/relationships/hyperlink" Target="http://www.euroseniorservices.de/index.htm" TargetMode="External"/><Relationship Id="rId47" Type="http://schemas.openxmlformats.org/officeDocument/2006/relationships/image" Target="../media/image223.jpeg"/><Relationship Id="rId50" Type="http://schemas.openxmlformats.org/officeDocument/2006/relationships/image" Target="../media/image225.png"/><Relationship Id="rId55" Type="http://schemas.openxmlformats.org/officeDocument/2006/relationships/image" Target="../media/image230.png"/><Relationship Id="rId63" Type="http://schemas.openxmlformats.org/officeDocument/2006/relationships/image" Target="../media/image235.gif"/><Relationship Id="rId68" Type="http://schemas.openxmlformats.org/officeDocument/2006/relationships/image" Target="../media/image239.png"/><Relationship Id="rId7" Type="http://schemas.openxmlformats.org/officeDocument/2006/relationships/image" Target="../media/image190.jpeg"/><Relationship Id="rId2" Type="http://schemas.openxmlformats.org/officeDocument/2006/relationships/image" Target="../media/image185.jpeg"/><Relationship Id="rId16" Type="http://schemas.openxmlformats.org/officeDocument/2006/relationships/image" Target="../media/image198.png"/><Relationship Id="rId29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9.jpeg"/><Relationship Id="rId11" Type="http://schemas.openxmlformats.org/officeDocument/2006/relationships/image" Target="../media/image194.png"/><Relationship Id="rId24" Type="http://schemas.openxmlformats.org/officeDocument/2006/relationships/image" Target="../media/image205.png"/><Relationship Id="rId32" Type="http://schemas.openxmlformats.org/officeDocument/2006/relationships/image" Target="../media/image211.png"/><Relationship Id="rId37" Type="http://schemas.openxmlformats.org/officeDocument/2006/relationships/image" Target="../media/image215.jpeg"/><Relationship Id="rId40" Type="http://schemas.openxmlformats.org/officeDocument/2006/relationships/hyperlink" Target="http://www.rimedio-reha.de/index.php" TargetMode="External"/><Relationship Id="rId45" Type="http://schemas.openxmlformats.org/officeDocument/2006/relationships/image" Target="../media/image221.wmf"/><Relationship Id="rId53" Type="http://schemas.openxmlformats.org/officeDocument/2006/relationships/image" Target="../media/image228.png"/><Relationship Id="rId58" Type="http://schemas.openxmlformats.org/officeDocument/2006/relationships/hyperlink" Target="http://www.zalando.de/" TargetMode="External"/><Relationship Id="rId66" Type="http://schemas.openxmlformats.org/officeDocument/2006/relationships/image" Target="../media/image237.png"/><Relationship Id="rId5" Type="http://schemas.openxmlformats.org/officeDocument/2006/relationships/image" Target="../media/image188.png"/><Relationship Id="rId15" Type="http://schemas.openxmlformats.org/officeDocument/2006/relationships/image" Target="../media/image197.png"/><Relationship Id="rId23" Type="http://schemas.openxmlformats.org/officeDocument/2006/relationships/hyperlink" Target="http://www.f-i-solutions-plus.de/index.php" TargetMode="External"/><Relationship Id="rId28" Type="http://schemas.openxmlformats.org/officeDocument/2006/relationships/image" Target="../media/image208.png"/><Relationship Id="rId36" Type="http://schemas.openxmlformats.org/officeDocument/2006/relationships/hyperlink" Target="http://www.lynx.de/index.php?id=1" TargetMode="External"/><Relationship Id="rId49" Type="http://schemas.openxmlformats.org/officeDocument/2006/relationships/hyperlink" Target="http://www.porath.com/index.php" TargetMode="External"/><Relationship Id="rId57" Type="http://schemas.openxmlformats.org/officeDocument/2006/relationships/image" Target="../media/image232.png"/><Relationship Id="rId61" Type="http://schemas.openxmlformats.org/officeDocument/2006/relationships/image" Target="../media/image234.png"/><Relationship Id="rId10" Type="http://schemas.openxmlformats.org/officeDocument/2006/relationships/image" Target="../media/image193.png"/><Relationship Id="rId19" Type="http://schemas.openxmlformats.org/officeDocument/2006/relationships/image" Target="../media/image201.jpeg"/><Relationship Id="rId31" Type="http://schemas.openxmlformats.org/officeDocument/2006/relationships/hyperlink" Target="http://www.dahmetal.de/images/dtfarblogo.gif" TargetMode="External"/><Relationship Id="rId44" Type="http://schemas.openxmlformats.org/officeDocument/2006/relationships/image" Target="../media/image220.jpeg"/><Relationship Id="rId52" Type="http://schemas.openxmlformats.org/officeDocument/2006/relationships/image" Target="../media/image227.png"/><Relationship Id="rId60" Type="http://schemas.openxmlformats.org/officeDocument/2006/relationships/hyperlink" Target="http://www.hapag-lloyd.de/de/home.html" TargetMode="External"/><Relationship Id="rId65" Type="http://schemas.openxmlformats.org/officeDocument/2006/relationships/image" Target="../media/image236.gif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hyperlink" Target="http://www.retarus.de/de/" TargetMode="External"/><Relationship Id="rId22" Type="http://schemas.openxmlformats.org/officeDocument/2006/relationships/image" Target="../media/image204.jpeg"/><Relationship Id="rId27" Type="http://schemas.openxmlformats.org/officeDocument/2006/relationships/image" Target="../media/image207.png"/><Relationship Id="rId30" Type="http://schemas.openxmlformats.org/officeDocument/2006/relationships/image" Target="../media/image210.png"/><Relationship Id="rId35" Type="http://schemas.openxmlformats.org/officeDocument/2006/relationships/image" Target="../media/image214.jpeg"/><Relationship Id="rId43" Type="http://schemas.openxmlformats.org/officeDocument/2006/relationships/image" Target="../media/image219.png"/><Relationship Id="rId48" Type="http://schemas.openxmlformats.org/officeDocument/2006/relationships/image" Target="../media/image224.jpeg"/><Relationship Id="rId56" Type="http://schemas.openxmlformats.org/officeDocument/2006/relationships/image" Target="../media/image231.png"/><Relationship Id="rId64" Type="http://schemas.openxmlformats.org/officeDocument/2006/relationships/hyperlink" Target="http://www.freshfields.com/en/global/" TargetMode="External"/><Relationship Id="rId8" Type="http://schemas.openxmlformats.org/officeDocument/2006/relationships/image" Target="../media/image191.png"/><Relationship Id="rId51" Type="http://schemas.openxmlformats.org/officeDocument/2006/relationships/image" Target="../media/image226.png"/><Relationship Id="rId3" Type="http://schemas.openxmlformats.org/officeDocument/2006/relationships/image" Target="../media/image186.png"/><Relationship Id="rId12" Type="http://schemas.openxmlformats.org/officeDocument/2006/relationships/image" Target="../media/image195.png"/><Relationship Id="rId17" Type="http://schemas.openxmlformats.org/officeDocument/2006/relationships/image" Target="../media/image199.jpeg"/><Relationship Id="rId25" Type="http://schemas.openxmlformats.org/officeDocument/2006/relationships/hyperlink" Target="http://www.johnsoncontrols.com/publish/us/en.html" TargetMode="External"/><Relationship Id="rId33" Type="http://schemas.openxmlformats.org/officeDocument/2006/relationships/image" Target="../media/image212.png"/><Relationship Id="rId38" Type="http://schemas.openxmlformats.org/officeDocument/2006/relationships/image" Target="../media/image216.png"/><Relationship Id="rId46" Type="http://schemas.openxmlformats.org/officeDocument/2006/relationships/image" Target="../media/image222.png"/><Relationship Id="rId59" Type="http://schemas.openxmlformats.org/officeDocument/2006/relationships/image" Target="../media/image233.jpeg"/><Relationship Id="rId67" Type="http://schemas.openxmlformats.org/officeDocument/2006/relationships/image" Target="../media/image238.png"/><Relationship Id="rId20" Type="http://schemas.openxmlformats.org/officeDocument/2006/relationships/image" Target="../media/image202.png"/><Relationship Id="rId41" Type="http://schemas.openxmlformats.org/officeDocument/2006/relationships/image" Target="../media/image218.jpeg"/><Relationship Id="rId54" Type="http://schemas.openxmlformats.org/officeDocument/2006/relationships/image" Target="../media/image229.png"/><Relationship Id="rId62" Type="http://schemas.openxmlformats.org/officeDocument/2006/relationships/hyperlink" Target="http://www.f-i.de/" TargetMode="External"/></Relationships>
</file>

<file path=ppt/slides/_rels/slide1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png"/><Relationship Id="rId3" Type="http://schemas.openxmlformats.org/officeDocument/2006/relationships/hyperlink" Target="http://87.106.255.123/index.php?id=1799" TargetMode="External"/><Relationship Id="rId7" Type="http://schemas.openxmlformats.org/officeDocument/2006/relationships/image" Target="../media/image247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46.png"/><Relationship Id="rId5" Type="http://schemas.openxmlformats.org/officeDocument/2006/relationships/image" Target="../media/image245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41.png"/><Relationship Id="rId4" Type="http://schemas.openxmlformats.org/officeDocument/2006/relationships/image" Target="../media/image242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3.emf"/><Relationship Id="rId4" Type="http://schemas.openxmlformats.org/officeDocument/2006/relationships/oleObject" Target="../embeddings/oleObject3.bin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55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emf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5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8.png"/><Relationship Id="rId4" Type="http://schemas.openxmlformats.org/officeDocument/2006/relationships/image" Target="../media/image267.png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0.png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3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hyperlink" Target="2016-02-16%20Service-Check%20privat.pdf" TargetMode="External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75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9.png"/><Relationship Id="rId4" Type="http://schemas.openxmlformats.org/officeDocument/2006/relationships/image" Target="../media/image278.pn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3" Type="http://schemas.openxmlformats.org/officeDocument/2006/relationships/image" Target="../media/image281.jpeg"/><Relationship Id="rId7" Type="http://schemas.openxmlformats.org/officeDocument/2006/relationships/image" Target="../media/image285.jpe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94.png"/><Relationship Id="rId20" Type="http://schemas.openxmlformats.org/officeDocument/2006/relationships/image" Target="../media/image298.jp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84.png"/><Relationship Id="rId11" Type="http://schemas.openxmlformats.org/officeDocument/2006/relationships/image" Target="../media/image289.jpeg"/><Relationship Id="rId5" Type="http://schemas.openxmlformats.org/officeDocument/2006/relationships/image" Target="../media/image283.png"/><Relationship Id="rId15" Type="http://schemas.openxmlformats.org/officeDocument/2006/relationships/image" Target="../media/image293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53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4.png"/><Relationship Id="rId4" Type="http://schemas.openxmlformats.org/officeDocument/2006/relationships/image" Target="../media/image30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png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jpeg"/><Relationship Id="rId2" Type="http://schemas.openxmlformats.org/officeDocument/2006/relationships/image" Target="../media/image3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9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3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4.png"/><Relationship Id="rId4" Type="http://schemas.openxmlformats.org/officeDocument/2006/relationships/image" Target="../media/image313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3" Type="http://schemas.openxmlformats.org/officeDocument/2006/relationships/image" Target="../media/image316.png"/><Relationship Id="rId7" Type="http://schemas.openxmlformats.org/officeDocument/2006/relationships/image" Target="../media/image320.png"/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5" Type="http://schemas.openxmlformats.org/officeDocument/2006/relationships/image" Target="../media/image318.png"/><Relationship Id="rId4" Type="http://schemas.openxmlformats.org/officeDocument/2006/relationships/image" Target="../media/image317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322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325.png"/><Relationship Id="rId4" Type="http://schemas.openxmlformats.org/officeDocument/2006/relationships/image" Target="../media/image324.png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7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9.jpe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5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53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png"/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4.jpeg"/><Relationship Id="rId4" Type="http://schemas.openxmlformats.org/officeDocument/2006/relationships/image" Target="../media/image333.gif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3.wmf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12" Type="http://schemas.openxmlformats.org/officeDocument/2006/relationships/image" Target="../media/image5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wmf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0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m-berater.de/MOS" TargetMode="External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1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5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5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hyperlink" Target="entscheidungsnavigation%20BU%20030327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5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48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48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Herzlich </a:t>
            </a:r>
            <a:r>
              <a:rPr lang="de-DE" dirty="0" smtClean="0"/>
              <a:t>Willkommen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4" name="Rectangle 20"/>
          <p:cNvSpPr txBox="1">
            <a:spLocks noChangeArrowheads="1"/>
          </p:cNvSpPr>
          <p:nvPr/>
        </p:nvSpPr>
        <p:spPr>
          <a:xfrm>
            <a:off x="1372963" y="2158365"/>
            <a:ext cx="11093354" cy="43763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200" b="1" dirty="0" smtClean="0"/>
              <a:t>Einarbeitungsworkshop 2020 </a:t>
            </a:r>
          </a:p>
          <a:p>
            <a:endParaRPr lang="de-DE" sz="3900" b="1" dirty="0" smtClean="0"/>
          </a:p>
          <a:p>
            <a:endParaRPr lang="de-DE" sz="3900" b="1" dirty="0" smtClean="0"/>
          </a:p>
          <a:p>
            <a:endParaRPr lang="de-DE" sz="3900" b="1" dirty="0" smtClean="0"/>
          </a:p>
          <a:p>
            <a:r>
              <a:rPr lang="de-DE" b="1" dirty="0" smtClean="0"/>
              <a:t>Tag 1</a:t>
            </a:r>
          </a:p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Unternehmensvorstellung / markt</a:t>
            </a:r>
            <a:br>
              <a:rPr lang="de-DE" b="1" dirty="0" smtClean="0"/>
            </a:br>
            <a:r>
              <a:rPr lang="de-DE" b="1" dirty="0" smtClean="0"/>
              <a:t>Prozesse / Strategien / Wettbewerbsvorteile</a:t>
            </a:r>
            <a:endParaRPr lang="de-DE" b="1" dirty="0"/>
          </a:p>
        </p:txBody>
      </p:sp>
      <p:pic>
        <p:nvPicPr>
          <p:cNvPr id="5" name="Picture 13" descr="spinning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1464" y="3674483"/>
            <a:ext cx="1268791" cy="117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Lighthouse family Free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46164" y="3581400"/>
            <a:ext cx="32308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468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 DEN KULISSEN</a:t>
            </a:r>
            <a:endParaRPr lang="de-DE" b="1" dirty="0"/>
          </a:p>
        </p:txBody>
      </p:sp>
      <p:pic>
        <p:nvPicPr>
          <p:cNvPr id="447499" name="Picture 11" descr="bruecke5"/>
          <p:cNvPicPr>
            <a:picLocks noChangeAspect="1" noChangeArrowheads="1"/>
          </p:cNvPicPr>
          <p:nvPr/>
        </p:nvPicPr>
        <p:blipFill>
          <a:blip r:embed="rId2" cstate="print"/>
          <a:srcRect l="26373"/>
          <a:stretch>
            <a:fillRect/>
          </a:stretch>
        </p:blipFill>
        <p:spPr bwMode="auto">
          <a:xfrm>
            <a:off x="3360290" y="2406068"/>
            <a:ext cx="7313025" cy="4205800"/>
          </a:xfrm>
          <a:prstGeom prst="rect">
            <a:avLst/>
          </a:prstGeom>
          <a:noFill/>
        </p:spPr>
      </p:pic>
      <p:sp>
        <p:nvSpPr>
          <p:cNvPr id="447496" name="Rectangle 8"/>
          <p:cNvSpPr>
            <a:spLocks noChangeArrowheads="1"/>
          </p:cNvSpPr>
          <p:nvPr/>
        </p:nvSpPr>
        <p:spPr bwMode="auto">
          <a:xfrm rot="-1332924">
            <a:off x="683554" y="4812863"/>
            <a:ext cx="2362539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Qualität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9888" y="458109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 rot="20282081">
            <a:off x="1299290" y="2770240"/>
            <a:ext cx="3329758" cy="544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264" b="1" dirty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</a:t>
            </a:r>
          </a:p>
        </p:txBody>
      </p:sp>
    </p:spTree>
    <p:extLst>
      <p:ext uri="{BB962C8B-B14F-4D97-AF65-F5344CB8AC3E}">
        <p14:creationId xmlns:p14="http://schemas.microsoft.com/office/powerpoint/2010/main" val="18860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7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7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74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7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6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latin typeface="Helvetica" pitchFamily="34" charset="0"/>
              </a:rPr>
              <a:t>KERNKOMPETENZ RUND UM</a:t>
            </a:r>
            <a:r>
              <a:rPr lang="de-DE" dirty="0" smtClean="0">
                <a:latin typeface="Arial (TT) Bold" charset="0"/>
              </a:rPr>
              <a:t>‘</a:t>
            </a:r>
            <a:r>
              <a:rPr lang="de-DE" dirty="0" smtClean="0">
                <a:latin typeface="Helvetica" pitchFamily="34" charset="0"/>
              </a:rPr>
              <a:t>S GELD</a:t>
            </a:r>
            <a:br>
              <a:rPr lang="de-DE" dirty="0" smtClean="0">
                <a:latin typeface="Helvetica" pitchFamily="34" charset="0"/>
              </a:rPr>
            </a:br>
            <a:endParaRPr lang="de-DE" dirty="0" smtClean="0">
              <a:latin typeface="Helvetica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706830" y="4003678"/>
            <a:ext cx="3548856" cy="1944688"/>
            <a:chOff x="3243" y="2840"/>
            <a:chExt cx="2109" cy="1225"/>
          </a:xfrm>
        </p:grpSpPr>
        <p:sp>
          <p:nvSpPr>
            <p:cNvPr id="94244" name="Freeform 4"/>
            <p:cNvSpPr>
              <a:spLocks/>
            </p:cNvSpPr>
            <p:nvPr/>
          </p:nvSpPr>
          <p:spPr bwMode="auto">
            <a:xfrm>
              <a:off x="3243" y="2840"/>
              <a:ext cx="2109" cy="1057"/>
            </a:xfrm>
            <a:custGeom>
              <a:avLst/>
              <a:gdLst>
                <a:gd name="T0" fmla="*/ 341 w 1957"/>
                <a:gd name="T1" fmla="*/ 67 h 829"/>
                <a:gd name="T2" fmla="*/ 403 w 1957"/>
                <a:gd name="T3" fmla="*/ 78 h 829"/>
                <a:gd name="T4" fmla="*/ 469 w 1957"/>
                <a:gd name="T5" fmla="*/ 90 h 829"/>
                <a:gd name="T6" fmla="*/ 538 w 1957"/>
                <a:gd name="T7" fmla="*/ 86 h 829"/>
                <a:gd name="T8" fmla="*/ 604 w 1957"/>
                <a:gd name="T9" fmla="*/ 62 h 829"/>
                <a:gd name="T10" fmla="*/ 672 w 1957"/>
                <a:gd name="T11" fmla="*/ 36 h 829"/>
                <a:gd name="T12" fmla="*/ 738 w 1957"/>
                <a:gd name="T13" fmla="*/ 32 h 829"/>
                <a:gd name="T14" fmla="*/ 791 w 1957"/>
                <a:gd name="T15" fmla="*/ 62 h 829"/>
                <a:gd name="T16" fmla="*/ 788 w 1957"/>
                <a:gd name="T17" fmla="*/ 130 h 829"/>
                <a:gd name="T18" fmla="*/ 772 w 1957"/>
                <a:gd name="T19" fmla="*/ 200 h 829"/>
                <a:gd name="T20" fmla="*/ 813 w 1957"/>
                <a:gd name="T21" fmla="*/ 250 h 829"/>
                <a:gd name="T22" fmla="*/ 892 w 1957"/>
                <a:gd name="T23" fmla="*/ 267 h 829"/>
                <a:gd name="T24" fmla="*/ 986 w 1957"/>
                <a:gd name="T25" fmla="*/ 269 h 829"/>
                <a:gd name="T26" fmla="*/ 1070 w 1957"/>
                <a:gd name="T27" fmla="*/ 247 h 829"/>
                <a:gd name="T28" fmla="*/ 1127 w 1957"/>
                <a:gd name="T29" fmla="*/ 209 h 829"/>
                <a:gd name="T30" fmla="*/ 1151 w 1957"/>
                <a:gd name="T31" fmla="*/ 136 h 829"/>
                <a:gd name="T32" fmla="*/ 1165 w 1957"/>
                <a:gd name="T33" fmla="*/ 68 h 829"/>
                <a:gd name="T34" fmla="*/ 1215 w 1957"/>
                <a:gd name="T35" fmla="*/ 26 h 829"/>
                <a:gd name="T36" fmla="*/ 1290 w 1957"/>
                <a:gd name="T37" fmla="*/ 6 h 829"/>
                <a:gd name="T38" fmla="*/ 1380 w 1957"/>
                <a:gd name="T39" fmla="*/ 0 h 829"/>
                <a:gd name="T40" fmla="*/ 1464 w 1957"/>
                <a:gd name="T41" fmla="*/ 6 h 829"/>
                <a:gd name="T42" fmla="*/ 1538 w 1957"/>
                <a:gd name="T43" fmla="*/ 14 h 829"/>
                <a:gd name="T44" fmla="*/ 268 w 1957"/>
                <a:gd name="T45" fmla="*/ 826 h 829"/>
                <a:gd name="T46" fmla="*/ 281 w 1957"/>
                <a:gd name="T47" fmla="*/ 768 h 829"/>
                <a:gd name="T48" fmla="*/ 309 w 1957"/>
                <a:gd name="T49" fmla="*/ 721 h 829"/>
                <a:gd name="T50" fmla="*/ 352 w 1957"/>
                <a:gd name="T51" fmla="*/ 678 h 829"/>
                <a:gd name="T52" fmla="*/ 381 w 1957"/>
                <a:gd name="T53" fmla="*/ 634 h 829"/>
                <a:gd name="T54" fmla="*/ 380 w 1957"/>
                <a:gd name="T55" fmla="*/ 574 h 829"/>
                <a:gd name="T56" fmla="*/ 347 w 1957"/>
                <a:gd name="T57" fmla="*/ 537 h 829"/>
                <a:gd name="T58" fmla="*/ 289 w 1957"/>
                <a:gd name="T59" fmla="*/ 524 h 829"/>
                <a:gd name="T60" fmla="*/ 221 w 1957"/>
                <a:gd name="T61" fmla="*/ 534 h 829"/>
                <a:gd name="T62" fmla="*/ 144 w 1957"/>
                <a:gd name="T63" fmla="*/ 552 h 829"/>
                <a:gd name="T64" fmla="*/ 71 w 1957"/>
                <a:gd name="T65" fmla="*/ 551 h 829"/>
                <a:gd name="T66" fmla="*/ 16 w 1957"/>
                <a:gd name="T67" fmla="*/ 523 h 829"/>
                <a:gd name="T68" fmla="*/ 3 w 1957"/>
                <a:gd name="T69" fmla="*/ 463 h 829"/>
                <a:gd name="T70" fmla="*/ 33 w 1957"/>
                <a:gd name="T71" fmla="*/ 411 h 829"/>
                <a:gd name="T72" fmla="*/ 83 w 1957"/>
                <a:gd name="T73" fmla="*/ 377 h 829"/>
                <a:gd name="T74" fmla="*/ 144 w 1957"/>
                <a:gd name="T75" fmla="*/ 363 h 829"/>
                <a:gd name="T76" fmla="*/ 223 w 1957"/>
                <a:gd name="T77" fmla="*/ 350 h 829"/>
                <a:gd name="T78" fmla="*/ 276 w 1957"/>
                <a:gd name="T79" fmla="*/ 316 h 829"/>
                <a:gd name="T80" fmla="*/ 298 w 1957"/>
                <a:gd name="T81" fmla="*/ 264 h 829"/>
                <a:gd name="T82" fmla="*/ 297 w 1957"/>
                <a:gd name="T83" fmla="*/ 189 h 829"/>
                <a:gd name="T84" fmla="*/ 292 w 1957"/>
                <a:gd name="T85" fmla="*/ 105 h 8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57"/>
                <a:gd name="T130" fmla="*/ 0 h 829"/>
                <a:gd name="T131" fmla="*/ 1957 w 1957"/>
                <a:gd name="T132" fmla="*/ 829 h 82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57" h="829">
                  <a:moveTo>
                    <a:pt x="297" y="76"/>
                  </a:moveTo>
                  <a:lnTo>
                    <a:pt x="315" y="72"/>
                  </a:lnTo>
                  <a:lnTo>
                    <a:pt x="341" y="67"/>
                  </a:lnTo>
                  <a:lnTo>
                    <a:pt x="363" y="68"/>
                  </a:lnTo>
                  <a:lnTo>
                    <a:pt x="383" y="73"/>
                  </a:lnTo>
                  <a:lnTo>
                    <a:pt x="403" y="78"/>
                  </a:lnTo>
                  <a:lnTo>
                    <a:pt x="425" y="83"/>
                  </a:lnTo>
                  <a:lnTo>
                    <a:pt x="450" y="87"/>
                  </a:lnTo>
                  <a:lnTo>
                    <a:pt x="469" y="90"/>
                  </a:lnTo>
                  <a:lnTo>
                    <a:pt x="494" y="92"/>
                  </a:lnTo>
                  <a:lnTo>
                    <a:pt x="518" y="90"/>
                  </a:lnTo>
                  <a:lnTo>
                    <a:pt x="538" y="86"/>
                  </a:lnTo>
                  <a:lnTo>
                    <a:pt x="562" y="79"/>
                  </a:lnTo>
                  <a:lnTo>
                    <a:pt x="584" y="72"/>
                  </a:lnTo>
                  <a:lnTo>
                    <a:pt x="604" y="62"/>
                  </a:lnTo>
                  <a:lnTo>
                    <a:pt x="626" y="53"/>
                  </a:lnTo>
                  <a:lnTo>
                    <a:pt x="647" y="43"/>
                  </a:lnTo>
                  <a:lnTo>
                    <a:pt x="672" y="36"/>
                  </a:lnTo>
                  <a:lnTo>
                    <a:pt x="692" y="31"/>
                  </a:lnTo>
                  <a:lnTo>
                    <a:pt x="716" y="29"/>
                  </a:lnTo>
                  <a:lnTo>
                    <a:pt x="738" y="32"/>
                  </a:lnTo>
                  <a:lnTo>
                    <a:pt x="758" y="39"/>
                  </a:lnTo>
                  <a:lnTo>
                    <a:pt x="779" y="51"/>
                  </a:lnTo>
                  <a:lnTo>
                    <a:pt x="791" y="62"/>
                  </a:lnTo>
                  <a:lnTo>
                    <a:pt x="797" y="83"/>
                  </a:lnTo>
                  <a:lnTo>
                    <a:pt x="794" y="105"/>
                  </a:lnTo>
                  <a:lnTo>
                    <a:pt x="788" y="130"/>
                  </a:lnTo>
                  <a:lnTo>
                    <a:pt x="779" y="156"/>
                  </a:lnTo>
                  <a:lnTo>
                    <a:pt x="771" y="178"/>
                  </a:lnTo>
                  <a:lnTo>
                    <a:pt x="772" y="200"/>
                  </a:lnTo>
                  <a:lnTo>
                    <a:pt x="782" y="222"/>
                  </a:lnTo>
                  <a:lnTo>
                    <a:pt x="797" y="239"/>
                  </a:lnTo>
                  <a:lnTo>
                    <a:pt x="813" y="250"/>
                  </a:lnTo>
                  <a:lnTo>
                    <a:pt x="835" y="256"/>
                  </a:lnTo>
                  <a:lnTo>
                    <a:pt x="859" y="263"/>
                  </a:lnTo>
                  <a:lnTo>
                    <a:pt x="892" y="267"/>
                  </a:lnTo>
                  <a:lnTo>
                    <a:pt x="920" y="270"/>
                  </a:lnTo>
                  <a:lnTo>
                    <a:pt x="954" y="272"/>
                  </a:lnTo>
                  <a:lnTo>
                    <a:pt x="986" y="269"/>
                  </a:lnTo>
                  <a:lnTo>
                    <a:pt x="1014" y="264"/>
                  </a:lnTo>
                  <a:lnTo>
                    <a:pt x="1044" y="256"/>
                  </a:lnTo>
                  <a:lnTo>
                    <a:pt x="1070" y="247"/>
                  </a:lnTo>
                  <a:lnTo>
                    <a:pt x="1091" y="236"/>
                  </a:lnTo>
                  <a:lnTo>
                    <a:pt x="1111" y="224"/>
                  </a:lnTo>
                  <a:lnTo>
                    <a:pt x="1127" y="209"/>
                  </a:lnTo>
                  <a:lnTo>
                    <a:pt x="1141" y="192"/>
                  </a:lnTo>
                  <a:lnTo>
                    <a:pt x="1149" y="170"/>
                  </a:lnTo>
                  <a:lnTo>
                    <a:pt x="1151" y="136"/>
                  </a:lnTo>
                  <a:lnTo>
                    <a:pt x="1151" y="109"/>
                  </a:lnTo>
                  <a:lnTo>
                    <a:pt x="1155" y="86"/>
                  </a:lnTo>
                  <a:lnTo>
                    <a:pt x="1165" y="68"/>
                  </a:lnTo>
                  <a:lnTo>
                    <a:pt x="1179" y="53"/>
                  </a:lnTo>
                  <a:lnTo>
                    <a:pt x="1194" y="39"/>
                  </a:lnTo>
                  <a:lnTo>
                    <a:pt x="1215" y="26"/>
                  </a:lnTo>
                  <a:lnTo>
                    <a:pt x="1235" y="17"/>
                  </a:lnTo>
                  <a:lnTo>
                    <a:pt x="1264" y="9"/>
                  </a:lnTo>
                  <a:lnTo>
                    <a:pt x="1290" y="6"/>
                  </a:lnTo>
                  <a:lnTo>
                    <a:pt x="1318" y="3"/>
                  </a:lnTo>
                  <a:lnTo>
                    <a:pt x="1348" y="1"/>
                  </a:lnTo>
                  <a:lnTo>
                    <a:pt x="1380" y="0"/>
                  </a:lnTo>
                  <a:lnTo>
                    <a:pt x="1414" y="1"/>
                  </a:lnTo>
                  <a:lnTo>
                    <a:pt x="1441" y="3"/>
                  </a:lnTo>
                  <a:lnTo>
                    <a:pt x="1464" y="6"/>
                  </a:lnTo>
                  <a:lnTo>
                    <a:pt x="1490" y="9"/>
                  </a:lnTo>
                  <a:lnTo>
                    <a:pt x="1513" y="12"/>
                  </a:lnTo>
                  <a:lnTo>
                    <a:pt x="1538" y="14"/>
                  </a:lnTo>
                  <a:lnTo>
                    <a:pt x="1730" y="18"/>
                  </a:lnTo>
                  <a:lnTo>
                    <a:pt x="1956" y="828"/>
                  </a:lnTo>
                  <a:lnTo>
                    <a:pt x="268" y="826"/>
                  </a:lnTo>
                  <a:lnTo>
                    <a:pt x="270" y="804"/>
                  </a:lnTo>
                  <a:lnTo>
                    <a:pt x="275" y="786"/>
                  </a:lnTo>
                  <a:lnTo>
                    <a:pt x="281" y="768"/>
                  </a:lnTo>
                  <a:lnTo>
                    <a:pt x="287" y="754"/>
                  </a:lnTo>
                  <a:lnTo>
                    <a:pt x="297" y="739"/>
                  </a:lnTo>
                  <a:lnTo>
                    <a:pt x="309" y="721"/>
                  </a:lnTo>
                  <a:lnTo>
                    <a:pt x="323" y="706"/>
                  </a:lnTo>
                  <a:lnTo>
                    <a:pt x="336" y="693"/>
                  </a:lnTo>
                  <a:lnTo>
                    <a:pt x="352" y="678"/>
                  </a:lnTo>
                  <a:lnTo>
                    <a:pt x="364" y="665"/>
                  </a:lnTo>
                  <a:lnTo>
                    <a:pt x="374" y="649"/>
                  </a:lnTo>
                  <a:lnTo>
                    <a:pt x="381" y="634"/>
                  </a:lnTo>
                  <a:lnTo>
                    <a:pt x="386" y="610"/>
                  </a:lnTo>
                  <a:lnTo>
                    <a:pt x="385" y="588"/>
                  </a:lnTo>
                  <a:lnTo>
                    <a:pt x="380" y="574"/>
                  </a:lnTo>
                  <a:lnTo>
                    <a:pt x="372" y="560"/>
                  </a:lnTo>
                  <a:lnTo>
                    <a:pt x="361" y="548"/>
                  </a:lnTo>
                  <a:lnTo>
                    <a:pt x="347" y="537"/>
                  </a:lnTo>
                  <a:lnTo>
                    <a:pt x="331" y="530"/>
                  </a:lnTo>
                  <a:lnTo>
                    <a:pt x="311" y="526"/>
                  </a:lnTo>
                  <a:lnTo>
                    <a:pt x="289" y="524"/>
                  </a:lnTo>
                  <a:lnTo>
                    <a:pt x="265" y="526"/>
                  </a:lnTo>
                  <a:lnTo>
                    <a:pt x="243" y="529"/>
                  </a:lnTo>
                  <a:lnTo>
                    <a:pt x="221" y="534"/>
                  </a:lnTo>
                  <a:lnTo>
                    <a:pt x="193" y="541"/>
                  </a:lnTo>
                  <a:lnTo>
                    <a:pt x="169" y="548"/>
                  </a:lnTo>
                  <a:lnTo>
                    <a:pt x="144" y="552"/>
                  </a:lnTo>
                  <a:lnTo>
                    <a:pt x="115" y="555"/>
                  </a:lnTo>
                  <a:lnTo>
                    <a:pt x="91" y="555"/>
                  </a:lnTo>
                  <a:lnTo>
                    <a:pt x="71" y="551"/>
                  </a:lnTo>
                  <a:lnTo>
                    <a:pt x="49" y="544"/>
                  </a:lnTo>
                  <a:lnTo>
                    <a:pt x="31" y="535"/>
                  </a:lnTo>
                  <a:lnTo>
                    <a:pt x="16" y="523"/>
                  </a:lnTo>
                  <a:lnTo>
                    <a:pt x="5" y="504"/>
                  </a:lnTo>
                  <a:lnTo>
                    <a:pt x="0" y="483"/>
                  </a:lnTo>
                  <a:lnTo>
                    <a:pt x="3" y="463"/>
                  </a:lnTo>
                  <a:lnTo>
                    <a:pt x="11" y="443"/>
                  </a:lnTo>
                  <a:lnTo>
                    <a:pt x="19" y="427"/>
                  </a:lnTo>
                  <a:lnTo>
                    <a:pt x="33" y="411"/>
                  </a:lnTo>
                  <a:lnTo>
                    <a:pt x="49" y="397"/>
                  </a:lnTo>
                  <a:lnTo>
                    <a:pt x="64" y="388"/>
                  </a:lnTo>
                  <a:lnTo>
                    <a:pt x="83" y="377"/>
                  </a:lnTo>
                  <a:lnTo>
                    <a:pt x="102" y="371"/>
                  </a:lnTo>
                  <a:lnTo>
                    <a:pt x="122" y="366"/>
                  </a:lnTo>
                  <a:lnTo>
                    <a:pt x="144" y="363"/>
                  </a:lnTo>
                  <a:lnTo>
                    <a:pt x="171" y="358"/>
                  </a:lnTo>
                  <a:lnTo>
                    <a:pt x="199" y="355"/>
                  </a:lnTo>
                  <a:lnTo>
                    <a:pt x="223" y="350"/>
                  </a:lnTo>
                  <a:lnTo>
                    <a:pt x="246" y="341"/>
                  </a:lnTo>
                  <a:lnTo>
                    <a:pt x="262" y="330"/>
                  </a:lnTo>
                  <a:lnTo>
                    <a:pt x="276" y="316"/>
                  </a:lnTo>
                  <a:lnTo>
                    <a:pt x="287" y="300"/>
                  </a:lnTo>
                  <a:lnTo>
                    <a:pt x="293" y="285"/>
                  </a:lnTo>
                  <a:lnTo>
                    <a:pt x="298" y="264"/>
                  </a:lnTo>
                  <a:lnTo>
                    <a:pt x="300" y="238"/>
                  </a:lnTo>
                  <a:lnTo>
                    <a:pt x="298" y="214"/>
                  </a:lnTo>
                  <a:lnTo>
                    <a:pt x="297" y="189"/>
                  </a:lnTo>
                  <a:lnTo>
                    <a:pt x="295" y="162"/>
                  </a:lnTo>
                  <a:lnTo>
                    <a:pt x="293" y="131"/>
                  </a:lnTo>
                  <a:lnTo>
                    <a:pt x="292" y="105"/>
                  </a:lnTo>
                  <a:lnTo>
                    <a:pt x="293" y="87"/>
                  </a:lnTo>
                  <a:lnTo>
                    <a:pt x="297" y="76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l="100000" t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45" name="Rectangle 5"/>
            <p:cNvSpPr>
              <a:spLocks noChangeArrowheads="1"/>
            </p:cNvSpPr>
            <p:nvPr/>
          </p:nvSpPr>
          <p:spPr bwMode="auto">
            <a:xfrm>
              <a:off x="3530" y="3893"/>
              <a:ext cx="1819" cy="172"/>
            </a:xfrm>
            <a:prstGeom prst="rect">
              <a:avLst/>
            </a:prstGeom>
            <a:gradFill rotWithShape="1">
              <a:gsLst>
                <a:gs pos="0">
                  <a:srgbClr val="5E5E76"/>
                </a:gs>
                <a:gs pos="100000">
                  <a:srgbClr val="CCCC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94246" name="WordArt 6"/>
            <p:cNvSpPr>
              <a:spLocks noChangeArrowheads="1" noChangeShapeType="1" noTextEdit="1"/>
            </p:cNvSpPr>
            <p:nvPr/>
          </p:nvSpPr>
          <p:spPr bwMode="auto">
            <a:xfrm>
              <a:off x="3696" y="3158"/>
              <a:ext cx="1497" cy="726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6681"/>
                </a:avLst>
              </a:prstTxWarp>
            </a:bodyPr>
            <a:lstStyle/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Private</a:t>
              </a:r>
            </a:p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Finanzplanung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596697" y="2082800"/>
            <a:ext cx="3235870" cy="2274888"/>
            <a:chOff x="1989" y="1630"/>
            <a:chExt cx="1923" cy="1433"/>
          </a:xfrm>
        </p:grpSpPr>
        <p:sp>
          <p:nvSpPr>
            <p:cNvPr id="94242" name="Freeform 8"/>
            <p:cNvSpPr>
              <a:spLocks/>
            </p:cNvSpPr>
            <p:nvPr/>
          </p:nvSpPr>
          <p:spPr bwMode="auto">
            <a:xfrm>
              <a:off x="1989" y="1630"/>
              <a:ext cx="1923" cy="1433"/>
            </a:xfrm>
            <a:custGeom>
              <a:avLst/>
              <a:gdLst>
                <a:gd name="T0" fmla="*/ 1474 w 1784"/>
                <a:gd name="T1" fmla="*/ 309 h 1124"/>
                <a:gd name="T2" fmla="*/ 1425 w 1784"/>
                <a:gd name="T3" fmla="*/ 440 h 1124"/>
                <a:gd name="T4" fmla="*/ 1389 w 1784"/>
                <a:gd name="T5" fmla="*/ 559 h 1124"/>
                <a:gd name="T6" fmla="*/ 1456 w 1784"/>
                <a:gd name="T7" fmla="*/ 638 h 1124"/>
                <a:gd name="T8" fmla="*/ 1555 w 1784"/>
                <a:gd name="T9" fmla="*/ 586 h 1124"/>
                <a:gd name="T10" fmla="*/ 1612 w 1784"/>
                <a:gd name="T11" fmla="*/ 486 h 1124"/>
                <a:gd name="T12" fmla="*/ 1715 w 1784"/>
                <a:gd name="T13" fmla="*/ 483 h 1124"/>
                <a:gd name="T14" fmla="*/ 1781 w 1784"/>
                <a:gd name="T15" fmla="*/ 556 h 1124"/>
                <a:gd name="T16" fmla="*/ 1761 w 1784"/>
                <a:gd name="T17" fmla="*/ 646 h 1124"/>
                <a:gd name="T18" fmla="*/ 1667 w 1784"/>
                <a:gd name="T19" fmla="*/ 739 h 1124"/>
                <a:gd name="T20" fmla="*/ 1558 w 1784"/>
                <a:gd name="T21" fmla="*/ 769 h 1124"/>
                <a:gd name="T22" fmla="*/ 1475 w 1784"/>
                <a:gd name="T23" fmla="*/ 832 h 1124"/>
                <a:gd name="T24" fmla="*/ 1437 w 1784"/>
                <a:gd name="T25" fmla="*/ 945 h 1124"/>
                <a:gd name="T26" fmla="*/ 1422 w 1784"/>
                <a:gd name="T27" fmla="*/ 1003 h 1124"/>
                <a:gd name="T28" fmla="*/ 1315 w 1784"/>
                <a:gd name="T29" fmla="*/ 996 h 1124"/>
                <a:gd name="T30" fmla="*/ 1169 w 1784"/>
                <a:gd name="T31" fmla="*/ 1039 h 1124"/>
                <a:gd name="T32" fmla="*/ 1023 w 1784"/>
                <a:gd name="T33" fmla="*/ 1095 h 1124"/>
                <a:gd name="T34" fmla="*/ 860 w 1784"/>
                <a:gd name="T35" fmla="*/ 1120 h 1124"/>
                <a:gd name="T36" fmla="*/ 770 w 1784"/>
                <a:gd name="T37" fmla="*/ 1059 h 1124"/>
                <a:gd name="T38" fmla="*/ 819 w 1784"/>
                <a:gd name="T39" fmla="*/ 971 h 1124"/>
                <a:gd name="T40" fmla="*/ 945 w 1784"/>
                <a:gd name="T41" fmla="*/ 920 h 1124"/>
                <a:gd name="T42" fmla="*/ 1036 w 1784"/>
                <a:gd name="T43" fmla="*/ 860 h 1124"/>
                <a:gd name="T44" fmla="*/ 974 w 1784"/>
                <a:gd name="T45" fmla="*/ 804 h 1124"/>
                <a:gd name="T46" fmla="*/ 835 w 1784"/>
                <a:gd name="T47" fmla="*/ 810 h 1124"/>
                <a:gd name="T48" fmla="*/ 706 w 1784"/>
                <a:gd name="T49" fmla="*/ 858 h 1124"/>
                <a:gd name="T50" fmla="*/ 558 w 1784"/>
                <a:gd name="T51" fmla="*/ 945 h 1124"/>
                <a:gd name="T52" fmla="*/ 386 w 1784"/>
                <a:gd name="T53" fmla="*/ 996 h 1124"/>
                <a:gd name="T54" fmla="*/ 215 w 1784"/>
                <a:gd name="T55" fmla="*/ 1007 h 1124"/>
                <a:gd name="T56" fmla="*/ 298 w 1784"/>
                <a:gd name="T57" fmla="*/ 905 h 1124"/>
                <a:gd name="T58" fmla="*/ 362 w 1784"/>
                <a:gd name="T59" fmla="*/ 797 h 1124"/>
                <a:gd name="T60" fmla="*/ 334 w 1784"/>
                <a:gd name="T61" fmla="*/ 705 h 1124"/>
                <a:gd name="T62" fmla="*/ 252 w 1784"/>
                <a:gd name="T63" fmla="*/ 708 h 1124"/>
                <a:gd name="T64" fmla="*/ 185 w 1784"/>
                <a:gd name="T65" fmla="*/ 790 h 1124"/>
                <a:gd name="T66" fmla="*/ 84 w 1784"/>
                <a:gd name="T67" fmla="*/ 821 h 1124"/>
                <a:gd name="T68" fmla="*/ 6 w 1784"/>
                <a:gd name="T69" fmla="*/ 749 h 1124"/>
                <a:gd name="T70" fmla="*/ 25 w 1784"/>
                <a:gd name="T71" fmla="*/ 650 h 1124"/>
                <a:gd name="T72" fmla="*/ 132 w 1784"/>
                <a:gd name="T73" fmla="*/ 584 h 1124"/>
                <a:gd name="T74" fmla="*/ 201 w 1784"/>
                <a:gd name="T75" fmla="*/ 478 h 1124"/>
                <a:gd name="T76" fmla="*/ 158 w 1784"/>
                <a:gd name="T77" fmla="*/ 342 h 1124"/>
                <a:gd name="T78" fmla="*/ 143 w 1784"/>
                <a:gd name="T79" fmla="*/ 210 h 1124"/>
                <a:gd name="T80" fmla="*/ 279 w 1784"/>
                <a:gd name="T81" fmla="*/ 228 h 1124"/>
                <a:gd name="T82" fmla="*/ 493 w 1784"/>
                <a:gd name="T83" fmla="*/ 235 h 1124"/>
                <a:gd name="T84" fmla="*/ 609 w 1784"/>
                <a:gd name="T85" fmla="*/ 201 h 1124"/>
                <a:gd name="T86" fmla="*/ 612 w 1784"/>
                <a:gd name="T87" fmla="*/ 115 h 1124"/>
                <a:gd name="T88" fmla="*/ 648 w 1784"/>
                <a:gd name="T89" fmla="*/ 30 h 1124"/>
                <a:gd name="T90" fmla="*/ 785 w 1784"/>
                <a:gd name="T91" fmla="*/ 0 h 1124"/>
                <a:gd name="T92" fmla="*/ 915 w 1784"/>
                <a:gd name="T93" fmla="*/ 27 h 1124"/>
                <a:gd name="T94" fmla="*/ 957 w 1784"/>
                <a:gd name="T95" fmla="*/ 105 h 1124"/>
                <a:gd name="T96" fmla="*/ 918 w 1784"/>
                <a:gd name="T97" fmla="*/ 207 h 1124"/>
                <a:gd name="T98" fmla="*/ 1004 w 1784"/>
                <a:gd name="T99" fmla="*/ 262 h 1124"/>
                <a:gd name="T100" fmla="*/ 1172 w 1784"/>
                <a:gd name="T101" fmla="*/ 260 h 1124"/>
                <a:gd name="T102" fmla="*/ 1387 w 1784"/>
                <a:gd name="T103" fmla="*/ 221 h 11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84"/>
                <a:gd name="T157" fmla="*/ 0 h 1124"/>
                <a:gd name="T158" fmla="*/ 1784 w 1784"/>
                <a:gd name="T159" fmla="*/ 1124 h 11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84" h="1124">
                  <a:moveTo>
                    <a:pt x="1466" y="223"/>
                  </a:moveTo>
                  <a:lnTo>
                    <a:pt x="1472" y="251"/>
                  </a:lnTo>
                  <a:lnTo>
                    <a:pt x="1477" y="273"/>
                  </a:lnTo>
                  <a:lnTo>
                    <a:pt x="1478" y="290"/>
                  </a:lnTo>
                  <a:lnTo>
                    <a:pt x="1474" y="309"/>
                  </a:lnTo>
                  <a:lnTo>
                    <a:pt x="1466" y="336"/>
                  </a:lnTo>
                  <a:lnTo>
                    <a:pt x="1456" y="362"/>
                  </a:lnTo>
                  <a:lnTo>
                    <a:pt x="1447" y="387"/>
                  </a:lnTo>
                  <a:lnTo>
                    <a:pt x="1437" y="411"/>
                  </a:lnTo>
                  <a:lnTo>
                    <a:pt x="1425" y="440"/>
                  </a:lnTo>
                  <a:lnTo>
                    <a:pt x="1414" y="464"/>
                  </a:lnTo>
                  <a:lnTo>
                    <a:pt x="1406" y="484"/>
                  </a:lnTo>
                  <a:lnTo>
                    <a:pt x="1398" y="512"/>
                  </a:lnTo>
                  <a:lnTo>
                    <a:pt x="1390" y="536"/>
                  </a:lnTo>
                  <a:lnTo>
                    <a:pt x="1389" y="559"/>
                  </a:lnTo>
                  <a:lnTo>
                    <a:pt x="1394" y="584"/>
                  </a:lnTo>
                  <a:lnTo>
                    <a:pt x="1401" y="606"/>
                  </a:lnTo>
                  <a:lnTo>
                    <a:pt x="1417" y="625"/>
                  </a:lnTo>
                  <a:lnTo>
                    <a:pt x="1433" y="636"/>
                  </a:lnTo>
                  <a:lnTo>
                    <a:pt x="1456" y="638"/>
                  </a:lnTo>
                  <a:lnTo>
                    <a:pt x="1483" y="636"/>
                  </a:lnTo>
                  <a:lnTo>
                    <a:pt x="1502" y="628"/>
                  </a:lnTo>
                  <a:lnTo>
                    <a:pt x="1524" y="619"/>
                  </a:lnTo>
                  <a:lnTo>
                    <a:pt x="1541" y="605"/>
                  </a:lnTo>
                  <a:lnTo>
                    <a:pt x="1555" y="586"/>
                  </a:lnTo>
                  <a:lnTo>
                    <a:pt x="1563" y="564"/>
                  </a:lnTo>
                  <a:lnTo>
                    <a:pt x="1566" y="541"/>
                  </a:lnTo>
                  <a:lnTo>
                    <a:pt x="1577" y="519"/>
                  </a:lnTo>
                  <a:lnTo>
                    <a:pt x="1591" y="500"/>
                  </a:lnTo>
                  <a:lnTo>
                    <a:pt x="1612" y="486"/>
                  </a:lnTo>
                  <a:lnTo>
                    <a:pt x="1632" y="478"/>
                  </a:lnTo>
                  <a:lnTo>
                    <a:pt x="1654" y="475"/>
                  </a:lnTo>
                  <a:lnTo>
                    <a:pt x="1671" y="473"/>
                  </a:lnTo>
                  <a:lnTo>
                    <a:pt x="1693" y="476"/>
                  </a:lnTo>
                  <a:lnTo>
                    <a:pt x="1715" y="483"/>
                  </a:lnTo>
                  <a:lnTo>
                    <a:pt x="1736" y="491"/>
                  </a:lnTo>
                  <a:lnTo>
                    <a:pt x="1750" y="506"/>
                  </a:lnTo>
                  <a:lnTo>
                    <a:pt x="1762" y="522"/>
                  </a:lnTo>
                  <a:lnTo>
                    <a:pt x="1775" y="536"/>
                  </a:lnTo>
                  <a:lnTo>
                    <a:pt x="1781" y="556"/>
                  </a:lnTo>
                  <a:lnTo>
                    <a:pt x="1783" y="575"/>
                  </a:lnTo>
                  <a:lnTo>
                    <a:pt x="1780" y="595"/>
                  </a:lnTo>
                  <a:lnTo>
                    <a:pt x="1773" y="613"/>
                  </a:lnTo>
                  <a:lnTo>
                    <a:pt x="1769" y="627"/>
                  </a:lnTo>
                  <a:lnTo>
                    <a:pt x="1761" y="646"/>
                  </a:lnTo>
                  <a:lnTo>
                    <a:pt x="1744" y="669"/>
                  </a:lnTo>
                  <a:lnTo>
                    <a:pt x="1728" y="688"/>
                  </a:lnTo>
                  <a:lnTo>
                    <a:pt x="1709" y="707"/>
                  </a:lnTo>
                  <a:lnTo>
                    <a:pt x="1689" y="724"/>
                  </a:lnTo>
                  <a:lnTo>
                    <a:pt x="1667" y="739"/>
                  </a:lnTo>
                  <a:lnTo>
                    <a:pt x="1648" y="747"/>
                  </a:lnTo>
                  <a:lnTo>
                    <a:pt x="1627" y="752"/>
                  </a:lnTo>
                  <a:lnTo>
                    <a:pt x="1601" y="757"/>
                  </a:lnTo>
                  <a:lnTo>
                    <a:pt x="1582" y="761"/>
                  </a:lnTo>
                  <a:lnTo>
                    <a:pt x="1558" y="769"/>
                  </a:lnTo>
                  <a:lnTo>
                    <a:pt x="1538" y="779"/>
                  </a:lnTo>
                  <a:lnTo>
                    <a:pt x="1519" y="790"/>
                  </a:lnTo>
                  <a:lnTo>
                    <a:pt x="1505" y="804"/>
                  </a:lnTo>
                  <a:lnTo>
                    <a:pt x="1489" y="816"/>
                  </a:lnTo>
                  <a:lnTo>
                    <a:pt x="1475" y="832"/>
                  </a:lnTo>
                  <a:lnTo>
                    <a:pt x="1461" y="852"/>
                  </a:lnTo>
                  <a:lnTo>
                    <a:pt x="1450" y="874"/>
                  </a:lnTo>
                  <a:lnTo>
                    <a:pt x="1442" y="898"/>
                  </a:lnTo>
                  <a:lnTo>
                    <a:pt x="1437" y="923"/>
                  </a:lnTo>
                  <a:lnTo>
                    <a:pt x="1437" y="945"/>
                  </a:lnTo>
                  <a:lnTo>
                    <a:pt x="1442" y="970"/>
                  </a:lnTo>
                  <a:lnTo>
                    <a:pt x="1447" y="992"/>
                  </a:lnTo>
                  <a:lnTo>
                    <a:pt x="1450" y="1015"/>
                  </a:lnTo>
                  <a:lnTo>
                    <a:pt x="1439" y="1010"/>
                  </a:lnTo>
                  <a:lnTo>
                    <a:pt x="1422" y="1003"/>
                  </a:lnTo>
                  <a:lnTo>
                    <a:pt x="1405" y="996"/>
                  </a:lnTo>
                  <a:lnTo>
                    <a:pt x="1386" y="993"/>
                  </a:lnTo>
                  <a:lnTo>
                    <a:pt x="1365" y="990"/>
                  </a:lnTo>
                  <a:lnTo>
                    <a:pt x="1342" y="992"/>
                  </a:lnTo>
                  <a:lnTo>
                    <a:pt x="1315" y="996"/>
                  </a:lnTo>
                  <a:lnTo>
                    <a:pt x="1292" y="1001"/>
                  </a:lnTo>
                  <a:lnTo>
                    <a:pt x="1260" y="1009"/>
                  </a:lnTo>
                  <a:lnTo>
                    <a:pt x="1229" y="1018"/>
                  </a:lnTo>
                  <a:lnTo>
                    <a:pt x="1199" y="1028"/>
                  </a:lnTo>
                  <a:lnTo>
                    <a:pt x="1169" y="1039"/>
                  </a:lnTo>
                  <a:lnTo>
                    <a:pt x="1144" y="1050"/>
                  </a:lnTo>
                  <a:lnTo>
                    <a:pt x="1117" y="1062"/>
                  </a:lnTo>
                  <a:lnTo>
                    <a:pt x="1087" y="1073"/>
                  </a:lnTo>
                  <a:lnTo>
                    <a:pt x="1059" y="1082"/>
                  </a:lnTo>
                  <a:lnTo>
                    <a:pt x="1023" y="1095"/>
                  </a:lnTo>
                  <a:lnTo>
                    <a:pt x="987" y="1107"/>
                  </a:lnTo>
                  <a:lnTo>
                    <a:pt x="960" y="1115"/>
                  </a:lnTo>
                  <a:lnTo>
                    <a:pt x="926" y="1120"/>
                  </a:lnTo>
                  <a:lnTo>
                    <a:pt x="896" y="1123"/>
                  </a:lnTo>
                  <a:lnTo>
                    <a:pt x="860" y="1120"/>
                  </a:lnTo>
                  <a:lnTo>
                    <a:pt x="833" y="1115"/>
                  </a:lnTo>
                  <a:lnTo>
                    <a:pt x="808" y="1107"/>
                  </a:lnTo>
                  <a:lnTo>
                    <a:pt x="791" y="1096"/>
                  </a:lnTo>
                  <a:lnTo>
                    <a:pt x="778" y="1081"/>
                  </a:lnTo>
                  <a:lnTo>
                    <a:pt x="770" y="1059"/>
                  </a:lnTo>
                  <a:lnTo>
                    <a:pt x="770" y="1040"/>
                  </a:lnTo>
                  <a:lnTo>
                    <a:pt x="777" y="1023"/>
                  </a:lnTo>
                  <a:lnTo>
                    <a:pt x="786" y="1006"/>
                  </a:lnTo>
                  <a:lnTo>
                    <a:pt x="800" y="988"/>
                  </a:lnTo>
                  <a:lnTo>
                    <a:pt x="819" y="971"/>
                  </a:lnTo>
                  <a:lnTo>
                    <a:pt x="843" y="954"/>
                  </a:lnTo>
                  <a:lnTo>
                    <a:pt x="868" y="943"/>
                  </a:lnTo>
                  <a:lnTo>
                    <a:pt x="898" y="934"/>
                  </a:lnTo>
                  <a:lnTo>
                    <a:pt x="921" y="927"/>
                  </a:lnTo>
                  <a:lnTo>
                    <a:pt x="945" y="920"/>
                  </a:lnTo>
                  <a:lnTo>
                    <a:pt x="971" y="910"/>
                  </a:lnTo>
                  <a:lnTo>
                    <a:pt x="996" y="898"/>
                  </a:lnTo>
                  <a:lnTo>
                    <a:pt x="1017" y="887"/>
                  </a:lnTo>
                  <a:lnTo>
                    <a:pt x="1031" y="874"/>
                  </a:lnTo>
                  <a:lnTo>
                    <a:pt x="1036" y="860"/>
                  </a:lnTo>
                  <a:lnTo>
                    <a:pt x="1033" y="844"/>
                  </a:lnTo>
                  <a:lnTo>
                    <a:pt x="1022" y="829"/>
                  </a:lnTo>
                  <a:lnTo>
                    <a:pt x="1004" y="816"/>
                  </a:lnTo>
                  <a:lnTo>
                    <a:pt x="990" y="808"/>
                  </a:lnTo>
                  <a:lnTo>
                    <a:pt x="974" y="804"/>
                  </a:lnTo>
                  <a:lnTo>
                    <a:pt x="949" y="801"/>
                  </a:lnTo>
                  <a:lnTo>
                    <a:pt x="920" y="801"/>
                  </a:lnTo>
                  <a:lnTo>
                    <a:pt x="890" y="802"/>
                  </a:lnTo>
                  <a:lnTo>
                    <a:pt x="861" y="805"/>
                  </a:lnTo>
                  <a:lnTo>
                    <a:pt x="835" y="810"/>
                  </a:lnTo>
                  <a:lnTo>
                    <a:pt x="811" y="816"/>
                  </a:lnTo>
                  <a:lnTo>
                    <a:pt x="786" y="824"/>
                  </a:lnTo>
                  <a:lnTo>
                    <a:pt x="756" y="835"/>
                  </a:lnTo>
                  <a:lnTo>
                    <a:pt x="730" y="848"/>
                  </a:lnTo>
                  <a:lnTo>
                    <a:pt x="706" y="858"/>
                  </a:lnTo>
                  <a:lnTo>
                    <a:pt x="675" y="876"/>
                  </a:lnTo>
                  <a:lnTo>
                    <a:pt x="645" y="895"/>
                  </a:lnTo>
                  <a:lnTo>
                    <a:pt x="617" y="910"/>
                  </a:lnTo>
                  <a:lnTo>
                    <a:pt x="590" y="927"/>
                  </a:lnTo>
                  <a:lnTo>
                    <a:pt x="558" y="945"/>
                  </a:lnTo>
                  <a:lnTo>
                    <a:pt x="529" y="959"/>
                  </a:lnTo>
                  <a:lnTo>
                    <a:pt x="496" y="971"/>
                  </a:lnTo>
                  <a:lnTo>
                    <a:pt x="461" y="982"/>
                  </a:lnTo>
                  <a:lnTo>
                    <a:pt x="427" y="990"/>
                  </a:lnTo>
                  <a:lnTo>
                    <a:pt x="386" y="996"/>
                  </a:lnTo>
                  <a:lnTo>
                    <a:pt x="353" y="1001"/>
                  </a:lnTo>
                  <a:lnTo>
                    <a:pt x="306" y="1006"/>
                  </a:lnTo>
                  <a:lnTo>
                    <a:pt x="271" y="1009"/>
                  </a:lnTo>
                  <a:lnTo>
                    <a:pt x="237" y="1007"/>
                  </a:lnTo>
                  <a:lnTo>
                    <a:pt x="215" y="1007"/>
                  </a:lnTo>
                  <a:lnTo>
                    <a:pt x="223" y="990"/>
                  </a:lnTo>
                  <a:lnTo>
                    <a:pt x="237" y="970"/>
                  </a:lnTo>
                  <a:lnTo>
                    <a:pt x="256" y="951"/>
                  </a:lnTo>
                  <a:lnTo>
                    <a:pt x="274" y="931"/>
                  </a:lnTo>
                  <a:lnTo>
                    <a:pt x="298" y="905"/>
                  </a:lnTo>
                  <a:lnTo>
                    <a:pt x="317" y="888"/>
                  </a:lnTo>
                  <a:lnTo>
                    <a:pt x="332" y="869"/>
                  </a:lnTo>
                  <a:lnTo>
                    <a:pt x="347" y="846"/>
                  </a:lnTo>
                  <a:lnTo>
                    <a:pt x="356" y="822"/>
                  </a:lnTo>
                  <a:lnTo>
                    <a:pt x="362" y="797"/>
                  </a:lnTo>
                  <a:lnTo>
                    <a:pt x="367" y="774"/>
                  </a:lnTo>
                  <a:lnTo>
                    <a:pt x="364" y="747"/>
                  </a:lnTo>
                  <a:lnTo>
                    <a:pt x="358" y="730"/>
                  </a:lnTo>
                  <a:lnTo>
                    <a:pt x="345" y="714"/>
                  </a:lnTo>
                  <a:lnTo>
                    <a:pt x="334" y="705"/>
                  </a:lnTo>
                  <a:lnTo>
                    <a:pt x="320" y="697"/>
                  </a:lnTo>
                  <a:lnTo>
                    <a:pt x="304" y="694"/>
                  </a:lnTo>
                  <a:lnTo>
                    <a:pt x="287" y="693"/>
                  </a:lnTo>
                  <a:lnTo>
                    <a:pt x="270" y="697"/>
                  </a:lnTo>
                  <a:lnTo>
                    <a:pt x="252" y="708"/>
                  </a:lnTo>
                  <a:lnTo>
                    <a:pt x="238" y="722"/>
                  </a:lnTo>
                  <a:lnTo>
                    <a:pt x="224" y="739"/>
                  </a:lnTo>
                  <a:lnTo>
                    <a:pt x="212" y="758"/>
                  </a:lnTo>
                  <a:lnTo>
                    <a:pt x="199" y="774"/>
                  </a:lnTo>
                  <a:lnTo>
                    <a:pt x="185" y="790"/>
                  </a:lnTo>
                  <a:lnTo>
                    <a:pt x="169" y="805"/>
                  </a:lnTo>
                  <a:lnTo>
                    <a:pt x="149" y="816"/>
                  </a:lnTo>
                  <a:lnTo>
                    <a:pt x="128" y="821"/>
                  </a:lnTo>
                  <a:lnTo>
                    <a:pt x="106" y="824"/>
                  </a:lnTo>
                  <a:lnTo>
                    <a:pt x="84" y="821"/>
                  </a:lnTo>
                  <a:lnTo>
                    <a:pt x="62" y="815"/>
                  </a:lnTo>
                  <a:lnTo>
                    <a:pt x="42" y="802"/>
                  </a:lnTo>
                  <a:lnTo>
                    <a:pt x="26" y="790"/>
                  </a:lnTo>
                  <a:lnTo>
                    <a:pt x="14" y="771"/>
                  </a:lnTo>
                  <a:lnTo>
                    <a:pt x="6" y="749"/>
                  </a:lnTo>
                  <a:lnTo>
                    <a:pt x="1" y="729"/>
                  </a:lnTo>
                  <a:lnTo>
                    <a:pt x="0" y="707"/>
                  </a:lnTo>
                  <a:lnTo>
                    <a:pt x="3" y="688"/>
                  </a:lnTo>
                  <a:lnTo>
                    <a:pt x="11" y="671"/>
                  </a:lnTo>
                  <a:lnTo>
                    <a:pt x="25" y="650"/>
                  </a:lnTo>
                  <a:lnTo>
                    <a:pt x="44" y="633"/>
                  </a:lnTo>
                  <a:lnTo>
                    <a:pt x="66" y="619"/>
                  </a:lnTo>
                  <a:lnTo>
                    <a:pt x="84" y="610"/>
                  </a:lnTo>
                  <a:lnTo>
                    <a:pt x="110" y="597"/>
                  </a:lnTo>
                  <a:lnTo>
                    <a:pt x="132" y="584"/>
                  </a:lnTo>
                  <a:lnTo>
                    <a:pt x="154" y="569"/>
                  </a:lnTo>
                  <a:lnTo>
                    <a:pt x="174" y="550"/>
                  </a:lnTo>
                  <a:lnTo>
                    <a:pt x="190" y="530"/>
                  </a:lnTo>
                  <a:lnTo>
                    <a:pt x="197" y="503"/>
                  </a:lnTo>
                  <a:lnTo>
                    <a:pt x="201" y="478"/>
                  </a:lnTo>
                  <a:lnTo>
                    <a:pt x="199" y="455"/>
                  </a:lnTo>
                  <a:lnTo>
                    <a:pt x="194" y="428"/>
                  </a:lnTo>
                  <a:lnTo>
                    <a:pt x="185" y="401"/>
                  </a:lnTo>
                  <a:lnTo>
                    <a:pt x="171" y="370"/>
                  </a:lnTo>
                  <a:lnTo>
                    <a:pt x="158" y="342"/>
                  </a:lnTo>
                  <a:lnTo>
                    <a:pt x="144" y="312"/>
                  </a:lnTo>
                  <a:lnTo>
                    <a:pt x="138" y="279"/>
                  </a:lnTo>
                  <a:lnTo>
                    <a:pt x="138" y="256"/>
                  </a:lnTo>
                  <a:lnTo>
                    <a:pt x="141" y="229"/>
                  </a:lnTo>
                  <a:lnTo>
                    <a:pt x="143" y="210"/>
                  </a:lnTo>
                  <a:lnTo>
                    <a:pt x="161" y="213"/>
                  </a:lnTo>
                  <a:lnTo>
                    <a:pt x="188" y="217"/>
                  </a:lnTo>
                  <a:lnTo>
                    <a:pt x="216" y="220"/>
                  </a:lnTo>
                  <a:lnTo>
                    <a:pt x="248" y="224"/>
                  </a:lnTo>
                  <a:lnTo>
                    <a:pt x="279" y="228"/>
                  </a:lnTo>
                  <a:lnTo>
                    <a:pt x="314" y="232"/>
                  </a:lnTo>
                  <a:lnTo>
                    <a:pt x="350" y="235"/>
                  </a:lnTo>
                  <a:lnTo>
                    <a:pt x="389" y="237"/>
                  </a:lnTo>
                  <a:lnTo>
                    <a:pt x="466" y="237"/>
                  </a:lnTo>
                  <a:lnTo>
                    <a:pt x="493" y="235"/>
                  </a:lnTo>
                  <a:lnTo>
                    <a:pt x="519" y="234"/>
                  </a:lnTo>
                  <a:lnTo>
                    <a:pt x="549" y="229"/>
                  </a:lnTo>
                  <a:lnTo>
                    <a:pt x="574" y="221"/>
                  </a:lnTo>
                  <a:lnTo>
                    <a:pt x="593" y="212"/>
                  </a:lnTo>
                  <a:lnTo>
                    <a:pt x="609" y="201"/>
                  </a:lnTo>
                  <a:lnTo>
                    <a:pt x="620" y="190"/>
                  </a:lnTo>
                  <a:lnTo>
                    <a:pt x="624" y="177"/>
                  </a:lnTo>
                  <a:lnTo>
                    <a:pt x="624" y="159"/>
                  </a:lnTo>
                  <a:lnTo>
                    <a:pt x="620" y="137"/>
                  </a:lnTo>
                  <a:lnTo>
                    <a:pt x="612" y="115"/>
                  </a:lnTo>
                  <a:lnTo>
                    <a:pt x="604" y="94"/>
                  </a:lnTo>
                  <a:lnTo>
                    <a:pt x="604" y="76"/>
                  </a:lnTo>
                  <a:lnTo>
                    <a:pt x="613" y="58"/>
                  </a:lnTo>
                  <a:lnTo>
                    <a:pt x="628" y="43"/>
                  </a:lnTo>
                  <a:lnTo>
                    <a:pt x="648" y="30"/>
                  </a:lnTo>
                  <a:lnTo>
                    <a:pt x="672" y="21"/>
                  </a:lnTo>
                  <a:lnTo>
                    <a:pt x="698" y="13"/>
                  </a:lnTo>
                  <a:lnTo>
                    <a:pt x="725" y="8"/>
                  </a:lnTo>
                  <a:lnTo>
                    <a:pt x="758" y="4"/>
                  </a:lnTo>
                  <a:lnTo>
                    <a:pt x="785" y="0"/>
                  </a:lnTo>
                  <a:lnTo>
                    <a:pt x="814" y="0"/>
                  </a:lnTo>
                  <a:lnTo>
                    <a:pt x="839" y="2"/>
                  </a:lnTo>
                  <a:lnTo>
                    <a:pt x="866" y="8"/>
                  </a:lnTo>
                  <a:lnTo>
                    <a:pt x="891" y="16"/>
                  </a:lnTo>
                  <a:lnTo>
                    <a:pt x="915" y="27"/>
                  </a:lnTo>
                  <a:lnTo>
                    <a:pt x="934" y="40"/>
                  </a:lnTo>
                  <a:lnTo>
                    <a:pt x="951" y="55"/>
                  </a:lnTo>
                  <a:lnTo>
                    <a:pt x="959" y="71"/>
                  </a:lnTo>
                  <a:lnTo>
                    <a:pt x="962" y="87"/>
                  </a:lnTo>
                  <a:lnTo>
                    <a:pt x="957" y="105"/>
                  </a:lnTo>
                  <a:lnTo>
                    <a:pt x="949" y="121"/>
                  </a:lnTo>
                  <a:lnTo>
                    <a:pt x="935" y="146"/>
                  </a:lnTo>
                  <a:lnTo>
                    <a:pt x="926" y="166"/>
                  </a:lnTo>
                  <a:lnTo>
                    <a:pt x="918" y="188"/>
                  </a:lnTo>
                  <a:lnTo>
                    <a:pt x="918" y="207"/>
                  </a:lnTo>
                  <a:lnTo>
                    <a:pt x="926" y="226"/>
                  </a:lnTo>
                  <a:lnTo>
                    <a:pt x="941" y="240"/>
                  </a:lnTo>
                  <a:lnTo>
                    <a:pt x="956" y="248"/>
                  </a:lnTo>
                  <a:lnTo>
                    <a:pt x="978" y="256"/>
                  </a:lnTo>
                  <a:lnTo>
                    <a:pt x="1004" y="262"/>
                  </a:lnTo>
                  <a:lnTo>
                    <a:pt x="1029" y="265"/>
                  </a:lnTo>
                  <a:lnTo>
                    <a:pt x="1062" y="268"/>
                  </a:lnTo>
                  <a:lnTo>
                    <a:pt x="1098" y="268"/>
                  </a:lnTo>
                  <a:lnTo>
                    <a:pt x="1128" y="264"/>
                  </a:lnTo>
                  <a:lnTo>
                    <a:pt x="1172" y="260"/>
                  </a:lnTo>
                  <a:lnTo>
                    <a:pt x="1216" y="254"/>
                  </a:lnTo>
                  <a:lnTo>
                    <a:pt x="1254" y="248"/>
                  </a:lnTo>
                  <a:lnTo>
                    <a:pt x="1292" y="242"/>
                  </a:lnTo>
                  <a:lnTo>
                    <a:pt x="1335" y="232"/>
                  </a:lnTo>
                  <a:lnTo>
                    <a:pt x="1387" y="221"/>
                  </a:lnTo>
                  <a:lnTo>
                    <a:pt x="1461" y="207"/>
                  </a:lnTo>
                  <a:lnTo>
                    <a:pt x="1466" y="223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l="100000" b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43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426" y="2024"/>
              <a:ext cx="1044" cy="589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5079"/>
                </a:avLst>
              </a:prstTxWarp>
            </a:bodyPr>
            <a:lstStyle/>
            <a:p>
              <a:pPr algn="ctr"/>
              <a:r>
                <a:rPr lang="de-DE" sz="3718" kern="10" dirty="0" err="1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Finan</a:t>
              </a:r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-</a:t>
              </a:r>
            </a:p>
            <a:p>
              <a:pPr algn="ctr"/>
              <a:r>
                <a:rPr lang="de-DE" sz="3718" kern="10" dirty="0" err="1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zierungen</a:t>
              </a:r>
              <a:endParaRPr lang="de-DE" sz="3718" kern="10" dirty="0">
                <a:ln w="12700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350265" y="2463825"/>
            <a:ext cx="2916154" cy="2195513"/>
            <a:chOff x="654" y="1870"/>
            <a:chExt cx="1733" cy="1383"/>
          </a:xfrm>
        </p:grpSpPr>
        <p:sp>
          <p:nvSpPr>
            <p:cNvPr id="94240" name="Freeform 11"/>
            <p:cNvSpPr>
              <a:spLocks/>
            </p:cNvSpPr>
            <p:nvPr/>
          </p:nvSpPr>
          <p:spPr bwMode="auto">
            <a:xfrm>
              <a:off x="654" y="1870"/>
              <a:ext cx="1733" cy="1383"/>
            </a:xfrm>
            <a:custGeom>
              <a:avLst/>
              <a:gdLst>
                <a:gd name="T0" fmla="*/ 24 w 1607"/>
                <a:gd name="T1" fmla="*/ 883 h 1085"/>
                <a:gd name="T2" fmla="*/ 135 w 1607"/>
                <a:gd name="T3" fmla="*/ 863 h 1085"/>
                <a:gd name="T4" fmla="*/ 278 w 1607"/>
                <a:gd name="T5" fmla="*/ 827 h 1085"/>
                <a:gd name="T6" fmla="*/ 405 w 1607"/>
                <a:gd name="T7" fmla="*/ 786 h 1085"/>
                <a:gd name="T8" fmla="*/ 482 w 1607"/>
                <a:gd name="T9" fmla="*/ 780 h 1085"/>
                <a:gd name="T10" fmla="*/ 565 w 1607"/>
                <a:gd name="T11" fmla="*/ 797 h 1085"/>
                <a:gd name="T12" fmla="*/ 605 w 1607"/>
                <a:gd name="T13" fmla="*/ 835 h 1085"/>
                <a:gd name="T14" fmla="*/ 600 w 1607"/>
                <a:gd name="T15" fmla="*/ 882 h 1085"/>
                <a:gd name="T16" fmla="*/ 559 w 1607"/>
                <a:gd name="T17" fmla="*/ 952 h 1085"/>
                <a:gd name="T18" fmla="*/ 554 w 1607"/>
                <a:gd name="T19" fmla="*/ 1002 h 1085"/>
                <a:gd name="T20" fmla="*/ 595 w 1607"/>
                <a:gd name="T21" fmla="*/ 1056 h 1085"/>
                <a:gd name="T22" fmla="*/ 664 w 1607"/>
                <a:gd name="T23" fmla="*/ 1081 h 1085"/>
                <a:gd name="T24" fmla="*/ 730 w 1607"/>
                <a:gd name="T25" fmla="*/ 1076 h 1085"/>
                <a:gd name="T26" fmla="*/ 801 w 1607"/>
                <a:gd name="T27" fmla="*/ 1043 h 1085"/>
                <a:gd name="T28" fmla="*/ 853 w 1607"/>
                <a:gd name="T29" fmla="*/ 998 h 1085"/>
                <a:gd name="T30" fmla="*/ 873 w 1607"/>
                <a:gd name="T31" fmla="*/ 929 h 1085"/>
                <a:gd name="T32" fmla="*/ 901 w 1607"/>
                <a:gd name="T33" fmla="*/ 888 h 1085"/>
                <a:gd name="T34" fmla="*/ 989 w 1607"/>
                <a:gd name="T35" fmla="*/ 857 h 1085"/>
                <a:gd name="T36" fmla="*/ 1096 w 1607"/>
                <a:gd name="T37" fmla="*/ 832 h 1085"/>
                <a:gd name="T38" fmla="*/ 1306 w 1607"/>
                <a:gd name="T39" fmla="*/ 814 h 1085"/>
                <a:gd name="T40" fmla="*/ 1460 w 1607"/>
                <a:gd name="T41" fmla="*/ 808 h 1085"/>
                <a:gd name="T42" fmla="*/ 1499 w 1607"/>
                <a:gd name="T43" fmla="*/ 761 h 1085"/>
                <a:gd name="T44" fmla="*/ 1546 w 1607"/>
                <a:gd name="T45" fmla="*/ 711 h 1085"/>
                <a:gd name="T46" fmla="*/ 1587 w 1607"/>
                <a:gd name="T47" fmla="*/ 658 h 1085"/>
                <a:gd name="T48" fmla="*/ 1604 w 1607"/>
                <a:gd name="T49" fmla="*/ 601 h 1085"/>
                <a:gd name="T50" fmla="*/ 1590 w 1607"/>
                <a:gd name="T51" fmla="*/ 536 h 1085"/>
                <a:gd name="T52" fmla="*/ 1548 w 1607"/>
                <a:gd name="T53" fmla="*/ 509 h 1085"/>
                <a:gd name="T54" fmla="*/ 1493 w 1607"/>
                <a:gd name="T55" fmla="*/ 522 h 1085"/>
                <a:gd name="T56" fmla="*/ 1444 w 1607"/>
                <a:gd name="T57" fmla="*/ 584 h 1085"/>
                <a:gd name="T58" fmla="*/ 1383 w 1607"/>
                <a:gd name="T59" fmla="*/ 631 h 1085"/>
                <a:gd name="T60" fmla="*/ 1319 w 1607"/>
                <a:gd name="T61" fmla="*/ 634 h 1085"/>
                <a:gd name="T62" fmla="*/ 1270 w 1607"/>
                <a:gd name="T63" fmla="*/ 609 h 1085"/>
                <a:gd name="T64" fmla="*/ 1245 w 1607"/>
                <a:gd name="T65" fmla="*/ 565 h 1085"/>
                <a:gd name="T66" fmla="*/ 1242 w 1607"/>
                <a:gd name="T67" fmla="*/ 501 h 1085"/>
                <a:gd name="T68" fmla="*/ 1280 w 1607"/>
                <a:gd name="T69" fmla="*/ 448 h 1085"/>
                <a:gd name="T70" fmla="*/ 1350 w 1607"/>
                <a:gd name="T71" fmla="*/ 410 h 1085"/>
                <a:gd name="T72" fmla="*/ 1411 w 1607"/>
                <a:gd name="T73" fmla="*/ 368 h 1085"/>
                <a:gd name="T74" fmla="*/ 1438 w 1607"/>
                <a:gd name="T75" fmla="*/ 295 h 1085"/>
                <a:gd name="T76" fmla="*/ 1425 w 1607"/>
                <a:gd name="T77" fmla="*/ 223 h 1085"/>
                <a:gd name="T78" fmla="*/ 1391 w 1607"/>
                <a:gd name="T79" fmla="*/ 144 h 1085"/>
                <a:gd name="T80" fmla="*/ 1375 w 1607"/>
                <a:gd name="T81" fmla="*/ 72 h 1085"/>
                <a:gd name="T82" fmla="*/ 1334 w 1607"/>
                <a:gd name="T83" fmla="*/ 21 h 1085"/>
                <a:gd name="T84" fmla="*/ 1177 w 1607"/>
                <a:gd name="T85" fmla="*/ 13 h 1085"/>
                <a:gd name="T86" fmla="*/ 1041 w 1607"/>
                <a:gd name="T87" fmla="*/ 0 h 1085"/>
                <a:gd name="T88" fmla="*/ 966 w 1607"/>
                <a:gd name="T89" fmla="*/ 13 h 1085"/>
                <a:gd name="T90" fmla="*/ 936 w 1607"/>
                <a:gd name="T91" fmla="*/ 49 h 1085"/>
                <a:gd name="T92" fmla="*/ 956 w 1607"/>
                <a:gd name="T93" fmla="*/ 97 h 1085"/>
                <a:gd name="T94" fmla="*/ 970 w 1607"/>
                <a:gd name="T95" fmla="*/ 152 h 1085"/>
                <a:gd name="T96" fmla="*/ 942 w 1607"/>
                <a:gd name="T97" fmla="*/ 204 h 1085"/>
                <a:gd name="T98" fmla="*/ 882 w 1607"/>
                <a:gd name="T99" fmla="*/ 240 h 1085"/>
                <a:gd name="T100" fmla="*/ 813 w 1607"/>
                <a:gd name="T101" fmla="*/ 254 h 1085"/>
                <a:gd name="T102" fmla="*/ 751 w 1607"/>
                <a:gd name="T103" fmla="*/ 254 h 1085"/>
                <a:gd name="T104" fmla="*/ 700 w 1607"/>
                <a:gd name="T105" fmla="*/ 241 h 1085"/>
                <a:gd name="T106" fmla="*/ 661 w 1607"/>
                <a:gd name="T107" fmla="*/ 208 h 1085"/>
                <a:gd name="T108" fmla="*/ 625 w 1607"/>
                <a:gd name="T109" fmla="*/ 163 h 1085"/>
                <a:gd name="T110" fmla="*/ 584 w 1607"/>
                <a:gd name="T111" fmla="*/ 110 h 1085"/>
                <a:gd name="T112" fmla="*/ 531 w 1607"/>
                <a:gd name="T113" fmla="*/ 69 h 1085"/>
                <a:gd name="T114" fmla="*/ 460 w 1607"/>
                <a:gd name="T115" fmla="*/ 50 h 1085"/>
                <a:gd name="T116" fmla="*/ 377 w 1607"/>
                <a:gd name="T117" fmla="*/ 47 h 1085"/>
                <a:gd name="T118" fmla="*/ 292 w 1607"/>
                <a:gd name="T119" fmla="*/ 58 h 1085"/>
                <a:gd name="T120" fmla="*/ 189 w 1607"/>
                <a:gd name="T121" fmla="*/ 79 h 10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07"/>
                <a:gd name="T184" fmla="*/ 0 h 1085"/>
                <a:gd name="T185" fmla="*/ 1607 w 1607"/>
                <a:gd name="T186" fmla="*/ 1085 h 10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07" h="1085">
                  <a:moveTo>
                    <a:pt x="189" y="79"/>
                  </a:moveTo>
                  <a:lnTo>
                    <a:pt x="0" y="885"/>
                  </a:lnTo>
                  <a:lnTo>
                    <a:pt x="24" y="883"/>
                  </a:lnTo>
                  <a:lnTo>
                    <a:pt x="50" y="880"/>
                  </a:lnTo>
                  <a:lnTo>
                    <a:pt x="99" y="871"/>
                  </a:lnTo>
                  <a:lnTo>
                    <a:pt x="135" y="863"/>
                  </a:lnTo>
                  <a:lnTo>
                    <a:pt x="181" y="854"/>
                  </a:lnTo>
                  <a:lnTo>
                    <a:pt x="231" y="841"/>
                  </a:lnTo>
                  <a:lnTo>
                    <a:pt x="278" y="827"/>
                  </a:lnTo>
                  <a:lnTo>
                    <a:pt x="322" y="811"/>
                  </a:lnTo>
                  <a:lnTo>
                    <a:pt x="372" y="794"/>
                  </a:lnTo>
                  <a:lnTo>
                    <a:pt x="405" y="786"/>
                  </a:lnTo>
                  <a:lnTo>
                    <a:pt x="433" y="782"/>
                  </a:lnTo>
                  <a:lnTo>
                    <a:pt x="459" y="780"/>
                  </a:lnTo>
                  <a:lnTo>
                    <a:pt x="482" y="780"/>
                  </a:lnTo>
                  <a:lnTo>
                    <a:pt x="517" y="785"/>
                  </a:lnTo>
                  <a:lnTo>
                    <a:pt x="540" y="789"/>
                  </a:lnTo>
                  <a:lnTo>
                    <a:pt x="565" y="797"/>
                  </a:lnTo>
                  <a:lnTo>
                    <a:pt x="583" y="807"/>
                  </a:lnTo>
                  <a:lnTo>
                    <a:pt x="595" y="818"/>
                  </a:lnTo>
                  <a:lnTo>
                    <a:pt x="605" y="835"/>
                  </a:lnTo>
                  <a:lnTo>
                    <a:pt x="608" y="847"/>
                  </a:lnTo>
                  <a:lnTo>
                    <a:pt x="606" y="865"/>
                  </a:lnTo>
                  <a:lnTo>
                    <a:pt x="600" y="882"/>
                  </a:lnTo>
                  <a:lnTo>
                    <a:pt x="584" y="904"/>
                  </a:lnTo>
                  <a:lnTo>
                    <a:pt x="568" y="929"/>
                  </a:lnTo>
                  <a:lnTo>
                    <a:pt x="559" y="952"/>
                  </a:lnTo>
                  <a:lnTo>
                    <a:pt x="554" y="969"/>
                  </a:lnTo>
                  <a:lnTo>
                    <a:pt x="553" y="988"/>
                  </a:lnTo>
                  <a:lnTo>
                    <a:pt x="554" y="1002"/>
                  </a:lnTo>
                  <a:lnTo>
                    <a:pt x="562" y="1021"/>
                  </a:lnTo>
                  <a:lnTo>
                    <a:pt x="576" y="1040"/>
                  </a:lnTo>
                  <a:lnTo>
                    <a:pt x="595" y="1056"/>
                  </a:lnTo>
                  <a:lnTo>
                    <a:pt x="614" y="1066"/>
                  </a:lnTo>
                  <a:lnTo>
                    <a:pt x="638" y="1074"/>
                  </a:lnTo>
                  <a:lnTo>
                    <a:pt x="664" y="1081"/>
                  </a:lnTo>
                  <a:lnTo>
                    <a:pt x="685" y="1084"/>
                  </a:lnTo>
                  <a:lnTo>
                    <a:pt x="707" y="1081"/>
                  </a:lnTo>
                  <a:lnTo>
                    <a:pt x="730" y="1076"/>
                  </a:lnTo>
                  <a:lnTo>
                    <a:pt x="752" y="1068"/>
                  </a:lnTo>
                  <a:lnTo>
                    <a:pt x="776" y="1057"/>
                  </a:lnTo>
                  <a:lnTo>
                    <a:pt x="801" y="1043"/>
                  </a:lnTo>
                  <a:lnTo>
                    <a:pt x="821" y="1029"/>
                  </a:lnTo>
                  <a:lnTo>
                    <a:pt x="838" y="1015"/>
                  </a:lnTo>
                  <a:lnTo>
                    <a:pt x="853" y="998"/>
                  </a:lnTo>
                  <a:lnTo>
                    <a:pt x="864" y="977"/>
                  </a:lnTo>
                  <a:lnTo>
                    <a:pt x="870" y="955"/>
                  </a:lnTo>
                  <a:lnTo>
                    <a:pt x="873" y="929"/>
                  </a:lnTo>
                  <a:lnTo>
                    <a:pt x="881" y="908"/>
                  </a:lnTo>
                  <a:lnTo>
                    <a:pt x="887" y="899"/>
                  </a:lnTo>
                  <a:lnTo>
                    <a:pt x="901" y="888"/>
                  </a:lnTo>
                  <a:lnTo>
                    <a:pt x="925" y="877"/>
                  </a:lnTo>
                  <a:lnTo>
                    <a:pt x="956" y="866"/>
                  </a:lnTo>
                  <a:lnTo>
                    <a:pt x="989" y="857"/>
                  </a:lnTo>
                  <a:lnTo>
                    <a:pt x="1019" y="847"/>
                  </a:lnTo>
                  <a:lnTo>
                    <a:pt x="1050" y="839"/>
                  </a:lnTo>
                  <a:lnTo>
                    <a:pt x="1096" y="832"/>
                  </a:lnTo>
                  <a:lnTo>
                    <a:pt x="1159" y="821"/>
                  </a:lnTo>
                  <a:lnTo>
                    <a:pt x="1229" y="814"/>
                  </a:lnTo>
                  <a:lnTo>
                    <a:pt x="1306" y="814"/>
                  </a:lnTo>
                  <a:lnTo>
                    <a:pt x="1382" y="814"/>
                  </a:lnTo>
                  <a:lnTo>
                    <a:pt x="1451" y="822"/>
                  </a:lnTo>
                  <a:lnTo>
                    <a:pt x="1460" y="808"/>
                  </a:lnTo>
                  <a:lnTo>
                    <a:pt x="1469" y="792"/>
                  </a:lnTo>
                  <a:lnTo>
                    <a:pt x="1482" y="778"/>
                  </a:lnTo>
                  <a:lnTo>
                    <a:pt x="1499" y="761"/>
                  </a:lnTo>
                  <a:lnTo>
                    <a:pt x="1512" y="749"/>
                  </a:lnTo>
                  <a:lnTo>
                    <a:pt x="1531" y="728"/>
                  </a:lnTo>
                  <a:lnTo>
                    <a:pt x="1546" y="711"/>
                  </a:lnTo>
                  <a:lnTo>
                    <a:pt x="1560" y="697"/>
                  </a:lnTo>
                  <a:lnTo>
                    <a:pt x="1575" y="680"/>
                  </a:lnTo>
                  <a:lnTo>
                    <a:pt x="1587" y="658"/>
                  </a:lnTo>
                  <a:lnTo>
                    <a:pt x="1592" y="644"/>
                  </a:lnTo>
                  <a:lnTo>
                    <a:pt x="1598" y="620"/>
                  </a:lnTo>
                  <a:lnTo>
                    <a:pt x="1604" y="601"/>
                  </a:lnTo>
                  <a:lnTo>
                    <a:pt x="1606" y="576"/>
                  </a:lnTo>
                  <a:lnTo>
                    <a:pt x="1600" y="556"/>
                  </a:lnTo>
                  <a:lnTo>
                    <a:pt x="1590" y="536"/>
                  </a:lnTo>
                  <a:lnTo>
                    <a:pt x="1579" y="523"/>
                  </a:lnTo>
                  <a:lnTo>
                    <a:pt x="1564" y="515"/>
                  </a:lnTo>
                  <a:lnTo>
                    <a:pt x="1548" y="509"/>
                  </a:lnTo>
                  <a:lnTo>
                    <a:pt x="1531" y="509"/>
                  </a:lnTo>
                  <a:lnTo>
                    <a:pt x="1513" y="509"/>
                  </a:lnTo>
                  <a:lnTo>
                    <a:pt x="1493" y="522"/>
                  </a:lnTo>
                  <a:lnTo>
                    <a:pt x="1477" y="539"/>
                  </a:lnTo>
                  <a:lnTo>
                    <a:pt x="1462" y="559"/>
                  </a:lnTo>
                  <a:lnTo>
                    <a:pt x="1444" y="584"/>
                  </a:lnTo>
                  <a:lnTo>
                    <a:pt x="1425" y="605"/>
                  </a:lnTo>
                  <a:lnTo>
                    <a:pt x="1407" y="620"/>
                  </a:lnTo>
                  <a:lnTo>
                    <a:pt x="1383" y="631"/>
                  </a:lnTo>
                  <a:lnTo>
                    <a:pt x="1356" y="639"/>
                  </a:lnTo>
                  <a:lnTo>
                    <a:pt x="1339" y="639"/>
                  </a:lnTo>
                  <a:lnTo>
                    <a:pt x="1319" y="634"/>
                  </a:lnTo>
                  <a:lnTo>
                    <a:pt x="1303" y="630"/>
                  </a:lnTo>
                  <a:lnTo>
                    <a:pt x="1287" y="623"/>
                  </a:lnTo>
                  <a:lnTo>
                    <a:pt x="1270" y="609"/>
                  </a:lnTo>
                  <a:lnTo>
                    <a:pt x="1259" y="597"/>
                  </a:lnTo>
                  <a:lnTo>
                    <a:pt x="1250" y="581"/>
                  </a:lnTo>
                  <a:lnTo>
                    <a:pt x="1245" y="565"/>
                  </a:lnTo>
                  <a:lnTo>
                    <a:pt x="1239" y="540"/>
                  </a:lnTo>
                  <a:lnTo>
                    <a:pt x="1237" y="518"/>
                  </a:lnTo>
                  <a:lnTo>
                    <a:pt x="1242" y="501"/>
                  </a:lnTo>
                  <a:lnTo>
                    <a:pt x="1253" y="482"/>
                  </a:lnTo>
                  <a:lnTo>
                    <a:pt x="1262" y="467"/>
                  </a:lnTo>
                  <a:lnTo>
                    <a:pt x="1280" y="448"/>
                  </a:lnTo>
                  <a:lnTo>
                    <a:pt x="1303" y="436"/>
                  </a:lnTo>
                  <a:lnTo>
                    <a:pt x="1320" y="426"/>
                  </a:lnTo>
                  <a:lnTo>
                    <a:pt x="1350" y="410"/>
                  </a:lnTo>
                  <a:lnTo>
                    <a:pt x="1378" y="395"/>
                  </a:lnTo>
                  <a:lnTo>
                    <a:pt x="1396" y="381"/>
                  </a:lnTo>
                  <a:lnTo>
                    <a:pt x="1411" y="368"/>
                  </a:lnTo>
                  <a:lnTo>
                    <a:pt x="1429" y="345"/>
                  </a:lnTo>
                  <a:lnTo>
                    <a:pt x="1435" y="320"/>
                  </a:lnTo>
                  <a:lnTo>
                    <a:pt x="1438" y="295"/>
                  </a:lnTo>
                  <a:lnTo>
                    <a:pt x="1440" y="274"/>
                  </a:lnTo>
                  <a:lnTo>
                    <a:pt x="1433" y="244"/>
                  </a:lnTo>
                  <a:lnTo>
                    <a:pt x="1425" y="223"/>
                  </a:lnTo>
                  <a:lnTo>
                    <a:pt x="1414" y="198"/>
                  </a:lnTo>
                  <a:lnTo>
                    <a:pt x="1404" y="174"/>
                  </a:lnTo>
                  <a:lnTo>
                    <a:pt x="1391" y="144"/>
                  </a:lnTo>
                  <a:lnTo>
                    <a:pt x="1380" y="119"/>
                  </a:lnTo>
                  <a:lnTo>
                    <a:pt x="1377" y="96"/>
                  </a:lnTo>
                  <a:lnTo>
                    <a:pt x="1375" y="72"/>
                  </a:lnTo>
                  <a:lnTo>
                    <a:pt x="1378" y="49"/>
                  </a:lnTo>
                  <a:lnTo>
                    <a:pt x="1378" y="24"/>
                  </a:lnTo>
                  <a:lnTo>
                    <a:pt x="1334" y="21"/>
                  </a:lnTo>
                  <a:lnTo>
                    <a:pt x="1275" y="21"/>
                  </a:lnTo>
                  <a:lnTo>
                    <a:pt x="1220" y="16"/>
                  </a:lnTo>
                  <a:lnTo>
                    <a:pt x="1177" y="13"/>
                  </a:lnTo>
                  <a:lnTo>
                    <a:pt x="1134" y="8"/>
                  </a:lnTo>
                  <a:lnTo>
                    <a:pt x="1082" y="3"/>
                  </a:lnTo>
                  <a:lnTo>
                    <a:pt x="1041" y="0"/>
                  </a:lnTo>
                  <a:lnTo>
                    <a:pt x="1011" y="2"/>
                  </a:lnTo>
                  <a:lnTo>
                    <a:pt x="983" y="6"/>
                  </a:lnTo>
                  <a:lnTo>
                    <a:pt x="966" y="13"/>
                  </a:lnTo>
                  <a:lnTo>
                    <a:pt x="951" y="22"/>
                  </a:lnTo>
                  <a:lnTo>
                    <a:pt x="940" y="35"/>
                  </a:lnTo>
                  <a:lnTo>
                    <a:pt x="936" y="49"/>
                  </a:lnTo>
                  <a:lnTo>
                    <a:pt x="939" y="63"/>
                  </a:lnTo>
                  <a:lnTo>
                    <a:pt x="945" y="79"/>
                  </a:lnTo>
                  <a:lnTo>
                    <a:pt x="956" y="97"/>
                  </a:lnTo>
                  <a:lnTo>
                    <a:pt x="966" y="115"/>
                  </a:lnTo>
                  <a:lnTo>
                    <a:pt x="970" y="133"/>
                  </a:lnTo>
                  <a:lnTo>
                    <a:pt x="970" y="152"/>
                  </a:lnTo>
                  <a:lnTo>
                    <a:pt x="966" y="171"/>
                  </a:lnTo>
                  <a:lnTo>
                    <a:pt x="955" y="188"/>
                  </a:lnTo>
                  <a:lnTo>
                    <a:pt x="942" y="204"/>
                  </a:lnTo>
                  <a:lnTo>
                    <a:pt x="925" y="218"/>
                  </a:lnTo>
                  <a:lnTo>
                    <a:pt x="904" y="230"/>
                  </a:lnTo>
                  <a:lnTo>
                    <a:pt x="882" y="240"/>
                  </a:lnTo>
                  <a:lnTo>
                    <a:pt x="859" y="246"/>
                  </a:lnTo>
                  <a:lnTo>
                    <a:pt x="837" y="251"/>
                  </a:lnTo>
                  <a:lnTo>
                    <a:pt x="813" y="254"/>
                  </a:lnTo>
                  <a:lnTo>
                    <a:pt x="791" y="257"/>
                  </a:lnTo>
                  <a:lnTo>
                    <a:pt x="771" y="257"/>
                  </a:lnTo>
                  <a:lnTo>
                    <a:pt x="751" y="254"/>
                  </a:lnTo>
                  <a:lnTo>
                    <a:pt x="732" y="251"/>
                  </a:lnTo>
                  <a:lnTo>
                    <a:pt x="714" y="246"/>
                  </a:lnTo>
                  <a:lnTo>
                    <a:pt x="700" y="241"/>
                  </a:lnTo>
                  <a:lnTo>
                    <a:pt x="685" y="232"/>
                  </a:lnTo>
                  <a:lnTo>
                    <a:pt x="672" y="223"/>
                  </a:lnTo>
                  <a:lnTo>
                    <a:pt x="661" y="208"/>
                  </a:lnTo>
                  <a:lnTo>
                    <a:pt x="647" y="193"/>
                  </a:lnTo>
                  <a:lnTo>
                    <a:pt x="636" y="177"/>
                  </a:lnTo>
                  <a:lnTo>
                    <a:pt x="625" y="163"/>
                  </a:lnTo>
                  <a:lnTo>
                    <a:pt x="612" y="144"/>
                  </a:lnTo>
                  <a:lnTo>
                    <a:pt x="600" y="127"/>
                  </a:lnTo>
                  <a:lnTo>
                    <a:pt x="584" y="110"/>
                  </a:lnTo>
                  <a:lnTo>
                    <a:pt x="567" y="93"/>
                  </a:lnTo>
                  <a:lnTo>
                    <a:pt x="550" y="80"/>
                  </a:lnTo>
                  <a:lnTo>
                    <a:pt x="531" y="69"/>
                  </a:lnTo>
                  <a:lnTo>
                    <a:pt x="510" y="61"/>
                  </a:lnTo>
                  <a:lnTo>
                    <a:pt x="488" y="55"/>
                  </a:lnTo>
                  <a:lnTo>
                    <a:pt x="460" y="50"/>
                  </a:lnTo>
                  <a:lnTo>
                    <a:pt x="429" y="49"/>
                  </a:lnTo>
                  <a:lnTo>
                    <a:pt x="402" y="47"/>
                  </a:lnTo>
                  <a:lnTo>
                    <a:pt x="377" y="47"/>
                  </a:lnTo>
                  <a:lnTo>
                    <a:pt x="347" y="49"/>
                  </a:lnTo>
                  <a:lnTo>
                    <a:pt x="320" y="53"/>
                  </a:lnTo>
                  <a:lnTo>
                    <a:pt x="292" y="58"/>
                  </a:lnTo>
                  <a:lnTo>
                    <a:pt x="261" y="64"/>
                  </a:lnTo>
                  <a:lnTo>
                    <a:pt x="229" y="71"/>
                  </a:lnTo>
                  <a:lnTo>
                    <a:pt x="189" y="79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r="100000" b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41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788" y="2250"/>
              <a:ext cx="1134" cy="581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8819"/>
                </a:avLst>
              </a:prstTxWarp>
            </a:bodyPr>
            <a:lstStyle/>
            <a:p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Kapital-</a:t>
              </a:r>
            </a:p>
            <a:p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anlagen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4598380" y="3695725"/>
            <a:ext cx="2801729" cy="2252663"/>
            <a:chOff x="1990" y="2646"/>
            <a:chExt cx="1665" cy="1419"/>
          </a:xfrm>
        </p:grpSpPr>
        <p:sp>
          <p:nvSpPr>
            <p:cNvPr id="94237" name="Freeform 14"/>
            <p:cNvSpPr>
              <a:spLocks/>
            </p:cNvSpPr>
            <p:nvPr/>
          </p:nvSpPr>
          <p:spPr bwMode="auto">
            <a:xfrm>
              <a:off x="1990" y="2646"/>
              <a:ext cx="1665" cy="1249"/>
            </a:xfrm>
            <a:custGeom>
              <a:avLst/>
              <a:gdLst>
                <a:gd name="T0" fmla="*/ 1373 w 1545"/>
                <a:gd name="T1" fmla="*/ 189 h 971"/>
                <a:gd name="T2" fmla="*/ 1263 w 1545"/>
                <a:gd name="T3" fmla="*/ 208 h 971"/>
                <a:gd name="T4" fmla="*/ 1141 w 1545"/>
                <a:gd name="T5" fmla="*/ 252 h 971"/>
                <a:gd name="T6" fmla="*/ 1001 w 1545"/>
                <a:gd name="T7" fmla="*/ 302 h 971"/>
                <a:gd name="T8" fmla="*/ 880 w 1545"/>
                <a:gd name="T9" fmla="*/ 322 h 971"/>
                <a:gd name="T10" fmla="*/ 795 w 1545"/>
                <a:gd name="T11" fmla="*/ 295 h 971"/>
                <a:gd name="T12" fmla="*/ 772 w 1545"/>
                <a:gd name="T13" fmla="*/ 245 h 971"/>
                <a:gd name="T14" fmla="*/ 809 w 1545"/>
                <a:gd name="T15" fmla="*/ 180 h 971"/>
                <a:gd name="T16" fmla="*/ 896 w 1545"/>
                <a:gd name="T17" fmla="*/ 133 h 971"/>
                <a:gd name="T18" fmla="*/ 995 w 1545"/>
                <a:gd name="T19" fmla="*/ 98 h 971"/>
                <a:gd name="T20" fmla="*/ 1034 w 1545"/>
                <a:gd name="T21" fmla="*/ 42 h 971"/>
                <a:gd name="T22" fmla="*/ 977 w 1545"/>
                <a:gd name="T23" fmla="*/ 1 h 971"/>
                <a:gd name="T24" fmla="*/ 855 w 1545"/>
                <a:gd name="T25" fmla="*/ 4 h 971"/>
                <a:gd name="T26" fmla="*/ 736 w 1545"/>
                <a:gd name="T27" fmla="*/ 45 h 971"/>
                <a:gd name="T28" fmla="*/ 604 w 1545"/>
                <a:gd name="T29" fmla="*/ 119 h 971"/>
                <a:gd name="T30" fmla="*/ 475 w 1545"/>
                <a:gd name="T31" fmla="*/ 178 h 971"/>
                <a:gd name="T32" fmla="*/ 334 w 1545"/>
                <a:gd name="T33" fmla="*/ 203 h 971"/>
                <a:gd name="T34" fmla="*/ 213 w 1545"/>
                <a:gd name="T35" fmla="*/ 206 h 971"/>
                <a:gd name="T36" fmla="*/ 248 w 1545"/>
                <a:gd name="T37" fmla="*/ 336 h 971"/>
                <a:gd name="T38" fmla="*/ 282 w 1545"/>
                <a:gd name="T39" fmla="*/ 444 h 971"/>
                <a:gd name="T40" fmla="*/ 254 w 1545"/>
                <a:gd name="T41" fmla="*/ 510 h 971"/>
                <a:gd name="T42" fmla="*/ 196 w 1545"/>
                <a:gd name="T43" fmla="*/ 526 h 971"/>
                <a:gd name="T44" fmla="*/ 133 w 1545"/>
                <a:gd name="T45" fmla="*/ 501 h 971"/>
                <a:gd name="T46" fmla="*/ 59 w 1545"/>
                <a:gd name="T47" fmla="*/ 480 h 971"/>
                <a:gd name="T48" fmla="*/ 11 w 1545"/>
                <a:gd name="T49" fmla="*/ 527 h 971"/>
                <a:gd name="T50" fmla="*/ 3 w 1545"/>
                <a:gd name="T51" fmla="*/ 604 h 971"/>
                <a:gd name="T52" fmla="*/ 45 w 1545"/>
                <a:gd name="T53" fmla="*/ 690 h 971"/>
                <a:gd name="T54" fmla="*/ 128 w 1545"/>
                <a:gd name="T55" fmla="*/ 731 h 971"/>
                <a:gd name="T56" fmla="*/ 235 w 1545"/>
                <a:gd name="T57" fmla="*/ 731 h 971"/>
                <a:gd name="T58" fmla="*/ 276 w 1545"/>
                <a:gd name="T59" fmla="*/ 773 h 971"/>
                <a:gd name="T60" fmla="*/ 238 w 1545"/>
                <a:gd name="T61" fmla="*/ 867 h 971"/>
                <a:gd name="T62" fmla="*/ 180 w 1545"/>
                <a:gd name="T63" fmla="*/ 952 h 971"/>
                <a:gd name="T64" fmla="*/ 1433 w 1545"/>
                <a:gd name="T65" fmla="*/ 930 h 971"/>
                <a:gd name="T66" fmla="*/ 1467 w 1545"/>
                <a:gd name="T67" fmla="*/ 865 h 971"/>
                <a:gd name="T68" fmla="*/ 1522 w 1545"/>
                <a:gd name="T69" fmla="*/ 809 h 971"/>
                <a:gd name="T70" fmla="*/ 1543 w 1545"/>
                <a:gd name="T71" fmla="*/ 732 h 971"/>
                <a:gd name="T72" fmla="*/ 1505 w 1545"/>
                <a:gd name="T73" fmla="*/ 681 h 971"/>
                <a:gd name="T74" fmla="*/ 1423 w 1545"/>
                <a:gd name="T75" fmla="*/ 670 h 971"/>
                <a:gd name="T76" fmla="*/ 1327 w 1545"/>
                <a:gd name="T77" fmla="*/ 692 h 971"/>
                <a:gd name="T78" fmla="*/ 1229 w 1545"/>
                <a:gd name="T79" fmla="*/ 695 h 971"/>
                <a:gd name="T80" fmla="*/ 1163 w 1545"/>
                <a:gd name="T81" fmla="*/ 648 h 971"/>
                <a:gd name="T82" fmla="*/ 1177 w 1545"/>
                <a:gd name="T83" fmla="*/ 571 h 971"/>
                <a:gd name="T84" fmla="*/ 1241 w 1545"/>
                <a:gd name="T85" fmla="*/ 521 h 971"/>
                <a:gd name="T86" fmla="*/ 1329 w 1545"/>
                <a:gd name="T87" fmla="*/ 502 h 971"/>
                <a:gd name="T88" fmla="*/ 1420 w 1545"/>
                <a:gd name="T89" fmla="*/ 474 h 971"/>
                <a:gd name="T90" fmla="*/ 1456 w 1545"/>
                <a:gd name="T91" fmla="*/ 408 h 971"/>
                <a:gd name="T92" fmla="*/ 1451 w 1545"/>
                <a:gd name="T93" fmla="*/ 306 h 971"/>
                <a:gd name="T94" fmla="*/ 1434 w 1545"/>
                <a:gd name="T95" fmla="*/ 205 h 97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45"/>
                <a:gd name="T145" fmla="*/ 0 h 971"/>
                <a:gd name="T146" fmla="*/ 1545 w 1545"/>
                <a:gd name="T147" fmla="*/ 971 h 97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45" h="971">
                  <a:moveTo>
                    <a:pt x="1434" y="205"/>
                  </a:moveTo>
                  <a:lnTo>
                    <a:pt x="1422" y="198"/>
                  </a:lnTo>
                  <a:lnTo>
                    <a:pt x="1397" y="192"/>
                  </a:lnTo>
                  <a:lnTo>
                    <a:pt x="1373" y="189"/>
                  </a:lnTo>
                  <a:lnTo>
                    <a:pt x="1348" y="192"/>
                  </a:lnTo>
                  <a:lnTo>
                    <a:pt x="1316" y="197"/>
                  </a:lnTo>
                  <a:lnTo>
                    <a:pt x="1293" y="200"/>
                  </a:lnTo>
                  <a:lnTo>
                    <a:pt x="1263" y="208"/>
                  </a:lnTo>
                  <a:lnTo>
                    <a:pt x="1236" y="216"/>
                  </a:lnTo>
                  <a:lnTo>
                    <a:pt x="1202" y="227"/>
                  </a:lnTo>
                  <a:lnTo>
                    <a:pt x="1171" y="238"/>
                  </a:lnTo>
                  <a:lnTo>
                    <a:pt x="1141" y="252"/>
                  </a:lnTo>
                  <a:lnTo>
                    <a:pt x="1111" y="264"/>
                  </a:lnTo>
                  <a:lnTo>
                    <a:pt x="1075" y="278"/>
                  </a:lnTo>
                  <a:lnTo>
                    <a:pt x="1040" y="289"/>
                  </a:lnTo>
                  <a:lnTo>
                    <a:pt x="1001" y="302"/>
                  </a:lnTo>
                  <a:lnTo>
                    <a:pt x="962" y="313"/>
                  </a:lnTo>
                  <a:lnTo>
                    <a:pt x="937" y="319"/>
                  </a:lnTo>
                  <a:lnTo>
                    <a:pt x="910" y="322"/>
                  </a:lnTo>
                  <a:lnTo>
                    <a:pt x="880" y="322"/>
                  </a:lnTo>
                  <a:lnTo>
                    <a:pt x="849" y="317"/>
                  </a:lnTo>
                  <a:lnTo>
                    <a:pt x="828" y="313"/>
                  </a:lnTo>
                  <a:lnTo>
                    <a:pt x="811" y="305"/>
                  </a:lnTo>
                  <a:lnTo>
                    <a:pt x="795" y="295"/>
                  </a:lnTo>
                  <a:lnTo>
                    <a:pt x="784" y="286"/>
                  </a:lnTo>
                  <a:lnTo>
                    <a:pt x="778" y="274"/>
                  </a:lnTo>
                  <a:lnTo>
                    <a:pt x="772" y="259"/>
                  </a:lnTo>
                  <a:lnTo>
                    <a:pt x="772" y="245"/>
                  </a:lnTo>
                  <a:lnTo>
                    <a:pt x="777" y="228"/>
                  </a:lnTo>
                  <a:lnTo>
                    <a:pt x="784" y="211"/>
                  </a:lnTo>
                  <a:lnTo>
                    <a:pt x="795" y="197"/>
                  </a:lnTo>
                  <a:lnTo>
                    <a:pt x="809" y="180"/>
                  </a:lnTo>
                  <a:lnTo>
                    <a:pt x="824" y="170"/>
                  </a:lnTo>
                  <a:lnTo>
                    <a:pt x="842" y="156"/>
                  </a:lnTo>
                  <a:lnTo>
                    <a:pt x="869" y="142"/>
                  </a:lnTo>
                  <a:lnTo>
                    <a:pt x="896" y="133"/>
                  </a:lnTo>
                  <a:lnTo>
                    <a:pt x="923" y="126"/>
                  </a:lnTo>
                  <a:lnTo>
                    <a:pt x="946" y="119"/>
                  </a:lnTo>
                  <a:lnTo>
                    <a:pt x="973" y="109"/>
                  </a:lnTo>
                  <a:lnTo>
                    <a:pt x="995" y="98"/>
                  </a:lnTo>
                  <a:lnTo>
                    <a:pt x="1015" y="87"/>
                  </a:lnTo>
                  <a:lnTo>
                    <a:pt x="1031" y="75"/>
                  </a:lnTo>
                  <a:lnTo>
                    <a:pt x="1037" y="59"/>
                  </a:lnTo>
                  <a:lnTo>
                    <a:pt x="1034" y="42"/>
                  </a:lnTo>
                  <a:lnTo>
                    <a:pt x="1023" y="26"/>
                  </a:lnTo>
                  <a:lnTo>
                    <a:pt x="1012" y="15"/>
                  </a:lnTo>
                  <a:lnTo>
                    <a:pt x="996" y="7"/>
                  </a:lnTo>
                  <a:lnTo>
                    <a:pt x="977" y="1"/>
                  </a:lnTo>
                  <a:lnTo>
                    <a:pt x="952" y="0"/>
                  </a:lnTo>
                  <a:lnTo>
                    <a:pt x="927" y="0"/>
                  </a:lnTo>
                  <a:lnTo>
                    <a:pt x="891" y="1"/>
                  </a:lnTo>
                  <a:lnTo>
                    <a:pt x="855" y="4"/>
                  </a:lnTo>
                  <a:lnTo>
                    <a:pt x="831" y="11"/>
                  </a:lnTo>
                  <a:lnTo>
                    <a:pt x="797" y="20"/>
                  </a:lnTo>
                  <a:lnTo>
                    <a:pt x="761" y="32"/>
                  </a:lnTo>
                  <a:lnTo>
                    <a:pt x="736" y="45"/>
                  </a:lnTo>
                  <a:lnTo>
                    <a:pt x="706" y="61"/>
                  </a:lnTo>
                  <a:lnTo>
                    <a:pt x="678" y="75"/>
                  </a:lnTo>
                  <a:lnTo>
                    <a:pt x="648" y="94"/>
                  </a:lnTo>
                  <a:lnTo>
                    <a:pt x="604" y="119"/>
                  </a:lnTo>
                  <a:lnTo>
                    <a:pt x="574" y="137"/>
                  </a:lnTo>
                  <a:lnTo>
                    <a:pt x="547" y="153"/>
                  </a:lnTo>
                  <a:lnTo>
                    <a:pt x="510" y="167"/>
                  </a:lnTo>
                  <a:lnTo>
                    <a:pt x="475" y="178"/>
                  </a:lnTo>
                  <a:lnTo>
                    <a:pt x="439" y="187"/>
                  </a:lnTo>
                  <a:lnTo>
                    <a:pt x="401" y="194"/>
                  </a:lnTo>
                  <a:lnTo>
                    <a:pt x="364" y="200"/>
                  </a:lnTo>
                  <a:lnTo>
                    <a:pt x="334" y="203"/>
                  </a:lnTo>
                  <a:lnTo>
                    <a:pt x="301" y="206"/>
                  </a:lnTo>
                  <a:lnTo>
                    <a:pt x="270" y="206"/>
                  </a:lnTo>
                  <a:lnTo>
                    <a:pt x="238" y="208"/>
                  </a:lnTo>
                  <a:lnTo>
                    <a:pt x="213" y="206"/>
                  </a:lnTo>
                  <a:lnTo>
                    <a:pt x="216" y="231"/>
                  </a:lnTo>
                  <a:lnTo>
                    <a:pt x="224" y="264"/>
                  </a:lnTo>
                  <a:lnTo>
                    <a:pt x="233" y="297"/>
                  </a:lnTo>
                  <a:lnTo>
                    <a:pt x="248" y="336"/>
                  </a:lnTo>
                  <a:lnTo>
                    <a:pt x="259" y="368"/>
                  </a:lnTo>
                  <a:lnTo>
                    <a:pt x="273" y="394"/>
                  </a:lnTo>
                  <a:lnTo>
                    <a:pt x="281" y="419"/>
                  </a:lnTo>
                  <a:lnTo>
                    <a:pt x="282" y="444"/>
                  </a:lnTo>
                  <a:lnTo>
                    <a:pt x="281" y="466"/>
                  </a:lnTo>
                  <a:lnTo>
                    <a:pt x="273" y="483"/>
                  </a:lnTo>
                  <a:lnTo>
                    <a:pt x="263" y="497"/>
                  </a:lnTo>
                  <a:lnTo>
                    <a:pt x="254" y="510"/>
                  </a:lnTo>
                  <a:lnTo>
                    <a:pt x="240" y="519"/>
                  </a:lnTo>
                  <a:lnTo>
                    <a:pt x="227" y="524"/>
                  </a:lnTo>
                  <a:lnTo>
                    <a:pt x="215" y="527"/>
                  </a:lnTo>
                  <a:lnTo>
                    <a:pt x="196" y="526"/>
                  </a:lnTo>
                  <a:lnTo>
                    <a:pt x="182" y="521"/>
                  </a:lnTo>
                  <a:lnTo>
                    <a:pt x="164" y="516"/>
                  </a:lnTo>
                  <a:lnTo>
                    <a:pt x="152" y="510"/>
                  </a:lnTo>
                  <a:lnTo>
                    <a:pt x="133" y="501"/>
                  </a:lnTo>
                  <a:lnTo>
                    <a:pt x="119" y="493"/>
                  </a:lnTo>
                  <a:lnTo>
                    <a:pt x="105" y="486"/>
                  </a:lnTo>
                  <a:lnTo>
                    <a:pt x="89" y="480"/>
                  </a:lnTo>
                  <a:lnTo>
                    <a:pt x="59" y="480"/>
                  </a:lnTo>
                  <a:lnTo>
                    <a:pt x="44" y="486"/>
                  </a:lnTo>
                  <a:lnTo>
                    <a:pt x="29" y="496"/>
                  </a:lnTo>
                  <a:lnTo>
                    <a:pt x="20" y="510"/>
                  </a:lnTo>
                  <a:lnTo>
                    <a:pt x="11" y="527"/>
                  </a:lnTo>
                  <a:lnTo>
                    <a:pt x="4" y="544"/>
                  </a:lnTo>
                  <a:lnTo>
                    <a:pt x="0" y="563"/>
                  </a:lnTo>
                  <a:lnTo>
                    <a:pt x="0" y="585"/>
                  </a:lnTo>
                  <a:lnTo>
                    <a:pt x="3" y="604"/>
                  </a:lnTo>
                  <a:lnTo>
                    <a:pt x="7" y="626"/>
                  </a:lnTo>
                  <a:lnTo>
                    <a:pt x="18" y="646"/>
                  </a:lnTo>
                  <a:lnTo>
                    <a:pt x="29" y="668"/>
                  </a:lnTo>
                  <a:lnTo>
                    <a:pt x="45" y="690"/>
                  </a:lnTo>
                  <a:lnTo>
                    <a:pt x="62" y="703"/>
                  </a:lnTo>
                  <a:lnTo>
                    <a:pt x="84" y="717"/>
                  </a:lnTo>
                  <a:lnTo>
                    <a:pt x="105" y="726"/>
                  </a:lnTo>
                  <a:lnTo>
                    <a:pt x="128" y="731"/>
                  </a:lnTo>
                  <a:lnTo>
                    <a:pt x="149" y="735"/>
                  </a:lnTo>
                  <a:lnTo>
                    <a:pt x="180" y="735"/>
                  </a:lnTo>
                  <a:lnTo>
                    <a:pt x="205" y="732"/>
                  </a:lnTo>
                  <a:lnTo>
                    <a:pt x="235" y="731"/>
                  </a:lnTo>
                  <a:lnTo>
                    <a:pt x="257" y="731"/>
                  </a:lnTo>
                  <a:lnTo>
                    <a:pt x="271" y="740"/>
                  </a:lnTo>
                  <a:lnTo>
                    <a:pt x="276" y="756"/>
                  </a:lnTo>
                  <a:lnTo>
                    <a:pt x="276" y="773"/>
                  </a:lnTo>
                  <a:lnTo>
                    <a:pt x="268" y="797"/>
                  </a:lnTo>
                  <a:lnTo>
                    <a:pt x="260" y="820"/>
                  </a:lnTo>
                  <a:lnTo>
                    <a:pt x="251" y="840"/>
                  </a:lnTo>
                  <a:lnTo>
                    <a:pt x="238" y="867"/>
                  </a:lnTo>
                  <a:lnTo>
                    <a:pt x="224" y="890"/>
                  </a:lnTo>
                  <a:lnTo>
                    <a:pt x="210" y="912"/>
                  </a:lnTo>
                  <a:lnTo>
                    <a:pt x="193" y="934"/>
                  </a:lnTo>
                  <a:lnTo>
                    <a:pt x="180" y="952"/>
                  </a:lnTo>
                  <a:lnTo>
                    <a:pt x="153" y="970"/>
                  </a:lnTo>
                  <a:lnTo>
                    <a:pt x="1426" y="969"/>
                  </a:lnTo>
                  <a:lnTo>
                    <a:pt x="1428" y="948"/>
                  </a:lnTo>
                  <a:lnTo>
                    <a:pt x="1433" y="930"/>
                  </a:lnTo>
                  <a:lnTo>
                    <a:pt x="1439" y="912"/>
                  </a:lnTo>
                  <a:lnTo>
                    <a:pt x="1445" y="898"/>
                  </a:lnTo>
                  <a:lnTo>
                    <a:pt x="1455" y="883"/>
                  </a:lnTo>
                  <a:lnTo>
                    <a:pt x="1467" y="865"/>
                  </a:lnTo>
                  <a:lnTo>
                    <a:pt x="1481" y="850"/>
                  </a:lnTo>
                  <a:lnTo>
                    <a:pt x="1494" y="837"/>
                  </a:lnTo>
                  <a:lnTo>
                    <a:pt x="1510" y="822"/>
                  </a:lnTo>
                  <a:lnTo>
                    <a:pt x="1522" y="809"/>
                  </a:lnTo>
                  <a:lnTo>
                    <a:pt x="1532" y="793"/>
                  </a:lnTo>
                  <a:lnTo>
                    <a:pt x="1539" y="778"/>
                  </a:lnTo>
                  <a:lnTo>
                    <a:pt x="1544" y="754"/>
                  </a:lnTo>
                  <a:lnTo>
                    <a:pt x="1543" y="732"/>
                  </a:lnTo>
                  <a:lnTo>
                    <a:pt x="1538" y="718"/>
                  </a:lnTo>
                  <a:lnTo>
                    <a:pt x="1530" y="704"/>
                  </a:lnTo>
                  <a:lnTo>
                    <a:pt x="1519" y="692"/>
                  </a:lnTo>
                  <a:lnTo>
                    <a:pt x="1505" y="681"/>
                  </a:lnTo>
                  <a:lnTo>
                    <a:pt x="1489" y="674"/>
                  </a:lnTo>
                  <a:lnTo>
                    <a:pt x="1469" y="670"/>
                  </a:lnTo>
                  <a:lnTo>
                    <a:pt x="1447" y="668"/>
                  </a:lnTo>
                  <a:lnTo>
                    <a:pt x="1423" y="670"/>
                  </a:lnTo>
                  <a:lnTo>
                    <a:pt x="1401" y="673"/>
                  </a:lnTo>
                  <a:lnTo>
                    <a:pt x="1379" y="678"/>
                  </a:lnTo>
                  <a:lnTo>
                    <a:pt x="1351" y="685"/>
                  </a:lnTo>
                  <a:lnTo>
                    <a:pt x="1327" y="692"/>
                  </a:lnTo>
                  <a:lnTo>
                    <a:pt x="1302" y="696"/>
                  </a:lnTo>
                  <a:lnTo>
                    <a:pt x="1273" y="699"/>
                  </a:lnTo>
                  <a:lnTo>
                    <a:pt x="1249" y="699"/>
                  </a:lnTo>
                  <a:lnTo>
                    <a:pt x="1229" y="695"/>
                  </a:lnTo>
                  <a:lnTo>
                    <a:pt x="1207" y="688"/>
                  </a:lnTo>
                  <a:lnTo>
                    <a:pt x="1189" y="679"/>
                  </a:lnTo>
                  <a:lnTo>
                    <a:pt x="1174" y="667"/>
                  </a:lnTo>
                  <a:lnTo>
                    <a:pt x="1163" y="648"/>
                  </a:lnTo>
                  <a:lnTo>
                    <a:pt x="1158" y="627"/>
                  </a:lnTo>
                  <a:lnTo>
                    <a:pt x="1161" y="607"/>
                  </a:lnTo>
                  <a:lnTo>
                    <a:pt x="1169" y="587"/>
                  </a:lnTo>
                  <a:lnTo>
                    <a:pt x="1177" y="571"/>
                  </a:lnTo>
                  <a:lnTo>
                    <a:pt x="1191" y="555"/>
                  </a:lnTo>
                  <a:lnTo>
                    <a:pt x="1207" y="541"/>
                  </a:lnTo>
                  <a:lnTo>
                    <a:pt x="1222" y="532"/>
                  </a:lnTo>
                  <a:lnTo>
                    <a:pt x="1241" y="521"/>
                  </a:lnTo>
                  <a:lnTo>
                    <a:pt x="1260" y="515"/>
                  </a:lnTo>
                  <a:lnTo>
                    <a:pt x="1280" y="510"/>
                  </a:lnTo>
                  <a:lnTo>
                    <a:pt x="1302" y="507"/>
                  </a:lnTo>
                  <a:lnTo>
                    <a:pt x="1329" y="502"/>
                  </a:lnTo>
                  <a:lnTo>
                    <a:pt x="1357" y="499"/>
                  </a:lnTo>
                  <a:lnTo>
                    <a:pt x="1381" y="494"/>
                  </a:lnTo>
                  <a:lnTo>
                    <a:pt x="1404" y="485"/>
                  </a:lnTo>
                  <a:lnTo>
                    <a:pt x="1420" y="474"/>
                  </a:lnTo>
                  <a:lnTo>
                    <a:pt x="1434" y="460"/>
                  </a:lnTo>
                  <a:lnTo>
                    <a:pt x="1445" y="444"/>
                  </a:lnTo>
                  <a:lnTo>
                    <a:pt x="1451" y="429"/>
                  </a:lnTo>
                  <a:lnTo>
                    <a:pt x="1456" y="408"/>
                  </a:lnTo>
                  <a:lnTo>
                    <a:pt x="1458" y="382"/>
                  </a:lnTo>
                  <a:lnTo>
                    <a:pt x="1455" y="361"/>
                  </a:lnTo>
                  <a:lnTo>
                    <a:pt x="1453" y="336"/>
                  </a:lnTo>
                  <a:lnTo>
                    <a:pt x="1451" y="306"/>
                  </a:lnTo>
                  <a:lnTo>
                    <a:pt x="1450" y="270"/>
                  </a:lnTo>
                  <a:lnTo>
                    <a:pt x="1450" y="236"/>
                  </a:lnTo>
                  <a:lnTo>
                    <a:pt x="1451" y="216"/>
                  </a:lnTo>
                  <a:lnTo>
                    <a:pt x="1434" y="205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5556A"/>
                </a:gs>
              </a:gsLst>
              <a:path path="rect">
                <a:fillToRect t="100000" r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38" name="Rectangle 15"/>
            <p:cNvSpPr>
              <a:spLocks noChangeArrowheads="1"/>
            </p:cNvSpPr>
            <p:nvPr/>
          </p:nvSpPr>
          <p:spPr bwMode="auto">
            <a:xfrm>
              <a:off x="2154" y="3893"/>
              <a:ext cx="1373" cy="172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94239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2290" y="3113"/>
              <a:ext cx="1134" cy="726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7921"/>
                </a:avLst>
              </a:prstTxWarp>
            </a:bodyPr>
            <a:lstStyle/>
            <a:p>
              <a:pPr algn="ct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betriebliche</a:t>
              </a:r>
            </a:p>
            <a:p>
              <a:pPr algn="ctr"/>
              <a:r>
                <a:rPr lang="de-DE" sz="3718" kern="10" dirty="0" err="1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Sachver</a:t>
              </a:r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-   </a:t>
              </a:r>
            </a:p>
            <a:p>
              <a:pPr algn="ctr"/>
              <a:r>
                <a:rPr lang="de-DE" sz="3718" kern="10" dirty="0" err="1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sicherungen</a:t>
              </a:r>
              <a:endParaRPr lang="de-DE" sz="3718" kern="10" dirty="0">
                <a:ln w="12700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endParaRP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075982" y="4040213"/>
            <a:ext cx="3033944" cy="1908175"/>
            <a:chOff x="491" y="2863"/>
            <a:chExt cx="1803" cy="1202"/>
          </a:xfrm>
        </p:grpSpPr>
        <p:sp>
          <p:nvSpPr>
            <p:cNvPr id="94233" name="Rectangle 18"/>
            <p:cNvSpPr>
              <a:spLocks noChangeArrowheads="1"/>
            </p:cNvSpPr>
            <p:nvPr/>
          </p:nvSpPr>
          <p:spPr bwMode="auto">
            <a:xfrm>
              <a:off x="491" y="3893"/>
              <a:ext cx="1663" cy="172"/>
            </a:xfrm>
            <a:prstGeom prst="rect">
              <a:avLst/>
            </a:prstGeom>
            <a:gradFill rotWithShape="1">
              <a:gsLst>
                <a:gs pos="0">
                  <a:srgbClr val="5E5E76"/>
                </a:gs>
                <a:gs pos="100000">
                  <a:srgbClr val="CCCCFF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492" y="2863"/>
              <a:ext cx="1802" cy="1035"/>
              <a:chOff x="492" y="2863"/>
              <a:chExt cx="1802" cy="1035"/>
            </a:xfrm>
          </p:grpSpPr>
          <p:sp>
            <p:nvSpPr>
              <p:cNvPr id="94235" name="Freeform 20"/>
              <p:cNvSpPr>
                <a:spLocks/>
              </p:cNvSpPr>
              <p:nvPr/>
            </p:nvSpPr>
            <p:spPr bwMode="auto">
              <a:xfrm>
                <a:off x="492" y="2863"/>
                <a:ext cx="1802" cy="1035"/>
              </a:xfrm>
              <a:custGeom>
                <a:avLst/>
                <a:gdLst>
                  <a:gd name="T0" fmla="*/ 151 w 1671"/>
                  <a:gd name="T1" fmla="*/ 105 h 812"/>
                  <a:gd name="T2" fmla="*/ 201 w 1671"/>
                  <a:gd name="T3" fmla="*/ 100 h 812"/>
                  <a:gd name="T4" fmla="*/ 286 w 1671"/>
                  <a:gd name="T5" fmla="*/ 83 h 812"/>
                  <a:gd name="T6" fmla="*/ 382 w 1671"/>
                  <a:gd name="T7" fmla="*/ 61 h 812"/>
                  <a:gd name="T8" fmla="*/ 474 w 1671"/>
                  <a:gd name="T9" fmla="*/ 31 h 812"/>
                  <a:gd name="T10" fmla="*/ 557 w 1671"/>
                  <a:gd name="T11" fmla="*/ 6 h 812"/>
                  <a:gd name="T12" fmla="*/ 611 w 1671"/>
                  <a:gd name="T13" fmla="*/ 0 h 812"/>
                  <a:gd name="T14" fmla="*/ 669 w 1671"/>
                  <a:gd name="T15" fmla="*/ 5 h 812"/>
                  <a:gd name="T16" fmla="*/ 718 w 1671"/>
                  <a:gd name="T17" fmla="*/ 17 h 812"/>
                  <a:gd name="T18" fmla="*/ 747 w 1671"/>
                  <a:gd name="T19" fmla="*/ 38 h 812"/>
                  <a:gd name="T20" fmla="*/ 760 w 1671"/>
                  <a:gd name="T21" fmla="*/ 67 h 812"/>
                  <a:gd name="T22" fmla="*/ 752 w 1671"/>
                  <a:gd name="T23" fmla="*/ 102 h 812"/>
                  <a:gd name="T24" fmla="*/ 721 w 1671"/>
                  <a:gd name="T25" fmla="*/ 150 h 812"/>
                  <a:gd name="T26" fmla="*/ 707 w 1671"/>
                  <a:gd name="T27" fmla="*/ 191 h 812"/>
                  <a:gd name="T28" fmla="*/ 707 w 1671"/>
                  <a:gd name="T29" fmla="*/ 224 h 812"/>
                  <a:gd name="T30" fmla="*/ 729 w 1671"/>
                  <a:gd name="T31" fmla="*/ 261 h 812"/>
                  <a:gd name="T32" fmla="*/ 766 w 1671"/>
                  <a:gd name="T33" fmla="*/ 290 h 812"/>
                  <a:gd name="T34" fmla="*/ 816 w 1671"/>
                  <a:gd name="T35" fmla="*/ 304 h 812"/>
                  <a:gd name="T36" fmla="*/ 860 w 1671"/>
                  <a:gd name="T37" fmla="*/ 304 h 812"/>
                  <a:gd name="T38" fmla="*/ 906 w 1671"/>
                  <a:gd name="T39" fmla="*/ 291 h 812"/>
                  <a:gd name="T40" fmla="*/ 955 w 1671"/>
                  <a:gd name="T41" fmla="*/ 265 h 812"/>
                  <a:gd name="T42" fmla="*/ 992 w 1671"/>
                  <a:gd name="T43" fmla="*/ 236 h 812"/>
                  <a:gd name="T44" fmla="*/ 1017 w 1671"/>
                  <a:gd name="T45" fmla="*/ 199 h 812"/>
                  <a:gd name="T46" fmla="*/ 1027 w 1671"/>
                  <a:gd name="T47" fmla="*/ 150 h 812"/>
                  <a:gd name="T48" fmla="*/ 1041 w 1671"/>
                  <a:gd name="T49" fmla="*/ 119 h 812"/>
                  <a:gd name="T50" fmla="*/ 1079 w 1671"/>
                  <a:gd name="T51" fmla="*/ 97 h 812"/>
                  <a:gd name="T52" fmla="*/ 1143 w 1671"/>
                  <a:gd name="T53" fmla="*/ 77 h 812"/>
                  <a:gd name="T54" fmla="*/ 1204 w 1671"/>
                  <a:gd name="T55" fmla="*/ 59 h 812"/>
                  <a:gd name="T56" fmla="*/ 1314 w 1671"/>
                  <a:gd name="T57" fmla="*/ 41 h 812"/>
                  <a:gd name="T58" fmla="*/ 1462 w 1671"/>
                  <a:gd name="T59" fmla="*/ 34 h 812"/>
                  <a:gd name="T60" fmla="*/ 1606 w 1671"/>
                  <a:gd name="T61" fmla="*/ 42 h 812"/>
                  <a:gd name="T62" fmla="*/ 1614 w 1671"/>
                  <a:gd name="T63" fmla="*/ 88 h 812"/>
                  <a:gd name="T64" fmla="*/ 1637 w 1671"/>
                  <a:gd name="T65" fmla="*/ 161 h 812"/>
                  <a:gd name="T66" fmla="*/ 1661 w 1671"/>
                  <a:gd name="T67" fmla="*/ 229 h 812"/>
                  <a:gd name="T68" fmla="*/ 1670 w 1671"/>
                  <a:gd name="T69" fmla="*/ 279 h 812"/>
                  <a:gd name="T70" fmla="*/ 1663 w 1671"/>
                  <a:gd name="T71" fmla="*/ 315 h 812"/>
                  <a:gd name="T72" fmla="*/ 1645 w 1671"/>
                  <a:gd name="T73" fmla="*/ 340 h 812"/>
                  <a:gd name="T74" fmla="*/ 1619 w 1671"/>
                  <a:gd name="T75" fmla="*/ 355 h 812"/>
                  <a:gd name="T76" fmla="*/ 1578 w 1671"/>
                  <a:gd name="T77" fmla="*/ 352 h 812"/>
                  <a:gd name="T78" fmla="*/ 1537 w 1671"/>
                  <a:gd name="T79" fmla="*/ 337 h 812"/>
                  <a:gd name="T80" fmla="*/ 1504 w 1671"/>
                  <a:gd name="T81" fmla="*/ 319 h 812"/>
                  <a:gd name="T82" fmla="*/ 1465 w 1671"/>
                  <a:gd name="T83" fmla="*/ 310 h 812"/>
                  <a:gd name="T84" fmla="*/ 1432 w 1671"/>
                  <a:gd name="T85" fmla="*/ 319 h 812"/>
                  <a:gd name="T86" fmla="*/ 1407 w 1671"/>
                  <a:gd name="T87" fmla="*/ 348 h 812"/>
                  <a:gd name="T88" fmla="*/ 1393 w 1671"/>
                  <a:gd name="T89" fmla="*/ 384 h 812"/>
                  <a:gd name="T90" fmla="*/ 1388 w 1671"/>
                  <a:gd name="T91" fmla="*/ 421 h 812"/>
                  <a:gd name="T92" fmla="*/ 1399 w 1671"/>
                  <a:gd name="T93" fmla="*/ 471 h 812"/>
                  <a:gd name="T94" fmla="*/ 1426 w 1671"/>
                  <a:gd name="T95" fmla="*/ 514 h 812"/>
                  <a:gd name="T96" fmla="*/ 1451 w 1671"/>
                  <a:gd name="T97" fmla="*/ 540 h 812"/>
                  <a:gd name="T98" fmla="*/ 1493 w 1671"/>
                  <a:gd name="T99" fmla="*/ 567 h 812"/>
                  <a:gd name="T100" fmla="*/ 1543 w 1671"/>
                  <a:gd name="T101" fmla="*/ 578 h 812"/>
                  <a:gd name="T102" fmla="*/ 1600 w 1671"/>
                  <a:gd name="T103" fmla="*/ 576 h 812"/>
                  <a:gd name="T104" fmla="*/ 1645 w 1671"/>
                  <a:gd name="T105" fmla="*/ 573 h 812"/>
                  <a:gd name="T106" fmla="*/ 1663 w 1671"/>
                  <a:gd name="T107" fmla="*/ 590 h 812"/>
                  <a:gd name="T108" fmla="*/ 1663 w 1671"/>
                  <a:gd name="T109" fmla="*/ 612 h 812"/>
                  <a:gd name="T110" fmla="*/ 1648 w 1671"/>
                  <a:gd name="T111" fmla="*/ 653 h 812"/>
                  <a:gd name="T112" fmla="*/ 1625 w 1671"/>
                  <a:gd name="T113" fmla="*/ 703 h 812"/>
                  <a:gd name="T114" fmla="*/ 1593 w 1671"/>
                  <a:gd name="T115" fmla="*/ 753 h 812"/>
                  <a:gd name="T116" fmla="*/ 1559 w 1671"/>
                  <a:gd name="T117" fmla="*/ 798 h 812"/>
                  <a:gd name="T118" fmla="*/ 0 w 1671"/>
                  <a:gd name="T119" fmla="*/ 809 h 81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671"/>
                  <a:gd name="T181" fmla="*/ 0 h 812"/>
                  <a:gd name="T182" fmla="*/ 1671 w 1671"/>
                  <a:gd name="T183" fmla="*/ 812 h 81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671" h="812">
                    <a:moveTo>
                      <a:pt x="0" y="809"/>
                    </a:moveTo>
                    <a:lnTo>
                      <a:pt x="151" y="105"/>
                    </a:lnTo>
                    <a:lnTo>
                      <a:pt x="174" y="103"/>
                    </a:lnTo>
                    <a:lnTo>
                      <a:pt x="201" y="100"/>
                    </a:lnTo>
                    <a:lnTo>
                      <a:pt x="250" y="91"/>
                    </a:lnTo>
                    <a:lnTo>
                      <a:pt x="286" y="83"/>
                    </a:lnTo>
                    <a:lnTo>
                      <a:pt x="331" y="74"/>
                    </a:lnTo>
                    <a:lnTo>
                      <a:pt x="382" y="61"/>
                    </a:lnTo>
                    <a:lnTo>
                      <a:pt x="430" y="47"/>
                    </a:lnTo>
                    <a:lnTo>
                      <a:pt x="474" y="31"/>
                    </a:lnTo>
                    <a:lnTo>
                      <a:pt x="525" y="14"/>
                    </a:lnTo>
                    <a:lnTo>
                      <a:pt x="557" y="6"/>
                    </a:lnTo>
                    <a:lnTo>
                      <a:pt x="586" y="2"/>
                    </a:lnTo>
                    <a:lnTo>
                      <a:pt x="611" y="0"/>
                    </a:lnTo>
                    <a:lnTo>
                      <a:pt x="634" y="0"/>
                    </a:lnTo>
                    <a:lnTo>
                      <a:pt x="669" y="5"/>
                    </a:lnTo>
                    <a:lnTo>
                      <a:pt x="692" y="9"/>
                    </a:lnTo>
                    <a:lnTo>
                      <a:pt x="718" y="17"/>
                    </a:lnTo>
                    <a:lnTo>
                      <a:pt x="735" y="27"/>
                    </a:lnTo>
                    <a:lnTo>
                      <a:pt x="747" y="38"/>
                    </a:lnTo>
                    <a:lnTo>
                      <a:pt x="757" y="55"/>
                    </a:lnTo>
                    <a:lnTo>
                      <a:pt x="760" y="67"/>
                    </a:lnTo>
                    <a:lnTo>
                      <a:pt x="758" y="85"/>
                    </a:lnTo>
                    <a:lnTo>
                      <a:pt x="752" y="102"/>
                    </a:lnTo>
                    <a:lnTo>
                      <a:pt x="736" y="124"/>
                    </a:lnTo>
                    <a:lnTo>
                      <a:pt x="721" y="150"/>
                    </a:lnTo>
                    <a:lnTo>
                      <a:pt x="711" y="174"/>
                    </a:lnTo>
                    <a:lnTo>
                      <a:pt x="707" y="191"/>
                    </a:lnTo>
                    <a:lnTo>
                      <a:pt x="705" y="210"/>
                    </a:lnTo>
                    <a:lnTo>
                      <a:pt x="707" y="224"/>
                    </a:lnTo>
                    <a:lnTo>
                      <a:pt x="714" y="243"/>
                    </a:lnTo>
                    <a:lnTo>
                      <a:pt x="729" y="261"/>
                    </a:lnTo>
                    <a:lnTo>
                      <a:pt x="747" y="279"/>
                    </a:lnTo>
                    <a:lnTo>
                      <a:pt x="766" y="290"/>
                    </a:lnTo>
                    <a:lnTo>
                      <a:pt x="790" y="297"/>
                    </a:lnTo>
                    <a:lnTo>
                      <a:pt x="816" y="304"/>
                    </a:lnTo>
                    <a:lnTo>
                      <a:pt x="837" y="307"/>
                    </a:lnTo>
                    <a:lnTo>
                      <a:pt x="860" y="304"/>
                    </a:lnTo>
                    <a:lnTo>
                      <a:pt x="884" y="299"/>
                    </a:lnTo>
                    <a:lnTo>
                      <a:pt x="906" y="291"/>
                    </a:lnTo>
                    <a:lnTo>
                      <a:pt x="930" y="280"/>
                    </a:lnTo>
                    <a:lnTo>
                      <a:pt x="955" y="265"/>
                    </a:lnTo>
                    <a:lnTo>
                      <a:pt x="975" y="250"/>
                    </a:lnTo>
                    <a:lnTo>
                      <a:pt x="992" y="236"/>
                    </a:lnTo>
                    <a:lnTo>
                      <a:pt x="1006" y="219"/>
                    </a:lnTo>
                    <a:lnTo>
                      <a:pt x="1017" y="199"/>
                    </a:lnTo>
                    <a:lnTo>
                      <a:pt x="1024" y="177"/>
                    </a:lnTo>
                    <a:lnTo>
                      <a:pt x="1027" y="150"/>
                    </a:lnTo>
                    <a:lnTo>
                      <a:pt x="1035" y="128"/>
                    </a:lnTo>
                    <a:lnTo>
                      <a:pt x="1041" y="119"/>
                    </a:lnTo>
                    <a:lnTo>
                      <a:pt x="1055" y="108"/>
                    </a:lnTo>
                    <a:lnTo>
                      <a:pt x="1079" y="97"/>
                    </a:lnTo>
                    <a:lnTo>
                      <a:pt x="1110" y="86"/>
                    </a:lnTo>
                    <a:lnTo>
                      <a:pt x="1143" y="77"/>
                    </a:lnTo>
                    <a:lnTo>
                      <a:pt x="1173" y="67"/>
                    </a:lnTo>
                    <a:lnTo>
                      <a:pt x="1204" y="59"/>
                    </a:lnTo>
                    <a:lnTo>
                      <a:pt x="1250" y="52"/>
                    </a:lnTo>
                    <a:lnTo>
                      <a:pt x="1314" y="41"/>
                    </a:lnTo>
                    <a:lnTo>
                      <a:pt x="1385" y="34"/>
                    </a:lnTo>
                    <a:lnTo>
                      <a:pt x="1462" y="34"/>
                    </a:lnTo>
                    <a:lnTo>
                      <a:pt x="1537" y="34"/>
                    </a:lnTo>
                    <a:lnTo>
                      <a:pt x="1606" y="42"/>
                    </a:lnTo>
                    <a:lnTo>
                      <a:pt x="1609" y="63"/>
                    </a:lnTo>
                    <a:lnTo>
                      <a:pt x="1614" y="88"/>
                    </a:lnTo>
                    <a:lnTo>
                      <a:pt x="1623" y="122"/>
                    </a:lnTo>
                    <a:lnTo>
                      <a:pt x="1637" y="161"/>
                    </a:lnTo>
                    <a:lnTo>
                      <a:pt x="1652" y="200"/>
                    </a:lnTo>
                    <a:lnTo>
                      <a:pt x="1661" y="229"/>
                    </a:lnTo>
                    <a:lnTo>
                      <a:pt x="1667" y="255"/>
                    </a:lnTo>
                    <a:lnTo>
                      <a:pt x="1670" y="279"/>
                    </a:lnTo>
                    <a:lnTo>
                      <a:pt x="1669" y="296"/>
                    </a:lnTo>
                    <a:lnTo>
                      <a:pt x="1663" y="315"/>
                    </a:lnTo>
                    <a:lnTo>
                      <a:pt x="1653" y="330"/>
                    </a:lnTo>
                    <a:lnTo>
                      <a:pt x="1645" y="340"/>
                    </a:lnTo>
                    <a:lnTo>
                      <a:pt x="1634" y="348"/>
                    </a:lnTo>
                    <a:lnTo>
                      <a:pt x="1619" y="355"/>
                    </a:lnTo>
                    <a:lnTo>
                      <a:pt x="1598" y="357"/>
                    </a:lnTo>
                    <a:lnTo>
                      <a:pt x="1578" y="352"/>
                    </a:lnTo>
                    <a:lnTo>
                      <a:pt x="1559" y="346"/>
                    </a:lnTo>
                    <a:lnTo>
                      <a:pt x="1537" y="337"/>
                    </a:lnTo>
                    <a:lnTo>
                      <a:pt x="1520" y="326"/>
                    </a:lnTo>
                    <a:lnTo>
                      <a:pt x="1504" y="319"/>
                    </a:lnTo>
                    <a:lnTo>
                      <a:pt x="1485" y="313"/>
                    </a:lnTo>
                    <a:lnTo>
                      <a:pt x="1465" y="310"/>
                    </a:lnTo>
                    <a:lnTo>
                      <a:pt x="1449" y="312"/>
                    </a:lnTo>
                    <a:lnTo>
                      <a:pt x="1432" y="319"/>
                    </a:lnTo>
                    <a:lnTo>
                      <a:pt x="1418" y="332"/>
                    </a:lnTo>
                    <a:lnTo>
                      <a:pt x="1407" y="348"/>
                    </a:lnTo>
                    <a:lnTo>
                      <a:pt x="1397" y="368"/>
                    </a:lnTo>
                    <a:lnTo>
                      <a:pt x="1393" y="384"/>
                    </a:lnTo>
                    <a:lnTo>
                      <a:pt x="1389" y="399"/>
                    </a:lnTo>
                    <a:lnTo>
                      <a:pt x="1388" y="421"/>
                    </a:lnTo>
                    <a:lnTo>
                      <a:pt x="1391" y="446"/>
                    </a:lnTo>
                    <a:lnTo>
                      <a:pt x="1399" y="471"/>
                    </a:lnTo>
                    <a:lnTo>
                      <a:pt x="1411" y="493"/>
                    </a:lnTo>
                    <a:lnTo>
                      <a:pt x="1426" y="514"/>
                    </a:lnTo>
                    <a:lnTo>
                      <a:pt x="1433" y="524"/>
                    </a:lnTo>
                    <a:lnTo>
                      <a:pt x="1451" y="540"/>
                    </a:lnTo>
                    <a:lnTo>
                      <a:pt x="1469" y="556"/>
                    </a:lnTo>
                    <a:lnTo>
                      <a:pt x="1493" y="567"/>
                    </a:lnTo>
                    <a:lnTo>
                      <a:pt x="1520" y="575"/>
                    </a:lnTo>
                    <a:lnTo>
                      <a:pt x="1543" y="578"/>
                    </a:lnTo>
                    <a:lnTo>
                      <a:pt x="1571" y="579"/>
                    </a:lnTo>
                    <a:lnTo>
                      <a:pt x="1600" y="576"/>
                    </a:lnTo>
                    <a:lnTo>
                      <a:pt x="1623" y="575"/>
                    </a:lnTo>
                    <a:lnTo>
                      <a:pt x="1645" y="573"/>
                    </a:lnTo>
                    <a:lnTo>
                      <a:pt x="1658" y="579"/>
                    </a:lnTo>
                    <a:lnTo>
                      <a:pt x="1663" y="590"/>
                    </a:lnTo>
                    <a:lnTo>
                      <a:pt x="1664" y="601"/>
                    </a:lnTo>
                    <a:lnTo>
                      <a:pt x="1663" y="612"/>
                    </a:lnTo>
                    <a:lnTo>
                      <a:pt x="1656" y="634"/>
                    </a:lnTo>
                    <a:lnTo>
                      <a:pt x="1648" y="653"/>
                    </a:lnTo>
                    <a:lnTo>
                      <a:pt x="1639" y="676"/>
                    </a:lnTo>
                    <a:lnTo>
                      <a:pt x="1625" y="703"/>
                    </a:lnTo>
                    <a:lnTo>
                      <a:pt x="1609" y="730"/>
                    </a:lnTo>
                    <a:lnTo>
                      <a:pt x="1593" y="753"/>
                    </a:lnTo>
                    <a:lnTo>
                      <a:pt x="1575" y="780"/>
                    </a:lnTo>
                    <a:lnTo>
                      <a:pt x="1559" y="798"/>
                    </a:lnTo>
                    <a:lnTo>
                      <a:pt x="1542" y="811"/>
                    </a:lnTo>
                    <a:lnTo>
                      <a:pt x="0" y="809"/>
                    </a:lnTo>
                  </a:path>
                </a:pathLst>
              </a:custGeom>
              <a:gradFill rotWithShape="1">
                <a:gsLst>
                  <a:gs pos="0">
                    <a:srgbClr val="CCCCFF"/>
                  </a:gs>
                  <a:gs pos="100000">
                    <a:srgbClr val="5E5E76"/>
                  </a:gs>
                </a:gsLst>
                <a:path path="rect">
                  <a:fillToRect l="100000" t="100000"/>
                </a:path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e-DE" sz="1632"/>
              </a:p>
            </p:txBody>
          </p:sp>
          <p:sp>
            <p:nvSpPr>
              <p:cNvPr id="94236" name="WordArt 21"/>
              <p:cNvSpPr>
                <a:spLocks noChangeArrowheads="1" noChangeShapeType="1" noTextEdit="1"/>
              </p:cNvSpPr>
              <p:nvPr/>
            </p:nvSpPr>
            <p:spPr bwMode="auto">
              <a:xfrm>
                <a:off x="612" y="3339"/>
                <a:ext cx="1361" cy="545"/>
              </a:xfrm>
              <a:prstGeom prst="rect">
                <a:avLst/>
              </a:prstGeom>
            </p:spPr>
            <p:txBody>
              <a:bodyPr wrap="none" fromWordArt="1">
                <a:prstTxWarp prst="textFadeUp">
                  <a:avLst>
                    <a:gd name="adj" fmla="val 4921"/>
                  </a:avLst>
                </a:prstTxWarp>
              </a:bodyPr>
              <a:lstStyle/>
              <a:p>
                <a:r>
                  <a:rPr lang="de-DE" sz="3718" kern="10" dirty="0">
                    <a:ln w="1270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 Black"/>
                  </a:rPr>
                  <a:t>betriebliche</a:t>
                </a:r>
              </a:p>
              <a:p>
                <a:r>
                  <a:rPr lang="de-DE" sz="3718" kern="10" dirty="0">
                    <a:ln w="12700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 Black"/>
                  </a:rPr>
                  <a:t>Altersversorgung</a:t>
                </a:r>
              </a:p>
            </p:txBody>
          </p:sp>
        </p:grp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7125851" y="2413000"/>
            <a:ext cx="2709180" cy="2136775"/>
            <a:chOff x="3491" y="1838"/>
            <a:chExt cx="1610" cy="1346"/>
          </a:xfrm>
        </p:grpSpPr>
        <p:sp>
          <p:nvSpPr>
            <p:cNvPr id="94231" name="Freeform 23"/>
            <p:cNvSpPr>
              <a:spLocks/>
            </p:cNvSpPr>
            <p:nvPr/>
          </p:nvSpPr>
          <p:spPr bwMode="auto">
            <a:xfrm>
              <a:off x="3491" y="1838"/>
              <a:ext cx="1610" cy="1346"/>
            </a:xfrm>
            <a:custGeom>
              <a:avLst/>
              <a:gdLst>
                <a:gd name="T0" fmla="*/ 124 w 1494"/>
                <a:gd name="T1" fmla="*/ 853 h 1056"/>
                <a:gd name="T2" fmla="*/ 213 w 1494"/>
                <a:gd name="T3" fmla="*/ 870 h 1056"/>
                <a:gd name="T4" fmla="*/ 301 w 1494"/>
                <a:gd name="T5" fmla="*/ 869 h 1056"/>
                <a:gd name="T6" fmla="*/ 389 w 1494"/>
                <a:gd name="T7" fmla="*/ 836 h 1056"/>
                <a:gd name="T8" fmla="*/ 479 w 1494"/>
                <a:gd name="T9" fmla="*/ 812 h 1056"/>
                <a:gd name="T10" fmla="*/ 554 w 1494"/>
                <a:gd name="T11" fmla="*/ 845 h 1056"/>
                <a:gd name="T12" fmla="*/ 542 w 1494"/>
                <a:gd name="T13" fmla="*/ 939 h 1056"/>
                <a:gd name="T14" fmla="*/ 560 w 1494"/>
                <a:gd name="T15" fmla="*/ 1022 h 1056"/>
                <a:gd name="T16" fmla="*/ 655 w 1494"/>
                <a:gd name="T17" fmla="*/ 1050 h 1056"/>
                <a:gd name="T18" fmla="*/ 777 w 1494"/>
                <a:gd name="T19" fmla="*/ 1047 h 1056"/>
                <a:gd name="T20" fmla="*/ 874 w 1494"/>
                <a:gd name="T21" fmla="*/ 1007 h 1056"/>
                <a:gd name="T22" fmla="*/ 914 w 1494"/>
                <a:gd name="T23" fmla="*/ 919 h 1056"/>
                <a:gd name="T24" fmla="*/ 942 w 1494"/>
                <a:gd name="T25" fmla="*/ 836 h 1056"/>
                <a:gd name="T26" fmla="*/ 1027 w 1494"/>
                <a:gd name="T27" fmla="*/ 792 h 1056"/>
                <a:gd name="T28" fmla="*/ 1143 w 1494"/>
                <a:gd name="T29" fmla="*/ 783 h 1056"/>
                <a:gd name="T30" fmla="*/ 1253 w 1494"/>
                <a:gd name="T31" fmla="*/ 792 h 1056"/>
                <a:gd name="T32" fmla="*/ 1301 w 1494"/>
                <a:gd name="T33" fmla="*/ 62 h 1056"/>
                <a:gd name="T34" fmla="*/ 1207 w 1494"/>
                <a:gd name="T35" fmla="*/ 19 h 1056"/>
                <a:gd name="T36" fmla="*/ 1080 w 1494"/>
                <a:gd name="T37" fmla="*/ 1 h 1056"/>
                <a:gd name="T38" fmla="*/ 931 w 1494"/>
                <a:gd name="T39" fmla="*/ 3 h 1056"/>
                <a:gd name="T40" fmla="*/ 816 w 1494"/>
                <a:gd name="T41" fmla="*/ 22 h 1056"/>
                <a:gd name="T42" fmla="*/ 764 w 1494"/>
                <a:gd name="T43" fmla="*/ 62 h 1056"/>
                <a:gd name="T44" fmla="*/ 788 w 1494"/>
                <a:gd name="T45" fmla="*/ 116 h 1056"/>
                <a:gd name="T46" fmla="*/ 747 w 1494"/>
                <a:gd name="T47" fmla="*/ 181 h 1056"/>
                <a:gd name="T48" fmla="*/ 670 w 1494"/>
                <a:gd name="T49" fmla="*/ 222 h 1056"/>
                <a:gd name="T50" fmla="*/ 585 w 1494"/>
                <a:gd name="T51" fmla="*/ 239 h 1056"/>
                <a:gd name="T52" fmla="*/ 499 w 1494"/>
                <a:gd name="T53" fmla="*/ 227 h 1056"/>
                <a:gd name="T54" fmla="*/ 446 w 1494"/>
                <a:gd name="T55" fmla="*/ 188 h 1056"/>
                <a:gd name="T56" fmla="*/ 461 w 1494"/>
                <a:gd name="T57" fmla="*/ 127 h 1056"/>
                <a:gd name="T58" fmla="*/ 501 w 1494"/>
                <a:gd name="T59" fmla="*/ 67 h 1056"/>
                <a:gd name="T60" fmla="*/ 474 w 1494"/>
                <a:gd name="T61" fmla="*/ 12 h 1056"/>
                <a:gd name="T62" fmla="*/ 356 w 1494"/>
                <a:gd name="T63" fmla="*/ 0 h 1056"/>
                <a:gd name="T64" fmla="*/ 191 w 1494"/>
                <a:gd name="T65" fmla="*/ 22 h 1056"/>
                <a:gd name="T66" fmla="*/ 72 w 1494"/>
                <a:gd name="T67" fmla="*/ 48 h 1056"/>
                <a:gd name="T68" fmla="*/ 88 w 1494"/>
                <a:gd name="T69" fmla="*/ 125 h 1056"/>
                <a:gd name="T70" fmla="*/ 67 w 1494"/>
                <a:gd name="T71" fmla="*/ 197 h 1056"/>
                <a:gd name="T72" fmla="*/ 28 w 1494"/>
                <a:gd name="T73" fmla="*/ 291 h 1056"/>
                <a:gd name="T74" fmla="*/ 2 w 1494"/>
                <a:gd name="T75" fmla="*/ 379 h 1056"/>
                <a:gd name="T76" fmla="*/ 20 w 1494"/>
                <a:gd name="T77" fmla="*/ 457 h 1056"/>
                <a:gd name="T78" fmla="*/ 100 w 1494"/>
                <a:gd name="T79" fmla="*/ 471 h 1056"/>
                <a:gd name="T80" fmla="*/ 171 w 1494"/>
                <a:gd name="T81" fmla="*/ 404 h 1056"/>
                <a:gd name="T82" fmla="*/ 210 w 1494"/>
                <a:gd name="T83" fmla="*/ 330 h 1056"/>
                <a:gd name="T84" fmla="*/ 287 w 1494"/>
                <a:gd name="T85" fmla="*/ 313 h 1056"/>
                <a:gd name="T86" fmla="*/ 364 w 1494"/>
                <a:gd name="T87" fmla="*/ 347 h 1056"/>
                <a:gd name="T88" fmla="*/ 389 w 1494"/>
                <a:gd name="T89" fmla="*/ 429 h 1056"/>
                <a:gd name="T90" fmla="*/ 344 w 1494"/>
                <a:gd name="T91" fmla="*/ 518 h 1056"/>
                <a:gd name="T92" fmla="*/ 272 w 1494"/>
                <a:gd name="T93" fmla="*/ 581 h 1056"/>
                <a:gd name="T94" fmla="*/ 188 w 1494"/>
                <a:gd name="T95" fmla="*/ 601 h 1056"/>
                <a:gd name="T96" fmla="*/ 110 w 1494"/>
                <a:gd name="T97" fmla="*/ 645 h 1056"/>
                <a:gd name="T98" fmla="*/ 58 w 1494"/>
                <a:gd name="T99" fmla="*/ 718 h 1056"/>
                <a:gd name="T100" fmla="*/ 50 w 1494"/>
                <a:gd name="T101" fmla="*/ 805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94"/>
                <a:gd name="T154" fmla="*/ 0 h 1056"/>
                <a:gd name="T155" fmla="*/ 1494 w 14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94" h="1056">
                  <a:moveTo>
                    <a:pt x="60" y="859"/>
                  </a:moveTo>
                  <a:lnTo>
                    <a:pt x="78" y="855"/>
                  </a:lnTo>
                  <a:lnTo>
                    <a:pt x="104" y="850"/>
                  </a:lnTo>
                  <a:lnTo>
                    <a:pt x="124" y="853"/>
                  </a:lnTo>
                  <a:lnTo>
                    <a:pt x="146" y="856"/>
                  </a:lnTo>
                  <a:lnTo>
                    <a:pt x="166" y="861"/>
                  </a:lnTo>
                  <a:lnTo>
                    <a:pt x="188" y="866"/>
                  </a:lnTo>
                  <a:lnTo>
                    <a:pt x="213" y="870"/>
                  </a:lnTo>
                  <a:lnTo>
                    <a:pt x="232" y="873"/>
                  </a:lnTo>
                  <a:lnTo>
                    <a:pt x="257" y="875"/>
                  </a:lnTo>
                  <a:lnTo>
                    <a:pt x="281" y="873"/>
                  </a:lnTo>
                  <a:lnTo>
                    <a:pt x="301" y="869"/>
                  </a:lnTo>
                  <a:lnTo>
                    <a:pt x="325" y="862"/>
                  </a:lnTo>
                  <a:lnTo>
                    <a:pt x="347" y="855"/>
                  </a:lnTo>
                  <a:lnTo>
                    <a:pt x="367" y="845"/>
                  </a:lnTo>
                  <a:lnTo>
                    <a:pt x="389" y="836"/>
                  </a:lnTo>
                  <a:lnTo>
                    <a:pt x="410" y="826"/>
                  </a:lnTo>
                  <a:lnTo>
                    <a:pt x="435" y="819"/>
                  </a:lnTo>
                  <a:lnTo>
                    <a:pt x="455" y="814"/>
                  </a:lnTo>
                  <a:lnTo>
                    <a:pt x="479" y="812"/>
                  </a:lnTo>
                  <a:lnTo>
                    <a:pt x="501" y="815"/>
                  </a:lnTo>
                  <a:lnTo>
                    <a:pt x="521" y="822"/>
                  </a:lnTo>
                  <a:lnTo>
                    <a:pt x="542" y="834"/>
                  </a:lnTo>
                  <a:lnTo>
                    <a:pt x="554" y="845"/>
                  </a:lnTo>
                  <a:lnTo>
                    <a:pt x="560" y="866"/>
                  </a:lnTo>
                  <a:lnTo>
                    <a:pt x="557" y="888"/>
                  </a:lnTo>
                  <a:lnTo>
                    <a:pt x="551" y="913"/>
                  </a:lnTo>
                  <a:lnTo>
                    <a:pt x="542" y="939"/>
                  </a:lnTo>
                  <a:lnTo>
                    <a:pt x="534" y="961"/>
                  </a:lnTo>
                  <a:lnTo>
                    <a:pt x="535" y="983"/>
                  </a:lnTo>
                  <a:lnTo>
                    <a:pt x="545" y="1005"/>
                  </a:lnTo>
                  <a:lnTo>
                    <a:pt x="560" y="1022"/>
                  </a:lnTo>
                  <a:lnTo>
                    <a:pt x="576" y="1033"/>
                  </a:lnTo>
                  <a:lnTo>
                    <a:pt x="598" y="1039"/>
                  </a:lnTo>
                  <a:lnTo>
                    <a:pt x="622" y="1046"/>
                  </a:lnTo>
                  <a:lnTo>
                    <a:pt x="655" y="1050"/>
                  </a:lnTo>
                  <a:lnTo>
                    <a:pt x="683" y="1053"/>
                  </a:lnTo>
                  <a:lnTo>
                    <a:pt x="717" y="1055"/>
                  </a:lnTo>
                  <a:lnTo>
                    <a:pt x="749" y="1052"/>
                  </a:lnTo>
                  <a:lnTo>
                    <a:pt x="777" y="1047"/>
                  </a:lnTo>
                  <a:lnTo>
                    <a:pt x="807" y="1039"/>
                  </a:lnTo>
                  <a:lnTo>
                    <a:pt x="833" y="1030"/>
                  </a:lnTo>
                  <a:lnTo>
                    <a:pt x="854" y="1019"/>
                  </a:lnTo>
                  <a:lnTo>
                    <a:pt x="874" y="1007"/>
                  </a:lnTo>
                  <a:lnTo>
                    <a:pt x="890" y="992"/>
                  </a:lnTo>
                  <a:lnTo>
                    <a:pt x="904" y="975"/>
                  </a:lnTo>
                  <a:lnTo>
                    <a:pt x="912" y="953"/>
                  </a:lnTo>
                  <a:lnTo>
                    <a:pt x="914" y="919"/>
                  </a:lnTo>
                  <a:lnTo>
                    <a:pt x="914" y="892"/>
                  </a:lnTo>
                  <a:lnTo>
                    <a:pt x="918" y="869"/>
                  </a:lnTo>
                  <a:lnTo>
                    <a:pt x="928" y="851"/>
                  </a:lnTo>
                  <a:lnTo>
                    <a:pt x="942" y="836"/>
                  </a:lnTo>
                  <a:lnTo>
                    <a:pt x="957" y="822"/>
                  </a:lnTo>
                  <a:lnTo>
                    <a:pt x="978" y="809"/>
                  </a:lnTo>
                  <a:lnTo>
                    <a:pt x="998" y="800"/>
                  </a:lnTo>
                  <a:lnTo>
                    <a:pt x="1027" y="792"/>
                  </a:lnTo>
                  <a:lnTo>
                    <a:pt x="1053" y="789"/>
                  </a:lnTo>
                  <a:lnTo>
                    <a:pt x="1081" y="786"/>
                  </a:lnTo>
                  <a:lnTo>
                    <a:pt x="1111" y="784"/>
                  </a:lnTo>
                  <a:lnTo>
                    <a:pt x="1143" y="783"/>
                  </a:lnTo>
                  <a:lnTo>
                    <a:pt x="1177" y="784"/>
                  </a:lnTo>
                  <a:lnTo>
                    <a:pt x="1204" y="786"/>
                  </a:lnTo>
                  <a:lnTo>
                    <a:pt x="1227" y="789"/>
                  </a:lnTo>
                  <a:lnTo>
                    <a:pt x="1253" y="792"/>
                  </a:lnTo>
                  <a:lnTo>
                    <a:pt x="1276" y="795"/>
                  </a:lnTo>
                  <a:lnTo>
                    <a:pt x="1301" y="797"/>
                  </a:lnTo>
                  <a:lnTo>
                    <a:pt x="1493" y="801"/>
                  </a:lnTo>
                  <a:lnTo>
                    <a:pt x="1301" y="62"/>
                  </a:lnTo>
                  <a:lnTo>
                    <a:pt x="1275" y="48"/>
                  </a:lnTo>
                  <a:lnTo>
                    <a:pt x="1256" y="37"/>
                  </a:lnTo>
                  <a:lnTo>
                    <a:pt x="1234" y="28"/>
                  </a:lnTo>
                  <a:lnTo>
                    <a:pt x="1207" y="19"/>
                  </a:lnTo>
                  <a:lnTo>
                    <a:pt x="1179" y="12"/>
                  </a:lnTo>
                  <a:lnTo>
                    <a:pt x="1149" y="8"/>
                  </a:lnTo>
                  <a:lnTo>
                    <a:pt x="1113" y="3"/>
                  </a:lnTo>
                  <a:lnTo>
                    <a:pt x="1080" y="1"/>
                  </a:lnTo>
                  <a:lnTo>
                    <a:pt x="1047" y="0"/>
                  </a:lnTo>
                  <a:lnTo>
                    <a:pt x="1009" y="0"/>
                  </a:lnTo>
                  <a:lnTo>
                    <a:pt x="965" y="0"/>
                  </a:lnTo>
                  <a:lnTo>
                    <a:pt x="931" y="3"/>
                  </a:lnTo>
                  <a:lnTo>
                    <a:pt x="896" y="6"/>
                  </a:lnTo>
                  <a:lnTo>
                    <a:pt x="866" y="9"/>
                  </a:lnTo>
                  <a:lnTo>
                    <a:pt x="838" y="15"/>
                  </a:lnTo>
                  <a:lnTo>
                    <a:pt x="816" y="22"/>
                  </a:lnTo>
                  <a:lnTo>
                    <a:pt x="797" y="29"/>
                  </a:lnTo>
                  <a:lnTo>
                    <a:pt x="782" y="39"/>
                  </a:lnTo>
                  <a:lnTo>
                    <a:pt x="771" y="48"/>
                  </a:lnTo>
                  <a:lnTo>
                    <a:pt x="764" y="62"/>
                  </a:lnTo>
                  <a:lnTo>
                    <a:pt x="764" y="76"/>
                  </a:lnTo>
                  <a:lnTo>
                    <a:pt x="772" y="91"/>
                  </a:lnTo>
                  <a:lnTo>
                    <a:pt x="782" y="103"/>
                  </a:lnTo>
                  <a:lnTo>
                    <a:pt x="788" y="116"/>
                  </a:lnTo>
                  <a:lnTo>
                    <a:pt x="788" y="134"/>
                  </a:lnTo>
                  <a:lnTo>
                    <a:pt x="779" y="150"/>
                  </a:lnTo>
                  <a:lnTo>
                    <a:pt x="766" y="166"/>
                  </a:lnTo>
                  <a:lnTo>
                    <a:pt x="747" y="181"/>
                  </a:lnTo>
                  <a:lnTo>
                    <a:pt x="728" y="195"/>
                  </a:lnTo>
                  <a:lnTo>
                    <a:pt x="709" y="205"/>
                  </a:lnTo>
                  <a:lnTo>
                    <a:pt x="691" y="213"/>
                  </a:lnTo>
                  <a:lnTo>
                    <a:pt x="670" y="222"/>
                  </a:lnTo>
                  <a:lnTo>
                    <a:pt x="648" y="228"/>
                  </a:lnTo>
                  <a:lnTo>
                    <a:pt x="626" y="233"/>
                  </a:lnTo>
                  <a:lnTo>
                    <a:pt x="604" y="236"/>
                  </a:lnTo>
                  <a:lnTo>
                    <a:pt x="585" y="239"/>
                  </a:lnTo>
                  <a:lnTo>
                    <a:pt x="560" y="239"/>
                  </a:lnTo>
                  <a:lnTo>
                    <a:pt x="538" y="236"/>
                  </a:lnTo>
                  <a:lnTo>
                    <a:pt x="518" y="233"/>
                  </a:lnTo>
                  <a:lnTo>
                    <a:pt x="499" y="227"/>
                  </a:lnTo>
                  <a:lnTo>
                    <a:pt x="479" y="219"/>
                  </a:lnTo>
                  <a:lnTo>
                    <a:pt x="461" y="210"/>
                  </a:lnTo>
                  <a:lnTo>
                    <a:pt x="450" y="199"/>
                  </a:lnTo>
                  <a:lnTo>
                    <a:pt x="446" y="188"/>
                  </a:lnTo>
                  <a:lnTo>
                    <a:pt x="444" y="177"/>
                  </a:lnTo>
                  <a:lnTo>
                    <a:pt x="446" y="161"/>
                  </a:lnTo>
                  <a:lnTo>
                    <a:pt x="450" y="145"/>
                  </a:lnTo>
                  <a:lnTo>
                    <a:pt x="461" y="127"/>
                  </a:lnTo>
                  <a:lnTo>
                    <a:pt x="476" y="109"/>
                  </a:lnTo>
                  <a:lnTo>
                    <a:pt x="487" y="95"/>
                  </a:lnTo>
                  <a:lnTo>
                    <a:pt x="494" y="84"/>
                  </a:lnTo>
                  <a:lnTo>
                    <a:pt x="501" y="67"/>
                  </a:lnTo>
                  <a:lnTo>
                    <a:pt x="505" y="50"/>
                  </a:lnTo>
                  <a:lnTo>
                    <a:pt x="501" y="36"/>
                  </a:lnTo>
                  <a:lnTo>
                    <a:pt x="491" y="23"/>
                  </a:lnTo>
                  <a:lnTo>
                    <a:pt x="474" y="12"/>
                  </a:lnTo>
                  <a:lnTo>
                    <a:pt x="455" y="8"/>
                  </a:lnTo>
                  <a:lnTo>
                    <a:pt x="436" y="3"/>
                  </a:lnTo>
                  <a:lnTo>
                    <a:pt x="410" y="0"/>
                  </a:lnTo>
                  <a:lnTo>
                    <a:pt x="356" y="0"/>
                  </a:lnTo>
                  <a:lnTo>
                    <a:pt x="317" y="3"/>
                  </a:lnTo>
                  <a:lnTo>
                    <a:pt x="281" y="8"/>
                  </a:lnTo>
                  <a:lnTo>
                    <a:pt x="234" y="14"/>
                  </a:lnTo>
                  <a:lnTo>
                    <a:pt x="191" y="22"/>
                  </a:lnTo>
                  <a:lnTo>
                    <a:pt x="144" y="29"/>
                  </a:lnTo>
                  <a:lnTo>
                    <a:pt x="113" y="36"/>
                  </a:lnTo>
                  <a:lnTo>
                    <a:pt x="86" y="42"/>
                  </a:lnTo>
                  <a:lnTo>
                    <a:pt x="72" y="48"/>
                  </a:lnTo>
                  <a:lnTo>
                    <a:pt x="77" y="62"/>
                  </a:lnTo>
                  <a:lnTo>
                    <a:pt x="83" y="86"/>
                  </a:lnTo>
                  <a:lnTo>
                    <a:pt x="86" y="108"/>
                  </a:lnTo>
                  <a:lnTo>
                    <a:pt x="88" y="125"/>
                  </a:lnTo>
                  <a:lnTo>
                    <a:pt x="85" y="145"/>
                  </a:lnTo>
                  <a:lnTo>
                    <a:pt x="80" y="163"/>
                  </a:lnTo>
                  <a:lnTo>
                    <a:pt x="74" y="181"/>
                  </a:lnTo>
                  <a:lnTo>
                    <a:pt x="67" y="197"/>
                  </a:lnTo>
                  <a:lnTo>
                    <a:pt x="60" y="221"/>
                  </a:lnTo>
                  <a:lnTo>
                    <a:pt x="50" y="244"/>
                  </a:lnTo>
                  <a:lnTo>
                    <a:pt x="41" y="267"/>
                  </a:lnTo>
                  <a:lnTo>
                    <a:pt x="28" y="291"/>
                  </a:lnTo>
                  <a:lnTo>
                    <a:pt x="20" y="313"/>
                  </a:lnTo>
                  <a:lnTo>
                    <a:pt x="14" y="332"/>
                  </a:lnTo>
                  <a:lnTo>
                    <a:pt x="8" y="352"/>
                  </a:lnTo>
                  <a:lnTo>
                    <a:pt x="2" y="379"/>
                  </a:lnTo>
                  <a:lnTo>
                    <a:pt x="0" y="402"/>
                  </a:lnTo>
                  <a:lnTo>
                    <a:pt x="3" y="422"/>
                  </a:lnTo>
                  <a:lnTo>
                    <a:pt x="9" y="443"/>
                  </a:lnTo>
                  <a:lnTo>
                    <a:pt x="20" y="457"/>
                  </a:lnTo>
                  <a:lnTo>
                    <a:pt x="35" y="469"/>
                  </a:lnTo>
                  <a:lnTo>
                    <a:pt x="53" y="476"/>
                  </a:lnTo>
                  <a:lnTo>
                    <a:pt x="74" y="476"/>
                  </a:lnTo>
                  <a:lnTo>
                    <a:pt x="100" y="471"/>
                  </a:lnTo>
                  <a:lnTo>
                    <a:pt x="124" y="460"/>
                  </a:lnTo>
                  <a:lnTo>
                    <a:pt x="144" y="448"/>
                  </a:lnTo>
                  <a:lnTo>
                    <a:pt x="160" y="427"/>
                  </a:lnTo>
                  <a:lnTo>
                    <a:pt x="171" y="404"/>
                  </a:lnTo>
                  <a:lnTo>
                    <a:pt x="174" y="380"/>
                  </a:lnTo>
                  <a:lnTo>
                    <a:pt x="182" y="361"/>
                  </a:lnTo>
                  <a:lnTo>
                    <a:pt x="195" y="344"/>
                  </a:lnTo>
                  <a:lnTo>
                    <a:pt x="210" y="330"/>
                  </a:lnTo>
                  <a:lnTo>
                    <a:pt x="229" y="319"/>
                  </a:lnTo>
                  <a:lnTo>
                    <a:pt x="250" y="314"/>
                  </a:lnTo>
                  <a:lnTo>
                    <a:pt x="267" y="313"/>
                  </a:lnTo>
                  <a:lnTo>
                    <a:pt x="287" y="313"/>
                  </a:lnTo>
                  <a:lnTo>
                    <a:pt x="311" y="316"/>
                  </a:lnTo>
                  <a:lnTo>
                    <a:pt x="330" y="322"/>
                  </a:lnTo>
                  <a:lnTo>
                    <a:pt x="347" y="332"/>
                  </a:lnTo>
                  <a:lnTo>
                    <a:pt x="364" y="347"/>
                  </a:lnTo>
                  <a:lnTo>
                    <a:pt x="377" y="363"/>
                  </a:lnTo>
                  <a:lnTo>
                    <a:pt x="388" y="386"/>
                  </a:lnTo>
                  <a:lnTo>
                    <a:pt x="391" y="408"/>
                  </a:lnTo>
                  <a:lnTo>
                    <a:pt x="389" y="429"/>
                  </a:lnTo>
                  <a:lnTo>
                    <a:pt x="383" y="452"/>
                  </a:lnTo>
                  <a:lnTo>
                    <a:pt x="374" y="476"/>
                  </a:lnTo>
                  <a:lnTo>
                    <a:pt x="361" y="496"/>
                  </a:lnTo>
                  <a:lnTo>
                    <a:pt x="344" y="518"/>
                  </a:lnTo>
                  <a:lnTo>
                    <a:pt x="328" y="535"/>
                  </a:lnTo>
                  <a:lnTo>
                    <a:pt x="308" y="554"/>
                  </a:lnTo>
                  <a:lnTo>
                    <a:pt x="290" y="568"/>
                  </a:lnTo>
                  <a:lnTo>
                    <a:pt x="272" y="581"/>
                  </a:lnTo>
                  <a:lnTo>
                    <a:pt x="254" y="587"/>
                  </a:lnTo>
                  <a:lnTo>
                    <a:pt x="229" y="593"/>
                  </a:lnTo>
                  <a:lnTo>
                    <a:pt x="210" y="596"/>
                  </a:lnTo>
                  <a:lnTo>
                    <a:pt x="188" y="601"/>
                  </a:lnTo>
                  <a:lnTo>
                    <a:pt x="169" y="607"/>
                  </a:lnTo>
                  <a:lnTo>
                    <a:pt x="146" y="618"/>
                  </a:lnTo>
                  <a:lnTo>
                    <a:pt x="126" y="631"/>
                  </a:lnTo>
                  <a:lnTo>
                    <a:pt x="110" y="645"/>
                  </a:lnTo>
                  <a:lnTo>
                    <a:pt x="93" y="662"/>
                  </a:lnTo>
                  <a:lnTo>
                    <a:pt x="80" y="678"/>
                  </a:lnTo>
                  <a:lnTo>
                    <a:pt x="66" y="700"/>
                  </a:lnTo>
                  <a:lnTo>
                    <a:pt x="58" y="718"/>
                  </a:lnTo>
                  <a:lnTo>
                    <a:pt x="50" y="740"/>
                  </a:lnTo>
                  <a:lnTo>
                    <a:pt x="47" y="762"/>
                  </a:lnTo>
                  <a:lnTo>
                    <a:pt x="47" y="781"/>
                  </a:lnTo>
                  <a:lnTo>
                    <a:pt x="50" y="805"/>
                  </a:lnTo>
                  <a:lnTo>
                    <a:pt x="55" y="833"/>
                  </a:lnTo>
                  <a:lnTo>
                    <a:pt x="60" y="859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r="100000" b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32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3923" y="2478"/>
              <a:ext cx="1013" cy="272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2963"/>
                </a:avLst>
              </a:prstTxWarp>
            </a:bodyPr>
            <a:lstStyle/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Immobilien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2696908" y="965205"/>
            <a:ext cx="2379366" cy="2016125"/>
            <a:chOff x="860" y="926"/>
            <a:chExt cx="1414" cy="1270"/>
          </a:xfrm>
        </p:grpSpPr>
        <p:sp>
          <p:nvSpPr>
            <p:cNvPr id="94229" name="Freeform 26"/>
            <p:cNvSpPr>
              <a:spLocks/>
            </p:cNvSpPr>
            <p:nvPr/>
          </p:nvSpPr>
          <p:spPr bwMode="auto">
            <a:xfrm>
              <a:off x="860" y="926"/>
              <a:ext cx="1414" cy="1270"/>
            </a:xfrm>
            <a:custGeom>
              <a:avLst/>
              <a:gdLst>
                <a:gd name="T0" fmla="*/ 1351 w 1414"/>
                <a:gd name="T1" fmla="*/ 0 h 1270"/>
                <a:gd name="T2" fmla="*/ 1336 w 1414"/>
                <a:gd name="T3" fmla="*/ 66 h 1270"/>
                <a:gd name="T4" fmla="*/ 1364 w 1414"/>
                <a:gd name="T5" fmla="*/ 134 h 1270"/>
                <a:gd name="T6" fmla="*/ 1396 w 1414"/>
                <a:gd name="T7" fmla="*/ 192 h 1270"/>
                <a:gd name="T8" fmla="*/ 1414 w 1414"/>
                <a:gd name="T9" fmla="*/ 260 h 1270"/>
                <a:gd name="T10" fmla="*/ 1409 w 1414"/>
                <a:gd name="T11" fmla="*/ 316 h 1270"/>
                <a:gd name="T12" fmla="*/ 1387 w 1414"/>
                <a:gd name="T13" fmla="*/ 370 h 1270"/>
                <a:gd name="T14" fmla="*/ 1334 w 1414"/>
                <a:gd name="T15" fmla="*/ 399 h 1270"/>
                <a:gd name="T16" fmla="*/ 1270 w 1414"/>
                <a:gd name="T17" fmla="*/ 377 h 1270"/>
                <a:gd name="T18" fmla="*/ 1209 w 1414"/>
                <a:gd name="T19" fmla="*/ 335 h 1270"/>
                <a:gd name="T20" fmla="*/ 1160 w 1414"/>
                <a:gd name="T21" fmla="*/ 302 h 1270"/>
                <a:gd name="T22" fmla="*/ 1102 w 1414"/>
                <a:gd name="T23" fmla="*/ 298 h 1270"/>
                <a:gd name="T24" fmla="*/ 1050 w 1414"/>
                <a:gd name="T25" fmla="*/ 331 h 1270"/>
                <a:gd name="T26" fmla="*/ 1007 w 1414"/>
                <a:gd name="T27" fmla="*/ 403 h 1270"/>
                <a:gd name="T28" fmla="*/ 996 w 1414"/>
                <a:gd name="T29" fmla="*/ 486 h 1270"/>
                <a:gd name="T30" fmla="*/ 1013 w 1414"/>
                <a:gd name="T31" fmla="*/ 565 h 1270"/>
                <a:gd name="T32" fmla="*/ 1055 w 1414"/>
                <a:gd name="T33" fmla="*/ 628 h 1270"/>
                <a:gd name="T34" fmla="*/ 1128 w 1414"/>
                <a:gd name="T35" fmla="*/ 674 h 1270"/>
                <a:gd name="T36" fmla="*/ 1233 w 1414"/>
                <a:gd name="T37" fmla="*/ 685 h 1270"/>
                <a:gd name="T38" fmla="*/ 1317 w 1414"/>
                <a:gd name="T39" fmla="*/ 687 h 1270"/>
                <a:gd name="T40" fmla="*/ 1363 w 1414"/>
                <a:gd name="T41" fmla="*/ 747 h 1270"/>
                <a:gd name="T42" fmla="*/ 1356 w 1414"/>
                <a:gd name="T43" fmla="*/ 821 h 1270"/>
                <a:gd name="T44" fmla="*/ 1320 w 1414"/>
                <a:gd name="T45" fmla="*/ 909 h 1270"/>
                <a:gd name="T46" fmla="*/ 1189 w 1414"/>
                <a:gd name="T47" fmla="*/ 970 h 1270"/>
                <a:gd name="T48" fmla="*/ 1065 w 1414"/>
                <a:gd name="T49" fmla="*/ 959 h 1270"/>
                <a:gd name="T50" fmla="*/ 918 w 1414"/>
                <a:gd name="T51" fmla="*/ 942 h 1270"/>
                <a:gd name="T52" fmla="*/ 837 w 1414"/>
                <a:gd name="T53" fmla="*/ 959 h 1270"/>
                <a:gd name="T54" fmla="*/ 805 w 1414"/>
                <a:gd name="T55" fmla="*/ 1005 h 1270"/>
                <a:gd name="T56" fmla="*/ 827 w 1414"/>
                <a:gd name="T57" fmla="*/ 1066 h 1270"/>
                <a:gd name="T58" fmla="*/ 842 w 1414"/>
                <a:gd name="T59" fmla="*/ 1136 h 1270"/>
                <a:gd name="T60" fmla="*/ 811 w 1414"/>
                <a:gd name="T61" fmla="*/ 1202 h 1270"/>
                <a:gd name="T62" fmla="*/ 747 w 1414"/>
                <a:gd name="T63" fmla="*/ 1248 h 1270"/>
                <a:gd name="T64" fmla="*/ 672 w 1414"/>
                <a:gd name="T65" fmla="*/ 1266 h 1270"/>
                <a:gd name="T66" fmla="*/ 606 w 1414"/>
                <a:gd name="T67" fmla="*/ 1266 h 1270"/>
                <a:gd name="T68" fmla="*/ 551 w 1414"/>
                <a:gd name="T69" fmla="*/ 1249 h 1270"/>
                <a:gd name="T70" fmla="*/ 509 w 1414"/>
                <a:gd name="T71" fmla="*/ 1207 h 1270"/>
                <a:gd name="T72" fmla="*/ 470 w 1414"/>
                <a:gd name="T73" fmla="*/ 1150 h 1270"/>
                <a:gd name="T74" fmla="*/ 426 w 1414"/>
                <a:gd name="T75" fmla="*/ 1082 h 1270"/>
                <a:gd name="T76" fmla="*/ 369 w 1414"/>
                <a:gd name="T77" fmla="*/ 1030 h 1270"/>
                <a:gd name="T78" fmla="*/ 292 w 1414"/>
                <a:gd name="T79" fmla="*/ 1006 h 1270"/>
                <a:gd name="T80" fmla="*/ 203 w 1414"/>
                <a:gd name="T81" fmla="*/ 1002 h 1270"/>
                <a:gd name="T82" fmla="*/ 111 w 1414"/>
                <a:gd name="T83" fmla="*/ 1016 h 1270"/>
                <a:gd name="T84" fmla="*/ 0 w 1414"/>
                <a:gd name="T85" fmla="*/ 1043 h 1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14"/>
                <a:gd name="T130" fmla="*/ 0 h 1270"/>
                <a:gd name="T131" fmla="*/ 1414 w 1414"/>
                <a:gd name="T132" fmla="*/ 1270 h 1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14" h="1270">
                  <a:moveTo>
                    <a:pt x="0" y="1043"/>
                  </a:moveTo>
                  <a:lnTo>
                    <a:pt x="185" y="0"/>
                  </a:lnTo>
                  <a:lnTo>
                    <a:pt x="1351" y="0"/>
                  </a:lnTo>
                  <a:lnTo>
                    <a:pt x="1341" y="17"/>
                  </a:lnTo>
                  <a:lnTo>
                    <a:pt x="1336" y="41"/>
                  </a:lnTo>
                  <a:lnTo>
                    <a:pt x="1336" y="66"/>
                  </a:lnTo>
                  <a:lnTo>
                    <a:pt x="1341" y="88"/>
                  </a:lnTo>
                  <a:lnTo>
                    <a:pt x="1352" y="112"/>
                  </a:lnTo>
                  <a:lnTo>
                    <a:pt x="1364" y="134"/>
                  </a:lnTo>
                  <a:lnTo>
                    <a:pt x="1375" y="152"/>
                  </a:lnTo>
                  <a:lnTo>
                    <a:pt x="1387" y="172"/>
                  </a:lnTo>
                  <a:lnTo>
                    <a:pt x="1396" y="192"/>
                  </a:lnTo>
                  <a:lnTo>
                    <a:pt x="1405" y="215"/>
                  </a:lnTo>
                  <a:lnTo>
                    <a:pt x="1411" y="238"/>
                  </a:lnTo>
                  <a:lnTo>
                    <a:pt x="1414" y="260"/>
                  </a:lnTo>
                  <a:lnTo>
                    <a:pt x="1414" y="279"/>
                  </a:lnTo>
                  <a:lnTo>
                    <a:pt x="1412" y="302"/>
                  </a:lnTo>
                  <a:lnTo>
                    <a:pt x="1409" y="316"/>
                  </a:lnTo>
                  <a:lnTo>
                    <a:pt x="1403" y="338"/>
                  </a:lnTo>
                  <a:lnTo>
                    <a:pt x="1397" y="356"/>
                  </a:lnTo>
                  <a:lnTo>
                    <a:pt x="1387" y="370"/>
                  </a:lnTo>
                  <a:lnTo>
                    <a:pt x="1375" y="384"/>
                  </a:lnTo>
                  <a:lnTo>
                    <a:pt x="1360" y="394"/>
                  </a:lnTo>
                  <a:lnTo>
                    <a:pt x="1334" y="399"/>
                  </a:lnTo>
                  <a:lnTo>
                    <a:pt x="1314" y="398"/>
                  </a:lnTo>
                  <a:lnTo>
                    <a:pt x="1293" y="390"/>
                  </a:lnTo>
                  <a:lnTo>
                    <a:pt x="1270" y="377"/>
                  </a:lnTo>
                  <a:lnTo>
                    <a:pt x="1245" y="363"/>
                  </a:lnTo>
                  <a:lnTo>
                    <a:pt x="1227" y="349"/>
                  </a:lnTo>
                  <a:lnTo>
                    <a:pt x="1209" y="335"/>
                  </a:lnTo>
                  <a:lnTo>
                    <a:pt x="1192" y="324"/>
                  </a:lnTo>
                  <a:lnTo>
                    <a:pt x="1177" y="311"/>
                  </a:lnTo>
                  <a:lnTo>
                    <a:pt x="1160" y="302"/>
                  </a:lnTo>
                  <a:lnTo>
                    <a:pt x="1141" y="296"/>
                  </a:lnTo>
                  <a:lnTo>
                    <a:pt x="1121" y="293"/>
                  </a:lnTo>
                  <a:lnTo>
                    <a:pt x="1102" y="298"/>
                  </a:lnTo>
                  <a:lnTo>
                    <a:pt x="1082" y="306"/>
                  </a:lnTo>
                  <a:lnTo>
                    <a:pt x="1067" y="317"/>
                  </a:lnTo>
                  <a:lnTo>
                    <a:pt x="1050" y="331"/>
                  </a:lnTo>
                  <a:lnTo>
                    <a:pt x="1033" y="352"/>
                  </a:lnTo>
                  <a:lnTo>
                    <a:pt x="1019" y="374"/>
                  </a:lnTo>
                  <a:lnTo>
                    <a:pt x="1007" y="403"/>
                  </a:lnTo>
                  <a:lnTo>
                    <a:pt x="999" y="430"/>
                  </a:lnTo>
                  <a:lnTo>
                    <a:pt x="995" y="455"/>
                  </a:lnTo>
                  <a:lnTo>
                    <a:pt x="996" y="486"/>
                  </a:lnTo>
                  <a:lnTo>
                    <a:pt x="998" y="511"/>
                  </a:lnTo>
                  <a:lnTo>
                    <a:pt x="1004" y="542"/>
                  </a:lnTo>
                  <a:lnTo>
                    <a:pt x="1013" y="565"/>
                  </a:lnTo>
                  <a:lnTo>
                    <a:pt x="1025" y="592"/>
                  </a:lnTo>
                  <a:lnTo>
                    <a:pt x="1038" y="611"/>
                  </a:lnTo>
                  <a:lnTo>
                    <a:pt x="1055" y="628"/>
                  </a:lnTo>
                  <a:lnTo>
                    <a:pt x="1073" y="648"/>
                  </a:lnTo>
                  <a:lnTo>
                    <a:pt x="1100" y="663"/>
                  </a:lnTo>
                  <a:lnTo>
                    <a:pt x="1128" y="674"/>
                  </a:lnTo>
                  <a:lnTo>
                    <a:pt x="1159" y="683"/>
                  </a:lnTo>
                  <a:lnTo>
                    <a:pt x="1192" y="687"/>
                  </a:lnTo>
                  <a:lnTo>
                    <a:pt x="1233" y="685"/>
                  </a:lnTo>
                  <a:lnTo>
                    <a:pt x="1262" y="683"/>
                  </a:lnTo>
                  <a:lnTo>
                    <a:pt x="1290" y="681"/>
                  </a:lnTo>
                  <a:lnTo>
                    <a:pt x="1317" y="687"/>
                  </a:lnTo>
                  <a:lnTo>
                    <a:pt x="1336" y="699"/>
                  </a:lnTo>
                  <a:lnTo>
                    <a:pt x="1352" y="720"/>
                  </a:lnTo>
                  <a:lnTo>
                    <a:pt x="1363" y="747"/>
                  </a:lnTo>
                  <a:lnTo>
                    <a:pt x="1364" y="773"/>
                  </a:lnTo>
                  <a:lnTo>
                    <a:pt x="1363" y="794"/>
                  </a:lnTo>
                  <a:lnTo>
                    <a:pt x="1356" y="821"/>
                  </a:lnTo>
                  <a:lnTo>
                    <a:pt x="1344" y="853"/>
                  </a:lnTo>
                  <a:lnTo>
                    <a:pt x="1334" y="878"/>
                  </a:lnTo>
                  <a:lnTo>
                    <a:pt x="1320" y="909"/>
                  </a:lnTo>
                  <a:lnTo>
                    <a:pt x="1307" y="938"/>
                  </a:lnTo>
                  <a:lnTo>
                    <a:pt x="1292" y="970"/>
                  </a:lnTo>
                  <a:lnTo>
                    <a:pt x="1189" y="970"/>
                  </a:lnTo>
                  <a:lnTo>
                    <a:pt x="1150" y="966"/>
                  </a:lnTo>
                  <a:lnTo>
                    <a:pt x="1111" y="962"/>
                  </a:lnTo>
                  <a:lnTo>
                    <a:pt x="1065" y="959"/>
                  </a:lnTo>
                  <a:lnTo>
                    <a:pt x="1018" y="952"/>
                  </a:lnTo>
                  <a:lnTo>
                    <a:pt x="962" y="946"/>
                  </a:lnTo>
                  <a:lnTo>
                    <a:pt x="918" y="942"/>
                  </a:lnTo>
                  <a:lnTo>
                    <a:pt x="886" y="945"/>
                  </a:lnTo>
                  <a:lnTo>
                    <a:pt x="856" y="950"/>
                  </a:lnTo>
                  <a:lnTo>
                    <a:pt x="837" y="959"/>
                  </a:lnTo>
                  <a:lnTo>
                    <a:pt x="821" y="970"/>
                  </a:lnTo>
                  <a:lnTo>
                    <a:pt x="809" y="987"/>
                  </a:lnTo>
                  <a:lnTo>
                    <a:pt x="805" y="1005"/>
                  </a:lnTo>
                  <a:lnTo>
                    <a:pt x="808" y="1022"/>
                  </a:lnTo>
                  <a:lnTo>
                    <a:pt x="815" y="1043"/>
                  </a:lnTo>
                  <a:lnTo>
                    <a:pt x="827" y="1066"/>
                  </a:lnTo>
                  <a:lnTo>
                    <a:pt x="837" y="1089"/>
                  </a:lnTo>
                  <a:lnTo>
                    <a:pt x="842" y="1112"/>
                  </a:lnTo>
                  <a:lnTo>
                    <a:pt x="842" y="1136"/>
                  </a:lnTo>
                  <a:lnTo>
                    <a:pt x="837" y="1160"/>
                  </a:lnTo>
                  <a:lnTo>
                    <a:pt x="826" y="1182"/>
                  </a:lnTo>
                  <a:lnTo>
                    <a:pt x="811" y="1202"/>
                  </a:lnTo>
                  <a:lnTo>
                    <a:pt x="793" y="1220"/>
                  </a:lnTo>
                  <a:lnTo>
                    <a:pt x="771" y="1235"/>
                  </a:lnTo>
                  <a:lnTo>
                    <a:pt x="747" y="1248"/>
                  </a:lnTo>
                  <a:lnTo>
                    <a:pt x="722" y="1256"/>
                  </a:lnTo>
                  <a:lnTo>
                    <a:pt x="698" y="1262"/>
                  </a:lnTo>
                  <a:lnTo>
                    <a:pt x="672" y="1266"/>
                  </a:lnTo>
                  <a:lnTo>
                    <a:pt x="649" y="1270"/>
                  </a:lnTo>
                  <a:lnTo>
                    <a:pt x="627" y="1270"/>
                  </a:lnTo>
                  <a:lnTo>
                    <a:pt x="606" y="1266"/>
                  </a:lnTo>
                  <a:lnTo>
                    <a:pt x="585" y="1262"/>
                  </a:lnTo>
                  <a:lnTo>
                    <a:pt x="566" y="1256"/>
                  </a:lnTo>
                  <a:lnTo>
                    <a:pt x="551" y="1249"/>
                  </a:lnTo>
                  <a:lnTo>
                    <a:pt x="535" y="1238"/>
                  </a:lnTo>
                  <a:lnTo>
                    <a:pt x="521" y="1226"/>
                  </a:lnTo>
                  <a:lnTo>
                    <a:pt x="509" y="1207"/>
                  </a:lnTo>
                  <a:lnTo>
                    <a:pt x="494" y="1188"/>
                  </a:lnTo>
                  <a:lnTo>
                    <a:pt x="482" y="1168"/>
                  </a:lnTo>
                  <a:lnTo>
                    <a:pt x="470" y="1150"/>
                  </a:lnTo>
                  <a:lnTo>
                    <a:pt x="456" y="1126"/>
                  </a:lnTo>
                  <a:lnTo>
                    <a:pt x="443" y="1104"/>
                  </a:lnTo>
                  <a:lnTo>
                    <a:pt x="426" y="1082"/>
                  </a:lnTo>
                  <a:lnTo>
                    <a:pt x="407" y="1061"/>
                  </a:lnTo>
                  <a:lnTo>
                    <a:pt x="389" y="1044"/>
                  </a:lnTo>
                  <a:lnTo>
                    <a:pt x="369" y="1030"/>
                  </a:lnTo>
                  <a:lnTo>
                    <a:pt x="346" y="1020"/>
                  </a:lnTo>
                  <a:lnTo>
                    <a:pt x="322" y="1012"/>
                  </a:lnTo>
                  <a:lnTo>
                    <a:pt x="292" y="1006"/>
                  </a:lnTo>
                  <a:lnTo>
                    <a:pt x="259" y="1005"/>
                  </a:lnTo>
                  <a:lnTo>
                    <a:pt x="230" y="1002"/>
                  </a:lnTo>
                  <a:lnTo>
                    <a:pt x="203" y="1002"/>
                  </a:lnTo>
                  <a:lnTo>
                    <a:pt x="170" y="1005"/>
                  </a:lnTo>
                  <a:lnTo>
                    <a:pt x="141" y="1010"/>
                  </a:lnTo>
                  <a:lnTo>
                    <a:pt x="111" y="1016"/>
                  </a:lnTo>
                  <a:lnTo>
                    <a:pt x="78" y="1024"/>
                  </a:lnTo>
                  <a:lnTo>
                    <a:pt x="43" y="1033"/>
                  </a:lnTo>
                  <a:lnTo>
                    <a:pt x="0" y="1043"/>
                  </a:lnTo>
                  <a:lnTo>
                    <a:pt x="57" y="1100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t="100000" r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30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975" y="1480"/>
              <a:ext cx="952" cy="272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2963"/>
                </a:avLst>
              </a:prstTxWarp>
            </a:bodyPr>
            <a:lstStyle/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Steuern</a:t>
              </a:r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4367847" y="960438"/>
            <a:ext cx="3385633" cy="1671637"/>
            <a:chOff x="1853" y="923"/>
            <a:chExt cx="2012" cy="1053"/>
          </a:xfrm>
        </p:grpSpPr>
        <p:sp>
          <p:nvSpPr>
            <p:cNvPr id="94227" name="Freeform 29"/>
            <p:cNvSpPr>
              <a:spLocks/>
            </p:cNvSpPr>
            <p:nvPr/>
          </p:nvSpPr>
          <p:spPr bwMode="auto">
            <a:xfrm>
              <a:off x="1853" y="923"/>
              <a:ext cx="2012" cy="1053"/>
            </a:xfrm>
            <a:custGeom>
              <a:avLst/>
              <a:gdLst>
                <a:gd name="T0" fmla="*/ 331 w 1867"/>
                <a:gd name="T1" fmla="*/ 0 h 826"/>
                <a:gd name="T2" fmla="*/ 317 w 1867"/>
                <a:gd name="T3" fmla="*/ 52 h 826"/>
                <a:gd name="T4" fmla="*/ 343 w 1867"/>
                <a:gd name="T5" fmla="*/ 105 h 826"/>
                <a:gd name="T6" fmla="*/ 372 w 1867"/>
                <a:gd name="T7" fmla="*/ 151 h 826"/>
                <a:gd name="T8" fmla="*/ 389 w 1867"/>
                <a:gd name="T9" fmla="*/ 204 h 826"/>
                <a:gd name="T10" fmla="*/ 384 w 1867"/>
                <a:gd name="T11" fmla="*/ 248 h 826"/>
                <a:gd name="T12" fmla="*/ 364 w 1867"/>
                <a:gd name="T13" fmla="*/ 290 h 826"/>
                <a:gd name="T14" fmla="*/ 315 w 1867"/>
                <a:gd name="T15" fmla="*/ 313 h 826"/>
                <a:gd name="T16" fmla="*/ 255 w 1867"/>
                <a:gd name="T17" fmla="*/ 296 h 826"/>
                <a:gd name="T18" fmla="*/ 199 w 1867"/>
                <a:gd name="T19" fmla="*/ 263 h 826"/>
                <a:gd name="T20" fmla="*/ 153 w 1867"/>
                <a:gd name="T21" fmla="*/ 237 h 826"/>
                <a:gd name="T22" fmla="*/ 100 w 1867"/>
                <a:gd name="T23" fmla="*/ 234 h 826"/>
                <a:gd name="T24" fmla="*/ 51 w 1867"/>
                <a:gd name="T25" fmla="*/ 260 h 826"/>
                <a:gd name="T26" fmla="*/ 11 w 1867"/>
                <a:gd name="T27" fmla="*/ 316 h 826"/>
                <a:gd name="T28" fmla="*/ 1 w 1867"/>
                <a:gd name="T29" fmla="*/ 381 h 826"/>
                <a:gd name="T30" fmla="*/ 17 w 1867"/>
                <a:gd name="T31" fmla="*/ 443 h 826"/>
                <a:gd name="T32" fmla="*/ 56 w 1867"/>
                <a:gd name="T33" fmla="*/ 493 h 826"/>
                <a:gd name="T34" fmla="*/ 124 w 1867"/>
                <a:gd name="T35" fmla="*/ 529 h 826"/>
                <a:gd name="T36" fmla="*/ 221 w 1867"/>
                <a:gd name="T37" fmla="*/ 537 h 826"/>
                <a:gd name="T38" fmla="*/ 299 w 1867"/>
                <a:gd name="T39" fmla="*/ 539 h 826"/>
                <a:gd name="T40" fmla="*/ 342 w 1867"/>
                <a:gd name="T41" fmla="*/ 586 h 826"/>
                <a:gd name="T42" fmla="*/ 335 w 1867"/>
                <a:gd name="T43" fmla="*/ 644 h 826"/>
                <a:gd name="T44" fmla="*/ 302 w 1867"/>
                <a:gd name="T45" fmla="*/ 713 h 826"/>
                <a:gd name="T46" fmla="*/ 292 w 1867"/>
                <a:gd name="T47" fmla="*/ 771 h 826"/>
                <a:gd name="T48" fmla="*/ 378 w 1867"/>
                <a:gd name="T49" fmla="*/ 782 h 826"/>
                <a:gd name="T50" fmla="*/ 480 w 1867"/>
                <a:gd name="T51" fmla="*/ 792 h 826"/>
                <a:gd name="T52" fmla="*/ 623 w 1867"/>
                <a:gd name="T53" fmla="*/ 792 h 826"/>
                <a:gd name="T54" fmla="*/ 704 w 1867"/>
                <a:gd name="T55" fmla="*/ 778 h 826"/>
                <a:gd name="T56" fmla="*/ 750 w 1867"/>
                <a:gd name="T57" fmla="*/ 747 h 826"/>
                <a:gd name="T58" fmla="*/ 750 w 1867"/>
                <a:gd name="T59" fmla="*/ 694 h 826"/>
                <a:gd name="T60" fmla="*/ 734 w 1867"/>
                <a:gd name="T61" fmla="*/ 633 h 826"/>
                <a:gd name="T62" fmla="*/ 778 w 1867"/>
                <a:gd name="T63" fmla="*/ 587 h 826"/>
                <a:gd name="T64" fmla="*/ 855 w 1867"/>
                <a:gd name="T65" fmla="*/ 565 h 826"/>
                <a:gd name="T66" fmla="*/ 944 w 1867"/>
                <a:gd name="T67" fmla="*/ 558 h 826"/>
                <a:gd name="T68" fmla="*/ 1021 w 1867"/>
                <a:gd name="T69" fmla="*/ 573 h 826"/>
                <a:gd name="T70" fmla="*/ 1081 w 1867"/>
                <a:gd name="T71" fmla="*/ 612 h 826"/>
                <a:gd name="T72" fmla="*/ 1087 w 1867"/>
                <a:gd name="T73" fmla="*/ 663 h 826"/>
                <a:gd name="T74" fmla="*/ 1056 w 1867"/>
                <a:gd name="T75" fmla="*/ 724 h 826"/>
                <a:gd name="T76" fmla="*/ 1056 w 1867"/>
                <a:gd name="T77" fmla="*/ 783 h 826"/>
                <a:gd name="T78" fmla="*/ 1108 w 1867"/>
                <a:gd name="T79" fmla="*/ 813 h 826"/>
                <a:gd name="T80" fmla="*/ 1192 w 1867"/>
                <a:gd name="T81" fmla="*/ 825 h 826"/>
                <a:gd name="T82" fmla="*/ 1302 w 1867"/>
                <a:gd name="T83" fmla="*/ 818 h 826"/>
                <a:gd name="T84" fmla="*/ 1422 w 1867"/>
                <a:gd name="T85" fmla="*/ 799 h 826"/>
                <a:gd name="T86" fmla="*/ 1591 w 1867"/>
                <a:gd name="T87" fmla="*/ 764 h 826"/>
                <a:gd name="T88" fmla="*/ 1563 w 1867"/>
                <a:gd name="T89" fmla="*/ 708 h 826"/>
                <a:gd name="T90" fmla="*/ 1544 w 1867"/>
                <a:gd name="T91" fmla="*/ 634 h 826"/>
                <a:gd name="T92" fmla="*/ 1561 w 1867"/>
                <a:gd name="T93" fmla="*/ 553 h 826"/>
                <a:gd name="T94" fmla="*/ 1616 w 1867"/>
                <a:gd name="T95" fmla="*/ 479 h 826"/>
                <a:gd name="T96" fmla="*/ 1690 w 1867"/>
                <a:gd name="T97" fmla="*/ 439 h 826"/>
                <a:gd name="T98" fmla="*/ 1772 w 1867"/>
                <a:gd name="T99" fmla="*/ 403 h 826"/>
                <a:gd name="T100" fmla="*/ 1828 w 1867"/>
                <a:gd name="T101" fmla="*/ 363 h 826"/>
                <a:gd name="T102" fmla="*/ 1863 w 1867"/>
                <a:gd name="T103" fmla="*/ 304 h 826"/>
                <a:gd name="T104" fmla="*/ 1850 w 1867"/>
                <a:gd name="T105" fmla="*/ 230 h 826"/>
                <a:gd name="T106" fmla="*/ 1791 w 1867"/>
                <a:gd name="T107" fmla="*/ 190 h 826"/>
                <a:gd name="T108" fmla="*/ 1725 w 1867"/>
                <a:gd name="T109" fmla="*/ 212 h 826"/>
                <a:gd name="T110" fmla="*/ 1676 w 1867"/>
                <a:gd name="T111" fmla="*/ 265 h 826"/>
                <a:gd name="T112" fmla="*/ 1608 w 1867"/>
                <a:gd name="T113" fmla="*/ 280 h 826"/>
                <a:gd name="T114" fmla="*/ 1552 w 1867"/>
                <a:gd name="T115" fmla="*/ 248 h 826"/>
                <a:gd name="T116" fmla="*/ 1525 w 1867"/>
                <a:gd name="T117" fmla="*/ 188 h 826"/>
                <a:gd name="T118" fmla="*/ 1530 w 1867"/>
                <a:gd name="T119" fmla="*/ 116 h 826"/>
                <a:gd name="T120" fmla="*/ 1554 w 1867"/>
                <a:gd name="T121" fmla="*/ 41 h 8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7"/>
                <a:gd name="T184" fmla="*/ 0 h 826"/>
                <a:gd name="T185" fmla="*/ 1867 w 1867"/>
                <a:gd name="T186" fmla="*/ 826 h 82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7" h="826">
                  <a:moveTo>
                    <a:pt x="1563" y="22"/>
                  </a:moveTo>
                  <a:lnTo>
                    <a:pt x="1579" y="0"/>
                  </a:lnTo>
                  <a:lnTo>
                    <a:pt x="331" y="0"/>
                  </a:lnTo>
                  <a:lnTo>
                    <a:pt x="321" y="13"/>
                  </a:lnTo>
                  <a:lnTo>
                    <a:pt x="317" y="32"/>
                  </a:lnTo>
                  <a:lnTo>
                    <a:pt x="317" y="52"/>
                  </a:lnTo>
                  <a:lnTo>
                    <a:pt x="321" y="69"/>
                  </a:lnTo>
                  <a:lnTo>
                    <a:pt x="332" y="88"/>
                  </a:lnTo>
                  <a:lnTo>
                    <a:pt x="343" y="105"/>
                  </a:lnTo>
                  <a:lnTo>
                    <a:pt x="353" y="119"/>
                  </a:lnTo>
                  <a:lnTo>
                    <a:pt x="364" y="135"/>
                  </a:lnTo>
                  <a:lnTo>
                    <a:pt x="372" y="151"/>
                  </a:lnTo>
                  <a:lnTo>
                    <a:pt x="381" y="169"/>
                  </a:lnTo>
                  <a:lnTo>
                    <a:pt x="386" y="187"/>
                  </a:lnTo>
                  <a:lnTo>
                    <a:pt x="389" y="204"/>
                  </a:lnTo>
                  <a:lnTo>
                    <a:pt x="389" y="219"/>
                  </a:lnTo>
                  <a:lnTo>
                    <a:pt x="387" y="237"/>
                  </a:lnTo>
                  <a:lnTo>
                    <a:pt x="384" y="248"/>
                  </a:lnTo>
                  <a:lnTo>
                    <a:pt x="379" y="265"/>
                  </a:lnTo>
                  <a:lnTo>
                    <a:pt x="373" y="279"/>
                  </a:lnTo>
                  <a:lnTo>
                    <a:pt x="364" y="290"/>
                  </a:lnTo>
                  <a:lnTo>
                    <a:pt x="353" y="301"/>
                  </a:lnTo>
                  <a:lnTo>
                    <a:pt x="339" y="309"/>
                  </a:lnTo>
                  <a:lnTo>
                    <a:pt x="315" y="313"/>
                  </a:lnTo>
                  <a:lnTo>
                    <a:pt x="296" y="312"/>
                  </a:lnTo>
                  <a:lnTo>
                    <a:pt x="277" y="306"/>
                  </a:lnTo>
                  <a:lnTo>
                    <a:pt x="255" y="296"/>
                  </a:lnTo>
                  <a:lnTo>
                    <a:pt x="232" y="285"/>
                  </a:lnTo>
                  <a:lnTo>
                    <a:pt x="216" y="274"/>
                  </a:lnTo>
                  <a:lnTo>
                    <a:pt x="199" y="263"/>
                  </a:lnTo>
                  <a:lnTo>
                    <a:pt x="183" y="254"/>
                  </a:lnTo>
                  <a:lnTo>
                    <a:pt x="169" y="244"/>
                  </a:lnTo>
                  <a:lnTo>
                    <a:pt x="153" y="237"/>
                  </a:lnTo>
                  <a:lnTo>
                    <a:pt x="136" y="232"/>
                  </a:lnTo>
                  <a:lnTo>
                    <a:pt x="117" y="230"/>
                  </a:lnTo>
                  <a:lnTo>
                    <a:pt x="100" y="234"/>
                  </a:lnTo>
                  <a:lnTo>
                    <a:pt x="81" y="240"/>
                  </a:lnTo>
                  <a:lnTo>
                    <a:pt x="67" y="249"/>
                  </a:lnTo>
                  <a:lnTo>
                    <a:pt x="51" y="260"/>
                  </a:lnTo>
                  <a:lnTo>
                    <a:pt x="36" y="276"/>
                  </a:lnTo>
                  <a:lnTo>
                    <a:pt x="23" y="293"/>
                  </a:lnTo>
                  <a:lnTo>
                    <a:pt x="11" y="316"/>
                  </a:lnTo>
                  <a:lnTo>
                    <a:pt x="4" y="337"/>
                  </a:lnTo>
                  <a:lnTo>
                    <a:pt x="0" y="357"/>
                  </a:lnTo>
                  <a:lnTo>
                    <a:pt x="1" y="381"/>
                  </a:lnTo>
                  <a:lnTo>
                    <a:pt x="3" y="401"/>
                  </a:lnTo>
                  <a:lnTo>
                    <a:pt x="9" y="425"/>
                  </a:lnTo>
                  <a:lnTo>
                    <a:pt x="17" y="443"/>
                  </a:lnTo>
                  <a:lnTo>
                    <a:pt x="28" y="464"/>
                  </a:lnTo>
                  <a:lnTo>
                    <a:pt x="40" y="479"/>
                  </a:lnTo>
                  <a:lnTo>
                    <a:pt x="56" y="493"/>
                  </a:lnTo>
                  <a:lnTo>
                    <a:pt x="73" y="508"/>
                  </a:lnTo>
                  <a:lnTo>
                    <a:pt x="98" y="520"/>
                  </a:lnTo>
                  <a:lnTo>
                    <a:pt x="124" y="529"/>
                  </a:lnTo>
                  <a:lnTo>
                    <a:pt x="152" y="536"/>
                  </a:lnTo>
                  <a:lnTo>
                    <a:pt x="183" y="539"/>
                  </a:lnTo>
                  <a:lnTo>
                    <a:pt x="221" y="537"/>
                  </a:lnTo>
                  <a:lnTo>
                    <a:pt x="248" y="536"/>
                  </a:lnTo>
                  <a:lnTo>
                    <a:pt x="274" y="534"/>
                  </a:lnTo>
                  <a:lnTo>
                    <a:pt x="299" y="539"/>
                  </a:lnTo>
                  <a:lnTo>
                    <a:pt x="317" y="548"/>
                  </a:lnTo>
                  <a:lnTo>
                    <a:pt x="332" y="565"/>
                  </a:lnTo>
                  <a:lnTo>
                    <a:pt x="342" y="586"/>
                  </a:lnTo>
                  <a:lnTo>
                    <a:pt x="343" y="606"/>
                  </a:lnTo>
                  <a:lnTo>
                    <a:pt x="342" y="623"/>
                  </a:lnTo>
                  <a:lnTo>
                    <a:pt x="335" y="644"/>
                  </a:lnTo>
                  <a:lnTo>
                    <a:pt x="324" y="669"/>
                  </a:lnTo>
                  <a:lnTo>
                    <a:pt x="315" y="689"/>
                  </a:lnTo>
                  <a:lnTo>
                    <a:pt x="302" y="713"/>
                  </a:lnTo>
                  <a:lnTo>
                    <a:pt x="290" y="736"/>
                  </a:lnTo>
                  <a:lnTo>
                    <a:pt x="273" y="767"/>
                  </a:lnTo>
                  <a:lnTo>
                    <a:pt x="292" y="771"/>
                  </a:lnTo>
                  <a:lnTo>
                    <a:pt x="318" y="774"/>
                  </a:lnTo>
                  <a:lnTo>
                    <a:pt x="346" y="777"/>
                  </a:lnTo>
                  <a:lnTo>
                    <a:pt x="378" y="782"/>
                  </a:lnTo>
                  <a:lnTo>
                    <a:pt x="409" y="785"/>
                  </a:lnTo>
                  <a:lnTo>
                    <a:pt x="444" y="789"/>
                  </a:lnTo>
                  <a:lnTo>
                    <a:pt x="480" y="792"/>
                  </a:lnTo>
                  <a:lnTo>
                    <a:pt x="519" y="794"/>
                  </a:lnTo>
                  <a:lnTo>
                    <a:pt x="596" y="794"/>
                  </a:lnTo>
                  <a:lnTo>
                    <a:pt x="623" y="792"/>
                  </a:lnTo>
                  <a:lnTo>
                    <a:pt x="649" y="791"/>
                  </a:lnTo>
                  <a:lnTo>
                    <a:pt x="679" y="786"/>
                  </a:lnTo>
                  <a:lnTo>
                    <a:pt x="704" y="778"/>
                  </a:lnTo>
                  <a:lnTo>
                    <a:pt x="723" y="769"/>
                  </a:lnTo>
                  <a:lnTo>
                    <a:pt x="739" y="758"/>
                  </a:lnTo>
                  <a:lnTo>
                    <a:pt x="750" y="747"/>
                  </a:lnTo>
                  <a:lnTo>
                    <a:pt x="755" y="735"/>
                  </a:lnTo>
                  <a:lnTo>
                    <a:pt x="755" y="716"/>
                  </a:lnTo>
                  <a:lnTo>
                    <a:pt x="750" y="694"/>
                  </a:lnTo>
                  <a:lnTo>
                    <a:pt x="742" y="672"/>
                  </a:lnTo>
                  <a:lnTo>
                    <a:pt x="734" y="652"/>
                  </a:lnTo>
                  <a:lnTo>
                    <a:pt x="734" y="633"/>
                  </a:lnTo>
                  <a:lnTo>
                    <a:pt x="744" y="616"/>
                  </a:lnTo>
                  <a:lnTo>
                    <a:pt x="758" y="600"/>
                  </a:lnTo>
                  <a:lnTo>
                    <a:pt x="778" y="587"/>
                  </a:lnTo>
                  <a:lnTo>
                    <a:pt x="802" y="578"/>
                  </a:lnTo>
                  <a:lnTo>
                    <a:pt x="828" y="570"/>
                  </a:lnTo>
                  <a:lnTo>
                    <a:pt x="855" y="565"/>
                  </a:lnTo>
                  <a:lnTo>
                    <a:pt x="888" y="561"/>
                  </a:lnTo>
                  <a:lnTo>
                    <a:pt x="915" y="558"/>
                  </a:lnTo>
                  <a:lnTo>
                    <a:pt x="944" y="558"/>
                  </a:lnTo>
                  <a:lnTo>
                    <a:pt x="970" y="559"/>
                  </a:lnTo>
                  <a:lnTo>
                    <a:pt x="996" y="565"/>
                  </a:lnTo>
                  <a:lnTo>
                    <a:pt x="1021" y="573"/>
                  </a:lnTo>
                  <a:lnTo>
                    <a:pt x="1045" y="584"/>
                  </a:lnTo>
                  <a:lnTo>
                    <a:pt x="1064" y="597"/>
                  </a:lnTo>
                  <a:lnTo>
                    <a:pt x="1081" y="612"/>
                  </a:lnTo>
                  <a:lnTo>
                    <a:pt x="1089" y="628"/>
                  </a:lnTo>
                  <a:lnTo>
                    <a:pt x="1092" y="644"/>
                  </a:lnTo>
                  <a:lnTo>
                    <a:pt x="1087" y="663"/>
                  </a:lnTo>
                  <a:lnTo>
                    <a:pt x="1079" y="678"/>
                  </a:lnTo>
                  <a:lnTo>
                    <a:pt x="1065" y="703"/>
                  </a:lnTo>
                  <a:lnTo>
                    <a:pt x="1056" y="724"/>
                  </a:lnTo>
                  <a:lnTo>
                    <a:pt x="1048" y="745"/>
                  </a:lnTo>
                  <a:lnTo>
                    <a:pt x="1048" y="764"/>
                  </a:lnTo>
                  <a:lnTo>
                    <a:pt x="1056" y="783"/>
                  </a:lnTo>
                  <a:lnTo>
                    <a:pt x="1072" y="797"/>
                  </a:lnTo>
                  <a:lnTo>
                    <a:pt x="1086" y="805"/>
                  </a:lnTo>
                  <a:lnTo>
                    <a:pt x="1108" y="813"/>
                  </a:lnTo>
                  <a:lnTo>
                    <a:pt x="1134" y="819"/>
                  </a:lnTo>
                  <a:lnTo>
                    <a:pt x="1160" y="822"/>
                  </a:lnTo>
                  <a:lnTo>
                    <a:pt x="1192" y="825"/>
                  </a:lnTo>
                  <a:lnTo>
                    <a:pt x="1229" y="825"/>
                  </a:lnTo>
                  <a:lnTo>
                    <a:pt x="1258" y="821"/>
                  </a:lnTo>
                  <a:lnTo>
                    <a:pt x="1302" y="818"/>
                  </a:lnTo>
                  <a:lnTo>
                    <a:pt x="1346" y="811"/>
                  </a:lnTo>
                  <a:lnTo>
                    <a:pt x="1384" y="805"/>
                  </a:lnTo>
                  <a:lnTo>
                    <a:pt x="1422" y="799"/>
                  </a:lnTo>
                  <a:lnTo>
                    <a:pt x="1466" y="789"/>
                  </a:lnTo>
                  <a:lnTo>
                    <a:pt x="1517" y="778"/>
                  </a:lnTo>
                  <a:lnTo>
                    <a:pt x="1591" y="764"/>
                  </a:lnTo>
                  <a:lnTo>
                    <a:pt x="1582" y="747"/>
                  </a:lnTo>
                  <a:lnTo>
                    <a:pt x="1572" y="728"/>
                  </a:lnTo>
                  <a:lnTo>
                    <a:pt x="1563" y="708"/>
                  </a:lnTo>
                  <a:lnTo>
                    <a:pt x="1555" y="688"/>
                  </a:lnTo>
                  <a:lnTo>
                    <a:pt x="1549" y="663"/>
                  </a:lnTo>
                  <a:lnTo>
                    <a:pt x="1544" y="634"/>
                  </a:lnTo>
                  <a:lnTo>
                    <a:pt x="1546" y="608"/>
                  </a:lnTo>
                  <a:lnTo>
                    <a:pt x="1550" y="581"/>
                  </a:lnTo>
                  <a:lnTo>
                    <a:pt x="1561" y="553"/>
                  </a:lnTo>
                  <a:lnTo>
                    <a:pt x="1577" y="525"/>
                  </a:lnTo>
                  <a:lnTo>
                    <a:pt x="1594" y="500"/>
                  </a:lnTo>
                  <a:lnTo>
                    <a:pt x="1616" y="479"/>
                  </a:lnTo>
                  <a:lnTo>
                    <a:pt x="1640" y="464"/>
                  </a:lnTo>
                  <a:lnTo>
                    <a:pt x="1665" y="451"/>
                  </a:lnTo>
                  <a:lnTo>
                    <a:pt x="1690" y="439"/>
                  </a:lnTo>
                  <a:lnTo>
                    <a:pt x="1715" y="429"/>
                  </a:lnTo>
                  <a:lnTo>
                    <a:pt x="1740" y="418"/>
                  </a:lnTo>
                  <a:lnTo>
                    <a:pt x="1772" y="403"/>
                  </a:lnTo>
                  <a:lnTo>
                    <a:pt x="1792" y="393"/>
                  </a:lnTo>
                  <a:lnTo>
                    <a:pt x="1811" y="379"/>
                  </a:lnTo>
                  <a:lnTo>
                    <a:pt x="1828" y="363"/>
                  </a:lnTo>
                  <a:lnTo>
                    <a:pt x="1844" y="346"/>
                  </a:lnTo>
                  <a:lnTo>
                    <a:pt x="1855" y="326"/>
                  </a:lnTo>
                  <a:lnTo>
                    <a:pt x="1863" y="304"/>
                  </a:lnTo>
                  <a:lnTo>
                    <a:pt x="1866" y="279"/>
                  </a:lnTo>
                  <a:lnTo>
                    <a:pt x="1861" y="255"/>
                  </a:lnTo>
                  <a:lnTo>
                    <a:pt x="1850" y="230"/>
                  </a:lnTo>
                  <a:lnTo>
                    <a:pt x="1834" y="212"/>
                  </a:lnTo>
                  <a:lnTo>
                    <a:pt x="1814" y="198"/>
                  </a:lnTo>
                  <a:lnTo>
                    <a:pt x="1791" y="190"/>
                  </a:lnTo>
                  <a:lnTo>
                    <a:pt x="1769" y="190"/>
                  </a:lnTo>
                  <a:lnTo>
                    <a:pt x="1747" y="198"/>
                  </a:lnTo>
                  <a:lnTo>
                    <a:pt x="1725" y="212"/>
                  </a:lnTo>
                  <a:lnTo>
                    <a:pt x="1709" y="229"/>
                  </a:lnTo>
                  <a:lnTo>
                    <a:pt x="1692" y="248"/>
                  </a:lnTo>
                  <a:lnTo>
                    <a:pt x="1676" y="265"/>
                  </a:lnTo>
                  <a:lnTo>
                    <a:pt x="1659" y="276"/>
                  </a:lnTo>
                  <a:lnTo>
                    <a:pt x="1637" y="280"/>
                  </a:lnTo>
                  <a:lnTo>
                    <a:pt x="1608" y="280"/>
                  </a:lnTo>
                  <a:lnTo>
                    <a:pt x="1585" y="276"/>
                  </a:lnTo>
                  <a:lnTo>
                    <a:pt x="1568" y="262"/>
                  </a:lnTo>
                  <a:lnTo>
                    <a:pt x="1552" y="248"/>
                  </a:lnTo>
                  <a:lnTo>
                    <a:pt x="1539" y="230"/>
                  </a:lnTo>
                  <a:lnTo>
                    <a:pt x="1530" y="208"/>
                  </a:lnTo>
                  <a:lnTo>
                    <a:pt x="1525" y="188"/>
                  </a:lnTo>
                  <a:lnTo>
                    <a:pt x="1524" y="165"/>
                  </a:lnTo>
                  <a:lnTo>
                    <a:pt x="1525" y="140"/>
                  </a:lnTo>
                  <a:lnTo>
                    <a:pt x="1530" y="116"/>
                  </a:lnTo>
                  <a:lnTo>
                    <a:pt x="1538" y="85"/>
                  </a:lnTo>
                  <a:lnTo>
                    <a:pt x="1547" y="58"/>
                  </a:lnTo>
                  <a:lnTo>
                    <a:pt x="1554" y="41"/>
                  </a:lnTo>
                  <a:lnTo>
                    <a:pt x="1563" y="22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l="100000" t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28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2336" y="1162"/>
              <a:ext cx="1088" cy="317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2963"/>
                </a:avLst>
              </a:prstTxWarp>
            </a:bodyPr>
            <a:lstStyle/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Analysen</a:t>
              </a: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7137606" y="962050"/>
            <a:ext cx="2354125" cy="1935163"/>
            <a:chOff x="3499" y="924"/>
            <a:chExt cx="1399" cy="1219"/>
          </a:xfrm>
        </p:grpSpPr>
        <p:sp>
          <p:nvSpPr>
            <p:cNvPr id="94225" name="Freeform 32"/>
            <p:cNvSpPr>
              <a:spLocks/>
            </p:cNvSpPr>
            <p:nvPr/>
          </p:nvSpPr>
          <p:spPr bwMode="auto">
            <a:xfrm>
              <a:off x="3499" y="924"/>
              <a:ext cx="1399" cy="1219"/>
            </a:xfrm>
            <a:custGeom>
              <a:avLst/>
              <a:gdLst>
                <a:gd name="T0" fmla="*/ 55 w 1297"/>
                <a:gd name="T1" fmla="*/ 0 h 956"/>
                <a:gd name="T2" fmla="*/ 1296 w 1297"/>
                <a:gd name="T3" fmla="*/ 778 h 956"/>
                <a:gd name="T4" fmla="*/ 1251 w 1297"/>
                <a:gd name="T5" fmla="*/ 753 h 956"/>
                <a:gd name="T6" fmla="*/ 1202 w 1297"/>
                <a:gd name="T7" fmla="*/ 735 h 956"/>
                <a:gd name="T8" fmla="*/ 1144 w 1297"/>
                <a:gd name="T9" fmla="*/ 724 h 956"/>
                <a:gd name="T10" fmla="*/ 1075 w 1297"/>
                <a:gd name="T11" fmla="*/ 717 h 956"/>
                <a:gd name="T12" fmla="*/ 1004 w 1297"/>
                <a:gd name="T13" fmla="*/ 716 h 956"/>
                <a:gd name="T14" fmla="*/ 926 w 1297"/>
                <a:gd name="T15" fmla="*/ 719 h 956"/>
                <a:gd name="T16" fmla="*/ 861 w 1297"/>
                <a:gd name="T17" fmla="*/ 725 h 956"/>
                <a:gd name="T18" fmla="*/ 811 w 1297"/>
                <a:gd name="T19" fmla="*/ 738 h 956"/>
                <a:gd name="T20" fmla="*/ 777 w 1297"/>
                <a:gd name="T21" fmla="*/ 755 h 956"/>
                <a:gd name="T22" fmla="*/ 759 w 1297"/>
                <a:gd name="T23" fmla="*/ 778 h 956"/>
                <a:gd name="T24" fmla="*/ 767 w 1297"/>
                <a:gd name="T25" fmla="*/ 807 h 956"/>
                <a:gd name="T26" fmla="*/ 783 w 1297"/>
                <a:gd name="T27" fmla="*/ 832 h 956"/>
                <a:gd name="T28" fmla="*/ 774 w 1297"/>
                <a:gd name="T29" fmla="*/ 866 h 956"/>
                <a:gd name="T30" fmla="*/ 742 w 1297"/>
                <a:gd name="T31" fmla="*/ 897 h 956"/>
                <a:gd name="T32" fmla="*/ 704 w 1297"/>
                <a:gd name="T33" fmla="*/ 921 h 956"/>
                <a:gd name="T34" fmla="*/ 665 w 1297"/>
                <a:gd name="T35" fmla="*/ 938 h 956"/>
                <a:gd name="T36" fmla="*/ 621 w 1297"/>
                <a:gd name="T37" fmla="*/ 949 h 956"/>
                <a:gd name="T38" fmla="*/ 580 w 1297"/>
                <a:gd name="T39" fmla="*/ 955 h 956"/>
                <a:gd name="T40" fmla="*/ 533 w 1297"/>
                <a:gd name="T41" fmla="*/ 952 h 956"/>
                <a:gd name="T42" fmla="*/ 494 w 1297"/>
                <a:gd name="T43" fmla="*/ 943 h 956"/>
                <a:gd name="T44" fmla="*/ 456 w 1297"/>
                <a:gd name="T45" fmla="*/ 926 h 956"/>
                <a:gd name="T46" fmla="*/ 441 w 1297"/>
                <a:gd name="T47" fmla="*/ 904 h 956"/>
                <a:gd name="T48" fmla="*/ 441 w 1297"/>
                <a:gd name="T49" fmla="*/ 877 h 956"/>
                <a:gd name="T50" fmla="*/ 456 w 1297"/>
                <a:gd name="T51" fmla="*/ 843 h 956"/>
                <a:gd name="T52" fmla="*/ 482 w 1297"/>
                <a:gd name="T53" fmla="*/ 811 h 956"/>
                <a:gd name="T54" fmla="*/ 496 w 1297"/>
                <a:gd name="T55" fmla="*/ 783 h 956"/>
                <a:gd name="T56" fmla="*/ 496 w 1297"/>
                <a:gd name="T57" fmla="*/ 752 h 956"/>
                <a:gd name="T58" fmla="*/ 469 w 1297"/>
                <a:gd name="T59" fmla="*/ 728 h 956"/>
                <a:gd name="T60" fmla="*/ 431 w 1297"/>
                <a:gd name="T61" fmla="*/ 719 h 956"/>
                <a:gd name="T62" fmla="*/ 351 w 1297"/>
                <a:gd name="T63" fmla="*/ 716 h 956"/>
                <a:gd name="T64" fmla="*/ 276 w 1297"/>
                <a:gd name="T65" fmla="*/ 724 h 956"/>
                <a:gd name="T66" fmla="*/ 186 w 1297"/>
                <a:gd name="T67" fmla="*/ 738 h 956"/>
                <a:gd name="T68" fmla="*/ 105 w 1297"/>
                <a:gd name="T69" fmla="*/ 752 h 956"/>
                <a:gd name="T70" fmla="*/ 67 w 1297"/>
                <a:gd name="T71" fmla="*/ 764 h 956"/>
                <a:gd name="T72" fmla="*/ 48 w 1297"/>
                <a:gd name="T73" fmla="*/ 728 h 956"/>
                <a:gd name="T74" fmla="*/ 31 w 1297"/>
                <a:gd name="T75" fmla="*/ 688 h 956"/>
                <a:gd name="T76" fmla="*/ 20 w 1297"/>
                <a:gd name="T77" fmla="*/ 634 h 956"/>
                <a:gd name="T78" fmla="*/ 26 w 1297"/>
                <a:gd name="T79" fmla="*/ 581 h 956"/>
                <a:gd name="T80" fmla="*/ 53 w 1297"/>
                <a:gd name="T81" fmla="*/ 525 h 956"/>
                <a:gd name="T82" fmla="*/ 92 w 1297"/>
                <a:gd name="T83" fmla="*/ 479 h 956"/>
                <a:gd name="T84" fmla="*/ 141 w 1297"/>
                <a:gd name="T85" fmla="*/ 451 h 956"/>
                <a:gd name="T86" fmla="*/ 191 w 1297"/>
                <a:gd name="T87" fmla="*/ 429 h 956"/>
                <a:gd name="T88" fmla="*/ 248 w 1297"/>
                <a:gd name="T89" fmla="*/ 403 h 956"/>
                <a:gd name="T90" fmla="*/ 287 w 1297"/>
                <a:gd name="T91" fmla="*/ 379 h 956"/>
                <a:gd name="T92" fmla="*/ 320 w 1297"/>
                <a:gd name="T93" fmla="*/ 346 h 956"/>
                <a:gd name="T94" fmla="*/ 339 w 1297"/>
                <a:gd name="T95" fmla="*/ 304 h 956"/>
                <a:gd name="T96" fmla="*/ 337 w 1297"/>
                <a:gd name="T97" fmla="*/ 255 h 956"/>
                <a:gd name="T98" fmla="*/ 310 w 1297"/>
                <a:gd name="T99" fmla="*/ 212 h 956"/>
                <a:gd name="T100" fmla="*/ 267 w 1297"/>
                <a:gd name="T101" fmla="*/ 190 h 956"/>
                <a:gd name="T102" fmla="*/ 223 w 1297"/>
                <a:gd name="T103" fmla="*/ 198 h 956"/>
                <a:gd name="T104" fmla="*/ 185 w 1297"/>
                <a:gd name="T105" fmla="*/ 229 h 956"/>
                <a:gd name="T106" fmla="*/ 152 w 1297"/>
                <a:gd name="T107" fmla="*/ 265 h 956"/>
                <a:gd name="T108" fmla="*/ 113 w 1297"/>
                <a:gd name="T109" fmla="*/ 280 h 956"/>
                <a:gd name="T110" fmla="*/ 61 w 1297"/>
                <a:gd name="T111" fmla="*/ 276 h 956"/>
                <a:gd name="T112" fmla="*/ 28 w 1297"/>
                <a:gd name="T113" fmla="*/ 248 h 956"/>
                <a:gd name="T114" fmla="*/ 6 w 1297"/>
                <a:gd name="T115" fmla="*/ 208 h 956"/>
                <a:gd name="T116" fmla="*/ 0 w 1297"/>
                <a:gd name="T117" fmla="*/ 165 h 956"/>
                <a:gd name="T118" fmla="*/ 6 w 1297"/>
                <a:gd name="T119" fmla="*/ 116 h 956"/>
                <a:gd name="T120" fmla="*/ 23 w 1297"/>
                <a:gd name="T121" fmla="*/ 58 h 956"/>
                <a:gd name="T122" fmla="*/ 39 w 1297"/>
                <a:gd name="T123" fmla="*/ 22 h 9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97"/>
                <a:gd name="T187" fmla="*/ 0 h 956"/>
                <a:gd name="T188" fmla="*/ 1297 w 1297"/>
                <a:gd name="T189" fmla="*/ 956 h 9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97" h="956">
                  <a:moveTo>
                    <a:pt x="39" y="22"/>
                  </a:moveTo>
                  <a:lnTo>
                    <a:pt x="55" y="0"/>
                  </a:lnTo>
                  <a:lnTo>
                    <a:pt x="1081" y="0"/>
                  </a:lnTo>
                  <a:lnTo>
                    <a:pt x="1296" y="778"/>
                  </a:lnTo>
                  <a:lnTo>
                    <a:pt x="1270" y="764"/>
                  </a:lnTo>
                  <a:lnTo>
                    <a:pt x="1251" y="753"/>
                  </a:lnTo>
                  <a:lnTo>
                    <a:pt x="1229" y="744"/>
                  </a:lnTo>
                  <a:lnTo>
                    <a:pt x="1202" y="735"/>
                  </a:lnTo>
                  <a:lnTo>
                    <a:pt x="1174" y="728"/>
                  </a:lnTo>
                  <a:lnTo>
                    <a:pt x="1144" y="724"/>
                  </a:lnTo>
                  <a:lnTo>
                    <a:pt x="1108" y="719"/>
                  </a:lnTo>
                  <a:lnTo>
                    <a:pt x="1075" y="717"/>
                  </a:lnTo>
                  <a:lnTo>
                    <a:pt x="1042" y="716"/>
                  </a:lnTo>
                  <a:lnTo>
                    <a:pt x="1004" y="716"/>
                  </a:lnTo>
                  <a:lnTo>
                    <a:pt x="960" y="716"/>
                  </a:lnTo>
                  <a:lnTo>
                    <a:pt x="926" y="719"/>
                  </a:lnTo>
                  <a:lnTo>
                    <a:pt x="891" y="722"/>
                  </a:lnTo>
                  <a:lnTo>
                    <a:pt x="861" y="725"/>
                  </a:lnTo>
                  <a:lnTo>
                    <a:pt x="833" y="731"/>
                  </a:lnTo>
                  <a:lnTo>
                    <a:pt x="811" y="738"/>
                  </a:lnTo>
                  <a:lnTo>
                    <a:pt x="792" y="745"/>
                  </a:lnTo>
                  <a:lnTo>
                    <a:pt x="777" y="755"/>
                  </a:lnTo>
                  <a:lnTo>
                    <a:pt x="766" y="764"/>
                  </a:lnTo>
                  <a:lnTo>
                    <a:pt x="759" y="778"/>
                  </a:lnTo>
                  <a:lnTo>
                    <a:pt x="759" y="792"/>
                  </a:lnTo>
                  <a:lnTo>
                    <a:pt x="767" y="807"/>
                  </a:lnTo>
                  <a:lnTo>
                    <a:pt x="777" y="819"/>
                  </a:lnTo>
                  <a:lnTo>
                    <a:pt x="783" y="832"/>
                  </a:lnTo>
                  <a:lnTo>
                    <a:pt x="783" y="850"/>
                  </a:lnTo>
                  <a:lnTo>
                    <a:pt x="774" y="866"/>
                  </a:lnTo>
                  <a:lnTo>
                    <a:pt x="761" y="882"/>
                  </a:lnTo>
                  <a:lnTo>
                    <a:pt x="742" y="897"/>
                  </a:lnTo>
                  <a:lnTo>
                    <a:pt x="723" y="911"/>
                  </a:lnTo>
                  <a:lnTo>
                    <a:pt x="704" y="921"/>
                  </a:lnTo>
                  <a:lnTo>
                    <a:pt x="686" y="929"/>
                  </a:lnTo>
                  <a:lnTo>
                    <a:pt x="665" y="938"/>
                  </a:lnTo>
                  <a:lnTo>
                    <a:pt x="643" y="944"/>
                  </a:lnTo>
                  <a:lnTo>
                    <a:pt x="621" y="949"/>
                  </a:lnTo>
                  <a:lnTo>
                    <a:pt x="599" y="952"/>
                  </a:lnTo>
                  <a:lnTo>
                    <a:pt x="580" y="955"/>
                  </a:lnTo>
                  <a:lnTo>
                    <a:pt x="555" y="955"/>
                  </a:lnTo>
                  <a:lnTo>
                    <a:pt x="533" y="952"/>
                  </a:lnTo>
                  <a:lnTo>
                    <a:pt x="513" y="949"/>
                  </a:lnTo>
                  <a:lnTo>
                    <a:pt x="494" y="943"/>
                  </a:lnTo>
                  <a:lnTo>
                    <a:pt x="474" y="935"/>
                  </a:lnTo>
                  <a:lnTo>
                    <a:pt x="456" y="926"/>
                  </a:lnTo>
                  <a:lnTo>
                    <a:pt x="445" y="915"/>
                  </a:lnTo>
                  <a:lnTo>
                    <a:pt x="441" y="904"/>
                  </a:lnTo>
                  <a:lnTo>
                    <a:pt x="439" y="893"/>
                  </a:lnTo>
                  <a:lnTo>
                    <a:pt x="441" y="877"/>
                  </a:lnTo>
                  <a:lnTo>
                    <a:pt x="445" y="861"/>
                  </a:lnTo>
                  <a:lnTo>
                    <a:pt x="456" y="843"/>
                  </a:lnTo>
                  <a:lnTo>
                    <a:pt x="471" y="825"/>
                  </a:lnTo>
                  <a:lnTo>
                    <a:pt x="482" y="811"/>
                  </a:lnTo>
                  <a:lnTo>
                    <a:pt x="489" y="800"/>
                  </a:lnTo>
                  <a:lnTo>
                    <a:pt x="496" y="783"/>
                  </a:lnTo>
                  <a:lnTo>
                    <a:pt x="500" y="766"/>
                  </a:lnTo>
                  <a:lnTo>
                    <a:pt x="496" y="752"/>
                  </a:lnTo>
                  <a:lnTo>
                    <a:pt x="486" y="739"/>
                  </a:lnTo>
                  <a:lnTo>
                    <a:pt x="469" y="728"/>
                  </a:lnTo>
                  <a:lnTo>
                    <a:pt x="450" y="724"/>
                  </a:lnTo>
                  <a:lnTo>
                    <a:pt x="431" y="719"/>
                  </a:lnTo>
                  <a:lnTo>
                    <a:pt x="405" y="716"/>
                  </a:lnTo>
                  <a:lnTo>
                    <a:pt x="351" y="716"/>
                  </a:lnTo>
                  <a:lnTo>
                    <a:pt x="312" y="719"/>
                  </a:lnTo>
                  <a:lnTo>
                    <a:pt x="276" y="724"/>
                  </a:lnTo>
                  <a:lnTo>
                    <a:pt x="229" y="730"/>
                  </a:lnTo>
                  <a:lnTo>
                    <a:pt x="186" y="738"/>
                  </a:lnTo>
                  <a:lnTo>
                    <a:pt x="139" y="745"/>
                  </a:lnTo>
                  <a:lnTo>
                    <a:pt x="105" y="752"/>
                  </a:lnTo>
                  <a:lnTo>
                    <a:pt x="81" y="756"/>
                  </a:lnTo>
                  <a:lnTo>
                    <a:pt x="67" y="764"/>
                  </a:lnTo>
                  <a:lnTo>
                    <a:pt x="58" y="747"/>
                  </a:lnTo>
                  <a:lnTo>
                    <a:pt x="48" y="728"/>
                  </a:lnTo>
                  <a:lnTo>
                    <a:pt x="39" y="708"/>
                  </a:lnTo>
                  <a:lnTo>
                    <a:pt x="31" y="688"/>
                  </a:lnTo>
                  <a:lnTo>
                    <a:pt x="25" y="663"/>
                  </a:lnTo>
                  <a:lnTo>
                    <a:pt x="20" y="634"/>
                  </a:lnTo>
                  <a:lnTo>
                    <a:pt x="22" y="608"/>
                  </a:lnTo>
                  <a:lnTo>
                    <a:pt x="26" y="581"/>
                  </a:lnTo>
                  <a:lnTo>
                    <a:pt x="37" y="553"/>
                  </a:lnTo>
                  <a:lnTo>
                    <a:pt x="53" y="525"/>
                  </a:lnTo>
                  <a:lnTo>
                    <a:pt x="70" y="500"/>
                  </a:lnTo>
                  <a:lnTo>
                    <a:pt x="92" y="479"/>
                  </a:lnTo>
                  <a:lnTo>
                    <a:pt x="116" y="464"/>
                  </a:lnTo>
                  <a:lnTo>
                    <a:pt x="141" y="451"/>
                  </a:lnTo>
                  <a:lnTo>
                    <a:pt x="166" y="439"/>
                  </a:lnTo>
                  <a:lnTo>
                    <a:pt x="191" y="429"/>
                  </a:lnTo>
                  <a:lnTo>
                    <a:pt x="216" y="418"/>
                  </a:lnTo>
                  <a:lnTo>
                    <a:pt x="248" y="403"/>
                  </a:lnTo>
                  <a:lnTo>
                    <a:pt x="268" y="393"/>
                  </a:lnTo>
                  <a:lnTo>
                    <a:pt x="287" y="379"/>
                  </a:lnTo>
                  <a:lnTo>
                    <a:pt x="304" y="363"/>
                  </a:lnTo>
                  <a:lnTo>
                    <a:pt x="320" y="346"/>
                  </a:lnTo>
                  <a:lnTo>
                    <a:pt x="331" y="326"/>
                  </a:lnTo>
                  <a:lnTo>
                    <a:pt x="339" y="304"/>
                  </a:lnTo>
                  <a:lnTo>
                    <a:pt x="342" y="279"/>
                  </a:lnTo>
                  <a:lnTo>
                    <a:pt x="337" y="255"/>
                  </a:lnTo>
                  <a:lnTo>
                    <a:pt x="326" y="230"/>
                  </a:lnTo>
                  <a:lnTo>
                    <a:pt x="310" y="212"/>
                  </a:lnTo>
                  <a:lnTo>
                    <a:pt x="290" y="198"/>
                  </a:lnTo>
                  <a:lnTo>
                    <a:pt x="267" y="190"/>
                  </a:lnTo>
                  <a:lnTo>
                    <a:pt x="245" y="190"/>
                  </a:lnTo>
                  <a:lnTo>
                    <a:pt x="223" y="198"/>
                  </a:lnTo>
                  <a:lnTo>
                    <a:pt x="201" y="212"/>
                  </a:lnTo>
                  <a:lnTo>
                    <a:pt x="185" y="229"/>
                  </a:lnTo>
                  <a:lnTo>
                    <a:pt x="168" y="248"/>
                  </a:lnTo>
                  <a:lnTo>
                    <a:pt x="152" y="265"/>
                  </a:lnTo>
                  <a:lnTo>
                    <a:pt x="135" y="276"/>
                  </a:lnTo>
                  <a:lnTo>
                    <a:pt x="113" y="280"/>
                  </a:lnTo>
                  <a:lnTo>
                    <a:pt x="84" y="280"/>
                  </a:lnTo>
                  <a:lnTo>
                    <a:pt x="61" y="276"/>
                  </a:lnTo>
                  <a:lnTo>
                    <a:pt x="44" y="262"/>
                  </a:lnTo>
                  <a:lnTo>
                    <a:pt x="28" y="248"/>
                  </a:lnTo>
                  <a:lnTo>
                    <a:pt x="15" y="230"/>
                  </a:lnTo>
                  <a:lnTo>
                    <a:pt x="6" y="208"/>
                  </a:lnTo>
                  <a:lnTo>
                    <a:pt x="1" y="188"/>
                  </a:lnTo>
                  <a:lnTo>
                    <a:pt x="0" y="165"/>
                  </a:lnTo>
                  <a:lnTo>
                    <a:pt x="1" y="140"/>
                  </a:lnTo>
                  <a:lnTo>
                    <a:pt x="6" y="116"/>
                  </a:lnTo>
                  <a:lnTo>
                    <a:pt x="14" y="85"/>
                  </a:lnTo>
                  <a:lnTo>
                    <a:pt x="23" y="58"/>
                  </a:lnTo>
                  <a:lnTo>
                    <a:pt x="30" y="41"/>
                  </a:lnTo>
                  <a:lnTo>
                    <a:pt x="39" y="22"/>
                  </a:lnTo>
                </a:path>
              </a:pathLst>
            </a:custGeom>
            <a:gradFill rotWithShape="1">
              <a:gsLst>
                <a:gs pos="0">
                  <a:srgbClr val="CCCCFF"/>
                </a:gs>
                <a:gs pos="100000">
                  <a:srgbClr val="5E5E76"/>
                </a:gs>
              </a:gsLst>
              <a:path path="rect">
                <a:fillToRect t="100000" r="10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94226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3787" y="1434"/>
              <a:ext cx="998" cy="272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2963"/>
                </a:avLst>
              </a:prstTxWarp>
            </a:bodyPr>
            <a:lstStyle/>
            <a:p>
              <a:pPr algn="r"/>
              <a:r>
                <a:rPr lang="de-DE" sz="3718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Markt</a:t>
              </a:r>
            </a:p>
          </p:txBody>
        </p:sp>
      </p:grpSp>
      <p:grpSp>
        <p:nvGrpSpPr>
          <p:cNvPr id="12" name="Group 34"/>
          <p:cNvGrpSpPr>
            <a:grpSpLocks/>
          </p:cNvGrpSpPr>
          <p:nvPr/>
        </p:nvGrpSpPr>
        <p:grpSpPr bwMode="auto">
          <a:xfrm>
            <a:off x="1975045" y="908050"/>
            <a:ext cx="8395090" cy="5111750"/>
            <a:chOff x="431" y="890"/>
            <a:chExt cx="4989" cy="3220"/>
          </a:xfrm>
        </p:grpSpPr>
        <p:sp>
          <p:nvSpPr>
            <p:cNvPr id="410659" name="AutoShape 35"/>
            <p:cNvSpPr>
              <a:spLocks noChangeArrowheads="1"/>
            </p:cNvSpPr>
            <p:nvPr/>
          </p:nvSpPr>
          <p:spPr bwMode="auto">
            <a:xfrm rot="10800000">
              <a:off x="431" y="890"/>
              <a:ext cx="4989" cy="2994"/>
            </a:xfrm>
            <a:custGeom>
              <a:avLst/>
              <a:gdLst>
                <a:gd name="G0" fmla="+- 2627 0 0"/>
                <a:gd name="G1" fmla="+- 21600 0 2627"/>
                <a:gd name="G2" fmla="*/ 2627 1 2"/>
                <a:gd name="G3" fmla="+- 21600 0 G2"/>
                <a:gd name="G4" fmla="+/ 2627 21600 2"/>
                <a:gd name="G5" fmla="+/ G1 0 2"/>
                <a:gd name="G6" fmla="*/ 21600 21600 2627"/>
                <a:gd name="G7" fmla="*/ G6 1 2"/>
                <a:gd name="G8" fmla="+- 21600 0 G7"/>
                <a:gd name="G9" fmla="*/ 21600 1 2"/>
                <a:gd name="G10" fmla="+- 2627 0 G9"/>
                <a:gd name="G11" fmla="?: G10 G8 0"/>
                <a:gd name="G12" fmla="?: G10 G7 21600"/>
                <a:gd name="T0" fmla="*/ 20286 w 21600"/>
                <a:gd name="T1" fmla="*/ 10800 h 21600"/>
                <a:gd name="T2" fmla="*/ 10800 w 21600"/>
                <a:gd name="T3" fmla="*/ 21600 h 21600"/>
                <a:gd name="T4" fmla="*/ 1314 w 21600"/>
                <a:gd name="T5" fmla="*/ 10800 h 21600"/>
                <a:gd name="T6" fmla="*/ 10800 w 21600"/>
                <a:gd name="T7" fmla="*/ 0 h 21600"/>
                <a:gd name="T8" fmla="*/ 3114 w 21600"/>
                <a:gd name="T9" fmla="*/ 3114 h 21600"/>
                <a:gd name="T10" fmla="*/ 18486 w 21600"/>
                <a:gd name="T11" fmla="*/ 1848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627" y="21600"/>
                  </a:lnTo>
                  <a:lnTo>
                    <a:pt x="1897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3CCFF">
                    <a:alpha val="80000"/>
                  </a:srgbClr>
                </a:gs>
                <a:gs pos="100000">
                  <a:srgbClr val="B3CC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sz="1632"/>
            </a:p>
          </p:txBody>
        </p:sp>
        <p:sp>
          <p:nvSpPr>
            <p:cNvPr id="94223" name="Rectangle 36"/>
            <p:cNvSpPr>
              <a:spLocks noChangeArrowheads="1"/>
            </p:cNvSpPr>
            <p:nvPr/>
          </p:nvSpPr>
          <p:spPr bwMode="auto">
            <a:xfrm>
              <a:off x="434" y="3884"/>
              <a:ext cx="4986" cy="226"/>
            </a:xfrm>
            <a:prstGeom prst="rect">
              <a:avLst/>
            </a:prstGeom>
            <a:gradFill rotWithShape="1">
              <a:gsLst>
                <a:gs pos="0">
                  <a:srgbClr val="535E76"/>
                </a:gs>
                <a:gs pos="100000">
                  <a:srgbClr val="B3CC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94224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930" y="1842"/>
              <a:ext cx="4128" cy="1088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3463"/>
                </a:avLst>
              </a:prstTxWarp>
            </a:bodyPr>
            <a:lstStyle/>
            <a:p>
              <a:pPr algn="ctr"/>
              <a:r>
                <a:rPr lang="de-DE" sz="3718" kern="10" dirty="0">
                  <a:ln w="12700">
                    <a:solidFill>
                      <a:srgbClr val="003366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3366"/>
                      </a:gs>
                      <a:gs pos="100000">
                        <a:srgbClr val="00182F"/>
                      </a:gs>
                    </a:gsLst>
                    <a:lin ang="5400000" scaled="1"/>
                  </a:gradFill>
                  <a:effectLst>
                    <a:outerShdw dist="35921" dir="2700000" sy="50000" rotWithShape="0">
                      <a:srgbClr val="003366">
                        <a:alpha val="50000"/>
                      </a:srgbClr>
                    </a:outerShdw>
                  </a:effectLst>
                  <a:latin typeface="Arial Black"/>
                </a:rPr>
                <a:t>Fachabteilungen</a:t>
              </a:r>
            </a:p>
          </p:txBody>
        </p:sp>
      </p:grpSp>
      <p:pic>
        <p:nvPicPr>
          <p:cNvPr id="39" name="Picture 9" descr="stockxpertcom_id732154_siz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18712" y="295748"/>
            <a:ext cx="1591855" cy="22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100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0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1075477"/>
            <a:r>
              <a:rPr lang="de-DE" dirty="0" smtClean="0"/>
              <a:t>Finanzmarkt</a:t>
            </a:r>
          </a:p>
        </p:txBody>
      </p:sp>
      <p:pic>
        <p:nvPicPr>
          <p:cNvPr id="133122" name="Picture 2" descr="http://www.horizont.net/news/media/1/--7962-detailp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0106" y="1695766"/>
            <a:ext cx="4469652" cy="4694601"/>
          </a:xfrm>
          <a:prstGeom prst="rect">
            <a:avLst/>
          </a:prstGeom>
          <a:noFill/>
          <a:ln w="19050">
            <a:solidFill>
              <a:srgbClr val="1D2D4B"/>
            </a:solidFill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101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82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3" b="21708"/>
          <a:stretch/>
        </p:blipFill>
        <p:spPr>
          <a:xfrm>
            <a:off x="0" y="1530910"/>
            <a:ext cx="12192000" cy="5373584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61321" y="1792750"/>
            <a:ext cx="11342969" cy="381158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Banken- </a:t>
            </a:r>
            <a:r>
              <a:rPr lang="de-DE" dirty="0"/>
              <a:t>und Finanzinstitutionen unabhängige 360° Finanzplanung mit </a:t>
            </a:r>
            <a:r>
              <a:rPr lang="de-DE" dirty="0" smtClean="0"/>
              <a:t>Top-Produkten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304B"/>
                </a:solidFill>
              </a:rPr>
              <a:t>Baufinanzierung / Anschlussfinanzierung / Verbraucherkredite / gewerbliche Darlehen / Leasing </a:t>
            </a:r>
            <a:r>
              <a:rPr lang="de-DE" dirty="0" smtClean="0">
                <a:solidFill>
                  <a:srgbClr val="1D304B"/>
                </a:solidFill>
              </a:rPr>
              <a:t>/ Plattformgeschäft </a:t>
            </a:r>
            <a:r>
              <a:rPr lang="de-DE" dirty="0">
                <a:solidFill>
                  <a:srgbClr val="1D304B"/>
                </a:solidFill>
              </a:rPr>
              <a:t>und Direktzugänge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Neutrale </a:t>
            </a:r>
            <a:r>
              <a:rPr lang="de-DE" dirty="0"/>
              <a:t>Anbieter- und Produktauswahl der Vermögensanlagen/Assets mit qualitativen und </a:t>
            </a:r>
            <a:r>
              <a:rPr lang="de-DE" dirty="0" smtClean="0"/>
              <a:t>quantitativen Analyseverfahren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Einmalbeitragskonzepte und Erbschaftssteuerkonzepte</a:t>
            </a: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Exklusiver </a:t>
            </a:r>
            <a:r>
              <a:rPr lang="de-DE" dirty="0"/>
              <a:t>Zugang zu institutionellen Top-Investments, Club-Deals und </a:t>
            </a:r>
            <a:r>
              <a:rPr lang="de-DE" dirty="0" smtClean="0"/>
              <a:t>Immobilienprojekten</a:t>
            </a: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Überblick </a:t>
            </a:r>
            <a:r>
              <a:rPr lang="de-DE" dirty="0"/>
              <a:t>und regelmäßige Kontrolle/Reports des Gesamtvermögens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Spezialisierung</a:t>
            </a:r>
            <a:r>
              <a:rPr lang="de-DE" dirty="0"/>
              <a:t>: Kompetenz durch ein Expertennetzwerk von Financial Planern, </a:t>
            </a:r>
            <a:r>
              <a:rPr lang="de-DE" dirty="0" smtClean="0"/>
              <a:t>Fachanwälten </a:t>
            </a:r>
            <a:r>
              <a:rPr lang="de-DE" dirty="0"/>
              <a:t>und </a:t>
            </a:r>
            <a:r>
              <a:rPr lang="de-DE" dirty="0" smtClean="0"/>
              <a:t>Steuerberatern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		Alles aus einer Hand: Diese Kombination schafft für Sie maximale Entlastung mit 			besten 	Ergebnissen für Ihr Vermögen.</a:t>
            </a:r>
            <a:endParaRPr lang="de-DE" dirty="0"/>
          </a:p>
          <a:p>
            <a:endParaRPr lang="de-DE" dirty="0"/>
          </a:p>
          <a:p>
            <a:endParaRPr lang="de-DE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>
                <a:latin typeface="Arial"/>
                <a:ea typeface="+mn-ea"/>
                <a:cs typeface="+mn-cs"/>
              </a:rPr>
              <a:t>afm</a:t>
            </a:r>
            <a:r>
              <a:rPr lang="de-DE" b="1" cap="none" dirty="0" smtClean="0">
                <a:latin typeface="Arial"/>
                <a:ea typeface="+mn-ea"/>
                <a:cs typeface="+mn-cs"/>
              </a:rPr>
              <a:t> </a:t>
            </a:r>
            <a:r>
              <a:rPr lang="de-DE" dirty="0" smtClean="0"/>
              <a:t>VERMÖGENSMANAGEMENT</a:t>
            </a:r>
            <a:br>
              <a:rPr lang="de-DE" dirty="0" smtClean="0"/>
            </a:br>
            <a:r>
              <a:rPr lang="de-DE" dirty="0" smtClean="0"/>
              <a:t>WARUM WIR DER RICHTIGE PARTNER SIND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603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8" b="10094"/>
          <a:stretch/>
        </p:blipFill>
        <p:spPr>
          <a:xfrm>
            <a:off x="-65905" y="1473200"/>
            <a:ext cx="12257905" cy="53848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103</a:t>
            </a:fld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479425" y="3184478"/>
            <a:ext cx="6670675" cy="762816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-2191585" y="3368046"/>
            <a:ext cx="12192000" cy="395680"/>
          </a:xfrm>
        </p:spPr>
        <p:txBody>
          <a:bodyPr/>
          <a:lstStyle/>
          <a:p>
            <a:pPr algn="ctr"/>
            <a:r>
              <a:rPr lang="de-DE" dirty="0" err="1" smtClean="0">
                <a:solidFill>
                  <a:srgbClr val="1D2D4B"/>
                </a:solidFill>
              </a:rPr>
              <a:t>afm</a:t>
            </a:r>
            <a:r>
              <a:rPr lang="de-DE" dirty="0" smtClean="0">
                <a:solidFill>
                  <a:srgbClr val="1D2D4B"/>
                </a:solidFill>
              </a:rPr>
              <a:t> HHVM Fondsportfolioverwaltung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165100" y="4943236"/>
            <a:ext cx="12192000" cy="395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endParaRPr lang="de-DE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de-DE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165100" y="2822336"/>
            <a:ext cx="12192000" cy="3956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endParaRPr lang="de-DE" dirty="0" smtClean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432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afm </a:t>
            </a:r>
            <a:r>
              <a:rPr lang="de-DE" dirty="0"/>
              <a:t>HHVM FONDSVERMÖGENSVERWALTUNG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579880" y="2146935"/>
          <a:ext cx="9042400" cy="75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42400"/>
              </a:tblGrid>
              <a:tr h="755162">
                <a:tc>
                  <a:txBody>
                    <a:bodyPr/>
                    <a:lstStyle/>
                    <a:p>
                      <a:pPr algn="ctr"/>
                      <a:r>
                        <a:rPr lang="de-DE" sz="24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Der Königsweg für das Depot: 3 Strategien</a:t>
                      </a:r>
                      <a:endParaRPr lang="de-DE" sz="24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3059772"/>
            <a:ext cx="9032240" cy="3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1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LEISTUNGSBILANZ afm HHVM</a:t>
            </a:r>
            <a:br>
              <a:rPr lang="de-DE" b="1" dirty="0" smtClean="0"/>
            </a:br>
            <a:r>
              <a:rPr lang="de-DE" dirty="0" smtClean="0"/>
              <a:t>Fondsvermögensverwaltung</a:t>
            </a:r>
            <a:endParaRPr lang="de-DE" b="1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977" y="1530910"/>
            <a:ext cx="2276475" cy="24765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673" y="1966018"/>
            <a:ext cx="4183180" cy="164518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256" y="4114799"/>
            <a:ext cx="5932590" cy="224043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71" y="4015848"/>
            <a:ext cx="5150985" cy="263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6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 </a:t>
            </a:r>
            <a:r>
              <a:rPr lang="de-DE" dirty="0" smtClean="0"/>
              <a:t>HHVM FONDSVERMÖGENSVERWALTUNG</a:t>
            </a:r>
            <a:endParaRPr lang="de-DE" dirty="0"/>
          </a:p>
        </p:txBody>
      </p:sp>
      <p:pic>
        <p:nvPicPr>
          <p:cNvPr id="6" name="Inhaltsplatzhalt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87" y="4235634"/>
            <a:ext cx="2197124" cy="29673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09" y="6016134"/>
            <a:ext cx="2197124" cy="39460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580615" y="5149223"/>
            <a:ext cx="1258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afm Berater</a:t>
            </a: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495252" y="5196408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</a:t>
            </a: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feil nach links 9"/>
          <p:cNvSpPr/>
          <p:nvPr/>
        </p:nvSpPr>
        <p:spPr>
          <a:xfrm>
            <a:off x="4037965" y="5997445"/>
            <a:ext cx="5241113" cy="457479"/>
          </a:xfrm>
          <a:prstGeom prst="left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eitet 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Unterlagen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weiter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feil nach links 10"/>
          <p:cNvSpPr/>
          <p:nvPr/>
        </p:nvSpPr>
        <p:spPr>
          <a:xfrm>
            <a:off x="7115426" y="1807119"/>
            <a:ext cx="2184253" cy="431241"/>
          </a:xfrm>
          <a:prstGeom prst="left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Depoteinsicht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feil nach oben 11"/>
          <p:cNvSpPr/>
          <p:nvPr/>
        </p:nvSpPr>
        <p:spPr>
          <a:xfrm>
            <a:off x="2031643" y="4761251"/>
            <a:ext cx="410533" cy="1048876"/>
          </a:xfrm>
          <a:prstGeom prst="up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379728" y="5140144"/>
            <a:ext cx="1752404" cy="461665"/>
          </a:xfrm>
          <a:prstGeom prst="rect">
            <a:avLst/>
          </a:prstGeom>
          <a:solidFill>
            <a:srgbClr val="5C87AA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Advisory-Funktion</a:t>
            </a:r>
          </a:p>
          <a:p>
            <a:pPr algn="ctr"/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eitet Unterlagen weiter</a:t>
            </a:r>
            <a:endParaRPr lang="de-DE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feil nach rechts 13"/>
          <p:cNvSpPr/>
          <p:nvPr/>
        </p:nvSpPr>
        <p:spPr>
          <a:xfrm>
            <a:off x="2134553" y="1802691"/>
            <a:ext cx="2278288" cy="421222"/>
          </a:xfrm>
          <a:prstGeom prst="right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eitet Unterlagen weiter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feil nach oben 14"/>
          <p:cNvSpPr/>
          <p:nvPr/>
        </p:nvSpPr>
        <p:spPr>
          <a:xfrm>
            <a:off x="5630262" y="2762852"/>
            <a:ext cx="443245" cy="1152977"/>
          </a:xfrm>
          <a:prstGeom prst="up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5048619" y="3166276"/>
            <a:ext cx="1606530" cy="461665"/>
          </a:xfrm>
          <a:prstGeom prst="rect">
            <a:avLst/>
          </a:prstGeom>
          <a:solidFill>
            <a:srgbClr val="5C87AA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Depotkorrespondenz</a:t>
            </a:r>
          </a:p>
          <a:p>
            <a:pPr algn="ctr"/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Depoteinsicht</a:t>
            </a:r>
          </a:p>
        </p:txBody>
      </p:sp>
      <p:sp>
        <p:nvSpPr>
          <p:cNvPr id="17" name="Rechteck 16"/>
          <p:cNvSpPr/>
          <p:nvPr/>
        </p:nvSpPr>
        <p:spPr>
          <a:xfrm>
            <a:off x="9105876" y="2116658"/>
            <a:ext cx="193803" cy="1800000"/>
          </a:xfrm>
          <a:prstGeom prst="rect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8" name="Pfeil nach links 17"/>
          <p:cNvSpPr/>
          <p:nvPr/>
        </p:nvSpPr>
        <p:spPr>
          <a:xfrm>
            <a:off x="3691568" y="4271224"/>
            <a:ext cx="1549438" cy="331664"/>
          </a:xfrm>
          <a:prstGeom prst="left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9108304" y="5543824"/>
            <a:ext cx="193803" cy="7905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Pfeil nach links 19"/>
          <p:cNvSpPr/>
          <p:nvPr/>
        </p:nvSpPr>
        <p:spPr>
          <a:xfrm>
            <a:off x="6474621" y="4271224"/>
            <a:ext cx="2400136" cy="331664"/>
          </a:xfrm>
          <a:prstGeom prst="leftArrow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7025144" y="4130999"/>
            <a:ext cx="1470274" cy="646331"/>
          </a:xfrm>
          <a:prstGeom prst="rect">
            <a:avLst/>
          </a:prstGeom>
          <a:solidFill>
            <a:srgbClr val="5C87AA"/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empfiehlt VV</a:t>
            </a:r>
          </a:p>
          <a:p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 Unterlagen ein</a:t>
            </a:r>
          </a:p>
          <a:p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Dokumentation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4039764" y="4307681"/>
            <a:ext cx="927562" cy="276999"/>
          </a:xfrm>
          <a:prstGeom prst="rect">
            <a:avLst/>
          </a:prstGeom>
          <a:solidFill>
            <a:srgbClr val="5C87AA"/>
          </a:solidFill>
        </p:spPr>
        <p:txBody>
          <a:bodyPr wrap="none" rtlCol="0" anchor="ctr">
            <a:spAutoFit/>
          </a:bodyPr>
          <a:lstStyle/>
          <a:p>
            <a:pPr algn="ctr"/>
            <a:r>
              <a:rPr lang="de-DE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VV-Vertrag</a:t>
            </a:r>
          </a:p>
        </p:txBody>
      </p:sp>
      <p:sp>
        <p:nvSpPr>
          <p:cNvPr id="23" name="Rechteck 22"/>
          <p:cNvSpPr/>
          <p:nvPr/>
        </p:nvSpPr>
        <p:spPr>
          <a:xfrm>
            <a:off x="2132361" y="2116213"/>
            <a:ext cx="193803" cy="1800000"/>
          </a:xfrm>
          <a:prstGeom prst="rect">
            <a:avLst/>
          </a:prstGeom>
          <a:solidFill>
            <a:srgbClr val="1D2D4B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4" name="Picture 2" descr="\\fileserver1.frankfur\homedir$\sld24r\WIN7PROFILE\Desktop\Ablage\Präsentationen\2017\Produktpräsentation WeitBlick\Icons\Maennchen_GelbBla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3" t="87331" r="84402"/>
          <a:stretch>
            <a:fillRect/>
          </a:stretch>
        </p:blipFill>
        <p:spPr bwMode="auto">
          <a:xfrm>
            <a:off x="5529146" y="3915829"/>
            <a:ext cx="708385" cy="110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\\fileserver1.frankfur\homedir$\sld24r\WIN7PROFILE\Desktop\Ablage\Präsentationen\2017\Produktpräsentation WeitBlick\Icons\Maennchen_GelbBlau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3" t="88401" r="84402"/>
          <a:stretch/>
        </p:blipFill>
        <p:spPr bwMode="auto">
          <a:xfrm>
            <a:off x="8882060" y="4024616"/>
            <a:ext cx="708385" cy="100949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56" y="1554798"/>
            <a:ext cx="847014" cy="1030092"/>
          </a:xfrm>
          <a:prstGeom prst="rect">
            <a:avLst/>
          </a:prstGeom>
          <a:solidFill>
            <a:srgbClr val="5C87AA"/>
          </a:solidFill>
          <a:ln>
            <a:solidFill>
              <a:schemeClr val="bg1"/>
            </a:solidFill>
          </a:ln>
        </p:spPr>
      </p:pic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483309" y="2458585"/>
            <a:ext cx="8462137" cy="2886272"/>
          </a:xfrm>
          <a:prstGeom prst="rect">
            <a:avLst/>
          </a:prstGeom>
          <a:solidFill>
            <a:schemeClr val="bg1"/>
          </a:solidFill>
          <a:ln w="28575">
            <a:solidFill>
              <a:srgbClr val="1D2D4B"/>
            </a:solidFill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 smtClean="0">
                <a:solidFill>
                  <a:srgbClr val="1D304B"/>
                </a:solidFill>
              </a:rPr>
              <a:t>volldigitaler Prozess </a:t>
            </a:r>
          </a:p>
          <a:p>
            <a:pPr algn="ctr">
              <a:spcBef>
                <a:spcPct val="50000"/>
              </a:spcBef>
            </a:pPr>
            <a:r>
              <a:rPr lang="de-DE" sz="4534" dirty="0" smtClean="0">
                <a:solidFill>
                  <a:srgbClr val="1D304B"/>
                </a:solidFill>
              </a:rPr>
              <a:t>und dynamische ETF Varianten </a:t>
            </a:r>
          </a:p>
          <a:p>
            <a:pPr algn="ctr">
              <a:spcBef>
                <a:spcPct val="50000"/>
              </a:spcBef>
            </a:pPr>
            <a:r>
              <a:rPr lang="de-DE" sz="4534" dirty="0" smtClean="0">
                <a:solidFill>
                  <a:srgbClr val="1D304B"/>
                </a:solidFill>
              </a:rPr>
              <a:t>im Aufbau!</a:t>
            </a:r>
            <a:endParaRPr lang="de-DE" sz="4534" dirty="0">
              <a:solidFill>
                <a:srgbClr val="1D304B"/>
              </a:solidFill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148" y="75352"/>
            <a:ext cx="1405217" cy="131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6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ChangeArrowheads="1"/>
          </p:cNvSpPr>
          <p:nvPr/>
        </p:nvSpPr>
        <p:spPr bwMode="auto">
          <a:xfrm>
            <a:off x="2171802" y="1628787"/>
            <a:ext cx="531953" cy="71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000" dirty="0">
                <a:solidFill>
                  <a:srgbClr val="1D304B"/>
                </a:solidFill>
              </a:rPr>
              <a:t>B</a:t>
            </a:r>
          </a:p>
        </p:txBody>
      </p:sp>
      <p:sp>
        <p:nvSpPr>
          <p:cNvPr id="575491" name="Rectangle 3"/>
          <p:cNvSpPr>
            <a:spLocks noChangeArrowheads="1"/>
          </p:cNvSpPr>
          <p:nvPr/>
        </p:nvSpPr>
        <p:spPr bwMode="auto">
          <a:xfrm>
            <a:off x="2747674" y="2852748"/>
            <a:ext cx="3491096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elegschaften</a:t>
            </a:r>
          </a:p>
        </p:txBody>
      </p:sp>
      <p:sp>
        <p:nvSpPr>
          <p:cNvPr id="575492" name="Rectangle 4"/>
          <p:cNvSpPr>
            <a:spLocks noChangeArrowheads="1"/>
          </p:cNvSpPr>
          <p:nvPr/>
        </p:nvSpPr>
        <p:spPr bwMode="auto">
          <a:xfrm>
            <a:off x="2674620" y="1628787"/>
            <a:ext cx="2651122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edrohung</a:t>
            </a:r>
          </a:p>
        </p:txBody>
      </p:sp>
      <p:sp>
        <p:nvSpPr>
          <p:cNvPr id="575493" name="Rectangle 5"/>
          <p:cNvSpPr>
            <a:spLocks noChangeArrowheads="1"/>
          </p:cNvSpPr>
          <p:nvPr/>
        </p:nvSpPr>
        <p:spPr bwMode="auto">
          <a:xfrm>
            <a:off x="5660395" y="1628787"/>
            <a:ext cx="578439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A</a:t>
            </a:r>
          </a:p>
        </p:txBody>
      </p:sp>
      <p:sp>
        <p:nvSpPr>
          <p:cNvPr id="575494" name="Rectangle 6"/>
          <p:cNvSpPr>
            <a:spLocks noChangeArrowheads="1"/>
          </p:cNvSpPr>
          <p:nvPr/>
        </p:nvSpPr>
        <p:spPr bwMode="auto">
          <a:xfrm>
            <a:off x="6154706" y="1628787"/>
            <a:ext cx="967969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ller</a:t>
            </a:r>
          </a:p>
        </p:txBody>
      </p:sp>
      <p:sp>
        <p:nvSpPr>
          <p:cNvPr id="575495" name="Rectangle 7"/>
          <p:cNvSpPr>
            <a:spLocks noChangeArrowheads="1"/>
          </p:cNvSpPr>
          <p:nvPr/>
        </p:nvSpPr>
        <p:spPr bwMode="auto">
          <a:xfrm>
            <a:off x="7323767" y="1628787"/>
            <a:ext cx="578439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V</a:t>
            </a:r>
          </a:p>
        </p:txBody>
      </p:sp>
      <p:sp>
        <p:nvSpPr>
          <p:cNvPr id="575496" name="Rectangle 8"/>
          <p:cNvSpPr>
            <a:spLocks noChangeArrowheads="1"/>
          </p:cNvSpPr>
          <p:nvPr/>
        </p:nvSpPr>
        <p:spPr bwMode="auto">
          <a:xfrm>
            <a:off x="7788768" y="1628787"/>
            <a:ext cx="2293653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ermittler</a:t>
            </a:r>
          </a:p>
        </p:txBody>
      </p:sp>
      <p:sp>
        <p:nvSpPr>
          <p:cNvPr id="575497" name="Rectangle 9"/>
          <p:cNvSpPr>
            <a:spLocks noChangeArrowheads="1"/>
          </p:cNvSpPr>
          <p:nvPr/>
        </p:nvSpPr>
        <p:spPr bwMode="auto">
          <a:xfrm>
            <a:off x="4875663" y="4005273"/>
            <a:ext cx="1062546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ktiv</a:t>
            </a:r>
          </a:p>
        </p:txBody>
      </p:sp>
      <p:sp>
        <p:nvSpPr>
          <p:cNvPr id="575498" name="Rectangle 10"/>
          <p:cNvSpPr>
            <a:spLocks noChangeArrowheads="1"/>
          </p:cNvSpPr>
          <p:nvPr/>
        </p:nvSpPr>
        <p:spPr bwMode="auto">
          <a:xfrm>
            <a:off x="7133131" y="5157799"/>
            <a:ext cx="2487616" cy="79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4335" tIns="47165" rIns="94335" bIns="4716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4534" dirty="0">
                <a:solidFill>
                  <a:srgbClr val="1D304B"/>
                </a:solidFill>
              </a:rPr>
              <a:t>ersorgen</a:t>
            </a:r>
          </a:p>
        </p:txBody>
      </p:sp>
    </p:spTree>
    <p:extLst>
      <p:ext uri="{BB962C8B-B14F-4D97-AF65-F5344CB8AC3E}">
        <p14:creationId xmlns:p14="http://schemas.microsoft.com/office/powerpoint/2010/main" val="30601183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3" dur="indefinite"/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6" dur="indefinite"/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8.33333E-7 1.11111E-6 C -0.03333 0.02917 -0.06667 0.05833 -0.06667 0.08773 C -0.06667 0.1169 -0.01107 0.16065 8.33333E-7 0.17546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575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877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4.44444E-6 C -0.10729 0.04398 -0.21406 0.08842 -0.23628 0.1456 C -0.25816 0.203 -0.19583 0.27291 -0.13316 0.34351 " pathEditMode="relative" rAng="0" ptsTypes="aaA">
                                      <p:cBhvr>
                                        <p:cTn id="72" dur="2000" fill="hold"/>
                                        <p:tgtEl>
                                          <p:spTgt spid="575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172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19792 4.44444E-6 C 0.01702 0.05092 -0.16371 0.10208 -0.20902 0.18726 C -0.25382 0.27245 -0.0967 0.45717 -0.07413 0.51134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575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00" y="256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5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5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5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5754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575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575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5754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5754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5754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575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575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575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490" grpId="0" build="allAtOnce"/>
      <p:bldP spid="575490" grpId="1" build="allAtOnce"/>
      <p:bldP spid="575490" grpId="2" build="allAtOnce"/>
      <p:bldP spid="575491" grpId="0"/>
      <p:bldP spid="575492" grpId="0" build="allAtOnce"/>
      <p:bldP spid="575492" grpId="1" build="allAtOnce"/>
      <p:bldP spid="575492" grpId="2" build="allAtOnce"/>
      <p:bldP spid="575493" grpId="0" build="allAtOnce"/>
      <p:bldP spid="575493" grpId="1" build="allAtOnce"/>
      <p:bldP spid="575493" grpId="2" build="allAtOnce"/>
      <p:bldP spid="575494" grpId="0" build="allAtOnce"/>
      <p:bldP spid="575494" grpId="1" build="allAtOnce"/>
      <p:bldP spid="575494" grpId="2" build="allAtOnce"/>
      <p:bldP spid="575495" grpId="0" build="allAtOnce"/>
      <p:bldP spid="575495" grpId="1" build="allAtOnce"/>
      <p:bldP spid="575495" grpId="2" build="allAtOnce"/>
      <p:bldP spid="575496" grpId="0" build="allAtOnce"/>
      <p:bldP spid="575496" grpId="1" build="allAtOnce"/>
      <p:bldP spid="575497" grpId="0"/>
      <p:bldP spid="575498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UNTERNEHMENSGRÖSSEN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446" y="1537908"/>
            <a:ext cx="6948943" cy="5073601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 rot="10800000">
            <a:off x="3074553" y="4238044"/>
            <a:ext cx="1250955" cy="2373464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 rot="10800000">
            <a:off x="6876602" y="4238044"/>
            <a:ext cx="1250955" cy="2373464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8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108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1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109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ARBEITSMARKT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62" y="1641497"/>
            <a:ext cx="9133787" cy="4802909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70438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11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HINTER DEN KULISSEN</a:t>
            </a:r>
          </a:p>
        </p:txBody>
      </p:sp>
      <p:pic>
        <p:nvPicPr>
          <p:cNvPr id="15" name="Picture 5" descr="ball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3932" y="1643631"/>
            <a:ext cx="4556806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afm ballon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28393" y="2743743"/>
            <a:ext cx="2110870" cy="174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148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110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ARBEITSMARKT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476" y="1662544"/>
            <a:ext cx="9211736" cy="4689611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8374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2D4B"/>
                </a:solidFill>
              </a:rPr>
              <a:t> </a:t>
            </a: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111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ARBEITSMARKT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811" y="1539859"/>
            <a:ext cx="5977569" cy="5177422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379610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781" y="51048"/>
            <a:ext cx="3341809" cy="1391705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 </a:t>
            </a:r>
            <a:fld id="{F4ED118F-158F-4A49-96E9-0E4C1AF460BC}" type="slidenum">
              <a:rPr lang="de-DE" smtClean="0"/>
              <a:pPr>
                <a:defRPr/>
              </a:pPr>
              <a:t>112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BEWERBERMARKT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604" y="1580559"/>
            <a:ext cx="3867011" cy="5159407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36236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Mitarbeiterversorgung </a:t>
            </a:r>
            <a:br>
              <a:rPr lang="de-DE" dirty="0" smtClean="0"/>
            </a:br>
            <a:r>
              <a:rPr lang="de-DE" dirty="0" smtClean="0"/>
              <a:t>aus neuer Perspektive betrachten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/>
              <a:t>Fachkräftemangel „War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talents</a:t>
            </a:r>
            <a:r>
              <a:rPr lang="de-DE" altLang="de-DE" dirty="0"/>
              <a:t>“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Geburten- und Qualifikationsrückgang</a:t>
            </a:r>
          </a:p>
          <a:p>
            <a:pPr>
              <a:defRPr/>
            </a:pPr>
            <a:r>
              <a:rPr lang="de-DE" altLang="de-DE" dirty="0"/>
              <a:t>Demografie der Belegschaft 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Alterung der Gesellschaft</a:t>
            </a:r>
          </a:p>
          <a:p>
            <a:pPr>
              <a:defRPr/>
            </a:pPr>
            <a:r>
              <a:rPr lang="de-DE" altLang="de-DE" dirty="0"/>
              <a:t>Mitarbeiterleistung honorieren 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Wettbewerbsfaktor</a:t>
            </a:r>
          </a:p>
          <a:p>
            <a:pPr>
              <a:defRPr/>
            </a:pPr>
            <a:r>
              <a:rPr lang="de-DE" altLang="de-DE" dirty="0"/>
              <a:t>Motivationssteigerung der Belegschaft 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Unternehmensziele</a:t>
            </a:r>
          </a:p>
          <a:p>
            <a:pPr>
              <a:defRPr/>
            </a:pPr>
            <a:r>
              <a:rPr lang="de-DE" altLang="de-DE" dirty="0"/>
              <a:t>Attraktivität am Arbeitsmarkt steigern 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Imagegewinn</a:t>
            </a:r>
          </a:p>
          <a:p>
            <a:pPr>
              <a:defRPr/>
            </a:pPr>
            <a:r>
              <a:rPr lang="de-DE" altLang="de-DE" dirty="0"/>
              <a:t>Unternehmenskultur festigen </a:t>
            </a:r>
            <a:br>
              <a:rPr lang="de-DE" altLang="de-DE" dirty="0"/>
            </a:b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Übernahme sozialer Verantwortung</a:t>
            </a:r>
          </a:p>
          <a:p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519496" y="1955781"/>
            <a:ext cx="439274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altLang="de-DE" sz="18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01" y="1827276"/>
            <a:ext cx="4395724" cy="439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3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EBBE1754-A0BC-714E-928F-5BF79BDC1E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" t="14816" r="3565" b="9051"/>
          <a:stretch/>
        </p:blipFill>
        <p:spPr>
          <a:xfrm>
            <a:off x="3944581" y="0"/>
            <a:ext cx="8247420" cy="685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C4C9F7FC-3346-AA4F-B3D7-60F040075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816" r="57626" b="9051"/>
          <a:stretch/>
        </p:blipFill>
        <p:spPr>
          <a:xfrm flipH="1">
            <a:off x="-1" y="0"/>
            <a:ext cx="3944581" cy="685799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="" xmlns:a16="http://schemas.microsoft.com/office/drawing/2014/main" id="{A2DBCC87-C726-6D48-8A4C-C3951833BE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136" y="737970"/>
            <a:ext cx="2238925" cy="396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="" xmlns:a16="http://schemas.microsoft.com/office/drawing/2014/main" id="{849E2CA6-4AEE-ED41-B569-57FD1177C5B5}"/>
              </a:ext>
            </a:extLst>
          </p:cNvPr>
          <p:cNvSpPr txBox="1"/>
          <p:nvPr/>
        </p:nvSpPr>
        <p:spPr>
          <a:xfrm>
            <a:off x="611186" y="1104375"/>
            <a:ext cx="7340621" cy="22313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altLang="de-DE" sz="3200" b="1" dirty="0">
                <a:solidFill>
                  <a:srgbClr val="1D2D4B"/>
                </a:solidFill>
              </a:rPr>
              <a:t>Langfristig planbare, </a:t>
            </a:r>
            <a:br>
              <a:rPr lang="de-DE" altLang="de-DE" sz="3200" b="1" dirty="0">
                <a:solidFill>
                  <a:srgbClr val="1D2D4B"/>
                </a:solidFill>
              </a:rPr>
            </a:br>
            <a:r>
              <a:rPr lang="de-DE" altLang="de-DE" sz="3200" b="1" dirty="0">
                <a:solidFill>
                  <a:srgbClr val="1D2D4B"/>
                </a:solidFill>
              </a:rPr>
              <a:t>leistungsstarke </a:t>
            </a:r>
            <a:br>
              <a:rPr lang="de-DE" altLang="de-DE" sz="3200" b="1" dirty="0">
                <a:solidFill>
                  <a:srgbClr val="1D2D4B"/>
                </a:solidFill>
              </a:rPr>
            </a:br>
            <a:r>
              <a:rPr lang="de-DE" altLang="de-DE" sz="3200" b="1" dirty="0">
                <a:solidFill>
                  <a:srgbClr val="1D2D4B"/>
                </a:solidFill>
              </a:rPr>
              <a:t>Vorsorgestrategien</a:t>
            </a:r>
          </a:p>
          <a:p>
            <a:endParaRPr lang="de-DE" altLang="de-DE" sz="3200" b="1" dirty="0">
              <a:solidFill>
                <a:srgbClr val="1D2D4B"/>
              </a:solidFill>
            </a:endParaRPr>
          </a:p>
          <a:p>
            <a:r>
              <a:rPr lang="de-DE" altLang="de-DE" sz="1700" dirty="0">
                <a:solidFill>
                  <a:srgbClr val="1D2D4B"/>
                </a:solidFill>
              </a:rPr>
              <a:t>Optimal auf Ihr Unternehmen zugeschnitten</a:t>
            </a:r>
            <a:endParaRPr lang="de-DE" sz="3200" b="1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GANZHEITLICHE VERSICHERUNGS- UND VORSORGELÖSUNGEN </a:t>
            </a:r>
            <a:endParaRPr lang="de-DE" dirty="0"/>
          </a:p>
        </p:txBody>
      </p:sp>
      <p:sp>
        <p:nvSpPr>
          <p:cNvPr id="7" name="Inhaltsplatzhalter 5"/>
          <p:cNvSpPr txBox="1">
            <a:spLocks/>
          </p:cNvSpPr>
          <p:nvPr/>
        </p:nvSpPr>
        <p:spPr>
          <a:xfrm>
            <a:off x="180622" y="5073628"/>
            <a:ext cx="12192000" cy="64381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altLang="de-DE" sz="2400" dirty="0" smtClean="0">
                <a:solidFill>
                  <a:srgbClr val="1D2D4B"/>
                </a:solidFill>
              </a:rPr>
              <a:t>Attraktive Produktlösungen durch Sonderkonditionen und Gruppenverträge!</a:t>
            </a:r>
            <a:endParaRPr lang="de-DE" altLang="de-DE" sz="2400" dirty="0">
              <a:solidFill>
                <a:srgbClr val="1D2D4B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45842"/>
            <a:ext cx="10210800" cy="218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64" name="Picture 36" descr=" Eisbär Eis Apensen Fabrikverkauf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3746055" y="3408727"/>
            <a:ext cx="1236729" cy="116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Belegschaftsversorgung | höchste Expertise</a:t>
            </a:r>
          </a:p>
        </p:txBody>
      </p:sp>
      <p:pic>
        <p:nvPicPr>
          <p:cNvPr id="227340" name="Picture 12" descr="diako_logo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10928753" y="3583852"/>
            <a:ext cx="914400" cy="263525"/>
          </a:xfrm>
          <a:prstGeom prst="rect">
            <a:avLst/>
          </a:prstGeom>
        </p:spPr>
      </p:pic>
      <p:pic>
        <p:nvPicPr>
          <p:cNvPr id="227331" name="Picture 3" descr="degruyter logo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10239058" y="4257284"/>
            <a:ext cx="1095657" cy="12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2" name="Picture 4" descr="e&amp;v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 l="13060" t="14606" r="17285" b="12520"/>
          <a:stretch>
            <a:fillRect/>
          </a:stretch>
        </p:blipFill>
        <p:spPr bwMode="auto">
          <a:xfrm>
            <a:off x="4135722" y="4178976"/>
            <a:ext cx="1373100" cy="54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4" name="Picture 6" descr="INFO-AG-Logo-2003-rgb-72dpi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909876" y="5207638"/>
            <a:ext cx="804111" cy="26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6" name="Picture 8" descr="Coherent"/>
          <p:cNvPicPr>
            <a:picLocks noChangeAspect="1"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5303778" y="5207638"/>
            <a:ext cx="1090956" cy="1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7" name="Picture 9" descr="holsten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8099715" y="3605140"/>
            <a:ext cx="1090956" cy="51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8" name="Picture 10" descr="asb logo2"/>
          <p:cNvPicPr>
            <a:picLocks noChangeAspect="1" noChangeArrowheads="1"/>
          </p:cNvPicPr>
          <p:nvPr/>
        </p:nvPicPr>
        <p:blipFill>
          <a:blip r:embed="rId9" cstate="print">
            <a:grayscl/>
          </a:blip>
          <a:srcRect/>
          <a:stretch>
            <a:fillRect/>
          </a:stretch>
        </p:blipFill>
        <p:spPr bwMode="auto">
          <a:xfrm>
            <a:off x="10116270" y="2376623"/>
            <a:ext cx="728873" cy="35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9" name="Picture 11" descr="hatlapa logo_large"/>
          <p:cNvPicPr>
            <a:picLocks noChangeAspect="1" noChangeArrowheads="1"/>
          </p:cNvPicPr>
          <p:nvPr/>
        </p:nvPicPr>
        <p:blipFill>
          <a:blip r:embed="rId10" cstate="print">
            <a:grayscl/>
          </a:blip>
          <a:srcRect b="77811"/>
          <a:stretch>
            <a:fillRect/>
          </a:stretch>
        </p:blipFill>
        <p:spPr bwMode="auto">
          <a:xfrm>
            <a:off x="10491430" y="3097007"/>
            <a:ext cx="874646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1" name="Picture 13" descr="adidas"/>
          <p:cNvPicPr>
            <a:picLocks noChangeAspect="1" noChangeArrowheads="1"/>
          </p:cNvPicPr>
          <p:nvPr/>
        </p:nvPicPr>
        <p:blipFill>
          <a:blip r:embed="rId11" cstate="print">
            <a:grayscl/>
          </a:blip>
          <a:srcRect/>
          <a:stretch>
            <a:fillRect/>
          </a:stretch>
        </p:blipFill>
        <p:spPr bwMode="auto">
          <a:xfrm>
            <a:off x="2857419" y="4635761"/>
            <a:ext cx="807706" cy="25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2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43748" y="5163689"/>
            <a:ext cx="1542386" cy="443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44" name="Picture 16" descr="logo"/>
          <p:cNvPicPr>
            <a:picLocks noChangeAspect="1" noChangeArrowheads="1"/>
          </p:cNvPicPr>
          <p:nvPr/>
        </p:nvPicPr>
        <p:blipFill>
          <a:blip r:embed="rId13" cstate="print">
            <a:grayscl/>
          </a:blip>
          <a:srcRect/>
          <a:stretch>
            <a:fillRect/>
          </a:stretch>
        </p:blipFill>
        <p:spPr bwMode="auto">
          <a:xfrm>
            <a:off x="4882496" y="2141703"/>
            <a:ext cx="1528278" cy="6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5" name="Picture 17" descr="Home">
            <a:hlinkClick r:id="rId14" tooltip="Home"/>
          </p:cNvPr>
          <p:cNvPicPr>
            <a:picLocks noChangeAspect="1" noChangeArrowheads="1"/>
          </p:cNvPicPr>
          <p:nvPr/>
        </p:nvPicPr>
        <p:blipFill>
          <a:blip r:embed="rId15" cstate="print">
            <a:grayscl/>
          </a:blip>
          <a:srcRect/>
          <a:stretch>
            <a:fillRect/>
          </a:stretch>
        </p:blipFill>
        <p:spPr bwMode="auto">
          <a:xfrm>
            <a:off x="4626501" y="2779183"/>
            <a:ext cx="1067445" cy="43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7" name="Picture 19"/>
          <p:cNvPicPr>
            <a:picLocks noChangeAspect="1" noChangeArrowheads="1"/>
          </p:cNvPicPr>
          <p:nvPr/>
        </p:nvPicPr>
        <p:blipFill>
          <a:blip r:embed="rId16" cstate="print">
            <a:grayscl/>
          </a:blip>
          <a:srcRect/>
          <a:stretch>
            <a:fillRect/>
          </a:stretch>
        </p:blipFill>
        <p:spPr bwMode="auto">
          <a:xfrm>
            <a:off x="1790015" y="6103562"/>
            <a:ext cx="1095660" cy="2883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48" name="Picture 20" descr="Computershare"/>
          <p:cNvPicPr>
            <a:picLocks noChangeAspect="1" noChangeArrowheads="1"/>
          </p:cNvPicPr>
          <p:nvPr/>
        </p:nvPicPr>
        <p:blipFill>
          <a:blip r:embed="rId17" cstate="print">
            <a:grayscl/>
          </a:blip>
          <a:srcRect/>
          <a:stretch>
            <a:fillRect/>
          </a:stretch>
        </p:blipFill>
        <p:spPr bwMode="auto">
          <a:xfrm>
            <a:off x="322841" y="3860764"/>
            <a:ext cx="1307266" cy="27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49" name="Picture 21"/>
          <p:cNvPicPr>
            <a:picLocks noChangeAspect="1" noChangeArrowheads="1"/>
          </p:cNvPicPr>
          <p:nvPr/>
        </p:nvPicPr>
        <p:blipFill>
          <a:blip r:embed="rId18" cstate="print">
            <a:grayscl/>
          </a:blip>
          <a:srcRect/>
          <a:stretch>
            <a:fillRect/>
          </a:stretch>
        </p:blipFill>
        <p:spPr bwMode="auto">
          <a:xfrm rot="5400000">
            <a:off x="6088862" y="5854335"/>
            <a:ext cx="521918" cy="363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0" name="Picture 22" descr="logo"/>
          <p:cNvPicPr>
            <a:picLocks noChangeAspect="1" noChangeArrowheads="1"/>
          </p:cNvPicPr>
          <p:nvPr/>
        </p:nvPicPr>
        <p:blipFill>
          <a:blip r:embed="rId19" cstate="print">
            <a:grayscl/>
          </a:blip>
          <a:srcRect/>
          <a:stretch>
            <a:fillRect/>
          </a:stretch>
        </p:blipFill>
        <p:spPr bwMode="auto">
          <a:xfrm>
            <a:off x="6705073" y="2299351"/>
            <a:ext cx="1090956" cy="28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1" name="Picture 2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484461" y="5837622"/>
            <a:ext cx="583097" cy="4525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2" name="Picture 24"/>
          <p:cNvPicPr>
            <a:picLocks noChangeAspect="1" noChangeArrowheads="1"/>
          </p:cNvPicPr>
          <p:nvPr/>
        </p:nvPicPr>
        <p:blipFill>
          <a:blip r:embed="rId21" cstate="print">
            <a:grayscl/>
          </a:blip>
          <a:srcRect/>
          <a:stretch>
            <a:fillRect/>
          </a:stretch>
        </p:blipFill>
        <p:spPr bwMode="auto">
          <a:xfrm>
            <a:off x="5151013" y="3834423"/>
            <a:ext cx="658335" cy="3903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54" name="Picture 26" descr="logo"/>
          <p:cNvPicPr>
            <a:picLocks noChangeAspect="1" noChangeArrowheads="1"/>
          </p:cNvPicPr>
          <p:nvPr/>
        </p:nvPicPr>
        <p:blipFill>
          <a:blip r:embed="rId22" cstate="print">
            <a:grayscl/>
          </a:blip>
          <a:srcRect/>
          <a:stretch>
            <a:fillRect/>
          </a:stretch>
        </p:blipFill>
        <p:spPr bwMode="auto">
          <a:xfrm>
            <a:off x="7332669" y="5844772"/>
            <a:ext cx="620716" cy="45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6" name="Picture 28" descr="logo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>
            <a:grayscl/>
          </a:blip>
          <a:srcRect/>
          <a:stretch>
            <a:fillRect/>
          </a:stretch>
        </p:blipFill>
        <p:spPr bwMode="auto">
          <a:xfrm>
            <a:off x="5066940" y="3356823"/>
            <a:ext cx="742408" cy="29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8" name="Picture 30" descr="Johnson Controls, Inc.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>
            <a:grayscl/>
          </a:blip>
          <a:srcRect/>
          <a:stretch>
            <a:fillRect/>
          </a:stretch>
        </p:blipFill>
        <p:spPr bwMode="auto">
          <a:xfrm>
            <a:off x="2783186" y="3822235"/>
            <a:ext cx="1020419" cy="44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59" name="Picture 31"/>
          <p:cNvPicPr>
            <a:picLocks noChangeAspect="1" noChangeArrowheads="1"/>
          </p:cNvPicPr>
          <p:nvPr/>
        </p:nvPicPr>
        <p:blipFill>
          <a:blip r:embed="rId27" cstate="print">
            <a:grayscl/>
          </a:blip>
          <a:srcRect/>
          <a:stretch>
            <a:fillRect/>
          </a:stretch>
        </p:blipFill>
        <p:spPr bwMode="auto">
          <a:xfrm>
            <a:off x="954366" y="4875179"/>
            <a:ext cx="1109766" cy="412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68" name="Picture 40" descr="Deutsches Rotes Kreuz"/>
          <p:cNvPicPr>
            <a:picLocks noChangeAspect="1" noChangeArrowheads="1"/>
          </p:cNvPicPr>
          <p:nvPr/>
        </p:nvPicPr>
        <p:blipFill>
          <a:blip r:embed="rId28" cstate="print">
            <a:grayscl/>
          </a:blip>
          <a:srcRect/>
          <a:stretch>
            <a:fillRect/>
          </a:stretch>
        </p:blipFill>
        <p:spPr bwMode="auto">
          <a:xfrm>
            <a:off x="8519003" y="2222126"/>
            <a:ext cx="959686" cy="3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3" name="Picture 45"/>
          <p:cNvPicPr>
            <a:picLocks noChangeAspect="1" noChangeArrowheads="1"/>
          </p:cNvPicPr>
          <p:nvPr/>
        </p:nvPicPr>
        <p:blipFill>
          <a:blip r:embed="rId29" cstate="print">
            <a:grayscl/>
          </a:blip>
          <a:srcRect/>
          <a:stretch>
            <a:fillRect/>
          </a:stretch>
        </p:blipFill>
        <p:spPr bwMode="auto">
          <a:xfrm>
            <a:off x="634603" y="1693363"/>
            <a:ext cx="874646" cy="2972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75" name="Picture 47" descr="Herzlich Willkommen bei der HANSA-HEEMANN AG"/>
          <p:cNvPicPr>
            <a:picLocks noChangeAspect="1" noChangeArrowheads="1"/>
          </p:cNvPicPr>
          <p:nvPr/>
        </p:nvPicPr>
        <p:blipFill>
          <a:blip r:embed="rId30" cstate="print">
            <a:grayscl/>
          </a:blip>
          <a:srcRect/>
          <a:stretch>
            <a:fillRect/>
          </a:stretch>
        </p:blipFill>
        <p:spPr bwMode="auto">
          <a:xfrm>
            <a:off x="2031557" y="2172766"/>
            <a:ext cx="945180" cy="31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7" name="Picture 49" descr="dtfarblogo_160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>
            <a:grayscl/>
          </a:blip>
          <a:srcRect/>
          <a:stretch>
            <a:fillRect/>
          </a:stretch>
        </p:blipFill>
        <p:spPr bwMode="auto">
          <a:xfrm>
            <a:off x="3369072" y="5849991"/>
            <a:ext cx="771193" cy="37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78" name="Picture 50"/>
          <p:cNvPicPr>
            <a:picLocks noChangeAspect="1" noChangeArrowheads="1"/>
          </p:cNvPicPr>
          <p:nvPr/>
        </p:nvPicPr>
        <p:blipFill>
          <a:blip r:embed="rId33" cstate="print">
            <a:grayscl/>
          </a:blip>
          <a:srcRect/>
          <a:stretch>
            <a:fillRect/>
          </a:stretch>
        </p:blipFill>
        <p:spPr bwMode="auto">
          <a:xfrm>
            <a:off x="2838883" y="1609710"/>
            <a:ext cx="1090956" cy="3593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83" name="Picture 55"/>
          <p:cNvPicPr>
            <a:picLocks noChangeAspect="1" noChangeArrowheads="1"/>
          </p:cNvPicPr>
          <p:nvPr/>
        </p:nvPicPr>
        <p:blipFill>
          <a:blip r:embed="rId34" cstate="print">
            <a:grayscl/>
          </a:blip>
          <a:srcRect/>
          <a:stretch>
            <a:fillRect/>
          </a:stretch>
        </p:blipFill>
        <p:spPr bwMode="auto">
          <a:xfrm>
            <a:off x="806950" y="2320812"/>
            <a:ext cx="949884" cy="4480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85" name="Picture 57" descr="ms_logo_neu"/>
          <p:cNvPicPr>
            <a:picLocks noChangeAspect="1" noChangeArrowheads="1"/>
          </p:cNvPicPr>
          <p:nvPr/>
        </p:nvPicPr>
        <p:blipFill>
          <a:blip r:embed="rId35" cstate="print">
            <a:grayscl/>
          </a:blip>
          <a:srcRect/>
          <a:stretch>
            <a:fillRect/>
          </a:stretch>
        </p:blipFill>
        <p:spPr bwMode="auto">
          <a:xfrm>
            <a:off x="1216988" y="3097413"/>
            <a:ext cx="658335" cy="49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87" name="Picture 59" descr="logo">
            <a:hlinkClick r:id="rId36"/>
          </p:cNvPr>
          <p:cNvPicPr>
            <a:picLocks noChangeAspect="1" noChangeArrowheads="1"/>
          </p:cNvPicPr>
          <p:nvPr/>
        </p:nvPicPr>
        <p:blipFill>
          <a:blip r:embed="rId37" cstate="print">
            <a:grayscl/>
          </a:blip>
          <a:srcRect/>
          <a:stretch>
            <a:fillRect/>
          </a:stretch>
        </p:blipFill>
        <p:spPr bwMode="auto">
          <a:xfrm>
            <a:off x="6210077" y="2916806"/>
            <a:ext cx="902860" cy="41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0" name="Picture 62"/>
          <p:cNvPicPr>
            <a:picLocks noChangeAspect="1" noChangeArrowheads="1"/>
          </p:cNvPicPr>
          <p:nvPr/>
        </p:nvPicPr>
        <p:blipFill>
          <a:blip r:embed="rId38" cstate="print">
            <a:grayscl/>
          </a:blip>
          <a:srcRect/>
          <a:stretch>
            <a:fillRect/>
          </a:stretch>
        </p:blipFill>
        <p:spPr bwMode="auto">
          <a:xfrm>
            <a:off x="3352646" y="3084483"/>
            <a:ext cx="945180" cy="4347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91" name="Picture 63"/>
          <p:cNvPicPr>
            <a:picLocks noChangeAspect="1" noChangeArrowheads="1"/>
          </p:cNvPicPr>
          <p:nvPr/>
        </p:nvPicPr>
        <p:blipFill>
          <a:blip r:embed="rId39" cstate="print">
            <a:grayscl/>
          </a:blip>
          <a:srcRect/>
          <a:stretch>
            <a:fillRect/>
          </a:stretch>
        </p:blipFill>
        <p:spPr bwMode="auto">
          <a:xfrm>
            <a:off x="4256932" y="4952923"/>
            <a:ext cx="507859" cy="4613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393" name="Picture 65" descr="rimedio - Medizinische Hilfsmittel">
            <a:hlinkClick r:id="rId40"/>
          </p:cNvPr>
          <p:cNvPicPr>
            <a:picLocks noChangeAspect="1" noChangeArrowheads="1"/>
          </p:cNvPicPr>
          <p:nvPr/>
        </p:nvPicPr>
        <p:blipFill>
          <a:blip r:embed="rId41" cstate="print">
            <a:grayscl/>
          </a:blip>
          <a:srcRect/>
          <a:stretch>
            <a:fillRect/>
          </a:stretch>
        </p:blipFill>
        <p:spPr bwMode="auto">
          <a:xfrm>
            <a:off x="5952469" y="1645291"/>
            <a:ext cx="794706" cy="39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5" name="Picture 67" descr="Till Startsidan">
            <a:hlinkClick r:id="rId42"/>
          </p:cNvPr>
          <p:cNvPicPr>
            <a:picLocks noChangeAspect="1" noChangeArrowheads="1"/>
          </p:cNvPicPr>
          <p:nvPr/>
        </p:nvPicPr>
        <p:blipFill>
          <a:blip r:embed="rId43" cstate="print">
            <a:grayscl/>
          </a:blip>
          <a:srcRect/>
          <a:stretch>
            <a:fillRect/>
          </a:stretch>
        </p:blipFill>
        <p:spPr bwMode="auto">
          <a:xfrm>
            <a:off x="4819300" y="5774097"/>
            <a:ext cx="874646" cy="54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6" name="Picture 68" descr="Universalbau Parchim"/>
          <p:cNvPicPr>
            <a:picLocks noChangeAspect="1" noChangeArrowheads="1"/>
          </p:cNvPicPr>
          <p:nvPr/>
        </p:nvPicPr>
        <p:blipFill>
          <a:blip r:embed="rId44" cstate="print">
            <a:grayscl/>
          </a:blip>
          <a:srcRect/>
          <a:stretch>
            <a:fillRect/>
          </a:stretch>
        </p:blipFill>
        <p:spPr bwMode="auto">
          <a:xfrm>
            <a:off x="4480590" y="1676412"/>
            <a:ext cx="507859" cy="40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7" name="Picture 69"/>
          <p:cNvPicPr>
            <a:picLocks noChangeAspect="1" noChangeArrowheads="1"/>
          </p:cNvPicPr>
          <p:nvPr/>
        </p:nvPicPr>
        <p:blipFill>
          <a:blip r:embed="rId45" cstate="print">
            <a:grayscl/>
          </a:blip>
          <a:srcRect/>
          <a:stretch>
            <a:fillRect/>
          </a:stretch>
        </p:blipFill>
        <p:spPr bwMode="auto">
          <a:xfrm>
            <a:off x="7953385" y="2841441"/>
            <a:ext cx="874646" cy="28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98" name="Picture 70"/>
          <p:cNvPicPr>
            <a:picLocks noChangeAspect="1" noChangeArrowheads="1"/>
          </p:cNvPicPr>
          <p:nvPr/>
        </p:nvPicPr>
        <p:blipFill>
          <a:blip r:embed="rId46" cstate="print">
            <a:grayscl/>
          </a:blip>
          <a:srcRect r="592"/>
          <a:stretch>
            <a:fillRect/>
          </a:stretch>
        </p:blipFill>
        <p:spPr bwMode="auto">
          <a:xfrm>
            <a:off x="3401937" y="2402883"/>
            <a:ext cx="583097" cy="22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0" name="Picture 72" descr="CARAT-LO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10559400" y="6254396"/>
            <a:ext cx="945180" cy="13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1" name="Picture 73" descr="ACT Logo"/>
          <p:cNvPicPr>
            <a:picLocks noChangeAspect="1" noChangeArrowheads="1"/>
          </p:cNvPicPr>
          <p:nvPr/>
        </p:nvPicPr>
        <p:blipFill>
          <a:blip r:embed="rId48" cstate="print">
            <a:grayscl/>
          </a:blip>
          <a:srcRect/>
          <a:stretch>
            <a:fillRect/>
          </a:stretch>
        </p:blipFill>
        <p:spPr bwMode="auto">
          <a:xfrm>
            <a:off x="1745681" y="4214673"/>
            <a:ext cx="639526" cy="43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3" name="Picture 75" descr="logo">
            <a:hlinkClick r:id="rId49"/>
          </p:cNvPr>
          <p:cNvPicPr>
            <a:picLocks noChangeAspect="1" noChangeArrowheads="1"/>
          </p:cNvPicPr>
          <p:nvPr/>
        </p:nvPicPr>
        <p:blipFill>
          <a:blip r:embed="rId50" cstate="print">
            <a:grayscl/>
          </a:blip>
          <a:srcRect/>
          <a:stretch>
            <a:fillRect/>
          </a:stretch>
        </p:blipFill>
        <p:spPr bwMode="auto">
          <a:xfrm>
            <a:off x="11166008" y="1880802"/>
            <a:ext cx="677145" cy="43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06" name="Picture 78"/>
          <p:cNvPicPr>
            <a:picLocks noChangeAspect="1" noChangeArrowheads="1"/>
          </p:cNvPicPr>
          <p:nvPr/>
        </p:nvPicPr>
        <p:blipFill>
          <a:blip r:embed="rId51" cstate="print">
            <a:grayscl/>
          </a:blip>
          <a:srcRect/>
          <a:stretch>
            <a:fillRect/>
          </a:stretch>
        </p:blipFill>
        <p:spPr bwMode="auto">
          <a:xfrm>
            <a:off x="8012151" y="5006159"/>
            <a:ext cx="1109766" cy="3549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408" name="Picture 80"/>
          <p:cNvPicPr>
            <a:picLocks noChangeAspect="1" noChangeArrowheads="1"/>
          </p:cNvPicPr>
          <p:nvPr/>
        </p:nvPicPr>
        <p:blipFill>
          <a:blip r:embed="rId52" cstate="print">
            <a:grayscl/>
          </a:blip>
          <a:srcRect/>
          <a:stretch>
            <a:fillRect/>
          </a:stretch>
        </p:blipFill>
        <p:spPr bwMode="auto">
          <a:xfrm>
            <a:off x="7672857" y="1610504"/>
            <a:ext cx="799407" cy="46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11" name="Picture 83"/>
          <p:cNvPicPr>
            <a:picLocks noChangeAspect="1" noChangeArrowheads="1"/>
          </p:cNvPicPr>
          <p:nvPr/>
        </p:nvPicPr>
        <p:blipFill>
          <a:blip r:embed="rId53" cstate="print">
            <a:grayscl/>
          </a:blip>
          <a:srcRect/>
          <a:stretch>
            <a:fillRect/>
          </a:stretch>
        </p:blipFill>
        <p:spPr bwMode="auto">
          <a:xfrm>
            <a:off x="9260026" y="4701392"/>
            <a:ext cx="799407" cy="2040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27412" name="Picture 84" descr="nmz"/>
          <p:cNvPicPr>
            <a:picLocks noChangeAspect="1" noChangeArrowheads="1"/>
          </p:cNvPicPr>
          <p:nvPr/>
        </p:nvPicPr>
        <p:blipFill>
          <a:blip r:embed="rId54" cstate="print">
            <a:grayscl/>
          </a:blip>
          <a:srcRect/>
          <a:stretch>
            <a:fillRect/>
          </a:stretch>
        </p:blipFill>
        <p:spPr bwMode="auto">
          <a:xfrm>
            <a:off x="9478689" y="3097007"/>
            <a:ext cx="362083" cy="31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415" name="Picture 87" descr="ASB-logo"/>
          <p:cNvPicPr>
            <a:picLocks noChangeAspect="1" noChangeArrowheads="1"/>
          </p:cNvPicPr>
          <p:nvPr/>
        </p:nvPicPr>
        <p:blipFill>
          <a:blip r:embed="rId55" cstate="print">
            <a:grayscl/>
          </a:blip>
          <a:srcRect/>
          <a:stretch>
            <a:fillRect/>
          </a:stretch>
        </p:blipFill>
        <p:spPr bwMode="auto">
          <a:xfrm>
            <a:off x="2302068" y="3007831"/>
            <a:ext cx="658335" cy="30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74"/>
          <p:cNvPicPr>
            <a:picLocks noChangeAspect="1" noChangeArrowheads="1"/>
          </p:cNvPicPr>
          <p:nvPr/>
        </p:nvPicPr>
        <p:blipFill>
          <a:blip r:embed="rId56" cstate="print"/>
          <a:srcRect/>
          <a:stretch>
            <a:fillRect/>
          </a:stretch>
        </p:blipFill>
        <p:spPr bwMode="auto">
          <a:xfrm>
            <a:off x="7713987" y="4398309"/>
            <a:ext cx="1674053" cy="26174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pic>
        <p:nvPicPr>
          <p:cNvPr id="393217" name="Bild 1" descr="image001"/>
          <p:cNvPicPr>
            <a:picLocks noChangeAspect="1" noChangeArrowheads="1"/>
          </p:cNvPicPr>
          <p:nvPr/>
        </p:nvPicPr>
        <p:blipFill>
          <a:blip r:embed="rId57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42802" y="3715615"/>
            <a:ext cx="1354290" cy="3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3" descr="Schuhe und Mode bei Zalando.de">
            <a:hlinkClick r:id="rId58"/>
          </p:cNvPr>
          <p:cNvPicPr>
            <a:picLocks noChangeAspect="1" noChangeArrowheads="1"/>
          </p:cNvPicPr>
          <p:nvPr/>
        </p:nvPicPr>
        <p:blipFill>
          <a:blip r:embed="rId59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85565" y="3502269"/>
            <a:ext cx="1211559" cy="318837"/>
          </a:xfrm>
          <a:prstGeom prst="rect">
            <a:avLst/>
          </a:prstGeom>
          <a:noFill/>
        </p:spPr>
      </p:pic>
      <p:pic>
        <p:nvPicPr>
          <p:cNvPr id="403458" name="Picture 2" descr="Logo Hapag-Lloyd AG">
            <a:hlinkClick r:id="rId60"/>
          </p:cNvPr>
          <p:cNvPicPr>
            <a:picLocks noChangeAspect="1" noChangeArrowheads="1"/>
          </p:cNvPicPr>
          <p:nvPr/>
        </p:nvPicPr>
        <p:blipFill>
          <a:blip r:embed="rId61" cstate="print">
            <a:grayscl/>
          </a:blip>
          <a:srcRect/>
          <a:stretch>
            <a:fillRect/>
          </a:stretch>
        </p:blipFill>
        <p:spPr bwMode="auto">
          <a:xfrm>
            <a:off x="6168068" y="4121914"/>
            <a:ext cx="1534641" cy="223967"/>
          </a:xfrm>
          <a:prstGeom prst="rect">
            <a:avLst/>
          </a:prstGeom>
          <a:noFill/>
        </p:spPr>
      </p:pic>
      <p:pic>
        <p:nvPicPr>
          <p:cNvPr id="403460" name="Picture 4" descr="Logo der Finanz Informatik">
            <a:hlinkClick r:id="rId62"/>
          </p:cNvPr>
          <p:cNvPicPr>
            <a:picLocks noChangeAspect="1" noChangeArrowheads="1"/>
          </p:cNvPicPr>
          <p:nvPr/>
        </p:nvPicPr>
        <p:blipFill>
          <a:blip r:embed="rId63" cstate="print">
            <a:grayscl/>
          </a:blip>
          <a:srcRect/>
          <a:stretch>
            <a:fillRect/>
          </a:stretch>
        </p:blipFill>
        <p:spPr bwMode="auto">
          <a:xfrm>
            <a:off x="9347562" y="1599117"/>
            <a:ext cx="1615412" cy="249383"/>
          </a:xfrm>
          <a:prstGeom prst="rect">
            <a:avLst/>
          </a:prstGeom>
          <a:noFill/>
        </p:spPr>
      </p:pic>
      <p:pic>
        <p:nvPicPr>
          <p:cNvPr id="1026" name="Picture 2" descr="Freshfields">
            <a:hlinkClick r:id="rId64" tooltip="Freshfields"/>
          </p:cNvPr>
          <p:cNvPicPr>
            <a:picLocks noChangeAspect="1" noChangeArrowheads="1"/>
          </p:cNvPicPr>
          <p:nvPr/>
        </p:nvPicPr>
        <p:blipFill>
          <a:blip r:embed="rId65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07454" y="4701885"/>
            <a:ext cx="2110242" cy="2189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404482" name="Picture 2" descr="http://spielbank-sh.de/fileadmin/default/templates/images/logos/logo_SB_SH.png"/>
          <p:cNvPicPr>
            <a:picLocks noChangeAspect="1" noChangeArrowheads="1"/>
          </p:cNvPicPr>
          <p:nvPr/>
        </p:nvPicPr>
        <p:blipFill>
          <a:blip r:embed="rId66" cstate="print">
            <a:grayscl/>
          </a:blip>
          <a:srcRect/>
          <a:stretch>
            <a:fillRect/>
          </a:stretch>
        </p:blipFill>
        <p:spPr bwMode="auto">
          <a:xfrm>
            <a:off x="9534727" y="5335333"/>
            <a:ext cx="1246528" cy="728540"/>
          </a:xfrm>
          <a:prstGeom prst="rect">
            <a:avLst/>
          </a:prstGeom>
          <a:noFill/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513331" y="5617098"/>
            <a:ext cx="1315465" cy="3344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313315" y="4811381"/>
            <a:ext cx="1537843" cy="34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3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27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27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2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27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27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2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2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2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2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2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2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2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27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2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2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2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227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500"/>
                                        <p:tgtEl>
                                          <p:spTgt spid="227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500"/>
                                        <p:tgtEl>
                                          <p:spTgt spid="22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227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500"/>
                                        <p:tgtEl>
                                          <p:spTgt spid="22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500"/>
                                        <p:tgtEl>
                                          <p:spTgt spid="22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500"/>
                                        <p:tgtEl>
                                          <p:spTgt spid="22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22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500"/>
                                        <p:tgtEl>
                                          <p:spTgt spid="22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500"/>
                                        <p:tgtEl>
                                          <p:spTgt spid="22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500"/>
                                        <p:tgtEl>
                                          <p:spTgt spid="22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500"/>
                                        <p:tgtEl>
                                          <p:spTgt spid="22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500"/>
                                        <p:tgtEl>
                                          <p:spTgt spid="22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500"/>
                                        <p:tgtEl>
                                          <p:spTgt spid="22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500"/>
                                        <p:tgtEl>
                                          <p:spTgt spid="22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9" dur="500"/>
                                        <p:tgtEl>
                                          <p:spTgt spid="22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500"/>
                                        <p:tgtEl>
                                          <p:spTgt spid="22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03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03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03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3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93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393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3" dur="1000"/>
                                        <p:tgtEl>
                                          <p:spTgt spid="404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2628725"/>
          <a:ext cx="8897629" cy="218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976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Maklerauftrag Servicenetzwerk</a:t>
                      </a:r>
                    </a:p>
                    <a:p>
                      <a:pPr marL="285750" indent="-285750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Outsourcing aller 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</a:rPr>
                        <a:t>bAV-relevanten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Geschäftsprozesse </a:t>
                      </a:r>
                    </a:p>
                    <a:p>
                      <a:pPr marL="285750" indent="-285750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Aufzeichnungs- und Mitteilungspflichten organisieren</a:t>
                      </a:r>
                    </a:p>
                    <a:p>
                      <a:pPr marL="285750" indent="-285750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Datengleichheit in Antrag, Entgeltumwandlung und Police sicherstellen </a:t>
                      </a:r>
                    </a:p>
                    <a:p>
                      <a:pPr marL="285750" indent="-285750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</a:rPr>
                        <a:t>Simulationen für korrekte Gehaltsabrechnungen</a:t>
                      </a: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1700932"/>
          <a:ext cx="8091716" cy="5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bg1"/>
                          </a:solidFill>
                        </a:rPr>
                        <a:t>Verwaltungskosten vermeiden und den Aufwand delegieren</a:t>
                      </a:r>
                      <a:endParaRPr lang="de-DE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/>
          </p:nvPr>
        </p:nvGraphicFramePr>
        <p:xfrm>
          <a:off x="364220" y="169576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364220" y="293979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1098354" y="2970812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/>
          </p:nvPr>
        </p:nvGraphicFramePr>
        <p:xfrm>
          <a:off x="364220" y="418243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</a:t>
                      </a:r>
                      <a:r>
                        <a:rPr lang="de-DE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" y="4249433"/>
            <a:ext cx="793861" cy="793861"/>
          </a:xfrm>
          <a:prstGeom prst="rect">
            <a:avLst/>
          </a:prstGeom>
        </p:spPr>
      </p:pic>
      <p:pic>
        <p:nvPicPr>
          <p:cNvPr id="18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11" y="5578064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elle 18"/>
          <p:cNvGraphicFramePr>
            <a:graphicFrameLocks noGrp="1"/>
          </p:cNvGraphicFramePr>
          <p:nvPr>
            <p:extLst/>
          </p:nvPr>
        </p:nvGraphicFramePr>
        <p:xfrm>
          <a:off x="364220" y="5452614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6" name="Grafik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7" y="1821216"/>
            <a:ext cx="635093" cy="6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0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2631230"/>
          <a:ext cx="9121300" cy="4804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27356">
                <a:tc>
                  <a:txBody>
                    <a:bodyPr/>
                    <a:lstStyle/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Portabilitätsservice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nach Mindestleistungsanforderung 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keine Auffüllrisiken durch 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versicherungsvertragliches Verfahren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(</a:t>
                      </a:r>
                      <a:r>
                        <a:rPr lang="de-DE" sz="1800" b="0" dirty="0" err="1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BoLZ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), 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„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harte“ Bruttobeitragsgarantien (BZM) und 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finanzstarke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Anbieter 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Rentenanpassungsrisiko finanzieren durch Überschussverwendung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, garantierte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Rentensteigerung oder BZM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Beratungsdokumentation gegenüber den Mitarbeitern (z. B. Austritt</a:t>
                      </a: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) nebst </a:t>
                      </a: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Versorgungsordnung („Haftungssicherheit für den AG“)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Kapitalanlagerisiko 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Umsetzung der geltenden Entgeltumwandlungsvereinbarung gewährleisten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Betriebsrentenstärkungsgesetz</a:t>
                      </a: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  <a:tr h="1015290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900"/>
                        </a:spcBef>
                        <a:buFont typeface="Wingdings" charset="2"/>
                        <a:buNone/>
                      </a:pPr>
                      <a:endParaRPr lang="de-DE" sz="1600" dirty="0">
                        <a:solidFill>
                          <a:srgbClr val="C60000"/>
                        </a:solidFill>
                        <a:latin typeface="+mn-lt"/>
                        <a:ea typeface="+mn-ea"/>
                      </a:endParaRP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1700932"/>
          <a:ext cx="8091716" cy="5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bg1"/>
                          </a:solidFill>
                        </a:rPr>
                        <a:t>Haftungsrisiken</a:t>
                      </a:r>
                      <a:r>
                        <a:rPr lang="de-DE" sz="2000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2000" b="0" dirty="0" smtClean="0">
                          <a:solidFill>
                            <a:schemeClr val="bg1"/>
                          </a:solidFill>
                        </a:rPr>
                        <a:t>vermeiden (Rechtssicherheit)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364220" y="169576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/>
          </p:nvPr>
        </p:nvGraphicFramePr>
        <p:xfrm>
          <a:off x="364220" y="293979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1098354" y="2970812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graphicFrame>
        <p:nvGraphicFramePr>
          <p:cNvPr id="16" name="Tabelle 15"/>
          <p:cNvGraphicFramePr>
            <a:graphicFrameLocks noGrp="1"/>
          </p:cNvGraphicFramePr>
          <p:nvPr>
            <p:extLst/>
          </p:nvPr>
        </p:nvGraphicFramePr>
        <p:xfrm>
          <a:off x="364220" y="418243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" y="4249433"/>
            <a:ext cx="793861" cy="793861"/>
          </a:xfrm>
          <a:prstGeom prst="rect">
            <a:avLst/>
          </a:prstGeom>
        </p:spPr>
      </p:pic>
      <p:pic>
        <p:nvPicPr>
          <p:cNvPr id="18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11" y="5578064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elle 18"/>
          <p:cNvGraphicFramePr>
            <a:graphicFrameLocks noGrp="1"/>
          </p:cNvGraphicFramePr>
          <p:nvPr>
            <p:extLst/>
          </p:nvPr>
        </p:nvGraphicFramePr>
        <p:xfrm>
          <a:off x="364220" y="5452614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20" name="Grafik 19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7" y="1821216"/>
            <a:ext cx="635093" cy="6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8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/>
          </p:nvPr>
        </p:nvGraphicFramePr>
        <p:xfrm>
          <a:off x="1912956" y="1768007"/>
          <a:ext cx="8378278" cy="453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0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67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27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AV/geplanter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 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Austrittsprotokoll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Abfindungsvereinbarung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endParaRPr lang="de-DE" sz="1400" b="0" i="0" spc="0" dirty="0">
                        <a:solidFill>
                          <a:srgbClr val="1D2D4B"/>
                        </a:solidFill>
                      </a:endParaRPr>
                    </a:p>
                  </a:txBody>
                  <a:tcPr marL="89094" marR="89094" marT="44547" marB="44547"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8256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err="1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/vorzeitiger</a:t>
                      </a:r>
                      <a:r>
                        <a:rPr lang="de-DE" sz="1400" b="1" i="0" spc="0" baseline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Information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Leistungsregulierung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verlässt Unternehmen mit bestehender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bAV/ohne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Leistungsfall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Haftungsbefreiung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Begleitung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79775">
                <a:tc>
                  <a:txBody>
                    <a:bodyPr/>
                    <a:lstStyle/>
                    <a:p>
                      <a:pPr marL="0" marR="0" indent="0" algn="l" defTabSz="780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Neuer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Mitarbeiter</a:t>
                      </a:r>
                      <a:r>
                        <a:rPr lang="de-DE" sz="1400" b="1" i="0" spc="0" baseline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 </a:t>
                      </a:r>
                      <a:r>
                        <a:rPr lang="de-DE" sz="1400" b="1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mit </a:t>
                      </a:r>
                      <a:r>
                        <a:rPr lang="de-DE" sz="1400" b="1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bestehender oder ohne bAV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Überprüfung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Risikovermeidung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Dokumentation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Arbeitsplatzattraktivität</a:t>
                      </a: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Portabilitätscheck/MA</a:t>
                      </a: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err="1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Umwandlungsvereinba-rung</a:t>
                      </a: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/Protokoll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  <a:p>
                      <a:pPr marL="285750" indent="-285750" algn="l" defTabSz="779564" eaLnBrk="0" hangingPunct="0">
                        <a:spcBef>
                          <a:spcPts val="0"/>
                        </a:spcBef>
                        <a:buFont typeface="Wingdings" charset="2"/>
                        <a:buChar char="§"/>
                        <a:defRPr/>
                      </a:pPr>
                      <a:r>
                        <a:rPr lang="de-DE" sz="1400" b="0" i="0" spc="0" dirty="0" smtClean="0">
                          <a:solidFill>
                            <a:srgbClr val="1D2D4B"/>
                          </a:solidFill>
                          <a:latin typeface="Arial" pitchFamily="34" charset="0"/>
                          <a:ea typeface="ＭＳ Ｐゴシック" pitchFamily="-16" charset="-128"/>
                        </a:rPr>
                        <a:t>Versorgungsordnung</a:t>
                      </a:r>
                      <a:endParaRPr lang="de-DE" sz="1400" b="0" i="0" spc="0" dirty="0">
                        <a:solidFill>
                          <a:srgbClr val="1D2D4B"/>
                        </a:solidFill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175382" marR="175382" marT="105229" marB="105229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C87A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ARBEITSRECHTSRELEVANTE </a:t>
            </a:r>
            <a:r>
              <a:rPr lang="de-DE" cap="none" dirty="0" smtClean="0"/>
              <a:t>b</a:t>
            </a:r>
            <a:r>
              <a:rPr lang="de-DE" dirty="0" smtClean="0"/>
              <a:t>AV-GESCHÄFTSPROZESSE</a:t>
            </a:r>
            <a:endParaRPr lang="de-DE" dirty="0"/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 flipV="1">
            <a:off x="1842122" y="1700742"/>
            <a:ext cx="0" cy="4702322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cxnSp>
        <p:nvCxnSpPr>
          <p:cNvPr id="8" name="Gerade Verbindung mit Pfeil 7"/>
          <p:cNvCxnSpPr>
            <a:cxnSpLocks noChangeShapeType="1"/>
          </p:cNvCxnSpPr>
          <p:nvPr/>
        </p:nvCxnSpPr>
        <p:spPr bwMode="auto">
          <a:xfrm>
            <a:off x="1859055" y="6403064"/>
            <a:ext cx="8495679" cy="0"/>
          </a:xfrm>
          <a:prstGeom prst="straightConnector1">
            <a:avLst/>
          </a:prstGeom>
          <a:noFill/>
          <a:ln w="19050" algn="ctr">
            <a:solidFill>
              <a:srgbClr val="777777">
                <a:alpha val="70000"/>
              </a:srgbClr>
            </a:solidFill>
            <a:round/>
            <a:headEnd/>
            <a:tailEnd type="triangle" w="lg" len="lg"/>
          </a:ln>
        </p:spPr>
      </p:cxnSp>
      <p:sp>
        <p:nvSpPr>
          <p:cNvPr id="9" name="Rechteck 8"/>
          <p:cNvSpPr>
            <a:spLocks noChangeArrowheads="1"/>
          </p:cNvSpPr>
          <p:nvPr/>
        </p:nvSpPr>
        <p:spPr bwMode="auto">
          <a:xfrm rot="16200000">
            <a:off x="722912" y="2721520"/>
            <a:ext cx="17617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Beschäftigungsverlauf</a:t>
            </a:r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8280410" y="6464550"/>
            <a:ext cx="185948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sz="14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</a:rPr>
              <a:t>Handlungsmaßnahmen</a:t>
            </a:r>
          </a:p>
        </p:txBody>
      </p:sp>
    </p:spTree>
    <p:extLst>
      <p:ext uri="{BB962C8B-B14F-4D97-AF65-F5344CB8AC3E}">
        <p14:creationId xmlns:p14="http://schemas.microsoft.com/office/powerpoint/2010/main" val="156370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 DEN KULISSEN</a:t>
            </a:r>
            <a:endParaRPr lang="de-DE" b="1" dirty="0"/>
          </a:p>
        </p:txBody>
      </p:sp>
      <p:pic>
        <p:nvPicPr>
          <p:cNvPr id="447499" name="Picture 11" descr="bruecke5"/>
          <p:cNvPicPr>
            <a:picLocks noChangeAspect="1" noChangeArrowheads="1"/>
          </p:cNvPicPr>
          <p:nvPr/>
        </p:nvPicPr>
        <p:blipFill>
          <a:blip r:embed="rId2" cstate="print"/>
          <a:srcRect l="26373"/>
          <a:stretch>
            <a:fillRect/>
          </a:stretch>
        </p:blipFill>
        <p:spPr bwMode="auto">
          <a:xfrm>
            <a:off x="3360290" y="2406068"/>
            <a:ext cx="7313025" cy="4205800"/>
          </a:xfrm>
          <a:prstGeom prst="rect">
            <a:avLst/>
          </a:prstGeom>
          <a:noFill/>
        </p:spPr>
      </p:pic>
      <p:sp>
        <p:nvSpPr>
          <p:cNvPr id="447493" name="Rectangle 5"/>
          <p:cNvSpPr>
            <a:spLocks noChangeArrowheads="1"/>
          </p:cNvSpPr>
          <p:nvPr/>
        </p:nvSpPr>
        <p:spPr bwMode="auto">
          <a:xfrm rot="-1330757">
            <a:off x="6742393" y="2543134"/>
            <a:ext cx="3353256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Diversifikation</a:t>
            </a:r>
          </a:p>
        </p:txBody>
      </p:sp>
      <p:sp>
        <p:nvSpPr>
          <p:cNvPr id="447496" name="Rectangle 8"/>
          <p:cNvSpPr>
            <a:spLocks noChangeArrowheads="1"/>
          </p:cNvSpPr>
          <p:nvPr/>
        </p:nvSpPr>
        <p:spPr bwMode="auto">
          <a:xfrm rot="-1332924">
            <a:off x="1539696" y="4887803"/>
            <a:ext cx="2362539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Qualität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9888" y="458109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 rot="20282081">
            <a:off x="884510" y="3173948"/>
            <a:ext cx="3329758" cy="544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264" b="1" dirty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</a:t>
            </a:r>
          </a:p>
        </p:txBody>
      </p:sp>
    </p:spTree>
    <p:extLst>
      <p:ext uri="{BB962C8B-B14F-4D97-AF65-F5344CB8AC3E}">
        <p14:creationId xmlns:p14="http://schemas.microsoft.com/office/powerpoint/2010/main" val="349367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3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898406"/>
              </p:ext>
            </p:extLst>
          </p:nvPr>
        </p:nvGraphicFramePr>
        <p:xfrm>
          <a:off x="2886480" y="2505872"/>
          <a:ext cx="9121300" cy="226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59938">
                <a:tc>
                  <a:txBody>
                    <a:bodyPr/>
                    <a:lstStyle/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Mitarbeiterbindungsinstrument generell und Attraktivität des Angebotes speziell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Innovative und zeitgemäße Belegschaftskonzepte  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</a:rPr>
                        <a:t>Lohnoptimierung</a:t>
                      </a:r>
                      <a:endParaRPr lang="de-DE" sz="1800" b="0" dirty="0">
                        <a:solidFill>
                          <a:srgbClr val="1D2D4B"/>
                        </a:solidFill>
                        <a:latin typeface="+mn-lt"/>
                        <a:ea typeface="+mn-ea"/>
                      </a:endParaRP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  <a:tr h="575714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900"/>
                        </a:spcBef>
                        <a:buFont typeface="Wingdings" charset="2"/>
                        <a:buNone/>
                      </a:pPr>
                      <a:endParaRPr lang="de-DE" sz="1600" dirty="0">
                        <a:solidFill>
                          <a:srgbClr val="C60000"/>
                        </a:solidFill>
                        <a:latin typeface="+mn-lt"/>
                        <a:ea typeface="+mn-ea"/>
                      </a:endParaRP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1700932"/>
          <a:ext cx="8091716" cy="5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2000" b="0" dirty="0" smtClean="0">
                          <a:solidFill>
                            <a:schemeClr val="bg1"/>
                          </a:solidFill>
                        </a:rPr>
                        <a:t>Arbeitsplatzattraktivität</a:t>
                      </a:r>
                      <a:r>
                        <a:rPr lang="de-DE" sz="2000" b="0" baseline="0" dirty="0" smtClean="0">
                          <a:solidFill>
                            <a:schemeClr val="bg1"/>
                          </a:solidFill>
                        </a:rPr>
                        <a:t> steigern</a:t>
                      </a:r>
                      <a:endParaRPr lang="de-DE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7C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364220" y="169576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/>
          </p:nvPr>
        </p:nvGraphicFramePr>
        <p:xfrm>
          <a:off x="364220" y="293979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i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1098354" y="2970812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graphicFrame>
        <p:nvGraphicFramePr>
          <p:cNvPr id="16" name="Tabelle 15"/>
          <p:cNvGraphicFramePr>
            <a:graphicFrameLocks noGrp="1"/>
          </p:cNvGraphicFramePr>
          <p:nvPr>
            <p:extLst/>
          </p:nvPr>
        </p:nvGraphicFramePr>
        <p:xfrm>
          <a:off x="364220" y="418243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</a:tr>
            </a:tbl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" y="4249433"/>
            <a:ext cx="793861" cy="793861"/>
          </a:xfrm>
          <a:prstGeom prst="rect">
            <a:avLst/>
          </a:prstGeom>
        </p:spPr>
      </p:pic>
      <p:pic>
        <p:nvPicPr>
          <p:cNvPr id="18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11" y="5578064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elle 18"/>
          <p:cNvGraphicFramePr>
            <a:graphicFrameLocks noGrp="1"/>
          </p:cNvGraphicFramePr>
          <p:nvPr>
            <p:extLst/>
          </p:nvPr>
        </p:nvGraphicFramePr>
        <p:xfrm>
          <a:off x="364220" y="5452614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20" name="Grafik 19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7" y="1821216"/>
            <a:ext cx="635093" cy="6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2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4636" y="1660805"/>
            <a:ext cx="4503300" cy="244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afm AFFINITY | PRÄSENTATIONSINSTRUMENTE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000" dirty="0" smtClean="0"/>
              <a:t>individuell </a:t>
            </a:r>
            <a:r>
              <a:rPr lang="de-DE" sz="2000" dirty="0"/>
              <a:t>gestaltete Flyer, </a:t>
            </a:r>
            <a:r>
              <a:rPr lang="de-DE" sz="2000" dirty="0" smtClean="0"/>
              <a:t>Beratungsoptionen, Tools </a:t>
            </a:r>
            <a:r>
              <a:rPr lang="de-DE" sz="2000" dirty="0"/>
              <a:t>und </a:t>
            </a:r>
            <a:r>
              <a:rPr lang="de-DE" sz="2000" dirty="0" smtClean="0"/>
              <a:t>Lounges ...</a:t>
            </a:r>
            <a:endParaRPr lang="de-DE" sz="2000" b="1" dirty="0" smtClean="0"/>
          </a:p>
        </p:txBody>
      </p:sp>
      <p:pic>
        <p:nvPicPr>
          <p:cNvPr id="7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672" y="2618780"/>
            <a:ext cx="4058721" cy="191293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2251" y="1657364"/>
            <a:ext cx="1831851" cy="236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079" y="4688133"/>
            <a:ext cx="4121664" cy="202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7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1981" y="3399821"/>
            <a:ext cx="2824104" cy="330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59826" y="4213094"/>
            <a:ext cx="3663702" cy="243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3645" y="1621486"/>
            <a:ext cx="6821491" cy="518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1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8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a</a:t>
            </a:r>
            <a:r>
              <a:rPr lang="de-DE" cap="none" dirty="0" smtClean="0"/>
              <a:t>fm </a:t>
            </a:r>
            <a:r>
              <a:rPr lang="de-DE" cap="none" dirty="0" err="1" smtClean="0"/>
              <a:t>bAV</a:t>
            </a:r>
            <a:r>
              <a:rPr lang="de-DE" cap="none" dirty="0" smtClean="0"/>
              <a:t> </a:t>
            </a:r>
            <a:r>
              <a:rPr lang="de-DE" dirty="0" smtClean="0"/>
              <a:t>Berater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686465" y="1713044"/>
            <a:ext cx="8715375" cy="479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4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 bAV </a:t>
            </a:r>
            <a:r>
              <a:rPr lang="de-DE" dirty="0" smtClean="0"/>
              <a:t>Berater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673817" y="1655722"/>
            <a:ext cx="8569325" cy="48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4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ZUKÜNFTIGE LOHNABRECHNUNG MIT </a:t>
            </a:r>
            <a:r>
              <a:rPr lang="de-DE" cap="none" dirty="0" smtClean="0"/>
              <a:t>b</a:t>
            </a:r>
            <a:r>
              <a:rPr lang="de-DE" dirty="0" smtClean="0"/>
              <a:t>AV 2020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06" y="1557245"/>
            <a:ext cx="9134041" cy="525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8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86480" y="1700932"/>
          <a:ext cx="8091716" cy="5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l"/>
                      <a:r>
                        <a:rPr lang="de-DE" sz="2000" b="0" dirty="0" smtClean="0">
                          <a:solidFill>
                            <a:schemeClr val="bg1"/>
                          </a:solidFill>
                        </a:rPr>
                        <a:t>Kosten senken und Liquidität verbessern</a:t>
                      </a:r>
                      <a:endParaRPr lang="de-DE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/>
          </p:nvPr>
        </p:nvGraphicFramePr>
        <p:xfrm>
          <a:off x="364220" y="169576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/>
          </p:nvPr>
        </p:nvGraphicFramePr>
        <p:xfrm>
          <a:off x="364220" y="293979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1098354" y="2970812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graphicFrame>
        <p:nvGraphicFramePr>
          <p:cNvPr id="16" name="Tabelle 15"/>
          <p:cNvGraphicFramePr>
            <a:graphicFrameLocks noGrp="1"/>
          </p:cNvGraphicFramePr>
          <p:nvPr>
            <p:extLst/>
          </p:nvPr>
        </p:nvGraphicFramePr>
        <p:xfrm>
          <a:off x="364220" y="4182436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D6E1EA"/>
                    </a:solidFill>
                  </a:tcPr>
                </a:tc>
              </a:tr>
            </a:tbl>
          </a:graphicData>
        </a:graphic>
      </p:graphicFrame>
      <p:pic>
        <p:nvPicPr>
          <p:cNvPr id="17" name="Grafik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" y="4249433"/>
            <a:ext cx="793861" cy="793861"/>
          </a:xfrm>
          <a:prstGeom prst="rect">
            <a:avLst/>
          </a:prstGeom>
        </p:spPr>
      </p:pic>
      <p:pic>
        <p:nvPicPr>
          <p:cNvPr id="18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11" y="5578064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elle 18"/>
          <p:cNvGraphicFramePr>
            <a:graphicFrameLocks noGrp="1"/>
          </p:cNvGraphicFramePr>
          <p:nvPr>
            <p:extLst/>
          </p:nvPr>
        </p:nvGraphicFramePr>
        <p:xfrm>
          <a:off x="364220" y="5452614"/>
          <a:ext cx="2022929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/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</a:tr>
            </a:tbl>
          </a:graphicData>
        </a:graphic>
      </p:graphicFrame>
      <p:pic>
        <p:nvPicPr>
          <p:cNvPr id="20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11" y="5664687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550988"/>
              </p:ext>
            </p:extLst>
          </p:nvPr>
        </p:nvGraphicFramePr>
        <p:xfrm>
          <a:off x="2886480" y="2505872"/>
          <a:ext cx="9121300" cy="226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59938">
                <a:tc>
                  <a:txBody>
                    <a:bodyPr/>
                    <a:lstStyle/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</a:rPr>
                        <a:t>Effiziente Zuschussmodelle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</a:rPr>
                        <a:t>Verwaltungskosten vermeiden durch einheitliche Abwicklung</a:t>
                      </a:r>
                    </a:p>
                    <a:p>
                      <a:pPr marL="285750" lvl="0" indent="-285750" algn="l">
                        <a:spcBef>
                          <a:spcPts val="900"/>
                        </a:spcBef>
                        <a:buFont typeface="Wingdings" charset="2"/>
                        <a:buChar char="§"/>
                      </a:pPr>
                      <a:r>
                        <a:rPr lang="de-DE" sz="1800" b="0" dirty="0" smtClean="0">
                          <a:solidFill>
                            <a:srgbClr val="1D2D4B"/>
                          </a:solidFill>
                        </a:rPr>
                        <a:t>Lohnnebenkosten optimieren</a:t>
                      </a:r>
                      <a:endParaRPr lang="de-DE" sz="1800" b="0" dirty="0">
                        <a:solidFill>
                          <a:srgbClr val="1D2D4B"/>
                        </a:solidFill>
                      </a:endParaRP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  <a:tr h="575714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900"/>
                        </a:spcBef>
                        <a:buFont typeface="Wingdings" charset="2"/>
                        <a:buNone/>
                      </a:pPr>
                      <a:endParaRPr lang="de-DE" sz="1600" dirty="0">
                        <a:solidFill>
                          <a:srgbClr val="C60000"/>
                        </a:solidFill>
                        <a:latin typeface="+mn-lt"/>
                        <a:ea typeface="+mn-ea"/>
                      </a:endParaRPr>
                    </a:p>
                  </a:txBody>
                  <a:tcPr marL="108000" marR="108000" marT="108000" marB="252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" name="Grafik 21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7" y="1821216"/>
            <a:ext cx="635093" cy="6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xmlns="" id="{019B82BC-4F43-984A-9819-926BB27182B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53906" y="3868109"/>
          <a:ext cx="8091716" cy="19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Verwaltungskosten vermeiden und den Aufwand delegieren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7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6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Haftungsrisiken</a:t>
                      </a:r>
                      <a:r>
                        <a:rPr lang="de-DE" sz="1800" b="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vermeiden (Rechtssicherheit)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2818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Arbeitsplatzattraktivität steigern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7C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Kosten senken und Liquidität verbessern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2053906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45" y="2144805"/>
            <a:ext cx="793861" cy="79386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151" y="2233121"/>
            <a:ext cx="635093" cy="635093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4747471" y="2091591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pic>
        <p:nvPicPr>
          <p:cNvPr id="19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406" y="2298487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67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>
          <a:xfrm>
            <a:off x="370989" y="2559084"/>
            <a:ext cx="11341586" cy="3811588"/>
          </a:xfrm>
        </p:spPr>
        <p:txBody>
          <a:bodyPr/>
          <a:lstStyle/>
          <a:p>
            <a:pPr>
              <a:buClr>
                <a:srgbClr val="1D2D4B"/>
              </a:buClr>
              <a:defRPr/>
            </a:pPr>
            <a:r>
              <a:rPr lang="de-DE" altLang="de-DE" dirty="0"/>
              <a:t>Absicherung der Arbeitskraft (Tagegeld | BU-Absicherung)</a:t>
            </a:r>
          </a:p>
          <a:p>
            <a:pPr>
              <a:buClr>
                <a:srgbClr val="1D2D4B"/>
              </a:buClr>
              <a:defRPr/>
            </a:pPr>
            <a:r>
              <a:rPr lang="de-DE" altLang="de-DE" dirty="0"/>
              <a:t>Private Altersvorsorge (Privatrente | Riester | Basis …)</a:t>
            </a:r>
          </a:p>
          <a:p>
            <a:pPr>
              <a:buClr>
                <a:srgbClr val="1D2D4B"/>
              </a:buClr>
              <a:defRPr/>
            </a:pPr>
            <a:r>
              <a:rPr lang="de-DE" altLang="de-DE" dirty="0"/>
              <a:t>Privatversicherungen (PHV | UV | HR | RS | Kfz …)</a:t>
            </a:r>
          </a:p>
          <a:p>
            <a:pPr>
              <a:buClr>
                <a:srgbClr val="1D2D4B"/>
              </a:buClr>
              <a:defRPr/>
            </a:pPr>
            <a:r>
              <a:rPr lang="de-DE" altLang="de-DE" dirty="0"/>
              <a:t>Tarifrechner über die Mitarbeiterlounge</a:t>
            </a:r>
          </a:p>
          <a:p>
            <a:pPr>
              <a:buClr>
                <a:srgbClr val="1D2D4B"/>
              </a:buClr>
              <a:defRPr/>
            </a:pPr>
            <a:r>
              <a:rPr lang="de-DE" altLang="de-DE" dirty="0"/>
              <a:t>Private Krankenversicherung (Voll- und Zusatzversicherung)</a:t>
            </a:r>
          </a:p>
          <a:p>
            <a:pPr>
              <a:buClr>
                <a:srgbClr val="1D2D4B"/>
              </a:buClr>
              <a:defRPr/>
            </a:pPr>
            <a:r>
              <a:rPr lang="de-DE" altLang="de-DE" dirty="0"/>
              <a:t>Risikolebensversicherung  </a:t>
            </a:r>
            <a:r>
              <a:rPr lang="de-DE" altLang="de-DE" dirty="0" smtClean="0"/>
              <a:t>(Hinterbliebenenabsicherung)</a:t>
            </a:r>
          </a:p>
          <a:p>
            <a:pPr marL="0" indent="0">
              <a:buClr>
                <a:srgbClr val="1D2D4B"/>
              </a:buClr>
              <a:buNone/>
              <a:defRPr/>
            </a:pPr>
            <a:endParaRPr lang="de-DE" altLang="de-DE" dirty="0" smtClean="0"/>
          </a:p>
          <a:p>
            <a:pPr marL="0" indent="0">
              <a:buClr>
                <a:srgbClr val="1D2D4B"/>
              </a:buClr>
              <a:buNone/>
              <a:defRPr/>
            </a:pPr>
            <a:r>
              <a:rPr lang="de-DE" altLang="de-DE" sz="2400" b="1" dirty="0" smtClean="0">
                <a:solidFill>
                  <a:schemeClr val="accent1"/>
                </a:solidFill>
              </a:rPr>
              <a:t>Beitragsersparnisse </a:t>
            </a:r>
            <a:r>
              <a:rPr lang="de-DE" altLang="de-DE" sz="2400" b="1" dirty="0">
                <a:solidFill>
                  <a:schemeClr val="accent1"/>
                </a:solidFill>
              </a:rPr>
              <a:t>von durchschnittlich 500 € jährlich </a:t>
            </a:r>
            <a:r>
              <a:rPr lang="de-DE" altLang="de-DE" sz="2400" dirty="0">
                <a:solidFill>
                  <a:schemeClr val="accent1"/>
                </a:solidFill>
              </a:rPr>
              <a:t>je Mitarbeiter möglich – und das bei deutlich besseren Leistungen und mit Maklerservice!</a:t>
            </a:r>
          </a:p>
          <a:p>
            <a:pPr>
              <a:buClr>
                <a:srgbClr val="1D2D4B"/>
              </a:buClr>
              <a:defRPr/>
            </a:pP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127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Exklusive Produktlösungen, die umfassenden leistungsstarken Schutz zu Top-Konditionen durch </a:t>
            </a:r>
            <a:r>
              <a:rPr lang="de-DE" altLang="de-DE" b="1" dirty="0"/>
              <a:t>Gruppenverträge</a:t>
            </a:r>
            <a:r>
              <a:rPr lang="de-DE" altLang="de-DE" dirty="0"/>
              <a:t> bieten: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64220" y="207643"/>
            <a:ext cx="10314206" cy="1325563"/>
          </a:xfrm>
        </p:spPr>
        <p:txBody>
          <a:bodyPr/>
          <a:lstStyle/>
          <a:p>
            <a:r>
              <a:rPr lang="de-DE" dirty="0" smtClean="0"/>
              <a:t>PRIVATES VERSICHERUNGS- UND VORSORGEMANAGEMENT </a:t>
            </a:r>
            <a:br>
              <a:rPr lang="de-DE" dirty="0" smtClean="0"/>
            </a:br>
            <a:r>
              <a:rPr lang="de-DE" dirty="0" smtClean="0"/>
              <a:t>FÜR IHRE BELEGSCHAFT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711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build="p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Rectangle 38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249766" y="0"/>
          <a:ext cx="15532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8"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766" y="0"/>
                        <a:ext cx="155328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kern="1200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+mn-cs"/>
              </a:rPr>
              <a:t>afm betriebliches Gesundheitsmanagement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13565" y="1846546"/>
            <a:ext cx="8777069" cy="4419600"/>
          </a:xfrm>
          <a:prstGeom prst="rect">
            <a:avLst/>
          </a:prstGeom>
        </p:spPr>
      </p:pic>
      <p:sp>
        <p:nvSpPr>
          <p:cNvPr id="7" name="Titel 5"/>
          <p:cNvSpPr txBox="1">
            <a:spLocks/>
          </p:cNvSpPr>
          <p:nvPr/>
        </p:nvSpPr>
        <p:spPr>
          <a:xfrm>
            <a:off x="364220" y="20764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Betriebliches Gesundheitsmanagement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4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 </a:t>
            </a:r>
            <a:fld id="{B07AEB59-1879-4C8B-A2AC-2E67D003ACE8}" type="slidenum">
              <a:rPr lang="de-DE" altLang="de-DE" smtClean="0">
                <a:solidFill>
                  <a:srgbClr val="1D2D4B"/>
                </a:solidFill>
              </a:rPr>
              <a:pPr>
                <a:defRPr/>
              </a:pPr>
              <a:t>129</a:t>
            </a:fld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ANDERS GEDACHT: </a:t>
            </a:r>
            <a:r>
              <a:rPr lang="de-DE" dirty="0" err="1" smtClean="0"/>
              <a:t>bKV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LEISTUNG UND LOHNWIRKUNG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8" y="1888141"/>
            <a:ext cx="10523290" cy="457252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354" y="60587"/>
            <a:ext cx="4998215" cy="13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0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Potentialfelder Spezialisierung &amp; Diversifikation </a:t>
            </a:r>
            <a:endParaRPr lang="de-DE" b="1" dirty="0"/>
          </a:p>
        </p:txBody>
      </p:sp>
      <p:pic>
        <p:nvPicPr>
          <p:cNvPr id="14" name="Bild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8175" y="817666"/>
            <a:ext cx="9138760" cy="646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879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07AEB59-1879-4C8B-A2AC-2E67D003ACE8}" type="slidenum">
              <a:rPr lang="de-DE" altLang="de-DE" smtClean="0">
                <a:solidFill>
                  <a:srgbClr val="1D2D4B"/>
                </a:solidFill>
              </a:rPr>
              <a:pPr>
                <a:defRPr/>
              </a:pPr>
              <a:t>130</a:t>
            </a:fld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bKV</a:t>
            </a:r>
            <a:r>
              <a:rPr lang="de-DE" dirty="0" smtClean="0"/>
              <a:t>: ANDERS GEDACHT</a:t>
            </a:r>
            <a:br>
              <a:rPr lang="de-DE" dirty="0" smtClean="0"/>
            </a:br>
            <a:r>
              <a:rPr lang="de-DE" dirty="0" smtClean="0"/>
              <a:t>LEISTUNG- UND LOHNWIRKUNG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4294967295"/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9425" y="2071754"/>
            <a:ext cx="11233150" cy="370885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744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131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93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Firmenkunden</a:t>
            </a:r>
          </a:p>
        </p:txBody>
      </p:sp>
      <p:pic>
        <p:nvPicPr>
          <p:cNvPr id="218114" name="Picture 2" descr="http://files.newsnetz.ch/bildlegende/31578/397449_pic_970x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5078" y="1532363"/>
            <a:ext cx="7979459" cy="448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3182211" y="3684743"/>
            <a:ext cx="5968206" cy="317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4568" tIns="47284" rIns="94568" bIns="47284">
            <a:spAutoFit/>
          </a:bodyPr>
          <a:lstStyle/>
          <a:p>
            <a:r>
              <a:rPr lang="de-DE" sz="20000" dirty="0">
                <a:solidFill>
                  <a:srgbClr val="1D304B"/>
                </a:solidFill>
              </a:rPr>
              <a:t>1 + 4</a:t>
            </a:r>
          </a:p>
        </p:txBody>
      </p:sp>
    </p:spTree>
    <p:extLst>
      <p:ext uri="{BB962C8B-B14F-4D97-AF65-F5344CB8AC3E}">
        <p14:creationId xmlns:p14="http://schemas.microsoft.com/office/powerpoint/2010/main" val="329108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Bild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879" y="-247973"/>
            <a:ext cx="10193415" cy="826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132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246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Betriebliches Risiko- und Versicherungsmanagement</a:t>
            </a:r>
          </a:p>
        </p:txBody>
      </p:sp>
    </p:spTree>
    <p:extLst>
      <p:ext uri="{BB962C8B-B14F-4D97-AF65-F5344CB8AC3E}">
        <p14:creationId xmlns:p14="http://schemas.microsoft.com/office/powerpoint/2010/main" val="408797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Bild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766" y="713984"/>
            <a:ext cx="96924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089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Systematik für mehr Sicherheit</a:t>
            </a:r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133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6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Bild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766" y="0"/>
            <a:ext cx="96924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Herausforderung Risikomanagement</a:t>
            </a:r>
          </a:p>
        </p:txBody>
      </p:sp>
      <p:pic>
        <p:nvPicPr>
          <p:cNvPr id="63493" name="Bild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8675" y="2997201"/>
            <a:ext cx="2234652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5823" y="1530311"/>
            <a:ext cx="5108738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134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51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Zielgruppenmarketing I Firmenkunden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3140" y="1682424"/>
            <a:ext cx="7702549" cy="509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135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71156"/>
            <a:ext cx="11345480" cy="4798504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dirty="0"/>
              <a:t>Maschinen-Rahmenvertrag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Elektronik-Rahmenvertrag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Bauleistungs-Rahmenvertrag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Hotelkonzept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smtClean="0"/>
              <a:t>3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Gewerbe Multi-Line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 err="1"/>
              <a:t>commercial</a:t>
            </a:r>
            <a:r>
              <a:rPr lang="de-DE" dirty="0"/>
              <a:t>-pro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All-Inclusive-Police Büroversicherungen </a:t>
            </a:r>
            <a:r>
              <a:rPr lang="de-DE" dirty="0" smtClean="0"/>
              <a:t>1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D&amp;O </a:t>
            </a:r>
            <a:r>
              <a:rPr lang="de-DE" dirty="0" smtClean="0"/>
              <a:t>3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Real Estate </a:t>
            </a:r>
            <a:r>
              <a:rPr lang="de-DE" dirty="0" smtClean="0"/>
              <a:t>2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Autoinhaltsversicherung </a:t>
            </a:r>
            <a:r>
              <a:rPr lang="de-DE" dirty="0" smtClean="0"/>
              <a:t>1 VR</a:t>
            </a:r>
            <a:endParaRPr lang="de-DE" dirty="0"/>
          </a:p>
          <a:p>
            <a:pPr>
              <a:lnSpc>
                <a:spcPct val="100000"/>
              </a:lnSpc>
              <a:defRPr/>
            </a:pPr>
            <a:r>
              <a:rPr lang="de-DE" dirty="0"/>
              <a:t>Gruppenunfallversicherung </a:t>
            </a:r>
            <a:r>
              <a:rPr lang="de-DE" dirty="0" smtClean="0"/>
              <a:t>1 VR</a:t>
            </a:r>
            <a:endParaRPr lang="de-DE" dirty="0"/>
          </a:p>
          <a:p>
            <a:pPr>
              <a:lnSpc>
                <a:spcPct val="100000"/>
              </a:lnSpc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a</a:t>
            </a:r>
            <a:r>
              <a:rPr lang="de-DE" cap="none" dirty="0" smtClean="0"/>
              <a:t>fm</a:t>
            </a:r>
            <a:r>
              <a:rPr lang="de-DE" dirty="0" smtClean="0"/>
              <a:t> EXKLUSIVE VERSICHERUNGSPROGRAMME UND DECKUNGSKONZEPTE 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136</a:t>
            </a:fld>
            <a:endParaRPr lang="de-DE"/>
          </a:p>
        </p:txBody>
      </p:sp>
      <p:pic>
        <p:nvPicPr>
          <p:cNvPr id="5" name="Picture 2" descr="http://www.afm-berater.de/uploads/pics/Guetesiegel_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75504" y="1771156"/>
            <a:ext cx="1068581" cy="1008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28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Namhafte Versicherer mit Top-Rating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10 Mio. € PML, Top-Wording (Exklusivität)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3.000 Betriebsarten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Marktführende Unterversicherungsregelung (bis 300.000 €)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Grobe Fahrlässigkeit bis 100.000 € versichert / Repräsentantenklausel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Top-Regelung bei Verletzung von Sicherheitsvorschriften und gesetzl./behördlichen Auflagen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Konditions-und Summendifferenzdeckung (DIC/DIL) max. 6 Monate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Sämtliche Gefahren sind versicherbar, Mitversicherung Terror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Besserstellungsklausel 5 Jahre </a:t>
            </a:r>
            <a:r>
              <a:rPr lang="de-DE" dirty="0" err="1" smtClean="0"/>
              <a:t>Sleep</a:t>
            </a:r>
            <a:r>
              <a:rPr lang="de-DE" dirty="0" smtClean="0"/>
              <a:t>-Easy-Klausel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BHV VS immer 5 Mio. € DS</a:t>
            </a:r>
          </a:p>
          <a:p>
            <a:endParaRPr lang="de-DE" sz="200" dirty="0" smtClean="0"/>
          </a:p>
          <a:p>
            <a:r>
              <a:rPr lang="de-DE" sz="2400" dirty="0" smtClean="0">
                <a:solidFill>
                  <a:srgbClr val="137C9B"/>
                </a:solidFill>
              </a:rPr>
              <a:t>Untertarifierung bei SQ/3 Jahre &lt; 50 % (SV-Prämie) mit 10 % auf Bestands- oder Marktangebotsprämie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GEWERBE-MULTI-LINE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137</a:t>
            </a:fld>
            <a:endParaRPr lang="de-DE"/>
          </a:p>
        </p:txBody>
      </p:sp>
      <p:pic>
        <p:nvPicPr>
          <p:cNvPr id="6" name="Picture 2" descr="http://www.afm-berater.de/uploads/pics/Guetesiegel_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9845" y="1946697"/>
            <a:ext cx="1068581" cy="1008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981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904" dirty="0">
                <a:solidFill>
                  <a:srgbClr val="1D304B"/>
                </a:solidFill>
              </a:rPr>
              <a:t>XY Hotel</a:t>
            </a:r>
          </a:p>
          <a:p>
            <a:r>
              <a:rPr lang="de-DE" sz="1904" dirty="0">
                <a:solidFill>
                  <a:srgbClr val="1D304B"/>
                </a:solidFill>
              </a:rPr>
              <a:t>	2,0 Mio. € Gebäude </a:t>
            </a:r>
          </a:p>
          <a:p>
            <a:r>
              <a:rPr lang="de-DE" sz="1904" dirty="0">
                <a:solidFill>
                  <a:srgbClr val="1D304B"/>
                </a:solidFill>
              </a:rPr>
              <a:t>	1,0 Mio. € Inhalt</a:t>
            </a:r>
          </a:p>
          <a:p>
            <a:r>
              <a:rPr lang="de-DE" sz="1904" dirty="0">
                <a:solidFill>
                  <a:srgbClr val="1D304B"/>
                </a:solidFill>
              </a:rPr>
              <a:t>	1,2 Mio. € Betriebsunterbrechung</a:t>
            </a:r>
          </a:p>
          <a:p>
            <a:r>
              <a:rPr lang="de-DE" sz="1904" dirty="0">
                <a:solidFill>
                  <a:srgbClr val="1D304B"/>
                </a:solidFill>
              </a:rPr>
              <a:t>	32 Gästezimmer</a:t>
            </a:r>
          </a:p>
          <a:p>
            <a:endParaRPr lang="de-DE" dirty="0" smtClean="0">
              <a:solidFill>
                <a:srgbClr val="1D304B"/>
              </a:solidFill>
            </a:endParaRPr>
          </a:p>
          <a:p>
            <a:endParaRPr lang="de-DE" dirty="0">
              <a:solidFill>
                <a:srgbClr val="1D30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Branchenkonzept: </a:t>
            </a:r>
            <a:r>
              <a:rPr lang="de-DE" cap="none" dirty="0" smtClean="0"/>
              <a:t>afm</a:t>
            </a:r>
            <a:r>
              <a:rPr lang="de-DE" dirty="0" smtClean="0"/>
              <a:t> Hotel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7212" y="1948294"/>
            <a:ext cx="2060832" cy="147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831" y="4095448"/>
            <a:ext cx="899937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9637" y="5003961"/>
            <a:ext cx="1831851" cy="32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8004" y="1937029"/>
            <a:ext cx="1072989" cy="1005927"/>
          </a:xfrm>
          <a:prstGeom prst="rect">
            <a:avLst/>
          </a:prstGeom>
        </p:spPr>
      </p:pic>
      <p:sp>
        <p:nvSpPr>
          <p:cNvPr id="8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138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3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904" dirty="0">
                <a:solidFill>
                  <a:srgbClr val="1D304B"/>
                </a:solidFill>
              </a:rPr>
              <a:t>VSH für Unternehmensberater inkl. M&amp;A Tätigkeit</a:t>
            </a:r>
          </a:p>
          <a:p>
            <a:r>
              <a:rPr lang="de-DE" sz="1632" dirty="0">
                <a:solidFill>
                  <a:srgbClr val="1D304B"/>
                </a:solidFill>
              </a:rPr>
              <a:t>Umsatz: 3,2 Mio. €</a:t>
            </a:r>
          </a:p>
          <a:p>
            <a:endParaRPr lang="de-DE" sz="1632" dirty="0">
              <a:solidFill>
                <a:srgbClr val="1D304B"/>
              </a:solidFill>
            </a:endParaRPr>
          </a:p>
          <a:p>
            <a:r>
              <a:rPr lang="de-DE" sz="1632" dirty="0">
                <a:solidFill>
                  <a:srgbClr val="1D304B"/>
                </a:solidFill>
              </a:rPr>
              <a:t>Bestand: Allianz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VS: 1,5 Mio. € für Vermögensschäden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SB: 2.500 €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Jahresnettoprämie: 	13.464,54 € ohne M&amp;A-Tätigkeit</a:t>
            </a:r>
          </a:p>
          <a:p>
            <a:r>
              <a:rPr lang="de-DE" sz="1632" dirty="0">
                <a:solidFill>
                  <a:srgbClr val="1D304B"/>
                </a:solidFill>
              </a:rPr>
              <a:t>				(Inkl. M&amp;A-Tätigkeiten: 20.196,81 €)  </a:t>
            </a:r>
          </a:p>
          <a:p>
            <a:endParaRPr lang="de-DE" sz="1632" dirty="0">
              <a:solidFill>
                <a:srgbClr val="1D304B"/>
              </a:solidFill>
            </a:endParaRPr>
          </a:p>
          <a:p>
            <a:r>
              <a:rPr lang="de-DE" sz="1632" dirty="0">
                <a:solidFill>
                  <a:srgbClr val="1D304B"/>
                </a:solidFill>
              </a:rPr>
              <a:t>Angebot afm Konzept: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VS: 1,5 Mio. € für Vermögensschäden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SB: 1.000 €</a:t>
            </a:r>
          </a:p>
          <a:p>
            <a:pPr>
              <a:buFont typeface="Wingdings" pitchFamily="2" charset="2"/>
              <a:buChar char="§"/>
            </a:pPr>
            <a:r>
              <a:rPr lang="de-DE" sz="1632" dirty="0">
                <a:solidFill>
                  <a:srgbClr val="1D304B"/>
                </a:solidFill>
              </a:rPr>
              <a:t>Jahresnettoprämie: 	9.408 € (Inkl. Deckung für M&amp;A-Tätigkeiten)</a:t>
            </a:r>
          </a:p>
          <a:p>
            <a:r>
              <a:rPr lang="de-DE" sz="1632" dirty="0">
                <a:solidFill>
                  <a:srgbClr val="1D304B"/>
                </a:solidFill>
              </a:rPr>
              <a:t>				</a:t>
            </a:r>
            <a:r>
              <a:rPr lang="de-DE" sz="1632" b="1" dirty="0">
                <a:solidFill>
                  <a:srgbClr val="1D304B"/>
                </a:solidFill>
              </a:rPr>
              <a:t>53 % Beitragsersparnis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Branchenkonzept: </a:t>
            </a:r>
            <a:r>
              <a:rPr lang="de-DE" cap="none" dirty="0" smtClean="0"/>
              <a:t>afm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1D304B"/>
                </a:solidFill>
              </a:rPr>
              <a:t>Consult</a:t>
            </a:r>
            <a:endParaRPr lang="de-DE" dirty="0">
              <a:solidFill>
                <a:srgbClr val="1D304B"/>
              </a:solidFill>
            </a:endParaRPr>
          </a:p>
        </p:txBody>
      </p:sp>
      <p:pic>
        <p:nvPicPr>
          <p:cNvPr id="4" name="Picture 2" descr="http://www.afm-berater.de/uploads/pics/Guetesiegel_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5319" y="1890137"/>
            <a:ext cx="1068581" cy="1008114"/>
          </a:xfrm>
          <a:prstGeom prst="rect">
            <a:avLst/>
          </a:prstGeom>
          <a:noFill/>
        </p:spPr>
      </p:pic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139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3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 DEN KULISSEN</a:t>
            </a:r>
            <a:endParaRPr lang="de-DE" b="1" dirty="0"/>
          </a:p>
        </p:txBody>
      </p:sp>
      <p:pic>
        <p:nvPicPr>
          <p:cNvPr id="447499" name="Picture 11" descr="bruecke5"/>
          <p:cNvPicPr>
            <a:picLocks noChangeAspect="1" noChangeArrowheads="1"/>
          </p:cNvPicPr>
          <p:nvPr/>
        </p:nvPicPr>
        <p:blipFill>
          <a:blip r:embed="rId2" cstate="print"/>
          <a:srcRect l="26373"/>
          <a:stretch>
            <a:fillRect/>
          </a:stretch>
        </p:blipFill>
        <p:spPr bwMode="auto">
          <a:xfrm>
            <a:off x="3360290" y="2406068"/>
            <a:ext cx="7313025" cy="4205800"/>
          </a:xfrm>
          <a:prstGeom prst="rect">
            <a:avLst/>
          </a:prstGeom>
          <a:noFill/>
        </p:spPr>
      </p:pic>
      <p:sp>
        <p:nvSpPr>
          <p:cNvPr id="447493" name="Rectangle 5"/>
          <p:cNvSpPr>
            <a:spLocks noChangeArrowheads="1"/>
          </p:cNvSpPr>
          <p:nvPr/>
        </p:nvSpPr>
        <p:spPr bwMode="auto">
          <a:xfrm rot="-1330757">
            <a:off x="6742393" y="2543134"/>
            <a:ext cx="3353256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Diversifikation</a:t>
            </a:r>
          </a:p>
        </p:txBody>
      </p:sp>
      <p:sp>
        <p:nvSpPr>
          <p:cNvPr id="447495" name="Rectangle 7"/>
          <p:cNvSpPr>
            <a:spLocks noChangeArrowheads="1"/>
          </p:cNvSpPr>
          <p:nvPr/>
        </p:nvSpPr>
        <p:spPr bwMode="auto">
          <a:xfrm rot="-1330757">
            <a:off x="8610520" y="3715192"/>
            <a:ext cx="295526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 smtClean="0">
                <a:solidFill>
                  <a:srgbClr val="001B36"/>
                </a:solidFill>
              </a:rPr>
              <a:t>Gemeinschaft</a:t>
            </a:r>
            <a:endParaRPr lang="de-DE" sz="3264" b="1" dirty="0">
              <a:solidFill>
                <a:srgbClr val="001B36"/>
              </a:solidFill>
            </a:endParaRPr>
          </a:p>
        </p:txBody>
      </p:sp>
      <p:sp>
        <p:nvSpPr>
          <p:cNvPr id="447496" name="Rectangle 8"/>
          <p:cNvSpPr>
            <a:spLocks noChangeArrowheads="1"/>
          </p:cNvSpPr>
          <p:nvPr/>
        </p:nvSpPr>
        <p:spPr bwMode="auto">
          <a:xfrm rot="-1332924">
            <a:off x="1539696" y="4887803"/>
            <a:ext cx="2362539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Qualität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9888" y="458109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 rot="20282081">
            <a:off x="884510" y="3173948"/>
            <a:ext cx="3329758" cy="544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264" b="1" dirty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</a:t>
            </a:r>
          </a:p>
        </p:txBody>
      </p:sp>
    </p:spTree>
    <p:extLst>
      <p:ext uri="{BB962C8B-B14F-4D97-AF65-F5344CB8AC3E}">
        <p14:creationId xmlns:p14="http://schemas.microsoft.com/office/powerpoint/2010/main" val="170764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74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7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7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74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7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3" grpId="0"/>
      <p:bldP spid="447495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140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altLang="de-DE" smtClean="0"/>
              <a:t>MANAGERhaftung </a:t>
            </a:r>
            <a:r>
              <a:rPr lang="de-DE" altLang="de-DE" dirty="0"/>
              <a:t>UMFASSEND ABSICHERN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6" y="1695766"/>
            <a:ext cx="11233149" cy="4762193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1111902" y="1827014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 smtClean="0">
                <a:solidFill>
                  <a:schemeClr val="bg1"/>
                </a:solidFill>
              </a:rPr>
              <a:t>/ VS und DO </a:t>
            </a:r>
            <a:r>
              <a:rPr lang="de-DE" altLang="de-DE" b="1" dirty="0">
                <a:solidFill>
                  <a:schemeClr val="bg1"/>
                </a:solidFill>
              </a:rPr>
              <a:t>RS</a:t>
            </a:r>
            <a:endParaRPr lang="de-DE" b="1" dirty="0">
              <a:solidFill>
                <a:schemeClr val="bg1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t="3045"/>
          <a:stretch/>
        </p:blipFill>
        <p:spPr>
          <a:xfrm>
            <a:off x="3539179" y="1436444"/>
            <a:ext cx="4420202" cy="455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6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141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Wenn der PC schwarz ist???</a:t>
            </a:r>
          </a:p>
          <a:p>
            <a:r>
              <a:rPr lang="de-DE" dirty="0" smtClean="0"/>
              <a:t>24/7/365 SUPPORT</a:t>
            </a:r>
          </a:p>
          <a:p>
            <a:r>
              <a:rPr lang="de-DE" dirty="0" smtClean="0"/>
              <a:t>Wenn der Betrieb still steht (Ertragsausfall)</a:t>
            </a:r>
          </a:p>
          <a:p>
            <a:r>
              <a:rPr lang="de-DE" dirty="0" smtClean="0"/>
              <a:t>Wenn die 72 Stunden laufen (Informations- und Anzeigeverpflichtung)</a:t>
            </a:r>
          </a:p>
          <a:p>
            <a:r>
              <a:rPr lang="de-DE" dirty="0" smtClean="0"/>
              <a:t>DSGV und das drohende Bußgeld </a:t>
            </a:r>
          </a:p>
          <a:p>
            <a:r>
              <a:rPr lang="de-DE" dirty="0" smtClean="0"/>
              <a:t>Erpressung/Lösegeld</a:t>
            </a:r>
          </a:p>
          <a:p>
            <a:r>
              <a:rPr lang="de-DE" dirty="0" smtClean="0"/>
              <a:t>Wiederherstellung der IT und Geschäftsunterlagen</a:t>
            </a:r>
          </a:p>
          <a:p>
            <a:r>
              <a:rPr lang="de-DE" dirty="0" smtClean="0"/>
              <a:t>Präventive Schwachstellenanalyse</a:t>
            </a:r>
          </a:p>
          <a:p>
            <a:r>
              <a:rPr lang="de-DE" dirty="0" smtClean="0"/>
              <a:t>Präventive Maßnahmen (Schulung)</a:t>
            </a:r>
          </a:p>
          <a:p>
            <a:r>
              <a:rPr lang="de-DE" dirty="0" smtClean="0"/>
              <a:t>Fachanwälte, Forensik, PR-Agenturen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7096" y="41684"/>
            <a:ext cx="11625420" cy="1325563"/>
          </a:xfrm>
        </p:spPr>
        <p:txBody>
          <a:bodyPr/>
          <a:lstStyle/>
          <a:p>
            <a:r>
              <a:rPr lang="de-DE" u="sng" dirty="0" smtClean="0"/>
              <a:t>Beispiel Topthema</a:t>
            </a:r>
            <a:br>
              <a:rPr lang="de-DE" u="sng" dirty="0" smtClean="0"/>
            </a:br>
            <a:r>
              <a:rPr lang="de-DE" dirty="0" smtClean="0"/>
              <a:t>CYBERRISIKEN UND ARGUMENTE FÜR </a:t>
            </a:r>
            <a:br>
              <a:rPr lang="de-DE" dirty="0" smtClean="0"/>
            </a:br>
            <a:r>
              <a:rPr lang="de-DE" dirty="0" smtClean="0"/>
              <a:t>DEN VERSICHERUNGSTRANSFER</a:t>
            </a:r>
            <a:endParaRPr lang="de-DE" dirty="0"/>
          </a:p>
        </p:txBody>
      </p:sp>
      <p:sp>
        <p:nvSpPr>
          <p:cNvPr id="6" name="Titel 17"/>
          <p:cNvSpPr txBox="1">
            <a:spLocks/>
          </p:cNvSpPr>
          <p:nvPr/>
        </p:nvSpPr>
        <p:spPr>
          <a:xfrm rot="20123886">
            <a:off x="623868" y="3273565"/>
            <a:ext cx="8378492" cy="65355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altLang="de-DE" b="1" dirty="0" smtClean="0"/>
              <a:t>+ Kundenmotive Vertragsbestandteil VSV</a:t>
            </a: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59048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Firmenkunden KBF kompakt (Auszug)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443830"/>
              </p:ext>
            </p:extLst>
          </p:nvPr>
        </p:nvGraphicFramePr>
        <p:xfrm>
          <a:off x="243904" y="1599514"/>
          <a:ext cx="11474854" cy="490055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5522007"/>
                <a:gridCol w="5952847"/>
              </a:tblGrid>
              <a:tr h="326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Beratungsansätze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Instrumente / Argumente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D4B"/>
                    </a:solidFill>
                  </a:tcPr>
                </a:tc>
              </a:tr>
              <a:tr h="172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Prämienersparnispotential, Risikobewertung, Strategie</a:t>
                      </a:r>
                      <a:endParaRPr lang="de-DE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Risikoplan, Branchenlösungen</a:t>
                      </a:r>
                      <a:endParaRPr lang="de-DE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Mängelbeseitigungsnebenkosten und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Nachbesserungsbegleitschäden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Handwerk, Installationsbetriebe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51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Erweiterte Produkthaftung für Händler oder Handwerker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Aufgrund aktueller Rechtsprechung zusätzlicher Einschluss von Aus- und Einbaukosten auch ohne Verschulden (BHV Zusatzbaustein)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Neuwertdeklaration betriebliche Sachversicherung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goldene Neuwertregel, Upgrade Garantie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Inhaltsversicherung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88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Kostenpositionen Sachsubstanzversicherung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Keine Anrechnung auf VS durch zusätzliche Deklaration zur Vermeidung von Unterversicherungen im Totalschadenfall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172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Firmenvertragsrechtsschutz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Positivliste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6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Spezialstrafrechtschutzversicherung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Zusatzdeckung oder Einzelrisiko für GF / Unternehmen mit Leistungszusage für Vergehen sowie Verbrechen und keine Rückforderung bei Verurteilung auf Basis eines Strafbefehls </a:t>
                      </a:r>
                      <a:endParaRPr lang="de-DE" sz="1200" b="1" dirty="0">
                        <a:solidFill>
                          <a:srgbClr val="1D2D4B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Autoinhalt Neuwertschutz mit geringer Einschränkung der Nachtzeitklausel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Handwerk nach goldener Neuwertregel </a:t>
                      </a: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oder mit zeitlicher Befristung für </a:t>
                      </a: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Neuwertentschädigung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Eigenschäden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Personalvollmachten, </a:t>
                      </a: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inklusive Kontenplünderung mit mittelbaren Schäden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269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Elektronikversicherung mit Gap-Deckung für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finanzierte / geleaste </a:t>
                      </a: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Deckung ab Übernahme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Bürobetriebe, Ärzte, Dienstleister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367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Forderungsmanagement mit Bonitätscheck</a:t>
                      </a:r>
                      <a:endParaRPr lang="de-DE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Kreditversicherung bei Warenabsatz und Werkleistungen generell und als genereller Baustein zur Betriebsversicherung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Versicherungssumme Sachversicherung</a:t>
                      </a:r>
                      <a:endParaRPr lang="de-DE" sz="12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VS Bewertung (Gebäude Ermittlungsbogen, Haftungssummen AIP), Dynamische VS (Wertzuschlag</a:t>
                      </a:r>
                      <a:r>
                        <a:rPr lang="de-DE" sz="1200" b="1" dirty="0" smtClean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45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Cyberrisiken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rgbClr val="1D2D4B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Assistance-Leistungen (IT-Forensik), Betriebsunterbrechung, Datenrisiken insbesondere Kreditkartendaten </a:t>
                      </a:r>
                      <a:endParaRPr lang="de-DE" sz="12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3847" marR="53847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</a:tbl>
          </a:graphicData>
        </a:graphic>
      </p:graphicFrame>
      <p:pic>
        <p:nvPicPr>
          <p:cNvPr id="79934" name="Picture 4" descr="http://www.afm-berater.de/fileadmin/_migrated/pics/Guetesiegel_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66267" y="453012"/>
            <a:ext cx="915399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758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PROFESSIONELLE RISIKOAUFNAHME UND PRÄSENTATION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38" y="1820722"/>
            <a:ext cx="4032448" cy="28597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004" y="2553582"/>
            <a:ext cx="4316638" cy="294075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037" y="2041046"/>
            <a:ext cx="3259708" cy="467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6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SERVICE-CHECK 2020</a:t>
            </a:r>
            <a:br>
              <a:rPr lang="de-DE" dirty="0" smtClean="0"/>
            </a:br>
            <a:r>
              <a:rPr lang="de-DE" dirty="0" smtClean="0"/>
              <a:t>ALS INSTRUMENT IN DER PRAXIS</a:t>
            </a:r>
            <a:endParaRPr lang="de-DE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1722" y="1808165"/>
            <a:ext cx="3669861" cy="4840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5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2433" y="1808165"/>
            <a:ext cx="3663613" cy="48242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144</a:t>
            </a:r>
          </a:p>
        </p:txBody>
      </p:sp>
    </p:spTree>
    <p:extLst>
      <p:ext uri="{BB962C8B-B14F-4D97-AF65-F5344CB8AC3E}">
        <p14:creationId xmlns:p14="http://schemas.microsoft.com/office/powerpoint/2010/main" val="29769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2875" y="1700213"/>
            <a:ext cx="2904375" cy="38735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8499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1483" y="2054227"/>
            <a:ext cx="2899326" cy="38735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8499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8669" y="1825474"/>
            <a:ext cx="2899328" cy="2998787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pic>
        <p:nvPicPr>
          <p:cNvPr id="8499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8333" y="2508252"/>
            <a:ext cx="2899326" cy="341947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kern="0" dirty="0" smtClean="0">
                <a:solidFill>
                  <a:srgbClr val="1D304B"/>
                </a:solidFill>
                <a:latin typeface="Arial"/>
                <a:ea typeface="ＭＳ Ｐゴシック"/>
              </a:rPr>
              <a:t>Service-Checks</a:t>
            </a:r>
            <a:br>
              <a:rPr lang="de-DE" kern="0" dirty="0" smtClean="0">
                <a:solidFill>
                  <a:srgbClr val="1D304B"/>
                </a:solidFill>
                <a:latin typeface="Arial"/>
                <a:ea typeface="ＭＳ Ｐゴシック"/>
              </a:rPr>
            </a:br>
            <a:r>
              <a:rPr lang="de-DE" kern="0" dirty="0" smtClean="0">
                <a:solidFill>
                  <a:srgbClr val="1D304B"/>
                </a:solidFill>
                <a:latin typeface="Arial"/>
                <a:ea typeface="ＭＳ Ｐゴシック"/>
              </a:rPr>
              <a:t>Musteranschreiben </a:t>
            </a:r>
            <a:r>
              <a:rPr lang="de-DE" kern="0" dirty="0">
                <a:solidFill>
                  <a:srgbClr val="1D304B"/>
                </a:solidFill>
                <a:latin typeface="Arial"/>
                <a:ea typeface="ＭＳ Ｐゴシック"/>
              </a:rPr>
              <a:t>und E-Mail-Vorlagen </a:t>
            </a:r>
            <a:endParaRPr lang="de-DE" dirty="0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145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4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Vertriebsinstrumente</a:t>
            </a:r>
            <a:br>
              <a:rPr lang="de-DE" dirty="0" smtClean="0"/>
            </a:br>
            <a:r>
              <a:rPr lang="de-DE" dirty="0" smtClean="0"/>
              <a:t> - kompakt -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008" y="94374"/>
            <a:ext cx="6176850" cy="664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9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>
              <a:spcBef>
                <a:spcPct val="20000"/>
              </a:spcBef>
              <a:tabLst>
                <a:tab pos="179388" algn="l"/>
              </a:tabLst>
            </a:pPr>
            <a:r>
              <a:rPr lang="de-DE" altLang="de-DE" dirty="0" smtClean="0"/>
              <a:t>Digitalisierung | Kommunikation + Beratung</a:t>
            </a:r>
            <a:br>
              <a:rPr lang="de-DE" altLang="de-DE" dirty="0" smtClean="0"/>
            </a:br>
            <a:r>
              <a:rPr lang="de-DE" b="1" dirty="0" smtClean="0">
                <a:solidFill>
                  <a:schemeClr val="bg2">
                    <a:lumMod val="75000"/>
                  </a:schemeClr>
                </a:solidFill>
              </a:rPr>
              <a:t>effizient </a:t>
            </a:r>
            <a:r>
              <a:rPr lang="de-DE" b="1" dirty="0">
                <a:solidFill>
                  <a:schemeClr val="bg2">
                    <a:lumMod val="75000"/>
                  </a:schemeClr>
                </a:solidFill>
              </a:rPr>
              <a:t>und auf Kunden- und Marktbedürfnisse eingestellt</a:t>
            </a:r>
            <a:r>
              <a:rPr lang="de-DE" b="1" dirty="0" smtClean="0">
                <a:solidFill>
                  <a:schemeClr val="bg2">
                    <a:lumMod val="75000"/>
                  </a:schemeClr>
                </a:solidFill>
              </a:rPr>
              <a:t>…</a:t>
            </a:r>
            <a:endParaRPr lang="de-DE" altLang="de-DE" dirty="0">
              <a:solidFill>
                <a:srgbClr val="92D050"/>
              </a:solidFill>
            </a:endParaRPr>
          </a:p>
        </p:txBody>
      </p:sp>
      <p:pic>
        <p:nvPicPr>
          <p:cNvPr id="6" name="Grafik 6" descr="email-logo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081" y="1848775"/>
            <a:ext cx="1296517" cy="116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10" descr="log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6103" y="1739624"/>
            <a:ext cx="18113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rafik 11" descr="Go Conference logo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9783" y="5628434"/>
            <a:ext cx="18573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Grafik 9" descr="vernetz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657" y="2678019"/>
            <a:ext cx="4400715" cy="2369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4" descr="C:\Users\Kasigkeit\Dropbox\AFM-GO-Graphic\002_afm_App\App-Screenshots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59289" y="1702827"/>
            <a:ext cx="1058875" cy="2160000"/>
          </a:xfrm>
          <a:prstGeom prst="rect">
            <a:avLst/>
          </a:prstGeom>
          <a:noFill/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1" y="4140558"/>
            <a:ext cx="1080120" cy="108012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048" y="1841674"/>
            <a:ext cx="1231290" cy="495268"/>
          </a:xfrm>
          <a:prstGeom prst="rect">
            <a:avLst/>
          </a:prstGeom>
        </p:spPr>
      </p:pic>
      <p:sp>
        <p:nvSpPr>
          <p:cNvPr id="19" name="AutoShape 6" descr="Bildergebnis für nafi vergleichsportal logo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4241" y="5169585"/>
            <a:ext cx="1341534" cy="795239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96" y="3069717"/>
            <a:ext cx="1621602" cy="1239668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2182" y="2377720"/>
            <a:ext cx="1315156" cy="1315156"/>
          </a:xfrm>
          <a:prstGeom prst="rect">
            <a:avLst/>
          </a:prstGeom>
        </p:spPr>
      </p:pic>
      <p:sp>
        <p:nvSpPr>
          <p:cNvPr id="2" name="AutoShape 2" descr="Bildergebnis für haftpflichtkasse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93600" y="5691400"/>
            <a:ext cx="867129" cy="68628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76482" y="3734673"/>
            <a:ext cx="1466661" cy="519617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2752304" y="1912554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 smtClean="0">
                <a:solidFill>
                  <a:srgbClr val="1D304B"/>
                </a:solidFill>
              </a:rPr>
              <a:t>afm CLOUD</a:t>
            </a:r>
            <a:endParaRPr lang="de-DE" b="1" dirty="0">
              <a:solidFill>
                <a:srgbClr val="1D304B"/>
              </a:solidFill>
            </a:endParaRPr>
          </a:p>
        </p:txBody>
      </p:sp>
      <p:pic>
        <p:nvPicPr>
          <p:cNvPr id="26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70375" y="4571504"/>
            <a:ext cx="694484" cy="6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49525" y="2893047"/>
            <a:ext cx="847725" cy="457200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56619" y="4129559"/>
            <a:ext cx="815333" cy="205343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54" y="5400355"/>
            <a:ext cx="1648756" cy="226704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212" y="5910347"/>
            <a:ext cx="1031624" cy="562704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278" y="4888886"/>
            <a:ext cx="983690" cy="80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2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148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01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PROFESSIONELLER AUFTRITT UND DARSTELLUNG</a:t>
            </a:r>
            <a:br>
              <a:rPr lang="de-DE" dirty="0" smtClean="0"/>
            </a:br>
            <a:r>
              <a:rPr lang="de-DE" dirty="0" smtClean="0"/>
              <a:t>CLIENTING &amp; CO</a:t>
            </a:r>
            <a:endParaRPr lang="de-D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337" y="1797116"/>
            <a:ext cx="6875463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746" y="1797116"/>
            <a:ext cx="3430466" cy="491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| PRÄSENTATIONSVORLAGE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999615"/>
            <a:ext cx="4631803" cy="26144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240" y="3468156"/>
            <a:ext cx="4663440" cy="26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880" y="3934775"/>
            <a:ext cx="4714240" cy="266287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6523" y="2011393"/>
            <a:ext cx="4646052" cy="26204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307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91" y="1537670"/>
            <a:ext cx="11163506" cy="5089308"/>
          </a:xfrm>
          <a:prstGeom prst="rect">
            <a:avLst/>
          </a:prstGeom>
        </p:spPr>
      </p:pic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769541018"/>
              </p:ext>
            </p:extLst>
          </p:nvPr>
        </p:nvGraphicFramePr>
        <p:xfrm>
          <a:off x="2405340" y="1812492"/>
          <a:ext cx="6904916" cy="4620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43011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afm – EIN STARKES </a:t>
            </a:r>
            <a:r>
              <a:rPr lang="de-DE" dirty="0"/>
              <a:t>TEAM</a:t>
            </a:r>
            <a:br>
              <a:rPr lang="de-DE" dirty="0"/>
            </a:br>
            <a:r>
              <a:rPr lang="de-DE" dirty="0"/>
              <a:t>Kompetenz-Management-System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dirty="0"/>
              <a:t/>
            </a:r>
            <a:br>
              <a:rPr lang="de-DE" dirty="0"/>
            </a:b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335232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972" y="1634726"/>
            <a:ext cx="5396918" cy="5006458"/>
          </a:xfrm>
          <a:prstGeom prst="rect">
            <a:avLst/>
          </a:prstGeom>
        </p:spPr>
      </p:pic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150</a:t>
            </a:fld>
            <a:endParaRPr lang="de-DE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| Update Privat und Firmen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15" y="1634726"/>
            <a:ext cx="5588604" cy="500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2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151</a:t>
            </a:fld>
            <a:endParaRPr lang="de-DE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| MARKTPLATZ ALS MAGAZIN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3971">
            <a:off x="6553240" y="2199037"/>
            <a:ext cx="4890803" cy="34576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669" y="3298092"/>
            <a:ext cx="4835000" cy="3419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41" y="1568804"/>
            <a:ext cx="3507428" cy="50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Zielgruppen- und Themenflyer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7290" y="1549337"/>
            <a:ext cx="5511024" cy="136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7289" y="2908554"/>
            <a:ext cx="5961807" cy="3941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152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450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98739">
            <a:off x="3544456" y="2042105"/>
            <a:ext cx="3043267" cy="43208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| ANLEITUNG UMBAU AUF 16:9 UND NEUES LAYOUT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1965204"/>
            <a:ext cx="3058156" cy="43353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00111">
            <a:off x="5754687" y="2055735"/>
            <a:ext cx="3040896" cy="43068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6357" y="1994233"/>
            <a:ext cx="3036218" cy="43053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937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Marketing | Berater-</a:t>
            </a:r>
            <a:r>
              <a:rPr lang="de-DE" dirty="0" err="1" smtClean="0"/>
              <a:t>WEBsite</a:t>
            </a:r>
            <a:r>
              <a:rPr lang="de-DE" dirty="0" smtClean="0"/>
              <a:t> und Toolbox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15628" y="1878238"/>
            <a:ext cx="5245805" cy="4421623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4290" y="2537694"/>
            <a:ext cx="2909323" cy="504126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42843" y="3449245"/>
            <a:ext cx="1736614" cy="519087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41395" y="4373251"/>
            <a:ext cx="1078407" cy="660088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0361" y="3449245"/>
            <a:ext cx="1310651" cy="639805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115" y="4305350"/>
            <a:ext cx="1115778" cy="1605547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86889" y="5438258"/>
            <a:ext cx="1048521" cy="707924"/>
          </a:xfrm>
          <a:prstGeom prst="rect">
            <a:avLst/>
          </a:prstGeom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1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154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28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r>
              <a:rPr lang="de-DE" dirty="0" smtClean="0"/>
              <a:t> </a:t>
            </a:r>
            <a:fld id="{85CAC6AF-3D08-4063-BADA-EB41FD895876}" type="slidenum">
              <a:rPr lang="de-DE"/>
              <a:pPr/>
              <a:t>155</a:t>
            </a:fld>
            <a:endParaRPr lang="de-DE" dirty="0"/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b="1" cap="none" dirty="0" smtClean="0"/>
              <a:t>afm</a:t>
            </a:r>
            <a:r>
              <a:rPr lang="de-DE" b="1" dirty="0" smtClean="0"/>
              <a:t> Akademie</a:t>
            </a:r>
            <a:br>
              <a:rPr lang="de-DE" b="1" dirty="0" smtClean="0"/>
            </a:br>
            <a:r>
              <a:rPr lang="de-DE" cap="all" dirty="0" smtClean="0">
                <a:solidFill>
                  <a:srgbClr val="1D304B"/>
                </a:solidFill>
              </a:rPr>
              <a:t>Qualifikation als quelle des beruflichen Erfolgs</a:t>
            </a:r>
            <a:endParaRPr lang="de-DE" b="1" cap="all" dirty="0" smtClean="0"/>
          </a:p>
        </p:txBody>
      </p:sp>
      <p:sp>
        <p:nvSpPr>
          <p:cNvPr id="529410" name="AutoShape 2"/>
          <p:cNvSpPr>
            <a:spLocks noChangeArrowheads="1"/>
          </p:cNvSpPr>
          <p:nvPr/>
        </p:nvSpPr>
        <p:spPr bwMode="auto">
          <a:xfrm rot="-1561645">
            <a:off x="969689" y="3388258"/>
            <a:ext cx="9960021" cy="1012825"/>
          </a:xfrm>
          <a:prstGeom prst="rightArrow">
            <a:avLst>
              <a:gd name="adj1" fmla="val 51315"/>
              <a:gd name="adj2" fmla="val 153851"/>
            </a:avLst>
          </a:prstGeom>
          <a:solidFill>
            <a:srgbClr val="EAE7D8"/>
          </a:solidFill>
          <a:ln w="9525">
            <a:solidFill>
              <a:srgbClr val="EAE7D8"/>
            </a:solidFill>
            <a:miter lim="800000"/>
            <a:headEnd/>
            <a:tailEnd/>
          </a:ln>
        </p:spPr>
        <p:txBody>
          <a:bodyPr wrap="none" lIns="94299" tIns="47148" rIns="94299" bIns="47148" anchor="ctr"/>
          <a:lstStyle/>
          <a:p>
            <a:endParaRPr lang="de-DE" sz="1632"/>
          </a:p>
        </p:txBody>
      </p:sp>
      <p:sp>
        <p:nvSpPr>
          <p:cNvPr id="529412" name="Rectangle 4"/>
          <p:cNvSpPr>
            <a:spLocks noChangeArrowheads="1"/>
          </p:cNvSpPr>
          <p:nvPr/>
        </p:nvSpPr>
        <p:spPr bwMode="auto">
          <a:xfrm>
            <a:off x="4686604" y="3018956"/>
            <a:ext cx="5139565" cy="57157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Seniorberaterausbildung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Fachliche Fortbildung/Qualifikation</a:t>
            </a:r>
          </a:p>
        </p:txBody>
      </p:sp>
      <p:sp>
        <p:nvSpPr>
          <p:cNvPr id="529414" name="Rectangle 6"/>
          <p:cNvSpPr>
            <a:spLocks noChangeArrowheads="1"/>
          </p:cNvSpPr>
          <p:nvPr/>
        </p:nvSpPr>
        <p:spPr bwMode="auto">
          <a:xfrm>
            <a:off x="989433" y="5194210"/>
            <a:ext cx="3464718" cy="7207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Erfolgsbaustein Basisausbildung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Grundausbildung/Arbeitsweise</a:t>
            </a:r>
          </a:p>
        </p:txBody>
      </p:sp>
      <p:sp>
        <p:nvSpPr>
          <p:cNvPr id="529415" name="Rectangle 7"/>
          <p:cNvSpPr>
            <a:spLocks noChangeArrowheads="1"/>
          </p:cNvSpPr>
          <p:nvPr/>
        </p:nvSpPr>
        <p:spPr bwMode="auto">
          <a:xfrm>
            <a:off x="2432630" y="4495182"/>
            <a:ext cx="3742893" cy="5222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Versicherungsfachfrau/-</a:t>
            </a:r>
            <a:r>
              <a:rPr kumimoji="1" lang="de-DE" sz="1360" b="1" dirty="0" err="1">
                <a:solidFill>
                  <a:srgbClr val="1D304B"/>
                </a:solidFill>
              </a:rPr>
              <a:t>mann</a:t>
            </a:r>
            <a:r>
              <a:rPr kumimoji="1" lang="de-DE" sz="1360" b="1" dirty="0">
                <a:solidFill>
                  <a:srgbClr val="1D304B"/>
                </a:solidFill>
              </a:rPr>
              <a:t> (IHK)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(Sachkundenachweis)</a:t>
            </a:r>
          </a:p>
        </p:txBody>
      </p:sp>
      <p:pic>
        <p:nvPicPr>
          <p:cNvPr id="529417" name="Picture 9" descr="stockxpertcom_id90552_siz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02868" y="4224734"/>
            <a:ext cx="2467529" cy="174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9418" name="Rectangle 10"/>
          <p:cNvSpPr>
            <a:spLocks noChangeArrowheads="1"/>
          </p:cNvSpPr>
          <p:nvPr/>
        </p:nvSpPr>
        <p:spPr bwMode="auto">
          <a:xfrm>
            <a:off x="3612286" y="3754563"/>
            <a:ext cx="3230822" cy="5762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Beraterausbildung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Fachliche Grundausbildung</a:t>
            </a:r>
          </a:p>
        </p:txBody>
      </p:sp>
      <p:sp>
        <p:nvSpPr>
          <p:cNvPr id="529419" name="Rectangle 11"/>
          <p:cNvSpPr>
            <a:spLocks noChangeArrowheads="1"/>
          </p:cNvSpPr>
          <p:nvPr/>
        </p:nvSpPr>
        <p:spPr bwMode="auto">
          <a:xfrm>
            <a:off x="7175079" y="3941351"/>
            <a:ext cx="1764696" cy="200893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Praxisnahe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Themen-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W</a:t>
            </a:r>
            <a:r>
              <a:rPr kumimoji="1" lang="de-DE" sz="1360" b="1" dirty="0" smtClean="0">
                <a:solidFill>
                  <a:srgbClr val="1D304B"/>
                </a:solidFill>
              </a:rPr>
              <a:t>orkshops</a:t>
            </a:r>
            <a:endParaRPr kumimoji="1" lang="de-DE" sz="1360" b="1" dirty="0">
              <a:solidFill>
                <a:srgbClr val="1D304B"/>
              </a:solidFill>
            </a:endParaRP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 und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Coachings</a:t>
            </a:r>
          </a:p>
        </p:txBody>
      </p:sp>
      <p:sp>
        <p:nvSpPr>
          <p:cNvPr id="529420" name="Rectangle 12"/>
          <p:cNvSpPr>
            <a:spLocks noChangeArrowheads="1"/>
          </p:cNvSpPr>
          <p:nvPr/>
        </p:nvSpPr>
        <p:spPr bwMode="auto">
          <a:xfrm>
            <a:off x="7388529" y="1754895"/>
            <a:ext cx="4307607" cy="10795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>
                <a:solidFill>
                  <a:srgbClr val="1D304B"/>
                </a:solidFill>
              </a:rPr>
              <a:t>Spezialqualifikation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(Experte Pensionsmanagement, 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Experte Firmenversicherung (DMA),…)</a:t>
            </a:r>
            <a:endParaRPr kumimoji="1" lang="de-DE" sz="1360" b="1" dirty="0">
              <a:solidFill>
                <a:srgbClr val="1D304B"/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95" y="2750950"/>
            <a:ext cx="1667591" cy="1618059"/>
          </a:xfrm>
          <a:prstGeom prst="rect">
            <a:avLst/>
          </a:prstGeom>
        </p:spPr>
      </p:pic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407148" y="1781921"/>
            <a:ext cx="1907626" cy="18104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mindestens 50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Webinare der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Fachabteilungen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per anno </a:t>
            </a:r>
            <a:endParaRPr kumimoji="1" lang="de-DE" sz="1360" b="1" dirty="0">
              <a:solidFill>
                <a:srgbClr val="1D304B"/>
              </a:solidFill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686605" y="1781922"/>
            <a:ext cx="2256058" cy="102544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Quartalsworkshops und </a:t>
            </a:r>
          </a:p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Jahrestagungen</a:t>
            </a:r>
            <a:endParaRPr kumimoji="1" lang="de-DE" sz="1360" b="1" dirty="0">
              <a:solidFill>
                <a:srgbClr val="1D304B"/>
              </a:solidFill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786122" y="5211678"/>
            <a:ext cx="2056986" cy="70325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ID Workshops</a:t>
            </a:r>
            <a:endParaRPr kumimoji="1" lang="de-DE" sz="1360" b="1" dirty="0">
              <a:solidFill>
                <a:srgbClr val="1D304B"/>
              </a:solidFill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10089262" y="3014271"/>
            <a:ext cx="1606874" cy="5762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none" lIns="94254" tIns="47125" rIns="94254" bIns="47125" anchor="ctr"/>
          <a:lstStyle/>
          <a:p>
            <a:pPr algn="ctr">
              <a:lnSpc>
                <a:spcPct val="90000"/>
              </a:lnSpc>
              <a:defRPr/>
            </a:pPr>
            <a:r>
              <a:rPr kumimoji="1" lang="de-DE" sz="1360" b="1" dirty="0" smtClean="0">
                <a:solidFill>
                  <a:srgbClr val="1D304B"/>
                </a:solidFill>
              </a:rPr>
              <a:t>Expertenkreise</a:t>
            </a:r>
            <a:endParaRPr kumimoji="1" lang="de-DE" sz="1360" b="1" dirty="0">
              <a:solidFill>
                <a:srgbClr val="1D304B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6321" y="2699046"/>
            <a:ext cx="9239671" cy="1669757"/>
          </a:xfrm>
          <a:prstGeom prst="rect">
            <a:avLst/>
          </a:prstGeom>
          <a:ln w="38100">
            <a:solidFill>
              <a:srgbClr val="1D2D4B"/>
            </a:solidFill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0847" y="314850"/>
            <a:ext cx="1330289" cy="1074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085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52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9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9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9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9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9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9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410" grpId="0" animBg="1"/>
      <p:bldP spid="529412" grpId="0" animBg="1" autoUpdateAnimBg="0"/>
      <p:bldP spid="529414" grpId="0" animBg="1"/>
      <p:bldP spid="529415" grpId="0" animBg="1"/>
      <p:bldP spid="529418" grpId="0" animBg="1"/>
      <p:bldP spid="529419" grpId="0" animBg="1"/>
      <p:bldP spid="529420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161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WIE UND DAS WER</a:t>
            </a:r>
            <a:endParaRPr lang="de-DE" dirty="0"/>
          </a:p>
        </p:txBody>
      </p:sp>
      <p:sp>
        <p:nvSpPr>
          <p:cNvPr id="5" name="AutoShape 27" descr="Blaues Seidenpapier"/>
          <p:cNvSpPr>
            <a:spLocks noChangeArrowheads="1"/>
          </p:cNvSpPr>
          <p:nvPr/>
        </p:nvSpPr>
        <p:spPr bwMode="auto">
          <a:xfrm>
            <a:off x="7733841" y="1478207"/>
            <a:ext cx="1934751" cy="1312866"/>
          </a:xfrm>
          <a:prstGeom prst="cloudCallout">
            <a:avLst>
              <a:gd name="adj1" fmla="val -67560"/>
              <a:gd name="adj2" fmla="val 95287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Fürsorge</a:t>
            </a:r>
          </a:p>
        </p:txBody>
      </p:sp>
      <p:sp>
        <p:nvSpPr>
          <p:cNvPr id="8" name="AutoShape 31" descr="Blaues Seidenpapier"/>
          <p:cNvSpPr>
            <a:spLocks noChangeArrowheads="1"/>
          </p:cNvSpPr>
          <p:nvPr/>
        </p:nvSpPr>
        <p:spPr bwMode="auto">
          <a:xfrm>
            <a:off x="1776919" y="1642929"/>
            <a:ext cx="2343582" cy="1105572"/>
          </a:xfrm>
          <a:prstGeom prst="cloudCallout">
            <a:avLst>
              <a:gd name="adj1" fmla="val 118120"/>
              <a:gd name="adj2" fmla="val 122264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Nachahmung</a:t>
            </a:r>
          </a:p>
        </p:txBody>
      </p:sp>
      <p:sp>
        <p:nvSpPr>
          <p:cNvPr id="10" name="AutoShape 33" descr="Blaues Seidenpapier"/>
          <p:cNvSpPr>
            <a:spLocks noChangeArrowheads="1"/>
          </p:cNvSpPr>
          <p:nvPr/>
        </p:nvSpPr>
        <p:spPr bwMode="auto">
          <a:xfrm>
            <a:off x="1621447" y="2672233"/>
            <a:ext cx="2820071" cy="760081"/>
          </a:xfrm>
          <a:prstGeom prst="cloudCallout">
            <a:avLst>
              <a:gd name="adj1" fmla="val 96042"/>
              <a:gd name="adj2" fmla="val 94509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Gewinnstreben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4435776" y="2986289"/>
            <a:ext cx="3733634" cy="3871726"/>
          </a:xfrm>
          <a:prstGeom prst="rect">
            <a:avLst/>
          </a:prstGeom>
          <a:solidFill>
            <a:srgbClr val="1D2D4B"/>
          </a:solidFill>
          <a:ln w="34925" cap="sq">
            <a:solidFill>
              <a:srgbClr val="1D2D4B"/>
            </a:solidFill>
            <a:miter lim="800000"/>
            <a:headEnd type="none" w="sm" len="sm"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anchor="ctr"/>
          <a:lstStyle/>
          <a:p>
            <a:pPr algn="ctr"/>
            <a:r>
              <a:rPr lang="de-DE" altLang="de-DE" sz="2902" b="1" dirty="0">
                <a:solidFill>
                  <a:srgbClr val="FFFFFF"/>
                </a:solidFill>
              </a:rPr>
              <a:t>Kundenmotive</a:t>
            </a:r>
          </a:p>
        </p:txBody>
      </p:sp>
      <p:sp>
        <p:nvSpPr>
          <p:cNvPr id="16" name="AutoShape 32" descr="Blaues Seidenpapier"/>
          <p:cNvSpPr>
            <a:spLocks noChangeArrowheads="1"/>
          </p:cNvSpPr>
          <p:nvPr/>
        </p:nvSpPr>
        <p:spPr bwMode="auto">
          <a:xfrm>
            <a:off x="6812855" y="3341993"/>
            <a:ext cx="2123444" cy="967375"/>
          </a:xfrm>
          <a:prstGeom prst="cloudCallout">
            <a:avLst>
              <a:gd name="adj1" fmla="val -119088"/>
              <a:gd name="adj2" fmla="val 3276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Selbst-bestimmung</a:t>
            </a:r>
          </a:p>
        </p:txBody>
      </p:sp>
      <p:sp>
        <p:nvSpPr>
          <p:cNvPr id="17" name="AutoShape 35" descr="Blaues Seidenpapier"/>
          <p:cNvSpPr>
            <a:spLocks noChangeArrowheads="1"/>
          </p:cNvSpPr>
          <p:nvPr/>
        </p:nvSpPr>
        <p:spPr bwMode="auto">
          <a:xfrm>
            <a:off x="2794310" y="4247308"/>
            <a:ext cx="1978920" cy="829333"/>
          </a:xfrm>
          <a:prstGeom prst="cloudCallout">
            <a:avLst>
              <a:gd name="adj1" fmla="val 104335"/>
              <a:gd name="adj2" fmla="val -49070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Gewissen</a:t>
            </a:r>
          </a:p>
        </p:txBody>
      </p:sp>
      <p:sp>
        <p:nvSpPr>
          <p:cNvPr id="7" name="AutoShape 29" descr="Blaues Seidenpapier"/>
          <p:cNvSpPr>
            <a:spLocks noChangeArrowheads="1"/>
          </p:cNvSpPr>
          <p:nvPr/>
        </p:nvSpPr>
        <p:spPr bwMode="auto">
          <a:xfrm>
            <a:off x="7680095" y="3994173"/>
            <a:ext cx="3055843" cy="1000398"/>
          </a:xfrm>
          <a:prstGeom prst="cloudCallout">
            <a:avLst>
              <a:gd name="adj1" fmla="val -104361"/>
              <a:gd name="adj2" fmla="val -13863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r>
              <a:rPr kumimoji="1" lang="de-DE" altLang="de-DE" sz="1632" dirty="0">
                <a:latin typeface="Comic Sans MS" panose="030F0702030302020204" pitchFamily="66" charset="0"/>
              </a:rPr>
              <a:t>Selbst-verwirklichung</a:t>
            </a:r>
          </a:p>
        </p:txBody>
      </p:sp>
      <p:sp>
        <p:nvSpPr>
          <p:cNvPr id="12" name="AutoShape 35" descr="Blaues Seidenpapier"/>
          <p:cNvSpPr>
            <a:spLocks noChangeArrowheads="1"/>
          </p:cNvSpPr>
          <p:nvPr/>
        </p:nvSpPr>
        <p:spPr bwMode="auto">
          <a:xfrm>
            <a:off x="1864125" y="3380780"/>
            <a:ext cx="2843104" cy="967375"/>
          </a:xfrm>
          <a:prstGeom prst="cloudCallout">
            <a:avLst>
              <a:gd name="adj1" fmla="val 92547"/>
              <a:gd name="adj2" fmla="val 32178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Bequemlichkeit</a:t>
            </a:r>
          </a:p>
        </p:txBody>
      </p:sp>
      <p:sp>
        <p:nvSpPr>
          <p:cNvPr id="13" name="AutoShape 36" descr="Blaues Seidenpapier"/>
          <p:cNvSpPr>
            <a:spLocks noChangeArrowheads="1"/>
          </p:cNvSpPr>
          <p:nvPr/>
        </p:nvSpPr>
        <p:spPr bwMode="auto">
          <a:xfrm>
            <a:off x="4024534" y="2680886"/>
            <a:ext cx="2604139" cy="1036474"/>
          </a:xfrm>
          <a:prstGeom prst="cloudCallout">
            <a:avLst>
              <a:gd name="adj1" fmla="val 22944"/>
              <a:gd name="adj2" fmla="val 93751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Mitbestimmung</a:t>
            </a:r>
          </a:p>
        </p:txBody>
      </p:sp>
      <p:sp>
        <p:nvSpPr>
          <p:cNvPr id="14" name="AutoShape 30" descr="Blaues Seidenpapier"/>
          <p:cNvSpPr>
            <a:spLocks noChangeArrowheads="1"/>
          </p:cNvSpPr>
          <p:nvPr/>
        </p:nvSpPr>
        <p:spPr bwMode="auto">
          <a:xfrm>
            <a:off x="6302593" y="2502602"/>
            <a:ext cx="2003849" cy="967375"/>
          </a:xfrm>
          <a:prstGeom prst="cloudCallout">
            <a:avLst>
              <a:gd name="adj1" fmla="val -65769"/>
              <a:gd name="adj2" fmla="val 131897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Gesundheit</a:t>
            </a:r>
          </a:p>
        </p:txBody>
      </p:sp>
      <p:sp>
        <p:nvSpPr>
          <p:cNvPr id="11" name="AutoShape 34" descr="Blaues Seidenpapier"/>
          <p:cNvSpPr>
            <a:spLocks noChangeArrowheads="1"/>
          </p:cNvSpPr>
          <p:nvPr/>
        </p:nvSpPr>
        <p:spPr bwMode="auto">
          <a:xfrm>
            <a:off x="8225343" y="2595504"/>
            <a:ext cx="2272617" cy="1243768"/>
          </a:xfrm>
          <a:prstGeom prst="cloudCallout">
            <a:avLst>
              <a:gd name="adj1" fmla="val -162772"/>
              <a:gd name="adj2" fmla="val 100160"/>
            </a:avLst>
          </a:prstGeom>
          <a:solidFill>
            <a:schemeClr val="bg1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Geltungs-bedürfnis</a:t>
            </a:r>
          </a:p>
        </p:txBody>
      </p:sp>
      <p:sp>
        <p:nvSpPr>
          <p:cNvPr id="6" name="AutoShape 28" descr="Blaues Seidenpapier"/>
          <p:cNvSpPr>
            <a:spLocks noChangeArrowheads="1"/>
          </p:cNvSpPr>
          <p:nvPr/>
        </p:nvSpPr>
        <p:spPr bwMode="auto">
          <a:xfrm>
            <a:off x="5687583" y="1615890"/>
            <a:ext cx="2169397" cy="1064113"/>
          </a:xfrm>
          <a:prstGeom prst="cloudCallout">
            <a:avLst>
              <a:gd name="adj1" fmla="val -6665"/>
              <a:gd name="adj2" fmla="val 162095"/>
            </a:avLst>
          </a:prstGeom>
          <a:solidFill>
            <a:schemeClr val="bg1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Neugier</a:t>
            </a:r>
          </a:p>
        </p:txBody>
      </p:sp>
      <p:sp>
        <p:nvSpPr>
          <p:cNvPr id="9" name="AutoShape 32" descr="Blaues Seidenpapier"/>
          <p:cNvSpPr>
            <a:spLocks noChangeArrowheads="1"/>
          </p:cNvSpPr>
          <p:nvPr/>
        </p:nvSpPr>
        <p:spPr bwMode="auto">
          <a:xfrm>
            <a:off x="3856017" y="1695647"/>
            <a:ext cx="1970739" cy="967375"/>
          </a:xfrm>
          <a:prstGeom prst="cloudCallout">
            <a:avLst>
              <a:gd name="adj1" fmla="val 86173"/>
              <a:gd name="adj2" fmla="val 155480"/>
            </a:avLst>
          </a:prstGeom>
          <a:solidFill>
            <a:schemeClr val="accent3"/>
          </a:solidFill>
          <a:ln w="12700" cap="sq">
            <a:solidFill>
              <a:srgbClr val="000000"/>
            </a:solidFill>
            <a:round/>
            <a:headEnd type="none" w="sm" len="sm"/>
            <a:tailEnd/>
          </a:ln>
          <a:effectLst/>
        </p:spPr>
        <p:txBody>
          <a:bodyPr anchor="ctr"/>
          <a:lstStyle/>
          <a:p>
            <a:pPr algn="ctr"/>
            <a:r>
              <a:rPr kumimoji="1" lang="de-DE" altLang="de-DE" sz="1632" dirty="0">
                <a:latin typeface="Comic Sans MS" panose="030F0702030302020204" pitchFamily="66" charset="0"/>
              </a:rPr>
              <a:t>Sicherheit</a:t>
            </a:r>
          </a:p>
        </p:txBody>
      </p:sp>
    </p:spTree>
    <p:extLst>
      <p:ext uri="{BB962C8B-B14F-4D97-AF65-F5344CB8AC3E}">
        <p14:creationId xmlns:p14="http://schemas.microsoft.com/office/powerpoint/2010/main" val="345555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8" grpId="0" animBg="1" autoUpdateAnimBg="0"/>
      <p:bldP spid="10" grpId="0" animBg="1" autoUpdateAnimBg="0"/>
      <p:bldP spid="15" grpId="0" animBg="1" autoUpdateAnimBg="0"/>
      <p:bldP spid="16" grpId="0" animBg="1" autoUpdateAnimBg="0"/>
      <p:bldP spid="17" grpId="0" animBg="1" autoUpdateAnimBg="0"/>
      <p:bldP spid="7" grpId="0" animBg="1" autoUpdateAnimBg="0"/>
      <p:bldP spid="12" grpId="0" animBg="1" autoUpdateAnimBg="0"/>
      <p:bldP spid="13" grpId="0" animBg="1" autoUpdateAnimBg="0"/>
      <p:bldP spid="14" grpId="0" animBg="1" autoUpdateAnimBg="0"/>
      <p:bldP spid="11" grpId="0" animBg="1" autoUpdateAnimBg="0"/>
      <p:bldP spid="6" grpId="0" animBg="1" autoUpdateAnimBg="0"/>
      <p:bldP spid="9" grpId="0" animBg="1" autoUpdateAnimBg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099" y="1569468"/>
            <a:ext cx="8322415" cy="5163237"/>
          </a:xfrm>
          <a:prstGeom prst="rect">
            <a:avLst/>
          </a:prstGeom>
        </p:spPr>
      </p:pic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4ED118F-158F-4A49-96E9-0E4C1AF460BC}" type="slidenum">
              <a:rPr lang="de-DE" smtClean="0"/>
              <a:pPr/>
              <a:t>157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Titel 24"/>
          <p:cNvSpPr>
            <a:spLocks noGrp="1"/>
          </p:cNvSpPr>
          <p:nvPr>
            <p:ph type="title"/>
          </p:nvPr>
        </p:nvSpPr>
        <p:spPr>
          <a:xfrm>
            <a:off x="267967" y="79640"/>
            <a:ext cx="10314206" cy="1325563"/>
          </a:xfrm>
        </p:spPr>
        <p:txBody>
          <a:bodyPr/>
          <a:lstStyle/>
          <a:p>
            <a:r>
              <a:rPr lang="de-DE" dirty="0"/>
              <a:t>DAS WIE UND DAS </a:t>
            </a:r>
            <a:r>
              <a:rPr lang="de-DE" dirty="0" smtClean="0"/>
              <a:t>WER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VERTRIEBSMATRIX 20* (2020)</a:t>
            </a:r>
            <a:endParaRPr lang="de-DE" dirty="0"/>
          </a:p>
        </p:txBody>
      </p:sp>
      <p:sp>
        <p:nvSpPr>
          <p:cNvPr id="17" name="Ellipse 16"/>
          <p:cNvSpPr/>
          <p:nvPr/>
        </p:nvSpPr>
        <p:spPr bwMode="auto">
          <a:xfrm>
            <a:off x="2595775" y="663570"/>
            <a:ext cx="2829295" cy="890474"/>
          </a:xfrm>
          <a:prstGeom prst="ellipse">
            <a:avLst/>
          </a:prstGeom>
          <a:noFill/>
          <a:ln w="76200" cap="rnd" cmpd="sng" algn="ctr">
            <a:gradFill flip="none" rotWithShape="1">
              <a:gsLst>
                <a:gs pos="24000">
                  <a:srgbClr val="1D2D4B"/>
                </a:gs>
                <a:gs pos="49000">
                  <a:srgbClr val="FF0000"/>
                </a:gs>
                <a:gs pos="76000">
                  <a:srgbClr val="1D2D4B"/>
                </a:gs>
              </a:gsLst>
              <a:path path="shape">
                <a:fillToRect l="50000" t="50000" r="50000" b="50000"/>
              </a:path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918" tIns="41459" rIns="82918" bIns="41459" numCol="1" rtlCol="0" anchor="t" anchorCtr="0" compatLnSpc="1">
            <a:prstTxWarp prst="textNoShape">
              <a:avLst/>
            </a:prstTxWarp>
          </a:bodyPr>
          <a:lstStyle/>
          <a:p>
            <a:pPr defTabSz="829178" fontAlgn="base">
              <a:spcBef>
                <a:spcPct val="0"/>
              </a:spcBef>
              <a:spcAft>
                <a:spcPct val="0"/>
              </a:spcAft>
            </a:pPr>
            <a:endParaRPr lang="de-DE" sz="2176" b="1">
              <a:latin typeface="Arial" charset="0"/>
              <a:ea typeface="ＭＳ Ｐゴシック" pitchFamily="-16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4611" y="2137974"/>
            <a:ext cx="2645430" cy="4058988"/>
          </a:xfrm>
          <a:prstGeom prst="rect">
            <a:avLst/>
          </a:prstGeom>
          <a:noFill/>
          <a:ln w="9525">
            <a:solidFill>
              <a:srgbClr val="1D2D4B"/>
            </a:solidFill>
            <a:miter lim="800000"/>
            <a:headEnd/>
            <a:tailEnd/>
          </a:ln>
        </p:spPr>
      </p:pic>
      <p:sp>
        <p:nvSpPr>
          <p:cNvPr id="9" name="Rechteck 8"/>
          <p:cNvSpPr/>
          <p:nvPr/>
        </p:nvSpPr>
        <p:spPr>
          <a:xfrm>
            <a:off x="6210294" y="2165089"/>
            <a:ext cx="3333757" cy="4031873"/>
          </a:xfrm>
          <a:prstGeom prst="rect">
            <a:avLst/>
          </a:prstGeom>
          <a:solidFill>
            <a:schemeClr val="bg1"/>
          </a:solidFill>
          <a:ln w="9525">
            <a:solidFill>
              <a:srgbClr val="1D2D4B"/>
            </a:solidFill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1D304B"/>
                </a:solidFill>
              </a:rPr>
              <a:t> </a:t>
            </a:r>
            <a:endParaRPr lang="de-DE" sz="2400" b="1" dirty="0" smtClean="0">
              <a:solidFill>
                <a:srgbClr val="1D304B"/>
              </a:solidFill>
            </a:endParaRPr>
          </a:p>
          <a:p>
            <a:r>
              <a:rPr lang="de-DE" sz="2400" b="1" dirty="0" smtClean="0">
                <a:solidFill>
                  <a:srgbClr val="1D304B"/>
                </a:solidFill>
              </a:rPr>
              <a:t>Priorisieren</a:t>
            </a:r>
          </a:p>
          <a:p>
            <a:endParaRPr lang="de-DE" sz="2400" b="1" dirty="0" smtClean="0">
              <a:solidFill>
                <a:srgbClr val="1D304B"/>
              </a:solidFill>
            </a:endParaRPr>
          </a:p>
          <a:p>
            <a:r>
              <a:rPr lang="de-DE" sz="2400" b="1" dirty="0" smtClean="0">
                <a:solidFill>
                  <a:srgbClr val="1D304B"/>
                </a:solidFill>
              </a:rPr>
              <a:t> Portionieren</a:t>
            </a:r>
          </a:p>
          <a:p>
            <a:endParaRPr lang="de-DE" sz="2400" b="1" dirty="0" smtClean="0">
              <a:solidFill>
                <a:srgbClr val="1D304B"/>
              </a:solidFill>
            </a:endParaRPr>
          </a:p>
          <a:p>
            <a:r>
              <a:rPr lang="de-DE" sz="2400" b="1" dirty="0" smtClean="0">
                <a:solidFill>
                  <a:srgbClr val="1D304B"/>
                </a:solidFill>
              </a:rPr>
              <a:t> Kundenklassifikation</a:t>
            </a:r>
          </a:p>
          <a:p>
            <a:endParaRPr lang="de-DE" sz="2400" b="1" dirty="0" smtClean="0">
              <a:solidFill>
                <a:srgbClr val="1D304B"/>
              </a:solidFill>
            </a:endParaRPr>
          </a:p>
          <a:p>
            <a:r>
              <a:rPr lang="de-DE" sz="2400" b="1" dirty="0" smtClean="0">
                <a:solidFill>
                  <a:srgbClr val="1D304B"/>
                </a:solidFill>
              </a:rPr>
              <a:t> Motoren</a:t>
            </a:r>
          </a:p>
          <a:p>
            <a:endParaRPr lang="de-DE" sz="2400" b="1" dirty="0" smtClean="0">
              <a:solidFill>
                <a:srgbClr val="1D304B"/>
              </a:solidFill>
            </a:endParaRPr>
          </a:p>
          <a:p>
            <a:r>
              <a:rPr lang="de-DE" sz="2400" b="1" dirty="0" smtClean="0">
                <a:solidFill>
                  <a:srgbClr val="1D304B"/>
                </a:solidFill>
              </a:rPr>
              <a:t> Taktik</a:t>
            </a:r>
          </a:p>
          <a:p>
            <a:endParaRPr lang="de-DE" sz="800" b="1" dirty="0" smtClean="0">
              <a:solidFill>
                <a:srgbClr val="1D304B"/>
              </a:solidFill>
            </a:endParaRPr>
          </a:p>
          <a:p>
            <a:endParaRPr lang="de-DE" sz="800" b="1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09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9" grpId="0" animBg="1"/>
      <p:bldP spid="9" grpId="1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158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1826044"/>
            <a:ext cx="11343218" cy="479659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50000"/>
              </a:spcAft>
            </a:pPr>
            <a:r>
              <a:rPr lang="de-DE" b="1" dirty="0" smtClean="0">
                <a:solidFill>
                  <a:srgbClr val="00B050"/>
                </a:solidFill>
              </a:rPr>
              <a:t>4.388*</a:t>
            </a:r>
            <a:endParaRPr lang="de-DE" b="1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50000"/>
              </a:spcAft>
            </a:pPr>
            <a:r>
              <a:rPr lang="de-DE" b="1" dirty="0" smtClean="0">
                <a:solidFill>
                  <a:srgbClr val="00B050"/>
                </a:solidFill>
              </a:rPr>
              <a:t>2.389*</a:t>
            </a:r>
            <a:endParaRPr lang="de-DE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50000"/>
              </a:spcAft>
            </a:pPr>
            <a:r>
              <a:rPr lang="de-DE" b="1" dirty="0" smtClean="0">
                <a:solidFill>
                  <a:srgbClr val="00B050"/>
                </a:solidFill>
              </a:rPr>
              <a:t>76.317* </a:t>
            </a:r>
            <a:r>
              <a:rPr lang="de-DE" b="1" dirty="0">
                <a:solidFill>
                  <a:srgbClr val="00B050"/>
                </a:solidFill>
              </a:rPr>
              <a:t>/ </a:t>
            </a:r>
            <a:r>
              <a:rPr lang="de-DE" b="1" dirty="0" smtClean="0"/>
              <a:t>61*</a:t>
            </a:r>
            <a:r>
              <a:rPr lang="de-DE" b="1" dirty="0" smtClean="0">
                <a:solidFill>
                  <a:srgbClr val="00B050"/>
                </a:solidFill>
              </a:rPr>
              <a:t> </a:t>
            </a:r>
            <a:endParaRPr lang="de-DE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50000"/>
              </a:spcAft>
            </a:pPr>
            <a:r>
              <a:rPr lang="de-DE" b="1" dirty="0" smtClean="0">
                <a:solidFill>
                  <a:srgbClr val="00B050"/>
                </a:solidFill>
              </a:rPr>
              <a:t>131.663* </a:t>
            </a:r>
            <a:r>
              <a:rPr lang="de-DE" b="1" dirty="0">
                <a:solidFill>
                  <a:srgbClr val="00B050"/>
                </a:solidFill>
              </a:rPr>
              <a:t>/ </a:t>
            </a:r>
            <a:r>
              <a:rPr lang="de-DE" b="1" dirty="0" smtClean="0">
                <a:solidFill>
                  <a:srgbClr val="00B050"/>
                </a:solidFill>
              </a:rPr>
              <a:t>4.385*</a:t>
            </a:r>
            <a:endParaRPr lang="de-DE" b="1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50000"/>
              </a:spcAft>
            </a:pPr>
            <a:r>
              <a:rPr lang="de-DE" b="1" dirty="0" smtClean="0"/>
              <a:t>1.206 </a:t>
            </a:r>
            <a:r>
              <a:rPr lang="de-DE" b="1" dirty="0"/>
              <a:t>/ 219 / </a:t>
            </a:r>
            <a:r>
              <a:rPr lang="de-DE" b="1" dirty="0" smtClean="0"/>
              <a:t>17* </a:t>
            </a:r>
            <a:r>
              <a:rPr lang="de-DE" b="1" dirty="0"/>
              <a:t>/ </a:t>
            </a:r>
            <a:r>
              <a:rPr lang="de-DE" b="1" dirty="0" smtClean="0"/>
              <a:t>3*</a:t>
            </a:r>
            <a:endParaRPr lang="de-DE" b="1" dirty="0"/>
          </a:p>
          <a:p>
            <a:endParaRPr lang="de-DE" b="1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wirtschaftliche ECKDATEN (*Ø / Berater 2019 (</a:t>
            </a:r>
            <a:r>
              <a:rPr lang="de-DE" cap="none" dirty="0" smtClean="0"/>
              <a:t>afm</a:t>
            </a:r>
            <a:r>
              <a:rPr lang="de-DE" dirty="0" smtClean="0"/>
              <a:t> GmbH))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74" y="1826044"/>
            <a:ext cx="4547616" cy="454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6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ZUSAMMENWIRKEN DER KR</a:t>
            </a:r>
            <a:r>
              <a:rPr lang="de-DE" dirty="0" smtClean="0">
                <a:latin typeface="Arial (TT) Bold" charset="0"/>
              </a:rPr>
              <a:t>Ä</a:t>
            </a:r>
            <a:r>
              <a:rPr lang="de-DE" dirty="0" smtClean="0"/>
              <a:t>FTE</a:t>
            </a:r>
            <a:br>
              <a:rPr lang="de-DE" dirty="0" smtClean="0"/>
            </a:br>
            <a:r>
              <a:rPr kumimoji="1" lang="de-DE" dirty="0" smtClean="0">
                <a:solidFill>
                  <a:srgbClr val="1D304B"/>
                </a:solidFill>
              </a:rPr>
              <a:t>WIR SCHAFFEN SYNERGIEN!</a:t>
            </a:r>
            <a:endParaRPr lang="de-DE" dirty="0" smtClean="0"/>
          </a:p>
        </p:txBody>
      </p:sp>
      <p:sp>
        <p:nvSpPr>
          <p:cNvPr id="297990" name="Rectangle 6"/>
          <p:cNvSpPr>
            <a:spLocks noChangeArrowheads="1"/>
          </p:cNvSpPr>
          <p:nvPr/>
        </p:nvSpPr>
        <p:spPr bwMode="auto">
          <a:xfrm>
            <a:off x="427600" y="795398"/>
            <a:ext cx="618231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7A"/>
            </a:prstShdw>
          </a:effectLst>
        </p:spPr>
        <p:txBody>
          <a:bodyPr wrap="none" lIns="94287" tIns="47142" rIns="94287" bIns="47142" anchor="ctr"/>
          <a:lstStyle/>
          <a:p>
            <a:pPr>
              <a:lnSpc>
                <a:spcPct val="90000"/>
              </a:lnSpc>
            </a:pPr>
            <a:endParaRPr kumimoji="1" lang="de-DE" sz="2902" dirty="0">
              <a:solidFill>
                <a:srgbClr val="1D304B"/>
              </a:solidFill>
            </a:endParaRPr>
          </a:p>
        </p:txBody>
      </p:sp>
      <p:pic>
        <p:nvPicPr>
          <p:cNvPr id="298022" name="Picture 38" descr="stockxpertcom_id117709_siz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4880" y="1557398"/>
            <a:ext cx="9692468" cy="525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7788" y="528522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09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8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 DEN KULISSEN</a:t>
            </a:r>
            <a:endParaRPr lang="de-DE" b="1" dirty="0"/>
          </a:p>
        </p:txBody>
      </p:sp>
      <p:pic>
        <p:nvPicPr>
          <p:cNvPr id="447499" name="Picture 11" descr="bruecke5"/>
          <p:cNvPicPr>
            <a:picLocks noChangeAspect="1" noChangeArrowheads="1"/>
          </p:cNvPicPr>
          <p:nvPr/>
        </p:nvPicPr>
        <p:blipFill>
          <a:blip r:embed="rId2" cstate="print"/>
          <a:srcRect l="26373"/>
          <a:stretch>
            <a:fillRect/>
          </a:stretch>
        </p:blipFill>
        <p:spPr bwMode="auto">
          <a:xfrm>
            <a:off x="3360290" y="2406068"/>
            <a:ext cx="7313025" cy="4205800"/>
          </a:xfrm>
          <a:prstGeom prst="rect">
            <a:avLst/>
          </a:prstGeom>
          <a:noFill/>
        </p:spPr>
      </p:pic>
      <p:sp>
        <p:nvSpPr>
          <p:cNvPr id="447493" name="Rectangle 5"/>
          <p:cNvSpPr>
            <a:spLocks noChangeArrowheads="1"/>
          </p:cNvSpPr>
          <p:nvPr/>
        </p:nvSpPr>
        <p:spPr bwMode="auto">
          <a:xfrm rot="-1330757">
            <a:off x="6742393" y="2543134"/>
            <a:ext cx="3353256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Diversifikation</a:t>
            </a:r>
          </a:p>
        </p:txBody>
      </p:sp>
      <p:sp>
        <p:nvSpPr>
          <p:cNvPr id="447495" name="Rectangle 7"/>
          <p:cNvSpPr>
            <a:spLocks noChangeArrowheads="1"/>
          </p:cNvSpPr>
          <p:nvPr/>
        </p:nvSpPr>
        <p:spPr bwMode="auto">
          <a:xfrm rot="-1330757">
            <a:off x="8610520" y="3715192"/>
            <a:ext cx="295526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 smtClean="0">
                <a:solidFill>
                  <a:srgbClr val="001B36"/>
                </a:solidFill>
              </a:rPr>
              <a:t>Gemeinschaft</a:t>
            </a:r>
            <a:endParaRPr lang="de-DE" sz="3264" b="1" dirty="0">
              <a:solidFill>
                <a:srgbClr val="001B36"/>
              </a:solidFill>
            </a:endParaRPr>
          </a:p>
        </p:txBody>
      </p:sp>
      <p:sp>
        <p:nvSpPr>
          <p:cNvPr id="447496" name="Rectangle 8"/>
          <p:cNvSpPr>
            <a:spLocks noChangeArrowheads="1"/>
          </p:cNvSpPr>
          <p:nvPr/>
        </p:nvSpPr>
        <p:spPr bwMode="auto">
          <a:xfrm rot="-1332924">
            <a:off x="1539696" y="4887803"/>
            <a:ext cx="2362539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>
                <a:solidFill>
                  <a:srgbClr val="001B36"/>
                </a:solidFill>
              </a:rPr>
              <a:t>Qualität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9888" y="458109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 rot="20282081">
            <a:off x="884510" y="3173948"/>
            <a:ext cx="3329758" cy="544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264" b="1" dirty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rot="20269243">
            <a:off x="4803662" y="1567953"/>
            <a:ext cx="295526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095" tIns="47546" rIns="95095" bIns="47546"/>
          <a:lstStyle/>
          <a:p>
            <a:pPr>
              <a:spcBef>
                <a:spcPct val="20000"/>
              </a:spcBef>
              <a:buClr>
                <a:schemeClr val="tx2"/>
              </a:buClr>
              <a:buSzPct val="65000"/>
            </a:pPr>
            <a:r>
              <a:rPr lang="de-DE" sz="3264" b="1" dirty="0" smtClean="0">
                <a:solidFill>
                  <a:srgbClr val="001B36"/>
                </a:solidFill>
              </a:rPr>
              <a:t>Motive</a:t>
            </a:r>
            <a:endParaRPr lang="de-DE" sz="3264" b="1" dirty="0">
              <a:solidFill>
                <a:srgbClr val="001B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8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9" descr="Kopf"/>
          <p:cNvPicPr>
            <a:picLocks noChangeAspect="1" noChangeArrowheads="1"/>
          </p:cNvPicPr>
          <p:nvPr/>
        </p:nvPicPr>
        <p:blipFill>
          <a:blip r:embed="rId2" cstate="print"/>
          <a:srcRect b="2968"/>
          <a:stretch>
            <a:fillRect/>
          </a:stretch>
        </p:blipFill>
        <p:spPr bwMode="auto">
          <a:xfrm>
            <a:off x="1301931" y="1739731"/>
            <a:ext cx="5250087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GRUNDLAGEN UND INSTRUMENTE</a:t>
            </a:r>
            <a:br>
              <a:rPr lang="de-DE" dirty="0" smtClean="0"/>
            </a:br>
            <a:r>
              <a:rPr lang="de-DE" dirty="0" smtClean="0">
                <a:solidFill>
                  <a:srgbClr val="1D304B"/>
                </a:solidFill>
                <a:latin typeface="Arial" charset="0"/>
              </a:rPr>
              <a:t>NEURO-ASSOZIATIVES KONDITIONIEREN</a:t>
            </a:r>
            <a:endParaRPr lang="de-DE" dirty="0" smtClean="0"/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592414" y="4868863"/>
            <a:ext cx="4349831" cy="838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algn="ctr"/>
            <a:r>
              <a:rPr lang="de-DE" sz="2086" dirty="0">
                <a:solidFill>
                  <a:srgbClr val="1D304B"/>
                </a:solidFill>
                <a:latin typeface="Arial" charset="0"/>
              </a:rPr>
              <a:t>NAC - Internes Steuersystem</a:t>
            </a:r>
            <a:br>
              <a:rPr lang="de-DE" sz="2086" dirty="0">
                <a:solidFill>
                  <a:srgbClr val="1D304B"/>
                </a:solidFill>
                <a:latin typeface="Arial" charset="0"/>
              </a:rPr>
            </a:br>
            <a:r>
              <a:rPr lang="de-DE" sz="2086" dirty="0">
                <a:solidFill>
                  <a:srgbClr val="1D304B"/>
                </a:solidFill>
                <a:latin typeface="Arial" charset="0"/>
              </a:rPr>
              <a:t>Die 5 Interventionsbereiche</a:t>
            </a:r>
          </a:p>
        </p:txBody>
      </p:sp>
      <p:sp>
        <p:nvSpPr>
          <p:cNvPr id="21518" name="AutoShape 14"/>
          <p:cNvSpPr>
            <a:spLocks noChangeArrowheads="1"/>
          </p:cNvSpPr>
          <p:nvPr/>
        </p:nvSpPr>
        <p:spPr bwMode="auto">
          <a:xfrm>
            <a:off x="2599307" y="3684418"/>
            <a:ext cx="2423117" cy="2895600"/>
          </a:xfrm>
          <a:prstGeom prst="upArrow">
            <a:avLst>
              <a:gd name="adj1" fmla="val 75343"/>
              <a:gd name="adj2" fmla="val 30723"/>
            </a:avLst>
          </a:prstGeom>
          <a:gradFill rotWithShape="1">
            <a:gsLst>
              <a:gs pos="0">
                <a:schemeClr val="folHlink">
                  <a:gamma/>
                  <a:tint val="30196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/>
          </a:ln>
          <a:effectLst/>
        </p:spPr>
        <p:txBody>
          <a:bodyPr wrap="none" lIns="94452" tIns="47224" rIns="94452" bIns="47224" anchor="ctr"/>
          <a:lstStyle/>
          <a:p>
            <a:pPr algn="ctr" eaLnBrk="1" hangingPunct="1">
              <a:defRPr/>
            </a:pPr>
            <a:endParaRPr lang="de-DE" sz="1632" dirty="0">
              <a:ea typeface="ＭＳ Ｐゴシック"/>
            </a:endParaRPr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3568554" y="5208418"/>
            <a:ext cx="484623" cy="1295400"/>
          </a:xfrm>
          <a:prstGeom prst="roundRect">
            <a:avLst>
              <a:gd name="adj" fmla="val 50000"/>
            </a:avLst>
          </a:prstGeom>
          <a:solidFill>
            <a:srgbClr val="DDDDDD"/>
          </a:solidFill>
          <a:ln w="12700" cap="sq">
            <a:noFill/>
            <a:round/>
            <a:headEnd type="none" w="sm" len="sm"/>
            <a:tailEnd/>
          </a:ln>
        </p:spPr>
        <p:txBody>
          <a:bodyPr wrap="none" lIns="94452" tIns="47224" rIns="94452" bIns="47224" anchor="ctr"/>
          <a:lstStyle/>
          <a:p>
            <a:pPr algn="ctr"/>
            <a:r>
              <a:rPr kumimoji="1" lang="de-DE" sz="997" dirty="0">
                <a:latin typeface="Arial" charset="0"/>
              </a:rPr>
              <a:t>Z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U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S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T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A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N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D</a:t>
            </a:r>
          </a:p>
        </p:txBody>
      </p:sp>
      <p:sp>
        <p:nvSpPr>
          <p:cNvPr id="21534" name="Text Box 30"/>
          <p:cNvSpPr txBox="1">
            <a:spLocks noChangeArrowheads="1"/>
          </p:cNvSpPr>
          <p:nvPr/>
        </p:nvSpPr>
        <p:spPr bwMode="auto">
          <a:xfrm>
            <a:off x="6552018" y="1691796"/>
            <a:ext cx="4200069" cy="38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algn="ctr"/>
            <a:r>
              <a:rPr lang="de-DE" sz="2086" dirty="0">
                <a:latin typeface="Arial" charset="0"/>
              </a:rPr>
              <a:t>Psychologie der Veränderung</a:t>
            </a:r>
          </a:p>
        </p:txBody>
      </p:sp>
      <p:sp>
        <p:nvSpPr>
          <p:cNvPr id="21535" name="Text Box 31"/>
          <p:cNvSpPr txBox="1">
            <a:spLocks noChangeArrowheads="1"/>
          </p:cNvSpPr>
          <p:nvPr/>
        </p:nvSpPr>
        <p:spPr bwMode="auto">
          <a:xfrm>
            <a:off x="6859955" y="2503488"/>
            <a:ext cx="3892132" cy="457200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latin typeface="Arial" charset="0"/>
              </a:rPr>
              <a:t>Mentaler Zustand</a:t>
            </a:r>
            <a:r>
              <a:rPr lang="de-DE" sz="2086" dirty="0">
                <a:latin typeface="Arial" charset="0"/>
              </a:rPr>
              <a:t/>
            </a:r>
            <a:br>
              <a:rPr lang="de-DE" sz="2086" dirty="0">
                <a:latin typeface="Arial" charset="0"/>
              </a:rPr>
            </a:br>
            <a:r>
              <a:rPr lang="de-DE" sz="1270" dirty="0"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latin typeface="Arial" charset="0"/>
              </a:rPr>
              <a:t> positive Beeinflussung</a:t>
            </a:r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158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3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 autoUpdateAnimBg="0"/>
      <p:bldP spid="21518" grpId="0" animBg="1"/>
      <p:bldP spid="21519" grpId="0" animBg="1" autoUpdateAnimBg="0"/>
      <p:bldP spid="21534" grpId="0" autoUpdateAnimBg="0"/>
      <p:bldP spid="21535" grpId="0" animBg="1" autoUpdateAnimBg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Grundlagen und Instrumente</a:t>
            </a: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-239746" y="1732489"/>
            <a:ext cx="7188581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algn="ctr"/>
            <a:r>
              <a:rPr lang="de-DE" sz="2800" dirty="0">
                <a:solidFill>
                  <a:srgbClr val="1D304B"/>
                </a:solidFill>
                <a:latin typeface="Arial" charset="0"/>
              </a:rPr>
              <a:t>Grundzustand positiv beeinflussen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647846" y="2499326"/>
            <a:ext cx="10753931" cy="46085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USP(s)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Erfolgserinnerung bewusst aktivieren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Ergebnisbiografien führen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Belohnung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25.000 $ Methode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>
                <a:solidFill>
                  <a:srgbClr val="1D304B"/>
                </a:solidFill>
                <a:latin typeface="Arial" charset="0"/>
              </a:rPr>
              <a:t>Mentalstrategien (Handeln, Musik,  Submodalitäten &amp; </a:t>
            </a:r>
            <a:r>
              <a:rPr lang="de-DE" sz="2000" dirty="0" err="1">
                <a:solidFill>
                  <a:srgbClr val="1D304B"/>
                </a:solidFill>
                <a:latin typeface="Arial" charset="0"/>
              </a:rPr>
              <a:t>transformatorisches</a:t>
            </a:r>
            <a:r>
              <a:rPr lang="de-DE" sz="2000" dirty="0">
                <a:solidFill>
                  <a:srgbClr val="1D304B"/>
                </a:solidFill>
                <a:latin typeface="Arial" charset="0"/>
              </a:rPr>
              <a:t> Vokabular)</a:t>
            </a:r>
          </a:p>
          <a:p>
            <a:pPr marL="687066" indent="-687066">
              <a:buFont typeface="Wingdings" pitchFamily="2" charset="2"/>
              <a:buChar char="Ø"/>
            </a:pPr>
            <a:r>
              <a:rPr lang="de-DE" sz="2000" dirty="0" smtClean="0">
                <a:solidFill>
                  <a:srgbClr val="1D304B"/>
                </a:solidFill>
                <a:latin typeface="Arial" charset="0"/>
              </a:rPr>
              <a:t>Fokus, EAP </a:t>
            </a:r>
            <a:r>
              <a:rPr lang="de-DE" sz="2000" dirty="0">
                <a:solidFill>
                  <a:srgbClr val="1D304B"/>
                </a:solidFill>
                <a:latin typeface="Arial" charset="0"/>
              </a:rPr>
              <a:t>und Bilder</a:t>
            </a:r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159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6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6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6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6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6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0" grpId="0" autoUpdateAnimBg="0"/>
      <p:bldP spid="36891" grpId="0" build="p" autoUpdateAnimBg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2" descr="Kopf"/>
          <p:cNvPicPr>
            <a:picLocks noChangeAspect="1" noChangeArrowheads="1"/>
          </p:cNvPicPr>
          <p:nvPr/>
        </p:nvPicPr>
        <p:blipFill>
          <a:blip r:embed="rId2" cstate="print"/>
          <a:srcRect b="3093"/>
          <a:stretch>
            <a:fillRect/>
          </a:stretch>
        </p:blipFill>
        <p:spPr bwMode="auto">
          <a:xfrm>
            <a:off x="1439915" y="1660449"/>
            <a:ext cx="525008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GRUNDLAGEN UND INSTRUMENTE</a:t>
            </a:r>
            <a:br>
              <a:rPr lang="de-DE" dirty="0" smtClean="0"/>
            </a:br>
            <a:r>
              <a:rPr lang="de-DE" dirty="0" smtClean="0">
                <a:solidFill>
                  <a:srgbClr val="1D304B"/>
                </a:solidFill>
                <a:latin typeface="Arial" charset="0"/>
              </a:rPr>
              <a:t>NEURO-ASSOZIATIVES KONDITIONIEREN</a:t>
            </a:r>
            <a:endParaRPr lang="de-DE" dirty="0" smtClean="0"/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592414" y="5084763"/>
            <a:ext cx="4349831" cy="838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algn="ctr"/>
            <a:r>
              <a:rPr lang="de-DE" sz="2086" dirty="0">
                <a:solidFill>
                  <a:srgbClr val="1D304B"/>
                </a:solidFill>
                <a:latin typeface="Arial" charset="0"/>
              </a:rPr>
              <a:t>NAC - Internes Steuersystem</a:t>
            </a:r>
            <a:br>
              <a:rPr lang="de-DE" sz="2086" dirty="0">
                <a:solidFill>
                  <a:srgbClr val="1D304B"/>
                </a:solidFill>
                <a:latin typeface="Arial" charset="0"/>
              </a:rPr>
            </a:br>
            <a:r>
              <a:rPr lang="de-DE" sz="2086" dirty="0">
                <a:solidFill>
                  <a:srgbClr val="1D304B"/>
                </a:solidFill>
                <a:latin typeface="Arial" charset="0"/>
              </a:rPr>
              <a:t>Die 5 Interventionsbereiche</a:t>
            </a:r>
          </a:p>
        </p:txBody>
      </p:sp>
      <p:sp>
        <p:nvSpPr>
          <p:cNvPr id="364550" name="AutoShape 6"/>
          <p:cNvSpPr>
            <a:spLocks noChangeArrowheads="1"/>
          </p:cNvSpPr>
          <p:nvPr/>
        </p:nvSpPr>
        <p:spPr bwMode="auto">
          <a:xfrm>
            <a:off x="2737291" y="3605126"/>
            <a:ext cx="2423117" cy="2895600"/>
          </a:xfrm>
          <a:prstGeom prst="upArrow">
            <a:avLst>
              <a:gd name="adj1" fmla="val 75343"/>
              <a:gd name="adj2" fmla="val 30723"/>
            </a:avLst>
          </a:prstGeom>
          <a:gradFill rotWithShape="1">
            <a:gsLst>
              <a:gs pos="0">
                <a:schemeClr val="folHlink">
                  <a:gamma/>
                  <a:tint val="30196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/>
          </a:ln>
          <a:effectLst/>
        </p:spPr>
        <p:txBody>
          <a:bodyPr wrap="none" lIns="94452" tIns="47224" rIns="94452" bIns="47224" anchor="ctr"/>
          <a:lstStyle/>
          <a:p>
            <a:pPr algn="ctr" eaLnBrk="1" hangingPunct="1">
              <a:defRPr/>
            </a:pPr>
            <a:endParaRPr lang="de-DE" sz="1632" dirty="0">
              <a:ea typeface="ＭＳ Ｐゴシック"/>
            </a:endParaRPr>
          </a:p>
        </p:txBody>
      </p:sp>
      <p:sp>
        <p:nvSpPr>
          <p:cNvPr id="18440" name="AutoShape 7"/>
          <p:cNvSpPr>
            <a:spLocks noChangeArrowheads="1"/>
          </p:cNvSpPr>
          <p:nvPr/>
        </p:nvSpPr>
        <p:spPr bwMode="auto">
          <a:xfrm>
            <a:off x="3706538" y="5129126"/>
            <a:ext cx="484623" cy="1295400"/>
          </a:xfrm>
          <a:prstGeom prst="roundRect">
            <a:avLst>
              <a:gd name="adj" fmla="val 50000"/>
            </a:avLst>
          </a:prstGeom>
          <a:solidFill>
            <a:srgbClr val="DDDDDD"/>
          </a:solidFill>
          <a:ln w="12700" cap="sq">
            <a:noFill/>
            <a:round/>
            <a:headEnd type="none" w="sm" len="sm"/>
            <a:tailEnd/>
          </a:ln>
        </p:spPr>
        <p:txBody>
          <a:bodyPr wrap="none" lIns="94452" tIns="47224" rIns="94452" bIns="47224" anchor="ctr"/>
          <a:lstStyle/>
          <a:p>
            <a:pPr algn="ctr"/>
            <a:r>
              <a:rPr kumimoji="1" lang="de-DE" sz="997" dirty="0">
                <a:latin typeface="Arial" charset="0"/>
              </a:rPr>
              <a:t>Z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U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S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T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A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N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>
                <a:latin typeface="Arial" charset="0"/>
              </a:rPr>
              <a:t>D</a:t>
            </a:r>
          </a:p>
        </p:txBody>
      </p:sp>
      <p:sp>
        <p:nvSpPr>
          <p:cNvPr id="364552" name="Rectangle 8"/>
          <p:cNvSpPr>
            <a:spLocks noChangeArrowheads="1"/>
          </p:cNvSpPr>
          <p:nvPr/>
        </p:nvSpPr>
        <p:spPr bwMode="auto">
          <a:xfrm>
            <a:off x="3060373" y="4519526"/>
            <a:ext cx="646165" cy="533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wrap="none" lIns="94452" tIns="47224" rIns="94452" bIns="47224" anchor="ctr"/>
          <a:lstStyle/>
          <a:p>
            <a:pPr algn="ctr"/>
            <a:r>
              <a:rPr kumimoji="1" lang="de-DE" sz="997" dirty="0">
                <a:latin typeface="Arial" charset="0"/>
              </a:rPr>
              <a:t>Referenz-</a:t>
            </a:r>
            <a:br>
              <a:rPr kumimoji="1" lang="de-DE" sz="997" dirty="0">
                <a:latin typeface="Arial" charset="0"/>
              </a:rPr>
            </a:br>
            <a:r>
              <a:rPr kumimoji="1" lang="de-DE" sz="997" dirty="0" err="1">
                <a:latin typeface="Arial" charset="0"/>
              </a:rPr>
              <a:t>erlebnisse</a:t>
            </a:r>
            <a:endParaRPr kumimoji="1" lang="de-DE" sz="997" dirty="0">
              <a:latin typeface="Arial" charset="0"/>
            </a:endParaRPr>
          </a:p>
        </p:txBody>
      </p:sp>
      <p:sp>
        <p:nvSpPr>
          <p:cNvPr id="364553" name="Rectangle 9"/>
          <p:cNvSpPr>
            <a:spLocks noChangeArrowheads="1"/>
          </p:cNvSpPr>
          <p:nvPr/>
        </p:nvSpPr>
        <p:spPr bwMode="auto">
          <a:xfrm>
            <a:off x="4191161" y="4519526"/>
            <a:ext cx="646165" cy="533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wrap="none" lIns="94452" tIns="47224" rIns="94452" bIns="47224" anchor="ctr"/>
          <a:lstStyle/>
          <a:p>
            <a:pPr algn="ctr"/>
            <a:r>
              <a:rPr kumimoji="1" lang="de-DE" sz="997" dirty="0">
                <a:latin typeface="Arial" charset="0"/>
              </a:rPr>
              <a:t>Glaubens-</a:t>
            </a:r>
          </a:p>
          <a:p>
            <a:pPr algn="ctr"/>
            <a:r>
              <a:rPr kumimoji="1" lang="de-DE" sz="997" dirty="0" err="1">
                <a:latin typeface="Arial" charset="0"/>
              </a:rPr>
              <a:t>system</a:t>
            </a:r>
            <a:endParaRPr kumimoji="1" lang="de-DE" sz="997" dirty="0">
              <a:latin typeface="Arial" charset="0"/>
            </a:endParaRPr>
          </a:p>
        </p:txBody>
      </p:sp>
      <p:sp>
        <p:nvSpPr>
          <p:cNvPr id="364554" name="Text Box 10"/>
          <p:cNvSpPr txBox="1">
            <a:spLocks noChangeArrowheads="1"/>
          </p:cNvSpPr>
          <p:nvPr/>
        </p:nvSpPr>
        <p:spPr bwMode="auto">
          <a:xfrm>
            <a:off x="3501245" y="3676568"/>
            <a:ext cx="807706" cy="123965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de-DE" sz="7436" dirty="0">
                <a:latin typeface="Arial" charset="0"/>
              </a:rPr>
              <a:t>?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424305" y="2236701"/>
            <a:ext cx="1534641" cy="1447800"/>
            <a:chOff x="1248" y="1584"/>
            <a:chExt cx="912" cy="912"/>
          </a:xfrm>
        </p:grpSpPr>
        <p:sp>
          <p:nvSpPr>
            <p:cNvPr id="18455" name="Oval 12"/>
            <p:cNvSpPr>
              <a:spLocks noChangeArrowheads="1"/>
            </p:cNvSpPr>
            <p:nvPr/>
          </p:nvSpPr>
          <p:spPr bwMode="auto">
            <a:xfrm>
              <a:off x="1248" y="1584"/>
              <a:ext cx="912" cy="912"/>
            </a:xfrm>
            <a:prstGeom prst="ellipse">
              <a:avLst/>
            </a:prstGeom>
            <a:solidFill>
              <a:srgbClr val="FF6767"/>
            </a:solidFill>
            <a:ln w="12700" cap="sq">
              <a:solidFill>
                <a:srgbClr val="00000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de-DE" sz="1632" dirty="0">
                <a:latin typeface="Arial" charset="0"/>
              </a:endParaRPr>
            </a:p>
          </p:txBody>
        </p:sp>
        <p:sp>
          <p:nvSpPr>
            <p:cNvPr id="18456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296" y="1632"/>
              <a:ext cx="816" cy="816"/>
            </a:xfrm>
            <a:prstGeom prst="rect">
              <a:avLst/>
            </a:prstGeom>
          </p:spPr>
          <p:txBody>
            <a:bodyPr wrap="none" fromWordArt="1">
              <a:prstTxWarp prst="textButtonPour">
                <a:avLst>
                  <a:gd name="adj1" fmla="val 11676532"/>
                  <a:gd name="adj2" fmla="val 77750"/>
                </a:avLst>
              </a:prstTxWarp>
            </a:bodyPr>
            <a:lstStyle/>
            <a:p>
              <a:pPr algn="ctr" eaLnBrk="1" hangingPunct="1"/>
              <a:r>
                <a:rPr lang="de-DE" sz="1270" kern="10" dirty="0">
                  <a:ln w="9525" cap="sq">
                    <a:solidFill>
                      <a:srgbClr val="1D2D4B"/>
                    </a:solidFill>
                    <a:round/>
                    <a:headEnd type="none" w="sm" len="sm"/>
                    <a:tailEnd/>
                  </a:ln>
                  <a:latin typeface="Arial"/>
                  <a:cs typeface="Arial"/>
                </a:rPr>
                <a:t>Zustand des Schmerzes</a:t>
              </a:r>
            </a:p>
            <a:p>
              <a:pPr algn="ctr" eaLnBrk="1" hangingPunct="1"/>
              <a:endParaRPr lang="de-DE" sz="1270" kern="10" dirty="0">
                <a:ln w="9525" cap="sq">
                  <a:solidFill>
                    <a:srgbClr val="1D2D4B"/>
                  </a:solidFill>
                  <a:round/>
                  <a:headEnd type="none" w="sm" len="sm"/>
                  <a:tailEnd/>
                </a:ln>
                <a:latin typeface="Arial"/>
                <a:cs typeface="Arial"/>
              </a:endParaRPr>
            </a:p>
            <a:p>
              <a:pPr algn="ctr" eaLnBrk="1" hangingPunct="1"/>
              <a:r>
                <a:rPr lang="de-DE" sz="1270" kern="10" dirty="0">
                  <a:ln w="9525" cap="sq">
                    <a:solidFill>
                      <a:srgbClr val="1D2D4B"/>
                    </a:solidFill>
                    <a:round/>
                    <a:headEnd type="none" w="sm" len="sm"/>
                    <a:tailEnd/>
                  </a:ln>
                  <a:latin typeface="Arial"/>
                  <a:cs typeface="Arial"/>
                </a:rPr>
                <a:t>AVERSIONSWERTE</a:t>
              </a:r>
            </a:p>
          </p:txBody>
        </p:sp>
        <p:sp>
          <p:nvSpPr>
            <p:cNvPr id="18457" name="Oval 14"/>
            <p:cNvSpPr>
              <a:spLocks noChangeArrowheads="1"/>
            </p:cNvSpPr>
            <p:nvPr/>
          </p:nvSpPr>
          <p:spPr bwMode="auto">
            <a:xfrm>
              <a:off x="1419" y="1756"/>
              <a:ext cx="576" cy="576"/>
            </a:xfrm>
            <a:prstGeom prst="ellipse">
              <a:avLst/>
            </a:prstGeom>
            <a:solidFill>
              <a:srgbClr val="FFFFFF"/>
            </a:solidFill>
            <a:ln w="12700" cap="sq">
              <a:solidFill>
                <a:srgbClr val="00000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de-DE" sz="1632" dirty="0">
                <a:latin typeface="Arial" charset="0"/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958946" y="2236701"/>
            <a:ext cx="1534641" cy="1447800"/>
            <a:chOff x="2400" y="1632"/>
            <a:chExt cx="912" cy="912"/>
          </a:xfrm>
        </p:grpSpPr>
        <p:sp>
          <p:nvSpPr>
            <p:cNvPr id="18452" name="Oval 16"/>
            <p:cNvSpPr>
              <a:spLocks noChangeArrowheads="1"/>
            </p:cNvSpPr>
            <p:nvPr/>
          </p:nvSpPr>
          <p:spPr bwMode="auto">
            <a:xfrm>
              <a:off x="2400" y="1632"/>
              <a:ext cx="912" cy="912"/>
            </a:xfrm>
            <a:prstGeom prst="ellipse">
              <a:avLst/>
            </a:prstGeom>
            <a:solidFill>
              <a:srgbClr val="AEE3A1"/>
            </a:solidFill>
            <a:ln w="12700" cap="sq">
              <a:solidFill>
                <a:srgbClr val="00000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de-DE" sz="1632" dirty="0">
                <a:latin typeface="Arial" charset="0"/>
              </a:endParaRPr>
            </a:p>
          </p:txBody>
        </p:sp>
        <p:sp>
          <p:nvSpPr>
            <p:cNvPr id="18453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2448" y="1680"/>
              <a:ext cx="816" cy="816"/>
            </a:xfrm>
            <a:prstGeom prst="rect">
              <a:avLst/>
            </a:prstGeom>
          </p:spPr>
          <p:txBody>
            <a:bodyPr wrap="none" fromWordArt="1">
              <a:prstTxWarp prst="textButtonPour">
                <a:avLst>
                  <a:gd name="adj1" fmla="val 11676532"/>
                  <a:gd name="adj2" fmla="val 77750"/>
                </a:avLst>
              </a:prstTxWarp>
            </a:bodyPr>
            <a:lstStyle/>
            <a:p>
              <a:pPr algn="ctr" eaLnBrk="1" hangingPunct="1"/>
              <a:r>
                <a:rPr lang="de-DE" sz="1270" kern="10" dirty="0">
                  <a:ln w="9525" cap="sq">
                    <a:solidFill>
                      <a:srgbClr val="1D2D4B"/>
                    </a:solidFill>
                    <a:round/>
                    <a:headEnd type="none" w="sm" len="sm"/>
                    <a:tailEnd/>
                  </a:ln>
                  <a:latin typeface="Arial"/>
                  <a:cs typeface="Arial"/>
                </a:rPr>
                <a:t>Zustand der Freude</a:t>
              </a:r>
            </a:p>
            <a:p>
              <a:pPr algn="ctr" eaLnBrk="1" hangingPunct="1"/>
              <a:endParaRPr lang="de-DE" sz="1270" kern="10" dirty="0">
                <a:ln w="9525" cap="sq">
                  <a:solidFill>
                    <a:srgbClr val="1D2D4B"/>
                  </a:solidFill>
                  <a:round/>
                  <a:headEnd type="none" w="sm" len="sm"/>
                  <a:tailEnd/>
                </a:ln>
                <a:latin typeface="Arial"/>
                <a:cs typeface="Arial"/>
              </a:endParaRPr>
            </a:p>
            <a:p>
              <a:pPr algn="ctr" eaLnBrk="1" hangingPunct="1"/>
              <a:r>
                <a:rPr lang="de-DE" sz="1270" kern="10" dirty="0">
                  <a:ln w="9525" cap="sq">
                    <a:solidFill>
                      <a:srgbClr val="1D2D4B"/>
                    </a:solidFill>
                    <a:round/>
                    <a:headEnd type="none" w="sm" len="sm"/>
                    <a:tailEnd/>
                  </a:ln>
                  <a:latin typeface="Arial"/>
                  <a:cs typeface="Arial"/>
                </a:rPr>
                <a:t>APPETENZWERTE</a:t>
              </a:r>
            </a:p>
          </p:txBody>
        </p:sp>
        <p:sp>
          <p:nvSpPr>
            <p:cNvPr id="18454" name="Oval 18"/>
            <p:cNvSpPr>
              <a:spLocks noChangeArrowheads="1"/>
            </p:cNvSpPr>
            <p:nvPr/>
          </p:nvSpPr>
          <p:spPr bwMode="auto">
            <a:xfrm>
              <a:off x="2566" y="1802"/>
              <a:ext cx="576" cy="576"/>
            </a:xfrm>
            <a:prstGeom prst="ellipse">
              <a:avLst/>
            </a:prstGeom>
            <a:solidFill>
              <a:srgbClr val="FFFFFF"/>
            </a:solidFill>
            <a:ln w="12700" cap="sq">
              <a:solidFill>
                <a:srgbClr val="000000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de-DE" sz="1632" dirty="0">
                <a:latin typeface="Arial" charset="0"/>
              </a:endParaRPr>
            </a:p>
          </p:txBody>
        </p:sp>
      </p:grpSp>
      <p:sp>
        <p:nvSpPr>
          <p:cNvPr id="18446" name="Text Box 19"/>
          <p:cNvSpPr txBox="1">
            <a:spLocks noChangeArrowheads="1"/>
          </p:cNvSpPr>
          <p:nvPr/>
        </p:nvSpPr>
        <p:spPr bwMode="auto">
          <a:xfrm>
            <a:off x="6324853" y="1557338"/>
            <a:ext cx="4200069" cy="38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pPr algn="ctr"/>
            <a:r>
              <a:rPr lang="de-DE" sz="2086" dirty="0">
                <a:solidFill>
                  <a:srgbClr val="1D304B"/>
                </a:solidFill>
                <a:latin typeface="Arial" charset="0"/>
              </a:rPr>
              <a:t>Psychologie der Veränderung</a:t>
            </a:r>
          </a:p>
        </p:txBody>
      </p:sp>
      <p:sp>
        <p:nvSpPr>
          <p:cNvPr id="18447" name="Text Box 20"/>
          <p:cNvSpPr txBox="1">
            <a:spLocks noChangeArrowheads="1"/>
          </p:cNvSpPr>
          <p:nvPr/>
        </p:nvSpPr>
        <p:spPr bwMode="auto">
          <a:xfrm>
            <a:off x="6859955" y="2205038"/>
            <a:ext cx="3892132" cy="457200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solidFill>
                  <a:srgbClr val="1D304B"/>
                </a:solidFill>
                <a:latin typeface="Arial" charset="0"/>
              </a:rPr>
              <a:t>Mentaler Zustand</a:t>
            </a:r>
            <a:r>
              <a:rPr lang="de-DE" sz="2086" dirty="0">
                <a:solidFill>
                  <a:srgbClr val="1D304B"/>
                </a:solidFill>
                <a:latin typeface="Arial" charset="0"/>
              </a:rPr>
              <a:t/>
            </a:r>
            <a:br>
              <a:rPr lang="de-DE" sz="2086" dirty="0">
                <a:solidFill>
                  <a:srgbClr val="1D304B"/>
                </a:solidFill>
                <a:latin typeface="Arial" charset="0"/>
              </a:rPr>
            </a:br>
            <a:r>
              <a:rPr lang="de-DE" sz="1270" dirty="0">
                <a:solidFill>
                  <a:srgbClr val="1D304B"/>
                </a:solidFill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solidFill>
                  <a:srgbClr val="1D304B"/>
                </a:solidFill>
                <a:latin typeface="Arial" charset="0"/>
              </a:rPr>
              <a:t> positive Beeinflussung</a:t>
            </a:r>
          </a:p>
        </p:txBody>
      </p:sp>
      <p:sp>
        <p:nvSpPr>
          <p:cNvPr id="364565" name="Text Box 21"/>
          <p:cNvSpPr txBox="1">
            <a:spLocks noChangeArrowheads="1"/>
          </p:cNvSpPr>
          <p:nvPr/>
        </p:nvSpPr>
        <p:spPr bwMode="auto">
          <a:xfrm>
            <a:off x="6859955" y="2738438"/>
            <a:ext cx="3892132" cy="457200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solidFill>
                  <a:srgbClr val="1D304B"/>
                </a:solidFill>
                <a:latin typeface="Arial" charset="0"/>
              </a:rPr>
              <a:t>Selbstfragen</a:t>
            </a:r>
            <a:br>
              <a:rPr lang="de-DE" sz="1451" dirty="0">
                <a:solidFill>
                  <a:srgbClr val="1D304B"/>
                </a:solidFill>
                <a:latin typeface="Arial" charset="0"/>
              </a:rPr>
            </a:br>
            <a:r>
              <a:rPr lang="de-DE" sz="1270" dirty="0">
                <a:solidFill>
                  <a:srgbClr val="1D304B"/>
                </a:solidFill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solidFill>
                  <a:srgbClr val="1D304B"/>
                </a:solidFill>
                <a:latin typeface="Arial" charset="0"/>
              </a:rPr>
              <a:t> Konsequenzen abwägen</a:t>
            </a:r>
          </a:p>
        </p:txBody>
      </p:sp>
      <p:sp>
        <p:nvSpPr>
          <p:cNvPr id="364566" name="Text Box 22"/>
          <p:cNvSpPr txBox="1">
            <a:spLocks noChangeArrowheads="1"/>
          </p:cNvSpPr>
          <p:nvPr/>
        </p:nvSpPr>
        <p:spPr bwMode="auto">
          <a:xfrm>
            <a:off x="6859955" y="3271838"/>
            <a:ext cx="3892132" cy="457200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solidFill>
                  <a:srgbClr val="1D304B"/>
                </a:solidFill>
                <a:latin typeface="Arial" charset="0"/>
              </a:rPr>
              <a:t>Hierarchie der Wertvorstellung</a:t>
            </a:r>
            <a:br>
              <a:rPr lang="de-DE" sz="1451" dirty="0">
                <a:solidFill>
                  <a:srgbClr val="1D304B"/>
                </a:solidFill>
                <a:latin typeface="Arial" charset="0"/>
              </a:rPr>
            </a:br>
            <a:r>
              <a:rPr lang="de-DE" sz="1270" dirty="0">
                <a:solidFill>
                  <a:srgbClr val="1D304B"/>
                </a:solidFill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solidFill>
                  <a:srgbClr val="1D304B"/>
                </a:solidFill>
                <a:latin typeface="Arial" charset="0"/>
              </a:rPr>
              <a:t> positive Beeinflussung</a:t>
            </a:r>
          </a:p>
        </p:txBody>
      </p:sp>
      <p:sp>
        <p:nvSpPr>
          <p:cNvPr id="364567" name="Text Box 23"/>
          <p:cNvSpPr txBox="1">
            <a:spLocks noChangeArrowheads="1"/>
          </p:cNvSpPr>
          <p:nvPr/>
        </p:nvSpPr>
        <p:spPr bwMode="auto">
          <a:xfrm>
            <a:off x="6859955" y="3805238"/>
            <a:ext cx="3892132" cy="477837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solidFill>
                  <a:srgbClr val="1D304B"/>
                </a:solidFill>
                <a:latin typeface="Arial" charset="0"/>
              </a:rPr>
              <a:t>Glaubenssystem</a:t>
            </a:r>
            <a:br>
              <a:rPr lang="de-DE" sz="1451" dirty="0">
                <a:solidFill>
                  <a:srgbClr val="1D304B"/>
                </a:solidFill>
                <a:latin typeface="Arial" charset="0"/>
              </a:rPr>
            </a:br>
            <a:r>
              <a:rPr lang="de-DE" sz="1270" dirty="0">
                <a:solidFill>
                  <a:srgbClr val="1D304B"/>
                </a:solidFill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solidFill>
                  <a:srgbClr val="1D304B"/>
                </a:solidFill>
                <a:latin typeface="Arial" charset="0"/>
              </a:rPr>
              <a:t> Steuerung der Emotionen und des Handelns </a:t>
            </a:r>
          </a:p>
        </p:txBody>
      </p:sp>
      <p:sp>
        <p:nvSpPr>
          <p:cNvPr id="364568" name="Text Box 24"/>
          <p:cNvSpPr txBox="1">
            <a:spLocks noChangeArrowheads="1"/>
          </p:cNvSpPr>
          <p:nvPr/>
        </p:nvSpPr>
        <p:spPr bwMode="auto">
          <a:xfrm>
            <a:off x="6859955" y="4354517"/>
            <a:ext cx="3892132" cy="504825"/>
          </a:xfrm>
          <a:prstGeom prst="rect">
            <a:avLst/>
          </a:prstGeom>
          <a:solidFill>
            <a:srgbClr val="DDDDDD"/>
          </a:solidFill>
          <a:ln w="12700" cap="sq">
            <a:noFill/>
            <a:miter lim="800000"/>
            <a:headEnd type="none" w="sm" len="sm"/>
            <a:tailEnd/>
          </a:ln>
        </p:spPr>
        <p:txBody>
          <a:bodyPr lIns="94452" tIns="47224" rIns="94452" bIns="47224"/>
          <a:lstStyle/>
          <a:p>
            <a:r>
              <a:rPr lang="de-DE" sz="1451" dirty="0">
                <a:solidFill>
                  <a:srgbClr val="1D304B"/>
                </a:solidFill>
                <a:latin typeface="Arial" charset="0"/>
              </a:rPr>
              <a:t>Referenzerlebnisse</a:t>
            </a:r>
            <a:br>
              <a:rPr lang="de-DE" sz="1451" dirty="0">
                <a:solidFill>
                  <a:srgbClr val="1D304B"/>
                </a:solidFill>
                <a:latin typeface="Arial" charset="0"/>
              </a:rPr>
            </a:br>
            <a:r>
              <a:rPr lang="de-DE" sz="1270" dirty="0">
                <a:solidFill>
                  <a:srgbClr val="1D304B"/>
                </a:solidFill>
                <a:latin typeface="Arial" charset="0"/>
                <a:sym typeface="Wingdings 3" pitchFamily="18" charset="2"/>
              </a:rPr>
              <a:t></a:t>
            </a:r>
            <a:r>
              <a:rPr lang="de-DE" sz="1270" dirty="0">
                <a:solidFill>
                  <a:srgbClr val="1D304B"/>
                </a:solidFill>
                <a:latin typeface="Arial" charset="0"/>
              </a:rPr>
              <a:t> Grundlage der Glaubenssätze / Systems</a:t>
            </a:r>
          </a:p>
        </p:txBody>
      </p:sp>
      <p:sp>
        <p:nvSpPr>
          <p:cNvPr id="2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160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3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6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6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4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4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6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4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6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52" grpId="0"/>
      <p:bldP spid="364553" grpId="0"/>
      <p:bldP spid="364554" grpId="0" autoUpdateAnimBg="0"/>
      <p:bldP spid="364565" grpId="0" animBg="1" autoUpdateAnimBg="0"/>
      <p:bldP spid="364566" grpId="0" animBg="1" autoUpdateAnimBg="0"/>
      <p:bldP spid="364567" grpId="0" animBg="1" autoUpdateAnimBg="0"/>
      <p:bldP spid="364568" grpId="0" animBg="1" autoUpdateAnimBg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164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Schl</a:t>
            </a:r>
            <a:r>
              <a:rPr lang="de-DE" dirty="0" smtClean="0">
                <a:latin typeface="Arial (TT) Bold" charset="0"/>
              </a:rPr>
              <a:t>ü</a:t>
            </a:r>
            <a:r>
              <a:rPr lang="de-DE" dirty="0" smtClean="0"/>
              <a:t>ssel zum Erfolg</a:t>
            </a:r>
          </a:p>
        </p:txBody>
      </p:sp>
      <p:sp>
        <p:nvSpPr>
          <p:cNvPr id="299022" name="Rectangle 14"/>
          <p:cNvSpPr>
            <a:spLocks noChangeArrowheads="1"/>
          </p:cNvSpPr>
          <p:nvPr/>
        </p:nvSpPr>
        <p:spPr bwMode="auto">
          <a:xfrm>
            <a:off x="1066948" y="2067122"/>
            <a:ext cx="2672159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87" tIns="47142" rIns="94287" bIns="47142"/>
          <a:lstStyle/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Ziele</a:t>
            </a:r>
          </a:p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Glaube</a:t>
            </a:r>
          </a:p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Strategie</a:t>
            </a:r>
          </a:p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Energie</a:t>
            </a:r>
          </a:p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Leidenschaft</a:t>
            </a:r>
          </a:p>
        </p:txBody>
      </p:sp>
      <p:sp>
        <p:nvSpPr>
          <p:cNvPr id="299038" name="Rectangle 30"/>
          <p:cNvSpPr>
            <a:spLocks noChangeArrowheads="1"/>
          </p:cNvSpPr>
          <p:nvPr/>
        </p:nvSpPr>
        <p:spPr bwMode="auto">
          <a:xfrm>
            <a:off x="1066948" y="4800678"/>
            <a:ext cx="466113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87" tIns="47142" rIns="94287" bIns="47142"/>
          <a:lstStyle/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Kooperationsfähigkeit</a:t>
            </a:r>
          </a:p>
          <a:p>
            <a:pPr marL="353612" indent="-353612">
              <a:spcAft>
                <a:spcPct val="50000"/>
              </a:spcAft>
              <a:buClr>
                <a:srgbClr val="1D2D4B"/>
              </a:buClr>
              <a:buSzPct val="60000"/>
              <a:buFont typeface="Monotype Sorts" pitchFamily="2" charset="2"/>
              <a:buChar char="u"/>
            </a:pPr>
            <a:r>
              <a:rPr lang="de-DE" sz="2400" b="1" dirty="0">
                <a:solidFill>
                  <a:srgbClr val="1D2D4B"/>
                </a:solidFill>
              </a:rPr>
              <a:t>Kommunikationsfähigkeit</a:t>
            </a:r>
          </a:p>
        </p:txBody>
      </p:sp>
    </p:spTree>
    <p:extLst>
      <p:ext uri="{BB962C8B-B14F-4D97-AF65-F5344CB8AC3E}">
        <p14:creationId xmlns:p14="http://schemas.microsoft.com/office/powerpoint/2010/main" val="298789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9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9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9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9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9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90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90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chlues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22" grpId="0" build="p" autoUpdateAnimBg="0"/>
      <p:bldP spid="299038" grpId="0" build="p" autoUpdateAnimBg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165</a:t>
            </a:r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------------------------------------------------------------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------------------------------------------------------------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------------------------------------------------------------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------------------------------------------------------------</a:t>
            </a:r>
          </a:p>
          <a:p>
            <a:pPr>
              <a:buNone/>
            </a:pPr>
            <a:endParaRPr lang="de-DE" dirty="0" smtClean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Persönliche Strategie / Maßnahmen / Taktik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929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7" name="Picture 7" descr="stockxpertcom_id101346_size2"/>
          <p:cNvPicPr>
            <a:picLocks noChangeAspect="1" noChangeArrowheads="1"/>
          </p:cNvPicPr>
          <p:nvPr/>
        </p:nvPicPr>
        <p:blipFill>
          <a:blip r:embed="rId2" cstate="print"/>
          <a:srcRect b="22992"/>
          <a:stretch>
            <a:fillRect/>
          </a:stretch>
        </p:blipFill>
        <p:spPr bwMode="auto">
          <a:xfrm>
            <a:off x="1259862" y="1311437"/>
            <a:ext cx="9692468" cy="528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b="1" dirty="0" smtClean="0"/>
              <a:t>chancenreich </a:t>
            </a:r>
            <a:r>
              <a:rPr lang="de-DE" b="1" dirty="0" smtClean="0">
                <a:latin typeface="Arial (TT) Bold" charset="0"/>
              </a:rPr>
              <a:t>…</a:t>
            </a:r>
            <a:endParaRPr lang="de-DE" b="1" dirty="0" smtClean="0"/>
          </a:p>
        </p:txBody>
      </p:sp>
      <p:pic>
        <p:nvPicPr>
          <p:cNvPr id="414729" name="Picture 9" descr="Diama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495" y="2781300"/>
            <a:ext cx="2921202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0" name="Picture 10" descr="stern00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700" y="2420938"/>
            <a:ext cx="100963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31" name="Picture 11" descr="stern00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0895" y="3860800"/>
            <a:ext cx="100963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725" name="Picture 5" descr="horizons-1-gd"/>
          <p:cNvPicPr>
            <a:picLocks noChangeAspect="1" noChangeArrowheads="1"/>
          </p:cNvPicPr>
          <p:nvPr/>
        </p:nvPicPr>
        <p:blipFill>
          <a:blip r:embed="rId5" cstate="print"/>
          <a:srcRect b="8128"/>
          <a:stretch>
            <a:fillRect/>
          </a:stretch>
        </p:blipFill>
        <p:spPr bwMode="auto">
          <a:xfrm>
            <a:off x="1259862" y="1304925"/>
            <a:ext cx="9692468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416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4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4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14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4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4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0002" y="3157145"/>
            <a:ext cx="6880054" cy="10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7453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r>
              <a:rPr lang="de-DE" dirty="0" smtClean="0">
                <a:solidFill>
                  <a:srgbClr val="1D2D4B"/>
                </a:solidFill>
              </a:rPr>
              <a:t>     </a:t>
            </a:r>
            <a:fld id="{B9D8112D-4055-41FA-9B51-E12574635054}" type="slidenum">
              <a:rPr lang="de-DE" smtClean="0">
                <a:solidFill>
                  <a:srgbClr val="1D2D4B"/>
                </a:solidFill>
              </a:rPr>
              <a:pPr/>
              <a:t>17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17086" y="417522"/>
            <a:ext cx="10314206" cy="1325563"/>
          </a:xfrm>
        </p:spPr>
        <p:txBody>
          <a:bodyPr/>
          <a:lstStyle/>
          <a:p>
            <a:pPr eaLnBrk="1" hangingPunct="1"/>
            <a:r>
              <a:rPr lang="de-DE" dirty="0" smtClean="0"/>
              <a:t>10 PRIMÄRE UNTERNEHMENSZIELE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09" y="539965"/>
            <a:ext cx="4254052" cy="66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317085" y="1948719"/>
            <a:ext cx="11579541" cy="4265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marktführende Leistungswirkung, Kompetenz und Produktqualität für unsere Kunden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hohe Diversifikation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personelles </a:t>
            </a:r>
            <a:r>
              <a:rPr lang="de-DE" sz="2086" dirty="0">
                <a:solidFill>
                  <a:srgbClr val="1D304B"/>
                </a:solidFill>
              </a:rPr>
              <a:t>Wachstum und Umsatzwachstum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bundesweite </a:t>
            </a:r>
            <a:r>
              <a:rPr lang="de-DE" sz="2086" dirty="0">
                <a:solidFill>
                  <a:srgbClr val="1D304B"/>
                </a:solidFill>
              </a:rPr>
              <a:t>Marktdurchdringung erreichen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wirtschaftlicher Gemeinschaftserfolg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Kompetenz </a:t>
            </a:r>
            <a:r>
              <a:rPr lang="de-DE" sz="2086" dirty="0">
                <a:solidFill>
                  <a:srgbClr val="1D304B"/>
                </a:solidFill>
              </a:rPr>
              <a:t>Management System 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größtes </a:t>
            </a:r>
            <a:r>
              <a:rPr lang="de-DE" sz="2086" dirty="0">
                <a:solidFill>
                  <a:srgbClr val="1D304B"/>
                </a:solidFill>
              </a:rPr>
              <a:t>selektiertes und unabhängiges Produktportfolio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hoher </a:t>
            </a:r>
            <a:r>
              <a:rPr lang="de-DE" sz="2086" dirty="0">
                <a:solidFill>
                  <a:srgbClr val="1D304B"/>
                </a:solidFill>
              </a:rPr>
              <a:t>Bekanntheitsgrad und positive Spannungsbilanz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Wachstumsimpuls Unternehmenswerte </a:t>
            </a:r>
            <a:r>
              <a:rPr lang="de-DE" sz="2086" dirty="0">
                <a:solidFill>
                  <a:srgbClr val="1D304B"/>
                </a:solidFill>
              </a:rPr>
              <a:t>verwirklichen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r>
              <a:rPr lang="de-DE" sz="2086" dirty="0" smtClean="0">
                <a:solidFill>
                  <a:srgbClr val="1D304B"/>
                </a:solidFill>
              </a:rPr>
              <a:t> die </a:t>
            </a:r>
            <a:r>
              <a:rPr lang="de-DE" sz="2086" dirty="0">
                <a:solidFill>
                  <a:srgbClr val="1D304B"/>
                </a:solidFill>
              </a:rPr>
              <a:t>Kundenqualitätsmarke der deutschen Finanzdienstleistung</a:t>
            </a:r>
          </a:p>
          <a:p>
            <a:pPr marL="457200" indent="-457200">
              <a:spcBef>
                <a:spcPct val="20000"/>
              </a:spcBef>
              <a:buClr>
                <a:srgbClr val="1D2D4B"/>
              </a:buClr>
              <a:buFont typeface="+mj-lt"/>
              <a:buAutoNum type="arabicPeriod"/>
            </a:pPr>
            <a:endParaRPr lang="de-DE" sz="2086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30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18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dirty="0"/>
              <a:t>HINTER DEN KULISSEN</a:t>
            </a:r>
          </a:p>
        </p:txBody>
      </p:sp>
      <p:sp>
        <p:nvSpPr>
          <p:cNvPr id="4" name="Rechteck 3"/>
          <p:cNvSpPr/>
          <p:nvPr/>
        </p:nvSpPr>
        <p:spPr>
          <a:xfrm>
            <a:off x="161646" y="6267612"/>
            <a:ext cx="1439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solidFill>
                  <a:srgbClr val="AAA295"/>
                </a:solidFill>
              </a:rPr>
              <a:t>*Stand 09.2019</a:t>
            </a:r>
          </a:p>
          <a:p>
            <a:r>
              <a:rPr lang="de-DE" sz="800" dirty="0" smtClean="0">
                <a:solidFill>
                  <a:srgbClr val="AAA295"/>
                </a:solidFill>
              </a:rPr>
              <a:t>** Stand 31.12.2019</a:t>
            </a:r>
          </a:p>
          <a:p>
            <a:r>
              <a:rPr lang="de-DE" sz="800" dirty="0" smtClean="0">
                <a:solidFill>
                  <a:srgbClr val="AAA295"/>
                </a:solidFill>
              </a:rPr>
              <a:t>*** in T € Stand 31.12.2019</a:t>
            </a:r>
            <a:endParaRPr lang="de-DE" sz="800" dirty="0">
              <a:solidFill>
                <a:srgbClr val="AAA295"/>
              </a:solidFill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3043002" y="1769937"/>
            <a:ext cx="5562529" cy="982271"/>
          </a:xfrm>
          <a:prstGeom prst="foldedCorner">
            <a:avLst/>
          </a:prstGeom>
          <a:solidFill>
            <a:srgbClr val="1D2D4B"/>
          </a:solidFill>
          <a:ln w="285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1</a:t>
            </a:r>
            <a:r>
              <a:rPr lang="de-DE" sz="3200" b="1" dirty="0" smtClean="0"/>
              <a:t>85.480</a:t>
            </a:r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</a:t>
            </a:r>
            <a:endParaRPr lang="de-DE" sz="3200" b="1" dirty="0">
              <a:solidFill>
                <a:schemeClr val="bg1"/>
              </a:solidFill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3043002" y="2998164"/>
            <a:ext cx="5562529" cy="982271"/>
          </a:xfrm>
          <a:prstGeom prst="foldedCorner">
            <a:avLst/>
          </a:prstGeom>
          <a:solidFill>
            <a:srgbClr val="1D2D4B"/>
          </a:solidFill>
          <a:ln w="285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70.000</a:t>
            </a:r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</a:t>
            </a:r>
            <a:endParaRPr lang="de-DE" sz="3200" b="1" dirty="0">
              <a:solidFill>
                <a:schemeClr val="bg1"/>
              </a:solidFill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3043002" y="4226391"/>
            <a:ext cx="5562529" cy="982271"/>
          </a:xfrm>
          <a:prstGeom prst="foldedCorner">
            <a:avLst/>
          </a:prstGeom>
          <a:solidFill>
            <a:srgbClr val="1D2D4B"/>
          </a:solidFill>
          <a:ln w="285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153.733.692 </a:t>
            </a:r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DE" sz="3200" b="1" dirty="0">
              <a:solidFill>
                <a:schemeClr val="bg1"/>
              </a:solidFill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3043002" y="5454618"/>
            <a:ext cx="5562529" cy="982271"/>
          </a:xfrm>
          <a:prstGeom prst="foldedCorner">
            <a:avLst/>
          </a:prstGeom>
          <a:solidFill>
            <a:srgbClr val="1D2D4B"/>
          </a:solidFill>
          <a:ln w="285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447 </a:t>
            </a:r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de-DE" sz="3200" b="1" dirty="0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754" y="2482323"/>
            <a:ext cx="1673064" cy="103168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6604" y="3623086"/>
            <a:ext cx="2401861" cy="8180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161" y="4550192"/>
            <a:ext cx="1132250" cy="581851"/>
          </a:xfrm>
          <a:prstGeom prst="rect">
            <a:avLst/>
          </a:prstGeom>
          <a:ln w="3175">
            <a:solidFill>
              <a:srgbClr val="1D304B"/>
            </a:solidFill>
          </a:ln>
        </p:spPr>
      </p:pic>
      <p:sp>
        <p:nvSpPr>
          <p:cNvPr id="7" name="Rechteck 6"/>
          <p:cNvSpPr/>
          <p:nvPr/>
        </p:nvSpPr>
        <p:spPr>
          <a:xfrm>
            <a:off x="11346951" y="3795769"/>
            <a:ext cx="576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b="1" dirty="0" smtClean="0">
                <a:solidFill>
                  <a:srgbClr val="1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de-DE" b="1" dirty="0">
              <a:solidFill>
                <a:srgbClr val="1D304B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859458" y="4550192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b="1" dirty="0" smtClean="0">
                <a:solidFill>
                  <a:srgbClr val="1D30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endParaRPr lang="de-DE" b="1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26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Alternativer Prozess 4"/>
          <p:cNvSpPr/>
          <p:nvPr/>
        </p:nvSpPr>
        <p:spPr bwMode="auto">
          <a:xfrm>
            <a:off x="2247910" y="5255939"/>
            <a:ext cx="3030628" cy="783563"/>
          </a:xfrm>
          <a:prstGeom prst="flowChartAlternateProcess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 err="1">
                <a:solidFill>
                  <a:srgbClr val="1D2D4B"/>
                </a:solidFill>
                <a:ea typeface="ＭＳ Ｐゴシック" pitchFamily="-16" charset="-128"/>
              </a:rPr>
              <a:t>Packaged</a:t>
            </a: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 Retail </a:t>
            </a: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Investment (Insurance) </a:t>
            </a: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Products</a:t>
            </a: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 flipV="1">
            <a:off x="1077765" y="1625967"/>
            <a:ext cx="0" cy="48974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" name="Gerade Verbindung mit Pfeil 11"/>
          <p:cNvCxnSpPr>
            <a:cxnSpLocks noChangeShapeType="1"/>
          </p:cNvCxnSpPr>
          <p:nvPr/>
        </p:nvCxnSpPr>
        <p:spPr bwMode="auto">
          <a:xfrm flipV="1">
            <a:off x="794792" y="6330462"/>
            <a:ext cx="10841199" cy="4598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8" name="Rechteck 17"/>
          <p:cNvSpPr>
            <a:spLocks noChangeArrowheads="1"/>
          </p:cNvSpPr>
          <p:nvPr/>
        </p:nvSpPr>
        <p:spPr bwMode="auto">
          <a:xfrm rot="-5400000">
            <a:off x="239452" y="4224696"/>
            <a:ext cx="947214" cy="3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629" tIns="41315" rIns="82629" bIns="413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  <a:latin typeface="Arial" pitchFamily="34" charset="0"/>
              </a:rPr>
              <a:t>Vertrieb</a:t>
            </a:r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5079901" y="6450766"/>
            <a:ext cx="958755" cy="33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629" tIns="41315" rIns="82629" bIns="413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  <a:latin typeface="Arial" pitchFamily="34" charset="0"/>
              </a:rPr>
              <a:t>Produkt</a:t>
            </a:r>
          </a:p>
        </p:txBody>
      </p:sp>
      <p:sp>
        <p:nvSpPr>
          <p:cNvPr id="21" name="Flussdiagramm: Alternativer Prozess 20"/>
          <p:cNvSpPr/>
          <p:nvPr/>
        </p:nvSpPr>
        <p:spPr bwMode="auto">
          <a:xfrm>
            <a:off x="5377734" y="3490371"/>
            <a:ext cx="2232894" cy="652969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Key Investor Information / KID </a:t>
            </a:r>
          </a:p>
        </p:txBody>
      </p:sp>
      <p:sp>
        <p:nvSpPr>
          <p:cNvPr id="22" name="Flussdiagramm: Alternativer Prozess 21"/>
          <p:cNvSpPr/>
          <p:nvPr/>
        </p:nvSpPr>
        <p:spPr bwMode="auto">
          <a:xfrm>
            <a:off x="5137051" y="1733146"/>
            <a:ext cx="1958907" cy="568011"/>
          </a:xfrm>
          <a:prstGeom prst="flowChartAlternateProcess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 anchor="ctr" anchorCtr="1"/>
          <a:lstStyle/>
          <a:p>
            <a:pPr defTabSz="826311">
              <a:defRPr/>
            </a:pP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IDD</a:t>
            </a:r>
            <a:endParaRPr lang="de-DE" sz="1632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24" name="Flussdiagramm: Alternativer Prozess 23"/>
          <p:cNvSpPr/>
          <p:nvPr/>
        </p:nvSpPr>
        <p:spPr bwMode="auto">
          <a:xfrm>
            <a:off x="2087632" y="3495790"/>
            <a:ext cx="1501844" cy="783563"/>
          </a:xfrm>
          <a:prstGeom prst="flowChartAlternateProcess">
            <a:avLst/>
          </a:prstGeom>
          <a:solidFill>
            <a:srgbClr val="95C5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   MIFID </a:t>
            </a: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II</a:t>
            </a:r>
          </a:p>
          <a:p>
            <a:pPr defTabSz="826311">
              <a:defRPr/>
            </a:pPr>
            <a:r>
              <a:rPr lang="de-DE" sz="1632" b="1" dirty="0" err="1" smtClean="0">
                <a:solidFill>
                  <a:srgbClr val="1D2D4B"/>
                </a:solidFill>
                <a:ea typeface="ＭＳ Ｐゴシック" pitchFamily="-16" charset="-128"/>
              </a:rPr>
              <a:t>FinVermV</a:t>
            </a:r>
            <a:endParaRPr lang="de-DE" sz="1632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25" name="Flussdiagramm: Alternativer Prozess 24"/>
          <p:cNvSpPr/>
          <p:nvPr/>
        </p:nvSpPr>
        <p:spPr bwMode="auto">
          <a:xfrm>
            <a:off x="5638921" y="4381752"/>
            <a:ext cx="3192941" cy="652969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Alternative Investment Fund Managers </a:t>
            </a:r>
            <a:r>
              <a:rPr lang="de-DE" sz="1632" b="1" dirty="0" err="1">
                <a:solidFill>
                  <a:srgbClr val="1D2D4B"/>
                </a:solidFill>
                <a:ea typeface="ＭＳ Ｐゴシック" pitchFamily="-16" charset="-128"/>
              </a:rPr>
              <a:t>Directive</a:t>
            </a:r>
            <a:endParaRPr lang="de-DE" sz="1632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26" name="Flussdiagramm: Alternativer Prozess 25"/>
          <p:cNvSpPr/>
          <p:nvPr/>
        </p:nvSpPr>
        <p:spPr bwMode="auto">
          <a:xfrm>
            <a:off x="9132307" y="4865601"/>
            <a:ext cx="1371235" cy="793357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endParaRPr lang="de-DE" sz="1632" b="1" dirty="0" smtClean="0">
              <a:solidFill>
                <a:srgbClr val="1D2D4B"/>
              </a:solidFill>
              <a:ea typeface="ＭＳ Ｐゴシック" pitchFamily="-16" charset="-128"/>
            </a:endParaRPr>
          </a:p>
          <a:p>
            <a:pPr defTabSz="826311">
              <a:defRPr/>
            </a:pPr>
            <a:r>
              <a:rPr lang="de-DE" sz="1632" b="1" dirty="0" err="1" smtClean="0">
                <a:solidFill>
                  <a:srgbClr val="1D2D4B"/>
                </a:solidFill>
                <a:ea typeface="ＭＳ Ｐゴシック" pitchFamily="-16" charset="-128"/>
              </a:rPr>
              <a:t>Solvency</a:t>
            </a: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 </a:t>
            </a: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II </a:t>
            </a:r>
          </a:p>
        </p:txBody>
      </p:sp>
      <p:sp>
        <p:nvSpPr>
          <p:cNvPr id="28" name="Flussdiagramm: Alternativer Prozess 27"/>
          <p:cNvSpPr/>
          <p:nvPr/>
        </p:nvSpPr>
        <p:spPr bwMode="auto">
          <a:xfrm>
            <a:off x="3288232" y="4506339"/>
            <a:ext cx="1708016" cy="549994"/>
          </a:xfrm>
          <a:prstGeom prst="flowChartAlternateProcess">
            <a:avLst/>
          </a:prstGeom>
          <a:solidFill>
            <a:srgbClr val="92D05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 anchor="ctr" anchorCtr="1"/>
          <a:lstStyle/>
          <a:p>
            <a:pPr defTabSz="826311">
              <a:defRPr/>
            </a:pPr>
            <a:endParaRPr lang="de-DE" sz="1632" b="1" dirty="0" smtClean="0">
              <a:solidFill>
                <a:srgbClr val="1D2D4B"/>
              </a:solidFill>
              <a:ea typeface="ＭＳ Ｐゴシック" pitchFamily="-16" charset="-128"/>
            </a:endParaRPr>
          </a:p>
          <a:p>
            <a:pPr defTabSz="826311">
              <a:defRPr/>
            </a:pP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§ </a:t>
            </a: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34i </a:t>
            </a:r>
            <a:r>
              <a:rPr lang="de-DE" sz="1632" b="1" dirty="0" smtClean="0">
                <a:solidFill>
                  <a:srgbClr val="1D2D4B"/>
                </a:solidFill>
                <a:ea typeface="ＭＳ Ｐゴシック" pitchFamily="-16" charset="-128"/>
              </a:rPr>
              <a:t>GewO</a:t>
            </a:r>
          </a:p>
          <a:p>
            <a:pPr defTabSz="826311">
              <a:defRPr/>
            </a:pPr>
            <a:endParaRPr lang="de-DE" sz="1632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29" name="Flussdiagramm: Alternativer Prozess 28"/>
          <p:cNvSpPr/>
          <p:nvPr/>
        </p:nvSpPr>
        <p:spPr bwMode="auto">
          <a:xfrm>
            <a:off x="4659468" y="2902698"/>
            <a:ext cx="3199550" cy="391782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Courtageregulierungen PKV</a:t>
            </a:r>
          </a:p>
        </p:txBody>
      </p:sp>
      <p:sp>
        <p:nvSpPr>
          <p:cNvPr id="16" name="Flussdiagramm: Alternativer Prozess 15"/>
          <p:cNvSpPr/>
          <p:nvPr/>
        </p:nvSpPr>
        <p:spPr bwMode="auto">
          <a:xfrm>
            <a:off x="1275174" y="2838443"/>
            <a:ext cx="3126760" cy="432048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Honorarberatungsrichtlinie</a:t>
            </a:r>
          </a:p>
        </p:txBody>
      </p:sp>
      <p:sp>
        <p:nvSpPr>
          <p:cNvPr id="19" name="Titel 1"/>
          <p:cNvSpPr txBox="1">
            <a:spLocks/>
          </p:cNvSpPr>
          <p:nvPr/>
        </p:nvSpPr>
        <p:spPr bwMode="auto">
          <a:xfrm>
            <a:off x="1589677" y="155575"/>
            <a:ext cx="666189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7" tIns="46940" rIns="93897" bIns="46940" anchor="ctr"/>
          <a:lstStyle/>
          <a:p>
            <a:pPr defTabSz="938711">
              <a:defRPr/>
            </a:pPr>
            <a:r>
              <a:rPr lang="de-DE" sz="1632" kern="0" dirty="0">
                <a:solidFill>
                  <a:srgbClr val="FFFFFF"/>
                </a:solidFill>
                <a:latin typeface="Arial"/>
              </a:rPr>
              <a:t>Rechtliches / Regulierung</a:t>
            </a:r>
          </a:p>
        </p:txBody>
      </p:sp>
      <p:sp>
        <p:nvSpPr>
          <p:cNvPr id="17" name="Flussdiagramm: Alternativer Prozess 16"/>
          <p:cNvSpPr/>
          <p:nvPr/>
        </p:nvSpPr>
        <p:spPr bwMode="auto">
          <a:xfrm>
            <a:off x="8577284" y="2279874"/>
            <a:ext cx="1110047" cy="391782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LVRG</a:t>
            </a:r>
          </a:p>
        </p:txBody>
      </p:sp>
      <p:sp>
        <p:nvSpPr>
          <p:cNvPr id="23" name="Flussdiagramm: Alternativer Prozess 22"/>
          <p:cNvSpPr/>
          <p:nvPr/>
        </p:nvSpPr>
        <p:spPr bwMode="auto">
          <a:xfrm>
            <a:off x="2374075" y="1923244"/>
            <a:ext cx="1828314" cy="391782"/>
          </a:xfrm>
          <a:prstGeom prst="flowChartAlternateProcess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2629" tIns="41315" rIns="82629" bIns="41315"/>
          <a:lstStyle/>
          <a:p>
            <a:pPr defTabSz="826311">
              <a:defRPr/>
            </a:pPr>
            <a:r>
              <a:rPr lang="de-DE" sz="1632" b="1" dirty="0">
                <a:solidFill>
                  <a:srgbClr val="1D2D4B"/>
                </a:solidFill>
                <a:ea typeface="ＭＳ Ｐゴシック" pitchFamily="-16" charset="-128"/>
              </a:rPr>
              <a:t>§ 34f GewO</a:t>
            </a:r>
          </a:p>
        </p:txBody>
      </p:sp>
      <p:sp>
        <p:nvSpPr>
          <p:cNvPr id="2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RAHMENBEDINGUNGEN UND AUSBLICK</a:t>
            </a:r>
            <a:br>
              <a:rPr lang="de-DE" b="1" dirty="0" smtClean="0"/>
            </a:br>
            <a:r>
              <a:rPr lang="de-DE" dirty="0" smtClean="0"/>
              <a:t>Expansion der Regulierung und Co</a:t>
            </a:r>
            <a:endParaRPr lang="de-DE" b="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359" y="248841"/>
            <a:ext cx="4512508" cy="634969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390" y="248841"/>
            <a:ext cx="4570412" cy="649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CC99D46-F13D-40E3-86D7-7909ED89F5BE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 / ZIELE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2" y="1578283"/>
            <a:ext cx="6002602" cy="169926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2" y="3459323"/>
            <a:ext cx="6002602" cy="316004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736" y="1537111"/>
            <a:ext cx="6007735" cy="181388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9734" y="3318717"/>
            <a:ext cx="6007737" cy="171942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2392" y="5040546"/>
            <a:ext cx="6007737" cy="179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6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20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RAHMENBEDINGUNGEN UND AUSBLICK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226" y="1579271"/>
            <a:ext cx="10817799" cy="5024346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716" y="3027539"/>
            <a:ext cx="3727251" cy="2028177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6" name="Picture 6" descr="bear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48893" y="1522379"/>
            <a:ext cx="10966896" cy="5335621"/>
          </a:xfrm>
          <a:prstGeom prst="rect">
            <a:avLst/>
          </a:prstGeom>
          <a:noFill/>
        </p:spPr>
      </p:pic>
      <p:sp>
        <p:nvSpPr>
          <p:cNvPr id="8" name="WordArt 5" descr="h98"/>
          <p:cNvSpPr>
            <a:spLocks noChangeArrowheads="1" noChangeShapeType="1" noTextEdit="1"/>
          </p:cNvSpPr>
          <p:nvPr/>
        </p:nvSpPr>
        <p:spPr bwMode="auto">
          <a:xfrm>
            <a:off x="2644654" y="4754409"/>
            <a:ext cx="6142539" cy="1976400"/>
          </a:xfrm>
          <a:prstGeom prst="rect">
            <a:avLst/>
          </a:prstGeom>
          <a:noFill/>
          <a:ln>
            <a:noFill/>
          </a:ln>
        </p:spPr>
        <p:txBody>
          <a:bodyPr wrap="none" lIns="94287" tIns="47142" rIns="94287" bIns="47142" numCol="1" fromWordArt="1">
            <a:prstTxWarp prst="textCascadeUp">
              <a:avLst>
                <a:gd name="adj" fmla="val 59255"/>
              </a:avLst>
            </a:prstTxWarp>
          </a:bodyPr>
          <a:lstStyle/>
          <a:p>
            <a:pPr algn="ctr"/>
            <a:r>
              <a:rPr lang="de-DE" sz="3718" kern="10" spc="744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104727" dir="4557825" algn="ctr" rotWithShape="0">
                    <a:srgbClr val="003366">
                      <a:alpha val="50000"/>
                    </a:srgbClr>
                  </a:outerShdw>
                </a:effectLst>
                <a:latin typeface="Arial Black"/>
              </a:rPr>
              <a:t>Chancen</a:t>
            </a:r>
            <a:endParaRPr lang="de-DE" sz="3718" kern="10" spc="744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104727" dir="4557825" algn="ctr" rotWithShape="0">
                  <a:srgbClr val="003366">
                    <a:alpha val="5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4012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r>
              <a:rPr lang="de-DE" dirty="0">
                <a:solidFill>
                  <a:srgbClr val="1D2D4B"/>
                </a:solidFill>
              </a:rPr>
              <a:t> </a:t>
            </a:r>
            <a:r>
              <a:rPr lang="de-DE" dirty="0" smtClean="0">
                <a:solidFill>
                  <a:srgbClr val="1D2D4B"/>
                </a:solidFill>
              </a:rPr>
              <a:t>      </a:t>
            </a:r>
            <a:fld id="{2BD131E9-55CD-4D07-9D33-A39B42CF1A52}" type="slidenum">
              <a:rPr lang="de-DE" smtClean="0">
                <a:solidFill>
                  <a:srgbClr val="1D2D4B"/>
                </a:solidFill>
              </a:rPr>
              <a:pPr/>
              <a:t>21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des 21. </a:t>
            </a:r>
            <a:r>
              <a:rPr lang="de-DE" dirty="0" smtClean="0">
                <a:solidFill>
                  <a:srgbClr val="1D304B"/>
                </a:solidFill>
              </a:rPr>
              <a:t>Jahrhunderts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10248" y="1846438"/>
            <a:ext cx="7996286" cy="762000"/>
            <a:chOff x="476" y="864"/>
            <a:chExt cx="4752" cy="480"/>
          </a:xfrm>
        </p:grpSpPr>
        <p:sp>
          <p:nvSpPr>
            <p:cNvPr id="21513" name="Rectangle 31"/>
            <p:cNvSpPr>
              <a:spLocks noChangeArrowheads="1"/>
            </p:cNvSpPr>
            <p:nvPr/>
          </p:nvSpPr>
          <p:spPr bwMode="auto">
            <a:xfrm>
              <a:off x="860" y="86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Wie spare ich Steuern?</a:t>
              </a:r>
            </a:p>
          </p:txBody>
        </p:sp>
        <p:sp>
          <p:nvSpPr>
            <p:cNvPr id="21514" name="Rectangle 32"/>
            <p:cNvSpPr>
              <a:spLocks noChangeArrowheads="1"/>
            </p:cNvSpPr>
            <p:nvPr/>
          </p:nvSpPr>
          <p:spPr bwMode="auto">
            <a:xfrm>
              <a:off x="2972" y="86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Einkommensteuer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Erbschaftssteuer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Unternehmenssteuer</a:t>
              </a:r>
            </a:p>
          </p:txBody>
        </p:sp>
        <p:sp>
          <p:nvSpPr>
            <p:cNvPr id="21515" name="Rectangle 33"/>
            <p:cNvSpPr>
              <a:spLocks noChangeArrowheads="1"/>
            </p:cNvSpPr>
            <p:nvPr/>
          </p:nvSpPr>
          <p:spPr bwMode="auto">
            <a:xfrm>
              <a:off x="476" y="86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1.</a:t>
              </a:r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610248" y="2684637"/>
            <a:ext cx="7996286" cy="762000"/>
            <a:chOff x="476" y="1440"/>
            <a:chExt cx="4752" cy="480"/>
          </a:xfrm>
        </p:grpSpPr>
        <p:sp>
          <p:nvSpPr>
            <p:cNvPr id="21510" name="Rectangle 35"/>
            <p:cNvSpPr>
              <a:spLocks noChangeArrowheads="1"/>
            </p:cNvSpPr>
            <p:nvPr/>
          </p:nvSpPr>
          <p:spPr bwMode="auto">
            <a:xfrm>
              <a:off x="860" y="1440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Wie erhalte ich die </a:t>
              </a:r>
            </a:p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ideale Krankenversicherung?</a:t>
              </a:r>
            </a:p>
          </p:txBody>
        </p:sp>
        <p:sp>
          <p:nvSpPr>
            <p:cNvPr id="21511" name="Rectangle 36"/>
            <p:cNvSpPr>
              <a:spLocks noChangeArrowheads="1"/>
            </p:cNvSpPr>
            <p:nvPr/>
          </p:nvSpPr>
          <p:spPr bwMode="auto">
            <a:xfrm>
              <a:off x="476" y="1440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2.</a:t>
              </a:r>
            </a:p>
          </p:txBody>
        </p:sp>
        <p:sp>
          <p:nvSpPr>
            <p:cNvPr id="21512" name="Rectangle 37"/>
            <p:cNvSpPr>
              <a:spLocks noChangeArrowheads="1"/>
            </p:cNvSpPr>
            <p:nvPr/>
          </p:nvSpPr>
          <p:spPr bwMode="auto">
            <a:xfrm>
              <a:off x="2972" y="1440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Gesetzlich oder Privat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Zukünftige Leistungssicherheit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825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02701439-8CE8-49CE-BD1A-781743668249}" type="slidenum">
              <a:rPr lang="de-DE" smtClean="0">
                <a:solidFill>
                  <a:srgbClr val="1D2D4B"/>
                </a:solidFill>
              </a:rPr>
              <a:pPr/>
              <a:t>22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 anchor="ctr"/>
          <a:lstStyle/>
          <a:p>
            <a:pPr eaLnBrk="1" hangingPunct="1"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Ø"/>
            </a:pPr>
            <a:r>
              <a:rPr lang="de-DE" sz="2000" b="1" dirty="0" smtClean="0">
                <a:solidFill>
                  <a:srgbClr val="1D304B"/>
                </a:solidFill>
              </a:rPr>
              <a:t>Kostenanstieg Gesundheitswesen / medizinischer Fortschritt</a:t>
            </a:r>
          </a:p>
          <a:p>
            <a:pPr eaLnBrk="1" hangingPunct="1"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Ø"/>
            </a:pPr>
            <a:r>
              <a:rPr lang="de-DE" b="1" dirty="0" smtClean="0">
                <a:solidFill>
                  <a:srgbClr val="1D304B"/>
                </a:solidFill>
              </a:rPr>
              <a:t>Demographie</a:t>
            </a:r>
          </a:p>
          <a:p>
            <a:pPr eaLnBrk="1" hangingPunct="1"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Ø"/>
            </a:pPr>
            <a:r>
              <a:rPr lang="de-DE" sz="2000" b="1" dirty="0" smtClean="0">
                <a:solidFill>
                  <a:srgbClr val="1D304B"/>
                </a:solidFill>
              </a:rPr>
              <a:t>Sinkende Lohnquote</a:t>
            </a:r>
          </a:p>
          <a:p>
            <a:pPr eaLnBrk="1" hangingPunct="1">
              <a:spcBef>
                <a:spcPct val="100000"/>
              </a:spcBef>
              <a:buClr>
                <a:srgbClr val="1D2D4B"/>
              </a:buClr>
            </a:pPr>
            <a:endParaRPr lang="de-DE" sz="2000" b="1" dirty="0" smtClean="0">
              <a:solidFill>
                <a:srgbClr val="1D304B"/>
              </a:solidFill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DIE 3 GR</a:t>
            </a:r>
            <a:r>
              <a:rPr lang="de-DE" dirty="0" smtClean="0">
                <a:latin typeface="Arial (TT) Bold" charset="0"/>
              </a:rPr>
              <a:t>ÖSS</a:t>
            </a:r>
            <a:r>
              <a:rPr lang="de-DE" dirty="0" smtClean="0"/>
              <a:t>TEN ZUKUNFTSPROBLEME IN </a:t>
            </a:r>
            <a:br>
              <a:rPr lang="de-DE" dirty="0" smtClean="0"/>
            </a:br>
            <a:r>
              <a:rPr lang="de-DE" dirty="0" smtClean="0"/>
              <a:t>DER GESETZLICHEN KRANKENVERSICHERUNG</a:t>
            </a:r>
          </a:p>
        </p:txBody>
      </p:sp>
    </p:spTree>
    <p:extLst>
      <p:ext uri="{BB962C8B-B14F-4D97-AF65-F5344CB8AC3E}">
        <p14:creationId xmlns:p14="http://schemas.microsoft.com/office/powerpoint/2010/main" val="297289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r>
              <a:rPr lang="de-DE" dirty="0" smtClean="0">
                <a:solidFill>
                  <a:srgbClr val="1D2D4B"/>
                </a:solidFill>
              </a:rPr>
              <a:t> </a:t>
            </a:r>
            <a:fld id="{C0C74F56-E922-46DA-A8F2-BA232318FD41}" type="slidenum">
              <a:rPr lang="de-DE">
                <a:solidFill>
                  <a:srgbClr val="1D2D4B"/>
                </a:solidFill>
              </a:rPr>
              <a:pPr/>
              <a:t>23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des 21. Jahrhunderts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93354" y="1981513"/>
            <a:ext cx="7996286" cy="762000"/>
            <a:chOff x="476" y="864"/>
            <a:chExt cx="4752" cy="480"/>
          </a:xfrm>
        </p:grpSpPr>
        <p:sp>
          <p:nvSpPr>
            <p:cNvPr id="38925" name="Rectangle 35"/>
            <p:cNvSpPr>
              <a:spLocks noChangeArrowheads="1"/>
            </p:cNvSpPr>
            <p:nvPr/>
          </p:nvSpPr>
          <p:spPr bwMode="auto">
            <a:xfrm>
              <a:off x="860" y="86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Wie spare ich Steuern?</a:t>
              </a:r>
            </a:p>
          </p:txBody>
        </p:sp>
        <p:sp>
          <p:nvSpPr>
            <p:cNvPr id="38926" name="Rectangle 36"/>
            <p:cNvSpPr>
              <a:spLocks noChangeArrowheads="1"/>
            </p:cNvSpPr>
            <p:nvPr/>
          </p:nvSpPr>
          <p:spPr bwMode="auto">
            <a:xfrm>
              <a:off x="2972" y="86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Einkommensteuer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Erbschaftssteuer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Unternehmenssteuer</a:t>
              </a:r>
            </a:p>
          </p:txBody>
        </p:sp>
        <p:sp>
          <p:nvSpPr>
            <p:cNvPr id="38927" name="Rectangle 37"/>
            <p:cNvSpPr>
              <a:spLocks noChangeArrowheads="1"/>
            </p:cNvSpPr>
            <p:nvPr/>
          </p:nvSpPr>
          <p:spPr bwMode="auto">
            <a:xfrm>
              <a:off x="476" y="86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1.</a:t>
              </a: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493354" y="2819712"/>
            <a:ext cx="7996286" cy="762000"/>
            <a:chOff x="476" y="1440"/>
            <a:chExt cx="4752" cy="480"/>
          </a:xfrm>
        </p:grpSpPr>
        <p:sp>
          <p:nvSpPr>
            <p:cNvPr id="38922" name="Rectangle 39"/>
            <p:cNvSpPr>
              <a:spLocks noChangeArrowheads="1"/>
            </p:cNvSpPr>
            <p:nvPr/>
          </p:nvSpPr>
          <p:spPr bwMode="auto">
            <a:xfrm>
              <a:off x="860" y="1440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Wie erhalte ich die </a:t>
              </a:r>
            </a:p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ideale Krankenversicherung?</a:t>
              </a:r>
            </a:p>
          </p:txBody>
        </p:sp>
        <p:sp>
          <p:nvSpPr>
            <p:cNvPr id="38923" name="Rectangle 40"/>
            <p:cNvSpPr>
              <a:spLocks noChangeArrowheads="1"/>
            </p:cNvSpPr>
            <p:nvPr/>
          </p:nvSpPr>
          <p:spPr bwMode="auto">
            <a:xfrm>
              <a:off x="476" y="1440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2.</a:t>
              </a:r>
            </a:p>
          </p:txBody>
        </p:sp>
        <p:sp>
          <p:nvSpPr>
            <p:cNvPr id="38924" name="Rectangle 41"/>
            <p:cNvSpPr>
              <a:spLocks noChangeArrowheads="1"/>
            </p:cNvSpPr>
            <p:nvPr/>
          </p:nvSpPr>
          <p:spPr bwMode="auto">
            <a:xfrm>
              <a:off x="2972" y="1440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Gesetzlich oder Privat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Zukünftige Leistungssicherheit</a:t>
              </a: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493354" y="3657916"/>
            <a:ext cx="7996286" cy="762000"/>
            <a:chOff x="476" y="2016"/>
            <a:chExt cx="4752" cy="480"/>
          </a:xfrm>
        </p:grpSpPr>
        <p:sp>
          <p:nvSpPr>
            <p:cNvPr id="38919" name="Rectangle 43"/>
            <p:cNvSpPr>
              <a:spLocks noChangeArrowheads="1"/>
            </p:cNvSpPr>
            <p:nvPr/>
          </p:nvSpPr>
          <p:spPr bwMode="auto">
            <a:xfrm>
              <a:off x="860" y="2016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Wie sichere ich meine Rente </a:t>
              </a:r>
            </a:p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optimal?</a:t>
              </a:r>
            </a:p>
          </p:txBody>
        </p:sp>
        <p:sp>
          <p:nvSpPr>
            <p:cNvPr id="38920" name="Rectangle 44"/>
            <p:cNvSpPr>
              <a:spLocks noChangeArrowheads="1"/>
            </p:cNvSpPr>
            <p:nvPr/>
          </p:nvSpPr>
          <p:spPr bwMode="auto">
            <a:xfrm>
              <a:off x="476" y="2016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b="1" dirty="0">
                  <a:solidFill>
                    <a:srgbClr val="FFFFFF"/>
                  </a:solidFill>
                </a:rPr>
                <a:t>3.</a:t>
              </a:r>
            </a:p>
          </p:txBody>
        </p:sp>
        <p:sp>
          <p:nvSpPr>
            <p:cNvPr id="38921" name="Rectangle 45"/>
            <p:cNvSpPr>
              <a:spLocks noChangeArrowheads="1"/>
            </p:cNvSpPr>
            <p:nvPr/>
          </p:nvSpPr>
          <p:spPr bwMode="auto">
            <a:xfrm>
              <a:off x="2972" y="2016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Gesetzliche 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b="1" dirty="0" smtClean="0">
                  <a:solidFill>
                    <a:srgbClr val="1D304B"/>
                  </a:solidFill>
                </a:rPr>
                <a:t>Riester / Basis - Rente</a:t>
              </a:r>
              <a:endParaRPr kumimoji="1" lang="de-DE" sz="1088" b="1" dirty="0">
                <a:solidFill>
                  <a:srgbClr val="1D304B"/>
                </a:solidFill>
              </a:endParaRP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Betriebliche Altersvorsorge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b="1" dirty="0">
                  <a:solidFill>
                    <a:srgbClr val="1D304B"/>
                  </a:solidFill>
                </a:rPr>
                <a:t>Eigeninitiative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376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liennummernplatzhalter 4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4CD1A2E1-DE08-4D75-87E5-694779743B4A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1993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Das Altersversorgungssystem</a:t>
            </a:r>
          </a:p>
        </p:txBody>
      </p:sp>
      <p:sp>
        <p:nvSpPr>
          <p:cNvPr id="41987" name="AutoShape 2"/>
          <p:cNvSpPr>
            <a:spLocks noChangeArrowheads="1"/>
          </p:cNvSpPr>
          <p:nvPr/>
        </p:nvSpPr>
        <p:spPr bwMode="auto">
          <a:xfrm>
            <a:off x="1623213" y="1577808"/>
            <a:ext cx="8216723" cy="1008062"/>
          </a:xfrm>
          <a:prstGeom prst="triangle">
            <a:avLst>
              <a:gd name="adj" fmla="val 50000"/>
            </a:avLst>
          </a:prstGeom>
          <a:solidFill>
            <a:srgbClr val="1D2D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4276" tIns="47136" rIns="94276" bIns="47136" anchor="ctr"/>
          <a:lstStyle/>
          <a:p>
            <a:pPr algn="ctr" eaLnBrk="1" hangingPunct="1"/>
            <a:endParaRPr lang="de-DE" sz="1451" dirty="0"/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1623213" y="6330783"/>
            <a:ext cx="8216723" cy="2159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4063468" y="1890580"/>
            <a:ext cx="3354721" cy="59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4276" tIns="47136" rIns="94276" bIns="47136">
            <a:spAutoFit/>
          </a:bodyPr>
          <a:lstStyle/>
          <a:p>
            <a:pPr eaLnBrk="1" hangingPunct="1"/>
            <a:r>
              <a:rPr lang="de-DE" sz="3264" dirty="0">
                <a:solidFill>
                  <a:srgbClr val="FFFFFF"/>
                </a:solidFill>
              </a:rPr>
              <a:t>Altersversorgung</a:t>
            </a:r>
          </a:p>
        </p:txBody>
      </p:sp>
      <p:sp>
        <p:nvSpPr>
          <p:cNvPr id="495621" name="AutoShape 5"/>
          <p:cNvSpPr>
            <a:spLocks noChangeArrowheads="1"/>
          </p:cNvSpPr>
          <p:nvPr/>
        </p:nvSpPr>
        <p:spPr bwMode="auto">
          <a:xfrm>
            <a:off x="1927785" y="5249720"/>
            <a:ext cx="7589068" cy="1008063"/>
          </a:xfrm>
          <a:prstGeom prst="roundRect">
            <a:avLst>
              <a:gd name="adj" fmla="val 16667"/>
            </a:avLst>
          </a:prstGeom>
          <a:solidFill>
            <a:srgbClr val="6E071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4276" tIns="47136" rIns="94276" bIns="47136" anchor="ctr"/>
          <a:lstStyle/>
          <a:p>
            <a:pPr algn="ctr" eaLnBrk="1" hangingPunct="1"/>
            <a:r>
              <a:rPr lang="de-DE" sz="1632" dirty="0">
                <a:solidFill>
                  <a:srgbClr val="FFFFFF"/>
                </a:solidFill>
              </a:rPr>
              <a:t>Basisversorgung</a:t>
            </a:r>
            <a:br>
              <a:rPr lang="de-DE" sz="1632" dirty="0">
                <a:solidFill>
                  <a:srgbClr val="FFFFFF"/>
                </a:solidFill>
              </a:rPr>
            </a:br>
            <a:r>
              <a:rPr lang="de-DE" sz="1632" dirty="0">
                <a:solidFill>
                  <a:srgbClr val="FFFFFF"/>
                </a:solidFill>
              </a:rPr>
              <a:t>GRV, Pensionen, berufsständische Versorgungswerke,</a:t>
            </a:r>
            <a:br>
              <a:rPr lang="de-DE" sz="1632" dirty="0">
                <a:solidFill>
                  <a:srgbClr val="FFFFFF"/>
                </a:solidFill>
              </a:rPr>
            </a:br>
            <a:r>
              <a:rPr lang="de-DE" sz="1632" dirty="0">
                <a:solidFill>
                  <a:srgbClr val="FFFFFF"/>
                </a:solidFill>
              </a:rPr>
              <a:t>Basis-Rente</a:t>
            </a:r>
          </a:p>
        </p:txBody>
      </p:sp>
      <p:sp>
        <p:nvSpPr>
          <p:cNvPr id="495622" name="AutoShape 6"/>
          <p:cNvSpPr>
            <a:spLocks noChangeArrowheads="1"/>
          </p:cNvSpPr>
          <p:nvPr/>
        </p:nvSpPr>
        <p:spPr bwMode="auto">
          <a:xfrm>
            <a:off x="1927785" y="4025758"/>
            <a:ext cx="7589068" cy="1068387"/>
          </a:xfrm>
          <a:prstGeom prst="roundRect">
            <a:avLst>
              <a:gd name="adj" fmla="val 16667"/>
            </a:avLst>
          </a:prstGeom>
          <a:solidFill>
            <a:srgbClr val="BFB08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4276" tIns="47136" rIns="94276" bIns="47136" anchor="ctr"/>
          <a:lstStyle/>
          <a:p>
            <a:pPr algn="ctr" eaLnBrk="1" hangingPunct="1"/>
            <a:r>
              <a:rPr lang="de-DE" sz="1632" dirty="0">
                <a:solidFill>
                  <a:srgbClr val="FFFFFF"/>
                </a:solidFill>
              </a:rPr>
              <a:t>Zusatzversorgung</a:t>
            </a:r>
            <a:br>
              <a:rPr lang="de-DE" sz="1632" dirty="0">
                <a:solidFill>
                  <a:srgbClr val="FFFFFF"/>
                </a:solidFill>
              </a:rPr>
            </a:br>
            <a:r>
              <a:rPr lang="de-DE" sz="1632" dirty="0">
                <a:solidFill>
                  <a:srgbClr val="FFFFFF"/>
                </a:solidFill>
              </a:rPr>
              <a:t>Betriebliche Altersversorgung, Riester-Rente</a:t>
            </a:r>
          </a:p>
        </p:txBody>
      </p:sp>
      <p:sp>
        <p:nvSpPr>
          <p:cNvPr id="495623" name="AutoShape 7"/>
          <p:cNvSpPr>
            <a:spLocks noChangeArrowheads="1"/>
          </p:cNvSpPr>
          <p:nvPr/>
        </p:nvSpPr>
        <p:spPr bwMode="auto">
          <a:xfrm>
            <a:off x="1946295" y="2728745"/>
            <a:ext cx="7589068" cy="1068388"/>
          </a:xfrm>
          <a:prstGeom prst="roundRect">
            <a:avLst>
              <a:gd name="adj" fmla="val 16667"/>
            </a:avLst>
          </a:prstGeom>
          <a:solidFill>
            <a:srgbClr val="EAE7D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4276" tIns="47136" rIns="94276" bIns="47136" anchor="ctr"/>
          <a:lstStyle/>
          <a:p>
            <a:pPr algn="ctr" eaLnBrk="1" hangingPunct="1"/>
            <a:r>
              <a:rPr lang="de-DE" sz="1632" dirty="0">
                <a:solidFill>
                  <a:srgbClr val="1D2D4B"/>
                </a:solidFill>
              </a:rPr>
              <a:t>Kapitalanlageprodukte</a:t>
            </a:r>
          </a:p>
          <a:p>
            <a:pPr algn="ctr" eaLnBrk="1" hangingPunct="1"/>
            <a:r>
              <a:rPr lang="de-DE" sz="1632" dirty="0"/>
              <a:t>Private Kapital- und Rentenversicherungen, sonstige Kapitalanlagen</a:t>
            </a:r>
          </a:p>
        </p:txBody>
      </p:sp>
    </p:spTree>
    <p:extLst>
      <p:ext uri="{BB962C8B-B14F-4D97-AF65-F5344CB8AC3E}">
        <p14:creationId xmlns:p14="http://schemas.microsoft.com/office/powerpoint/2010/main" val="378971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9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9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49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621" grpId="0" animBg="1" autoUpdateAnimBg="0"/>
      <p:bldP spid="495622" grpId="0" animBg="1" autoUpdateAnimBg="0"/>
      <p:bldP spid="495623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r>
              <a:rPr lang="de-DE" dirty="0" smtClean="0">
                <a:solidFill>
                  <a:srgbClr val="1D2D4B"/>
                </a:solidFill>
              </a:rPr>
              <a:t> </a:t>
            </a:r>
            <a:fld id="{8538A809-E89F-41FF-A14E-107050FFF05E}" type="slidenum">
              <a:rPr lang="de-DE">
                <a:solidFill>
                  <a:srgbClr val="1D2D4B"/>
                </a:solidFill>
              </a:rPr>
              <a:pPr/>
              <a:t>25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430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der Zukunft - Altersvorsorge</a:t>
            </a:r>
          </a:p>
        </p:txBody>
      </p:sp>
      <p:pic>
        <p:nvPicPr>
          <p:cNvPr id="467970" name="Picture 2"/>
          <p:cNvPicPr>
            <a:picLocks noChangeAspect="1" noChangeArrowheads="1"/>
          </p:cNvPicPr>
          <p:nvPr/>
        </p:nvPicPr>
        <p:blipFill>
          <a:blip r:embed="rId2" cstate="print"/>
          <a:srcRect l="1379" t="10127" b="3720"/>
          <a:stretch>
            <a:fillRect/>
          </a:stretch>
        </p:blipFill>
        <p:spPr bwMode="auto">
          <a:xfrm>
            <a:off x="2145690" y="1969908"/>
            <a:ext cx="7245793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7971" name="Picture 3"/>
          <p:cNvPicPr>
            <a:picLocks noChangeAspect="1" noChangeArrowheads="1"/>
          </p:cNvPicPr>
          <p:nvPr/>
        </p:nvPicPr>
        <p:blipFill>
          <a:blip r:embed="rId3" cstate="print"/>
          <a:srcRect l="1379" t="10497" r="1347"/>
          <a:stretch>
            <a:fillRect/>
          </a:stretch>
        </p:blipFill>
        <p:spPr bwMode="auto">
          <a:xfrm>
            <a:off x="2074299" y="1893369"/>
            <a:ext cx="7146511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7972" name="Picture 4"/>
          <p:cNvPicPr>
            <a:picLocks noChangeAspect="1" noChangeArrowheads="1"/>
          </p:cNvPicPr>
          <p:nvPr/>
        </p:nvPicPr>
        <p:blipFill>
          <a:blip r:embed="rId4" cstate="print"/>
          <a:srcRect l="2788" t="11542" r="1347" b="2515"/>
          <a:stretch>
            <a:fillRect/>
          </a:stretch>
        </p:blipFill>
        <p:spPr bwMode="auto">
          <a:xfrm>
            <a:off x="2126462" y="1969908"/>
            <a:ext cx="7042183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7976" name="Text Box 8"/>
          <p:cNvSpPr txBox="1">
            <a:spLocks noChangeArrowheads="1"/>
          </p:cNvSpPr>
          <p:nvPr/>
        </p:nvSpPr>
        <p:spPr bwMode="auto">
          <a:xfrm>
            <a:off x="2074299" y="1542618"/>
            <a:ext cx="9007601" cy="3463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Altersaufbau der BRD 2050 </a:t>
            </a:r>
            <a:r>
              <a:rPr lang="de-DE" sz="1600" dirty="0">
                <a:solidFill>
                  <a:srgbClr val="002060"/>
                </a:solidFill>
              </a:rPr>
              <a:t>(Quelle: Statistisches Bundesamt)</a:t>
            </a:r>
          </a:p>
        </p:txBody>
      </p:sp>
    </p:spTree>
    <p:extLst>
      <p:ext uri="{BB962C8B-B14F-4D97-AF65-F5344CB8AC3E}">
        <p14:creationId xmlns:p14="http://schemas.microsoft.com/office/powerpoint/2010/main" val="39349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7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7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67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67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9F0672EA-5FBB-4320-8EC7-CF2E727BF31A}" type="slidenum">
              <a:rPr lang="de-DE" smtClean="0">
                <a:solidFill>
                  <a:srgbClr val="1D2D4B"/>
                </a:solidFill>
              </a:rPr>
              <a:pPr/>
              <a:t>26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46090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wesentliche Markteinflüsse</a:t>
            </a:r>
          </a:p>
        </p:txBody>
      </p:sp>
      <p:sp>
        <p:nvSpPr>
          <p:cNvPr id="475139" name="Text Box 3"/>
          <p:cNvSpPr txBox="1">
            <a:spLocks noChangeArrowheads="1"/>
          </p:cNvSpPr>
          <p:nvPr/>
        </p:nvSpPr>
        <p:spPr bwMode="auto">
          <a:xfrm>
            <a:off x="1781697" y="2504192"/>
            <a:ext cx="4809214" cy="597510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Regelaltersgrenze 67</a:t>
            </a:r>
          </a:p>
        </p:txBody>
      </p:sp>
      <p:sp>
        <p:nvSpPr>
          <p:cNvPr id="475140" name="Text Box 4"/>
          <p:cNvSpPr txBox="1">
            <a:spLocks noChangeArrowheads="1"/>
          </p:cNvSpPr>
          <p:nvPr/>
        </p:nvSpPr>
        <p:spPr bwMode="auto">
          <a:xfrm>
            <a:off x="1781697" y="4736221"/>
            <a:ext cx="4809214" cy="597510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Nachhaltigkeitsfaktor</a:t>
            </a:r>
          </a:p>
        </p:txBody>
      </p:sp>
      <p:sp>
        <p:nvSpPr>
          <p:cNvPr id="475141" name="Text Box 5"/>
          <p:cNvSpPr txBox="1">
            <a:spLocks noChangeArrowheads="1"/>
          </p:cNvSpPr>
          <p:nvPr/>
        </p:nvSpPr>
        <p:spPr bwMode="auto">
          <a:xfrm>
            <a:off x="5826983" y="3510665"/>
            <a:ext cx="4351514" cy="597510"/>
          </a:xfrm>
          <a:prstGeom prst="rect">
            <a:avLst/>
          </a:prstGeom>
          <a:gradFill rotWithShape="1">
            <a:gsLst>
              <a:gs pos="0">
                <a:srgbClr val="4C000F"/>
              </a:gs>
              <a:gs pos="5000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Rentenkürzung 7,2%</a:t>
            </a:r>
          </a:p>
        </p:txBody>
      </p:sp>
      <p:sp>
        <p:nvSpPr>
          <p:cNvPr id="475142" name="Text Box 6"/>
          <p:cNvSpPr txBox="1">
            <a:spLocks noChangeArrowheads="1"/>
          </p:cNvSpPr>
          <p:nvPr/>
        </p:nvSpPr>
        <p:spPr bwMode="auto">
          <a:xfrm>
            <a:off x="1857422" y="6031618"/>
            <a:ext cx="3218930" cy="59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1D2D4B"/>
                </a:solidFill>
              </a:rPr>
              <a:t>Rentenformel</a:t>
            </a:r>
          </a:p>
        </p:txBody>
      </p:sp>
      <p:sp>
        <p:nvSpPr>
          <p:cNvPr id="475143" name="AutoShape 7"/>
          <p:cNvSpPr>
            <a:spLocks noChangeArrowheads="1"/>
          </p:cNvSpPr>
          <p:nvPr/>
        </p:nvSpPr>
        <p:spPr bwMode="auto">
          <a:xfrm rot="5400000">
            <a:off x="3394325" y="3142923"/>
            <a:ext cx="973138" cy="991122"/>
          </a:xfrm>
          <a:custGeom>
            <a:avLst/>
            <a:gdLst>
              <a:gd name="T0" fmla="*/ 689757 w 21600"/>
              <a:gd name="T1" fmla="*/ 0 h 21600"/>
              <a:gd name="T2" fmla="*/ 406375 w 21600"/>
              <a:gd name="T3" fmla="*/ 311679 h 21600"/>
              <a:gd name="T4" fmla="*/ 0 w 21600"/>
              <a:gd name="T5" fmla="*/ 773224 h 21600"/>
              <a:gd name="T6" fmla="*/ 417053 w 21600"/>
              <a:gd name="T7" fmla="*/ 935037 h 21600"/>
              <a:gd name="T8" fmla="*/ 834105 w 21600"/>
              <a:gd name="T9" fmla="*/ 649331 h 21600"/>
              <a:gd name="T10" fmla="*/ 973138 w 21600"/>
              <a:gd name="T11" fmla="*/ 31167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124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310" y="0"/>
                </a:moveTo>
                <a:lnTo>
                  <a:pt x="9020" y="7200"/>
                </a:lnTo>
                <a:lnTo>
                  <a:pt x="12106" y="7200"/>
                </a:lnTo>
                <a:lnTo>
                  <a:pt x="12106" y="14124"/>
                </a:lnTo>
                <a:lnTo>
                  <a:pt x="0" y="14124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75144" name="AutoShape 8"/>
          <p:cNvSpPr>
            <a:spLocks noChangeArrowheads="1"/>
          </p:cNvSpPr>
          <p:nvPr/>
        </p:nvSpPr>
        <p:spPr bwMode="auto">
          <a:xfrm rot="5400000">
            <a:off x="3213769" y="5402376"/>
            <a:ext cx="647700" cy="610828"/>
          </a:xfrm>
          <a:prstGeom prst="rightArrow">
            <a:avLst>
              <a:gd name="adj1" fmla="val 50000"/>
              <a:gd name="adj2" fmla="val 28099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75145" name="Rectangle 9"/>
          <p:cNvSpPr>
            <a:spLocks noChangeArrowheads="1"/>
          </p:cNvSpPr>
          <p:nvPr/>
        </p:nvSpPr>
        <p:spPr bwMode="auto">
          <a:xfrm>
            <a:off x="1552873" y="1710444"/>
            <a:ext cx="305245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 anchor="ctr"/>
          <a:lstStyle/>
          <a:p>
            <a:pPr eaLnBrk="1" hangingPunct="1"/>
            <a:r>
              <a:rPr lang="de-DE" sz="2902" dirty="0">
                <a:solidFill>
                  <a:srgbClr val="1D2D4B"/>
                </a:solidFill>
              </a:rPr>
              <a:t>Rentenformel</a:t>
            </a:r>
          </a:p>
        </p:txBody>
      </p:sp>
    </p:spTree>
    <p:extLst>
      <p:ext uri="{BB962C8B-B14F-4D97-AF65-F5344CB8AC3E}">
        <p14:creationId xmlns:p14="http://schemas.microsoft.com/office/powerpoint/2010/main" val="302118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7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7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7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9" grpId="0" animBg="1"/>
      <p:bldP spid="475140" grpId="0" animBg="1"/>
      <p:bldP spid="475141" grpId="0" animBg="1"/>
      <p:bldP spid="475142" grpId="0"/>
      <p:bldP spid="475143" grpId="0" animBg="1"/>
      <p:bldP spid="475144" grpId="0" animBg="1"/>
      <p:bldP spid="4751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1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473146"/>
              </p:ext>
            </p:extLst>
          </p:nvPr>
        </p:nvGraphicFramePr>
        <p:xfrm>
          <a:off x="1438230" y="2972522"/>
          <a:ext cx="926337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" name="Formel" r:id="rId4" imgW="4330440" imgH="431640" progId="Equation.3">
                  <p:embed/>
                </p:oleObj>
              </mc:Choice>
              <mc:Fallback>
                <p:oleObj name="Formel" r:id="rId4" imgW="43304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230" y="2972522"/>
                        <a:ext cx="9263375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6209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446669"/>
              </p:ext>
            </p:extLst>
          </p:nvPr>
        </p:nvGraphicFramePr>
        <p:xfrm>
          <a:off x="2126465" y="4196457"/>
          <a:ext cx="7429207" cy="2133540"/>
        </p:xfrm>
        <a:graphic>
          <a:graphicData uri="http://schemas.openxmlformats.org/drawingml/2006/table">
            <a:tbl>
              <a:tblPr/>
              <a:tblGrid>
                <a:gridCol w="915399"/>
                <a:gridCol w="459382"/>
                <a:gridCol w="6054426"/>
              </a:tblGrid>
              <a:tr h="28955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Dabei sind: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8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AR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  <a:sym typeface="Wingdings" pitchFamily="2" charset="2"/>
                        </a:rPr>
                        <a:t>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aktueller Rentenwert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BE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  <a:sym typeface="Wingdings" pitchFamily="2" charset="2"/>
                        </a:rPr>
                        <a:t>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Bruttolohn- und Gehaltssumme je durchschnittlich beschäftigtem Arbeitnehmer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RVB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  <a:sym typeface="Wingdings" pitchFamily="2" charset="2"/>
                        </a:rPr>
                        <a:t>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durchschnittlicher Beitragssatz in der Rentenversicherung der Arbeiter und der Angestellten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AVA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  <a:sym typeface="Wingdings" pitchFamily="2" charset="2"/>
                        </a:rPr>
                        <a:t>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Altersvorsorgeanteil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RQ</a:t>
                      </a:r>
                    </a:p>
                  </a:txBody>
                  <a:tcPr marL="96912" marR="96912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  <a:sym typeface="Wingdings" pitchFamily="2" charset="2"/>
                        </a:rPr>
                        <a:t>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Rentnerquotient</a:t>
                      </a:r>
                    </a:p>
                  </a:txBody>
                  <a:tcPr marL="96912" marR="96912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6197" name="Rectangle 37"/>
          <p:cNvSpPr>
            <a:spLocks noChangeArrowheads="1"/>
          </p:cNvSpPr>
          <p:nvPr/>
        </p:nvSpPr>
        <p:spPr bwMode="auto">
          <a:xfrm>
            <a:off x="1988049" y="2352618"/>
            <a:ext cx="801479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 anchor="ctr"/>
          <a:lstStyle/>
          <a:p>
            <a:pPr eaLnBrk="1" hangingPunct="1"/>
            <a:r>
              <a:rPr lang="de-DE" sz="1179" dirty="0"/>
              <a:t>Neuer aktueller Rentenwert (alte Bundesländer):</a:t>
            </a:r>
          </a:p>
        </p:txBody>
      </p:sp>
      <p:sp>
        <p:nvSpPr>
          <p:cNvPr id="476198" name="Text Box 38"/>
          <p:cNvSpPr txBox="1">
            <a:spLocks noChangeArrowheads="1"/>
          </p:cNvSpPr>
          <p:nvPr/>
        </p:nvSpPr>
        <p:spPr bwMode="auto">
          <a:xfrm>
            <a:off x="1895930" y="5853811"/>
            <a:ext cx="3024725" cy="59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1D2D4B"/>
                </a:solidFill>
              </a:rPr>
              <a:t>Rentenformel</a:t>
            </a:r>
          </a:p>
        </p:txBody>
      </p:sp>
      <p:sp>
        <p:nvSpPr>
          <p:cNvPr id="476199" name="Text Box 39"/>
          <p:cNvSpPr txBox="1">
            <a:spLocks noChangeArrowheads="1"/>
          </p:cNvSpPr>
          <p:nvPr/>
        </p:nvSpPr>
        <p:spPr bwMode="auto">
          <a:xfrm>
            <a:off x="1820209" y="2323213"/>
            <a:ext cx="4809214" cy="597510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Regelaltersgrenze 67</a:t>
            </a:r>
          </a:p>
        </p:txBody>
      </p:sp>
      <p:sp>
        <p:nvSpPr>
          <p:cNvPr id="476200" name="Text Box 40"/>
          <p:cNvSpPr txBox="1">
            <a:spLocks noChangeArrowheads="1"/>
          </p:cNvSpPr>
          <p:nvPr/>
        </p:nvSpPr>
        <p:spPr bwMode="auto">
          <a:xfrm>
            <a:off x="1820209" y="4555235"/>
            <a:ext cx="4809214" cy="597510"/>
          </a:xfrm>
          <a:prstGeom prst="rect">
            <a:avLst/>
          </a:prstGeom>
          <a:gradFill rotWithShape="1">
            <a:gsLst>
              <a:gs pos="0">
                <a:srgbClr val="00182F"/>
              </a:gs>
              <a:gs pos="50000">
                <a:srgbClr val="003366"/>
              </a:gs>
              <a:gs pos="100000">
                <a:srgbClr val="00182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Nachhaltigkeitsfaktor</a:t>
            </a:r>
          </a:p>
        </p:txBody>
      </p:sp>
      <p:sp>
        <p:nvSpPr>
          <p:cNvPr id="476201" name="Text Box 41"/>
          <p:cNvSpPr txBox="1">
            <a:spLocks noChangeArrowheads="1"/>
          </p:cNvSpPr>
          <p:nvPr/>
        </p:nvSpPr>
        <p:spPr bwMode="auto">
          <a:xfrm>
            <a:off x="5865494" y="3331272"/>
            <a:ext cx="4351514" cy="597510"/>
          </a:xfrm>
          <a:prstGeom prst="rect">
            <a:avLst/>
          </a:prstGeom>
          <a:gradFill rotWithShape="1">
            <a:gsLst>
              <a:gs pos="0">
                <a:srgbClr val="4C000F"/>
              </a:gs>
              <a:gs pos="5000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Rentenkürzung 7,2%</a:t>
            </a:r>
          </a:p>
        </p:txBody>
      </p:sp>
      <p:sp>
        <p:nvSpPr>
          <p:cNvPr id="476202" name="AutoShape 42"/>
          <p:cNvSpPr>
            <a:spLocks noChangeArrowheads="1"/>
          </p:cNvSpPr>
          <p:nvPr/>
        </p:nvSpPr>
        <p:spPr bwMode="auto">
          <a:xfrm>
            <a:off x="5025790" y="5923685"/>
            <a:ext cx="686550" cy="503237"/>
          </a:xfrm>
          <a:prstGeom prst="rightArrow">
            <a:avLst>
              <a:gd name="adj1" fmla="val 50000"/>
              <a:gd name="adj2" fmla="val 32177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76203" name="Text Box 43"/>
          <p:cNvSpPr txBox="1">
            <a:spLocks noChangeArrowheads="1"/>
          </p:cNvSpPr>
          <p:nvPr/>
        </p:nvSpPr>
        <p:spPr bwMode="auto">
          <a:xfrm>
            <a:off x="5865494" y="5852225"/>
            <a:ext cx="4351514" cy="597510"/>
          </a:xfrm>
          <a:prstGeom prst="rect">
            <a:avLst/>
          </a:prstGeom>
          <a:gradFill rotWithShape="1">
            <a:gsLst>
              <a:gs pos="0">
                <a:srgbClr val="4C000F"/>
              </a:gs>
              <a:gs pos="5000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264" dirty="0">
                <a:solidFill>
                  <a:srgbClr val="FFFFFF"/>
                </a:solidFill>
              </a:rPr>
              <a:t>Rentenkürzung 14 %</a:t>
            </a:r>
          </a:p>
        </p:txBody>
      </p:sp>
      <p:sp>
        <p:nvSpPr>
          <p:cNvPr id="476204" name="AutoShape 44"/>
          <p:cNvSpPr>
            <a:spLocks noChangeArrowheads="1"/>
          </p:cNvSpPr>
          <p:nvPr/>
        </p:nvSpPr>
        <p:spPr bwMode="auto">
          <a:xfrm rot="5400000">
            <a:off x="3432834" y="2961918"/>
            <a:ext cx="973137" cy="991123"/>
          </a:xfrm>
          <a:custGeom>
            <a:avLst/>
            <a:gdLst>
              <a:gd name="T0" fmla="*/ 689756 w 21600"/>
              <a:gd name="T1" fmla="*/ 0 h 21600"/>
              <a:gd name="T2" fmla="*/ 406375 w 21600"/>
              <a:gd name="T3" fmla="*/ 311679 h 21600"/>
              <a:gd name="T4" fmla="*/ 0 w 21600"/>
              <a:gd name="T5" fmla="*/ 773225 h 21600"/>
              <a:gd name="T6" fmla="*/ 417052 w 21600"/>
              <a:gd name="T7" fmla="*/ 935038 h 21600"/>
              <a:gd name="T8" fmla="*/ 834105 w 21600"/>
              <a:gd name="T9" fmla="*/ 649332 h 21600"/>
              <a:gd name="T10" fmla="*/ 973137 w 21600"/>
              <a:gd name="T11" fmla="*/ 31167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124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310" y="0"/>
                </a:moveTo>
                <a:lnTo>
                  <a:pt x="9020" y="7200"/>
                </a:lnTo>
                <a:lnTo>
                  <a:pt x="12106" y="7200"/>
                </a:lnTo>
                <a:lnTo>
                  <a:pt x="12106" y="14124"/>
                </a:lnTo>
                <a:lnTo>
                  <a:pt x="0" y="14124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76205" name="AutoShape 45"/>
          <p:cNvSpPr>
            <a:spLocks noChangeArrowheads="1"/>
          </p:cNvSpPr>
          <p:nvPr/>
        </p:nvSpPr>
        <p:spPr bwMode="auto">
          <a:xfrm rot="5400000">
            <a:off x="3252277" y="5221371"/>
            <a:ext cx="647700" cy="610827"/>
          </a:xfrm>
          <a:prstGeom prst="rightArrow">
            <a:avLst>
              <a:gd name="adj1" fmla="val 50000"/>
              <a:gd name="adj2" fmla="val 28099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76206" name="Rectangle 46"/>
          <p:cNvSpPr>
            <a:spLocks noChangeArrowheads="1"/>
          </p:cNvSpPr>
          <p:nvPr/>
        </p:nvSpPr>
        <p:spPr bwMode="auto">
          <a:xfrm>
            <a:off x="1593068" y="1531051"/>
            <a:ext cx="299356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 anchor="ctr"/>
          <a:lstStyle/>
          <a:p>
            <a:pPr eaLnBrk="1" hangingPunct="1"/>
            <a:r>
              <a:rPr lang="de-DE" sz="2902" dirty="0">
                <a:solidFill>
                  <a:srgbClr val="1D2D4B"/>
                </a:solidFill>
              </a:rPr>
              <a:t>Rentenformel</a:t>
            </a:r>
          </a:p>
        </p:txBody>
      </p:sp>
      <p:sp>
        <p:nvSpPr>
          <p:cNvPr id="1054" name="Rectangle 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wesentliche Markteinflüsse</a:t>
            </a:r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noFill/>
        </p:spPr>
        <p:txBody>
          <a:bodyPr/>
          <a:lstStyle/>
          <a:p>
            <a:r>
              <a:rPr lang="de-DE" dirty="0" smtClean="0"/>
              <a:t>26</a:t>
            </a:r>
            <a:endParaRPr 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86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00121 -0.622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6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7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7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76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76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76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62268 L 0.004 -0.0002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76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7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7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7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7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7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7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97" grpId="0"/>
      <p:bldP spid="476197" grpId="1"/>
      <p:bldP spid="476198" grpId="0"/>
      <p:bldP spid="476198" grpId="1"/>
      <p:bldP spid="476199" grpId="0" animBg="1" autoUpdateAnimBg="0"/>
      <p:bldP spid="476200" grpId="0" animBg="1" autoUpdateAnimBg="0"/>
      <p:bldP spid="476201" grpId="0" animBg="1" autoUpdateAnimBg="0"/>
      <p:bldP spid="476202" grpId="0" animBg="1"/>
      <p:bldP spid="476203" grpId="0" animBg="1" autoUpdateAnimBg="0"/>
      <p:bldP spid="476204" grpId="0" animBg="1"/>
      <p:bldP spid="476205" grpId="0" animBg="1"/>
      <p:bldP spid="47620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5" name="Rectangle 3"/>
          <p:cNvSpPr>
            <a:spLocks noChangeArrowheads="1"/>
          </p:cNvSpPr>
          <p:nvPr/>
        </p:nvSpPr>
        <p:spPr bwMode="auto">
          <a:xfrm>
            <a:off x="1628368" y="857236"/>
            <a:ext cx="5038064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 anchor="ctr"/>
          <a:lstStyle/>
          <a:p>
            <a:pPr eaLnBrk="1" hangingPunct="1"/>
            <a:endParaRPr lang="de-DE" sz="2902" dirty="0"/>
          </a:p>
        </p:txBody>
      </p:sp>
      <p:sp>
        <p:nvSpPr>
          <p:cNvPr id="494607" name="Rectangle 15"/>
          <p:cNvSpPr>
            <a:spLocks noChangeArrowheads="1"/>
          </p:cNvSpPr>
          <p:nvPr/>
        </p:nvSpPr>
        <p:spPr bwMode="auto">
          <a:xfrm>
            <a:off x="2309874" y="6052866"/>
            <a:ext cx="847249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 anchor="ctr"/>
          <a:lstStyle/>
          <a:p>
            <a:pPr eaLnBrk="1" hangingPunct="1"/>
            <a:r>
              <a:rPr lang="de-DE" sz="1632" dirty="0">
                <a:solidFill>
                  <a:srgbClr val="1D2D4B"/>
                </a:solidFill>
              </a:rPr>
              <a:t>Notwendige zusätzliche Vorsorgeleistungen betragen 100% der derzeitigen Lebensversicherungsprämien in Deutschland </a:t>
            </a:r>
          </a:p>
        </p:txBody>
      </p:sp>
      <p:sp>
        <p:nvSpPr>
          <p:cNvPr id="494608" name="AutoShape 16"/>
          <p:cNvSpPr>
            <a:spLocks noChangeArrowheads="1"/>
          </p:cNvSpPr>
          <p:nvPr/>
        </p:nvSpPr>
        <p:spPr bwMode="auto">
          <a:xfrm>
            <a:off x="1623325" y="6124305"/>
            <a:ext cx="610828" cy="360363"/>
          </a:xfrm>
          <a:prstGeom prst="homePlate">
            <a:avLst>
              <a:gd name="adj" fmla="val 39978"/>
            </a:avLst>
          </a:prstGeom>
          <a:solidFill>
            <a:srgbClr val="1D2D4B"/>
          </a:solidFill>
          <a:ln w="9525">
            <a:solidFill>
              <a:srgbClr val="0033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1279" y="1676355"/>
            <a:ext cx="6687786" cy="401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r"/>
            <a:r>
              <a:rPr lang="de-DE" dirty="0" smtClean="0">
                <a:solidFill>
                  <a:srgbClr val="1D2D4B"/>
                </a:solidFill>
              </a:rPr>
              <a:t>27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 dirty="0" smtClean="0"/>
              <a:t>Altersvorsorgemarkt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91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4946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4946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4946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07" grpId="0"/>
      <p:bldP spid="49460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</a:t>
            </a:r>
            <a:fld id="{207BDD08-82AB-474F-AAF0-E3404213CCD8}" type="slidenum">
              <a:rPr lang="de-DE" smtClean="0">
                <a:solidFill>
                  <a:srgbClr val="1D304B"/>
                </a:solidFill>
              </a:rPr>
              <a:pPr>
                <a:defRPr/>
              </a:pPr>
              <a:t>29</a:t>
            </a:fld>
            <a:endParaRPr lang="de-DE" dirty="0">
              <a:solidFill>
                <a:srgbClr val="1D30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Sparquote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80" y="1681842"/>
            <a:ext cx="9493482" cy="453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PROJEKTE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342524" y="1870015"/>
            <a:ext cx="5942020" cy="452057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algn="l"/>
            <a:r>
              <a:rPr lang="de-DE" sz="2000" b="1" u="sng" dirty="0">
                <a:solidFill>
                  <a:srgbClr val="1B2A45"/>
                </a:solidFill>
              </a:rPr>
              <a:t>Die sieben Phasen eines Projektes: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Begeisterung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Verwirrung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Ernüchterung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Suche nach dem Schuldigen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Bestrafung eines Unschuldigen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Auszeichnung eines Nichtbeteiligten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>
                <a:solidFill>
                  <a:srgbClr val="1B2A45"/>
                </a:solidFill>
              </a:rPr>
              <a:t>Rückkehr zum altbewährten System</a:t>
            </a:r>
          </a:p>
        </p:txBody>
      </p:sp>
      <p:sp>
        <p:nvSpPr>
          <p:cNvPr id="4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3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7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4B37C94A-0250-4A9E-8972-560D99053212}" type="slidenum">
              <a:rPr lang="de-DE" smtClean="0">
                <a:solidFill>
                  <a:srgbClr val="1D304B"/>
                </a:solidFill>
              </a:rPr>
              <a:pPr/>
              <a:t>30</a:t>
            </a:fld>
            <a:endParaRPr lang="de-DE" dirty="0">
              <a:solidFill>
                <a:srgbClr val="1D304B"/>
              </a:solidFill>
            </a:endParaRPr>
          </a:p>
        </p:txBody>
      </p:sp>
      <p:sp>
        <p:nvSpPr>
          <p:cNvPr id="5734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Der private Geldschatz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447" y="1600200"/>
            <a:ext cx="8944871" cy="511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8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Vermögensstruktur im Europäischen Vergleich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48" y="1541605"/>
            <a:ext cx="7316853" cy="5316395"/>
          </a:xfrm>
          <a:prstGeom prst="rect">
            <a:avLst/>
          </a:prstGeom>
        </p:spPr>
      </p:pic>
      <p:sp>
        <p:nvSpPr>
          <p:cNvPr id="4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31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Vermögensstruktur im Europäischen Vergleich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49" y="1619811"/>
            <a:ext cx="6653894" cy="5096599"/>
          </a:xfrm>
          <a:prstGeom prst="rect">
            <a:avLst/>
          </a:prstGeom>
        </p:spPr>
      </p:pic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32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3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CF020889-992E-4AD9-88DA-796AB7C2E161}" type="slidenum">
              <a:rPr lang="de-DE" smtClean="0">
                <a:solidFill>
                  <a:srgbClr val="1D304B"/>
                </a:solidFill>
              </a:rPr>
              <a:pPr/>
              <a:t>33</a:t>
            </a:fld>
            <a:endParaRPr lang="de-DE" dirty="0">
              <a:solidFill>
                <a:srgbClr val="1D304B"/>
              </a:solidFill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der Zukunft – Altersvorsorge</a:t>
            </a:r>
          </a:p>
        </p:txBody>
      </p:sp>
      <p:sp>
        <p:nvSpPr>
          <p:cNvPr id="497667" name="Text Box 3"/>
          <p:cNvSpPr txBox="1">
            <a:spLocks noChangeArrowheads="1"/>
          </p:cNvSpPr>
          <p:nvPr/>
        </p:nvSpPr>
        <p:spPr bwMode="auto">
          <a:xfrm>
            <a:off x="332869" y="1523547"/>
            <a:ext cx="9007601" cy="3463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Prämienvolumen bei Lebensversicherungen in GB</a:t>
            </a:r>
          </a:p>
        </p:txBody>
      </p:sp>
      <p:sp>
        <p:nvSpPr>
          <p:cNvPr id="497668" name="Rectangle 4"/>
          <p:cNvSpPr>
            <a:spLocks noChangeArrowheads="1"/>
          </p:cNvSpPr>
          <p:nvPr/>
        </p:nvSpPr>
        <p:spPr bwMode="auto">
          <a:xfrm>
            <a:off x="445754" y="6505568"/>
            <a:ext cx="229018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r>
              <a:rPr lang="de-DE" sz="1632" dirty="0">
                <a:solidFill>
                  <a:srgbClr val="B2B2B2"/>
                </a:solidFill>
              </a:rPr>
              <a:t>Quelle: Allianz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5401853" y="1521258"/>
            <a:ext cx="2290182" cy="3463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dirty="0">
                <a:solidFill>
                  <a:srgbClr val="1D304B"/>
                </a:solidFill>
              </a:rPr>
              <a:t>- in Millionen Euro -</a:t>
            </a:r>
          </a:p>
        </p:txBody>
      </p:sp>
      <p:graphicFrame>
        <p:nvGraphicFramePr>
          <p:cNvPr id="4976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556433"/>
              </p:ext>
            </p:extLst>
          </p:nvPr>
        </p:nvGraphicFramePr>
        <p:xfrm>
          <a:off x="1340715" y="2365507"/>
          <a:ext cx="8245328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" name="Chart" r:id="rId3" imgW="7791391" imgH="4067348" progId="MSGraph.Chart.8">
                  <p:embed followColorScheme="full"/>
                </p:oleObj>
              </mc:Choice>
              <mc:Fallback>
                <p:oleObj name="Chart" r:id="rId3" imgW="7791391" imgH="406734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0715" y="2365507"/>
                        <a:ext cx="8245328" cy="4060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7671" name="AutoShape 7"/>
          <p:cNvSpPr>
            <a:spLocks noChangeArrowheads="1"/>
          </p:cNvSpPr>
          <p:nvPr/>
        </p:nvSpPr>
        <p:spPr bwMode="auto">
          <a:xfrm>
            <a:off x="2700379" y="2584580"/>
            <a:ext cx="2670477" cy="935037"/>
          </a:xfrm>
          <a:prstGeom prst="wedgeRoundRectCallout">
            <a:avLst>
              <a:gd name="adj1" fmla="val 21329"/>
              <a:gd name="adj2" fmla="val 196519"/>
              <a:gd name="adj3" fmla="val 16667"/>
            </a:avLst>
          </a:prstGeom>
          <a:solidFill>
            <a:srgbClr val="EAE7D8"/>
          </a:solidFill>
          <a:ln w="19050" algn="ctr">
            <a:solidFill>
              <a:schemeClr val="bg2"/>
            </a:solidFill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/>
            <a:r>
              <a:rPr lang="de-DE" sz="1632" dirty="0" err="1">
                <a:solidFill>
                  <a:srgbClr val="003366"/>
                </a:solidFill>
              </a:rPr>
              <a:t>Occupational</a:t>
            </a:r>
            <a:r>
              <a:rPr lang="de-DE" sz="1632" dirty="0">
                <a:solidFill>
                  <a:srgbClr val="003366"/>
                </a:solidFill>
              </a:rPr>
              <a:t> </a:t>
            </a:r>
            <a:r>
              <a:rPr lang="de-DE" sz="1632" dirty="0" err="1">
                <a:solidFill>
                  <a:srgbClr val="003366"/>
                </a:solidFill>
              </a:rPr>
              <a:t>Pensions</a:t>
            </a:r>
            <a:endParaRPr lang="de-DE" sz="1632" dirty="0">
              <a:solidFill>
                <a:srgbClr val="003366"/>
              </a:solidFill>
            </a:endParaRPr>
          </a:p>
          <a:p>
            <a:pPr algn="ctr"/>
            <a:r>
              <a:rPr lang="de-DE" sz="1632" dirty="0">
                <a:solidFill>
                  <a:srgbClr val="003366"/>
                </a:solidFill>
              </a:rPr>
              <a:t>Personal </a:t>
            </a:r>
            <a:r>
              <a:rPr lang="de-DE" sz="1632" dirty="0" err="1">
                <a:solidFill>
                  <a:srgbClr val="003366"/>
                </a:solidFill>
              </a:rPr>
              <a:t>Pensions</a:t>
            </a:r>
            <a:endParaRPr lang="de-DE" sz="1632" dirty="0">
              <a:solidFill>
                <a:srgbClr val="003366"/>
              </a:solidFill>
            </a:endParaRPr>
          </a:p>
          <a:p>
            <a:pPr algn="ctr"/>
            <a:r>
              <a:rPr lang="de-DE" sz="1632" dirty="0" err="1">
                <a:solidFill>
                  <a:srgbClr val="003366"/>
                </a:solidFill>
              </a:rPr>
              <a:t>Stakeholder</a:t>
            </a:r>
            <a:r>
              <a:rPr lang="de-DE" sz="1632" dirty="0">
                <a:solidFill>
                  <a:srgbClr val="003366"/>
                </a:solidFill>
              </a:rPr>
              <a:t> </a:t>
            </a:r>
            <a:r>
              <a:rPr lang="de-DE" sz="1632" dirty="0" err="1">
                <a:solidFill>
                  <a:srgbClr val="003366"/>
                </a:solidFill>
              </a:rPr>
              <a:t>Pensions</a:t>
            </a:r>
            <a:endParaRPr lang="de-DE" sz="1632" dirty="0">
              <a:solidFill>
                <a:srgbClr val="003366"/>
              </a:solidFill>
            </a:endParaRPr>
          </a:p>
        </p:txBody>
      </p:sp>
      <p:sp>
        <p:nvSpPr>
          <p:cNvPr id="497672" name="AutoShape 8"/>
          <p:cNvSpPr>
            <a:spLocks noChangeArrowheads="1"/>
          </p:cNvSpPr>
          <p:nvPr/>
        </p:nvSpPr>
        <p:spPr bwMode="auto">
          <a:xfrm>
            <a:off x="3556856" y="2584580"/>
            <a:ext cx="3129859" cy="935037"/>
          </a:xfrm>
          <a:prstGeom prst="wedgeRoundRectCallout">
            <a:avLst>
              <a:gd name="adj1" fmla="val 32903"/>
              <a:gd name="adj2" fmla="val 154074"/>
              <a:gd name="adj3" fmla="val 16667"/>
            </a:avLst>
          </a:prstGeom>
          <a:solidFill>
            <a:srgbClr val="EAE7D8"/>
          </a:solidFill>
          <a:ln w="19050" algn="ctr">
            <a:solidFill>
              <a:schemeClr val="bg2"/>
            </a:solidFill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/>
            <a:r>
              <a:rPr lang="de-DE" sz="1632" dirty="0">
                <a:solidFill>
                  <a:srgbClr val="003366"/>
                </a:solidFill>
              </a:rPr>
              <a:t>Konjunkturschwäche</a:t>
            </a:r>
          </a:p>
          <a:p>
            <a:pPr algn="ctr"/>
            <a:r>
              <a:rPr lang="de-DE" sz="1632" dirty="0">
                <a:solidFill>
                  <a:srgbClr val="003366"/>
                </a:solidFill>
              </a:rPr>
              <a:t>Immobilienkrise</a:t>
            </a:r>
          </a:p>
          <a:p>
            <a:pPr algn="ctr"/>
            <a:r>
              <a:rPr lang="de-DE" sz="1632" dirty="0">
                <a:solidFill>
                  <a:srgbClr val="003366"/>
                </a:solidFill>
              </a:rPr>
              <a:t>regulatorische Änderungen</a:t>
            </a:r>
          </a:p>
        </p:txBody>
      </p:sp>
      <p:sp>
        <p:nvSpPr>
          <p:cNvPr id="497673" name="AutoShape 9"/>
          <p:cNvSpPr>
            <a:spLocks noChangeArrowheads="1"/>
          </p:cNvSpPr>
          <p:nvPr/>
        </p:nvSpPr>
        <p:spPr bwMode="auto">
          <a:xfrm>
            <a:off x="4877737" y="2125875"/>
            <a:ext cx="2670477" cy="935037"/>
          </a:xfrm>
          <a:prstGeom prst="wedgeRoundRectCallout">
            <a:avLst>
              <a:gd name="adj1" fmla="val 47481"/>
              <a:gd name="adj2" fmla="val 95671"/>
              <a:gd name="adj3" fmla="val 16667"/>
            </a:avLst>
          </a:prstGeom>
          <a:solidFill>
            <a:srgbClr val="EAE7D8"/>
          </a:solidFill>
          <a:ln w="19050" algn="ctr">
            <a:solidFill>
              <a:schemeClr val="bg2"/>
            </a:solidFill>
            <a:miter lim="800000"/>
            <a:headEnd/>
            <a:tailEnd/>
          </a:ln>
        </p:spPr>
        <p:txBody>
          <a:bodyPr lIns="94276" tIns="47136" rIns="94276" bIns="47136" anchor="ctr" anchorCtr="1"/>
          <a:lstStyle/>
          <a:p>
            <a:pPr algn="ctr"/>
            <a:r>
              <a:rPr lang="de-DE" sz="1632" dirty="0">
                <a:solidFill>
                  <a:srgbClr val="003366"/>
                </a:solidFill>
              </a:rPr>
              <a:t>Fondsprodukte</a:t>
            </a:r>
          </a:p>
        </p:txBody>
      </p:sp>
      <p:sp>
        <p:nvSpPr>
          <p:cNvPr id="497674" name="AutoShape 10"/>
          <p:cNvSpPr>
            <a:spLocks noChangeArrowheads="1"/>
          </p:cNvSpPr>
          <p:nvPr/>
        </p:nvSpPr>
        <p:spPr bwMode="auto">
          <a:xfrm>
            <a:off x="5922761" y="1935292"/>
            <a:ext cx="2670476" cy="935038"/>
          </a:xfrm>
          <a:prstGeom prst="wedgeRoundRectCallout">
            <a:avLst>
              <a:gd name="adj1" fmla="val 50000"/>
              <a:gd name="adj2" fmla="val 89218"/>
              <a:gd name="adj3" fmla="val 16667"/>
            </a:avLst>
          </a:prstGeom>
          <a:solidFill>
            <a:srgbClr val="EAE7D8"/>
          </a:solidFill>
          <a:ln w="19050" algn="ctr">
            <a:solidFill>
              <a:schemeClr val="bg2"/>
            </a:solidFill>
            <a:miter lim="800000"/>
            <a:headEnd/>
            <a:tailEnd/>
          </a:ln>
        </p:spPr>
        <p:txBody>
          <a:bodyPr lIns="94276" tIns="47136" rIns="94276" bIns="47136" anchor="ctr" anchorCtr="1"/>
          <a:lstStyle/>
          <a:p>
            <a:pPr algn="ctr"/>
            <a:r>
              <a:rPr lang="de-DE" sz="1632" dirty="0">
                <a:solidFill>
                  <a:srgbClr val="003366"/>
                </a:solidFill>
              </a:rPr>
              <a:t>Schwäche der </a:t>
            </a:r>
            <a:br>
              <a:rPr lang="de-DE" sz="1632" dirty="0">
                <a:solidFill>
                  <a:srgbClr val="003366"/>
                </a:solidFill>
              </a:rPr>
            </a:br>
            <a:r>
              <a:rPr lang="de-DE" sz="1632" dirty="0">
                <a:solidFill>
                  <a:srgbClr val="003366"/>
                </a:solidFill>
              </a:rPr>
              <a:t>Aktienmärkte</a:t>
            </a:r>
          </a:p>
        </p:txBody>
      </p:sp>
      <p:sp>
        <p:nvSpPr>
          <p:cNvPr id="497675" name="Rectangle 11"/>
          <p:cNvSpPr>
            <a:spLocks noChangeArrowheads="1"/>
          </p:cNvSpPr>
          <p:nvPr/>
        </p:nvSpPr>
        <p:spPr bwMode="auto">
          <a:xfrm rot="18557365">
            <a:off x="9038168" y="2121484"/>
            <a:ext cx="1271588" cy="38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r>
              <a:rPr lang="de-DE" sz="1632" dirty="0">
                <a:solidFill>
                  <a:srgbClr val="1D304B"/>
                </a:solidFill>
              </a:rPr>
              <a:t>173 Mrd. €</a:t>
            </a:r>
          </a:p>
        </p:txBody>
      </p:sp>
      <p:sp>
        <p:nvSpPr>
          <p:cNvPr id="497676" name="Rectangle 12"/>
          <p:cNvSpPr>
            <a:spLocks noChangeArrowheads="1"/>
          </p:cNvSpPr>
          <p:nvPr/>
        </p:nvSpPr>
        <p:spPr bwMode="auto">
          <a:xfrm rot="18557365">
            <a:off x="9621298" y="3614202"/>
            <a:ext cx="1346973" cy="38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r>
              <a:rPr lang="de-DE" sz="1632" dirty="0" smtClean="0">
                <a:solidFill>
                  <a:schemeClr val="bg2"/>
                </a:solidFill>
              </a:rPr>
              <a:t>99,5  </a:t>
            </a:r>
            <a:r>
              <a:rPr lang="de-DE" sz="1632" dirty="0">
                <a:solidFill>
                  <a:schemeClr val="bg2"/>
                </a:solidFill>
              </a:rPr>
              <a:t>Mrd. €</a:t>
            </a:r>
          </a:p>
        </p:txBody>
      </p:sp>
      <p:sp>
        <p:nvSpPr>
          <p:cNvPr id="497677" name="Rectangle 13"/>
          <p:cNvSpPr>
            <a:spLocks noChangeArrowheads="1"/>
          </p:cNvSpPr>
          <p:nvPr/>
        </p:nvSpPr>
        <p:spPr bwMode="auto">
          <a:xfrm>
            <a:off x="9755210" y="4438337"/>
            <a:ext cx="179314" cy="12801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497678" name="Line 14"/>
          <p:cNvSpPr>
            <a:spLocks noChangeShapeType="1"/>
          </p:cNvSpPr>
          <p:nvPr/>
        </p:nvSpPr>
        <p:spPr bwMode="auto">
          <a:xfrm>
            <a:off x="9434331" y="5727912"/>
            <a:ext cx="686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4287" tIns="47142" rIns="94287" bIns="47142"/>
          <a:lstStyle/>
          <a:p>
            <a:endParaRPr lang="de-DE" sz="1632"/>
          </a:p>
        </p:txBody>
      </p:sp>
      <p:sp>
        <p:nvSpPr>
          <p:cNvPr id="497679" name="AutoShape 15"/>
          <p:cNvSpPr>
            <a:spLocks noChangeArrowheads="1"/>
          </p:cNvSpPr>
          <p:nvPr/>
        </p:nvSpPr>
        <p:spPr bwMode="auto">
          <a:xfrm>
            <a:off x="7917101" y="6361900"/>
            <a:ext cx="2365905" cy="287337"/>
          </a:xfrm>
          <a:prstGeom prst="wedgeRoundRectCallout">
            <a:avLst>
              <a:gd name="adj1" fmla="val 29056"/>
              <a:gd name="adj2" fmla="val -258074"/>
              <a:gd name="adj3" fmla="val 16667"/>
            </a:avLst>
          </a:prstGeom>
          <a:solidFill>
            <a:schemeClr val="bg2"/>
          </a:solidFill>
          <a:ln w="19050" algn="ctr">
            <a:noFill/>
            <a:miter lim="800000"/>
            <a:headEnd/>
            <a:tailEnd/>
          </a:ln>
        </p:spPr>
        <p:txBody>
          <a:bodyPr lIns="94276" tIns="47136" rIns="94276" bIns="47136" anchor="ctr" anchorCtr="1"/>
          <a:lstStyle/>
          <a:p>
            <a:pPr algn="ctr"/>
            <a:r>
              <a:rPr lang="de-DE" sz="1632" dirty="0">
                <a:solidFill>
                  <a:srgbClr val="FFFFFF"/>
                </a:solidFill>
              </a:rPr>
              <a:t>Deutschland in </a:t>
            </a:r>
            <a:r>
              <a:rPr lang="de-DE" sz="1632" dirty="0" smtClean="0">
                <a:solidFill>
                  <a:srgbClr val="FFFFFF"/>
                </a:solidFill>
              </a:rPr>
              <a:t>2019</a:t>
            </a:r>
            <a:endParaRPr lang="de-DE" sz="1632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0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97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976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976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9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97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9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97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97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9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671" grpId="0" animBg="1"/>
      <p:bldP spid="497671" grpId="1" animBg="1"/>
      <p:bldP spid="497672" grpId="0" animBg="1"/>
      <p:bldP spid="497672" grpId="1" animBg="1"/>
      <p:bldP spid="497673" grpId="0" animBg="1"/>
      <p:bldP spid="497673" grpId="1" animBg="1"/>
      <p:bldP spid="497674" grpId="0" animBg="1"/>
      <p:bldP spid="497674" grpId="1" animBg="1"/>
      <p:bldP spid="497675" grpId="0" autoUpdateAnimBg="0"/>
      <p:bldP spid="497676" grpId="0" autoUpdateAnimBg="0"/>
      <p:bldP spid="497677" grpId="0" animBg="1"/>
      <p:bldP spid="497678" grpId="0" animBg="1"/>
      <p:bldP spid="49767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46" name="Picture 2" descr="ab26160"/>
          <p:cNvPicPr>
            <a:picLocks noChangeAspect="1" noChangeArrowheads="1"/>
          </p:cNvPicPr>
          <p:nvPr/>
        </p:nvPicPr>
        <p:blipFill>
          <a:blip r:embed="rId2" cstate="print"/>
          <a:srcRect t="16908" b="13092"/>
          <a:stretch>
            <a:fillRect/>
          </a:stretch>
        </p:blipFill>
        <p:spPr bwMode="auto">
          <a:xfrm>
            <a:off x="1249766" y="836715"/>
            <a:ext cx="9692468" cy="528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47" name="Text Box 3"/>
          <p:cNvSpPr txBox="1">
            <a:spLocks noChangeArrowheads="1"/>
          </p:cNvSpPr>
          <p:nvPr/>
        </p:nvSpPr>
        <p:spPr bwMode="auto">
          <a:xfrm rot="10800000" flipV="1">
            <a:off x="2050741" y="1971539"/>
            <a:ext cx="1374783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>
                <a:solidFill>
                  <a:srgbClr val="1D2D4B"/>
                </a:solidFill>
              </a:rPr>
              <a:t>Riester</a:t>
            </a:r>
          </a:p>
        </p:txBody>
      </p:sp>
      <p:sp>
        <p:nvSpPr>
          <p:cNvPr id="441348" name="Text Box 4"/>
          <p:cNvSpPr txBox="1">
            <a:spLocks noChangeArrowheads="1"/>
          </p:cNvSpPr>
          <p:nvPr/>
        </p:nvSpPr>
        <p:spPr bwMode="auto">
          <a:xfrm>
            <a:off x="3521439" y="1071564"/>
            <a:ext cx="1374783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 smtClean="0">
                <a:solidFill>
                  <a:srgbClr val="1D2D4B"/>
                </a:solidFill>
              </a:rPr>
              <a:t>bAV</a:t>
            </a:r>
            <a:endParaRPr lang="de-DE" sz="1632" b="1" dirty="0">
              <a:solidFill>
                <a:srgbClr val="1D2D4B"/>
              </a:solidFill>
            </a:endParaRPr>
          </a:p>
        </p:txBody>
      </p:sp>
      <p:sp>
        <p:nvSpPr>
          <p:cNvPr id="441349" name="Text Box 5"/>
          <p:cNvSpPr txBox="1">
            <a:spLocks noChangeArrowheads="1"/>
          </p:cNvSpPr>
          <p:nvPr/>
        </p:nvSpPr>
        <p:spPr bwMode="auto">
          <a:xfrm>
            <a:off x="7393404" y="1196980"/>
            <a:ext cx="1374782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>
                <a:solidFill>
                  <a:srgbClr val="1D2D4B"/>
                </a:solidFill>
              </a:rPr>
              <a:t>Rürup</a:t>
            </a:r>
          </a:p>
        </p:txBody>
      </p:sp>
      <p:pic>
        <p:nvPicPr>
          <p:cNvPr id="441350" name="Picture 6" descr="Ei auf Transpar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9955" y="3284563"/>
            <a:ext cx="187118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1351" name="Picture 7" descr="Sparschwein auf Transpar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3512" y="1857400"/>
            <a:ext cx="681501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52" name="Text Box 8"/>
          <p:cNvSpPr txBox="1">
            <a:spLocks noChangeArrowheads="1"/>
          </p:cNvSpPr>
          <p:nvPr/>
        </p:nvSpPr>
        <p:spPr bwMode="auto">
          <a:xfrm>
            <a:off x="5111609" y="1785940"/>
            <a:ext cx="1297377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>
                <a:solidFill>
                  <a:srgbClr val="1D2D4B"/>
                </a:solidFill>
              </a:rPr>
              <a:t>Rente</a:t>
            </a:r>
          </a:p>
        </p:txBody>
      </p:sp>
      <p:sp>
        <p:nvSpPr>
          <p:cNvPr id="441354" name="Text Box 10"/>
          <p:cNvSpPr txBox="1">
            <a:spLocks noChangeArrowheads="1"/>
          </p:cNvSpPr>
          <p:nvPr/>
        </p:nvSpPr>
        <p:spPr bwMode="auto">
          <a:xfrm>
            <a:off x="7469901" y="2060854"/>
            <a:ext cx="1297377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Fonds</a:t>
            </a:r>
          </a:p>
        </p:txBody>
      </p:sp>
      <p:pic>
        <p:nvPicPr>
          <p:cNvPr id="441356" name="Picture 12" descr="j01856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2928" y="2571748"/>
            <a:ext cx="641116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234157" y="3357564"/>
            <a:ext cx="1297377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Aktien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657275" y="3714752"/>
            <a:ext cx="1297377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>
                <a:solidFill>
                  <a:srgbClr val="1D2D4B"/>
                </a:solidFill>
              </a:rPr>
              <a:t>Bank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8996430" y="2996954"/>
            <a:ext cx="1602870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Anleihen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180074" y="2708922"/>
            <a:ext cx="2366141" cy="3463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Beteiligungen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1590513" y="294747"/>
            <a:ext cx="1279517" cy="343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32" dirty="0">
                <a:solidFill>
                  <a:schemeClr val="bg1"/>
                </a:solidFill>
              </a:rPr>
              <a:t>Komplexität</a:t>
            </a:r>
          </a:p>
        </p:txBody>
      </p:sp>
      <p:sp>
        <p:nvSpPr>
          <p:cNvPr id="19" name="Foliennummernplatzhalter 2"/>
          <p:cNvSpPr>
            <a:spLocks noGrp="1"/>
          </p:cNvSpPr>
          <p:nvPr>
            <p:ph type="sldNum" sz="quarter" idx="4294967295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34</a:t>
            </a:r>
            <a:endParaRPr lang="de-DE" sz="1600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60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4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4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4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4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3000"/>
                                        <p:tgtEl>
                                          <p:spTgt spid="4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1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1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47" grpId="0" animBg="1"/>
      <p:bldP spid="441348" grpId="0" animBg="1"/>
      <p:bldP spid="441349" grpId="0" animBg="1"/>
      <p:bldP spid="441352" grpId="0" animBg="1"/>
      <p:bldP spid="441354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4118382183"/>
              </p:ext>
            </p:extLst>
          </p:nvPr>
        </p:nvGraphicFramePr>
        <p:xfrm>
          <a:off x="1888025" y="1653348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35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46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des 21. Jahrhunderts</a:t>
            </a:r>
          </a:p>
        </p:txBody>
      </p:sp>
      <p:grpSp>
        <p:nvGrpSpPr>
          <p:cNvPr id="2" name="Group 2085"/>
          <p:cNvGrpSpPr>
            <a:grpSpLocks/>
          </p:cNvGrpSpPr>
          <p:nvPr/>
        </p:nvGrpSpPr>
        <p:grpSpPr bwMode="auto">
          <a:xfrm>
            <a:off x="809572" y="1884016"/>
            <a:ext cx="7996286" cy="762000"/>
            <a:chOff x="476" y="864"/>
            <a:chExt cx="4752" cy="480"/>
          </a:xfrm>
        </p:grpSpPr>
        <p:sp>
          <p:nvSpPr>
            <p:cNvPr id="56339" name="Rectangle 2086"/>
            <p:cNvSpPr>
              <a:spLocks noChangeArrowheads="1"/>
            </p:cNvSpPr>
            <p:nvPr/>
          </p:nvSpPr>
          <p:spPr bwMode="auto">
            <a:xfrm>
              <a:off x="860" y="86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spare ich Steuern?</a:t>
              </a:r>
            </a:p>
          </p:txBody>
        </p:sp>
        <p:sp>
          <p:nvSpPr>
            <p:cNvPr id="56340" name="Rectangle 2087"/>
            <p:cNvSpPr>
              <a:spLocks noChangeArrowheads="1"/>
            </p:cNvSpPr>
            <p:nvPr/>
          </p:nvSpPr>
          <p:spPr bwMode="auto">
            <a:xfrm>
              <a:off x="2972" y="86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Einkommensteuer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Erbschaftssteuer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Unternehmenssteuer</a:t>
              </a:r>
            </a:p>
          </p:txBody>
        </p:sp>
        <p:sp>
          <p:nvSpPr>
            <p:cNvPr id="56341" name="Rectangle 2088"/>
            <p:cNvSpPr>
              <a:spLocks noChangeArrowheads="1"/>
            </p:cNvSpPr>
            <p:nvPr/>
          </p:nvSpPr>
          <p:spPr bwMode="auto">
            <a:xfrm>
              <a:off x="476" y="86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1.</a:t>
              </a:r>
            </a:p>
          </p:txBody>
        </p:sp>
      </p:grpSp>
      <p:grpSp>
        <p:nvGrpSpPr>
          <p:cNvPr id="3" name="Group 2089"/>
          <p:cNvGrpSpPr>
            <a:grpSpLocks/>
          </p:cNvGrpSpPr>
          <p:nvPr/>
        </p:nvGrpSpPr>
        <p:grpSpPr bwMode="auto">
          <a:xfrm>
            <a:off x="809572" y="2722215"/>
            <a:ext cx="7996286" cy="762000"/>
            <a:chOff x="476" y="1440"/>
            <a:chExt cx="4752" cy="480"/>
          </a:xfrm>
        </p:grpSpPr>
        <p:sp>
          <p:nvSpPr>
            <p:cNvPr id="56336" name="Rectangle 2090"/>
            <p:cNvSpPr>
              <a:spLocks noChangeArrowheads="1"/>
            </p:cNvSpPr>
            <p:nvPr/>
          </p:nvSpPr>
          <p:spPr bwMode="auto">
            <a:xfrm>
              <a:off x="860" y="1440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erhalte ich die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ideale Krankenversicherung?</a:t>
              </a:r>
            </a:p>
          </p:txBody>
        </p:sp>
        <p:sp>
          <p:nvSpPr>
            <p:cNvPr id="56337" name="Rectangle 2091"/>
            <p:cNvSpPr>
              <a:spLocks noChangeArrowheads="1"/>
            </p:cNvSpPr>
            <p:nvPr/>
          </p:nvSpPr>
          <p:spPr bwMode="auto">
            <a:xfrm>
              <a:off x="476" y="1440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2.</a:t>
              </a:r>
            </a:p>
          </p:txBody>
        </p:sp>
        <p:sp>
          <p:nvSpPr>
            <p:cNvPr id="56338" name="Rectangle 2092"/>
            <p:cNvSpPr>
              <a:spLocks noChangeArrowheads="1"/>
            </p:cNvSpPr>
            <p:nvPr/>
          </p:nvSpPr>
          <p:spPr bwMode="auto">
            <a:xfrm>
              <a:off x="2972" y="1440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 oder Privat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Zukünftige Leistungssicherheit</a:t>
              </a:r>
            </a:p>
          </p:txBody>
        </p:sp>
      </p:grpSp>
      <p:grpSp>
        <p:nvGrpSpPr>
          <p:cNvPr id="4" name="Group 2093"/>
          <p:cNvGrpSpPr>
            <a:grpSpLocks/>
          </p:cNvGrpSpPr>
          <p:nvPr/>
        </p:nvGrpSpPr>
        <p:grpSpPr bwMode="auto">
          <a:xfrm>
            <a:off x="809572" y="3560419"/>
            <a:ext cx="7996286" cy="762000"/>
            <a:chOff x="476" y="2016"/>
            <a:chExt cx="4752" cy="480"/>
          </a:xfrm>
        </p:grpSpPr>
        <p:sp>
          <p:nvSpPr>
            <p:cNvPr id="56333" name="Rectangle 2094"/>
            <p:cNvSpPr>
              <a:spLocks noChangeArrowheads="1"/>
            </p:cNvSpPr>
            <p:nvPr/>
          </p:nvSpPr>
          <p:spPr bwMode="auto">
            <a:xfrm>
              <a:off x="860" y="2016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sichere ich meine Rente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optimal?</a:t>
              </a:r>
            </a:p>
          </p:txBody>
        </p:sp>
        <p:sp>
          <p:nvSpPr>
            <p:cNvPr id="56334" name="Rectangle 2095"/>
            <p:cNvSpPr>
              <a:spLocks noChangeArrowheads="1"/>
            </p:cNvSpPr>
            <p:nvPr/>
          </p:nvSpPr>
          <p:spPr bwMode="auto">
            <a:xfrm>
              <a:off x="476" y="2016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3.</a:t>
              </a:r>
            </a:p>
          </p:txBody>
        </p:sp>
        <p:sp>
          <p:nvSpPr>
            <p:cNvPr id="56335" name="Rectangle 2096"/>
            <p:cNvSpPr>
              <a:spLocks noChangeArrowheads="1"/>
            </p:cNvSpPr>
            <p:nvPr/>
          </p:nvSpPr>
          <p:spPr bwMode="auto">
            <a:xfrm>
              <a:off x="2972" y="2016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Gesetzliche 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Riester-Rente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Betriebliche Altersvorsorge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Eigeninitiative</a:t>
              </a:r>
            </a:p>
          </p:txBody>
        </p:sp>
      </p:grpSp>
      <p:grpSp>
        <p:nvGrpSpPr>
          <p:cNvPr id="5" name="Group 2097"/>
          <p:cNvGrpSpPr>
            <a:grpSpLocks/>
          </p:cNvGrpSpPr>
          <p:nvPr/>
        </p:nvGrpSpPr>
        <p:grpSpPr bwMode="auto">
          <a:xfrm>
            <a:off x="809572" y="4398616"/>
            <a:ext cx="7996286" cy="762000"/>
            <a:chOff x="476" y="2592"/>
            <a:chExt cx="4752" cy="480"/>
          </a:xfrm>
        </p:grpSpPr>
        <p:sp>
          <p:nvSpPr>
            <p:cNvPr id="56328" name="Rectangle 2098"/>
            <p:cNvSpPr>
              <a:spLocks noChangeArrowheads="1"/>
            </p:cNvSpPr>
            <p:nvPr/>
          </p:nvSpPr>
          <p:spPr bwMode="auto">
            <a:xfrm>
              <a:off x="860" y="2592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schütze und vermehre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ich mein Vermögen?</a:t>
              </a:r>
            </a:p>
          </p:txBody>
        </p:sp>
        <p:sp>
          <p:nvSpPr>
            <p:cNvPr id="56329" name="Rectangle 2099"/>
            <p:cNvSpPr>
              <a:spLocks noChangeArrowheads="1"/>
            </p:cNvSpPr>
            <p:nvPr/>
          </p:nvSpPr>
          <p:spPr bwMode="auto">
            <a:xfrm>
              <a:off x="476" y="2592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4.</a:t>
              </a:r>
            </a:p>
          </p:txBody>
        </p:sp>
        <p:grpSp>
          <p:nvGrpSpPr>
            <p:cNvPr id="6" name="Group 2100"/>
            <p:cNvGrpSpPr>
              <a:grpSpLocks/>
            </p:cNvGrpSpPr>
            <p:nvPr/>
          </p:nvGrpSpPr>
          <p:grpSpPr bwMode="auto">
            <a:xfrm>
              <a:off x="2972" y="2592"/>
              <a:ext cx="2256" cy="480"/>
              <a:chOff x="3312" y="2592"/>
              <a:chExt cx="2256" cy="480"/>
            </a:xfrm>
          </p:grpSpPr>
          <p:sp>
            <p:nvSpPr>
              <p:cNvPr id="56331" name="Rectangle 2101"/>
              <p:cNvSpPr>
                <a:spLocks noChangeArrowheads="1"/>
              </p:cNvSpPr>
              <p:nvPr/>
            </p:nvSpPr>
            <p:spPr bwMode="auto">
              <a:xfrm>
                <a:off x="3312" y="2592"/>
                <a:ext cx="1056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Sachwerte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Sicherheit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Rendite</a:t>
                </a:r>
              </a:p>
            </p:txBody>
          </p:sp>
          <p:sp>
            <p:nvSpPr>
              <p:cNvPr id="56332" name="Rectangle 2102"/>
              <p:cNvSpPr>
                <a:spLocks noChangeArrowheads="1"/>
              </p:cNvSpPr>
              <p:nvPr/>
            </p:nvSpPr>
            <p:spPr bwMode="auto">
              <a:xfrm>
                <a:off x="4320" y="2592"/>
                <a:ext cx="1248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Finanzierung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Inflation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endParaRPr kumimoji="1" lang="de-DE" sz="1088" dirty="0"/>
              </a:p>
            </p:txBody>
          </p:sp>
        </p:grpSp>
      </p:grpSp>
      <p:sp>
        <p:nvSpPr>
          <p:cNvPr id="2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36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1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Rahmenbedingungen: Inflation</a:t>
            </a:r>
          </a:p>
        </p:txBody>
      </p:sp>
      <p:sp>
        <p:nvSpPr>
          <p:cNvPr id="351235" name="Rectangle 3"/>
          <p:cNvSpPr>
            <a:spLocks noChangeArrowheads="1"/>
          </p:cNvSpPr>
          <p:nvPr/>
        </p:nvSpPr>
        <p:spPr bwMode="auto">
          <a:xfrm>
            <a:off x="1655671" y="1660439"/>
            <a:ext cx="8852791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/>
            <a:r>
              <a:rPr kumimoji="1" lang="de-DE" sz="2902" dirty="0">
                <a:solidFill>
                  <a:srgbClr val="1D304B"/>
                </a:solidFill>
              </a:rPr>
              <a:t>Egal, ob wir von Teuerungsraten, von steigenden Lebenshaltungskosten oder von Inflation sprechen – gemeint ist immer die</a:t>
            </a:r>
          </a:p>
          <a:p>
            <a:pPr algn="ctr">
              <a:spcBef>
                <a:spcPct val="50000"/>
              </a:spcBef>
            </a:pPr>
            <a:r>
              <a:rPr kumimoji="1" lang="de-DE" sz="3718" dirty="0">
                <a:solidFill>
                  <a:srgbClr val="CC0000"/>
                </a:solidFill>
              </a:rPr>
              <a:t>Geldentwertung</a:t>
            </a:r>
          </a:p>
        </p:txBody>
      </p:sp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1655671" y="4468726"/>
            <a:ext cx="8852791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>
              <a:spcBef>
                <a:spcPct val="50000"/>
              </a:spcBef>
            </a:pPr>
            <a:r>
              <a:rPr kumimoji="1" lang="de-DE" sz="3264" dirty="0">
                <a:solidFill>
                  <a:srgbClr val="1D304B"/>
                </a:solidFill>
              </a:rPr>
              <a:t>„Wissen Sie noch was ein Brot,</a:t>
            </a:r>
            <a:br>
              <a:rPr kumimoji="1" lang="de-DE" sz="3264" dirty="0">
                <a:solidFill>
                  <a:srgbClr val="1D304B"/>
                </a:solidFill>
              </a:rPr>
            </a:br>
            <a:r>
              <a:rPr kumimoji="1" lang="de-DE" sz="3264" dirty="0">
                <a:solidFill>
                  <a:srgbClr val="1D304B"/>
                </a:solidFill>
              </a:rPr>
              <a:t>ein Friseurbesuch oder ein Liter Kraftstoff vor 40 Jahren kosteten?“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38</a:t>
            </a:r>
            <a:endParaRPr lang="de-DE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24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1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 build="p" autoUpdateAnimBg="0"/>
      <p:bldP spid="351236" grpId="0" build="p" autoUpdateAnimBg="0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liennummernplatzhalter 4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DF5EB7AB-2A36-4E38-A622-7D4DDC1C7C47}" type="slidenum">
              <a:rPr lang="de-DE" smtClean="0">
                <a:solidFill>
                  <a:srgbClr val="1D2D4B"/>
                </a:solidFill>
              </a:rPr>
              <a:pPr/>
              <a:t>38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solidFill>
                  <a:srgbClr val="1D304B"/>
                </a:solidFill>
              </a:rPr>
              <a:t>Rahmenbedingungen: Inflation</a:t>
            </a:r>
          </a:p>
        </p:txBody>
      </p:sp>
      <p:sp>
        <p:nvSpPr>
          <p:cNvPr id="352259" name="Text Box 3"/>
          <p:cNvSpPr txBox="1">
            <a:spLocks noChangeArrowheads="1"/>
          </p:cNvSpPr>
          <p:nvPr/>
        </p:nvSpPr>
        <p:spPr bwMode="auto">
          <a:xfrm>
            <a:off x="345957" y="1745674"/>
            <a:ext cx="347313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>
              <a:spcBef>
                <a:spcPct val="50000"/>
              </a:spcBef>
            </a:pPr>
            <a:r>
              <a:rPr kumimoji="1" lang="de-DE" sz="3264" dirty="0">
                <a:solidFill>
                  <a:srgbClr val="1D304B"/>
                </a:solidFill>
              </a:rPr>
              <a:t>Teuerungsraten:</a:t>
            </a:r>
          </a:p>
        </p:txBody>
      </p:sp>
      <p:sp>
        <p:nvSpPr>
          <p:cNvPr id="352260" name="Text Box 4"/>
          <p:cNvSpPr txBox="1">
            <a:spLocks noChangeArrowheads="1"/>
          </p:cNvSpPr>
          <p:nvPr/>
        </p:nvSpPr>
        <p:spPr bwMode="auto">
          <a:xfrm>
            <a:off x="1468331" y="2971294"/>
            <a:ext cx="2261576" cy="3810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>
              <a:spcBef>
                <a:spcPct val="50000"/>
              </a:spcBef>
            </a:pPr>
            <a:r>
              <a:rPr kumimoji="1" lang="de-DE" sz="2086" dirty="0">
                <a:solidFill>
                  <a:srgbClr val="1D304B"/>
                </a:solidFill>
              </a:rPr>
              <a:t>Brot:</a:t>
            </a:r>
          </a:p>
        </p:txBody>
      </p:sp>
      <p:sp>
        <p:nvSpPr>
          <p:cNvPr id="352261" name="Text Box 5"/>
          <p:cNvSpPr txBox="1">
            <a:spLocks noChangeArrowheads="1"/>
          </p:cNvSpPr>
          <p:nvPr/>
        </p:nvSpPr>
        <p:spPr bwMode="auto">
          <a:xfrm>
            <a:off x="3960440" y="2971294"/>
            <a:ext cx="1130788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>
              <a:spcBef>
                <a:spcPct val="50000"/>
              </a:spcBef>
            </a:pPr>
            <a:r>
              <a:rPr kumimoji="1" lang="de-DE" sz="1632" dirty="0">
                <a:solidFill>
                  <a:srgbClr val="1D304B"/>
                </a:solidFill>
              </a:rPr>
              <a:t>0,67 €</a:t>
            </a:r>
          </a:p>
        </p:txBody>
      </p:sp>
      <p:sp>
        <p:nvSpPr>
          <p:cNvPr id="352262" name="Text Box 6"/>
          <p:cNvSpPr txBox="1">
            <a:spLocks noChangeArrowheads="1"/>
          </p:cNvSpPr>
          <p:nvPr/>
        </p:nvSpPr>
        <p:spPr bwMode="auto">
          <a:xfrm>
            <a:off x="1490207" y="4452432"/>
            <a:ext cx="2261576" cy="3810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>
              <a:spcBef>
                <a:spcPct val="50000"/>
              </a:spcBef>
            </a:pPr>
            <a:r>
              <a:rPr kumimoji="1" lang="de-DE" sz="2086" dirty="0">
                <a:solidFill>
                  <a:srgbClr val="1D304B"/>
                </a:solidFill>
              </a:rPr>
              <a:t>Friseurbesuch:</a:t>
            </a:r>
          </a:p>
        </p:txBody>
      </p:sp>
      <p:sp>
        <p:nvSpPr>
          <p:cNvPr id="352263" name="Text Box 7"/>
          <p:cNvSpPr txBox="1">
            <a:spLocks noChangeArrowheads="1"/>
          </p:cNvSpPr>
          <p:nvPr/>
        </p:nvSpPr>
        <p:spPr bwMode="auto">
          <a:xfrm>
            <a:off x="3982315" y="4452432"/>
            <a:ext cx="1130788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>
              <a:spcBef>
                <a:spcPct val="50000"/>
              </a:spcBef>
            </a:pPr>
            <a:r>
              <a:rPr kumimoji="1" lang="de-DE" sz="1632" dirty="0">
                <a:solidFill>
                  <a:srgbClr val="1D304B"/>
                </a:solidFill>
              </a:rPr>
              <a:t>1,95 €</a:t>
            </a:r>
          </a:p>
        </p:txBody>
      </p:sp>
      <p:sp>
        <p:nvSpPr>
          <p:cNvPr id="352264" name="Text Box 8"/>
          <p:cNvSpPr txBox="1">
            <a:spLocks noChangeArrowheads="1"/>
          </p:cNvSpPr>
          <p:nvPr/>
        </p:nvSpPr>
        <p:spPr bwMode="auto">
          <a:xfrm>
            <a:off x="1468331" y="3726944"/>
            <a:ext cx="2261576" cy="3810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>
              <a:spcBef>
                <a:spcPct val="50000"/>
              </a:spcBef>
            </a:pPr>
            <a:r>
              <a:rPr kumimoji="1" lang="de-DE" sz="2086" dirty="0">
                <a:solidFill>
                  <a:srgbClr val="1D304B"/>
                </a:solidFill>
              </a:rPr>
              <a:t>1 Liter Benzin:</a:t>
            </a:r>
          </a:p>
        </p:txBody>
      </p:sp>
      <p:sp>
        <p:nvSpPr>
          <p:cNvPr id="352265" name="Text Box 9"/>
          <p:cNvSpPr txBox="1">
            <a:spLocks noChangeArrowheads="1"/>
          </p:cNvSpPr>
          <p:nvPr/>
        </p:nvSpPr>
        <p:spPr bwMode="auto">
          <a:xfrm>
            <a:off x="3960440" y="3726944"/>
            <a:ext cx="1130788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>
              <a:spcBef>
                <a:spcPct val="50000"/>
              </a:spcBef>
            </a:pPr>
            <a:r>
              <a:rPr kumimoji="1" lang="de-DE" sz="1632" dirty="0">
                <a:solidFill>
                  <a:srgbClr val="1D304B"/>
                </a:solidFill>
              </a:rPr>
              <a:t>0,42 €</a:t>
            </a:r>
          </a:p>
        </p:txBody>
      </p:sp>
      <p:sp>
        <p:nvSpPr>
          <p:cNvPr id="352266" name="Text Box 10"/>
          <p:cNvSpPr txBox="1">
            <a:spLocks noChangeArrowheads="1"/>
          </p:cNvSpPr>
          <p:nvPr/>
        </p:nvSpPr>
        <p:spPr bwMode="auto">
          <a:xfrm>
            <a:off x="3960440" y="2209294"/>
            <a:ext cx="1130788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pPr algn="ctr">
              <a:spcBef>
                <a:spcPct val="50000"/>
              </a:spcBef>
            </a:pPr>
            <a:r>
              <a:rPr kumimoji="1" lang="de-DE" sz="2086" dirty="0" smtClean="0">
                <a:solidFill>
                  <a:srgbClr val="002060"/>
                </a:solidFill>
              </a:rPr>
              <a:t>1990</a:t>
            </a:r>
            <a:r>
              <a:rPr kumimoji="1" lang="de-DE" sz="1904" baseline="30000" dirty="0" smtClean="0">
                <a:solidFill>
                  <a:srgbClr val="002060"/>
                </a:solidFill>
              </a:rPr>
              <a:t>1</a:t>
            </a:r>
            <a:endParaRPr kumimoji="1" lang="de-DE" sz="1904" baseline="30000" dirty="0">
              <a:solidFill>
                <a:srgbClr val="002060"/>
              </a:solidFill>
            </a:endParaRPr>
          </a:p>
        </p:txBody>
      </p:sp>
      <p:sp>
        <p:nvSpPr>
          <p:cNvPr id="352267" name="Text Box 11"/>
          <p:cNvSpPr txBox="1">
            <a:spLocks noChangeArrowheads="1"/>
          </p:cNvSpPr>
          <p:nvPr/>
        </p:nvSpPr>
        <p:spPr bwMode="auto">
          <a:xfrm>
            <a:off x="212843" y="6177434"/>
            <a:ext cx="218080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r>
              <a:rPr lang="de-DE" sz="1451" baseline="30000" dirty="0">
                <a:solidFill>
                  <a:srgbClr val="1D304B"/>
                </a:solidFill>
              </a:rPr>
              <a:t>1</a:t>
            </a:r>
            <a:r>
              <a:rPr lang="de-DE" sz="1451" dirty="0">
                <a:solidFill>
                  <a:srgbClr val="1D304B"/>
                </a:solidFill>
              </a:rPr>
              <a:t> DM-Preise in €</a:t>
            </a:r>
          </a:p>
          <a:p>
            <a:r>
              <a:rPr lang="de-DE" sz="1451" baseline="30000" dirty="0">
                <a:solidFill>
                  <a:srgbClr val="1D304B"/>
                </a:solidFill>
              </a:rPr>
              <a:t>2</a:t>
            </a:r>
            <a:r>
              <a:rPr lang="de-DE" sz="1451" dirty="0">
                <a:solidFill>
                  <a:srgbClr val="1D304B"/>
                </a:solidFill>
              </a:rPr>
              <a:t> Hochrechnung</a:t>
            </a:r>
          </a:p>
        </p:txBody>
      </p:sp>
      <p:sp>
        <p:nvSpPr>
          <p:cNvPr id="352268" name="Text Box 12"/>
          <p:cNvSpPr txBox="1">
            <a:spLocks noChangeArrowheads="1"/>
          </p:cNvSpPr>
          <p:nvPr/>
        </p:nvSpPr>
        <p:spPr bwMode="auto">
          <a:xfrm>
            <a:off x="1468331" y="5181116"/>
            <a:ext cx="2261576" cy="39475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/>
          <a:lstStyle/>
          <a:p>
            <a:r>
              <a:rPr kumimoji="1" lang="de-DE" sz="2086" dirty="0">
                <a:solidFill>
                  <a:srgbClr val="1D304B"/>
                </a:solidFill>
              </a:rPr>
              <a:t>ETW Frankfurt</a:t>
            </a:r>
          </a:p>
        </p:txBody>
      </p:sp>
      <p:sp>
        <p:nvSpPr>
          <p:cNvPr id="352269" name="Text Box 13"/>
          <p:cNvSpPr txBox="1">
            <a:spLocks noChangeArrowheads="1"/>
          </p:cNvSpPr>
          <p:nvPr/>
        </p:nvSpPr>
        <p:spPr bwMode="auto">
          <a:xfrm>
            <a:off x="3960440" y="5181094"/>
            <a:ext cx="1130788" cy="381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18557" tIns="47136" rIns="18557" bIns="47136"/>
          <a:lstStyle/>
          <a:p>
            <a:pPr algn="ctr">
              <a:spcBef>
                <a:spcPct val="50000"/>
              </a:spcBef>
            </a:pPr>
            <a:r>
              <a:rPr kumimoji="1" lang="de-DE" sz="1632" dirty="0">
                <a:solidFill>
                  <a:srgbClr val="1D304B"/>
                </a:solidFill>
              </a:rPr>
              <a:t>25.000 €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428990" y="2209294"/>
            <a:ext cx="1421899" cy="3352800"/>
            <a:chOff x="3401" y="1392"/>
            <a:chExt cx="845" cy="2112"/>
          </a:xfrm>
        </p:grpSpPr>
        <p:sp>
          <p:nvSpPr>
            <p:cNvPr id="60450" name="Text Box 15"/>
            <p:cNvSpPr txBox="1">
              <a:spLocks noChangeArrowheads="1"/>
            </p:cNvSpPr>
            <p:nvPr/>
          </p:nvSpPr>
          <p:spPr bwMode="auto">
            <a:xfrm>
              <a:off x="3408" y="1872"/>
              <a:ext cx="816" cy="24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3,20 €</a:t>
              </a:r>
            </a:p>
          </p:txBody>
        </p:sp>
        <p:sp>
          <p:nvSpPr>
            <p:cNvPr id="60451" name="Text Box 16"/>
            <p:cNvSpPr txBox="1">
              <a:spLocks noChangeArrowheads="1"/>
            </p:cNvSpPr>
            <p:nvPr/>
          </p:nvSpPr>
          <p:spPr bwMode="auto">
            <a:xfrm>
              <a:off x="3421" y="2805"/>
              <a:ext cx="816" cy="24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20 €</a:t>
              </a:r>
            </a:p>
          </p:txBody>
        </p:sp>
        <p:sp>
          <p:nvSpPr>
            <p:cNvPr id="60452" name="Text Box 17"/>
            <p:cNvSpPr txBox="1">
              <a:spLocks noChangeArrowheads="1"/>
            </p:cNvSpPr>
            <p:nvPr/>
          </p:nvSpPr>
          <p:spPr bwMode="auto">
            <a:xfrm>
              <a:off x="3401" y="2348"/>
              <a:ext cx="845" cy="24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1,30 €</a:t>
              </a:r>
            </a:p>
          </p:txBody>
        </p:sp>
        <p:sp>
          <p:nvSpPr>
            <p:cNvPr id="60453" name="Text Box 18"/>
            <p:cNvSpPr txBox="1">
              <a:spLocks noChangeArrowheads="1"/>
            </p:cNvSpPr>
            <p:nvPr/>
          </p:nvSpPr>
          <p:spPr bwMode="auto">
            <a:xfrm>
              <a:off x="3408" y="1392"/>
              <a:ext cx="816" cy="24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2086" dirty="0" smtClean="0">
                  <a:solidFill>
                    <a:srgbClr val="1D304B"/>
                  </a:solidFill>
                </a:rPr>
                <a:t>2020</a:t>
              </a:r>
              <a:endParaRPr kumimoji="1" lang="de-DE" sz="2086" dirty="0">
                <a:solidFill>
                  <a:srgbClr val="1D304B"/>
                </a:solidFill>
              </a:endParaRPr>
            </a:p>
          </p:txBody>
        </p:sp>
        <p:sp>
          <p:nvSpPr>
            <p:cNvPr id="60454" name="Text Box 19"/>
            <p:cNvSpPr txBox="1">
              <a:spLocks noChangeArrowheads="1"/>
            </p:cNvSpPr>
            <p:nvPr/>
          </p:nvSpPr>
          <p:spPr bwMode="auto">
            <a:xfrm>
              <a:off x="3408" y="3264"/>
              <a:ext cx="816" cy="24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6321" tIns="41454" rIns="16321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250.000 €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9129756" y="2214082"/>
            <a:ext cx="1447139" cy="3348037"/>
            <a:chOff x="4848" y="1395"/>
            <a:chExt cx="860" cy="2109"/>
          </a:xfrm>
        </p:grpSpPr>
        <p:sp>
          <p:nvSpPr>
            <p:cNvPr id="60445" name="Text Box 21"/>
            <p:cNvSpPr txBox="1">
              <a:spLocks noChangeArrowheads="1"/>
            </p:cNvSpPr>
            <p:nvPr/>
          </p:nvSpPr>
          <p:spPr bwMode="auto">
            <a:xfrm>
              <a:off x="4848" y="1875"/>
              <a:ext cx="847" cy="23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15,36 €</a:t>
              </a:r>
            </a:p>
          </p:txBody>
        </p:sp>
        <p:sp>
          <p:nvSpPr>
            <p:cNvPr id="60446" name="Text Box 22"/>
            <p:cNvSpPr txBox="1">
              <a:spLocks noChangeArrowheads="1"/>
            </p:cNvSpPr>
            <p:nvPr/>
          </p:nvSpPr>
          <p:spPr bwMode="auto">
            <a:xfrm>
              <a:off x="4861" y="2808"/>
              <a:ext cx="847" cy="23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206 €</a:t>
              </a:r>
            </a:p>
          </p:txBody>
        </p:sp>
        <p:sp>
          <p:nvSpPr>
            <p:cNvPr id="60447" name="Text Box 23"/>
            <p:cNvSpPr txBox="1">
              <a:spLocks noChangeArrowheads="1"/>
            </p:cNvSpPr>
            <p:nvPr/>
          </p:nvSpPr>
          <p:spPr bwMode="auto">
            <a:xfrm>
              <a:off x="4848" y="2355"/>
              <a:ext cx="847" cy="23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4,03 €</a:t>
              </a:r>
            </a:p>
          </p:txBody>
        </p:sp>
        <p:sp>
          <p:nvSpPr>
            <p:cNvPr id="60448" name="Text Box 24"/>
            <p:cNvSpPr txBox="1">
              <a:spLocks noChangeArrowheads="1"/>
            </p:cNvSpPr>
            <p:nvPr/>
          </p:nvSpPr>
          <p:spPr bwMode="auto">
            <a:xfrm>
              <a:off x="4848" y="1395"/>
              <a:ext cx="847" cy="23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2086" dirty="0" smtClean="0">
                  <a:solidFill>
                    <a:srgbClr val="1D304B"/>
                  </a:solidFill>
                </a:rPr>
                <a:t>2050</a:t>
              </a:r>
              <a:r>
                <a:rPr kumimoji="1" lang="de-DE" sz="1904" baseline="30000" dirty="0" smtClean="0">
                  <a:solidFill>
                    <a:srgbClr val="1D304B"/>
                  </a:solidFill>
                </a:rPr>
                <a:t>2</a:t>
              </a:r>
              <a:endParaRPr kumimoji="1" lang="de-DE" sz="1904" baseline="30000" dirty="0">
                <a:solidFill>
                  <a:srgbClr val="1D304B"/>
                </a:solidFill>
              </a:endParaRPr>
            </a:p>
          </p:txBody>
        </p:sp>
        <p:sp>
          <p:nvSpPr>
            <p:cNvPr id="60449" name="Text Box 25"/>
            <p:cNvSpPr txBox="1">
              <a:spLocks noChangeArrowheads="1"/>
            </p:cNvSpPr>
            <p:nvPr/>
          </p:nvSpPr>
          <p:spPr bwMode="auto">
            <a:xfrm>
              <a:off x="4848" y="3267"/>
              <a:ext cx="847" cy="23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6321" tIns="41454" rIns="16321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 2.500.000 €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293154" y="2209294"/>
            <a:ext cx="888476" cy="3352800"/>
            <a:chOff x="2832" y="1392"/>
            <a:chExt cx="528" cy="2112"/>
          </a:xfrm>
        </p:grpSpPr>
        <p:sp>
          <p:nvSpPr>
            <p:cNvPr id="60440" name="Text Box 27"/>
            <p:cNvSpPr txBox="1">
              <a:spLocks noChangeArrowheads="1"/>
            </p:cNvSpPr>
            <p:nvPr/>
          </p:nvSpPr>
          <p:spPr bwMode="auto">
            <a:xfrm>
              <a:off x="2832" y="1392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Faktor</a:t>
              </a:r>
            </a:p>
          </p:txBody>
        </p:sp>
        <p:sp>
          <p:nvSpPr>
            <p:cNvPr id="60441" name="Text Box 28"/>
            <p:cNvSpPr txBox="1">
              <a:spLocks noChangeArrowheads="1"/>
            </p:cNvSpPr>
            <p:nvPr/>
          </p:nvSpPr>
          <p:spPr bwMode="auto">
            <a:xfrm>
              <a:off x="2832" y="1872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4,8</a:t>
              </a:r>
            </a:p>
          </p:txBody>
        </p:sp>
        <p:sp>
          <p:nvSpPr>
            <p:cNvPr id="60442" name="Text Box 29"/>
            <p:cNvSpPr txBox="1">
              <a:spLocks noChangeArrowheads="1"/>
            </p:cNvSpPr>
            <p:nvPr/>
          </p:nvSpPr>
          <p:spPr bwMode="auto">
            <a:xfrm>
              <a:off x="2832" y="2784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10,3</a:t>
              </a:r>
            </a:p>
          </p:txBody>
        </p:sp>
        <p:sp>
          <p:nvSpPr>
            <p:cNvPr id="60443" name="Text Box 30"/>
            <p:cNvSpPr txBox="1">
              <a:spLocks noChangeArrowheads="1"/>
            </p:cNvSpPr>
            <p:nvPr/>
          </p:nvSpPr>
          <p:spPr bwMode="auto">
            <a:xfrm>
              <a:off x="2832" y="2348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3,1</a:t>
              </a:r>
            </a:p>
          </p:txBody>
        </p:sp>
        <p:sp>
          <p:nvSpPr>
            <p:cNvPr id="60444" name="Text Box 31"/>
            <p:cNvSpPr txBox="1">
              <a:spLocks noChangeArrowheads="1"/>
            </p:cNvSpPr>
            <p:nvPr/>
          </p:nvSpPr>
          <p:spPr bwMode="auto">
            <a:xfrm>
              <a:off x="2832" y="3264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10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8057863" y="2209294"/>
            <a:ext cx="910352" cy="3352800"/>
            <a:chOff x="4272" y="1392"/>
            <a:chExt cx="541" cy="2112"/>
          </a:xfrm>
        </p:grpSpPr>
        <p:sp>
          <p:nvSpPr>
            <p:cNvPr id="60435" name="Text Box 33"/>
            <p:cNvSpPr txBox="1">
              <a:spLocks noChangeArrowheads="1"/>
            </p:cNvSpPr>
            <p:nvPr/>
          </p:nvSpPr>
          <p:spPr bwMode="auto">
            <a:xfrm>
              <a:off x="4272" y="1392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Faktor</a:t>
              </a:r>
            </a:p>
          </p:txBody>
        </p:sp>
        <p:sp>
          <p:nvSpPr>
            <p:cNvPr id="60436" name="Text Box 34"/>
            <p:cNvSpPr txBox="1">
              <a:spLocks noChangeArrowheads="1"/>
            </p:cNvSpPr>
            <p:nvPr/>
          </p:nvSpPr>
          <p:spPr bwMode="auto">
            <a:xfrm>
              <a:off x="4272" y="1872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4,8</a:t>
              </a:r>
            </a:p>
          </p:txBody>
        </p:sp>
        <p:sp>
          <p:nvSpPr>
            <p:cNvPr id="60437" name="Text Box 35"/>
            <p:cNvSpPr txBox="1">
              <a:spLocks noChangeArrowheads="1"/>
            </p:cNvSpPr>
            <p:nvPr/>
          </p:nvSpPr>
          <p:spPr bwMode="auto">
            <a:xfrm>
              <a:off x="4285" y="2805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10,3</a:t>
              </a:r>
            </a:p>
          </p:txBody>
        </p:sp>
        <p:sp>
          <p:nvSpPr>
            <p:cNvPr id="60438" name="Text Box 36"/>
            <p:cNvSpPr txBox="1">
              <a:spLocks noChangeArrowheads="1"/>
            </p:cNvSpPr>
            <p:nvPr/>
          </p:nvSpPr>
          <p:spPr bwMode="auto">
            <a:xfrm>
              <a:off x="4272" y="2348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3,1</a:t>
              </a:r>
            </a:p>
          </p:txBody>
        </p:sp>
        <p:sp>
          <p:nvSpPr>
            <p:cNvPr id="60439" name="Text Box 37"/>
            <p:cNvSpPr txBox="1">
              <a:spLocks noChangeArrowheads="1"/>
            </p:cNvSpPr>
            <p:nvPr/>
          </p:nvSpPr>
          <p:spPr bwMode="auto">
            <a:xfrm>
              <a:off x="4272" y="3264"/>
              <a:ext cx="528" cy="24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</p:spPr>
          <p:txBody>
            <a:bodyPr lIns="82907" tIns="41454" rIns="82907" bIns="41454"/>
            <a:lstStyle/>
            <a:p>
              <a:pPr algn="ctr">
                <a:spcBef>
                  <a:spcPct val="50000"/>
                </a:spcBef>
              </a:pPr>
              <a:r>
                <a:rPr kumimoji="1" lang="de-DE" sz="1632" dirty="0">
                  <a:solidFill>
                    <a:srgbClr val="1D304B"/>
                  </a:solidFill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10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2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2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2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2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2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2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2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2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2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2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2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59" grpId="0"/>
      <p:bldP spid="352260" grpId="0" animBg="1" autoUpdateAnimBg="0"/>
      <p:bldP spid="352261" grpId="0" animBg="1" autoUpdateAnimBg="0"/>
      <p:bldP spid="352262" grpId="0" animBg="1" autoUpdateAnimBg="0"/>
      <p:bldP spid="352263" grpId="0" animBg="1" autoUpdateAnimBg="0"/>
      <p:bldP spid="352264" grpId="0" animBg="1" autoUpdateAnimBg="0"/>
      <p:bldP spid="352265" grpId="0" animBg="1" autoUpdateAnimBg="0"/>
      <p:bldP spid="352266" grpId="0" animBg="1" autoUpdateAnimBg="0"/>
      <p:bldP spid="352267" grpId="0" autoUpdateAnimBg="0"/>
      <p:bldP spid="352268" grpId="0" animBg="1" autoUpdateAnimBg="0"/>
      <p:bldP spid="352269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liennummernplatzhalt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40</a:t>
            </a:r>
            <a:endParaRPr lang="de-DE" sz="1600" dirty="0">
              <a:solidFill>
                <a:srgbClr val="1D304B"/>
              </a:solidFill>
            </a:endParaRP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b="1" dirty="0" smtClean="0">
                <a:solidFill>
                  <a:srgbClr val="1D304B"/>
                </a:solidFill>
              </a:rPr>
              <a:t>Beispiel: heute 2.500 € Bruttoeinkommen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Steigende Versorgungsl</a:t>
            </a:r>
            <a:r>
              <a:rPr lang="de-DE" dirty="0" smtClean="0">
                <a:latin typeface="Arial (TT) Bold" charset="0"/>
              </a:rPr>
              <a:t>ü</a:t>
            </a:r>
            <a:r>
              <a:rPr lang="de-DE" dirty="0" smtClean="0"/>
              <a:t>cke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3539361" y="4594661"/>
            <a:ext cx="1389926" cy="1223964"/>
            <a:chOff x="1429" y="2915"/>
            <a:chExt cx="826" cy="771"/>
          </a:xfrm>
        </p:grpSpPr>
        <p:sp>
          <p:nvSpPr>
            <p:cNvPr id="61461" name="Text Box 11"/>
            <p:cNvSpPr txBox="1">
              <a:spLocks noChangeArrowheads="1"/>
            </p:cNvSpPr>
            <p:nvPr/>
          </p:nvSpPr>
          <p:spPr bwMode="auto">
            <a:xfrm>
              <a:off x="1429" y="3317"/>
              <a:ext cx="820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r>
                <a:rPr kumimoji="1" lang="de-DE" sz="1632" dirty="0"/>
                <a:t>15 Jahre,</a:t>
              </a:r>
            </a:p>
            <a:p>
              <a:r>
                <a:rPr kumimoji="1" lang="de-DE" sz="1632" dirty="0"/>
                <a:t>3% Inflation</a:t>
              </a:r>
            </a:p>
          </p:txBody>
        </p:sp>
        <p:sp>
          <p:nvSpPr>
            <p:cNvPr id="61462" name="AutoShape 18"/>
            <p:cNvSpPr>
              <a:spLocks noChangeArrowheads="1"/>
            </p:cNvSpPr>
            <p:nvPr/>
          </p:nvSpPr>
          <p:spPr bwMode="auto">
            <a:xfrm>
              <a:off x="1439" y="2915"/>
              <a:ext cx="816" cy="384"/>
            </a:xfrm>
            <a:custGeom>
              <a:avLst/>
              <a:gdLst>
                <a:gd name="T0" fmla="*/ 612 w 21600"/>
                <a:gd name="T1" fmla="*/ 0 h 21600"/>
                <a:gd name="T2" fmla="*/ 0 w 21600"/>
                <a:gd name="T3" fmla="*/ 192 h 21600"/>
                <a:gd name="T4" fmla="*/ 612 w 21600"/>
                <a:gd name="T5" fmla="*/ 384 h 21600"/>
                <a:gd name="T6" fmla="*/ 816 w 21600"/>
                <a:gd name="T7" fmla="*/ 192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2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EAE7D8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7049563" y="4615280"/>
            <a:ext cx="1373099" cy="1228721"/>
            <a:chOff x="3515" y="2928"/>
            <a:chExt cx="816" cy="774"/>
          </a:xfrm>
        </p:grpSpPr>
        <p:sp>
          <p:nvSpPr>
            <p:cNvPr id="61459" name="Rectangle 12"/>
            <p:cNvSpPr>
              <a:spLocks noChangeArrowheads="1"/>
            </p:cNvSpPr>
            <p:nvPr/>
          </p:nvSpPr>
          <p:spPr bwMode="auto">
            <a:xfrm>
              <a:off x="3560" y="3333"/>
              <a:ext cx="750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>
              <a:spAutoFit/>
            </a:bodyPr>
            <a:lstStyle/>
            <a:p>
              <a:r>
                <a:rPr kumimoji="1" lang="de-DE" sz="1632" dirty="0"/>
                <a:t>15 Jahre,</a:t>
              </a:r>
            </a:p>
            <a:p>
              <a:r>
                <a:rPr kumimoji="1" lang="de-DE" sz="1632" dirty="0"/>
                <a:t>3% Inflation</a:t>
              </a:r>
            </a:p>
          </p:txBody>
        </p:sp>
        <p:sp>
          <p:nvSpPr>
            <p:cNvPr id="61460" name="AutoShape 19"/>
            <p:cNvSpPr>
              <a:spLocks noChangeArrowheads="1"/>
            </p:cNvSpPr>
            <p:nvPr/>
          </p:nvSpPr>
          <p:spPr bwMode="auto">
            <a:xfrm>
              <a:off x="3515" y="2928"/>
              <a:ext cx="816" cy="384"/>
            </a:xfrm>
            <a:custGeom>
              <a:avLst/>
              <a:gdLst>
                <a:gd name="T0" fmla="*/ 612 w 21600"/>
                <a:gd name="T1" fmla="*/ 0 h 21600"/>
                <a:gd name="T2" fmla="*/ 0 w 21600"/>
                <a:gd name="T3" fmla="*/ 192 h 21600"/>
                <a:gd name="T4" fmla="*/ 612 w 21600"/>
                <a:gd name="T5" fmla="*/ 384 h 21600"/>
                <a:gd name="T6" fmla="*/ 816 w 21600"/>
                <a:gd name="T7" fmla="*/ 192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62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EAE7D8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 sz="1632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341551" y="3332596"/>
            <a:ext cx="1373100" cy="3260725"/>
            <a:chOff x="2500" y="2120"/>
            <a:chExt cx="816" cy="2054"/>
          </a:xfrm>
        </p:grpSpPr>
        <p:sp>
          <p:nvSpPr>
            <p:cNvPr id="61456" name="Rectangle 9"/>
            <p:cNvSpPr>
              <a:spLocks noChangeArrowheads="1"/>
            </p:cNvSpPr>
            <p:nvPr/>
          </p:nvSpPr>
          <p:spPr bwMode="auto">
            <a:xfrm>
              <a:off x="2500" y="2666"/>
              <a:ext cx="816" cy="1030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 anchorCtr="1"/>
            <a:lstStyle/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Rente</a:t>
              </a:r>
            </a:p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1.400 €</a:t>
              </a:r>
            </a:p>
          </p:txBody>
        </p:sp>
        <p:sp>
          <p:nvSpPr>
            <p:cNvPr id="61457" name="Rectangle 10"/>
            <p:cNvSpPr>
              <a:spLocks noChangeArrowheads="1"/>
            </p:cNvSpPr>
            <p:nvPr/>
          </p:nvSpPr>
          <p:spPr bwMode="auto">
            <a:xfrm>
              <a:off x="2500" y="2120"/>
              <a:ext cx="816" cy="546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1451" dirty="0"/>
                <a:t>Lücke</a:t>
              </a:r>
            </a:p>
            <a:p>
              <a:pPr algn="ctr"/>
              <a:r>
                <a:rPr kumimoji="1" lang="de-DE" sz="1451" dirty="0"/>
                <a:t>900 €</a:t>
              </a:r>
            </a:p>
          </p:txBody>
        </p:sp>
        <p:sp>
          <p:nvSpPr>
            <p:cNvPr id="61458" name="Rectangle 14"/>
            <p:cNvSpPr>
              <a:spLocks noChangeArrowheads="1"/>
            </p:cNvSpPr>
            <p:nvPr/>
          </p:nvSpPr>
          <p:spPr bwMode="auto">
            <a:xfrm>
              <a:off x="2500" y="3699"/>
              <a:ext cx="816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451" dirty="0" err="1"/>
                <a:t>Nettoein</a:t>
              </a:r>
              <a:r>
                <a:rPr kumimoji="1" lang="de-DE" sz="1451" dirty="0"/>
                <a:t>-</a:t>
              </a:r>
            </a:p>
            <a:p>
              <a:pPr algn="ctr"/>
              <a:r>
                <a:rPr kumimoji="1" lang="de-DE" sz="1451" dirty="0"/>
                <a:t>kommen</a:t>
              </a:r>
            </a:p>
            <a:p>
              <a:pPr algn="ctr"/>
              <a:r>
                <a:rPr kumimoji="1" lang="de-DE" sz="1451" dirty="0"/>
                <a:t>2.300 €</a:t>
              </a: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8888726" y="1732397"/>
            <a:ext cx="1373100" cy="4860925"/>
            <a:chOff x="4608" y="1112"/>
            <a:chExt cx="816" cy="3062"/>
          </a:xfrm>
        </p:grpSpPr>
        <p:sp>
          <p:nvSpPr>
            <p:cNvPr id="61453" name="Rectangle 7"/>
            <p:cNvSpPr>
              <a:spLocks noChangeArrowheads="1"/>
            </p:cNvSpPr>
            <p:nvPr/>
          </p:nvSpPr>
          <p:spPr bwMode="auto">
            <a:xfrm>
              <a:off x="4608" y="2033"/>
              <a:ext cx="816" cy="1664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 anchorCtr="1"/>
            <a:lstStyle/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Rente</a:t>
              </a:r>
            </a:p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2.200 €</a:t>
              </a:r>
            </a:p>
          </p:txBody>
        </p:sp>
        <p:sp>
          <p:nvSpPr>
            <p:cNvPr id="61454" name="Rectangle 8"/>
            <p:cNvSpPr>
              <a:spLocks noChangeArrowheads="1"/>
            </p:cNvSpPr>
            <p:nvPr/>
          </p:nvSpPr>
          <p:spPr bwMode="auto">
            <a:xfrm>
              <a:off x="4608" y="1112"/>
              <a:ext cx="816" cy="92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1451" dirty="0"/>
                <a:t>Lücke</a:t>
              </a:r>
            </a:p>
            <a:p>
              <a:pPr algn="ctr"/>
              <a:r>
                <a:rPr kumimoji="1" lang="de-DE" sz="1451" dirty="0"/>
                <a:t>1.400 €</a:t>
              </a:r>
            </a:p>
          </p:txBody>
        </p:sp>
        <p:sp>
          <p:nvSpPr>
            <p:cNvPr id="61455" name="Rectangle 15"/>
            <p:cNvSpPr>
              <a:spLocks noChangeArrowheads="1"/>
            </p:cNvSpPr>
            <p:nvPr/>
          </p:nvSpPr>
          <p:spPr bwMode="auto">
            <a:xfrm>
              <a:off x="4608" y="3699"/>
              <a:ext cx="816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451" dirty="0" err="1"/>
                <a:t>Nettoein</a:t>
              </a:r>
              <a:r>
                <a:rPr kumimoji="1" lang="de-DE" sz="1451" dirty="0"/>
                <a:t>-</a:t>
              </a:r>
            </a:p>
            <a:p>
              <a:pPr algn="ctr"/>
              <a:r>
                <a:rPr kumimoji="1" lang="de-DE" sz="1451" dirty="0"/>
                <a:t>kommen</a:t>
              </a:r>
            </a:p>
            <a:p>
              <a:pPr algn="ctr"/>
              <a:r>
                <a:rPr kumimoji="1" lang="de-DE" sz="1451" dirty="0"/>
                <a:t>3.600 €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1718655" y="4178734"/>
            <a:ext cx="1373100" cy="2414588"/>
            <a:chOff x="347" y="2653"/>
            <a:chExt cx="816" cy="1521"/>
          </a:xfrm>
        </p:grpSpPr>
        <p:sp>
          <p:nvSpPr>
            <p:cNvPr id="61450" name="Rectangle 2"/>
            <p:cNvSpPr>
              <a:spLocks noChangeArrowheads="1"/>
            </p:cNvSpPr>
            <p:nvPr/>
          </p:nvSpPr>
          <p:spPr bwMode="auto">
            <a:xfrm>
              <a:off x="347" y="3011"/>
              <a:ext cx="816" cy="672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 anchorCtr="1"/>
            <a:lstStyle/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Rente</a:t>
              </a:r>
            </a:p>
            <a:p>
              <a:pPr algn="ctr"/>
              <a:r>
                <a:rPr kumimoji="1" lang="de-DE" sz="1451" dirty="0">
                  <a:solidFill>
                    <a:srgbClr val="FFFFFF"/>
                  </a:solidFill>
                </a:rPr>
                <a:t>900 €</a:t>
              </a:r>
            </a:p>
          </p:txBody>
        </p:sp>
        <p:sp>
          <p:nvSpPr>
            <p:cNvPr id="61451" name="Rectangle 5"/>
            <p:cNvSpPr>
              <a:spLocks noChangeArrowheads="1"/>
            </p:cNvSpPr>
            <p:nvPr/>
          </p:nvSpPr>
          <p:spPr bwMode="auto">
            <a:xfrm>
              <a:off x="347" y="2653"/>
              <a:ext cx="816" cy="366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1451" dirty="0"/>
                <a:t>Lücke</a:t>
              </a:r>
            </a:p>
            <a:p>
              <a:pPr algn="ctr"/>
              <a:r>
                <a:rPr kumimoji="1" lang="de-DE" sz="1451" dirty="0"/>
                <a:t>600 €</a:t>
              </a:r>
            </a:p>
          </p:txBody>
        </p:sp>
        <p:sp>
          <p:nvSpPr>
            <p:cNvPr id="61452" name="Text Box 13"/>
            <p:cNvSpPr txBox="1">
              <a:spLocks noChangeArrowheads="1"/>
            </p:cNvSpPr>
            <p:nvPr/>
          </p:nvSpPr>
          <p:spPr bwMode="auto">
            <a:xfrm>
              <a:off x="347" y="3699"/>
              <a:ext cx="816" cy="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451" dirty="0" err="1"/>
                <a:t>Nettoein</a:t>
              </a:r>
              <a:r>
                <a:rPr kumimoji="1" lang="de-DE" sz="1451" dirty="0"/>
                <a:t>-</a:t>
              </a:r>
            </a:p>
            <a:p>
              <a:pPr algn="ctr"/>
              <a:r>
                <a:rPr kumimoji="1" lang="de-DE" sz="1451" dirty="0"/>
                <a:t>kommen</a:t>
              </a:r>
            </a:p>
            <a:p>
              <a:pPr algn="ctr"/>
              <a:r>
                <a:rPr kumimoji="1" lang="de-DE" sz="1451" dirty="0"/>
                <a:t>1.500 €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086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470" name="Picture 6" descr="Vorhan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7700" y="1586082"/>
            <a:ext cx="8382749" cy="4982218"/>
          </a:xfrm>
          <a:prstGeom prst="rect">
            <a:avLst/>
          </a:prstGeom>
          <a:noFill/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424" y="2775322"/>
            <a:ext cx="5027968" cy="3986678"/>
          </a:xfrm>
          <a:prstGeom prst="rect">
            <a:avLst/>
          </a:prstGeom>
        </p:spPr>
      </p:pic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468B39-1C85-457E-8878-39BDE277CC12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HINTER DEN KULISSEN</a:t>
            </a:r>
            <a:endParaRPr lang="de-DE" dirty="0"/>
          </a:p>
        </p:txBody>
      </p:sp>
      <p:pic>
        <p:nvPicPr>
          <p:cNvPr id="446472" name="Picture 8" descr="vorhang_rech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0619" y="1586082"/>
            <a:ext cx="8509674" cy="50393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186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3000"/>
                                        <p:tgtEl>
                                          <p:spTgt spid="446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27741" y="6055045"/>
            <a:ext cx="9017696" cy="485774"/>
            <a:chOff x="817" y="3602"/>
            <a:chExt cx="4761" cy="306"/>
          </a:xfrm>
        </p:grpSpPr>
        <p:sp>
          <p:nvSpPr>
            <p:cNvPr id="62486" name="Rectangle 3"/>
            <p:cNvSpPr>
              <a:spLocks noChangeArrowheads="1"/>
            </p:cNvSpPr>
            <p:nvPr/>
          </p:nvSpPr>
          <p:spPr bwMode="auto">
            <a:xfrm>
              <a:off x="817" y="3602"/>
              <a:ext cx="560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2086" dirty="0">
                  <a:solidFill>
                    <a:schemeClr val="bg2"/>
                  </a:solidFill>
                </a:rPr>
                <a:t>19xx</a:t>
              </a:r>
              <a:endParaRPr lang="de-DE" sz="1632" dirty="0"/>
            </a:p>
          </p:txBody>
        </p:sp>
        <p:sp>
          <p:nvSpPr>
            <p:cNvPr id="62487" name="Rectangle 4"/>
            <p:cNvSpPr>
              <a:spLocks noChangeArrowheads="1"/>
            </p:cNvSpPr>
            <p:nvPr/>
          </p:nvSpPr>
          <p:spPr bwMode="auto">
            <a:xfrm>
              <a:off x="5018" y="3653"/>
              <a:ext cx="560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2086" dirty="0">
                  <a:solidFill>
                    <a:schemeClr val="bg2"/>
                  </a:solidFill>
                </a:rPr>
                <a:t>20xx</a:t>
              </a:r>
              <a:endParaRPr lang="de-DE" sz="2086" dirty="0"/>
            </a:p>
          </p:txBody>
        </p:sp>
      </p:grpSp>
      <p:sp>
        <p:nvSpPr>
          <p:cNvPr id="520198" name="Rectangle 6"/>
          <p:cNvSpPr>
            <a:spLocks noChangeArrowheads="1"/>
          </p:cNvSpPr>
          <p:nvPr/>
        </p:nvSpPr>
        <p:spPr bwMode="auto">
          <a:xfrm rot="623873">
            <a:off x="3946294" y="4925894"/>
            <a:ext cx="4193338" cy="34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06" tIns="47450" rIns="94906" bIns="4745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32" b="1">
                <a:solidFill>
                  <a:srgbClr val="1D2D4B"/>
                </a:solidFill>
              </a:rPr>
              <a:t>Wieviel habe ich später?</a:t>
            </a:r>
          </a:p>
        </p:txBody>
      </p:sp>
      <p:sp>
        <p:nvSpPr>
          <p:cNvPr id="520199" name="Rectangle 7"/>
          <p:cNvSpPr>
            <a:spLocks noChangeArrowheads="1"/>
          </p:cNvSpPr>
          <p:nvPr/>
        </p:nvSpPr>
        <p:spPr bwMode="auto">
          <a:xfrm rot="-529146">
            <a:off x="3867207" y="2728795"/>
            <a:ext cx="4763780" cy="34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06" tIns="47450" rIns="94906" bIns="4745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sz="1632" b="1" dirty="0">
                <a:solidFill>
                  <a:srgbClr val="1D2D4B"/>
                </a:solidFill>
              </a:rPr>
              <a:t>Wieviel brauche ich später?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590513" y="1816434"/>
            <a:ext cx="8517929" cy="4191000"/>
            <a:chOff x="1059" y="932"/>
            <a:chExt cx="4497" cy="2640"/>
          </a:xfrm>
        </p:grpSpPr>
        <p:sp>
          <p:nvSpPr>
            <p:cNvPr id="62480" name="Line 9"/>
            <p:cNvSpPr>
              <a:spLocks noChangeShapeType="1"/>
            </p:cNvSpPr>
            <p:nvPr/>
          </p:nvSpPr>
          <p:spPr bwMode="auto">
            <a:xfrm>
              <a:off x="1083" y="1558"/>
              <a:ext cx="4428" cy="0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62481" name="Freeform 10"/>
            <p:cNvSpPr>
              <a:spLocks noChangeArrowheads="1"/>
            </p:cNvSpPr>
            <p:nvPr/>
          </p:nvSpPr>
          <p:spPr bwMode="auto">
            <a:xfrm>
              <a:off x="1081" y="932"/>
              <a:ext cx="4475" cy="2640"/>
            </a:xfrm>
            <a:custGeom>
              <a:avLst/>
              <a:gdLst>
                <a:gd name="T0" fmla="*/ 0 w 4686"/>
                <a:gd name="T1" fmla="*/ 0 h 2305"/>
                <a:gd name="T2" fmla="*/ 0 w 4686"/>
                <a:gd name="T3" fmla="*/ 2305 h 2305"/>
                <a:gd name="T4" fmla="*/ 4686 w 4686"/>
                <a:gd name="T5" fmla="*/ 2296 h 2305"/>
                <a:gd name="T6" fmla="*/ 0 60000 65536"/>
                <a:gd name="T7" fmla="*/ 0 60000 65536"/>
                <a:gd name="T8" fmla="*/ 0 60000 65536"/>
                <a:gd name="T9" fmla="*/ 0 w 4686"/>
                <a:gd name="T10" fmla="*/ 0 h 2305"/>
                <a:gd name="T11" fmla="*/ 4686 w 4686"/>
                <a:gd name="T12" fmla="*/ 2305 h 23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86" h="2305">
                  <a:moveTo>
                    <a:pt x="0" y="0"/>
                  </a:moveTo>
                  <a:lnTo>
                    <a:pt x="0" y="2305"/>
                  </a:lnTo>
                  <a:lnTo>
                    <a:pt x="4686" y="2296"/>
                  </a:lnTo>
                </a:path>
              </a:pathLst>
            </a:custGeom>
            <a:noFill/>
            <a:ln w="25400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62482" name="Line 11"/>
            <p:cNvSpPr>
              <a:spLocks noChangeShapeType="1"/>
            </p:cNvSpPr>
            <p:nvPr/>
          </p:nvSpPr>
          <p:spPr bwMode="auto">
            <a:xfrm>
              <a:off x="1059" y="3178"/>
              <a:ext cx="4428" cy="0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62483" name="Line 12"/>
            <p:cNvSpPr>
              <a:spLocks noChangeShapeType="1"/>
            </p:cNvSpPr>
            <p:nvPr/>
          </p:nvSpPr>
          <p:spPr bwMode="auto">
            <a:xfrm>
              <a:off x="1076" y="2293"/>
              <a:ext cx="4428" cy="0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62484" name="Line 13"/>
            <p:cNvSpPr>
              <a:spLocks noChangeShapeType="1"/>
            </p:cNvSpPr>
            <p:nvPr/>
          </p:nvSpPr>
          <p:spPr bwMode="auto">
            <a:xfrm>
              <a:off x="1075" y="2757"/>
              <a:ext cx="4428" cy="0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  <p:sp>
          <p:nvSpPr>
            <p:cNvPr id="62485" name="Line 14"/>
            <p:cNvSpPr>
              <a:spLocks noChangeShapeType="1"/>
            </p:cNvSpPr>
            <p:nvPr/>
          </p:nvSpPr>
          <p:spPr bwMode="auto">
            <a:xfrm>
              <a:off x="1091" y="1864"/>
              <a:ext cx="4428" cy="0"/>
            </a:xfrm>
            <a:prstGeom prst="line">
              <a:avLst/>
            </a:prstGeom>
            <a:noFill/>
            <a:ln w="12700">
              <a:solidFill>
                <a:srgbClr val="000066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de-DE" sz="1632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949370" y="2613359"/>
            <a:ext cx="994487" cy="2894012"/>
            <a:chOff x="678" y="1422"/>
            <a:chExt cx="525" cy="1823"/>
          </a:xfrm>
        </p:grpSpPr>
        <p:sp>
          <p:nvSpPr>
            <p:cNvPr id="62475" name="Rectangle 16"/>
            <p:cNvSpPr>
              <a:spLocks noChangeArrowheads="1"/>
            </p:cNvSpPr>
            <p:nvPr/>
          </p:nvSpPr>
          <p:spPr bwMode="auto">
            <a:xfrm>
              <a:off x="684" y="1422"/>
              <a:ext cx="513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1632" dirty="0">
                  <a:solidFill>
                    <a:srgbClr val="FF0000"/>
                  </a:solidFill>
                </a:rPr>
                <a:t>85%</a:t>
              </a:r>
            </a:p>
          </p:txBody>
        </p:sp>
        <p:sp>
          <p:nvSpPr>
            <p:cNvPr id="62476" name="Rectangle 17"/>
            <p:cNvSpPr>
              <a:spLocks noChangeArrowheads="1"/>
            </p:cNvSpPr>
            <p:nvPr/>
          </p:nvSpPr>
          <p:spPr bwMode="auto">
            <a:xfrm>
              <a:off x="690" y="3034"/>
              <a:ext cx="513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1632" dirty="0">
                  <a:solidFill>
                    <a:srgbClr val="FF0000"/>
                  </a:solidFill>
                </a:rPr>
                <a:t>50%</a:t>
              </a:r>
            </a:p>
          </p:txBody>
        </p:sp>
        <p:sp>
          <p:nvSpPr>
            <p:cNvPr id="62477" name="Rectangle 18"/>
            <p:cNvSpPr>
              <a:spLocks noChangeArrowheads="1"/>
            </p:cNvSpPr>
            <p:nvPr/>
          </p:nvSpPr>
          <p:spPr bwMode="auto">
            <a:xfrm>
              <a:off x="679" y="2160"/>
              <a:ext cx="513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1632" dirty="0">
                  <a:solidFill>
                    <a:schemeClr val="bg2"/>
                  </a:solidFill>
                </a:rPr>
                <a:t>70%</a:t>
              </a:r>
              <a:endParaRPr lang="de-DE" sz="1632" dirty="0"/>
            </a:p>
          </p:txBody>
        </p:sp>
        <p:sp>
          <p:nvSpPr>
            <p:cNvPr id="62478" name="Rectangle 19"/>
            <p:cNvSpPr>
              <a:spLocks noChangeArrowheads="1"/>
            </p:cNvSpPr>
            <p:nvPr/>
          </p:nvSpPr>
          <p:spPr bwMode="auto">
            <a:xfrm>
              <a:off x="684" y="2643"/>
              <a:ext cx="513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1632" dirty="0">
                  <a:solidFill>
                    <a:schemeClr val="bg2"/>
                  </a:solidFill>
                </a:rPr>
                <a:t>60%</a:t>
              </a:r>
              <a:endParaRPr lang="de-DE" sz="1632" dirty="0"/>
            </a:p>
          </p:txBody>
        </p:sp>
        <p:sp>
          <p:nvSpPr>
            <p:cNvPr id="62479" name="Rectangle 20"/>
            <p:cNvSpPr>
              <a:spLocks noChangeArrowheads="1"/>
            </p:cNvSpPr>
            <p:nvPr/>
          </p:nvSpPr>
          <p:spPr bwMode="auto">
            <a:xfrm>
              <a:off x="678" y="1713"/>
              <a:ext cx="513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3463" tIns="41732" rIns="83463" bIns="41732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de-DE" sz="1632" dirty="0">
                  <a:solidFill>
                    <a:schemeClr val="bg2"/>
                  </a:solidFill>
                </a:rPr>
                <a:t>80%</a:t>
              </a:r>
              <a:endParaRPr lang="de-DE" sz="1632" dirty="0"/>
            </a:p>
          </p:txBody>
        </p:sp>
      </p:grpSp>
      <p:sp>
        <p:nvSpPr>
          <p:cNvPr id="520213" name="AutoShape 21"/>
          <p:cNvSpPr>
            <a:spLocks noChangeArrowheads="1"/>
          </p:cNvSpPr>
          <p:nvPr/>
        </p:nvSpPr>
        <p:spPr bwMode="auto">
          <a:xfrm rot="-5400000">
            <a:off x="5011618" y="667260"/>
            <a:ext cx="1408113" cy="8018160"/>
          </a:xfrm>
          <a:prstGeom prst="triangle">
            <a:avLst>
              <a:gd name="adj" fmla="val 100000"/>
            </a:avLst>
          </a:prstGeom>
          <a:gradFill rotWithShape="1">
            <a:gsLst>
              <a:gs pos="0">
                <a:schemeClr val="bg2"/>
              </a:gs>
              <a:gs pos="100000">
                <a:srgbClr val="000066"/>
              </a:gs>
            </a:gsLst>
            <a:lin ang="5400000" scaled="1"/>
          </a:gra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520214" name="AutoShape 22"/>
          <p:cNvSpPr>
            <a:spLocks noChangeArrowheads="1"/>
          </p:cNvSpPr>
          <p:nvPr/>
        </p:nvSpPr>
        <p:spPr bwMode="auto">
          <a:xfrm rot="-5400000">
            <a:off x="5135919" y="-637209"/>
            <a:ext cx="1176338" cy="8001334"/>
          </a:xfrm>
          <a:prstGeom prst="triangle">
            <a:avLst>
              <a:gd name="adj" fmla="val 0"/>
            </a:avLst>
          </a:prstGeom>
          <a:gradFill rotWithShape="1">
            <a:gsLst>
              <a:gs pos="0">
                <a:schemeClr val="bg2"/>
              </a:gs>
              <a:gs pos="100000">
                <a:srgbClr val="000066"/>
              </a:gs>
            </a:gsLst>
            <a:lin ang="5400000" scaled="1"/>
          </a:gra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/>
          </a:p>
        </p:txBody>
      </p:sp>
      <p:sp>
        <p:nvSpPr>
          <p:cNvPr id="24" name="Rechteck 23"/>
          <p:cNvSpPr/>
          <p:nvPr/>
        </p:nvSpPr>
        <p:spPr>
          <a:xfrm>
            <a:off x="1590513" y="360044"/>
            <a:ext cx="2864887" cy="343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32" kern="0" dirty="0">
                <a:solidFill>
                  <a:srgbClr val="FFFFFF"/>
                </a:solidFill>
                <a:latin typeface="Arial"/>
                <a:ea typeface="+mj-ea"/>
                <a:cs typeface="+mj-cs"/>
              </a:rPr>
              <a:t>Steigende Versorgungsl</a:t>
            </a:r>
            <a:r>
              <a:rPr lang="de-DE" sz="1632" kern="0" dirty="0">
                <a:solidFill>
                  <a:srgbClr val="FFFFFF"/>
                </a:solidFill>
                <a:latin typeface="Arial (TT) Bold" charset="0"/>
                <a:ea typeface="+mj-ea"/>
                <a:cs typeface="+mj-cs"/>
              </a:rPr>
              <a:t>ü</a:t>
            </a:r>
            <a:r>
              <a:rPr lang="de-DE" sz="1632" kern="0" dirty="0">
                <a:solidFill>
                  <a:srgbClr val="FFFFFF"/>
                </a:solidFill>
                <a:latin typeface="Arial"/>
                <a:ea typeface="+mj-ea"/>
                <a:cs typeface="+mj-cs"/>
              </a:rPr>
              <a:t>cke</a:t>
            </a:r>
            <a:endParaRPr lang="de-DE" sz="1632" dirty="0"/>
          </a:p>
        </p:txBody>
      </p:sp>
      <p:sp>
        <p:nvSpPr>
          <p:cNvPr id="26" name="Foliennummernplatzhalter 4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noFill/>
        </p:spPr>
        <p:txBody>
          <a:bodyPr/>
          <a:lstStyle/>
          <a:p>
            <a:pPr algn="r"/>
            <a:r>
              <a:rPr lang="de-DE" sz="1600" dirty="0" smtClean="0">
                <a:solidFill>
                  <a:srgbClr val="1D2D4B"/>
                </a:solidFill>
              </a:rPr>
              <a:t>41</a:t>
            </a:r>
            <a:endParaRPr lang="de-DE" sz="1600" dirty="0">
              <a:solidFill>
                <a:srgbClr val="1D2D4B"/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Zwei Probleme künftiger Rentner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169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0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0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0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0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0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0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0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0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198" grpId="0" autoUpdateAnimBg="0"/>
      <p:bldP spid="520199" grpId="0" autoUpdateAnimBg="0"/>
      <p:bldP spid="520213" grpId="0" animBg="1"/>
      <p:bldP spid="5202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liennummernplatzhalt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42</a:t>
            </a:r>
            <a:endParaRPr lang="de-DE" sz="1600" dirty="0">
              <a:solidFill>
                <a:srgbClr val="1D304B"/>
              </a:solidFill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des 21. Jahrhunderts</a:t>
            </a: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2050741" y="1899786"/>
            <a:ext cx="7996286" cy="762000"/>
            <a:chOff x="476" y="864"/>
            <a:chExt cx="4752" cy="480"/>
          </a:xfrm>
        </p:grpSpPr>
        <p:sp>
          <p:nvSpPr>
            <p:cNvPr id="63511" name="Rectangle 45"/>
            <p:cNvSpPr>
              <a:spLocks noChangeArrowheads="1"/>
            </p:cNvSpPr>
            <p:nvPr/>
          </p:nvSpPr>
          <p:spPr bwMode="auto">
            <a:xfrm>
              <a:off x="860" y="86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spare ich Steuern?</a:t>
              </a:r>
            </a:p>
          </p:txBody>
        </p:sp>
        <p:sp>
          <p:nvSpPr>
            <p:cNvPr id="63512" name="Rectangle 46"/>
            <p:cNvSpPr>
              <a:spLocks noChangeArrowheads="1"/>
            </p:cNvSpPr>
            <p:nvPr/>
          </p:nvSpPr>
          <p:spPr bwMode="auto">
            <a:xfrm>
              <a:off x="2972" y="86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Einkommensteuer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Erbschaftssteuer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Unternehmenssteuer</a:t>
              </a:r>
            </a:p>
          </p:txBody>
        </p:sp>
        <p:sp>
          <p:nvSpPr>
            <p:cNvPr id="63513" name="Rectangle 47"/>
            <p:cNvSpPr>
              <a:spLocks noChangeArrowheads="1"/>
            </p:cNvSpPr>
            <p:nvPr/>
          </p:nvSpPr>
          <p:spPr bwMode="auto">
            <a:xfrm>
              <a:off x="476" y="86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1.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2050741" y="2737985"/>
            <a:ext cx="7996286" cy="762000"/>
            <a:chOff x="476" y="1440"/>
            <a:chExt cx="4752" cy="480"/>
          </a:xfrm>
        </p:grpSpPr>
        <p:sp>
          <p:nvSpPr>
            <p:cNvPr id="63508" name="Rectangle 49"/>
            <p:cNvSpPr>
              <a:spLocks noChangeArrowheads="1"/>
            </p:cNvSpPr>
            <p:nvPr/>
          </p:nvSpPr>
          <p:spPr bwMode="auto">
            <a:xfrm>
              <a:off x="860" y="1440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erhalte ich die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ideale Krankenversicherung?</a:t>
              </a:r>
            </a:p>
          </p:txBody>
        </p:sp>
        <p:sp>
          <p:nvSpPr>
            <p:cNvPr id="63509" name="Rectangle 50"/>
            <p:cNvSpPr>
              <a:spLocks noChangeArrowheads="1"/>
            </p:cNvSpPr>
            <p:nvPr/>
          </p:nvSpPr>
          <p:spPr bwMode="auto">
            <a:xfrm>
              <a:off x="476" y="1440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2.</a:t>
              </a:r>
            </a:p>
          </p:txBody>
        </p:sp>
        <p:sp>
          <p:nvSpPr>
            <p:cNvPr id="63510" name="Rectangle 51"/>
            <p:cNvSpPr>
              <a:spLocks noChangeArrowheads="1"/>
            </p:cNvSpPr>
            <p:nvPr/>
          </p:nvSpPr>
          <p:spPr bwMode="auto">
            <a:xfrm>
              <a:off x="2972" y="1440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 oder Privat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Zukünftige Leistungssicherheit</a:t>
              </a:r>
            </a:p>
          </p:txBody>
        </p:sp>
      </p:grp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2050741" y="3576189"/>
            <a:ext cx="7996286" cy="762000"/>
            <a:chOff x="476" y="2016"/>
            <a:chExt cx="4752" cy="480"/>
          </a:xfrm>
        </p:grpSpPr>
        <p:sp>
          <p:nvSpPr>
            <p:cNvPr id="63505" name="Rectangle 53"/>
            <p:cNvSpPr>
              <a:spLocks noChangeArrowheads="1"/>
            </p:cNvSpPr>
            <p:nvPr/>
          </p:nvSpPr>
          <p:spPr bwMode="auto">
            <a:xfrm>
              <a:off x="860" y="2016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sichere ich meine Rente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optimal?</a:t>
              </a:r>
            </a:p>
          </p:txBody>
        </p:sp>
        <p:sp>
          <p:nvSpPr>
            <p:cNvPr id="63506" name="Rectangle 54"/>
            <p:cNvSpPr>
              <a:spLocks noChangeArrowheads="1"/>
            </p:cNvSpPr>
            <p:nvPr/>
          </p:nvSpPr>
          <p:spPr bwMode="auto">
            <a:xfrm>
              <a:off x="476" y="2016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3.</a:t>
              </a:r>
            </a:p>
          </p:txBody>
        </p:sp>
        <p:sp>
          <p:nvSpPr>
            <p:cNvPr id="63507" name="Rectangle 55"/>
            <p:cNvSpPr>
              <a:spLocks noChangeArrowheads="1"/>
            </p:cNvSpPr>
            <p:nvPr/>
          </p:nvSpPr>
          <p:spPr bwMode="auto">
            <a:xfrm>
              <a:off x="2972" y="2016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Gesetzliche 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Riester-Rente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Betriebliche Altersvorsorge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Eigeninitiative</a:t>
              </a:r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2050741" y="5252585"/>
            <a:ext cx="7996286" cy="762000"/>
            <a:chOff x="476" y="3168"/>
            <a:chExt cx="4752" cy="480"/>
          </a:xfrm>
        </p:grpSpPr>
        <p:sp>
          <p:nvSpPr>
            <p:cNvPr id="63502" name="Rectangle 57"/>
            <p:cNvSpPr>
              <a:spLocks noChangeArrowheads="1"/>
            </p:cNvSpPr>
            <p:nvPr/>
          </p:nvSpPr>
          <p:spPr bwMode="auto">
            <a:xfrm>
              <a:off x="860" y="3168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sichere ich die Existenz?</a:t>
              </a:r>
            </a:p>
          </p:txBody>
        </p:sp>
        <p:sp>
          <p:nvSpPr>
            <p:cNvPr id="63503" name="Rectangle 58"/>
            <p:cNvSpPr>
              <a:spLocks noChangeArrowheads="1"/>
            </p:cNvSpPr>
            <p:nvPr/>
          </p:nvSpPr>
          <p:spPr bwMode="auto">
            <a:xfrm>
              <a:off x="476" y="3168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5.</a:t>
              </a:r>
            </a:p>
          </p:txBody>
        </p:sp>
        <p:sp>
          <p:nvSpPr>
            <p:cNvPr id="63504" name="Rectangle 59"/>
            <p:cNvSpPr>
              <a:spLocks noChangeArrowheads="1"/>
            </p:cNvSpPr>
            <p:nvPr/>
          </p:nvSpPr>
          <p:spPr bwMode="auto">
            <a:xfrm>
              <a:off x="2972" y="3168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Berufsunfähigkeitsversicherung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Hinterbliebenenschutz</a:t>
              </a:r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2050741" y="4414386"/>
            <a:ext cx="7996286" cy="762000"/>
            <a:chOff x="476" y="2592"/>
            <a:chExt cx="4752" cy="480"/>
          </a:xfrm>
        </p:grpSpPr>
        <p:sp>
          <p:nvSpPr>
            <p:cNvPr id="63497" name="Rectangle 61"/>
            <p:cNvSpPr>
              <a:spLocks noChangeArrowheads="1"/>
            </p:cNvSpPr>
            <p:nvPr/>
          </p:nvSpPr>
          <p:spPr bwMode="auto">
            <a:xfrm>
              <a:off x="860" y="2592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schütze und vermehre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ich mein Vermögen?</a:t>
              </a:r>
            </a:p>
          </p:txBody>
        </p:sp>
        <p:sp>
          <p:nvSpPr>
            <p:cNvPr id="63498" name="Rectangle 62"/>
            <p:cNvSpPr>
              <a:spLocks noChangeArrowheads="1"/>
            </p:cNvSpPr>
            <p:nvPr/>
          </p:nvSpPr>
          <p:spPr bwMode="auto">
            <a:xfrm>
              <a:off x="476" y="2592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4.</a:t>
              </a:r>
            </a:p>
          </p:txBody>
        </p:sp>
        <p:grpSp>
          <p:nvGrpSpPr>
            <p:cNvPr id="7" name="Group 63"/>
            <p:cNvGrpSpPr>
              <a:grpSpLocks/>
            </p:cNvGrpSpPr>
            <p:nvPr/>
          </p:nvGrpSpPr>
          <p:grpSpPr bwMode="auto">
            <a:xfrm>
              <a:off x="2972" y="2592"/>
              <a:ext cx="2256" cy="480"/>
              <a:chOff x="3312" y="2592"/>
              <a:chExt cx="2256" cy="480"/>
            </a:xfrm>
          </p:grpSpPr>
          <p:sp>
            <p:nvSpPr>
              <p:cNvPr id="63500" name="Rectangle 64"/>
              <p:cNvSpPr>
                <a:spLocks noChangeArrowheads="1"/>
              </p:cNvSpPr>
              <p:nvPr/>
            </p:nvSpPr>
            <p:spPr bwMode="auto">
              <a:xfrm>
                <a:off x="3312" y="2592"/>
                <a:ext cx="1056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Sachwerte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Sicherheit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Rendite</a:t>
                </a:r>
              </a:p>
            </p:txBody>
          </p:sp>
          <p:sp>
            <p:nvSpPr>
              <p:cNvPr id="63501" name="Rectangle 65"/>
              <p:cNvSpPr>
                <a:spLocks noChangeArrowheads="1"/>
              </p:cNvSpPr>
              <p:nvPr/>
            </p:nvSpPr>
            <p:spPr bwMode="auto">
              <a:xfrm>
                <a:off x="4320" y="2592"/>
                <a:ext cx="1248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Finanzierung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Inflation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endParaRPr kumimoji="1" lang="de-DE" sz="1088" dirty="0">
                  <a:solidFill>
                    <a:srgbClr val="1D304B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61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liennummernplatzhalt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43</a:t>
            </a:r>
            <a:endParaRPr lang="de-DE" sz="1600" dirty="0">
              <a:solidFill>
                <a:srgbClr val="1D304B"/>
              </a:solidFill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BERUFSUNF</a:t>
            </a:r>
            <a:r>
              <a:rPr lang="de-DE" dirty="0" smtClean="0">
                <a:latin typeface="Arial (TT) Bold" charset="0"/>
              </a:rPr>
              <a:t>Ä</a:t>
            </a:r>
            <a:r>
              <a:rPr lang="de-DE" dirty="0" smtClean="0"/>
              <a:t>HIGKEITSSCHUTZ</a:t>
            </a:r>
            <a:br>
              <a:rPr lang="de-DE" dirty="0" smtClean="0"/>
            </a:br>
            <a:r>
              <a:rPr lang="de-DE" dirty="0" smtClean="0"/>
              <a:t>BEISPIEL: HEUTE 2.500 € BRUTTOEINKOMMEN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430823" y="2722317"/>
            <a:ext cx="1373100" cy="3876673"/>
            <a:chOff x="456" y="1724"/>
            <a:chExt cx="816" cy="2442"/>
          </a:xfrm>
        </p:grpSpPr>
        <p:sp>
          <p:nvSpPr>
            <p:cNvPr id="64533" name="Rectangle 5"/>
            <p:cNvSpPr>
              <a:spLocks noChangeArrowheads="1"/>
            </p:cNvSpPr>
            <p:nvPr/>
          </p:nvSpPr>
          <p:spPr bwMode="auto">
            <a:xfrm>
              <a:off x="456" y="3168"/>
              <a:ext cx="816" cy="549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/>
            <a:lstStyle/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halbe 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EM-Rente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400 €</a:t>
              </a:r>
            </a:p>
          </p:txBody>
        </p:sp>
        <p:sp>
          <p:nvSpPr>
            <p:cNvPr id="64534" name="Rectangle 6"/>
            <p:cNvSpPr>
              <a:spLocks noChangeArrowheads="1"/>
            </p:cNvSpPr>
            <p:nvPr/>
          </p:nvSpPr>
          <p:spPr bwMode="auto">
            <a:xfrm>
              <a:off x="456" y="1965"/>
              <a:ext cx="816" cy="120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/>
            <a:lstStyle/>
            <a:p>
              <a:pPr algn="ctr"/>
              <a:r>
                <a:rPr kumimoji="1" lang="de-DE" sz="1270" dirty="0"/>
                <a:t>Lücke</a:t>
              </a:r>
            </a:p>
            <a:p>
              <a:pPr algn="ctr"/>
              <a:r>
                <a:rPr kumimoji="1" lang="de-DE" sz="1270" dirty="0"/>
                <a:t>1.100 €</a:t>
              </a:r>
            </a:p>
          </p:txBody>
        </p:sp>
        <p:sp>
          <p:nvSpPr>
            <p:cNvPr id="64535" name="Text Box 7"/>
            <p:cNvSpPr txBox="1">
              <a:spLocks noChangeArrowheads="1"/>
            </p:cNvSpPr>
            <p:nvPr/>
          </p:nvSpPr>
          <p:spPr bwMode="auto">
            <a:xfrm>
              <a:off x="624" y="3744"/>
              <a:ext cx="49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>
              <a:spAutoFit/>
            </a:bodyPr>
            <a:lstStyle/>
            <a:p>
              <a:pPr algn="ctr"/>
              <a:r>
                <a:rPr kumimoji="1" lang="de-DE" sz="1270" dirty="0" err="1">
                  <a:solidFill>
                    <a:srgbClr val="1D304B"/>
                  </a:solidFill>
                </a:rPr>
                <a:t>Nettoein</a:t>
              </a:r>
              <a:r>
                <a:rPr kumimoji="1" lang="de-DE" sz="1270" dirty="0">
                  <a:solidFill>
                    <a:srgbClr val="1D304B"/>
                  </a:solidFill>
                </a:rPr>
                <a:t>-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kommen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1.500 €</a:t>
              </a:r>
            </a:p>
          </p:txBody>
        </p:sp>
        <p:sp>
          <p:nvSpPr>
            <p:cNvPr id="64536" name="Text Box 8"/>
            <p:cNvSpPr txBox="1">
              <a:spLocks noChangeArrowheads="1"/>
            </p:cNvSpPr>
            <p:nvPr/>
          </p:nvSpPr>
          <p:spPr bwMode="auto">
            <a:xfrm>
              <a:off x="456" y="1724"/>
              <a:ext cx="81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ledig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6359509" y="2112714"/>
            <a:ext cx="1373100" cy="4486275"/>
            <a:chOff x="3385" y="1340"/>
            <a:chExt cx="816" cy="2826"/>
          </a:xfrm>
        </p:grpSpPr>
        <p:sp>
          <p:nvSpPr>
            <p:cNvPr id="64529" name="Rectangle 10"/>
            <p:cNvSpPr>
              <a:spLocks noChangeArrowheads="1"/>
            </p:cNvSpPr>
            <p:nvPr/>
          </p:nvSpPr>
          <p:spPr bwMode="auto">
            <a:xfrm>
              <a:off x="3385" y="3168"/>
              <a:ext cx="816" cy="541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/>
            <a:lstStyle/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halbe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EM-Rente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400 €</a:t>
              </a:r>
            </a:p>
          </p:txBody>
        </p:sp>
        <p:sp>
          <p:nvSpPr>
            <p:cNvPr id="64530" name="Rectangle 11"/>
            <p:cNvSpPr>
              <a:spLocks noChangeArrowheads="1"/>
            </p:cNvSpPr>
            <p:nvPr/>
          </p:nvSpPr>
          <p:spPr bwMode="auto">
            <a:xfrm>
              <a:off x="3385" y="1570"/>
              <a:ext cx="816" cy="1598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/>
            <a:lstStyle/>
            <a:p>
              <a:pPr algn="ctr"/>
              <a:r>
                <a:rPr kumimoji="1" lang="de-DE" sz="1270" dirty="0"/>
                <a:t>Lücke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1.400 €</a:t>
              </a:r>
            </a:p>
          </p:txBody>
        </p:sp>
        <p:sp>
          <p:nvSpPr>
            <p:cNvPr id="64531" name="Text Box 12"/>
            <p:cNvSpPr txBox="1">
              <a:spLocks noChangeArrowheads="1"/>
            </p:cNvSpPr>
            <p:nvPr/>
          </p:nvSpPr>
          <p:spPr bwMode="auto">
            <a:xfrm>
              <a:off x="3553" y="3744"/>
              <a:ext cx="49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>
              <a:spAutoFit/>
            </a:bodyPr>
            <a:lstStyle/>
            <a:p>
              <a:pPr algn="ctr"/>
              <a:r>
                <a:rPr kumimoji="1" lang="de-DE" sz="1270" dirty="0" err="1">
                  <a:solidFill>
                    <a:srgbClr val="1D304B"/>
                  </a:solidFill>
                </a:rPr>
                <a:t>Nettoein</a:t>
              </a:r>
              <a:r>
                <a:rPr kumimoji="1" lang="de-DE" sz="1270" dirty="0">
                  <a:solidFill>
                    <a:srgbClr val="1D304B"/>
                  </a:solidFill>
                </a:rPr>
                <a:t>-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kommen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1.800 €</a:t>
              </a:r>
            </a:p>
          </p:txBody>
        </p:sp>
        <p:sp>
          <p:nvSpPr>
            <p:cNvPr id="64532" name="Text Box 13"/>
            <p:cNvSpPr txBox="1">
              <a:spLocks noChangeArrowheads="1"/>
            </p:cNvSpPr>
            <p:nvPr/>
          </p:nvSpPr>
          <p:spPr bwMode="auto">
            <a:xfrm>
              <a:off x="3385" y="1340"/>
              <a:ext cx="81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verheiratet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525809" y="2722317"/>
            <a:ext cx="1373100" cy="3876673"/>
            <a:chOff x="1701" y="1724"/>
            <a:chExt cx="816" cy="2442"/>
          </a:xfrm>
        </p:grpSpPr>
        <p:sp>
          <p:nvSpPr>
            <p:cNvPr id="64525" name="Rectangle 15"/>
            <p:cNvSpPr>
              <a:spLocks noChangeArrowheads="1"/>
            </p:cNvSpPr>
            <p:nvPr/>
          </p:nvSpPr>
          <p:spPr bwMode="auto">
            <a:xfrm>
              <a:off x="1701" y="2750"/>
              <a:ext cx="816" cy="959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/>
            <a:lstStyle/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volle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EM-Rente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800 €</a:t>
              </a:r>
            </a:p>
          </p:txBody>
        </p:sp>
        <p:sp>
          <p:nvSpPr>
            <p:cNvPr id="64526" name="Rectangle 16"/>
            <p:cNvSpPr>
              <a:spLocks noChangeArrowheads="1"/>
            </p:cNvSpPr>
            <p:nvPr/>
          </p:nvSpPr>
          <p:spPr bwMode="auto">
            <a:xfrm>
              <a:off x="1701" y="1977"/>
              <a:ext cx="816" cy="77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/>
            <a:lstStyle/>
            <a:p>
              <a:pPr algn="ctr"/>
              <a:r>
                <a:rPr kumimoji="1" lang="de-DE" sz="1270" dirty="0"/>
                <a:t>Lücke</a:t>
              </a:r>
            </a:p>
            <a:p>
              <a:pPr algn="ctr"/>
              <a:r>
                <a:rPr kumimoji="1" lang="de-DE" sz="1270" dirty="0"/>
                <a:t>700 €</a:t>
              </a:r>
            </a:p>
          </p:txBody>
        </p:sp>
        <p:sp>
          <p:nvSpPr>
            <p:cNvPr id="64527" name="Text Box 17"/>
            <p:cNvSpPr txBox="1">
              <a:spLocks noChangeArrowheads="1"/>
            </p:cNvSpPr>
            <p:nvPr/>
          </p:nvSpPr>
          <p:spPr bwMode="auto">
            <a:xfrm>
              <a:off x="1869" y="3744"/>
              <a:ext cx="49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>
              <a:spAutoFit/>
            </a:bodyPr>
            <a:lstStyle/>
            <a:p>
              <a:pPr algn="ctr"/>
              <a:r>
                <a:rPr kumimoji="1" lang="de-DE" sz="1270" dirty="0" err="1">
                  <a:solidFill>
                    <a:srgbClr val="1D304B"/>
                  </a:solidFill>
                </a:rPr>
                <a:t>Nettoein</a:t>
              </a:r>
              <a:r>
                <a:rPr kumimoji="1" lang="de-DE" sz="1270" dirty="0">
                  <a:solidFill>
                    <a:srgbClr val="1D304B"/>
                  </a:solidFill>
                </a:rPr>
                <a:t>-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kommen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1.500 €</a:t>
              </a:r>
            </a:p>
          </p:txBody>
        </p:sp>
        <p:sp>
          <p:nvSpPr>
            <p:cNvPr id="64528" name="Rectangle 18"/>
            <p:cNvSpPr>
              <a:spLocks noChangeArrowheads="1"/>
            </p:cNvSpPr>
            <p:nvPr/>
          </p:nvSpPr>
          <p:spPr bwMode="auto">
            <a:xfrm>
              <a:off x="1701" y="1724"/>
              <a:ext cx="81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ledig</a:t>
              </a: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8516756" y="2112714"/>
            <a:ext cx="1373100" cy="4486275"/>
            <a:chOff x="4667" y="1340"/>
            <a:chExt cx="816" cy="2826"/>
          </a:xfrm>
        </p:grpSpPr>
        <p:sp>
          <p:nvSpPr>
            <p:cNvPr id="64521" name="Rectangle 20"/>
            <p:cNvSpPr>
              <a:spLocks noChangeArrowheads="1"/>
            </p:cNvSpPr>
            <p:nvPr/>
          </p:nvSpPr>
          <p:spPr bwMode="auto">
            <a:xfrm>
              <a:off x="4667" y="2750"/>
              <a:ext cx="816" cy="959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b"/>
            <a:lstStyle/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volle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EM-Rente</a:t>
              </a:r>
            </a:p>
            <a:p>
              <a:pPr algn="ctr"/>
              <a:r>
                <a:rPr kumimoji="1" lang="de-DE" sz="1270" dirty="0">
                  <a:solidFill>
                    <a:srgbClr val="FFFFFF"/>
                  </a:solidFill>
                </a:rPr>
                <a:t>800 €</a:t>
              </a:r>
            </a:p>
          </p:txBody>
        </p:sp>
        <p:sp>
          <p:nvSpPr>
            <p:cNvPr id="64522" name="Rectangle 21"/>
            <p:cNvSpPr>
              <a:spLocks noChangeArrowheads="1"/>
            </p:cNvSpPr>
            <p:nvPr/>
          </p:nvSpPr>
          <p:spPr bwMode="auto">
            <a:xfrm>
              <a:off x="4667" y="1601"/>
              <a:ext cx="816" cy="1149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858585"/>
              </a:prstShdw>
            </a:effectLst>
          </p:spPr>
          <p:txBody>
            <a:bodyPr wrap="none" lIns="82907" tIns="41454" rIns="82907" bIns="41454"/>
            <a:lstStyle/>
            <a:p>
              <a:pPr algn="ctr"/>
              <a:r>
                <a:rPr kumimoji="1" lang="de-DE" sz="1270" dirty="0"/>
                <a:t>Lücke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1.000 €</a:t>
              </a:r>
            </a:p>
          </p:txBody>
        </p:sp>
        <p:sp>
          <p:nvSpPr>
            <p:cNvPr id="64523" name="Text Box 22"/>
            <p:cNvSpPr txBox="1">
              <a:spLocks noChangeArrowheads="1"/>
            </p:cNvSpPr>
            <p:nvPr/>
          </p:nvSpPr>
          <p:spPr bwMode="auto">
            <a:xfrm>
              <a:off x="4835" y="3744"/>
              <a:ext cx="494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>
              <a:spAutoFit/>
            </a:bodyPr>
            <a:lstStyle/>
            <a:p>
              <a:pPr algn="ctr"/>
              <a:r>
                <a:rPr kumimoji="1" lang="de-DE" sz="1270" dirty="0" err="1">
                  <a:solidFill>
                    <a:srgbClr val="1D304B"/>
                  </a:solidFill>
                </a:rPr>
                <a:t>Nettoein</a:t>
              </a:r>
              <a:r>
                <a:rPr kumimoji="1" lang="de-DE" sz="1270" dirty="0">
                  <a:solidFill>
                    <a:srgbClr val="1D304B"/>
                  </a:solidFill>
                </a:rPr>
                <a:t>-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kommen</a:t>
              </a:r>
            </a:p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1.800 €</a:t>
              </a:r>
            </a:p>
          </p:txBody>
        </p:sp>
        <p:sp>
          <p:nvSpPr>
            <p:cNvPr id="64524" name="Rectangle 23"/>
            <p:cNvSpPr>
              <a:spLocks noChangeArrowheads="1"/>
            </p:cNvSpPr>
            <p:nvPr/>
          </p:nvSpPr>
          <p:spPr bwMode="auto">
            <a:xfrm>
              <a:off x="4667" y="1340"/>
              <a:ext cx="816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>
              <a:spAutoFit/>
            </a:bodyPr>
            <a:lstStyle/>
            <a:p>
              <a:pPr algn="ctr"/>
              <a:r>
                <a:rPr kumimoji="1" lang="de-DE" sz="1270" dirty="0">
                  <a:solidFill>
                    <a:srgbClr val="1D304B"/>
                  </a:solidFill>
                </a:rPr>
                <a:t>verheiratet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387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liennummernplatzhalt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44</a:t>
            </a:r>
            <a:endParaRPr lang="de-DE" sz="1600" dirty="0">
              <a:solidFill>
                <a:srgbClr val="1D304B"/>
              </a:solidFill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Marktchancen des 21. Jahrhunderts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2050741" y="5819380"/>
            <a:ext cx="7996286" cy="762000"/>
            <a:chOff x="476" y="3744"/>
            <a:chExt cx="4752" cy="480"/>
          </a:xfrm>
        </p:grpSpPr>
        <p:sp>
          <p:nvSpPr>
            <p:cNvPr id="65563" name="Rectangle 25"/>
            <p:cNvSpPr>
              <a:spLocks noChangeArrowheads="1"/>
            </p:cNvSpPr>
            <p:nvPr/>
          </p:nvSpPr>
          <p:spPr bwMode="auto">
            <a:xfrm>
              <a:off x="860" y="374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Wer berät mich objektiv?</a:t>
              </a:r>
            </a:p>
          </p:txBody>
        </p:sp>
        <p:sp>
          <p:nvSpPr>
            <p:cNvPr id="65564" name="Rectangle 26"/>
            <p:cNvSpPr>
              <a:spLocks noChangeArrowheads="1"/>
            </p:cNvSpPr>
            <p:nvPr/>
          </p:nvSpPr>
          <p:spPr bwMode="auto">
            <a:xfrm>
              <a:off x="476" y="374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6.</a:t>
              </a:r>
            </a:p>
          </p:txBody>
        </p:sp>
        <p:sp>
          <p:nvSpPr>
            <p:cNvPr id="65565" name="Rectangle 27"/>
            <p:cNvSpPr>
              <a:spLocks noChangeArrowheads="1"/>
            </p:cNvSpPr>
            <p:nvPr/>
          </p:nvSpPr>
          <p:spPr bwMode="auto">
            <a:xfrm>
              <a:off x="2972" y="374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Transparenz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Kostenunterschiede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Versicherungsbedingungen</a:t>
              </a: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2050741" y="1615680"/>
            <a:ext cx="7996286" cy="762000"/>
            <a:chOff x="476" y="864"/>
            <a:chExt cx="4752" cy="480"/>
          </a:xfrm>
        </p:grpSpPr>
        <p:sp>
          <p:nvSpPr>
            <p:cNvPr id="65560" name="Rectangle 5"/>
            <p:cNvSpPr>
              <a:spLocks noChangeArrowheads="1"/>
            </p:cNvSpPr>
            <p:nvPr/>
          </p:nvSpPr>
          <p:spPr bwMode="auto">
            <a:xfrm>
              <a:off x="860" y="864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spare ich Steuern?</a:t>
              </a:r>
            </a:p>
          </p:txBody>
        </p:sp>
        <p:sp>
          <p:nvSpPr>
            <p:cNvPr id="65561" name="Rectangle 6"/>
            <p:cNvSpPr>
              <a:spLocks noChangeArrowheads="1"/>
            </p:cNvSpPr>
            <p:nvPr/>
          </p:nvSpPr>
          <p:spPr bwMode="auto">
            <a:xfrm>
              <a:off x="2972" y="864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Einkommensteuer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Erbschaftssteuer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Unternehmenssteuer</a:t>
              </a:r>
            </a:p>
          </p:txBody>
        </p:sp>
        <p:sp>
          <p:nvSpPr>
            <p:cNvPr id="65562" name="Rectangle 7"/>
            <p:cNvSpPr>
              <a:spLocks noChangeArrowheads="1"/>
            </p:cNvSpPr>
            <p:nvPr/>
          </p:nvSpPr>
          <p:spPr bwMode="auto">
            <a:xfrm>
              <a:off x="476" y="864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1.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2050741" y="2453879"/>
            <a:ext cx="7996286" cy="762000"/>
            <a:chOff x="476" y="1440"/>
            <a:chExt cx="4752" cy="480"/>
          </a:xfrm>
        </p:grpSpPr>
        <p:sp>
          <p:nvSpPr>
            <p:cNvPr id="65557" name="Rectangle 9"/>
            <p:cNvSpPr>
              <a:spLocks noChangeArrowheads="1"/>
            </p:cNvSpPr>
            <p:nvPr/>
          </p:nvSpPr>
          <p:spPr bwMode="auto">
            <a:xfrm>
              <a:off x="860" y="1440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erhalte ich die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ideale Krankenversicherung?</a:t>
              </a:r>
            </a:p>
          </p:txBody>
        </p:sp>
        <p:sp>
          <p:nvSpPr>
            <p:cNvPr id="65558" name="Rectangle 10"/>
            <p:cNvSpPr>
              <a:spLocks noChangeArrowheads="1"/>
            </p:cNvSpPr>
            <p:nvPr/>
          </p:nvSpPr>
          <p:spPr bwMode="auto">
            <a:xfrm>
              <a:off x="476" y="1440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2.</a:t>
              </a:r>
            </a:p>
          </p:txBody>
        </p:sp>
        <p:sp>
          <p:nvSpPr>
            <p:cNvPr id="65559" name="Rectangle 11"/>
            <p:cNvSpPr>
              <a:spLocks noChangeArrowheads="1"/>
            </p:cNvSpPr>
            <p:nvPr/>
          </p:nvSpPr>
          <p:spPr bwMode="auto">
            <a:xfrm>
              <a:off x="2972" y="1440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 oder Privat</a:t>
              </a:r>
            </a:p>
            <a:p>
              <a:pPr marL="196431" indent="-196431" defTabSz="847933"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Zukünftige Leistungssicherheit</a:t>
              </a:r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050741" y="3292083"/>
            <a:ext cx="7996286" cy="762000"/>
            <a:chOff x="476" y="2016"/>
            <a:chExt cx="4752" cy="480"/>
          </a:xfrm>
        </p:grpSpPr>
        <p:sp>
          <p:nvSpPr>
            <p:cNvPr id="65554" name="Rectangle 13"/>
            <p:cNvSpPr>
              <a:spLocks noChangeArrowheads="1"/>
            </p:cNvSpPr>
            <p:nvPr/>
          </p:nvSpPr>
          <p:spPr bwMode="auto">
            <a:xfrm>
              <a:off x="860" y="2016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sichere ich meine Rente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optimal?</a:t>
              </a:r>
            </a:p>
          </p:txBody>
        </p:sp>
        <p:sp>
          <p:nvSpPr>
            <p:cNvPr id="65555" name="Rectangle 14"/>
            <p:cNvSpPr>
              <a:spLocks noChangeArrowheads="1"/>
            </p:cNvSpPr>
            <p:nvPr/>
          </p:nvSpPr>
          <p:spPr bwMode="auto">
            <a:xfrm>
              <a:off x="476" y="2016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3.</a:t>
              </a:r>
            </a:p>
          </p:txBody>
        </p:sp>
        <p:sp>
          <p:nvSpPr>
            <p:cNvPr id="65556" name="Rectangle 15"/>
            <p:cNvSpPr>
              <a:spLocks noChangeArrowheads="1"/>
            </p:cNvSpPr>
            <p:nvPr/>
          </p:nvSpPr>
          <p:spPr bwMode="auto">
            <a:xfrm>
              <a:off x="2972" y="2016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Gesetzliche 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Riester-Rente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Betriebliche Altersvorsorge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Eigeninitiative</a:t>
              </a: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2050741" y="4968479"/>
            <a:ext cx="7996286" cy="762000"/>
            <a:chOff x="476" y="3168"/>
            <a:chExt cx="4752" cy="480"/>
          </a:xfrm>
        </p:grpSpPr>
        <p:sp>
          <p:nvSpPr>
            <p:cNvPr id="65551" name="Rectangle 21"/>
            <p:cNvSpPr>
              <a:spLocks noChangeArrowheads="1"/>
            </p:cNvSpPr>
            <p:nvPr/>
          </p:nvSpPr>
          <p:spPr bwMode="auto">
            <a:xfrm>
              <a:off x="860" y="3168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sichere ich die Existenz?</a:t>
              </a:r>
            </a:p>
          </p:txBody>
        </p:sp>
        <p:sp>
          <p:nvSpPr>
            <p:cNvPr id="65552" name="Rectangle 22"/>
            <p:cNvSpPr>
              <a:spLocks noChangeArrowheads="1"/>
            </p:cNvSpPr>
            <p:nvPr/>
          </p:nvSpPr>
          <p:spPr bwMode="auto">
            <a:xfrm>
              <a:off x="476" y="3168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5.</a:t>
              </a:r>
            </a:p>
          </p:txBody>
        </p:sp>
        <p:sp>
          <p:nvSpPr>
            <p:cNvPr id="65553" name="Rectangle 23"/>
            <p:cNvSpPr>
              <a:spLocks noChangeArrowheads="1"/>
            </p:cNvSpPr>
            <p:nvPr/>
          </p:nvSpPr>
          <p:spPr bwMode="auto">
            <a:xfrm>
              <a:off x="2972" y="3168"/>
              <a:ext cx="2256" cy="48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lIns="74559" tIns="37279" rIns="74559" bIns="37279" anchor="ctr"/>
            <a:lstStyle/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Berufsunfähigkeitsversicherung</a:t>
              </a:r>
            </a:p>
            <a:p>
              <a:pPr marL="196431" indent="-196431" defTabSz="847933">
                <a:lnSpc>
                  <a:spcPct val="90000"/>
                </a:lnSpc>
                <a:buFontTx/>
                <a:buChar char="•"/>
              </a:pPr>
              <a:r>
                <a:rPr kumimoji="1" lang="de-DE" sz="1088" dirty="0">
                  <a:solidFill>
                    <a:srgbClr val="1D304B"/>
                  </a:solidFill>
                </a:rPr>
                <a:t>Hinterbliebenenschutz</a:t>
              </a: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2050741" y="4130280"/>
            <a:ext cx="7996286" cy="762000"/>
            <a:chOff x="476" y="2592"/>
            <a:chExt cx="4752" cy="480"/>
          </a:xfrm>
        </p:grpSpPr>
        <p:sp>
          <p:nvSpPr>
            <p:cNvPr id="65546" name="Rectangle 30"/>
            <p:cNvSpPr>
              <a:spLocks noChangeArrowheads="1"/>
            </p:cNvSpPr>
            <p:nvPr/>
          </p:nvSpPr>
          <p:spPr bwMode="auto">
            <a:xfrm>
              <a:off x="860" y="2592"/>
              <a:ext cx="2064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Wie schütze und vermehre </a:t>
              </a:r>
            </a:p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ich mein Vermögen?</a:t>
              </a:r>
            </a:p>
          </p:txBody>
        </p:sp>
        <p:sp>
          <p:nvSpPr>
            <p:cNvPr id="65547" name="Rectangle 31"/>
            <p:cNvSpPr>
              <a:spLocks noChangeArrowheads="1"/>
            </p:cNvSpPr>
            <p:nvPr/>
          </p:nvSpPr>
          <p:spPr bwMode="auto">
            <a:xfrm>
              <a:off x="476" y="2592"/>
              <a:ext cx="336" cy="480"/>
            </a:xfrm>
            <a:prstGeom prst="rect">
              <a:avLst/>
            </a:prstGeom>
            <a:solidFill>
              <a:srgbClr val="1D2D4B"/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l"/>
              <a:r>
                <a:rPr kumimoji="1" lang="de-DE" sz="1088" dirty="0">
                  <a:solidFill>
                    <a:srgbClr val="FFFFFF"/>
                  </a:solidFill>
                </a:rPr>
                <a:t>4.</a:t>
              </a:r>
            </a:p>
          </p:txBody>
        </p:sp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2972" y="2592"/>
              <a:ext cx="2256" cy="480"/>
              <a:chOff x="3312" y="2592"/>
              <a:chExt cx="2256" cy="480"/>
            </a:xfrm>
          </p:grpSpPr>
          <p:sp>
            <p:nvSpPr>
              <p:cNvPr id="65549" name="Rectangle 33"/>
              <p:cNvSpPr>
                <a:spLocks noChangeArrowheads="1"/>
              </p:cNvSpPr>
              <p:nvPr/>
            </p:nvSpPr>
            <p:spPr bwMode="auto">
              <a:xfrm>
                <a:off x="3312" y="2592"/>
                <a:ext cx="1056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Sachwerte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Sicherheit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Rendite</a:t>
                </a:r>
              </a:p>
            </p:txBody>
          </p:sp>
          <p:sp>
            <p:nvSpPr>
              <p:cNvPr id="65550" name="Rectangle 34"/>
              <p:cNvSpPr>
                <a:spLocks noChangeArrowheads="1"/>
              </p:cNvSpPr>
              <p:nvPr/>
            </p:nvSpPr>
            <p:spPr bwMode="auto">
              <a:xfrm>
                <a:off x="4320" y="2592"/>
                <a:ext cx="1248" cy="480"/>
              </a:xfrm>
              <a:prstGeom prst="rect">
                <a:avLst/>
              </a:prstGeom>
              <a:solidFill>
                <a:srgbClr val="FFFFFF"/>
              </a:solidFill>
              <a:ln w="12700">
                <a:noFill/>
                <a:miter lim="800000"/>
                <a:headEnd/>
                <a:tailEnd/>
              </a:ln>
              <a:effectLst>
                <a:prstShdw prst="shdw17" dist="17961" dir="2700000">
                  <a:srgbClr val="999999"/>
                </a:prstShdw>
              </a:effectLst>
            </p:spPr>
            <p:txBody>
              <a:bodyPr wrap="none" lIns="74559" tIns="37279" rIns="74559" bIns="37279" anchor="ctr"/>
              <a:lstStyle/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Finanzierung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r>
                  <a:rPr kumimoji="1" lang="de-DE" sz="1088" dirty="0">
                    <a:solidFill>
                      <a:srgbClr val="1D304B"/>
                    </a:solidFill>
                  </a:rPr>
                  <a:t>Inflation</a:t>
                </a:r>
              </a:p>
              <a:p>
                <a:pPr marL="196431" indent="-196431" defTabSz="847933">
                  <a:lnSpc>
                    <a:spcPct val="90000"/>
                  </a:lnSpc>
                  <a:buFontTx/>
                  <a:buChar char="•"/>
                </a:pPr>
                <a:endParaRPr kumimoji="1" lang="de-DE" sz="1088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32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1786554" y="3352528"/>
            <a:ext cx="2288499" cy="1420812"/>
            <a:chOff x="295" y="1968"/>
            <a:chExt cx="1360" cy="895"/>
          </a:xfrm>
        </p:grpSpPr>
        <p:pic>
          <p:nvPicPr>
            <p:cNvPr id="66593" name="Picture 11" descr="dv346017"/>
            <p:cNvPicPr>
              <a:picLocks noChangeAspect="1" noChangeArrowheads="1"/>
            </p:cNvPicPr>
            <p:nvPr/>
          </p:nvPicPr>
          <p:blipFill>
            <a:blip r:embed="rId2" cstate="print">
              <a:lum bright="50000" contrast="-70000"/>
            </a:blip>
            <a:srcRect t="26437" b="17995"/>
            <a:stretch>
              <a:fillRect/>
            </a:stretch>
          </p:blipFill>
          <p:spPr bwMode="auto">
            <a:xfrm>
              <a:off x="295" y="1968"/>
              <a:ext cx="1360" cy="895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</p:spPr>
        </p:pic>
        <p:sp>
          <p:nvSpPr>
            <p:cNvPr id="66594" name="Rectangle 10"/>
            <p:cNvSpPr>
              <a:spLocks noChangeArrowheads="1"/>
            </p:cNvSpPr>
            <p:nvPr/>
          </p:nvSpPr>
          <p:spPr bwMode="auto">
            <a:xfrm>
              <a:off x="385" y="2341"/>
              <a:ext cx="116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26 Bausparkassen</a:t>
              </a:r>
            </a:p>
          </p:txBody>
        </p:sp>
      </p:grpSp>
      <p:sp>
        <p:nvSpPr>
          <p:cNvPr id="35" name="Foliennummernplatzhalt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de-DE" sz="1600" dirty="0" smtClean="0">
                <a:solidFill>
                  <a:srgbClr val="1D304B"/>
                </a:solidFill>
              </a:rPr>
              <a:t> 45</a:t>
            </a:r>
            <a:endParaRPr lang="de-DE" sz="1600" dirty="0">
              <a:solidFill>
                <a:srgbClr val="1D304B"/>
              </a:solidFill>
            </a:endParaRPr>
          </a:p>
        </p:txBody>
      </p:sp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.... DIE RAHMENBEDINGUNGEN</a:t>
            </a:r>
            <a:br>
              <a:rPr lang="de-DE" dirty="0" smtClean="0"/>
            </a:br>
            <a:r>
              <a:rPr lang="de-DE" dirty="0" smtClean="0"/>
              <a:t>UND DIE HERAUSFORDERUNGEN</a:t>
            </a: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2343535" y="4992440"/>
            <a:ext cx="2174074" cy="1470025"/>
            <a:chOff x="739" y="3092"/>
            <a:chExt cx="1292" cy="926"/>
          </a:xfrm>
        </p:grpSpPr>
        <p:pic>
          <p:nvPicPr>
            <p:cNvPr id="66591" name="Picture 19" descr="dv199074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lum bright="50000" contrast="-70000"/>
            </a:blip>
            <a:srcRect t="14729"/>
            <a:stretch>
              <a:fillRect/>
            </a:stretch>
          </p:blipFill>
          <p:spPr bwMode="auto">
            <a:xfrm>
              <a:off x="739" y="3092"/>
              <a:ext cx="1292" cy="926"/>
            </a:xfrm>
            <a:prstGeom prst="rect">
              <a:avLst/>
            </a:prstGeom>
            <a:solidFill>
              <a:srgbClr val="0066CC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6592" name="Rectangle 20"/>
            <p:cNvSpPr>
              <a:spLocks noChangeArrowheads="1"/>
            </p:cNvSpPr>
            <p:nvPr/>
          </p:nvSpPr>
          <p:spPr bwMode="auto">
            <a:xfrm>
              <a:off x="819" y="3648"/>
              <a:ext cx="109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8961" tIns="41454" rIns="48961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Sozialversiche-</a:t>
              </a:r>
              <a:r>
                <a:rPr kumimoji="1" lang="de-DE" sz="1632" dirty="0" err="1">
                  <a:solidFill>
                    <a:srgbClr val="1D304B"/>
                  </a:solidFill>
                </a:rPr>
                <a:t>rungsträger</a:t>
              </a:r>
              <a:endParaRPr kumimoji="1" lang="de-DE" sz="1632" dirty="0">
                <a:solidFill>
                  <a:srgbClr val="1D304B"/>
                </a:solidFill>
              </a:endParaRPr>
            </a:p>
          </p:txBody>
        </p:sp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7953723" y="4960667"/>
            <a:ext cx="2227921" cy="1524000"/>
            <a:chOff x="4080" y="3072"/>
            <a:chExt cx="1324" cy="960"/>
          </a:xfrm>
        </p:grpSpPr>
        <p:sp>
          <p:nvSpPr>
            <p:cNvPr id="346134" name="Rectangle 22"/>
            <p:cNvSpPr>
              <a:spLocks noChangeArrowheads="1"/>
            </p:cNvSpPr>
            <p:nvPr/>
          </p:nvSpPr>
          <p:spPr bwMode="auto">
            <a:xfrm>
              <a:off x="4080" y="3072"/>
              <a:ext cx="1324" cy="960"/>
            </a:xfrm>
            <a:prstGeom prst="rect">
              <a:avLst/>
            </a:prstGeom>
            <a:gradFill rotWithShape="1">
              <a:gsLst>
                <a:gs pos="0">
                  <a:srgbClr val="2A54A8">
                    <a:alpha val="10001"/>
                  </a:srgbClr>
                </a:gs>
                <a:gs pos="50000">
                  <a:schemeClr val="bg1">
                    <a:alpha val="20000"/>
                  </a:schemeClr>
                </a:gs>
                <a:gs pos="100000">
                  <a:srgbClr val="2A54A8">
                    <a:alpha val="10001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82907" tIns="41454" rIns="326408" bIns="41454" anchor="ctr"/>
            <a:lstStyle/>
            <a:p>
              <a:pPr algn="r">
                <a:defRPr/>
              </a:pPr>
              <a:r>
                <a:rPr kumimoji="1" lang="de-DE" sz="1632" dirty="0">
                  <a:solidFill>
                    <a:srgbClr val="1D304B"/>
                  </a:solidFill>
                </a:rPr>
                <a:t>Gesetze</a:t>
              </a:r>
              <a:br>
                <a:rPr kumimoji="1" lang="de-DE" sz="1632" dirty="0">
                  <a:solidFill>
                    <a:srgbClr val="1D304B"/>
                  </a:solidFill>
                </a:rPr>
              </a:br>
              <a:r>
                <a:rPr kumimoji="1" lang="de-DE" sz="1632" dirty="0">
                  <a:solidFill>
                    <a:srgbClr val="1D304B"/>
                  </a:solidFill>
                </a:rPr>
                <a:t>+</a:t>
              </a:r>
              <a:br>
                <a:rPr kumimoji="1" lang="de-DE" sz="1632" dirty="0">
                  <a:solidFill>
                    <a:srgbClr val="1D304B"/>
                  </a:solidFill>
                </a:rPr>
              </a:br>
              <a:r>
                <a:rPr kumimoji="1" lang="de-DE" sz="1632" dirty="0">
                  <a:solidFill>
                    <a:srgbClr val="1D304B"/>
                  </a:solidFill>
                  <a:cs typeface="Arial" pitchFamily="34" charset="0"/>
                </a:rPr>
                <a:t>§§§</a:t>
              </a:r>
            </a:p>
          </p:txBody>
        </p:sp>
        <p:pic>
          <p:nvPicPr>
            <p:cNvPr id="66590" name="Picture 24" descr="Justiz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41" y="3092"/>
              <a:ext cx="296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067859" y="3325540"/>
            <a:ext cx="2510618" cy="1447800"/>
            <a:chOff x="2377" y="1920"/>
            <a:chExt cx="1492" cy="912"/>
          </a:xfrm>
        </p:grpSpPr>
        <p:pic>
          <p:nvPicPr>
            <p:cNvPr id="66583" name="Picture 29" descr="j00787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73" y="1920"/>
              <a:ext cx="373" cy="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84" name="Picture 30" descr="Kind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65" y="2256"/>
              <a:ext cx="50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85" name="Picture 31" descr="Kind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77" y="2160"/>
              <a:ext cx="383" cy="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86" name="Picture 32" descr="Frau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40" y="1920"/>
              <a:ext cx="476" cy="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203869" y="1807890"/>
            <a:ext cx="2293547" cy="1333500"/>
            <a:chOff x="668" y="803"/>
            <a:chExt cx="1363" cy="840"/>
          </a:xfrm>
        </p:grpSpPr>
        <p:pic>
          <p:nvPicPr>
            <p:cNvPr id="66581" name="Picture 17" descr="lb0835-001"/>
            <p:cNvPicPr preferRelativeResize="0">
              <a:picLocks noChangeAspect="1" noChangeArrowheads="1"/>
            </p:cNvPicPr>
            <p:nvPr/>
          </p:nvPicPr>
          <p:blipFill>
            <a:blip r:embed="rId9" cstate="print">
              <a:lum bright="50000" contrast="-70000"/>
            </a:blip>
            <a:srcRect t="13467"/>
            <a:stretch>
              <a:fillRect/>
            </a:stretch>
          </p:blipFill>
          <p:spPr bwMode="auto">
            <a:xfrm>
              <a:off x="668" y="803"/>
              <a:ext cx="1363" cy="8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</p:spPr>
        </p:pic>
        <p:sp>
          <p:nvSpPr>
            <p:cNvPr id="66582" name="Rectangle 16"/>
            <p:cNvSpPr>
              <a:spLocks noChangeArrowheads="1"/>
            </p:cNvSpPr>
            <p:nvPr/>
          </p:nvSpPr>
          <p:spPr bwMode="auto">
            <a:xfrm flipH="1">
              <a:off x="739" y="873"/>
              <a:ext cx="1179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Kapitalanlage-</a:t>
              </a:r>
            </a:p>
            <a:p>
              <a:pPr algn="ctr">
                <a:lnSpc>
                  <a:spcPct val="90000"/>
                </a:lnSpc>
              </a:pPr>
              <a:r>
                <a:rPr kumimoji="1" lang="de-DE" sz="1632" dirty="0" err="1">
                  <a:solidFill>
                    <a:srgbClr val="1D304B"/>
                  </a:solidFill>
                </a:rPr>
                <a:t>gesellschaften</a:t>
              </a:r>
              <a:endParaRPr kumimoji="1" lang="de-DE" sz="1632" dirty="0">
                <a:solidFill>
                  <a:srgbClr val="1D304B"/>
                </a:solidFill>
              </a:endParaRP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5027473" y="1591990"/>
            <a:ext cx="2200998" cy="1414463"/>
            <a:chOff x="2245" y="803"/>
            <a:chExt cx="1308" cy="891"/>
          </a:xfrm>
        </p:grpSpPr>
        <p:pic>
          <p:nvPicPr>
            <p:cNvPr id="66579" name="Picture 5" descr="au1609-001"/>
            <p:cNvPicPr preferRelativeResize="0">
              <a:picLocks noChangeAspect="1" noChangeArrowheads="1"/>
            </p:cNvPicPr>
            <p:nvPr/>
          </p:nvPicPr>
          <p:blipFill>
            <a:blip r:embed="rId10" cstate="print">
              <a:lum bright="50000" contrast="-70000"/>
            </a:blip>
            <a:srcRect t="9981" b="33307"/>
            <a:stretch>
              <a:fillRect/>
            </a:stretch>
          </p:blipFill>
          <p:spPr bwMode="auto">
            <a:xfrm>
              <a:off x="2245" y="803"/>
              <a:ext cx="1308" cy="891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</p:spPr>
        </p:pic>
        <p:sp>
          <p:nvSpPr>
            <p:cNvPr id="66580" name="Rectangle 4"/>
            <p:cNvSpPr>
              <a:spLocks noChangeArrowheads="1"/>
            </p:cNvSpPr>
            <p:nvPr/>
          </p:nvSpPr>
          <p:spPr bwMode="auto">
            <a:xfrm>
              <a:off x="2375" y="873"/>
              <a:ext cx="116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400 Versicherer</a:t>
              </a:r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7775357" y="1736453"/>
            <a:ext cx="2381049" cy="1397000"/>
            <a:chOff x="3869" y="811"/>
            <a:chExt cx="1415" cy="880"/>
          </a:xfrm>
        </p:grpSpPr>
        <p:pic>
          <p:nvPicPr>
            <p:cNvPr id="66577" name="Picture 8" descr="ba60403"/>
            <p:cNvPicPr preferRelativeResize="0">
              <a:picLocks noChangeAspect="1" noChangeArrowheads="1"/>
            </p:cNvPicPr>
            <p:nvPr/>
          </p:nvPicPr>
          <p:blipFill>
            <a:blip r:embed="rId11" cstate="print">
              <a:lum bright="50000" contrast="-70000"/>
            </a:blip>
            <a:srcRect t="14531"/>
            <a:stretch>
              <a:fillRect/>
            </a:stretch>
          </p:blipFill>
          <p:spPr bwMode="auto">
            <a:xfrm>
              <a:off x="3869" y="811"/>
              <a:ext cx="1415" cy="88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</p:spPr>
        </p:pic>
        <p:sp>
          <p:nvSpPr>
            <p:cNvPr id="66578" name="Rectangle 7"/>
            <p:cNvSpPr>
              <a:spLocks noChangeArrowheads="1"/>
            </p:cNvSpPr>
            <p:nvPr/>
          </p:nvSpPr>
          <p:spPr bwMode="auto">
            <a:xfrm flipH="1">
              <a:off x="4028" y="886"/>
              <a:ext cx="115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2500 Banken</a:t>
              </a:r>
            </a:p>
          </p:txBody>
        </p:sp>
      </p:grp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8079930" y="3319190"/>
            <a:ext cx="2438261" cy="1452563"/>
            <a:chOff x="4080" y="1913"/>
            <a:chExt cx="1449" cy="915"/>
          </a:xfrm>
        </p:grpSpPr>
        <p:pic>
          <p:nvPicPr>
            <p:cNvPr id="66575" name="Picture 14" descr="lb0335-001"/>
            <p:cNvPicPr preferRelativeResize="0">
              <a:picLocks noChangeAspect="1" noChangeArrowheads="1"/>
            </p:cNvPicPr>
            <p:nvPr/>
          </p:nvPicPr>
          <p:blipFill>
            <a:blip r:embed="rId12" cstate="print">
              <a:lum bright="50000" contrast="-70000"/>
            </a:blip>
            <a:srcRect t="10446"/>
            <a:stretch>
              <a:fillRect/>
            </a:stretch>
          </p:blipFill>
          <p:spPr bwMode="auto">
            <a:xfrm>
              <a:off x="4080" y="1913"/>
              <a:ext cx="1449" cy="915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</p:spPr>
        </p:pic>
        <p:sp>
          <p:nvSpPr>
            <p:cNvPr id="66576" name="Rectangle 13"/>
            <p:cNvSpPr>
              <a:spLocks noChangeArrowheads="1"/>
            </p:cNvSpPr>
            <p:nvPr/>
          </p:nvSpPr>
          <p:spPr bwMode="auto">
            <a:xfrm flipH="1">
              <a:off x="4241" y="2340"/>
              <a:ext cx="1163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2907" tIns="41454" rIns="82907" bIns="41454" anchor="ctr"/>
            <a:lstStyle/>
            <a:p>
              <a:pPr algn="ctr">
                <a:lnSpc>
                  <a:spcPct val="90000"/>
                </a:lnSpc>
              </a:pPr>
              <a:r>
                <a:rPr kumimoji="1" lang="de-DE" sz="1632" dirty="0">
                  <a:solidFill>
                    <a:srgbClr val="1D304B"/>
                  </a:solidFill>
                </a:rPr>
                <a:t>1 Finanzamt</a:t>
              </a: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5256350" y="5119415"/>
            <a:ext cx="2224556" cy="1509713"/>
            <a:chOff x="2375" y="2976"/>
            <a:chExt cx="1322" cy="951"/>
          </a:xfrm>
        </p:grpSpPr>
        <p:pic>
          <p:nvPicPr>
            <p:cNvPr id="66573" name="Picture 27" descr="low2"/>
            <p:cNvPicPr>
              <a:picLocks noChangeAspect="1" noChangeArrowheads="1"/>
            </p:cNvPicPr>
            <p:nvPr/>
          </p:nvPicPr>
          <p:blipFill>
            <a:blip r:embed="rId13" cstate="print">
              <a:lum bright="50000" contrast="-70000"/>
            </a:blip>
            <a:srcRect/>
            <a:stretch>
              <a:fillRect/>
            </a:stretch>
          </p:blipFill>
          <p:spPr bwMode="auto">
            <a:xfrm>
              <a:off x="2375" y="2976"/>
              <a:ext cx="1304" cy="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74" name="Rectangle 26"/>
            <p:cNvSpPr>
              <a:spLocks noChangeArrowheads="1"/>
            </p:cNvSpPr>
            <p:nvPr/>
          </p:nvSpPr>
          <p:spPr bwMode="auto">
            <a:xfrm>
              <a:off x="2393" y="3600"/>
              <a:ext cx="1304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907" tIns="41454" rIns="82907" bIns="41454" anchor="ctr"/>
            <a:lstStyle/>
            <a:p>
              <a:pPr algn="ctr"/>
              <a:r>
                <a:rPr lang="de-DE" sz="1632" dirty="0">
                  <a:solidFill>
                    <a:srgbClr val="1D304B"/>
                  </a:solidFill>
                </a:rPr>
                <a:t>Anbieter des EU-Binnenmarktes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127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Helfen die Empfehlungen der Medien und Publikationen?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45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WORAUF KOMMT ES WIRKLICH AN?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453" y="2310786"/>
            <a:ext cx="7038829" cy="396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2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46</a:t>
            </a:fld>
            <a:r>
              <a:rPr lang="de-DE" dirty="0" smtClean="0">
                <a:solidFill>
                  <a:srgbClr val="1D2D4B"/>
                </a:solidFill>
              </a:rPr>
              <a:t> </a:t>
            </a:r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ZEITENWECHSEL</a:t>
            </a:r>
            <a:br>
              <a:rPr lang="de-DE" dirty="0"/>
            </a:br>
            <a:r>
              <a:rPr lang="de-DE" dirty="0"/>
              <a:t>METAMORPHOSE?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1D2D4B"/>
                </a:solidFill>
              </a:rPr>
              <a:t>Wirklich alles Anders?</a:t>
            </a:r>
            <a:endParaRPr lang="de-DE" dirty="0">
              <a:solidFill>
                <a:srgbClr val="1D2D4B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792" y="2901119"/>
            <a:ext cx="4706468" cy="3161296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52" y="2901119"/>
            <a:ext cx="4488594" cy="3152524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5402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29" y="1510250"/>
            <a:ext cx="9313413" cy="5347750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59B40F1-650F-4716-B7E3-F6872F408119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47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DIGITALE METAMORPHOSE?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713" y="2196269"/>
            <a:ext cx="6965046" cy="3655383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15197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48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DIGITALE METAMORPHOSE?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212" y="0"/>
            <a:ext cx="2625088" cy="238479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3" y="1760938"/>
            <a:ext cx="6540373" cy="49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4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274" y="1133475"/>
            <a:ext cx="8150424" cy="5111111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59B40F1-650F-4716-B7E3-F6872F408119}" type="slidenum">
              <a:rPr lang="de-DE" smtClean="0">
                <a:solidFill>
                  <a:srgbClr val="1D2D4B"/>
                </a:solidFill>
              </a:rPr>
              <a:pPr>
                <a:defRPr/>
              </a:pPr>
              <a:t>49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261" y="2550188"/>
            <a:ext cx="4752975" cy="210502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381" y="1675751"/>
            <a:ext cx="5200650" cy="43053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247" y="2938303"/>
            <a:ext cx="4210050" cy="84772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6818" y="4477321"/>
            <a:ext cx="3533775" cy="47625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0589" y="2535336"/>
            <a:ext cx="5153025" cy="340995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5686" y="864599"/>
            <a:ext cx="5696038" cy="5899468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785622" y="1675751"/>
            <a:ext cx="10520219" cy="4385816"/>
          </a:xfrm>
          <a:prstGeom prst="rect">
            <a:avLst/>
          </a:prstGeom>
          <a:solidFill>
            <a:schemeClr val="bg1"/>
          </a:solidFill>
          <a:ln w="38100">
            <a:solidFill>
              <a:srgbClr val="1D2D4B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50000"/>
              </a:spcAft>
            </a:pPr>
            <a:r>
              <a:rPr lang="de-DE" u="sng" dirty="0">
                <a:solidFill>
                  <a:srgbClr val="1D2D4B"/>
                </a:solidFill>
              </a:rPr>
              <a:t>Deckungsbesonderheiten HSR </a:t>
            </a:r>
            <a:r>
              <a:rPr lang="de-DE" u="sng" dirty="0" smtClean="0">
                <a:solidFill>
                  <a:srgbClr val="1D2D4B"/>
                </a:solidFill>
              </a:rPr>
              <a:t>/ PHV (Auszug</a:t>
            </a:r>
            <a:r>
              <a:rPr lang="de-DE" u="sng" dirty="0">
                <a:solidFill>
                  <a:srgbClr val="1D2D4B"/>
                </a:solidFill>
              </a:rPr>
              <a:t>):</a:t>
            </a: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</a:rPr>
              <a:t>Pauschale Maximalerstattung je Gegenstand 2.000,- € und 30.000 ,- € je Risiko </a:t>
            </a:r>
            <a:endParaRPr lang="de-DE" dirty="0" smtClean="0">
              <a:solidFill>
                <a:srgbClr val="1D2D4B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D2D4B"/>
                </a:solidFill>
              </a:rPr>
              <a:t>höhere Einzel- und Gesamtwerte müssen separat gemeldet und bestätigt werden</a:t>
            </a:r>
            <a:endParaRPr lang="de-DE" dirty="0">
              <a:solidFill>
                <a:srgbClr val="1D2D4B"/>
              </a:solidFill>
            </a:endParaRP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</a:rPr>
              <a:t>Kein Schutz für </a:t>
            </a:r>
            <a:r>
              <a:rPr lang="de-DE" dirty="0" smtClean="0">
                <a:solidFill>
                  <a:srgbClr val="1D2D4B"/>
                </a:solidFill>
              </a:rPr>
              <a:t>Bargeld</a:t>
            </a: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D2D4B"/>
                </a:solidFill>
              </a:rPr>
              <a:t>Generell kein PHV Schutz für Drohnen</a:t>
            </a:r>
            <a:r>
              <a:rPr lang="de-DE" dirty="0">
                <a:solidFill>
                  <a:srgbClr val="1D2D4B"/>
                </a:solidFill>
              </a:rPr>
              <a:t>, </a:t>
            </a:r>
            <a:r>
              <a:rPr lang="de-DE" dirty="0" err="1" smtClean="0">
                <a:solidFill>
                  <a:srgbClr val="1D2D4B"/>
                </a:solidFill>
              </a:rPr>
              <a:t>Pedelecs</a:t>
            </a:r>
            <a:r>
              <a:rPr lang="de-DE" dirty="0" smtClean="0">
                <a:solidFill>
                  <a:srgbClr val="1D2D4B"/>
                </a:solidFill>
              </a:rPr>
              <a:t>, </a:t>
            </a:r>
            <a:r>
              <a:rPr lang="de-DE" dirty="0" err="1">
                <a:solidFill>
                  <a:srgbClr val="1D2D4B"/>
                </a:solidFill>
              </a:rPr>
              <a:t>Segways</a:t>
            </a:r>
            <a:r>
              <a:rPr lang="de-DE" dirty="0">
                <a:solidFill>
                  <a:srgbClr val="1D2D4B"/>
                </a:solidFill>
              </a:rPr>
              <a:t> oder </a:t>
            </a:r>
            <a:r>
              <a:rPr lang="de-DE" dirty="0" smtClean="0">
                <a:solidFill>
                  <a:srgbClr val="1D2D4B"/>
                </a:solidFill>
              </a:rPr>
              <a:t>elektrische Skateboards (u.Ä.)</a:t>
            </a:r>
          </a:p>
          <a:p>
            <a:pPr marL="742950" lvl="1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D2D4B"/>
                </a:solidFill>
              </a:rPr>
              <a:t>über eine Best - Leistungsgarantie braucht man natürlich gar nicht erst zu sprechen…</a:t>
            </a: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D2D4B"/>
                </a:solidFill>
              </a:rPr>
              <a:t>Kein </a:t>
            </a:r>
            <a:r>
              <a:rPr lang="de-DE" dirty="0">
                <a:solidFill>
                  <a:srgbClr val="1D2D4B"/>
                </a:solidFill>
              </a:rPr>
              <a:t>Schutz außerhalb des Versicherungsortes (Außenversicherung)</a:t>
            </a:r>
          </a:p>
          <a:p>
            <a:pPr marL="285750" indent="-285750">
              <a:lnSpc>
                <a:spcPct val="150000"/>
              </a:lnSpc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D2D4B"/>
                </a:solidFill>
              </a:rPr>
              <a:t>Kein Schutz für fremdes Eigentum oder bei Überlassung</a:t>
            </a:r>
          </a:p>
        </p:txBody>
      </p:sp>
      <p:sp>
        <p:nvSpPr>
          <p:cNvPr id="6" name="Rechteck 5"/>
          <p:cNvSpPr/>
          <p:nvPr/>
        </p:nvSpPr>
        <p:spPr>
          <a:xfrm>
            <a:off x="8164372" y="587528"/>
            <a:ext cx="3562871" cy="1569660"/>
          </a:xfrm>
          <a:prstGeom prst="rect">
            <a:avLst/>
          </a:prstGeom>
          <a:solidFill>
            <a:srgbClr val="1D304B"/>
          </a:solidFill>
          <a:ln>
            <a:solidFill>
              <a:srgbClr val="1D304B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„hip, schnell und einfach“ kann höheren Ansprüchen 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häufig </a:t>
            </a:r>
            <a:r>
              <a:rPr lang="de-DE" sz="24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nicht gerecht werden!!!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0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468B39-1C85-457E-8878-39BDE277CC12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Die </a:t>
            </a:r>
            <a:r>
              <a:rPr kumimoji="1" lang="de-DE" cap="none" dirty="0"/>
              <a:t>afm</a:t>
            </a:r>
            <a:r>
              <a:rPr kumimoji="1" lang="de-DE" dirty="0"/>
              <a:t> Unternehmensgruppe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22" y="2430789"/>
            <a:ext cx="5088944" cy="4111867"/>
          </a:xfrm>
          <a:prstGeom prst="rect">
            <a:avLst/>
          </a:prstGeom>
        </p:spPr>
      </p:pic>
      <p:sp>
        <p:nvSpPr>
          <p:cNvPr id="9" name="Rectangle 22"/>
          <p:cNvSpPr txBox="1">
            <a:spLocks noChangeArrowheads="1"/>
          </p:cNvSpPr>
          <p:nvPr/>
        </p:nvSpPr>
        <p:spPr bwMode="auto">
          <a:xfrm>
            <a:off x="1948972" y="6161656"/>
            <a:ext cx="772624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242" tIns="47118" rIns="94242" bIns="47118" numCol="1" anchor="t" anchorCtr="0" compatLnSpc="1">
            <a:prstTxWarp prst="textNoShape">
              <a:avLst/>
            </a:prstTxWarp>
          </a:bodyPr>
          <a:lstStyle/>
          <a:p>
            <a:pPr defTabSz="944392">
              <a:spcBef>
                <a:spcPct val="10000"/>
              </a:spcBef>
              <a:defRPr/>
            </a:pPr>
            <a:r>
              <a:rPr lang="de-DE" sz="1995" kern="0" dirty="0">
                <a:solidFill>
                  <a:srgbClr val="1D304B"/>
                </a:solidFill>
                <a:latin typeface="Helvetica" pitchFamily="34" charset="0"/>
              </a:rPr>
              <a:t>Einer der gr</a:t>
            </a:r>
            <a:r>
              <a:rPr lang="de-DE" sz="1995" kern="0" dirty="0">
                <a:solidFill>
                  <a:srgbClr val="1D304B"/>
                </a:solidFill>
              </a:rPr>
              <a:t>öß</a:t>
            </a:r>
            <a:r>
              <a:rPr lang="de-DE" sz="1995" kern="0" dirty="0">
                <a:solidFill>
                  <a:srgbClr val="1D304B"/>
                </a:solidFill>
                <a:latin typeface="Helvetica" pitchFamily="34" charset="0"/>
              </a:rPr>
              <a:t>ten </a:t>
            </a:r>
            <a:r>
              <a:rPr lang="de-DE" sz="1995" u="sng" kern="0" dirty="0">
                <a:solidFill>
                  <a:srgbClr val="1D304B"/>
                </a:solidFill>
                <a:latin typeface="Helvetica" pitchFamily="34" charset="0"/>
              </a:rPr>
              <a:t>unabh</a:t>
            </a:r>
            <a:r>
              <a:rPr lang="de-DE" sz="1995" u="sng" kern="0" dirty="0">
                <a:solidFill>
                  <a:srgbClr val="1D304B"/>
                </a:solidFill>
              </a:rPr>
              <a:t>ä</a:t>
            </a:r>
            <a:r>
              <a:rPr lang="de-DE" sz="1995" u="sng" kern="0" dirty="0">
                <a:solidFill>
                  <a:srgbClr val="1D304B"/>
                </a:solidFill>
                <a:latin typeface="Helvetica" pitchFamily="34" charset="0"/>
              </a:rPr>
              <a:t>ngigen</a:t>
            </a:r>
            <a:r>
              <a:rPr lang="de-DE" sz="1995" kern="0" dirty="0">
                <a:solidFill>
                  <a:srgbClr val="1D304B"/>
                </a:solidFill>
                <a:latin typeface="Helvetica" pitchFamily="34" charset="0"/>
              </a:rPr>
              <a:t> Finanzdienstleister Deutschlands</a:t>
            </a:r>
          </a:p>
        </p:txBody>
      </p:sp>
    </p:spTree>
    <p:extLst>
      <p:ext uri="{BB962C8B-B14F-4D97-AF65-F5344CB8AC3E}">
        <p14:creationId xmlns:p14="http://schemas.microsoft.com/office/powerpoint/2010/main" val="143469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 advAuto="100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fld id="{EA952CFE-AF4B-4BE9-B2E2-E1420D3F9B32}" type="slidenum">
              <a:rPr lang="de-DE" smtClean="0"/>
              <a:pPr algn="r"/>
              <a:t>50</a:t>
            </a:fld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591175" y="217773"/>
            <a:ext cx="61214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nur </a:t>
            </a:r>
            <a:r>
              <a:rPr lang="de-DE" sz="2400" u="sng" dirty="0" smtClean="0">
                <a:solidFill>
                  <a:srgbClr val="137C9B"/>
                </a:solidFill>
              </a:rPr>
              <a:t>ein</a:t>
            </a:r>
            <a:r>
              <a:rPr lang="de-DE" sz="2400" dirty="0" smtClean="0">
                <a:solidFill>
                  <a:srgbClr val="137C9B"/>
                </a:solidFill>
              </a:rPr>
              <a:t> Beispiel: Öko-Test 2005 und 2008…</a:t>
            </a:r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3" y="1360385"/>
            <a:ext cx="3625964" cy="514259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730" y="1265205"/>
            <a:ext cx="4610100" cy="463867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1299" y="578678"/>
            <a:ext cx="4669850" cy="627932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506" y="1993930"/>
            <a:ext cx="6851235" cy="3875501"/>
          </a:xfrm>
          <a:prstGeom prst="rect">
            <a:avLst/>
          </a:prstGeom>
          <a:ln w="19050">
            <a:solidFill>
              <a:srgbClr val="1D2D4B"/>
            </a:solidFill>
          </a:ln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8738" y="3577005"/>
            <a:ext cx="10230030" cy="709350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1332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352" y="4460954"/>
            <a:ext cx="5486400" cy="1902320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51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8448675" y="212128"/>
            <a:ext cx="32639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und Finanztest 2008…</a:t>
            </a:r>
            <a:endParaRPr lang="de-DE" sz="2400" dirty="0">
              <a:solidFill>
                <a:srgbClr val="137C9B"/>
              </a:solidFill>
            </a:endParaRPr>
          </a:p>
          <a:p>
            <a:pPr algn="r"/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9" y="1499629"/>
            <a:ext cx="3842656" cy="517082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666" y="1541865"/>
            <a:ext cx="4181475" cy="298132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99" y="2594377"/>
            <a:ext cx="4187197" cy="218810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582" y="1516386"/>
            <a:ext cx="2036859" cy="525956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756" y="1598440"/>
            <a:ext cx="8138582" cy="4562743"/>
          </a:xfrm>
          <a:prstGeom prst="rect">
            <a:avLst/>
          </a:prstGeom>
          <a:ln w="19050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4219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52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8411048" y="201987"/>
            <a:ext cx="3301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und VBZ 2005…</a:t>
            </a:r>
            <a:endParaRPr lang="de-DE" sz="2400" dirty="0">
              <a:solidFill>
                <a:srgbClr val="137C9B"/>
              </a:solidFill>
            </a:endParaRPr>
          </a:p>
          <a:p>
            <a:pPr algn="r"/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386" y="1830704"/>
            <a:ext cx="7861870" cy="1986090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952" y="553550"/>
            <a:ext cx="7134225" cy="90487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51" y="1774519"/>
            <a:ext cx="3642707" cy="489593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888" y="2316632"/>
            <a:ext cx="7509881" cy="3973924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78843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 </a:t>
            </a:r>
            <a:fld id="{F4ED118F-158F-4A49-96E9-0E4C1AF460BC}" type="slidenum">
              <a:rPr lang="de-DE" smtClean="0"/>
              <a:pPr>
                <a:defRPr/>
              </a:pPr>
              <a:t>53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7562850" y="202611"/>
            <a:ext cx="4149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und weiter 2008 und 2010…</a:t>
            </a:r>
            <a:endParaRPr lang="de-DE" sz="2400" dirty="0">
              <a:solidFill>
                <a:srgbClr val="137C9B"/>
              </a:solidFill>
            </a:endParaRPr>
          </a:p>
          <a:p>
            <a:pPr algn="r"/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15" y="1774647"/>
            <a:ext cx="6160620" cy="4140016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168" y="2323201"/>
            <a:ext cx="6218113" cy="4029642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48772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54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7196428" y="136618"/>
            <a:ext cx="4280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und unsere Sicht dazu…</a:t>
            </a:r>
            <a:endParaRPr lang="de-DE" sz="2400" dirty="0">
              <a:solidFill>
                <a:srgbClr val="137C9B"/>
              </a:solidFill>
            </a:endParaRPr>
          </a:p>
          <a:p>
            <a:pPr algn="r"/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59" y="1775884"/>
            <a:ext cx="6701060" cy="3185750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495" y="1372990"/>
            <a:ext cx="8560953" cy="4405214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823" y="1254591"/>
            <a:ext cx="7439692" cy="5267427"/>
          </a:xfrm>
          <a:prstGeom prst="rect">
            <a:avLst/>
          </a:prstGeom>
          <a:ln w="38100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3610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ED118F-158F-4A49-96E9-0E4C1AF460BC}" type="slidenum">
              <a:rPr lang="de-DE" smtClean="0"/>
              <a:pPr>
                <a:defRPr/>
              </a:pPr>
              <a:t>55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9187700" y="202611"/>
            <a:ext cx="2524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und jetzt…</a:t>
            </a:r>
            <a:endParaRPr lang="de-DE" sz="2400" dirty="0">
              <a:solidFill>
                <a:srgbClr val="137C9B"/>
              </a:solidFill>
            </a:endParaRPr>
          </a:p>
          <a:p>
            <a:pPr algn="r"/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76" y="1491062"/>
            <a:ext cx="3805409" cy="495050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870" y="2689070"/>
            <a:ext cx="6086475" cy="1885950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108" y="1182942"/>
            <a:ext cx="5507607" cy="3248657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428" y="1805677"/>
            <a:ext cx="6781800" cy="3019425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328" y="2875266"/>
            <a:ext cx="7096125" cy="3352800"/>
          </a:xfrm>
          <a:prstGeom prst="rect">
            <a:avLst/>
          </a:prstGeom>
          <a:ln>
            <a:solidFill>
              <a:srgbClr val="1D2D4B"/>
            </a:solidFill>
          </a:ln>
        </p:spPr>
      </p:pic>
      <p:sp>
        <p:nvSpPr>
          <p:cNvPr id="5" name="Rechteck 4"/>
          <p:cNvSpPr/>
          <p:nvPr/>
        </p:nvSpPr>
        <p:spPr>
          <a:xfrm>
            <a:off x="1680174" y="1285820"/>
            <a:ext cx="8882309" cy="5139869"/>
          </a:xfrm>
          <a:prstGeom prst="rect">
            <a:avLst/>
          </a:prstGeom>
          <a:solidFill>
            <a:schemeClr val="bg1"/>
          </a:solidFill>
          <a:ln w="38100">
            <a:solidFill>
              <a:srgbClr val="1D2D4B"/>
            </a:solidFill>
          </a:ln>
        </p:spPr>
        <p:txBody>
          <a:bodyPr wrap="square">
            <a:spAutoFit/>
          </a:bodyPr>
          <a:lstStyle/>
          <a:p>
            <a:endParaRPr lang="de-DE" sz="2800" b="1" dirty="0" smtClean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…in der Summe Leistungskürzung für 55.000 </a:t>
            </a:r>
          </a:p>
          <a:p>
            <a:r>
              <a:rPr lang="de-DE" sz="28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Anwärter / Rentner in Höhe von circa</a:t>
            </a:r>
          </a:p>
          <a:p>
            <a:endParaRPr lang="de-DE" sz="2800" b="1" dirty="0" smtClean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b="1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 </a:t>
            </a:r>
            <a:r>
              <a:rPr lang="de-DE" sz="4800" b="1" u="sng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170.000.000,- €</a:t>
            </a:r>
          </a:p>
          <a:p>
            <a:endParaRPr lang="de-DE" sz="2800" b="1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800" b="1" dirty="0" smtClean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b="1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…Ø 20 % (3.000,- €) Rentenkürzung </a:t>
            </a:r>
          </a:p>
          <a:p>
            <a:r>
              <a:rPr lang="de-DE" sz="28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je Anwärter / Rentner! 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29156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 </a:t>
            </a:r>
            <a:fld id="{F4ED118F-158F-4A49-96E9-0E4C1AF460BC}" type="slidenum">
              <a:rPr lang="de-DE" smtClean="0"/>
              <a:pPr>
                <a:defRPr/>
              </a:pPr>
              <a:t>56</a:t>
            </a:fld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62" y="1867483"/>
            <a:ext cx="5521963" cy="4392845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978" y="1731233"/>
            <a:ext cx="4277940" cy="4620923"/>
          </a:xfrm>
          <a:prstGeom prst="rect">
            <a:avLst/>
          </a:prstGeom>
          <a:ln>
            <a:solidFill>
              <a:srgbClr val="1D2D4B"/>
            </a:solidFill>
          </a:ln>
        </p:spPr>
      </p:pic>
      <p:sp>
        <p:nvSpPr>
          <p:cNvPr id="8" name="Rechteck 7"/>
          <p:cNvSpPr/>
          <p:nvPr/>
        </p:nvSpPr>
        <p:spPr>
          <a:xfrm>
            <a:off x="7600950" y="217935"/>
            <a:ext cx="4111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2400" dirty="0" smtClean="0">
                <a:solidFill>
                  <a:srgbClr val="137C9B"/>
                </a:solidFill>
              </a:rPr>
              <a:t>…und </a:t>
            </a:r>
            <a:r>
              <a:rPr lang="de-DE" sz="2400" dirty="0" smtClean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∞</a:t>
            </a:r>
            <a:r>
              <a:rPr lang="de-DE" sz="2400" dirty="0" smtClean="0">
                <a:solidFill>
                  <a:srgbClr val="137C9B"/>
                </a:solidFill>
              </a:rPr>
              <a:t> weitere Beispiele…</a:t>
            </a:r>
            <a:endParaRPr lang="de-DE" sz="2400" dirty="0">
              <a:solidFill>
                <a:srgbClr val="137C9B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180" y="3159327"/>
            <a:ext cx="8305800" cy="2381250"/>
          </a:xfrm>
          <a:prstGeom prst="rect">
            <a:avLst/>
          </a:prstGeom>
          <a:ln>
            <a:solidFill>
              <a:srgbClr val="1D2D4B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385" y="4971491"/>
            <a:ext cx="2038350" cy="40957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7600950" y="1301958"/>
            <a:ext cx="4087528" cy="1569660"/>
          </a:xfrm>
          <a:prstGeom prst="rect">
            <a:avLst/>
          </a:prstGeom>
          <a:solidFill>
            <a:srgbClr val="1D304B"/>
          </a:solidFill>
          <a:ln>
            <a:solidFill>
              <a:srgbClr val="1D304B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Öffentlich zugänglichen Empfehlungen liegen häufig keine fundierten Überlegungen zugrunde!!!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10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57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Thesen und SCHLUSSFOLGERUNG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4" y="3989844"/>
            <a:ext cx="10191393" cy="207116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1038224" y="3528942"/>
            <a:ext cx="10115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solidFill>
                  <a:srgbClr val="137C9B"/>
                </a:solidFill>
              </a:rPr>
              <a:t>Worauf kommt es </a:t>
            </a:r>
            <a:r>
              <a:rPr lang="de-DE" sz="2400" u="sng" dirty="0" smtClean="0">
                <a:solidFill>
                  <a:srgbClr val="137C9B"/>
                </a:solidFill>
              </a:rPr>
              <a:t>also wirklich</a:t>
            </a:r>
            <a:r>
              <a:rPr lang="de-DE" sz="2400" dirty="0" smtClean="0">
                <a:solidFill>
                  <a:srgbClr val="137C9B"/>
                </a:solidFill>
              </a:rPr>
              <a:t> an?</a:t>
            </a:r>
            <a:endParaRPr lang="de-DE" sz="2400" dirty="0">
              <a:solidFill>
                <a:srgbClr val="137C9B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215686" y="1942566"/>
            <a:ext cx="3240000" cy="1080000"/>
          </a:xfrm>
          <a:prstGeom prst="rect">
            <a:avLst/>
          </a:prstGeom>
          <a:solidFill>
            <a:srgbClr val="1D304B"/>
          </a:solidFill>
          <a:ln>
            <a:solidFill>
              <a:srgbClr val="1D304B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Öffentlich zugänglichen Empfehlungen liegen häufig keine fundierten Überlegungen zugrunde!!!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671647" y="1942566"/>
            <a:ext cx="3240000" cy="1080000"/>
          </a:xfrm>
          <a:prstGeom prst="rect">
            <a:avLst/>
          </a:prstGeom>
          <a:solidFill>
            <a:srgbClr val="1D304B"/>
          </a:solidFill>
          <a:ln>
            <a:solidFill>
              <a:srgbClr val="1D304B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„hip, schnell und einfach“ kann höheren Ansprüchen </a:t>
            </a:r>
            <a:r>
              <a:rPr lang="de-D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häufig </a:t>
            </a:r>
            <a:r>
              <a:rPr lang="de-DE" sz="1600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nicht gerecht werden!!!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1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465" y="1475934"/>
            <a:ext cx="8420734" cy="5382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58</a:t>
            </a:r>
            <a:endParaRPr lang="de-DE" sz="1600" dirty="0">
              <a:solidFill>
                <a:srgbClr val="1D2D4B"/>
              </a:solidFill>
            </a:endParaRPr>
          </a:p>
        </p:txBody>
      </p:sp>
      <p:sp>
        <p:nvSpPr>
          <p:cNvPr id="490500" name="Text Box 4"/>
          <p:cNvSpPr txBox="1">
            <a:spLocks noChangeArrowheads="1"/>
          </p:cNvSpPr>
          <p:nvPr/>
        </p:nvSpPr>
        <p:spPr bwMode="auto">
          <a:xfrm>
            <a:off x="2309875" y="2821846"/>
            <a:ext cx="7937061" cy="1602208"/>
          </a:xfrm>
          <a:prstGeom prst="rect">
            <a:avLst/>
          </a:prstGeom>
          <a:solidFill>
            <a:srgbClr val="1D2D4B"/>
          </a:solidFill>
          <a:ln w="19050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chemeClr val="bg1"/>
                </a:solidFill>
              </a:rPr>
              <a:t>afm TS </a:t>
            </a:r>
          </a:p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chemeClr val="bg1"/>
                </a:solidFill>
              </a:rPr>
              <a:t>Angebotssoftware, </a:t>
            </a:r>
            <a:r>
              <a:rPr lang="de-DE" sz="1632" b="1" dirty="0" smtClean="0">
                <a:solidFill>
                  <a:schemeClr val="bg1"/>
                </a:solidFill>
              </a:rPr>
              <a:t>Vergleichssoftware, Beratungstools </a:t>
            </a:r>
            <a:r>
              <a:rPr lang="de-DE" sz="1632" b="1" dirty="0">
                <a:solidFill>
                  <a:schemeClr val="bg1"/>
                </a:solidFill>
              </a:rPr>
              <a:t>und Angebotsdokumentation</a:t>
            </a:r>
          </a:p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chemeClr val="bg1"/>
                </a:solidFill>
              </a:rPr>
              <a:t>afm Beraterportal, afm </a:t>
            </a:r>
            <a:r>
              <a:rPr lang="de-DE" sz="1632" b="1" dirty="0" err="1" smtClean="0">
                <a:solidFill>
                  <a:schemeClr val="bg1"/>
                </a:solidFill>
              </a:rPr>
              <a:t>FinanzOffice</a:t>
            </a:r>
            <a:r>
              <a:rPr lang="de-DE" sz="1632" b="1" dirty="0">
                <a:solidFill>
                  <a:schemeClr val="bg1"/>
                </a:solidFill>
              </a:rPr>
              <a:t>, Finanzplaner PRO und afm Finanzplan mit </a:t>
            </a:r>
            <a:r>
              <a:rPr lang="de-DE" sz="1632" b="1" dirty="0" smtClean="0">
                <a:solidFill>
                  <a:schemeClr val="bg1"/>
                </a:solidFill>
              </a:rPr>
              <a:t>Produktvergleichsrechnern</a:t>
            </a:r>
            <a:endParaRPr lang="de-DE" sz="2086" dirty="0">
              <a:solidFill>
                <a:schemeClr val="bg1"/>
              </a:solidFill>
            </a:endParaRPr>
          </a:p>
        </p:txBody>
      </p:sp>
      <p:sp>
        <p:nvSpPr>
          <p:cNvPr id="490502" name="Text Box 6"/>
          <p:cNvSpPr txBox="1">
            <a:spLocks noChangeArrowheads="1"/>
          </p:cNvSpPr>
          <p:nvPr/>
        </p:nvSpPr>
        <p:spPr bwMode="auto">
          <a:xfrm>
            <a:off x="4258473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sp>
        <p:nvSpPr>
          <p:cNvPr id="490503" name="Text Box 7"/>
          <p:cNvSpPr txBox="1">
            <a:spLocks noChangeArrowheads="1"/>
          </p:cNvSpPr>
          <p:nvPr/>
        </p:nvSpPr>
        <p:spPr bwMode="auto">
          <a:xfrm>
            <a:off x="4869302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sp>
        <p:nvSpPr>
          <p:cNvPr id="490504" name="Text Box 8"/>
          <p:cNvSpPr txBox="1">
            <a:spLocks noChangeArrowheads="1"/>
          </p:cNvSpPr>
          <p:nvPr/>
        </p:nvSpPr>
        <p:spPr bwMode="auto">
          <a:xfrm>
            <a:off x="5480128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sp>
        <p:nvSpPr>
          <p:cNvPr id="490505" name="Text Box 9"/>
          <p:cNvSpPr txBox="1">
            <a:spLocks noChangeArrowheads="1"/>
          </p:cNvSpPr>
          <p:nvPr/>
        </p:nvSpPr>
        <p:spPr bwMode="auto">
          <a:xfrm>
            <a:off x="6090959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sp>
        <p:nvSpPr>
          <p:cNvPr id="490506" name="Text Box 10"/>
          <p:cNvSpPr txBox="1">
            <a:spLocks noChangeArrowheads="1"/>
          </p:cNvSpPr>
          <p:nvPr/>
        </p:nvSpPr>
        <p:spPr bwMode="auto">
          <a:xfrm>
            <a:off x="6701784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sp>
        <p:nvSpPr>
          <p:cNvPr id="490507" name="Text Box 11"/>
          <p:cNvSpPr txBox="1">
            <a:spLocks noChangeArrowheads="1"/>
          </p:cNvSpPr>
          <p:nvPr/>
        </p:nvSpPr>
        <p:spPr bwMode="auto">
          <a:xfrm>
            <a:off x="7312610" y="1678837"/>
            <a:ext cx="535105" cy="3184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51" dirty="0"/>
              <a:t>U</a:t>
            </a:r>
          </a:p>
        </p:txBody>
      </p:sp>
      <p:grpSp>
        <p:nvGrpSpPr>
          <p:cNvPr id="2" name="Group 89"/>
          <p:cNvGrpSpPr>
            <a:grpSpLocks/>
          </p:cNvGrpSpPr>
          <p:nvPr/>
        </p:nvGrpSpPr>
        <p:grpSpPr bwMode="auto">
          <a:xfrm>
            <a:off x="4564755" y="2110641"/>
            <a:ext cx="2976731" cy="674687"/>
            <a:chOff x="1973" y="1009"/>
            <a:chExt cx="1769" cy="425"/>
          </a:xfrm>
        </p:grpSpPr>
        <p:sp>
          <p:nvSpPr>
            <p:cNvPr id="100368" name="Line 18"/>
            <p:cNvSpPr>
              <a:spLocks noChangeShapeType="1"/>
            </p:cNvSpPr>
            <p:nvPr/>
          </p:nvSpPr>
          <p:spPr bwMode="auto">
            <a:xfrm>
              <a:off x="1973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100369" name="Line 19"/>
            <p:cNvSpPr>
              <a:spLocks noChangeShapeType="1"/>
            </p:cNvSpPr>
            <p:nvPr/>
          </p:nvSpPr>
          <p:spPr bwMode="auto">
            <a:xfrm>
              <a:off x="2290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100370" name="Line 20"/>
            <p:cNvSpPr>
              <a:spLocks noChangeShapeType="1"/>
            </p:cNvSpPr>
            <p:nvPr/>
          </p:nvSpPr>
          <p:spPr bwMode="auto">
            <a:xfrm>
              <a:off x="2653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100371" name="Line 21"/>
            <p:cNvSpPr>
              <a:spLocks noChangeShapeType="1"/>
            </p:cNvSpPr>
            <p:nvPr/>
          </p:nvSpPr>
          <p:spPr bwMode="auto">
            <a:xfrm>
              <a:off x="3016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100372" name="Line 22"/>
            <p:cNvSpPr>
              <a:spLocks noChangeShapeType="1"/>
            </p:cNvSpPr>
            <p:nvPr/>
          </p:nvSpPr>
          <p:spPr bwMode="auto">
            <a:xfrm>
              <a:off x="3379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  <p:sp>
          <p:nvSpPr>
            <p:cNvPr id="100373" name="Line 23"/>
            <p:cNvSpPr>
              <a:spLocks noChangeShapeType="1"/>
            </p:cNvSpPr>
            <p:nvPr/>
          </p:nvSpPr>
          <p:spPr bwMode="auto">
            <a:xfrm>
              <a:off x="3742" y="1009"/>
              <a:ext cx="0" cy="425"/>
            </a:xfrm>
            <a:prstGeom prst="line">
              <a:avLst/>
            </a:prstGeom>
            <a:noFill/>
            <a:ln w="28575">
              <a:solidFill>
                <a:srgbClr val="1D304B"/>
              </a:solidFill>
              <a:prstDash val="sysDot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 sz="1632"/>
            </a:p>
          </p:txBody>
        </p:sp>
      </p:grpSp>
      <p:sp>
        <p:nvSpPr>
          <p:cNvPr id="490542" name="Text Box 46"/>
          <p:cNvSpPr txBox="1">
            <a:spLocks noChangeArrowheads="1"/>
          </p:cNvSpPr>
          <p:nvPr/>
        </p:nvSpPr>
        <p:spPr bwMode="auto">
          <a:xfrm>
            <a:off x="3979499" y="4881555"/>
            <a:ext cx="4338393" cy="346352"/>
          </a:xfrm>
          <a:prstGeom prst="rect">
            <a:avLst/>
          </a:prstGeom>
          <a:solidFill>
            <a:srgbClr val="1D2D4B"/>
          </a:solidFill>
          <a:ln w="19050">
            <a:noFill/>
            <a:miter lim="800000"/>
            <a:headEnd/>
            <a:tailEnd/>
          </a:ln>
        </p:spPr>
        <p:txBody>
          <a:bodyPr wrap="square" lIns="94276" tIns="47136" rIns="94276" bIns="4713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32" b="1" dirty="0">
                <a:solidFill>
                  <a:schemeClr val="bg1"/>
                </a:solidFill>
              </a:rPr>
              <a:t>afm Geschäftsstelle</a:t>
            </a:r>
            <a:endParaRPr lang="de-DE" sz="2086" dirty="0">
              <a:solidFill>
                <a:schemeClr val="bg1"/>
              </a:solidFill>
            </a:endParaRPr>
          </a:p>
        </p:txBody>
      </p:sp>
      <p:sp>
        <p:nvSpPr>
          <p:cNvPr id="490559" name="Oval 63"/>
          <p:cNvSpPr>
            <a:spLocks noChangeArrowheads="1"/>
          </p:cNvSpPr>
          <p:nvPr/>
        </p:nvSpPr>
        <p:spPr bwMode="auto">
          <a:xfrm>
            <a:off x="5003789" y="5814877"/>
            <a:ext cx="2289814" cy="928694"/>
          </a:xfrm>
          <a:prstGeom prst="ellipse">
            <a:avLst/>
          </a:prstGeom>
          <a:solidFill>
            <a:srgbClr val="1D2D4B"/>
          </a:solidFill>
          <a:ln w="9525">
            <a:noFill/>
            <a:round/>
            <a:headEnd/>
            <a:tailEnd/>
          </a:ln>
        </p:spPr>
        <p:txBody>
          <a:bodyPr wrap="none" lIns="94276" tIns="47136" rIns="94276" bIns="47136" anchor="ctr"/>
          <a:lstStyle/>
          <a:p>
            <a:pPr algn="ctr" eaLnBrk="1" hangingPunct="1"/>
            <a:r>
              <a:rPr lang="de-DE" sz="1904" dirty="0">
                <a:solidFill>
                  <a:schemeClr val="bg1"/>
                </a:solidFill>
              </a:rPr>
              <a:t>afm Berater</a:t>
            </a:r>
          </a:p>
        </p:txBody>
      </p:sp>
      <p:sp>
        <p:nvSpPr>
          <p:cNvPr id="490566" name="Line 70"/>
          <p:cNvSpPr>
            <a:spLocks noChangeShapeType="1"/>
          </p:cNvSpPr>
          <p:nvPr/>
        </p:nvSpPr>
        <p:spPr bwMode="auto">
          <a:xfrm flipH="1" flipV="1">
            <a:off x="6131153" y="5413767"/>
            <a:ext cx="0" cy="283420"/>
          </a:xfrm>
          <a:prstGeom prst="line">
            <a:avLst/>
          </a:prstGeom>
          <a:noFill/>
          <a:ln w="38100">
            <a:solidFill>
              <a:srgbClr val="1D304B"/>
            </a:solidFill>
            <a:round/>
            <a:headEnd type="oval" w="med" len="med"/>
            <a:tailEnd type="oval" w="med" len="med"/>
          </a:ln>
        </p:spPr>
        <p:txBody>
          <a:bodyPr lIns="94287" tIns="47142" rIns="94287" bIns="47142"/>
          <a:lstStyle/>
          <a:p>
            <a:endParaRPr lang="de-DE" sz="1632"/>
          </a:p>
        </p:txBody>
      </p:sp>
      <p:sp>
        <p:nvSpPr>
          <p:cNvPr id="490583" name="Line 87"/>
          <p:cNvSpPr>
            <a:spLocks noChangeShapeType="1"/>
          </p:cNvSpPr>
          <p:nvPr/>
        </p:nvSpPr>
        <p:spPr bwMode="auto">
          <a:xfrm flipV="1">
            <a:off x="6090958" y="4483379"/>
            <a:ext cx="0" cy="261188"/>
          </a:xfrm>
          <a:prstGeom prst="line">
            <a:avLst/>
          </a:prstGeom>
          <a:noFill/>
          <a:ln w="38100">
            <a:solidFill>
              <a:srgbClr val="1D304B"/>
            </a:solidFill>
            <a:round/>
            <a:headEnd type="oval" w="med" len="med"/>
            <a:tailEnd type="oval" w="med" len="med"/>
          </a:ln>
        </p:spPr>
        <p:txBody>
          <a:bodyPr lIns="94287" tIns="47142" rIns="94287" bIns="47142"/>
          <a:lstStyle/>
          <a:p>
            <a:endParaRPr lang="de-DE" sz="1632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99" y="214819"/>
            <a:ext cx="7553599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0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0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0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0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0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0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0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0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0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0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49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49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90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490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500" grpId="0" animBg="1" autoUpdateAnimBg="0"/>
      <p:bldP spid="490502" grpId="0" animBg="1" autoUpdateAnimBg="0"/>
      <p:bldP spid="490503" grpId="0" animBg="1" autoUpdateAnimBg="0"/>
      <p:bldP spid="490504" grpId="0" animBg="1" autoUpdateAnimBg="0"/>
      <p:bldP spid="490505" grpId="0" animBg="1" autoUpdateAnimBg="0"/>
      <p:bldP spid="490506" grpId="0" animBg="1" autoUpdateAnimBg="0"/>
      <p:bldP spid="490507" grpId="0" animBg="1" autoUpdateAnimBg="0"/>
      <p:bldP spid="490542" grpId="0" animBg="1" autoUpdateAnimBg="0"/>
      <p:bldP spid="490559" grpId="0" animBg="1"/>
      <p:bldP spid="490566" grpId="0" animBg="1"/>
      <p:bldP spid="49058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59</a:t>
            </a:r>
            <a:endParaRPr lang="de-DE" sz="1600" dirty="0"/>
          </a:p>
        </p:txBody>
      </p:sp>
      <p:sp>
        <p:nvSpPr>
          <p:cNvPr id="23555" name="Titel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afm FINANZOFFICE</a:t>
            </a:r>
            <a:br>
              <a:rPr lang="de-DE" dirty="0" smtClean="0"/>
            </a:br>
            <a:r>
              <a:rPr lang="de-DE" cap="all" dirty="0" smtClean="0"/>
              <a:t>Konsequenz, die sich bezahlt, macht …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211" y="2192971"/>
            <a:ext cx="4267145" cy="310488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134679" y="5660220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1D304B"/>
                </a:solidFill>
              </a:rPr>
              <a:t>     </a:t>
            </a:r>
            <a:r>
              <a:rPr lang="de-DE" sz="2400" dirty="0">
                <a:solidFill>
                  <a:srgbClr val="1D304B"/>
                </a:solidFill>
              </a:rPr>
              <a:t>Bestandsdaten | Kommunikation | Beratungsprozess </a:t>
            </a:r>
          </a:p>
        </p:txBody>
      </p:sp>
    </p:spTree>
    <p:extLst>
      <p:ext uri="{BB962C8B-B14F-4D97-AF65-F5344CB8AC3E}">
        <p14:creationId xmlns:p14="http://schemas.microsoft.com/office/powerpoint/2010/main" val="27835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D171C8-5151-4042-8141-967955144B97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HINTER DEN KULISSEN</a:t>
            </a:r>
            <a:endParaRPr lang="de-DE" b="1" dirty="0"/>
          </a:p>
        </p:txBody>
      </p:sp>
      <p:pic>
        <p:nvPicPr>
          <p:cNvPr id="447499" name="Picture 11" descr="bruecke5"/>
          <p:cNvPicPr>
            <a:picLocks noChangeAspect="1" noChangeArrowheads="1"/>
          </p:cNvPicPr>
          <p:nvPr/>
        </p:nvPicPr>
        <p:blipFill>
          <a:blip r:embed="rId2" cstate="print"/>
          <a:srcRect l="26373"/>
          <a:stretch>
            <a:fillRect/>
          </a:stretch>
        </p:blipFill>
        <p:spPr bwMode="auto">
          <a:xfrm>
            <a:off x="3360290" y="2406068"/>
            <a:ext cx="7313025" cy="4205800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9888" y="458109"/>
            <a:ext cx="4993089" cy="7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eck 2"/>
          <p:cNvSpPr/>
          <p:nvPr/>
        </p:nvSpPr>
        <p:spPr>
          <a:xfrm rot="20282081">
            <a:off x="1044765" y="2617388"/>
            <a:ext cx="3329758" cy="544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264" b="1" dirty="0">
                <a:solidFill>
                  <a:srgbClr val="001B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Unabhängigkeit</a:t>
            </a:r>
          </a:p>
        </p:txBody>
      </p:sp>
    </p:spTree>
    <p:extLst>
      <p:ext uri="{BB962C8B-B14F-4D97-AF65-F5344CB8AC3E}">
        <p14:creationId xmlns:p14="http://schemas.microsoft.com/office/powerpoint/2010/main" val="206949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7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Bild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5645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100 % digitale Dokumente </a:t>
            </a:r>
            <a:br>
              <a:rPr lang="de-DE" altLang="de-DE" dirty="0" smtClean="0"/>
            </a:br>
            <a:r>
              <a:rPr lang="de-DE" altLang="de-DE" sz="2000" dirty="0" smtClean="0"/>
              <a:t>(davon bereits mehr als 50 Anbindungen über </a:t>
            </a:r>
            <a:r>
              <a:rPr lang="de-DE" altLang="de-DE" sz="2000" dirty="0" err="1" smtClean="0"/>
              <a:t>BiPRO</a:t>
            </a:r>
            <a:r>
              <a:rPr lang="de-DE" altLang="de-DE" sz="2000" dirty="0" smtClean="0"/>
              <a:t> erfolgreich im Prozess!)</a:t>
            </a:r>
            <a:endParaRPr lang="de-DE" altLang="de-DE" sz="1100" dirty="0"/>
          </a:p>
        </p:txBody>
      </p:sp>
      <p:sp>
        <p:nvSpPr>
          <p:cNvPr id="18435" name="AutoShape 9" descr="Bildergebnis für hiscox logo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600"/>
          </a:p>
        </p:txBody>
      </p:sp>
      <p:sp>
        <p:nvSpPr>
          <p:cNvPr id="18436" name="AutoShape 11" descr="Bildergebnis für hiscox logo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600"/>
          </a:p>
        </p:txBody>
      </p:sp>
      <p:sp>
        <p:nvSpPr>
          <p:cNvPr id="18437" name="AutoShape 13" descr="Bildergebnis für hiscox logo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600"/>
          </a:p>
        </p:txBody>
      </p:sp>
      <p:sp>
        <p:nvSpPr>
          <p:cNvPr id="18438" name="AutoShape 15" descr="Bildergebnis für hiscox logo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de-DE" altLang="de-DE" sz="1600"/>
          </a:p>
        </p:txBody>
      </p:sp>
      <p:pic>
        <p:nvPicPr>
          <p:cNvPr id="18439" name="Picture 33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6" y="-122238"/>
            <a:ext cx="47625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35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226" y="-122238"/>
            <a:ext cx="47625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410" y="2900525"/>
            <a:ext cx="3028593" cy="242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7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61</a:t>
            </a:r>
            <a:endParaRPr lang="de-DE" sz="1600" dirty="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cap="none" dirty="0" smtClean="0"/>
              <a:t>afm</a:t>
            </a:r>
            <a:r>
              <a:rPr lang="de-DE" dirty="0" smtClean="0"/>
              <a:t> BeraterPortal </a:t>
            </a:r>
            <a:r>
              <a:rPr lang="de-DE" dirty="0" smtClean="0">
                <a:latin typeface="Arial (TT) Bold" charset="0"/>
              </a:rPr>
              <a:t>–</a:t>
            </a:r>
            <a:r>
              <a:rPr lang="de-DE" dirty="0" smtClean="0"/>
              <a:t> das Know-how Lexikon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98774" y="1801658"/>
            <a:ext cx="3069281" cy="1600200"/>
            <a:chOff x="960" y="816"/>
            <a:chExt cx="1824" cy="1008"/>
          </a:xfrm>
        </p:grpSpPr>
        <p:pic>
          <p:nvPicPr>
            <p:cNvPr id="74767" name="Picture 4" descr="Question"/>
            <p:cNvPicPr>
              <a:picLocks noChangeAspect="1" noChangeArrowheads="1"/>
            </p:cNvPicPr>
            <p:nvPr/>
          </p:nvPicPr>
          <p:blipFill>
            <a:blip r:embed="rId2" cstate="print"/>
            <a:srcRect t="10561"/>
            <a:stretch>
              <a:fillRect/>
            </a:stretch>
          </p:blipFill>
          <p:spPr bwMode="auto">
            <a:xfrm>
              <a:off x="1488" y="816"/>
              <a:ext cx="763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768" name="Oval 5"/>
            <p:cNvSpPr>
              <a:spLocks noChangeArrowheads="1"/>
            </p:cNvSpPr>
            <p:nvPr/>
          </p:nvSpPr>
          <p:spPr bwMode="auto">
            <a:xfrm>
              <a:off x="960" y="864"/>
              <a:ext cx="576" cy="529"/>
            </a:xfrm>
            <a:prstGeom prst="ellipse">
              <a:avLst/>
            </a:prstGeom>
            <a:solidFill>
              <a:srgbClr val="003366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001F3D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1632" b="1">
                  <a:solidFill>
                    <a:srgbClr val="FFFFFF"/>
                  </a:solidFill>
                </a:rPr>
                <a:t>Wem</a:t>
              </a:r>
            </a:p>
          </p:txBody>
        </p:sp>
        <p:sp>
          <p:nvSpPr>
            <p:cNvPr id="74769" name="Oval 6"/>
            <p:cNvSpPr>
              <a:spLocks noChangeArrowheads="1"/>
            </p:cNvSpPr>
            <p:nvPr/>
          </p:nvSpPr>
          <p:spPr bwMode="auto">
            <a:xfrm>
              <a:off x="2208" y="864"/>
              <a:ext cx="576" cy="529"/>
            </a:xfrm>
            <a:prstGeom prst="ellipse">
              <a:avLst/>
            </a:prstGeom>
            <a:solidFill>
              <a:srgbClr val="3366CC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1F3D7A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2086" dirty="0">
                  <a:solidFill>
                    <a:srgbClr val="FFFFFF"/>
                  </a:solidFill>
                </a:rPr>
                <a:t>Warum</a:t>
              </a:r>
            </a:p>
          </p:txBody>
        </p:sp>
        <p:sp>
          <p:nvSpPr>
            <p:cNvPr id="74770" name="Oval 7"/>
            <p:cNvSpPr>
              <a:spLocks noChangeArrowheads="1"/>
            </p:cNvSpPr>
            <p:nvPr/>
          </p:nvSpPr>
          <p:spPr bwMode="auto">
            <a:xfrm>
              <a:off x="1104" y="1248"/>
              <a:ext cx="576" cy="529"/>
            </a:xfrm>
            <a:prstGeom prst="ellipse">
              <a:avLst/>
            </a:prstGeom>
            <a:solidFill>
              <a:srgbClr val="336699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1F3D5C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1632" b="1">
                  <a:solidFill>
                    <a:srgbClr val="FFFFFF"/>
                  </a:solidFill>
                </a:rPr>
                <a:t>Wie</a:t>
              </a:r>
            </a:p>
          </p:txBody>
        </p:sp>
        <p:sp>
          <p:nvSpPr>
            <p:cNvPr id="74771" name="Oval 8"/>
            <p:cNvSpPr>
              <a:spLocks noChangeArrowheads="1"/>
            </p:cNvSpPr>
            <p:nvPr/>
          </p:nvSpPr>
          <p:spPr bwMode="auto">
            <a:xfrm>
              <a:off x="2064" y="1248"/>
              <a:ext cx="576" cy="529"/>
            </a:xfrm>
            <a:prstGeom prst="ellipse">
              <a:avLst/>
            </a:prstGeom>
            <a:solidFill>
              <a:srgbClr val="33CCFF"/>
            </a:solidFill>
            <a:ln w="9525">
              <a:noFill/>
              <a:round/>
              <a:headEnd/>
              <a:tailEnd/>
            </a:ln>
            <a:effectLst>
              <a:prstShdw prst="shdw17" dist="17961" dir="2700000">
                <a:srgbClr val="1F7A99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2086" dirty="0">
                  <a:solidFill>
                    <a:srgbClr val="FFFFFF"/>
                  </a:solidFill>
                </a:rPr>
                <a:t>Womit</a:t>
              </a:r>
            </a:p>
          </p:txBody>
        </p:sp>
      </p:grpSp>
      <p:sp>
        <p:nvSpPr>
          <p:cNvPr id="271369" name="Rectangle 9"/>
          <p:cNvSpPr>
            <a:spLocks noChangeArrowheads="1"/>
          </p:cNvSpPr>
          <p:nvPr/>
        </p:nvSpPr>
        <p:spPr bwMode="auto">
          <a:xfrm>
            <a:off x="5315182" y="1801658"/>
            <a:ext cx="5036382" cy="1600200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11B2D"/>
            </a:prstShdw>
          </a:effectLst>
        </p:spPr>
        <p:txBody>
          <a:bodyPr wrap="none" lIns="94276" tIns="47136" rIns="94276" bIns="47136" anchor="ctr"/>
          <a:lstStyle/>
          <a:p>
            <a:pPr algn="ctr"/>
            <a:r>
              <a:rPr kumimoji="1" lang="de-DE" sz="2267" dirty="0">
                <a:solidFill>
                  <a:srgbClr val="FFFFFF"/>
                </a:solidFill>
              </a:rPr>
              <a:t>... wird die individuelle </a:t>
            </a:r>
          </a:p>
          <a:p>
            <a:pPr algn="ctr"/>
            <a:r>
              <a:rPr kumimoji="1" lang="de-DE" sz="2267" dirty="0">
                <a:solidFill>
                  <a:srgbClr val="FFFFFF"/>
                </a:solidFill>
              </a:rPr>
              <a:t>Beratung optimal?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727626" y="3601881"/>
            <a:ext cx="8630672" cy="935038"/>
            <a:chOff x="336" y="2016"/>
            <a:chExt cx="5129" cy="624"/>
          </a:xfrm>
        </p:grpSpPr>
        <p:sp>
          <p:nvSpPr>
            <p:cNvPr id="74765" name="Rectangle 11"/>
            <p:cNvSpPr>
              <a:spLocks noChangeArrowheads="1"/>
            </p:cNvSpPr>
            <p:nvPr/>
          </p:nvSpPr>
          <p:spPr bwMode="auto">
            <a:xfrm>
              <a:off x="336" y="2256"/>
              <a:ext cx="5129" cy="384"/>
            </a:xfrm>
            <a:prstGeom prst="rect">
              <a:avLst/>
            </a:prstGeom>
            <a:noFill/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82907" tIns="41454" rIns="82907" bIns="41454" anchor="ctr"/>
            <a:lstStyle/>
            <a:p>
              <a:pPr marL="201343" indent="-201343">
                <a:spcBef>
                  <a:spcPct val="20000"/>
                </a:spcBef>
                <a:buClr>
                  <a:srgbClr val="003366"/>
                </a:buClr>
              </a:pPr>
              <a:r>
                <a:rPr lang="de-DE" sz="2086" dirty="0">
                  <a:solidFill>
                    <a:srgbClr val="1D2D4B"/>
                  </a:solidFill>
                </a:rPr>
                <a:t>Privatkunden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Firmenkunden</a:t>
              </a:r>
            </a:p>
          </p:txBody>
        </p:sp>
        <p:sp>
          <p:nvSpPr>
            <p:cNvPr id="74766" name="Rectangle 12"/>
            <p:cNvSpPr>
              <a:spLocks noChangeArrowheads="1"/>
            </p:cNvSpPr>
            <p:nvPr/>
          </p:nvSpPr>
          <p:spPr bwMode="auto">
            <a:xfrm>
              <a:off x="336" y="2016"/>
              <a:ext cx="5129" cy="240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111B2D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2267" dirty="0">
                  <a:solidFill>
                    <a:srgbClr val="1D2D4B"/>
                  </a:solidFill>
                </a:rPr>
                <a:t>Leitfäden</a:t>
              </a: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727626" y="4681405"/>
            <a:ext cx="8630672" cy="1609725"/>
            <a:chOff x="336" y="2688"/>
            <a:chExt cx="5129" cy="1060"/>
          </a:xfrm>
        </p:grpSpPr>
        <p:sp>
          <p:nvSpPr>
            <p:cNvPr id="74763" name="Rectangle 14"/>
            <p:cNvSpPr>
              <a:spLocks noChangeArrowheads="1"/>
            </p:cNvSpPr>
            <p:nvPr/>
          </p:nvSpPr>
          <p:spPr bwMode="auto">
            <a:xfrm>
              <a:off x="336" y="2928"/>
              <a:ext cx="5129" cy="820"/>
            </a:xfrm>
            <a:prstGeom prst="rect">
              <a:avLst/>
            </a:prstGeom>
            <a:noFill/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lIns="82907" tIns="41454" rIns="82907" bIns="41454" anchor="ctr"/>
            <a:lstStyle/>
            <a:p>
              <a:pPr marL="201343" indent="-201343">
                <a:spcBef>
                  <a:spcPct val="20000"/>
                </a:spcBef>
                <a:buClr>
                  <a:srgbClr val="003366"/>
                </a:buClr>
              </a:pPr>
              <a:r>
                <a:rPr lang="de-DE" sz="2086" dirty="0">
                  <a:solidFill>
                    <a:srgbClr val="1D2D4B"/>
                  </a:solidFill>
                </a:rPr>
                <a:t>Produktinformationen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</a:t>
              </a:r>
              <a:r>
                <a:rPr lang="de-DE" sz="2086" dirty="0" err="1">
                  <a:solidFill>
                    <a:srgbClr val="1D2D4B"/>
                  </a:solidFill>
                </a:rPr>
                <a:t>Entscheidungsnavigationen</a:t>
              </a:r>
              <a:r>
                <a:rPr lang="de-DE" sz="2086" dirty="0">
                  <a:solidFill>
                    <a:srgbClr val="1D2D4B"/>
                  </a:solidFill>
                </a:rPr>
                <a:t> </a:t>
              </a:r>
            </a:p>
            <a:p>
              <a:pPr marL="201343" indent="-201343">
                <a:spcBef>
                  <a:spcPct val="20000"/>
                </a:spcBef>
                <a:buClr>
                  <a:srgbClr val="003366"/>
                </a:buClr>
              </a:pPr>
              <a:r>
                <a:rPr lang="de-DE" sz="2086" dirty="0">
                  <a:solidFill>
                    <a:srgbClr val="1D2D4B"/>
                  </a:solidFill>
                </a:rPr>
                <a:t>Marktvergleiche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Detailanalysen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Rechner</a:t>
              </a:r>
            </a:p>
            <a:p>
              <a:pPr marL="201343" indent="-201343">
                <a:spcBef>
                  <a:spcPct val="20000"/>
                </a:spcBef>
                <a:buClr>
                  <a:srgbClr val="003366"/>
                </a:buClr>
              </a:pPr>
              <a:r>
                <a:rPr lang="de-DE" sz="2086" dirty="0">
                  <a:solidFill>
                    <a:srgbClr val="1D2D4B"/>
                  </a:solidFill>
                </a:rPr>
                <a:t>Annahmerichtlinien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Support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 </a:t>
              </a:r>
              <a:r>
                <a:rPr lang="de-DE" sz="2086" dirty="0">
                  <a:solidFill>
                    <a:srgbClr val="1D2D4B"/>
                  </a:solidFill>
                </a:rPr>
                <a:t>Fakten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Archive </a:t>
              </a:r>
              <a:r>
                <a:rPr lang="en-US" sz="2086" dirty="0">
                  <a:solidFill>
                    <a:srgbClr val="1D2D4B"/>
                  </a:solidFill>
                  <a:cs typeface="Arial" pitchFamily="34" charset="0"/>
                </a:rPr>
                <a:t>|</a:t>
              </a:r>
              <a:r>
                <a:rPr lang="de-DE" sz="2086" dirty="0">
                  <a:solidFill>
                    <a:srgbClr val="1D2D4B"/>
                  </a:solidFill>
                </a:rPr>
                <a:t> Presse</a:t>
              </a:r>
            </a:p>
          </p:txBody>
        </p:sp>
        <p:sp>
          <p:nvSpPr>
            <p:cNvPr id="74764" name="Rectangle 15"/>
            <p:cNvSpPr>
              <a:spLocks noChangeArrowheads="1"/>
            </p:cNvSpPr>
            <p:nvPr/>
          </p:nvSpPr>
          <p:spPr bwMode="auto">
            <a:xfrm>
              <a:off x="336" y="2688"/>
              <a:ext cx="5129" cy="240"/>
            </a:xfrm>
            <a:prstGeom prst="rect">
              <a:avLst/>
            </a:prstGeom>
            <a:solidFill>
              <a:srgbClr val="1D2D4B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  <a:effectLst>
              <a:prstShdw prst="shdw17" dist="17961" dir="2700000">
                <a:srgbClr val="001F3D"/>
              </a:prstShdw>
            </a:effectLst>
          </p:spPr>
          <p:txBody>
            <a:bodyPr wrap="none" lIns="82907" tIns="41454" rIns="82907" bIns="41454" anchor="ctr"/>
            <a:lstStyle/>
            <a:p>
              <a:pPr algn="ctr"/>
              <a:r>
                <a:rPr kumimoji="1" lang="de-DE" sz="2267" dirty="0">
                  <a:solidFill>
                    <a:srgbClr val="FFFFFF"/>
                  </a:solidFill>
                </a:rPr>
                <a:t>Informationsarchiv</a:t>
              </a:r>
            </a:p>
          </p:txBody>
        </p:sp>
      </p:grpSp>
      <p:sp>
        <p:nvSpPr>
          <p:cNvPr id="271377" name="Rectangle 17"/>
          <p:cNvSpPr>
            <a:spLocks noChangeArrowheads="1"/>
          </p:cNvSpPr>
          <p:nvPr/>
        </p:nvSpPr>
        <p:spPr bwMode="auto">
          <a:xfrm>
            <a:off x="1727623" y="6291130"/>
            <a:ext cx="862394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7A"/>
            </a:prstShdw>
          </a:effectLst>
        </p:spPr>
        <p:txBody>
          <a:bodyPr wrap="none" lIns="94276" tIns="47136" rIns="94276" bIns="47136" anchor="ctr"/>
          <a:lstStyle/>
          <a:p>
            <a:pPr algn="ctr">
              <a:lnSpc>
                <a:spcPct val="90000"/>
              </a:lnSpc>
            </a:pPr>
            <a:r>
              <a:rPr kumimoji="1" lang="de-DE" sz="1632">
                <a:solidFill>
                  <a:srgbClr val="1D2D4B"/>
                </a:solidFill>
              </a:rPr>
              <a:t>Die Antwort finden </a:t>
            </a:r>
            <a:r>
              <a:rPr kumimoji="1" lang="de-DE" sz="1632" b="1" u="sng">
                <a:solidFill>
                  <a:srgbClr val="1D2D4B"/>
                </a:solidFill>
                <a:hlinkClick r:id="rId3"/>
              </a:rPr>
              <a:t>Sie hier!</a:t>
            </a:r>
            <a:endParaRPr kumimoji="1" lang="de-DE" sz="1632">
              <a:solidFill>
                <a:srgbClr val="1D2D4B"/>
              </a:solidFill>
            </a:endParaRPr>
          </a:p>
        </p:txBody>
      </p:sp>
      <p:sp>
        <p:nvSpPr>
          <p:cNvPr id="271391" name="Rectangle 31"/>
          <p:cNvSpPr>
            <a:spLocks noChangeArrowheads="1"/>
          </p:cNvSpPr>
          <p:nvPr/>
        </p:nvSpPr>
        <p:spPr bwMode="auto">
          <a:xfrm>
            <a:off x="2556357" y="2855620"/>
            <a:ext cx="6966472" cy="15969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4929" tIns="47463" rIns="94929" bIns="47463" anchor="ctr" anchorCtr="1"/>
          <a:lstStyle/>
          <a:p>
            <a:pPr marL="353568" indent="-353568">
              <a:spcBef>
                <a:spcPct val="20000"/>
              </a:spcBef>
            </a:pPr>
            <a:r>
              <a:rPr lang="de-DE" sz="4800" dirty="0">
                <a:solidFill>
                  <a:srgbClr val="1D304B"/>
                </a:solidFill>
              </a:rPr>
              <a:t>über 1.000.000 Items</a:t>
            </a:r>
          </a:p>
        </p:txBody>
      </p:sp>
    </p:spTree>
    <p:extLst>
      <p:ext uri="{BB962C8B-B14F-4D97-AF65-F5344CB8AC3E}">
        <p14:creationId xmlns:p14="http://schemas.microsoft.com/office/powerpoint/2010/main" val="246100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1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13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71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9" grpId="0" animBg="1" autoUpdateAnimBg="0"/>
      <p:bldP spid="271377" grpId="0"/>
      <p:bldP spid="271391" grpId="0" build="p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62</a:t>
            </a:r>
            <a:endParaRPr lang="de-DE" sz="1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Leitfaden zum Kundennutzen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939" y="159982"/>
            <a:ext cx="8136607" cy="66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6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63</a:t>
            </a:r>
            <a:endParaRPr lang="de-DE" sz="1600" dirty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Versicherungsvergleiche im </a:t>
            </a:r>
            <a:r>
              <a:rPr lang="de-DE" dirty="0" smtClean="0">
                <a:latin typeface="Arial (TT) Bold" charset="0"/>
              </a:rPr>
              <a:t>Ü</a:t>
            </a:r>
            <a:r>
              <a:rPr lang="de-DE" dirty="0" smtClean="0"/>
              <a:t>berblick</a:t>
            </a: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8207" y="1697715"/>
            <a:ext cx="184017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2096" y="1841731"/>
            <a:ext cx="1925613" cy="262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5797" y="1769723"/>
            <a:ext cx="2308708" cy="251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9689" y="2129776"/>
            <a:ext cx="2263043" cy="3038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7837" y="4578048"/>
            <a:ext cx="2919470" cy="1833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7188" y="3209883"/>
            <a:ext cx="2476587" cy="2832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29041" y="3857955"/>
            <a:ext cx="2321800" cy="240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68638" y="1913752"/>
            <a:ext cx="3118850" cy="410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519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64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Privatversicherungen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985795"/>
              </p:ext>
            </p:extLst>
          </p:nvPr>
        </p:nvGraphicFramePr>
        <p:xfrm>
          <a:off x="1489918" y="2003256"/>
          <a:ext cx="9435748" cy="369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8703"/>
                <a:gridCol w="1519315"/>
                <a:gridCol w="1679243"/>
                <a:gridCol w="1839171"/>
                <a:gridCol w="1519316"/>
              </a:tblGrid>
              <a:tr h="900121">
                <a:tc>
                  <a:txBody>
                    <a:bodyPr/>
                    <a:lstStyle/>
                    <a:p>
                      <a:endParaRPr lang="de-DE" sz="1400" dirty="0" smtClean="0"/>
                    </a:p>
                    <a:p>
                      <a:r>
                        <a:rPr lang="de-DE" sz="1400" dirty="0" smtClean="0"/>
                        <a:t>Standardfall ledig</a:t>
                      </a:r>
                      <a:endParaRPr lang="de-DE" sz="1400" dirty="0"/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pPr marL="0" marR="0" indent="0" algn="l" defTabSz="9130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Ø Marktprämie</a:t>
                      </a:r>
                    </a:p>
                    <a:p>
                      <a:endParaRPr lang="de-DE" sz="1400" dirty="0"/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 Konzeptprämie (Beispiele)</a:t>
                      </a:r>
                      <a:endParaRPr lang="de-DE" sz="1400" dirty="0"/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 Ø               Deckungs-unterschiede</a:t>
                      </a:r>
                      <a:endParaRPr lang="de-DE" sz="1400" dirty="0"/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pPr marL="0" marR="0" indent="0" algn="l" defTabSz="9130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Ø </a:t>
                      </a:r>
                    </a:p>
                    <a:p>
                      <a:pPr marL="0" marR="0" indent="0" algn="l" defTabSz="9130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Ersparnis</a:t>
                      </a:r>
                    </a:p>
                    <a:p>
                      <a:pPr marL="0" marR="0" indent="0" algn="l" defTabSz="91304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Prämien</a:t>
                      </a:r>
                      <a:endParaRPr lang="de-DE" sz="1400" dirty="0"/>
                    </a:p>
                  </a:txBody>
                  <a:tcPr marL="96924" marR="96924"/>
                </a:tc>
              </a:tr>
              <a:tr h="421419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Unfallversicherung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160,-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80,-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80,-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421419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Hausratversicherung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220,-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150,-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70,-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421419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Wohngebäudeversicherung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210,-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120,-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90,-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421419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Rechtschutzversicherung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280,-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200,-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80,-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346372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Haftpflichtversicherung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100,-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60,-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40,-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346372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Hundehaftpflichtversicherung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 110,-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75,-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  35,-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  <a:tr h="421419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gesamt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1.080,-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685,-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+++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rgbClr val="1D2D4B"/>
                          </a:solidFill>
                        </a:rPr>
                        <a:t>395,- €</a:t>
                      </a:r>
                      <a:endParaRPr lang="de-DE" sz="1400" dirty="0">
                        <a:solidFill>
                          <a:srgbClr val="1D2D4B"/>
                        </a:solidFill>
                      </a:endParaRPr>
                    </a:p>
                  </a:txBody>
                  <a:tcPr marL="96924" marR="969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53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afm STRATEGIE</a:t>
            </a:r>
            <a:br>
              <a:rPr lang="de-DE" b="1" dirty="0" smtClean="0"/>
            </a:br>
            <a:r>
              <a:rPr kumimoji="1" lang="de-DE" dirty="0">
                <a:solidFill>
                  <a:srgbClr val="1D304B"/>
                </a:solidFill>
                <a:latin typeface="Arial" charset="0"/>
              </a:rPr>
              <a:t>afm Finanzplan | afm Risikoplan | afm </a:t>
            </a:r>
            <a:r>
              <a:rPr kumimoji="1" lang="de-DE" dirty="0" smtClean="0">
                <a:solidFill>
                  <a:srgbClr val="1D304B"/>
                </a:solidFill>
                <a:latin typeface="Arial" charset="0"/>
              </a:rPr>
              <a:t>FinanzOffice</a:t>
            </a:r>
            <a:endParaRPr lang="de-DE" b="1" dirty="0" smtClean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0942" y="1754479"/>
            <a:ext cx="8701345" cy="38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441" tIns="47219" rIns="94441" bIns="47219">
            <a:spAutoFit/>
          </a:bodyPr>
          <a:lstStyle/>
          <a:p>
            <a:pPr marL="736168" indent="-362347">
              <a:buFont typeface="Wingdings" pitchFamily="2" charset="2"/>
              <a:buChar char="§"/>
            </a:pPr>
            <a:r>
              <a:rPr kumimoji="1" lang="de-DE" sz="1904" dirty="0">
                <a:solidFill>
                  <a:srgbClr val="1D304B"/>
                </a:solidFill>
                <a:latin typeface="Arial" charset="0"/>
              </a:rPr>
              <a:t>Beratung und Dokumentation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615" y="1338133"/>
            <a:ext cx="3671881" cy="520539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269" y="1754479"/>
            <a:ext cx="3274454" cy="460828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006" y="2044136"/>
            <a:ext cx="3391866" cy="481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>
                <a:solidFill>
                  <a:srgbClr val="1D304B"/>
                </a:solidFill>
              </a:rPr>
              <a:t>Leittexte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>
                <a:solidFill>
                  <a:srgbClr val="1D304B"/>
                </a:solidFill>
              </a:rPr>
              <a:t>Grafiken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Motivsammlungen</a:t>
            </a:r>
            <a:endParaRPr lang="de-DE" sz="1723" b="1" dirty="0">
              <a:solidFill>
                <a:srgbClr val="1D304B"/>
              </a:solidFill>
            </a:endParaRP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Schadenbeispiele</a:t>
            </a:r>
            <a:endParaRPr lang="de-DE" sz="1723" b="1" dirty="0">
              <a:solidFill>
                <a:srgbClr val="1D304B"/>
              </a:solidFill>
            </a:endParaRP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>
                <a:solidFill>
                  <a:srgbClr val="1D304B"/>
                </a:solidFill>
              </a:rPr>
              <a:t>Übersichten </a:t>
            </a:r>
            <a:endParaRPr lang="de-DE" sz="1723" b="1" dirty="0" smtClean="0">
              <a:solidFill>
                <a:srgbClr val="1D304B"/>
              </a:solidFill>
            </a:endParaRP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Merkblätter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Anwendungsempfehlungen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Produktvergleiche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r>
              <a:rPr lang="de-DE" sz="1723" b="1" dirty="0" smtClean="0">
                <a:solidFill>
                  <a:srgbClr val="1D304B"/>
                </a:solidFill>
              </a:rPr>
              <a:t>Leitfäden</a:t>
            </a: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endParaRPr lang="de-DE" sz="1723" b="1" dirty="0" smtClean="0">
              <a:solidFill>
                <a:srgbClr val="1D304B"/>
              </a:solidFill>
            </a:endParaRPr>
          </a:p>
          <a:p>
            <a:pPr marL="397520" indent="-397520">
              <a:spcBef>
                <a:spcPct val="0"/>
              </a:spcBef>
              <a:spcAft>
                <a:spcPct val="100000"/>
              </a:spcAft>
              <a:buFont typeface="Wingdings" pitchFamily="2" charset="2"/>
              <a:buChar char="Ø"/>
            </a:pPr>
            <a:endParaRPr lang="de-DE" sz="1723" b="1" dirty="0">
              <a:solidFill>
                <a:srgbClr val="1D304B"/>
              </a:solidFill>
            </a:endParaRP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Virtuelle Beratermappe </a:t>
            </a:r>
            <a:r>
              <a:rPr lang="de-DE" dirty="0" err="1" smtClean="0"/>
              <a:t>unD</a:t>
            </a:r>
            <a:r>
              <a:rPr lang="de-DE" dirty="0" smtClean="0"/>
              <a:t> Vieles mehr…</a:t>
            </a:r>
          </a:p>
        </p:txBody>
      </p:sp>
      <p:pic>
        <p:nvPicPr>
          <p:cNvPr id="95437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7692" y="1370900"/>
            <a:ext cx="2922281" cy="416029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5437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9582" y="1958235"/>
            <a:ext cx="2774006" cy="388101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543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2543" y="2487993"/>
            <a:ext cx="2752413" cy="386518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5437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8767" y="4326559"/>
            <a:ext cx="1220736" cy="1592139"/>
          </a:xfrm>
          <a:prstGeom prst="rect">
            <a:avLst/>
          </a:prstGeom>
          <a:noFill/>
          <a:ln w="6350" algn="ctr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5437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7568" y="4456116"/>
            <a:ext cx="1632446" cy="1632446"/>
          </a:xfrm>
          <a:prstGeom prst="rect">
            <a:avLst/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54381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3880" y="4651898"/>
            <a:ext cx="2352219" cy="1510085"/>
          </a:xfrm>
          <a:prstGeom prst="rect">
            <a:avLst/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54380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97436" y="4849113"/>
            <a:ext cx="2155001" cy="1397799"/>
          </a:xfrm>
          <a:prstGeom prst="rect">
            <a:avLst/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308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5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5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5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5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5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5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5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54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54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54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1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76154369"/>
              </p:ext>
            </p:extLst>
          </p:nvPr>
        </p:nvGraphicFramePr>
        <p:xfrm>
          <a:off x="1888025" y="1653348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67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2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68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Finanzplaner PRO</a:t>
            </a:r>
            <a:endParaRPr lang="de-DE" dirty="0"/>
          </a:p>
        </p:txBody>
      </p:sp>
      <p:pic>
        <p:nvPicPr>
          <p:cNvPr id="192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9373" y="1543050"/>
            <a:ext cx="8032655" cy="515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52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729603869"/>
              </p:ext>
            </p:extLst>
          </p:nvPr>
        </p:nvGraphicFramePr>
        <p:xfrm>
          <a:off x="1888025" y="1653348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69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88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GANZHEITLICHE ENTSCHEIDUNGSGRUNDLAGEN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62" y="1840832"/>
            <a:ext cx="9899904" cy="4203192"/>
          </a:xfrm>
          <a:prstGeom prst="rect">
            <a:avLst/>
          </a:prstGeom>
        </p:spPr>
      </p:pic>
      <p:sp>
        <p:nvSpPr>
          <p:cNvPr id="6" name="Gefaltete Ecke 5"/>
          <p:cNvSpPr/>
          <p:nvPr/>
        </p:nvSpPr>
        <p:spPr>
          <a:xfrm>
            <a:off x="3157302" y="3086975"/>
            <a:ext cx="5562529" cy="982271"/>
          </a:xfrm>
          <a:prstGeom prst="foldedCorner">
            <a:avLst/>
          </a:prstGeom>
          <a:solidFill>
            <a:srgbClr val="1D2D4B"/>
          </a:solidFill>
          <a:ln w="28575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r>
              <a:rPr lang="de-DE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447 </a:t>
            </a:r>
            <a:endParaRPr lang="de-D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3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70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Strategienavigation</a:t>
            </a:r>
            <a:endParaRPr lang="de-DE" dirty="0"/>
          </a:p>
        </p:txBody>
      </p:sp>
      <p:pic>
        <p:nvPicPr>
          <p:cNvPr id="17412" name="Picture 4" descr="https://lh6.googleusercontent.com/-88MV5bCKAvc/U_3t8zeFr4I/AAAAAAAAADs/9voxhuLnduM/w500-h377/eierlegende_wollmilchs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233" y="1998639"/>
            <a:ext cx="5550239" cy="418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27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71</a:t>
            </a:r>
            <a:endParaRPr lang="de-DE" sz="1600" dirty="0"/>
          </a:p>
        </p:txBody>
      </p:sp>
      <p:sp>
        <p:nvSpPr>
          <p:cNvPr id="4916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Strategienavigation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899" y="1634585"/>
            <a:ext cx="6557699" cy="50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0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72</a:t>
            </a:r>
            <a:endParaRPr lang="de-DE" sz="1600" dirty="0"/>
          </a:p>
        </p:txBody>
      </p:sp>
      <p:sp>
        <p:nvSpPr>
          <p:cNvPr id="4916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Strategienavigation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005" y="1677876"/>
            <a:ext cx="6440636" cy="503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6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73</a:t>
            </a:r>
            <a:endParaRPr lang="de-DE" sz="1600" dirty="0"/>
          </a:p>
        </p:txBody>
      </p:sp>
      <p:sp>
        <p:nvSpPr>
          <p:cNvPr id="4916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Strategienavigation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329" y="1584583"/>
            <a:ext cx="6569854" cy="513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74</a:t>
            </a:r>
            <a:endParaRPr lang="de-DE" sz="1600" dirty="0"/>
          </a:p>
        </p:txBody>
      </p:sp>
      <p:sp>
        <p:nvSpPr>
          <p:cNvPr id="49161" name="Titel 10"/>
          <p:cNvSpPr>
            <a:spLocks noGrp="1"/>
          </p:cNvSpPr>
          <p:nvPr>
            <p:ph type="title"/>
          </p:nvPr>
        </p:nvSpPr>
        <p:spPr>
          <a:xfrm>
            <a:off x="392500" y="96825"/>
            <a:ext cx="10314206" cy="1325563"/>
          </a:xfrm>
        </p:spPr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Strategienavigation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13" y="1169607"/>
            <a:ext cx="3895729" cy="554767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029" y="1665856"/>
            <a:ext cx="5324475" cy="46863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212" y="2842193"/>
            <a:ext cx="5429250" cy="2333625"/>
          </a:xfrm>
          <a:prstGeom prst="rect">
            <a:avLst/>
          </a:prstGeom>
          <a:ln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231829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757633253"/>
              </p:ext>
            </p:extLst>
          </p:nvPr>
        </p:nvGraphicFramePr>
        <p:xfrm>
          <a:off x="1888025" y="1653348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75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5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/>
          <p:cNvSpPr/>
          <p:nvPr/>
        </p:nvSpPr>
        <p:spPr bwMode="auto">
          <a:xfrm>
            <a:off x="1565460" y="1950607"/>
            <a:ext cx="1893611" cy="1241293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klassischer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Deckungsstock</a:t>
            </a:r>
          </a:p>
        </p:txBody>
      </p:sp>
      <p:sp>
        <p:nvSpPr>
          <p:cNvPr id="6" name="Wolke 5"/>
          <p:cNvSpPr/>
          <p:nvPr/>
        </p:nvSpPr>
        <p:spPr bwMode="auto">
          <a:xfrm>
            <a:off x="3981447" y="5084298"/>
            <a:ext cx="2024003" cy="1176110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     CPPI</a:t>
            </a:r>
          </a:p>
        </p:txBody>
      </p:sp>
      <p:sp>
        <p:nvSpPr>
          <p:cNvPr id="7" name="Wolke 6"/>
          <p:cNvSpPr/>
          <p:nvPr/>
        </p:nvSpPr>
        <p:spPr bwMode="auto">
          <a:xfrm>
            <a:off x="2675778" y="3582863"/>
            <a:ext cx="1828223" cy="1045111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       GMIB</a:t>
            </a:r>
          </a:p>
        </p:txBody>
      </p:sp>
      <p:sp>
        <p:nvSpPr>
          <p:cNvPr id="8" name="Wolke 7"/>
          <p:cNvSpPr/>
          <p:nvPr/>
        </p:nvSpPr>
        <p:spPr bwMode="auto">
          <a:xfrm>
            <a:off x="5156117" y="3451852"/>
            <a:ext cx="2155001" cy="1436668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Fondsgebundene 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Versicherung</a:t>
            </a:r>
          </a:p>
        </p:txBody>
      </p:sp>
      <p:sp>
        <p:nvSpPr>
          <p:cNvPr id="9" name="Wolke 8"/>
          <p:cNvSpPr/>
          <p:nvPr/>
        </p:nvSpPr>
        <p:spPr bwMode="auto">
          <a:xfrm>
            <a:off x="8095671" y="3451852"/>
            <a:ext cx="2284560" cy="1436668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  </a:t>
            </a:r>
            <a:r>
              <a:rPr lang="de-DE" sz="1270" b="1" kern="0" dirty="0" err="1">
                <a:solidFill>
                  <a:srgbClr val="1D304B"/>
                </a:solidFill>
                <a:latin typeface="Arial" charset="0"/>
              </a:rPr>
              <a:t>Indexpatizipation</a:t>
            </a:r>
            <a:endParaRPr lang="de-DE" sz="1270" b="1" kern="0" dirty="0">
              <a:solidFill>
                <a:srgbClr val="1D304B"/>
              </a:solidFill>
              <a:latin typeface="Arial" charset="0"/>
            </a:endParaRPr>
          </a:p>
        </p:txBody>
      </p:sp>
      <p:sp>
        <p:nvSpPr>
          <p:cNvPr id="10" name="Wolke 9"/>
          <p:cNvSpPr/>
          <p:nvPr/>
        </p:nvSpPr>
        <p:spPr bwMode="auto">
          <a:xfrm>
            <a:off x="6070949" y="1689420"/>
            <a:ext cx="2350779" cy="1566227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klassischer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Deckungsstock 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und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Fondsüberschuss</a:t>
            </a:r>
          </a:p>
        </p:txBody>
      </p:sp>
      <p:sp>
        <p:nvSpPr>
          <p:cNvPr id="11" name="Wolke 10"/>
          <p:cNvSpPr/>
          <p:nvPr/>
        </p:nvSpPr>
        <p:spPr bwMode="auto">
          <a:xfrm>
            <a:off x="8878716" y="1885311"/>
            <a:ext cx="1632446" cy="1305669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Statische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Hybride</a:t>
            </a:r>
          </a:p>
        </p:txBody>
      </p:sp>
      <p:sp>
        <p:nvSpPr>
          <p:cNvPr id="12" name="Wolke 11"/>
          <p:cNvSpPr/>
          <p:nvPr/>
        </p:nvSpPr>
        <p:spPr bwMode="auto">
          <a:xfrm>
            <a:off x="6397007" y="5346308"/>
            <a:ext cx="1371887" cy="1045111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    GMAB</a:t>
            </a:r>
          </a:p>
        </p:txBody>
      </p:sp>
      <p:sp>
        <p:nvSpPr>
          <p:cNvPr id="13" name="Wolke 12"/>
          <p:cNvSpPr/>
          <p:nvPr/>
        </p:nvSpPr>
        <p:spPr bwMode="auto">
          <a:xfrm>
            <a:off x="8356228" y="5084298"/>
            <a:ext cx="2286000" cy="1436668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Dynamische Hybrid 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mit zwei /drei Töpfen</a:t>
            </a:r>
          </a:p>
        </p:txBody>
      </p:sp>
      <p:sp>
        <p:nvSpPr>
          <p:cNvPr id="14" name="Wolke 13"/>
          <p:cNvSpPr/>
          <p:nvPr/>
        </p:nvSpPr>
        <p:spPr bwMode="auto">
          <a:xfrm>
            <a:off x="1499669" y="5019519"/>
            <a:ext cx="2024003" cy="1174670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Drei Töpfe mit 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      (i)CPPI</a:t>
            </a:r>
          </a:p>
        </p:txBody>
      </p:sp>
      <p:sp>
        <p:nvSpPr>
          <p:cNvPr id="16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76</a:t>
            </a:r>
            <a:endParaRPr lang="de-DE" sz="1600" dirty="0"/>
          </a:p>
        </p:txBody>
      </p:sp>
      <p:sp>
        <p:nvSpPr>
          <p:cNvPr id="62476" name="Titel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Garantiemodelle in der Lebensversicherung</a:t>
            </a:r>
          </a:p>
        </p:txBody>
      </p:sp>
      <p:sp>
        <p:nvSpPr>
          <p:cNvPr id="15" name="Wolke 14"/>
          <p:cNvSpPr/>
          <p:nvPr/>
        </p:nvSpPr>
        <p:spPr bwMode="auto">
          <a:xfrm>
            <a:off x="3654962" y="1950607"/>
            <a:ext cx="2155002" cy="1371887"/>
          </a:xfrm>
          <a:prstGeom prst="cloud">
            <a:avLst/>
          </a:prstGeom>
          <a:solidFill>
            <a:srgbClr val="C0C0C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82795" tIns="41397" rIns="82795" bIns="41397" anchor="ctr"/>
          <a:lstStyle/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Deckungsstock mit </a:t>
            </a:r>
          </a:p>
          <a:p>
            <a:pPr defTabSz="944380">
              <a:defRPr/>
            </a:pPr>
            <a:r>
              <a:rPr lang="de-DE" sz="1270" b="1" kern="0" dirty="0">
                <a:solidFill>
                  <a:srgbClr val="1D304B"/>
                </a:solidFill>
                <a:latin typeface="Arial" charset="0"/>
              </a:rPr>
              <a:t>Abschnittsgarantien</a:t>
            </a:r>
          </a:p>
        </p:txBody>
      </p:sp>
    </p:spTree>
    <p:extLst>
      <p:ext uri="{BB962C8B-B14F-4D97-AF65-F5344CB8AC3E}">
        <p14:creationId xmlns:p14="http://schemas.microsoft.com/office/powerpoint/2010/main" val="385805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KUNDENTYPEN UND DIE PASSENDE ALTERSVORSORGESTRATEGIE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5361" y="2402753"/>
            <a:ext cx="7626718" cy="384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911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richtig Sparen</a:t>
            </a:r>
            <a:endParaRPr lang="de-D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440" y="1876926"/>
            <a:ext cx="9814413" cy="415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1D304B"/>
                </a:solidFill>
              </a:rPr>
              <a:t> 78</a:t>
            </a:r>
            <a:endParaRPr lang="de-DE" dirty="0">
              <a:solidFill>
                <a:srgbClr val="1D304B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921" y="1637115"/>
            <a:ext cx="70294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8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e 8"/>
          <p:cNvGraphicFramePr>
            <a:graphicFrameLocks noGrp="1"/>
          </p:cNvGraphicFramePr>
          <p:nvPr>
            <p:extLst/>
          </p:nvPr>
        </p:nvGraphicFramePr>
        <p:xfrm>
          <a:off x="1067441" y="974955"/>
          <a:ext cx="10356295" cy="5724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218"/>
                <a:gridCol w="853179"/>
                <a:gridCol w="376320"/>
                <a:gridCol w="940617"/>
                <a:gridCol w="729223"/>
                <a:gridCol w="645523"/>
                <a:gridCol w="1063967"/>
                <a:gridCol w="910793"/>
                <a:gridCol w="1136511"/>
                <a:gridCol w="1020249"/>
                <a:gridCol w="1005695"/>
              </a:tblGrid>
              <a:tr h="683962">
                <a:tc>
                  <a:txBody>
                    <a:bodyPr/>
                    <a:lstStyle/>
                    <a:p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Garantien (im Vertrags-verlauf)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 I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Y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Sicherheit der Kalkulation</a:t>
                      </a:r>
                    </a:p>
                    <a:p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Ertrags-</a:t>
                      </a:r>
                      <a:r>
                        <a:rPr lang="de-DE" sz="900" b="1" dirty="0" err="1" smtClean="0">
                          <a:solidFill>
                            <a:schemeClr val="bg1"/>
                          </a:solidFill>
                        </a:rPr>
                        <a:t>chance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Markt-Timing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Ablauf-</a:t>
                      </a:r>
                      <a:r>
                        <a:rPr lang="de-DE" sz="900" b="1" dirty="0" err="1" smtClean="0">
                          <a:solidFill>
                            <a:schemeClr val="bg1"/>
                          </a:solidFill>
                        </a:rPr>
                        <a:t>management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Renten-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Kalkulation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Risikostreuung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tarifliche und biometrische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Optionen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Bewertung ohne individuelle Motivlage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535274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dirty="0" smtClean="0">
                          <a:solidFill>
                            <a:srgbClr val="1D2D4B"/>
                          </a:solidFill>
                        </a:rPr>
                        <a:t>Anwartschaftsgarantie mit Dynamischen Anlagemanagement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5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dirty="0" smtClean="0">
                          <a:solidFill>
                            <a:srgbClr val="1D2D4B"/>
                          </a:solidFill>
                        </a:rPr>
                        <a:t>Indexpartizipation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5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683962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Dynamisches Hybrid mit Wertsicherungsfonds mit Rentenoption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Fondspolice mit </a:t>
                      </a:r>
                    </a:p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Anlagemanagement 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4D89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Abschnittsgarantie Deckungsstock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535274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Dynamisches Hybrid mit Wertsicherungsfonds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407213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Zweitöpfe Hybrid ohne Wertsicherungsfonds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9,5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Britische Funds            (</a:t>
                      </a:r>
                      <a:r>
                        <a:rPr lang="de-DE" sz="900" b="1" kern="0" dirty="0" err="1" smtClean="0">
                          <a:solidFill>
                            <a:srgbClr val="1D2D4B"/>
                          </a:solidFill>
                        </a:rPr>
                        <a:t>with</a:t>
                      </a: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 </a:t>
                      </a:r>
                      <a:r>
                        <a:rPr lang="de-DE" sz="900" b="1" kern="0" dirty="0" err="1" smtClean="0">
                          <a:solidFill>
                            <a:srgbClr val="1D2D4B"/>
                          </a:solidFill>
                        </a:rPr>
                        <a:t>profit</a:t>
                      </a: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)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Fondspolice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lvl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klassische Garantie mit Fondsüberschüssen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Klassisches Hybrid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VA Funds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4D89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  <a:tr h="409772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Dreitöpfe Hybrid mit Garantiefonds ((i)CPPI)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</a:tbl>
          </a:graphicData>
        </a:graphic>
      </p:graphicFrame>
      <p:sp>
        <p:nvSpPr>
          <p:cNvPr id="91281" name="Titel 4"/>
          <p:cNvSpPr>
            <a:spLocks noGrp="1"/>
          </p:cNvSpPr>
          <p:nvPr>
            <p:ph type="title"/>
          </p:nvPr>
        </p:nvSpPr>
        <p:spPr>
          <a:xfrm>
            <a:off x="224171" y="131136"/>
            <a:ext cx="11288956" cy="718186"/>
          </a:xfrm>
        </p:spPr>
        <p:txBody>
          <a:bodyPr/>
          <a:lstStyle/>
          <a:p>
            <a:r>
              <a:rPr lang="de-DE" b="0" dirty="0" smtClean="0"/>
              <a:t>PRODUKTBEWERTUNG:</a:t>
            </a:r>
            <a:br>
              <a:rPr lang="de-DE" b="0" dirty="0" smtClean="0"/>
            </a:br>
            <a:r>
              <a:rPr lang="de-DE" b="0" u="sng" dirty="0" smtClean="0">
                <a:latin typeface="Arial" charset="0"/>
                <a:ea typeface="ＭＳ Ｐゴシック" pitchFamily="-65" charset="-128"/>
              </a:rPr>
              <a:t>AUSWAHL ALTERSVORSORGEPRODUKTFORMEN (JEWEILS TOPANBIETER)</a:t>
            </a:r>
            <a:endParaRPr lang="de-DE" b="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0" y="6579673"/>
            <a:ext cx="3592345" cy="209182"/>
          </a:xfrm>
          <a:prstGeom prst="rect">
            <a:avLst/>
          </a:prstGeom>
          <a:noFill/>
        </p:spPr>
        <p:txBody>
          <a:bodyPr wrap="square" lIns="82824" tIns="41413" rIns="82824" bIns="41413" rtlCol="0">
            <a:spAutoFit/>
          </a:bodyPr>
          <a:lstStyle/>
          <a:p>
            <a:r>
              <a:rPr lang="de-DE" sz="816" dirty="0"/>
              <a:t>Bewertung:  kein Punkt (-) , ½ Punkt (o), 1 Punkt  je (+)</a:t>
            </a:r>
          </a:p>
        </p:txBody>
      </p:sp>
      <p:sp>
        <p:nvSpPr>
          <p:cNvPr id="5" name="Ellipse 4"/>
          <p:cNvSpPr/>
          <p:nvPr/>
        </p:nvSpPr>
        <p:spPr bwMode="auto">
          <a:xfrm rot="5400000">
            <a:off x="5271858" y="-4073281"/>
            <a:ext cx="2481283" cy="10890117"/>
          </a:xfrm>
          <a:prstGeom prst="ellipse">
            <a:avLst/>
          </a:prstGeom>
          <a:noFill/>
          <a:ln w="7620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845" tIns="41423" rIns="82845" bIns="41423" numCol="1" rtlCol="0" anchor="t" anchorCtr="0" compatLnSpc="1">
            <a:prstTxWarp prst="textNoShape">
              <a:avLst/>
            </a:prstTxWarp>
          </a:bodyPr>
          <a:lstStyle/>
          <a:p>
            <a:pPr defTabSz="828460">
              <a:spcBef>
                <a:spcPct val="0"/>
              </a:spcBef>
            </a:pPr>
            <a:endParaRPr lang="de-DE" sz="1632" dirty="0">
              <a:latin typeface="Arial" charset="0"/>
              <a:ea typeface="ＭＳ Ｐゴシック" pitchFamily="-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5425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AA0EF542-D668-46EB-B3C1-21AAB7DD01C2}" type="slidenum">
              <a:rPr lang="de-DE" smtClean="0">
                <a:solidFill>
                  <a:srgbClr val="1D2D4B"/>
                </a:solidFill>
              </a:rPr>
              <a:pPr/>
              <a:t>8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638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Produktspezifische Markt- und Anbieteranalysen</a:t>
            </a:r>
          </a:p>
        </p:txBody>
      </p:sp>
      <p:pic>
        <p:nvPicPr>
          <p:cNvPr id="176132" name="Picture 1028" descr="Mann mit Lup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90174" y="2127252"/>
            <a:ext cx="260148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3" name="Rectangle 1029"/>
          <p:cNvSpPr>
            <a:spLocks noChangeArrowheads="1"/>
          </p:cNvSpPr>
          <p:nvPr/>
        </p:nvSpPr>
        <p:spPr bwMode="auto">
          <a:xfrm>
            <a:off x="427366" y="1916115"/>
            <a:ext cx="557485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929" tIns="47463" rIns="94929" bIns="47463"/>
          <a:lstStyle/>
          <a:p>
            <a:pPr>
              <a:spcBef>
                <a:spcPct val="20000"/>
              </a:spcBef>
              <a:buClr>
                <a:srgbClr val="003366"/>
              </a:buClr>
            </a:pPr>
            <a:r>
              <a:rPr lang="de-DE" sz="2086" dirty="0" smtClean="0">
                <a:solidFill>
                  <a:srgbClr val="1D304B"/>
                </a:solidFill>
              </a:rPr>
              <a:t>Unter anderem in den Bereichen: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 smtClean="0">
                <a:solidFill>
                  <a:srgbClr val="1D304B"/>
                </a:solidFill>
              </a:rPr>
              <a:t>Altersvorsorge</a:t>
            </a:r>
            <a:endParaRPr lang="de-DE" sz="2086" dirty="0">
              <a:solidFill>
                <a:srgbClr val="1D304B"/>
              </a:solidFill>
            </a:endParaRP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Kapitalanlage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Berufsunfähigkeitsversicherung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Pflegeversicherung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betriebliche Altersversorgung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Firmenversicherung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Kfz 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Krankenversicherung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Privatversicherung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Baufinanzierung</a:t>
            </a:r>
          </a:p>
          <a:p>
            <a:pPr marL="353568" indent="-353568">
              <a:spcBef>
                <a:spcPct val="20000"/>
              </a:spcBef>
              <a:buClr>
                <a:srgbClr val="003366"/>
              </a:buClr>
              <a:buFontTx/>
              <a:buChar char="•"/>
            </a:pPr>
            <a:r>
              <a:rPr lang="de-DE" sz="2086" dirty="0">
                <a:solidFill>
                  <a:srgbClr val="1D304B"/>
                </a:solidFill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105021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6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6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6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6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6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6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6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61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61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61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61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61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07AEB59-1879-4C8B-A2AC-2E67D003ACE8}" type="slidenum">
              <a:rPr lang="de-DE" altLang="de-DE" smtClean="0">
                <a:solidFill>
                  <a:srgbClr val="1D2D4B"/>
                </a:solidFill>
              </a:rPr>
              <a:pPr>
                <a:defRPr/>
              </a:pPr>
              <a:t>80</a:t>
            </a:fld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MODELLRECHNUNG UND STOCHASTIK 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14335" y="1613578"/>
            <a:ext cx="5106988" cy="79375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6" y="2707217"/>
            <a:ext cx="11233150" cy="3345050"/>
          </a:xfrm>
          <a:prstGeom prst="rect">
            <a:avLst/>
          </a:prstGeom>
          <a:ln w="28575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349953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07AEB59-1879-4C8B-A2AC-2E67D003ACE8}" type="slidenum">
              <a:rPr lang="de-DE" altLang="de-DE" smtClean="0">
                <a:solidFill>
                  <a:srgbClr val="1D2D4B"/>
                </a:solidFill>
              </a:rPr>
              <a:pPr>
                <a:defRPr/>
              </a:pPr>
              <a:t>81</a:t>
            </a:fld>
            <a:endParaRPr lang="de-DE" altLang="de-DE" dirty="0">
              <a:solidFill>
                <a:srgbClr val="1D2D4B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MODELLRECHNUNG UND STOCHASTIK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28015" y="1605585"/>
            <a:ext cx="5106988" cy="79375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348" y="370203"/>
            <a:ext cx="8504302" cy="6168793"/>
          </a:xfrm>
          <a:prstGeom prst="rect">
            <a:avLst/>
          </a:prstGeom>
          <a:ln w="19050">
            <a:solidFill>
              <a:srgbClr val="1D2D4B"/>
            </a:solidFill>
          </a:ln>
        </p:spPr>
      </p:pic>
    </p:spTree>
    <p:extLst>
      <p:ext uri="{BB962C8B-B14F-4D97-AF65-F5344CB8AC3E}">
        <p14:creationId xmlns:p14="http://schemas.microsoft.com/office/powerpoint/2010/main" val="410845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590512" y="294748"/>
            <a:ext cx="6660783" cy="718186"/>
          </a:xfrm>
          <a:prstGeom prst="rect">
            <a:avLst/>
          </a:prstGeom>
        </p:spPr>
        <p:txBody>
          <a:bodyPr/>
          <a:lstStyle/>
          <a:p>
            <a:pPr defTabSz="940570">
              <a:spcBef>
                <a:spcPct val="0"/>
              </a:spcBef>
              <a:defRPr/>
            </a:pPr>
            <a:r>
              <a:rPr lang="de-DE" sz="1632" kern="0" dirty="0">
                <a:solidFill>
                  <a:srgbClr val="FFFFFF"/>
                </a:solidFill>
                <a:latin typeface="Arial"/>
              </a:rPr>
              <a:t>KomfortDynamik </a:t>
            </a:r>
          </a:p>
        </p:txBody>
      </p:sp>
      <p:sp>
        <p:nvSpPr>
          <p:cNvPr id="3" name="Rechteck 2"/>
          <p:cNvSpPr/>
          <p:nvPr/>
        </p:nvSpPr>
        <p:spPr>
          <a:xfrm>
            <a:off x="652375" y="2226534"/>
            <a:ext cx="7617791" cy="3568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 smtClean="0">
                <a:solidFill>
                  <a:srgbClr val="1D304B"/>
                </a:solidFill>
                <a:latin typeface="Arial"/>
              </a:rPr>
              <a:t>(teilweise) Beitragsgarantie</a:t>
            </a: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>
                <a:solidFill>
                  <a:srgbClr val="1D304B"/>
                </a:solidFill>
                <a:latin typeface="Arial"/>
              </a:rPr>
              <a:t>Finanzstärke des Anbieters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>
                <a:solidFill>
                  <a:srgbClr val="1D304B"/>
                </a:solidFill>
                <a:latin typeface="Arial"/>
              </a:rPr>
              <a:t>Umfangreiche biometrische Optionen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>
                <a:solidFill>
                  <a:srgbClr val="1D304B"/>
                </a:solidFill>
                <a:latin typeface="Arial"/>
              </a:rPr>
              <a:t>Dynamische Gewinnsicherungssystematik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>
                <a:solidFill>
                  <a:srgbClr val="1D304B"/>
                </a:solidFill>
                <a:latin typeface="Arial"/>
              </a:rPr>
              <a:t>Zentrales aktives Kaitalanlagemanagement aus einer Hand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de-DE" sz="1814" kern="0" dirty="0">
              <a:solidFill>
                <a:srgbClr val="1D304B"/>
              </a:solidFill>
              <a:latin typeface="Arial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de-DE" sz="1814" kern="0" dirty="0">
                <a:solidFill>
                  <a:srgbClr val="1D304B"/>
                </a:solidFill>
                <a:latin typeface="Arial"/>
              </a:rPr>
              <a:t>Skaleneffekte und günstige Kostenstruktur des Anlagemanagements</a:t>
            </a:r>
          </a:p>
          <a:p>
            <a:pPr algn="l" defTabSz="357188"/>
            <a:r>
              <a:rPr lang="de-DE" sz="816" kern="0" dirty="0">
                <a:solidFill>
                  <a:srgbClr val="1D304B"/>
                </a:solidFill>
                <a:latin typeface="Arial"/>
              </a:rPr>
              <a:t>	</a:t>
            </a:r>
            <a:r>
              <a:rPr lang="de-DE" sz="816" kern="0" dirty="0" smtClean="0">
                <a:solidFill>
                  <a:srgbClr val="1D304B"/>
                </a:solidFill>
                <a:latin typeface="Arial"/>
              </a:rPr>
              <a:t>(</a:t>
            </a:r>
            <a:r>
              <a:rPr lang="de-DE" sz="816" kern="0" dirty="0">
                <a:solidFill>
                  <a:srgbClr val="1D304B"/>
                </a:solidFill>
                <a:latin typeface="Arial"/>
              </a:rPr>
              <a:t>circa 0,5% entspricht aktiv gemanagten ETF)</a:t>
            </a:r>
          </a:p>
          <a:p>
            <a:pPr algn="l"/>
            <a:endParaRPr lang="de-DE" sz="1814" dirty="0">
              <a:solidFill>
                <a:srgbClr val="1D304B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090" y="653841"/>
            <a:ext cx="6422852" cy="2606026"/>
          </a:xfrm>
          <a:prstGeom prst="rect">
            <a:avLst/>
          </a:prstGeom>
        </p:spPr>
      </p:pic>
      <p:sp>
        <p:nvSpPr>
          <p:cNvPr id="5" name="Foliennummernplatzhalter 1"/>
          <p:cNvSpPr>
            <a:spLocks noGrp="1"/>
          </p:cNvSpPr>
          <p:nvPr>
            <p:ph type="sldNum" sz="quarter" idx="4294967295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>
                <a:solidFill>
                  <a:srgbClr val="002060"/>
                </a:solidFill>
              </a:rPr>
              <a:t>82</a:t>
            </a:r>
          </a:p>
          <a:p>
            <a:pPr algn="r"/>
            <a:endParaRPr lang="de-DE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009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080925"/>
              </p:ext>
            </p:extLst>
          </p:nvPr>
        </p:nvGraphicFramePr>
        <p:xfrm>
          <a:off x="1067441" y="974955"/>
          <a:ext cx="10356295" cy="5724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218"/>
                <a:gridCol w="853179"/>
                <a:gridCol w="376320"/>
                <a:gridCol w="940617"/>
                <a:gridCol w="729223"/>
                <a:gridCol w="645523"/>
                <a:gridCol w="1063967"/>
                <a:gridCol w="910793"/>
                <a:gridCol w="1136511"/>
                <a:gridCol w="1020249"/>
                <a:gridCol w="1005695"/>
              </a:tblGrid>
              <a:tr h="683962">
                <a:tc>
                  <a:txBody>
                    <a:bodyPr/>
                    <a:lstStyle/>
                    <a:p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Garantien (im Vertrags-verlauf)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 I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Y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Sicherheit der Kalkulation</a:t>
                      </a:r>
                    </a:p>
                    <a:p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Ertrags-</a:t>
                      </a:r>
                      <a:r>
                        <a:rPr lang="de-DE" sz="900" b="1" dirty="0" err="1" smtClean="0">
                          <a:solidFill>
                            <a:schemeClr val="bg1"/>
                          </a:solidFill>
                        </a:rPr>
                        <a:t>chance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Markt-Timing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Ablauf-</a:t>
                      </a:r>
                      <a:r>
                        <a:rPr lang="de-DE" sz="900" b="1" dirty="0" err="1" smtClean="0">
                          <a:solidFill>
                            <a:schemeClr val="bg1"/>
                          </a:solidFill>
                        </a:rPr>
                        <a:t>management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Renten-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Kalkulation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Risikostreuung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tarifliche und biometrische</a:t>
                      </a:r>
                    </a:p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Optionen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b="1" dirty="0" smtClean="0">
                          <a:solidFill>
                            <a:schemeClr val="bg1"/>
                          </a:solidFill>
                        </a:rPr>
                        <a:t>Bewertung ohne individuelle Motivlage</a:t>
                      </a:r>
                      <a:endParaRPr lang="de-DE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535274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dirty="0" smtClean="0">
                          <a:solidFill>
                            <a:srgbClr val="1D2D4B"/>
                          </a:solidFill>
                        </a:rPr>
                        <a:t>Anwartschaftsgarantie mit Dynamischen Anlagemanagement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5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dirty="0" smtClean="0">
                          <a:solidFill>
                            <a:srgbClr val="1D2D4B"/>
                          </a:solidFill>
                        </a:rPr>
                        <a:t>Indexpartizipation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5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683962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Dynamisches Hybrid mit Wertsicherungsfonds mit Rentenoption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12,0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Fondspolice mit </a:t>
                      </a:r>
                    </a:p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Anlagemanagement 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4D89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Abschnittsgarantie Deckungsstock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535274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Dynamisches Hybrid mit Wertsicherungsfonds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11,0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</a:tr>
              <a:tr h="407213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Zweitöpfe Hybrid ohne Wertsicherungsfonds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9,5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Britische Funds            (</a:t>
                      </a:r>
                      <a:r>
                        <a:rPr lang="de-DE" sz="900" b="1" kern="0" dirty="0" err="1" smtClean="0">
                          <a:solidFill>
                            <a:srgbClr val="1D2D4B"/>
                          </a:solidFill>
                        </a:rPr>
                        <a:t>with</a:t>
                      </a: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 </a:t>
                      </a:r>
                      <a:r>
                        <a:rPr lang="de-DE" sz="900" b="1" kern="0" dirty="0" err="1" smtClean="0">
                          <a:solidFill>
                            <a:srgbClr val="1D2D4B"/>
                          </a:solidFill>
                        </a:rPr>
                        <a:t>profit</a:t>
                      </a: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)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Fondspolice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386587">
                <a:tc>
                  <a:txBody>
                    <a:bodyPr/>
                    <a:lstStyle/>
                    <a:p>
                      <a:pPr marL="0" marR="0" lvl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9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klassische Garantie mit Fondsüberschüssen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8,0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5C55B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Klassisches Hybrid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  <a:tr h="237899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VA Funds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FEE3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4D896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7,5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  <a:tr h="409772">
                <a:tc>
                  <a:txBody>
                    <a:bodyPr/>
                    <a:lstStyle/>
                    <a:p>
                      <a:pPr marL="0" marR="0" indent="0" algn="l" defTabSz="9140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1" kern="0" dirty="0" smtClean="0">
                          <a:solidFill>
                            <a:srgbClr val="1D2D4B"/>
                          </a:solidFill>
                        </a:rPr>
                        <a:t>Dreitöpfe Hybrid mit Garantiefonds ((i)CPPI)</a:t>
                      </a:r>
                      <a:endParaRPr lang="de-DE" sz="900" b="1" dirty="0">
                        <a:solidFill>
                          <a:srgbClr val="1D2D4B"/>
                        </a:solidFill>
                      </a:endParaRPr>
                    </a:p>
                  </a:txBody>
                  <a:tcPr marL="82918" marR="82918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-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o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++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7,0</a:t>
                      </a:r>
                      <a:endParaRPr lang="de-DE" sz="700" b="1" dirty="0"/>
                    </a:p>
                  </a:txBody>
                  <a:tcPr marL="82918" marR="82918" marT="41459" marB="41459" anchor="ctr" anchorCtr="1">
                    <a:solidFill>
                      <a:srgbClr val="CCE9AD"/>
                    </a:solidFill>
                  </a:tcPr>
                </a:tc>
              </a:tr>
            </a:tbl>
          </a:graphicData>
        </a:graphic>
      </p:graphicFrame>
      <p:sp>
        <p:nvSpPr>
          <p:cNvPr id="91281" name="Titel 4"/>
          <p:cNvSpPr>
            <a:spLocks noGrp="1"/>
          </p:cNvSpPr>
          <p:nvPr>
            <p:ph type="title"/>
          </p:nvPr>
        </p:nvSpPr>
        <p:spPr>
          <a:xfrm>
            <a:off x="224171" y="131136"/>
            <a:ext cx="11358231" cy="718186"/>
          </a:xfrm>
        </p:spPr>
        <p:txBody>
          <a:bodyPr/>
          <a:lstStyle/>
          <a:p>
            <a:r>
              <a:rPr lang="de-DE" b="0" dirty="0" smtClean="0"/>
              <a:t>PRODUKTBEWERTUNG:</a:t>
            </a:r>
            <a:br>
              <a:rPr lang="de-DE" b="0" dirty="0" smtClean="0"/>
            </a:br>
            <a:r>
              <a:rPr lang="de-DE" b="0" u="sng" dirty="0" smtClean="0">
                <a:latin typeface="Arial" charset="0"/>
                <a:ea typeface="ＭＳ Ｐゴシック" pitchFamily="-65" charset="-128"/>
              </a:rPr>
              <a:t>AUSWAHL ALTERSVORSORGEPRODUKTFORMEN (JEWEILS TOPANBIETER)</a:t>
            </a:r>
            <a:endParaRPr lang="de-DE" b="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0" y="6579673"/>
            <a:ext cx="3592345" cy="209182"/>
          </a:xfrm>
          <a:prstGeom prst="rect">
            <a:avLst/>
          </a:prstGeom>
          <a:noFill/>
        </p:spPr>
        <p:txBody>
          <a:bodyPr wrap="square" lIns="82824" tIns="41413" rIns="82824" bIns="41413" rtlCol="0">
            <a:spAutoFit/>
          </a:bodyPr>
          <a:lstStyle/>
          <a:p>
            <a:r>
              <a:rPr lang="de-DE" sz="816" dirty="0"/>
              <a:t>Bewertung:  kein Punkt (-) , ½ Punkt (o), 1 Punkt  je (+)</a:t>
            </a:r>
          </a:p>
        </p:txBody>
      </p:sp>
      <p:sp>
        <p:nvSpPr>
          <p:cNvPr id="5" name="Ellipse 4"/>
          <p:cNvSpPr/>
          <p:nvPr/>
        </p:nvSpPr>
        <p:spPr bwMode="auto">
          <a:xfrm rot="5400000">
            <a:off x="4896702" y="-2587382"/>
            <a:ext cx="2481283" cy="10890117"/>
          </a:xfrm>
          <a:prstGeom prst="ellipse">
            <a:avLst/>
          </a:prstGeom>
          <a:noFill/>
          <a:ln w="7620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845" tIns="41423" rIns="82845" bIns="41423" numCol="1" rtlCol="0" anchor="t" anchorCtr="0" compatLnSpc="1">
            <a:prstTxWarp prst="textNoShape">
              <a:avLst/>
            </a:prstTxWarp>
          </a:bodyPr>
          <a:lstStyle/>
          <a:p>
            <a:pPr defTabSz="828460">
              <a:spcBef>
                <a:spcPct val="0"/>
              </a:spcBef>
            </a:pPr>
            <a:endParaRPr lang="de-DE" sz="1632" dirty="0">
              <a:latin typeface="Arial" charset="0"/>
              <a:ea typeface="ＭＳ Ｐゴシック" pitchFamily="-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57755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122" name="Titel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afm RISIKOKLASSENFINDER | ALTERSVORSORGE</a:t>
            </a:r>
            <a:br>
              <a:rPr lang="de-DE" b="1" dirty="0" smtClean="0"/>
            </a:br>
            <a:r>
              <a:rPr lang="de-DE" dirty="0" smtClean="0"/>
              <a:t>PRIIPs Dokumentation</a:t>
            </a:r>
            <a:endParaRPr lang="de-DE" b="1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9051" y="2080332"/>
            <a:ext cx="2349581" cy="313513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8292" y="3070050"/>
            <a:ext cx="2433841" cy="325929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9128" y="1628776"/>
            <a:ext cx="2612650" cy="350441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33055" y="2708275"/>
            <a:ext cx="2581701" cy="345169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84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1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85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Rentenversicherung und Beitragsgarantie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66" y="1599912"/>
            <a:ext cx="10825325" cy="502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KUNDENTYPEN UND DIE PASSENDE ALTERSVORSORGESTRATEGIE</a:t>
            </a:r>
            <a:endParaRPr lang="de-D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2070" y="1909141"/>
            <a:ext cx="6822281" cy="353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86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8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649993923"/>
              </p:ext>
            </p:extLst>
          </p:nvPr>
        </p:nvGraphicFramePr>
        <p:xfrm>
          <a:off x="2065099" y="1530910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87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69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6" name="Picture 2" descr="Navi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3933" y="1524057"/>
            <a:ext cx="5499203" cy="362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88</a:t>
            </a:r>
            <a:endParaRPr lang="de-DE" sz="1600" dirty="0"/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cap="none" dirty="0" smtClean="0"/>
              <a:t>afm</a:t>
            </a:r>
            <a:r>
              <a:rPr lang="de-DE" dirty="0" smtClean="0"/>
              <a:t> </a:t>
            </a:r>
            <a:r>
              <a:rPr lang="de-DE" dirty="0" err="1" smtClean="0"/>
              <a:t>Entscheidungsnavigationen</a:t>
            </a:r>
            <a:r>
              <a:rPr lang="de-DE" baseline="30000" dirty="0" smtClean="0">
                <a:latin typeface="Arial (TT) Bold" charset="0"/>
              </a:rPr>
              <a:t>®</a:t>
            </a:r>
            <a:endParaRPr lang="de-DE" baseline="30000" dirty="0" smtClean="0"/>
          </a:p>
        </p:txBody>
      </p:sp>
      <p:sp>
        <p:nvSpPr>
          <p:cNvPr id="364549" name="Text Box 5"/>
          <p:cNvSpPr txBox="1">
            <a:spLocks noChangeArrowheads="1"/>
          </p:cNvSpPr>
          <p:nvPr/>
        </p:nvSpPr>
        <p:spPr bwMode="auto">
          <a:xfrm>
            <a:off x="807223" y="4441216"/>
            <a:ext cx="549239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marL="685878" indent="-500902">
              <a:buClr>
                <a:srgbClr val="000066"/>
              </a:buClr>
              <a:buSzPct val="120000"/>
              <a:buFontTx/>
              <a:buChar char="+"/>
            </a:pPr>
            <a:r>
              <a:rPr lang="de-DE" sz="2086" dirty="0">
                <a:solidFill>
                  <a:srgbClr val="1D304B"/>
                </a:solidFill>
              </a:rPr>
              <a:t>Details der Leistungen</a:t>
            </a:r>
          </a:p>
          <a:p>
            <a:pPr marL="685878" indent="-500902">
              <a:buClr>
                <a:srgbClr val="000066"/>
              </a:buClr>
              <a:buSzPct val="120000"/>
              <a:buFontTx/>
              <a:buChar char="+"/>
            </a:pPr>
            <a:r>
              <a:rPr lang="de-DE" sz="2086" dirty="0">
                <a:solidFill>
                  <a:srgbClr val="1D304B"/>
                </a:solidFill>
              </a:rPr>
              <a:t>Ganzheitliche Betrachtung</a:t>
            </a:r>
          </a:p>
          <a:p>
            <a:pPr marL="1371755" lvl="1" indent="-469790">
              <a:buClr>
                <a:srgbClr val="1D2D4B"/>
              </a:buClr>
              <a:buSzPct val="120000"/>
              <a:buFont typeface="Wingdings" pitchFamily="2" charset="2"/>
              <a:buChar char="ý"/>
            </a:pPr>
            <a:r>
              <a:rPr lang="de-DE" sz="2086" dirty="0">
                <a:solidFill>
                  <a:srgbClr val="1D304B"/>
                </a:solidFill>
              </a:rPr>
              <a:t>Tarifflexibilität</a:t>
            </a:r>
          </a:p>
          <a:p>
            <a:pPr marL="1371755" lvl="1" indent="-469790">
              <a:buClr>
                <a:srgbClr val="1D2D4B"/>
              </a:buClr>
              <a:buSzPct val="120000"/>
              <a:buFont typeface="Wingdings" pitchFamily="2" charset="2"/>
              <a:buChar char="ý"/>
            </a:pPr>
            <a:r>
              <a:rPr lang="de-DE" sz="2086" dirty="0">
                <a:solidFill>
                  <a:srgbClr val="1D304B"/>
                </a:solidFill>
              </a:rPr>
              <a:t>Finanzkraft</a:t>
            </a:r>
          </a:p>
          <a:p>
            <a:pPr marL="1371755" lvl="1" indent="-469790">
              <a:buClr>
                <a:srgbClr val="1D2D4B"/>
              </a:buClr>
              <a:buSzPct val="120000"/>
              <a:buFont typeface="Wingdings" pitchFamily="2" charset="2"/>
              <a:buChar char="ý"/>
            </a:pPr>
            <a:r>
              <a:rPr lang="de-DE" sz="2086" dirty="0">
                <a:solidFill>
                  <a:srgbClr val="1D304B"/>
                </a:solidFill>
              </a:rPr>
              <a:t>Anwendungsmotive + Nutzen</a:t>
            </a:r>
          </a:p>
        </p:txBody>
      </p:sp>
      <p:pic>
        <p:nvPicPr>
          <p:cNvPr id="364550" name="Picture 6" descr="afm ball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1454" y="1845318"/>
            <a:ext cx="3156783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119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4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4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45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45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45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4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49" grpId="0" uiExpand="1" build="p" bldLvl="2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6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9812386" y="380047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2" name="Picture 2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850933" y="214312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89</a:t>
            </a:r>
            <a:endParaRPr lang="de-DE" sz="1600" dirty="0"/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cap="none" dirty="0" smtClean="0"/>
              <a:t>afm</a:t>
            </a:r>
            <a:r>
              <a:rPr lang="de-DE" dirty="0" smtClean="0"/>
              <a:t> </a:t>
            </a:r>
            <a:r>
              <a:rPr lang="de-DE" dirty="0" err="1" smtClean="0"/>
              <a:t>Entscheidungsnavigationen</a:t>
            </a:r>
            <a:r>
              <a:rPr lang="de-DE" baseline="30000" dirty="0" smtClean="0">
                <a:latin typeface="Arial (TT) Bold" charset="0"/>
              </a:rPr>
              <a:t>®</a:t>
            </a:r>
            <a:endParaRPr lang="de-DE" dirty="0" smtClean="0"/>
          </a:p>
        </p:txBody>
      </p:sp>
      <p:pic>
        <p:nvPicPr>
          <p:cNvPr id="409606" name="Picture 6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3216839" y="214312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7" name="Picture 7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3221915" y="5561013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8" name="Picture 8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7719797" y="2144713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10" name="Picture 10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850933" y="380047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1" name="Text Box 11" descr="h19"/>
          <p:cNvSpPr txBox="1">
            <a:spLocks noChangeArrowheads="1"/>
          </p:cNvSpPr>
          <p:nvPr/>
        </p:nvSpPr>
        <p:spPr bwMode="auto">
          <a:xfrm>
            <a:off x="850931" y="3368675"/>
            <a:ext cx="1938494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800" b="1" dirty="0" smtClean="0">
                <a:solidFill>
                  <a:srgbClr val="FFFFFF"/>
                </a:solidFill>
                <a:latin typeface="Helvetica" pitchFamily="34" charset="0"/>
              </a:rPr>
              <a:t>DV</a:t>
            </a:r>
            <a:endParaRPr lang="de-DE" sz="2800" b="1" dirty="0">
              <a:solidFill>
                <a:srgbClr val="FFFFFF"/>
              </a:solidFill>
              <a:latin typeface="Helvetica" pitchFamily="34" charset="0"/>
            </a:endParaRPr>
          </a:p>
        </p:txBody>
      </p:sp>
      <p:pic>
        <p:nvPicPr>
          <p:cNvPr id="409612" name="Picture 12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3216839" y="380047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3" name="Text Box 13" descr="h19"/>
          <p:cNvSpPr txBox="1">
            <a:spLocks noChangeArrowheads="1"/>
          </p:cNvSpPr>
          <p:nvPr/>
        </p:nvSpPr>
        <p:spPr bwMode="auto">
          <a:xfrm>
            <a:off x="3521410" y="3368675"/>
            <a:ext cx="1601949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Riester</a:t>
            </a:r>
          </a:p>
        </p:txBody>
      </p:sp>
      <p:pic>
        <p:nvPicPr>
          <p:cNvPr id="409614" name="Picture 14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5507019" y="380047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16" name="Picture 16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5429617" y="214312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17" name="Picture 17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955660" y="5562600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8" name="Text Box 18" descr="h19"/>
          <p:cNvSpPr txBox="1">
            <a:spLocks noChangeArrowheads="1"/>
          </p:cNvSpPr>
          <p:nvPr/>
        </p:nvSpPr>
        <p:spPr bwMode="auto">
          <a:xfrm>
            <a:off x="955687" y="5130800"/>
            <a:ext cx="1699547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KV Voll</a:t>
            </a:r>
            <a:endParaRPr lang="de-DE" sz="1632" b="1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409619" name="Text Box 19" descr="h19"/>
          <p:cNvSpPr txBox="1">
            <a:spLocks noChangeArrowheads="1"/>
          </p:cNvSpPr>
          <p:nvPr/>
        </p:nvSpPr>
        <p:spPr bwMode="auto">
          <a:xfrm>
            <a:off x="3321613" y="5130800"/>
            <a:ext cx="1984504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KV Zusatz 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409620" name="Text Box 20" descr="h19"/>
          <p:cNvSpPr txBox="1">
            <a:spLocks noChangeArrowheads="1"/>
          </p:cNvSpPr>
          <p:nvPr/>
        </p:nvSpPr>
        <p:spPr bwMode="auto">
          <a:xfrm>
            <a:off x="850931" y="1711330"/>
            <a:ext cx="1938494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RV </a:t>
            </a:r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FR IR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409621" name="Text Box 21" descr="h19"/>
          <p:cNvSpPr txBox="1">
            <a:spLocks noChangeArrowheads="1"/>
          </p:cNvSpPr>
          <p:nvPr/>
        </p:nvSpPr>
        <p:spPr bwMode="auto">
          <a:xfrm>
            <a:off x="3521409" y="1711330"/>
            <a:ext cx="1503982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BU MR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409622" name="Text Box 22" descr="h19"/>
          <p:cNvSpPr txBox="1">
            <a:spLocks noChangeArrowheads="1"/>
          </p:cNvSpPr>
          <p:nvPr/>
        </p:nvSpPr>
        <p:spPr bwMode="auto">
          <a:xfrm>
            <a:off x="7872949" y="1711330"/>
            <a:ext cx="1679355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RS  PS</a:t>
            </a:r>
          </a:p>
        </p:txBody>
      </p:sp>
      <p:sp>
        <p:nvSpPr>
          <p:cNvPr id="409623" name="Text Box 23" descr="h19"/>
          <p:cNvSpPr txBox="1">
            <a:spLocks noChangeArrowheads="1"/>
          </p:cNvSpPr>
          <p:nvPr/>
        </p:nvSpPr>
        <p:spPr bwMode="auto">
          <a:xfrm>
            <a:off x="5735869" y="1711330"/>
            <a:ext cx="1292329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Kfz</a:t>
            </a:r>
          </a:p>
        </p:txBody>
      </p:sp>
      <p:pic>
        <p:nvPicPr>
          <p:cNvPr id="409624" name="Picture 24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5436375" y="5561013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5" name="Text Box 25" descr="h19"/>
          <p:cNvSpPr txBox="1">
            <a:spLocks noChangeArrowheads="1"/>
          </p:cNvSpPr>
          <p:nvPr/>
        </p:nvSpPr>
        <p:spPr bwMode="auto">
          <a:xfrm>
            <a:off x="5742627" y="5130800"/>
            <a:ext cx="1292329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Cyber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  <p:pic>
        <p:nvPicPr>
          <p:cNvPr id="409626" name="Picture 26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7650831" y="5562600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0" name="Picture 30" descr="Navi-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 l="12665" t="9254" r="8420" b="9552"/>
          <a:stretch>
            <a:fillRect/>
          </a:stretch>
        </p:blipFill>
        <p:spPr bwMode="auto">
          <a:xfrm>
            <a:off x="7888566" y="3799395"/>
            <a:ext cx="190820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1" name="Text Box 31" descr="h19"/>
          <p:cNvSpPr txBox="1">
            <a:spLocks noChangeArrowheads="1"/>
          </p:cNvSpPr>
          <p:nvPr/>
        </p:nvSpPr>
        <p:spPr bwMode="auto">
          <a:xfrm>
            <a:off x="8108505" y="3368675"/>
            <a:ext cx="1588488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Pflege</a:t>
            </a:r>
          </a:p>
        </p:txBody>
      </p:sp>
      <p:sp>
        <p:nvSpPr>
          <p:cNvPr id="409615" name="Text Box 15" descr="h19"/>
          <p:cNvSpPr txBox="1">
            <a:spLocks noChangeArrowheads="1"/>
          </p:cNvSpPr>
          <p:nvPr/>
        </p:nvSpPr>
        <p:spPr bwMode="auto">
          <a:xfrm>
            <a:off x="5507045" y="3368675"/>
            <a:ext cx="2365905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>
                <a:solidFill>
                  <a:srgbClr val="FFFFFF"/>
                </a:solidFill>
                <a:latin typeface="Helvetica" pitchFamily="34" charset="0"/>
              </a:rPr>
              <a:t>Basisrente</a:t>
            </a:r>
          </a:p>
        </p:txBody>
      </p:sp>
      <p:sp>
        <p:nvSpPr>
          <p:cNvPr id="409632" name="Text Box 32" descr="h19"/>
          <p:cNvSpPr txBox="1">
            <a:spLocks noChangeArrowheads="1"/>
          </p:cNvSpPr>
          <p:nvPr/>
        </p:nvSpPr>
        <p:spPr bwMode="auto">
          <a:xfrm>
            <a:off x="7955403" y="5130800"/>
            <a:ext cx="1292329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D&amp;O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28" name="Text Box 32" descr="h19"/>
          <p:cNvSpPr txBox="1">
            <a:spLocks noChangeArrowheads="1"/>
          </p:cNvSpPr>
          <p:nvPr/>
        </p:nvSpPr>
        <p:spPr bwMode="auto">
          <a:xfrm>
            <a:off x="10120325" y="3368675"/>
            <a:ext cx="1292329" cy="469900"/>
          </a:xfrm>
          <a:prstGeom prst="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lIns="94276" tIns="47136" rIns="94276" bIns="47136" anchor="ctr"/>
          <a:lstStyle/>
          <a:p>
            <a:pPr algn="ctr"/>
            <a:r>
              <a:rPr lang="de-DE" sz="2902" dirty="0" smtClean="0">
                <a:solidFill>
                  <a:srgbClr val="FFFFFF"/>
                </a:solidFill>
                <a:latin typeface="Helvetica" pitchFamily="34" charset="0"/>
              </a:rPr>
              <a:t>…</a:t>
            </a:r>
            <a:endParaRPr lang="de-DE" sz="2902" dirty="0">
              <a:solidFill>
                <a:srgbClr val="FFFFFF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6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9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0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0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09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0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9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09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09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0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09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09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09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0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0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09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0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0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09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0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09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09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1" grpId="0" animBg="1" autoUpdateAnimBg="0"/>
      <p:bldP spid="409613" grpId="0" animBg="1" autoUpdateAnimBg="0"/>
      <p:bldP spid="409618" grpId="0" animBg="1" autoUpdateAnimBg="0"/>
      <p:bldP spid="409619" grpId="0" animBg="1" autoUpdateAnimBg="0"/>
      <p:bldP spid="409620" grpId="0" animBg="1" autoUpdateAnimBg="0"/>
      <p:bldP spid="409621" grpId="0" animBg="1" autoUpdateAnimBg="0"/>
      <p:bldP spid="409622" grpId="0" animBg="1" autoUpdateAnimBg="0"/>
      <p:bldP spid="409623" grpId="0" animBg="1" autoUpdateAnimBg="0"/>
      <p:bldP spid="409625" grpId="0" animBg="1" autoUpdateAnimBg="0"/>
      <p:bldP spid="409631" grpId="0" animBg="1" autoUpdateAnimBg="0"/>
      <p:bldP spid="409615" grpId="0" animBg="1" autoUpdateAnimBg="0"/>
      <p:bldP spid="409632" grpId="0" animBg="1" autoUpdateAnimBg="0"/>
      <p:bldP spid="2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nummernplatzhalter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/>
          <a:p>
            <a:fld id="{8EB50F2D-8BCF-4CF3-B903-6CD56A7A1498}" type="slidenum">
              <a:rPr lang="de-DE" smtClean="0">
                <a:solidFill>
                  <a:srgbClr val="1D2D4B"/>
                </a:solidFill>
              </a:rPr>
              <a:pPr/>
              <a:t>9</a:t>
            </a:fld>
            <a:endParaRPr lang="de-DE" dirty="0">
              <a:solidFill>
                <a:srgbClr val="1D2D4B"/>
              </a:solidFill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2069085" indent="-2069085"/>
            <a:r>
              <a:rPr lang="de-DE" dirty="0" smtClean="0"/>
              <a:t>Philosophie und Alleinstellungen</a:t>
            </a:r>
          </a:p>
        </p:txBody>
      </p:sp>
      <p:sp>
        <p:nvSpPr>
          <p:cNvPr id="316436" name="AutoShape 20"/>
          <p:cNvSpPr>
            <a:spLocks noChangeArrowheads="1"/>
          </p:cNvSpPr>
          <p:nvPr/>
        </p:nvSpPr>
        <p:spPr bwMode="auto">
          <a:xfrm>
            <a:off x="1593067" y="1779240"/>
            <a:ext cx="9042938" cy="719137"/>
          </a:xfrm>
          <a:custGeom>
            <a:avLst/>
            <a:gdLst>
              <a:gd name="T0" fmla="*/ 8531225 w 21600"/>
              <a:gd name="T1" fmla="*/ 359569 h 21600"/>
              <a:gd name="T2" fmla="*/ 4265613 w 21600"/>
              <a:gd name="T3" fmla="*/ 719137 h 21600"/>
              <a:gd name="T4" fmla="*/ 0 w 21600"/>
              <a:gd name="T5" fmla="*/ 359569 h 21600"/>
              <a:gd name="T6" fmla="*/ 42656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1800 w 21600"/>
              <a:gd name="T13" fmla="*/ 1800 h 21600"/>
              <a:gd name="T14" fmla="*/ 19800 w 21600"/>
              <a:gd name="T15" fmla="*/ 198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AE7D8">
              <a:alpha val="8117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4276" tIns="47136" rIns="94276" bIns="47136" anchor="ctr"/>
          <a:lstStyle/>
          <a:p>
            <a:pPr algn="ctr"/>
            <a:r>
              <a:rPr lang="de-DE" sz="2086" dirty="0">
                <a:solidFill>
                  <a:srgbClr val="1D304B"/>
                </a:solidFill>
              </a:rPr>
              <a:t>Markterfahrung, Qualifikation und Stress-Test</a:t>
            </a:r>
          </a:p>
        </p:txBody>
      </p:sp>
      <p:sp>
        <p:nvSpPr>
          <p:cNvPr id="316444" name="AutoShape 28"/>
          <p:cNvSpPr>
            <a:spLocks noChangeArrowheads="1"/>
          </p:cNvSpPr>
          <p:nvPr/>
        </p:nvSpPr>
        <p:spPr bwMode="auto">
          <a:xfrm>
            <a:off x="1574558" y="2839693"/>
            <a:ext cx="9042938" cy="719137"/>
          </a:xfrm>
          <a:custGeom>
            <a:avLst/>
            <a:gdLst>
              <a:gd name="T0" fmla="*/ 8531225 w 21600"/>
              <a:gd name="T1" fmla="*/ 359569 h 21600"/>
              <a:gd name="T2" fmla="*/ 4265613 w 21600"/>
              <a:gd name="T3" fmla="*/ 719137 h 21600"/>
              <a:gd name="T4" fmla="*/ 0 w 21600"/>
              <a:gd name="T5" fmla="*/ 359569 h 21600"/>
              <a:gd name="T6" fmla="*/ 42656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1800 w 21600"/>
              <a:gd name="T13" fmla="*/ 1800 h 21600"/>
              <a:gd name="T14" fmla="*/ 19800 w 21600"/>
              <a:gd name="T15" fmla="*/ 198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AE7D8">
              <a:alpha val="61960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4276" tIns="47136" rIns="94276" bIns="47136" anchor="ctr"/>
          <a:lstStyle/>
          <a:p>
            <a:pPr algn="ctr"/>
            <a:r>
              <a:rPr lang="de-DE" sz="2086" dirty="0">
                <a:solidFill>
                  <a:srgbClr val="1D304B"/>
                </a:solidFill>
              </a:rPr>
              <a:t>Detaillierte Anforderungsprofile</a:t>
            </a:r>
          </a:p>
        </p:txBody>
      </p:sp>
      <p:sp>
        <p:nvSpPr>
          <p:cNvPr id="316445" name="AutoShape 29"/>
          <p:cNvSpPr>
            <a:spLocks noChangeArrowheads="1"/>
          </p:cNvSpPr>
          <p:nvPr/>
        </p:nvSpPr>
        <p:spPr bwMode="auto">
          <a:xfrm>
            <a:off x="1593067" y="3900139"/>
            <a:ext cx="9042938" cy="719137"/>
          </a:xfrm>
          <a:custGeom>
            <a:avLst/>
            <a:gdLst>
              <a:gd name="T0" fmla="*/ 8531225 w 21600"/>
              <a:gd name="T1" fmla="*/ 359569 h 21600"/>
              <a:gd name="T2" fmla="*/ 4265613 w 21600"/>
              <a:gd name="T3" fmla="*/ 719137 h 21600"/>
              <a:gd name="T4" fmla="*/ 0 w 21600"/>
              <a:gd name="T5" fmla="*/ 359569 h 21600"/>
              <a:gd name="T6" fmla="*/ 42656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1800 w 21600"/>
              <a:gd name="T13" fmla="*/ 1800 h 21600"/>
              <a:gd name="T14" fmla="*/ 19800 w 21600"/>
              <a:gd name="T15" fmla="*/ 198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AE7D8">
              <a:alpha val="54117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94276" tIns="47136" rIns="94276" bIns="47136" anchor="ctr"/>
          <a:lstStyle/>
          <a:p>
            <a:pPr algn="ctr"/>
            <a:r>
              <a:rPr lang="de-DE" sz="2086" dirty="0">
                <a:solidFill>
                  <a:srgbClr val="1D304B"/>
                </a:solidFill>
              </a:rPr>
              <a:t>Einkaufsvorteile und Netzwerke</a:t>
            </a:r>
            <a:endParaRPr lang="de-DE" sz="1632" b="1" dirty="0">
              <a:solidFill>
                <a:srgbClr val="1D304B"/>
              </a:solidFill>
              <a:latin typeface="Times" pitchFamily="18" charset="0"/>
              <a:sym typeface="Wingdings" pitchFamily="2" charset="2"/>
            </a:endParaRPr>
          </a:p>
        </p:txBody>
      </p:sp>
      <p:sp>
        <p:nvSpPr>
          <p:cNvPr id="316446" name="AutoShape 30"/>
          <p:cNvSpPr>
            <a:spLocks noChangeArrowheads="1"/>
          </p:cNvSpPr>
          <p:nvPr/>
        </p:nvSpPr>
        <p:spPr bwMode="auto">
          <a:xfrm>
            <a:off x="1593067" y="5000276"/>
            <a:ext cx="9042938" cy="719138"/>
          </a:xfrm>
          <a:custGeom>
            <a:avLst/>
            <a:gdLst>
              <a:gd name="T0" fmla="*/ 8531225 w 21600"/>
              <a:gd name="T1" fmla="*/ 359569 h 21600"/>
              <a:gd name="T2" fmla="*/ 4265613 w 21600"/>
              <a:gd name="T3" fmla="*/ 719138 h 21600"/>
              <a:gd name="T4" fmla="*/ 0 w 21600"/>
              <a:gd name="T5" fmla="*/ 359569 h 21600"/>
              <a:gd name="T6" fmla="*/ 42656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1800 w 21600"/>
              <a:gd name="T13" fmla="*/ 1800 h 21600"/>
              <a:gd name="T14" fmla="*/ 19800 w 21600"/>
              <a:gd name="T15" fmla="*/ 198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D2D4B"/>
          </a:solidFill>
          <a:ln w="9525">
            <a:noFill/>
            <a:miter lim="800000"/>
            <a:headEnd/>
            <a:tailEnd/>
          </a:ln>
        </p:spPr>
        <p:txBody>
          <a:bodyPr wrap="none" lIns="94276" tIns="47136" rIns="94276" bIns="47136" anchor="ctr"/>
          <a:lstStyle/>
          <a:p>
            <a:pPr algn="ctr"/>
            <a:r>
              <a:rPr lang="de-DE" sz="2086" dirty="0">
                <a:solidFill>
                  <a:schemeClr val="bg1"/>
                </a:solidFill>
              </a:rPr>
              <a:t>Veredelte Produktlösung</a:t>
            </a:r>
            <a:br>
              <a:rPr lang="de-DE" sz="2086" dirty="0">
                <a:solidFill>
                  <a:schemeClr val="bg1"/>
                </a:solidFill>
              </a:rPr>
            </a:br>
            <a:r>
              <a:rPr lang="de-DE" sz="1451" dirty="0">
                <a:solidFill>
                  <a:schemeClr val="bg1"/>
                </a:solidFill>
              </a:rPr>
              <a:t>Marktführende Angebote in Preis und Leistung</a:t>
            </a:r>
          </a:p>
        </p:txBody>
      </p:sp>
      <p:sp>
        <p:nvSpPr>
          <p:cNvPr id="316468" name="AutoShape 52"/>
          <p:cNvSpPr>
            <a:spLocks noChangeArrowheads="1"/>
          </p:cNvSpPr>
          <p:nvPr/>
        </p:nvSpPr>
        <p:spPr bwMode="auto">
          <a:xfrm rot="5400000">
            <a:off x="5734355" y="2478044"/>
            <a:ext cx="341313" cy="381977"/>
          </a:xfrm>
          <a:prstGeom prst="chevron">
            <a:avLst>
              <a:gd name="adj" fmla="val 36764"/>
            </a:avLst>
          </a:prstGeom>
          <a:solidFill>
            <a:srgbClr val="EAE7D8"/>
          </a:solidFill>
          <a:ln w="9525">
            <a:noFill/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 dirty="0"/>
          </a:p>
        </p:txBody>
      </p:sp>
      <p:sp>
        <p:nvSpPr>
          <p:cNvPr id="316469" name="AutoShape 53"/>
          <p:cNvSpPr>
            <a:spLocks noChangeArrowheads="1"/>
          </p:cNvSpPr>
          <p:nvPr/>
        </p:nvSpPr>
        <p:spPr bwMode="auto">
          <a:xfrm rot="5400000">
            <a:off x="5734355" y="3538495"/>
            <a:ext cx="341313" cy="381977"/>
          </a:xfrm>
          <a:prstGeom prst="chevron">
            <a:avLst>
              <a:gd name="adj" fmla="val 36764"/>
            </a:avLst>
          </a:prstGeom>
          <a:solidFill>
            <a:srgbClr val="EAE7D8"/>
          </a:solidFill>
          <a:ln w="9525">
            <a:noFill/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 dirty="0"/>
          </a:p>
        </p:txBody>
      </p:sp>
      <p:sp>
        <p:nvSpPr>
          <p:cNvPr id="316470" name="AutoShape 54"/>
          <p:cNvSpPr>
            <a:spLocks noChangeArrowheads="1"/>
          </p:cNvSpPr>
          <p:nvPr/>
        </p:nvSpPr>
        <p:spPr bwMode="auto">
          <a:xfrm rot="5400000">
            <a:off x="5734355" y="4598945"/>
            <a:ext cx="341313" cy="381977"/>
          </a:xfrm>
          <a:prstGeom prst="chevron">
            <a:avLst>
              <a:gd name="adj" fmla="val 36764"/>
            </a:avLst>
          </a:prstGeom>
          <a:solidFill>
            <a:srgbClr val="EAE7D8"/>
          </a:solidFill>
          <a:ln w="9525">
            <a:noFill/>
            <a:miter lim="800000"/>
            <a:headEnd/>
            <a:tailEnd/>
          </a:ln>
        </p:spPr>
        <p:txBody>
          <a:bodyPr wrap="none" lIns="94287" tIns="47142" rIns="94287" bIns="47142" anchor="ctr"/>
          <a:lstStyle/>
          <a:p>
            <a:endParaRPr lang="de-DE" sz="1632" dirty="0"/>
          </a:p>
        </p:txBody>
      </p:sp>
      <p:sp>
        <p:nvSpPr>
          <p:cNvPr id="316458" name="Text Box 42"/>
          <p:cNvSpPr txBox="1">
            <a:spLocks noChangeArrowheads="1"/>
          </p:cNvSpPr>
          <p:nvPr/>
        </p:nvSpPr>
        <p:spPr bwMode="auto">
          <a:xfrm>
            <a:off x="8980004" y="544219"/>
            <a:ext cx="3074330" cy="737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276" tIns="47136" rIns="94276" bIns="4713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086" dirty="0" smtClean="0">
                <a:solidFill>
                  <a:srgbClr val="1D304B"/>
                </a:solidFill>
                <a:cs typeface="Arial" pitchFamily="34" charset="0"/>
              </a:rPr>
              <a:t>“Ø </a:t>
            </a:r>
            <a:r>
              <a:rPr kumimoji="1" lang="de-DE" sz="2086" dirty="0">
                <a:solidFill>
                  <a:srgbClr val="1D304B"/>
                </a:solidFill>
              </a:rPr>
              <a:t>Ersparnispotential 500 € p. a. je </a:t>
            </a:r>
            <a:r>
              <a:rPr kumimoji="1" lang="de-DE" sz="2086" dirty="0" smtClean="0">
                <a:solidFill>
                  <a:srgbClr val="1D304B"/>
                </a:solidFill>
              </a:rPr>
              <a:t>Haushalt“</a:t>
            </a:r>
            <a:endParaRPr kumimoji="1" lang="de-DE" sz="2086" dirty="0">
              <a:solidFill>
                <a:srgbClr val="1D3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81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1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1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1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36" grpId="0" animBg="1"/>
      <p:bldP spid="316444" grpId="0" animBg="1"/>
      <p:bldP spid="316445" grpId="0" animBg="1"/>
      <p:bldP spid="316446" grpId="0" animBg="1"/>
      <p:bldP spid="316468" grpId="0" animBg="1"/>
      <p:bldP spid="316469" grpId="0" animBg="1"/>
      <p:bldP spid="316470" grpId="0" animBg="1"/>
      <p:bldP spid="31645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0422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afm Vorsorgematrix I </a:t>
            </a:r>
            <a:br>
              <a:rPr lang="de-DE" b="1" dirty="0" smtClean="0"/>
            </a:br>
            <a:r>
              <a:rPr lang="de-DE" dirty="0" smtClean="0"/>
              <a:t>LEISTUNGSKATEGORIEN BIOMETRIE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314940"/>
              </p:ext>
            </p:extLst>
          </p:nvPr>
        </p:nvGraphicFramePr>
        <p:xfrm>
          <a:off x="731466" y="1595025"/>
          <a:ext cx="10712674" cy="5025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353"/>
                <a:gridCol w="4113685"/>
                <a:gridCol w="4325636"/>
              </a:tblGrid>
              <a:tr h="450624">
                <a:tc>
                  <a:txBody>
                    <a:bodyPr/>
                    <a:lstStyle/>
                    <a:p>
                      <a:endParaRPr lang="de-DE" sz="1600" b="1" dirty="0"/>
                    </a:p>
                  </a:txBody>
                  <a:tcPr marL="82918" marR="82918" marT="41459" marB="4145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Kundenleistung</a:t>
                      </a:r>
                      <a:endParaRPr lang="de-DE" sz="1600" b="1" dirty="0"/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Produktauswahlmerkmale</a:t>
                      </a:r>
                      <a:endParaRPr lang="de-DE" sz="1600" b="1" dirty="0"/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876686">
                <a:tc>
                  <a:txBody>
                    <a:bodyPr/>
                    <a:lstStyle/>
                    <a:p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Berufsunfähigkeitsschutz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Einkommenssicherung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Bedingungsoptimierung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Leistungslaufzeit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Steueroptionen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Erhöhungs- und Vermögensbildungsoptionen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Verweisungsregelung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BG Preissegment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Anpassungsoptionen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Pflegoption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Arbeitsunfähigkeit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876686">
                <a:tc>
                  <a:txBody>
                    <a:bodyPr/>
                    <a:lstStyle/>
                    <a:p>
                      <a:r>
                        <a:rPr lang="de-DE" sz="1050" b="1" dirty="0" err="1" smtClean="0">
                          <a:solidFill>
                            <a:schemeClr val="bg1"/>
                          </a:solidFill>
                        </a:rPr>
                        <a:t>Multirisk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Versicherbarkeit BG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günstige Teilleistungen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Kombinationsleistungen Unfall, Pflege und DD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medizinisches Risiko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Kinder(teil)vorsorge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Leistungshöhe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BG Preisalternative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Psychische Erkrankungen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Zusatzleistung DD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Pflegeleistung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876686">
                <a:tc>
                  <a:txBody>
                    <a:bodyPr/>
                    <a:lstStyle/>
                    <a:p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Pflegeschutz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Kostenvorsorge und Vermögensschutz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Versorgungsqualität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Leistungsbegriff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Leistungsdynamik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Leistungsoptionen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3facher Leistungsbegriff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Leistungshöhe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Anfangshilfen, Demenz und Leistungsdynamik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Rückkaufwerte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Todesfallleistungen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876686">
                <a:tc>
                  <a:txBody>
                    <a:bodyPr/>
                    <a:lstStyle/>
                    <a:p>
                      <a:r>
                        <a:rPr lang="de-DE" sz="1050" b="1" dirty="0" err="1" smtClean="0">
                          <a:solidFill>
                            <a:schemeClr val="bg1"/>
                          </a:solidFill>
                        </a:rPr>
                        <a:t>Dread</a:t>
                      </a: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050" b="1" dirty="0" err="1" smtClean="0">
                          <a:solidFill>
                            <a:schemeClr val="bg1"/>
                          </a:solidFill>
                        </a:rPr>
                        <a:t>Disease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Kapitalleistung bei schwerer Krankheit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steuerfrei Leistungen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Kinder- und Familienschutz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Darlehnsschutz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unternehmerische Vorsorge und Ergänzungsoptionen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Preis / Kalkulation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Krankheitsdefinition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Kindermitversicherung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Anpassungsoptionen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Leistungserweiterungen bei Unfall, Pflege oder weiterem Leistungsfall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  <a:tr h="876686">
                <a:tc>
                  <a:txBody>
                    <a:bodyPr/>
                    <a:lstStyle/>
                    <a:p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Hinterbliebenenschutz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Existenzeinkommenssicherung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Steuerleistungsoptionen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Anpassungsoptionen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Darlehnsliquidität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Begünstigungsfreiheit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Preis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Erhöhungsoptionen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Überkreuzgestaltung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Vertragsdauer</a:t>
                      </a:r>
                    </a:p>
                    <a:p>
                      <a:pPr marL="361772" indent="-361772" algn="l">
                        <a:buFont typeface="Arial" pitchFamily="34" charset="0"/>
                        <a:buChar char="•"/>
                      </a:pPr>
                      <a:r>
                        <a:rPr lang="de-DE" sz="1050" b="1" dirty="0" smtClean="0">
                          <a:solidFill>
                            <a:schemeClr val="bg1"/>
                          </a:solidFill>
                        </a:rPr>
                        <a:t>DD Teilleistungen</a:t>
                      </a:r>
                      <a:endParaRPr lang="de-DE" sz="1050" b="1" dirty="0">
                        <a:solidFill>
                          <a:schemeClr val="bg1"/>
                        </a:solidFill>
                      </a:endParaRPr>
                    </a:p>
                  </a:txBody>
                  <a:tcPr marL="82918" marR="82918" marT="41459" marB="41459">
                    <a:solidFill>
                      <a:srgbClr val="1D2D4B"/>
                    </a:solidFill>
                  </a:tcPr>
                </a:tc>
              </a:tr>
            </a:tbl>
          </a:graphicData>
        </a:graphic>
      </p:graphicFrame>
      <p:pic>
        <p:nvPicPr>
          <p:cNvPr id="8" name="Bild 1" descr="20150325_afm_Guetesiegel_gepruefte_Qualitaet_72dpi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009" y="298384"/>
            <a:ext cx="873857" cy="103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 smtClean="0"/>
              <a:t>afm</a:t>
            </a:r>
            <a:r>
              <a:rPr lang="de-DE" dirty="0" smtClean="0"/>
              <a:t> BU-Entscheidungsnavigation online (Auszug)</a:t>
            </a:r>
            <a:endParaRPr lang="de-DE" dirty="0"/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8158" y="2090469"/>
            <a:ext cx="8097249" cy="43243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4" name="Ellipse 3"/>
          <p:cNvSpPr/>
          <p:nvPr/>
        </p:nvSpPr>
        <p:spPr bwMode="auto">
          <a:xfrm rot="10800000">
            <a:off x="1818487" y="3159577"/>
            <a:ext cx="2165684" cy="1475426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91</a:t>
            </a:r>
          </a:p>
        </p:txBody>
      </p:sp>
    </p:spTree>
    <p:extLst>
      <p:ext uri="{BB962C8B-B14F-4D97-AF65-F5344CB8AC3E}">
        <p14:creationId xmlns:p14="http://schemas.microsoft.com/office/powerpoint/2010/main" val="381640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hteck 1"/>
          <p:cNvSpPr>
            <a:spLocks noChangeArrowheads="1"/>
          </p:cNvSpPr>
          <p:nvPr/>
        </p:nvSpPr>
        <p:spPr bwMode="auto">
          <a:xfrm>
            <a:off x="571512" y="1582110"/>
            <a:ext cx="9143601" cy="494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712" tIns="41356" rIns="82712" bIns="41356">
            <a:spAutoFit/>
          </a:bodyPr>
          <a:lstStyle/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>
                <a:solidFill>
                  <a:srgbClr val="1D304B"/>
                </a:solidFill>
              </a:rPr>
              <a:t>Nettoverzinsung </a:t>
            </a:r>
            <a:r>
              <a:rPr lang="de-DE" sz="1632" dirty="0" smtClean="0">
                <a:solidFill>
                  <a:srgbClr val="1D304B"/>
                </a:solidFill>
              </a:rPr>
              <a:t>(5, 10 Jahre)</a:t>
            </a:r>
            <a:endParaRPr lang="de-DE" sz="1632" dirty="0">
              <a:solidFill>
                <a:srgbClr val="1D304B"/>
              </a:solidFill>
            </a:endParaRP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 smtClean="0">
                <a:solidFill>
                  <a:srgbClr val="1D304B"/>
                </a:solidFill>
              </a:rPr>
              <a:t>Laufende Durchschnittsverzinsung</a:t>
            </a:r>
            <a:endParaRPr lang="de-DE" sz="1632" dirty="0">
              <a:solidFill>
                <a:srgbClr val="1D304B"/>
              </a:solidFill>
            </a:endParaRP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>
                <a:solidFill>
                  <a:srgbClr val="1D304B"/>
                </a:solidFill>
              </a:rPr>
              <a:t>Fiktive Nettoverzinsung</a:t>
            </a:r>
            <a:br>
              <a:rPr lang="de-DE" sz="1632" dirty="0">
                <a:solidFill>
                  <a:srgbClr val="1D304B"/>
                </a:solidFill>
              </a:rPr>
            </a:br>
            <a:r>
              <a:rPr lang="de-DE" sz="1632" dirty="0">
                <a:solidFill>
                  <a:srgbClr val="1D304B"/>
                </a:solidFill>
              </a:rPr>
              <a:t>(ohne § 341 b HGB / 5 Jahrestendenz) 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 smtClean="0">
                <a:solidFill>
                  <a:srgbClr val="1D304B"/>
                </a:solidFill>
              </a:rPr>
              <a:t>vollständige </a:t>
            </a:r>
            <a:r>
              <a:rPr lang="de-DE" sz="1632" dirty="0">
                <a:solidFill>
                  <a:srgbClr val="1D304B"/>
                </a:solidFill>
              </a:rPr>
              <a:t>Nettoverzinsung</a:t>
            </a:r>
            <a:br>
              <a:rPr lang="de-DE" sz="1632" dirty="0">
                <a:solidFill>
                  <a:srgbClr val="1D304B"/>
                </a:solidFill>
              </a:rPr>
            </a:br>
            <a:r>
              <a:rPr lang="de-DE" sz="1632" dirty="0">
                <a:solidFill>
                  <a:srgbClr val="1D304B"/>
                </a:solidFill>
              </a:rPr>
              <a:t>(ohne § 341 b HGB und Entwicklung der Bewertungsreserven </a:t>
            </a:r>
            <a:r>
              <a:rPr lang="de-DE" sz="1632" dirty="0" smtClean="0">
                <a:solidFill>
                  <a:srgbClr val="1D304B"/>
                </a:solidFill>
              </a:rPr>
              <a:t>/ 5 Jahrestendenz</a:t>
            </a:r>
            <a:r>
              <a:rPr lang="de-DE" sz="1632" dirty="0">
                <a:solidFill>
                  <a:srgbClr val="1D304B"/>
                </a:solidFill>
              </a:rPr>
              <a:t>)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 smtClean="0">
                <a:solidFill>
                  <a:srgbClr val="1D304B"/>
                </a:solidFill>
              </a:rPr>
              <a:t>Sachwertquote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 smtClean="0">
                <a:solidFill>
                  <a:srgbClr val="1D304B"/>
                </a:solidFill>
              </a:rPr>
              <a:t>Abschreibung in % der a. o. Kapitalerträge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 smtClean="0">
                <a:solidFill>
                  <a:srgbClr val="1D304B"/>
                </a:solidFill>
              </a:rPr>
              <a:t>Neugeschäftsanteil EB</a:t>
            </a:r>
            <a:endParaRPr lang="de-DE" sz="1632" dirty="0">
              <a:solidFill>
                <a:srgbClr val="1D304B"/>
              </a:solidFill>
            </a:endParaRP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>
                <a:solidFill>
                  <a:srgbClr val="1D304B"/>
                </a:solidFill>
              </a:rPr>
              <a:t>Ausschüttungsquote 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>
                <a:solidFill>
                  <a:srgbClr val="1D304B"/>
                </a:solidFill>
              </a:rPr>
              <a:t>Laufende Deklaration (Struktur und Tendenz)</a:t>
            </a:r>
          </a:p>
          <a:p>
            <a:pPr marL="327974" indent="-327974">
              <a:spcBef>
                <a:spcPts val="1632"/>
              </a:spcBef>
              <a:buFont typeface="Arial" pitchFamily="34" charset="0"/>
              <a:buAutoNum type="arabicPeriod"/>
            </a:pPr>
            <a:r>
              <a:rPr lang="de-DE" sz="1632" dirty="0">
                <a:solidFill>
                  <a:srgbClr val="1D304B"/>
                </a:solidFill>
              </a:rPr>
              <a:t>Solvabilität (Quote</a:t>
            </a:r>
            <a:r>
              <a:rPr lang="de-DE" sz="1632" dirty="0" smtClean="0">
                <a:solidFill>
                  <a:srgbClr val="1D304B"/>
                </a:solidFill>
              </a:rPr>
              <a:t>)</a:t>
            </a:r>
            <a:endParaRPr lang="de-DE" sz="1632" dirty="0">
              <a:solidFill>
                <a:srgbClr val="1D304B"/>
              </a:solidFill>
            </a:endParaRP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92</a:t>
            </a:r>
            <a:endParaRPr lang="de-DE" sz="1600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199638" y="-3908"/>
            <a:ext cx="10188225" cy="1325563"/>
          </a:xfrm>
        </p:spPr>
        <p:txBody>
          <a:bodyPr/>
          <a:lstStyle/>
          <a:p>
            <a:r>
              <a:rPr lang="de-DE" dirty="0" smtClean="0"/>
              <a:t>GARANTIEMODELLE IN DER LEBENSVERSICHERUNG</a:t>
            </a:r>
            <a:br>
              <a:rPr lang="de-DE" dirty="0" smtClean="0"/>
            </a:br>
            <a:r>
              <a:rPr lang="de-DE" dirty="0" smtClean="0"/>
              <a:t>DETAILBETRACHTUNG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20" y="1086220"/>
            <a:ext cx="95154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4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4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4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4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4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004" y="1545285"/>
            <a:ext cx="8493494" cy="52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59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973" y="1542963"/>
            <a:ext cx="8426103" cy="524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426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dirty="0" smtClean="0"/>
              <a:t>95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Entscheidungsnavigation klassische RV - Auszug -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076" y="1527916"/>
            <a:ext cx="7014968" cy="5215655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 rot="10800000">
            <a:off x="7819237" y="2366330"/>
            <a:ext cx="1559292" cy="4262797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736" y="4020440"/>
            <a:ext cx="5877471" cy="13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96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Indexrente</a:t>
            </a:r>
            <a:endParaRPr lang="de-DE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4827" y="1902693"/>
            <a:ext cx="7235825" cy="3867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973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84" y="1530910"/>
            <a:ext cx="9765270" cy="5204961"/>
          </a:xfrm>
          <a:prstGeom prst="rect">
            <a:avLst/>
          </a:prstGeom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INDEXRENTE MARKTBEWERTUNG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270" dirty="0"/>
              <a:t>(Auszug - Details siehe Entscheidungsnavigation)</a:t>
            </a:r>
          </a:p>
        </p:txBody>
      </p:sp>
      <p:sp>
        <p:nvSpPr>
          <p:cNvPr id="4" name="Ellipse 3"/>
          <p:cNvSpPr/>
          <p:nvPr/>
        </p:nvSpPr>
        <p:spPr bwMode="auto">
          <a:xfrm rot="10800000">
            <a:off x="9891248" y="2484154"/>
            <a:ext cx="1559292" cy="4262797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  <p:sp>
        <p:nvSpPr>
          <p:cNvPr id="5" name="Ellipse 4"/>
          <p:cNvSpPr/>
          <p:nvPr/>
        </p:nvSpPr>
        <p:spPr bwMode="auto">
          <a:xfrm rot="10800000">
            <a:off x="7148047" y="2484154"/>
            <a:ext cx="1559292" cy="4262797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4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de-DE" sz="1600" dirty="0" smtClean="0"/>
              <a:t>98</a:t>
            </a:r>
            <a:endParaRPr lang="de-DE" sz="1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Entscheidungsnavigation klassische FRV - Auszug -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86" y="1563809"/>
            <a:ext cx="9068621" cy="5294191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 rot="10800000">
            <a:off x="6823195" y="2480774"/>
            <a:ext cx="1559292" cy="4262797"/>
          </a:xfrm>
          <a:prstGeom prst="ellipse">
            <a:avLst/>
          </a:prstGeom>
          <a:noFill/>
          <a:ln w="57150" cap="flat" cmpd="sng" algn="ctr">
            <a:solidFill>
              <a:srgbClr val="1D2D4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18" tIns="41459" rIns="82918" bIns="41459" numCol="1" rtlCol="0" anchor="ctr" anchorCtr="0" compatLnSpc="1">
            <a:prstTxWarp prst="textNoShape">
              <a:avLst/>
            </a:prstTxWarp>
          </a:bodyPr>
          <a:lstStyle/>
          <a:p>
            <a:pPr algn="ctr" defTabSz="829178" fontAlgn="base">
              <a:spcBef>
                <a:spcPct val="0"/>
              </a:spcBef>
              <a:spcAft>
                <a:spcPct val="0"/>
              </a:spcAft>
            </a:pPr>
            <a:endParaRPr lang="de-DE" sz="1451">
              <a:solidFill>
                <a:srgbClr val="1D2D4B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7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 / INSTRUMENTE EINER MODERNEN UND</a:t>
            </a:r>
            <a:br>
              <a:rPr lang="de-DE" dirty="0" smtClean="0"/>
            </a:br>
            <a:r>
              <a:rPr lang="de-DE" dirty="0" smtClean="0"/>
              <a:t>MOTIVORIENTIERTEN VORSORGEBERATUNG </a:t>
            </a:r>
            <a:endParaRPr lang="de-DE" dirty="0"/>
          </a:p>
        </p:txBody>
      </p:sp>
      <p:graphicFrame>
        <p:nvGraphicFramePr>
          <p:cNvPr id="5" name="Diagramm 4"/>
          <p:cNvGraphicFramePr/>
          <p:nvPr>
            <p:extLst/>
          </p:nvPr>
        </p:nvGraphicFramePr>
        <p:xfrm>
          <a:off x="2065099" y="1530910"/>
          <a:ext cx="8488601" cy="4831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solidFill>
                  <a:srgbClr val="1D2D4B"/>
                </a:solidFill>
              </a:rPr>
              <a:t>99</a:t>
            </a:r>
            <a:endParaRPr lang="de-DE" altLang="de-DE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2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3887</Words>
  <Application>Microsoft Office PowerPoint</Application>
  <PresentationFormat>Breitbild</PresentationFormat>
  <Paragraphs>1731</Paragraphs>
  <Slides>166</Slides>
  <Notes>16</Notes>
  <HiddenSlides>0</HiddenSlides>
  <MMClips>1</MMClips>
  <ScaleCrop>false</ScaleCrop>
  <HeadingPairs>
    <vt:vector size="8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3</vt:i4>
      </vt:variant>
      <vt:variant>
        <vt:lpstr>Folientitel</vt:lpstr>
      </vt:variant>
      <vt:variant>
        <vt:i4>166</vt:i4>
      </vt:variant>
    </vt:vector>
  </HeadingPairs>
  <TitlesOfParts>
    <vt:vector size="184" baseType="lpstr">
      <vt:lpstr>MS PGothic</vt:lpstr>
      <vt:lpstr>MS PGothic</vt:lpstr>
      <vt:lpstr>Arial</vt:lpstr>
      <vt:lpstr>Arial (TT) Bold</vt:lpstr>
      <vt:lpstr>Arial Black</vt:lpstr>
      <vt:lpstr>Calibri</vt:lpstr>
      <vt:lpstr>Comic Sans MS</vt:lpstr>
      <vt:lpstr>Helvetica</vt:lpstr>
      <vt:lpstr>Monotype Sorts</vt:lpstr>
      <vt:lpstr>Symbol</vt:lpstr>
      <vt:lpstr>Times</vt:lpstr>
      <vt:lpstr>Times New Roman</vt:lpstr>
      <vt:lpstr>Wingdings</vt:lpstr>
      <vt:lpstr>Wingdings 3</vt:lpstr>
      <vt:lpstr>Design_afm</vt:lpstr>
      <vt:lpstr>Formel</vt:lpstr>
      <vt:lpstr>Chart</vt:lpstr>
      <vt:lpstr>think-cell Slide</vt:lpstr>
      <vt:lpstr>Herzlich Willkommen</vt:lpstr>
      <vt:lpstr>AGENDA / ZIELE</vt:lpstr>
      <vt:lpstr>PROJEKTE</vt:lpstr>
      <vt:lpstr>HINTER DEN KULISSEN</vt:lpstr>
      <vt:lpstr>Die afm Unternehmensgruppe</vt:lpstr>
      <vt:lpstr>HINTER DEN KULISSEN</vt:lpstr>
      <vt:lpstr>GANZHEITLICHE ENTSCHEIDUNGSGRUNDLAGEN</vt:lpstr>
      <vt:lpstr>Produktspezifische Markt- und Anbieteranalysen</vt:lpstr>
      <vt:lpstr>Philosophie und Alleinstellungen</vt:lpstr>
      <vt:lpstr>HINTER DEN KULISSEN</vt:lpstr>
      <vt:lpstr>HINTER DEN KULISSEN</vt:lpstr>
      <vt:lpstr>HINTER DEN KULISSEN</vt:lpstr>
      <vt:lpstr>Potentialfelder Spezialisierung &amp; Diversifikation </vt:lpstr>
      <vt:lpstr>HINTER DEN KULISSEN</vt:lpstr>
      <vt:lpstr>  afm – EIN STARKES TEAM Kompetenz-Management-System  </vt:lpstr>
      <vt:lpstr>HINTER DEN KULISSEN</vt:lpstr>
      <vt:lpstr>10 PRIMÄRE UNTERNEHMENSZIELE</vt:lpstr>
      <vt:lpstr>HINTER DEN KULISSEN</vt:lpstr>
      <vt:lpstr>RAHMENBEDINGUNGEN UND AUSBLICK Expansion der Regulierung und Co</vt:lpstr>
      <vt:lpstr>RAHMENBEDINGUNGEN UND AUSBLICK</vt:lpstr>
      <vt:lpstr>Marktchancen des 21. Jahrhunderts</vt:lpstr>
      <vt:lpstr>DIE 3 GRÖSSTEN ZUKUNFTSPROBLEME IN  DER GESETZLICHEN KRANKENVERSICHERUNG</vt:lpstr>
      <vt:lpstr>Marktchancen des 21. Jahrhunderts</vt:lpstr>
      <vt:lpstr>Das Altersversorgungssystem</vt:lpstr>
      <vt:lpstr>Marktchancen der Zukunft - Altersvorsorge</vt:lpstr>
      <vt:lpstr>wesentliche Markteinflüsse</vt:lpstr>
      <vt:lpstr>wesentliche Markteinflüsse</vt:lpstr>
      <vt:lpstr>Altersvorsorgemarkt</vt:lpstr>
      <vt:lpstr>Sparquote</vt:lpstr>
      <vt:lpstr>Der private Geldschatz</vt:lpstr>
      <vt:lpstr>Vermögensstruktur im Europäischen Vergleich</vt:lpstr>
      <vt:lpstr>Vermögensstruktur im Europäischen Vergleich</vt:lpstr>
      <vt:lpstr>Marktchancen der Zukunft – Altersvorsorge</vt:lpstr>
      <vt:lpstr>PowerPoint-Präsentation</vt:lpstr>
      <vt:lpstr>ELEMENTE / INSTRUMENTE EINER MODERNEN UND MOTIVORIENTIERTEN VORSORGEBERATUNG </vt:lpstr>
      <vt:lpstr>Marktchancen des 21. Jahrhunderts</vt:lpstr>
      <vt:lpstr>Rahmenbedingungen: Inflation</vt:lpstr>
      <vt:lpstr>Rahmenbedingungen: Inflation</vt:lpstr>
      <vt:lpstr>Steigende Versorgungslücke</vt:lpstr>
      <vt:lpstr>Zwei Probleme künftiger Rentner</vt:lpstr>
      <vt:lpstr>Marktchancen des 21. Jahrhunderts</vt:lpstr>
      <vt:lpstr>BERUFSUNFÄHIGKEITSSCHUTZ BEISPIEL: HEUTE 2.500 € BRUTTOEINKOMMEN</vt:lpstr>
      <vt:lpstr>Marktchancen des 21. Jahrhunderts</vt:lpstr>
      <vt:lpstr>.... DIE RAHMENBEDINGUNGEN UND DIE HERAUSFORDERUNGEN</vt:lpstr>
      <vt:lpstr>WORAUF KOMMT ES WIRKLICH AN?</vt:lpstr>
      <vt:lpstr>ZEITENWECHSEL METAMORPHOSE?</vt:lpstr>
      <vt:lpstr>DIGITALE METAMORPHOSE?</vt:lpstr>
      <vt:lpstr>DIGITALE METAMORPHOSE?</vt:lpstr>
      <vt:lpstr>THESEN</vt:lpstr>
      <vt:lpstr>THESEN </vt:lpstr>
      <vt:lpstr>THESEN</vt:lpstr>
      <vt:lpstr>THESEN</vt:lpstr>
      <vt:lpstr>THESEN</vt:lpstr>
      <vt:lpstr>THESEN</vt:lpstr>
      <vt:lpstr>THESEN</vt:lpstr>
      <vt:lpstr>THESEN</vt:lpstr>
      <vt:lpstr>Thesen und SCHLUSSFOLGERUNG</vt:lpstr>
      <vt:lpstr>PowerPoint-Präsentation</vt:lpstr>
      <vt:lpstr>afm FINANZOFFICE Konsequenz, die sich bezahlt, macht … </vt:lpstr>
      <vt:lpstr>100 % digitale Dokumente  (davon bereits mehr als 50 Anbindungen über BiPRO erfolgreich im Prozess!)</vt:lpstr>
      <vt:lpstr>afm BeraterPortal – das Know-how Lexikon</vt:lpstr>
      <vt:lpstr>Leitfaden zum Kundennutzen</vt:lpstr>
      <vt:lpstr>Versicherungsvergleiche im Überblick</vt:lpstr>
      <vt:lpstr>Beispiel Privatversicherungen</vt:lpstr>
      <vt:lpstr>afm STRATEGIE afm Finanzplan | afm Risikoplan | afm FinanzOffice</vt:lpstr>
      <vt:lpstr>Virtuelle Beratermappe unD Vieles mehr…</vt:lpstr>
      <vt:lpstr>ELEMENTE / INSTRUMENTE EINER MODERNEN UND MOTIVORIENTIERTEN VORSORGEBERATUNG </vt:lpstr>
      <vt:lpstr>Finanzplaner PRO</vt:lpstr>
      <vt:lpstr>ELEMENTE / INSTRUMENTE EINER MODERNEN UND MOTIVORIENTIERTEN VORSORGEBERATUNG </vt:lpstr>
      <vt:lpstr>afm Strategienavigation</vt:lpstr>
      <vt:lpstr>afm Strategienavigation</vt:lpstr>
      <vt:lpstr>afm Strategienavigation</vt:lpstr>
      <vt:lpstr>afm Strategienavigation</vt:lpstr>
      <vt:lpstr>afm Strategienavigation</vt:lpstr>
      <vt:lpstr>ELEMENTE / INSTRUMENTE EINER MODERNEN UND MOTIVORIENTIERTEN VORSORGEBERATUNG </vt:lpstr>
      <vt:lpstr>Garantiemodelle in der Lebensversicherung</vt:lpstr>
      <vt:lpstr>KUNDENTYPEN UND DIE PASSENDE ALTERSVORSORGESTRATEGIE</vt:lpstr>
      <vt:lpstr>richtig Sparen</vt:lpstr>
      <vt:lpstr>PRODUKTBEWERTUNG: AUSWAHL ALTERSVORSORGEPRODUKTFORMEN (JEWEILS TOPANBIETER)</vt:lpstr>
      <vt:lpstr>MODELLRECHNUNG UND STOCHASTIK </vt:lpstr>
      <vt:lpstr>MODELLRECHNUNG UND STOCHASTIK</vt:lpstr>
      <vt:lpstr>PowerPoint-Präsentation</vt:lpstr>
      <vt:lpstr>PRODUKTBEWERTUNG: AUSWAHL ALTERSVORSORGEPRODUKTFORMEN (JEWEILS TOPANBIETER)</vt:lpstr>
      <vt:lpstr>afm RISIKOKLASSENFINDER | ALTERSVORSORGE PRIIPs Dokumentation</vt:lpstr>
      <vt:lpstr>Rentenversicherung und Beitragsgarantie</vt:lpstr>
      <vt:lpstr>KUNDENTYPEN UND DIE PASSENDE ALTERSVORSORGESTRATEGIE</vt:lpstr>
      <vt:lpstr>ELEMENTE / INSTRUMENTE EINER MODERNEN UND MOTIVORIENTIERTEN VORSORGEBERATUNG </vt:lpstr>
      <vt:lpstr>afm Entscheidungsnavigationen®</vt:lpstr>
      <vt:lpstr>afm Entscheidungsnavigationen®</vt:lpstr>
      <vt:lpstr>afm Vorsorgematrix I  LEISTUNGSKATEGORIEN BIOMETRIE</vt:lpstr>
      <vt:lpstr>afm BU-Entscheidungsnavigation online (Auszug)</vt:lpstr>
      <vt:lpstr>GARANTIEMODELLE IN DER LEBENSVERSICHERUNG DETAILBETRACHTUNG</vt:lpstr>
      <vt:lpstr>PowerPoint-Präsentation</vt:lpstr>
      <vt:lpstr>PowerPoint-Präsentation</vt:lpstr>
      <vt:lpstr>Entscheidungsnavigation klassische RV - Auszug -</vt:lpstr>
      <vt:lpstr>Indexrente</vt:lpstr>
      <vt:lpstr>INDEXRENTE MARKTBEWERTUNG  (Auszug - Details siehe Entscheidungsnavigation)</vt:lpstr>
      <vt:lpstr>Entscheidungsnavigation klassische FRV - Auszug -</vt:lpstr>
      <vt:lpstr>ELEMENTE / INSTRUMENTE EINER MODERNEN UND MOTIVORIENTIERTEN VORSORGEBERATUNG </vt:lpstr>
      <vt:lpstr>KERNKOMPETENZ RUND UM‘S GELD </vt:lpstr>
      <vt:lpstr>Finanzmarkt</vt:lpstr>
      <vt:lpstr>afm VERMÖGENSMANAGEMENT WARUM WIR DER RICHTIGE PARTNER SIND</vt:lpstr>
      <vt:lpstr>PowerPoint-Präsentation</vt:lpstr>
      <vt:lpstr>afm HHVM FONDSVERMÖGENSVERWALTUNG</vt:lpstr>
      <vt:lpstr>LEISTUNGSBILANZ afm HHVM Fondsvermögensverwaltung</vt:lpstr>
      <vt:lpstr>afm HHVM FONDSVERMÖGENSVERWALTUNG</vt:lpstr>
      <vt:lpstr>PowerPoint-Präsentation</vt:lpstr>
      <vt:lpstr>UNTERNEHMENSGRÖSSEN</vt:lpstr>
      <vt:lpstr>ARBEITSMARKT</vt:lpstr>
      <vt:lpstr>ARBEITSMARKT</vt:lpstr>
      <vt:lpstr>ARBEITSMARKT</vt:lpstr>
      <vt:lpstr>BEWERBERMARKT</vt:lpstr>
      <vt:lpstr>Mitarbeiterversorgung  aus neuer Perspektive betrachten</vt:lpstr>
      <vt:lpstr>PowerPoint-Präsentation</vt:lpstr>
      <vt:lpstr>GANZHEITLICHE VERSICHERUNGS- UND VORSORGELÖSUNGEN </vt:lpstr>
      <vt:lpstr>Belegschaftsversorgung | höchste Expertise</vt:lpstr>
      <vt:lpstr>ARBEITGEBERMOTIVE FÜR DIE bAV</vt:lpstr>
      <vt:lpstr>ARBEITGEBERMOTIVE FÜR DIE bAV</vt:lpstr>
      <vt:lpstr>ARBEITSRECHTSRELEVANTE bAV-GESCHÄFTSPROZESSE</vt:lpstr>
      <vt:lpstr>ARBEITGEBERMOTIVE FÜR DIE bAV</vt:lpstr>
      <vt:lpstr>afm AFFINITY | PRÄSENTATIONSINSTRUMENTE individuell gestaltete Flyer, Beratungsoptionen, Tools und Lounges ...</vt:lpstr>
      <vt:lpstr>afm bAV Berater</vt:lpstr>
      <vt:lpstr>afm bAV Berater</vt:lpstr>
      <vt:lpstr>ZUKÜNFTIGE LOHNABRECHNUNG MIT bAV 2020</vt:lpstr>
      <vt:lpstr>ARBEITGEBERMOTIVE FÜR DIE bAV</vt:lpstr>
      <vt:lpstr>ARBEITGEBERMOTIVE FÜR DIE bAV</vt:lpstr>
      <vt:lpstr>PRIVATES VERSICHERUNGS- UND VORSORGEMANAGEMENT  FÜR IHRE BELEGSCHAFT</vt:lpstr>
      <vt:lpstr>afm betriebliches Gesundheitsmanagement</vt:lpstr>
      <vt:lpstr>ANDERS GEDACHT: bKV  LEISTUNG UND LOHNWIRKUNG</vt:lpstr>
      <vt:lpstr>bKV: ANDERS GEDACHT LEISTUNG- UND LOHNWIRKUNG</vt:lpstr>
      <vt:lpstr>Firmenkunden</vt:lpstr>
      <vt:lpstr>Betriebliches Risiko- und Versicherungsmanagement</vt:lpstr>
      <vt:lpstr>Unsere Systematik für mehr Sicherheit</vt:lpstr>
      <vt:lpstr>Herausforderung Risikomanagement</vt:lpstr>
      <vt:lpstr>   Zielgruppenmarketing I Firmenkunden</vt:lpstr>
      <vt:lpstr>afm EXKLUSIVE VERSICHERUNGSPROGRAMME UND DECKUNGSKONZEPTE </vt:lpstr>
      <vt:lpstr>afm GEWERBE-MULTI-LINE</vt:lpstr>
      <vt:lpstr>Beispiel Branchenkonzept: afm Hotel</vt:lpstr>
      <vt:lpstr>Beispiel Branchenkonzept: afm Consult</vt:lpstr>
      <vt:lpstr>MANAGERhaftung UMFASSEND ABSICHERN</vt:lpstr>
      <vt:lpstr>Beispiel Topthema CYBERRISIKEN UND ARGUMENTE FÜR  DEN VERSICHERUNGSTRANSFER</vt:lpstr>
      <vt:lpstr>Firmenkunden KBF kompakt (Auszug)</vt:lpstr>
      <vt:lpstr>PROFESSIONELLE RISIKOAUFNAHME UND PRÄSENTATION</vt:lpstr>
      <vt:lpstr>SERVICE-CHECK 2020 ALS INSTRUMENT IN DER PRAXIS</vt:lpstr>
      <vt:lpstr>Service-Checks Musteranschreiben und E-Mail-Vorlagen </vt:lpstr>
      <vt:lpstr>Vertriebsinstrumente  - kompakt -</vt:lpstr>
      <vt:lpstr>Digitalisierung | Kommunikation + Beratung effizient und auf Kunden- und Marktbedürfnisse eingestellt…</vt:lpstr>
      <vt:lpstr>PROFESSIONELLER AUFTRITT UND DARSTELLUNG CLIENTING &amp; CO</vt:lpstr>
      <vt:lpstr>MARKETING | PRÄSENTATIONSVORLAGE</vt:lpstr>
      <vt:lpstr>MARKETING | Update Privat und Firmen</vt:lpstr>
      <vt:lpstr>MARKETING | MARKTPLATZ ALS MAGAZIN</vt:lpstr>
      <vt:lpstr>Zielgruppen- und Themenflyer</vt:lpstr>
      <vt:lpstr>MARKETING | ANLEITUNG UMBAU AUF 16:9 UND NEUES LAYOUT</vt:lpstr>
      <vt:lpstr>Marketing | Berater-WEBsite und Toolbox</vt:lpstr>
      <vt:lpstr>afm Akademie Qualifikation als quelle des beruflichen Erfolgs</vt:lpstr>
      <vt:lpstr>DAS WIE UND DAS WER</vt:lpstr>
      <vt:lpstr>DAS WIE UND DAS WER  VERTRIEBSMATRIX 20* (2020)</vt:lpstr>
      <vt:lpstr>wirtschaftliche ECKDATEN (*Ø / Berater 2019 (afm GmbH))</vt:lpstr>
      <vt:lpstr>ZUSAMMENWIRKEN DER KRÄFTE WIR SCHAFFEN SYNERGIEN!</vt:lpstr>
      <vt:lpstr>GRUNDLAGEN UND INSTRUMENTE NEURO-ASSOZIATIVES KONDITIONIEREN</vt:lpstr>
      <vt:lpstr>Grundlagen und Instrumente</vt:lpstr>
      <vt:lpstr>GRUNDLAGEN UND INSTRUMENTE NEURO-ASSOZIATIVES KONDITIONIEREN</vt:lpstr>
      <vt:lpstr>Schlüssel zum Erfolg</vt:lpstr>
      <vt:lpstr>Persönliche Strategie / Maßnahmen / Taktik</vt:lpstr>
      <vt:lpstr>chancenreich …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Britta Harden</dc:creator>
  <cp:lastModifiedBy>Weithase, Jan</cp:lastModifiedBy>
  <cp:revision>383</cp:revision>
  <cp:lastPrinted>2020-08-10T13:05:26Z</cp:lastPrinted>
  <dcterms:created xsi:type="dcterms:W3CDTF">2020-08-10T13:04:58Z</dcterms:created>
  <dcterms:modified xsi:type="dcterms:W3CDTF">2023-02-06T09:17:31Z</dcterms:modified>
</cp:coreProperties>
</file>