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6.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803" r:id="rId2"/>
    <p:sldMasterId id="2147483808" r:id="rId3"/>
    <p:sldMasterId id="2147483831" r:id="rId4"/>
    <p:sldMasterId id="2147483844" r:id="rId5"/>
    <p:sldMasterId id="2147483853" r:id="rId6"/>
    <p:sldMasterId id="2147483863" r:id="rId7"/>
  </p:sldMasterIdLst>
  <p:notesMasterIdLst>
    <p:notesMasterId r:id="rId102"/>
  </p:notesMasterIdLst>
  <p:sldIdLst>
    <p:sldId id="256" r:id="rId8"/>
    <p:sldId id="647" r:id="rId9"/>
    <p:sldId id="646" r:id="rId10"/>
    <p:sldId id="709" r:id="rId11"/>
    <p:sldId id="705" r:id="rId12"/>
    <p:sldId id="742" r:id="rId13"/>
    <p:sldId id="706" r:id="rId14"/>
    <p:sldId id="740" r:id="rId15"/>
    <p:sldId id="739" r:id="rId16"/>
    <p:sldId id="741" r:id="rId17"/>
    <p:sldId id="708" r:id="rId18"/>
    <p:sldId id="650" r:id="rId19"/>
    <p:sldId id="651" r:id="rId20"/>
    <p:sldId id="652" r:id="rId21"/>
    <p:sldId id="743" r:id="rId22"/>
    <p:sldId id="655" r:id="rId23"/>
    <p:sldId id="744" r:id="rId24"/>
    <p:sldId id="745" r:id="rId25"/>
    <p:sldId id="747" r:id="rId26"/>
    <p:sldId id="748" r:id="rId27"/>
    <p:sldId id="746" r:id="rId28"/>
    <p:sldId id="657" r:id="rId29"/>
    <p:sldId id="514" r:id="rId30"/>
    <p:sldId id="515" r:id="rId31"/>
    <p:sldId id="710" r:id="rId32"/>
    <p:sldId id="711" r:id="rId33"/>
    <p:sldId id="752" r:id="rId34"/>
    <p:sldId id="753" r:id="rId35"/>
    <p:sldId id="756" r:id="rId36"/>
    <p:sldId id="749" r:id="rId37"/>
    <p:sldId id="751" r:id="rId38"/>
    <p:sldId id="759" r:id="rId39"/>
    <p:sldId id="760" r:id="rId40"/>
    <p:sldId id="757" r:id="rId41"/>
    <p:sldId id="758" r:id="rId42"/>
    <p:sldId id="750" r:id="rId43"/>
    <p:sldId id="737" r:id="rId44"/>
    <p:sldId id="738" r:id="rId45"/>
    <p:sldId id="712" r:id="rId46"/>
    <p:sldId id="764" r:id="rId47"/>
    <p:sldId id="526" r:id="rId48"/>
    <p:sldId id="661" r:id="rId49"/>
    <p:sldId id="527" r:id="rId50"/>
    <p:sldId id="713" r:id="rId51"/>
    <p:sldId id="535" r:id="rId52"/>
    <p:sldId id="685" r:id="rId53"/>
    <p:sldId id="686" r:id="rId54"/>
    <p:sldId id="574" r:id="rId55"/>
    <p:sldId id="606" r:id="rId56"/>
    <p:sldId id="607" r:id="rId57"/>
    <p:sldId id="765" r:id="rId58"/>
    <p:sldId id="684" r:id="rId59"/>
    <p:sldId id="662" r:id="rId60"/>
    <p:sldId id="663" r:id="rId61"/>
    <p:sldId id="664" r:id="rId62"/>
    <p:sldId id="665" r:id="rId63"/>
    <p:sldId id="668" r:id="rId64"/>
    <p:sldId id="669" r:id="rId65"/>
    <p:sldId id="670" r:id="rId66"/>
    <p:sldId id="672" r:id="rId67"/>
    <p:sldId id="673" r:id="rId68"/>
    <p:sldId id="674" r:id="rId69"/>
    <p:sldId id="675" r:id="rId70"/>
    <p:sldId id="676" r:id="rId71"/>
    <p:sldId id="677" r:id="rId72"/>
    <p:sldId id="678" r:id="rId73"/>
    <p:sldId id="679" r:id="rId74"/>
    <p:sldId id="688" r:id="rId75"/>
    <p:sldId id="687" r:id="rId76"/>
    <p:sldId id="640" r:id="rId77"/>
    <p:sldId id="698" r:id="rId78"/>
    <p:sldId id="699" r:id="rId79"/>
    <p:sldId id="735" r:id="rId80"/>
    <p:sldId id="766" r:id="rId81"/>
    <p:sldId id="649" r:id="rId82"/>
    <p:sldId id="767" r:id="rId83"/>
    <p:sldId id="641" r:id="rId84"/>
    <p:sldId id="689" r:id="rId85"/>
    <p:sldId id="769" r:id="rId86"/>
    <p:sldId id="770" r:id="rId87"/>
    <p:sldId id="771" r:id="rId88"/>
    <p:sldId id="772" r:id="rId89"/>
    <p:sldId id="773" r:id="rId90"/>
    <p:sldId id="775" r:id="rId91"/>
    <p:sldId id="776" r:id="rId92"/>
    <p:sldId id="777" r:id="rId93"/>
    <p:sldId id="784" r:id="rId94"/>
    <p:sldId id="786" r:id="rId95"/>
    <p:sldId id="785" r:id="rId96"/>
    <p:sldId id="778" r:id="rId97"/>
    <p:sldId id="780" r:id="rId98"/>
    <p:sldId id="781" r:id="rId99"/>
    <p:sldId id="782" r:id="rId100"/>
    <p:sldId id="783" r:id="rId101"/>
  </p:sldIdLst>
  <p:sldSz cx="9144000" cy="6858000" type="screen4x3"/>
  <p:notesSz cx="7099300" cy="10234613"/>
  <p:defaultTextStyle>
    <a:defPPr>
      <a:defRPr lang="de-DE"/>
    </a:defPPr>
    <a:lvl1pPr algn="ctr" rtl="0" fontAlgn="base">
      <a:spcBef>
        <a:spcPct val="0"/>
      </a:spcBef>
      <a:spcAft>
        <a:spcPct val="0"/>
      </a:spcAft>
      <a:defRPr sz="1600" kern="1200">
        <a:solidFill>
          <a:srgbClr val="1D2D4B"/>
        </a:solidFill>
        <a:latin typeface="Arial" pitchFamily="34" charset="0"/>
        <a:ea typeface="ＭＳ Ｐゴシック" pitchFamily="34" charset="-128"/>
        <a:cs typeface="+mn-cs"/>
      </a:defRPr>
    </a:lvl1pPr>
    <a:lvl2pPr marL="457200" algn="ctr" rtl="0" fontAlgn="base">
      <a:spcBef>
        <a:spcPct val="0"/>
      </a:spcBef>
      <a:spcAft>
        <a:spcPct val="0"/>
      </a:spcAft>
      <a:defRPr sz="1600" kern="1200">
        <a:solidFill>
          <a:srgbClr val="1D2D4B"/>
        </a:solidFill>
        <a:latin typeface="Arial" pitchFamily="34" charset="0"/>
        <a:ea typeface="ＭＳ Ｐゴシック" pitchFamily="34" charset="-128"/>
        <a:cs typeface="+mn-cs"/>
      </a:defRPr>
    </a:lvl2pPr>
    <a:lvl3pPr marL="914400" algn="ctr" rtl="0" fontAlgn="base">
      <a:spcBef>
        <a:spcPct val="0"/>
      </a:spcBef>
      <a:spcAft>
        <a:spcPct val="0"/>
      </a:spcAft>
      <a:defRPr sz="1600" kern="1200">
        <a:solidFill>
          <a:srgbClr val="1D2D4B"/>
        </a:solidFill>
        <a:latin typeface="Arial" pitchFamily="34" charset="0"/>
        <a:ea typeface="ＭＳ Ｐゴシック" pitchFamily="34" charset="-128"/>
        <a:cs typeface="+mn-cs"/>
      </a:defRPr>
    </a:lvl3pPr>
    <a:lvl4pPr marL="1371600" algn="ctr" rtl="0" fontAlgn="base">
      <a:spcBef>
        <a:spcPct val="0"/>
      </a:spcBef>
      <a:spcAft>
        <a:spcPct val="0"/>
      </a:spcAft>
      <a:defRPr sz="1600" kern="1200">
        <a:solidFill>
          <a:srgbClr val="1D2D4B"/>
        </a:solidFill>
        <a:latin typeface="Arial" pitchFamily="34" charset="0"/>
        <a:ea typeface="ＭＳ Ｐゴシック" pitchFamily="34" charset="-128"/>
        <a:cs typeface="+mn-cs"/>
      </a:defRPr>
    </a:lvl4pPr>
    <a:lvl5pPr marL="1828800" algn="ctr" rtl="0" fontAlgn="base">
      <a:spcBef>
        <a:spcPct val="0"/>
      </a:spcBef>
      <a:spcAft>
        <a:spcPct val="0"/>
      </a:spcAft>
      <a:defRPr sz="1600" kern="1200">
        <a:solidFill>
          <a:srgbClr val="1D2D4B"/>
        </a:solidFill>
        <a:latin typeface="Arial" pitchFamily="34" charset="0"/>
        <a:ea typeface="ＭＳ Ｐゴシック" pitchFamily="34" charset="-128"/>
        <a:cs typeface="+mn-cs"/>
      </a:defRPr>
    </a:lvl5pPr>
    <a:lvl6pPr marL="2286000" algn="l" defTabSz="914400" rtl="0" eaLnBrk="1" latinLnBrk="0" hangingPunct="1">
      <a:defRPr sz="1600" kern="1200">
        <a:solidFill>
          <a:srgbClr val="1D2D4B"/>
        </a:solidFill>
        <a:latin typeface="Arial" pitchFamily="34" charset="0"/>
        <a:ea typeface="ＭＳ Ｐゴシック" pitchFamily="34" charset="-128"/>
        <a:cs typeface="+mn-cs"/>
      </a:defRPr>
    </a:lvl6pPr>
    <a:lvl7pPr marL="2743200" algn="l" defTabSz="914400" rtl="0" eaLnBrk="1" latinLnBrk="0" hangingPunct="1">
      <a:defRPr sz="1600" kern="1200">
        <a:solidFill>
          <a:srgbClr val="1D2D4B"/>
        </a:solidFill>
        <a:latin typeface="Arial" pitchFamily="34" charset="0"/>
        <a:ea typeface="ＭＳ Ｐゴシック" pitchFamily="34" charset="-128"/>
        <a:cs typeface="+mn-cs"/>
      </a:defRPr>
    </a:lvl7pPr>
    <a:lvl8pPr marL="3200400" algn="l" defTabSz="914400" rtl="0" eaLnBrk="1" latinLnBrk="0" hangingPunct="1">
      <a:defRPr sz="1600" kern="1200">
        <a:solidFill>
          <a:srgbClr val="1D2D4B"/>
        </a:solidFill>
        <a:latin typeface="Arial" pitchFamily="34" charset="0"/>
        <a:ea typeface="ＭＳ Ｐゴシック" pitchFamily="34" charset="-128"/>
        <a:cs typeface="+mn-cs"/>
      </a:defRPr>
    </a:lvl8pPr>
    <a:lvl9pPr marL="3657600" algn="l" defTabSz="914400" rtl="0" eaLnBrk="1" latinLnBrk="0" hangingPunct="1">
      <a:defRPr sz="1600" kern="1200">
        <a:solidFill>
          <a:srgbClr val="1D2D4B"/>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935">
          <p15:clr>
            <a:srgbClr val="A4A3A4"/>
          </p15:clr>
        </p15:guide>
        <p15:guide id="2" orient="horz" pos="1071">
          <p15:clr>
            <a:srgbClr val="A4A3A4"/>
          </p15:clr>
        </p15:guide>
        <p15:guide id="3" pos="2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777777"/>
    <a:srgbClr val="C0C0C0"/>
    <a:srgbClr val="D6D6D6"/>
    <a:srgbClr val="DDDDDD"/>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075" autoAdjust="0"/>
    <p:restoredTop sz="98864" autoAdjust="0"/>
  </p:normalViewPr>
  <p:slideViewPr>
    <p:cSldViewPr>
      <p:cViewPr varScale="1">
        <p:scale>
          <a:sx n="115" d="100"/>
          <a:sy n="115" d="100"/>
        </p:scale>
        <p:origin x="1722" y="102"/>
      </p:cViewPr>
      <p:guideLst>
        <p:guide orient="horz" pos="935"/>
        <p:guide orient="horz" pos="1071"/>
        <p:guide pos="249"/>
      </p:guideLst>
    </p:cSldViewPr>
  </p:slideViewPr>
  <p:notesTextViewPr>
    <p:cViewPr>
      <p:scale>
        <a:sx n="100" d="100"/>
        <a:sy n="100" d="100"/>
      </p:scale>
      <p:origin x="0" y="0"/>
    </p:cViewPr>
  </p:notesTextViewPr>
  <p:sorterViewPr>
    <p:cViewPr>
      <p:scale>
        <a:sx n="66" d="100"/>
        <a:sy n="66" d="100"/>
      </p:scale>
      <p:origin x="0" y="12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slide" Target="slides/slide72.xml"/><Relationship Id="rId87" Type="http://schemas.openxmlformats.org/officeDocument/2006/relationships/slide" Target="slides/slide80.xml"/><Relationship Id="rId102"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slide" Target="slides/slide75.xml"/><Relationship Id="rId90" Type="http://schemas.openxmlformats.org/officeDocument/2006/relationships/slide" Target="slides/slide83.xml"/><Relationship Id="rId95" Type="http://schemas.openxmlformats.org/officeDocument/2006/relationships/slide" Target="slides/slide88.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slide" Target="slides/slide73.xml"/><Relationship Id="rId85" Type="http://schemas.openxmlformats.org/officeDocument/2006/relationships/slide" Target="slides/slide78.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103"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openxmlformats.org/officeDocument/2006/relationships/slide" Target="slides/slide76.xml"/><Relationship Id="rId88" Type="http://schemas.openxmlformats.org/officeDocument/2006/relationships/slide" Target="slides/slide81.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1" y="1"/>
            <a:ext cx="3077187" cy="511242"/>
          </a:xfrm>
          <a:prstGeom prst="rect">
            <a:avLst/>
          </a:prstGeom>
          <a:noFill/>
          <a:ln w="9525">
            <a:noFill/>
            <a:miter lim="800000"/>
            <a:headEnd/>
            <a:tailEnd/>
          </a:ln>
          <a:effectLst/>
        </p:spPr>
        <p:txBody>
          <a:bodyPr vert="horz" wrap="square" lIns="99010" tIns="49507" rIns="99010" bIns="49507" numCol="1" anchor="t" anchorCtr="0" compatLnSpc="1">
            <a:prstTxWarp prst="textNoShape">
              <a:avLst/>
            </a:prstTxWarp>
          </a:bodyPr>
          <a:lstStyle>
            <a:lvl1pPr algn="l" defTabSz="989449">
              <a:defRPr sz="1400">
                <a:solidFill>
                  <a:schemeClr val="tx1"/>
                </a:solidFill>
                <a:ea typeface="+mn-ea"/>
              </a:defRPr>
            </a:lvl1pPr>
          </a:lstStyle>
          <a:p>
            <a:pPr>
              <a:defRPr/>
            </a:pPr>
            <a:endParaRPr lang="de-DE"/>
          </a:p>
        </p:txBody>
      </p:sp>
      <p:sp>
        <p:nvSpPr>
          <p:cNvPr id="15363" name="Rectangle 3"/>
          <p:cNvSpPr>
            <a:spLocks noGrp="1" noChangeArrowheads="1"/>
          </p:cNvSpPr>
          <p:nvPr>
            <p:ph type="dt" idx="1"/>
          </p:nvPr>
        </p:nvSpPr>
        <p:spPr bwMode="auto">
          <a:xfrm>
            <a:off x="4020464" y="1"/>
            <a:ext cx="3077187" cy="511242"/>
          </a:xfrm>
          <a:prstGeom prst="rect">
            <a:avLst/>
          </a:prstGeom>
          <a:noFill/>
          <a:ln w="9525">
            <a:noFill/>
            <a:miter lim="800000"/>
            <a:headEnd/>
            <a:tailEnd/>
          </a:ln>
          <a:effectLst/>
        </p:spPr>
        <p:txBody>
          <a:bodyPr vert="horz" wrap="square" lIns="99010" tIns="49507" rIns="99010" bIns="49507" numCol="1" anchor="t" anchorCtr="0" compatLnSpc="1">
            <a:prstTxWarp prst="textNoShape">
              <a:avLst/>
            </a:prstTxWarp>
          </a:bodyPr>
          <a:lstStyle>
            <a:lvl1pPr algn="r" defTabSz="989449">
              <a:defRPr sz="1400">
                <a:solidFill>
                  <a:schemeClr val="tx1"/>
                </a:solidFill>
                <a:ea typeface="+mn-ea"/>
              </a:defRPr>
            </a:lvl1pPr>
          </a:lstStyle>
          <a:p>
            <a:pPr>
              <a:defRPr/>
            </a:pPr>
            <a:endParaRPr lang="de-DE"/>
          </a:p>
        </p:txBody>
      </p:sp>
      <p:sp>
        <p:nvSpPr>
          <p:cNvPr id="118788"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710755" y="4861686"/>
            <a:ext cx="5677790" cy="4606064"/>
          </a:xfrm>
          <a:prstGeom prst="rect">
            <a:avLst/>
          </a:prstGeom>
          <a:noFill/>
          <a:ln w="9525">
            <a:noFill/>
            <a:miter lim="800000"/>
            <a:headEnd/>
            <a:tailEnd/>
          </a:ln>
          <a:effectLst/>
        </p:spPr>
        <p:txBody>
          <a:bodyPr vert="horz" wrap="square" lIns="99010" tIns="49507" rIns="99010" bIns="49507"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5366" name="Rectangle 6"/>
          <p:cNvSpPr>
            <a:spLocks noGrp="1" noChangeArrowheads="1"/>
          </p:cNvSpPr>
          <p:nvPr>
            <p:ph type="ftr" sz="quarter" idx="4"/>
          </p:nvPr>
        </p:nvSpPr>
        <p:spPr bwMode="auto">
          <a:xfrm>
            <a:off x="1" y="9721744"/>
            <a:ext cx="3077187" cy="511242"/>
          </a:xfrm>
          <a:prstGeom prst="rect">
            <a:avLst/>
          </a:prstGeom>
          <a:noFill/>
          <a:ln w="9525">
            <a:noFill/>
            <a:miter lim="800000"/>
            <a:headEnd/>
            <a:tailEnd/>
          </a:ln>
          <a:effectLst/>
        </p:spPr>
        <p:txBody>
          <a:bodyPr vert="horz" wrap="square" lIns="99010" tIns="49507" rIns="99010" bIns="49507" numCol="1" anchor="b" anchorCtr="0" compatLnSpc="1">
            <a:prstTxWarp prst="textNoShape">
              <a:avLst/>
            </a:prstTxWarp>
          </a:bodyPr>
          <a:lstStyle>
            <a:lvl1pPr algn="l" defTabSz="989449">
              <a:defRPr sz="1400">
                <a:solidFill>
                  <a:schemeClr val="tx1"/>
                </a:solidFill>
                <a:ea typeface="+mn-ea"/>
              </a:defRPr>
            </a:lvl1pPr>
          </a:lstStyle>
          <a:p>
            <a:pPr>
              <a:defRPr/>
            </a:pPr>
            <a:endParaRPr lang="de-DE"/>
          </a:p>
        </p:txBody>
      </p:sp>
      <p:sp>
        <p:nvSpPr>
          <p:cNvPr id="15367" name="Rectangle 7"/>
          <p:cNvSpPr>
            <a:spLocks noGrp="1" noChangeArrowheads="1"/>
          </p:cNvSpPr>
          <p:nvPr>
            <p:ph type="sldNum" sz="quarter" idx="5"/>
          </p:nvPr>
        </p:nvSpPr>
        <p:spPr bwMode="auto">
          <a:xfrm>
            <a:off x="4020464" y="9721744"/>
            <a:ext cx="3077187" cy="511242"/>
          </a:xfrm>
          <a:prstGeom prst="rect">
            <a:avLst/>
          </a:prstGeom>
          <a:noFill/>
          <a:ln w="9525">
            <a:noFill/>
            <a:miter lim="800000"/>
            <a:headEnd/>
            <a:tailEnd/>
          </a:ln>
          <a:effectLst/>
        </p:spPr>
        <p:txBody>
          <a:bodyPr vert="horz" wrap="square" lIns="99010" tIns="49507" rIns="99010" bIns="49507" numCol="1" anchor="b" anchorCtr="0" compatLnSpc="1">
            <a:prstTxWarp prst="textNoShape">
              <a:avLst/>
            </a:prstTxWarp>
          </a:bodyPr>
          <a:lstStyle>
            <a:lvl1pPr algn="r" defTabSz="989449">
              <a:defRPr sz="1400">
                <a:solidFill>
                  <a:schemeClr val="tx1"/>
                </a:solidFill>
                <a:ea typeface="+mn-ea"/>
              </a:defRPr>
            </a:lvl1pPr>
          </a:lstStyle>
          <a:p>
            <a:pPr>
              <a:defRPr/>
            </a:pPr>
            <a:fld id="{1F4E2414-5366-4F7F-AD05-A4AE967CCD3B}" type="slidenum">
              <a:rPr lang="de-DE"/>
              <a:pPr>
                <a:defRPr/>
              </a:pPr>
              <a:t>‹Nr.›</a:t>
            </a:fld>
            <a:endParaRPr lang="de-DE"/>
          </a:p>
        </p:txBody>
      </p:sp>
    </p:spTree>
    <p:extLst>
      <p:ext uri="{BB962C8B-B14F-4D97-AF65-F5344CB8AC3E}">
        <p14:creationId xmlns:p14="http://schemas.microsoft.com/office/powerpoint/2010/main" val="35876349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baseline="0" dirty="0" smtClean="0"/>
          </a:p>
          <a:p>
            <a:r>
              <a:rPr lang="de-DE" baseline="0" dirty="0" smtClean="0"/>
              <a:t>Im Jahr 2011 erhielten rund 180.000 Menschen in Deutschland erstmalig eine Rente wegen verminderter Erwerbsfähigkeit von der Deutschen Rentenversicherung. </a:t>
            </a:r>
          </a:p>
          <a:p>
            <a:r>
              <a:rPr lang="de-DE" baseline="0" dirty="0" smtClean="0"/>
              <a:t>43 % der heute 20jährigen Männer werden bis zur Altersrente berufsunfähig.</a:t>
            </a:r>
          </a:p>
          <a:p>
            <a:endParaRPr lang="de-DE" baseline="0" dirty="0" smtClean="0"/>
          </a:p>
          <a:p>
            <a:r>
              <a:rPr lang="de-DE" baseline="0" dirty="0" smtClean="0"/>
              <a:t>Im Jahr 2011 wurden </a:t>
            </a:r>
            <a:r>
              <a:rPr lang="de-DE" sz="1300" dirty="0" smtClean="0"/>
              <a:t>877 767</a:t>
            </a:r>
            <a:r>
              <a:rPr lang="de-DE" dirty="0" smtClean="0"/>
              <a:t> </a:t>
            </a:r>
            <a:r>
              <a:rPr lang="de-DE" sz="1300" dirty="0" smtClean="0"/>
              <a:t> Anträge auf Pflegebedürftigkeit gestellt, 72 % wurden davon bewilligt. </a:t>
            </a:r>
          </a:p>
          <a:p>
            <a:endParaRPr lang="de-DE" sz="1300" dirty="0" smtClean="0"/>
          </a:p>
          <a:p>
            <a:pPr defTabSz="954999">
              <a:defRPr/>
            </a:pPr>
            <a:r>
              <a:rPr lang="de-DE" dirty="0" smtClean="0"/>
              <a:t>Die größten</a:t>
            </a:r>
            <a:r>
              <a:rPr lang="de-DE" baseline="0" dirty="0" smtClean="0"/>
              <a:t> existenziellen Lebensrisiken sind die Berufsunfähigkeit (Risiko während des Erwerbslebens) und die Pflegebedürftigkeit (als Altersrisiko)</a:t>
            </a:r>
          </a:p>
          <a:p>
            <a:endParaRPr lang="de-DE" sz="1300" dirty="0" smtClean="0"/>
          </a:p>
          <a:p>
            <a:endParaRPr lang="de-DE" sz="1300" dirty="0" smtClean="0"/>
          </a:p>
          <a:p>
            <a:r>
              <a:rPr lang="de-DE" baseline="0" dirty="0" smtClean="0"/>
              <a:t>Für diese möchte Ihr Arbeitgeber Lösungen schaffen.</a:t>
            </a:r>
            <a:endParaRPr lang="de-DE" dirty="0"/>
          </a:p>
        </p:txBody>
      </p:sp>
      <p:sp>
        <p:nvSpPr>
          <p:cNvPr id="4" name="Foliennummernplatzhalter 3"/>
          <p:cNvSpPr>
            <a:spLocks noGrp="1"/>
          </p:cNvSpPr>
          <p:nvPr>
            <p:ph type="sldNum" sz="quarter" idx="10"/>
          </p:nvPr>
        </p:nvSpPr>
        <p:spPr/>
        <p:txBody>
          <a:bodyPr/>
          <a:lstStyle/>
          <a:p>
            <a:pPr>
              <a:defRPr/>
            </a:pPr>
            <a:fld id="{5B87AD00-4756-49BF-9D5F-B725D2EA4E51}" type="slidenum">
              <a:rPr lang="de-DE" smtClean="0"/>
              <a:pPr>
                <a:defRPr/>
              </a:pPr>
              <a:t>3</a:t>
            </a:fld>
            <a:endParaRPr lang="de-DE" dirty="0"/>
          </a:p>
        </p:txBody>
      </p:sp>
    </p:spTree>
    <p:extLst>
      <p:ext uri="{BB962C8B-B14F-4D97-AF65-F5344CB8AC3E}">
        <p14:creationId xmlns:p14="http://schemas.microsoft.com/office/powerpoint/2010/main" val="1534395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47EB49F9-DB1A-410C-B7DC-1F0465C43825}" type="slidenum">
              <a:rPr lang="de-DE" smtClean="0">
                <a:ea typeface="ＭＳ Ｐゴシック"/>
                <a:cs typeface="ＭＳ Ｐゴシック"/>
              </a:rPr>
              <a:pPr/>
              <a:t>25</a:t>
            </a:fld>
            <a:endParaRPr lang="de-DE" dirty="0" smtClean="0">
              <a:ea typeface="ＭＳ Ｐゴシック"/>
              <a:cs typeface="ＭＳ Ｐゴシック"/>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de-DE" dirty="0" smtClean="0"/>
          </a:p>
        </p:txBody>
      </p:sp>
    </p:spTree>
    <p:extLst>
      <p:ext uri="{BB962C8B-B14F-4D97-AF65-F5344CB8AC3E}">
        <p14:creationId xmlns:p14="http://schemas.microsoft.com/office/powerpoint/2010/main" val="2968821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4AB6C5F2-D76D-4EBC-A55F-13389C7CFC30}" type="slidenum">
              <a:rPr lang="de-DE" smtClean="0">
                <a:solidFill>
                  <a:prstClr val="black"/>
                </a:solidFill>
              </a:rPr>
              <a:pPr/>
              <a:t>27</a:t>
            </a:fld>
            <a:endParaRPr lang="de-DE">
              <a:solidFill>
                <a:prstClr val="black"/>
              </a:solidFill>
            </a:endParaRPr>
          </a:p>
        </p:txBody>
      </p:sp>
    </p:spTree>
    <p:extLst>
      <p:ext uri="{BB962C8B-B14F-4D97-AF65-F5344CB8AC3E}">
        <p14:creationId xmlns:p14="http://schemas.microsoft.com/office/powerpoint/2010/main" val="1548906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4AB6C5F2-D76D-4EBC-A55F-13389C7CFC30}" type="slidenum">
              <a:rPr lang="de-DE" smtClean="0">
                <a:solidFill>
                  <a:prstClr val="black"/>
                </a:solidFill>
              </a:rPr>
              <a:pPr/>
              <a:t>28</a:t>
            </a:fld>
            <a:endParaRPr lang="de-DE">
              <a:solidFill>
                <a:prstClr val="black"/>
              </a:solidFill>
            </a:endParaRPr>
          </a:p>
        </p:txBody>
      </p:sp>
    </p:spTree>
    <p:extLst>
      <p:ext uri="{BB962C8B-B14F-4D97-AF65-F5344CB8AC3E}">
        <p14:creationId xmlns:p14="http://schemas.microsoft.com/office/powerpoint/2010/main" val="2102212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4AB6C5F2-D76D-4EBC-A55F-13389C7CFC30}" type="slidenum">
              <a:rPr lang="de-DE" smtClean="0">
                <a:solidFill>
                  <a:prstClr val="black"/>
                </a:solidFill>
              </a:rPr>
              <a:pPr/>
              <a:t>29</a:t>
            </a:fld>
            <a:endParaRPr lang="de-DE">
              <a:solidFill>
                <a:prstClr val="black"/>
              </a:solidFill>
            </a:endParaRPr>
          </a:p>
        </p:txBody>
      </p:sp>
    </p:spTree>
    <p:extLst>
      <p:ext uri="{BB962C8B-B14F-4D97-AF65-F5344CB8AC3E}">
        <p14:creationId xmlns:p14="http://schemas.microsoft.com/office/powerpoint/2010/main" val="1316577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p>
            <a:fld id="{822163A5-0035-4181-9838-A1A95CF45A40}" type="slidenum">
              <a:rPr lang="de-DE" smtClean="0">
                <a:latin typeface="Arial" charset="0"/>
                <a:ea typeface="ＭＳ Ｐゴシック" pitchFamily="34" charset="-128"/>
              </a:rPr>
              <a:pPr/>
              <a:t>31</a:t>
            </a:fld>
            <a:endParaRPr lang="de-DE" smtClean="0">
              <a:latin typeface="Arial" charset="0"/>
              <a:ea typeface="ＭＳ Ｐゴシック" pitchFamily="34" charset="-128"/>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p:spPr>
        <p:txBody>
          <a:bodyPr/>
          <a:lstStyle/>
          <a:p>
            <a:pPr eaLnBrk="1" hangingPunct="1"/>
            <a:endParaRPr lang="de-DE" smtClean="0">
              <a:latin typeface="Arial" charset="0"/>
            </a:endParaRPr>
          </a:p>
        </p:txBody>
      </p:sp>
    </p:spTree>
    <p:extLst>
      <p:ext uri="{BB962C8B-B14F-4D97-AF65-F5344CB8AC3E}">
        <p14:creationId xmlns:p14="http://schemas.microsoft.com/office/powerpoint/2010/main" val="4150215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69400" cy="876300"/>
            <a:chOff x="0" y="0"/>
            <a:chExt cx="5776"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defRPr/>
              </a:pPr>
              <a:endParaRPr lang="de-DE">
                <a:ea typeface="+mn-ea"/>
              </a:endParaRPr>
            </a:p>
          </p:txBody>
        </p:sp>
        <p:sp>
          <p:nvSpPr>
            <p:cNvPr id="6" name="Rectangle 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a:defRPr/>
              </a:pPr>
              <a:endParaRPr lang="de-DE">
                <a:ea typeface="+mn-ea"/>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pic>
        <p:nvPicPr>
          <p:cNvPr id="8" name="Picture 9" descr="blanco"/>
          <p:cNvPicPr>
            <a:picLocks noChangeAspect="1" noChangeArrowheads="1"/>
          </p:cNvPicPr>
          <p:nvPr/>
        </p:nvPicPr>
        <p:blipFill>
          <a:blip r:embed="rId3"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323850" y="1484313"/>
            <a:ext cx="77724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323850" y="3429000"/>
            <a:ext cx="7762875" cy="1109663"/>
          </a:xfrm>
        </p:spPr>
        <p:txBody>
          <a:bodyPr/>
          <a:lstStyle>
            <a:lvl1pPr marL="0" indent="0">
              <a:defRPr sz="3200" b="1"/>
            </a:lvl1pPr>
          </a:lstStyle>
          <a:p>
            <a:r>
              <a:rPr lang="de-DE"/>
              <a:t>Formatvorlage des Untertitelmasters durch Klicken bearbeiten</a:t>
            </a:r>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p>
        </p:txBody>
      </p:sp>
      <p:sp>
        <p:nvSpPr>
          <p:cNvPr id="5" name="Rectangle 7"/>
          <p:cNvSpPr>
            <a:spLocks noGrp="1" noChangeArrowheads="1"/>
          </p:cNvSpPr>
          <p:nvPr>
            <p:ph type="sldNum" sz="quarter" idx="11"/>
          </p:nvPr>
        </p:nvSpPr>
        <p:spPr>
          <a:ln/>
        </p:spPr>
        <p:txBody>
          <a:bodyPr/>
          <a:lstStyle>
            <a:lvl1pPr>
              <a:defRPr/>
            </a:lvl1pPr>
          </a:lstStyle>
          <a:p>
            <a:pPr>
              <a:defRPr/>
            </a:pPr>
            <a:r>
              <a:rPr lang="de-DE"/>
              <a:t>Seite </a:t>
            </a:r>
            <a:fld id="{FE7011F7-F6FE-4087-A614-E87BE5D68990}" type="slidenum">
              <a:rPr lang="de-DE"/>
              <a:pPr>
                <a:defRPr/>
              </a:pPr>
              <a:t>‹Nr.›</a:t>
            </a:fld>
            <a:endParaRPr lang="de-DE"/>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97663" y="188913"/>
            <a:ext cx="2124075" cy="5761037"/>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320675" y="188913"/>
            <a:ext cx="6224588" cy="5761037"/>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p>
        </p:txBody>
      </p:sp>
      <p:sp>
        <p:nvSpPr>
          <p:cNvPr id="5" name="Rectangle 7"/>
          <p:cNvSpPr>
            <a:spLocks noGrp="1" noChangeArrowheads="1"/>
          </p:cNvSpPr>
          <p:nvPr>
            <p:ph type="sldNum" sz="quarter" idx="11"/>
          </p:nvPr>
        </p:nvSpPr>
        <p:spPr>
          <a:ln/>
        </p:spPr>
        <p:txBody>
          <a:bodyPr/>
          <a:lstStyle>
            <a:lvl1pPr>
              <a:defRPr/>
            </a:lvl1pPr>
          </a:lstStyle>
          <a:p>
            <a:pPr>
              <a:defRPr/>
            </a:pPr>
            <a:r>
              <a:rPr lang="de-DE"/>
              <a:t>Seite </a:t>
            </a:r>
            <a:fld id="{FA8876EF-A9E9-40F8-9D82-3DAC8A4A4769}" type="slidenum">
              <a:rPr lang="de-DE"/>
              <a:pPr>
                <a:defRPr/>
              </a:pPr>
              <a:t>‹Nr.›</a:t>
            </a:fld>
            <a:endParaRPr lang="de-DE"/>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320675" y="188913"/>
            <a:ext cx="8499475" cy="677862"/>
          </a:xfrm>
        </p:spPr>
        <p:txBody>
          <a:bodyPr/>
          <a:lstStyle/>
          <a:p>
            <a:r>
              <a:rPr lang="de-DE" smtClean="0"/>
              <a:t>Titelmasterformat durch Klicken bearbeiten</a:t>
            </a:r>
            <a:endParaRPr lang="de-DE"/>
          </a:p>
        </p:txBody>
      </p:sp>
      <p:sp>
        <p:nvSpPr>
          <p:cNvPr id="3" name="Tabellenplatzhalter 2"/>
          <p:cNvSpPr>
            <a:spLocks noGrp="1"/>
          </p:cNvSpPr>
          <p:nvPr>
            <p:ph type="tbl" idx="1"/>
          </p:nvPr>
        </p:nvSpPr>
        <p:spPr>
          <a:xfrm>
            <a:off x="320675" y="908050"/>
            <a:ext cx="8501063" cy="5041900"/>
          </a:xfrm>
        </p:spPr>
        <p:txBody>
          <a:bodyPr/>
          <a:lstStyle/>
          <a:p>
            <a:pPr lvl="0"/>
            <a:endParaRPr lang="de-DE" noProof="0" smtClean="0"/>
          </a:p>
        </p:txBody>
      </p:sp>
      <p:sp>
        <p:nvSpPr>
          <p:cNvPr id="4" name="Rectangle 6"/>
          <p:cNvSpPr>
            <a:spLocks noGrp="1" noChangeArrowheads="1"/>
          </p:cNvSpPr>
          <p:nvPr>
            <p:ph type="ftr" sz="quarter" idx="10"/>
          </p:nvPr>
        </p:nvSpPr>
        <p:spPr>
          <a:ln/>
        </p:spPr>
        <p:txBody>
          <a:bodyPr/>
          <a:lstStyle>
            <a:lvl1pPr>
              <a:defRPr/>
            </a:lvl1pPr>
          </a:lstStyle>
          <a:p>
            <a:pPr>
              <a:defRPr/>
            </a:pPr>
            <a:endParaRPr lang="de-DE"/>
          </a:p>
        </p:txBody>
      </p:sp>
      <p:sp>
        <p:nvSpPr>
          <p:cNvPr id="5" name="Rectangle 7"/>
          <p:cNvSpPr>
            <a:spLocks noGrp="1" noChangeArrowheads="1"/>
          </p:cNvSpPr>
          <p:nvPr>
            <p:ph type="sldNum" sz="quarter" idx="11"/>
          </p:nvPr>
        </p:nvSpPr>
        <p:spPr>
          <a:ln/>
        </p:spPr>
        <p:txBody>
          <a:bodyPr/>
          <a:lstStyle>
            <a:lvl1pPr>
              <a:defRPr/>
            </a:lvl1pPr>
          </a:lstStyle>
          <a:p>
            <a:pPr>
              <a:defRPr/>
            </a:pPr>
            <a:r>
              <a:rPr lang="de-DE"/>
              <a:t>Seite </a:t>
            </a:r>
            <a:fld id="{8A63ACF7-9DB4-4B0F-B983-B68898A16904}" type="slidenum">
              <a:rPr lang="de-DE"/>
              <a:pPr>
                <a:defRPr/>
              </a:pPr>
              <a:t>‹Nr.›</a:t>
            </a:fld>
            <a:endParaRPr lang="de-DE"/>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20675" y="188913"/>
            <a:ext cx="8499475" cy="677862"/>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320675" y="908050"/>
            <a:ext cx="4173538" cy="504190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46613" y="908050"/>
            <a:ext cx="4175125" cy="244475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46613" y="3505200"/>
            <a:ext cx="4175125" cy="2444750"/>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Rectangle 6"/>
          <p:cNvSpPr>
            <a:spLocks noGrp="1" noChangeArrowheads="1"/>
          </p:cNvSpPr>
          <p:nvPr>
            <p:ph type="ftr" sz="quarter" idx="10"/>
          </p:nvPr>
        </p:nvSpPr>
        <p:spPr>
          <a:ln/>
        </p:spPr>
        <p:txBody>
          <a:bodyPr/>
          <a:lstStyle>
            <a:lvl1pPr>
              <a:defRPr/>
            </a:lvl1pPr>
          </a:lstStyle>
          <a:p>
            <a:pPr>
              <a:defRPr/>
            </a:pPr>
            <a:endParaRPr lang="de-DE"/>
          </a:p>
        </p:txBody>
      </p:sp>
      <p:sp>
        <p:nvSpPr>
          <p:cNvPr id="7" name="Rectangle 7"/>
          <p:cNvSpPr>
            <a:spLocks noGrp="1" noChangeArrowheads="1"/>
          </p:cNvSpPr>
          <p:nvPr>
            <p:ph type="sldNum" sz="quarter" idx="11"/>
          </p:nvPr>
        </p:nvSpPr>
        <p:spPr>
          <a:ln/>
        </p:spPr>
        <p:txBody>
          <a:bodyPr/>
          <a:lstStyle>
            <a:lvl1pPr>
              <a:defRPr/>
            </a:lvl1pPr>
          </a:lstStyle>
          <a:p>
            <a:pPr>
              <a:defRPr/>
            </a:pPr>
            <a:r>
              <a:rPr lang="de-DE"/>
              <a:t>Seite </a:t>
            </a:r>
            <a:fld id="{EF26F657-EE1C-4CA9-BDA7-0A9C91C6961B}" type="slidenum">
              <a:rPr lang="de-DE"/>
              <a:pPr>
                <a:defRPr/>
              </a:pPr>
              <a:t>‹Nr.›</a:t>
            </a:fld>
            <a:endParaRPr lang="de-DE"/>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defRPr/>
              </a:pPr>
              <a:endParaRPr lang="de-DE">
                <a:ea typeface="ＭＳ Ｐゴシック"/>
              </a:endParaRPr>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defRPr/>
              </a:pPr>
              <a:endParaRPr lang="de-DE">
                <a:ea typeface="ＭＳ Ｐゴシック"/>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sp>
        <p:nvSpPr>
          <p:cNvPr id="8" name="Text Box 8"/>
          <p:cNvSpPr txBox="1">
            <a:spLocks noChangeArrowheads="1"/>
          </p:cNvSpPr>
          <p:nvPr/>
        </p:nvSpPr>
        <p:spPr bwMode="auto">
          <a:xfrm>
            <a:off x="323850" y="5445125"/>
            <a:ext cx="7762875" cy="415925"/>
          </a:xfrm>
          <a:prstGeom prst="rect">
            <a:avLst/>
          </a:prstGeom>
          <a:noFill/>
          <a:ln w="9525">
            <a:noFill/>
            <a:miter lim="800000"/>
            <a:headEnd/>
            <a:tailEnd/>
          </a:ln>
          <a:effectLst/>
        </p:spPr>
        <p:txBody>
          <a:bodyPr lIns="80135" tIns="40068" rIns="80135" bIns="40068" anchor="b"/>
          <a:lstStyle/>
          <a:p>
            <a:pPr algn="l" defTabSz="801688" eaLnBrk="0" hangingPunct="0">
              <a:spcBef>
                <a:spcPct val="50000"/>
              </a:spcBef>
              <a:defRPr/>
            </a:pPr>
            <a:r>
              <a:rPr lang="de-DE" b="1">
                <a:ea typeface="ＭＳ Ｐゴシック" pitchFamily="-16" charset="-128"/>
              </a:rPr>
              <a:t>Hamburg, den </a:t>
            </a:r>
            <a:fld id="{BD7025BB-3FE1-4F24-82CA-B0231727B755}" type="datetime4">
              <a:rPr lang="de-DE" b="1">
                <a:ea typeface="ＭＳ Ｐゴシック" pitchFamily="-16" charset="-128"/>
              </a:rPr>
              <a:pPr algn="l" defTabSz="801688" eaLnBrk="0" hangingPunct="0">
                <a:spcBef>
                  <a:spcPct val="50000"/>
                </a:spcBef>
                <a:defRPr/>
              </a:pPr>
              <a:t>8. März 2023</a:t>
            </a:fld>
            <a:endParaRPr lang="de-DE" b="1">
              <a:ea typeface="ＭＳ Ｐゴシック" pitchFamily="-16" charset="-128"/>
            </a:endParaRPr>
          </a:p>
        </p:txBody>
      </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323850" y="1484313"/>
            <a:ext cx="7772400" cy="1470025"/>
          </a:xfrm>
        </p:spPr>
        <p:txBody>
          <a:bodyPr anchor="t"/>
          <a:lstStyle>
            <a:lvl1pPr>
              <a:defRPr sz="4000">
                <a:solidFill>
                  <a:srgbClr val="1D2D4B"/>
                </a:solidFill>
              </a:defRPr>
            </a:lvl1pPr>
          </a:lstStyle>
          <a:p>
            <a:r>
              <a:rPr lang="de-DE" smtClean="0"/>
              <a:t>Titelmasterformat durch Klicken bearbeiten</a:t>
            </a:r>
            <a:endParaRPr lang="de-DE"/>
          </a:p>
        </p:txBody>
      </p:sp>
      <p:sp>
        <p:nvSpPr>
          <p:cNvPr id="5127" name="Rectangle 7"/>
          <p:cNvSpPr>
            <a:spLocks noGrp="1" noChangeArrowheads="1"/>
          </p:cNvSpPr>
          <p:nvPr>
            <p:ph type="subTitle" idx="1"/>
          </p:nvPr>
        </p:nvSpPr>
        <p:spPr>
          <a:xfrm>
            <a:off x="323850" y="3429000"/>
            <a:ext cx="7762875" cy="1109663"/>
          </a:xfrm>
        </p:spPr>
        <p:txBody>
          <a:bodyPr/>
          <a:lstStyle>
            <a:lvl1pPr marL="0" indent="0">
              <a:defRPr sz="3200" b="1"/>
            </a:lvl1pPr>
          </a:lstStyle>
          <a:p>
            <a:r>
              <a:rPr lang="de-DE" smtClean="0"/>
              <a:t>Formatvorlage des Untertitelmasters durch Klicken bearbeiten</a:t>
            </a:r>
            <a:endParaRPr lang="de-DE"/>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1A6EB3F2-22B0-481E-9527-A5D7D5A69DB3}" type="slidenum">
              <a:rPr lang="de-DE">
                <a:solidFill>
                  <a:srgbClr val="808080"/>
                </a:solidFill>
              </a:rPr>
              <a:pPr>
                <a:defRPr/>
              </a:pPr>
              <a:t>‹Nr.›</a:t>
            </a:fld>
            <a:endParaRPr lang="de-DE">
              <a:solidFill>
                <a:srgbClr val="808080"/>
              </a:solidFill>
            </a:endParaRP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BAED0022-53A4-4870-BEC2-B7A9A930FE27}" type="slidenum">
              <a:rPr lang="de-DE">
                <a:solidFill>
                  <a:srgbClr val="808080"/>
                </a:solidFill>
              </a:rPr>
              <a:pPr>
                <a:defRPr/>
              </a:pPr>
              <a:t>‹Nr.›</a:t>
            </a:fld>
            <a:endParaRPr lang="de-DE">
              <a:solidFill>
                <a:srgbClr val="808080"/>
              </a:solidFill>
            </a:endParaRPr>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defRPr/>
              </a:pPr>
              <a:endParaRPr lang="de-DE" dirty="0">
                <a:ea typeface="ＭＳ Ｐゴシック"/>
              </a:endParaRPr>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defRPr/>
              </a:pPr>
              <a:endParaRPr lang="de-DE" dirty="0">
                <a:ea typeface="ＭＳ Ｐゴシック"/>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sp>
        <p:nvSpPr>
          <p:cNvPr id="8" name="Text Box 8"/>
          <p:cNvSpPr txBox="1">
            <a:spLocks noChangeArrowheads="1"/>
          </p:cNvSpPr>
          <p:nvPr/>
        </p:nvSpPr>
        <p:spPr bwMode="auto">
          <a:xfrm>
            <a:off x="323850" y="5445125"/>
            <a:ext cx="7762875" cy="415925"/>
          </a:xfrm>
          <a:prstGeom prst="rect">
            <a:avLst/>
          </a:prstGeom>
          <a:noFill/>
          <a:ln w="9525">
            <a:noFill/>
            <a:miter lim="800000"/>
            <a:headEnd/>
            <a:tailEnd/>
          </a:ln>
          <a:effectLst/>
        </p:spPr>
        <p:txBody>
          <a:bodyPr lIns="80135" tIns="40068" rIns="80135" bIns="40068" anchor="b"/>
          <a:lstStyle/>
          <a:p>
            <a:pPr algn="l" defTabSz="801688" eaLnBrk="0" hangingPunct="0">
              <a:spcBef>
                <a:spcPct val="50000"/>
              </a:spcBef>
              <a:defRPr/>
            </a:pPr>
            <a:r>
              <a:rPr lang="de-DE" b="1" dirty="0">
                <a:ea typeface="ＭＳ Ｐゴシック" pitchFamily="-16" charset="-128"/>
              </a:rPr>
              <a:t>Hamburg, den </a:t>
            </a:r>
            <a:fld id="{BD7025BB-3FE1-4F24-82CA-B0231727B755}" type="datetime4">
              <a:rPr lang="de-DE" b="1">
                <a:ea typeface="ＭＳ Ｐゴシック" pitchFamily="-16" charset="-128"/>
              </a:rPr>
              <a:pPr algn="l" defTabSz="801688" eaLnBrk="0" hangingPunct="0">
                <a:spcBef>
                  <a:spcPct val="50000"/>
                </a:spcBef>
                <a:defRPr/>
              </a:pPr>
              <a:t>8. März 2023</a:t>
            </a:fld>
            <a:endParaRPr lang="de-DE" b="1" dirty="0">
              <a:ea typeface="ＭＳ Ｐゴシック" pitchFamily="-16" charset="-128"/>
            </a:endParaRPr>
          </a:p>
        </p:txBody>
      </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323850" y="1484313"/>
            <a:ext cx="77724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323850" y="3429000"/>
            <a:ext cx="7762875" cy="1109663"/>
          </a:xfrm>
        </p:spPr>
        <p:txBody>
          <a:bodyPr/>
          <a:lstStyle>
            <a:lvl1pPr marL="0" indent="0">
              <a:defRPr sz="3200" b="1"/>
            </a:lvl1pPr>
          </a:lstStyle>
          <a:p>
            <a:r>
              <a:rPr lang="de-DE"/>
              <a:t>Formatvorlage des Untertitelmasters durch Klicken bearbeiten</a:t>
            </a:r>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7D15C7F9-2DFE-4842-9252-436D16D0D814}" type="slidenum">
              <a:rPr lang="de-DE">
                <a:solidFill>
                  <a:srgbClr val="808080"/>
                </a:solidFill>
              </a:rPr>
              <a:pPr>
                <a:defRPr/>
              </a:pPr>
              <a:t>‹Nr.›</a:t>
            </a:fld>
            <a:endParaRPr lang="de-DE">
              <a:solidFill>
                <a:srgbClr val="808080"/>
              </a:solidFill>
            </a:endParaRP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p>
        </p:txBody>
      </p:sp>
      <p:sp>
        <p:nvSpPr>
          <p:cNvPr id="5" name="Rectangle 7"/>
          <p:cNvSpPr>
            <a:spLocks noGrp="1" noChangeArrowheads="1"/>
          </p:cNvSpPr>
          <p:nvPr>
            <p:ph type="sldNum" sz="quarter" idx="11"/>
          </p:nvPr>
        </p:nvSpPr>
        <p:spPr>
          <a:ln/>
        </p:spPr>
        <p:txBody>
          <a:bodyPr/>
          <a:lstStyle>
            <a:lvl1pPr>
              <a:defRPr/>
            </a:lvl1pPr>
          </a:lstStyle>
          <a:p>
            <a:pPr>
              <a:defRPr/>
            </a:pPr>
            <a:r>
              <a:rPr lang="de-DE"/>
              <a:t>Seite </a:t>
            </a:r>
            <a:fld id="{182FF17E-3619-4250-AFA2-F712AEC54621}" type="slidenum">
              <a:rPr lang="de-DE"/>
              <a:pPr>
                <a:defRPr/>
              </a:pPr>
              <a:t>‹Nr.›</a:t>
            </a:fld>
            <a:endParaRPr lang="de-DE"/>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A8A01C20-2DF3-4E50-B3E1-6E5A6200448E}" type="slidenum">
              <a:rPr lang="de-DE">
                <a:solidFill>
                  <a:srgbClr val="808080"/>
                </a:solidFill>
              </a:rPr>
              <a:pPr>
                <a:defRPr/>
              </a:pPr>
              <a:t>‹Nr.›</a:t>
            </a:fld>
            <a:endParaRPr lang="de-DE">
              <a:solidFill>
                <a:srgbClr val="808080"/>
              </a:solidFill>
            </a:endParaRPr>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fld id="{0F563524-CAE7-40B7-8A58-D2CE63E7E821}" type="datetimeFigureOut">
              <a:rPr lang="de-DE">
                <a:solidFill>
                  <a:srgbClr val="000000"/>
                </a:solidFill>
              </a:rPr>
              <a:pPr>
                <a:defRPr/>
              </a:pPr>
              <a:t>08.03.2023</a:t>
            </a:fld>
            <a:endParaRPr lang="de-DE">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a:defRPr/>
            </a:lvl1pPr>
          </a:lstStyle>
          <a:p>
            <a:fld id="{A341F599-1328-4B32-9768-5BA8A4112F2D}" type="datetimeFigureOut">
              <a:rPr lang="de-DE">
                <a:solidFill>
                  <a:srgbClr val="000000"/>
                </a:solidFill>
              </a:rPr>
              <a:pPr/>
              <a:t>08.03.2023</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6EDBE4BE-34C0-48B6-B95F-A4D128BD9C1F}"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FCDC76B6-CCA8-4A12-A486-8D89B6A33681}" type="datetimeFigureOut">
              <a:rPr lang="de-DE">
                <a:solidFill>
                  <a:srgbClr val="000000"/>
                </a:solidFill>
              </a:rPr>
              <a:pPr/>
              <a:t>08.03.2023</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63686172-2837-4A37-A284-22B447F2F552}"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a:defRPr/>
            </a:lvl1pPr>
          </a:lstStyle>
          <a:p>
            <a:fld id="{0C468780-C548-4063-9F88-8E60E2B57B42}" type="datetimeFigureOut">
              <a:rPr lang="de-DE">
                <a:solidFill>
                  <a:srgbClr val="000000"/>
                </a:solidFill>
              </a:rPr>
              <a:pPr/>
              <a:t>08.03.2023</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D1F56306-C8A1-4DEB-89AD-4C3F34B62C67}"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a:defRPr/>
            </a:lvl1pPr>
          </a:lstStyle>
          <a:p>
            <a:fld id="{D9915978-45F0-4E42-BAAE-DA308495B950}" type="datetimeFigureOut">
              <a:rPr lang="de-DE">
                <a:solidFill>
                  <a:srgbClr val="000000"/>
                </a:solidFill>
              </a:rPr>
              <a:pPr/>
              <a:t>08.03.2023</a:t>
            </a:fld>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9AE1D76A-0F3C-416D-AEC9-418EE8DF2F57}"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a:defRPr/>
            </a:lvl1pPr>
          </a:lstStyle>
          <a:p>
            <a:fld id="{8B721E4C-4455-4B03-92B1-5D5978FA3C5C}" type="datetimeFigureOut">
              <a:rPr lang="de-DE">
                <a:solidFill>
                  <a:srgbClr val="000000"/>
                </a:solidFill>
              </a:rPr>
              <a:pPr/>
              <a:t>08.03.2023</a:t>
            </a:fld>
            <a:endParaRPr lang="de-DE">
              <a:solidFill>
                <a:srgbClr val="000000"/>
              </a:solidFill>
            </a:endParaRPr>
          </a:p>
        </p:txBody>
      </p:sp>
      <p:sp>
        <p:nvSpPr>
          <p:cNvPr id="8" name="Fußzeilenplatzhalter 7"/>
          <p:cNvSpPr>
            <a:spLocks noGrp="1"/>
          </p:cNvSpPr>
          <p:nvPr>
            <p:ph type="ftr" sz="quarter" idx="11"/>
          </p:nvPr>
        </p:nvSpPr>
        <p:spPr/>
        <p:txBody>
          <a:bodyPr/>
          <a:lstStyle>
            <a:lvl1pPr>
              <a:defRPr/>
            </a:lvl1pPr>
          </a:lstStyle>
          <a:p>
            <a:endParaRPr lang="de-DE">
              <a:solidFill>
                <a:srgbClr val="000000"/>
              </a:solidFill>
            </a:endParaRPr>
          </a:p>
        </p:txBody>
      </p:sp>
      <p:sp>
        <p:nvSpPr>
          <p:cNvPr id="9" name="Foliennummernplatzhalter 8"/>
          <p:cNvSpPr>
            <a:spLocks noGrp="1"/>
          </p:cNvSpPr>
          <p:nvPr>
            <p:ph type="sldNum" sz="quarter" idx="12"/>
          </p:nvPr>
        </p:nvSpPr>
        <p:spPr/>
        <p:txBody>
          <a:bodyPr/>
          <a:lstStyle>
            <a:lvl1pPr>
              <a:defRPr/>
            </a:lvl1pPr>
          </a:lstStyle>
          <a:p>
            <a:fld id="{E84EB834-7ABE-4CFA-9745-A89A20FD6F4B}"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a:defRPr/>
            </a:lvl1pPr>
          </a:lstStyle>
          <a:p>
            <a:fld id="{53811C45-035A-486D-B9D6-56201AD99C08}" type="datetimeFigureOut">
              <a:rPr lang="de-DE">
                <a:solidFill>
                  <a:srgbClr val="000000"/>
                </a:solidFill>
              </a:rPr>
              <a:pPr/>
              <a:t>08.03.2023</a:t>
            </a:fld>
            <a:endParaRPr lang="de-DE">
              <a:solidFill>
                <a:srgbClr val="000000"/>
              </a:solidFill>
            </a:endParaRPr>
          </a:p>
        </p:txBody>
      </p:sp>
      <p:sp>
        <p:nvSpPr>
          <p:cNvPr id="4" name="Fußzeilenplatzhalter 3"/>
          <p:cNvSpPr>
            <a:spLocks noGrp="1"/>
          </p:cNvSpPr>
          <p:nvPr>
            <p:ph type="ftr" sz="quarter" idx="11"/>
          </p:nvPr>
        </p:nvSpPr>
        <p:spPr/>
        <p:txBody>
          <a:bodyPr/>
          <a:lstStyle>
            <a:lvl1pPr>
              <a:defRPr/>
            </a:lvl1pPr>
          </a:lstStyle>
          <a:p>
            <a:endParaRPr lang="de-DE">
              <a:solidFill>
                <a:srgbClr val="000000"/>
              </a:solidFill>
            </a:endParaRPr>
          </a:p>
        </p:txBody>
      </p:sp>
      <p:sp>
        <p:nvSpPr>
          <p:cNvPr id="5" name="Foliennummernplatzhalter 4"/>
          <p:cNvSpPr>
            <a:spLocks noGrp="1"/>
          </p:cNvSpPr>
          <p:nvPr>
            <p:ph type="sldNum" sz="quarter" idx="12"/>
          </p:nvPr>
        </p:nvSpPr>
        <p:spPr/>
        <p:txBody>
          <a:bodyPr/>
          <a:lstStyle>
            <a:lvl1pPr>
              <a:defRPr/>
            </a:lvl1pPr>
          </a:lstStyle>
          <a:p>
            <a:fld id="{630C3F6A-FB34-45CC-8FC6-E6F49422419C}"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fld id="{AA290001-0C2A-4645-9D2B-76F62B33806B}" type="datetimeFigureOut">
              <a:rPr lang="de-DE">
                <a:solidFill>
                  <a:srgbClr val="000000"/>
                </a:solidFill>
              </a:rPr>
              <a:pPr/>
              <a:t>08.03.2023</a:t>
            </a:fld>
            <a:endParaRPr lang="de-DE">
              <a:solidFill>
                <a:srgbClr val="000000"/>
              </a:solidFill>
            </a:endParaRPr>
          </a:p>
        </p:txBody>
      </p:sp>
      <p:sp>
        <p:nvSpPr>
          <p:cNvPr id="3" name="Fußzeilenplatzhalter 2"/>
          <p:cNvSpPr>
            <a:spLocks noGrp="1"/>
          </p:cNvSpPr>
          <p:nvPr>
            <p:ph type="ftr" sz="quarter" idx="11"/>
          </p:nvPr>
        </p:nvSpPr>
        <p:spPr/>
        <p:txBody>
          <a:bodyPr/>
          <a:lstStyle>
            <a:lvl1pPr>
              <a:defRPr/>
            </a:lvl1pPr>
          </a:lstStyle>
          <a:p>
            <a:endParaRPr lang="de-DE">
              <a:solidFill>
                <a:srgbClr val="000000"/>
              </a:solidFill>
            </a:endParaRPr>
          </a:p>
        </p:txBody>
      </p:sp>
      <p:sp>
        <p:nvSpPr>
          <p:cNvPr id="4" name="Foliennummernplatzhalter 3"/>
          <p:cNvSpPr>
            <a:spLocks noGrp="1"/>
          </p:cNvSpPr>
          <p:nvPr>
            <p:ph type="sldNum" sz="quarter" idx="12"/>
          </p:nvPr>
        </p:nvSpPr>
        <p:spPr/>
        <p:txBody>
          <a:bodyPr/>
          <a:lstStyle>
            <a:lvl1pPr>
              <a:defRPr/>
            </a:lvl1pPr>
          </a:lstStyle>
          <a:p>
            <a:fld id="{1E58B134-A798-4D22-9E56-10D5D6ADFD97}"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fld id="{B7507BA3-7D23-4E90-8AE4-77D7F9A291A3}" type="datetimeFigureOut">
              <a:rPr lang="de-DE">
                <a:solidFill>
                  <a:srgbClr val="000000"/>
                </a:solidFill>
              </a:rPr>
              <a:pPr/>
              <a:t>08.03.2023</a:t>
            </a:fld>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CCE3E7F1-AA6A-45B2-B8F7-23C309891F2E}"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6"/>
          <p:cNvSpPr>
            <a:spLocks noGrp="1" noChangeArrowheads="1"/>
          </p:cNvSpPr>
          <p:nvPr>
            <p:ph type="ftr" sz="quarter" idx="10"/>
          </p:nvPr>
        </p:nvSpPr>
        <p:spPr>
          <a:ln/>
        </p:spPr>
        <p:txBody>
          <a:bodyPr/>
          <a:lstStyle>
            <a:lvl1pPr>
              <a:defRPr/>
            </a:lvl1pPr>
          </a:lstStyle>
          <a:p>
            <a:pPr>
              <a:defRPr/>
            </a:pPr>
            <a:endParaRPr lang="de-DE"/>
          </a:p>
        </p:txBody>
      </p:sp>
      <p:sp>
        <p:nvSpPr>
          <p:cNvPr id="5" name="Rectangle 7"/>
          <p:cNvSpPr>
            <a:spLocks noGrp="1" noChangeArrowheads="1"/>
          </p:cNvSpPr>
          <p:nvPr>
            <p:ph type="sldNum" sz="quarter" idx="11"/>
          </p:nvPr>
        </p:nvSpPr>
        <p:spPr>
          <a:ln/>
        </p:spPr>
        <p:txBody>
          <a:bodyPr/>
          <a:lstStyle>
            <a:lvl1pPr>
              <a:defRPr/>
            </a:lvl1pPr>
          </a:lstStyle>
          <a:p>
            <a:pPr>
              <a:defRPr/>
            </a:pPr>
            <a:r>
              <a:rPr lang="de-DE"/>
              <a:t>Seite </a:t>
            </a:r>
            <a:fld id="{92C1D3F5-CBC4-4501-95AC-FA9247CA363E}" type="slidenum">
              <a:rPr lang="de-DE"/>
              <a:pPr>
                <a:defRPr/>
              </a:pPr>
              <a:t>‹Nr.›</a:t>
            </a:fld>
            <a:endParaRPr lang="de-DE"/>
          </a:p>
        </p:txBody>
      </p:sp>
    </p:spTree>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a:defRPr/>
            </a:lvl1pPr>
          </a:lstStyle>
          <a:p>
            <a:fld id="{32D1A9E8-104B-40EF-9209-5BE3A7E741C1}" type="datetimeFigureOut">
              <a:rPr lang="de-DE">
                <a:solidFill>
                  <a:srgbClr val="000000"/>
                </a:solidFill>
              </a:rPr>
              <a:pPr/>
              <a:t>08.03.2023</a:t>
            </a:fld>
            <a:endParaRPr lang="de-DE">
              <a:solidFill>
                <a:srgbClr val="000000"/>
              </a:solidFill>
            </a:endParaRPr>
          </a:p>
        </p:txBody>
      </p:sp>
      <p:sp>
        <p:nvSpPr>
          <p:cNvPr id="6" name="Fußzeilenplatzhalter 5"/>
          <p:cNvSpPr>
            <a:spLocks noGrp="1"/>
          </p:cNvSpPr>
          <p:nvPr>
            <p:ph type="ftr" sz="quarter" idx="11"/>
          </p:nvPr>
        </p:nvSpPr>
        <p:spPr/>
        <p:txBody>
          <a:bodyPr/>
          <a:lstStyle>
            <a:lvl1pPr>
              <a:defRPr/>
            </a:lvl1pPr>
          </a:lstStyle>
          <a:p>
            <a:endParaRPr lang="de-DE">
              <a:solidFill>
                <a:srgbClr val="000000"/>
              </a:solidFill>
            </a:endParaRPr>
          </a:p>
        </p:txBody>
      </p:sp>
      <p:sp>
        <p:nvSpPr>
          <p:cNvPr id="7" name="Foliennummernplatzhalter 6"/>
          <p:cNvSpPr>
            <a:spLocks noGrp="1"/>
          </p:cNvSpPr>
          <p:nvPr>
            <p:ph type="sldNum" sz="quarter" idx="12"/>
          </p:nvPr>
        </p:nvSpPr>
        <p:spPr/>
        <p:txBody>
          <a:bodyPr/>
          <a:lstStyle>
            <a:lvl1pPr>
              <a:defRPr/>
            </a:lvl1pPr>
          </a:lstStyle>
          <a:p>
            <a:fld id="{0FA61A02-085A-4711-9BD0-69472CD35EE3}"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310CBCEE-EF78-4A69-8352-CE12246D3120}" type="datetimeFigureOut">
              <a:rPr lang="de-DE">
                <a:solidFill>
                  <a:srgbClr val="000000"/>
                </a:solidFill>
              </a:rPr>
              <a:pPr/>
              <a:t>08.03.2023</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F3102F18-1470-42B6-9137-C13F02A9EBE4}"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fld id="{A2394EA0-D447-419B-912D-1EB571F874CF}" type="datetimeFigureOut">
              <a:rPr lang="de-DE">
                <a:solidFill>
                  <a:srgbClr val="000000"/>
                </a:solidFill>
              </a:rPr>
              <a:pPr/>
              <a:t>08.03.2023</a:t>
            </a:fld>
            <a:endParaRPr lang="de-DE">
              <a:solidFill>
                <a:srgbClr val="000000"/>
              </a:solidFill>
            </a:endParaRPr>
          </a:p>
        </p:txBody>
      </p:sp>
      <p:sp>
        <p:nvSpPr>
          <p:cNvPr id="5" name="Fußzeilenplatzhalter 4"/>
          <p:cNvSpPr>
            <a:spLocks noGrp="1"/>
          </p:cNvSpPr>
          <p:nvPr>
            <p:ph type="ftr" sz="quarter" idx="11"/>
          </p:nvPr>
        </p:nvSpPr>
        <p:spPr/>
        <p:txBody>
          <a:bodyPr/>
          <a:lstStyle>
            <a:lvl1pPr>
              <a:defRPr/>
            </a:lvl1pPr>
          </a:lstStyle>
          <a:p>
            <a:endParaRPr lang="de-DE">
              <a:solidFill>
                <a:srgbClr val="000000"/>
              </a:solidFill>
            </a:endParaRPr>
          </a:p>
        </p:txBody>
      </p:sp>
      <p:sp>
        <p:nvSpPr>
          <p:cNvPr id="6" name="Foliennummernplatzhalter 5"/>
          <p:cNvSpPr>
            <a:spLocks noGrp="1"/>
          </p:cNvSpPr>
          <p:nvPr>
            <p:ph type="sldNum" sz="quarter" idx="12"/>
          </p:nvPr>
        </p:nvSpPr>
        <p:spPr/>
        <p:txBody>
          <a:bodyPr/>
          <a:lstStyle>
            <a:lvl1pPr>
              <a:defRPr/>
            </a:lvl1pPr>
          </a:lstStyle>
          <a:p>
            <a:fld id="{17D71B6E-BE9F-4793-A8C4-B9B7CD864C8C}"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Datumsplatzhalter 2"/>
          <p:cNvSpPr>
            <a:spLocks noGrp="1"/>
          </p:cNvSpPr>
          <p:nvPr>
            <p:ph type="dt" sz="half" idx="10"/>
          </p:nvPr>
        </p:nvSpPr>
        <p:spPr>
          <a:xfrm>
            <a:off x="457200" y="6245225"/>
            <a:ext cx="2133600" cy="476250"/>
          </a:xfrm>
        </p:spPr>
        <p:txBody>
          <a:bodyPr/>
          <a:lstStyle>
            <a:lvl1pPr>
              <a:defRPr/>
            </a:lvl1pPr>
          </a:lstStyle>
          <a:p>
            <a:fld id="{6F032EB2-1081-4820-A705-21551716E085}" type="datetimeFigureOut">
              <a:rPr lang="de-DE">
                <a:solidFill>
                  <a:srgbClr val="000000"/>
                </a:solidFill>
              </a:rPr>
              <a:pPr/>
              <a:t>08.03.2023</a:t>
            </a:fld>
            <a:endParaRPr lang="de-DE">
              <a:solidFill>
                <a:srgbClr val="000000"/>
              </a:solidFill>
            </a:endParaRPr>
          </a:p>
        </p:txBody>
      </p:sp>
      <p:sp>
        <p:nvSpPr>
          <p:cNvPr id="4" name="Fußzeilenplatzhalter 3"/>
          <p:cNvSpPr>
            <a:spLocks noGrp="1"/>
          </p:cNvSpPr>
          <p:nvPr>
            <p:ph type="ftr" sz="quarter" idx="11"/>
          </p:nvPr>
        </p:nvSpPr>
        <p:spPr>
          <a:xfrm>
            <a:off x="3124200" y="6245225"/>
            <a:ext cx="2895600" cy="476250"/>
          </a:xfrm>
        </p:spPr>
        <p:txBody>
          <a:bodyPr/>
          <a:lstStyle>
            <a:lvl1pPr>
              <a:defRPr/>
            </a:lvl1pPr>
          </a:lstStyle>
          <a:p>
            <a:endParaRPr lang="de-DE">
              <a:solidFill>
                <a:srgbClr val="000000"/>
              </a:solidFill>
            </a:endParaRPr>
          </a:p>
        </p:txBody>
      </p:sp>
      <p:sp>
        <p:nvSpPr>
          <p:cNvPr id="5" name="Foliennummernplatzhalter 4"/>
          <p:cNvSpPr>
            <a:spLocks noGrp="1"/>
          </p:cNvSpPr>
          <p:nvPr>
            <p:ph type="sldNum" sz="quarter" idx="12"/>
          </p:nvPr>
        </p:nvSpPr>
        <p:spPr>
          <a:xfrm>
            <a:off x="6553200" y="6245225"/>
            <a:ext cx="2133600" cy="476250"/>
          </a:xfrm>
        </p:spPr>
        <p:txBody>
          <a:bodyPr/>
          <a:lstStyle>
            <a:lvl1pPr>
              <a:defRPr/>
            </a:lvl1pPr>
          </a:lstStyle>
          <a:p>
            <a:fld id="{502A1044-4D80-458C-AC3C-51F026A64A8C}" type="slidenum">
              <a:rPr lang="de-DE">
                <a:solidFill>
                  <a:srgbClr val="000000"/>
                </a:solidFill>
              </a:rPr>
              <a:pPr/>
              <a:t>‹Nr.›</a:t>
            </a:fld>
            <a:endParaRPr lang="de-DE">
              <a:solidFill>
                <a:srgbClr val="000000"/>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81307DE2-1F64-4F75-9F4D-392064E33C2E}" type="datetimeFigureOut">
              <a:rPr lang="de-DE">
                <a:solidFill>
                  <a:srgbClr val="000000"/>
                </a:solidFill>
              </a:rPr>
              <a:pPr>
                <a:defRPr/>
              </a:pPr>
              <a:t>08.03.2023</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43654B-180C-4D99-8A98-3AF0AFF4FCA5}"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FCA37AC1-265A-42B5-995F-F6ED21478AF1}" type="datetimeFigureOut">
              <a:rPr lang="de-DE">
                <a:solidFill>
                  <a:srgbClr val="000000"/>
                </a:solidFill>
              </a:rPr>
              <a:pPr>
                <a:defRPr/>
              </a:pPr>
              <a:t>08.03.2023</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7A3129-B3F7-4496-BCCB-C8BECD01C8CA}"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ACD57B37-AE15-403B-B8CB-C3AC58A77C12}" type="datetimeFigureOut">
              <a:rPr lang="de-DE">
                <a:solidFill>
                  <a:srgbClr val="000000"/>
                </a:solidFill>
              </a:rPr>
              <a:pPr>
                <a:defRPr/>
              </a:pPr>
              <a:t>08.03.2023</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30213-E7DE-4A12-9DFA-94B1B5164CF0}"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FB157E17-6E94-4AD1-B0C4-49BE8C190475}" type="datetimeFigureOut">
              <a:rPr lang="de-DE">
                <a:solidFill>
                  <a:srgbClr val="000000"/>
                </a:solidFill>
              </a:rPr>
              <a:pPr>
                <a:defRPr/>
              </a:pPr>
              <a:t>08.03.2023</a:t>
            </a:fld>
            <a:endParaRPr lang="de-DE">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56499E-B693-4E02-8684-E5B70DA4625C}"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44FA3D80-CFD7-44CA-A1B9-E54EC431345A}" type="datetimeFigureOut">
              <a:rPr lang="de-DE">
                <a:solidFill>
                  <a:srgbClr val="000000"/>
                </a:solidFill>
              </a:rPr>
              <a:pPr>
                <a:defRPr/>
              </a:pPr>
              <a:t>08.03.2023</a:t>
            </a:fld>
            <a:endParaRPr lang="de-DE">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359E88B-599B-43C8-B274-AEADFC9BE8F4}"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CE2E2DD6-0506-4AEB-A26E-0616561E94A9}" type="datetimeFigureOut">
              <a:rPr lang="de-DE">
                <a:solidFill>
                  <a:srgbClr val="000000"/>
                </a:solidFill>
              </a:rPr>
              <a:pPr>
                <a:defRPr/>
              </a:pPr>
              <a:t>08.03.2023</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6E41DD0-FAC9-43AE-AFD4-388C6AAAF27B}"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320675" y="908050"/>
            <a:ext cx="4173538" cy="504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6613" y="908050"/>
            <a:ext cx="4175125" cy="5041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6"/>
          <p:cNvSpPr>
            <a:spLocks noGrp="1" noChangeArrowheads="1"/>
          </p:cNvSpPr>
          <p:nvPr>
            <p:ph type="ftr" sz="quarter" idx="10"/>
          </p:nvPr>
        </p:nvSpPr>
        <p:spPr>
          <a:ln/>
        </p:spPr>
        <p:txBody>
          <a:bodyPr/>
          <a:lstStyle>
            <a:lvl1pPr>
              <a:defRPr/>
            </a:lvl1pPr>
          </a:lstStyle>
          <a:p>
            <a:pPr>
              <a:defRPr/>
            </a:pPr>
            <a:endParaRPr lang="de-DE"/>
          </a:p>
        </p:txBody>
      </p:sp>
      <p:sp>
        <p:nvSpPr>
          <p:cNvPr id="6" name="Rectangle 7"/>
          <p:cNvSpPr>
            <a:spLocks noGrp="1" noChangeArrowheads="1"/>
          </p:cNvSpPr>
          <p:nvPr>
            <p:ph type="sldNum" sz="quarter" idx="11"/>
          </p:nvPr>
        </p:nvSpPr>
        <p:spPr>
          <a:ln/>
        </p:spPr>
        <p:txBody>
          <a:bodyPr/>
          <a:lstStyle>
            <a:lvl1pPr>
              <a:defRPr/>
            </a:lvl1pPr>
          </a:lstStyle>
          <a:p>
            <a:pPr>
              <a:defRPr/>
            </a:pPr>
            <a:r>
              <a:rPr lang="de-DE"/>
              <a:t>Seite </a:t>
            </a:r>
            <a:fld id="{9EF2CCD8-5520-4C10-9D77-B4A47973EA7C}" type="slidenum">
              <a:rPr lang="de-DE"/>
              <a:pPr>
                <a:defRPr/>
              </a:pPr>
              <a:t>‹Nr.›</a:t>
            </a:fld>
            <a:endParaRPr lang="de-DE"/>
          </a:p>
        </p:txBody>
      </p:sp>
    </p:spTree>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F563524-CAE7-40B7-8A58-D2CE63E7E821}" type="datetimeFigureOut">
              <a:rPr lang="de-DE">
                <a:solidFill>
                  <a:srgbClr val="000000"/>
                </a:solidFill>
              </a:rPr>
              <a:pPr>
                <a:defRPr/>
              </a:pPr>
              <a:t>08.03.2023</a:t>
            </a:fld>
            <a:endParaRPr lang="de-DE">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D358E013-1C5F-4255-A810-93880D4A5ECB}" type="datetimeFigureOut">
              <a:rPr lang="de-DE">
                <a:solidFill>
                  <a:srgbClr val="000000"/>
                </a:solidFill>
              </a:rPr>
              <a:pPr>
                <a:defRPr/>
              </a:pPr>
              <a:t>08.03.2023</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09D0F7A-77A3-41A7-B3B3-55EDC7E9A428}"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81307DE2-1F64-4F75-9F4D-392064E33C2E}" type="datetimeFigureOut">
              <a:rPr lang="de-DE">
                <a:solidFill>
                  <a:srgbClr val="000000"/>
                </a:solidFill>
              </a:rPr>
              <a:pPr>
                <a:defRPr/>
              </a:pPr>
              <a:t>08.03.2023</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F43654B-180C-4D99-8A98-3AF0AFF4FCA5}"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4"/>
          <p:cNvSpPr>
            <a:spLocks noGrp="1" noChangeArrowheads="1"/>
          </p:cNvSpPr>
          <p:nvPr>
            <p:ph type="dt" sz="half" idx="10"/>
          </p:nvPr>
        </p:nvSpPr>
        <p:spPr>
          <a:ln/>
        </p:spPr>
        <p:txBody>
          <a:bodyPr/>
          <a:lstStyle>
            <a:lvl1pPr>
              <a:defRPr/>
            </a:lvl1pPr>
          </a:lstStyle>
          <a:p>
            <a:pPr>
              <a:defRPr/>
            </a:pPr>
            <a:fld id="{FCA37AC1-265A-42B5-995F-F6ED21478AF1}" type="datetimeFigureOut">
              <a:rPr lang="de-DE">
                <a:solidFill>
                  <a:srgbClr val="000000"/>
                </a:solidFill>
              </a:rPr>
              <a:pPr>
                <a:defRPr/>
              </a:pPr>
              <a:t>08.03.2023</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7A3129-B3F7-4496-BCCB-C8BECD01C8CA}"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4"/>
          <p:cNvSpPr>
            <a:spLocks noGrp="1" noChangeArrowheads="1"/>
          </p:cNvSpPr>
          <p:nvPr>
            <p:ph type="dt" sz="half" idx="10"/>
          </p:nvPr>
        </p:nvSpPr>
        <p:spPr>
          <a:ln/>
        </p:spPr>
        <p:txBody>
          <a:bodyPr/>
          <a:lstStyle>
            <a:lvl1pPr>
              <a:defRPr/>
            </a:lvl1pPr>
          </a:lstStyle>
          <a:p>
            <a:pPr>
              <a:defRPr/>
            </a:pPr>
            <a:fld id="{ACD57B37-AE15-403B-B8CB-C3AC58A77C12}" type="datetimeFigureOut">
              <a:rPr lang="de-DE">
                <a:solidFill>
                  <a:srgbClr val="000000"/>
                </a:solidFill>
              </a:rPr>
              <a:pPr>
                <a:defRPr/>
              </a:pPr>
              <a:t>08.03.2023</a:t>
            </a:fld>
            <a:endParaRPr lang="de-DE">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B30213-E7DE-4A12-9DFA-94B1B5164CF0}"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fld id="{FB157E17-6E94-4AD1-B0C4-49BE8C190475}" type="datetimeFigureOut">
              <a:rPr lang="de-DE">
                <a:solidFill>
                  <a:srgbClr val="000000"/>
                </a:solidFill>
              </a:rPr>
              <a:pPr>
                <a:defRPr/>
              </a:pPr>
              <a:t>08.03.2023</a:t>
            </a:fld>
            <a:endParaRPr lang="de-DE">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456499E-B693-4E02-8684-E5B70DA4625C}"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4"/>
          <p:cNvSpPr>
            <a:spLocks noGrp="1" noChangeArrowheads="1"/>
          </p:cNvSpPr>
          <p:nvPr>
            <p:ph type="dt" sz="half" idx="10"/>
          </p:nvPr>
        </p:nvSpPr>
        <p:spPr>
          <a:ln/>
        </p:spPr>
        <p:txBody>
          <a:bodyPr/>
          <a:lstStyle>
            <a:lvl1pPr>
              <a:defRPr/>
            </a:lvl1pPr>
          </a:lstStyle>
          <a:p>
            <a:pPr>
              <a:defRPr/>
            </a:pPr>
            <a:fld id="{44FA3D80-CFD7-44CA-A1B9-E54EC431345A}" type="datetimeFigureOut">
              <a:rPr lang="de-DE">
                <a:solidFill>
                  <a:srgbClr val="000000"/>
                </a:solidFill>
              </a:rPr>
              <a:pPr>
                <a:defRPr/>
              </a:pPr>
              <a:t>08.03.2023</a:t>
            </a:fld>
            <a:endParaRPr lang="de-DE">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359E88B-599B-43C8-B274-AEADFC9BE8F4}"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CE2E2DD6-0506-4AEB-A26E-0616561E94A9}" type="datetimeFigureOut">
              <a:rPr lang="de-DE">
                <a:solidFill>
                  <a:srgbClr val="000000"/>
                </a:solidFill>
              </a:rPr>
              <a:pPr>
                <a:defRPr/>
              </a:pPr>
              <a:t>08.03.2023</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96E41DD0-FAC9-43AE-AFD4-388C6AAAF27B}"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0F563524-CAE7-40B7-8A58-D2CE63E7E821}" type="datetimeFigureOut">
              <a:rPr lang="de-DE">
                <a:solidFill>
                  <a:srgbClr val="000000"/>
                </a:solidFill>
              </a:rPr>
              <a:pPr>
                <a:defRPr/>
              </a:pPr>
              <a:t>08.03.2023</a:t>
            </a:fld>
            <a:endParaRPr lang="de-DE">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72ADEE6-E8A4-416C-9D59-FF677EE3185A}"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Only" preserve="1">
  <p:cSld name="Inhalt">
    <p:spTree>
      <p:nvGrpSpPr>
        <p:cNvPr id="1" name=""/>
        <p:cNvGrpSpPr/>
        <p:nvPr/>
      </p:nvGrpSpPr>
      <p:grpSpPr>
        <a:xfrm>
          <a:off x="0" y="0"/>
          <a:ext cx="0" cy="0"/>
          <a:chOff x="0" y="0"/>
          <a:chExt cx="0" cy="0"/>
        </a:xfrm>
      </p:grpSpPr>
      <p:sp>
        <p:nvSpPr>
          <p:cNvPr id="2" name="Inhaltsplatzhalter 1"/>
          <p:cNvSpPr>
            <a:spLocks noGrp="1"/>
          </p:cNvSpPr>
          <p:nvPr>
            <p:ph/>
          </p:nvPr>
        </p:nvSpPr>
        <p:spPr>
          <a:xfrm>
            <a:off x="457200" y="274638"/>
            <a:ext cx="8229600" cy="5851525"/>
          </a:xfr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3" name="Rectangle 4"/>
          <p:cNvSpPr>
            <a:spLocks noGrp="1" noChangeArrowheads="1"/>
          </p:cNvSpPr>
          <p:nvPr>
            <p:ph type="dt" sz="half" idx="10"/>
          </p:nvPr>
        </p:nvSpPr>
        <p:spPr>
          <a:ln/>
        </p:spPr>
        <p:txBody>
          <a:bodyPr/>
          <a:lstStyle>
            <a:lvl1pPr>
              <a:defRPr/>
            </a:lvl1pPr>
          </a:lstStyle>
          <a:p>
            <a:pPr>
              <a:defRPr/>
            </a:pPr>
            <a:fld id="{D358E013-1C5F-4255-A810-93880D4A5ECB}" type="datetimeFigureOut">
              <a:rPr lang="de-DE">
                <a:solidFill>
                  <a:srgbClr val="000000"/>
                </a:solidFill>
              </a:rPr>
              <a:pPr>
                <a:defRPr/>
              </a:pPr>
              <a:t>08.03.2023</a:t>
            </a:fld>
            <a:endParaRPr lang="de-DE">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de-DE">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609D0F7A-77A3-41A7-B3B3-55EDC7E9A428}" type="slidenum">
              <a:rPr lang="de-DE">
                <a:solidFill>
                  <a:srgbClr val="000000"/>
                </a:solidFill>
              </a:rPr>
              <a:pPr>
                <a:defRPr/>
              </a:pPr>
              <a:t>‹Nr.›</a:t>
            </a:fld>
            <a:endParaRPr lang="de-DE">
              <a:solidFill>
                <a:srgbClr val="000000"/>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6"/>
          <p:cNvSpPr>
            <a:spLocks noGrp="1" noChangeArrowheads="1"/>
          </p:cNvSpPr>
          <p:nvPr>
            <p:ph type="ftr" sz="quarter" idx="10"/>
          </p:nvPr>
        </p:nvSpPr>
        <p:spPr>
          <a:ln/>
        </p:spPr>
        <p:txBody>
          <a:bodyPr/>
          <a:lstStyle>
            <a:lvl1pPr>
              <a:defRPr/>
            </a:lvl1pPr>
          </a:lstStyle>
          <a:p>
            <a:pPr>
              <a:defRPr/>
            </a:pPr>
            <a:endParaRPr lang="de-DE"/>
          </a:p>
        </p:txBody>
      </p:sp>
      <p:sp>
        <p:nvSpPr>
          <p:cNvPr id="8" name="Rectangle 7"/>
          <p:cNvSpPr>
            <a:spLocks noGrp="1" noChangeArrowheads="1"/>
          </p:cNvSpPr>
          <p:nvPr>
            <p:ph type="sldNum" sz="quarter" idx="11"/>
          </p:nvPr>
        </p:nvSpPr>
        <p:spPr>
          <a:ln/>
        </p:spPr>
        <p:txBody>
          <a:bodyPr/>
          <a:lstStyle>
            <a:lvl1pPr>
              <a:defRPr/>
            </a:lvl1pPr>
          </a:lstStyle>
          <a:p>
            <a:pPr>
              <a:defRPr/>
            </a:pPr>
            <a:r>
              <a:rPr lang="de-DE"/>
              <a:t>Seite </a:t>
            </a:r>
            <a:fld id="{419D16D5-9C51-4339-B1B4-5A468083F6FC}" type="slidenum">
              <a:rPr lang="de-DE"/>
              <a:pPr>
                <a:defRPr/>
              </a:pPr>
              <a:t>‹Nr.›</a:t>
            </a:fld>
            <a:endParaRPr lang="de-DE"/>
          </a:p>
        </p:txBody>
      </p:sp>
    </p:spTree>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876300"/>
            <a:chOff x="0" y="0"/>
            <a:chExt cx="5760" cy="552"/>
          </a:xfrm>
        </p:grpSpPr>
        <p:sp>
          <p:nvSpPr>
            <p:cNvPr id="5" name="Rectangle 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a:defRPr/>
              </a:pPr>
              <a:endParaRPr lang="de-DE">
                <a:ea typeface="ＭＳ Ｐゴシック"/>
              </a:endParaRPr>
            </a:p>
          </p:txBody>
        </p:sp>
        <p:sp>
          <p:nvSpPr>
            <p:cNvPr id="6" name="Rectangle 4"/>
            <p:cNvSpPr>
              <a:spLocks noChangeArrowheads="1"/>
            </p:cNvSpPr>
            <p:nvPr userDrawn="1"/>
          </p:nvSpPr>
          <p:spPr bwMode="auto">
            <a:xfrm>
              <a:off x="0" y="96"/>
              <a:ext cx="5760" cy="456"/>
            </a:xfrm>
            <a:prstGeom prst="rect">
              <a:avLst/>
            </a:prstGeom>
            <a:solidFill>
              <a:srgbClr val="1D2D4B"/>
            </a:solidFill>
            <a:ln w="9525">
              <a:noFill/>
              <a:miter lim="800000"/>
              <a:headEnd/>
              <a:tailEnd/>
            </a:ln>
            <a:effectLst/>
          </p:spPr>
          <p:txBody>
            <a:bodyPr wrap="none" anchor="ctr"/>
            <a:lstStyle/>
            <a:p>
              <a:pPr>
                <a:defRPr/>
              </a:pPr>
              <a:endParaRPr lang="de-DE">
                <a:ea typeface="ＭＳ Ｐゴシック"/>
              </a:endParaRPr>
            </a:p>
          </p:txBody>
        </p:sp>
        <p:pic>
          <p:nvPicPr>
            <p:cNvPr id="7" name="Picture 5" descr="afm_Logo"/>
            <p:cNvPicPr>
              <a:picLocks noChangeAspect="1" noChangeArrowheads="1"/>
            </p:cNvPicPr>
            <p:nvPr userDrawn="1"/>
          </p:nvPicPr>
          <p:blipFill>
            <a:blip r:embed="rId2" cstate="print"/>
            <a:srcRect/>
            <a:stretch>
              <a:fillRect/>
            </a:stretch>
          </p:blipFill>
          <p:spPr bwMode="auto">
            <a:xfrm>
              <a:off x="4286" y="210"/>
              <a:ext cx="1338" cy="235"/>
            </a:xfrm>
            <a:prstGeom prst="rect">
              <a:avLst/>
            </a:prstGeom>
            <a:noFill/>
            <a:ln w="9525">
              <a:noFill/>
              <a:miter lim="800000"/>
              <a:headEnd/>
              <a:tailEnd/>
            </a:ln>
          </p:spPr>
        </p:pic>
      </p:grpSp>
      <p:sp>
        <p:nvSpPr>
          <p:cNvPr id="8" name="Text Box 8"/>
          <p:cNvSpPr txBox="1">
            <a:spLocks noChangeArrowheads="1"/>
          </p:cNvSpPr>
          <p:nvPr/>
        </p:nvSpPr>
        <p:spPr bwMode="auto">
          <a:xfrm>
            <a:off x="323850" y="5445125"/>
            <a:ext cx="7762875" cy="415925"/>
          </a:xfrm>
          <a:prstGeom prst="rect">
            <a:avLst/>
          </a:prstGeom>
          <a:noFill/>
          <a:ln w="9525">
            <a:noFill/>
            <a:miter lim="800000"/>
            <a:headEnd/>
            <a:tailEnd/>
          </a:ln>
          <a:effectLst/>
        </p:spPr>
        <p:txBody>
          <a:bodyPr lIns="80135" tIns="40068" rIns="80135" bIns="40068" anchor="b"/>
          <a:lstStyle/>
          <a:p>
            <a:pPr algn="l" defTabSz="801688" eaLnBrk="0" hangingPunct="0">
              <a:spcBef>
                <a:spcPct val="50000"/>
              </a:spcBef>
              <a:defRPr/>
            </a:pPr>
            <a:r>
              <a:rPr lang="de-DE" b="1">
                <a:ea typeface="ＭＳ Ｐゴシック" pitchFamily="-16" charset="-128"/>
              </a:rPr>
              <a:t>Hamburg, den </a:t>
            </a:r>
            <a:fld id="{BD7025BB-3FE1-4F24-82CA-B0231727B755}" type="datetime4">
              <a:rPr lang="de-DE" b="1">
                <a:ea typeface="ＭＳ Ｐゴシック" pitchFamily="-16" charset="-128"/>
              </a:rPr>
              <a:pPr algn="l" defTabSz="801688" eaLnBrk="0" hangingPunct="0">
                <a:spcBef>
                  <a:spcPct val="50000"/>
                </a:spcBef>
                <a:defRPr/>
              </a:pPr>
              <a:t>8. März 2023</a:t>
            </a:fld>
            <a:endParaRPr lang="de-DE" b="1">
              <a:ea typeface="ＭＳ Ｐゴシック" pitchFamily="-16" charset="-128"/>
            </a:endParaRPr>
          </a:p>
        </p:txBody>
      </p:sp>
      <p:pic>
        <p:nvPicPr>
          <p:cNvPr id="9" name="Picture 9" descr="blanco"/>
          <p:cNvPicPr>
            <a:picLocks noChangeAspect="1" noChangeArrowheads="1"/>
          </p:cNvPicPr>
          <p:nvPr/>
        </p:nvPicPr>
        <p:blipFill>
          <a:blip r:embed="rId3"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5126" name="Rectangle 6"/>
          <p:cNvSpPr>
            <a:spLocks noGrp="1" noChangeArrowheads="1"/>
          </p:cNvSpPr>
          <p:nvPr>
            <p:ph type="ctrTitle"/>
          </p:nvPr>
        </p:nvSpPr>
        <p:spPr>
          <a:xfrm>
            <a:off x="323850" y="1484313"/>
            <a:ext cx="7772400" cy="1470025"/>
          </a:xfrm>
        </p:spPr>
        <p:txBody>
          <a:bodyPr anchor="t"/>
          <a:lstStyle>
            <a:lvl1pPr>
              <a:defRPr sz="4000">
                <a:solidFill>
                  <a:srgbClr val="1D2D4B"/>
                </a:solidFill>
              </a:defRPr>
            </a:lvl1pPr>
          </a:lstStyle>
          <a:p>
            <a:r>
              <a:rPr lang="de-DE"/>
              <a:t>TITELMASTERFORMAT DURCH KLICKEN BEARBEITEN</a:t>
            </a:r>
          </a:p>
        </p:txBody>
      </p:sp>
      <p:sp>
        <p:nvSpPr>
          <p:cNvPr id="5127" name="Rectangle 7"/>
          <p:cNvSpPr>
            <a:spLocks noGrp="1" noChangeArrowheads="1"/>
          </p:cNvSpPr>
          <p:nvPr>
            <p:ph type="subTitle" idx="1"/>
          </p:nvPr>
        </p:nvSpPr>
        <p:spPr>
          <a:xfrm>
            <a:off x="323850" y="3429000"/>
            <a:ext cx="7762875" cy="1109663"/>
          </a:xfrm>
        </p:spPr>
        <p:txBody>
          <a:bodyPr/>
          <a:lstStyle>
            <a:lvl1pPr marL="0" indent="0">
              <a:defRPr sz="3200" b="1"/>
            </a:lvl1pPr>
          </a:lstStyle>
          <a:p>
            <a:r>
              <a:rPr lang="de-DE"/>
              <a:t>Formatvorlage des Untertitelmasters durch Klicken bearbeiten</a:t>
            </a:r>
          </a:p>
        </p:txBody>
      </p:sp>
    </p:spTree>
    <p:extLst>
      <p:ext uri="{BB962C8B-B14F-4D97-AF65-F5344CB8AC3E}">
        <p14:creationId xmlns:p14="http://schemas.microsoft.com/office/powerpoint/2010/main" val="3283688475"/>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5"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F6FA3C17-FA43-4749-9AD6-D3E84DB849D9}"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1086334844"/>
      </p:ext>
    </p:extLst>
  </p:cSld>
  <p:clrMapOvr>
    <a:masterClrMapping/>
  </p:clrMapOvr>
  <p:transition>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solidFill>
                <a:srgbClr val="808080"/>
              </a:solidFill>
            </a:endParaRPr>
          </a:p>
        </p:txBody>
      </p:sp>
      <p:sp>
        <p:nvSpPr>
          <p:cNvPr id="4" name="Rectangle 7"/>
          <p:cNvSpPr>
            <a:spLocks noGrp="1" noChangeArrowheads="1"/>
          </p:cNvSpPr>
          <p:nvPr>
            <p:ph type="sldNum" sz="quarter" idx="11"/>
          </p:nvPr>
        </p:nvSpPr>
        <p:spPr>
          <a:ln/>
        </p:spPr>
        <p:txBody>
          <a:bodyPr/>
          <a:lstStyle>
            <a:lvl1pPr>
              <a:defRPr/>
            </a:lvl1pPr>
          </a:lstStyle>
          <a:p>
            <a:pPr>
              <a:defRPr/>
            </a:pPr>
            <a:r>
              <a:rPr lang="de-DE">
                <a:solidFill>
                  <a:srgbClr val="808080"/>
                </a:solidFill>
              </a:rPr>
              <a:t>Seite </a:t>
            </a:r>
            <a:fld id="{5BB0C070-633E-439C-A088-F7ABC52473E1}" type="slidenum">
              <a:rPr lang="de-DE">
                <a:solidFill>
                  <a:srgbClr val="808080"/>
                </a:solidFill>
              </a:rPr>
              <a:pPr>
                <a:defRPr/>
              </a:pPr>
              <a:t>‹Nr.›</a:t>
            </a:fld>
            <a:endParaRPr lang="de-DE">
              <a:solidFill>
                <a:srgbClr val="808080"/>
              </a:solidFill>
            </a:endParaRPr>
          </a:p>
        </p:txBody>
      </p:sp>
    </p:spTree>
    <p:extLst>
      <p:ext uri="{BB962C8B-B14F-4D97-AF65-F5344CB8AC3E}">
        <p14:creationId xmlns:p14="http://schemas.microsoft.com/office/powerpoint/2010/main" val="209913070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6"/>
          <p:cNvSpPr>
            <a:spLocks noGrp="1" noChangeArrowheads="1"/>
          </p:cNvSpPr>
          <p:nvPr>
            <p:ph type="ftr" sz="quarter" idx="10"/>
          </p:nvPr>
        </p:nvSpPr>
        <p:spPr>
          <a:ln/>
        </p:spPr>
        <p:txBody>
          <a:bodyPr/>
          <a:lstStyle>
            <a:lvl1pPr>
              <a:defRPr/>
            </a:lvl1pPr>
          </a:lstStyle>
          <a:p>
            <a:pPr>
              <a:defRPr/>
            </a:pPr>
            <a:endParaRPr lang="de-DE"/>
          </a:p>
        </p:txBody>
      </p:sp>
      <p:sp>
        <p:nvSpPr>
          <p:cNvPr id="4" name="Rectangle 7"/>
          <p:cNvSpPr>
            <a:spLocks noGrp="1" noChangeArrowheads="1"/>
          </p:cNvSpPr>
          <p:nvPr>
            <p:ph type="sldNum" sz="quarter" idx="11"/>
          </p:nvPr>
        </p:nvSpPr>
        <p:spPr>
          <a:ln/>
        </p:spPr>
        <p:txBody>
          <a:bodyPr/>
          <a:lstStyle>
            <a:lvl1pPr>
              <a:defRPr/>
            </a:lvl1pPr>
          </a:lstStyle>
          <a:p>
            <a:pPr>
              <a:defRPr/>
            </a:pPr>
            <a:r>
              <a:rPr lang="de-DE"/>
              <a:t>Seite </a:t>
            </a:r>
            <a:fld id="{C170237D-F975-4234-962F-CB86F2E1B418}" type="slidenum">
              <a:rPr lang="de-DE"/>
              <a:pPr>
                <a:defRPr/>
              </a:pPr>
              <a:t>‹Nr.›</a:t>
            </a:fld>
            <a:endParaRPr lang="de-DE"/>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6"/>
          <p:cNvSpPr>
            <a:spLocks noGrp="1" noChangeArrowheads="1"/>
          </p:cNvSpPr>
          <p:nvPr>
            <p:ph type="ftr" sz="quarter" idx="10"/>
          </p:nvPr>
        </p:nvSpPr>
        <p:spPr>
          <a:ln/>
        </p:spPr>
        <p:txBody>
          <a:bodyPr/>
          <a:lstStyle>
            <a:lvl1pPr>
              <a:defRPr/>
            </a:lvl1pPr>
          </a:lstStyle>
          <a:p>
            <a:pPr>
              <a:defRPr/>
            </a:pPr>
            <a:endParaRPr lang="de-DE"/>
          </a:p>
        </p:txBody>
      </p:sp>
      <p:sp>
        <p:nvSpPr>
          <p:cNvPr id="3" name="Rectangle 7"/>
          <p:cNvSpPr>
            <a:spLocks noGrp="1" noChangeArrowheads="1"/>
          </p:cNvSpPr>
          <p:nvPr>
            <p:ph type="sldNum" sz="quarter" idx="11"/>
          </p:nvPr>
        </p:nvSpPr>
        <p:spPr>
          <a:ln/>
        </p:spPr>
        <p:txBody>
          <a:bodyPr/>
          <a:lstStyle>
            <a:lvl1pPr>
              <a:defRPr/>
            </a:lvl1pPr>
          </a:lstStyle>
          <a:p>
            <a:pPr>
              <a:defRPr/>
            </a:pPr>
            <a:r>
              <a:rPr lang="de-DE"/>
              <a:t>Seite </a:t>
            </a:r>
            <a:fld id="{8210A412-7C25-4C84-ABFB-621BA8040703}" type="slidenum">
              <a:rPr lang="de-DE"/>
              <a:pPr>
                <a:defRPr/>
              </a:pPr>
              <a:t>‹Nr.›</a:t>
            </a:fld>
            <a:endParaRPr lang="de-DE"/>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6"/>
          <p:cNvSpPr>
            <a:spLocks noGrp="1" noChangeArrowheads="1"/>
          </p:cNvSpPr>
          <p:nvPr>
            <p:ph type="ftr" sz="quarter" idx="10"/>
          </p:nvPr>
        </p:nvSpPr>
        <p:spPr>
          <a:ln/>
        </p:spPr>
        <p:txBody>
          <a:bodyPr/>
          <a:lstStyle>
            <a:lvl1pPr>
              <a:defRPr/>
            </a:lvl1pPr>
          </a:lstStyle>
          <a:p>
            <a:pPr>
              <a:defRPr/>
            </a:pPr>
            <a:endParaRPr lang="de-DE"/>
          </a:p>
        </p:txBody>
      </p:sp>
      <p:sp>
        <p:nvSpPr>
          <p:cNvPr id="6" name="Rectangle 7"/>
          <p:cNvSpPr>
            <a:spLocks noGrp="1" noChangeArrowheads="1"/>
          </p:cNvSpPr>
          <p:nvPr>
            <p:ph type="sldNum" sz="quarter" idx="11"/>
          </p:nvPr>
        </p:nvSpPr>
        <p:spPr>
          <a:ln/>
        </p:spPr>
        <p:txBody>
          <a:bodyPr/>
          <a:lstStyle>
            <a:lvl1pPr>
              <a:defRPr/>
            </a:lvl1pPr>
          </a:lstStyle>
          <a:p>
            <a:pPr>
              <a:defRPr/>
            </a:pPr>
            <a:r>
              <a:rPr lang="de-DE"/>
              <a:t>Seite </a:t>
            </a:r>
            <a:fld id="{33955852-A096-4144-8D1A-1E5AE7EBDCEA}" type="slidenum">
              <a:rPr lang="de-DE"/>
              <a:pPr>
                <a:defRPr/>
              </a:pPr>
              <a:t>‹Nr.›</a:t>
            </a:fld>
            <a:endParaRPr lang="de-DE"/>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6"/>
          <p:cNvSpPr>
            <a:spLocks noGrp="1" noChangeArrowheads="1"/>
          </p:cNvSpPr>
          <p:nvPr>
            <p:ph type="ftr" sz="quarter" idx="10"/>
          </p:nvPr>
        </p:nvSpPr>
        <p:spPr>
          <a:ln/>
        </p:spPr>
        <p:txBody>
          <a:bodyPr/>
          <a:lstStyle>
            <a:lvl1pPr>
              <a:defRPr/>
            </a:lvl1pPr>
          </a:lstStyle>
          <a:p>
            <a:pPr>
              <a:defRPr/>
            </a:pPr>
            <a:endParaRPr lang="de-DE"/>
          </a:p>
        </p:txBody>
      </p:sp>
      <p:sp>
        <p:nvSpPr>
          <p:cNvPr id="6" name="Rectangle 7"/>
          <p:cNvSpPr>
            <a:spLocks noGrp="1" noChangeArrowheads="1"/>
          </p:cNvSpPr>
          <p:nvPr>
            <p:ph type="sldNum" sz="quarter" idx="11"/>
          </p:nvPr>
        </p:nvSpPr>
        <p:spPr>
          <a:ln/>
        </p:spPr>
        <p:txBody>
          <a:bodyPr/>
          <a:lstStyle>
            <a:lvl1pPr>
              <a:defRPr/>
            </a:lvl1pPr>
          </a:lstStyle>
          <a:p>
            <a:pPr>
              <a:defRPr/>
            </a:pPr>
            <a:r>
              <a:rPr lang="de-DE"/>
              <a:t>Seite </a:t>
            </a:r>
            <a:fld id="{4E379220-9215-4BD4-A1CD-766FC83CCADD}" type="slidenum">
              <a:rPr lang="de-DE"/>
              <a:pPr>
                <a:defRPr/>
              </a:pPr>
              <a:t>‹Nr.›</a:t>
            </a:fld>
            <a:endParaRPr lang="de-DE"/>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1.jpeg"/><Relationship Id="rId5" Type="http://schemas.openxmlformats.org/officeDocument/2006/relationships/theme" Target="../theme/theme3.xml"/><Relationship Id="rId4"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2.png"/><Relationship Id="rId4" Type="http://schemas.openxmlformats.org/officeDocument/2006/relationships/slideLayout" Target="../slideLayouts/slideLayout37.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10" Type="http://schemas.openxmlformats.org/officeDocument/2006/relationships/image" Target="../media/image2.png"/><Relationship Id="rId4" Type="http://schemas.openxmlformats.org/officeDocument/2006/relationships/slideLayout" Target="../slideLayouts/slideLayout45.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5" Type="http://schemas.openxmlformats.org/officeDocument/2006/relationships/image" Target="../media/image1.jpe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blanco"/>
          <p:cNvPicPr>
            <a:picLocks noChangeAspect="1" noChangeArrowheads="1"/>
          </p:cNvPicPr>
          <p:nvPr/>
        </p:nvPicPr>
        <p:blipFill>
          <a:blip r:embed="rId15"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4099" name="Rectangle 3"/>
          <p:cNvSpPr>
            <a:spLocks noChangeArrowheads="1"/>
          </p:cNvSpPr>
          <p:nvPr/>
        </p:nvSpPr>
        <p:spPr bwMode="auto">
          <a:xfrm>
            <a:off x="0" y="0"/>
            <a:ext cx="9144000" cy="188913"/>
          </a:xfrm>
          <a:prstGeom prst="rect">
            <a:avLst/>
          </a:prstGeom>
          <a:noFill/>
          <a:ln w="9525">
            <a:noFill/>
            <a:miter lim="800000"/>
            <a:headEnd/>
            <a:tailEnd/>
          </a:ln>
          <a:effectLst/>
        </p:spPr>
        <p:txBody>
          <a:bodyPr wrap="none" anchor="ctr"/>
          <a:lstStyle/>
          <a:p>
            <a:pPr>
              <a:defRPr/>
            </a:pPr>
            <a:endParaRPr lang="de-DE">
              <a:ea typeface="+mn-ea"/>
            </a:endParaRPr>
          </a:p>
        </p:txBody>
      </p:sp>
      <p:sp>
        <p:nvSpPr>
          <p:cNvPr id="4100" name="Rectangle 4"/>
          <p:cNvSpPr>
            <a:spLocks noChangeArrowheads="1"/>
          </p:cNvSpPr>
          <p:nvPr/>
        </p:nvSpPr>
        <p:spPr bwMode="auto">
          <a:xfrm>
            <a:off x="0" y="152400"/>
            <a:ext cx="9169400" cy="723900"/>
          </a:xfrm>
          <a:prstGeom prst="rect">
            <a:avLst/>
          </a:prstGeom>
          <a:solidFill>
            <a:srgbClr val="1D2D4B"/>
          </a:solidFill>
          <a:ln w="9525">
            <a:noFill/>
            <a:miter lim="800000"/>
            <a:headEnd/>
            <a:tailEnd/>
          </a:ln>
          <a:effectLst/>
        </p:spPr>
        <p:txBody>
          <a:bodyPr wrap="none" anchor="ctr"/>
          <a:lstStyle/>
          <a:p>
            <a:pPr>
              <a:defRPr/>
            </a:pPr>
            <a:endParaRPr lang="de-DE">
              <a:ea typeface="+mn-ea"/>
            </a:endParaRPr>
          </a:p>
        </p:txBody>
      </p:sp>
      <p:sp>
        <p:nvSpPr>
          <p:cNvPr id="3077" name="Rectangle 5"/>
          <p:cNvSpPr>
            <a:spLocks noGrp="1" noChangeArrowheads="1"/>
          </p:cNvSpPr>
          <p:nvPr>
            <p:ph type="body" idx="1"/>
          </p:nvPr>
        </p:nvSpPr>
        <p:spPr bwMode="auto">
          <a:xfrm>
            <a:off x="320675" y="908050"/>
            <a:ext cx="8501063" cy="5041900"/>
          </a:xfrm>
          <a:prstGeom prst="rect">
            <a:avLst/>
          </a:prstGeom>
          <a:noFill/>
          <a:ln w="9525">
            <a:noFill/>
            <a:miter lim="800000"/>
            <a:headEnd/>
            <a:tailEnd/>
          </a:ln>
        </p:spPr>
        <p:txBody>
          <a:bodyPr vert="horz" wrap="square" lIns="91350" tIns="45674" rIns="91350" bIns="45674"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323850" y="6629400"/>
            <a:ext cx="6715125" cy="228600"/>
          </a:xfrm>
          <a:prstGeom prst="rect">
            <a:avLst/>
          </a:prstGeom>
          <a:noFill/>
          <a:ln w="9525">
            <a:noFill/>
            <a:miter lim="800000"/>
            <a:headEnd/>
            <a:tailEnd/>
          </a:ln>
        </p:spPr>
        <p:txBody>
          <a:bodyPr vert="horz" wrap="square" lIns="91350" tIns="45674" rIns="91350" bIns="45674" numCol="1" anchor="t" anchorCtr="0" compatLnSpc="1">
            <a:prstTxWarp prst="textNoShape">
              <a:avLst/>
            </a:prstTxWarp>
          </a:bodyPr>
          <a:lstStyle>
            <a:lvl1pPr eaLnBrk="0" hangingPunct="0">
              <a:defRPr sz="900">
                <a:solidFill>
                  <a:schemeClr val="bg2"/>
                </a:solidFill>
                <a:ea typeface="+mn-ea"/>
              </a:defRPr>
            </a:lvl1pPr>
          </a:lstStyle>
          <a:p>
            <a:pPr>
              <a:defRPr/>
            </a:pPr>
            <a:endParaRPr lang="de-DE"/>
          </a:p>
        </p:txBody>
      </p:sp>
      <p:sp>
        <p:nvSpPr>
          <p:cNvPr id="4103" name="Rectangle 7"/>
          <p:cNvSpPr>
            <a:spLocks noGrp="1" noChangeArrowheads="1"/>
          </p:cNvSpPr>
          <p:nvPr>
            <p:ph type="sldNum" sz="quarter" idx="4"/>
          </p:nvPr>
        </p:nvSpPr>
        <p:spPr bwMode="auto">
          <a:xfrm>
            <a:off x="7221538" y="6629400"/>
            <a:ext cx="1598612" cy="228600"/>
          </a:xfrm>
          <a:prstGeom prst="rect">
            <a:avLst/>
          </a:prstGeom>
          <a:noFill/>
          <a:ln w="9525">
            <a:noFill/>
            <a:miter lim="800000"/>
            <a:headEnd/>
            <a:tailEnd/>
          </a:ln>
        </p:spPr>
        <p:txBody>
          <a:bodyPr vert="horz" wrap="square" lIns="91350" tIns="45674" rIns="91350" bIns="45674" numCol="1" anchor="t" anchorCtr="0" compatLnSpc="1">
            <a:prstTxWarp prst="textNoShape">
              <a:avLst/>
            </a:prstTxWarp>
          </a:bodyPr>
          <a:lstStyle>
            <a:lvl1pPr algn="r" eaLnBrk="0" hangingPunct="0">
              <a:defRPr sz="900">
                <a:solidFill>
                  <a:schemeClr val="bg2"/>
                </a:solidFill>
                <a:ea typeface="+mn-ea"/>
              </a:defRPr>
            </a:lvl1pPr>
          </a:lstStyle>
          <a:p>
            <a:pPr>
              <a:defRPr/>
            </a:pPr>
            <a:r>
              <a:rPr lang="de-DE"/>
              <a:t>Seite </a:t>
            </a:r>
            <a:fld id="{1D8D156C-CFC9-4A03-A087-70D969D360B6}" type="slidenum">
              <a:rPr lang="de-DE"/>
              <a:pPr>
                <a:defRPr/>
              </a:pPr>
              <a:t>‹Nr.›</a:t>
            </a:fld>
            <a:endParaRPr lang="de-DE"/>
          </a:p>
        </p:txBody>
      </p:sp>
      <p:sp>
        <p:nvSpPr>
          <p:cNvPr id="3080" name="Rectangle 8"/>
          <p:cNvSpPr>
            <a:spLocks noGrp="1" noChangeArrowheads="1"/>
          </p:cNvSpPr>
          <p:nvPr>
            <p:ph type="title"/>
          </p:nvPr>
        </p:nvSpPr>
        <p:spPr bwMode="auto">
          <a:xfrm>
            <a:off x="320675" y="188913"/>
            <a:ext cx="8499475" cy="677862"/>
          </a:xfrm>
          <a:prstGeom prst="rect">
            <a:avLst/>
          </a:prstGeom>
          <a:noFill/>
          <a:ln w="9525">
            <a:noFill/>
            <a:miter lim="800000"/>
            <a:headEnd/>
            <a:tailEnd/>
          </a:ln>
        </p:spPr>
        <p:txBody>
          <a:bodyPr vert="horz" wrap="square" lIns="91350" tIns="45674" rIns="91350" bIns="45674" numCol="1" anchor="ctr" anchorCtr="0" compatLnSpc="1">
            <a:prstTxWarp prst="textNoShape">
              <a:avLst/>
            </a:prstTxWarp>
          </a:bodyPr>
          <a:lstStyle/>
          <a:p>
            <a:pPr lvl="0"/>
            <a:r>
              <a:rPr lang="de-DE" smtClean="0"/>
              <a:t>MASTERTITEL BEARBEITEN</a:t>
            </a:r>
          </a:p>
        </p:txBody>
      </p:sp>
    </p:spTree>
  </p:cSld>
  <p:clrMap bg1="lt1" tx1="dk1" bg2="lt2" tx2="dk2" accent1="accent1" accent2="accent2" accent3="accent3" accent4="accent4" accent5="accent5" accent6="accent6" hlink="hlink" folHlink="folHlink"/>
  <p:sldLayoutIdLst>
    <p:sldLayoutId id="2147483802"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 id="2147483801" r:id="rId13"/>
  </p:sldLayoutIdLst>
  <p:transition>
    <p:fade/>
  </p:transition>
  <p:timing>
    <p:tnLst>
      <p:par>
        <p:cTn id="1" dur="indefinite" restart="never" nodeType="tmRoot"/>
      </p:par>
    </p:tnLst>
  </p:timing>
  <p:txStyles>
    <p:titleStyle>
      <a:lvl1pPr algn="l" rtl="0" eaLnBrk="0" fontAlgn="base" hangingPunct="0">
        <a:spcBef>
          <a:spcPct val="0"/>
        </a:spcBef>
        <a:spcAft>
          <a:spcPct val="0"/>
        </a:spcAft>
        <a:defRPr b="1">
          <a:solidFill>
            <a:schemeClr val="bg1"/>
          </a:solidFill>
          <a:latin typeface="+mj-lt"/>
          <a:ea typeface="+mj-ea"/>
          <a:cs typeface="+mj-cs"/>
        </a:defRPr>
      </a:lvl1pPr>
      <a:lvl2pPr algn="l" rtl="0" eaLnBrk="0" fontAlgn="base" hangingPunct="0">
        <a:spcBef>
          <a:spcPct val="0"/>
        </a:spcBef>
        <a:spcAft>
          <a:spcPct val="0"/>
        </a:spcAft>
        <a:defRPr b="1">
          <a:solidFill>
            <a:schemeClr val="bg1"/>
          </a:solidFill>
          <a:latin typeface="Arial" pitchFamily="34" charset="0"/>
          <a:ea typeface="ＭＳ Ｐゴシック" pitchFamily="34" charset="-128"/>
        </a:defRPr>
      </a:lvl2pPr>
      <a:lvl3pPr algn="l" rtl="0" eaLnBrk="0" fontAlgn="base" hangingPunct="0">
        <a:spcBef>
          <a:spcPct val="0"/>
        </a:spcBef>
        <a:spcAft>
          <a:spcPct val="0"/>
        </a:spcAft>
        <a:defRPr b="1">
          <a:solidFill>
            <a:schemeClr val="bg1"/>
          </a:solidFill>
          <a:latin typeface="Arial" pitchFamily="34" charset="0"/>
          <a:ea typeface="ＭＳ Ｐゴシック" pitchFamily="34" charset="-128"/>
        </a:defRPr>
      </a:lvl3pPr>
      <a:lvl4pPr algn="l" rtl="0" eaLnBrk="0" fontAlgn="base" hangingPunct="0">
        <a:spcBef>
          <a:spcPct val="0"/>
        </a:spcBef>
        <a:spcAft>
          <a:spcPct val="0"/>
        </a:spcAft>
        <a:defRPr b="1">
          <a:solidFill>
            <a:schemeClr val="bg1"/>
          </a:solidFill>
          <a:latin typeface="Arial" pitchFamily="34" charset="0"/>
          <a:ea typeface="ＭＳ Ｐゴシック" pitchFamily="34" charset="-128"/>
        </a:defRPr>
      </a:lvl4pPr>
      <a:lvl5pPr algn="l" rtl="0" eaLnBrk="0" fontAlgn="base" hangingPunct="0">
        <a:spcBef>
          <a:spcPct val="0"/>
        </a:spcBef>
        <a:spcAft>
          <a:spcPct val="0"/>
        </a:spcAft>
        <a:defRPr b="1">
          <a:solidFill>
            <a:schemeClr val="bg1"/>
          </a:solidFill>
          <a:latin typeface="Arial" pitchFamily="34" charset="0"/>
          <a:ea typeface="ＭＳ Ｐゴシック" pitchFamily="34" charset="-128"/>
        </a:defRPr>
      </a:lvl5pPr>
      <a:lvl6pPr marL="457200" algn="l" rtl="0" fontAlgn="base">
        <a:spcBef>
          <a:spcPct val="0"/>
        </a:spcBef>
        <a:spcAft>
          <a:spcPct val="0"/>
        </a:spcAft>
        <a:defRPr b="1">
          <a:solidFill>
            <a:schemeClr val="bg1"/>
          </a:solidFill>
          <a:latin typeface="Arial" pitchFamily="34" charset="0"/>
          <a:ea typeface="ＭＳ Ｐゴシック" pitchFamily="34" charset="-128"/>
        </a:defRPr>
      </a:lvl6pPr>
      <a:lvl7pPr marL="914400" algn="l" rtl="0" fontAlgn="base">
        <a:spcBef>
          <a:spcPct val="0"/>
        </a:spcBef>
        <a:spcAft>
          <a:spcPct val="0"/>
        </a:spcAft>
        <a:defRPr b="1">
          <a:solidFill>
            <a:schemeClr val="bg1"/>
          </a:solidFill>
          <a:latin typeface="Arial" pitchFamily="34" charset="0"/>
          <a:ea typeface="ＭＳ Ｐゴシック" pitchFamily="34" charset="-128"/>
        </a:defRPr>
      </a:lvl7pPr>
      <a:lvl8pPr marL="1371600" algn="l" rtl="0" fontAlgn="base">
        <a:spcBef>
          <a:spcPct val="0"/>
        </a:spcBef>
        <a:spcAft>
          <a:spcPct val="0"/>
        </a:spcAft>
        <a:defRPr b="1">
          <a:solidFill>
            <a:schemeClr val="bg1"/>
          </a:solidFill>
          <a:latin typeface="Arial" pitchFamily="34" charset="0"/>
          <a:ea typeface="ＭＳ Ｐゴシック" pitchFamily="34" charset="-128"/>
        </a:defRPr>
      </a:lvl8pPr>
      <a:lvl9pPr marL="1828800" algn="l" rtl="0" fontAlgn="base">
        <a:spcBef>
          <a:spcPct val="0"/>
        </a:spcBef>
        <a:spcAft>
          <a:spcPct val="0"/>
        </a:spcAft>
        <a:defRPr b="1">
          <a:solidFill>
            <a:schemeClr val="bg1"/>
          </a:solidFill>
          <a:latin typeface="Arial" pitchFamily="34" charset="0"/>
          <a:ea typeface="ＭＳ Ｐゴシック" pitchFamily="34"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6"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4099" name="Rectangle 3"/>
          <p:cNvSpPr>
            <a:spLocks noChangeArrowheads="1"/>
          </p:cNvSpPr>
          <p:nvPr/>
        </p:nvSpPr>
        <p:spPr bwMode="auto">
          <a:xfrm>
            <a:off x="0" y="0"/>
            <a:ext cx="9144000" cy="188913"/>
          </a:xfrm>
          <a:prstGeom prst="rect">
            <a:avLst/>
          </a:prstGeom>
          <a:noFill/>
          <a:ln w="9525">
            <a:noFill/>
            <a:miter lim="800000"/>
            <a:headEnd/>
            <a:tailEnd/>
          </a:ln>
          <a:effectLst/>
        </p:spPr>
        <p:txBody>
          <a:bodyPr wrap="none" anchor="ctr"/>
          <a:lstStyle/>
          <a:p>
            <a:pPr>
              <a:defRPr/>
            </a:pPr>
            <a:endParaRPr lang="de-DE">
              <a:ea typeface="ＭＳ Ｐゴシック"/>
            </a:endParaRPr>
          </a:p>
        </p:txBody>
      </p:sp>
      <p:sp>
        <p:nvSpPr>
          <p:cNvPr id="4100" name="Rectangle 4"/>
          <p:cNvSpPr>
            <a:spLocks noChangeArrowheads="1"/>
          </p:cNvSpPr>
          <p:nvPr/>
        </p:nvSpPr>
        <p:spPr bwMode="auto">
          <a:xfrm>
            <a:off x="0" y="152400"/>
            <a:ext cx="9144000" cy="723900"/>
          </a:xfrm>
          <a:prstGeom prst="rect">
            <a:avLst/>
          </a:prstGeom>
          <a:solidFill>
            <a:srgbClr val="1D2D4B"/>
          </a:solidFill>
          <a:ln w="9525">
            <a:noFill/>
            <a:miter lim="800000"/>
            <a:headEnd/>
            <a:tailEnd/>
          </a:ln>
          <a:effectLst/>
        </p:spPr>
        <p:txBody>
          <a:bodyPr wrap="none" anchor="ctr"/>
          <a:lstStyle/>
          <a:p>
            <a:pPr>
              <a:defRPr/>
            </a:pPr>
            <a:endParaRPr lang="de-DE">
              <a:ea typeface="ＭＳ Ｐゴシック"/>
            </a:endParaRPr>
          </a:p>
        </p:txBody>
      </p:sp>
      <p:sp>
        <p:nvSpPr>
          <p:cNvPr id="1029" name="Rectangle 5"/>
          <p:cNvSpPr>
            <a:spLocks noGrp="1" noChangeArrowheads="1"/>
          </p:cNvSpPr>
          <p:nvPr>
            <p:ph type="body" idx="1"/>
          </p:nvPr>
        </p:nvSpPr>
        <p:spPr bwMode="auto">
          <a:xfrm>
            <a:off x="320675" y="908050"/>
            <a:ext cx="8501063"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323850" y="6629400"/>
            <a:ext cx="6715125"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ea typeface="+mn-ea"/>
                <a:cs typeface="+mn-cs"/>
              </a:defRPr>
            </a:lvl1pPr>
          </a:lstStyle>
          <a:p>
            <a:pPr>
              <a:defRPr/>
            </a:pPr>
            <a:endParaRPr lang="de-DE">
              <a:solidFill>
                <a:srgbClr val="808080"/>
              </a:solidFill>
            </a:endParaRPr>
          </a:p>
        </p:txBody>
      </p:sp>
      <p:sp>
        <p:nvSpPr>
          <p:cNvPr id="4103" name="Rectangle 7"/>
          <p:cNvSpPr>
            <a:spLocks noGrp="1" noChangeArrowheads="1"/>
          </p:cNvSpPr>
          <p:nvPr>
            <p:ph type="sldNum" sz="quarter" idx="4"/>
          </p:nvPr>
        </p:nvSpPr>
        <p:spPr bwMode="auto">
          <a:xfrm>
            <a:off x="7221538" y="6629400"/>
            <a:ext cx="1598612"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ea typeface="+mn-ea"/>
                <a:cs typeface="+mn-cs"/>
              </a:defRPr>
            </a:lvl1pPr>
          </a:lstStyle>
          <a:p>
            <a:pPr>
              <a:defRPr/>
            </a:pPr>
            <a:r>
              <a:rPr lang="de-DE">
                <a:solidFill>
                  <a:srgbClr val="808080"/>
                </a:solidFill>
              </a:rPr>
              <a:t>Seite </a:t>
            </a:r>
            <a:fld id="{4FEBDFC6-DC1D-4DCC-AE64-08D0F7DC57DE}" type="slidenum">
              <a:rPr lang="de-DE">
                <a:solidFill>
                  <a:srgbClr val="808080"/>
                </a:solidFill>
              </a:rPr>
              <a:pPr>
                <a:defRPr/>
              </a:pPr>
              <a:t>‹Nr.›</a:t>
            </a:fld>
            <a:endParaRPr lang="de-DE">
              <a:solidFill>
                <a:srgbClr val="808080"/>
              </a:solidFill>
            </a:endParaRPr>
          </a:p>
        </p:txBody>
      </p:sp>
      <p:sp>
        <p:nvSpPr>
          <p:cNvPr id="1032" name="Rectangle 8"/>
          <p:cNvSpPr>
            <a:spLocks noGrp="1" noChangeArrowheads="1"/>
          </p:cNvSpPr>
          <p:nvPr>
            <p:ph type="title"/>
          </p:nvPr>
        </p:nvSpPr>
        <p:spPr bwMode="auto">
          <a:xfrm>
            <a:off x="320675" y="188913"/>
            <a:ext cx="8499475"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Lst>
  <p:transition>
    <p:fade/>
  </p:transition>
  <p:timing>
    <p:tnLst>
      <p:par>
        <p:cTn id="1" dur="indefinite" restart="never" nodeType="tmRoot"/>
      </p:par>
    </p:tnLst>
  </p:timing>
  <p:txStyles>
    <p:titleStyle>
      <a:lvl1pPr algn="l" rtl="0" eaLnBrk="1" fontAlgn="base" hangingPunct="1">
        <a:spcBef>
          <a:spcPct val="0"/>
        </a:spcBef>
        <a:spcAft>
          <a:spcPct val="0"/>
        </a:spcAft>
        <a:defRPr b="1">
          <a:solidFill>
            <a:schemeClr val="bg1"/>
          </a:solidFill>
          <a:latin typeface="+mj-lt"/>
          <a:ea typeface="+mj-ea"/>
          <a:cs typeface="ＭＳ Ｐゴシック"/>
        </a:defRPr>
      </a:lvl1pPr>
      <a:lvl2pPr algn="l" rtl="0" eaLnBrk="1" fontAlgn="base" hangingPunct="1">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1" fontAlgn="base" hangingPunct="1">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1" fontAlgn="base" hangingPunct="1">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1" fontAlgn="base" hangingPunct="1">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eaLnBrk="1" fontAlgn="base" hangingPunct="1">
        <a:spcBef>
          <a:spcPct val="0"/>
        </a:spcBef>
        <a:spcAft>
          <a:spcPct val="0"/>
        </a:spcAft>
        <a:defRPr b="1">
          <a:solidFill>
            <a:schemeClr val="bg1"/>
          </a:solidFill>
          <a:latin typeface="Arial" pitchFamily="34" charset="0"/>
          <a:ea typeface="ＭＳ Ｐゴシック" pitchFamily="-16" charset="-128"/>
        </a:defRPr>
      </a:lvl6pPr>
      <a:lvl7pPr marL="914400" algn="l" rtl="0" eaLnBrk="1" fontAlgn="base" hangingPunct="1">
        <a:spcBef>
          <a:spcPct val="0"/>
        </a:spcBef>
        <a:spcAft>
          <a:spcPct val="0"/>
        </a:spcAft>
        <a:defRPr b="1">
          <a:solidFill>
            <a:schemeClr val="bg1"/>
          </a:solidFill>
          <a:latin typeface="Arial" pitchFamily="34" charset="0"/>
          <a:ea typeface="ＭＳ Ｐゴシック" pitchFamily="-16" charset="-128"/>
        </a:defRPr>
      </a:lvl7pPr>
      <a:lvl8pPr marL="1371600" algn="l" rtl="0" eaLnBrk="1" fontAlgn="base" hangingPunct="1">
        <a:spcBef>
          <a:spcPct val="0"/>
        </a:spcBef>
        <a:spcAft>
          <a:spcPct val="0"/>
        </a:spcAft>
        <a:defRPr b="1">
          <a:solidFill>
            <a:schemeClr val="bg1"/>
          </a:solidFill>
          <a:latin typeface="Arial" pitchFamily="34" charset="0"/>
          <a:ea typeface="ＭＳ Ｐゴシック" pitchFamily="-16" charset="-128"/>
        </a:defRPr>
      </a:lvl8pPr>
      <a:lvl9pPr marL="1828800" algn="l" rtl="0" eaLnBrk="1" fontAlgn="base" hangingPunct="1">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1" fontAlgn="base" hangingPunct="1">
        <a:spcBef>
          <a:spcPct val="20000"/>
        </a:spcBef>
        <a:spcAft>
          <a:spcPct val="0"/>
        </a:spcAft>
        <a:defRPr sz="2400">
          <a:solidFill>
            <a:srgbClr val="1D2D4B"/>
          </a:solidFill>
          <a:latin typeface="+mn-lt"/>
          <a:ea typeface="+mn-ea"/>
          <a:cs typeface="ＭＳ Ｐゴシック"/>
        </a:defRPr>
      </a:lvl1pPr>
      <a:lvl2pPr marL="742950" indent="-285750" algn="l" rtl="0" eaLnBrk="1" fontAlgn="base" hangingPunct="1">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1" fontAlgn="base" hangingPunct="1">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1" fontAlgn="base" hangingPunct="1">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1" fontAlgn="base" hangingPunct="1">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eaLnBrk="1" fontAlgn="base" hangingPunct="1">
        <a:spcBef>
          <a:spcPct val="20000"/>
        </a:spcBef>
        <a:spcAft>
          <a:spcPct val="0"/>
        </a:spcAft>
        <a:buFont typeface="Wingdings" pitchFamily="2" charset="2"/>
        <a:buChar char="§"/>
        <a:defRPr sz="1600">
          <a:solidFill>
            <a:srgbClr val="1D2D4B"/>
          </a:solidFill>
          <a:latin typeface="+mn-lt"/>
          <a:ea typeface="+mn-ea"/>
        </a:defRPr>
      </a:lvl6pPr>
      <a:lvl7pPr marL="2971800" indent="-228600" algn="l" rtl="0" eaLnBrk="1" fontAlgn="base" hangingPunct="1">
        <a:spcBef>
          <a:spcPct val="20000"/>
        </a:spcBef>
        <a:spcAft>
          <a:spcPct val="0"/>
        </a:spcAft>
        <a:buFont typeface="Wingdings" pitchFamily="2" charset="2"/>
        <a:buChar char="§"/>
        <a:defRPr sz="1600">
          <a:solidFill>
            <a:srgbClr val="1D2D4B"/>
          </a:solidFill>
          <a:latin typeface="+mn-lt"/>
          <a:ea typeface="+mn-ea"/>
        </a:defRPr>
      </a:lvl7pPr>
      <a:lvl8pPr marL="3429000" indent="-228600" algn="l" rtl="0" eaLnBrk="1" fontAlgn="base" hangingPunct="1">
        <a:spcBef>
          <a:spcPct val="20000"/>
        </a:spcBef>
        <a:spcAft>
          <a:spcPct val="0"/>
        </a:spcAft>
        <a:buFont typeface="Wingdings" pitchFamily="2" charset="2"/>
        <a:buChar char="§"/>
        <a:defRPr sz="1600">
          <a:solidFill>
            <a:srgbClr val="1D2D4B"/>
          </a:solidFill>
          <a:latin typeface="+mn-lt"/>
          <a:ea typeface="+mn-ea"/>
        </a:defRPr>
      </a:lvl8pPr>
      <a:lvl9pPr marL="3886200" indent="-228600" algn="l" rtl="0" eaLnBrk="1" fontAlgn="base" hangingPunct="1">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6"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4099" name="Rectangle 3"/>
          <p:cNvSpPr>
            <a:spLocks noChangeArrowheads="1"/>
          </p:cNvSpPr>
          <p:nvPr/>
        </p:nvSpPr>
        <p:spPr bwMode="auto">
          <a:xfrm>
            <a:off x="0" y="0"/>
            <a:ext cx="9144000" cy="188913"/>
          </a:xfrm>
          <a:prstGeom prst="rect">
            <a:avLst/>
          </a:prstGeom>
          <a:noFill/>
          <a:ln w="9525">
            <a:noFill/>
            <a:miter lim="800000"/>
            <a:headEnd/>
            <a:tailEnd/>
          </a:ln>
          <a:effectLst/>
        </p:spPr>
        <p:txBody>
          <a:bodyPr wrap="none" anchor="ctr"/>
          <a:lstStyle/>
          <a:p>
            <a:pPr>
              <a:defRPr/>
            </a:pPr>
            <a:endParaRPr lang="de-DE" dirty="0">
              <a:ea typeface="ＭＳ Ｐゴシック"/>
            </a:endParaRPr>
          </a:p>
        </p:txBody>
      </p:sp>
      <p:sp>
        <p:nvSpPr>
          <p:cNvPr id="4100" name="Rectangle 4"/>
          <p:cNvSpPr>
            <a:spLocks noChangeArrowheads="1"/>
          </p:cNvSpPr>
          <p:nvPr/>
        </p:nvSpPr>
        <p:spPr bwMode="auto">
          <a:xfrm>
            <a:off x="0" y="152400"/>
            <a:ext cx="9144000" cy="723900"/>
          </a:xfrm>
          <a:prstGeom prst="rect">
            <a:avLst/>
          </a:prstGeom>
          <a:solidFill>
            <a:srgbClr val="1D2D4B"/>
          </a:solidFill>
          <a:ln w="9525">
            <a:noFill/>
            <a:miter lim="800000"/>
            <a:headEnd/>
            <a:tailEnd/>
          </a:ln>
          <a:effectLst/>
        </p:spPr>
        <p:txBody>
          <a:bodyPr wrap="none" anchor="ctr"/>
          <a:lstStyle/>
          <a:p>
            <a:pPr>
              <a:defRPr/>
            </a:pPr>
            <a:endParaRPr lang="de-DE" dirty="0">
              <a:ea typeface="ＭＳ Ｐゴシック"/>
            </a:endParaRPr>
          </a:p>
        </p:txBody>
      </p:sp>
      <p:sp>
        <p:nvSpPr>
          <p:cNvPr id="1029" name="Rectangle 5"/>
          <p:cNvSpPr>
            <a:spLocks noGrp="1" noChangeArrowheads="1"/>
          </p:cNvSpPr>
          <p:nvPr>
            <p:ph type="body" idx="1"/>
          </p:nvPr>
        </p:nvSpPr>
        <p:spPr bwMode="auto">
          <a:xfrm>
            <a:off x="320675" y="908050"/>
            <a:ext cx="8501063"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323850" y="6629400"/>
            <a:ext cx="6715125"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latin typeface="Arial" pitchFamily="34" charset="0"/>
                <a:ea typeface="+mn-ea"/>
                <a:cs typeface="+mn-cs"/>
              </a:defRPr>
            </a:lvl1pPr>
          </a:lstStyle>
          <a:p>
            <a:pPr>
              <a:defRPr/>
            </a:pPr>
            <a:endParaRPr lang="de-DE">
              <a:solidFill>
                <a:srgbClr val="808080"/>
              </a:solidFill>
            </a:endParaRPr>
          </a:p>
        </p:txBody>
      </p:sp>
      <p:sp>
        <p:nvSpPr>
          <p:cNvPr id="4103" name="Rectangle 7"/>
          <p:cNvSpPr>
            <a:spLocks noGrp="1" noChangeArrowheads="1"/>
          </p:cNvSpPr>
          <p:nvPr>
            <p:ph type="sldNum" sz="quarter" idx="4"/>
          </p:nvPr>
        </p:nvSpPr>
        <p:spPr bwMode="auto">
          <a:xfrm>
            <a:off x="7221538" y="6629400"/>
            <a:ext cx="1598612"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latin typeface="Arial" pitchFamily="34" charset="0"/>
                <a:ea typeface="+mn-ea"/>
                <a:cs typeface="+mn-cs"/>
              </a:defRPr>
            </a:lvl1pPr>
          </a:lstStyle>
          <a:p>
            <a:pPr>
              <a:defRPr/>
            </a:pPr>
            <a:r>
              <a:rPr lang="de-DE">
                <a:solidFill>
                  <a:srgbClr val="808080"/>
                </a:solidFill>
              </a:rPr>
              <a:t>Seite </a:t>
            </a:r>
            <a:fld id="{05F4B8B6-6CE3-4206-9887-A9353F67036C}" type="slidenum">
              <a:rPr lang="de-DE">
                <a:solidFill>
                  <a:srgbClr val="808080"/>
                </a:solidFill>
              </a:rPr>
              <a:pPr>
                <a:defRPr/>
              </a:pPr>
              <a:t>‹Nr.›</a:t>
            </a:fld>
            <a:endParaRPr lang="de-DE">
              <a:solidFill>
                <a:srgbClr val="808080"/>
              </a:solidFill>
            </a:endParaRPr>
          </a:p>
        </p:txBody>
      </p:sp>
      <p:sp>
        <p:nvSpPr>
          <p:cNvPr id="1032" name="Rectangle 8"/>
          <p:cNvSpPr>
            <a:spLocks noGrp="1" noChangeArrowheads="1"/>
          </p:cNvSpPr>
          <p:nvPr>
            <p:ph type="title"/>
          </p:nvPr>
        </p:nvSpPr>
        <p:spPr bwMode="auto">
          <a:xfrm>
            <a:off x="320675" y="188913"/>
            <a:ext cx="8499475"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62" r:id="rId4"/>
  </p:sldLayoutIdLst>
  <p:transition>
    <p:fade/>
  </p:transition>
  <p:timing>
    <p:tnLst>
      <p:par>
        <p:cTn id="1" dur="indefinite" restart="never" nodeType="tmRoot"/>
      </p:par>
    </p:tnLst>
  </p:timing>
  <p:hf hdr="0" ftr="0" dt="0"/>
  <p:txStyles>
    <p:titleStyle>
      <a:lvl1pPr algn="l" rtl="0" eaLnBrk="0" fontAlgn="base" hangingPunct="0">
        <a:spcBef>
          <a:spcPct val="0"/>
        </a:spcBef>
        <a:spcAft>
          <a:spcPct val="0"/>
        </a:spcAft>
        <a:defRPr b="1">
          <a:solidFill>
            <a:schemeClr val="bg1"/>
          </a:solidFill>
          <a:latin typeface="+mj-lt"/>
          <a:ea typeface="+mj-ea"/>
          <a:cs typeface="ＭＳ Ｐゴシック"/>
        </a:defRPr>
      </a:lvl1pPr>
      <a:lvl2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6998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fld id="{ACF45333-CAAD-4586-83FE-91806CCBFEAF}" type="datetimeFigureOut">
              <a:rPr lang="de-DE">
                <a:solidFill>
                  <a:srgbClr val="000000"/>
                </a:solidFill>
                <a:latin typeface="Arial" charset="0"/>
                <a:ea typeface="+mn-ea"/>
              </a:rPr>
              <a:pPr/>
              <a:t>08.03.2023</a:t>
            </a:fld>
            <a:endParaRPr lang="de-DE">
              <a:solidFill>
                <a:srgbClr val="000000"/>
              </a:solidFill>
              <a:latin typeface="Arial" charset="0"/>
              <a:ea typeface="+mn-ea"/>
            </a:endParaRPr>
          </a:p>
        </p:txBody>
      </p:sp>
      <p:sp>
        <p:nvSpPr>
          <p:cNvPr id="169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endParaRPr lang="de-DE">
              <a:solidFill>
                <a:srgbClr val="000000"/>
              </a:solidFill>
              <a:latin typeface="Arial" charset="0"/>
              <a:ea typeface="+mn-ea"/>
            </a:endParaRPr>
          </a:p>
        </p:txBody>
      </p:sp>
      <p:sp>
        <p:nvSpPr>
          <p:cNvPr id="169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fld id="{6CAB2F85-44FC-466A-92FC-EFAF14AC8AA0}" type="slidenum">
              <a:rPr lang="de-DE">
                <a:solidFill>
                  <a:srgbClr val="000000"/>
                </a:solidFill>
                <a:latin typeface="Arial" charset="0"/>
                <a:ea typeface="+mn-ea"/>
              </a:rPr>
              <a:pPr/>
              <a:t>‹Nr.›</a:t>
            </a:fld>
            <a:endParaRPr lang="de-DE">
              <a:solidFill>
                <a:srgbClr val="000000"/>
              </a:solidFill>
              <a:latin typeface="Arial" charset="0"/>
              <a:ea typeface="+mn-ea"/>
            </a:endParaRPr>
          </a:p>
        </p:txBody>
      </p:sp>
      <p:sp>
        <p:nvSpPr>
          <p:cNvPr id="7183" name="Gerade Verbindung 12292"/>
          <p:cNvSpPr>
            <a:spLocks noChangeShapeType="1"/>
          </p:cNvSpPr>
          <p:nvPr userDrawn="1"/>
        </p:nvSpPr>
        <p:spPr bwMode="auto">
          <a:xfrm>
            <a:off x="3079750" y="6823075"/>
            <a:ext cx="0" cy="0"/>
          </a:xfrm>
          <a:prstGeom prst="line">
            <a:avLst/>
          </a:prstGeom>
          <a:noFill/>
          <a:ln w="9525" algn="ctr">
            <a:solidFill>
              <a:srgbClr val="000000"/>
            </a:solidFill>
            <a:round/>
            <a:headEnd/>
            <a:tailEnd/>
          </a:ln>
        </p:spPr>
        <p:txBody>
          <a:bodyPr wrap="none" anchor="ctr"/>
          <a:lstStyle/>
          <a:p>
            <a:pPr eaLnBrk="0" hangingPunct="0">
              <a:spcBef>
                <a:spcPct val="50000"/>
              </a:spcBef>
              <a:defRPr/>
            </a:pPr>
            <a:endParaRPr lang="de-DE" sz="1400">
              <a:solidFill>
                <a:srgbClr val="003399"/>
              </a:solidFill>
              <a:latin typeface="Arial" charset="0"/>
              <a:ea typeface="+mn-ea"/>
            </a:endParaRPr>
          </a:p>
        </p:txBody>
      </p:sp>
      <p:sp>
        <p:nvSpPr>
          <p:cNvPr id="7189" name="Rectangle 21"/>
          <p:cNvSpPr>
            <a:spLocks noChangeArrowheads="1"/>
          </p:cNvSpPr>
          <p:nvPr userDrawn="1"/>
        </p:nvSpPr>
        <p:spPr bwMode="auto">
          <a:xfrm>
            <a:off x="223838" y="4267200"/>
            <a:ext cx="41275" cy="198438"/>
          </a:xfrm>
          <a:prstGeom prst="rect">
            <a:avLst/>
          </a:prstGeom>
          <a:noFill/>
          <a:ln w="9525">
            <a:noFill/>
            <a:miter lim="800000"/>
            <a:headEnd/>
            <a:tailEnd/>
          </a:ln>
        </p:spPr>
        <p:txBody>
          <a:bodyPr wrap="none" lIns="0" tIns="0" rIns="0" bIns="0">
            <a:spAutoFit/>
          </a:bodyPr>
          <a:lstStyle/>
          <a:p>
            <a:pPr eaLnBrk="0" hangingPunct="0">
              <a:spcBef>
                <a:spcPct val="50000"/>
              </a:spcBef>
              <a:defRPr/>
            </a:pPr>
            <a:r>
              <a:rPr lang="de-DE" sz="1300">
                <a:solidFill>
                  <a:srgbClr val="000000"/>
                </a:solidFill>
                <a:latin typeface="Times New Roman" pitchFamily="18" charset="0"/>
                <a:ea typeface="+mn-ea"/>
              </a:rPr>
              <a:t> </a:t>
            </a:r>
            <a:endParaRPr lang="de-DE" sz="1400">
              <a:solidFill>
                <a:srgbClr val="003399"/>
              </a:solidFill>
              <a:latin typeface="Arial Unicode MS" pitchFamily="34" charset="-128"/>
              <a:ea typeface="+mn-ea"/>
            </a:endParaRPr>
          </a:p>
        </p:txBody>
      </p:sp>
      <p:grpSp>
        <p:nvGrpSpPr>
          <p:cNvPr id="2" name="Group 12"/>
          <p:cNvGrpSpPr>
            <a:grpSpLocks/>
          </p:cNvGrpSpPr>
          <p:nvPr userDrawn="1"/>
        </p:nvGrpSpPr>
        <p:grpSpPr bwMode="auto">
          <a:xfrm>
            <a:off x="0" y="188913"/>
            <a:ext cx="9169400"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eaLnBrk="0" hangingPunct="0">
                <a:spcBef>
                  <a:spcPct val="50000"/>
                </a:spcBef>
                <a:defRPr/>
              </a:pPr>
              <a:endParaRPr lang="de-DE" sz="1400">
                <a:solidFill>
                  <a:srgbClr val="003399"/>
                </a:solidFill>
                <a:latin typeface="Arial Unicode MS" pitchFamily="34" charset="-128"/>
                <a:ea typeface="+mn-ea"/>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eaLnBrk="0" hangingPunct="0">
                <a:spcBef>
                  <a:spcPct val="50000"/>
                </a:spcBef>
                <a:defRPr/>
              </a:pPr>
              <a:endParaRPr lang="de-DE" sz="1400">
                <a:solidFill>
                  <a:srgbClr val="003399"/>
                </a:solidFill>
                <a:latin typeface="Arial Unicode MS" pitchFamily="34" charset="-128"/>
                <a:ea typeface="+mn-ea"/>
              </a:endParaRPr>
            </a:p>
          </p:txBody>
        </p:sp>
        <p:pic>
          <p:nvPicPr>
            <p:cNvPr id="169996" name="Picture 15" descr="afm_Logo"/>
            <p:cNvPicPr>
              <a:picLocks noChangeAspect="1" noChangeArrowheads="1"/>
            </p:cNvPicPr>
            <p:nvPr userDrawn="1"/>
          </p:nvPicPr>
          <p:blipFill>
            <a:blip r:embed="rId14" cstate="print"/>
            <a:srcRect/>
            <a:stretch>
              <a:fillRect/>
            </a:stretch>
          </p:blipFill>
          <p:spPr bwMode="auto">
            <a:xfrm>
              <a:off x="4286" y="210"/>
              <a:ext cx="1338" cy="235"/>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 id="2147483836" r:id="rId5"/>
    <p:sldLayoutId id="2147483837" r:id="rId6"/>
    <p:sldLayoutId id="2147483838" r:id="rId7"/>
    <p:sldLayoutId id="2147483839" r:id="rId8"/>
    <p:sldLayoutId id="2147483840" r:id="rId9"/>
    <p:sldLayoutId id="2147483841" r:id="rId10"/>
    <p:sldLayoutId id="2147483842" r:id="rId11"/>
    <p:sldLayoutId id="2147483843" r:id="rId12"/>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a:defRPr/>
            </a:pPr>
            <a:fld id="{24EE2FC0-5D7F-46AC-BFD5-C43114EACE84}" type="datetimeFigureOut">
              <a:rPr lang="de-DE">
                <a:solidFill>
                  <a:srgbClr val="000000"/>
                </a:solidFill>
                <a:latin typeface="Arial" charset="0"/>
                <a:ea typeface="+mn-ea"/>
              </a:rPr>
              <a:pPr>
                <a:defRPr/>
              </a:pPr>
              <a:t>08.03.2023</a:t>
            </a:fld>
            <a:endParaRPr lang="de-DE">
              <a:solidFill>
                <a:srgbClr val="000000"/>
              </a:solidFill>
              <a:latin typeface="Arial" charset="0"/>
              <a:ea typeface="+mn-ea"/>
            </a:endParaRPr>
          </a:p>
        </p:txBody>
      </p:sp>
      <p:sp>
        <p:nvSpPr>
          <p:cNvPr id="169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de-DE">
              <a:solidFill>
                <a:srgbClr val="000000"/>
              </a:solidFill>
              <a:latin typeface="Arial" charset="0"/>
              <a:ea typeface="+mn-ea"/>
            </a:endParaRPr>
          </a:p>
        </p:txBody>
      </p:sp>
      <p:sp>
        <p:nvSpPr>
          <p:cNvPr id="169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3A25BF20-9C6E-41F2-8EB1-7BF53FB5F867}" type="slidenum">
              <a:rPr lang="de-DE">
                <a:solidFill>
                  <a:srgbClr val="000000"/>
                </a:solidFill>
                <a:latin typeface="Arial" charset="0"/>
                <a:ea typeface="+mn-ea"/>
              </a:rPr>
              <a:pPr>
                <a:defRPr/>
              </a:pPr>
              <a:t>‹Nr.›</a:t>
            </a:fld>
            <a:endParaRPr lang="de-DE">
              <a:solidFill>
                <a:srgbClr val="000000"/>
              </a:solidFill>
              <a:latin typeface="Arial" charset="0"/>
              <a:ea typeface="+mn-ea"/>
            </a:endParaRPr>
          </a:p>
        </p:txBody>
      </p:sp>
      <p:sp>
        <p:nvSpPr>
          <p:cNvPr id="7183" name="Gerade Verbindung 12292"/>
          <p:cNvSpPr>
            <a:spLocks noChangeShapeType="1"/>
          </p:cNvSpPr>
          <p:nvPr userDrawn="1"/>
        </p:nvSpPr>
        <p:spPr bwMode="auto">
          <a:xfrm>
            <a:off x="3079750" y="6823075"/>
            <a:ext cx="0" cy="0"/>
          </a:xfrm>
          <a:prstGeom prst="line">
            <a:avLst/>
          </a:prstGeom>
          <a:noFill/>
          <a:ln w="9525" algn="ctr">
            <a:solidFill>
              <a:srgbClr val="000000"/>
            </a:solidFill>
            <a:round/>
            <a:headEnd/>
            <a:tailEnd/>
          </a:ln>
        </p:spPr>
        <p:txBody>
          <a:bodyPr wrap="none" anchor="ctr"/>
          <a:lstStyle/>
          <a:p>
            <a:pPr eaLnBrk="0" hangingPunct="0">
              <a:spcBef>
                <a:spcPct val="50000"/>
              </a:spcBef>
              <a:defRPr/>
            </a:pPr>
            <a:endParaRPr lang="de-DE" sz="1400">
              <a:solidFill>
                <a:srgbClr val="003399"/>
              </a:solidFill>
              <a:latin typeface="Arial" charset="0"/>
              <a:ea typeface="+mn-ea"/>
            </a:endParaRPr>
          </a:p>
        </p:txBody>
      </p:sp>
      <p:sp>
        <p:nvSpPr>
          <p:cNvPr id="7189" name="Rectangle 21"/>
          <p:cNvSpPr>
            <a:spLocks noChangeArrowheads="1"/>
          </p:cNvSpPr>
          <p:nvPr userDrawn="1"/>
        </p:nvSpPr>
        <p:spPr bwMode="auto">
          <a:xfrm>
            <a:off x="223838" y="4267200"/>
            <a:ext cx="41275" cy="198438"/>
          </a:xfrm>
          <a:prstGeom prst="rect">
            <a:avLst/>
          </a:prstGeom>
          <a:noFill/>
          <a:ln w="9525">
            <a:noFill/>
            <a:miter lim="800000"/>
            <a:headEnd/>
            <a:tailEnd/>
          </a:ln>
        </p:spPr>
        <p:txBody>
          <a:bodyPr wrap="none" lIns="0" tIns="0" rIns="0" bIns="0">
            <a:spAutoFit/>
          </a:bodyPr>
          <a:lstStyle/>
          <a:p>
            <a:pPr eaLnBrk="0" hangingPunct="0">
              <a:spcBef>
                <a:spcPct val="50000"/>
              </a:spcBef>
              <a:defRPr/>
            </a:pPr>
            <a:r>
              <a:rPr lang="de-DE" sz="1300">
                <a:solidFill>
                  <a:srgbClr val="000000"/>
                </a:solidFill>
                <a:latin typeface="Times New Roman" pitchFamily="18" charset="0"/>
                <a:ea typeface="+mn-ea"/>
              </a:rPr>
              <a:t> </a:t>
            </a:r>
            <a:endParaRPr lang="de-DE" sz="1400">
              <a:solidFill>
                <a:srgbClr val="003399"/>
              </a:solidFill>
              <a:latin typeface="Arial Unicode MS" pitchFamily="34" charset="-128"/>
              <a:ea typeface="+mn-ea"/>
            </a:endParaRPr>
          </a:p>
        </p:txBody>
      </p:sp>
      <p:grpSp>
        <p:nvGrpSpPr>
          <p:cNvPr id="2" name="Group 12"/>
          <p:cNvGrpSpPr>
            <a:grpSpLocks/>
          </p:cNvGrpSpPr>
          <p:nvPr userDrawn="1"/>
        </p:nvGrpSpPr>
        <p:grpSpPr bwMode="auto">
          <a:xfrm>
            <a:off x="0" y="188913"/>
            <a:ext cx="9169400"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eaLnBrk="0" hangingPunct="0">
                <a:spcBef>
                  <a:spcPct val="50000"/>
                </a:spcBef>
                <a:defRPr/>
              </a:pPr>
              <a:endParaRPr lang="de-DE" sz="1400">
                <a:solidFill>
                  <a:srgbClr val="003399"/>
                </a:solidFill>
                <a:latin typeface="Arial Unicode MS" pitchFamily="34" charset="-128"/>
                <a:ea typeface="+mn-ea"/>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eaLnBrk="0" hangingPunct="0">
                <a:spcBef>
                  <a:spcPct val="50000"/>
                </a:spcBef>
                <a:defRPr/>
              </a:pPr>
              <a:endParaRPr lang="de-DE" sz="1400">
                <a:solidFill>
                  <a:srgbClr val="003399"/>
                </a:solidFill>
                <a:latin typeface="Arial Unicode MS" pitchFamily="34" charset="-128"/>
                <a:ea typeface="+mn-ea"/>
              </a:endParaRPr>
            </a:p>
          </p:txBody>
        </p:sp>
        <p:pic>
          <p:nvPicPr>
            <p:cNvPr id="6156" name="Picture 15" descr="afm_Logo"/>
            <p:cNvPicPr>
              <a:picLocks noChangeAspect="1" noChangeArrowheads="1"/>
            </p:cNvPicPr>
            <p:nvPr userDrawn="1"/>
          </p:nvPicPr>
          <p:blipFill>
            <a:blip r:embed="rId10" cstate="print"/>
            <a:srcRect/>
            <a:stretch>
              <a:fillRect/>
            </a:stretch>
          </p:blipFill>
          <p:spPr bwMode="auto">
            <a:xfrm>
              <a:off x="4286" y="210"/>
              <a:ext cx="1338" cy="235"/>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6998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400"/>
            </a:lvl1pPr>
          </a:lstStyle>
          <a:p>
            <a:pPr>
              <a:defRPr/>
            </a:pPr>
            <a:fld id="{24EE2FC0-5D7F-46AC-BFD5-C43114EACE84}" type="datetimeFigureOut">
              <a:rPr lang="de-DE">
                <a:solidFill>
                  <a:srgbClr val="000000"/>
                </a:solidFill>
                <a:latin typeface="Arial" charset="0"/>
                <a:ea typeface="+mn-ea"/>
              </a:rPr>
              <a:pPr>
                <a:defRPr/>
              </a:pPr>
              <a:t>08.03.2023</a:t>
            </a:fld>
            <a:endParaRPr lang="de-DE">
              <a:solidFill>
                <a:srgbClr val="000000"/>
              </a:solidFill>
              <a:latin typeface="Arial" charset="0"/>
              <a:ea typeface="+mn-ea"/>
            </a:endParaRPr>
          </a:p>
        </p:txBody>
      </p:sp>
      <p:sp>
        <p:nvSpPr>
          <p:cNvPr id="16998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de-DE">
              <a:solidFill>
                <a:srgbClr val="000000"/>
              </a:solidFill>
              <a:latin typeface="Arial" charset="0"/>
              <a:ea typeface="+mn-ea"/>
            </a:endParaRPr>
          </a:p>
        </p:txBody>
      </p:sp>
      <p:sp>
        <p:nvSpPr>
          <p:cNvPr id="16999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3A25BF20-9C6E-41F2-8EB1-7BF53FB5F867}" type="slidenum">
              <a:rPr lang="de-DE">
                <a:solidFill>
                  <a:srgbClr val="000000"/>
                </a:solidFill>
                <a:latin typeface="Arial" charset="0"/>
                <a:ea typeface="+mn-ea"/>
              </a:rPr>
              <a:pPr>
                <a:defRPr/>
              </a:pPr>
              <a:t>‹Nr.›</a:t>
            </a:fld>
            <a:endParaRPr lang="de-DE">
              <a:solidFill>
                <a:srgbClr val="000000"/>
              </a:solidFill>
              <a:latin typeface="Arial" charset="0"/>
              <a:ea typeface="+mn-ea"/>
            </a:endParaRPr>
          </a:p>
        </p:txBody>
      </p:sp>
      <p:sp>
        <p:nvSpPr>
          <p:cNvPr id="7183" name="Gerade Verbindung 12292"/>
          <p:cNvSpPr>
            <a:spLocks noChangeShapeType="1"/>
          </p:cNvSpPr>
          <p:nvPr userDrawn="1"/>
        </p:nvSpPr>
        <p:spPr bwMode="auto">
          <a:xfrm>
            <a:off x="3079750" y="6823075"/>
            <a:ext cx="0" cy="0"/>
          </a:xfrm>
          <a:prstGeom prst="line">
            <a:avLst/>
          </a:prstGeom>
          <a:noFill/>
          <a:ln w="9525" algn="ctr">
            <a:solidFill>
              <a:srgbClr val="000000"/>
            </a:solidFill>
            <a:round/>
            <a:headEnd/>
            <a:tailEnd/>
          </a:ln>
        </p:spPr>
        <p:txBody>
          <a:bodyPr wrap="none" anchor="ctr"/>
          <a:lstStyle/>
          <a:p>
            <a:pPr eaLnBrk="0" hangingPunct="0">
              <a:spcBef>
                <a:spcPct val="50000"/>
              </a:spcBef>
              <a:defRPr/>
            </a:pPr>
            <a:endParaRPr lang="de-DE" sz="1400">
              <a:solidFill>
                <a:srgbClr val="003399"/>
              </a:solidFill>
              <a:latin typeface="Arial" charset="0"/>
              <a:ea typeface="+mn-ea"/>
            </a:endParaRPr>
          </a:p>
        </p:txBody>
      </p:sp>
      <p:sp>
        <p:nvSpPr>
          <p:cNvPr id="7189" name="Rectangle 21"/>
          <p:cNvSpPr>
            <a:spLocks noChangeArrowheads="1"/>
          </p:cNvSpPr>
          <p:nvPr userDrawn="1"/>
        </p:nvSpPr>
        <p:spPr bwMode="auto">
          <a:xfrm>
            <a:off x="223838" y="4267200"/>
            <a:ext cx="41275" cy="198438"/>
          </a:xfrm>
          <a:prstGeom prst="rect">
            <a:avLst/>
          </a:prstGeom>
          <a:noFill/>
          <a:ln w="9525">
            <a:noFill/>
            <a:miter lim="800000"/>
            <a:headEnd/>
            <a:tailEnd/>
          </a:ln>
        </p:spPr>
        <p:txBody>
          <a:bodyPr wrap="none" lIns="0" tIns="0" rIns="0" bIns="0">
            <a:spAutoFit/>
          </a:bodyPr>
          <a:lstStyle/>
          <a:p>
            <a:pPr eaLnBrk="0" hangingPunct="0">
              <a:spcBef>
                <a:spcPct val="50000"/>
              </a:spcBef>
              <a:defRPr/>
            </a:pPr>
            <a:r>
              <a:rPr lang="de-DE" sz="1300">
                <a:solidFill>
                  <a:srgbClr val="000000"/>
                </a:solidFill>
                <a:latin typeface="Times New Roman" pitchFamily="18" charset="0"/>
                <a:ea typeface="+mn-ea"/>
              </a:rPr>
              <a:t> </a:t>
            </a:r>
            <a:endParaRPr lang="de-DE" sz="1400">
              <a:solidFill>
                <a:srgbClr val="003399"/>
              </a:solidFill>
              <a:latin typeface="Arial Unicode MS" pitchFamily="34" charset="-128"/>
              <a:ea typeface="+mn-ea"/>
            </a:endParaRPr>
          </a:p>
        </p:txBody>
      </p:sp>
      <p:grpSp>
        <p:nvGrpSpPr>
          <p:cNvPr id="2" name="Group 12"/>
          <p:cNvGrpSpPr>
            <a:grpSpLocks/>
          </p:cNvGrpSpPr>
          <p:nvPr userDrawn="1"/>
        </p:nvGrpSpPr>
        <p:grpSpPr bwMode="auto">
          <a:xfrm>
            <a:off x="0" y="188913"/>
            <a:ext cx="9169400" cy="876300"/>
            <a:chOff x="0" y="0"/>
            <a:chExt cx="5776" cy="552"/>
          </a:xfrm>
        </p:grpSpPr>
        <p:sp>
          <p:nvSpPr>
            <p:cNvPr id="5133" name="Rectangle 13"/>
            <p:cNvSpPr>
              <a:spLocks noChangeArrowheads="1"/>
            </p:cNvSpPr>
            <p:nvPr userDrawn="1"/>
          </p:nvSpPr>
          <p:spPr bwMode="auto">
            <a:xfrm>
              <a:off x="0" y="0"/>
              <a:ext cx="5760" cy="119"/>
            </a:xfrm>
            <a:prstGeom prst="rect">
              <a:avLst/>
            </a:prstGeom>
            <a:noFill/>
            <a:ln w="9525">
              <a:noFill/>
              <a:miter lim="800000"/>
              <a:headEnd/>
              <a:tailEnd/>
            </a:ln>
            <a:effectLst/>
          </p:spPr>
          <p:txBody>
            <a:bodyPr wrap="none" anchor="ctr"/>
            <a:lstStyle/>
            <a:p>
              <a:pPr eaLnBrk="0" hangingPunct="0">
                <a:spcBef>
                  <a:spcPct val="50000"/>
                </a:spcBef>
                <a:defRPr/>
              </a:pPr>
              <a:endParaRPr lang="de-DE" sz="1400">
                <a:solidFill>
                  <a:srgbClr val="003399"/>
                </a:solidFill>
                <a:latin typeface="Arial Unicode MS" pitchFamily="34" charset="-128"/>
                <a:ea typeface="+mn-ea"/>
              </a:endParaRPr>
            </a:p>
          </p:txBody>
        </p:sp>
        <p:sp>
          <p:nvSpPr>
            <p:cNvPr id="5134" name="Rectangle 14"/>
            <p:cNvSpPr>
              <a:spLocks noChangeArrowheads="1"/>
            </p:cNvSpPr>
            <p:nvPr userDrawn="1"/>
          </p:nvSpPr>
          <p:spPr bwMode="auto">
            <a:xfrm>
              <a:off x="0" y="96"/>
              <a:ext cx="5776" cy="456"/>
            </a:xfrm>
            <a:prstGeom prst="rect">
              <a:avLst/>
            </a:prstGeom>
            <a:solidFill>
              <a:srgbClr val="1D2D4B"/>
            </a:solidFill>
            <a:ln w="9525">
              <a:noFill/>
              <a:miter lim="800000"/>
              <a:headEnd/>
              <a:tailEnd/>
            </a:ln>
            <a:effectLst/>
          </p:spPr>
          <p:txBody>
            <a:bodyPr wrap="none" anchor="ctr"/>
            <a:lstStyle/>
            <a:p>
              <a:pPr eaLnBrk="0" hangingPunct="0">
                <a:spcBef>
                  <a:spcPct val="50000"/>
                </a:spcBef>
                <a:defRPr/>
              </a:pPr>
              <a:endParaRPr lang="de-DE" sz="1400">
                <a:solidFill>
                  <a:srgbClr val="003399"/>
                </a:solidFill>
                <a:latin typeface="Arial Unicode MS" pitchFamily="34" charset="-128"/>
                <a:ea typeface="+mn-ea"/>
              </a:endParaRPr>
            </a:p>
          </p:txBody>
        </p:sp>
        <p:pic>
          <p:nvPicPr>
            <p:cNvPr id="6156" name="Picture 15" descr="afm_Logo"/>
            <p:cNvPicPr>
              <a:picLocks noChangeAspect="1" noChangeArrowheads="1"/>
            </p:cNvPicPr>
            <p:nvPr userDrawn="1"/>
          </p:nvPicPr>
          <p:blipFill>
            <a:blip r:embed="rId10" cstate="print"/>
            <a:srcRect/>
            <a:stretch>
              <a:fillRect/>
            </a:stretch>
          </p:blipFill>
          <p:spPr bwMode="auto">
            <a:xfrm>
              <a:off x="4286" y="210"/>
              <a:ext cx="1338" cy="235"/>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lanco"/>
          <p:cNvPicPr>
            <a:picLocks noChangeAspect="1" noChangeArrowheads="1"/>
          </p:cNvPicPr>
          <p:nvPr/>
        </p:nvPicPr>
        <p:blipFill>
          <a:blip r:embed="rId5" cstate="print">
            <a:lum bright="-6000"/>
          </a:blip>
          <a:srcRect t="87804" b="1364"/>
          <a:stretch>
            <a:fillRect/>
          </a:stretch>
        </p:blipFill>
        <p:spPr bwMode="auto">
          <a:xfrm>
            <a:off x="0" y="6115050"/>
            <a:ext cx="9144000" cy="742950"/>
          </a:xfrm>
          <a:prstGeom prst="rect">
            <a:avLst/>
          </a:prstGeom>
          <a:noFill/>
          <a:ln w="9525">
            <a:noFill/>
            <a:miter lim="800000"/>
            <a:headEnd/>
            <a:tailEnd/>
          </a:ln>
        </p:spPr>
      </p:pic>
      <p:sp>
        <p:nvSpPr>
          <p:cNvPr id="4099" name="Rectangle 3"/>
          <p:cNvSpPr>
            <a:spLocks noChangeArrowheads="1"/>
          </p:cNvSpPr>
          <p:nvPr/>
        </p:nvSpPr>
        <p:spPr bwMode="auto">
          <a:xfrm>
            <a:off x="0" y="0"/>
            <a:ext cx="9144000" cy="188913"/>
          </a:xfrm>
          <a:prstGeom prst="rect">
            <a:avLst/>
          </a:prstGeom>
          <a:noFill/>
          <a:ln w="9525">
            <a:noFill/>
            <a:miter lim="800000"/>
            <a:headEnd/>
            <a:tailEnd/>
          </a:ln>
          <a:effectLst/>
        </p:spPr>
        <p:txBody>
          <a:bodyPr wrap="none" anchor="ctr"/>
          <a:lstStyle/>
          <a:p>
            <a:pPr>
              <a:defRPr/>
            </a:pPr>
            <a:endParaRPr lang="de-DE">
              <a:ea typeface="ＭＳ Ｐゴシック"/>
            </a:endParaRPr>
          </a:p>
        </p:txBody>
      </p:sp>
      <p:sp>
        <p:nvSpPr>
          <p:cNvPr id="4100" name="Rectangle 4"/>
          <p:cNvSpPr>
            <a:spLocks noChangeArrowheads="1"/>
          </p:cNvSpPr>
          <p:nvPr/>
        </p:nvSpPr>
        <p:spPr bwMode="auto">
          <a:xfrm>
            <a:off x="0" y="152400"/>
            <a:ext cx="9144000" cy="723900"/>
          </a:xfrm>
          <a:prstGeom prst="rect">
            <a:avLst/>
          </a:prstGeom>
          <a:solidFill>
            <a:srgbClr val="1D2D4B"/>
          </a:solidFill>
          <a:ln w="9525">
            <a:noFill/>
            <a:miter lim="800000"/>
            <a:headEnd/>
            <a:tailEnd/>
          </a:ln>
          <a:effectLst/>
        </p:spPr>
        <p:txBody>
          <a:bodyPr wrap="none" anchor="ctr"/>
          <a:lstStyle/>
          <a:p>
            <a:pPr>
              <a:defRPr/>
            </a:pPr>
            <a:endParaRPr lang="de-DE">
              <a:ea typeface="ＭＳ Ｐゴシック"/>
            </a:endParaRPr>
          </a:p>
        </p:txBody>
      </p:sp>
      <p:sp>
        <p:nvSpPr>
          <p:cNvPr id="1029" name="Rectangle 5"/>
          <p:cNvSpPr>
            <a:spLocks noGrp="1" noChangeArrowheads="1"/>
          </p:cNvSpPr>
          <p:nvPr>
            <p:ph type="body" idx="1"/>
          </p:nvPr>
        </p:nvSpPr>
        <p:spPr bwMode="auto">
          <a:xfrm>
            <a:off x="320675" y="908050"/>
            <a:ext cx="8501063" cy="50419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p>
            <a:pPr lvl="0"/>
            <a:r>
              <a:rPr lang="de-DE" smtClean="0"/>
              <a:t>Mastertextformat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4102" name="Rectangle 6"/>
          <p:cNvSpPr>
            <a:spLocks noGrp="1" noChangeArrowheads="1"/>
          </p:cNvSpPr>
          <p:nvPr>
            <p:ph type="ftr" sz="quarter" idx="3"/>
          </p:nvPr>
        </p:nvSpPr>
        <p:spPr bwMode="auto">
          <a:xfrm>
            <a:off x="323850" y="6629400"/>
            <a:ext cx="6715125"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ctr" eaLnBrk="0" hangingPunct="0">
              <a:defRPr sz="900">
                <a:solidFill>
                  <a:schemeClr val="bg2"/>
                </a:solidFill>
                <a:latin typeface="Arial" pitchFamily="34" charset="0"/>
                <a:ea typeface="+mn-ea"/>
                <a:cs typeface="+mn-cs"/>
              </a:defRPr>
            </a:lvl1pPr>
          </a:lstStyle>
          <a:p>
            <a:pPr>
              <a:defRPr/>
            </a:pPr>
            <a:endParaRPr lang="de-DE">
              <a:solidFill>
                <a:srgbClr val="808080"/>
              </a:solidFill>
            </a:endParaRPr>
          </a:p>
        </p:txBody>
      </p:sp>
      <p:sp>
        <p:nvSpPr>
          <p:cNvPr id="4103" name="Rectangle 7"/>
          <p:cNvSpPr>
            <a:spLocks noGrp="1" noChangeArrowheads="1"/>
          </p:cNvSpPr>
          <p:nvPr>
            <p:ph type="sldNum" sz="quarter" idx="4"/>
          </p:nvPr>
        </p:nvSpPr>
        <p:spPr bwMode="auto">
          <a:xfrm>
            <a:off x="7221538" y="6629400"/>
            <a:ext cx="1598612" cy="228600"/>
          </a:xfrm>
          <a:prstGeom prst="rect">
            <a:avLst/>
          </a:prstGeom>
          <a:noFill/>
          <a:ln w="9525">
            <a:noFill/>
            <a:miter lim="800000"/>
            <a:headEnd/>
            <a:tailEnd/>
          </a:ln>
        </p:spPr>
        <p:txBody>
          <a:bodyPr vert="horz" wrap="square" lIns="91372" tIns="45686" rIns="91372" bIns="45686" numCol="1" anchor="t" anchorCtr="0" compatLnSpc="1">
            <a:prstTxWarp prst="textNoShape">
              <a:avLst/>
            </a:prstTxWarp>
          </a:bodyPr>
          <a:lstStyle>
            <a:lvl1pPr algn="r" eaLnBrk="0" hangingPunct="0">
              <a:defRPr sz="900">
                <a:solidFill>
                  <a:schemeClr val="bg2"/>
                </a:solidFill>
                <a:latin typeface="Arial" pitchFamily="34" charset="0"/>
                <a:ea typeface="+mn-ea"/>
                <a:cs typeface="+mn-cs"/>
              </a:defRPr>
            </a:lvl1pPr>
          </a:lstStyle>
          <a:p>
            <a:pPr>
              <a:defRPr/>
            </a:pPr>
            <a:r>
              <a:rPr lang="de-DE">
                <a:solidFill>
                  <a:srgbClr val="808080"/>
                </a:solidFill>
              </a:rPr>
              <a:t>Seite </a:t>
            </a:r>
            <a:fld id="{599E5C4E-3A74-48DE-85A3-D8005D870809}" type="slidenum">
              <a:rPr lang="de-DE">
                <a:solidFill>
                  <a:srgbClr val="808080"/>
                </a:solidFill>
              </a:rPr>
              <a:pPr>
                <a:defRPr/>
              </a:pPr>
              <a:t>‹Nr.›</a:t>
            </a:fld>
            <a:endParaRPr lang="de-DE">
              <a:solidFill>
                <a:srgbClr val="808080"/>
              </a:solidFill>
            </a:endParaRPr>
          </a:p>
        </p:txBody>
      </p:sp>
      <p:sp>
        <p:nvSpPr>
          <p:cNvPr id="1032" name="Rectangle 8"/>
          <p:cNvSpPr>
            <a:spLocks noGrp="1" noChangeArrowheads="1"/>
          </p:cNvSpPr>
          <p:nvPr>
            <p:ph type="title"/>
          </p:nvPr>
        </p:nvSpPr>
        <p:spPr bwMode="auto">
          <a:xfrm>
            <a:off x="320675" y="188913"/>
            <a:ext cx="8499475"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lvl="0"/>
            <a:r>
              <a:rPr lang="de-DE" smtClean="0"/>
              <a:t>MASTERTITEL BEARBEITEN</a:t>
            </a:r>
          </a:p>
        </p:txBody>
      </p:sp>
    </p:spTree>
    <p:extLst>
      <p:ext uri="{BB962C8B-B14F-4D97-AF65-F5344CB8AC3E}">
        <p14:creationId xmlns:p14="http://schemas.microsoft.com/office/powerpoint/2010/main" val="3728534928"/>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Lst>
  <p:transition>
    <p:fade/>
  </p:transition>
  <p:timing>
    <p:tnLst>
      <p:par>
        <p:cTn id="1" dur="indefinite" restart="never" nodeType="tmRoot"/>
      </p:par>
    </p:tnLst>
  </p:timing>
  <p:txStyles>
    <p:titleStyle>
      <a:lvl1pPr algn="l" rtl="0" eaLnBrk="0" fontAlgn="base" hangingPunct="0">
        <a:spcBef>
          <a:spcPct val="0"/>
        </a:spcBef>
        <a:spcAft>
          <a:spcPct val="0"/>
        </a:spcAft>
        <a:defRPr b="1">
          <a:solidFill>
            <a:schemeClr val="bg1"/>
          </a:solidFill>
          <a:latin typeface="+mj-lt"/>
          <a:ea typeface="+mj-ea"/>
          <a:cs typeface="ＭＳ Ｐゴシック"/>
        </a:defRPr>
      </a:lvl1pPr>
      <a:lvl2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2pPr>
      <a:lvl3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3pPr>
      <a:lvl4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4pPr>
      <a:lvl5pPr algn="l" rtl="0" eaLnBrk="0" fontAlgn="base" hangingPunct="0">
        <a:spcBef>
          <a:spcPct val="0"/>
        </a:spcBef>
        <a:spcAft>
          <a:spcPct val="0"/>
        </a:spcAft>
        <a:defRPr b="1">
          <a:solidFill>
            <a:schemeClr val="bg1"/>
          </a:solidFill>
          <a:latin typeface="Arial" pitchFamily="34" charset="0"/>
          <a:ea typeface="ＭＳ Ｐゴシック" pitchFamily="-16" charset="-128"/>
          <a:cs typeface="ＭＳ Ｐゴシック"/>
        </a:defRPr>
      </a:lvl5pPr>
      <a:lvl6pPr marL="457200" algn="l" rtl="0" fontAlgn="base">
        <a:spcBef>
          <a:spcPct val="0"/>
        </a:spcBef>
        <a:spcAft>
          <a:spcPct val="0"/>
        </a:spcAft>
        <a:defRPr b="1">
          <a:solidFill>
            <a:schemeClr val="bg1"/>
          </a:solidFill>
          <a:latin typeface="Arial" pitchFamily="34" charset="0"/>
          <a:ea typeface="ＭＳ Ｐゴシック" pitchFamily="-16" charset="-128"/>
        </a:defRPr>
      </a:lvl6pPr>
      <a:lvl7pPr marL="914400" algn="l" rtl="0" fontAlgn="base">
        <a:spcBef>
          <a:spcPct val="0"/>
        </a:spcBef>
        <a:spcAft>
          <a:spcPct val="0"/>
        </a:spcAft>
        <a:defRPr b="1">
          <a:solidFill>
            <a:schemeClr val="bg1"/>
          </a:solidFill>
          <a:latin typeface="Arial" pitchFamily="34" charset="0"/>
          <a:ea typeface="ＭＳ Ｐゴシック" pitchFamily="-16" charset="-128"/>
        </a:defRPr>
      </a:lvl7pPr>
      <a:lvl8pPr marL="1371600" algn="l" rtl="0" fontAlgn="base">
        <a:spcBef>
          <a:spcPct val="0"/>
        </a:spcBef>
        <a:spcAft>
          <a:spcPct val="0"/>
        </a:spcAft>
        <a:defRPr b="1">
          <a:solidFill>
            <a:schemeClr val="bg1"/>
          </a:solidFill>
          <a:latin typeface="Arial" pitchFamily="34" charset="0"/>
          <a:ea typeface="ＭＳ Ｐゴシック" pitchFamily="-16" charset="-128"/>
        </a:defRPr>
      </a:lvl8pPr>
      <a:lvl9pPr marL="1828800" algn="l" rtl="0" fontAlgn="base">
        <a:spcBef>
          <a:spcPct val="0"/>
        </a:spcBef>
        <a:spcAft>
          <a:spcPct val="0"/>
        </a:spcAft>
        <a:defRPr b="1">
          <a:solidFill>
            <a:schemeClr val="bg1"/>
          </a:solidFill>
          <a:latin typeface="Arial" pitchFamily="34" charset="0"/>
          <a:ea typeface="ＭＳ Ｐゴシック" pitchFamily="-16" charset="-128"/>
        </a:defRPr>
      </a:lvl9pPr>
    </p:titleStyle>
    <p:bodyStyle>
      <a:lvl1pPr marL="342900" indent="-342900" algn="l" rtl="0" eaLnBrk="0" fontAlgn="base" hangingPunct="0">
        <a:spcBef>
          <a:spcPct val="20000"/>
        </a:spcBef>
        <a:spcAft>
          <a:spcPct val="0"/>
        </a:spcAft>
        <a:defRPr sz="2400">
          <a:solidFill>
            <a:srgbClr val="1D2D4B"/>
          </a:solidFill>
          <a:latin typeface="+mn-lt"/>
          <a:ea typeface="+mn-ea"/>
          <a:cs typeface="ＭＳ Ｐゴシック"/>
        </a:defRPr>
      </a:lvl1pPr>
      <a:lvl2pPr marL="742950" indent="-285750" algn="l" rtl="0" eaLnBrk="0" fontAlgn="base" hangingPunct="0">
        <a:spcBef>
          <a:spcPct val="20000"/>
        </a:spcBef>
        <a:spcAft>
          <a:spcPct val="0"/>
        </a:spcAft>
        <a:buFont typeface="Wingdings" pitchFamily="2" charset="2"/>
        <a:buChar char="§"/>
        <a:defRPr sz="2200">
          <a:solidFill>
            <a:srgbClr val="1D2D4B"/>
          </a:solidFill>
          <a:latin typeface="+mn-lt"/>
          <a:ea typeface="+mn-ea"/>
          <a:cs typeface="ＭＳ Ｐゴシック"/>
        </a:defRPr>
      </a:lvl2pPr>
      <a:lvl3pPr marL="1143000" indent="-228600" algn="l" rtl="0" eaLnBrk="0" fontAlgn="base" hangingPunct="0">
        <a:spcBef>
          <a:spcPct val="20000"/>
        </a:spcBef>
        <a:spcAft>
          <a:spcPct val="0"/>
        </a:spcAft>
        <a:buFont typeface="Wingdings" pitchFamily="2" charset="2"/>
        <a:buChar char="§"/>
        <a:defRPr sz="2000">
          <a:solidFill>
            <a:srgbClr val="1D2D4B"/>
          </a:solidFill>
          <a:latin typeface="+mn-lt"/>
          <a:ea typeface="+mn-ea"/>
          <a:cs typeface="ＭＳ Ｐゴシック"/>
        </a:defRPr>
      </a:lvl3pPr>
      <a:lvl4pPr marL="1600200" indent="-228600" algn="l" rtl="0" eaLnBrk="0" fontAlgn="base" hangingPunct="0">
        <a:spcBef>
          <a:spcPct val="20000"/>
        </a:spcBef>
        <a:spcAft>
          <a:spcPct val="0"/>
        </a:spcAft>
        <a:buFont typeface="Wingdings" pitchFamily="2" charset="2"/>
        <a:buChar char="§"/>
        <a:defRPr>
          <a:solidFill>
            <a:srgbClr val="1D2D4B"/>
          </a:solidFill>
          <a:latin typeface="+mn-lt"/>
          <a:ea typeface="+mn-ea"/>
          <a:cs typeface="ＭＳ Ｐゴシック"/>
        </a:defRPr>
      </a:lvl4pPr>
      <a:lvl5pPr marL="2057400" indent="-228600" algn="l" rtl="0" eaLnBrk="0" fontAlgn="base" hangingPunct="0">
        <a:spcBef>
          <a:spcPct val="20000"/>
        </a:spcBef>
        <a:spcAft>
          <a:spcPct val="0"/>
        </a:spcAft>
        <a:buFont typeface="Wingdings" pitchFamily="2" charset="2"/>
        <a:buChar char="§"/>
        <a:defRPr sz="1600">
          <a:solidFill>
            <a:srgbClr val="1D2D4B"/>
          </a:solidFill>
          <a:latin typeface="+mn-lt"/>
          <a:ea typeface="+mn-ea"/>
          <a:cs typeface="ＭＳ Ｐゴシック"/>
        </a:defRPr>
      </a:lvl5pPr>
      <a:lvl6pPr marL="2514600" indent="-228600" algn="l" rtl="0" fontAlgn="base">
        <a:spcBef>
          <a:spcPct val="20000"/>
        </a:spcBef>
        <a:spcAft>
          <a:spcPct val="0"/>
        </a:spcAft>
        <a:buFont typeface="Wingdings" pitchFamily="2" charset="2"/>
        <a:buChar char="§"/>
        <a:defRPr sz="1600">
          <a:solidFill>
            <a:srgbClr val="1D2D4B"/>
          </a:solidFill>
          <a:latin typeface="+mn-lt"/>
          <a:ea typeface="+mn-ea"/>
        </a:defRPr>
      </a:lvl6pPr>
      <a:lvl7pPr marL="2971800" indent="-228600" algn="l" rtl="0" fontAlgn="base">
        <a:spcBef>
          <a:spcPct val="20000"/>
        </a:spcBef>
        <a:spcAft>
          <a:spcPct val="0"/>
        </a:spcAft>
        <a:buFont typeface="Wingdings" pitchFamily="2" charset="2"/>
        <a:buChar char="§"/>
        <a:defRPr sz="1600">
          <a:solidFill>
            <a:srgbClr val="1D2D4B"/>
          </a:solidFill>
          <a:latin typeface="+mn-lt"/>
          <a:ea typeface="+mn-ea"/>
        </a:defRPr>
      </a:lvl7pPr>
      <a:lvl8pPr marL="3429000" indent="-228600" algn="l" rtl="0" fontAlgn="base">
        <a:spcBef>
          <a:spcPct val="20000"/>
        </a:spcBef>
        <a:spcAft>
          <a:spcPct val="0"/>
        </a:spcAft>
        <a:buFont typeface="Wingdings" pitchFamily="2" charset="2"/>
        <a:buChar char="§"/>
        <a:defRPr sz="1600">
          <a:solidFill>
            <a:srgbClr val="1D2D4B"/>
          </a:solidFill>
          <a:latin typeface="+mn-lt"/>
          <a:ea typeface="+mn-ea"/>
        </a:defRPr>
      </a:lvl8pPr>
      <a:lvl9pPr marL="3886200" indent="-228600" algn="l" rtl="0" fontAlgn="base">
        <a:spcBef>
          <a:spcPct val="20000"/>
        </a:spcBef>
        <a:spcAft>
          <a:spcPct val="0"/>
        </a:spcAft>
        <a:buFont typeface="Wingdings" pitchFamily="2" charset="2"/>
        <a:buChar char="§"/>
        <a:defRPr sz="1600">
          <a:solidFill>
            <a:srgbClr val="1D2D4B"/>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2.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1.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0.xml"/></Relationships>
</file>

<file path=ppt/slides/_rels/slide5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39.xml"/><Relationship Id="rId4" Type="http://schemas.openxmlformats.org/officeDocument/2006/relationships/image" Target="../media/image36.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0.xml"/><Relationship Id="rId4" Type="http://schemas.openxmlformats.org/officeDocument/2006/relationships/image" Target="../media/image39.png"/></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5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0.xml"/><Relationship Id="rId4" Type="http://schemas.openxmlformats.org/officeDocument/2006/relationships/image" Target="../media/image39.png"/></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0.xml"/></Relationships>
</file>

<file path=ppt/slides/_rels/slide5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5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7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8.xml"/></Relationships>
</file>

<file path=ppt/slides/_rels/slide7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48.xml"/></Relationships>
</file>

<file path=ppt/slides/_rels/slide7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8.xml"/></Relationships>
</file>

<file path=ppt/slides/_rels/slide7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48.xml"/></Relationships>
</file>

<file path=ppt/slides/_rels/slide7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8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5.xml"/><Relationship Id="rId4" Type="http://schemas.openxmlformats.org/officeDocument/2006/relationships/image" Target="../media/image72.png"/></Relationships>
</file>

<file path=ppt/slides/_rels/slide9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5.xml"/><Relationship Id="rId5" Type="http://schemas.openxmlformats.org/officeDocument/2006/relationships/image" Target="../media/image76.png"/><Relationship Id="rId4" Type="http://schemas.openxmlformats.org/officeDocument/2006/relationships/image" Target="../media/image75.png"/></Relationships>
</file>

<file path=ppt/slides/_rels/slide9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5.xml"/><Relationship Id="rId4" Type="http://schemas.openxmlformats.org/officeDocument/2006/relationships/image" Target="../media/image79.png"/></Relationships>
</file>

<file path=ppt/slides/_rels/slide9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5.xml"/><Relationship Id="rId4" Type="http://schemas.openxmlformats.org/officeDocument/2006/relationships/image" Target="../media/image8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395288" y="1628775"/>
            <a:ext cx="7772400" cy="1470025"/>
          </a:xfrm>
        </p:spPr>
        <p:txBody>
          <a:bodyPr/>
          <a:lstStyle/>
          <a:p>
            <a:pPr eaLnBrk="1" hangingPunct="1"/>
            <a:r>
              <a:rPr lang="de-DE" dirty="0" smtClean="0"/>
              <a:t>Herzlich Willkommen zum </a:t>
            </a:r>
            <a:br>
              <a:rPr lang="de-DE" dirty="0" smtClean="0"/>
            </a:br>
            <a:r>
              <a:rPr lang="de-DE" dirty="0" smtClean="0"/>
              <a:t>Einarbeitungsworkshop</a:t>
            </a:r>
          </a:p>
        </p:txBody>
      </p:sp>
      <p:sp>
        <p:nvSpPr>
          <p:cNvPr id="5123" name="Rectangle 3"/>
          <p:cNvSpPr>
            <a:spLocks noGrp="1" noChangeArrowheads="1"/>
          </p:cNvSpPr>
          <p:nvPr>
            <p:ph type="subTitle" idx="1"/>
          </p:nvPr>
        </p:nvSpPr>
        <p:spPr>
          <a:xfrm>
            <a:off x="395288" y="3068638"/>
            <a:ext cx="7762875" cy="1109662"/>
          </a:xfrm>
        </p:spPr>
        <p:txBody>
          <a:bodyPr/>
          <a:lstStyle/>
          <a:p>
            <a:pPr eaLnBrk="1" hangingPunct="1">
              <a:lnSpc>
                <a:spcPct val="90000"/>
              </a:lnSpc>
            </a:pPr>
            <a:r>
              <a:rPr lang="de-DE" dirty="0" smtClean="0"/>
              <a:t>Thema: </a:t>
            </a:r>
          </a:p>
          <a:p>
            <a:pPr eaLnBrk="1" hangingPunct="1">
              <a:lnSpc>
                <a:spcPct val="90000"/>
              </a:lnSpc>
            </a:pPr>
            <a:r>
              <a:rPr lang="de-DE" dirty="0" smtClean="0"/>
              <a:t>Biometrie</a:t>
            </a:r>
          </a:p>
        </p:txBody>
      </p:sp>
      <p:sp>
        <p:nvSpPr>
          <p:cNvPr id="5124" name="Text Box 4"/>
          <p:cNvSpPr txBox="1">
            <a:spLocks noChangeArrowheads="1"/>
          </p:cNvSpPr>
          <p:nvPr/>
        </p:nvSpPr>
        <p:spPr bwMode="auto">
          <a:xfrm>
            <a:off x="395288" y="5445125"/>
            <a:ext cx="3168600" cy="415925"/>
          </a:xfrm>
          <a:prstGeom prst="rect">
            <a:avLst/>
          </a:prstGeom>
          <a:noFill/>
          <a:ln w="9525">
            <a:noFill/>
            <a:miter lim="800000"/>
            <a:headEnd/>
            <a:tailEnd/>
          </a:ln>
        </p:spPr>
        <p:txBody>
          <a:bodyPr lIns="80115" tIns="40058" rIns="80115" bIns="40058" anchor="b"/>
          <a:lstStyle/>
          <a:p>
            <a:pPr algn="l" defTabSz="801688" eaLnBrk="0" hangingPunct="0">
              <a:spcBef>
                <a:spcPct val="50000"/>
              </a:spcBef>
            </a:pPr>
            <a:r>
              <a:rPr lang="de-DE" b="1" dirty="0"/>
              <a:t>Hamburg, den </a:t>
            </a:r>
            <a:fld id="{3FF5FC64-5673-4DFD-8AAD-A7538228C690}" type="datetime4">
              <a:rPr lang="de-DE" b="1" smtClean="0"/>
              <a:pPr algn="l" defTabSz="801688" eaLnBrk="0" hangingPunct="0">
                <a:spcBef>
                  <a:spcPct val="50000"/>
                </a:spcBef>
              </a:pPr>
              <a:t>8. März 2023</a:t>
            </a:fld>
            <a:endParaRPr lang="de-DE"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KT für freiwillig gesetzlich Versicherte und PKV-Versicherte</a:t>
            </a:r>
            <a:endParaRPr lang="de-DE" dirty="0"/>
          </a:p>
        </p:txBody>
      </p:sp>
      <p:pic>
        <p:nvPicPr>
          <p:cNvPr id="4" name="Inhaltsplatzhalter 3"/>
          <p:cNvPicPr>
            <a:picLocks noGrp="1" noChangeAspect="1"/>
          </p:cNvPicPr>
          <p:nvPr>
            <p:ph idx="1"/>
          </p:nvPr>
        </p:nvPicPr>
        <p:blipFill>
          <a:blip r:embed="rId2"/>
          <a:stretch>
            <a:fillRect/>
          </a:stretch>
        </p:blipFill>
        <p:spPr>
          <a:xfrm>
            <a:off x="467544" y="1196752"/>
            <a:ext cx="5972175" cy="4324350"/>
          </a:xfrm>
          <a:prstGeom prst="rect">
            <a:avLst/>
          </a:prstGeom>
        </p:spPr>
      </p:pic>
    </p:spTree>
    <p:extLst>
      <p:ext uri="{BB962C8B-B14F-4D97-AF65-F5344CB8AC3E}">
        <p14:creationId xmlns:p14="http://schemas.microsoft.com/office/powerpoint/2010/main" val="771566518"/>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395288" y="3068638"/>
            <a:ext cx="7762875" cy="1109662"/>
          </a:xfrm>
        </p:spPr>
        <p:txBody>
          <a:bodyPr/>
          <a:lstStyle/>
          <a:p>
            <a:pPr eaLnBrk="1" hangingPunct="1">
              <a:lnSpc>
                <a:spcPct val="90000"/>
              </a:lnSpc>
            </a:pPr>
            <a:r>
              <a:rPr lang="de-DE" dirty="0" smtClean="0"/>
              <a:t>Berufsunfähigkeit</a:t>
            </a:r>
          </a:p>
          <a:p>
            <a:pPr eaLnBrk="1" hangingPunct="1">
              <a:lnSpc>
                <a:spcPct val="90000"/>
              </a:lnSpc>
            </a:pPr>
            <a:r>
              <a:rPr lang="de-DE" dirty="0" smtClean="0"/>
              <a:t> </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de-DE" dirty="0" smtClean="0"/>
              <a:t>Privater Berufsunfähigkeitsschutz</a:t>
            </a:r>
          </a:p>
        </p:txBody>
      </p:sp>
      <p:sp>
        <p:nvSpPr>
          <p:cNvPr id="15363" name="Rectangle 3"/>
          <p:cNvSpPr>
            <a:spLocks noChangeArrowheads="1"/>
          </p:cNvSpPr>
          <p:nvPr/>
        </p:nvSpPr>
        <p:spPr bwMode="auto">
          <a:xfrm>
            <a:off x="323528" y="1018868"/>
            <a:ext cx="8784976" cy="339162"/>
          </a:xfrm>
          <a:prstGeom prst="rect">
            <a:avLst/>
          </a:prstGeom>
          <a:noFill/>
          <a:ln w="9525">
            <a:noFill/>
            <a:miter lim="800000"/>
            <a:headEnd/>
            <a:tailEnd/>
          </a:ln>
        </p:spPr>
        <p:txBody>
          <a:bodyPr wrap="square" lIns="92041" tIns="46021" rIns="92041" bIns="46021">
            <a:spAutoFit/>
          </a:bodyPr>
          <a:lstStyle/>
          <a:p>
            <a:pPr marL="342900" indent="-342900" algn="l">
              <a:spcBef>
                <a:spcPct val="20000"/>
              </a:spcBef>
            </a:pPr>
            <a:r>
              <a:rPr lang="de-DE" b="1" dirty="0" smtClean="0"/>
              <a:t>Nutzung der afm Medien für die Beratung der Berufsunfähigkeit</a:t>
            </a:r>
            <a:endParaRPr lang="de-DE" b="1" dirty="0"/>
          </a:p>
        </p:txBody>
      </p:sp>
      <p:sp>
        <p:nvSpPr>
          <p:cNvPr id="259076" name="Rectangle 4"/>
          <p:cNvSpPr>
            <a:spLocks noChangeArrowheads="1"/>
          </p:cNvSpPr>
          <p:nvPr/>
        </p:nvSpPr>
        <p:spPr bwMode="auto">
          <a:xfrm>
            <a:off x="323528" y="1628800"/>
            <a:ext cx="8496944" cy="3600399"/>
          </a:xfrm>
          <a:prstGeom prst="rect">
            <a:avLst/>
          </a:prstGeom>
          <a:noFill/>
          <a:ln w="9525" algn="ctr">
            <a:noFill/>
            <a:miter lim="800000"/>
            <a:headEnd/>
            <a:tailEnd/>
          </a:ln>
        </p:spPr>
        <p:txBody>
          <a:bodyPr lIns="91406" tIns="45703" rIns="91406" bIns="45703"/>
          <a:lstStyle/>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Beispiel I</a:t>
            </a:r>
          </a:p>
          <a:p>
            <a:pPr marL="357188" indent="-357188" algn="l" eaLnBrk="0" hangingPunct="0">
              <a:spcBef>
                <a:spcPct val="50000"/>
              </a:spcBef>
              <a:buClr>
                <a:srgbClr val="1D2D4B"/>
              </a:buClr>
            </a:pPr>
            <a:r>
              <a:rPr lang="de-DE" dirty="0" smtClean="0">
                <a:sym typeface="Wingdings" pitchFamily="2" charset="2"/>
              </a:rPr>
              <a:t>	Krankenschwester, 35 Jahre alt, angestrebte BU-Rente 1.000 €, EA 65</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r>
              <a:rPr lang="de-DE" dirty="0" smtClean="0">
                <a:sym typeface="Wingdings" pitchFamily="2" charset="2"/>
              </a:rPr>
              <a:t>	1. Deckblatt „virtuelle Beratermappe“</a:t>
            </a:r>
          </a:p>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a:sym typeface="Wingdings" pitchFamily="2" charset="2"/>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46" name="Picture 2"/>
          <p:cNvPicPr>
            <a:picLocks noChangeAspect="1" noChangeArrowheads="1"/>
          </p:cNvPicPr>
          <p:nvPr/>
        </p:nvPicPr>
        <p:blipFill>
          <a:blip r:embed="rId2" cstate="print"/>
          <a:srcRect/>
          <a:stretch>
            <a:fillRect/>
          </a:stretch>
        </p:blipFill>
        <p:spPr bwMode="auto">
          <a:xfrm>
            <a:off x="251520" y="908720"/>
            <a:ext cx="4459784" cy="5074112"/>
          </a:xfrm>
          <a:prstGeom prst="rect">
            <a:avLst/>
          </a:prstGeom>
          <a:noFill/>
          <a:ln w="9525">
            <a:noFill/>
            <a:miter lim="800000"/>
            <a:headEnd/>
            <a:tailEnd/>
          </a:ln>
        </p:spPr>
      </p:pic>
      <p:sp>
        <p:nvSpPr>
          <p:cNvPr id="4" name="Pfeil nach links 3"/>
          <p:cNvSpPr/>
          <p:nvPr/>
        </p:nvSpPr>
        <p:spPr bwMode="auto">
          <a:xfrm>
            <a:off x="4860032" y="5085184"/>
            <a:ext cx="1584176"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de-DE" dirty="0" smtClean="0"/>
              <a:t>Privater Berufsunfähigkeitsschutz</a:t>
            </a:r>
          </a:p>
        </p:txBody>
      </p:sp>
      <p:sp>
        <p:nvSpPr>
          <p:cNvPr id="15363" name="Rectangle 3"/>
          <p:cNvSpPr>
            <a:spLocks noChangeArrowheads="1"/>
          </p:cNvSpPr>
          <p:nvPr/>
        </p:nvSpPr>
        <p:spPr bwMode="auto">
          <a:xfrm>
            <a:off x="323528" y="1018868"/>
            <a:ext cx="8784976" cy="339162"/>
          </a:xfrm>
          <a:prstGeom prst="rect">
            <a:avLst/>
          </a:prstGeom>
          <a:noFill/>
          <a:ln w="9525">
            <a:noFill/>
            <a:miter lim="800000"/>
            <a:headEnd/>
            <a:tailEnd/>
          </a:ln>
        </p:spPr>
        <p:txBody>
          <a:bodyPr wrap="square" lIns="92041" tIns="46021" rIns="92041" bIns="46021">
            <a:spAutoFit/>
          </a:bodyPr>
          <a:lstStyle/>
          <a:p>
            <a:pPr marL="342900" indent="-342900" algn="l">
              <a:spcBef>
                <a:spcPct val="20000"/>
              </a:spcBef>
            </a:pPr>
            <a:r>
              <a:rPr lang="de-DE" b="1" dirty="0" smtClean="0"/>
              <a:t>Nutzung der afm Medien für die Beratung der Berufsunfähigkeit</a:t>
            </a:r>
            <a:endParaRPr lang="de-DE" b="1" dirty="0"/>
          </a:p>
        </p:txBody>
      </p:sp>
      <p:sp>
        <p:nvSpPr>
          <p:cNvPr id="259076" name="Rectangle 4"/>
          <p:cNvSpPr>
            <a:spLocks noChangeArrowheads="1"/>
          </p:cNvSpPr>
          <p:nvPr/>
        </p:nvSpPr>
        <p:spPr bwMode="auto">
          <a:xfrm>
            <a:off x="323528" y="1628800"/>
            <a:ext cx="8496944" cy="3600399"/>
          </a:xfrm>
          <a:prstGeom prst="rect">
            <a:avLst/>
          </a:prstGeom>
          <a:noFill/>
          <a:ln w="9525" algn="ctr">
            <a:noFill/>
            <a:miter lim="800000"/>
            <a:headEnd/>
            <a:tailEnd/>
          </a:ln>
        </p:spPr>
        <p:txBody>
          <a:bodyPr lIns="91406" tIns="45703" rIns="91406" bIns="45703"/>
          <a:lstStyle/>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Beispiel I</a:t>
            </a:r>
          </a:p>
          <a:p>
            <a:pPr marL="357188" indent="-357188" algn="l" eaLnBrk="0" hangingPunct="0">
              <a:spcBef>
                <a:spcPct val="50000"/>
              </a:spcBef>
              <a:buClr>
                <a:srgbClr val="1D2D4B"/>
              </a:buClr>
            </a:pPr>
            <a:r>
              <a:rPr lang="de-DE" dirty="0" smtClean="0">
                <a:sym typeface="Wingdings" pitchFamily="2" charset="2"/>
              </a:rPr>
              <a:t>	Krankenschwester, 35 Jahre alt, angestrebte BU-Rente 1.500 €, EA 67</a:t>
            </a:r>
          </a:p>
          <a:p>
            <a:pPr marL="357188" indent="-357188" algn="l" eaLnBrk="0" hangingPunct="0">
              <a:spcBef>
                <a:spcPct val="50000"/>
              </a:spcBef>
              <a:buClr>
                <a:srgbClr val="1D2D4B"/>
              </a:buClr>
            </a:pPr>
            <a:r>
              <a:rPr lang="de-DE" dirty="0">
                <a:sym typeface="Wingdings" pitchFamily="2" charset="2"/>
              </a:rPr>
              <a:t> </a:t>
            </a:r>
            <a:r>
              <a:rPr lang="de-DE" dirty="0" smtClean="0">
                <a:sym typeface="Wingdings" pitchFamily="2" charset="2"/>
              </a:rPr>
              <a:t>      </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r>
              <a:rPr lang="de-DE" dirty="0" smtClean="0">
                <a:sym typeface="Wingdings" pitchFamily="2" charset="2"/>
              </a:rPr>
              <a:t>	1. Deckblatt „virtuelle Beratermappe“</a:t>
            </a:r>
          </a:p>
          <a:p>
            <a:pPr marL="357188" indent="-357188" algn="l" eaLnBrk="0" hangingPunct="0">
              <a:spcBef>
                <a:spcPct val="50000"/>
              </a:spcBef>
              <a:buClr>
                <a:srgbClr val="1D2D4B"/>
              </a:buClr>
            </a:pPr>
            <a:r>
              <a:rPr lang="de-DE" dirty="0" smtClean="0">
                <a:sym typeface="Wingdings" pitchFamily="2" charset="2"/>
              </a:rPr>
              <a:t>	2. Beitragsvergleich </a:t>
            </a:r>
            <a:r>
              <a:rPr lang="de-DE" dirty="0" err="1" smtClean="0">
                <a:sym typeface="Wingdings" pitchFamily="2" charset="2"/>
              </a:rPr>
              <a:t>MuM</a:t>
            </a:r>
            <a:r>
              <a:rPr lang="de-DE" dirty="0" smtClean="0">
                <a:sym typeface="Wingdings" pitchFamily="2" charset="2"/>
              </a:rPr>
              <a:t> Office</a:t>
            </a:r>
          </a:p>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a:sym typeface="Wingdings" pitchFamily="2" charset="2"/>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Rangliste nach Beitrag</a:t>
            </a:r>
            <a:endParaRPr lang="de-DE" dirty="0"/>
          </a:p>
        </p:txBody>
      </p:sp>
      <p:pic>
        <p:nvPicPr>
          <p:cNvPr id="3" name="Grafik 2"/>
          <p:cNvPicPr>
            <a:picLocks noChangeAspect="1"/>
          </p:cNvPicPr>
          <p:nvPr/>
        </p:nvPicPr>
        <p:blipFill>
          <a:blip r:embed="rId2"/>
          <a:stretch>
            <a:fillRect/>
          </a:stretch>
        </p:blipFill>
        <p:spPr>
          <a:xfrm>
            <a:off x="0" y="1311852"/>
            <a:ext cx="9144000" cy="4234295"/>
          </a:xfrm>
          <a:prstGeom prst="rect">
            <a:avLst/>
          </a:prstGeom>
        </p:spPr>
      </p:pic>
    </p:spTree>
    <p:extLst>
      <p:ext uri="{BB962C8B-B14F-4D97-AF65-F5344CB8AC3E}">
        <p14:creationId xmlns:p14="http://schemas.microsoft.com/office/powerpoint/2010/main" val="2537674097"/>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de-DE" dirty="0" smtClean="0"/>
              <a:t>Privater Berufsunfähigkeitsschutz</a:t>
            </a:r>
          </a:p>
        </p:txBody>
      </p:sp>
      <p:sp>
        <p:nvSpPr>
          <p:cNvPr id="15363" name="Rectangle 3"/>
          <p:cNvSpPr>
            <a:spLocks noChangeArrowheads="1"/>
          </p:cNvSpPr>
          <p:nvPr/>
        </p:nvSpPr>
        <p:spPr bwMode="auto">
          <a:xfrm>
            <a:off x="323528" y="1018868"/>
            <a:ext cx="8784976" cy="339162"/>
          </a:xfrm>
          <a:prstGeom prst="rect">
            <a:avLst/>
          </a:prstGeom>
          <a:noFill/>
          <a:ln w="9525">
            <a:noFill/>
            <a:miter lim="800000"/>
            <a:headEnd/>
            <a:tailEnd/>
          </a:ln>
        </p:spPr>
        <p:txBody>
          <a:bodyPr wrap="square" lIns="92041" tIns="46021" rIns="92041" bIns="46021">
            <a:spAutoFit/>
          </a:bodyPr>
          <a:lstStyle/>
          <a:p>
            <a:pPr marL="342900" indent="-342900" algn="l">
              <a:spcBef>
                <a:spcPct val="20000"/>
              </a:spcBef>
            </a:pPr>
            <a:r>
              <a:rPr lang="de-DE" b="1" dirty="0" smtClean="0"/>
              <a:t>Nutzung der afm Medien für die Beratung der Berufsunfähigkeit</a:t>
            </a:r>
            <a:endParaRPr lang="de-DE" b="1" dirty="0"/>
          </a:p>
        </p:txBody>
      </p:sp>
      <p:sp>
        <p:nvSpPr>
          <p:cNvPr id="259076" name="Rectangle 4"/>
          <p:cNvSpPr>
            <a:spLocks noChangeArrowheads="1"/>
          </p:cNvSpPr>
          <p:nvPr/>
        </p:nvSpPr>
        <p:spPr bwMode="auto">
          <a:xfrm>
            <a:off x="323528" y="1628800"/>
            <a:ext cx="8496944" cy="3600399"/>
          </a:xfrm>
          <a:prstGeom prst="rect">
            <a:avLst/>
          </a:prstGeom>
          <a:noFill/>
          <a:ln w="9525" algn="ctr">
            <a:noFill/>
            <a:miter lim="800000"/>
            <a:headEnd/>
            <a:tailEnd/>
          </a:ln>
        </p:spPr>
        <p:txBody>
          <a:bodyPr lIns="91406" tIns="45703" rIns="91406" bIns="45703"/>
          <a:lstStyle/>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Beispiel I</a:t>
            </a:r>
          </a:p>
          <a:p>
            <a:pPr marL="357188" indent="-357188" algn="l" eaLnBrk="0" hangingPunct="0">
              <a:spcBef>
                <a:spcPct val="50000"/>
              </a:spcBef>
              <a:buClr>
                <a:srgbClr val="1D2D4B"/>
              </a:buClr>
            </a:pPr>
            <a:r>
              <a:rPr lang="de-DE" dirty="0" smtClean="0">
                <a:sym typeface="Wingdings" pitchFamily="2" charset="2"/>
              </a:rPr>
              <a:t>	Krankenschwester, 35 Jahre alt, angestrebte BU-Rente 1.500 €, EA 67</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r>
              <a:rPr lang="de-DE" dirty="0" smtClean="0">
                <a:sym typeface="Wingdings" pitchFamily="2" charset="2"/>
              </a:rPr>
              <a:t>	1. Deckblatt „virtuelle Beratermappe“</a:t>
            </a:r>
          </a:p>
          <a:p>
            <a:pPr marL="357188" indent="-357188" algn="l" eaLnBrk="0" hangingPunct="0">
              <a:spcBef>
                <a:spcPct val="50000"/>
              </a:spcBef>
              <a:buClr>
                <a:srgbClr val="1D2D4B"/>
              </a:buClr>
            </a:pPr>
            <a:r>
              <a:rPr lang="de-DE" dirty="0" smtClean="0">
                <a:sym typeface="Wingdings" pitchFamily="2" charset="2"/>
              </a:rPr>
              <a:t>	2. Beitragsvergleich </a:t>
            </a:r>
            <a:r>
              <a:rPr lang="de-DE" dirty="0" err="1" smtClean="0">
                <a:sym typeface="Wingdings" pitchFamily="2" charset="2"/>
              </a:rPr>
              <a:t>MuM</a:t>
            </a:r>
            <a:r>
              <a:rPr lang="de-DE" dirty="0" smtClean="0">
                <a:sym typeface="Wingdings" pitchFamily="2" charset="2"/>
              </a:rPr>
              <a:t> Office</a:t>
            </a:r>
          </a:p>
          <a:p>
            <a:pPr marL="357188" indent="-357188" algn="l" eaLnBrk="0" hangingPunct="0">
              <a:spcBef>
                <a:spcPct val="50000"/>
              </a:spcBef>
              <a:buClr>
                <a:srgbClr val="1D2D4B"/>
              </a:buClr>
            </a:pPr>
            <a:r>
              <a:rPr lang="de-DE" dirty="0" smtClean="0">
                <a:sym typeface="Wingdings" pitchFamily="2" charset="2"/>
              </a:rPr>
              <a:t>	3. Abgleich afm BU Navi Online</a:t>
            </a:r>
          </a:p>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a:sym typeface="Wingdings" pitchFamily="2" charset="2"/>
            </a:endParaRP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a:t>
            </a:r>
            <a:r>
              <a:rPr lang="de-DE" dirty="0" smtClean="0"/>
              <a:t>fm BU-Navi Online</a:t>
            </a:r>
            <a:endParaRPr lang="de-DE" dirty="0"/>
          </a:p>
        </p:txBody>
      </p:sp>
      <p:pic>
        <p:nvPicPr>
          <p:cNvPr id="3" name="Grafik 2"/>
          <p:cNvPicPr>
            <a:picLocks noChangeAspect="1"/>
          </p:cNvPicPr>
          <p:nvPr/>
        </p:nvPicPr>
        <p:blipFill>
          <a:blip r:embed="rId2"/>
          <a:stretch>
            <a:fillRect/>
          </a:stretch>
        </p:blipFill>
        <p:spPr>
          <a:xfrm>
            <a:off x="179512" y="980728"/>
            <a:ext cx="7452320" cy="5058310"/>
          </a:xfrm>
          <a:prstGeom prst="rect">
            <a:avLst/>
          </a:prstGeom>
        </p:spPr>
      </p:pic>
      <p:sp>
        <p:nvSpPr>
          <p:cNvPr id="4" name="Pfeil nach links 3"/>
          <p:cNvSpPr/>
          <p:nvPr/>
        </p:nvSpPr>
        <p:spPr bwMode="auto">
          <a:xfrm>
            <a:off x="5220072" y="4941168"/>
            <a:ext cx="1512168" cy="216024"/>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78471011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107504" y="476672"/>
            <a:ext cx="7452320" cy="5253045"/>
          </a:xfrm>
          <a:prstGeom prst="rect">
            <a:avLst/>
          </a:prstGeom>
        </p:spPr>
      </p:pic>
      <p:sp>
        <p:nvSpPr>
          <p:cNvPr id="4" name="Pfeil nach links 3"/>
          <p:cNvSpPr/>
          <p:nvPr/>
        </p:nvSpPr>
        <p:spPr bwMode="auto">
          <a:xfrm>
            <a:off x="7452320" y="3429000"/>
            <a:ext cx="936104" cy="144016"/>
          </a:xfrm>
          <a:prstGeom prst="leftArrow">
            <a:avLst/>
          </a:prstGeom>
          <a:solidFill>
            <a:srgbClr val="D6D6D6"/>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pic>
        <p:nvPicPr>
          <p:cNvPr id="5" name="Grafik 4"/>
          <p:cNvPicPr>
            <a:picLocks noChangeAspect="1"/>
          </p:cNvPicPr>
          <p:nvPr/>
        </p:nvPicPr>
        <p:blipFill>
          <a:blip r:embed="rId3"/>
          <a:stretch>
            <a:fillRect/>
          </a:stretch>
        </p:blipFill>
        <p:spPr>
          <a:xfrm>
            <a:off x="7461746" y="3645024"/>
            <a:ext cx="951058" cy="152413"/>
          </a:xfrm>
          <a:prstGeom prst="rect">
            <a:avLst/>
          </a:prstGeom>
        </p:spPr>
      </p:pic>
      <p:pic>
        <p:nvPicPr>
          <p:cNvPr id="6" name="Grafik 5"/>
          <p:cNvPicPr>
            <a:picLocks noChangeAspect="1"/>
          </p:cNvPicPr>
          <p:nvPr/>
        </p:nvPicPr>
        <p:blipFill>
          <a:blip r:embed="rId3"/>
          <a:stretch>
            <a:fillRect/>
          </a:stretch>
        </p:blipFill>
        <p:spPr>
          <a:xfrm>
            <a:off x="7461746" y="2636912"/>
            <a:ext cx="951058" cy="152413"/>
          </a:xfrm>
          <a:prstGeom prst="rect">
            <a:avLst/>
          </a:prstGeom>
          <a:solidFill>
            <a:schemeClr val="accent1"/>
          </a:solidFill>
        </p:spPr>
      </p:pic>
    </p:spTree>
    <p:extLst>
      <p:ext uri="{BB962C8B-B14F-4D97-AF65-F5344CB8AC3E}">
        <p14:creationId xmlns:p14="http://schemas.microsoft.com/office/powerpoint/2010/main" val="1205151936"/>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de-DE" dirty="0" smtClean="0"/>
              <a:t>Privater Berufsunfähigkeitsschutz</a:t>
            </a:r>
          </a:p>
        </p:txBody>
      </p:sp>
      <p:sp>
        <p:nvSpPr>
          <p:cNvPr id="15363" name="Rectangle 3"/>
          <p:cNvSpPr>
            <a:spLocks noChangeArrowheads="1"/>
          </p:cNvSpPr>
          <p:nvPr/>
        </p:nvSpPr>
        <p:spPr bwMode="auto">
          <a:xfrm>
            <a:off x="323528" y="1018868"/>
            <a:ext cx="8784976" cy="339162"/>
          </a:xfrm>
          <a:prstGeom prst="rect">
            <a:avLst/>
          </a:prstGeom>
          <a:noFill/>
          <a:ln w="9525">
            <a:noFill/>
            <a:miter lim="800000"/>
            <a:headEnd/>
            <a:tailEnd/>
          </a:ln>
        </p:spPr>
        <p:txBody>
          <a:bodyPr wrap="square" lIns="92041" tIns="46021" rIns="92041" bIns="46021">
            <a:spAutoFit/>
          </a:bodyPr>
          <a:lstStyle/>
          <a:p>
            <a:pPr marL="342900" indent="-342900" algn="l">
              <a:spcBef>
                <a:spcPct val="20000"/>
              </a:spcBef>
            </a:pPr>
            <a:r>
              <a:rPr lang="de-DE" b="1" dirty="0" smtClean="0"/>
              <a:t>Nutzung der afm Medien für die Beratung der Berufsunfähigkeit</a:t>
            </a:r>
            <a:endParaRPr lang="de-DE" b="1" dirty="0"/>
          </a:p>
        </p:txBody>
      </p:sp>
      <p:sp>
        <p:nvSpPr>
          <p:cNvPr id="259076" name="Rectangle 4"/>
          <p:cNvSpPr>
            <a:spLocks noChangeArrowheads="1"/>
          </p:cNvSpPr>
          <p:nvPr/>
        </p:nvSpPr>
        <p:spPr bwMode="auto">
          <a:xfrm>
            <a:off x="323528" y="1628800"/>
            <a:ext cx="8496944" cy="3600399"/>
          </a:xfrm>
          <a:prstGeom prst="rect">
            <a:avLst/>
          </a:prstGeom>
          <a:noFill/>
          <a:ln w="9525" algn="ctr">
            <a:noFill/>
            <a:miter lim="800000"/>
            <a:headEnd/>
            <a:tailEnd/>
          </a:ln>
        </p:spPr>
        <p:txBody>
          <a:bodyPr lIns="91406" tIns="45703" rIns="91406" bIns="45703"/>
          <a:lstStyle/>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Beispiel I</a:t>
            </a:r>
          </a:p>
          <a:p>
            <a:pPr marL="357188" indent="-357188" algn="l" eaLnBrk="0" hangingPunct="0">
              <a:spcBef>
                <a:spcPct val="50000"/>
              </a:spcBef>
              <a:buClr>
                <a:srgbClr val="1D2D4B"/>
              </a:buClr>
            </a:pPr>
            <a:r>
              <a:rPr lang="de-DE" dirty="0" smtClean="0">
                <a:sym typeface="Wingdings" pitchFamily="2" charset="2"/>
              </a:rPr>
              <a:t>	Krankenschwester, 35 Jahre alt, angestrebte BU-Rente 1.500 €, EA 67</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r>
              <a:rPr lang="de-DE" dirty="0" smtClean="0">
                <a:sym typeface="Wingdings" pitchFamily="2" charset="2"/>
              </a:rPr>
              <a:t>	1. Deckblatt „virtuelle Beratermappe“</a:t>
            </a:r>
          </a:p>
          <a:p>
            <a:pPr marL="357188" indent="-357188" algn="l" eaLnBrk="0" hangingPunct="0">
              <a:spcBef>
                <a:spcPct val="50000"/>
              </a:spcBef>
              <a:buClr>
                <a:srgbClr val="1D2D4B"/>
              </a:buClr>
            </a:pPr>
            <a:r>
              <a:rPr lang="de-DE" dirty="0" smtClean="0">
                <a:sym typeface="Wingdings" pitchFamily="2" charset="2"/>
              </a:rPr>
              <a:t>	2. Beitragsvergleich </a:t>
            </a:r>
            <a:r>
              <a:rPr lang="de-DE" dirty="0" err="1" smtClean="0">
                <a:sym typeface="Wingdings" pitchFamily="2" charset="2"/>
              </a:rPr>
              <a:t>MuM</a:t>
            </a:r>
            <a:r>
              <a:rPr lang="de-DE" dirty="0" smtClean="0">
                <a:sym typeface="Wingdings" pitchFamily="2" charset="2"/>
              </a:rPr>
              <a:t> Office</a:t>
            </a:r>
          </a:p>
          <a:p>
            <a:pPr marL="357188" indent="-357188" algn="l" eaLnBrk="0" hangingPunct="0">
              <a:spcBef>
                <a:spcPct val="50000"/>
              </a:spcBef>
              <a:buClr>
                <a:srgbClr val="1D2D4B"/>
              </a:buClr>
            </a:pPr>
            <a:r>
              <a:rPr lang="de-DE" dirty="0" smtClean="0">
                <a:sym typeface="Wingdings" pitchFamily="2" charset="2"/>
              </a:rPr>
              <a:t>	3. Abgleich afm BU Navi Online</a:t>
            </a:r>
          </a:p>
          <a:p>
            <a:pPr marL="357188" indent="-357188" algn="l" eaLnBrk="0" hangingPunct="0">
              <a:spcBef>
                <a:spcPct val="50000"/>
              </a:spcBef>
              <a:buClr>
                <a:srgbClr val="1D2D4B"/>
              </a:buClr>
            </a:pPr>
            <a:r>
              <a:rPr lang="de-DE" dirty="0">
                <a:sym typeface="Wingdings" pitchFamily="2" charset="2"/>
              </a:rPr>
              <a:t>	</a:t>
            </a:r>
            <a:r>
              <a:rPr lang="de-DE" dirty="0" smtClean="0">
                <a:sym typeface="Wingdings" pitchFamily="2" charset="2"/>
              </a:rPr>
              <a:t>4. Personalisierter Leistungsvergleich mit afm BU Navi online</a:t>
            </a:r>
          </a:p>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a:sym typeface="Wingdings" pitchFamily="2" charset="2"/>
            </a:endParaRPr>
          </a:p>
        </p:txBody>
      </p:sp>
    </p:spTree>
    <p:extLst>
      <p:ext uri="{BB962C8B-B14F-4D97-AF65-F5344CB8AC3E}">
        <p14:creationId xmlns:p14="http://schemas.microsoft.com/office/powerpoint/2010/main" val="188643757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Vertriebssupport Abteilung Vorsorge</a:t>
            </a:r>
            <a:endParaRPr lang="de-DE" dirty="0"/>
          </a:p>
        </p:txBody>
      </p:sp>
      <p:sp>
        <p:nvSpPr>
          <p:cNvPr id="5" name="Inhaltsplatzhalter 4"/>
          <p:cNvSpPr>
            <a:spLocks noGrp="1"/>
          </p:cNvSpPr>
          <p:nvPr>
            <p:ph idx="1"/>
          </p:nvPr>
        </p:nvSpPr>
        <p:spPr/>
        <p:txBody>
          <a:bodyPr/>
          <a:lstStyle/>
          <a:p>
            <a:endParaRPr lang="de-DE" dirty="0" smtClean="0"/>
          </a:p>
          <a:p>
            <a:r>
              <a:rPr lang="de-DE" b="1" dirty="0" smtClean="0"/>
              <a:t>Britta Harden</a:t>
            </a:r>
          </a:p>
          <a:p>
            <a:endParaRPr lang="de-DE" b="1" dirty="0" smtClean="0"/>
          </a:p>
          <a:p>
            <a:r>
              <a:rPr lang="de-DE" b="1" dirty="0" smtClean="0"/>
              <a:t>Heiko Juschkus : KV, Pflege, BU, Erben und Schenken</a:t>
            </a:r>
          </a:p>
          <a:p>
            <a:endParaRPr lang="de-DE" b="1" dirty="0"/>
          </a:p>
          <a:p>
            <a:r>
              <a:rPr lang="de-DE" b="1" dirty="0" smtClean="0"/>
              <a:t>Anthony King: Grundfähigkeiten, </a:t>
            </a:r>
            <a:r>
              <a:rPr lang="de-DE" b="1" dirty="0" err="1" smtClean="0"/>
              <a:t>bAV</a:t>
            </a:r>
            <a:r>
              <a:rPr lang="de-DE" b="1" dirty="0" smtClean="0"/>
              <a:t>, </a:t>
            </a:r>
            <a:r>
              <a:rPr lang="de-DE" b="1" dirty="0" err="1" smtClean="0"/>
              <a:t>bEV</a:t>
            </a:r>
            <a:endParaRPr lang="de-DE" b="1" dirty="0" smtClean="0"/>
          </a:p>
          <a:p>
            <a:endParaRPr lang="de-DE" b="1" dirty="0"/>
          </a:p>
          <a:p>
            <a:r>
              <a:rPr lang="de-DE" b="1" dirty="0" smtClean="0"/>
              <a:t>Marcel Schulte: Analyse, Controlling, Kooperationen</a:t>
            </a:r>
          </a:p>
          <a:p>
            <a:endParaRPr lang="de-DE" b="1" dirty="0"/>
          </a:p>
          <a:p>
            <a:r>
              <a:rPr lang="de-DE" b="1" dirty="0" smtClean="0"/>
              <a:t>Jan-Luca Kriebel: Auszubildender</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0" y="1143000"/>
            <a:ext cx="9144000" cy="4572000"/>
          </a:xfrm>
          <a:prstGeom prst="rect">
            <a:avLst/>
          </a:prstGeom>
        </p:spPr>
      </p:pic>
    </p:spTree>
    <p:extLst>
      <p:ext uri="{BB962C8B-B14F-4D97-AF65-F5344CB8AC3E}">
        <p14:creationId xmlns:p14="http://schemas.microsoft.com/office/powerpoint/2010/main" val="14031807"/>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0" y="1033742"/>
            <a:ext cx="9144000" cy="4790515"/>
          </a:xfrm>
          <a:prstGeom prst="rect">
            <a:avLst/>
          </a:prstGeom>
        </p:spPr>
      </p:pic>
    </p:spTree>
    <p:extLst>
      <p:ext uri="{BB962C8B-B14F-4D97-AF65-F5344CB8AC3E}">
        <p14:creationId xmlns:p14="http://schemas.microsoft.com/office/powerpoint/2010/main" val="3690547083"/>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6594" name="Picture 2"/>
          <p:cNvPicPr>
            <a:picLocks noChangeAspect="1" noChangeArrowheads="1"/>
          </p:cNvPicPr>
          <p:nvPr/>
        </p:nvPicPr>
        <p:blipFill>
          <a:blip r:embed="rId2" cstate="print"/>
          <a:srcRect/>
          <a:stretch>
            <a:fillRect/>
          </a:stretch>
        </p:blipFill>
        <p:spPr bwMode="auto">
          <a:xfrm>
            <a:off x="600075" y="1023939"/>
            <a:ext cx="6984443" cy="3269157"/>
          </a:xfrm>
          <a:prstGeom prst="rect">
            <a:avLst/>
          </a:prstGeom>
          <a:noFill/>
          <a:ln w="9525">
            <a:noFill/>
            <a:miter lim="800000"/>
            <a:headEnd/>
            <a:tailEnd/>
          </a:ln>
        </p:spPr>
      </p:pic>
      <p:sp>
        <p:nvSpPr>
          <p:cNvPr id="4" name="Pfeil nach links 3"/>
          <p:cNvSpPr/>
          <p:nvPr/>
        </p:nvSpPr>
        <p:spPr bwMode="auto">
          <a:xfrm>
            <a:off x="2843808" y="1988840"/>
            <a:ext cx="1008112" cy="216024"/>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5" name="Textfeld 4"/>
          <p:cNvSpPr txBox="1"/>
          <p:nvPr/>
        </p:nvSpPr>
        <p:spPr>
          <a:xfrm>
            <a:off x="539552" y="4725144"/>
            <a:ext cx="7920880" cy="584775"/>
          </a:xfrm>
          <a:prstGeom prst="rect">
            <a:avLst/>
          </a:prstGeom>
          <a:noFill/>
        </p:spPr>
        <p:txBody>
          <a:bodyPr wrap="square" rtlCol="0">
            <a:spAutoFit/>
          </a:bodyPr>
          <a:lstStyle/>
          <a:p>
            <a:pPr algn="l"/>
            <a:r>
              <a:rPr lang="de-DE" dirty="0" smtClean="0"/>
              <a:t>Auswahl der relevanten Kriterien (Umorganisation bei Angestellten? Nachversicherungsgarantie?)</a:t>
            </a:r>
            <a:endParaRPr lang="de-DE"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Beraterportal – Bereich BU</a:t>
            </a:r>
            <a:endParaRPr lang="de-DE" dirty="0"/>
          </a:p>
        </p:txBody>
      </p:sp>
      <p:sp>
        <p:nvSpPr>
          <p:cNvPr id="5" name="Pfeil nach links 4"/>
          <p:cNvSpPr/>
          <p:nvPr/>
        </p:nvSpPr>
        <p:spPr bwMode="auto">
          <a:xfrm>
            <a:off x="5508104" y="2564904"/>
            <a:ext cx="936104"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pic>
        <p:nvPicPr>
          <p:cNvPr id="3" name="Grafik 2"/>
          <p:cNvPicPr>
            <a:picLocks noChangeAspect="1"/>
          </p:cNvPicPr>
          <p:nvPr/>
        </p:nvPicPr>
        <p:blipFill>
          <a:blip r:embed="rId2"/>
          <a:stretch>
            <a:fillRect/>
          </a:stretch>
        </p:blipFill>
        <p:spPr>
          <a:xfrm>
            <a:off x="755576" y="1124743"/>
            <a:ext cx="6840760" cy="4914721"/>
          </a:xfrm>
          <a:prstGeom prst="rect">
            <a:avLst/>
          </a:prstGeom>
        </p:spPr>
      </p:pic>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Beraterportal – Bereich BU | Beamte</a:t>
            </a:r>
            <a:endParaRPr lang="de-DE" dirty="0"/>
          </a:p>
        </p:txBody>
      </p:sp>
      <p:pic>
        <p:nvPicPr>
          <p:cNvPr id="1026" name="Picture 2"/>
          <p:cNvPicPr>
            <a:picLocks noChangeAspect="1" noChangeArrowheads="1"/>
          </p:cNvPicPr>
          <p:nvPr/>
        </p:nvPicPr>
        <p:blipFill>
          <a:blip r:embed="rId2" cstate="print"/>
          <a:srcRect/>
          <a:stretch>
            <a:fillRect/>
          </a:stretch>
        </p:blipFill>
        <p:spPr bwMode="auto">
          <a:xfrm>
            <a:off x="323528" y="1124744"/>
            <a:ext cx="4320480" cy="496855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 name="Rechteck 8"/>
          <p:cNvSpPr/>
          <p:nvPr/>
        </p:nvSpPr>
        <p:spPr bwMode="auto">
          <a:xfrm>
            <a:off x="387796" y="1916832"/>
            <a:ext cx="2304256" cy="338437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4098" name="Titel 17"/>
          <p:cNvSpPr>
            <a:spLocks noGrp="1"/>
          </p:cNvSpPr>
          <p:nvPr>
            <p:ph type="title"/>
          </p:nvPr>
        </p:nvSpPr>
        <p:spPr/>
        <p:txBody>
          <a:bodyPr/>
          <a:lstStyle/>
          <a:p>
            <a:r>
              <a:rPr lang="de-DE" dirty="0" smtClean="0"/>
              <a:t>Alternativen zur BU-Absicherung  </a:t>
            </a:r>
          </a:p>
        </p:txBody>
      </p:sp>
      <p:sp>
        <p:nvSpPr>
          <p:cNvPr id="3" name="Textfeld 2"/>
          <p:cNvSpPr txBox="1"/>
          <p:nvPr/>
        </p:nvSpPr>
        <p:spPr>
          <a:xfrm>
            <a:off x="402654" y="2112641"/>
            <a:ext cx="8686800" cy="338554"/>
          </a:xfrm>
          <a:prstGeom prst="rect">
            <a:avLst/>
          </a:prstGeom>
          <a:noFill/>
        </p:spPr>
        <p:txBody>
          <a:bodyPr wrap="square" rtlCol="0">
            <a:spAutoFit/>
          </a:bodyPr>
          <a:lstStyle/>
          <a:p>
            <a:pPr algn="l"/>
            <a:r>
              <a:rPr lang="de-DE" b="1" dirty="0" smtClean="0">
                <a:solidFill>
                  <a:srgbClr val="C00000"/>
                </a:solidFill>
              </a:rPr>
              <a:t>Körperlich Tätige</a:t>
            </a:r>
            <a:r>
              <a:rPr lang="de-DE" dirty="0" smtClean="0">
                <a:solidFill>
                  <a:srgbClr val="6E0717"/>
                </a:solidFill>
              </a:rPr>
              <a:t>		</a:t>
            </a:r>
            <a:r>
              <a:rPr lang="de-DE" dirty="0" smtClean="0">
                <a:solidFill>
                  <a:srgbClr val="1D2D4B"/>
                </a:solidFill>
              </a:rPr>
              <a:t>Berufsgruppeneinstufung führt zu hohem Beitrag</a:t>
            </a:r>
            <a:endParaRPr lang="de-DE" dirty="0">
              <a:solidFill>
                <a:srgbClr val="1D2D4B"/>
              </a:solidFill>
            </a:endParaRPr>
          </a:p>
        </p:txBody>
      </p:sp>
      <p:sp>
        <p:nvSpPr>
          <p:cNvPr id="4" name="Textfeld 3"/>
          <p:cNvSpPr txBox="1"/>
          <p:nvPr/>
        </p:nvSpPr>
        <p:spPr>
          <a:xfrm>
            <a:off x="421704" y="4703440"/>
            <a:ext cx="7534672" cy="584775"/>
          </a:xfrm>
          <a:prstGeom prst="rect">
            <a:avLst/>
          </a:prstGeom>
          <a:noFill/>
        </p:spPr>
        <p:txBody>
          <a:bodyPr wrap="square" rtlCol="0">
            <a:spAutoFit/>
          </a:bodyPr>
          <a:lstStyle/>
          <a:p>
            <a:pPr algn="l"/>
            <a:r>
              <a:rPr lang="de-DE" b="1" dirty="0" smtClean="0">
                <a:solidFill>
                  <a:srgbClr val="C00000"/>
                </a:solidFill>
              </a:rPr>
              <a:t>Gesundheitszustand</a:t>
            </a:r>
            <a:r>
              <a:rPr lang="de-DE" dirty="0" smtClean="0">
                <a:solidFill>
                  <a:srgbClr val="6E0717"/>
                </a:solidFill>
              </a:rPr>
              <a:t>	</a:t>
            </a:r>
            <a:r>
              <a:rPr lang="de-DE" dirty="0" smtClean="0">
                <a:solidFill>
                  <a:srgbClr val="1D2D4B"/>
                </a:solidFill>
              </a:rPr>
              <a:t>Psychische Erkrankungen, Bewegungsapparat und</a:t>
            </a:r>
            <a:br>
              <a:rPr lang="de-DE" dirty="0" smtClean="0">
                <a:solidFill>
                  <a:srgbClr val="1D2D4B"/>
                </a:solidFill>
              </a:rPr>
            </a:br>
            <a:r>
              <a:rPr lang="de-DE" dirty="0" smtClean="0">
                <a:solidFill>
                  <a:srgbClr val="1D2D4B"/>
                </a:solidFill>
              </a:rPr>
              <a:t> 			chronische Krankheitsbilder</a:t>
            </a:r>
            <a:endParaRPr lang="de-DE" dirty="0">
              <a:solidFill>
                <a:srgbClr val="1D2D4B"/>
              </a:solidFill>
            </a:endParaRPr>
          </a:p>
        </p:txBody>
      </p:sp>
      <p:sp>
        <p:nvSpPr>
          <p:cNvPr id="5" name="Rechteck 4"/>
          <p:cNvSpPr/>
          <p:nvPr/>
        </p:nvSpPr>
        <p:spPr>
          <a:xfrm>
            <a:off x="409772" y="3408040"/>
            <a:ext cx="5782352" cy="338554"/>
          </a:xfrm>
          <a:prstGeom prst="rect">
            <a:avLst/>
          </a:prstGeom>
        </p:spPr>
        <p:txBody>
          <a:bodyPr wrap="none">
            <a:spAutoFit/>
          </a:bodyPr>
          <a:lstStyle/>
          <a:p>
            <a:pPr algn="l"/>
            <a:r>
              <a:rPr lang="de-DE" b="1" dirty="0" smtClean="0">
                <a:solidFill>
                  <a:srgbClr val="C00000"/>
                </a:solidFill>
              </a:rPr>
              <a:t>Künstler / Sportler</a:t>
            </a:r>
            <a:r>
              <a:rPr lang="de-DE" dirty="0" smtClean="0">
                <a:solidFill>
                  <a:srgbClr val="6E0717"/>
                </a:solidFill>
              </a:rPr>
              <a:t>		</a:t>
            </a:r>
            <a:r>
              <a:rPr lang="de-DE" dirty="0" smtClean="0">
                <a:solidFill>
                  <a:srgbClr val="1D2D4B"/>
                </a:solidFill>
              </a:rPr>
              <a:t>BU nicht versicherbar	 </a:t>
            </a:r>
          </a:p>
        </p:txBody>
      </p:sp>
      <p:sp>
        <p:nvSpPr>
          <p:cNvPr id="6" name="Gleichschenkliges Dreieck 5"/>
          <p:cNvSpPr/>
          <p:nvPr/>
        </p:nvSpPr>
        <p:spPr bwMode="auto">
          <a:xfrm rot="5400000">
            <a:off x="2764060" y="2185814"/>
            <a:ext cx="360040" cy="216024"/>
          </a:xfrm>
          <a:prstGeom prst="triangl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7" name="Gleichschenkliges Dreieck 6"/>
          <p:cNvSpPr/>
          <p:nvPr/>
        </p:nvSpPr>
        <p:spPr bwMode="auto">
          <a:xfrm rot="5400000">
            <a:off x="2764060" y="3476625"/>
            <a:ext cx="360040" cy="216024"/>
          </a:xfrm>
          <a:prstGeom prst="triangl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8" name="Gleichschenkliges Dreieck 7"/>
          <p:cNvSpPr/>
          <p:nvPr/>
        </p:nvSpPr>
        <p:spPr bwMode="auto">
          <a:xfrm rot="5400000">
            <a:off x="2764060" y="4767436"/>
            <a:ext cx="360040" cy="216024"/>
          </a:xfrm>
          <a:prstGeom prst="triangle">
            <a:avLst/>
          </a:prstGeom>
          <a:solidFill>
            <a:srgbClr val="92D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10" name="Titel 17"/>
          <p:cNvSpPr txBox="1">
            <a:spLocks/>
          </p:cNvSpPr>
          <p:nvPr/>
        </p:nvSpPr>
        <p:spPr bwMode="auto">
          <a:xfrm>
            <a:off x="314003" y="849451"/>
            <a:ext cx="8499475"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e-DE" b="1" dirty="0" smtClean="0">
                <a:latin typeface="+mj-lt"/>
                <a:ea typeface="+mj-ea"/>
              </a:rPr>
              <a:t>Herausforderungen in der BU-Beratung </a:t>
            </a: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Alternativen zur BU</a:t>
            </a:r>
            <a:endParaRPr lang="de-DE" dirty="0"/>
          </a:p>
        </p:txBody>
      </p:sp>
      <p:sp>
        <p:nvSpPr>
          <p:cNvPr id="4" name="Rectangle 4"/>
          <p:cNvSpPr>
            <a:spLocks noChangeArrowheads="1"/>
          </p:cNvSpPr>
          <p:nvPr/>
        </p:nvSpPr>
        <p:spPr bwMode="auto">
          <a:xfrm>
            <a:off x="323528" y="1628800"/>
            <a:ext cx="8496944" cy="2303463"/>
          </a:xfrm>
          <a:prstGeom prst="rect">
            <a:avLst/>
          </a:prstGeom>
          <a:noFill/>
          <a:ln w="9525" algn="ctr">
            <a:noFill/>
            <a:miter lim="800000"/>
            <a:headEnd/>
            <a:tailEnd/>
          </a:ln>
        </p:spPr>
        <p:txBody>
          <a:bodyPr lIns="91406" tIns="45703" rIns="91406" bIns="45703"/>
          <a:lstStyle/>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Junge Leute mit geringem Einkommen</a:t>
            </a:r>
            <a:endParaRPr lang="de-DE" dirty="0">
              <a:sym typeface="Wingdings" pitchFamily="2" charset="2"/>
            </a:endParaRPr>
          </a:p>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Menschen mit unversicherbaren Krankheitsbildern (in der BU )</a:t>
            </a:r>
            <a:endParaRPr lang="de-DE" dirty="0">
              <a:sym typeface="Wingdings" pitchFamily="2" charset="2"/>
            </a:endParaRPr>
          </a:p>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Menschen mit geringem Einkommen in teuren Berufsgruppen</a:t>
            </a:r>
          </a:p>
          <a:p>
            <a:pPr marL="357188" indent="-357188" algn="l" eaLnBrk="0" hangingPunct="0">
              <a:spcBef>
                <a:spcPct val="50000"/>
              </a:spcBef>
              <a:buClr>
                <a:srgbClr val="1D2D4B"/>
              </a:buClr>
              <a:buFont typeface="Wingdings" pitchFamily="2" charset="2"/>
              <a:buChar char="§"/>
            </a:pPr>
            <a:r>
              <a:rPr lang="de-DE" dirty="0" smtClean="0">
                <a:sym typeface="Wingdings" pitchFamily="2" charset="2"/>
              </a:rPr>
              <a:t>Beamte als Ergänzung zur DU, wenn diese nur bis zu 750 € versichert ist</a:t>
            </a:r>
            <a:endParaRPr lang="de-DE" dirty="0">
              <a:sym typeface="Wingdings" pitchFamily="2" charset="2"/>
            </a:endParaRPr>
          </a:p>
        </p:txBody>
      </p:sp>
      <p:sp>
        <p:nvSpPr>
          <p:cNvPr id="5" name="Titel 17"/>
          <p:cNvSpPr txBox="1">
            <a:spLocks/>
          </p:cNvSpPr>
          <p:nvPr/>
        </p:nvSpPr>
        <p:spPr bwMode="auto">
          <a:xfrm>
            <a:off x="314003" y="849451"/>
            <a:ext cx="8722493" cy="677862"/>
          </a:xfrm>
          <a:prstGeom prst="rect">
            <a:avLst/>
          </a:prstGeom>
          <a:noFill/>
          <a:ln w="9525">
            <a:noFill/>
            <a:miter lim="800000"/>
            <a:headEnd/>
            <a:tailEnd/>
          </a:ln>
        </p:spPr>
        <p:txBody>
          <a:bodyPr vert="horz" wrap="square" lIns="91372" tIns="45686" rIns="91372" bIns="45686"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de-DE" b="1" dirty="0" smtClean="0">
                <a:latin typeface="+mj-lt"/>
                <a:ea typeface="+mj-ea"/>
              </a:rPr>
              <a:t>Grundfähigkeitsabsicherungen sind eine Alternative zur Existenzsicherung für folgende Personengruppen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left)">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left)">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left)">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Aussagen von Kunden, die Sie alle kennen… Was antworten Sie?</a:t>
            </a:r>
          </a:p>
        </p:txBody>
      </p:sp>
      <p:sp>
        <p:nvSpPr>
          <p:cNvPr id="3" name="Abgerundete rechteckige Legende 2"/>
          <p:cNvSpPr/>
          <p:nvPr/>
        </p:nvSpPr>
        <p:spPr bwMode="auto">
          <a:xfrm>
            <a:off x="963592" y="2272255"/>
            <a:ext cx="1575722" cy="522477"/>
          </a:xfrm>
          <a:prstGeom prst="wedgeRoundRectCallout">
            <a:avLst>
              <a:gd name="adj1" fmla="val 32974"/>
              <a:gd name="adj2" fmla="val 97460"/>
              <a:gd name="adj3" fmla="val 1666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200" dirty="0">
                <a:solidFill>
                  <a:schemeClr val="bg1"/>
                </a:solidFill>
              </a:rPr>
              <a:t>…Psycho? Ich nicht.</a:t>
            </a:r>
          </a:p>
          <a:p>
            <a:pPr defTabSz="685800"/>
            <a:r>
              <a:rPr lang="de-DE" sz="1200" dirty="0">
                <a:solidFill>
                  <a:schemeClr val="bg1"/>
                </a:solidFill>
              </a:rPr>
              <a:t>(Der Dachdecker)</a:t>
            </a:r>
          </a:p>
        </p:txBody>
      </p:sp>
      <p:sp>
        <p:nvSpPr>
          <p:cNvPr id="19" name="Abgerundete rechteckige Legende 18"/>
          <p:cNvSpPr/>
          <p:nvPr/>
        </p:nvSpPr>
        <p:spPr bwMode="auto">
          <a:xfrm>
            <a:off x="3350871" y="1812161"/>
            <a:ext cx="1857501" cy="832926"/>
          </a:xfrm>
          <a:prstGeom prst="wedgeRoundRectCallout">
            <a:avLst>
              <a:gd name="adj1" fmla="val -33083"/>
              <a:gd name="adj2" fmla="val 89198"/>
              <a:gd name="adj3" fmla="val 1666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200" dirty="0">
                <a:solidFill>
                  <a:schemeClr val="bg1"/>
                </a:solidFill>
              </a:rPr>
              <a:t>…macht Sinn,</a:t>
            </a:r>
          </a:p>
          <a:p>
            <a:pPr defTabSz="685800"/>
            <a:r>
              <a:rPr lang="de-DE" sz="1200" dirty="0">
                <a:solidFill>
                  <a:schemeClr val="bg1"/>
                </a:solidFill>
              </a:rPr>
              <a:t>aber kann ich mir</a:t>
            </a:r>
          </a:p>
          <a:p>
            <a:pPr defTabSz="685800"/>
            <a:r>
              <a:rPr lang="de-DE" sz="1200" dirty="0">
                <a:solidFill>
                  <a:schemeClr val="bg1"/>
                </a:solidFill>
              </a:rPr>
              <a:t>nicht leisten?!</a:t>
            </a:r>
          </a:p>
          <a:p>
            <a:pPr defTabSz="685800"/>
            <a:r>
              <a:rPr lang="de-DE" sz="1200" dirty="0">
                <a:solidFill>
                  <a:schemeClr val="bg1"/>
                </a:solidFill>
              </a:rPr>
              <a:t>(Das ist die Pflegekraft)</a:t>
            </a:r>
          </a:p>
        </p:txBody>
      </p:sp>
      <p:sp>
        <p:nvSpPr>
          <p:cNvPr id="20" name="Abgerundete rechteckige Legende 19"/>
          <p:cNvSpPr/>
          <p:nvPr/>
        </p:nvSpPr>
        <p:spPr bwMode="auto">
          <a:xfrm>
            <a:off x="616353" y="3739347"/>
            <a:ext cx="2188632" cy="917606"/>
          </a:xfrm>
          <a:prstGeom prst="wedgeRoundRectCallout">
            <a:avLst>
              <a:gd name="adj1" fmla="val 34584"/>
              <a:gd name="adj2" fmla="val 87312"/>
              <a:gd name="adj3" fmla="val 1666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200" dirty="0">
                <a:solidFill>
                  <a:schemeClr val="bg1"/>
                </a:solidFill>
              </a:rPr>
              <a:t>…macht Sinn, aber</a:t>
            </a:r>
          </a:p>
          <a:p>
            <a:pPr defTabSz="685800"/>
            <a:r>
              <a:rPr lang="de-DE" sz="1200" dirty="0">
                <a:solidFill>
                  <a:schemeClr val="bg1"/>
                </a:solidFill>
              </a:rPr>
              <a:t>die Prozesse ggf. vor</a:t>
            </a:r>
          </a:p>
          <a:p>
            <a:pPr defTabSz="685800"/>
            <a:r>
              <a:rPr lang="de-DE" sz="1200" dirty="0">
                <a:solidFill>
                  <a:schemeClr val="bg1"/>
                </a:solidFill>
              </a:rPr>
              <a:t>Gericht sind oft sehr lang.</a:t>
            </a:r>
          </a:p>
          <a:p>
            <a:pPr defTabSz="685800"/>
            <a:r>
              <a:rPr lang="de-DE" sz="1200" dirty="0">
                <a:solidFill>
                  <a:schemeClr val="bg1"/>
                </a:solidFill>
              </a:rPr>
              <a:t>(Der Skeptiker)</a:t>
            </a:r>
          </a:p>
        </p:txBody>
      </p:sp>
      <p:sp>
        <p:nvSpPr>
          <p:cNvPr id="21" name="Abgerundete rechteckige Legende 20"/>
          <p:cNvSpPr/>
          <p:nvPr/>
        </p:nvSpPr>
        <p:spPr bwMode="auto">
          <a:xfrm>
            <a:off x="3550535" y="3442673"/>
            <a:ext cx="2300468" cy="817534"/>
          </a:xfrm>
          <a:prstGeom prst="wedgeRoundRectCallout">
            <a:avLst>
              <a:gd name="adj1" fmla="val -33141"/>
              <a:gd name="adj2" fmla="val 84911"/>
              <a:gd name="adj3" fmla="val 1666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200" dirty="0">
                <a:solidFill>
                  <a:schemeClr val="bg1"/>
                </a:solidFill>
              </a:rPr>
              <a:t>…ich werde nie nichts machen!</a:t>
            </a:r>
          </a:p>
          <a:p>
            <a:pPr defTabSz="685800"/>
            <a:r>
              <a:rPr lang="de-DE" sz="1200" dirty="0">
                <a:solidFill>
                  <a:schemeClr val="bg1"/>
                </a:solidFill>
              </a:rPr>
              <a:t>(Der Kleinselbstständige)</a:t>
            </a:r>
          </a:p>
        </p:txBody>
      </p:sp>
      <p:sp>
        <p:nvSpPr>
          <p:cNvPr id="22" name="Abgerundete rechteckige Legende 21"/>
          <p:cNvSpPr/>
          <p:nvPr/>
        </p:nvSpPr>
        <p:spPr bwMode="auto">
          <a:xfrm>
            <a:off x="6430049" y="3965053"/>
            <a:ext cx="1764827" cy="849815"/>
          </a:xfrm>
          <a:prstGeom prst="wedgeRoundRectCallout">
            <a:avLst>
              <a:gd name="adj1" fmla="val -37563"/>
              <a:gd name="adj2" fmla="val 82335"/>
              <a:gd name="adj3" fmla="val 1666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200" dirty="0">
                <a:solidFill>
                  <a:schemeClr val="bg1"/>
                </a:solidFill>
              </a:rPr>
              <a:t>…ich werde kaum BU,</a:t>
            </a:r>
          </a:p>
          <a:p>
            <a:pPr defTabSz="685800"/>
            <a:r>
              <a:rPr lang="de-DE" sz="1200" dirty="0">
                <a:solidFill>
                  <a:schemeClr val="bg1"/>
                </a:solidFill>
              </a:rPr>
              <a:t>wie.. ..ich müsste </a:t>
            </a:r>
          </a:p>
          <a:p>
            <a:pPr defTabSz="685800"/>
            <a:r>
              <a:rPr lang="de-DE" sz="1200" dirty="0">
                <a:solidFill>
                  <a:schemeClr val="bg1"/>
                </a:solidFill>
              </a:rPr>
              <a:t>fast tot sein. </a:t>
            </a:r>
          </a:p>
        </p:txBody>
      </p:sp>
      <p:sp>
        <p:nvSpPr>
          <p:cNvPr id="23" name="Abgerundete rechteckige Legende 22"/>
          <p:cNvSpPr/>
          <p:nvPr/>
        </p:nvSpPr>
        <p:spPr bwMode="auto">
          <a:xfrm>
            <a:off x="6241648" y="2003144"/>
            <a:ext cx="1697252" cy="742562"/>
          </a:xfrm>
          <a:prstGeom prst="wedgeRoundRectCallout">
            <a:avLst>
              <a:gd name="adj1" fmla="val -32025"/>
              <a:gd name="adj2" fmla="val 97900"/>
              <a:gd name="adj3" fmla="val 1666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200" dirty="0">
                <a:solidFill>
                  <a:schemeClr val="bg1"/>
                </a:solidFill>
              </a:rPr>
              <a:t>…ich würde gern,</a:t>
            </a:r>
          </a:p>
          <a:p>
            <a:pPr defTabSz="685800"/>
            <a:r>
              <a:rPr lang="de-DE" sz="1200" dirty="0">
                <a:solidFill>
                  <a:schemeClr val="bg1"/>
                </a:solidFill>
              </a:rPr>
              <a:t>aber Vorerkrankte</a:t>
            </a:r>
          </a:p>
          <a:p>
            <a:pPr defTabSz="685800"/>
            <a:r>
              <a:rPr lang="de-DE" sz="1200" dirty="0">
                <a:solidFill>
                  <a:schemeClr val="bg1"/>
                </a:solidFill>
              </a:rPr>
              <a:t>nehmen die ja nicht.</a:t>
            </a:r>
          </a:p>
        </p:txBody>
      </p:sp>
      <p:sp>
        <p:nvSpPr>
          <p:cNvPr id="5" name="Foliennummernplatzhalter 4"/>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27</a:t>
            </a:fld>
            <a:endParaRPr lang="de-DE" dirty="0">
              <a:solidFill>
                <a:srgbClr val="808080"/>
              </a:solidFill>
            </a:endParaRPr>
          </a:p>
        </p:txBody>
      </p:sp>
    </p:spTree>
    <p:extLst>
      <p:ext uri="{BB962C8B-B14F-4D97-AF65-F5344CB8AC3E}">
        <p14:creationId xmlns:p14="http://schemas.microsoft.com/office/powerpoint/2010/main" val="1261689048"/>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Wann braucht der Kunde </a:t>
            </a:r>
            <a:r>
              <a:rPr lang="de-DE" dirty="0" smtClean="0"/>
              <a:t>eine Alternative </a:t>
            </a:r>
            <a:r>
              <a:rPr lang="de-DE" dirty="0"/>
              <a:t>zur BU ?</a:t>
            </a:r>
          </a:p>
        </p:txBody>
      </p:sp>
      <p:graphicFrame>
        <p:nvGraphicFramePr>
          <p:cNvPr id="5" name="Tabelle 4"/>
          <p:cNvGraphicFramePr>
            <a:graphicFrameLocks noGrp="1"/>
          </p:cNvGraphicFramePr>
          <p:nvPr/>
        </p:nvGraphicFramePr>
        <p:xfrm>
          <a:off x="1479947" y="1786238"/>
          <a:ext cx="6096001" cy="3159000"/>
        </p:xfrm>
        <a:graphic>
          <a:graphicData uri="http://schemas.openxmlformats.org/drawingml/2006/table">
            <a:tbl>
              <a:tblPr firstRow="1" bandRow="1">
                <a:tableStyleId>{5C22544A-7EE6-4342-B048-85BDC9FD1C3A}</a:tableStyleId>
              </a:tblPr>
              <a:tblGrid>
                <a:gridCol w="299426"/>
                <a:gridCol w="5796575"/>
              </a:tblGrid>
              <a:tr h="351000">
                <a:tc gridSpan="2">
                  <a:txBody>
                    <a:bodyPr/>
                    <a:lstStyle/>
                    <a:p>
                      <a:r>
                        <a:rPr lang="de-DE" sz="1100" b="0" dirty="0" smtClean="0"/>
                        <a:t>1. Frage: Sind Sie in Ihrem Beruf körperlich tätig?</a:t>
                      </a:r>
                      <a:endParaRPr lang="de-DE" sz="1100" b="0" dirty="0"/>
                    </a:p>
                  </a:txBody>
                  <a:tcPr marL="68580" marR="68580" marT="34290" marB="34290" anchor="ctr">
                    <a:solidFill>
                      <a:srgbClr val="1D2D4B"/>
                    </a:solidFill>
                  </a:tcPr>
                </a:tc>
                <a:tc hMerge="1">
                  <a:txBody>
                    <a:bodyPr/>
                    <a:lstStyle/>
                    <a:p>
                      <a:endParaRPr lang="de-DE" dirty="0"/>
                    </a:p>
                  </a:txBody>
                  <a:tcPr/>
                </a:tc>
              </a:tr>
              <a:tr h="351000">
                <a:tc>
                  <a:txBody>
                    <a:bodyPr/>
                    <a:lstStyle/>
                    <a:p>
                      <a:endParaRPr lang="de-DE" sz="1100" dirty="0"/>
                    </a:p>
                  </a:txBody>
                  <a:tcPr marL="68580" marR="68580" marT="34290" marB="34290" anchor="ctr">
                    <a:solidFill>
                      <a:schemeClr val="bg1">
                        <a:lumMod val="75000"/>
                      </a:schemeClr>
                    </a:solidFill>
                  </a:tcPr>
                </a:tc>
                <a:tc>
                  <a:txBody>
                    <a:bodyPr/>
                    <a:lstStyle/>
                    <a:p>
                      <a:r>
                        <a:rPr lang="de-DE" sz="1100" dirty="0" smtClean="0"/>
                        <a:t>In meinem Beruf bin ich stark</a:t>
                      </a:r>
                      <a:r>
                        <a:rPr lang="de-DE" sz="1100" baseline="0" dirty="0" smtClean="0"/>
                        <a:t> körperlich tätig.</a:t>
                      </a:r>
                      <a:endParaRPr lang="de-DE" sz="1100" dirty="0"/>
                    </a:p>
                  </a:txBody>
                  <a:tcPr marL="68580" marR="68580" marT="34290" marB="34290" anchor="ctr"/>
                </a:tc>
              </a:tr>
              <a:tr h="351000">
                <a:tc>
                  <a:txBody>
                    <a:bodyPr/>
                    <a:lstStyle/>
                    <a:p>
                      <a:endParaRPr lang="de-DE" sz="1100" dirty="0"/>
                    </a:p>
                  </a:txBody>
                  <a:tcPr marL="68580" marR="68580" marT="34290" marB="34290" anchor="ctr">
                    <a:solidFill>
                      <a:schemeClr val="bg1">
                        <a:lumMod val="75000"/>
                      </a:schemeClr>
                    </a:solidFill>
                  </a:tcPr>
                </a:tc>
                <a:tc>
                  <a:txBody>
                    <a:bodyPr/>
                    <a:lstStyle/>
                    <a:p>
                      <a:r>
                        <a:rPr lang="de-DE" sz="1100" dirty="0" smtClean="0"/>
                        <a:t>In meinem Beruf bin ich nur wenig körperlich tätig.</a:t>
                      </a:r>
                      <a:endParaRPr lang="de-DE" sz="1100" dirty="0"/>
                    </a:p>
                  </a:txBody>
                  <a:tcPr marL="68580" marR="68580" marT="34290" marB="34290" anchor="ctr"/>
                </a:tc>
              </a:tr>
              <a:tr h="351000">
                <a:tc gridSpan="2">
                  <a:txBody>
                    <a:bodyPr/>
                    <a:lstStyle/>
                    <a:p>
                      <a:r>
                        <a:rPr lang="de-DE" sz="1100" dirty="0" smtClean="0">
                          <a:solidFill>
                            <a:schemeClr val="bg1"/>
                          </a:solidFill>
                        </a:rPr>
                        <a:t>2. Frage: Befinden</a:t>
                      </a:r>
                      <a:r>
                        <a:rPr lang="de-DE" sz="1100" baseline="0" dirty="0" smtClean="0">
                          <a:solidFill>
                            <a:schemeClr val="bg1"/>
                          </a:solidFill>
                        </a:rPr>
                        <a:t> Sie sich in der ersten oder zweiten Lebenshälfte?</a:t>
                      </a:r>
                      <a:endParaRPr lang="de-DE" sz="1100" dirty="0">
                        <a:solidFill>
                          <a:schemeClr val="bg1"/>
                        </a:solidFill>
                      </a:endParaRPr>
                    </a:p>
                  </a:txBody>
                  <a:tcPr marL="68580" marR="68580" marT="34290" marB="34290" anchor="ctr">
                    <a:solidFill>
                      <a:srgbClr val="1D2D4B"/>
                    </a:solidFill>
                  </a:tcPr>
                </a:tc>
                <a:tc hMerge="1">
                  <a:txBody>
                    <a:bodyPr/>
                    <a:lstStyle/>
                    <a:p>
                      <a:endParaRPr lang="de-DE" sz="1400" dirty="0"/>
                    </a:p>
                  </a:txBody>
                  <a:tcPr anchor="ctr">
                    <a:solidFill>
                      <a:srgbClr val="1D2D4B"/>
                    </a:solidFill>
                  </a:tcPr>
                </a:tc>
              </a:tr>
              <a:tr h="351000">
                <a:tc>
                  <a:txBody>
                    <a:bodyPr/>
                    <a:lstStyle/>
                    <a:p>
                      <a:endParaRPr lang="de-DE" sz="1100" dirty="0"/>
                    </a:p>
                  </a:txBody>
                  <a:tcPr marL="68580" marR="68580" marT="34290" marB="34290" anchor="ctr">
                    <a:solidFill>
                      <a:schemeClr val="bg1">
                        <a:lumMod val="75000"/>
                      </a:schemeClr>
                    </a:solidFill>
                  </a:tcPr>
                </a:tc>
                <a:tc>
                  <a:txBody>
                    <a:bodyPr/>
                    <a:lstStyle/>
                    <a:p>
                      <a:r>
                        <a:rPr lang="de-DE" sz="1100" dirty="0" smtClean="0"/>
                        <a:t>Ich bin 39 Jahre</a:t>
                      </a:r>
                      <a:r>
                        <a:rPr lang="de-DE" sz="1100" baseline="0" dirty="0" smtClean="0"/>
                        <a:t> alt oder jünger.</a:t>
                      </a:r>
                      <a:endParaRPr lang="de-DE" sz="1100" dirty="0"/>
                    </a:p>
                  </a:txBody>
                  <a:tcPr marL="68580" marR="68580" marT="34290" marB="34290" anchor="ctr"/>
                </a:tc>
              </a:tr>
              <a:tr h="351000">
                <a:tc>
                  <a:txBody>
                    <a:bodyPr/>
                    <a:lstStyle/>
                    <a:p>
                      <a:endParaRPr lang="de-DE" sz="1100" dirty="0"/>
                    </a:p>
                  </a:txBody>
                  <a:tcPr marL="68580" marR="68580" marT="34290" marB="34290" anchor="ctr">
                    <a:solidFill>
                      <a:schemeClr val="bg1">
                        <a:lumMod val="75000"/>
                      </a:schemeClr>
                    </a:solidFill>
                  </a:tcPr>
                </a:tc>
                <a:tc>
                  <a:txBody>
                    <a:bodyPr/>
                    <a:lstStyle/>
                    <a:p>
                      <a:r>
                        <a:rPr lang="de-DE" sz="1100" dirty="0" smtClean="0"/>
                        <a:t>Ich bin 40 Jahre alt oder </a:t>
                      </a:r>
                      <a:r>
                        <a:rPr lang="de-DE" sz="1100" baseline="0" dirty="0" smtClean="0"/>
                        <a:t>älter.</a:t>
                      </a:r>
                      <a:endParaRPr lang="de-DE" sz="1100" dirty="0"/>
                    </a:p>
                  </a:txBody>
                  <a:tcPr marL="68580" marR="68580" marT="34290" marB="34290" anchor="ctr"/>
                </a:tc>
              </a:tr>
              <a:tr h="351000">
                <a:tc gridSpan="2">
                  <a:txBody>
                    <a:bodyPr/>
                    <a:lstStyle/>
                    <a:p>
                      <a:r>
                        <a:rPr lang="de-DE" sz="1100" dirty="0" smtClean="0">
                          <a:solidFill>
                            <a:schemeClr val="bg1"/>
                          </a:solidFill>
                        </a:rPr>
                        <a:t>3. Frage:</a:t>
                      </a:r>
                      <a:r>
                        <a:rPr lang="de-DE" sz="1100" baseline="0" dirty="0" smtClean="0">
                          <a:solidFill>
                            <a:schemeClr val="bg1"/>
                          </a:solidFill>
                        </a:rPr>
                        <a:t> Sind Sie kerngesund ?</a:t>
                      </a:r>
                      <a:endParaRPr lang="de-DE" sz="1100" dirty="0">
                        <a:solidFill>
                          <a:schemeClr val="bg1"/>
                        </a:solidFill>
                      </a:endParaRPr>
                    </a:p>
                  </a:txBody>
                  <a:tcPr marL="68580" marR="68580" marT="34290" marB="34290" anchor="ctr">
                    <a:solidFill>
                      <a:srgbClr val="1D2D4B"/>
                    </a:solidFill>
                  </a:tcPr>
                </a:tc>
                <a:tc hMerge="1">
                  <a:txBody>
                    <a:bodyPr/>
                    <a:lstStyle/>
                    <a:p>
                      <a:endParaRPr lang="de-DE" sz="1400" dirty="0"/>
                    </a:p>
                  </a:txBody>
                  <a:tcPr anchor="ctr">
                    <a:solidFill>
                      <a:srgbClr val="1D2D4B"/>
                    </a:solidFill>
                  </a:tcPr>
                </a:tc>
              </a:tr>
              <a:tr h="351000">
                <a:tc>
                  <a:txBody>
                    <a:bodyPr/>
                    <a:lstStyle/>
                    <a:p>
                      <a:endParaRPr lang="de-DE" sz="1100" dirty="0"/>
                    </a:p>
                  </a:txBody>
                  <a:tcPr marL="68580" marR="68580" marT="34290" marB="34290" anchor="ctr">
                    <a:solidFill>
                      <a:schemeClr val="bg1">
                        <a:lumMod val="75000"/>
                      </a:schemeClr>
                    </a:solidFill>
                  </a:tcPr>
                </a:tc>
                <a:tc>
                  <a:txBody>
                    <a:bodyPr/>
                    <a:lstStyle/>
                    <a:p>
                      <a:r>
                        <a:rPr lang="de-DE" sz="1100" dirty="0" smtClean="0"/>
                        <a:t>Ich habe Vorerkrankungen.</a:t>
                      </a:r>
                      <a:endParaRPr lang="de-DE" sz="1100" dirty="0"/>
                    </a:p>
                  </a:txBody>
                  <a:tcPr marL="68580" marR="68580" marT="34290" marB="34290" anchor="ctr"/>
                </a:tc>
              </a:tr>
              <a:tr h="351000">
                <a:tc>
                  <a:txBody>
                    <a:bodyPr/>
                    <a:lstStyle/>
                    <a:p>
                      <a:endParaRPr lang="de-DE" sz="1100" dirty="0"/>
                    </a:p>
                  </a:txBody>
                  <a:tcPr marL="68580" marR="68580" marT="34290" marB="34290" anchor="ctr">
                    <a:solidFill>
                      <a:schemeClr val="bg1">
                        <a:lumMod val="75000"/>
                      </a:schemeClr>
                    </a:solidFill>
                  </a:tcPr>
                </a:tc>
                <a:tc>
                  <a:txBody>
                    <a:bodyPr/>
                    <a:lstStyle/>
                    <a:p>
                      <a:r>
                        <a:rPr lang="de-DE" sz="1100" dirty="0" smtClean="0"/>
                        <a:t>Ich habe keine Vorerkrankungen.</a:t>
                      </a:r>
                      <a:endParaRPr lang="de-DE" sz="1100" dirty="0"/>
                    </a:p>
                  </a:txBody>
                  <a:tcPr marL="68580" marR="68580" marT="34290" marB="34290" anchor="ctr"/>
                </a:tc>
              </a:tr>
            </a:tbl>
          </a:graphicData>
        </a:graphic>
      </p:graphicFrame>
      <p:sp>
        <p:nvSpPr>
          <p:cNvPr id="6" name="Multiplizieren 5"/>
          <p:cNvSpPr>
            <a:spLocks noChangeAspect="1"/>
          </p:cNvSpPr>
          <p:nvPr/>
        </p:nvSpPr>
        <p:spPr bwMode="auto">
          <a:xfrm>
            <a:off x="1479947" y="2166896"/>
            <a:ext cx="297000" cy="297000"/>
          </a:xfrm>
          <a:prstGeom prst="mathMultiply">
            <a:avLst>
              <a:gd name="adj1" fmla="val 859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endParaRPr lang="de-DE" sz="1200"/>
          </a:p>
        </p:txBody>
      </p:sp>
      <p:sp>
        <p:nvSpPr>
          <p:cNvPr id="12" name="Multiplizieren 11"/>
          <p:cNvSpPr>
            <a:spLocks noChangeAspect="1"/>
          </p:cNvSpPr>
          <p:nvPr/>
        </p:nvSpPr>
        <p:spPr bwMode="auto">
          <a:xfrm>
            <a:off x="1479947" y="3571049"/>
            <a:ext cx="297000" cy="297000"/>
          </a:xfrm>
          <a:prstGeom prst="mathMultiply">
            <a:avLst>
              <a:gd name="adj1" fmla="val 859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endParaRPr lang="de-DE" sz="1200"/>
          </a:p>
        </p:txBody>
      </p:sp>
      <p:sp>
        <p:nvSpPr>
          <p:cNvPr id="13" name="Multiplizieren 12"/>
          <p:cNvSpPr>
            <a:spLocks noChangeAspect="1"/>
          </p:cNvSpPr>
          <p:nvPr/>
        </p:nvSpPr>
        <p:spPr bwMode="auto">
          <a:xfrm>
            <a:off x="1483073" y="4256947"/>
            <a:ext cx="297000" cy="297000"/>
          </a:xfrm>
          <a:prstGeom prst="mathMultiply">
            <a:avLst>
              <a:gd name="adj1" fmla="val 8597"/>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endParaRPr lang="de-DE" sz="1200"/>
          </a:p>
        </p:txBody>
      </p:sp>
      <p:sp>
        <p:nvSpPr>
          <p:cNvPr id="2" name="Foliennummernplatzhalter 1"/>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28</a:t>
            </a:fld>
            <a:endParaRPr lang="de-DE" dirty="0">
              <a:solidFill>
                <a:srgbClr val="808080"/>
              </a:solidFill>
            </a:endParaRPr>
          </a:p>
        </p:txBody>
      </p:sp>
    </p:spTree>
    <p:extLst>
      <p:ext uri="{BB962C8B-B14F-4D97-AF65-F5344CB8AC3E}">
        <p14:creationId xmlns:p14="http://schemas.microsoft.com/office/powerpoint/2010/main" val="3736235552"/>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Berufsunfähigkeit versus Verlust von Grundfähigkeiten</a:t>
            </a:r>
          </a:p>
        </p:txBody>
      </p:sp>
      <p:sp>
        <p:nvSpPr>
          <p:cNvPr id="2" name="Abgerundetes Rechteck 1"/>
          <p:cNvSpPr/>
          <p:nvPr/>
        </p:nvSpPr>
        <p:spPr bwMode="auto">
          <a:xfrm>
            <a:off x="3737656" y="2126836"/>
            <a:ext cx="1665515" cy="685800"/>
          </a:xfrm>
          <a:prstGeom prst="roundRect">
            <a:avLst/>
          </a:prstGeom>
          <a:solidFill>
            <a:srgbClr val="1D2D4B"/>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500" b="1" dirty="0">
                <a:solidFill>
                  <a:schemeClr val="bg1"/>
                </a:solidFill>
              </a:rPr>
              <a:t>Verlust der</a:t>
            </a:r>
          </a:p>
          <a:p>
            <a:pPr defTabSz="685800"/>
            <a:r>
              <a:rPr lang="de-DE" sz="1500" b="1" dirty="0">
                <a:solidFill>
                  <a:schemeClr val="bg1"/>
                </a:solidFill>
              </a:rPr>
              <a:t>Arbeitskraft</a:t>
            </a:r>
          </a:p>
        </p:txBody>
      </p:sp>
      <p:sp>
        <p:nvSpPr>
          <p:cNvPr id="8" name="Abgerundetes Rechteck 7"/>
          <p:cNvSpPr/>
          <p:nvPr/>
        </p:nvSpPr>
        <p:spPr bwMode="auto">
          <a:xfrm>
            <a:off x="6188530" y="4117940"/>
            <a:ext cx="1890000" cy="6858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500" b="1" dirty="0"/>
              <a:t>GF-Versicherung</a:t>
            </a:r>
          </a:p>
          <a:p>
            <a:pPr defTabSz="685800"/>
            <a:r>
              <a:rPr lang="de-DE" sz="1500" b="1" dirty="0">
                <a:solidFill>
                  <a:srgbClr val="7030A0"/>
                </a:solidFill>
              </a:rPr>
              <a:t>Fähigkeitsverlust</a:t>
            </a:r>
          </a:p>
        </p:txBody>
      </p:sp>
      <p:sp>
        <p:nvSpPr>
          <p:cNvPr id="9" name="Abgerundetes Rechteck 8"/>
          <p:cNvSpPr/>
          <p:nvPr/>
        </p:nvSpPr>
        <p:spPr bwMode="auto">
          <a:xfrm>
            <a:off x="1087736" y="4117940"/>
            <a:ext cx="1890000" cy="685800"/>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r>
              <a:rPr lang="de-DE" sz="1500" b="1" dirty="0"/>
              <a:t>BU-Versicherung</a:t>
            </a:r>
          </a:p>
          <a:p>
            <a:pPr defTabSz="685800"/>
            <a:r>
              <a:rPr lang="de-DE" sz="1500" b="1" dirty="0">
                <a:solidFill>
                  <a:srgbClr val="FF0000"/>
                </a:solidFill>
              </a:rPr>
              <a:t>Tätigkeitsverlust</a:t>
            </a:r>
          </a:p>
        </p:txBody>
      </p:sp>
      <p:sp>
        <p:nvSpPr>
          <p:cNvPr id="3" name="Pfeil nach links und oben 2"/>
          <p:cNvSpPr/>
          <p:nvPr/>
        </p:nvSpPr>
        <p:spPr bwMode="auto">
          <a:xfrm rot="10800000">
            <a:off x="1733341" y="2126836"/>
            <a:ext cx="1891271" cy="1918254"/>
          </a:xfrm>
          <a:prstGeom prst="leftUpArrow">
            <a:avLst>
              <a:gd name="adj1" fmla="val 11211"/>
              <a:gd name="adj2" fmla="val 15931"/>
              <a:gd name="adj3" fmla="val 15686"/>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endParaRPr lang="de-DE" sz="1200"/>
          </a:p>
        </p:txBody>
      </p:sp>
      <p:sp>
        <p:nvSpPr>
          <p:cNvPr id="11" name="Pfeil nach links und oben 10"/>
          <p:cNvSpPr/>
          <p:nvPr/>
        </p:nvSpPr>
        <p:spPr bwMode="auto">
          <a:xfrm rot="16200000">
            <a:off x="5529706" y="2113344"/>
            <a:ext cx="1891271" cy="1918254"/>
          </a:xfrm>
          <a:prstGeom prst="leftUpArrow">
            <a:avLst>
              <a:gd name="adj1" fmla="val 11211"/>
              <a:gd name="adj2" fmla="val 15931"/>
              <a:gd name="adj3" fmla="val 15686"/>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none" lIns="68580" tIns="34290" rIns="68580" bIns="34290" numCol="1" rtlCol="0" anchor="ctr" anchorCtr="0" compatLnSpc="1">
            <a:prstTxWarp prst="textNoShape">
              <a:avLst/>
            </a:prstTxWarp>
          </a:bodyPr>
          <a:lstStyle/>
          <a:p>
            <a:pPr defTabSz="685800"/>
            <a:endParaRPr lang="de-DE" sz="1200"/>
          </a:p>
        </p:txBody>
      </p:sp>
      <p:sp>
        <p:nvSpPr>
          <p:cNvPr id="5" name="Foliennummernplatzhalter 4"/>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29</a:t>
            </a:fld>
            <a:endParaRPr lang="de-DE" dirty="0">
              <a:solidFill>
                <a:srgbClr val="808080"/>
              </a:solidFill>
            </a:endParaRPr>
          </a:p>
        </p:txBody>
      </p:sp>
    </p:spTree>
    <p:extLst>
      <p:ext uri="{BB962C8B-B14F-4D97-AF65-F5344CB8AC3E}">
        <p14:creationId xmlns:p14="http://schemas.microsoft.com/office/powerpoint/2010/main" val="133150342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hteck 36"/>
          <p:cNvSpPr/>
          <p:nvPr/>
        </p:nvSpPr>
        <p:spPr bwMode="auto">
          <a:xfrm>
            <a:off x="4860032" y="2852936"/>
            <a:ext cx="1368152" cy="648072"/>
          </a:xfrm>
          <a:prstGeom prst="rect">
            <a:avLst/>
          </a:prstGeom>
          <a:solidFill>
            <a:srgbClr val="DDDDDD"/>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2" name="Titel 1"/>
          <p:cNvSpPr>
            <a:spLocks noGrp="1"/>
          </p:cNvSpPr>
          <p:nvPr>
            <p:ph type="title"/>
          </p:nvPr>
        </p:nvSpPr>
        <p:spPr/>
        <p:txBody>
          <a:bodyPr/>
          <a:lstStyle/>
          <a:p>
            <a:r>
              <a:rPr lang="de-DE" dirty="0" smtClean="0"/>
              <a:t>private Risiken: Die biometrische Eskalation</a:t>
            </a:r>
            <a:endParaRPr lang="de-DE" dirty="0"/>
          </a:p>
        </p:txBody>
      </p:sp>
      <p:sp>
        <p:nvSpPr>
          <p:cNvPr id="4" name="Foliennummernplatzhalter 3"/>
          <p:cNvSpPr>
            <a:spLocks noGrp="1"/>
          </p:cNvSpPr>
          <p:nvPr>
            <p:ph type="sldNum" sz="quarter" idx="11"/>
          </p:nvPr>
        </p:nvSpPr>
        <p:spPr/>
        <p:txBody>
          <a:bodyPr/>
          <a:lstStyle/>
          <a:p>
            <a:pPr>
              <a:defRPr/>
            </a:pPr>
            <a:r>
              <a:rPr lang="de-DE" smtClean="0"/>
              <a:t>Seite </a:t>
            </a:r>
            <a:fld id="{7D15C7F9-2DFE-4842-9252-436D16D0D814}" type="slidenum">
              <a:rPr lang="de-DE" smtClean="0"/>
              <a:pPr>
                <a:defRPr/>
              </a:pPr>
              <a:t>3</a:t>
            </a:fld>
            <a:endParaRPr lang="de-DE"/>
          </a:p>
        </p:txBody>
      </p:sp>
      <p:sp>
        <p:nvSpPr>
          <p:cNvPr id="5" name="Rechteck 4"/>
          <p:cNvSpPr/>
          <p:nvPr/>
        </p:nvSpPr>
        <p:spPr bwMode="auto">
          <a:xfrm>
            <a:off x="1043608" y="1268760"/>
            <a:ext cx="1224136" cy="3024336"/>
          </a:xfrm>
          <a:prstGeom prst="rect">
            <a:avLst/>
          </a:prstGeom>
          <a:solidFill>
            <a:srgbClr val="C5DAF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1" i="0" u="none" strike="noStrike" cap="none" normalizeH="0" baseline="0" dirty="0" smtClean="0">
              <a:ln>
                <a:noFill/>
              </a:ln>
              <a:solidFill>
                <a:srgbClr val="1D2D4B"/>
              </a:solidFill>
              <a:effectLst/>
              <a:latin typeface="Arial" pitchFamily="34" charset="0"/>
            </a:endParaRPr>
          </a:p>
        </p:txBody>
      </p:sp>
      <p:sp>
        <p:nvSpPr>
          <p:cNvPr id="6" name="Rechteck 5"/>
          <p:cNvSpPr/>
          <p:nvPr/>
        </p:nvSpPr>
        <p:spPr bwMode="auto">
          <a:xfrm>
            <a:off x="2267744" y="1268760"/>
            <a:ext cx="1224136" cy="3024336"/>
          </a:xfrm>
          <a:prstGeom prst="rect">
            <a:avLst/>
          </a:prstGeom>
          <a:solidFill>
            <a:srgbClr val="C5DAF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7" name="Rechteck 6"/>
          <p:cNvSpPr/>
          <p:nvPr/>
        </p:nvSpPr>
        <p:spPr bwMode="auto">
          <a:xfrm>
            <a:off x="3491880" y="1772816"/>
            <a:ext cx="1368152" cy="2520280"/>
          </a:xfrm>
          <a:prstGeom prst="rect">
            <a:avLst/>
          </a:prstGeom>
          <a:solidFill>
            <a:srgbClr val="C5DAF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9" name="Rechteck 8"/>
          <p:cNvSpPr/>
          <p:nvPr/>
        </p:nvSpPr>
        <p:spPr bwMode="auto">
          <a:xfrm>
            <a:off x="4860032" y="3501008"/>
            <a:ext cx="1368152" cy="792088"/>
          </a:xfrm>
          <a:prstGeom prst="rect">
            <a:avLst/>
          </a:prstGeom>
          <a:solidFill>
            <a:srgbClr val="C5DAF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0" name="Rechteck 9"/>
          <p:cNvSpPr/>
          <p:nvPr/>
        </p:nvSpPr>
        <p:spPr bwMode="auto">
          <a:xfrm>
            <a:off x="4860032" y="1268760"/>
            <a:ext cx="1368152" cy="1584176"/>
          </a:xfrm>
          <a:prstGeom prst="rect">
            <a:avLst/>
          </a:prstGeom>
          <a:solidFill>
            <a:srgbClr val="1D2D4B"/>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1" name="Rechteck 10"/>
          <p:cNvSpPr/>
          <p:nvPr/>
        </p:nvSpPr>
        <p:spPr bwMode="auto">
          <a:xfrm>
            <a:off x="6228184" y="2636912"/>
            <a:ext cx="1224136" cy="1656184"/>
          </a:xfrm>
          <a:prstGeom prst="rect">
            <a:avLst/>
          </a:prstGeom>
          <a:solidFill>
            <a:srgbClr val="C5DAF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2" name="Rechteck 11"/>
          <p:cNvSpPr/>
          <p:nvPr/>
        </p:nvSpPr>
        <p:spPr bwMode="auto">
          <a:xfrm>
            <a:off x="6228184" y="1268760"/>
            <a:ext cx="1224136" cy="1368152"/>
          </a:xfrm>
          <a:prstGeom prst="rect">
            <a:avLst/>
          </a:prstGeom>
          <a:solidFill>
            <a:srgbClr val="1D2D4B"/>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3" name="Rechteck 12"/>
          <p:cNvSpPr/>
          <p:nvPr/>
        </p:nvSpPr>
        <p:spPr bwMode="auto">
          <a:xfrm>
            <a:off x="7452320" y="3501008"/>
            <a:ext cx="1224136" cy="792088"/>
          </a:xfrm>
          <a:prstGeom prst="rect">
            <a:avLst/>
          </a:prstGeom>
          <a:solidFill>
            <a:srgbClr val="C5DAF1"/>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14" name="Rechteck 13"/>
          <p:cNvSpPr/>
          <p:nvPr/>
        </p:nvSpPr>
        <p:spPr bwMode="auto">
          <a:xfrm>
            <a:off x="7452320" y="1268760"/>
            <a:ext cx="1224136" cy="2232248"/>
          </a:xfrm>
          <a:prstGeom prst="rect">
            <a:avLst/>
          </a:prstGeom>
          <a:solidFill>
            <a:srgbClr val="1D2D4B"/>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cxnSp>
        <p:nvCxnSpPr>
          <p:cNvPr id="16" name="Gerade Verbindung 15"/>
          <p:cNvCxnSpPr/>
          <p:nvPr/>
        </p:nvCxnSpPr>
        <p:spPr bwMode="auto">
          <a:xfrm>
            <a:off x="827584" y="1268760"/>
            <a:ext cx="0" cy="3024336"/>
          </a:xfrm>
          <a:prstGeom prst="line">
            <a:avLst/>
          </a:prstGeom>
          <a:solidFill>
            <a:srgbClr val="D6D6D6"/>
          </a:solidFill>
          <a:ln w="19050" cap="flat" cmpd="sng" algn="ctr">
            <a:solidFill>
              <a:srgbClr val="1D2D4B"/>
            </a:solidFill>
            <a:prstDash val="solid"/>
            <a:round/>
            <a:headEnd type="none" w="med" len="med"/>
            <a:tailEnd type="none" w="med" len="med"/>
          </a:ln>
          <a:effectLst/>
        </p:spPr>
      </p:cxnSp>
      <p:sp>
        <p:nvSpPr>
          <p:cNvPr id="17" name="Textfeld 16"/>
          <p:cNvSpPr txBox="1"/>
          <p:nvPr/>
        </p:nvSpPr>
        <p:spPr>
          <a:xfrm>
            <a:off x="179512" y="1268760"/>
            <a:ext cx="576064" cy="246221"/>
          </a:xfrm>
          <a:prstGeom prst="rect">
            <a:avLst/>
          </a:prstGeom>
          <a:noFill/>
        </p:spPr>
        <p:txBody>
          <a:bodyPr wrap="square" rtlCol="0">
            <a:spAutoFit/>
          </a:bodyPr>
          <a:lstStyle/>
          <a:p>
            <a:r>
              <a:rPr lang="de-DE" sz="1000" b="1" dirty="0" smtClean="0"/>
              <a:t>100 %</a:t>
            </a:r>
            <a:endParaRPr lang="de-DE" sz="1000" b="1" dirty="0"/>
          </a:p>
        </p:txBody>
      </p:sp>
      <p:sp>
        <p:nvSpPr>
          <p:cNvPr id="18" name="Textfeld 17"/>
          <p:cNvSpPr txBox="1"/>
          <p:nvPr/>
        </p:nvSpPr>
        <p:spPr>
          <a:xfrm>
            <a:off x="251520" y="2492896"/>
            <a:ext cx="576064" cy="246221"/>
          </a:xfrm>
          <a:prstGeom prst="rect">
            <a:avLst/>
          </a:prstGeom>
          <a:noFill/>
        </p:spPr>
        <p:txBody>
          <a:bodyPr wrap="square" rtlCol="0">
            <a:spAutoFit/>
          </a:bodyPr>
          <a:lstStyle/>
          <a:p>
            <a:r>
              <a:rPr lang="de-DE" sz="1000" b="1" dirty="0" smtClean="0"/>
              <a:t>50 %</a:t>
            </a:r>
            <a:endParaRPr lang="de-DE" sz="1000" b="1" dirty="0"/>
          </a:p>
        </p:txBody>
      </p:sp>
      <p:sp>
        <p:nvSpPr>
          <p:cNvPr id="19" name="Textfeld 18"/>
          <p:cNvSpPr txBox="1"/>
          <p:nvPr/>
        </p:nvSpPr>
        <p:spPr>
          <a:xfrm>
            <a:off x="251520" y="4005064"/>
            <a:ext cx="576064" cy="246221"/>
          </a:xfrm>
          <a:prstGeom prst="rect">
            <a:avLst/>
          </a:prstGeom>
          <a:noFill/>
        </p:spPr>
        <p:txBody>
          <a:bodyPr wrap="square" rtlCol="0">
            <a:spAutoFit/>
          </a:bodyPr>
          <a:lstStyle/>
          <a:p>
            <a:r>
              <a:rPr lang="de-DE" sz="1000" b="1" dirty="0" smtClean="0"/>
              <a:t>  0 %</a:t>
            </a:r>
            <a:endParaRPr lang="de-DE" sz="1000" b="1" dirty="0"/>
          </a:p>
        </p:txBody>
      </p:sp>
      <p:sp>
        <p:nvSpPr>
          <p:cNvPr id="20" name="Textfeld 19"/>
          <p:cNvSpPr txBox="1"/>
          <p:nvPr/>
        </p:nvSpPr>
        <p:spPr>
          <a:xfrm>
            <a:off x="1115616" y="1556792"/>
            <a:ext cx="1080120" cy="253916"/>
          </a:xfrm>
          <a:prstGeom prst="rect">
            <a:avLst/>
          </a:prstGeom>
          <a:noFill/>
        </p:spPr>
        <p:txBody>
          <a:bodyPr wrap="square" rtlCol="0">
            <a:spAutoFit/>
          </a:bodyPr>
          <a:lstStyle/>
          <a:p>
            <a:pPr algn="ctr"/>
            <a:r>
              <a:rPr lang="de-DE" sz="1050" b="1" dirty="0" smtClean="0"/>
              <a:t>Nettogehalt</a:t>
            </a:r>
            <a:endParaRPr lang="de-DE" sz="1050" b="1" dirty="0"/>
          </a:p>
        </p:txBody>
      </p:sp>
      <p:sp>
        <p:nvSpPr>
          <p:cNvPr id="21" name="Textfeld 20"/>
          <p:cNvSpPr txBox="1"/>
          <p:nvPr/>
        </p:nvSpPr>
        <p:spPr>
          <a:xfrm>
            <a:off x="2267744" y="1556792"/>
            <a:ext cx="1224136" cy="246221"/>
          </a:xfrm>
          <a:prstGeom prst="rect">
            <a:avLst/>
          </a:prstGeom>
          <a:noFill/>
        </p:spPr>
        <p:txBody>
          <a:bodyPr wrap="square" rtlCol="0">
            <a:spAutoFit/>
          </a:bodyPr>
          <a:lstStyle/>
          <a:p>
            <a:pPr algn="ctr"/>
            <a:r>
              <a:rPr lang="de-DE" sz="1000" b="1" dirty="0" smtClean="0"/>
              <a:t>Lohnfortzahlung</a:t>
            </a:r>
            <a:endParaRPr lang="de-DE" sz="1000" b="1" dirty="0"/>
          </a:p>
        </p:txBody>
      </p:sp>
      <p:sp>
        <p:nvSpPr>
          <p:cNvPr id="22" name="Textfeld 21"/>
          <p:cNvSpPr txBox="1"/>
          <p:nvPr/>
        </p:nvSpPr>
        <p:spPr>
          <a:xfrm>
            <a:off x="3635896" y="1844824"/>
            <a:ext cx="1152128" cy="400110"/>
          </a:xfrm>
          <a:prstGeom prst="rect">
            <a:avLst/>
          </a:prstGeom>
          <a:noFill/>
        </p:spPr>
        <p:txBody>
          <a:bodyPr wrap="square" rtlCol="0">
            <a:spAutoFit/>
          </a:bodyPr>
          <a:lstStyle/>
          <a:p>
            <a:pPr algn="ctr"/>
            <a:r>
              <a:rPr lang="de-DE" sz="1000" b="1" dirty="0" smtClean="0"/>
              <a:t>Gesetzliches Krankengeld</a:t>
            </a:r>
            <a:endParaRPr lang="de-DE" sz="1000" b="1" dirty="0"/>
          </a:p>
        </p:txBody>
      </p:sp>
      <p:sp>
        <p:nvSpPr>
          <p:cNvPr id="23" name="Textfeld 22"/>
          <p:cNvSpPr txBox="1"/>
          <p:nvPr/>
        </p:nvSpPr>
        <p:spPr>
          <a:xfrm>
            <a:off x="5076056" y="3645024"/>
            <a:ext cx="1008112" cy="246221"/>
          </a:xfrm>
          <a:prstGeom prst="rect">
            <a:avLst/>
          </a:prstGeom>
          <a:noFill/>
        </p:spPr>
        <p:txBody>
          <a:bodyPr wrap="square" rtlCol="0">
            <a:spAutoFit/>
          </a:bodyPr>
          <a:lstStyle/>
          <a:p>
            <a:r>
              <a:rPr lang="de-DE" sz="1000" b="1" dirty="0" smtClean="0"/>
              <a:t>Halbe EMR</a:t>
            </a:r>
            <a:endParaRPr lang="de-DE" sz="1000" b="1" dirty="0"/>
          </a:p>
        </p:txBody>
      </p:sp>
      <p:sp>
        <p:nvSpPr>
          <p:cNvPr id="24" name="Textfeld 23"/>
          <p:cNvSpPr txBox="1"/>
          <p:nvPr/>
        </p:nvSpPr>
        <p:spPr>
          <a:xfrm>
            <a:off x="6372200" y="2708920"/>
            <a:ext cx="936104" cy="400110"/>
          </a:xfrm>
          <a:prstGeom prst="rect">
            <a:avLst/>
          </a:prstGeom>
          <a:noFill/>
        </p:spPr>
        <p:txBody>
          <a:bodyPr wrap="square" rtlCol="0">
            <a:spAutoFit/>
          </a:bodyPr>
          <a:lstStyle/>
          <a:p>
            <a:r>
              <a:rPr lang="de-DE" sz="1000" b="1" dirty="0" smtClean="0"/>
              <a:t>Gesetzliche Altersrente</a:t>
            </a:r>
            <a:endParaRPr lang="de-DE" sz="1000" b="1" dirty="0"/>
          </a:p>
        </p:txBody>
      </p:sp>
      <p:sp>
        <p:nvSpPr>
          <p:cNvPr id="25" name="Textfeld 24"/>
          <p:cNvSpPr txBox="1"/>
          <p:nvPr/>
        </p:nvSpPr>
        <p:spPr>
          <a:xfrm>
            <a:off x="7524328" y="3573016"/>
            <a:ext cx="1152128" cy="553998"/>
          </a:xfrm>
          <a:prstGeom prst="rect">
            <a:avLst/>
          </a:prstGeom>
          <a:noFill/>
        </p:spPr>
        <p:txBody>
          <a:bodyPr wrap="square" rtlCol="0">
            <a:spAutoFit/>
          </a:bodyPr>
          <a:lstStyle/>
          <a:p>
            <a:r>
              <a:rPr lang="de-DE" sz="1000" b="1" dirty="0" smtClean="0"/>
              <a:t>Gesetzliche Pflege-</a:t>
            </a:r>
            <a:r>
              <a:rPr lang="de-DE" sz="1000" b="1" dirty="0" err="1" smtClean="0"/>
              <a:t>versicherung</a:t>
            </a:r>
            <a:endParaRPr lang="de-DE" sz="1000" b="1" dirty="0"/>
          </a:p>
        </p:txBody>
      </p:sp>
      <p:sp>
        <p:nvSpPr>
          <p:cNvPr id="27" name="Textfeld 26"/>
          <p:cNvSpPr txBox="1"/>
          <p:nvPr/>
        </p:nvSpPr>
        <p:spPr>
          <a:xfrm>
            <a:off x="5148064" y="1412776"/>
            <a:ext cx="792088" cy="246221"/>
          </a:xfrm>
          <a:prstGeom prst="rect">
            <a:avLst/>
          </a:prstGeom>
          <a:noFill/>
        </p:spPr>
        <p:txBody>
          <a:bodyPr wrap="square" rtlCol="0">
            <a:spAutoFit/>
          </a:bodyPr>
          <a:lstStyle/>
          <a:p>
            <a:pPr algn="ctr"/>
            <a:r>
              <a:rPr lang="de-DE" sz="1000" b="1" dirty="0" smtClean="0">
                <a:solidFill>
                  <a:schemeClr val="bg1"/>
                </a:solidFill>
              </a:rPr>
              <a:t>2</a:t>
            </a:r>
            <a:r>
              <a:rPr lang="de-DE" sz="800" b="1" dirty="0" smtClean="0">
                <a:solidFill>
                  <a:schemeClr val="bg1"/>
                </a:solidFill>
              </a:rPr>
              <a:t>. </a:t>
            </a:r>
            <a:r>
              <a:rPr lang="de-DE" sz="1000" b="1" dirty="0" smtClean="0">
                <a:solidFill>
                  <a:schemeClr val="bg1"/>
                </a:solidFill>
              </a:rPr>
              <a:t>Lücke</a:t>
            </a:r>
            <a:endParaRPr lang="de-DE" sz="1000" b="1" dirty="0">
              <a:solidFill>
                <a:schemeClr val="bg1"/>
              </a:solidFill>
            </a:endParaRPr>
          </a:p>
        </p:txBody>
      </p:sp>
      <p:sp>
        <p:nvSpPr>
          <p:cNvPr id="28" name="Textfeld 27"/>
          <p:cNvSpPr txBox="1"/>
          <p:nvPr/>
        </p:nvSpPr>
        <p:spPr>
          <a:xfrm>
            <a:off x="6444208" y="1412776"/>
            <a:ext cx="792088" cy="246221"/>
          </a:xfrm>
          <a:prstGeom prst="rect">
            <a:avLst/>
          </a:prstGeom>
          <a:noFill/>
        </p:spPr>
        <p:txBody>
          <a:bodyPr wrap="square" rtlCol="0">
            <a:spAutoFit/>
          </a:bodyPr>
          <a:lstStyle/>
          <a:p>
            <a:pPr algn="ctr"/>
            <a:r>
              <a:rPr lang="de-DE" sz="1000" b="1" dirty="0" smtClean="0">
                <a:solidFill>
                  <a:schemeClr val="bg1"/>
                </a:solidFill>
              </a:rPr>
              <a:t>3. Lücke</a:t>
            </a:r>
            <a:endParaRPr lang="de-DE" sz="1000" b="1" dirty="0">
              <a:solidFill>
                <a:schemeClr val="bg1"/>
              </a:solidFill>
            </a:endParaRPr>
          </a:p>
        </p:txBody>
      </p:sp>
      <p:sp>
        <p:nvSpPr>
          <p:cNvPr id="29" name="Textfeld 28"/>
          <p:cNvSpPr txBox="1"/>
          <p:nvPr/>
        </p:nvSpPr>
        <p:spPr>
          <a:xfrm>
            <a:off x="7668344" y="2420888"/>
            <a:ext cx="792088" cy="215444"/>
          </a:xfrm>
          <a:prstGeom prst="rect">
            <a:avLst/>
          </a:prstGeom>
          <a:noFill/>
        </p:spPr>
        <p:txBody>
          <a:bodyPr wrap="square" rtlCol="0">
            <a:spAutoFit/>
          </a:bodyPr>
          <a:lstStyle/>
          <a:p>
            <a:pPr algn="ctr"/>
            <a:r>
              <a:rPr lang="de-DE" sz="800" b="1" dirty="0" smtClean="0">
                <a:solidFill>
                  <a:schemeClr val="bg1"/>
                </a:solidFill>
              </a:rPr>
              <a:t>4. Lücke</a:t>
            </a:r>
            <a:endParaRPr lang="de-DE" sz="800" b="1" dirty="0">
              <a:solidFill>
                <a:schemeClr val="bg1"/>
              </a:solidFill>
            </a:endParaRPr>
          </a:p>
        </p:txBody>
      </p:sp>
      <p:sp>
        <p:nvSpPr>
          <p:cNvPr id="30" name="Textfeld 29"/>
          <p:cNvSpPr txBox="1"/>
          <p:nvPr/>
        </p:nvSpPr>
        <p:spPr>
          <a:xfrm>
            <a:off x="2483768" y="4509120"/>
            <a:ext cx="792088" cy="246221"/>
          </a:xfrm>
          <a:prstGeom prst="rect">
            <a:avLst/>
          </a:prstGeom>
          <a:noFill/>
        </p:spPr>
        <p:txBody>
          <a:bodyPr wrap="square" rtlCol="0">
            <a:spAutoFit/>
          </a:bodyPr>
          <a:lstStyle/>
          <a:p>
            <a:r>
              <a:rPr lang="de-DE" sz="1000" b="1" dirty="0" smtClean="0"/>
              <a:t>6 Wochen</a:t>
            </a:r>
            <a:endParaRPr lang="de-DE" sz="1000" b="1" dirty="0"/>
          </a:p>
        </p:txBody>
      </p:sp>
      <p:sp>
        <p:nvSpPr>
          <p:cNvPr id="31" name="Textfeld 30"/>
          <p:cNvSpPr txBox="1"/>
          <p:nvPr/>
        </p:nvSpPr>
        <p:spPr>
          <a:xfrm>
            <a:off x="3635896" y="4509120"/>
            <a:ext cx="1224136" cy="246221"/>
          </a:xfrm>
          <a:prstGeom prst="rect">
            <a:avLst/>
          </a:prstGeom>
          <a:noFill/>
        </p:spPr>
        <p:txBody>
          <a:bodyPr wrap="square" rtlCol="0">
            <a:spAutoFit/>
          </a:bodyPr>
          <a:lstStyle/>
          <a:p>
            <a:r>
              <a:rPr lang="de-DE" sz="1000" b="1" dirty="0" smtClean="0"/>
              <a:t>Max . 78 Wochen</a:t>
            </a:r>
            <a:endParaRPr lang="de-DE" sz="1000" b="1" dirty="0"/>
          </a:p>
        </p:txBody>
      </p:sp>
      <p:sp>
        <p:nvSpPr>
          <p:cNvPr id="33" name="Textfeld 32"/>
          <p:cNvSpPr txBox="1"/>
          <p:nvPr/>
        </p:nvSpPr>
        <p:spPr>
          <a:xfrm>
            <a:off x="5148064" y="4509120"/>
            <a:ext cx="792088" cy="246221"/>
          </a:xfrm>
          <a:prstGeom prst="rect">
            <a:avLst/>
          </a:prstGeom>
          <a:noFill/>
        </p:spPr>
        <p:txBody>
          <a:bodyPr wrap="square" rtlCol="0">
            <a:spAutoFit/>
          </a:bodyPr>
          <a:lstStyle/>
          <a:p>
            <a:r>
              <a:rPr lang="de-DE" sz="1000" b="1" dirty="0" smtClean="0"/>
              <a:t>Bis 65</a:t>
            </a:r>
            <a:endParaRPr lang="de-DE" sz="1000" b="1" dirty="0"/>
          </a:p>
        </p:txBody>
      </p:sp>
      <p:sp>
        <p:nvSpPr>
          <p:cNvPr id="34" name="Textfeld 33"/>
          <p:cNvSpPr txBox="1"/>
          <p:nvPr/>
        </p:nvSpPr>
        <p:spPr>
          <a:xfrm>
            <a:off x="6228184" y="4437112"/>
            <a:ext cx="1152128" cy="400110"/>
          </a:xfrm>
          <a:prstGeom prst="rect">
            <a:avLst/>
          </a:prstGeom>
          <a:noFill/>
        </p:spPr>
        <p:txBody>
          <a:bodyPr wrap="square" rtlCol="0">
            <a:spAutoFit/>
          </a:bodyPr>
          <a:lstStyle/>
          <a:p>
            <a:pPr algn="ctr"/>
            <a:r>
              <a:rPr lang="de-DE" sz="1000" b="1" dirty="0" smtClean="0"/>
              <a:t>Ab 65./67. Lebensjahr</a:t>
            </a:r>
            <a:endParaRPr lang="de-DE" sz="1000" b="1" dirty="0"/>
          </a:p>
        </p:txBody>
      </p:sp>
      <p:sp>
        <p:nvSpPr>
          <p:cNvPr id="35" name="Textfeld 34"/>
          <p:cNvSpPr txBox="1"/>
          <p:nvPr/>
        </p:nvSpPr>
        <p:spPr>
          <a:xfrm>
            <a:off x="4860032" y="2996952"/>
            <a:ext cx="1440160" cy="246221"/>
          </a:xfrm>
          <a:prstGeom prst="rect">
            <a:avLst/>
          </a:prstGeom>
          <a:noFill/>
        </p:spPr>
        <p:txBody>
          <a:bodyPr wrap="square" rtlCol="0">
            <a:spAutoFit/>
          </a:bodyPr>
          <a:lstStyle/>
          <a:p>
            <a:pPr algn="ctr"/>
            <a:r>
              <a:rPr lang="de-DE" sz="1000" b="1" dirty="0" smtClean="0"/>
              <a:t>Volle EMR</a:t>
            </a:r>
            <a:endParaRPr lang="de-DE" sz="1000" b="1" dirty="0"/>
          </a:p>
        </p:txBody>
      </p:sp>
      <p:sp>
        <p:nvSpPr>
          <p:cNvPr id="8" name="Rechteck 7"/>
          <p:cNvSpPr/>
          <p:nvPr/>
        </p:nvSpPr>
        <p:spPr bwMode="auto">
          <a:xfrm>
            <a:off x="3491880" y="1268760"/>
            <a:ext cx="1368152" cy="504056"/>
          </a:xfrm>
          <a:prstGeom prst="rect">
            <a:avLst/>
          </a:prstGeom>
          <a:solidFill>
            <a:srgbClr val="1D2D4B"/>
          </a:solidFill>
          <a:ln w="9525" cap="flat" cmpd="sng" algn="ctr">
            <a:solidFill>
              <a:schemeClr val="bg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
        <p:nvSpPr>
          <p:cNvPr id="26" name="Textfeld 25"/>
          <p:cNvSpPr txBox="1"/>
          <p:nvPr/>
        </p:nvSpPr>
        <p:spPr>
          <a:xfrm>
            <a:off x="3707904" y="1412776"/>
            <a:ext cx="792088" cy="246221"/>
          </a:xfrm>
          <a:prstGeom prst="rect">
            <a:avLst/>
          </a:prstGeom>
          <a:noFill/>
        </p:spPr>
        <p:txBody>
          <a:bodyPr wrap="square" rtlCol="0">
            <a:spAutoFit/>
          </a:bodyPr>
          <a:lstStyle/>
          <a:p>
            <a:pPr algn="ctr"/>
            <a:r>
              <a:rPr lang="de-DE" sz="1000" b="1" dirty="0" smtClean="0">
                <a:solidFill>
                  <a:schemeClr val="bg1"/>
                </a:solidFill>
              </a:rPr>
              <a:t>1. Lücke</a:t>
            </a:r>
            <a:endParaRPr lang="de-DE" sz="1000" b="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539552" y="866775"/>
            <a:ext cx="5367988" cy="4958999"/>
          </a:xfrm>
          <a:prstGeom prst="rect">
            <a:avLst/>
          </a:prstGeom>
        </p:spPr>
      </p:pic>
      <p:sp>
        <p:nvSpPr>
          <p:cNvPr id="4" name="Pfeil nach links 3"/>
          <p:cNvSpPr/>
          <p:nvPr/>
        </p:nvSpPr>
        <p:spPr bwMode="auto">
          <a:xfrm>
            <a:off x="3779912" y="1988840"/>
            <a:ext cx="1440160"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573725238"/>
      </p:ext>
    </p:extLst>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 name="Rechteck 31"/>
          <p:cNvSpPr/>
          <p:nvPr/>
        </p:nvSpPr>
        <p:spPr bwMode="auto">
          <a:xfrm>
            <a:off x="179388" y="1268413"/>
            <a:ext cx="3671887" cy="576262"/>
          </a:xfrm>
          <a:prstGeom prst="rect">
            <a:avLst/>
          </a:prstGeom>
          <a:solidFill>
            <a:schemeClr val="bg2">
              <a:lumMod val="20000"/>
              <a:lumOff val="80000"/>
            </a:schemeClr>
          </a:solidFill>
          <a:ln w="9525" cap="flat" cmpd="sng" algn="ctr">
            <a:noFill/>
            <a:prstDash val="solid"/>
            <a:round/>
            <a:headEnd type="none" w="med" len="med"/>
            <a:tailEnd type="none" w="med" len="med"/>
          </a:ln>
          <a:effectLst/>
        </p:spPr>
        <p:txBody>
          <a:bodyPr wrap="none" anchor="ctr"/>
          <a:lstStyle/>
          <a:p>
            <a:pPr algn="ctr">
              <a:defRPr/>
            </a:pPr>
            <a:r>
              <a:rPr lang="de-DE" sz="1400" b="1" dirty="0">
                <a:latin typeface="Arial" pitchFamily="34" charset="0"/>
              </a:rPr>
              <a:t>Kunde möchte vorsorgen</a:t>
            </a:r>
          </a:p>
        </p:txBody>
      </p:sp>
      <p:sp>
        <p:nvSpPr>
          <p:cNvPr id="4099" name="Titel 17"/>
          <p:cNvSpPr>
            <a:spLocks noGrp="1"/>
          </p:cNvSpPr>
          <p:nvPr>
            <p:ph type="title"/>
          </p:nvPr>
        </p:nvSpPr>
        <p:spPr/>
        <p:txBody>
          <a:bodyPr/>
          <a:lstStyle/>
          <a:p>
            <a:r>
              <a:rPr lang="de-DE" smtClean="0"/>
              <a:t>Arbeitskraftabsicherung | Der Entscheidungsprozess</a:t>
            </a:r>
          </a:p>
        </p:txBody>
      </p:sp>
      <p:sp>
        <p:nvSpPr>
          <p:cNvPr id="4100" name="Textfeld 18"/>
          <p:cNvSpPr txBox="1">
            <a:spLocks noChangeArrowheads="1"/>
          </p:cNvSpPr>
          <p:nvPr/>
        </p:nvSpPr>
        <p:spPr bwMode="auto">
          <a:xfrm>
            <a:off x="900113" y="1844675"/>
            <a:ext cx="2232025" cy="600075"/>
          </a:xfrm>
          <a:prstGeom prst="rect">
            <a:avLst/>
          </a:prstGeom>
          <a:noFill/>
          <a:ln w="9525">
            <a:noFill/>
            <a:miter lim="800000"/>
            <a:headEnd/>
            <a:tailEnd/>
          </a:ln>
        </p:spPr>
        <p:txBody>
          <a:bodyPr>
            <a:spAutoFit/>
          </a:bodyPr>
          <a:lstStyle/>
          <a:p>
            <a:pPr algn="ctr"/>
            <a:r>
              <a:rPr lang="de-DE" sz="1100"/>
              <a:t>Erfüllt der Kunde die gesundheitlichen Vorabfragen für den Abschluss einer BU?</a:t>
            </a:r>
          </a:p>
        </p:txBody>
      </p:sp>
      <p:sp>
        <p:nvSpPr>
          <p:cNvPr id="28" name="Rechteck 27"/>
          <p:cNvSpPr/>
          <p:nvPr/>
        </p:nvSpPr>
        <p:spPr bwMode="auto">
          <a:xfrm>
            <a:off x="157163" y="2924175"/>
            <a:ext cx="3694112" cy="554038"/>
          </a:xfrm>
          <a:prstGeom prst="rect">
            <a:avLst/>
          </a:prstGeom>
          <a:solidFill>
            <a:schemeClr val="accent2">
              <a:lumMod val="40000"/>
              <a:lumOff val="60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400" b="1" dirty="0">
                <a:solidFill>
                  <a:schemeClr val="bg1"/>
                </a:solidFill>
                <a:latin typeface="Arial" pitchFamily="34" charset="0"/>
              </a:rPr>
              <a:t>Angebot BU</a:t>
            </a:r>
          </a:p>
        </p:txBody>
      </p:sp>
      <p:sp>
        <p:nvSpPr>
          <p:cNvPr id="29" name="Rechteck 28"/>
          <p:cNvSpPr/>
          <p:nvPr/>
        </p:nvSpPr>
        <p:spPr bwMode="auto">
          <a:xfrm>
            <a:off x="5151487" y="3589361"/>
            <a:ext cx="1512888" cy="554037"/>
          </a:xfrm>
          <a:prstGeom prst="rect">
            <a:avLst/>
          </a:prstGeom>
          <a:solidFill>
            <a:schemeClr val="bg2">
              <a:lumMod val="75000"/>
            </a:scheme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300" b="1" dirty="0">
                <a:solidFill>
                  <a:schemeClr val="bg1"/>
                </a:solidFill>
                <a:latin typeface="Arial" pitchFamily="34" charset="0"/>
              </a:rPr>
              <a:t>Antrag </a:t>
            </a:r>
            <a:br>
              <a:rPr lang="de-DE" sz="1300" b="1" dirty="0">
                <a:solidFill>
                  <a:schemeClr val="bg1"/>
                </a:solidFill>
                <a:latin typeface="Arial" pitchFamily="34" charset="0"/>
              </a:rPr>
            </a:br>
            <a:r>
              <a:rPr lang="de-DE" sz="1300" b="1" dirty="0" smtClean="0">
                <a:solidFill>
                  <a:schemeClr val="bg1"/>
                </a:solidFill>
                <a:latin typeface="Arial" pitchFamily="34" charset="0"/>
              </a:rPr>
              <a:t>GF</a:t>
            </a:r>
            <a:endParaRPr lang="de-DE" sz="1300" b="1" dirty="0">
              <a:solidFill>
                <a:schemeClr val="bg1"/>
              </a:solidFill>
              <a:latin typeface="Arial" pitchFamily="34" charset="0"/>
            </a:endParaRPr>
          </a:p>
        </p:txBody>
      </p:sp>
      <p:sp>
        <p:nvSpPr>
          <p:cNvPr id="19" name="Gleichschenkliges Dreieck 18"/>
          <p:cNvSpPr/>
          <p:nvPr/>
        </p:nvSpPr>
        <p:spPr bwMode="auto">
          <a:xfrm flipV="1">
            <a:off x="1023938" y="2492375"/>
            <a:ext cx="1963737" cy="288925"/>
          </a:xfrm>
          <a:prstGeom prst="triangle">
            <a:avLst/>
          </a:prstGeom>
          <a:solidFill>
            <a:srgbClr val="92D050"/>
          </a:solidFill>
          <a:ln w="9525" cap="flat" cmpd="sng" algn="ctr">
            <a:solidFill>
              <a:schemeClr val="bg1">
                <a:lumMod val="75000"/>
              </a:schemeClr>
            </a:solidFill>
            <a:prstDash val="solid"/>
            <a:round/>
            <a:headEnd type="none" w="med" len="med"/>
            <a:tailEnd type="none" w="med" len="med"/>
          </a:ln>
          <a:effectLst/>
        </p:spPr>
        <p:txBody>
          <a:bodyPr vert="vert" wrap="none" anchor="ctr"/>
          <a:lstStyle/>
          <a:p>
            <a:pPr algn="ctr">
              <a:defRPr/>
            </a:pPr>
            <a:endParaRPr lang="de-DE" sz="1050" dirty="0">
              <a:solidFill>
                <a:schemeClr val="bg1"/>
              </a:solidFill>
              <a:latin typeface="Arial" pitchFamily="34" charset="0"/>
            </a:endParaRPr>
          </a:p>
        </p:txBody>
      </p:sp>
      <p:sp>
        <p:nvSpPr>
          <p:cNvPr id="20" name="Ellipse 19"/>
          <p:cNvSpPr/>
          <p:nvPr/>
        </p:nvSpPr>
        <p:spPr bwMode="auto">
          <a:xfrm>
            <a:off x="128588" y="4508500"/>
            <a:ext cx="1549400" cy="720725"/>
          </a:xfrm>
          <a:prstGeom prst="ellipse">
            <a:avLst/>
          </a:prstGeom>
          <a:solidFill>
            <a:srgbClr val="1D2D4F"/>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300" b="1" dirty="0">
                <a:solidFill>
                  <a:schemeClr val="bg1"/>
                </a:solidFill>
                <a:latin typeface="Arial" pitchFamily="34" charset="0"/>
              </a:rPr>
              <a:t>Abschluss</a:t>
            </a:r>
          </a:p>
          <a:p>
            <a:pPr algn="ctr">
              <a:defRPr/>
            </a:pPr>
            <a:r>
              <a:rPr lang="de-DE" sz="1300" b="1" dirty="0">
                <a:solidFill>
                  <a:schemeClr val="bg1"/>
                </a:solidFill>
                <a:latin typeface="Arial" pitchFamily="34" charset="0"/>
              </a:rPr>
              <a:t>BU</a:t>
            </a:r>
          </a:p>
        </p:txBody>
      </p:sp>
      <p:sp>
        <p:nvSpPr>
          <p:cNvPr id="4106" name="Textfeld 20"/>
          <p:cNvSpPr txBox="1">
            <a:spLocks noChangeArrowheads="1"/>
          </p:cNvSpPr>
          <p:nvPr/>
        </p:nvSpPr>
        <p:spPr bwMode="auto">
          <a:xfrm>
            <a:off x="1781175" y="2465388"/>
            <a:ext cx="487363" cy="306387"/>
          </a:xfrm>
          <a:prstGeom prst="rect">
            <a:avLst/>
          </a:prstGeom>
          <a:noFill/>
          <a:ln w="9525">
            <a:noFill/>
            <a:miter lim="800000"/>
            <a:headEnd/>
            <a:tailEnd/>
          </a:ln>
        </p:spPr>
        <p:txBody>
          <a:bodyPr>
            <a:spAutoFit/>
          </a:bodyPr>
          <a:lstStyle/>
          <a:p>
            <a:r>
              <a:rPr lang="de-DE" sz="1400" b="1">
                <a:solidFill>
                  <a:schemeClr val="bg1"/>
                </a:solidFill>
              </a:rPr>
              <a:t>JA</a:t>
            </a:r>
          </a:p>
        </p:txBody>
      </p:sp>
      <p:sp>
        <p:nvSpPr>
          <p:cNvPr id="4107" name="Textfeld 18"/>
          <p:cNvSpPr txBox="1">
            <a:spLocks noChangeArrowheads="1"/>
          </p:cNvSpPr>
          <p:nvPr/>
        </p:nvSpPr>
        <p:spPr bwMode="auto">
          <a:xfrm>
            <a:off x="1331913" y="3511550"/>
            <a:ext cx="1295400" cy="430213"/>
          </a:xfrm>
          <a:prstGeom prst="rect">
            <a:avLst/>
          </a:prstGeom>
          <a:noFill/>
          <a:ln w="9525">
            <a:noFill/>
            <a:miter lim="800000"/>
            <a:headEnd/>
            <a:tailEnd/>
          </a:ln>
        </p:spPr>
        <p:txBody>
          <a:bodyPr>
            <a:spAutoFit/>
          </a:bodyPr>
          <a:lstStyle/>
          <a:p>
            <a:pPr algn="ctr"/>
            <a:r>
              <a:rPr lang="de-DE" sz="1100" dirty="0"/>
              <a:t>BU-Beitrag finanzierbar?</a:t>
            </a:r>
          </a:p>
        </p:txBody>
      </p:sp>
      <p:sp>
        <p:nvSpPr>
          <p:cNvPr id="4108" name="Textfeld 26"/>
          <p:cNvSpPr txBox="1">
            <a:spLocks noChangeArrowheads="1"/>
          </p:cNvSpPr>
          <p:nvPr/>
        </p:nvSpPr>
        <p:spPr bwMode="auto">
          <a:xfrm>
            <a:off x="900113" y="3644900"/>
            <a:ext cx="487362" cy="307975"/>
          </a:xfrm>
          <a:prstGeom prst="rect">
            <a:avLst/>
          </a:prstGeom>
          <a:noFill/>
          <a:ln w="9525">
            <a:noFill/>
            <a:miter lim="800000"/>
            <a:headEnd/>
            <a:tailEnd/>
          </a:ln>
        </p:spPr>
        <p:txBody>
          <a:bodyPr>
            <a:spAutoFit/>
          </a:bodyPr>
          <a:lstStyle/>
          <a:p>
            <a:r>
              <a:rPr lang="de-DE" sz="1400" b="1">
                <a:solidFill>
                  <a:srgbClr val="92D050"/>
                </a:solidFill>
              </a:rPr>
              <a:t>JA</a:t>
            </a:r>
          </a:p>
        </p:txBody>
      </p:sp>
      <p:cxnSp>
        <p:nvCxnSpPr>
          <p:cNvPr id="4109" name="Gewinkelte Verbindung 32"/>
          <p:cNvCxnSpPr>
            <a:cxnSpLocks noChangeShapeType="1"/>
          </p:cNvCxnSpPr>
          <p:nvPr/>
        </p:nvCxnSpPr>
        <p:spPr bwMode="auto">
          <a:xfrm rot="5400000">
            <a:off x="719931" y="3680620"/>
            <a:ext cx="936625" cy="576262"/>
          </a:xfrm>
          <a:prstGeom prst="bentConnector3">
            <a:avLst>
              <a:gd name="adj1" fmla="val 50000"/>
            </a:avLst>
          </a:prstGeom>
          <a:noFill/>
          <a:ln w="69850" algn="ctr">
            <a:solidFill>
              <a:srgbClr val="92D050"/>
            </a:solidFill>
            <a:round/>
            <a:headEnd/>
            <a:tailEnd type="triangle" w="med" len="med"/>
          </a:ln>
        </p:spPr>
      </p:cxnSp>
      <p:cxnSp>
        <p:nvCxnSpPr>
          <p:cNvPr id="4110" name="Gewinkelte Verbindung 34"/>
          <p:cNvCxnSpPr>
            <a:cxnSpLocks noChangeShapeType="1"/>
          </p:cNvCxnSpPr>
          <p:nvPr/>
        </p:nvCxnSpPr>
        <p:spPr bwMode="auto">
          <a:xfrm rot="16200000" flipH="1">
            <a:off x="2050765" y="3862002"/>
            <a:ext cx="1008633" cy="286643"/>
          </a:xfrm>
          <a:prstGeom prst="bentConnector3">
            <a:avLst>
              <a:gd name="adj1" fmla="val 50000"/>
            </a:avLst>
          </a:prstGeom>
          <a:noFill/>
          <a:ln w="69850" algn="ctr">
            <a:solidFill>
              <a:srgbClr val="C00000"/>
            </a:solidFill>
            <a:round/>
            <a:headEnd/>
            <a:tailEnd type="triangle" w="med" len="med"/>
          </a:ln>
        </p:spPr>
      </p:cxnSp>
      <p:sp>
        <p:nvSpPr>
          <p:cNvPr id="4111" name="Textfeld 36"/>
          <p:cNvSpPr txBox="1">
            <a:spLocks noChangeArrowheads="1"/>
          </p:cNvSpPr>
          <p:nvPr/>
        </p:nvSpPr>
        <p:spPr bwMode="auto">
          <a:xfrm>
            <a:off x="2627784" y="3717032"/>
            <a:ext cx="630237" cy="307975"/>
          </a:xfrm>
          <a:prstGeom prst="rect">
            <a:avLst/>
          </a:prstGeom>
          <a:noFill/>
          <a:ln w="9525">
            <a:noFill/>
            <a:miter lim="800000"/>
            <a:headEnd/>
            <a:tailEnd/>
          </a:ln>
        </p:spPr>
        <p:txBody>
          <a:bodyPr>
            <a:spAutoFit/>
          </a:bodyPr>
          <a:lstStyle/>
          <a:p>
            <a:r>
              <a:rPr lang="de-DE" sz="1400" b="1">
                <a:solidFill>
                  <a:srgbClr val="C00000"/>
                </a:solidFill>
              </a:rPr>
              <a:t>Nein</a:t>
            </a:r>
          </a:p>
        </p:txBody>
      </p:sp>
      <p:sp>
        <p:nvSpPr>
          <p:cNvPr id="38" name="Ellipse 37"/>
          <p:cNvSpPr/>
          <p:nvPr/>
        </p:nvSpPr>
        <p:spPr bwMode="auto">
          <a:xfrm>
            <a:off x="1835696" y="4581128"/>
            <a:ext cx="1550987" cy="720725"/>
          </a:xfrm>
          <a:prstGeom prst="ellipse">
            <a:avLst/>
          </a:prstGeom>
          <a:solidFill>
            <a:srgbClr val="1D2D4F">
              <a:alpha val="53000"/>
            </a:srgbClr>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300" b="1" dirty="0" smtClean="0">
                <a:solidFill>
                  <a:schemeClr val="bg1"/>
                </a:solidFill>
                <a:latin typeface="Arial" pitchFamily="34" charset="0"/>
              </a:rPr>
              <a:t>Keine „normale“</a:t>
            </a:r>
            <a:endParaRPr lang="de-DE" sz="1300" b="1" dirty="0">
              <a:solidFill>
                <a:schemeClr val="bg1"/>
              </a:solidFill>
              <a:latin typeface="Arial" pitchFamily="34" charset="0"/>
            </a:endParaRPr>
          </a:p>
          <a:p>
            <a:pPr algn="ctr">
              <a:defRPr/>
            </a:pPr>
            <a:r>
              <a:rPr lang="de-DE" sz="1300" b="1" dirty="0">
                <a:solidFill>
                  <a:schemeClr val="bg1"/>
                </a:solidFill>
                <a:latin typeface="Arial" pitchFamily="34" charset="0"/>
              </a:rPr>
              <a:t>BU-Absicherung</a:t>
            </a:r>
          </a:p>
        </p:txBody>
      </p:sp>
      <p:sp>
        <p:nvSpPr>
          <p:cNvPr id="39" name="Rechteck 38"/>
          <p:cNvSpPr/>
          <p:nvPr/>
        </p:nvSpPr>
        <p:spPr bwMode="auto">
          <a:xfrm>
            <a:off x="4928492" y="1222785"/>
            <a:ext cx="3928331" cy="554038"/>
          </a:xfrm>
          <a:prstGeom prst="rect">
            <a:avLst/>
          </a:prstGeom>
          <a:solidFill>
            <a:srgbClr val="6281C6"/>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400" b="1" dirty="0" err="1" smtClean="0">
                <a:solidFill>
                  <a:schemeClr val="bg1"/>
                </a:solidFill>
                <a:latin typeface="Arial" pitchFamily="34" charset="0"/>
              </a:rPr>
              <a:t>Grundfähigkeitenabsicherung</a:t>
            </a:r>
            <a:endParaRPr lang="de-DE" sz="1400" b="1" dirty="0">
              <a:solidFill>
                <a:schemeClr val="bg1"/>
              </a:solidFill>
              <a:latin typeface="Arial" pitchFamily="34" charset="0"/>
            </a:endParaRPr>
          </a:p>
          <a:p>
            <a:pPr algn="ctr">
              <a:defRPr/>
            </a:pPr>
            <a:r>
              <a:rPr lang="de-DE" sz="1400" b="1" dirty="0" smtClean="0">
                <a:solidFill>
                  <a:schemeClr val="bg1"/>
                </a:solidFill>
                <a:latin typeface="Arial" pitchFamily="34" charset="0"/>
              </a:rPr>
              <a:t>(Die Dortmunder| </a:t>
            </a:r>
            <a:r>
              <a:rPr lang="de-DE" sz="1400" b="1" dirty="0" err="1" smtClean="0">
                <a:solidFill>
                  <a:schemeClr val="bg1"/>
                </a:solidFill>
                <a:latin typeface="Arial" pitchFamily="34" charset="0"/>
              </a:rPr>
              <a:t>SwissLife</a:t>
            </a:r>
            <a:r>
              <a:rPr lang="de-DE" sz="1400" b="1" dirty="0" smtClean="0">
                <a:solidFill>
                  <a:schemeClr val="bg1"/>
                </a:solidFill>
                <a:latin typeface="Arial" pitchFamily="34" charset="0"/>
              </a:rPr>
              <a:t>| €</a:t>
            </a:r>
            <a:r>
              <a:rPr lang="de-DE" sz="1400" b="1" dirty="0" err="1" smtClean="0">
                <a:solidFill>
                  <a:schemeClr val="bg1"/>
                </a:solidFill>
                <a:latin typeface="Arial" pitchFamily="34" charset="0"/>
              </a:rPr>
              <a:t>xistenz|Basler</a:t>
            </a:r>
            <a:r>
              <a:rPr lang="de-DE" sz="1400" b="1" dirty="0" smtClean="0">
                <a:solidFill>
                  <a:schemeClr val="bg1"/>
                </a:solidFill>
                <a:latin typeface="Arial" pitchFamily="34" charset="0"/>
              </a:rPr>
              <a:t>))</a:t>
            </a:r>
            <a:endParaRPr lang="de-DE" sz="1400" b="1" dirty="0">
              <a:solidFill>
                <a:schemeClr val="bg1"/>
              </a:solidFill>
              <a:latin typeface="Arial" pitchFamily="34" charset="0"/>
            </a:endParaRPr>
          </a:p>
        </p:txBody>
      </p:sp>
      <p:cxnSp>
        <p:nvCxnSpPr>
          <p:cNvPr id="4114" name="Form 21"/>
          <p:cNvCxnSpPr>
            <a:cxnSpLocks noChangeShapeType="1"/>
          </p:cNvCxnSpPr>
          <p:nvPr/>
        </p:nvCxnSpPr>
        <p:spPr bwMode="auto">
          <a:xfrm flipV="1">
            <a:off x="3275856" y="2564904"/>
            <a:ext cx="1872208" cy="2159570"/>
          </a:xfrm>
          <a:prstGeom prst="straightConnector1">
            <a:avLst/>
          </a:prstGeom>
          <a:noFill/>
          <a:ln w="69850" algn="ctr">
            <a:solidFill>
              <a:srgbClr val="92D050"/>
            </a:solidFill>
            <a:round/>
            <a:headEnd/>
            <a:tailEnd type="triangle" w="med" len="med"/>
          </a:ln>
        </p:spPr>
      </p:cxnSp>
      <p:sp>
        <p:nvSpPr>
          <p:cNvPr id="4115" name="Textfeld 26"/>
          <p:cNvSpPr txBox="1">
            <a:spLocks noChangeArrowheads="1"/>
          </p:cNvSpPr>
          <p:nvPr/>
        </p:nvSpPr>
        <p:spPr bwMode="auto">
          <a:xfrm rot="18642479">
            <a:off x="3822587" y="3511077"/>
            <a:ext cx="1197492" cy="307777"/>
          </a:xfrm>
          <a:prstGeom prst="rect">
            <a:avLst/>
          </a:prstGeom>
          <a:noFill/>
          <a:ln w="9525">
            <a:noFill/>
            <a:miter lim="800000"/>
            <a:headEnd/>
            <a:tailEnd/>
          </a:ln>
        </p:spPr>
        <p:txBody>
          <a:bodyPr wrap="square">
            <a:spAutoFit/>
          </a:bodyPr>
          <a:lstStyle/>
          <a:p>
            <a:pPr algn="ctr"/>
            <a:r>
              <a:rPr lang="de-DE" sz="1400" b="1" dirty="0">
                <a:solidFill>
                  <a:srgbClr val="92D050"/>
                </a:solidFill>
              </a:rPr>
              <a:t>Alternative</a:t>
            </a:r>
          </a:p>
        </p:txBody>
      </p:sp>
      <p:sp>
        <p:nvSpPr>
          <p:cNvPr id="4116" name="Textfeld 18"/>
          <p:cNvSpPr txBox="1">
            <a:spLocks noChangeArrowheads="1"/>
          </p:cNvSpPr>
          <p:nvPr/>
        </p:nvSpPr>
        <p:spPr bwMode="auto">
          <a:xfrm>
            <a:off x="6212971" y="2586366"/>
            <a:ext cx="1535112" cy="430213"/>
          </a:xfrm>
          <a:prstGeom prst="rect">
            <a:avLst/>
          </a:prstGeom>
          <a:noFill/>
          <a:ln w="9525">
            <a:noFill/>
            <a:miter lim="800000"/>
            <a:headEnd/>
            <a:tailEnd/>
          </a:ln>
        </p:spPr>
        <p:txBody>
          <a:bodyPr>
            <a:spAutoFit/>
          </a:bodyPr>
          <a:lstStyle/>
          <a:p>
            <a:pPr algn="ctr"/>
            <a:r>
              <a:rPr lang="de-DE" sz="1100" dirty="0"/>
              <a:t>Ist der Beitrag finanzierbar?</a:t>
            </a:r>
          </a:p>
        </p:txBody>
      </p:sp>
      <p:sp>
        <p:nvSpPr>
          <p:cNvPr id="4117" name="Textfeld 26"/>
          <p:cNvSpPr txBox="1">
            <a:spLocks noChangeArrowheads="1"/>
          </p:cNvSpPr>
          <p:nvPr/>
        </p:nvSpPr>
        <p:spPr bwMode="auto">
          <a:xfrm>
            <a:off x="6204115" y="2319654"/>
            <a:ext cx="487363" cy="307975"/>
          </a:xfrm>
          <a:prstGeom prst="rect">
            <a:avLst/>
          </a:prstGeom>
          <a:noFill/>
          <a:ln w="9525">
            <a:noFill/>
            <a:miter lim="800000"/>
            <a:headEnd/>
            <a:tailEnd/>
          </a:ln>
        </p:spPr>
        <p:txBody>
          <a:bodyPr>
            <a:spAutoFit/>
          </a:bodyPr>
          <a:lstStyle/>
          <a:p>
            <a:r>
              <a:rPr lang="de-DE" sz="1400" b="1" dirty="0">
                <a:solidFill>
                  <a:srgbClr val="92D050"/>
                </a:solidFill>
              </a:rPr>
              <a:t>JA</a:t>
            </a:r>
          </a:p>
        </p:txBody>
      </p:sp>
      <p:cxnSp>
        <p:nvCxnSpPr>
          <p:cNvPr id="4118" name="Gewinkelte Verbindung 32"/>
          <p:cNvCxnSpPr>
            <a:cxnSpLocks noChangeShapeType="1"/>
          </p:cNvCxnSpPr>
          <p:nvPr/>
        </p:nvCxnSpPr>
        <p:spPr bwMode="auto">
          <a:xfrm rot="5400000">
            <a:off x="5109814" y="2365149"/>
            <a:ext cx="1655253" cy="590542"/>
          </a:xfrm>
          <a:prstGeom prst="bentConnector3">
            <a:avLst>
              <a:gd name="adj1" fmla="val 50000"/>
            </a:avLst>
          </a:prstGeom>
          <a:noFill/>
          <a:ln w="69850" algn="ctr">
            <a:solidFill>
              <a:srgbClr val="92D050"/>
            </a:solidFill>
            <a:round/>
            <a:headEnd/>
            <a:tailEnd type="triangle" w="med" len="med"/>
          </a:ln>
        </p:spPr>
      </p:cxnSp>
      <p:cxnSp>
        <p:nvCxnSpPr>
          <p:cNvPr id="4120" name="Gewinkelte Verbindung 32"/>
          <p:cNvCxnSpPr>
            <a:cxnSpLocks noChangeShapeType="1"/>
          </p:cNvCxnSpPr>
          <p:nvPr/>
        </p:nvCxnSpPr>
        <p:spPr bwMode="auto">
          <a:xfrm rot="5400000">
            <a:off x="4968421" y="4795044"/>
            <a:ext cx="763588" cy="0"/>
          </a:xfrm>
          <a:prstGeom prst="bentConnector3">
            <a:avLst>
              <a:gd name="adj1" fmla="val 50000"/>
            </a:avLst>
          </a:prstGeom>
          <a:noFill/>
          <a:ln w="69850" algn="ctr">
            <a:solidFill>
              <a:srgbClr val="92D050"/>
            </a:solidFill>
            <a:round/>
            <a:headEnd/>
            <a:tailEnd type="triangle" w="med" len="med"/>
          </a:ln>
        </p:spPr>
      </p:cxnSp>
      <p:sp>
        <p:nvSpPr>
          <p:cNvPr id="26" name="Rechteck 25"/>
          <p:cNvSpPr/>
          <p:nvPr/>
        </p:nvSpPr>
        <p:spPr bwMode="auto">
          <a:xfrm>
            <a:off x="4407524" y="5239567"/>
            <a:ext cx="1512888" cy="554038"/>
          </a:xfrm>
          <a:prstGeom prst="rect">
            <a:avLst/>
          </a:prstGeom>
          <a:solidFill>
            <a:srgbClr val="1D2D4F"/>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300" b="1" dirty="0">
                <a:solidFill>
                  <a:schemeClr val="bg1"/>
                </a:solidFill>
                <a:latin typeface="Arial" pitchFamily="34" charset="0"/>
              </a:rPr>
              <a:t>Abschluss</a:t>
            </a:r>
            <a:r>
              <a:rPr lang="de-DE" sz="1300" b="1" dirty="0">
                <a:solidFill>
                  <a:srgbClr val="1D2D4F"/>
                </a:solidFill>
                <a:latin typeface="Arial" pitchFamily="34" charset="0"/>
              </a:rPr>
              <a:t/>
            </a:r>
            <a:br>
              <a:rPr lang="de-DE" sz="1300" b="1" dirty="0">
                <a:solidFill>
                  <a:srgbClr val="1D2D4F"/>
                </a:solidFill>
                <a:latin typeface="Arial" pitchFamily="34" charset="0"/>
              </a:rPr>
            </a:br>
            <a:r>
              <a:rPr lang="de-DE" sz="1300" b="1" dirty="0" smtClean="0">
                <a:solidFill>
                  <a:schemeClr val="bg1"/>
                </a:solidFill>
                <a:latin typeface="Arial" pitchFamily="34" charset="0"/>
              </a:rPr>
              <a:t>GF</a:t>
            </a:r>
            <a:endParaRPr lang="de-DE" sz="1300" b="1" dirty="0">
              <a:solidFill>
                <a:schemeClr val="bg1"/>
              </a:solidFill>
              <a:latin typeface="Arial" pitchFamily="34" charset="0"/>
            </a:endParaRPr>
          </a:p>
        </p:txBody>
      </p:sp>
      <p:sp>
        <p:nvSpPr>
          <p:cNvPr id="4122" name="Textfeld 26"/>
          <p:cNvSpPr txBox="1">
            <a:spLocks noChangeArrowheads="1"/>
          </p:cNvSpPr>
          <p:nvPr/>
        </p:nvSpPr>
        <p:spPr bwMode="auto">
          <a:xfrm>
            <a:off x="5350215" y="4397385"/>
            <a:ext cx="487363" cy="307975"/>
          </a:xfrm>
          <a:prstGeom prst="rect">
            <a:avLst/>
          </a:prstGeom>
          <a:noFill/>
          <a:ln w="9525">
            <a:noFill/>
            <a:miter lim="800000"/>
            <a:headEnd/>
            <a:tailEnd/>
          </a:ln>
        </p:spPr>
        <p:txBody>
          <a:bodyPr>
            <a:spAutoFit/>
          </a:bodyPr>
          <a:lstStyle/>
          <a:p>
            <a:r>
              <a:rPr lang="de-DE" sz="1400" b="1" dirty="0">
                <a:solidFill>
                  <a:srgbClr val="92D050"/>
                </a:solidFill>
              </a:rPr>
              <a:t>JA</a:t>
            </a:r>
          </a:p>
        </p:txBody>
      </p:sp>
      <p:sp>
        <p:nvSpPr>
          <p:cNvPr id="4123" name="Textfeld 18"/>
          <p:cNvSpPr txBox="1">
            <a:spLocks noChangeArrowheads="1"/>
          </p:cNvSpPr>
          <p:nvPr/>
        </p:nvSpPr>
        <p:spPr bwMode="auto">
          <a:xfrm>
            <a:off x="5084763" y="4151313"/>
            <a:ext cx="1790700" cy="261937"/>
          </a:xfrm>
          <a:prstGeom prst="rect">
            <a:avLst/>
          </a:prstGeom>
          <a:noFill/>
          <a:ln w="9525">
            <a:noFill/>
            <a:miter lim="800000"/>
            <a:headEnd/>
            <a:tailEnd/>
          </a:ln>
        </p:spPr>
        <p:txBody>
          <a:bodyPr>
            <a:spAutoFit/>
          </a:bodyPr>
          <a:lstStyle/>
          <a:p>
            <a:pPr algn="ctr"/>
            <a:r>
              <a:rPr lang="de-DE" sz="1100" dirty="0"/>
              <a:t>Gesundheitsprüfung ok?</a:t>
            </a:r>
          </a:p>
        </p:txBody>
      </p:sp>
      <p:cxnSp>
        <p:nvCxnSpPr>
          <p:cNvPr id="35" name="Gewinkelte Verbindung 32"/>
          <p:cNvCxnSpPr>
            <a:cxnSpLocks noChangeShapeType="1"/>
          </p:cNvCxnSpPr>
          <p:nvPr/>
        </p:nvCxnSpPr>
        <p:spPr bwMode="auto">
          <a:xfrm rot="5400000">
            <a:off x="5846390" y="4818906"/>
            <a:ext cx="763588" cy="0"/>
          </a:xfrm>
          <a:prstGeom prst="bentConnector3">
            <a:avLst>
              <a:gd name="adj1" fmla="val 50000"/>
            </a:avLst>
          </a:prstGeom>
          <a:noFill/>
          <a:ln w="69850" algn="ctr">
            <a:solidFill>
              <a:srgbClr val="92D050"/>
            </a:solidFill>
            <a:round/>
            <a:headEnd/>
            <a:tailEnd type="triangle" w="med" len="med"/>
          </a:ln>
        </p:spPr>
      </p:cxnSp>
      <p:sp>
        <p:nvSpPr>
          <p:cNvPr id="36" name="Textfeld 26"/>
          <p:cNvSpPr txBox="1">
            <a:spLocks noChangeArrowheads="1"/>
          </p:cNvSpPr>
          <p:nvPr/>
        </p:nvSpPr>
        <p:spPr bwMode="auto">
          <a:xfrm>
            <a:off x="6300192" y="4437112"/>
            <a:ext cx="864096" cy="400110"/>
          </a:xfrm>
          <a:prstGeom prst="rect">
            <a:avLst/>
          </a:prstGeom>
          <a:noFill/>
          <a:ln w="9525">
            <a:noFill/>
            <a:miter lim="800000"/>
            <a:headEnd/>
            <a:tailEnd/>
          </a:ln>
        </p:spPr>
        <p:txBody>
          <a:bodyPr wrap="square">
            <a:spAutoFit/>
          </a:bodyPr>
          <a:lstStyle/>
          <a:p>
            <a:r>
              <a:rPr lang="de-DE" sz="1000" b="1" dirty="0" smtClean="0">
                <a:solidFill>
                  <a:srgbClr val="92D050"/>
                </a:solidFill>
              </a:rPr>
              <a:t>JA, bis auf Psyche</a:t>
            </a:r>
            <a:endParaRPr lang="de-DE" sz="1000" b="1" dirty="0">
              <a:solidFill>
                <a:srgbClr val="92D050"/>
              </a:solidFill>
            </a:endParaRPr>
          </a:p>
        </p:txBody>
      </p:sp>
      <p:sp>
        <p:nvSpPr>
          <p:cNvPr id="37" name="Rechteck 36"/>
          <p:cNvSpPr/>
          <p:nvPr/>
        </p:nvSpPr>
        <p:spPr bwMode="auto">
          <a:xfrm>
            <a:off x="5868504" y="5239567"/>
            <a:ext cx="2375904" cy="554038"/>
          </a:xfrm>
          <a:prstGeom prst="rect">
            <a:avLst/>
          </a:prstGeom>
          <a:solidFill>
            <a:srgbClr val="1D2D4F"/>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000" b="1" dirty="0">
                <a:solidFill>
                  <a:schemeClr val="bg1"/>
                </a:solidFill>
                <a:latin typeface="Arial" pitchFamily="34" charset="0"/>
              </a:rPr>
              <a:t>Abschluss</a:t>
            </a:r>
            <a:r>
              <a:rPr lang="de-DE" sz="1000" b="1" dirty="0">
                <a:solidFill>
                  <a:srgbClr val="1D2D4F"/>
                </a:solidFill>
                <a:latin typeface="Arial" pitchFamily="34" charset="0"/>
              </a:rPr>
              <a:t/>
            </a:r>
            <a:br>
              <a:rPr lang="de-DE" sz="1000" b="1" dirty="0">
                <a:solidFill>
                  <a:srgbClr val="1D2D4F"/>
                </a:solidFill>
                <a:latin typeface="Arial" pitchFamily="34" charset="0"/>
              </a:rPr>
            </a:br>
            <a:r>
              <a:rPr lang="de-DE" sz="1000" b="1" dirty="0" smtClean="0">
                <a:solidFill>
                  <a:schemeClr val="bg1"/>
                </a:solidFill>
                <a:latin typeface="Arial" pitchFamily="34" charset="0"/>
              </a:rPr>
              <a:t>GF</a:t>
            </a:r>
          </a:p>
          <a:p>
            <a:pPr algn="ctr">
              <a:defRPr/>
            </a:pPr>
            <a:r>
              <a:rPr lang="de-DE" sz="1000" b="1" dirty="0" smtClean="0">
                <a:solidFill>
                  <a:schemeClr val="bg1"/>
                </a:solidFill>
                <a:latin typeface="Arial" pitchFamily="34" charset="0"/>
              </a:rPr>
              <a:t>Ohne  Frage nach Psyche (Basler!!)</a:t>
            </a:r>
            <a:endParaRPr lang="de-DE" sz="1000" b="1" dirty="0">
              <a:solidFill>
                <a:schemeClr val="bg1"/>
              </a:solidFill>
              <a:latin typeface="Arial" pitchFamily="34" charset="0"/>
            </a:endParaRPr>
          </a:p>
        </p:txBody>
      </p:sp>
      <p:cxnSp>
        <p:nvCxnSpPr>
          <p:cNvPr id="49" name="Form 21"/>
          <p:cNvCxnSpPr>
            <a:cxnSpLocks noChangeShapeType="1"/>
          </p:cNvCxnSpPr>
          <p:nvPr/>
        </p:nvCxnSpPr>
        <p:spPr bwMode="auto">
          <a:xfrm flipH="1">
            <a:off x="3275856" y="4077072"/>
            <a:ext cx="1872208" cy="2016224"/>
          </a:xfrm>
          <a:prstGeom prst="straightConnector1">
            <a:avLst/>
          </a:prstGeom>
          <a:noFill/>
          <a:ln w="69850" algn="ctr">
            <a:solidFill>
              <a:srgbClr val="92D050"/>
            </a:solidFill>
            <a:round/>
            <a:headEnd/>
            <a:tailEnd type="triangle" w="med" len="med"/>
          </a:ln>
        </p:spPr>
      </p:cxnSp>
      <p:sp>
        <p:nvSpPr>
          <p:cNvPr id="52" name="Textfeld 18"/>
          <p:cNvSpPr txBox="1">
            <a:spLocks noChangeArrowheads="1"/>
          </p:cNvSpPr>
          <p:nvPr/>
        </p:nvSpPr>
        <p:spPr bwMode="auto">
          <a:xfrm rot="-2880000">
            <a:off x="3027515" y="4510147"/>
            <a:ext cx="2387171" cy="430887"/>
          </a:xfrm>
          <a:prstGeom prst="rect">
            <a:avLst/>
          </a:prstGeom>
          <a:noFill/>
          <a:ln w="9525">
            <a:noFill/>
            <a:miter lim="800000"/>
            <a:headEnd/>
            <a:tailEnd/>
          </a:ln>
        </p:spPr>
        <p:txBody>
          <a:bodyPr wrap="square">
            <a:spAutoFit/>
          </a:bodyPr>
          <a:lstStyle/>
          <a:p>
            <a:pPr algn="ctr"/>
            <a:r>
              <a:rPr lang="de-DE" sz="1000" dirty="0" smtClean="0"/>
              <a:t>Schutz bei schweren Depressionen gewünscht </a:t>
            </a:r>
            <a:r>
              <a:rPr lang="de-DE" sz="1100" dirty="0" smtClean="0"/>
              <a:t>?</a:t>
            </a:r>
            <a:endParaRPr lang="de-DE" sz="1100" dirty="0"/>
          </a:p>
        </p:txBody>
      </p:sp>
      <p:sp>
        <p:nvSpPr>
          <p:cNvPr id="56" name="Rechteck 55"/>
          <p:cNvSpPr/>
          <p:nvPr/>
        </p:nvSpPr>
        <p:spPr bwMode="auto">
          <a:xfrm>
            <a:off x="2267744" y="6093296"/>
            <a:ext cx="2088232" cy="554038"/>
          </a:xfrm>
          <a:prstGeom prst="rect">
            <a:avLst/>
          </a:prstGeom>
          <a:solidFill>
            <a:srgbClr val="1D2D4F"/>
          </a:solidFill>
          <a:ln w="9525" cap="flat" cmpd="sng" algn="ctr">
            <a:solidFill>
              <a:schemeClr val="bg1">
                <a:lumMod val="75000"/>
              </a:schemeClr>
            </a:solidFill>
            <a:prstDash val="solid"/>
            <a:round/>
            <a:headEnd type="none" w="med" len="med"/>
            <a:tailEnd type="none" w="med" len="med"/>
          </a:ln>
          <a:effectLst/>
        </p:spPr>
        <p:txBody>
          <a:bodyPr wrap="none" anchor="ctr"/>
          <a:lstStyle/>
          <a:p>
            <a:pPr algn="ctr">
              <a:defRPr/>
            </a:pPr>
            <a:r>
              <a:rPr lang="de-DE" sz="1000" b="1" dirty="0">
                <a:solidFill>
                  <a:schemeClr val="bg1"/>
                </a:solidFill>
                <a:latin typeface="Arial" pitchFamily="34" charset="0"/>
              </a:rPr>
              <a:t>Abschluss</a:t>
            </a:r>
            <a:r>
              <a:rPr lang="de-DE" sz="1000" b="1" dirty="0">
                <a:solidFill>
                  <a:srgbClr val="1D2D4F"/>
                </a:solidFill>
                <a:latin typeface="Arial" pitchFamily="34" charset="0"/>
              </a:rPr>
              <a:t/>
            </a:r>
            <a:br>
              <a:rPr lang="de-DE" sz="1000" b="1" dirty="0">
                <a:solidFill>
                  <a:srgbClr val="1D2D4F"/>
                </a:solidFill>
                <a:latin typeface="Arial" pitchFamily="34" charset="0"/>
              </a:rPr>
            </a:br>
            <a:r>
              <a:rPr lang="de-DE" sz="1000" b="1" dirty="0" smtClean="0">
                <a:solidFill>
                  <a:schemeClr val="bg1"/>
                </a:solidFill>
                <a:latin typeface="Arial" pitchFamily="34" charset="0"/>
              </a:rPr>
              <a:t>GF</a:t>
            </a:r>
          </a:p>
          <a:p>
            <a:pPr algn="ctr">
              <a:defRPr/>
            </a:pPr>
            <a:r>
              <a:rPr lang="de-DE" sz="1000" b="1" dirty="0" smtClean="0">
                <a:solidFill>
                  <a:schemeClr val="bg1"/>
                </a:solidFill>
                <a:latin typeface="Arial" pitchFamily="34" charset="0"/>
              </a:rPr>
              <a:t>mit Baustein Psyche</a:t>
            </a:r>
            <a:endParaRPr lang="de-DE" sz="1000" b="1" dirty="0">
              <a:solidFill>
                <a:schemeClr val="bg1"/>
              </a:solidFill>
              <a:latin typeface="Arial" pitchFamily="34" charset="0"/>
            </a:endParaRPr>
          </a:p>
        </p:txBody>
      </p:sp>
    </p:spTree>
    <p:extLst>
      <p:ext uri="{BB962C8B-B14F-4D97-AF65-F5344CB8AC3E}">
        <p14:creationId xmlns:p14="http://schemas.microsoft.com/office/powerpoint/2010/main" val="730162329"/>
      </p:ext>
    </p:extLst>
  </p:cSld>
  <p:clrMapOvr>
    <a:masterClrMapping/>
  </p:clrMapOvr>
  <p:transition>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Personenkreise, die das sagen (und ihre Tätigkeiten): </a:t>
            </a:r>
            <a:endParaRPr lang="de-DE" dirty="0"/>
          </a:p>
        </p:txBody>
      </p:sp>
      <p:sp>
        <p:nvSpPr>
          <p:cNvPr id="4" name="Foliennummernplatzhalter 3"/>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32</a:t>
            </a:fld>
            <a:endParaRPr lang="de-DE" dirty="0">
              <a:solidFill>
                <a:srgbClr val="808080"/>
              </a:solidFill>
            </a:endParaRPr>
          </a:p>
        </p:txBody>
      </p:sp>
      <p:pic>
        <p:nvPicPr>
          <p:cNvPr id="7" name="Inhaltsplatzhalter 6"/>
          <p:cNvPicPr>
            <a:picLocks noGrp="1" noChangeAspect="1"/>
          </p:cNvPicPr>
          <p:nvPr>
            <p:ph idx="1"/>
          </p:nvPr>
        </p:nvPicPr>
        <p:blipFill>
          <a:blip r:embed="rId2"/>
          <a:stretch>
            <a:fillRect/>
          </a:stretch>
        </p:blipFill>
        <p:spPr>
          <a:xfrm>
            <a:off x="1709682" y="1700808"/>
            <a:ext cx="5508612" cy="3363299"/>
          </a:xfrm>
          <a:prstGeom prst="rect">
            <a:avLst/>
          </a:prstGeom>
        </p:spPr>
      </p:pic>
    </p:spTree>
    <p:extLst>
      <p:ext uri="{BB962C8B-B14F-4D97-AF65-F5344CB8AC3E}">
        <p14:creationId xmlns:p14="http://schemas.microsoft.com/office/powerpoint/2010/main" val="3327342699"/>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Und diese Personen sind auch betroffen…</a:t>
            </a:r>
            <a:endParaRPr lang="de-DE" dirty="0"/>
          </a:p>
        </p:txBody>
      </p:sp>
      <p:sp>
        <p:nvSpPr>
          <p:cNvPr id="4" name="Foliennummernplatzhalter 3"/>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33</a:t>
            </a:fld>
            <a:endParaRPr lang="de-DE" dirty="0">
              <a:solidFill>
                <a:srgbClr val="808080"/>
              </a:solidFill>
            </a:endParaRPr>
          </a:p>
        </p:txBody>
      </p:sp>
      <p:pic>
        <p:nvPicPr>
          <p:cNvPr id="7" name="Inhaltsplatzhalter 6"/>
          <p:cNvPicPr>
            <a:picLocks noGrp="1" noChangeAspect="1"/>
          </p:cNvPicPr>
          <p:nvPr>
            <p:ph idx="1"/>
          </p:nvPr>
        </p:nvPicPr>
        <p:blipFill>
          <a:blip r:embed="rId2"/>
          <a:stretch>
            <a:fillRect/>
          </a:stretch>
        </p:blipFill>
        <p:spPr>
          <a:xfrm>
            <a:off x="1763689" y="1754814"/>
            <a:ext cx="5628824" cy="3402881"/>
          </a:xfrm>
          <a:prstGeom prst="rect">
            <a:avLst/>
          </a:prstGeom>
        </p:spPr>
      </p:pic>
    </p:spTree>
    <p:extLst>
      <p:ext uri="{BB962C8B-B14F-4D97-AF65-F5344CB8AC3E}">
        <p14:creationId xmlns:p14="http://schemas.microsoft.com/office/powerpoint/2010/main" val="651186518"/>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Grundfähigkeit: Verlust der Fahrerlaubnis</a:t>
            </a:r>
          </a:p>
        </p:txBody>
      </p:sp>
      <p:sp>
        <p:nvSpPr>
          <p:cNvPr id="3" name="Foliennummernplatzhalter 2"/>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34</a:t>
            </a:fld>
            <a:endParaRPr lang="de-DE" dirty="0">
              <a:solidFill>
                <a:srgbClr val="808080"/>
              </a:solidFill>
            </a:endParaRPr>
          </a:p>
        </p:txBody>
      </p:sp>
      <p:pic>
        <p:nvPicPr>
          <p:cNvPr id="7" name="Grafik 6"/>
          <p:cNvPicPr>
            <a:picLocks noChangeAspect="1"/>
          </p:cNvPicPr>
          <p:nvPr/>
        </p:nvPicPr>
        <p:blipFill>
          <a:blip r:embed="rId2"/>
          <a:stretch>
            <a:fillRect/>
          </a:stretch>
        </p:blipFill>
        <p:spPr>
          <a:xfrm>
            <a:off x="2005413" y="1552621"/>
            <a:ext cx="5130000" cy="3806123"/>
          </a:xfrm>
          <a:prstGeom prst="rect">
            <a:avLst/>
          </a:prstGeom>
        </p:spPr>
      </p:pic>
    </p:spTree>
    <p:extLst>
      <p:ext uri="{BB962C8B-B14F-4D97-AF65-F5344CB8AC3E}">
        <p14:creationId xmlns:p14="http://schemas.microsoft.com/office/powerpoint/2010/main" val="4036166018"/>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Grundfähigkeit: Verlust der Fahrerlaubnis</a:t>
            </a:r>
          </a:p>
        </p:txBody>
      </p:sp>
      <p:sp>
        <p:nvSpPr>
          <p:cNvPr id="3" name="Foliennummernplatzhalter 2"/>
          <p:cNvSpPr>
            <a:spLocks noGrp="1"/>
          </p:cNvSpPr>
          <p:nvPr>
            <p:ph type="sldNum" sz="quarter" idx="11"/>
          </p:nvPr>
        </p:nvSpPr>
        <p:spPr/>
        <p:txBody>
          <a:bodyPr/>
          <a:lstStyle/>
          <a:p>
            <a:pPr>
              <a:defRPr/>
            </a:pPr>
            <a:r>
              <a:rPr lang="de-DE" smtClean="0">
                <a:solidFill>
                  <a:srgbClr val="808080"/>
                </a:solidFill>
              </a:rPr>
              <a:t>Seite </a:t>
            </a:r>
            <a:fld id="{1A6EB3F2-22B0-481E-9527-A5D7D5A69DB3}" type="slidenum">
              <a:rPr lang="de-DE" smtClean="0">
                <a:solidFill>
                  <a:srgbClr val="808080"/>
                </a:solidFill>
              </a:rPr>
              <a:pPr>
                <a:defRPr/>
              </a:pPr>
              <a:t>35</a:t>
            </a:fld>
            <a:endParaRPr lang="de-DE" dirty="0">
              <a:solidFill>
                <a:srgbClr val="808080"/>
              </a:solidFill>
            </a:endParaRPr>
          </a:p>
        </p:txBody>
      </p:sp>
      <p:pic>
        <p:nvPicPr>
          <p:cNvPr id="8" name="Grafik 7"/>
          <p:cNvPicPr>
            <a:picLocks noChangeAspect="1"/>
          </p:cNvPicPr>
          <p:nvPr/>
        </p:nvPicPr>
        <p:blipFill>
          <a:blip r:embed="rId2"/>
          <a:stretch>
            <a:fillRect/>
          </a:stretch>
        </p:blipFill>
        <p:spPr>
          <a:xfrm>
            <a:off x="1867619" y="1526740"/>
            <a:ext cx="4995000" cy="3902344"/>
          </a:xfrm>
          <a:prstGeom prst="rect">
            <a:avLst/>
          </a:prstGeom>
        </p:spPr>
      </p:pic>
    </p:spTree>
    <p:extLst>
      <p:ext uri="{BB962C8B-B14F-4D97-AF65-F5344CB8AC3E}">
        <p14:creationId xmlns:p14="http://schemas.microsoft.com/office/powerpoint/2010/main" val="3844640510"/>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GF</a:t>
            </a:r>
            <a:endParaRPr lang="de-DE" dirty="0"/>
          </a:p>
        </p:txBody>
      </p:sp>
    </p:spTree>
    <p:extLst>
      <p:ext uri="{BB962C8B-B14F-4D97-AF65-F5344CB8AC3E}">
        <p14:creationId xmlns:p14="http://schemas.microsoft.com/office/powerpoint/2010/main" val="2644524410"/>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Risiko-LV</a:t>
            </a:r>
            <a:endParaRPr lang="de-DE" dirty="0"/>
          </a:p>
        </p:txBody>
      </p:sp>
      <p:pic>
        <p:nvPicPr>
          <p:cNvPr id="3" name="Grafik 2"/>
          <p:cNvPicPr>
            <a:picLocks noChangeAspect="1"/>
          </p:cNvPicPr>
          <p:nvPr/>
        </p:nvPicPr>
        <p:blipFill>
          <a:blip r:embed="rId2"/>
          <a:stretch>
            <a:fillRect/>
          </a:stretch>
        </p:blipFill>
        <p:spPr>
          <a:xfrm>
            <a:off x="1763688" y="980728"/>
            <a:ext cx="6444208" cy="4748975"/>
          </a:xfrm>
          <a:prstGeom prst="rect">
            <a:avLst/>
          </a:prstGeom>
        </p:spPr>
      </p:pic>
    </p:spTree>
    <p:extLst>
      <p:ext uri="{BB962C8B-B14F-4D97-AF65-F5344CB8AC3E}">
        <p14:creationId xmlns:p14="http://schemas.microsoft.com/office/powerpoint/2010/main" val="2423838502"/>
      </p:ext>
    </p:extLst>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Alle Infos für die korrekte Prämie…unerlässlich</a:t>
            </a:r>
            <a:endParaRPr lang="de-DE" dirty="0"/>
          </a:p>
        </p:txBody>
      </p:sp>
      <p:pic>
        <p:nvPicPr>
          <p:cNvPr id="3" name="Grafik 2"/>
          <p:cNvPicPr>
            <a:picLocks noChangeAspect="1"/>
          </p:cNvPicPr>
          <p:nvPr/>
        </p:nvPicPr>
        <p:blipFill>
          <a:blip r:embed="rId2"/>
          <a:stretch>
            <a:fillRect/>
          </a:stretch>
        </p:blipFill>
        <p:spPr>
          <a:xfrm>
            <a:off x="391939" y="908720"/>
            <a:ext cx="4176464" cy="4891408"/>
          </a:xfrm>
          <a:prstGeom prst="rect">
            <a:avLst/>
          </a:prstGeom>
        </p:spPr>
      </p:pic>
      <p:sp>
        <p:nvSpPr>
          <p:cNvPr id="4" name="Textfeld 3"/>
          <p:cNvSpPr txBox="1"/>
          <p:nvPr/>
        </p:nvSpPr>
        <p:spPr>
          <a:xfrm>
            <a:off x="4932040" y="1268760"/>
            <a:ext cx="3600400" cy="1077218"/>
          </a:xfrm>
          <a:prstGeom prst="rect">
            <a:avLst/>
          </a:prstGeom>
          <a:noFill/>
        </p:spPr>
        <p:txBody>
          <a:bodyPr wrap="square" rtlCol="0">
            <a:spAutoFit/>
          </a:bodyPr>
          <a:lstStyle/>
          <a:p>
            <a:r>
              <a:rPr lang="de-DE" dirty="0" smtClean="0"/>
              <a:t>„wie teuer wird denn das so ungefähr?“</a:t>
            </a:r>
          </a:p>
          <a:p>
            <a:endParaRPr lang="de-DE" dirty="0"/>
          </a:p>
          <a:p>
            <a:r>
              <a:rPr lang="de-DE" dirty="0" smtClean="0"/>
              <a:t>„Zwischen 10 € und 100 € monatlich“</a:t>
            </a:r>
            <a:endParaRPr lang="de-DE" dirty="0"/>
          </a:p>
        </p:txBody>
      </p:sp>
    </p:spTree>
    <p:extLst>
      <p:ext uri="{BB962C8B-B14F-4D97-AF65-F5344CB8AC3E}">
        <p14:creationId xmlns:p14="http://schemas.microsoft.com/office/powerpoint/2010/main" val="3791620732"/>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395288" y="3068638"/>
            <a:ext cx="7762875" cy="1109662"/>
          </a:xfrm>
        </p:spPr>
        <p:txBody>
          <a:bodyPr/>
          <a:lstStyle/>
          <a:p>
            <a:pPr eaLnBrk="1" hangingPunct="1">
              <a:lnSpc>
                <a:spcPct val="90000"/>
              </a:lnSpc>
            </a:pPr>
            <a:r>
              <a:rPr lang="de-DE" dirty="0" smtClean="0"/>
              <a:t>Pflegebedürftigkeit</a:t>
            </a:r>
          </a:p>
          <a:p>
            <a:pPr eaLnBrk="1" hangingPunct="1">
              <a:lnSpc>
                <a:spcPct val="90000"/>
              </a:lnSpc>
            </a:pPr>
            <a:r>
              <a:rPr lang="de-DE" dirty="0" smtClean="0"/>
              <a:t> </a:t>
            </a: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395288" y="3068638"/>
            <a:ext cx="7762875" cy="1109662"/>
          </a:xfrm>
        </p:spPr>
        <p:txBody>
          <a:bodyPr/>
          <a:lstStyle/>
          <a:p>
            <a:pPr eaLnBrk="1" hangingPunct="1">
              <a:lnSpc>
                <a:spcPct val="90000"/>
              </a:lnSpc>
            </a:pPr>
            <a:r>
              <a:rPr lang="de-DE" dirty="0" smtClean="0"/>
              <a:t>Arbeitsunfähigkeit</a:t>
            </a:r>
          </a:p>
          <a:p>
            <a:pPr eaLnBrk="1" hangingPunct="1">
              <a:lnSpc>
                <a:spcPct val="90000"/>
              </a:lnSpc>
            </a:pPr>
            <a:r>
              <a:rPr lang="de-DE" dirty="0" smtClean="0"/>
              <a:t> </a:t>
            </a:r>
          </a:p>
        </p:txBody>
      </p:sp>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ZUHAUSE</a:t>
            </a:r>
            <a:endParaRPr lang="de-DE" dirty="0"/>
          </a:p>
        </p:txBody>
      </p:sp>
      <p:sp>
        <p:nvSpPr>
          <p:cNvPr id="4" name="Foliennummernplatzhalter 3"/>
          <p:cNvSpPr>
            <a:spLocks noGrp="1"/>
          </p:cNvSpPr>
          <p:nvPr>
            <p:ph type="sldNum" sz="quarter" idx="11"/>
          </p:nvPr>
        </p:nvSpPr>
        <p:spPr>
          <a:xfrm>
            <a:off x="7221538" y="5829300"/>
            <a:ext cx="1598612" cy="171450"/>
          </a:xfrm>
        </p:spPr>
        <p:txBody>
          <a:bodyPr/>
          <a:lstStyle/>
          <a:p>
            <a:pPr>
              <a:defRPr/>
            </a:pPr>
            <a:r>
              <a:rPr lang="de-DE" dirty="0" smtClean="0">
                <a:solidFill>
                  <a:srgbClr val="808080"/>
                </a:solidFill>
              </a:rPr>
              <a:t>Seite </a:t>
            </a:r>
            <a:fld id="{7D15C7F9-2DFE-4842-9252-436D16D0D814}" type="slidenum">
              <a:rPr lang="de-DE" smtClean="0">
                <a:solidFill>
                  <a:srgbClr val="808080"/>
                </a:solidFill>
              </a:rPr>
              <a:pPr>
                <a:defRPr/>
              </a:pPr>
              <a:t>40</a:t>
            </a:fld>
            <a:endParaRPr lang="de-DE" dirty="0">
              <a:solidFill>
                <a:srgbClr val="808080"/>
              </a:solidFill>
            </a:endParaRPr>
          </a:p>
        </p:txBody>
      </p:sp>
      <p:sp>
        <p:nvSpPr>
          <p:cNvPr id="3" name="Inhaltsplatzhalter 2"/>
          <p:cNvSpPr>
            <a:spLocks noGrp="1"/>
          </p:cNvSpPr>
          <p:nvPr>
            <p:ph idx="1"/>
          </p:nvPr>
        </p:nvSpPr>
        <p:spPr>
          <a:xfrm>
            <a:off x="320677" y="1635335"/>
            <a:ext cx="8501063" cy="3781425"/>
          </a:xfrm>
        </p:spPr>
        <p:txBody>
          <a:bodyPr/>
          <a:lstStyle/>
          <a:p>
            <a:pPr marL="0" indent="0"/>
            <a:r>
              <a:rPr lang="de-DE" sz="1350" b="1" u="sng" dirty="0"/>
              <a:t>Bedarf Pflegeschutz</a:t>
            </a:r>
          </a:p>
          <a:p>
            <a:pPr marL="0" indent="0"/>
            <a:endParaRPr lang="de-DE" sz="1350" b="1" u="sng" dirty="0"/>
          </a:p>
          <a:p>
            <a:pPr marL="0" indent="0"/>
            <a:endParaRPr lang="de-DE" sz="1350" b="1" dirty="0"/>
          </a:p>
        </p:txBody>
      </p:sp>
      <p:pic>
        <p:nvPicPr>
          <p:cNvPr id="5" name="Grafik 4"/>
          <p:cNvPicPr>
            <a:picLocks noChangeAspect="1"/>
          </p:cNvPicPr>
          <p:nvPr/>
        </p:nvPicPr>
        <p:blipFill>
          <a:blip r:embed="rId2"/>
          <a:stretch>
            <a:fillRect/>
          </a:stretch>
        </p:blipFill>
        <p:spPr>
          <a:xfrm>
            <a:off x="1496616" y="1919872"/>
            <a:ext cx="6150769" cy="3414488"/>
          </a:xfrm>
          <a:prstGeom prst="rect">
            <a:avLst/>
          </a:prstGeom>
        </p:spPr>
      </p:pic>
    </p:spTree>
    <p:extLst>
      <p:ext uri="{BB962C8B-B14F-4D97-AF65-F5344CB8AC3E}">
        <p14:creationId xmlns:p14="http://schemas.microsoft.com/office/powerpoint/2010/main" val="639052094"/>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Pflege-Ergänzung</a:t>
            </a:r>
            <a:endParaRPr lang="de-DE" dirty="0"/>
          </a:p>
        </p:txBody>
      </p:sp>
      <p:pic>
        <p:nvPicPr>
          <p:cNvPr id="151554" name="Picture 2"/>
          <p:cNvPicPr>
            <a:picLocks noChangeAspect="1" noChangeArrowheads="1"/>
          </p:cNvPicPr>
          <p:nvPr/>
        </p:nvPicPr>
        <p:blipFill>
          <a:blip r:embed="rId2" cstate="print"/>
          <a:srcRect/>
          <a:stretch>
            <a:fillRect/>
          </a:stretch>
        </p:blipFill>
        <p:spPr bwMode="auto">
          <a:xfrm>
            <a:off x="1719263" y="1257300"/>
            <a:ext cx="5705475" cy="4343400"/>
          </a:xfrm>
          <a:prstGeom prst="rect">
            <a:avLst/>
          </a:prstGeom>
          <a:noFill/>
          <a:ln w="9525" cap="flat" cmpd="sng" algn="ctr">
            <a:noFill/>
            <a:prstDash val="solid"/>
            <a:miter lim="800000"/>
            <a:headEnd/>
            <a:tailEnd/>
          </a:ln>
        </p:spPr>
      </p:pic>
      <p:sp>
        <p:nvSpPr>
          <p:cNvPr id="4" name="Pfeil nach links 3"/>
          <p:cNvSpPr/>
          <p:nvPr/>
        </p:nvSpPr>
        <p:spPr bwMode="auto">
          <a:xfrm>
            <a:off x="4355976" y="3717032"/>
            <a:ext cx="1080120"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de-DE" dirty="0" smtClean="0"/>
              <a:t>Pflege</a:t>
            </a:r>
          </a:p>
        </p:txBody>
      </p:sp>
      <p:sp>
        <p:nvSpPr>
          <p:cNvPr id="15363" name="Rectangle 3"/>
          <p:cNvSpPr>
            <a:spLocks noChangeArrowheads="1"/>
          </p:cNvSpPr>
          <p:nvPr/>
        </p:nvSpPr>
        <p:spPr bwMode="auto">
          <a:xfrm>
            <a:off x="323528" y="1018868"/>
            <a:ext cx="8784976" cy="339162"/>
          </a:xfrm>
          <a:prstGeom prst="rect">
            <a:avLst/>
          </a:prstGeom>
          <a:noFill/>
          <a:ln w="9525">
            <a:noFill/>
            <a:miter lim="800000"/>
            <a:headEnd/>
            <a:tailEnd/>
          </a:ln>
        </p:spPr>
        <p:txBody>
          <a:bodyPr wrap="square" lIns="92041" tIns="46021" rIns="92041" bIns="46021">
            <a:spAutoFit/>
          </a:bodyPr>
          <a:lstStyle/>
          <a:p>
            <a:pPr marL="342900" indent="-342900" algn="l">
              <a:spcBef>
                <a:spcPct val="20000"/>
              </a:spcBef>
            </a:pPr>
            <a:r>
              <a:rPr lang="de-DE" b="1" dirty="0" smtClean="0"/>
              <a:t>Nutzung der afm Medien für die Beratung der Pflege-Ergänzungsversicherung</a:t>
            </a:r>
            <a:endParaRPr lang="de-DE" b="1" dirty="0"/>
          </a:p>
        </p:txBody>
      </p:sp>
      <p:sp>
        <p:nvSpPr>
          <p:cNvPr id="259076" name="Rectangle 4"/>
          <p:cNvSpPr>
            <a:spLocks noChangeArrowheads="1"/>
          </p:cNvSpPr>
          <p:nvPr/>
        </p:nvSpPr>
        <p:spPr bwMode="auto">
          <a:xfrm>
            <a:off x="251520" y="1340768"/>
            <a:ext cx="8568952" cy="1944215"/>
          </a:xfrm>
          <a:prstGeom prst="rect">
            <a:avLst/>
          </a:prstGeom>
          <a:noFill/>
          <a:ln w="9525" algn="ctr">
            <a:noFill/>
            <a:miter lim="800000"/>
            <a:headEnd/>
            <a:tailEnd/>
          </a:ln>
        </p:spPr>
        <p:txBody>
          <a:bodyPr lIns="91406" tIns="45703" rIns="91406" bIns="45703"/>
          <a:lstStyle/>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r>
              <a:rPr lang="de-DE" dirty="0" smtClean="0">
                <a:sym typeface="Wingdings" pitchFamily="2" charset="2"/>
              </a:rPr>
              <a:t>1. Angebotsblatt Pflegeversicherung</a:t>
            </a:r>
          </a:p>
          <a:p>
            <a:pPr marL="357188" indent="-357188" algn="l" eaLnBrk="0" hangingPunct="0">
              <a:spcBef>
                <a:spcPct val="50000"/>
              </a:spcBef>
              <a:buClr>
                <a:srgbClr val="1D2D4B"/>
              </a:buClr>
            </a:pPr>
            <a:r>
              <a:rPr lang="de-DE" dirty="0" smtClean="0">
                <a:sym typeface="Wingdings" pitchFamily="2" charset="2"/>
              </a:rPr>
              <a:t>		Nachteile Pflegebahr</a:t>
            </a:r>
          </a:p>
          <a:p>
            <a:pPr marL="357188" indent="-357188" algn="l" eaLnBrk="0" hangingPunct="0">
              <a:spcBef>
                <a:spcPct val="50000"/>
              </a:spcBef>
              <a:buClr>
                <a:srgbClr val="1D2D4B"/>
              </a:buClr>
            </a:pPr>
            <a:r>
              <a:rPr lang="de-DE" dirty="0" smtClean="0">
                <a:sym typeface="Wingdings" pitchFamily="2" charset="2"/>
              </a:rPr>
              <a:t>		Ergänzung der Beispielrechnung zur Förderung mit eigenen Berechnungen</a:t>
            </a:r>
            <a:br>
              <a:rPr lang="de-DE" dirty="0" smtClean="0">
                <a:sym typeface="Wingdings" pitchFamily="2" charset="2"/>
              </a:rPr>
            </a:br>
            <a:r>
              <a:rPr lang="de-DE" dirty="0" smtClean="0">
                <a:sym typeface="Wingdings" pitchFamily="2" charset="2"/>
              </a:rPr>
              <a:t>	gemäß der Produktempfehlungen</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r>
              <a:rPr lang="de-DE" dirty="0" smtClean="0">
                <a:sym typeface="Wingdings" pitchFamily="2" charset="2"/>
              </a:rPr>
              <a:t>2. Erläuterung SGB-Einstufung vs. ADL-Einstufung</a:t>
            </a:r>
          </a:p>
          <a:p>
            <a:pPr marL="357188" indent="-357188" algn="l" eaLnBrk="0" hangingPunct="0">
              <a:spcBef>
                <a:spcPct val="50000"/>
              </a:spcBef>
              <a:buClr>
                <a:srgbClr val="1D2D4B"/>
              </a:buClr>
            </a:pPr>
            <a:r>
              <a:rPr lang="de-DE" dirty="0" smtClean="0">
                <a:sym typeface="Wingdings" pitchFamily="2" charset="2"/>
              </a:rPr>
              <a:t>3. Einzelberechnung gem. Produktempfehlungen</a:t>
            </a:r>
          </a:p>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r>
              <a:rPr lang="de-DE" dirty="0" smtClean="0">
                <a:sym typeface="Wingdings" pitchFamily="2" charset="2"/>
              </a:rPr>
              <a:t>	</a:t>
            </a: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smtClean="0">
              <a:sym typeface="Wingdings" pitchFamily="2" charset="2"/>
            </a:endParaRPr>
          </a:p>
          <a:p>
            <a:pPr marL="357188" indent="-357188" algn="l" eaLnBrk="0" hangingPunct="0">
              <a:spcBef>
                <a:spcPct val="50000"/>
              </a:spcBef>
              <a:buClr>
                <a:srgbClr val="1D2D4B"/>
              </a:buClr>
            </a:pPr>
            <a:endParaRPr lang="de-DE" dirty="0">
              <a:sym typeface="Wingdings" pitchFamily="2" charset="2"/>
            </a:endParaRPr>
          </a:p>
        </p:txBody>
      </p:sp>
      <p:pic>
        <p:nvPicPr>
          <p:cNvPr id="366594" name="Picture 2"/>
          <p:cNvPicPr>
            <a:picLocks noChangeAspect="1" noChangeArrowheads="1"/>
          </p:cNvPicPr>
          <p:nvPr/>
        </p:nvPicPr>
        <p:blipFill>
          <a:blip r:embed="rId2" cstate="print"/>
          <a:srcRect/>
          <a:stretch>
            <a:fillRect/>
          </a:stretch>
        </p:blipFill>
        <p:spPr bwMode="auto">
          <a:xfrm>
            <a:off x="4572000" y="2780928"/>
            <a:ext cx="1872208" cy="2470747"/>
          </a:xfrm>
          <a:prstGeom prst="rect">
            <a:avLst/>
          </a:prstGeom>
          <a:noFill/>
          <a:ln w="9525">
            <a:noFill/>
            <a:miter lim="800000"/>
            <a:headEnd/>
            <a:tailEnd/>
          </a:ln>
        </p:spPr>
      </p:pic>
      <p:pic>
        <p:nvPicPr>
          <p:cNvPr id="366595" name="Picture 3"/>
          <p:cNvPicPr>
            <a:picLocks noChangeAspect="1" noChangeArrowheads="1"/>
          </p:cNvPicPr>
          <p:nvPr/>
        </p:nvPicPr>
        <p:blipFill>
          <a:blip r:embed="rId3" cstate="print"/>
          <a:srcRect/>
          <a:stretch>
            <a:fillRect/>
          </a:stretch>
        </p:blipFill>
        <p:spPr bwMode="auto">
          <a:xfrm>
            <a:off x="6732240" y="2780928"/>
            <a:ext cx="1845632" cy="2458046"/>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Pflege-Ergänzung | Empfehlungen </a:t>
            </a:r>
            <a:endParaRPr lang="de-DE" dirty="0"/>
          </a:p>
        </p:txBody>
      </p:sp>
      <p:pic>
        <p:nvPicPr>
          <p:cNvPr id="3" name="Grafik 2"/>
          <p:cNvPicPr>
            <a:picLocks noChangeAspect="1"/>
          </p:cNvPicPr>
          <p:nvPr/>
        </p:nvPicPr>
        <p:blipFill>
          <a:blip r:embed="rId2"/>
          <a:stretch>
            <a:fillRect/>
          </a:stretch>
        </p:blipFill>
        <p:spPr>
          <a:xfrm>
            <a:off x="1187624" y="1124744"/>
            <a:ext cx="3033828" cy="4509120"/>
          </a:xfrm>
          <a:prstGeom prst="rect">
            <a:avLst/>
          </a:prstGeom>
        </p:spPr>
      </p:pic>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395288" y="3068638"/>
            <a:ext cx="7762875" cy="1109662"/>
          </a:xfrm>
        </p:spPr>
        <p:txBody>
          <a:bodyPr/>
          <a:lstStyle/>
          <a:p>
            <a:pPr eaLnBrk="1" hangingPunct="1">
              <a:lnSpc>
                <a:spcPct val="90000"/>
              </a:lnSpc>
            </a:pPr>
            <a:r>
              <a:rPr lang="de-DE" dirty="0" smtClean="0"/>
              <a:t>Private Krankenversicherung</a:t>
            </a:r>
          </a:p>
          <a:p>
            <a:pPr eaLnBrk="1" hangingPunct="1">
              <a:lnSpc>
                <a:spcPct val="90000"/>
              </a:lnSpc>
            </a:pPr>
            <a:r>
              <a:rPr lang="de-DE" dirty="0" smtClean="0"/>
              <a:t> </a:t>
            </a:r>
          </a:p>
        </p:txBody>
      </p:sp>
    </p:spTree>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Krankenversicherung</a:t>
            </a:r>
            <a:endParaRPr lang="de-DE" dirty="0"/>
          </a:p>
        </p:txBody>
      </p:sp>
      <p:pic>
        <p:nvPicPr>
          <p:cNvPr id="154626" name="Picture 2"/>
          <p:cNvPicPr>
            <a:picLocks noChangeAspect="1" noChangeArrowheads="1"/>
          </p:cNvPicPr>
          <p:nvPr/>
        </p:nvPicPr>
        <p:blipFill>
          <a:blip r:embed="rId2" cstate="print"/>
          <a:srcRect/>
          <a:stretch>
            <a:fillRect/>
          </a:stretch>
        </p:blipFill>
        <p:spPr bwMode="auto">
          <a:xfrm>
            <a:off x="1700213" y="1376363"/>
            <a:ext cx="5743575" cy="4105275"/>
          </a:xfrm>
          <a:prstGeom prst="rect">
            <a:avLst/>
          </a:prstGeom>
          <a:noFill/>
          <a:ln w="9525" cap="flat" cmpd="sng" algn="ctr">
            <a:noFill/>
            <a:prstDash val="solid"/>
            <a:miter lim="800000"/>
            <a:headEnd/>
            <a:tailEnd/>
          </a:ln>
        </p:spPr>
      </p:pic>
      <p:sp>
        <p:nvSpPr>
          <p:cNvPr id="4" name="Pfeil nach links 3"/>
          <p:cNvSpPr/>
          <p:nvPr/>
        </p:nvSpPr>
        <p:spPr bwMode="auto">
          <a:xfrm>
            <a:off x="2555776" y="3789040"/>
            <a:ext cx="1080120"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20675" y="1196082"/>
            <a:ext cx="8501063" cy="1440830"/>
          </a:xfrm>
        </p:spPr>
        <p:txBody>
          <a:bodyPr/>
          <a:lstStyle/>
          <a:p>
            <a:r>
              <a:rPr lang="de-DE" sz="1800" b="1" dirty="0" smtClean="0"/>
              <a:t>Bedingungsqualität – Wie entstehen Preisunterschiede?</a:t>
            </a:r>
            <a:endParaRPr lang="de-DE" sz="1800" b="1" dirty="0"/>
          </a:p>
        </p:txBody>
      </p:sp>
    </p:spTree>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188913"/>
            <a:ext cx="8397875" cy="677862"/>
          </a:xfrm>
        </p:spPr>
        <p:txBody>
          <a:bodyPr/>
          <a:lstStyle/>
          <a:p>
            <a:r>
              <a:rPr lang="de-DE" dirty="0" smtClean="0"/>
              <a:t>Männlich 30 Jahre, stat. Wahlleistungen, 80 % ZE, keine weiteren Vorgaben</a:t>
            </a:r>
            <a:endParaRPr lang="de-DE" dirty="0"/>
          </a:p>
        </p:txBody>
      </p:sp>
      <p:sp>
        <p:nvSpPr>
          <p:cNvPr id="11" name="Pfeil nach links 10"/>
          <p:cNvSpPr/>
          <p:nvPr/>
        </p:nvSpPr>
        <p:spPr bwMode="auto">
          <a:xfrm>
            <a:off x="7524328" y="1772816"/>
            <a:ext cx="432048" cy="360040"/>
          </a:xfrm>
          <a:prstGeom prst="leftArrow">
            <a:avLst/>
          </a:prstGeom>
          <a:solidFill>
            <a:srgbClr val="C00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pic>
        <p:nvPicPr>
          <p:cNvPr id="1030" name="Picture 6"/>
          <p:cNvPicPr>
            <a:picLocks noChangeAspect="1" noChangeArrowheads="1"/>
          </p:cNvPicPr>
          <p:nvPr/>
        </p:nvPicPr>
        <p:blipFill>
          <a:blip r:embed="rId2" cstate="print"/>
          <a:srcRect/>
          <a:stretch>
            <a:fillRect/>
          </a:stretch>
        </p:blipFill>
        <p:spPr bwMode="auto">
          <a:xfrm>
            <a:off x="323528" y="1196752"/>
            <a:ext cx="7067550" cy="2447925"/>
          </a:xfrm>
          <a:prstGeom prst="rect">
            <a:avLst/>
          </a:prstGeom>
          <a:noFill/>
          <a:ln w="9525">
            <a:noFill/>
            <a:miter lim="800000"/>
            <a:headEnd/>
            <a:tailEnd/>
          </a:ln>
        </p:spPr>
      </p:pic>
      <p:sp>
        <p:nvSpPr>
          <p:cNvPr id="13" name="Textfeld 12"/>
          <p:cNvSpPr txBox="1"/>
          <p:nvPr/>
        </p:nvSpPr>
        <p:spPr>
          <a:xfrm>
            <a:off x="251520" y="4077072"/>
            <a:ext cx="5472608" cy="584775"/>
          </a:xfrm>
          <a:prstGeom prst="rect">
            <a:avLst/>
          </a:prstGeom>
          <a:noFill/>
        </p:spPr>
        <p:txBody>
          <a:bodyPr wrap="square" rtlCol="0">
            <a:spAutoFit/>
          </a:bodyPr>
          <a:lstStyle/>
          <a:p>
            <a:pPr algn="l" fontAlgn="auto">
              <a:spcBef>
                <a:spcPts val="0"/>
              </a:spcBef>
              <a:spcAft>
                <a:spcPts val="0"/>
              </a:spcAft>
            </a:pPr>
            <a:r>
              <a:rPr lang="de-DE" dirty="0" smtClean="0">
                <a:latin typeface="Arial"/>
                <a:ea typeface="ＭＳ Ｐゴシック"/>
              </a:rPr>
              <a:t>Wie entstehen Beitragsunterschiede von 50 € monatlich bei oberflächlich gleichartigen Tarifen ?</a:t>
            </a:r>
            <a:endParaRPr lang="de-DE" dirty="0">
              <a:latin typeface="Arial"/>
              <a:ea typeface="ＭＳ Ｐゴシック"/>
            </a:endParaRPr>
          </a:p>
        </p:txBody>
      </p:sp>
      <p:sp>
        <p:nvSpPr>
          <p:cNvPr id="14" name="Flussdiagramm: Prozess 13"/>
          <p:cNvSpPr/>
          <p:nvPr/>
        </p:nvSpPr>
        <p:spPr bwMode="auto">
          <a:xfrm>
            <a:off x="1043608" y="1844824"/>
            <a:ext cx="4032448" cy="792088"/>
          </a:xfrm>
          <a:prstGeom prst="flowChartProcess">
            <a:avLst/>
          </a:prstGeom>
          <a:solidFill>
            <a:srgbClr val="C0000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spTree>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683568" y="2204864"/>
            <a:ext cx="7776864" cy="158417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12291" name="Textfeld 15362"/>
          <p:cNvSpPr txBox="1">
            <a:spLocks noChangeArrowheads="1"/>
          </p:cNvSpPr>
          <p:nvPr/>
        </p:nvSpPr>
        <p:spPr bwMode="auto">
          <a:xfrm>
            <a:off x="469900" y="2111375"/>
            <a:ext cx="169863" cy="549275"/>
          </a:xfrm>
          <a:prstGeom prst="rect">
            <a:avLst/>
          </a:prstGeom>
          <a:noFill/>
          <a:ln w="9525">
            <a:noFill/>
            <a:miter lim="800000"/>
            <a:headEnd/>
            <a:tailEnd/>
          </a:ln>
        </p:spPr>
        <p:txBody>
          <a:bodyPr wrap="none">
            <a:spAutoFit/>
          </a:bodyPr>
          <a:lstStyle/>
          <a:p>
            <a:pPr eaLnBrk="0" hangingPunct="0">
              <a:defRPr/>
            </a:pPr>
            <a:endParaRPr lang="de-DE" sz="3000" b="1" i="1">
              <a:solidFill>
                <a:srgbClr val="99CC00"/>
              </a:solidFill>
              <a:effectLst>
                <a:outerShdw blurRad="38100" dist="38100" dir="2700000" algn="tl">
                  <a:srgbClr val="C0C0C0"/>
                </a:outerShdw>
              </a:effectLst>
              <a:latin typeface="Arial Unicode MS" pitchFamily="34" charset="-128"/>
              <a:ea typeface="+mn-ea"/>
            </a:endParaRPr>
          </a:p>
        </p:txBody>
      </p:sp>
      <p:sp>
        <p:nvSpPr>
          <p:cNvPr id="168977" name="Rechteck 21"/>
          <p:cNvSpPr>
            <a:spLocks noChangeArrowheads="1"/>
          </p:cNvSpPr>
          <p:nvPr/>
        </p:nvSpPr>
        <p:spPr bwMode="auto">
          <a:xfrm>
            <a:off x="683568" y="2420888"/>
            <a:ext cx="7774632" cy="881716"/>
          </a:xfrm>
          <a:prstGeom prst="rect">
            <a:avLst/>
          </a:prstGeom>
          <a:noFill/>
          <a:ln w="9525">
            <a:noFill/>
            <a:miter lim="800000"/>
            <a:headEnd/>
            <a:tailEnd/>
          </a:ln>
        </p:spPr>
        <p:txBody>
          <a:bodyPr wrap="square">
            <a:spAutoFit/>
          </a:bodyPr>
          <a:lstStyle/>
          <a:p>
            <a:pPr eaLnBrk="0" hangingPunct="0">
              <a:lnSpc>
                <a:spcPct val="50000"/>
              </a:lnSpc>
            </a:pPr>
            <a:endParaRPr lang="en-US" sz="2000" b="1" dirty="0" smtClean="0">
              <a:latin typeface="Arial" charset="0"/>
              <a:ea typeface="+mn-ea"/>
            </a:endParaRPr>
          </a:p>
          <a:p>
            <a:pPr eaLnBrk="0" hangingPunct="0">
              <a:lnSpc>
                <a:spcPct val="50000"/>
              </a:lnSpc>
            </a:pPr>
            <a:r>
              <a:rPr lang="en-US" sz="2000" b="1" dirty="0" smtClean="0">
                <a:latin typeface="Arial" charset="0"/>
                <a:ea typeface="+mn-ea"/>
              </a:rPr>
              <a:t>Brille, Beitragsrückerstattung und Zahnersatz?</a:t>
            </a:r>
            <a:endParaRPr lang="en-US" sz="2000" b="1" dirty="0">
              <a:latin typeface="Arial" charset="0"/>
              <a:ea typeface="+mn-ea"/>
            </a:endParaRPr>
          </a:p>
          <a:p>
            <a:pPr eaLnBrk="0" hangingPunct="0">
              <a:lnSpc>
                <a:spcPct val="50000"/>
              </a:lnSpc>
            </a:pPr>
            <a:endParaRPr lang="en-US" sz="2000" b="1" dirty="0" smtClean="0">
              <a:latin typeface="Arial" charset="0"/>
              <a:ea typeface="+mn-ea"/>
            </a:endParaRPr>
          </a:p>
          <a:p>
            <a:pPr eaLnBrk="0" hangingPunct="0">
              <a:lnSpc>
                <a:spcPct val="50000"/>
              </a:lnSpc>
            </a:pPr>
            <a:endParaRPr lang="en-US" sz="2000" b="1" dirty="0">
              <a:latin typeface="Arial" charset="0"/>
              <a:ea typeface="+mn-ea"/>
            </a:endParaRPr>
          </a:p>
          <a:p>
            <a:pPr eaLnBrk="0" hangingPunct="0">
              <a:lnSpc>
                <a:spcPct val="50000"/>
              </a:lnSpc>
            </a:pPr>
            <a:r>
              <a:rPr lang="en-US" sz="2000" b="1" dirty="0">
                <a:latin typeface="Arial" charset="0"/>
                <a:ea typeface="+mn-ea"/>
              </a:rPr>
              <a:t>“Versteckte” Bedingungsinhalte PKV </a:t>
            </a:r>
          </a:p>
        </p:txBody>
      </p:sp>
      <p:sp>
        <p:nvSpPr>
          <p:cNvPr id="168978" name="Rechteck 15372"/>
          <p:cNvSpPr>
            <a:spLocks noChangeArrowheads="1"/>
          </p:cNvSpPr>
          <p:nvPr/>
        </p:nvSpPr>
        <p:spPr bwMode="auto">
          <a:xfrm>
            <a:off x="2378075" y="1989138"/>
            <a:ext cx="5532438" cy="366712"/>
          </a:xfrm>
          <a:prstGeom prst="rect">
            <a:avLst/>
          </a:prstGeom>
          <a:noFill/>
          <a:ln w="9525">
            <a:noFill/>
            <a:miter lim="800000"/>
            <a:headEnd/>
            <a:tailEnd/>
          </a:ln>
        </p:spPr>
        <p:txBody>
          <a:bodyPr lIns="92075" tIns="46038" rIns="92075" bIns="46038">
            <a:spAutoFit/>
          </a:bodyPr>
          <a:lstStyle/>
          <a:p>
            <a:pPr marL="190500" algn="l" eaLnBrk="0" hangingPunct="0">
              <a:spcAft>
                <a:spcPct val="50000"/>
              </a:spcAft>
              <a:buFont typeface="Wingdings" pitchFamily="2" charset="2"/>
              <a:buNone/>
            </a:pPr>
            <a:r>
              <a:rPr lang="de-DE" sz="1800" b="1">
                <a:latin typeface="Arial" charset="0"/>
                <a:ea typeface="+mn-ea"/>
                <a:sym typeface="Wingdings" pitchFamily="2" charset="2"/>
              </a:rPr>
              <a:t> </a:t>
            </a:r>
            <a:endParaRPr lang="de-DE" sz="1400" b="1" i="1">
              <a:latin typeface="Arial" charset="0"/>
              <a:ea typeface="+mn-ea"/>
              <a:sym typeface="Wingdings" pitchFamily="2" charset="2"/>
            </a:endParaRPr>
          </a:p>
        </p:txBody>
      </p:sp>
      <p:sp>
        <p:nvSpPr>
          <p:cNvPr id="168983" name="Text Box 23"/>
          <p:cNvSpPr txBox="1">
            <a:spLocks noChangeArrowheads="1"/>
          </p:cNvSpPr>
          <p:nvPr/>
        </p:nvSpPr>
        <p:spPr bwMode="auto">
          <a:xfrm>
            <a:off x="2667000" y="2286000"/>
            <a:ext cx="4038600" cy="366713"/>
          </a:xfrm>
          <a:prstGeom prst="rect">
            <a:avLst/>
          </a:prstGeom>
          <a:noFill/>
          <a:ln w="9525">
            <a:noFill/>
            <a:miter lim="800000"/>
            <a:headEnd/>
            <a:tailEnd/>
          </a:ln>
          <a:effectLst/>
        </p:spPr>
        <p:txBody>
          <a:bodyPr>
            <a:spAutoFit/>
          </a:bodyPr>
          <a:lstStyle/>
          <a:p>
            <a:pPr algn="l" eaLnBrk="0" hangingPunct="0">
              <a:spcBef>
                <a:spcPct val="50000"/>
              </a:spcBef>
            </a:pPr>
            <a:r>
              <a:rPr lang="de-DE" sz="1800" b="1">
                <a:latin typeface="Arial" charset="0"/>
                <a:ea typeface="+mn-ea"/>
              </a:rPr>
              <a:t> </a:t>
            </a:r>
          </a:p>
        </p:txBody>
      </p:sp>
      <p:sp>
        <p:nvSpPr>
          <p:cNvPr id="168989" name="Rectangle 39"/>
          <p:cNvSpPr>
            <a:spLocks noChangeArrowheads="1"/>
          </p:cNvSpPr>
          <p:nvPr/>
        </p:nvSpPr>
        <p:spPr bwMode="auto">
          <a:xfrm>
            <a:off x="368424" y="381000"/>
            <a:ext cx="6579840" cy="647700"/>
          </a:xfrm>
          <a:prstGeom prst="rect">
            <a:avLst/>
          </a:prstGeom>
          <a:noFill/>
          <a:ln w="9525">
            <a:noFill/>
            <a:miter lim="800000"/>
            <a:headEnd/>
            <a:tailEnd/>
          </a:ln>
          <a:effectLst/>
        </p:spPr>
        <p:txBody>
          <a:bodyPr anchor="ctr"/>
          <a:lstStyle/>
          <a:p>
            <a:pPr algn="l"/>
            <a:r>
              <a:rPr lang="de-DE" sz="1800" b="1" dirty="0" smtClean="0">
                <a:solidFill>
                  <a:srgbClr val="FFFFFF"/>
                </a:solidFill>
                <a:latin typeface="Arial" charset="0"/>
                <a:ea typeface="+mn-ea"/>
              </a:rPr>
              <a:t>Bewertung von PKV-Tarifen</a:t>
            </a:r>
            <a:endParaRPr lang="de-DE" sz="1800" b="1" dirty="0">
              <a:solidFill>
                <a:srgbClr val="FFFFFF"/>
              </a:solidFill>
              <a:latin typeface="Arial" charset="0"/>
              <a:ea typeface="+mn-ea"/>
            </a:endParaRPr>
          </a:p>
        </p:txBody>
      </p:sp>
    </p:spTree>
  </p:cSld>
  <p:clrMapOvr>
    <a:masterClrMapping/>
  </p:clrMapOvr>
  <p:transition spd="slow">
    <p:pull dir="rd"/>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504056" y="1700809"/>
            <a:ext cx="7740352" cy="3168352"/>
          </a:xfrm>
          <a:prstGeom prst="rect">
            <a:avLst/>
          </a:prstGeom>
          <a:noFill/>
          <a:ln w="9525">
            <a:noFill/>
            <a:miter lim="800000"/>
            <a:headEnd/>
            <a:tailEnd/>
          </a:ln>
        </p:spPr>
        <p:txBody>
          <a:bodyPr/>
          <a:lstStyle/>
          <a:p>
            <a:pPr marL="342900" indent="-342900" algn="l">
              <a:lnSpc>
                <a:spcPct val="90000"/>
              </a:lnSpc>
              <a:spcBef>
                <a:spcPct val="20000"/>
              </a:spcBef>
            </a:pPr>
            <a:endParaRPr lang="de-DE" dirty="0">
              <a:latin typeface="Arial" charset="0"/>
              <a:ea typeface="+mn-ea"/>
            </a:endParaRPr>
          </a:p>
          <a:p>
            <a:pPr marL="342900" indent="-342900" algn="l">
              <a:lnSpc>
                <a:spcPct val="90000"/>
              </a:lnSpc>
              <a:spcBef>
                <a:spcPct val="20000"/>
              </a:spcBef>
              <a:buFont typeface="Wingdings" pitchFamily="2" charset="2"/>
              <a:buChar char="ü"/>
            </a:pPr>
            <a:r>
              <a:rPr lang="de-DE" dirty="0">
                <a:latin typeface="Arial" charset="0"/>
                <a:ea typeface="+mn-ea"/>
              </a:rPr>
              <a:t>     Gynäkologe </a:t>
            </a:r>
            <a:r>
              <a:rPr lang="de-DE" dirty="0" smtClean="0">
                <a:latin typeface="Arial" charset="0"/>
                <a:ea typeface="+mn-ea"/>
              </a:rPr>
              <a:t>(PAP-Test</a:t>
            </a:r>
            <a:r>
              <a:rPr lang="de-DE" dirty="0">
                <a:latin typeface="Arial" charset="0"/>
                <a:ea typeface="+mn-ea"/>
              </a:rPr>
              <a:t>, </a:t>
            </a:r>
            <a:r>
              <a:rPr lang="de-DE" dirty="0" smtClean="0">
                <a:latin typeface="Arial" charset="0"/>
                <a:ea typeface="+mn-ea"/>
              </a:rPr>
              <a:t>Tastbefund)           </a:t>
            </a:r>
            <a:endParaRPr lang="de-DE" dirty="0">
              <a:latin typeface="Arial" charset="0"/>
              <a:ea typeface="+mn-ea"/>
            </a:endParaRPr>
          </a:p>
          <a:p>
            <a:pPr marL="342900" indent="-342900" algn="l">
              <a:lnSpc>
                <a:spcPct val="90000"/>
              </a:lnSpc>
              <a:spcBef>
                <a:spcPct val="20000"/>
              </a:spcBef>
              <a:buFont typeface="Wingdings" pitchFamily="2" charset="2"/>
              <a:buNone/>
            </a:pPr>
            <a:endParaRPr lang="de-DE" dirty="0">
              <a:latin typeface="Arial" charset="0"/>
              <a:ea typeface="+mn-ea"/>
            </a:endParaRPr>
          </a:p>
          <a:p>
            <a:pPr marL="342900" indent="-342900" algn="l">
              <a:lnSpc>
                <a:spcPct val="90000"/>
              </a:lnSpc>
              <a:spcBef>
                <a:spcPct val="20000"/>
              </a:spcBef>
              <a:buFont typeface="Wingdings" pitchFamily="2" charset="2"/>
              <a:buChar char="ü"/>
            </a:pPr>
            <a:r>
              <a:rPr lang="de-DE" dirty="0">
                <a:latin typeface="Arial" charset="0"/>
                <a:ea typeface="+mn-ea"/>
              </a:rPr>
              <a:t>     Urologe</a:t>
            </a:r>
          </a:p>
          <a:p>
            <a:pPr marL="342900" indent="-342900" algn="l">
              <a:lnSpc>
                <a:spcPct val="90000"/>
              </a:lnSpc>
              <a:spcBef>
                <a:spcPct val="20000"/>
              </a:spcBef>
              <a:buFont typeface="Wingdings" pitchFamily="2" charset="2"/>
              <a:buNone/>
            </a:pPr>
            <a:r>
              <a:rPr lang="de-DE" dirty="0">
                <a:latin typeface="Arial" charset="0"/>
                <a:ea typeface="+mn-ea"/>
              </a:rPr>
              <a:t>	</a:t>
            </a:r>
          </a:p>
          <a:p>
            <a:pPr marL="342900" indent="-342900" algn="l">
              <a:lnSpc>
                <a:spcPct val="90000"/>
              </a:lnSpc>
              <a:spcBef>
                <a:spcPct val="20000"/>
              </a:spcBef>
              <a:buFont typeface="Wingdings" pitchFamily="2" charset="2"/>
              <a:buNone/>
            </a:pPr>
            <a:r>
              <a:rPr lang="de-DE" dirty="0">
                <a:latin typeface="Arial" charset="0"/>
                <a:ea typeface="+mn-ea"/>
              </a:rPr>
              <a:t>	     Tastbefund        </a:t>
            </a:r>
          </a:p>
          <a:p>
            <a:pPr marL="342900" indent="-342900" algn="l">
              <a:lnSpc>
                <a:spcPct val="90000"/>
              </a:lnSpc>
              <a:spcBef>
                <a:spcPct val="20000"/>
              </a:spcBef>
            </a:pPr>
            <a:r>
              <a:rPr lang="de-DE" dirty="0">
                <a:latin typeface="Arial" charset="0"/>
                <a:ea typeface="+mn-ea"/>
              </a:rPr>
              <a:t> </a:t>
            </a:r>
          </a:p>
          <a:p>
            <a:pPr marL="342900" indent="-342900" algn="l">
              <a:lnSpc>
                <a:spcPct val="90000"/>
              </a:lnSpc>
              <a:spcBef>
                <a:spcPct val="20000"/>
              </a:spcBef>
              <a:buFont typeface="Wingdings" pitchFamily="2" charset="2"/>
              <a:buChar char="ü"/>
            </a:pPr>
            <a:r>
              <a:rPr lang="de-DE" dirty="0">
                <a:latin typeface="Arial" charset="0"/>
                <a:ea typeface="+mn-ea"/>
              </a:rPr>
              <a:t>     Internisten   </a:t>
            </a:r>
            <a:r>
              <a:rPr lang="de-DE" dirty="0" smtClean="0">
                <a:latin typeface="Arial" charset="0"/>
                <a:ea typeface="+mn-ea"/>
              </a:rPr>
              <a:t>(„Check-</a:t>
            </a:r>
            <a:r>
              <a:rPr lang="de-DE" dirty="0" err="1" smtClean="0">
                <a:latin typeface="Arial" charset="0"/>
                <a:ea typeface="+mn-ea"/>
              </a:rPr>
              <a:t>Up</a:t>
            </a:r>
            <a:r>
              <a:rPr lang="de-DE" dirty="0" smtClean="0">
                <a:latin typeface="Arial" charset="0"/>
                <a:ea typeface="+mn-ea"/>
              </a:rPr>
              <a:t> </a:t>
            </a:r>
            <a:r>
              <a:rPr lang="de-DE" dirty="0">
                <a:latin typeface="Arial" charset="0"/>
                <a:ea typeface="+mn-ea"/>
              </a:rPr>
              <a:t>35“ (Abtasten, Abhören, Cholesterinwert</a:t>
            </a:r>
            <a:r>
              <a:rPr lang="de-DE" dirty="0" smtClean="0">
                <a:latin typeface="Arial" charset="0"/>
                <a:ea typeface="+mn-ea"/>
              </a:rPr>
              <a:t>,</a:t>
            </a:r>
            <a:br>
              <a:rPr lang="de-DE" dirty="0" smtClean="0">
                <a:latin typeface="Arial" charset="0"/>
                <a:ea typeface="+mn-ea"/>
              </a:rPr>
            </a:br>
            <a:r>
              <a:rPr lang="de-DE" dirty="0" smtClean="0">
                <a:latin typeface="Arial" charset="0"/>
                <a:ea typeface="+mn-ea"/>
              </a:rPr>
              <a:t>                           Blutdruckmessung)</a:t>
            </a:r>
            <a:endParaRPr lang="de-DE" dirty="0">
              <a:latin typeface="Arial" charset="0"/>
              <a:ea typeface="+mn-ea"/>
            </a:endParaRPr>
          </a:p>
          <a:p>
            <a:pPr marL="342900" indent="-342900" algn="l">
              <a:lnSpc>
                <a:spcPct val="90000"/>
              </a:lnSpc>
              <a:spcBef>
                <a:spcPct val="20000"/>
              </a:spcBef>
              <a:buFont typeface="Wingdings" pitchFamily="2" charset="2"/>
              <a:buChar char="ü"/>
            </a:pPr>
            <a:endParaRPr lang="de-DE" dirty="0">
              <a:latin typeface="Arial" charset="0"/>
              <a:ea typeface="+mn-ea"/>
            </a:endParaRPr>
          </a:p>
          <a:p>
            <a:pPr marL="342900" indent="-342900" algn="l">
              <a:lnSpc>
                <a:spcPct val="90000"/>
              </a:lnSpc>
              <a:spcBef>
                <a:spcPct val="20000"/>
              </a:spcBef>
              <a:buFont typeface="Wingdings" pitchFamily="2" charset="2"/>
              <a:buChar char="ü"/>
            </a:pPr>
            <a:r>
              <a:rPr lang="de-DE" dirty="0">
                <a:latin typeface="Arial" charset="0"/>
                <a:ea typeface="+mn-ea"/>
              </a:rPr>
              <a:t>     </a:t>
            </a:r>
            <a:r>
              <a:rPr lang="de-DE" dirty="0" smtClean="0">
                <a:latin typeface="Arial" charset="0"/>
                <a:ea typeface="+mn-ea"/>
              </a:rPr>
              <a:t>Hautarzt      (ab </a:t>
            </a:r>
            <a:r>
              <a:rPr lang="de-DE" dirty="0">
                <a:latin typeface="Arial" charset="0"/>
                <a:ea typeface="+mn-ea"/>
              </a:rPr>
              <a:t>35 Jahre alle zwei Jahre „Untersuchung </a:t>
            </a:r>
            <a:r>
              <a:rPr lang="de-DE" dirty="0" smtClean="0">
                <a:latin typeface="Arial" charset="0"/>
                <a:ea typeface="+mn-ea"/>
              </a:rPr>
              <a:t>nach Augenschein“)</a:t>
            </a:r>
            <a:endParaRPr lang="de-DE" dirty="0">
              <a:latin typeface="Arial" charset="0"/>
              <a:ea typeface="+mn-ea"/>
            </a:endParaRPr>
          </a:p>
          <a:p>
            <a:pPr marL="342900" indent="-342900" algn="l">
              <a:lnSpc>
                <a:spcPct val="90000"/>
              </a:lnSpc>
              <a:spcBef>
                <a:spcPct val="20000"/>
              </a:spcBef>
              <a:buFont typeface="Wingdings" pitchFamily="2" charset="2"/>
              <a:buNone/>
            </a:pPr>
            <a:r>
              <a:rPr lang="de-DE" dirty="0">
                <a:latin typeface="Arial" charset="0"/>
                <a:ea typeface="+mn-ea"/>
              </a:rPr>
              <a:t>	</a:t>
            </a:r>
          </a:p>
        </p:txBody>
      </p:sp>
      <p:pic>
        <p:nvPicPr>
          <p:cNvPr id="34820" name="Picture 9" descr="Stetoskop4"/>
          <p:cNvPicPr>
            <a:picLocks noChangeAspect="1" noChangeArrowheads="1"/>
          </p:cNvPicPr>
          <p:nvPr/>
        </p:nvPicPr>
        <p:blipFill>
          <a:blip r:embed="rId2" cstate="print"/>
          <a:srcRect/>
          <a:stretch>
            <a:fillRect/>
          </a:stretch>
        </p:blipFill>
        <p:spPr bwMode="auto">
          <a:xfrm>
            <a:off x="7524328" y="1412776"/>
            <a:ext cx="1062990" cy="1524000"/>
          </a:xfrm>
          <a:prstGeom prst="rect">
            <a:avLst/>
          </a:prstGeom>
          <a:noFill/>
          <a:ln w="9525">
            <a:noFill/>
            <a:miter lim="800000"/>
            <a:headEnd/>
            <a:tailEnd/>
          </a:ln>
        </p:spPr>
      </p:pic>
      <p:sp>
        <p:nvSpPr>
          <p:cNvPr id="5" name="Text Box 9"/>
          <p:cNvSpPr txBox="1">
            <a:spLocks noChangeArrowheads="1"/>
          </p:cNvSpPr>
          <p:nvPr/>
        </p:nvSpPr>
        <p:spPr bwMode="auto">
          <a:xfrm>
            <a:off x="367680" y="539388"/>
            <a:ext cx="3124200" cy="369332"/>
          </a:xfrm>
          <a:prstGeom prst="rect">
            <a:avLst/>
          </a:prstGeom>
          <a:noFill/>
          <a:ln w="9525">
            <a:noFill/>
            <a:miter lim="800000"/>
            <a:headEnd/>
            <a:tailEnd/>
          </a:ln>
        </p:spPr>
        <p:txBody>
          <a:bodyPr>
            <a:spAutoFit/>
          </a:bodyPr>
          <a:lstStyle/>
          <a:p>
            <a:pPr algn="l"/>
            <a:r>
              <a:rPr lang="de-DE" sz="1800" b="1" dirty="0" smtClean="0">
                <a:solidFill>
                  <a:srgbClr val="FFFFFF"/>
                </a:solidFill>
                <a:latin typeface="Arial" charset="0"/>
                <a:ea typeface="+mn-ea"/>
              </a:rPr>
              <a:t>Vorsorge</a:t>
            </a:r>
            <a:endParaRPr lang="de-DE" sz="1800" b="1" dirty="0">
              <a:solidFill>
                <a:srgbClr val="FFFFFF"/>
              </a:solidFill>
              <a:latin typeface="Arial" charset="0"/>
              <a:ea typeface="+mn-ea"/>
            </a:endParaRPr>
          </a:p>
        </p:txBody>
      </p:sp>
      <p:sp>
        <p:nvSpPr>
          <p:cNvPr id="6" name="Rechteck 5"/>
          <p:cNvSpPr/>
          <p:nvPr/>
        </p:nvSpPr>
        <p:spPr>
          <a:xfrm>
            <a:off x="238315" y="1340768"/>
            <a:ext cx="4931158" cy="338554"/>
          </a:xfrm>
          <a:prstGeom prst="rect">
            <a:avLst/>
          </a:prstGeom>
        </p:spPr>
        <p:txBody>
          <a:bodyPr wrap="none">
            <a:spAutoFit/>
          </a:bodyPr>
          <a:lstStyle/>
          <a:p>
            <a:r>
              <a:rPr lang="de-DE" b="1" dirty="0" smtClean="0">
                <a:latin typeface="Arial" charset="0"/>
              </a:rPr>
              <a:t> „Innerhalb gesetzlich eingeführter Programme“</a:t>
            </a:r>
            <a:endParaRPr lang="de-DE" b="1" dirty="0"/>
          </a:p>
        </p:txBody>
      </p:sp>
      <p:sp>
        <p:nvSpPr>
          <p:cNvPr id="7" name="Rechteck 6"/>
          <p:cNvSpPr/>
          <p:nvPr/>
        </p:nvSpPr>
        <p:spPr>
          <a:xfrm>
            <a:off x="935088" y="5373216"/>
            <a:ext cx="7237312" cy="584775"/>
          </a:xfrm>
          <a:prstGeom prst="rect">
            <a:avLst/>
          </a:prstGeom>
        </p:spPr>
        <p:txBody>
          <a:bodyPr wrap="square">
            <a:spAutoFit/>
          </a:bodyPr>
          <a:lstStyle/>
          <a:p>
            <a:pPr marL="342900" indent="-342900">
              <a:lnSpc>
                <a:spcPct val="90000"/>
              </a:lnSpc>
              <a:spcBef>
                <a:spcPct val="20000"/>
              </a:spcBef>
              <a:buFont typeface="Wingdings" pitchFamily="2" charset="2"/>
              <a:buNone/>
            </a:pPr>
            <a:r>
              <a:rPr lang="de-DE" b="1" dirty="0" smtClean="0">
                <a:solidFill>
                  <a:srgbClr val="C00000"/>
                </a:solidFill>
                <a:latin typeface="Arial" charset="0"/>
              </a:rPr>
              <a:t> „Innerhalb gesetzlich eingeführter Programme, jedoch ohne Alters- und</a:t>
            </a:r>
          </a:p>
          <a:p>
            <a:pPr marL="342900" indent="-342900">
              <a:lnSpc>
                <a:spcPct val="90000"/>
              </a:lnSpc>
              <a:spcBef>
                <a:spcPct val="20000"/>
              </a:spcBef>
            </a:pPr>
            <a:r>
              <a:rPr lang="de-DE" b="1" dirty="0" smtClean="0">
                <a:solidFill>
                  <a:srgbClr val="C00000"/>
                </a:solidFill>
                <a:latin typeface="Arial" charset="0"/>
              </a:rPr>
              <a:t>          Diagnosebeschränkungen“ – macht auch nicht viel mehr Sinn!</a:t>
            </a:r>
            <a:endParaRPr lang="de-DE" b="1" dirty="0">
              <a:solidFill>
                <a:srgbClr val="C00000"/>
              </a:solidFill>
            </a:endParaRPr>
          </a:p>
        </p:txBody>
      </p:sp>
      <p:sp>
        <p:nvSpPr>
          <p:cNvPr id="8" name="Gleichschenkliges Dreieck 7"/>
          <p:cNvSpPr/>
          <p:nvPr/>
        </p:nvSpPr>
        <p:spPr bwMode="auto">
          <a:xfrm rot="10800000">
            <a:off x="2267744" y="4941167"/>
            <a:ext cx="4680520" cy="288032"/>
          </a:xfrm>
          <a:prstGeom prst="triangle">
            <a:avLst/>
          </a:prstGeom>
          <a:solidFill>
            <a:srgbClr val="1D2D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Arial"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Arbeitsunfähigkeit – Ein KT benötigt JEDER!</a:t>
            </a:r>
            <a:endParaRPr lang="de-DE"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395536" y="980727"/>
            <a:ext cx="6048672" cy="5008145"/>
          </a:xfrm>
          <a:prstGeom prst="rect">
            <a:avLst/>
          </a:prstGeom>
          <a:noFill/>
          <a:ln w="9525">
            <a:noFill/>
            <a:miter lim="800000"/>
            <a:headEnd/>
            <a:tailEnd/>
          </a:ln>
        </p:spPr>
      </p:pic>
      <p:sp>
        <p:nvSpPr>
          <p:cNvPr id="5" name="Ellipse 4"/>
          <p:cNvSpPr/>
          <p:nvPr/>
        </p:nvSpPr>
        <p:spPr bwMode="auto">
          <a:xfrm>
            <a:off x="3707904" y="1700808"/>
            <a:ext cx="3240360" cy="1152128"/>
          </a:xfrm>
          <a:prstGeom prst="ellipse">
            <a:avLst/>
          </a:prstGeom>
          <a:noFill/>
          <a:ln w="9525"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4294967295"/>
          </p:nvPr>
        </p:nvSpPr>
        <p:spPr>
          <a:xfrm>
            <a:off x="395536" y="1908365"/>
            <a:ext cx="3200400" cy="4114800"/>
          </a:xfrm>
        </p:spPr>
        <p:txBody>
          <a:bodyPr/>
          <a:lstStyle/>
          <a:p>
            <a:pPr eaLnBrk="1" hangingPunct="1">
              <a:buFontTx/>
              <a:buNone/>
            </a:pPr>
            <a:r>
              <a:rPr lang="de-DE" sz="1400" dirty="0" smtClean="0">
                <a:solidFill>
                  <a:srgbClr val="1D2D4B"/>
                </a:solidFill>
              </a:rPr>
              <a:t> </a:t>
            </a:r>
          </a:p>
          <a:p>
            <a:pPr eaLnBrk="1" hangingPunct="1">
              <a:lnSpc>
                <a:spcPct val="90000"/>
              </a:lnSpc>
              <a:buFontTx/>
              <a:buNone/>
            </a:pPr>
            <a:r>
              <a:rPr lang="de-DE" sz="1400" b="1" u="sng" kern="1200" dirty="0" smtClean="0">
                <a:solidFill>
                  <a:srgbClr val="1D2D4B"/>
                </a:solidFill>
                <a:latin typeface="Arial" charset="0"/>
              </a:rPr>
              <a:t>Gynäkologe</a:t>
            </a:r>
            <a:r>
              <a:rPr lang="de-DE" sz="1400" b="1" dirty="0" smtClean="0">
                <a:solidFill>
                  <a:srgbClr val="1D2D4B"/>
                </a:solidFill>
              </a:rPr>
              <a:t>		 </a:t>
            </a:r>
          </a:p>
          <a:p>
            <a:pPr eaLnBrk="1" hangingPunct="1">
              <a:lnSpc>
                <a:spcPct val="90000"/>
              </a:lnSpc>
              <a:buFontTx/>
              <a:buNone/>
            </a:pPr>
            <a:r>
              <a:rPr lang="de-DE" sz="1400" dirty="0" smtClean="0">
                <a:solidFill>
                  <a:srgbClr val="1D2D4B"/>
                </a:solidFill>
              </a:rPr>
              <a:t>Große Krebsvorsorge 	</a:t>
            </a:r>
          </a:p>
          <a:p>
            <a:pPr eaLnBrk="1" hangingPunct="1">
              <a:lnSpc>
                <a:spcPct val="90000"/>
              </a:lnSpc>
              <a:buFontTx/>
              <a:buNone/>
            </a:pPr>
            <a:r>
              <a:rPr lang="de-DE" sz="1400" dirty="0" smtClean="0">
                <a:solidFill>
                  <a:srgbClr val="1D2D4B"/>
                </a:solidFill>
              </a:rPr>
              <a:t>Sonografie</a:t>
            </a:r>
          </a:p>
          <a:p>
            <a:pPr eaLnBrk="1" hangingPunct="1">
              <a:lnSpc>
                <a:spcPct val="90000"/>
              </a:lnSpc>
              <a:buFontTx/>
              <a:buNone/>
            </a:pPr>
            <a:r>
              <a:rPr lang="de-DE" sz="1400" dirty="0" smtClean="0">
                <a:solidFill>
                  <a:srgbClr val="1D2D4B"/>
                </a:solidFill>
              </a:rPr>
              <a:t>Dünnschicht-Zytologie</a:t>
            </a:r>
          </a:p>
          <a:p>
            <a:pPr eaLnBrk="1" hangingPunct="1">
              <a:lnSpc>
                <a:spcPct val="90000"/>
              </a:lnSpc>
              <a:buFontTx/>
              <a:buNone/>
            </a:pPr>
            <a:r>
              <a:rPr lang="de-DE" sz="1400" dirty="0" smtClean="0">
                <a:solidFill>
                  <a:srgbClr val="1D2D4B"/>
                </a:solidFill>
              </a:rPr>
              <a:t>HPV-Test</a:t>
            </a:r>
          </a:p>
          <a:p>
            <a:pPr eaLnBrk="1" hangingPunct="1">
              <a:lnSpc>
                <a:spcPct val="90000"/>
              </a:lnSpc>
              <a:buFontTx/>
              <a:buNone/>
            </a:pPr>
            <a:r>
              <a:rPr lang="de-DE" sz="1400" dirty="0" smtClean="0">
                <a:solidFill>
                  <a:srgbClr val="1D2D4B"/>
                </a:solidFill>
              </a:rPr>
              <a:t>Brustkrebsfrüherkennung Ultraschall</a:t>
            </a:r>
          </a:p>
          <a:p>
            <a:pPr eaLnBrk="1" hangingPunct="1">
              <a:lnSpc>
                <a:spcPct val="90000"/>
              </a:lnSpc>
              <a:buFontTx/>
              <a:buNone/>
            </a:pPr>
            <a:endParaRPr lang="de-DE" sz="1400" b="1" dirty="0" smtClean="0">
              <a:solidFill>
                <a:srgbClr val="1D2D4B"/>
              </a:solidFill>
            </a:endParaRPr>
          </a:p>
          <a:p>
            <a:pPr eaLnBrk="1" hangingPunct="1">
              <a:lnSpc>
                <a:spcPct val="90000"/>
              </a:lnSpc>
              <a:buFontTx/>
              <a:buNone/>
            </a:pPr>
            <a:r>
              <a:rPr lang="de-DE" sz="1400" b="1" u="sng" dirty="0" smtClean="0">
                <a:solidFill>
                  <a:srgbClr val="1D2D4B"/>
                </a:solidFill>
              </a:rPr>
              <a:t>Urologe</a:t>
            </a:r>
          </a:p>
          <a:p>
            <a:pPr eaLnBrk="1" hangingPunct="1">
              <a:lnSpc>
                <a:spcPct val="90000"/>
              </a:lnSpc>
              <a:buFontTx/>
              <a:buNone/>
            </a:pPr>
            <a:r>
              <a:rPr lang="de-DE" sz="1400" dirty="0" smtClean="0">
                <a:solidFill>
                  <a:srgbClr val="1D2D4B"/>
                </a:solidFill>
              </a:rPr>
              <a:t>Große Krebsvorsorge</a:t>
            </a:r>
          </a:p>
          <a:p>
            <a:pPr eaLnBrk="1" hangingPunct="1">
              <a:lnSpc>
                <a:spcPct val="90000"/>
              </a:lnSpc>
              <a:buFontTx/>
              <a:buNone/>
            </a:pPr>
            <a:r>
              <a:rPr lang="de-DE" sz="1400" dirty="0" smtClean="0">
                <a:solidFill>
                  <a:srgbClr val="1D2D4B"/>
                </a:solidFill>
              </a:rPr>
              <a:t>PSA-Test</a:t>
            </a:r>
          </a:p>
          <a:p>
            <a:pPr eaLnBrk="1" hangingPunct="1">
              <a:lnSpc>
                <a:spcPct val="90000"/>
              </a:lnSpc>
              <a:buFontTx/>
              <a:buNone/>
            </a:pPr>
            <a:r>
              <a:rPr lang="de-DE" sz="1400" dirty="0" smtClean="0">
                <a:solidFill>
                  <a:srgbClr val="1D2D4B"/>
                </a:solidFill>
              </a:rPr>
              <a:t>Blasenspiegelung</a:t>
            </a:r>
          </a:p>
          <a:p>
            <a:pPr eaLnBrk="1" hangingPunct="1">
              <a:lnSpc>
                <a:spcPct val="90000"/>
              </a:lnSpc>
              <a:buFontTx/>
              <a:buNone/>
            </a:pPr>
            <a:endParaRPr lang="de-DE" sz="1400" b="1" dirty="0" smtClean="0">
              <a:solidFill>
                <a:srgbClr val="1D2D4B"/>
              </a:solidFill>
            </a:endParaRPr>
          </a:p>
          <a:p>
            <a:pPr eaLnBrk="1" hangingPunct="1">
              <a:lnSpc>
                <a:spcPct val="90000"/>
              </a:lnSpc>
              <a:buFontTx/>
              <a:buNone/>
            </a:pPr>
            <a:r>
              <a:rPr lang="de-DE" sz="1400" b="1" u="sng" dirty="0" smtClean="0">
                <a:solidFill>
                  <a:srgbClr val="1D2D4B"/>
                </a:solidFill>
              </a:rPr>
              <a:t>Hautarzt</a:t>
            </a:r>
          </a:p>
          <a:p>
            <a:pPr eaLnBrk="1" hangingPunct="1">
              <a:lnSpc>
                <a:spcPct val="90000"/>
              </a:lnSpc>
              <a:buFontTx/>
              <a:buNone/>
            </a:pPr>
            <a:r>
              <a:rPr lang="de-DE" sz="1400" dirty="0" smtClean="0">
                <a:solidFill>
                  <a:srgbClr val="1D2D4B"/>
                </a:solidFill>
              </a:rPr>
              <a:t>Hautkrebsvorsorge</a:t>
            </a:r>
          </a:p>
        </p:txBody>
      </p:sp>
      <p:sp>
        <p:nvSpPr>
          <p:cNvPr id="35844" name="Text Box 13"/>
          <p:cNvSpPr txBox="1">
            <a:spLocks noChangeArrowheads="1"/>
          </p:cNvSpPr>
          <p:nvPr/>
        </p:nvSpPr>
        <p:spPr bwMode="auto">
          <a:xfrm>
            <a:off x="381000" y="1219200"/>
            <a:ext cx="8382000" cy="830997"/>
          </a:xfrm>
          <a:prstGeom prst="rect">
            <a:avLst/>
          </a:prstGeom>
          <a:noFill/>
          <a:ln w="9525">
            <a:noFill/>
            <a:miter lim="800000"/>
            <a:headEnd/>
            <a:tailEnd/>
          </a:ln>
        </p:spPr>
        <p:txBody>
          <a:bodyPr>
            <a:spAutoFit/>
          </a:bodyPr>
          <a:lstStyle/>
          <a:p>
            <a:pPr algn="l">
              <a:spcBef>
                <a:spcPct val="50000"/>
              </a:spcBef>
            </a:pPr>
            <a:r>
              <a:rPr lang="de-DE" b="1" dirty="0">
                <a:latin typeface="Arial" charset="0"/>
                <a:ea typeface="+mn-ea"/>
              </a:rPr>
              <a:t>„Ambulante Vorsorgeuntersuchungen sind ohne Einschränkung auf gesetzlich eingeführte Programme, ohne Alters- und Diagnosebeschränkungen sowie ohne zeitliche Einschränkungen erstattungsfähig“</a:t>
            </a:r>
          </a:p>
        </p:txBody>
      </p:sp>
      <p:sp>
        <p:nvSpPr>
          <p:cNvPr id="35845" name="Text Box 14"/>
          <p:cNvSpPr txBox="1">
            <a:spLocks noChangeArrowheads="1"/>
          </p:cNvSpPr>
          <p:nvPr/>
        </p:nvSpPr>
        <p:spPr bwMode="auto">
          <a:xfrm>
            <a:off x="4495800" y="2667000"/>
            <a:ext cx="4648200" cy="396875"/>
          </a:xfrm>
          <a:prstGeom prst="rect">
            <a:avLst/>
          </a:prstGeom>
          <a:noFill/>
          <a:ln w="9525">
            <a:noFill/>
            <a:miter lim="800000"/>
            <a:headEnd/>
            <a:tailEnd/>
          </a:ln>
        </p:spPr>
        <p:txBody>
          <a:bodyPr>
            <a:spAutoFit/>
          </a:bodyPr>
          <a:lstStyle/>
          <a:p>
            <a:pPr>
              <a:spcBef>
                <a:spcPct val="50000"/>
              </a:spcBef>
            </a:pPr>
            <a:endParaRPr lang="de-DE" sz="2000">
              <a:solidFill>
                <a:srgbClr val="000000"/>
              </a:solidFill>
              <a:latin typeface="Arial" charset="0"/>
              <a:ea typeface="+mn-ea"/>
            </a:endParaRPr>
          </a:p>
        </p:txBody>
      </p:sp>
      <p:sp>
        <p:nvSpPr>
          <p:cNvPr id="35846" name="Text Box 15"/>
          <p:cNvSpPr txBox="1">
            <a:spLocks noChangeArrowheads="1"/>
          </p:cNvSpPr>
          <p:nvPr/>
        </p:nvSpPr>
        <p:spPr bwMode="auto">
          <a:xfrm>
            <a:off x="3540224" y="2166724"/>
            <a:ext cx="3048000" cy="3539430"/>
          </a:xfrm>
          <a:prstGeom prst="rect">
            <a:avLst/>
          </a:prstGeom>
          <a:noFill/>
          <a:ln w="9525">
            <a:noFill/>
            <a:miter lim="800000"/>
            <a:headEnd/>
            <a:tailEnd/>
          </a:ln>
        </p:spPr>
        <p:txBody>
          <a:bodyPr wrap="square">
            <a:spAutoFit/>
          </a:bodyPr>
          <a:lstStyle/>
          <a:p>
            <a:pPr algn="l">
              <a:spcBef>
                <a:spcPct val="50000"/>
              </a:spcBef>
            </a:pPr>
            <a:r>
              <a:rPr lang="de-DE" sz="1400" b="1" u="sng" dirty="0">
                <a:latin typeface="Arial" charset="0"/>
                <a:ea typeface="+mn-ea"/>
              </a:rPr>
              <a:t>Internist</a:t>
            </a:r>
            <a:br>
              <a:rPr lang="de-DE" sz="1400" b="1" u="sng" dirty="0">
                <a:latin typeface="Arial" charset="0"/>
                <a:ea typeface="+mn-ea"/>
              </a:rPr>
            </a:br>
            <a:r>
              <a:rPr lang="de-DE" sz="1400" dirty="0">
                <a:latin typeface="Arial" charset="0"/>
                <a:ea typeface="+mn-ea"/>
              </a:rPr>
              <a:t>Früherkennung Bronchialkrebs</a:t>
            </a:r>
            <a:br>
              <a:rPr lang="de-DE" sz="1400" dirty="0">
                <a:latin typeface="Arial" charset="0"/>
                <a:ea typeface="+mn-ea"/>
              </a:rPr>
            </a:br>
            <a:r>
              <a:rPr lang="de-DE" sz="1400" dirty="0">
                <a:latin typeface="Arial" charset="0"/>
                <a:ea typeface="+mn-ea"/>
              </a:rPr>
              <a:t>CT Bronchien</a:t>
            </a:r>
            <a:br>
              <a:rPr lang="de-DE" sz="1400" dirty="0">
                <a:latin typeface="Arial" charset="0"/>
                <a:ea typeface="+mn-ea"/>
              </a:rPr>
            </a:br>
            <a:r>
              <a:rPr lang="de-DE" sz="1400" dirty="0">
                <a:latin typeface="Arial" charset="0"/>
                <a:ea typeface="+mn-ea"/>
              </a:rPr>
              <a:t>Tumormarkerbestimmung</a:t>
            </a:r>
            <a:br>
              <a:rPr lang="de-DE" sz="1400" dirty="0">
                <a:latin typeface="Arial" charset="0"/>
                <a:ea typeface="+mn-ea"/>
              </a:rPr>
            </a:br>
            <a:r>
              <a:rPr lang="de-DE" sz="1400" dirty="0">
                <a:latin typeface="Arial" charset="0"/>
                <a:ea typeface="+mn-ea"/>
              </a:rPr>
              <a:t>Endoskopie Rachen und Kehlkopf</a:t>
            </a:r>
            <a:br>
              <a:rPr lang="de-DE" sz="1400" dirty="0">
                <a:latin typeface="Arial" charset="0"/>
                <a:ea typeface="+mn-ea"/>
              </a:rPr>
            </a:br>
            <a:r>
              <a:rPr lang="de-DE" sz="1400" dirty="0">
                <a:latin typeface="Arial" charset="0"/>
                <a:ea typeface="+mn-ea"/>
              </a:rPr>
              <a:t>Magenvorsorge</a:t>
            </a:r>
            <a:br>
              <a:rPr lang="de-DE" sz="1400" dirty="0">
                <a:latin typeface="Arial" charset="0"/>
                <a:ea typeface="+mn-ea"/>
              </a:rPr>
            </a:br>
            <a:r>
              <a:rPr lang="de-DE" sz="1400" dirty="0">
                <a:latin typeface="Arial" charset="0"/>
                <a:ea typeface="+mn-ea"/>
              </a:rPr>
              <a:t>Risikobestimmung Herzinfarkt</a:t>
            </a:r>
            <a:br>
              <a:rPr lang="de-DE" sz="1400" dirty="0">
                <a:latin typeface="Arial" charset="0"/>
                <a:ea typeface="+mn-ea"/>
              </a:rPr>
            </a:br>
            <a:r>
              <a:rPr lang="de-DE" sz="1400" dirty="0">
                <a:latin typeface="Arial" charset="0"/>
                <a:ea typeface="+mn-ea"/>
              </a:rPr>
              <a:t>Kardiocheck, Lungencheck</a:t>
            </a:r>
            <a:br>
              <a:rPr lang="de-DE" sz="1400" dirty="0">
                <a:latin typeface="Arial" charset="0"/>
                <a:ea typeface="+mn-ea"/>
              </a:rPr>
            </a:br>
            <a:r>
              <a:rPr lang="de-DE" sz="1400" dirty="0">
                <a:latin typeface="Arial" charset="0"/>
                <a:ea typeface="+mn-ea"/>
              </a:rPr>
              <a:t>Schlaganfallcheck</a:t>
            </a:r>
            <a:br>
              <a:rPr lang="de-DE" sz="1400" dirty="0">
                <a:latin typeface="Arial" charset="0"/>
                <a:ea typeface="+mn-ea"/>
              </a:rPr>
            </a:br>
            <a:r>
              <a:rPr lang="de-DE" sz="1400" dirty="0">
                <a:latin typeface="Arial" charset="0"/>
                <a:ea typeface="+mn-ea"/>
              </a:rPr>
              <a:t>Gefäßcheck</a:t>
            </a:r>
            <a:br>
              <a:rPr lang="de-DE" sz="1400" dirty="0">
                <a:latin typeface="Arial" charset="0"/>
                <a:ea typeface="+mn-ea"/>
              </a:rPr>
            </a:br>
            <a:r>
              <a:rPr lang="de-DE" sz="1400" dirty="0">
                <a:latin typeface="Arial" charset="0"/>
                <a:ea typeface="+mn-ea"/>
              </a:rPr>
              <a:t>Großes Blutbild</a:t>
            </a:r>
            <a:br>
              <a:rPr lang="de-DE" sz="1400" dirty="0">
                <a:latin typeface="Arial" charset="0"/>
                <a:ea typeface="+mn-ea"/>
              </a:rPr>
            </a:br>
            <a:r>
              <a:rPr lang="de-DE" sz="1400" dirty="0">
                <a:latin typeface="Arial" charset="0"/>
                <a:ea typeface="+mn-ea"/>
              </a:rPr>
              <a:t>EKG</a:t>
            </a:r>
            <a:br>
              <a:rPr lang="de-DE" sz="1400" dirty="0">
                <a:latin typeface="Arial" charset="0"/>
                <a:ea typeface="+mn-ea"/>
              </a:rPr>
            </a:br>
            <a:r>
              <a:rPr lang="de-DE" sz="1400" dirty="0">
                <a:latin typeface="Arial" charset="0"/>
                <a:ea typeface="+mn-ea"/>
              </a:rPr>
              <a:t>Thrombosecheck</a:t>
            </a:r>
            <a:br>
              <a:rPr lang="de-DE" sz="1400" dirty="0">
                <a:latin typeface="Arial" charset="0"/>
                <a:ea typeface="+mn-ea"/>
              </a:rPr>
            </a:br>
            <a:r>
              <a:rPr lang="de-DE" sz="1400" dirty="0">
                <a:latin typeface="Arial" charset="0"/>
                <a:ea typeface="+mn-ea"/>
              </a:rPr>
              <a:t>Immunstatus</a:t>
            </a:r>
            <a:br>
              <a:rPr lang="de-DE" sz="1400" dirty="0">
                <a:latin typeface="Arial" charset="0"/>
                <a:ea typeface="+mn-ea"/>
              </a:rPr>
            </a:br>
            <a:r>
              <a:rPr lang="de-DE" sz="1400" dirty="0">
                <a:latin typeface="Arial" charset="0"/>
                <a:ea typeface="+mn-ea"/>
              </a:rPr>
              <a:t>Schilddrüsenvorsorgeuntersuchung</a:t>
            </a:r>
            <a:br>
              <a:rPr lang="de-DE" sz="1400" dirty="0">
                <a:latin typeface="Arial" charset="0"/>
                <a:ea typeface="+mn-ea"/>
              </a:rPr>
            </a:br>
            <a:r>
              <a:rPr lang="de-DE" sz="1400" dirty="0" smtClean="0">
                <a:latin typeface="Arial" charset="0"/>
                <a:ea typeface="+mn-ea"/>
              </a:rPr>
              <a:t>Knochendichtemessung …</a:t>
            </a:r>
            <a:endParaRPr lang="de-DE" sz="1400" dirty="0">
              <a:latin typeface="Arial" charset="0"/>
              <a:ea typeface="+mn-ea"/>
            </a:endParaRPr>
          </a:p>
        </p:txBody>
      </p:sp>
      <p:sp>
        <p:nvSpPr>
          <p:cNvPr id="35847" name="Text Box 16"/>
          <p:cNvSpPr txBox="1">
            <a:spLocks noChangeArrowheads="1"/>
          </p:cNvSpPr>
          <p:nvPr/>
        </p:nvSpPr>
        <p:spPr bwMode="auto">
          <a:xfrm>
            <a:off x="395536" y="5590877"/>
            <a:ext cx="2819400" cy="1169551"/>
          </a:xfrm>
          <a:prstGeom prst="rect">
            <a:avLst/>
          </a:prstGeom>
          <a:noFill/>
          <a:ln w="9525">
            <a:noFill/>
            <a:miter lim="800000"/>
            <a:headEnd/>
            <a:tailEnd/>
          </a:ln>
        </p:spPr>
        <p:txBody>
          <a:bodyPr wrap="square">
            <a:spAutoFit/>
          </a:bodyPr>
          <a:lstStyle/>
          <a:p>
            <a:pPr algn="l">
              <a:spcBef>
                <a:spcPct val="50000"/>
              </a:spcBef>
            </a:pPr>
            <a:r>
              <a:rPr lang="de-DE" sz="1400" b="1" u="sng" dirty="0">
                <a:latin typeface="Arial" charset="0"/>
                <a:ea typeface="+mn-ea"/>
              </a:rPr>
              <a:t>Augenarzt</a:t>
            </a:r>
            <a:br>
              <a:rPr lang="de-DE" sz="1400" b="1" u="sng" dirty="0">
                <a:latin typeface="Arial" charset="0"/>
                <a:ea typeface="+mn-ea"/>
              </a:rPr>
            </a:br>
            <a:r>
              <a:rPr lang="de-DE" sz="1400" dirty="0">
                <a:latin typeface="Arial" charset="0"/>
                <a:ea typeface="+mn-ea"/>
              </a:rPr>
              <a:t>Glaukomvorsorge</a:t>
            </a:r>
          </a:p>
          <a:p>
            <a:pPr algn="l">
              <a:spcBef>
                <a:spcPct val="50000"/>
              </a:spcBef>
            </a:pPr>
            <a:endParaRPr lang="de-DE" sz="1400" b="1" dirty="0">
              <a:latin typeface="Arial" charset="0"/>
              <a:ea typeface="+mn-ea"/>
            </a:endParaRPr>
          </a:p>
          <a:p>
            <a:pPr algn="l">
              <a:spcBef>
                <a:spcPct val="50000"/>
              </a:spcBef>
            </a:pPr>
            <a:endParaRPr lang="de-DE" sz="1400" b="1" dirty="0">
              <a:latin typeface="Arial" charset="0"/>
              <a:ea typeface="+mn-ea"/>
            </a:endParaRPr>
          </a:p>
        </p:txBody>
      </p:sp>
      <p:pic>
        <p:nvPicPr>
          <p:cNvPr id="35848" name="Picture 17" descr="Stetoskop4"/>
          <p:cNvPicPr>
            <a:picLocks noChangeAspect="1" noChangeArrowheads="1"/>
          </p:cNvPicPr>
          <p:nvPr/>
        </p:nvPicPr>
        <p:blipFill>
          <a:blip r:embed="rId2" cstate="print"/>
          <a:srcRect/>
          <a:stretch>
            <a:fillRect/>
          </a:stretch>
        </p:blipFill>
        <p:spPr bwMode="auto">
          <a:xfrm>
            <a:off x="6629400" y="3352800"/>
            <a:ext cx="1992313" cy="1752600"/>
          </a:xfrm>
          <a:prstGeom prst="rect">
            <a:avLst/>
          </a:prstGeom>
          <a:noFill/>
          <a:ln w="9525">
            <a:noFill/>
            <a:miter lim="800000"/>
            <a:headEnd/>
            <a:tailEnd/>
          </a:ln>
        </p:spPr>
      </p:pic>
      <p:sp>
        <p:nvSpPr>
          <p:cNvPr id="9" name="Text Box 9"/>
          <p:cNvSpPr txBox="1">
            <a:spLocks noChangeArrowheads="1"/>
          </p:cNvSpPr>
          <p:nvPr/>
        </p:nvSpPr>
        <p:spPr bwMode="auto">
          <a:xfrm>
            <a:off x="367680" y="539388"/>
            <a:ext cx="3124200" cy="369332"/>
          </a:xfrm>
          <a:prstGeom prst="rect">
            <a:avLst/>
          </a:prstGeom>
          <a:noFill/>
          <a:ln w="9525">
            <a:noFill/>
            <a:miter lim="800000"/>
            <a:headEnd/>
            <a:tailEnd/>
          </a:ln>
        </p:spPr>
        <p:txBody>
          <a:bodyPr>
            <a:spAutoFit/>
          </a:bodyPr>
          <a:lstStyle/>
          <a:p>
            <a:pPr algn="l"/>
            <a:r>
              <a:rPr lang="de-DE" sz="1800" b="1" dirty="0" smtClean="0">
                <a:solidFill>
                  <a:srgbClr val="FFFFFF"/>
                </a:solidFill>
                <a:latin typeface="Arial" charset="0"/>
                <a:ea typeface="+mn-ea"/>
              </a:rPr>
              <a:t>Vorsorge</a:t>
            </a:r>
            <a:endParaRPr lang="de-DE" sz="1800" b="1" dirty="0">
              <a:solidFill>
                <a:srgbClr val="FFFFFF"/>
              </a:solidFill>
              <a:latin typeface="Arial" charset="0"/>
              <a:ea typeface="+mn-ea"/>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711" y="188640"/>
            <a:ext cx="8229600" cy="1143000"/>
          </a:xfrm>
        </p:spPr>
        <p:txBody>
          <a:bodyPr/>
          <a:lstStyle/>
          <a:p>
            <a:pPr algn="l"/>
            <a:r>
              <a:rPr lang="de-DE" sz="1800" dirty="0" smtClean="0">
                <a:solidFill>
                  <a:schemeClr val="bg1"/>
                </a:solidFill>
              </a:rPr>
              <a:t>Vorsorge außerhalb GKV-Programme?  </a:t>
            </a:r>
            <a:endParaRPr lang="de-DE" sz="1800" dirty="0">
              <a:solidFill>
                <a:schemeClr val="bg1"/>
              </a:solidFill>
            </a:endParaRPr>
          </a:p>
        </p:txBody>
      </p:sp>
      <p:pic>
        <p:nvPicPr>
          <p:cNvPr id="2050" name="Picture 2"/>
          <p:cNvPicPr>
            <a:picLocks noChangeAspect="1" noChangeArrowheads="1"/>
          </p:cNvPicPr>
          <p:nvPr/>
        </p:nvPicPr>
        <p:blipFill>
          <a:blip r:embed="rId2" cstate="print"/>
          <a:srcRect/>
          <a:stretch>
            <a:fillRect/>
          </a:stretch>
        </p:blipFill>
        <p:spPr bwMode="auto">
          <a:xfrm>
            <a:off x="497055" y="1196752"/>
            <a:ext cx="4651009" cy="1440160"/>
          </a:xfrm>
          <a:prstGeom prst="rect">
            <a:avLst/>
          </a:prstGeom>
          <a:ln>
            <a:noFill/>
          </a:ln>
          <a:effectLst>
            <a:outerShdw blurRad="190500" algn="tl" rotWithShape="0">
              <a:srgbClr val="000000">
                <a:alpha val="70000"/>
              </a:srgbClr>
            </a:outerShdw>
          </a:effectLst>
        </p:spPr>
      </p:pic>
      <p:pic>
        <p:nvPicPr>
          <p:cNvPr id="2051" name="Picture 3"/>
          <p:cNvPicPr>
            <a:picLocks noChangeAspect="1" noChangeArrowheads="1"/>
          </p:cNvPicPr>
          <p:nvPr/>
        </p:nvPicPr>
        <p:blipFill>
          <a:blip r:embed="rId3" cstate="print"/>
          <a:srcRect/>
          <a:stretch>
            <a:fillRect/>
          </a:stretch>
        </p:blipFill>
        <p:spPr bwMode="auto">
          <a:xfrm>
            <a:off x="539552" y="2924944"/>
            <a:ext cx="4800600" cy="847725"/>
          </a:xfrm>
          <a:prstGeom prst="rect">
            <a:avLst/>
          </a:prstGeom>
          <a:ln>
            <a:noFill/>
          </a:ln>
          <a:effectLst>
            <a:outerShdw blurRad="190500" algn="tl" rotWithShape="0">
              <a:srgbClr val="000000">
                <a:alpha val="70000"/>
              </a:srgbClr>
            </a:outerShdw>
          </a:effectLst>
        </p:spPr>
      </p:pic>
      <p:pic>
        <p:nvPicPr>
          <p:cNvPr id="2052" name="Picture 4"/>
          <p:cNvPicPr>
            <a:picLocks noChangeAspect="1" noChangeArrowheads="1"/>
          </p:cNvPicPr>
          <p:nvPr/>
        </p:nvPicPr>
        <p:blipFill>
          <a:blip r:embed="rId4" cstate="print"/>
          <a:srcRect/>
          <a:stretch>
            <a:fillRect/>
          </a:stretch>
        </p:blipFill>
        <p:spPr bwMode="auto">
          <a:xfrm>
            <a:off x="552822" y="4077072"/>
            <a:ext cx="4667250" cy="177165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260218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idx="4294967295"/>
          </p:nvPr>
        </p:nvSpPr>
        <p:spPr>
          <a:xfrm>
            <a:off x="1403648" y="2743200"/>
            <a:ext cx="6336704" cy="935038"/>
          </a:xfrm>
        </p:spPr>
        <p:txBody>
          <a:bodyPr/>
          <a:lstStyle/>
          <a:p>
            <a:pPr eaLnBrk="1" hangingPunct="1"/>
            <a:r>
              <a:rPr lang="de-DE" sz="4000" b="1" smtClean="0"/>
              <a:t> </a:t>
            </a:r>
            <a:endParaRPr lang="de-DE" sz="2000" smtClean="0"/>
          </a:p>
        </p:txBody>
      </p:sp>
      <p:sp>
        <p:nvSpPr>
          <p:cNvPr id="51204" name="Text Box 4"/>
          <p:cNvSpPr txBox="1">
            <a:spLocks noChangeArrowheads="1"/>
          </p:cNvSpPr>
          <p:nvPr/>
        </p:nvSpPr>
        <p:spPr bwMode="auto">
          <a:xfrm>
            <a:off x="1763688" y="4508500"/>
            <a:ext cx="5616624" cy="338554"/>
          </a:xfrm>
          <a:prstGeom prst="rect">
            <a:avLst/>
          </a:prstGeom>
          <a:noFill/>
          <a:ln w="9525">
            <a:noFill/>
            <a:miter lim="800000"/>
            <a:headEnd/>
            <a:tailEnd/>
          </a:ln>
        </p:spPr>
        <p:txBody>
          <a:bodyPr wrap="square">
            <a:spAutoFit/>
          </a:bodyPr>
          <a:lstStyle/>
          <a:p>
            <a:pPr>
              <a:spcBef>
                <a:spcPct val="50000"/>
              </a:spcBef>
            </a:pPr>
            <a:r>
              <a:rPr lang="de-DE" b="1" dirty="0">
                <a:latin typeface="Arial" charset="0"/>
                <a:ea typeface="+mn-ea"/>
              </a:rPr>
              <a:t>Massage und Krankengymnastik ?</a:t>
            </a:r>
            <a:r>
              <a:rPr lang="de-DE" b="1" dirty="0">
                <a:solidFill>
                  <a:srgbClr val="000000"/>
                </a:solidFill>
                <a:latin typeface="Arial" charset="0"/>
                <a:ea typeface="+mn-ea"/>
              </a:rPr>
              <a:t> </a:t>
            </a:r>
          </a:p>
        </p:txBody>
      </p:sp>
      <p:sp>
        <p:nvSpPr>
          <p:cNvPr id="51206" name="AutoShape 6"/>
          <p:cNvSpPr>
            <a:spLocks noChangeArrowheads="1"/>
          </p:cNvSpPr>
          <p:nvPr/>
        </p:nvSpPr>
        <p:spPr bwMode="auto">
          <a:xfrm>
            <a:off x="3505200" y="2895600"/>
            <a:ext cx="2090738" cy="939800"/>
          </a:xfrm>
          <a:prstGeom prst="cube">
            <a:avLst>
              <a:gd name="adj" fmla="val 25000"/>
            </a:avLst>
          </a:prstGeom>
          <a:solidFill>
            <a:srgbClr val="1D2D4B"/>
          </a:solidFill>
          <a:ln w="19050">
            <a:noFill/>
            <a:miter lim="800000"/>
            <a:headEnd/>
            <a:tailEnd/>
          </a:ln>
          <a:effectLst>
            <a:outerShdw dist="107763" dir="2700000" algn="ctr" rotWithShape="0">
              <a:schemeClr val="bg2">
                <a:alpha val="50000"/>
              </a:schemeClr>
            </a:outerShdw>
          </a:effectLst>
        </p:spPr>
        <p:txBody>
          <a:bodyPr wrap="none" anchor="ctr"/>
          <a:lstStyle/>
          <a:p>
            <a:pPr>
              <a:defRPr/>
            </a:pPr>
            <a:r>
              <a:rPr lang="de-DE" b="1">
                <a:solidFill>
                  <a:schemeClr val="bg1"/>
                </a:solidFill>
                <a:latin typeface="Arial" charset="0"/>
                <a:ea typeface="+mn-ea"/>
              </a:rPr>
              <a:t>Heilmittel</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1000" fill="hold"/>
                                        <p:tgtEl>
                                          <p:spTgt spid="51204"/>
                                        </p:tgtEl>
                                        <p:attrNameLst>
                                          <p:attrName>ppt_w</p:attrName>
                                        </p:attrNameLst>
                                      </p:cBhvr>
                                      <p:tavLst>
                                        <p:tav tm="0">
                                          <p:val>
                                            <p:strVal val="#ppt_w*0.70"/>
                                          </p:val>
                                        </p:tav>
                                        <p:tav tm="100000">
                                          <p:val>
                                            <p:strVal val="#ppt_w"/>
                                          </p:val>
                                        </p:tav>
                                      </p:tavLst>
                                    </p:anim>
                                    <p:anim calcmode="lin" valueType="num">
                                      <p:cBhvr>
                                        <p:cTn id="8" dur="1000" fill="hold"/>
                                        <p:tgtEl>
                                          <p:spTgt spid="51204"/>
                                        </p:tgtEl>
                                        <p:attrNameLst>
                                          <p:attrName>ppt_h</p:attrName>
                                        </p:attrNameLst>
                                      </p:cBhvr>
                                      <p:tavLst>
                                        <p:tav tm="0">
                                          <p:val>
                                            <p:strVal val="#ppt_h"/>
                                          </p:val>
                                        </p:tav>
                                        <p:tav tm="100000">
                                          <p:val>
                                            <p:strVal val="#ppt_h"/>
                                          </p:val>
                                        </p:tav>
                                      </p:tavLst>
                                    </p:anim>
                                    <p:animEffect transition="in" filter="fade">
                                      <p:cBhvr>
                                        <p:cTn id="9" dur="10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323528" y="3284984"/>
            <a:ext cx="5832648" cy="504056"/>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sp>
        <p:nvSpPr>
          <p:cNvPr id="7" name="Rechteck 6"/>
          <p:cNvSpPr/>
          <p:nvPr/>
        </p:nvSpPr>
        <p:spPr bwMode="auto">
          <a:xfrm>
            <a:off x="323528" y="2420888"/>
            <a:ext cx="5832648" cy="504056"/>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sp>
        <p:nvSpPr>
          <p:cNvPr id="6" name="Rechteck 5"/>
          <p:cNvSpPr/>
          <p:nvPr/>
        </p:nvSpPr>
        <p:spPr bwMode="auto">
          <a:xfrm>
            <a:off x="323528" y="1412776"/>
            <a:ext cx="5832648" cy="504056"/>
          </a:xfrm>
          <a:prstGeom prst="rect">
            <a:avLst/>
          </a:prstGeom>
          <a:solidFill>
            <a:schemeClr val="accent2">
              <a:lumMod val="20000"/>
              <a:lumOff val="80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sp>
        <p:nvSpPr>
          <p:cNvPr id="2" name="Titel 1"/>
          <p:cNvSpPr>
            <a:spLocks noGrp="1"/>
          </p:cNvSpPr>
          <p:nvPr>
            <p:ph type="title"/>
          </p:nvPr>
        </p:nvSpPr>
        <p:spPr/>
        <p:txBody>
          <a:bodyPr/>
          <a:lstStyle/>
          <a:p>
            <a:r>
              <a:rPr lang="de-DE" dirty="0" smtClean="0"/>
              <a:t>Heilmittel</a:t>
            </a:r>
            <a:endParaRPr lang="de-DE" dirty="0"/>
          </a:p>
        </p:txBody>
      </p:sp>
      <p:sp>
        <p:nvSpPr>
          <p:cNvPr id="8" name="Textfeld 7"/>
          <p:cNvSpPr txBox="1"/>
          <p:nvPr/>
        </p:nvSpPr>
        <p:spPr>
          <a:xfrm>
            <a:off x="323528" y="1484784"/>
            <a:ext cx="7272808" cy="369332"/>
          </a:xfrm>
          <a:prstGeom prst="rect">
            <a:avLst/>
          </a:prstGeom>
          <a:noFill/>
        </p:spPr>
        <p:txBody>
          <a:bodyPr wrap="square" rtlCol="0">
            <a:spAutoFit/>
          </a:bodyPr>
          <a:lstStyle/>
          <a:p>
            <a:pPr algn="l" fontAlgn="auto">
              <a:spcBef>
                <a:spcPts val="0"/>
              </a:spcBef>
              <a:spcAft>
                <a:spcPts val="0"/>
              </a:spcAft>
            </a:pPr>
            <a:r>
              <a:rPr lang="de-DE" sz="1800" b="1" dirty="0" smtClean="0">
                <a:latin typeface="Arial"/>
                <a:ea typeface="ＭＳ Ｐゴシック"/>
              </a:rPr>
              <a:t>A		Tarifaussage 90 %</a:t>
            </a:r>
            <a:endParaRPr lang="de-DE" sz="1800" b="1" dirty="0">
              <a:latin typeface="Arial"/>
              <a:ea typeface="ＭＳ Ｐゴシック"/>
            </a:endParaRPr>
          </a:p>
        </p:txBody>
      </p:sp>
      <p:sp>
        <p:nvSpPr>
          <p:cNvPr id="9" name="Textfeld 8"/>
          <p:cNvSpPr txBox="1"/>
          <p:nvPr/>
        </p:nvSpPr>
        <p:spPr>
          <a:xfrm>
            <a:off x="467544" y="2492896"/>
            <a:ext cx="5328592" cy="369332"/>
          </a:xfrm>
          <a:prstGeom prst="rect">
            <a:avLst/>
          </a:prstGeom>
          <a:noFill/>
        </p:spPr>
        <p:txBody>
          <a:bodyPr wrap="square" rtlCol="0">
            <a:spAutoFit/>
          </a:bodyPr>
          <a:lstStyle/>
          <a:p>
            <a:pPr algn="l" fontAlgn="auto">
              <a:spcBef>
                <a:spcPts val="0"/>
              </a:spcBef>
              <a:spcAft>
                <a:spcPts val="0"/>
              </a:spcAft>
            </a:pPr>
            <a:r>
              <a:rPr lang="de-DE" sz="1800" b="1" dirty="0" smtClean="0">
                <a:latin typeface="Arial"/>
                <a:ea typeface="ＭＳ Ｐゴシック"/>
              </a:rPr>
              <a:t>B		Tarifaussage 100 %</a:t>
            </a:r>
            <a:endParaRPr lang="de-DE" sz="1800" b="1" dirty="0">
              <a:latin typeface="Arial"/>
              <a:ea typeface="ＭＳ Ｐゴシック"/>
            </a:endParaRPr>
          </a:p>
        </p:txBody>
      </p:sp>
      <p:sp>
        <p:nvSpPr>
          <p:cNvPr id="10" name="Textfeld 9"/>
          <p:cNvSpPr txBox="1"/>
          <p:nvPr/>
        </p:nvSpPr>
        <p:spPr>
          <a:xfrm>
            <a:off x="467544" y="3356992"/>
            <a:ext cx="4104456" cy="369332"/>
          </a:xfrm>
          <a:prstGeom prst="rect">
            <a:avLst/>
          </a:prstGeom>
          <a:noFill/>
        </p:spPr>
        <p:txBody>
          <a:bodyPr wrap="square" rtlCol="0">
            <a:spAutoFit/>
          </a:bodyPr>
          <a:lstStyle/>
          <a:p>
            <a:pPr algn="l" fontAlgn="auto">
              <a:spcBef>
                <a:spcPts val="0"/>
              </a:spcBef>
              <a:spcAft>
                <a:spcPts val="0"/>
              </a:spcAft>
            </a:pPr>
            <a:r>
              <a:rPr lang="de-DE" sz="1800" b="1" dirty="0" smtClean="0">
                <a:latin typeface="Arial"/>
                <a:ea typeface="ＭＳ Ｐゴシック"/>
              </a:rPr>
              <a:t>C		Tarifaussage 75 %</a:t>
            </a:r>
            <a:endParaRPr lang="de-DE" sz="1800" b="1" dirty="0">
              <a:latin typeface="Arial"/>
              <a:ea typeface="ＭＳ Ｐゴシック"/>
            </a:endParaRPr>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Heilmittel</a:t>
            </a:r>
            <a:endParaRPr lang="de-DE" dirty="0"/>
          </a:p>
        </p:txBody>
      </p:sp>
      <p:pic>
        <p:nvPicPr>
          <p:cNvPr id="5122" name="Picture 2"/>
          <p:cNvPicPr>
            <a:picLocks noChangeAspect="1" noChangeArrowheads="1"/>
          </p:cNvPicPr>
          <p:nvPr/>
        </p:nvPicPr>
        <p:blipFill>
          <a:blip r:embed="rId2" cstate="print"/>
          <a:srcRect/>
          <a:stretch>
            <a:fillRect/>
          </a:stretch>
        </p:blipFill>
        <p:spPr bwMode="auto">
          <a:xfrm>
            <a:off x="179512" y="1320369"/>
            <a:ext cx="3456384" cy="2036623"/>
          </a:xfrm>
          <a:prstGeom prst="rect">
            <a:avLst/>
          </a:prstGeom>
          <a:ln>
            <a:noFill/>
          </a:ln>
          <a:effectLst>
            <a:outerShdw blurRad="190500" algn="tl" rotWithShape="0">
              <a:srgbClr val="000000">
                <a:alpha val="70000"/>
              </a:srgbClr>
            </a:outerShdw>
          </a:effectLst>
        </p:spPr>
      </p:pic>
      <p:pic>
        <p:nvPicPr>
          <p:cNvPr id="5124" name="Picture 4"/>
          <p:cNvPicPr>
            <a:picLocks noChangeAspect="1" noChangeArrowheads="1"/>
          </p:cNvPicPr>
          <p:nvPr/>
        </p:nvPicPr>
        <p:blipFill>
          <a:blip r:embed="rId3" cstate="print"/>
          <a:srcRect/>
          <a:stretch>
            <a:fillRect/>
          </a:stretch>
        </p:blipFill>
        <p:spPr bwMode="auto">
          <a:xfrm>
            <a:off x="4229100" y="1268760"/>
            <a:ext cx="4914900" cy="647700"/>
          </a:xfrm>
          <a:prstGeom prst="rect">
            <a:avLst/>
          </a:prstGeom>
          <a:ln>
            <a:noFill/>
          </a:ln>
          <a:effectLst>
            <a:outerShdw blurRad="190500" algn="tl" rotWithShape="0">
              <a:srgbClr val="000000">
                <a:alpha val="70000"/>
              </a:srgbClr>
            </a:outerShdw>
          </a:effectLst>
        </p:spPr>
      </p:pic>
      <p:pic>
        <p:nvPicPr>
          <p:cNvPr id="5125" name="Picture 5"/>
          <p:cNvPicPr>
            <a:picLocks noChangeAspect="1" noChangeArrowheads="1"/>
          </p:cNvPicPr>
          <p:nvPr/>
        </p:nvPicPr>
        <p:blipFill>
          <a:blip r:embed="rId4" cstate="print"/>
          <a:srcRect/>
          <a:stretch>
            <a:fillRect/>
          </a:stretch>
        </p:blipFill>
        <p:spPr bwMode="auto">
          <a:xfrm>
            <a:off x="3923928" y="3429000"/>
            <a:ext cx="3473626" cy="2641104"/>
          </a:xfrm>
          <a:prstGeom prst="rect">
            <a:avLst/>
          </a:prstGeom>
          <a:ln>
            <a:noFill/>
          </a:ln>
          <a:effectLst>
            <a:outerShdw blurRad="190500" algn="tl" rotWithShape="0">
              <a:srgbClr val="000000">
                <a:alpha val="70000"/>
              </a:srgbClr>
            </a:outerShdw>
          </a:effectLst>
        </p:spPr>
      </p:pic>
      <p:sp>
        <p:nvSpPr>
          <p:cNvPr id="8" name="Textfeld 7"/>
          <p:cNvSpPr txBox="1"/>
          <p:nvPr/>
        </p:nvSpPr>
        <p:spPr>
          <a:xfrm>
            <a:off x="395536" y="908720"/>
            <a:ext cx="576064" cy="369332"/>
          </a:xfrm>
          <a:prstGeom prst="rect">
            <a:avLst/>
          </a:prstGeom>
          <a:noFill/>
        </p:spPr>
        <p:txBody>
          <a:bodyPr wrap="square" rtlCol="0">
            <a:spAutoFit/>
          </a:bodyPr>
          <a:lstStyle/>
          <a:p>
            <a:pPr algn="l" fontAlgn="auto">
              <a:spcBef>
                <a:spcPts val="0"/>
              </a:spcBef>
              <a:spcAft>
                <a:spcPts val="0"/>
              </a:spcAft>
            </a:pPr>
            <a:r>
              <a:rPr lang="de-DE" sz="1800" b="1" dirty="0" smtClean="0">
                <a:latin typeface="Arial"/>
                <a:ea typeface="ＭＳ Ｐゴシック"/>
              </a:rPr>
              <a:t>A</a:t>
            </a:r>
            <a:endParaRPr lang="de-DE" sz="1800" b="1" dirty="0">
              <a:latin typeface="Arial"/>
              <a:ea typeface="ＭＳ Ｐゴシック"/>
            </a:endParaRPr>
          </a:p>
        </p:txBody>
      </p:sp>
      <p:sp>
        <p:nvSpPr>
          <p:cNvPr id="9" name="Textfeld 8"/>
          <p:cNvSpPr txBox="1"/>
          <p:nvPr/>
        </p:nvSpPr>
        <p:spPr>
          <a:xfrm>
            <a:off x="4499992" y="908720"/>
            <a:ext cx="576064" cy="369332"/>
          </a:xfrm>
          <a:prstGeom prst="rect">
            <a:avLst/>
          </a:prstGeom>
          <a:noFill/>
        </p:spPr>
        <p:txBody>
          <a:bodyPr wrap="square" rtlCol="0">
            <a:spAutoFit/>
          </a:bodyPr>
          <a:lstStyle/>
          <a:p>
            <a:pPr algn="l" fontAlgn="auto">
              <a:spcBef>
                <a:spcPts val="0"/>
              </a:spcBef>
              <a:spcAft>
                <a:spcPts val="0"/>
              </a:spcAft>
            </a:pPr>
            <a:r>
              <a:rPr lang="de-DE" sz="1800" b="1" dirty="0">
                <a:latin typeface="Arial"/>
                <a:ea typeface="ＭＳ Ｐゴシック"/>
              </a:rPr>
              <a:t>B</a:t>
            </a:r>
          </a:p>
        </p:txBody>
      </p:sp>
      <p:sp>
        <p:nvSpPr>
          <p:cNvPr id="10" name="Textfeld 9"/>
          <p:cNvSpPr txBox="1"/>
          <p:nvPr/>
        </p:nvSpPr>
        <p:spPr>
          <a:xfrm>
            <a:off x="3419872" y="3356992"/>
            <a:ext cx="576064" cy="369332"/>
          </a:xfrm>
          <a:prstGeom prst="rect">
            <a:avLst/>
          </a:prstGeom>
          <a:noFill/>
        </p:spPr>
        <p:txBody>
          <a:bodyPr wrap="square" rtlCol="0">
            <a:spAutoFit/>
          </a:bodyPr>
          <a:lstStyle/>
          <a:p>
            <a:pPr algn="l" fontAlgn="auto">
              <a:spcBef>
                <a:spcPts val="0"/>
              </a:spcBef>
              <a:spcAft>
                <a:spcPts val="0"/>
              </a:spcAft>
            </a:pPr>
            <a:r>
              <a:rPr lang="de-DE" sz="1800" b="1" dirty="0" smtClean="0">
                <a:latin typeface="Arial"/>
                <a:ea typeface="ＭＳ Ｐゴシック"/>
              </a:rPr>
              <a:t>C</a:t>
            </a:r>
            <a:endParaRPr lang="de-DE" sz="1800" b="1" dirty="0">
              <a:latin typeface="Arial"/>
              <a:ea typeface="ＭＳ Ｐゴシック"/>
            </a:endParaRPr>
          </a:p>
        </p:txBody>
      </p:sp>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Anlage 4 § 23 Abs. 1 BBHV</a:t>
            </a:r>
            <a:endParaRPr lang="de-DE" dirty="0"/>
          </a:p>
        </p:txBody>
      </p:sp>
      <p:pic>
        <p:nvPicPr>
          <p:cNvPr id="6146" name="Picture 2"/>
          <p:cNvPicPr>
            <a:picLocks noChangeAspect="1" noChangeArrowheads="1"/>
          </p:cNvPicPr>
          <p:nvPr/>
        </p:nvPicPr>
        <p:blipFill>
          <a:blip r:embed="rId2" cstate="print"/>
          <a:srcRect r="-258"/>
          <a:stretch>
            <a:fillRect/>
          </a:stretch>
        </p:blipFill>
        <p:spPr bwMode="auto">
          <a:xfrm>
            <a:off x="459427" y="1772819"/>
            <a:ext cx="8382645" cy="485775"/>
          </a:xfrm>
          <a:prstGeom prst="rect">
            <a:avLst/>
          </a:prstGeom>
          <a:noFill/>
          <a:ln w="9525">
            <a:noFill/>
            <a:miter lim="800000"/>
            <a:headEnd/>
            <a:tailEnd/>
          </a:ln>
        </p:spPr>
      </p:pic>
      <p:sp>
        <p:nvSpPr>
          <p:cNvPr id="6" name="Textfeld 5"/>
          <p:cNvSpPr txBox="1"/>
          <p:nvPr/>
        </p:nvSpPr>
        <p:spPr>
          <a:xfrm>
            <a:off x="323528" y="1196752"/>
            <a:ext cx="8064896" cy="369332"/>
          </a:xfrm>
          <a:prstGeom prst="rect">
            <a:avLst/>
          </a:prstGeom>
          <a:noFill/>
        </p:spPr>
        <p:txBody>
          <a:bodyPr wrap="square" rtlCol="0">
            <a:spAutoFit/>
          </a:bodyPr>
          <a:lstStyle/>
          <a:p>
            <a:pPr algn="l" fontAlgn="auto">
              <a:spcBef>
                <a:spcPts val="0"/>
              </a:spcBef>
              <a:spcAft>
                <a:spcPts val="0"/>
              </a:spcAft>
            </a:pPr>
            <a:r>
              <a:rPr lang="de-DE" sz="1800" b="1" kern="0" dirty="0" smtClean="0">
                <a:latin typeface="Arial"/>
                <a:ea typeface="ＭＳ Ｐゴシック"/>
                <a:cs typeface="ＭＳ Ｐゴシック"/>
              </a:rPr>
              <a:t>Laut Bundesbeihilfe: </a:t>
            </a:r>
            <a:endParaRPr lang="de-DE" sz="1800" b="1" kern="0" dirty="0">
              <a:latin typeface="Arial"/>
              <a:ea typeface="ＭＳ Ｐゴシック"/>
              <a:cs typeface="ＭＳ Ｐゴシック"/>
            </a:endParaRPr>
          </a:p>
        </p:txBody>
      </p:sp>
      <p:sp>
        <p:nvSpPr>
          <p:cNvPr id="7" name="Textfeld 6"/>
          <p:cNvSpPr txBox="1"/>
          <p:nvPr/>
        </p:nvSpPr>
        <p:spPr>
          <a:xfrm>
            <a:off x="323528" y="3501008"/>
            <a:ext cx="8064896" cy="369332"/>
          </a:xfrm>
          <a:prstGeom prst="rect">
            <a:avLst/>
          </a:prstGeom>
          <a:noFill/>
        </p:spPr>
        <p:txBody>
          <a:bodyPr wrap="square" rtlCol="0">
            <a:spAutoFit/>
          </a:bodyPr>
          <a:lstStyle/>
          <a:p>
            <a:pPr algn="l" fontAlgn="auto">
              <a:spcBef>
                <a:spcPts val="0"/>
              </a:spcBef>
              <a:spcAft>
                <a:spcPts val="0"/>
              </a:spcAft>
            </a:pPr>
            <a:r>
              <a:rPr lang="de-DE" sz="1800" b="1" kern="0" dirty="0" smtClean="0">
                <a:latin typeface="Arial"/>
                <a:ea typeface="ＭＳ Ｐゴシック"/>
                <a:cs typeface="ＭＳ Ｐゴシック"/>
              </a:rPr>
              <a:t>Laut Physiotherapeut: </a:t>
            </a:r>
            <a:endParaRPr lang="de-DE" sz="1800" b="1" kern="0" dirty="0">
              <a:latin typeface="Arial"/>
              <a:ea typeface="ＭＳ Ｐゴシック"/>
              <a:cs typeface="ＭＳ Ｐゴシック"/>
            </a:endParaRPr>
          </a:p>
        </p:txBody>
      </p:sp>
      <p:pic>
        <p:nvPicPr>
          <p:cNvPr id="6149" name="Picture 5"/>
          <p:cNvPicPr>
            <a:picLocks noChangeAspect="1" noChangeArrowheads="1"/>
          </p:cNvPicPr>
          <p:nvPr/>
        </p:nvPicPr>
        <p:blipFill>
          <a:blip r:embed="rId3" cstate="print"/>
          <a:srcRect l="257" r="257"/>
          <a:stretch>
            <a:fillRect/>
          </a:stretch>
        </p:blipFill>
        <p:spPr bwMode="auto">
          <a:xfrm>
            <a:off x="455180" y="2251471"/>
            <a:ext cx="8352183" cy="714375"/>
          </a:xfrm>
          <a:prstGeom prst="rect">
            <a:avLst/>
          </a:prstGeom>
          <a:noFill/>
          <a:ln w="9525">
            <a:noFill/>
            <a:miter lim="800000"/>
            <a:headEnd/>
            <a:tailEnd/>
          </a:ln>
        </p:spPr>
      </p:pic>
      <p:sp>
        <p:nvSpPr>
          <p:cNvPr id="10" name="Textfeld 9"/>
          <p:cNvSpPr txBox="1"/>
          <p:nvPr/>
        </p:nvSpPr>
        <p:spPr>
          <a:xfrm>
            <a:off x="323528" y="4139788"/>
            <a:ext cx="8064896" cy="369332"/>
          </a:xfrm>
          <a:prstGeom prst="rect">
            <a:avLst/>
          </a:prstGeom>
          <a:noFill/>
        </p:spPr>
        <p:txBody>
          <a:bodyPr wrap="square" rtlCol="0">
            <a:spAutoFit/>
          </a:bodyPr>
          <a:lstStyle/>
          <a:p>
            <a:pPr algn="l" fontAlgn="auto">
              <a:spcBef>
                <a:spcPts val="0"/>
              </a:spcBef>
              <a:spcAft>
                <a:spcPts val="0"/>
              </a:spcAft>
            </a:pPr>
            <a:r>
              <a:rPr lang="de-DE" sz="1800" kern="0" dirty="0" smtClean="0">
                <a:latin typeface="Arial"/>
                <a:ea typeface="ＭＳ Ｐゴシック"/>
                <a:cs typeface="ＭＳ Ｐゴシック"/>
              </a:rPr>
              <a:t>Manuelle Therapie:					31,36 €</a:t>
            </a:r>
            <a:endParaRPr lang="de-DE" sz="1800" kern="0" dirty="0">
              <a:latin typeface="Arial"/>
              <a:ea typeface="ＭＳ Ｐゴシック"/>
              <a:cs typeface="ＭＳ Ｐゴシック"/>
            </a:endParaRPr>
          </a:p>
        </p:txBody>
      </p:sp>
      <p:sp>
        <p:nvSpPr>
          <p:cNvPr id="11" name="Textfeld 10"/>
          <p:cNvSpPr txBox="1"/>
          <p:nvPr/>
        </p:nvSpPr>
        <p:spPr>
          <a:xfrm>
            <a:off x="323528" y="4509120"/>
            <a:ext cx="8064896" cy="369332"/>
          </a:xfrm>
          <a:prstGeom prst="rect">
            <a:avLst/>
          </a:prstGeom>
          <a:noFill/>
        </p:spPr>
        <p:txBody>
          <a:bodyPr wrap="square" rtlCol="0">
            <a:spAutoFit/>
          </a:bodyPr>
          <a:lstStyle/>
          <a:p>
            <a:pPr algn="l" fontAlgn="auto">
              <a:spcBef>
                <a:spcPts val="0"/>
              </a:spcBef>
              <a:spcAft>
                <a:spcPts val="0"/>
              </a:spcAft>
            </a:pPr>
            <a:r>
              <a:rPr lang="de-DE" sz="1800" kern="0" dirty="0" smtClean="0">
                <a:latin typeface="Arial"/>
                <a:ea typeface="ＭＳ Ｐゴシック"/>
                <a:cs typeface="ＭＳ Ｐゴシック"/>
              </a:rPr>
              <a:t>Krankengymnastik:					28,20 €</a:t>
            </a:r>
            <a:endParaRPr lang="de-DE" sz="1800" kern="0" dirty="0">
              <a:latin typeface="Arial"/>
              <a:ea typeface="ＭＳ Ｐゴシック"/>
              <a:cs typeface="ＭＳ Ｐゴシック"/>
            </a:endParaRPr>
          </a:p>
        </p:txBody>
      </p:sp>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Heilmittel</a:t>
            </a:r>
            <a:endParaRPr lang="de-DE" dirty="0"/>
          </a:p>
        </p:txBody>
      </p:sp>
      <p:pic>
        <p:nvPicPr>
          <p:cNvPr id="5122" name="Picture 2"/>
          <p:cNvPicPr>
            <a:picLocks noChangeAspect="1" noChangeArrowheads="1"/>
          </p:cNvPicPr>
          <p:nvPr/>
        </p:nvPicPr>
        <p:blipFill>
          <a:blip r:embed="rId2" cstate="print"/>
          <a:srcRect/>
          <a:stretch>
            <a:fillRect/>
          </a:stretch>
        </p:blipFill>
        <p:spPr bwMode="auto">
          <a:xfrm>
            <a:off x="393303" y="1052736"/>
            <a:ext cx="3456384" cy="2036623"/>
          </a:xfrm>
          <a:prstGeom prst="rect">
            <a:avLst/>
          </a:prstGeom>
          <a:ln>
            <a:noFill/>
          </a:ln>
          <a:effectLst>
            <a:outerShdw blurRad="190500" algn="tl" rotWithShape="0">
              <a:srgbClr val="000000">
                <a:alpha val="70000"/>
              </a:srgbClr>
            </a:outerShdw>
          </a:effectLst>
        </p:spPr>
      </p:pic>
      <p:sp>
        <p:nvSpPr>
          <p:cNvPr id="5" name="Textfeld 4"/>
          <p:cNvSpPr txBox="1"/>
          <p:nvPr/>
        </p:nvSpPr>
        <p:spPr>
          <a:xfrm>
            <a:off x="4427984" y="1124744"/>
            <a:ext cx="4464496" cy="1077218"/>
          </a:xfrm>
          <a:prstGeom prst="rect">
            <a:avLst/>
          </a:prstGeom>
          <a:noFill/>
        </p:spPr>
        <p:txBody>
          <a:bodyPr wrap="square" rtlCol="0">
            <a:spAutoFit/>
          </a:bodyPr>
          <a:lstStyle/>
          <a:p>
            <a:pPr algn="l" fontAlgn="auto">
              <a:spcBef>
                <a:spcPts val="0"/>
              </a:spcBef>
              <a:spcAft>
                <a:spcPts val="0"/>
              </a:spcAft>
            </a:pPr>
            <a:r>
              <a:rPr lang="de-DE" kern="0" dirty="0" smtClean="0">
                <a:latin typeface="Arial"/>
                <a:ea typeface="ＭＳ Ｐゴシック"/>
                <a:cs typeface="ＭＳ Ｐゴシック"/>
              </a:rPr>
              <a:t>Erstattung für 1x KG (90%v.19,50)  =   17,50 €</a:t>
            </a:r>
          </a:p>
          <a:p>
            <a:pPr algn="l" fontAlgn="auto">
              <a:spcBef>
                <a:spcPts val="0"/>
              </a:spcBef>
              <a:spcAft>
                <a:spcPts val="0"/>
              </a:spcAft>
            </a:pPr>
            <a:r>
              <a:rPr lang="de-DE" kern="0" dirty="0" smtClean="0">
                <a:latin typeface="Arial"/>
                <a:ea typeface="ＭＳ Ｐゴシック"/>
                <a:cs typeface="ＭＳ Ｐゴシック"/>
              </a:rPr>
              <a:t>Eigenanteil pro Behandlung 	        =   10,70 €</a:t>
            </a:r>
          </a:p>
          <a:p>
            <a:pPr algn="l" fontAlgn="auto">
              <a:spcBef>
                <a:spcPts val="0"/>
              </a:spcBef>
              <a:spcAft>
                <a:spcPts val="0"/>
              </a:spcAft>
            </a:pPr>
            <a:r>
              <a:rPr lang="de-DE" kern="0" dirty="0" smtClean="0">
                <a:latin typeface="Arial"/>
                <a:ea typeface="ＭＳ Ｐゴシック"/>
                <a:cs typeface="ＭＳ Ｐゴシック"/>
              </a:rPr>
              <a:t>(davon unerwartet: 7,80 €)</a:t>
            </a:r>
          </a:p>
          <a:p>
            <a:pPr algn="l" fontAlgn="auto">
              <a:spcBef>
                <a:spcPts val="0"/>
              </a:spcBef>
              <a:spcAft>
                <a:spcPts val="0"/>
              </a:spcAft>
            </a:pPr>
            <a:r>
              <a:rPr lang="de-DE" kern="0" dirty="0" smtClean="0">
                <a:latin typeface="Arial"/>
                <a:ea typeface="ＭＳ Ｐゴシック"/>
                <a:cs typeface="ＭＳ Ｐゴシック"/>
              </a:rPr>
              <a:t>Bei 12 Behandlungen 	        = 128,40 € </a:t>
            </a:r>
            <a:endParaRPr lang="de-DE" kern="0" dirty="0">
              <a:latin typeface="Arial"/>
              <a:ea typeface="ＭＳ Ｐゴシック"/>
              <a:cs typeface="ＭＳ Ｐゴシック"/>
            </a:endParaRPr>
          </a:p>
        </p:txBody>
      </p:sp>
      <p:pic>
        <p:nvPicPr>
          <p:cNvPr id="6" name="Picture 4"/>
          <p:cNvPicPr>
            <a:picLocks noChangeAspect="1" noChangeArrowheads="1"/>
          </p:cNvPicPr>
          <p:nvPr/>
        </p:nvPicPr>
        <p:blipFill>
          <a:blip r:embed="rId3" cstate="print"/>
          <a:srcRect/>
          <a:stretch>
            <a:fillRect/>
          </a:stretch>
        </p:blipFill>
        <p:spPr bwMode="auto">
          <a:xfrm>
            <a:off x="393303" y="3179108"/>
            <a:ext cx="3890665" cy="648072"/>
          </a:xfrm>
          <a:prstGeom prst="rect">
            <a:avLst/>
          </a:prstGeom>
          <a:ln>
            <a:noFill/>
          </a:ln>
          <a:effectLst>
            <a:outerShdw blurRad="190500" algn="tl" rotWithShape="0">
              <a:srgbClr val="000000">
                <a:alpha val="70000"/>
              </a:srgbClr>
            </a:outerShdw>
          </a:effectLst>
        </p:spPr>
      </p:pic>
      <p:sp>
        <p:nvSpPr>
          <p:cNvPr id="7" name="Textfeld 6"/>
          <p:cNvSpPr txBox="1"/>
          <p:nvPr/>
        </p:nvSpPr>
        <p:spPr>
          <a:xfrm>
            <a:off x="4427984" y="3107100"/>
            <a:ext cx="4608512" cy="830997"/>
          </a:xfrm>
          <a:prstGeom prst="rect">
            <a:avLst/>
          </a:prstGeom>
          <a:noFill/>
        </p:spPr>
        <p:txBody>
          <a:bodyPr wrap="square" rtlCol="0">
            <a:spAutoFit/>
          </a:bodyPr>
          <a:lstStyle/>
          <a:p>
            <a:pPr algn="l" fontAlgn="auto">
              <a:spcBef>
                <a:spcPts val="0"/>
              </a:spcBef>
              <a:spcAft>
                <a:spcPts val="0"/>
              </a:spcAft>
            </a:pPr>
            <a:r>
              <a:rPr lang="de-DE" kern="0" dirty="0" smtClean="0">
                <a:latin typeface="Arial"/>
                <a:ea typeface="ＭＳ Ｐゴシック"/>
                <a:cs typeface="ＭＳ Ｐゴシック"/>
              </a:rPr>
              <a:t>Erstattung für 1x KG 	        =     8,20 €</a:t>
            </a:r>
          </a:p>
          <a:p>
            <a:pPr algn="l" fontAlgn="auto">
              <a:spcBef>
                <a:spcPts val="0"/>
              </a:spcBef>
              <a:spcAft>
                <a:spcPts val="0"/>
              </a:spcAft>
            </a:pPr>
            <a:r>
              <a:rPr lang="de-DE" kern="0" dirty="0" smtClean="0">
                <a:latin typeface="Arial"/>
                <a:ea typeface="ＭＳ Ｐゴシック"/>
                <a:cs typeface="ＭＳ Ｐゴシック"/>
              </a:rPr>
              <a:t>Eigenanteil pro Behandlung 	        =   20,00 €</a:t>
            </a:r>
          </a:p>
          <a:p>
            <a:pPr algn="l" fontAlgn="auto">
              <a:spcBef>
                <a:spcPts val="0"/>
              </a:spcBef>
              <a:spcAft>
                <a:spcPts val="0"/>
              </a:spcAft>
            </a:pPr>
            <a:r>
              <a:rPr lang="de-DE" kern="0" dirty="0" smtClean="0">
                <a:latin typeface="Arial"/>
                <a:ea typeface="ＭＳ Ｐゴシック"/>
                <a:cs typeface="ＭＳ Ｐゴシック"/>
              </a:rPr>
              <a:t>Bei 12 Behandlungen 	        = 240,00 € </a:t>
            </a:r>
            <a:endParaRPr lang="de-DE" kern="0" dirty="0">
              <a:latin typeface="Arial"/>
              <a:ea typeface="ＭＳ Ｐゴシック"/>
              <a:cs typeface="ＭＳ Ｐゴシック"/>
            </a:endParaRPr>
          </a:p>
        </p:txBody>
      </p:sp>
      <p:pic>
        <p:nvPicPr>
          <p:cNvPr id="8" name="Picture 5"/>
          <p:cNvPicPr>
            <a:picLocks noChangeAspect="1" noChangeArrowheads="1"/>
          </p:cNvPicPr>
          <p:nvPr/>
        </p:nvPicPr>
        <p:blipFill>
          <a:blip r:embed="rId4" cstate="print"/>
          <a:srcRect/>
          <a:stretch>
            <a:fillRect/>
          </a:stretch>
        </p:blipFill>
        <p:spPr bwMode="auto">
          <a:xfrm>
            <a:off x="393303" y="3907655"/>
            <a:ext cx="3600400" cy="2189995"/>
          </a:xfrm>
          <a:prstGeom prst="rect">
            <a:avLst/>
          </a:prstGeom>
          <a:ln>
            <a:noFill/>
          </a:ln>
          <a:effectLst>
            <a:outerShdw blurRad="190500" algn="tl" rotWithShape="0">
              <a:srgbClr val="000000">
                <a:alpha val="70000"/>
              </a:srgbClr>
            </a:outerShdw>
          </a:effectLst>
        </p:spPr>
      </p:pic>
      <p:sp>
        <p:nvSpPr>
          <p:cNvPr id="9" name="Textfeld 8"/>
          <p:cNvSpPr txBox="1"/>
          <p:nvPr/>
        </p:nvSpPr>
        <p:spPr>
          <a:xfrm>
            <a:off x="4427984" y="4581128"/>
            <a:ext cx="4464496" cy="861774"/>
          </a:xfrm>
          <a:prstGeom prst="rect">
            <a:avLst/>
          </a:prstGeom>
          <a:noFill/>
        </p:spPr>
        <p:txBody>
          <a:bodyPr wrap="square" rtlCol="0">
            <a:spAutoFit/>
          </a:bodyPr>
          <a:lstStyle/>
          <a:p>
            <a:pPr algn="l" fontAlgn="auto">
              <a:spcBef>
                <a:spcPts val="0"/>
              </a:spcBef>
              <a:spcAft>
                <a:spcPts val="0"/>
              </a:spcAft>
            </a:pPr>
            <a:r>
              <a:rPr lang="de-DE" kern="0" dirty="0" smtClean="0">
                <a:latin typeface="Arial"/>
                <a:ea typeface="ＭＳ Ｐゴシック"/>
                <a:cs typeface="ＭＳ Ｐゴシック"/>
              </a:rPr>
              <a:t>Erstattung für 1x KG 	        = 21,15 €</a:t>
            </a:r>
          </a:p>
          <a:p>
            <a:pPr algn="l" fontAlgn="auto">
              <a:spcBef>
                <a:spcPts val="0"/>
              </a:spcBef>
              <a:spcAft>
                <a:spcPts val="0"/>
              </a:spcAft>
            </a:pPr>
            <a:r>
              <a:rPr lang="de-DE" kern="0" dirty="0" smtClean="0">
                <a:latin typeface="Arial"/>
                <a:ea typeface="ＭＳ Ｐゴシック"/>
                <a:cs typeface="ＭＳ Ｐゴシック"/>
              </a:rPr>
              <a:t>Eigenanteil pro Behandlung	        =   7,05 €</a:t>
            </a:r>
          </a:p>
          <a:p>
            <a:pPr algn="l" fontAlgn="auto">
              <a:spcBef>
                <a:spcPts val="0"/>
              </a:spcBef>
              <a:spcAft>
                <a:spcPts val="0"/>
              </a:spcAft>
            </a:pPr>
            <a:r>
              <a:rPr lang="de-DE" kern="0" dirty="0" smtClean="0">
                <a:latin typeface="Arial"/>
                <a:ea typeface="ＭＳ Ｐゴシック"/>
                <a:cs typeface="ＭＳ Ｐゴシック"/>
              </a:rPr>
              <a:t>Bei 12 Behandlungen 	        = 84,60 € </a:t>
            </a:r>
            <a:endParaRPr lang="de-DE" kern="0" dirty="0">
              <a:latin typeface="Arial"/>
              <a:ea typeface="ＭＳ Ｐゴシック"/>
              <a:cs typeface="ＭＳ Ｐゴシック"/>
            </a:endParaRPr>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Hilfsmittel I</a:t>
            </a:r>
            <a:endParaRPr lang="de-DE" dirty="0"/>
          </a:p>
        </p:txBody>
      </p:sp>
      <p:grpSp>
        <p:nvGrpSpPr>
          <p:cNvPr id="3" name="Gruppieren 5"/>
          <p:cNvGrpSpPr/>
          <p:nvPr/>
        </p:nvGrpSpPr>
        <p:grpSpPr>
          <a:xfrm>
            <a:off x="471816" y="1222701"/>
            <a:ext cx="8492672" cy="4222523"/>
            <a:chOff x="323528" y="980728"/>
            <a:chExt cx="8492672" cy="4222523"/>
          </a:xfrm>
        </p:grpSpPr>
        <p:pic>
          <p:nvPicPr>
            <p:cNvPr id="8194" name="Picture 2"/>
            <p:cNvPicPr>
              <a:picLocks noChangeAspect="1" noChangeArrowheads="1"/>
            </p:cNvPicPr>
            <p:nvPr/>
          </p:nvPicPr>
          <p:blipFill>
            <a:blip r:embed="rId2" cstate="print"/>
            <a:srcRect/>
            <a:stretch>
              <a:fillRect/>
            </a:stretch>
          </p:blipFill>
          <p:spPr bwMode="auto">
            <a:xfrm>
              <a:off x="323528" y="980728"/>
              <a:ext cx="8208912" cy="3884966"/>
            </a:xfrm>
            <a:prstGeom prst="rect">
              <a:avLst/>
            </a:prstGeom>
            <a:noFill/>
            <a:ln w="9525">
              <a:noFill/>
              <a:miter lim="800000"/>
              <a:headEnd/>
              <a:tailEnd/>
            </a:ln>
          </p:spPr>
        </p:pic>
        <p:pic>
          <p:nvPicPr>
            <p:cNvPr id="8195" name="Picture 3"/>
            <p:cNvPicPr>
              <a:picLocks noChangeAspect="1" noChangeArrowheads="1"/>
            </p:cNvPicPr>
            <p:nvPr/>
          </p:nvPicPr>
          <p:blipFill>
            <a:blip r:embed="rId3" cstate="print"/>
            <a:srcRect/>
            <a:stretch>
              <a:fillRect/>
            </a:stretch>
          </p:blipFill>
          <p:spPr bwMode="auto">
            <a:xfrm>
              <a:off x="751304" y="4742078"/>
              <a:ext cx="8064896" cy="461173"/>
            </a:xfrm>
            <a:prstGeom prst="rect">
              <a:avLst/>
            </a:prstGeom>
            <a:noFill/>
            <a:ln w="9525">
              <a:noFill/>
              <a:miter lim="800000"/>
              <a:headEnd/>
              <a:tailEnd/>
            </a:ln>
          </p:spPr>
        </p:pic>
      </p:gr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Hilfsmittel II</a:t>
            </a:r>
            <a:endParaRPr lang="de-DE" dirty="0"/>
          </a:p>
        </p:txBody>
      </p:sp>
      <p:pic>
        <p:nvPicPr>
          <p:cNvPr id="10242" name="Picture 2"/>
          <p:cNvPicPr>
            <a:picLocks noChangeAspect="1" noChangeArrowheads="1"/>
          </p:cNvPicPr>
          <p:nvPr/>
        </p:nvPicPr>
        <p:blipFill>
          <a:blip r:embed="rId2" cstate="print"/>
          <a:srcRect/>
          <a:stretch>
            <a:fillRect/>
          </a:stretch>
        </p:blipFill>
        <p:spPr bwMode="auto">
          <a:xfrm>
            <a:off x="467544" y="1484784"/>
            <a:ext cx="7634439" cy="2736304"/>
          </a:xfrm>
          <a:prstGeom prst="rect">
            <a:avLst/>
          </a:prstGeom>
          <a:ln>
            <a:noFill/>
          </a:ln>
          <a:effectLst>
            <a:outerShdw blurRad="190500" algn="tl" rotWithShape="0">
              <a:srgbClr val="000000">
                <a:alpha val="70000"/>
              </a:srgbClr>
            </a:outerShdw>
          </a:effectLst>
        </p:spPr>
      </p:pic>
      <p:sp>
        <p:nvSpPr>
          <p:cNvPr id="4" name="Ellipse 3"/>
          <p:cNvSpPr/>
          <p:nvPr/>
        </p:nvSpPr>
        <p:spPr bwMode="auto">
          <a:xfrm>
            <a:off x="1907704" y="2492896"/>
            <a:ext cx="4896544" cy="576064"/>
          </a:xfrm>
          <a:prstGeom prst="ellipse">
            <a:avLst/>
          </a:prstGeom>
          <a:noFill/>
          <a:ln w="19050" cap="flat" cmpd="sng" algn="ctr">
            <a:solidFill>
              <a:srgbClr val="C0000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Hilfsmittel III</a:t>
            </a:r>
            <a:endParaRPr lang="de-DE" dirty="0"/>
          </a:p>
        </p:txBody>
      </p:sp>
      <p:pic>
        <p:nvPicPr>
          <p:cNvPr id="12290" name="Picture 2"/>
          <p:cNvPicPr>
            <a:picLocks noChangeAspect="1" noChangeArrowheads="1"/>
          </p:cNvPicPr>
          <p:nvPr/>
        </p:nvPicPr>
        <p:blipFill>
          <a:blip r:embed="rId2" cstate="print"/>
          <a:srcRect/>
          <a:stretch>
            <a:fillRect/>
          </a:stretch>
        </p:blipFill>
        <p:spPr bwMode="auto">
          <a:xfrm>
            <a:off x="467544" y="1052736"/>
            <a:ext cx="4162330" cy="1263110"/>
          </a:xfrm>
          <a:prstGeom prst="rect">
            <a:avLst/>
          </a:prstGeom>
          <a:noFill/>
          <a:ln w="9525">
            <a:noFill/>
            <a:miter lim="800000"/>
            <a:headEnd/>
            <a:tailEnd/>
          </a:ln>
        </p:spPr>
      </p:pic>
      <p:pic>
        <p:nvPicPr>
          <p:cNvPr id="12292" name="Picture 4"/>
          <p:cNvPicPr>
            <a:picLocks noChangeAspect="1" noChangeArrowheads="1"/>
          </p:cNvPicPr>
          <p:nvPr/>
        </p:nvPicPr>
        <p:blipFill>
          <a:blip r:embed="rId3" cstate="print"/>
          <a:srcRect/>
          <a:stretch>
            <a:fillRect/>
          </a:stretch>
        </p:blipFill>
        <p:spPr bwMode="auto">
          <a:xfrm>
            <a:off x="512111" y="2204864"/>
            <a:ext cx="3886200" cy="3886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afm Qualitätsprüfung</a:t>
            </a:r>
            <a:endParaRPr lang="de-DE" dirty="0"/>
          </a:p>
        </p:txBody>
      </p:sp>
      <p:sp>
        <p:nvSpPr>
          <p:cNvPr id="3" name="Inhaltsplatzhalter 2"/>
          <p:cNvSpPr>
            <a:spLocks noGrp="1"/>
          </p:cNvSpPr>
          <p:nvPr>
            <p:ph idx="1"/>
          </p:nvPr>
        </p:nvSpPr>
        <p:spPr>
          <a:xfrm>
            <a:off x="611560" y="2276872"/>
            <a:ext cx="8501063" cy="5041900"/>
          </a:xfrm>
        </p:spPr>
        <p:txBody>
          <a:bodyPr/>
          <a:lstStyle/>
          <a:p>
            <a:pPr>
              <a:buFont typeface="Arial" panose="020B0604020202020204" pitchFamily="34" charset="0"/>
              <a:buChar char="•"/>
            </a:pPr>
            <a:r>
              <a:rPr lang="de-DE" dirty="0" smtClean="0"/>
              <a:t>Verzicht auf das ordentliche Kündigungsrecht</a:t>
            </a:r>
          </a:p>
          <a:p>
            <a:pPr>
              <a:buFont typeface="Arial" panose="020B0604020202020204" pitchFamily="34" charset="0"/>
              <a:buChar char="•"/>
            </a:pPr>
            <a:r>
              <a:rPr lang="de-DE" dirty="0" smtClean="0"/>
              <a:t>Einfache Prozesse</a:t>
            </a:r>
          </a:p>
          <a:p>
            <a:pPr>
              <a:buFont typeface="Arial" panose="020B0604020202020204" pitchFamily="34" charset="0"/>
              <a:buChar char="•"/>
            </a:pPr>
            <a:r>
              <a:rPr lang="de-DE" dirty="0" smtClean="0"/>
              <a:t>Verkürzte GP für Pflichtversicherte</a:t>
            </a:r>
          </a:p>
          <a:p>
            <a:pPr>
              <a:buFont typeface="Arial" panose="020B0604020202020204" pitchFamily="34" charset="0"/>
              <a:buChar char="•"/>
            </a:pPr>
            <a:r>
              <a:rPr lang="de-DE" dirty="0" smtClean="0"/>
              <a:t>Wettbewerbsfähige Beitragskalkulation</a:t>
            </a:r>
          </a:p>
          <a:p>
            <a:pPr marL="0" indent="0"/>
            <a:endParaRPr lang="de-DE" dirty="0"/>
          </a:p>
        </p:txBody>
      </p:sp>
    </p:spTree>
    <p:extLst>
      <p:ext uri="{BB962C8B-B14F-4D97-AF65-F5344CB8AC3E}">
        <p14:creationId xmlns:p14="http://schemas.microsoft.com/office/powerpoint/2010/main" val="413389208"/>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Leistungsfall Hörgerät</a:t>
            </a:r>
            <a:endParaRPr lang="de-DE" dirty="0"/>
          </a:p>
        </p:txBody>
      </p:sp>
      <p:pic>
        <p:nvPicPr>
          <p:cNvPr id="9219" name="Picture 3"/>
          <p:cNvPicPr>
            <a:picLocks noChangeAspect="1" noChangeArrowheads="1"/>
          </p:cNvPicPr>
          <p:nvPr/>
        </p:nvPicPr>
        <p:blipFill>
          <a:blip r:embed="rId2" cstate="print"/>
          <a:srcRect/>
          <a:stretch>
            <a:fillRect/>
          </a:stretch>
        </p:blipFill>
        <p:spPr bwMode="auto">
          <a:xfrm>
            <a:off x="467544" y="1039221"/>
            <a:ext cx="7422629" cy="4910059"/>
          </a:xfrm>
          <a:prstGeom prst="rect">
            <a:avLst/>
          </a:prstGeom>
          <a:ln>
            <a:noFill/>
          </a:ln>
          <a:effectLst>
            <a:outerShdw blurRad="190500" algn="tl" rotWithShape="0">
              <a:srgbClr val="000000">
                <a:alpha val="70000"/>
              </a:srgbClr>
            </a:outerShdw>
          </a:effectLst>
        </p:spPr>
      </p:pic>
      <p:sp>
        <p:nvSpPr>
          <p:cNvPr id="6" name="Textfeld 5"/>
          <p:cNvSpPr txBox="1"/>
          <p:nvPr/>
        </p:nvSpPr>
        <p:spPr>
          <a:xfrm>
            <a:off x="539552" y="3585790"/>
            <a:ext cx="3528392" cy="923330"/>
          </a:xfrm>
          <a:prstGeom prst="rect">
            <a:avLst/>
          </a:prstGeom>
          <a:noFill/>
        </p:spPr>
        <p:txBody>
          <a:bodyPr wrap="square" rtlCol="0">
            <a:spAutoFit/>
          </a:bodyPr>
          <a:lstStyle/>
          <a:p>
            <a:pPr algn="l" fontAlgn="auto">
              <a:spcBef>
                <a:spcPts val="0"/>
              </a:spcBef>
              <a:spcAft>
                <a:spcPts val="0"/>
              </a:spcAft>
            </a:pPr>
            <a:r>
              <a:rPr lang="de-DE" sz="1800" b="1" dirty="0" smtClean="0">
                <a:solidFill>
                  <a:srgbClr val="C00000"/>
                </a:solidFill>
                <a:latin typeface="Arial"/>
                <a:ea typeface="ＭＳ Ｐゴシック"/>
              </a:rPr>
              <a:t>Erstattung ohne Preisverzeichnis: 2.398,50 €</a:t>
            </a:r>
          </a:p>
          <a:p>
            <a:pPr algn="l" fontAlgn="auto">
              <a:spcBef>
                <a:spcPts val="0"/>
              </a:spcBef>
              <a:spcAft>
                <a:spcPts val="0"/>
              </a:spcAft>
            </a:pPr>
            <a:r>
              <a:rPr lang="de-DE" sz="1800" dirty="0" smtClean="0">
                <a:solidFill>
                  <a:srgbClr val="C00000"/>
                </a:solidFill>
                <a:latin typeface="Arial"/>
                <a:ea typeface="ＭＳ Ｐゴシック"/>
              </a:rPr>
              <a:t> </a:t>
            </a:r>
            <a:endParaRPr lang="de-DE" sz="1800" dirty="0">
              <a:solidFill>
                <a:srgbClr val="C00000"/>
              </a:solidFill>
              <a:latin typeface="Arial"/>
              <a:ea typeface="ＭＳ Ｐゴシック"/>
            </a:endParaRPr>
          </a:p>
        </p:txBody>
      </p:sp>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Anschlussheilbehandlung – warum wichtig?</a:t>
            </a:r>
            <a:endParaRPr lang="de-DE" dirty="0"/>
          </a:p>
        </p:txBody>
      </p:sp>
      <p:sp>
        <p:nvSpPr>
          <p:cNvPr id="6" name="Rectangle 2"/>
          <p:cNvSpPr>
            <a:spLocks noChangeArrowheads="1"/>
          </p:cNvSpPr>
          <p:nvPr/>
        </p:nvSpPr>
        <p:spPr bwMode="auto">
          <a:xfrm rot="10800000" flipV="1">
            <a:off x="-324544" y="1086707"/>
            <a:ext cx="7884368" cy="2308324"/>
          </a:xfrm>
          <a:prstGeom prst="rect">
            <a:avLst/>
          </a:prstGeom>
          <a:solidFill>
            <a:schemeClr val="bg2">
              <a:lumMod val="20000"/>
              <a:lumOff val="80000"/>
            </a:schemeClr>
          </a:solidFill>
          <a:ln w="9525">
            <a:noFill/>
            <a:miter lim="800000"/>
            <a:headEnd/>
            <a:tailEnd/>
          </a:ln>
          <a:effectLst/>
          <a:scene3d>
            <a:camera prst="orthographicFront">
              <a:rot lat="0" lon="2100000" rev="0"/>
            </a:camera>
            <a:lightRig rig="threePt" dir="t"/>
          </a:scene3d>
        </p:spPr>
        <p:txBody>
          <a:bodyPr vert="horz" wrap="square" lIns="91440" tIns="45720" rIns="91440" bIns="45720" numCol="1" anchor="ctr" anchorCtr="0" compatLnSpc="1">
            <a:prstTxWarp prst="textNoShape">
              <a:avLst/>
            </a:prstTxWarp>
            <a:spAutoFit/>
          </a:bodyPr>
          <a:lstStyle/>
          <a:p>
            <a:pPr algn="l"/>
            <a:r>
              <a:rPr lang="de-DE" sz="1800" dirty="0" smtClean="0">
                <a:latin typeface="Arial"/>
                <a:ea typeface="ＭＳ Ｐゴシック"/>
              </a:rPr>
              <a:t>Als Anschlussrehabilitation (AHB) werden stationäre und ganztägig ambulante Leistungen zur medizinischen Rehabilitation bezeichnet, die im Rahmen eines vorgegebenen Indikationskatalogs innerhalb von 14 Tagen nach einer Krankenhausbehandlung beginnen. Im Krankenhaus muss geprüft werden, ob die Hauptdiagnose der Patienten im Indikationskatalog aufgeführt und eine stationäre oder ganztägig ambulante Rehabilitation in einer von der Deutschen Rentenversicherung anerkannten Einrichtung erforderlich ist. </a:t>
            </a:r>
          </a:p>
        </p:txBody>
      </p:sp>
      <p:sp>
        <p:nvSpPr>
          <p:cNvPr id="7" name="Rechteck 6"/>
          <p:cNvSpPr/>
          <p:nvPr/>
        </p:nvSpPr>
        <p:spPr>
          <a:xfrm>
            <a:off x="1043608" y="3977769"/>
            <a:ext cx="4608512" cy="1323439"/>
          </a:xfrm>
          <a:prstGeom prst="rect">
            <a:avLst/>
          </a:prstGeom>
          <a:solidFill>
            <a:schemeClr val="accent2">
              <a:lumMod val="20000"/>
              <a:lumOff val="80000"/>
            </a:schemeClr>
          </a:solidFill>
        </p:spPr>
        <p:txBody>
          <a:bodyPr wrap="square">
            <a:spAutoFit/>
          </a:bodyPr>
          <a:lstStyle/>
          <a:p>
            <a:pPr algn="l" fontAlgn="auto">
              <a:spcBef>
                <a:spcPts val="0"/>
              </a:spcBef>
              <a:spcAft>
                <a:spcPts val="0"/>
              </a:spcAft>
            </a:pPr>
            <a:r>
              <a:rPr lang="de-DE" dirty="0" smtClean="0">
                <a:latin typeface="Arial"/>
                <a:ea typeface="ＭＳ Ｐゴシック"/>
              </a:rPr>
              <a:t>Ziel der AHB ist es, die Patienten an die Belastungen des Alltags- und Berufslebens heranzuführen. Es gilt hierbei, verloren gegangene Funktionen wiederzuerlangen und/oder bestmöglich zu kompensieren.</a:t>
            </a:r>
            <a:endParaRPr lang="de-DE" dirty="0">
              <a:latin typeface="Arial"/>
              <a:ea typeface="ＭＳ Ｐゴシック"/>
            </a:endParaRPr>
          </a:p>
        </p:txBody>
      </p:sp>
      <p:sp>
        <p:nvSpPr>
          <p:cNvPr id="8" name="Textfeld 7"/>
          <p:cNvSpPr txBox="1"/>
          <p:nvPr/>
        </p:nvSpPr>
        <p:spPr>
          <a:xfrm>
            <a:off x="504056" y="5672281"/>
            <a:ext cx="4211960" cy="276999"/>
          </a:xfrm>
          <a:prstGeom prst="rect">
            <a:avLst/>
          </a:prstGeom>
          <a:noFill/>
        </p:spPr>
        <p:txBody>
          <a:bodyPr wrap="square" rtlCol="0">
            <a:spAutoFit/>
          </a:bodyPr>
          <a:lstStyle/>
          <a:p>
            <a:pPr algn="l" fontAlgn="auto">
              <a:spcBef>
                <a:spcPts val="0"/>
              </a:spcBef>
              <a:spcAft>
                <a:spcPts val="0"/>
              </a:spcAft>
            </a:pPr>
            <a:r>
              <a:rPr lang="de-DE" sz="1200" dirty="0" smtClean="0">
                <a:latin typeface="Arial"/>
                <a:ea typeface="ＭＳ Ｐゴシック"/>
              </a:rPr>
              <a:t>Quelle: Deutsche Rentenversicherung</a:t>
            </a:r>
            <a:endParaRPr lang="de-DE" sz="1200" dirty="0">
              <a:latin typeface="Arial"/>
              <a:ea typeface="ＭＳ Ｐゴシック"/>
            </a:endParaRPr>
          </a:p>
        </p:txBody>
      </p:sp>
      <p:sp>
        <p:nvSpPr>
          <p:cNvPr id="9" name="Gleichschenkliges Dreieck 8"/>
          <p:cNvSpPr/>
          <p:nvPr/>
        </p:nvSpPr>
        <p:spPr bwMode="auto">
          <a:xfrm rot="5400000">
            <a:off x="-108520" y="4509120"/>
            <a:ext cx="1368152" cy="216024"/>
          </a:xfrm>
          <a:prstGeom prst="triangle">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spTree>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AHB I</a:t>
            </a:r>
            <a:endParaRPr lang="de-DE" dirty="0"/>
          </a:p>
        </p:txBody>
      </p:sp>
      <p:pic>
        <p:nvPicPr>
          <p:cNvPr id="4098" name="Picture 2"/>
          <p:cNvPicPr>
            <a:picLocks noChangeAspect="1" noChangeArrowheads="1"/>
          </p:cNvPicPr>
          <p:nvPr/>
        </p:nvPicPr>
        <p:blipFill>
          <a:blip r:embed="rId2" cstate="print"/>
          <a:srcRect/>
          <a:stretch>
            <a:fillRect/>
          </a:stretch>
        </p:blipFill>
        <p:spPr bwMode="auto">
          <a:xfrm>
            <a:off x="323528" y="1244716"/>
            <a:ext cx="5568696" cy="2976372"/>
          </a:xfrm>
          <a:prstGeom prst="rect">
            <a:avLst/>
          </a:prstGeom>
          <a:ln>
            <a:noFill/>
          </a:ln>
          <a:effectLst>
            <a:outerShdw blurRad="190500" algn="tl" rotWithShape="0">
              <a:srgbClr val="000000">
                <a:alpha val="70000"/>
              </a:srgbClr>
            </a:outerShdw>
          </a:effectLst>
        </p:spPr>
      </p:pic>
      <p:sp>
        <p:nvSpPr>
          <p:cNvPr id="5" name="Textfeld 4"/>
          <p:cNvSpPr txBox="1"/>
          <p:nvPr/>
        </p:nvSpPr>
        <p:spPr>
          <a:xfrm>
            <a:off x="395536" y="5157192"/>
            <a:ext cx="5112568" cy="769441"/>
          </a:xfrm>
          <a:prstGeom prst="rect">
            <a:avLst/>
          </a:prstGeom>
          <a:noFill/>
        </p:spPr>
        <p:txBody>
          <a:bodyPr wrap="square" rtlCol="0">
            <a:spAutoFit/>
          </a:bodyPr>
          <a:lstStyle/>
          <a:p>
            <a:pPr fontAlgn="auto">
              <a:spcBef>
                <a:spcPts val="0"/>
              </a:spcBef>
              <a:spcAft>
                <a:spcPts val="0"/>
              </a:spcAft>
            </a:pPr>
            <a:r>
              <a:rPr lang="de-DE" b="1" dirty="0" smtClean="0">
                <a:latin typeface="Arial"/>
                <a:ea typeface="ＭＳ Ｐゴシック"/>
              </a:rPr>
              <a:t>9 von 60 AHB-Indikationen </a:t>
            </a:r>
          </a:p>
          <a:p>
            <a:pPr algn="l" fontAlgn="auto">
              <a:spcBef>
                <a:spcPts val="0"/>
              </a:spcBef>
              <a:spcAft>
                <a:spcPts val="0"/>
              </a:spcAft>
            </a:pPr>
            <a:endParaRPr lang="de-DE" dirty="0" smtClean="0">
              <a:latin typeface="Arial"/>
              <a:ea typeface="ＭＳ Ｐゴシック"/>
            </a:endParaRPr>
          </a:p>
          <a:p>
            <a:pPr algn="l" fontAlgn="auto">
              <a:spcBef>
                <a:spcPts val="0"/>
              </a:spcBef>
              <a:spcAft>
                <a:spcPts val="0"/>
              </a:spcAft>
            </a:pPr>
            <a:r>
              <a:rPr lang="de-DE" sz="1050" dirty="0" smtClean="0">
                <a:latin typeface="Arial"/>
                <a:ea typeface="ＭＳ Ｐゴシック"/>
              </a:rPr>
              <a:t>(Deutsche Rentenversicherung)</a:t>
            </a:r>
            <a:endParaRPr lang="de-DE" sz="1050" dirty="0">
              <a:latin typeface="Arial"/>
              <a:ea typeface="ＭＳ Ｐゴシック"/>
            </a:endParaRPr>
          </a:p>
        </p:txBody>
      </p:sp>
      <p:sp>
        <p:nvSpPr>
          <p:cNvPr id="6" name="Gleichschenkliges Dreieck 5"/>
          <p:cNvSpPr/>
          <p:nvPr/>
        </p:nvSpPr>
        <p:spPr bwMode="auto">
          <a:xfrm rot="10800000">
            <a:off x="755576" y="4581128"/>
            <a:ext cx="4392488" cy="216024"/>
          </a:xfrm>
          <a:prstGeom prst="triangle">
            <a:avLst/>
          </a:prstGeom>
          <a:solidFill>
            <a:srgbClr val="1D2D4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endParaRPr lang="de-DE" smtClean="0">
              <a:ea typeface="ＭＳ Ｐゴシック"/>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AHB II</a:t>
            </a:r>
            <a:endParaRPr lang="de-DE" dirty="0"/>
          </a:p>
        </p:txBody>
      </p:sp>
      <p:pic>
        <p:nvPicPr>
          <p:cNvPr id="11266" name="Picture 2"/>
          <p:cNvPicPr>
            <a:picLocks noChangeAspect="1" noChangeArrowheads="1"/>
          </p:cNvPicPr>
          <p:nvPr/>
        </p:nvPicPr>
        <p:blipFill>
          <a:blip r:embed="rId2" cstate="print"/>
          <a:srcRect/>
          <a:stretch>
            <a:fillRect/>
          </a:stretch>
        </p:blipFill>
        <p:spPr bwMode="auto">
          <a:xfrm>
            <a:off x="381807" y="1412776"/>
            <a:ext cx="6782481" cy="2043857"/>
          </a:xfrm>
          <a:prstGeom prst="rect">
            <a:avLst/>
          </a:prstGeom>
          <a:ln>
            <a:noFill/>
          </a:ln>
          <a:effectLst>
            <a:outerShdw blurRad="190500" algn="tl" rotWithShape="0">
              <a:srgbClr val="000000">
                <a:alpha val="70000"/>
              </a:srgbClr>
            </a:outerShdw>
          </a:effectLst>
        </p:spPr>
      </p:pic>
    </p:spTree>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AHB III</a:t>
            </a:r>
            <a:endParaRPr lang="de-DE" dirty="0"/>
          </a:p>
        </p:txBody>
      </p:sp>
      <p:pic>
        <p:nvPicPr>
          <p:cNvPr id="13314" name="Picture 2"/>
          <p:cNvPicPr>
            <a:picLocks noChangeAspect="1" noChangeArrowheads="1"/>
          </p:cNvPicPr>
          <p:nvPr/>
        </p:nvPicPr>
        <p:blipFill>
          <a:blip r:embed="rId2" cstate="print"/>
          <a:srcRect/>
          <a:stretch>
            <a:fillRect/>
          </a:stretch>
        </p:blipFill>
        <p:spPr bwMode="auto">
          <a:xfrm>
            <a:off x="467544" y="1628800"/>
            <a:ext cx="4543425" cy="1190625"/>
          </a:xfrm>
          <a:prstGeom prst="rect">
            <a:avLst/>
          </a:prstGeom>
          <a:ln>
            <a:noFill/>
          </a:ln>
          <a:effectLst>
            <a:outerShdw blurRad="190500" algn="tl" rotWithShape="0">
              <a:srgbClr val="000000">
                <a:alpha val="70000"/>
              </a:srgbClr>
            </a:outerShdw>
          </a:effectLst>
        </p:spPr>
      </p:pic>
    </p:spTree>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Preis-/ Leistungsverzeichnisse für Material- und Laborkosten</a:t>
            </a:r>
            <a:endParaRPr lang="de-DE" dirty="0"/>
          </a:p>
        </p:txBody>
      </p:sp>
      <p:pic>
        <p:nvPicPr>
          <p:cNvPr id="39938" name="Picture 2"/>
          <p:cNvPicPr>
            <a:picLocks noChangeAspect="1" noChangeArrowheads="1"/>
          </p:cNvPicPr>
          <p:nvPr/>
        </p:nvPicPr>
        <p:blipFill>
          <a:blip r:embed="rId2" cstate="print"/>
          <a:srcRect/>
          <a:stretch>
            <a:fillRect/>
          </a:stretch>
        </p:blipFill>
        <p:spPr bwMode="auto">
          <a:xfrm>
            <a:off x="1403648" y="1340768"/>
            <a:ext cx="5711924" cy="437963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 Beispiel</a:t>
            </a:r>
            <a:endParaRPr lang="de-DE" dirty="0"/>
          </a:p>
        </p:txBody>
      </p:sp>
      <p:pic>
        <p:nvPicPr>
          <p:cNvPr id="40962" name="Picture 2"/>
          <p:cNvPicPr>
            <a:picLocks noChangeAspect="1" noChangeArrowheads="1"/>
          </p:cNvPicPr>
          <p:nvPr/>
        </p:nvPicPr>
        <p:blipFill>
          <a:blip r:embed="rId2" cstate="print"/>
          <a:srcRect/>
          <a:stretch>
            <a:fillRect/>
          </a:stretch>
        </p:blipFill>
        <p:spPr bwMode="auto">
          <a:xfrm>
            <a:off x="395539" y="980728"/>
            <a:ext cx="7872984" cy="5081778"/>
          </a:xfrm>
          <a:prstGeom prst="rect">
            <a:avLst/>
          </a:prstGeom>
          <a:ln>
            <a:noFill/>
          </a:ln>
          <a:effectLst>
            <a:outerShdw blurRad="190500" algn="tl" rotWithShape="0">
              <a:srgbClr val="000000">
                <a:alpha val="70000"/>
              </a:srgbClr>
            </a:outerShdw>
          </a:effectLst>
        </p:spPr>
      </p:pic>
    </p:spTree>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Ein Beispiel</a:t>
            </a:r>
            <a:endParaRPr lang="de-DE" dirty="0"/>
          </a:p>
        </p:txBody>
      </p:sp>
      <p:pic>
        <p:nvPicPr>
          <p:cNvPr id="41986" name="Picture 2"/>
          <p:cNvPicPr>
            <a:picLocks noChangeAspect="1" noChangeArrowheads="1"/>
          </p:cNvPicPr>
          <p:nvPr/>
        </p:nvPicPr>
        <p:blipFill>
          <a:blip r:embed="rId2" cstate="print"/>
          <a:srcRect/>
          <a:stretch>
            <a:fillRect/>
          </a:stretch>
        </p:blipFill>
        <p:spPr bwMode="auto">
          <a:xfrm>
            <a:off x="416392" y="946860"/>
            <a:ext cx="7107936" cy="509016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7092280" y="3140968"/>
            <a:ext cx="2016224" cy="584775"/>
          </a:xfrm>
          <a:prstGeom prst="rect">
            <a:avLst/>
          </a:prstGeom>
          <a:noFill/>
        </p:spPr>
        <p:txBody>
          <a:bodyPr wrap="square" rtlCol="0">
            <a:spAutoFit/>
          </a:bodyPr>
          <a:lstStyle/>
          <a:p>
            <a:r>
              <a:rPr lang="de-DE" b="1" dirty="0" smtClean="0">
                <a:solidFill>
                  <a:srgbClr val="C00000"/>
                </a:solidFill>
              </a:rPr>
              <a:t>Erstattung </a:t>
            </a:r>
          </a:p>
          <a:p>
            <a:r>
              <a:rPr lang="de-DE" b="1" dirty="0" smtClean="0">
                <a:solidFill>
                  <a:srgbClr val="C00000"/>
                </a:solidFill>
              </a:rPr>
              <a:t>der AXA 676,90 €</a:t>
            </a:r>
            <a:endParaRPr lang="de-DE" b="1" dirty="0">
              <a:solidFill>
                <a:srgbClr val="C00000"/>
              </a:solidFill>
            </a:endParaRPr>
          </a:p>
        </p:txBody>
      </p:sp>
      <p:grpSp>
        <p:nvGrpSpPr>
          <p:cNvPr id="2" name="Gruppieren 7"/>
          <p:cNvGrpSpPr/>
          <p:nvPr/>
        </p:nvGrpSpPr>
        <p:grpSpPr>
          <a:xfrm>
            <a:off x="323528" y="1268760"/>
            <a:ext cx="6365081" cy="4320540"/>
            <a:chOff x="323528" y="1268760"/>
            <a:chExt cx="6365081" cy="4320540"/>
          </a:xfrm>
        </p:grpSpPr>
        <p:pic>
          <p:nvPicPr>
            <p:cNvPr id="228354" name="Picture 2"/>
            <p:cNvPicPr>
              <a:picLocks noChangeAspect="1" noChangeArrowheads="1"/>
            </p:cNvPicPr>
            <p:nvPr/>
          </p:nvPicPr>
          <p:blipFill>
            <a:blip r:embed="rId2" cstate="print"/>
            <a:srcRect/>
            <a:stretch>
              <a:fillRect/>
            </a:stretch>
          </p:blipFill>
          <p:spPr bwMode="auto">
            <a:xfrm>
              <a:off x="323528" y="1268760"/>
              <a:ext cx="6365081" cy="4320540"/>
            </a:xfrm>
            <a:prstGeom prst="rect">
              <a:avLst/>
            </a:prstGeom>
            <a:noFill/>
            <a:ln w="9525">
              <a:solidFill>
                <a:srgbClr val="777777"/>
              </a:solidFill>
              <a:miter lim="800000"/>
              <a:headEnd/>
              <a:tailEnd/>
            </a:ln>
          </p:spPr>
        </p:pic>
        <p:sp>
          <p:nvSpPr>
            <p:cNvPr id="6" name="Rechteck 5"/>
            <p:cNvSpPr/>
            <p:nvPr/>
          </p:nvSpPr>
          <p:spPr bwMode="auto">
            <a:xfrm>
              <a:off x="2915812" y="1963439"/>
              <a:ext cx="1828800" cy="152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dirty="0" smtClean="0">
                <a:ln>
                  <a:noFill/>
                </a:ln>
                <a:effectLst/>
                <a:latin typeface="Arial" charset="0"/>
              </a:endParaRPr>
            </a:p>
          </p:txBody>
        </p:sp>
      </p:grpSp>
      <p:sp>
        <p:nvSpPr>
          <p:cNvPr id="7" name="Gleichschenkliges Dreieck 6"/>
          <p:cNvSpPr/>
          <p:nvPr/>
        </p:nvSpPr>
        <p:spPr bwMode="auto">
          <a:xfrm rot="5400000">
            <a:off x="5076056" y="3284984"/>
            <a:ext cx="3816424" cy="360040"/>
          </a:xfrm>
          <a:prstGeom prst="triangle">
            <a:avLst/>
          </a:prstGeom>
          <a:solidFill>
            <a:srgbClr val="1D2D4B"/>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Textfeld 13"/>
          <p:cNvSpPr txBox="1">
            <a:spLocks noChangeArrowheads="1"/>
          </p:cNvSpPr>
          <p:nvPr/>
        </p:nvSpPr>
        <p:spPr bwMode="auto">
          <a:xfrm>
            <a:off x="395536" y="1157843"/>
            <a:ext cx="8640960" cy="830997"/>
          </a:xfrm>
          <a:prstGeom prst="rect">
            <a:avLst/>
          </a:prstGeom>
          <a:noFill/>
          <a:ln w="9525">
            <a:noFill/>
            <a:miter lim="800000"/>
            <a:headEnd/>
            <a:tailEnd/>
          </a:ln>
        </p:spPr>
        <p:txBody>
          <a:bodyPr wrap="square">
            <a:spAutoFit/>
          </a:bodyPr>
          <a:lstStyle/>
          <a:p>
            <a:pPr algn="l"/>
            <a:r>
              <a:rPr lang="de-DE" b="1" dirty="0">
                <a:solidFill>
                  <a:srgbClr val="1D2D4B"/>
                </a:solidFill>
              </a:rPr>
              <a:t>Erstattung am Beispiel einer Krone mit </a:t>
            </a:r>
            <a:r>
              <a:rPr lang="de-DE" b="1" dirty="0" smtClean="0">
                <a:solidFill>
                  <a:srgbClr val="1D2D4B"/>
                </a:solidFill>
              </a:rPr>
              <a:t>Kunststoff-Verblendung Ø Materialkosten </a:t>
            </a:r>
            <a:r>
              <a:rPr lang="de-DE" b="1" dirty="0">
                <a:solidFill>
                  <a:srgbClr val="1D2D4B"/>
                </a:solidFill>
              </a:rPr>
              <a:t>220 </a:t>
            </a:r>
            <a:r>
              <a:rPr lang="de-DE" b="1" dirty="0" smtClean="0">
                <a:solidFill>
                  <a:srgbClr val="1D2D4B"/>
                </a:solidFill>
              </a:rPr>
              <a:t>€</a:t>
            </a:r>
          </a:p>
          <a:p>
            <a:pPr algn="l"/>
            <a:endParaRPr lang="de-DE" b="1" dirty="0">
              <a:solidFill>
                <a:srgbClr val="1D2D4B"/>
              </a:solidFill>
            </a:endParaRPr>
          </a:p>
          <a:p>
            <a:pPr algn="l"/>
            <a:r>
              <a:rPr lang="de-DE" b="1" dirty="0">
                <a:solidFill>
                  <a:srgbClr val="6E0717"/>
                </a:solidFill>
              </a:rPr>
              <a:t>Alle Versicherer erstatten zu 80%</a:t>
            </a:r>
          </a:p>
        </p:txBody>
      </p:sp>
      <p:sp>
        <p:nvSpPr>
          <p:cNvPr id="63493" name="Textfeld 16"/>
          <p:cNvSpPr txBox="1">
            <a:spLocks noChangeArrowheads="1"/>
          </p:cNvSpPr>
          <p:nvPr/>
        </p:nvSpPr>
        <p:spPr bwMode="auto">
          <a:xfrm>
            <a:off x="599256" y="3666510"/>
            <a:ext cx="8077200" cy="338554"/>
          </a:xfrm>
          <a:prstGeom prst="rect">
            <a:avLst/>
          </a:prstGeom>
          <a:noFill/>
          <a:ln w="9525">
            <a:noFill/>
            <a:miter lim="800000"/>
            <a:headEnd/>
            <a:tailEnd/>
          </a:ln>
        </p:spPr>
        <p:txBody>
          <a:bodyPr>
            <a:spAutoFit/>
          </a:bodyPr>
          <a:lstStyle/>
          <a:p>
            <a:pPr algn="l"/>
            <a:r>
              <a:rPr lang="de-DE" dirty="0" smtClean="0">
                <a:solidFill>
                  <a:srgbClr val="1D2D4B"/>
                </a:solidFill>
              </a:rPr>
              <a:t>      Hanse </a:t>
            </a:r>
            <a:r>
              <a:rPr lang="de-DE" dirty="0">
                <a:solidFill>
                  <a:srgbClr val="1D2D4B"/>
                </a:solidFill>
              </a:rPr>
              <a:t>Merkur 	</a:t>
            </a:r>
            <a:r>
              <a:rPr lang="de-DE" dirty="0" smtClean="0">
                <a:solidFill>
                  <a:srgbClr val="1D2D4B"/>
                </a:solidFill>
              </a:rPr>
              <a:t>                 126,71 €                     101,37 </a:t>
            </a:r>
            <a:r>
              <a:rPr lang="de-DE" dirty="0">
                <a:solidFill>
                  <a:srgbClr val="1D2D4B"/>
                </a:solidFill>
              </a:rPr>
              <a:t>€          </a:t>
            </a:r>
            <a:r>
              <a:rPr lang="de-DE" dirty="0" smtClean="0">
                <a:solidFill>
                  <a:srgbClr val="1D2D4B"/>
                </a:solidFill>
              </a:rPr>
              <a:t>      </a:t>
            </a:r>
            <a:r>
              <a:rPr lang="de-DE" dirty="0" smtClean="0">
                <a:solidFill>
                  <a:srgbClr val="C00000"/>
                </a:solidFill>
              </a:rPr>
              <a:t>46,08 </a:t>
            </a:r>
            <a:endParaRPr lang="de-DE" dirty="0">
              <a:solidFill>
                <a:srgbClr val="C00000"/>
              </a:solidFill>
            </a:endParaRPr>
          </a:p>
        </p:txBody>
      </p:sp>
      <p:sp>
        <p:nvSpPr>
          <p:cNvPr id="63494" name="Textfeld 17"/>
          <p:cNvSpPr txBox="1">
            <a:spLocks noChangeArrowheads="1"/>
          </p:cNvSpPr>
          <p:nvPr/>
        </p:nvSpPr>
        <p:spPr bwMode="auto">
          <a:xfrm>
            <a:off x="531440" y="3090446"/>
            <a:ext cx="8001000" cy="338554"/>
          </a:xfrm>
          <a:prstGeom prst="rect">
            <a:avLst/>
          </a:prstGeom>
          <a:noFill/>
          <a:ln w="9525">
            <a:noFill/>
            <a:miter lim="800000"/>
            <a:headEnd/>
            <a:tailEnd/>
          </a:ln>
        </p:spPr>
        <p:txBody>
          <a:bodyPr>
            <a:spAutoFit/>
          </a:bodyPr>
          <a:lstStyle/>
          <a:p>
            <a:r>
              <a:rPr lang="de-DE" dirty="0" smtClean="0"/>
              <a:t>   </a:t>
            </a:r>
            <a:r>
              <a:rPr lang="de-DE" dirty="0" smtClean="0">
                <a:solidFill>
                  <a:srgbClr val="1D2D4B"/>
                </a:solidFill>
              </a:rPr>
              <a:t>AXA</a:t>
            </a:r>
            <a:r>
              <a:rPr lang="de-DE" dirty="0">
                <a:solidFill>
                  <a:srgbClr val="1D2D4B"/>
                </a:solidFill>
              </a:rPr>
              <a:t>		              157,60 €		</a:t>
            </a:r>
            <a:r>
              <a:rPr lang="de-DE" dirty="0" smtClean="0">
                <a:solidFill>
                  <a:srgbClr val="1D2D4B"/>
                </a:solidFill>
              </a:rPr>
              <a:t> </a:t>
            </a:r>
            <a:r>
              <a:rPr lang="de-DE" dirty="0">
                <a:solidFill>
                  <a:srgbClr val="1D2D4B"/>
                </a:solidFill>
              </a:rPr>
              <a:t>126,08 €            </a:t>
            </a:r>
            <a:r>
              <a:rPr lang="de-DE" dirty="0" smtClean="0">
                <a:solidFill>
                  <a:srgbClr val="1D2D4B"/>
                </a:solidFill>
              </a:rPr>
              <a:t>    </a:t>
            </a:r>
            <a:r>
              <a:rPr lang="de-DE" dirty="0" smtClean="0">
                <a:solidFill>
                  <a:srgbClr val="C00000"/>
                </a:solidFill>
              </a:rPr>
              <a:t>57,31</a:t>
            </a:r>
            <a:r>
              <a:rPr lang="de-DE" dirty="0">
                <a:solidFill>
                  <a:srgbClr val="1D2D4B"/>
                </a:solidFill>
              </a:rPr>
              <a:t>	    </a:t>
            </a:r>
          </a:p>
        </p:txBody>
      </p:sp>
      <p:sp>
        <p:nvSpPr>
          <p:cNvPr id="63495" name="Textfeld 6"/>
          <p:cNvSpPr txBox="1">
            <a:spLocks noChangeArrowheads="1"/>
          </p:cNvSpPr>
          <p:nvPr/>
        </p:nvSpPr>
        <p:spPr bwMode="auto">
          <a:xfrm>
            <a:off x="467544" y="2132856"/>
            <a:ext cx="7620000" cy="338554"/>
          </a:xfrm>
          <a:prstGeom prst="rect">
            <a:avLst/>
          </a:prstGeom>
          <a:solidFill>
            <a:srgbClr val="1D2D4B"/>
          </a:solidFill>
          <a:ln w="9525">
            <a:noFill/>
            <a:miter lim="800000"/>
            <a:headEnd/>
            <a:tailEnd/>
          </a:ln>
        </p:spPr>
        <p:txBody>
          <a:bodyPr>
            <a:spAutoFit/>
          </a:bodyPr>
          <a:lstStyle/>
          <a:p>
            <a:r>
              <a:rPr lang="de-DE" b="1" dirty="0">
                <a:solidFill>
                  <a:schemeClr val="bg1"/>
                </a:solidFill>
              </a:rPr>
              <a:t>Versicherer  	</a:t>
            </a:r>
            <a:r>
              <a:rPr lang="de-DE" b="1" dirty="0" smtClean="0">
                <a:solidFill>
                  <a:schemeClr val="bg1"/>
                </a:solidFill>
              </a:rPr>
              <a:t>    EP </a:t>
            </a:r>
            <a:r>
              <a:rPr lang="de-DE" b="1" dirty="0">
                <a:solidFill>
                  <a:schemeClr val="bg1"/>
                </a:solidFill>
              </a:rPr>
              <a:t>nach Verzeichnis  </a:t>
            </a:r>
            <a:r>
              <a:rPr lang="de-DE" b="1" dirty="0" smtClean="0">
                <a:solidFill>
                  <a:schemeClr val="bg1"/>
                </a:solidFill>
              </a:rPr>
              <a:t>        Erstattung                 %</a:t>
            </a:r>
            <a:endParaRPr lang="de-DE" b="1" dirty="0">
              <a:solidFill>
                <a:schemeClr val="bg1"/>
              </a:solidFill>
            </a:endParaRPr>
          </a:p>
        </p:txBody>
      </p:sp>
      <p:sp>
        <p:nvSpPr>
          <p:cNvPr id="63496" name="Textfeld 7"/>
          <p:cNvSpPr txBox="1">
            <a:spLocks noChangeArrowheads="1"/>
          </p:cNvSpPr>
          <p:nvPr/>
        </p:nvSpPr>
        <p:spPr bwMode="auto">
          <a:xfrm>
            <a:off x="595064" y="4293096"/>
            <a:ext cx="8153400" cy="338554"/>
          </a:xfrm>
          <a:prstGeom prst="rect">
            <a:avLst/>
          </a:prstGeom>
          <a:noFill/>
          <a:ln w="9525">
            <a:noFill/>
            <a:miter lim="800000"/>
            <a:headEnd/>
            <a:tailEnd/>
          </a:ln>
        </p:spPr>
        <p:txBody>
          <a:bodyPr>
            <a:spAutoFit/>
          </a:bodyPr>
          <a:lstStyle/>
          <a:p>
            <a:pPr algn="l"/>
            <a:r>
              <a:rPr lang="de-DE" dirty="0" smtClean="0">
                <a:solidFill>
                  <a:srgbClr val="1D2D4B"/>
                </a:solidFill>
              </a:rPr>
              <a:t>      R + V, uniVersa, etc.</a:t>
            </a:r>
            <a:r>
              <a:rPr lang="de-DE" dirty="0">
                <a:solidFill>
                  <a:srgbClr val="1D2D4B"/>
                </a:solidFill>
              </a:rPr>
              <a:t>	</a:t>
            </a:r>
            <a:r>
              <a:rPr lang="de-DE" dirty="0" smtClean="0">
                <a:solidFill>
                  <a:srgbClr val="1D2D4B"/>
                </a:solidFill>
              </a:rPr>
              <a:t>  kein </a:t>
            </a:r>
            <a:r>
              <a:rPr lang="de-DE" dirty="0">
                <a:solidFill>
                  <a:srgbClr val="1D2D4B"/>
                </a:solidFill>
              </a:rPr>
              <a:t>Verzeichnis      </a:t>
            </a:r>
            <a:r>
              <a:rPr lang="de-DE" dirty="0" smtClean="0">
                <a:solidFill>
                  <a:srgbClr val="1D2D4B"/>
                </a:solidFill>
              </a:rPr>
              <a:t>  176,00 </a:t>
            </a:r>
            <a:r>
              <a:rPr lang="de-DE" dirty="0">
                <a:solidFill>
                  <a:srgbClr val="1D2D4B"/>
                </a:solidFill>
              </a:rPr>
              <a:t>€           </a:t>
            </a:r>
            <a:r>
              <a:rPr lang="de-DE" dirty="0" smtClean="0">
                <a:solidFill>
                  <a:srgbClr val="1D2D4B"/>
                </a:solidFill>
              </a:rPr>
              <a:t>     </a:t>
            </a:r>
            <a:r>
              <a:rPr lang="de-DE" dirty="0" smtClean="0">
                <a:solidFill>
                  <a:srgbClr val="C00000"/>
                </a:solidFill>
              </a:rPr>
              <a:t>80,00</a:t>
            </a:r>
            <a:r>
              <a:rPr lang="de-DE" dirty="0" smtClean="0">
                <a:solidFill>
                  <a:srgbClr val="6E0717"/>
                </a:solidFill>
              </a:rPr>
              <a:t>   </a:t>
            </a:r>
            <a:endParaRPr lang="de-DE" dirty="0">
              <a:solidFill>
                <a:srgbClr val="6E0717"/>
              </a:solidFill>
            </a:endParaRPr>
          </a:p>
        </p:txBody>
      </p:sp>
      <p:sp>
        <p:nvSpPr>
          <p:cNvPr id="9" name="Textfeld 8"/>
          <p:cNvSpPr txBox="1"/>
          <p:nvPr/>
        </p:nvSpPr>
        <p:spPr>
          <a:xfrm>
            <a:off x="857200" y="5517232"/>
            <a:ext cx="7315200" cy="369332"/>
          </a:xfrm>
          <a:prstGeom prst="rect">
            <a:avLst/>
          </a:prstGeom>
          <a:noFill/>
        </p:spPr>
        <p:txBody>
          <a:bodyPr wrap="square" rtlCol="0">
            <a:spAutoFit/>
          </a:bodyPr>
          <a:lstStyle/>
          <a:p>
            <a:r>
              <a:rPr lang="de-DE" sz="1800" b="1" dirty="0" smtClean="0">
                <a:solidFill>
                  <a:srgbClr val="C00000"/>
                </a:solidFill>
              </a:rPr>
              <a:t>In M&amp;M unter „Zahn-Besonderheiten“</a:t>
            </a:r>
            <a:endParaRPr lang="de-DE" sz="1800" b="1" dirty="0">
              <a:solidFill>
                <a:srgbClr val="C00000"/>
              </a:solidFill>
            </a:endParaRPr>
          </a:p>
        </p:txBody>
      </p:sp>
      <p:sp>
        <p:nvSpPr>
          <p:cNvPr id="10" name="Text Box 9"/>
          <p:cNvSpPr txBox="1">
            <a:spLocks noChangeArrowheads="1"/>
          </p:cNvSpPr>
          <p:nvPr/>
        </p:nvSpPr>
        <p:spPr bwMode="auto">
          <a:xfrm>
            <a:off x="367680" y="353037"/>
            <a:ext cx="5716488" cy="369332"/>
          </a:xfrm>
          <a:prstGeom prst="rect">
            <a:avLst/>
          </a:prstGeom>
          <a:noFill/>
          <a:ln w="9525">
            <a:noFill/>
            <a:miter lim="800000"/>
            <a:headEnd/>
            <a:tailEnd/>
          </a:ln>
        </p:spPr>
        <p:txBody>
          <a:bodyPr wrap="square">
            <a:spAutoFit/>
          </a:bodyPr>
          <a:lstStyle/>
          <a:p>
            <a:pPr algn="l"/>
            <a:r>
              <a:rPr lang="de-DE" sz="1800" b="1" dirty="0" smtClean="0">
                <a:solidFill>
                  <a:srgbClr val="FFFFFF"/>
                </a:solidFill>
                <a:latin typeface="Arial" charset="0"/>
                <a:ea typeface="+mn-ea"/>
              </a:rPr>
              <a:t>Preis- und Leistungsverzeichnisse</a:t>
            </a:r>
            <a:endParaRPr lang="de-DE" sz="1800" b="1" dirty="0">
              <a:solidFill>
                <a:srgbClr val="FFFFFF"/>
              </a:solidFill>
              <a:latin typeface="Arial" charset="0"/>
              <a:ea typeface="+mn-ea"/>
            </a:endParaRPr>
          </a:p>
        </p:txBody>
      </p:sp>
      <p:sp>
        <p:nvSpPr>
          <p:cNvPr id="11" name="Gleichschenkliges Dreieck 10"/>
          <p:cNvSpPr/>
          <p:nvPr/>
        </p:nvSpPr>
        <p:spPr bwMode="auto">
          <a:xfrm rot="10800000">
            <a:off x="2195737" y="5013176"/>
            <a:ext cx="4680520" cy="288032"/>
          </a:xfrm>
          <a:prstGeom prst="triangle">
            <a:avLst/>
          </a:prstGeom>
          <a:solidFill>
            <a:srgbClr val="1D2D4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Arial"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Tarif SK-G: Maximal 600 € pro Monat</a:t>
            </a:r>
            <a:endParaRPr lang="de-DE" dirty="0"/>
          </a:p>
        </p:txBody>
      </p:sp>
      <p:pic>
        <p:nvPicPr>
          <p:cNvPr id="3" name="Grafik 2"/>
          <p:cNvPicPr>
            <a:picLocks noChangeAspect="1"/>
          </p:cNvPicPr>
          <p:nvPr/>
        </p:nvPicPr>
        <p:blipFill>
          <a:blip r:embed="rId2"/>
          <a:stretch>
            <a:fillRect/>
          </a:stretch>
        </p:blipFill>
        <p:spPr>
          <a:xfrm>
            <a:off x="179512" y="1052736"/>
            <a:ext cx="5562575" cy="3788184"/>
          </a:xfrm>
          <a:prstGeom prst="rect">
            <a:avLst/>
          </a:prstGeom>
        </p:spPr>
      </p:pic>
      <p:pic>
        <p:nvPicPr>
          <p:cNvPr id="4" name="Inhaltsplatzhalter 3"/>
          <p:cNvPicPr>
            <a:picLocks noGrp="1"/>
          </p:cNvPicPr>
          <p:nvPr>
            <p:ph idx="1"/>
          </p:nvPr>
        </p:nvPicPr>
        <p:blipFill>
          <a:blip r:embed="rId3" cstate="print"/>
          <a:srcRect/>
          <a:stretch>
            <a:fillRect/>
          </a:stretch>
        </p:blipFill>
        <p:spPr bwMode="auto">
          <a:xfrm>
            <a:off x="539552" y="3688964"/>
            <a:ext cx="7534275" cy="20669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bwMode="auto">
          <a:xfrm>
            <a:off x="611560" y="1844824"/>
            <a:ext cx="8064896" cy="4248472"/>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220162" name="Rectangle 2"/>
          <p:cNvSpPr>
            <a:spLocks noChangeArrowheads="1"/>
          </p:cNvSpPr>
          <p:nvPr/>
        </p:nvSpPr>
        <p:spPr bwMode="auto">
          <a:xfrm>
            <a:off x="0" y="1066801"/>
            <a:ext cx="8820472" cy="4973669"/>
          </a:xfrm>
          <a:prstGeom prst="rect">
            <a:avLst/>
          </a:prstGeom>
          <a:noFill/>
          <a:ln w="9525">
            <a:noFill/>
            <a:miter lim="800000"/>
            <a:headEnd/>
            <a:tailEnd/>
          </a:ln>
        </p:spPr>
        <p:txBody>
          <a:bodyPr wrap="square">
            <a:spAutoFit/>
          </a:bodyPr>
          <a:lstStyle/>
          <a:p>
            <a:pPr algn="l">
              <a:spcBef>
                <a:spcPct val="20000"/>
              </a:spcBef>
            </a:pPr>
            <a:endParaRPr lang="de-DE" sz="2400" dirty="0">
              <a:solidFill>
                <a:srgbClr val="6E0717"/>
              </a:solidFill>
              <a:latin typeface="Arial" charset="0"/>
              <a:ea typeface="+mn-ea"/>
            </a:endParaRPr>
          </a:p>
          <a:p>
            <a:pPr marL="742950" lvl="1" indent="-285750" algn="l">
              <a:spcBef>
                <a:spcPct val="20000"/>
              </a:spcBef>
            </a:pPr>
            <a:r>
              <a:rPr lang="de-DE" b="1" dirty="0">
                <a:latin typeface="Arial" charset="0"/>
                <a:ea typeface="+mn-ea"/>
              </a:rPr>
              <a:t>Krankenvollversicherung: „Unsichtbare“ </a:t>
            </a:r>
            <a:r>
              <a:rPr lang="de-DE" b="1" dirty="0" smtClean="0">
                <a:latin typeface="Arial" charset="0"/>
                <a:ea typeface="+mn-ea"/>
              </a:rPr>
              <a:t>Bedingungsinhalte</a:t>
            </a:r>
          </a:p>
          <a:p>
            <a:pPr marL="742950" lvl="1" indent="-285750" algn="l">
              <a:spcBef>
                <a:spcPct val="20000"/>
              </a:spcBef>
            </a:pPr>
            <a:endParaRPr lang="de-DE" sz="900" b="1"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Erstattung </a:t>
            </a:r>
            <a:r>
              <a:rPr lang="de-DE" sz="1400" dirty="0">
                <a:latin typeface="Arial" charset="0"/>
                <a:ea typeface="+mn-ea"/>
              </a:rPr>
              <a:t>bis zu den Höchstsätzen der </a:t>
            </a:r>
            <a:r>
              <a:rPr lang="de-DE" sz="1400" dirty="0" smtClean="0">
                <a:latin typeface="Arial" charset="0"/>
                <a:ea typeface="+mn-ea"/>
              </a:rPr>
              <a:t>GOÄ/GOZ </a:t>
            </a:r>
            <a:r>
              <a:rPr lang="de-DE" sz="1400" dirty="0">
                <a:latin typeface="Arial" charset="0"/>
                <a:ea typeface="+mn-ea"/>
              </a:rPr>
              <a:t>im </a:t>
            </a:r>
            <a:r>
              <a:rPr lang="de-DE" sz="1400" dirty="0" smtClean="0">
                <a:latin typeface="Arial" charset="0"/>
                <a:ea typeface="+mn-ea"/>
              </a:rPr>
              <a:t>ambulanten und </a:t>
            </a:r>
            <a:r>
              <a:rPr lang="de-DE" sz="1400" dirty="0">
                <a:latin typeface="Arial" charset="0"/>
                <a:ea typeface="+mn-ea"/>
              </a:rPr>
              <a:t>Zahnbereich, stationär darüber </a:t>
            </a:r>
            <a:r>
              <a:rPr lang="de-DE" sz="1400" dirty="0" smtClean="0">
                <a:latin typeface="Arial" charset="0"/>
                <a:ea typeface="+mn-ea"/>
              </a:rPr>
              <a:t>hinaus</a:t>
            </a:r>
          </a:p>
          <a:p>
            <a:pPr marL="1143000" lvl="2" indent="-228600" algn="l">
              <a:spcBef>
                <a:spcPct val="20000"/>
              </a:spcBef>
              <a:buFont typeface="Wingdings" pitchFamily="2" charset="2"/>
              <a:buChar char="§"/>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 Verzicht </a:t>
            </a:r>
            <a:r>
              <a:rPr lang="de-DE" sz="1400" dirty="0">
                <a:latin typeface="Arial" charset="0"/>
                <a:ea typeface="+mn-ea"/>
              </a:rPr>
              <a:t>auf die vorherige Zusage  bei Leistungen in gemischten Anstalten bei nicht </a:t>
            </a:r>
          </a:p>
          <a:p>
            <a:pPr marL="1143000" lvl="2" indent="-228600" algn="l">
              <a:spcBef>
                <a:spcPct val="20000"/>
              </a:spcBef>
            </a:pPr>
            <a:r>
              <a:rPr lang="de-DE" sz="1400" dirty="0">
                <a:latin typeface="Arial" charset="0"/>
                <a:ea typeface="+mn-ea"/>
              </a:rPr>
              <a:t>      planbaren </a:t>
            </a:r>
            <a:r>
              <a:rPr lang="de-DE" sz="1400" dirty="0" smtClean="0">
                <a:latin typeface="Arial" charset="0"/>
                <a:ea typeface="+mn-ea"/>
              </a:rPr>
              <a:t>Krankenhausaufenthalten</a:t>
            </a:r>
          </a:p>
          <a:p>
            <a:pPr marL="1143000" lvl="2" indent="-228600" algn="l">
              <a:spcBef>
                <a:spcPct val="20000"/>
              </a:spcBef>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Offener </a:t>
            </a:r>
            <a:r>
              <a:rPr lang="de-DE" sz="1400" dirty="0">
                <a:latin typeface="Arial" charset="0"/>
                <a:ea typeface="+mn-ea"/>
              </a:rPr>
              <a:t>Hilfsmittelbegriff („..Hilfsmittel sind beispielsweise</a:t>
            </a:r>
            <a:r>
              <a:rPr lang="de-DE" sz="1400" dirty="0" smtClean="0">
                <a:latin typeface="Arial" charset="0"/>
                <a:ea typeface="+mn-ea"/>
              </a:rPr>
              <a:t>…“)</a:t>
            </a:r>
          </a:p>
          <a:p>
            <a:pPr marL="1143000" lvl="2" indent="-228600" algn="l">
              <a:spcBef>
                <a:spcPct val="20000"/>
              </a:spcBef>
              <a:buFont typeface="Wingdings" pitchFamily="2" charset="2"/>
              <a:buChar char="§"/>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Keine </a:t>
            </a:r>
            <a:r>
              <a:rPr lang="de-DE" sz="1400" dirty="0">
                <a:latin typeface="Arial" charset="0"/>
                <a:ea typeface="+mn-ea"/>
              </a:rPr>
              <a:t>Summenbegrenzung bei großen Hilfsmitteln (Krankenfahrstuhl, Prothesen</a:t>
            </a:r>
            <a:r>
              <a:rPr lang="de-DE" sz="1400" dirty="0" smtClean="0">
                <a:latin typeface="Arial" charset="0"/>
                <a:ea typeface="+mn-ea"/>
              </a:rPr>
              <a:t>)</a:t>
            </a:r>
          </a:p>
          <a:p>
            <a:pPr marL="1143000" lvl="2" indent="-228600" algn="l">
              <a:spcBef>
                <a:spcPct val="20000"/>
              </a:spcBef>
              <a:buFont typeface="Wingdings" pitchFamily="2" charset="2"/>
              <a:buChar char="§"/>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Anerkennung </a:t>
            </a:r>
            <a:r>
              <a:rPr lang="de-DE" sz="1400" dirty="0">
                <a:latin typeface="Arial" charset="0"/>
                <a:ea typeface="+mn-ea"/>
              </a:rPr>
              <a:t>sämtlicher Heilmittel und nichtärztlicher </a:t>
            </a:r>
            <a:r>
              <a:rPr lang="de-DE" sz="1400" dirty="0" err="1">
                <a:latin typeface="Arial" charset="0"/>
                <a:ea typeface="+mn-ea"/>
              </a:rPr>
              <a:t>Behandler</a:t>
            </a:r>
            <a:r>
              <a:rPr lang="de-DE" sz="1400" dirty="0">
                <a:latin typeface="Arial" charset="0"/>
                <a:ea typeface="+mn-ea"/>
              </a:rPr>
              <a:t> (Logopädie, Ergotherapie</a:t>
            </a:r>
            <a:r>
              <a:rPr lang="de-DE" sz="1400" dirty="0" smtClean="0">
                <a:latin typeface="Arial" charset="0"/>
                <a:ea typeface="+mn-ea"/>
              </a:rPr>
              <a:t>)</a:t>
            </a:r>
          </a:p>
          <a:p>
            <a:pPr marL="1143000" lvl="2" indent="-228600" algn="l">
              <a:spcBef>
                <a:spcPct val="20000"/>
              </a:spcBef>
              <a:buFont typeface="Wingdings" pitchFamily="2" charset="2"/>
              <a:buChar char="§"/>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Umwandlungsrecht </a:t>
            </a:r>
            <a:r>
              <a:rPr lang="de-DE" sz="1400" dirty="0">
                <a:latin typeface="Arial" charset="0"/>
                <a:ea typeface="+mn-ea"/>
              </a:rPr>
              <a:t>in stationäre Ergänzungsversicherung bei Eintritt der </a:t>
            </a:r>
            <a:r>
              <a:rPr lang="de-DE" sz="1400" dirty="0" smtClean="0">
                <a:latin typeface="Arial" charset="0"/>
                <a:ea typeface="+mn-ea"/>
              </a:rPr>
              <a:t>Versicherungspflicht</a:t>
            </a:r>
          </a:p>
          <a:p>
            <a:pPr marL="1143000" lvl="2" indent="-228600" algn="l">
              <a:spcBef>
                <a:spcPct val="20000"/>
              </a:spcBef>
              <a:buFont typeface="Wingdings" pitchFamily="2" charset="2"/>
              <a:buChar char="§"/>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Vorsorgeuntersuchung </a:t>
            </a:r>
            <a:r>
              <a:rPr lang="de-DE" sz="1400" dirty="0">
                <a:latin typeface="Arial" charset="0"/>
                <a:ea typeface="+mn-ea"/>
              </a:rPr>
              <a:t>über gesetzliche eingeführte Programme hinaus </a:t>
            </a:r>
            <a:r>
              <a:rPr lang="de-DE" sz="1400" dirty="0" smtClean="0">
                <a:latin typeface="Arial" charset="0"/>
                <a:ea typeface="+mn-ea"/>
              </a:rPr>
              <a:t>erstattungsfähig</a:t>
            </a:r>
          </a:p>
          <a:p>
            <a:pPr marL="1143000" lvl="2" indent="-228600" algn="l">
              <a:spcBef>
                <a:spcPct val="20000"/>
              </a:spcBef>
              <a:buFont typeface="Wingdings" pitchFamily="2" charset="2"/>
              <a:buChar char="§"/>
            </a:pPr>
            <a:endParaRPr lang="de-DE" sz="1000" dirty="0" smtClean="0">
              <a:latin typeface="Arial" charset="0"/>
              <a:ea typeface="+mn-ea"/>
            </a:endParaRPr>
          </a:p>
          <a:p>
            <a:pPr marL="1143000" lvl="2" indent="-228600" algn="l">
              <a:spcBef>
                <a:spcPct val="20000"/>
              </a:spcBef>
              <a:buFont typeface="Wingdings" pitchFamily="2" charset="2"/>
              <a:buChar char="§"/>
            </a:pPr>
            <a:r>
              <a:rPr lang="de-DE" sz="1400" dirty="0" smtClean="0">
                <a:latin typeface="Arial" charset="0"/>
                <a:ea typeface="+mn-ea"/>
              </a:rPr>
              <a:t>Anschlussheilbehandlung </a:t>
            </a:r>
            <a:r>
              <a:rPr lang="de-DE" sz="1400" dirty="0">
                <a:latin typeface="Arial" charset="0"/>
                <a:ea typeface="+mn-ea"/>
              </a:rPr>
              <a:t>ohne Genehmigung bei bestimmten Diagnosen (z.B. Herzinfarkt, Hüft-OP</a:t>
            </a:r>
            <a:r>
              <a:rPr lang="de-DE" sz="1400" dirty="0" smtClean="0">
                <a:latin typeface="Arial" charset="0"/>
                <a:ea typeface="+mn-ea"/>
              </a:rPr>
              <a:t>)</a:t>
            </a:r>
            <a:endParaRPr lang="de-DE" sz="1800" dirty="0">
              <a:latin typeface="Arial" charset="0"/>
              <a:ea typeface="+mn-ea"/>
            </a:endParaRPr>
          </a:p>
        </p:txBody>
      </p:sp>
      <p:sp>
        <p:nvSpPr>
          <p:cNvPr id="29699" name="Text Box 3"/>
          <p:cNvSpPr txBox="1">
            <a:spLocks noChangeArrowheads="1"/>
          </p:cNvSpPr>
          <p:nvPr/>
        </p:nvSpPr>
        <p:spPr bwMode="auto">
          <a:xfrm>
            <a:off x="0" y="457200"/>
            <a:ext cx="9144000" cy="457200"/>
          </a:xfrm>
          <a:prstGeom prst="rect">
            <a:avLst/>
          </a:prstGeom>
          <a:noFill/>
          <a:ln w="9525">
            <a:noFill/>
            <a:miter lim="800000"/>
            <a:headEnd/>
            <a:tailEnd/>
          </a:ln>
        </p:spPr>
        <p:txBody>
          <a:bodyPr>
            <a:spAutoFit/>
          </a:bodyPr>
          <a:lstStyle/>
          <a:p>
            <a:pPr>
              <a:spcBef>
                <a:spcPct val="50000"/>
              </a:spcBef>
            </a:pPr>
            <a:r>
              <a:rPr lang="de-DE" sz="2400" b="1">
                <a:solidFill>
                  <a:srgbClr val="000000"/>
                </a:solidFill>
                <a:latin typeface="Arial" charset="0"/>
                <a:ea typeface="+mn-ea"/>
              </a:rPr>
              <a:t> </a:t>
            </a:r>
          </a:p>
        </p:txBody>
      </p:sp>
      <p:sp>
        <p:nvSpPr>
          <p:cNvPr id="29700" name="Text Box 9"/>
          <p:cNvSpPr txBox="1">
            <a:spLocks noChangeArrowheads="1"/>
          </p:cNvSpPr>
          <p:nvPr/>
        </p:nvSpPr>
        <p:spPr bwMode="auto">
          <a:xfrm>
            <a:off x="467544" y="539388"/>
            <a:ext cx="6477000" cy="369332"/>
          </a:xfrm>
          <a:prstGeom prst="rect">
            <a:avLst/>
          </a:prstGeom>
          <a:noFill/>
          <a:ln w="9525">
            <a:noFill/>
            <a:miter lim="800000"/>
            <a:headEnd/>
            <a:tailEnd/>
          </a:ln>
        </p:spPr>
        <p:txBody>
          <a:bodyPr wrap="square">
            <a:spAutoFit/>
          </a:bodyPr>
          <a:lstStyle/>
          <a:p>
            <a:pPr algn="l"/>
            <a:r>
              <a:rPr lang="de-DE" sz="1800" b="1" dirty="0">
                <a:solidFill>
                  <a:srgbClr val="FFFFFF"/>
                </a:solidFill>
                <a:latin typeface="Arial" charset="0"/>
                <a:ea typeface="+mn-ea"/>
              </a:rPr>
              <a:t>Wichtige Leistungsinhalte Vollversicherung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0162">
                                            <p:txEl>
                                              <p:pRg st="1" end="1"/>
                                            </p:txEl>
                                          </p:spTgt>
                                        </p:tgtEl>
                                        <p:attrNameLst>
                                          <p:attrName>style.visibility</p:attrName>
                                        </p:attrNameLst>
                                      </p:cBhvr>
                                      <p:to>
                                        <p:strVal val="visible"/>
                                      </p:to>
                                    </p:set>
                                    <p:anim calcmode="lin" valueType="num">
                                      <p:cBhvr additive="base">
                                        <p:cTn id="7" dur="500" fill="hold"/>
                                        <p:tgtEl>
                                          <p:spTgt spid="22016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016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20162">
                                            <p:txEl>
                                              <p:pRg st="3" end="3"/>
                                            </p:txEl>
                                          </p:spTgt>
                                        </p:tgtEl>
                                        <p:attrNameLst>
                                          <p:attrName>style.visibility</p:attrName>
                                        </p:attrNameLst>
                                      </p:cBhvr>
                                      <p:to>
                                        <p:strVal val="visible"/>
                                      </p:to>
                                    </p:set>
                                    <p:anim calcmode="lin" valueType="num">
                                      <p:cBhvr additive="base">
                                        <p:cTn id="13" dur="500" fill="hold"/>
                                        <p:tgtEl>
                                          <p:spTgt spid="220162">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20162">
                                            <p:txEl>
                                              <p:pRg st="3" end="3"/>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220162">
                                            <p:txEl>
                                              <p:pRg st="5" end="5"/>
                                            </p:txEl>
                                          </p:spTgt>
                                        </p:tgtEl>
                                        <p:attrNameLst>
                                          <p:attrName>style.visibility</p:attrName>
                                        </p:attrNameLst>
                                      </p:cBhvr>
                                      <p:to>
                                        <p:strVal val="visible"/>
                                      </p:to>
                                    </p:set>
                                    <p:anim calcmode="lin" valueType="num">
                                      <p:cBhvr additive="base">
                                        <p:cTn id="17" dur="500" fill="hold"/>
                                        <p:tgtEl>
                                          <p:spTgt spid="220162">
                                            <p:txEl>
                                              <p:pRg st="5" end="5"/>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20162">
                                            <p:txEl>
                                              <p:pRg st="5" end="5"/>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20162">
                                            <p:txEl>
                                              <p:pRg st="6" end="6"/>
                                            </p:txEl>
                                          </p:spTgt>
                                        </p:tgtEl>
                                        <p:attrNameLst>
                                          <p:attrName>style.visibility</p:attrName>
                                        </p:attrNameLst>
                                      </p:cBhvr>
                                      <p:to>
                                        <p:strVal val="visible"/>
                                      </p:to>
                                    </p:set>
                                    <p:anim calcmode="lin" valueType="num">
                                      <p:cBhvr additive="base">
                                        <p:cTn id="21" dur="500" fill="hold"/>
                                        <p:tgtEl>
                                          <p:spTgt spid="220162">
                                            <p:txEl>
                                              <p:pRg st="6" end="6"/>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220162">
                                            <p:txEl>
                                              <p:pRg st="6" end="6"/>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20162">
                                            <p:txEl>
                                              <p:pRg st="8" end="8"/>
                                            </p:txEl>
                                          </p:spTgt>
                                        </p:tgtEl>
                                        <p:attrNameLst>
                                          <p:attrName>style.visibility</p:attrName>
                                        </p:attrNameLst>
                                      </p:cBhvr>
                                      <p:to>
                                        <p:strVal val="visible"/>
                                      </p:to>
                                    </p:set>
                                    <p:anim calcmode="lin" valueType="num">
                                      <p:cBhvr additive="base">
                                        <p:cTn id="25" dur="500" fill="hold"/>
                                        <p:tgtEl>
                                          <p:spTgt spid="220162">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20162">
                                            <p:txEl>
                                              <p:pRg st="8" end="8"/>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20162">
                                            <p:txEl>
                                              <p:pRg st="10" end="10"/>
                                            </p:txEl>
                                          </p:spTgt>
                                        </p:tgtEl>
                                        <p:attrNameLst>
                                          <p:attrName>style.visibility</p:attrName>
                                        </p:attrNameLst>
                                      </p:cBhvr>
                                      <p:to>
                                        <p:strVal val="visible"/>
                                      </p:to>
                                    </p:set>
                                    <p:anim calcmode="lin" valueType="num">
                                      <p:cBhvr additive="base">
                                        <p:cTn id="29" dur="500" fill="hold"/>
                                        <p:tgtEl>
                                          <p:spTgt spid="220162">
                                            <p:txEl>
                                              <p:pRg st="10" end="1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220162">
                                            <p:txEl>
                                              <p:pRg st="10" end="10"/>
                                            </p:txEl>
                                          </p:spTgt>
                                        </p:tgtEl>
                                        <p:attrNameLst>
                                          <p:attrName>ppt_y</p:attrName>
                                        </p:attrNameLst>
                                      </p:cBhvr>
                                      <p:tavLst>
                                        <p:tav tm="0">
                                          <p:val>
                                            <p:strVal val="#ppt_y"/>
                                          </p:val>
                                        </p:tav>
                                        <p:tav tm="100000">
                                          <p:val>
                                            <p:strVal val="#ppt_y"/>
                                          </p:val>
                                        </p:tav>
                                      </p:tavLst>
                                    </p:anim>
                                  </p:childTnLst>
                                </p:cTn>
                              </p:par>
                              <p:par>
                                <p:cTn id="31" presetID="2" presetClass="entr" presetSubtype="8" fill="hold" grpId="0" nodeType="withEffect">
                                  <p:stCondLst>
                                    <p:cond delay="0"/>
                                  </p:stCondLst>
                                  <p:childTnLst>
                                    <p:set>
                                      <p:cBhvr>
                                        <p:cTn id="32" dur="1" fill="hold">
                                          <p:stCondLst>
                                            <p:cond delay="0"/>
                                          </p:stCondLst>
                                        </p:cTn>
                                        <p:tgtEl>
                                          <p:spTgt spid="220162">
                                            <p:txEl>
                                              <p:pRg st="12" end="12"/>
                                            </p:txEl>
                                          </p:spTgt>
                                        </p:tgtEl>
                                        <p:attrNameLst>
                                          <p:attrName>style.visibility</p:attrName>
                                        </p:attrNameLst>
                                      </p:cBhvr>
                                      <p:to>
                                        <p:strVal val="visible"/>
                                      </p:to>
                                    </p:set>
                                    <p:anim calcmode="lin" valueType="num">
                                      <p:cBhvr additive="base">
                                        <p:cTn id="33" dur="500" fill="hold"/>
                                        <p:tgtEl>
                                          <p:spTgt spid="220162">
                                            <p:txEl>
                                              <p:pRg st="12" end="12"/>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220162">
                                            <p:txEl>
                                              <p:pRg st="12" end="12"/>
                                            </p:txEl>
                                          </p:spTgt>
                                        </p:tgtEl>
                                        <p:attrNameLst>
                                          <p:attrName>ppt_y</p:attrName>
                                        </p:attrNameLst>
                                      </p:cBhvr>
                                      <p:tavLst>
                                        <p:tav tm="0">
                                          <p:val>
                                            <p:strVal val="#ppt_y"/>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220162">
                                            <p:txEl>
                                              <p:pRg st="14" end="14"/>
                                            </p:txEl>
                                          </p:spTgt>
                                        </p:tgtEl>
                                        <p:attrNameLst>
                                          <p:attrName>style.visibility</p:attrName>
                                        </p:attrNameLst>
                                      </p:cBhvr>
                                      <p:to>
                                        <p:strVal val="visible"/>
                                      </p:to>
                                    </p:set>
                                    <p:anim calcmode="lin" valueType="num">
                                      <p:cBhvr additive="base">
                                        <p:cTn id="37" dur="500" fill="hold"/>
                                        <p:tgtEl>
                                          <p:spTgt spid="220162">
                                            <p:txEl>
                                              <p:pRg st="14" end="14"/>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220162">
                                            <p:txEl>
                                              <p:pRg st="14" end="14"/>
                                            </p:txEl>
                                          </p:spTgt>
                                        </p:tgtEl>
                                        <p:attrNameLst>
                                          <p:attrName>ppt_y</p:attrName>
                                        </p:attrNameLst>
                                      </p:cBhvr>
                                      <p:tavLst>
                                        <p:tav tm="0">
                                          <p:val>
                                            <p:strVal val="#ppt_y"/>
                                          </p:val>
                                        </p:tav>
                                        <p:tav tm="100000">
                                          <p:val>
                                            <p:strVal val="#ppt_y"/>
                                          </p:val>
                                        </p:tav>
                                      </p:tavLst>
                                    </p:anim>
                                  </p:childTnLst>
                                </p:cTn>
                              </p:par>
                              <p:par>
                                <p:cTn id="39" presetID="2" presetClass="entr" presetSubtype="8" fill="hold" grpId="0" nodeType="withEffect">
                                  <p:stCondLst>
                                    <p:cond delay="0"/>
                                  </p:stCondLst>
                                  <p:childTnLst>
                                    <p:set>
                                      <p:cBhvr>
                                        <p:cTn id="40" dur="1" fill="hold">
                                          <p:stCondLst>
                                            <p:cond delay="0"/>
                                          </p:stCondLst>
                                        </p:cTn>
                                        <p:tgtEl>
                                          <p:spTgt spid="220162">
                                            <p:txEl>
                                              <p:pRg st="16" end="16"/>
                                            </p:txEl>
                                          </p:spTgt>
                                        </p:tgtEl>
                                        <p:attrNameLst>
                                          <p:attrName>style.visibility</p:attrName>
                                        </p:attrNameLst>
                                      </p:cBhvr>
                                      <p:to>
                                        <p:strVal val="visible"/>
                                      </p:to>
                                    </p:set>
                                    <p:anim calcmode="lin" valueType="num">
                                      <p:cBhvr additive="base">
                                        <p:cTn id="41" dur="500" fill="hold"/>
                                        <p:tgtEl>
                                          <p:spTgt spid="220162">
                                            <p:txEl>
                                              <p:pRg st="16" end="16"/>
                                            </p:txEl>
                                          </p:spTgt>
                                        </p:tgtEl>
                                        <p:attrNameLst>
                                          <p:attrName>ppt_x</p:attrName>
                                        </p:attrNameLst>
                                      </p:cBhvr>
                                      <p:tavLst>
                                        <p:tav tm="0">
                                          <p:val>
                                            <p:strVal val="0-#ppt_w/2"/>
                                          </p:val>
                                        </p:tav>
                                        <p:tav tm="100000">
                                          <p:val>
                                            <p:strVal val="#ppt_x"/>
                                          </p:val>
                                        </p:tav>
                                      </p:tavLst>
                                    </p:anim>
                                    <p:anim calcmode="lin" valueType="num">
                                      <p:cBhvr additive="base">
                                        <p:cTn id="42" dur="500" fill="hold"/>
                                        <p:tgtEl>
                                          <p:spTgt spid="220162">
                                            <p:txEl>
                                              <p:pRg st="16" end="16"/>
                                            </p:txEl>
                                          </p:spTgt>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220162">
                                            <p:txEl>
                                              <p:pRg st="18" end="18"/>
                                            </p:txEl>
                                          </p:spTgt>
                                        </p:tgtEl>
                                        <p:attrNameLst>
                                          <p:attrName>style.visibility</p:attrName>
                                        </p:attrNameLst>
                                      </p:cBhvr>
                                      <p:to>
                                        <p:strVal val="visible"/>
                                      </p:to>
                                    </p:set>
                                    <p:anim calcmode="lin" valueType="num">
                                      <p:cBhvr additive="base">
                                        <p:cTn id="45" dur="500" fill="hold"/>
                                        <p:tgtEl>
                                          <p:spTgt spid="220162">
                                            <p:txEl>
                                              <p:pRg st="18" end="18"/>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20162">
                                            <p:txEl>
                                              <p:pRg st="18" end="1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802" name="Picture 2"/>
          <p:cNvPicPr>
            <a:picLocks noChangeAspect="1" noChangeArrowheads="1"/>
          </p:cNvPicPr>
          <p:nvPr/>
        </p:nvPicPr>
        <p:blipFill>
          <a:blip r:embed="rId2" cstate="print"/>
          <a:srcRect/>
          <a:stretch>
            <a:fillRect/>
          </a:stretch>
        </p:blipFill>
        <p:spPr bwMode="auto">
          <a:xfrm>
            <a:off x="971600" y="908720"/>
            <a:ext cx="6314852" cy="5787978"/>
          </a:xfrm>
          <a:prstGeom prst="rect">
            <a:avLst/>
          </a:prstGeom>
          <a:noFill/>
          <a:ln w="9525">
            <a:noFill/>
            <a:miter lim="800000"/>
            <a:headEnd/>
            <a:tailEnd/>
          </a:ln>
        </p:spPr>
      </p:pic>
      <p:sp>
        <p:nvSpPr>
          <p:cNvPr id="3" name="Pfeil nach links 2"/>
          <p:cNvSpPr/>
          <p:nvPr/>
        </p:nvSpPr>
        <p:spPr bwMode="auto">
          <a:xfrm>
            <a:off x="7380312" y="2492896"/>
            <a:ext cx="1008112"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2000" b="0" i="0" u="none" strike="noStrike" cap="none" normalizeH="0" baseline="0" smtClean="0">
              <a:ln>
                <a:noFill/>
              </a:ln>
              <a:solidFill>
                <a:schemeClr val="tx1"/>
              </a:solidFill>
              <a:effectLst/>
              <a:latin typeface="Arial"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3826" name="Picture 2"/>
          <p:cNvPicPr>
            <a:picLocks noChangeAspect="1" noChangeArrowheads="1"/>
          </p:cNvPicPr>
          <p:nvPr/>
        </p:nvPicPr>
        <p:blipFill>
          <a:blip r:embed="rId2" cstate="print"/>
          <a:srcRect/>
          <a:stretch>
            <a:fillRect/>
          </a:stretch>
        </p:blipFill>
        <p:spPr bwMode="auto">
          <a:xfrm>
            <a:off x="611560" y="1052736"/>
            <a:ext cx="7390408" cy="526771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683568" y="1196752"/>
            <a:ext cx="6520871" cy="5011266"/>
          </a:xfrm>
          <a:prstGeom prst="rect">
            <a:avLst/>
          </a:prstGeom>
        </p:spPr>
      </p:pic>
    </p:spTree>
    <p:extLst>
      <p:ext uri="{BB962C8B-B14F-4D97-AF65-F5344CB8AC3E}">
        <p14:creationId xmlns:p14="http://schemas.microsoft.com/office/powerpoint/2010/main" val="272351537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971600" y="692696"/>
            <a:ext cx="4651551" cy="5891464"/>
          </a:xfrm>
          <a:prstGeom prst="rect">
            <a:avLst/>
          </a:prstGeom>
        </p:spPr>
      </p:pic>
    </p:spTree>
    <p:extLst>
      <p:ext uri="{BB962C8B-B14F-4D97-AF65-F5344CB8AC3E}">
        <p14:creationId xmlns:p14="http://schemas.microsoft.com/office/powerpoint/2010/main" val="86217065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KV-Zusatzversicherung</a:t>
            </a:r>
            <a:endParaRPr lang="de-DE" dirty="0"/>
          </a:p>
        </p:txBody>
      </p:sp>
      <p:pic>
        <p:nvPicPr>
          <p:cNvPr id="3" name="Grafik 2"/>
          <p:cNvPicPr>
            <a:picLocks noChangeAspect="1"/>
          </p:cNvPicPr>
          <p:nvPr/>
        </p:nvPicPr>
        <p:blipFill>
          <a:blip r:embed="rId2"/>
          <a:stretch>
            <a:fillRect/>
          </a:stretch>
        </p:blipFill>
        <p:spPr>
          <a:xfrm>
            <a:off x="395536" y="980728"/>
            <a:ext cx="4325247" cy="4896259"/>
          </a:xfrm>
          <a:prstGeom prst="rect">
            <a:avLst/>
          </a:prstGeom>
        </p:spPr>
      </p:pic>
      <p:pic>
        <p:nvPicPr>
          <p:cNvPr id="5" name="Grafik 4"/>
          <p:cNvPicPr>
            <a:picLocks noChangeAspect="1"/>
          </p:cNvPicPr>
          <p:nvPr/>
        </p:nvPicPr>
        <p:blipFill>
          <a:blip r:embed="rId3"/>
          <a:stretch>
            <a:fillRect/>
          </a:stretch>
        </p:blipFill>
        <p:spPr>
          <a:xfrm>
            <a:off x="4712403" y="898500"/>
            <a:ext cx="3886600" cy="4720381"/>
          </a:xfrm>
          <a:prstGeom prst="rect">
            <a:avLst/>
          </a:prstGeom>
        </p:spPr>
      </p:pic>
    </p:spTree>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899592" y="908720"/>
            <a:ext cx="5440694" cy="5041900"/>
          </a:xfrm>
          <a:prstGeom prst="rect">
            <a:avLst/>
          </a:prstGeom>
        </p:spPr>
      </p:pic>
    </p:spTree>
    <p:extLst>
      <p:ext uri="{BB962C8B-B14F-4D97-AF65-F5344CB8AC3E}">
        <p14:creationId xmlns:p14="http://schemas.microsoft.com/office/powerpoint/2010/main" val="1973115216"/>
      </p:ext>
    </p:extLst>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bwMode="auto">
          <a:xfrm>
            <a:off x="611560" y="4063008"/>
            <a:ext cx="8280920" cy="1080120"/>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9" name="Rechteck 8"/>
          <p:cNvSpPr/>
          <p:nvPr/>
        </p:nvSpPr>
        <p:spPr bwMode="auto">
          <a:xfrm>
            <a:off x="611560" y="1542728"/>
            <a:ext cx="8280920" cy="1944216"/>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dirty="0" smtClean="0">
              <a:ln>
                <a:noFill/>
              </a:ln>
              <a:solidFill>
                <a:srgbClr val="1D2D4B"/>
              </a:solidFill>
              <a:effectLst/>
              <a:latin typeface="Arial" pitchFamily="34" charset="0"/>
            </a:endParaRPr>
          </a:p>
        </p:txBody>
      </p:sp>
      <p:sp>
        <p:nvSpPr>
          <p:cNvPr id="220162" name="Rectangle 2"/>
          <p:cNvSpPr>
            <a:spLocks noChangeArrowheads="1"/>
          </p:cNvSpPr>
          <p:nvPr/>
        </p:nvSpPr>
        <p:spPr bwMode="auto">
          <a:xfrm>
            <a:off x="0" y="764704"/>
            <a:ext cx="9144000" cy="4530471"/>
          </a:xfrm>
          <a:prstGeom prst="rect">
            <a:avLst/>
          </a:prstGeom>
          <a:noFill/>
          <a:ln w="9525">
            <a:noFill/>
            <a:miter lim="800000"/>
            <a:headEnd/>
            <a:tailEnd/>
          </a:ln>
        </p:spPr>
        <p:txBody>
          <a:bodyPr wrap="square">
            <a:spAutoFit/>
          </a:bodyPr>
          <a:lstStyle/>
          <a:p>
            <a:pPr algn="l">
              <a:spcBef>
                <a:spcPct val="20000"/>
              </a:spcBef>
            </a:pPr>
            <a:endParaRPr lang="de-DE" sz="2400" dirty="0">
              <a:solidFill>
                <a:srgbClr val="6E0717"/>
              </a:solidFill>
              <a:latin typeface="Arial" charset="0"/>
              <a:ea typeface="+mn-ea"/>
            </a:endParaRPr>
          </a:p>
          <a:p>
            <a:pPr marL="742950" lvl="1" indent="-285750" algn="l">
              <a:spcBef>
                <a:spcPct val="20000"/>
              </a:spcBef>
            </a:pPr>
            <a:r>
              <a:rPr lang="de-DE" b="1" dirty="0">
                <a:latin typeface="Arial" charset="0"/>
                <a:ea typeface="+mn-ea"/>
              </a:rPr>
              <a:t>Stationäre </a:t>
            </a:r>
            <a:r>
              <a:rPr lang="de-DE" b="1" dirty="0" smtClean="0">
                <a:latin typeface="Arial" charset="0"/>
                <a:ea typeface="+mn-ea"/>
              </a:rPr>
              <a:t>Ergänzung</a:t>
            </a:r>
          </a:p>
          <a:p>
            <a:pPr marL="742950" lvl="1" indent="-285750" algn="l">
              <a:spcBef>
                <a:spcPct val="20000"/>
              </a:spcBef>
            </a:pPr>
            <a:r>
              <a:rPr lang="de-DE" sz="800" b="1" dirty="0" smtClean="0">
                <a:latin typeface="Arial" charset="0"/>
                <a:ea typeface="+mn-ea"/>
              </a:rPr>
              <a:t> </a:t>
            </a:r>
            <a:endParaRPr lang="de-DE" sz="800" b="1" dirty="0">
              <a:latin typeface="Arial" charset="0"/>
              <a:ea typeface="+mn-ea"/>
            </a:endParaRPr>
          </a:p>
          <a:p>
            <a:pPr marL="1143000" lvl="2" indent="-228600" algn="l">
              <a:spcBef>
                <a:spcPct val="20000"/>
              </a:spcBef>
              <a:buFont typeface="Wingdings" pitchFamily="2" charset="2"/>
              <a:buChar char="§"/>
            </a:pPr>
            <a:r>
              <a:rPr lang="de-DE" dirty="0" smtClean="0">
                <a:latin typeface="Arial" charset="0"/>
                <a:ea typeface="+mn-ea"/>
              </a:rPr>
              <a:t>Erstattung </a:t>
            </a:r>
            <a:r>
              <a:rPr lang="de-DE" dirty="0">
                <a:latin typeface="Arial" charset="0"/>
                <a:ea typeface="+mn-ea"/>
              </a:rPr>
              <a:t>über die </a:t>
            </a:r>
            <a:r>
              <a:rPr lang="de-DE" dirty="0" smtClean="0">
                <a:latin typeface="Arial" charset="0"/>
                <a:ea typeface="+mn-ea"/>
              </a:rPr>
              <a:t>GOZ </a:t>
            </a:r>
            <a:r>
              <a:rPr lang="de-DE" dirty="0">
                <a:latin typeface="Arial" charset="0"/>
                <a:ea typeface="+mn-ea"/>
              </a:rPr>
              <a:t>hinaus bis zum Rechnungsbetrag</a:t>
            </a:r>
          </a:p>
          <a:p>
            <a:pPr marL="1143000" lvl="2" indent="-228600" algn="l">
              <a:spcBef>
                <a:spcPct val="20000"/>
              </a:spcBef>
              <a:buFont typeface="Wingdings" pitchFamily="2" charset="2"/>
              <a:buChar char="§"/>
            </a:pPr>
            <a:endParaRPr lang="de-DE" sz="500" dirty="0">
              <a:latin typeface="Arial" charset="0"/>
              <a:ea typeface="+mn-ea"/>
            </a:endParaRPr>
          </a:p>
          <a:p>
            <a:pPr marL="1143000" lvl="2" indent="-228600" algn="l">
              <a:spcBef>
                <a:spcPct val="20000"/>
              </a:spcBef>
              <a:buFont typeface="Wingdings" pitchFamily="2" charset="2"/>
              <a:buChar char="§"/>
            </a:pPr>
            <a:r>
              <a:rPr lang="de-DE" dirty="0" smtClean="0">
                <a:latin typeface="Arial" charset="0"/>
                <a:ea typeface="+mn-ea"/>
              </a:rPr>
              <a:t>Erstattung </a:t>
            </a:r>
            <a:r>
              <a:rPr lang="de-DE" dirty="0">
                <a:latin typeface="Arial" charset="0"/>
                <a:ea typeface="+mn-ea"/>
              </a:rPr>
              <a:t>für vor- und nachstationäre Untersuchungen</a:t>
            </a:r>
          </a:p>
          <a:p>
            <a:pPr marL="1143000" lvl="2" indent="-228600" algn="l">
              <a:spcBef>
                <a:spcPct val="20000"/>
              </a:spcBef>
              <a:buFont typeface="Wingdings" pitchFamily="2" charset="2"/>
              <a:buChar char="§"/>
            </a:pPr>
            <a:endParaRPr lang="de-DE" sz="500" dirty="0">
              <a:latin typeface="Arial" charset="0"/>
              <a:ea typeface="+mn-ea"/>
            </a:endParaRPr>
          </a:p>
          <a:p>
            <a:pPr marL="1143000" lvl="2" indent="-228600" algn="l">
              <a:spcBef>
                <a:spcPct val="20000"/>
              </a:spcBef>
              <a:buFont typeface="Wingdings" pitchFamily="2" charset="2"/>
              <a:buChar char="§"/>
            </a:pPr>
            <a:r>
              <a:rPr lang="de-DE" dirty="0" smtClean="0">
                <a:latin typeface="Arial" charset="0"/>
                <a:ea typeface="+mn-ea"/>
              </a:rPr>
              <a:t>Erstattung </a:t>
            </a:r>
            <a:r>
              <a:rPr lang="de-DE" dirty="0">
                <a:latin typeface="Arial" charset="0"/>
                <a:ea typeface="+mn-ea"/>
              </a:rPr>
              <a:t>der wahlärztlichen Leistungen für ambulante Operationen</a:t>
            </a:r>
          </a:p>
          <a:p>
            <a:pPr marL="1143000" lvl="2" indent="-228600" algn="l">
              <a:spcBef>
                <a:spcPct val="20000"/>
              </a:spcBef>
              <a:buFont typeface="Wingdings" pitchFamily="2" charset="2"/>
              <a:buChar char="§"/>
            </a:pPr>
            <a:endParaRPr lang="de-DE" sz="500" dirty="0">
              <a:latin typeface="Arial" charset="0"/>
              <a:ea typeface="+mn-ea"/>
            </a:endParaRPr>
          </a:p>
          <a:p>
            <a:pPr marL="1143000" lvl="2" indent="-228600" algn="l">
              <a:spcBef>
                <a:spcPct val="20000"/>
              </a:spcBef>
              <a:buFont typeface="Wingdings" pitchFamily="2" charset="2"/>
              <a:buChar char="§"/>
            </a:pPr>
            <a:r>
              <a:rPr lang="de-DE" dirty="0" smtClean="0">
                <a:latin typeface="Arial" charset="0"/>
                <a:ea typeface="+mn-ea"/>
              </a:rPr>
              <a:t>Verzicht </a:t>
            </a:r>
            <a:r>
              <a:rPr lang="de-DE" dirty="0">
                <a:latin typeface="Arial" charset="0"/>
                <a:ea typeface="+mn-ea"/>
              </a:rPr>
              <a:t>auf die vorherige Zusage für Behandlung in gemischten Anstalten bei nicht </a:t>
            </a:r>
            <a:r>
              <a:rPr lang="de-DE" dirty="0" smtClean="0">
                <a:latin typeface="Arial" charset="0"/>
                <a:ea typeface="+mn-ea"/>
              </a:rPr>
              <a:t>planbaren Krankenhausaufenthalten</a:t>
            </a:r>
            <a:endParaRPr lang="de-DE" dirty="0">
              <a:latin typeface="Arial" charset="0"/>
              <a:ea typeface="+mn-ea"/>
            </a:endParaRPr>
          </a:p>
          <a:p>
            <a:pPr marL="1143000" lvl="2" indent="-228600" algn="l">
              <a:spcBef>
                <a:spcPct val="20000"/>
              </a:spcBef>
            </a:pPr>
            <a:endParaRPr lang="de-DE" sz="1400" dirty="0">
              <a:latin typeface="Arial" charset="0"/>
              <a:ea typeface="+mn-ea"/>
            </a:endParaRPr>
          </a:p>
          <a:p>
            <a:pPr marL="1143000" lvl="2" indent="-228600" algn="l">
              <a:spcBef>
                <a:spcPct val="20000"/>
              </a:spcBef>
            </a:pPr>
            <a:endParaRPr lang="de-DE" sz="1200" dirty="0">
              <a:latin typeface="Arial" charset="0"/>
              <a:ea typeface="+mn-ea"/>
            </a:endParaRPr>
          </a:p>
          <a:p>
            <a:pPr marL="1143000" lvl="2" indent="-228600" algn="l">
              <a:spcBef>
                <a:spcPct val="20000"/>
              </a:spcBef>
            </a:pPr>
            <a:endParaRPr lang="de-DE" sz="1200" dirty="0">
              <a:latin typeface="Arial" charset="0"/>
              <a:ea typeface="+mn-ea"/>
            </a:endParaRPr>
          </a:p>
          <a:p>
            <a:pPr algn="l">
              <a:spcBef>
                <a:spcPct val="20000"/>
              </a:spcBef>
            </a:pPr>
            <a:endParaRPr lang="de-DE" sz="1200" dirty="0">
              <a:latin typeface="Arial" charset="0"/>
              <a:ea typeface="+mn-ea"/>
            </a:endParaRPr>
          </a:p>
          <a:p>
            <a:pPr marL="1143000" lvl="2" indent="-228600" algn="l">
              <a:spcBef>
                <a:spcPct val="20000"/>
              </a:spcBef>
            </a:pPr>
            <a:r>
              <a:rPr lang="de-DE" sz="1200" dirty="0">
                <a:latin typeface="Arial" charset="0"/>
                <a:ea typeface="+mn-ea"/>
              </a:rPr>
              <a:t>	 </a:t>
            </a:r>
          </a:p>
          <a:p>
            <a:pPr algn="l">
              <a:spcBef>
                <a:spcPct val="20000"/>
              </a:spcBef>
            </a:pPr>
            <a:endParaRPr lang="de-DE" sz="1200" dirty="0">
              <a:latin typeface="Arial" charset="0"/>
              <a:ea typeface="+mn-ea"/>
            </a:endParaRPr>
          </a:p>
          <a:p>
            <a:pPr marL="1143000" lvl="2" indent="-228600" algn="l">
              <a:spcBef>
                <a:spcPct val="20000"/>
              </a:spcBef>
            </a:pPr>
            <a:r>
              <a:rPr lang="de-DE" sz="1200" dirty="0">
                <a:latin typeface="Arial" charset="0"/>
                <a:ea typeface="+mn-ea"/>
              </a:rPr>
              <a:t>	 </a:t>
            </a:r>
          </a:p>
          <a:p>
            <a:pPr algn="l">
              <a:spcBef>
                <a:spcPct val="20000"/>
              </a:spcBef>
            </a:pPr>
            <a:endParaRPr lang="de-DE" sz="1800" dirty="0">
              <a:latin typeface="Arial" charset="0"/>
              <a:ea typeface="+mn-ea"/>
            </a:endParaRPr>
          </a:p>
        </p:txBody>
      </p:sp>
      <p:sp>
        <p:nvSpPr>
          <p:cNvPr id="29699" name="Text Box 3"/>
          <p:cNvSpPr txBox="1">
            <a:spLocks noChangeArrowheads="1"/>
          </p:cNvSpPr>
          <p:nvPr/>
        </p:nvSpPr>
        <p:spPr bwMode="auto">
          <a:xfrm>
            <a:off x="0" y="457200"/>
            <a:ext cx="9144000" cy="457200"/>
          </a:xfrm>
          <a:prstGeom prst="rect">
            <a:avLst/>
          </a:prstGeom>
          <a:noFill/>
          <a:ln w="9525">
            <a:noFill/>
            <a:miter lim="800000"/>
            <a:headEnd/>
            <a:tailEnd/>
          </a:ln>
        </p:spPr>
        <p:txBody>
          <a:bodyPr>
            <a:spAutoFit/>
          </a:bodyPr>
          <a:lstStyle/>
          <a:p>
            <a:pPr>
              <a:spcBef>
                <a:spcPct val="50000"/>
              </a:spcBef>
            </a:pPr>
            <a:r>
              <a:rPr lang="de-DE" sz="2400" b="1">
                <a:solidFill>
                  <a:srgbClr val="000000"/>
                </a:solidFill>
                <a:latin typeface="Arial" charset="0"/>
                <a:ea typeface="+mn-ea"/>
              </a:rPr>
              <a:t> </a:t>
            </a:r>
          </a:p>
        </p:txBody>
      </p:sp>
      <p:sp>
        <p:nvSpPr>
          <p:cNvPr id="6" name="Rechteck 5"/>
          <p:cNvSpPr/>
          <p:nvPr/>
        </p:nvSpPr>
        <p:spPr>
          <a:xfrm>
            <a:off x="-1877" y="3225621"/>
            <a:ext cx="8534317" cy="2277547"/>
          </a:xfrm>
          <a:prstGeom prst="rect">
            <a:avLst/>
          </a:prstGeom>
        </p:spPr>
        <p:txBody>
          <a:bodyPr wrap="square">
            <a:spAutoFit/>
          </a:bodyPr>
          <a:lstStyle/>
          <a:p>
            <a:pPr algn="l">
              <a:spcBef>
                <a:spcPct val="20000"/>
              </a:spcBef>
            </a:pPr>
            <a:endParaRPr lang="de-DE" sz="2400" dirty="0">
              <a:solidFill>
                <a:srgbClr val="6E0717"/>
              </a:solidFill>
              <a:latin typeface="Arial" charset="0"/>
              <a:ea typeface="+mn-ea"/>
            </a:endParaRPr>
          </a:p>
          <a:p>
            <a:pPr marL="742950" lvl="1" indent="-285750" algn="l">
              <a:spcBef>
                <a:spcPct val="20000"/>
              </a:spcBef>
            </a:pPr>
            <a:r>
              <a:rPr lang="de-DE" b="1" dirty="0" smtClean="0">
                <a:latin typeface="Arial" charset="0"/>
                <a:ea typeface="+mn-ea"/>
              </a:rPr>
              <a:t>Zahnergänzung</a:t>
            </a:r>
          </a:p>
          <a:p>
            <a:pPr marL="742950" lvl="1" indent="-285750" algn="l">
              <a:spcBef>
                <a:spcPct val="20000"/>
              </a:spcBef>
            </a:pPr>
            <a:endParaRPr lang="de-DE" sz="800" b="1" dirty="0">
              <a:latin typeface="Arial" charset="0"/>
              <a:ea typeface="+mn-ea"/>
            </a:endParaRPr>
          </a:p>
          <a:p>
            <a:pPr marL="1200150" lvl="2" indent="-285750" algn="l">
              <a:spcBef>
                <a:spcPct val="20000"/>
              </a:spcBef>
              <a:buFont typeface="Wingdings" pitchFamily="2" charset="2"/>
              <a:buChar char="§"/>
            </a:pPr>
            <a:r>
              <a:rPr lang="de-DE" dirty="0" smtClean="0">
                <a:latin typeface="Arial" charset="0"/>
                <a:ea typeface="+mn-ea"/>
              </a:rPr>
              <a:t>Erstattungsmaßstab </a:t>
            </a:r>
            <a:r>
              <a:rPr lang="de-DE" dirty="0">
                <a:latin typeface="Arial" charset="0"/>
                <a:ea typeface="+mn-ea"/>
              </a:rPr>
              <a:t>ist der Rechnungsbetrag, nicht  der Festkostenzuschuss der GKV</a:t>
            </a:r>
          </a:p>
          <a:p>
            <a:pPr marL="1200150" lvl="2" indent="-285750" algn="l">
              <a:spcBef>
                <a:spcPct val="20000"/>
              </a:spcBef>
              <a:buFont typeface="Wingdings" pitchFamily="2" charset="2"/>
              <a:buChar char="§"/>
            </a:pPr>
            <a:endParaRPr lang="de-DE" sz="500" dirty="0">
              <a:latin typeface="Arial" charset="0"/>
              <a:ea typeface="+mn-ea"/>
            </a:endParaRPr>
          </a:p>
          <a:p>
            <a:pPr marL="1200150" lvl="2" indent="-285750" algn="l">
              <a:spcBef>
                <a:spcPct val="20000"/>
              </a:spcBef>
              <a:buFont typeface="Wingdings" pitchFamily="2" charset="2"/>
              <a:buChar char="§"/>
            </a:pPr>
            <a:r>
              <a:rPr lang="de-DE" dirty="0">
                <a:latin typeface="Arial" charset="0"/>
                <a:ea typeface="+mn-ea"/>
              </a:rPr>
              <a:t>Leistung für Großrisiken wie Implantate</a:t>
            </a:r>
          </a:p>
          <a:p>
            <a:pPr marL="1200150" lvl="2" indent="-285750" algn="l">
              <a:spcBef>
                <a:spcPct val="20000"/>
              </a:spcBef>
            </a:pPr>
            <a:endParaRPr lang="de-DE" sz="1200" dirty="0">
              <a:latin typeface="Arial" charset="0"/>
              <a:ea typeface="+mn-ea"/>
            </a:endParaRPr>
          </a:p>
          <a:p>
            <a:pPr marL="1200150" lvl="2" indent="-285750" algn="l">
              <a:spcBef>
                <a:spcPct val="20000"/>
              </a:spcBef>
            </a:pPr>
            <a:endParaRPr lang="de-DE" sz="1200" dirty="0">
              <a:latin typeface="Arial" charset="0"/>
              <a:ea typeface="+mn-ea"/>
            </a:endParaRPr>
          </a:p>
        </p:txBody>
      </p:sp>
      <p:sp>
        <p:nvSpPr>
          <p:cNvPr id="7" name="Text Box 9"/>
          <p:cNvSpPr txBox="1">
            <a:spLocks noChangeArrowheads="1"/>
          </p:cNvSpPr>
          <p:nvPr/>
        </p:nvSpPr>
        <p:spPr bwMode="auto">
          <a:xfrm>
            <a:off x="367680" y="353037"/>
            <a:ext cx="5716488" cy="369332"/>
          </a:xfrm>
          <a:prstGeom prst="rect">
            <a:avLst/>
          </a:prstGeom>
          <a:noFill/>
          <a:ln w="9525">
            <a:noFill/>
            <a:miter lim="800000"/>
            <a:headEnd/>
            <a:tailEnd/>
          </a:ln>
        </p:spPr>
        <p:txBody>
          <a:bodyPr wrap="square">
            <a:spAutoFit/>
          </a:bodyPr>
          <a:lstStyle/>
          <a:p>
            <a:pPr algn="l"/>
            <a:r>
              <a:rPr lang="de-DE" sz="1800" b="1" dirty="0" smtClean="0">
                <a:solidFill>
                  <a:srgbClr val="FFFFFF"/>
                </a:solidFill>
                <a:latin typeface="Arial" charset="0"/>
                <a:ea typeface="+mn-ea"/>
              </a:rPr>
              <a:t>Wichtige Leistungsinhalte Zusatzversicherung</a:t>
            </a:r>
            <a:endParaRPr lang="de-DE" sz="1800" b="1" dirty="0">
              <a:solidFill>
                <a:srgbClr val="FFFFFF"/>
              </a:solidFill>
              <a:latin typeface="Arial" charset="0"/>
              <a:ea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20162">
                                            <p:txEl>
                                              <p:pRg st="1" end="1"/>
                                            </p:txEl>
                                          </p:spTgt>
                                        </p:tgtEl>
                                        <p:attrNameLst>
                                          <p:attrName>style.visibility</p:attrName>
                                        </p:attrNameLst>
                                      </p:cBhvr>
                                      <p:to>
                                        <p:strVal val="visible"/>
                                      </p:to>
                                    </p:set>
                                    <p:anim calcmode="lin" valueType="num">
                                      <p:cBhvr additive="base">
                                        <p:cTn id="7" dur="500" fill="hold"/>
                                        <p:tgtEl>
                                          <p:spTgt spid="220162">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20162">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220162">
                                            <p:txEl>
                                              <p:pRg st="2" end="2"/>
                                            </p:txEl>
                                          </p:spTgt>
                                        </p:tgtEl>
                                        <p:attrNameLst>
                                          <p:attrName>style.visibility</p:attrName>
                                        </p:attrNameLst>
                                      </p:cBhvr>
                                      <p:to>
                                        <p:strVal val="visible"/>
                                      </p:to>
                                    </p:set>
                                    <p:anim calcmode="lin" valueType="num">
                                      <p:cBhvr additive="base">
                                        <p:cTn id="11" dur="500" fill="hold"/>
                                        <p:tgtEl>
                                          <p:spTgt spid="220162">
                                            <p:txEl>
                                              <p:pRg st="2" end="2"/>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20162">
                                            <p:txEl>
                                              <p:pRg st="2" end="2"/>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220162">
                                            <p:txEl>
                                              <p:pRg st="3" end="3"/>
                                            </p:txEl>
                                          </p:spTgt>
                                        </p:tgtEl>
                                        <p:attrNameLst>
                                          <p:attrName>style.visibility</p:attrName>
                                        </p:attrNameLst>
                                      </p:cBhvr>
                                      <p:to>
                                        <p:strVal val="visible"/>
                                      </p:to>
                                    </p:set>
                                    <p:anim calcmode="lin" valueType="num">
                                      <p:cBhvr additive="base">
                                        <p:cTn id="15" dur="500" fill="hold"/>
                                        <p:tgtEl>
                                          <p:spTgt spid="220162">
                                            <p:txEl>
                                              <p:pRg st="3" end="3"/>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220162">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220162">
                                            <p:txEl>
                                              <p:pRg st="5" end="5"/>
                                            </p:txEl>
                                          </p:spTgt>
                                        </p:tgtEl>
                                        <p:attrNameLst>
                                          <p:attrName>style.visibility</p:attrName>
                                        </p:attrNameLst>
                                      </p:cBhvr>
                                      <p:to>
                                        <p:strVal val="visible"/>
                                      </p:to>
                                    </p:set>
                                    <p:anim calcmode="lin" valueType="num">
                                      <p:cBhvr additive="base">
                                        <p:cTn id="19" dur="500" fill="hold"/>
                                        <p:tgtEl>
                                          <p:spTgt spid="220162">
                                            <p:txEl>
                                              <p:pRg st="5" end="5"/>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220162">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220162">
                                            <p:txEl>
                                              <p:pRg st="7" end="7"/>
                                            </p:txEl>
                                          </p:spTgt>
                                        </p:tgtEl>
                                        <p:attrNameLst>
                                          <p:attrName>style.visibility</p:attrName>
                                        </p:attrNameLst>
                                      </p:cBhvr>
                                      <p:to>
                                        <p:strVal val="visible"/>
                                      </p:to>
                                    </p:set>
                                    <p:anim calcmode="lin" valueType="num">
                                      <p:cBhvr additive="base">
                                        <p:cTn id="23" dur="500" fill="hold"/>
                                        <p:tgtEl>
                                          <p:spTgt spid="220162">
                                            <p:txEl>
                                              <p:pRg st="7" end="7"/>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220162">
                                            <p:txEl>
                                              <p:pRg st="7" end="7"/>
                                            </p:txEl>
                                          </p:spTgt>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220162">
                                            <p:txEl>
                                              <p:pRg st="9" end="9"/>
                                            </p:txEl>
                                          </p:spTgt>
                                        </p:tgtEl>
                                        <p:attrNameLst>
                                          <p:attrName>style.visibility</p:attrName>
                                        </p:attrNameLst>
                                      </p:cBhvr>
                                      <p:to>
                                        <p:strVal val="visible"/>
                                      </p:to>
                                    </p:set>
                                    <p:anim calcmode="lin" valueType="num">
                                      <p:cBhvr additive="base">
                                        <p:cTn id="27" dur="500" fill="hold"/>
                                        <p:tgtEl>
                                          <p:spTgt spid="220162">
                                            <p:txEl>
                                              <p:pRg st="9" end="9"/>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220162">
                                            <p:txEl>
                                              <p:pRg st="9" end="9"/>
                                            </p:txEl>
                                          </p:spTgt>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220162">
                                            <p:txEl>
                                              <p:pRg st="14" end="14"/>
                                            </p:txEl>
                                          </p:spTgt>
                                        </p:tgtEl>
                                        <p:attrNameLst>
                                          <p:attrName>style.visibility</p:attrName>
                                        </p:attrNameLst>
                                      </p:cBhvr>
                                      <p:to>
                                        <p:strVal val="visible"/>
                                      </p:to>
                                    </p:set>
                                    <p:anim calcmode="lin" valueType="num">
                                      <p:cBhvr additive="base">
                                        <p:cTn id="31" dur="500" fill="hold"/>
                                        <p:tgtEl>
                                          <p:spTgt spid="220162">
                                            <p:txEl>
                                              <p:pRg st="14" end="1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20162">
                                            <p:txEl>
                                              <p:pRg st="14" end="14"/>
                                            </p:txEl>
                                          </p:spTgt>
                                        </p:tgtEl>
                                        <p:attrNameLst>
                                          <p:attrName>ppt_y</p:attrName>
                                        </p:attrNameLst>
                                      </p:cBhvr>
                                      <p:tavLst>
                                        <p:tav tm="0">
                                          <p:val>
                                            <p:strVal val="#ppt_y"/>
                                          </p:val>
                                        </p:tav>
                                        <p:tav tm="100000">
                                          <p:val>
                                            <p:strVal val="#ppt_y"/>
                                          </p:val>
                                        </p:tav>
                                      </p:tavLst>
                                    </p:anim>
                                  </p:childTnLst>
                                </p:cTn>
                              </p:par>
                              <p:par>
                                <p:cTn id="33" presetID="2" presetClass="entr" presetSubtype="8" fill="hold" grpId="0" nodeType="withEffect">
                                  <p:stCondLst>
                                    <p:cond delay="0"/>
                                  </p:stCondLst>
                                  <p:childTnLst>
                                    <p:set>
                                      <p:cBhvr>
                                        <p:cTn id="34" dur="1" fill="hold">
                                          <p:stCondLst>
                                            <p:cond delay="0"/>
                                          </p:stCondLst>
                                        </p:cTn>
                                        <p:tgtEl>
                                          <p:spTgt spid="220162">
                                            <p:txEl>
                                              <p:pRg st="16" end="16"/>
                                            </p:txEl>
                                          </p:spTgt>
                                        </p:tgtEl>
                                        <p:attrNameLst>
                                          <p:attrName>style.visibility</p:attrName>
                                        </p:attrNameLst>
                                      </p:cBhvr>
                                      <p:to>
                                        <p:strVal val="visible"/>
                                      </p:to>
                                    </p:set>
                                    <p:anim calcmode="lin" valueType="num">
                                      <p:cBhvr additive="base">
                                        <p:cTn id="35" dur="500" fill="hold"/>
                                        <p:tgtEl>
                                          <p:spTgt spid="220162">
                                            <p:txEl>
                                              <p:pRg st="16" end="1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220162">
                                            <p:txEl>
                                              <p:pRg st="16" end="1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3"/>
          <p:cNvSpPr>
            <a:spLocks noGrp="1" noChangeArrowheads="1"/>
          </p:cNvSpPr>
          <p:nvPr>
            <p:ph type="subTitle" idx="1"/>
          </p:nvPr>
        </p:nvSpPr>
        <p:spPr>
          <a:xfrm>
            <a:off x="395288" y="3068638"/>
            <a:ext cx="7762875" cy="1109662"/>
          </a:xfrm>
        </p:spPr>
        <p:txBody>
          <a:bodyPr/>
          <a:lstStyle/>
          <a:p>
            <a:pPr eaLnBrk="1" hangingPunct="1">
              <a:lnSpc>
                <a:spcPct val="90000"/>
              </a:lnSpc>
            </a:pPr>
            <a:r>
              <a:rPr lang="de-DE" dirty="0" smtClean="0"/>
              <a:t>Private Altersvorsorge</a:t>
            </a:r>
          </a:p>
        </p:txBody>
      </p:sp>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23528" y="2636912"/>
            <a:ext cx="8501063" cy="2088902"/>
          </a:xfrm>
        </p:spPr>
        <p:txBody>
          <a:bodyPr/>
          <a:lstStyle/>
          <a:p>
            <a:r>
              <a:rPr lang="de-DE" sz="1800" dirty="0" smtClean="0">
                <a:latin typeface="+mj-lt"/>
              </a:rPr>
              <a:t>„3o Jahre länger leben zu dürfen ist im Rahmen unserer Menschheitsgeschichte</a:t>
            </a:r>
          </a:p>
          <a:p>
            <a:r>
              <a:rPr lang="de-DE" sz="1800" dirty="0" smtClean="0">
                <a:latin typeface="+mj-lt"/>
              </a:rPr>
              <a:t>eine Sensation. Wie dieser Segen aber genutzt wird, hängt sowohl von</a:t>
            </a:r>
          </a:p>
          <a:p>
            <a:r>
              <a:rPr lang="de-DE" sz="1800" dirty="0" smtClean="0">
                <a:latin typeface="+mj-lt"/>
              </a:rPr>
              <a:t>staatlichen Rahmenbedingungen als auch von privater Leistungsbereitschaft ab.</a:t>
            </a:r>
          </a:p>
          <a:p>
            <a:r>
              <a:rPr lang="de-DE" sz="1800" b="1" dirty="0" smtClean="0">
                <a:solidFill>
                  <a:srgbClr val="00B050"/>
                </a:solidFill>
                <a:latin typeface="+mj-lt"/>
              </a:rPr>
              <a:t>Wir sollten uns vor der falschen Annahme hüten, dieses wunderbare</a:t>
            </a:r>
          </a:p>
          <a:p>
            <a:r>
              <a:rPr lang="de-DE" sz="1800" b="1" dirty="0" smtClean="0">
                <a:solidFill>
                  <a:srgbClr val="00B050"/>
                </a:solidFill>
                <a:latin typeface="+mj-lt"/>
              </a:rPr>
              <a:t>Geschenk könnte ohne Disziplin und Selbstverantwortung einfach</a:t>
            </a:r>
          </a:p>
          <a:p>
            <a:r>
              <a:rPr lang="de-DE" sz="1800" b="1" dirty="0" smtClean="0">
                <a:solidFill>
                  <a:srgbClr val="00B050"/>
                </a:solidFill>
                <a:latin typeface="+mj-lt"/>
              </a:rPr>
              <a:t>konsumiert werden.“</a:t>
            </a:r>
            <a:endParaRPr lang="de-DE" sz="1800" b="1" dirty="0">
              <a:solidFill>
                <a:srgbClr val="00B050"/>
              </a:solidFill>
              <a:latin typeface="+mj-lt"/>
            </a:endParaRPr>
          </a:p>
        </p:txBody>
      </p:sp>
      <p:sp>
        <p:nvSpPr>
          <p:cNvPr id="4" name="Foliennummernplatzhalter 3"/>
          <p:cNvSpPr>
            <a:spLocks noGrp="1"/>
          </p:cNvSpPr>
          <p:nvPr>
            <p:ph type="sldNum" sz="quarter" idx="11"/>
          </p:nvPr>
        </p:nvSpPr>
        <p:spPr/>
        <p:txBody>
          <a:bodyPr/>
          <a:lstStyle/>
          <a:p>
            <a:pPr>
              <a:defRPr/>
            </a:pPr>
            <a:r>
              <a:rPr lang="de-DE" smtClean="0">
                <a:solidFill>
                  <a:srgbClr val="808080"/>
                </a:solidFill>
              </a:rPr>
              <a:t>Seite </a:t>
            </a:r>
            <a:fld id="{7D15C7F9-2DFE-4842-9252-436D16D0D814}" type="slidenum">
              <a:rPr lang="de-DE" smtClean="0">
                <a:solidFill>
                  <a:srgbClr val="808080"/>
                </a:solidFill>
              </a:rPr>
              <a:pPr>
                <a:defRPr/>
              </a:pPr>
              <a:t>79</a:t>
            </a:fld>
            <a:endParaRPr lang="de-DE">
              <a:solidFill>
                <a:srgbClr val="808080"/>
              </a:solidFill>
            </a:endParaRPr>
          </a:p>
        </p:txBody>
      </p:sp>
      <p:sp>
        <p:nvSpPr>
          <p:cNvPr id="5" name="Titel 1"/>
          <p:cNvSpPr>
            <a:spLocks noGrp="1"/>
          </p:cNvSpPr>
          <p:nvPr>
            <p:ph type="title"/>
          </p:nvPr>
        </p:nvSpPr>
        <p:spPr/>
        <p:txBody>
          <a:bodyPr/>
          <a:lstStyle/>
          <a:p>
            <a:r>
              <a:rPr lang="de-DE" dirty="0" smtClean="0"/>
              <a:t>Thomas </a:t>
            </a:r>
            <a:r>
              <a:rPr lang="de-DE" dirty="0" err="1" smtClean="0"/>
              <a:t>Druyen</a:t>
            </a:r>
            <a:r>
              <a:rPr lang="de-DE" dirty="0" smtClean="0"/>
              <a:t> - Vermögensforscher</a:t>
            </a:r>
            <a:endParaRPr lang="de-DE" dirty="0"/>
          </a:p>
        </p:txBody>
      </p:sp>
    </p:spTree>
    <p:extLst>
      <p:ext uri="{BB962C8B-B14F-4D97-AF65-F5344CB8AC3E}">
        <p14:creationId xmlns:p14="http://schemas.microsoft.com/office/powerpoint/2010/main" val="266369498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Barmenia: Verkürzte GP bis 750 € monatlich</a:t>
            </a:r>
            <a:endParaRPr lang="de-DE" dirty="0"/>
          </a:p>
        </p:txBody>
      </p:sp>
      <p:pic>
        <p:nvPicPr>
          <p:cNvPr id="4" name="Inhaltsplatzhalter 3"/>
          <p:cNvPicPr>
            <a:picLocks noGrp="1" noChangeAspect="1"/>
          </p:cNvPicPr>
          <p:nvPr>
            <p:ph idx="1"/>
          </p:nvPr>
        </p:nvPicPr>
        <p:blipFill>
          <a:blip r:embed="rId2"/>
          <a:stretch>
            <a:fillRect/>
          </a:stretch>
        </p:blipFill>
        <p:spPr>
          <a:xfrm>
            <a:off x="320675" y="1066143"/>
            <a:ext cx="8501063" cy="4725713"/>
          </a:xfrm>
          <a:prstGeom prst="rect">
            <a:avLst/>
          </a:prstGeom>
        </p:spPr>
      </p:pic>
    </p:spTree>
    <p:extLst>
      <p:ext uri="{BB962C8B-B14F-4D97-AF65-F5344CB8AC3E}">
        <p14:creationId xmlns:p14="http://schemas.microsoft.com/office/powerpoint/2010/main" val="1534824655"/>
      </p:ext>
    </p:extLst>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Thomas </a:t>
            </a:r>
            <a:r>
              <a:rPr lang="de-DE" dirty="0" err="1" smtClean="0"/>
              <a:t>Druyen</a:t>
            </a:r>
            <a:r>
              <a:rPr lang="de-DE" dirty="0" smtClean="0"/>
              <a:t> - Vermögensforscher</a:t>
            </a:r>
            <a:endParaRPr lang="de-DE" dirty="0"/>
          </a:p>
        </p:txBody>
      </p:sp>
      <p:sp>
        <p:nvSpPr>
          <p:cNvPr id="3" name="Inhaltsplatzhalter 2"/>
          <p:cNvSpPr>
            <a:spLocks noGrp="1"/>
          </p:cNvSpPr>
          <p:nvPr>
            <p:ph idx="1"/>
          </p:nvPr>
        </p:nvSpPr>
        <p:spPr>
          <a:xfrm>
            <a:off x="323528" y="2060848"/>
            <a:ext cx="8501063" cy="2664966"/>
          </a:xfrm>
        </p:spPr>
        <p:txBody>
          <a:bodyPr/>
          <a:lstStyle/>
          <a:p>
            <a:r>
              <a:rPr lang="de-DE" sz="1800" dirty="0" smtClean="0">
                <a:latin typeface="+mj-lt"/>
              </a:rPr>
              <a:t>„Wenn heute ein Mädchen geboren wird, hat es eine Lebenserwartung von</a:t>
            </a:r>
          </a:p>
          <a:p>
            <a:r>
              <a:rPr lang="de-DE" sz="1800" dirty="0" smtClean="0">
                <a:latin typeface="+mj-lt"/>
              </a:rPr>
              <a:t>hundert Jahren. Diese lange Biografie hat eben Auswirkungen auf alle</a:t>
            </a:r>
          </a:p>
          <a:p>
            <a:r>
              <a:rPr lang="de-DE" sz="1800" dirty="0" smtClean="0">
                <a:latin typeface="+mj-lt"/>
              </a:rPr>
              <a:t>Lebensphasen: Verschiedene Ausbildungen, unterschiedliche Tätigkeiten und</a:t>
            </a:r>
          </a:p>
          <a:p>
            <a:r>
              <a:rPr lang="de-DE" sz="1800" dirty="0" smtClean="0">
                <a:latin typeface="+mj-lt"/>
              </a:rPr>
              <a:t>variierende Berufsmodelle. Eine Altersgrenze von 65 Jahren ist keinesfalls</a:t>
            </a:r>
          </a:p>
          <a:p>
            <a:r>
              <a:rPr lang="de-DE" sz="1800" dirty="0" smtClean="0">
                <a:latin typeface="+mj-lt"/>
              </a:rPr>
              <a:t>darstellbar. </a:t>
            </a:r>
            <a:r>
              <a:rPr lang="de-DE" sz="1800" b="1" dirty="0" smtClean="0">
                <a:solidFill>
                  <a:srgbClr val="00B050"/>
                </a:solidFill>
                <a:latin typeface="+mj-lt"/>
              </a:rPr>
              <a:t>Wie sollte man eine 35jährige Freizeit finanzieren</a:t>
            </a:r>
          </a:p>
          <a:p>
            <a:r>
              <a:rPr lang="de-DE" sz="1800" b="1" dirty="0" smtClean="0">
                <a:solidFill>
                  <a:srgbClr val="00B050"/>
                </a:solidFill>
                <a:latin typeface="+mj-lt"/>
              </a:rPr>
              <a:t>und gestalten?</a:t>
            </a:r>
            <a:r>
              <a:rPr lang="de-DE" sz="1800" dirty="0" smtClean="0">
                <a:latin typeface="+mj-lt"/>
              </a:rPr>
              <a:t> Unsere Lebensbiografie wird sich fundamental ändern.“</a:t>
            </a:r>
            <a:endParaRPr lang="de-DE" sz="1800" dirty="0">
              <a:latin typeface="+mj-lt"/>
            </a:endParaRPr>
          </a:p>
        </p:txBody>
      </p:sp>
      <p:sp>
        <p:nvSpPr>
          <p:cNvPr id="4" name="Foliennummernplatzhalter 3"/>
          <p:cNvSpPr>
            <a:spLocks noGrp="1"/>
          </p:cNvSpPr>
          <p:nvPr>
            <p:ph type="sldNum" sz="quarter" idx="11"/>
          </p:nvPr>
        </p:nvSpPr>
        <p:spPr/>
        <p:txBody>
          <a:bodyPr/>
          <a:lstStyle/>
          <a:p>
            <a:pPr>
              <a:defRPr/>
            </a:pPr>
            <a:r>
              <a:rPr lang="de-DE" smtClean="0">
                <a:solidFill>
                  <a:srgbClr val="808080"/>
                </a:solidFill>
              </a:rPr>
              <a:t>Seite </a:t>
            </a:r>
            <a:fld id="{7D15C7F9-2DFE-4842-9252-436D16D0D814}" type="slidenum">
              <a:rPr lang="de-DE" smtClean="0">
                <a:solidFill>
                  <a:srgbClr val="808080"/>
                </a:solidFill>
              </a:rPr>
              <a:pPr>
                <a:defRPr/>
              </a:pPr>
              <a:t>80</a:t>
            </a:fld>
            <a:endParaRPr lang="de-DE">
              <a:solidFill>
                <a:srgbClr val="808080"/>
              </a:solidFill>
            </a:endParaRPr>
          </a:p>
        </p:txBody>
      </p:sp>
    </p:spTree>
    <p:extLst>
      <p:ext uri="{BB962C8B-B14F-4D97-AF65-F5344CB8AC3E}">
        <p14:creationId xmlns:p14="http://schemas.microsoft.com/office/powerpoint/2010/main" val="1898267102"/>
      </p:ext>
    </p:extLst>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Altersvorsorgeübersicht</a:t>
            </a:r>
            <a:endParaRPr lang="de-DE" dirty="0"/>
          </a:p>
        </p:txBody>
      </p:sp>
      <p:pic>
        <p:nvPicPr>
          <p:cNvPr id="365570" name="Picture 2"/>
          <p:cNvPicPr>
            <a:picLocks noGrp="1" noChangeAspect="1" noChangeArrowheads="1"/>
          </p:cNvPicPr>
          <p:nvPr>
            <p:ph idx="1"/>
          </p:nvPr>
        </p:nvPicPr>
        <p:blipFill>
          <a:blip r:embed="rId2" cstate="print"/>
          <a:srcRect/>
          <a:stretch>
            <a:fillRect/>
          </a:stretch>
        </p:blipFill>
        <p:spPr bwMode="auto">
          <a:xfrm>
            <a:off x="1114585" y="908050"/>
            <a:ext cx="7201831" cy="5252370"/>
          </a:xfrm>
          <a:prstGeom prst="rect">
            <a:avLst/>
          </a:prstGeom>
          <a:noFill/>
          <a:ln w="9525">
            <a:noFill/>
            <a:miter lim="800000"/>
            <a:headEnd/>
            <a:tailEnd/>
          </a:ln>
        </p:spPr>
      </p:pic>
    </p:spTree>
    <p:extLst>
      <p:ext uri="{BB962C8B-B14F-4D97-AF65-F5344CB8AC3E}">
        <p14:creationId xmlns:p14="http://schemas.microsoft.com/office/powerpoint/2010/main" val="785079040"/>
      </p:ext>
    </p:extLst>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afm Strategienavigation</a:t>
            </a:r>
            <a:endParaRPr lang="de-DE"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320675" y="1487541"/>
            <a:ext cx="8501063" cy="3882918"/>
          </a:xfrm>
          <a:prstGeom prst="rect">
            <a:avLst/>
          </a:prstGeom>
          <a:noFill/>
          <a:ln w="9525">
            <a:noFill/>
            <a:miter lim="800000"/>
            <a:headEnd/>
            <a:tailEnd/>
          </a:ln>
        </p:spPr>
      </p:pic>
    </p:spTree>
    <p:extLst>
      <p:ext uri="{BB962C8B-B14F-4D97-AF65-F5344CB8AC3E}">
        <p14:creationId xmlns:p14="http://schemas.microsoft.com/office/powerpoint/2010/main" val="1873599730"/>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7"/>
          <p:cNvSpPr>
            <a:spLocks noChangeArrowheads="1"/>
          </p:cNvSpPr>
          <p:nvPr/>
        </p:nvSpPr>
        <p:spPr bwMode="auto">
          <a:xfrm>
            <a:off x="321873" y="1143005"/>
            <a:ext cx="8570607" cy="3651026"/>
          </a:xfrm>
          <a:prstGeom prst="rect">
            <a:avLst/>
          </a:prstGeom>
          <a:noFill/>
          <a:ln w="9525">
            <a:noFill/>
            <a:miter lim="800000"/>
            <a:headEnd/>
            <a:tailEnd/>
          </a:ln>
        </p:spPr>
        <p:txBody>
          <a:bodyPr wrap="square" lIns="80036" tIns="40018" rIns="80036" bIns="40018">
            <a:spAutoFit/>
          </a:bodyPr>
          <a:lstStyle/>
          <a:p>
            <a:pPr marL="317283" indent="-317283" algn="l" defTabSz="801654" eaLnBrk="0" fontAlgn="base" hangingPunct="0">
              <a:lnSpc>
                <a:spcPct val="150000"/>
              </a:lnSpc>
              <a:spcBef>
                <a:spcPct val="50000"/>
              </a:spcBef>
              <a:spcAft>
                <a:spcPct val="0"/>
              </a:spcAft>
              <a:buFont typeface="Wingdings" pitchFamily="2" charset="2"/>
              <a:buChar char="§"/>
            </a:pPr>
            <a:r>
              <a:rPr lang="de-DE" dirty="0">
                <a:solidFill>
                  <a:srgbClr val="1D2D4B"/>
                </a:solidFill>
                <a:latin typeface="+mj-lt"/>
                <a:ea typeface="ＭＳ Ｐゴシック" pitchFamily="34" charset="-128"/>
              </a:rPr>
              <a:t>Schichtenvergleich mit Echttarifen</a:t>
            </a:r>
          </a:p>
          <a:p>
            <a:pPr marL="317283" indent="-317283" algn="l" defTabSz="801654" eaLnBrk="0" fontAlgn="base" hangingPunct="0">
              <a:lnSpc>
                <a:spcPct val="150000"/>
              </a:lnSpc>
              <a:spcBef>
                <a:spcPct val="50000"/>
              </a:spcBef>
              <a:spcAft>
                <a:spcPct val="0"/>
              </a:spcAft>
              <a:buFont typeface="Wingdings" pitchFamily="2" charset="2"/>
              <a:buChar char="§"/>
            </a:pPr>
            <a:r>
              <a:rPr lang="de-DE" dirty="0">
                <a:solidFill>
                  <a:srgbClr val="1D2D4B"/>
                </a:solidFill>
                <a:latin typeface="+mj-lt"/>
                <a:ea typeface="ＭＳ Ｐゴシック" pitchFamily="34" charset="-128"/>
              </a:rPr>
              <a:t>Nettorentenvergleich unter Beachtung der Steuer, Sozialabgaben und Zulagen</a:t>
            </a:r>
          </a:p>
          <a:p>
            <a:pPr marL="317283" indent="-317283" algn="l" defTabSz="801654" eaLnBrk="0" fontAlgn="base" hangingPunct="0">
              <a:lnSpc>
                <a:spcPct val="150000"/>
              </a:lnSpc>
              <a:spcBef>
                <a:spcPct val="50000"/>
              </a:spcBef>
              <a:spcAft>
                <a:spcPct val="0"/>
              </a:spcAft>
              <a:buFont typeface="Wingdings" pitchFamily="2" charset="2"/>
              <a:buChar char="§"/>
            </a:pPr>
            <a:r>
              <a:rPr lang="de-DE" dirty="0">
                <a:solidFill>
                  <a:srgbClr val="1D2D4B"/>
                </a:solidFill>
                <a:latin typeface="+mj-lt"/>
                <a:ea typeface="ＭＳ Ｐゴシック" pitchFamily="34" charset="-128"/>
              </a:rPr>
              <a:t>Grundsätzlich Berechnung ohne Dynamisierung zur aktuellen Kaufkraft (keine Einkommens-, Leistungs-, Steuertarif-, Sozialabgabenbeitrags- sowie Leistungsdynamisierung)</a:t>
            </a:r>
          </a:p>
          <a:p>
            <a:pPr marL="317283" indent="-317283" algn="l" defTabSz="801654" eaLnBrk="0" fontAlgn="base" hangingPunct="0">
              <a:spcBef>
                <a:spcPct val="50000"/>
              </a:spcBef>
              <a:spcAft>
                <a:spcPct val="0"/>
              </a:spcAft>
              <a:buFont typeface="Wingdings" pitchFamily="2" charset="2"/>
              <a:buChar char="§"/>
            </a:pPr>
            <a:r>
              <a:rPr lang="de-DE" dirty="0">
                <a:solidFill>
                  <a:srgbClr val="1D2D4B"/>
                </a:solidFill>
                <a:latin typeface="+mj-lt"/>
                <a:ea typeface="ＭＳ Ｐゴシック" pitchFamily="34" charset="-128"/>
              </a:rPr>
              <a:t>Grundfestlegung der Produkteignung für die individuelle Ausgangssituation </a:t>
            </a:r>
            <a:endParaRPr lang="de-DE" dirty="0" smtClean="0">
              <a:solidFill>
                <a:srgbClr val="1D2D4B"/>
              </a:solidFill>
              <a:latin typeface="+mj-lt"/>
              <a:ea typeface="ＭＳ Ｐゴシック" pitchFamily="34" charset="-128"/>
            </a:endParaRPr>
          </a:p>
          <a:p>
            <a:pPr marL="317283" indent="-317283" algn="l" defTabSz="801654" eaLnBrk="0" fontAlgn="base" hangingPunct="0">
              <a:spcBef>
                <a:spcPct val="50000"/>
              </a:spcBef>
              <a:spcAft>
                <a:spcPct val="0"/>
              </a:spcAft>
            </a:pPr>
            <a:r>
              <a:rPr lang="de-DE" dirty="0">
                <a:solidFill>
                  <a:srgbClr val="1D2D4B"/>
                </a:solidFill>
                <a:latin typeface="+mj-lt"/>
                <a:ea typeface="ＭＳ Ｐゴシック" pitchFamily="34" charset="-128"/>
              </a:rPr>
              <a:t> </a:t>
            </a:r>
            <a:r>
              <a:rPr lang="de-DE" dirty="0" smtClean="0">
                <a:solidFill>
                  <a:srgbClr val="1D2D4B"/>
                </a:solidFill>
                <a:latin typeface="+mj-lt"/>
                <a:ea typeface="ＭＳ Ｐゴシック" pitchFamily="34" charset="-128"/>
              </a:rPr>
              <a:t>    (</a:t>
            </a:r>
            <a:r>
              <a:rPr lang="de-DE" dirty="0">
                <a:solidFill>
                  <a:srgbClr val="1D2D4B"/>
                </a:solidFill>
                <a:latin typeface="+mj-lt"/>
                <a:ea typeface="ＭＳ Ｐゴシック" pitchFamily="34" charset="-128"/>
              </a:rPr>
              <a:t>B Note)</a:t>
            </a:r>
          </a:p>
          <a:p>
            <a:pPr marL="317283" indent="-317283" algn="l" defTabSz="801654" eaLnBrk="0" fontAlgn="base" hangingPunct="0">
              <a:spcBef>
                <a:spcPct val="50000"/>
              </a:spcBef>
              <a:spcAft>
                <a:spcPct val="0"/>
              </a:spcAft>
              <a:buFont typeface="Wingdings" pitchFamily="2" charset="2"/>
              <a:buChar char="§"/>
            </a:pPr>
            <a:r>
              <a:rPr lang="de-DE" dirty="0">
                <a:solidFill>
                  <a:srgbClr val="1D2D4B"/>
                </a:solidFill>
                <a:latin typeface="+mj-lt"/>
                <a:ea typeface="ＭＳ Ｐゴシック" pitchFamily="34" charset="-128"/>
              </a:rPr>
              <a:t>Individualfestlegung unter Beachtung der benannten </a:t>
            </a:r>
            <a:r>
              <a:rPr lang="de-DE" dirty="0" smtClean="0">
                <a:solidFill>
                  <a:srgbClr val="1D2D4B"/>
                </a:solidFill>
                <a:latin typeface="+mj-lt"/>
                <a:ea typeface="ＭＳ Ｐゴシック" pitchFamily="34" charset="-128"/>
              </a:rPr>
              <a:t>Motive</a:t>
            </a:r>
          </a:p>
          <a:p>
            <a:pPr marL="317283" indent="-317283" algn="l" defTabSz="801654" eaLnBrk="0" fontAlgn="base" hangingPunct="0">
              <a:spcBef>
                <a:spcPct val="50000"/>
              </a:spcBef>
              <a:spcAft>
                <a:spcPct val="0"/>
              </a:spcAft>
            </a:pPr>
            <a:r>
              <a:rPr lang="de-DE" dirty="0">
                <a:solidFill>
                  <a:srgbClr val="1D2D4B"/>
                </a:solidFill>
                <a:latin typeface="+mj-lt"/>
                <a:ea typeface="ＭＳ Ｐゴシック" pitchFamily="34" charset="-128"/>
              </a:rPr>
              <a:t> </a:t>
            </a:r>
            <a:r>
              <a:rPr lang="de-DE" dirty="0" smtClean="0">
                <a:solidFill>
                  <a:srgbClr val="1D2D4B"/>
                </a:solidFill>
                <a:latin typeface="+mj-lt"/>
                <a:ea typeface="ＭＳ Ｐゴシック" pitchFamily="34" charset="-128"/>
              </a:rPr>
              <a:t>    (</a:t>
            </a:r>
            <a:r>
              <a:rPr lang="de-DE" dirty="0">
                <a:solidFill>
                  <a:srgbClr val="1D2D4B"/>
                </a:solidFill>
                <a:latin typeface="+mj-lt"/>
                <a:ea typeface="ＭＳ Ｐゴシック" pitchFamily="34" charset="-128"/>
              </a:rPr>
              <a:t>A Note)</a:t>
            </a:r>
          </a:p>
        </p:txBody>
      </p:sp>
      <p:sp>
        <p:nvSpPr>
          <p:cNvPr id="49161" name="Titel 10"/>
          <p:cNvSpPr>
            <a:spLocks noGrp="1"/>
          </p:cNvSpPr>
          <p:nvPr>
            <p:ph type="title"/>
          </p:nvPr>
        </p:nvSpPr>
        <p:spPr>
          <a:xfrm>
            <a:off x="320527" y="155475"/>
            <a:ext cx="6283869" cy="718308"/>
          </a:xfrm>
        </p:spPr>
        <p:txBody>
          <a:bodyPr/>
          <a:lstStyle/>
          <a:p>
            <a:r>
              <a:rPr lang="de-DE" b="1" dirty="0" smtClean="0"/>
              <a:t>afm Strategienavigation  </a:t>
            </a:r>
            <a:endParaRPr lang="de-DE" dirty="0" smtClean="0"/>
          </a:p>
        </p:txBody>
      </p:sp>
    </p:spTree>
    <p:extLst>
      <p:ext uri="{BB962C8B-B14F-4D97-AF65-F5344CB8AC3E}">
        <p14:creationId xmlns:p14="http://schemas.microsoft.com/office/powerpoint/2010/main" val="13281368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lef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lef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lef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left)">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0"/>
          <p:cNvSpPr>
            <a:spLocks noGrp="1"/>
          </p:cNvSpPr>
          <p:nvPr>
            <p:ph type="title"/>
          </p:nvPr>
        </p:nvSpPr>
        <p:spPr>
          <a:xfrm>
            <a:off x="320527" y="164111"/>
            <a:ext cx="6283869" cy="718186"/>
          </a:xfrm>
        </p:spPr>
        <p:txBody>
          <a:bodyPr/>
          <a:lstStyle/>
          <a:p>
            <a:r>
              <a:rPr lang="de-DE" b="1" dirty="0" smtClean="0"/>
              <a:t>afm Strategienavigation  </a:t>
            </a:r>
            <a:endParaRPr lang="de-DE" dirty="0" smtClean="0"/>
          </a:p>
        </p:txBody>
      </p:sp>
      <p:pic>
        <p:nvPicPr>
          <p:cNvPr id="2050" name="Picture 2"/>
          <p:cNvPicPr>
            <a:picLocks noChangeAspect="1" noChangeArrowheads="1"/>
          </p:cNvPicPr>
          <p:nvPr/>
        </p:nvPicPr>
        <p:blipFill>
          <a:blip r:embed="rId2" cstate="print"/>
          <a:srcRect/>
          <a:stretch>
            <a:fillRect/>
          </a:stretch>
        </p:blipFill>
        <p:spPr bwMode="auto">
          <a:xfrm>
            <a:off x="2046321" y="1274201"/>
            <a:ext cx="5051361" cy="4393674"/>
          </a:xfrm>
          <a:prstGeom prst="rect">
            <a:avLst/>
          </a:prstGeom>
          <a:noFill/>
          <a:ln w="9525">
            <a:noFill/>
            <a:miter lim="800000"/>
            <a:headEnd/>
            <a:tailEnd/>
          </a:ln>
        </p:spPr>
      </p:pic>
    </p:spTree>
    <p:extLst>
      <p:ext uri="{BB962C8B-B14F-4D97-AF65-F5344CB8AC3E}">
        <p14:creationId xmlns:p14="http://schemas.microsoft.com/office/powerpoint/2010/main" val="5839722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0"/>
          <p:cNvSpPr>
            <a:spLocks noGrp="1"/>
          </p:cNvSpPr>
          <p:nvPr>
            <p:ph type="title"/>
          </p:nvPr>
        </p:nvSpPr>
        <p:spPr>
          <a:xfrm>
            <a:off x="320527" y="164111"/>
            <a:ext cx="6283869" cy="718186"/>
          </a:xfrm>
        </p:spPr>
        <p:txBody>
          <a:bodyPr/>
          <a:lstStyle/>
          <a:p>
            <a:r>
              <a:rPr lang="de-DE" b="1" dirty="0" smtClean="0"/>
              <a:t>afm Strategienavigation  </a:t>
            </a:r>
            <a:endParaRPr lang="de-DE" dirty="0" smtClean="0"/>
          </a:p>
        </p:txBody>
      </p:sp>
      <p:pic>
        <p:nvPicPr>
          <p:cNvPr id="1026" name="Picture 2"/>
          <p:cNvPicPr>
            <a:picLocks noChangeAspect="1" noChangeArrowheads="1"/>
          </p:cNvPicPr>
          <p:nvPr/>
        </p:nvPicPr>
        <p:blipFill>
          <a:blip r:embed="rId2" cstate="print"/>
          <a:srcRect/>
          <a:stretch>
            <a:fillRect/>
          </a:stretch>
        </p:blipFill>
        <p:spPr bwMode="auto">
          <a:xfrm>
            <a:off x="2908747" y="1143002"/>
            <a:ext cx="3264904" cy="4934030"/>
          </a:xfrm>
          <a:prstGeom prst="rect">
            <a:avLst/>
          </a:prstGeom>
          <a:noFill/>
          <a:ln w="9525">
            <a:noFill/>
            <a:miter lim="800000"/>
            <a:headEnd/>
            <a:tailEnd/>
          </a:ln>
        </p:spPr>
      </p:pic>
    </p:spTree>
    <p:extLst>
      <p:ext uri="{BB962C8B-B14F-4D97-AF65-F5344CB8AC3E}">
        <p14:creationId xmlns:p14="http://schemas.microsoft.com/office/powerpoint/2010/main" val="374258479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Altersvorsorge im BeraterPortal</a:t>
            </a:r>
            <a:endParaRPr lang="de-DE" dirty="0"/>
          </a:p>
        </p:txBody>
      </p:sp>
      <p:pic>
        <p:nvPicPr>
          <p:cNvPr id="4" name="Picture 2"/>
          <p:cNvPicPr>
            <a:picLocks noChangeAspect="1" noChangeArrowheads="1"/>
          </p:cNvPicPr>
          <p:nvPr/>
        </p:nvPicPr>
        <p:blipFill>
          <a:blip r:embed="rId2" cstate="print"/>
          <a:srcRect/>
          <a:stretch>
            <a:fillRect/>
          </a:stretch>
        </p:blipFill>
        <p:spPr bwMode="auto">
          <a:xfrm>
            <a:off x="1719263" y="1257300"/>
            <a:ext cx="5705475" cy="4343400"/>
          </a:xfrm>
          <a:prstGeom prst="rect">
            <a:avLst/>
          </a:prstGeom>
          <a:noFill/>
          <a:ln w="9525" cap="flat" cmpd="sng" algn="ctr">
            <a:noFill/>
            <a:prstDash val="solid"/>
            <a:miter lim="800000"/>
            <a:headEnd/>
            <a:tailEnd/>
          </a:ln>
        </p:spPr>
      </p:pic>
      <p:sp>
        <p:nvSpPr>
          <p:cNvPr id="5" name="Pfeil nach links 4"/>
          <p:cNvSpPr/>
          <p:nvPr/>
        </p:nvSpPr>
        <p:spPr bwMode="auto">
          <a:xfrm>
            <a:off x="3419872" y="1772816"/>
            <a:ext cx="1080120" cy="288032"/>
          </a:xfrm>
          <a:prstGeom prst="leftArrow">
            <a:avLst/>
          </a:prstGeom>
          <a:solidFill>
            <a:srgbClr val="C00000"/>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792217612"/>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395536" y="1052736"/>
            <a:ext cx="6657975" cy="4667250"/>
          </a:xfrm>
          <a:prstGeom prst="rect">
            <a:avLst/>
          </a:prstGeom>
        </p:spPr>
      </p:pic>
      <p:sp>
        <p:nvSpPr>
          <p:cNvPr id="5" name="Textfeld 4"/>
          <p:cNvSpPr txBox="1"/>
          <p:nvPr/>
        </p:nvSpPr>
        <p:spPr>
          <a:xfrm>
            <a:off x="251520" y="332656"/>
            <a:ext cx="7488832" cy="338554"/>
          </a:xfrm>
          <a:prstGeom prst="rect">
            <a:avLst/>
          </a:prstGeom>
          <a:noFill/>
        </p:spPr>
        <p:txBody>
          <a:bodyPr wrap="square" rtlCol="0">
            <a:spAutoFit/>
          </a:bodyPr>
          <a:lstStyle/>
          <a:p>
            <a:pPr algn="l"/>
            <a:r>
              <a:rPr lang="de-DE" b="1" dirty="0" smtClean="0">
                <a:solidFill>
                  <a:schemeClr val="bg1"/>
                </a:solidFill>
              </a:rPr>
              <a:t>....immer der erste Schritt: afm Risikoklassenfinder</a:t>
            </a:r>
            <a:endParaRPr lang="de-DE" b="1" dirty="0">
              <a:solidFill>
                <a:schemeClr val="bg1"/>
              </a:solidFill>
            </a:endParaRPr>
          </a:p>
        </p:txBody>
      </p:sp>
    </p:spTree>
    <p:extLst>
      <p:ext uri="{BB962C8B-B14F-4D97-AF65-F5344CB8AC3E}">
        <p14:creationId xmlns:p14="http://schemas.microsoft.com/office/powerpoint/2010/main" val="1387426476"/>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Überblick Risikoklassen</a:t>
            </a:r>
            <a:endParaRPr lang="de-DE" dirty="0"/>
          </a:p>
        </p:txBody>
      </p:sp>
      <p:pic>
        <p:nvPicPr>
          <p:cNvPr id="4" name="Inhaltsplatzhalter 3"/>
          <p:cNvPicPr>
            <a:picLocks noGrp="1" noChangeAspect="1"/>
          </p:cNvPicPr>
          <p:nvPr>
            <p:ph idx="1"/>
          </p:nvPr>
        </p:nvPicPr>
        <p:blipFill>
          <a:blip r:embed="rId2"/>
          <a:stretch>
            <a:fillRect/>
          </a:stretch>
        </p:blipFill>
        <p:spPr>
          <a:xfrm>
            <a:off x="320675" y="1312856"/>
            <a:ext cx="8501063" cy="4232288"/>
          </a:xfrm>
          <a:prstGeom prst="rect">
            <a:avLst/>
          </a:prstGeom>
        </p:spPr>
      </p:pic>
    </p:spTree>
    <p:extLst>
      <p:ext uri="{BB962C8B-B14F-4D97-AF65-F5344CB8AC3E}">
        <p14:creationId xmlns:p14="http://schemas.microsoft.com/office/powerpoint/2010/main" val="2022489921"/>
      </p:ext>
    </p:extLst>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Ergebnisbeispiel Risikoklasse I</a:t>
            </a:r>
            <a:endParaRPr lang="de-DE" dirty="0"/>
          </a:p>
        </p:txBody>
      </p:sp>
      <p:pic>
        <p:nvPicPr>
          <p:cNvPr id="4" name="Inhaltsplatzhalter 3"/>
          <p:cNvPicPr>
            <a:picLocks noGrp="1" noChangeAspect="1"/>
          </p:cNvPicPr>
          <p:nvPr>
            <p:ph idx="1"/>
          </p:nvPr>
        </p:nvPicPr>
        <p:blipFill>
          <a:blip r:embed="rId2"/>
          <a:stretch>
            <a:fillRect/>
          </a:stretch>
        </p:blipFill>
        <p:spPr>
          <a:xfrm>
            <a:off x="320675" y="1422515"/>
            <a:ext cx="8501063" cy="4012969"/>
          </a:xfrm>
          <a:prstGeom prst="rect">
            <a:avLst/>
          </a:prstGeom>
        </p:spPr>
      </p:pic>
    </p:spTree>
    <p:extLst>
      <p:ext uri="{BB962C8B-B14F-4D97-AF65-F5344CB8AC3E}">
        <p14:creationId xmlns:p14="http://schemas.microsoft.com/office/powerpoint/2010/main" val="410248110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Münchener Verein: Ventillösung ohne Gesundheitsprüfung</a:t>
            </a:r>
            <a:endParaRPr lang="de-DE" dirty="0"/>
          </a:p>
        </p:txBody>
      </p:sp>
      <p:pic>
        <p:nvPicPr>
          <p:cNvPr id="4" name="Inhaltsplatzhalter 3"/>
          <p:cNvPicPr>
            <a:picLocks noGrp="1" noChangeAspect="1"/>
          </p:cNvPicPr>
          <p:nvPr>
            <p:ph idx="1"/>
          </p:nvPr>
        </p:nvPicPr>
        <p:blipFill>
          <a:blip r:embed="rId2"/>
          <a:stretch>
            <a:fillRect/>
          </a:stretch>
        </p:blipFill>
        <p:spPr>
          <a:xfrm>
            <a:off x="179512" y="2564904"/>
            <a:ext cx="8501063" cy="3224141"/>
          </a:xfrm>
          <a:prstGeom prst="rect">
            <a:avLst/>
          </a:prstGeom>
        </p:spPr>
      </p:pic>
      <p:sp>
        <p:nvSpPr>
          <p:cNvPr id="5" name="Textfeld 4"/>
          <p:cNvSpPr txBox="1"/>
          <p:nvPr/>
        </p:nvSpPr>
        <p:spPr>
          <a:xfrm>
            <a:off x="251520" y="1124744"/>
            <a:ext cx="8280920" cy="830997"/>
          </a:xfrm>
          <a:prstGeom prst="rect">
            <a:avLst/>
          </a:prstGeom>
          <a:noFill/>
        </p:spPr>
        <p:txBody>
          <a:bodyPr wrap="square" rtlCol="0">
            <a:spAutoFit/>
          </a:bodyPr>
          <a:lstStyle/>
          <a:p>
            <a:pPr marL="285750" indent="-285750" algn="l">
              <a:buFont typeface="Arial" panose="020B0604020202020204" pitchFamily="34" charset="0"/>
              <a:buChar char="•"/>
            </a:pPr>
            <a:r>
              <a:rPr lang="de-DE" dirty="0" smtClean="0"/>
              <a:t>Kein Verzicht auf das ordentliche Kündigungsrecht des Versicherers</a:t>
            </a:r>
          </a:p>
          <a:p>
            <a:pPr marL="285750" indent="-285750" algn="l">
              <a:buFont typeface="Arial" panose="020B0604020202020204" pitchFamily="34" charset="0"/>
              <a:buChar char="•"/>
            </a:pPr>
            <a:r>
              <a:rPr lang="de-DE" dirty="0" smtClean="0"/>
              <a:t>Max. 20 € Tagessatz</a:t>
            </a:r>
          </a:p>
          <a:p>
            <a:pPr marL="285750" indent="-285750" algn="l">
              <a:buFont typeface="Arial" panose="020B0604020202020204" pitchFamily="34" charset="0"/>
              <a:buChar char="•"/>
            </a:pPr>
            <a:r>
              <a:rPr lang="de-DE" dirty="0" smtClean="0"/>
              <a:t>Online-Abschluss</a:t>
            </a:r>
            <a:endParaRPr lang="de-DE" dirty="0"/>
          </a:p>
        </p:txBody>
      </p:sp>
    </p:spTree>
    <p:extLst>
      <p:ext uri="{BB962C8B-B14F-4D97-AF65-F5344CB8AC3E}">
        <p14:creationId xmlns:p14="http://schemas.microsoft.com/office/powerpoint/2010/main" val="1423959377"/>
      </p:ext>
    </p:extLst>
  </p:cSld>
  <p:clrMapOvr>
    <a:masterClrMapping/>
  </p:clrMapOvr>
  <p:transition>
    <p:fad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1682761" y="908050"/>
            <a:ext cx="5776891" cy="5041900"/>
          </a:xfrm>
          <a:prstGeom prst="rect">
            <a:avLst/>
          </a:prstGeom>
          <a:noFill/>
          <a:ln w="9525">
            <a:noFill/>
            <a:miter lim="800000"/>
            <a:headEnd/>
            <a:tailEnd/>
          </a:ln>
        </p:spPr>
      </p:pic>
    </p:spTree>
    <p:extLst>
      <p:ext uri="{BB962C8B-B14F-4D97-AF65-F5344CB8AC3E}">
        <p14:creationId xmlns:p14="http://schemas.microsoft.com/office/powerpoint/2010/main" val="1454716411"/>
      </p:ext>
    </p:extLst>
  </p:cSld>
  <p:clrMapOvr>
    <a:masterClrMapping/>
  </p:clrMapOvr>
  <p:transition>
    <p:fad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Basisrente</a:t>
            </a:r>
            <a:endParaRPr lang="de-DE" dirty="0"/>
          </a:p>
        </p:txBody>
      </p:sp>
      <p:sp>
        <p:nvSpPr>
          <p:cNvPr id="3" name="Inhaltsplatzhalter 2"/>
          <p:cNvSpPr>
            <a:spLocks noGrp="1"/>
          </p:cNvSpPr>
          <p:nvPr>
            <p:ph idx="1"/>
          </p:nvPr>
        </p:nvSpPr>
        <p:spPr>
          <a:xfrm>
            <a:off x="320675" y="979388"/>
            <a:ext cx="8501063" cy="5041900"/>
          </a:xfrm>
        </p:spPr>
        <p:txBody>
          <a:bodyPr/>
          <a:lstStyle/>
          <a:p>
            <a:pPr>
              <a:buFont typeface="Wingdings" pitchFamily="2" charset="2"/>
              <a:buChar char="§"/>
            </a:pPr>
            <a:r>
              <a:rPr lang="de-DE" sz="1800" dirty="0" smtClean="0"/>
              <a:t>Virtuelle Beratermappe </a:t>
            </a:r>
          </a:p>
          <a:p>
            <a:r>
              <a:rPr lang="de-DE" sz="1800" dirty="0" smtClean="0"/>
              <a:t>		- Rahmenbedingungen</a:t>
            </a:r>
          </a:p>
          <a:p>
            <a:r>
              <a:rPr lang="de-DE" sz="1800" dirty="0" smtClean="0"/>
              <a:t>		- Anforderungsprofil</a:t>
            </a:r>
          </a:p>
          <a:p>
            <a:r>
              <a:rPr lang="de-DE" sz="1800" dirty="0" smtClean="0"/>
              <a:t>		- Motive</a:t>
            </a:r>
          </a:p>
          <a:p>
            <a:pPr>
              <a:buFont typeface="Wingdings" pitchFamily="2" charset="2"/>
              <a:buChar char="§"/>
            </a:pPr>
            <a:r>
              <a:rPr lang="de-DE" sz="1800" dirty="0" smtClean="0"/>
              <a:t>Entscheidungsnavigation – ausgewählte Kriterien</a:t>
            </a:r>
          </a:p>
          <a:p>
            <a:pPr>
              <a:buFont typeface="Wingdings" pitchFamily="2" charset="2"/>
              <a:buChar char="§"/>
            </a:pPr>
            <a:r>
              <a:rPr lang="de-DE" sz="1800" dirty="0" smtClean="0"/>
              <a:t>Produktempfehlungen</a:t>
            </a:r>
          </a:p>
          <a:p>
            <a:pPr>
              <a:buFont typeface="Wingdings" pitchFamily="2" charset="2"/>
              <a:buChar char="§"/>
            </a:pPr>
            <a:r>
              <a:rPr lang="de-DE" sz="1800" dirty="0" smtClean="0"/>
              <a:t>Fondsallokation</a:t>
            </a:r>
          </a:p>
          <a:p>
            <a:pPr>
              <a:buFont typeface="Wingdings" pitchFamily="2" charset="2"/>
              <a:buChar char="§"/>
            </a:pPr>
            <a:r>
              <a:rPr lang="de-DE" sz="1800" dirty="0" smtClean="0"/>
              <a:t>Flyer</a:t>
            </a:r>
            <a:endParaRPr lang="de-DE" sz="2000" dirty="0" smtClean="0"/>
          </a:p>
          <a:p>
            <a:endParaRPr lang="de-DE" sz="2000" dirty="0"/>
          </a:p>
        </p:txBody>
      </p:sp>
      <p:pic>
        <p:nvPicPr>
          <p:cNvPr id="3075" name="Picture 3"/>
          <p:cNvPicPr>
            <a:picLocks noChangeAspect="1" noChangeArrowheads="1"/>
          </p:cNvPicPr>
          <p:nvPr/>
        </p:nvPicPr>
        <p:blipFill>
          <a:blip r:embed="rId2" cstate="print"/>
          <a:srcRect/>
          <a:stretch>
            <a:fillRect/>
          </a:stretch>
        </p:blipFill>
        <p:spPr bwMode="auto">
          <a:xfrm>
            <a:off x="6804248" y="980728"/>
            <a:ext cx="2076450" cy="2960370"/>
          </a:xfrm>
          <a:prstGeom prst="rect">
            <a:avLst/>
          </a:prstGeom>
          <a:ln>
            <a:noFill/>
          </a:ln>
          <a:effectLst>
            <a:outerShdw blurRad="292100" dist="139700" dir="2700000" algn="tl" rotWithShape="0">
              <a:srgbClr val="333333">
                <a:alpha val="65000"/>
              </a:srgbClr>
            </a:outerShdw>
          </a:effectLst>
        </p:spPr>
      </p:pic>
      <p:pic>
        <p:nvPicPr>
          <p:cNvPr id="6" name="Picture 5"/>
          <p:cNvPicPr>
            <a:picLocks noChangeAspect="1" noChangeArrowheads="1"/>
          </p:cNvPicPr>
          <p:nvPr/>
        </p:nvPicPr>
        <p:blipFill>
          <a:blip r:embed="rId3" cstate="print"/>
          <a:srcRect/>
          <a:stretch>
            <a:fillRect/>
          </a:stretch>
        </p:blipFill>
        <p:spPr bwMode="auto">
          <a:xfrm>
            <a:off x="3923928" y="4005064"/>
            <a:ext cx="3044891" cy="1800457"/>
          </a:xfrm>
          <a:prstGeom prst="rect">
            <a:avLst/>
          </a:prstGeom>
          <a:noFill/>
          <a:ln w="9525">
            <a:noFill/>
            <a:miter lim="800000"/>
            <a:headEnd/>
            <a:tailEnd/>
          </a:ln>
        </p:spPr>
      </p:pic>
      <p:pic>
        <p:nvPicPr>
          <p:cNvPr id="7" name="Picture 6"/>
          <p:cNvPicPr>
            <a:picLocks noChangeAspect="1" noChangeArrowheads="1"/>
          </p:cNvPicPr>
          <p:nvPr/>
        </p:nvPicPr>
        <p:blipFill>
          <a:blip r:embed="rId4" cstate="print"/>
          <a:srcRect/>
          <a:stretch>
            <a:fillRect/>
          </a:stretch>
        </p:blipFill>
        <p:spPr bwMode="auto">
          <a:xfrm>
            <a:off x="6536588" y="4365104"/>
            <a:ext cx="2607412" cy="1660547"/>
          </a:xfrm>
          <a:prstGeom prst="rect">
            <a:avLst/>
          </a:prstGeom>
          <a:noFill/>
          <a:ln w="9525">
            <a:noFill/>
            <a:miter lim="800000"/>
            <a:headEnd/>
            <a:tailEnd/>
          </a:ln>
        </p:spPr>
      </p:pic>
    </p:spTree>
    <p:extLst>
      <p:ext uri="{BB962C8B-B14F-4D97-AF65-F5344CB8AC3E}">
        <p14:creationId xmlns:p14="http://schemas.microsoft.com/office/powerpoint/2010/main" val="53990141"/>
      </p:ext>
    </p:extLst>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Riesterrente</a:t>
            </a:r>
            <a:endParaRPr lang="de-DE" dirty="0"/>
          </a:p>
        </p:txBody>
      </p:sp>
      <p:sp>
        <p:nvSpPr>
          <p:cNvPr id="3" name="Inhaltsplatzhalter 2"/>
          <p:cNvSpPr>
            <a:spLocks noGrp="1"/>
          </p:cNvSpPr>
          <p:nvPr>
            <p:ph idx="1"/>
          </p:nvPr>
        </p:nvSpPr>
        <p:spPr/>
        <p:txBody>
          <a:bodyPr/>
          <a:lstStyle/>
          <a:p>
            <a:endParaRPr lang="de-DE" sz="2000" dirty="0" smtClean="0"/>
          </a:p>
          <a:p>
            <a:pPr>
              <a:buFont typeface="Wingdings" pitchFamily="2" charset="2"/>
              <a:buChar char="§"/>
            </a:pPr>
            <a:r>
              <a:rPr lang="de-DE" sz="2000" dirty="0" smtClean="0"/>
              <a:t>Virtuelle Beratermappe</a:t>
            </a:r>
          </a:p>
          <a:p>
            <a:pPr>
              <a:buFont typeface="Wingdings" pitchFamily="2" charset="2"/>
              <a:buChar char="§"/>
            </a:pPr>
            <a:r>
              <a:rPr lang="de-DE" sz="2000" dirty="0" smtClean="0"/>
              <a:t>Entscheidungsnavigation – ausgewählte Kriterien</a:t>
            </a:r>
          </a:p>
          <a:p>
            <a:pPr>
              <a:buFont typeface="Wingdings" pitchFamily="2" charset="2"/>
              <a:buChar char="§"/>
            </a:pPr>
            <a:r>
              <a:rPr lang="de-DE" sz="2000" dirty="0" smtClean="0"/>
              <a:t>Produktempfehlungen</a:t>
            </a:r>
          </a:p>
          <a:p>
            <a:pPr>
              <a:buFont typeface="Wingdings" pitchFamily="2" charset="2"/>
              <a:buChar char="§"/>
            </a:pPr>
            <a:r>
              <a:rPr lang="de-DE" sz="2000" dirty="0" smtClean="0"/>
              <a:t>Flyer</a:t>
            </a:r>
          </a:p>
          <a:p>
            <a:endParaRPr lang="de-DE" sz="2000" dirty="0"/>
          </a:p>
        </p:txBody>
      </p:sp>
      <p:pic>
        <p:nvPicPr>
          <p:cNvPr id="4100" name="Picture 4"/>
          <p:cNvPicPr>
            <a:picLocks noChangeAspect="1" noChangeArrowheads="1"/>
          </p:cNvPicPr>
          <p:nvPr/>
        </p:nvPicPr>
        <p:blipFill>
          <a:blip r:embed="rId2" cstate="print"/>
          <a:srcRect/>
          <a:stretch>
            <a:fillRect/>
          </a:stretch>
        </p:blipFill>
        <p:spPr bwMode="auto">
          <a:xfrm>
            <a:off x="6444208" y="2852936"/>
            <a:ext cx="2093595" cy="2957036"/>
          </a:xfrm>
          <a:prstGeom prst="rect">
            <a:avLst/>
          </a:prstGeom>
          <a:ln>
            <a:noFill/>
          </a:ln>
          <a:effectLst>
            <a:outerShdw blurRad="292100" dist="139700" dir="2700000" algn="tl" rotWithShape="0">
              <a:srgbClr val="333333">
                <a:alpha val="65000"/>
              </a:srgbClr>
            </a:outerShdw>
          </a:effectLst>
        </p:spPr>
      </p:pic>
      <p:pic>
        <p:nvPicPr>
          <p:cNvPr id="4098" name="Picture 2"/>
          <p:cNvPicPr>
            <a:picLocks noChangeAspect="1" noChangeArrowheads="1"/>
          </p:cNvPicPr>
          <p:nvPr/>
        </p:nvPicPr>
        <p:blipFill>
          <a:blip r:embed="rId3" cstate="print"/>
          <a:srcRect/>
          <a:stretch>
            <a:fillRect/>
          </a:stretch>
        </p:blipFill>
        <p:spPr bwMode="auto">
          <a:xfrm>
            <a:off x="6948264" y="1268760"/>
            <a:ext cx="2068830" cy="2964180"/>
          </a:xfrm>
          <a:prstGeom prst="rect">
            <a:avLst/>
          </a:prstGeom>
          <a:ln>
            <a:noFill/>
          </a:ln>
          <a:effectLst>
            <a:outerShdw blurRad="292100" dist="139700" dir="2700000" algn="tl" rotWithShape="0">
              <a:srgbClr val="333333">
                <a:alpha val="65000"/>
              </a:srgbClr>
            </a:outerShdw>
          </a:effectLst>
        </p:spPr>
      </p:pic>
      <p:pic>
        <p:nvPicPr>
          <p:cNvPr id="4103" name="Picture 7"/>
          <p:cNvPicPr>
            <a:picLocks noChangeAspect="1" noChangeArrowheads="1"/>
          </p:cNvPicPr>
          <p:nvPr/>
        </p:nvPicPr>
        <p:blipFill>
          <a:blip r:embed="rId4" cstate="print"/>
          <a:srcRect/>
          <a:stretch>
            <a:fillRect/>
          </a:stretch>
        </p:blipFill>
        <p:spPr bwMode="auto">
          <a:xfrm>
            <a:off x="3275856" y="2780928"/>
            <a:ext cx="2966085" cy="1814513"/>
          </a:xfrm>
          <a:prstGeom prst="rect">
            <a:avLst/>
          </a:prstGeom>
          <a:noFill/>
          <a:ln w="9525">
            <a:noFill/>
            <a:miter lim="800000"/>
            <a:headEnd/>
            <a:tailEnd/>
          </a:ln>
        </p:spPr>
      </p:pic>
      <p:pic>
        <p:nvPicPr>
          <p:cNvPr id="4104" name="Picture 8"/>
          <p:cNvPicPr>
            <a:picLocks noChangeAspect="1" noChangeArrowheads="1"/>
          </p:cNvPicPr>
          <p:nvPr/>
        </p:nvPicPr>
        <p:blipFill>
          <a:blip r:embed="rId5" cstate="print"/>
          <a:srcRect/>
          <a:stretch>
            <a:fillRect/>
          </a:stretch>
        </p:blipFill>
        <p:spPr bwMode="auto">
          <a:xfrm>
            <a:off x="4067944" y="4005064"/>
            <a:ext cx="2191703" cy="1925955"/>
          </a:xfrm>
          <a:prstGeom prst="rect">
            <a:avLst/>
          </a:prstGeom>
          <a:noFill/>
          <a:ln w="9525">
            <a:noFill/>
            <a:miter lim="800000"/>
            <a:headEnd/>
            <a:tailEnd/>
          </a:ln>
        </p:spPr>
      </p:pic>
    </p:spTree>
    <p:extLst>
      <p:ext uri="{BB962C8B-B14F-4D97-AF65-F5344CB8AC3E}">
        <p14:creationId xmlns:p14="http://schemas.microsoft.com/office/powerpoint/2010/main" val="2906858546"/>
      </p:ext>
    </p:extLst>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Private Rente</a:t>
            </a:r>
            <a:endParaRPr lang="de-DE" dirty="0"/>
          </a:p>
        </p:txBody>
      </p:sp>
      <p:sp>
        <p:nvSpPr>
          <p:cNvPr id="3" name="Inhaltsplatzhalter 2"/>
          <p:cNvSpPr>
            <a:spLocks noGrp="1"/>
          </p:cNvSpPr>
          <p:nvPr>
            <p:ph idx="1"/>
          </p:nvPr>
        </p:nvSpPr>
        <p:spPr/>
        <p:txBody>
          <a:bodyPr/>
          <a:lstStyle/>
          <a:p>
            <a:endParaRPr lang="de-DE" sz="2000" dirty="0" smtClean="0"/>
          </a:p>
          <a:p>
            <a:endParaRPr lang="de-DE" sz="2000" dirty="0" smtClean="0"/>
          </a:p>
          <a:p>
            <a:pPr>
              <a:buFont typeface="Wingdings" pitchFamily="2" charset="2"/>
              <a:buChar char="§"/>
            </a:pPr>
            <a:r>
              <a:rPr lang="de-DE" sz="2000" dirty="0" smtClean="0"/>
              <a:t>Virtuelle Beratermappe</a:t>
            </a:r>
          </a:p>
          <a:p>
            <a:pPr>
              <a:buFont typeface="Wingdings" pitchFamily="2" charset="2"/>
              <a:buChar char="§"/>
            </a:pPr>
            <a:r>
              <a:rPr lang="de-DE" sz="2000" dirty="0" smtClean="0"/>
              <a:t>Entscheidungsnavigation – ausgewählte Kriterien</a:t>
            </a:r>
          </a:p>
          <a:p>
            <a:pPr>
              <a:buFont typeface="Wingdings" pitchFamily="2" charset="2"/>
              <a:buChar char="§"/>
            </a:pPr>
            <a:r>
              <a:rPr lang="de-DE" sz="2000" dirty="0" smtClean="0"/>
              <a:t>Produktempfehlungen</a:t>
            </a:r>
          </a:p>
          <a:p>
            <a:pPr>
              <a:buFont typeface="Wingdings" pitchFamily="2" charset="2"/>
              <a:buChar char="§"/>
            </a:pPr>
            <a:r>
              <a:rPr lang="de-DE" sz="2000" dirty="0" smtClean="0"/>
              <a:t>Flyer</a:t>
            </a:r>
          </a:p>
          <a:p>
            <a:endParaRPr lang="de-DE" sz="2000" dirty="0"/>
          </a:p>
        </p:txBody>
      </p:sp>
      <p:pic>
        <p:nvPicPr>
          <p:cNvPr id="4" name="Picture 2"/>
          <p:cNvPicPr>
            <a:picLocks noChangeAspect="1" noChangeArrowheads="1"/>
          </p:cNvPicPr>
          <p:nvPr/>
        </p:nvPicPr>
        <p:blipFill>
          <a:blip r:embed="rId2" cstate="print"/>
          <a:srcRect/>
          <a:stretch>
            <a:fillRect/>
          </a:stretch>
        </p:blipFill>
        <p:spPr bwMode="auto">
          <a:xfrm>
            <a:off x="6804248" y="1268760"/>
            <a:ext cx="2091690" cy="2960370"/>
          </a:xfrm>
          <a:prstGeom prst="rect">
            <a:avLst/>
          </a:prstGeom>
          <a:ln>
            <a:noFill/>
          </a:ln>
          <a:effectLst>
            <a:outerShdw blurRad="292100" dist="139700" dir="2700000" algn="tl" rotWithShape="0">
              <a:srgbClr val="333333">
                <a:alpha val="65000"/>
              </a:srgbClr>
            </a:outerShdw>
          </a:effectLst>
        </p:spPr>
      </p:pic>
      <p:pic>
        <p:nvPicPr>
          <p:cNvPr id="5123" name="Picture 3"/>
          <p:cNvPicPr>
            <a:picLocks noChangeAspect="1" noChangeArrowheads="1"/>
          </p:cNvPicPr>
          <p:nvPr/>
        </p:nvPicPr>
        <p:blipFill>
          <a:blip r:embed="rId3" cstate="print"/>
          <a:srcRect/>
          <a:stretch>
            <a:fillRect/>
          </a:stretch>
        </p:blipFill>
        <p:spPr bwMode="auto">
          <a:xfrm>
            <a:off x="1547664" y="3789040"/>
            <a:ext cx="2286953" cy="2213610"/>
          </a:xfrm>
          <a:prstGeom prst="rect">
            <a:avLst/>
          </a:prstGeom>
          <a:noFill/>
          <a:ln w="9525">
            <a:noFill/>
            <a:miter lim="800000"/>
            <a:headEnd/>
            <a:tailEnd/>
          </a:ln>
        </p:spPr>
      </p:pic>
      <p:pic>
        <p:nvPicPr>
          <p:cNvPr id="5122" name="Picture 2"/>
          <p:cNvPicPr>
            <a:picLocks noChangeAspect="1" noChangeArrowheads="1"/>
          </p:cNvPicPr>
          <p:nvPr/>
        </p:nvPicPr>
        <p:blipFill>
          <a:blip r:embed="rId4" cstate="print"/>
          <a:srcRect/>
          <a:stretch>
            <a:fillRect/>
          </a:stretch>
        </p:blipFill>
        <p:spPr bwMode="auto">
          <a:xfrm>
            <a:off x="1" y="3212977"/>
            <a:ext cx="2891790" cy="1900238"/>
          </a:xfrm>
          <a:prstGeom prst="rect">
            <a:avLst/>
          </a:prstGeom>
          <a:noFill/>
          <a:ln w="9525">
            <a:noFill/>
            <a:miter lim="800000"/>
            <a:headEnd/>
            <a:tailEnd/>
          </a:ln>
        </p:spPr>
      </p:pic>
    </p:spTree>
    <p:extLst>
      <p:ext uri="{BB962C8B-B14F-4D97-AF65-F5344CB8AC3E}">
        <p14:creationId xmlns:p14="http://schemas.microsoft.com/office/powerpoint/2010/main" val="1412795013"/>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2" cstate="print"/>
          <a:srcRect/>
          <a:stretch>
            <a:fillRect/>
          </a:stretch>
        </p:blipFill>
        <p:spPr bwMode="auto">
          <a:xfrm>
            <a:off x="2051720" y="2492896"/>
            <a:ext cx="3003709" cy="2333625"/>
          </a:xfrm>
          <a:prstGeom prst="rect">
            <a:avLst/>
          </a:prstGeom>
          <a:noFill/>
          <a:ln w="9525">
            <a:noFill/>
            <a:miter lim="800000"/>
            <a:headEnd/>
            <a:tailEnd/>
          </a:ln>
        </p:spPr>
      </p:pic>
      <p:sp>
        <p:nvSpPr>
          <p:cNvPr id="2" name="Titel 1"/>
          <p:cNvSpPr>
            <a:spLocks noGrp="1"/>
          </p:cNvSpPr>
          <p:nvPr>
            <p:ph type="title"/>
          </p:nvPr>
        </p:nvSpPr>
        <p:spPr/>
        <p:txBody>
          <a:bodyPr/>
          <a:lstStyle/>
          <a:p>
            <a:r>
              <a:rPr lang="de-DE" dirty="0" smtClean="0"/>
              <a:t>Private Rente - Einmalbeiträge</a:t>
            </a:r>
            <a:endParaRPr lang="de-DE" dirty="0"/>
          </a:p>
        </p:txBody>
      </p:sp>
      <p:sp>
        <p:nvSpPr>
          <p:cNvPr id="3" name="Inhaltsplatzhalter 2"/>
          <p:cNvSpPr>
            <a:spLocks noGrp="1"/>
          </p:cNvSpPr>
          <p:nvPr>
            <p:ph idx="1"/>
          </p:nvPr>
        </p:nvSpPr>
        <p:spPr/>
        <p:txBody>
          <a:bodyPr/>
          <a:lstStyle/>
          <a:p>
            <a:endParaRPr lang="de-DE" dirty="0" smtClean="0"/>
          </a:p>
          <a:p>
            <a:pPr>
              <a:buFont typeface="Wingdings" pitchFamily="2" charset="2"/>
              <a:buChar char="§"/>
            </a:pPr>
            <a:r>
              <a:rPr lang="de-DE" sz="2000" dirty="0" smtClean="0"/>
              <a:t>Entscheidungsnavigation – ausgewählte Kriterien</a:t>
            </a:r>
          </a:p>
          <a:p>
            <a:pPr>
              <a:buFont typeface="Wingdings" pitchFamily="2" charset="2"/>
              <a:buChar char="§"/>
            </a:pPr>
            <a:r>
              <a:rPr lang="de-DE" sz="2000" dirty="0" smtClean="0"/>
              <a:t>Produktempfehlungen</a:t>
            </a:r>
          </a:p>
          <a:p>
            <a:pPr>
              <a:buFont typeface="Wingdings" pitchFamily="2" charset="2"/>
              <a:buChar char="§"/>
            </a:pPr>
            <a:r>
              <a:rPr lang="de-DE" sz="2000" dirty="0" smtClean="0"/>
              <a:t>Flyer</a:t>
            </a:r>
          </a:p>
          <a:p>
            <a:endParaRPr lang="de-DE" dirty="0"/>
          </a:p>
        </p:txBody>
      </p:sp>
      <p:pic>
        <p:nvPicPr>
          <p:cNvPr id="6146" name="Picture 2"/>
          <p:cNvPicPr>
            <a:picLocks noChangeAspect="1" noChangeArrowheads="1"/>
          </p:cNvPicPr>
          <p:nvPr/>
        </p:nvPicPr>
        <p:blipFill>
          <a:blip r:embed="rId3" cstate="print"/>
          <a:srcRect/>
          <a:stretch>
            <a:fillRect/>
          </a:stretch>
        </p:blipFill>
        <p:spPr bwMode="auto">
          <a:xfrm>
            <a:off x="6012160" y="2132856"/>
            <a:ext cx="2881313" cy="373380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395536" y="4149082"/>
            <a:ext cx="4705350" cy="1874520"/>
          </a:xfrm>
          <a:prstGeom prst="rect">
            <a:avLst/>
          </a:prstGeom>
          <a:noFill/>
          <a:ln w="9525">
            <a:noFill/>
            <a:miter lim="800000"/>
            <a:headEnd/>
            <a:tailEnd/>
          </a:ln>
        </p:spPr>
      </p:pic>
    </p:spTree>
    <p:extLst>
      <p:ext uri="{BB962C8B-B14F-4D97-AF65-F5344CB8AC3E}">
        <p14:creationId xmlns:p14="http://schemas.microsoft.com/office/powerpoint/2010/main" val="202793915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Vorlage_afm_Prae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2000" b="0" i="0" u="none" strike="noStrike" cap="none" normalizeH="0" baseline="0" smtClean="0">
            <a:ln>
              <a:noFill/>
            </a:ln>
            <a:solidFill>
              <a:schemeClr val="tx1"/>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Leere Präsentation">
  <a:themeElements>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ere Prä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spDef>
    <a:lnDef>
      <a:spPr bwMode="auto">
        <a:xfrm>
          <a:off x="0" y="0"/>
          <a:ext cx="1" cy="1"/>
        </a:xfrm>
        <a:custGeom>
          <a:avLst/>
          <a:gdLst/>
          <a:ahLst/>
          <a:cxnLst/>
          <a:rect l="0" t="0" r="0" b="0"/>
          <a:pathLst/>
        </a:custGeom>
        <a:solidFill>
          <a:srgbClr val="D6D6D6"/>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de-DE" sz="1600" b="0" i="0" u="none" strike="noStrike" cap="none" normalizeH="0" baseline="0" smtClean="0">
            <a:ln>
              <a:noFill/>
            </a:ln>
            <a:solidFill>
              <a:srgbClr val="1D2D4B"/>
            </a:solidFill>
            <a:effectLst/>
            <a:latin typeface="Arial" pitchFamily="34"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afm 2008</Template>
  <TotalTime>0</TotalTime>
  <Words>1509</Words>
  <Application>Microsoft Office PowerPoint</Application>
  <PresentationFormat>Bildschirmpräsentation (4:3)</PresentationFormat>
  <Paragraphs>450</Paragraphs>
  <Slides>94</Slides>
  <Notes>6</Notes>
  <HiddenSlides>0</HiddenSlides>
  <MMClips>0</MMClips>
  <ScaleCrop>false</ScaleCrop>
  <HeadingPairs>
    <vt:vector size="6" baseType="variant">
      <vt:variant>
        <vt:lpstr>Verwendete Schriftarten</vt:lpstr>
      </vt:variant>
      <vt:variant>
        <vt:i4>5</vt:i4>
      </vt:variant>
      <vt:variant>
        <vt:lpstr>Design</vt:lpstr>
      </vt:variant>
      <vt:variant>
        <vt:i4>7</vt:i4>
      </vt:variant>
      <vt:variant>
        <vt:lpstr>Folientitel</vt:lpstr>
      </vt:variant>
      <vt:variant>
        <vt:i4>94</vt:i4>
      </vt:variant>
    </vt:vector>
  </HeadingPairs>
  <TitlesOfParts>
    <vt:vector size="106" baseType="lpstr">
      <vt:lpstr>Arial Unicode MS</vt:lpstr>
      <vt:lpstr>ＭＳ Ｐゴシック</vt:lpstr>
      <vt:lpstr>Arial</vt:lpstr>
      <vt:lpstr>Times New Roman</vt:lpstr>
      <vt:lpstr>Wingdings</vt:lpstr>
      <vt:lpstr>Leere Präsentation</vt:lpstr>
      <vt:lpstr>Vorlage_afm_Praesentation</vt:lpstr>
      <vt:lpstr>1_Leere Präsentation</vt:lpstr>
      <vt:lpstr>Benutzerdefiniertes Design</vt:lpstr>
      <vt:lpstr>1_Benutzerdefiniertes Design</vt:lpstr>
      <vt:lpstr>2_Benutzerdefiniertes Design</vt:lpstr>
      <vt:lpstr>3_Leere Präsentation</vt:lpstr>
      <vt:lpstr>Herzlich Willkommen zum  Einarbeitungsworkshop</vt:lpstr>
      <vt:lpstr>Vertriebssupport Abteilung Vorsorge</vt:lpstr>
      <vt:lpstr>private Risiken: Die biometrische Eskalation</vt:lpstr>
      <vt:lpstr>PowerPoint-Präsentation</vt:lpstr>
      <vt:lpstr>Arbeitsunfähigkeit – Ein KT benötigt JEDER!</vt:lpstr>
      <vt:lpstr>afm Qualitätsprüfung</vt:lpstr>
      <vt:lpstr>Tarif SK-G: Maximal 600 € pro Monat</vt:lpstr>
      <vt:lpstr>Barmenia: Verkürzte GP bis 750 € monatlich</vt:lpstr>
      <vt:lpstr>Münchener Verein: Ventillösung ohne Gesundheitsprüfung</vt:lpstr>
      <vt:lpstr>KT für freiwillig gesetzlich Versicherte und PKV-Versicherte</vt:lpstr>
      <vt:lpstr>PowerPoint-Präsentation</vt:lpstr>
      <vt:lpstr>Privater Berufsunfähigkeitsschutz</vt:lpstr>
      <vt:lpstr>PowerPoint-Präsentation</vt:lpstr>
      <vt:lpstr>Privater Berufsunfähigkeitsschutz</vt:lpstr>
      <vt:lpstr>Rangliste nach Beitrag</vt:lpstr>
      <vt:lpstr>Privater Berufsunfähigkeitsschutz</vt:lpstr>
      <vt:lpstr>afm BU-Navi Online</vt:lpstr>
      <vt:lpstr>PowerPoint-Präsentation</vt:lpstr>
      <vt:lpstr>Privater Berufsunfähigkeitsschutz</vt:lpstr>
      <vt:lpstr>PowerPoint-Präsentation</vt:lpstr>
      <vt:lpstr>PowerPoint-Präsentation</vt:lpstr>
      <vt:lpstr>PowerPoint-Präsentation</vt:lpstr>
      <vt:lpstr>Beraterportal – Bereich BU</vt:lpstr>
      <vt:lpstr>Beraterportal – Bereich BU | Beamte</vt:lpstr>
      <vt:lpstr>Alternativen zur BU-Absicherung  </vt:lpstr>
      <vt:lpstr>Alternativen zur BU</vt:lpstr>
      <vt:lpstr>Aussagen von Kunden, die Sie alle kennen… Was antworten Sie?</vt:lpstr>
      <vt:lpstr>Wann braucht der Kunde eine Alternative zur BU ?</vt:lpstr>
      <vt:lpstr>Berufsunfähigkeit versus Verlust von Grundfähigkeiten</vt:lpstr>
      <vt:lpstr>PowerPoint-Präsentation</vt:lpstr>
      <vt:lpstr>Arbeitskraftabsicherung | Der Entscheidungsprozess</vt:lpstr>
      <vt:lpstr>Personenkreise, die das sagen (und ihre Tätigkeiten): </vt:lpstr>
      <vt:lpstr>Und diese Personen sind auch betroffen…</vt:lpstr>
      <vt:lpstr>Grundfähigkeit: Verlust der Fahrerlaubnis</vt:lpstr>
      <vt:lpstr>Grundfähigkeit: Verlust der Fahrerlaubnis</vt:lpstr>
      <vt:lpstr>GF</vt:lpstr>
      <vt:lpstr>Risiko-LV</vt:lpstr>
      <vt:lpstr>Alle Infos für die korrekte Prämie…unerlässlich</vt:lpstr>
      <vt:lpstr>PowerPoint-Präsentation</vt:lpstr>
      <vt:lpstr>ZUHAUSE</vt:lpstr>
      <vt:lpstr>Pflege-Ergänzung</vt:lpstr>
      <vt:lpstr>Pflege</vt:lpstr>
      <vt:lpstr>Pflege-Ergänzung | Empfehlungen </vt:lpstr>
      <vt:lpstr>PowerPoint-Präsentation</vt:lpstr>
      <vt:lpstr>Krankenversicherung</vt:lpstr>
      <vt:lpstr>PowerPoint-Präsentation</vt:lpstr>
      <vt:lpstr>Männlich 30 Jahre, stat. Wahlleistungen, 80 % ZE, keine weiteren Vorgaben</vt:lpstr>
      <vt:lpstr>PowerPoint-Präsentation</vt:lpstr>
      <vt:lpstr>PowerPoint-Präsentation</vt:lpstr>
      <vt:lpstr>PowerPoint-Präsentation</vt:lpstr>
      <vt:lpstr>Vorsorge außerhalb GKV-Programme?  </vt:lpstr>
      <vt:lpstr> </vt:lpstr>
      <vt:lpstr>Heilmittel</vt:lpstr>
      <vt:lpstr>Heilmittel</vt:lpstr>
      <vt:lpstr>Anlage 4 § 23 Abs. 1 BBHV</vt:lpstr>
      <vt:lpstr>Heilmittel</vt:lpstr>
      <vt:lpstr>Hilfsmittel I</vt:lpstr>
      <vt:lpstr>Hilfsmittel II</vt:lpstr>
      <vt:lpstr>Hilfsmittel III</vt:lpstr>
      <vt:lpstr>Leistungsfall Hörgerät</vt:lpstr>
      <vt:lpstr>Anschlussheilbehandlung – warum wichtig?</vt:lpstr>
      <vt:lpstr>AHB I</vt:lpstr>
      <vt:lpstr>AHB II</vt:lpstr>
      <vt:lpstr>AHB III</vt:lpstr>
      <vt:lpstr>Preis-/ Leistungsverzeichnisse für Material- und Laborkosten</vt:lpstr>
      <vt:lpstr>Ein Beispiel</vt:lpstr>
      <vt:lpstr>Ein Beispiel</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KV-Zusatzversicherung</vt:lpstr>
      <vt:lpstr>PowerPoint-Präsentation</vt:lpstr>
      <vt:lpstr>PowerPoint-Präsentation</vt:lpstr>
      <vt:lpstr>PowerPoint-Präsentation</vt:lpstr>
      <vt:lpstr>Thomas Druyen - Vermögensforscher</vt:lpstr>
      <vt:lpstr>Thomas Druyen - Vermögensforscher</vt:lpstr>
      <vt:lpstr>Altersvorsorgeübersicht</vt:lpstr>
      <vt:lpstr>afm Strategienavigation</vt:lpstr>
      <vt:lpstr>afm Strategienavigation  </vt:lpstr>
      <vt:lpstr>afm Strategienavigation  </vt:lpstr>
      <vt:lpstr>afm Strategienavigation  </vt:lpstr>
      <vt:lpstr>Altersvorsorge im BeraterPortal</vt:lpstr>
      <vt:lpstr>PowerPoint-Präsentation</vt:lpstr>
      <vt:lpstr>Überblick Risikoklassen</vt:lpstr>
      <vt:lpstr>Ergebnisbeispiel Risikoklasse I</vt:lpstr>
      <vt:lpstr>PowerPoint-Präsentation</vt:lpstr>
      <vt:lpstr>Basisrente</vt:lpstr>
      <vt:lpstr>Riesterrente</vt:lpstr>
      <vt:lpstr>Private Rente</vt:lpstr>
      <vt:lpstr>Private Rente - Einmalbeiträge</vt:lpstr>
    </vt:vector>
  </TitlesOfParts>
  <Company>afm GmbH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Berater Schulung Leben Teil II</dc:title>
  <dc:creator>Ringo Wilken</dc:creator>
  <cp:lastModifiedBy>Harden, Britta</cp:lastModifiedBy>
  <cp:revision>565</cp:revision>
  <dcterms:created xsi:type="dcterms:W3CDTF">2008-04-24T15:04:50Z</dcterms:created>
  <dcterms:modified xsi:type="dcterms:W3CDTF">2023-03-08T08:17:10Z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927910397</vt:i4>
  </property>
  <property fmtid="{D5CDD505-2E9C-101B-9397-08002B2CF9AE}" pid="3" name="_NewReviewCycle">
    <vt:lpwstr/>
  </property>
  <property fmtid="{D5CDD505-2E9C-101B-9397-08002B2CF9AE}" pid="4" name="_EmailSubject">
    <vt:lpwstr>Einarbeitungsworkshop </vt:lpwstr>
  </property>
  <property fmtid="{D5CDD505-2E9C-101B-9397-08002B2CF9AE}" pid="5" name="_AuthorEmail">
    <vt:lpwstr>Harden@afm-gruppe.de</vt:lpwstr>
  </property>
  <property fmtid="{D5CDD505-2E9C-101B-9397-08002B2CF9AE}" pid="6" name="_AuthorEmailDisplayName">
    <vt:lpwstr>Harden, Britta</vt:lpwstr>
  </property>
  <property fmtid="{D5CDD505-2E9C-101B-9397-08002B2CF9AE}" pid="7" name="_PreviousAdHocReviewCycleID">
    <vt:i4>-929637456</vt:i4>
  </property>
</Properties>
</file>