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19"/>
  </p:notesMasterIdLst>
  <p:handoutMasterIdLst>
    <p:handoutMasterId r:id="rId20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7C9B"/>
    <a:srgbClr val="1D2D4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870" autoAdjust="0"/>
  </p:normalViewPr>
  <p:slideViewPr>
    <p:cSldViewPr snapToGrid="0" showGuides="1">
      <p:cViewPr>
        <p:scale>
          <a:sx n="85" d="100"/>
          <a:sy n="85" d="100"/>
        </p:scale>
        <p:origin x="612" y="1062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18.09.2020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18.09.2020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0" pos="3749" userDrawn="1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 smtClean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 smtClean="0">
                <a:solidFill>
                  <a:srgbClr val="137C9B"/>
                </a:solidFill>
              </a:rPr>
              <a:t>Wir freuen uns darauf, Sie zu unterstützen! </a:t>
            </a:r>
            <a:endParaRPr lang="de-DE" altLang="de-DE" sz="2400" b="0" dirty="0">
              <a:solidFill>
                <a:srgbClr val="137C9B"/>
              </a:solidFill>
            </a:endParaRP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2016-02-16%20Service-Check%20privat.pdf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Einarbeitungsworkshop</a:t>
            </a:r>
            <a:endParaRPr lang="de-DE" dirty="0"/>
          </a:p>
        </p:txBody>
      </p:sp>
      <p:sp>
        <p:nvSpPr>
          <p:cNvPr id="2" name="Rechteck 1"/>
          <p:cNvSpPr/>
          <p:nvPr/>
        </p:nvSpPr>
        <p:spPr>
          <a:xfrm>
            <a:off x="3048000" y="3133535"/>
            <a:ext cx="737164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de-DE" sz="3600" dirty="0">
                <a:solidFill>
                  <a:srgbClr val="002060"/>
                </a:solidFill>
              </a:rPr>
              <a:t>Thema: </a:t>
            </a:r>
          </a:p>
          <a:p>
            <a:pPr>
              <a:lnSpc>
                <a:spcPct val="90000"/>
              </a:lnSpc>
            </a:pPr>
            <a:r>
              <a:rPr lang="de-DE" sz="3600" dirty="0">
                <a:solidFill>
                  <a:srgbClr val="002060"/>
                </a:solidFill>
              </a:rPr>
              <a:t>Privat- und Firmenversicherungen</a:t>
            </a:r>
          </a:p>
        </p:txBody>
      </p:sp>
    </p:spTree>
    <p:extLst>
      <p:ext uri="{BB962C8B-B14F-4D97-AF65-F5344CB8AC3E}">
        <p14:creationId xmlns:p14="http://schemas.microsoft.com/office/powerpoint/2010/main" val="38087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Service-Check 2016 - Update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kern="0" dirty="0" err="1">
                <a:solidFill>
                  <a:srgbClr val="002060"/>
                </a:solidFill>
                <a:latin typeface="Arial"/>
                <a:ea typeface="ＭＳ Ｐゴシック"/>
              </a:rPr>
              <a:t>ServiceCheck</a:t>
            </a:r>
            <a:r>
              <a:rPr lang="de-DE" kern="0" dirty="0">
                <a:solidFill>
                  <a:srgbClr val="002060"/>
                </a:solidFill>
                <a:latin typeface="Arial"/>
                <a:ea typeface="ＭＳ Ｐゴシック"/>
              </a:rPr>
              <a:t> als Instrument in der </a:t>
            </a:r>
            <a:r>
              <a:rPr lang="de-DE" kern="0" dirty="0" smtClean="0">
                <a:solidFill>
                  <a:srgbClr val="002060"/>
                </a:solidFill>
                <a:latin typeface="Arial"/>
                <a:ea typeface="ＭＳ Ｐゴシック"/>
              </a:rPr>
              <a:t>Praxis</a:t>
            </a:r>
            <a:endParaRPr lang="de-DE" dirty="0">
              <a:solidFill>
                <a:srgbClr val="002060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3242" y="2354830"/>
            <a:ext cx="3029371" cy="42354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5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9467" y="2354830"/>
            <a:ext cx="3034418" cy="42354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5597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kern="0" dirty="0">
                <a:solidFill>
                  <a:srgbClr val="002060"/>
                </a:solidFill>
                <a:latin typeface="Arial"/>
                <a:ea typeface="ＭＳ Ｐゴシック"/>
              </a:rPr>
              <a:t>Marketing | Service-Checks: Musteranschreiben und </a:t>
            </a:r>
            <a:r>
              <a:rPr lang="de-DE" kern="0" dirty="0" smtClean="0">
                <a:solidFill>
                  <a:srgbClr val="002060"/>
                </a:solidFill>
                <a:latin typeface="Arial"/>
                <a:ea typeface="ＭＳ Ｐゴシック"/>
              </a:rPr>
              <a:t>E-Mail-</a:t>
            </a:r>
            <a:r>
              <a:rPr lang="de-DE" kern="0" dirty="0" err="1" smtClean="0">
                <a:solidFill>
                  <a:srgbClr val="002060"/>
                </a:solidFill>
                <a:latin typeface="Arial"/>
                <a:ea typeface="ＭＳ Ｐゴシック"/>
              </a:rPr>
              <a:t>VorlageN</a:t>
            </a:r>
            <a:endParaRPr lang="de-DE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7468" y="1676224"/>
            <a:ext cx="3233481" cy="4571086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6968" y="2108023"/>
            <a:ext cx="3227860" cy="4571085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25684" y="1892124"/>
            <a:ext cx="3227861" cy="3538843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33747" y="2473149"/>
            <a:ext cx="3227860" cy="4035294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07187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12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kern="0" dirty="0">
                <a:solidFill>
                  <a:srgbClr val="002060"/>
                </a:solidFill>
                <a:latin typeface="Arial"/>
                <a:ea typeface="ＭＳ Ｐゴシック"/>
              </a:rPr>
              <a:t>Allgemeine Instrumente der </a:t>
            </a:r>
            <a:r>
              <a:rPr lang="de-DE" kern="0" dirty="0" smtClean="0">
                <a:solidFill>
                  <a:srgbClr val="002060"/>
                </a:solidFill>
                <a:latin typeface="Arial"/>
                <a:ea typeface="ＭＳ Ｐゴシック"/>
              </a:rPr>
              <a:t>Bestandsarbeit</a:t>
            </a:r>
            <a:endParaRPr lang="de-DE" dirty="0">
              <a:solidFill>
                <a:srgbClr val="00206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6009" y="2347561"/>
            <a:ext cx="3960813" cy="3352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047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13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Marketing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Flyer | </a:t>
            </a:r>
            <a:r>
              <a:rPr kumimoji="1" lang="de-DE" dirty="0" err="1"/>
              <a:t>Beileger</a:t>
            </a:r>
            <a:endParaRPr kumimoji="1" lang="de-DE" dirty="0"/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afm </a:t>
            </a:r>
            <a:r>
              <a:rPr kumimoji="1" lang="de-DE" dirty="0" err="1"/>
              <a:t>marktplatz</a:t>
            </a:r>
            <a:endParaRPr kumimoji="1" lang="de-DE" dirty="0"/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e-newsletter</a:t>
            </a:r>
          </a:p>
          <a:p>
            <a:endParaRPr lang="de-DE" dirty="0"/>
          </a:p>
        </p:txBody>
      </p:sp>
      <p:pic>
        <p:nvPicPr>
          <p:cNvPr id="6" name="Picture 2" descr="http://www.afm-berater.de/uploads/pics/2011-04-06_Vorschau_afm_pri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0942" y="4031394"/>
            <a:ext cx="1428750" cy="2028826"/>
          </a:xfrm>
          <a:prstGeom prst="rect">
            <a:avLst/>
          </a:prstGeom>
          <a:noFill/>
        </p:spPr>
      </p:pic>
      <p:pic>
        <p:nvPicPr>
          <p:cNvPr id="7" name="Picture 4" descr="http://www.afm-berater.de/uploads/pics/Vorschau_horse_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5118" y="4031394"/>
            <a:ext cx="1428750" cy="2028826"/>
          </a:xfrm>
          <a:prstGeom prst="rect">
            <a:avLst/>
          </a:prstGeom>
          <a:noFill/>
        </p:spPr>
      </p:pic>
      <p:pic>
        <p:nvPicPr>
          <p:cNvPr id="8" name="Picture 6" descr="http://www.afm-berater.de/uploads/pics/2011-02-28_afm_Beileger_privat_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7884" y="1799146"/>
            <a:ext cx="1428750" cy="2028826"/>
          </a:xfrm>
          <a:prstGeom prst="rect">
            <a:avLst/>
          </a:prstGeom>
          <a:noFill/>
        </p:spPr>
      </p:pic>
      <p:pic>
        <p:nvPicPr>
          <p:cNvPr id="9" name="Picture 8" descr="http://www.afm-berater.de/uploads/pics/Vorschau_Kfz-Beileg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2060" y="1799146"/>
            <a:ext cx="1428750" cy="2028826"/>
          </a:xfrm>
          <a:prstGeom prst="rect">
            <a:avLst/>
          </a:prstGeom>
          <a:noFill/>
        </p:spPr>
      </p:pic>
      <p:pic>
        <p:nvPicPr>
          <p:cNvPr id="10" name="Picture 10" descr="http://www.afm-berater.de/uploads/pics/Vorschau_Service-Check_Privatkunde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77646" y="1799146"/>
            <a:ext cx="1428750" cy="2028826"/>
          </a:xfrm>
          <a:prstGeom prst="rect">
            <a:avLst/>
          </a:prstGeom>
          <a:noFill/>
        </p:spPr>
      </p:pic>
      <p:pic>
        <p:nvPicPr>
          <p:cNvPr id="11" name="Picture 12" descr="http://www.afm-berater.de/uploads/pics/afm-office_-_vorschaubild_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09294" y="4031394"/>
            <a:ext cx="1428750" cy="2028826"/>
          </a:xfrm>
          <a:prstGeom prst="rect">
            <a:avLst/>
          </a:prstGeom>
          <a:noFill/>
        </p:spPr>
      </p:pic>
      <p:pic>
        <p:nvPicPr>
          <p:cNvPr id="12" name="Picture 14" descr="http://www.afm-berater.de/uploads/pics/afm-net-it_-_vorschaubild_0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93470" y="4031394"/>
            <a:ext cx="1428750" cy="2028826"/>
          </a:xfrm>
          <a:prstGeom prst="rect">
            <a:avLst/>
          </a:prstGeom>
          <a:noFill/>
        </p:spPr>
      </p:pic>
      <p:pic>
        <p:nvPicPr>
          <p:cNvPr id="13" name="Picture 16" descr="http://www.afm-berater.de/uploads/pics/afm-hotel_-_vorschaubild_0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977646" y="4031394"/>
            <a:ext cx="1428750" cy="2028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43218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14</a:t>
            </a:fld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61950" indent="0" eaLnBrk="0" hangingPunct="0">
              <a:spcBef>
                <a:spcPct val="50000"/>
              </a:spcBef>
              <a:buNone/>
            </a:pPr>
            <a:r>
              <a:rPr kumimoji="1" lang="de-DE" dirty="0">
                <a:solidFill>
                  <a:srgbClr val="137C9B"/>
                </a:solidFill>
              </a:rPr>
              <a:t>Privatversicherungen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Finanz- und Versicherungsanalyse</a:t>
            </a:r>
          </a:p>
          <a:p>
            <a:pPr marL="712788" indent="-350838" eaLnBrk="0" hangingPunct="0">
              <a:spcBef>
                <a:spcPct val="50000"/>
              </a:spcBef>
            </a:pPr>
            <a:endParaRPr kumimoji="1" lang="de-DE" dirty="0"/>
          </a:p>
          <a:p>
            <a:pPr marL="361950" indent="0" eaLnBrk="0" hangingPunct="0">
              <a:spcBef>
                <a:spcPct val="50000"/>
              </a:spcBef>
              <a:buNone/>
            </a:pPr>
            <a:r>
              <a:rPr kumimoji="1" lang="de-DE" dirty="0">
                <a:solidFill>
                  <a:srgbClr val="137C9B"/>
                </a:solidFill>
              </a:rPr>
              <a:t>Firmenversicherungen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diverse Produkt- bzw. Sparten bezogene  Fragebögen </a:t>
            </a:r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cap="none" dirty="0"/>
              <a:t>afm</a:t>
            </a:r>
            <a:r>
              <a:rPr kumimoji="1" lang="de-DE" dirty="0"/>
              <a:t> Bedarfs- und/oder </a:t>
            </a:r>
            <a:r>
              <a:rPr kumimoji="1" lang="de-DE" dirty="0" smtClean="0"/>
              <a:t>Risikoanalyse</a:t>
            </a:r>
            <a:endParaRPr lang="de-DE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067" y="1800110"/>
            <a:ext cx="3397955" cy="4806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294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15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dirty="0"/>
              <a:t>Produkte | Produktvergleiche | Highlights | </a:t>
            </a:r>
            <a:r>
              <a:rPr kumimoji="1" lang="de-DE" dirty="0" smtClean="0"/>
              <a:t>Empfehlungen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45299" y="1799146"/>
            <a:ext cx="5367276" cy="4798504"/>
          </a:xfrm>
        </p:spPr>
        <p:txBody>
          <a:bodyPr/>
          <a:lstStyle/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Empfehlungen,</a:t>
            </a:r>
            <a:br>
              <a:rPr kumimoji="1" lang="de-DE" dirty="0"/>
            </a:br>
            <a:r>
              <a:rPr kumimoji="1" lang="de-DE" dirty="0"/>
              <a:t>Produktinformationen,</a:t>
            </a:r>
            <a:br>
              <a:rPr kumimoji="1" lang="de-DE" dirty="0"/>
            </a:br>
            <a:r>
              <a:rPr kumimoji="1" lang="de-DE" dirty="0"/>
              <a:t>Druckstücke,</a:t>
            </a:r>
            <a:br>
              <a:rPr kumimoji="1" lang="de-DE" dirty="0"/>
            </a:br>
            <a:r>
              <a:rPr kumimoji="1" lang="de-DE" dirty="0"/>
              <a:t>(Rechentools)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Leistungsvergleiche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Fachinformationen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Presseartikel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Urteile</a:t>
            </a:r>
          </a:p>
          <a:p>
            <a:endParaRPr lang="de-DE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72815"/>
            <a:ext cx="5457588" cy="48862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2808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16</a:t>
            </a:fld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dirty="0"/>
              <a:t>Angebotswesen | </a:t>
            </a:r>
            <a:r>
              <a:rPr kumimoji="1" lang="de-DE" dirty="0" smtClean="0"/>
              <a:t>Software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Berechnung über den </a:t>
            </a:r>
            <a:r>
              <a:rPr kumimoji="1" lang="de-DE" dirty="0" err="1"/>
              <a:t>TerminalServer</a:t>
            </a:r>
            <a:r>
              <a:rPr kumimoji="1" lang="de-DE" dirty="0"/>
              <a:t> </a:t>
            </a:r>
            <a:br>
              <a:rPr kumimoji="1" lang="de-DE" dirty="0"/>
            </a:br>
            <a:r>
              <a:rPr kumimoji="1" lang="de-DE" dirty="0"/>
              <a:t>(Privat- und Firmenversicherungen)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Berechnung über das BeraterPortal </a:t>
            </a:r>
            <a:br>
              <a:rPr kumimoji="1" lang="de-DE" dirty="0"/>
            </a:br>
            <a:r>
              <a:rPr kumimoji="1" lang="de-DE" dirty="0"/>
              <a:t>(für bestimmte Konzepte im Privat- und Firmenversicherungsbereich)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Direktanfrage beim Versicherer </a:t>
            </a:r>
            <a:br>
              <a:rPr kumimoji="1" lang="de-DE" dirty="0"/>
            </a:br>
            <a:r>
              <a:rPr kumimoji="1" lang="de-DE" dirty="0"/>
              <a:t>(Ausschreibung über die Maklerbetreuer)</a:t>
            </a:r>
          </a:p>
          <a:p>
            <a:endParaRPr lang="de-DE" dirty="0"/>
          </a:p>
        </p:txBody>
      </p:sp>
      <p:grpSp>
        <p:nvGrpSpPr>
          <p:cNvPr id="10" name="Gruppieren 9"/>
          <p:cNvGrpSpPr/>
          <p:nvPr/>
        </p:nvGrpSpPr>
        <p:grpSpPr>
          <a:xfrm>
            <a:off x="836207" y="3874575"/>
            <a:ext cx="10238193" cy="2481030"/>
            <a:chOff x="836207" y="3874575"/>
            <a:chExt cx="10238193" cy="2481030"/>
          </a:xfrm>
        </p:grpSpPr>
        <p:pic>
          <p:nvPicPr>
            <p:cNvPr id="8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75930" y="3874575"/>
              <a:ext cx="5798470" cy="247758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36207" y="3874575"/>
              <a:ext cx="4062485" cy="248103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102661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17</a:t>
            </a:fld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afm Finanzplan | afm Risikoplan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Beratungsprotokolle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Schriftverkehr und Notizen</a:t>
            </a:r>
            <a:endParaRPr kumimoji="1"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Dokumentation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8216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AGenda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 err="1"/>
              <a:t>Beraterportal</a:t>
            </a:r>
            <a:endParaRPr kumimoji="1" lang="de-DE" dirty="0"/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Vertriebsinstrumente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Marketing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afm Bedarfs- und/oder Risikoanalyse 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afm Finanzplan | afm Risikoplan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Produkte | Produktvergleiche | Highlights | Empfehlungen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Angebotswesen | Software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Dokumentation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0075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	Privatversicherungen			Firmenversicherungen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Beraterportal</a:t>
            </a:r>
            <a:endParaRPr lang="de-DE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2388294"/>
            <a:ext cx="4364102" cy="3613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07288" y="2388294"/>
            <a:ext cx="5151777" cy="3652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0588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VErtRiebsinstrumente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Kundenkommunikation | Kundenempfehlungen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Mustermailings | Präsentationen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 err="1"/>
              <a:t>Entscheidungsnavigationen</a:t>
            </a:r>
            <a:endParaRPr kumimoji="1" lang="de-DE" dirty="0"/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Virtuelle Beratermappen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10 + 10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Service-Check</a:t>
            </a:r>
          </a:p>
          <a:p>
            <a:pPr marL="712788" indent="-350838" eaLnBrk="0" hangingPunct="0">
              <a:spcBef>
                <a:spcPct val="50000"/>
              </a:spcBef>
            </a:pPr>
            <a:r>
              <a:rPr kumimoji="1" lang="de-DE" dirty="0"/>
              <a:t>Lounges</a:t>
            </a:r>
          </a:p>
          <a:p>
            <a:endParaRPr lang="de-DE" dirty="0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5241" y="1799146"/>
            <a:ext cx="3445196" cy="2364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39836" y="2526271"/>
            <a:ext cx="2306198" cy="3274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5415" y="3598154"/>
            <a:ext cx="2046541" cy="28962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7238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sp>
        <p:nvSpPr>
          <p:cNvPr id="7" name="Textplatzhalt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defRPr/>
            </a:pPr>
            <a:endParaRPr lang="de-DE" sz="24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de-DE" b="1" dirty="0">
                <a:solidFill>
                  <a:schemeClr val="bg1">
                    <a:lumMod val="75000"/>
                  </a:schemeClr>
                </a:solidFill>
              </a:rPr>
              <a:t>Grundsätzliche Faktoren und Potentialbewusstsein</a:t>
            </a:r>
          </a:p>
          <a:p>
            <a:pPr>
              <a:defRPr/>
            </a:pPr>
            <a:endParaRPr lang="de-DE" b="1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de-DE" b="1" dirty="0">
                <a:solidFill>
                  <a:schemeClr val="bg1">
                    <a:lumMod val="75000"/>
                  </a:schemeClr>
                </a:solidFill>
              </a:rPr>
              <a:t>Elemente des Empfehlungsmanagements  </a:t>
            </a:r>
          </a:p>
          <a:p>
            <a:pPr>
              <a:defRPr/>
            </a:pPr>
            <a:endParaRPr lang="de-DE" b="1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de-DE" b="1" dirty="0">
                <a:solidFill>
                  <a:schemeClr val="bg1">
                    <a:lumMod val="75000"/>
                  </a:schemeClr>
                </a:solidFill>
              </a:rPr>
              <a:t>Technik in der Empfehlungskommunikation</a:t>
            </a:r>
          </a:p>
          <a:p>
            <a:pPr>
              <a:defRPr/>
            </a:pPr>
            <a:endParaRPr lang="de-DE" b="1" dirty="0"/>
          </a:p>
          <a:p>
            <a:pPr>
              <a:defRPr/>
            </a:pPr>
            <a:r>
              <a:rPr lang="de-DE" b="1" dirty="0"/>
              <a:t>Allgemeine Instrumente der Bestandsarbeit</a:t>
            </a:r>
          </a:p>
          <a:p>
            <a:pPr>
              <a:defRPr/>
            </a:pPr>
            <a:endParaRPr lang="de-DE" b="1" dirty="0"/>
          </a:p>
          <a:p>
            <a:pPr>
              <a:defRPr/>
            </a:pPr>
            <a:r>
              <a:rPr lang="de-DE" b="1" dirty="0" err="1">
                <a:solidFill>
                  <a:schemeClr val="bg1">
                    <a:lumMod val="75000"/>
                  </a:schemeClr>
                </a:solidFill>
              </a:rPr>
              <a:t>ServiceCheck</a:t>
            </a:r>
            <a:r>
              <a:rPr lang="de-DE" b="1" dirty="0">
                <a:solidFill>
                  <a:schemeClr val="bg1">
                    <a:lumMod val="75000"/>
                  </a:schemeClr>
                </a:solidFill>
              </a:rPr>
              <a:t> als Instrument in der Praxis</a:t>
            </a:r>
          </a:p>
          <a:p>
            <a:pPr>
              <a:defRPr/>
            </a:pPr>
            <a:endParaRPr lang="de-DE" b="1" dirty="0"/>
          </a:p>
          <a:p>
            <a:pPr>
              <a:defRPr/>
            </a:pPr>
            <a:endParaRPr lang="de-DE" b="1" dirty="0"/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kern="0" dirty="0">
                <a:solidFill>
                  <a:srgbClr val="002060"/>
                </a:solidFill>
                <a:latin typeface="Arial"/>
                <a:ea typeface="ＭＳ Ｐゴシック"/>
              </a:rPr>
              <a:t>Chancen der Bestandsarbeit I </a:t>
            </a:r>
            <a:r>
              <a:rPr lang="de-DE" kern="0" dirty="0" err="1">
                <a:solidFill>
                  <a:srgbClr val="002060"/>
                </a:solidFill>
                <a:latin typeface="Arial"/>
                <a:ea typeface="ＭＳ Ｐゴシック"/>
              </a:rPr>
              <a:t>ServiceCheck</a:t>
            </a:r>
            <a:r>
              <a:rPr lang="de-DE" kern="0" dirty="0">
                <a:solidFill>
                  <a:srgbClr val="002060"/>
                </a:solidFill>
                <a:latin typeface="Arial"/>
                <a:ea typeface="ＭＳ Ｐゴシック"/>
              </a:rPr>
              <a:t> und </a:t>
            </a:r>
            <a:r>
              <a:rPr lang="de-DE" kern="0" dirty="0" smtClean="0">
                <a:solidFill>
                  <a:srgbClr val="002060"/>
                </a:solidFill>
                <a:latin typeface="Arial"/>
                <a:ea typeface="ＭＳ Ｐゴシック"/>
              </a:rPr>
              <a:t>Empfehlungsmarketing</a:t>
            </a:r>
            <a:endParaRPr lang="de-D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264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Merkblätter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kern="0" dirty="0">
                <a:solidFill>
                  <a:srgbClr val="002060"/>
                </a:solidFill>
                <a:latin typeface="Arial"/>
                <a:ea typeface="ＭＳ Ｐゴシック"/>
              </a:rPr>
              <a:t>Allgemeine Instrumente der </a:t>
            </a:r>
            <a:r>
              <a:rPr lang="de-DE" kern="0" dirty="0" smtClean="0">
                <a:solidFill>
                  <a:srgbClr val="002060"/>
                </a:solidFill>
                <a:latin typeface="Arial"/>
                <a:ea typeface="ＭＳ Ｐゴシック"/>
              </a:rPr>
              <a:t>Bestandsarbeit</a:t>
            </a:r>
            <a:endParaRPr lang="de-DE" dirty="0">
              <a:solidFill>
                <a:srgbClr val="002060"/>
              </a:solidFill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Eigentumswechsel | </a:t>
            </a:r>
            <a:r>
              <a:rPr lang="de-DE" kern="0" dirty="0"/>
              <a:t>Gebäudeveräußerung</a:t>
            </a:r>
            <a:endParaRPr lang="de-DE" kern="0" dirty="0"/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Tod des VN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Erbschafts- und Schenkungsteuer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PKV-Tarifwechsel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PSV a.G.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Abfindung bAV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etc.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3061" y="1983891"/>
            <a:ext cx="2933784" cy="41516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198" y="2488716"/>
            <a:ext cx="2892601" cy="40908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0912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Leitfäden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AlLgemeine</a:t>
            </a:r>
            <a:r>
              <a:rPr lang="de-DE" dirty="0" smtClean="0"/>
              <a:t> Instrumente der </a:t>
            </a:r>
            <a:r>
              <a:rPr lang="de-DE" dirty="0" err="1" smtClean="0"/>
              <a:t>BEstandsarbeit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Kasko-Kosten bei Flottenpolicen senken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Einstieg in das afm Vermögensmanagement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Beratungsgespräch Immobilienverkauf 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etc.</a:t>
            </a:r>
          </a:p>
          <a:p>
            <a:endParaRPr lang="de-DE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44003" y="1812493"/>
            <a:ext cx="3096860" cy="43815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3141" y="2317317"/>
            <a:ext cx="3096859" cy="43835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1753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Musteranschreiben | Mustermailings</a:t>
            </a:r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AlLgemeine</a:t>
            </a:r>
            <a:r>
              <a:rPr lang="de-DE" dirty="0"/>
              <a:t> Instrumente der </a:t>
            </a:r>
            <a:r>
              <a:rPr lang="de-DE" dirty="0" err="1"/>
              <a:t>BEstandsarbeit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bAV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Altersvorsorge inkl. Antwortbogen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BU inkl. Antwortbogen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Kfz und Verkehrs-RS (NRV-Sonderkonzept)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 err="1"/>
              <a:t>Affinity</a:t>
            </a:r>
            <a:endParaRPr lang="de-DE" kern="0" dirty="0"/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Wohngebäude-Prämienanpassung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Elementar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 err="1" smtClean="0"/>
              <a:t>ServiceCheck</a:t>
            </a:r>
            <a:r>
              <a:rPr lang="de-DE" kern="0" dirty="0" smtClean="0"/>
              <a:t>, etc.</a:t>
            </a:r>
            <a:endParaRPr lang="de-DE" kern="0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6729" y="1871838"/>
            <a:ext cx="3033074" cy="42993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8716" y="2376663"/>
            <a:ext cx="3014840" cy="42649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1491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Erfassungsbögen | Angebotsbögen </a:t>
            </a:r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AlLgemeine</a:t>
            </a:r>
            <a:r>
              <a:rPr lang="de-DE" dirty="0"/>
              <a:t> Instrumente der </a:t>
            </a:r>
            <a:r>
              <a:rPr lang="de-DE" dirty="0" err="1"/>
              <a:t>BEstandsarbeit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Finanz- und Versicherungsanalyse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Risikoanalyse </a:t>
            </a:r>
            <a:r>
              <a:rPr lang="de-DE" kern="0" dirty="0">
                <a:solidFill>
                  <a:srgbClr val="92D050"/>
                </a:solidFill>
              </a:rPr>
              <a:t>(in Kürze in Ihrem BP)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Risikoanalyse bAV und GGF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bAV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KV-Zusatz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Pflege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/>
              <a:t>Wohngebäude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de-DE" kern="0" dirty="0" smtClean="0"/>
              <a:t>Kfz, etc.</a:t>
            </a:r>
            <a:endParaRPr lang="de-DE" kern="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15441" y="1859137"/>
            <a:ext cx="3029126" cy="42958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3141" y="2363963"/>
            <a:ext cx="3029126" cy="4291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8705057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afm_Master_16_9</Template>
  <TotalTime>0</TotalTime>
  <Words>259</Words>
  <Application>Microsoft Office PowerPoint</Application>
  <PresentationFormat>Breitbild</PresentationFormat>
  <Paragraphs>113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3" baseType="lpstr">
      <vt:lpstr>ＭＳ Ｐゴシック</vt:lpstr>
      <vt:lpstr>Arial</vt:lpstr>
      <vt:lpstr>Calibri</vt:lpstr>
      <vt:lpstr>Symbol</vt:lpstr>
      <vt:lpstr>Wingdings</vt:lpstr>
      <vt:lpstr>Design_afm</vt:lpstr>
      <vt:lpstr>Einarbeitungsworkshop</vt:lpstr>
      <vt:lpstr>AGenda</vt:lpstr>
      <vt:lpstr>Beraterportal</vt:lpstr>
      <vt:lpstr>VErtRiebsinstrumente</vt:lpstr>
      <vt:lpstr>Chancen der Bestandsarbeit I ServiceCheck und Empfehlungsmarketing</vt:lpstr>
      <vt:lpstr>Allgemeine Instrumente der Bestandsarbeit</vt:lpstr>
      <vt:lpstr>AlLgemeine Instrumente der BEstandsarbeit</vt:lpstr>
      <vt:lpstr>AlLgemeine Instrumente der BEstandsarbeit</vt:lpstr>
      <vt:lpstr>AlLgemeine Instrumente der BEstandsarbeit</vt:lpstr>
      <vt:lpstr>ServiceCheck als Instrument in der Praxis</vt:lpstr>
      <vt:lpstr>Marketing | Service-Checks: Musteranschreiben und E-Mail-VorlageN</vt:lpstr>
      <vt:lpstr>Allgemeine Instrumente der Bestandsarbeit</vt:lpstr>
      <vt:lpstr>Marketing</vt:lpstr>
      <vt:lpstr>afm Bedarfs- und/oder Risikoanalyse</vt:lpstr>
      <vt:lpstr>Produkte | Produktvergleiche | Highlights | Empfehlungen</vt:lpstr>
      <vt:lpstr>Angebotswesen | Software</vt:lpstr>
      <vt:lpstr>Dokumentation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Sventje Gregorowitsch</dc:creator>
  <cp:lastModifiedBy>Sventje Gregorowitsch</cp:lastModifiedBy>
  <cp:revision>12</cp:revision>
  <cp:lastPrinted>2019-08-21T13:01:55Z</cp:lastPrinted>
  <dcterms:created xsi:type="dcterms:W3CDTF">2020-09-18T07:37:44Z</dcterms:created>
  <dcterms:modified xsi:type="dcterms:W3CDTF">2020-09-18T08:32:00Z</dcterms:modified>
</cp:coreProperties>
</file>