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424" r:id="rId2"/>
    <p:sldId id="260" r:id="rId3"/>
    <p:sldId id="509" r:id="rId4"/>
    <p:sldId id="511" r:id="rId5"/>
    <p:sldId id="513" r:id="rId6"/>
    <p:sldId id="523" r:id="rId7"/>
    <p:sldId id="524" r:id="rId8"/>
    <p:sldId id="525" r:id="rId9"/>
    <p:sldId id="542" r:id="rId10"/>
    <p:sldId id="526" r:id="rId11"/>
    <p:sldId id="514" r:id="rId12"/>
    <p:sldId id="512" r:id="rId13"/>
    <p:sldId id="516" r:id="rId14"/>
    <p:sldId id="517" r:id="rId15"/>
    <p:sldId id="515" r:id="rId16"/>
    <p:sldId id="520" r:id="rId17"/>
    <p:sldId id="521" r:id="rId18"/>
    <p:sldId id="522" r:id="rId19"/>
    <p:sldId id="527" r:id="rId20"/>
    <p:sldId id="528" r:id="rId21"/>
    <p:sldId id="529" r:id="rId22"/>
    <p:sldId id="530" r:id="rId23"/>
    <p:sldId id="531" r:id="rId24"/>
    <p:sldId id="532" r:id="rId25"/>
    <p:sldId id="533" r:id="rId26"/>
    <p:sldId id="540" r:id="rId27"/>
    <p:sldId id="541" r:id="rId28"/>
    <p:sldId id="536" r:id="rId29"/>
    <p:sldId id="537" r:id="rId30"/>
    <p:sldId id="538" r:id="rId31"/>
    <p:sldId id="539" r:id="rId32"/>
    <p:sldId id="534" r:id="rId3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3C5CE-F247-41BF-8B8C-54489BD2B44A}" type="datetimeFigureOut">
              <a:rPr lang="de-DE" smtClean="0"/>
              <a:t>16.09.2020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03BD4-7CF2-4CF2-A929-7766A712BD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4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16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37329995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1991259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30795135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755768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3008041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22062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4105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2163654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7935292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4794743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120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61555464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8131406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26830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de-DE" sz="2400" kern="0" dirty="0">
              <a:solidFill>
                <a:srgbClr val="1D2D4B"/>
              </a:solidFill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048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490490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34649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09570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443432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28191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07113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6548905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805047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02110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658420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461118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17952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786008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707238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46776095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1236068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5724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14639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90798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033703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17107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60206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83351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0472954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9389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8745824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7366" y="164112"/>
            <a:ext cx="8378492" cy="653554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7348" y="1216417"/>
            <a:ext cx="11335498" cy="45705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651473" y="2"/>
            <a:ext cx="2540527" cy="295108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A234FA8-A5B8-4B23-AFAE-5B178136A4F1}" type="datetime1">
              <a:rPr lang="de-DE"/>
              <a:pPr>
                <a:defRPr/>
              </a:pPr>
              <a:t>16.09.2020</a:t>
            </a:fld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427347" y="6629128"/>
            <a:ext cx="8954320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27935" y="6629128"/>
            <a:ext cx="2564068" cy="228887"/>
          </a:xfrm>
          <a:prstGeom prst="rect">
            <a:avLst/>
          </a:prstGeom>
        </p:spPr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r>
              <a:rPr lang="de-DE" dirty="0"/>
              <a:t>Seite </a:t>
            </a:r>
          </a:p>
        </p:txBody>
      </p:sp>
    </p:spTree>
    <p:extLst>
      <p:ext uri="{BB962C8B-B14F-4D97-AF65-F5344CB8AC3E}">
        <p14:creationId xmlns:p14="http://schemas.microsoft.com/office/powerpoint/2010/main" val="4146120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41824668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8645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59942045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98317461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3625541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6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9" r:id="rId4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\\FO1\Akademie\Pr&#228;sentationen\Unternehmenspr&#228;sentation\U-Pr&#228;sentation%202004\Lighthouse%20family%20Free.mp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012" y="556319"/>
            <a:ext cx="9012862" cy="1325563"/>
          </a:xfrm>
        </p:spPr>
        <p:txBody>
          <a:bodyPr/>
          <a:lstStyle/>
          <a:p>
            <a:r>
              <a:rPr lang="de-DE" b="1" dirty="0"/>
              <a:t>Herzlich Willkommen</a:t>
            </a:r>
            <a:br>
              <a:rPr lang="de-DE" b="1" dirty="0"/>
            </a:br>
            <a:r>
              <a:rPr lang="de-DE" b="1" dirty="0"/>
              <a:t/>
            </a:r>
            <a:br>
              <a:rPr lang="de-DE" b="1" dirty="0"/>
            </a:br>
            <a:endParaRPr lang="de-DE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4" name="Rectangle 20"/>
          <p:cNvSpPr txBox="1">
            <a:spLocks noChangeArrowheads="1"/>
          </p:cNvSpPr>
          <p:nvPr/>
        </p:nvSpPr>
        <p:spPr>
          <a:xfrm>
            <a:off x="630012" y="1881882"/>
            <a:ext cx="11093354" cy="43763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 cap="all" baseline="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4200" b="1" dirty="0" smtClean="0"/>
              <a:t>Einarbeitungsworkshop 2020 </a:t>
            </a:r>
          </a:p>
          <a:p>
            <a:endParaRPr lang="de-DE" sz="4200" b="1" dirty="0"/>
          </a:p>
          <a:p>
            <a:pPr algn="ctr"/>
            <a:r>
              <a:rPr lang="de-DE" sz="4200" b="1" dirty="0" smtClean="0"/>
              <a:t>FIRMENVERSICHERUNG</a:t>
            </a:r>
          </a:p>
          <a:p>
            <a:endParaRPr lang="de-DE" sz="3900" b="1" dirty="0" smtClean="0"/>
          </a:p>
          <a:p>
            <a:endParaRPr lang="de-DE" sz="3900" b="1" dirty="0" smtClean="0"/>
          </a:p>
          <a:p>
            <a:endParaRPr lang="de-DE" sz="3900" b="1" dirty="0" smtClean="0"/>
          </a:p>
        </p:txBody>
      </p:sp>
      <p:pic>
        <p:nvPicPr>
          <p:cNvPr id="6" name="Lighthouse family Free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46164" y="3581400"/>
            <a:ext cx="32308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468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334076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/>
              <a:t>Stefanie Thomalla</a:t>
            </a:r>
            <a:endParaRPr lang="de-DE" sz="2000" b="1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Assistenz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Kleinere Ausschreibungen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Vorbereitungen für Veranstaltungen und Webinare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Webinare</a:t>
            </a:r>
            <a:endParaRPr lang="de-DE" sz="2000" b="1" dirty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Schadenbegleitung</a:t>
            </a:r>
          </a:p>
        </p:txBody>
      </p:sp>
    </p:spTree>
    <p:extLst>
      <p:ext uri="{BB962C8B-B14F-4D97-AF65-F5344CB8AC3E}">
        <p14:creationId xmlns:p14="http://schemas.microsoft.com/office/powerpoint/2010/main" val="20123031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AKTIONEN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4582135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>
                <a:solidFill>
                  <a:srgbClr val="1B2A45"/>
                </a:solidFill>
              </a:rPr>
              <a:t>Umstellungsaktionen von </a:t>
            </a:r>
            <a:r>
              <a:rPr lang="de-DE" sz="2000" dirty="0" smtClean="0">
                <a:solidFill>
                  <a:srgbClr val="1B2A45"/>
                </a:solidFill>
              </a:rPr>
              <a:t>Bestandsverträgen (aktuell z.B. Nürnberger-Haftpflichtbestand)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Firmen-Rechtsschutzaktion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Spezial-Strafrechtsschutzaktion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D&amp;O-Deckungsklage-Rechtsschutzaktion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Verschiedene spartenbezogene Aktionen bei z.B. neuen Bedingungswerken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Erforderliche Sideletter-Aktionen (AIP, Commercial-Pro HDI und VHV etc.)</a:t>
            </a:r>
            <a:endParaRPr lang="de-DE" sz="2000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4320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/>
              <a:t/>
            </a:r>
            <a:br>
              <a:rPr kumimoji="1" lang="de-DE" dirty="0"/>
            </a:br>
            <a:r>
              <a:rPr kumimoji="1" lang="de-DE" dirty="0" smtClean="0"/>
              <a:t>BERATERPORTAL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7988195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Neuigkeiten, aktuelle Informationen zum Marktgeschehen und zur Marktentwicklung, Produktneuigkeiten und Informationen, relevante Presseartikel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Corona-Krisensupport, Einschätzungen, Empfehlungen und rechtliche Hintergründe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Cyber-Ausschlussklauseln, Pandemie-Ausschlussklauseln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Risikoanalysen – hierzu später mehr!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Vertriebsmaterial, Flyer, Risikoplan, Beratermappe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Branchen- und produktspezifische Seiten mit praxisrelevanten Tipps und Informationen, Produktinformationen und Bedingungen, empfohlene Vorgehensweisen, Vertriebsinstrumente und Schadenbeispielen, Sonderkonzepte und Rahmenverträge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Fachlektüre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endParaRPr lang="de-DE" sz="2000" b="1" dirty="0" smtClean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r>
              <a:rPr lang="de-DE" sz="2400" b="1" dirty="0" smtClean="0">
                <a:solidFill>
                  <a:srgbClr val="1B2A45"/>
                </a:solidFill>
              </a:rPr>
              <a:t> 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6187" y="3334286"/>
            <a:ext cx="1111339" cy="157810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36" y="3087608"/>
            <a:ext cx="1103904" cy="156754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940" y="1494063"/>
            <a:ext cx="1122215" cy="159354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891" y="2080891"/>
            <a:ext cx="1122215" cy="159354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576" y="3022294"/>
            <a:ext cx="1028700" cy="1428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608" y="3456248"/>
            <a:ext cx="1000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8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/>
              <a:t/>
            </a:r>
            <a:br>
              <a:rPr kumimoji="1" lang="de-DE" dirty="0"/>
            </a:br>
            <a:r>
              <a:rPr kumimoji="1" lang="de-DE" dirty="0" smtClean="0"/>
              <a:t>BERATERPORTAL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2345625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algn="ctr">
              <a:spcBef>
                <a:spcPts val="2176"/>
              </a:spcBef>
            </a:pPr>
            <a:r>
              <a:rPr lang="de-DE" sz="2400" b="1" dirty="0" smtClean="0">
                <a:solidFill>
                  <a:srgbClr val="1B2A45"/>
                </a:solidFill>
              </a:rPr>
              <a:t> 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1469572"/>
            <a:ext cx="592786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88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/>
              <a:t/>
            </a:r>
            <a:br>
              <a:rPr kumimoji="1" lang="de-DE" dirty="0"/>
            </a:br>
            <a:r>
              <a:rPr kumimoji="1" lang="de-DE" dirty="0" smtClean="0"/>
              <a:t>BERATERPORTAL </a:t>
            </a:r>
            <a:r>
              <a:rPr kumimoji="1" lang="de-DE" dirty="0" smtClean="0">
                <a:solidFill>
                  <a:srgbClr val="FF0000"/>
                </a:solidFill>
              </a:rPr>
              <a:t>+ Live durch AK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2345625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algn="ctr">
              <a:spcBef>
                <a:spcPts val="2176"/>
              </a:spcBef>
            </a:pPr>
            <a:r>
              <a:rPr lang="de-DE" sz="2400" b="1" dirty="0" smtClean="0">
                <a:solidFill>
                  <a:srgbClr val="1B2A45"/>
                </a:solidFill>
              </a:rPr>
              <a:t> 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539" y="1485900"/>
            <a:ext cx="6431186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610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/>
              <a:t/>
            </a:r>
            <a:br>
              <a:rPr kumimoji="1" lang="de-DE" dirty="0"/>
            </a:br>
            <a:r>
              <a:rPr kumimoji="1" lang="de-DE" dirty="0" smtClean="0"/>
              <a:t>INFORMATIONSMEDIEN UND FACHAUFSÄTZE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2935530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Für unsere Kunden:		Intern:</a:t>
            </a:r>
          </a:p>
          <a:p>
            <a:pPr algn="ctr">
              <a:spcBef>
                <a:spcPts val="2176"/>
              </a:spcBef>
            </a:pPr>
            <a:r>
              <a:rPr lang="de-DE" sz="2400" b="1" dirty="0" smtClean="0">
                <a:solidFill>
                  <a:srgbClr val="1B2A45"/>
                </a:solidFill>
              </a:rPr>
              <a:t> 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5" y="2328340"/>
            <a:ext cx="2933700" cy="40767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183" y="2328340"/>
            <a:ext cx="2914650" cy="408622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844" y="2328340"/>
            <a:ext cx="2908527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076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/>
              <a:t/>
            </a:r>
            <a:br>
              <a:rPr kumimoji="1" lang="de-DE" dirty="0"/>
            </a:br>
            <a:r>
              <a:rPr kumimoji="1" lang="de-DE" dirty="0" smtClean="0"/>
              <a:t>INFORMATIONSMEDIEN UND FACHAUFSÄTZE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2345625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algn="ctr">
              <a:spcBef>
                <a:spcPts val="2176"/>
              </a:spcBef>
            </a:pPr>
            <a:r>
              <a:rPr lang="de-DE" sz="2400" b="1" dirty="0" smtClean="0">
                <a:solidFill>
                  <a:srgbClr val="1B2A45"/>
                </a:solidFill>
              </a:rPr>
              <a:t> 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22" y="1515634"/>
            <a:ext cx="12192000" cy="55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86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KONZEPT- UND PRODUKTENTWICKLUNG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4828356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HDI-commercial pro (Gebäude, Inhalt und Ertragsausfall mit Beitragsfindungsmöglichkeit)</a:t>
            </a:r>
            <a:endParaRPr lang="de-DE" sz="2000" dirty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VHV-commercial </a:t>
            </a:r>
            <a:r>
              <a:rPr lang="de-DE" sz="2000" dirty="0">
                <a:solidFill>
                  <a:srgbClr val="1B2A45"/>
                </a:solidFill>
              </a:rPr>
              <a:t>pro (Gebäude, Inhalt und Ertragsausfall</a:t>
            </a:r>
            <a:r>
              <a:rPr lang="de-DE" sz="2000" dirty="0" smtClean="0">
                <a:solidFill>
                  <a:srgbClr val="1B2A45"/>
                </a:solidFill>
              </a:rPr>
              <a:t>)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SV </a:t>
            </a:r>
            <a:r>
              <a:rPr lang="de-DE" sz="2000" dirty="0">
                <a:solidFill>
                  <a:srgbClr val="1B2A45"/>
                </a:solidFill>
              </a:rPr>
              <a:t>Gewerbe-Multi-Line </a:t>
            </a:r>
            <a:r>
              <a:rPr lang="de-DE" sz="2000" dirty="0" smtClean="0">
                <a:solidFill>
                  <a:srgbClr val="1B2A45"/>
                </a:solidFill>
              </a:rPr>
              <a:t>(Haftpflicht, Gebäude</a:t>
            </a:r>
            <a:r>
              <a:rPr lang="de-DE" sz="2000" dirty="0">
                <a:solidFill>
                  <a:srgbClr val="1B2A45"/>
                </a:solidFill>
              </a:rPr>
              <a:t>, Inhalt und </a:t>
            </a:r>
            <a:r>
              <a:rPr lang="de-DE" sz="2000" dirty="0" smtClean="0">
                <a:solidFill>
                  <a:srgbClr val="1B2A45"/>
                </a:solidFill>
              </a:rPr>
              <a:t>Ertragsausfall mit Beitragsfindungsmöglichkeit)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VHV-Hotelkonzept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R+V Maschinenbruch-Rahmenvertrag (mobil und stationär)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R+V Elektronik-Rahmenvertrag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R+V Bauleistungs-Rahmenvertrag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8992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smtClean="0"/>
              <a:t/>
            </a:r>
            <a:br>
              <a:rPr kumimoji="1" lang="de-DE" smtClean="0"/>
            </a:br>
            <a:r>
              <a:rPr kumimoji="1" lang="de-DE"/>
              <a:t>KONZEPT- UND PRODUKTENTWICKLUNG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27365" y="1832307"/>
            <a:ext cx="11345535" cy="4842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ERGO </a:t>
            </a:r>
            <a:r>
              <a:rPr lang="de-DE" dirty="0">
                <a:solidFill>
                  <a:srgbClr val="1B2A45"/>
                </a:solidFill>
              </a:rPr>
              <a:t>Maschinenbruch-Rahmenvertrag (mobil und stationär)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ERGO </a:t>
            </a:r>
            <a:r>
              <a:rPr lang="de-DE" dirty="0">
                <a:solidFill>
                  <a:srgbClr val="1B2A45"/>
                </a:solidFill>
              </a:rPr>
              <a:t>Elektronik-Rahmenvertrag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ERGO Bauleistungs-Rahmenvertrag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B2A45"/>
                </a:solidFill>
              </a:rPr>
              <a:t>AIP </a:t>
            </a:r>
            <a:r>
              <a:rPr lang="de-DE" dirty="0" err="1">
                <a:solidFill>
                  <a:srgbClr val="1B2A45"/>
                </a:solidFill>
              </a:rPr>
              <a:t>by</a:t>
            </a:r>
            <a:r>
              <a:rPr lang="de-DE" dirty="0">
                <a:solidFill>
                  <a:srgbClr val="1B2A45"/>
                </a:solidFill>
              </a:rPr>
              <a:t> Hiscox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Sideletterlösungen in den D&amp;O und Cyberbereichen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Rechtsschutz-Sonderkonditionen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Autoinhalts-Konzept über Carl Schröter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rgbClr val="1B2A45"/>
                </a:solidFill>
              </a:rPr>
              <a:t>usw.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endParaRPr lang="de-DE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196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RISIKOANALYSE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83" y="1620753"/>
            <a:ext cx="10896497" cy="486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46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AGENDA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0904663" cy="3930674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Die Firmenkundenabteilung</a:t>
            </a:r>
            <a:endParaRPr lang="de-DE" sz="20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Risikomanagement, Ausschreibungen 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/>
              <a:t>Aktionen</a:t>
            </a:r>
            <a:endParaRPr lang="de-DE" sz="2000" b="1" dirty="0"/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BeraterPortal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Informationsmedien und Fachaufsätze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Konzept- und Produktentwicklung</a:t>
            </a:r>
            <a:endParaRPr lang="de-DE" sz="2000" b="1" dirty="0">
              <a:solidFill>
                <a:srgbClr val="1B2A45"/>
              </a:solidFill>
            </a:endParaRP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r>
              <a:rPr lang="de-DE" sz="2000" b="1" dirty="0" smtClean="0">
                <a:solidFill>
                  <a:srgbClr val="1B2A45"/>
                </a:solidFill>
              </a:rPr>
              <a:t>Risikoanalyse</a:t>
            </a: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2754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dirty="0" smtClean="0"/>
              <a:t>RISIKOMANAGEMENT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429" y="1583870"/>
            <a:ext cx="6354066" cy="540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58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RISIKOMANAGEMENT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256"/>
            <a:ext cx="12214869" cy="508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906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/>
              <a:t>RISIKOMANAGEMENT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1549"/>
            <a:ext cx="5613144" cy="476862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721" y="1501549"/>
            <a:ext cx="6093279" cy="476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15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/>
              <a:t>RISIKOMANAGEMENT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2229"/>
            <a:ext cx="4637315" cy="347798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1" y="4514850"/>
            <a:ext cx="3124199" cy="23431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34" y="1187742"/>
            <a:ext cx="6345419" cy="325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99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SCHULUNGEN UND WORKSHOPS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27365" y="1832307"/>
            <a:ext cx="11345535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Mitwirkung an 4 Quartalsworkshops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10 Webinare p.a.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Cyberday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Cyberschulungen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Unregelmäßig MPOK-Meetings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2 x Feuer-Industrie-Schulung bei Fa. Marker OHG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2 x Haftpflicht-Praxisworkshops mit Schwerpunkt Baugewerbe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Produktschulungen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Diverse Workshops auf Anforderung einzelner Teams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B2A4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28815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AFM-TOOLS UND RECHNER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98114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 </a:t>
            </a: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27365" y="1832307"/>
            <a:ext cx="1134553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Rechtsschutz-Rechner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  <a:latin typeface="+mj-lt"/>
              </a:rPr>
              <a:t>TV-Rechner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Unverbindliche Cyber-Summenermittlung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Gebäude-Neuwertermittlung </a:t>
            </a:r>
            <a:r>
              <a:rPr lang="de-DE" sz="2000" dirty="0" err="1" smtClean="0">
                <a:solidFill>
                  <a:srgbClr val="1B2A45"/>
                </a:solidFill>
              </a:rPr>
              <a:t>SkenData</a:t>
            </a:r>
            <a:r>
              <a:rPr lang="de-DE" sz="2000" dirty="0" smtClean="0">
                <a:solidFill>
                  <a:srgbClr val="1B2A45"/>
                </a:solidFill>
              </a:rPr>
              <a:t>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/>
              <a:t>HDI-commercial-pro - Beitragsfindung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/>
              <a:t>SV-Multi-Line - Beitragsfindung</a:t>
            </a:r>
            <a:endParaRPr lang="de-DE" sz="2000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1B2A4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83133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dirty="0" smtClean="0"/>
              <a:t>Ausganssituation bezogen auf de Beitragsentwicklung:</a:t>
            </a:r>
          </a:p>
          <a:p>
            <a:pPr>
              <a:spcBef>
                <a:spcPts val="1200"/>
              </a:spcBef>
            </a:pPr>
            <a:endParaRPr lang="de-DE" sz="1400" dirty="0" smtClean="0"/>
          </a:p>
          <a:p>
            <a:pPr>
              <a:spcBef>
                <a:spcPts val="1200"/>
              </a:spcBef>
            </a:pPr>
            <a:r>
              <a:rPr lang="de-DE" dirty="0"/>
              <a:t>Sach- und Ertragsausfall</a:t>
            </a:r>
          </a:p>
          <a:p>
            <a:endParaRPr lang="de-DE" sz="1400" dirty="0" smtClean="0"/>
          </a:p>
          <a:p>
            <a:pPr>
              <a:spcBef>
                <a:spcPts val="1200"/>
              </a:spcBef>
            </a:pPr>
            <a:r>
              <a:rPr lang="de-DE" dirty="0"/>
              <a:t>Allgemeine Haftpflicht</a:t>
            </a:r>
          </a:p>
          <a:p>
            <a:endParaRPr lang="de-DE" sz="1400" dirty="0" smtClean="0"/>
          </a:p>
          <a:p>
            <a:pPr>
              <a:spcBef>
                <a:spcPts val="1200"/>
              </a:spcBef>
            </a:pPr>
            <a:r>
              <a:rPr lang="de-DE" dirty="0"/>
              <a:t>TV</a:t>
            </a:r>
          </a:p>
          <a:p>
            <a:endParaRPr lang="de-DE" sz="1400" dirty="0" smtClean="0"/>
          </a:p>
          <a:p>
            <a:r>
              <a:rPr lang="de-DE" dirty="0"/>
              <a:t>Rechtsschutz </a:t>
            </a:r>
          </a:p>
          <a:p>
            <a:endParaRPr lang="de-DE" sz="1400" dirty="0"/>
          </a:p>
          <a:p>
            <a:r>
              <a:rPr lang="de-DE" dirty="0"/>
              <a:t>D&amp;O</a:t>
            </a:r>
          </a:p>
          <a:p>
            <a:endParaRPr lang="de-DE" sz="1400" dirty="0"/>
          </a:p>
          <a:p>
            <a:r>
              <a:rPr lang="de-DE" sz="1400" dirty="0" smtClean="0"/>
              <a:t>			</a:t>
            </a:r>
            <a:endParaRPr lang="de-DE" sz="1400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AUSBLICK AUF DIE BEITRAGSENTWICKLUNGEN </a:t>
            </a:r>
            <a:endParaRPr lang="de-DE" b="1" dirty="0"/>
          </a:p>
        </p:txBody>
      </p:sp>
      <p:sp>
        <p:nvSpPr>
          <p:cNvPr id="3" name="Pfeil nach rechts 2"/>
          <p:cNvSpPr/>
          <p:nvPr/>
        </p:nvSpPr>
        <p:spPr>
          <a:xfrm rot="19057283">
            <a:off x="3510645" y="2620736"/>
            <a:ext cx="359229" cy="236764"/>
          </a:xfrm>
          <a:prstGeom prst="rightArrow">
            <a:avLst/>
          </a:prstGeom>
          <a:solidFill>
            <a:schemeClr val="accent6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 nach rechts 3"/>
          <p:cNvSpPr/>
          <p:nvPr/>
        </p:nvSpPr>
        <p:spPr>
          <a:xfrm rot="887143">
            <a:off x="3500739" y="3406637"/>
            <a:ext cx="372942" cy="228275"/>
          </a:xfrm>
          <a:prstGeom prst="rightArrow">
            <a:avLst/>
          </a:prstGeom>
          <a:solidFill>
            <a:srgbClr val="00B050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rechts 5"/>
          <p:cNvSpPr/>
          <p:nvPr/>
        </p:nvSpPr>
        <p:spPr>
          <a:xfrm>
            <a:off x="3511677" y="4064685"/>
            <a:ext cx="351065" cy="228275"/>
          </a:xfrm>
          <a:prstGeom prst="rightArrow">
            <a:avLst/>
          </a:prstGeom>
          <a:solidFill>
            <a:srgbClr val="FFC000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/>
          <p:cNvSpPr/>
          <p:nvPr/>
        </p:nvSpPr>
        <p:spPr>
          <a:xfrm rot="19057283">
            <a:off x="3510644" y="4870967"/>
            <a:ext cx="359229" cy="236764"/>
          </a:xfrm>
          <a:prstGeom prst="rightArrow">
            <a:avLst/>
          </a:prstGeom>
          <a:solidFill>
            <a:schemeClr val="accent6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9057283">
            <a:off x="3504544" y="5485206"/>
            <a:ext cx="359229" cy="236764"/>
          </a:xfrm>
          <a:prstGeom prst="rightArrow">
            <a:avLst/>
          </a:prstGeom>
          <a:solidFill>
            <a:schemeClr val="accent6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49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de-DE" dirty="0" smtClean="0"/>
              <a:t>Ausganssituation bezogen auf de Beitragsentwicklung:</a:t>
            </a:r>
          </a:p>
          <a:p>
            <a:pPr>
              <a:spcBef>
                <a:spcPts val="1200"/>
              </a:spcBef>
            </a:pPr>
            <a:endParaRPr lang="de-DE" sz="1400" dirty="0" smtClean="0"/>
          </a:p>
          <a:p>
            <a:r>
              <a:rPr lang="de-DE" dirty="0" smtClean="0"/>
              <a:t>Cyber (SME)</a:t>
            </a:r>
            <a:endParaRPr lang="de-DE" dirty="0"/>
          </a:p>
          <a:p>
            <a:endParaRPr lang="de-DE" sz="1400" dirty="0"/>
          </a:p>
          <a:p>
            <a:r>
              <a:rPr lang="de-DE" dirty="0"/>
              <a:t>VSV</a:t>
            </a:r>
            <a:r>
              <a:rPr lang="de-DE" sz="1400" dirty="0" smtClean="0"/>
              <a:t>		</a:t>
            </a:r>
            <a:endParaRPr lang="de-DE" sz="1400" dirty="0"/>
          </a:p>
          <a:p>
            <a:endParaRPr lang="de-DE" sz="1400" dirty="0"/>
          </a:p>
          <a:p>
            <a:r>
              <a:rPr lang="de-DE" dirty="0"/>
              <a:t>Kredit</a:t>
            </a:r>
          </a:p>
          <a:p>
            <a:endParaRPr lang="de-DE" sz="1400" dirty="0"/>
          </a:p>
          <a:p>
            <a:r>
              <a:rPr lang="de-DE" dirty="0"/>
              <a:t>Transport	</a:t>
            </a:r>
            <a:r>
              <a:rPr lang="de-DE" sz="1400" dirty="0" smtClean="0"/>
              <a:t>		</a:t>
            </a:r>
          </a:p>
          <a:p>
            <a:endParaRPr lang="de-DE" sz="1400" dirty="0"/>
          </a:p>
          <a:p>
            <a:r>
              <a:rPr lang="de-DE" sz="1400" dirty="0" smtClean="0"/>
              <a:t>			</a:t>
            </a:r>
            <a:endParaRPr lang="de-DE" sz="1400" dirty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AUSBLICK AUF DIE BEITRAGSENTWICKLUNGEN </a:t>
            </a:r>
          </a:p>
        </p:txBody>
      </p:sp>
      <p:sp>
        <p:nvSpPr>
          <p:cNvPr id="7" name="Pfeil nach rechts 6"/>
          <p:cNvSpPr/>
          <p:nvPr/>
        </p:nvSpPr>
        <p:spPr>
          <a:xfrm rot="19057283">
            <a:off x="3355912" y="4030892"/>
            <a:ext cx="359229" cy="236764"/>
          </a:xfrm>
          <a:prstGeom prst="rightArrow">
            <a:avLst/>
          </a:prstGeom>
          <a:solidFill>
            <a:schemeClr val="accent6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rechts 8"/>
          <p:cNvSpPr/>
          <p:nvPr/>
        </p:nvSpPr>
        <p:spPr>
          <a:xfrm>
            <a:off x="3359994" y="4794566"/>
            <a:ext cx="351065" cy="228275"/>
          </a:xfrm>
          <a:prstGeom prst="rightArrow">
            <a:avLst/>
          </a:prstGeom>
          <a:solidFill>
            <a:srgbClr val="FFC000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rechts 9"/>
          <p:cNvSpPr/>
          <p:nvPr/>
        </p:nvSpPr>
        <p:spPr>
          <a:xfrm>
            <a:off x="3390801" y="3275707"/>
            <a:ext cx="351065" cy="228275"/>
          </a:xfrm>
          <a:prstGeom prst="rightArrow">
            <a:avLst/>
          </a:prstGeom>
          <a:solidFill>
            <a:srgbClr val="FFC000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/>
          <p:cNvSpPr/>
          <p:nvPr/>
        </p:nvSpPr>
        <p:spPr>
          <a:xfrm rot="730101">
            <a:off x="3379863" y="2641424"/>
            <a:ext cx="372942" cy="228275"/>
          </a:xfrm>
          <a:prstGeom prst="rightArrow">
            <a:avLst/>
          </a:prstGeom>
          <a:solidFill>
            <a:srgbClr val="00B050"/>
          </a:solidFill>
          <a:ln>
            <a:solidFill>
              <a:srgbClr val="1D2D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9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smtClean="0"/>
              <a:t>Elbreederei</a:t>
            </a:r>
            <a:endParaRPr lang="de-DE" dirty="0"/>
          </a:p>
          <a:p>
            <a:r>
              <a:rPr lang="de-DE" dirty="0"/>
              <a:t>Schiffshaftpflicht - Anpassung der Haftung (BinSchG) wurde seitens des Maklers nicht mit der VN kommuniziert. Anpassung der Flotte von 25.000.000 € je auf bis zu 75.000.000 € je Schiff. Klarstellung der Fahrtgebiete. Anpassung der Schiffshaftpflichtversicherung an die Flusskaskoversicherung (lückenloser Übergang der Deckungsstrecke)</a:t>
            </a:r>
          </a:p>
          <a:p>
            <a:r>
              <a:rPr lang="de-DE" dirty="0"/>
              <a:t>Neuordnung der Schiffskasko</a:t>
            </a:r>
          </a:p>
          <a:p>
            <a:r>
              <a:rPr lang="de-DE" dirty="0"/>
              <a:t>Haftpflicht – Modifizierung der Betriebsbeschreibung. Flexiblere Regelung hinsichtlich der Risikoorte, Anpassung der Deckungssummen.</a:t>
            </a:r>
          </a:p>
          <a:p>
            <a:r>
              <a:rPr lang="de-DE" dirty="0"/>
              <a:t>Neuordnung der Sach- und Ertragsausfalldeckungen, insbesondere die Anpassung des Bargeldes an die Möglichkeiten der Wertschutzschränke und Berücksichtigung des Beraubungsrisikos in gleicher Höhe (wurde vom Vormakler nicht angepasst).</a:t>
            </a:r>
          </a:p>
          <a:p>
            <a:r>
              <a:rPr lang="de-DE" dirty="0"/>
              <a:t>Installation eines Cybervertrages</a:t>
            </a:r>
          </a:p>
          <a:p>
            <a:r>
              <a:rPr lang="de-DE" dirty="0"/>
              <a:t>Neuordnung der </a:t>
            </a:r>
            <a:r>
              <a:rPr lang="de-DE" dirty="0" smtClean="0"/>
              <a:t>D&amp;O</a:t>
            </a:r>
          </a:p>
          <a:p>
            <a:r>
              <a:rPr lang="de-DE" dirty="0"/>
              <a:t>TV-Rahmenvertrag</a:t>
            </a:r>
          </a:p>
          <a:p>
            <a:endParaRPr lang="de-DE" dirty="0"/>
          </a:p>
          <a:p>
            <a:pPr lvl="0">
              <a:spcBef>
                <a:spcPts val="1200"/>
              </a:spcBef>
            </a:pPr>
            <a:endParaRPr lang="de-DE" b="1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235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 smtClean="0"/>
              <a:t>Spedition</a:t>
            </a:r>
            <a:endParaRPr lang="de-DE" dirty="0"/>
          </a:p>
          <a:p>
            <a:r>
              <a:rPr lang="de-DE" dirty="0"/>
              <a:t>Komplette Risikoaufnahme (Haft, Umwelt, </a:t>
            </a:r>
            <a:r>
              <a:rPr lang="de-DE" dirty="0" err="1"/>
              <a:t>Sach</a:t>
            </a:r>
            <a:r>
              <a:rPr lang="de-DE" dirty="0"/>
              <a:t> an beiden Standorten (Duisburg und Glauchau)</a:t>
            </a:r>
          </a:p>
          <a:p>
            <a:r>
              <a:rPr lang="de-DE" dirty="0"/>
              <a:t>Brandschutzberatung mit Begleitung (Berater/Fachabteilung). </a:t>
            </a:r>
            <a:r>
              <a:rPr lang="de-DE" dirty="0" smtClean="0"/>
              <a:t>u.a</a:t>
            </a:r>
            <a:r>
              <a:rPr lang="de-DE" dirty="0"/>
              <a:t>. Reduzierung der Lagerhöhen, Meldung des EX-Betriebes in unmittelbarer Nachbarschaft etc.</a:t>
            </a:r>
          </a:p>
          <a:p>
            <a:r>
              <a:rPr lang="de-DE" dirty="0"/>
              <a:t>Reduzierung der Beiträge</a:t>
            </a:r>
          </a:p>
          <a:p>
            <a:r>
              <a:rPr lang="de-DE" dirty="0"/>
              <a:t>Umstellung der bisherigen Mehrkostendeckung auf eine Voll-BU mit vernünftiger Haftzeit</a:t>
            </a:r>
          </a:p>
          <a:p>
            <a:r>
              <a:rPr lang="de-DE" dirty="0"/>
              <a:t>Verbesserung des Deckungsumfanges </a:t>
            </a:r>
          </a:p>
          <a:p>
            <a:r>
              <a:rPr lang="de-DE" dirty="0"/>
              <a:t>Sach- und Ertragsausfall über HDI commercial-pro</a:t>
            </a:r>
          </a:p>
          <a:p>
            <a:r>
              <a:rPr lang="de-DE" dirty="0"/>
              <a:t>TV-Rahmenvertrag</a:t>
            </a:r>
          </a:p>
          <a:p>
            <a:endParaRPr lang="de-DE" dirty="0"/>
          </a:p>
          <a:p>
            <a:pPr lvl="0">
              <a:spcBef>
                <a:spcPts val="1200"/>
              </a:spcBef>
            </a:pPr>
            <a:endParaRPr lang="de-DE" b="1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072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AGENDA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0904663" cy="3930674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>
                <a:solidFill>
                  <a:srgbClr val="1B2A45"/>
                </a:solidFill>
              </a:rPr>
              <a:t>8</a:t>
            </a:r>
            <a:r>
              <a:rPr lang="de-DE" sz="2000" b="1" dirty="0" smtClean="0">
                <a:solidFill>
                  <a:srgbClr val="1B2A45"/>
                </a:solidFill>
              </a:rPr>
              <a:t>. Risikomanagement</a:t>
            </a:r>
          </a:p>
          <a:p>
            <a:pPr>
              <a:spcBef>
                <a:spcPts val="2176"/>
              </a:spcBef>
            </a:pPr>
            <a:r>
              <a:rPr lang="de-DE" sz="2000" b="1" dirty="0">
                <a:solidFill>
                  <a:srgbClr val="1B2A45"/>
                </a:solidFill>
              </a:rPr>
              <a:t>9</a:t>
            </a:r>
            <a:r>
              <a:rPr lang="de-DE" sz="2000" b="1" dirty="0" smtClean="0">
                <a:solidFill>
                  <a:srgbClr val="1B2A45"/>
                </a:solidFill>
              </a:rPr>
              <a:t>. Schulungen </a:t>
            </a:r>
            <a:r>
              <a:rPr lang="de-DE" sz="2000" b="1" dirty="0">
                <a:solidFill>
                  <a:srgbClr val="1B2A45"/>
                </a:solidFill>
              </a:rPr>
              <a:t>und </a:t>
            </a:r>
            <a:r>
              <a:rPr lang="de-DE" sz="2000" b="1" dirty="0" smtClean="0">
                <a:solidFill>
                  <a:srgbClr val="1B2A45"/>
                </a:solidFill>
              </a:rPr>
              <a:t>Workshops</a:t>
            </a:r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10. afm-Tools </a:t>
            </a:r>
            <a:r>
              <a:rPr lang="de-DE" sz="2000" b="1" dirty="0">
                <a:solidFill>
                  <a:srgbClr val="1B2A45"/>
                </a:solidFill>
              </a:rPr>
              <a:t>und </a:t>
            </a:r>
            <a:r>
              <a:rPr lang="de-DE" sz="2000" b="1" dirty="0" smtClean="0">
                <a:solidFill>
                  <a:srgbClr val="1B2A45"/>
                </a:solidFill>
              </a:rPr>
              <a:t>Rechner</a:t>
            </a:r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11. Ausblick auf die Beitragsentwicklungen</a:t>
            </a:r>
            <a:endParaRPr lang="de-DE" sz="2000" b="1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12. Erfolge</a:t>
            </a:r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13. Abschlussdiskussion und Fragen</a:t>
            </a:r>
          </a:p>
          <a:p>
            <a:pPr marL="413558" indent="-413558">
              <a:spcBef>
                <a:spcPts val="2176"/>
              </a:spcBef>
              <a:buFont typeface="+mj-lt"/>
              <a:buAutoNum type="arabicPeriod"/>
            </a:pP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941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 smtClean="0"/>
              <a:t>Onlinehandel</a:t>
            </a:r>
            <a:endParaRPr lang="de-DE" dirty="0"/>
          </a:p>
          <a:p>
            <a:r>
              <a:rPr lang="de-DE" dirty="0"/>
              <a:t>Besichtigung, Risikoaufnahme und Brandschutzberatung</a:t>
            </a:r>
          </a:p>
          <a:p>
            <a:r>
              <a:rPr lang="de-DE" dirty="0"/>
              <a:t>Begleitung der Mängelbeseitigung </a:t>
            </a:r>
            <a:r>
              <a:rPr lang="de-DE" dirty="0" smtClean="0"/>
              <a:t>Lagerhöhen, Sicherheitsvorschriften, nachbarschaftliche Gefahrerhöhungen (Berater/Fachabteilung</a:t>
            </a:r>
            <a:r>
              <a:rPr lang="de-DE" dirty="0"/>
              <a:t>)</a:t>
            </a:r>
          </a:p>
          <a:p>
            <a:r>
              <a:rPr lang="de-DE" dirty="0"/>
              <a:t>Korrektur des Versicherungsschutzes</a:t>
            </a:r>
          </a:p>
          <a:p>
            <a:r>
              <a:rPr lang="de-DE" dirty="0"/>
              <a:t>Korrektur der Versicherungssummen</a:t>
            </a:r>
          </a:p>
          <a:p>
            <a:r>
              <a:rPr lang="de-DE" dirty="0"/>
              <a:t>Integration des neuen Risikoortes und anstehende Gesamtausschreibung auf Basis </a:t>
            </a:r>
            <a:r>
              <a:rPr lang="de-DE" dirty="0" smtClean="0"/>
              <a:t>HDI </a:t>
            </a:r>
            <a:r>
              <a:rPr lang="de-DE" dirty="0" err="1" smtClean="0"/>
              <a:t>commecial</a:t>
            </a:r>
            <a:r>
              <a:rPr lang="de-DE" dirty="0" smtClean="0"/>
              <a:t>-pro </a:t>
            </a:r>
            <a:endParaRPr lang="de-DE" dirty="0"/>
          </a:p>
          <a:p>
            <a:endParaRPr lang="de-DE" dirty="0" smtClean="0"/>
          </a:p>
          <a:p>
            <a:r>
              <a:rPr lang="de-DE" dirty="0" err="1" smtClean="0"/>
              <a:t>Btw</a:t>
            </a:r>
            <a:r>
              <a:rPr lang="de-DE" dirty="0" smtClean="0"/>
              <a:t>:</a:t>
            </a:r>
          </a:p>
          <a:p>
            <a:r>
              <a:rPr lang="de-DE" dirty="0" smtClean="0"/>
              <a:t>Der Sturmschaden, der im Nachgang zur Neuordnung eingetreten war, wurde zur vollsten Zufriedenheit des Kunden reguliert!</a:t>
            </a:r>
            <a:endParaRPr lang="de-DE" dirty="0"/>
          </a:p>
          <a:p>
            <a:endParaRPr lang="de-DE" dirty="0"/>
          </a:p>
          <a:p>
            <a:pPr lvl="0">
              <a:spcBef>
                <a:spcPts val="1200"/>
              </a:spcBef>
            </a:pPr>
            <a:endParaRPr lang="de-DE" b="1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86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 err="1" smtClean="0"/>
              <a:t>Immobilenunternehmen</a:t>
            </a:r>
            <a:endParaRPr lang="de-DE" dirty="0"/>
          </a:p>
          <a:p>
            <a:r>
              <a:rPr lang="de-DE" dirty="0"/>
              <a:t>Übernahme der laufenden Objekte und Projekte (Einkaufszentren, Shoppingcenter, wohnwirtschaftlicher Neubau und Revitalisierungen (über 500 WE)</a:t>
            </a:r>
          </a:p>
          <a:p>
            <a:r>
              <a:rPr lang="de-DE" dirty="0"/>
              <a:t>Übernahme und Risikomanagement für das Arne Jacobsen Haus mit einer VS von </a:t>
            </a:r>
            <a:r>
              <a:rPr lang="de-DE" dirty="0" smtClean="0"/>
              <a:t>knapp 170.000.000 </a:t>
            </a:r>
            <a:r>
              <a:rPr lang="de-DE" dirty="0"/>
              <a:t>€ </a:t>
            </a:r>
            <a:r>
              <a:rPr lang="de-DE" dirty="0" smtClean="0"/>
              <a:t>(1Komplex-Risiko) mit 100%tigem </a:t>
            </a:r>
            <a:r>
              <a:rPr lang="de-DE" dirty="0"/>
              <a:t>Denkmalschutz</a:t>
            </a:r>
          </a:p>
          <a:p>
            <a:r>
              <a:rPr lang="de-DE" dirty="0"/>
              <a:t>Fortlaufende Unterstützung E-Säulen, Revision, Neukonzeptionierung der BMA etc.</a:t>
            </a:r>
          </a:p>
          <a:p>
            <a:r>
              <a:rPr lang="de-DE" dirty="0"/>
              <a:t>Besondere Haftpflichtlösung als Bauträger, Bauherr, GÜ, Bauaufsicht und die jeweiligen Projektgesellschaften</a:t>
            </a:r>
          </a:p>
          <a:p>
            <a:r>
              <a:rPr lang="de-DE" dirty="0" smtClean="0"/>
              <a:t>D&amp;O-Sonderkonzept</a:t>
            </a:r>
            <a:endParaRPr lang="de-DE" dirty="0"/>
          </a:p>
          <a:p>
            <a:r>
              <a:rPr lang="de-DE" dirty="0"/>
              <a:t>Sachdeckungen auf Basis commercial-pro</a:t>
            </a:r>
          </a:p>
          <a:p>
            <a:r>
              <a:rPr lang="de-DE" dirty="0"/>
              <a:t>TV-Rahmenverträge </a:t>
            </a:r>
          </a:p>
          <a:p>
            <a:r>
              <a:rPr lang="de-DE" dirty="0"/>
              <a:t>Sonderkonditionen-Rechtsschutz</a:t>
            </a:r>
          </a:p>
          <a:p>
            <a:endParaRPr lang="de-DE" dirty="0"/>
          </a:p>
          <a:p>
            <a:pPr lvl="0">
              <a:spcBef>
                <a:spcPts val="1200"/>
              </a:spcBef>
            </a:pPr>
            <a:endParaRPr lang="de-DE" b="1" dirty="0" smtClean="0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53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b="1" dirty="0" smtClean="0"/>
              <a:t>ABSCHLUSSDISKUSSION UND FRAGEN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1987550"/>
            <a:ext cx="50800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4854004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Struktur der Abteilung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Abteilungsleitung mit einem Team aus Experten- und Supportmitarbeitern</a:t>
            </a:r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Firmenkunden-Team</a:t>
            </a:r>
            <a:endParaRPr lang="de-DE" sz="2000" b="1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Stefanie Thomalla</a:t>
            </a:r>
            <a:r>
              <a:rPr lang="de-DE" sz="2000" dirty="0" smtClean="0"/>
              <a:t>, Olaf Bleuel, Andreas Krack und Oliver Wessel</a:t>
            </a:r>
            <a:endParaRPr lang="de-DE" sz="2000" dirty="0"/>
          </a:p>
          <a:p>
            <a:pPr>
              <a:spcBef>
                <a:spcPts val="2176"/>
              </a:spcBef>
            </a:pPr>
            <a:r>
              <a:rPr lang="de-DE" sz="2000" b="1" dirty="0" smtClean="0">
                <a:solidFill>
                  <a:srgbClr val="1B2A45"/>
                </a:solidFill>
              </a:rPr>
              <a:t>Aufgaben der Abteilung</a:t>
            </a:r>
          </a:p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Vertriebssupport, Analysen, Risikomanagement, Ausschreibungen, Vertriebsaktionen, Know-how-Transfer, Kundeninformationen, Fachaufsätze, Produktentwicklung, Verantwortung des BeraterPortals für den Bereich Firmenkunden, Schulungen und Workshops, Schadensupport – insbesondere bei Großschäden, Fachsupport vor Firmenkundenterminen (</a:t>
            </a:r>
            <a:r>
              <a:rPr lang="de-DE" sz="2000" dirty="0" err="1" smtClean="0">
                <a:solidFill>
                  <a:srgbClr val="1B2A45"/>
                </a:solidFill>
              </a:rPr>
              <a:t>KBF´s</a:t>
            </a:r>
            <a:r>
              <a:rPr lang="de-DE" sz="2000" smtClean="0">
                <a:solidFill>
                  <a:srgbClr val="1B2A45"/>
                </a:solidFill>
              </a:rPr>
              <a:t>)</a:t>
            </a:r>
            <a:endParaRPr lang="de-DE" sz="2400" b="1" dirty="0" smtClean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504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452057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dirty="0" smtClean="0">
                <a:solidFill>
                  <a:srgbClr val="1B2A45"/>
                </a:solidFill>
              </a:rPr>
              <a:t>Aufgaben und Schwerpunkte des Firmenkunden-Teams:</a:t>
            </a: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 algn="ctr">
              <a:spcBef>
                <a:spcPts val="2176"/>
              </a:spcBef>
            </a:pPr>
            <a:endParaRPr lang="de-DE" sz="2400" b="1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dirty="0" smtClean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dirty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2000" dirty="0" smtClean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endParaRPr lang="de-DE" sz="1400" dirty="0" smtClean="0">
              <a:solidFill>
                <a:srgbClr val="1B2A45"/>
              </a:solidFill>
            </a:endParaRPr>
          </a:p>
          <a:p>
            <a:pPr>
              <a:spcBef>
                <a:spcPts val="2176"/>
              </a:spcBef>
            </a:pPr>
            <a:r>
              <a:rPr lang="de-DE" sz="1400" dirty="0" smtClean="0">
                <a:solidFill>
                  <a:srgbClr val="1B2A45"/>
                </a:solidFill>
              </a:rPr>
              <a:t>http</a:t>
            </a:r>
            <a:r>
              <a:rPr lang="de-DE" sz="1400" dirty="0">
                <a:solidFill>
                  <a:srgbClr val="1B2A45"/>
                </a:solidFill>
              </a:rPr>
              <a:t>://</a:t>
            </a:r>
            <a:r>
              <a:rPr lang="de-DE" sz="1400" dirty="0" smtClean="0">
                <a:solidFill>
                  <a:srgbClr val="1B2A45"/>
                </a:solidFill>
              </a:rPr>
              <a:t>www.afmberater.de/fileadmin/templates/intranet/stammordner/Produktwelt/Firmenversicherungen/Fachbereiche_FK_Stand_2-2020.pdf</a:t>
            </a:r>
            <a:endParaRPr lang="de-DE" sz="1400" dirty="0">
              <a:solidFill>
                <a:srgbClr val="1B2A45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6" y="2405459"/>
            <a:ext cx="7998279" cy="33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834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5110484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/>
              <a:t>Oliver Wessel</a:t>
            </a:r>
            <a:endParaRPr lang="de-DE" sz="2000" b="1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Leitung Firmenkunden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Gewerbliche Haftpflicht- und Sachrisiken ab 2.5 Mio. € Umsatz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Großgewerbliche und industrielle Risiken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Haftungssparten wie VH, D&amp;O, Personal-D&amp;O, SB-D&amp;O, VSV, Cyber etc.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Produktentwicklung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Risikomanagement – inklusive Unterstützung vor Ort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Quartalsworkshops, Schulungen, Workshops, Informationen und Neuigkeiten</a:t>
            </a:r>
            <a:endParaRPr lang="de-DE" sz="2000" b="1" dirty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Schadenbegleitung, primär Großschäden</a:t>
            </a:r>
          </a:p>
        </p:txBody>
      </p:sp>
    </p:spTree>
    <p:extLst>
      <p:ext uri="{BB962C8B-B14F-4D97-AF65-F5344CB8AC3E}">
        <p14:creationId xmlns:p14="http://schemas.microsoft.com/office/powerpoint/2010/main" val="41960697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334076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/>
              <a:t>Andreas Krack</a:t>
            </a:r>
            <a:endParaRPr lang="de-DE" sz="2000" b="1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Experte für Technische Versicherungen und Rechtsschutz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B2A45"/>
                </a:solidFill>
              </a:rPr>
              <a:t>G</a:t>
            </a:r>
            <a:r>
              <a:rPr lang="de-DE" sz="2000" dirty="0" smtClean="0">
                <a:solidFill>
                  <a:srgbClr val="1B2A45"/>
                </a:solidFill>
              </a:rPr>
              <a:t>ewerbliche Haftpflicht- und Sachrisiken kleiner 2.5 Mio. € Umsatz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Ausschreibungen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Webinare</a:t>
            </a:r>
            <a:endParaRPr lang="de-DE" sz="2000" b="1" dirty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Schadenbegleitung</a:t>
            </a:r>
          </a:p>
        </p:txBody>
      </p:sp>
    </p:spTree>
    <p:extLst>
      <p:ext uri="{BB962C8B-B14F-4D97-AF65-F5344CB8AC3E}">
        <p14:creationId xmlns:p14="http://schemas.microsoft.com/office/powerpoint/2010/main" val="31934475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334076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/>
              <a:t>Olaf Bleuel</a:t>
            </a:r>
            <a:endParaRPr lang="de-DE" sz="2000" b="1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Experte für Transport und Transport-Untersparten und Warenkredit/Kaution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Hotelkonzept, Handel- und Handwerk-Risiken, Autoinhalt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Ausschreibungen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Webinare</a:t>
            </a:r>
            <a:endParaRPr lang="de-DE" sz="2000" b="1" dirty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Schadenbegleitung</a:t>
            </a:r>
          </a:p>
        </p:txBody>
      </p:sp>
    </p:spTree>
    <p:extLst>
      <p:ext uri="{BB962C8B-B14F-4D97-AF65-F5344CB8AC3E}">
        <p14:creationId xmlns:p14="http://schemas.microsoft.com/office/powerpoint/2010/main" val="4242001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752" y="270248"/>
            <a:ext cx="8378492" cy="653554"/>
          </a:xfrm>
        </p:spPr>
        <p:txBody>
          <a:bodyPr/>
          <a:lstStyle/>
          <a:p>
            <a:r>
              <a:rPr kumimoji="1" lang="de-DE" dirty="0" smtClean="0"/>
              <a:t/>
            </a:r>
            <a:br>
              <a:rPr kumimoji="1" lang="de-DE" dirty="0" smtClean="0"/>
            </a:br>
            <a:r>
              <a:rPr kumimoji="1" lang="de-DE" dirty="0" smtClean="0"/>
              <a:t>DIE FIRMENKUNDENABTEILUNG</a:t>
            </a:r>
            <a:endParaRPr lang="de-DE" b="1" dirty="0"/>
          </a:p>
        </p:txBody>
      </p:sp>
      <p:sp>
        <p:nvSpPr>
          <p:cNvPr id="7" name="Rechteck 6"/>
          <p:cNvSpPr/>
          <p:nvPr/>
        </p:nvSpPr>
        <p:spPr>
          <a:xfrm>
            <a:off x="427365" y="1832307"/>
            <a:ext cx="11345535" cy="3340769"/>
          </a:xfrm>
          <a:prstGeom prst="rect">
            <a:avLst/>
          </a:prstGeom>
        </p:spPr>
        <p:txBody>
          <a:bodyPr wrap="square" lIns="82660" tIns="41330" rIns="82660" bIns="41330">
            <a:spAutoFit/>
          </a:bodyPr>
          <a:lstStyle/>
          <a:p>
            <a:pPr>
              <a:spcBef>
                <a:spcPts val="2176"/>
              </a:spcBef>
            </a:pPr>
            <a:r>
              <a:rPr lang="de-DE" sz="2000" b="1" dirty="0" smtClean="0"/>
              <a:t>Marcel Schulte</a:t>
            </a:r>
            <a:endParaRPr lang="de-DE" sz="2000" b="1" dirty="0"/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Bedingungsvergleiche </a:t>
            </a: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Analysen</a:t>
            </a:r>
            <a:endParaRPr lang="de-DE" sz="2000" dirty="0" smtClean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BeraterPortal </a:t>
            </a:r>
            <a:endParaRPr lang="de-DE" sz="2000" dirty="0" smtClean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1B2A45"/>
                </a:solidFill>
              </a:rPr>
              <a:t>Aktionen und Sonderaufgaben</a:t>
            </a:r>
            <a:endParaRPr lang="de-DE" sz="2000" dirty="0" smtClean="0">
              <a:solidFill>
                <a:srgbClr val="1B2A45"/>
              </a:solidFill>
            </a:endParaRPr>
          </a:p>
          <a:p>
            <a:pPr marL="342900" indent="-342900">
              <a:spcBef>
                <a:spcPts val="2176"/>
              </a:spcBef>
              <a:buFont typeface="Arial" panose="020B0604020202020204" pitchFamily="34" charset="0"/>
              <a:buChar char="•"/>
            </a:pPr>
            <a:endParaRPr lang="de-DE" sz="2000" b="1" dirty="0">
              <a:solidFill>
                <a:srgbClr val="1B2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07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803</Words>
  <Application>Microsoft Office PowerPoint</Application>
  <PresentationFormat>Breitbild</PresentationFormat>
  <Paragraphs>218</Paragraphs>
  <Slides>32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7" baseType="lpstr">
      <vt:lpstr>Arial</vt:lpstr>
      <vt:lpstr>Calibri</vt:lpstr>
      <vt:lpstr>Symbol</vt:lpstr>
      <vt:lpstr>Wingdings</vt:lpstr>
      <vt:lpstr>Design_afm</vt:lpstr>
      <vt:lpstr>Herzlich Willkommen  </vt:lpstr>
      <vt:lpstr> AGENDA</vt:lpstr>
      <vt:lpstr> AGENDA</vt:lpstr>
      <vt:lpstr> DIE FIRMENKUNDENABTEILUNG</vt:lpstr>
      <vt:lpstr> DIE FIRMENKUNDENABTEILUNG</vt:lpstr>
      <vt:lpstr> DIE FIRMENKUNDENABTEILUNG</vt:lpstr>
      <vt:lpstr> DIE FIRMENKUNDENABTEILUNG</vt:lpstr>
      <vt:lpstr> DIE FIRMENKUNDENABTEILUNG</vt:lpstr>
      <vt:lpstr> DIE FIRMENKUNDENABTEILUNG</vt:lpstr>
      <vt:lpstr> DIE FIRMENKUNDENABTEILUNG</vt:lpstr>
      <vt:lpstr> AKTIONEN</vt:lpstr>
      <vt:lpstr> BERATERPORTAL</vt:lpstr>
      <vt:lpstr> BERATERPORTAL</vt:lpstr>
      <vt:lpstr> BERATERPORTAL + Live durch AK</vt:lpstr>
      <vt:lpstr> INFORMATIONSMEDIEN UND FACHAUFSÄTZE</vt:lpstr>
      <vt:lpstr> INFORMATIONSMEDIEN UND FACHAUFSÄTZE</vt:lpstr>
      <vt:lpstr> KONZEPT- UND PRODUKTENTWICKLUNG</vt:lpstr>
      <vt:lpstr> KONZEPT- UND PRODUKTENTWICKLUNG</vt:lpstr>
      <vt:lpstr> RISIKOANALYSE</vt:lpstr>
      <vt:lpstr> RISIKOMANAGEMENT</vt:lpstr>
      <vt:lpstr> RISIKOMANAGEMENT</vt:lpstr>
      <vt:lpstr> RISIKOMANAGEMENT</vt:lpstr>
      <vt:lpstr> RISIKOMANAGEMENT</vt:lpstr>
      <vt:lpstr> SCHULUNGEN UND WORKSHOPS</vt:lpstr>
      <vt:lpstr> AFM-TOOLS UND RECHNER</vt:lpstr>
      <vt:lpstr>AUSBLICK AUF DIE BEITRAGSENTWICKLUNGEN </vt:lpstr>
      <vt:lpstr>AUSBLICK AUF DIE BEITRAGSENTWICKLUNGEN </vt:lpstr>
      <vt:lpstr>ERFOLGE </vt:lpstr>
      <vt:lpstr>ERFOLGE </vt:lpstr>
      <vt:lpstr>ERFOLGE </vt:lpstr>
      <vt:lpstr>ERFOLGE </vt:lpstr>
      <vt:lpstr>ABSCHLUSSDISKUSSION UND FRAGEN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Britta Harden</dc:creator>
  <cp:lastModifiedBy>Oliver Wessel</cp:lastModifiedBy>
  <cp:revision>256</cp:revision>
  <cp:lastPrinted>2020-08-10T13:05:26Z</cp:lastPrinted>
  <dcterms:created xsi:type="dcterms:W3CDTF">2020-08-10T13:04:58Z</dcterms:created>
  <dcterms:modified xsi:type="dcterms:W3CDTF">2020-09-16T06:49:03Z</dcterms:modified>
</cp:coreProperties>
</file>