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51.bin" ContentType="image/x-emf"/>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media/image52.bin" ContentType="image/x-emf"/>
  <Override PartName="/ppt/media/image53.bin" ContentType="image/x-emf"/>
  <Override PartName="/ppt/media/image54.bin" ContentType="image/png"/>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112"/>
  </p:notesMasterIdLst>
  <p:handoutMasterIdLst>
    <p:handoutMasterId r:id="rId113"/>
  </p:handoutMasterIdLst>
  <p:sldIdLst>
    <p:sldId id="257" r:id="rId2"/>
    <p:sldId id="331" r:id="rId3"/>
    <p:sldId id="332" r:id="rId4"/>
    <p:sldId id="258" r:id="rId5"/>
    <p:sldId id="264" r:id="rId6"/>
    <p:sldId id="265" r:id="rId7"/>
    <p:sldId id="266" r:id="rId8"/>
    <p:sldId id="267" r:id="rId9"/>
    <p:sldId id="269" r:id="rId10"/>
    <p:sldId id="270" r:id="rId11"/>
    <p:sldId id="268" r:id="rId12"/>
    <p:sldId id="271" r:id="rId13"/>
    <p:sldId id="273" r:id="rId14"/>
    <p:sldId id="375" r:id="rId15"/>
    <p:sldId id="274" r:id="rId16"/>
    <p:sldId id="275" r:id="rId17"/>
    <p:sldId id="276" r:id="rId18"/>
    <p:sldId id="277" r:id="rId19"/>
    <p:sldId id="278" r:id="rId20"/>
    <p:sldId id="279" r:id="rId21"/>
    <p:sldId id="280" r:id="rId22"/>
    <p:sldId id="282" r:id="rId23"/>
    <p:sldId id="410" r:id="rId24"/>
    <p:sldId id="411" r:id="rId25"/>
    <p:sldId id="283" r:id="rId26"/>
    <p:sldId id="333" r:id="rId27"/>
    <p:sldId id="284" r:id="rId28"/>
    <p:sldId id="285" r:id="rId29"/>
    <p:sldId id="334" r:id="rId30"/>
    <p:sldId id="335" r:id="rId31"/>
    <p:sldId id="336" r:id="rId32"/>
    <p:sldId id="337" r:id="rId33"/>
    <p:sldId id="338" r:id="rId34"/>
    <p:sldId id="286" r:id="rId35"/>
    <p:sldId id="287" r:id="rId36"/>
    <p:sldId id="341" r:id="rId37"/>
    <p:sldId id="340" r:id="rId38"/>
    <p:sldId id="342" r:id="rId39"/>
    <p:sldId id="288" r:id="rId40"/>
    <p:sldId id="343" r:id="rId41"/>
    <p:sldId id="344" r:id="rId42"/>
    <p:sldId id="345" r:id="rId43"/>
    <p:sldId id="289" r:id="rId44"/>
    <p:sldId id="290" r:id="rId45"/>
    <p:sldId id="291" r:id="rId46"/>
    <p:sldId id="292" r:id="rId47"/>
    <p:sldId id="293" r:id="rId48"/>
    <p:sldId id="294" r:id="rId49"/>
    <p:sldId id="346" r:id="rId50"/>
    <p:sldId id="347" r:id="rId51"/>
    <p:sldId id="374" r:id="rId52"/>
    <p:sldId id="261" r:id="rId53"/>
    <p:sldId id="348" r:id="rId54"/>
    <p:sldId id="349" r:id="rId55"/>
    <p:sldId id="350" r:id="rId56"/>
    <p:sldId id="351" r:id="rId57"/>
    <p:sldId id="389" r:id="rId58"/>
    <p:sldId id="352" r:id="rId59"/>
    <p:sldId id="354" r:id="rId60"/>
    <p:sldId id="355" r:id="rId61"/>
    <p:sldId id="356" r:id="rId62"/>
    <p:sldId id="358" r:id="rId63"/>
    <p:sldId id="359" r:id="rId64"/>
    <p:sldId id="360" r:id="rId65"/>
    <p:sldId id="362" r:id="rId66"/>
    <p:sldId id="363" r:id="rId67"/>
    <p:sldId id="364" r:id="rId68"/>
    <p:sldId id="365" r:id="rId69"/>
    <p:sldId id="353" r:id="rId70"/>
    <p:sldId id="361" r:id="rId71"/>
    <p:sldId id="366" r:id="rId72"/>
    <p:sldId id="295" r:id="rId73"/>
    <p:sldId id="367" r:id="rId74"/>
    <p:sldId id="368" r:id="rId75"/>
    <p:sldId id="370" r:id="rId76"/>
    <p:sldId id="371" r:id="rId77"/>
    <p:sldId id="372" r:id="rId78"/>
    <p:sldId id="373" r:id="rId79"/>
    <p:sldId id="296" r:id="rId80"/>
    <p:sldId id="299" r:id="rId81"/>
    <p:sldId id="376" r:id="rId82"/>
    <p:sldId id="377" r:id="rId83"/>
    <p:sldId id="379" r:id="rId84"/>
    <p:sldId id="385" r:id="rId85"/>
    <p:sldId id="384" r:id="rId86"/>
    <p:sldId id="381" r:id="rId87"/>
    <p:sldId id="382" r:id="rId88"/>
    <p:sldId id="380" r:id="rId89"/>
    <p:sldId id="386" r:id="rId90"/>
    <p:sldId id="383" r:id="rId91"/>
    <p:sldId id="409" r:id="rId92"/>
    <p:sldId id="390" r:id="rId93"/>
    <p:sldId id="391" r:id="rId94"/>
    <p:sldId id="392" r:id="rId95"/>
    <p:sldId id="393" r:id="rId96"/>
    <p:sldId id="394" r:id="rId97"/>
    <p:sldId id="395" r:id="rId98"/>
    <p:sldId id="396" r:id="rId99"/>
    <p:sldId id="397" r:id="rId100"/>
    <p:sldId id="398" r:id="rId101"/>
    <p:sldId id="408" r:id="rId102"/>
    <p:sldId id="399" r:id="rId103"/>
    <p:sldId id="400" r:id="rId104"/>
    <p:sldId id="401" r:id="rId105"/>
    <p:sldId id="402" r:id="rId106"/>
    <p:sldId id="403" r:id="rId107"/>
    <p:sldId id="404" r:id="rId108"/>
    <p:sldId id="405" r:id="rId109"/>
    <p:sldId id="406" r:id="rId110"/>
    <p:sldId id="407" r:id="rId111"/>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870" autoAdjust="0"/>
  </p:normalViewPr>
  <p:slideViewPr>
    <p:cSldViewPr snapToGrid="0" showGuides="1">
      <p:cViewPr varScale="1">
        <p:scale>
          <a:sx n="65" d="100"/>
          <a:sy n="65" d="100"/>
        </p:scale>
        <p:origin x="96" y="582"/>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1" Type="http://schemas.openxmlformats.org/officeDocument/2006/relationships/oleObject" Target="file:///C:\Users\ls7zht\AppData\Local\Microsoft\Windows\INetCache\Content.Outlook\4OUKOOZQ\202009_Swapzinse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314553990610327E-2"/>
          <c:y val="0"/>
          <c:w val="0.95868544600938965"/>
          <c:h val="0.89498135492076181"/>
        </c:manualLayout>
      </c:layout>
      <c:lineChart>
        <c:grouping val="standard"/>
        <c:varyColors val="0"/>
        <c:ser>
          <c:idx val="0"/>
          <c:order val="0"/>
          <c:spPr>
            <a:ln w="25400" cap="rnd">
              <a:solidFill>
                <a:schemeClr val="accent6">
                  <a:lumMod val="75000"/>
                </a:schemeClr>
              </a:solidFill>
              <a:round/>
            </a:ln>
            <a:effectLst/>
          </c:spPr>
          <c:marker>
            <c:symbol val="none"/>
          </c:marker>
          <c:val>
            <c:numRef>
              <c:f>Tabelle1!$C$6:$C$1997</c:f>
              <c:numCache>
                <c:formatCode>General</c:formatCode>
                <c:ptCount val="1992"/>
                <c:pt idx="0">
                  <c:v>2.2519999999999998E-2</c:v>
                </c:pt>
                <c:pt idx="1">
                  <c:v>2.2599999999999999E-2</c:v>
                </c:pt>
                <c:pt idx="2">
                  <c:v>2.2261000000000003E-2</c:v>
                </c:pt>
                <c:pt idx="3">
                  <c:v>2.1883E-2</c:v>
                </c:pt>
                <c:pt idx="4">
                  <c:v>2.1987E-2</c:v>
                </c:pt>
                <c:pt idx="5">
                  <c:v>2.1907999999999997E-2</c:v>
                </c:pt>
                <c:pt idx="6">
                  <c:v>2.1899999999999999E-2</c:v>
                </c:pt>
                <c:pt idx="7">
                  <c:v>2.2105E-2</c:v>
                </c:pt>
                <c:pt idx="8">
                  <c:v>2.197E-2</c:v>
                </c:pt>
                <c:pt idx="9">
                  <c:v>2.206E-2</c:v>
                </c:pt>
                <c:pt idx="10">
                  <c:v>2.1860000000000001E-2</c:v>
                </c:pt>
                <c:pt idx="11">
                  <c:v>2.2377999999999999E-2</c:v>
                </c:pt>
                <c:pt idx="12">
                  <c:v>2.2465000000000002E-2</c:v>
                </c:pt>
                <c:pt idx="13">
                  <c:v>2.2269999999999998E-2</c:v>
                </c:pt>
                <c:pt idx="14">
                  <c:v>2.1850000000000001E-2</c:v>
                </c:pt>
                <c:pt idx="15">
                  <c:v>2.162E-2</c:v>
                </c:pt>
                <c:pt idx="16">
                  <c:v>2.1629999999999996E-2</c:v>
                </c:pt>
                <c:pt idx="17">
                  <c:v>2.2629999999999997E-2</c:v>
                </c:pt>
                <c:pt idx="18">
                  <c:v>2.2749999999999999E-2</c:v>
                </c:pt>
                <c:pt idx="19">
                  <c:v>2.3279999999999999E-2</c:v>
                </c:pt>
                <c:pt idx="20">
                  <c:v>2.3199999999999998E-2</c:v>
                </c:pt>
                <c:pt idx="21">
                  <c:v>2.2640000000000004E-2</c:v>
                </c:pt>
                <c:pt idx="22">
                  <c:v>2.283E-2</c:v>
                </c:pt>
                <c:pt idx="23">
                  <c:v>2.3768000000000001E-2</c:v>
                </c:pt>
                <c:pt idx="24">
                  <c:v>2.3900000000000001E-2</c:v>
                </c:pt>
                <c:pt idx="25">
                  <c:v>2.3709999999999998E-2</c:v>
                </c:pt>
                <c:pt idx="26">
                  <c:v>2.3422999999999999E-2</c:v>
                </c:pt>
                <c:pt idx="27">
                  <c:v>2.307E-2</c:v>
                </c:pt>
                <c:pt idx="28">
                  <c:v>2.3540000000000002E-2</c:v>
                </c:pt>
                <c:pt idx="29">
                  <c:v>2.291E-2</c:v>
                </c:pt>
                <c:pt idx="30">
                  <c:v>2.2949999999999998E-2</c:v>
                </c:pt>
                <c:pt idx="31">
                  <c:v>2.3010000000000003E-2</c:v>
                </c:pt>
                <c:pt idx="32">
                  <c:v>2.3019999999999999E-2</c:v>
                </c:pt>
                <c:pt idx="33">
                  <c:v>2.3130000000000001E-2</c:v>
                </c:pt>
                <c:pt idx="34">
                  <c:v>2.3765000000000001E-2</c:v>
                </c:pt>
                <c:pt idx="35">
                  <c:v>2.3932999999999999E-2</c:v>
                </c:pt>
                <c:pt idx="36">
                  <c:v>2.3890000000000002E-2</c:v>
                </c:pt>
                <c:pt idx="37">
                  <c:v>2.3990000000000001E-2</c:v>
                </c:pt>
                <c:pt idx="38">
                  <c:v>2.402E-2</c:v>
                </c:pt>
                <c:pt idx="39">
                  <c:v>2.4080000000000001E-2</c:v>
                </c:pt>
                <c:pt idx="40">
                  <c:v>2.3399999999999997E-2</c:v>
                </c:pt>
                <c:pt idx="41">
                  <c:v>2.3949999999999999E-2</c:v>
                </c:pt>
                <c:pt idx="42">
                  <c:v>2.3820000000000001E-2</c:v>
                </c:pt>
                <c:pt idx="43">
                  <c:v>2.3730000000000001E-2</c:v>
                </c:pt>
                <c:pt idx="44">
                  <c:v>2.3639999999999998E-2</c:v>
                </c:pt>
                <c:pt idx="45">
                  <c:v>2.3780000000000003E-2</c:v>
                </c:pt>
                <c:pt idx="46">
                  <c:v>2.4129999999999999E-2</c:v>
                </c:pt>
                <c:pt idx="47">
                  <c:v>2.4820000000000002E-2</c:v>
                </c:pt>
                <c:pt idx="48">
                  <c:v>2.4340000000000001E-2</c:v>
                </c:pt>
                <c:pt idx="49">
                  <c:v>2.4680000000000001E-2</c:v>
                </c:pt>
                <c:pt idx="50">
                  <c:v>2.4550000000000002E-2</c:v>
                </c:pt>
                <c:pt idx="51">
                  <c:v>2.427E-2</c:v>
                </c:pt>
                <c:pt idx="52">
                  <c:v>2.4910000000000002E-2</c:v>
                </c:pt>
                <c:pt idx="53">
                  <c:v>2.4060000000000002E-2</c:v>
                </c:pt>
                <c:pt idx="54">
                  <c:v>2.4340000000000001E-2</c:v>
                </c:pt>
                <c:pt idx="55">
                  <c:v>2.4050000000000002E-2</c:v>
                </c:pt>
                <c:pt idx="56">
                  <c:v>2.3479999999999997E-2</c:v>
                </c:pt>
                <c:pt idx="57">
                  <c:v>2.3359999999999999E-2</c:v>
                </c:pt>
                <c:pt idx="58">
                  <c:v>2.3189999999999999E-2</c:v>
                </c:pt>
                <c:pt idx="59">
                  <c:v>2.3105000000000001E-2</c:v>
                </c:pt>
                <c:pt idx="60">
                  <c:v>2.3239999999999997E-2</c:v>
                </c:pt>
                <c:pt idx="61">
                  <c:v>2.3529999999999999E-2</c:v>
                </c:pt>
                <c:pt idx="62">
                  <c:v>2.3355000000000001E-2</c:v>
                </c:pt>
                <c:pt idx="63">
                  <c:v>2.3654999999999999E-2</c:v>
                </c:pt>
                <c:pt idx="64">
                  <c:v>2.3639999999999998E-2</c:v>
                </c:pt>
                <c:pt idx="65">
                  <c:v>2.3883000000000001E-2</c:v>
                </c:pt>
                <c:pt idx="66">
                  <c:v>2.3602999999999999E-2</c:v>
                </c:pt>
                <c:pt idx="67">
                  <c:v>2.3555000000000003E-2</c:v>
                </c:pt>
                <c:pt idx="68">
                  <c:v>2.3540000000000002E-2</c:v>
                </c:pt>
                <c:pt idx="69">
                  <c:v>2.342E-2</c:v>
                </c:pt>
                <c:pt idx="70">
                  <c:v>2.3179999999999999E-2</c:v>
                </c:pt>
                <c:pt idx="71">
                  <c:v>2.2579999999999999E-2</c:v>
                </c:pt>
                <c:pt idx="72">
                  <c:v>2.2839999999999999E-2</c:v>
                </c:pt>
                <c:pt idx="73">
                  <c:v>2.266E-2</c:v>
                </c:pt>
                <c:pt idx="74">
                  <c:v>2.2654999999999998E-2</c:v>
                </c:pt>
                <c:pt idx="75">
                  <c:v>2.2620000000000001E-2</c:v>
                </c:pt>
                <c:pt idx="76">
                  <c:v>2.2700000000000001E-2</c:v>
                </c:pt>
                <c:pt idx="77">
                  <c:v>2.239E-2</c:v>
                </c:pt>
                <c:pt idx="78">
                  <c:v>2.2511999999999997E-2</c:v>
                </c:pt>
                <c:pt idx="79">
                  <c:v>2.2532E-2</c:v>
                </c:pt>
                <c:pt idx="80">
                  <c:v>2.2519999999999998E-2</c:v>
                </c:pt>
                <c:pt idx="81">
                  <c:v>2.2530000000000001E-2</c:v>
                </c:pt>
                <c:pt idx="82">
                  <c:v>2.2339999999999999E-2</c:v>
                </c:pt>
                <c:pt idx="83">
                  <c:v>2.2090000000000002E-2</c:v>
                </c:pt>
                <c:pt idx="84">
                  <c:v>2.1499999999999998E-2</c:v>
                </c:pt>
                <c:pt idx="85">
                  <c:v>2.1600000000000001E-2</c:v>
                </c:pt>
                <c:pt idx="86">
                  <c:v>2.196E-2</c:v>
                </c:pt>
                <c:pt idx="87">
                  <c:v>2.2339999999999999E-2</c:v>
                </c:pt>
                <c:pt idx="88">
                  <c:v>2.2200000000000001E-2</c:v>
                </c:pt>
                <c:pt idx="89">
                  <c:v>2.1949999999999997E-2</c:v>
                </c:pt>
                <c:pt idx="90">
                  <c:v>2.1700000000000001E-2</c:v>
                </c:pt>
                <c:pt idx="91">
                  <c:v>2.1940000000000001E-2</c:v>
                </c:pt>
                <c:pt idx="92">
                  <c:v>2.1629999999999996E-2</c:v>
                </c:pt>
                <c:pt idx="93">
                  <c:v>2.1575E-2</c:v>
                </c:pt>
                <c:pt idx="94">
                  <c:v>2.1760000000000002E-2</c:v>
                </c:pt>
                <c:pt idx="95">
                  <c:v>2.1509999999999998E-2</c:v>
                </c:pt>
                <c:pt idx="96">
                  <c:v>2.1310000000000003E-2</c:v>
                </c:pt>
                <c:pt idx="97">
                  <c:v>2.1240000000000002E-2</c:v>
                </c:pt>
                <c:pt idx="98">
                  <c:v>2.1139999999999999E-2</c:v>
                </c:pt>
                <c:pt idx="99">
                  <c:v>2.0870000000000003E-2</c:v>
                </c:pt>
                <c:pt idx="100">
                  <c:v>2.0590000000000001E-2</c:v>
                </c:pt>
                <c:pt idx="101">
                  <c:v>2.0670000000000001E-2</c:v>
                </c:pt>
                <c:pt idx="102">
                  <c:v>2.0478E-2</c:v>
                </c:pt>
                <c:pt idx="103">
                  <c:v>2.155E-2</c:v>
                </c:pt>
                <c:pt idx="104">
                  <c:v>2.1770000000000001E-2</c:v>
                </c:pt>
                <c:pt idx="105">
                  <c:v>2.2044999999999999E-2</c:v>
                </c:pt>
                <c:pt idx="106">
                  <c:v>2.1850000000000001E-2</c:v>
                </c:pt>
                <c:pt idx="107">
                  <c:v>2.1804999999999998E-2</c:v>
                </c:pt>
                <c:pt idx="108">
                  <c:v>2.2644999999999998E-2</c:v>
                </c:pt>
                <c:pt idx="109">
                  <c:v>2.2395000000000002E-2</c:v>
                </c:pt>
                <c:pt idx="110">
                  <c:v>2.2499999999999999E-2</c:v>
                </c:pt>
                <c:pt idx="111">
                  <c:v>2.257E-2</c:v>
                </c:pt>
                <c:pt idx="112">
                  <c:v>2.222E-2</c:v>
                </c:pt>
                <c:pt idx="113">
                  <c:v>2.2259999999999999E-2</c:v>
                </c:pt>
                <c:pt idx="114">
                  <c:v>2.2620000000000001E-2</c:v>
                </c:pt>
                <c:pt idx="115">
                  <c:v>2.2890000000000001E-2</c:v>
                </c:pt>
                <c:pt idx="116">
                  <c:v>2.299E-2</c:v>
                </c:pt>
                <c:pt idx="117">
                  <c:v>2.29E-2</c:v>
                </c:pt>
                <c:pt idx="118">
                  <c:v>2.274E-2</c:v>
                </c:pt>
                <c:pt idx="119">
                  <c:v>2.3E-2</c:v>
                </c:pt>
                <c:pt idx="120">
                  <c:v>2.3230000000000001E-2</c:v>
                </c:pt>
                <c:pt idx="121">
                  <c:v>2.3529999999999999E-2</c:v>
                </c:pt>
                <c:pt idx="122">
                  <c:v>2.3349999999999999E-2</c:v>
                </c:pt>
                <c:pt idx="123">
                  <c:v>2.3439999999999999E-2</c:v>
                </c:pt>
                <c:pt idx="124">
                  <c:v>2.3624999999999997E-2</c:v>
                </c:pt>
                <c:pt idx="125">
                  <c:v>2.376E-2</c:v>
                </c:pt>
                <c:pt idx="126">
                  <c:v>2.3449000000000001E-2</c:v>
                </c:pt>
                <c:pt idx="127">
                  <c:v>2.3609999999999999E-2</c:v>
                </c:pt>
                <c:pt idx="128">
                  <c:v>2.3789999999999999E-2</c:v>
                </c:pt>
                <c:pt idx="129">
                  <c:v>2.4310000000000002E-2</c:v>
                </c:pt>
                <c:pt idx="130">
                  <c:v>2.418E-2</c:v>
                </c:pt>
                <c:pt idx="131">
                  <c:v>2.4140000000000002E-2</c:v>
                </c:pt>
                <c:pt idx="132">
                  <c:v>2.3915000000000002E-2</c:v>
                </c:pt>
                <c:pt idx="133">
                  <c:v>2.3599999999999999E-2</c:v>
                </c:pt>
                <c:pt idx="134">
                  <c:v>2.367E-2</c:v>
                </c:pt>
                <c:pt idx="135">
                  <c:v>2.4029999999999999E-2</c:v>
                </c:pt>
                <c:pt idx="136">
                  <c:v>2.402E-2</c:v>
                </c:pt>
                <c:pt idx="137">
                  <c:v>2.4943E-2</c:v>
                </c:pt>
                <c:pt idx="138">
                  <c:v>2.5399999999999999E-2</c:v>
                </c:pt>
                <c:pt idx="139">
                  <c:v>2.572E-2</c:v>
                </c:pt>
                <c:pt idx="140">
                  <c:v>2.5552999999999999E-2</c:v>
                </c:pt>
                <c:pt idx="141">
                  <c:v>2.5425E-2</c:v>
                </c:pt>
                <c:pt idx="142">
                  <c:v>2.4895E-2</c:v>
                </c:pt>
                <c:pt idx="143">
                  <c:v>2.5033E-2</c:v>
                </c:pt>
                <c:pt idx="144">
                  <c:v>2.5070000000000002E-2</c:v>
                </c:pt>
                <c:pt idx="145">
                  <c:v>2.479E-2</c:v>
                </c:pt>
                <c:pt idx="146">
                  <c:v>2.4670000000000001E-2</c:v>
                </c:pt>
                <c:pt idx="147">
                  <c:v>2.4719999999999999E-2</c:v>
                </c:pt>
                <c:pt idx="148">
                  <c:v>2.5483000000000002E-2</c:v>
                </c:pt>
                <c:pt idx="149">
                  <c:v>2.5419999999999998E-2</c:v>
                </c:pt>
                <c:pt idx="150">
                  <c:v>2.4947E-2</c:v>
                </c:pt>
                <c:pt idx="151">
                  <c:v>2.5062999999999998E-2</c:v>
                </c:pt>
                <c:pt idx="152">
                  <c:v>2.4912999999999998E-2</c:v>
                </c:pt>
                <c:pt idx="153">
                  <c:v>2.4310000000000002E-2</c:v>
                </c:pt>
                <c:pt idx="154">
                  <c:v>2.4472999999999998E-2</c:v>
                </c:pt>
                <c:pt idx="155">
                  <c:v>2.426E-2</c:v>
                </c:pt>
                <c:pt idx="156">
                  <c:v>2.4150000000000001E-2</c:v>
                </c:pt>
                <c:pt idx="157">
                  <c:v>2.3980000000000001E-2</c:v>
                </c:pt>
                <c:pt idx="158">
                  <c:v>2.4109999999999999E-2</c:v>
                </c:pt>
                <c:pt idx="159">
                  <c:v>2.4009999999999997E-2</c:v>
                </c:pt>
                <c:pt idx="160">
                  <c:v>2.4249999999999997E-2</c:v>
                </c:pt>
                <c:pt idx="161">
                  <c:v>2.4910000000000002E-2</c:v>
                </c:pt>
                <c:pt idx="162">
                  <c:v>2.5099999999999997E-2</c:v>
                </c:pt>
                <c:pt idx="163">
                  <c:v>2.513E-2</c:v>
                </c:pt>
                <c:pt idx="164">
                  <c:v>2.5160000000000002E-2</c:v>
                </c:pt>
                <c:pt idx="165">
                  <c:v>2.5263000000000001E-2</c:v>
                </c:pt>
                <c:pt idx="166">
                  <c:v>2.5060000000000002E-2</c:v>
                </c:pt>
                <c:pt idx="167">
                  <c:v>2.512E-2</c:v>
                </c:pt>
                <c:pt idx="168">
                  <c:v>2.5140000000000003E-2</c:v>
                </c:pt>
                <c:pt idx="169">
                  <c:v>2.5319999999999999E-2</c:v>
                </c:pt>
                <c:pt idx="170">
                  <c:v>2.5493000000000002E-2</c:v>
                </c:pt>
                <c:pt idx="171">
                  <c:v>2.5259999999999998E-2</c:v>
                </c:pt>
                <c:pt idx="172">
                  <c:v>2.5373E-2</c:v>
                </c:pt>
                <c:pt idx="173">
                  <c:v>2.5160000000000002E-2</c:v>
                </c:pt>
                <c:pt idx="174">
                  <c:v>2.537E-2</c:v>
                </c:pt>
                <c:pt idx="175">
                  <c:v>2.6282999999999997E-2</c:v>
                </c:pt>
                <c:pt idx="176">
                  <c:v>2.6355E-2</c:v>
                </c:pt>
                <c:pt idx="177">
                  <c:v>2.699E-2</c:v>
                </c:pt>
                <c:pt idx="178">
                  <c:v>2.7229999999999997E-2</c:v>
                </c:pt>
                <c:pt idx="179">
                  <c:v>2.7252999999999999E-2</c:v>
                </c:pt>
                <c:pt idx="180">
                  <c:v>2.6703000000000001E-2</c:v>
                </c:pt>
                <c:pt idx="181">
                  <c:v>2.6849999999999999E-2</c:v>
                </c:pt>
                <c:pt idx="182">
                  <c:v>2.7503000000000003E-2</c:v>
                </c:pt>
                <c:pt idx="183">
                  <c:v>2.7473000000000001E-2</c:v>
                </c:pt>
                <c:pt idx="184">
                  <c:v>2.7243E-2</c:v>
                </c:pt>
                <c:pt idx="185">
                  <c:v>2.6610000000000002E-2</c:v>
                </c:pt>
                <c:pt idx="186">
                  <c:v>2.7039999999999998E-2</c:v>
                </c:pt>
                <c:pt idx="187">
                  <c:v>2.7000000000000003E-2</c:v>
                </c:pt>
                <c:pt idx="188">
                  <c:v>2.7000000000000003E-2</c:v>
                </c:pt>
                <c:pt idx="189">
                  <c:v>2.7300000000000001E-2</c:v>
                </c:pt>
                <c:pt idx="190">
                  <c:v>2.7452999999999998E-2</c:v>
                </c:pt>
                <c:pt idx="191">
                  <c:v>2.75E-2</c:v>
                </c:pt>
                <c:pt idx="192">
                  <c:v>2.8159999999999998E-2</c:v>
                </c:pt>
                <c:pt idx="193">
                  <c:v>2.751E-2</c:v>
                </c:pt>
                <c:pt idx="194">
                  <c:v>2.7793000000000002E-2</c:v>
                </c:pt>
                <c:pt idx="195">
                  <c:v>2.8303000000000002E-2</c:v>
                </c:pt>
                <c:pt idx="196">
                  <c:v>2.8122999999999999E-2</c:v>
                </c:pt>
                <c:pt idx="197">
                  <c:v>2.7732999999999997E-2</c:v>
                </c:pt>
                <c:pt idx="198">
                  <c:v>2.743E-2</c:v>
                </c:pt>
                <c:pt idx="199">
                  <c:v>2.7292999999999998E-2</c:v>
                </c:pt>
                <c:pt idx="200">
                  <c:v>2.7442999999999999E-2</c:v>
                </c:pt>
                <c:pt idx="201">
                  <c:v>2.7644999999999999E-2</c:v>
                </c:pt>
                <c:pt idx="202">
                  <c:v>2.7473000000000001E-2</c:v>
                </c:pt>
                <c:pt idx="203">
                  <c:v>2.7619999999999999E-2</c:v>
                </c:pt>
                <c:pt idx="204">
                  <c:v>2.7461000000000003E-2</c:v>
                </c:pt>
                <c:pt idx="205">
                  <c:v>2.6800000000000001E-2</c:v>
                </c:pt>
                <c:pt idx="206">
                  <c:v>2.6509999999999999E-2</c:v>
                </c:pt>
                <c:pt idx="207">
                  <c:v>2.6539999999999998E-2</c:v>
                </c:pt>
                <c:pt idx="208">
                  <c:v>2.6150000000000003E-2</c:v>
                </c:pt>
                <c:pt idx="209">
                  <c:v>2.6099999999999998E-2</c:v>
                </c:pt>
                <c:pt idx="210">
                  <c:v>2.6375000000000003E-2</c:v>
                </c:pt>
                <c:pt idx="211">
                  <c:v>2.6619999999999998E-2</c:v>
                </c:pt>
                <c:pt idx="212">
                  <c:v>2.7130000000000001E-2</c:v>
                </c:pt>
                <c:pt idx="213">
                  <c:v>2.6859999999999998E-2</c:v>
                </c:pt>
                <c:pt idx="214">
                  <c:v>2.6870000000000002E-2</c:v>
                </c:pt>
                <c:pt idx="215">
                  <c:v>2.6920000000000003E-2</c:v>
                </c:pt>
                <c:pt idx="216">
                  <c:v>2.7380000000000002E-2</c:v>
                </c:pt>
                <c:pt idx="217">
                  <c:v>2.7300000000000001E-2</c:v>
                </c:pt>
                <c:pt idx="218">
                  <c:v>2.7279999999999999E-2</c:v>
                </c:pt>
                <c:pt idx="219">
                  <c:v>2.7660000000000001E-2</c:v>
                </c:pt>
                <c:pt idx="220">
                  <c:v>2.7770000000000003E-2</c:v>
                </c:pt>
                <c:pt idx="221">
                  <c:v>2.7290000000000002E-2</c:v>
                </c:pt>
                <c:pt idx="222">
                  <c:v>2.7019999999999999E-2</c:v>
                </c:pt>
                <c:pt idx="223">
                  <c:v>2.7089999999999999E-2</c:v>
                </c:pt>
                <c:pt idx="224">
                  <c:v>2.6619999999999998E-2</c:v>
                </c:pt>
                <c:pt idx="225">
                  <c:v>2.6370000000000001E-2</c:v>
                </c:pt>
                <c:pt idx="226">
                  <c:v>2.6450000000000001E-2</c:v>
                </c:pt>
                <c:pt idx="227">
                  <c:v>2.6230000000000003E-2</c:v>
                </c:pt>
                <c:pt idx="228">
                  <c:v>2.6249999999999999E-2</c:v>
                </c:pt>
                <c:pt idx="229">
                  <c:v>2.598E-2</c:v>
                </c:pt>
                <c:pt idx="230">
                  <c:v>2.5770000000000001E-2</c:v>
                </c:pt>
                <c:pt idx="231">
                  <c:v>2.5649999999999999E-2</c:v>
                </c:pt>
                <c:pt idx="232">
                  <c:v>2.5869999999999997E-2</c:v>
                </c:pt>
                <c:pt idx="233">
                  <c:v>2.5699999999999997E-2</c:v>
                </c:pt>
                <c:pt idx="234">
                  <c:v>2.6189999999999998E-2</c:v>
                </c:pt>
                <c:pt idx="235">
                  <c:v>2.6419999999999999E-2</c:v>
                </c:pt>
                <c:pt idx="236">
                  <c:v>2.5949999999999997E-2</c:v>
                </c:pt>
                <c:pt idx="237">
                  <c:v>2.6589999999999999E-2</c:v>
                </c:pt>
                <c:pt idx="238">
                  <c:v>2.6600000000000002E-2</c:v>
                </c:pt>
                <c:pt idx="239">
                  <c:v>2.6949999999999998E-2</c:v>
                </c:pt>
                <c:pt idx="240">
                  <c:v>2.6450000000000001E-2</c:v>
                </c:pt>
                <c:pt idx="241">
                  <c:v>2.613E-2</c:v>
                </c:pt>
                <c:pt idx="242">
                  <c:v>2.614E-2</c:v>
                </c:pt>
                <c:pt idx="243">
                  <c:v>2.5910000000000002E-2</c:v>
                </c:pt>
                <c:pt idx="244">
                  <c:v>2.6145000000000002E-2</c:v>
                </c:pt>
                <c:pt idx="245">
                  <c:v>2.6329999999999999E-2</c:v>
                </c:pt>
                <c:pt idx="246">
                  <c:v>2.6282999999999997E-2</c:v>
                </c:pt>
                <c:pt idx="247">
                  <c:v>2.6143E-2</c:v>
                </c:pt>
                <c:pt idx="248">
                  <c:v>2.589E-2</c:v>
                </c:pt>
                <c:pt idx="249">
                  <c:v>2.5680000000000001E-2</c:v>
                </c:pt>
                <c:pt idx="250">
                  <c:v>2.58E-2</c:v>
                </c:pt>
                <c:pt idx="251">
                  <c:v>2.5770000000000001E-2</c:v>
                </c:pt>
                <c:pt idx="252">
                  <c:v>2.5779999999999997E-2</c:v>
                </c:pt>
                <c:pt idx="253" formatCode="0.000%">
                  <c:v>2.605E-2</c:v>
                </c:pt>
                <c:pt idx="254" formatCode="0.000%">
                  <c:v>2.589E-2</c:v>
                </c:pt>
                <c:pt idx="255" formatCode="0.000%">
                  <c:v>2.656E-2</c:v>
                </c:pt>
                <c:pt idx="256" formatCode="0.000%">
                  <c:v>2.6929999999999999E-2</c:v>
                </c:pt>
                <c:pt idx="257" formatCode="0.000%">
                  <c:v>2.674E-2</c:v>
                </c:pt>
                <c:pt idx="258" formatCode="0.000%">
                  <c:v>2.6785E-2</c:v>
                </c:pt>
                <c:pt idx="259" formatCode="0.000%">
                  <c:v>2.656E-2</c:v>
                </c:pt>
                <c:pt idx="260" formatCode="0.000%">
                  <c:v>2.656E-2</c:v>
                </c:pt>
                <c:pt idx="261" formatCode="0.000%">
                  <c:v>2.6334999999999997E-2</c:v>
                </c:pt>
                <c:pt idx="262" formatCode="0.000%">
                  <c:v>2.681E-2</c:v>
                </c:pt>
                <c:pt idx="263" formatCode="0.000%">
                  <c:v>2.6310000000000004E-2</c:v>
                </c:pt>
                <c:pt idx="264" formatCode="0.000%">
                  <c:v>2.6120000000000001E-2</c:v>
                </c:pt>
                <c:pt idx="265" formatCode="0.000%">
                  <c:v>2.6345E-2</c:v>
                </c:pt>
                <c:pt idx="266" formatCode="0.000%">
                  <c:v>2.6675000000000001E-2</c:v>
                </c:pt>
                <c:pt idx="267" formatCode="0.000%">
                  <c:v>2.6595000000000001E-2</c:v>
                </c:pt>
                <c:pt idx="268" formatCode="0.000%">
                  <c:v>2.674E-2</c:v>
                </c:pt>
                <c:pt idx="269" formatCode="0.000%">
                  <c:v>2.741E-2</c:v>
                </c:pt>
                <c:pt idx="270" formatCode="0.000%">
                  <c:v>2.7119999999999998E-2</c:v>
                </c:pt>
                <c:pt idx="271" formatCode="0.000%">
                  <c:v>2.7320000000000001E-2</c:v>
                </c:pt>
                <c:pt idx="272" formatCode="0.000%">
                  <c:v>2.7309999999999997E-2</c:v>
                </c:pt>
                <c:pt idx="273" formatCode="0.000%">
                  <c:v>2.7050000000000001E-2</c:v>
                </c:pt>
                <c:pt idx="274" formatCode="0.000%">
                  <c:v>2.6920000000000003E-2</c:v>
                </c:pt>
                <c:pt idx="275" formatCode="0.000%">
                  <c:v>2.7370000000000002E-2</c:v>
                </c:pt>
                <c:pt idx="276" formatCode="0.000%">
                  <c:v>2.7415000000000002E-2</c:v>
                </c:pt>
                <c:pt idx="277" formatCode="0.000%">
                  <c:v>2.7080000000000003E-2</c:v>
                </c:pt>
                <c:pt idx="278" formatCode="0.000%">
                  <c:v>2.6734999999999998E-2</c:v>
                </c:pt>
                <c:pt idx="279" formatCode="0.000%">
                  <c:v>2.6976E-2</c:v>
                </c:pt>
                <c:pt idx="280" formatCode="0.000%">
                  <c:v>2.6985000000000002E-2</c:v>
                </c:pt>
                <c:pt idx="281" formatCode="0.000%">
                  <c:v>2.6699999999999998E-2</c:v>
                </c:pt>
                <c:pt idx="282" formatCode="0.000%">
                  <c:v>2.6345E-2</c:v>
                </c:pt>
                <c:pt idx="283" formatCode="0.000%">
                  <c:v>2.6204999999999999E-2</c:v>
                </c:pt>
                <c:pt idx="284" formatCode="0.000%">
                  <c:v>2.6145000000000002E-2</c:v>
                </c:pt>
                <c:pt idx="285" formatCode="0.000%">
                  <c:v>2.6324999999999998E-2</c:v>
                </c:pt>
                <c:pt idx="286" formatCode="0.000%">
                  <c:v>2.5615000000000002E-2</c:v>
                </c:pt>
                <c:pt idx="287" formatCode="0.000%">
                  <c:v>2.5430000000000001E-2</c:v>
                </c:pt>
                <c:pt idx="288" formatCode="0.000%">
                  <c:v>2.5649999999999999E-2</c:v>
                </c:pt>
                <c:pt idx="289" formatCode="0.000%">
                  <c:v>2.5489999999999999E-2</c:v>
                </c:pt>
                <c:pt idx="290" formatCode="0.000%">
                  <c:v>2.5291000000000001E-2</c:v>
                </c:pt>
                <c:pt idx="291" formatCode="0.000%">
                  <c:v>2.5179999999999998E-2</c:v>
                </c:pt>
                <c:pt idx="292" formatCode="0.000%">
                  <c:v>2.469E-2</c:v>
                </c:pt>
                <c:pt idx="293" formatCode="0.000%">
                  <c:v>2.4584999999999999E-2</c:v>
                </c:pt>
                <c:pt idx="294" formatCode="0.000%">
                  <c:v>2.477E-2</c:v>
                </c:pt>
                <c:pt idx="295" formatCode="0.000%">
                  <c:v>2.4595000000000002E-2</c:v>
                </c:pt>
                <c:pt idx="296" formatCode="0.000%">
                  <c:v>2.5034999999999998E-2</c:v>
                </c:pt>
                <c:pt idx="297" formatCode="0.000%">
                  <c:v>2.4825E-2</c:v>
                </c:pt>
                <c:pt idx="298" formatCode="0.000%">
                  <c:v>2.4969999999999999E-2</c:v>
                </c:pt>
                <c:pt idx="299" formatCode="0.000%">
                  <c:v>2.503E-2</c:v>
                </c:pt>
                <c:pt idx="300" formatCode="0.000%">
                  <c:v>2.5244999999999997E-2</c:v>
                </c:pt>
                <c:pt idx="301" formatCode="0.000%">
                  <c:v>2.4784999999999998E-2</c:v>
                </c:pt>
                <c:pt idx="302" formatCode="0.000%">
                  <c:v>2.4990000000000002E-2</c:v>
                </c:pt>
                <c:pt idx="303" formatCode="0.000%">
                  <c:v>2.5084999999999996E-2</c:v>
                </c:pt>
                <c:pt idx="304" formatCode="0.000%">
                  <c:v>2.4954999999999998E-2</c:v>
                </c:pt>
                <c:pt idx="305" formatCode="0.000%">
                  <c:v>2.5014999999999999E-2</c:v>
                </c:pt>
                <c:pt idx="306" formatCode="0.000%">
                  <c:v>2.5230000000000002E-2</c:v>
                </c:pt>
                <c:pt idx="307" formatCode="0.000%">
                  <c:v>2.5049999999999999E-2</c:v>
                </c:pt>
                <c:pt idx="308" formatCode="0.000%">
                  <c:v>2.5329999999999998E-2</c:v>
                </c:pt>
                <c:pt idx="309" formatCode="0.000%">
                  <c:v>2.4929999999999997E-2</c:v>
                </c:pt>
                <c:pt idx="310" formatCode="0.000%">
                  <c:v>2.4329999999999997E-2</c:v>
                </c:pt>
                <c:pt idx="311" formatCode="0.000%">
                  <c:v>2.4104999999999998E-2</c:v>
                </c:pt>
                <c:pt idx="312" formatCode="0.000%">
                  <c:v>2.4394999999999997E-2</c:v>
                </c:pt>
                <c:pt idx="313" formatCode="0.000%">
                  <c:v>2.3984999999999999E-2</c:v>
                </c:pt>
                <c:pt idx="314" formatCode="0.000%">
                  <c:v>2.4365000000000001E-2</c:v>
                </c:pt>
                <c:pt idx="315" formatCode="0.000%">
                  <c:v>2.444E-2</c:v>
                </c:pt>
                <c:pt idx="316" formatCode="0.000%">
                  <c:v>2.479E-2</c:v>
                </c:pt>
                <c:pt idx="317" formatCode="0.000%">
                  <c:v>2.4859999999999997E-2</c:v>
                </c:pt>
                <c:pt idx="318" formatCode="0.000%">
                  <c:v>2.4748000000000003E-2</c:v>
                </c:pt>
                <c:pt idx="319" formatCode="0.000%">
                  <c:v>2.4954999999999998E-2</c:v>
                </c:pt>
                <c:pt idx="320" formatCode="0.000%">
                  <c:v>2.4659E-2</c:v>
                </c:pt>
                <c:pt idx="321" formatCode="0.000%">
                  <c:v>2.3995000000000002E-2</c:v>
                </c:pt>
                <c:pt idx="322" formatCode="0.000%">
                  <c:v>2.4178000000000002E-2</c:v>
                </c:pt>
                <c:pt idx="323" formatCode="0.000%">
                  <c:v>2.4390000000000002E-2</c:v>
                </c:pt>
                <c:pt idx="324" formatCode="0.000%">
                  <c:v>2.4337000000000001E-2</c:v>
                </c:pt>
                <c:pt idx="325" formatCode="0.000%">
                  <c:v>2.4938000000000002E-2</c:v>
                </c:pt>
                <c:pt idx="326" formatCode="0.000%">
                  <c:v>2.4902999999999998E-2</c:v>
                </c:pt>
                <c:pt idx="327" formatCode="0.000%">
                  <c:v>2.4750000000000001E-2</c:v>
                </c:pt>
                <c:pt idx="328" formatCode="0.000%">
                  <c:v>2.4299000000000001E-2</c:v>
                </c:pt>
                <c:pt idx="329" formatCode="0.000%">
                  <c:v>2.4329999999999997E-2</c:v>
                </c:pt>
                <c:pt idx="330" formatCode="0.000%">
                  <c:v>2.4050000000000002E-2</c:v>
                </c:pt>
                <c:pt idx="331" formatCode="0.000%">
                  <c:v>2.3904999999999999E-2</c:v>
                </c:pt>
                <c:pt idx="332" formatCode="0.000%">
                  <c:v>2.3940000000000003E-2</c:v>
                </c:pt>
                <c:pt idx="333" formatCode="0.000%">
                  <c:v>2.3910000000000001E-2</c:v>
                </c:pt>
                <c:pt idx="334" formatCode="0.000%">
                  <c:v>2.4065E-2</c:v>
                </c:pt>
                <c:pt idx="335" formatCode="0.000%">
                  <c:v>2.4375000000000001E-2</c:v>
                </c:pt>
                <c:pt idx="336" formatCode="0.000%">
                  <c:v>2.4385E-2</c:v>
                </c:pt>
                <c:pt idx="337" formatCode="0.000%">
                  <c:v>2.3879999999999998E-2</c:v>
                </c:pt>
                <c:pt idx="338" formatCode="0.000%">
                  <c:v>2.3949999999999999E-2</c:v>
                </c:pt>
                <c:pt idx="339" formatCode="0.000%">
                  <c:v>2.4014999999999998E-2</c:v>
                </c:pt>
                <c:pt idx="340" formatCode="0.000%">
                  <c:v>2.4089999999999997E-2</c:v>
                </c:pt>
                <c:pt idx="341" formatCode="0.000%">
                  <c:v>2.3780000000000003E-2</c:v>
                </c:pt>
                <c:pt idx="342" formatCode="0.000%">
                  <c:v>2.3479999999999997E-2</c:v>
                </c:pt>
                <c:pt idx="343" formatCode="0.000%">
                  <c:v>2.3740000000000001E-2</c:v>
                </c:pt>
                <c:pt idx="344" formatCode="0.000%">
                  <c:v>2.334E-2</c:v>
                </c:pt>
                <c:pt idx="345" formatCode="0.000%">
                  <c:v>2.3365E-2</c:v>
                </c:pt>
                <c:pt idx="346" formatCode="0.000%">
                  <c:v>2.3814999999999999E-2</c:v>
                </c:pt>
                <c:pt idx="347" formatCode="0.000%">
                  <c:v>2.3814999999999999E-2</c:v>
                </c:pt>
                <c:pt idx="348" formatCode="0.000%">
                  <c:v>2.3814999999999999E-2</c:v>
                </c:pt>
                <c:pt idx="349" formatCode="0.000%">
                  <c:v>2.368E-2</c:v>
                </c:pt>
                <c:pt idx="350" formatCode="0.000%">
                  <c:v>2.3675000000000002E-2</c:v>
                </c:pt>
                <c:pt idx="351" formatCode="0.000%">
                  <c:v>2.3559999999999998E-2</c:v>
                </c:pt>
                <c:pt idx="352" formatCode="0.000%">
                  <c:v>2.3199999999999998E-2</c:v>
                </c:pt>
                <c:pt idx="353" formatCode="0.000%">
                  <c:v>2.3259999999999999E-2</c:v>
                </c:pt>
                <c:pt idx="354" formatCode="0.000%">
                  <c:v>2.3330000000000004E-2</c:v>
                </c:pt>
                <c:pt idx="355" formatCode="0.000%">
                  <c:v>2.3054999999999999E-2</c:v>
                </c:pt>
                <c:pt idx="356" formatCode="0.000%">
                  <c:v>2.3025000000000004E-2</c:v>
                </c:pt>
                <c:pt idx="357" formatCode="0.000%">
                  <c:v>2.3170000000000003E-2</c:v>
                </c:pt>
                <c:pt idx="358" formatCode="0.000%">
                  <c:v>2.3140000000000001E-2</c:v>
                </c:pt>
                <c:pt idx="359" formatCode="0.000%">
                  <c:v>2.3205E-2</c:v>
                </c:pt>
                <c:pt idx="360" formatCode="0.000%">
                  <c:v>2.3144999999999999E-2</c:v>
                </c:pt>
                <c:pt idx="361" formatCode="0.000%">
                  <c:v>2.3310000000000001E-2</c:v>
                </c:pt>
                <c:pt idx="362" formatCode="0.000%">
                  <c:v>2.3359999999999999E-2</c:v>
                </c:pt>
                <c:pt idx="363" formatCode="0.000%">
                  <c:v>2.2898000000000002E-2</c:v>
                </c:pt>
                <c:pt idx="364" formatCode="0.000%">
                  <c:v>2.2409999999999999E-2</c:v>
                </c:pt>
                <c:pt idx="365" formatCode="0.000%">
                  <c:v>2.1745E-2</c:v>
                </c:pt>
                <c:pt idx="366" formatCode="0.000%">
                  <c:v>2.2080000000000002E-2</c:v>
                </c:pt>
                <c:pt idx="367" formatCode="0.000%">
                  <c:v>2.2194999999999999E-2</c:v>
                </c:pt>
                <c:pt idx="368" formatCode="0.000%">
                  <c:v>2.2128000000000002E-2</c:v>
                </c:pt>
                <c:pt idx="369" formatCode="0.000%">
                  <c:v>2.2349999999999998E-2</c:v>
                </c:pt>
                <c:pt idx="370" formatCode="0.000%">
                  <c:v>2.2250000000000002E-2</c:v>
                </c:pt>
                <c:pt idx="371" formatCode="0.000%">
                  <c:v>2.2339999999999999E-2</c:v>
                </c:pt>
                <c:pt idx="372" formatCode="0.000%">
                  <c:v>2.2355E-2</c:v>
                </c:pt>
                <c:pt idx="373" formatCode="0.000%">
                  <c:v>2.2034999999999999E-2</c:v>
                </c:pt>
                <c:pt idx="374" formatCode="0.000%">
                  <c:v>2.1560000000000003E-2</c:v>
                </c:pt>
                <c:pt idx="375" formatCode="0.000%">
                  <c:v>2.1884999999999998E-2</c:v>
                </c:pt>
                <c:pt idx="376" formatCode="0.000%">
                  <c:v>2.1835E-2</c:v>
                </c:pt>
                <c:pt idx="377" formatCode="0.000%">
                  <c:v>2.1920000000000002E-2</c:v>
                </c:pt>
                <c:pt idx="378" formatCode="0.000%">
                  <c:v>2.2414999999999997E-2</c:v>
                </c:pt>
                <c:pt idx="379" formatCode="0.000%">
                  <c:v>2.2475000000000002E-2</c:v>
                </c:pt>
                <c:pt idx="380" formatCode="0.000%">
                  <c:v>2.2210000000000001E-2</c:v>
                </c:pt>
                <c:pt idx="381" formatCode="0.000%">
                  <c:v>2.2069999999999999E-2</c:v>
                </c:pt>
                <c:pt idx="382" formatCode="0.000%">
                  <c:v>2.2114999999999999E-2</c:v>
                </c:pt>
                <c:pt idx="383" formatCode="0.000%">
                  <c:v>2.2475000000000002E-2</c:v>
                </c:pt>
                <c:pt idx="384" formatCode="0.000%">
                  <c:v>2.2560000000000004E-2</c:v>
                </c:pt>
                <c:pt idx="385" formatCode="0.000%">
                  <c:v>2.2419999999999999E-2</c:v>
                </c:pt>
                <c:pt idx="386" formatCode="0.000%">
                  <c:v>2.23E-2</c:v>
                </c:pt>
                <c:pt idx="387" formatCode="0.000%">
                  <c:v>2.2065000000000001E-2</c:v>
                </c:pt>
                <c:pt idx="388" formatCode="0.000%">
                  <c:v>2.2320000000000003E-2</c:v>
                </c:pt>
                <c:pt idx="389" formatCode="0.000%">
                  <c:v>2.1909999999999999E-2</c:v>
                </c:pt>
                <c:pt idx="390" formatCode="0.000%">
                  <c:v>2.1804999999999998E-2</c:v>
                </c:pt>
                <c:pt idx="391" formatCode="0.000%">
                  <c:v>2.189E-2</c:v>
                </c:pt>
                <c:pt idx="392" formatCode="0.000%">
                  <c:v>2.1835E-2</c:v>
                </c:pt>
                <c:pt idx="393" formatCode="0.000%">
                  <c:v>2.1600000000000001E-2</c:v>
                </c:pt>
                <c:pt idx="394" formatCode="0.000%">
                  <c:v>2.128E-2</c:v>
                </c:pt>
                <c:pt idx="395" formatCode="0.000%">
                  <c:v>2.0975000000000001E-2</c:v>
                </c:pt>
                <c:pt idx="396" formatCode="0.000%">
                  <c:v>2.1055000000000001E-2</c:v>
                </c:pt>
                <c:pt idx="397" formatCode="0.000%">
                  <c:v>2.0879999999999999E-2</c:v>
                </c:pt>
                <c:pt idx="398" formatCode="0.000%">
                  <c:v>2.1059999999999999E-2</c:v>
                </c:pt>
                <c:pt idx="399" formatCode="0.000%">
                  <c:v>2.1429999999999998E-2</c:v>
                </c:pt>
                <c:pt idx="400" formatCode="0.000%">
                  <c:v>2.1530000000000001E-2</c:v>
                </c:pt>
                <c:pt idx="401" formatCode="0.000%">
                  <c:v>2.1320000000000002E-2</c:v>
                </c:pt>
                <c:pt idx="402" formatCode="0.000%">
                  <c:v>2.1349999999999997E-2</c:v>
                </c:pt>
                <c:pt idx="403" formatCode="0.000%">
                  <c:v>2.0910000000000002E-2</c:v>
                </c:pt>
                <c:pt idx="404" formatCode="0.000%">
                  <c:v>2.0895E-2</c:v>
                </c:pt>
                <c:pt idx="405" formatCode="0.000%">
                  <c:v>2.0714999999999997E-2</c:v>
                </c:pt>
                <c:pt idx="406" formatCode="0.000%">
                  <c:v>2.0745E-2</c:v>
                </c:pt>
                <c:pt idx="407" formatCode="0.000%">
                  <c:v>2.068E-2</c:v>
                </c:pt>
                <c:pt idx="408" formatCode="0.000%">
                  <c:v>2.0469000000000001E-2</c:v>
                </c:pt>
                <c:pt idx="409" formatCode="0.000%">
                  <c:v>2.0225E-2</c:v>
                </c:pt>
                <c:pt idx="410" formatCode="0.000%">
                  <c:v>1.9734999999999999E-2</c:v>
                </c:pt>
                <c:pt idx="411" formatCode="0.000%">
                  <c:v>1.9824000000000001E-2</c:v>
                </c:pt>
                <c:pt idx="412" formatCode="0.000%">
                  <c:v>1.9790000000000002E-2</c:v>
                </c:pt>
                <c:pt idx="413" formatCode="0.000%">
                  <c:v>1.9859999999999999E-2</c:v>
                </c:pt>
                <c:pt idx="414" formatCode="0.000%">
                  <c:v>1.9876999999999999E-2</c:v>
                </c:pt>
                <c:pt idx="415" formatCode="0.000%">
                  <c:v>2.0129999999999999E-2</c:v>
                </c:pt>
                <c:pt idx="416" formatCode="0.000%">
                  <c:v>1.9782999999999999E-2</c:v>
                </c:pt>
                <c:pt idx="417" formatCode="0.000%">
                  <c:v>1.9539999999999998E-2</c:v>
                </c:pt>
                <c:pt idx="418" formatCode="0.000%">
                  <c:v>1.9130000000000001E-2</c:v>
                </c:pt>
                <c:pt idx="419" formatCode="0.000%">
                  <c:v>1.9889999999999998E-2</c:v>
                </c:pt>
                <c:pt idx="420" formatCode="0.000%">
                  <c:v>1.9814999999999999E-2</c:v>
                </c:pt>
                <c:pt idx="421" formatCode="0.000%">
                  <c:v>1.9743E-2</c:v>
                </c:pt>
                <c:pt idx="422" formatCode="0.000%">
                  <c:v>1.9769999999999999E-2</c:v>
                </c:pt>
                <c:pt idx="423" formatCode="0.000%">
                  <c:v>1.9795E-2</c:v>
                </c:pt>
                <c:pt idx="424" formatCode="0.000%">
                  <c:v>1.925E-2</c:v>
                </c:pt>
                <c:pt idx="425" formatCode="0.000%">
                  <c:v>1.8796E-2</c:v>
                </c:pt>
                <c:pt idx="426" formatCode="0.000%">
                  <c:v>1.8911999999999998E-2</c:v>
                </c:pt>
                <c:pt idx="427" formatCode="0.000%">
                  <c:v>1.8855E-2</c:v>
                </c:pt>
                <c:pt idx="428" formatCode="0.000%">
                  <c:v>1.9110000000000002E-2</c:v>
                </c:pt>
                <c:pt idx="429" formatCode="0.000%">
                  <c:v>1.8749000000000002E-2</c:v>
                </c:pt>
                <c:pt idx="430" formatCode="0.000%">
                  <c:v>1.8534999999999999E-2</c:v>
                </c:pt>
                <c:pt idx="431" formatCode="0.000%">
                  <c:v>1.7994E-2</c:v>
                </c:pt>
                <c:pt idx="432" formatCode="0.000%">
                  <c:v>1.8404E-2</c:v>
                </c:pt>
                <c:pt idx="433" formatCode="0.000%">
                  <c:v>1.7953E-2</c:v>
                </c:pt>
                <c:pt idx="434" formatCode="0.000%">
                  <c:v>1.7629000000000002E-2</c:v>
                </c:pt>
                <c:pt idx="435" formatCode="0.000%">
                  <c:v>1.7579999999999998E-2</c:v>
                </c:pt>
                <c:pt idx="436" formatCode="0.000%">
                  <c:v>1.7325E-2</c:v>
                </c:pt>
                <c:pt idx="437" formatCode="0.000%">
                  <c:v>1.7084999999999999E-2</c:v>
                </c:pt>
                <c:pt idx="438" formatCode="0.000%">
                  <c:v>1.6938999999999999E-2</c:v>
                </c:pt>
                <c:pt idx="439" formatCode="0.000%">
                  <c:v>1.6649000000000001E-2</c:v>
                </c:pt>
                <c:pt idx="440" formatCode="0.000%">
                  <c:v>1.619E-2</c:v>
                </c:pt>
                <c:pt idx="441" formatCode="0.000%">
                  <c:v>1.643E-2</c:v>
                </c:pt>
                <c:pt idx="442" formatCode="0.000%">
                  <c:v>1.6493999999999998E-2</c:v>
                </c:pt>
                <c:pt idx="443" formatCode="0.000%">
                  <c:v>1.7155E-2</c:v>
                </c:pt>
                <c:pt idx="444" formatCode="0.000%">
                  <c:v>1.7316000000000002E-2</c:v>
                </c:pt>
                <c:pt idx="445" formatCode="0.000%">
                  <c:v>1.8024999999999999E-2</c:v>
                </c:pt>
                <c:pt idx="446" formatCode="0.000%">
                  <c:v>1.7783E-2</c:v>
                </c:pt>
                <c:pt idx="447" formatCode="0.000%">
                  <c:v>1.8090999999999999E-2</c:v>
                </c:pt>
                <c:pt idx="448" formatCode="0.000%">
                  <c:v>1.8468999999999999E-2</c:v>
                </c:pt>
                <c:pt idx="449" formatCode="0.000%">
                  <c:v>1.8595E-2</c:v>
                </c:pt>
                <c:pt idx="450" formatCode="0.000%">
                  <c:v>1.8494999999999998E-2</c:v>
                </c:pt>
                <c:pt idx="451" formatCode="0.000%">
                  <c:v>1.8908999999999999E-2</c:v>
                </c:pt>
                <c:pt idx="452" formatCode="0.000%">
                  <c:v>1.8669999999999999E-2</c:v>
                </c:pt>
                <c:pt idx="453" formatCode="0.000%">
                  <c:v>1.8994999999999998E-2</c:v>
                </c:pt>
                <c:pt idx="454" formatCode="0.000%">
                  <c:v>1.9020000000000002E-2</c:v>
                </c:pt>
                <c:pt idx="455" formatCode="0.000%">
                  <c:v>1.9125E-2</c:v>
                </c:pt>
                <c:pt idx="456" formatCode="0.000%">
                  <c:v>1.8678E-2</c:v>
                </c:pt>
                <c:pt idx="457" formatCode="0.000%">
                  <c:v>1.8409999999999999E-2</c:v>
                </c:pt>
                <c:pt idx="458" formatCode="0.000%">
                  <c:v>1.8303E-2</c:v>
                </c:pt>
                <c:pt idx="459" formatCode="0.000%">
                  <c:v>1.8401000000000001E-2</c:v>
                </c:pt>
                <c:pt idx="460" formatCode="0.000%">
                  <c:v>1.8147E-2</c:v>
                </c:pt>
                <c:pt idx="461" formatCode="0.000%">
                  <c:v>1.8075000000000001E-2</c:v>
                </c:pt>
                <c:pt idx="462" formatCode="0.000%">
                  <c:v>1.7905000000000001E-2</c:v>
                </c:pt>
                <c:pt idx="463" formatCode="0.000%">
                  <c:v>1.7964999999999998E-2</c:v>
                </c:pt>
                <c:pt idx="464" formatCode="0.000%">
                  <c:v>1.7274999999999999E-2</c:v>
                </c:pt>
                <c:pt idx="465" formatCode="0.000%">
                  <c:v>1.7639999999999999E-2</c:v>
                </c:pt>
                <c:pt idx="466" formatCode="0.000%">
                  <c:v>1.7492999999999998E-2</c:v>
                </c:pt>
                <c:pt idx="467" formatCode="0.000%">
                  <c:v>1.7521999999999999E-2</c:v>
                </c:pt>
                <c:pt idx="468" formatCode="0.000%">
                  <c:v>1.7570000000000002E-2</c:v>
                </c:pt>
                <c:pt idx="469" formatCode="0.000%">
                  <c:v>1.7495E-2</c:v>
                </c:pt>
                <c:pt idx="470" formatCode="0.000%">
                  <c:v>1.7654999999999997E-2</c:v>
                </c:pt>
                <c:pt idx="471" formatCode="0.000%">
                  <c:v>1.7389999999999999E-2</c:v>
                </c:pt>
                <c:pt idx="472" formatCode="0.000%">
                  <c:v>1.7514999999999999E-2</c:v>
                </c:pt>
                <c:pt idx="473" formatCode="0.000%">
                  <c:v>1.6739999999999998E-2</c:v>
                </c:pt>
                <c:pt idx="474" formatCode="0.000%">
                  <c:v>1.618E-2</c:v>
                </c:pt>
                <c:pt idx="475" formatCode="0.000%">
                  <c:v>1.6840000000000001E-2</c:v>
                </c:pt>
                <c:pt idx="476" formatCode="0.000%">
                  <c:v>1.7149999999999999E-2</c:v>
                </c:pt>
                <c:pt idx="477" formatCode="0.000%">
                  <c:v>1.711E-2</c:v>
                </c:pt>
                <c:pt idx="478" formatCode="0.000%">
                  <c:v>1.7469999999999999E-2</c:v>
                </c:pt>
                <c:pt idx="479" formatCode="0.000%">
                  <c:v>1.7142000000000001E-2</c:v>
                </c:pt>
                <c:pt idx="480" formatCode="0.000%">
                  <c:v>1.7680000000000001E-2</c:v>
                </c:pt>
                <c:pt idx="481" formatCode="0.000%">
                  <c:v>1.7555000000000001E-2</c:v>
                </c:pt>
                <c:pt idx="482" formatCode="0.000%">
                  <c:v>1.7204999999999998E-2</c:v>
                </c:pt>
                <c:pt idx="483" formatCode="0.000%">
                  <c:v>1.7180000000000001E-2</c:v>
                </c:pt>
                <c:pt idx="484" formatCode="0.000%">
                  <c:v>1.728E-2</c:v>
                </c:pt>
                <c:pt idx="485" formatCode="0.000%">
                  <c:v>1.687E-2</c:v>
                </c:pt>
                <c:pt idx="486" formatCode="0.000%">
                  <c:v>1.6854999999999998E-2</c:v>
                </c:pt>
                <c:pt idx="487" formatCode="0.000%">
                  <c:v>1.6934000000000001E-2</c:v>
                </c:pt>
                <c:pt idx="488" formatCode="0.000%">
                  <c:v>1.6591999999999999E-2</c:v>
                </c:pt>
                <c:pt idx="489" formatCode="0.000%">
                  <c:v>1.6739E-2</c:v>
                </c:pt>
                <c:pt idx="490" formatCode="0.000%">
                  <c:v>1.6815E-2</c:v>
                </c:pt>
                <c:pt idx="491" formatCode="0.000%">
                  <c:v>1.6583000000000001E-2</c:v>
                </c:pt>
                <c:pt idx="492" formatCode="0.000%">
                  <c:v>1.6648E-2</c:v>
                </c:pt>
                <c:pt idx="493" formatCode="0.000%">
                  <c:v>1.6545000000000001E-2</c:v>
                </c:pt>
                <c:pt idx="494" formatCode="0.000%">
                  <c:v>1.643E-2</c:v>
                </c:pt>
                <c:pt idx="495" formatCode="0.000%">
                  <c:v>1.609E-2</c:v>
                </c:pt>
                <c:pt idx="496" formatCode="0.000%">
                  <c:v>1.593E-2</c:v>
                </c:pt>
                <c:pt idx="497" formatCode="0.000%">
                  <c:v>1.6150000000000001E-2</c:v>
                </c:pt>
                <c:pt idx="498" formatCode="0.000%">
                  <c:v>1.6209999999999999E-2</c:v>
                </c:pt>
                <c:pt idx="499" formatCode="0.000%">
                  <c:v>1.6591000000000002E-2</c:v>
                </c:pt>
                <c:pt idx="500" formatCode="0.000%">
                  <c:v>1.6139999999999998E-2</c:v>
                </c:pt>
                <c:pt idx="501" formatCode="0.000%">
                  <c:v>1.5833E-2</c:v>
                </c:pt>
                <c:pt idx="502" formatCode="0.000%">
                  <c:v>1.5810000000000001E-2</c:v>
                </c:pt>
                <c:pt idx="503" formatCode="0.000%">
                  <c:v>1.5529999999999999E-2</c:v>
                </c:pt>
                <c:pt idx="504" formatCode="0.000%">
                  <c:v>1.5417999999999998E-2</c:v>
                </c:pt>
                <c:pt idx="505" formatCode="0.000%">
                  <c:v>1.4959999999999999E-2</c:v>
                </c:pt>
                <c:pt idx="506" formatCode="0.000%">
                  <c:v>1.4881999999999999E-2</c:v>
                </c:pt>
                <c:pt idx="507" formatCode="0.000%">
                  <c:v>1.5451000000000001E-2</c:v>
                </c:pt>
                <c:pt idx="508" formatCode="0.000%">
                  <c:v>1.5520000000000001E-2</c:v>
                </c:pt>
                <c:pt idx="509" formatCode="0.000%">
                  <c:v>1.562E-2</c:v>
                </c:pt>
                <c:pt idx="510" formatCode="0.000%">
                  <c:v>1.5674E-2</c:v>
                </c:pt>
                <c:pt idx="511" formatCode="0.000%">
                  <c:v>1.5866000000000002E-2</c:v>
                </c:pt>
                <c:pt idx="512" formatCode="0.000%">
                  <c:v>1.5310000000000001E-2</c:v>
                </c:pt>
                <c:pt idx="513" formatCode="0.000%">
                  <c:v>1.5005999999999999E-2</c:v>
                </c:pt>
                <c:pt idx="514" formatCode="0.000%">
                  <c:v>1.455E-2</c:v>
                </c:pt>
                <c:pt idx="515" formatCode="0.000%">
                  <c:v>1.452E-2</c:v>
                </c:pt>
                <c:pt idx="516" formatCode="0.000%">
                  <c:v>1.379E-2</c:v>
                </c:pt>
                <c:pt idx="517" formatCode="0.000%">
                  <c:v>1.397E-2</c:v>
                </c:pt>
                <c:pt idx="518" formatCode="0.000%">
                  <c:v>1.3309E-2</c:v>
                </c:pt>
                <c:pt idx="519" formatCode="0.000%">
                  <c:v>1.3469999999999999E-2</c:v>
                </c:pt>
                <c:pt idx="520" formatCode="0.000%">
                  <c:v>1.389E-2</c:v>
                </c:pt>
                <c:pt idx="521" formatCode="0.000%">
                  <c:v>1.3852999999999999E-2</c:v>
                </c:pt>
                <c:pt idx="522" formatCode="0.000%">
                  <c:v>1.3919999999999998E-2</c:v>
                </c:pt>
                <c:pt idx="523" formatCode="0.000%">
                  <c:v>1.4070000000000001E-2</c:v>
                </c:pt>
                <c:pt idx="524" formatCode="0.000%">
                  <c:v>1.3900000000000001E-2</c:v>
                </c:pt>
                <c:pt idx="525" formatCode="0.000%">
                  <c:v>1.3900000000000001E-2</c:v>
                </c:pt>
                <c:pt idx="526" formatCode="0.000%">
                  <c:v>1.3429999999999999E-2</c:v>
                </c:pt>
                <c:pt idx="527" formatCode="0.000%">
                  <c:v>1.3268E-2</c:v>
                </c:pt>
                <c:pt idx="528" formatCode="0.000%">
                  <c:v>1.2574E-2</c:v>
                </c:pt>
                <c:pt idx="529" formatCode="0.000%">
                  <c:v>1.2549999999999999E-2</c:v>
                </c:pt>
                <c:pt idx="530" formatCode="0.000%">
                  <c:v>1.1390000000000001E-2</c:v>
                </c:pt>
                <c:pt idx="531" formatCode="0.000%">
                  <c:v>1.191E-2</c:v>
                </c:pt>
                <c:pt idx="532" formatCode="0.000%">
                  <c:v>1.2330000000000001E-2</c:v>
                </c:pt>
                <c:pt idx="533" formatCode="0.000%">
                  <c:v>1.213E-2</c:v>
                </c:pt>
                <c:pt idx="534" formatCode="0.000%">
                  <c:v>1.1635E-2</c:v>
                </c:pt>
                <c:pt idx="535" formatCode="0.000%">
                  <c:v>1.1752E-2</c:v>
                </c:pt>
                <c:pt idx="536" formatCode="0.000%">
                  <c:v>1.1544E-2</c:v>
                </c:pt>
                <c:pt idx="537" formatCode="0.000%">
                  <c:v>1.1425000000000001E-2</c:v>
                </c:pt>
                <c:pt idx="538" formatCode="0.000%">
                  <c:v>1.1556E-2</c:v>
                </c:pt>
                <c:pt idx="539" formatCode="0.000%">
                  <c:v>1.1375E-2</c:v>
                </c:pt>
                <c:pt idx="540" formatCode="0.000%">
                  <c:v>1.1461999999999998E-2</c:v>
                </c:pt>
                <c:pt idx="541" formatCode="0.000%">
                  <c:v>1.2375000000000001E-2</c:v>
                </c:pt>
                <c:pt idx="542" formatCode="0.000%">
                  <c:v>1.1968000000000001E-2</c:v>
                </c:pt>
                <c:pt idx="543" formatCode="0.000%">
                  <c:v>1.1155E-2</c:v>
                </c:pt>
                <c:pt idx="544" formatCode="0.000%">
                  <c:v>1.1645000000000001E-2</c:v>
                </c:pt>
                <c:pt idx="545" formatCode="0.000%">
                  <c:v>1.1684000000000002E-2</c:v>
                </c:pt>
                <c:pt idx="546" formatCode="0.000%">
                  <c:v>1.1005000000000001E-2</c:v>
                </c:pt>
                <c:pt idx="547" formatCode="0.000%">
                  <c:v>1.1659999999999998E-2</c:v>
                </c:pt>
                <c:pt idx="548" formatCode="0.000%">
                  <c:v>1.0685999999999999E-2</c:v>
                </c:pt>
                <c:pt idx="549" formatCode="0.000%">
                  <c:v>1.0800000000000001E-2</c:v>
                </c:pt>
                <c:pt idx="550" formatCode="0.000%">
                  <c:v>1.119E-2</c:v>
                </c:pt>
                <c:pt idx="551" formatCode="0.000%">
                  <c:v>1.1009999999999999E-2</c:v>
                </c:pt>
                <c:pt idx="552" formatCode="0.000%">
                  <c:v>1.0986000000000001E-2</c:v>
                </c:pt>
                <c:pt idx="553" formatCode="0.000%">
                  <c:v>1.098E-2</c:v>
                </c:pt>
                <c:pt idx="554" formatCode="0.000%">
                  <c:v>1.1009999999999999E-2</c:v>
                </c:pt>
                <c:pt idx="555" formatCode="0.000%">
                  <c:v>1.094E-2</c:v>
                </c:pt>
                <c:pt idx="556" formatCode="0.000%">
                  <c:v>1.0780000000000001E-2</c:v>
                </c:pt>
                <c:pt idx="557" formatCode="0.000%">
                  <c:v>1.0525E-2</c:v>
                </c:pt>
                <c:pt idx="558" formatCode="0.000%">
                  <c:v>1.091E-2</c:v>
                </c:pt>
                <c:pt idx="559" formatCode="0.000%">
                  <c:v>1.0532E-2</c:v>
                </c:pt>
                <c:pt idx="560" formatCode="0.000%">
                  <c:v>1.1209999999999999E-2</c:v>
                </c:pt>
                <c:pt idx="561" formatCode="0.000%">
                  <c:v>1.1379999999999999E-2</c:v>
                </c:pt>
                <c:pt idx="562" formatCode="0.000%">
                  <c:v>1.158E-2</c:v>
                </c:pt>
                <c:pt idx="563" formatCode="0.000%">
                  <c:v>1.1802E-2</c:v>
                </c:pt>
                <c:pt idx="564" formatCode="0.000%">
                  <c:v>1.14E-2</c:v>
                </c:pt>
                <c:pt idx="565" formatCode="0.000%">
                  <c:v>1.125E-2</c:v>
                </c:pt>
                <c:pt idx="566" formatCode="0.000%">
                  <c:v>1.0902E-2</c:v>
                </c:pt>
                <c:pt idx="567" formatCode="0.000%">
                  <c:v>1.081E-2</c:v>
                </c:pt>
                <c:pt idx="568" formatCode="0.000%">
                  <c:v>1.1000000000000001E-2</c:v>
                </c:pt>
                <c:pt idx="569" formatCode="0.000%">
                  <c:v>1.125E-2</c:v>
                </c:pt>
                <c:pt idx="570" formatCode="0.000%">
                  <c:v>1.1160000000000002E-2</c:v>
                </c:pt>
                <c:pt idx="571" formatCode="0.000%">
                  <c:v>1.1078000000000001E-2</c:v>
                </c:pt>
                <c:pt idx="572" formatCode="0.000%">
                  <c:v>1.073E-2</c:v>
                </c:pt>
                <c:pt idx="573" formatCode="0.000%">
                  <c:v>1.159E-2</c:v>
                </c:pt>
                <c:pt idx="574" formatCode="0.000%">
                  <c:v>1.0887000000000001E-2</c:v>
                </c:pt>
                <c:pt idx="575" formatCode="0.000%">
                  <c:v>9.8839999999999987E-3</c:v>
                </c:pt>
                <c:pt idx="576" formatCode="0.000%">
                  <c:v>9.075999999999999E-3</c:v>
                </c:pt>
                <c:pt idx="577" formatCode="0.000%">
                  <c:v>9.5099999999999994E-3</c:v>
                </c:pt>
                <c:pt idx="578" formatCode="0.000%">
                  <c:v>9.3799999999999994E-3</c:v>
                </c:pt>
                <c:pt idx="579" formatCode="0.000%">
                  <c:v>9.0069999999999994E-3</c:v>
                </c:pt>
                <c:pt idx="580" formatCode="0.000%">
                  <c:v>9.1199999999999996E-3</c:v>
                </c:pt>
                <c:pt idx="581" formatCode="0.000%">
                  <c:v>7.9400000000000009E-3</c:v>
                </c:pt>
                <c:pt idx="582" formatCode="0.000%">
                  <c:v>8.1200000000000005E-3</c:v>
                </c:pt>
                <c:pt idx="583" formatCode="0.000%">
                  <c:v>8.0700000000000008E-3</c:v>
                </c:pt>
                <c:pt idx="584" formatCode="0.000%">
                  <c:v>8.3400000000000002E-3</c:v>
                </c:pt>
                <c:pt idx="585" formatCode="0.000%">
                  <c:v>8.3199999999999993E-3</c:v>
                </c:pt>
                <c:pt idx="586" formatCode="0.000%">
                  <c:v>8.405000000000001E-3</c:v>
                </c:pt>
                <c:pt idx="587" formatCode="0.000%">
                  <c:v>8.3490000000000005E-3</c:v>
                </c:pt>
                <c:pt idx="588" formatCode="0.000%">
                  <c:v>8.3049999999999999E-3</c:v>
                </c:pt>
                <c:pt idx="589" formatCode="0.000%">
                  <c:v>8.1200000000000005E-3</c:v>
                </c:pt>
                <c:pt idx="590" formatCode="0.000%">
                  <c:v>7.8100000000000001E-3</c:v>
                </c:pt>
                <c:pt idx="591" formatCode="0.000%">
                  <c:v>7.8600000000000007E-3</c:v>
                </c:pt>
                <c:pt idx="592" formatCode="0.000%">
                  <c:v>8.1399999999999997E-3</c:v>
                </c:pt>
                <c:pt idx="593" formatCode="0.000%">
                  <c:v>8.199999999999999E-3</c:v>
                </c:pt>
                <c:pt idx="594" formatCode="0.000%">
                  <c:v>8.2550000000000002E-3</c:v>
                </c:pt>
                <c:pt idx="595" formatCode="0.000%">
                  <c:v>8.199999999999999E-3</c:v>
                </c:pt>
                <c:pt idx="596" formatCode="0.000%">
                  <c:v>8.0600000000000012E-3</c:v>
                </c:pt>
                <c:pt idx="597" formatCode="0.000%">
                  <c:v>8.0940000000000005E-3</c:v>
                </c:pt>
                <c:pt idx="598" formatCode="0.000%">
                  <c:v>8.0700000000000008E-3</c:v>
                </c:pt>
                <c:pt idx="599" formatCode="0.000%">
                  <c:v>7.8500000000000011E-3</c:v>
                </c:pt>
                <c:pt idx="600" formatCode="0.000%">
                  <c:v>7.8000000000000005E-3</c:v>
                </c:pt>
                <c:pt idx="601" formatCode="0.000%">
                  <c:v>7.28E-3</c:v>
                </c:pt>
                <c:pt idx="602" formatCode="0.000%">
                  <c:v>7.0799999999999995E-3</c:v>
                </c:pt>
                <c:pt idx="603" formatCode="0.000%">
                  <c:v>6.9479999999999993E-3</c:v>
                </c:pt>
                <c:pt idx="604" formatCode="0.000%">
                  <c:v>6.8899999999999994E-3</c:v>
                </c:pt>
                <c:pt idx="605" formatCode="0.000%">
                  <c:v>7.2269999999999999E-3</c:v>
                </c:pt>
                <c:pt idx="606" formatCode="0.000%">
                  <c:v>7.6899999999999998E-3</c:v>
                </c:pt>
                <c:pt idx="607" formatCode="0.000%">
                  <c:v>7.6500000000000005E-3</c:v>
                </c:pt>
                <c:pt idx="608" formatCode="0.000%">
                  <c:v>7.5700000000000003E-3</c:v>
                </c:pt>
                <c:pt idx="609" formatCode="0.000%">
                  <c:v>7.6610000000000003E-3</c:v>
                </c:pt>
                <c:pt idx="610" formatCode="0.000%">
                  <c:v>7.9000000000000008E-3</c:v>
                </c:pt>
                <c:pt idx="611" formatCode="0.000%">
                  <c:v>9.11E-3</c:v>
                </c:pt>
                <c:pt idx="612" formatCode="0.000%">
                  <c:v>9.578999999999999E-3</c:v>
                </c:pt>
                <c:pt idx="613" formatCode="0.000%">
                  <c:v>9.578999999999999E-3</c:v>
                </c:pt>
                <c:pt idx="614" formatCode="0.000%">
                  <c:v>1.0985E-2</c:v>
                </c:pt>
                <c:pt idx="615" formatCode="0.000%">
                  <c:v>1.1634E-2</c:v>
                </c:pt>
                <c:pt idx="616" formatCode="0.000%">
                  <c:v>1.2679000000000001E-2</c:v>
                </c:pt>
                <c:pt idx="617" formatCode="0.000%">
                  <c:v>1.1932E-2</c:v>
                </c:pt>
                <c:pt idx="618" formatCode="0.000%">
                  <c:v>1.1779999999999999E-2</c:v>
                </c:pt>
                <c:pt idx="619" formatCode="0.000%">
                  <c:v>1.291E-2</c:v>
                </c:pt>
                <c:pt idx="620" formatCode="0.000%">
                  <c:v>1.3380000000000001E-2</c:v>
                </c:pt>
                <c:pt idx="621" formatCode="0.000%">
                  <c:v>1.4157999999999999E-2</c:v>
                </c:pt>
                <c:pt idx="622" formatCode="0.000%">
                  <c:v>1.38E-2</c:v>
                </c:pt>
                <c:pt idx="623" formatCode="0.000%">
                  <c:v>1.3180000000000001E-2</c:v>
                </c:pt>
                <c:pt idx="624" formatCode="0.000%">
                  <c:v>1.3479999999999999E-2</c:v>
                </c:pt>
                <c:pt idx="625" formatCode="0.000%">
                  <c:v>1.2968E-2</c:v>
                </c:pt>
                <c:pt idx="626" formatCode="0.000%">
                  <c:v>1.3220000000000001E-2</c:v>
                </c:pt>
                <c:pt idx="627" formatCode="0.000%">
                  <c:v>1.3642000000000001E-2</c:v>
                </c:pt>
                <c:pt idx="628" formatCode="0.000%">
                  <c:v>1.3420000000000001E-2</c:v>
                </c:pt>
                <c:pt idx="629" formatCode="0.000%">
                  <c:v>1.3316E-2</c:v>
                </c:pt>
                <c:pt idx="630" formatCode="0.000%">
                  <c:v>1.2936000000000001E-2</c:v>
                </c:pt>
                <c:pt idx="631" formatCode="0.000%">
                  <c:v>1.2894999999999998E-2</c:v>
                </c:pt>
                <c:pt idx="632" formatCode="0.000%">
                  <c:v>1.2768E-2</c:v>
                </c:pt>
                <c:pt idx="633" formatCode="0.000%">
                  <c:v>1.2410000000000001E-2</c:v>
                </c:pt>
                <c:pt idx="634" formatCode="0.000%">
                  <c:v>1.2880000000000001E-2</c:v>
                </c:pt>
                <c:pt idx="635" formatCode="0.000%">
                  <c:v>1.4095999999999999E-2</c:v>
                </c:pt>
                <c:pt idx="636" formatCode="0.000%">
                  <c:v>1.6028000000000001E-2</c:v>
                </c:pt>
                <c:pt idx="637" formatCode="0.000%">
                  <c:v>1.5304999999999999E-2</c:v>
                </c:pt>
                <c:pt idx="638" formatCode="0.000%">
                  <c:v>1.5650000000000001E-2</c:v>
                </c:pt>
                <c:pt idx="639" formatCode="0.000%">
                  <c:v>1.6160000000000001E-2</c:v>
                </c:pt>
                <c:pt idx="640" formatCode="0.000%">
                  <c:v>1.7073999999999999E-2</c:v>
                </c:pt>
                <c:pt idx="641" formatCode="0.000%">
                  <c:v>1.7559999999999999E-2</c:v>
                </c:pt>
                <c:pt idx="642" formatCode="0.000%">
                  <c:v>1.6240000000000001E-2</c:v>
                </c:pt>
                <c:pt idx="643" formatCode="0.000%">
                  <c:v>1.6295E-2</c:v>
                </c:pt>
                <c:pt idx="644" formatCode="0.000%">
                  <c:v>1.6094000000000001E-2</c:v>
                </c:pt>
                <c:pt idx="645" formatCode="0.000%">
                  <c:v>1.5855000000000001E-2</c:v>
                </c:pt>
                <c:pt idx="646" formatCode="0.000%">
                  <c:v>1.5664999999999998E-2</c:v>
                </c:pt>
                <c:pt idx="647" formatCode="0.000%">
                  <c:v>1.6007E-2</c:v>
                </c:pt>
                <c:pt idx="648" formatCode="0.000%">
                  <c:v>1.5520000000000001E-2</c:v>
                </c:pt>
                <c:pt idx="649" formatCode="0.000%">
                  <c:v>1.6825E-2</c:v>
                </c:pt>
                <c:pt idx="650" formatCode="0.000%">
                  <c:v>1.7033E-2</c:v>
                </c:pt>
                <c:pt idx="651" formatCode="0.000%">
                  <c:v>1.6480000000000002E-2</c:v>
                </c:pt>
                <c:pt idx="652" formatCode="0.000%">
                  <c:v>1.6864000000000001E-2</c:v>
                </c:pt>
                <c:pt idx="653" formatCode="0.000%">
                  <c:v>1.7582E-2</c:v>
                </c:pt>
                <c:pt idx="654" formatCode="0.000%">
                  <c:v>1.6029999999999999E-2</c:v>
                </c:pt>
                <c:pt idx="655" formatCode="0.000%">
                  <c:v>1.6390000000000002E-2</c:v>
                </c:pt>
                <c:pt idx="656" formatCode="0.000%">
                  <c:v>1.7079999999999998E-2</c:v>
                </c:pt>
                <c:pt idx="657" formatCode="0.000%">
                  <c:v>1.7814999999999998E-2</c:v>
                </c:pt>
                <c:pt idx="658" formatCode="0.000%">
                  <c:v>1.7129999999999999E-2</c:v>
                </c:pt>
                <c:pt idx="659" formatCode="0.000%">
                  <c:v>1.6552999999999998E-2</c:v>
                </c:pt>
                <c:pt idx="660" formatCode="0.000%">
                  <c:v>1.5960000000000002E-2</c:v>
                </c:pt>
                <c:pt idx="661" formatCode="0.000%">
                  <c:v>1.5440000000000001E-2</c:v>
                </c:pt>
                <c:pt idx="662" formatCode="0.000%">
                  <c:v>1.6390000000000002E-2</c:v>
                </c:pt>
                <c:pt idx="663" formatCode="0.000%">
                  <c:v>1.771E-2</c:v>
                </c:pt>
                <c:pt idx="664" formatCode="0.000%">
                  <c:v>1.7609E-2</c:v>
                </c:pt>
                <c:pt idx="665" formatCode="0.000%">
                  <c:v>1.7440000000000001E-2</c:v>
                </c:pt>
                <c:pt idx="666" formatCode="0.000%">
                  <c:v>1.6485E-2</c:v>
                </c:pt>
                <c:pt idx="667" formatCode="0.000%">
                  <c:v>1.6771999999999999E-2</c:v>
                </c:pt>
                <c:pt idx="668" formatCode="0.000%">
                  <c:v>1.6187E-2</c:v>
                </c:pt>
                <c:pt idx="669" formatCode="0.000%">
                  <c:v>1.593E-2</c:v>
                </c:pt>
                <c:pt idx="670" formatCode="0.000%">
                  <c:v>1.6112000000000001E-2</c:v>
                </c:pt>
                <c:pt idx="671" formatCode="0.000%">
                  <c:v>1.5672999999999999E-2</c:v>
                </c:pt>
                <c:pt idx="672" formatCode="0.000%">
                  <c:v>1.5531000000000001E-2</c:v>
                </c:pt>
                <c:pt idx="673" formatCode="0.000%">
                  <c:v>1.5184999999999999E-2</c:v>
                </c:pt>
                <c:pt idx="674" formatCode="0.000%">
                  <c:v>1.482E-2</c:v>
                </c:pt>
                <c:pt idx="675" formatCode="0.000%">
                  <c:v>1.5141999999999999E-2</c:v>
                </c:pt>
                <c:pt idx="676" formatCode="0.000%">
                  <c:v>1.5228000000000002E-2</c:v>
                </c:pt>
                <c:pt idx="677" formatCode="0.000%">
                  <c:v>1.4881999999999999E-2</c:v>
                </c:pt>
                <c:pt idx="678" formatCode="0.000%">
                  <c:v>1.4513E-2</c:v>
                </c:pt>
                <c:pt idx="679" formatCode="0.000%">
                  <c:v>1.4374E-2</c:v>
                </c:pt>
                <c:pt idx="680" formatCode="0.000%">
                  <c:v>1.4998000000000001E-2</c:v>
                </c:pt>
                <c:pt idx="681" formatCode="0.000%">
                  <c:v>1.5872000000000001E-2</c:v>
                </c:pt>
                <c:pt idx="682" formatCode="0.000%">
                  <c:v>1.5440000000000001E-2</c:v>
                </c:pt>
                <c:pt idx="683" formatCode="0.000%">
                  <c:v>1.4962999999999999E-2</c:v>
                </c:pt>
                <c:pt idx="684" formatCode="0.000%">
                  <c:v>1.5394000000000001E-2</c:v>
                </c:pt>
                <c:pt idx="685" formatCode="0.000%">
                  <c:v>1.4652E-2</c:v>
                </c:pt>
                <c:pt idx="686" formatCode="0.000%">
                  <c:v>1.4379999999999999E-2</c:v>
                </c:pt>
                <c:pt idx="687" formatCode="0.000%">
                  <c:v>1.4577E-2</c:v>
                </c:pt>
                <c:pt idx="688" formatCode="0.000%">
                  <c:v>1.4822999999999999E-2</c:v>
                </c:pt>
                <c:pt idx="689" formatCode="0.000%">
                  <c:v>1.4632000000000001E-2</c:v>
                </c:pt>
                <c:pt idx="690" formatCode="0.000%">
                  <c:v>1.4796E-2</c:v>
                </c:pt>
                <c:pt idx="691" formatCode="0.000%">
                  <c:v>1.4287000000000001E-2</c:v>
                </c:pt>
                <c:pt idx="692" formatCode="0.000%">
                  <c:v>1.4012E-2</c:v>
                </c:pt>
                <c:pt idx="693" formatCode="0.000%">
                  <c:v>1.3798E-2</c:v>
                </c:pt>
                <c:pt idx="694" formatCode="0.000%">
                  <c:v>1.3969000000000001E-2</c:v>
                </c:pt>
                <c:pt idx="695" formatCode="0.000%">
                  <c:v>1.5129000000000002E-2</c:v>
                </c:pt>
                <c:pt idx="696" formatCode="0.000%">
                  <c:v>1.5401E-2</c:v>
                </c:pt>
                <c:pt idx="697" formatCode="0.000%">
                  <c:v>1.5478E-2</c:v>
                </c:pt>
                <c:pt idx="698" formatCode="0.000%">
                  <c:v>1.5356999999999999E-2</c:v>
                </c:pt>
                <c:pt idx="699" formatCode="0.000%">
                  <c:v>1.6129000000000001E-2</c:v>
                </c:pt>
                <c:pt idx="700" formatCode="0.000%">
                  <c:v>1.6059999999999998E-2</c:v>
                </c:pt>
                <c:pt idx="701" formatCode="0.000%">
                  <c:v>1.6104E-2</c:v>
                </c:pt>
                <c:pt idx="702" formatCode="0.000%">
                  <c:v>1.5533999999999999E-2</c:v>
                </c:pt>
                <c:pt idx="703" formatCode="0.000%">
                  <c:v>1.4706000000000002E-2</c:v>
                </c:pt>
                <c:pt idx="704" formatCode="0.000%">
                  <c:v>1.5058E-2</c:v>
                </c:pt>
                <c:pt idx="705" formatCode="0.000%">
                  <c:v>1.529E-2</c:v>
                </c:pt>
                <c:pt idx="706" formatCode="0.000%">
                  <c:v>1.523E-2</c:v>
                </c:pt>
                <c:pt idx="707" formatCode="0.000%">
                  <c:v>1.5363E-2</c:v>
                </c:pt>
                <c:pt idx="708" formatCode="0.000%">
                  <c:v>1.5196000000000001E-2</c:v>
                </c:pt>
                <c:pt idx="709" formatCode="0.000%">
                  <c:v>1.523E-2</c:v>
                </c:pt>
                <c:pt idx="710" formatCode="0.000%">
                  <c:v>1.6351999999999998E-2</c:v>
                </c:pt>
                <c:pt idx="711" formatCode="0.000%">
                  <c:v>1.6433E-2</c:v>
                </c:pt>
                <c:pt idx="712" formatCode="0.000%">
                  <c:v>1.5632E-2</c:v>
                </c:pt>
                <c:pt idx="713" formatCode="0.000%">
                  <c:v>1.5167999999999999E-2</c:v>
                </c:pt>
                <c:pt idx="714" formatCode="0.000%">
                  <c:v>1.5664999999999998E-2</c:v>
                </c:pt>
                <c:pt idx="715" formatCode="0.000%">
                  <c:v>1.4962999999999999E-2</c:v>
                </c:pt>
                <c:pt idx="716" formatCode="0.000%">
                  <c:v>1.4902E-2</c:v>
                </c:pt>
                <c:pt idx="717" formatCode="0.000%">
                  <c:v>1.4940999999999999E-2</c:v>
                </c:pt>
                <c:pt idx="718" formatCode="0.000%">
                  <c:v>1.5213999999999998E-2</c:v>
                </c:pt>
                <c:pt idx="719" formatCode="0.000%">
                  <c:v>1.4708999999999998E-2</c:v>
                </c:pt>
                <c:pt idx="720" formatCode="0.000%">
                  <c:v>1.4681E-2</c:v>
                </c:pt>
                <c:pt idx="721" formatCode="0.000%">
                  <c:v>1.4846E-2</c:v>
                </c:pt>
                <c:pt idx="722" formatCode="0.000%">
                  <c:v>1.4555999999999999E-2</c:v>
                </c:pt>
                <c:pt idx="723" formatCode="0.000%">
                  <c:v>1.4125E-2</c:v>
                </c:pt>
                <c:pt idx="724" formatCode="0.000%">
                  <c:v>1.4754E-2</c:v>
                </c:pt>
                <c:pt idx="725" formatCode="0.000%">
                  <c:v>1.4936E-2</c:v>
                </c:pt>
                <c:pt idx="726" formatCode="0.000%">
                  <c:v>1.4974000000000001E-2</c:v>
                </c:pt>
                <c:pt idx="727" formatCode="0.000%">
                  <c:v>1.4988000000000001E-2</c:v>
                </c:pt>
                <c:pt idx="728" formatCode="0.000%">
                  <c:v>1.5192000000000001E-2</c:v>
                </c:pt>
                <c:pt idx="729" formatCode="0.000%">
                  <c:v>1.4833000000000001E-2</c:v>
                </c:pt>
                <c:pt idx="730" formatCode="0.000%">
                  <c:v>1.4924999999999999E-2</c:v>
                </c:pt>
                <c:pt idx="731" formatCode="0.000%">
                  <c:v>1.4593E-2</c:v>
                </c:pt>
                <c:pt idx="732" formatCode="0.000%">
                  <c:v>1.482E-2</c:v>
                </c:pt>
                <c:pt idx="733" formatCode="0.000%">
                  <c:v>1.4699E-2</c:v>
                </c:pt>
                <c:pt idx="734" formatCode="0.000%">
                  <c:v>1.4814000000000001E-2</c:v>
                </c:pt>
                <c:pt idx="735" formatCode="0.000%">
                  <c:v>1.5413999999999999E-2</c:v>
                </c:pt>
                <c:pt idx="736" formatCode="0.000%">
                  <c:v>1.4746000000000002E-2</c:v>
                </c:pt>
                <c:pt idx="737" formatCode="0.000%">
                  <c:v>1.4374E-2</c:v>
                </c:pt>
                <c:pt idx="738" formatCode="0.000%">
                  <c:v>1.4590000000000001E-2</c:v>
                </c:pt>
                <c:pt idx="739" formatCode="0.000%">
                  <c:v>1.4344000000000001E-2</c:v>
                </c:pt>
                <c:pt idx="740" formatCode="0.000%">
                  <c:v>1.3793E-2</c:v>
                </c:pt>
                <c:pt idx="741" formatCode="0.000%">
                  <c:v>1.3911E-2</c:v>
                </c:pt>
                <c:pt idx="742" formatCode="0.000%">
                  <c:v>1.4532E-2</c:v>
                </c:pt>
                <c:pt idx="743" formatCode="0.000%">
                  <c:v>1.4416999999999999E-2</c:v>
                </c:pt>
                <c:pt idx="744" formatCode="0.000%">
                  <c:v>1.4905999999999999E-2</c:v>
                </c:pt>
                <c:pt idx="745" formatCode="0.000%">
                  <c:v>1.5144999999999999E-2</c:v>
                </c:pt>
                <c:pt idx="746" formatCode="0.000%">
                  <c:v>1.5280999999999999E-2</c:v>
                </c:pt>
                <c:pt idx="747" formatCode="0.000%">
                  <c:v>1.5262E-2</c:v>
                </c:pt>
                <c:pt idx="748" formatCode="0.000%">
                  <c:v>1.592E-2</c:v>
                </c:pt>
                <c:pt idx="749" formatCode="0.000%">
                  <c:v>1.558E-2</c:v>
                </c:pt>
                <c:pt idx="750" formatCode="0.000%">
                  <c:v>1.5604E-2</c:v>
                </c:pt>
                <c:pt idx="751" formatCode="0.000%">
                  <c:v>1.5461000000000001E-2</c:v>
                </c:pt>
                <c:pt idx="752" formatCode="0.000%">
                  <c:v>1.5449999999999998E-2</c:v>
                </c:pt>
                <c:pt idx="753" formatCode="0.000%">
                  <c:v>1.4999E-2</c:v>
                </c:pt>
                <c:pt idx="754" formatCode="0.000%">
                  <c:v>1.5034E-2</c:v>
                </c:pt>
                <c:pt idx="755" formatCode="0.000%">
                  <c:v>1.4729000000000001E-2</c:v>
                </c:pt>
                <c:pt idx="756" formatCode="0.000%">
                  <c:v>1.4501E-2</c:v>
                </c:pt>
                <c:pt idx="757" formatCode="0.000%">
                  <c:v>1.4220999999999999E-2</c:v>
                </c:pt>
                <c:pt idx="758" formatCode="0.000%">
                  <c:v>1.3966000000000001E-2</c:v>
                </c:pt>
                <c:pt idx="759" formatCode="0.000%">
                  <c:v>1.413E-2</c:v>
                </c:pt>
                <c:pt idx="760" formatCode="0.000%">
                  <c:v>1.4217E-2</c:v>
                </c:pt>
                <c:pt idx="761" formatCode="0.000%">
                  <c:v>1.4150000000000001E-2</c:v>
                </c:pt>
                <c:pt idx="762" formatCode="0.000%">
                  <c:v>1.4227E-2</c:v>
                </c:pt>
                <c:pt idx="763" formatCode="0.000%">
                  <c:v>1.4213999999999999E-2</c:v>
                </c:pt>
                <c:pt idx="764" formatCode="0.000%">
                  <c:v>1.4456E-2</c:v>
                </c:pt>
                <c:pt idx="765">
                  <c:v>1.4264000000000001E-2</c:v>
                </c:pt>
                <c:pt idx="766">
                  <c:v>1.4376E-2</c:v>
                </c:pt>
                <c:pt idx="767">
                  <c:v>1.5970999999999999E-2</c:v>
                </c:pt>
                <c:pt idx="768">
                  <c:v>1.5796999999999999E-2</c:v>
                </c:pt>
                <c:pt idx="769">
                  <c:v>1.4969999999999999E-2</c:v>
                </c:pt>
                <c:pt idx="770">
                  <c:v>1.4653000000000001E-2</c:v>
                </c:pt>
                <c:pt idx="771">
                  <c:v>1.4818E-2</c:v>
                </c:pt>
                <c:pt idx="772">
                  <c:v>1.5057000000000001E-2</c:v>
                </c:pt>
                <c:pt idx="773">
                  <c:v>1.4443999999999999E-2</c:v>
                </c:pt>
                <c:pt idx="774">
                  <c:v>1.4903E-2</c:v>
                </c:pt>
                <c:pt idx="775">
                  <c:v>1.5411000000000001E-2</c:v>
                </c:pt>
                <c:pt idx="776">
                  <c:v>1.5621000000000001E-2</c:v>
                </c:pt>
                <c:pt idx="777">
                  <c:v>1.4910000000000001E-2</c:v>
                </c:pt>
                <c:pt idx="778">
                  <c:v>1.4415000000000001E-2</c:v>
                </c:pt>
                <c:pt idx="779">
                  <c:v>1.4635E-2</c:v>
                </c:pt>
                <c:pt idx="780">
                  <c:v>1.512E-2</c:v>
                </c:pt>
                <c:pt idx="781">
                  <c:v>1.5569999999999999E-2</c:v>
                </c:pt>
                <c:pt idx="782">
                  <c:v>1.5405E-2</c:v>
                </c:pt>
                <c:pt idx="783">
                  <c:v>1.4919999999999999E-2</c:v>
                </c:pt>
                <c:pt idx="784">
                  <c:v>1.5733999999999998E-2</c:v>
                </c:pt>
                <c:pt idx="785">
                  <c:v>1.5715E-2</c:v>
                </c:pt>
                <c:pt idx="786">
                  <c:v>1.5646E-2</c:v>
                </c:pt>
                <c:pt idx="787">
                  <c:v>1.5709999999999998E-2</c:v>
                </c:pt>
                <c:pt idx="788">
                  <c:v>1.524E-2</c:v>
                </c:pt>
                <c:pt idx="789">
                  <c:v>1.4975E-2</c:v>
                </c:pt>
                <c:pt idx="790">
                  <c:v>1.4689999999999998E-2</c:v>
                </c:pt>
                <c:pt idx="791">
                  <c:v>1.4839999999999999E-2</c:v>
                </c:pt>
                <c:pt idx="792">
                  <c:v>1.4574999999999999E-2</c:v>
                </c:pt>
                <c:pt idx="793">
                  <c:v>1.4809999999999999E-2</c:v>
                </c:pt>
                <c:pt idx="794">
                  <c:v>1.4335000000000001E-2</c:v>
                </c:pt>
                <c:pt idx="795">
                  <c:v>1.4039999999999999E-2</c:v>
                </c:pt>
                <c:pt idx="796">
                  <c:v>1.443E-2</c:v>
                </c:pt>
                <c:pt idx="797">
                  <c:v>1.4134000000000001E-2</c:v>
                </c:pt>
                <c:pt idx="798">
                  <c:v>1.4330000000000001E-2</c:v>
                </c:pt>
                <c:pt idx="799">
                  <c:v>1.4328E-2</c:v>
                </c:pt>
                <c:pt idx="800">
                  <c:v>1.3795E-2</c:v>
                </c:pt>
                <c:pt idx="801">
                  <c:v>1.3315E-2</c:v>
                </c:pt>
                <c:pt idx="802">
                  <c:v>1.3729999999999999E-2</c:v>
                </c:pt>
                <c:pt idx="803">
                  <c:v>1.349E-2</c:v>
                </c:pt>
                <c:pt idx="804">
                  <c:v>1.3265000000000001E-2</c:v>
                </c:pt>
                <c:pt idx="805">
                  <c:v>1.291E-2</c:v>
                </c:pt>
                <c:pt idx="806">
                  <c:v>1.2704999999999999E-2</c:v>
                </c:pt>
                <c:pt idx="807">
                  <c:v>1.2074E-2</c:v>
                </c:pt>
                <c:pt idx="808">
                  <c:v>1.2035000000000001E-2</c:v>
                </c:pt>
                <c:pt idx="809">
                  <c:v>1.1679999999999999E-2</c:v>
                </c:pt>
                <c:pt idx="810">
                  <c:v>1.1365E-2</c:v>
                </c:pt>
                <c:pt idx="811">
                  <c:v>1.1514999999999999E-2</c:v>
                </c:pt>
                <c:pt idx="812">
                  <c:v>1.1393E-2</c:v>
                </c:pt>
                <c:pt idx="813">
                  <c:v>1.0500000000000001E-2</c:v>
                </c:pt>
                <c:pt idx="814">
                  <c:v>1.072E-2</c:v>
                </c:pt>
                <c:pt idx="815">
                  <c:v>1.0735E-2</c:v>
                </c:pt>
                <c:pt idx="816">
                  <c:v>1.04E-2</c:v>
                </c:pt>
                <c:pt idx="817">
                  <c:v>1.0988E-2</c:v>
                </c:pt>
                <c:pt idx="818">
                  <c:v>1.0725E-2</c:v>
                </c:pt>
                <c:pt idx="819">
                  <c:v>1.099E-2</c:v>
                </c:pt>
                <c:pt idx="820">
                  <c:v>1.09E-2</c:v>
                </c:pt>
                <c:pt idx="821">
                  <c:v>1.022E-2</c:v>
                </c:pt>
                <c:pt idx="822">
                  <c:v>1.0331999999999999E-2</c:v>
                </c:pt>
                <c:pt idx="823">
                  <c:v>9.9799999999999993E-3</c:v>
                </c:pt>
                <c:pt idx="824">
                  <c:v>9.75E-3</c:v>
                </c:pt>
                <c:pt idx="825">
                  <c:v>9.5650000000000006E-3</c:v>
                </c:pt>
                <c:pt idx="826">
                  <c:v>9.5999999999999992E-3</c:v>
                </c:pt>
                <c:pt idx="827">
                  <c:v>9.8650000000000005E-3</c:v>
                </c:pt>
                <c:pt idx="828">
                  <c:v>9.5399999999999999E-3</c:v>
                </c:pt>
                <c:pt idx="829">
                  <c:v>1.0101000000000001E-2</c:v>
                </c:pt>
                <c:pt idx="830">
                  <c:v>1.0814999999999998E-2</c:v>
                </c:pt>
                <c:pt idx="831">
                  <c:v>1.0500000000000001E-2</c:v>
                </c:pt>
                <c:pt idx="832">
                  <c:v>1.0744999999999999E-2</c:v>
                </c:pt>
                <c:pt idx="833">
                  <c:v>1.1025E-2</c:v>
                </c:pt>
                <c:pt idx="834">
                  <c:v>1.0794999999999999E-2</c:v>
                </c:pt>
                <c:pt idx="835">
                  <c:v>1.1235999999999999E-2</c:v>
                </c:pt>
                <c:pt idx="836">
                  <c:v>1.1594999999999999E-2</c:v>
                </c:pt>
                <c:pt idx="837">
                  <c:v>1.1345000000000001E-2</c:v>
                </c:pt>
                <c:pt idx="838">
                  <c:v>1.163E-2</c:v>
                </c:pt>
                <c:pt idx="839">
                  <c:v>1.1698E-2</c:v>
                </c:pt>
                <c:pt idx="840">
                  <c:v>1.1145E-2</c:v>
                </c:pt>
                <c:pt idx="841">
                  <c:v>1.0592999999999998E-2</c:v>
                </c:pt>
                <c:pt idx="842">
                  <c:v>1.0460000000000001E-2</c:v>
                </c:pt>
                <c:pt idx="843">
                  <c:v>1.0780000000000001E-2</c:v>
                </c:pt>
                <c:pt idx="844">
                  <c:v>1.0762000000000001E-2</c:v>
                </c:pt>
                <c:pt idx="845">
                  <c:v>1.0441000000000001E-2</c:v>
                </c:pt>
                <c:pt idx="846">
                  <c:v>1.0315000000000001E-2</c:v>
                </c:pt>
                <c:pt idx="847">
                  <c:v>1.042E-2</c:v>
                </c:pt>
                <c:pt idx="848">
                  <c:v>1.0320000000000001E-2</c:v>
                </c:pt>
                <c:pt idx="849">
                  <c:v>9.8050000000000012E-3</c:v>
                </c:pt>
                <c:pt idx="850">
                  <c:v>9.9550000000000003E-3</c:v>
                </c:pt>
                <c:pt idx="851">
                  <c:v>9.9350000000000011E-3</c:v>
                </c:pt>
                <c:pt idx="852">
                  <c:v>9.7199999999999995E-3</c:v>
                </c:pt>
                <c:pt idx="853">
                  <c:v>9.6799999999999994E-3</c:v>
                </c:pt>
                <c:pt idx="854">
                  <c:v>9.3019999999999995E-3</c:v>
                </c:pt>
                <c:pt idx="855">
                  <c:v>9.6799999999999994E-3</c:v>
                </c:pt>
                <c:pt idx="856">
                  <c:v>9.3849999999999992E-3</c:v>
                </c:pt>
                <c:pt idx="857">
                  <c:v>9.5560000000000003E-3</c:v>
                </c:pt>
                <c:pt idx="858">
                  <c:v>9.8719999999999988E-3</c:v>
                </c:pt>
                <c:pt idx="859">
                  <c:v>1.0497000000000001E-2</c:v>
                </c:pt>
                <c:pt idx="860">
                  <c:v>9.9950000000000004E-3</c:v>
                </c:pt>
                <c:pt idx="861">
                  <c:v>1.0409999999999999E-2</c:v>
                </c:pt>
                <c:pt idx="862">
                  <c:v>1.0005999999999999E-2</c:v>
                </c:pt>
                <c:pt idx="863">
                  <c:v>1.0267E-2</c:v>
                </c:pt>
                <c:pt idx="864">
                  <c:v>1.0505E-2</c:v>
                </c:pt>
                <c:pt idx="865">
                  <c:v>1.0500000000000001E-2</c:v>
                </c:pt>
                <c:pt idx="866">
                  <c:v>1.1009E-2</c:v>
                </c:pt>
                <c:pt idx="867">
                  <c:v>1.1169999999999999E-2</c:v>
                </c:pt>
                <c:pt idx="868">
                  <c:v>1.1559999999999999E-2</c:v>
                </c:pt>
                <c:pt idx="869">
                  <c:v>1.204E-2</c:v>
                </c:pt>
                <c:pt idx="870">
                  <c:v>1.1719E-2</c:v>
                </c:pt>
                <c:pt idx="871">
                  <c:v>1.1650000000000001E-2</c:v>
                </c:pt>
                <c:pt idx="872">
                  <c:v>1.1890000000000001E-2</c:v>
                </c:pt>
                <c:pt idx="873">
                  <c:v>1.1828E-2</c:v>
                </c:pt>
                <c:pt idx="874">
                  <c:v>1.103E-2</c:v>
                </c:pt>
                <c:pt idx="875">
                  <c:v>1.1054999999999999E-2</c:v>
                </c:pt>
                <c:pt idx="876">
                  <c:v>1.0476000000000001E-2</c:v>
                </c:pt>
                <c:pt idx="877">
                  <c:v>1.0642E-2</c:v>
                </c:pt>
                <c:pt idx="878">
                  <c:v>1.0280000000000001E-2</c:v>
                </c:pt>
                <c:pt idx="879">
                  <c:v>1.0129999999999998E-2</c:v>
                </c:pt>
                <c:pt idx="880">
                  <c:v>1.027E-2</c:v>
                </c:pt>
                <c:pt idx="881">
                  <c:v>1.0709999999999999E-2</c:v>
                </c:pt>
                <c:pt idx="882">
                  <c:v>1.0240000000000001E-2</c:v>
                </c:pt>
                <c:pt idx="883">
                  <c:v>1.0521000000000001E-2</c:v>
                </c:pt>
                <c:pt idx="884">
                  <c:v>1.047E-2</c:v>
                </c:pt>
                <c:pt idx="885">
                  <c:v>1.1006999999999999E-2</c:v>
                </c:pt>
                <c:pt idx="886">
                  <c:v>1.0712999999999999E-2</c:v>
                </c:pt>
                <c:pt idx="887">
                  <c:v>1.0725999999999999E-2</c:v>
                </c:pt>
                <c:pt idx="888">
                  <c:v>1.091E-2</c:v>
                </c:pt>
                <c:pt idx="889">
                  <c:v>1.0867E-2</c:v>
                </c:pt>
                <c:pt idx="890">
                  <c:v>1.0697000000000002E-2</c:v>
                </c:pt>
                <c:pt idx="891">
                  <c:v>1.0508999999999999E-2</c:v>
                </c:pt>
                <c:pt idx="892">
                  <c:v>1.0717000000000001E-2</c:v>
                </c:pt>
                <c:pt idx="893">
                  <c:v>1.09E-2</c:v>
                </c:pt>
                <c:pt idx="894">
                  <c:v>1.064E-2</c:v>
                </c:pt>
                <c:pt idx="895">
                  <c:v>1.0638000000000002E-2</c:v>
                </c:pt>
                <c:pt idx="896">
                  <c:v>1.0503999999999999E-2</c:v>
                </c:pt>
                <c:pt idx="897">
                  <c:v>9.8110000000000003E-3</c:v>
                </c:pt>
                <c:pt idx="898">
                  <c:v>1.0085E-2</c:v>
                </c:pt>
                <c:pt idx="899">
                  <c:v>9.8469999999999999E-3</c:v>
                </c:pt>
                <c:pt idx="900">
                  <c:v>9.8300000000000002E-3</c:v>
                </c:pt>
                <c:pt idx="901">
                  <c:v>9.4399999999999987E-3</c:v>
                </c:pt>
                <c:pt idx="902">
                  <c:v>9.1490000000000009E-3</c:v>
                </c:pt>
                <c:pt idx="903">
                  <c:v>9.3740000000000004E-3</c:v>
                </c:pt>
                <c:pt idx="904">
                  <c:v>9.1599999999999997E-3</c:v>
                </c:pt>
                <c:pt idx="905">
                  <c:v>9.019000000000001E-3</c:v>
                </c:pt>
                <c:pt idx="906">
                  <c:v>8.8100000000000001E-3</c:v>
                </c:pt>
                <c:pt idx="907">
                  <c:v>9.0790000000000003E-3</c:v>
                </c:pt>
                <c:pt idx="908">
                  <c:v>9.4929999999999997E-3</c:v>
                </c:pt>
                <c:pt idx="909">
                  <c:v>9.7729999999999987E-3</c:v>
                </c:pt>
                <c:pt idx="910">
                  <c:v>9.673000000000001E-3</c:v>
                </c:pt>
                <c:pt idx="911">
                  <c:v>1.0320000000000001E-2</c:v>
                </c:pt>
                <c:pt idx="912">
                  <c:v>8.8520000000000005E-3</c:v>
                </c:pt>
                <c:pt idx="913">
                  <c:v>7.7549999999999997E-3</c:v>
                </c:pt>
                <c:pt idx="914">
                  <c:v>7.9810000000000002E-3</c:v>
                </c:pt>
                <c:pt idx="915">
                  <c:v>8.0300000000000007E-3</c:v>
                </c:pt>
                <c:pt idx="916">
                  <c:v>8.4740000000000006E-3</c:v>
                </c:pt>
                <c:pt idx="917">
                  <c:v>7.6480000000000003E-3</c:v>
                </c:pt>
                <c:pt idx="918">
                  <c:v>7.3800000000000003E-3</c:v>
                </c:pt>
                <c:pt idx="919">
                  <c:v>6.9899999999999997E-3</c:v>
                </c:pt>
                <c:pt idx="920">
                  <c:v>7.084E-3</c:v>
                </c:pt>
                <c:pt idx="921">
                  <c:v>7.2230000000000003E-3</c:v>
                </c:pt>
                <c:pt idx="922">
                  <c:v>6.842E-3</c:v>
                </c:pt>
                <c:pt idx="923">
                  <c:v>7.1650000000000004E-3</c:v>
                </c:pt>
                <c:pt idx="924">
                  <c:v>7.8480000000000008E-3</c:v>
                </c:pt>
                <c:pt idx="925">
                  <c:v>7.1960000000000001E-3</c:v>
                </c:pt>
                <c:pt idx="926">
                  <c:v>7.4999999999999997E-3</c:v>
                </c:pt>
                <c:pt idx="927">
                  <c:v>7.9450000000000007E-3</c:v>
                </c:pt>
                <c:pt idx="928">
                  <c:v>7.7099999999999998E-3</c:v>
                </c:pt>
                <c:pt idx="929">
                  <c:v>7.8049999999999994E-3</c:v>
                </c:pt>
                <c:pt idx="930">
                  <c:v>8.0219999999999996E-3</c:v>
                </c:pt>
                <c:pt idx="931">
                  <c:v>8.0300000000000007E-3</c:v>
                </c:pt>
                <c:pt idx="932">
                  <c:v>8.0300000000000007E-3</c:v>
                </c:pt>
                <c:pt idx="933">
                  <c:v>7.9279999999999993E-3</c:v>
                </c:pt>
                <c:pt idx="934">
                  <c:v>7.835E-3</c:v>
                </c:pt>
                <c:pt idx="935">
                  <c:v>7.1500000000000001E-3</c:v>
                </c:pt>
                <c:pt idx="936">
                  <c:v>7.1199999999999996E-3</c:v>
                </c:pt>
                <c:pt idx="937">
                  <c:v>6.8459999999999997E-3</c:v>
                </c:pt>
                <c:pt idx="938">
                  <c:v>7.0289999999999997E-3</c:v>
                </c:pt>
                <c:pt idx="939">
                  <c:v>7.6470000000000002E-3</c:v>
                </c:pt>
                <c:pt idx="940">
                  <c:v>7.4199999999999995E-3</c:v>
                </c:pt>
                <c:pt idx="941">
                  <c:v>7.0199999999999993E-3</c:v>
                </c:pt>
                <c:pt idx="942">
                  <c:v>7.4700000000000001E-3</c:v>
                </c:pt>
                <c:pt idx="943">
                  <c:v>7.5100000000000002E-3</c:v>
                </c:pt>
                <c:pt idx="944">
                  <c:v>7.0799999999999995E-3</c:v>
                </c:pt>
                <c:pt idx="945">
                  <c:v>6.7559999999999999E-3</c:v>
                </c:pt>
                <c:pt idx="946">
                  <c:v>7.26E-3</c:v>
                </c:pt>
                <c:pt idx="947">
                  <c:v>7.0479999999999996E-3</c:v>
                </c:pt>
                <c:pt idx="948">
                  <c:v>7.332E-3</c:v>
                </c:pt>
                <c:pt idx="949">
                  <c:v>7.6E-3</c:v>
                </c:pt>
                <c:pt idx="950">
                  <c:v>7.3800000000000003E-3</c:v>
                </c:pt>
                <c:pt idx="951">
                  <c:v>7.0599999999999994E-3</c:v>
                </c:pt>
                <c:pt idx="952">
                  <c:v>7.4799999999999997E-3</c:v>
                </c:pt>
                <c:pt idx="953">
                  <c:v>7.0399999999999994E-3</c:v>
                </c:pt>
                <c:pt idx="954">
                  <c:v>6.8999999999999999E-3</c:v>
                </c:pt>
                <c:pt idx="955">
                  <c:v>6.9499999999999996E-3</c:v>
                </c:pt>
                <c:pt idx="956">
                  <c:v>7.0299999999999998E-3</c:v>
                </c:pt>
                <c:pt idx="957">
                  <c:v>7.28E-3</c:v>
                </c:pt>
                <c:pt idx="958">
                  <c:v>6.9599999999999992E-3</c:v>
                </c:pt>
                <c:pt idx="959">
                  <c:v>6.7700000000000008E-3</c:v>
                </c:pt>
                <c:pt idx="960">
                  <c:v>7.1899999999999993E-3</c:v>
                </c:pt>
                <c:pt idx="961">
                  <c:v>7.1899999999999993E-3</c:v>
                </c:pt>
                <c:pt idx="962">
                  <c:v>7.4099999999999999E-3</c:v>
                </c:pt>
                <c:pt idx="963">
                  <c:v>7.3600000000000002E-3</c:v>
                </c:pt>
                <c:pt idx="964">
                  <c:v>6.9199999999999991E-3</c:v>
                </c:pt>
                <c:pt idx="965">
                  <c:v>6.8899999999999994E-3</c:v>
                </c:pt>
                <c:pt idx="966">
                  <c:v>7.5599999999999999E-3</c:v>
                </c:pt>
                <c:pt idx="967">
                  <c:v>8.3599999999999994E-3</c:v>
                </c:pt>
                <c:pt idx="968">
                  <c:v>8.3099999999999997E-3</c:v>
                </c:pt>
                <c:pt idx="969">
                  <c:v>8.6499999999999997E-3</c:v>
                </c:pt>
                <c:pt idx="970">
                  <c:v>8.3999999999999995E-3</c:v>
                </c:pt>
                <c:pt idx="971">
                  <c:v>8.5299999999999994E-3</c:v>
                </c:pt>
                <c:pt idx="972">
                  <c:v>8.3299999999999989E-3</c:v>
                </c:pt>
                <c:pt idx="973">
                  <c:v>8.4399999999999996E-3</c:v>
                </c:pt>
                <c:pt idx="974">
                  <c:v>8.0000000000000002E-3</c:v>
                </c:pt>
                <c:pt idx="975">
                  <c:v>8.0249999999999991E-3</c:v>
                </c:pt>
                <c:pt idx="976">
                  <c:v>7.3299999999999997E-3</c:v>
                </c:pt>
                <c:pt idx="977">
                  <c:v>7.2699999999999996E-3</c:v>
                </c:pt>
                <c:pt idx="978">
                  <c:v>7.0199999999999993E-3</c:v>
                </c:pt>
                <c:pt idx="979">
                  <c:v>7.0350000000000005E-3</c:v>
                </c:pt>
                <c:pt idx="980">
                  <c:v>7.11E-3</c:v>
                </c:pt>
                <c:pt idx="981">
                  <c:v>7.0199999999999993E-3</c:v>
                </c:pt>
                <c:pt idx="982">
                  <c:v>7.2199999999999999E-3</c:v>
                </c:pt>
                <c:pt idx="983">
                  <c:v>7.9000000000000008E-3</c:v>
                </c:pt>
                <c:pt idx="984">
                  <c:v>8.2799999999999992E-3</c:v>
                </c:pt>
                <c:pt idx="985">
                  <c:v>8.43E-3</c:v>
                </c:pt>
                <c:pt idx="986">
                  <c:v>8.6999999999999994E-3</c:v>
                </c:pt>
                <c:pt idx="987">
                  <c:v>9.2500000000000013E-3</c:v>
                </c:pt>
                <c:pt idx="988">
                  <c:v>8.9800000000000001E-3</c:v>
                </c:pt>
                <c:pt idx="989">
                  <c:v>9.0299999999999998E-3</c:v>
                </c:pt>
                <c:pt idx="990">
                  <c:v>8.7749999999999998E-3</c:v>
                </c:pt>
                <c:pt idx="991">
                  <c:v>9.2300000000000004E-3</c:v>
                </c:pt>
                <c:pt idx="992">
                  <c:v>8.9899999999999997E-3</c:v>
                </c:pt>
                <c:pt idx="993">
                  <c:v>8.6899999999999998E-3</c:v>
                </c:pt>
                <c:pt idx="994">
                  <c:v>8.6899999999999998E-3</c:v>
                </c:pt>
                <c:pt idx="995">
                  <c:v>8.369999999999999E-3</c:v>
                </c:pt>
                <c:pt idx="996">
                  <c:v>8.3999999999999995E-3</c:v>
                </c:pt>
                <c:pt idx="997">
                  <c:v>8.7200000000000003E-3</c:v>
                </c:pt>
                <c:pt idx="998">
                  <c:v>8.6899999999999998E-3</c:v>
                </c:pt>
                <c:pt idx="999">
                  <c:v>9.2100000000000012E-3</c:v>
                </c:pt>
                <c:pt idx="1000">
                  <c:v>9.8899999999999995E-3</c:v>
                </c:pt>
                <c:pt idx="1001">
                  <c:v>9.6699999999999998E-3</c:v>
                </c:pt>
                <c:pt idx="1002">
                  <c:v>9.6050000000000007E-3</c:v>
                </c:pt>
                <c:pt idx="1003">
                  <c:v>9.7299999999999991E-3</c:v>
                </c:pt>
                <c:pt idx="1004">
                  <c:v>9.5599999999999991E-3</c:v>
                </c:pt>
                <c:pt idx="1005">
                  <c:v>9.8899999999999995E-3</c:v>
                </c:pt>
                <c:pt idx="1006">
                  <c:v>9.6499999999999989E-3</c:v>
                </c:pt>
                <c:pt idx="1007">
                  <c:v>9.8300000000000002E-3</c:v>
                </c:pt>
                <c:pt idx="1008">
                  <c:v>1.0120000000000001E-2</c:v>
                </c:pt>
                <c:pt idx="1009">
                  <c:v>1.085E-2</c:v>
                </c:pt>
                <c:pt idx="1010">
                  <c:v>1.1465000000000001E-2</c:v>
                </c:pt>
                <c:pt idx="1011">
                  <c:v>1.1639999999999999E-2</c:v>
                </c:pt>
                <c:pt idx="1012">
                  <c:v>1.1690000000000001E-2</c:v>
                </c:pt>
                <c:pt idx="1013">
                  <c:v>1.1559999999999999E-2</c:v>
                </c:pt>
                <c:pt idx="1014">
                  <c:v>1.145E-2</c:v>
                </c:pt>
                <c:pt idx="1015">
                  <c:v>1.1519999999999999E-2</c:v>
                </c:pt>
                <c:pt idx="1016">
                  <c:v>1.142E-2</c:v>
                </c:pt>
                <c:pt idx="1017">
                  <c:v>1.1310000000000001E-2</c:v>
                </c:pt>
                <c:pt idx="1018">
                  <c:v>1.1160000000000002E-2</c:v>
                </c:pt>
                <c:pt idx="1019">
                  <c:v>1.11E-2</c:v>
                </c:pt>
                <c:pt idx="1020">
                  <c:v>1.137E-2</c:v>
                </c:pt>
                <c:pt idx="1021">
                  <c:v>1.1259999999999999E-2</c:v>
                </c:pt>
                <c:pt idx="1022">
                  <c:v>1.2690000000000002E-2</c:v>
                </c:pt>
                <c:pt idx="1023">
                  <c:v>1.1679999999999999E-2</c:v>
                </c:pt>
                <c:pt idx="1024">
                  <c:v>1.2110000000000001E-2</c:v>
                </c:pt>
                <c:pt idx="1025">
                  <c:v>1.272E-2</c:v>
                </c:pt>
                <c:pt idx="1026">
                  <c:v>1.2389999999999998E-2</c:v>
                </c:pt>
                <c:pt idx="1027">
                  <c:v>1.2960000000000001E-2</c:v>
                </c:pt>
                <c:pt idx="1028">
                  <c:v>1.321E-2</c:v>
                </c:pt>
                <c:pt idx="1029">
                  <c:v>1.3639999999999999E-2</c:v>
                </c:pt>
                <c:pt idx="1030">
                  <c:v>1.3049999999999999E-2</c:v>
                </c:pt>
                <c:pt idx="1031">
                  <c:v>1.26E-2</c:v>
                </c:pt>
                <c:pt idx="1032">
                  <c:v>1.316E-2</c:v>
                </c:pt>
                <c:pt idx="1033">
                  <c:v>1.286E-2</c:v>
                </c:pt>
                <c:pt idx="1034">
                  <c:v>1.1945000000000001E-2</c:v>
                </c:pt>
                <c:pt idx="1035">
                  <c:v>1.2215E-2</c:v>
                </c:pt>
                <c:pt idx="1036">
                  <c:v>1.1975E-2</c:v>
                </c:pt>
                <c:pt idx="1037">
                  <c:v>1.2244999999999999E-2</c:v>
                </c:pt>
                <c:pt idx="1038">
                  <c:v>1.196E-2</c:v>
                </c:pt>
                <c:pt idx="1039">
                  <c:v>1.1819999999999999E-2</c:v>
                </c:pt>
                <c:pt idx="1040">
                  <c:v>1.1825E-2</c:v>
                </c:pt>
                <c:pt idx="1041">
                  <c:v>1.1465000000000001E-2</c:v>
                </c:pt>
                <c:pt idx="1042">
                  <c:v>1.176E-2</c:v>
                </c:pt>
                <c:pt idx="1043">
                  <c:v>1.175E-2</c:v>
                </c:pt>
                <c:pt idx="1044">
                  <c:v>1.2244999999999999E-2</c:v>
                </c:pt>
                <c:pt idx="1045">
                  <c:v>1.2345E-2</c:v>
                </c:pt>
                <c:pt idx="1046">
                  <c:v>1.1950000000000001E-2</c:v>
                </c:pt>
                <c:pt idx="1047">
                  <c:v>1.252E-2</c:v>
                </c:pt>
                <c:pt idx="1048">
                  <c:v>1.2310000000000001E-2</c:v>
                </c:pt>
                <c:pt idx="1049">
                  <c:v>1.2355E-2</c:v>
                </c:pt>
                <c:pt idx="1050">
                  <c:v>1.2E-2</c:v>
                </c:pt>
                <c:pt idx="1051">
                  <c:v>1.209E-2</c:v>
                </c:pt>
                <c:pt idx="1052">
                  <c:v>1.2270000000000001E-2</c:v>
                </c:pt>
                <c:pt idx="1053">
                  <c:v>1.2335E-2</c:v>
                </c:pt>
                <c:pt idx="1054">
                  <c:v>1.218E-2</c:v>
                </c:pt>
                <c:pt idx="1055">
                  <c:v>1.268E-2</c:v>
                </c:pt>
                <c:pt idx="1056">
                  <c:v>1.3009999999999999E-2</c:v>
                </c:pt>
                <c:pt idx="1057">
                  <c:v>1.3420000000000001E-2</c:v>
                </c:pt>
                <c:pt idx="1058">
                  <c:v>1.2960000000000001E-2</c:v>
                </c:pt>
                <c:pt idx="1059">
                  <c:v>1.337E-2</c:v>
                </c:pt>
                <c:pt idx="1060">
                  <c:v>1.3785E-2</c:v>
                </c:pt>
                <c:pt idx="1061">
                  <c:v>1.3965E-2</c:v>
                </c:pt>
                <c:pt idx="1062">
                  <c:v>1.367E-2</c:v>
                </c:pt>
                <c:pt idx="1063">
                  <c:v>1.3729999999999999E-2</c:v>
                </c:pt>
                <c:pt idx="1064">
                  <c:v>1.366E-2</c:v>
                </c:pt>
                <c:pt idx="1065">
                  <c:v>1.3959999999999998E-2</c:v>
                </c:pt>
                <c:pt idx="1066">
                  <c:v>1.3610000000000001E-2</c:v>
                </c:pt>
                <c:pt idx="1067">
                  <c:v>1.37E-2</c:v>
                </c:pt>
                <c:pt idx="1068">
                  <c:v>1.3420000000000001E-2</c:v>
                </c:pt>
                <c:pt idx="1069">
                  <c:v>1.332E-2</c:v>
                </c:pt>
                <c:pt idx="1070">
                  <c:v>1.2770000000000002E-2</c:v>
                </c:pt>
                <c:pt idx="1071">
                  <c:v>1.294E-2</c:v>
                </c:pt>
                <c:pt idx="1072">
                  <c:v>1.32E-2</c:v>
                </c:pt>
                <c:pt idx="1073">
                  <c:v>1.34E-2</c:v>
                </c:pt>
                <c:pt idx="1074">
                  <c:v>1.3849999999999999E-2</c:v>
                </c:pt>
                <c:pt idx="1075">
                  <c:v>1.3795E-2</c:v>
                </c:pt>
                <c:pt idx="1076">
                  <c:v>1.3375E-2</c:v>
                </c:pt>
                <c:pt idx="1077">
                  <c:v>1.311E-2</c:v>
                </c:pt>
                <c:pt idx="1078">
                  <c:v>1.316E-2</c:v>
                </c:pt>
                <c:pt idx="1079">
                  <c:v>1.336E-2</c:v>
                </c:pt>
                <c:pt idx="1080">
                  <c:v>1.302E-2</c:v>
                </c:pt>
                <c:pt idx="1081">
                  <c:v>1.2690000000000002E-2</c:v>
                </c:pt>
                <c:pt idx="1082">
                  <c:v>1.2199999999999999E-2</c:v>
                </c:pt>
                <c:pt idx="1083">
                  <c:v>1.217E-2</c:v>
                </c:pt>
                <c:pt idx="1084">
                  <c:v>1.2310000000000001E-2</c:v>
                </c:pt>
                <c:pt idx="1085">
                  <c:v>1.2690000000000002E-2</c:v>
                </c:pt>
                <c:pt idx="1086">
                  <c:v>1.3100000000000001E-2</c:v>
                </c:pt>
                <c:pt idx="1087">
                  <c:v>1.3599999999999999E-2</c:v>
                </c:pt>
                <c:pt idx="1088">
                  <c:v>1.3465E-2</c:v>
                </c:pt>
                <c:pt idx="1089">
                  <c:v>1.3429999999999999E-2</c:v>
                </c:pt>
                <c:pt idx="1090">
                  <c:v>1.3694999999999999E-2</c:v>
                </c:pt>
                <c:pt idx="1091">
                  <c:v>1.4379999999999999E-2</c:v>
                </c:pt>
                <c:pt idx="1092">
                  <c:v>1.4630000000000001E-2</c:v>
                </c:pt>
                <c:pt idx="1093">
                  <c:v>1.4352999999999999E-2</c:v>
                </c:pt>
                <c:pt idx="1094">
                  <c:v>1.4064999999999999E-2</c:v>
                </c:pt>
                <c:pt idx="1095">
                  <c:v>1.357E-2</c:v>
                </c:pt>
                <c:pt idx="1096">
                  <c:v>1.4339999999999999E-2</c:v>
                </c:pt>
                <c:pt idx="1097">
                  <c:v>1.363E-2</c:v>
                </c:pt>
                <c:pt idx="1098">
                  <c:v>1.3729999999999999E-2</c:v>
                </c:pt>
                <c:pt idx="1099">
                  <c:v>1.3694999999999999E-2</c:v>
                </c:pt>
                <c:pt idx="1100">
                  <c:v>1.3429999999999999E-2</c:v>
                </c:pt>
                <c:pt idx="1101">
                  <c:v>1.3559999999999999E-2</c:v>
                </c:pt>
                <c:pt idx="1102">
                  <c:v>1.3460000000000001E-2</c:v>
                </c:pt>
                <c:pt idx="1103">
                  <c:v>1.32E-2</c:v>
                </c:pt>
                <c:pt idx="1104">
                  <c:v>1.329E-2</c:v>
                </c:pt>
                <c:pt idx="1105">
                  <c:v>1.303E-2</c:v>
                </c:pt>
                <c:pt idx="1106">
                  <c:v>1.3009999999999999E-2</c:v>
                </c:pt>
                <c:pt idx="1107">
                  <c:v>1.3035000000000001E-2</c:v>
                </c:pt>
                <c:pt idx="1108">
                  <c:v>1.2755000000000001E-2</c:v>
                </c:pt>
                <c:pt idx="1109">
                  <c:v>1.2749999999999999E-2</c:v>
                </c:pt>
                <c:pt idx="1110">
                  <c:v>1.268E-2</c:v>
                </c:pt>
                <c:pt idx="1111">
                  <c:v>1.2629999999999999E-2</c:v>
                </c:pt>
                <c:pt idx="1112">
                  <c:v>1.2635E-2</c:v>
                </c:pt>
                <c:pt idx="1113">
                  <c:v>1.2319999999999999E-2</c:v>
                </c:pt>
                <c:pt idx="1114">
                  <c:v>1.222E-2</c:v>
                </c:pt>
                <c:pt idx="1115">
                  <c:v>1.206E-2</c:v>
                </c:pt>
                <c:pt idx="1116">
                  <c:v>1.1939999999999999E-2</c:v>
                </c:pt>
                <c:pt idx="1117">
                  <c:v>1.1950000000000001E-2</c:v>
                </c:pt>
                <c:pt idx="1118">
                  <c:v>1.1950000000000001E-2</c:v>
                </c:pt>
                <c:pt idx="1119">
                  <c:v>1.153E-2</c:v>
                </c:pt>
                <c:pt idx="1120">
                  <c:v>1.184E-2</c:v>
                </c:pt>
                <c:pt idx="1121">
                  <c:v>1.214E-2</c:v>
                </c:pt>
                <c:pt idx="1122">
                  <c:v>1.2589999999999999E-2</c:v>
                </c:pt>
                <c:pt idx="1123">
                  <c:v>1.298E-2</c:v>
                </c:pt>
                <c:pt idx="1124">
                  <c:v>1.3519999999999999E-2</c:v>
                </c:pt>
                <c:pt idx="1125">
                  <c:v>1.332E-2</c:v>
                </c:pt>
                <c:pt idx="1126">
                  <c:v>1.306E-2</c:v>
                </c:pt>
                <c:pt idx="1127">
                  <c:v>1.3335E-2</c:v>
                </c:pt>
                <c:pt idx="1128">
                  <c:v>1.3429999999999999E-2</c:v>
                </c:pt>
                <c:pt idx="1129">
                  <c:v>1.3349999999999999E-2</c:v>
                </c:pt>
                <c:pt idx="1130">
                  <c:v>1.3809999999999999E-2</c:v>
                </c:pt>
                <c:pt idx="1131">
                  <c:v>1.4060000000000001E-2</c:v>
                </c:pt>
                <c:pt idx="1132">
                  <c:v>1.3985000000000001E-2</c:v>
                </c:pt>
                <c:pt idx="1133">
                  <c:v>1.4074999999999999E-2</c:v>
                </c:pt>
                <c:pt idx="1134">
                  <c:v>1.3860000000000001E-2</c:v>
                </c:pt>
                <c:pt idx="1135">
                  <c:v>1.3894999999999999E-2</c:v>
                </c:pt>
                <c:pt idx="1136">
                  <c:v>1.3599999999999999E-2</c:v>
                </c:pt>
                <c:pt idx="1137">
                  <c:v>1.389E-2</c:v>
                </c:pt>
                <c:pt idx="1138">
                  <c:v>1.3975E-2</c:v>
                </c:pt>
                <c:pt idx="1139">
                  <c:v>1.3594999999999999E-2</c:v>
                </c:pt>
                <c:pt idx="1140">
                  <c:v>1.3420000000000001E-2</c:v>
                </c:pt>
                <c:pt idx="1141">
                  <c:v>1.3639999999999999E-2</c:v>
                </c:pt>
                <c:pt idx="1142">
                  <c:v>1.3959999999999998E-2</c:v>
                </c:pt>
                <c:pt idx="1143">
                  <c:v>1.409E-2</c:v>
                </c:pt>
                <c:pt idx="1144">
                  <c:v>1.3950000000000001E-2</c:v>
                </c:pt>
                <c:pt idx="1145">
                  <c:v>1.3820000000000001E-2</c:v>
                </c:pt>
                <c:pt idx="1146">
                  <c:v>1.349E-2</c:v>
                </c:pt>
                <c:pt idx="1147">
                  <c:v>1.3429999999999999E-2</c:v>
                </c:pt>
                <c:pt idx="1148">
                  <c:v>1.3435000000000001E-2</c:v>
                </c:pt>
                <c:pt idx="1149">
                  <c:v>1.3565000000000001E-2</c:v>
                </c:pt>
                <c:pt idx="1150">
                  <c:v>1.3639999999999999E-2</c:v>
                </c:pt>
                <c:pt idx="1151">
                  <c:v>1.3610000000000001E-2</c:v>
                </c:pt>
                <c:pt idx="1152">
                  <c:v>1.371E-2</c:v>
                </c:pt>
                <c:pt idx="1153">
                  <c:v>1.3460000000000001E-2</c:v>
                </c:pt>
                <c:pt idx="1154">
                  <c:v>1.3479999999999999E-2</c:v>
                </c:pt>
                <c:pt idx="1155">
                  <c:v>1.3300000000000001E-2</c:v>
                </c:pt>
                <c:pt idx="1156">
                  <c:v>1.3429999999999999E-2</c:v>
                </c:pt>
                <c:pt idx="1157">
                  <c:v>1.3349999999999999E-2</c:v>
                </c:pt>
                <c:pt idx="1158">
                  <c:v>1.3465E-2</c:v>
                </c:pt>
                <c:pt idx="1159">
                  <c:v>1.3075000000000002E-2</c:v>
                </c:pt>
                <c:pt idx="1160">
                  <c:v>1.3375E-2</c:v>
                </c:pt>
                <c:pt idx="1161">
                  <c:v>1.3389999999999999E-2</c:v>
                </c:pt>
                <c:pt idx="1162">
                  <c:v>1.337E-2</c:v>
                </c:pt>
                <c:pt idx="1163">
                  <c:v>1.306E-2</c:v>
                </c:pt>
                <c:pt idx="1164">
                  <c:v>1.2840000000000001E-2</c:v>
                </c:pt>
                <c:pt idx="1165">
                  <c:v>1.2659999999999999E-2</c:v>
                </c:pt>
                <c:pt idx="1166">
                  <c:v>1.2889999999999999E-2</c:v>
                </c:pt>
                <c:pt idx="1167">
                  <c:v>1.2880000000000001E-2</c:v>
                </c:pt>
                <c:pt idx="1168">
                  <c:v>1.374E-2</c:v>
                </c:pt>
                <c:pt idx="1169">
                  <c:v>1.3639999999999999E-2</c:v>
                </c:pt>
                <c:pt idx="1170">
                  <c:v>1.44E-2</c:v>
                </c:pt>
                <c:pt idx="1171">
                  <c:v>1.46E-2</c:v>
                </c:pt>
                <c:pt idx="1172">
                  <c:v>1.4775E-2</c:v>
                </c:pt>
                <c:pt idx="1173">
                  <c:v>1.498E-2</c:v>
                </c:pt>
                <c:pt idx="1174">
                  <c:v>1.4910000000000001E-2</c:v>
                </c:pt>
                <c:pt idx="1175">
                  <c:v>1.54E-2</c:v>
                </c:pt>
                <c:pt idx="1176">
                  <c:v>1.5594999999999999E-2</c:v>
                </c:pt>
                <c:pt idx="1177">
                  <c:v>1.521E-2</c:v>
                </c:pt>
                <c:pt idx="1178">
                  <c:v>1.5220000000000001E-2</c:v>
                </c:pt>
                <c:pt idx="1179">
                  <c:v>1.498E-2</c:v>
                </c:pt>
                <c:pt idx="1180">
                  <c:v>1.504E-2</c:v>
                </c:pt>
                <c:pt idx="1181">
                  <c:v>1.5190000000000002E-2</c:v>
                </c:pt>
                <c:pt idx="1182">
                  <c:v>1.506E-2</c:v>
                </c:pt>
                <c:pt idx="1183">
                  <c:v>1.4910000000000001E-2</c:v>
                </c:pt>
                <c:pt idx="1184">
                  <c:v>1.4760000000000001E-2</c:v>
                </c:pt>
                <c:pt idx="1185">
                  <c:v>1.49E-2</c:v>
                </c:pt>
                <c:pt idx="1186">
                  <c:v>1.4804999999999999E-2</c:v>
                </c:pt>
                <c:pt idx="1187">
                  <c:v>1.474E-2</c:v>
                </c:pt>
                <c:pt idx="1188">
                  <c:v>1.52E-2</c:v>
                </c:pt>
                <c:pt idx="1189">
                  <c:v>1.506E-2</c:v>
                </c:pt>
                <c:pt idx="1190">
                  <c:v>1.5140000000000001E-2</c:v>
                </c:pt>
                <c:pt idx="1191">
                  <c:v>1.528E-2</c:v>
                </c:pt>
                <c:pt idx="1192">
                  <c:v>1.5270000000000001E-2</c:v>
                </c:pt>
                <c:pt idx="1193">
                  <c:v>1.4595E-2</c:v>
                </c:pt>
                <c:pt idx="1194">
                  <c:v>1.4641E-2</c:v>
                </c:pt>
                <c:pt idx="1195">
                  <c:v>1.4339999999999999E-2</c:v>
                </c:pt>
                <c:pt idx="1196">
                  <c:v>1.448E-2</c:v>
                </c:pt>
                <c:pt idx="1197">
                  <c:v>1.4440999999999999E-2</c:v>
                </c:pt>
                <c:pt idx="1198">
                  <c:v>1.452E-2</c:v>
                </c:pt>
                <c:pt idx="1199">
                  <c:v>1.4239999999999999E-2</c:v>
                </c:pt>
                <c:pt idx="1200">
                  <c:v>1.391E-2</c:v>
                </c:pt>
                <c:pt idx="1201">
                  <c:v>1.376E-2</c:v>
                </c:pt>
                <c:pt idx="1202">
                  <c:v>1.4051000000000001E-2</c:v>
                </c:pt>
                <c:pt idx="1203">
                  <c:v>1.4250000000000001E-2</c:v>
                </c:pt>
                <c:pt idx="1204">
                  <c:v>1.439E-2</c:v>
                </c:pt>
                <c:pt idx="1205">
                  <c:v>1.3999999999999999E-2</c:v>
                </c:pt>
                <c:pt idx="1206">
                  <c:v>1.4070000000000001E-2</c:v>
                </c:pt>
                <c:pt idx="1207">
                  <c:v>1.3905000000000001E-2</c:v>
                </c:pt>
                <c:pt idx="1208">
                  <c:v>1.401E-2</c:v>
                </c:pt>
                <c:pt idx="1209">
                  <c:v>1.3780000000000001E-2</c:v>
                </c:pt>
                <c:pt idx="1210">
                  <c:v>1.3980000000000001E-2</c:v>
                </c:pt>
                <c:pt idx="1211">
                  <c:v>1.3995E-2</c:v>
                </c:pt>
                <c:pt idx="1212">
                  <c:v>1.4039999999999999E-2</c:v>
                </c:pt>
                <c:pt idx="1213">
                  <c:v>1.371E-2</c:v>
                </c:pt>
                <c:pt idx="1214">
                  <c:v>1.3679999999999999E-2</c:v>
                </c:pt>
                <c:pt idx="1215">
                  <c:v>1.371E-2</c:v>
                </c:pt>
                <c:pt idx="1216">
                  <c:v>1.4060000000000001E-2</c:v>
                </c:pt>
                <c:pt idx="1217">
                  <c:v>1.3894999999999999E-2</c:v>
                </c:pt>
                <c:pt idx="1218">
                  <c:v>1.3439999999999999E-2</c:v>
                </c:pt>
                <c:pt idx="1219">
                  <c:v>1.3825E-2</c:v>
                </c:pt>
                <c:pt idx="1220">
                  <c:v>1.3559999999999999E-2</c:v>
                </c:pt>
                <c:pt idx="1221">
                  <c:v>1.37E-2</c:v>
                </c:pt>
                <c:pt idx="1222">
                  <c:v>1.391E-2</c:v>
                </c:pt>
                <c:pt idx="1223">
                  <c:v>1.4379999999999999E-2</c:v>
                </c:pt>
                <c:pt idx="1224">
                  <c:v>1.436E-2</c:v>
                </c:pt>
                <c:pt idx="1225">
                  <c:v>1.4499999999999999E-2</c:v>
                </c:pt>
                <c:pt idx="1226">
                  <c:v>1.464E-2</c:v>
                </c:pt>
                <c:pt idx="1227">
                  <c:v>1.4870000000000001E-2</c:v>
                </c:pt>
                <c:pt idx="1228">
                  <c:v>1.4830000000000001E-2</c:v>
                </c:pt>
                <c:pt idx="1229">
                  <c:v>1.4809999999999999E-2</c:v>
                </c:pt>
                <c:pt idx="1230">
                  <c:v>1.4755000000000001E-2</c:v>
                </c:pt>
                <c:pt idx="1231">
                  <c:v>1.47E-2</c:v>
                </c:pt>
                <c:pt idx="1232">
                  <c:v>1.436E-2</c:v>
                </c:pt>
                <c:pt idx="1233">
                  <c:v>1.447E-2</c:v>
                </c:pt>
                <c:pt idx="1234">
                  <c:v>1.494E-2</c:v>
                </c:pt>
                <c:pt idx="1235">
                  <c:v>1.508E-2</c:v>
                </c:pt>
                <c:pt idx="1236">
                  <c:v>1.4990000000000002E-2</c:v>
                </c:pt>
                <c:pt idx="1237">
                  <c:v>1.5025E-2</c:v>
                </c:pt>
                <c:pt idx="1238">
                  <c:v>1.4929999999999999E-2</c:v>
                </c:pt>
                <c:pt idx="1239">
                  <c:v>1.4830000000000001E-2</c:v>
                </c:pt>
                <c:pt idx="1240">
                  <c:v>1.5049999999999999E-2</c:v>
                </c:pt>
                <c:pt idx="1241">
                  <c:v>1.4769999999999998E-2</c:v>
                </c:pt>
                <c:pt idx="1242">
                  <c:v>1.486E-2</c:v>
                </c:pt>
                <c:pt idx="1243">
                  <c:v>1.4959999999999999E-2</c:v>
                </c:pt>
                <c:pt idx="1244">
                  <c:v>1.4830000000000001E-2</c:v>
                </c:pt>
                <c:pt idx="1245">
                  <c:v>1.4570000000000001E-2</c:v>
                </c:pt>
                <c:pt idx="1246">
                  <c:v>1.4279999999999999E-2</c:v>
                </c:pt>
                <c:pt idx="1247">
                  <c:v>1.4150000000000001E-2</c:v>
                </c:pt>
                <c:pt idx="1248">
                  <c:v>1.439E-2</c:v>
                </c:pt>
                <c:pt idx="1249">
                  <c:v>1.4370000000000001E-2</c:v>
                </c:pt>
                <c:pt idx="1250">
                  <c:v>1.4809999999999999E-2</c:v>
                </c:pt>
                <c:pt idx="1251">
                  <c:v>1.4650000000000002E-2</c:v>
                </c:pt>
                <c:pt idx="1252">
                  <c:v>1.49E-2</c:v>
                </c:pt>
                <c:pt idx="1253">
                  <c:v>1.5089999999999999E-2</c:v>
                </c:pt>
                <c:pt idx="1254">
                  <c:v>1.49E-2</c:v>
                </c:pt>
                <c:pt idx="1255">
                  <c:v>1.478E-2</c:v>
                </c:pt>
                <c:pt idx="1256">
                  <c:v>1.439E-2</c:v>
                </c:pt>
                <c:pt idx="1257">
                  <c:v>1.4325000000000001E-2</c:v>
                </c:pt>
                <c:pt idx="1258">
                  <c:v>1.4530000000000001E-2</c:v>
                </c:pt>
                <c:pt idx="1259">
                  <c:v>1.4379999999999999E-2</c:v>
                </c:pt>
                <c:pt idx="1260">
                  <c:v>1.427E-2</c:v>
                </c:pt>
                <c:pt idx="1261">
                  <c:v>1.427E-2</c:v>
                </c:pt>
                <c:pt idx="1262">
                  <c:v>1.427E-2</c:v>
                </c:pt>
                <c:pt idx="1263">
                  <c:v>1.4110000000000001E-2</c:v>
                </c:pt>
                <c:pt idx="1264">
                  <c:v>1.4098999999999999E-2</c:v>
                </c:pt>
                <c:pt idx="1265">
                  <c:v>1.417E-2</c:v>
                </c:pt>
                <c:pt idx="1266">
                  <c:v>1.443E-2</c:v>
                </c:pt>
                <c:pt idx="1267">
                  <c:v>1.4795000000000001E-2</c:v>
                </c:pt>
                <c:pt idx="1268">
                  <c:v>1.4795000000000001E-2</c:v>
                </c:pt>
                <c:pt idx="1269">
                  <c:v>1.4795000000000001E-2</c:v>
                </c:pt>
                <c:pt idx="1270">
                  <c:v>1.4855E-2</c:v>
                </c:pt>
                <c:pt idx="1271">
                  <c:v>1.4590000000000001E-2</c:v>
                </c:pt>
                <c:pt idx="1272">
                  <c:v>1.436E-2</c:v>
                </c:pt>
                <c:pt idx="1273">
                  <c:v>1.4499999999999999E-2</c:v>
                </c:pt>
                <c:pt idx="1274">
                  <c:v>1.4355E-2</c:v>
                </c:pt>
                <c:pt idx="1275">
                  <c:v>1.43E-2</c:v>
                </c:pt>
                <c:pt idx="1276">
                  <c:v>1.393E-2</c:v>
                </c:pt>
                <c:pt idx="1277">
                  <c:v>1.3849999999999999E-2</c:v>
                </c:pt>
                <c:pt idx="1278">
                  <c:v>1.3780000000000001E-2</c:v>
                </c:pt>
                <c:pt idx="1279">
                  <c:v>1.3919999999999998E-2</c:v>
                </c:pt>
                <c:pt idx="1280">
                  <c:v>1.3715E-2</c:v>
                </c:pt>
                <c:pt idx="1281">
                  <c:v>1.379E-2</c:v>
                </c:pt>
                <c:pt idx="1282">
                  <c:v>1.413E-2</c:v>
                </c:pt>
                <c:pt idx="1283">
                  <c:v>1.4039999999999999E-2</c:v>
                </c:pt>
                <c:pt idx="1284">
                  <c:v>1.3495E-2</c:v>
                </c:pt>
                <c:pt idx="1285">
                  <c:v>1.357E-2</c:v>
                </c:pt>
                <c:pt idx="1286">
                  <c:v>1.3340000000000001E-2</c:v>
                </c:pt>
                <c:pt idx="1287">
                  <c:v>1.3260000000000001E-2</c:v>
                </c:pt>
                <c:pt idx="1288">
                  <c:v>1.349E-2</c:v>
                </c:pt>
                <c:pt idx="1289">
                  <c:v>1.3519999999999999E-2</c:v>
                </c:pt>
                <c:pt idx="1290">
                  <c:v>1.34E-2</c:v>
                </c:pt>
                <c:pt idx="1291">
                  <c:v>1.3514999999999999E-2</c:v>
                </c:pt>
                <c:pt idx="1292">
                  <c:v>1.345E-2</c:v>
                </c:pt>
                <c:pt idx="1293">
                  <c:v>1.324E-2</c:v>
                </c:pt>
                <c:pt idx="1294">
                  <c:v>1.3100000000000001E-2</c:v>
                </c:pt>
                <c:pt idx="1295">
                  <c:v>1.3305000000000001E-2</c:v>
                </c:pt>
                <c:pt idx="1296">
                  <c:v>1.3879999999999998E-2</c:v>
                </c:pt>
                <c:pt idx="1297">
                  <c:v>1.418E-2</c:v>
                </c:pt>
                <c:pt idx="1298">
                  <c:v>1.4194999999999999E-2</c:v>
                </c:pt>
                <c:pt idx="1299">
                  <c:v>1.4315E-2</c:v>
                </c:pt>
                <c:pt idx="1300">
                  <c:v>1.4199999999999999E-2</c:v>
                </c:pt>
                <c:pt idx="1301">
                  <c:v>1.3820000000000001E-2</c:v>
                </c:pt>
                <c:pt idx="1302">
                  <c:v>1.418E-2</c:v>
                </c:pt>
                <c:pt idx="1303">
                  <c:v>1.4135E-2</c:v>
                </c:pt>
                <c:pt idx="1304">
                  <c:v>1.413E-2</c:v>
                </c:pt>
                <c:pt idx="1305">
                  <c:v>1.4464999999999999E-2</c:v>
                </c:pt>
                <c:pt idx="1306">
                  <c:v>1.43E-2</c:v>
                </c:pt>
                <c:pt idx="1307">
                  <c:v>1.4104999999999999E-2</c:v>
                </c:pt>
                <c:pt idx="1308">
                  <c:v>1.4199999999999999E-2</c:v>
                </c:pt>
                <c:pt idx="1309">
                  <c:v>1.41E-2</c:v>
                </c:pt>
                <c:pt idx="1310">
                  <c:v>1.4565000000000002E-2</c:v>
                </c:pt>
                <c:pt idx="1311">
                  <c:v>1.456E-2</c:v>
                </c:pt>
                <c:pt idx="1312">
                  <c:v>1.4800000000000001E-2</c:v>
                </c:pt>
                <c:pt idx="1313">
                  <c:v>1.474E-2</c:v>
                </c:pt>
                <c:pt idx="1314">
                  <c:v>1.4830000000000001E-2</c:v>
                </c:pt>
                <c:pt idx="1315">
                  <c:v>1.4450000000000001E-2</c:v>
                </c:pt>
                <c:pt idx="1316">
                  <c:v>1.4490000000000001E-2</c:v>
                </c:pt>
                <c:pt idx="1317">
                  <c:v>1.47E-2</c:v>
                </c:pt>
                <c:pt idx="1318">
                  <c:v>1.4879999999999999E-2</c:v>
                </c:pt>
                <c:pt idx="1319">
                  <c:v>1.4915000000000001E-2</c:v>
                </c:pt>
                <c:pt idx="1320">
                  <c:v>1.472E-2</c:v>
                </c:pt>
                <c:pt idx="1321">
                  <c:v>1.49E-2</c:v>
                </c:pt>
                <c:pt idx="1322">
                  <c:v>1.4710000000000001E-2</c:v>
                </c:pt>
                <c:pt idx="1323">
                  <c:v>1.4659999999999999E-2</c:v>
                </c:pt>
                <c:pt idx="1324">
                  <c:v>1.5150000000000002E-2</c:v>
                </c:pt>
                <c:pt idx="1325">
                  <c:v>1.5384999999999999E-2</c:v>
                </c:pt>
                <c:pt idx="1326">
                  <c:v>1.5190000000000002E-2</c:v>
                </c:pt>
                <c:pt idx="1327">
                  <c:v>1.5650000000000001E-2</c:v>
                </c:pt>
                <c:pt idx="1328">
                  <c:v>1.5730000000000001E-2</c:v>
                </c:pt>
                <c:pt idx="1329">
                  <c:v>1.5310000000000001E-2</c:v>
                </c:pt>
                <c:pt idx="1330">
                  <c:v>1.5392999999999999E-2</c:v>
                </c:pt>
                <c:pt idx="1331">
                  <c:v>1.5720000000000001E-2</c:v>
                </c:pt>
                <c:pt idx="1332">
                  <c:v>1.5699999999999999E-2</c:v>
                </c:pt>
                <c:pt idx="1333">
                  <c:v>1.5890000000000001E-2</c:v>
                </c:pt>
                <c:pt idx="1334">
                  <c:v>1.609E-2</c:v>
                </c:pt>
                <c:pt idx="1335">
                  <c:v>1.6070000000000001E-2</c:v>
                </c:pt>
                <c:pt idx="1336">
                  <c:v>1.6449999999999999E-2</c:v>
                </c:pt>
                <c:pt idx="1337">
                  <c:v>1.6459999999999999E-2</c:v>
                </c:pt>
                <c:pt idx="1338">
                  <c:v>1.6150000000000001E-2</c:v>
                </c:pt>
                <c:pt idx="1339">
                  <c:v>1.6320000000000001E-2</c:v>
                </c:pt>
                <c:pt idx="1340">
                  <c:v>1.6330000000000001E-2</c:v>
                </c:pt>
                <c:pt idx="1341">
                  <c:v>1.6299999999999999E-2</c:v>
                </c:pt>
                <c:pt idx="1342">
                  <c:v>1.6200000000000003E-2</c:v>
                </c:pt>
                <c:pt idx="1343">
                  <c:v>1.5699999999999999E-2</c:v>
                </c:pt>
                <c:pt idx="1344">
                  <c:v>1.5650000000000001E-2</c:v>
                </c:pt>
                <c:pt idx="1345">
                  <c:v>1.5679999999999999E-2</c:v>
                </c:pt>
                <c:pt idx="1346">
                  <c:v>1.562E-2</c:v>
                </c:pt>
                <c:pt idx="1347">
                  <c:v>1.529E-2</c:v>
                </c:pt>
                <c:pt idx="1348">
                  <c:v>1.5560000000000001E-2</c:v>
                </c:pt>
                <c:pt idx="1349">
                  <c:v>1.5720000000000001E-2</c:v>
                </c:pt>
                <c:pt idx="1350">
                  <c:v>1.5834999999999998E-2</c:v>
                </c:pt>
                <c:pt idx="1351">
                  <c:v>1.5640000000000001E-2</c:v>
                </c:pt>
                <c:pt idx="1352">
                  <c:v>1.5300000000000001E-2</c:v>
                </c:pt>
                <c:pt idx="1353">
                  <c:v>1.546E-2</c:v>
                </c:pt>
                <c:pt idx="1354">
                  <c:v>1.5310000000000001E-2</c:v>
                </c:pt>
                <c:pt idx="1355">
                  <c:v>1.5224999999999999E-2</c:v>
                </c:pt>
                <c:pt idx="1356">
                  <c:v>1.5129999999999999E-2</c:v>
                </c:pt>
                <c:pt idx="1357">
                  <c:v>1.4879999999999999E-2</c:v>
                </c:pt>
                <c:pt idx="1358">
                  <c:v>1.4879999999999999E-2</c:v>
                </c:pt>
                <c:pt idx="1359">
                  <c:v>1.4889999999999999E-2</c:v>
                </c:pt>
                <c:pt idx="1360">
                  <c:v>1.4969999999999999E-2</c:v>
                </c:pt>
                <c:pt idx="1361">
                  <c:v>1.4919999999999999E-2</c:v>
                </c:pt>
                <c:pt idx="1362">
                  <c:v>1.4570000000000001E-2</c:v>
                </c:pt>
                <c:pt idx="1363">
                  <c:v>1.4490000000000001E-2</c:v>
                </c:pt>
                <c:pt idx="1364">
                  <c:v>1.4689999999999998E-2</c:v>
                </c:pt>
                <c:pt idx="1365">
                  <c:v>1.422E-2</c:v>
                </c:pt>
                <c:pt idx="1366">
                  <c:v>1.44E-2</c:v>
                </c:pt>
                <c:pt idx="1367">
                  <c:v>1.4459999999999999E-2</c:v>
                </c:pt>
                <c:pt idx="1368">
                  <c:v>1.4376999999999999E-2</c:v>
                </c:pt>
                <c:pt idx="1369">
                  <c:v>1.4459999999999999E-2</c:v>
                </c:pt>
                <c:pt idx="1370">
                  <c:v>1.439E-2</c:v>
                </c:pt>
                <c:pt idx="1371">
                  <c:v>1.43E-2</c:v>
                </c:pt>
                <c:pt idx="1372">
                  <c:v>1.4525000000000001E-2</c:v>
                </c:pt>
                <c:pt idx="1373">
                  <c:v>1.4351000000000001E-2</c:v>
                </c:pt>
                <c:pt idx="1374">
                  <c:v>1.4250000000000001E-2</c:v>
                </c:pt>
                <c:pt idx="1375">
                  <c:v>1.4279999999999999E-2</c:v>
                </c:pt>
                <c:pt idx="1376">
                  <c:v>1.4184999999999998E-2</c:v>
                </c:pt>
                <c:pt idx="1377">
                  <c:v>1.4335000000000001E-2</c:v>
                </c:pt>
                <c:pt idx="1378">
                  <c:v>1.436E-2</c:v>
                </c:pt>
                <c:pt idx="1379">
                  <c:v>1.444E-2</c:v>
                </c:pt>
                <c:pt idx="1380">
                  <c:v>1.4279999999999999E-2</c:v>
                </c:pt>
                <c:pt idx="1381">
                  <c:v>1.4370000000000001E-2</c:v>
                </c:pt>
                <c:pt idx="1382">
                  <c:v>1.4670000000000001E-2</c:v>
                </c:pt>
                <c:pt idx="1383">
                  <c:v>1.5150000000000002E-2</c:v>
                </c:pt>
                <c:pt idx="1384">
                  <c:v>1.512E-2</c:v>
                </c:pt>
                <c:pt idx="1385">
                  <c:v>1.5089999999999999E-2</c:v>
                </c:pt>
                <c:pt idx="1386">
                  <c:v>1.5220000000000001E-2</c:v>
                </c:pt>
                <c:pt idx="1387">
                  <c:v>1.4919999999999999E-2</c:v>
                </c:pt>
                <c:pt idx="1388">
                  <c:v>1.4830000000000001E-2</c:v>
                </c:pt>
                <c:pt idx="1389">
                  <c:v>1.478E-2</c:v>
                </c:pt>
                <c:pt idx="1390">
                  <c:v>1.4889999999999999E-2</c:v>
                </c:pt>
                <c:pt idx="1391">
                  <c:v>1.4619999999999999E-2</c:v>
                </c:pt>
                <c:pt idx="1392">
                  <c:v>1.455E-2</c:v>
                </c:pt>
                <c:pt idx="1393">
                  <c:v>1.4499999999999999E-2</c:v>
                </c:pt>
                <c:pt idx="1394">
                  <c:v>1.474E-2</c:v>
                </c:pt>
                <c:pt idx="1395">
                  <c:v>1.4870000000000001E-2</c:v>
                </c:pt>
                <c:pt idx="1396">
                  <c:v>1.482E-2</c:v>
                </c:pt>
                <c:pt idx="1397">
                  <c:v>1.4870000000000001E-2</c:v>
                </c:pt>
                <c:pt idx="1398">
                  <c:v>1.5110000000000002E-2</c:v>
                </c:pt>
                <c:pt idx="1399">
                  <c:v>1.5430000000000001E-2</c:v>
                </c:pt>
                <c:pt idx="1400">
                  <c:v>1.554E-2</c:v>
                </c:pt>
                <c:pt idx="1401">
                  <c:v>1.5769999999999999E-2</c:v>
                </c:pt>
                <c:pt idx="1402">
                  <c:v>1.529E-2</c:v>
                </c:pt>
                <c:pt idx="1403">
                  <c:v>1.5129999999999999E-2</c:v>
                </c:pt>
                <c:pt idx="1404">
                  <c:v>1.5245E-2</c:v>
                </c:pt>
                <c:pt idx="1405">
                  <c:v>1.5100000000000001E-2</c:v>
                </c:pt>
                <c:pt idx="1406">
                  <c:v>1.4750000000000001E-2</c:v>
                </c:pt>
                <c:pt idx="1407">
                  <c:v>1.4330000000000001E-2</c:v>
                </c:pt>
                <c:pt idx="1408">
                  <c:v>1.405E-2</c:v>
                </c:pt>
                <c:pt idx="1409">
                  <c:v>1.374E-2</c:v>
                </c:pt>
                <c:pt idx="1410">
                  <c:v>1.4199999999999999E-2</c:v>
                </c:pt>
                <c:pt idx="1411">
                  <c:v>1.422E-2</c:v>
                </c:pt>
                <c:pt idx="1412">
                  <c:v>1.431E-2</c:v>
                </c:pt>
                <c:pt idx="1413">
                  <c:v>1.4579999999999999E-2</c:v>
                </c:pt>
                <c:pt idx="1414">
                  <c:v>1.4619999999999999E-2</c:v>
                </c:pt>
                <c:pt idx="1415">
                  <c:v>1.5070000000000002E-2</c:v>
                </c:pt>
                <c:pt idx="1416">
                  <c:v>1.502E-2</c:v>
                </c:pt>
                <c:pt idx="1417">
                  <c:v>1.4990000000000002E-2</c:v>
                </c:pt>
                <c:pt idx="1418">
                  <c:v>1.5004999999999999E-2</c:v>
                </c:pt>
                <c:pt idx="1419">
                  <c:v>1.4879999999999999E-2</c:v>
                </c:pt>
                <c:pt idx="1420">
                  <c:v>1.4959999999999999E-2</c:v>
                </c:pt>
                <c:pt idx="1421">
                  <c:v>1.4650000000000002E-2</c:v>
                </c:pt>
                <c:pt idx="1422">
                  <c:v>1.4579999999999999E-2</c:v>
                </c:pt>
                <c:pt idx="1423">
                  <c:v>1.4565000000000002E-2</c:v>
                </c:pt>
                <c:pt idx="1424">
                  <c:v>1.4190000000000001E-2</c:v>
                </c:pt>
                <c:pt idx="1425">
                  <c:v>1.444E-2</c:v>
                </c:pt>
                <c:pt idx="1426">
                  <c:v>1.421E-2</c:v>
                </c:pt>
                <c:pt idx="1427">
                  <c:v>1.4290000000000001E-2</c:v>
                </c:pt>
                <c:pt idx="1428">
                  <c:v>1.44E-2</c:v>
                </c:pt>
                <c:pt idx="1429">
                  <c:v>1.4419999999999999E-2</c:v>
                </c:pt>
                <c:pt idx="1430">
                  <c:v>1.4039999999999999E-2</c:v>
                </c:pt>
                <c:pt idx="1431">
                  <c:v>1.4039999999999999E-2</c:v>
                </c:pt>
                <c:pt idx="1432">
                  <c:v>1.3990000000000001E-2</c:v>
                </c:pt>
                <c:pt idx="1433">
                  <c:v>1.3899999999999999E-2</c:v>
                </c:pt>
                <c:pt idx="1434">
                  <c:v>1.4064999999999999E-2</c:v>
                </c:pt>
                <c:pt idx="1435">
                  <c:v>1.389E-2</c:v>
                </c:pt>
                <c:pt idx="1436">
                  <c:v>1.4039999999999999E-2</c:v>
                </c:pt>
                <c:pt idx="1437">
                  <c:v>1.3839999999999998E-2</c:v>
                </c:pt>
                <c:pt idx="1438">
                  <c:v>1.3820000000000001E-2</c:v>
                </c:pt>
                <c:pt idx="1439">
                  <c:v>1.3940000000000001E-2</c:v>
                </c:pt>
                <c:pt idx="1440">
                  <c:v>1.4030000000000001E-2</c:v>
                </c:pt>
                <c:pt idx="1441">
                  <c:v>1.3919999999999998E-2</c:v>
                </c:pt>
                <c:pt idx="1442">
                  <c:v>1.3990000000000001E-2</c:v>
                </c:pt>
                <c:pt idx="1443">
                  <c:v>1.3940000000000001E-2</c:v>
                </c:pt>
                <c:pt idx="1444">
                  <c:v>1.4020000000000001E-2</c:v>
                </c:pt>
                <c:pt idx="1445">
                  <c:v>1.401E-2</c:v>
                </c:pt>
                <c:pt idx="1446">
                  <c:v>1.3990000000000001E-2</c:v>
                </c:pt>
                <c:pt idx="1447">
                  <c:v>1.387E-2</c:v>
                </c:pt>
                <c:pt idx="1448">
                  <c:v>1.4190000000000001E-2</c:v>
                </c:pt>
                <c:pt idx="1449">
                  <c:v>1.439E-2</c:v>
                </c:pt>
                <c:pt idx="1450">
                  <c:v>1.4175E-2</c:v>
                </c:pt>
                <c:pt idx="1451">
                  <c:v>1.4279999999999999E-2</c:v>
                </c:pt>
                <c:pt idx="1452">
                  <c:v>1.439E-2</c:v>
                </c:pt>
                <c:pt idx="1453">
                  <c:v>1.4330000000000001E-2</c:v>
                </c:pt>
                <c:pt idx="1454">
                  <c:v>1.4619999999999999E-2</c:v>
                </c:pt>
                <c:pt idx="1455">
                  <c:v>1.4530000000000001E-2</c:v>
                </c:pt>
                <c:pt idx="1456">
                  <c:v>1.472E-2</c:v>
                </c:pt>
                <c:pt idx="1457">
                  <c:v>1.464E-2</c:v>
                </c:pt>
                <c:pt idx="1458">
                  <c:v>1.44E-2</c:v>
                </c:pt>
                <c:pt idx="1459">
                  <c:v>1.4250000000000001E-2</c:v>
                </c:pt>
                <c:pt idx="1460">
                  <c:v>1.444E-2</c:v>
                </c:pt>
                <c:pt idx="1461">
                  <c:v>1.4490000000000001E-2</c:v>
                </c:pt>
                <c:pt idx="1462">
                  <c:v>1.4330000000000001E-2</c:v>
                </c:pt>
                <c:pt idx="1463">
                  <c:v>1.397E-2</c:v>
                </c:pt>
                <c:pt idx="1464">
                  <c:v>1.393E-2</c:v>
                </c:pt>
                <c:pt idx="1465">
                  <c:v>1.4039999999999999E-2</c:v>
                </c:pt>
                <c:pt idx="1466">
                  <c:v>1.3845000000000001E-2</c:v>
                </c:pt>
                <c:pt idx="1467">
                  <c:v>1.3839999999999998E-2</c:v>
                </c:pt>
                <c:pt idx="1468">
                  <c:v>1.3849999999999999E-2</c:v>
                </c:pt>
                <c:pt idx="1469">
                  <c:v>1.38E-2</c:v>
                </c:pt>
                <c:pt idx="1470">
                  <c:v>1.3950000000000001E-2</c:v>
                </c:pt>
                <c:pt idx="1471">
                  <c:v>1.3940000000000001E-2</c:v>
                </c:pt>
                <c:pt idx="1472">
                  <c:v>1.3940000000000001E-2</c:v>
                </c:pt>
                <c:pt idx="1473">
                  <c:v>1.3950000000000001E-2</c:v>
                </c:pt>
                <c:pt idx="1474">
                  <c:v>1.413E-2</c:v>
                </c:pt>
                <c:pt idx="1475">
                  <c:v>1.423E-2</c:v>
                </c:pt>
                <c:pt idx="1476">
                  <c:v>1.435E-2</c:v>
                </c:pt>
                <c:pt idx="1477">
                  <c:v>1.4159999999999999E-2</c:v>
                </c:pt>
                <c:pt idx="1478">
                  <c:v>1.4039999999999999E-2</c:v>
                </c:pt>
                <c:pt idx="1479">
                  <c:v>1.3980000000000001E-2</c:v>
                </c:pt>
                <c:pt idx="1480">
                  <c:v>1.4079999999999999E-2</c:v>
                </c:pt>
                <c:pt idx="1481">
                  <c:v>1.4190000000000001E-2</c:v>
                </c:pt>
                <c:pt idx="1482">
                  <c:v>1.4110000000000001E-2</c:v>
                </c:pt>
                <c:pt idx="1483">
                  <c:v>1.43E-2</c:v>
                </c:pt>
                <c:pt idx="1484">
                  <c:v>1.439E-2</c:v>
                </c:pt>
                <c:pt idx="1485">
                  <c:v>1.468E-2</c:v>
                </c:pt>
                <c:pt idx="1486">
                  <c:v>1.456E-2</c:v>
                </c:pt>
                <c:pt idx="1487">
                  <c:v>1.46E-2</c:v>
                </c:pt>
                <c:pt idx="1488">
                  <c:v>1.4689999999999998E-2</c:v>
                </c:pt>
                <c:pt idx="1489">
                  <c:v>1.4744999999999999E-2</c:v>
                </c:pt>
                <c:pt idx="1490">
                  <c:v>1.49E-2</c:v>
                </c:pt>
                <c:pt idx="1491">
                  <c:v>1.4999999999999999E-2</c:v>
                </c:pt>
                <c:pt idx="1492">
                  <c:v>1.4959999999999999E-2</c:v>
                </c:pt>
                <c:pt idx="1493">
                  <c:v>1.4830000000000001E-2</c:v>
                </c:pt>
                <c:pt idx="1494">
                  <c:v>1.502E-2</c:v>
                </c:pt>
                <c:pt idx="1495">
                  <c:v>1.5270000000000001E-2</c:v>
                </c:pt>
                <c:pt idx="1496">
                  <c:v>1.4919999999999999E-2</c:v>
                </c:pt>
                <c:pt idx="1497">
                  <c:v>1.4729999999999998E-2</c:v>
                </c:pt>
                <c:pt idx="1498">
                  <c:v>1.4774000000000001E-2</c:v>
                </c:pt>
                <c:pt idx="1499">
                  <c:v>1.4800000000000001E-2</c:v>
                </c:pt>
                <c:pt idx="1500">
                  <c:v>1.5070000000000002E-2</c:v>
                </c:pt>
                <c:pt idx="1501">
                  <c:v>1.478E-2</c:v>
                </c:pt>
                <c:pt idx="1502">
                  <c:v>1.5310000000000001E-2</c:v>
                </c:pt>
                <c:pt idx="1503">
                  <c:v>1.5629999999999998E-2</c:v>
                </c:pt>
                <c:pt idx="1504">
                  <c:v>1.5600000000000001E-2</c:v>
                </c:pt>
                <c:pt idx="1505">
                  <c:v>1.542E-2</c:v>
                </c:pt>
                <c:pt idx="1506">
                  <c:v>1.5430000000000001E-2</c:v>
                </c:pt>
                <c:pt idx="1507">
                  <c:v>1.537E-2</c:v>
                </c:pt>
                <c:pt idx="1508">
                  <c:v>1.5295999999999999E-2</c:v>
                </c:pt>
                <c:pt idx="1509">
                  <c:v>1.538E-2</c:v>
                </c:pt>
                <c:pt idx="1510">
                  <c:v>1.521E-2</c:v>
                </c:pt>
                <c:pt idx="1511">
                  <c:v>1.516E-2</c:v>
                </c:pt>
                <c:pt idx="1512">
                  <c:v>1.4950000000000001E-2</c:v>
                </c:pt>
                <c:pt idx="1513">
                  <c:v>1.4945E-2</c:v>
                </c:pt>
                <c:pt idx="1514">
                  <c:v>1.4990000000000002E-2</c:v>
                </c:pt>
                <c:pt idx="1515">
                  <c:v>1.482E-2</c:v>
                </c:pt>
                <c:pt idx="1516">
                  <c:v>1.455E-2</c:v>
                </c:pt>
                <c:pt idx="1517">
                  <c:v>1.474E-2</c:v>
                </c:pt>
                <c:pt idx="1518">
                  <c:v>1.4374E-2</c:v>
                </c:pt>
                <c:pt idx="1519">
                  <c:v>1.4450000000000001E-2</c:v>
                </c:pt>
                <c:pt idx="1520">
                  <c:v>1.4630000000000001E-2</c:v>
                </c:pt>
                <c:pt idx="1521">
                  <c:v>1.4539999999999999E-2</c:v>
                </c:pt>
                <c:pt idx="1522">
                  <c:v>1.4655E-2</c:v>
                </c:pt>
                <c:pt idx="1523">
                  <c:v>1.4870000000000001E-2</c:v>
                </c:pt>
                <c:pt idx="1524">
                  <c:v>1.4710000000000001E-2</c:v>
                </c:pt>
                <c:pt idx="1525">
                  <c:v>1.4755000000000001E-2</c:v>
                </c:pt>
                <c:pt idx="1526">
                  <c:v>1.4969999999999999E-2</c:v>
                </c:pt>
                <c:pt idx="1527">
                  <c:v>1.4895E-2</c:v>
                </c:pt>
                <c:pt idx="1528">
                  <c:v>1.468E-2</c:v>
                </c:pt>
                <c:pt idx="1529">
                  <c:v>1.456E-2</c:v>
                </c:pt>
                <c:pt idx="1530">
                  <c:v>1.4419999999999999E-2</c:v>
                </c:pt>
                <c:pt idx="1531">
                  <c:v>1.4584999999999999E-2</c:v>
                </c:pt>
                <c:pt idx="1532">
                  <c:v>1.456E-2</c:v>
                </c:pt>
                <c:pt idx="1533">
                  <c:v>1.4455000000000001E-2</c:v>
                </c:pt>
                <c:pt idx="1534">
                  <c:v>1.443E-2</c:v>
                </c:pt>
                <c:pt idx="1535">
                  <c:v>1.4290000000000001E-2</c:v>
                </c:pt>
                <c:pt idx="1536">
                  <c:v>1.426E-2</c:v>
                </c:pt>
                <c:pt idx="1537">
                  <c:v>1.426E-2</c:v>
                </c:pt>
                <c:pt idx="1538">
                  <c:v>1.4095E-2</c:v>
                </c:pt>
                <c:pt idx="1539">
                  <c:v>1.414E-2</c:v>
                </c:pt>
                <c:pt idx="1540">
                  <c:v>1.422E-2</c:v>
                </c:pt>
                <c:pt idx="1541">
                  <c:v>1.427E-2</c:v>
                </c:pt>
                <c:pt idx="1542">
                  <c:v>1.4064999999999999E-2</c:v>
                </c:pt>
                <c:pt idx="1543">
                  <c:v>1.3959999999999998E-2</c:v>
                </c:pt>
                <c:pt idx="1544">
                  <c:v>1.387E-2</c:v>
                </c:pt>
                <c:pt idx="1545">
                  <c:v>1.3429999999999999E-2</c:v>
                </c:pt>
                <c:pt idx="1546">
                  <c:v>1.38E-2</c:v>
                </c:pt>
                <c:pt idx="1547">
                  <c:v>1.366E-2</c:v>
                </c:pt>
                <c:pt idx="1548">
                  <c:v>1.3500000000000002E-2</c:v>
                </c:pt>
                <c:pt idx="1549">
                  <c:v>1.3559999999999999E-2</c:v>
                </c:pt>
                <c:pt idx="1550">
                  <c:v>1.3679999999999999E-2</c:v>
                </c:pt>
                <c:pt idx="1551">
                  <c:v>1.3729999999999999E-2</c:v>
                </c:pt>
                <c:pt idx="1552">
                  <c:v>1.3886000000000001E-2</c:v>
                </c:pt>
                <c:pt idx="1553">
                  <c:v>1.37E-2</c:v>
                </c:pt>
                <c:pt idx="1554">
                  <c:v>1.37E-2</c:v>
                </c:pt>
                <c:pt idx="1555">
                  <c:v>1.349E-2</c:v>
                </c:pt>
                <c:pt idx="1556">
                  <c:v>1.324E-2</c:v>
                </c:pt>
                <c:pt idx="1557">
                  <c:v>1.324E-2</c:v>
                </c:pt>
                <c:pt idx="1558">
                  <c:v>1.3380000000000001E-2</c:v>
                </c:pt>
                <c:pt idx="1559">
                  <c:v>1.3380000000000001E-2</c:v>
                </c:pt>
                <c:pt idx="1560">
                  <c:v>1.3260000000000001E-2</c:v>
                </c:pt>
                <c:pt idx="1561">
                  <c:v>1.3268E-2</c:v>
                </c:pt>
                <c:pt idx="1562">
                  <c:v>1.252E-2</c:v>
                </c:pt>
                <c:pt idx="1563">
                  <c:v>1.2549999999999999E-2</c:v>
                </c:pt>
                <c:pt idx="1564">
                  <c:v>1.315E-2</c:v>
                </c:pt>
                <c:pt idx="1565">
                  <c:v>1.3245E-2</c:v>
                </c:pt>
                <c:pt idx="1566">
                  <c:v>1.3380000000000001E-2</c:v>
                </c:pt>
                <c:pt idx="1567">
                  <c:v>1.3460000000000001E-2</c:v>
                </c:pt>
                <c:pt idx="1568">
                  <c:v>1.349E-2</c:v>
                </c:pt>
                <c:pt idx="1569">
                  <c:v>1.3309999999999999E-2</c:v>
                </c:pt>
                <c:pt idx="1570">
                  <c:v>1.325E-2</c:v>
                </c:pt>
                <c:pt idx="1571">
                  <c:v>1.325E-2</c:v>
                </c:pt>
                <c:pt idx="1572">
                  <c:v>1.3220000000000001E-2</c:v>
                </c:pt>
                <c:pt idx="1573">
                  <c:v>1.321E-2</c:v>
                </c:pt>
                <c:pt idx="1574">
                  <c:v>1.3389999999999999E-2</c:v>
                </c:pt>
                <c:pt idx="1575">
                  <c:v>1.333E-2</c:v>
                </c:pt>
                <c:pt idx="1576">
                  <c:v>1.3004999999999999E-2</c:v>
                </c:pt>
                <c:pt idx="1577">
                  <c:v>1.2920000000000001E-2</c:v>
                </c:pt>
                <c:pt idx="1578">
                  <c:v>1.2429999999999998E-2</c:v>
                </c:pt>
                <c:pt idx="1579">
                  <c:v>1.2370000000000001E-2</c:v>
                </c:pt>
                <c:pt idx="1580">
                  <c:v>1.2589999999999999E-2</c:v>
                </c:pt>
                <c:pt idx="1581">
                  <c:v>1.2290000000000001E-2</c:v>
                </c:pt>
                <c:pt idx="1582">
                  <c:v>1.208E-2</c:v>
                </c:pt>
                <c:pt idx="1583">
                  <c:v>1.1699999999999999E-2</c:v>
                </c:pt>
                <c:pt idx="1584">
                  <c:v>1.2164999999999999E-2</c:v>
                </c:pt>
                <c:pt idx="1585">
                  <c:v>1.2185E-2</c:v>
                </c:pt>
                <c:pt idx="1586">
                  <c:v>1.2199999999999999E-2</c:v>
                </c:pt>
                <c:pt idx="1587">
                  <c:v>1.21E-2</c:v>
                </c:pt>
                <c:pt idx="1588">
                  <c:v>1.1699999999999999E-2</c:v>
                </c:pt>
                <c:pt idx="1589">
                  <c:v>1.1479999999999999E-2</c:v>
                </c:pt>
                <c:pt idx="1590">
                  <c:v>1.1730000000000001E-2</c:v>
                </c:pt>
                <c:pt idx="1591">
                  <c:v>1.184E-2</c:v>
                </c:pt>
                <c:pt idx="1592">
                  <c:v>1.1850000000000001E-2</c:v>
                </c:pt>
                <c:pt idx="1593">
                  <c:v>1.1619999999999998E-2</c:v>
                </c:pt>
                <c:pt idx="1594">
                  <c:v>1.1690000000000001E-2</c:v>
                </c:pt>
                <c:pt idx="1595">
                  <c:v>1.1859999999999999E-2</c:v>
                </c:pt>
                <c:pt idx="1596">
                  <c:v>1.1730000000000001E-2</c:v>
                </c:pt>
                <c:pt idx="1597">
                  <c:v>1.155E-2</c:v>
                </c:pt>
                <c:pt idx="1598">
                  <c:v>1.1739999999999999E-2</c:v>
                </c:pt>
                <c:pt idx="1599">
                  <c:v>1.149E-2</c:v>
                </c:pt>
                <c:pt idx="1600">
                  <c:v>1.1645000000000001E-2</c:v>
                </c:pt>
                <c:pt idx="1601">
                  <c:v>1.1699999999999999E-2</c:v>
                </c:pt>
                <c:pt idx="1602">
                  <c:v>1.201E-2</c:v>
                </c:pt>
                <c:pt idx="1603">
                  <c:v>1.2279999999999999E-2</c:v>
                </c:pt>
                <c:pt idx="1604">
                  <c:v>1.2460000000000001E-2</c:v>
                </c:pt>
                <c:pt idx="1605">
                  <c:v>1.2150000000000001E-2</c:v>
                </c:pt>
                <c:pt idx="1606">
                  <c:v>1.204E-2</c:v>
                </c:pt>
                <c:pt idx="1607">
                  <c:v>1.1795E-2</c:v>
                </c:pt>
                <c:pt idx="1608">
                  <c:v>1.1209999999999999E-2</c:v>
                </c:pt>
                <c:pt idx="1609">
                  <c:v>1.076E-2</c:v>
                </c:pt>
                <c:pt idx="1610">
                  <c:v>1.099E-2</c:v>
                </c:pt>
                <c:pt idx="1611">
                  <c:v>1.0985E-2</c:v>
                </c:pt>
                <c:pt idx="1612">
                  <c:v>1.129E-2</c:v>
                </c:pt>
                <c:pt idx="1613">
                  <c:v>1.1174999999999999E-2</c:v>
                </c:pt>
                <c:pt idx="1614">
                  <c:v>1.1140000000000001E-2</c:v>
                </c:pt>
                <c:pt idx="1615">
                  <c:v>1.103E-2</c:v>
                </c:pt>
                <c:pt idx="1616">
                  <c:v>1.1214999999999999E-2</c:v>
                </c:pt>
                <c:pt idx="1617">
                  <c:v>1.089E-2</c:v>
                </c:pt>
                <c:pt idx="1618">
                  <c:v>1.072E-2</c:v>
                </c:pt>
                <c:pt idx="1619">
                  <c:v>9.8899999999999995E-3</c:v>
                </c:pt>
                <c:pt idx="1620">
                  <c:v>9.6530000000000001E-3</c:v>
                </c:pt>
                <c:pt idx="1621">
                  <c:v>9.665E-3</c:v>
                </c:pt>
                <c:pt idx="1622">
                  <c:v>9.195E-3</c:v>
                </c:pt>
                <c:pt idx="1623">
                  <c:v>9.6150000000000003E-3</c:v>
                </c:pt>
                <c:pt idx="1624">
                  <c:v>9.8499999999999994E-3</c:v>
                </c:pt>
                <c:pt idx="1625">
                  <c:v>1.0215E-2</c:v>
                </c:pt>
                <c:pt idx="1626">
                  <c:v>1.0109999999999999E-2</c:v>
                </c:pt>
                <c:pt idx="1627">
                  <c:v>1.0585000000000001E-2</c:v>
                </c:pt>
                <c:pt idx="1628">
                  <c:v>1.0329999999999999E-2</c:v>
                </c:pt>
                <c:pt idx="1629">
                  <c:v>1.035E-2</c:v>
                </c:pt>
                <c:pt idx="1630">
                  <c:v>1.038E-2</c:v>
                </c:pt>
                <c:pt idx="1631">
                  <c:v>1.0295E-2</c:v>
                </c:pt>
                <c:pt idx="1632">
                  <c:v>1.004E-2</c:v>
                </c:pt>
                <c:pt idx="1633">
                  <c:v>1.0169999999999998E-2</c:v>
                </c:pt>
                <c:pt idx="1634">
                  <c:v>1.0749999999999999E-2</c:v>
                </c:pt>
                <c:pt idx="1635">
                  <c:v>1.0789999999999999E-2</c:v>
                </c:pt>
                <c:pt idx="1636">
                  <c:v>1.1000000000000001E-2</c:v>
                </c:pt>
                <c:pt idx="1637">
                  <c:v>1.103E-2</c:v>
                </c:pt>
                <c:pt idx="1638">
                  <c:v>1.052E-2</c:v>
                </c:pt>
                <c:pt idx="1639">
                  <c:v>1.0449999999999999E-2</c:v>
                </c:pt>
                <c:pt idx="1640">
                  <c:v>1.0496E-2</c:v>
                </c:pt>
                <c:pt idx="1641">
                  <c:v>1.057E-2</c:v>
                </c:pt>
                <c:pt idx="1642">
                  <c:v>1.0019999999999999E-2</c:v>
                </c:pt>
                <c:pt idx="1643">
                  <c:v>1.023E-2</c:v>
                </c:pt>
                <c:pt idx="1644">
                  <c:v>1.0123999999999999E-2</c:v>
                </c:pt>
                <c:pt idx="1645">
                  <c:v>1.0280000000000001E-2</c:v>
                </c:pt>
                <c:pt idx="1646">
                  <c:v>1.026E-2</c:v>
                </c:pt>
                <c:pt idx="1647">
                  <c:v>1.0395000000000001E-2</c:v>
                </c:pt>
                <c:pt idx="1648">
                  <c:v>1.04E-2</c:v>
                </c:pt>
                <c:pt idx="1649">
                  <c:v>1.0329999999999999E-2</c:v>
                </c:pt>
                <c:pt idx="1650">
                  <c:v>9.9150000000000002E-3</c:v>
                </c:pt>
                <c:pt idx="1651">
                  <c:v>9.9299999999999996E-3</c:v>
                </c:pt>
                <c:pt idx="1652">
                  <c:v>9.8899999999999995E-3</c:v>
                </c:pt>
                <c:pt idx="1653">
                  <c:v>1.0029999999999999E-2</c:v>
                </c:pt>
                <c:pt idx="1654">
                  <c:v>9.5899999999999996E-3</c:v>
                </c:pt>
                <c:pt idx="1655">
                  <c:v>9.4399999999999987E-3</c:v>
                </c:pt>
                <c:pt idx="1656">
                  <c:v>9.2350000000000002E-3</c:v>
                </c:pt>
                <c:pt idx="1657">
                  <c:v>9.3799999999999994E-3</c:v>
                </c:pt>
                <c:pt idx="1658">
                  <c:v>9.3299999999999998E-3</c:v>
                </c:pt>
                <c:pt idx="1659">
                  <c:v>9.5999999999999992E-3</c:v>
                </c:pt>
                <c:pt idx="1660">
                  <c:v>9.6450000000000008E-3</c:v>
                </c:pt>
                <c:pt idx="1661">
                  <c:v>9.4900000000000002E-3</c:v>
                </c:pt>
                <c:pt idx="1662">
                  <c:v>9.2100000000000012E-3</c:v>
                </c:pt>
                <c:pt idx="1663">
                  <c:v>9.300000000000001E-3</c:v>
                </c:pt>
                <c:pt idx="1664">
                  <c:v>9.0000000000000011E-3</c:v>
                </c:pt>
                <c:pt idx="1665">
                  <c:v>8.8050000000000003E-3</c:v>
                </c:pt>
                <c:pt idx="1666">
                  <c:v>8.7200000000000003E-3</c:v>
                </c:pt>
                <c:pt idx="1667">
                  <c:v>8.5900000000000004E-3</c:v>
                </c:pt>
                <c:pt idx="1668">
                  <c:v>8.3099999999999997E-3</c:v>
                </c:pt>
                <c:pt idx="1669">
                  <c:v>8.0300000000000007E-3</c:v>
                </c:pt>
                <c:pt idx="1670">
                  <c:v>7.8799999999999999E-3</c:v>
                </c:pt>
                <c:pt idx="1671">
                  <c:v>7.7000000000000002E-3</c:v>
                </c:pt>
                <c:pt idx="1672">
                  <c:v>7.5500000000000003E-3</c:v>
                </c:pt>
                <c:pt idx="1673">
                  <c:v>7.2050000000000005E-3</c:v>
                </c:pt>
                <c:pt idx="1674">
                  <c:v>7.8840000000000004E-3</c:v>
                </c:pt>
                <c:pt idx="1675">
                  <c:v>7.6699999999999997E-3</c:v>
                </c:pt>
                <c:pt idx="1676">
                  <c:v>7.6600000000000001E-3</c:v>
                </c:pt>
                <c:pt idx="1677">
                  <c:v>7.4900000000000001E-3</c:v>
                </c:pt>
                <c:pt idx="1678">
                  <c:v>7.2199999999999999E-3</c:v>
                </c:pt>
                <c:pt idx="1679">
                  <c:v>7.3899999999999999E-3</c:v>
                </c:pt>
                <c:pt idx="1680">
                  <c:v>6.7800000000000004E-3</c:v>
                </c:pt>
                <c:pt idx="1681">
                  <c:v>6.7650000000000002E-3</c:v>
                </c:pt>
                <c:pt idx="1682">
                  <c:v>6.7250000000000001E-3</c:v>
                </c:pt>
                <c:pt idx="1683">
                  <c:v>7.0999999999999995E-3</c:v>
                </c:pt>
                <c:pt idx="1684">
                  <c:v>6.7800000000000004E-3</c:v>
                </c:pt>
                <c:pt idx="1685">
                  <c:v>6.5200000000000006E-3</c:v>
                </c:pt>
                <c:pt idx="1686">
                  <c:v>6.7500000000000008E-3</c:v>
                </c:pt>
                <c:pt idx="1687">
                  <c:v>6.4900000000000001E-3</c:v>
                </c:pt>
                <c:pt idx="1688">
                  <c:v>6.5599999999999999E-3</c:v>
                </c:pt>
                <c:pt idx="1689">
                  <c:v>6.4999999999999997E-3</c:v>
                </c:pt>
                <c:pt idx="1690">
                  <c:v>6.3899999999999998E-3</c:v>
                </c:pt>
                <c:pt idx="1691">
                  <c:v>6.3499999999999997E-3</c:v>
                </c:pt>
                <c:pt idx="1692">
                  <c:v>5.8399999999999997E-3</c:v>
                </c:pt>
                <c:pt idx="1693">
                  <c:v>5.4300000000000008E-3</c:v>
                </c:pt>
                <c:pt idx="1694">
                  <c:v>5.7650000000000002E-3</c:v>
                </c:pt>
                <c:pt idx="1695">
                  <c:v>5.6550000000000003E-3</c:v>
                </c:pt>
                <c:pt idx="1696">
                  <c:v>6.0150000000000004E-3</c:v>
                </c:pt>
                <c:pt idx="1697">
                  <c:v>6.3699999999999998E-3</c:v>
                </c:pt>
                <c:pt idx="1698">
                  <c:v>7.2650000000000006E-3</c:v>
                </c:pt>
                <c:pt idx="1699">
                  <c:v>7.2099999999999994E-3</c:v>
                </c:pt>
                <c:pt idx="1700">
                  <c:v>6.705E-3</c:v>
                </c:pt>
                <c:pt idx="1701">
                  <c:v>6.4700000000000001E-3</c:v>
                </c:pt>
                <c:pt idx="1702">
                  <c:v>6.0400000000000002E-3</c:v>
                </c:pt>
                <c:pt idx="1703">
                  <c:v>5.8199999999999997E-3</c:v>
                </c:pt>
                <c:pt idx="1704">
                  <c:v>6.0099999999999997E-3</c:v>
                </c:pt>
                <c:pt idx="1705">
                  <c:v>5.8799999999999998E-3</c:v>
                </c:pt>
                <c:pt idx="1706">
                  <c:v>5.8299999999999992E-3</c:v>
                </c:pt>
                <c:pt idx="1707">
                  <c:v>5.3800000000000002E-3</c:v>
                </c:pt>
                <c:pt idx="1708">
                  <c:v>5.2900000000000004E-3</c:v>
                </c:pt>
                <c:pt idx="1709">
                  <c:v>5.1749999999999999E-3</c:v>
                </c:pt>
                <c:pt idx="1710">
                  <c:v>5.0899999999999999E-3</c:v>
                </c:pt>
                <c:pt idx="1711">
                  <c:v>5.0149999999999995E-3</c:v>
                </c:pt>
                <c:pt idx="1712">
                  <c:v>4.5750000000000001E-3</c:v>
                </c:pt>
                <c:pt idx="1713">
                  <c:v>3.8300000000000001E-3</c:v>
                </c:pt>
                <c:pt idx="1714">
                  <c:v>3.29E-3</c:v>
                </c:pt>
                <c:pt idx="1715">
                  <c:v>3.0399999999999997E-3</c:v>
                </c:pt>
                <c:pt idx="1716">
                  <c:v>2.96E-3</c:v>
                </c:pt>
                <c:pt idx="1717">
                  <c:v>2.63E-3</c:v>
                </c:pt>
                <c:pt idx="1718">
                  <c:v>2.6950000000000003E-3</c:v>
                </c:pt>
                <c:pt idx="1719">
                  <c:v>2.8199999999999996E-3</c:v>
                </c:pt>
                <c:pt idx="1720">
                  <c:v>2.49E-3</c:v>
                </c:pt>
                <c:pt idx="1721">
                  <c:v>2.15E-3</c:v>
                </c:pt>
                <c:pt idx="1722">
                  <c:v>1.235E-3</c:v>
                </c:pt>
                <c:pt idx="1723">
                  <c:v>-2.5999999999999998E-4</c:v>
                </c:pt>
                <c:pt idx="1724">
                  <c:v>-1.35E-4</c:v>
                </c:pt>
                <c:pt idx="1725">
                  <c:v>1.0199999999999999E-3</c:v>
                </c:pt>
                <c:pt idx="1726">
                  <c:v>7.0999999999999991E-4</c:v>
                </c:pt>
                <c:pt idx="1727">
                  <c:v>1.0150000000000001E-3</c:v>
                </c:pt>
                <c:pt idx="1728">
                  <c:v>1.5199999999999999E-3</c:v>
                </c:pt>
                <c:pt idx="1729">
                  <c:v>1.24E-3</c:v>
                </c:pt>
                <c:pt idx="1730">
                  <c:v>1.3700000000000001E-3</c:v>
                </c:pt>
                <c:pt idx="1731">
                  <c:v>4.8500000000000003E-4</c:v>
                </c:pt>
                <c:pt idx="1732">
                  <c:v>6.4999999999999994E-5</c:v>
                </c:pt>
                <c:pt idx="1733">
                  <c:v>3.8999999999999999E-4</c:v>
                </c:pt>
                <c:pt idx="1734">
                  <c:v>4.3999999999999996E-4</c:v>
                </c:pt>
                <c:pt idx="1735">
                  <c:v>5.0000000000000001E-4</c:v>
                </c:pt>
                <c:pt idx="1736">
                  <c:v>6.8000000000000005E-4</c:v>
                </c:pt>
                <c:pt idx="1737">
                  <c:v>5.8500000000000002E-4</c:v>
                </c:pt>
                <c:pt idx="1738">
                  <c:v>8.7999999999999992E-4</c:v>
                </c:pt>
                <c:pt idx="1739">
                  <c:v>2.3599999999999997E-3</c:v>
                </c:pt>
                <c:pt idx="1740">
                  <c:v>1.5349999999999999E-3</c:v>
                </c:pt>
                <c:pt idx="1741">
                  <c:v>2.16E-3</c:v>
                </c:pt>
                <c:pt idx="1742">
                  <c:v>2.7200000000000002E-3</c:v>
                </c:pt>
                <c:pt idx="1743">
                  <c:v>2.6550000000000002E-3</c:v>
                </c:pt>
                <c:pt idx="1744">
                  <c:v>3.0499999999999998E-3</c:v>
                </c:pt>
                <c:pt idx="1745">
                  <c:v>4.3099999999999996E-3</c:v>
                </c:pt>
                <c:pt idx="1746">
                  <c:v>3.65E-3</c:v>
                </c:pt>
                <c:pt idx="1747">
                  <c:v>3.3500000000000001E-3</c:v>
                </c:pt>
                <c:pt idx="1748">
                  <c:v>2.9099999999999998E-3</c:v>
                </c:pt>
                <c:pt idx="1749">
                  <c:v>2.7400000000000002E-3</c:v>
                </c:pt>
                <c:pt idx="1750">
                  <c:v>2.2799999999999999E-3</c:v>
                </c:pt>
                <c:pt idx="1751">
                  <c:v>1.7599999999999998E-3</c:v>
                </c:pt>
                <c:pt idx="1752">
                  <c:v>1.065E-3</c:v>
                </c:pt>
                <c:pt idx="1753">
                  <c:v>1.64E-3</c:v>
                </c:pt>
                <c:pt idx="1754">
                  <c:v>1.575E-3</c:v>
                </c:pt>
                <c:pt idx="1755">
                  <c:v>1.7499999999999998E-3</c:v>
                </c:pt>
                <c:pt idx="1756">
                  <c:v>1.8799999999999999E-3</c:v>
                </c:pt>
                <c:pt idx="1757">
                  <c:v>2.1700000000000001E-3</c:v>
                </c:pt>
                <c:pt idx="1758">
                  <c:v>2.1749999999999999E-3</c:v>
                </c:pt>
                <c:pt idx="1759">
                  <c:v>1.8400000000000001E-3</c:v>
                </c:pt>
                <c:pt idx="1760">
                  <c:v>1.99E-3</c:v>
                </c:pt>
                <c:pt idx="1761">
                  <c:v>1.9400000000000001E-3</c:v>
                </c:pt>
                <c:pt idx="1762">
                  <c:v>2.33E-3</c:v>
                </c:pt>
                <c:pt idx="1763">
                  <c:v>2.96E-3</c:v>
                </c:pt>
                <c:pt idx="1764">
                  <c:v>3.5499999999999998E-3</c:v>
                </c:pt>
                <c:pt idx="1765">
                  <c:v>3.3150000000000002E-3</c:v>
                </c:pt>
                <c:pt idx="1766">
                  <c:v>3.96E-3</c:v>
                </c:pt>
                <c:pt idx="1767">
                  <c:v>4.0899999999999999E-3</c:v>
                </c:pt>
                <c:pt idx="1768">
                  <c:v>3.8600000000000001E-3</c:v>
                </c:pt>
                <c:pt idx="1769">
                  <c:v>4.2899999999999995E-3</c:v>
                </c:pt>
                <c:pt idx="1770">
                  <c:v>4.6300000000000004E-3</c:v>
                </c:pt>
                <c:pt idx="1771">
                  <c:v>3.9399999999999999E-3</c:v>
                </c:pt>
                <c:pt idx="1772">
                  <c:v>3.7099999999999998E-3</c:v>
                </c:pt>
                <c:pt idx="1773">
                  <c:v>3.8E-3</c:v>
                </c:pt>
                <c:pt idx="1774">
                  <c:v>4.2690000000000002E-3</c:v>
                </c:pt>
                <c:pt idx="1775">
                  <c:v>4.6150000000000002E-3</c:v>
                </c:pt>
                <c:pt idx="1776">
                  <c:v>4.4450000000000002E-3</c:v>
                </c:pt>
                <c:pt idx="1777">
                  <c:v>4.3600000000000002E-3</c:v>
                </c:pt>
                <c:pt idx="1778">
                  <c:v>3.98E-3</c:v>
                </c:pt>
                <c:pt idx="1779">
                  <c:v>4.1799999999999997E-3</c:v>
                </c:pt>
                <c:pt idx="1780">
                  <c:v>4.6899999999999997E-3</c:v>
                </c:pt>
                <c:pt idx="1781">
                  <c:v>5.0000000000000001E-3</c:v>
                </c:pt>
                <c:pt idx="1782">
                  <c:v>4.6500000000000005E-3</c:v>
                </c:pt>
                <c:pt idx="1783">
                  <c:v>5.45E-3</c:v>
                </c:pt>
                <c:pt idx="1784">
                  <c:v>5.3429999999999997E-3</c:v>
                </c:pt>
                <c:pt idx="1785">
                  <c:v>5.4600000000000004E-3</c:v>
                </c:pt>
                <c:pt idx="1786">
                  <c:v>5.2749999999999993E-3</c:v>
                </c:pt>
                <c:pt idx="1787">
                  <c:v>4.8399999999999997E-3</c:v>
                </c:pt>
                <c:pt idx="1788">
                  <c:v>4.45E-3</c:v>
                </c:pt>
                <c:pt idx="1789">
                  <c:v>4.5199999999999997E-3</c:v>
                </c:pt>
                <c:pt idx="1790">
                  <c:v>4.5599999999999998E-3</c:v>
                </c:pt>
                <c:pt idx="1791">
                  <c:v>4.5149999999999999E-3</c:v>
                </c:pt>
                <c:pt idx="1792">
                  <c:v>4.3600000000000002E-3</c:v>
                </c:pt>
                <c:pt idx="1793">
                  <c:v>4.6300000000000004E-3</c:v>
                </c:pt>
                <c:pt idx="1794">
                  <c:v>4.2599999999999999E-3</c:v>
                </c:pt>
                <c:pt idx="1795">
                  <c:v>4.5050000000000003E-3</c:v>
                </c:pt>
                <c:pt idx="1796">
                  <c:v>4.3099999999999996E-3</c:v>
                </c:pt>
                <c:pt idx="1797">
                  <c:v>4.1799999999999997E-3</c:v>
                </c:pt>
                <c:pt idx="1798">
                  <c:v>4.2199999999999998E-3</c:v>
                </c:pt>
                <c:pt idx="1799">
                  <c:v>4.2399999999999998E-3</c:v>
                </c:pt>
                <c:pt idx="1800" formatCode="0.00%">
                  <c:v>4.9899999999999996E-3</c:v>
                </c:pt>
                <c:pt idx="1801" formatCode="0.00%">
                  <c:v>4.2449999999999996E-3</c:v>
                </c:pt>
                <c:pt idx="1802" formatCode="0.00%">
                  <c:v>4.6800000000000001E-3</c:v>
                </c:pt>
                <c:pt idx="1803" formatCode="0.00%">
                  <c:v>4.79E-3</c:v>
                </c:pt>
                <c:pt idx="1804" formatCode="0.00%">
                  <c:v>4.9199999999999999E-3</c:v>
                </c:pt>
                <c:pt idx="1805" formatCode="0.00%">
                  <c:v>4.8399999999999997E-3</c:v>
                </c:pt>
                <c:pt idx="1806" formatCode="0.00%">
                  <c:v>4.9300000000000004E-3</c:v>
                </c:pt>
                <c:pt idx="1807" formatCode="0.00%">
                  <c:v>4.62E-3</c:v>
                </c:pt>
                <c:pt idx="1808" formatCode="0.00%">
                  <c:v>5.1800000000000006E-3</c:v>
                </c:pt>
                <c:pt idx="1809" formatCode="0.00%">
                  <c:v>4.6700000000000005E-3</c:v>
                </c:pt>
                <c:pt idx="1810" formatCode="0.00%">
                  <c:v>5.0000000000000001E-3</c:v>
                </c:pt>
                <c:pt idx="1811" formatCode="0.00%">
                  <c:v>4.8599999999999997E-3</c:v>
                </c:pt>
                <c:pt idx="1812" formatCode="0.00%">
                  <c:v>5.2399999999999999E-3</c:v>
                </c:pt>
                <c:pt idx="1813" formatCode="0.00%">
                  <c:v>5.3900000000000007E-3</c:v>
                </c:pt>
                <c:pt idx="1814" formatCode="0.00%">
                  <c:v>5.2900000000000004E-3</c:v>
                </c:pt>
                <c:pt idx="1815" formatCode="0.00%">
                  <c:v>5.4600000000000004E-3</c:v>
                </c:pt>
                <c:pt idx="1816" formatCode="0.000%">
                  <c:v>5.4100000000000007E-3</c:v>
                </c:pt>
                <c:pt idx="1817" formatCode="0.000%">
                  <c:v>5.8399999999999997E-3</c:v>
                </c:pt>
                <c:pt idx="1818" formatCode="0.000%">
                  <c:v>5.5950000000000001E-3</c:v>
                </c:pt>
                <c:pt idx="1819" formatCode="0.000%">
                  <c:v>4.8700000000000002E-3</c:v>
                </c:pt>
                <c:pt idx="1820" formatCode="0.000%">
                  <c:v>4.9399999999999999E-3</c:v>
                </c:pt>
                <c:pt idx="1821" formatCode="0.000%">
                  <c:v>5.0299999999999997E-3</c:v>
                </c:pt>
                <c:pt idx="1822" formatCode="0.000%">
                  <c:v>5.4000000000000003E-3</c:v>
                </c:pt>
                <c:pt idx="1823" formatCode="0.000%">
                  <c:v>5.4100000000000007E-3</c:v>
                </c:pt>
                <c:pt idx="1824" formatCode="0.000%">
                  <c:v>5.4000000000000003E-3</c:v>
                </c:pt>
                <c:pt idx="1825" formatCode="0.000%">
                  <c:v>5.8599999999999998E-3</c:v>
                </c:pt>
                <c:pt idx="1826" formatCode="0.000%">
                  <c:v>5.7549999999999997E-3</c:v>
                </c:pt>
                <c:pt idx="1827" formatCode="0.000%">
                  <c:v>5.4100000000000007E-3</c:v>
                </c:pt>
                <c:pt idx="1828" formatCode="0.000%">
                  <c:v>5.3400000000000001E-3</c:v>
                </c:pt>
                <c:pt idx="1829" formatCode="0.000%">
                  <c:v>5.3400000000000001E-3</c:v>
                </c:pt>
                <c:pt idx="1830" formatCode="0.000%">
                  <c:v>5.3800000000000002E-3</c:v>
                </c:pt>
                <c:pt idx="1831" formatCode="0.000%">
                  <c:v>5.0000000000000001E-3</c:v>
                </c:pt>
                <c:pt idx="1832" formatCode="0.000%">
                  <c:v>4.8500000000000001E-3</c:v>
                </c:pt>
                <c:pt idx="1833" formatCode="0.000%">
                  <c:v>4.5399999999999998E-3</c:v>
                </c:pt>
                <c:pt idx="1834" formatCode="0.000%">
                  <c:v>4.1549999999999998E-3</c:v>
                </c:pt>
                <c:pt idx="1835" formatCode="0.000%">
                  <c:v>3.4699999999999996E-3</c:v>
                </c:pt>
                <c:pt idx="1836" formatCode="0.000%">
                  <c:v>3.9399999999999999E-3</c:v>
                </c:pt>
                <c:pt idx="1837" formatCode="0.000%">
                  <c:v>3.5899999999999999E-3</c:v>
                </c:pt>
                <c:pt idx="1838" formatCode="0.000%">
                  <c:v>3.5099999999999997E-3</c:v>
                </c:pt>
                <c:pt idx="1839" formatCode="0.000%">
                  <c:v>2.8799999999999997E-3</c:v>
                </c:pt>
                <c:pt idx="1840" formatCode="0.000%">
                  <c:v>2.97E-3</c:v>
                </c:pt>
                <c:pt idx="1841" formatCode="0.000%">
                  <c:v>3.4000000000000002E-3</c:v>
                </c:pt>
                <c:pt idx="1842" formatCode="0.000%">
                  <c:v>3.9500000000000004E-3</c:v>
                </c:pt>
                <c:pt idx="1843" formatCode="0.000%">
                  <c:v>3.8549999999999999E-3</c:v>
                </c:pt>
                <c:pt idx="1844" formatCode="0.000%">
                  <c:v>3.5299999999999997E-3</c:v>
                </c:pt>
                <c:pt idx="1845" formatCode="0.000%">
                  <c:v>3.2500000000000003E-3</c:v>
                </c:pt>
                <c:pt idx="1846" formatCode="0.000%">
                  <c:v>3.5199999999999997E-3</c:v>
                </c:pt>
                <c:pt idx="1847" formatCode="0.000%">
                  <c:v>3.555E-3</c:v>
                </c:pt>
                <c:pt idx="1848" formatCode="0.000%">
                  <c:v>3.3E-3</c:v>
                </c:pt>
                <c:pt idx="1849" formatCode="0.000%">
                  <c:v>3.2700000000000003E-3</c:v>
                </c:pt>
                <c:pt idx="1850" formatCode="0.000%">
                  <c:v>3.2100000000000002E-3</c:v>
                </c:pt>
                <c:pt idx="1851" formatCode="0.000%">
                  <c:v>3.0699999999999998E-3</c:v>
                </c:pt>
                <c:pt idx="1852" formatCode="0.000%">
                  <c:v>2.8699999999999997E-3</c:v>
                </c:pt>
                <c:pt idx="1853" formatCode="0.000%">
                  <c:v>2.3699999999999997E-3</c:v>
                </c:pt>
                <c:pt idx="1854" formatCode="0.000%">
                  <c:v>2.3E-3</c:v>
                </c:pt>
                <c:pt idx="1855" formatCode="0.000%">
                  <c:v>1.8799999999999999E-3</c:v>
                </c:pt>
                <c:pt idx="1856" formatCode="0.000%">
                  <c:v>1.7299999999999998E-3</c:v>
                </c:pt>
                <c:pt idx="1857" formatCode="0.000%">
                  <c:v>2.1150000000000001E-3</c:v>
                </c:pt>
                <c:pt idx="1858" formatCode="0.000%">
                  <c:v>1.7000000000000001E-3</c:v>
                </c:pt>
                <c:pt idx="1859" formatCode="0.000%">
                  <c:v>1.16E-3</c:v>
                </c:pt>
                <c:pt idx="1860" formatCode="0.000%">
                  <c:v>1.2199999999999999E-3</c:v>
                </c:pt>
                <c:pt idx="1861" formatCode="0.000%">
                  <c:v>7.7999999999999999E-4</c:v>
                </c:pt>
                <c:pt idx="1862" formatCode="0.000%">
                  <c:v>1.245E-3</c:v>
                </c:pt>
                <c:pt idx="1863" formatCode="0.000%">
                  <c:v>8.1999999999999998E-4</c:v>
                </c:pt>
                <c:pt idx="1864" formatCode="0.000%">
                  <c:v>2.9999999999999997E-4</c:v>
                </c:pt>
                <c:pt idx="1865" formatCode="0.000%">
                  <c:v>-9.3499999999999996E-4</c:v>
                </c:pt>
                <c:pt idx="1866" formatCode="0.000%">
                  <c:v>-5.1499999999999994E-4</c:v>
                </c:pt>
                <c:pt idx="1867" formatCode="0.000%">
                  <c:v>-9.8999999999999999E-4</c:v>
                </c:pt>
                <c:pt idx="1868" formatCode="0.000%">
                  <c:v>-9.7000000000000005E-4</c:v>
                </c:pt>
                <c:pt idx="1869" formatCode="0.000%">
                  <c:v>5.5000000000000003E-4</c:v>
                </c:pt>
                <c:pt idx="1870" formatCode="0.000%">
                  <c:v>3.8499999999999998E-4</c:v>
                </c:pt>
                <c:pt idx="1871" formatCode="0.000%">
                  <c:v>9.7999999999999997E-4</c:v>
                </c:pt>
                <c:pt idx="1872" formatCode="0.000%">
                  <c:v>2.1900000000000001E-3</c:v>
                </c:pt>
                <c:pt idx="1873" formatCode="0.000%">
                  <c:v>2.9149999999999996E-3</c:v>
                </c:pt>
                <c:pt idx="1874" formatCode="0.000%">
                  <c:v>1.7449999999999998E-3</c:v>
                </c:pt>
                <c:pt idx="1875" formatCode="0.000%">
                  <c:v>1.8699999999999999E-3</c:v>
                </c:pt>
                <c:pt idx="1876" formatCode="0.000%">
                  <c:v>2.728E-3</c:v>
                </c:pt>
                <c:pt idx="1877" formatCode="0.000%">
                  <c:v>3.2400000000000003E-3</c:v>
                </c:pt>
                <c:pt idx="1878" formatCode="0.000%">
                  <c:v>3.0140000000000002E-3</c:v>
                </c:pt>
                <c:pt idx="1879" formatCode="0.000%">
                  <c:v>2.1199999999999999E-3</c:v>
                </c:pt>
                <c:pt idx="1880" formatCode="0.000%">
                  <c:v>2.2100000000000002E-3</c:v>
                </c:pt>
                <c:pt idx="1881" formatCode="0.000%">
                  <c:v>2.2899999999999999E-3</c:v>
                </c:pt>
                <c:pt idx="1882" formatCode="0.000%">
                  <c:v>1.98E-3</c:v>
                </c:pt>
                <c:pt idx="1883" formatCode="0.000%">
                  <c:v>1.8599999999999999E-3</c:v>
                </c:pt>
                <c:pt idx="1884" formatCode="0.000%">
                  <c:v>1.7699999999999999E-3</c:v>
                </c:pt>
                <c:pt idx="1885" formatCode="0.000%">
                  <c:v>1.9599999999999999E-3</c:v>
                </c:pt>
                <c:pt idx="1886" formatCode="0.000%">
                  <c:v>2.7550000000000001E-3</c:v>
                </c:pt>
                <c:pt idx="1887" formatCode="0.000%">
                  <c:v>2.5850000000000001E-3</c:v>
                </c:pt>
                <c:pt idx="1888" formatCode="0.000%">
                  <c:v>2.31E-3</c:v>
                </c:pt>
                <c:pt idx="1889" formatCode="0.000%">
                  <c:v>2.2000000000000001E-3</c:v>
                </c:pt>
                <c:pt idx="1890" formatCode="0.000%">
                  <c:v>2.2000000000000001E-3</c:v>
                </c:pt>
                <c:pt idx="1891" formatCode="0.000%">
                  <c:v>1.99E-3</c:v>
                </c:pt>
                <c:pt idx="1892" formatCode="0.000%">
                  <c:v>1.3700000000000001E-3</c:v>
                </c:pt>
                <c:pt idx="1893" formatCode="0.000%">
                  <c:v>1.1299999999999999E-3</c:v>
                </c:pt>
                <c:pt idx="1894" formatCode="0.000%">
                  <c:v>1.25E-3</c:v>
                </c:pt>
                <c:pt idx="1895" formatCode="0.000%">
                  <c:v>1.4449999999999999E-3</c:v>
                </c:pt>
                <c:pt idx="1896" formatCode="0.000%">
                  <c:v>1.3800000000000002E-3</c:v>
                </c:pt>
                <c:pt idx="1897" formatCode="0.000%">
                  <c:v>1.9E-3</c:v>
                </c:pt>
                <c:pt idx="1898" formatCode="0.000%">
                  <c:v>1.325E-3</c:v>
                </c:pt>
                <c:pt idx="1899" formatCode="0.000%">
                  <c:v>1.165E-3</c:v>
                </c:pt>
                <c:pt idx="1900" formatCode="0.000%">
                  <c:v>1.3029999999999999E-3</c:v>
                </c:pt>
                <c:pt idx="1901" formatCode="0.000%">
                  <c:v>1.2600000000000001E-3</c:v>
                </c:pt>
                <c:pt idx="1902" formatCode="0.000%">
                  <c:v>1.08E-3</c:v>
                </c:pt>
                <c:pt idx="1903" formatCode="0.000%">
                  <c:v>5.1999999999999995E-4</c:v>
                </c:pt>
                <c:pt idx="1904" formatCode="0.000%">
                  <c:v>4.0000000000000002E-4</c:v>
                </c:pt>
                <c:pt idx="1905" formatCode="0.000%">
                  <c:v>6.3000000000000003E-4</c:v>
                </c:pt>
                <c:pt idx="1906" formatCode="0.000%">
                  <c:v>6.4000000000000005E-4</c:v>
                </c:pt>
                <c:pt idx="1907" formatCode="0.000%">
                  <c:v>9.5E-4</c:v>
                </c:pt>
                <c:pt idx="1908" formatCode="0.000%">
                  <c:v>7.000000000000001E-4</c:v>
                </c:pt>
                <c:pt idx="1909" formatCode="0.000%">
                  <c:v>9.8499999999999998E-4</c:v>
                </c:pt>
                <c:pt idx="1910" formatCode="0.000%">
                  <c:v>9.7999999999999997E-4</c:v>
                </c:pt>
                <c:pt idx="1911" formatCode="0.000%">
                  <c:v>4.2000000000000002E-4</c:v>
                </c:pt>
                <c:pt idx="1912" formatCode="0.000%">
                  <c:v>4.0999999999999999E-4</c:v>
                </c:pt>
                <c:pt idx="1913" formatCode="0.000%">
                  <c:v>3.8999999999999999E-4</c:v>
                </c:pt>
                <c:pt idx="1914" formatCode="0.000%">
                  <c:v>2.3499999999999999E-4</c:v>
                </c:pt>
                <c:pt idx="1915" formatCode="0.000%">
                  <c:v>6.3000000000000003E-4</c:v>
                </c:pt>
                <c:pt idx="1916" formatCode="0.000%">
                  <c:v>4.95E-4</c:v>
                </c:pt>
                <c:pt idx="1917" formatCode="0.000%">
                  <c:v>5.6000000000000006E-4</c:v>
                </c:pt>
                <c:pt idx="1918" formatCode="0.000%">
                  <c:v>6.2E-4</c:v>
                </c:pt>
                <c:pt idx="1919" formatCode="0.000%">
                  <c:v>5.5000000000000003E-4</c:v>
                </c:pt>
                <c:pt idx="1920" formatCode="0.000%">
                  <c:v>5.5000000000000003E-4</c:v>
                </c:pt>
                <c:pt idx="1921" formatCode="0.000%">
                  <c:v>8.3000000000000001E-4</c:v>
                </c:pt>
                <c:pt idx="1922" formatCode="0.000%">
                  <c:v>1E-3</c:v>
                </c:pt>
                <c:pt idx="1923" formatCode="0.000%">
                  <c:v>9.3999999999999997E-4</c:v>
                </c:pt>
                <c:pt idx="1924" formatCode="0.000%">
                  <c:v>8.7999999999999992E-4</c:v>
                </c:pt>
                <c:pt idx="1925" formatCode="0.000%">
                  <c:v>1.2199999999999999E-3</c:v>
                </c:pt>
                <c:pt idx="1926" formatCode="0.000%">
                  <c:v>1.32E-3</c:v>
                </c:pt>
                <c:pt idx="1927" formatCode="0.000%">
                  <c:v>1.7599999999999998E-3</c:v>
                </c:pt>
                <c:pt idx="1928" formatCode="0.000%">
                  <c:v>2.2200000000000002E-3</c:v>
                </c:pt>
                <c:pt idx="1929" formatCode="0.000%">
                  <c:v>2.3599999999999997E-3</c:v>
                </c:pt>
                <c:pt idx="1930" formatCode="0.000%">
                  <c:v>2.15E-3</c:v>
                </c:pt>
                <c:pt idx="1931" formatCode="0.000%">
                  <c:v>2.2279999999999999E-3</c:v>
                </c:pt>
                <c:pt idx="1932" formatCode="0.000%">
                  <c:v>1.7499999999999998E-3</c:v>
                </c:pt>
                <c:pt idx="1933" formatCode="0.000%">
                  <c:v>1.1200000000000001E-3</c:v>
                </c:pt>
                <c:pt idx="1934" formatCode="0.000%">
                  <c:v>1.0689999999999999E-3</c:v>
                </c:pt>
                <c:pt idx="1935" formatCode="0.000%">
                  <c:v>1.1100000000000001E-3</c:v>
                </c:pt>
                <c:pt idx="1936" formatCode="0.000%">
                  <c:v>1.14E-3</c:v>
                </c:pt>
                <c:pt idx="1937" formatCode="0.000%">
                  <c:v>1.2199999999999999E-3</c:v>
                </c:pt>
                <c:pt idx="1938" formatCode="0.000%">
                  <c:v>8.3000000000000001E-4</c:v>
                </c:pt>
                <c:pt idx="1939" formatCode="0.000%">
                  <c:v>9.7500000000000006E-4</c:v>
                </c:pt>
                <c:pt idx="1940" formatCode="0.000%">
                  <c:v>8.8999999999999995E-4</c:v>
                </c:pt>
                <c:pt idx="1941" formatCode="0.000%">
                  <c:v>1.16E-3</c:v>
                </c:pt>
                <c:pt idx="1942" formatCode="0.000%">
                  <c:v>8.4000000000000003E-4</c:v>
                </c:pt>
                <c:pt idx="1943" formatCode="0.000%">
                  <c:v>7.5000000000000002E-4</c:v>
                </c:pt>
                <c:pt idx="1944" formatCode="0.000%">
                  <c:v>5.0000000000000001E-4</c:v>
                </c:pt>
                <c:pt idx="1945" formatCode="0.000%">
                  <c:v>5.2999999999999998E-4</c:v>
                </c:pt>
                <c:pt idx="1946" formatCode="0.00%">
                  <c:v>8.0000000000000004E-4</c:v>
                </c:pt>
                <c:pt idx="1947" formatCode="0.000%">
                  <c:v>1.07E-3</c:v>
                </c:pt>
                <c:pt idx="1948" formatCode="0.000%">
                  <c:v>8.5000000000000006E-4</c:v>
                </c:pt>
                <c:pt idx="1949" formatCode="0.000%">
                  <c:v>9.8999999999999999E-4</c:v>
                </c:pt>
                <c:pt idx="1950" formatCode="0.000%">
                  <c:v>8.8999999999999995E-4</c:v>
                </c:pt>
                <c:pt idx="1951" formatCode="0.000%">
                  <c:v>7.5999999999999993E-4</c:v>
                </c:pt>
                <c:pt idx="1952" formatCode="0.000%">
                  <c:v>6.9000000000000008E-4</c:v>
                </c:pt>
                <c:pt idx="1953" formatCode="0.000%">
                  <c:v>4.3999999999999996E-4</c:v>
                </c:pt>
                <c:pt idx="1954" formatCode="0.000%">
                  <c:v>4.8000000000000001E-4</c:v>
                </c:pt>
                <c:pt idx="1955" formatCode="0.000%">
                  <c:v>7.0999999999999991E-4</c:v>
                </c:pt>
                <c:pt idx="1956" formatCode="0.000%">
                  <c:v>5.0000000000000001E-4</c:v>
                </c:pt>
                <c:pt idx="1957" formatCode="0.000%">
                  <c:v>5.3499999999999999E-4</c:v>
                </c:pt>
                <c:pt idx="1958" formatCode="0.000%">
                  <c:v>4.6000000000000001E-4</c:v>
                </c:pt>
                <c:pt idx="1959" formatCode="0.000%">
                  <c:v>5.6000000000000006E-4</c:v>
                </c:pt>
                <c:pt idx="1960" formatCode="0.000%">
                  <c:v>4.2000000000000002E-4</c:v>
                </c:pt>
                <c:pt idx="1961" formatCode="0.000%">
                  <c:v>2.9999999999999997E-4</c:v>
                </c:pt>
                <c:pt idx="1962" formatCode="0.000%">
                  <c:v>1.0999999999999999E-4</c:v>
                </c:pt>
                <c:pt idx="1963" formatCode="0.000%">
                  <c:v>3.0000000000000001E-5</c:v>
                </c:pt>
                <c:pt idx="1964" formatCode="0.000%">
                  <c:v>3.1E-4</c:v>
                </c:pt>
                <c:pt idx="1965" formatCode="0.000%">
                  <c:v>8.9999999999999992E-5</c:v>
                </c:pt>
                <c:pt idx="1966" formatCode="0.000%">
                  <c:v>-2.5999999999999998E-4</c:v>
                </c:pt>
                <c:pt idx="1967" formatCode="0.000%">
                  <c:v>-2.0000000000000002E-5</c:v>
                </c:pt>
                <c:pt idx="1968" formatCode="0.000%">
                  <c:v>-3.7999999999999997E-4</c:v>
                </c:pt>
                <c:pt idx="1969" formatCode="0.000%">
                  <c:v>-1.0999999999999999E-4</c:v>
                </c:pt>
                <c:pt idx="1970" formatCode="0.000%">
                  <c:v>-1.2999999999999999E-4</c:v>
                </c:pt>
                <c:pt idx="1971" formatCode="0.000%">
                  <c:v>-4.4999999999999999E-4</c:v>
                </c:pt>
                <c:pt idx="1972" formatCode="0.000%">
                  <c:v>4.4999999999999996E-5</c:v>
                </c:pt>
                <c:pt idx="1973" formatCode="0.000%">
                  <c:v>-3.0000000000000001E-5</c:v>
                </c:pt>
                <c:pt idx="1974" formatCode="0.000%">
                  <c:v>1E-4</c:v>
                </c:pt>
                <c:pt idx="1975" formatCode="0.000%">
                  <c:v>1.0000000000000001E-5</c:v>
                </c:pt>
                <c:pt idx="1976" formatCode="0.000%">
                  <c:v>3.3E-4</c:v>
                </c:pt>
                <c:pt idx="1977" formatCode="0.000%">
                  <c:v>5.8E-4</c:v>
                </c:pt>
                <c:pt idx="1978" formatCode="0.000%">
                  <c:v>1.1999999999999999E-3</c:v>
                </c:pt>
                <c:pt idx="1979" formatCode="0.000%">
                  <c:v>9.8999999999999999E-4</c:v>
                </c:pt>
                <c:pt idx="1980" formatCode="0.000%">
                  <c:v>7.2499999999999995E-4</c:v>
                </c:pt>
                <c:pt idx="1981" formatCode="0.000%">
                  <c:v>5.4000000000000001E-4</c:v>
                </c:pt>
                <c:pt idx="1982" formatCode="0.000%">
                  <c:v>5.1999999999999995E-4</c:v>
                </c:pt>
                <c:pt idx="1983" formatCode="0.000%">
                  <c:v>2.5000000000000001E-4</c:v>
                </c:pt>
                <c:pt idx="1984" formatCode="0.000%">
                  <c:v>2.5000000000000001E-4</c:v>
                </c:pt>
                <c:pt idx="1985" formatCode="0.000%">
                  <c:v>4.2000000000000002E-4</c:v>
                </c:pt>
                <c:pt idx="1986" formatCode="0.000%">
                  <c:v>8.699999999999999E-4</c:v>
                </c:pt>
                <c:pt idx="1987" formatCode="0.000%">
                  <c:v>9.3999999999999997E-4</c:v>
                </c:pt>
                <c:pt idx="1988" formatCode="0.000%">
                  <c:v>1.4199999999999998E-3</c:v>
                </c:pt>
                <c:pt idx="1989" formatCode="0.000%">
                  <c:v>1.3900000000000002E-3</c:v>
                </c:pt>
                <c:pt idx="1990" formatCode="0.000%">
                  <c:v>1.3700000000000001E-3</c:v>
                </c:pt>
                <c:pt idx="1991" formatCode="0.000%">
                  <c:v>8.0000000000000004E-4</c:v>
                </c:pt>
              </c:numCache>
            </c:numRef>
          </c:val>
          <c:smooth val="0"/>
          <c:extLst xmlns:c16r2="http://schemas.microsoft.com/office/drawing/2015/06/chart">
            <c:ext xmlns:c16="http://schemas.microsoft.com/office/drawing/2014/chart" uri="{C3380CC4-5D6E-409C-BE32-E72D297353CC}">
              <c16:uniqueId val="{00000000-CB9E-4B37-9CF4-A4E505012838}"/>
            </c:ext>
          </c:extLst>
        </c:ser>
        <c:dLbls>
          <c:showLegendKey val="0"/>
          <c:showVal val="0"/>
          <c:showCatName val="0"/>
          <c:showSerName val="0"/>
          <c:showPercent val="0"/>
          <c:showBubbleSize val="0"/>
        </c:dLbls>
        <c:smooth val="0"/>
        <c:axId val="64084456"/>
        <c:axId val="64082104"/>
      </c:lineChart>
      <c:catAx>
        <c:axId val="64084456"/>
        <c:scaling>
          <c:orientation val="minMax"/>
        </c:scaling>
        <c:delete val="1"/>
        <c:axPos val="b"/>
        <c:numFmt formatCode="mmm\-yy" sourceLinked="1"/>
        <c:majorTickMark val="none"/>
        <c:minorTickMark val="none"/>
        <c:tickLblPos val="nextTo"/>
        <c:crossAx val="64082104"/>
        <c:crosses val="autoZero"/>
        <c:auto val="1"/>
        <c:lblAlgn val="ctr"/>
        <c:lblOffset val="100"/>
        <c:noMultiLvlLbl val="0"/>
      </c:catAx>
      <c:valAx>
        <c:axId val="64082104"/>
        <c:scaling>
          <c:orientation val="minMax"/>
        </c:scaling>
        <c:delete val="1"/>
        <c:axPos val="l"/>
        <c:numFmt formatCode="General" sourceLinked="1"/>
        <c:majorTickMark val="none"/>
        <c:minorTickMark val="none"/>
        <c:tickLblPos val="nextTo"/>
        <c:crossAx val="6408445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noFill/>
        </a:defRPr>
      </a:pPr>
      <a:endParaRPr lang="de-DE"/>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5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1.bin"/></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09.05.2022</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09.05.2022</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577F3CE7-ED39-4DCA-B997-3091546AA5B2}" type="slidenum">
              <a:rPr kumimoji="0" lang="de-DE" sz="1200" b="0" i="0" u="none" strike="noStrike" kern="1200" cap="none" spc="0" normalizeH="0" baseline="0" noProof="0">
                <a:ln>
                  <a:noFill/>
                </a:ln>
                <a:solidFill>
                  <a:prstClr val="black"/>
                </a:solidFill>
                <a:effectLst/>
                <a:uLnTx/>
                <a:uFillTx/>
                <a:latin typeface="Calibri"/>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84</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63434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6200" y="746125"/>
            <a:ext cx="6091238" cy="3427413"/>
          </a:xfrm>
        </p:spPr>
      </p:sp>
      <p:sp>
        <p:nvSpPr>
          <p:cNvPr id="3" name="Notizenplatzhalter 2"/>
          <p:cNvSpPr>
            <a:spLocks noGrp="1"/>
          </p:cNvSpPr>
          <p:nvPr>
            <p:ph type="body" idx="1"/>
          </p:nvPr>
        </p:nvSpPr>
        <p:spPr/>
        <p:txBody>
          <a:bodyPr/>
          <a:lstStyle/>
          <a:p>
            <a:pPr marL="0" indent="0">
              <a:buNone/>
            </a:pPr>
            <a:r>
              <a:rPr lang="de-DE" sz="1100" b="0" u="none" kern="1200" dirty="0">
                <a:solidFill>
                  <a:srgbClr val="FF0000"/>
                </a:solidFill>
                <a:effectLst/>
                <a:latin typeface="+mn-lt"/>
                <a:ea typeface="+mn-ea"/>
                <a:cs typeface="+mn-cs"/>
              </a:rPr>
              <a:t>Disclaimer: </a:t>
            </a:r>
          </a:p>
          <a:p>
            <a:pPr marL="0" indent="0">
              <a:buNone/>
            </a:pPr>
            <a:r>
              <a:rPr lang="de-DE" sz="1100" b="0" u="none" kern="1200" dirty="0">
                <a:solidFill>
                  <a:srgbClr val="FF0000"/>
                </a:solidFill>
                <a:effectLst/>
                <a:latin typeface="+mn-lt"/>
                <a:ea typeface="+mn-ea"/>
                <a:cs typeface="+mn-cs"/>
              </a:rPr>
              <a:t>Bei den hier angegebenen</a:t>
            </a:r>
            <a:r>
              <a:rPr lang="de-DE" sz="1100" b="0" u="none" kern="1200" baseline="0" dirty="0">
                <a:solidFill>
                  <a:srgbClr val="FF0000"/>
                </a:solidFill>
                <a:effectLst/>
                <a:latin typeface="+mn-lt"/>
                <a:ea typeface="+mn-ea"/>
                <a:cs typeface="+mn-cs"/>
              </a:rPr>
              <a:t> Renditen handelt es sich um ökonomische Renditen ohne Berücksichtigung von Ausfällen und außerordentlichen Belastungen durch Abschreibungen. </a:t>
            </a:r>
            <a:endParaRPr lang="de-DE" sz="1100" b="0" u="none" kern="1200" dirty="0">
              <a:solidFill>
                <a:srgbClr val="FF0000"/>
              </a:solidFill>
              <a:effectLst/>
              <a:latin typeface="+mn-lt"/>
              <a:ea typeface="+mn-ea"/>
              <a:cs typeface="+mn-cs"/>
            </a:endParaRPr>
          </a:p>
          <a:p>
            <a:pPr marL="0" indent="0">
              <a:buNone/>
            </a:pPr>
            <a:endParaRPr lang="de-DE" sz="1100" b="0" u="sng" kern="1200" dirty="0">
              <a:solidFill>
                <a:schemeClr val="tx1"/>
              </a:solidFill>
              <a:effectLst/>
              <a:latin typeface="+mn-lt"/>
              <a:ea typeface="+mn-ea"/>
              <a:cs typeface="+mn-cs"/>
            </a:endParaRPr>
          </a:p>
          <a:p>
            <a:pPr marL="0" indent="0">
              <a:buNone/>
            </a:pPr>
            <a:r>
              <a:rPr lang="de-DE" sz="1800" b="1" i="0" u="none" strike="noStrike" dirty="0">
                <a:solidFill>
                  <a:srgbClr val="000000"/>
                </a:solidFill>
                <a:effectLst/>
                <a:latin typeface="Arial" panose="020B0604020202020204" pitchFamily="34" charset="0"/>
              </a:rPr>
              <a:t>Neuanlage VBL 2021 (V 1.663,1M€ | D18,6 | LZ 29,7 | Y3,62% | RKZ 2,29 (BBB+))</a:t>
            </a:r>
            <a:r>
              <a:rPr lang="de-DE" sz="2800" dirty="0"/>
              <a:t> </a:t>
            </a:r>
          </a:p>
          <a:p>
            <a:pPr marL="0" indent="0">
              <a:buNone/>
            </a:pPr>
            <a:endParaRPr lang="de-DE" sz="1100" b="0" u="sng" kern="1200" dirty="0">
              <a:solidFill>
                <a:schemeClr val="tx1"/>
              </a:solidFill>
              <a:effectLst/>
              <a:latin typeface="+mn-lt"/>
              <a:ea typeface="+mn-ea"/>
              <a:cs typeface="+mn-cs"/>
            </a:endParaRPr>
          </a:p>
          <a:p>
            <a:pPr marL="0" indent="0">
              <a:buNone/>
            </a:pPr>
            <a:r>
              <a:rPr lang="de-DE" sz="1800" b="1" i="0" u="sng" strike="noStrike" dirty="0">
                <a:solidFill>
                  <a:srgbClr val="000000"/>
                </a:solidFill>
                <a:effectLst/>
                <a:latin typeface="Arial" panose="020B0604020202020204" pitchFamily="34" charset="0"/>
              </a:rPr>
              <a:t>FI (1.247,6M€ | D18,7 | Y2,8%)</a:t>
            </a:r>
            <a:br>
              <a:rPr lang="de-DE" sz="1800" b="1" i="0" u="sng" strike="noStrike" dirty="0">
                <a:solidFill>
                  <a:srgbClr val="000000"/>
                </a:solidFill>
                <a:effectLst/>
                <a:latin typeface="Arial" panose="020B0604020202020204" pitchFamily="34" charset="0"/>
              </a:rPr>
            </a:br>
            <a:r>
              <a:rPr lang="de-DE" sz="1800" b="1" i="0" u="none" strike="noStrike" dirty="0">
                <a:solidFill>
                  <a:srgbClr val="000000"/>
                </a:solidFill>
                <a:effectLst/>
                <a:latin typeface="Arial" panose="020B0604020202020204" pitchFamily="34" charset="0"/>
              </a:rPr>
              <a:t>   Staatstitel i. w. S. (560,8M€ | D32,5 | Y1,8%)</a:t>
            </a:r>
            <a:br>
              <a:rPr lang="de-DE" sz="1800" b="1"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Valutierung Vorkauf  Österreich (47,6M€ | D41,4 | Y2,2%)</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(Rivage) OPH Reims Habitat 2061 1,820% (tilgend) (6,0M€ | D14,9 | Y1,5%)</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(Rivage) OPH Reims Habitat 2071 2,120% (tilgend) (5,0M€ | D16,9 | Y1,8%)</a:t>
            </a:r>
            <a:br>
              <a:rPr lang="de-DE" sz="1800" b="0" i="0" u="none" strike="noStrike" dirty="0">
                <a:solidFill>
                  <a:srgbClr val="000000"/>
                </a:solidFill>
                <a:effectLst/>
                <a:latin typeface="Arial" panose="020B0604020202020204" pitchFamily="34" charset="0"/>
              </a:rPr>
            </a:br>
            <a:r>
              <a:rPr lang="de-DE" sz="1800" b="0" i="0" u="none" strike="noStrike" dirty="0">
                <a:solidFill>
                  <a:srgbClr val="FF0000"/>
                </a:solidFill>
                <a:effectLst/>
                <a:latin typeface="Arial" panose="020B0604020202020204" pitchFamily="34" charset="0"/>
              </a:rPr>
              <a:t>     • Frankreich 2066 Zero {0,000%} Multitranche (Single Call MT 46NC17.5) (LUMINIS - FR0013154028) - </a:t>
            </a:r>
            <a:r>
              <a:rPr lang="de-DE" sz="1800" b="0" i="0" u="none" strike="noStrike" dirty="0" err="1">
                <a:solidFill>
                  <a:srgbClr val="FF0000"/>
                </a:solidFill>
                <a:effectLst/>
                <a:latin typeface="Arial" panose="020B0604020202020204" pitchFamily="34" charset="0"/>
              </a:rPr>
              <a:t>StrukNr</a:t>
            </a:r>
            <a:r>
              <a:rPr lang="de-DE" sz="1800" b="0" i="0" u="none" strike="noStrike" dirty="0">
                <a:solidFill>
                  <a:srgbClr val="FF0000"/>
                </a:solidFill>
                <a:effectLst/>
                <a:latin typeface="Arial" panose="020B0604020202020204" pitchFamily="34" charset="0"/>
              </a:rPr>
              <a:t> 275 (20,0M€ | D37,6 | Y1,4%)</a:t>
            </a:r>
            <a:br>
              <a:rPr lang="de-DE" sz="1800" b="0" i="0" u="none" strike="noStrike" dirty="0">
                <a:solidFill>
                  <a:srgbClr val="FF0000"/>
                </a:solidFill>
                <a:effectLst/>
                <a:latin typeface="Arial" panose="020B0604020202020204" pitchFamily="34" charset="0"/>
              </a:rPr>
            </a:br>
            <a:r>
              <a:rPr lang="de-DE" sz="1800" b="0" i="0" u="none" strike="noStrike" dirty="0">
                <a:solidFill>
                  <a:srgbClr val="FF0000"/>
                </a:solidFill>
                <a:effectLst/>
                <a:latin typeface="Arial" panose="020B0604020202020204" pitchFamily="34" charset="0"/>
              </a:rPr>
              <a:t>     • Frankreich 2072 Zero {0,000%} Multitranche (Single Call MT 51NC17.25) (LUMINIS -FR0014001NN8) - </a:t>
            </a:r>
            <a:r>
              <a:rPr lang="de-DE" sz="1800" b="0" i="0" u="none" strike="noStrike" dirty="0" err="1">
                <a:solidFill>
                  <a:srgbClr val="FF0000"/>
                </a:solidFill>
                <a:effectLst/>
                <a:latin typeface="Arial" panose="020B0604020202020204" pitchFamily="34" charset="0"/>
              </a:rPr>
              <a:t>StrukNr</a:t>
            </a:r>
            <a:r>
              <a:rPr lang="de-DE" sz="1800" b="0" i="0" u="none" strike="noStrike" dirty="0">
                <a:solidFill>
                  <a:srgbClr val="FF0000"/>
                </a:solidFill>
                <a:effectLst/>
                <a:latin typeface="Arial" panose="020B0604020202020204" pitchFamily="34" charset="0"/>
              </a:rPr>
              <a:t> 276 (25,0M€ | D37,9 | Y2,1%)</a:t>
            </a:r>
            <a:br>
              <a:rPr lang="de-DE" sz="1800" b="0" i="0" u="none" strike="noStrike" dirty="0">
                <a:solidFill>
                  <a:srgbClr val="FF0000"/>
                </a:solidFill>
                <a:effectLst/>
                <a:latin typeface="Arial" panose="020B0604020202020204" pitchFamily="34" charset="0"/>
              </a:rPr>
            </a:br>
            <a:r>
              <a:rPr lang="de-DE" sz="1800" b="0" i="0" u="none" strike="noStrike" dirty="0">
                <a:solidFill>
                  <a:srgbClr val="FF0000"/>
                </a:solidFill>
                <a:effectLst/>
                <a:latin typeface="Arial" panose="020B0604020202020204" pitchFamily="34" charset="0"/>
              </a:rPr>
              <a:t>     • Belgien 2071 Zero {0,000%} Multitranche (Single Call MT 50NC17.25) (LUMINIS -BE0000353624) - </a:t>
            </a:r>
            <a:r>
              <a:rPr lang="de-DE" sz="1800" b="0" i="0" u="none" strike="noStrike" dirty="0" err="1">
                <a:solidFill>
                  <a:srgbClr val="FF0000"/>
                </a:solidFill>
                <a:effectLst/>
                <a:latin typeface="Arial" panose="020B0604020202020204" pitchFamily="34" charset="0"/>
              </a:rPr>
              <a:t>StrukNr</a:t>
            </a:r>
            <a:r>
              <a:rPr lang="de-DE" sz="1800" b="0" i="0" u="none" strike="noStrike" dirty="0">
                <a:solidFill>
                  <a:srgbClr val="FF0000"/>
                </a:solidFill>
                <a:effectLst/>
                <a:latin typeface="Arial" panose="020B0604020202020204" pitchFamily="34" charset="0"/>
              </a:rPr>
              <a:t> 277 (25,0M€ | D36,4 | Y2,1%)</a:t>
            </a:r>
            <a:br>
              <a:rPr lang="de-DE" sz="1800" b="0" i="0" u="none" strike="noStrike" dirty="0">
                <a:solidFill>
                  <a:srgbClr val="FF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Valutierung Vorkauf  Slowakei (23,6M€ | D28,4 | Y2,5%)</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Irland 2087 1,180% (81,6M€ | D47,7 | Y1,6%)</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Land NRW 2068 1,750% (</a:t>
            </a:r>
            <a:r>
              <a:rPr lang="de-DE" sz="1800" b="0" i="0" u="none" strike="noStrike" dirty="0" err="1">
                <a:solidFill>
                  <a:srgbClr val="000000"/>
                </a:solidFill>
                <a:effectLst/>
                <a:latin typeface="Arial" panose="020B0604020202020204" pitchFamily="34" charset="0"/>
              </a:rPr>
              <a:t>Luminis</a:t>
            </a:r>
            <a:r>
              <a:rPr lang="de-DE" sz="1800" b="0" i="0" u="none" strike="noStrike" dirty="0">
                <a:solidFill>
                  <a:srgbClr val="000000"/>
                </a:solidFill>
                <a:effectLst/>
                <a:latin typeface="Arial" panose="020B0604020202020204" pitchFamily="34" charset="0"/>
              </a:rPr>
              <a:t> Collateral SNCF </a:t>
            </a:r>
            <a:r>
              <a:rPr lang="de-DE" sz="1800" b="0" i="0" u="none" strike="noStrike" dirty="0" err="1">
                <a:solidFill>
                  <a:srgbClr val="000000"/>
                </a:solidFill>
                <a:effectLst/>
                <a:latin typeface="Arial" panose="020B0604020202020204" pitchFamily="34" charset="0"/>
              </a:rPr>
              <a:t>Repack</a:t>
            </a:r>
            <a:r>
              <a:rPr lang="de-DE" sz="1800" b="0" i="0" u="none" strike="noStrike" dirty="0">
                <a:solidFill>
                  <a:srgbClr val="000000"/>
                </a:solidFill>
                <a:effectLst/>
                <a:latin typeface="Arial" panose="020B0604020202020204" pitchFamily="34" charset="0"/>
              </a:rPr>
              <a:t> XS2334855603 teilweise gesperrt ab 01.03.2036/01.03.2046) (30,5M€ | D33,7 | Y0,9%)</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Österreich 2086 1,500% (</a:t>
            </a:r>
            <a:r>
              <a:rPr lang="de-DE" sz="1800" b="0" i="0" u="none" strike="noStrike" dirty="0" err="1">
                <a:solidFill>
                  <a:srgbClr val="000000"/>
                </a:solidFill>
                <a:effectLst/>
                <a:latin typeface="Arial" panose="020B0604020202020204" pitchFamily="34" charset="0"/>
              </a:rPr>
              <a:t>Luminis</a:t>
            </a:r>
            <a:r>
              <a:rPr lang="de-DE" sz="1800" b="0" i="0" u="none" strike="noStrike" dirty="0">
                <a:solidFill>
                  <a:srgbClr val="000000"/>
                </a:solidFill>
                <a:effectLst/>
                <a:latin typeface="Arial" panose="020B0604020202020204" pitchFamily="34" charset="0"/>
              </a:rPr>
              <a:t> Collateral SNCF </a:t>
            </a:r>
            <a:r>
              <a:rPr lang="de-DE" sz="1800" b="0" i="0" u="none" strike="noStrike" dirty="0" err="1">
                <a:solidFill>
                  <a:srgbClr val="000000"/>
                </a:solidFill>
                <a:effectLst/>
                <a:latin typeface="Arial" panose="020B0604020202020204" pitchFamily="34" charset="0"/>
              </a:rPr>
              <a:t>Repack</a:t>
            </a:r>
            <a:r>
              <a:rPr lang="de-DE" sz="1800" b="0" i="0" u="none" strike="noStrike" dirty="0">
                <a:solidFill>
                  <a:srgbClr val="000000"/>
                </a:solidFill>
                <a:effectLst/>
                <a:latin typeface="Arial" panose="020B0604020202020204" pitchFamily="34" charset="0"/>
              </a:rPr>
              <a:t> XS2334855603 gesperrt ab 18.02.2045) (68,7M€ | D44,5 | Y0,8%)</a:t>
            </a:r>
            <a:br>
              <a:rPr lang="de-DE" sz="1800" b="0" i="0" u="none" strike="noStrike" dirty="0">
                <a:solidFill>
                  <a:srgbClr val="000000"/>
                </a:solidFill>
                <a:effectLst/>
                <a:latin typeface="Arial" panose="020B0604020202020204" pitchFamily="34" charset="0"/>
              </a:rPr>
            </a:br>
            <a:r>
              <a:rPr lang="de-DE" sz="1800" b="0" i="0" u="none" strike="noStrike" dirty="0">
                <a:solidFill>
                  <a:srgbClr val="FF0000"/>
                </a:solidFill>
                <a:effectLst/>
                <a:latin typeface="Arial" panose="020B0604020202020204" pitchFamily="34" charset="0"/>
              </a:rPr>
              <a:t>     • </a:t>
            </a:r>
            <a:r>
              <a:rPr lang="de-DE" sz="1800" b="0" i="0" u="none" strike="noStrike" dirty="0" err="1">
                <a:solidFill>
                  <a:srgbClr val="FF0000"/>
                </a:solidFill>
                <a:effectLst/>
                <a:latin typeface="Arial" panose="020B0604020202020204" pitchFamily="34" charset="0"/>
              </a:rPr>
              <a:t>Semcoda</a:t>
            </a:r>
            <a:r>
              <a:rPr lang="de-DE" sz="1800" b="0" i="0" u="none" strike="noStrike" dirty="0">
                <a:solidFill>
                  <a:srgbClr val="FF0000"/>
                </a:solidFill>
                <a:effectLst/>
                <a:latin typeface="Arial" panose="020B0604020202020204" pitchFamily="34" charset="0"/>
              </a:rPr>
              <a:t> 2066 1,793% (tilgend) (</a:t>
            </a:r>
            <a:r>
              <a:rPr lang="de-DE" sz="1800" b="0" i="0" u="none" strike="noStrike" dirty="0" err="1">
                <a:solidFill>
                  <a:srgbClr val="FF0000"/>
                </a:solidFill>
                <a:effectLst/>
                <a:latin typeface="Arial" panose="020B0604020202020204" pitchFamily="34" charset="0"/>
              </a:rPr>
              <a:t>Repack</a:t>
            </a:r>
            <a:r>
              <a:rPr lang="de-DE" sz="1800" b="0" i="0" u="none" strike="noStrike" dirty="0">
                <a:solidFill>
                  <a:srgbClr val="FF0000"/>
                </a:solidFill>
                <a:effectLst/>
                <a:latin typeface="Arial" panose="020B0604020202020204" pitchFamily="34" charset="0"/>
              </a:rPr>
              <a:t> Purple </a:t>
            </a:r>
            <a:r>
              <a:rPr lang="de-DE" sz="1800" b="0" i="0" u="none" strike="noStrike" dirty="0" err="1">
                <a:solidFill>
                  <a:srgbClr val="FF0000"/>
                </a:solidFill>
                <a:effectLst/>
                <a:latin typeface="Arial" panose="020B0604020202020204" pitchFamily="34" charset="0"/>
              </a:rPr>
              <a:t>Protected</a:t>
            </a:r>
            <a:r>
              <a:rPr lang="de-DE" sz="1800" b="0" i="0" u="none" strike="noStrike" dirty="0">
                <a:solidFill>
                  <a:srgbClr val="FF0000"/>
                </a:solidFill>
                <a:effectLst/>
                <a:latin typeface="Arial" panose="020B0604020202020204" pitchFamily="34" charset="0"/>
              </a:rPr>
              <a:t> Assets) - </a:t>
            </a:r>
            <a:r>
              <a:rPr lang="de-DE" sz="1800" b="0" i="0" u="none" strike="noStrike" dirty="0" err="1">
                <a:solidFill>
                  <a:srgbClr val="FF0000"/>
                </a:solidFill>
                <a:effectLst/>
                <a:latin typeface="Arial" panose="020B0604020202020204" pitchFamily="34" charset="0"/>
              </a:rPr>
              <a:t>StrukNr</a:t>
            </a:r>
            <a:r>
              <a:rPr lang="de-DE" sz="1800" b="0" i="0" u="none" strike="noStrike" dirty="0">
                <a:solidFill>
                  <a:srgbClr val="FF0000"/>
                </a:solidFill>
                <a:effectLst/>
                <a:latin typeface="Arial" panose="020B0604020202020204" pitchFamily="34" charset="0"/>
              </a:rPr>
              <a:t> 280 (41,9M€ | D20,7 | Y1,8%)</a:t>
            </a:r>
            <a:br>
              <a:rPr lang="de-DE" sz="1800" b="0" i="0" u="none" strike="noStrike" dirty="0">
                <a:solidFill>
                  <a:srgbClr val="FF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Valutierung Vorkauf  Provinz Manitoba (48,8M€ | D23 | Y1,4%)</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Valutierung Vorkauf  Irland (81,3M€ | D13,2 | Y2,5%)</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(Rivage) OPH Brest Metropole Habitat 2071 2,140% (tilgend) (10,0M€ | D21,4 | Y1,9%)</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Valutierung Vorkauf  NRW (45,7M€ | D33,7 | Y2,2%)</a:t>
            </a:r>
            <a:br>
              <a:rPr lang="de-DE" sz="1800" b="0" i="0" u="none" strike="noStrike" dirty="0">
                <a:solidFill>
                  <a:srgbClr val="000000"/>
                </a:solidFill>
                <a:effectLst/>
                <a:latin typeface="Arial" panose="020B0604020202020204" pitchFamily="34" charset="0"/>
              </a:rPr>
            </a:br>
            <a:r>
              <a:rPr lang="de-DE" sz="1800" b="1" i="0" u="none" strike="noStrike" dirty="0">
                <a:solidFill>
                  <a:srgbClr val="000000"/>
                </a:solidFill>
                <a:effectLst/>
                <a:latin typeface="Arial" panose="020B0604020202020204" pitchFamily="34" charset="0"/>
              </a:rPr>
              <a:t>   Unternehmensanleihen (95,0M€ | D30,3 | Y1,9%)</a:t>
            </a:r>
            <a:br>
              <a:rPr lang="de-DE" sz="1800" b="1" i="0" u="none" strike="noStrike" dirty="0">
                <a:solidFill>
                  <a:srgbClr val="000000"/>
                </a:solidFill>
                <a:effectLst/>
                <a:latin typeface="Arial" panose="020B0604020202020204" pitchFamily="34" charset="0"/>
              </a:rPr>
            </a:br>
            <a:r>
              <a:rPr lang="de-DE" sz="1800" b="0" i="0" u="none" strike="noStrike" dirty="0">
                <a:solidFill>
                  <a:srgbClr val="FF0000"/>
                </a:solidFill>
                <a:effectLst/>
                <a:latin typeface="Arial" panose="020B0604020202020204" pitchFamily="34" charset="0"/>
              </a:rPr>
              <a:t>     • SNCF 2071 1,855% (</a:t>
            </a:r>
            <a:r>
              <a:rPr lang="de-DE" sz="1800" b="0" i="0" u="none" strike="noStrike" dirty="0" err="1">
                <a:solidFill>
                  <a:srgbClr val="FF0000"/>
                </a:solidFill>
                <a:effectLst/>
                <a:latin typeface="Arial" panose="020B0604020202020204" pitchFamily="34" charset="0"/>
              </a:rPr>
              <a:t>Luminis</a:t>
            </a:r>
            <a:r>
              <a:rPr lang="de-DE" sz="1800" b="0" i="0" u="none" strike="noStrike" dirty="0">
                <a:solidFill>
                  <a:srgbClr val="FF0000"/>
                </a:solidFill>
                <a:effectLst/>
                <a:latin typeface="Arial" panose="020B0604020202020204" pitchFamily="34" charset="0"/>
              </a:rPr>
              <a:t> Zero Inflation Linker FR00140034I3) - </a:t>
            </a:r>
            <a:r>
              <a:rPr lang="de-DE" sz="1800" b="0" i="0" u="none" strike="noStrike" dirty="0" err="1">
                <a:solidFill>
                  <a:srgbClr val="FF0000"/>
                </a:solidFill>
                <a:effectLst/>
                <a:latin typeface="Arial" panose="020B0604020202020204" pitchFamily="34" charset="0"/>
              </a:rPr>
              <a:t>StrukNr</a:t>
            </a:r>
            <a:r>
              <a:rPr lang="de-DE" sz="1800" b="0" i="0" u="none" strike="noStrike" dirty="0">
                <a:solidFill>
                  <a:srgbClr val="FF0000"/>
                </a:solidFill>
                <a:effectLst/>
                <a:latin typeface="Arial" panose="020B0604020202020204" pitchFamily="34" charset="0"/>
              </a:rPr>
              <a:t> 281 (95,0M€ | D30,3 | Y1,9%)</a:t>
            </a:r>
            <a:br>
              <a:rPr lang="de-DE" sz="1800" b="0" i="0" u="none" strike="noStrike" dirty="0">
                <a:solidFill>
                  <a:srgbClr val="FF0000"/>
                </a:solidFill>
                <a:effectLst/>
                <a:latin typeface="Arial" panose="020B0604020202020204" pitchFamily="34" charset="0"/>
              </a:rPr>
            </a:br>
            <a:r>
              <a:rPr lang="de-DE" sz="1800" b="1" i="0" u="none" strike="noStrike" dirty="0">
                <a:solidFill>
                  <a:srgbClr val="000000"/>
                </a:solidFill>
                <a:effectLst/>
                <a:latin typeface="Arial" panose="020B0604020202020204" pitchFamily="34" charset="0"/>
              </a:rPr>
              <a:t>   Hybridkapital (30,0M€ | D6,1 | Y5,6%)</a:t>
            </a:r>
            <a:br>
              <a:rPr lang="de-DE" sz="1800" b="1" i="0" u="none" strike="noStrike" dirty="0">
                <a:solidFill>
                  <a:srgbClr val="000000"/>
                </a:solidFill>
                <a:effectLst/>
                <a:latin typeface="Arial" panose="020B0604020202020204" pitchFamily="34" charset="0"/>
              </a:rPr>
            </a:br>
            <a:r>
              <a:rPr lang="de-DE" sz="1800" b="0" i="0" u="none" strike="noStrike" dirty="0">
                <a:solidFill>
                  <a:srgbClr val="FF0000"/>
                </a:solidFill>
                <a:effectLst/>
                <a:latin typeface="Arial" panose="020B0604020202020204" pitchFamily="34" charset="0"/>
              </a:rPr>
              <a:t>     • Berenberg </a:t>
            </a:r>
            <a:r>
              <a:rPr lang="de-DE" sz="1800" b="0" i="0" u="none" strike="noStrike" dirty="0" err="1">
                <a:solidFill>
                  <a:srgbClr val="FF0000"/>
                </a:solidFill>
                <a:effectLst/>
                <a:latin typeface="Arial" panose="020B0604020202020204" pitchFamily="34" charset="0"/>
              </a:rPr>
              <a:t>perpetual</a:t>
            </a:r>
            <a:r>
              <a:rPr lang="de-DE" sz="1800" b="0" i="0" u="none" strike="noStrike" dirty="0">
                <a:solidFill>
                  <a:srgbClr val="FF0000"/>
                </a:solidFill>
                <a:effectLst/>
                <a:latin typeface="Arial" panose="020B0604020202020204" pitchFamily="34" charset="0"/>
              </a:rPr>
              <a:t> variabel {2028 5,630%} (Nachrang Call perpetualNC7) - </a:t>
            </a:r>
            <a:r>
              <a:rPr lang="de-DE" sz="1800" b="0" i="0" u="none" strike="noStrike" dirty="0" err="1">
                <a:solidFill>
                  <a:srgbClr val="FF0000"/>
                </a:solidFill>
                <a:effectLst/>
                <a:latin typeface="Arial" panose="020B0604020202020204" pitchFamily="34" charset="0"/>
              </a:rPr>
              <a:t>StrukNr</a:t>
            </a:r>
            <a:r>
              <a:rPr lang="de-DE" sz="1800" b="0" i="0" u="none" strike="noStrike" dirty="0">
                <a:solidFill>
                  <a:srgbClr val="FF0000"/>
                </a:solidFill>
                <a:effectLst/>
                <a:latin typeface="Arial" panose="020B0604020202020204" pitchFamily="34" charset="0"/>
              </a:rPr>
              <a:t> 282 (30,0M€ | D6,1 | Y5,6%)</a:t>
            </a:r>
            <a:br>
              <a:rPr lang="de-DE" sz="1800" b="0" i="0" u="none" strike="noStrike" dirty="0">
                <a:solidFill>
                  <a:srgbClr val="FF0000"/>
                </a:solidFill>
                <a:effectLst/>
                <a:latin typeface="Arial" panose="020B0604020202020204" pitchFamily="34" charset="0"/>
              </a:rPr>
            </a:br>
            <a:r>
              <a:rPr lang="de-DE" sz="1800" b="1" i="0" u="none" strike="noStrike" dirty="0">
                <a:solidFill>
                  <a:srgbClr val="000000"/>
                </a:solidFill>
                <a:effectLst/>
                <a:latin typeface="Arial" panose="020B0604020202020204" pitchFamily="34" charset="0"/>
              </a:rPr>
              <a:t>   Hypotheken (24,9M€ | D5 | Y3,3%)</a:t>
            </a:r>
            <a:br>
              <a:rPr lang="de-DE" sz="1800" b="1"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Hypotheken (24,9M€ | D5 | Y3,3%)</a:t>
            </a:r>
            <a:br>
              <a:rPr lang="de-DE" sz="1800" b="0" i="0" u="none" strike="noStrike" dirty="0">
                <a:solidFill>
                  <a:srgbClr val="000000"/>
                </a:solidFill>
                <a:effectLst/>
                <a:latin typeface="Arial" panose="020B0604020202020204" pitchFamily="34" charset="0"/>
              </a:rPr>
            </a:br>
            <a:r>
              <a:rPr lang="de-DE" sz="1800" b="1" i="0" u="none" strike="noStrike" dirty="0">
                <a:solidFill>
                  <a:srgbClr val="000000"/>
                </a:solidFill>
                <a:effectLst/>
                <a:latin typeface="Arial" panose="020B0604020202020204" pitchFamily="34" charset="0"/>
              </a:rPr>
              <a:t>   Immobiliendarlehen (293,4M€ | D3,4 | Y3,9%)</a:t>
            </a:r>
            <a:br>
              <a:rPr lang="de-DE" sz="1800" b="1"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AB Commercial Real Estate </a:t>
            </a:r>
            <a:r>
              <a:rPr lang="de-DE" sz="1800" b="0" i="0" u="none" strike="noStrike" dirty="0" err="1">
                <a:solidFill>
                  <a:srgbClr val="000000"/>
                </a:solidFill>
                <a:effectLst/>
                <a:latin typeface="Arial" panose="020B0604020202020204" pitchFamily="34" charset="0"/>
              </a:rPr>
              <a:t>Debt</a:t>
            </a:r>
            <a:r>
              <a:rPr lang="de-DE" sz="1800" b="0" i="0" u="none" strike="noStrike" dirty="0">
                <a:solidFill>
                  <a:srgbClr val="000000"/>
                </a:solidFill>
                <a:effectLst/>
                <a:latin typeface="Arial" panose="020B0604020202020204" pitchFamily="34" charset="0"/>
              </a:rPr>
              <a:t> Fund III, SICAV-SIF </a:t>
            </a:r>
            <a:r>
              <a:rPr lang="de-DE" sz="1800" b="0" i="0" u="none" strike="noStrike" dirty="0" err="1">
                <a:solidFill>
                  <a:srgbClr val="000000"/>
                </a:solidFill>
                <a:effectLst/>
                <a:latin typeface="Arial" panose="020B0604020202020204" pitchFamily="34" charset="0"/>
              </a:rPr>
              <a:t>S.C.Sp</a:t>
            </a:r>
            <a:r>
              <a:rPr lang="de-DE" sz="1800" b="0" i="0" u="none" strike="noStrike" dirty="0">
                <a:solidFill>
                  <a:srgbClr val="000000"/>
                </a:solidFill>
                <a:effectLst/>
                <a:latin typeface="Arial" panose="020B0604020202020204" pitchFamily="34" charset="0"/>
              </a:rPr>
              <a:t>. (FX-</a:t>
            </a:r>
            <a:r>
              <a:rPr lang="de-DE" sz="1800" b="0" i="0" u="none" strike="noStrike" dirty="0" err="1">
                <a:solidFill>
                  <a:srgbClr val="000000"/>
                </a:solidFill>
                <a:effectLst/>
                <a:latin typeface="Arial" panose="020B0604020202020204" pitchFamily="34" charset="0"/>
              </a:rPr>
              <a:t>Hedged</a:t>
            </a:r>
            <a:r>
              <a:rPr lang="de-DE" sz="1800" b="0" i="0" u="none" strike="noStrike" dirty="0">
                <a:solidFill>
                  <a:srgbClr val="000000"/>
                </a:solidFill>
                <a:effectLst/>
                <a:latin typeface="Arial" panose="020B0604020202020204" pitchFamily="34" charset="0"/>
              </a:rPr>
              <a:t>) (12,1M€ | D3,5 | Y3,5%)</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Aukera Real Estate </a:t>
            </a:r>
            <a:r>
              <a:rPr lang="de-DE" sz="1800" b="0" i="0" u="none" strike="noStrike" dirty="0" err="1">
                <a:solidFill>
                  <a:srgbClr val="000000"/>
                </a:solidFill>
                <a:effectLst/>
                <a:latin typeface="Arial" panose="020B0604020202020204" pitchFamily="34" charset="0"/>
              </a:rPr>
              <a:t>Debt</a:t>
            </a:r>
            <a:r>
              <a:rPr lang="de-DE" sz="1800" b="0" i="0" u="none" strike="noStrike" dirty="0">
                <a:solidFill>
                  <a:srgbClr val="000000"/>
                </a:solidFill>
                <a:effectLst/>
                <a:latin typeface="Arial" panose="020B0604020202020204" pitchFamily="34" charset="0"/>
              </a:rPr>
              <a:t> Lux. S.C.A., SICAV-RAIF (263,0M€ | D3,4 | Y4%)</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AB Commercial Real Estate </a:t>
            </a:r>
            <a:r>
              <a:rPr lang="de-DE" sz="1800" b="0" i="0" u="none" strike="noStrike" dirty="0" err="1">
                <a:solidFill>
                  <a:srgbClr val="000000"/>
                </a:solidFill>
                <a:effectLst/>
                <a:latin typeface="Arial" panose="020B0604020202020204" pitchFamily="34" charset="0"/>
              </a:rPr>
              <a:t>Debt</a:t>
            </a:r>
            <a:r>
              <a:rPr lang="de-DE" sz="1800" b="0" i="0" u="none" strike="noStrike" dirty="0">
                <a:solidFill>
                  <a:srgbClr val="000000"/>
                </a:solidFill>
                <a:effectLst/>
                <a:latin typeface="Arial" panose="020B0604020202020204" pitchFamily="34" charset="0"/>
              </a:rPr>
              <a:t> Feeder Fund IV, SICAV-SIF </a:t>
            </a:r>
            <a:r>
              <a:rPr lang="de-DE" sz="1800" b="0" i="0" u="none" strike="noStrike" dirty="0" err="1">
                <a:solidFill>
                  <a:srgbClr val="000000"/>
                </a:solidFill>
                <a:effectLst/>
                <a:latin typeface="Arial" panose="020B0604020202020204" pitchFamily="34" charset="0"/>
              </a:rPr>
              <a:t>S.C.Sp</a:t>
            </a:r>
            <a:r>
              <a:rPr lang="de-DE" sz="1800" b="0" i="0" u="none" strike="noStrike" dirty="0">
                <a:solidFill>
                  <a:srgbClr val="000000"/>
                </a:solidFill>
                <a:effectLst/>
                <a:latin typeface="Arial" panose="020B0604020202020204" pitchFamily="34" charset="0"/>
              </a:rPr>
              <a:t>. (FX-</a:t>
            </a:r>
            <a:r>
              <a:rPr lang="de-DE" sz="1800" b="0" i="0" u="none" strike="noStrike" dirty="0" err="1">
                <a:solidFill>
                  <a:srgbClr val="000000"/>
                </a:solidFill>
                <a:effectLst/>
                <a:latin typeface="Arial" panose="020B0604020202020204" pitchFamily="34" charset="0"/>
              </a:rPr>
              <a:t>Hedged</a:t>
            </a:r>
            <a:r>
              <a:rPr lang="de-DE" sz="1800" b="0" i="0" u="none" strike="noStrike" dirty="0">
                <a:solidFill>
                  <a:srgbClr val="000000"/>
                </a:solidFill>
                <a:effectLst/>
                <a:latin typeface="Arial" panose="020B0604020202020204" pitchFamily="34" charset="0"/>
              </a:rPr>
              <a:t>) (18,4M€ | D3,5 | Y3,5%)</a:t>
            </a:r>
            <a:br>
              <a:rPr lang="de-DE" sz="1800" b="0" i="0" u="none" strike="noStrike" dirty="0">
                <a:solidFill>
                  <a:srgbClr val="000000"/>
                </a:solidFill>
                <a:effectLst/>
                <a:latin typeface="Arial" panose="020B0604020202020204" pitchFamily="34" charset="0"/>
              </a:rPr>
            </a:br>
            <a:r>
              <a:rPr lang="de-DE" sz="1800" b="1" i="0" u="none" strike="noStrike" dirty="0">
                <a:solidFill>
                  <a:srgbClr val="000000"/>
                </a:solidFill>
                <a:effectLst/>
                <a:latin typeface="Arial" panose="020B0604020202020204" pitchFamily="34" charset="0"/>
              </a:rPr>
              <a:t>   Private </a:t>
            </a:r>
            <a:r>
              <a:rPr lang="de-DE" sz="1800" b="1" i="0" u="none" strike="noStrike" dirty="0" err="1">
                <a:solidFill>
                  <a:srgbClr val="000000"/>
                </a:solidFill>
                <a:effectLst/>
                <a:latin typeface="Arial" panose="020B0604020202020204" pitchFamily="34" charset="0"/>
              </a:rPr>
              <a:t>Debt</a:t>
            </a:r>
            <a:r>
              <a:rPr lang="de-DE" sz="1800" b="1" i="0" u="none" strike="noStrike" dirty="0">
                <a:solidFill>
                  <a:srgbClr val="000000"/>
                </a:solidFill>
                <a:effectLst/>
                <a:latin typeface="Arial" panose="020B0604020202020204" pitchFamily="34" charset="0"/>
              </a:rPr>
              <a:t> (114,8M€ | D6,2 | Y5,1%)</a:t>
            </a:r>
            <a:br>
              <a:rPr lang="de-DE" sz="1800" b="1"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Private Capital Pool SICAV-SIF - Teilfonds XVIII (</a:t>
            </a:r>
            <a:r>
              <a:rPr lang="de-DE" sz="1800" b="0" i="0" u="none" strike="noStrike" dirty="0" err="1">
                <a:solidFill>
                  <a:srgbClr val="000000"/>
                </a:solidFill>
                <a:effectLst/>
                <a:latin typeface="Arial" panose="020B0604020202020204" pitchFamily="34" charset="0"/>
              </a:rPr>
              <a:t>Direct</a:t>
            </a:r>
            <a:r>
              <a:rPr lang="de-DE" sz="1800" b="0" i="0" u="none" strike="noStrike" dirty="0">
                <a:solidFill>
                  <a:srgbClr val="000000"/>
                </a:solidFill>
                <a:effectLst/>
                <a:latin typeface="Arial" panose="020B0604020202020204" pitchFamily="34" charset="0"/>
              </a:rPr>
              <a:t> Lending Basket II) HSBC (10,0M€ | D2,5 | Y4,3%)</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Solutio Premium Private </a:t>
            </a:r>
            <a:r>
              <a:rPr lang="de-DE" sz="1800" b="0" i="0" u="none" strike="noStrike" dirty="0" err="1">
                <a:solidFill>
                  <a:srgbClr val="000000"/>
                </a:solidFill>
                <a:effectLst/>
                <a:latin typeface="Arial" panose="020B0604020202020204" pitchFamily="34" charset="0"/>
              </a:rPr>
              <a:t>Debt</a:t>
            </a:r>
            <a:r>
              <a:rPr lang="de-DE" sz="1800" b="0" i="0" u="none" strike="noStrike" dirty="0">
                <a:solidFill>
                  <a:srgbClr val="000000"/>
                </a:solidFill>
                <a:effectLst/>
                <a:latin typeface="Arial" panose="020B0604020202020204" pitchFamily="34" charset="0"/>
              </a:rPr>
              <a:t> II Master </a:t>
            </a:r>
            <a:r>
              <a:rPr lang="de-DE" sz="1800" b="0" i="0" u="none" strike="noStrike" dirty="0" err="1">
                <a:solidFill>
                  <a:srgbClr val="000000"/>
                </a:solidFill>
                <a:effectLst/>
                <a:latin typeface="Arial" panose="020B0604020202020204" pitchFamily="34" charset="0"/>
              </a:rPr>
              <a:t>SCSp</a:t>
            </a:r>
            <a:r>
              <a:rPr lang="de-DE" sz="1800" b="0" i="0" u="none" strike="noStrike" dirty="0">
                <a:solidFill>
                  <a:srgbClr val="000000"/>
                </a:solidFill>
                <a:effectLst/>
                <a:latin typeface="Arial" panose="020B0604020202020204" pitchFamily="34" charset="0"/>
              </a:rPr>
              <a:t> (42,4M€ | D3 | Y8%)</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IKAV SICAV-FIS SCA - IDI III (45,6M€ | D8 | Y3,3%)</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a:t>
            </a:r>
            <a:r>
              <a:rPr lang="de-DE" sz="1800" b="0" i="0" u="none" strike="noStrike" dirty="0" err="1">
                <a:solidFill>
                  <a:srgbClr val="000000"/>
                </a:solidFill>
                <a:effectLst/>
                <a:latin typeface="Arial" panose="020B0604020202020204" pitchFamily="34" charset="0"/>
              </a:rPr>
              <a:t>Concessio</a:t>
            </a:r>
            <a:r>
              <a:rPr lang="de-DE" sz="1800" b="0" i="0" u="none" strike="noStrike" dirty="0">
                <a:solidFill>
                  <a:srgbClr val="000000"/>
                </a:solidFill>
                <a:effectLst/>
                <a:latin typeface="Arial" panose="020B0604020202020204" pitchFamily="34" charset="0"/>
              </a:rPr>
              <a:t> </a:t>
            </a:r>
            <a:r>
              <a:rPr lang="de-DE" sz="1800" b="0" i="0" u="none" strike="noStrike" dirty="0" err="1">
                <a:solidFill>
                  <a:srgbClr val="000000"/>
                </a:solidFill>
                <a:effectLst/>
                <a:latin typeface="Arial" panose="020B0604020202020204" pitchFamily="34" charset="0"/>
              </a:rPr>
              <a:t>Estacions</a:t>
            </a:r>
            <a:r>
              <a:rPr lang="de-DE" sz="1800" b="0" i="0" u="none" strike="noStrike" dirty="0">
                <a:solidFill>
                  <a:srgbClr val="000000"/>
                </a:solidFill>
                <a:effectLst/>
                <a:latin typeface="Arial" panose="020B0604020202020204" pitchFamily="34" charset="0"/>
              </a:rPr>
              <a:t> </a:t>
            </a:r>
            <a:r>
              <a:rPr lang="de-DE" sz="1800" b="0" i="0" u="none" strike="noStrike" dirty="0" err="1">
                <a:solidFill>
                  <a:srgbClr val="000000"/>
                </a:solidFill>
                <a:effectLst/>
                <a:latin typeface="Arial" panose="020B0604020202020204" pitchFamily="34" charset="0"/>
              </a:rPr>
              <a:t>Aeroport</a:t>
            </a:r>
            <a:r>
              <a:rPr lang="de-DE" sz="1800" b="0" i="0" u="none" strike="noStrike" dirty="0">
                <a:solidFill>
                  <a:srgbClr val="000000"/>
                </a:solidFill>
                <a:effectLst/>
                <a:latin typeface="Arial" panose="020B0604020202020204" pitchFamily="34" charset="0"/>
              </a:rPr>
              <a:t> L9 (Metro Barcelona) 2037 3,520% (tilgend) (16,8M€ | D11,8 | Y3,5%)</a:t>
            </a:r>
            <a:br>
              <a:rPr lang="de-DE" sz="1800" b="0" i="0" u="none" strike="noStrike" dirty="0">
                <a:solidFill>
                  <a:srgbClr val="000000"/>
                </a:solidFill>
                <a:effectLst/>
                <a:latin typeface="Arial" panose="020B0604020202020204" pitchFamily="34" charset="0"/>
              </a:rPr>
            </a:br>
            <a:r>
              <a:rPr lang="de-DE" sz="1800" b="1" i="0" u="none" strike="noStrike" dirty="0">
                <a:solidFill>
                  <a:srgbClr val="000000"/>
                </a:solidFill>
                <a:effectLst/>
                <a:latin typeface="Arial" panose="020B0604020202020204" pitchFamily="34" charset="0"/>
              </a:rPr>
              <a:t>   Sonstige Renten (128,7M€ | D1,3 | Y2,7%)</a:t>
            </a:r>
            <a:br>
              <a:rPr lang="de-DE" sz="1800" b="1" i="0" u="none" strike="noStrike" dirty="0">
                <a:solidFill>
                  <a:srgbClr val="000000"/>
                </a:solidFill>
                <a:effectLst/>
                <a:latin typeface="Arial" panose="020B0604020202020204" pitchFamily="34" charset="0"/>
              </a:rPr>
            </a:br>
            <a:r>
              <a:rPr lang="de-DE" sz="1800" b="0" i="0" u="none" strike="noStrike" dirty="0">
                <a:solidFill>
                  <a:srgbClr val="FF0000"/>
                </a:solidFill>
                <a:effectLst/>
                <a:latin typeface="Arial" panose="020B0604020202020204" pitchFamily="34" charset="0"/>
              </a:rPr>
              <a:t>     • BSLP IV Offshore 2026 variabel {GKSWAP_EUR_1M + 2,250%} (Sonstige Call) - </a:t>
            </a:r>
            <a:r>
              <a:rPr lang="de-DE" sz="1800" b="0" i="0" u="none" strike="noStrike" dirty="0" err="1">
                <a:solidFill>
                  <a:srgbClr val="FF0000"/>
                </a:solidFill>
                <a:effectLst/>
                <a:latin typeface="Arial" panose="020B0604020202020204" pitchFamily="34" charset="0"/>
              </a:rPr>
              <a:t>StrukNr</a:t>
            </a:r>
            <a:r>
              <a:rPr lang="de-DE" sz="1800" b="0" i="0" u="none" strike="noStrike" dirty="0">
                <a:solidFill>
                  <a:srgbClr val="FF0000"/>
                </a:solidFill>
                <a:effectLst/>
                <a:latin typeface="Arial" panose="020B0604020202020204" pitchFamily="34" charset="0"/>
              </a:rPr>
              <a:t> 247 (23,8M€ | D0 | Y2,3%)</a:t>
            </a:r>
            <a:br>
              <a:rPr lang="de-DE" sz="1800" b="0" i="0" u="none" strike="noStrike" dirty="0">
                <a:solidFill>
                  <a:srgbClr val="FF0000"/>
                </a:solidFill>
                <a:effectLst/>
                <a:latin typeface="Arial" panose="020B0604020202020204" pitchFamily="34" charset="0"/>
              </a:rPr>
            </a:br>
            <a:r>
              <a:rPr lang="de-DE" sz="1800" b="0" i="0" u="none" strike="noStrike" dirty="0">
                <a:solidFill>
                  <a:srgbClr val="FF0000"/>
                </a:solidFill>
                <a:effectLst/>
                <a:latin typeface="Arial" panose="020B0604020202020204" pitchFamily="34" charset="0"/>
              </a:rPr>
              <a:t>     • BSLP IV Offshore 2026 variabel {GKSWAP_USD_1M + 2,250%} (Sonstige Call) [USD] - </a:t>
            </a:r>
            <a:r>
              <a:rPr lang="de-DE" sz="1800" b="0" i="0" u="none" strike="noStrike" dirty="0" err="1">
                <a:solidFill>
                  <a:srgbClr val="FF0000"/>
                </a:solidFill>
                <a:effectLst/>
                <a:latin typeface="Arial" panose="020B0604020202020204" pitchFamily="34" charset="0"/>
              </a:rPr>
              <a:t>StrukNr</a:t>
            </a:r>
            <a:r>
              <a:rPr lang="de-DE" sz="1800" b="0" i="0" u="none" strike="noStrike" dirty="0">
                <a:solidFill>
                  <a:srgbClr val="FF0000"/>
                </a:solidFill>
                <a:effectLst/>
                <a:latin typeface="Arial" panose="020B0604020202020204" pitchFamily="34" charset="0"/>
              </a:rPr>
              <a:t> 247 (47,9M€ | D0 | Y2,4%)</a:t>
            </a:r>
            <a:br>
              <a:rPr lang="de-DE" sz="1800" b="0" i="0" u="none" strike="noStrike" dirty="0">
                <a:solidFill>
                  <a:srgbClr val="FF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a:t>
            </a:r>
            <a:r>
              <a:rPr lang="de-DE" sz="1800" b="0" i="0" u="none" strike="noStrike" dirty="0" err="1">
                <a:solidFill>
                  <a:srgbClr val="000000"/>
                </a:solidFill>
                <a:effectLst/>
                <a:latin typeface="Arial" panose="020B0604020202020204" pitchFamily="34" charset="0"/>
              </a:rPr>
              <a:t>BeGo</a:t>
            </a:r>
            <a:r>
              <a:rPr lang="de-DE" sz="1800" b="0" i="0" u="none" strike="noStrike" dirty="0">
                <a:solidFill>
                  <a:srgbClr val="000000"/>
                </a:solidFill>
                <a:effectLst/>
                <a:latin typeface="Arial" panose="020B0604020202020204" pitchFamily="34" charset="0"/>
              </a:rPr>
              <a:t> Shipping </a:t>
            </a:r>
            <a:r>
              <a:rPr lang="de-DE" sz="1800" b="0" i="0" u="none" strike="noStrike" dirty="0" err="1">
                <a:solidFill>
                  <a:srgbClr val="000000"/>
                </a:solidFill>
                <a:effectLst/>
                <a:latin typeface="Arial" panose="020B0604020202020204" pitchFamily="34" charset="0"/>
              </a:rPr>
              <a:t>Debt</a:t>
            </a:r>
            <a:r>
              <a:rPr lang="de-DE" sz="1800" b="0" i="0" u="none" strike="noStrike" dirty="0">
                <a:solidFill>
                  <a:srgbClr val="000000"/>
                </a:solidFill>
                <a:effectLst/>
                <a:latin typeface="Arial" panose="020B0604020202020204" pitchFamily="34" charset="0"/>
              </a:rPr>
              <a:t> Fund II (Berenberg) (FX </a:t>
            </a:r>
            <a:r>
              <a:rPr lang="de-DE" sz="1800" b="0" i="0" u="none" strike="noStrike" dirty="0" err="1">
                <a:solidFill>
                  <a:srgbClr val="000000"/>
                </a:solidFill>
                <a:effectLst/>
                <a:latin typeface="Arial" panose="020B0604020202020204" pitchFamily="34" charset="0"/>
              </a:rPr>
              <a:t>Hedged</a:t>
            </a:r>
            <a:r>
              <a:rPr lang="de-DE" sz="1800" b="0" i="0" u="none" strike="noStrike" dirty="0">
                <a:solidFill>
                  <a:srgbClr val="000000"/>
                </a:solidFill>
                <a:effectLst/>
                <a:latin typeface="Arial" panose="020B0604020202020204" pitchFamily="34" charset="0"/>
              </a:rPr>
              <a:t>) (47,9M€ | D3,4 | Y2,9%)</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LHS </a:t>
            </a:r>
            <a:r>
              <a:rPr lang="de-DE" sz="1800" b="0" i="0" u="none" strike="noStrike" dirty="0" err="1">
                <a:solidFill>
                  <a:srgbClr val="000000"/>
                </a:solidFill>
                <a:effectLst/>
                <a:latin typeface="Arial" panose="020B0604020202020204" pitchFamily="34" charset="0"/>
              </a:rPr>
              <a:t>Borrower</a:t>
            </a:r>
            <a:r>
              <a:rPr lang="de-DE" sz="1800" b="0" i="0" u="none" strike="noStrike" dirty="0">
                <a:solidFill>
                  <a:srgbClr val="000000"/>
                </a:solidFill>
                <a:effectLst/>
                <a:latin typeface="Arial" panose="020B0604020202020204" pitchFamily="34" charset="0"/>
              </a:rPr>
              <a:t> 2025 variabel {</a:t>
            </a:r>
            <a:r>
              <a:rPr lang="de-DE" sz="1800" b="0" i="0" u="none" strike="noStrike" dirty="0" err="1">
                <a:solidFill>
                  <a:srgbClr val="000000"/>
                </a:solidFill>
                <a:effectLst/>
                <a:latin typeface="Arial" panose="020B0604020202020204" pitchFamily="34" charset="0"/>
              </a:rPr>
              <a:t>max</a:t>
            </a:r>
            <a:r>
              <a:rPr lang="de-DE" sz="1800" b="0" i="0" u="none" strike="noStrike" dirty="0">
                <a:solidFill>
                  <a:srgbClr val="000000"/>
                </a:solidFill>
                <a:effectLst/>
                <a:latin typeface="Arial" panose="020B0604020202020204" pitchFamily="34" charset="0"/>
              </a:rPr>
              <a:t>(GKSWAP_EUR_1M + 6,75%, 7,75%)} [USD] (FX-</a:t>
            </a:r>
            <a:r>
              <a:rPr lang="de-DE" sz="1800" b="0" i="0" u="none" strike="noStrike" dirty="0" err="1">
                <a:solidFill>
                  <a:srgbClr val="000000"/>
                </a:solidFill>
                <a:effectLst/>
                <a:latin typeface="Arial" panose="020B0604020202020204" pitchFamily="34" charset="0"/>
              </a:rPr>
              <a:t>Hedged</a:t>
            </a:r>
            <a:r>
              <a:rPr lang="de-DE" sz="1800" b="0" i="0" u="none" strike="noStrike" dirty="0">
                <a:solidFill>
                  <a:srgbClr val="000000"/>
                </a:solidFill>
                <a:effectLst/>
                <a:latin typeface="Arial" panose="020B0604020202020204" pitchFamily="34" charset="0"/>
              </a:rPr>
              <a:t>) (3,4M€ | D0 | Y7,8%)</a:t>
            </a:r>
            <a:br>
              <a:rPr lang="de-DE" sz="1800" b="0" i="0" u="none" strike="noStrike" dirty="0">
                <a:solidFill>
                  <a:srgbClr val="000000"/>
                </a:solidFill>
                <a:effectLst/>
                <a:latin typeface="Arial" panose="020B0604020202020204" pitchFamily="34" charset="0"/>
              </a:rPr>
            </a:br>
            <a:r>
              <a:rPr lang="de-DE" sz="1800" b="0" i="0" u="none" strike="noStrike" dirty="0">
                <a:solidFill>
                  <a:srgbClr val="FF0000"/>
                </a:solidFill>
                <a:effectLst/>
                <a:latin typeface="Arial" panose="020B0604020202020204" pitchFamily="34" charset="0"/>
              </a:rPr>
              <a:t>     • GS Mezzanine Partners VII Offshore 2026 variabel {GKSWAP_EUR_3M + 2,750%} (Sonstige Call) - </a:t>
            </a:r>
            <a:r>
              <a:rPr lang="de-DE" sz="1800" b="0" i="0" u="none" strike="noStrike" dirty="0" err="1">
                <a:solidFill>
                  <a:srgbClr val="FF0000"/>
                </a:solidFill>
                <a:effectLst/>
                <a:latin typeface="Arial" panose="020B0604020202020204" pitchFamily="34" charset="0"/>
              </a:rPr>
              <a:t>StrukNr</a:t>
            </a:r>
            <a:r>
              <a:rPr lang="de-DE" sz="1800" b="0" i="0" u="none" strike="noStrike" dirty="0">
                <a:solidFill>
                  <a:srgbClr val="FF0000"/>
                </a:solidFill>
                <a:effectLst/>
                <a:latin typeface="Arial" panose="020B0604020202020204" pitchFamily="34" charset="0"/>
              </a:rPr>
              <a:t> 237 (3,6M€ | D0,2 | Y2,8%)</a:t>
            </a:r>
            <a:br>
              <a:rPr lang="de-DE" sz="1800" b="0" i="0" u="none" strike="noStrike" dirty="0">
                <a:solidFill>
                  <a:srgbClr val="FF0000"/>
                </a:solidFill>
                <a:effectLst/>
                <a:latin typeface="Arial" panose="020B0604020202020204" pitchFamily="34" charset="0"/>
              </a:rPr>
            </a:br>
            <a:r>
              <a:rPr lang="de-DE" sz="1800" b="0" i="0" u="none" strike="noStrike" dirty="0">
                <a:solidFill>
                  <a:srgbClr val="FF0000"/>
                </a:solidFill>
                <a:effectLst/>
                <a:latin typeface="Arial" panose="020B0604020202020204" pitchFamily="34" charset="0"/>
              </a:rPr>
              <a:t>     • GS Mezzanine Partners VII Offshore Treaty 2026 variabel {GKSWAP_EUR_3M + 2,750%} (Sonstige Call) - </a:t>
            </a:r>
            <a:r>
              <a:rPr lang="de-DE" sz="1800" b="0" i="0" u="none" strike="noStrike" dirty="0" err="1">
                <a:solidFill>
                  <a:srgbClr val="FF0000"/>
                </a:solidFill>
                <a:effectLst/>
                <a:latin typeface="Arial" panose="020B0604020202020204" pitchFamily="34" charset="0"/>
              </a:rPr>
              <a:t>StrukNr</a:t>
            </a:r>
            <a:r>
              <a:rPr lang="de-DE" sz="1800" b="0" i="0" u="none" strike="noStrike" dirty="0">
                <a:solidFill>
                  <a:srgbClr val="FF0000"/>
                </a:solidFill>
                <a:effectLst/>
                <a:latin typeface="Arial" panose="020B0604020202020204" pitchFamily="34" charset="0"/>
              </a:rPr>
              <a:t> 237 (1,4M€ | D0,2 | Y2,8%)</a:t>
            </a:r>
            <a:br>
              <a:rPr lang="de-DE" sz="1800" b="0" i="0" u="none" strike="noStrike" dirty="0">
                <a:solidFill>
                  <a:srgbClr val="FF0000"/>
                </a:solidFill>
                <a:effectLst/>
                <a:latin typeface="Arial" panose="020B0604020202020204" pitchFamily="34" charset="0"/>
              </a:rPr>
            </a:br>
            <a:r>
              <a:rPr lang="de-DE" sz="1800" b="0" i="0" u="none" strike="noStrike" dirty="0">
                <a:solidFill>
                  <a:srgbClr val="FF0000"/>
                </a:solidFill>
                <a:effectLst/>
                <a:latin typeface="Arial" panose="020B0604020202020204" pitchFamily="34" charset="0"/>
              </a:rPr>
              <a:t>     • GS Mezzanine Partners VII 2026 variabel {GKSWAP_EUR_3M + 2,750%} (Sonstige Call) - </a:t>
            </a:r>
            <a:r>
              <a:rPr lang="de-DE" sz="1800" b="0" i="0" u="none" strike="noStrike" dirty="0" err="1">
                <a:solidFill>
                  <a:srgbClr val="FF0000"/>
                </a:solidFill>
                <a:effectLst/>
                <a:latin typeface="Arial" panose="020B0604020202020204" pitchFamily="34" charset="0"/>
              </a:rPr>
              <a:t>StrukNr</a:t>
            </a:r>
            <a:r>
              <a:rPr lang="de-DE" sz="1800" b="0" i="0" u="none" strike="noStrike" dirty="0">
                <a:solidFill>
                  <a:srgbClr val="FF0000"/>
                </a:solidFill>
                <a:effectLst/>
                <a:latin typeface="Arial" panose="020B0604020202020204" pitchFamily="34" charset="0"/>
              </a:rPr>
              <a:t> 237 (0,6M€ | D0,2 | Y2,8%)</a:t>
            </a:r>
            <a:br>
              <a:rPr lang="de-DE" sz="1800" b="0" i="0" u="none" strike="noStrike" dirty="0">
                <a:solidFill>
                  <a:srgbClr val="FF0000"/>
                </a:solidFill>
                <a:effectLst/>
                <a:latin typeface="Arial" panose="020B0604020202020204" pitchFamily="34" charset="0"/>
              </a:rPr>
            </a:br>
            <a:endParaRPr lang="de-DE" sz="1800" b="0" i="0" u="none" strike="noStrike" dirty="0">
              <a:solidFill>
                <a:srgbClr val="FF0000"/>
              </a:solidFill>
              <a:effectLst/>
              <a:latin typeface="Arial" panose="020B0604020202020204" pitchFamily="34" charset="0"/>
            </a:endParaRPr>
          </a:p>
          <a:p>
            <a:pPr marL="0" indent="0">
              <a:buNone/>
            </a:pPr>
            <a:r>
              <a:rPr lang="de-DE" sz="1800" b="1" i="0" u="sng" strike="noStrike" dirty="0">
                <a:solidFill>
                  <a:srgbClr val="000000"/>
                </a:solidFill>
                <a:effectLst/>
                <a:latin typeface="Arial" panose="020B0604020202020204" pitchFamily="34" charset="0"/>
              </a:rPr>
              <a:t>NON-FI (415,4M€ | D0 | Y6,1%)</a:t>
            </a:r>
            <a:br>
              <a:rPr lang="de-DE" sz="1800" b="1" i="0" u="sng" strike="noStrike" dirty="0">
                <a:solidFill>
                  <a:srgbClr val="000000"/>
                </a:solidFill>
                <a:effectLst/>
                <a:latin typeface="Arial" panose="020B0604020202020204" pitchFamily="34" charset="0"/>
              </a:rPr>
            </a:br>
            <a:r>
              <a:rPr lang="de-DE" sz="1800" b="1" i="0" u="none" strike="noStrike" dirty="0">
                <a:solidFill>
                  <a:srgbClr val="000000"/>
                </a:solidFill>
                <a:effectLst/>
                <a:latin typeface="Arial" panose="020B0604020202020204" pitchFamily="34" charset="0"/>
              </a:rPr>
              <a:t>   Immobilien (21,9M€ | D0 | Y4%)</a:t>
            </a:r>
            <a:br>
              <a:rPr lang="de-DE" sz="1800" b="1"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Pegasus Bayern Portfolio 2 (1,3M€ | D0 | Y4%)</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a:t>
            </a:r>
            <a:r>
              <a:rPr lang="de-DE" sz="1800" b="0" i="0" u="none" strike="noStrike" dirty="0" err="1">
                <a:solidFill>
                  <a:srgbClr val="000000"/>
                </a:solidFill>
                <a:effectLst/>
                <a:latin typeface="Arial" panose="020B0604020202020204" pitchFamily="34" charset="0"/>
              </a:rPr>
              <a:t>Cordea</a:t>
            </a:r>
            <a:r>
              <a:rPr lang="de-DE" sz="1800" b="0" i="0" u="none" strike="noStrike" dirty="0">
                <a:solidFill>
                  <a:srgbClr val="000000"/>
                </a:solidFill>
                <a:effectLst/>
                <a:latin typeface="Arial" panose="020B0604020202020204" pitchFamily="34" charset="0"/>
              </a:rPr>
              <a:t> </a:t>
            </a:r>
            <a:r>
              <a:rPr lang="de-DE" sz="1800" b="0" i="0" u="none" strike="noStrike" dirty="0" err="1">
                <a:solidFill>
                  <a:srgbClr val="000000"/>
                </a:solidFill>
                <a:effectLst/>
                <a:latin typeface="Arial" panose="020B0604020202020204" pitchFamily="34" charset="0"/>
              </a:rPr>
              <a:t>Savills</a:t>
            </a:r>
            <a:r>
              <a:rPr lang="de-DE" sz="1800" b="0" i="0" u="none" strike="noStrike" dirty="0">
                <a:solidFill>
                  <a:srgbClr val="000000"/>
                </a:solidFill>
                <a:effectLst/>
                <a:latin typeface="Arial" panose="020B0604020202020204" pitchFamily="34" charset="0"/>
              </a:rPr>
              <a:t> Real </a:t>
            </a:r>
            <a:r>
              <a:rPr lang="de-DE" sz="1800" b="0" i="0" u="none" strike="noStrike" dirty="0" err="1">
                <a:solidFill>
                  <a:srgbClr val="000000"/>
                </a:solidFill>
                <a:effectLst/>
                <a:latin typeface="Arial" panose="020B0604020202020204" pitchFamily="34" charset="0"/>
              </a:rPr>
              <a:t>Invest</a:t>
            </a:r>
            <a:r>
              <a:rPr lang="de-DE" sz="1800" b="0" i="0" u="none" strike="noStrike" dirty="0">
                <a:solidFill>
                  <a:srgbClr val="000000"/>
                </a:solidFill>
                <a:effectLst/>
                <a:latin typeface="Arial" panose="020B0604020202020204" pitchFamily="34" charset="0"/>
              </a:rPr>
              <a:t> 1 (5,0M€ | D0 | Y4%)</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Invesco Real Estate European Value Add (2,0M€ | D0 | Y4%)</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Pegasus Bayern Portfolio 1 (0,3M€ | D0 | Y4%)</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VB Immo Select (13,4M€ | D0 | Y4%)</a:t>
            </a:r>
            <a:br>
              <a:rPr lang="de-DE" sz="1800" b="0" i="0" u="none" strike="noStrike" dirty="0">
                <a:solidFill>
                  <a:srgbClr val="000000"/>
                </a:solidFill>
                <a:effectLst/>
                <a:latin typeface="Arial" panose="020B0604020202020204" pitchFamily="34" charset="0"/>
              </a:rPr>
            </a:br>
            <a:r>
              <a:rPr lang="de-DE" sz="1800" b="1" i="0" u="none" strike="noStrike" dirty="0">
                <a:solidFill>
                  <a:srgbClr val="000000"/>
                </a:solidFill>
                <a:effectLst/>
                <a:latin typeface="Arial" panose="020B0604020202020204" pitchFamily="34" charset="0"/>
              </a:rPr>
              <a:t>   Langfristige Eigenkapitalinvestitionen (156,7M€ | D0 | Y5,1%)</a:t>
            </a:r>
            <a:br>
              <a:rPr lang="de-DE" sz="1800" b="1"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IKAV SICAV-FIS SCA - IEI II - Global Infrastructure Investments (107,6M€ | D0 | Y5,3%)</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Allianz </a:t>
            </a:r>
            <a:r>
              <a:rPr lang="de-DE" sz="1800" b="0" i="0" u="none" strike="noStrike" dirty="0" err="1">
                <a:solidFill>
                  <a:srgbClr val="000000"/>
                </a:solidFill>
                <a:effectLst/>
                <a:latin typeface="Arial" panose="020B0604020202020204" pitchFamily="34" charset="0"/>
              </a:rPr>
              <a:t>Tulip</a:t>
            </a:r>
            <a:r>
              <a:rPr lang="de-DE" sz="1800" b="0" i="0" u="none" strike="noStrike" dirty="0">
                <a:solidFill>
                  <a:srgbClr val="000000"/>
                </a:solidFill>
                <a:effectLst/>
                <a:latin typeface="Arial" panose="020B0604020202020204" pitchFamily="34" charset="0"/>
              </a:rPr>
              <a:t> GP </a:t>
            </a:r>
            <a:r>
              <a:rPr lang="de-DE" sz="1800" b="0" i="0" u="none" strike="noStrike" dirty="0" err="1">
                <a:solidFill>
                  <a:srgbClr val="000000"/>
                </a:solidFill>
                <a:effectLst/>
                <a:latin typeface="Arial" panose="020B0604020202020204" pitchFamily="34" charset="0"/>
              </a:rPr>
              <a:t>S.à.r.l</a:t>
            </a:r>
            <a:r>
              <a:rPr lang="de-DE" sz="1800" b="0" i="0" u="none" strike="noStrike" dirty="0">
                <a:solidFill>
                  <a:srgbClr val="000000"/>
                </a:solidFill>
                <a:effectLst/>
                <a:latin typeface="Arial" panose="020B0604020202020204" pitchFamily="34" charset="0"/>
              </a:rPr>
              <a:t>. (49,1M€ | D0 | Y4,8%)</a:t>
            </a:r>
            <a:br>
              <a:rPr lang="de-DE" sz="1800" b="0" i="0" u="none" strike="noStrike" dirty="0">
                <a:solidFill>
                  <a:srgbClr val="000000"/>
                </a:solidFill>
                <a:effectLst/>
                <a:latin typeface="Arial" panose="020B0604020202020204" pitchFamily="34" charset="0"/>
              </a:rPr>
            </a:br>
            <a:r>
              <a:rPr lang="de-DE" sz="1800" b="1" i="0" u="none" strike="noStrike" dirty="0">
                <a:solidFill>
                  <a:srgbClr val="000000"/>
                </a:solidFill>
                <a:effectLst/>
                <a:latin typeface="Arial" panose="020B0604020202020204" pitchFamily="34" charset="0"/>
              </a:rPr>
              <a:t>   Erneuerbare Energien und Infrastruktur (92,3M€ | D0 | Y5,8%)</a:t>
            </a:r>
            <a:br>
              <a:rPr lang="de-DE" sz="1800" b="1"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VB Erneuerbare Energien und Infrastruktur-L </a:t>
            </a:r>
            <a:r>
              <a:rPr lang="de-DE" sz="1800" b="0" i="0" u="none" strike="noStrike" dirty="0" err="1">
                <a:solidFill>
                  <a:srgbClr val="000000"/>
                </a:solidFill>
                <a:effectLst/>
                <a:latin typeface="Arial" panose="020B0604020202020204" pitchFamily="34" charset="0"/>
              </a:rPr>
              <a:t>SCSp</a:t>
            </a:r>
            <a:r>
              <a:rPr lang="de-DE" sz="1800" b="0" i="0" u="none" strike="noStrike" dirty="0">
                <a:solidFill>
                  <a:srgbClr val="000000"/>
                </a:solidFill>
                <a:effectLst/>
                <a:latin typeface="Arial" panose="020B0604020202020204" pitchFamily="34" charset="0"/>
              </a:rPr>
              <a:t> (50,4M€ | D0 | Y6%)</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Infrastructure Access Portfolio - L3 </a:t>
            </a:r>
            <a:r>
              <a:rPr lang="de-DE" sz="1800" b="0" i="0" u="none" strike="noStrike" dirty="0" err="1">
                <a:solidFill>
                  <a:srgbClr val="000000"/>
                </a:solidFill>
                <a:effectLst/>
                <a:latin typeface="Arial" panose="020B0604020202020204" pitchFamily="34" charset="0"/>
              </a:rPr>
              <a:t>SCSp</a:t>
            </a:r>
            <a:r>
              <a:rPr lang="de-DE" sz="1800" b="0" i="0" u="none" strike="noStrike" dirty="0">
                <a:solidFill>
                  <a:srgbClr val="000000"/>
                </a:solidFill>
                <a:effectLst/>
                <a:latin typeface="Arial" panose="020B0604020202020204" pitchFamily="34" charset="0"/>
              </a:rPr>
              <a:t> (7,7M€ | D0 | Y6%)</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FP Lux Investments </a:t>
            </a:r>
            <a:r>
              <a:rPr lang="de-DE" sz="1800" b="0" i="0" u="none" strike="noStrike" dirty="0" err="1">
                <a:solidFill>
                  <a:srgbClr val="000000"/>
                </a:solidFill>
                <a:effectLst/>
                <a:latin typeface="Arial" panose="020B0604020202020204" pitchFamily="34" charset="0"/>
              </a:rPr>
              <a:t>SCSp</a:t>
            </a:r>
            <a:r>
              <a:rPr lang="de-DE" sz="1800" b="0" i="0" u="none" strike="noStrike" dirty="0">
                <a:solidFill>
                  <a:srgbClr val="000000"/>
                </a:solidFill>
                <a:effectLst/>
                <a:latin typeface="Arial" panose="020B0604020202020204" pitchFamily="34" charset="0"/>
              </a:rPr>
              <a:t> SICAV-RAIF, VB Solar Infrastructure (27,7M€ | D0 | Y5,3%)</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Infrastructure Access Portfolio - L4 </a:t>
            </a:r>
            <a:r>
              <a:rPr lang="de-DE" sz="1800" b="0" i="0" u="none" strike="noStrike" dirty="0" err="1">
                <a:solidFill>
                  <a:srgbClr val="000000"/>
                </a:solidFill>
                <a:effectLst/>
                <a:latin typeface="Arial" panose="020B0604020202020204" pitchFamily="34" charset="0"/>
              </a:rPr>
              <a:t>SCSp</a:t>
            </a:r>
            <a:r>
              <a:rPr lang="de-DE" sz="1800" b="0" i="0" u="none" strike="noStrike" dirty="0">
                <a:solidFill>
                  <a:srgbClr val="000000"/>
                </a:solidFill>
                <a:effectLst/>
                <a:latin typeface="Arial" panose="020B0604020202020204" pitchFamily="34" charset="0"/>
              </a:rPr>
              <a:t> (4,5M€ | D0 | Y6%)</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Infrastructure Access Portfolio - L2 </a:t>
            </a:r>
            <a:r>
              <a:rPr lang="de-DE" sz="1800" b="0" i="0" u="none" strike="noStrike" dirty="0" err="1">
                <a:solidFill>
                  <a:srgbClr val="000000"/>
                </a:solidFill>
                <a:effectLst/>
                <a:latin typeface="Arial" panose="020B0604020202020204" pitchFamily="34" charset="0"/>
              </a:rPr>
              <a:t>SCSp</a:t>
            </a:r>
            <a:r>
              <a:rPr lang="de-DE" sz="1800" b="0" i="0" u="none" strike="noStrike" dirty="0">
                <a:solidFill>
                  <a:srgbClr val="000000"/>
                </a:solidFill>
                <a:effectLst/>
                <a:latin typeface="Arial" panose="020B0604020202020204" pitchFamily="34" charset="0"/>
              </a:rPr>
              <a:t> (2,0M€ | D0 | Y6%)</a:t>
            </a:r>
            <a:br>
              <a:rPr lang="de-DE" sz="1800" b="0" i="0" u="none" strike="noStrike" dirty="0">
                <a:solidFill>
                  <a:srgbClr val="000000"/>
                </a:solidFill>
                <a:effectLst/>
                <a:latin typeface="Arial" panose="020B0604020202020204" pitchFamily="34" charset="0"/>
              </a:rPr>
            </a:br>
            <a:r>
              <a:rPr lang="de-DE" sz="1800" b="1" i="0" u="none" strike="noStrike" dirty="0">
                <a:solidFill>
                  <a:srgbClr val="000000"/>
                </a:solidFill>
                <a:effectLst/>
                <a:latin typeface="Arial" panose="020B0604020202020204" pitchFamily="34" charset="0"/>
              </a:rPr>
              <a:t>   Aktien (8,0M€ | D0 | Y3%)</a:t>
            </a:r>
            <a:br>
              <a:rPr lang="de-DE" sz="1800" b="1"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Danone S.A. (0,6M€ | D0 | Y3%)</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Fresenius SE (1,4M€ | D0 | Y3%)</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a:t>
            </a:r>
            <a:r>
              <a:rPr lang="de-DE" sz="1800" b="0" i="0" u="none" strike="noStrike" dirty="0" err="1">
                <a:solidFill>
                  <a:srgbClr val="000000"/>
                </a:solidFill>
                <a:effectLst/>
                <a:latin typeface="Arial" panose="020B0604020202020204" pitchFamily="34" charset="0"/>
              </a:rPr>
              <a:t>Petershill</a:t>
            </a:r>
            <a:r>
              <a:rPr lang="de-DE" sz="1800" b="0" i="0" u="none" strike="noStrike" dirty="0">
                <a:solidFill>
                  <a:srgbClr val="000000"/>
                </a:solidFill>
                <a:effectLst/>
                <a:latin typeface="Arial" panose="020B0604020202020204" pitchFamily="34" charset="0"/>
              </a:rPr>
              <a:t> Partners PLC (4,1M€ | D0 | Y3%)</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Vonovia SE Namens-Aktien </a:t>
            </a:r>
            <a:r>
              <a:rPr lang="de-DE" sz="1800" b="0" i="0" u="none" strike="noStrike" dirty="0" err="1">
                <a:solidFill>
                  <a:srgbClr val="000000"/>
                </a:solidFill>
                <a:effectLst/>
                <a:latin typeface="Arial" panose="020B0604020202020204" pitchFamily="34" charset="0"/>
              </a:rPr>
              <a:t>o.N</a:t>
            </a:r>
            <a:r>
              <a:rPr lang="de-DE" sz="1800" b="0" i="0" u="none" strike="noStrike" dirty="0">
                <a:solidFill>
                  <a:srgbClr val="000000"/>
                </a:solidFill>
                <a:effectLst/>
                <a:latin typeface="Arial" panose="020B0604020202020204" pitchFamily="34" charset="0"/>
              </a:rPr>
              <a:t>. (0,4M€ | D0 | Y3%)</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a:t>
            </a:r>
            <a:r>
              <a:rPr lang="de-DE" sz="1800" b="0" i="0" u="none" strike="noStrike" dirty="0" err="1">
                <a:solidFill>
                  <a:srgbClr val="000000"/>
                </a:solidFill>
                <a:effectLst/>
                <a:latin typeface="Arial" panose="020B0604020202020204" pitchFamily="34" charset="0"/>
              </a:rPr>
              <a:t>Prosus</a:t>
            </a:r>
            <a:r>
              <a:rPr lang="de-DE" sz="1800" b="0" i="0" u="none" strike="noStrike" dirty="0">
                <a:solidFill>
                  <a:srgbClr val="000000"/>
                </a:solidFill>
                <a:effectLst/>
                <a:latin typeface="Arial" panose="020B0604020202020204" pitchFamily="34" charset="0"/>
              </a:rPr>
              <a:t> N.V. (1,4M€ | D0 | Y3%)</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Daimler Truck Holding AG (Abspaltung Daimler 2:1) (0,0M€ | D0 | Y3%)</a:t>
            </a:r>
            <a:br>
              <a:rPr lang="de-DE" sz="1800" b="0" i="0" u="none" strike="noStrike" dirty="0">
                <a:solidFill>
                  <a:srgbClr val="000000"/>
                </a:solidFill>
                <a:effectLst/>
                <a:latin typeface="Arial" panose="020B0604020202020204" pitchFamily="34" charset="0"/>
              </a:rPr>
            </a:br>
            <a:r>
              <a:rPr lang="de-DE" sz="1800" b="1" i="0" u="none" strike="noStrike" dirty="0">
                <a:solidFill>
                  <a:srgbClr val="000000"/>
                </a:solidFill>
                <a:effectLst/>
                <a:latin typeface="Arial" panose="020B0604020202020204" pitchFamily="34" charset="0"/>
              </a:rPr>
              <a:t>   Private Equity (132,6M€ | D0 | Y8%)</a:t>
            </a:r>
            <a:br>
              <a:rPr lang="de-DE" sz="1800" b="1"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8F </a:t>
            </a:r>
            <a:r>
              <a:rPr lang="de-DE" sz="1800" b="0" i="0" u="none" strike="noStrike" dirty="0" err="1">
                <a:solidFill>
                  <a:srgbClr val="000000"/>
                </a:solidFill>
                <a:effectLst/>
                <a:latin typeface="Arial" panose="020B0604020202020204" pitchFamily="34" charset="0"/>
              </a:rPr>
              <a:t>Aquaculture</a:t>
            </a:r>
            <a:r>
              <a:rPr lang="de-DE" sz="1800" b="0" i="0" u="none" strike="noStrike" dirty="0">
                <a:solidFill>
                  <a:srgbClr val="000000"/>
                </a:solidFill>
                <a:effectLst/>
                <a:latin typeface="Arial" panose="020B0604020202020204" pitchFamily="34" charset="0"/>
              </a:rPr>
              <a:t> Fund I (15,2M€ | D0 | Y8%)</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VB Private Equity SCS-RAIF (101,3M€ | D0 | Y8%)</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ECBF I </a:t>
            </a:r>
            <a:r>
              <a:rPr lang="de-DE" sz="1800" b="0" i="0" u="none" strike="noStrike" dirty="0" err="1">
                <a:solidFill>
                  <a:srgbClr val="000000"/>
                </a:solidFill>
                <a:effectLst/>
                <a:latin typeface="Arial" panose="020B0604020202020204" pitchFamily="34" charset="0"/>
              </a:rPr>
              <a:t>SCSp</a:t>
            </a:r>
            <a:r>
              <a:rPr lang="de-DE" sz="1800" b="0" i="0" u="none" strike="noStrike" dirty="0">
                <a:solidFill>
                  <a:srgbClr val="000000"/>
                </a:solidFill>
                <a:effectLst/>
                <a:latin typeface="Arial" panose="020B0604020202020204" pitchFamily="34" charset="0"/>
              </a:rPr>
              <a:t> (2,9M€ | D0 | Y8%)</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a:t>
            </a:r>
            <a:r>
              <a:rPr lang="de-DE" sz="1800" b="0" i="0" u="none" strike="noStrike" dirty="0" err="1">
                <a:solidFill>
                  <a:srgbClr val="000000"/>
                </a:solidFill>
                <a:effectLst/>
                <a:latin typeface="Arial" panose="020B0604020202020204" pitchFamily="34" charset="0"/>
              </a:rPr>
              <a:t>Petershill</a:t>
            </a:r>
            <a:r>
              <a:rPr lang="de-DE" sz="1800" b="0" i="0" u="none" strike="noStrike" dirty="0">
                <a:solidFill>
                  <a:srgbClr val="000000"/>
                </a:solidFill>
                <a:effectLst/>
                <a:latin typeface="Arial" panose="020B0604020202020204" pitchFamily="34" charset="0"/>
              </a:rPr>
              <a:t> IV Offshore </a:t>
            </a:r>
            <a:r>
              <a:rPr lang="de-DE" sz="1800" b="0" i="0" u="none" strike="noStrike" dirty="0" err="1">
                <a:solidFill>
                  <a:srgbClr val="000000"/>
                </a:solidFill>
                <a:effectLst/>
                <a:latin typeface="Arial" panose="020B0604020202020204" pitchFamily="34" charset="0"/>
              </a:rPr>
              <a:t>SCSp</a:t>
            </a:r>
            <a:r>
              <a:rPr lang="de-DE" sz="1800" b="0" i="0" u="none" strike="noStrike" dirty="0">
                <a:solidFill>
                  <a:srgbClr val="000000"/>
                </a:solidFill>
                <a:effectLst/>
                <a:latin typeface="Arial" panose="020B0604020202020204" pitchFamily="34" charset="0"/>
              </a:rPr>
              <a:t> (7,0M€ | D0 | Y8%)</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AVP </a:t>
            </a:r>
            <a:r>
              <a:rPr lang="de-DE" sz="1800" b="0" i="0" u="none" strike="noStrike" dirty="0" err="1">
                <a:solidFill>
                  <a:srgbClr val="000000"/>
                </a:solidFill>
                <a:effectLst/>
                <a:latin typeface="Arial" panose="020B0604020202020204" pitchFamily="34" charset="0"/>
              </a:rPr>
              <a:t>Diversified</a:t>
            </a:r>
            <a:r>
              <a:rPr lang="de-DE" sz="1800" b="0" i="0" u="none" strike="noStrike" dirty="0">
                <a:solidFill>
                  <a:srgbClr val="000000"/>
                </a:solidFill>
                <a:effectLst/>
                <a:latin typeface="Arial" panose="020B0604020202020204" pitchFamily="34" charset="0"/>
              </a:rPr>
              <a:t> II S.L.P. (6,2M€ | D0 | Y8%)</a:t>
            </a:r>
            <a:br>
              <a:rPr lang="de-DE" sz="1800" b="0" i="0" u="none" strike="noStrike" dirty="0">
                <a:solidFill>
                  <a:srgbClr val="000000"/>
                </a:solidFill>
                <a:effectLst/>
                <a:latin typeface="Arial" panose="020B0604020202020204" pitchFamily="34" charset="0"/>
              </a:rPr>
            </a:br>
            <a:r>
              <a:rPr lang="de-DE" sz="1800" b="1" i="0" u="none" strike="noStrike" dirty="0">
                <a:solidFill>
                  <a:srgbClr val="000000"/>
                </a:solidFill>
                <a:effectLst/>
                <a:latin typeface="Arial" panose="020B0604020202020204" pitchFamily="34" charset="0"/>
              </a:rPr>
              <a:t>   Sonstiges (4,0M€ | D0 | Y3%)</a:t>
            </a:r>
            <a:br>
              <a:rPr lang="de-DE" sz="1800" b="1"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a:t>
            </a:r>
            <a:r>
              <a:rPr lang="de-DE" sz="1800" b="0" i="0" u="none" strike="noStrike" dirty="0" err="1">
                <a:solidFill>
                  <a:srgbClr val="000000"/>
                </a:solidFill>
                <a:effectLst/>
                <a:latin typeface="Arial" panose="020B0604020202020204" pitchFamily="34" charset="0"/>
              </a:rPr>
              <a:t>vfm</a:t>
            </a:r>
            <a:r>
              <a:rPr lang="de-DE" sz="1800" b="0" i="0" u="none" strike="noStrike" dirty="0">
                <a:solidFill>
                  <a:srgbClr val="000000"/>
                </a:solidFill>
                <a:effectLst/>
                <a:latin typeface="Arial" panose="020B0604020202020204" pitchFamily="34" charset="0"/>
              </a:rPr>
              <a:t> Service GmbH (1,5M€ | D0 | Y3%)</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a:t>
            </a:r>
            <a:r>
              <a:rPr lang="de-DE" sz="1800" b="0" i="0" u="none" strike="noStrike" dirty="0" err="1">
                <a:solidFill>
                  <a:srgbClr val="000000"/>
                </a:solidFill>
                <a:effectLst/>
                <a:latin typeface="Arial" panose="020B0604020202020204" pitchFamily="34" charset="0"/>
              </a:rPr>
              <a:t>Worksurance</a:t>
            </a:r>
            <a:r>
              <a:rPr lang="de-DE" sz="1800" b="0" i="0" u="none" strike="noStrike" dirty="0">
                <a:solidFill>
                  <a:srgbClr val="000000"/>
                </a:solidFill>
                <a:effectLst/>
                <a:latin typeface="Arial" panose="020B0604020202020204" pitchFamily="34" charset="0"/>
              </a:rPr>
              <a:t> GmbH (0,1M€ | D0 | Y3%)</a:t>
            </a:r>
            <a:br>
              <a:rPr lang="de-DE" sz="1800" b="0" i="0" u="none" strike="noStrike" dirty="0">
                <a:solidFill>
                  <a:srgbClr val="000000"/>
                </a:solidFill>
                <a:effectLst/>
                <a:latin typeface="Arial" panose="020B0604020202020204" pitchFamily="34" charset="0"/>
              </a:rPr>
            </a:br>
            <a:r>
              <a:rPr lang="de-DE" sz="1800" b="0" i="0" u="none" strike="noStrike" dirty="0">
                <a:solidFill>
                  <a:srgbClr val="000000"/>
                </a:solidFill>
                <a:effectLst/>
                <a:latin typeface="Arial" panose="020B0604020202020204" pitchFamily="34" charset="0"/>
              </a:rPr>
              <a:t>     • Sicherungsfonds Lebensversicherung Protektor (2,3M€ | D0 | Y3%)</a:t>
            </a:r>
            <a:br>
              <a:rPr lang="de-DE" sz="1800" b="0" i="0" u="none" strike="noStrike" dirty="0">
                <a:solidFill>
                  <a:srgbClr val="000000"/>
                </a:solidFill>
                <a:effectLst/>
                <a:latin typeface="Arial" panose="020B0604020202020204" pitchFamily="34" charset="0"/>
              </a:rPr>
            </a:br>
            <a:endParaRPr lang="de-DE" sz="1800" b="0" i="0" u="none" strike="noStrike" dirty="0">
              <a:solidFill>
                <a:srgbClr val="000000"/>
              </a:solidFill>
              <a:effectLst/>
              <a:latin typeface="Arial" panose="020B0604020202020204" pitchFamily="34" charset="0"/>
            </a:endParaRPr>
          </a:p>
          <a:p>
            <a:pPr marL="0" indent="0">
              <a:buNone/>
            </a:pPr>
            <a:r>
              <a:rPr lang="de-DE" sz="1800" b="1" i="0" u="sng" strike="noStrike" dirty="0">
                <a:solidFill>
                  <a:srgbClr val="000000"/>
                </a:solidFill>
                <a:effectLst/>
                <a:latin typeface="Arial" panose="020B0604020202020204" pitchFamily="34" charset="0"/>
              </a:rPr>
              <a:t>   Gesamtergebnis (1.663,1M€ | D14 | Y3,6%)</a:t>
            </a:r>
            <a:br>
              <a:rPr lang="de-DE" sz="1800" b="1" i="0" u="sng" strike="noStrike" dirty="0">
                <a:solidFill>
                  <a:srgbClr val="000000"/>
                </a:solidFill>
                <a:effectLst/>
                <a:latin typeface="Arial" panose="020B0604020202020204" pitchFamily="34" charset="0"/>
              </a:rPr>
            </a:br>
            <a:r>
              <a:rPr lang="de-DE" sz="1800" b="1" i="0" u="sng" strike="noStrike" dirty="0">
                <a:solidFill>
                  <a:srgbClr val="000000"/>
                </a:solidFill>
                <a:effectLst/>
                <a:latin typeface="Arial" panose="020B0604020202020204" pitchFamily="34" charset="0"/>
              </a:rPr>
              <a:t/>
            </a:r>
            <a:br>
              <a:rPr lang="de-DE" sz="1800" b="1" i="0" u="sng" strike="noStrike" dirty="0">
                <a:solidFill>
                  <a:srgbClr val="000000"/>
                </a:solidFill>
                <a:effectLst/>
                <a:latin typeface="Arial" panose="020B0604020202020204" pitchFamily="34" charset="0"/>
              </a:rPr>
            </a:br>
            <a:r>
              <a:rPr lang="de-DE" b="1" dirty="0" err="1"/>
              <a:t>Neunanlagespread</a:t>
            </a:r>
            <a:r>
              <a:rPr lang="de-DE" b="1" dirty="0"/>
              <a:t> (Gesamt-Neuanlage)</a:t>
            </a:r>
            <a:endParaRPr lang="de-DE" dirty="0"/>
          </a:p>
          <a:p>
            <a:pPr marL="0" indent="0">
              <a:buNone/>
            </a:pPr>
            <a:r>
              <a:rPr lang="de-DE" dirty="0"/>
              <a:t>2017 Gesamt: Neuanlage Rendite 2,99% - Durchschnittlicher 20y Swap 1,38% = </a:t>
            </a:r>
            <a:r>
              <a:rPr lang="de-DE" dirty="0" err="1"/>
              <a:t>Neuanlagespread</a:t>
            </a:r>
            <a:r>
              <a:rPr lang="de-DE" dirty="0"/>
              <a:t> 161 BP </a:t>
            </a:r>
          </a:p>
          <a:p>
            <a:pPr marL="0" indent="0">
              <a:buNone/>
            </a:pPr>
            <a:r>
              <a:rPr lang="de-DE" dirty="0"/>
              <a:t>2018 Gesamt: Neuanlage Rendite 3,77% - Durchschnittlicher 20y Swap 1,46 %= </a:t>
            </a:r>
            <a:r>
              <a:rPr lang="de-DE" dirty="0" err="1"/>
              <a:t>Neuanlagespread</a:t>
            </a:r>
            <a:r>
              <a:rPr lang="de-DE" dirty="0"/>
              <a:t> 231 BP</a:t>
            </a:r>
          </a:p>
          <a:p>
            <a:pPr marL="0" marR="0" indent="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de-DE" dirty="0"/>
              <a:t>2019 Gesamt: Neuanlage Rendite 3,29% - Durchschnittlicher 20y Swap 0,70% = </a:t>
            </a:r>
            <a:r>
              <a:rPr lang="de-DE" dirty="0" err="1"/>
              <a:t>Neuanlagespread</a:t>
            </a:r>
            <a:r>
              <a:rPr lang="de-DE" dirty="0"/>
              <a:t> 259 BP</a:t>
            </a:r>
          </a:p>
          <a:p>
            <a:pPr marL="0" marR="0" indent="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de-DE" dirty="0"/>
              <a:t>2020 Gesamt Neuanlage Rendite 3,47% - Durchschnittlicher 20y Swap 0,11% = </a:t>
            </a:r>
            <a:r>
              <a:rPr lang="de-DE" dirty="0" err="1"/>
              <a:t>Neuanlagespread</a:t>
            </a:r>
            <a:r>
              <a:rPr lang="de-DE" dirty="0"/>
              <a:t> 336 BP</a:t>
            </a:r>
          </a:p>
          <a:p>
            <a:pPr marL="0" marR="0" lvl="0" indent="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de-DE" dirty="0"/>
              <a:t>2021 Gesamt Neuanlage Rendite 3,62% - Durchschnittlicher 20y Swap 0,38% = </a:t>
            </a:r>
            <a:r>
              <a:rPr lang="de-DE" dirty="0" err="1"/>
              <a:t>Neuanlagespread</a:t>
            </a:r>
            <a:r>
              <a:rPr lang="de-DE" dirty="0"/>
              <a:t> 324 BP</a:t>
            </a:r>
          </a:p>
          <a:p>
            <a:pPr marL="0" indent="0">
              <a:buNone/>
            </a:pPr>
            <a:endParaRPr lang="de-DE" dirty="0"/>
          </a:p>
          <a:p>
            <a:pPr marL="0" indent="0">
              <a:buNone/>
            </a:pPr>
            <a:r>
              <a:rPr lang="de-DE" b="1" dirty="0" err="1"/>
              <a:t>Neunanlagespread</a:t>
            </a:r>
            <a:r>
              <a:rPr lang="de-DE" b="1" dirty="0"/>
              <a:t> (Renten-Neuanlage ohne Hypotheken)</a:t>
            </a:r>
            <a:endParaRPr lang="de-DE" dirty="0"/>
          </a:p>
          <a:p>
            <a:pPr marL="0" indent="0">
              <a:buNone/>
            </a:pPr>
            <a:r>
              <a:rPr lang="de-DE" dirty="0"/>
              <a:t>2017 Gesamt: Neuanlage Rendite 2,82% - Durchschnittlicher 20y Swap 1,38% = </a:t>
            </a:r>
            <a:r>
              <a:rPr lang="de-DE" dirty="0" err="1"/>
              <a:t>Neuanlagespread</a:t>
            </a:r>
            <a:r>
              <a:rPr lang="de-DE" dirty="0"/>
              <a:t> 144 BP</a:t>
            </a:r>
          </a:p>
          <a:p>
            <a:pPr marL="0" indent="0">
              <a:buNone/>
            </a:pPr>
            <a:r>
              <a:rPr lang="de-DE" dirty="0"/>
              <a:t>2018 Gesamt: Neuanlage Rendite 3,03% - Durchschnittlicher 20y Swap 1,46% = </a:t>
            </a:r>
            <a:r>
              <a:rPr lang="de-DE" dirty="0" err="1"/>
              <a:t>Neuanlagespread</a:t>
            </a:r>
            <a:r>
              <a:rPr lang="de-DE" dirty="0"/>
              <a:t> 157</a:t>
            </a:r>
            <a:r>
              <a:rPr lang="de-DE" baseline="0" dirty="0"/>
              <a:t> </a:t>
            </a:r>
            <a:r>
              <a:rPr lang="de-DE" dirty="0"/>
              <a:t>BP</a:t>
            </a:r>
          </a:p>
          <a:p>
            <a:pPr marL="0" marR="0" indent="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de-DE" dirty="0"/>
              <a:t>2019 Gesamt: Neuanlage Rendite 3,27% - Durchschnittlicher 20y Swap 0,70% = </a:t>
            </a:r>
            <a:r>
              <a:rPr lang="de-DE" dirty="0" err="1"/>
              <a:t>Neuanlagespread</a:t>
            </a:r>
            <a:r>
              <a:rPr lang="de-DE" dirty="0"/>
              <a:t> 257 BP</a:t>
            </a:r>
          </a:p>
          <a:p>
            <a:pPr marL="0" marR="0" indent="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de-DE" dirty="0"/>
              <a:t>2020 Gesamt Neuanlage Rendite 3,49% - Durchschnittlicher 20y Swap 0,11% = </a:t>
            </a:r>
            <a:r>
              <a:rPr lang="de-DE" dirty="0" err="1"/>
              <a:t>Neuanlagespread</a:t>
            </a:r>
            <a:r>
              <a:rPr lang="de-DE" dirty="0"/>
              <a:t> 338 BP</a:t>
            </a:r>
          </a:p>
          <a:p>
            <a:pPr marL="0" marR="0" lvl="0" indent="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None/>
              <a:tabLst/>
              <a:defRPr/>
            </a:pPr>
            <a:r>
              <a:rPr lang="de-DE" dirty="0"/>
              <a:t>2020 Gesamt Neuanlage Rendite 3,62% - Durchschnittlicher 20y Swap 0,38% = </a:t>
            </a:r>
            <a:r>
              <a:rPr lang="de-DE" dirty="0" err="1"/>
              <a:t>Neuanlagespread</a:t>
            </a:r>
            <a:r>
              <a:rPr lang="de-DE" dirty="0"/>
              <a:t> 325 BP</a:t>
            </a:r>
          </a:p>
          <a:p>
            <a:pPr marL="0" indent="0">
              <a:buNone/>
            </a:pPr>
            <a:endParaRPr lang="de-DE" b="0" baseline="0" dirty="0"/>
          </a:p>
          <a:p>
            <a:pPr marL="0" indent="0">
              <a:buNone/>
            </a:pPr>
            <a:r>
              <a:rPr lang="de-DE" sz="1200" b="1" i="0" u="none" strike="noStrike" kern="1200" dirty="0">
                <a:solidFill>
                  <a:schemeClr val="tx1"/>
                </a:solidFill>
                <a:effectLst/>
                <a:latin typeface="+mn-lt"/>
                <a:ea typeface="+mn-ea"/>
                <a:cs typeface="+mn-cs"/>
              </a:rPr>
              <a:t>Neuanlage Duration</a:t>
            </a:r>
            <a:r>
              <a:rPr lang="de-DE" dirty="0"/>
              <a:t> </a:t>
            </a:r>
            <a:r>
              <a:rPr lang="de-DE" sz="1200" b="1" i="0" u="none" strike="noStrike" kern="1200" dirty="0">
                <a:solidFill>
                  <a:schemeClr val="tx1"/>
                </a:solidFill>
                <a:effectLst/>
                <a:latin typeface="+mn-lt"/>
                <a:ea typeface="+mn-ea"/>
                <a:cs typeface="+mn-cs"/>
              </a:rPr>
              <a:t> </a:t>
            </a:r>
            <a:r>
              <a:rPr lang="de-DE" dirty="0"/>
              <a:t> </a:t>
            </a:r>
            <a:r>
              <a:rPr lang="de-DE" sz="1200" b="0" i="0" u="none" strike="noStrike" kern="1200" dirty="0">
                <a:solidFill>
                  <a:schemeClr val="tx1"/>
                </a:solidFill>
                <a:effectLst/>
                <a:latin typeface="+mn-lt"/>
                <a:ea typeface="+mn-ea"/>
                <a:cs typeface="+mn-cs"/>
              </a:rPr>
              <a:t> </a:t>
            </a:r>
            <a:r>
              <a:rPr lang="de-DE" dirty="0"/>
              <a:t> </a:t>
            </a:r>
            <a:r>
              <a:rPr lang="de-DE" sz="1200" b="0" i="0" u="none" strike="noStrike" kern="1200" dirty="0">
                <a:solidFill>
                  <a:schemeClr val="tx1"/>
                </a:solidFill>
                <a:effectLst/>
                <a:latin typeface="+mn-lt"/>
                <a:ea typeface="+mn-ea"/>
                <a:cs typeface="+mn-cs"/>
              </a:rPr>
              <a:t> </a:t>
            </a:r>
            <a:r>
              <a:rPr lang="de-DE" dirty="0"/>
              <a:t> </a:t>
            </a:r>
          </a:p>
          <a:p>
            <a:pPr marL="0" indent="0">
              <a:buNone/>
            </a:pPr>
            <a:r>
              <a:rPr lang="de-DE" sz="1200" b="0" i="0" u="none" strike="noStrike" kern="1200" dirty="0">
                <a:solidFill>
                  <a:schemeClr val="tx1"/>
                </a:solidFill>
                <a:effectLst/>
                <a:latin typeface="+mn-lt"/>
                <a:ea typeface="+mn-ea"/>
                <a:cs typeface="+mn-cs"/>
              </a:rPr>
              <a:t>FI</a:t>
            </a:r>
            <a:r>
              <a:rPr lang="de-DE" dirty="0"/>
              <a:t> 			</a:t>
            </a:r>
            <a:r>
              <a:rPr lang="de-DE" sz="1200" b="0" i="0" u="none" strike="noStrike" kern="1200" dirty="0">
                <a:solidFill>
                  <a:schemeClr val="tx1"/>
                </a:solidFill>
                <a:effectLst/>
                <a:latin typeface="+mn-lt"/>
                <a:ea typeface="+mn-ea"/>
                <a:cs typeface="+mn-cs"/>
              </a:rPr>
              <a:t>18,6</a:t>
            </a:r>
            <a:endParaRPr lang="de-DE" dirty="0"/>
          </a:p>
          <a:p>
            <a:pPr marL="0" indent="0">
              <a:buNone/>
            </a:pPr>
            <a:r>
              <a:rPr lang="de-DE" sz="1200" b="0" i="0" u="none" strike="noStrike" kern="1200" dirty="0">
                <a:solidFill>
                  <a:schemeClr val="tx1"/>
                </a:solidFill>
                <a:effectLst/>
                <a:latin typeface="+mn-lt"/>
                <a:ea typeface="+mn-ea"/>
                <a:cs typeface="+mn-cs"/>
              </a:rPr>
              <a:t>FI ohne Immobiliendarlehen</a:t>
            </a:r>
            <a:r>
              <a:rPr lang="de-DE" dirty="0"/>
              <a:t> 		</a:t>
            </a:r>
            <a:r>
              <a:rPr lang="de-DE" sz="1200" b="0" i="0" u="none" strike="noStrike" kern="1200" dirty="0">
                <a:solidFill>
                  <a:schemeClr val="tx1"/>
                </a:solidFill>
                <a:effectLst/>
                <a:latin typeface="+mn-lt"/>
                <a:ea typeface="+mn-ea"/>
                <a:cs typeface="+mn-cs"/>
              </a:rPr>
              <a:t>23,4</a:t>
            </a:r>
            <a:endParaRPr lang="de-DE" dirty="0"/>
          </a:p>
          <a:p>
            <a:pPr marL="0" indent="0">
              <a:buNone/>
            </a:pPr>
            <a:r>
              <a:rPr lang="de-DE" sz="1200" b="0" i="0" u="none" strike="noStrike" kern="1200" dirty="0">
                <a:solidFill>
                  <a:schemeClr val="tx1"/>
                </a:solidFill>
                <a:effectLst/>
                <a:latin typeface="+mn-lt"/>
                <a:ea typeface="+mn-ea"/>
                <a:cs typeface="+mn-cs"/>
              </a:rPr>
              <a:t>FI ohne Hypotheken</a:t>
            </a:r>
            <a:r>
              <a:rPr lang="de-DE" dirty="0"/>
              <a:t> </a:t>
            </a:r>
            <a:r>
              <a:rPr lang="de-DE" sz="1200" b="1" i="0" u="none" strike="noStrike" kern="1200" dirty="0">
                <a:solidFill>
                  <a:schemeClr val="tx1"/>
                </a:solidFill>
                <a:effectLst/>
                <a:latin typeface="+mn-lt"/>
                <a:ea typeface="+mn-ea"/>
                <a:cs typeface="+mn-cs"/>
              </a:rPr>
              <a:t> </a:t>
            </a:r>
            <a:r>
              <a:rPr lang="de-DE" dirty="0"/>
              <a:t> </a:t>
            </a:r>
            <a:r>
              <a:rPr lang="de-DE" sz="1200" b="0" i="0" u="none" strike="noStrike" kern="1200" dirty="0">
                <a:solidFill>
                  <a:schemeClr val="tx1"/>
                </a:solidFill>
                <a:effectLst/>
                <a:latin typeface="+mn-lt"/>
                <a:ea typeface="+mn-ea"/>
                <a:cs typeface="+mn-cs"/>
              </a:rPr>
              <a:t> </a:t>
            </a:r>
            <a:r>
              <a:rPr lang="de-DE" dirty="0"/>
              <a:t> 		</a:t>
            </a:r>
            <a:r>
              <a:rPr lang="de-DE" sz="1200" b="0" i="0" u="none" strike="noStrike" kern="1200" dirty="0">
                <a:solidFill>
                  <a:schemeClr val="tx1"/>
                </a:solidFill>
                <a:effectLst/>
                <a:latin typeface="+mn-lt"/>
                <a:ea typeface="+mn-ea"/>
                <a:cs typeface="+mn-cs"/>
              </a:rPr>
              <a:t>18,9</a:t>
            </a:r>
            <a:endParaRPr lang="de-DE" dirty="0"/>
          </a:p>
          <a:p>
            <a:pPr marL="0" indent="0">
              <a:buNone/>
            </a:pPr>
            <a:endParaRPr lang="de-DE" sz="1200" b="1" i="0" u="none" strike="noStrike" kern="1200" dirty="0">
              <a:solidFill>
                <a:schemeClr val="tx1"/>
              </a:solidFill>
              <a:effectLst/>
              <a:latin typeface="+mn-lt"/>
              <a:ea typeface="+mn-ea"/>
              <a:cs typeface="+mn-cs"/>
            </a:endParaRPr>
          </a:p>
          <a:p>
            <a:pPr marL="0" indent="0">
              <a:buNone/>
            </a:pPr>
            <a:r>
              <a:rPr lang="de-DE" sz="1200" b="1" i="0" u="none" strike="noStrike" kern="1200" dirty="0">
                <a:solidFill>
                  <a:schemeClr val="tx1"/>
                </a:solidFill>
                <a:effectLst/>
                <a:latin typeface="+mn-lt"/>
                <a:ea typeface="+mn-ea"/>
                <a:cs typeface="+mn-cs"/>
              </a:rPr>
              <a:t>Ratingkennzahl</a:t>
            </a:r>
            <a:r>
              <a:rPr lang="de-DE" dirty="0"/>
              <a:t> 	</a:t>
            </a:r>
            <a:r>
              <a:rPr lang="de-DE" sz="1200" b="1" i="0" u="none" strike="noStrike" kern="1200" dirty="0" err="1">
                <a:solidFill>
                  <a:schemeClr val="tx1"/>
                </a:solidFill>
                <a:effectLst/>
                <a:latin typeface="+mn-lt"/>
                <a:ea typeface="+mn-ea"/>
                <a:cs typeface="+mn-cs"/>
              </a:rPr>
              <a:t>exp</a:t>
            </a:r>
            <a:r>
              <a:rPr lang="de-DE" sz="1200" b="1" i="0" u="none" strike="noStrike" kern="1200" dirty="0">
                <a:solidFill>
                  <a:schemeClr val="tx1"/>
                </a:solidFill>
                <a:effectLst/>
                <a:latin typeface="+mn-lt"/>
                <a:ea typeface="+mn-ea"/>
                <a:cs typeface="+mn-cs"/>
              </a:rPr>
              <a:t>.</a:t>
            </a:r>
            <a:r>
              <a:rPr lang="de-DE" dirty="0"/>
              <a:t> </a:t>
            </a:r>
            <a:r>
              <a:rPr lang="de-DE" sz="1200" b="0" i="0" u="none" strike="noStrike" kern="1200" dirty="0">
                <a:solidFill>
                  <a:schemeClr val="tx1"/>
                </a:solidFill>
                <a:effectLst/>
                <a:latin typeface="+mn-lt"/>
                <a:ea typeface="+mn-ea"/>
                <a:cs typeface="+mn-cs"/>
              </a:rPr>
              <a:t> </a:t>
            </a:r>
            <a:r>
              <a:rPr lang="de-DE" dirty="0"/>
              <a:t> 	</a:t>
            </a:r>
            <a:r>
              <a:rPr lang="de-DE" sz="1200" b="1" i="0" u="none" strike="noStrike" kern="1200" dirty="0">
                <a:solidFill>
                  <a:schemeClr val="tx1"/>
                </a:solidFill>
                <a:effectLst/>
                <a:latin typeface="+mn-lt"/>
                <a:ea typeface="+mn-ea"/>
                <a:cs typeface="+mn-cs"/>
              </a:rPr>
              <a:t>lin.</a:t>
            </a:r>
            <a:r>
              <a:rPr lang="de-DE" dirty="0"/>
              <a:t> </a:t>
            </a:r>
            <a:r>
              <a:rPr lang="de-DE" sz="1200" b="0" i="0" u="none" strike="noStrike" kern="1200" dirty="0">
                <a:solidFill>
                  <a:schemeClr val="tx1"/>
                </a:solidFill>
                <a:effectLst/>
                <a:latin typeface="+mn-lt"/>
                <a:ea typeface="+mn-ea"/>
                <a:cs typeface="+mn-cs"/>
              </a:rPr>
              <a:t> </a:t>
            </a:r>
            <a:r>
              <a:rPr lang="de-DE" dirty="0"/>
              <a:t> </a:t>
            </a:r>
          </a:p>
          <a:p>
            <a:pPr marL="0" indent="0">
              <a:buNone/>
            </a:pPr>
            <a:r>
              <a:rPr lang="de-DE" sz="1200" b="0" i="0" u="none" strike="noStrike" kern="1200" dirty="0">
                <a:solidFill>
                  <a:schemeClr val="tx1"/>
                </a:solidFill>
                <a:effectLst/>
                <a:latin typeface="+mn-lt"/>
                <a:ea typeface="+mn-ea"/>
                <a:cs typeface="+mn-cs"/>
              </a:rPr>
              <a:t>FI</a:t>
            </a:r>
            <a:r>
              <a:rPr lang="de-DE" dirty="0"/>
              <a:t> 		</a:t>
            </a:r>
            <a:r>
              <a:rPr lang="de-DE" sz="1200" b="0" i="0" u="none" strike="noStrike" kern="1200" dirty="0">
                <a:solidFill>
                  <a:schemeClr val="tx1"/>
                </a:solidFill>
                <a:effectLst/>
                <a:latin typeface="+mn-lt"/>
                <a:ea typeface="+mn-ea"/>
                <a:cs typeface="+mn-cs"/>
              </a:rPr>
              <a:t>2,3 BBB+</a:t>
            </a:r>
            <a:r>
              <a:rPr lang="de-DE" dirty="0"/>
              <a:t> 	</a:t>
            </a:r>
            <a:r>
              <a:rPr lang="de-DE" sz="1200" b="0" i="0" u="none" strike="noStrike" kern="1200" dirty="0">
                <a:solidFill>
                  <a:schemeClr val="tx1"/>
                </a:solidFill>
                <a:effectLst/>
                <a:latin typeface="+mn-lt"/>
                <a:ea typeface="+mn-ea"/>
                <a:cs typeface="+mn-cs"/>
              </a:rPr>
              <a:t>2,4 BBB+</a:t>
            </a:r>
            <a:endParaRPr lang="de-DE" dirty="0"/>
          </a:p>
          <a:p>
            <a:pPr marL="0" marR="0" indent="0" algn="l" defTabSz="914400" rtl="0" eaLnBrk="1" fontAlgn="auto" latinLnBrk="0" hangingPunct="1">
              <a:lnSpc>
                <a:spcPct val="100000"/>
              </a:lnSpc>
              <a:spcBef>
                <a:spcPts val="0"/>
              </a:spcBef>
              <a:spcAft>
                <a:spcPts val="0"/>
              </a:spcAft>
              <a:buClrTx/>
              <a:buSzTx/>
              <a:buFontTx/>
              <a:buNone/>
              <a:tabLst/>
              <a:defRPr/>
            </a:pPr>
            <a:r>
              <a:rPr lang="de-DE" dirty="0"/>
              <a:t>FI ohne </a:t>
            </a:r>
            <a:r>
              <a:rPr lang="de-DE" dirty="0" err="1"/>
              <a:t>Immodarlehen</a:t>
            </a:r>
            <a:r>
              <a:rPr lang="de-DE" dirty="0"/>
              <a:t>	2,0 A-	2,0 A-</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dirty="0">
                <a:solidFill>
                  <a:schemeClr val="tx1"/>
                </a:solidFill>
                <a:effectLst/>
                <a:latin typeface="+mn-lt"/>
                <a:ea typeface="+mn-ea"/>
                <a:cs typeface="+mn-cs"/>
              </a:rPr>
              <a:t>FI ohne Hypotheken</a:t>
            </a:r>
            <a:r>
              <a:rPr lang="de-DE" dirty="0"/>
              <a:t> 	</a:t>
            </a:r>
            <a:r>
              <a:rPr lang="de-DE" sz="1200" b="0" i="0" u="none" strike="noStrike" kern="1200" dirty="0">
                <a:solidFill>
                  <a:schemeClr val="tx1"/>
                </a:solidFill>
                <a:effectLst/>
                <a:latin typeface="+mn-lt"/>
                <a:ea typeface="+mn-ea"/>
                <a:cs typeface="+mn-cs"/>
              </a:rPr>
              <a:t>2,3 BBB+</a:t>
            </a:r>
            <a:r>
              <a:rPr lang="de-DE" dirty="0"/>
              <a:t> 	</a:t>
            </a:r>
            <a:r>
              <a:rPr lang="de-DE" sz="1200" b="0" i="0" u="none" strike="noStrike" kern="1200" dirty="0">
                <a:solidFill>
                  <a:schemeClr val="tx1"/>
                </a:solidFill>
                <a:effectLst/>
                <a:latin typeface="+mn-lt"/>
                <a:ea typeface="+mn-ea"/>
                <a:cs typeface="+mn-cs"/>
              </a:rPr>
              <a:t>2,3 BBB+</a:t>
            </a:r>
            <a:endParaRPr lang="de-DE" b="0" baseline="0" dirty="0"/>
          </a:p>
          <a:p>
            <a:pPr marL="0" indent="0">
              <a:buNone/>
            </a:pPr>
            <a:endParaRPr lang="de-DE" sz="1200" b="1" dirty="0"/>
          </a:p>
          <a:p>
            <a:pPr marL="0" indent="0">
              <a:buNone/>
            </a:pPr>
            <a:r>
              <a:rPr lang="de-DE" sz="1200" b="1" dirty="0"/>
              <a:t>Legende zur Ratingkennzahl:</a:t>
            </a:r>
          </a:p>
          <a:p>
            <a:pPr marL="0" marR="0" indent="0" defTabSz="914400" eaLnBrk="1" fontAlgn="auto" latinLnBrk="0" hangingPunct="1">
              <a:lnSpc>
                <a:spcPct val="100000"/>
              </a:lnSpc>
              <a:spcBef>
                <a:spcPts val="0"/>
              </a:spcBef>
              <a:spcAft>
                <a:spcPts val="0"/>
              </a:spcAft>
              <a:buClrTx/>
              <a:buSzTx/>
              <a:buFontTx/>
              <a:buNone/>
              <a:tabLst/>
              <a:defRPr/>
            </a:pPr>
            <a:r>
              <a:rPr lang="de-DE" sz="1200" dirty="0"/>
              <a:t>AAA: 1,00</a:t>
            </a:r>
            <a:r>
              <a:rPr lang="de-DE" sz="1200" baseline="0" dirty="0">
                <a:effectLst/>
              </a:rPr>
              <a:t>    |   </a:t>
            </a:r>
            <a:r>
              <a:rPr lang="de-DE" sz="1200" dirty="0"/>
              <a:t>AA:</a:t>
            </a:r>
            <a:r>
              <a:rPr lang="de-DE" sz="1200" baseline="0" dirty="0"/>
              <a:t> 1,22</a:t>
            </a:r>
            <a:r>
              <a:rPr lang="de-DE" sz="1200" baseline="0" dirty="0">
                <a:effectLst/>
              </a:rPr>
              <a:t>    |    </a:t>
            </a:r>
            <a:r>
              <a:rPr lang="de-DE" sz="1200" baseline="0" dirty="0"/>
              <a:t>A: 1,56</a:t>
            </a:r>
          </a:p>
          <a:p>
            <a:pPr marL="0" marR="0" indent="0" defTabSz="914400" eaLnBrk="1" fontAlgn="auto" latinLnBrk="0" hangingPunct="1">
              <a:lnSpc>
                <a:spcPct val="100000"/>
              </a:lnSpc>
              <a:spcBef>
                <a:spcPts val="0"/>
              </a:spcBef>
              <a:spcAft>
                <a:spcPts val="0"/>
              </a:spcAft>
              <a:buClrTx/>
              <a:buSzTx/>
              <a:buFontTx/>
              <a:buNone/>
              <a:tabLst/>
              <a:defRPr/>
            </a:pPr>
            <a:r>
              <a:rPr lang="de-DE" sz="1200" baseline="0" dirty="0">
                <a:solidFill>
                  <a:schemeClr val="dk1"/>
                </a:solidFill>
                <a:effectLst/>
                <a:latin typeface="+mn-lt"/>
                <a:ea typeface="+mn-ea"/>
                <a:cs typeface="+mn-cs"/>
              </a:rPr>
              <a:t>BBB: 2,78</a:t>
            </a:r>
            <a:r>
              <a:rPr lang="de-DE" sz="1200" baseline="0" dirty="0">
                <a:effectLst/>
              </a:rPr>
              <a:t>    |   </a:t>
            </a:r>
            <a:r>
              <a:rPr lang="de-DE" sz="1200" baseline="0" dirty="0">
                <a:solidFill>
                  <a:schemeClr val="dk1"/>
                </a:solidFill>
                <a:effectLst/>
                <a:latin typeface="+mn-lt"/>
                <a:ea typeface="+mn-ea"/>
                <a:cs typeface="+mn-cs"/>
              </a:rPr>
              <a:t>BB: 5,00</a:t>
            </a:r>
            <a:r>
              <a:rPr lang="de-DE" sz="1200" baseline="0" dirty="0">
                <a:effectLst/>
              </a:rPr>
              <a:t>    |     </a:t>
            </a:r>
            <a:r>
              <a:rPr lang="de-DE" sz="1200" baseline="0" dirty="0">
                <a:solidFill>
                  <a:schemeClr val="dk1"/>
                </a:solidFill>
                <a:effectLst/>
                <a:latin typeface="+mn-lt"/>
                <a:ea typeface="+mn-ea"/>
                <a:cs typeface="+mn-cs"/>
              </a:rPr>
              <a:t>B: 8,33</a:t>
            </a:r>
          </a:p>
          <a:p>
            <a:pPr marL="0" marR="0" indent="0" defTabSz="914400" eaLnBrk="1" fontAlgn="auto" latinLnBrk="0" hangingPunct="1">
              <a:lnSpc>
                <a:spcPct val="100000"/>
              </a:lnSpc>
              <a:spcBef>
                <a:spcPts val="0"/>
              </a:spcBef>
              <a:spcAft>
                <a:spcPts val="0"/>
              </a:spcAft>
              <a:buClrTx/>
              <a:buSzTx/>
              <a:buFontTx/>
              <a:buNone/>
              <a:tabLst/>
              <a:defRPr/>
            </a:pPr>
            <a:r>
              <a:rPr lang="de-DE" sz="1200" baseline="0" dirty="0">
                <a:solidFill>
                  <a:schemeClr val="dk1"/>
                </a:solidFill>
                <a:effectLst/>
                <a:latin typeface="+mn-lt"/>
                <a:ea typeface="+mn-ea"/>
                <a:cs typeface="+mn-cs"/>
              </a:rPr>
              <a:t>CCC und schlechter: 8,33</a:t>
            </a:r>
            <a:r>
              <a:rPr lang="de-DE" sz="1200" baseline="0" dirty="0">
                <a:effectLst/>
              </a:rPr>
              <a:t>   |    </a:t>
            </a:r>
            <a:r>
              <a:rPr lang="de-DE" sz="1200" baseline="0" dirty="0"/>
              <a:t>Not </a:t>
            </a:r>
            <a:r>
              <a:rPr lang="de-DE" sz="1200" baseline="0" dirty="0" err="1"/>
              <a:t>Rated</a:t>
            </a:r>
            <a:r>
              <a:rPr lang="de-DE" sz="1200" baseline="0" dirty="0"/>
              <a:t>: 3,33</a:t>
            </a:r>
          </a:p>
          <a:p>
            <a:pPr marL="0" indent="0">
              <a:buNone/>
            </a:pPr>
            <a:endParaRPr lang="de-DE" b="0" baseline="0"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6C5F2-D76D-4EBC-A55F-13389C7CFC30}"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0711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65125" y="809625"/>
            <a:ext cx="6615113" cy="3721100"/>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ea typeface="Calibri" panose="020F0502020204030204" pitchFamily="34" charset="0"/>
              </a:rPr>
              <a:t>Biowirtschaft umfasst jene Wirtschaftsbereiche, die erneuerbare biologische Ressourcen von Land und Meer nutzen, um daraus auf nachhaltige Weise Lebensmittel, Tiernahrung und Energie herzustellen.</a:t>
            </a:r>
          </a:p>
          <a:p>
            <a:pPr>
              <a:spcBef>
                <a:spcPts val="600"/>
              </a:spcBef>
              <a:spcAft>
                <a:spcPts val="300"/>
              </a:spcAft>
            </a:pPr>
            <a:r>
              <a:rPr lang="de-DE" sz="1800" dirty="0">
                <a:effectLst/>
                <a:latin typeface="Calibri" panose="020F0502020204030204" pitchFamily="34" charset="0"/>
                <a:ea typeface="Calibri" panose="020F0502020204030204" pitchFamily="34" charset="0"/>
              </a:rPr>
              <a:t>Kreislauf-Biowirtschaft umfasst diejenigen Projekte, die an das Konzept der Kreislaufwirtschaft angelehnt sind, nach welchem Material und Ressourcen so lange wie möglich im Wirtschaftskreislauf verweilen und hierdurch die Abfallmenge reduzieren.</a:t>
            </a:r>
          </a:p>
          <a:p>
            <a:pPr>
              <a:spcBef>
                <a:spcPts val="600"/>
              </a:spcBef>
              <a:spcAft>
                <a:spcPts val="300"/>
              </a:spcAft>
            </a:pPr>
            <a:r>
              <a:rPr lang="de-DE" sz="1800" dirty="0">
                <a:effectLst/>
                <a:latin typeface="Calibri" panose="020F0502020204030204" pitchFamily="34" charset="0"/>
                <a:ea typeface="Calibri" panose="020F0502020204030204" pitchFamily="34" charset="0"/>
              </a:rPr>
              <a:t>Potentielle Zielunternehmen sind in folgenden Geschäftsfeldern aktiv:</a:t>
            </a:r>
          </a:p>
          <a:p>
            <a:pPr>
              <a:spcBef>
                <a:spcPts val="600"/>
              </a:spcBef>
              <a:spcAft>
                <a:spcPts val="300"/>
              </a:spcAft>
            </a:pPr>
            <a:endParaRPr lang="de-DE" sz="1800" dirty="0">
              <a:effectLst/>
              <a:latin typeface="Calibri" panose="020F0502020204030204" pitchFamily="34" charset="0"/>
              <a:ea typeface="Calibri" panose="020F0502020204030204" pitchFamily="34" charset="0"/>
            </a:endParaRPr>
          </a:p>
          <a:p>
            <a:pPr marL="342900" lvl="0" indent="-342900" algn="just">
              <a:lnSpc>
                <a:spcPct val="115000"/>
              </a:lnSpc>
              <a:spcBef>
                <a:spcPts val="600"/>
              </a:spcBef>
              <a:spcAft>
                <a:spcPts val="300"/>
              </a:spcAft>
              <a:buFont typeface="Wingdings" panose="05000000000000000000" pitchFamily="2" charset="2"/>
              <a:buChar char=""/>
            </a:pPr>
            <a:r>
              <a:rPr lang="de-DE" sz="1800" dirty="0">
                <a:effectLst/>
                <a:latin typeface="Calibri" panose="020F0502020204030204" pitchFamily="34" charset="0"/>
                <a:ea typeface="Times New Roman" panose="02020603050405020304" pitchFamily="18" charset="0"/>
              </a:rPr>
              <a:t>Verpackung (Reduktion von Abfallstoffen; Recycling)</a:t>
            </a:r>
            <a:endParaRPr lang="de-DE" sz="1800" dirty="0">
              <a:effectLst/>
              <a:latin typeface="Calibri" panose="020F0502020204030204" pitchFamily="34" charset="0"/>
              <a:ea typeface="Calibri" panose="020F0502020204030204" pitchFamily="34" charset="0"/>
            </a:endParaRPr>
          </a:p>
          <a:p>
            <a:pPr marL="342900" lvl="0" indent="-342900" algn="just">
              <a:lnSpc>
                <a:spcPct val="115000"/>
              </a:lnSpc>
              <a:spcBef>
                <a:spcPts val="600"/>
              </a:spcBef>
              <a:spcAft>
                <a:spcPts val="300"/>
              </a:spcAft>
              <a:buFont typeface="Wingdings" panose="05000000000000000000" pitchFamily="2" charset="2"/>
              <a:buChar char=""/>
            </a:pPr>
            <a:r>
              <a:rPr lang="de-DE" sz="1800" dirty="0">
                <a:effectLst/>
                <a:latin typeface="Calibri" panose="020F0502020204030204" pitchFamily="34" charset="0"/>
                <a:ea typeface="Times New Roman" panose="02020603050405020304" pitchFamily="18" charset="0"/>
              </a:rPr>
              <a:t>Nahrungsmittel und Konsumgüter (Kosmetik, Reinigungsprodukte)</a:t>
            </a:r>
            <a:endParaRPr lang="de-DE" sz="1800" dirty="0">
              <a:effectLst/>
              <a:latin typeface="Calibri" panose="020F0502020204030204" pitchFamily="34" charset="0"/>
              <a:ea typeface="Calibri" panose="020F0502020204030204" pitchFamily="34" charset="0"/>
            </a:endParaRPr>
          </a:p>
          <a:p>
            <a:pPr marL="0" indent="0">
              <a:buNone/>
            </a:pPr>
            <a:endParaRPr lang="de-DE" sz="1800" dirty="0">
              <a:effectLst/>
              <a:latin typeface="Calibri" panose="020F0502020204030204" pitchFamily="34" charset="0"/>
              <a:ea typeface="Calibri" panose="020F0502020204030204" pitchFamily="34" charset="0"/>
            </a:endParaRPr>
          </a:p>
          <a:p>
            <a:r>
              <a:rPr lang="en-US" sz="1800" dirty="0">
                <a:effectLst/>
                <a:latin typeface="Calibri" panose="020F0502020204030204" pitchFamily="34" charset="0"/>
                <a:ea typeface="Calibri" panose="020F0502020204030204" pitchFamily="34" charset="0"/>
              </a:rPr>
              <a:t>Der Name des Fonds </a:t>
            </a:r>
            <a:r>
              <a:rPr lang="en-US" sz="1800" dirty="0" err="1">
                <a:effectLst/>
                <a:latin typeface="Calibri" panose="020F0502020204030204" pitchFamily="34" charset="0"/>
                <a:ea typeface="Calibri" panose="020F0502020204030204" pitchFamily="34" charset="0"/>
              </a:rPr>
              <a:t>lautet</a:t>
            </a:r>
            <a:r>
              <a:rPr lang="en-US" sz="1800" dirty="0">
                <a:effectLst/>
                <a:latin typeface="Calibri" panose="020F0502020204030204" pitchFamily="34" charset="0"/>
                <a:ea typeface="Calibri" panose="020F0502020204030204" pitchFamily="34" charset="0"/>
              </a:rPr>
              <a:t>: </a:t>
            </a:r>
            <a:r>
              <a:rPr lang="en-US" sz="1800" b="1" dirty="0">
                <a:effectLst/>
                <a:latin typeface="Calibri" panose="020F0502020204030204" pitchFamily="34" charset="0"/>
                <a:ea typeface="Calibri" panose="020F0502020204030204" pitchFamily="34" charset="0"/>
              </a:rPr>
              <a:t>European Circular Bioeconomy Fund I (ECBF I)</a:t>
            </a:r>
            <a:endParaRPr lang="de-DE" sz="1800" dirty="0">
              <a:effectLst/>
              <a:latin typeface="Calibri" panose="020F0502020204030204" pitchFamily="34" charset="0"/>
              <a:ea typeface="Calibri" panose="020F0502020204030204" pitchFamily="34" charset="0"/>
            </a:endParaRPr>
          </a:p>
          <a:p>
            <a:pPr marL="0" indent="0">
              <a:buNone/>
            </a:pPr>
            <a:endParaRPr lang="de-DE" b="1"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B6C5F2-D76D-4EBC-A55F-13389C7CFC30}"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4351811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27568" y="188913"/>
            <a:ext cx="11332633" cy="677862"/>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idx="1"/>
          </p:nvPr>
        </p:nvSpPr>
        <p:spPr>
          <a:xfrm>
            <a:off x="427567" y="908050"/>
            <a:ext cx="11334751" cy="5041900"/>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6"/>
          <p:cNvSpPr>
            <a:spLocks noGrp="1" noChangeArrowheads="1"/>
          </p:cNvSpPr>
          <p:nvPr>
            <p:ph type="ftr" sz="quarter" idx="10"/>
          </p:nvPr>
        </p:nvSpPr>
        <p:spPr>
          <a:xfrm>
            <a:off x="431801" y="6629400"/>
            <a:ext cx="8953500" cy="228600"/>
          </a:xfrm>
          <a:prstGeom prst="rect">
            <a:avLst/>
          </a:prstGeom>
          <a:ln/>
        </p:spPr>
        <p:txBody>
          <a:bodyPr/>
          <a:lstStyle>
            <a:lvl1pPr>
              <a:defRPr/>
            </a:lvl1pPr>
          </a:lstStyle>
          <a:p>
            <a:pPr>
              <a:defRPr/>
            </a:pPr>
            <a:endParaRPr lang="de-DE">
              <a:solidFill>
                <a:srgbClr val="808080"/>
              </a:solidFill>
            </a:endParaRPr>
          </a:p>
        </p:txBody>
      </p:sp>
      <p:sp>
        <p:nvSpPr>
          <p:cNvPr id="5" name="Rectangle 7"/>
          <p:cNvSpPr>
            <a:spLocks noGrp="1" noChangeArrowheads="1"/>
          </p:cNvSpPr>
          <p:nvPr>
            <p:ph type="sldNum" sz="quarter" idx="11"/>
          </p:nvPr>
        </p:nvSpPr>
        <p:spPr>
          <a:xfrm>
            <a:off x="9628717" y="6629400"/>
            <a:ext cx="2131483" cy="228600"/>
          </a:xfrm>
          <a:prstGeom prst="rect">
            <a:avLst/>
          </a:prstGeom>
          <a:ln/>
        </p:spPr>
        <p:txBody>
          <a:bodyPr/>
          <a:lstStyle>
            <a:lvl1pPr>
              <a:defRPr/>
            </a:lvl1pPr>
          </a:lstStyle>
          <a:p>
            <a:pPr>
              <a:defRPr/>
            </a:pPr>
            <a:r>
              <a:rPr lang="de-DE">
                <a:solidFill>
                  <a:srgbClr val="808080"/>
                </a:solidFill>
              </a:rPr>
              <a:t>Seite </a:t>
            </a:r>
            <a:fld id="{33FAC5A3-DDA5-405A-9B25-6637B14C83FD}" type="slidenum">
              <a:rPr lang="de-DE">
                <a:solidFill>
                  <a:srgbClr val="808080"/>
                </a:solidFill>
              </a:rPr>
              <a:pPr>
                <a:defRPr/>
              </a:pPr>
              <a:t>‹Nr.›</a:t>
            </a:fld>
            <a:endParaRPr lang="de-DE">
              <a:solidFill>
                <a:srgbClr val="808080"/>
              </a:solidFill>
            </a:endParaRPr>
          </a:p>
        </p:txBody>
      </p:sp>
    </p:spTree>
    <p:extLst>
      <p:ext uri="{BB962C8B-B14F-4D97-AF65-F5344CB8AC3E}">
        <p14:creationId xmlns:p14="http://schemas.microsoft.com/office/powerpoint/2010/main" val="3634900275"/>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Standard Inhalt einspaltig">
    <p:spTree>
      <p:nvGrpSpPr>
        <p:cNvPr id="1" name=""/>
        <p:cNvGrpSpPr/>
        <p:nvPr/>
      </p:nvGrpSpPr>
      <p:grpSpPr>
        <a:xfrm>
          <a:off x="0" y="0"/>
          <a:ext cx="0" cy="0"/>
          <a:chOff x="0" y="0"/>
          <a:chExt cx="0" cy="0"/>
        </a:xfrm>
      </p:grpSpPr>
      <p:sp>
        <p:nvSpPr>
          <p:cNvPr id="14" name="Inhaltsplatzhalter 13" descr="Spalte links" title="Spalte links"/>
          <p:cNvSpPr>
            <a:spLocks noGrp="1"/>
          </p:cNvSpPr>
          <p:nvPr>
            <p:ph sz="quarter" idx="13" hasCustomPrompt="1"/>
          </p:nvPr>
        </p:nvSpPr>
        <p:spPr>
          <a:xfrm>
            <a:off x="672983" y="1529996"/>
            <a:ext cx="10850268" cy="4839054"/>
          </a:xfrm>
          <a:prstGeom prst="rect">
            <a:avLst/>
          </a:prstGeom>
        </p:spPr>
        <p:txBody>
          <a:bodyPr rIns="0"/>
          <a:lstStyle>
            <a:lvl1pPr>
              <a:lnSpc>
                <a:spcPts val="1920"/>
              </a:lnSpc>
              <a:spcAft>
                <a:spcPts val="0"/>
              </a:spcAft>
              <a:defRPr lang="en-GB" sz="1600" b="0" kern="1200" cap="none" baseline="0" noProof="0" dirty="0">
                <a:solidFill>
                  <a:schemeClr val="tx1"/>
                </a:solidFill>
                <a:latin typeface="+mn-lt"/>
                <a:ea typeface="+mn-ea"/>
                <a:cs typeface="+mn-cs"/>
              </a:defRPr>
            </a:lvl1pPr>
            <a:lvl2pPr>
              <a:defRPr lang="de-DE" sz="1600" kern="1200" dirty="0">
                <a:solidFill>
                  <a:schemeClr val="tx1"/>
                </a:solidFill>
                <a:latin typeface="+mn-lt"/>
                <a:ea typeface="+mn-ea"/>
                <a:cs typeface="+mn-cs"/>
              </a:defRPr>
            </a:lvl2pPr>
            <a:lvl3pPr>
              <a:defRPr sz="1400">
                <a:solidFill>
                  <a:schemeClr val="tx1"/>
                </a:solidFill>
              </a:defRPr>
            </a:lvl3pPr>
            <a:lvl4pPr>
              <a:defRPr sz="1400">
                <a:solidFill>
                  <a:schemeClr val="tx1"/>
                </a:solidFill>
              </a:defRPr>
            </a:lvl4pPr>
            <a:lvl5pPr>
              <a:defRPr sz="1400">
                <a:solidFill>
                  <a:schemeClr val="tx1"/>
                </a:solidFill>
              </a:defRPr>
            </a:lvl5pPr>
            <a:lvl6pPr>
              <a:defRPr sz="1200">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l" defTabSz="1218926" rtl="0" eaLnBrk="1" fontAlgn="auto" latinLnBrk="0" hangingPunct="1">
              <a:lnSpc>
                <a:spcPct val="100000"/>
              </a:lnSpc>
              <a:spcBef>
                <a:spcPts val="267"/>
              </a:spcBef>
              <a:spcAft>
                <a:spcPts val="267"/>
              </a:spcAft>
              <a:buClrTx/>
              <a:buSzTx/>
              <a:buFont typeface="Arial" panose="020B0604020202020204" pitchFamily="34" charset="0"/>
              <a:buNone/>
              <a:tabLst/>
            </a:pPr>
            <a:r>
              <a:rPr lang="de-DE" noProof="0" dirty="0"/>
              <a:t>1</a:t>
            </a:r>
          </a:p>
          <a:p>
            <a:pPr lvl="1"/>
            <a:r>
              <a:rPr lang="de-DE" noProof="0" dirty="0"/>
              <a:t>2</a:t>
            </a:r>
          </a:p>
          <a:p>
            <a:pPr lvl="2"/>
            <a:r>
              <a:rPr lang="de-DE" noProof="0" dirty="0"/>
              <a:t>3</a:t>
            </a:r>
          </a:p>
          <a:p>
            <a:pPr lvl="3"/>
            <a:r>
              <a:rPr lang="de-DE" noProof="0" dirty="0"/>
              <a:t>4</a:t>
            </a:r>
          </a:p>
          <a:p>
            <a:pPr lvl="4"/>
            <a:r>
              <a:rPr lang="de-DE" noProof="0" dirty="0"/>
              <a:t>5</a:t>
            </a:r>
          </a:p>
          <a:p>
            <a:pPr lvl="5"/>
            <a:r>
              <a:rPr lang="de-DE" noProof="0" dirty="0"/>
              <a:t>6</a:t>
            </a:r>
          </a:p>
          <a:p>
            <a:pPr lvl="6"/>
            <a:r>
              <a:rPr lang="de-DE" noProof="0" dirty="0"/>
              <a:t>7</a:t>
            </a:r>
          </a:p>
          <a:p>
            <a:pPr lvl="7"/>
            <a:r>
              <a:rPr lang="de-DE" noProof="0" dirty="0"/>
              <a:t>8</a:t>
            </a:r>
          </a:p>
          <a:p>
            <a:pPr lvl="8"/>
            <a:r>
              <a:rPr lang="de-DE" noProof="0" dirty="0"/>
              <a:t>9</a:t>
            </a:r>
          </a:p>
        </p:txBody>
      </p:sp>
      <p:sp>
        <p:nvSpPr>
          <p:cNvPr id="11" name="Textplatzhalter 23"/>
          <p:cNvSpPr>
            <a:spLocks noGrp="1"/>
          </p:cNvSpPr>
          <p:nvPr>
            <p:ph type="body" sz="quarter" idx="19"/>
          </p:nvPr>
        </p:nvSpPr>
        <p:spPr>
          <a:xfrm>
            <a:off x="1" y="1"/>
            <a:ext cx="10141305" cy="664478"/>
          </a:xfrm>
          <a:prstGeom prst="rect">
            <a:avLst/>
          </a:prstGeom>
          <a:solidFill>
            <a:srgbClr val="F8F4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de-DE" sz="100" dirty="0"/>
            </a:lvl1pPr>
          </a:lstStyle>
          <a:p>
            <a:pPr lvl="0" algn="ctr"/>
            <a:r>
              <a:rPr lang="de-DE" noProof="0"/>
              <a:t>Mastertextformat bearbeiten</a:t>
            </a:r>
          </a:p>
        </p:txBody>
      </p:sp>
      <p:sp>
        <p:nvSpPr>
          <p:cNvPr id="13" name="Textplatzhalter 5"/>
          <p:cNvSpPr>
            <a:spLocks noGrp="1"/>
          </p:cNvSpPr>
          <p:nvPr>
            <p:ph type="body" sz="quarter" idx="20" hasCustomPrompt="1"/>
          </p:nvPr>
        </p:nvSpPr>
        <p:spPr>
          <a:xfrm>
            <a:off x="672983" y="259141"/>
            <a:ext cx="5422224" cy="155539"/>
          </a:xfrm>
          <a:prstGeom prst="rect">
            <a:avLst/>
          </a:prstGeom>
        </p:spPr>
        <p:txBody>
          <a:bodyPr/>
          <a:lstStyle>
            <a:lvl1pPr>
              <a:defRPr sz="1000"/>
            </a:lvl1pPr>
            <a:lvl2pPr>
              <a:defRPr sz="1200"/>
            </a:lvl2pPr>
            <a:lvl3pPr>
              <a:defRPr sz="1200"/>
            </a:lvl3pPr>
            <a:lvl4pPr>
              <a:defRPr sz="1200"/>
            </a:lvl4pPr>
            <a:lvl5pPr>
              <a:defRPr sz="1200"/>
            </a:lvl5pPr>
          </a:lstStyle>
          <a:p>
            <a:pPr lvl="0"/>
            <a:r>
              <a:rPr lang="de-DE" noProof="0" dirty="0"/>
              <a:t>Optionale Zeile zur Anzeige des Kapitels</a:t>
            </a:r>
          </a:p>
        </p:txBody>
      </p:sp>
      <p:sp>
        <p:nvSpPr>
          <p:cNvPr id="9" name="Foliennummernplatzhalter 8"/>
          <p:cNvSpPr>
            <a:spLocks noGrp="1"/>
          </p:cNvSpPr>
          <p:nvPr>
            <p:ph type="sldNum" sz="quarter" idx="23"/>
          </p:nvPr>
        </p:nvSpPr>
        <p:spPr>
          <a:xfrm>
            <a:off x="10991695" y="6492447"/>
            <a:ext cx="532792" cy="365554"/>
          </a:xfrm>
          <a:prstGeom prst="rect">
            <a:avLst/>
          </a:prstGeom>
        </p:spPr>
        <p:txBody>
          <a:bodyPr/>
          <a:lstStyle/>
          <a:p>
            <a:fld id="{61201FF1-C63B-412E-ABF0-3D0E918900AC}" type="slidenum">
              <a:rPr lang="de-DE" noProof="0"/>
              <a:pPr/>
              <a:t>‹Nr.›</a:t>
            </a:fld>
            <a:endParaRPr lang="de-DE" noProof="0" dirty="0"/>
          </a:p>
        </p:txBody>
      </p:sp>
      <p:sp>
        <p:nvSpPr>
          <p:cNvPr id="10" name="Titel 9"/>
          <p:cNvSpPr>
            <a:spLocks noGrp="1"/>
          </p:cNvSpPr>
          <p:nvPr>
            <p:ph type="title"/>
          </p:nvPr>
        </p:nvSpPr>
        <p:spPr>
          <a:xfrm>
            <a:off x="669121" y="261878"/>
            <a:ext cx="9152625" cy="768172"/>
          </a:xfrm>
          <a:prstGeom prst="rect">
            <a:avLst/>
          </a:prstGeom>
        </p:spPr>
        <p:txBody>
          <a:bodyPr/>
          <a:lstStyle/>
          <a:p>
            <a:r>
              <a:rPr lang="de-DE"/>
              <a:t>Mastertitelformat bearbeiten</a:t>
            </a:r>
          </a:p>
        </p:txBody>
      </p:sp>
      <p:grpSp>
        <p:nvGrpSpPr>
          <p:cNvPr id="20" name="Gruppieren 19"/>
          <p:cNvGrpSpPr/>
          <p:nvPr userDrawn="1"/>
        </p:nvGrpSpPr>
        <p:grpSpPr>
          <a:xfrm>
            <a:off x="10831973" y="260652"/>
            <a:ext cx="976121" cy="309907"/>
            <a:chOff x="8123979" y="260651"/>
            <a:chExt cx="732091" cy="309907"/>
          </a:xfrm>
        </p:grpSpPr>
        <p:sp>
          <p:nvSpPr>
            <p:cNvPr id="21" name="Forma libre 28">
              <a:extLst>
                <a:ext uri="{FF2B5EF4-FFF2-40B4-BE49-F238E27FC236}">
                  <a16:creationId xmlns:a16="http://schemas.microsoft.com/office/drawing/2014/main" xmlns="" id="{BBD96169-0308-F249-8492-60AE8E6E08AF}"/>
                </a:ext>
              </a:extLst>
            </p:cNvPr>
            <p:cNvSpPr/>
            <p:nvPr/>
          </p:nvSpPr>
          <p:spPr>
            <a:xfrm>
              <a:off x="8123979" y="260651"/>
              <a:ext cx="310540" cy="309907"/>
            </a:xfrm>
            <a:custGeom>
              <a:avLst/>
              <a:gdLst>
                <a:gd name="connsiteX0" fmla="*/ 602132 w 1052306"/>
                <a:gd name="connsiteY0" fmla="*/ 819756 h 1050225"/>
                <a:gd name="connsiteX1" fmla="*/ 602132 w 1052306"/>
                <a:gd name="connsiteY1" fmla="*/ 240193 h 1050225"/>
                <a:gd name="connsiteX2" fmla="*/ 540746 w 1052306"/>
                <a:gd name="connsiteY2" fmla="*/ 178480 h 1050225"/>
                <a:gd name="connsiteX3" fmla="*/ 404853 w 1052306"/>
                <a:gd name="connsiteY3" fmla="*/ 178480 h 1050225"/>
                <a:gd name="connsiteX4" fmla="*/ 404853 w 1052306"/>
                <a:gd name="connsiteY4" fmla="*/ 243192 h 1050225"/>
                <a:gd name="connsiteX5" fmla="*/ 412968 w 1052306"/>
                <a:gd name="connsiteY5" fmla="*/ 243192 h 1050225"/>
                <a:gd name="connsiteX6" fmla="*/ 450019 w 1052306"/>
                <a:gd name="connsiteY6" fmla="*/ 287445 h 1050225"/>
                <a:gd name="connsiteX7" fmla="*/ 450019 w 1052306"/>
                <a:gd name="connsiteY7" fmla="*/ 819756 h 1050225"/>
                <a:gd name="connsiteX8" fmla="*/ 669167 w 1052306"/>
                <a:gd name="connsiteY8" fmla="*/ 819756 h 1050225"/>
                <a:gd name="connsiteX9" fmla="*/ 820130 w 1052306"/>
                <a:gd name="connsiteY9" fmla="*/ 819756 h 1050225"/>
                <a:gd name="connsiteX10" fmla="*/ 820130 w 1052306"/>
                <a:gd name="connsiteY10" fmla="*/ 368387 h 1050225"/>
                <a:gd name="connsiteX11" fmla="*/ 758361 w 1052306"/>
                <a:gd name="connsiteY11" fmla="*/ 306748 h 1050225"/>
                <a:gd name="connsiteX12" fmla="*/ 669167 w 1052306"/>
                <a:gd name="connsiteY12" fmla="*/ 306748 h 1050225"/>
                <a:gd name="connsiteX13" fmla="*/ 383348 w 1052306"/>
                <a:gd name="connsiteY13" fmla="*/ 819756 h 1050225"/>
                <a:gd name="connsiteX14" fmla="*/ 383348 w 1052306"/>
                <a:gd name="connsiteY14" fmla="*/ 306748 h 1050225"/>
                <a:gd name="connsiteX15" fmla="*/ 293926 w 1052306"/>
                <a:gd name="connsiteY15" fmla="*/ 306748 h 1050225"/>
                <a:gd name="connsiteX16" fmla="*/ 232332 w 1052306"/>
                <a:gd name="connsiteY16" fmla="*/ 368387 h 1050225"/>
                <a:gd name="connsiteX17" fmla="*/ 232332 w 1052306"/>
                <a:gd name="connsiteY17" fmla="*/ 819756 h 1050225"/>
                <a:gd name="connsiteX18" fmla="*/ 962915 w 1052306"/>
                <a:gd name="connsiteY18" fmla="*/ 525185 h 1050225"/>
                <a:gd name="connsiteX19" fmla="*/ 526203 w 1052306"/>
                <a:gd name="connsiteY19" fmla="*/ 966229 h 1050225"/>
                <a:gd name="connsiteX20" fmla="*/ 89430 w 1052306"/>
                <a:gd name="connsiteY20" fmla="*/ 525185 h 1050225"/>
                <a:gd name="connsiteX21" fmla="*/ 526203 w 1052306"/>
                <a:gd name="connsiteY21" fmla="*/ 84079 h 1050225"/>
                <a:gd name="connsiteX22" fmla="*/ 962915 w 1052306"/>
                <a:gd name="connsiteY22" fmla="*/ 525185 h 1050225"/>
                <a:gd name="connsiteX23" fmla="*/ 1052306 w 1052306"/>
                <a:gd name="connsiteY23" fmla="*/ 525185 h 1050225"/>
                <a:gd name="connsiteX24" fmla="*/ 526203 w 1052306"/>
                <a:gd name="connsiteY24" fmla="*/ 0 h 1050225"/>
                <a:gd name="connsiteX25" fmla="*/ 0 w 1052306"/>
                <a:gd name="connsiteY25" fmla="*/ 525185 h 1050225"/>
                <a:gd name="connsiteX26" fmla="*/ 526203 w 1052306"/>
                <a:gd name="connsiteY26" fmla="*/ 1050226 h 1050225"/>
                <a:gd name="connsiteX27" fmla="*/ 1052307 w 1052306"/>
                <a:gd name="connsiteY27" fmla="*/ 525185 h 105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52306" h="1050225">
                  <a:moveTo>
                    <a:pt x="602132" y="819756"/>
                  </a:moveTo>
                  <a:lnTo>
                    <a:pt x="602132" y="240193"/>
                  </a:lnTo>
                  <a:cubicBezTo>
                    <a:pt x="602132" y="194015"/>
                    <a:pt x="585716" y="178480"/>
                    <a:pt x="540746" y="178480"/>
                  </a:cubicBezTo>
                  <a:lnTo>
                    <a:pt x="404853" y="178480"/>
                  </a:lnTo>
                  <a:lnTo>
                    <a:pt x="404853" y="243192"/>
                  </a:lnTo>
                  <a:lnTo>
                    <a:pt x="412968" y="243192"/>
                  </a:lnTo>
                  <a:cubicBezTo>
                    <a:pt x="444007" y="243192"/>
                    <a:pt x="450019" y="250155"/>
                    <a:pt x="450019" y="287445"/>
                  </a:cubicBezTo>
                  <a:lnTo>
                    <a:pt x="450019" y="819756"/>
                  </a:lnTo>
                  <a:close/>
                  <a:moveTo>
                    <a:pt x="669167" y="819756"/>
                  </a:moveTo>
                  <a:lnTo>
                    <a:pt x="820130" y="819756"/>
                  </a:lnTo>
                  <a:lnTo>
                    <a:pt x="820130" y="368387"/>
                  </a:lnTo>
                  <a:cubicBezTo>
                    <a:pt x="820130" y="323081"/>
                    <a:pt x="802604" y="306748"/>
                    <a:pt x="758361" y="306748"/>
                  </a:cubicBezTo>
                  <a:lnTo>
                    <a:pt x="669167" y="306748"/>
                  </a:lnTo>
                  <a:close/>
                  <a:moveTo>
                    <a:pt x="383348" y="819756"/>
                  </a:moveTo>
                  <a:lnTo>
                    <a:pt x="383348" y="306748"/>
                  </a:lnTo>
                  <a:lnTo>
                    <a:pt x="293926" y="306748"/>
                  </a:lnTo>
                  <a:cubicBezTo>
                    <a:pt x="249691" y="306748"/>
                    <a:pt x="232332" y="323081"/>
                    <a:pt x="232332" y="368387"/>
                  </a:cubicBezTo>
                  <a:lnTo>
                    <a:pt x="232332" y="819756"/>
                  </a:lnTo>
                  <a:close/>
                  <a:moveTo>
                    <a:pt x="962915" y="525185"/>
                  </a:moveTo>
                  <a:cubicBezTo>
                    <a:pt x="962915" y="780562"/>
                    <a:pt x="778962" y="966229"/>
                    <a:pt x="526203" y="966229"/>
                  </a:cubicBezTo>
                  <a:cubicBezTo>
                    <a:pt x="273413" y="966229"/>
                    <a:pt x="89430" y="780562"/>
                    <a:pt x="89430" y="525185"/>
                  </a:cubicBezTo>
                  <a:cubicBezTo>
                    <a:pt x="89430" y="269735"/>
                    <a:pt x="273413" y="84079"/>
                    <a:pt x="526203" y="84079"/>
                  </a:cubicBezTo>
                  <a:cubicBezTo>
                    <a:pt x="778962" y="84079"/>
                    <a:pt x="962915" y="270894"/>
                    <a:pt x="962915" y="525185"/>
                  </a:cubicBezTo>
                  <a:moveTo>
                    <a:pt x="1052306" y="525185"/>
                  </a:moveTo>
                  <a:cubicBezTo>
                    <a:pt x="1052306" y="224885"/>
                    <a:pt x="827230" y="0"/>
                    <a:pt x="526203" y="0"/>
                  </a:cubicBezTo>
                  <a:cubicBezTo>
                    <a:pt x="225024" y="0"/>
                    <a:pt x="0" y="224885"/>
                    <a:pt x="0" y="525185"/>
                  </a:cubicBezTo>
                  <a:cubicBezTo>
                    <a:pt x="0" y="825850"/>
                    <a:pt x="225024" y="1050226"/>
                    <a:pt x="526203" y="1050226"/>
                  </a:cubicBezTo>
                  <a:cubicBezTo>
                    <a:pt x="827230" y="1050226"/>
                    <a:pt x="1052307" y="825850"/>
                    <a:pt x="1052307" y="525185"/>
                  </a:cubicBezTo>
                </a:path>
              </a:pathLst>
            </a:custGeom>
            <a:solidFill>
              <a:srgbClr val="003781"/>
            </a:solidFill>
            <a:ln w="9515" cap="flat">
              <a:noFill/>
              <a:prstDash val="solid"/>
              <a:miter/>
            </a:ln>
          </p:spPr>
          <p:txBody>
            <a:bodyPr rtlCol="0" anchor="ctr"/>
            <a:lstStyle/>
            <a:p>
              <a:pPr marL="0" marR="0" lvl="0" indent="0" algn="l" defTabSz="1218926" rtl="0" eaLnBrk="1" fontAlgn="auto" latinLnBrk="0" hangingPunct="1">
                <a:lnSpc>
                  <a:spcPct val="100000"/>
                </a:lnSpc>
                <a:spcBef>
                  <a:spcPts val="0"/>
                </a:spcBef>
                <a:spcAft>
                  <a:spcPts val="0"/>
                </a:spcAft>
                <a:buClrTx/>
                <a:buSzTx/>
                <a:buFontTx/>
                <a:buNone/>
                <a:tabLst/>
                <a:defRPr/>
              </a:pPr>
              <a:endParaRPr kumimoji="0" lang="es-ES" sz="2399" b="0" i="0" u="none" strike="noStrike" kern="1200" cap="none" spc="0" normalizeH="0" baseline="0" noProof="0">
                <a:ln>
                  <a:noFill/>
                </a:ln>
                <a:solidFill>
                  <a:srgbClr val="000000"/>
                </a:solidFill>
                <a:effectLst/>
                <a:uLnTx/>
                <a:uFillTx/>
                <a:latin typeface="Arial"/>
                <a:ea typeface="+mn-ea"/>
                <a:cs typeface="+mn-cs"/>
              </a:endParaRPr>
            </a:p>
          </p:txBody>
        </p:sp>
        <p:sp>
          <p:nvSpPr>
            <p:cNvPr id="22" name="Forma libre 29">
              <a:extLst>
                <a:ext uri="{FF2B5EF4-FFF2-40B4-BE49-F238E27FC236}">
                  <a16:creationId xmlns:a16="http://schemas.microsoft.com/office/drawing/2014/main" xmlns="" id="{AC6E0498-07EC-BC4A-B65C-1FA3B27D0B5F}"/>
                </a:ext>
              </a:extLst>
            </p:cNvPr>
            <p:cNvSpPr/>
            <p:nvPr/>
          </p:nvSpPr>
          <p:spPr>
            <a:xfrm>
              <a:off x="8545549" y="260651"/>
              <a:ext cx="310521" cy="309907"/>
            </a:xfrm>
            <a:custGeom>
              <a:avLst/>
              <a:gdLst>
                <a:gd name="connsiteX0" fmla="*/ 526120 w 1052245"/>
                <a:gd name="connsiteY0" fmla="*/ 0 h 1050225"/>
                <a:gd name="connsiteX1" fmla="*/ 0 w 1052245"/>
                <a:gd name="connsiteY1" fmla="*/ 525115 h 1050225"/>
                <a:gd name="connsiteX2" fmla="*/ 526125 w 1052245"/>
                <a:gd name="connsiteY2" fmla="*/ 1050226 h 1050225"/>
                <a:gd name="connsiteX3" fmla="*/ 1052246 w 1052245"/>
                <a:gd name="connsiteY3" fmla="*/ 525113 h 1050225"/>
                <a:gd name="connsiteX4" fmla="*/ 526123 w 1052245"/>
                <a:gd name="connsiteY4" fmla="*/ 0 h 1050225"/>
                <a:gd name="connsiteX5" fmla="*/ 526122 w 1052245"/>
                <a:gd name="connsiteY5" fmla="*/ 962708 h 1050225"/>
                <a:gd name="connsiteX6" fmla="*/ 321692 w 1052245"/>
                <a:gd name="connsiteY6" fmla="*/ 912125 h 1050225"/>
                <a:gd name="connsiteX7" fmla="*/ 782351 w 1052245"/>
                <a:gd name="connsiteY7" fmla="*/ 598276 h 1050225"/>
                <a:gd name="connsiteX8" fmla="*/ 789185 w 1052245"/>
                <a:gd name="connsiteY8" fmla="*/ 525113 h 1050225"/>
                <a:gd name="connsiteX9" fmla="*/ 701498 w 1052245"/>
                <a:gd name="connsiteY9" fmla="*/ 525113 h 1050225"/>
                <a:gd name="connsiteX10" fmla="*/ 394593 w 1052245"/>
                <a:gd name="connsiteY10" fmla="*/ 831429 h 1050225"/>
                <a:gd name="connsiteX11" fmla="*/ 87688 w 1052245"/>
                <a:gd name="connsiteY11" fmla="*/ 525113 h 1050225"/>
                <a:gd name="connsiteX12" fmla="*/ 526124 w 1052245"/>
                <a:gd name="connsiteY12" fmla="*/ 87520 h 1050225"/>
                <a:gd name="connsiteX13" fmla="*/ 964559 w 1052245"/>
                <a:gd name="connsiteY13" fmla="*/ 525114 h 1050225"/>
                <a:gd name="connsiteX14" fmla="*/ 526123 w 1052245"/>
                <a:gd name="connsiteY14" fmla="*/ 962708 h 105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52245" h="1050225">
                  <a:moveTo>
                    <a:pt x="526120" y="0"/>
                  </a:moveTo>
                  <a:cubicBezTo>
                    <a:pt x="235551" y="1"/>
                    <a:pt x="-1" y="235103"/>
                    <a:pt x="0" y="525115"/>
                  </a:cubicBezTo>
                  <a:cubicBezTo>
                    <a:pt x="1" y="815127"/>
                    <a:pt x="235556" y="1050227"/>
                    <a:pt x="526125" y="1050226"/>
                  </a:cubicBezTo>
                  <a:cubicBezTo>
                    <a:pt x="816694" y="1050224"/>
                    <a:pt x="1052246" y="815124"/>
                    <a:pt x="1052246" y="525113"/>
                  </a:cubicBezTo>
                  <a:cubicBezTo>
                    <a:pt x="1052246" y="235101"/>
                    <a:pt x="816693" y="0"/>
                    <a:pt x="526123" y="0"/>
                  </a:cubicBezTo>
                  <a:close/>
                  <a:moveTo>
                    <a:pt x="526122" y="962708"/>
                  </a:moveTo>
                  <a:cubicBezTo>
                    <a:pt x="454860" y="962786"/>
                    <a:pt x="384666" y="945418"/>
                    <a:pt x="321692" y="912125"/>
                  </a:cubicBezTo>
                  <a:cubicBezTo>
                    <a:pt x="535733" y="952421"/>
                    <a:pt x="741977" y="811906"/>
                    <a:pt x="782351" y="598276"/>
                  </a:cubicBezTo>
                  <a:cubicBezTo>
                    <a:pt x="786909" y="574154"/>
                    <a:pt x="789197" y="549660"/>
                    <a:pt x="789185" y="525113"/>
                  </a:cubicBezTo>
                  <a:lnTo>
                    <a:pt x="701498" y="525113"/>
                  </a:lnTo>
                  <a:cubicBezTo>
                    <a:pt x="701498" y="694287"/>
                    <a:pt x="564091" y="831429"/>
                    <a:pt x="394593" y="831429"/>
                  </a:cubicBezTo>
                  <a:cubicBezTo>
                    <a:pt x="225094" y="831429"/>
                    <a:pt x="87688" y="694286"/>
                    <a:pt x="87688" y="525113"/>
                  </a:cubicBezTo>
                  <a:cubicBezTo>
                    <a:pt x="87689" y="283436"/>
                    <a:pt x="283983" y="87519"/>
                    <a:pt x="526124" y="87520"/>
                  </a:cubicBezTo>
                  <a:cubicBezTo>
                    <a:pt x="768266" y="87520"/>
                    <a:pt x="964560" y="283438"/>
                    <a:pt x="964559" y="525114"/>
                  </a:cubicBezTo>
                  <a:cubicBezTo>
                    <a:pt x="964558" y="766791"/>
                    <a:pt x="768264" y="962708"/>
                    <a:pt x="526123" y="962708"/>
                  </a:cubicBezTo>
                  <a:close/>
                </a:path>
              </a:pathLst>
            </a:custGeom>
            <a:solidFill>
              <a:srgbClr val="003781"/>
            </a:solidFill>
            <a:ln w="9515" cap="flat">
              <a:noFill/>
              <a:prstDash val="solid"/>
              <a:miter/>
            </a:ln>
          </p:spPr>
          <p:txBody>
            <a:bodyPr rtlCol="0" anchor="ctr"/>
            <a:lstStyle/>
            <a:p>
              <a:pPr marL="0" marR="0" lvl="0" indent="0" algn="l" defTabSz="1218926" rtl="0" eaLnBrk="1" fontAlgn="auto" latinLnBrk="0" hangingPunct="1">
                <a:lnSpc>
                  <a:spcPct val="100000"/>
                </a:lnSpc>
                <a:spcBef>
                  <a:spcPts val="0"/>
                </a:spcBef>
                <a:spcAft>
                  <a:spcPts val="0"/>
                </a:spcAft>
                <a:buClrTx/>
                <a:buSzTx/>
                <a:buFontTx/>
                <a:buNone/>
                <a:tabLst/>
                <a:defRPr/>
              </a:pPr>
              <a:endParaRPr kumimoji="0" lang="es-ES" sz="2399" b="0" i="0" u="none" strike="noStrike" kern="1200" cap="none" spc="0" normalizeH="0" baseline="0" noProof="0">
                <a:ln>
                  <a:noFill/>
                </a:ln>
                <a:solidFill>
                  <a:srgbClr val="000000"/>
                </a:solidFill>
                <a:effectLst/>
                <a:uLnTx/>
                <a:uFillTx/>
                <a:latin typeface="Arial"/>
                <a:ea typeface="+mn-ea"/>
                <a:cs typeface="+mn-cs"/>
              </a:endParaRPr>
            </a:p>
          </p:txBody>
        </p:sp>
      </p:grpSp>
    </p:spTree>
    <p:extLst>
      <p:ext uri="{BB962C8B-B14F-4D97-AF65-F5344CB8AC3E}">
        <p14:creationId xmlns:p14="http://schemas.microsoft.com/office/powerpoint/2010/main" val="2894586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19" r:id="rId48"/>
    <p:sldLayoutId id="2147483820" r:id="rId49"/>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8.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6.xml"/><Relationship Id="rId5" Type="http://schemas.openxmlformats.org/officeDocument/2006/relationships/image" Target="../media/image34.jpeg"/><Relationship Id="rId4" Type="http://schemas.openxmlformats.org/officeDocument/2006/relationships/image" Target="../media/image33.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50.emf"/></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8" Type="http://schemas.openxmlformats.org/officeDocument/2006/relationships/image" Target="../media/image52.bin"/><Relationship Id="rId3" Type="http://schemas.openxmlformats.org/officeDocument/2006/relationships/tags" Target="../tags/tag2.xml"/><Relationship Id="rId7" Type="http://schemas.openxmlformats.org/officeDocument/2006/relationships/image" Target="../media/image51.bin"/><Relationship Id="rId2" Type="http://schemas.openxmlformats.org/officeDocument/2006/relationships/tags" Target="../tags/tag1.xml"/><Relationship Id="rId1" Type="http://schemas.openxmlformats.org/officeDocument/2006/relationships/vmlDrawing" Target="../drawings/vmlDrawing2.vml"/><Relationship Id="rId6" Type="http://schemas.openxmlformats.org/officeDocument/2006/relationships/oleObject" Target="../embeddings/oleObject2.bin"/><Relationship Id="rId11" Type="http://schemas.openxmlformats.org/officeDocument/2006/relationships/chart" Target="../charts/chart1.xml"/><Relationship Id="rId5" Type="http://schemas.openxmlformats.org/officeDocument/2006/relationships/notesSlide" Target="../notesSlides/notesSlide1.xml"/><Relationship Id="rId10" Type="http://schemas.openxmlformats.org/officeDocument/2006/relationships/image" Target="../media/image54.bin"/><Relationship Id="rId4" Type="http://schemas.openxmlformats.org/officeDocument/2006/relationships/slideLayout" Target="../slideLayouts/slideLayout49.xml"/><Relationship Id="rId9" Type="http://schemas.openxmlformats.org/officeDocument/2006/relationships/image" Target="../media/image53.bin"/></Relationships>
</file>

<file path=ppt/slides/_rels/slide8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8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8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smtClean="0"/>
              <a:t>Beraterausbildung</a:t>
            </a:r>
            <a:endParaRPr lang="de-DE" dirty="0"/>
          </a:p>
        </p:txBody>
      </p:sp>
      <p:sp>
        <p:nvSpPr>
          <p:cNvPr id="3" name="Rectangle 4"/>
          <p:cNvSpPr>
            <a:spLocks noChangeArrowheads="1"/>
          </p:cNvSpPr>
          <p:nvPr/>
        </p:nvSpPr>
        <p:spPr bwMode="auto">
          <a:xfrm>
            <a:off x="364221" y="2010630"/>
            <a:ext cx="7772400" cy="936625"/>
          </a:xfrm>
          <a:prstGeom prst="rect">
            <a:avLst/>
          </a:prstGeom>
          <a:noFill/>
          <a:ln w="9525">
            <a:noFill/>
            <a:miter lim="800000"/>
            <a:headEnd/>
            <a:tailEnd/>
          </a:ln>
        </p:spPr>
        <p:txBody>
          <a:bodyPr lIns="91384" tIns="45691" rIns="91384" bIns="45691"/>
          <a:lstStyle/>
          <a:p>
            <a:pPr algn="l"/>
            <a:r>
              <a:rPr lang="de-DE" sz="2800" dirty="0">
                <a:solidFill>
                  <a:srgbClr val="1D2D4B"/>
                </a:solidFill>
              </a:rPr>
              <a:t>Thema </a:t>
            </a:r>
            <a:r>
              <a:rPr lang="de-DE" sz="2800" dirty="0" smtClean="0">
                <a:solidFill>
                  <a:srgbClr val="1D2D4B"/>
                </a:solidFill>
              </a:rPr>
              <a:t>Lebensversicherung</a:t>
            </a:r>
            <a:endParaRPr lang="de-DE" sz="2800" dirty="0">
              <a:solidFill>
                <a:srgbClr val="1D2D4B"/>
              </a:solidFill>
            </a:endParaRPr>
          </a:p>
        </p:txBody>
      </p:sp>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3" name="Textplatzhalter 2"/>
          <p:cNvSpPr>
            <a:spLocks noGrp="1"/>
          </p:cNvSpPr>
          <p:nvPr>
            <p:ph type="body" sz="quarter" idx="10"/>
          </p:nvPr>
        </p:nvSpPr>
        <p:spPr/>
        <p:txBody>
          <a:bodyPr/>
          <a:lstStyle/>
          <a:p>
            <a:r>
              <a:rPr lang="de-DE" u="sng" dirty="0" smtClean="0">
                <a:solidFill>
                  <a:srgbClr val="1D2D4B"/>
                </a:solidFill>
              </a:rPr>
              <a:t>Rentenarten</a:t>
            </a:r>
            <a:endParaRPr lang="de-DE" dirty="0"/>
          </a:p>
          <a:p>
            <a:r>
              <a:rPr lang="de-DE" dirty="0" smtClean="0"/>
              <a:t>Altersrente</a:t>
            </a:r>
          </a:p>
          <a:p>
            <a:endParaRPr lang="de-DE" dirty="0"/>
          </a:p>
          <a:p>
            <a:r>
              <a:rPr lang="de-DE" dirty="0" smtClean="0"/>
              <a:t>Witwenrente</a:t>
            </a:r>
          </a:p>
          <a:p>
            <a:endParaRPr lang="de-DE" dirty="0"/>
          </a:p>
          <a:p>
            <a:r>
              <a:rPr lang="de-DE" dirty="0" smtClean="0"/>
              <a:t>Waisenrente</a:t>
            </a:r>
          </a:p>
          <a:p>
            <a:endParaRPr lang="de-DE" dirty="0"/>
          </a:p>
          <a:p>
            <a:r>
              <a:rPr lang="de-DE" dirty="0" smtClean="0"/>
              <a:t>Rente wegen verminderter Erwerbsfähigkeit</a:t>
            </a:r>
          </a:p>
          <a:p>
            <a:endParaRPr lang="de-DE" dirty="0"/>
          </a:p>
          <a:p>
            <a:endParaRPr lang="de-DE" dirty="0"/>
          </a:p>
          <a:p>
            <a:endParaRPr lang="de-DE" dirty="0"/>
          </a:p>
        </p:txBody>
      </p:sp>
      <p:sp>
        <p:nvSpPr>
          <p:cNvPr id="5" name="Titel 4"/>
          <p:cNvSpPr>
            <a:spLocks noGrp="1"/>
          </p:cNvSpPr>
          <p:nvPr>
            <p:ph type="title"/>
          </p:nvPr>
        </p:nvSpPr>
        <p:spPr/>
        <p:txBody>
          <a:bodyPr/>
          <a:lstStyle/>
          <a:p>
            <a:r>
              <a:rPr lang="de-DE" dirty="0"/>
              <a:t>Beraterausbildung | </a:t>
            </a:r>
            <a:r>
              <a:rPr lang="de-DE" dirty="0" err="1" smtClean="0"/>
              <a:t>LEbensversicherung</a:t>
            </a:r>
            <a:endParaRPr lang="de-DE" dirty="0"/>
          </a:p>
        </p:txBody>
      </p:sp>
      <p:sp>
        <p:nvSpPr>
          <p:cNvPr id="6" name="Stern mit 5 Zacken 5"/>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354702537"/>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100</a:t>
            </a:fld>
            <a:endParaRPr lang="de-DE"/>
          </a:p>
        </p:txBody>
      </p:sp>
      <p:sp>
        <p:nvSpPr>
          <p:cNvPr id="4" name="Textplatzhalter 3"/>
          <p:cNvSpPr>
            <a:spLocks noGrp="1"/>
          </p:cNvSpPr>
          <p:nvPr>
            <p:ph type="body" sz="quarter" idx="10"/>
          </p:nvPr>
        </p:nvSpPr>
        <p:spPr/>
        <p:txBody>
          <a:bodyPr/>
          <a:lstStyle/>
          <a:p>
            <a:r>
              <a:rPr lang="de-DE" dirty="0" smtClean="0"/>
              <a:t>Unterschied zwischen Erwerbsunfähigkeit und Berufsunfähigkeit</a:t>
            </a:r>
            <a:endParaRPr lang="de-DE" dirty="0"/>
          </a:p>
        </p:txBody>
      </p:sp>
      <p:sp>
        <p:nvSpPr>
          <p:cNvPr id="5" name="Textplatzhalter 4"/>
          <p:cNvSpPr>
            <a:spLocks noGrp="1"/>
          </p:cNvSpPr>
          <p:nvPr>
            <p:ph type="body" sz="half" idx="12"/>
          </p:nvPr>
        </p:nvSpPr>
        <p:spPr/>
        <p:txBody>
          <a:bodyPr/>
          <a:lstStyle/>
          <a:p>
            <a:endParaRPr lang="de-DE" dirty="0"/>
          </a:p>
        </p:txBody>
      </p:sp>
      <p:graphicFrame>
        <p:nvGraphicFramePr>
          <p:cNvPr id="7" name="Tabelle 6"/>
          <p:cNvGraphicFramePr>
            <a:graphicFrameLocks noGrp="1"/>
          </p:cNvGraphicFramePr>
          <p:nvPr>
            <p:extLst/>
          </p:nvPr>
        </p:nvGraphicFramePr>
        <p:xfrm>
          <a:off x="364220" y="2591631"/>
          <a:ext cx="10684780" cy="4023360"/>
        </p:xfrm>
        <a:graphic>
          <a:graphicData uri="http://schemas.openxmlformats.org/drawingml/2006/table">
            <a:tbl>
              <a:tblPr firstRow="1" bandRow="1">
                <a:tableStyleId>{5C22544A-7EE6-4342-B048-85BDC9FD1C3A}</a:tableStyleId>
              </a:tblPr>
              <a:tblGrid>
                <a:gridCol w="5275611"/>
                <a:gridCol w="5409169"/>
              </a:tblGrid>
              <a:tr h="596069">
                <a:tc>
                  <a:txBody>
                    <a:bodyPr/>
                    <a:lstStyle/>
                    <a:p>
                      <a:r>
                        <a:rPr lang="de-DE" dirty="0" smtClean="0"/>
                        <a:t>Berufsunfähigkeit und Erwerbsunfähigkeit</a:t>
                      </a:r>
                      <a:r>
                        <a:rPr lang="de-DE" baseline="0" dirty="0" smtClean="0"/>
                        <a:t> nach SGB VI</a:t>
                      </a:r>
                      <a:endParaRPr lang="de-DE" dirty="0"/>
                    </a:p>
                  </a:txBody>
                  <a:tcPr/>
                </a:tc>
                <a:tc>
                  <a:txBody>
                    <a:bodyPr/>
                    <a:lstStyle/>
                    <a:p>
                      <a:r>
                        <a:rPr lang="de-DE" dirty="0" smtClean="0"/>
                        <a:t>Berufsunfähigkeit</a:t>
                      </a:r>
                      <a:endParaRPr lang="de-DE" dirty="0"/>
                    </a:p>
                  </a:txBody>
                  <a:tcPr/>
                </a:tc>
              </a:tr>
              <a:tr h="11684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0" dirty="0" smtClean="0">
                          <a:solidFill>
                            <a:schemeClr val="tx1"/>
                          </a:solidFill>
                        </a:rPr>
                        <a:t>Berufsunfähigkeit (nur für vor dem 02.01.1961 geborene Versicherte) besteht, wenn der Versicherte in seinem erlernten oder einem gleichwertigen Beruf nur noch weniger als 6 Stunden täglich arbeiten kann.</a:t>
                      </a:r>
                    </a:p>
                    <a:p>
                      <a:endParaRPr lang="de-DE" dirty="0"/>
                    </a:p>
                  </a:txBody>
                  <a:tcPr/>
                </a:tc>
                <a:tc>
                  <a:txBody>
                    <a:bodyPr/>
                    <a:lstStyle/>
                    <a:p>
                      <a:r>
                        <a:rPr lang="de-DE" sz="1600" b="0" dirty="0" smtClean="0">
                          <a:solidFill>
                            <a:schemeClr val="tx1"/>
                          </a:solidFill>
                        </a:rPr>
                        <a:t>Berufsunfähigkeit liegt vor, wenn die VP aus gesundheitlichen Gründen nicht mehr in der Lage ist, ihre zuletzt ausgeübte Tätigkeit auszuüben, die ihren Kenntnissen und Fähigkeiten und der bisherigen Lebensstellung entspricht.</a:t>
                      </a:r>
                    </a:p>
                    <a:p>
                      <a:endParaRPr lang="de-DE" sz="1600" dirty="0"/>
                    </a:p>
                  </a:txBody>
                  <a:tcPr/>
                </a:tc>
              </a:tr>
              <a:tr h="1320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0" dirty="0" smtClean="0">
                          <a:solidFill>
                            <a:schemeClr val="tx1"/>
                          </a:solidFill>
                        </a:rPr>
                        <a:t>Eine Erwerbsunfähigkeit besteht, wenn der Versicherte nicht mehr in der Lage ist, mehr als 3 Stunden täglich irgend- eine Erwerbstätigkeit des allgemeinen Arbeitsmarkts auszuüben, die er</a:t>
                      </a:r>
                      <a:br>
                        <a:rPr lang="de-DE" sz="1600" b="0" dirty="0" smtClean="0">
                          <a:solidFill>
                            <a:schemeClr val="tx1"/>
                          </a:solidFill>
                        </a:rPr>
                      </a:br>
                      <a:r>
                        <a:rPr lang="de-DE" sz="1600" b="0" dirty="0" smtClean="0">
                          <a:solidFill>
                            <a:schemeClr val="tx1"/>
                          </a:solidFill>
                        </a:rPr>
                        <a:t>aufgrund seiner Kenntnisse und Fähigkeiten ausüben könnte.</a:t>
                      </a:r>
                    </a:p>
                    <a:p>
                      <a:endParaRPr lang="de-D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600" b="0" dirty="0" smtClean="0">
                          <a:solidFill>
                            <a:schemeClr val="tx1"/>
                          </a:solidFill>
                        </a:rPr>
                        <a:t>Schon ab einer Beeinträchtigung der Berufsfähigkeit von mind. 50% </a:t>
                      </a:r>
                      <a:br>
                        <a:rPr lang="de-DE" sz="1600" b="0" dirty="0" smtClean="0">
                          <a:solidFill>
                            <a:schemeClr val="tx1"/>
                          </a:solidFill>
                        </a:rPr>
                      </a:br>
                      <a:r>
                        <a:rPr lang="de-DE" sz="1600" b="0" dirty="0" smtClean="0">
                          <a:solidFill>
                            <a:schemeClr val="tx1"/>
                          </a:solidFill>
                        </a:rPr>
                        <a:t>erhält die VP von der Allianz die vertraglich zugesicherten Leistungen (Beitragsbefreiung und – sofern versichert – Rente).</a:t>
                      </a:r>
                    </a:p>
                    <a:p>
                      <a:endParaRPr lang="de-DE" dirty="0"/>
                    </a:p>
                  </a:txBody>
                  <a:tcPr/>
                </a:tc>
              </a:tr>
            </a:tbl>
          </a:graphicData>
        </a:graphic>
      </p:graphicFrame>
      <p:sp>
        <p:nvSpPr>
          <p:cNvPr id="8" name="Titel 4"/>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
        <p:nvSpPr>
          <p:cNvPr id="9" name="Stern mit 5 Zacken 8"/>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30372434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101</a:t>
            </a:fld>
            <a:endParaRPr lang="de-DE"/>
          </a:p>
        </p:txBody>
      </p:sp>
      <p:sp>
        <p:nvSpPr>
          <p:cNvPr id="4" name="Textplatzhalter 3"/>
          <p:cNvSpPr>
            <a:spLocks noGrp="1"/>
          </p:cNvSpPr>
          <p:nvPr>
            <p:ph type="body" sz="quarter" idx="10"/>
          </p:nvPr>
        </p:nvSpPr>
        <p:spPr/>
        <p:txBody>
          <a:bodyPr/>
          <a:lstStyle/>
          <a:p>
            <a:r>
              <a:rPr lang="de-DE" dirty="0" smtClean="0"/>
              <a:t>Ein negativer Rentenbescheid</a:t>
            </a:r>
            <a:endParaRPr lang="de-DE" dirty="0"/>
          </a:p>
        </p:txBody>
      </p:sp>
      <p:sp>
        <p:nvSpPr>
          <p:cNvPr id="8" name="Titel 4"/>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pic>
        <p:nvPicPr>
          <p:cNvPr id="9" name="Picture 5" descr="Bescheid2"/>
          <p:cNvPicPr>
            <a:picLocks noChangeAspect="1" noChangeArrowheads="1"/>
          </p:cNvPicPr>
          <p:nvPr/>
        </p:nvPicPr>
        <p:blipFill>
          <a:blip r:embed="rId2" cstate="print"/>
          <a:srcRect l="10692" r="1926" b="7204"/>
          <a:stretch>
            <a:fillRect/>
          </a:stretch>
        </p:blipFill>
        <p:spPr bwMode="auto">
          <a:xfrm>
            <a:off x="4858884" y="2023043"/>
            <a:ext cx="6408737" cy="4511675"/>
          </a:xfrm>
          <a:prstGeom prst="rect">
            <a:avLst/>
          </a:prstGeom>
          <a:noFill/>
          <a:ln w="9525">
            <a:noFill/>
            <a:miter lim="800000"/>
            <a:headEnd/>
            <a:tailEnd/>
          </a:ln>
        </p:spPr>
      </p:pic>
    </p:spTree>
    <p:extLst>
      <p:ext uri="{BB962C8B-B14F-4D97-AF65-F5344CB8AC3E}">
        <p14:creationId xmlns:p14="http://schemas.microsoft.com/office/powerpoint/2010/main" val="2754942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000" fill="hold"/>
                                        <p:tgtEl>
                                          <p:spTgt spid="9"/>
                                        </p:tgtEl>
                                        <p:attrNameLst>
                                          <p:attrName>ppt_w</p:attrName>
                                        </p:attrNameLst>
                                      </p:cBhvr>
                                      <p:tavLst>
                                        <p:tav tm="0">
                                          <p:val>
                                            <p:fltVal val="0"/>
                                          </p:val>
                                        </p:tav>
                                        <p:tav tm="100000">
                                          <p:val>
                                            <p:strVal val="#ppt_w"/>
                                          </p:val>
                                        </p:tav>
                                      </p:tavLst>
                                    </p:anim>
                                    <p:anim calcmode="lin" valueType="num">
                                      <p:cBhvr>
                                        <p:cTn id="8" dur="2000" fill="hold"/>
                                        <p:tgtEl>
                                          <p:spTgt spid="9"/>
                                        </p:tgtEl>
                                        <p:attrNameLst>
                                          <p:attrName>ppt_h</p:attrName>
                                        </p:attrNameLst>
                                      </p:cBhvr>
                                      <p:tavLst>
                                        <p:tav tm="0">
                                          <p:val>
                                            <p:fltVal val="0"/>
                                          </p:val>
                                        </p:tav>
                                        <p:tav tm="100000">
                                          <p:val>
                                            <p:strVal val="#ppt_h"/>
                                          </p:val>
                                        </p:tav>
                                      </p:tavLst>
                                    </p:anim>
                                    <p:animEffect transition="in" filter="fade">
                                      <p:cBhvr>
                                        <p:cTn id="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102</a:t>
            </a:fld>
            <a:endParaRPr lang="de-DE"/>
          </a:p>
        </p:txBody>
      </p:sp>
      <p:sp>
        <p:nvSpPr>
          <p:cNvPr id="4" name="Textplatzhalter 3"/>
          <p:cNvSpPr>
            <a:spLocks noGrp="1"/>
          </p:cNvSpPr>
          <p:nvPr>
            <p:ph type="body" sz="quarter" idx="10"/>
          </p:nvPr>
        </p:nvSpPr>
        <p:spPr/>
        <p:txBody>
          <a:bodyPr/>
          <a:lstStyle/>
          <a:p>
            <a:r>
              <a:rPr lang="de-DE" dirty="0" smtClean="0"/>
              <a:t>Definition Berufsunfähigkeit</a:t>
            </a:r>
            <a:r>
              <a:rPr lang="de-DE" dirty="0"/>
              <a:t> </a:t>
            </a:r>
            <a:r>
              <a:rPr lang="de-DE" dirty="0" smtClean="0"/>
              <a:t>(Auszug </a:t>
            </a:r>
            <a:r>
              <a:rPr lang="de-DE" dirty="0"/>
              <a:t>Allgemeine Bedingungen für die Berufsunfähigkeit  Alte Leipziger Stand </a:t>
            </a:r>
            <a:r>
              <a:rPr lang="de-DE" dirty="0" smtClean="0"/>
              <a:t>01.2022) </a:t>
            </a:r>
            <a:endParaRPr lang="de-DE" dirty="0"/>
          </a:p>
          <a:p>
            <a:endParaRPr lang="de-DE" dirty="0"/>
          </a:p>
        </p:txBody>
      </p:sp>
      <p:sp>
        <p:nvSpPr>
          <p:cNvPr id="5" name="Textplatzhalter 4"/>
          <p:cNvSpPr>
            <a:spLocks noGrp="1"/>
          </p:cNvSpPr>
          <p:nvPr>
            <p:ph type="body" sz="half" idx="12"/>
          </p:nvPr>
        </p:nvSpPr>
        <p:spPr/>
        <p:txBody>
          <a:bodyPr/>
          <a:lstStyle/>
          <a:p>
            <a:pPr marL="342900" indent="-342900">
              <a:buAutoNum type="arabicParenBoth"/>
            </a:pPr>
            <a:r>
              <a:rPr lang="de-DE" sz="1600" dirty="0" smtClean="0"/>
              <a:t>Der </a:t>
            </a:r>
            <a:r>
              <a:rPr lang="de-DE" sz="1600" dirty="0"/>
              <a:t>[→] Versicherte ist berufsunfähig, wenn er </a:t>
            </a:r>
            <a:r>
              <a:rPr lang="de-DE" sz="1600" dirty="0" smtClean="0"/>
              <a:t>seinen </a:t>
            </a:r>
            <a:r>
              <a:rPr lang="de-DE" sz="1600" dirty="0"/>
              <a:t>Beruf nicht mehr ausüben kann. Folgende </a:t>
            </a:r>
            <a:r>
              <a:rPr lang="de-DE" sz="1600" dirty="0" smtClean="0"/>
              <a:t>Bedingungen </a:t>
            </a:r>
            <a:r>
              <a:rPr lang="de-DE" sz="1600" dirty="0"/>
              <a:t>müssen dabei erfüllt sein</a:t>
            </a:r>
            <a:r>
              <a:rPr lang="de-DE" sz="1600" dirty="0" smtClean="0"/>
              <a:t>:</a:t>
            </a:r>
          </a:p>
          <a:p>
            <a:r>
              <a:rPr lang="de-DE" sz="1600" dirty="0"/>
              <a:t/>
            </a:r>
            <a:br>
              <a:rPr lang="de-DE" sz="1600" dirty="0"/>
            </a:br>
            <a:r>
              <a:rPr lang="de-DE" sz="1600" dirty="0"/>
              <a:t>– Dauer</a:t>
            </a:r>
            <a:r>
              <a:rPr lang="de-DE" sz="1600" dirty="0" smtClean="0"/>
              <a:t>:</a:t>
            </a:r>
          </a:p>
          <a:p>
            <a:r>
              <a:rPr lang="de-DE" sz="1600" dirty="0"/>
              <a:t/>
            </a:r>
            <a:br>
              <a:rPr lang="de-DE" sz="1600" dirty="0"/>
            </a:br>
            <a:r>
              <a:rPr lang="de-DE" sz="1600" dirty="0"/>
              <a:t>Der Versicherte ist berufsunfähig, wenn er </a:t>
            </a:r>
            <a:r>
              <a:rPr lang="de-DE" sz="1600" dirty="0" smtClean="0"/>
              <a:t>seinen Beruf</a:t>
            </a:r>
          </a:p>
          <a:p>
            <a:r>
              <a:rPr lang="de-DE" sz="1600" dirty="0"/>
              <a:t/>
            </a:r>
            <a:br>
              <a:rPr lang="de-DE" sz="1600" dirty="0"/>
            </a:br>
            <a:r>
              <a:rPr lang="de-DE" sz="1600" dirty="0"/>
              <a:t>– voraussichtlich mindestens sechs Monate </a:t>
            </a:r>
            <a:r>
              <a:rPr lang="de-DE" sz="1600" dirty="0" smtClean="0"/>
              <a:t>ununterbrochen </a:t>
            </a:r>
            <a:r>
              <a:rPr lang="de-DE" sz="1600" dirty="0"/>
              <a:t>nicht ausüben kann oder</a:t>
            </a:r>
            <a:br>
              <a:rPr lang="de-DE" sz="1600" dirty="0"/>
            </a:br>
            <a:r>
              <a:rPr lang="de-DE" sz="1600" dirty="0"/>
              <a:t>– bereits sechs Monate ununterbrochen nicht </a:t>
            </a:r>
            <a:r>
              <a:rPr lang="de-DE" sz="1600" dirty="0" smtClean="0"/>
              <a:t>ausüben </a:t>
            </a:r>
            <a:r>
              <a:rPr lang="de-DE" sz="1600" dirty="0"/>
              <a:t>konnte und der Zustand andauert. Der </a:t>
            </a:r>
            <a:r>
              <a:rPr lang="de-DE" sz="1600" dirty="0" smtClean="0"/>
              <a:t>Versicherte </a:t>
            </a:r>
            <a:r>
              <a:rPr lang="de-DE" sz="1600" dirty="0"/>
              <a:t>gilt dann als </a:t>
            </a:r>
            <a:r>
              <a:rPr lang="de-DE" sz="1600" dirty="0" smtClean="0"/>
              <a:t>   berufsunfähig </a:t>
            </a:r>
            <a:r>
              <a:rPr lang="de-DE" sz="1600" dirty="0"/>
              <a:t>von </a:t>
            </a:r>
            <a:r>
              <a:rPr lang="de-DE" sz="1600" dirty="0" smtClean="0"/>
              <a:t>Beginn dieses </a:t>
            </a:r>
            <a:r>
              <a:rPr lang="de-DE" sz="1600" dirty="0"/>
              <a:t>Zeitraums an und wir leisten rückwirkend</a:t>
            </a:r>
            <a:r>
              <a:rPr lang="de-DE" sz="1600" dirty="0" smtClean="0"/>
              <a:t>.</a:t>
            </a:r>
          </a:p>
          <a:p>
            <a:r>
              <a:rPr lang="de-DE" sz="1600" dirty="0"/>
              <a:t/>
            </a:r>
            <a:br>
              <a:rPr lang="de-DE" sz="1600" dirty="0"/>
            </a:br>
            <a:r>
              <a:rPr lang="de-DE" sz="1600" dirty="0"/>
              <a:t>– Mindestgrad</a:t>
            </a:r>
            <a:r>
              <a:rPr lang="de-DE" sz="1600" dirty="0" smtClean="0"/>
              <a:t>:</a:t>
            </a:r>
          </a:p>
          <a:p>
            <a:r>
              <a:rPr lang="de-DE" sz="1600" dirty="0"/>
              <a:t/>
            </a:r>
            <a:br>
              <a:rPr lang="de-DE" sz="1600" dirty="0"/>
            </a:br>
            <a:r>
              <a:rPr lang="de-DE" sz="1600" dirty="0"/>
              <a:t>Der Versicherte ist dann berufsunfähig, wenn er </a:t>
            </a:r>
            <a:r>
              <a:rPr lang="de-DE" sz="1600" dirty="0" smtClean="0"/>
              <a:t>seinen </a:t>
            </a:r>
            <a:r>
              <a:rPr lang="de-DE" sz="1600" dirty="0"/>
              <a:t>Beruf zu mindestens 50 % (Mindestgrad) </a:t>
            </a:r>
            <a:r>
              <a:rPr lang="de-DE" sz="1600" dirty="0" smtClean="0"/>
              <a:t>nicht ausüben </a:t>
            </a:r>
            <a:r>
              <a:rPr lang="de-DE" sz="1600" dirty="0"/>
              <a:t>kann. Sie können auch einen </a:t>
            </a:r>
            <a:r>
              <a:rPr lang="de-DE" sz="1600" dirty="0" smtClean="0"/>
              <a:t>Mindestgrad von </a:t>
            </a:r>
            <a:r>
              <a:rPr lang="de-DE" sz="1600" dirty="0"/>
              <a:t>75 % vereinbaren. Dann zahlen wir die </a:t>
            </a:r>
            <a:r>
              <a:rPr lang="de-DE" sz="1600" dirty="0" smtClean="0"/>
              <a:t>Leistungen </a:t>
            </a:r>
            <a:r>
              <a:rPr lang="de-DE" sz="1600" dirty="0"/>
              <a:t>erst, wenn der Versicherte zu mindestens 75 </a:t>
            </a:r>
            <a:r>
              <a:rPr lang="de-DE" sz="1600" dirty="0" smtClean="0"/>
              <a:t>% berufsunfähig </a:t>
            </a:r>
            <a:r>
              <a:rPr lang="de-DE" sz="1600" dirty="0"/>
              <a:t>ist.</a:t>
            </a:r>
          </a:p>
        </p:txBody>
      </p:sp>
      <p:sp>
        <p:nvSpPr>
          <p:cNvPr id="7" name="Titel 4"/>
          <p:cNvSpPr txBox="1">
            <a:spLocks noGrp="1"/>
          </p:cNvSpPr>
          <p:nvPr>
            <p:ph type="title"/>
          </p:nvPr>
        </p:nvSpPr>
        <p:spPr>
          <a:xfrm>
            <a:off x="364220" y="370203"/>
            <a:ext cx="1031420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176164757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103</a:t>
            </a:fld>
            <a:endParaRPr lang="de-DE"/>
          </a:p>
        </p:txBody>
      </p:sp>
      <p:sp>
        <p:nvSpPr>
          <p:cNvPr id="4" name="Textplatzhalter 3"/>
          <p:cNvSpPr>
            <a:spLocks noGrp="1"/>
          </p:cNvSpPr>
          <p:nvPr>
            <p:ph type="body" sz="quarter" idx="10"/>
          </p:nvPr>
        </p:nvSpPr>
        <p:spPr/>
        <p:txBody>
          <a:bodyPr/>
          <a:lstStyle/>
          <a:p>
            <a:r>
              <a:rPr lang="de-DE" dirty="0"/>
              <a:t>Definition Berufsunfähigkeit (</a:t>
            </a:r>
            <a:r>
              <a:rPr lang="de-DE" dirty="0" smtClean="0"/>
              <a:t>Auszug Allgemeine Bedingungen für die Berufsunfähigkeit  Alte Leipziger Stand 01.2022)</a:t>
            </a:r>
            <a:endParaRPr lang="de-DE" dirty="0"/>
          </a:p>
          <a:p>
            <a:endParaRPr lang="de-DE" dirty="0"/>
          </a:p>
        </p:txBody>
      </p:sp>
      <p:sp>
        <p:nvSpPr>
          <p:cNvPr id="5" name="Textplatzhalter 4"/>
          <p:cNvSpPr>
            <a:spLocks noGrp="1"/>
          </p:cNvSpPr>
          <p:nvPr>
            <p:ph type="body" sz="half" idx="12"/>
          </p:nvPr>
        </p:nvSpPr>
        <p:spPr/>
        <p:txBody>
          <a:bodyPr/>
          <a:lstStyle/>
          <a:p>
            <a:r>
              <a:rPr lang="de-DE" sz="1400" dirty="0"/>
              <a:t>– Ursache:</a:t>
            </a:r>
            <a:br>
              <a:rPr lang="de-DE" sz="1400" dirty="0"/>
            </a:br>
            <a:r>
              <a:rPr lang="de-DE" sz="1400" dirty="0"/>
              <a:t>Der Versicherte ist nur dann berufsunfähig, wenn </a:t>
            </a:r>
            <a:r>
              <a:rPr lang="de-DE" sz="1400" dirty="0" smtClean="0"/>
              <a:t>er gesundheitlich </a:t>
            </a:r>
            <a:r>
              <a:rPr lang="de-DE" sz="1400" dirty="0"/>
              <a:t>beeinträchtigt ist und ein Arzt </a:t>
            </a:r>
            <a:r>
              <a:rPr lang="de-DE" sz="1400" dirty="0" smtClean="0"/>
              <a:t>dies bescheinigt</a:t>
            </a:r>
            <a:r>
              <a:rPr lang="de-DE" sz="1400" dirty="0"/>
              <a:t>. Dies kann folgende Ursachen haben:</a:t>
            </a:r>
            <a:br>
              <a:rPr lang="de-DE" sz="1400" dirty="0"/>
            </a:br>
            <a:r>
              <a:rPr lang="de-DE" sz="1400" dirty="0"/>
              <a:t>– eine Krankheit,</a:t>
            </a:r>
            <a:br>
              <a:rPr lang="de-DE" sz="1400" dirty="0"/>
            </a:br>
            <a:r>
              <a:rPr lang="de-DE" sz="1400" dirty="0"/>
              <a:t>– eine Verletzung des Körpers oder</a:t>
            </a:r>
            <a:br>
              <a:rPr lang="de-DE" sz="1400" dirty="0"/>
            </a:br>
            <a:r>
              <a:rPr lang="de-DE" sz="1400" dirty="0"/>
              <a:t>– einen Verfall der Kräfte. Ein Verfall der Kräfte</a:t>
            </a:r>
            <a:br>
              <a:rPr lang="de-DE" sz="1400" dirty="0"/>
            </a:br>
            <a:r>
              <a:rPr lang="de-DE" sz="1400" dirty="0"/>
              <a:t>liegt bereits dann vor, wenn dieser dem Alter des</a:t>
            </a:r>
            <a:br>
              <a:rPr lang="de-DE" sz="1400" dirty="0"/>
            </a:br>
            <a:r>
              <a:rPr lang="de-DE" sz="1400" dirty="0"/>
              <a:t>Versicherten entspricht</a:t>
            </a:r>
            <a:r>
              <a:rPr lang="de-DE" sz="1400" dirty="0" smtClean="0"/>
              <a:t>.</a:t>
            </a:r>
          </a:p>
          <a:p>
            <a:r>
              <a:rPr lang="de-DE" sz="1400" dirty="0"/>
              <a:t/>
            </a:r>
            <a:br>
              <a:rPr lang="de-DE" sz="1400" dirty="0"/>
            </a:br>
            <a:r>
              <a:rPr lang="de-DE" sz="1400" dirty="0"/>
              <a:t>– Zuletzt ausgeübter Beruf:</a:t>
            </a:r>
            <a:br>
              <a:rPr lang="de-DE" sz="1400" dirty="0"/>
            </a:br>
            <a:r>
              <a:rPr lang="de-DE" sz="1400" dirty="0"/>
              <a:t>Ob der Versicherte berufsunfähig ist, beurteilen </a:t>
            </a:r>
            <a:r>
              <a:rPr lang="de-DE" sz="1400" dirty="0" smtClean="0"/>
              <a:t>wir nach </a:t>
            </a:r>
            <a:r>
              <a:rPr lang="de-DE" sz="1400" dirty="0"/>
              <a:t>seinem zuletzt ausgeübten Beruf. Dieser </a:t>
            </a:r>
            <a:r>
              <a:rPr lang="de-DE" sz="1400" dirty="0" smtClean="0"/>
              <a:t>Beruf kann </a:t>
            </a:r>
            <a:r>
              <a:rPr lang="de-DE" sz="1400" dirty="0"/>
              <a:t>auch in Teilzeit ausgeübt werden ([→] </a:t>
            </a:r>
            <a:r>
              <a:rPr lang="de-DE" sz="1400" dirty="0" smtClean="0"/>
              <a:t>Teilzeittätigkeit</a:t>
            </a:r>
            <a:r>
              <a:rPr lang="de-DE" sz="1400" dirty="0"/>
              <a:t>) oder sich aus mehreren </a:t>
            </a:r>
            <a:r>
              <a:rPr lang="de-DE" sz="1400" dirty="0" smtClean="0"/>
              <a:t>verschiedenen beruflichen </a:t>
            </a:r>
            <a:r>
              <a:rPr lang="de-DE" sz="1400" dirty="0"/>
              <a:t>Teilzeittätigkeiten </a:t>
            </a:r>
            <a:r>
              <a:rPr lang="de-DE" sz="1400" dirty="0" smtClean="0"/>
              <a:t>zusammensetzen ([</a:t>
            </a:r>
            <a:r>
              <a:rPr lang="de-DE" sz="1400" dirty="0"/>
              <a:t>→] Mischtätigkeit). Wir betrachten, wie der </a:t>
            </a:r>
            <a:r>
              <a:rPr lang="de-DE" sz="1400" dirty="0" smtClean="0"/>
              <a:t>zuletzt </a:t>
            </a:r>
            <a:r>
              <a:rPr lang="de-DE" sz="1400" dirty="0"/>
              <a:t>ausgeübte Beruf ausgestaltet war, als der </a:t>
            </a:r>
            <a:r>
              <a:rPr lang="de-DE" sz="1400" dirty="0" smtClean="0"/>
              <a:t>Versicherte </a:t>
            </a:r>
            <a:r>
              <a:rPr lang="de-DE" sz="1400" dirty="0"/>
              <a:t>noch nicht gesundheitlich </a:t>
            </a:r>
            <a:r>
              <a:rPr lang="de-DE" sz="1400" dirty="0" smtClean="0"/>
              <a:t>beeinträchtigt war</a:t>
            </a:r>
            <a:r>
              <a:rPr lang="de-DE" sz="1400" dirty="0"/>
              <a:t>.</a:t>
            </a:r>
            <a:br>
              <a:rPr lang="de-DE" sz="1400" dirty="0"/>
            </a:br>
            <a:r>
              <a:rPr lang="de-DE" sz="1400" dirty="0"/>
              <a:t>Als Berufe zählen auch die Tätigkeiten </a:t>
            </a:r>
            <a:r>
              <a:rPr lang="de-DE" sz="1400" dirty="0" smtClean="0"/>
              <a:t>folgender Personen</a:t>
            </a:r>
          </a:p>
          <a:p>
            <a:r>
              <a:rPr lang="de-DE" sz="1400" dirty="0" smtClean="0"/>
              <a:t>- Hausfrauen und Hausmänner,</a:t>
            </a:r>
          </a:p>
          <a:p>
            <a:r>
              <a:rPr lang="de-DE" sz="1400" dirty="0" smtClean="0"/>
              <a:t>– </a:t>
            </a:r>
            <a:r>
              <a:rPr lang="de-DE" sz="1400" dirty="0"/>
              <a:t>Schüler,</a:t>
            </a:r>
            <a:br>
              <a:rPr lang="de-DE" sz="1400" dirty="0"/>
            </a:br>
            <a:r>
              <a:rPr lang="de-DE" sz="1400" dirty="0"/>
              <a:t>– Studenten und</a:t>
            </a:r>
            <a:br>
              <a:rPr lang="de-DE" sz="1400" dirty="0"/>
            </a:br>
            <a:r>
              <a:rPr lang="de-DE" sz="1400" dirty="0"/>
              <a:t>– Auszubildende.</a:t>
            </a:r>
            <a:br>
              <a:rPr lang="de-DE" sz="1400" dirty="0"/>
            </a:br>
            <a:r>
              <a:rPr lang="de-DE" sz="1400" dirty="0"/>
              <a:t>Auch bei diesen Berufen ist für die Beurteilung </a:t>
            </a:r>
            <a:r>
              <a:rPr lang="de-DE" sz="1400" dirty="0" smtClean="0"/>
              <a:t>die vom </a:t>
            </a:r>
            <a:r>
              <a:rPr lang="de-DE" sz="1400" dirty="0"/>
              <a:t>Versicherten tatsächlich ausgeübte </a:t>
            </a:r>
            <a:r>
              <a:rPr lang="de-DE" sz="1400" dirty="0" smtClean="0"/>
              <a:t>Tätigkeit </a:t>
            </a:r>
            <a:r>
              <a:rPr lang="de-DE" sz="1400" dirty="0" err="1" smtClean="0"/>
              <a:t>massgeblich.Hausfrauen</a:t>
            </a:r>
            <a:r>
              <a:rPr lang="de-DE" sz="1400" dirty="0" smtClean="0"/>
              <a:t> und Hausmänner</a:t>
            </a:r>
            <a:endParaRPr lang="de-DE" sz="1400" dirty="0"/>
          </a:p>
        </p:txBody>
      </p:sp>
      <p:sp>
        <p:nvSpPr>
          <p:cNvPr id="7" name="Titel 4"/>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237889045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104</a:t>
            </a:fld>
            <a:endParaRPr lang="de-DE"/>
          </a:p>
        </p:txBody>
      </p:sp>
      <p:sp>
        <p:nvSpPr>
          <p:cNvPr id="4" name="Textplatzhalter 3"/>
          <p:cNvSpPr>
            <a:spLocks noGrp="1"/>
          </p:cNvSpPr>
          <p:nvPr>
            <p:ph type="body" sz="quarter" idx="10"/>
          </p:nvPr>
        </p:nvSpPr>
        <p:spPr/>
        <p:txBody>
          <a:bodyPr/>
          <a:lstStyle/>
          <a:p>
            <a:r>
              <a:rPr lang="de-DE" dirty="0" smtClean="0"/>
              <a:t>Berufsunfähigkeitsversicherung (Exemplarisch LV1871 Golden BU)</a:t>
            </a:r>
            <a:endParaRPr lang="de-DE" dirty="0"/>
          </a:p>
        </p:txBody>
      </p:sp>
      <p:sp>
        <p:nvSpPr>
          <p:cNvPr id="5" name="Textplatzhalter 4"/>
          <p:cNvSpPr>
            <a:spLocks noGrp="1"/>
          </p:cNvSpPr>
          <p:nvPr>
            <p:ph type="body" sz="half" idx="12"/>
          </p:nvPr>
        </p:nvSpPr>
        <p:spPr>
          <a:xfrm>
            <a:off x="369358" y="2591631"/>
            <a:ext cx="11343218" cy="3760525"/>
          </a:xfrm>
        </p:spPr>
        <p:txBody>
          <a:bodyPr/>
          <a:lstStyle/>
          <a:p>
            <a:r>
              <a:rPr lang="de-DE" dirty="0" smtClean="0"/>
              <a:t>.</a:t>
            </a:r>
            <a:endParaRPr lang="de-DE" dirty="0"/>
          </a:p>
        </p:txBody>
      </p:sp>
      <p:pic>
        <p:nvPicPr>
          <p:cNvPr id="7" name="Grafik 6"/>
          <p:cNvPicPr>
            <a:picLocks noChangeAspect="1"/>
          </p:cNvPicPr>
          <p:nvPr/>
        </p:nvPicPr>
        <p:blipFill>
          <a:blip r:embed="rId2"/>
          <a:stretch>
            <a:fillRect/>
          </a:stretch>
        </p:blipFill>
        <p:spPr>
          <a:xfrm>
            <a:off x="389620" y="2744031"/>
            <a:ext cx="7553325" cy="2924175"/>
          </a:xfrm>
          <a:prstGeom prst="rect">
            <a:avLst/>
          </a:prstGeom>
        </p:spPr>
      </p:pic>
      <p:sp>
        <p:nvSpPr>
          <p:cNvPr id="8" name="Titel 4"/>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
        <p:nvSpPr>
          <p:cNvPr id="9" name="Stern mit 5 Zacken 8"/>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57026585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105</a:t>
            </a:fld>
            <a:endParaRPr lang="de-DE"/>
          </a:p>
        </p:txBody>
      </p:sp>
      <p:sp>
        <p:nvSpPr>
          <p:cNvPr id="4" name="Textplatzhalter 3"/>
          <p:cNvSpPr>
            <a:spLocks noGrp="1"/>
          </p:cNvSpPr>
          <p:nvPr>
            <p:ph type="body" sz="quarter" idx="10"/>
          </p:nvPr>
        </p:nvSpPr>
        <p:spPr/>
        <p:txBody>
          <a:bodyPr/>
          <a:lstStyle/>
          <a:p>
            <a:r>
              <a:rPr lang="de-DE" dirty="0" smtClean="0"/>
              <a:t>Grundfähigkeitsversicherung: für wen?</a:t>
            </a:r>
            <a:endParaRPr lang="de-DE" dirty="0"/>
          </a:p>
        </p:txBody>
      </p:sp>
      <p:sp>
        <p:nvSpPr>
          <p:cNvPr id="5" name="Textplatzhalter 4"/>
          <p:cNvSpPr>
            <a:spLocks noGrp="1"/>
          </p:cNvSpPr>
          <p:nvPr>
            <p:ph type="body" sz="half" idx="12"/>
          </p:nvPr>
        </p:nvSpPr>
        <p:spPr>
          <a:xfrm>
            <a:off x="369357" y="2567138"/>
            <a:ext cx="11343218" cy="4001826"/>
          </a:xfrm>
        </p:spPr>
        <p:txBody>
          <a:bodyPr/>
          <a:lstStyle/>
          <a:p>
            <a:r>
              <a:rPr lang="de-DE" dirty="0" smtClean="0"/>
              <a:t>Grundfähigkeitsversicherungen sind eine Alternative zur Existenzsicherung für folgende Personengruppen:</a:t>
            </a:r>
          </a:p>
          <a:p>
            <a:endParaRPr lang="de-DE" dirty="0" smtClean="0"/>
          </a:p>
          <a:p>
            <a:endParaRPr lang="de-DE" dirty="0"/>
          </a:p>
          <a:p>
            <a:pPr marL="342900" indent="-342900">
              <a:buFont typeface="Arial" panose="020B0604020202020204" pitchFamily="34" charset="0"/>
              <a:buChar char="•"/>
            </a:pPr>
            <a:r>
              <a:rPr lang="de-DE" dirty="0" smtClean="0"/>
              <a:t>Junge Leute mit geringem Einkommen</a:t>
            </a:r>
          </a:p>
          <a:p>
            <a:pPr marL="342900" indent="-342900">
              <a:buFont typeface="Arial" panose="020B0604020202020204" pitchFamily="34" charset="0"/>
              <a:buChar char="•"/>
            </a:pPr>
            <a:r>
              <a:rPr lang="de-DE" dirty="0" smtClean="0"/>
              <a:t>Handwerkliche Berufe</a:t>
            </a:r>
          </a:p>
          <a:p>
            <a:pPr marL="342900" indent="-342900">
              <a:buFont typeface="Arial" panose="020B0604020202020204" pitchFamily="34" charset="0"/>
              <a:buChar char="•"/>
            </a:pPr>
            <a:r>
              <a:rPr lang="de-DE" dirty="0" smtClean="0"/>
              <a:t>Menschen mit </a:t>
            </a:r>
            <a:r>
              <a:rPr lang="de-DE" dirty="0" err="1" smtClean="0"/>
              <a:t>unversicherbaren</a:t>
            </a:r>
            <a:r>
              <a:rPr lang="de-DE" dirty="0" smtClean="0"/>
              <a:t> Krankheitsbildern (in der BU und </a:t>
            </a:r>
            <a:r>
              <a:rPr lang="de-DE" dirty="0" err="1" smtClean="0"/>
              <a:t>Dread</a:t>
            </a:r>
            <a:r>
              <a:rPr lang="de-DE" dirty="0" smtClean="0"/>
              <a:t> </a:t>
            </a:r>
            <a:r>
              <a:rPr lang="de-DE" dirty="0" err="1" smtClean="0"/>
              <a:t>Disease</a:t>
            </a:r>
            <a:r>
              <a:rPr lang="de-DE" dirty="0" smtClean="0"/>
              <a:t>)</a:t>
            </a:r>
          </a:p>
          <a:p>
            <a:pPr marL="342900" indent="-342900">
              <a:buFont typeface="Arial" panose="020B0604020202020204" pitchFamily="34" charset="0"/>
              <a:buChar char="•"/>
            </a:pPr>
            <a:r>
              <a:rPr lang="de-DE" dirty="0" smtClean="0"/>
              <a:t>Menschen mit geringem Einkommen in teuren Berufsgruppen</a:t>
            </a:r>
          </a:p>
          <a:p>
            <a:pPr marL="342900" indent="-342900">
              <a:buFont typeface="Arial" panose="020B0604020202020204" pitchFamily="34" charset="0"/>
              <a:buChar char="•"/>
            </a:pPr>
            <a:r>
              <a:rPr lang="de-DE" dirty="0" smtClean="0"/>
              <a:t>Beamte als Ergänzung zur DU, wenn diese nur bis zu 750€ versichert ist</a:t>
            </a:r>
          </a:p>
          <a:p>
            <a:pPr marL="342900" indent="-342900">
              <a:buFont typeface="Arial" panose="020B0604020202020204" pitchFamily="34" charset="0"/>
              <a:buChar char="•"/>
            </a:pPr>
            <a:endParaRPr lang="de-DE" dirty="0"/>
          </a:p>
        </p:txBody>
      </p:sp>
      <p:sp>
        <p:nvSpPr>
          <p:cNvPr id="6" name="Titel 4"/>
          <p:cNvSpPr txBox="1">
            <a:spLocks/>
          </p:cNvSpPr>
          <p:nvPr/>
        </p:nvSpPr>
        <p:spPr>
          <a:xfrm>
            <a:off x="214541" y="147046"/>
            <a:ext cx="1031420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2797585396"/>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106</a:t>
            </a:fld>
            <a:endParaRPr lang="de-DE"/>
          </a:p>
        </p:txBody>
      </p:sp>
      <p:sp>
        <p:nvSpPr>
          <p:cNvPr id="4" name="Textplatzhalter 3"/>
          <p:cNvSpPr>
            <a:spLocks noGrp="1"/>
          </p:cNvSpPr>
          <p:nvPr>
            <p:ph type="body" sz="quarter" idx="10"/>
          </p:nvPr>
        </p:nvSpPr>
        <p:spPr/>
        <p:txBody>
          <a:bodyPr/>
          <a:lstStyle/>
          <a:p>
            <a:r>
              <a:rPr lang="de-DE" dirty="0" smtClean="0"/>
              <a:t>Grundfähigkeitsversicherung</a:t>
            </a:r>
            <a:endParaRPr lang="de-DE" dirty="0"/>
          </a:p>
        </p:txBody>
      </p:sp>
      <p:sp>
        <p:nvSpPr>
          <p:cNvPr id="5" name="Textplatzhalter 4"/>
          <p:cNvSpPr>
            <a:spLocks noGrp="1"/>
          </p:cNvSpPr>
          <p:nvPr>
            <p:ph type="body" sz="half" idx="12"/>
          </p:nvPr>
        </p:nvSpPr>
        <p:spPr/>
        <p:txBody>
          <a:bodyPr/>
          <a:lstStyle/>
          <a:p>
            <a:r>
              <a:rPr lang="de-DE" dirty="0" smtClean="0"/>
              <a:t>Definition:</a:t>
            </a:r>
          </a:p>
          <a:p>
            <a:endParaRPr lang="de-DE" dirty="0"/>
          </a:p>
          <a:p>
            <a:r>
              <a:rPr lang="de-DE" dirty="0" smtClean="0"/>
              <a:t>Als </a:t>
            </a:r>
            <a:r>
              <a:rPr lang="de-DE" dirty="0"/>
              <a:t>Grundfähigkeitsversicherung wird eine Risikoversicherung bezeichnet, die den Verlust von bestimmten definierten Grundfähigkeiten wie Gehen, Treppensteigen, Stehen, Sinnen wie Sehen, Sprechen, Hören oder Fertigkeiten wie Autofahren oder Fahrradfahren durch Auszahlung einer monatlichen Rente auffangen soll. </a:t>
            </a:r>
            <a:endParaRPr lang="de-DE" dirty="0" smtClean="0"/>
          </a:p>
          <a:p>
            <a:endParaRPr lang="de-DE" dirty="0"/>
          </a:p>
          <a:p>
            <a:endParaRPr lang="de-DE" dirty="0" smtClean="0"/>
          </a:p>
          <a:p>
            <a:endParaRPr lang="de-DE" dirty="0"/>
          </a:p>
          <a:p>
            <a:endParaRPr lang="de-DE" dirty="0" smtClean="0"/>
          </a:p>
          <a:p>
            <a:endParaRPr lang="de-DE" dirty="0"/>
          </a:p>
          <a:p>
            <a:endParaRPr lang="de-DE" dirty="0" smtClean="0"/>
          </a:p>
          <a:p>
            <a:endParaRPr lang="de-DE" dirty="0"/>
          </a:p>
          <a:p>
            <a:r>
              <a:rPr lang="de-DE" sz="1000" dirty="0" smtClean="0"/>
              <a:t>(Wikipedia)</a:t>
            </a:r>
            <a:endParaRPr lang="de-DE" sz="1000" dirty="0"/>
          </a:p>
        </p:txBody>
      </p:sp>
      <p:sp>
        <p:nvSpPr>
          <p:cNvPr id="7" name="Titel 4"/>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2227870425"/>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107</a:t>
            </a:fld>
            <a:endParaRPr lang="de-DE"/>
          </a:p>
        </p:txBody>
      </p:sp>
      <p:sp>
        <p:nvSpPr>
          <p:cNvPr id="4" name="Textplatzhalter 3"/>
          <p:cNvSpPr>
            <a:spLocks noGrp="1"/>
          </p:cNvSpPr>
          <p:nvPr>
            <p:ph type="body" sz="quarter" idx="10"/>
          </p:nvPr>
        </p:nvSpPr>
        <p:spPr/>
        <p:txBody>
          <a:bodyPr/>
          <a:lstStyle/>
          <a:p>
            <a:r>
              <a:rPr lang="de-DE" dirty="0" smtClean="0"/>
              <a:t>Grundfähigkeitsversicherung</a:t>
            </a:r>
            <a:endParaRPr lang="de-DE" dirty="0"/>
          </a:p>
        </p:txBody>
      </p:sp>
      <p:sp>
        <p:nvSpPr>
          <p:cNvPr id="5" name="Textplatzhalter 4"/>
          <p:cNvSpPr>
            <a:spLocks noGrp="1"/>
          </p:cNvSpPr>
          <p:nvPr>
            <p:ph type="body" sz="half" idx="12"/>
          </p:nvPr>
        </p:nvSpPr>
        <p:spPr/>
        <p:txBody>
          <a:bodyPr/>
          <a:lstStyle/>
          <a:p>
            <a:r>
              <a:rPr lang="de-DE" dirty="0" smtClean="0"/>
              <a:t>.</a:t>
            </a:r>
            <a:endParaRPr lang="de-DE" dirty="0"/>
          </a:p>
        </p:txBody>
      </p:sp>
      <p:pic>
        <p:nvPicPr>
          <p:cNvPr id="7" name="Grafik 6"/>
          <p:cNvPicPr>
            <a:picLocks noChangeAspect="1"/>
          </p:cNvPicPr>
          <p:nvPr/>
        </p:nvPicPr>
        <p:blipFill>
          <a:blip r:embed="rId2"/>
          <a:stretch>
            <a:fillRect/>
          </a:stretch>
        </p:blipFill>
        <p:spPr>
          <a:xfrm>
            <a:off x="364220" y="2252630"/>
            <a:ext cx="8382000" cy="3957670"/>
          </a:xfrm>
          <a:prstGeom prst="rect">
            <a:avLst/>
          </a:prstGeom>
        </p:spPr>
      </p:pic>
      <p:sp>
        <p:nvSpPr>
          <p:cNvPr id="8" name="Titel 4"/>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890278640"/>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108</a:t>
            </a:fld>
            <a:endParaRPr lang="de-DE"/>
          </a:p>
        </p:txBody>
      </p:sp>
      <p:sp>
        <p:nvSpPr>
          <p:cNvPr id="4" name="Textplatzhalter 3"/>
          <p:cNvSpPr>
            <a:spLocks noGrp="1"/>
          </p:cNvSpPr>
          <p:nvPr>
            <p:ph type="body" sz="quarter" idx="10"/>
          </p:nvPr>
        </p:nvSpPr>
        <p:spPr/>
        <p:txBody>
          <a:bodyPr/>
          <a:lstStyle/>
          <a:p>
            <a:r>
              <a:rPr lang="de-DE" dirty="0" smtClean="0"/>
              <a:t>Auszug aus den Bedingungen der </a:t>
            </a:r>
            <a:r>
              <a:rPr lang="de-DE" dirty="0" err="1" smtClean="0"/>
              <a:t>KörperSchutzPolice</a:t>
            </a:r>
            <a:r>
              <a:rPr lang="de-DE" dirty="0" smtClean="0"/>
              <a:t> (KSP Allianz)</a:t>
            </a:r>
            <a:endParaRPr lang="de-DE" dirty="0"/>
          </a:p>
        </p:txBody>
      </p:sp>
      <p:sp>
        <p:nvSpPr>
          <p:cNvPr id="5" name="Textplatzhalter 4"/>
          <p:cNvSpPr>
            <a:spLocks noGrp="1"/>
          </p:cNvSpPr>
          <p:nvPr>
            <p:ph type="body" sz="half" idx="12"/>
          </p:nvPr>
        </p:nvSpPr>
        <p:spPr/>
        <p:txBody>
          <a:bodyPr/>
          <a:lstStyle/>
          <a:p>
            <a:r>
              <a:rPr lang="de-DE" sz="1400" b="1" u="sng" dirty="0"/>
              <a:t>Körperliche </a:t>
            </a:r>
            <a:r>
              <a:rPr lang="de-DE" sz="1400" b="1" u="sng" dirty="0" smtClean="0"/>
              <a:t>Aktivitäten</a:t>
            </a:r>
          </a:p>
          <a:p>
            <a:r>
              <a:rPr lang="de-DE" sz="1400" dirty="0"/>
              <a:t/>
            </a:r>
            <a:br>
              <a:rPr lang="de-DE" sz="1400" dirty="0"/>
            </a:br>
            <a:r>
              <a:rPr lang="de-DE" sz="1400" b="1" dirty="0"/>
              <a:t>Gebrauch der Beine</a:t>
            </a:r>
            <a:br>
              <a:rPr lang="de-DE" sz="1400" b="1" dirty="0"/>
            </a:br>
            <a:r>
              <a:rPr lang="de-DE" sz="1400" dirty="0"/>
              <a:t>Die →versicherte Person ist nicht mehr in der Lage,</a:t>
            </a:r>
            <a:br>
              <a:rPr lang="de-DE" sz="1400" dirty="0"/>
            </a:br>
            <a:r>
              <a:rPr lang="de-DE" sz="1400" dirty="0"/>
              <a:t>• eine Strecke von 400 Metern auf ebenem, festem Boden </a:t>
            </a:r>
            <a:r>
              <a:rPr lang="de-DE" sz="1400" dirty="0" smtClean="0"/>
              <a:t>selbstständig </a:t>
            </a:r>
            <a:r>
              <a:rPr lang="de-DE" sz="1400" dirty="0"/>
              <a:t>und ohne Unterbrechung zurückzulegen oder</a:t>
            </a:r>
            <a:br>
              <a:rPr lang="de-DE" sz="1400" dirty="0"/>
            </a:br>
            <a:r>
              <a:rPr lang="de-DE" sz="1400" dirty="0"/>
              <a:t>• 12 Treppenstufen üblicher Stufenhöhe von ca. 20 </a:t>
            </a:r>
            <a:r>
              <a:rPr lang="de-DE" sz="1400" dirty="0" smtClean="0"/>
              <a:t>Zentimetern ohne </a:t>
            </a:r>
            <a:r>
              <a:rPr lang="de-DE" sz="1400" dirty="0"/>
              <a:t>eine Pause von mehr als 1 Minute aus eigener Kraft, </a:t>
            </a:r>
            <a:r>
              <a:rPr lang="de-DE" sz="1400" dirty="0" smtClean="0"/>
              <a:t>ohne sich </a:t>
            </a:r>
            <a:r>
              <a:rPr lang="de-DE" sz="1400" dirty="0"/>
              <a:t>an einem Treppengeländer festhalten zu müssen, </a:t>
            </a:r>
            <a:r>
              <a:rPr lang="de-DE" sz="1400" dirty="0" smtClean="0"/>
              <a:t>hinauf- und hinabzusteigen. Beschwerden</a:t>
            </a:r>
            <a:r>
              <a:rPr lang="de-DE" sz="1400" dirty="0"/>
              <a:t>, die zu diesen motorischen Einschränkungen </a:t>
            </a:r>
            <a:r>
              <a:rPr lang="de-DE" sz="1400" dirty="0" smtClean="0"/>
              <a:t>führen, müssen </a:t>
            </a:r>
            <a:r>
              <a:rPr lang="de-DE" sz="1400" dirty="0"/>
              <a:t>durch entsprechende krankhafte Befunde erklärbar sein</a:t>
            </a:r>
            <a:r>
              <a:rPr lang="de-DE" sz="1400" dirty="0" smtClean="0"/>
              <a:t>.</a:t>
            </a:r>
          </a:p>
          <a:p>
            <a:r>
              <a:rPr lang="de-DE" sz="1400" dirty="0"/>
              <a:t/>
            </a:r>
            <a:br>
              <a:rPr lang="de-DE" sz="1400" dirty="0"/>
            </a:br>
            <a:r>
              <a:rPr lang="de-DE" sz="1400" b="1" dirty="0"/>
              <a:t>Gebrauch eines Arms</a:t>
            </a:r>
            <a:r>
              <a:rPr lang="de-DE" sz="1400" dirty="0"/>
              <a:t/>
            </a:r>
            <a:br>
              <a:rPr lang="de-DE" sz="1400" dirty="0"/>
            </a:br>
            <a:r>
              <a:rPr lang="de-DE" sz="1400" dirty="0"/>
              <a:t>Die →versicherte Person ist nicht mehr in der Lage, den </a:t>
            </a:r>
            <a:r>
              <a:rPr lang="de-DE" sz="1400" dirty="0" smtClean="0"/>
              <a:t>linken oder </a:t>
            </a:r>
            <a:r>
              <a:rPr lang="de-DE" sz="1400" dirty="0"/>
              <a:t>den rechten Arm bis auf Schulterhöhe zu heben und dort 10</a:t>
            </a:r>
            <a:br>
              <a:rPr lang="de-DE" sz="1400" dirty="0"/>
            </a:br>
            <a:r>
              <a:rPr lang="de-DE" sz="1400" dirty="0"/>
              <a:t>Sekunden zu halten, um zum Beispiel ein Glas in ein Regal zu </a:t>
            </a:r>
            <a:r>
              <a:rPr lang="de-DE" sz="1400" dirty="0" smtClean="0"/>
              <a:t>stellen. Beschwerden</a:t>
            </a:r>
            <a:r>
              <a:rPr lang="de-DE" sz="1400" dirty="0"/>
              <a:t>, die zu diesen motorischen Einschränkungen führen,</a:t>
            </a:r>
            <a:br>
              <a:rPr lang="de-DE" sz="1400" dirty="0"/>
            </a:br>
            <a:r>
              <a:rPr lang="de-DE" sz="1400" dirty="0"/>
              <a:t>müssen durch entsprechende krankhafte Befunde erklärbar sein.</a:t>
            </a:r>
            <a:br>
              <a:rPr lang="de-DE" sz="1400" dirty="0"/>
            </a:br>
            <a:endParaRPr lang="de-DE" sz="1400" dirty="0" smtClean="0"/>
          </a:p>
          <a:p>
            <a:r>
              <a:rPr lang="de-DE" sz="1400" b="1" dirty="0" smtClean="0"/>
              <a:t>Gebrauch </a:t>
            </a:r>
            <a:r>
              <a:rPr lang="de-DE" sz="1400" b="1" dirty="0"/>
              <a:t>einer </a:t>
            </a:r>
            <a:r>
              <a:rPr lang="de-DE" sz="1400" b="1" dirty="0" smtClean="0"/>
              <a:t>Hand</a:t>
            </a:r>
            <a:r>
              <a:rPr lang="de-DE" sz="1400" dirty="0"/>
              <a:t/>
            </a:r>
            <a:br>
              <a:rPr lang="de-DE" sz="1400" dirty="0"/>
            </a:br>
            <a:r>
              <a:rPr lang="de-DE" sz="1400" dirty="0"/>
              <a:t>Die →versicherte Person ist mit der rechten oder mit der </a:t>
            </a:r>
            <a:r>
              <a:rPr lang="de-DE" sz="1400" dirty="0" smtClean="0"/>
              <a:t>linken Hand </a:t>
            </a:r>
            <a:r>
              <a:rPr lang="de-DE" sz="1400" dirty="0"/>
              <a:t>nicht mehr in der Lage, eine Flasche mit </a:t>
            </a:r>
            <a:r>
              <a:rPr lang="de-DE" sz="1400" dirty="0" smtClean="0"/>
              <a:t>Schraubverschluss zu </a:t>
            </a:r>
            <a:r>
              <a:rPr lang="de-DE" sz="1400" dirty="0"/>
              <a:t>öffnen oder einen Schraubenzieher oder eine Rohrzange </a:t>
            </a:r>
            <a:r>
              <a:rPr lang="de-DE" sz="1400" dirty="0" smtClean="0"/>
              <a:t>oder eine </a:t>
            </a:r>
            <a:r>
              <a:rPr lang="de-DE" sz="1400" dirty="0"/>
              <a:t>Schere bestimmungsgemäß zu </a:t>
            </a:r>
            <a:r>
              <a:rPr lang="de-DE" sz="1400" dirty="0" smtClean="0"/>
              <a:t>benutzen. Beschwerden</a:t>
            </a:r>
            <a:r>
              <a:rPr lang="de-DE" sz="1400" dirty="0"/>
              <a:t>, die zu diesen motorischen Einschränkungen </a:t>
            </a:r>
            <a:r>
              <a:rPr lang="de-DE" sz="1400" dirty="0" smtClean="0"/>
              <a:t>führen, müssen </a:t>
            </a:r>
            <a:r>
              <a:rPr lang="de-DE" sz="1400" dirty="0"/>
              <a:t>durch entsprechende krankhafte Befunde erklärbar sein.</a:t>
            </a:r>
          </a:p>
        </p:txBody>
      </p:sp>
      <p:sp>
        <p:nvSpPr>
          <p:cNvPr id="7" name="Titel 4"/>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2712843025"/>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109</a:t>
            </a:fld>
            <a:endParaRPr lang="de-DE"/>
          </a:p>
        </p:txBody>
      </p:sp>
      <p:sp>
        <p:nvSpPr>
          <p:cNvPr id="4" name="Textplatzhalter 3"/>
          <p:cNvSpPr>
            <a:spLocks noGrp="1"/>
          </p:cNvSpPr>
          <p:nvPr>
            <p:ph type="body" sz="quarter" idx="10"/>
          </p:nvPr>
        </p:nvSpPr>
        <p:spPr/>
        <p:txBody>
          <a:bodyPr/>
          <a:lstStyle/>
          <a:p>
            <a:r>
              <a:rPr lang="de-DE" dirty="0" smtClean="0"/>
              <a:t>Grundfähigkeitsversicherung: für wen?</a:t>
            </a:r>
            <a:endParaRPr lang="de-DE" dirty="0"/>
          </a:p>
        </p:txBody>
      </p:sp>
      <p:sp>
        <p:nvSpPr>
          <p:cNvPr id="5" name="Textplatzhalter 4"/>
          <p:cNvSpPr>
            <a:spLocks noGrp="1"/>
          </p:cNvSpPr>
          <p:nvPr>
            <p:ph type="body" sz="half" idx="12"/>
          </p:nvPr>
        </p:nvSpPr>
        <p:spPr/>
        <p:txBody>
          <a:bodyPr/>
          <a:lstStyle/>
          <a:p>
            <a:r>
              <a:rPr lang="de-DE" dirty="0" smtClean="0"/>
              <a:t>Grundfähigkeitsversicherungen sind eine Alternative zur Existenzsicherung für folgende Personengruppen:</a:t>
            </a:r>
          </a:p>
          <a:p>
            <a:endParaRPr lang="de-DE" dirty="0" smtClean="0"/>
          </a:p>
          <a:p>
            <a:endParaRPr lang="de-DE" dirty="0"/>
          </a:p>
          <a:p>
            <a:pPr marL="342900" indent="-342900">
              <a:buFont typeface="Arial" panose="020B0604020202020204" pitchFamily="34" charset="0"/>
              <a:buChar char="•"/>
            </a:pPr>
            <a:r>
              <a:rPr lang="de-DE" dirty="0" smtClean="0"/>
              <a:t>Junge Leute mit geringem Einkommen</a:t>
            </a:r>
          </a:p>
          <a:p>
            <a:pPr marL="342900" indent="-342900">
              <a:buFont typeface="Arial" panose="020B0604020202020204" pitchFamily="34" charset="0"/>
              <a:buChar char="•"/>
            </a:pPr>
            <a:r>
              <a:rPr lang="de-DE" dirty="0" smtClean="0"/>
              <a:t>Handwerkliche Berufe</a:t>
            </a:r>
          </a:p>
          <a:p>
            <a:pPr marL="342900" indent="-342900">
              <a:buFont typeface="Arial" panose="020B0604020202020204" pitchFamily="34" charset="0"/>
              <a:buChar char="•"/>
            </a:pPr>
            <a:r>
              <a:rPr lang="de-DE" dirty="0" smtClean="0"/>
              <a:t>Menschen mit </a:t>
            </a:r>
            <a:r>
              <a:rPr lang="de-DE" dirty="0" err="1" smtClean="0"/>
              <a:t>unversicherbaren</a:t>
            </a:r>
            <a:r>
              <a:rPr lang="de-DE" dirty="0" smtClean="0"/>
              <a:t> Krankheitsbildern (in der BU und </a:t>
            </a:r>
            <a:r>
              <a:rPr lang="de-DE" dirty="0" err="1" smtClean="0"/>
              <a:t>Dread</a:t>
            </a:r>
            <a:r>
              <a:rPr lang="de-DE" dirty="0" smtClean="0"/>
              <a:t> </a:t>
            </a:r>
            <a:r>
              <a:rPr lang="de-DE" dirty="0" err="1" smtClean="0"/>
              <a:t>Disease</a:t>
            </a:r>
            <a:r>
              <a:rPr lang="de-DE" dirty="0" smtClean="0"/>
              <a:t>)</a:t>
            </a:r>
          </a:p>
          <a:p>
            <a:pPr marL="342900" indent="-342900">
              <a:buFont typeface="Arial" panose="020B0604020202020204" pitchFamily="34" charset="0"/>
              <a:buChar char="•"/>
            </a:pPr>
            <a:r>
              <a:rPr lang="de-DE" dirty="0" smtClean="0"/>
              <a:t>Menschen mit geringem Einkommen in teuren Berufsgruppen</a:t>
            </a:r>
          </a:p>
          <a:p>
            <a:pPr marL="342900" indent="-342900">
              <a:buFont typeface="Arial" panose="020B0604020202020204" pitchFamily="34" charset="0"/>
              <a:buChar char="•"/>
            </a:pPr>
            <a:r>
              <a:rPr lang="de-DE" dirty="0" smtClean="0"/>
              <a:t>Beamte als Ergänzung zur DU, wenn diese nur bis zu 750€ versichert ist</a:t>
            </a:r>
          </a:p>
          <a:p>
            <a:pPr marL="342900" indent="-342900">
              <a:buFont typeface="Arial" panose="020B0604020202020204" pitchFamily="34" charset="0"/>
              <a:buChar char="•"/>
            </a:pPr>
            <a:endParaRPr lang="de-DE" dirty="0"/>
          </a:p>
        </p:txBody>
      </p:sp>
      <p:sp>
        <p:nvSpPr>
          <p:cNvPr id="7" name="Titel 4"/>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6074836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3" name="Textplatzhalter 2"/>
          <p:cNvSpPr>
            <a:spLocks noGrp="1"/>
          </p:cNvSpPr>
          <p:nvPr>
            <p:ph type="body" sz="quarter" idx="10"/>
          </p:nvPr>
        </p:nvSpPr>
        <p:spPr>
          <a:xfrm>
            <a:off x="364220" y="1498450"/>
            <a:ext cx="11347991" cy="395680"/>
          </a:xfrm>
        </p:spPr>
        <p:txBody>
          <a:bodyPr/>
          <a:lstStyle/>
          <a:p>
            <a:r>
              <a:rPr lang="de-DE" dirty="0" smtClean="0"/>
              <a:t>Altersrente und deren Voraussetzungen</a:t>
            </a:r>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
        <p:nvSpPr>
          <p:cNvPr id="7" name="Inhaltsplatzhalter 2"/>
          <p:cNvSpPr>
            <a:spLocks noGrp="1"/>
          </p:cNvSpPr>
          <p:nvPr>
            <p:ph type="body" sz="half" idx="2"/>
          </p:nvPr>
        </p:nvSpPr>
        <p:spPr>
          <a:xfrm>
            <a:off x="369357" y="2247681"/>
            <a:ext cx="11343218" cy="3769661"/>
          </a:xfrm>
        </p:spPr>
        <p:txBody>
          <a:bodyPr/>
          <a:lstStyle/>
          <a:p>
            <a:r>
              <a:rPr lang="de-DE" sz="1600" b="1" dirty="0" smtClean="0"/>
              <a:t>Regelaltersrente</a:t>
            </a:r>
          </a:p>
          <a:p>
            <a:r>
              <a:rPr lang="de-DE" sz="1600" dirty="0" smtClean="0"/>
              <a:t>Versicherte haben </a:t>
            </a:r>
            <a:r>
              <a:rPr lang="de-DE" sz="1600" b="1" i="1" dirty="0" smtClean="0"/>
              <a:t>Anspruch auf die volle, ungekürzte Altersrente </a:t>
            </a:r>
            <a:r>
              <a:rPr lang="de-DE" sz="1600" dirty="0" smtClean="0"/>
              <a:t>mit Vollendung des 67. Lebensjahres (gilt für Geburtsjahrgänge </a:t>
            </a:r>
            <a:r>
              <a:rPr lang="de-DE" sz="1600" b="1" dirty="0" smtClean="0"/>
              <a:t>ab</a:t>
            </a:r>
            <a:r>
              <a:rPr lang="de-DE" sz="1600" dirty="0" smtClean="0"/>
              <a:t> 1964), wenn sie die </a:t>
            </a:r>
            <a:r>
              <a:rPr lang="de-DE" sz="1600" dirty="0" smtClean="0">
                <a:solidFill>
                  <a:srgbClr val="00B050"/>
                </a:solidFill>
              </a:rPr>
              <a:t>allgemeine Wartezeit von 60 Monaten </a:t>
            </a:r>
            <a:r>
              <a:rPr lang="de-DE" sz="1600" dirty="0" smtClean="0"/>
              <a:t>erfüllt haben. </a:t>
            </a:r>
          </a:p>
          <a:p>
            <a:endParaRPr lang="de-DE" sz="1600" b="1" dirty="0" smtClean="0"/>
          </a:p>
          <a:p>
            <a:r>
              <a:rPr lang="de-DE" sz="1600" b="1" dirty="0" smtClean="0"/>
              <a:t>Ausnahmen</a:t>
            </a:r>
            <a:r>
              <a:rPr lang="de-DE" sz="1600" dirty="0" smtClean="0"/>
              <a:t>:</a:t>
            </a:r>
          </a:p>
          <a:p>
            <a:r>
              <a:rPr lang="de-DE" sz="1600" b="1" dirty="0" smtClean="0"/>
              <a:t>Altersrente für schwerbehinderte Menschen</a:t>
            </a:r>
            <a:r>
              <a:rPr lang="de-DE" sz="1600" dirty="0" smtClean="0"/>
              <a:t> </a:t>
            </a:r>
          </a:p>
          <a:p>
            <a:r>
              <a:rPr lang="de-DE" sz="1600" dirty="0" smtClean="0"/>
              <a:t>Ab dem 65. Lebensjahr und Wartezeit von 35 Jahren erfüllt haben. Vorzeitige Inanspruchnahme ist nach Vollendung des 62. Lebensjahres möglich.</a:t>
            </a:r>
          </a:p>
          <a:p>
            <a:endParaRPr lang="de-DE" sz="1600" dirty="0" smtClean="0"/>
          </a:p>
          <a:p>
            <a:r>
              <a:rPr lang="de-DE" sz="1600" b="1" dirty="0" smtClean="0"/>
              <a:t>Altersrente für besonders langjährig Versicherte</a:t>
            </a:r>
          </a:p>
          <a:p>
            <a:r>
              <a:rPr lang="de-DE" sz="1600" dirty="0" smtClean="0"/>
              <a:t>Ab dem 65. Lebensjahr und Wartezeit von 45 Jahren erfüllt haben</a:t>
            </a:r>
          </a:p>
          <a:p>
            <a:r>
              <a:rPr lang="de-DE" sz="1600" b="1" dirty="0" smtClean="0"/>
              <a:t>Altersrente für langjährig Versicherte (mit Abschlag)</a:t>
            </a:r>
          </a:p>
          <a:p>
            <a:r>
              <a:rPr lang="de-DE" sz="1600" dirty="0" smtClean="0"/>
              <a:t>Ab dem 63.Lebensjahr mit 35 rentenrechtlichen Versicherungsjahren</a:t>
            </a:r>
            <a:endParaRPr lang="de-DE" sz="1600" dirty="0"/>
          </a:p>
          <a:p>
            <a:endParaRPr lang="de-DE" sz="1600" dirty="0" smtClean="0"/>
          </a:p>
          <a:p>
            <a:r>
              <a:rPr lang="de-DE" sz="1600" b="1" dirty="0" smtClean="0"/>
              <a:t>		</a:t>
            </a:r>
          </a:p>
          <a:p>
            <a:r>
              <a:rPr lang="de-DE" sz="1600" b="1" dirty="0" smtClean="0"/>
              <a:t>	</a:t>
            </a:r>
            <a:endParaRPr lang="de-DE" sz="1600" b="1" dirty="0"/>
          </a:p>
        </p:txBody>
      </p:sp>
      <p:sp>
        <p:nvSpPr>
          <p:cNvPr id="6" name="Stern mit 5 Zacken 5"/>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8951940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110</a:t>
            </a:fld>
            <a:endParaRPr lang="de-DE"/>
          </a:p>
        </p:txBody>
      </p:sp>
      <p:sp>
        <p:nvSpPr>
          <p:cNvPr id="3" name="Textplatzhalter 2"/>
          <p:cNvSpPr>
            <a:spLocks noGrp="1"/>
          </p:cNvSpPr>
          <p:nvPr>
            <p:ph type="body" sz="quarter" idx="10"/>
          </p:nvPr>
        </p:nvSpPr>
        <p:spPr/>
        <p:txBody>
          <a:bodyPr/>
          <a:lstStyle/>
          <a:p>
            <a:r>
              <a:rPr lang="de-DE" dirty="0" smtClean="0"/>
              <a:t>Ende</a:t>
            </a:r>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
        <p:nvSpPr>
          <p:cNvPr id="6" name="Textplatzhalter 3"/>
          <p:cNvSpPr>
            <a:spLocks noGrp="1"/>
          </p:cNvSpPr>
          <p:nvPr>
            <p:ph type="body" sz="half" idx="2"/>
          </p:nvPr>
        </p:nvSpPr>
        <p:spPr>
          <a:xfrm>
            <a:off x="369357" y="2247681"/>
            <a:ext cx="11343218" cy="4349969"/>
          </a:xfrm>
        </p:spPr>
        <p:txBody>
          <a:bodyPr/>
          <a:lstStyle/>
          <a:p>
            <a:pPr>
              <a:spcBef>
                <a:spcPct val="0"/>
              </a:spcBef>
            </a:pPr>
            <a:r>
              <a:rPr lang="de-DE" altLang="de-DE" b="1" dirty="0"/>
              <a:t>Vielen Dank für Ihre Aufmerksamkeit!</a:t>
            </a:r>
          </a:p>
        </p:txBody>
      </p:sp>
    </p:spTree>
    <p:extLst>
      <p:ext uri="{BB962C8B-B14F-4D97-AF65-F5344CB8AC3E}">
        <p14:creationId xmlns:p14="http://schemas.microsoft.com/office/powerpoint/2010/main" val="39709810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3" name="Textplatzhalter 2"/>
          <p:cNvSpPr>
            <a:spLocks noGrp="1"/>
          </p:cNvSpPr>
          <p:nvPr>
            <p:ph type="body" sz="quarter" idx="10"/>
          </p:nvPr>
        </p:nvSpPr>
        <p:spPr/>
        <p:txBody>
          <a:bodyPr/>
          <a:lstStyle/>
          <a:p>
            <a:r>
              <a:rPr lang="de-DE" dirty="0" smtClean="0"/>
              <a:t>Regelung zur Anhebung der Altersgrenze</a:t>
            </a:r>
            <a:endParaRPr lang="de-DE" dirty="0"/>
          </a:p>
        </p:txBody>
      </p:sp>
      <p:sp>
        <p:nvSpPr>
          <p:cNvPr id="4" name="Textplatzhalter 3"/>
          <p:cNvSpPr>
            <a:spLocks noGrp="1"/>
          </p:cNvSpPr>
          <p:nvPr>
            <p:ph type="body" sz="half" idx="2"/>
          </p:nvPr>
        </p:nvSpPr>
        <p:spPr>
          <a:xfrm>
            <a:off x="364220" y="2196732"/>
            <a:ext cx="11343218" cy="4349969"/>
          </a:xfrm>
        </p:spPr>
        <p:txBody>
          <a:bodyPr/>
          <a:lstStyle/>
          <a:p>
            <a:pPr eaLnBrk="0" hangingPunct="0">
              <a:spcBef>
                <a:spcPct val="50000"/>
              </a:spcBef>
              <a:buClr>
                <a:srgbClr val="1D2D4B"/>
              </a:buClr>
            </a:pPr>
            <a:r>
              <a:rPr kumimoji="1" lang="de-DE" sz="1600" dirty="0" smtClean="0"/>
              <a:t> </a:t>
            </a:r>
          </a:p>
          <a:p>
            <a:pPr eaLnBrk="0" fontAlgn="base" hangingPunct="0">
              <a:spcBef>
                <a:spcPct val="0"/>
              </a:spcBef>
              <a:spcAft>
                <a:spcPct val="75000"/>
              </a:spcAft>
            </a:pPr>
            <a:r>
              <a:rPr lang="de-DE" b="1" dirty="0">
                <a:cs typeface="Arial" charset="0"/>
              </a:rPr>
              <a:t>von 2012 beginnend (Jahrgänge 1947) bis 2029 (Jahrgänge ab 1964)</a:t>
            </a:r>
            <a:br>
              <a:rPr lang="de-DE" b="1" dirty="0">
                <a:cs typeface="Arial" charset="0"/>
              </a:rPr>
            </a:br>
            <a:r>
              <a:rPr lang="de-DE" b="1" dirty="0">
                <a:cs typeface="Arial" charset="0"/>
              </a:rPr>
              <a:t>von 65 auf 67 (erst monatlich dann zweimonatlich).</a:t>
            </a:r>
          </a:p>
          <a:p>
            <a:pPr marL="542925" lvl="1" indent="-274638" eaLnBrk="0" fontAlgn="base" hangingPunct="0">
              <a:spcBef>
                <a:spcPct val="0"/>
              </a:spcBef>
              <a:spcAft>
                <a:spcPct val="75000"/>
              </a:spcAft>
              <a:buFont typeface="Wingdings" pitchFamily="2" charset="2"/>
              <a:buChar char="§"/>
            </a:pPr>
            <a:r>
              <a:rPr lang="de-DE" sz="1600" dirty="0">
                <a:solidFill>
                  <a:srgbClr val="1D2D4B"/>
                </a:solidFill>
                <a:cs typeface="Arial" charset="0"/>
              </a:rPr>
              <a:t>Regelaltersrente 65 </a:t>
            </a:r>
            <a:r>
              <a:rPr lang="de-DE" sz="1600" dirty="0">
                <a:solidFill>
                  <a:srgbClr val="1D2D4B"/>
                </a:solidFill>
                <a:cs typeface="Arial" charset="0"/>
                <a:sym typeface="Wingdings" pitchFamily="2" charset="2"/>
              </a:rPr>
              <a:t></a:t>
            </a:r>
            <a:r>
              <a:rPr lang="de-DE" sz="1600" dirty="0">
                <a:solidFill>
                  <a:srgbClr val="1D2D4B"/>
                </a:solidFill>
                <a:cs typeface="Arial" charset="0"/>
              </a:rPr>
              <a:t> 67</a:t>
            </a:r>
          </a:p>
          <a:p>
            <a:pPr marL="542925" lvl="1" indent="-274638" eaLnBrk="0" fontAlgn="base" hangingPunct="0">
              <a:spcBef>
                <a:spcPct val="0"/>
              </a:spcBef>
              <a:spcAft>
                <a:spcPct val="75000"/>
              </a:spcAft>
              <a:buFont typeface="Wingdings" pitchFamily="2" charset="2"/>
              <a:buChar char="§"/>
            </a:pPr>
            <a:r>
              <a:rPr lang="de-DE" sz="1600" dirty="0">
                <a:solidFill>
                  <a:srgbClr val="1D2D4B"/>
                </a:solidFill>
                <a:cs typeface="Arial" charset="0"/>
              </a:rPr>
              <a:t>Regelaltersrente für besonders langjährig Versicherte (45 Jahre)  ≈ 65</a:t>
            </a:r>
          </a:p>
          <a:p>
            <a:pPr marL="542925" lvl="1" indent="-274638" eaLnBrk="0" fontAlgn="base" hangingPunct="0">
              <a:spcBef>
                <a:spcPct val="0"/>
              </a:spcBef>
              <a:spcAft>
                <a:spcPct val="75000"/>
              </a:spcAft>
              <a:buFont typeface="Wingdings" pitchFamily="2" charset="2"/>
              <a:buChar char="§"/>
            </a:pPr>
            <a:r>
              <a:rPr lang="de-DE" sz="1600" dirty="0">
                <a:solidFill>
                  <a:srgbClr val="1D2D4B"/>
                </a:solidFill>
                <a:cs typeface="Arial" charset="0"/>
              </a:rPr>
              <a:t>Regelaltersrente für langjährig Versicherte</a:t>
            </a:r>
            <a:br>
              <a:rPr lang="de-DE" sz="1600" dirty="0">
                <a:solidFill>
                  <a:srgbClr val="1D2D4B"/>
                </a:solidFill>
                <a:cs typeface="Arial" charset="0"/>
              </a:rPr>
            </a:br>
            <a:r>
              <a:rPr lang="de-DE" sz="1600" dirty="0">
                <a:solidFill>
                  <a:srgbClr val="1D2D4B"/>
                </a:solidFill>
                <a:cs typeface="Arial" charset="0"/>
              </a:rPr>
              <a:t> </a:t>
            </a:r>
            <a:r>
              <a:rPr lang="de-DE" sz="1600" dirty="0">
                <a:solidFill>
                  <a:srgbClr val="1D2D4B"/>
                </a:solidFill>
                <a:cs typeface="Arial" charset="0"/>
                <a:sym typeface="Wingdings" pitchFamily="2" charset="2"/>
              </a:rPr>
              <a:t></a:t>
            </a:r>
            <a:r>
              <a:rPr lang="de-DE" sz="1600" dirty="0">
                <a:solidFill>
                  <a:srgbClr val="1D2D4B"/>
                </a:solidFill>
                <a:cs typeface="Arial" charset="0"/>
              </a:rPr>
              <a:t> maximaler Abschlag 14,4 % ≈ 63 </a:t>
            </a:r>
          </a:p>
          <a:p>
            <a:pPr marL="542925" lvl="1" indent="-274638" eaLnBrk="0" fontAlgn="base" hangingPunct="0">
              <a:spcBef>
                <a:spcPct val="0"/>
              </a:spcBef>
              <a:spcAft>
                <a:spcPct val="75000"/>
              </a:spcAft>
              <a:buFont typeface="Wingdings" pitchFamily="2" charset="2"/>
              <a:buChar char="§"/>
            </a:pPr>
            <a:r>
              <a:rPr lang="de-DE" sz="1600" dirty="0">
                <a:solidFill>
                  <a:srgbClr val="1D2D4B"/>
                </a:solidFill>
                <a:cs typeface="Arial" charset="0"/>
              </a:rPr>
              <a:t>Große Witwen- und Witwerrente 45 </a:t>
            </a:r>
            <a:r>
              <a:rPr lang="de-DE" sz="1600" dirty="0">
                <a:solidFill>
                  <a:srgbClr val="1D2D4B"/>
                </a:solidFill>
                <a:cs typeface="Arial" charset="0"/>
                <a:sym typeface="Wingdings" pitchFamily="2" charset="2"/>
              </a:rPr>
              <a:t></a:t>
            </a:r>
            <a:r>
              <a:rPr lang="de-DE" sz="1600" dirty="0">
                <a:solidFill>
                  <a:srgbClr val="1D2D4B"/>
                </a:solidFill>
                <a:cs typeface="Arial" charset="0"/>
              </a:rPr>
              <a:t> 47</a:t>
            </a:r>
          </a:p>
          <a:p>
            <a:pPr marL="542925" lvl="1" indent="-274638" eaLnBrk="0" fontAlgn="base" hangingPunct="0">
              <a:spcBef>
                <a:spcPct val="0"/>
              </a:spcBef>
              <a:spcAft>
                <a:spcPct val="75000"/>
              </a:spcAft>
              <a:buFont typeface="Wingdings" pitchFamily="2" charset="2"/>
              <a:buChar char="§"/>
            </a:pPr>
            <a:r>
              <a:rPr lang="de-DE" sz="1600" dirty="0">
                <a:solidFill>
                  <a:srgbClr val="1D2D4B"/>
                </a:solidFill>
                <a:cs typeface="Arial" charset="0"/>
              </a:rPr>
              <a:t>Waisenrenten 27 </a:t>
            </a:r>
            <a:r>
              <a:rPr lang="de-DE" sz="1600" dirty="0">
                <a:solidFill>
                  <a:srgbClr val="1D2D4B"/>
                </a:solidFill>
                <a:cs typeface="Arial" charset="0"/>
                <a:sym typeface="Wingdings" pitchFamily="2" charset="2"/>
              </a:rPr>
              <a:t></a:t>
            </a:r>
            <a:r>
              <a:rPr lang="de-DE" sz="1600" dirty="0">
                <a:solidFill>
                  <a:srgbClr val="1D2D4B"/>
                </a:solidFill>
                <a:cs typeface="Arial" charset="0"/>
              </a:rPr>
              <a:t> 25</a:t>
            </a:r>
          </a:p>
          <a:p>
            <a:pPr marL="542925" lvl="1" indent="-274638" eaLnBrk="0" fontAlgn="base" hangingPunct="0">
              <a:spcBef>
                <a:spcPct val="0"/>
              </a:spcBef>
              <a:spcAft>
                <a:spcPct val="75000"/>
              </a:spcAft>
              <a:buFont typeface="Wingdings" pitchFamily="2" charset="2"/>
              <a:buChar char="§"/>
            </a:pPr>
            <a:r>
              <a:rPr lang="de-DE" sz="1600" dirty="0">
                <a:solidFill>
                  <a:srgbClr val="1D2D4B"/>
                </a:solidFill>
                <a:cs typeface="Arial" charset="0"/>
              </a:rPr>
              <a:t>Änderungen für Riester-, Basis- und Betriebsrenten seit 2012</a:t>
            </a:r>
            <a:br>
              <a:rPr lang="de-DE" sz="1600" dirty="0">
                <a:solidFill>
                  <a:srgbClr val="1D2D4B"/>
                </a:solidFill>
                <a:cs typeface="Arial" charset="0"/>
              </a:rPr>
            </a:br>
            <a:r>
              <a:rPr lang="de-DE" sz="1600" dirty="0">
                <a:solidFill>
                  <a:srgbClr val="1D2D4B"/>
                </a:solidFill>
                <a:cs typeface="Arial" charset="0"/>
              </a:rPr>
              <a:t> </a:t>
            </a:r>
            <a:r>
              <a:rPr lang="de-DE" sz="1600" dirty="0">
                <a:solidFill>
                  <a:srgbClr val="1D2D4B"/>
                </a:solidFill>
                <a:cs typeface="Arial" charset="0"/>
                <a:sym typeface="Wingdings" pitchFamily="2" charset="2"/>
              </a:rPr>
              <a:t></a:t>
            </a:r>
            <a:r>
              <a:rPr lang="de-DE" sz="1600" dirty="0">
                <a:solidFill>
                  <a:srgbClr val="1D2D4B"/>
                </a:solidFill>
                <a:cs typeface="Arial" charset="0"/>
              </a:rPr>
              <a:t> mindestens EA 62 Jahre  </a:t>
            </a:r>
          </a:p>
          <a:p>
            <a:pPr eaLnBrk="0" hangingPunct="0">
              <a:spcBef>
                <a:spcPct val="50000"/>
              </a:spcBef>
              <a:buClr>
                <a:srgbClr val="1D2D4B"/>
              </a:buClr>
            </a:pPr>
            <a:endParaRPr kumimoji="1" lang="de-DE" sz="1600" dirty="0"/>
          </a:p>
          <a:p>
            <a:pPr eaLnBrk="0" hangingPunct="0">
              <a:spcBef>
                <a:spcPct val="50000"/>
              </a:spcBef>
              <a:buClr>
                <a:srgbClr val="1D2D4B"/>
              </a:buClr>
            </a:pPr>
            <a:endParaRPr kumimoji="1" lang="de-DE" sz="1600" dirty="0" smtClean="0"/>
          </a:p>
          <a:p>
            <a:pPr marL="266700" indent="-266700"/>
            <a:endParaRPr lang="de-DE" sz="1600" dirty="0"/>
          </a:p>
        </p:txBody>
      </p:sp>
      <p:sp>
        <p:nvSpPr>
          <p:cNvPr id="5" name="Titel 4"/>
          <p:cNvSpPr>
            <a:spLocks noGrp="1"/>
          </p:cNvSpPr>
          <p:nvPr>
            <p:ph type="title"/>
          </p:nvPr>
        </p:nvSpPr>
        <p:spPr>
          <a:xfrm>
            <a:off x="364220" y="401193"/>
            <a:ext cx="10314206" cy="1325563"/>
          </a:xfrm>
        </p:spPr>
        <p:txBody>
          <a:bodyPr/>
          <a:lstStyle/>
          <a:p>
            <a:r>
              <a:rPr lang="de-DE" dirty="0"/>
              <a:t>Beraterausbildung | </a:t>
            </a:r>
            <a:r>
              <a:rPr lang="de-DE" dirty="0" smtClean="0"/>
              <a:t>Lebensversicherung</a:t>
            </a:r>
            <a:endParaRPr lang="de-DE" dirty="0"/>
          </a:p>
        </p:txBody>
      </p:sp>
    </p:spTree>
    <p:extLst>
      <p:ext uri="{BB962C8B-B14F-4D97-AF65-F5344CB8AC3E}">
        <p14:creationId xmlns:p14="http://schemas.microsoft.com/office/powerpoint/2010/main" val="25843595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3" name="Textplatzhalter 2"/>
          <p:cNvSpPr>
            <a:spLocks noGrp="1"/>
          </p:cNvSpPr>
          <p:nvPr>
            <p:ph type="body" sz="quarter" idx="10"/>
          </p:nvPr>
        </p:nvSpPr>
        <p:spPr>
          <a:xfrm>
            <a:off x="364220" y="1524921"/>
            <a:ext cx="11347991" cy="395680"/>
          </a:xfrm>
        </p:spPr>
        <p:txBody>
          <a:bodyPr/>
          <a:lstStyle/>
          <a:p>
            <a:r>
              <a:rPr lang="de-DE" dirty="0" smtClean="0"/>
              <a:t>Hinterbliebenenrenten und deren Voraussetzungen</a:t>
            </a:r>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
        <p:nvSpPr>
          <p:cNvPr id="11" name="Textplatzhalter 6">
            <a:extLst>
              <a:ext uri="{FF2B5EF4-FFF2-40B4-BE49-F238E27FC236}">
                <a16:creationId xmlns:a16="http://schemas.microsoft.com/office/drawing/2014/main" xmlns="" id="{D764E8C9-35FC-4CBE-8041-81C64094EBC7}"/>
              </a:ext>
            </a:extLst>
          </p:cNvPr>
          <p:cNvSpPr txBox="1">
            <a:spLocks/>
          </p:cNvSpPr>
          <p:nvPr/>
        </p:nvSpPr>
        <p:spPr>
          <a:xfrm>
            <a:off x="523510" y="2344525"/>
            <a:ext cx="11188701" cy="3323937"/>
          </a:xfrm>
          <a:prstGeom prst="rect">
            <a:avLst/>
          </a:prstGeom>
        </p:spPr>
        <p:txBody>
          <a:bodyPr vert="horz" lIns="0" tIns="0" rIns="0" bIns="0" rtlCol="0">
            <a:noAutofit/>
          </a:bodyPr>
          <a:lstStyle>
            <a:lvl1pPr marL="0" indent="0" algn="l" defTabSz="1219170" rtl="0" eaLnBrk="1" latinLnBrk="0" hangingPunct="1">
              <a:lnSpc>
                <a:spcPts val="1920"/>
              </a:lnSpc>
              <a:spcBef>
                <a:spcPts val="200"/>
              </a:spcBef>
              <a:spcAft>
                <a:spcPts val="0"/>
              </a:spcAft>
              <a:buFont typeface="Arial" panose="020B0604020202020204" pitchFamily="34" charset="0"/>
              <a:buNone/>
              <a:defRPr lang="en-GB" sz="1800" b="0" kern="1200" cap="none" baseline="0" noProof="0" dirty="0" smtClean="0">
                <a:solidFill>
                  <a:schemeClr val="tx1"/>
                </a:solidFill>
                <a:latin typeface="+mn-lt"/>
                <a:ea typeface="+mn-ea"/>
                <a:cs typeface="+mn-cs"/>
              </a:defRPr>
            </a:lvl1pPr>
            <a:lvl2pPr marL="179388" marR="0" indent="-179388" algn="l" defTabSz="1219170" rtl="0" eaLnBrk="1" fontAlgn="auto" latinLnBrk="0" hangingPunct="1">
              <a:lnSpc>
                <a:spcPct val="100000"/>
              </a:lnSpc>
              <a:spcBef>
                <a:spcPts val="200"/>
              </a:spcBef>
              <a:spcAft>
                <a:spcPts val="200"/>
              </a:spcAft>
              <a:buClrTx/>
              <a:buSzTx/>
              <a:buFont typeface="Arial" panose="020B0604020202020204" pitchFamily="34" charset="0"/>
              <a:buChar char="•"/>
              <a:tabLst/>
              <a:defRPr lang="de-DE" sz="1800" kern="1200" noProof="0" dirty="0" smtClean="0">
                <a:solidFill>
                  <a:schemeClr val="tx1"/>
                </a:solidFill>
                <a:latin typeface="+mn-lt"/>
                <a:ea typeface="+mn-ea"/>
                <a:cs typeface="+mn-cs"/>
              </a:defRPr>
            </a:lvl2pPr>
            <a:lvl3pPr marL="354013" indent="-179388" algn="l" defTabSz="1219170" rtl="0" eaLnBrk="1" latinLnBrk="0" hangingPunct="1">
              <a:lnSpc>
                <a:spcPct val="100000"/>
              </a:lnSpc>
              <a:spcBef>
                <a:spcPts val="200"/>
              </a:spcBef>
              <a:spcAft>
                <a:spcPts val="200"/>
              </a:spcAft>
              <a:buFont typeface="Symbol" panose="05050102010706020507" pitchFamily="18" charset="2"/>
              <a:buChar char="-"/>
              <a:defRPr sz="1600" kern="1200">
                <a:solidFill>
                  <a:schemeClr val="tx1"/>
                </a:solidFill>
                <a:latin typeface="+mn-lt"/>
                <a:ea typeface="+mn-ea"/>
                <a:cs typeface="+mn-cs"/>
              </a:defRPr>
            </a:lvl3pPr>
            <a:lvl4pPr marL="237061" indent="-237061" algn="l" defTabSz="1219170" rtl="0" eaLnBrk="1" latinLnBrk="0" hangingPunct="1">
              <a:lnSpc>
                <a:spcPct val="100000"/>
              </a:lnSpc>
              <a:spcBef>
                <a:spcPts val="200"/>
              </a:spcBef>
              <a:spcAft>
                <a:spcPts val="200"/>
              </a:spcAft>
              <a:buClr>
                <a:schemeClr val="tx1"/>
              </a:buClr>
              <a:buFont typeface="+mj-lt"/>
              <a:buAutoNum type="arabicPeriod"/>
              <a:defRPr sz="1600" kern="1200">
                <a:solidFill>
                  <a:schemeClr val="tx1"/>
                </a:solidFill>
                <a:latin typeface="+mn-lt"/>
                <a:ea typeface="+mn-ea"/>
                <a:cs typeface="+mn-cs"/>
              </a:defRPr>
            </a:lvl4pPr>
            <a:lvl5pPr marL="0" indent="0" algn="l" defTabSz="1219170" rtl="0" eaLnBrk="1" latinLnBrk="0" hangingPunct="1">
              <a:lnSpc>
                <a:spcPct val="100000"/>
              </a:lnSpc>
              <a:spcBef>
                <a:spcPts val="200"/>
              </a:spcBef>
              <a:spcAft>
                <a:spcPts val="200"/>
              </a:spcAft>
              <a:buFont typeface="Arial" panose="020B0604020202020204" pitchFamily="34" charset="0"/>
              <a:buNone/>
              <a:defRPr sz="1500" kern="1200" baseline="0">
                <a:solidFill>
                  <a:schemeClr val="tx1"/>
                </a:solidFill>
                <a:latin typeface="+mn-lt"/>
                <a:ea typeface="+mn-ea"/>
                <a:cs typeface="+mn-cs"/>
              </a:defRPr>
            </a:lvl5pPr>
            <a:lvl6pPr marL="179388" indent="-179388" algn="l" defTabSz="1219170" rtl="0" eaLnBrk="1" latinLnBrk="0" hangingPunct="1">
              <a:lnSpc>
                <a:spcPct val="100000"/>
              </a:lnSpc>
              <a:spcBef>
                <a:spcPts val="200"/>
              </a:spcBef>
              <a:spcAft>
                <a:spcPts val="200"/>
              </a:spcAft>
              <a:buFont typeface="Symbol" panose="05050102010706020507" pitchFamily="18" charset="2"/>
              <a:buChar char="-"/>
              <a:defRPr sz="1500" kern="1200">
                <a:solidFill>
                  <a:schemeClr val="tx1"/>
                </a:solidFill>
                <a:latin typeface="+mn-lt"/>
                <a:ea typeface="+mn-ea"/>
                <a:cs typeface="+mn-cs"/>
              </a:defRPr>
            </a:lvl6pPr>
            <a:lvl7pPr marL="0" indent="0" algn="l" defTabSz="1219170" rtl="0" eaLnBrk="1" latinLnBrk="0" hangingPunct="1">
              <a:lnSpc>
                <a:spcPct val="100000"/>
              </a:lnSpc>
              <a:spcBef>
                <a:spcPts val="200"/>
              </a:spcBef>
              <a:spcAft>
                <a:spcPts val="200"/>
              </a:spcAft>
              <a:buFont typeface="Arial" panose="020B0604020202020204" pitchFamily="34" charset="0"/>
              <a:buNone/>
              <a:defRPr sz="1400" kern="1200">
                <a:solidFill>
                  <a:schemeClr val="tx1"/>
                </a:solidFill>
                <a:latin typeface="+mn-lt"/>
                <a:ea typeface="+mn-ea"/>
                <a:cs typeface="+mn-cs"/>
              </a:defRPr>
            </a:lvl7pPr>
            <a:lvl8pPr marL="0" indent="0" algn="l" defTabSz="1219170" rtl="0" eaLnBrk="1" latinLnBrk="0" hangingPunct="1">
              <a:lnSpc>
                <a:spcPct val="100000"/>
              </a:lnSpc>
              <a:spcBef>
                <a:spcPts val="200"/>
              </a:spcBef>
              <a:spcAft>
                <a:spcPts val="200"/>
              </a:spcAft>
              <a:buFont typeface="Arial" panose="020B0604020202020204" pitchFamily="34" charset="0"/>
              <a:buNone/>
              <a:defRPr sz="1200" kern="1200">
                <a:solidFill>
                  <a:schemeClr val="tx1"/>
                </a:solidFill>
                <a:latin typeface="+mn-lt"/>
                <a:ea typeface="+mn-ea"/>
                <a:cs typeface="+mn-cs"/>
              </a:defRPr>
            </a:lvl8pPr>
            <a:lvl9pPr marL="122764" indent="-122764" algn="l" defTabSz="1219170" rtl="0" eaLnBrk="1" latinLnBrk="0" hangingPunct="1">
              <a:lnSpc>
                <a:spcPct val="100000"/>
              </a:lnSpc>
              <a:spcBef>
                <a:spcPts val="200"/>
              </a:spcBef>
              <a:spcAft>
                <a:spcPts val="200"/>
              </a:spcAft>
              <a:buFont typeface="+mj-lt"/>
              <a:buAutoNum type="arabicParenR"/>
              <a:defRPr sz="800" kern="1200">
                <a:solidFill>
                  <a:schemeClr val="tx1"/>
                </a:solidFill>
                <a:latin typeface="+mn-lt"/>
                <a:ea typeface="+mn-ea"/>
                <a:cs typeface="+mn-cs"/>
              </a:defRPr>
            </a:lvl9pPr>
          </a:lstStyle>
          <a:p>
            <a:pPr marL="0" marR="0" lvl="2" indent="0" algn="l" defTabSz="1219170" rtl="0" eaLnBrk="1" fontAlgn="auto" latinLnBrk="0" hangingPunct="1">
              <a:lnSpc>
                <a:spcPct val="100000"/>
              </a:lnSpc>
              <a:spcBef>
                <a:spcPts val="0"/>
              </a:spcBef>
              <a:spcAft>
                <a:spcPts val="600"/>
              </a:spcAft>
              <a:buClrTx/>
              <a:buSzTx/>
              <a:buNone/>
              <a:tabLst/>
              <a:defRPr/>
            </a:pPr>
            <a:r>
              <a:rPr kumimoji="0" lang="de-DE" sz="1800" b="0" i="0" u="none" strike="noStrike" kern="1200" cap="none" spc="0" normalizeH="0" baseline="0" noProof="0" dirty="0">
                <a:ln>
                  <a:noFill/>
                </a:ln>
                <a:solidFill>
                  <a:srgbClr val="1D2D4B"/>
                </a:solidFill>
                <a:effectLst/>
                <a:uLnTx/>
                <a:uFillTx/>
                <a:ea typeface="+mn-ea"/>
                <a:cs typeface="+mn-cs"/>
              </a:rPr>
              <a:t>Kleine Witwen-/Witwerrente</a:t>
            </a:r>
          </a:p>
          <a:p>
            <a:pPr marL="288000" marR="0" lvl="2" indent="-288000" algn="l" defTabSz="121917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srgbClr val="555555"/>
                </a:solidFill>
                <a:effectLst/>
                <a:uLnTx/>
                <a:uFillTx/>
                <a:ea typeface="+mn-ea"/>
                <a:cs typeface="+mn-cs"/>
              </a:rPr>
              <a:t>Witwe(r) war mit dem Verstorbenen zum Zeitpunkt des Todes verheiratet</a:t>
            </a:r>
          </a:p>
          <a:p>
            <a:pPr marL="288000" marR="0" lvl="2" indent="-288000" algn="l" defTabSz="121917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srgbClr val="555555"/>
                </a:solidFill>
                <a:effectLst/>
                <a:uLnTx/>
                <a:uFillTx/>
                <a:ea typeface="+mn-ea"/>
                <a:cs typeface="+mn-cs"/>
              </a:rPr>
              <a:t>Witwe(r) hat nicht wieder geheiratet</a:t>
            </a:r>
          </a:p>
          <a:p>
            <a:pPr marL="288000" marR="0" lvl="2" indent="-288000" algn="l" defTabSz="1219170" rtl="0" eaLnBrk="1" fontAlgn="auto" latinLnBrk="0" hangingPunct="1">
              <a:lnSpc>
                <a:spcPct val="100000"/>
              </a:lnSpc>
              <a:spcBef>
                <a:spcPts val="0"/>
              </a:spcBef>
              <a:spcAft>
                <a:spcPts val="200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srgbClr val="555555"/>
                </a:solidFill>
                <a:effectLst/>
                <a:uLnTx/>
                <a:uFillTx/>
                <a:ea typeface="+mn-ea"/>
                <a:cs typeface="+mn-cs"/>
              </a:rPr>
              <a:t>Verstorbene(r) hat allgemeine Wartezeit erfüllt</a:t>
            </a:r>
          </a:p>
          <a:p>
            <a:pPr marL="0" marR="0" lvl="2" indent="0" algn="l" defTabSz="1219170" rtl="0" eaLnBrk="1" fontAlgn="auto" latinLnBrk="0" hangingPunct="1">
              <a:lnSpc>
                <a:spcPct val="100000"/>
              </a:lnSpc>
              <a:spcBef>
                <a:spcPts val="0"/>
              </a:spcBef>
              <a:spcAft>
                <a:spcPts val="600"/>
              </a:spcAft>
              <a:buClrTx/>
              <a:buSzTx/>
              <a:buNone/>
              <a:tabLst/>
              <a:defRPr/>
            </a:pPr>
            <a:r>
              <a:rPr kumimoji="0" lang="de-DE" sz="1800" b="0" i="0" u="none" strike="noStrike" kern="1200" cap="none" spc="0" normalizeH="0" baseline="0" noProof="0" dirty="0">
                <a:ln>
                  <a:noFill/>
                </a:ln>
                <a:solidFill>
                  <a:srgbClr val="1D2D4B"/>
                </a:solidFill>
                <a:effectLst/>
                <a:uLnTx/>
                <a:uFillTx/>
                <a:ea typeface="+mn-ea"/>
                <a:cs typeface="+mn-cs"/>
              </a:rPr>
              <a:t>Große Witwen-/Witwerrente, zusätzlich</a:t>
            </a:r>
          </a:p>
          <a:p>
            <a:pPr marL="288000" marR="0" lvl="2" indent="-288000" algn="l" defTabSz="121917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srgbClr val="555555"/>
                </a:solidFill>
                <a:effectLst/>
                <a:uLnTx/>
                <a:uFillTx/>
                <a:ea typeface="+mn-ea"/>
                <a:cs typeface="+mn-cs"/>
              </a:rPr>
              <a:t>Witwe(r) erzieht Kind bis 18 Jahre oder</a:t>
            </a:r>
          </a:p>
          <a:p>
            <a:pPr marL="288000" marR="0" lvl="2" indent="-288000" algn="l" defTabSz="121917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srgbClr val="555555"/>
                </a:solidFill>
                <a:effectLst/>
                <a:uLnTx/>
                <a:uFillTx/>
                <a:ea typeface="+mn-ea"/>
                <a:cs typeface="+mn-cs"/>
              </a:rPr>
              <a:t>Ist 45 Jahre</a:t>
            </a:r>
            <a:r>
              <a:rPr kumimoji="0" lang="de-DE" sz="1800" b="0" i="0" u="none" strike="noStrike" kern="1200" cap="none" spc="0" normalizeH="0" baseline="30000" noProof="0" dirty="0">
                <a:ln>
                  <a:noFill/>
                </a:ln>
                <a:solidFill>
                  <a:srgbClr val="555555"/>
                </a:solidFill>
                <a:effectLst/>
                <a:uLnTx/>
                <a:uFillTx/>
                <a:ea typeface="+mn-ea"/>
                <a:cs typeface="+mn-cs"/>
              </a:rPr>
              <a:t>1</a:t>
            </a:r>
            <a:r>
              <a:rPr kumimoji="0" lang="de-DE" sz="1800" b="0" i="0" u="none" strike="noStrike" kern="1200" cap="none" spc="0" normalizeH="0" baseline="0" noProof="0" dirty="0">
                <a:ln>
                  <a:noFill/>
                </a:ln>
                <a:solidFill>
                  <a:srgbClr val="555555"/>
                </a:solidFill>
                <a:effectLst/>
                <a:uLnTx/>
                <a:uFillTx/>
                <a:ea typeface="+mn-ea"/>
                <a:cs typeface="+mn-cs"/>
              </a:rPr>
              <a:t> alt oder</a:t>
            </a:r>
          </a:p>
          <a:p>
            <a:pPr marL="288000" marR="0" lvl="2" indent="-288000" algn="l" defTabSz="121917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srgbClr val="555555"/>
                </a:solidFill>
                <a:effectLst/>
                <a:uLnTx/>
                <a:uFillTx/>
                <a:ea typeface="+mn-ea"/>
                <a:cs typeface="+mn-cs"/>
              </a:rPr>
              <a:t>Ist erwerbsgemindert oder</a:t>
            </a:r>
          </a:p>
          <a:p>
            <a:pPr marL="288000" marR="0" lvl="2" indent="-288000" algn="l" defTabSz="121917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srgbClr val="555555"/>
                </a:solidFill>
                <a:effectLst/>
                <a:uLnTx/>
                <a:uFillTx/>
                <a:ea typeface="+mn-ea"/>
                <a:cs typeface="+mn-cs"/>
              </a:rPr>
              <a:t>Sorgt in häuslicher Gemeinschaft für ein behindertes Kind</a:t>
            </a:r>
          </a:p>
          <a:p>
            <a:pPr marL="288000" marR="0" lvl="2" indent="-288000" algn="l" defTabSz="121917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de-DE" sz="1800" b="0" i="0" u="none" strike="noStrike" kern="1200" cap="none" spc="0" normalizeH="0" baseline="0" noProof="0" dirty="0">
              <a:ln>
                <a:noFill/>
              </a:ln>
              <a:solidFill>
                <a:srgbClr val="555555"/>
              </a:solidFill>
              <a:effectLst/>
              <a:uLnTx/>
              <a:uFillTx/>
              <a:ea typeface="+mn-ea"/>
              <a:cs typeface="+mn-cs"/>
            </a:endParaRPr>
          </a:p>
          <a:p>
            <a:pPr marL="288000" marR="0" lvl="2" indent="-288000" algn="l" defTabSz="121917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de-DE" sz="1800" b="0" i="0" u="none" strike="noStrike" kern="1200" cap="none" spc="0" normalizeH="0" baseline="0" noProof="0" dirty="0">
              <a:ln>
                <a:noFill/>
              </a:ln>
              <a:solidFill>
                <a:srgbClr val="555555"/>
              </a:solidFill>
              <a:effectLst/>
              <a:uLnTx/>
              <a:uFillTx/>
              <a:ea typeface="+mn-ea"/>
              <a:cs typeface="+mn-cs"/>
            </a:endParaRPr>
          </a:p>
        </p:txBody>
      </p:sp>
    </p:spTree>
    <p:extLst>
      <p:ext uri="{BB962C8B-B14F-4D97-AF65-F5344CB8AC3E}">
        <p14:creationId xmlns:p14="http://schemas.microsoft.com/office/powerpoint/2010/main" val="33132330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pic>
        <p:nvPicPr>
          <p:cNvPr id="6" name="Grafik 5"/>
          <p:cNvPicPr>
            <a:picLocks noChangeAspect="1"/>
          </p:cNvPicPr>
          <p:nvPr/>
        </p:nvPicPr>
        <p:blipFill>
          <a:blip r:embed="rId2"/>
          <a:stretch>
            <a:fillRect/>
          </a:stretch>
        </p:blipFill>
        <p:spPr>
          <a:xfrm>
            <a:off x="134096" y="1778936"/>
            <a:ext cx="9191625" cy="4181475"/>
          </a:xfrm>
          <a:prstGeom prst="rect">
            <a:avLst/>
          </a:prstGeom>
        </p:spPr>
      </p:pic>
      <p:sp>
        <p:nvSpPr>
          <p:cNvPr id="7" name="Rechteck 6"/>
          <p:cNvSpPr/>
          <p:nvPr/>
        </p:nvSpPr>
        <p:spPr>
          <a:xfrm>
            <a:off x="315816" y="5960411"/>
            <a:ext cx="10579865" cy="646331"/>
          </a:xfrm>
          <a:prstGeom prst="rect">
            <a:avLst/>
          </a:prstGeom>
        </p:spPr>
        <p:txBody>
          <a:bodyPr wrap="square">
            <a:spAutoFit/>
          </a:bodyPr>
          <a:lstStyle/>
          <a:p>
            <a:pPr marL="288000" lvl="2" indent="-288000" defTabSz="1219170">
              <a:spcAft>
                <a:spcPts val="600"/>
              </a:spcAft>
              <a:buFont typeface="Arial" panose="020B0604020202020204" pitchFamily="34" charset="0"/>
              <a:buChar char="•"/>
              <a:defRPr/>
            </a:pPr>
            <a:r>
              <a:rPr lang="de-DE" dirty="0">
                <a:solidFill>
                  <a:srgbClr val="555555"/>
                </a:solidFill>
              </a:rPr>
              <a:t>Anspruch auf Witwen-/Witwerrente endet bei </a:t>
            </a:r>
            <a:r>
              <a:rPr lang="de-DE" dirty="0" smtClean="0">
                <a:solidFill>
                  <a:srgbClr val="555555"/>
                </a:solidFill>
              </a:rPr>
              <a:t>Wiederheirat. Ehen unter 12 Monaten gelten als „Versorgungsehen“ und lösen keinen Anspruch aus.</a:t>
            </a:r>
            <a:endParaRPr lang="de-DE" dirty="0">
              <a:solidFill>
                <a:srgbClr val="555555"/>
              </a:solidFill>
            </a:endParaRPr>
          </a:p>
        </p:txBody>
      </p:sp>
    </p:spTree>
    <p:extLst>
      <p:ext uri="{BB962C8B-B14F-4D97-AF65-F5344CB8AC3E}">
        <p14:creationId xmlns:p14="http://schemas.microsoft.com/office/powerpoint/2010/main" val="3466454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3" name="Textplatzhalter 2"/>
          <p:cNvSpPr>
            <a:spLocks noGrp="1"/>
          </p:cNvSpPr>
          <p:nvPr>
            <p:ph type="body" sz="quarter" idx="10"/>
          </p:nvPr>
        </p:nvSpPr>
        <p:spPr>
          <a:xfrm>
            <a:off x="364584" y="1527947"/>
            <a:ext cx="11347991" cy="395680"/>
          </a:xfrm>
        </p:spPr>
        <p:txBody>
          <a:bodyPr/>
          <a:lstStyle/>
          <a:p>
            <a:r>
              <a:rPr lang="de-DE" dirty="0" smtClean="0"/>
              <a:t>Waisenrenten und deren Voraussetzung</a:t>
            </a:r>
            <a:endParaRPr lang="de-DE" dirty="0"/>
          </a:p>
        </p:txBody>
      </p:sp>
      <p:sp>
        <p:nvSpPr>
          <p:cNvPr id="4" name="Textplatzhalter 3"/>
          <p:cNvSpPr>
            <a:spLocks noGrp="1"/>
          </p:cNvSpPr>
          <p:nvPr>
            <p:ph type="body" sz="half" idx="2"/>
          </p:nvPr>
        </p:nvSpPr>
        <p:spPr>
          <a:xfrm>
            <a:off x="369357" y="1962907"/>
            <a:ext cx="11343218" cy="4349969"/>
          </a:xfrm>
        </p:spPr>
        <p:txBody>
          <a:bodyPr/>
          <a:lstStyle/>
          <a:p>
            <a:pPr eaLnBrk="0" hangingPunct="0">
              <a:spcBef>
                <a:spcPct val="50000"/>
              </a:spcBef>
            </a:pPr>
            <a:r>
              <a:rPr kumimoji="1" lang="de-DE" sz="1600" dirty="0" smtClean="0"/>
              <a:t> </a:t>
            </a:r>
            <a:r>
              <a:rPr kumimoji="1" lang="de-DE" sz="2400" dirty="0" smtClean="0"/>
              <a:t>Vollwaisenrente		</a:t>
            </a:r>
          </a:p>
          <a:p>
            <a:pPr marL="457200" indent="-457200" eaLnBrk="0" hangingPunct="0">
              <a:spcBef>
                <a:spcPct val="50000"/>
              </a:spcBef>
              <a:buFont typeface="Arial" panose="020B0604020202020204" pitchFamily="34" charset="0"/>
              <a:buChar char="•"/>
            </a:pPr>
            <a:r>
              <a:rPr kumimoji="1" lang="de-DE" sz="2400" dirty="0" smtClean="0"/>
              <a:t>Bis zur Vollendung des 18 Lebensjahres </a:t>
            </a:r>
            <a:r>
              <a:rPr kumimoji="1" lang="de-DE" sz="2400" u="sng" dirty="0" smtClean="0"/>
              <a:t>oder</a:t>
            </a:r>
          </a:p>
          <a:p>
            <a:pPr marL="457200" indent="-457200" eaLnBrk="0" hangingPunct="0">
              <a:spcBef>
                <a:spcPct val="50000"/>
              </a:spcBef>
              <a:buFont typeface="Arial" panose="020B0604020202020204" pitchFamily="34" charset="0"/>
              <a:buChar char="•"/>
            </a:pPr>
            <a:r>
              <a:rPr kumimoji="1" lang="de-DE" sz="2400" dirty="0" smtClean="0"/>
              <a:t>Bei Ausbildung bis zum 25. Lebensjahr</a:t>
            </a:r>
          </a:p>
          <a:p>
            <a:pPr marL="457200" indent="-457200" eaLnBrk="0" hangingPunct="0">
              <a:spcBef>
                <a:spcPct val="50000"/>
              </a:spcBef>
              <a:buFont typeface="Arial" panose="020B0604020202020204" pitchFamily="34" charset="0"/>
              <a:buChar char="•"/>
            </a:pPr>
            <a:r>
              <a:rPr kumimoji="1" lang="de-DE" sz="2400" dirty="0" smtClean="0"/>
              <a:t>Bei Tod beider versicherten Elternteile</a:t>
            </a:r>
          </a:p>
          <a:p>
            <a:pPr eaLnBrk="0" hangingPunct="0">
              <a:spcBef>
                <a:spcPct val="50000"/>
              </a:spcBef>
            </a:pPr>
            <a:r>
              <a:rPr kumimoji="1" lang="de-DE" sz="2400" dirty="0" smtClean="0"/>
              <a:t>Halbwaisenrente</a:t>
            </a:r>
          </a:p>
          <a:p>
            <a:pPr marL="457200" indent="-457200" eaLnBrk="0" hangingPunct="0">
              <a:spcBef>
                <a:spcPct val="50000"/>
              </a:spcBef>
              <a:buFont typeface="Arial" panose="020B0604020202020204" pitchFamily="34" charset="0"/>
              <a:buChar char="•"/>
            </a:pPr>
            <a:r>
              <a:rPr kumimoji="1" lang="de-DE" sz="2400" dirty="0" smtClean="0"/>
              <a:t>Bis zur Vollendung des 18. Lebensjahres </a:t>
            </a:r>
            <a:r>
              <a:rPr kumimoji="1" lang="de-DE" sz="2400" u="sng" dirty="0" smtClean="0"/>
              <a:t>oder</a:t>
            </a:r>
          </a:p>
          <a:p>
            <a:pPr marL="457200" indent="-457200" eaLnBrk="0" hangingPunct="0">
              <a:spcBef>
                <a:spcPct val="50000"/>
              </a:spcBef>
              <a:buFont typeface="Arial" panose="020B0604020202020204" pitchFamily="34" charset="0"/>
              <a:buChar char="•"/>
            </a:pPr>
            <a:r>
              <a:rPr kumimoji="1" lang="de-DE" sz="2400" dirty="0" smtClean="0"/>
              <a:t>Bei Ausbildung bis zum 25. Lebensjahr des Kindes</a:t>
            </a:r>
          </a:p>
          <a:p>
            <a:pPr marL="457200" indent="-457200" eaLnBrk="0" hangingPunct="0">
              <a:spcBef>
                <a:spcPct val="50000"/>
              </a:spcBef>
              <a:buFont typeface="Arial" panose="020B0604020202020204" pitchFamily="34" charset="0"/>
              <a:buChar char="•"/>
            </a:pPr>
            <a:r>
              <a:rPr kumimoji="1" lang="de-DE" sz="2400" dirty="0" smtClean="0"/>
              <a:t>Bei Tod eines versicherten Elternteils </a:t>
            </a:r>
          </a:p>
          <a:p>
            <a:pPr eaLnBrk="0" hangingPunct="0">
              <a:spcBef>
                <a:spcPct val="50000"/>
              </a:spcBef>
            </a:pPr>
            <a:endParaRPr kumimoji="1" lang="de-DE" sz="1600" dirty="0"/>
          </a:p>
          <a:p>
            <a:pPr eaLnBrk="0" hangingPunct="0">
              <a:spcBef>
                <a:spcPct val="50000"/>
              </a:spcBef>
            </a:pPr>
            <a:endParaRPr kumimoji="1" lang="de-DE" sz="1600" dirty="0"/>
          </a:p>
          <a:p>
            <a:pPr eaLnBrk="0" hangingPunct="0">
              <a:spcBef>
                <a:spcPct val="50000"/>
              </a:spcBef>
              <a:buClr>
                <a:srgbClr val="1D2D4B"/>
              </a:buCl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Tree>
    <p:extLst>
      <p:ext uri="{BB962C8B-B14F-4D97-AF65-F5344CB8AC3E}">
        <p14:creationId xmlns:p14="http://schemas.microsoft.com/office/powerpoint/2010/main" val="11217802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pic>
        <p:nvPicPr>
          <p:cNvPr id="10" name="Grafik 1">
            <a:extLst>
              <a:ext uri="{FF2B5EF4-FFF2-40B4-BE49-F238E27FC236}">
                <a16:creationId xmlns="" xmlns:a16="http://schemas.microsoft.com/office/drawing/2014/main" id="{78B8FAC3-6877-49BA-BB65-4A52CD5583D7}"/>
              </a:ext>
            </a:extLst>
          </p:cNvPr>
          <p:cNvPicPr>
            <a:picLocks noChangeAspect="1"/>
          </p:cNvPicPr>
          <p:nvPr/>
        </p:nvPicPr>
        <p:blipFill>
          <a:blip r:embed="rId2"/>
          <a:stretch>
            <a:fillRect/>
          </a:stretch>
        </p:blipFill>
        <p:spPr>
          <a:xfrm>
            <a:off x="97362" y="591053"/>
            <a:ext cx="4527089" cy="5779697"/>
          </a:xfrm>
          <a:prstGeom prst="rect">
            <a:avLst/>
          </a:prstGeom>
        </p:spPr>
      </p:pic>
      <p:graphicFrame>
        <p:nvGraphicFramePr>
          <p:cNvPr id="12" name="Tabelle 7">
            <a:extLst>
              <a:ext uri="{FF2B5EF4-FFF2-40B4-BE49-F238E27FC236}">
                <a16:creationId xmlns="" xmlns:a16="http://schemas.microsoft.com/office/drawing/2014/main" id="{2753FE00-0552-48AC-A44A-AD9544DB5EC9}"/>
              </a:ext>
            </a:extLst>
          </p:cNvPr>
          <p:cNvGraphicFramePr>
            <a:graphicFrameLocks noGrp="1"/>
          </p:cNvGraphicFramePr>
          <p:nvPr>
            <p:extLst>
              <p:ext uri="{D42A27DB-BD31-4B8C-83A1-F6EECF244321}">
                <p14:modId xmlns:p14="http://schemas.microsoft.com/office/powerpoint/2010/main" val="2143909605"/>
              </p:ext>
            </p:extLst>
          </p:nvPr>
        </p:nvGraphicFramePr>
        <p:xfrm>
          <a:off x="4956832" y="718826"/>
          <a:ext cx="6866748" cy="5633330"/>
        </p:xfrm>
        <a:graphic>
          <a:graphicData uri="http://schemas.openxmlformats.org/drawingml/2006/table">
            <a:tbl>
              <a:tblPr firstRow="1" bandRow="1">
                <a:tableStyleId>{5C22544A-7EE6-4342-B048-85BDC9FD1C3A}</a:tableStyleId>
              </a:tblPr>
              <a:tblGrid>
                <a:gridCol w="3208760">
                  <a:extLst>
                    <a:ext uri="{9D8B030D-6E8A-4147-A177-3AD203B41FA5}">
                      <a16:colId xmlns="" xmlns:a16="http://schemas.microsoft.com/office/drawing/2014/main" val="1158360600"/>
                    </a:ext>
                  </a:extLst>
                </a:gridCol>
                <a:gridCol w="3657988">
                  <a:extLst>
                    <a:ext uri="{9D8B030D-6E8A-4147-A177-3AD203B41FA5}">
                      <a16:colId xmlns="" xmlns:a16="http://schemas.microsoft.com/office/drawing/2014/main" val="1275085078"/>
                    </a:ext>
                  </a:extLst>
                </a:gridCol>
              </a:tblGrid>
              <a:tr h="1436237">
                <a:tc>
                  <a:txBody>
                    <a:bodyPr/>
                    <a:lstStyle/>
                    <a:p>
                      <a:pPr marL="0" marR="0" lvl="0" indent="0" algn="l" defTabSz="914400" rtl="0" eaLnBrk="1" fontAlgn="auto" latinLnBrk="0" hangingPunct="1">
                        <a:lnSpc>
                          <a:spcPct val="90000"/>
                        </a:lnSpc>
                        <a:spcBef>
                          <a:spcPct val="0"/>
                        </a:spcBef>
                        <a:spcAft>
                          <a:spcPct val="0"/>
                        </a:spcAft>
                        <a:buClrTx/>
                        <a:buSzTx/>
                        <a:buFontTx/>
                        <a:buNone/>
                        <a:defRPr/>
                      </a:pPr>
                      <a:r>
                        <a:rPr lang="de-DE" sz="1500" b="0" dirty="0">
                          <a:solidFill>
                            <a:srgbClr val="003781"/>
                          </a:solidFill>
                        </a:rPr>
                        <a:t>Zeitpunkt möglicher Bezug der Altersrente</a:t>
                      </a:r>
                    </a:p>
                  </a:txBody>
                  <a:tcPr marL="215950" marR="107975" marT="107975" marB="107975"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ct val="0"/>
                        </a:spcBef>
                        <a:spcAft>
                          <a:spcPct val="0"/>
                        </a:spcAft>
                        <a:buClrTx/>
                        <a:buSzTx/>
                        <a:buFontTx/>
                        <a:buNone/>
                        <a:defRPr/>
                      </a:pPr>
                      <a:r>
                        <a:rPr lang="de-DE" sz="1500" b="0" dirty="0">
                          <a:solidFill>
                            <a:srgbClr val="003781"/>
                          </a:solidFill>
                        </a:rPr>
                        <a:t>01.04.2039</a:t>
                      </a:r>
                    </a:p>
                  </a:txBody>
                  <a:tcPr marL="215950" marR="107975" marT="107975" marB="107975"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817265941"/>
                  </a:ext>
                </a:extLst>
              </a:tr>
              <a:tr h="1399031">
                <a:tc>
                  <a:txBody>
                    <a:bodyPr/>
                    <a:lstStyle/>
                    <a:p>
                      <a:pPr marL="0" marR="0" lvl="0" indent="0" algn="l" defTabSz="914400" rtl="0" eaLnBrk="1" fontAlgn="auto" latinLnBrk="0" hangingPunct="1">
                        <a:lnSpc>
                          <a:spcPct val="90000"/>
                        </a:lnSpc>
                        <a:spcBef>
                          <a:spcPct val="0"/>
                        </a:spcBef>
                        <a:spcAft>
                          <a:spcPct val="0"/>
                        </a:spcAft>
                        <a:buClrTx/>
                        <a:buSzTx/>
                        <a:buFont typeface="Arial" panose="020B0604020202020204" pitchFamily="34" charset="0"/>
                        <a:buNone/>
                        <a:defRPr/>
                      </a:pPr>
                      <a:r>
                        <a:rPr lang="de-DE" sz="1500" b="0" dirty="0">
                          <a:solidFill>
                            <a:srgbClr val="003781"/>
                          </a:solidFill>
                        </a:rPr>
                        <a:t>Aktueller Rentenanspruch bei voller </a:t>
                      </a:r>
                      <a:r>
                        <a:rPr lang="de-DE" sz="1500" b="0" dirty="0" smtClean="0">
                          <a:solidFill>
                            <a:srgbClr val="003781"/>
                          </a:solidFill>
                        </a:rPr>
                        <a:t>Erwerbsminderung</a:t>
                      </a:r>
                      <a:endParaRPr lang="de-DE" sz="1500" b="0" dirty="0">
                        <a:solidFill>
                          <a:srgbClr val="003781"/>
                        </a:solidFill>
                      </a:endParaRPr>
                    </a:p>
                  </a:txBody>
                  <a:tcPr marL="215950" marR="107975" marT="107975" marB="107975"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ct val="0"/>
                        </a:spcBef>
                        <a:spcAft>
                          <a:spcPct val="0"/>
                        </a:spcAft>
                        <a:buClrTx/>
                        <a:buSzTx/>
                        <a:buFont typeface="Arial" panose="020B0604020202020204" pitchFamily="34" charset="0"/>
                        <a:buNone/>
                        <a:defRPr/>
                      </a:pPr>
                      <a:r>
                        <a:rPr lang="de-DE" sz="1500" b="0" dirty="0">
                          <a:solidFill>
                            <a:srgbClr val="003781"/>
                          </a:solidFill>
                        </a:rPr>
                        <a:t>€1.358,32</a:t>
                      </a:r>
                    </a:p>
                  </a:txBody>
                  <a:tcPr marL="215950" marR="107975" marT="107975" marB="107975"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3372755276"/>
                  </a:ext>
                </a:extLst>
              </a:tr>
              <a:tr h="1399031">
                <a:tc>
                  <a:txBody>
                    <a:bodyPr/>
                    <a:lstStyle/>
                    <a:p>
                      <a:pPr marL="0" marR="0" lvl="0" indent="0" algn="l" defTabSz="914400" rtl="0" eaLnBrk="1" fontAlgn="auto" latinLnBrk="0" hangingPunct="1">
                        <a:lnSpc>
                          <a:spcPct val="90000"/>
                        </a:lnSpc>
                        <a:spcBef>
                          <a:spcPct val="0"/>
                        </a:spcBef>
                        <a:spcAft>
                          <a:spcPct val="0"/>
                        </a:spcAft>
                        <a:buClrTx/>
                        <a:buSzTx/>
                        <a:buFont typeface="Arial" panose="020B0604020202020204" pitchFamily="34" charset="0"/>
                        <a:buNone/>
                        <a:defRPr/>
                      </a:pPr>
                      <a:r>
                        <a:rPr lang="de-DE" sz="1500" b="0" dirty="0">
                          <a:solidFill>
                            <a:srgbClr val="003781"/>
                          </a:solidFill>
                        </a:rPr>
                        <a:t>Aktueller Rentenanspruch der Regelaltersrente </a:t>
                      </a:r>
                    </a:p>
                    <a:p>
                      <a:pPr marL="0" marR="0" lvl="0" indent="0" algn="l" defTabSz="914400" rtl="0" eaLnBrk="1" fontAlgn="auto" latinLnBrk="0" hangingPunct="1">
                        <a:lnSpc>
                          <a:spcPct val="90000"/>
                        </a:lnSpc>
                        <a:spcBef>
                          <a:spcPct val="0"/>
                        </a:spcBef>
                        <a:spcAft>
                          <a:spcPct val="0"/>
                        </a:spcAft>
                        <a:buClrTx/>
                        <a:buSzTx/>
                        <a:buFont typeface="Arial" panose="020B0604020202020204" pitchFamily="34" charset="0"/>
                        <a:buNone/>
                        <a:defRPr/>
                      </a:pPr>
                      <a:r>
                        <a:rPr lang="de-DE" sz="1500" b="0" dirty="0">
                          <a:solidFill>
                            <a:srgbClr val="003781"/>
                          </a:solidFill>
                        </a:rPr>
                        <a:t>(weitere Einzahlungen nicht mitberechnet)</a:t>
                      </a:r>
                    </a:p>
                  </a:txBody>
                  <a:tcPr marL="215950" marR="107975" marT="107975" marB="107975"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ct val="0"/>
                        </a:spcBef>
                        <a:spcAft>
                          <a:spcPct val="0"/>
                        </a:spcAft>
                        <a:buClrTx/>
                        <a:buSzTx/>
                        <a:buFont typeface="Arial" panose="020B0604020202020204" pitchFamily="34" charset="0"/>
                        <a:buNone/>
                        <a:defRPr/>
                      </a:pPr>
                      <a:r>
                        <a:rPr lang="de-DE" sz="1500" b="0" dirty="0">
                          <a:solidFill>
                            <a:srgbClr val="003781"/>
                          </a:solidFill>
                        </a:rPr>
                        <a:t>€947,43</a:t>
                      </a:r>
                    </a:p>
                  </a:txBody>
                  <a:tcPr marL="215950" marR="107975" marT="107975" marB="107975"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3163570552"/>
                  </a:ext>
                </a:extLst>
              </a:tr>
              <a:tr h="1399031">
                <a:tc>
                  <a:txBody>
                    <a:bodyPr/>
                    <a:lstStyle/>
                    <a:p>
                      <a:pPr marL="0" marR="0" lvl="0" indent="0" algn="l" defTabSz="914400" rtl="0" eaLnBrk="1" fontAlgn="auto" latinLnBrk="0" hangingPunct="1">
                        <a:lnSpc>
                          <a:spcPct val="90000"/>
                        </a:lnSpc>
                        <a:spcBef>
                          <a:spcPct val="0"/>
                        </a:spcBef>
                        <a:spcAft>
                          <a:spcPct val="0"/>
                        </a:spcAft>
                        <a:buClrTx/>
                        <a:buSzTx/>
                        <a:buFont typeface="Arial" panose="020B0604020202020204" pitchFamily="34" charset="0"/>
                        <a:buNone/>
                        <a:defRPr/>
                      </a:pPr>
                      <a:r>
                        <a:rPr lang="de-DE" sz="1500" b="0" dirty="0">
                          <a:solidFill>
                            <a:srgbClr val="003781"/>
                          </a:solidFill>
                        </a:rPr>
                        <a:t>Hochrechnung des Rentenanspruchs bei weiter bestehendem Verdienst wie bisher</a:t>
                      </a:r>
                    </a:p>
                  </a:txBody>
                  <a:tcPr marL="215950" marR="107975" marT="107975" marB="107975"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ct val="0"/>
                        </a:spcBef>
                        <a:spcAft>
                          <a:spcPct val="0"/>
                        </a:spcAft>
                        <a:buClrTx/>
                        <a:buSzTx/>
                        <a:buFont typeface="Arial" panose="020B0604020202020204" pitchFamily="34" charset="0"/>
                        <a:buNone/>
                        <a:defRPr/>
                      </a:pPr>
                      <a:r>
                        <a:rPr lang="de-DE" sz="1500" b="0" dirty="0">
                          <a:solidFill>
                            <a:srgbClr val="003781"/>
                          </a:solidFill>
                        </a:rPr>
                        <a:t>€1.429,85</a:t>
                      </a:r>
                    </a:p>
                  </a:txBody>
                  <a:tcPr marL="215950" marR="107975" marT="107975" marB="107975" anchor="ctr">
                    <a:lnL w="3175" cap="flat" cmpd="sng" algn="ctr">
                      <a:solidFill>
                        <a:schemeClr val="bg1">
                          <a:lumMod val="50000"/>
                        </a:schemeClr>
                      </a:solidFill>
                      <a:prstDash val="solid"/>
                      <a:round/>
                      <a:headEnd type="none" w="med" len="med"/>
                      <a:tailEnd type="none" w="med" len="med"/>
                    </a:lnL>
                    <a:lnR w="3175" cap="flat" cmpd="sng" algn="ctr">
                      <a:solidFill>
                        <a:schemeClr val="bg1">
                          <a:lumMod val="50000"/>
                        </a:schemeClr>
                      </a:solidFill>
                      <a:prstDash val="solid"/>
                      <a:round/>
                      <a:headEnd type="none" w="med" len="med"/>
                      <a:tailEnd type="none" w="med" len="med"/>
                    </a:lnR>
                    <a:lnT w="3175" cap="flat" cmpd="sng" algn="ctr">
                      <a:solidFill>
                        <a:schemeClr val="bg1">
                          <a:lumMod val="50000"/>
                        </a:schemeClr>
                      </a:solidFill>
                      <a:prstDash val="solid"/>
                      <a:round/>
                      <a:headEnd type="none" w="med" len="med"/>
                      <a:tailEnd type="none" w="med" len="med"/>
                    </a:lnT>
                    <a:lnB w="317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662400232"/>
                  </a:ext>
                </a:extLst>
              </a:tr>
            </a:tbl>
          </a:graphicData>
        </a:graphic>
      </p:graphicFrame>
      <p:cxnSp>
        <p:nvCxnSpPr>
          <p:cNvPr id="13" name="Gerader Verbinder 37">
            <a:extLst>
              <a:ext uri="{FF2B5EF4-FFF2-40B4-BE49-F238E27FC236}">
                <a16:creationId xmlns="" xmlns:a16="http://schemas.microsoft.com/office/drawing/2014/main" id="{7A0D4221-ECB7-4965-B39B-BEC2C4A8F224}"/>
              </a:ext>
            </a:extLst>
          </p:cNvPr>
          <p:cNvCxnSpPr/>
          <p:nvPr/>
        </p:nvCxnSpPr>
        <p:spPr>
          <a:xfrm flipV="1">
            <a:off x="3421626" y="2198344"/>
            <a:ext cx="1227995" cy="689639"/>
          </a:xfrm>
          <a:prstGeom prst="line">
            <a:avLst/>
          </a:prstGeom>
          <a:solidFill>
            <a:schemeClr val="accent1"/>
          </a:solidFill>
          <a:ln w="12700" cap="flat" cmpd="sng" algn="ctr">
            <a:solidFill>
              <a:schemeClr val="bg1">
                <a:lumMod val="50000"/>
              </a:schemeClr>
            </a:solidFill>
            <a:prstDash val="solid"/>
            <a:round/>
            <a:headEnd type="none" w="med" len="med"/>
            <a:tailEnd type="none" w="med" len="med"/>
          </a:ln>
          <a:effectLst/>
        </p:spPr>
      </p:cxnSp>
      <p:cxnSp>
        <p:nvCxnSpPr>
          <p:cNvPr id="16" name="Gerader Verbinder 38">
            <a:extLst>
              <a:ext uri="{FF2B5EF4-FFF2-40B4-BE49-F238E27FC236}">
                <a16:creationId xmlns="" xmlns:a16="http://schemas.microsoft.com/office/drawing/2014/main" id="{C2B6F7FC-CB8C-45C2-A9DE-E03A5CD5CA86}"/>
              </a:ext>
            </a:extLst>
          </p:cNvPr>
          <p:cNvCxnSpPr/>
          <p:nvPr/>
        </p:nvCxnSpPr>
        <p:spPr>
          <a:xfrm flipV="1">
            <a:off x="4368152" y="2887983"/>
            <a:ext cx="584806" cy="865227"/>
          </a:xfrm>
          <a:prstGeom prst="line">
            <a:avLst/>
          </a:prstGeom>
          <a:solidFill>
            <a:schemeClr val="accent1"/>
          </a:solidFill>
          <a:ln w="12700" cap="flat" cmpd="sng" algn="ctr">
            <a:solidFill>
              <a:schemeClr val="bg1">
                <a:lumMod val="50000"/>
              </a:schemeClr>
            </a:solidFill>
            <a:prstDash val="solid"/>
            <a:round/>
            <a:headEnd type="none" w="med" len="med"/>
            <a:tailEnd type="none" w="med" len="med"/>
          </a:ln>
          <a:effectLst/>
        </p:spPr>
      </p:cxnSp>
      <p:cxnSp>
        <p:nvCxnSpPr>
          <p:cNvPr id="17" name="Gerader Verbinder 33">
            <a:extLst>
              <a:ext uri="{FF2B5EF4-FFF2-40B4-BE49-F238E27FC236}">
                <a16:creationId xmlns="" xmlns:a16="http://schemas.microsoft.com/office/drawing/2014/main" id="{61E3A694-C99C-4DA7-9D62-D8D64938E8F7}"/>
              </a:ext>
            </a:extLst>
          </p:cNvPr>
          <p:cNvCxnSpPr/>
          <p:nvPr/>
        </p:nvCxnSpPr>
        <p:spPr>
          <a:xfrm>
            <a:off x="4493854" y="4543685"/>
            <a:ext cx="567088" cy="870155"/>
          </a:xfrm>
          <a:prstGeom prst="line">
            <a:avLst/>
          </a:prstGeom>
          <a:solidFill>
            <a:schemeClr val="accent1"/>
          </a:solidFill>
          <a:ln w="12700" cap="flat" cmpd="sng" algn="ctr">
            <a:solidFill>
              <a:schemeClr val="bg1">
                <a:lumMod val="50000"/>
              </a:schemeClr>
            </a:solidFill>
            <a:prstDash val="solid"/>
            <a:round/>
            <a:headEnd type="none" w="med" len="med"/>
            <a:tailEnd type="none" w="med" len="med"/>
          </a:ln>
          <a:effectLst/>
        </p:spPr>
      </p:cxnSp>
      <p:cxnSp>
        <p:nvCxnSpPr>
          <p:cNvPr id="21" name="Gerader Verbinder 38">
            <a:extLst>
              <a:ext uri="{FF2B5EF4-FFF2-40B4-BE49-F238E27FC236}">
                <a16:creationId xmlns="" xmlns:a16="http://schemas.microsoft.com/office/drawing/2014/main" id="{C2B6F7FC-CB8C-45C2-A9DE-E03A5CD5CA86}"/>
              </a:ext>
            </a:extLst>
          </p:cNvPr>
          <p:cNvCxnSpPr/>
          <p:nvPr/>
        </p:nvCxnSpPr>
        <p:spPr>
          <a:xfrm flipV="1">
            <a:off x="4493854" y="4178722"/>
            <a:ext cx="459104" cy="1"/>
          </a:xfrm>
          <a:prstGeom prst="line">
            <a:avLst/>
          </a:prstGeom>
          <a:solidFill>
            <a:schemeClr val="accent1"/>
          </a:solidFill>
          <a:ln w="12700" cap="flat" cmpd="sng" algn="ctr">
            <a:solidFill>
              <a:schemeClr val="bg1">
                <a:lumMod val="50000"/>
              </a:schemeClr>
            </a:solidFill>
            <a:prstDash val="solid"/>
            <a:round/>
            <a:headEnd type="none" w="med" len="med"/>
            <a:tailEnd type="none" w="med" len="med"/>
          </a:ln>
          <a:effectLst/>
        </p:spPr>
      </p:cxnSp>
    </p:spTree>
    <p:extLst>
      <p:ext uri="{BB962C8B-B14F-4D97-AF65-F5344CB8AC3E}">
        <p14:creationId xmlns:p14="http://schemas.microsoft.com/office/powerpoint/2010/main" val="11105907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3" name="Textplatzhalter 2"/>
          <p:cNvSpPr>
            <a:spLocks noGrp="1"/>
          </p:cNvSpPr>
          <p:nvPr>
            <p:ph type="body" sz="quarter" idx="10"/>
          </p:nvPr>
        </p:nvSpPr>
        <p:spPr>
          <a:xfrm>
            <a:off x="117987" y="1636474"/>
            <a:ext cx="11347991" cy="395680"/>
          </a:xfrm>
        </p:spPr>
        <p:txBody>
          <a:bodyPr/>
          <a:lstStyle/>
          <a:p>
            <a:r>
              <a:rPr lang="de-DE" dirty="0" smtClean="0"/>
              <a:t>Die Rentenformel</a:t>
            </a:r>
            <a:endParaRPr lang="de-DE" dirty="0"/>
          </a:p>
        </p:txBody>
      </p:sp>
      <p:sp>
        <p:nvSpPr>
          <p:cNvPr id="4" name="Textplatzhalter 3"/>
          <p:cNvSpPr>
            <a:spLocks noGrp="1"/>
          </p:cNvSpPr>
          <p:nvPr>
            <p:ph type="body" sz="half" idx="2"/>
          </p:nvPr>
        </p:nvSpPr>
        <p:spPr>
          <a:xfrm>
            <a:off x="117987" y="2247681"/>
            <a:ext cx="11594588" cy="4349969"/>
          </a:xfrm>
        </p:spPr>
        <p:txBody>
          <a:bodyPr/>
          <a:lstStyle/>
          <a:p>
            <a:r>
              <a:rPr lang="de-DE" sz="2800" dirty="0" smtClean="0"/>
              <a:t>Entgeltpunkte </a:t>
            </a:r>
            <a:r>
              <a:rPr lang="de-DE" sz="2800" dirty="0"/>
              <a:t>x Zugangsfaktor x Aktueller Rentenwert x Rentenartfaktor</a:t>
            </a:r>
          </a:p>
          <a:p>
            <a:endParaRPr lang="de-DE" sz="2800" dirty="0"/>
          </a:p>
          <a:p>
            <a:r>
              <a:rPr lang="de-DE" sz="2800" dirty="0"/>
              <a:t>= Monatliche Rentenhöhe</a:t>
            </a:r>
          </a:p>
          <a:p>
            <a:pPr eaLnBrk="0" hangingPunct="0">
              <a:spcBef>
                <a:spcPct val="50000"/>
              </a:spcBef>
            </a:pPr>
            <a:endParaRPr kumimoji="1" lang="de-DE" sz="2800" dirty="0">
              <a:solidFill>
                <a:srgbClr val="6E0717"/>
              </a:solidFill>
            </a:endParaRPr>
          </a:p>
          <a:p>
            <a:pPr marL="266700" indent="-266700"/>
            <a:endParaRPr lang="de-DE" sz="1600"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Tree>
    <p:extLst>
      <p:ext uri="{BB962C8B-B14F-4D97-AF65-F5344CB8AC3E}">
        <p14:creationId xmlns:p14="http://schemas.microsoft.com/office/powerpoint/2010/main" val="10027277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4" name="Textplatzhalter 3"/>
          <p:cNvSpPr>
            <a:spLocks noGrp="1"/>
          </p:cNvSpPr>
          <p:nvPr>
            <p:ph type="body" sz="half" idx="2"/>
          </p:nvPr>
        </p:nvSpPr>
        <p:spPr/>
        <p:txBody>
          <a:bodyPr/>
          <a:lstStyle/>
          <a:p>
            <a:pPr eaLnBrk="0" hangingPunct="0">
              <a:spcBef>
                <a:spcPct val="50000"/>
              </a:spcBef>
            </a:pPr>
            <a:r>
              <a:rPr kumimoji="1" lang="de-DE" dirty="0" smtClean="0"/>
              <a:t>Abgleich des eigenen Bruttoverdienstes mit dem Durchschnittsentgelt aller Versicherten.</a:t>
            </a:r>
            <a:endParaRPr kumimoji="1" lang="de-DE" dirty="0"/>
          </a:p>
          <a:p>
            <a:pPr marL="266700" indent="-266700"/>
            <a:endParaRPr lang="de-DE" sz="1600"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
        <p:nvSpPr>
          <p:cNvPr id="6" name="Rechteck 5"/>
          <p:cNvSpPr/>
          <p:nvPr/>
        </p:nvSpPr>
        <p:spPr>
          <a:xfrm>
            <a:off x="496955" y="2619230"/>
            <a:ext cx="7880556" cy="1754326"/>
          </a:xfrm>
          <a:prstGeom prst="rect">
            <a:avLst/>
          </a:prstGeom>
        </p:spPr>
        <p:txBody>
          <a:bodyPr wrap="square">
            <a:spAutoFit/>
          </a:bodyPr>
          <a:lstStyle/>
          <a:p>
            <a:endParaRPr lang="de-DE" dirty="0"/>
          </a:p>
          <a:p>
            <a:r>
              <a:rPr lang="de-DE" dirty="0"/>
              <a:t>Beispiel:	</a:t>
            </a:r>
            <a:r>
              <a:rPr lang="de-DE" dirty="0" smtClean="0"/>
              <a:t>Durchschnittsentgelt (vorläufig) 2022:  </a:t>
            </a:r>
            <a:r>
              <a:rPr lang="de-DE" b="1" dirty="0" smtClean="0"/>
              <a:t>38.901 </a:t>
            </a:r>
            <a:r>
              <a:rPr lang="de-DE" b="1" dirty="0"/>
              <a:t>€</a:t>
            </a:r>
          </a:p>
          <a:p>
            <a:r>
              <a:rPr lang="de-DE" b="1" dirty="0"/>
              <a:t>	</a:t>
            </a:r>
            <a:r>
              <a:rPr lang="de-DE" dirty="0" smtClean="0"/>
              <a:t>Eigenes </a:t>
            </a:r>
            <a:r>
              <a:rPr lang="de-DE" dirty="0"/>
              <a:t>Entgelt: </a:t>
            </a:r>
            <a:r>
              <a:rPr lang="de-DE" dirty="0" smtClean="0"/>
              <a:t>36.000 </a:t>
            </a:r>
            <a:r>
              <a:rPr lang="de-DE" dirty="0"/>
              <a:t>€ </a:t>
            </a:r>
            <a:r>
              <a:rPr lang="de-DE" b="1" dirty="0"/>
              <a:t>= </a:t>
            </a:r>
            <a:r>
              <a:rPr lang="de-DE" b="1" dirty="0" smtClean="0"/>
              <a:t>0,9 </a:t>
            </a:r>
            <a:r>
              <a:rPr lang="de-DE" b="1" dirty="0"/>
              <a:t>Entgeltpunkte</a:t>
            </a:r>
          </a:p>
          <a:p>
            <a:r>
              <a:rPr lang="de-DE" b="1" dirty="0"/>
              <a:t>	</a:t>
            </a:r>
            <a:r>
              <a:rPr lang="de-DE" dirty="0" smtClean="0"/>
              <a:t>Eigenes </a:t>
            </a:r>
            <a:r>
              <a:rPr lang="de-DE" dirty="0"/>
              <a:t>Entgelt: </a:t>
            </a:r>
            <a:r>
              <a:rPr lang="de-DE" dirty="0" smtClean="0"/>
              <a:t>44.000 € </a:t>
            </a:r>
            <a:r>
              <a:rPr lang="de-DE" dirty="0"/>
              <a:t>= </a:t>
            </a:r>
            <a:r>
              <a:rPr lang="de-DE" b="1" dirty="0" smtClean="0"/>
              <a:t>1,13 Entgeltpunkte</a:t>
            </a:r>
          </a:p>
          <a:p>
            <a:endParaRPr lang="de-DE" b="1" dirty="0"/>
          </a:p>
          <a:p>
            <a:endParaRPr lang="de-DE" b="1" dirty="0"/>
          </a:p>
        </p:txBody>
      </p:sp>
      <p:sp>
        <p:nvSpPr>
          <p:cNvPr id="7" name="Textplatzhalter 6"/>
          <p:cNvSpPr>
            <a:spLocks noGrp="1"/>
          </p:cNvSpPr>
          <p:nvPr>
            <p:ph type="body" sz="quarter" idx="10"/>
          </p:nvPr>
        </p:nvSpPr>
        <p:spPr/>
        <p:txBody>
          <a:bodyPr/>
          <a:lstStyle/>
          <a:p>
            <a:r>
              <a:rPr lang="de-DE" dirty="0" smtClean="0"/>
              <a:t>Entgeltpunkt (das ist der wichtigste Wert) </a:t>
            </a:r>
            <a:endParaRPr lang="de-DE" dirty="0"/>
          </a:p>
        </p:txBody>
      </p:sp>
      <p:pic>
        <p:nvPicPr>
          <p:cNvPr id="8" name="Grafik 7"/>
          <p:cNvPicPr>
            <a:picLocks noChangeAspect="1"/>
          </p:cNvPicPr>
          <p:nvPr/>
        </p:nvPicPr>
        <p:blipFill>
          <a:blip r:embed="rId2"/>
          <a:stretch>
            <a:fillRect/>
          </a:stretch>
        </p:blipFill>
        <p:spPr>
          <a:xfrm>
            <a:off x="959994" y="4275251"/>
            <a:ext cx="7417517" cy="2076905"/>
          </a:xfrm>
          <a:prstGeom prst="rect">
            <a:avLst/>
          </a:prstGeom>
        </p:spPr>
      </p:pic>
    </p:spTree>
    <p:extLst>
      <p:ext uri="{BB962C8B-B14F-4D97-AF65-F5344CB8AC3E}">
        <p14:creationId xmlns:p14="http://schemas.microsoft.com/office/powerpoint/2010/main" val="23553368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3" name="Textplatzhalter 2"/>
          <p:cNvSpPr>
            <a:spLocks noGrp="1"/>
          </p:cNvSpPr>
          <p:nvPr>
            <p:ph type="body" sz="quarter" idx="10"/>
          </p:nvPr>
        </p:nvSpPr>
        <p:spPr/>
        <p:txBody>
          <a:bodyPr/>
          <a:lstStyle/>
          <a:p>
            <a:r>
              <a:rPr lang="de-DE" dirty="0" smtClean="0"/>
              <a:t>Entwicklung Durchschnittsentgelt</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eaLnBrk="0" hangingPunct="0">
              <a:spcBef>
                <a:spcPct val="50000"/>
              </a:spcBef>
            </a:pPr>
            <a:r>
              <a:rPr kumimoji="1" lang="de-DE" sz="2800" dirty="0" smtClean="0"/>
              <a:t>2019: 39.167 € </a:t>
            </a:r>
          </a:p>
          <a:p>
            <a:pPr eaLnBrk="0" hangingPunct="0">
              <a:spcBef>
                <a:spcPct val="50000"/>
              </a:spcBef>
            </a:pPr>
            <a:r>
              <a:rPr kumimoji="1" lang="de-DE" sz="2800" dirty="0" smtClean="0"/>
              <a:t>2020: 40.551 €</a:t>
            </a:r>
          </a:p>
          <a:p>
            <a:pPr marL="342900" indent="-342900" eaLnBrk="0" hangingPunct="0">
              <a:spcBef>
                <a:spcPct val="50000"/>
              </a:spcBef>
              <a:buAutoNum type="arabicPlain" startAt="2021"/>
            </a:pPr>
            <a:r>
              <a:rPr kumimoji="1" lang="de-DE" sz="2800" dirty="0" smtClean="0"/>
              <a:t>: 41.541 €</a:t>
            </a:r>
          </a:p>
          <a:p>
            <a:pPr marL="342900" indent="-342900" eaLnBrk="0" hangingPunct="0">
              <a:spcBef>
                <a:spcPct val="50000"/>
              </a:spcBef>
              <a:buAutoNum type="arabicPlain" startAt="2021"/>
            </a:pPr>
            <a:r>
              <a:rPr kumimoji="1" lang="de-DE" sz="2800" dirty="0" smtClean="0"/>
              <a:t>: 38.901 €</a:t>
            </a:r>
          </a:p>
          <a:p>
            <a:pPr eaLnBrk="0" hangingPunct="0">
              <a:spcBef>
                <a:spcPct val="50000"/>
              </a:spcBef>
            </a:pPr>
            <a:endParaRPr lang="de-DE" sz="1800" dirty="0" smtClean="0"/>
          </a:p>
          <a:p>
            <a:pPr eaLnBrk="0" hangingPunct="0">
              <a:spcBef>
                <a:spcPct val="50000"/>
              </a:spcBef>
            </a:pPr>
            <a:r>
              <a:rPr lang="de-DE" sz="1800" dirty="0" smtClean="0"/>
              <a:t>In </a:t>
            </a:r>
            <a:r>
              <a:rPr lang="de-DE" sz="1800" dirty="0"/>
              <a:t>dem neuen vorläufigen Durchschnittsentgelt </a:t>
            </a:r>
            <a:r>
              <a:rPr lang="de-DE" sz="1800" dirty="0" smtClean="0"/>
              <a:t>spiegelt </a:t>
            </a:r>
            <a:r>
              <a:rPr lang="de-DE" sz="1800" dirty="0"/>
              <a:t>sich die Lohnentwicklung des </a:t>
            </a:r>
            <a:r>
              <a:rPr lang="de-DE" sz="1800" dirty="0" smtClean="0"/>
              <a:t>Jahres wieder</a:t>
            </a:r>
            <a:r>
              <a:rPr lang="de-DE" sz="1800" dirty="0"/>
              <a:t>. </a:t>
            </a:r>
            <a:r>
              <a:rPr lang="de-DE" sz="1800" dirty="0" smtClean="0"/>
              <a:t> </a:t>
            </a:r>
            <a:endParaRPr lang="de-DE" sz="1800"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Tree>
    <p:extLst>
      <p:ext uri="{BB962C8B-B14F-4D97-AF65-F5344CB8AC3E}">
        <p14:creationId xmlns:p14="http://schemas.microsoft.com/office/powerpoint/2010/main" val="10674584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44676" y="261670"/>
            <a:ext cx="8499475" cy="616238"/>
          </a:xfrm>
        </p:spPr>
        <p:txBody>
          <a:bodyPr/>
          <a:lstStyle/>
          <a:p>
            <a:r>
              <a:rPr lang="de-DE" dirty="0" smtClean="0"/>
              <a:t> </a:t>
            </a:r>
            <a:endParaRPr lang="de-DE" dirty="0"/>
          </a:p>
        </p:txBody>
      </p:sp>
      <p:pic>
        <p:nvPicPr>
          <p:cNvPr id="3" name="Grafik 2"/>
          <p:cNvPicPr>
            <a:picLocks noChangeAspect="1"/>
          </p:cNvPicPr>
          <p:nvPr/>
        </p:nvPicPr>
        <p:blipFill>
          <a:blip r:embed="rId2"/>
          <a:stretch>
            <a:fillRect/>
          </a:stretch>
        </p:blipFill>
        <p:spPr>
          <a:xfrm>
            <a:off x="947327" y="3835152"/>
            <a:ext cx="7077075" cy="1181100"/>
          </a:xfrm>
          <a:prstGeom prst="rect">
            <a:avLst/>
          </a:prstGeom>
        </p:spPr>
      </p:pic>
      <p:pic>
        <p:nvPicPr>
          <p:cNvPr id="5" name="Grafik 4"/>
          <p:cNvPicPr>
            <a:picLocks noChangeAspect="1"/>
          </p:cNvPicPr>
          <p:nvPr/>
        </p:nvPicPr>
        <p:blipFill>
          <a:blip r:embed="rId3"/>
          <a:stretch>
            <a:fillRect/>
          </a:stretch>
        </p:blipFill>
        <p:spPr>
          <a:xfrm>
            <a:off x="947327" y="1856588"/>
            <a:ext cx="6991350" cy="1562100"/>
          </a:xfrm>
          <a:prstGeom prst="rect">
            <a:avLst/>
          </a:prstGeom>
        </p:spPr>
      </p:pic>
    </p:spTree>
    <p:extLst>
      <p:ext uri="{BB962C8B-B14F-4D97-AF65-F5344CB8AC3E}">
        <p14:creationId xmlns:p14="http://schemas.microsoft.com/office/powerpoint/2010/main" val="3262105565"/>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3" name="Textplatzhalter 2"/>
          <p:cNvSpPr>
            <a:spLocks noGrp="1"/>
          </p:cNvSpPr>
          <p:nvPr>
            <p:ph type="body" sz="quarter" idx="10"/>
          </p:nvPr>
        </p:nvSpPr>
        <p:spPr>
          <a:xfrm>
            <a:off x="99113" y="1755536"/>
            <a:ext cx="11347991" cy="395680"/>
          </a:xfrm>
        </p:spPr>
        <p:txBody>
          <a:bodyPr/>
          <a:lstStyle/>
          <a:p>
            <a:r>
              <a:rPr lang="de-DE" dirty="0" smtClean="0"/>
              <a:t>Zugangsfaktor</a:t>
            </a:r>
            <a:endParaRPr lang="de-DE" dirty="0"/>
          </a:p>
        </p:txBody>
      </p:sp>
      <p:sp>
        <p:nvSpPr>
          <p:cNvPr id="5" name="Titel 4"/>
          <p:cNvSpPr>
            <a:spLocks noGrp="1"/>
          </p:cNvSpPr>
          <p:nvPr>
            <p:ph type="title"/>
          </p:nvPr>
        </p:nvSpPr>
        <p:spPr>
          <a:xfrm>
            <a:off x="99113" y="268580"/>
            <a:ext cx="10314206" cy="1325563"/>
          </a:xfrm>
        </p:spPr>
        <p:txBody>
          <a:bodyPr/>
          <a:lstStyle/>
          <a:p>
            <a:r>
              <a:rPr lang="de-DE" dirty="0"/>
              <a:t>Beraterausbildung | </a:t>
            </a:r>
            <a:r>
              <a:rPr lang="de-DE" dirty="0" smtClean="0"/>
              <a:t>Lebensversicherung</a:t>
            </a:r>
            <a:endParaRPr lang="de-DE" dirty="0"/>
          </a:p>
        </p:txBody>
      </p:sp>
      <p:sp>
        <p:nvSpPr>
          <p:cNvPr id="7" name="Inhaltsplatzhalter 2"/>
          <p:cNvSpPr>
            <a:spLocks noGrp="1"/>
          </p:cNvSpPr>
          <p:nvPr>
            <p:ph type="body" sz="half" idx="2"/>
          </p:nvPr>
        </p:nvSpPr>
        <p:spPr>
          <a:xfrm>
            <a:off x="103886" y="2151216"/>
            <a:ext cx="11343218" cy="4349969"/>
          </a:xfrm>
        </p:spPr>
        <p:txBody>
          <a:bodyPr/>
          <a:lstStyle/>
          <a:p>
            <a:endParaRPr lang="de-DE" dirty="0"/>
          </a:p>
          <a:p>
            <a:r>
              <a:rPr lang="de-DE" dirty="0" smtClean="0">
                <a:solidFill>
                  <a:srgbClr val="6E0717"/>
                </a:solidFill>
              </a:rPr>
              <a:t>Abschläge</a:t>
            </a:r>
            <a:r>
              <a:rPr lang="de-DE" dirty="0" smtClean="0">
                <a:solidFill>
                  <a:srgbClr val="C00000"/>
                </a:solidFill>
              </a:rPr>
              <a:t> </a:t>
            </a:r>
            <a:r>
              <a:rPr lang="de-DE" dirty="0" smtClean="0"/>
              <a:t>für vorzeitigen Renteneintritt pro Jahr 3,6%, </a:t>
            </a:r>
          </a:p>
          <a:p>
            <a:r>
              <a:rPr lang="de-DE" dirty="0"/>
              <a:t>m</a:t>
            </a:r>
            <a:r>
              <a:rPr lang="de-DE" dirty="0" smtClean="0"/>
              <a:t>ax.14,4 % bei 4 Jahren (siehe langjährig Versicherte)</a:t>
            </a:r>
          </a:p>
          <a:p>
            <a:endParaRPr lang="de-DE" dirty="0"/>
          </a:p>
          <a:p>
            <a:endParaRPr lang="de-DE" dirty="0" smtClean="0">
              <a:solidFill>
                <a:srgbClr val="92D050"/>
              </a:solidFill>
            </a:endParaRPr>
          </a:p>
          <a:p>
            <a:endParaRPr lang="de-DE" dirty="0">
              <a:solidFill>
                <a:srgbClr val="92D050"/>
              </a:solidFill>
            </a:endParaRPr>
          </a:p>
          <a:p>
            <a:endParaRPr lang="de-DE" dirty="0" smtClean="0">
              <a:solidFill>
                <a:srgbClr val="92D050"/>
              </a:solidFill>
            </a:endParaRPr>
          </a:p>
          <a:p>
            <a:r>
              <a:rPr lang="de-DE" dirty="0" smtClean="0">
                <a:solidFill>
                  <a:srgbClr val="00B050"/>
                </a:solidFill>
              </a:rPr>
              <a:t>Umfrage: Nur für die ersten Jahre oder bis zum Tod?</a:t>
            </a:r>
          </a:p>
          <a:p>
            <a:endParaRPr lang="de-DE" dirty="0">
              <a:solidFill>
                <a:schemeClr val="tx1"/>
              </a:solidFill>
            </a:endParaRPr>
          </a:p>
          <a:p>
            <a:r>
              <a:rPr lang="de-DE" dirty="0" smtClean="0">
                <a:solidFill>
                  <a:srgbClr val="6E0717"/>
                </a:solidFill>
              </a:rPr>
              <a:t>Zuschläge </a:t>
            </a:r>
            <a:r>
              <a:rPr lang="de-DE" dirty="0" smtClean="0"/>
              <a:t>für späteren Renteneintritt</a:t>
            </a:r>
            <a:endParaRPr lang="de-DE" dirty="0"/>
          </a:p>
        </p:txBody>
      </p:sp>
      <p:pic>
        <p:nvPicPr>
          <p:cNvPr id="8" name="Picture 3"/>
          <p:cNvPicPr>
            <a:picLocks noChangeAspect="1" noChangeArrowheads="1"/>
          </p:cNvPicPr>
          <p:nvPr/>
        </p:nvPicPr>
        <p:blipFill>
          <a:blip r:embed="rId2" cstate="print"/>
          <a:srcRect/>
          <a:stretch>
            <a:fillRect/>
          </a:stretch>
        </p:blipFill>
        <p:spPr bwMode="auto">
          <a:xfrm>
            <a:off x="99113" y="3493062"/>
            <a:ext cx="4667250" cy="1228725"/>
          </a:xfrm>
          <a:prstGeom prst="rect">
            <a:avLst/>
          </a:prstGeom>
          <a:noFill/>
          <a:ln w="9525">
            <a:noFill/>
            <a:miter lim="800000"/>
            <a:headEnd/>
            <a:tailEnd/>
          </a:ln>
        </p:spPr>
      </p:pic>
    </p:spTree>
    <p:extLst>
      <p:ext uri="{BB962C8B-B14F-4D97-AF65-F5344CB8AC3E}">
        <p14:creationId xmlns:p14="http://schemas.microsoft.com/office/powerpoint/2010/main" val="1274950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3" name="Textplatzhalter 2"/>
          <p:cNvSpPr>
            <a:spLocks noGrp="1"/>
          </p:cNvSpPr>
          <p:nvPr>
            <p:ph type="body" sz="quarter" idx="10"/>
          </p:nvPr>
        </p:nvSpPr>
        <p:spPr/>
        <p:txBody>
          <a:bodyPr/>
          <a:lstStyle/>
          <a:p>
            <a:r>
              <a:rPr lang="de-DE" dirty="0" smtClean="0"/>
              <a:t>Aktueller Rentenwert</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r>
              <a:rPr lang="de-DE" sz="1600" dirty="0"/>
              <a:t>Der Wert legt fest, wieviel € Rente es für einen </a:t>
            </a:r>
          </a:p>
          <a:p>
            <a:r>
              <a:rPr lang="de-DE" sz="1600" dirty="0"/>
              <a:t>Entgeltpunkt gibt. Der bislang gültige Rentenwert wird mit</a:t>
            </a:r>
          </a:p>
          <a:p>
            <a:endParaRPr lang="de-DE" sz="1600" dirty="0"/>
          </a:p>
          <a:p>
            <a:pPr>
              <a:buFont typeface="Arial" panose="020B0604020202020204" pitchFamily="34" charset="0"/>
              <a:buChar char="•"/>
            </a:pPr>
            <a:r>
              <a:rPr lang="de-DE" sz="1600" dirty="0"/>
              <a:t>dem Faktor für die Veränderung der Bruttolöhne und Bruttogehälter je Arbeitnehmer,</a:t>
            </a:r>
          </a:p>
          <a:p>
            <a:pPr>
              <a:buFont typeface="Arial" panose="020B0604020202020204" pitchFamily="34" charset="0"/>
              <a:buChar char="•"/>
            </a:pPr>
            <a:r>
              <a:rPr lang="de-DE" sz="1600" dirty="0"/>
              <a:t>dem Faktor für die Veränderung des durchschnittlichen Beitragssatzes in der allgemeinen Rentenversicherung und</a:t>
            </a:r>
          </a:p>
          <a:p>
            <a:pPr>
              <a:buFont typeface="Arial" panose="020B0604020202020204" pitchFamily="34" charset="0"/>
              <a:buChar char="•"/>
            </a:pPr>
            <a:r>
              <a:rPr lang="de-DE" sz="1600" dirty="0"/>
              <a:t>dem Nachhaltigkeitsfaktor (Details folgen später)</a:t>
            </a:r>
          </a:p>
          <a:p>
            <a:endParaRPr lang="de-DE" sz="1600" dirty="0"/>
          </a:p>
          <a:p>
            <a:r>
              <a:rPr lang="de-DE" sz="1600" dirty="0"/>
              <a:t>multipliziert. Aktueller Rentenwert WEST </a:t>
            </a:r>
            <a:r>
              <a:rPr lang="de-DE" sz="1600" dirty="0" smtClean="0"/>
              <a:t>36,02 € / OST 35,52 € </a:t>
            </a:r>
            <a:endParaRPr lang="de-DE" sz="1600"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Tree>
    <p:extLst>
      <p:ext uri="{BB962C8B-B14F-4D97-AF65-F5344CB8AC3E}">
        <p14:creationId xmlns:p14="http://schemas.microsoft.com/office/powerpoint/2010/main" val="10359722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3" name="Textplatzhalter 2"/>
          <p:cNvSpPr>
            <a:spLocks noGrp="1"/>
          </p:cNvSpPr>
          <p:nvPr>
            <p:ph type="body" sz="quarter" idx="10"/>
          </p:nvPr>
        </p:nvSpPr>
        <p:spPr>
          <a:xfrm>
            <a:off x="366970" y="1497704"/>
            <a:ext cx="11347991" cy="395680"/>
          </a:xfrm>
        </p:spPr>
        <p:txBody>
          <a:bodyPr/>
          <a:lstStyle/>
          <a:p>
            <a:r>
              <a:rPr lang="de-DE" dirty="0" smtClean="0"/>
              <a:t>Rentenartfaktor</a:t>
            </a:r>
            <a:endParaRPr lang="de-DE" dirty="0"/>
          </a:p>
        </p:txBody>
      </p:sp>
      <p:sp>
        <p:nvSpPr>
          <p:cNvPr id="4" name="Textplatzhalter 3"/>
          <p:cNvSpPr>
            <a:spLocks noGrp="1"/>
          </p:cNvSpPr>
          <p:nvPr>
            <p:ph type="body" sz="half" idx="2"/>
          </p:nvPr>
        </p:nvSpPr>
        <p:spPr>
          <a:xfrm>
            <a:off x="371743" y="1853641"/>
            <a:ext cx="11343218" cy="4349969"/>
          </a:xfrm>
        </p:spPr>
        <p:txBody>
          <a:bodyPr/>
          <a:lstStyle/>
          <a:p>
            <a:r>
              <a:rPr lang="de-DE" dirty="0" smtClean="0"/>
              <a:t>Der </a:t>
            </a:r>
            <a:r>
              <a:rPr lang="de-DE" dirty="0"/>
              <a:t>Rentenartfaktor beschreib das </a:t>
            </a:r>
            <a:endParaRPr lang="de-DE" dirty="0" smtClean="0"/>
          </a:p>
          <a:p>
            <a:r>
              <a:rPr lang="de-DE" dirty="0" smtClean="0"/>
              <a:t>Sicherungsziel der jeweiligen </a:t>
            </a:r>
            <a:r>
              <a:rPr lang="de-DE" dirty="0"/>
              <a:t>Rente</a:t>
            </a:r>
          </a:p>
          <a:p>
            <a:pPr eaLnBrk="0" hangingPunct="0">
              <a:spcBef>
                <a:spcPct val="50000"/>
              </a:spcBef>
            </a:pPr>
            <a:endParaRPr kumimoji="1" lang="de-DE" sz="1600" dirty="0" smtClean="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6" name="Grafik 5"/>
          <p:cNvPicPr>
            <a:picLocks noChangeAspect="1"/>
          </p:cNvPicPr>
          <p:nvPr/>
        </p:nvPicPr>
        <p:blipFill>
          <a:blip r:embed="rId2"/>
          <a:stretch>
            <a:fillRect/>
          </a:stretch>
        </p:blipFill>
        <p:spPr>
          <a:xfrm>
            <a:off x="5521323" y="1686833"/>
            <a:ext cx="5838825" cy="4591050"/>
          </a:xfrm>
          <a:prstGeom prst="rect">
            <a:avLst/>
          </a:prstGeom>
        </p:spPr>
      </p:pic>
    </p:spTree>
    <p:extLst>
      <p:ext uri="{BB962C8B-B14F-4D97-AF65-F5344CB8AC3E}">
        <p14:creationId xmlns:p14="http://schemas.microsoft.com/office/powerpoint/2010/main" val="38500533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3" name="Textplatzhalter 2"/>
          <p:cNvSpPr>
            <a:spLocks noGrp="1"/>
          </p:cNvSpPr>
          <p:nvPr>
            <p:ph type="body" sz="quarter" idx="10"/>
          </p:nvPr>
        </p:nvSpPr>
        <p:spPr>
          <a:xfrm>
            <a:off x="366970" y="1497704"/>
            <a:ext cx="11347991" cy="395680"/>
          </a:xfrm>
        </p:spPr>
        <p:txBody>
          <a:bodyPr/>
          <a:lstStyle/>
          <a:p>
            <a:r>
              <a:rPr lang="de-DE" dirty="0" smtClean="0"/>
              <a:t>Berechnung der Regelaltersrente </a:t>
            </a:r>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8" name="Grafik 7"/>
          <p:cNvPicPr>
            <a:picLocks noChangeAspect="1"/>
          </p:cNvPicPr>
          <p:nvPr/>
        </p:nvPicPr>
        <p:blipFill>
          <a:blip r:embed="rId2"/>
          <a:stretch>
            <a:fillRect/>
          </a:stretch>
        </p:blipFill>
        <p:spPr>
          <a:xfrm>
            <a:off x="1269870" y="2103918"/>
            <a:ext cx="8502906" cy="4613363"/>
          </a:xfrm>
          <a:prstGeom prst="rect">
            <a:avLst/>
          </a:prstGeom>
        </p:spPr>
      </p:pic>
    </p:spTree>
    <p:extLst>
      <p:ext uri="{BB962C8B-B14F-4D97-AF65-F5344CB8AC3E}">
        <p14:creationId xmlns:p14="http://schemas.microsoft.com/office/powerpoint/2010/main" val="34565280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3" name="Textplatzhalter 2"/>
          <p:cNvSpPr>
            <a:spLocks noGrp="1"/>
          </p:cNvSpPr>
          <p:nvPr>
            <p:ph type="body" sz="quarter" idx="10"/>
          </p:nvPr>
        </p:nvSpPr>
        <p:spPr>
          <a:xfrm>
            <a:off x="366970" y="1497704"/>
            <a:ext cx="11347991" cy="395680"/>
          </a:xfrm>
        </p:spPr>
        <p:txBody>
          <a:bodyPr/>
          <a:lstStyle/>
          <a:p>
            <a:r>
              <a:rPr lang="de-DE" dirty="0" smtClean="0"/>
              <a:t>Berechnung der Regelaltersrente </a:t>
            </a:r>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4" name="Grafik 3"/>
          <p:cNvPicPr>
            <a:picLocks noChangeAspect="1"/>
          </p:cNvPicPr>
          <p:nvPr/>
        </p:nvPicPr>
        <p:blipFill>
          <a:blip r:embed="rId2"/>
          <a:stretch>
            <a:fillRect/>
          </a:stretch>
        </p:blipFill>
        <p:spPr>
          <a:xfrm>
            <a:off x="4952061" y="1835394"/>
            <a:ext cx="6871519" cy="4699324"/>
          </a:xfrm>
          <a:prstGeom prst="rect">
            <a:avLst/>
          </a:prstGeom>
        </p:spPr>
      </p:pic>
    </p:spTree>
    <p:extLst>
      <p:ext uri="{BB962C8B-B14F-4D97-AF65-F5344CB8AC3E}">
        <p14:creationId xmlns:p14="http://schemas.microsoft.com/office/powerpoint/2010/main" val="17241195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3" name="Textplatzhalter 2"/>
          <p:cNvSpPr>
            <a:spLocks noGrp="1"/>
          </p:cNvSpPr>
          <p:nvPr>
            <p:ph type="body" sz="quarter" idx="10"/>
          </p:nvPr>
        </p:nvSpPr>
        <p:spPr>
          <a:xfrm>
            <a:off x="366970" y="1499156"/>
            <a:ext cx="11347991" cy="395680"/>
          </a:xfrm>
        </p:spPr>
        <p:txBody>
          <a:bodyPr/>
          <a:lstStyle/>
          <a:p>
            <a:r>
              <a:rPr lang="de-DE" dirty="0" smtClean="0"/>
              <a:t>Rentenanpassung (seit 01.01.2005 – RV-Nachhaltigkeitsgesetz</a:t>
            </a:r>
            <a:r>
              <a:rPr lang="de-DE" dirty="0"/>
              <a:t>)</a:t>
            </a:r>
          </a:p>
        </p:txBody>
      </p:sp>
      <p:sp>
        <p:nvSpPr>
          <p:cNvPr id="4" name="Textplatzhalter 3"/>
          <p:cNvSpPr>
            <a:spLocks noGrp="1"/>
          </p:cNvSpPr>
          <p:nvPr>
            <p:ph type="body" sz="half" idx="2"/>
          </p:nvPr>
        </p:nvSpPr>
        <p:spPr>
          <a:xfrm>
            <a:off x="369356" y="2032154"/>
            <a:ext cx="11343218" cy="4349969"/>
          </a:xfrm>
        </p:spPr>
        <p:txBody>
          <a:bodyPr/>
          <a:lstStyle/>
          <a:p>
            <a:r>
              <a:rPr lang="de-DE" dirty="0" smtClean="0"/>
              <a:t>Die </a:t>
            </a:r>
            <a:r>
              <a:rPr lang="de-DE" dirty="0"/>
              <a:t>Renten werden zum 01.Juli eines Jahres erhöht.</a:t>
            </a:r>
          </a:p>
          <a:p>
            <a:endParaRPr lang="de-DE" dirty="0"/>
          </a:p>
          <a:p>
            <a:r>
              <a:rPr lang="de-DE" dirty="0"/>
              <a:t>Die Berechnung erfolgt auf Basis der Rentenanpassungsformel. </a:t>
            </a:r>
          </a:p>
          <a:p>
            <a:endParaRPr lang="de-DE" dirty="0"/>
          </a:p>
          <a:p>
            <a:r>
              <a:rPr lang="de-DE" dirty="0"/>
              <a:t>Die Anpassung orientiert sich insbesondere an </a:t>
            </a:r>
            <a:r>
              <a:rPr lang="de-DE" u="sng" dirty="0"/>
              <a:t>der Entwicklung der Bruttolöhne </a:t>
            </a:r>
            <a:r>
              <a:rPr lang="de-DE" dirty="0"/>
              <a:t>in Deutschland. </a:t>
            </a:r>
          </a:p>
          <a:p>
            <a:endParaRPr lang="de-DE" dirty="0"/>
          </a:p>
          <a:p>
            <a:r>
              <a:rPr lang="de-DE" dirty="0"/>
              <a:t>Zusätzlich werden die Veränderungen des Beitragssatzes in der Rentenversicherung und die Entwicklung des zahlenmäßigen Verhältnisses von Beitragszahlern und Rentnern über den sogenannten </a:t>
            </a:r>
            <a:r>
              <a:rPr lang="de-DE" u="sng" dirty="0"/>
              <a:t>Nachhaltigkeitsfaktor </a:t>
            </a:r>
            <a:r>
              <a:rPr lang="de-DE" dirty="0"/>
              <a:t>berücksichtigt. </a:t>
            </a:r>
          </a:p>
          <a:p>
            <a:endParaRPr lang="de-DE" dirty="0"/>
          </a:p>
          <a:p>
            <a:r>
              <a:rPr lang="de-DE" dirty="0"/>
              <a:t>Die prozentuale Rentenanpassung Ost darf nicht kleiner sein als die Anpassung West. Die Rentenanpassung darf nicht negativ sein. („Schutzklausel§ 68a SGB VI und § 255e SGB VI )</a:t>
            </a:r>
          </a:p>
          <a:p>
            <a:pPr marL="285750" indent="-285750" eaLnBrk="0" hangingPunct="0">
              <a:spcBef>
                <a:spcPct val="50000"/>
              </a:spcBef>
              <a:buFont typeface="Wingdings" panose="05000000000000000000" pitchFamily="2" charset="2"/>
              <a:buChar char="§"/>
            </a:pPr>
            <a:endParaRPr lang="de-DE" sz="1600" dirty="0"/>
          </a:p>
        </p:txBody>
      </p:sp>
      <p:sp>
        <p:nvSpPr>
          <p:cNvPr id="5" name="Titel 4"/>
          <p:cNvSpPr>
            <a:spLocks noGrp="1"/>
          </p:cNvSpPr>
          <p:nvPr>
            <p:ph type="title"/>
          </p:nvPr>
        </p:nvSpPr>
        <p:spPr>
          <a:xfrm>
            <a:off x="366970" y="113071"/>
            <a:ext cx="10314206" cy="1325563"/>
          </a:xfrm>
        </p:spPr>
        <p:txBody>
          <a:bodyPr/>
          <a:lstStyle/>
          <a:p>
            <a:r>
              <a:rPr lang="de-DE" dirty="0"/>
              <a:t>Beraterausbildung | </a:t>
            </a:r>
            <a:r>
              <a:rPr lang="de-DE" dirty="0" smtClean="0"/>
              <a:t>Lebensversicherung</a:t>
            </a:r>
            <a:endParaRPr lang="de-DE" dirty="0"/>
          </a:p>
        </p:txBody>
      </p:sp>
    </p:spTree>
    <p:extLst>
      <p:ext uri="{BB962C8B-B14F-4D97-AF65-F5344CB8AC3E}">
        <p14:creationId xmlns:p14="http://schemas.microsoft.com/office/powerpoint/2010/main" val="640307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3" name="Textplatzhalter 2"/>
          <p:cNvSpPr>
            <a:spLocks noGrp="1"/>
          </p:cNvSpPr>
          <p:nvPr>
            <p:ph type="body" sz="quarter" idx="10"/>
          </p:nvPr>
        </p:nvSpPr>
        <p:spPr/>
        <p:txBody>
          <a:bodyPr/>
          <a:lstStyle/>
          <a:p>
            <a:r>
              <a:rPr lang="de-DE" dirty="0" smtClean="0"/>
              <a:t>Agenda</a:t>
            </a:r>
          </a:p>
          <a:p>
            <a:endParaRPr lang="de-DE" dirty="0"/>
          </a:p>
          <a:p>
            <a:pPr marL="514350" indent="-514350">
              <a:buAutoNum type="arabicPeriod"/>
            </a:pPr>
            <a:r>
              <a:rPr lang="de-DE" sz="3200" dirty="0"/>
              <a:t>Die Gesetzliche Rentenversicherung</a:t>
            </a:r>
          </a:p>
          <a:p>
            <a:r>
              <a:rPr lang="de-DE" dirty="0"/>
              <a:t>      </a:t>
            </a:r>
            <a:r>
              <a:rPr lang="de-DE" dirty="0" smtClean="0"/>
              <a:t>   1.1</a:t>
            </a:r>
            <a:r>
              <a:rPr lang="de-DE" dirty="0"/>
              <a:t>. Aufgaben, Struktur und Mitglieder</a:t>
            </a:r>
          </a:p>
          <a:p>
            <a:r>
              <a:rPr lang="de-DE" dirty="0">
                <a:solidFill>
                  <a:srgbClr val="00B050"/>
                </a:solidFill>
              </a:rPr>
              <a:t>         1.2. Reformen und deren Auswirkungen am Praxisbeispiel</a:t>
            </a:r>
          </a:p>
          <a:p>
            <a:r>
              <a:rPr lang="de-DE" dirty="0"/>
              <a:t>         1.3. Hintergrund und Herausforderungen</a:t>
            </a:r>
          </a:p>
          <a:p>
            <a:endParaRPr lang="de-DE" dirty="0" smtClean="0"/>
          </a:p>
          <a:p>
            <a:r>
              <a:rPr lang="de-DE" dirty="0" smtClean="0"/>
              <a:t>2. Die </a:t>
            </a:r>
            <a:r>
              <a:rPr lang="de-DE" dirty="0"/>
              <a:t>Altersvorsorge als Antwort soziale und politische Entwicklungen</a:t>
            </a:r>
          </a:p>
          <a:p>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Tree>
    <p:extLst>
      <p:ext uri="{BB962C8B-B14F-4D97-AF65-F5344CB8AC3E}">
        <p14:creationId xmlns:p14="http://schemas.microsoft.com/office/powerpoint/2010/main" val="36609120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3" name="Textplatzhalter 2"/>
          <p:cNvSpPr>
            <a:spLocks noGrp="1"/>
          </p:cNvSpPr>
          <p:nvPr>
            <p:ph type="body" sz="quarter" idx="10"/>
          </p:nvPr>
        </p:nvSpPr>
        <p:spPr/>
        <p:txBody>
          <a:bodyPr/>
          <a:lstStyle/>
          <a:p>
            <a:r>
              <a:rPr lang="de-DE" dirty="0" smtClean="0"/>
              <a:t>Wichtige Gesetze der letzten Jahre in der GRV</a:t>
            </a:r>
            <a:endParaRPr lang="de-DE" dirty="0"/>
          </a:p>
        </p:txBody>
      </p:sp>
      <p:pic>
        <p:nvPicPr>
          <p:cNvPr id="6" name="Grafik 5"/>
          <p:cNvPicPr>
            <a:picLocks noChangeAspect="1"/>
          </p:cNvPicPr>
          <p:nvPr/>
        </p:nvPicPr>
        <p:blipFill>
          <a:blip r:embed="rId2"/>
          <a:stretch>
            <a:fillRect/>
          </a:stretch>
        </p:blipFill>
        <p:spPr>
          <a:xfrm>
            <a:off x="689180" y="2151216"/>
            <a:ext cx="5770940" cy="3703894"/>
          </a:xfrm>
          <a:prstGeom prst="rect">
            <a:avLst/>
          </a:prstGeom>
        </p:spPr>
      </p:pic>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Tree>
    <p:extLst>
      <p:ext uri="{BB962C8B-B14F-4D97-AF65-F5344CB8AC3E}">
        <p14:creationId xmlns:p14="http://schemas.microsoft.com/office/powerpoint/2010/main" val="6757856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3" name="Textplatzhalter 2"/>
          <p:cNvSpPr>
            <a:spLocks noGrp="1"/>
          </p:cNvSpPr>
          <p:nvPr>
            <p:ph type="body" sz="quarter" idx="10"/>
          </p:nvPr>
        </p:nvSpPr>
        <p:spPr/>
        <p:txBody>
          <a:bodyPr/>
          <a:lstStyle/>
          <a:p>
            <a:r>
              <a:rPr lang="de-DE" dirty="0" smtClean="0"/>
              <a:t>Reformen</a:t>
            </a:r>
          </a:p>
          <a:p>
            <a:endParaRPr lang="de-DE" dirty="0"/>
          </a:p>
          <a:p>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7" name="Grafik 6"/>
          <p:cNvPicPr>
            <a:picLocks noChangeAspect="1"/>
          </p:cNvPicPr>
          <p:nvPr/>
        </p:nvPicPr>
        <p:blipFill>
          <a:blip r:embed="rId2"/>
          <a:stretch>
            <a:fillRect/>
          </a:stretch>
        </p:blipFill>
        <p:spPr>
          <a:xfrm>
            <a:off x="3115471" y="2303727"/>
            <a:ext cx="6285521" cy="4230991"/>
          </a:xfrm>
          <a:prstGeom prst="rect">
            <a:avLst/>
          </a:prstGeom>
        </p:spPr>
      </p:pic>
    </p:spTree>
    <p:extLst>
      <p:ext uri="{BB962C8B-B14F-4D97-AF65-F5344CB8AC3E}">
        <p14:creationId xmlns:p14="http://schemas.microsoft.com/office/powerpoint/2010/main" val="27524579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3" name="Textplatzhalter 2"/>
          <p:cNvSpPr>
            <a:spLocks noGrp="1"/>
          </p:cNvSpPr>
          <p:nvPr>
            <p:ph type="body" sz="quarter" idx="10"/>
          </p:nvPr>
        </p:nvSpPr>
        <p:spPr/>
        <p:txBody>
          <a:bodyPr/>
          <a:lstStyle/>
          <a:p>
            <a:r>
              <a:rPr lang="de-DE" dirty="0" smtClean="0"/>
              <a:t>Reformen</a:t>
            </a:r>
          </a:p>
          <a:p>
            <a:endParaRPr lang="de-DE" dirty="0"/>
          </a:p>
          <a:p>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4" name="Grafik 3"/>
          <p:cNvPicPr>
            <a:picLocks noChangeAspect="1"/>
          </p:cNvPicPr>
          <p:nvPr/>
        </p:nvPicPr>
        <p:blipFill>
          <a:blip r:embed="rId2"/>
          <a:stretch>
            <a:fillRect/>
          </a:stretch>
        </p:blipFill>
        <p:spPr>
          <a:xfrm>
            <a:off x="2363785" y="1953375"/>
            <a:ext cx="7060434" cy="4451375"/>
          </a:xfrm>
          <a:prstGeom prst="rect">
            <a:avLst/>
          </a:prstGeom>
        </p:spPr>
      </p:pic>
    </p:spTree>
    <p:extLst>
      <p:ext uri="{BB962C8B-B14F-4D97-AF65-F5344CB8AC3E}">
        <p14:creationId xmlns:p14="http://schemas.microsoft.com/office/powerpoint/2010/main" val="4342771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p>
            <a:pPr>
              <a:defRPr/>
            </a:pPr>
            <a:r>
              <a:rPr lang="de-DE" smtClean="0">
                <a:solidFill>
                  <a:srgbClr val="808080"/>
                </a:solidFill>
              </a:rPr>
              <a:t>Seite </a:t>
            </a:r>
            <a:fld id="{33FAC5A3-DDA5-405A-9B25-6637B14C83FD}" type="slidenum">
              <a:rPr lang="de-DE" smtClean="0">
                <a:solidFill>
                  <a:srgbClr val="808080"/>
                </a:solidFill>
              </a:rPr>
              <a:pPr>
                <a:defRPr/>
              </a:pPr>
              <a:t>3</a:t>
            </a:fld>
            <a:endParaRPr lang="de-DE">
              <a:solidFill>
                <a:srgbClr val="808080"/>
              </a:solidFill>
            </a:endParaRPr>
          </a:p>
        </p:txBody>
      </p:sp>
      <p:sp>
        <p:nvSpPr>
          <p:cNvPr id="6" name="Inhaltsplatzhalter 5"/>
          <p:cNvSpPr>
            <a:spLocks noGrp="1"/>
          </p:cNvSpPr>
          <p:nvPr>
            <p:ph idx="1"/>
          </p:nvPr>
        </p:nvSpPr>
        <p:spPr>
          <a:xfrm>
            <a:off x="425449" y="1587500"/>
            <a:ext cx="11334751" cy="5041900"/>
          </a:xfrm>
        </p:spPr>
        <p:txBody>
          <a:bodyPr/>
          <a:lstStyle/>
          <a:p>
            <a:pPr marL="0" indent="0">
              <a:buNone/>
            </a:pPr>
            <a:endParaRPr lang="de-DE" dirty="0" smtClean="0"/>
          </a:p>
          <a:p>
            <a:pPr marL="0" indent="0">
              <a:buNone/>
            </a:pPr>
            <a:endParaRPr lang="de-DE" dirty="0"/>
          </a:p>
          <a:p>
            <a:pPr marL="0" indent="0">
              <a:buNone/>
            </a:pPr>
            <a:endParaRPr lang="de-DE" dirty="0" smtClean="0"/>
          </a:p>
          <a:p>
            <a:pPr marL="0" indent="0">
              <a:buNone/>
            </a:pPr>
            <a:r>
              <a:rPr lang="de-DE" dirty="0" smtClean="0">
                <a:solidFill>
                  <a:srgbClr val="1D2D4B"/>
                </a:solidFill>
              </a:rPr>
              <a:t>These: Die Phasen der Erwerbstätigkeit und des Ruhestandes nähern sich der Dauer nach an – wie wollen wir das finanzieren?</a:t>
            </a:r>
            <a:endParaRPr lang="de-DE" dirty="0">
              <a:solidFill>
                <a:srgbClr val="1D2D4B"/>
              </a:solidFill>
            </a:endParaRPr>
          </a:p>
        </p:txBody>
      </p:sp>
    </p:spTree>
    <p:extLst>
      <p:ext uri="{BB962C8B-B14F-4D97-AF65-F5344CB8AC3E}">
        <p14:creationId xmlns:p14="http://schemas.microsoft.com/office/powerpoint/2010/main" val="2479581719"/>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sp>
        <p:nvSpPr>
          <p:cNvPr id="3" name="Textplatzhalter 2"/>
          <p:cNvSpPr>
            <a:spLocks noGrp="1"/>
          </p:cNvSpPr>
          <p:nvPr>
            <p:ph type="body" sz="quarter" idx="10"/>
          </p:nvPr>
        </p:nvSpPr>
        <p:spPr/>
        <p:txBody>
          <a:bodyPr/>
          <a:lstStyle/>
          <a:p>
            <a:r>
              <a:rPr lang="de-DE" dirty="0" smtClean="0"/>
              <a:t>Reformen</a:t>
            </a:r>
          </a:p>
          <a:p>
            <a:endParaRPr lang="de-DE" dirty="0"/>
          </a:p>
          <a:p>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6" name="Grafik 5"/>
          <p:cNvPicPr>
            <a:picLocks noChangeAspect="1"/>
          </p:cNvPicPr>
          <p:nvPr/>
        </p:nvPicPr>
        <p:blipFill>
          <a:blip r:embed="rId2"/>
          <a:stretch>
            <a:fillRect/>
          </a:stretch>
        </p:blipFill>
        <p:spPr>
          <a:xfrm>
            <a:off x="2544475" y="1695766"/>
            <a:ext cx="7469679" cy="4988099"/>
          </a:xfrm>
          <a:prstGeom prst="rect">
            <a:avLst/>
          </a:prstGeom>
        </p:spPr>
      </p:pic>
    </p:spTree>
    <p:extLst>
      <p:ext uri="{BB962C8B-B14F-4D97-AF65-F5344CB8AC3E}">
        <p14:creationId xmlns:p14="http://schemas.microsoft.com/office/powerpoint/2010/main" val="6341989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31</a:t>
            </a:fld>
            <a:endParaRPr lang="de-DE"/>
          </a:p>
        </p:txBody>
      </p:sp>
      <p:sp>
        <p:nvSpPr>
          <p:cNvPr id="3" name="Textplatzhalter 2"/>
          <p:cNvSpPr>
            <a:spLocks noGrp="1"/>
          </p:cNvSpPr>
          <p:nvPr>
            <p:ph type="body" sz="quarter" idx="10"/>
          </p:nvPr>
        </p:nvSpPr>
        <p:spPr/>
        <p:txBody>
          <a:bodyPr/>
          <a:lstStyle/>
          <a:p>
            <a:r>
              <a:rPr lang="de-DE" dirty="0" smtClean="0"/>
              <a:t>Reformen</a:t>
            </a:r>
          </a:p>
          <a:p>
            <a:endParaRPr lang="de-DE" dirty="0"/>
          </a:p>
          <a:p>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7" name="Grafik 6"/>
          <p:cNvPicPr>
            <a:picLocks noChangeAspect="1"/>
          </p:cNvPicPr>
          <p:nvPr/>
        </p:nvPicPr>
        <p:blipFill>
          <a:blip r:embed="rId2"/>
          <a:stretch>
            <a:fillRect/>
          </a:stretch>
        </p:blipFill>
        <p:spPr>
          <a:xfrm>
            <a:off x="2559225" y="2038636"/>
            <a:ext cx="6208538" cy="4313520"/>
          </a:xfrm>
          <a:prstGeom prst="rect">
            <a:avLst/>
          </a:prstGeom>
        </p:spPr>
      </p:pic>
    </p:spTree>
    <p:extLst>
      <p:ext uri="{BB962C8B-B14F-4D97-AF65-F5344CB8AC3E}">
        <p14:creationId xmlns:p14="http://schemas.microsoft.com/office/powerpoint/2010/main" val="29288862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3" name="Textplatzhalter 2"/>
          <p:cNvSpPr>
            <a:spLocks noGrp="1"/>
          </p:cNvSpPr>
          <p:nvPr>
            <p:ph type="body" sz="quarter" idx="10"/>
          </p:nvPr>
        </p:nvSpPr>
        <p:spPr/>
        <p:txBody>
          <a:bodyPr/>
          <a:lstStyle/>
          <a:p>
            <a:r>
              <a:rPr lang="de-DE" dirty="0" smtClean="0"/>
              <a:t>Reformen</a:t>
            </a:r>
          </a:p>
          <a:p>
            <a:endParaRPr lang="de-DE" dirty="0"/>
          </a:p>
          <a:p>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4" name="Grafik 3"/>
          <p:cNvPicPr>
            <a:picLocks noChangeAspect="1"/>
          </p:cNvPicPr>
          <p:nvPr/>
        </p:nvPicPr>
        <p:blipFill>
          <a:blip r:embed="rId2"/>
          <a:stretch>
            <a:fillRect/>
          </a:stretch>
        </p:blipFill>
        <p:spPr>
          <a:xfrm>
            <a:off x="3023420" y="1861066"/>
            <a:ext cx="6810075" cy="4781240"/>
          </a:xfrm>
          <a:prstGeom prst="rect">
            <a:avLst/>
          </a:prstGeom>
        </p:spPr>
      </p:pic>
    </p:spTree>
    <p:extLst>
      <p:ext uri="{BB962C8B-B14F-4D97-AF65-F5344CB8AC3E}">
        <p14:creationId xmlns:p14="http://schemas.microsoft.com/office/powerpoint/2010/main" val="27495338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3" name="Textplatzhalter 2"/>
          <p:cNvSpPr>
            <a:spLocks noGrp="1"/>
          </p:cNvSpPr>
          <p:nvPr>
            <p:ph type="body" sz="quarter" idx="10"/>
          </p:nvPr>
        </p:nvSpPr>
        <p:spPr/>
        <p:txBody>
          <a:bodyPr/>
          <a:lstStyle/>
          <a:p>
            <a:r>
              <a:rPr lang="de-DE" dirty="0" smtClean="0"/>
              <a:t>Reformen</a:t>
            </a:r>
          </a:p>
          <a:p>
            <a:endParaRPr lang="de-DE" dirty="0"/>
          </a:p>
          <a:p>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6" name="Grafik 5"/>
          <p:cNvPicPr>
            <a:picLocks noChangeAspect="1"/>
          </p:cNvPicPr>
          <p:nvPr/>
        </p:nvPicPr>
        <p:blipFill>
          <a:blip r:embed="rId2"/>
          <a:stretch>
            <a:fillRect/>
          </a:stretch>
        </p:blipFill>
        <p:spPr>
          <a:xfrm>
            <a:off x="2920204" y="1953376"/>
            <a:ext cx="6236749" cy="4163929"/>
          </a:xfrm>
          <a:prstGeom prst="rect">
            <a:avLst/>
          </a:prstGeom>
        </p:spPr>
      </p:pic>
    </p:spTree>
    <p:extLst>
      <p:ext uri="{BB962C8B-B14F-4D97-AF65-F5344CB8AC3E}">
        <p14:creationId xmlns:p14="http://schemas.microsoft.com/office/powerpoint/2010/main" val="1220109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3" name="Textplatzhalter 2"/>
          <p:cNvSpPr>
            <a:spLocks noGrp="1"/>
          </p:cNvSpPr>
          <p:nvPr>
            <p:ph type="body" sz="quarter" idx="10"/>
          </p:nvPr>
        </p:nvSpPr>
        <p:spPr/>
        <p:txBody>
          <a:bodyPr/>
          <a:lstStyle/>
          <a:p>
            <a:r>
              <a:rPr lang="de-DE" dirty="0" smtClean="0"/>
              <a:t>Fallbeispiel</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lvl="1" eaLnBrk="0" fontAlgn="base" hangingPunct="0">
              <a:lnSpc>
                <a:spcPct val="100000"/>
              </a:lnSpc>
              <a:spcBef>
                <a:spcPct val="20000"/>
              </a:spcBef>
              <a:spcAft>
                <a:spcPct val="0"/>
              </a:spcAft>
            </a:pPr>
            <a:r>
              <a:rPr lang="de-DE" sz="1600" i="1" dirty="0" smtClean="0"/>
              <a:t>„</a:t>
            </a:r>
            <a:r>
              <a:rPr lang="de-DE" sz="2200" kern="0" dirty="0">
                <a:solidFill>
                  <a:srgbClr val="1D2D4B"/>
                </a:solidFill>
                <a:latin typeface="Arial" pitchFamily="34" charset="0"/>
                <a:ea typeface="ＭＳ Ｐゴシック"/>
              </a:rPr>
              <a:t>Ihr Kunde Martin M., geboren am </a:t>
            </a:r>
            <a:r>
              <a:rPr lang="de-DE" sz="2200" kern="0" dirty="0" smtClean="0">
                <a:solidFill>
                  <a:srgbClr val="1D2D4B"/>
                </a:solidFill>
                <a:latin typeface="Arial" pitchFamily="34" charset="0"/>
                <a:ea typeface="ＭＳ Ｐゴシック"/>
              </a:rPr>
              <a:t>01.01.1960</a:t>
            </a:r>
            <a:endParaRPr lang="de-DE" sz="2200" kern="0" dirty="0">
              <a:solidFill>
                <a:srgbClr val="1D2D4B"/>
              </a:solidFill>
              <a:latin typeface="Arial" pitchFamily="34" charset="0"/>
              <a:ea typeface="ＭＳ Ｐゴシック"/>
            </a:endParaRPr>
          </a:p>
          <a:p>
            <a:pPr lvl="2" eaLnBrk="0" fontAlgn="base" hangingPunct="0">
              <a:lnSpc>
                <a:spcPct val="100000"/>
              </a:lnSpc>
              <a:spcBef>
                <a:spcPct val="20000"/>
              </a:spcBef>
              <a:spcAft>
                <a:spcPct val="0"/>
              </a:spcAft>
              <a:buClr>
                <a:srgbClr val="113388"/>
              </a:buClr>
            </a:pPr>
            <a:r>
              <a:rPr lang="de-DE" sz="2000" kern="0" dirty="0">
                <a:solidFill>
                  <a:srgbClr val="1D2D4B"/>
                </a:solidFill>
                <a:latin typeface="Arial" pitchFamily="34" charset="0"/>
                <a:ea typeface="ＭＳ Ｐゴシック"/>
              </a:rPr>
              <a:t>Seit </a:t>
            </a:r>
            <a:r>
              <a:rPr lang="de-DE" sz="2000" kern="0" dirty="0" smtClean="0">
                <a:solidFill>
                  <a:srgbClr val="1D2D4B"/>
                </a:solidFill>
                <a:latin typeface="Arial" pitchFamily="34" charset="0"/>
                <a:ea typeface="ＭＳ Ｐゴシック"/>
              </a:rPr>
              <a:t>1991 </a:t>
            </a:r>
            <a:r>
              <a:rPr lang="de-DE" sz="2000" kern="0" dirty="0">
                <a:solidFill>
                  <a:srgbClr val="1D2D4B"/>
                </a:solidFill>
                <a:latin typeface="Arial" pitchFamily="34" charset="0"/>
                <a:ea typeface="ＭＳ Ｐゴシック"/>
              </a:rPr>
              <a:t>verheiratet</a:t>
            </a:r>
          </a:p>
          <a:p>
            <a:pPr lvl="2" eaLnBrk="0" fontAlgn="base" hangingPunct="0">
              <a:lnSpc>
                <a:spcPct val="100000"/>
              </a:lnSpc>
              <a:spcBef>
                <a:spcPct val="20000"/>
              </a:spcBef>
              <a:spcAft>
                <a:spcPct val="0"/>
              </a:spcAft>
              <a:buClr>
                <a:srgbClr val="113388"/>
              </a:buClr>
            </a:pPr>
            <a:r>
              <a:rPr lang="de-DE" sz="2000" kern="0" dirty="0">
                <a:solidFill>
                  <a:srgbClr val="1D2D4B"/>
                </a:solidFill>
                <a:latin typeface="Arial" pitchFamily="34" charset="0"/>
                <a:ea typeface="ＭＳ Ｐゴシック"/>
              </a:rPr>
              <a:t>2 Kinder</a:t>
            </a:r>
          </a:p>
          <a:p>
            <a:pPr lvl="2" eaLnBrk="0" fontAlgn="base" hangingPunct="0">
              <a:lnSpc>
                <a:spcPct val="100000"/>
              </a:lnSpc>
              <a:spcBef>
                <a:spcPct val="20000"/>
              </a:spcBef>
              <a:spcAft>
                <a:spcPct val="0"/>
              </a:spcAft>
              <a:buClr>
                <a:srgbClr val="113388"/>
              </a:buClr>
            </a:pPr>
            <a:r>
              <a:rPr lang="de-DE" sz="2000" kern="0" dirty="0">
                <a:solidFill>
                  <a:srgbClr val="1D2D4B"/>
                </a:solidFill>
                <a:latin typeface="Arial" pitchFamily="34" charset="0"/>
                <a:ea typeface="ＭＳ Ｐゴシック"/>
              </a:rPr>
              <a:t>Jahresverdienst 1991: 54.430 DM; entspricht 1,23 </a:t>
            </a:r>
            <a:r>
              <a:rPr lang="de-DE" sz="2000" kern="0" dirty="0" smtClean="0">
                <a:solidFill>
                  <a:srgbClr val="1D2D4B"/>
                </a:solidFill>
                <a:latin typeface="Arial" pitchFamily="34" charset="0"/>
                <a:ea typeface="ＭＳ Ｐゴシック"/>
              </a:rPr>
              <a:t>Entgeltpunkten</a:t>
            </a:r>
            <a:endParaRPr lang="de-DE" sz="2000" kern="0" dirty="0">
              <a:solidFill>
                <a:srgbClr val="1D2D4B"/>
              </a:solidFill>
              <a:latin typeface="Arial" pitchFamily="34" charset="0"/>
              <a:ea typeface="ＭＳ Ｐゴシック"/>
            </a:endParaRPr>
          </a:p>
          <a:p>
            <a:pPr lvl="2" eaLnBrk="0" fontAlgn="base" hangingPunct="0">
              <a:lnSpc>
                <a:spcPct val="100000"/>
              </a:lnSpc>
              <a:spcBef>
                <a:spcPct val="20000"/>
              </a:spcBef>
              <a:spcAft>
                <a:spcPct val="0"/>
              </a:spcAft>
              <a:buClr>
                <a:srgbClr val="113388"/>
              </a:buClr>
            </a:pPr>
            <a:r>
              <a:rPr lang="de-DE" sz="2000" kern="0" dirty="0">
                <a:solidFill>
                  <a:srgbClr val="1D2D4B"/>
                </a:solidFill>
                <a:latin typeface="Arial" pitchFamily="34" charset="0"/>
                <a:ea typeface="ＭＳ Ｐゴシック"/>
              </a:rPr>
              <a:t>Aktueller Rentenwert </a:t>
            </a:r>
            <a:r>
              <a:rPr lang="de-DE" sz="2000" kern="0" dirty="0" smtClean="0">
                <a:solidFill>
                  <a:srgbClr val="1D2D4B"/>
                </a:solidFill>
                <a:ea typeface="ＭＳ Ｐゴシック"/>
              </a:rPr>
              <a:t>01.07.2022</a:t>
            </a:r>
            <a:r>
              <a:rPr lang="de-DE" sz="2000" kern="0" dirty="0" smtClean="0">
                <a:solidFill>
                  <a:srgbClr val="1D2D4B"/>
                </a:solidFill>
                <a:latin typeface="Arial" pitchFamily="34" charset="0"/>
                <a:ea typeface="ＭＳ Ｐゴシック"/>
              </a:rPr>
              <a:t>: 36,02 </a:t>
            </a:r>
            <a:r>
              <a:rPr lang="de-DE" sz="2000" kern="0" dirty="0" smtClean="0">
                <a:solidFill>
                  <a:srgbClr val="1D2D4B"/>
                </a:solidFill>
                <a:latin typeface="Arial" pitchFamily="34" charset="0"/>
                <a:ea typeface="ＭＳ Ｐゴシック"/>
              </a:rPr>
              <a:t>EUR</a:t>
            </a:r>
            <a:endParaRPr lang="de-DE" sz="2000" kern="0" baseline="30000" dirty="0">
              <a:solidFill>
                <a:srgbClr val="1D2D4B"/>
              </a:solidFill>
              <a:latin typeface="Arial" pitchFamily="34" charset="0"/>
              <a:ea typeface="ＭＳ Ｐゴシック"/>
            </a:endParaRPr>
          </a:p>
          <a:p>
            <a:pPr lvl="2" eaLnBrk="0" fontAlgn="base" hangingPunct="0">
              <a:lnSpc>
                <a:spcPct val="100000"/>
              </a:lnSpc>
              <a:spcBef>
                <a:spcPct val="20000"/>
              </a:spcBef>
              <a:spcAft>
                <a:spcPct val="0"/>
              </a:spcAft>
              <a:buClr>
                <a:srgbClr val="113388"/>
              </a:buClr>
            </a:pPr>
            <a:r>
              <a:rPr lang="de-DE" sz="2000" kern="0" dirty="0">
                <a:solidFill>
                  <a:srgbClr val="1D2D4B"/>
                </a:solidFill>
                <a:latin typeface="Arial" pitchFamily="34" charset="0"/>
                <a:ea typeface="ＭＳ Ｐゴシック"/>
              </a:rPr>
              <a:t>Geplanter Bezug der Altersrente mit 63 – im Jahr </a:t>
            </a:r>
            <a:r>
              <a:rPr lang="de-DE" sz="2000" kern="0" dirty="0" smtClean="0">
                <a:solidFill>
                  <a:srgbClr val="1D2D4B"/>
                </a:solidFill>
                <a:latin typeface="Arial" pitchFamily="34" charset="0"/>
                <a:ea typeface="ＭＳ Ｐゴシック"/>
              </a:rPr>
              <a:t>2023</a:t>
            </a:r>
            <a:endParaRPr lang="de-DE" sz="2000" kern="0" dirty="0">
              <a:solidFill>
                <a:srgbClr val="1D2D4B"/>
              </a:solidFill>
              <a:latin typeface="Arial" pitchFamily="34" charset="0"/>
              <a:ea typeface="ＭＳ Ｐゴシック"/>
            </a:endParaRPr>
          </a:p>
          <a:p>
            <a:pPr eaLnBrk="0" hangingPunct="0">
              <a:spcBef>
                <a:spcPct val="50000"/>
              </a:spcBef>
            </a:pPr>
            <a:endParaRPr lang="de-DE" sz="1600" dirty="0"/>
          </a:p>
        </p:txBody>
      </p:sp>
      <p:sp>
        <p:nvSpPr>
          <p:cNvPr id="5" name="Titel 4"/>
          <p:cNvSpPr>
            <a:spLocks noGrp="1"/>
          </p:cNvSpPr>
          <p:nvPr>
            <p:ph type="title"/>
          </p:nvPr>
        </p:nvSpPr>
        <p:spPr/>
        <p:txBody>
          <a:bodyPr/>
          <a:lstStyle/>
          <a:p>
            <a:r>
              <a:rPr lang="de-DE" dirty="0"/>
              <a:t>Beraterausbildung | </a:t>
            </a:r>
            <a:r>
              <a:rPr lang="de-DE" dirty="0" smtClean="0"/>
              <a:t>Lebensversicherungen</a:t>
            </a:r>
            <a:endParaRPr lang="de-DE" dirty="0"/>
          </a:p>
        </p:txBody>
      </p:sp>
    </p:spTree>
    <p:extLst>
      <p:ext uri="{BB962C8B-B14F-4D97-AF65-F5344CB8AC3E}">
        <p14:creationId xmlns:p14="http://schemas.microsoft.com/office/powerpoint/2010/main" val="22855709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35</a:t>
            </a:fld>
            <a:endParaRPr lang="de-DE"/>
          </a:p>
        </p:txBody>
      </p:sp>
      <p:sp>
        <p:nvSpPr>
          <p:cNvPr id="3" name="Textplatzhalter 2"/>
          <p:cNvSpPr>
            <a:spLocks noGrp="1"/>
          </p:cNvSpPr>
          <p:nvPr>
            <p:ph type="body" sz="quarter" idx="10"/>
          </p:nvPr>
        </p:nvSpPr>
        <p:spPr/>
        <p:txBody>
          <a:bodyPr/>
          <a:lstStyle/>
          <a:p>
            <a:r>
              <a:rPr lang="de-DE" dirty="0" smtClean="0"/>
              <a:t>Ausgangssituation beim ersten Beratungsgespräch 1991</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eaLnBrk="0" hangingPunct="0">
              <a:spcBef>
                <a:spcPct val="50000"/>
              </a:spcBef>
            </a:pPr>
            <a:endParaRPr lang="de-DE" sz="1600"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6" name="Grafik 5"/>
          <p:cNvPicPr>
            <a:picLocks noChangeAspect="1"/>
          </p:cNvPicPr>
          <p:nvPr/>
        </p:nvPicPr>
        <p:blipFill>
          <a:blip r:embed="rId2"/>
          <a:stretch>
            <a:fillRect/>
          </a:stretch>
        </p:blipFill>
        <p:spPr>
          <a:xfrm>
            <a:off x="1194619" y="2513374"/>
            <a:ext cx="8413956" cy="3917212"/>
          </a:xfrm>
          <a:prstGeom prst="rect">
            <a:avLst/>
          </a:prstGeom>
        </p:spPr>
      </p:pic>
    </p:spTree>
    <p:extLst>
      <p:ext uri="{BB962C8B-B14F-4D97-AF65-F5344CB8AC3E}">
        <p14:creationId xmlns:p14="http://schemas.microsoft.com/office/powerpoint/2010/main" val="17403534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36</a:t>
            </a:fld>
            <a:endParaRPr lang="de-DE"/>
          </a:p>
        </p:txBody>
      </p:sp>
      <p:sp>
        <p:nvSpPr>
          <p:cNvPr id="3" name="Textplatzhalter 2"/>
          <p:cNvSpPr>
            <a:spLocks noGrp="1"/>
          </p:cNvSpPr>
          <p:nvPr>
            <p:ph type="body" sz="quarter" idx="10"/>
          </p:nvPr>
        </p:nvSpPr>
        <p:spPr>
          <a:xfrm>
            <a:off x="366970" y="1509826"/>
            <a:ext cx="11347991" cy="395680"/>
          </a:xfrm>
        </p:spPr>
        <p:txBody>
          <a:bodyPr/>
          <a:lstStyle/>
          <a:p>
            <a:r>
              <a:rPr lang="de-DE" dirty="0" smtClean="0"/>
              <a:t>Ausgangssituation beim ersten Beratungsgespräch 1991</a:t>
            </a:r>
          </a:p>
          <a:p>
            <a:endParaRPr lang="de-DE" dirty="0"/>
          </a:p>
          <a:p>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eaLnBrk="0" hangingPunct="0">
              <a:spcBef>
                <a:spcPct val="50000"/>
              </a:spcBef>
            </a:pPr>
            <a:endParaRPr lang="de-DE" sz="1600"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7" name="Grafik 6"/>
          <p:cNvPicPr>
            <a:picLocks noChangeAspect="1"/>
          </p:cNvPicPr>
          <p:nvPr/>
        </p:nvPicPr>
        <p:blipFill>
          <a:blip r:embed="rId2"/>
          <a:stretch>
            <a:fillRect/>
          </a:stretch>
        </p:blipFill>
        <p:spPr>
          <a:xfrm>
            <a:off x="1547334" y="1899981"/>
            <a:ext cx="7724775" cy="4457700"/>
          </a:xfrm>
          <a:prstGeom prst="rect">
            <a:avLst/>
          </a:prstGeom>
        </p:spPr>
      </p:pic>
    </p:spTree>
    <p:extLst>
      <p:ext uri="{BB962C8B-B14F-4D97-AF65-F5344CB8AC3E}">
        <p14:creationId xmlns:p14="http://schemas.microsoft.com/office/powerpoint/2010/main" val="33501834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37</a:t>
            </a:fld>
            <a:endParaRPr lang="de-DE"/>
          </a:p>
        </p:txBody>
      </p:sp>
      <p:sp>
        <p:nvSpPr>
          <p:cNvPr id="3" name="Textplatzhalter 2"/>
          <p:cNvSpPr>
            <a:spLocks noGrp="1"/>
          </p:cNvSpPr>
          <p:nvPr>
            <p:ph type="body" sz="quarter" idx="10"/>
          </p:nvPr>
        </p:nvSpPr>
        <p:spPr/>
        <p:txBody>
          <a:bodyPr/>
          <a:lstStyle/>
          <a:p>
            <a:r>
              <a:rPr lang="de-DE" dirty="0" smtClean="0"/>
              <a:t>Ausgangssituation beim zweiten Beratungsgespräch 1996</a:t>
            </a:r>
          </a:p>
          <a:p>
            <a:endParaRPr lang="de-DE" dirty="0"/>
          </a:p>
          <a:p>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eaLnBrk="0" hangingPunct="0">
              <a:spcBef>
                <a:spcPct val="50000"/>
              </a:spcBef>
            </a:pPr>
            <a:endParaRPr lang="de-DE" sz="1600"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7" name="Grafik 6"/>
          <p:cNvPicPr>
            <a:picLocks noChangeAspect="1"/>
          </p:cNvPicPr>
          <p:nvPr/>
        </p:nvPicPr>
        <p:blipFill>
          <a:blip r:embed="rId2"/>
          <a:stretch>
            <a:fillRect/>
          </a:stretch>
        </p:blipFill>
        <p:spPr>
          <a:xfrm>
            <a:off x="610830" y="2660540"/>
            <a:ext cx="7696200" cy="3524250"/>
          </a:xfrm>
          <a:prstGeom prst="rect">
            <a:avLst/>
          </a:prstGeom>
        </p:spPr>
      </p:pic>
    </p:spTree>
    <p:extLst>
      <p:ext uri="{BB962C8B-B14F-4D97-AF65-F5344CB8AC3E}">
        <p14:creationId xmlns:p14="http://schemas.microsoft.com/office/powerpoint/2010/main" val="102147598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38</a:t>
            </a:fld>
            <a:endParaRPr lang="de-DE"/>
          </a:p>
        </p:txBody>
      </p:sp>
      <p:sp>
        <p:nvSpPr>
          <p:cNvPr id="3" name="Textplatzhalter 2"/>
          <p:cNvSpPr>
            <a:spLocks noGrp="1"/>
          </p:cNvSpPr>
          <p:nvPr>
            <p:ph type="body" sz="quarter" idx="10"/>
          </p:nvPr>
        </p:nvSpPr>
        <p:spPr/>
        <p:txBody>
          <a:bodyPr/>
          <a:lstStyle/>
          <a:p>
            <a:r>
              <a:rPr lang="de-DE" dirty="0" smtClean="0"/>
              <a:t>Ausgangssituation beim zweiten Beratungsgespräch 1996</a:t>
            </a:r>
          </a:p>
          <a:p>
            <a:endParaRPr lang="de-DE" dirty="0"/>
          </a:p>
          <a:p>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eaLnBrk="0" hangingPunct="0">
              <a:spcBef>
                <a:spcPct val="50000"/>
              </a:spcBef>
            </a:pPr>
            <a:endParaRPr lang="de-DE" sz="1600"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6" name="Grafik 5"/>
          <p:cNvPicPr>
            <a:picLocks noChangeAspect="1"/>
          </p:cNvPicPr>
          <p:nvPr/>
        </p:nvPicPr>
        <p:blipFill>
          <a:blip r:embed="rId2"/>
          <a:stretch>
            <a:fillRect/>
          </a:stretch>
        </p:blipFill>
        <p:spPr>
          <a:xfrm>
            <a:off x="391933" y="2398602"/>
            <a:ext cx="7658100" cy="4048125"/>
          </a:xfrm>
          <a:prstGeom prst="rect">
            <a:avLst/>
          </a:prstGeom>
        </p:spPr>
      </p:pic>
    </p:spTree>
    <p:extLst>
      <p:ext uri="{BB962C8B-B14F-4D97-AF65-F5344CB8AC3E}">
        <p14:creationId xmlns:p14="http://schemas.microsoft.com/office/powerpoint/2010/main" val="3623511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39</a:t>
            </a:fld>
            <a:endParaRPr lang="de-DE"/>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
        <p:nvSpPr>
          <p:cNvPr id="6" name="Textplatzhalter 5"/>
          <p:cNvSpPr>
            <a:spLocks noGrp="1"/>
          </p:cNvSpPr>
          <p:nvPr>
            <p:ph type="body" sz="quarter" idx="10"/>
          </p:nvPr>
        </p:nvSpPr>
        <p:spPr/>
        <p:txBody>
          <a:bodyPr/>
          <a:lstStyle/>
          <a:p>
            <a:r>
              <a:rPr lang="de-DE" dirty="0" smtClean="0"/>
              <a:t>Die wesentlichen Ursachen im Überblick</a:t>
            </a:r>
            <a:endParaRPr lang="de-DE" dirty="0"/>
          </a:p>
        </p:txBody>
      </p:sp>
      <p:sp>
        <p:nvSpPr>
          <p:cNvPr id="7" name="Textplatzhalter 6"/>
          <p:cNvSpPr>
            <a:spLocks noGrp="1"/>
          </p:cNvSpPr>
          <p:nvPr>
            <p:ph type="body" sz="half" idx="2"/>
          </p:nvPr>
        </p:nvSpPr>
        <p:spPr>
          <a:xfrm>
            <a:off x="207124" y="2367312"/>
            <a:ext cx="11343218" cy="4349969"/>
          </a:xfrm>
        </p:spPr>
        <p:txBody>
          <a:bodyPr/>
          <a:lstStyle/>
          <a:p>
            <a:pPr marL="1143000" lvl="2" indent="-228600" eaLnBrk="0" fontAlgn="base" hangingPunct="0">
              <a:lnSpc>
                <a:spcPct val="100000"/>
              </a:lnSpc>
              <a:spcBef>
                <a:spcPct val="20000"/>
              </a:spcBef>
              <a:spcAft>
                <a:spcPct val="0"/>
              </a:spcAft>
              <a:buFont typeface="Wingdings" pitchFamily="2" charset="2"/>
              <a:buChar char="§"/>
            </a:pPr>
            <a:r>
              <a:rPr lang="de-DE" sz="2400" kern="0" dirty="0">
                <a:solidFill>
                  <a:srgbClr val="1D2D4B"/>
                </a:solidFill>
                <a:latin typeface="Arial" pitchFamily="34" charset="0"/>
                <a:ea typeface="ＭＳ Ｐゴシック"/>
              </a:rPr>
              <a:t>Schul-/Hochschulausbildung</a:t>
            </a:r>
          </a:p>
          <a:p>
            <a:pPr marL="1600200" lvl="3" indent="-228600" eaLnBrk="0" fontAlgn="base" hangingPunct="0">
              <a:lnSpc>
                <a:spcPct val="100000"/>
              </a:lnSpc>
              <a:spcBef>
                <a:spcPct val="20000"/>
              </a:spcBef>
              <a:spcAft>
                <a:spcPct val="0"/>
              </a:spcAft>
              <a:buFont typeface="Wingdings" pitchFamily="2" charset="2"/>
              <a:buChar char="§"/>
            </a:pPr>
            <a:r>
              <a:rPr lang="de-DE" sz="2400" kern="0" dirty="0">
                <a:solidFill>
                  <a:srgbClr val="1D2D4B"/>
                </a:solidFill>
                <a:latin typeface="Arial" pitchFamily="34" charset="0"/>
                <a:ea typeface="ＭＳ Ｐゴシック"/>
              </a:rPr>
              <a:t>Reduzierung der Anrechnungszeiten von 13 auf 7 Jahre</a:t>
            </a:r>
          </a:p>
          <a:p>
            <a:pPr marL="1600200" lvl="3" indent="-228600" eaLnBrk="0" fontAlgn="base" hangingPunct="0">
              <a:lnSpc>
                <a:spcPct val="100000"/>
              </a:lnSpc>
              <a:spcBef>
                <a:spcPct val="20000"/>
              </a:spcBef>
              <a:spcAft>
                <a:spcPct val="0"/>
              </a:spcAft>
              <a:buFont typeface="Wingdings" pitchFamily="2" charset="2"/>
              <a:buChar char="§"/>
            </a:pPr>
            <a:r>
              <a:rPr lang="de-DE" sz="2400" kern="0" dirty="0">
                <a:solidFill>
                  <a:srgbClr val="1D2D4B"/>
                </a:solidFill>
                <a:latin typeface="Arial" pitchFamily="34" charset="0"/>
                <a:ea typeface="ＭＳ Ｐゴシック"/>
              </a:rPr>
              <a:t>Absenkung der Bewertung von 0,9 auf 0,75 Entgeltpunkte</a:t>
            </a:r>
          </a:p>
          <a:p>
            <a:pPr marL="1143000" lvl="2" indent="-228600" eaLnBrk="0" fontAlgn="base" hangingPunct="0">
              <a:lnSpc>
                <a:spcPct val="100000"/>
              </a:lnSpc>
              <a:spcBef>
                <a:spcPct val="20000"/>
              </a:spcBef>
              <a:spcAft>
                <a:spcPct val="0"/>
              </a:spcAft>
              <a:buFont typeface="Wingdings" pitchFamily="2" charset="2"/>
              <a:buChar char="§"/>
            </a:pPr>
            <a:r>
              <a:rPr lang="de-DE" sz="2400" kern="0" dirty="0">
                <a:solidFill>
                  <a:srgbClr val="1D2D4B"/>
                </a:solidFill>
                <a:latin typeface="Arial" pitchFamily="34" charset="0"/>
                <a:ea typeface="ＭＳ Ｐゴシック"/>
              </a:rPr>
              <a:t>Berufsausbildung</a:t>
            </a:r>
          </a:p>
          <a:p>
            <a:pPr marL="1600200" lvl="3" indent="-228600" eaLnBrk="0" fontAlgn="base" hangingPunct="0">
              <a:lnSpc>
                <a:spcPct val="100000"/>
              </a:lnSpc>
              <a:spcBef>
                <a:spcPct val="20000"/>
              </a:spcBef>
              <a:spcAft>
                <a:spcPct val="0"/>
              </a:spcAft>
              <a:buFont typeface="Wingdings" pitchFamily="2" charset="2"/>
              <a:buChar char="§"/>
            </a:pPr>
            <a:r>
              <a:rPr lang="de-DE" sz="2400" kern="0" dirty="0">
                <a:solidFill>
                  <a:srgbClr val="1D2D4B"/>
                </a:solidFill>
                <a:latin typeface="Arial" pitchFamily="34" charset="0"/>
                <a:ea typeface="ＭＳ Ｐゴシック"/>
              </a:rPr>
              <a:t>Reduzierung der anrechenbaren Zeiten von 4 auf 3 Jahre</a:t>
            </a:r>
          </a:p>
          <a:p>
            <a:pPr marL="1600200" lvl="3" indent="-228600" eaLnBrk="0" fontAlgn="base" hangingPunct="0">
              <a:lnSpc>
                <a:spcPct val="100000"/>
              </a:lnSpc>
              <a:spcBef>
                <a:spcPct val="20000"/>
              </a:spcBef>
              <a:spcAft>
                <a:spcPct val="0"/>
              </a:spcAft>
              <a:buFont typeface="Wingdings" pitchFamily="2" charset="2"/>
              <a:buChar char="§"/>
            </a:pPr>
            <a:r>
              <a:rPr lang="de-DE" sz="2400" kern="0" dirty="0">
                <a:solidFill>
                  <a:srgbClr val="1D2D4B"/>
                </a:solidFill>
                <a:latin typeface="Arial" pitchFamily="34" charset="0"/>
                <a:ea typeface="ＭＳ Ｐゴシック"/>
              </a:rPr>
              <a:t>Absenkung der pauschalen Höherbewertung von 0,9 auf </a:t>
            </a:r>
            <a:br>
              <a:rPr lang="de-DE" sz="2400" kern="0" dirty="0">
                <a:solidFill>
                  <a:srgbClr val="1D2D4B"/>
                </a:solidFill>
                <a:latin typeface="Arial" pitchFamily="34" charset="0"/>
                <a:ea typeface="ＭＳ Ｐゴシック"/>
              </a:rPr>
            </a:br>
            <a:r>
              <a:rPr lang="de-DE" sz="2400" kern="0" dirty="0">
                <a:solidFill>
                  <a:srgbClr val="1D2D4B"/>
                </a:solidFill>
                <a:latin typeface="Arial" pitchFamily="34" charset="0"/>
                <a:ea typeface="ＭＳ Ｐゴシック"/>
              </a:rPr>
              <a:t>0,75 Entgeltpunkte</a:t>
            </a:r>
          </a:p>
          <a:p>
            <a:pPr marL="1143000" lvl="2" indent="-228600" eaLnBrk="0" fontAlgn="base" hangingPunct="0">
              <a:lnSpc>
                <a:spcPct val="100000"/>
              </a:lnSpc>
              <a:spcBef>
                <a:spcPct val="20000"/>
              </a:spcBef>
              <a:spcAft>
                <a:spcPct val="0"/>
              </a:spcAft>
              <a:buFont typeface="Wingdings" pitchFamily="2" charset="2"/>
              <a:buChar char="§"/>
            </a:pPr>
            <a:r>
              <a:rPr lang="de-DE" sz="2400" kern="0" dirty="0">
                <a:solidFill>
                  <a:srgbClr val="1D2D4B"/>
                </a:solidFill>
                <a:latin typeface="Arial" pitchFamily="34" charset="0"/>
                <a:ea typeface="ＭＳ Ｐゴシック"/>
              </a:rPr>
              <a:t>Einführung von Abschlägen durch den Zugangsfaktor</a:t>
            </a:r>
          </a:p>
          <a:p>
            <a:endParaRPr lang="de-DE" dirty="0"/>
          </a:p>
        </p:txBody>
      </p:sp>
    </p:spTree>
    <p:extLst>
      <p:ext uri="{BB962C8B-B14F-4D97-AF65-F5344CB8AC3E}">
        <p14:creationId xmlns:p14="http://schemas.microsoft.com/office/powerpoint/2010/main" val="42761253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3" name="Textplatzhalter 2"/>
          <p:cNvSpPr>
            <a:spLocks noGrp="1"/>
          </p:cNvSpPr>
          <p:nvPr>
            <p:ph type="body" sz="quarter" idx="10"/>
          </p:nvPr>
        </p:nvSpPr>
        <p:spPr/>
        <p:txBody>
          <a:bodyPr/>
          <a:lstStyle/>
          <a:p>
            <a:r>
              <a:rPr lang="de-DE" dirty="0" smtClean="0"/>
              <a:t>Agenda</a:t>
            </a:r>
          </a:p>
          <a:p>
            <a:endParaRPr lang="de-DE" dirty="0"/>
          </a:p>
          <a:p>
            <a:pPr marL="514350" indent="-514350">
              <a:buAutoNum type="arabicPeriod"/>
            </a:pPr>
            <a:r>
              <a:rPr lang="de-DE" sz="3200" dirty="0"/>
              <a:t>Die Gesetzliche Rentenversicherung</a:t>
            </a:r>
          </a:p>
          <a:p>
            <a:r>
              <a:rPr lang="de-DE" dirty="0"/>
              <a:t>      </a:t>
            </a:r>
            <a:r>
              <a:rPr lang="de-DE" dirty="0" smtClean="0"/>
              <a:t>   1.1</a:t>
            </a:r>
            <a:r>
              <a:rPr lang="de-DE" dirty="0"/>
              <a:t>. Aufgaben, Struktur und Mitglieder</a:t>
            </a:r>
          </a:p>
          <a:p>
            <a:r>
              <a:rPr lang="de-DE" dirty="0"/>
              <a:t>         1.2. Reformen und deren Auswirkungen am Praxisbeispiel</a:t>
            </a:r>
          </a:p>
          <a:p>
            <a:r>
              <a:rPr lang="de-DE" dirty="0"/>
              <a:t>         1.3. Hintergrund und Herausforderungen</a:t>
            </a:r>
          </a:p>
          <a:p>
            <a:endParaRPr lang="de-DE" dirty="0" smtClean="0"/>
          </a:p>
          <a:p>
            <a:r>
              <a:rPr lang="de-DE" dirty="0" smtClean="0"/>
              <a:t>2. Die </a:t>
            </a:r>
            <a:r>
              <a:rPr lang="de-DE" dirty="0"/>
              <a:t>Altersvorsorge als Antwort soziale und politische Entwicklungen</a:t>
            </a:r>
          </a:p>
          <a:p>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Tree>
    <p:extLst>
      <p:ext uri="{BB962C8B-B14F-4D97-AF65-F5344CB8AC3E}">
        <p14:creationId xmlns:p14="http://schemas.microsoft.com/office/powerpoint/2010/main" val="73476330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40</a:t>
            </a:fld>
            <a:endParaRPr lang="de-DE"/>
          </a:p>
        </p:txBody>
      </p:sp>
      <p:sp>
        <p:nvSpPr>
          <p:cNvPr id="3" name="Textplatzhalter 2"/>
          <p:cNvSpPr>
            <a:spLocks noGrp="1"/>
          </p:cNvSpPr>
          <p:nvPr>
            <p:ph type="body" sz="quarter" idx="10"/>
          </p:nvPr>
        </p:nvSpPr>
        <p:spPr/>
        <p:txBody>
          <a:bodyPr/>
          <a:lstStyle/>
          <a:p>
            <a:r>
              <a:rPr lang="de-DE" dirty="0" smtClean="0"/>
              <a:t>Das dritte Beratungsgespräch 2002</a:t>
            </a:r>
          </a:p>
          <a:p>
            <a:endParaRPr lang="de-DE" dirty="0"/>
          </a:p>
          <a:p>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eaLnBrk="0" hangingPunct="0">
              <a:spcBef>
                <a:spcPct val="50000"/>
              </a:spcBef>
            </a:pPr>
            <a:endParaRPr lang="de-DE" sz="1600"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7" name="Grafik 6"/>
          <p:cNvPicPr>
            <a:picLocks noChangeAspect="1"/>
          </p:cNvPicPr>
          <p:nvPr/>
        </p:nvPicPr>
        <p:blipFill>
          <a:blip r:embed="rId2"/>
          <a:stretch>
            <a:fillRect/>
          </a:stretch>
        </p:blipFill>
        <p:spPr>
          <a:xfrm>
            <a:off x="609540" y="2475481"/>
            <a:ext cx="7439025" cy="3876675"/>
          </a:xfrm>
          <a:prstGeom prst="rect">
            <a:avLst/>
          </a:prstGeom>
        </p:spPr>
      </p:pic>
    </p:spTree>
    <p:extLst>
      <p:ext uri="{BB962C8B-B14F-4D97-AF65-F5344CB8AC3E}">
        <p14:creationId xmlns:p14="http://schemas.microsoft.com/office/powerpoint/2010/main" val="19389861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41</a:t>
            </a:fld>
            <a:endParaRPr lang="de-DE"/>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
        <p:nvSpPr>
          <p:cNvPr id="6" name="Textplatzhalter 5"/>
          <p:cNvSpPr>
            <a:spLocks noGrp="1"/>
          </p:cNvSpPr>
          <p:nvPr>
            <p:ph type="body" sz="quarter" idx="10"/>
          </p:nvPr>
        </p:nvSpPr>
        <p:spPr/>
        <p:txBody>
          <a:bodyPr/>
          <a:lstStyle/>
          <a:p>
            <a:r>
              <a:rPr lang="de-DE" dirty="0" smtClean="0"/>
              <a:t>Die wesentlichen Ursachen im Überblick</a:t>
            </a:r>
            <a:endParaRPr lang="de-DE" dirty="0"/>
          </a:p>
        </p:txBody>
      </p:sp>
      <p:sp>
        <p:nvSpPr>
          <p:cNvPr id="8" name="Inhaltsplatzhalter 2"/>
          <p:cNvSpPr txBox="1">
            <a:spLocks/>
          </p:cNvSpPr>
          <p:nvPr/>
        </p:nvSpPr>
        <p:spPr bwMode="auto">
          <a:xfrm>
            <a:off x="359594" y="2509728"/>
            <a:ext cx="9536472" cy="1741957"/>
          </a:xfrm>
          <a:prstGeom prst="rect">
            <a:avLst/>
          </a:prstGeom>
          <a:noFill/>
          <a:ln w="19050">
            <a:noFill/>
            <a:miter lim="800000"/>
            <a:headEnd/>
            <a:tailEnd/>
          </a:ln>
          <a:effectLst/>
        </p:spPr>
        <p:txBody>
          <a:bodyPr vert="horz" wrap="none" lIns="91384" tIns="45691" rIns="91384" bIns="45691" numCol="1" anchor="t" anchorCtr="0" compatLnSpc="1">
            <a:prstTxWarp prst="textNoShape">
              <a:avLst/>
            </a:prstTxWarp>
            <a:spAutoFit/>
          </a:bodyPr>
          <a:lstStyle>
            <a:lvl1pPr marL="342900" indent="-342900" algn="l" rtl="0" eaLnBrk="0" fontAlgn="base" hangingPunct="0">
              <a:spcBef>
                <a:spcPct val="20000"/>
              </a:spcBef>
              <a:spcAft>
                <a:spcPct val="0"/>
              </a:spcAft>
              <a:defRPr sz="2400" kern="1200">
                <a:solidFill>
                  <a:srgbClr val="1D2D4B"/>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sz="2200">
                <a:solidFill>
                  <a:srgbClr val="1D2D4B"/>
                </a:solidFill>
                <a:latin typeface="+mn-lt"/>
                <a:ea typeface="+mn-ea"/>
              </a:defRPr>
            </a:lvl2pPr>
            <a:lvl3pPr marL="1143000" indent="-228600" algn="l" rtl="0" eaLnBrk="0" fontAlgn="base" hangingPunct="0">
              <a:spcBef>
                <a:spcPct val="20000"/>
              </a:spcBef>
              <a:spcAft>
                <a:spcPct val="0"/>
              </a:spcAft>
              <a:buFont typeface="Wingdings" pitchFamily="2" charset="2"/>
              <a:buChar char="§"/>
              <a:defRPr sz="2000">
                <a:solidFill>
                  <a:srgbClr val="1D2D4B"/>
                </a:solidFill>
                <a:latin typeface="+mn-lt"/>
                <a:ea typeface="+mn-ea"/>
              </a:defRPr>
            </a:lvl3pPr>
            <a:lvl4pPr marL="1600200" indent="-228600" algn="l" rtl="0" eaLnBrk="0" fontAlgn="base" hangingPunct="0">
              <a:spcBef>
                <a:spcPct val="20000"/>
              </a:spcBef>
              <a:spcAft>
                <a:spcPct val="0"/>
              </a:spcAft>
              <a:buFont typeface="Wingdings" pitchFamily="2" charset="2"/>
              <a:buChar char="§"/>
              <a:defRPr>
                <a:solidFill>
                  <a:srgbClr val="1D2D4B"/>
                </a:solidFill>
                <a:latin typeface="+mn-lt"/>
                <a:ea typeface="+mn-ea"/>
              </a:defRPr>
            </a:lvl4pPr>
            <a:lvl5pPr marL="2057400" indent="-228600" algn="l" rtl="0" eaLnBrk="0" fontAlgn="base" hangingPunct="0">
              <a:spcBef>
                <a:spcPct val="20000"/>
              </a:spcBef>
              <a:spcAft>
                <a:spcPct val="0"/>
              </a:spcAft>
              <a:buFont typeface="Wingdings" pitchFamily="2" charset="2"/>
              <a:buChar char="§"/>
              <a:defRPr sz="1600">
                <a:solidFill>
                  <a:srgbClr val="1D2D4B"/>
                </a:solidFill>
                <a:latin typeface="+mn-lt"/>
                <a:ea typeface="+mn-ea"/>
              </a:defRPr>
            </a:lvl5pPr>
            <a:lvl6pPr marL="2514600" indent="-228600" algn="l" rtl="0" fontAlgn="base">
              <a:spcBef>
                <a:spcPct val="20000"/>
              </a:spcBef>
              <a:spcAft>
                <a:spcPct val="0"/>
              </a:spcAft>
              <a:buFont typeface="Wingdings" pitchFamily="2" charset="2"/>
              <a:buChar char="§"/>
              <a:defRPr sz="1600">
                <a:solidFill>
                  <a:srgbClr val="1D2D4B"/>
                </a:solidFill>
                <a:latin typeface="+mn-lt"/>
                <a:ea typeface="+mn-ea"/>
              </a:defRPr>
            </a:lvl6pPr>
            <a:lvl7pPr marL="2971800" indent="-228600" algn="l" rtl="0" fontAlgn="base">
              <a:spcBef>
                <a:spcPct val="20000"/>
              </a:spcBef>
              <a:spcAft>
                <a:spcPct val="0"/>
              </a:spcAft>
              <a:buFont typeface="Wingdings" pitchFamily="2" charset="2"/>
              <a:buChar char="§"/>
              <a:defRPr sz="1600">
                <a:solidFill>
                  <a:srgbClr val="1D2D4B"/>
                </a:solidFill>
                <a:latin typeface="+mn-lt"/>
                <a:ea typeface="+mn-ea"/>
              </a:defRPr>
            </a:lvl7pPr>
            <a:lvl8pPr marL="3429000" indent="-228600" algn="l" rtl="0" fontAlgn="base">
              <a:spcBef>
                <a:spcPct val="20000"/>
              </a:spcBef>
              <a:spcAft>
                <a:spcPct val="0"/>
              </a:spcAft>
              <a:buFont typeface="Wingdings" pitchFamily="2" charset="2"/>
              <a:buChar char="§"/>
              <a:defRPr sz="1600">
                <a:solidFill>
                  <a:srgbClr val="1D2D4B"/>
                </a:solidFill>
                <a:latin typeface="+mn-lt"/>
                <a:ea typeface="+mn-ea"/>
              </a:defRPr>
            </a:lvl8pPr>
            <a:lvl9pPr marL="3886200" indent="-228600" algn="l" rtl="0" fontAlgn="base">
              <a:spcBef>
                <a:spcPct val="20000"/>
              </a:spcBef>
              <a:spcAft>
                <a:spcPct val="0"/>
              </a:spcAft>
              <a:buFont typeface="Wingdings" pitchFamily="2" charset="2"/>
              <a:buChar char="§"/>
              <a:defRPr sz="1600">
                <a:solidFill>
                  <a:srgbClr val="1D2D4B"/>
                </a:solidFill>
                <a:latin typeface="+mn-lt"/>
                <a:ea typeface="+mn-ea"/>
              </a:defRPr>
            </a:lvl9pPr>
          </a:lstStyle>
          <a:p>
            <a:pPr lvl="2"/>
            <a:r>
              <a:rPr lang="de-DE" kern="0" dirty="0" smtClean="0">
                <a:latin typeface="Arial" pitchFamily="34" charset="0"/>
                <a:cs typeface="+mn-cs"/>
              </a:rPr>
              <a:t>Anrechnung und Bewertung von Zeiten der Schul-/Hochschulausbildung</a:t>
            </a:r>
            <a:br>
              <a:rPr lang="de-DE" kern="0" dirty="0" smtClean="0">
                <a:latin typeface="Arial" pitchFamily="34" charset="0"/>
                <a:cs typeface="+mn-cs"/>
              </a:rPr>
            </a:br>
            <a:r>
              <a:rPr lang="de-DE" kern="0" dirty="0" smtClean="0">
                <a:latin typeface="Arial" pitchFamily="34" charset="0"/>
                <a:cs typeface="+mn-cs"/>
              </a:rPr>
              <a:t>erst ab dem 17. Lebensjahr =&gt; Reduzierung auf 3 Jahre</a:t>
            </a:r>
          </a:p>
          <a:p>
            <a:pPr lvl="2"/>
            <a:r>
              <a:rPr lang="de-DE" kern="0" dirty="0" smtClean="0">
                <a:latin typeface="Arial" pitchFamily="34" charset="0"/>
                <a:cs typeface="+mn-cs"/>
              </a:rPr>
              <a:t>Außerdem:</a:t>
            </a:r>
          </a:p>
          <a:p>
            <a:pPr lvl="3"/>
            <a:r>
              <a:rPr lang="de-DE" kern="0" dirty="0" smtClean="0">
                <a:latin typeface="Arial" pitchFamily="34" charset="0"/>
                <a:cs typeface="+mn-cs"/>
              </a:rPr>
              <a:t>Absenkung des Versorgungsniveaus der Erwerbsminderungsrenten</a:t>
            </a:r>
          </a:p>
          <a:p>
            <a:pPr lvl="3"/>
            <a:r>
              <a:rPr lang="de-DE" kern="0" dirty="0" smtClean="0">
                <a:latin typeface="Arial" pitchFamily="34" charset="0"/>
                <a:cs typeface="+mn-cs"/>
              </a:rPr>
              <a:t>Kürzung der Witwenrente von 60% auf 55%</a:t>
            </a:r>
            <a:endParaRPr lang="de-DE" kern="0" dirty="0">
              <a:latin typeface="Arial" pitchFamily="34" charset="0"/>
              <a:cs typeface="+mn-cs"/>
            </a:endParaRPr>
          </a:p>
        </p:txBody>
      </p:sp>
    </p:spTree>
    <p:extLst>
      <p:ext uri="{BB962C8B-B14F-4D97-AF65-F5344CB8AC3E}">
        <p14:creationId xmlns:p14="http://schemas.microsoft.com/office/powerpoint/2010/main" val="319656740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42</a:t>
            </a:fld>
            <a:endParaRPr lang="de-DE"/>
          </a:p>
        </p:txBody>
      </p:sp>
      <p:sp>
        <p:nvSpPr>
          <p:cNvPr id="3" name="Textplatzhalter 2"/>
          <p:cNvSpPr>
            <a:spLocks noGrp="1"/>
          </p:cNvSpPr>
          <p:nvPr>
            <p:ph type="body" sz="quarter" idx="10"/>
          </p:nvPr>
        </p:nvSpPr>
        <p:spPr/>
        <p:txBody>
          <a:bodyPr/>
          <a:lstStyle/>
          <a:p>
            <a:r>
              <a:rPr lang="de-DE" dirty="0" smtClean="0"/>
              <a:t>Agenda</a:t>
            </a:r>
          </a:p>
          <a:p>
            <a:endParaRPr lang="de-DE" dirty="0"/>
          </a:p>
          <a:p>
            <a:pPr marL="514350" indent="-514350">
              <a:buAutoNum type="arabicPeriod"/>
            </a:pPr>
            <a:r>
              <a:rPr lang="de-DE" sz="3200" dirty="0"/>
              <a:t>Die Gesetzliche Rentenversicherung</a:t>
            </a:r>
          </a:p>
          <a:p>
            <a:r>
              <a:rPr lang="de-DE" dirty="0"/>
              <a:t>      </a:t>
            </a:r>
            <a:r>
              <a:rPr lang="de-DE" dirty="0" smtClean="0"/>
              <a:t>   1.1</a:t>
            </a:r>
            <a:r>
              <a:rPr lang="de-DE" dirty="0"/>
              <a:t>. Aufgaben, Struktur und Mitglieder</a:t>
            </a:r>
          </a:p>
          <a:p>
            <a:r>
              <a:rPr lang="de-DE" dirty="0">
                <a:solidFill>
                  <a:srgbClr val="00B050"/>
                </a:solidFill>
              </a:rPr>
              <a:t>         </a:t>
            </a:r>
            <a:r>
              <a:rPr lang="de-DE" dirty="0"/>
              <a:t>1.2. Reformen und deren Auswirkungen am Praxisbeispiel</a:t>
            </a:r>
          </a:p>
          <a:p>
            <a:r>
              <a:rPr lang="de-DE" dirty="0">
                <a:solidFill>
                  <a:srgbClr val="00B050"/>
                </a:solidFill>
              </a:rPr>
              <a:t>         1.3. Hintergrund und Herausforderungen</a:t>
            </a:r>
          </a:p>
          <a:p>
            <a:endParaRPr lang="de-DE" dirty="0" smtClean="0"/>
          </a:p>
          <a:p>
            <a:r>
              <a:rPr lang="de-DE" dirty="0" smtClean="0"/>
              <a:t>2. Die </a:t>
            </a:r>
            <a:r>
              <a:rPr lang="de-DE" dirty="0"/>
              <a:t>Altersvorsorge als Antwort soziale und politische Entwicklungen</a:t>
            </a:r>
          </a:p>
          <a:p>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Tree>
    <p:extLst>
      <p:ext uri="{BB962C8B-B14F-4D97-AF65-F5344CB8AC3E}">
        <p14:creationId xmlns:p14="http://schemas.microsoft.com/office/powerpoint/2010/main" val="39465862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43</a:t>
            </a:fld>
            <a:endParaRPr lang="de-DE"/>
          </a:p>
        </p:txBody>
      </p:sp>
      <p:sp>
        <p:nvSpPr>
          <p:cNvPr id="3" name="Textplatzhalter 2"/>
          <p:cNvSpPr>
            <a:spLocks noGrp="1"/>
          </p:cNvSpPr>
          <p:nvPr>
            <p:ph type="body" sz="quarter" idx="10"/>
          </p:nvPr>
        </p:nvSpPr>
        <p:spPr/>
        <p:txBody>
          <a:bodyPr/>
          <a:lstStyle/>
          <a:p>
            <a:r>
              <a:rPr lang="de-DE" dirty="0" smtClean="0"/>
              <a:t>Risiko Langlebigkeit</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smtClean="0"/>
              <a:t> </a:t>
            </a:r>
            <a:endParaRPr lang="de-DE" sz="1600"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6" name="Grafik 5"/>
          <p:cNvPicPr>
            <a:picLocks noChangeAspect="1"/>
          </p:cNvPicPr>
          <p:nvPr/>
        </p:nvPicPr>
        <p:blipFill>
          <a:blip r:embed="rId2"/>
          <a:stretch>
            <a:fillRect/>
          </a:stretch>
        </p:blipFill>
        <p:spPr>
          <a:xfrm>
            <a:off x="364220" y="2247681"/>
            <a:ext cx="9648825" cy="4324350"/>
          </a:xfrm>
          <a:prstGeom prst="rect">
            <a:avLst/>
          </a:prstGeom>
        </p:spPr>
      </p:pic>
      <p:sp>
        <p:nvSpPr>
          <p:cNvPr id="7" name="Inhaltsplatzhalter 3">
            <a:extLst>
              <a:ext uri="{FF2B5EF4-FFF2-40B4-BE49-F238E27FC236}">
                <a16:creationId xmlns:a16="http://schemas.microsoft.com/office/drawing/2014/main" xmlns="" id="{DACFC34B-22DE-43C3-AC66-B1B059BD9C18}"/>
              </a:ext>
            </a:extLst>
          </p:cNvPr>
          <p:cNvSpPr txBox="1">
            <a:spLocks/>
          </p:cNvSpPr>
          <p:nvPr/>
        </p:nvSpPr>
        <p:spPr>
          <a:xfrm>
            <a:off x="6911061" y="1829303"/>
            <a:ext cx="4338638" cy="1747655"/>
          </a:xfrm>
          <a:prstGeom prst="rect">
            <a:avLst/>
          </a:prstGeom>
        </p:spPr>
        <p:txBody>
          <a:bodyPr/>
          <a:lstStyle>
            <a:lvl1pPr marL="0" indent="0" algn="l" defTabSz="1219170" rtl="0" eaLnBrk="1" latinLnBrk="0" hangingPunct="1">
              <a:lnSpc>
                <a:spcPct val="100000"/>
              </a:lnSpc>
              <a:spcBef>
                <a:spcPts val="200"/>
              </a:spcBef>
              <a:spcAft>
                <a:spcPts val="200"/>
              </a:spcAft>
              <a:buFont typeface="Arial" panose="020B0604020202020204" pitchFamily="34" charset="0"/>
              <a:buNone/>
              <a:defRPr sz="1800" b="0" kern="1200" cap="none" baseline="0">
                <a:solidFill>
                  <a:schemeClr val="tx1"/>
                </a:solidFill>
                <a:latin typeface="+mn-lt"/>
                <a:ea typeface="+mn-ea"/>
                <a:cs typeface="+mn-cs"/>
              </a:defRPr>
            </a:lvl1pPr>
            <a:lvl2pPr marL="179388" marR="0" indent="-179388" algn="l" defTabSz="1219170" rtl="0" eaLnBrk="1" fontAlgn="auto" latinLnBrk="0" hangingPunct="1">
              <a:lnSpc>
                <a:spcPct val="100000"/>
              </a:lnSpc>
              <a:spcBef>
                <a:spcPts val="200"/>
              </a:spcBef>
              <a:spcAft>
                <a:spcPts val="200"/>
              </a:spcAft>
              <a:buClrTx/>
              <a:buSzTx/>
              <a:buFont typeface="Arial" panose="020B0604020202020204" pitchFamily="34" charset="0"/>
              <a:buChar char="•"/>
              <a:tabLst/>
              <a:defRPr lang="en-GB" sz="1800" kern="1200" noProof="0" dirty="0" smtClean="0">
                <a:solidFill>
                  <a:schemeClr val="tx1"/>
                </a:solidFill>
                <a:latin typeface="+mn-lt"/>
                <a:ea typeface="+mn-ea"/>
                <a:cs typeface="+mn-cs"/>
              </a:defRPr>
            </a:lvl2pPr>
            <a:lvl3pPr marL="354013" indent="-179388" algn="l" defTabSz="1219170" rtl="0" eaLnBrk="1" latinLnBrk="0" hangingPunct="1">
              <a:lnSpc>
                <a:spcPct val="100000"/>
              </a:lnSpc>
              <a:spcBef>
                <a:spcPts val="200"/>
              </a:spcBef>
              <a:spcAft>
                <a:spcPts val="200"/>
              </a:spcAft>
              <a:buFont typeface="Symbol" panose="05050102010706020507" pitchFamily="18" charset="2"/>
              <a:buChar char="-"/>
              <a:defRPr sz="1600" kern="1200">
                <a:solidFill>
                  <a:schemeClr val="tx1"/>
                </a:solidFill>
                <a:latin typeface="+mn-lt"/>
                <a:ea typeface="+mn-ea"/>
                <a:cs typeface="+mn-cs"/>
              </a:defRPr>
            </a:lvl3pPr>
            <a:lvl4pPr marL="237061" indent="-237061" algn="l" defTabSz="1219170" rtl="0" eaLnBrk="1" latinLnBrk="0" hangingPunct="1">
              <a:lnSpc>
                <a:spcPct val="100000"/>
              </a:lnSpc>
              <a:spcBef>
                <a:spcPts val="200"/>
              </a:spcBef>
              <a:spcAft>
                <a:spcPts val="200"/>
              </a:spcAft>
              <a:buClr>
                <a:schemeClr val="tx1"/>
              </a:buClr>
              <a:buFont typeface="+mj-lt"/>
              <a:buAutoNum type="arabicPeriod"/>
              <a:defRPr sz="1600" kern="1200">
                <a:solidFill>
                  <a:schemeClr val="tx1"/>
                </a:solidFill>
                <a:latin typeface="+mn-lt"/>
                <a:ea typeface="+mn-ea"/>
                <a:cs typeface="+mn-cs"/>
              </a:defRPr>
            </a:lvl4pPr>
            <a:lvl5pPr marL="0" indent="0" algn="l" defTabSz="1219170" rtl="0" eaLnBrk="1" latinLnBrk="0" hangingPunct="1">
              <a:lnSpc>
                <a:spcPct val="100000"/>
              </a:lnSpc>
              <a:spcBef>
                <a:spcPts val="200"/>
              </a:spcBef>
              <a:spcAft>
                <a:spcPts val="200"/>
              </a:spcAft>
              <a:buFont typeface="Arial" panose="020B0604020202020204" pitchFamily="34" charset="0"/>
              <a:buNone/>
              <a:defRPr sz="1600" kern="1200" baseline="0">
                <a:solidFill>
                  <a:schemeClr val="tx1"/>
                </a:solidFill>
                <a:latin typeface="+mn-lt"/>
                <a:ea typeface="+mn-ea"/>
                <a:cs typeface="+mn-cs"/>
              </a:defRPr>
            </a:lvl5pPr>
            <a:lvl6pPr marL="179388" indent="-179388" algn="l" defTabSz="1219170" rtl="0" eaLnBrk="1" latinLnBrk="0" hangingPunct="1">
              <a:lnSpc>
                <a:spcPct val="100000"/>
              </a:lnSpc>
              <a:spcBef>
                <a:spcPts val="200"/>
              </a:spcBef>
              <a:spcAft>
                <a:spcPts val="200"/>
              </a:spcAft>
              <a:buFont typeface="Symbol" panose="05050102010706020507" pitchFamily="18" charset="2"/>
              <a:buChar char="-"/>
              <a:defRPr sz="1400" kern="1200">
                <a:solidFill>
                  <a:schemeClr val="tx1"/>
                </a:solidFill>
                <a:latin typeface="+mn-lt"/>
                <a:ea typeface="+mn-ea"/>
                <a:cs typeface="+mn-cs"/>
              </a:defRPr>
            </a:lvl6pPr>
            <a:lvl7pPr marL="0" indent="0" algn="l" defTabSz="1219170" rtl="0" eaLnBrk="1" latinLnBrk="0" hangingPunct="1">
              <a:lnSpc>
                <a:spcPct val="100000"/>
              </a:lnSpc>
              <a:spcBef>
                <a:spcPts val="200"/>
              </a:spcBef>
              <a:spcAft>
                <a:spcPts val="200"/>
              </a:spcAft>
              <a:buFont typeface="Arial" panose="020B0604020202020204" pitchFamily="34" charset="0"/>
              <a:buNone/>
              <a:defRPr sz="1200" kern="1200">
                <a:solidFill>
                  <a:schemeClr val="tx1"/>
                </a:solidFill>
                <a:latin typeface="+mn-lt"/>
                <a:ea typeface="+mn-ea"/>
                <a:cs typeface="+mn-cs"/>
              </a:defRPr>
            </a:lvl7pPr>
            <a:lvl8pPr marL="0" indent="0" algn="l" defTabSz="1219170" rtl="0" eaLnBrk="1" latinLnBrk="0" hangingPunct="1">
              <a:lnSpc>
                <a:spcPct val="100000"/>
              </a:lnSpc>
              <a:spcBef>
                <a:spcPts val="200"/>
              </a:spcBef>
              <a:spcAft>
                <a:spcPts val="200"/>
              </a:spcAft>
              <a:buFont typeface="Arial" panose="020B0604020202020204" pitchFamily="34" charset="0"/>
              <a:buNone/>
              <a:defRPr sz="1100" kern="1200">
                <a:solidFill>
                  <a:schemeClr val="tx1"/>
                </a:solidFill>
                <a:latin typeface="+mn-lt"/>
                <a:ea typeface="+mn-ea"/>
                <a:cs typeface="+mn-cs"/>
              </a:defRPr>
            </a:lvl8pPr>
            <a:lvl9pPr marL="122764" indent="-122764" algn="l" defTabSz="1219170" rtl="0" eaLnBrk="1" latinLnBrk="0" hangingPunct="1">
              <a:lnSpc>
                <a:spcPct val="100000"/>
              </a:lnSpc>
              <a:spcBef>
                <a:spcPts val="200"/>
              </a:spcBef>
              <a:spcAft>
                <a:spcPts val="200"/>
              </a:spcAft>
              <a:buFont typeface="+mj-lt"/>
              <a:buAutoNum type="arabicParenR"/>
              <a:defRPr sz="800" kern="1200">
                <a:solidFill>
                  <a:schemeClr val="tx1"/>
                </a:solidFill>
                <a:latin typeface="+mn-lt"/>
                <a:ea typeface="+mn-ea"/>
                <a:cs typeface="+mn-cs"/>
              </a:defRPr>
            </a:lvl9pPr>
          </a:lstStyle>
          <a:p>
            <a:r>
              <a:rPr lang="de-DE" sz="2000" dirty="0" smtClean="0">
                <a:solidFill>
                  <a:srgbClr val="003781"/>
                </a:solidFill>
              </a:rPr>
              <a:t>Die Lebenserwartung steigt durch</a:t>
            </a:r>
          </a:p>
          <a:p>
            <a:pPr lvl="2">
              <a:buFont typeface="Arial" panose="020B0604020202020204" pitchFamily="34" charset="0"/>
              <a:buChar char="•"/>
            </a:pPr>
            <a:r>
              <a:rPr lang="de-DE" sz="1800" dirty="0" smtClean="0"/>
              <a:t>Verbesserte Hygiene</a:t>
            </a:r>
          </a:p>
          <a:p>
            <a:pPr lvl="2">
              <a:buFont typeface="Arial" panose="020B0604020202020204" pitchFamily="34" charset="0"/>
              <a:buChar char="•"/>
            </a:pPr>
            <a:r>
              <a:rPr lang="de-DE" sz="1800" dirty="0" smtClean="0"/>
              <a:t>Bessere Ernährung</a:t>
            </a:r>
          </a:p>
          <a:p>
            <a:pPr lvl="2">
              <a:buFont typeface="Arial" panose="020B0604020202020204" pitchFamily="34" charset="0"/>
              <a:buChar char="•"/>
            </a:pPr>
            <a:r>
              <a:rPr lang="de-DE" sz="1800" dirty="0" smtClean="0"/>
              <a:t>Verbesserte Wohnverhältnisse </a:t>
            </a:r>
            <a:endParaRPr lang="de-DE" sz="1800" dirty="0"/>
          </a:p>
        </p:txBody>
      </p:sp>
    </p:spTree>
    <p:extLst>
      <p:ext uri="{BB962C8B-B14F-4D97-AF65-F5344CB8AC3E}">
        <p14:creationId xmlns:p14="http://schemas.microsoft.com/office/powerpoint/2010/main" val="1602619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44</a:t>
            </a:fld>
            <a:endParaRPr lang="de-DE"/>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6" name="Grafik 5"/>
          <p:cNvPicPr>
            <a:picLocks noChangeAspect="1"/>
          </p:cNvPicPr>
          <p:nvPr/>
        </p:nvPicPr>
        <p:blipFill>
          <a:blip r:embed="rId2"/>
          <a:stretch>
            <a:fillRect/>
          </a:stretch>
        </p:blipFill>
        <p:spPr>
          <a:xfrm>
            <a:off x="500922" y="1474309"/>
            <a:ext cx="7600950" cy="5314950"/>
          </a:xfrm>
          <a:prstGeom prst="rect">
            <a:avLst/>
          </a:prstGeom>
        </p:spPr>
      </p:pic>
      <p:sp>
        <p:nvSpPr>
          <p:cNvPr id="7" name="Stern mit 5 Zacken 6"/>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3801255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45</a:t>
            </a:fld>
            <a:endParaRPr lang="de-DE"/>
          </a:p>
        </p:txBody>
      </p:sp>
      <p:sp>
        <p:nvSpPr>
          <p:cNvPr id="3" name="Textplatzhalter 2"/>
          <p:cNvSpPr>
            <a:spLocks noGrp="1"/>
          </p:cNvSpPr>
          <p:nvPr>
            <p:ph type="body" sz="quarter" idx="10"/>
          </p:nvPr>
        </p:nvSpPr>
        <p:spPr/>
        <p:txBody>
          <a:bodyPr/>
          <a:lstStyle/>
          <a:p>
            <a:r>
              <a:rPr lang="de-DE" dirty="0" smtClean="0"/>
              <a:t>Die Vorsorgelücke wird größer</a:t>
            </a:r>
          </a:p>
          <a:p>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
        <p:nvSpPr>
          <p:cNvPr id="7" name="Inhaltsplatzhalter 3">
            <a:extLst>
              <a:ext uri="{FF2B5EF4-FFF2-40B4-BE49-F238E27FC236}">
                <a16:creationId xmlns:a16="http://schemas.microsoft.com/office/drawing/2014/main" xmlns="" id="{44D8F2EB-8CEC-463B-A091-F8CBC5B05FC9}"/>
              </a:ext>
            </a:extLst>
          </p:cNvPr>
          <p:cNvSpPr txBox="1">
            <a:spLocks/>
          </p:cNvSpPr>
          <p:nvPr/>
        </p:nvSpPr>
        <p:spPr bwMode="auto">
          <a:xfrm>
            <a:off x="6305526" y="1565121"/>
            <a:ext cx="4926092" cy="1375761"/>
          </a:xfrm>
          <a:prstGeom prst="rect">
            <a:avLst/>
          </a:prstGeom>
          <a:noFill/>
          <a:ln w="19050">
            <a:noFill/>
            <a:miter lim="800000"/>
            <a:headEnd/>
            <a:tailEnd/>
          </a:ln>
        </p:spPr>
        <p:txBody>
          <a:bodyPr vert="horz" wrap="square" lIns="0" tIns="0" rIns="0" bIns="0" numCol="1" anchor="t" anchorCtr="0" compatLnSpc="1">
            <a:prstTxWarp prst="textNoShape">
              <a:avLst/>
            </a:prstTxWarp>
            <a:spAutoFit/>
          </a:bodyPr>
          <a:lstStyle>
            <a:lvl1pPr algn="l" rtl="0" eaLnBrk="0" fontAlgn="base" hangingPunct="0">
              <a:spcBef>
                <a:spcPct val="0"/>
              </a:spcBef>
              <a:spcAft>
                <a:spcPct val="30000"/>
              </a:spcAft>
              <a:tabLst>
                <a:tab pos="195263" algn="l"/>
              </a:tabLst>
              <a:defRPr sz="1800" kern="1200">
                <a:solidFill>
                  <a:schemeClr val="accent1"/>
                </a:solidFill>
                <a:latin typeface="+mn-lt"/>
                <a:ea typeface="+mn-ea"/>
                <a:cs typeface="+mn-cs"/>
              </a:defRPr>
            </a:lvl1pPr>
            <a:lvl2pPr marL="1588" algn="l" rtl="0" eaLnBrk="0" fontAlgn="base" hangingPunct="0">
              <a:spcBef>
                <a:spcPct val="0"/>
              </a:spcBef>
              <a:spcAft>
                <a:spcPct val="30000"/>
              </a:spcAft>
              <a:buFont typeface="Wingdings" pitchFamily="2" charset="2"/>
              <a:tabLst>
                <a:tab pos="180975" algn="l"/>
              </a:tabLst>
              <a:defRPr kern="1200">
                <a:solidFill>
                  <a:schemeClr val="bg2"/>
                </a:solidFill>
                <a:latin typeface="+mn-lt"/>
              </a:defRPr>
            </a:lvl2pPr>
            <a:lvl3pPr marL="180975" indent="-180975" algn="l" rtl="0" eaLnBrk="0" fontAlgn="base" hangingPunct="0">
              <a:spcBef>
                <a:spcPct val="0"/>
              </a:spcBef>
              <a:spcAft>
                <a:spcPct val="30000"/>
              </a:spcAft>
              <a:buClr>
                <a:schemeClr val="accent1"/>
              </a:buClr>
              <a:buFont typeface="Arial" panose="020B0604020202020204" pitchFamily="34" charset="0"/>
              <a:buChar char="•"/>
              <a:tabLst>
                <a:tab pos="447675" algn="l"/>
              </a:tabLst>
              <a:defRPr kern="1200">
                <a:solidFill>
                  <a:schemeClr val="bg2"/>
                </a:solidFill>
                <a:latin typeface="+mn-lt"/>
              </a:defRPr>
            </a:lvl3pPr>
            <a:lvl4pPr marL="447675" indent="-236538" algn="l" rtl="0" eaLnBrk="0" fontAlgn="base" hangingPunct="0">
              <a:spcBef>
                <a:spcPct val="0"/>
              </a:spcBef>
              <a:spcAft>
                <a:spcPct val="30000"/>
              </a:spcAft>
              <a:buClr>
                <a:schemeClr val="bg2"/>
              </a:buClr>
              <a:buSzPct val="85000"/>
              <a:buFont typeface="Arial" panose="020B0604020202020204" pitchFamily="34" charset="0"/>
              <a:buChar char="–"/>
              <a:tabLst/>
              <a:defRPr sz="1600" kern="1200">
                <a:solidFill>
                  <a:schemeClr val="bg2"/>
                </a:solidFill>
                <a:latin typeface="+mn-lt"/>
              </a:defRPr>
            </a:lvl4pPr>
            <a:lvl5pPr marL="628650" indent="-180975" algn="l" rtl="0" eaLnBrk="0" fontAlgn="base" hangingPunct="0">
              <a:spcBef>
                <a:spcPct val="0"/>
              </a:spcBef>
              <a:spcAft>
                <a:spcPct val="30000"/>
              </a:spcAft>
              <a:buClr>
                <a:schemeClr val="accent1"/>
              </a:buClr>
              <a:buFont typeface="Wingdings" panose="05000000000000000000" pitchFamily="2" charset="2"/>
              <a:buChar char="§"/>
              <a:tabLst/>
              <a:defRPr sz="1600" kern="1200">
                <a:solidFill>
                  <a:schemeClr val="bg2"/>
                </a:solidFill>
                <a:latin typeface="+mn-lt"/>
              </a:defRPr>
            </a:lvl5pPr>
            <a:lvl6pPr marL="88900" indent="-76200" algn="l" rtl="0" eaLnBrk="0" fontAlgn="base" hangingPunct="0">
              <a:spcBef>
                <a:spcPct val="0"/>
              </a:spcBef>
              <a:spcAft>
                <a:spcPct val="30000"/>
              </a:spcAft>
              <a:buClr>
                <a:schemeClr val="accent1"/>
              </a:buClr>
              <a:buFont typeface="Arial" panose="020B0604020202020204" pitchFamily="34" charset="0"/>
              <a:buChar char="›"/>
              <a:tabLst/>
              <a:defRPr sz="1200" b="1">
                <a:solidFill>
                  <a:schemeClr val="bg2"/>
                </a:solidFill>
                <a:latin typeface="+mn-lt"/>
              </a:defRPr>
            </a:lvl6pPr>
            <a:lvl7pPr marL="0" indent="0" algn="l" rtl="0" eaLnBrk="0" fontAlgn="base" hangingPunct="0">
              <a:spcBef>
                <a:spcPct val="0"/>
              </a:spcBef>
              <a:spcAft>
                <a:spcPct val="30000"/>
              </a:spcAft>
              <a:buClr>
                <a:schemeClr val="accent1"/>
              </a:buClr>
              <a:buNone/>
              <a:tabLst/>
              <a:defRPr sz="1200">
                <a:solidFill>
                  <a:schemeClr val="bg2"/>
                </a:solidFill>
                <a:latin typeface="+mn-lt"/>
              </a:defRPr>
            </a:lvl7pPr>
            <a:lvl8pPr marL="177800" indent="-177800" algn="l" rtl="0" eaLnBrk="0" fontAlgn="base" hangingPunct="0">
              <a:spcBef>
                <a:spcPct val="0"/>
              </a:spcBef>
              <a:spcAft>
                <a:spcPct val="30000"/>
              </a:spcAft>
              <a:buClr>
                <a:schemeClr val="accent1"/>
              </a:buClr>
              <a:buFont typeface="Wingdings" panose="05000000000000000000" pitchFamily="2" charset="2"/>
              <a:buChar char="§"/>
              <a:tabLst/>
              <a:defRPr sz="1200">
                <a:solidFill>
                  <a:schemeClr val="bg2"/>
                </a:solidFill>
                <a:latin typeface="+mn-lt"/>
              </a:defRPr>
            </a:lvl8pPr>
            <a:lvl9pPr marL="0" indent="0" algn="l" rtl="0" eaLnBrk="0" fontAlgn="base" hangingPunct="0">
              <a:spcBef>
                <a:spcPct val="0"/>
              </a:spcBef>
              <a:spcAft>
                <a:spcPct val="30000"/>
              </a:spcAft>
              <a:buClr>
                <a:schemeClr val="accent1"/>
              </a:buClr>
              <a:buNone/>
              <a:tabLst/>
              <a:defRPr sz="800">
                <a:solidFill>
                  <a:schemeClr val="bg2"/>
                </a:solidFill>
                <a:latin typeface="+mn-lt"/>
              </a:defRPr>
            </a:lvl9pPr>
          </a:lstStyle>
          <a:p>
            <a:r>
              <a:rPr lang="de-DE" sz="1600" dirty="0">
                <a:solidFill>
                  <a:srgbClr val="003781"/>
                </a:solidFill>
              </a:rPr>
              <a:t>Faktoren, die die Lücke vergrößern</a:t>
            </a:r>
          </a:p>
          <a:p>
            <a:pPr lvl="2">
              <a:buClr>
                <a:srgbClr val="003781"/>
              </a:buClr>
            </a:pPr>
            <a:r>
              <a:rPr lang="de-DE" sz="1400" dirty="0">
                <a:solidFill>
                  <a:schemeClr val="tx1"/>
                </a:solidFill>
              </a:rPr>
              <a:t>Sinkendes</a:t>
            </a:r>
            <a:r>
              <a:rPr lang="de-DE" sz="1400" dirty="0"/>
              <a:t> </a:t>
            </a:r>
            <a:r>
              <a:rPr lang="de-DE" sz="1400" dirty="0">
                <a:solidFill>
                  <a:schemeClr val="tx1"/>
                </a:solidFill>
              </a:rPr>
              <a:t>Rentenniveau</a:t>
            </a:r>
          </a:p>
          <a:p>
            <a:pPr lvl="2">
              <a:buClr>
                <a:srgbClr val="003781"/>
              </a:buClr>
            </a:pPr>
            <a:r>
              <a:rPr lang="de-DE" sz="1400" dirty="0">
                <a:solidFill>
                  <a:schemeClr val="tx1"/>
                </a:solidFill>
              </a:rPr>
              <a:t>Schwindende</a:t>
            </a:r>
            <a:r>
              <a:rPr lang="de-DE" sz="1400" dirty="0"/>
              <a:t> </a:t>
            </a:r>
            <a:r>
              <a:rPr lang="de-DE" sz="1400" dirty="0">
                <a:solidFill>
                  <a:schemeClr val="tx1"/>
                </a:solidFill>
              </a:rPr>
              <a:t>Kaufkraft</a:t>
            </a:r>
          </a:p>
          <a:p>
            <a:pPr lvl="2">
              <a:buClr>
                <a:srgbClr val="003781"/>
              </a:buClr>
            </a:pPr>
            <a:r>
              <a:rPr lang="de-DE" sz="1400" dirty="0">
                <a:solidFill>
                  <a:schemeClr val="tx1"/>
                </a:solidFill>
              </a:rPr>
              <a:t>Steigende Rentenbesteuerung</a:t>
            </a:r>
          </a:p>
          <a:p>
            <a:pPr lvl="2">
              <a:buClr>
                <a:srgbClr val="003781"/>
              </a:buClr>
            </a:pPr>
            <a:r>
              <a:rPr lang="de-DE" sz="1400" dirty="0">
                <a:solidFill>
                  <a:schemeClr val="tx1"/>
                </a:solidFill>
              </a:rPr>
              <a:t>Früherer Rentenbezug</a:t>
            </a:r>
          </a:p>
        </p:txBody>
      </p:sp>
      <p:grpSp>
        <p:nvGrpSpPr>
          <p:cNvPr id="8" name="Gruppieren 7"/>
          <p:cNvGrpSpPr/>
          <p:nvPr/>
        </p:nvGrpSpPr>
        <p:grpSpPr>
          <a:xfrm>
            <a:off x="743450" y="2853730"/>
            <a:ext cx="9672236" cy="3816424"/>
            <a:chOff x="2011503" y="1958929"/>
            <a:chExt cx="5493093" cy="1920805"/>
          </a:xfrm>
        </p:grpSpPr>
        <p:sp>
          <p:nvSpPr>
            <p:cNvPr id="9" name="Rechteck 8">
              <a:extLst>
                <a:ext uri="{FF2B5EF4-FFF2-40B4-BE49-F238E27FC236}">
                  <a16:creationId xmlns:a16="http://schemas.microsoft.com/office/drawing/2014/main" xmlns="" id="{9BE80350-6404-472F-B8DA-9ABDC0A18019}"/>
                </a:ext>
              </a:extLst>
            </p:cNvPr>
            <p:cNvSpPr/>
            <p:nvPr/>
          </p:nvSpPr>
          <p:spPr bwMode="auto">
            <a:xfrm>
              <a:off x="5903635" y="2842529"/>
              <a:ext cx="1331053" cy="740521"/>
            </a:xfrm>
            <a:prstGeom prst="rect">
              <a:avLst/>
            </a:prstGeom>
            <a:solidFill>
              <a:srgbClr val="C1EBFB"/>
            </a:solidFill>
            <a:ln w="190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a:r>
                <a:rPr lang="de-DE" sz="1400" dirty="0"/>
                <a:t>Rente</a:t>
              </a:r>
            </a:p>
            <a:p>
              <a:pPr algn="ctr"/>
              <a:r>
                <a:rPr lang="de-DE" sz="1400" dirty="0"/>
                <a:t>DRV</a:t>
              </a:r>
            </a:p>
          </p:txBody>
        </p:sp>
        <p:sp>
          <p:nvSpPr>
            <p:cNvPr id="10" name="Freihandform: Form 7">
              <a:extLst>
                <a:ext uri="{FF2B5EF4-FFF2-40B4-BE49-F238E27FC236}">
                  <a16:creationId xmlns:a16="http://schemas.microsoft.com/office/drawing/2014/main" xmlns="" id="{E0BFB07F-2F14-4F1F-B850-FD9868663CF5}"/>
                </a:ext>
              </a:extLst>
            </p:cNvPr>
            <p:cNvSpPr/>
            <p:nvPr/>
          </p:nvSpPr>
          <p:spPr bwMode="auto">
            <a:xfrm flipH="1">
              <a:off x="2108360" y="2271168"/>
              <a:ext cx="3713082" cy="1318230"/>
            </a:xfrm>
            <a:custGeom>
              <a:avLst/>
              <a:gdLst>
                <a:gd name="connsiteX0" fmla="*/ 2 w 4144589"/>
                <a:gd name="connsiteY0" fmla="*/ 0 h 1318230"/>
                <a:gd name="connsiteX1" fmla="*/ 2 w 4144589"/>
                <a:gd name="connsiteY1" fmla="*/ 1067001 h 1318230"/>
                <a:gd name="connsiteX2" fmla="*/ 0 w 4144589"/>
                <a:gd name="connsiteY2" fmla="*/ 1067001 h 1318230"/>
                <a:gd name="connsiteX3" fmla="*/ 0 w 4144589"/>
                <a:gd name="connsiteY3" fmla="*/ 1318230 h 1318230"/>
                <a:gd name="connsiteX4" fmla="*/ 4144587 w 4144589"/>
                <a:gd name="connsiteY4" fmla="*/ 1318230 h 1318230"/>
                <a:gd name="connsiteX5" fmla="*/ 4144587 w 4144589"/>
                <a:gd name="connsiteY5" fmla="*/ 1067001 h 1318230"/>
                <a:gd name="connsiteX6" fmla="*/ 4144589 w 4144589"/>
                <a:gd name="connsiteY6" fmla="*/ 1067001 h 131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4589" h="1318230">
                  <a:moveTo>
                    <a:pt x="2" y="0"/>
                  </a:moveTo>
                  <a:lnTo>
                    <a:pt x="2" y="1067001"/>
                  </a:lnTo>
                  <a:lnTo>
                    <a:pt x="0" y="1067001"/>
                  </a:lnTo>
                  <a:lnTo>
                    <a:pt x="0" y="1318230"/>
                  </a:lnTo>
                  <a:lnTo>
                    <a:pt x="4144587" y="1318230"/>
                  </a:lnTo>
                  <a:lnTo>
                    <a:pt x="4144587" y="1067001"/>
                  </a:lnTo>
                  <a:lnTo>
                    <a:pt x="4144589" y="1067001"/>
                  </a:lnTo>
                  <a:close/>
                </a:path>
              </a:pathLst>
            </a:custGeom>
            <a:solidFill>
              <a:srgbClr val="C3E8E7"/>
            </a:solidFill>
            <a:ln w="19050"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de-DE" sz="1400" dirty="0">
                <a:solidFill>
                  <a:schemeClr val="bg1"/>
                </a:solidFill>
              </a:endParaRPr>
            </a:p>
            <a:p>
              <a:endParaRPr lang="de-DE" sz="1400" dirty="0">
                <a:solidFill>
                  <a:schemeClr val="bg1"/>
                </a:solidFill>
              </a:endParaRPr>
            </a:p>
            <a:p>
              <a:endParaRPr lang="de-DE" sz="1400" dirty="0">
                <a:solidFill>
                  <a:schemeClr val="bg1"/>
                </a:solidFill>
              </a:endParaRPr>
            </a:p>
            <a:p>
              <a:r>
                <a:rPr lang="de-DE" sz="1400" dirty="0" smtClean="0"/>
                <a:t>		Einkommen</a:t>
              </a:r>
              <a:endParaRPr lang="de-DE" sz="1400" dirty="0"/>
            </a:p>
          </p:txBody>
        </p:sp>
        <p:sp>
          <p:nvSpPr>
            <p:cNvPr id="11" name="Line 16">
              <a:extLst>
                <a:ext uri="{FF2B5EF4-FFF2-40B4-BE49-F238E27FC236}">
                  <a16:creationId xmlns:a16="http://schemas.microsoft.com/office/drawing/2014/main" xmlns="" id="{214A55EE-1DE5-47BF-869F-4187ECBC90C6}"/>
                </a:ext>
              </a:extLst>
            </p:cNvPr>
            <p:cNvSpPr>
              <a:spLocks noChangeShapeType="1"/>
            </p:cNvSpPr>
            <p:nvPr/>
          </p:nvSpPr>
          <p:spPr bwMode="auto">
            <a:xfrm>
              <a:off x="2011503" y="3583049"/>
              <a:ext cx="5493093" cy="0"/>
            </a:xfrm>
            <a:prstGeom prst="line">
              <a:avLst/>
            </a:prstGeom>
            <a:noFill/>
            <a:ln w="19050">
              <a:solidFill>
                <a:schemeClr val="tx1"/>
              </a:solidFill>
              <a:round/>
              <a:headEnd/>
              <a:tailEnd type="triangle" w="med" len="lg"/>
            </a:ln>
            <a:effectLst/>
          </p:spPr>
          <p:txBody>
            <a:bodyPr wrap="none" anchor="ctr"/>
            <a:lstStyle/>
            <a:p>
              <a:endParaRPr lang="de-DE"/>
            </a:p>
          </p:txBody>
        </p:sp>
        <p:sp>
          <p:nvSpPr>
            <p:cNvPr id="12" name="Text Box 67">
              <a:extLst>
                <a:ext uri="{FF2B5EF4-FFF2-40B4-BE49-F238E27FC236}">
                  <a16:creationId xmlns:a16="http://schemas.microsoft.com/office/drawing/2014/main" xmlns="" id="{1E1EED96-5E98-4498-BA5D-0E1F5E957919}"/>
                </a:ext>
              </a:extLst>
            </p:cNvPr>
            <p:cNvSpPr txBox="1">
              <a:spLocks noChangeArrowheads="1"/>
            </p:cNvSpPr>
            <p:nvPr/>
          </p:nvSpPr>
          <p:spPr bwMode="auto">
            <a:xfrm>
              <a:off x="2039757" y="3593502"/>
              <a:ext cx="383438" cy="286232"/>
            </a:xfrm>
            <a:prstGeom prst="rect">
              <a:avLst/>
            </a:prstGeom>
            <a:noFill/>
            <a:ln w="9525">
              <a:noFill/>
              <a:miter lim="800000"/>
              <a:headEnd/>
              <a:tailEnd/>
            </a:ln>
            <a:effectLst/>
          </p:spPr>
          <p:txBody>
            <a:bodyPr wrap="none">
              <a:spAutoFit/>
            </a:bodyPr>
            <a:lstStyle/>
            <a:p>
              <a:pPr lvl="0">
                <a:lnSpc>
                  <a:spcPct val="90000"/>
                </a:lnSpc>
              </a:pPr>
              <a:r>
                <a:rPr lang="de-DE" sz="1400" dirty="0">
                  <a:latin typeface="Arial" pitchFamily="34" charset="0"/>
                </a:rPr>
                <a:t>20</a:t>
              </a:r>
            </a:p>
          </p:txBody>
        </p:sp>
        <p:sp>
          <p:nvSpPr>
            <p:cNvPr id="13" name="Line 11">
              <a:extLst>
                <a:ext uri="{FF2B5EF4-FFF2-40B4-BE49-F238E27FC236}">
                  <a16:creationId xmlns:a16="http://schemas.microsoft.com/office/drawing/2014/main" xmlns="" id="{216CCE32-C1D4-463C-98BC-4032F2E1E572}"/>
                </a:ext>
              </a:extLst>
            </p:cNvPr>
            <p:cNvSpPr>
              <a:spLocks noChangeShapeType="1"/>
            </p:cNvSpPr>
            <p:nvPr/>
          </p:nvSpPr>
          <p:spPr bwMode="auto">
            <a:xfrm flipV="1">
              <a:off x="2014677" y="2017399"/>
              <a:ext cx="0" cy="1572001"/>
            </a:xfrm>
            <a:prstGeom prst="line">
              <a:avLst/>
            </a:prstGeom>
            <a:noFill/>
            <a:ln w="19050">
              <a:solidFill>
                <a:schemeClr val="tx1"/>
              </a:solidFill>
              <a:round/>
              <a:headEnd/>
              <a:tailEnd type="triangle" w="med" len="lg"/>
            </a:ln>
            <a:effectLst/>
          </p:spPr>
          <p:txBody>
            <a:bodyPr wrap="none" anchor="ctr"/>
            <a:lstStyle/>
            <a:p>
              <a:endParaRPr lang="de-DE"/>
            </a:p>
          </p:txBody>
        </p:sp>
        <p:sp>
          <p:nvSpPr>
            <p:cNvPr id="14" name="Text Box 67">
              <a:extLst>
                <a:ext uri="{FF2B5EF4-FFF2-40B4-BE49-F238E27FC236}">
                  <a16:creationId xmlns:a16="http://schemas.microsoft.com/office/drawing/2014/main" xmlns="" id="{64FC1F89-2C63-46F1-AC70-C18E983E37AF}"/>
                </a:ext>
              </a:extLst>
            </p:cNvPr>
            <p:cNvSpPr txBox="1">
              <a:spLocks noChangeArrowheads="1"/>
            </p:cNvSpPr>
            <p:nvPr/>
          </p:nvSpPr>
          <p:spPr bwMode="auto">
            <a:xfrm>
              <a:off x="6425123" y="3593502"/>
              <a:ext cx="1069525" cy="286232"/>
            </a:xfrm>
            <a:prstGeom prst="rect">
              <a:avLst/>
            </a:prstGeom>
            <a:noFill/>
            <a:ln w="9525">
              <a:noFill/>
              <a:miter lim="800000"/>
              <a:headEnd/>
              <a:tailEnd/>
            </a:ln>
            <a:effectLst/>
          </p:spPr>
          <p:txBody>
            <a:bodyPr wrap="none">
              <a:spAutoFit/>
            </a:bodyPr>
            <a:lstStyle/>
            <a:p>
              <a:pPr lvl="0">
                <a:lnSpc>
                  <a:spcPct val="90000"/>
                </a:lnSpc>
              </a:pPr>
              <a:r>
                <a:rPr lang="de-DE" sz="1400" dirty="0">
                  <a:latin typeface="Arial" pitchFamily="34" charset="0"/>
                </a:rPr>
                <a:t>Lebensjahr</a:t>
              </a:r>
            </a:p>
          </p:txBody>
        </p:sp>
        <p:sp>
          <p:nvSpPr>
            <p:cNvPr id="15" name="Text Box 67">
              <a:extLst>
                <a:ext uri="{FF2B5EF4-FFF2-40B4-BE49-F238E27FC236}">
                  <a16:creationId xmlns:a16="http://schemas.microsoft.com/office/drawing/2014/main" xmlns="" id="{436CD51A-A208-4B3A-8621-C88E3AB55E85}"/>
                </a:ext>
              </a:extLst>
            </p:cNvPr>
            <p:cNvSpPr txBox="1">
              <a:spLocks noChangeArrowheads="1"/>
            </p:cNvSpPr>
            <p:nvPr/>
          </p:nvSpPr>
          <p:spPr bwMode="auto">
            <a:xfrm>
              <a:off x="3565127" y="3593502"/>
              <a:ext cx="383438" cy="286232"/>
            </a:xfrm>
            <a:prstGeom prst="rect">
              <a:avLst/>
            </a:prstGeom>
            <a:noFill/>
            <a:ln w="9525">
              <a:noFill/>
              <a:miter lim="800000"/>
              <a:headEnd/>
              <a:tailEnd/>
            </a:ln>
            <a:effectLst/>
          </p:spPr>
          <p:txBody>
            <a:bodyPr wrap="none">
              <a:spAutoFit/>
            </a:bodyPr>
            <a:lstStyle/>
            <a:p>
              <a:pPr lvl="0">
                <a:lnSpc>
                  <a:spcPct val="90000"/>
                </a:lnSpc>
              </a:pPr>
              <a:r>
                <a:rPr lang="de-DE" sz="1400" dirty="0">
                  <a:latin typeface="Arial" pitchFamily="34" charset="0"/>
                </a:rPr>
                <a:t>40</a:t>
              </a:r>
            </a:p>
          </p:txBody>
        </p:sp>
        <p:sp>
          <p:nvSpPr>
            <p:cNvPr id="16" name="Text Box 67">
              <a:extLst>
                <a:ext uri="{FF2B5EF4-FFF2-40B4-BE49-F238E27FC236}">
                  <a16:creationId xmlns:a16="http://schemas.microsoft.com/office/drawing/2014/main" xmlns="" id="{15FA1232-BAD4-464A-A112-A7C1E2D21D90}"/>
                </a:ext>
              </a:extLst>
            </p:cNvPr>
            <p:cNvSpPr txBox="1">
              <a:spLocks noChangeArrowheads="1"/>
            </p:cNvSpPr>
            <p:nvPr/>
          </p:nvSpPr>
          <p:spPr bwMode="auto">
            <a:xfrm>
              <a:off x="4327812" y="3593502"/>
              <a:ext cx="383438" cy="286232"/>
            </a:xfrm>
            <a:prstGeom prst="rect">
              <a:avLst/>
            </a:prstGeom>
            <a:noFill/>
            <a:ln w="9525">
              <a:noFill/>
              <a:miter lim="800000"/>
              <a:headEnd/>
              <a:tailEnd/>
            </a:ln>
            <a:effectLst/>
          </p:spPr>
          <p:txBody>
            <a:bodyPr wrap="none">
              <a:spAutoFit/>
            </a:bodyPr>
            <a:lstStyle/>
            <a:p>
              <a:pPr lvl="0">
                <a:lnSpc>
                  <a:spcPct val="90000"/>
                </a:lnSpc>
              </a:pPr>
              <a:r>
                <a:rPr lang="de-DE" sz="1400" dirty="0">
                  <a:latin typeface="Arial" pitchFamily="34" charset="0"/>
                </a:rPr>
                <a:t>50</a:t>
              </a:r>
            </a:p>
          </p:txBody>
        </p:sp>
        <p:sp>
          <p:nvSpPr>
            <p:cNvPr id="17" name="Text Box 67">
              <a:extLst>
                <a:ext uri="{FF2B5EF4-FFF2-40B4-BE49-F238E27FC236}">
                  <a16:creationId xmlns:a16="http://schemas.microsoft.com/office/drawing/2014/main" xmlns="" id="{2A7CAB38-1BFC-492B-B9A4-0DFF7E1630ED}"/>
                </a:ext>
              </a:extLst>
            </p:cNvPr>
            <p:cNvSpPr txBox="1">
              <a:spLocks noChangeArrowheads="1"/>
            </p:cNvSpPr>
            <p:nvPr/>
          </p:nvSpPr>
          <p:spPr bwMode="auto">
            <a:xfrm>
              <a:off x="5090499" y="3593502"/>
              <a:ext cx="383438" cy="286232"/>
            </a:xfrm>
            <a:prstGeom prst="rect">
              <a:avLst/>
            </a:prstGeom>
            <a:noFill/>
            <a:ln w="9525">
              <a:noFill/>
              <a:miter lim="800000"/>
              <a:headEnd/>
              <a:tailEnd/>
            </a:ln>
            <a:effectLst/>
          </p:spPr>
          <p:txBody>
            <a:bodyPr wrap="none">
              <a:spAutoFit/>
            </a:bodyPr>
            <a:lstStyle/>
            <a:p>
              <a:pPr lvl="0">
                <a:lnSpc>
                  <a:spcPct val="90000"/>
                </a:lnSpc>
              </a:pPr>
              <a:r>
                <a:rPr lang="de-DE" sz="1400" dirty="0">
                  <a:latin typeface="Arial" pitchFamily="34" charset="0"/>
                </a:rPr>
                <a:t>60</a:t>
              </a:r>
            </a:p>
          </p:txBody>
        </p:sp>
        <p:sp>
          <p:nvSpPr>
            <p:cNvPr id="18" name="Text Box 67">
              <a:extLst>
                <a:ext uri="{FF2B5EF4-FFF2-40B4-BE49-F238E27FC236}">
                  <a16:creationId xmlns:a16="http://schemas.microsoft.com/office/drawing/2014/main" xmlns="" id="{C236695C-64A0-4A40-AB4F-DEECD398032C}"/>
                </a:ext>
              </a:extLst>
            </p:cNvPr>
            <p:cNvSpPr txBox="1">
              <a:spLocks noChangeArrowheads="1"/>
            </p:cNvSpPr>
            <p:nvPr/>
          </p:nvSpPr>
          <p:spPr bwMode="auto">
            <a:xfrm>
              <a:off x="5670819" y="3593502"/>
              <a:ext cx="383438" cy="286232"/>
            </a:xfrm>
            <a:prstGeom prst="rect">
              <a:avLst/>
            </a:prstGeom>
            <a:noFill/>
            <a:ln w="9525">
              <a:noFill/>
              <a:miter lim="800000"/>
              <a:headEnd/>
              <a:tailEnd/>
            </a:ln>
            <a:effectLst/>
          </p:spPr>
          <p:txBody>
            <a:bodyPr wrap="none">
              <a:spAutoFit/>
            </a:bodyPr>
            <a:lstStyle/>
            <a:p>
              <a:pPr lvl="0">
                <a:lnSpc>
                  <a:spcPct val="90000"/>
                </a:lnSpc>
              </a:pPr>
              <a:r>
                <a:rPr lang="de-DE" sz="1400" dirty="0">
                  <a:latin typeface="Arial" pitchFamily="34" charset="0"/>
                </a:rPr>
                <a:t>67</a:t>
              </a:r>
            </a:p>
          </p:txBody>
        </p:sp>
        <p:sp>
          <p:nvSpPr>
            <p:cNvPr id="19" name="Text Box 67">
              <a:extLst>
                <a:ext uri="{FF2B5EF4-FFF2-40B4-BE49-F238E27FC236}">
                  <a16:creationId xmlns:a16="http://schemas.microsoft.com/office/drawing/2014/main" xmlns="" id="{D33AE45C-52E5-4A02-AC0B-9AAB9858CC93}"/>
                </a:ext>
              </a:extLst>
            </p:cNvPr>
            <p:cNvSpPr txBox="1">
              <a:spLocks noChangeArrowheads="1"/>
            </p:cNvSpPr>
            <p:nvPr/>
          </p:nvSpPr>
          <p:spPr bwMode="auto">
            <a:xfrm>
              <a:off x="2802442" y="3593502"/>
              <a:ext cx="383438" cy="286232"/>
            </a:xfrm>
            <a:prstGeom prst="rect">
              <a:avLst/>
            </a:prstGeom>
            <a:noFill/>
            <a:ln w="9525">
              <a:noFill/>
              <a:miter lim="800000"/>
              <a:headEnd/>
              <a:tailEnd/>
            </a:ln>
            <a:effectLst/>
          </p:spPr>
          <p:txBody>
            <a:bodyPr wrap="none">
              <a:spAutoFit/>
            </a:bodyPr>
            <a:lstStyle/>
            <a:p>
              <a:pPr lvl="0">
                <a:lnSpc>
                  <a:spcPct val="90000"/>
                </a:lnSpc>
              </a:pPr>
              <a:r>
                <a:rPr lang="de-DE" sz="1400" dirty="0">
                  <a:latin typeface="Arial" pitchFamily="34" charset="0"/>
                </a:rPr>
                <a:t>30</a:t>
              </a:r>
            </a:p>
          </p:txBody>
        </p:sp>
        <p:cxnSp>
          <p:nvCxnSpPr>
            <p:cNvPr id="20" name="Gerader Verbinder 19">
              <a:extLst>
                <a:ext uri="{FF2B5EF4-FFF2-40B4-BE49-F238E27FC236}">
                  <a16:creationId xmlns:a16="http://schemas.microsoft.com/office/drawing/2014/main" xmlns="" id="{6D5F709E-5816-4CD4-8E6C-C2FE617F137B}"/>
                </a:ext>
              </a:extLst>
            </p:cNvPr>
            <p:cNvCxnSpPr/>
            <p:nvPr/>
          </p:nvCxnSpPr>
          <p:spPr bwMode="auto">
            <a:xfrm>
              <a:off x="5862538" y="2017399"/>
              <a:ext cx="0" cy="1565651"/>
            </a:xfrm>
            <a:prstGeom prst="line">
              <a:avLst/>
            </a:prstGeom>
            <a:solidFill>
              <a:schemeClr val="accent1"/>
            </a:solidFill>
            <a:ln w="19050" cap="flat" cmpd="sng" algn="ctr">
              <a:solidFill>
                <a:schemeClr val="tx1"/>
              </a:solidFill>
              <a:prstDash val="sysDot"/>
              <a:round/>
              <a:headEnd type="none" w="med" len="med"/>
              <a:tailEnd type="none" w="med" len="med"/>
            </a:ln>
            <a:effectLst/>
          </p:spPr>
        </p:cxnSp>
        <p:sp>
          <p:nvSpPr>
            <p:cNvPr id="21" name="Rechteck 20">
              <a:extLst>
                <a:ext uri="{FF2B5EF4-FFF2-40B4-BE49-F238E27FC236}">
                  <a16:creationId xmlns:a16="http://schemas.microsoft.com/office/drawing/2014/main" xmlns="" id="{009B1F99-3D1A-49BC-92C7-B1767A3EFAC1}"/>
                </a:ext>
              </a:extLst>
            </p:cNvPr>
            <p:cNvSpPr/>
            <p:nvPr/>
          </p:nvSpPr>
          <p:spPr bwMode="auto">
            <a:xfrm>
              <a:off x="5903635" y="2271168"/>
              <a:ext cx="1331053" cy="571360"/>
            </a:xfrm>
            <a:prstGeom prst="rect">
              <a:avLst/>
            </a:prstGeom>
            <a:solidFill>
              <a:srgbClr val="FDD25C"/>
            </a:solidFill>
            <a:ln w="190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de-DE" sz="1400" dirty="0">
                <a:solidFill>
                  <a:schemeClr val="bg1"/>
                </a:solidFill>
              </a:endParaRPr>
            </a:p>
            <a:p>
              <a:pPr algn="ctr"/>
              <a:r>
                <a:rPr lang="de-DE" sz="1400" dirty="0"/>
                <a:t>Vorsorgelücke</a:t>
              </a:r>
            </a:p>
          </p:txBody>
        </p:sp>
        <p:sp>
          <p:nvSpPr>
            <p:cNvPr id="22" name="Gleichschenkliges Dreieck 21">
              <a:extLst>
                <a:ext uri="{FF2B5EF4-FFF2-40B4-BE49-F238E27FC236}">
                  <a16:creationId xmlns:a16="http://schemas.microsoft.com/office/drawing/2014/main" xmlns="" id="{1E908EA7-3883-40E3-819D-2FD56F1E0F65}"/>
                </a:ext>
              </a:extLst>
            </p:cNvPr>
            <p:cNvSpPr/>
            <p:nvPr/>
          </p:nvSpPr>
          <p:spPr bwMode="auto">
            <a:xfrm rot="10800000">
              <a:off x="6425123" y="2852980"/>
              <a:ext cx="288076" cy="116460"/>
            </a:xfrm>
            <a:prstGeom prst="triangle">
              <a:avLst/>
            </a:prstGeom>
            <a:solidFill>
              <a:schemeClr val="bg1"/>
            </a:solidFill>
            <a:ln w="190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de-DE"/>
            </a:p>
          </p:txBody>
        </p:sp>
        <p:sp>
          <p:nvSpPr>
            <p:cNvPr id="23" name="Text Box 67">
              <a:extLst>
                <a:ext uri="{FF2B5EF4-FFF2-40B4-BE49-F238E27FC236}">
                  <a16:creationId xmlns:a16="http://schemas.microsoft.com/office/drawing/2014/main" xmlns="" id="{23DFC8D5-C93C-4AEB-9F6B-FB1BC75B80D3}"/>
                </a:ext>
              </a:extLst>
            </p:cNvPr>
            <p:cNvSpPr txBox="1">
              <a:spLocks noChangeArrowheads="1"/>
            </p:cNvSpPr>
            <p:nvPr/>
          </p:nvSpPr>
          <p:spPr bwMode="auto">
            <a:xfrm>
              <a:off x="3325145" y="1959644"/>
              <a:ext cx="1013681" cy="163403"/>
            </a:xfrm>
            <a:prstGeom prst="rect">
              <a:avLst/>
            </a:prstGeom>
            <a:noFill/>
            <a:ln w="9525">
              <a:noFill/>
              <a:miter lim="800000"/>
              <a:headEnd/>
              <a:tailEnd/>
            </a:ln>
            <a:effectLst/>
          </p:spPr>
          <p:txBody>
            <a:bodyPr wrap="none">
              <a:spAutoFit/>
            </a:bodyPr>
            <a:lstStyle/>
            <a:p>
              <a:pPr lvl="0">
                <a:lnSpc>
                  <a:spcPct val="90000"/>
                </a:lnSpc>
              </a:pPr>
              <a:r>
                <a:rPr lang="de-DE" sz="1400" b="1" dirty="0">
                  <a:latin typeface="Arial" pitchFamily="34" charset="0"/>
                </a:rPr>
                <a:t>Erwerbsleben</a:t>
              </a:r>
            </a:p>
          </p:txBody>
        </p:sp>
        <p:sp>
          <p:nvSpPr>
            <p:cNvPr id="24" name="Text Box 67">
              <a:extLst>
                <a:ext uri="{FF2B5EF4-FFF2-40B4-BE49-F238E27FC236}">
                  <a16:creationId xmlns:a16="http://schemas.microsoft.com/office/drawing/2014/main" xmlns="" id="{45BD3CC3-49F3-4D07-A520-C9B776DA69C8}"/>
                </a:ext>
              </a:extLst>
            </p:cNvPr>
            <p:cNvSpPr txBox="1">
              <a:spLocks noChangeArrowheads="1"/>
            </p:cNvSpPr>
            <p:nvPr/>
          </p:nvSpPr>
          <p:spPr bwMode="auto">
            <a:xfrm>
              <a:off x="6237979" y="1958929"/>
              <a:ext cx="508155" cy="163403"/>
            </a:xfrm>
            <a:prstGeom prst="rect">
              <a:avLst/>
            </a:prstGeom>
            <a:noFill/>
            <a:ln w="9525">
              <a:noFill/>
              <a:miter lim="800000"/>
              <a:headEnd/>
              <a:tailEnd/>
            </a:ln>
            <a:effectLst/>
          </p:spPr>
          <p:txBody>
            <a:bodyPr wrap="none">
              <a:spAutoFit/>
            </a:bodyPr>
            <a:lstStyle/>
            <a:p>
              <a:pPr lvl="0">
                <a:lnSpc>
                  <a:spcPct val="90000"/>
                </a:lnSpc>
              </a:pPr>
              <a:r>
                <a:rPr lang="de-DE" sz="1400" b="1" dirty="0">
                  <a:latin typeface="Arial" pitchFamily="34" charset="0"/>
                </a:rPr>
                <a:t>Rente</a:t>
              </a:r>
            </a:p>
          </p:txBody>
        </p:sp>
      </p:grpSp>
    </p:spTree>
    <p:extLst>
      <p:ext uri="{BB962C8B-B14F-4D97-AF65-F5344CB8AC3E}">
        <p14:creationId xmlns:p14="http://schemas.microsoft.com/office/powerpoint/2010/main" val="2154583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 calcmode="lin" valueType="num">
                                      <p:cBhvr additive="base">
                                        <p:cTn id="19"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 calcmode="lin" valueType="num">
                                      <p:cBhvr additive="base">
                                        <p:cTn id="25"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46</a:t>
            </a:fld>
            <a:endParaRPr lang="de-DE"/>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15" name="Grafik 14"/>
          <p:cNvPicPr>
            <a:picLocks noChangeAspect="1"/>
          </p:cNvPicPr>
          <p:nvPr/>
        </p:nvPicPr>
        <p:blipFill>
          <a:blip r:embed="rId2"/>
          <a:stretch>
            <a:fillRect/>
          </a:stretch>
        </p:blipFill>
        <p:spPr>
          <a:xfrm>
            <a:off x="3195315" y="3231832"/>
            <a:ext cx="5810250" cy="1857375"/>
          </a:xfrm>
          <a:prstGeom prst="rect">
            <a:avLst/>
          </a:prstGeom>
        </p:spPr>
      </p:pic>
      <p:pic>
        <p:nvPicPr>
          <p:cNvPr id="4" name="Grafik 3"/>
          <p:cNvPicPr>
            <a:picLocks noChangeAspect="1"/>
          </p:cNvPicPr>
          <p:nvPr/>
        </p:nvPicPr>
        <p:blipFill>
          <a:blip r:embed="rId3"/>
          <a:stretch>
            <a:fillRect/>
          </a:stretch>
        </p:blipFill>
        <p:spPr>
          <a:xfrm>
            <a:off x="733619" y="1507660"/>
            <a:ext cx="9575408" cy="5305718"/>
          </a:xfrm>
          <a:prstGeom prst="rect">
            <a:avLst/>
          </a:prstGeom>
        </p:spPr>
      </p:pic>
    </p:spTree>
    <p:extLst>
      <p:ext uri="{BB962C8B-B14F-4D97-AF65-F5344CB8AC3E}">
        <p14:creationId xmlns:p14="http://schemas.microsoft.com/office/powerpoint/2010/main" val="87337573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47</a:t>
            </a:fld>
            <a:endParaRPr lang="de-DE"/>
          </a:p>
        </p:txBody>
      </p:sp>
      <p:sp>
        <p:nvSpPr>
          <p:cNvPr id="3" name="Textplatzhalter 2"/>
          <p:cNvSpPr>
            <a:spLocks noGrp="1"/>
          </p:cNvSpPr>
          <p:nvPr>
            <p:ph type="body" sz="quarter" idx="10"/>
          </p:nvPr>
        </p:nvSpPr>
        <p:spPr/>
        <p:txBody>
          <a:bodyPr/>
          <a:lstStyle/>
          <a:p>
            <a:r>
              <a:rPr lang="de-DE" dirty="0" smtClean="0"/>
              <a:t>Mythos Eckrentner</a:t>
            </a:r>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7" name="Grafik 6"/>
          <p:cNvPicPr>
            <a:picLocks noChangeAspect="1"/>
          </p:cNvPicPr>
          <p:nvPr/>
        </p:nvPicPr>
        <p:blipFill>
          <a:blip r:embed="rId2"/>
          <a:stretch>
            <a:fillRect/>
          </a:stretch>
        </p:blipFill>
        <p:spPr>
          <a:xfrm>
            <a:off x="1290159" y="2408332"/>
            <a:ext cx="8237056" cy="3268066"/>
          </a:xfrm>
          <a:prstGeom prst="rect">
            <a:avLst/>
          </a:prstGeom>
        </p:spPr>
      </p:pic>
      <p:sp>
        <p:nvSpPr>
          <p:cNvPr id="6" name="Stern mit 5 Zacken 5"/>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8737438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48</a:t>
            </a:fld>
            <a:endParaRPr lang="de-DE"/>
          </a:p>
        </p:txBody>
      </p:sp>
      <p:sp>
        <p:nvSpPr>
          <p:cNvPr id="3" name="Textplatzhalter 2"/>
          <p:cNvSpPr>
            <a:spLocks noGrp="1"/>
          </p:cNvSpPr>
          <p:nvPr>
            <p:ph type="body" sz="quarter" idx="10"/>
          </p:nvPr>
        </p:nvSpPr>
        <p:spPr/>
        <p:txBody>
          <a:bodyPr/>
          <a:lstStyle/>
          <a:p>
            <a:r>
              <a:rPr lang="de-DE" dirty="0" smtClean="0"/>
              <a:t>Versorgungslücke</a:t>
            </a:r>
            <a:endParaRPr lang="de-DE" dirty="0"/>
          </a:p>
        </p:txBody>
      </p:sp>
      <p:sp>
        <p:nvSpPr>
          <p:cNvPr id="4" name="Textplatzhalter 3"/>
          <p:cNvSpPr>
            <a:spLocks noGrp="1"/>
          </p:cNvSpPr>
          <p:nvPr>
            <p:ph type="body" sz="half" idx="2"/>
          </p:nvPr>
        </p:nvSpPr>
        <p:spPr/>
        <p:txBody>
          <a:bodyPr/>
          <a:lstStyle/>
          <a:p>
            <a:pPr marL="266700" indent="-266700" eaLnBrk="0" hangingPunct="0">
              <a:spcBef>
                <a:spcPct val="50000"/>
              </a:spcBef>
              <a:buClr>
                <a:srgbClr val="1D2D4B"/>
              </a:buClr>
              <a:buFont typeface="Wingdings" pitchFamily="2" charset="2"/>
              <a:buChar cha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6" name="Picture 2"/>
          <p:cNvPicPr>
            <a:picLocks noChangeAspect="1" noChangeArrowheads="1"/>
          </p:cNvPicPr>
          <p:nvPr/>
        </p:nvPicPr>
        <p:blipFill>
          <a:blip r:embed="rId2" cstate="print"/>
          <a:srcRect/>
          <a:stretch>
            <a:fillRect/>
          </a:stretch>
        </p:blipFill>
        <p:spPr bwMode="auto">
          <a:xfrm>
            <a:off x="258352" y="2323967"/>
            <a:ext cx="4597400" cy="1798638"/>
          </a:xfrm>
          <a:prstGeom prst="rect">
            <a:avLst/>
          </a:prstGeom>
          <a:noFill/>
          <a:ln w="9525">
            <a:noFill/>
            <a:miter lim="800000"/>
            <a:headEnd/>
            <a:tailEnd/>
          </a:ln>
        </p:spPr>
      </p:pic>
      <p:grpSp>
        <p:nvGrpSpPr>
          <p:cNvPr id="7" name="Gruppieren 7"/>
          <p:cNvGrpSpPr>
            <a:grpSpLocks/>
          </p:cNvGrpSpPr>
          <p:nvPr/>
        </p:nvGrpSpPr>
        <p:grpSpPr bwMode="auto">
          <a:xfrm>
            <a:off x="6038579" y="1845535"/>
            <a:ext cx="3024187" cy="2209800"/>
            <a:chOff x="1835697" y="1700808"/>
            <a:chExt cx="3024336" cy="2209156"/>
          </a:xfrm>
        </p:grpSpPr>
        <p:pic>
          <p:nvPicPr>
            <p:cNvPr id="8" name="Grafik 8" descr="2012_Versorgungslücke_Brutto_1115.jpg"/>
            <p:cNvPicPr>
              <a:picLocks noChangeAspect="1"/>
            </p:cNvPicPr>
            <p:nvPr/>
          </p:nvPicPr>
          <p:blipFill>
            <a:blip r:embed="rId3" cstate="print"/>
            <a:srcRect/>
            <a:stretch>
              <a:fillRect/>
            </a:stretch>
          </p:blipFill>
          <p:spPr bwMode="auto">
            <a:xfrm>
              <a:off x="1835697" y="1700808"/>
              <a:ext cx="3024336" cy="2204270"/>
            </a:xfrm>
            <a:prstGeom prst="rect">
              <a:avLst/>
            </a:prstGeom>
            <a:noFill/>
            <a:ln w="9525">
              <a:noFill/>
              <a:miter lim="800000"/>
              <a:headEnd/>
              <a:tailEnd/>
            </a:ln>
          </p:spPr>
        </p:pic>
        <p:sp>
          <p:nvSpPr>
            <p:cNvPr id="9" name="Textfeld 9"/>
            <p:cNvSpPr txBox="1">
              <a:spLocks noChangeArrowheads="1"/>
            </p:cNvSpPr>
            <p:nvPr/>
          </p:nvSpPr>
          <p:spPr bwMode="auto">
            <a:xfrm>
              <a:off x="1876642" y="3679132"/>
              <a:ext cx="1008112" cy="230832"/>
            </a:xfrm>
            <a:prstGeom prst="rect">
              <a:avLst/>
            </a:prstGeom>
            <a:noFill/>
            <a:ln w="9525">
              <a:noFill/>
              <a:miter lim="800000"/>
              <a:headEnd/>
              <a:tailEnd/>
            </a:ln>
          </p:spPr>
          <p:txBody>
            <a:bodyPr>
              <a:spAutoFit/>
            </a:bodyPr>
            <a:lstStyle/>
            <a:p>
              <a:r>
                <a:rPr lang="de-DE" sz="900" dirty="0" smtClean="0"/>
                <a:t>2.125 € </a:t>
              </a:r>
              <a:r>
                <a:rPr lang="de-DE" sz="900" dirty="0"/>
                <a:t>Netto</a:t>
              </a:r>
            </a:p>
          </p:txBody>
        </p:sp>
        <p:sp>
          <p:nvSpPr>
            <p:cNvPr id="10" name="Textfeld 10"/>
            <p:cNvSpPr txBox="1">
              <a:spLocks noChangeArrowheads="1"/>
            </p:cNvSpPr>
            <p:nvPr/>
          </p:nvSpPr>
          <p:spPr bwMode="auto">
            <a:xfrm>
              <a:off x="2843808" y="2204864"/>
              <a:ext cx="1008112" cy="246221"/>
            </a:xfrm>
            <a:prstGeom prst="rect">
              <a:avLst/>
            </a:prstGeom>
            <a:noFill/>
            <a:ln w="9525">
              <a:noFill/>
              <a:miter lim="800000"/>
              <a:headEnd/>
              <a:tailEnd/>
            </a:ln>
          </p:spPr>
          <p:txBody>
            <a:bodyPr>
              <a:spAutoFit/>
            </a:bodyPr>
            <a:lstStyle/>
            <a:p>
              <a:r>
                <a:rPr lang="de-DE" sz="1000" dirty="0">
                  <a:solidFill>
                    <a:srgbClr val="CC3300"/>
                  </a:solidFill>
                </a:rPr>
                <a:t>Lücke </a:t>
              </a:r>
              <a:r>
                <a:rPr lang="de-DE" sz="1000" dirty="0" smtClean="0">
                  <a:solidFill>
                    <a:srgbClr val="CC3300"/>
                  </a:solidFill>
                </a:rPr>
                <a:t>795 </a:t>
              </a:r>
              <a:r>
                <a:rPr lang="de-DE" sz="1000" dirty="0">
                  <a:solidFill>
                    <a:srgbClr val="CC3300"/>
                  </a:solidFill>
                </a:rPr>
                <a:t>€</a:t>
              </a:r>
            </a:p>
          </p:txBody>
        </p:sp>
        <p:sp>
          <p:nvSpPr>
            <p:cNvPr id="11" name="Textfeld 11"/>
            <p:cNvSpPr txBox="1">
              <a:spLocks noChangeArrowheads="1"/>
            </p:cNvSpPr>
            <p:nvPr/>
          </p:nvSpPr>
          <p:spPr bwMode="auto">
            <a:xfrm>
              <a:off x="3851920" y="2204864"/>
              <a:ext cx="1008112" cy="246221"/>
            </a:xfrm>
            <a:prstGeom prst="rect">
              <a:avLst/>
            </a:prstGeom>
            <a:noFill/>
            <a:ln w="9525">
              <a:noFill/>
              <a:miter lim="800000"/>
              <a:headEnd/>
              <a:tailEnd/>
            </a:ln>
          </p:spPr>
          <p:txBody>
            <a:bodyPr>
              <a:spAutoFit/>
            </a:bodyPr>
            <a:lstStyle/>
            <a:p>
              <a:r>
                <a:rPr lang="de-DE" sz="1000" dirty="0">
                  <a:solidFill>
                    <a:srgbClr val="CC3300"/>
                  </a:solidFill>
                </a:rPr>
                <a:t>Lücke </a:t>
              </a:r>
              <a:r>
                <a:rPr lang="de-DE" sz="1000" dirty="0" smtClean="0">
                  <a:solidFill>
                    <a:srgbClr val="CC3300"/>
                  </a:solidFill>
                </a:rPr>
                <a:t>1.160 </a:t>
              </a:r>
              <a:r>
                <a:rPr lang="de-DE" sz="1000" dirty="0">
                  <a:solidFill>
                    <a:srgbClr val="CC3300"/>
                  </a:solidFill>
                </a:rPr>
                <a:t>€</a:t>
              </a:r>
            </a:p>
          </p:txBody>
        </p:sp>
      </p:grpSp>
      <p:sp>
        <p:nvSpPr>
          <p:cNvPr id="12" name="Text Box 2"/>
          <p:cNvSpPr txBox="1">
            <a:spLocks noChangeArrowheads="1"/>
          </p:cNvSpPr>
          <p:nvPr/>
        </p:nvSpPr>
        <p:spPr bwMode="auto">
          <a:xfrm>
            <a:off x="5953986" y="1558197"/>
            <a:ext cx="3311525" cy="287338"/>
          </a:xfrm>
          <a:prstGeom prst="rect">
            <a:avLst/>
          </a:prstGeom>
          <a:noFill/>
          <a:ln w="9525">
            <a:noFill/>
            <a:miter lim="800000"/>
            <a:headEnd/>
            <a:tailEnd/>
          </a:ln>
        </p:spPr>
        <p:txBody>
          <a:bodyPr anchor="ctr"/>
          <a:lstStyle/>
          <a:p>
            <a:pPr>
              <a:spcBef>
                <a:spcPct val="50000"/>
              </a:spcBef>
            </a:pPr>
            <a:r>
              <a:rPr lang="de-DE" altLang="de-DE" sz="1200" b="1" dirty="0"/>
              <a:t>Die Versorgungslücke bei 3.500 € Brutto</a:t>
            </a:r>
          </a:p>
        </p:txBody>
      </p:sp>
      <p:pic>
        <p:nvPicPr>
          <p:cNvPr id="13" name="Picture 2"/>
          <p:cNvPicPr>
            <a:picLocks noChangeAspect="1" noChangeArrowheads="1"/>
          </p:cNvPicPr>
          <p:nvPr/>
        </p:nvPicPr>
        <p:blipFill>
          <a:blip r:embed="rId4" cstate="print"/>
          <a:srcRect/>
          <a:stretch>
            <a:fillRect/>
          </a:stretch>
        </p:blipFill>
        <p:spPr bwMode="auto">
          <a:xfrm>
            <a:off x="258352" y="4460015"/>
            <a:ext cx="4597400" cy="1800225"/>
          </a:xfrm>
          <a:prstGeom prst="rect">
            <a:avLst/>
          </a:prstGeom>
          <a:noFill/>
          <a:ln w="9525">
            <a:noFill/>
            <a:miter lim="800000"/>
            <a:headEnd/>
            <a:tailEnd/>
          </a:ln>
        </p:spPr>
      </p:pic>
      <p:grpSp>
        <p:nvGrpSpPr>
          <p:cNvPr id="14" name="Gruppieren 12"/>
          <p:cNvGrpSpPr>
            <a:grpSpLocks/>
          </p:cNvGrpSpPr>
          <p:nvPr/>
        </p:nvGrpSpPr>
        <p:grpSpPr bwMode="auto">
          <a:xfrm>
            <a:off x="6179411" y="4575556"/>
            <a:ext cx="3086100" cy="1997075"/>
            <a:chOff x="1835696" y="4437112"/>
            <a:chExt cx="3085836" cy="1996718"/>
          </a:xfrm>
        </p:grpSpPr>
        <p:pic>
          <p:nvPicPr>
            <p:cNvPr id="15" name="Grafik 13" descr="2012_Versorgungslücke_1115_Inflation.jpg"/>
            <p:cNvPicPr>
              <a:picLocks noChangeAspect="1"/>
            </p:cNvPicPr>
            <p:nvPr/>
          </p:nvPicPr>
          <p:blipFill>
            <a:blip r:embed="rId5" cstate="print"/>
            <a:srcRect/>
            <a:stretch>
              <a:fillRect/>
            </a:stretch>
          </p:blipFill>
          <p:spPr bwMode="auto">
            <a:xfrm>
              <a:off x="1835696" y="4437112"/>
              <a:ext cx="3085836" cy="1996718"/>
            </a:xfrm>
            <a:prstGeom prst="rect">
              <a:avLst/>
            </a:prstGeom>
            <a:noFill/>
            <a:ln w="9525">
              <a:noFill/>
              <a:miter lim="800000"/>
              <a:headEnd/>
              <a:tailEnd/>
            </a:ln>
          </p:spPr>
        </p:pic>
        <p:sp>
          <p:nvSpPr>
            <p:cNvPr id="16" name="Textfeld 14"/>
            <p:cNvSpPr txBox="1">
              <a:spLocks noChangeArrowheads="1"/>
            </p:cNvSpPr>
            <p:nvPr/>
          </p:nvSpPr>
          <p:spPr bwMode="auto">
            <a:xfrm>
              <a:off x="4109808" y="6165304"/>
              <a:ext cx="792088" cy="246221"/>
            </a:xfrm>
            <a:prstGeom prst="rect">
              <a:avLst/>
            </a:prstGeom>
            <a:noFill/>
            <a:ln w="9525">
              <a:noFill/>
              <a:miter lim="800000"/>
              <a:headEnd/>
              <a:tailEnd/>
            </a:ln>
          </p:spPr>
          <p:txBody>
            <a:bodyPr>
              <a:spAutoFit/>
            </a:bodyPr>
            <a:lstStyle/>
            <a:p>
              <a:r>
                <a:rPr lang="de-DE" sz="1000" dirty="0">
                  <a:solidFill>
                    <a:schemeClr val="bg1"/>
                  </a:solidFill>
                </a:rPr>
                <a:t> </a:t>
              </a:r>
              <a:r>
                <a:rPr lang="de-DE" sz="1000" dirty="0" smtClean="0">
                  <a:solidFill>
                    <a:schemeClr val="bg1"/>
                  </a:solidFill>
                </a:rPr>
                <a:t>30 </a:t>
              </a:r>
              <a:r>
                <a:rPr lang="de-DE" sz="1000" dirty="0">
                  <a:solidFill>
                    <a:schemeClr val="bg1"/>
                  </a:solidFill>
                </a:rPr>
                <a:t>Jahre</a:t>
              </a:r>
            </a:p>
          </p:txBody>
        </p:sp>
        <p:sp>
          <p:nvSpPr>
            <p:cNvPr id="17" name="Textfeld 15"/>
            <p:cNvSpPr txBox="1">
              <a:spLocks noChangeArrowheads="1"/>
            </p:cNvSpPr>
            <p:nvPr/>
          </p:nvSpPr>
          <p:spPr bwMode="auto">
            <a:xfrm>
              <a:off x="1979712" y="5589240"/>
              <a:ext cx="648072" cy="246221"/>
            </a:xfrm>
            <a:prstGeom prst="rect">
              <a:avLst/>
            </a:prstGeom>
            <a:noFill/>
            <a:ln w="9525">
              <a:noFill/>
              <a:miter lim="800000"/>
              <a:headEnd/>
              <a:tailEnd/>
            </a:ln>
          </p:spPr>
          <p:txBody>
            <a:bodyPr>
              <a:spAutoFit/>
            </a:bodyPr>
            <a:lstStyle/>
            <a:p>
              <a:r>
                <a:rPr lang="de-DE" sz="1000" dirty="0" smtClean="0">
                  <a:solidFill>
                    <a:schemeClr val="bg1"/>
                  </a:solidFill>
                </a:rPr>
                <a:t>1.160 </a:t>
              </a:r>
              <a:r>
                <a:rPr lang="de-DE" sz="1000" dirty="0">
                  <a:solidFill>
                    <a:schemeClr val="bg1"/>
                  </a:solidFill>
                </a:rPr>
                <a:t>€</a:t>
              </a:r>
            </a:p>
          </p:txBody>
        </p:sp>
        <p:sp>
          <p:nvSpPr>
            <p:cNvPr id="18" name="Textfeld 16"/>
            <p:cNvSpPr txBox="1">
              <a:spLocks noChangeArrowheads="1"/>
            </p:cNvSpPr>
            <p:nvPr/>
          </p:nvSpPr>
          <p:spPr bwMode="auto">
            <a:xfrm>
              <a:off x="2699792" y="5373216"/>
              <a:ext cx="648072" cy="246177"/>
            </a:xfrm>
            <a:prstGeom prst="rect">
              <a:avLst/>
            </a:prstGeom>
            <a:noFill/>
            <a:ln w="9525">
              <a:noFill/>
              <a:miter lim="800000"/>
              <a:headEnd/>
              <a:tailEnd/>
            </a:ln>
          </p:spPr>
          <p:txBody>
            <a:bodyPr>
              <a:spAutoFit/>
            </a:bodyPr>
            <a:lstStyle/>
            <a:p>
              <a:r>
                <a:rPr lang="de-DE" sz="1000" dirty="0" smtClean="0">
                  <a:solidFill>
                    <a:schemeClr val="bg1"/>
                  </a:solidFill>
                </a:rPr>
                <a:t>1.414 €</a:t>
              </a:r>
              <a:endParaRPr lang="de-DE" sz="1000" dirty="0">
                <a:solidFill>
                  <a:schemeClr val="bg1"/>
                </a:solidFill>
              </a:endParaRPr>
            </a:p>
          </p:txBody>
        </p:sp>
        <p:sp>
          <p:nvSpPr>
            <p:cNvPr id="19" name="Textfeld 17"/>
            <p:cNvSpPr txBox="1">
              <a:spLocks noChangeArrowheads="1"/>
            </p:cNvSpPr>
            <p:nvPr/>
          </p:nvSpPr>
          <p:spPr bwMode="auto">
            <a:xfrm>
              <a:off x="3419872" y="5085184"/>
              <a:ext cx="648072" cy="246221"/>
            </a:xfrm>
            <a:prstGeom prst="rect">
              <a:avLst/>
            </a:prstGeom>
            <a:noFill/>
            <a:ln w="9525">
              <a:noFill/>
              <a:miter lim="800000"/>
              <a:headEnd/>
              <a:tailEnd/>
            </a:ln>
          </p:spPr>
          <p:txBody>
            <a:bodyPr>
              <a:spAutoFit/>
            </a:bodyPr>
            <a:lstStyle/>
            <a:p>
              <a:r>
                <a:rPr lang="de-DE" sz="1000" dirty="0" smtClean="0">
                  <a:solidFill>
                    <a:schemeClr val="bg1"/>
                  </a:solidFill>
                </a:rPr>
                <a:t>1.723 </a:t>
              </a:r>
              <a:r>
                <a:rPr lang="de-DE" sz="1000" dirty="0">
                  <a:solidFill>
                    <a:schemeClr val="bg1"/>
                  </a:solidFill>
                </a:rPr>
                <a:t>€</a:t>
              </a:r>
            </a:p>
          </p:txBody>
        </p:sp>
        <p:sp>
          <p:nvSpPr>
            <p:cNvPr id="20" name="Textfeld 18"/>
            <p:cNvSpPr txBox="1">
              <a:spLocks noChangeArrowheads="1"/>
            </p:cNvSpPr>
            <p:nvPr/>
          </p:nvSpPr>
          <p:spPr bwMode="auto">
            <a:xfrm>
              <a:off x="4139952" y="4653136"/>
              <a:ext cx="648072" cy="246221"/>
            </a:xfrm>
            <a:prstGeom prst="rect">
              <a:avLst/>
            </a:prstGeom>
            <a:noFill/>
            <a:ln w="9525">
              <a:noFill/>
              <a:miter lim="800000"/>
              <a:headEnd/>
              <a:tailEnd/>
            </a:ln>
          </p:spPr>
          <p:txBody>
            <a:bodyPr>
              <a:spAutoFit/>
            </a:bodyPr>
            <a:lstStyle/>
            <a:p>
              <a:r>
                <a:rPr lang="de-DE" sz="1000" dirty="0" smtClean="0">
                  <a:solidFill>
                    <a:schemeClr val="bg1"/>
                  </a:solidFill>
                </a:rPr>
                <a:t>2.101 €</a:t>
              </a:r>
              <a:endParaRPr lang="de-DE" sz="1000" dirty="0">
                <a:solidFill>
                  <a:schemeClr val="bg1"/>
                </a:solidFill>
              </a:endParaRPr>
            </a:p>
          </p:txBody>
        </p:sp>
      </p:grpSp>
      <p:sp>
        <p:nvSpPr>
          <p:cNvPr id="21" name="Text Box 8"/>
          <p:cNvSpPr txBox="1">
            <a:spLocks noChangeArrowheads="1"/>
          </p:cNvSpPr>
          <p:nvPr/>
        </p:nvSpPr>
        <p:spPr bwMode="auto">
          <a:xfrm>
            <a:off x="5953986" y="4249239"/>
            <a:ext cx="3527425" cy="287337"/>
          </a:xfrm>
          <a:prstGeom prst="rect">
            <a:avLst/>
          </a:prstGeom>
          <a:noFill/>
          <a:ln w="9525">
            <a:noFill/>
            <a:miter lim="800000"/>
            <a:headEnd/>
            <a:tailEnd/>
          </a:ln>
        </p:spPr>
        <p:txBody>
          <a:bodyPr anchor="ctr"/>
          <a:lstStyle/>
          <a:p>
            <a:pPr>
              <a:spcBef>
                <a:spcPct val="50000"/>
              </a:spcBef>
            </a:pPr>
            <a:r>
              <a:rPr lang="de-DE" altLang="de-DE" sz="1200" b="1" dirty="0"/>
              <a:t>Versorgungslücke bei </a:t>
            </a:r>
            <a:r>
              <a:rPr lang="de-DE" altLang="de-DE" sz="1200" b="1" dirty="0" smtClean="0"/>
              <a:t>2 </a:t>
            </a:r>
            <a:r>
              <a:rPr lang="de-DE" altLang="de-DE" sz="1200" b="1" dirty="0"/>
              <a:t>% jährlicher Inflation</a:t>
            </a:r>
          </a:p>
        </p:txBody>
      </p:sp>
    </p:spTree>
    <p:extLst>
      <p:ext uri="{BB962C8B-B14F-4D97-AF65-F5344CB8AC3E}">
        <p14:creationId xmlns:p14="http://schemas.microsoft.com/office/powerpoint/2010/main" val="15041501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49</a:t>
            </a:fld>
            <a:endParaRPr lang="de-DE"/>
          </a:p>
        </p:txBody>
      </p:sp>
      <p:sp>
        <p:nvSpPr>
          <p:cNvPr id="3" name="Textplatzhalter 2"/>
          <p:cNvSpPr>
            <a:spLocks noGrp="1"/>
          </p:cNvSpPr>
          <p:nvPr>
            <p:ph type="body" sz="quarter" idx="10"/>
          </p:nvPr>
        </p:nvSpPr>
        <p:spPr/>
        <p:txBody>
          <a:bodyPr/>
          <a:lstStyle/>
          <a:p>
            <a:r>
              <a:rPr lang="de-DE" dirty="0" smtClean="0"/>
              <a:t>Agenda</a:t>
            </a:r>
          </a:p>
          <a:p>
            <a:endParaRPr lang="de-DE" dirty="0"/>
          </a:p>
          <a:p>
            <a:pPr marL="514350" indent="-514350">
              <a:buAutoNum type="arabicPeriod"/>
            </a:pPr>
            <a:r>
              <a:rPr lang="de-DE" sz="3200" dirty="0"/>
              <a:t>Die Gesetzliche Rentenversicherung</a:t>
            </a:r>
          </a:p>
          <a:p>
            <a:r>
              <a:rPr lang="de-DE" dirty="0"/>
              <a:t>      </a:t>
            </a:r>
            <a:r>
              <a:rPr lang="de-DE" dirty="0" smtClean="0"/>
              <a:t>   1.1</a:t>
            </a:r>
            <a:r>
              <a:rPr lang="de-DE" dirty="0"/>
              <a:t>. Aufgaben, Struktur und Mitglieder</a:t>
            </a:r>
          </a:p>
          <a:p>
            <a:r>
              <a:rPr lang="de-DE" dirty="0">
                <a:solidFill>
                  <a:srgbClr val="00B050"/>
                </a:solidFill>
              </a:rPr>
              <a:t>         </a:t>
            </a:r>
            <a:r>
              <a:rPr lang="de-DE" dirty="0"/>
              <a:t>1.2. Reformen und deren Auswirkungen am Praxisbeispiel</a:t>
            </a:r>
          </a:p>
          <a:p>
            <a:r>
              <a:rPr lang="de-DE" dirty="0">
                <a:solidFill>
                  <a:srgbClr val="00B050"/>
                </a:solidFill>
              </a:rPr>
              <a:t>         </a:t>
            </a:r>
            <a:r>
              <a:rPr lang="de-DE" dirty="0"/>
              <a:t>1.3. Hintergrund und Herausforderungen</a:t>
            </a:r>
          </a:p>
          <a:p>
            <a:endParaRPr lang="de-DE" dirty="0" smtClean="0"/>
          </a:p>
          <a:p>
            <a:r>
              <a:rPr lang="de-DE" dirty="0" smtClean="0"/>
              <a:t>2. </a:t>
            </a:r>
            <a:r>
              <a:rPr lang="de-DE" dirty="0" smtClean="0">
                <a:solidFill>
                  <a:srgbClr val="00B050"/>
                </a:solidFill>
              </a:rPr>
              <a:t>Die </a:t>
            </a:r>
            <a:r>
              <a:rPr lang="de-DE" dirty="0">
                <a:solidFill>
                  <a:srgbClr val="00B050"/>
                </a:solidFill>
              </a:rPr>
              <a:t>Altersvorsorge als Antwort soziale und politische Entwicklungen</a:t>
            </a:r>
          </a:p>
          <a:p>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Tree>
    <p:extLst>
      <p:ext uri="{BB962C8B-B14F-4D97-AF65-F5344CB8AC3E}">
        <p14:creationId xmlns:p14="http://schemas.microsoft.com/office/powerpoint/2010/main" val="3533592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3" name="Textplatzhalter 2"/>
          <p:cNvSpPr>
            <a:spLocks noGrp="1"/>
          </p:cNvSpPr>
          <p:nvPr>
            <p:ph type="body" sz="quarter" idx="10"/>
          </p:nvPr>
        </p:nvSpPr>
        <p:spPr/>
        <p:txBody>
          <a:bodyPr/>
          <a:lstStyle/>
          <a:p>
            <a:r>
              <a:rPr lang="de-DE" dirty="0" smtClean="0"/>
              <a:t> </a:t>
            </a:r>
            <a:endParaRPr lang="de-DE" dirty="0"/>
          </a:p>
        </p:txBody>
      </p:sp>
      <p:sp>
        <p:nvSpPr>
          <p:cNvPr id="4" name="Textplatzhalter 3"/>
          <p:cNvSpPr>
            <a:spLocks noGrp="1"/>
          </p:cNvSpPr>
          <p:nvPr>
            <p:ph type="body" sz="half" idx="2"/>
          </p:nvPr>
        </p:nvSpPr>
        <p:spPr/>
        <p:txBody>
          <a:bodyPr/>
          <a:lstStyle/>
          <a:p>
            <a:r>
              <a:rPr kumimoji="1" lang="de-DE" sz="1600" dirty="0" smtClean="0"/>
              <a:t> </a:t>
            </a:r>
            <a:endParaRPr lang="de-DE" sz="1600"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
        <p:nvSpPr>
          <p:cNvPr id="7" name="Textfeld 6"/>
          <p:cNvSpPr txBox="1"/>
          <p:nvPr/>
        </p:nvSpPr>
        <p:spPr>
          <a:xfrm>
            <a:off x="364220" y="1695766"/>
            <a:ext cx="6120680" cy="369332"/>
          </a:xfrm>
          <a:prstGeom prst="rect">
            <a:avLst/>
          </a:prstGeom>
          <a:noFill/>
          <a:ln>
            <a:solidFill>
              <a:srgbClr val="002060"/>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800" b="0" i="0" u="none" strike="noStrike" kern="0" cap="none" spc="0" normalizeH="0" baseline="0" noProof="0" dirty="0" smtClean="0">
                <a:ln>
                  <a:noFill/>
                </a:ln>
                <a:solidFill>
                  <a:srgbClr val="1D2D4B"/>
                </a:solidFill>
                <a:effectLst/>
                <a:uLnTx/>
                <a:uFillTx/>
                <a:ea typeface="ＭＳ Ｐゴシック"/>
              </a:rPr>
              <a:t>Aufgaben der Gesetzlichen Rentenversicherung :</a:t>
            </a:r>
          </a:p>
        </p:txBody>
      </p:sp>
      <p:sp>
        <p:nvSpPr>
          <p:cNvPr id="10" name="Rectangle 3"/>
          <p:cNvSpPr>
            <a:spLocks noChangeArrowheads="1"/>
          </p:cNvSpPr>
          <p:nvPr/>
        </p:nvSpPr>
        <p:spPr bwMode="auto">
          <a:xfrm>
            <a:off x="258352" y="2577042"/>
            <a:ext cx="9357596" cy="2529923"/>
          </a:xfrm>
          <a:prstGeom prst="rect">
            <a:avLst/>
          </a:prstGeom>
          <a:noFill/>
          <a:ln w="19050">
            <a:noFill/>
            <a:miter lim="800000"/>
            <a:headEnd/>
            <a:tailEnd/>
          </a:ln>
          <a:effectLst/>
        </p:spPr>
        <p:txBody>
          <a:bodyPr wrap="square">
            <a:spAutoFit/>
          </a:bodyPr>
          <a:lstStyle/>
          <a:p>
            <a:pPr marL="192088" lvl="2" indent="-188913" algn="l" eaLnBrk="0" hangingPunct="0">
              <a:spcAft>
                <a:spcPct val="30000"/>
              </a:spcAft>
              <a:buClr>
                <a:schemeClr val="accent1"/>
              </a:buClr>
              <a:tabLst>
                <a:tab pos="195263" algn="l"/>
              </a:tabLst>
            </a:pPr>
            <a:r>
              <a:rPr lang="de-DE" dirty="0">
                <a:solidFill>
                  <a:srgbClr val="1D2D4B"/>
                </a:solidFill>
              </a:rPr>
              <a:t>Rentenzahlungen bei Erwerbsminderung, Alter und Tod</a:t>
            </a:r>
          </a:p>
          <a:p>
            <a:pPr marL="192088" lvl="2" indent="-188913" algn="l" eaLnBrk="0" hangingPunct="0">
              <a:spcAft>
                <a:spcPct val="30000"/>
              </a:spcAft>
              <a:buClr>
                <a:schemeClr val="accent1"/>
              </a:buClr>
              <a:tabLst>
                <a:tab pos="195263" algn="l"/>
              </a:tabLst>
            </a:pPr>
            <a:r>
              <a:rPr lang="de-DE" dirty="0">
                <a:solidFill>
                  <a:srgbClr val="1D2D4B"/>
                </a:solidFill>
              </a:rPr>
              <a:t>Maßnahmen zur Erhaltung, Besserung und </a:t>
            </a:r>
            <a:r>
              <a:rPr lang="de-DE" dirty="0" smtClean="0">
                <a:solidFill>
                  <a:srgbClr val="1D2D4B"/>
                </a:solidFill>
              </a:rPr>
              <a:t>Wiederherstellung</a:t>
            </a:r>
          </a:p>
          <a:p>
            <a:pPr marL="192088" lvl="2" indent="-188913" algn="l" eaLnBrk="0" hangingPunct="0">
              <a:spcAft>
                <a:spcPct val="30000"/>
              </a:spcAft>
              <a:buClr>
                <a:schemeClr val="accent1"/>
              </a:buClr>
              <a:tabLst>
                <a:tab pos="195263" algn="l"/>
              </a:tabLst>
            </a:pPr>
            <a:r>
              <a:rPr lang="de-DE" dirty="0" smtClean="0">
                <a:solidFill>
                  <a:srgbClr val="1D2D4B"/>
                </a:solidFill>
              </a:rPr>
              <a:t>der </a:t>
            </a:r>
            <a:r>
              <a:rPr lang="de-DE" dirty="0">
                <a:solidFill>
                  <a:srgbClr val="1D2D4B"/>
                </a:solidFill>
              </a:rPr>
              <a:t>Erwerbsfähigkeit des Versicherten</a:t>
            </a:r>
          </a:p>
          <a:p>
            <a:pPr marL="192088" lvl="2" indent="-188913" algn="l" eaLnBrk="0" hangingPunct="0">
              <a:spcAft>
                <a:spcPct val="30000"/>
              </a:spcAft>
              <a:buClr>
                <a:schemeClr val="accent1"/>
              </a:buClr>
              <a:tabLst>
                <a:tab pos="195263" algn="l"/>
              </a:tabLst>
            </a:pPr>
            <a:r>
              <a:rPr lang="de-DE" dirty="0" smtClean="0">
                <a:solidFill>
                  <a:srgbClr val="1D2D4B"/>
                </a:solidFill>
              </a:rPr>
              <a:t>Aufklärung </a:t>
            </a:r>
            <a:r>
              <a:rPr lang="de-DE" dirty="0">
                <a:solidFill>
                  <a:srgbClr val="1D2D4B"/>
                </a:solidFill>
              </a:rPr>
              <a:t>und Auskunft an Versicherte und </a:t>
            </a:r>
            <a:r>
              <a:rPr lang="de-DE" dirty="0" smtClean="0">
                <a:solidFill>
                  <a:srgbClr val="1D2D4B"/>
                </a:solidFill>
              </a:rPr>
              <a:t>Rentner</a:t>
            </a:r>
          </a:p>
          <a:p>
            <a:pPr marL="192088" lvl="2" indent="-188913" algn="l" eaLnBrk="0" hangingPunct="0">
              <a:spcAft>
                <a:spcPct val="30000"/>
              </a:spcAft>
              <a:buClr>
                <a:schemeClr val="accent1"/>
              </a:buClr>
              <a:tabLst>
                <a:tab pos="195263" algn="l"/>
              </a:tabLst>
            </a:pPr>
            <a:r>
              <a:rPr lang="de-DE" dirty="0" smtClean="0">
                <a:solidFill>
                  <a:srgbClr val="1D2D4B"/>
                </a:solidFill>
              </a:rPr>
              <a:t>Ab </a:t>
            </a:r>
            <a:r>
              <a:rPr lang="de-DE" dirty="0">
                <a:solidFill>
                  <a:srgbClr val="1D2D4B"/>
                </a:solidFill>
              </a:rPr>
              <a:t>dem 27. Lebensjahr und einer Beitragszeit von 5 </a:t>
            </a:r>
            <a:r>
              <a:rPr lang="de-DE" dirty="0" smtClean="0">
                <a:solidFill>
                  <a:srgbClr val="1D2D4B"/>
                </a:solidFill>
              </a:rPr>
              <a:t>Jahren</a:t>
            </a:r>
          </a:p>
          <a:p>
            <a:pPr marL="192088" lvl="2" indent="-188913" algn="l" eaLnBrk="0" hangingPunct="0">
              <a:spcAft>
                <a:spcPct val="30000"/>
              </a:spcAft>
              <a:buClr>
                <a:schemeClr val="accent1"/>
              </a:buClr>
              <a:tabLst>
                <a:tab pos="195263" algn="l"/>
              </a:tabLst>
            </a:pPr>
            <a:r>
              <a:rPr lang="de-DE" dirty="0" smtClean="0">
                <a:solidFill>
                  <a:srgbClr val="1D2D4B"/>
                </a:solidFill>
              </a:rPr>
              <a:t>erhalten </a:t>
            </a:r>
            <a:r>
              <a:rPr lang="de-DE" dirty="0">
                <a:solidFill>
                  <a:srgbClr val="1D2D4B"/>
                </a:solidFill>
              </a:rPr>
              <a:t>Versicherte eine </a:t>
            </a:r>
            <a:r>
              <a:rPr lang="de-DE" dirty="0" smtClean="0">
                <a:solidFill>
                  <a:srgbClr val="1D2D4B"/>
                </a:solidFill>
              </a:rPr>
              <a:t>Renteninformation.</a:t>
            </a:r>
          </a:p>
          <a:p>
            <a:pPr marL="192088" lvl="2" indent="-188913" algn="l" eaLnBrk="0" hangingPunct="0">
              <a:spcAft>
                <a:spcPct val="30000"/>
              </a:spcAft>
              <a:buClr>
                <a:schemeClr val="accent1"/>
              </a:buClr>
              <a:tabLst>
                <a:tab pos="195263" algn="l"/>
              </a:tabLst>
            </a:pPr>
            <a:r>
              <a:rPr lang="de-DE" dirty="0" smtClean="0">
                <a:solidFill>
                  <a:srgbClr val="1D2D4B"/>
                </a:solidFill>
              </a:rPr>
              <a:t>Ab </a:t>
            </a:r>
            <a:r>
              <a:rPr lang="de-DE" dirty="0">
                <a:solidFill>
                  <a:srgbClr val="1D2D4B"/>
                </a:solidFill>
              </a:rPr>
              <a:t>dem 55. Lebensjahr erhalten Versicherte eine Rentenauskunft.</a:t>
            </a:r>
          </a:p>
        </p:txBody>
      </p:sp>
      <p:sp>
        <p:nvSpPr>
          <p:cNvPr id="11" name="Rectangle 5"/>
          <p:cNvSpPr>
            <a:spLocks noChangeArrowheads="1"/>
          </p:cNvSpPr>
          <p:nvPr/>
        </p:nvSpPr>
        <p:spPr bwMode="gray">
          <a:xfrm>
            <a:off x="258352" y="5532791"/>
            <a:ext cx="7126287" cy="536575"/>
          </a:xfrm>
          <a:prstGeom prst="rect">
            <a:avLst/>
          </a:prstGeom>
          <a:solidFill>
            <a:srgbClr val="92D050"/>
          </a:solidFill>
          <a:ln w="28575">
            <a:noFill/>
            <a:miter lim="800000"/>
            <a:headEnd/>
            <a:tailEnd/>
          </a:ln>
          <a:effectLst/>
        </p:spPr>
        <p:txBody>
          <a:bodyPr wrap="none" lIns="414000" tIns="36000" rIns="90000" bIns="46800" anchor="ctr"/>
          <a:lstStyle/>
          <a:p>
            <a:pPr marL="0" marR="0" lvl="0" indent="0" algn="l" defTabSz="784225" eaLnBrk="1" fontAlgn="auto" latinLnBrk="0" hangingPunct="1">
              <a:lnSpc>
                <a:spcPct val="90000"/>
              </a:lnSpc>
              <a:spcBef>
                <a:spcPts val="0"/>
              </a:spcBef>
              <a:spcAft>
                <a:spcPts val="0"/>
              </a:spcAft>
              <a:buClrTx/>
              <a:buSzTx/>
              <a:buFontTx/>
              <a:buNone/>
              <a:tabLst/>
              <a:defRPr/>
            </a:pPr>
            <a:r>
              <a:rPr kumimoji="0" lang="de-DE" sz="1800" b="0" i="0" u="none" strike="noStrike" kern="0" cap="none" spc="0" normalizeH="0" baseline="0" noProof="0" dirty="0" smtClean="0">
                <a:ln>
                  <a:noFill/>
                </a:ln>
                <a:solidFill>
                  <a:srgbClr val="1D2D4B"/>
                </a:solidFill>
                <a:effectLst/>
                <a:uLnTx/>
                <a:uFillTx/>
              </a:rPr>
              <a:t>Der Leitgedanke bei allen Leistungen der GRV: Reha vor Rente!</a:t>
            </a:r>
          </a:p>
        </p:txBody>
      </p:sp>
    </p:spTree>
    <p:extLst>
      <p:ext uri="{BB962C8B-B14F-4D97-AF65-F5344CB8AC3E}">
        <p14:creationId xmlns:p14="http://schemas.microsoft.com/office/powerpoint/2010/main" val="193515674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50</a:t>
            </a:fld>
            <a:endParaRPr lang="de-DE"/>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4" name="Textplatzhalter 3"/>
          <p:cNvSpPr>
            <a:spLocks noGrp="1"/>
          </p:cNvSpPr>
          <p:nvPr>
            <p:ph type="body" sz="quarter" idx="10"/>
          </p:nvPr>
        </p:nvSpPr>
        <p:spPr/>
        <p:txBody>
          <a:bodyPr/>
          <a:lstStyle/>
          <a:p>
            <a:r>
              <a:rPr lang="de-DE" dirty="0" smtClean="0"/>
              <a:t>Das Schichtenmodell</a:t>
            </a:r>
            <a:endParaRPr lang="de-DE" dirty="0"/>
          </a:p>
        </p:txBody>
      </p:sp>
      <p:pic>
        <p:nvPicPr>
          <p:cNvPr id="6" name="Grafik 5"/>
          <p:cNvPicPr>
            <a:picLocks noChangeAspect="1"/>
          </p:cNvPicPr>
          <p:nvPr/>
        </p:nvPicPr>
        <p:blipFill>
          <a:blip r:embed="rId2"/>
          <a:stretch>
            <a:fillRect/>
          </a:stretch>
        </p:blipFill>
        <p:spPr>
          <a:xfrm>
            <a:off x="2525710" y="2210986"/>
            <a:ext cx="7283229" cy="3473718"/>
          </a:xfrm>
          <a:prstGeom prst="rect">
            <a:avLst/>
          </a:prstGeom>
        </p:spPr>
      </p:pic>
      <p:sp>
        <p:nvSpPr>
          <p:cNvPr id="7" name="Stern mit 5 Zacken 6"/>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45715785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a:blip r:embed="rId2"/>
          <a:stretch>
            <a:fillRect/>
          </a:stretch>
        </p:blipFill>
        <p:spPr>
          <a:xfrm>
            <a:off x="2972565" y="3286317"/>
            <a:ext cx="6067425" cy="1600200"/>
          </a:xfrm>
          <a:prstGeom prst="rect">
            <a:avLst/>
          </a:prstGeom>
        </p:spPr>
      </p:pic>
      <p:sp>
        <p:nvSpPr>
          <p:cNvPr id="4" name="Foliennummernplatzhalter 3"/>
          <p:cNvSpPr>
            <a:spLocks noGrp="1"/>
          </p:cNvSpPr>
          <p:nvPr>
            <p:ph type="sldNum" sz="quarter" idx="11"/>
          </p:nvPr>
        </p:nvSpPr>
        <p:spPr/>
        <p:txBody>
          <a:bodyPr/>
          <a:lstStyle/>
          <a:p>
            <a:pPr>
              <a:defRPr/>
            </a:pPr>
            <a:r>
              <a:rPr lang="de-DE" smtClean="0">
                <a:solidFill>
                  <a:srgbClr val="808080"/>
                </a:solidFill>
              </a:rPr>
              <a:t>Seite </a:t>
            </a:r>
            <a:fld id="{33FAC5A3-DDA5-405A-9B25-6637B14C83FD}" type="slidenum">
              <a:rPr lang="de-DE" smtClean="0">
                <a:solidFill>
                  <a:srgbClr val="808080"/>
                </a:solidFill>
              </a:rPr>
              <a:pPr>
                <a:defRPr/>
              </a:pPr>
              <a:t>51</a:t>
            </a:fld>
            <a:endParaRPr lang="de-DE">
              <a:solidFill>
                <a:srgbClr val="808080"/>
              </a:solidFill>
            </a:endParaRPr>
          </a:p>
        </p:txBody>
      </p:sp>
    </p:spTree>
    <p:extLst>
      <p:ext uri="{BB962C8B-B14F-4D97-AF65-F5344CB8AC3E}">
        <p14:creationId xmlns:p14="http://schemas.microsoft.com/office/powerpoint/2010/main" val="113299077"/>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52</a:t>
            </a:fld>
            <a:endParaRPr lang="de-DE"/>
          </a:p>
        </p:txBody>
      </p:sp>
      <p:sp>
        <p:nvSpPr>
          <p:cNvPr id="3" name="Textplatzhalter 2"/>
          <p:cNvSpPr>
            <a:spLocks noGrp="1"/>
          </p:cNvSpPr>
          <p:nvPr>
            <p:ph type="body" sz="quarter" idx="10"/>
          </p:nvPr>
        </p:nvSpPr>
        <p:spPr/>
        <p:txBody>
          <a:bodyPr/>
          <a:lstStyle/>
          <a:p>
            <a:r>
              <a:rPr lang="de-DE" dirty="0" smtClean="0"/>
              <a:t>Die Erlebensfallversicherung </a:t>
            </a:r>
          </a:p>
          <a:p>
            <a:r>
              <a:rPr lang="de-DE" dirty="0" smtClean="0"/>
              <a:t>1. Rentenversicherung klassisch</a:t>
            </a:r>
          </a:p>
          <a:p>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7" name="Rectangle 4"/>
          <p:cNvSpPr>
            <a:spLocks noChangeArrowheads="1"/>
          </p:cNvSpPr>
          <p:nvPr/>
        </p:nvSpPr>
        <p:spPr bwMode="auto">
          <a:xfrm>
            <a:off x="505458" y="2881504"/>
            <a:ext cx="8137525" cy="3313112"/>
          </a:xfrm>
          <a:prstGeom prst="rect">
            <a:avLst/>
          </a:prstGeom>
          <a:noFill/>
          <a:ln w="9525">
            <a:noFill/>
            <a:miter lim="800000"/>
            <a:headEnd/>
            <a:tailEnd/>
          </a:ln>
        </p:spPr>
        <p:txBody>
          <a:bodyPr lIns="91428" tIns="45715" rIns="91428" bIns="45715"/>
          <a:lstStyle/>
          <a:p>
            <a:pPr marL="285750" indent="-285750" eaLnBrk="0" fontAlgn="base" hangingPunct="0">
              <a:spcBef>
                <a:spcPct val="20000"/>
              </a:spcBef>
              <a:spcAft>
                <a:spcPct val="0"/>
              </a:spcAft>
              <a:buClr>
                <a:srgbClr val="1D2D4B"/>
              </a:buClr>
              <a:buFont typeface="Wingdings" panose="05000000000000000000" pitchFamily="2" charset="2"/>
              <a:buChar char="§"/>
            </a:pPr>
            <a:r>
              <a:rPr lang="de-DE" dirty="0" smtClean="0">
                <a:solidFill>
                  <a:srgbClr val="1D2D4B"/>
                </a:solidFill>
                <a:cs typeface="Arial" charset="0"/>
              </a:rPr>
              <a:t>Verzinsung </a:t>
            </a:r>
            <a:r>
              <a:rPr lang="de-DE" dirty="0">
                <a:solidFill>
                  <a:srgbClr val="1D2D4B"/>
                </a:solidFill>
                <a:cs typeface="Arial" charset="0"/>
              </a:rPr>
              <a:t>des Sparanteils</a:t>
            </a:r>
            <a:br>
              <a:rPr lang="de-DE" dirty="0">
                <a:solidFill>
                  <a:srgbClr val="1D2D4B"/>
                </a:solidFill>
                <a:cs typeface="Arial" charset="0"/>
              </a:rPr>
            </a:br>
            <a:r>
              <a:rPr lang="de-DE" dirty="0" smtClean="0">
                <a:solidFill>
                  <a:srgbClr val="1D2D4B"/>
                </a:solidFill>
                <a:cs typeface="Arial" charset="0"/>
              </a:rPr>
              <a:t> - in </a:t>
            </a:r>
            <a:r>
              <a:rPr lang="de-DE" dirty="0">
                <a:solidFill>
                  <a:srgbClr val="1D2D4B"/>
                </a:solidFill>
                <a:cs typeface="Arial" charset="0"/>
              </a:rPr>
              <a:t>Höhe von </a:t>
            </a:r>
            <a:r>
              <a:rPr lang="de-DE" dirty="0" smtClean="0">
                <a:solidFill>
                  <a:srgbClr val="1D2D4B"/>
                </a:solidFill>
                <a:cs typeface="Arial" charset="0"/>
              </a:rPr>
              <a:t>0,25% </a:t>
            </a:r>
            <a:r>
              <a:rPr lang="de-DE" dirty="0" smtClean="0">
                <a:solidFill>
                  <a:srgbClr val="1D2D4B"/>
                </a:solidFill>
                <a:cs typeface="Arial" charset="0"/>
              </a:rPr>
              <a:t>(Garantiezins klassische Rentenversicherung 2022)</a:t>
            </a:r>
            <a:endParaRPr lang="de-DE" dirty="0" smtClean="0">
              <a:solidFill>
                <a:srgbClr val="1D2D4B"/>
              </a:solidFill>
              <a:cs typeface="Arial" charset="0"/>
            </a:endParaRPr>
          </a:p>
          <a:p>
            <a:pPr eaLnBrk="0" fontAlgn="base" hangingPunct="0">
              <a:spcBef>
                <a:spcPct val="20000"/>
              </a:spcBef>
              <a:spcAft>
                <a:spcPct val="0"/>
              </a:spcAft>
              <a:buClr>
                <a:srgbClr val="1D2D4B"/>
              </a:buClr>
            </a:pPr>
            <a:r>
              <a:rPr lang="de-DE" dirty="0">
                <a:solidFill>
                  <a:srgbClr val="1D2D4B"/>
                </a:solidFill>
                <a:cs typeface="Arial" charset="0"/>
              </a:rPr>
              <a:t> </a:t>
            </a:r>
            <a:r>
              <a:rPr lang="de-DE" dirty="0" smtClean="0">
                <a:solidFill>
                  <a:srgbClr val="1D2D4B"/>
                </a:solidFill>
                <a:cs typeface="Arial" charset="0"/>
              </a:rPr>
              <a:t>     -mit Abschnittgarantien/Teilgarantie (neue Klassik)</a:t>
            </a:r>
          </a:p>
          <a:p>
            <a:pPr eaLnBrk="0" fontAlgn="base" hangingPunct="0">
              <a:spcBef>
                <a:spcPct val="20000"/>
              </a:spcBef>
              <a:spcAft>
                <a:spcPct val="0"/>
              </a:spcAft>
              <a:buClr>
                <a:srgbClr val="1D2D4B"/>
              </a:buClr>
            </a:pPr>
            <a:r>
              <a:rPr lang="de-DE" dirty="0" smtClean="0">
                <a:solidFill>
                  <a:srgbClr val="1D2D4B"/>
                </a:solidFill>
                <a:cs typeface="Arial" charset="0"/>
              </a:rPr>
              <a:t>      -mit indexgebundener Überschussverwendung</a:t>
            </a:r>
          </a:p>
          <a:p>
            <a:pPr eaLnBrk="0" fontAlgn="base" hangingPunct="0">
              <a:spcBef>
                <a:spcPct val="20000"/>
              </a:spcBef>
              <a:spcAft>
                <a:spcPct val="0"/>
              </a:spcAft>
              <a:buClr>
                <a:srgbClr val="1D2D4B"/>
              </a:buClr>
            </a:pPr>
            <a:endParaRPr lang="de-DE" dirty="0">
              <a:solidFill>
                <a:srgbClr val="1D2D4B"/>
              </a:solidFill>
              <a:cs typeface="Arial" charset="0"/>
            </a:endParaRPr>
          </a:p>
          <a:p>
            <a:pPr marL="342900" indent="-342900" eaLnBrk="0" fontAlgn="base" hangingPunct="0">
              <a:spcBef>
                <a:spcPct val="20000"/>
              </a:spcBef>
              <a:spcAft>
                <a:spcPct val="0"/>
              </a:spcAft>
              <a:buClr>
                <a:srgbClr val="1D2D4B"/>
              </a:buClr>
              <a:buFont typeface="Wingdings" pitchFamily="2" charset="2"/>
              <a:buChar char="§"/>
            </a:pPr>
            <a:r>
              <a:rPr lang="de-DE" dirty="0">
                <a:solidFill>
                  <a:srgbClr val="1D2D4B"/>
                </a:solidFill>
                <a:cs typeface="Arial" charset="0"/>
              </a:rPr>
              <a:t>Die Kapitalanlage des Versicherers wird überwacht</a:t>
            </a:r>
            <a:br>
              <a:rPr lang="de-DE" dirty="0">
                <a:solidFill>
                  <a:srgbClr val="1D2D4B"/>
                </a:solidFill>
                <a:cs typeface="Arial" charset="0"/>
              </a:rPr>
            </a:br>
            <a:endParaRPr lang="de-DE" dirty="0">
              <a:solidFill>
                <a:srgbClr val="1D2D4B"/>
              </a:solidFill>
              <a:cs typeface="Arial" charset="0"/>
            </a:endParaRPr>
          </a:p>
          <a:p>
            <a:pPr marL="342900" indent="-342900" eaLnBrk="0" fontAlgn="base" hangingPunct="0">
              <a:spcBef>
                <a:spcPct val="20000"/>
              </a:spcBef>
              <a:spcAft>
                <a:spcPct val="0"/>
              </a:spcAft>
              <a:buClr>
                <a:srgbClr val="1D2D4B"/>
              </a:buClr>
              <a:buFont typeface="Wingdings" pitchFamily="2" charset="2"/>
              <a:buChar char="§"/>
            </a:pPr>
            <a:r>
              <a:rPr lang="de-DE" dirty="0">
                <a:solidFill>
                  <a:srgbClr val="1D2D4B"/>
                </a:solidFill>
                <a:cs typeface="Arial" charset="0"/>
              </a:rPr>
              <a:t>Aktienanlagen sind auf 35% beschränkt</a:t>
            </a:r>
            <a:br>
              <a:rPr lang="de-DE" dirty="0">
                <a:solidFill>
                  <a:srgbClr val="1D2D4B"/>
                </a:solidFill>
                <a:cs typeface="Arial" charset="0"/>
              </a:rPr>
            </a:br>
            <a:endParaRPr lang="de-DE" dirty="0">
              <a:solidFill>
                <a:srgbClr val="1D2D4B"/>
              </a:solidFill>
              <a:cs typeface="Arial" charset="0"/>
            </a:endParaRPr>
          </a:p>
          <a:p>
            <a:pPr marL="342900" indent="-342900" eaLnBrk="0" fontAlgn="base" hangingPunct="0">
              <a:spcBef>
                <a:spcPct val="20000"/>
              </a:spcBef>
              <a:spcAft>
                <a:spcPct val="0"/>
              </a:spcAft>
              <a:buClr>
                <a:srgbClr val="1D2D4B"/>
              </a:buClr>
              <a:buFont typeface="Wingdings" pitchFamily="2" charset="2"/>
              <a:buChar char="§"/>
            </a:pPr>
            <a:r>
              <a:rPr lang="de-DE" dirty="0" smtClean="0">
                <a:solidFill>
                  <a:srgbClr val="1D2D4B"/>
                </a:solidFill>
                <a:cs typeface="Arial" charset="0"/>
              </a:rPr>
              <a:t>Nach Ablauf der </a:t>
            </a:r>
            <a:r>
              <a:rPr lang="de-DE" dirty="0" err="1" smtClean="0">
                <a:solidFill>
                  <a:srgbClr val="1D2D4B"/>
                </a:solidFill>
                <a:cs typeface="Arial" charset="0"/>
              </a:rPr>
              <a:t>Aufschubdauer</a:t>
            </a:r>
            <a:r>
              <a:rPr lang="de-DE" dirty="0" smtClean="0">
                <a:solidFill>
                  <a:srgbClr val="1D2D4B"/>
                </a:solidFill>
                <a:cs typeface="Arial" charset="0"/>
              </a:rPr>
              <a:t> wird eine Rentenzahlung fällig.</a:t>
            </a:r>
          </a:p>
          <a:p>
            <a:pPr marL="342900" indent="-342900" eaLnBrk="0" fontAlgn="base" hangingPunct="0">
              <a:spcBef>
                <a:spcPct val="20000"/>
              </a:spcBef>
              <a:spcAft>
                <a:spcPct val="0"/>
              </a:spcAft>
              <a:buClr>
                <a:srgbClr val="1D2D4B"/>
              </a:buClr>
            </a:pPr>
            <a:r>
              <a:rPr lang="de-DE" dirty="0" smtClean="0">
                <a:solidFill>
                  <a:srgbClr val="1D2D4B"/>
                </a:solidFill>
                <a:cs typeface="Arial" charset="0"/>
              </a:rPr>
              <a:t>	Weiterhin besteht ein Kapitalwahlrecht sowie ein Kapitalschutz bei Tod.</a:t>
            </a:r>
            <a:endParaRPr lang="de-DE" dirty="0">
              <a:solidFill>
                <a:srgbClr val="1D2D4B"/>
              </a:solidFill>
              <a:cs typeface="Arial" charset="0"/>
            </a:endParaRPr>
          </a:p>
        </p:txBody>
      </p:sp>
      <p:sp>
        <p:nvSpPr>
          <p:cNvPr id="4" name="Stern mit 5 Zacken 3"/>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9317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left)">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wipe(left)">
                                      <p:cBhvr>
                                        <p:cTn id="27" dur="500"/>
                                        <p:tgtEl>
                                          <p:spTgt spid="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wipe(left)">
                                      <p:cBhvr>
                                        <p:cTn id="32" dur="500"/>
                                        <p:tgtEl>
                                          <p:spTgt spid="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wipe(left)">
                                      <p:cBhvr>
                                        <p:cTn id="37"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53</a:t>
            </a:fld>
            <a:endParaRPr lang="de-DE"/>
          </a:p>
        </p:txBody>
      </p:sp>
      <p:sp>
        <p:nvSpPr>
          <p:cNvPr id="3" name="Textplatzhalter 2"/>
          <p:cNvSpPr>
            <a:spLocks noGrp="1"/>
          </p:cNvSpPr>
          <p:nvPr>
            <p:ph type="body" sz="quarter" idx="10"/>
          </p:nvPr>
        </p:nvSpPr>
        <p:spPr/>
        <p:txBody>
          <a:bodyPr/>
          <a:lstStyle/>
          <a:p>
            <a:r>
              <a:rPr lang="de-DE" dirty="0" smtClean="0"/>
              <a:t>Die Erlebensfallversicherung </a:t>
            </a:r>
          </a:p>
          <a:p>
            <a:r>
              <a:rPr lang="de-DE" dirty="0" smtClean="0"/>
              <a:t>2. Rentenversicherung fondsgebunden</a:t>
            </a:r>
          </a:p>
          <a:p>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6" name="Rectangle 4"/>
          <p:cNvSpPr>
            <a:spLocks noChangeArrowheads="1"/>
          </p:cNvSpPr>
          <p:nvPr/>
        </p:nvSpPr>
        <p:spPr bwMode="auto">
          <a:xfrm>
            <a:off x="942855" y="2826420"/>
            <a:ext cx="8137525" cy="3313112"/>
          </a:xfrm>
          <a:prstGeom prst="rect">
            <a:avLst/>
          </a:prstGeom>
          <a:noFill/>
          <a:ln w="9525">
            <a:noFill/>
            <a:miter lim="800000"/>
            <a:headEnd/>
            <a:tailEnd/>
          </a:ln>
        </p:spPr>
        <p:txBody>
          <a:bodyPr lIns="91428" tIns="45715" rIns="91428" bIns="45715"/>
          <a:lstStyle/>
          <a:p>
            <a:pPr marL="285750" indent="-285750" eaLnBrk="0" fontAlgn="base" hangingPunct="0">
              <a:spcBef>
                <a:spcPct val="20000"/>
              </a:spcBef>
              <a:spcAft>
                <a:spcPct val="0"/>
              </a:spcAft>
              <a:buClr>
                <a:srgbClr val="1D2D4B"/>
              </a:buClr>
              <a:buFont typeface="Wingdings" panose="05000000000000000000" pitchFamily="2" charset="2"/>
              <a:buChar char="§"/>
            </a:pPr>
            <a:r>
              <a:rPr lang="de-DE" dirty="0" smtClean="0">
                <a:solidFill>
                  <a:srgbClr val="1D2D4B"/>
                </a:solidFill>
                <a:cs typeface="Arial" charset="0"/>
              </a:rPr>
              <a:t>Teilweise oder Vollinvestition des Sparanteils </a:t>
            </a:r>
            <a:r>
              <a:rPr lang="de-DE" kern="0" dirty="0">
                <a:solidFill>
                  <a:srgbClr val="1D2D4B"/>
                </a:solidFill>
              </a:rPr>
              <a:t>im Produktivkapital der Wirtschaft über unterschiedliche Investmentfonds / </a:t>
            </a:r>
            <a:r>
              <a:rPr lang="de-DE" kern="0" dirty="0" smtClean="0">
                <a:solidFill>
                  <a:srgbClr val="1D2D4B"/>
                </a:solidFill>
              </a:rPr>
              <a:t>Strategien /Einzelfonds</a:t>
            </a:r>
            <a:endParaRPr lang="de-DE" kern="0" dirty="0" smtClean="0">
              <a:solidFill>
                <a:srgbClr val="1D2D4B"/>
              </a:solidFill>
            </a:endParaRPr>
          </a:p>
          <a:p>
            <a:pPr eaLnBrk="0" fontAlgn="base" hangingPunct="0">
              <a:spcBef>
                <a:spcPct val="20000"/>
              </a:spcBef>
              <a:spcAft>
                <a:spcPct val="0"/>
              </a:spcAft>
              <a:buClr>
                <a:srgbClr val="1D2D4B"/>
              </a:buClr>
            </a:pPr>
            <a:endParaRPr lang="de-DE" dirty="0">
              <a:solidFill>
                <a:srgbClr val="1D2D4B"/>
              </a:solidFill>
              <a:cs typeface="Arial" charset="0"/>
            </a:endParaRPr>
          </a:p>
          <a:p>
            <a:pPr marL="285750" indent="-285750" eaLnBrk="0" fontAlgn="base" hangingPunct="0">
              <a:spcBef>
                <a:spcPct val="20000"/>
              </a:spcBef>
              <a:spcAft>
                <a:spcPct val="0"/>
              </a:spcAft>
              <a:buClr>
                <a:srgbClr val="1D2D4B"/>
              </a:buClr>
              <a:buFont typeface="Wingdings" panose="05000000000000000000" pitchFamily="2" charset="2"/>
              <a:buChar char="§"/>
            </a:pPr>
            <a:r>
              <a:rPr lang="de-DE" dirty="0" smtClean="0">
                <a:solidFill>
                  <a:srgbClr val="1D2D4B"/>
                </a:solidFill>
                <a:cs typeface="Arial" charset="0"/>
              </a:rPr>
              <a:t>Mit Beitragserhaltungsgarantie, Teilgarantie oder ohne Garantie</a:t>
            </a:r>
          </a:p>
          <a:p>
            <a:pPr marL="285750" indent="-285750" eaLnBrk="0" fontAlgn="base" hangingPunct="0">
              <a:spcBef>
                <a:spcPct val="20000"/>
              </a:spcBef>
              <a:spcAft>
                <a:spcPct val="0"/>
              </a:spcAft>
              <a:buClr>
                <a:srgbClr val="1D2D4B"/>
              </a:buClr>
              <a:buFont typeface="Wingdings" panose="05000000000000000000" pitchFamily="2" charset="2"/>
              <a:buChar char="§"/>
            </a:pPr>
            <a:endParaRPr lang="de-DE" dirty="0">
              <a:solidFill>
                <a:srgbClr val="1D2D4B"/>
              </a:solidFill>
              <a:cs typeface="Arial" charset="0"/>
            </a:endParaRPr>
          </a:p>
          <a:p>
            <a:pPr marL="285750" indent="-285750" eaLnBrk="0" fontAlgn="base" hangingPunct="0">
              <a:spcBef>
                <a:spcPct val="20000"/>
              </a:spcBef>
              <a:spcAft>
                <a:spcPct val="0"/>
              </a:spcAft>
              <a:buClr>
                <a:srgbClr val="1D2D4B"/>
              </a:buClr>
              <a:buFont typeface="Wingdings" panose="05000000000000000000" pitchFamily="2" charset="2"/>
              <a:buChar char="§"/>
            </a:pPr>
            <a:r>
              <a:rPr lang="de-DE" dirty="0" smtClean="0">
                <a:solidFill>
                  <a:srgbClr val="1D2D4B"/>
                </a:solidFill>
                <a:cs typeface="Arial" charset="0"/>
              </a:rPr>
              <a:t>Das Risiko der Fondsentwicklung trägt der Kunde</a:t>
            </a:r>
            <a:r>
              <a:rPr lang="de-DE" dirty="0">
                <a:solidFill>
                  <a:srgbClr val="1D2D4B"/>
                </a:solidFill>
                <a:cs typeface="Arial" charset="0"/>
              </a:rPr>
              <a:t/>
            </a:r>
            <a:br>
              <a:rPr lang="de-DE" dirty="0">
                <a:solidFill>
                  <a:srgbClr val="1D2D4B"/>
                </a:solidFill>
                <a:cs typeface="Arial" charset="0"/>
              </a:rPr>
            </a:br>
            <a:endParaRPr lang="de-DE" dirty="0">
              <a:solidFill>
                <a:srgbClr val="1D2D4B"/>
              </a:solidFill>
              <a:cs typeface="Arial" charset="0"/>
            </a:endParaRPr>
          </a:p>
          <a:p>
            <a:pPr marL="342900" indent="-342900" eaLnBrk="0" fontAlgn="base" hangingPunct="0">
              <a:spcBef>
                <a:spcPct val="20000"/>
              </a:spcBef>
              <a:spcAft>
                <a:spcPct val="0"/>
              </a:spcAft>
              <a:buClr>
                <a:srgbClr val="1D2D4B"/>
              </a:buClr>
              <a:buFont typeface="Wingdings" pitchFamily="2" charset="2"/>
              <a:buChar char="§"/>
            </a:pPr>
            <a:r>
              <a:rPr lang="de-DE" dirty="0" smtClean="0">
                <a:solidFill>
                  <a:srgbClr val="1D2D4B"/>
                </a:solidFill>
                <a:cs typeface="Arial" charset="0"/>
              </a:rPr>
              <a:t>Nach Ablauf der </a:t>
            </a:r>
            <a:r>
              <a:rPr lang="de-DE" dirty="0" err="1" smtClean="0">
                <a:solidFill>
                  <a:srgbClr val="1D2D4B"/>
                </a:solidFill>
                <a:cs typeface="Arial" charset="0"/>
              </a:rPr>
              <a:t>Aufschubdauer</a:t>
            </a:r>
            <a:r>
              <a:rPr lang="de-DE" dirty="0" smtClean="0">
                <a:solidFill>
                  <a:srgbClr val="1D2D4B"/>
                </a:solidFill>
                <a:cs typeface="Arial" charset="0"/>
              </a:rPr>
              <a:t> wird eine Rentenzahlung fällig.</a:t>
            </a:r>
          </a:p>
          <a:p>
            <a:pPr marL="342900" indent="-342900" eaLnBrk="0" fontAlgn="base" hangingPunct="0">
              <a:spcBef>
                <a:spcPct val="20000"/>
              </a:spcBef>
              <a:spcAft>
                <a:spcPct val="0"/>
              </a:spcAft>
              <a:buClr>
                <a:srgbClr val="1D2D4B"/>
              </a:buClr>
            </a:pPr>
            <a:r>
              <a:rPr lang="de-DE" dirty="0" smtClean="0">
                <a:solidFill>
                  <a:srgbClr val="1D2D4B"/>
                </a:solidFill>
                <a:cs typeface="Arial" charset="0"/>
              </a:rPr>
              <a:t>	Weiterhin besteht ein Kapitalwahlrecht sowie ein Kapitalschutz bei Tod.</a:t>
            </a:r>
            <a:endParaRPr lang="de-DE" dirty="0">
              <a:solidFill>
                <a:srgbClr val="1D2D4B"/>
              </a:solidFill>
              <a:cs typeface="Arial" charset="0"/>
            </a:endParaRPr>
          </a:p>
          <a:p>
            <a:pPr marL="342900" indent="-342900" eaLnBrk="0" fontAlgn="base" hangingPunct="0">
              <a:spcBef>
                <a:spcPct val="20000"/>
              </a:spcBef>
              <a:spcAft>
                <a:spcPct val="0"/>
              </a:spcAft>
              <a:buClr>
                <a:srgbClr val="1D2D4B"/>
              </a:buClr>
            </a:pPr>
            <a:endParaRPr lang="de-DE" dirty="0">
              <a:solidFill>
                <a:srgbClr val="1D2D4B"/>
              </a:solidFill>
              <a:cs typeface="Arial" charset="0"/>
            </a:endParaRPr>
          </a:p>
        </p:txBody>
      </p:sp>
      <p:sp>
        <p:nvSpPr>
          <p:cNvPr id="7" name="Stern mit 5 Zacken 6"/>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1238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left)">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wipe(left)">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wipe(left)">
                                      <p:cBhvr>
                                        <p:cTn id="22" dur="5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wipe(left)">
                                      <p:cBhvr>
                                        <p:cTn id="2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54</a:t>
            </a:fld>
            <a:endParaRPr lang="de-DE"/>
          </a:p>
        </p:txBody>
      </p:sp>
      <p:sp>
        <p:nvSpPr>
          <p:cNvPr id="3" name="Textplatzhalter 2"/>
          <p:cNvSpPr>
            <a:spLocks noGrp="1"/>
          </p:cNvSpPr>
          <p:nvPr>
            <p:ph type="body" sz="quarter" idx="10"/>
          </p:nvPr>
        </p:nvSpPr>
        <p:spPr/>
        <p:txBody>
          <a:bodyPr/>
          <a:lstStyle/>
          <a:p>
            <a:r>
              <a:rPr lang="de-DE" dirty="0" smtClean="0"/>
              <a:t>Die Todesfallversicherung</a:t>
            </a:r>
          </a:p>
          <a:p>
            <a:r>
              <a:rPr lang="de-DE" dirty="0" smtClean="0"/>
              <a:t>Risikolebensversicherung</a:t>
            </a:r>
          </a:p>
          <a:p>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4" name="Rechteck 3"/>
          <p:cNvSpPr/>
          <p:nvPr/>
        </p:nvSpPr>
        <p:spPr>
          <a:xfrm>
            <a:off x="624289" y="3125345"/>
            <a:ext cx="9929869" cy="1255728"/>
          </a:xfrm>
          <a:prstGeom prst="rect">
            <a:avLst/>
          </a:prstGeom>
        </p:spPr>
        <p:txBody>
          <a:bodyPr wrap="square">
            <a:spAutoFit/>
          </a:bodyPr>
          <a:lstStyle/>
          <a:p>
            <a:pPr marL="342900" indent="-342900" eaLnBrk="0" fontAlgn="base" hangingPunct="0">
              <a:spcBef>
                <a:spcPct val="20000"/>
              </a:spcBef>
              <a:spcAft>
                <a:spcPct val="0"/>
              </a:spcAft>
              <a:buClr>
                <a:srgbClr val="1D2D4B"/>
              </a:buClr>
              <a:buFont typeface="Wingdings" pitchFamily="2" charset="2"/>
              <a:buChar char="§"/>
            </a:pPr>
            <a:r>
              <a:rPr lang="de-DE" dirty="0">
                <a:solidFill>
                  <a:srgbClr val="1D2D4B"/>
                </a:solidFill>
                <a:cs typeface="Arial" charset="0"/>
              </a:rPr>
              <a:t>Die Leistung erfolgt nur im Todesfall während der Vertragsdauer</a:t>
            </a:r>
            <a:br>
              <a:rPr lang="de-DE" dirty="0">
                <a:solidFill>
                  <a:srgbClr val="1D2D4B"/>
                </a:solidFill>
                <a:cs typeface="Arial" charset="0"/>
              </a:rPr>
            </a:br>
            <a:endParaRPr lang="de-DE" dirty="0">
              <a:solidFill>
                <a:srgbClr val="1D2D4B"/>
              </a:solidFill>
              <a:cs typeface="Arial" charset="0"/>
            </a:endParaRPr>
          </a:p>
          <a:p>
            <a:pPr marL="342900" indent="-342900" eaLnBrk="0" fontAlgn="base" hangingPunct="0">
              <a:spcBef>
                <a:spcPct val="20000"/>
              </a:spcBef>
              <a:spcAft>
                <a:spcPct val="0"/>
              </a:spcAft>
              <a:buClr>
                <a:srgbClr val="1D2D4B"/>
              </a:buClr>
              <a:buFont typeface="Wingdings" pitchFamily="2" charset="2"/>
              <a:buChar char="§"/>
            </a:pPr>
            <a:r>
              <a:rPr lang="de-DE" dirty="0">
                <a:solidFill>
                  <a:srgbClr val="1D2D4B"/>
                </a:solidFill>
                <a:cs typeface="Arial" charset="0"/>
              </a:rPr>
              <a:t>Lebt der Versicherte nach Ablauf der Versicherung noch, erlischt sie, ohne das eine Leistung fällig wird</a:t>
            </a:r>
          </a:p>
        </p:txBody>
      </p:sp>
      <p:sp>
        <p:nvSpPr>
          <p:cNvPr id="6" name="Stern mit 5 Zacken 5"/>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32787082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55</a:t>
            </a:fld>
            <a:endParaRPr lang="de-DE"/>
          </a:p>
        </p:txBody>
      </p:sp>
      <p:sp>
        <p:nvSpPr>
          <p:cNvPr id="3" name="Textplatzhalter 2"/>
          <p:cNvSpPr>
            <a:spLocks noGrp="1"/>
          </p:cNvSpPr>
          <p:nvPr>
            <p:ph type="body" sz="quarter" idx="10"/>
          </p:nvPr>
        </p:nvSpPr>
        <p:spPr/>
        <p:txBody>
          <a:bodyPr/>
          <a:lstStyle/>
          <a:p>
            <a:r>
              <a:rPr lang="de-DE" dirty="0" smtClean="0"/>
              <a:t>Die Todesfallversicherung (Unterform)</a:t>
            </a:r>
          </a:p>
          <a:p>
            <a:r>
              <a:rPr lang="de-DE" dirty="0" smtClean="0"/>
              <a:t>Risikolebensversicherung auf verbundene Leben</a:t>
            </a:r>
          </a:p>
          <a:p>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6" name="Rectangle 3"/>
          <p:cNvSpPr>
            <a:spLocks noChangeArrowheads="1"/>
          </p:cNvSpPr>
          <p:nvPr/>
        </p:nvSpPr>
        <p:spPr bwMode="auto">
          <a:xfrm>
            <a:off x="364220" y="2896169"/>
            <a:ext cx="10928069" cy="3455987"/>
          </a:xfrm>
          <a:prstGeom prst="rect">
            <a:avLst/>
          </a:prstGeom>
          <a:noFill/>
          <a:ln w="9525">
            <a:noFill/>
            <a:miter lim="800000"/>
            <a:headEnd/>
            <a:tailEnd/>
          </a:ln>
        </p:spPr>
        <p:txBody>
          <a:bodyPr lIns="91428" tIns="45715" rIns="91428" bIns="45715"/>
          <a:lstStyle/>
          <a:p>
            <a:pPr marL="342900" indent="-342900" eaLnBrk="0" fontAlgn="base" hangingPunct="0">
              <a:spcBef>
                <a:spcPct val="20000"/>
              </a:spcBef>
              <a:spcAft>
                <a:spcPct val="0"/>
              </a:spcAft>
              <a:buClr>
                <a:srgbClr val="1D2D4B"/>
              </a:buClr>
              <a:buFont typeface="Wingdings" pitchFamily="2" charset="2"/>
              <a:buChar char="§"/>
            </a:pPr>
            <a:r>
              <a:rPr lang="de-DE" dirty="0">
                <a:solidFill>
                  <a:srgbClr val="1D2D4B"/>
                </a:solidFill>
                <a:cs typeface="Arial" charset="0"/>
              </a:rPr>
              <a:t>Die Versicherung auf verbundene Leben, eine Unterform der </a:t>
            </a:r>
            <a:r>
              <a:rPr lang="de-DE" dirty="0" smtClean="0">
                <a:solidFill>
                  <a:srgbClr val="1D2D4B"/>
                </a:solidFill>
                <a:cs typeface="Arial" charset="0"/>
              </a:rPr>
              <a:t>Risiko-LV, kennzeichnet </a:t>
            </a:r>
            <a:r>
              <a:rPr lang="de-DE" dirty="0">
                <a:solidFill>
                  <a:srgbClr val="1D2D4B"/>
                </a:solidFill>
                <a:cs typeface="Arial" charset="0"/>
              </a:rPr>
              <a:t>sich dadurch, dass zwei Personen versichert sind.</a:t>
            </a:r>
            <a:br>
              <a:rPr lang="de-DE" dirty="0">
                <a:solidFill>
                  <a:srgbClr val="1D2D4B"/>
                </a:solidFill>
                <a:cs typeface="Arial" charset="0"/>
              </a:rPr>
            </a:br>
            <a:endParaRPr lang="de-DE" dirty="0">
              <a:solidFill>
                <a:srgbClr val="1D2D4B"/>
              </a:solidFill>
              <a:cs typeface="Arial" charset="0"/>
            </a:endParaRPr>
          </a:p>
          <a:p>
            <a:pPr marL="342900" indent="-342900" eaLnBrk="0" fontAlgn="base" hangingPunct="0">
              <a:spcBef>
                <a:spcPct val="20000"/>
              </a:spcBef>
              <a:spcAft>
                <a:spcPct val="0"/>
              </a:spcAft>
              <a:buClr>
                <a:srgbClr val="1D2D4B"/>
              </a:buClr>
              <a:buFont typeface="Wingdings" pitchFamily="2" charset="2"/>
              <a:buChar char="§"/>
            </a:pPr>
            <a:r>
              <a:rPr lang="de-DE" dirty="0">
                <a:solidFill>
                  <a:srgbClr val="1D2D4B"/>
                </a:solidFill>
                <a:cs typeface="Arial" charset="0"/>
              </a:rPr>
              <a:t>Die Versicherungssumme wird im </a:t>
            </a:r>
            <a:r>
              <a:rPr lang="de-DE" dirty="0" smtClean="0">
                <a:solidFill>
                  <a:srgbClr val="1D2D4B"/>
                </a:solidFill>
                <a:cs typeface="Arial" charset="0"/>
              </a:rPr>
              <a:t>Todesfall jeweils </a:t>
            </a:r>
            <a:r>
              <a:rPr lang="de-DE" dirty="0">
                <a:solidFill>
                  <a:srgbClr val="1D2D4B"/>
                </a:solidFill>
                <a:cs typeface="Arial" charset="0"/>
              </a:rPr>
              <a:t>nur einmal fällig.</a:t>
            </a:r>
            <a:br>
              <a:rPr lang="de-DE" dirty="0">
                <a:solidFill>
                  <a:srgbClr val="1D2D4B"/>
                </a:solidFill>
                <a:cs typeface="Arial" charset="0"/>
              </a:rPr>
            </a:br>
            <a:endParaRPr lang="de-DE" dirty="0">
              <a:solidFill>
                <a:srgbClr val="1D2D4B"/>
              </a:solidFill>
              <a:cs typeface="Arial" charset="0"/>
            </a:endParaRPr>
          </a:p>
          <a:p>
            <a:pPr marL="342900" indent="-342900" eaLnBrk="0" fontAlgn="base" hangingPunct="0">
              <a:spcBef>
                <a:spcPct val="20000"/>
              </a:spcBef>
              <a:spcAft>
                <a:spcPct val="0"/>
              </a:spcAft>
              <a:buClr>
                <a:srgbClr val="1D2D4B"/>
              </a:buClr>
              <a:buFont typeface="Wingdings" pitchFamily="2" charset="2"/>
              <a:buChar char="§"/>
            </a:pPr>
            <a:r>
              <a:rPr lang="de-DE" dirty="0">
                <a:solidFill>
                  <a:srgbClr val="1D2D4B"/>
                </a:solidFill>
                <a:cs typeface="Arial" charset="0"/>
              </a:rPr>
              <a:t>Geleistet wird beim Ableben des zuerst sterbenden Versicherten, danach erlischt der Vertrag.</a:t>
            </a:r>
            <a:br>
              <a:rPr lang="de-DE" dirty="0">
                <a:solidFill>
                  <a:srgbClr val="1D2D4B"/>
                </a:solidFill>
                <a:cs typeface="Arial" charset="0"/>
              </a:rPr>
            </a:br>
            <a:endParaRPr lang="de-DE" dirty="0">
              <a:solidFill>
                <a:srgbClr val="1D2D4B"/>
              </a:solidFill>
              <a:cs typeface="Arial" charset="0"/>
            </a:endParaRPr>
          </a:p>
          <a:p>
            <a:pPr marL="342900" indent="-342900" eaLnBrk="0" fontAlgn="base" hangingPunct="0">
              <a:spcBef>
                <a:spcPct val="20000"/>
              </a:spcBef>
              <a:spcAft>
                <a:spcPct val="0"/>
              </a:spcAft>
              <a:buClr>
                <a:srgbClr val="1D2D4B"/>
              </a:buClr>
            </a:pPr>
            <a:endParaRPr lang="de-DE" dirty="0">
              <a:solidFill>
                <a:srgbClr val="1D2D4B"/>
              </a:solidFill>
              <a:cs typeface="Arial" charset="0"/>
            </a:endParaRPr>
          </a:p>
        </p:txBody>
      </p:sp>
      <p:sp>
        <p:nvSpPr>
          <p:cNvPr id="7" name="Stern mit 5 Zacken 6"/>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861955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56</a:t>
            </a:fld>
            <a:endParaRPr lang="de-DE"/>
          </a:p>
        </p:txBody>
      </p:sp>
      <p:sp>
        <p:nvSpPr>
          <p:cNvPr id="3" name="Textplatzhalter 2"/>
          <p:cNvSpPr>
            <a:spLocks noGrp="1"/>
          </p:cNvSpPr>
          <p:nvPr>
            <p:ph type="body" sz="quarter" idx="10"/>
          </p:nvPr>
        </p:nvSpPr>
        <p:spPr>
          <a:xfrm>
            <a:off x="465236" y="1702447"/>
            <a:ext cx="11347991" cy="395680"/>
          </a:xfrm>
        </p:spPr>
        <p:txBody>
          <a:bodyPr/>
          <a:lstStyle/>
          <a:p>
            <a:r>
              <a:rPr lang="de-DE" dirty="0" smtClean="0"/>
              <a:t>Versicherung mit festem Auszahlungstermin („Term-Fix-Versicherung“)</a:t>
            </a:r>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7" name="Rectangle 4"/>
          <p:cNvSpPr>
            <a:spLocks noChangeArrowheads="1"/>
          </p:cNvSpPr>
          <p:nvPr/>
        </p:nvSpPr>
        <p:spPr bwMode="auto">
          <a:xfrm>
            <a:off x="249092" y="2605098"/>
            <a:ext cx="10544461" cy="3240087"/>
          </a:xfrm>
          <a:prstGeom prst="rect">
            <a:avLst/>
          </a:prstGeom>
          <a:noFill/>
          <a:ln w="9525">
            <a:noFill/>
            <a:miter lim="800000"/>
            <a:headEnd/>
            <a:tailEnd/>
          </a:ln>
        </p:spPr>
        <p:txBody>
          <a:bodyPr lIns="91428" tIns="45715" rIns="91428" bIns="45715"/>
          <a:lstStyle/>
          <a:p>
            <a:pPr marL="342900" indent="-342900" eaLnBrk="0" fontAlgn="base" hangingPunct="0">
              <a:spcBef>
                <a:spcPct val="20000"/>
              </a:spcBef>
              <a:spcAft>
                <a:spcPct val="0"/>
              </a:spcAft>
              <a:buClr>
                <a:srgbClr val="1D2D4B"/>
              </a:buClr>
              <a:buFont typeface="Wingdings" pitchFamily="2" charset="2"/>
              <a:buChar char="§"/>
            </a:pPr>
            <a:r>
              <a:rPr lang="de-DE" dirty="0">
                <a:solidFill>
                  <a:srgbClr val="1D2D4B"/>
                </a:solidFill>
                <a:cs typeface="Arial" charset="0"/>
              </a:rPr>
              <a:t>Die Versicherungssumme wird erst zu einem bei Antragstellung vereinbarten festen Termin fällig. Stirbt der Versicherte vor dem Termin, (i.d.R. Ablauf der Versicherung), wird er Vertrag über die volle Versicherungssumme bis zum Auszahlungstermin beitragsfrei gestellt.</a:t>
            </a:r>
          </a:p>
        </p:txBody>
      </p:sp>
      <p:sp>
        <p:nvSpPr>
          <p:cNvPr id="6" name="Stern mit 5 Zacken 5"/>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40848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57</a:t>
            </a:fld>
            <a:endParaRPr lang="de-DE"/>
          </a:p>
        </p:txBody>
      </p:sp>
      <p:sp>
        <p:nvSpPr>
          <p:cNvPr id="3" name="Textplatzhalter 2"/>
          <p:cNvSpPr>
            <a:spLocks noGrp="1"/>
          </p:cNvSpPr>
          <p:nvPr>
            <p:ph type="body" sz="quarter" idx="10"/>
          </p:nvPr>
        </p:nvSpPr>
        <p:spPr>
          <a:xfrm>
            <a:off x="465236" y="1702447"/>
            <a:ext cx="11347991" cy="395680"/>
          </a:xfrm>
        </p:spPr>
        <p:txBody>
          <a:bodyPr/>
          <a:lstStyle/>
          <a:p>
            <a:r>
              <a:rPr lang="de-DE" dirty="0" smtClean="0"/>
              <a:t>Zusatzversicherungen </a:t>
            </a:r>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7" name="Rectangle 4"/>
          <p:cNvSpPr>
            <a:spLocks noChangeArrowheads="1"/>
          </p:cNvSpPr>
          <p:nvPr/>
        </p:nvSpPr>
        <p:spPr bwMode="auto">
          <a:xfrm>
            <a:off x="249092" y="2605098"/>
            <a:ext cx="10544461" cy="3240087"/>
          </a:xfrm>
          <a:prstGeom prst="rect">
            <a:avLst/>
          </a:prstGeom>
          <a:noFill/>
          <a:ln w="9525">
            <a:noFill/>
            <a:miter lim="800000"/>
            <a:headEnd/>
            <a:tailEnd/>
          </a:ln>
        </p:spPr>
        <p:txBody>
          <a:bodyPr lIns="91428" tIns="45715" rIns="91428" bIns="45715"/>
          <a:lstStyle/>
          <a:p>
            <a:pPr marL="342900" indent="-342900" eaLnBrk="0" fontAlgn="base" hangingPunct="0">
              <a:spcBef>
                <a:spcPct val="20000"/>
              </a:spcBef>
              <a:spcAft>
                <a:spcPct val="0"/>
              </a:spcAft>
              <a:buClr>
                <a:srgbClr val="1D2D4B"/>
              </a:buClr>
              <a:buFont typeface="Wingdings" pitchFamily="2" charset="2"/>
              <a:buChar char="§"/>
            </a:pPr>
            <a:r>
              <a:rPr lang="de-DE" dirty="0" smtClean="0">
                <a:solidFill>
                  <a:srgbClr val="1D2D4B"/>
                </a:solidFill>
                <a:cs typeface="Arial" charset="0"/>
              </a:rPr>
              <a:t>Berufsunfähigkeitszusatzversicherung</a:t>
            </a:r>
          </a:p>
          <a:p>
            <a:pPr eaLnBrk="0" fontAlgn="base" hangingPunct="0">
              <a:spcBef>
                <a:spcPct val="20000"/>
              </a:spcBef>
              <a:spcAft>
                <a:spcPct val="0"/>
              </a:spcAft>
              <a:buClr>
                <a:srgbClr val="1D2D4B"/>
              </a:buClr>
            </a:pPr>
            <a:r>
              <a:rPr lang="de-DE" dirty="0" smtClean="0">
                <a:solidFill>
                  <a:srgbClr val="1D2D4B"/>
                </a:solidFill>
                <a:cs typeface="Arial" charset="0"/>
              </a:rPr>
              <a:t>     Beitragsbefreiung des Altersvorsorgevertrags</a:t>
            </a:r>
          </a:p>
          <a:p>
            <a:pPr eaLnBrk="0" fontAlgn="base" hangingPunct="0">
              <a:spcBef>
                <a:spcPct val="20000"/>
              </a:spcBef>
              <a:spcAft>
                <a:spcPct val="0"/>
              </a:spcAft>
              <a:buClr>
                <a:srgbClr val="1D2D4B"/>
              </a:buClr>
            </a:pPr>
            <a:r>
              <a:rPr lang="de-DE" dirty="0">
                <a:solidFill>
                  <a:srgbClr val="1D2D4B"/>
                </a:solidFill>
                <a:cs typeface="Arial" charset="0"/>
              </a:rPr>
              <a:t> </a:t>
            </a:r>
            <a:r>
              <a:rPr lang="de-DE" dirty="0" smtClean="0">
                <a:solidFill>
                  <a:srgbClr val="1D2D4B"/>
                </a:solidFill>
                <a:cs typeface="Arial" charset="0"/>
              </a:rPr>
              <a:t>    </a:t>
            </a:r>
            <a:r>
              <a:rPr lang="de-DE" dirty="0" smtClean="0">
                <a:solidFill>
                  <a:srgbClr val="1D2D4B"/>
                </a:solidFill>
                <a:cs typeface="Arial" charset="0"/>
              </a:rPr>
              <a:t>BU-Rente: Rentenzahlung bei Eintritt der Berufsunfähigkeit</a:t>
            </a:r>
          </a:p>
          <a:p>
            <a:pPr eaLnBrk="0" fontAlgn="base" hangingPunct="0">
              <a:spcBef>
                <a:spcPct val="20000"/>
              </a:spcBef>
              <a:spcAft>
                <a:spcPct val="0"/>
              </a:spcAft>
              <a:buClr>
                <a:srgbClr val="1D2D4B"/>
              </a:buClr>
            </a:pPr>
            <a:endParaRPr lang="de-DE" dirty="0">
              <a:solidFill>
                <a:srgbClr val="1D2D4B"/>
              </a:solidFill>
              <a:cs typeface="Arial" charset="0"/>
            </a:endParaRPr>
          </a:p>
          <a:p>
            <a:pPr eaLnBrk="0" fontAlgn="base" hangingPunct="0">
              <a:spcBef>
                <a:spcPct val="20000"/>
              </a:spcBef>
              <a:spcAft>
                <a:spcPct val="0"/>
              </a:spcAft>
              <a:buClr>
                <a:srgbClr val="1D2D4B"/>
              </a:buClr>
            </a:pPr>
            <a:endParaRPr lang="de-DE" dirty="0">
              <a:solidFill>
                <a:srgbClr val="1D2D4B"/>
              </a:solidFill>
              <a:cs typeface="Arial" charset="0"/>
            </a:endParaRPr>
          </a:p>
        </p:txBody>
      </p:sp>
      <p:sp>
        <p:nvSpPr>
          <p:cNvPr id="6" name="Stern mit 5 Zacken 5"/>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991011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left)">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58</a:t>
            </a:fld>
            <a:endParaRPr lang="de-DE"/>
          </a:p>
        </p:txBody>
      </p:sp>
      <p:sp>
        <p:nvSpPr>
          <p:cNvPr id="3" name="Textplatzhalter 2"/>
          <p:cNvSpPr>
            <a:spLocks noGrp="1"/>
          </p:cNvSpPr>
          <p:nvPr>
            <p:ph type="body" sz="quarter" idx="10"/>
          </p:nvPr>
        </p:nvSpPr>
        <p:spPr>
          <a:xfrm>
            <a:off x="465236" y="1702447"/>
            <a:ext cx="11347991" cy="395680"/>
          </a:xfrm>
        </p:spPr>
        <p:txBody>
          <a:bodyPr/>
          <a:lstStyle/>
          <a:p>
            <a:r>
              <a:rPr lang="de-DE" dirty="0" smtClean="0"/>
              <a:t>Detailunterschiede der Rentenversicherung</a:t>
            </a:r>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6" name="Rectangle 3"/>
          <p:cNvSpPr>
            <a:spLocks noGrp="1" noChangeArrowheads="1"/>
          </p:cNvSpPr>
          <p:nvPr>
            <p:ph type="body" idx="4294967295"/>
          </p:nvPr>
        </p:nvSpPr>
        <p:spPr>
          <a:xfrm>
            <a:off x="465236" y="2396106"/>
            <a:ext cx="9769434" cy="4321175"/>
          </a:xfrm>
          <a:prstGeom prst="rect">
            <a:avLst/>
          </a:prstGeom>
        </p:spPr>
        <p:txBody>
          <a:bodyPr/>
          <a:lstStyle/>
          <a:p>
            <a:pPr eaLnBrk="1" hangingPunct="1"/>
            <a:r>
              <a:rPr lang="de-DE" sz="1800" dirty="0" smtClean="0"/>
              <a:t>Versicherung mit sofort beginnender Rentenzahlung</a:t>
            </a:r>
          </a:p>
          <a:p>
            <a:pPr lvl="1" eaLnBrk="1" hangingPunct="1"/>
            <a:r>
              <a:rPr lang="de-DE" sz="1600" dirty="0" smtClean="0"/>
              <a:t>Die Leistungen des Versicherers werden ab Vertragsschluss bis zum Tod der versicherten Person gezahlt</a:t>
            </a:r>
            <a:br>
              <a:rPr lang="de-DE" sz="1600" dirty="0" smtClean="0"/>
            </a:br>
            <a:endParaRPr lang="de-DE" sz="1600" dirty="0" smtClean="0"/>
          </a:p>
          <a:p>
            <a:pPr eaLnBrk="1" hangingPunct="1"/>
            <a:r>
              <a:rPr lang="de-DE" sz="1800" dirty="0" smtClean="0"/>
              <a:t>Versicherung mit aufgeschobener Rentenzahlung</a:t>
            </a:r>
          </a:p>
          <a:p>
            <a:pPr lvl="1" eaLnBrk="1" hangingPunct="1"/>
            <a:r>
              <a:rPr lang="de-DE" sz="1600" dirty="0" smtClean="0"/>
              <a:t>Die Leistungen des Versicherers werden ab einem in der Zukunft liegenden Zeitpunkt bis zum Ableben der versicherten Person gezahlt</a:t>
            </a:r>
            <a:br>
              <a:rPr lang="de-DE" sz="1600" dirty="0" smtClean="0"/>
            </a:br>
            <a:endParaRPr lang="de-DE" sz="1600" dirty="0" smtClean="0"/>
          </a:p>
          <a:p>
            <a:pPr eaLnBrk="1" hangingPunct="1"/>
            <a:r>
              <a:rPr lang="de-DE" sz="1800" dirty="0" smtClean="0"/>
              <a:t>Versicherung mit garantierter Rentenzahldauer (Zeitrente)</a:t>
            </a:r>
          </a:p>
          <a:p>
            <a:pPr lvl="1" eaLnBrk="1" hangingPunct="1"/>
            <a:r>
              <a:rPr lang="de-DE" sz="1600" dirty="0" smtClean="0"/>
              <a:t>Im Falle eines Ablebens des Versicherten nach dem Rentenbeginn wird die Rente über eine genau bestimmte Anzahl von Jahren weitergezahlt</a:t>
            </a:r>
            <a:br>
              <a:rPr lang="de-DE" sz="1600" dirty="0" smtClean="0"/>
            </a:br>
            <a:endParaRPr lang="de-DE" sz="1600" dirty="0" smtClean="0"/>
          </a:p>
        </p:txBody>
      </p:sp>
    </p:spTree>
    <p:extLst>
      <p:ext uri="{BB962C8B-B14F-4D97-AF65-F5344CB8AC3E}">
        <p14:creationId xmlns:p14="http://schemas.microsoft.com/office/powerpoint/2010/main" val="334870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left)">
                                      <p:cBhvr>
                                        <p:cTn id="3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5"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59</a:t>
            </a:fld>
            <a:endParaRPr lang="de-DE"/>
          </a:p>
        </p:txBody>
      </p:sp>
      <p:sp>
        <p:nvSpPr>
          <p:cNvPr id="3" name="Textplatzhalter 2"/>
          <p:cNvSpPr>
            <a:spLocks noGrp="1"/>
          </p:cNvSpPr>
          <p:nvPr>
            <p:ph type="body" sz="quarter" idx="10"/>
          </p:nvPr>
        </p:nvSpPr>
        <p:spPr>
          <a:xfrm>
            <a:off x="465236" y="1702447"/>
            <a:ext cx="11347991" cy="395680"/>
          </a:xfrm>
        </p:spPr>
        <p:txBody>
          <a:bodyPr/>
          <a:lstStyle/>
          <a:p>
            <a:r>
              <a:rPr lang="de-DE" dirty="0" smtClean="0"/>
              <a:t>Detailunterschiede des Todesfallschutzes (Ansparphase)</a:t>
            </a:r>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7" name="Rectangle 3"/>
          <p:cNvSpPr>
            <a:spLocks noGrp="1" noChangeArrowheads="1"/>
          </p:cNvSpPr>
          <p:nvPr>
            <p:ph type="body" idx="4294967295"/>
          </p:nvPr>
        </p:nvSpPr>
        <p:spPr>
          <a:xfrm>
            <a:off x="465236" y="2396106"/>
            <a:ext cx="9930598" cy="4321175"/>
          </a:xfrm>
          <a:prstGeom prst="rect">
            <a:avLst/>
          </a:prstGeom>
        </p:spPr>
        <p:txBody>
          <a:bodyPr/>
          <a:lstStyle/>
          <a:p>
            <a:pPr eaLnBrk="1" hangingPunct="1"/>
            <a:r>
              <a:rPr lang="de-DE" sz="1800" dirty="0" smtClean="0"/>
              <a:t>Vertragsguthaben</a:t>
            </a:r>
          </a:p>
          <a:p>
            <a:pPr marL="685800" lvl="1" eaLnBrk="1" hangingPunct="1"/>
            <a:endParaRPr lang="de-DE" sz="1400" dirty="0" smtClean="0"/>
          </a:p>
          <a:p>
            <a:pPr marL="685800" lvl="1" eaLnBrk="1" hangingPunct="1"/>
            <a:r>
              <a:rPr lang="de-DE" sz="1400" dirty="0" smtClean="0"/>
              <a:t>Auszahlung des verzinsten Vertragswertes (in den ersten Jahren &lt; eingezahlte Beiträge)</a:t>
            </a:r>
          </a:p>
          <a:p>
            <a:pPr marL="400050" lvl="1" indent="0" eaLnBrk="1" hangingPunct="1">
              <a:buNone/>
            </a:pPr>
            <a:endParaRPr lang="de-DE" sz="1400" dirty="0" smtClean="0"/>
          </a:p>
          <a:p>
            <a:pPr eaLnBrk="1" hangingPunct="1"/>
            <a:r>
              <a:rPr lang="de-DE" sz="1800" dirty="0" smtClean="0"/>
              <a:t>Eingezahlte Beiträge</a:t>
            </a:r>
          </a:p>
          <a:p>
            <a:pPr lvl="1" eaLnBrk="1" hangingPunct="1"/>
            <a:endParaRPr lang="de-DE" sz="1400" dirty="0" smtClean="0"/>
          </a:p>
          <a:p>
            <a:pPr lvl="1" eaLnBrk="1" hangingPunct="1"/>
            <a:r>
              <a:rPr lang="de-DE" sz="1400" dirty="0" err="1" smtClean="0"/>
              <a:t>Unverzinste</a:t>
            </a:r>
            <a:r>
              <a:rPr lang="de-DE" sz="1400" dirty="0" smtClean="0"/>
              <a:t> Rückzahlung der Beiträge (in den ersten Jahren &gt; Vertragswert)</a:t>
            </a:r>
          </a:p>
          <a:p>
            <a:pPr marL="457200" lvl="1" indent="0" eaLnBrk="1" hangingPunct="1">
              <a:buNone/>
            </a:pPr>
            <a:endParaRPr lang="de-DE" sz="1400" dirty="0" smtClean="0"/>
          </a:p>
          <a:p>
            <a:pPr eaLnBrk="1" hangingPunct="1"/>
            <a:r>
              <a:rPr lang="de-DE" sz="1800" dirty="0" smtClean="0"/>
              <a:t>„</a:t>
            </a:r>
            <a:r>
              <a:rPr lang="de-DE" sz="1800" dirty="0" err="1" smtClean="0"/>
              <a:t>Günstigerprüfung</a:t>
            </a:r>
            <a:r>
              <a:rPr lang="de-DE" sz="1800" dirty="0" smtClean="0"/>
              <a:t>“ aus Vertragsguthaben und eingezahlten Beiträgen</a:t>
            </a:r>
          </a:p>
          <a:p>
            <a:pPr eaLnBrk="1" hangingPunct="1"/>
            <a:endParaRPr lang="de-DE" sz="1800" dirty="0" smtClean="0"/>
          </a:p>
          <a:p>
            <a:pPr lvl="1" eaLnBrk="1" hangingPunct="1"/>
            <a:r>
              <a:rPr lang="de-DE" sz="1400" dirty="0" smtClean="0"/>
              <a:t>Der höhere Wert kommt zur </a:t>
            </a:r>
            <a:r>
              <a:rPr lang="de-DE" sz="1400" dirty="0"/>
              <a:t>A</a:t>
            </a:r>
            <a:r>
              <a:rPr lang="de-DE" sz="1400" dirty="0" smtClean="0"/>
              <a:t>uszahlung</a:t>
            </a:r>
          </a:p>
        </p:txBody>
      </p:sp>
    </p:spTree>
    <p:extLst>
      <p:ext uri="{BB962C8B-B14F-4D97-AF65-F5344CB8AC3E}">
        <p14:creationId xmlns:p14="http://schemas.microsoft.com/office/powerpoint/2010/main" val="332879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wipe(left)">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wipe(left)">
                                      <p:cBhvr>
                                        <p:cTn id="17" dur="500"/>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xEl>
                                              <p:pRg st="6" end="6"/>
                                            </p:txEl>
                                          </p:spTgt>
                                        </p:tgtEl>
                                        <p:attrNameLst>
                                          <p:attrName>style.visibility</p:attrName>
                                        </p:attrNameLst>
                                      </p:cBhvr>
                                      <p:to>
                                        <p:strVal val="visible"/>
                                      </p:to>
                                    </p:set>
                                    <p:animEffect transition="in" filter="wipe(left)">
                                      <p:cBhvr>
                                        <p:cTn id="22" dur="500"/>
                                        <p:tgtEl>
                                          <p:spTgt spid="7">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animEffect transition="in" filter="wipe(left)">
                                      <p:cBhvr>
                                        <p:cTn id="27" dur="500"/>
                                        <p:tgtEl>
                                          <p:spTgt spid="7">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xEl>
                                              <p:pRg st="10" end="10"/>
                                            </p:txEl>
                                          </p:spTgt>
                                        </p:tgtEl>
                                        <p:attrNameLst>
                                          <p:attrName>style.visibility</p:attrName>
                                        </p:attrNameLst>
                                      </p:cBhvr>
                                      <p:to>
                                        <p:strVal val="visible"/>
                                      </p:to>
                                    </p:set>
                                    <p:animEffect transition="in" filter="wipe(left)">
                                      <p:cBhvr>
                                        <p:cTn id="32" dur="500"/>
                                        <p:tgtEl>
                                          <p:spTgt spid="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5"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p:cNvSpPr>
            <a:spLocks noGrp="1"/>
          </p:cNvSpPr>
          <p:nvPr>
            <p:ph type="body" sz="quarter" idx="10"/>
          </p:nvPr>
        </p:nvSpPr>
        <p:spPr/>
        <p:txBody>
          <a:bodyPr/>
          <a:lstStyle/>
          <a:p>
            <a:r>
              <a:rPr lang="de-DE" dirty="0" smtClean="0"/>
              <a:t>Das Umlageverfahren</a:t>
            </a:r>
            <a:endParaRPr lang="de-DE" dirty="0"/>
          </a:p>
        </p:txBody>
      </p:sp>
      <p:sp>
        <p:nvSpPr>
          <p:cNvPr id="5" name="Titel 4"/>
          <p:cNvSpPr>
            <a:spLocks noGrp="1"/>
          </p:cNvSpPr>
          <p:nvPr>
            <p:ph type="title"/>
          </p:nvPr>
        </p:nvSpPr>
        <p:spPr>
          <a:xfrm>
            <a:off x="399507" y="429973"/>
            <a:ext cx="10314206" cy="1325563"/>
          </a:xfrm>
        </p:spPr>
        <p:txBody>
          <a:bodyPr/>
          <a:lstStyle/>
          <a:p>
            <a:r>
              <a:rPr lang="de-DE" dirty="0"/>
              <a:t>Beraterausbildung | </a:t>
            </a:r>
            <a:r>
              <a:rPr lang="de-DE" dirty="0" smtClean="0"/>
              <a:t>Lebensversicherung</a:t>
            </a:r>
            <a:endParaRPr lang="de-DE" dirty="0"/>
          </a:p>
        </p:txBody>
      </p:sp>
      <p:pic>
        <p:nvPicPr>
          <p:cNvPr id="6" name="Grafik 5"/>
          <p:cNvPicPr>
            <a:picLocks noChangeAspect="1"/>
          </p:cNvPicPr>
          <p:nvPr/>
        </p:nvPicPr>
        <p:blipFill>
          <a:blip r:embed="rId2"/>
          <a:stretch>
            <a:fillRect/>
          </a:stretch>
        </p:blipFill>
        <p:spPr>
          <a:xfrm>
            <a:off x="3753751" y="2232386"/>
            <a:ext cx="6924675" cy="4038600"/>
          </a:xfrm>
          <a:prstGeom prst="rect">
            <a:avLst/>
          </a:prstGeom>
        </p:spPr>
      </p:pic>
    </p:spTree>
    <p:extLst>
      <p:ext uri="{BB962C8B-B14F-4D97-AF65-F5344CB8AC3E}">
        <p14:creationId xmlns:p14="http://schemas.microsoft.com/office/powerpoint/2010/main" val="71410449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60</a:t>
            </a:fld>
            <a:endParaRPr lang="de-DE"/>
          </a:p>
        </p:txBody>
      </p:sp>
      <p:sp>
        <p:nvSpPr>
          <p:cNvPr id="3" name="Textplatzhalter 2"/>
          <p:cNvSpPr>
            <a:spLocks noGrp="1"/>
          </p:cNvSpPr>
          <p:nvPr>
            <p:ph type="body" sz="quarter" idx="10"/>
          </p:nvPr>
        </p:nvSpPr>
        <p:spPr>
          <a:xfrm>
            <a:off x="465236" y="1702447"/>
            <a:ext cx="11347991" cy="395680"/>
          </a:xfrm>
        </p:spPr>
        <p:txBody>
          <a:bodyPr/>
          <a:lstStyle/>
          <a:p>
            <a:r>
              <a:rPr lang="de-DE" dirty="0" smtClean="0"/>
              <a:t>Detailunterschiede des Todesfallschutzes (Rentenphase)</a:t>
            </a:r>
            <a:endParaRPr lang="de-DE" dirty="0"/>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6" name="Rectangle 3"/>
          <p:cNvSpPr>
            <a:spLocks noGrp="1" noChangeArrowheads="1"/>
          </p:cNvSpPr>
          <p:nvPr>
            <p:ph type="body" idx="4294967295"/>
          </p:nvPr>
        </p:nvSpPr>
        <p:spPr>
          <a:xfrm>
            <a:off x="465236" y="2396106"/>
            <a:ext cx="10452480" cy="4321175"/>
          </a:xfrm>
          <a:prstGeom prst="rect">
            <a:avLst/>
          </a:prstGeom>
        </p:spPr>
        <p:txBody>
          <a:bodyPr/>
          <a:lstStyle/>
          <a:p>
            <a:pPr eaLnBrk="1" hangingPunct="1"/>
            <a:r>
              <a:rPr lang="de-DE" sz="1800" dirty="0" smtClean="0"/>
              <a:t>Rentengarantiezeit</a:t>
            </a:r>
          </a:p>
          <a:p>
            <a:pPr eaLnBrk="1" hangingPunct="1"/>
            <a:endParaRPr lang="de-DE" sz="1800" dirty="0" smtClean="0"/>
          </a:p>
          <a:p>
            <a:pPr marL="685800" lvl="1" eaLnBrk="1" hangingPunct="1"/>
            <a:r>
              <a:rPr lang="de-DE" sz="1600" dirty="0" smtClean="0"/>
              <a:t>Weiterzahlung der Rente an Hinterbliebene über einen fest vereinbarten Zeitraum (auch als Kapital)</a:t>
            </a:r>
          </a:p>
          <a:p>
            <a:pPr marL="400050" lvl="1" indent="0" eaLnBrk="1" hangingPunct="1">
              <a:buNone/>
            </a:pPr>
            <a:endParaRPr lang="de-DE" sz="1400" dirty="0" smtClean="0"/>
          </a:p>
          <a:p>
            <a:pPr eaLnBrk="1" hangingPunct="1"/>
            <a:r>
              <a:rPr lang="de-DE" sz="1800" dirty="0" smtClean="0"/>
              <a:t>Restkapital</a:t>
            </a:r>
          </a:p>
          <a:p>
            <a:pPr eaLnBrk="1" hangingPunct="1"/>
            <a:endParaRPr lang="de-DE" sz="1800" dirty="0"/>
          </a:p>
          <a:p>
            <a:pPr lvl="1" eaLnBrk="1" hangingPunct="1"/>
            <a:r>
              <a:rPr lang="de-DE" sz="1600" dirty="0" smtClean="0"/>
              <a:t>Auszahlung des Vertragswertes abzüglich bereits gezahlter Renten</a:t>
            </a:r>
          </a:p>
          <a:p>
            <a:pPr marL="457200" lvl="1" indent="0" eaLnBrk="1" hangingPunct="1">
              <a:buNone/>
            </a:pPr>
            <a:endParaRPr lang="de-DE" sz="1400" dirty="0" smtClean="0"/>
          </a:p>
          <a:p>
            <a:pPr marL="0" indent="0" eaLnBrk="1" hangingPunct="1">
              <a:buNone/>
            </a:pPr>
            <a:endParaRPr lang="de-DE" sz="1400" dirty="0" smtClean="0"/>
          </a:p>
        </p:txBody>
      </p:sp>
    </p:spTree>
    <p:extLst>
      <p:ext uri="{BB962C8B-B14F-4D97-AF65-F5344CB8AC3E}">
        <p14:creationId xmlns:p14="http://schemas.microsoft.com/office/powerpoint/2010/main" val="1932976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left)">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wipe(left)">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wipe(left)">
                                      <p:cBhvr>
                                        <p:cTn id="2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5"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61</a:t>
            </a:fld>
            <a:endParaRPr lang="de-DE"/>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4" name="Textplatzhalter 3"/>
          <p:cNvSpPr>
            <a:spLocks noGrp="1"/>
          </p:cNvSpPr>
          <p:nvPr>
            <p:ph type="body" sz="quarter" idx="10"/>
          </p:nvPr>
        </p:nvSpPr>
        <p:spPr/>
        <p:txBody>
          <a:bodyPr/>
          <a:lstStyle/>
          <a:p>
            <a:r>
              <a:rPr lang="de-DE" dirty="0" smtClean="0"/>
              <a:t>Riester-Rente (Schicht 2) </a:t>
            </a:r>
            <a:endParaRPr lang="de-DE" dirty="0"/>
          </a:p>
        </p:txBody>
      </p:sp>
      <p:pic>
        <p:nvPicPr>
          <p:cNvPr id="6" name="Grafik 5"/>
          <p:cNvPicPr>
            <a:picLocks noChangeAspect="1"/>
          </p:cNvPicPr>
          <p:nvPr/>
        </p:nvPicPr>
        <p:blipFill>
          <a:blip r:embed="rId2"/>
          <a:stretch>
            <a:fillRect/>
          </a:stretch>
        </p:blipFill>
        <p:spPr>
          <a:xfrm>
            <a:off x="4178240" y="1953376"/>
            <a:ext cx="7283229" cy="3473718"/>
          </a:xfrm>
          <a:prstGeom prst="rect">
            <a:avLst/>
          </a:prstGeom>
        </p:spPr>
      </p:pic>
    </p:spTree>
    <p:extLst>
      <p:ext uri="{BB962C8B-B14F-4D97-AF65-F5344CB8AC3E}">
        <p14:creationId xmlns:p14="http://schemas.microsoft.com/office/powerpoint/2010/main" val="123069547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62</a:t>
            </a:fld>
            <a:endParaRPr lang="de-DE"/>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4" name="Textplatzhalter 3"/>
          <p:cNvSpPr>
            <a:spLocks noGrp="1"/>
          </p:cNvSpPr>
          <p:nvPr>
            <p:ph type="body" sz="quarter" idx="10"/>
          </p:nvPr>
        </p:nvSpPr>
        <p:spPr/>
        <p:txBody>
          <a:bodyPr/>
          <a:lstStyle/>
          <a:p>
            <a:r>
              <a:rPr lang="de-DE" dirty="0" smtClean="0"/>
              <a:t>Riester-Rente (Schicht 2) </a:t>
            </a:r>
            <a:endParaRPr lang="de-DE" dirty="0"/>
          </a:p>
        </p:txBody>
      </p:sp>
      <p:sp>
        <p:nvSpPr>
          <p:cNvPr id="7" name="Rechteck 6"/>
          <p:cNvSpPr/>
          <p:nvPr/>
        </p:nvSpPr>
        <p:spPr>
          <a:xfrm>
            <a:off x="448018" y="2365075"/>
            <a:ext cx="10833253" cy="1477328"/>
          </a:xfrm>
          <a:prstGeom prst="rect">
            <a:avLst/>
          </a:prstGeom>
        </p:spPr>
        <p:txBody>
          <a:bodyPr wrap="square">
            <a:spAutoFit/>
          </a:bodyPr>
          <a:lstStyle/>
          <a:p>
            <a:r>
              <a:rPr lang="de-DE" dirty="0"/>
              <a:t>Die Bezeichnung „Riester-Rente“ geht auf Walter Riester zurück, der als Bundesminister für Arbeit und Sozialordnung die Förderung der freiwilligen Altersvorsorge durch eine Altersvorsorgezulage ausarbeiten ließ. Anlass dafür war die Reform der gesetzlichen Rentenversicherung 2000/2001, bei der das Nettorentenniveau des Eckrentners, eines idealtypischen sozialversicherungspflichtig Beschäftigten, der 45 Jahre lang Sozialversicherungsbeiträge eingezahlt hat, von 70 % auf 67 % reduziert worden war. </a:t>
            </a:r>
          </a:p>
        </p:txBody>
      </p:sp>
    </p:spTree>
    <p:extLst>
      <p:ext uri="{BB962C8B-B14F-4D97-AF65-F5344CB8AC3E}">
        <p14:creationId xmlns:p14="http://schemas.microsoft.com/office/powerpoint/2010/main" val="252697139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63</a:t>
            </a:fld>
            <a:endParaRPr lang="de-DE"/>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4" name="Textplatzhalter 3"/>
          <p:cNvSpPr>
            <a:spLocks noGrp="1"/>
          </p:cNvSpPr>
          <p:nvPr>
            <p:ph type="body" sz="quarter" idx="10"/>
          </p:nvPr>
        </p:nvSpPr>
        <p:spPr>
          <a:xfrm>
            <a:off x="353551" y="1582348"/>
            <a:ext cx="11347991" cy="395680"/>
          </a:xfrm>
        </p:spPr>
        <p:txBody>
          <a:bodyPr/>
          <a:lstStyle/>
          <a:p>
            <a:r>
              <a:rPr lang="de-DE" dirty="0" smtClean="0"/>
              <a:t>Riester-Rente (Schicht 2) </a:t>
            </a:r>
            <a:endParaRPr lang="de-DE" dirty="0"/>
          </a:p>
        </p:txBody>
      </p:sp>
      <p:sp>
        <p:nvSpPr>
          <p:cNvPr id="6" name="Text Box 4"/>
          <p:cNvSpPr txBox="1">
            <a:spLocks noChangeArrowheads="1"/>
          </p:cNvSpPr>
          <p:nvPr/>
        </p:nvSpPr>
        <p:spPr bwMode="auto">
          <a:xfrm>
            <a:off x="353551" y="2746963"/>
            <a:ext cx="10098429" cy="3970318"/>
          </a:xfrm>
          <a:prstGeom prst="rect">
            <a:avLst/>
          </a:prstGeom>
          <a:noFill/>
          <a:ln w="9525">
            <a:noFill/>
            <a:miter lim="800000"/>
            <a:headEnd/>
            <a:tailEnd/>
          </a:ln>
        </p:spPr>
        <p:txBody>
          <a:bodyPr wrap="square">
            <a:spAutoFit/>
          </a:bodyPr>
          <a:lstStyle/>
          <a:p>
            <a:pPr marL="288925" indent="-288925" eaLnBrk="0" fontAlgn="base" hangingPunct="0">
              <a:spcBef>
                <a:spcPct val="0"/>
              </a:spcBef>
              <a:spcAft>
                <a:spcPct val="0"/>
              </a:spcAft>
              <a:buFont typeface="Wingdings" pitchFamily="2" charset="2"/>
              <a:buChar char="§"/>
            </a:pPr>
            <a:r>
              <a:rPr lang="de-DE" dirty="0">
                <a:solidFill>
                  <a:srgbClr val="1D2D4B"/>
                </a:solidFill>
                <a:cs typeface="Arial" charset="0"/>
              </a:rPr>
              <a:t>Jeder der Pflichtbeiträge zur gesetzlichen Rentenversicherung zahlt, Beamte und Angestellte(r) im öffentlichen Dienst. </a:t>
            </a:r>
          </a:p>
          <a:p>
            <a:pPr marL="288925" indent="-288925" eaLnBrk="0" fontAlgn="base" hangingPunct="0">
              <a:spcBef>
                <a:spcPct val="0"/>
              </a:spcBef>
              <a:spcAft>
                <a:spcPct val="0"/>
              </a:spcAft>
              <a:buFont typeface="Wingdings" pitchFamily="2" charset="2"/>
              <a:buChar char="§"/>
            </a:pPr>
            <a:endParaRPr lang="de-DE" dirty="0">
              <a:solidFill>
                <a:srgbClr val="1D2D4B"/>
              </a:solidFill>
              <a:cs typeface="Arial" charset="0"/>
            </a:endParaRPr>
          </a:p>
          <a:p>
            <a:pPr marL="288925" indent="-288925" eaLnBrk="0" fontAlgn="base" hangingPunct="0">
              <a:spcBef>
                <a:spcPct val="0"/>
              </a:spcBef>
              <a:spcAft>
                <a:spcPct val="0"/>
              </a:spcAft>
              <a:buFont typeface="Wingdings" pitchFamily="2" charset="2"/>
              <a:buChar char="§"/>
            </a:pPr>
            <a:r>
              <a:rPr lang="de-DE" dirty="0">
                <a:solidFill>
                  <a:srgbClr val="1D2D4B"/>
                </a:solidFill>
                <a:cs typeface="Arial" charset="0"/>
              </a:rPr>
              <a:t>Mit einem Förderberechtigten verheiratet (mittelbar</a:t>
            </a:r>
            <a:r>
              <a:rPr lang="de-DE" dirty="0" smtClean="0">
                <a:solidFill>
                  <a:srgbClr val="1D2D4B"/>
                </a:solidFill>
                <a:cs typeface="Arial" charset="0"/>
              </a:rPr>
              <a:t>) ist.</a:t>
            </a:r>
            <a:endParaRPr lang="de-DE" dirty="0">
              <a:solidFill>
                <a:srgbClr val="1D2D4B"/>
              </a:solidFill>
              <a:cs typeface="Arial" charset="0"/>
            </a:endParaRPr>
          </a:p>
          <a:p>
            <a:pPr marL="288925" indent="-288925" eaLnBrk="0" fontAlgn="base" hangingPunct="0">
              <a:spcBef>
                <a:spcPct val="0"/>
              </a:spcBef>
              <a:spcAft>
                <a:spcPct val="0"/>
              </a:spcAft>
              <a:buFont typeface="Wingdings" pitchFamily="2" charset="2"/>
              <a:buChar char="§"/>
            </a:pPr>
            <a:endParaRPr lang="de-DE" dirty="0">
              <a:solidFill>
                <a:srgbClr val="1D2D4B"/>
              </a:solidFill>
              <a:cs typeface="Arial" charset="0"/>
            </a:endParaRPr>
          </a:p>
          <a:p>
            <a:pPr marL="288925" indent="-288925" eaLnBrk="0" fontAlgn="base" hangingPunct="0">
              <a:spcBef>
                <a:spcPct val="0"/>
              </a:spcBef>
              <a:spcAft>
                <a:spcPct val="0"/>
              </a:spcAft>
              <a:buFont typeface="Wingdings" pitchFamily="2" charset="2"/>
              <a:buChar char="§"/>
            </a:pPr>
            <a:r>
              <a:rPr lang="de-DE" dirty="0">
                <a:solidFill>
                  <a:srgbClr val="1D2D4B"/>
                </a:solidFill>
                <a:cs typeface="Arial" charset="0"/>
              </a:rPr>
              <a:t>450,- Euro–Kräfte, die auf die Versicherungsfreiheit nicht verzichtet haben</a:t>
            </a:r>
          </a:p>
          <a:p>
            <a:pPr marL="288925" indent="-288925" eaLnBrk="0" fontAlgn="base" hangingPunct="0">
              <a:spcBef>
                <a:spcPct val="0"/>
              </a:spcBef>
              <a:spcAft>
                <a:spcPct val="0"/>
              </a:spcAft>
              <a:buFont typeface="Wingdings" pitchFamily="2" charset="2"/>
              <a:buChar char="§"/>
            </a:pPr>
            <a:endParaRPr lang="de-DE" dirty="0">
              <a:solidFill>
                <a:srgbClr val="1D2D4B"/>
              </a:solidFill>
              <a:cs typeface="Arial" charset="0"/>
            </a:endParaRPr>
          </a:p>
          <a:p>
            <a:pPr marL="288925" indent="-288925" eaLnBrk="0" fontAlgn="base" hangingPunct="0">
              <a:spcBef>
                <a:spcPct val="0"/>
              </a:spcBef>
              <a:spcAft>
                <a:spcPct val="0"/>
              </a:spcAft>
              <a:buFont typeface="Wingdings" pitchFamily="2" charset="2"/>
              <a:buChar char="§"/>
            </a:pPr>
            <a:r>
              <a:rPr lang="de-DE" dirty="0">
                <a:solidFill>
                  <a:srgbClr val="1D2D4B"/>
                </a:solidFill>
                <a:cs typeface="Arial" charset="0"/>
              </a:rPr>
              <a:t>Pflichtversicherte in der Alterssicherung der Landwirte</a:t>
            </a:r>
          </a:p>
          <a:p>
            <a:pPr marL="288925" indent="-288925" eaLnBrk="0" fontAlgn="base" hangingPunct="0">
              <a:spcBef>
                <a:spcPct val="0"/>
              </a:spcBef>
              <a:spcAft>
                <a:spcPct val="0"/>
              </a:spcAft>
              <a:buFont typeface="Wingdings" pitchFamily="2" charset="2"/>
              <a:buChar char="§"/>
            </a:pPr>
            <a:endParaRPr lang="de-DE" dirty="0">
              <a:solidFill>
                <a:srgbClr val="1D2D4B"/>
              </a:solidFill>
              <a:cs typeface="Arial" charset="0"/>
            </a:endParaRPr>
          </a:p>
          <a:p>
            <a:pPr marL="288925" indent="-288925" eaLnBrk="0" fontAlgn="base" hangingPunct="0">
              <a:spcBef>
                <a:spcPct val="0"/>
              </a:spcBef>
              <a:spcAft>
                <a:spcPct val="0"/>
              </a:spcAft>
              <a:buFont typeface="Wingdings" pitchFamily="2" charset="2"/>
              <a:buChar char="§"/>
            </a:pPr>
            <a:r>
              <a:rPr lang="de-DE" dirty="0">
                <a:solidFill>
                  <a:srgbClr val="1D2D4B"/>
                </a:solidFill>
                <a:cs typeface="Arial" charset="0"/>
              </a:rPr>
              <a:t>Bezieher von Elterngeld, Arbeitslose</a:t>
            </a:r>
          </a:p>
          <a:p>
            <a:pPr marL="288925" indent="-288925" eaLnBrk="0" fontAlgn="base" hangingPunct="0">
              <a:spcBef>
                <a:spcPct val="0"/>
              </a:spcBef>
              <a:spcAft>
                <a:spcPct val="0"/>
              </a:spcAft>
              <a:buFont typeface="Wingdings" pitchFamily="2" charset="2"/>
              <a:buChar char="§"/>
            </a:pPr>
            <a:endParaRPr lang="de-DE" dirty="0">
              <a:solidFill>
                <a:srgbClr val="1D2D4B"/>
              </a:solidFill>
              <a:cs typeface="Arial" charset="0"/>
            </a:endParaRPr>
          </a:p>
          <a:p>
            <a:pPr marL="288925" indent="-288925" eaLnBrk="0" fontAlgn="base" hangingPunct="0">
              <a:spcBef>
                <a:spcPct val="0"/>
              </a:spcBef>
              <a:spcAft>
                <a:spcPct val="0"/>
              </a:spcAft>
              <a:buFont typeface="Wingdings" pitchFamily="2" charset="2"/>
              <a:buChar char="§"/>
            </a:pPr>
            <a:r>
              <a:rPr lang="de-DE" dirty="0">
                <a:solidFill>
                  <a:srgbClr val="1D2D4B"/>
                </a:solidFill>
                <a:cs typeface="Arial" charset="0"/>
              </a:rPr>
              <a:t>Bezieher einer EMR aus der DRV / oder Dienstunfähigkeitsversorgung aus Beamtenversorgungsrecht</a:t>
            </a:r>
          </a:p>
          <a:p>
            <a:pPr marL="288925" indent="-288925" eaLnBrk="0" fontAlgn="base" hangingPunct="0">
              <a:spcBef>
                <a:spcPct val="0"/>
              </a:spcBef>
              <a:spcAft>
                <a:spcPct val="0"/>
              </a:spcAft>
              <a:buFont typeface="Wingdings" pitchFamily="2" charset="2"/>
              <a:buChar char="§"/>
            </a:pPr>
            <a:endParaRPr lang="de-DE" dirty="0">
              <a:solidFill>
                <a:srgbClr val="1D2D4B"/>
              </a:solidFill>
              <a:cs typeface="Arial" charset="0"/>
            </a:endParaRPr>
          </a:p>
        </p:txBody>
      </p:sp>
      <p:sp>
        <p:nvSpPr>
          <p:cNvPr id="8" name="Text Box 3"/>
          <p:cNvSpPr txBox="1">
            <a:spLocks noChangeArrowheads="1"/>
          </p:cNvSpPr>
          <p:nvPr/>
        </p:nvSpPr>
        <p:spPr bwMode="auto">
          <a:xfrm>
            <a:off x="364220" y="2102709"/>
            <a:ext cx="2663825" cy="396875"/>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de-DE" sz="2000" b="1" dirty="0">
                <a:solidFill>
                  <a:srgbClr val="1D2D4B"/>
                </a:solidFill>
                <a:cs typeface="Arial" charset="0"/>
              </a:rPr>
              <a:t>Wer wird gefördert ?</a:t>
            </a:r>
          </a:p>
        </p:txBody>
      </p:sp>
    </p:spTree>
    <p:extLst>
      <p:ext uri="{BB962C8B-B14F-4D97-AF65-F5344CB8AC3E}">
        <p14:creationId xmlns:p14="http://schemas.microsoft.com/office/powerpoint/2010/main" val="125071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left)">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wipe(left)">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wipe(left)">
                                      <p:cBhvr>
                                        <p:cTn id="22" dur="500"/>
                                        <p:tgtEl>
                                          <p:spTgt spid="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animEffect transition="in" filter="wipe(left)">
                                      <p:cBhvr>
                                        <p:cTn id="27" dur="500"/>
                                        <p:tgtEl>
                                          <p:spTgt spid="6">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xEl>
                                              <p:pRg st="10" end="10"/>
                                            </p:txEl>
                                          </p:spTgt>
                                        </p:tgtEl>
                                        <p:attrNameLst>
                                          <p:attrName>style.visibility</p:attrName>
                                        </p:attrNameLst>
                                      </p:cBhvr>
                                      <p:to>
                                        <p:strVal val="visible"/>
                                      </p:to>
                                    </p:set>
                                    <p:animEffect transition="in" filter="wipe(left)">
                                      <p:cBhvr>
                                        <p:cTn id="32" dur="500"/>
                                        <p:tgtEl>
                                          <p:spTgt spid="6">
                                            <p:txEl>
                                              <p:pRg st="10" end="10"/>
                                            </p:txEl>
                                          </p:spTgt>
                                        </p:tgtEl>
                                      </p:cBhvr>
                                    </p:animEffect>
                                  </p:childTnLst>
                                </p:cTn>
                              </p:par>
                            </p:childTnLst>
                          </p:cTn>
                        </p:par>
                        <p:par>
                          <p:cTn id="33" fill="hold">
                            <p:stCondLst>
                              <p:cond delay="500"/>
                            </p:stCondLst>
                            <p:childTnLst>
                              <p:par>
                                <p:cTn id="34" presetID="52" presetClass="entr" presetSubtype="0" fill="hold" grpId="0" nodeType="afterEffect">
                                  <p:stCondLst>
                                    <p:cond delay="0"/>
                                  </p:stCondLst>
                                  <p:childTnLst>
                                    <p:set>
                                      <p:cBhvr>
                                        <p:cTn id="35" dur="1" fill="hold">
                                          <p:stCondLst>
                                            <p:cond delay="0"/>
                                          </p:stCondLst>
                                        </p:cTn>
                                        <p:tgtEl>
                                          <p:spTgt spid="8"/>
                                        </p:tgtEl>
                                        <p:attrNameLst>
                                          <p:attrName>style.visibility</p:attrName>
                                        </p:attrNameLst>
                                      </p:cBhvr>
                                      <p:to>
                                        <p:strVal val="visible"/>
                                      </p:to>
                                    </p:set>
                                    <p:animScale>
                                      <p:cBhvr>
                                        <p:cTn id="36"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1000" decel="50000" fill="hold">
                                          <p:stCondLst>
                                            <p:cond delay="0"/>
                                          </p:stCondLst>
                                        </p:cTn>
                                        <p:tgtEl>
                                          <p:spTgt spid="8"/>
                                        </p:tgtEl>
                                        <p:attrNameLst>
                                          <p:attrName>ppt_x</p:attrName>
                                          <p:attrName>ppt_y</p:attrName>
                                        </p:attrNameLst>
                                      </p:cBhvr>
                                    </p:animMotion>
                                    <p:animEffect transition="in" filter="fade">
                                      <p:cBhvr>
                                        <p:cTn id="3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P spid="8" grpId="0"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64</a:t>
            </a:fld>
            <a:endParaRPr lang="de-DE"/>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4" name="Textplatzhalter 3"/>
          <p:cNvSpPr>
            <a:spLocks noGrp="1"/>
          </p:cNvSpPr>
          <p:nvPr>
            <p:ph type="body" sz="quarter" idx="10"/>
          </p:nvPr>
        </p:nvSpPr>
        <p:spPr>
          <a:xfrm>
            <a:off x="364220" y="1702702"/>
            <a:ext cx="11347991" cy="395680"/>
          </a:xfrm>
        </p:spPr>
        <p:txBody>
          <a:bodyPr/>
          <a:lstStyle/>
          <a:p>
            <a:r>
              <a:rPr lang="de-DE" dirty="0" smtClean="0"/>
              <a:t>Riester-Rente (Schicht 2) </a:t>
            </a:r>
            <a:endParaRPr lang="de-DE" dirty="0"/>
          </a:p>
        </p:txBody>
      </p:sp>
      <p:sp>
        <p:nvSpPr>
          <p:cNvPr id="8" name="Text Box 3"/>
          <p:cNvSpPr txBox="1">
            <a:spLocks noChangeArrowheads="1"/>
          </p:cNvSpPr>
          <p:nvPr/>
        </p:nvSpPr>
        <p:spPr bwMode="auto">
          <a:xfrm>
            <a:off x="364220" y="2102709"/>
            <a:ext cx="4069704" cy="400110"/>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de-DE" sz="2000" b="1" dirty="0" smtClean="0">
                <a:solidFill>
                  <a:srgbClr val="1D2D4B"/>
                </a:solidFill>
                <a:cs typeface="Arial" charset="0"/>
              </a:rPr>
              <a:t>Wie funktioniert die Förderung?</a:t>
            </a:r>
            <a:endParaRPr lang="de-DE" sz="2000" b="1" dirty="0">
              <a:solidFill>
                <a:srgbClr val="1D2D4B"/>
              </a:solidFill>
              <a:cs typeface="Arial" charset="0"/>
            </a:endParaRPr>
          </a:p>
        </p:txBody>
      </p:sp>
      <p:sp>
        <p:nvSpPr>
          <p:cNvPr id="7" name="Rectangle 4"/>
          <p:cNvSpPr>
            <a:spLocks noChangeArrowheads="1"/>
          </p:cNvSpPr>
          <p:nvPr/>
        </p:nvSpPr>
        <p:spPr bwMode="auto">
          <a:xfrm>
            <a:off x="364220" y="2741479"/>
            <a:ext cx="10542479" cy="3139321"/>
          </a:xfrm>
          <a:prstGeom prst="rect">
            <a:avLst/>
          </a:prstGeom>
          <a:noFill/>
          <a:ln w="9525">
            <a:noFill/>
            <a:miter lim="800000"/>
            <a:headEnd/>
            <a:tailEnd/>
          </a:ln>
        </p:spPr>
        <p:txBody>
          <a:bodyPr wrap="square">
            <a:spAutoFit/>
          </a:bodyPr>
          <a:lstStyle/>
          <a:p>
            <a:pPr marL="265113" indent="-265113" eaLnBrk="0" fontAlgn="base" hangingPunct="0">
              <a:spcBef>
                <a:spcPct val="0"/>
              </a:spcBef>
              <a:spcAft>
                <a:spcPct val="0"/>
              </a:spcAft>
              <a:buFont typeface="Wingdings" pitchFamily="2" charset="2"/>
              <a:buChar char="§"/>
            </a:pPr>
            <a:r>
              <a:rPr lang="de-DE" dirty="0">
                <a:solidFill>
                  <a:srgbClr val="1D2D4B"/>
                </a:solidFill>
                <a:cs typeface="Arial" charset="0"/>
              </a:rPr>
              <a:t>Durch eine Antragstellung und </a:t>
            </a:r>
            <a:r>
              <a:rPr lang="de-DE" dirty="0" err="1">
                <a:solidFill>
                  <a:srgbClr val="1D2D4B"/>
                </a:solidFill>
                <a:cs typeface="Arial" charset="0"/>
              </a:rPr>
              <a:t>Dauerzulagenantrag</a:t>
            </a:r>
            <a:endParaRPr lang="de-DE" dirty="0">
              <a:solidFill>
                <a:srgbClr val="1D2D4B"/>
              </a:solidFill>
              <a:cs typeface="Arial" charset="0"/>
            </a:endParaRPr>
          </a:p>
          <a:p>
            <a:pPr marL="265113" indent="-265113" eaLnBrk="0" fontAlgn="base" hangingPunct="0">
              <a:spcBef>
                <a:spcPct val="0"/>
              </a:spcBef>
              <a:spcAft>
                <a:spcPct val="0"/>
              </a:spcAft>
              <a:buFont typeface="Wingdings" pitchFamily="2" charset="2"/>
              <a:buChar char="§"/>
            </a:pPr>
            <a:endParaRPr lang="de-DE" dirty="0">
              <a:solidFill>
                <a:srgbClr val="1D2D4B"/>
              </a:solidFill>
              <a:cs typeface="Arial" charset="0"/>
            </a:endParaRPr>
          </a:p>
          <a:p>
            <a:pPr marL="265113" indent="-265113" eaLnBrk="0" fontAlgn="base" hangingPunct="0">
              <a:spcBef>
                <a:spcPct val="0"/>
              </a:spcBef>
              <a:spcAft>
                <a:spcPct val="0"/>
              </a:spcAft>
              <a:buFont typeface="Wingdings" pitchFamily="2" charset="2"/>
              <a:buChar char="§"/>
            </a:pPr>
            <a:r>
              <a:rPr lang="de-DE" dirty="0">
                <a:solidFill>
                  <a:srgbClr val="1D2D4B"/>
                </a:solidFill>
                <a:cs typeface="Arial" charset="0"/>
              </a:rPr>
              <a:t>Überweisung der entsprechenden Zulage durch die DRV</a:t>
            </a:r>
          </a:p>
          <a:p>
            <a:pPr marL="265113" indent="-265113" eaLnBrk="0" fontAlgn="base" hangingPunct="0">
              <a:spcBef>
                <a:spcPct val="0"/>
              </a:spcBef>
              <a:spcAft>
                <a:spcPct val="0"/>
              </a:spcAft>
              <a:buFont typeface="Wingdings" pitchFamily="2" charset="2"/>
              <a:buChar char="§"/>
            </a:pPr>
            <a:endParaRPr lang="de-DE" dirty="0">
              <a:solidFill>
                <a:srgbClr val="1D2D4B"/>
              </a:solidFill>
              <a:cs typeface="Arial" charset="0"/>
            </a:endParaRPr>
          </a:p>
          <a:p>
            <a:pPr marL="265113" indent="-265113" eaLnBrk="0" fontAlgn="base" hangingPunct="0">
              <a:spcBef>
                <a:spcPct val="0"/>
              </a:spcBef>
              <a:spcAft>
                <a:spcPct val="0"/>
              </a:spcAft>
              <a:buFont typeface="Wingdings" pitchFamily="2" charset="2"/>
              <a:buChar char="§"/>
            </a:pPr>
            <a:r>
              <a:rPr lang="de-DE" dirty="0">
                <a:solidFill>
                  <a:srgbClr val="1D2D4B"/>
                </a:solidFill>
                <a:cs typeface="Arial" charset="0"/>
              </a:rPr>
              <a:t>Günstigerprüfung durch das Finanzamt und ggf. Sonderausgaben für Beiträge bis zu 2.100 Euro </a:t>
            </a:r>
            <a:r>
              <a:rPr lang="de-DE" dirty="0" smtClean="0">
                <a:solidFill>
                  <a:srgbClr val="1D2D4B"/>
                </a:solidFill>
                <a:cs typeface="Arial" charset="0"/>
              </a:rPr>
              <a:t>p.a. </a:t>
            </a:r>
            <a:r>
              <a:rPr lang="de-DE" dirty="0" smtClean="0">
                <a:solidFill>
                  <a:srgbClr val="1D2D4B"/>
                </a:solidFill>
              </a:rPr>
              <a:t>Das ist immer dann der Fall, wenn die zu erwartende Steuerersparnis den reinen </a:t>
            </a:r>
            <a:r>
              <a:rPr lang="de-DE" dirty="0" err="1" smtClean="0">
                <a:solidFill>
                  <a:srgbClr val="1D2D4B"/>
                </a:solidFill>
              </a:rPr>
              <a:t>Zulagenanspruch</a:t>
            </a:r>
            <a:r>
              <a:rPr lang="de-DE" dirty="0" smtClean="0">
                <a:solidFill>
                  <a:srgbClr val="1D2D4B"/>
                </a:solidFill>
              </a:rPr>
              <a:t> übersteigt (Singles mit hohem Einkommen)</a:t>
            </a:r>
            <a:endParaRPr lang="de-DE" dirty="0">
              <a:solidFill>
                <a:srgbClr val="1D2D4B"/>
              </a:solidFill>
              <a:cs typeface="Arial" charset="0"/>
            </a:endParaRPr>
          </a:p>
          <a:p>
            <a:pPr marL="265113" indent="-265113" eaLnBrk="0" fontAlgn="base" hangingPunct="0">
              <a:spcBef>
                <a:spcPct val="0"/>
              </a:spcBef>
              <a:spcAft>
                <a:spcPct val="0"/>
              </a:spcAft>
            </a:pPr>
            <a:endParaRPr lang="de-DE" dirty="0">
              <a:solidFill>
                <a:srgbClr val="1D2D4B"/>
              </a:solidFill>
              <a:cs typeface="Arial" charset="0"/>
            </a:endParaRPr>
          </a:p>
          <a:p>
            <a:pPr marL="265113" indent="-265113" eaLnBrk="0" fontAlgn="base" hangingPunct="0">
              <a:spcBef>
                <a:spcPct val="0"/>
              </a:spcBef>
              <a:spcAft>
                <a:spcPct val="0"/>
              </a:spcAft>
              <a:buFont typeface="Wingdings" pitchFamily="2" charset="2"/>
              <a:buChar char="§"/>
            </a:pPr>
            <a:r>
              <a:rPr lang="de-DE" dirty="0">
                <a:solidFill>
                  <a:srgbClr val="1D2D4B"/>
                </a:solidFill>
                <a:cs typeface="Arial" charset="0"/>
              </a:rPr>
              <a:t>Nach Einzahlung des notwendigen Eigenbeitrages (prozentual zum Einkommen des Vorjahres) aus dem Nettoeinkommen </a:t>
            </a:r>
            <a:br>
              <a:rPr lang="de-DE" dirty="0">
                <a:solidFill>
                  <a:srgbClr val="1D2D4B"/>
                </a:solidFill>
                <a:cs typeface="Arial" charset="0"/>
              </a:rPr>
            </a:br>
            <a:r>
              <a:rPr lang="de-DE" dirty="0">
                <a:solidFill>
                  <a:srgbClr val="1D2D4B"/>
                </a:solidFill>
                <a:cs typeface="Arial" charset="0"/>
              </a:rPr>
              <a:t>(sonst anteilige Kürzung der Zulagen)   </a:t>
            </a:r>
          </a:p>
        </p:txBody>
      </p:sp>
    </p:spTree>
    <p:extLst>
      <p:ext uri="{BB962C8B-B14F-4D97-AF65-F5344CB8AC3E}">
        <p14:creationId xmlns:p14="http://schemas.microsoft.com/office/powerpoint/2010/main" val="3220014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Scale>
                                      <p:cBhvr>
                                        <p:cTn id="7"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8"/>
                                        </p:tgtEl>
                                        <p:attrNameLst>
                                          <p:attrName>ppt_x</p:attrName>
                                          <p:attrName>ppt_y</p:attrName>
                                        </p:attrNameLst>
                                      </p:cBhvr>
                                    </p:animMotion>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wipe(left)">
                                      <p:cBhvr>
                                        <p:cTn id="14" dur="5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wipe(left)">
                                      <p:cBhvr>
                                        <p:cTn id="19" dur="500"/>
                                        <p:tgtEl>
                                          <p:spTgt spid="7">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xEl>
                                              <p:pRg st="4" end="4"/>
                                            </p:txEl>
                                          </p:spTgt>
                                        </p:tgtEl>
                                        <p:attrNameLst>
                                          <p:attrName>style.visibility</p:attrName>
                                        </p:attrNameLst>
                                      </p:cBhvr>
                                      <p:to>
                                        <p:strVal val="visible"/>
                                      </p:to>
                                    </p:set>
                                    <p:animEffect transition="in" filter="wipe(left)">
                                      <p:cBhvr>
                                        <p:cTn id="24" dur="500"/>
                                        <p:tgtEl>
                                          <p:spTgt spid="7">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animEffect transition="in" filter="wipe(left)">
                                      <p:cBhvr>
                                        <p:cTn id="29"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P spid="7" grpId="0" build="p"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65</a:t>
            </a:fld>
            <a:endParaRPr lang="de-DE"/>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4" name="Textplatzhalter 3"/>
          <p:cNvSpPr>
            <a:spLocks noGrp="1"/>
          </p:cNvSpPr>
          <p:nvPr>
            <p:ph type="body" sz="quarter" idx="10"/>
          </p:nvPr>
        </p:nvSpPr>
        <p:spPr>
          <a:xfrm>
            <a:off x="364220" y="1702702"/>
            <a:ext cx="11347991" cy="395680"/>
          </a:xfrm>
        </p:spPr>
        <p:txBody>
          <a:bodyPr/>
          <a:lstStyle/>
          <a:p>
            <a:r>
              <a:rPr lang="de-DE" dirty="0" smtClean="0"/>
              <a:t>Riester-Rente (Schicht 2) </a:t>
            </a:r>
            <a:endParaRPr lang="de-DE" dirty="0"/>
          </a:p>
        </p:txBody>
      </p:sp>
      <p:sp>
        <p:nvSpPr>
          <p:cNvPr id="8" name="Text Box 3"/>
          <p:cNvSpPr txBox="1">
            <a:spLocks noChangeArrowheads="1"/>
          </p:cNvSpPr>
          <p:nvPr/>
        </p:nvSpPr>
        <p:spPr bwMode="auto">
          <a:xfrm>
            <a:off x="364220" y="2219875"/>
            <a:ext cx="3491661" cy="400110"/>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de-DE" sz="2000" b="1" dirty="0" smtClean="0">
                <a:solidFill>
                  <a:srgbClr val="1D2D4B"/>
                </a:solidFill>
                <a:cs typeface="Arial" charset="0"/>
              </a:rPr>
              <a:t>Zulagen und </a:t>
            </a:r>
            <a:r>
              <a:rPr lang="de-DE" sz="2000" b="1" dirty="0" err="1" smtClean="0">
                <a:solidFill>
                  <a:srgbClr val="1D2D4B"/>
                </a:solidFill>
                <a:cs typeface="Arial" charset="0"/>
              </a:rPr>
              <a:t>Steuersparnis</a:t>
            </a:r>
            <a:endParaRPr lang="de-DE" sz="2000" b="1" dirty="0">
              <a:solidFill>
                <a:srgbClr val="1D2D4B"/>
              </a:solidFill>
              <a:cs typeface="Arial" charset="0"/>
            </a:endParaRPr>
          </a:p>
        </p:txBody>
      </p:sp>
      <p:pic>
        <p:nvPicPr>
          <p:cNvPr id="3" name="Grafik 2"/>
          <p:cNvPicPr>
            <a:picLocks noChangeAspect="1"/>
          </p:cNvPicPr>
          <p:nvPr/>
        </p:nvPicPr>
        <p:blipFill>
          <a:blip r:embed="rId2"/>
          <a:stretch>
            <a:fillRect/>
          </a:stretch>
        </p:blipFill>
        <p:spPr>
          <a:xfrm>
            <a:off x="4276725" y="1702702"/>
            <a:ext cx="7915275" cy="4486275"/>
          </a:xfrm>
          <a:prstGeom prst="rect">
            <a:avLst/>
          </a:prstGeom>
        </p:spPr>
      </p:pic>
    </p:spTree>
    <p:extLst>
      <p:ext uri="{BB962C8B-B14F-4D97-AF65-F5344CB8AC3E}">
        <p14:creationId xmlns:p14="http://schemas.microsoft.com/office/powerpoint/2010/main" val="3339503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Scale>
                                      <p:cBhvr>
                                        <p:cTn id="7"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8"/>
                                        </p:tgtEl>
                                        <p:attrNameLst>
                                          <p:attrName>ppt_x</p:attrName>
                                          <p:attrName>ppt_y</p:attrName>
                                        </p:attrNameLst>
                                      </p:cBhvr>
                                    </p:animMotion>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66</a:t>
            </a:fld>
            <a:endParaRPr lang="de-DE"/>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4" name="Textplatzhalter 3"/>
          <p:cNvSpPr>
            <a:spLocks noGrp="1"/>
          </p:cNvSpPr>
          <p:nvPr>
            <p:ph type="body" sz="quarter" idx="10"/>
          </p:nvPr>
        </p:nvSpPr>
        <p:spPr>
          <a:xfrm>
            <a:off x="364220" y="1702702"/>
            <a:ext cx="11347991" cy="395680"/>
          </a:xfrm>
        </p:spPr>
        <p:txBody>
          <a:bodyPr/>
          <a:lstStyle/>
          <a:p>
            <a:r>
              <a:rPr lang="de-DE" dirty="0" smtClean="0"/>
              <a:t>Riester-Rente (Schicht 2) </a:t>
            </a:r>
            <a:endParaRPr lang="de-DE" dirty="0"/>
          </a:p>
        </p:txBody>
      </p:sp>
      <p:pic>
        <p:nvPicPr>
          <p:cNvPr id="6" name="Grafik 5"/>
          <p:cNvPicPr>
            <a:picLocks noChangeAspect="1"/>
          </p:cNvPicPr>
          <p:nvPr/>
        </p:nvPicPr>
        <p:blipFill>
          <a:blip r:embed="rId2"/>
          <a:stretch>
            <a:fillRect/>
          </a:stretch>
        </p:blipFill>
        <p:spPr>
          <a:xfrm>
            <a:off x="161352" y="2105318"/>
            <a:ext cx="8343900" cy="4543425"/>
          </a:xfrm>
          <a:prstGeom prst="rect">
            <a:avLst/>
          </a:prstGeom>
        </p:spPr>
      </p:pic>
    </p:spTree>
    <p:extLst>
      <p:ext uri="{BB962C8B-B14F-4D97-AF65-F5344CB8AC3E}">
        <p14:creationId xmlns:p14="http://schemas.microsoft.com/office/powerpoint/2010/main" val="147536984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67</a:t>
            </a:fld>
            <a:endParaRPr lang="de-DE"/>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4" name="Textplatzhalter 3"/>
          <p:cNvSpPr>
            <a:spLocks noGrp="1"/>
          </p:cNvSpPr>
          <p:nvPr>
            <p:ph type="body" sz="quarter" idx="10"/>
          </p:nvPr>
        </p:nvSpPr>
        <p:spPr>
          <a:xfrm>
            <a:off x="364220" y="1702702"/>
            <a:ext cx="11347991" cy="395680"/>
          </a:xfrm>
        </p:spPr>
        <p:txBody>
          <a:bodyPr/>
          <a:lstStyle/>
          <a:p>
            <a:r>
              <a:rPr lang="de-DE" dirty="0" smtClean="0"/>
              <a:t>Riester-Rente (Schicht 2) </a:t>
            </a:r>
            <a:endParaRPr lang="de-DE" dirty="0"/>
          </a:p>
        </p:txBody>
      </p:sp>
      <p:pic>
        <p:nvPicPr>
          <p:cNvPr id="3" name="Grafik 2"/>
          <p:cNvPicPr>
            <a:picLocks noChangeAspect="1"/>
          </p:cNvPicPr>
          <p:nvPr/>
        </p:nvPicPr>
        <p:blipFill>
          <a:blip r:embed="rId2"/>
          <a:stretch>
            <a:fillRect/>
          </a:stretch>
        </p:blipFill>
        <p:spPr>
          <a:xfrm>
            <a:off x="3554431" y="2248468"/>
            <a:ext cx="7639050" cy="4286250"/>
          </a:xfrm>
          <a:prstGeom prst="rect">
            <a:avLst/>
          </a:prstGeom>
        </p:spPr>
      </p:pic>
    </p:spTree>
    <p:extLst>
      <p:ext uri="{BB962C8B-B14F-4D97-AF65-F5344CB8AC3E}">
        <p14:creationId xmlns:p14="http://schemas.microsoft.com/office/powerpoint/2010/main" val="6964153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68</a:t>
            </a:fld>
            <a:endParaRPr lang="de-DE"/>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4" name="Textplatzhalter 3"/>
          <p:cNvSpPr>
            <a:spLocks noGrp="1"/>
          </p:cNvSpPr>
          <p:nvPr>
            <p:ph type="body" sz="quarter" idx="10"/>
          </p:nvPr>
        </p:nvSpPr>
        <p:spPr>
          <a:xfrm>
            <a:off x="364220" y="1702702"/>
            <a:ext cx="11347991" cy="395680"/>
          </a:xfrm>
        </p:spPr>
        <p:txBody>
          <a:bodyPr/>
          <a:lstStyle/>
          <a:p>
            <a:r>
              <a:rPr lang="de-DE" dirty="0" smtClean="0"/>
              <a:t>Riester-Rente (Schicht 2) </a:t>
            </a:r>
            <a:endParaRPr lang="de-DE" dirty="0"/>
          </a:p>
        </p:txBody>
      </p:sp>
      <p:pic>
        <p:nvPicPr>
          <p:cNvPr id="6" name="Grafik 5"/>
          <p:cNvPicPr>
            <a:picLocks noChangeAspect="1"/>
          </p:cNvPicPr>
          <p:nvPr/>
        </p:nvPicPr>
        <p:blipFill>
          <a:blip r:embed="rId2"/>
          <a:stretch>
            <a:fillRect/>
          </a:stretch>
        </p:blipFill>
        <p:spPr>
          <a:xfrm>
            <a:off x="3858428" y="2229418"/>
            <a:ext cx="7581900" cy="4305300"/>
          </a:xfrm>
          <a:prstGeom prst="rect">
            <a:avLst/>
          </a:prstGeom>
        </p:spPr>
      </p:pic>
    </p:spTree>
    <p:extLst>
      <p:ext uri="{BB962C8B-B14F-4D97-AF65-F5344CB8AC3E}">
        <p14:creationId xmlns:p14="http://schemas.microsoft.com/office/powerpoint/2010/main" val="126946722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69</a:t>
            </a:fld>
            <a:endParaRPr lang="de-DE"/>
          </a:p>
        </p:txBody>
      </p:sp>
      <p:pic>
        <p:nvPicPr>
          <p:cNvPr id="6" name="Grafik 5"/>
          <p:cNvPicPr>
            <a:picLocks noChangeAspect="1"/>
          </p:cNvPicPr>
          <p:nvPr/>
        </p:nvPicPr>
        <p:blipFill>
          <a:blip r:embed="rId2"/>
          <a:stretch>
            <a:fillRect/>
          </a:stretch>
        </p:blipFill>
        <p:spPr>
          <a:xfrm>
            <a:off x="506777" y="283836"/>
            <a:ext cx="10781840" cy="5978961"/>
          </a:xfrm>
          <a:prstGeom prst="rect">
            <a:avLst/>
          </a:prstGeom>
        </p:spPr>
      </p:pic>
    </p:spTree>
    <p:extLst>
      <p:ext uri="{BB962C8B-B14F-4D97-AF65-F5344CB8AC3E}">
        <p14:creationId xmlns:p14="http://schemas.microsoft.com/office/powerpoint/2010/main" val="2419803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
        <p:nvSpPr>
          <p:cNvPr id="6" name="Rechteck 5"/>
          <p:cNvSpPr/>
          <p:nvPr/>
        </p:nvSpPr>
        <p:spPr>
          <a:xfrm>
            <a:off x="364220" y="2699321"/>
            <a:ext cx="12216580" cy="1366528"/>
          </a:xfrm>
          <a:prstGeom prst="rect">
            <a:avLst/>
          </a:prstGeom>
        </p:spPr>
        <p:txBody>
          <a:bodyPr wrap="square">
            <a:spAutoFit/>
          </a:bodyPr>
          <a:lstStyle/>
          <a:p>
            <a:pPr marL="1588" lvl="1" eaLnBrk="0" hangingPunct="0">
              <a:spcAft>
                <a:spcPct val="30000"/>
              </a:spcAft>
              <a:tabLst>
                <a:tab pos="195263" algn="l"/>
              </a:tabLst>
            </a:pPr>
            <a:r>
              <a:rPr lang="de-DE" dirty="0">
                <a:solidFill>
                  <a:srgbClr val="1D2D4B"/>
                </a:solidFill>
              </a:rPr>
              <a:t>Die Erwerbstätigen leisten die Beiträge für die Rentenzahlungen </a:t>
            </a:r>
            <a:r>
              <a:rPr lang="de-DE" dirty="0" smtClean="0">
                <a:solidFill>
                  <a:srgbClr val="1D2D4B"/>
                </a:solidFill>
              </a:rPr>
              <a:t>der </a:t>
            </a:r>
            <a:r>
              <a:rPr lang="de-DE" dirty="0">
                <a:solidFill>
                  <a:srgbClr val="1D2D4B"/>
                </a:solidFill>
              </a:rPr>
              <a:t>heutigen Rentner in der Erwartung, dass nachfolgende </a:t>
            </a:r>
            <a:r>
              <a:rPr lang="de-DE" dirty="0" smtClean="0">
                <a:solidFill>
                  <a:srgbClr val="1D2D4B"/>
                </a:solidFill>
              </a:rPr>
              <a:t>Generationen </a:t>
            </a:r>
            <a:r>
              <a:rPr lang="de-DE" dirty="0">
                <a:solidFill>
                  <a:srgbClr val="1D2D4B"/>
                </a:solidFill>
              </a:rPr>
              <a:t>diesen gesellschaftlichen Konsens fortführen</a:t>
            </a:r>
            <a:r>
              <a:rPr lang="de-DE" dirty="0" smtClean="0">
                <a:solidFill>
                  <a:srgbClr val="1D2D4B"/>
                </a:solidFill>
              </a:rPr>
              <a:t>.</a:t>
            </a:r>
          </a:p>
          <a:p>
            <a:pPr marL="1588" lvl="1" eaLnBrk="0" hangingPunct="0">
              <a:spcAft>
                <a:spcPct val="30000"/>
              </a:spcAft>
              <a:tabLst>
                <a:tab pos="195263" algn="l"/>
              </a:tabLst>
            </a:pPr>
            <a:endParaRPr lang="de-DE" dirty="0">
              <a:solidFill>
                <a:srgbClr val="1D2D4B"/>
              </a:solidFill>
            </a:endParaRPr>
          </a:p>
          <a:p>
            <a:pPr marL="1588" lvl="1" eaLnBrk="0" hangingPunct="0">
              <a:spcAft>
                <a:spcPct val="30000"/>
              </a:spcAft>
              <a:tabLst>
                <a:tab pos="195263" algn="l"/>
              </a:tabLst>
            </a:pPr>
            <a:endParaRPr lang="de-DE" dirty="0">
              <a:solidFill>
                <a:srgbClr val="1D2D4B"/>
              </a:solidFill>
            </a:endParaRPr>
          </a:p>
        </p:txBody>
      </p:sp>
      <p:sp>
        <p:nvSpPr>
          <p:cNvPr id="7" name="Textplatzhalter 6"/>
          <p:cNvSpPr>
            <a:spLocks noGrp="1"/>
          </p:cNvSpPr>
          <p:nvPr>
            <p:ph type="body" sz="quarter" idx="10"/>
          </p:nvPr>
        </p:nvSpPr>
        <p:spPr/>
        <p:txBody>
          <a:bodyPr/>
          <a:lstStyle/>
          <a:p>
            <a:r>
              <a:rPr lang="de-DE" dirty="0" smtClean="0"/>
              <a:t>„Der Generationenvertrag“ </a:t>
            </a:r>
            <a:endParaRPr lang="de-DE" dirty="0"/>
          </a:p>
        </p:txBody>
      </p:sp>
      <p:sp>
        <p:nvSpPr>
          <p:cNvPr id="9" name="Rechteck 101">
            <a:extLst>
              <a:ext uri="{FF2B5EF4-FFF2-40B4-BE49-F238E27FC236}">
                <a16:creationId xmlns="" xmlns:a16="http://schemas.microsoft.com/office/drawing/2014/main" id="{77C92CB2-FE95-472C-BF30-B14A79EC6FB7}"/>
              </a:ext>
            </a:extLst>
          </p:cNvPr>
          <p:cNvSpPr/>
          <p:nvPr/>
        </p:nvSpPr>
        <p:spPr>
          <a:xfrm>
            <a:off x="2801365" y="4110297"/>
            <a:ext cx="6682441" cy="1918213"/>
          </a:xfrm>
          <a:prstGeom prst="rect">
            <a:avLst/>
          </a:prstGeom>
          <a:solidFill>
            <a:srgbClr val="FFFFFF"/>
          </a:solidFill>
          <a:ln w="22225" cap="flat" cmpd="sng" algn="ctr">
            <a:solidFill>
              <a:schemeClr val="tx2"/>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lvl="0" indent="0" algn="ctr" defTabSz="914400" eaLnBrk="1" fontAlgn="base" latinLnBrk="0" hangingPunct="1">
              <a:lnSpc>
                <a:spcPct val="90000"/>
              </a:lnSpc>
              <a:spcBef>
                <a:spcPct val="0"/>
              </a:spcBef>
              <a:spcAft>
                <a:spcPct val="0"/>
              </a:spcAft>
              <a:buClrTx/>
              <a:buSzTx/>
              <a:buFontTx/>
              <a:buNone/>
              <a:tabLst/>
              <a:defRPr/>
            </a:pPr>
            <a:r>
              <a:rPr kumimoji="0" lang="de-DE" sz="1600" b="0" i="0" u="none" strike="noStrike" kern="0" cap="none" spc="0" normalizeH="0" baseline="0" noProof="0" dirty="0">
                <a:ln>
                  <a:noFill/>
                </a:ln>
                <a:effectLst/>
                <a:uLnTx/>
                <a:uFillTx/>
              </a:rPr>
              <a:t>Umlageverfahren bedeutet:</a:t>
            </a:r>
          </a:p>
          <a:p>
            <a:pPr marL="0" marR="0" lvl="0" indent="0" algn="ctr" defTabSz="914400" eaLnBrk="1" fontAlgn="base" latinLnBrk="0" hangingPunct="1">
              <a:lnSpc>
                <a:spcPct val="90000"/>
              </a:lnSpc>
              <a:spcBef>
                <a:spcPct val="0"/>
              </a:spcBef>
              <a:spcAft>
                <a:spcPct val="0"/>
              </a:spcAft>
              <a:buClrTx/>
              <a:buSzTx/>
              <a:buFontTx/>
              <a:buNone/>
              <a:tabLst/>
              <a:defRPr/>
            </a:pPr>
            <a:r>
              <a:rPr kumimoji="0" lang="de-DE" sz="1600" b="0" i="0" u="none" strike="noStrike" kern="0" cap="none" spc="0" normalizeH="0" baseline="0" noProof="0" dirty="0">
                <a:ln>
                  <a:noFill/>
                </a:ln>
                <a:effectLst/>
                <a:uLnTx/>
                <a:uFillTx/>
              </a:rPr>
              <a:t>Die laufenden Einnahmen werden </a:t>
            </a:r>
            <a:br>
              <a:rPr kumimoji="0" lang="de-DE" sz="1600" b="0" i="0" u="none" strike="noStrike" kern="0" cap="none" spc="0" normalizeH="0" baseline="0" noProof="0" dirty="0">
                <a:ln>
                  <a:noFill/>
                </a:ln>
                <a:effectLst/>
                <a:uLnTx/>
                <a:uFillTx/>
              </a:rPr>
            </a:br>
            <a:r>
              <a:rPr kumimoji="0" lang="de-DE" sz="1600" b="0" i="0" u="none" strike="noStrike" kern="0" cap="none" spc="0" normalizeH="0" baseline="0" noProof="0" dirty="0">
                <a:ln>
                  <a:noFill/>
                </a:ln>
                <a:effectLst/>
                <a:uLnTx/>
                <a:uFillTx/>
              </a:rPr>
              <a:t>sofort wieder als Renten ausbezahlt.</a:t>
            </a:r>
          </a:p>
        </p:txBody>
      </p:sp>
    </p:spTree>
    <p:extLst>
      <p:ext uri="{BB962C8B-B14F-4D97-AF65-F5344CB8AC3E}">
        <p14:creationId xmlns:p14="http://schemas.microsoft.com/office/powerpoint/2010/main" val="11832526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70</a:t>
            </a:fld>
            <a:endParaRPr lang="de-DE"/>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4" name="Textplatzhalter 3"/>
          <p:cNvSpPr>
            <a:spLocks noGrp="1"/>
          </p:cNvSpPr>
          <p:nvPr>
            <p:ph type="body" sz="quarter" idx="10"/>
          </p:nvPr>
        </p:nvSpPr>
        <p:spPr>
          <a:xfrm>
            <a:off x="364220" y="1702702"/>
            <a:ext cx="11347991" cy="395680"/>
          </a:xfrm>
        </p:spPr>
        <p:txBody>
          <a:bodyPr/>
          <a:lstStyle/>
          <a:p>
            <a:r>
              <a:rPr lang="de-DE" dirty="0" smtClean="0"/>
              <a:t>Riester-Rente (Schicht 2) </a:t>
            </a:r>
            <a:endParaRPr lang="de-DE" dirty="0"/>
          </a:p>
        </p:txBody>
      </p:sp>
      <p:sp>
        <p:nvSpPr>
          <p:cNvPr id="8" name="Text Box 3"/>
          <p:cNvSpPr txBox="1">
            <a:spLocks noChangeArrowheads="1"/>
          </p:cNvSpPr>
          <p:nvPr/>
        </p:nvSpPr>
        <p:spPr bwMode="auto">
          <a:xfrm>
            <a:off x="364220" y="2102709"/>
            <a:ext cx="2706190" cy="1323439"/>
          </a:xfrm>
          <a:prstGeom prst="rect">
            <a:avLst/>
          </a:prstGeom>
          <a:noFill/>
          <a:ln w="9525">
            <a:noFill/>
            <a:miter lim="800000"/>
            <a:headEnd/>
            <a:tailEnd/>
          </a:ln>
        </p:spPr>
        <p:txBody>
          <a:bodyPr wrap="none">
            <a:spAutoFit/>
          </a:bodyPr>
          <a:lstStyle/>
          <a:p>
            <a:pPr eaLnBrk="0" fontAlgn="base" hangingPunct="0">
              <a:spcBef>
                <a:spcPct val="0"/>
              </a:spcBef>
              <a:spcAft>
                <a:spcPct val="0"/>
              </a:spcAft>
            </a:pPr>
            <a:endParaRPr lang="de-DE" sz="2000" b="1" dirty="0" smtClean="0">
              <a:solidFill>
                <a:srgbClr val="1D2D4B"/>
              </a:solidFill>
              <a:cs typeface="Arial" charset="0"/>
            </a:endParaRPr>
          </a:p>
          <a:p>
            <a:pPr eaLnBrk="0" fontAlgn="base" hangingPunct="0">
              <a:spcBef>
                <a:spcPct val="0"/>
              </a:spcBef>
              <a:spcAft>
                <a:spcPct val="0"/>
              </a:spcAft>
            </a:pPr>
            <a:r>
              <a:rPr lang="de-DE" sz="2000" b="1" dirty="0" smtClean="0">
                <a:solidFill>
                  <a:srgbClr val="1D2D4B"/>
                </a:solidFill>
                <a:cs typeface="Arial" charset="0"/>
              </a:rPr>
              <a:t> Schlechte Presse….</a:t>
            </a:r>
          </a:p>
          <a:p>
            <a:pPr eaLnBrk="0" fontAlgn="base" hangingPunct="0">
              <a:spcBef>
                <a:spcPct val="0"/>
              </a:spcBef>
              <a:spcAft>
                <a:spcPct val="0"/>
              </a:spcAft>
            </a:pPr>
            <a:endParaRPr lang="de-DE" sz="2000" b="1" dirty="0">
              <a:solidFill>
                <a:srgbClr val="1D2D4B"/>
              </a:solidFill>
              <a:cs typeface="Arial" charset="0"/>
            </a:endParaRPr>
          </a:p>
          <a:p>
            <a:pPr eaLnBrk="0" fontAlgn="base" hangingPunct="0">
              <a:spcBef>
                <a:spcPct val="0"/>
              </a:spcBef>
              <a:spcAft>
                <a:spcPct val="0"/>
              </a:spcAft>
            </a:pPr>
            <a:endParaRPr lang="de-DE" sz="2000" b="1" dirty="0">
              <a:solidFill>
                <a:srgbClr val="1D2D4B"/>
              </a:solidFill>
              <a:cs typeface="Arial" charset="0"/>
            </a:endParaRPr>
          </a:p>
        </p:txBody>
      </p:sp>
      <p:pic>
        <p:nvPicPr>
          <p:cNvPr id="3" name="Grafik 2"/>
          <p:cNvPicPr>
            <a:picLocks noChangeAspect="1"/>
          </p:cNvPicPr>
          <p:nvPr/>
        </p:nvPicPr>
        <p:blipFill>
          <a:blip r:embed="rId2"/>
          <a:stretch>
            <a:fillRect/>
          </a:stretch>
        </p:blipFill>
        <p:spPr>
          <a:xfrm>
            <a:off x="926736" y="3437067"/>
            <a:ext cx="7496175" cy="1285875"/>
          </a:xfrm>
          <a:prstGeom prst="rect">
            <a:avLst/>
          </a:prstGeom>
        </p:spPr>
      </p:pic>
      <p:pic>
        <p:nvPicPr>
          <p:cNvPr id="6" name="Grafik 5"/>
          <p:cNvPicPr>
            <a:picLocks noChangeAspect="1"/>
          </p:cNvPicPr>
          <p:nvPr/>
        </p:nvPicPr>
        <p:blipFill>
          <a:blip r:embed="rId3"/>
          <a:stretch>
            <a:fillRect/>
          </a:stretch>
        </p:blipFill>
        <p:spPr>
          <a:xfrm>
            <a:off x="8099305" y="1900542"/>
            <a:ext cx="1962150" cy="1057275"/>
          </a:xfrm>
          <a:prstGeom prst="rect">
            <a:avLst/>
          </a:prstGeom>
        </p:spPr>
      </p:pic>
    </p:spTree>
    <p:extLst>
      <p:ext uri="{BB962C8B-B14F-4D97-AF65-F5344CB8AC3E}">
        <p14:creationId xmlns:p14="http://schemas.microsoft.com/office/powerpoint/2010/main" val="377303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Scale>
                                      <p:cBhvr>
                                        <p:cTn id="7"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8"/>
                                        </p:tgtEl>
                                        <p:attrNameLst>
                                          <p:attrName>ppt_x</p:attrName>
                                          <p:attrName>ppt_y</p:attrName>
                                        </p:attrNameLst>
                                      </p:cBhvr>
                                    </p:animMotion>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71</a:t>
            </a:fld>
            <a:endParaRPr lang="de-DE"/>
          </a:p>
        </p:txBody>
      </p:sp>
      <p:sp>
        <p:nvSpPr>
          <p:cNvPr id="5" name="Titel 4"/>
          <p:cNvSpPr>
            <a:spLocks noGrp="1"/>
          </p:cNvSpPr>
          <p:nvPr>
            <p:ph type="title"/>
          </p:nvPr>
        </p:nvSpPr>
        <p:spPr/>
        <p:txBody>
          <a:bodyPr/>
          <a:lstStyle/>
          <a:p>
            <a:r>
              <a:rPr lang="de-DE" dirty="0" smtClean="0"/>
              <a:t>Beraterausbildung | Lebensversicherung</a:t>
            </a:r>
            <a:endParaRPr lang="de-DE" dirty="0"/>
          </a:p>
        </p:txBody>
      </p:sp>
      <p:sp>
        <p:nvSpPr>
          <p:cNvPr id="4" name="Textplatzhalter 3"/>
          <p:cNvSpPr>
            <a:spLocks noGrp="1"/>
          </p:cNvSpPr>
          <p:nvPr>
            <p:ph type="body" sz="quarter" idx="10"/>
          </p:nvPr>
        </p:nvSpPr>
        <p:spPr/>
        <p:txBody>
          <a:bodyPr/>
          <a:lstStyle/>
          <a:p>
            <a:r>
              <a:rPr lang="de-DE" dirty="0" smtClean="0"/>
              <a:t>Basis (Rürup)-Rente (Schicht 1) </a:t>
            </a:r>
            <a:endParaRPr lang="de-DE" dirty="0"/>
          </a:p>
        </p:txBody>
      </p:sp>
      <p:pic>
        <p:nvPicPr>
          <p:cNvPr id="6" name="Grafik 5"/>
          <p:cNvPicPr>
            <a:picLocks noChangeAspect="1"/>
          </p:cNvPicPr>
          <p:nvPr/>
        </p:nvPicPr>
        <p:blipFill>
          <a:blip r:embed="rId2"/>
          <a:stretch>
            <a:fillRect/>
          </a:stretch>
        </p:blipFill>
        <p:spPr>
          <a:xfrm>
            <a:off x="4200274" y="2583855"/>
            <a:ext cx="7283229" cy="3473718"/>
          </a:xfrm>
          <a:prstGeom prst="rect">
            <a:avLst/>
          </a:prstGeom>
        </p:spPr>
      </p:pic>
    </p:spTree>
    <p:extLst>
      <p:ext uri="{BB962C8B-B14F-4D97-AF65-F5344CB8AC3E}">
        <p14:creationId xmlns:p14="http://schemas.microsoft.com/office/powerpoint/2010/main" val="123204333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72</a:t>
            </a:fld>
            <a:endParaRPr lang="de-DE"/>
          </a:p>
        </p:txBody>
      </p:sp>
      <p:sp>
        <p:nvSpPr>
          <p:cNvPr id="3" name="Textplatzhalter 2"/>
          <p:cNvSpPr>
            <a:spLocks noGrp="1"/>
          </p:cNvSpPr>
          <p:nvPr>
            <p:ph type="body" sz="quarter" idx="10"/>
          </p:nvPr>
        </p:nvSpPr>
        <p:spPr/>
        <p:txBody>
          <a:bodyPr/>
          <a:lstStyle/>
          <a:p>
            <a:r>
              <a:rPr lang="de-DE" dirty="0" smtClean="0"/>
              <a:t>Basisrente</a:t>
            </a:r>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
        <p:nvSpPr>
          <p:cNvPr id="6" name="Inhaltsplatzhalter 1">
            <a:extLst>
              <a:ext uri="{FF2B5EF4-FFF2-40B4-BE49-F238E27FC236}">
                <a16:creationId xmlns="" xmlns:a16="http://schemas.microsoft.com/office/drawing/2014/main" id="{E6C8D6DA-0BA2-439F-A6DA-985B071CC261}"/>
              </a:ext>
            </a:extLst>
          </p:cNvPr>
          <p:cNvSpPr txBox="1">
            <a:spLocks/>
          </p:cNvSpPr>
          <p:nvPr/>
        </p:nvSpPr>
        <p:spPr>
          <a:xfrm>
            <a:off x="232018" y="2617697"/>
            <a:ext cx="10087760" cy="40995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de-DE" dirty="0" smtClean="0"/>
              <a:t>Die vertragliche Leistungsdauer der BU-Rente darf frühestens </a:t>
            </a:r>
            <a:br>
              <a:rPr lang="de-DE" dirty="0" smtClean="0"/>
            </a:br>
            <a:r>
              <a:rPr lang="de-DE" dirty="0" smtClean="0"/>
              <a:t>mit dem 62. Lebensjahr der versicherten Person enden.</a:t>
            </a:r>
          </a:p>
          <a:p>
            <a:pPr lvl="2"/>
            <a:r>
              <a:rPr lang="de-DE" dirty="0" smtClean="0"/>
              <a:t>Alle Leistungen dürfen nur als lebenslange Renten ab dem 62. Lebensjahr </a:t>
            </a:r>
            <a:br>
              <a:rPr lang="de-DE" dirty="0" smtClean="0"/>
            </a:br>
            <a:r>
              <a:rPr lang="de-DE" dirty="0" smtClean="0"/>
              <a:t>ausgezahlt werden.</a:t>
            </a:r>
          </a:p>
          <a:p>
            <a:pPr lvl="2"/>
            <a:r>
              <a:rPr lang="de-DE" dirty="0" smtClean="0"/>
              <a:t>Leistungen an Hinterbliebene sind nur für Ehepartner und Kinder </a:t>
            </a:r>
            <a:br>
              <a:rPr lang="de-DE" dirty="0" smtClean="0"/>
            </a:br>
            <a:r>
              <a:rPr lang="de-DE" dirty="0" smtClean="0"/>
              <a:t>(maximal bis zum 25. Lebensjahr) möglich.</a:t>
            </a:r>
          </a:p>
          <a:p>
            <a:pPr lvl="2"/>
            <a:r>
              <a:rPr lang="de-DE" dirty="0" smtClean="0"/>
              <a:t>Die Ansprüche dürfen nicht vererblich, nicht übertragbar, nicht beleihbar,</a:t>
            </a:r>
            <a:br>
              <a:rPr lang="de-DE" dirty="0" smtClean="0"/>
            </a:br>
            <a:r>
              <a:rPr lang="de-DE" dirty="0" smtClean="0"/>
              <a:t>nicht </a:t>
            </a:r>
            <a:r>
              <a:rPr lang="de-DE" dirty="0" err="1" smtClean="0"/>
              <a:t>veräusserbar</a:t>
            </a:r>
            <a:r>
              <a:rPr lang="de-DE" dirty="0" smtClean="0"/>
              <a:t> und nicht </a:t>
            </a:r>
            <a:r>
              <a:rPr lang="de-DE" dirty="0" err="1" smtClean="0"/>
              <a:t>kapitalisierbar</a:t>
            </a:r>
            <a:r>
              <a:rPr lang="de-DE" dirty="0" smtClean="0"/>
              <a:t> sein.</a:t>
            </a:r>
          </a:p>
          <a:p>
            <a:pPr lvl="2"/>
            <a:r>
              <a:rPr lang="de-DE" dirty="0" smtClean="0"/>
              <a:t>Der Beitrag für die Altersvorsorge muss mehr als 50% </a:t>
            </a:r>
            <a:br>
              <a:rPr lang="de-DE" dirty="0" smtClean="0"/>
            </a:br>
            <a:r>
              <a:rPr lang="de-DE" dirty="0" smtClean="0"/>
              <a:t>des Zahlbeitrags ausmachen. Dabei gilt diese 50%-Regel </a:t>
            </a:r>
            <a:br>
              <a:rPr lang="de-DE" dirty="0" smtClean="0"/>
            </a:br>
            <a:r>
              <a:rPr lang="de-DE" dirty="0" smtClean="0"/>
              <a:t>gemäß Zahlungsweise für jeden einzelnen Beitrag. </a:t>
            </a:r>
          </a:p>
          <a:p>
            <a:pPr lvl="2"/>
            <a:endParaRPr lang="de-DE" dirty="0" smtClean="0"/>
          </a:p>
          <a:p>
            <a:pPr lvl="2"/>
            <a:endParaRPr lang="de-DE" dirty="0"/>
          </a:p>
        </p:txBody>
      </p:sp>
      <p:sp>
        <p:nvSpPr>
          <p:cNvPr id="7" name="Stern mit 5 Zacken 6"/>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05186151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73</a:t>
            </a:fld>
            <a:endParaRPr lang="de-DE"/>
          </a:p>
        </p:txBody>
      </p:sp>
      <p:sp>
        <p:nvSpPr>
          <p:cNvPr id="3" name="Textplatzhalter 2"/>
          <p:cNvSpPr>
            <a:spLocks noGrp="1"/>
          </p:cNvSpPr>
          <p:nvPr>
            <p:ph type="body" sz="quarter" idx="10"/>
          </p:nvPr>
        </p:nvSpPr>
        <p:spPr/>
        <p:txBody>
          <a:bodyPr/>
          <a:lstStyle/>
          <a:p>
            <a:r>
              <a:rPr lang="de-DE" dirty="0" smtClean="0"/>
              <a:t>Basisrente</a:t>
            </a:r>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4" name="Grafik 3"/>
          <p:cNvPicPr>
            <a:picLocks noChangeAspect="1"/>
          </p:cNvPicPr>
          <p:nvPr/>
        </p:nvPicPr>
        <p:blipFill>
          <a:blip r:embed="rId2"/>
          <a:stretch>
            <a:fillRect/>
          </a:stretch>
        </p:blipFill>
        <p:spPr>
          <a:xfrm>
            <a:off x="2364036" y="1755536"/>
            <a:ext cx="7772400" cy="4486275"/>
          </a:xfrm>
          <a:prstGeom prst="rect">
            <a:avLst/>
          </a:prstGeom>
        </p:spPr>
      </p:pic>
    </p:spTree>
    <p:extLst>
      <p:ext uri="{BB962C8B-B14F-4D97-AF65-F5344CB8AC3E}">
        <p14:creationId xmlns:p14="http://schemas.microsoft.com/office/powerpoint/2010/main" val="168707923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74</a:t>
            </a:fld>
            <a:endParaRPr lang="de-DE"/>
          </a:p>
        </p:txBody>
      </p:sp>
      <p:sp>
        <p:nvSpPr>
          <p:cNvPr id="3" name="Textplatzhalter 2"/>
          <p:cNvSpPr>
            <a:spLocks noGrp="1"/>
          </p:cNvSpPr>
          <p:nvPr>
            <p:ph type="body" sz="quarter" idx="10"/>
          </p:nvPr>
        </p:nvSpPr>
        <p:spPr/>
        <p:txBody>
          <a:bodyPr/>
          <a:lstStyle/>
          <a:p>
            <a:r>
              <a:rPr lang="de-DE" dirty="0" smtClean="0"/>
              <a:t>Basisrente</a:t>
            </a:r>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6" name="Grafik 5"/>
          <p:cNvPicPr>
            <a:picLocks noChangeAspect="1"/>
          </p:cNvPicPr>
          <p:nvPr/>
        </p:nvPicPr>
        <p:blipFill>
          <a:blip r:embed="rId2"/>
          <a:stretch>
            <a:fillRect/>
          </a:stretch>
        </p:blipFill>
        <p:spPr>
          <a:xfrm>
            <a:off x="2499451" y="2122849"/>
            <a:ext cx="7391400" cy="4257675"/>
          </a:xfrm>
          <a:prstGeom prst="rect">
            <a:avLst/>
          </a:prstGeom>
        </p:spPr>
      </p:pic>
    </p:spTree>
    <p:extLst>
      <p:ext uri="{BB962C8B-B14F-4D97-AF65-F5344CB8AC3E}">
        <p14:creationId xmlns:p14="http://schemas.microsoft.com/office/powerpoint/2010/main" val="303003545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75</a:t>
            </a:fld>
            <a:endParaRPr lang="de-DE"/>
          </a:p>
        </p:txBody>
      </p:sp>
      <p:sp>
        <p:nvSpPr>
          <p:cNvPr id="3" name="Textplatzhalter 2"/>
          <p:cNvSpPr>
            <a:spLocks noGrp="1"/>
          </p:cNvSpPr>
          <p:nvPr>
            <p:ph type="body" sz="quarter" idx="10"/>
          </p:nvPr>
        </p:nvSpPr>
        <p:spPr/>
        <p:txBody>
          <a:bodyPr/>
          <a:lstStyle/>
          <a:p>
            <a:r>
              <a:rPr lang="de-DE" dirty="0" smtClean="0"/>
              <a:t>Basisrente</a:t>
            </a:r>
            <a:endParaRPr lang="de-DE" dirty="0"/>
          </a:p>
        </p:txBody>
      </p:sp>
      <p:pic>
        <p:nvPicPr>
          <p:cNvPr id="6" name="Grafik 5"/>
          <p:cNvPicPr>
            <a:picLocks noChangeAspect="1"/>
          </p:cNvPicPr>
          <p:nvPr/>
        </p:nvPicPr>
        <p:blipFill>
          <a:blip r:embed="rId2"/>
          <a:stretch>
            <a:fillRect/>
          </a:stretch>
        </p:blipFill>
        <p:spPr>
          <a:xfrm>
            <a:off x="2736730" y="1953376"/>
            <a:ext cx="7715250" cy="4352925"/>
          </a:xfrm>
          <a:prstGeom prst="rect">
            <a:avLst/>
          </a:prstGeom>
        </p:spPr>
      </p:pic>
      <p:sp>
        <p:nvSpPr>
          <p:cNvPr id="7" name="Titel 4"/>
          <p:cNvSpPr>
            <a:spLocks noGrp="1"/>
          </p:cNvSpPr>
          <p:nvPr>
            <p:ph type="title"/>
          </p:nvPr>
        </p:nvSpPr>
        <p:spPr>
          <a:xfrm>
            <a:off x="364220" y="370203"/>
            <a:ext cx="10314206" cy="1325563"/>
          </a:xfrm>
        </p:spPr>
        <p:txBody>
          <a:bodyPr/>
          <a:lstStyle/>
          <a:p>
            <a:r>
              <a:rPr lang="de-DE" dirty="0"/>
              <a:t>Beraterausbildung | </a:t>
            </a:r>
            <a:r>
              <a:rPr lang="de-DE" dirty="0" smtClean="0"/>
              <a:t>Lebensversicherung</a:t>
            </a:r>
            <a:endParaRPr lang="de-DE" dirty="0"/>
          </a:p>
        </p:txBody>
      </p:sp>
    </p:spTree>
    <p:extLst>
      <p:ext uri="{BB962C8B-B14F-4D97-AF65-F5344CB8AC3E}">
        <p14:creationId xmlns:p14="http://schemas.microsoft.com/office/powerpoint/2010/main" val="27824379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76</a:t>
            </a:fld>
            <a:endParaRPr lang="de-DE"/>
          </a:p>
        </p:txBody>
      </p:sp>
      <p:sp>
        <p:nvSpPr>
          <p:cNvPr id="7" name="Titel 4"/>
          <p:cNvSpPr txBox="1">
            <a:spLocks/>
          </p:cNvSpPr>
          <p:nvPr/>
        </p:nvSpPr>
        <p:spPr>
          <a:xfrm>
            <a:off x="364584" y="166602"/>
            <a:ext cx="1031420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pic>
        <p:nvPicPr>
          <p:cNvPr id="8" name="Grafik 7"/>
          <p:cNvPicPr>
            <a:picLocks noChangeAspect="1"/>
          </p:cNvPicPr>
          <p:nvPr/>
        </p:nvPicPr>
        <p:blipFill>
          <a:blip r:embed="rId2"/>
          <a:stretch>
            <a:fillRect/>
          </a:stretch>
        </p:blipFill>
        <p:spPr>
          <a:xfrm>
            <a:off x="2209653" y="1899351"/>
            <a:ext cx="7163373" cy="3928571"/>
          </a:xfrm>
          <a:prstGeom prst="rect">
            <a:avLst/>
          </a:prstGeom>
        </p:spPr>
      </p:pic>
    </p:spTree>
    <p:extLst>
      <p:ext uri="{BB962C8B-B14F-4D97-AF65-F5344CB8AC3E}">
        <p14:creationId xmlns:p14="http://schemas.microsoft.com/office/powerpoint/2010/main" val="23122601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77</a:t>
            </a:fld>
            <a:endParaRPr lang="de-DE"/>
          </a:p>
        </p:txBody>
      </p:sp>
      <p:pic>
        <p:nvPicPr>
          <p:cNvPr id="6" name="Grafik 5"/>
          <p:cNvPicPr>
            <a:picLocks noChangeAspect="1"/>
          </p:cNvPicPr>
          <p:nvPr/>
        </p:nvPicPr>
        <p:blipFill>
          <a:blip r:embed="rId2"/>
          <a:stretch>
            <a:fillRect/>
          </a:stretch>
        </p:blipFill>
        <p:spPr>
          <a:xfrm>
            <a:off x="1723484" y="1891286"/>
            <a:ext cx="7138500" cy="3611640"/>
          </a:xfrm>
          <a:prstGeom prst="rect">
            <a:avLst/>
          </a:prstGeom>
        </p:spPr>
      </p:pic>
      <p:sp>
        <p:nvSpPr>
          <p:cNvPr id="7" name="Titel 4"/>
          <p:cNvSpPr txBox="1">
            <a:spLocks/>
          </p:cNvSpPr>
          <p:nvPr/>
        </p:nvSpPr>
        <p:spPr>
          <a:xfrm>
            <a:off x="364584" y="166602"/>
            <a:ext cx="1031420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14455501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78</a:t>
            </a:fld>
            <a:endParaRPr lang="de-DE"/>
          </a:p>
        </p:txBody>
      </p:sp>
      <p:sp>
        <p:nvSpPr>
          <p:cNvPr id="4" name="Textplatzhalter 3"/>
          <p:cNvSpPr>
            <a:spLocks noGrp="1"/>
          </p:cNvSpPr>
          <p:nvPr>
            <p:ph type="body" sz="half" idx="2"/>
          </p:nvPr>
        </p:nvSpPr>
        <p:spPr/>
        <p:txBody>
          <a:bodyPr/>
          <a:lstStyle/>
          <a:p>
            <a:r>
              <a:rPr lang="de-DE" sz="4800" dirty="0" smtClean="0"/>
              <a:t>Vielen Dank </a:t>
            </a:r>
            <a:endParaRPr lang="de-DE" sz="4800" dirty="0"/>
          </a:p>
        </p:txBody>
      </p:sp>
    </p:spTree>
    <p:extLst>
      <p:ext uri="{BB962C8B-B14F-4D97-AF65-F5344CB8AC3E}">
        <p14:creationId xmlns:p14="http://schemas.microsoft.com/office/powerpoint/2010/main" val="149044141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79</a:t>
            </a:fld>
            <a:endParaRPr lang="de-DE"/>
          </a:p>
        </p:txBody>
      </p:sp>
      <p:sp>
        <p:nvSpPr>
          <p:cNvPr id="3" name="Textplatzhalter 2"/>
          <p:cNvSpPr>
            <a:spLocks noGrp="1"/>
          </p:cNvSpPr>
          <p:nvPr>
            <p:ph type="body" sz="quarter" idx="10"/>
          </p:nvPr>
        </p:nvSpPr>
        <p:spPr/>
        <p:txBody>
          <a:bodyPr/>
          <a:lstStyle/>
          <a:p>
            <a:r>
              <a:rPr lang="de-DE" dirty="0" smtClean="0"/>
              <a:t>Agenda</a:t>
            </a:r>
            <a:endParaRPr lang="de-DE" dirty="0"/>
          </a:p>
        </p:txBody>
      </p:sp>
      <p:sp>
        <p:nvSpPr>
          <p:cNvPr id="4" name="Textplatzhalter 3"/>
          <p:cNvSpPr>
            <a:spLocks noGrp="1"/>
          </p:cNvSpPr>
          <p:nvPr>
            <p:ph type="body" sz="half" idx="2"/>
          </p:nvPr>
        </p:nvSpPr>
        <p:spPr/>
        <p:txBody>
          <a:bodyPr/>
          <a:lstStyle/>
          <a:p>
            <a:pPr marL="514350" indent="-514350">
              <a:buAutoNum type="arabicPeriod"/>
            </a:pPr>
            <a:r>
              <a:rPr lang="de-DE" dirty="0">
                <a:solidFill>
                  <a:srgbClr val="137C9B"/>
                </a:solidFill>
              </a:rPr>
              <a:t>Versicherungstechnik &amp; Produktarchitektur</a:t>
            </a:r>
          </a:p>
          <a:p>
            <a:r>
              <a:rPr lang="de-DE" dirty="0">
                <a:solidFill>
                  <a:srgbClr val="137C9B"/>
                </a:solidFill>
              </a:rPr>
              <a:t>     </a:t>
            </a:r>
            <a:r>
              <a:rPr lang="de-DE" dirty="0" smtClean="0">
                <a:solidFill>
                  <a:srgbClr val="137C9B"/>
                </a:solidFill>
              </a:rPr>
              <a:t>    1.1</a:t>
            </a:r>
            <a:r>
              <a:rPr lang="de-DE" dirty="0">
                <a:solidFill>
                  <a:srgbClr val="137C9B"/>
                </a:solidFill>
              </a:rPr>
              <a:t>. Beitragsbestandteile einer Prämie</a:t>
            </a:r>
          </a:p>
          <a:p>
            <a:r>
              <a:rPr lang="de-DE" dirty="0">
                <a:solidFill>
                  <a:srgbClr val="137C9B"/>
                </a:solidFill>
              </a:rPr>
              <a:t>         1.2. Überschusssysteme </a:t>
            </a:r>
          </a:p>
          <a:p>
            <a:r>
              <a:rPr lang="de-DE" dirty="0">
                <a:solidFill>
                  <a:srgbClr val="137C9B"/>
                </a:solidFill>
              </a:rPr>
              <a:t>         1.3. Produktarchitektur Fondpolice</a:t>
            </a:r>
          </a:p>
          <a:p>
            <a:endParaRPr lang="de-DE" dirty="0">
              <a:solidFill>
                <a:srgbClr val="137C9B"/>
              </a:solidFill>
            </a:endParaRPr>
          </a:p>
          <a:p>
            <a:r>
              <a:rPr lang="de-DE" dirty="0">
                <a:solidFill>
                  <a:srgbClr val="137C9B"/>
                </a:solidFill>
              </a:rPr>
              <a:t>2.    </a:t>
            </a:r>
            <a:r>
              <a:rPr lang="de-DE" dirty="0" smtClean="0">
                <a:solidFill>
                  <a:srgbClr val="137C9B"/>
                </a:solidFill>
              </a:rPr>
              <a:t>Arbeitskraftabsicherung</a:t>
            </a:r>
            <a:endParaRPr lang="de-DE" dirty="0">
              <a:solidFill>
                <a:srgbClr val="137C9B"/>
              </a:solidFill>
            </a:endParaRPr>
          </a:p>
          <a:p>
            <a:endParaRPr lang="de-DE" dirty="0">
              <a:solidFill>
                <a:srgbClr val="137C9B"/>
              </a:solidFill>
            </a:endParaRPr>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Tree>
    <p:extLst>
      <p:ext uri="{BB962C8B-B14F-4D97-AF65-F5344CB8AC3E}">
        <p14:creationId xmlns:p14="http://schemas.microsoft.com/office/powerpoint/2010/main" val="10148590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3" name="Textplatzhalter 2"/>
          <p:cNvSpPr>
            <a:spLocks noGrp="1"/>
          </p:cNvSpPr>
          <p:nvPr>
            <p:ph type="body" sz="quarter" idx="10"/>
          </p:nvPr>
        </p:nvSpPr>
        <p:spPr/>
        <p:txBody>
          <a:bodyPr/>
          <a:lstStyle/>
          <a:p>
            <a:r>
              <a:rPr lang="de-DE" dirty="0" smtClean="0"/>
              <a:t>Versicherter Personenkreis in der DRV</a:t>
            </a:r>
          </a:p>
          <a:p>
            <a:endParaRPr lang="de-DE" dirty="0"/>
          </a:p>
          <a:p>
            <a:endParaRPr lang="de-DE" dirty="0"/>
          </a:p>
          <a:p>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
        <p:nvSpPr>
          <p:cNvPr id="11" name="Textfeld 10"/>
          <p:cNvSpPr txBox="1"/>
          <p:nvPr/>
        </p:nvSpPr>
        <p:spPr>
          <a:xfrm>
            <a:off x="364220" y="2461646"/>
            <a:ext cx="8208912" cy="2062103"/>
          </a:xfrm>
          <a:prstGeom prst="rect">
            <a:avLst/>
          </a:prstGeom>
          <a:noFill/>
        </p:spPr>
        <p:txBody>
          <a:bodyPr wrap="square" rtlCol="0">
            <a:spAutoFit/>
          </a:bodyPr>
          <a:lstStyle/>
          <a:p>
            <a:r>
              <a:rPr lang="de-DE" sz="1600" u="sng" dirty="0" smtClean="0">
                <a:solidFill>
                  <a:srgbClr val="1D2D4B"/>
                </a:solidFill>
              </a:rPr>
              <a:t>Versicherungspflicht kraft Gesetzes (§1 SGB VI)</a:t>
            </a:r>
          </a:p>
          <a:p>
            <a:endParaRPr lang="de-DE" sz="1600" u="sng" dirty="0" smtClean="0">
              <a:solidFill>
                <a:srgbClr val="1D2D4B"/>
              </a:solidFill>
            </a:endParaRPr>
          </a:p>
          <a:p>
            <a:pPr>
              <a:buFont typeface="Wingdings" pitchFamily="2" charset="2"/>
              <a:buChar char="§"/>
            </a:pPr>
            <a:r>
              <a:rPr lang="de-DE" sz="1600" dirty="0" smtClean="0">
                <a:solidFill>
                  <a:srgbClr val="1D2D4B"/>
                </a:solidFill>
              </a:rPr>
              <a:t> alle Arbeitnehmer </a:t>
            </a:r>
          </a:p>
          <a:p>
            <a:pPr>
              <a:buFont typeface="Wingdings" pitchFamily="2" charset="2"/>
              <a:buChar char="§"/>
            </a:pPr>
            <a:r>
              <a:rPr lang="de-DE" sz="1600" dirty="0" smtClean="0">
                <a:solidFill>
                  <a:srgbClr val="1D2D4B"/>
                </a:solidFill>
              </a:rPr>
              <a:t> Geringfügig Beschäftigte ab dem 01.01.2013</a:t>
            </a:r>
          </a:p>
          <a:p>
            <a:pPr>
              <a:buFont typeface="Wingdings" pitchFamily="2" charset="2"/>
              <a:buChar char="§"/>
            </a:pPr>
            <a:r>
              <a:rPr lang="de-DE" sz="1600" dirty="0" smtClean="0">
                <a:solidFill>
                  <a:srgbClr val="1D2D4B"/>
                </a:solidFill>
              </a:rPr>
              <a:t> Personen, die ein freiwilliges soziales oder ökologisches Jahr oder </a:t>
            </a:r>
          </a:p>
          <a:p>
            <a:r>
              <a:rPr lang="de-DE" sz="1600" dirty="0" smtClean="0">
                <a:solidFill>
                  <a:srgbClr val="1D2D4B"/>
                </a:solidFill>
              </a:rPr>
              <a:t>  Bundesfreiwilligendienst leisten</a:t>
            </a:r>
          </a:p>
          <a:p>
            <a:endParaRPr lang="de-DE" sz="1600" dirty="0">
              <a:solidFill>
                <a:srgbClr val="1D2D4B"/>
              </a:solidFill>
            </a:endParaRPr>
          </a:p>
          <a:p>
            <a:endParaRPr lang="de-DE" sz="1600" dirty="0">
              <a:solidFill>
                <a:srgbClr val="1D2D4B"/>
              </a:solidFill>
            </a:endParaRPr>
          </a:p>
        </p:txBody>
      </p:sp>
      <p:sp>
        <p:nvSpPr>
          <p:cNvPr id="12" name="Textfeld 11"/>
          <p:cNvSpPr txBox="1"/>
          <p:nvPr/>
        </p:nvSpPr>
        <p:spPr>
          <a:xfrm>
            <a:off x="364220" y="4135467"/>
            <a:ext cx="8208912" cy="2062103"/>
          </a:xfrm>
          <a:prstGeom prst="rect">
            <a:avLst/>
          </a:prstGeom>
          <a:noFill/>
        </p:spPr>
        <p:txBody>
          <a:bodyPr wrap="square" rtlCol="0">
            <a:spAutoFit/>
          </a:bodyPr>
          <a:lstStyle/>
          <a:p>
            <a:r>
              <a:rPr lang="de-DE" sz="1600" u="sng" dirty="0" smtClean="0">
                <a:solidFill>
                  <a:srgbClr val="1D2D4B"/>
                </a:solidFill>
              </a:rPr>
              <a:t>Versicherungspflicht kraft Gesetzes (§2 SGB VI)</a:t>
            </a:r>
          </a:p>
          <a:p>
            <a:endParaRPr lang="de-DE" sz="1600" u="sng" dirty="0" smtClean="0">
              <a:solidFill>
                <a:srgbClr val="1D2D4B"/>
              </a:solidFill>
            </a:endParaRPr>
          </a:p>
          <a:p>
            <a:r>
              <a:rPr lang="de-DE" sz="1600" dirty="0" smtClean="0">
                <a:solidFill>
                  <a:srgbClr val="1D2D4B"/>
                </a:solidFill>
              </a:rPr>
              <a:t>Bestimmte Selbständige:</a:t>
            </a:r>
            <a:endParaRPr lang="de-DE" sz="1600" u="sng" dirty="0" smtClean="0">
              <a:solidFill>
                <a:srgbClr val="1D2D4B"/>
              </a:solidFill>
            </a:endParaRPr>
          </a:p>
          <a:p>
            <a:pPr>
              <a:buFont typeface="Wingdings" pitchFamily="2" charset="2"/>
              <a:buChar char="§"/>
            </a:pPr>
            <a:r>
              <a:rPr lang="de-DE" sz="1600" dirty="0" smtClean="0">
                <a:solidFill>
                  <a:srgbClr val="1D2D4B"/>
                </a:solidFill>
              </a:rPr>
              <a:t> Lehrer, Erzieher, Hebammen</a:t>
            </a:r>
          </a:p>
          <a:p>
            <a:pPr>
              <a:buFont typeface="Wingdings" pitchFamily="2" charset="2"/>
              <a:buChar char="§"/>
            </a:pPr>
            <a:r>
              <a:rPr lang="de-DE" sz="1600" dirty="0" smtClean="0">
                <a:solidFill>
                  <a:srgbClr val="1D2D4B"/>
                </a:solidFill>
              </a:rPr>
              <a:t> Künstler und Publizisten</a:t>
            </a:r>
          </a:p>
          <a:p>
            <a:pPr>
              <a:buFont typeface="Wingdings" pitchFamily="2" charset="2"/>
              <a:buChar char="§"/>
            </a:pPr>
            <a:r>
              <a:rPr lang="de-DE" sz="1600" dirty="0" smtClean="0">
                <a:solidFill>
                  <a:srgbClr val="1D2D4B"/>
                </a:solidFill>
              </a:rPr>
              <a:t> Gewerbetreibende, die in Handwerksrolle eingetragen sind</a:t>
            </a:r>
          </a:p>
          <a:p>
            <a:r>
              <a:rPr lang="de-DE" sz="1600" dirty="0" smtClean="0">
                <a:solidFill>
                  <a:srgbClr val="1D2D4B"/>
                </a:solidFill>
              </a:rPr>
              <a:t>   (=selbständige Handwerker) Befreiung nach 216 Pflichtbeiträgen möglich !</a:t>
            </a:r>
          </a:p>
          <a:p>
            <a:pPr>
              <a:buFont typeface="Wingdings" pitchFamily="2" charset="2"/>
              <a:buChar char="§"/>
            </a:pPr>
            <a:r>
              <a:rPr lang="de-DE" sz="1600" dirty="0" smtClean="0">
                <a:solidFill>
                  <a:srgbClr val="1D2D4B"/>
                </a:solidFill>
              </a:rPr>
              <a:t> Selbständige mit nur einem Auftraggeber  (arbeitnehmerähnliche Selbstständigkeit)</a:t>
            </a:r>
            <a:endParaRPr lang="de-DE" sz="1600" dirty="0">
              <a:solidFill>
                <a:srgbClr val="1D2D4B"/>
              </a:solidFill>
            </a:endParaRPr>
          </a:p>
        </p:txBody>
      </p:sp>
      <p:sp>
        <p:nvSpPr>
          <p:cNvPr id="7" name="Stern mit 5 Zacken 6"/>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3658742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80</a:t>
            </a:fld>
            <a:endParaRPr lang="de-DE"/>
          </a:p>
        </p:txBody>
      </p:sp>
      <p:sp>
        <p:nvSpPr>
          <p:cNvPr id="3" name="Textplatzhalter 2"/>
          <p:cNvSpPr>
            <a:spLocks noGrp="1"/>
          </p:cNvSpPr>
          <p:nvPr>
            <p:ph type="body" sz="quarter" idx="10"/>
          </p:nvPr>
        </p:nvSpPr>
        <p:spPr/>
        <p:txBody>
          <a:bodyPr/>
          <a:lstStyle/>
          <a:p>
            <a:r>
              <a:rPr lang="de-DE" dirty="0" smtClean="0"/>
              <a:t> </a:t>
            </a:r>
            <a:endParaRPr lang="de-DE" dirty="0"/>
          </a:p>
        </p:txBody>
      </p:sp>
      <p:sp>
        <p:nvSpPr>
          <p:cNvPr id="4" name="Textplatzhalter 3"/>
          <p:cNvSpPr>
            <a:spLocks noGrp="1"/>
          </p:cNvSpPr>
          <p:nvPr>
            <p:ph type="body" sz="half" idx="2"/>
          </p:nvPr>
        </p:nvSpPr>
        <p:spPr/>
        <p:txBody>
          <a:bodyPr/>
          <a:lstStyle/>
          <a:p>
            <a:pPr eaLnBrk="0" hangingPunct="0">
              <a:spcBef>
                <a:spcPct val="50000"/>
              </a:spcBef>
              <a:buClr>
                <a:srgbClr val="1D2D4B"/>
              </a:buClr>
            </a:pPr>
            <a:r>
              <a:rPr kumimoji="1" lang="de-DE" sz="1600" dirty="0" smtClean="0"/>
              <a:t> </a:t>
            </a:r>
            <a:endParaRPr lang="de-DE" sz="1600"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pic>
        <p:nvPicPr>
          <p:cNvPr id="6" name="Grafik 5"/>
          <p:cNvPicPr>
            <a:picLocks noChangeAspect="1"/>
          </p:cNvPicPr>
          <p:nvPr/>
        </p:nvPicPr>
        <p:blipFill>
          <a:blip r:embed="rId2"/>
          <a:stretch>
            <a:fillRect/>
          </a:stretch>
        </p:blipFill>
        <p:spPr>
          <a:xfrm>
            <a:off x="891964" y="1695766"/>
            <a:ext cx="7896225" cy="4524375"/>
          </a:xfrm>
          <a:prstGeom prst="rect">
            <a:avLst/>
          </a:prstGeom>
        </p:spPr>
      </p:pic>
      <p:sp>
        <p:nvSpPr>
          <p:cNvPr id="8" name="Stern mit 5 Zacken 7"/>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6670212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81</a:t>
            </a:fld>
            <a:endParaRPr lang="de-DE"/>
          </a:p>
        </p:txBody>
      </p:sp>
      <p:sp>
        <p:nvSpPr>
          <p:cNvPr id="3" name="Textplatzhalter 2"/>
          <p:cNvSpPr>
            <a:spLocks noGrp="1"/>
          </p:cNvSpPr>
          <p:nvPr>
            <p:ph type="body" sz="quarter" idx="10"/>
          </p:nvPr>
        </p:nvSpPr>
        <p:spPr>
          <a:xfrm>
            <a:off x="364584" y="1630422"/>
            <a:ext cx="11347991" cy="395680"/>
          </a:xfrm>
        </p:spPr>
        <p:txBody>
          <a:bodyPr/>
          <a:lstStyle/>
          <a:p>
            <a:r>
              <a:rPr lang="de-DE" dirty="0" smtClean="0"/>
              <a:t>Beitragsbestandteile </a:t>
            </a:r>
            <a:endParaRPr lang="de-DE" dirty="0"/>
          </a:p>
        </p:txBody>
      </p:sp>
      <p:graphicFrame>
        <p:nvGraphicFramePr>
          <p:cNvPr id="6" name="Object 3"/>
          <p:cNvGraphicFramePr>
            <a:graphicFrameLocks noChangeAspect="1"/>
          </p:cNvGraphicFramePr>
          <p:nvPr>
            <p:extLst>
              <p:ext uri="{D42A27DB-BD31-4B8C-83A1-F6EECF244321}">
                <p14:modId xmlns:p14="http://schemas.microsoft.com/office/powerpoint/2010/main" val="985310426"/>
              </p:ext>
            </p:extLst>
          </p:nvPr>
        </p:nvGraphicFramePr>
        <p:xfrm>
          <a:off x="3267755" y="1755536"/>
          <a:ext cx="7620000" cy="5124450"/>
        </p:xfrm>
        <a:graphic>
          <a:graphicData uri="http://schemas.openxmlformats.org/presentationml/2006/ole">
            <mc:AlternateContent xmlns:mc="http://schemas.openxmlformats.org/markup-compatibility/2006">
              <mc:Choice xmlns:v="urn:schemas-microsoft-com:vml" Requires="v">
                <p:oleObj spid="_x0000_s1039" name="Diagramm" r:id="rId3" imgW="7619974" imgH="5124424" progId="MSGraph.Chart.8">
                  <p:embed followColorScheme="full"/>
                </p:oleObj>
              </mc:Choice>
              <mc:Fallback>
                <p:oleObj name="Diagramm" r:id="rId3" imgW="7619974" imgH="5124424" progId="MSGraph.Chart.8">
                  <p:embed followColorScheme="full"/>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7755" y="1755536"/>
                        <a:ext cx="7620000" cy="5124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itel 4"/>
          <p:cNvSpPr>
            <a:spLocks noGrp="1"/>
          </p:cNvSpPr>
          <p:nvPr>
            <p:ph type="title"/>
          </p:nvPr>
        </p:nvSpPr>
        <p:spPr>
          <a:xfrm>
            <a:off x="364220" y="370203"/>
            <a:ext cx="10314206" cy="1325563"/>
          </a:xfrm>
        </p:spPr>
        <p:txBody>
          <a:bodyPr/>
          <a:lstStyle/>
          <a:p>
            <a:r>
              <a:rPr lang="de-DE" dirty="0"/>
              <a:t>Beraterausbildung | </a:t>
            </a:r>
            <a:r>
              <a:rPr lang="de-DE" dirty="0" smtClean="0"/>
              <a:t>Lebensversicherung</a:t>
            </a:r>
            <a:endParaRPr lang="de-DE" dirty="0"/>
          </a:p>
        </p:txBody>
      </p:sp>
      <p:sp>
        <p:nvSpPr>
          <p:cNvPr id="8" name="Stern mit 5 Zacken 7"/>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6334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out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42"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out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6" grpId="0" bld="category" animBg="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82</a:t>
            </a:fld>
            <a:endParaRPr lang="de-DE"/>
          </a:p>
        </p:txBody>
      </p:sp>
      <p:sp>
        <p:nvSpPr>
          <p:cNvPr id="3" name="Textplatzhalter 2"/>
          <p:cNvSpPr>
            <a:spLocks noGrp="1"/>
          </p:cNvSpPr>
          <p:nvPr>
            <p:ph type="body" sz="quarter" idx="10"/>
          </p:nvPr>
        </p:nvSpPr>
        <p:spPr>
          <a:xfrm>
            <a:off x="364584" y="1630422"/>
            <a:ext cx="11347991" cy="395680"/>
          </a:xfrm>
        </p:spPr>
        <p:txBody>
          <a:bodyPr/>
          <a:lstStyle/>
          <a:p>
            <a:r>
              <a:rPr lang="de-DE" dirty="0" smtClean="0"/>
              <a:t>Möglichkeiten der Überschussverwendung</a:t>
            </a:r>
            <a:endParaRPr lang="de-DE" dirty="0"/>
          </a:p>
        </p:txBody>
      </p:sp>
      <p:sp>
        <p:nvSpPr>
          <p:cNvPr id="7" name="Titel 4"/>
          <p:cNvSpPr>
            <a:spLocks noGrp="1"/>
          </p:cNvSpPr>
          <p:nvPr>
            <p:ph type="title"/>
          </p:nvPr>
        </p:nvSpPr>
        <p:spPr>
          <a:xfrm>
            <a:off x="364220" y="370203"/>
            <a:ext cx="10314206" cy="1325563"/>
          </a:xfrm>
        </p:spPr>
        <p:txBody>
          <a:bodyPr/>
          <a:lstStyle/>
          <a:p>
            <a:r>
              <a:rPr lang="de-DE" dirty="0"/>
              <a:t>Beraterausbildung | </a:t>
            </a:r>
            <a:r>
              <a:rPr lang="de-DE" dirty="0" smtClean="0"/>
              <a:t>Lebensversicherung</a:t>
            </a:r>
            <a:endParaRPr lang="de-DE" dirty="0"/>
          </a:p>
        </p:txBody>
      </p:sp>
      <p:sp>
        <p:nvSpPr>
          <p:cNvPr id="8" name="Rectangle 2"/>
          <p:cNvSpPr>
            <a:spLocks noChangeArrowheads="1"/>
          </p:cNvSpPr>
          <p:nvPr/>
        </p:nvSpPr>
        <p:spPr bwMode="auto">
          <a:xfrm>
            <a:off x="489858" y="2069081"/>
            <a:ext cx="9823018" cy="4648200"/>
          </a:xfrm>
          <a:prstGeom prst="rect">
            <a:avLst/>
          </a:prstGeom>
          <a:noFill/>
          <a:ln w="9525">
            <a:noFill/>
            <a:miter lim="800000"/>
            <a:headEnd/>
            <a:tailEnd/>
          </a:ln>
        </p:spPr>
        <p:txBody>
          <a:bodyPr/>
          <a:lstStyle/>
          <a:p>
            <a:pPr marL="342900" indent="-342900" algn="l" eaLnBrk="0" hangingPunct="0">
              <a:spcBef>
                <a:spcPct val="20000"/>
              </a:spcBef>
              <a:buClr>
                <a:srgbClr val="BFB088"/>
              </a:buClr>
              <a:buSzPct val="60000"/>
              <a:buFont typeface="Monotype Sorts"/>
              <a:buNone/>
            </a:pPr>
            <a:r>
              <a:rPr lang="de-DE" b="1" dirty="0">
                <a:solidFill>
                  <a:srgbClr val="1D2D4B"/>
                </a:solidFill>
                <a:latin typeface="Arial" charset="0"/>
                <a:cs typeface="Arial" charset="0"/>
              </a:rPr>
              <a:t>Bonussystem:</a:t>
            </a:r>
          </a:p>
          <a:p>
            <a:pPr marL="342900" indent="-342900" algn="l" eaLnBrk="0" hangingPunct="0">
              <a:spcBef>
                <a:spcPct val="20000"/>
              </a:spcBef>
              <a:buClr>
                <a:srgbClr val="1D2D4B"/>
              </a:buClr>
              <a:buFont typeface="Wingdings" pitchFamily="2" charset="2"/>
              <a:buChar char="§"/>
            </a:pPr>
            <a:r>
              <a:rPr lang="de-DE" dirty="0">
                <a:solidFill>
                  <a:srgbClr val="1D2D4B"/>
                </a:solidFill>
                <a:latin typeface="Arial" charset="0"/>
                <a:cs typeface="Arial" charset="0"/>
              </a:rPr>
              <a:t>Mit den Überschüssen (Gewinn der Versicherungsunternehmen) wird zusätzlich eine beitragsfreie Versicherungssumme gebildet</a:t>
            </a:r>
            <a:r>
              <a:rPr lang="de-DE" b="1" dirty="0">
                <a:solidFill>
                  <a:srgbClr val="1D2D4B"/>
                </a:solidFill>
                <a:latin typeface="Arial" charset="0"/>
                <a:cs typeface="Arial" charset="0"/>
              </a:rPr>
              <a:t>.</a:t>
            </a:r>
            <a:br>
              <a:rPr lang="de-DE" b="1" dirty="0">
                <a:solidFill>
                  <a:srgbClr val="1D2D4B"/>
                </a:solidFill>
                <a:latin typeface="Arial" charset="0"/>
                <a:cs typeface="Arial" charset="0"/>
              </a:rPr>
            </a:br>
            <a:endParaRPr lang="de-DE" b="1" dirty="0">
              <a:solidFill>
                <a:srgbClr val="1D2D4B"/>
              </a:solidFill>
              <a:latin typeface="Arial" charset="0"/>
              <a:cs typeface="Arial" charset="0"/>
            </a:endParaRPr>
          </a:p>
          <a:p>
            <a:pPr marL="342900" indent="-342900" algn="l" eaLnBrk="0" hangingPunct="0">
              <a:spcBef>
                <a:spcPct val="50000"/>
              </a:spcBef>
              <a:buClr>
                <a:srgbClr val="BFB088"/>
              </a:buClr>
              <a:buSzPct val="60000"/>
              <a:buFont typeface="Monotype Sorts"/>
              <a:buNone/>
            </a:pPr>
            <a:r>
              <a:rPr lang="de-DE" b="1" dirty="0">
                <a:solidFill>
                  <a:srgbClr val="1D2D4B"/>
                </a:solidFill>
                <a:latin typeface="Arial" charset="0"/>
                <a:cs typeface="Arial" charset="0"/>
              </a:rPr>
              <a:t>Verzinsliche Ansammlung:</a:t>
            </a:r>
          </a:p>
          <a:p>
            <a:pPr marL="342900" indent="-342900" algn="l" eaLnBrk="0" hangingPunct="0">
              <a:spcBef>
                <a:spcPct val="20000"/>
              </a:spcBef>
              <a:buClr>
                <a:srgbClr val="1D2D4B"/>
              </a:buClr>
              <a:buFont typeface="Wingdings" pitchFamily="2" charset="2"/>
              <a:buChar char="§"/>
            </a:pPr>
            <a:r>
              <a:rPr lang="de-DE" dirty="0" smtClean="0">
                <a:solidFill>
                  <a:srgbClr val="1D2D4B"/>
                </a:solidFill>
                <a:latin typeface="Arial" charset="0"/>
                <a:cs typeface="Arial" charset="0"/>
              </a:rPr>
              <a:t>Bei diesem Überschusssystem werden die dem Vertrag gutgeschriebenen Überschüsse auf einem Konto gesammelt und verzinst</a:t>
            </a:r>
          </a:p>
          <a:p>
            <a:pPr marL="342900" indent="-342900" algn="l" eaLnBrk="0" hangingPunct="0">
              <a:spcBef>
                <a:spcPct val="20000"/>
              </a:spcBef>
              <a:buClr>
                <a:srgbClr val="1D2D4B"/>
              </a:buClr>
            </a:pPr>
            <a:r>
              <a:rPr lang="de-DE" dirty="0" smtClean="0">
                <a:solidFill>
                  <a:srgbClr val="1D2D4B"/>
                </a:solidFill>
                <a:latin typeface="Arial" charset="0"/>
                <a:cs typeface="Arial" charset="0"/>
              </a:rPr>
              <a:t>      Die Höhe der Verzinsung wird –wie die Höhe der Überschüsse auch- jährlich neu festgelegt und im Geschäftsbericht veröffentlicht.</a:t>
            </a:r>
          </a:p>
          <a:p>
            <a:pPr marL="342900" indent="-342900" algn="l" eaLnBrk="0" hangingPunct="0">
              <a:spcBef>
                <a:spcPct val="20000"/>
              </a:spcBef>
              <a:buClr>
                <a:srgbClr val="1D2D4B"/>
              </a:buClr>
            </a:pPr>
            <a:r>
              <a:rPr lang="de-DE" dirty="0" smtClean="0">
                <a:solidFill>
                  <a:srgbClr val="1D2D4B"/>
                </a:solidFill>
                <a:latin typeface="Arial" charset="0"/>
                <a:cs typeface="Arial" charset="0"/>
              </a:rPr>
              <a:t>	Bei Beendigung der Versicherung  -gleich aus welchem Grund- wird das vorhandene Überschussguthaben ausgezahlt und erhöht damit die bei Vertragsabschluss garantierten Versicherungsleistungen.</a:t>
            </a:r>
          </a:p>
          <a:p>
            <a:pPr marL="342900" indent="-342900" algn="l" eaLnBrk="0" hangingPunct="0">
              <a:spcBef>
                <a:spcPct val="20000"/>
              </a:spcBef>
              <a:buClr>
                <a:srgbClr val="1D2D4B"/>
              </a:buClr>
            </a:pPr>
            <a:r>
              <a:rPr lang="de-DE" dirty="0" smtClean="0">
                <a:solidFill>
                  <a:srgbClr val="1D2D4B"/>
                </a:solidFill>
                <a:latin typeface="Arial" charset="0"/>
                <a:cs typeface="Arial" charset="0"/>
              </a:rPr>
              <a:t>	Die Leistungen aus der Überschussbeteiligung können hierbei niemals fallen -im Gegensatz zur Überschussverwendung bei </a:t>
            </a:r>
            <a:r>
              <a:rPr lang="de-DE" b="1" dirty="0" smtClean="0">
                <a:solidFill>
                  <a:srgbClr val="1D2D4B"/>
                </a:solidFill>
                <a:latin typeface="Arial" charset="0"/>
                <a:cs typeface="Arial" charset="0"/>
              </a:rPr>
              <a:t>Fondsansammlung</a:t>
            </a:r>
            <a:r>
              <a:rPr lang="de-DE" b="1" dirty="0">
                <a:solidFill>
                  <a:srgbClr val="1D2D4B"/>
                </a:solidFill>
                <a:latin typeface="Arial" charset="0"/>
                <a:cs typeface="Arial" charset="0"/>
              </a:rPr>
              <a:t/>
            </a:r>
            <a:br>
              <a:rPr lang="de-DE" b="1" dirty="0">
                <a:solidFill>
                  <a:srgbClr val="1D2D4B"/>
                </a:solidFill>
                <a:latin typeface="Arial" charset="0"/>
                <a:cs typeface="Arial" charset="0"/>
              </a:rPr>
            </a:br>
            <a:endParaRPr lang="de-DE" b="1" dirty="0">
              <a:solidFill>
                <a:srgbClr val="1D2D4B"/>
              </a:solidFill>
              <a:latin typeface="Arial" charset="0"/>
              <a:cs typeface="Arial" charset="0"/>
            </a:endParaRPr>
          </a:p>
        </p:txBody>
      </p:sp>
      <p:sp>
        <p:nvSpPr>
          <p:cNvPr id="10" name="Stern mit 5 Zacken 9"/>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9637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left)">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left)">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left)">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left)">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wipe(left)">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wipe(left)">
                                      <p:cBhvr>
                                        <p:cTn id="3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83</a:t>
            </a:fld>
            <a:endParaRPr lang="de-DE"/>
          </a:p>
        </p:txBody>
      </p:sp>
      <p:sp>
        <p:nvSpPr>
          <p:cNvPr id="3" name="Textplatzhalter 2"/>
          <p:cNvSpPr>
            <a:spLocks noGrp="1"/>
          </p:cNvSpPr>
          <p:nvPr>
            <p:ph type="body" sz="quarter" idx="10"/>
          </p:nvPr>
        </p:nvSpPr>
        <p:spPr>
          <a:xfrm>
            <a:off x="226697" y="1497926"/>
            <a:ext cx="11347991" cy="395680"/>
          </a:xfrm>
        </p:spPr>
        <p:txBody>
          <a:bodyPr/>
          <a:lstStyle/>
          <a:p>
            <a:r>
              <a:rPr lang="de-DE" dirty="0" smtClean="0"/>
              <a:t>Möglichkeiten der Überschussverwendung</a:t>
            </a:r>
            <a:endParaRPr lang="de-DE" dirty="0"/>
          </a:p>
        </p:txBody>
      </p:sp>
      <p:sp>
        <p:nvSpPr>
          <p:cNvPr id="7" name="Titel 4"/>
          <p:cNvSpPr>
            <a:spLocks noGrp="1"/>
          </p:cNvSpPr>
          <p:nvPr>
            <p:ph type="title"/>
          </p:nvPr>
        </p:nvSpPr>
        <p:spPr>
          <a:xfrm>
            <a:off x="364220" y="370203"/>
            <a:ext cx="10314206" cy="1325563"/>
          </a:xfrm>
        </p:spPr>
        <p:txBody>
          <a:bodyPr/>
          <a:lstStyle/>
          <a:p>
            <a:r>
              <a:rPr lang="de-DE" dirty="0"/>
              <a:t>Beraterausbildung | </a:t>
            </a:r>
            <a:r>
              <a:rPr lang="de-DE" dirty="0" smtClean="0"/>
              <a:t>Lebensversicherung</a:t>
            </a:r>
            <a:endParaRPr lang="de-DE" dirty="0"/>
          </a:p>
        </p:txBody>
      </p:sp>
      <p:sp>
        <p:nvSpPr>
          <p:cNvPr id="6" name="Rechteck 5"/>
          <p:cNvSpPr/>
          <p:nvPr/>
        </p:nvSpPr>
        <p:spPr>
          <a:xfrm>
            <a:off x="226697" y="2094824"/>
            <a:ext cx="11623763" cy="5355312"/>
          </a:xfrm>
          <a:prstGeom prst="rect">
            <a:avLst/>
          </a:prstGeom>
        </p:spPr>
        <p:txBody>
          <a:bodyPr wrap="square">
            <a:spAutoFit/>
          </a:bodyPr>
          <a:lstStyle/>
          <a:p>
            <a:pPr marL="342900" lvl="0" indent="-342900" algn="just" eaLnBrk="0" hangingPunct="0">
              <a:spcBef>
                <a:spcPct val="50000"/>
              </a:spcBef>
              <a:buClr>
                <a:srgbClr val="BFB088"/>
              </a:buClr>
              <a:buSzPct val="60000"/>
            </a:pPr>
            <a:r>
              <a:rPr lang="de-DE" b="1" dirty="0" smtClean="0">
                <a:solidFill>
                  <a:srgbClr val="1D2D4B"/>
                </a:solidFill>
                <a:latin typeface="Arial" charset="0"/>
                <a:cs typeface="Arial" charset="0"/>
              </a:rPr>
              <a:t>Rabattsystem/ Verrechnung:</a:t>
            </a:r>
            <a:endParaRPr lang="de-DE" b="1" dirty="0" smtClean="0">
              <a:solidFill>
                <a:srgbClr val="1D2D4B"/>
              </a:solidFill>
              <a:latin typeface="Arial" charset="0"/>
              <a:cs typeface="Arial" charset="0"/>
            </a:endParaRPr>
          </a:p>
          <a:p>
            <a:pPr marL="342900" lvl="0" indent="-342900" algn="just" eaLnBrk="0" hangingPunct="0">
              <a:spcBef>
                <a:spcPct val="20000"/>
              </a:spcBef>
              <a:buClr>
                <a:srgbClr val="1D2D4B"/>
              </a:buClr>
              <a:buFont typeface="Wingdings" pitchFamily="2" charset="2"/>
              <a:buChar char="§"/>
            </a:pPr>
            <a:r>
              <a:rPr lang="de-DE" dirty="0" smtClean="0">
                <a:solidFill>
                  <a:srgbClr val="1D2D4B"/>
                </a:solidFill>
                <a:latin typeface="Arial" charset="0"/>
                <a:cs typeface="Arial" charset="0"/>
              </a:rPr>
              <a:t>Bei diesem Überschusssystem werden die Überschüsse </a:t>
            </a:r>
            <a:r>
              <a:rPr lang="de-DE" b="1" dirty="0" smtClean="0">
                <a:solidFill>
                  <a:srgbClr val="1D2D4B"/>
                </a:solidFill>
                <a:latin typeface="Arial" charset="0"/>
                <a:cs typeface="Arial" charset="0"/>
              </a:rPr>
              <a:t>direkt </a:t>
            </a:r>
            <a:r>
              <a:rPr lang="de-DE" dirty="0" smtClean="0">
                <a:solidFill>
                  <a:srgbClr val="1D2D4B"/>
                </a:solidFill>
                <a:latin typeface="Arial" charset="0"/>
                <a:cs typeface="Arial" charset="0"/>
              </a:rPr>
              <a:t>mit den Beiträgen verrechnet. Statt des vereinbarten Beitrags ist daher nur der </a:t>
            </a:r>
            <a:r>
              <a:rPr lang="de-DE" b="1" dirty="0" smtClean="0">
                <a:solidFill>
                  <a:srgbClr val="1D2D4B"/>
                </a:solidFill>
                <a:latin typeface="Arial" charset="0"/>
                <a:cs typeface="Arial" charset="0"/>
              </a:rPr>
              <a:t>Nettobeitrag</a:t>
            </a:r>
            <a:r>
              <a:rPr lang="de-DE" dirty="0" smtClean="0">
                <a:solidFill>
                  <a:srgbClr val="1D2D4B"/>
                </a:solidFill>
                <a:latin typeface="Arial" charset="0"/>
                <a:cs typeface="Arial" charset="0"/>
              </a:rPr>
              <a:t> zu zahlen.</a:t>
            </a:r>
          </a:p>
          <a:p>
            <a:pPr marL="342900" lvl="0" indent="-342900" algn="just" eaLnBrk="0" hangingPunct="0">
              <a:spcBef>
                <a:spcPct val="20000"/>
              </a:spcBef>
              <a:buClr>
                <a:srgbClr val="1D2D4B"/>
              </a:buClr>
            </a:pPr>
            <a:r>
              <a:rPr lang="de-DE" dirty="0" smtClean="0">
                <a:solidFill>
                  <a:srgbClr val="1D2D4B"/>
                </a:solidFill>
                <a:latin typeface="Arial" charset="0"/>
                <a:cs typeface="Arial" charset="0"/>
              </a:rPr>
              <a:t>      Da </a:t>
            </a:r>
            <a:r>
              <a:rPr lang="de-DE" dirty="0" smtClean="0">
                <a:solidFill>
                  <a:srgbClr val="1D2D4B"/>
                </a:solidFill>
                <a:latin typeface="Arial" charset="0"/>
                <a:cs typeface="Arial" charset="0"/>
              </a:rPr>
              <a:t>die Höhe der Überschussbeteiligung nicht garantiert ist und jährlich neu festgelegt wird, kann sich </a:t>
            </a:r>
            <a:r>
              <a:rPr lang="de-DE" dirty="0" smtClean="0">
                <a:solidFill>
                  <a:srgbClr val="1D2D4B"/>
                </a:solidFill>
                <a:latin typeface="Arial" charset="0"/>
                <a:cs typeface="Arial" charset="0"/>
              </a:rPr>
              <a:t>der Sofortrabatt </a:t>
            </a:r>
            <a:r>
              <a:rPr lang="de-DE" dirty="0" smtClean="0">
                <a:solidFill>
                  <a:srgbClr val="1D2D4B"/>
                </a:solidFill>
                <a:latin typeface="Arial" charset="0"/>
                <a:cs typeface="Arial" charset="0"/>
              </a:rPr>
              <a:t>– und damit der zu zahlende Beitrag – ändern</a:t>
            </a:r>
          </a:p>
          <a:p>
            <a:pPr marL="342900" lvl="0" indent="-342900" algn="l" eaLnBrk="0" hangingPunct="0">
              <a:spcBef>
                <a:spcPct val="20000"/>
              </a:spcBef>
              <a:buClr>
                <a:srgbClr val="1D2D4B"/>
              </a:buClr>
            </a:pPr>
            <a:endParaRPr lang="de-DE" sz="1800" dirty="0" smtClean="0">
              <a:solidFill>
                <a:srgbClr val="1D2D4B"/>
              </a:solidFill>
              <a:latin typeface="Arial" charset="0"/>
              <a:cs typeface="Arial" charset="0"/>
            </a:endParaRPr>
          </a:p>
          <a:p>
            <a:pPr marL="342900" lvl="0" indent="-342900" algn="just" eaLnBrk="0" hangingPunct="0">
              <a:spcBef>
                <a:spcPct val="20000"/>
              </a:spcBef>
              <a:buClr>
                <a:srgbClr val="1D2D4B"/>
              </a:buClr>
            </a:pPr>
            <a:r>
              <a:rPr lang="de-DE" b="1" dirty="0" smtClean="0">
                <a:solidFill>
                  <a:srgbClr val="1D2D4B"/>
                </a:solidFill>
                <a:latin typeface="Arial" charset="0"/>
                <a:cs typeface="Arial" charset="0"/>
              </a:rPr>
              <a:t>Fondsansammlung:</a:t>
            </a:r>
          </a:p>
          <a:p>
            <a:pPr marL="342900" lvl="0" indent="-342900" algn="just" eaLnBrk="0" hangingPunct="0">
              <a:spcBef>
                <a:spcPct val="20000"/>
              </a:spcBef>
              <a:buClr>
                <a:srgbClr val="1D2D4B"/>
              </a:buClr>
              <a:buFont typeface="Wingdings" pitchFamily="2" charset="2"/>
              <a:buChar char="§"/>
            </a:pPr>
            <a:r>
              <a:rPr lang="de-DE" dirty="0" smtClean="0">
                <a:solidFill>
                  <a:srgbClr val="1D2D4B"/>
                </a:solidFill>
                <a:latin typeface="Arial" charset="0"/>
                <a:cs typeface="Arial" charset="0"/>
              </a:rPr>
              <a:t>Bei diesem Überschusssystem werden von den Überschüssen, die dem Vertrag gutgeschrieben werden, Fondsanteile gekauft. Der VN kann dabei wählen, in welche Fonds investiert wird.</a:t>
            </a:r>
          </a:p>
          <a:p>
            <a:pPr marL="342900" lvl="0" indent="-342900" algn="just" eaLnBrk="0" hangingPunct="0">
              <a:spcBef>
                <a:spcPct val="20000"/>
              </a:spcBef>
              <a:buClr>
                <a:srgbClr val="1D2D4B"/>
              </a:buClr>
            </a:pPr>
            <a:r>
              <a:rPr lang="de-DE" b="1" dirty="0" smtClean="0">
                <a:solidFill>
                  <a:srgbClr val="1D2D4B"/>
                </a:solidFill>
                <a:latin typeface="Arial" charset="0"/>
                <a:cs typeface="Arial" charset="0"/>
              </a:rPr>
              <a:t>   	</a:t>
            </a:r>
            <a:r>
              <a:rPr lang="de-DE" dirty="0" smtClean="0">
                <a:solidFill>
                  <a:srgbClr val="1D2D4B"/>
                </a:solidFill>
                <a:latin typeface="Arial" charset="0"/>
                <a:cs typeface="Arial" charset="0"/>
              </a:rPr>
              <a:t>Bei Beendigung der Versicherung –gleich aus welchem Grund- wird der Wert der vorhandenen Fondsanteile ausgezahlt und erhöht damit die bei Vertragsabschluss garantierten Versicherungsleistungen.</a:t>
            </a:r>
          </a:p>
          <a:p>
            <a:pPr marL="342900" lvl="0" indent="-342900" algn="just" eaLnBrk="0" hangingPunct="0">
              <a:spcBef>
                <a:spcPct val="20000"/>
              </a:spcBef>
              <a:buClr>
                <a:srgbClr val="1D2D4B"/>
              </a:buClr>
            </a:pPr>
            <a:r>
              <a:rPr lang="de-DE" dirty="0" smtClean="0">
                <a:solidFill>
                  <a:srgbClr val="1D2D4B"/>
                </a:solidFill>
                <a:latin typeface="Arial" charset="0"/>
                <a:cs typeface="Arial" charset="0"/>
              </a:rPr>
              <a:t>	Dieses System ist ähnlich der verzinslichen Ansammlung. </a:t>
            </a:r>
          </a:p>
          <a:p>
            <a:pPr marL="342900" lvl="0" indent="-342900" algn="just" eaLnBrk="0" hangingPunct="0">
              <a:spcBef>
                <a:spcPct val="20000"/>
              </a:spcBef>
              <a:buClr>
                <a:srgbClr val="1D2D4B"/>
              </a:buClr>
            </a:pPr>
            <a:r>
              <a:rPr lang="de-DE" b="1" dirty="0" smtClean="0">
                <a:solidFill>
                  <a:srgbClr val="1D2D4B"/>
                </a:solidFill>
                <a:latin typeface="Arial" charset="0"/>
                <a:cs typeface="Arial" charset="0"/>
              </a:rPr>
              <a:t>	Hauptunterschied:</a:t>
            </a:r>
            <a:r>
              <a:rPr lang="de-DE" dirty="0" smtClean="0">
                <a:solidFill>
                  <a:srgbClr val="1D2D4B"/>
                </a:solidFill>
                <a:latin typeface="Arial" charset="0"/>
                <a:cs typeface="Arial" charset="0"/>
              </a:rPr>
              <a:t> Die Wertentwicklung der Fondsanteile ist typischerweise starken Schwankungen ausgesetzt –der Chance, von einer Wertsteigerung zu profitieren steht das Risiko eines Wertverlustes gegenüber.</a:t>
            </a:r>
          </a:p>
          <a:p>
            <a:pPr marL="342900" lvl="0" indent="-342900" algn="just" eaLnBrk="0" hangingPunct="0">
              <a:spcBef>
                <a:spcPct val="20000"/>
              </a:spcBef>
              <a:buClr>
                <a:srgbClr val="1D2D4B"/>
              </a:buClr>
            </a:pPr>
            <a:endParaRPr lang="de-DE" dirty="0" smtClean="0">
              <a:latin typeface="Arial" charset="0"/>
              <a:cs typeface="Arial" charset="0"/>
            </a:endParaRPr>
          </a:p>
          <a:p>
            <a:pPr marL="342900" lvl="0" indent="-342900" algn="just" eaLnBrk="0" hangingPunct="0">
              <a:spcBef>
                <a:spcPct val="20000"/>
              </a:spcBef>
              <a:buClr>
                <a:srgbClr val="1D2D4B"/>
              </a:buClr>
            </a:pPr>
            <a:endParaRPr lang="de-DE" dirty="0" smtClean="0">
              <a:latin typeface="Arial" charset="0"/>
              <a:cs typeface="Arial" charset="0"/>
            </a:endParaRPr>
          </a:p>
        </p:txBody>
      </p:sp>
      <p:sp>
        <p:nvSpPr>
          <p:cNvPr id="9" name="Stern mit 5 Zacken 8"/>
          <p:cNvSpPr/>
          <p:nvPr/>
        </p:nvSpPr>
        <p:spPr>
          <a:xfrm>
            <a:off x="9470571" y="832757"/>
            <a:ext cx="481693" cy="43270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89828783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kt 13" hidden="1"/>
          <p:cNvGraphicFramePr>
            <a:graphicFrameLocks noChangeAspect="1"/>
          </p:cNvGraphicFramePr>
          <p:nvPr>
            <p:custDataLst>
              <p:tags r:id="rId2"/>
            </p:custDataLst>
            <p:extLst/>
          </p:nvPr>
        </p:nvGraphicFramePr>
        <p:xfrm>
          <a:off x="1525852" y="1587"/>
          <a:ext cx="1588" cy="1588"/>
        </p:xfrm>
        <a:graphic>
          <a:graphicData uri="http://schemas.openxmlformats.org/presentationml/2006/ole">
            <mc:AlternateContent xmlns:mc="http://schemas.openxmlformats.org/markup-compatibility/2006">
              <mc:Choice xmlns:v="urn:schemas-microsoft-com:vml" Requires="v">
                <p:oleObj spid="_x0000_s2060" name="think-cell Folie" r:id="rId6" imgW="353" imgH="353" progId="TCLayout.ActiveDocument.1">
                  <p:embed/>
                </p:oleObj>
              </mc:Choice>
              <mc:Fallback>
                <p:oleObj name="think-cell Folie" r:id="rId6" imgW="353" imgH="353" progId="TCLayout.ActiveDocument.1">
                  <p:embed/>
                  <p:pic>
                    <p:nvPicPr>
                      <p:cNvPr id="0" name=""/>
                      <p:cNvPicPr/>
                      <p:nvPr/>
                    </p:nvPicPr>
                    <p:blipFill>
                      <a:blip r:embed="rId7"/>
                      <a:stretch>
                        <a:fillRect/>
                      </a:stretch>
                    </p:blipFill>
                    <p:spPr>
                      <a:xfrm>
                        <a:off x="1525852" y="1587"/>
                        <a:ext cx="1588" cy="1588"/>
                      </a:xfrm>
                      <a:prstGeom prst="rect">
                        <a:avLst/>
                      </a:prstGeom>
                    </p:spPr>
                  </p:pic>
                </p:oleObj>
              </mc:Fallback>
            </mc:AlternateContent>
          </a:graphicData>
        </a:graphic>
      </p:graphicFrame>
      <p:sp>
        <p:nvSpPr>
          <p:cNvPr id="12" name="Rechteck 11" hidden="1"/>
          <p:cNvSpPr/>
          <p:nvPr>
            <p:custDataLst>
              <p:tags r:id="rId3"/>
            </p:custDataLst>
          </p:nvPr>
        </p:nvSpPr>
        <p:spPr>
          <a:xfrm>
            <a:off x="1524265" y="1"/>
            <a:ext cx="158713" cy="158713"/>
          </a:xfrm>
          <a:prstGeom prst="rect">
            <a:avLst/>
          </a:prstGeom>
          <a:solidFill>
            <a:srgbClr val="F4F2F2"/>
          </a:solidFill>
          <a:ln>
            <a:noFill/>
          </a:ln>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defTabSz="1218926">
              <a:spcBef>
                <a:spcPts val="100"/>
              </a:spcBef>
              <a:spcAft>
                <a:spcPts val="100"/>
              </a:spcAft>
              <a:defRPr/>
            </a:pPr>
            <a:endParaRPr lang="de-DE" sz="2599" b="1" dirty="0">
              <a:solidFill>
                <a:srgbClr val="000000"/>
              </a:solidFill>
              <a:latin typeface="Arial" panose="020B0604020202020204" pitchFamily="34" charset="0"/>
              <a:sym typeface="Arial" panose="020B0604020202020204" pitchFamily="34" charset="0"/>
            </a:endParaRPr>
          </a:p>
        </p:txBody>
      </p:sp>
      <p:sp>
        <p:nvSpPr>
          <p:cNvPr id="31" name="Rechteck 30">
            <a:extLst>
              <a:ext uri="{FF2B5EF4-FFF2-40B4-BE49-F238E27FC236}">
                <a16:creationId xmlns:a16="http://schemas.microsoft.com/office/drawing/2014/main" xmlns="" id="{23E0F431-B9A2-F447-A4E1-AD14F3D812A2}"/>
              </a:ext>
            </a:extLst>
          </p:cNvPr>
          <p:cNvSpPr/>
          <p:nvPr/>
        </p:nvSpPr>
        <p:spPr>
          <a:xfrm>
            <a:off x="1524266" y="2541773"/>
            <a:ext cx="9143471" cy="2028137"/>
          </a:xfrm>
          <a:prstGeom prst="rect">
            <a:avLst/>
          </a:prstGeom>
          <a:solidFill>
            <a:srgbClr val="F7F7F7"/>
          </a:solidFill>
          <a:ln>
            <a:noFill/>
          </a:ln>
        </p:spPr>
        <p:txBody>
          <a:bodyPr rot="0" spcFirstLastPara="0" vertOverflow="overflow" horzOverflow="overflow" vert="horz" wrap="square" lIns="107975" tIns="107975" rIns="107975" bIns="107975" numCol="1" spcCol="0" rtlCol="0" fromWordArt="0" anchor="t" anchorCtr="0" forceAA="0" compatLnSpc="1">
            <a:prstTxWarp prst="textNoShape">
              <a:avLst/>
            </a:prstTxWarp>
            <a:noAutofit/>
          </a:bodyPr>
          <a:lstStyle/>
          <a:p>
            <a:pPr defTabSz="1218926">
              <a:spcBef>
                <a:spcPts val="100"/>
              </a:spcBef>
              <a:spcAft>
                <a:spcPts val="100"/>
              </a:spcAft>
              <a:defRPr/>
            </a:pPr>
            <a:endParaRPr lang="de-DE" sz="1400" dirty="0">
              <a:solidFill>
                <a:srgbClr val="000000"/>
              </a:solidFill>
              <a:latin typeface="Arial"/>
            </a:endParaRPr>
          </a:p>
        </p:txBody>
      </p:sp>
      <p:cxnSp>
        <p:nvCxnSpPr>
          <p:cNvPr id="81" name="Gerade Verbindung 80">
            <a:extLst>
              <a:ext uri="{FF2B5EF4-FFF2-40B4-BE49-F238E27FC236}">
                <a16:creationId xmlns:a16="http://schemas.microsoft.com/office/drawing/2014/main" xmlns="" id="{291EA60A-55EC-D545-8E0C-9817AC909A37}"/>
              </a:ext>
            </a:extLst>
          </p:cNvPr>
          <p:cNvCxnSpPr>
            <a:cxnSpLocks/>
          </p:cNvCxnSpPr>
          <p:nvPr/>
        </p:nvCxnSpPr>
        <p:spPr>
          <a:xfrm flipV="1">
            <a:off x="2091149" y="4570063"/>
            <a:ext cx="6236585"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oliennummernplatzhalter 6">
            <a:extLst>
              <a:ext uri="{FF2B5EF4-FFF2-40B4-BE49-F238E27FC236}">
                <a16:creationId xmlns:a16="http://schemas.microsoft.com/office/drawing/2014/main" xmlns="" id="{A468F31F-E87D-A949-8BAB-10D67EF8EAA1}"/>
              </a:ext>
            </a:extLst>
          </p:cNvPr>
          <p:cNvSpPr>
            <a:spLocks noGrp="1"/>
          </p:cNvSpPr>
          <p:nvPr>
            <p:ph type="sldNum" sz="quarter" idx="23"/>
          </p:nvPr>
        </p:nvSpPr>
        <p:spPr/>
        <p:txBody>
          <a:bodyPr/>
          <a:lstStyle/>
          <a:p>
            <a:pPr algn="r" defTabSz="1218926">
              <a:defRPr/>
            </a:pPr>
            <a:fld id="{61201FF1-C63B-412E-ABF0-3D0E918900AC}" type="slidenum">
              <a:rPr lang="de-DE" sz="800">
                <a:solidFill>
                  <a:srgbClr val="000000"/>
                </a:solidFill>
                <a:latin typeface="Arial"/>
              </a:rPr>
              <a:pPr algn="r" defTabSz="1218926">
                <a:defRPr/>
              </a:pPr>
              <a:t>84</a:t>
            </a:fld>
            <a:endParaRPr lang="de-DE" sz="800" dirty="0">
              <a:solidFill>
                <a:srgbClr val="000000"/>
              </a:solidFill>
              <a:latin typeface="Arial"/>
            </a:endParaRPr>
          </a:p>
        </p:txBody>
      </p:sp>
      <p:sp>
        <p:nvSpPr>
          <p:cNvPr id="8" name="Titel 7">
            <a:extLst>
              <a:ext uri="{FF2B5EF4-FFF2-40B4-BE49-F238E27FC236}">
                <a16:creationId xmlns:a16="http://schemas.microsoft.com/office/drawing/2014/main" xmlns="" id="{735D0EC4-5FFB-344E-A146-918EFBCE246A}"/>
              </a:ext>
            </a:extLst>
          </p:cNvPr>
          <p:cNvSpPr>
            <a:spLocks noGrp="1"/>
          </p:cNvSpPr>
          <p:nvPr>
            <p:ph type="title"/>
          </p:nvPr>
        </p:nvSpPr>
        <p:spPr>
          <a:xfrm>
            <a:off x="156828" y="1583863"/>
            <a:ext cx="11534429" cy="768172"/>
          </a:xfrm>
        </p:spPr>
        <p:txBody>
          <a:bodyPr/>
          <a:lstStyle/>
          <a:p>
            <a:r>
              <a:rPr lang="de-DE" dirty="0">
                <a:solidFill>
                  <a:srgbClr val="49648C"/>
                </a:solidFill>
              </a:rPr>
              <a:t>Die Rahmenbedingungen für Altersvorsorge sind herausfordernder denn je</a:t>
            </a:r>
          </a:p>
        </p:txBody>
      </p:sp>
      <p:grpSp>
        <p:nvGrpSpPr>
          <p:cNvPr id="34" name="Gruppieren 33">
            <a:extLst>
              <a:ext uri="{FF2B5EF4-FFF2-40B4-BE49-F238E27FC236}">
                <a16:creationId xmlns:a16="http://schemas.microsoft.com/office/drawing/2014/main" xmlns="" id="{D697AC83-D1F5-DD47-A12C-FB53253A5CEB}"/>
              </a:ext>
            </a:extLst>
          </p:cNvPr>
          <p:cNvGrpSpPr/>
          <p:nvPr/>
        </p:nvGrpSpPr>
        <p:grpSpPr>
          <a:xfrm>
            <a:off x="7064904" y="1822882"/>
            <a:ext cx="1619625" cy="1619625"/>
            <a:chOff x="6127436" y="2289370"/>
            <a:chExt cx="1620000" cy="1620000"/>
          </a:xfrm>
        </p:grpSpPr>
        <p:grpSp>
          <p:nvGrpSpPr>
            <p:cNvPr id="10" name="Gruppieren 9">
              <a:extLst>
                <a:ext uri="{FF2B5EF4-FFF2-40B4-BE49-F238E27FC236}">
                  <a16:creationId xmlns:a16="http://schemas.microsoft.com/office/drawing/2014/main" xmlns="" id="{80CF5DCC-39E8-2E4C-A35A-D705BFDCAD1C}"/>
                </a:ext>
              </a:extLst>
            </p:cNvPr>
            <p:cNvGrpSpPr/>
            <p:nvPr/>
          </p:nvGrpSpPr>
          <p:grpSpPr>
            <a:xfrm>
              <a:off x="6170655" y="2320999"/>
              <a:ext cx="1543465" cy="1538387"/>
              <a:chOff x="2663454" y="3448717"/>
              <a:chExt cx="1543465" cy="1538387"/>
            </a:xfrm>
          </p:grpSpPr>
          <p:sp>
            <p:nvSpPr>
              <p:cNvPr id="57" name="Oval 47">
                <a:extLst>
                  <a:ext uri="{FF2B5EF4-FFF2-40B4-BE49-F238E27FC236}">
                    <a16:creationId xmlns:a16="http://schemas.microsoft.com/office/drawing/2014/main" xmlns="" id="{81117B89-1FF3-9643-A827-F95C633895AA}"/>
                  </a:ext>
                </a:extLst>
              </p:cNvPr>
              <p:cNvSpPr/>
              <p:nvPr/>
            </p:nvSpPr>
            <p:spPr>
              <a:xfrm>
                <a:off x="2683796" y="3461208"/>
                <a:ext cx="1517000" cy="1512009"/>
              </a:xfrm>
              <a:prstGeom prst="ellipse">
                <a:avLst/>
              </a:prstGeom>
              <a:solidFill>
                <a:schemeClr val="bg1">
                  <a:alpha val="80000"/>
                </a:schemeClr>
              </a:solidFill>
              <a:ln>
                <a:noFill/>
              </a:ln>
            </p:spPr>
            <p:txBody>
              <a:bodyPr rot="0" spcFirstLastPara="0" vertOverflow="overflow" horzOverflow="overflow" vert="horz" wrap="square" lIns="107975" tIns="107975" rIns="107975" bIns="107975" numCol="1" spcCol="0" rtlCol="0" fromWordArt="0" anchor="t" anchorCtr="0" forceAA="0" compatLnSpc="1">
                <a:prstTxWarp prst="textNoShape">
                  <a:avLst/>
                </a:prstTxWarp>
                <a:noAutofit/>
              </a:bodyPr>
              <a:lstStyle/>
              <a:p>
                <a:pPr defTabSz="1218926">
                  <a:spcBef>
                    <a:spcPts val="100"/>
                  </a:spcBef>
                  <a:spcAft>
                    <a:spcPts val="100"/>
                  </a:spcAft>
                  <a:defRPr/>
                </a:pPr>
                <a:endParaRPr lang="de-DE" sz="1400" dirty="0">
                  <a:solidFill>
                    <a:srgbClr val="000000"/>
                  </a:solidFill>
                  <a:latin typeface="Arial"/>
                </a:endParaRPr>
              </a:p>
            </p:txBody>
          </p:sp>
          <p:pic>
            <p:nvPicPr>
              <p:cNvPr id="58" name="Grafik 57">
                <a:extLst>
                  <a:ext uri="{FF2B5EF4-FFF2-40B4-BE49-F238E27FC236}">
                    <a16:creationId xmlns:a16="http://schemas.microsoft.com/office/drawing/2014/main" xmlns="" id="{FE43CF7B-8803-5D46-A10A-7753B28008C7}"/>
                  </a:ext>
                </a:extLst>
              </p:cNvPr>
              <p:cNvPicPr>
                <a:picLocks noChangeAspect="1"/>
              </p:cNvPicPr>
              <p:nvPr/>
            </p:nvPicPr>
            <p:blipFill>
              <a:blip r:embed="rId8"/>
              <a:stretch>
                <a:fillRect/>
              </a:stretch>
            </p:blipFill>
            <p:spPr>
              <a:xfrm rot="9308555">
                <a:off x="2663454" y="3448717"/>
                <a:ext cx="1543465" cy="1538387"/>
              </a:xfrm>
              <a:prstGeom prst="rect">
                <a:avLst/>
              </a:prstGeom>
            </p:spPr>
          </p:pic>
          <p:sp>
            <p:nvSpPr>
              <p:cNvPr id="59" name="Rechteck 58">
                <a:extLst>
                  <a:ext uri="{FF2B5EF4-FFF2-40B4-BE49-F238E27FC236}">
                    <a16:creationId xmlns:a16="http://schemas.microsoft.com/office/drawing/2014/main" xmlns="" id="{D94E4749-6AF1-2841-9686-0B45DA692A47}"/>
                  </a:ext>
                </a:extLst>
              </p:cNvPr>
              <p:cNvSpPr/>
              <p:nvPr/>
            </p:nvSpPr>
            <p:spPr>
              <a:xfrm>
                <a:off x="2694822" y="4068516"/>
                <a:ext cx="1472897" cy="715110"/>
              </a:xfrm>
              <a:prstGeom prst="rect">
                <a:avLst/>
              </a:prstGeom>
              <a:noFill/>
              <a:ln>
                <a:noFill/>
              </a:ln>
            </p:spPr>
            <p:txBody>
              <a:bodyPr rot="0" spcFirstLastPara="0" vertOverflow="overflow" horzOverflow="overflow" vert="horz" wrap="square" lIns="35992" tIns="35992" rIns="35992" bIns="35992" numCol="1" spcCol="0" rtlCol="0" fromWordArt="0" anchor="ctr" anchorCtr="0" forceAA="0" compatLnSpc="1">
                <a:prstTxWarp prst="textNoShape">
                  <a:avLst/>
                </a:prstTxWarp>
                <a:noAutofit/>
              </a:bodyPr>
              <a:lstStyle/>
              <a:p>
                <a:pPr algn="ctr" defTabSz="1218926">
                  <a:spcBef>
                    <a:spcPts val="100"/>
                  </a:spcBef>
                  <a:spcAft>
                    <a:spcPts val="100"/>
                  </a:spcAft>
                  <a:defRPr/>
                </a:pPr>
                <a:r>
                  <a:rPr lang="de-DE" sz="1100" dirty="0">
                    <a:solidFill>
                      <a:srgbClr val="000000"/>
                    </a:solidFill>
                    <a:latin typeface="Arial"/>
                  </a:rPr>
                  <a:t>Umfassende Hilfspakete müssen finanziert werden</a:t>
                </a:r>
                <a:endParaRPr lang="de-DE" sz="1100" dirty="0">
                  <a:solidFill>
                    <a:srgbClr val="000000"/>
                  </a:solidFill>
                  <a:latin typeface="Arial"/>
                  <a:sym typeface="Wingdings" pitchFamily="2" charset="2"/>
                </a:endParaRPr>
              </a:p>
            </p:txBody>
          </p:sp>
          <p:sp>
            <p:nvSpPr>
              <p:cNvPr id="60" name="Rechteck 59">
                <a:extLst>
                  <a:ext uri="{FF2B5EF4-FFF2-40B4-BE49-F238E27FC236}">
                    <a16:creationId xmlns:a16="http://schemas.microsoft.com/office/drawing/2014/main" xmlns="" id="{2B9C6CF6-2C50-2540-A7CD-710709260826}"/>
                  </a:ext>
                </a:extLst>
              </p:cNvPr>
              <p:cNvSpPr/>
              <p:nvPr/>
            </p:nvSpPr>
            <p:spPr>
              <a:xfrm>
                <a:off x="2694822" y="3560868"/>
                <a:ext cx="1472897" cy="715110"/>
              </a:xfrm>
              <a:prstGeom prst="rect">
                <a:avLst/>
              </a:prstGeom>
              <a:noFill/>
              <a:ln>
                <a:noFill/>
              </a:ln>
            </p:spPr>
            <p:txBody>
              <a:bodyPr rot="0" spcFirstLastPara="0" vertOverflow="overflow" horzOverflow="overflow" vert="horz" wrap="square" lIns="35992" tIns="35992" rIns="35992" bIns="35992" numCol="1" spcCol="0" rtlCol="0" fromWordArt="0" anchor="ctr" anchorCtr="0" forceAA="0" compatLnSpc="1">
                <a:prstTxWarp prst="textNoShape">
                  <a:avLst/>
                </a:prstTxWarp>
                <a:noAutofit/>
              </a:bodyPr>
              <a:lstStyle/>
              <a:p>
                <a:pPr algn="ctr" defTabSz="1218926">
                  <a:spcBef>
                    <a:spcPts val="100"/>
                  </a:spcBef>
                  <a:spcAft>
                    <a:spcPts val="100"/>
                  </a:spcAft>
                  <a:defRPr/>
                </a:pPr>
                <a:r>
                  <a:rPr lang="de-DE" sz="1400" b="1" dirty="0">
                    <a:solidFill>
                      <a:srgbClr val="49648C"/>
                    </a:solidFill>
                    <a:latin typeface="Arial"/>
                    <a:sym typeface="Wingdings" pitchFamily="2" charset="2"/>
                  </a:rPr>
                  <a:t>Corona-</a:t>
                </a:r>
                <a:br>
                  <a:rPr lang="de-DE" sz="1400" b="1" dirty="0">
                    <a:solidFill>
                      <a:srgbClr val="49648C"/>
                    </a:solidFill>
                    <a:latin typeface="Arial"/>
                    <a:sym typeface="Wingdings" pitchFamily="2" charset="2"/>
                  </a:rPr>
                </a:br>
                <a:r>
                  <a:rPr lang="de-DE" sz="1400" b="1" dirty="0">
                    <a:solidFill>
                      <a:srgbClr val="49648C"/>
                    </a:solidFill>
                    <a:latin typeface="Arial"/>
                    <a:sym typeface="Wingdings" pitchFamily="2" charset="2"/>
                  </a:rPr>
                  <a:t>Hilfen</a:t>
                </a:r>
              </a:p>
            </p:txBody>
          </p:sp>
        </p:grpSp>
        <p:pic>
          <p:nvPicPr>
            <p:cNvPr id="88" name="Grafik 87">
              <a:extLst>
                <a:ext uri="{FF2B5EF4-FFF2-40B4-BE49-F238E27FC236}">
                  <a16:creationId xmlns:a16="http://schemas.microsoft.com/office/drawing/2014/main" xmlns="" id="{F56E1222-D30E-7946-8187-F7B1275A690B}"/>
                </a:ext>
              </a:extLst>
            </p:cNvPr>
            <p:cNvPicPr>
              <a:picLocks noChangeAspect="1"/>
            </p:cNvPicPr>
            <p:nvPr/>
          </p:nvPicPr>
          <p:blipFill>
            <a:blip r:embed="rId8"/>
            <a:stretch>
              <a:fillRect/>
            </a:stretch>
          </p:blipFill>
          <p:spPr>
            <a:xfrm rot="18445148">
              <a:off x="6127436" y="2289370"/>
              <a:ext cx="1620000" cy="1620000"/>
            </a:xfrm>
            <a:prstGeom prst="rect">
              <a:avLst/>
            </a:prstGeom>
          </p:spPr>
        </p:pic>
      </p:grpSp>
      <p:grpSp>
        <p:nvGrpSpPr>
          <p:cNvPr id="51" name="Gruppieren 50">
            <a:extLst>
              <a:ext uri="{FF2B5EF4-FFF2-40B4-BE49-F238E27FC236}">
                <a16:creationId xmlns:a16="http://schemas.microsoft.com/office/drawing/2014/main" xmlns="" id="{E11C481C-F8AD-7C45-80BF-3DAE9CEBCEAC}"/>
              </a:ext>
            </a:extLst>
          </p:cNvPr>
          <p:cNvGrpSpPr/>
          <p:nvPr/>
        </p:nvGrpSpPr>
        <p:grpSpPr>
          <a:xfrm>
            <a:off x="8659804" y="2443525"/>
            <a:ext cx="1696578" cy="1741319"/>
            <a:chOff x="5222620" y="1318852"/>
            <a:chExt cx="1620000" cy="1620000"/>
          </a:xfrm>
        </p:grpSpPr>
        <p:sp>
          <p:nvSpPr>
            <p:cNvPr id="62" name="Oval 47">
              <a:extLst>
                <a:ext uri="{FF2B5EF4-FFF2-40B4-BE49-F238E27FC236}">
                  <a16:creationId xmlns:a16="http://schemas.microsoft.com/office/drawing/2014/main" xmlns="" id="{76FA2EA8-3CAA-AE4E-96E9-554DBF95426D}"/>
                </a:ext>
              </a:extLst>
            </p:cNvPr>
            <p:cNvSpPr/>
            <p:nvPr/>
          </p:nvSpPr>
          <p:spPr>
            <a:xfrm>
              <a:off x="5279920" y="1364202"/>
              <a:ext cx="1517000" cy="1512009"/>
            </a:xfrm>
            <a:prstGeom prst="ellipse">
              <a:avLst/>
            </a:prstGeom>
            <a:solidFill>
              <a:schemeClr val="bg1">
                <a:alpha val="80000"/>
              </a:schemeClr>
            </a:solidFill>
            <a:ln>
              <a:noFill/>
            </a:ln>
          </p:spPr>
          <p:txBody>
            <a:bodyPr rot="0" spcFirstLastPara="0" vertOverflow="overflow" horzOverflow="overflow" vert="horz" wrap="square" lIns="107975" tIns="107975" rIns="107975" bIns="107975" numCol="1" spcCol="0" rtlCol="0" fromWordArt="0" anchor="t" anchorCtr="0" forceAA="0" compatLnSpc="1">
              <a:prstTxWarp prst="textNoShape">
                <a:avLst/>
              </a:prstTxWarp>
              <a:noAutofit/>
            </a:bodyPr>
            <a:lstStyle/>
            <a:p>
              <a:pPr defTabSz="1218926">
                <a:spcBef>
                  <a:spcPts val="100"/>
                </a:spcBef>
                <a:spcAft>
                  <a:spcPts val="100"/>
                </a:spcAft>
                <a:defRPr/>
              </a:pPr>
              <a:endParaRPr lang="de-DE" sz="1400" dirty="0">
                <a:solidFill>
                  <a:srgbClr val="000000"/>
                </a:solidFill>
                <a:latin typeface="Arial"/>
              </a:endParaRPr>
            </a:p>
          </p:txBody>
        </p:sp>
        <p:pic>
          <p:nvPicPr>
            <p:cNvPr id="64" name="Grafik 63">
              <a:extLst>
                <a:ext uri="{FF2B5EF4-FFF2-40B4-BE49-F238E27FC236}">
                  <a16:creationId xmlns:a16="http://schemas.microsoft.com/office/drawing/2014/main" xmlns="" id="{92DC6E46-D56D-2744-8818-A9BE296D8728}"/>
                </a:ext>
              </a:extLst>
            </p:cNvPr>
            <p:cNvPicPr>
              <a:picLocks noChangeAspect="1"/>
            </p:cNvPicPr>
            <p:nvPr/>
          </p:nvPicPr>
          <p:blipFill>
            <a:blip r:embed="rId8"/>
            <a:stretch>
              <a:fillRect/>
            </a:stretch>
          </p:blipFill>
          <p:spPr>
            <a:xfrm rot="9308555">
              <a:off x="5259578" y="1351711"/>
              <a:ext cx="1543465" cy="1538387"/>
            </a:xfrm>
            <a:prstGeom prst="rect">
              <a:avLst/>
            </a:prstGeom>
          </p:spPr>
        </p:pic>
        <p:pic>
          <p:nvPicPr>
            <p:cNvPr id="65" name="Grafik 64">
              <a:extLst>
                <a:ext uri="{FF2B5EF4-FFF2-40B4-BE49-F238E27FC236}">
                  <a16:creationId xmlns:a16="http://schemas.microsoft.com/office/drawing/2014/main" xmlns="" id="{32C41A7F-58F9-3140-9C35-5E4EBE2D29DC}"/>
                </a:ext>
              </a:extLst>
            </p:cNvPr>
            <p:cNvPicPr>
              <a:picLocks noChangeAspect="1"/>
            </p:cNvPicPr>
            <p:nvPr/>
          </p:nvPicPr>
          <p:blipFill>
            <a:blip r:embed="rId8"/>
            <a:stretch>
              <a:fillRect/>
            </a:stretch>
          </p:blipFill>
          <p:spPr>
            <a:xfrm rot="18445148">
              <a:off x="5222620" y="1318852"/>
              <a:ext cx="1620000" cy="1620000"/>
            </a:xfrm>
            <a:prstGeom prst="rect">
              <a:avLst/>
            </a:prstGeom>
          </p:spPr>
        </p:pic>
        <p:sp>
          <p:nvSpPr>
            <p:cNvPr id="66" name="Rechteck 65">
              <a:extLst>
                <a:ext uri="{FF2B5EF4-FFF2-40B4-BE49-F238E27FC236}">
                  <a16:creationId xmlns:a16="http://schemas.microsoft.com/office/drawing/2014/main" xmlns="" id="{6A5F9DEA-225D-EB49-8B6F-6209DE972B86}"/>
                </a:ext>
              </a:extLst>
            </p:cNvPr>
            <p:cNvSpPr/>
            <p:nvPr/>
          </p:nvSpPr>
          <p:spPr>
            <a:xfrm>
              <a:off x="5317306" y="1989077"/>
              <a:ext cx="1472897" cy="715110"/>
            </a:xfrm>
            <a:prstGeom prst="rect">
              <a:avLst/>
            </a:prstGeom>
            <a:noFill/>
            <a:ln>
              <a:noFill/>
            </a:ln>
          </p:spPr>
          <p:txBody>
            <a:bodyPr rot="0" spcFirstLastPara="0" vertOverflow="overflow" horzOverflow="overflow" vert="horz" wrap="square" lIns="35992" tIns="35992" rIns="35992" bIns="35992" numCol="1" spcCol="0" rtlCol="0" fromWordArt="0" anchor="ctr" anchorCtr="0" forceAA="0" compatLnSpc="1">
              <a:prstTxWarp prst="textNoShape">
                <a:avLst/>
              </a:prstTxWarp>
              <a:noAutofit/>
            </a:bodyPr>
            <a:lstStyle/>
            <a:p>
              <a:pPr algn="ctr" defTabSz="1218926">
                <a:spcBef>
                  <a:spcPts val="100"/>
                </a:spcBef>
                <a:spcAft>
                  <a:spcPts val="100"/>
                </a:spcAft>
                <a:defRPr/>
              </a:pPr>
              <a:r>
                <a:rPr lang="de-DE" sz="1100" dirty="0">
                  <a:solidFill>
                    <a:srgbClr val="000000"/>
                  </a:solidFill>
                  <a:latin typeface="Arial"/>
                </a:rPr>
                <a:t>FED und EZB senden Signale für dauerhaft lockere Geldpolitik</a:t>
              </a:r>
              <a:endParaRPr lang="de-DE" sz="1100" dirty="0">
                <a:solidFill>
                  <a:srgbClr val="000000"/>
                </a:solidFill>
                <a:latin typeface="Arial"/>
                <a:sym typeface="Wingdings" pitchFamily="2" charset="2"/>
              </a:endParaRPr>
            </a:p>
          </p:txBody>
        </p:sp>
        <p:sp>
          <p:nvSpPr>
            <p:cNvPr id="67" name="Rechteck 66">
              <a:extLst>
                <a:ext uri="{FF2B5EF4-FFF2-40B4-BE49-F238E27FC236}">
                  <a16:creationId xmlns:a16="http://schemas.microsoft.com/office/drawing/2014/main" xmlns="" id="{07F1EE2F-62E8-2F43-B8D4-B697BC8090AD}"/>
                </a:ext>
              </a:extLst>
            </p:cNvPr>
            <p:cNvSpPr/>
            <p:nvPr/>
          </p:nvSpPr>
          <p:spPr>
            <a:xfrm>
              <a:off x="5325856" y="1493289"/>
              <a:ext cx="1472897" cy="715110"/>
            </a:xfrm>
            <a:prstGeom prst="rect">
              <a:avLst/>
            </a:prstGeom>
            <a:noFill/>
            <a:ln>
              <a:noFill/>
            </a:ln>
          </p:spPr>
          <p:txBody>
            <a:bodyPr rot="0" spcFirstLastPara="0" vertOverflow="overflow" horzOverflow="overflow" vert="horz" wrap="square" lIns="35992" tIns="35992" rIns="35992" bIns="35992" numCol="1" spcCol="0" rtlCol="0" fromWordArt="0" anchor="ctr" anchorCtr="0" forceAA="0" compatLnSpc="1">
              <a:prstTxWarp prst="textNoShape">
                <a:avLst/>
              </a:prstTxWarp>
              <a:noAutofit/>
            </a:bodyPr>
            <a:lstStyle/>
            <a:p>
              <a:pPr algn="ctr" defTabSz="1218926">
                <a:spcBef>
                  <a:spcPts val="100"/>
                </a:spcBef>
                <a:spcAft>
                  <a:spcPts val="100"/>
                </a:spcAft>
                <a:defRPr/>
              </a:pPr>
              <a:r>
                <a:rPr lang="de-DE" sz="1400" b="1" dirty="0">
                  <a:solidFill>
                    <a:srgbClr val="49648C"/>
                  </a:solidFill>
                  <a:latin typeface="Arial"/>
                  <a:sym typeface="Wingdings" pitchFamily="2" charset="2"/>
                </a:rPr>
                <a:t>Keine </a:t>
              </a:r>
              <a:br>
                <a:rPr lang="de-DE" sz="1400" b="1" dirty="0">
                  <a:solidFill>
                    <a:srgbClr val="49648C"/>
                  </a:solidFill>
                  <a:latin typeface="Arial"/>
                  <a:sym typeface="Wingdings" pitchFamily="2" charset="2"/>
                </a:rPr>
              </a:br>
              <a:r>
                <a:rPr lang="de-DE" sz="1400" b="1" dirty="0">
                  <a:solidFill>
                    <a:srgbClr val="49648C"/>
                  </a:solidFill>
                  <a:latin typeface="Arial"/>
                  <a:sym typeface="Wingdings" pitchFamily="2" charset="2"/>
                </a:rPr>
                <a:t>Erholung</a:t>
              </a:r>
            </a:p>
          </p:txBody>
        </p:sp>
      </p:grpSp>
      <p:sp>
        <p:nvSpPr>
          <p:cNvPr id="53" name="Textfeld 52">
            <a:extLst>
              <a:ext uri="{FF2B5EF4-FFF2-40B4-BE49-F238E27FC236}">
                <a16:creationId xmlns:a16="http://schemas.microsoft.com/office/drawing/2014/main" xmlns="" id="{1F852FE3-0E50-F241-8F34-99ADEA1F689B}"/>
              </a:ext>
            </a:extLst>
          </p:cNvPr>
          <p:cNvSpPr txBox="1"/>
          <p:nvPr/>
        </p:nvSpPr>
        <p:spPr>
          <a:xfrm>
            <a:off x="296126" y="6285233"/>
            <a:ext cx="6773547" cy="576160"/>
          </a:xfrm>
          <a:prstGeom prst="rect">
            <a:avLst/>
          </a:prstGeom>
        </p:spPr>
        <p:txBody>
          <a:bodyPr vert="horz" wrap="square" lIns="71983" tIns="71983" rIns="71983" bIns="71983" rtlCol="0">
            <a:spAutoFit/>
          </a:bodyPr>
          <a:lstStyle/>
          <a:p>
            <a:pPr defTabSz="1218926">
              <a:defRPr/>
            </a:pPr>
            <a:r>
              <a:rPr lang="de-DE" sz="1400" b="1" dirty="0">
                <a:solidFill>
                  <a:srgbClr val="00B050"/>
                </a:solidFill>
                <a:latin typeface="Arial" panose="020B0604020202020204" pitchFamily="34" charset="0"/>
                <a:cs typeface="Arial" panose="020B0604020202020204" pitchFamily="34" charset="0"/>
              </a:rPr>
              <a:t>Mehr denn je gilt: </a:t>
            </a:r>
            <a:r>
              <a:rPr lang="de-DE" sz="1400" dirty="0">
                <a:solidFill>
                  <a:srgbClr val="00B050"/>
                </a:solidFill>
                <a:latin typeface="Arial" panose="020B0604020202020204" pitchFamily="34" charset="0"/>
                <a:cs typeface="Arial" panose="020B0604020202020204" pitchFamily="34" charset="0"/>
              </a:rPr>
              <a:t>Alleine mit sicheren Anlageklassen </a:t>
            </a:r>
            <a:br>
              <a:rPr lang="de-DE" sz="1400" dirty="0">
                <a:solidFill>
                  <a:srgbClr val="00B050"/>
                </a:solidFill>
                <a:latin typeface="Arial" panose="020B0604020202020204" pitchFamily="34" charset="0"/>
                <a:cs typeface="Arial" panose="020B0604020202020204" pitchFamily="34" charset="0"/>
              </a:rPr>
            </a:br>
            <a:r>
              <a:rPr lang="de-DE" sz="1400" dirty="0">
                <a:solidFill>
                  <a:srgbClr val="00B050"/>
                </a:solidFill>
                <a:latin typeface="Arial" panose="020B0604020202020204" pitchFamily="34" charset="0"/>
                <a:cs typeface="Arial" panose="020B0604020202020204" pitchFamily="34" charset="0"/>
              </a:rPr>
              <a:t>sind keine nachhaltig attraktiven Renditen möglich.</a:t>
            </a:r>
          </a:p>
        </p:txBody>
      </p:sp>
      <p:sp>
        <p:nvSpPr>
          <p:cNvPr id="54" name="Rechteck 53">
            <a:extLst>
              <a:ext uri="{FF2B5EF4-FFF2-40B4-BE49-F238E27FC236}">
                <a16:creationId xmlns:a16="http://schemas.microsoft.com/office/drawing/2014/main" xmlns="" id="{58F5622F-7427-8649-B6A0-0A20A227B606}"/>
              </a:ext>
            </a:extLst>
          </p:cNvPr>
          <p:cNvSpPr/>
          <p:nvPr/>
        </p:nvSpPr>
        <p:spPr>
          <a:xfrm>
            <a:off x="1524266" y="5290195"/>
            <a:ext cx="6679737" cy="765632"/>
          </a:xfrm>
          <a:prstGeom prst="rect">
            <a:avLst/>
          </a:prstGeom>
          <a:solidFill>
            <a:srgbClr val="49648C"/>
          </a:solidFill>
          <a:ln>
            <a:noFill/>
          </a:ln>
        </p:spPr>
        <p:txBody>
          <a:bodyPr rot="0" spcFirstLastPara="0" vertOverflow="overflow" horzOverflow="overflow" vert="horz" wrap="square" lIns="107975" tIns="107975" rIns="107975" bIns="107975" numCol="1" spcCol="0" rtlCol="0" fromWordArt="0" anchor="t" anchorCtr="0" forceAA="0" compatLnSpc="1">
            <a:prstTxWarp prst="textNoShape">
              <a:avLst/>
            </a:prstTxWarp>
            <a:noAutofit/>
          </a:bodyPr>
          <a:lstStyle/>
          <a:p>
            <a:pPr defTabSz="1218926">
              <a:spcBef>
                <a:spcPts val="100"/>
              </a:spcBef>
              <a:spcAft>
                <a:spcPts val="100"/>
              </a:spcAft>
              <a:defRPr/>
            </a:pPr>
            <a:endParaRPr lang="de-DE" sz="1400" dirty="0">
              <a:solidFill>
                <a:srgbClr val="000000"/>
              </a:solidFill>
              <a:latin typeface="Arial"/>
            </a:endParaRPr>
          </a:p>
        </p:txBody>
      </p:sp>
      <p:sp>
        <p:nvSpPr>
          <p:cNvPr id="55" name="Rechteck 54">
            <a:extLst>
              <a:ext uri="{FF2B5EF4-FFF2-40B4-BE49-F238E27FC236}">
                <a16:creationId xmlns:a16="http://schemas.microsoft.com/office/drawing/2014/main" xmlns="" id="{81BF0E95-79FA-F54F-BF5E-00A76335C0CF}"/>
              </a:ext>
            </a:extLst>
          </p:cNvPr>
          <p:cNvSpPr/>
          <p:nvPr/>
        </p:nvSpPr>
        <p:spPr>
          <a:xfrm>
            <a:off x="1329236" y="5431157"/>
            <a:ext cx="6541631" cy="738382"/>
          </a:xfrm>
          <a:prstGeom prst="rect">
            <a:avLst/>
          </a:prstGeom>
          <a:noFill/>
          <a:ln>
            <a:noFill/>
          </a:ln>
        </p:spPr>
        <p:txBody>
          <a:bodyPr rot="0" spcFirstLastPara="0" vertOverflow="overflow" horzOverflow="overflow" vert="horz" wrap="square" lIns="719833" tIns="107975" rIns="107975" bIns="107975" numCol="1" spcCol="0" rtlCol="0" fromWordArt="0" anchor="t" anchorCtr="0" forceAA="0" compatLnSpc="1">
            <a:prstTxWarp prst="textNoShape">
              <a:avLst/>
            </a:prstTxWarp>
            <a:noAutofit/>
          </a:bodyPr>
          <a:lstStyle/>
          <a:p>
            <a:pPr defTabSz="1218926">
              <a:defRPr/>
            </a:pPr>
            <a:r>
              <a:rPr lang="de-DE" sz="1400" b="1" dirty="0">
                <a:solidFill>
                  <a:srgbClr val="FFFFFF"/>
                </a:solidFill>
                <a:latin typeface="Arial"/>
              </a:rPr>
              <a:t>Freiräume für chancenorientierte Anlagen </a:t>
            </a:r>
            <a:r>
              <a:rPr lang="de-DE" sz="1400" dirty="0">
                <a:solidFill>
                  <a:srgbClr val="FFFFFF"/>
                </a:solidFill>
                <a:latin typeface="Arial"/>
              </a:rPr>
              <a:t>sind weiter die wichtige Basis für eine </a:t>
            </a:r>
            <a:r>
              <a:rPr lang="de-DE" sz="1400" b="1" dirty="0">
                <a:solidFill>
                  <a:srgbClr val="FFFFFF"/>
                </a:solidFill>
                <a:latin typeface="Arial"/>
              </a:rPr>
              <a:t>zukunftsfähige und erfolgreiche Altersvorsorge</a:t>
            </a:r>
            <a:r>
              <a:rPr lang="de-DE" sz="1400" dirty="0">
                <a:solidFill>
                  <a:srgbClr val="FFFFFF"/>
                </a:solidFill>
                <a:latin typeface="Arial"/>
              </a:rPr>
              <a:t>.</a:t>
            </a:r>
          </a:p>
        </p:txBody>
      </p:sp>
      <p:pic>
        <p:nvPicPr>
          <p:cNvPr id="43" name="Grafik 42">
            <a:extLst>
              <a:ext uri="{FF2B5EF4-FFF2-40B4-BE49-F238E27FC236}">
                <a16:creationId xmlns:a16="http://schemas.microsoft.com/office/drawing/2014/main" xmlns="" id="{6E768E56-6A4B-1848-B6E5-592E429E1F02}"/>
              </a:ext>
            </a:extLst>
          </p:cNvPr>
          <p:cNvPicPr>
            <a:picLocks noChangeAspect="1"/>
          </p:cNvPicPr>
          <p:nvPr/>
        </p:nvPicPr>
        <p:blipFill>
          <a:blip r:embed="rId9"/>
          <a:stretch>
            <a:fillRect/>
          </a:stretch>
        </p:blipFill>
        <p:spPr>
          <a:xfrm>
            <a:off x="7724565" y="4796837"/>
            <a:ext cx="2987253" cy="1349079"/>
          </a:xfrm>
          <a:prstGeom prst="rect">
            <a:avLst/>
          </a:prstGeom>
          <a:effectLst>
            <a:outerShdw blurRad="63500" sx="102000" sy="102000" algn="ctr" rotWithShape="0">
              <a:schemeClr val="accent6">
                <a:lumMod val="50000"/>
                <a:alpha val="40000"/>
              </a:schemeClr>
            </a:outerShdw>
          </a:effectLst>
        </p:spPr>
      </p:pic>
      <p:sp>
        <p:nvSpPr>
          <p:cNvPr id="56" name="Rechteck 55"/>
          <p:cNvSpPr/>
          <p:nvPr/>
        </p:nvSpPr>
        <p:spPr>
          <a:xfrm>
            <a:off x="7900611" y="4997378"/>
            <a:ext cx="2537656" cy="584560"/>
          </a:xfrm>
          <a:prstGeom prst="rect">
            <a:avLst/>
          </a:prstGeom>
        </p:spPr>
        <p:txBody>
          <a:bodyPr wrap="square" lIns="91329" tIns="45669" rIns="91329" bIns="45669">
            <a:spAutoFit/>
          </a:bodyPr>
          <a:lstStyle>
            <a:defPPr>
              <a:defRPr lang="de-DE"/>
            </a:defPPr>
            <a:lvl1pPr marL="0" algn="l" defTabSz="1212479" rtl="0" eaLnBrk="1" latinLnBrk="0" hangingPunct="1">
              <a:defRPr sz="2400" kern="1200">
                <a:solidFill>
                  <a:schemeClr val="tx1"/>
                </a:solidFill>
                <a:latin typeface="+mn-lt"/>
                <a:ea typeface="+mn-ea"/>
                <a:cs typeface="+mn-cs"/>
              </a:defRPr>
            </a:lvl1pPr>
            <a:lvl2pPr marL="606250" algn="l" defTabSz="1212479" rtl="0" eaLnBrk="1" latinLnBrk="0" hangingPunct="1">
              <a:defRPr sz="2400" kern="1200">
                <a:solidFill>
                  <a:schemeClr val="tx1"/>
                </a:solidFill>
                <a:latin typeface="+mn-lt"/>
                <a:ea typeface="+mn-ea"/>
                <a:cs typeface="+mn-cs"/>
              </a:defRPr>
            </a:lvl2pPr>
            <a:lvl3pPr marL="1212479" algn="l" defTabSz="1212479" rtl="0" eaLnBrk="1" latinLnBrk="0" hangingPunct="1">
              <a:defRPr sz="2400" kern="1200">
                <a:solidFill>
                  <a:schemeClr val="tx1"/>
                </a:solidFill>
                <a:latin typeface="+mn-lt"/>
                <a:ea typeface="+mn-ea"/>
                <a:cs typeface="+mn-cs"/>
              </a:defRPr>
            </a:lvl3pPr>
            <a:lvl4pPr marL="1818721" algn="l" defTabSz="1212479" rtl="0" eaLnBrk="1" latinLnBrk="0" hangingPunct="1">
              <a:defRPr sz="2400" kern="1200">
                <a:solidFill>
                  <a:schemeClr val="tx1"/>
                </a:solidFill>
                <a:latin typeface="+mn-lt"/>
                <a:ea typeface="+mn-ea"/>
                <a:cs typeface="+mn-cs"/>
              </a:defRPr>
            </a:lvl4pPr>
            <a:lvl5pPr marL="2424966" algn="l" defTabSz="1212479" rtl="0" eaLnBrk="1" latinLnBrk="0" hangingPunct="1">
              <a:defRPr sz="2400" kern="1200">
                <a:solidFill>
                  <a:schemeClr val="tx1"/>
                </a:solidFill>
                <a:latin typeface="+mn-lt"/>
                <a:ea typeface="+mn-ea"/>
                <a:cs typeface="+mn-cs"/>
              </a:defRPr>
            </a:lvl5pPr>
            <a:lvl6pPr marL="3031202" algn="l" defTabSz="1212479" rtl="0" eaLnBrk="1" latinLnBrk="0" hangingPunct="1">
              <a:defRPr sz="2400" kern="1200">
                <a:solidFill>
                  <a:schemeClr val="tx1"/>
                </a:solidFill>
                <a:latin typeface="+mn-lt"/>
                <a:ea typeface="+mn-ea"/>
                <a:cs typeface="+mn-cs"/>
              </a:defRPr>
            </a:lvl6pPr>
            <a:lvl7pPr marL="3637442" algn="l" defTabSz="1212479" rtl="0" eaLnBrk="1" latinLnBrk="0" hangingPunct="1">
              <a:defRPr sz="2400" kern="1200">
                <a:solidFill>
                  <a:schemeClr val="tx1"/>
                </a:solidFill>
                <a:latin typeface="+mn-lt"/>
                <a:ea typeface="+mn-ea"/>
                <a:cs typeface="+mn-cs"/>
              </a:defRPr>
            </a:lvl7pPr>
            <a:lvl8pPr marL="4243682" algn="l" defTabSz="1212479" rtl="0" eaLnBrk="1" latinLnBrk="0" hangingPunct="1">
              <a:defRPr sz="2400" kern="1200">
                <a:solidFill>
                  <a:schemeClr val="tx1"/>
                </a:solidFill>
                <a:latin typeface="+mn-lt"/>
                <a:ea typeface="+mn-ea"/>
                <a:cs typeface="+mn-cs"/>
              </a:defRPr>
            </a:lvl8pPr>
            <a:lvl9pPr marL="4849922" algn="l" defTabSz="1212479" rtl="0" eaLnBrk="1" latinLnBrk="0" hangingPunct="1">
              <a:defRPr sz="2400" kern="1200">
                <a:solidFill>
                  <a:schemeClr val="tx1"/>
                </a:solidFill>
                <a:latin typeface="+mn-lt"/>
                <a:ea typeface="+mn-ea"/>
                <a:cs typeface="+mn-cs"/>
              </a:defRPr>
            </a:lvl9pPr>
          </a:lstStyle>
          <a:p>
            <a:pPr defTabSz="1212237">
              <a:defRPr/>
            </a:pPr>
            <a:r>
              <a:rPr lang="de-DE" sz="1800" dirty="0">
                <a:solidFill>
                  <a:srgbClr val="000000"/>
                </a:solidFill>
                <a:latin typeface="Arial"/>
              </a:rPr>
              <a:t>„</a:t>
            </a:r>
            <a:r>
              <a:rPr lang="de-DE" sz="1400" b="1" dirty="0">
                <a:solidFill>
                  <a:srgbClr val="000000"/>
                </a:solidFill>
                <a:latin typeface="Arial"/>
              </a:rPr>
              <a:t>Negativzins frisst sich bis zur Mittelschicht durch</a:t>
            </a:r>
            <a:r>
              <a:rPr lang="de-DE" sz="1400" dirty="0">
                <a:solidFill>
                  <a:srgbClr val="000000"/>
                </a:solidFill>
                <a:latin typeface="Arial"/>
              </a:rPr>
              <a:t>.“</a:t>
            </a:r>
            <a:endParaRPr lang="de-DE" sz="1400" baseline="30000" dirty="0">
              <a:solidFill>
                <a:srgbClr val="000000"/>
              </a:solidFill>
              <a:latin typeface="Arial"/>
            </a:endParaRPr>
          </a:p>
        </p:txBody>
      </p:sp>
      <p:pic>
        <p:nvPicPr>
          <p:cNvPr id="2" name="Grafik 1"/>
          <p:cNvPicPr>
            <a:picLocks noChangeAspect="1"/>
          </p:cNvPicPr>
          <p:nvPr/>
        </p:nvPicPr>
        <p:blipFill>
          <a:blip r:embed="rId10"/>
          <a:stretch>
            <a:fillRect/>
          </a:stretch>
        </p:blipFill>
        <p:spPr>
          <a:xfrm>
            <a:off x="8468359" y="5644615"/>
            <a:ext cx="1699265" cy="306882"/>
          </a:xfrm>
          <a:prstGeom prst="rect">
            <a:avLst/>
          </a:prstGeom>
        </p:spPr>
      </p:pic>
      <p:sp>
        <p:nvSpPr>
          <p:cNvPr id="45" name="Textfeld 44">
            <a:extLst>
              <a:ext uri="{FF2B5EF4-FFF2-40B4-BE49-F238E27FC236}">
                <a16:creationId xmlns:a16="http://schemas.microsoft.com/office/drawing/2014/main" xmlns="" id="{931A6956-F0DD-AD42-879D-A5647BB764E8}"/>
              </a:ext>
            </a:extLst>
          </p:cNvPr>
          <p:cNvSpPr txBox="1"/>
          <p:nvPr/>
        </p:nvSpPr>
        <p:spPr>
          <a:xfrm>
            <a:off x="2640417" y="4772691"/>
            <a:ext cx="3309303" cy="268455"/>
          </a:xfrm>
          <a:prstGeom prst="rect">
            <a:avLst/>
          </a:prstGeom>
        </p:spPr>
        <p:txBody>
          <a:bodyPr vert="horz" wrap="square" lIns="71983" tIns="71983" rIns="71983" bIns="71983" rtlCol="0">
            <a:spAutoFit/>
          </a:bodyPr>
          <a:lstStyle/>
          <a:p>
            <a:pPr defTabSz="1218926">
              <a:defRPr/>
            </a:pPr>
            <a:r>
              <a:rPr lang="de-DE" sz="800" dirty="0">
                <a:solidFill>
                  <a:srgbClr val="000000">
                    <a:lumMod val="50000"/>
                    <a:lumOff val="50000"/>
                  </a:srgbClr>
                </a:solidFill>
                <a:latin typeface="Arial"/>
              </a:rPr>
              <a:t>Quelle: Interne Analyse und Aufbereitung</a:t>
            </a:r>
          </a:p>
        </p:txBody>
      </p:sp>
      <p:sp>
        <p:nvSpPr>
          <p:cNvPr id="70" name="Textfeld 69">
            <a:extLst>
              <a:ext uri="{FF2B5EF4-FFF2-40B4-BE49-F238E27FC236}">
                <a16:creationId xmlns:a16="http://schemas.microsoft.com/office/drawing/2014/main" xmlns="" id="{68C26383-90F1-4F41-A10F-7C0DD655AA42}"/>
              </a:ext>
            </a:extLst>
          </p:cNvPr>
          <p:cNvSpPr txBox="1"/>
          <p:nvPr/>
        </p:nvSpPr>
        <p:spPr>
          <a:xfrm>
            <a:off x="8112061" y="4597261"/>
            <a:ext cx="863592" cy="306918"/>
          </a:xfrm>
          <a:prstGeom prst="rect">
            <a:avLst/>
          </a:prstGeom>
        </p:spPr>
        <p:txBody>
          <a:bodyPr vert="horz" wrap="square" lIns="71983" tIns="71983" rIns="71983" bIns="71983" rtlCol="0">
            <a:spAutoFit/>
          </a:bodyPr>
          <a:lstStyle/>
          <a:p>
            <a:pPr defTabSz="1218926">
              <a:defRPr/>
            </a:pPr>
            <a:r>
              <a:rPr lang="de-DE" sz="1050" b="1" dirty="0">
                <a:solidFill>
                  <a:srgbClr val="B1DADD">
                    <a:lumMod val="75000"/>
                  </a:srgbClr>
                </a:solidFill>
                <a:latin typeface="Arial"/>
              </a:rPr>
              <a:t>Ende 2020</a:t>
            </a:r>
          </a:p>
        </p:txBody>
      </p:sp>
      <p:graphicFrame>
        <p:nvGraphicFramePr>
          <p:cNvPr id="69" name="Diagramm 68"/>
          <p:cNvGraphicFramePr>
            <a:graphicFrameLocks/>
          </p:cNvGraphicFramePr>
          <p:nvPr>
            <p:extLst/>
          </p:nvPr>
        </p:nvGraphicFramePr>
        <p:xfrm>
          <a:off x="1826248" y="2730356"/>
          <a:ext cx="6494699" cy="2443976"/>
        </p:xfrm>
        <a:graphic>
          <a:graphicData uri="http://schemas.openxmlformats.org/drawingml/2006/chart">
            <c:chart xmlns:c="http://schemas.openxmlformats.org/drawingml/2006/chart" xmlns:r="http://schemas.openxmlformats.org/officeDocument/2006/relationships" r:id="rId11"/>
          </a:graphicData>
        </a:graphic>
      </p:graphicFrame>
      <p:grpSp>
        <p:nvGrpSpPr>
          <p:cNvPr id="4" name="Gruppieren 3"/>
          <p:cNvGrpSpPr/>
          <p:nvPr/>
        </p:nvGrpSpPr>
        <p:grpSpPr>
          <a:xfrm>
            <a:off x="5248007" y="2131131"/>
            <a:ext cx="2086805" cy="1897006"/>
            <a:chOff x="3831663" y="2105267"/>
            <a:chExt cx="2087288" cy="1897445"/>
          </a:xfrm>
        </p:grpSpPr>
        <p:sp>
          <p:nvSpPr>
            <p:cNvPr id="61" name="Freihandform 60">
              <a:extLst>
                <a:ext uri="{FF2B5EF4-FFF2-40B4-BE49-F238E27FC236}">
                  <a16:creationId xmlns:a16="http://schemas.microsoft.com/office/drawing/2014/main" xmlns="" id="{EE43D8FE-1FBD-C441-BD48-0C6200557E17}"/>
                </a:ext>
              </a:extLst>
            </p:cNvPr>
            <p:cNvSpPr/>
            <p:nvPr/>
          </p:nvSpPr>
          <p:spPr>
            <a:xfrm>
              <a:off x="3831663" y="2590723"/>
              <a:ext cx="2087288" cy="1411989"/>
            </a:xfrm>
            <a:custGeom>
              <a:avLst/>
              <a:gdLst>
                <a:gd name="connsiteX0" fmla="*/ 0 w 2087288"/>
                <a:gd name="connsiteY0" fmla="*/ 25849 h 1411989"/>
                <a:gd name="connsiteX1" fmla="*/ 9694 w 2087288"/>
                <a:gd name="connsiteY1" fmla="*/ 48467 h 1411989"/>
                <a:gd name="connsiteX2" fmla="*/ 19387 w 2087288"/>
                <a:gd name="connsiteY2" fmla="*/ 61391 h 1411989"/>
                <a:gd name="connsiteX3" fmla="*/ 32311 w 2087288"/>
                <a:gd name="connsiteY3" fmla="*/ 77546 h 1411989"/>
                <a:gd name="connsiteX4" fmla="*/ 42005 w 2087288"/>
                <a:gd name="connsiteY4" fmla="*/ 93702 h 1411989"/>
                <a:gd name="connsiteX5" fmla="*/ 48467 w 2087288"/>
                <a:gd name="connsiteY5" fmla="*/ 103395 h 1411989"/>
                <a:gd name="connsiteX6" fmla="*/ 58160 w 2087288"/>
                <a:gd name="connsiteY6" fmla="*/ 109857 h 1411989"/>
                <a:gd name="connsiteX7" fmla="*/ 71085 w 2087288"/>
                <a:gd name="connsiteY7" fmla="*/ 122782 h 1411989"/>
                <a:gd name="connsiteX8" fmla="*/ 80778 w 2087288"/>
                <a:gd name="connsiteY8" fmla="*/ 132475 h 1411989"/>
                <a:gd name="connsiteX9" fmla="*/ 84009 w 2087288"/>
                <a:gd name="connsiteY9" fmla="*/ 142168 h 1411989"/>
                <a:gd name="connsiteX10" fmla="*/ 90471 w 2087288"/>
                <a:gd name="connsiteY10" fmla="*/ 148631 h 1411989"/>
                <a:gd name="connsiteX11" fmla="*/ 96933 w 2087288"/>
                <a:gd name="connsiteY11" fmla="*/ 168017 h 1411989"/>
                <a:gd name="connsiteX12" fmla="*/ 103396 w 2087288"/>
                <a:gd name="connsiteY12" fmla="*/ 213253 h 1411989"/>
                <a:gd name="connsiteX13" fmla="*/ 106627 w 2087288"/>
                <a:gd name="connsiteY13" fmla="*/ 232639 h 1411989"/>
                <a:gd name="connsiteX14" fmla="*/ 113089 w 2087288"/>
                <a:gd name="connsiteY14" fmla="*/ 258488 h 1411989"/>
                <a:gd name="connsiteX15" fmla="*/ 116320 w 2087288"/>
                <a:gd name="connsiteY15" fmla="*/ 274643 h 1411989"/>
                <a:gd name="connsiteX16" fmla="*/ 119551 w 2087288"/>
                <a:gd name="connsiteY16" fmla="*/ 284337 h 1411989"/>
                <a:gd name="connsiteX17" fmla="*/ 126013 w 2087288"/>
                <a:gd name="connsiteY17" fmla="*/ 310185 h 1411989"/>
                <a:gd name="connsiteX18" fmla="*/ 138938 w 2087288"/>
                <a:gd name="connsiteY18" fmla="*/ 336034 h 1411989"/>
                <a:gd name="connsiteX19" fmla="*/ 148631 w 2087288"/>
                <a:gd name="connsiteY19" fmla="*/ 339265 h 1411989"/>
                <a:gd name="connsiteX20" fmla="*/ 197097 w 2087288"/>
                <a:gd name="connsiteY20" fmla="*/ 339265 h 1411989"/>
                <a:gd name="connsiteX21" fmla="*/ 203559 w 2087288"/>
                <a:gd name="connsiteY21" fmla="*/ 348959 h 1411989"/>
                <a:gd name="connsiteX22" fmla="*/ 210022 w 2087288"/>
                <a:gd name="connsiteY22" fmla="*/ 384501 h 1411989"/>
                <a:gd name="connsiteX23" fmla="*/ 216484 w 2087288"/>
                <a:gd name="connsiteY23" fmla="*/ 403887 h 1411989"/>
                <a:gd name="connsiteX24" fmla="*/ 219715 w 2087288"/>
                <a:gd name="connsiteY24" fmla="*/ 413580 h 1411989"/>
                <a:gd name="connsiteX25" fmla="*/ 226177 w 2087288"/>
                <a:gd name="connsiteY25" fmla="*/ 449122 h 1411989"/>
                <a:gd name="connsiteX26" fmla="*/ 232639 w 2087288"/>
                <a:gd name="connsiteY26" fmla="*/ 455585 h 1411989"/>
                <a:gd name="connsiteX27" fmla="*/ 255257 w 2087288"/>
                <a:gd name="connsiteY27" fmla="*/ 452354 h 1411989"/>
                <a:gd name="connsiteX28" fmla="*/ 274644 w 2087288"/>
                <a:gd name="connsiteY28" fmla="*/ 436198 h 1411989"/>
                <a:gd name="connsiteX29" fmla="*/ 281106 w 2087288"/>
                <a:gd name="connsiteY29" fmla="*/ 426505 h 1411989"/>
                <a:gd name="connsiteX30" fmla="*/ 287568 w 2087288"/>
                <a:gd name="connsiteY30" fmla="*/ 407118 h 1411989"/>
                <a:gd name="connsiteX31" fmla="*/ 290799 w 2087288"/>
                <a:gd name="connsiteY31" fmla="*/ 371576 h 1411989"/>
                <a:gd name="connsiteX32" fmla="*/ 294030 w 2087288"/>
                <a:gd name="connsiteY32" fmla="*/ 342496 h 1411989"/>
                <a:gd name="connsiteX33" fmla="*/ 297261 w 2087288"/>
                <a:gd name="connsiteY33" fmla="*/ 294030 h 1411989"/>
                <a:gd name="connsiteX34" fmla="*/ 306955 w 2087288"/>
                <a:gd name="connsiteY34" fmla="*/ 252026 h 1411989"/>
                <a:gd name="connsiteX35" fmla="*/ 310186 w 2087288"/>
                <a:gd name="connsiteY35" fmla="*/ 239101 h 1411989"/>
                <a:gd name="connsiteX36" fmla="*/ 313417 w 2087288"/>
                <a:gd name="connsiteY36" fmla="*/ 229408 h 1411989"/>
                <a:gd name="connsiteX37" fmla="*/ 316648 w 2087288"/>
                <a:gd name="connsiteY37" fmla="*/ 216484 h 1411989"/>
                <a:gd name="connsiteX38" fmla="*/ 319879 w 2087288"/>
                <a:gd name="connsiteY38" fmla="*/ 206790 h 1411989"/>
                <a:gd name="connsiteX39" fmla="*/ 323110 w 2087288"/>
                <a:gd name="connsiteY39" fmla="*/ 193866 h 1411989"/>
                <a:gd name="connsiteX40" fmla="*/ 329572 w 2087288"/>
                <a:gd name="connsiteY40" fmla="*/ 174479 h 1411989"/>
                <a:gd name="connsiteX41" fmla="*/ 339265 w 2087288"/>
                <a:gd name="connsiteY41" fmla="*/ 142168 h 1411989"/>
                <a:gd name="connsiteX42" fmla="*/ 348959 w 2087288"/>
                <a:gd name="connsiteY42" fmla="*/ 113089 h 1411989"/>
                <a:gd name="connsiteX43" fmla="*/ 355421 w 2087288"/>
                <a:gd name="connsiteY43" fmla="*/ 93702 h 1411989"/>
                <a:gd name="connsiteX44" fmla="*/ 368345 w 2087288"/>
                <a:gd name="connsiteY44" fmla="*/ 74315 h 1411989"/>
                <a:gd name="connsiteX45" fmla="*/ 387732 w 2087288"/>
                <a:gd name="connsiteY45" fmla="*/ 67853 h 1411989"/>
                <a:gd name="connsiteX46" fmla="*/ 413581 w 2087288"/>
                <a:gd name="connsiteY46" fmla="*/ 61391 h 1411989"/>
                <a:gd name="connsiteX47" fmla="*/ 426505 w 2087288"/>
                <a:gd name="connsiteY47" fmla="*/ 42004 h 1411989"/>
                <a:gd name="connsiteX48" fmla="*/ 432967 w 2087288"/>
                <a:gd name="connsiteY48" fmla="*/ 32311 h 1411989"/>
                <a:gd name="connsiteX49" fmla="*/ 436198 w 2087288"/>
                <a:gd name="connsiteY49" fmla="*/ 12925 h 1411989"/>
                <a:gd name="connsiteX50" fmla="*/ 439429 w 2087288"/>
                <a:gd name="connsiteY50" fmla="*/ 0 h 1411989"/>
                <a:gd name="connsiteX51" fmla="*/ 458816 w 2087288"/>
                <a:gd name="connsiteY51" fmla="*/ 22618 h 1411989"/>
                <a:gd name="connsiteX52" fmla="*/ 462047 w 2087288"/>
                <a:gd name="connsiteY52" fmla="*/ 32311 h 1411989"/>
                <a:gd name="connsiteX53" fmla="*/ 468509 w 2087288"/>
                <a:gd name="connsiteY53" fmla="*/ 42004 h 1411989"/>
                <a:gd name="connsiteX54" fmla="*/ 471740 w 2087288"/>
                <a:gd name="connsiteY54" fmla="*/ 51698 h 1411989"/>
                <a:gd name="connsiteX55" fmla="*/ 478203 w 2087288"/>
                <a:gd name="connsiteY55" fmla="*/ 87240 h 1411989"/>
                <a:gd name="connsiteX56" fmla="*/ 481434 w 2087288"/>
                <a:gd name="connsiteY56" fmla="*/ 103395 h 1411989"/>
                <a:gd name="connsiteX57" fmla="*/ 484665 w 2087288"/>
                <a:gd name="connsiteY57" fmla="*/ 129244 h 1411989"/>
                <a:gd name="connsiteX58" fmla="*/ 487896 w 2087288"/>
                <a:gd name="connsiteY58" fmla="*/ 151862 h 1411989"/>
                <a:gd name="connsiteX59" fmla="*/ 494358 w 2087288"/>
                <a:gd name="connsiteY59" fmla="*/ 184173 h 1411989"/>
                <a:gd name="connsiteX60" fmla="*/ 500820 w 2087288"/>
                <a:gd name="connsiteY60" fmla="*/ 203559 h 1411989"/>
                <a:gd name="connsiteX61" fmla="*/ 510514 w 2087288"/>
                <a:gd name="connsiteY61" fmla="*/ 222946 h 1411989"/>
                <a:gd name="connsiteX62" fmla="*/ 523438 w 2087288"/>
                <a:gd name="connsiteY62" fmla="*/ 242332 h 1411989"/>
                <a:gd name="connsiteX63" fmla="*/ 529900 w 2087288"/>
                <a:gd name="connsiteY63" fmla="*/ 252026 h 1411989"/>
                <a:gd name="connsiteX64" fmla="*/ 533131 w 2087288"/>
                <a:gd name="connsiteY64" fmla="*/ 261719 h 1411989"/>
                <a:gd name="connsiteX65" fmla="*/ 546056 w 2087288"/>
                <a:gd name="connsiteY65" fmla="*/ 281106 h 1411989"/>
                <a:gd name="connsiteX66" fmla="*/ 555749 w 2087288"/>
                <a:gd name="connsiteY66" fmla="*/ 300492 h 1411989"/>
                <a:gd name="connsiteX67" fmla="*/ 558980 w 2087288"/>
                <a:gd name="connsiteY67" fmla="*/ 310185 h 1411989"/>
                <a:gd name="connsiteX68" fmla="*/ 565442 w 2087288"/>
                <a:gd name="connsiteY68" fmla="*/ 319879 h 1411989"/>
                <a:gd name="connsiteX69" fmla="*/ 571904 w 2087288"/>
                <a:gd name="connsiteY69" fmla="*/ 339265 h 1411989"/>
                <a:gd name="connsiteX70" fmla="*/ 575135 w 2087288"/>
                <a:gd name="connsiteY70" fmla="*/ 348959 h 1411989"/>
                <a:gd name="connsiteX71" fmla="*/ 581598 w 2087288"/>
                <a:gd name="connsiteY71" fmla="*/ 410349 h 1411989"/>
                <a:gd name="connsiteX72" fmla="*/ 584829 w 2087288"/>
                <a:gd name="connsiteY72" fmla="*/ 526669 h 1411989"/>
                <a:gd name="connsiteX73" fmla="*/ 591291 w 2087288"/>
                <a:gd name="connsiteY73" fmla="*/ 571904 h 1411989"/>
                <a:gd name="connsiteX74" fmla="*/ 594522 w 2087288"/>
                <a:gd name="connsiteY74" fmla="*/ 588060 h 1411989"/>
                <a:gd name="connsiteX75" fmla="*/ 600984 w 2087288"/>
                <a:gd name="connsiteY75" fmla="*/ 607446 h 1411989"/>
                <a:gd name="connsiteX76" fmla="*/ 604215 w 2087288"/>
                <a:gd name="connsiteY76" fmla="*/ 617139 h 1411989"/>
                <a:gd name="connsiteX77" fmla="*/ 613909 w 2087288"/>
                <a:gd name="connsiteY77" fmla="*/ 636526 h 1411989"/>
                <a:gd name="connsiteX78" fmla="*/ 623602 w 2087288"/>
                <a:gd name="connsiteY78" fmla="*/ 659144 h 1411989"/>
                <a:gd name="connsiteX79" fmla="*/ 639757 w 2087288"/>
                <a:gd name="connsiteY79" fmla="*/ 684992 h 1411989"/>
                <a:gd name="connsiteX80" fmla="*/ 649451 w 2087288"/>
                <a:gd name="connsiteY80" fmla="*/ 655913 h 1411989"/>
                <a:gd name="connsiteX81" fmla="*/ 652682 w 2087288"/>
                <a:gd name="connsiteY81" fmla="*/ 639757 h 1411989"/>
                <a:gd name="connsiteX82" fmla="*/ 659144 w 2087288"/>
                <a:gd name="connsiteY82" fmla="*/ 578366 h 1411989"/>
                <a:gd name="connsiteX83" fmla="*/ 662375 w 2087288"/>
                <a:gd name="connsiteY83" fmla="*/ 558980 h 1411989"/>
                <a:gd name="connsiteX84" fmla="*/ 665606 w 2087288"/>
                <a:gd name="connsiteY84" fmla="*/ 568673 h 1411989"/>
                <a:gd name="connsiteX85" fmla="*/ 672068 w 2087288"/>
                <a:gd name="connsiteY85" fmla="*/ 600984 h 1411989"/>
                <a:gd name="connsiteX86" fmla="*/ 678530 w 2087288"/>
                <a:gd name="connsiteY86" fmla="*/ 613908 h 1411989"/>
                <a:gd name="connsiteX87" fmla="*/ 684993 w 2087288"/>
                <a:gd name="connsiteY87" fmla="*/ 642988 h 1411989"/>
                <a:gd name="connsiteX88" fmla="*/ 688224 w 2087288"/>
                <a:gd name="connsiteY88" fmla="*/ 652681 h 1411989"/>
                <a:gd name="connsiteX89" fmla="*/ 697917 w 2087288"/>
                <a:gd name="connsiteY89" fmla="*/ 655913 h 1411989"/>
                <a:gd name="connsiteX90" fmla="*/ 717304 w 2087288"/>
                <a:gd name="connsiteY90" fmla="*/ 646219 h 1411989"/>
                <a:gd name="connsiteX91" fmla="*/ 736690 w 2087288"/>
                <a:gd name="connsiteY91" fmla="*/ 652681 h 1411989"/>
                <a:gd name="connsiteX92" fmla="*/ 743152 w 2087288"/>
                <a:gd name="connsiteY92" fmla="*/ 659144 h 1411989"/>
                <a:gd name="connsiteX93" fmla="*/ 772232 w 2087288"/>
                <a:gd name="connsiteY93" fmla="*/ 665606 h 1411989"/>
                <a:gd name="connsiteX94" fmla="*/ 778694 w 2087288"/>
                <a:gd name="connsiteY94" fmla="*/ 675299 h 1411989"/>
                <a:gd name="connsiteX95" fmla="*/ 788388 w 2087288"/>
                <a:gd name="connsiteY95" fmla="*/ 704379 h 1411989"/>
                <a:gd name="connsiteX96" fmla="*/ 791619 w 2087288"/>
                <a:gd name="connsiteY96" fmla="*/ 714072 h 1411989"/>
                <a:gd name="connsiteX97" fmla="*/ 804543 w 2087288"/>
                <a:gd name="connsiteY97" fmla="*/ 746383 h 1411989"/>
                <a:gd name="connsiteX98" fmla="*/ 811005 w 2087288"/>
                <a:gd name="connsiteY98" fmla="*/ 765770 h 1411989"/>
                <a:gd name="connsiteX99" fmla="*/ 814236 w 2087288"/>
                <a:gd name="connsiteY99" fmla="*/ 775463 h 1411989"/>
                <a:gd name="connsiteX100" fmla="*/ 820699 w 2087288"/>
                <a:gd name="connsiteY100" fmla="*/ 781925 h 1411989"/>
                <a:gd name="connsiteX101" fmla="*/ 827161 w 2087288"/>
                <a:gd name="connsiteY101" fmla="*/ 801312 h 1411989"/>
                <a:gd name="connsiteX102" fmla="*/ 836854 w 2087288"/>
                <a:gd name="connsiteY102" fmla="*/ 843316 h 1411989"/>
                <a:gd name="connsiteX103" fmla="*/ 843316 w 2087288"/>
                <a:gd name="connsiteY103" fmla="*/ 862703 h 1411989"/>
                <a:gd name="connsiteX104" fmla="*/ 846547 w 2087288"/>
                <a:gd name="connsiteY104" fmla="*/ 872396 h 1411989"/>
                <a:gd name="connsiteX105" fmla="*/ 862703 w 2087288"/>
                <a:gd name="connsiteY105" fmla="*/ 885320 h 1411989"/>
                <a:gd name="connsiteX106" fmla="*/ 882089 w 2087288"/>
                <a:gd name="connsiteY106" fmla="*/ 891783 h 1411989"/>
                <a:gd name="connsiteX107" fmla="*/ 966098 w 2087288"/>
                <a:gd name="connsiteY107" fmla="*/ 888551 h 1411989"/>
                <a:gd name="connsiteX108" fmla="*/ 972560 w 2087288"/>
                <a:gd name="connsiteY108" fmla="*/ 878858 h 1411989"/>
                <a:gd name="connsiteX109" fmla="*/ 982253 w 2087288"/>
                <a:gd name="connsiteY109" fmla="*/ 869165 h 1411989"/>
                <a:gd name="connsiteX110" fmla="*/ 995178 w 2087288"/>
                <a:gd name="connsiteY110" fmla="*/ 853009 h 1411989"/>
                <a:gd name="connsiteX111" fmla="*/ 998409 w 2087288"/>
                <a:gd name="connsiteY111" fmla="*/ 840085 h 1411989"/>
                <a:gd name="connsiteX112" fmla="*/ 1017796 w 2087288"/>
                <a:gd name="connsiteY112" fmla="*/ 823930 h 1411989"/>
                <a:gd name="connsiteX113" fmla="*/ 1024258 w 2087288"/>
                <a:gd name="connsiteY113" fmla="*/ 817467 h 1411989"/>
                <a:gd name="connsiteX114" fmla="*/ 1033951 w 2087288"/>
                <a:gd name="connsiteY114" fmla="*/ 878858 h 1411989"/>
                <a:gd name="connsiteX115" fmla="*/ 1046875 w 2087288"/>
                <a:gd name="connsiteY115" fmla="*/ 898245 h 1411989"/>
                <a:gd name="connsiteX116" fmla="*/ 1056569 w 2087288"/>
                <a:gd name="connsiteY116" fmla="*/ 891783 h 1411989"/>
                <a:gd name="connsiteX117" fmla="*/ 1066262 w 2087288"/>
                <a:gd name="connsiteY117" fmla="*/ 872396 h 1411989"/>
                <a:gd name="connsiteX118" fmla="*/ 1079186 w 2087288"/>
                <a:gd name="connsiteY118" fmla="*/ 827161 h 1411989"/>
                <a:gd name="connsiteX119" fmla="*/ 1082417 w 2087288"/>
                <a:gd name="connsiteY119" fmla="*/ 817467 h 1411989"/>
                <a:gd name="connsiteX120" fmla="*/ 1088880 w 2087288"/>
                <a:gd name="connsiteY120" fmla="*/ 811005 h 1411989"/>
                <a:gd name="connsiteX121" fmla="*/ 1092111 w 2087288"/>
                <a:gd name="connsiteY121" fmla="*/ 801312 h 1411989"/>
                <a:gd name="connsiteX122" fmla="*/ 1114728 w 2087288"/>
                <a:gd name="connsiteY122" fmla="*/ 778694 h 1411989"/>
                <a:gd name="connsiteX123" fmla="*/ 1124422 w 2087288"/>
                <a:gd name="connsiteY123" fmla="*/ 775463 h 1411989"/>
                <a:gd name="connsiteX124" fmla="*/ 1137346 w 2087288"/>
                <a:gd name="connsiteY124" fmla="*/ 804543 h 1411989"/>
                <a:gd name="connsiteX125" fmla="*/ 1143808 w 2087288"/>
                <a:gd name="connsiteY125" fmla="*/ 823930 h 1411989"/>
                <a:gd name="connsiteX126" fmla="*/ 1150270 w 2087288"/>
                <a:gd name="connsiteY126" fmla="*/ 853009 h 1411989"/>
                <a:gd name="connsiteX127" fmla="*/ 1156733 w 2087288"/>
                <a:gd name="connsiteY127" fmla="*/ 872396 h 1411989"/>
                <a:gd name="connsiteX128" fmla="*/ 1159964 w 2087288"/>
                <a:gd name="connsiteY128" fmla="*/ 882089 h 1411989"/>
                <a:gd name="connsiteX129" fmla="*/ 1166426 w 2087288"/>
                <a:gd name="connsiteY129" fmla="*/ 891783 h 1411989"/>
                <a:gd name="connsiteX130" fmla="*/ 1176119 w 2087288"/>
                <a:gd name="connsiteY130" fmla="*/ 911169 h 1411989"/>
                <a:gd name="connsiteX131" fmla="*/ 1185812 w 2087288"/>
                <a:gd name="connsiteY131" fmla="*/ 917631 h 1411989"/>
                <a:gd name="connsiteX132" fmla="*/ 1192275 w 2087288"/>
                <a:gd name="connsiteY132" fmla="*/ 911169 h 1411989"/>
                <a:gd name="connsiteX133" fmla="*/ 1198737 w 2087288"/>
                <a:gd name="connsiteY133" fmla="*/ 891783 h 1411989"/>
                <a:gd name="connsiteX134" fmla="*/ 1201968 w 2087288"/>
                <a:gd name="connsiteY134" fmla="*/ 869165 h 1411989"/>
                <a:gd name="connsiteX135" fmla="*/ 1208430 w 2087288"/>
                <a:gd name="connsiteY135" fmla="*/ 843316 h 1411989"/>
                <a:gd name="connsiteX136" fmla="*/ 1214892 w 2087288"/>
                <a:gd name="connsiteY136" fmla="*/ 833623 h 1411989"/>
                <a:gd name="connsiteX137" fmla="*/ 1237510 w 2087288"/>
                <a:gd name="connsiteY137" fmla="*/ 817467 h 1411989"/>
                <a:gd name="connsiteX138" fmla="*/ 1285976 w 2087288"/>
                <a:gd name="connsiteY138" fmla="*/ 814236 h 1411989"/>
                <a:gd name="connsiteX139" fmla="*/ 1295670 w 2087288"/>
                <a:gd name="connsiteY139" fmla="*/ 733459 h 1411989"/>
                <a:gd name="connsiteX140" fmla="*/ 1298901 w 2087288"/>
                <a:gd name="connsiteY140" fmla="*/ 723766 h 1411989"/>
                <a:gd name="connsiteX141" fmla="*/ 1334443 w 2087288"/>
                <a:gd name="connsiteY141" fmla="*/ 714072 h 1411989"/>
                <a:gd name="connsiteX142" fmla="*/ 1353829 w 2087288"/>
                <a:gd name="connsiteY142" fmla="*/ 704379 h 1411989"/>
                <a:gd name="connsiteX143" fmla="*/ 1360292 w 2087288"/>
                <a:gd name="connsiteY143" fmla="*/ 697917 h 1411989"/>
                <a:gd name="connsiteX144" fmla="*/ 1363523 w 2087288"/>
                <a:gd name="connsiteY144" fmla="*/ 688224 h 1411989"/>
                <a:gd name="connsiteX145" fmla="*/ 1366754 w 2087288"/>
                <a:gd name="connsiteY145" fmla="*/ 672068 h 1411989"/>
                <a:gd name="connsiteX146" fmla="*/ 1373216 w 2087288"/>
                <a:gd name="connsiteY146" fmla="*/ 681761 h 1411989"/>
                <a:gd name="connsiteX147" fmla="*/ 1379678 w 2087288"/>
                <a:gd name="connsiteY147" fmla="*/ 688224 h 1411989"/>
                <a:gd name="connsiteX148" fmla="*/ 1386140 w 2087288"/>
                <a:gd name="connsiteY148" fmla="*/ 707610 h 1411989"/>
                <a:gd name="connsiteX149" fmla="*/ 1389371 w 2087288"/>
                <a:gd name="connsiteY149" fmla="*/ 717303 h 1411989"/>
                <a:gd name="connsiteX150" fmla="*/ 1395834 w 2087288"/>
                <a:gd name="connsiteY150" fmla="*/ 723766 h 1411989"/>
                <a:gd name="connsiteX151" fmla="*/ 1405527 w 2087288"/>
                <a:gd name="connsiteY151" fmla="*/ 720534 h 1411989"/>
                <a:gd name="connsiteX152" fmla="*/ 1415220 w 2087288"/>
                <a:gd name="connsiteY152" fmla="*/ 714072 h 1411989"/>
                <a:gd name="connsiteX153" fmla="*/ 1447531 w 2087288"/>
                <a:gd name="connsiteY153" fmla="*/ 717303 h 1411989"/>
                <a:gd name="connsiteX154" fmla="*/ 1453993 w 2087288"/>
                <a:gd name="connsiteY154" fmla="*/ 723766 h 1411989"/>
                <a:gd name="connsiteX155" fmla="*/ 1460456 w 2087288"/>
                <a:gd name="connsiteY155" fmla="*/ 743152 h 1411989"/>
                <a:gd name="connsiteX156" fmla="*/ 1479842 w 2087288"/>
                <a:gd name="connsiteY156" fmla="*/ 756077 h 1411989"/>
                <a:gd name="connsiteX157" fmla="*/ 1489535 w 2087288"/>
                <a:gd name="connsiteY157" fmla="*/ 775463 h 1411989"/>
                <a:gd name="connsiteX158" fmla="*/ 1499229 w 2087288"/>
                <a:gd name="connsiteY158" fmla="*/ 781925 h 1411989"/>
                <a:gd name="connsiteX159" fmla="*/ 1515384 w 2087288"/>
                <a:gd name="connsiteY159" fmla="*/ 801312 h 1411989"/>
                <a:gd name="connsiteX160" fmla="*/ 1521846 w 2087288"/>
                <a:gd name="connsiteY160" fmla="*/ 811005 h 1411989"/>
                <a:gd name="connsiteX161" fmla="*/ 1531540 w 2087288"/>
                <a:gd name="connsiteY161" fmla="*/ 817467 h 1411989"/>
                <a:gd name="connsiteX162" fmla="*/ 1538002 w 2087288"/>
                <a:gd name="connsiteY162" fmla="*/ 823930 h 1411989"/>
                <a:gd name="connsiteX163" fmla="*/ 1563851 w 2087288"/>
                <a:gd name="connsiteY163" fmla="*/ 843316 h 1411989"/>
                <a:gd name="connsiteX164" fmla="*/ 1570313 w 2087288"/>
                <a:gd name="connsiteY164" fmla="*/ 853009 h 1411989"/>
                <a:gd name="connsiteX165" fmla="*/ 1589699 w 2087288"/>
                <a:gd name="connsiteY165" fmla="*/ 878858 h 1411989"/>
                <a:gd name="connsiteX166" fmla="*/ 1599393 w 2087288"/>
                <a:gd name="connsiteY166" fmla="*/ 895014 h 1411989"/>
                <a:gd name="connsiteX167" fmla="*/ 1605855 w 2087288"/>
                <a:gd name="connsiteY167" fmla="*/ 914400 h 1411989"/>
                <a:gd name="connsiteX168" fmla="*/ 1609086 w 2087288"/>
                <a:gd name="connsiteY168" fmla="*/ 924093 h 1411989"/>
                <a:gd name="connsiteX169" fmla="*/ 1615548 w 2087288"/>
                <a:gd name="connsiteY169" fmla="*/ 930556 h 1411989"/>
                <a:gd name="connsiteX170" fmla="*/ 1625241 w 2087288"/>
                <a:gd name="connsiteY170" fmla="*/ 949942 h 1411989"/>
                <a:gd name="connsiteX171" fmla="*/ 1631704 w 2087288"/>
                <a:gd name="connsiteY171" fmla="*/ 956404 h 1411989"/>
                <a:gd name="connsiteX172" fmla="*/ 1644628 w 2087288"/>
                <a:gd name="connsiteY172" fmla="*/ 975791 h 1411989"/>
                <a:gd name="connsiteX173" fmla="*/ 1651090 w 2087288"/>
                <a:gd name="connsiteY173" fmla="*/ 985484 h 1411989"/>
                <a:gd name="connsiteX174" fmla="*/ 1660783 w 2087288"/>
                <a:gd name="connsiteY174" fmla="*/ 991946 h 1411989"/>
                <a:gd name="connsiteX175" fmla="*/ 1673708 w 2087288"/>
                <a:gd name="connsiteY175" fmla="*/ 1008102 h 1411989"/>
                <a:gd name="connsiteX176" fmla="*/ 1680170 w 2087288"/>
                <a:gd name="connsiteY176" fmla="*/ 1017795 h 1411989"/>
                <a:gd name="connsiteX177" fmla="*/ 1696326 w 2087288"/>
                <a:gd name="connsiteY177" fmla="*/ 1033951 h 1411989"/>
                <a:gd name="connsiteX178" fmla="*/ 1702788 w 2087288"/>
                <a:gd name="connsiteY178" fmla="*/ 1043644 h 1411989"/>
                <a:gd name="connsiteX179" fmla="*/ 1712481 w 2087288"/>
                <a:gd name="connsiteY179" fmla="*/ 1046875 h 1411989"/>
                <a:gd name="connsiteX180" fmla="*/ 1725405 w 2087288"/>
                <a:gd name="connsiteY180" fmla="*/ 1066262 h 1411989"/>
                <a:gd name="connsiteX181" fmla="*/ 1744792 w 2087288"/>
                <a:gd name="connsiteY181" fmla="*/ 1092110 h 1411989"/>
                <a:gd name="connsiteX182" fmla="*/ 1751254 w 2087288"/>
                <a:gd name="connsiteY182" fmla="*/ 1101804 h 1411989"/>
                <a:gd name="connsiteX183" fmla="*/ 1760947 w 2087288"/>
                <a:gd name="connsiteY183" fmla="*/ 1121190 h 1411989"/>
                <a:gd name="connsiteX184" fmla="*/ 1764179 w 2087288"/>
                <a:gd name="connsiteY184" fmla="*/ 1130884 h 1411989"/>
                <a:gd name="connsiteX185" fmla="*/ 1770641 w 2087288"/>
                <a:gd name="connsiteY185" fmla="*/ 1140577 h 1411989"/>
                <a:gd name="connsiteX186" fmla="*/ 1780334 w 2087288"/>
                <a:gd name="connsiteY186" fmla="*/ 1169657 h 1411989"/>
                <a:gd name="connsiteX187" fmla="*/ 1783565 w 2087288"/>
                <a:gd name="connsiteY187" fmla="*/ 1179350 h 1411989"/>
                <a:gd name="connsiteX188" fmla="*/ 1796489 w 2087288"/>
                <a:gd name="connsiteY188" fmla="*/ 1201968 h 1411989"/>
                <a:gd name="connsiteX189" fmla="*/ 1809414 w 2087288"/>
                <a:gd name="connsiteY189" fmla="*/ 1221354 h 1411989"/>
                <a:gd name="connsiteX190" fmla="*/ 1819107 w 2087288"/>
                <a:gd name="connsiteY190" fmla="*/ 1240741 h 1411989"/>
                <a:gd name="connsiteX191" fmla="*/ 1822338 w 2087288"/>
                <a:gd name="connsiteY191" fmla="*/ 1250434 h 1411989"/>
                <a:gd name="connsiteX192" fmla="*/ 1835263 w 2087288"/>
                <a:gd name="connsiteY192" fmla="*/ 1269821 h 1411989"/>
                <a:gd name="connsiteX193" fmla="*/ 1844956 w 2087288"/>
                <a:gd name="connsiteY193" fmla="*/ 1289207 h 1411989"/>
                <a:gd name="connsiteX194" fmla="*/ 1848187 w 2087288"/>
                <a:gd name="connsiteY194" fmla="*/ 1298901 h 1411989"/>
                <a:gd name="connsiteX195" fmla="*/ 1854649 w 2087288"/>
                <a:gd name="connsiteY195" fmla="*/ 1308594 h 1411989"/>
                <a:gd name="connsiteX196" fmla="*/ 1857880 w 2087288"/>
                <a:gd name="connsiteY196" fmla="*/ 1318287 h 1411989"/>
                <a:gd name="connsiteX197" fmla="*/ 1870805 w 2087288"/>
                <a:gd name="connsiteY197" fmla="*/ 1337674 h 1411989"/>
                <a:gd name="connsiteX198" fmla="*/ 1877267 w 2087288"/>
                <a:gd name="connsiteY198" fmla="*/ 1347367 h 1411989"/>
                <a:gd name="connsiteX199" fmla="*/ 1880498 w 2087288"/>
                <a:gd name="connsiteY199" fmla="*/ 1357060 h 1411989"/>
                <a:gd name="connsiteX200" fmla="*/ 1886960 w 2087288"/>
                <a:gd name="connsiteY200" fmla="*/ 1366754 h 1411989"/>
                <a:gd name="connsiteX201" fmla="*/ 1893422 w 2087288"/>
                <a:gd name="connsiteY201" fmla="*/ 1386140 h 1411989"/>
                <a:gd name="connsiteX202" fmla="*/ 1906347 w 2087288"/>
                <a:gd name="connsiteY202" fmla="*/ 1399065 h 1411989"/>
                <a:gd name="connsiteX203" fmla="*/ 1912809 w 2087288"/>
                <a:gd name="connsiteY203" fmla="*/ 1408758 h 1411989"/>
                <a:gd name="connsiteX204" fmla="*/ 1922502 w 2087288"/>
                <a:gd name="connsiteY204" fmla="*/ 1411989 h 1411989"/>
                <a:gd name="connsiteX205" fmla="*/ 1932196 w 2087288"/>
                <a:gd name="connsiteY205" fmla="*/ 1221354 h 1411989"/>
                <a:gd name="connsiteX206" fmla="*/ 1938658 w 2087288"/>
                <a:gd name="connsiteY206" fmla="*/ 1169657 h 1411989"/>
                <a:gd name="connsiteX207" fmla="*/ 1951582 w 2087288"/>
                <a:gd name="connsiteY207" fmla="*/ 1140577 h 1411989"/>
                <a:gd name="connsiteX208" fmla="*/ 1970969 w 2087288"/>
                <a:gd name="connsiteY208" fmla="*/ 1130884 h 1411989"/>
                <a:gd name="connsiteX209" fmla="*/ 1983893 w 2087288"/>
                <a:gd name="connsiteY209" fmla="*/ 1147039 h 1411989"/>
                <a:gd name="connsiteX210" fmla="*/ 2003280 w 2087288"/>
                <a:gd name="connsiteY210" fmla="*/ 1166426 h 1411989"/>
                <a:gd name="connsiteX211" fmla="*/ 2016204 w 2087288"/>
                <a:gd name="connsiteY211" fmla="*/ 1185812 h 1411989"/>
                <a:gd name="connsiteX212" fmla="*/ 2025897 w 2087288"/>
                <a:gd name="connsiteY212" fmla="*/ 1192274 h 1411989"/>
                <a:gd name="connsiteX213" fmla="*/ 2051746 w 2087288"/>
                <a:gd name="connsiteY213" fmla="*/ 1211661 h 1411989"/>
                <a:gd name="connsiteX214" fmla="*/ 2061439 w 2087288"/>
                <a:gd name="connsiteY214" fmla="*/ 1214892 h 1411989"/>
                <a:gd name="connsiteX215" fmla="*/ 2077595 w 2087288"/>
                <a:gd name="connsiteY215" fmla="*/ 1224585 h 1411989"/>
                <a:gd name="connsiteX216" fmla="*/ 2087288 w 2087288"/>
                <a:gd name="connsiteY216" fmla="*/ 1231048 h 1411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2087288" h="1411989">
                  <a:moveTo>
                    <a:pt x="0" y="25849"/>
                  </a:moveTo>
                  <a:cubicBezTo>
                    <a:pt x="3231" y="33388"/>
                    <a:pt x="5766" y="41266"/>
                    <a:pt x="9694" y="48467"/>
                  </a:cubicBezTo>
                  <a:cubicBezTo>
                    <a:pt x="12273" y="53194"/>
                    <a:pt x="16715" y="56716"/>
                    <a:pt x="19387" y="61391"/>
                  </a:cubicBezTo>
                  <a:cubicBezTo>
                    <a:pt x="28991" y="78198"/>
                    <a:pt x="13918" y="65284"/>
                    <a:pt x="32311" y="77546"/>
                  </a:cubicBezTo>
                  <a:cubicBezTo>
                    <a:pt x="37922" y="94382"/>
                    <a:pt x="31866" y="81029"/>
                    <a:pt x="42005" y="93702"/>
                  </a:cubicBezTo>
                  <a:cubicBezTo>
                    <a:pt x="44431" y="96734"/>
                    <a:pt x="45721" y="100649"/>
                    <a:pt x="48467" y="103395"/>
                  </a:cubicBezTo>
                  <a:cubicBezTo>
                    <a:pt x="51213" y="106141"/>
                    <a:pt x="55212" y="107330"/>
                    <a:pt x="58160" y="109857"/>
                  </a:cubicBezTo>
                  <a:cubicBezTo>
                    <a:pt x="62786" y="113822"/>
                    <a:pt x="66777" y="118474"/>
                    <a:pt x="71085" y="122782"/>
                  </a:cubicBezTo>
                  <a:lnTo>
                    <a:pt x="80778" y="132475"/>
                  </a:lnTo>
                  <a:cubicBezTo>
                    <a:pt x="81855" y="135706"/>
                    <a:pt x="82257" y="139248"/>
                    <a:pt x="84009" y="142168"/>
                  </a:cubicBezTo>
                  <a:cubicBezTo>
                    <a:pt x="85576" y="144780"/>
                    <a:pt x="89109" y="145906"/>
                    <a:pt x="90471" y="148631"/>
                  </a:cubicBezTo>
                  <a:cubicBezTo>
                    <a:pt x="93517" y="154723"/>
                    <a:pt x="96933" y="168017"/>
                    <a:pt x="96933" y="168017"/>
                  </a:cubicBezTo>
                  <a:cubicBezTo>
                    <a:pt x="99087" y="183096"/>
                    <a:pt x="100892" y="198228"/>
                    <a:pt x="103396" y="213253"/>
                  </a:cubicBezTo>
                  <a:cubicBezTo>
                    <a:pt x="104473" y="219715"/>
                    <a:pt x="105254" y="226233"/>
                    <a:pt x="106627" y="232639"/>
                  </a:cubicBezTo>
                  <a:cubicBezTo>
                    <a:pt x="108488" y="241323"/>
                    <a:pt x="111347" y="249779"/>
                    <a:pt x="113089" y="258488"/>
                  </a:cubicBezTo>
                  <a:cubicBezTo>
                    <a:pt x="114166" y="263873"/>
                    <a:pt x="114988" y="269315"/>
                    <a:pt x="116320" y="274643"/>
                  </a:cubicBezTo>
                  <a:cubicBezTo>
                    <a:pt x="117146" y="277947"/>
                    <a:pt x="118655" y="281051"/>
                    <a:pt x="119551" y="284337"/>
                  </a:cubicBezTo>
                  <a:cubicBezTo>
                    <a:pt x="121888" y="292905"/>
                    <a:pt x="123205" y="301760"/>
                    <a:pt x="126013" y="310185"/>
                  </a:cubicBezTo>
                  <a:cubicBezTo>
                    <a:pt x="129236" y="319855"/>
                    <a:pt x="129537" y="330394"/>
                    <a:pt x="138938" y="336034"/>
                  </a:cubicBezTo>
                  <a:cubicBezTo>
                    <a:pt x="141858" y="337786"/>
                    <a:pt x="145400" y="338188"/>
                    <a:pt x="148631" y="339265"/>
                  </a:cubicBezTo>
                  <a:cubicBezTo>
                    <a:pt x="152546" y="338909"/>
                    <a:pt x="186089" y="331925"/>
                    <a:pt x="197097" y="339265"/>
                  </a:cubicBezTo>
                  <a:cubicBezTo>
                    <a:pt x="200328" y="341419"/>
                    <a:pt x="201405" y="345728"/>
                    <a:pt x="203559" y="348959"/>
                  </a:cubicBezTo>
                  <a:cubicBezTo>
                    <a:pt x="204613" y="355281"/>
                    <a:pt x="208089" y="377414"/>
                    <a:pt x="210022" y="384501"/>
                  </a:cubicBezTo>
                  <a:cubicBezTo>
                    <a:pt x="211814" y="391073"/>
                    <a:pt x="214330" y="397425"/>
                    <a:pt x="216484" y="403887"/>
                  </a:cubicBezTo>
                  <a:lnTo>
                    <a:pt x="219715" y="413580"/>
                  </a:lnTo>
                  <a:cubicBezTo>
                    <a:pt x="220091" y="416209"/>
                    <a:pt x="223130" y="443028"/>
                    <a:pt x="226177" y="449122"/>
                  </a:cubicBezTo>
                  <a:cubicBezTo>
                    <a:pt x="227539" y="451847"/>
                    <a:pt x="230485" y="453431"/>
                    <a:pt x="232639" y="455585"/>
                  </a:cubicBezTo>
                  <a:cubicBezTo>
                    <a:pt x="240178" y="454508"/>
                    <a:pt x="247962" y="454543"/>
                    <a:pt x="255257" y="452354"/>
                  </a:cubicBezTo>
                  <a:cubicBezTo>
                    <a:pt x="260902" y="450660"/>
                    <a:pt x="271441" y="440042"/>
                    <a:pt x="274644" y="436198"/>
                  </a:cubicBezTo>
                  <a:cubicBezTo>
                    <a:pt x="277130" y="433215"/>
                    <a:pt x="279529" y="430054"/>
                    <a:pt x="281106" y="426505"/>
                  </a:cubicBezTo>
                  <a:cubicBezTo>
                    <a:pt x="283872" y="420280"/>
                    <a:pt x="287568" y="407118"/>
                    <a:pt x="287568" y="407118"/>
                  </a:cubicBezTo>
                  <a:cubicBezTo>
                    <a:pt x="288645" y="395271"/>
                    <a:pt x="289615" y="383413"/>
                    <a:pt x="290799" y="371576"/>
                  </a:cubicBezTo>
                  <a:cubicBezTo>
                    <a:pt x="291769" y="361871"/>
                    <a:pt x="293220" y="352215"/>
                    <a:pt x="294030" y="342496"/>
                  </a:cubicBezTo>
                  <a:cubicBezTo>
                    <a:pt x="295375" y="326361"/>
                    <a:pt x="295332" y="310106"/>
                    <a:pt x="297261" y="294030"/>
                  </a:cubicBezTo>
                  <a:cubicBezTo>
                    <a:pt x="301714" y="256923"/>
                    <a:pt x="301079" y="272590"/>
                    <a:pt x="306955" y="252026"/>
                  </a:cubicBezTo>
                  <a:cubicBezTo>
                    <a:pt x="308175" y="247756"/>
                    <a:pt x="308966" y="243371"/>
                    <a:pt x="310186" y="239101"/>
                  </a:cubicBezTo>
                  <a:cubicBezTo>
                    <a:pt x="311122" y="235826"/>
                    <a:pt x="312481" y="232683"/>
                    <a:pt x="313417" y="229408"/>
                  </a:cubicBezTo>
                  <a:cubicBezTo>
                    <a:pt x="314637" y="225138"/>
                    <a:pt x="315428" y="220754"/>
                    <a:pt x="316648" y="216484"/>
                  </a:cubicBezTo>
                  <a:cubicBezTo>
                    <a:pt x="317584" y="213209"/>
                    <a:pt x="318943" y="210065"/>
                    <a:pt x="319879" y="206790"/>
                  </a:cubicBezTo>
                  <a:cubicBezTo>
                    <a:pt x="321099" y="202520"/>
                    <a:pt x="321834" y="198119"/>
                    <a:pt x="323110" y="193866"/>
                  </a:cubicBezTo>
                  <a:cubicBezTo>
                    <a:pt x="325067" y="187341"/>
                    <a:pt x="327920" y="181087"/>
                    <a:pt x="329572" y="174479"/>
                  </a:cubicBezTo>
                  <a:cubicBezTo>
                    <a:pt x="334453" y="154954"/>
                    <a:pt x="331402" y="165756"/>
                    <a:pt x="339265" y="142168"/>
                  </a:cubicBezTo>
                  <a:lnTo>
                    <a:pt x="348959" y="113089"/>
                  </a:lnTo>
                  <a:cubicBezTo>
                    <a:pt x="348959" y="113088"/>
                    <a:pt x="355420" y="93703"/>
                    <a:pt x="355421" y="93702"/>
                  </a:cubicBezTo>
                  <a:cubicBezTo>
                    <a:pt x="359729" y="87240"/>
                    <a:pt x="360977" y="76771"/>
                    <a:pt x="368345" y="74315"/>
                  </a:cubicBezTo>
                  <a:cubicBezTo>
                    <a:pt x="374807" y="72161"/>
                    <a:pt x="381052" y="69189"/>
                    <a:pt x="387732" y="67853"/>
                  </a:cubicBezTo>
                  <a:cubicBezTo>
                    <a:pt x="407227" y="63954"/>
                    <a:pt x="398677" y="66358"/>
                    <a:pt x="413581" y="61391"/>
                  </a:cubicBezTo>
                  <a:lnTo>
                    <a:pt x="426505" y="42004"/>
                  </a:lnTo>
                  <a:lnTo>
                    <a:pt x="432967" y="32311"/>
                  </a:lnTo>
                  <a:cubicBezTo>
                    <a:pt x="434044" y="25849"/>
                    <a:pt x="434913" y="19349"/>
                    <a:pt x="436198" y="12925"/>
                  </a:cubicBezTo>
                  <a:cubicBezTo>
                    <a:pt x="437069" y="8570"/>
                    <a:pt x="434988" y="0"/>
                    <a:pt x="439429" y="0"/>
                  </a:cubicBezTo>
                  <a:cubicBezTo>
                    <a:pt x="443404" y="0"/>
                    <a:pt x="456428" y="17843"/>
                    <a:pt x="458816" y="22618"/>
                  </a:cubicBezTo>
                  <a:cubicBezTo>
                    <a:pt x="460339" y="25664"/>
                    <a:pt x="460524" y="29265"/>
                    <a:pt x="462047" y="32311"/>
                  </a:cubicBezTo>
                  <a:cubicBezTo>
                    <a:pt x="463784" y="35784"/>
                    <a:pt x="466355" y="38773"/>
                    <a:pt x="468509" y="42004"/>
                  </a:cubicBezTo>
                  <a:cubicBezTo>
                    <a:pt x="469586" y="45235"/>
                    <a:pt x="470914" y="48394"/>
                    <a:pt x="471740" y="51698"/>
                  </a:cubicBezTo>
                  <a:cubicBezTo>
                    <a:pt x="474398" y="62331"/>
                    <a:pt x="476284" y="76688"/>
                    <a:pt x="478203" y="87240"/>
                  </a:cubicBezTo>
                  <a:cubicBezTo>
                    <a:pt x="479185" y="92643"/>
                    <a:pt x="480599" y="97967"/>
                    <a:pt x="481434" y="103395"/>
                  </a:cubicBezTo>
                  <a:cubicBezTo>
                    <a:pt x="482754" y="111977"/>
                    <a:pt x="483517" y="120637"/>
                    <a:pt x="484665" y="129244"/>
                  </a:cubicBezTo>
                  <a:cubicBezTo>
                    <a:pt x="485672" y="136793"/>
                    <a:pt x="486738" y="144335"/>
                    <a:pt x="487896" y="151862"/>
                  </a:cubicBezTo>
                  <a:cubicBezTo>
                    <a:pt x="489734" y="163810"/>
                    <a:pt x="490977" y="172904"/>
                    <a:pt x="494358" y="184173"/>
                  </a:cubicBezTo>
                  <a:cubicBezTo>
                    <a:pt x="496315" y="190697"/>
                    <a:pt x="497042" y="197891"/>
                    <a:pt x="500820" y="203559"/>
                  </a:cubicBezTo>
                  <a:cubicBezTo>
                    <a:pt x="529519" y="246611"/>
                    <a:pt x="488208" y="182798"/>
                    <a:pt x="510514" y="222946"/>
                  </a:cubicBezTo>
                  <a:cubicBezTo>
                    <a:pt x="514286" y="229735"/>
                    <a:pt x="519130" y="235870"/>
                    <a:pt x="523438" y="242332"/>
                  </a:cubicBezTo>
                  <a:cubicBezTo>
                    <a:pt x="525592" y="245563"/>
                    <a:pt x="528672" y="248342"/>
                    <a:pt x="529900" y="252026"/>
                  </a:cubicBezTo>
                  <a:cubicBezTo>
                    <a:pt x="530977" y="255257"/>
                    <a:pt x="531477" y="258742"/>
                    <a:pt x="533131" y="261719"/>
                  </a:cubicBezTo>
                  <a:cubicBezTo>
                    <a:pt x="536903" y="268508"/>
                    <a:pt x="546056" y="281106"/>
                    <a:pt x="546056" y="281106"/>
                  </a:cubicBezTo>
                  <a:cubicBezTo>
                    <a:pt x="554177" y="305470"/>
                    <a:pt x="543222" y="275438"/>
                    <a:pt x="555749" y="300492"/>
                  </a:cubicBezTo>
                  <a:cubicBezTo>
                    <a:pt x="557272" y="303538"/>
                    <a:pt x="557457" y="307139"/>
                    <a:pt x="558980" y="310185"/>
                  </a:cubicBezTo>
                  <a:cubicBezTo>
                    <a:pt x="560717" y="313659"/>
                    <a:pt x="563865" y="316330"/>
                    <a:pt x="565442" y="319879"/>
                  </a:cubicBezTo>
                  <a:cubicBezTo>
                    <a:pt x="568208" y="326104"/>
                    <a:pt x="569750" y="332803"/>
                    <a:pt x="571904" y="339265"/>
                  </a:cubicBezTo>
                  <a:lnTo>
                    <a:pt x="575135" y="348959"/>
                  </a:lnTo>
                  <a:cubicBezTo>
                    <a:pt x="576048" y="357176"/>
                    <a:pt x="581297" y="403427"/>
                    <a:pt x="581598" y="410349"/>
                  </a:cubicBezTo>
                  <a:cubicBezTo>
                    <a:pt x="583283" y="449101"/>
                    <a:pt x="583180" y="487916"/>
                    <a:pt x="584829" y="526669"/>
                  </a:cubicBezTo>
                  <a:cubicBezTo>
                    <a:pt x="587352" y="585968"/>
                    <a:pt x="584589" y="545095"/>
                    <a:pt x="591291" y="571904"/>
                  </a:cubicBezTo>
                  <a:cubicBezTo>
                    <a:pt x="592623" y="577232"/>
                    <a:pt x="593077" y="582762"/>
                    <a:pt x="594522" y="588060"/>
                  </a:cubicBezTo>
                  <a:cubicBezTo>
                    <a:pt x="596314" y="594632"/>
                    <a:pt x="598830" y="600984"/>
                    <a:pt x="600984" y="607446"/>
                  </a:cubicBezTo>
                  <a:cubicBezTo>
                    <a:pt x="602061" y="610677"/>
                    <a:pt x="602326" y="614305"/>
                    <a:pt x="604215" y="617139"/>
                  </a:cubicBezTo>
                  <a:cubicBezTo>
                    <a:pt x="611293" y="627757"/>
                    <a:pt x="610565" y="624824"/>
                    <a:pt x="613909" y="636526"/>
                  </a:cubicBezTo>
                  <a:cubicBezTo>
                    <a:pt x="625879" y="678416"/>
                    <a:pt x="607858" y="623718"/>
                    <a:pt x="623602" y="659144"/>
                  </a:cubicBezTo>
                  <a:cubicBezTo>
                    <a:pt x="634934" y="684642"/>
                    <a:pt x="622320" y="673367"/>
                    <a:pt x="639757" y="684992"/>
                  </a:cubicBezTo>
                  <a:cubicBezTo>
                    <a:pt x="652157" y="635392"/>
                    <a:pt x="631200" y="716745"/>
                    <a:pt x="649451" y="655913"/>
                  </a:cubicBezTo>
                  <a:cubicBezTo>
                    <a:pt x="651029" y="650653"/>
                    <a:pt x="651779" y="645174"/>
                    <a:pt x="652682" y="639757"/>
                  </a:cubicBezTo>
                  <a:cubicBezTo>
                    <a:pt x="658328" y="605882"/>
                    <a:pt x="654292" y="622035"/>
                    <a:pt x="659144" y="578366"/>
                  </a:cubicBezTo>
                  <a:cubicBezTo>
                    <a:pt x="659867" y="571855"/>
                    <a:pt x="661298" y="565442"/>
                    <a:pt x="662375" y="558980"/>
                  </a:cubicBezTo>
                  <a:cubicBezTo>
                    <a:pt x="663452" y="562211"/>
                    <a:pt x="664840" y="565354"/>
                    <a:pt x="665606" y="568673"/>
                  </a:cubicBezTo>
                  <a:cubicBezTo>
                    <a:pt x="668076" y="579375"/>
                    <a:pt x="667156" y="591160"/>
                    <a:pt x="672068" y="600984"/>
                  </a:cubicBezTo>
                  <a:lnTo>
                    <a:pt x="678530" y="613908"/>
                  </a:lnTo>
                  <a:cubicBezTo>
                    <a:pt x="680750" y="625007"/>
                    <a:pt x="681952" y="632345"/>
                    <a:pt x="684993" y="642988"/>
                  </a:cubicBezTo>
                  <a:cubicBezTo>
                    <a:pt x="685929" y="646263"/>
                    <a:pt x="685816" y="650273"/>
                    <a:pt x="688224" y="652681"/>
                  </a:cubicBezTo>
                  <a:cubicBezTo>
                    <a:pt x="690632" y="655089"/>
                    <a:pt x="694686" y="654836"/>
                    <a:pt x="697917" y="655913"/>
                  </a:cubicBezTo>
                  <a:cubicBezTo>
                    <a:pt x="701730" y="653371"/>
                    <a:pt x="711569" y="645582"/>
                    <a:pt x="717304" y="646219"/>
                  </a:cubicBezTo>
                  <a:cubicBezTo>
                    <a:pt x="724074" y="646971"/>
                    <a:pt x="736690" y="652681"/>
                    <a:pt x="736690" y="652681"/>
                  </a:cubicBezTo>
                  <a:cubicBezTo>
                    <a:pt x="738844" y="654835"/>
                    <a:pt x="740540" y="657577"/>
                    <a:pt x="743152" y="659144"/>
                  </a:cubicBezTo>
                  <a:cubicBezTo>
                    <a:pt x="749269" y="662814"/>
                    <a:pt x="768319" y="664954"/>
                    <a:pt x="772232" y="665606"/>
                  </a:cubicBezTo>
                  <a:cubicBezTo>
                    <a:pt x="774386" y="668837"/>
                    <a:pt x="777117" y="671751"/>
                    <a:pt x="778694" y="675299"/>
                  </a:cubicBezTo>
                  <a:cubicBezTo>
                    <a:pt x="778697" y="675306"/>
                    <a:pt x="786771" y="699528"/>
                    <a:pt x="788388" y="704379"/>
                  </a:cubicBezTo>
                  <a:cubicBezTo>
                    <a:pt x="789465" y="707610"/>
                    <a:pt x="790096" y="711026"/>
                    <a:pt x="791619" y="714072"/>
                  </a:cubicBezTo>
                  <a:cubicBezTo>
                    <a:pt x="801126" y="733088"/>
                    <a:pt x="796559" y="722429"/>
                    <a:pt x="804543" y="746383"/>
                  </a:cubicBezTo>
                  <a:lnTo>
                    <a:pt x="811005" y="765770"/>
                  </a:lnTo>
                  <a:cubicBezTo>
                    <a:pt x="812082" y="769001"/>
                    <a:pt x="811828" y="773055"/>
                    <a:pt x="814236" y="775463"/>
                  </a:cubicBezTo>
                  <a:lnTo>
                    <a:pt x="820699" y="781925"/>
                  </a:lnTo>
                  <a:cubicBezTo>
                    <a:pt x="822853" y="788387"/>
                    <a:pt x="825825" y="794632"/>
                    <a:pt x="827161" y="801312"/>
                  </a:cubicBezTo>
                  <a:cubicBezTo>
                    <a:pt x="829724" y="814127"/>
                    <a:pt x="832957" y="831625"/>
                    <a:pt x="836854" y="843316"/>
                  </a:cubicBezTo>
                  <a:lnTo>
                    <a:pt x="843316" y="862703"/>
                  </a:lnTo>
                  <a:cubicBezTo>
                    <a:pt x="844393" y="865934"/>
                    <a:pt x="844139" y="869988"/>
                    <a:pt x="846547" y="872396"/>
                  </a:cubicBezTo>
                  <a:cubicBezTo>
                    <a:pt x="851918" y="877766"/>
                    <a:pt x="855367" y="882059"/>
                    <a:pt x="862703" y="885320"/>
                  </a:cubicBezTo>
                  <a:cubicBezTo>
                    <a:pt x="868927" y="888087"/>
                    <a:pt x="882089" y="891783"/>
                    <a:pt x="882089" y="891783"/>
                  </a:cubicBezTo>
                  <a:cubicBezTo>
                    <a:pt x="910092" y="890706"/>
                    <a:pt x="938356" y="892514"/>
                    <a:pt x="966098" y="888551"/>
                  </a:cubicBezTo>
                  <a:cubicBezTo>
                    <a:pt x="969942" y="888002"/>
                    <a:pt x="970074" y="881841"/>
                    <a:pt x="972560" y="878858"/>
                  </a:cubicBezTo>
                  <a:cubicBezTo>
                    <a:pt x="975485" y="875348"/>
                    <a:pt x="979328" y="872675"/>
                    <a:pt x="982253" y="869165"/>
                  </a:cubicBezTo>
                  <a:cubicBezTo>
                    <a:pt x="1002643" y="844698"/>
                    <a:pt x="976370" y="871820"/>
                    <a:pt x="995178" y="853009"/>
                  </a:cubicBezTo>
                  <a:cubicBezTo>
                    <a:pt x="996255" y="848701"/>
                    <a:pt x="996206" y="843941"/>
                    <a:pt x="998409" y="840085"/>
                  </a:cubicBezTo>
                  <a:cubicBezTo>
                    <a:pt x="1003258" y="831600"/>
                    <a:pt x="1010751" y="829566"/>
                    <a:pt x="1017796" y="823930"/>
                  </a:cubicBezTo>
                  <a:cubicBezTo>
                    <a:pt x="1020175" y="822027"/>
                    <a:pt x="1022104" y="819621"/>
                    <a:pt x="1024258" y="817467"/>
                  </a:cubicBezTo>
                  <a:cubicBezTo>
                    <a:pt x="1044028" y="837240"/>
                    <a:pt x="1028495" y="818843"/>
                    <a:pt x="1033951" y="878858"/>
                  </a:cubicBezTo>
                  <a:cubicBezTo>
                    <a:pt x="1035657" y="897623"/>
                    <a:pt x="1033332" y="893731"/>
                    <a:pt x="1046875" y="898245"/>
                  </a:cubicBezTo>
                  <a:cubicBezTo>
                    <a:pt x="1050106" y="896091"/>
                    <a:pt x="1053823" y="894529"/>
                    <a:pt x="1056569" y="891783"/>
                  </a:cubicBezTo>
                  <a:cubicBezTo>
                    <a:pt x="1062083" y="886269"/>
                    <a:pt x="1064291" y="879622"/>
                    <a:pt x="1066262" y="872396"/>
                  </a:cubicBezTo>
                  <a:cubicBezTo>
                    <a:pt x="1078435" y="827759"/>
                    <a:pt x="1066802" y="864314"/>
                    <a:pt x="1079186" y="827161"/>
                  </a:cubicBezTo>
                  <a:cubicBezTo>
                    <a:pt x="1080263" y="823930"/>
                    <a:pt x="1080008" y="819875"/>
                    <a:pt x="1082417" y="817467"/>
                  </a:cubicBezTo>
                  <a:lnTo>
                    <a:pt x="1088880" y="811005"/>
                  </a:lnTo>
                  <a:cubicBezTo>
                    <a:pt x="1089957" y="807774"/>
                    <a:pt x="1090588" y="804358"/>
                    <a:pt x="1092111" y="801312"/>
                  </a:cubicBezTo>
                  <a:cubicBezTo>
                    <a:pt x="1096870" y="791793"/>
                    <a:pt x="1105209" y="783453"/>
                    <a:pt x="1114728" y="778694"/>
                  </a:cubicBezTo>
                  <a:cubicBezTo>
                    <a:pt x="1117775" y="777171"/>
                    <a:pt x="1121191" y="776540"/>
                    <a:pt x="1124422" y="775463"/>
                  </a:cubicBezTo>
                  <a:cubicBezTo>
                    <a:pt x="1134663" y="790824"/>
                    <a:pt x="1129656" y="781472"/>
                    <a:pt x="1137346" y="804543"/>
                  </a:cubicBezTo>
                  <a:cubicBezTo>
                    <a:pt x="1137347" y="804547"/>
                    <a:pt x="1143807" y="823927"/>
                    <a:pt x="1143808" y="823930"/>
                  </a:cubicBezTo>
                  <a:cubicBezTo>
                    <a:pt x="1145652" y="833151"/>
                    <a:pt x="1147533" y="843885"/>
                    <a:pt x="1150270" y="853009"/>
                  </a:cubicBezTo>
                  <a:cubicBezTo>
                    <a:pt x="1152228" y="859534"/>
                    <a:pt x="1154579" y="865934"/>
                    <a:pt x="1156733" y="872396"/>
                  </a:cubicBezTo>
                  <a:cubicBezTo>
                    <a:pt x="1157810" y="875627"/>
                    <a:pt x="1158075" y="879255"/>
                    <a:pt x="1159964" y="882089"/>
                  </a:cubicBezTo>
                  <a:cubicBezTo>
                    <a:pt x="1162118" y="885320"/>
                    <a:pt x="1164689" y="888309"/>
                    <a:pt x="1166426" y="891783"/>
                  </a:cubicBezTo>
                  <a:cubicBezTo>
                    <a:pt x="1171681" y="902294"/>
                    <a:pt x="1166860" y="901910"/>
                    <a:pt x="1176119" y="911169"/>
                  </a:cubicBezTo>
                  <a:cubicBezTo>
                    <a:pt x="1178865" y="913915"/>
                    <a:pt x="1182581" y="915477"/>
                    <a:pt x="1185812" y="917631"/>
                  </a:cubicBezTo>
                  <a:cubicBezTo>
                    <a:pt x="1187966" y="915477"/>
                    <a:pt x="1190913" y="913894"/>
                    <a:pt x="1192275" y="911169"/>
                  </a:cubicBezTo>
                  <a:cubicBezTo>
                    <a:pt x="1195321" y="905077"/>
                    <a:pt x="1198737" y="891783"/>
                    <a:pt x="1198737" y="891783"/>
                  </a:cubicBezTo>
                  <a:cubicBezTo>
                    <a:pt x="1199814" y="884244"/>
                    <a:pt x="1200716" y="876677"/>
                    <a:pt x="1201968" y="869165"/>
                  </a:cubicBezTo>
                  <a:cubicBezTo>
                    <a:pt x="1202890" y="863634"/>
                    <a:pt x="1205309" y="849559"/>
                    <a:pt x="1208430" y="843316"/>
                  </a:cubicBezTo>
                  <a:cubicBezTo>
                    <a:pt x="1210167" y="839843"/>
                    <a:pt x="1212365" y="836571"/>
                    <a:pt x="1214892" y="833623"/>
                  </a:cubicBezTo>
                  <a:cubicBezTo>
                    <a:pt x="1221977" y="825358"/>
                    <a:pt x="1226648" y="818674"/>
                    <a:pt x="1237510" y="817467"/>
                  </a:cubicBezTo>
                  <a:cubicBezTo>
                    <a:pt x="1253602" y="815679"/>
                    <a:pt x="1269821" y="815313"/>
                    <a:pt x="1285976" y="814236"/>
                  </a:cubicBezTo>
                  <a:cubicBezTo>
                    <a:pt x="1310317" y="789898"/>
                    <a:pt x="1289504" y="813620"/>
                    <a:pt x="1295670" y="733459"/>
                  </a:cubicBezTo>
                  <a:cubicBezTo>
                    <a:pt x="1295931" y="730063"/>
                    <a:pt x="1296130" y="725746"/>
                    <a:pt x="1298901" y="723766"/>
                  </a:cubicBezTo>
                  <a:cubicBezTo>
                    <a:pt x="1306368" y="718432"/>
                    <a:pt x="1325418" y="716328"/>
                    <a:pt x="1334443" y="714072"/>
                  </a:cubicBezTo>
                  <a:cubicBezTo>
                    <a:pt x="1343130" y="711900"/>
                    <a:pt x="1346649" y="710122"/>
                    <a:pt x="1353829" y="704379"/>
                  </a:cubicBezTo>
                  <a:cubicBezTo>
                    <a:pt x="1356208" y="702476"/>
                    <a:pt x="1358138" y="700071"/>
                    <a:pt x="1360292" y="697917"/>
                  </a:cubicBezTo>
                  <a:cubicBezTo>
                    <a:pt x="1361369" y="694686"/>
                    <a:pt x="1362697" y="691528"/>
                    <a:pt x="1363523" y="688224"/>
                  </a:cubicBezTo>
                  <a:cubicBezTo>
                    <a:pt x="1364855" y="682896"/>
                    <a:pt x="1362185" y="675115"/>
                    <a:pt x="1366754" y="672068"/>
                  </a:cubicBezTo>
                  <a:cubicBezTo>
                    <a:pt x="1369985" y="669914"/>
                    <a:pt x="1370790" y="678729"/>
                    <a:pt x="1373216" y="681761"/>
                  </a:cubicBezTo>
                  <a:cubicBezTo>
                    <a:pt x="1375119" y="684140"/>
                    <a:pt x="1377524" y="686070"/>
                    <a:pt x="1379678" y="688224"/>
                  </a:cubicBezTo>
                  <a:lnTo>
                    <a:pt x="1386140" y="707610"/>
                  </a:lnTo>
                  <a:cubicBezTo>
                    <a:pt x="1387217" y="710841"/>
                    <a:pt x="1386963" y="714895"/>
                    <a:pt x="1389371" y="717303"/>
                  </a:cubicBezTo>
                  <a:lnTo>
                    <a:pt x="1395834" y="723766"/>
                  </a:lnTo>
                  <a:cubicBezTo>
                    <a:pt x="1399065" y="722689"/>
                    <a:pt x="1402481" y="722057"/>
                    <a:pt x="1405527" y="720534"/>
                  </a:cubicBezTo>
                  <a:cubicBezTo>
                    <a:pt x="1409000" y="718797"/>
                    <a:pt x="1411348" y="714370"/>
                    <a:pt x="1415220" y="714072"/>
                  </a:cubicBezTo>
                  <a:cubicBezTo>
                    <a:pt x="1426012" y="713242"/>
                    <a:pt x="1436761" y="716226"/>
                    <a:pt x="1447531" y="717303"/>
                  </a:cubicBezTo>
                  <a:cubicBezTo>
                    <a:pt x="1449685" y="719457"/>
                    <a:pt x="1452631" y="721041"/>
                    <a:pt x="1453993" y="723766"/>
                  </a:cubicBezTo>
                  <a:cubicBezTo>
                    <a:pt x="1457039" y="729858"/>
                    <a:pt x="1454788" y="739373"/>
                    <a:pt x="1460456" y="743152"/>
                  </a:cubicBezTo>
                  <a:lnTo>
                    <a:pt x="1479842" y="756077"/>
                  </a:lnTo>
                  <a:cubicBezTo>
                    <a:pt x="1482470" y="763960"/>
                    <a:pt x="1483272" y="769200"/>
                    <a:pt x="1489535" y="775463"/>
                  </a:cubicBezTo>
                  <a:cubicBezTo>
                    <a:pt x="1492281" y="778209"/>
                    <a:pt x="1495998" y="779771"/>
                    <a:pt x="1499229" y="781925"/>
                  </a:cubicBezTo>
                  <a:cubicBezTo>
                    <a:pt x="1515270" y="805989"/>
                    <a:pt x="1494657" y="776439"/>
                    <a:pt x="1515384" y="801312"/>
                  </a:cubicBezTo>
                  <a:cubicBezTo>
                    <a:pt x="1517870" y="804295"/>
                    <a:pt x="1519100" y="808259"/>
                    <a:pt x="1521846" y="811005"/>
                  </a:cubicBezTo>
                  <a:cubicBezTo>
                    <a:pt x="1524592" y="813751"/>
                    <a:pt x="1528508" y="815041"/>
                    <a:pt x="1531540" y="817467"/>
                  </a:cubicBezTo>
                  <a:cubicBezTo>
                    <a:pt x="1533919" y="819370"/>
                    <a:pt x="1535565" y="822102"/>
                    <a:pt x="1538002" y="823930"/>
                  </a:cubicBezTo>
                  <a:cubicBezTo>
                    <a:pt x="1548333" y="831678"/>
                    <a:pt x="1556442" y="834056"/>
                    <a:pt x="1563851" y="843316"/>
                  </a:cubicBezTo>
                  <a:cubicBezTo>
                    <a:pt x="1566277" y="846348"/>
                    <a:pt x="1567887" y="849977"/>
                    <a:pt x="1570313" y="853009"/>
                  </a:cubicBezTo>
                  <a:cubicBezTo>
                    <a:pt x="1579060" y="863943"/>
                    <a:pt x="1583260" y="859540"/>
                    <a:pt x="1589699" y="878858"/>
                  </a:cubicBezTo>
                  <a:cubicBezTo>
                    <a:pt x="1593893" y="891441"/>
                    <a:pt x="1590522" y="886143"/>
                    <a:pt x="1599393" y="895014"/>
                  </a:cubicBezTo>
                  <a:lnTo>
                    <a:pt x="1605855" y="914400"/>
                  </a:lnTo>
                  <a:cubicBezTo>
                    <a:pt x="1606932" y="917631"/>
                    <a:pt x="1606678" y="921685"/>
                    <a:pt x="1609086" y="924093"/>
                  </a:cubicBezTo>
                  <a:lnTo>
                    <a:pt x="1615548" y="930556"/>
                  </a:lnTo>
                  <a:cubicBezTo>
                    <a:pt x="1618960" y="940793"/>
                    <a:pt x="1618083" y="940995"/>
                    <a:pt x="1625241" y="949942"/>
                  </a:cubicBezTo>
                  <a:cubicBezTo>
                    <a:pt x="1627144" y="952321"/>
                    <a:pt x="1629876" y="953967"/>
                    <a:pt x="1631704" y="956404"/>
                  </a:cubicBezTo>
                  <a:cubicBezTo>
                    <a:pt x="1636364" y="962617"/>
                    <a:pt x="1640320" y="969329"/>
                    <a:pt x="1644628" y="975791"/>
                  </a:cubicBezTo>
                  <a:cubicBezTo>
                    <a:pt x="1646782" y="979022"/>
                    <a:pt x="1647859" y="983330"/>
                    <a:pt x="1651090" y="985484"/>
                  </a:cubicBezTo>
                  <a:lnTo>
                    <a:pt x="1660783" y="991946"/>
                  </a:lnTo>
                  <a:cubicBezTo>
                    <a:pt x="1667075" y="1010819"/>
                    <a:pt x="1659092" y="993486"/>
                    <a:pt x="1673708" y="1008102"/>
                  </a:cubicBezTo>
                  <a:cubicBezTo>
                    <a:pt x="1676454" y="1010848"/>
                    <a:pt x="1677613" y="1014873"/>
                    <a:pt x="1680170" y="1017795"/>
                  </a:cubicBezTo>
                  <a:cubicBezTo>
                    <a:pt x="1685185" y="1023527"/>
                    <a:pt x="1692101" y="1027614"/>
                    <a:pt x="1696326" y="1033951"/>
                  </a:cubicBezTo>
                  <a:cubicBezTo>
                    <a:pt x="1698480" y="1037182"/>
                    <a:pt x="1699756" y="1041218"/>
                    <a:pt x="1702788" y="1043644"/>
                  </a:cubicBezTo>
                  <a:cubicBezTo>
                    <a:pt x="1705447" y="1045772"/>
                    <a:pt x="1709250" y="1045798"/>
                    <a:pt x="1712481" y="1046875"/>
                  </a:cubicBezTo>
                  <a:cubicBezTo>
                    <a:pt x="1716789" y="1053337"/>
                    <a:pt x="1719913" y="1060771"/>
                    <a:pt x="1725405" y="1066262"/>
                  </a:cubicBezTo>
                  <a:cubicBezTo>
                    <a:pt x="1737359" y="1078215"/>
                    <a:pt x="1730180" y="1070191"/>
                    <a:pt x="1744792" y="1092110"/>
                  </a:cubicBezTo>
                  <a:cubicBezTo>
                    <a:pt x="1746946" y="1095341"/>
                    <a:pt x="1750026" y="1098120"/>
                    <a:pt x="1751254" y="1101804"/>
                  </a:cubicBezTo>
                  <a:cubicBezTo>
                    <a:pt x="1759374" y="1126164"/>
                    <a:pt x="1748422" y="1096140"/>
                    <a:pt x="1760947" y="1121190"/>
                  </a:cubicBezTo>
                  <a:cubicBezTo>
                    <a:pt x="1762470" y="1124237"/>
                    <a:pt x="1762656" y="1127837"/>
                    <a:pt x="1764179" y="1130884"/>
                  </a:cubicBezTo>
                  <a:cubicBezTo>
                    <a:pt x="1765916" y="1134357"/>
                    <a:pt x="1769064" y="1137029"/>
                    <a:pt x="1770641" y="1140577"/>
                  </a:cubicBezTo>
                  <a:cubicBezTo>
                    <a:pt x="1770645" y="1140585"/>
                    <a:pt x="1778717" y="1164806"/>
                    <a:pt x="1780334" y="1169657"/>
                  </a:cubicBezTo>
                  <a:cubicBezTo>
                    <a:pt x="1781411" y="1172888"/>
                    <a:pt x="1781676" y="1176516"/>
                    <a:pt x="1783565" y="1179350"/>
                  </a:cubicBezTo>
                  <a:cubicBezTo>
                    <a:pt x="1790057" y="1189088"/>
                    <a:pt x="1791568" y="1190485"/>
                    <a:pt x="1796489" y="1201968"/>
                  </a:cubicBezTo>
                  <a:cubicBezTo>
                    <a:pt x="1803502" y="1218332"/>
                    <a:pt x="1794179" y="1206119"/>
                    <a:pt x="1809414" y="1221354"/>
                  </a:cubicBezTo>
                  <a:cubicBezTo>
                    <a:pt x="1817534" y="1245718"/>
                    <a:pt x="1806581" y="1215690"/>
                    <a:pt x="1819107" y="1240741"/>
                  </a:cubicBezTo>
                  <a:cubicBezTo>
                    <a:pt x="1820630" y="1243787"/>
                    <a:pt x="1820684" y="1247457"/>
                    <a:pt x="1822338" y="1250434"/>
                  </a:cubicBezTo>
                  <a:cubicBezTo>
                    <a:pt x="1826110" y="1257223"/>
                    <a:pt x="1835263" y="1269821"/>
                    <a:pt x="1835263" y="1269821"/>
                  </a:cubicBezTo>
                  <a:cubicBezTo>
                    <a:pt x="1843385" y="1294188"/>
                    <a:pt x="1832428" y="1264150"/>
                    <a:pt x="1844956" y="1289207"/>
                  </a:cubicBezTo>
                  <a:cubicBezTo>
                    <a:pt x="1846479" y="1292254"/>
                    <a:pt x="1846664" y="1295854"/>
                    <a:pt x="1848187" y="1298901"/>
                  </a:cubicBezTo>
                  <a:cubicBezTo>
                    <a:pt x="1849924" y="1302374"/>
                    <a:pt x="1852912" y="1305121"/>
                    <a:pt x="1854649" y="1308594"/>
                  </a:cubicBezTo>
                  <a:cubicBezTo>
                    <a:pt x="1856172" y="1311640"/>
                    <a:pt x="1856226" y="1315310"/>
                    <a:pt x="1857880" y="1318287"/>
                  </a:cubicBezTo>
                  <a:cubicBezTo>
                    <a:pt x="1861652" y="1325076"/>
                    <a:pt x="1866497" y="1331212"/>
                    <a:pt x="1870805" y="1337674"/>
                  </a:cubicBezTo>
                  <a:cubicBezTo>
                    <a:pt x="1872959" y="1340905"/>
                    <a:pt x="1876039" y="1343683"/>
                    <a:pt x="1877267" y="1347367"/>
                  </a:cubicBezTo>
                  <a:cubicBezTo>
                    <a:pt x="1878344" y="1350598"/>
                    <a:pt x="1878975" y="1354014"/>
                    <a:pt x="1880498" y="1357060"/>
                  </a:cubicBezTo>
                  <a:cubicBezTo>
                    <a:pt x="1882235" y="1360534"/>
                    <a:pt x="1885383" y="1363205"/>
                    <a:pt x="1886960" y="1366754"/>
                  </a:cubicBezTo>
                  <a:cubicBezTo>
                    <a:pt x="1889726" y="1372979"/>
                    <a:pt x="1888606" y="1381324"/>
                    <a:pt x="1893422" y="1386140"/>
                  </a:cubicBezTo>
                  <a:cubicBezTo>
                    <a:pt x="1897730" y="1390448"/>
                    <a:pt x="1902967" y="1393995"/>
                    <a:pt x="1906347" y="1399065"/>
                  </a:cubicBezTo>
                  <a:cubicBezTo>
                    <a:pt x="1908501" y="1402296"/>
                    <a:pt x="1909777" y="1406332"/>
                    <a:pt x="1912809" y="1408758"/>
                  </a:cubicBezTo>
                  <a:cubicBezTo>
                    <a:pt x="1915468" y="1410886"/>
                    <a:pt x="1919271" y="1410912"/>
                    <a:pt x="1922502" y="1411989"/>
                  </a:cubicBezTo>
                  <a:cubicBezTo>
                    <a:pt x="1947308" y="1337568"/>
                    <a:pt x="1926403" y="1406711"/>
                    <a:pt x="1932196" y="1221354"/>
                  </a:cubicBezTo>
                  <a:cubicBezTo>
                    <a:pt x="1932594" y="1208624"/>
                    <a:pt x="1934631" y="1184422"/>
                    <a:pt x="1938658" y="1169657"/>
                  </a:cubicBezTo>
                  <a:cubicBezTo>
                    <a:pt x="1941058" y="1160858"/>
                    <a:pt x="1944357" y="1147802"/>
                    <a:pt x="1951582" y="1140577"/>
                  </a:cubicBezTo>
                  <a:cubicBezTo>
                    <a:pt x="1957846" y="1134313"/>
                    <a:pt x="1963085" y="1133512"/>
                    <a:pt x="1970969" y="1130884"/>
                  </a:cubicBezTo>
                  <a:cubicBezTo>
                    <a:pt x="1977259" y="1149754"/>
                    <a:pt x="1969278" y="1132424"/>
                    <a:pt x="1983893" y="1147039"/>
                  </a:cubicBezTo>
                  <a:cubicBezTo>
                    <a:pt x="2007941" y="1171087"/>
                    <a:pt x="1980434" y="1151194"/>
                    <a:pt x="2003280" y="1166426"/>
                  </a:cubicBezTo>
                  <a:cubicBezTo>
                    <a:pt x="2007588" y="1172888"/>
                    <a:pt x="2009742" y="1181504"/>
                    <a:pt x="2016204" y="1185812"/>
                  </a:cubicBezTo>
                  <a:cubicBezTo>
                    <a:pt x="2019435" y="1187966"/>
                    <a:pt x="2022865" y="1189848"/>
                    <a:pt x="2025897" y="1192274"/>
                  </a:cubicBezTo>
                  <a:cubicBezTo>
                    <a:pt x="2036834" y="1201025"/>
                    <a:pt x="2032414" y="1205217"/>
                    <a:pt x="2051746" y="1211661"/>
                  </a:cubicBezTo>
                  <a:lnTo>
                    <a:pt x="2061439" y="1214892"/>
                  </a:lnTo>
                  <a:cubicBezTo>
                    <a:pt x="2077820" y="1231270"/>
                    <a:pt x="2056617" y="1211997"/>
                    <a:pt x="2077595" y="1224585"/>
                  </a:cubicBezTo>
                  <a:cubicBezTo>
                    <a:pt x="2089635" y="1231810"/>
                    <a:pt x="2079308" y="1231048"/>
                    <a:pt x="2087288" y="1231048"/>
                  </a:cubicBezTo>
                </a:path>
              </a:pathLst>
            </a:custGeom>
            <a:noFill/>
            <a:ln>
              <a:noFill/>
            </a:ln>
          </p:spPr>
          <p:txBody>
            <a:bodyPr rtlCol="0" anchor="ctr"/>
            <a:lstStyle/>
            <a:p>
              <a:pPr algn="ctr" defTabSz="1218926">
                <a:defRPr/>
              </a:pPr>
              <a:endParaRPr lang="de-DE" sz="2400">
                <a:solidFill>
                  <a:srgbClr val="000000"/>
                </a:solidFill>
                <a:latin typeface="Arial"/>
              </a:endParaRPr>
            </a:p>
          </p:txBody>
        </p:sp>
        <p:sp>
          <p:nvSpPr>
            <p:cNvPr id="47" name="Oval 47">
              <a:extLst>
                <a:ext uri="{FF2B5EF4-FFF2-40B4-BE49-F238E27FC236}">
                  <a16:creationId xmlns:a16="http://schemas.microsoft.com/office/drawing/2014/main" xmlns="" id="{76FA2EA8-3CAA-AE4E-96E9-554DBF95426D}"/>
                </a:ext>
              </a:extLst>
            </p:cNvPr>
            <p:cNvSpPr/>
            <p:nvPr/>
          </p:nvSpPr>
          <p:spPr>
            <a:xfrm>
              <a:off x="3985338" y="2150617"/>
              <a:ext cx="1517000" cy="1512009"/>
            </a:xfrm>
            <a:prstGeom prst="ellipse">
              <a:avLst/>
            </a:prstGeom>
            <a:solidFill>
              <a:srgbClr val="FFFFFF"/>
            </a:solidFill>
            <a:ln>
              <a:noFill/>
            </a:ln>
          </p:spPr>
          <p:txBody>
            <a:bodyPr rot="0" spcFirstLastPara="0" vertOverflow="overflow" horzOverflow="overflow" vert="horz" wrap="square" lIns="107975" tIns="107975" rIns="107975" bIns="107975" numCol="1" spcCol="0" rtlCol="0" fromWordArt="0" anchor="t" anchorCtr="0" forceAA="0" compatLnSpc="1">
              <a:prstTxWarp prst="textNoShape">
                <a:avLst/>
              </a:prstTxWarp>
              <a:noAutofit/>
            </a:bodyPr>
            <a:lstStyle/>
            <a:p>
              <a:pPr defTabSz="1218926">
                <a:spcBef>
                  <a:spcPts val="100"/>
                </a:spcBef>
                <a:spcAft>
                  <a:spcPts val="100"/>
                </a:spcAft>
                <a:defRPr/>
              </a:pPr>
              <a:endParaRPr lang="de-DE" sz="1400" dirty="0">
                <a:solidFill>
                  <a:srgbClr val="000000"/>
                </a:solidFill>
                <a:latin typeface="Arial"/>
              </a:endParaRPr>
            </a:p>
          </p:txBody>
        </p:sp>
        <p:pic>
          <p:nvPicPr>
            <p:cNvPr id="48" name="Grafik 47">
              <a:extLst>
                <a:ext uri="{FF2B5EF4-FFF2-40B4-BE49-F238E27FC236}">
                  <a16:creationId xmlns:a16="http://schemas.microsoft.com/office/drawing/2014/main" xmlns="" id="{92DC6E46-D56D-2744-8818-A9BE296D8728}"/>
                </a:ext>
              </a:extLst>
            </p:cNvPr>
            <p:cNvPicPr>
              <a:picLocks noChangeAspect="1"/>
            </p:cNvPicPr>
            <p:nvPr/>
          </p:nvPicPr>
          <p:blipFill>
            <a:blip r:embed="rId8"/>
            <a:stretch>
              <a:fillRect/>
            </a:stretch>
          </p:blipFill>
          <p:spPr>
            <a:xfrm rot="9308555">
              <a:off x="3979391" y="2138336"/>
              <a:ext cx="1543465" cy="1538387"/>
            </a:xfrm>
            <a:prstGeom prst="rect">
              <a:avLst/>
            </a:prstGeom>
          </p:spPr>
        </p:pic>
        <p:pic>
          <p:nvPicPr>
            <p:cNvPr id="49" name="Grafik 48">
              <a:extLst>
                <a:ext uri="{FF2B5EF4-FFF2-40B4-BE49-F238E27FC236}">
                  <a16:creationId xmlns:a16="http://schemas.microsoft.com/office/drawing/2014/main" xmlns="" id="{32C41A7F-58F9-3140-9C35-5E4EBE2D29DC}"/>
                </a:ext>
              </a:extLst>
            </p:cNvPr>
            <p:cNvPicPr>
              <a:picLocks noChangeAspect="1"/>
            </p:cNvPicPr>
            <p:nvPr/>
          </p:nvPicPr>
          <p:blipFill>
            <a:blip r:embed="rId8"/>
            <a:stretch>
              <a:fillRect/>
            </a:stretch>
          </p:blipFill>
          <p:spPr>
            <a:xfrm rot="18445148">
              <a:off x="3942485" y="2105267"/>
              <a:ext cx="1620000" cy="1620000"/>
            </a:xfrm>
            <a:prstGeom prst="rect">
              <a:avLst/>
            </a:prstGeom>
          </p:spPr>
        </p:pic>
        <p:sp>
          <p:nvSpPr>
            <p:cNvPr id="50" name="Rechteck 49">
              <a:extLst>
                <a:ext uri="{FF2B5EF4-FFF2-40B4-BE49-F238E27FC236}">
                  <a16:creationId xmlns:a16="http://schemas.microsoft.com/office/drawing/2014/main" xmlns="" id="{6A5F9DEA-225D-EB49-8B6F-6209DE972B86}"/>
                </a:ext>
              </a:extLst>
            </p:cNvPr>
            <p:cNvSpPr/>
            <p:nvPr/>
          </p:nvSpPr>
          <p:spPr>
            <a:xfrm>
              <a:off x="3985338" y="2831584"/>
              <a:ext cx="1472897" cy="715110"/>
            </a:xfrm>
            <a:prstGeom prst="rect">
              <a:avLst/>
            </a:prstGeom>
            <a:noFill/>
            <a:ln>
              <a:noFill/>
            </a:ln>
          </p:spPr>
          <p:txBody>
            <a:bodyPr rot="0" spcFirstLastPara="0" vertOverflow="overflow" horzOverflow="overflow" vert="horz" wrap="square" lIns="35992" tIns="35992" rIns="35992" bIns="35992" numCol="1" spcCol="0" rtlCol="0" fromWordArt="0" anchor="ctr" anchorCtr="0" forceAA="0" compatLnSpc="1">
              <a:prstTxWarp prst="textNoShape">
                <a:avLst/>
              </a:prstTxWarp>
              <a:noAutofit/>
            </a:bodyPr>
            <a:lstStyle/>
            <a:p>
              <a:pPr algn="ctr" defTabSz="1218926">
                <a:spcBef>
                  <a:spcPts val="100"/>
                </a:spcBef>
                <a:spcAft>
                  <a:spcPts val="100"/>
                </a:spcAft>
                <a:defRPr/>
              </a:pPr>
              <a:r>
                <a:rPr lang="de-DE" sz="1100" dirty="0">
                  <a:solidFill>
                    <a:srgbClr val="000000"/>
                  </a:solidFill>
                  <a:latin typeface="Arial"/>
                </a:rPr>
                <a:t>Niedrigzinsphase erreicht neue Dimension</a:t>
              </a:r>
              <a:endParaRPr lang="de-DE" sz="1100" dirty="0">
                <a:solidFill>
                  <a:srgbClr val="000000"/>
                </a:solidFill>
                <a:latin typeface="Arial"/>
                <a:sym typeface="Wingdings" pitchFamily="2" charset="2"/>
              </a:endParaRPr>
            </a:p>
          </p:txBody>
        </p:sp>
        <p:sp>
          <p:nvSpPr>
            <p:cNvPr id="52" name="Rechteck 51">
              <a:extLst>
                <a:ext uri="{FF2B5EF4-FFF2-40B4-BE49-F238E27FC236}">
                  <a16:creationId xmlns:a16="http://schemas.microsoft.com/office/drawing/2014/main" xmlns="" id="{07F1EE2F-62E8-2F43-B8D4-B697BC8090AD}"/>
                </a:ext>
              </a:extLst>
            </p:cNvPr>
            <p:cNvSpPr/>
            <p:nvPr/>
          </p:nvSpPr>
          <p:spPr>
            <a:xfrm>
              <a:off x="3985338" y="2318432"/>
              <a:ext cx="1472897" cy="715110"/>
            </a:xfrm>
            <a:prstGeom prst="rect">
              <a:avLst/>
            </a:prstGeom>
            <a:noFill/>
            <a:ln>
              <a:noFill/>
            </a:ln>
          </p:spPr>
          <p:txBody>
            <a:bodyPr rot="0" spcFirstLastPara="0" vertOverflow="overflow" horzOverflow="overflow" vert="horz" wrap="square" lIns="35992" tIns="35992" rIns="35992" bIns="35992" numCol="1" spcCol="0" rtlCol="0" fromWordArt="0" anchor="ctr" anchorCtr="0" forceAA="0" compatLnSpc="1">
              <a:prstTxWarp prst="textNoShape">
                <a:avLst/>
              </a:prstTxWarp>
              <a:noAutofit/>
            </a:bodyPr>
            <a:lstStyle/>
            <a:p>
              <a:pPr algn="ctr" defTabSz="1218926">
                <a:spcBef>
                  <a:spcPts val="100"/>
                </a:spcBef>
                <a:spcAft>
                  <a:spcPts val="100"/>
                </a:spcAft>
                <a:defRPr/>
              </a:pPr>
              <a:r>
                <a:rPr lang="de-DE" sz="1400" b="1" dirty="0">
                  <a:solidFill>
                    <a:srgbClr val="49648C"/>
                  </a:solidFill>
                  <a:latin typeface="Arial"/>
                  <a:sym typeface="Wingdings" pitchFamily="2" charset="2"/>
                </a:rPr>
                <a:t>Null- und Negativzinsen</a:t>
              </a:r>
            </a:p>
          </p:txBody>
        </p:sp>
      </p:grpSp>
      <p:sp>
        <p:nvSpPr>
          <p:cNvPr id="5" name="Textfeld 4"/>
          <p:cNvSpPr txBox="1"/>
          <p:nvPr/>
        </p:nvSpPr>
        <p:spPr>
          <a:xfrm>
            <a:off x="2251733" y="4306029"/>
            <a:ext cx="1824545" cy="283840"/>
          </a:xfrm>
          <a:prstGeom prst="rect">
            <a:avLst/>
          </a:prstGeom>
        </p:spPr>
        <p:txBody>
          <a:bodyPr vert="horz" wrap="square" lIns="71983" tIns="71983" rIns="71983" bIns="71983" rtlCol="0">
            <a:spAutoFit/>
          </a:bodyPr>
          <a:lstStyle/>
          <a:p>
            <a:pPr defTabSz="1218926">
              <a:defRPr/>
            </a:pPr>
            <a:r>
              <a:rPr lang="de-DE" sz="900" b="1" dirty="0">
                <a:solidFill>
                  <a:srgbClr val="B1DADD">
                    <a:lumMod val="75000"/>
                  </a:srgbClr>
                </a:solidFill>
                <a:latin typeface="Arial"/>
              </a:rPr>
              <a:t>20y Euro Swap</a:t>
            </a:r>
          </a:p>
        </p:txBody>
      </p:sp>
      <p:sp>
        <p:nvSpPr>
          <p:cNvPr id="63" name="Textfeld 62"/>
          <p:cNvSpPr txBox="1"/>
          <p:nvPr/>
        </p:nvSpPr>
        <p:spPr>
          <a:xfrm>
            <a:off x="8975654" y="5859056"/>
            <a:ext cx="1611960" cy="268455"/>
          </a:xfrm>
          <a:prstGeom prst="rect">
            <a:avLst/>
          </a:prstGeom>
        </p:spPr>
        <p:txBody>
          <a:bodyPr vert="horz" wrap="square" lIns="71983" tIns="71983" rIns="71983" bIns="71983" rtlCol="0">
            <a:spAutoFit/>
          </a:bodyPr>
          <a:lstStyle/>
          <a:p>
            <a:pPr defTabSz="1218926">
              <a:defRPr/>
            </a:pPr>
            <a:r>
              <a:rPr lang="de-DE" sz="800" dirty="0">
                <a:solidFill>
                  <a:srgbClr val="000000"/>
                </a:solidFill>
                <a:latin typeface="Arial"/>
              </a:rPr>
              <a:t> (09.09.2020)</a:t>
            </a:r>
          </a:p>
        </p:txBody>
      </p:sp>
      <p:cxnSp>
        <p:nvCxnSpPr>
          <p:cNvPr id="13" name="Gerade Verbindung 12">
            <a:extLst>
              <a:ext uri="{FF2B5EF4-FFF2-40B4-BE49-F238E27FC236}">
                <a16:creationId xmlns:a16="http://schemas.microsoft.com/office/drawing/2014/main" xmlns="" id="{315CE181-8495-1D48-9367-383D3E6E3874}"/>
              </a:ext>
            </a:extLst>
          </p:cNvPr>
          <p:cNvCxnSpPr>
            <a:cxnSpLocks/>
          </p:cNvCxnSpPr>
          <p:nvPr/>
        </p:nvCxnSpPr>
        <p:spPr>
          <a:xfrm>
            <a:off x="2083466" y="2722521"/>
            <a:ext cx="83893"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7" name="Textfeld 16">
            <a:extLst>
              <a:ext uri="{FF2B5EF4-FFF2-40B4-BE49-F238E27FC236}">
                <a16:creationId xmlns:a16="http://schemas.microsoft.com/office/drawing/2014/main" xmlns="" id="{931A6956-F0DD-AD42-879D-A5647BB764E8}"/>
              </a:ext>
            </a:extLst>
          </p:cNvPr>
          <p:cNvSpPr txBox="1"/>
          <p:nvPr/>
        </p:nvSpPr>
        <p:spPr>
          <a:xfrm>
            <a:off x="1702093" y="2549334"/>
            <a:ext cx="431900" cy="329996"/>
          </a:xfrm>
          <a:prstGeom prst="rect">
            <a:avLst/>
          </a:prstGeom>
        </p:spPr>
        <p:txBody>
          <a:bodyPr vert="horz" wrap="square" lIns="71983" tIns="71983" rIns="71983" bIns="71983" rtlCol="0" anchor="ctr">
            <a:spAutoFit/>
          </a:bodyPr>
          <a:lstStyle/>
          <a:p>
            <a:pPr defTabSz="1218926">
              <a:defRPr/>
            </a:pPr>
            <a:r>
              <a:rPr lang="de-DE" sz="1200" b="1" dirty="0">
                <a:solidFill>
                  <a:srgbClr val="B1DADD">
                    <a:lumMod val="75000"/>
                  </a:srgbClr>
                </a:solidFill>
                <a:latin typeface="Arial"/>
              </a:rPr>
              <a:t>3 %</a:t>
            </a:r>
          </a:p>
        </p:txBody>
      </p:sp>
      <p:sp>
        <p:nvSpPr>
          <p:cNvPr id="78" name="Textfeld 77">
            <a:extLst>
              <a:ext uri="{FF2B5EF4-FFF2-40B4-BE49-F238E27FC236}">
                <a16:creationId xmlns:a16="http://schemas.microsoft.com/office/drawing/2014/main" xmlns="" id="{01107314-D932-1C45-B7E4-DEC2F181DF18}"/>
              </a:ext>
            </a:extLst>
          </p:cNvPr>
          <p:cNvSpPr txBox="1"/>
          <p:nvPr/>
        </p:nvSpPr>
        <p:spPr>
          <a:xfrm>
            <a:off x="1702093" y="3162762"/>
            <a:ext cx="431900" cy="329996"/>
          </a:xfrm>
          <a:prstGeom prst="rect">
            <a:avLst/>
          </a:prstGeom>
        </p:spPr>
        <p:txBody>
          <a:bodyPr vert="horz" wrap="square" lIns="71983" tIns="71983" rIns="71983" bIns="71983" rtlCol="0" anchor="ctr">
            <a:spAutoFit/>
          </a:bodyPr>
          <a:lstStyle/>
          <a:p>
            <a:pPr defTabSz="1218926">
              <a:defRPr/>
            </a:pPr>
            <a:r>
              <a:rPr lang="de-DE" sz="1200" b="1" dirty="0">
                <a:solidFill>
                  <a:srgbClr val="B1DADD">
                    <a:lumMod val="75000"/>
                  </a:srgbClr>
                </a:solidFill>
                <a:latin typeface="Arial"/>
              </a:rPr>
              <a:t>2 %</a:t>
            </a:r>
          </a:p>
        </p:txBody>
      </p:sp>
      <p:cxnSp>
        <p:nvCxnSpPr>
          <p:cNvPr id="83" name="Gerade Verbindung 82">
            <a:extLst>
              <a:ext uri="{FF2B5EF4-FFF2-40B4-BE49-F238E27FC236}">
                <a16:creationId xmlns:a16="http://schemas.microsoft.com/office/drawing/2014/main" xmlns="" id="{9AFDB279-A214-D64A-95C8-CA4D0E5E2ACC}"/>
              </a:ext>
            </a:extLst>
          </p:cNvPr>
          <p:cNvCxnSpPr>
            <a:cxnSpLocks/>
          </p:cNvCxnSpPr>
          <p:nvPr/>
        </p:nvCxnSpPr>
        <p:spPr>
          <a:xfrm>
            <a:off x="2083466" y="3341140"/>
            <a:ext cx="83893"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80" name="Textfeld 79">
            <a:extLst>
              <a:ext uri="{FF2B5EF4-FFF2-40B4-BE49-F238E27FC236}">
                <a16:creationId xmlns:a16="http://schemas.microsoft.com/office/drawing/2014/main" xmlns="" id="{19934902-9F96-1445-87FB-2A6445182A4A}"/>
              </a:ext>
            </a:extLst>
          </p:cNvPr>
          <p:cNvSpPr txBox="1"/>
          <p:nvPr/>
        </p:nvSpPr>
        <p:spPr>
          <a:xfrm>
            <a:off x="1702093" y="4374253"/>
            <a:ext cx="431900" cy="329996"/>
          </a:xfrm>
          <a:prstGeom prst="rect">
            <a:avLst/>
          </a:prstGeom>
        </p:spPr>
        <p:txBody>
          <a:bodyPr vert="horz" wrap="square" lIns="71983" tIns="71983" rIns="71983" bIns="71983" rtlCol="0" anchor="ctr">
            <a:spAutoFit/>
          </a:bodyPr>
          <a:lstStyle/>
          <a:p>
            <a:pPr defTabSz="1218926">
              <a:defRPr/>
            </a:pPr>
            <a:r>
              <a:rPr lang="de-DE" sz="1200" b="1" dirty="0">
                <a:solidFill>
                  <a:srgbClr val="B1DADD">
                    <a:lumMod val="75000"/>
                  </a:srgbClr>
                </a:solidFill>
                <a:latin typeface="Arial"/>
              </a:rPr>
              <a:t>0 %</a:t>
            </a:r>
          </a:p>
        </p:txBody>
      </p:sp>
      <p:sp>
        <p:nvSpPr>
          <p:cNvPr id="86" name="Textfeld 85">
            <a:extLst>
              <a:ext uri="{FF2B5EF4-FFF2-40B4-BE49-F238E27FC236}">
                <a16:creationId xmlns:a16="http://schemas.microsoft.com/office/drawing/2014/main" xmlns="" id="{68C26383-90F1-4F41-A10F-7C0DD655AA42}"/>
              </a:ext>
            </a:extLst>
          </p:cNvPr>
          <p:cNvSpPr txBox="1"/>
          <p:nvPr/>
        </p:nvSpPr>
        <p:spPr>
          <a:xfrm>
            <a:off x="1892027" y="4592166"/>
            <a:ext cx="634116" cy="306918"/>
          </a:xfrm>
          <a:prstGeom prst="rect">
            <a:avLst/>
          </a:prstGeom>
        </p:spPr>
        <p:txBody>
          <a:bodyPr vert="horz" wrap="square" lIns="71983" tIns="71983" rIns="71983" bIns="71983" rtlCol="0">
            <a:spAutoFit/>
          </a:bodyPr>
          <a:lstStyle/>
          <a:p>
            <a:pPr defTabSz="1218926">
              <a:defRPr/>
            </a:pPr>
            <a:r>
              <a:rPr lang="de-DE" sz="1050" b="1" dirty="0">
                <a:solidFill>
                  <a:srgbClr val="B1DADD">
                    <a:lumMod val="75000"/>
                  </a:srgbClr>
                </a:solidFill>
                <a:latin typeface="Arial"/>
              </a:rPr>
              <a:t>12/2012</a:t>
            </a:r>
          </a:p>
        </p:txBody>
      </p:sp>
      <p:cxnSp>
        <p:nvCxnSpPr>
          <p:cNvPr id="46" name="Gerade Verbindung 12">
            <a:extLst>
              <a:ext uri="{FF2B5EF4-FFF2-40B4-BE49-F238E27FC236}">
                <a16:creationId xmlns:a16="http://schemas.microsoft.com/office/drawing/2014/main" xmlns="" id="{315CE181-8495-1D48-9367-383D3E6E3874}"/>
              </a:ext>
            </a:extLst>
          </p:cNvPr>
          <p:cNvCxnSpPr>
            <a:cxnSpLocks/>
          </p:cNvCxnSpPr>
          <p:nvPr/>
        </p:nvCxnSpPr>
        <p:spPr>
          <a:xfrm>
            <a:off x="2049217" y="3966094"/>
            <a:ext cx="83893"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68" name="Textfeld 67">
            <a:extLst>
              <a:ext uri="{FF2B5EF4-FFF2-40B4-BE49-F238E27FC236}">
                <a16:creationId xmlns:a16="http://schemas.microsoft.com/office/drawing/2014/main" xmlns="" id="{931A6956-F0DD-AD42-879D-A5647BB764E8}"/>
              </a:ext>
            </a:extLst>
          </p:cNvPr>
          <p:cNvSpPr txBox="1"/>
          <p:nvPr/>
        </p:nvSpPr>
        <p:spPr>
          <a:xfrm>
            <a:off x="1673800" y="3783873"/>
            <a:ext cx="431900" cy="329996"/>
          </a:xfrm>
          <a:prstGeom prst="rect">
            <a:avLst/>
          </a:prstGeom>
        </p:spPr>
        <p:txBody>
          <a:bodyPr vert="horz" wrap="square" lIns="71983" tIns="71983" rIns="71983" bIns="71983" rtlCol="0" anchor="ctr">
            <a:spAutoFit/>
          </a:bodyPr>
          <a:lstStyle/>
          <a:p>
            <a:pPr defTabSz="1218926">
              <a:defRPr/>
            </a:pPr>
            <a:r>
              <a:rPr lang="de-DE" sz="1200" b="1" dirty="0">
                <a:solidFill>
                  <a:srgbClr val="B1DADD">
                    <a:lumMod val="75000"/>
                  </a:srgbClr>
                </a:solidFill>
                <a:latin typeface="Arial"/>
              </a:rPr>
              <a:t>1 %</a:t>
            </a:r>
          </a:p>
        </p:txBody>
      </p:sp>
    </p:spTree>
    <p:extLst>
      <p:ext uri="{BB962C8B-B14F-4D97-AF65-F5344CB8AC3E}">
        <p14:creationId xmlns:p14="http://schemas.microsoft.com/office/powerpoint/2010/main" val="3354328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85</a:t>
            </a:fld>
            <a:endParaRPr lang="de-DE"/>
          </a:p>
        </p:txBody>
      </p:sp>
      <p:sp>
        <p:nvSpPr>
          <p:cNvPr id="7" name="Titel 4"/>
          <p:cNvSpPr>
            <a:spLocks noGrp="1"/>
          </p:cNvSpPr>
          <p:nvPr>
            <p:ph type="title"/>
          </p:nvPr>
        </p:nvSpPr>
        <p:spPr>
          <a:xfrm>
            <a:off x="226697" y="172363"/>
            <a:ext cx="10314206" cy="1325563"/>
          </a:xfrm>
        </p:spPr>
        <p:txBody>
          <a:bodyPr/>
          <a:lstStyle/>
          <a:p>
            <a:r>
              <a:rPr lang="de-DE" dirty="0"/>
              <a:t>Beraterausbildung | </a:t>
            </a:r>
            <a:r>
              <a:rPr lang="de-DE" dirty="0" smtClean="0"/>
              <a:t>Lebensversicherung</a:t>
            </a:r>
            <a:endParaRPr lang="de-DE" dirty="0"/>
          </a:p>
        </p:txBody>
      </p:sp>
      <p:pic>
        <p:nvPicPr>
          <p:cNvPr id="5" name="Grafik 4"/>
          <p:cNvPicPr>
            <a:picLocks noChangeAspect="1"/>
          </p:cNvPicPr>
          <p:nvPr/>
        </p:nvPicPr>
        <p:blipFill>
          <a:blip r:embed="rId2"/>
          <a:stretch>
            <a:fillRect/>
          </a:stretch>
        </p:blipFill>
        <p:spPr>
          <a:xfrm>
            <a:off x="1320145" y="1735619"/>
            <a:ext cx="8731468" cy="4378844"/>
          </a:xfrm>
          <a:prstGeom prst="rect">
            <a:avLst/>
          </a:prstGeom>
        </p:spPr>
      </p:pic>
    </p:spTree>
    <p:extLst>
      <p:ext uri="{BB962C8B-B14F-4D97-AF65-F5344CB8AC3E}">
        <p14:creationId xmlns:p14="http://schemas.microsoft.com/office/powerpoint/2010/main" val="96164578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xmlns="" id="{A094EFF8-7C02-4617-B550-9E2F969DA1AF}"/>
              </a:ext>
            </a:extLst>
          </p:cNvPr>
          <p:cNvPicPr>
            <a:picLocks noChangeAspect="1"/>
          </p:cNvPicPr>
          <p:nvPr/>
        </p:nvPicPr>
        <p:blipFill>
          <a:blip r:embed="rId3"/>
          <a:stretch>
            <a:fillRect/>
          </a:stretch>
        </p:blipFill>
        <p:spPr>
          <a:xfrm>
            <a:off x="1871531" y="1535626"/>
            <a:ext cx="8345064" cy="4813972"/>
          </a:xfrm>
          <a:prstGeom prst="rect">
            <a:avLst/>
          </a:prstGeom>
        </p:spPr>
      </p:pic>
      <p:sp>
        <p:nvSpPr>
          <p:cNvPr id="3" name="Foliennummernplatzhalter 2"/>
          <p:cNvSpPr>
            <a:spLocks noGrp="1"/>
          </p:cNvSpPr>
          <p:nvPr>
            <p:ph type="sldNum" sz="quarter" idx="4294967295"/>
          </p:nvPr>
        </p:nvSpPr>
        <p:spPr>
          <a:xfrm>
            <a:off x="11436353" y="6429600"/>
            <a:ext cx="645249" cy="278629"/>
          </a:xfrm>
          <a:prstGeom prst="rect">
            <a:avLst/>
          </a:prstGeom>
        </p:spPr>
        <p:txBody>
          <a:bodyPr/>
          <a:lstStyle/>
          <a:p>
            <a:pPr defTabSz="1219140"/>
            <a:fld id="{D4283204-99CE-4BE7-8913-1B1932C4C363}" type="slidenum">
              <a:rPr lang="de-DE">
                <a:solidFill>
                  <a:srgbClr val="00518E"/>
                </a:solidFill>
                <a:latin typeface="Calibri"/>
              </a:rPr>
              <a:pPr defTabSz="1219140"/>
              <a:t>86</a:t>
            </a:fld>
            <a:endParaRPr lang="de-DE">
              <a:solidFill>
                <a:srgbClr val="00518E"/>
              </a:solidFill>
              <a:latin typeface="Calibri"/>
            </a:endParaRPr>
          </a:p>
        </p:txBody>
      </p:sp>
      <p:sp>
        <p:nvSpPr>
          <p:cNvPr id="2" name="Titel 1"/>
          <p:cNvSpPr>
            <a:spLocks noGrp="1"/>
          </p:cNvSpPr>
          <p:nvPr>
            <p:ph type="title"/>
          </p:nvPr>
        </p:nvSpPr>
        <p:spPr>
          <a:xfrm>
            <a:off x="334438" y="648000"/>
            <a:ext cx="12194279" cy="522000"/>
          </a:xfrm>
        </p:spPr>
        <p:txBody>
          <a:bodyPr/>
          <a:lstStyle/>
          <a:p>
            <a:r>
              <a:rPr lang="de-DE" dirty="0"/>
              <a:t>Kapital-Neuanlage VOLKSWOHL BUND Leben – 2021 </a:t>
            </a:r>
            <a:br>
              <a:rPr lang="de-DE" dirty="0"/>
            </a:br>
            <a:r>
              <a:rPr lang="de-DE" b="0" dirty="0">
                <a:solidFill>
                  <a:schemeClr val="tx1"/>
                </a:solidFill>
              </a:rPr>
              <a:t>Summe: 1.663 Mio. Euro</a:t>
            </a:r>
          </a:p>
        </p:txBody>
      </p:sp>
      <p:sp>
        <p:nvSpPr>
          <p:cNvPr id="8" name="Textfeld 7">
            <a:extLst>
              <a:ext uri="{FF2B5EF4-FFF2-40B4-BE49-F238E27FC236}">
                <a16:creationId xmlns:a16="http://schemas.microsoft.com/office/drawing/2014/main" xmlns="" id="{8522971C-DD59-4BCF-B271-5D6CE5C243A2}"/>
              </a:ext>
            </a:extLst>
          </p:cNvPr>
          <p:cNvSpPr txBox="1"/>
          <p:nvPr/>
        </p:nvSpPr>
        <p:spPr>
          <a:xfrm>
            <a:off x="4101605" y="3879824"/>
            <a:ext cx="4316603" cy="646986"/>
          </a:xfrm>
          <a:prstGeom prst="roundRect">
            <a:avLst/>
          </a:prstGeom>
          <a:solidFill>
            <a:schemeClr val="accent5"/>
          </a:solidFill>
        </p:spPr>
        <p:txBody>
          <a:bodyPr wrap="square" rtlCol="0">
            <a:spAutoFit/>
          </a:bodyPr>
          <a:lstStyle/>
          <a:p>
            <a:pPr algn="ctr" defTabSz="1219140">
              <a:defRPr/>
            </a:pPr>
            <a:r>
              <a:rPr lang="de-DE" sz="3200" b="1" dirty="0">
                <a:solidFill>
                  <a:srgbClr val="FFFFFF"/>
                </a:solidFill>
                <a:latin typeface="Calibri"/>
              </a:rPr>
              <a:t>Ø-Rendite 3,62 %</a:t>
            </a:r>
          </a:p>
        </p:txBody>
      </p:sp>
      <p:sp>
        <p:nvSpPr>
          <p:cNvPr id="11" name="Rechteck 10">
            <a:extLst>
              <a:ext uri="{FF2B5EF4-FFF2-40B4-BE49-F238E27FC236}">
                <a16:creationId xmlns:a16="http://schemas.microsoft.com/office/drawing/2014/main" xmlns="" id="{38094B3B-D5D9-477A-9F18-D5E718055905}"/>
              </a:ext>
            </a:extLst>
          </p:cNvPr>
          <p:cNvSpPr/>
          <p:nvPr/>
        </p:nvSpPr>
        <p:spPr>
          <a:xfrm>
            <a:off x="12288663" y="-59052"/>
            <a:ext cx="3072367" cy="1344149"/>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r>
              <a:rPr lang="de-DE" sz="3200" dirty="0">
                <a:solidFill>
                  <a:srgbClr val="FFFFFF"/>
                </a:solidFill>
                <a:latin typeface="Calibri"/>
              </a:rPr>
              <a:t>Bertels</a:t>
            </a:r>
          </a:p>
        </p:txBody>
      </p:sp>
    </p:spTree>
    <p:extLst>
      <p:ext uri="{BB962C8B-B14F-4D97-AF65-F5344CB8AC3E}">
        <p14:creationId xmlns:p14="http://schemas.microsoft.com/office/powerpoint/2010/main" val="48946319"/>
      </p:ext>
    </p:extLst>
  </p:cSld>
  <p:clrMapOvr>
    <a:masterClrMapping/>
  </p:clrMapOvr>
  <p:transition>
    <p:fad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a:xfrm>
            <a:off x="11436352" y="6429600"/>
            <a:ext cx="645249" cy="278629"/>
          </a:xfrm>
          <a:prstGeom prst="rect">
            <a:avLst/>
          </a:prstGeom>
        </p:spPr>
        <p:txBody>
          <a:bodyPr vert="horz" lIns="121920" tIns="60960" rIns="121920" bIns="60960" rtlCol="0" anchor="ctr"/>
          <a:lstStyle>
            <a:defPPr>
              <a:defRPr lang="de-DE"/>
            </a:defPPr>
            <a:lvl1pPr marL="0" algn="r" defTabSz="1219170" rtl="0" eaLnBrk="1" latinLnBrk="0" hangingPunct="1">
              <a:defRPr sz="1400" kern="1200">
                <a:solidFill>
                  <a:schemeClr val="accent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1219140">
              <a:defRPr/>
            </a:pPr>
            <a:fld id="{D4283204-99CE-4BE7-8913-1B1932C4C363}" type="slidenum">
              <a:rPr lang="de-DE" smtClean="0">
                <a:solidFill>
                  <a:srgbClr val="00518E"/>
                </a:solidFill>
              </a:rPr>
              <a:pPr defTabSz="1219140">
                <a:defRPr/>
              </a:pPr>
              <a:t>87</a:t>
            </a:fld>
            <a:endParaRPr lang="de-DE">
              <a:solidFill>
                <a:srgbClr val="00518E"/>
              </a:solidFill>
              <a:latin typeface="Calibri"/>
            </a:endParaRPr>
          </a:p>
        </p:txBody>
      </p:sp>
      <p:pic>
        <p:nvPicPr>
          <p:cNvPr id="5" name="Grafik 4">
            <a:extLst>
              <a:ext uri="{FF2B5EF4-FFF2-40B4-BE49-F238E27FC236}">
                <a16:creationId xmlns:a16="http://schemas.microsoft.com/office/drawing/2014/main" xmlns="" id="{10B57FCD-AF6B-4B33-8260-8FDB38564C99}"/>
              </a:ext>
            </a:extLst>
          </p:cNvPr>
          <p:cNvPicPr>
            <a:picLocks noChangeAspect="1"/>
          </p:cNvPicPr>
          <p:nvPr/>
        </p:nvPicPr>
        <p:blipFill>
          <a:blip r:embed="rId3"/>
          <a:stretch>
            <a:fillRect/>
          </a:stretch>
        </p:blipFill>
        <p:spPr>
          <a:xfrm>
            <a:off x="6133376" y="3355493"/>
            <a:ext cx="5995849" cy="3066908"/>
          </a:xfrm>
          <a:prstGeom prst="rect">
            <a:avLst/>
          </a:prstGeom>
        </p:spPr>
      </p:pic>
      <p:sp>
        <p:nvSpPr>
          <p:cNvPr id="9" name="Textfeld 8">
            <a:extLst>
              <a:ext uri="{FF2B5EF4-FFF2-40B4-BE49-F238E27FC236}">
                <a16:creationId xmlns:a16="http://schemas.microsoft.com/office/drawing/2014/main" xmlns="" id="{E76675BD-4A9B-4692-A271-454EF96BC568}"/>
              </a:ext>
            </a:extLst>
          </p:cNvPr>
          <p:cNvSpPr txBox="1"/>
          <p:nvPr/>
        </p:nvSpPr>
        <p:spPr>
          <a:xfrm>
            <a:off x="335999" y="1508787"/>
            <a:ext cx="11100351" cy="2144498"/>
          </a:xfrm>
          <a:prstGeom prst="rect">
            <a:avLst/>
          </a:prstGeom>
          <a:noFill/>
        </p:spPr>
        <p:txBody>
          <a:bodyPr wrap="square" rtlCol="0">
            <a:spAutoFit/>
          </a:bodyPr>
          <a:lstStyle/>
          <a:p>
            <a:r>
              <a:rPr lang="de-DE" sz="2667" b="1" dirty="0"/>
              <a:t>Peel </a:t>
            </a:r>
            <a:r>
              <a:rPr lang="de-DE" sz="2667" b="1" dirty="0" err="1"/>
              <a:t>Pioneers</a:t>
            </a:r>
            <a:r>
              <a:rPr lang="de-DE" sz="2667" b="1" dirty="0"/>
              <a:t> B.V., Niederlande</a:t>
            </a:r>
          </a:p>
          <a:p>
            <a:r>
              <a:rPr lang="de-DE" sz="2667" dirty="0"/>
              <a:t>Thema: 		Kreislauf-Biowirtschaft – Reduktion von Abfallstoffen,</a:t>
            </a:r>
          </a:p>
          <a:p>
            <a:r>
              <a:rPr lang="de-DE" sz="2667" dirty="0"/>
              <a:t>		Recycling, Ressourcenschonung</a:t>
            </a:r>
          </a:p>
          <a:p>
            <a:r>
              <a:rPr lang="de-DE" sz="2667" dirty="0"/>
              <a:t>Investitionsart: 	Kapitalzusage für den European </a:t>
            </a:r>
            <a:r>
              <a:rPr lang="de-DE" sz="2667" dirty="0" err="1"/>
              <a:t>Circular</a:t>
            </a:r>
            <a:r>
              <a:rPr lang="de-DE" sz="2667" dirty="0"/>
              <a:t> </a:t>
            </a:r>
            <a:r>
              <a:rPr lang="de-DE" sz="2667" dirty="0" err="1"/>
              <a:t>Bioeconomy</a:t>
            </a:r>
            <a:r>
              <a:rPr lang="de-DE" sz="2667" dirty="0"/>
              <a:t> Fund I</a:t>
            </a:r>
          </a:p>
        </p:txBody>
      </p:sp>
      <p:sp>
        <p:nvSpPr>
          <p:cNvPr id="23" name="Textfeld 22">
            <a:extLst>
              <a:ext uri="{FF2B5EF4-FFF2-40B4-BE49-F238E27FC236}">
                <a16:creationId xmlns:a16="http://schemas.microsoft.com/office/drawing/2014/main" xmlns="" id="{177DC0EE-61C4-4C54-8BD9-CA3CC6818361}"/>
              </a:ext>
            </a:extLst>
          </p:cNvPr>
          <p:cNvSpPr txBox="1"/>
          <p:nvPr/>
        </p:nvSpPr>
        <p:spPr>
          <a:xfrm>
            <a:off x="335999" y="4101075"/>
            <a:ext cx="5856651" cy="913199"/>
          </a:xfrm>
          <a:prstGeom prst="rect">
            <a:avLst/>
          </a:prstGeom>
          <a:noFill/>
        </p:spPr>
        <p:txBody>
          <a:bodyPr wrap="square" rtlCol="0">
            <a:spAutoFit/>
          </a:bodyPr>
          <a:lstStyle/>
          <a:p>
            <a:r>
              <a:rPr lang="de-DE" sz="2667" dirty="0"/>
              <a:t>Investitionsvolumen: bis 25 Mio. Euro</a:t>
            </a:r>
          </a:p>
          <a:p>
            <a:r>
              <a:rPr lang="de-DE" sz="2667" b="1" dirty="0"/>
              <a:t>Rendite: 	      10 % plus</a:t>
            </a:r>
          </a:p>
        </p:txBody>
      </p:sp>
      <p:sp>
        <p:nvSpPr>
          <p:cNvPr id="2" name="Textfeld 1">
            <a:extLst>
              <a:ext uri="{FF2B5EF4-FFF2-40B4-BE49-F238E27FC236}">
                <a16:creationId xmlns:a16="http://schemas.microsoft.com/office/drawing/2014/main" xmlns="" id="{4927B63B-66EB-43FF-A55D-E00591975DB5}"/>
              </a:ext>
            </a:extLst>
          </p:cNvPr>
          <p:cNvSpPr txBox="1"/>
          <p:nvPr/>
        </p:nvSpPr>
        <p:spPr>
          <a:xfrm>
            <a:off x="335999" y="5375961"/>
            <a:ext cx="5664629" cy="2061911"/>
          </a:xfrm>
          <a:prstGeom prst="rect">
            <a:avLst/>
          </a:prstGeom>
          <a:noFill/>
        </p:spPr>
        <p:txBody>
          <a:bodyPr wrap="square" rtlCol="0">
            <a:spAutoFit/>
          </a:bodyPr>
          <a:lstStyle/>
          <a:p>
            <a:pPr algn="l"/>
            <a:r>
              <a:rPr lang="de-DE" sz="2133" dirty="0">
                <a:solidFill>
                  <a:srgbClr val="000000"/>
                </a:solidFill>
              </a:rPr>
              <a:t>Verwendung:</a:t>
            </a:r>
          </a:p>
          <a:p>
            <a:pPr algn="l"/>
            <a:r>
              <a:rPr lang="de-DE" sz="2133" dirty="0">
                <a:solidFill>
                  <a:srgbClr val="000000"/>
                </a:solidFill>
              </a:rPr>
              <a:t>Kaltgepresstes Öl, Drogerieprodukte und Reinigungsmittel</a:t>
            </a:r>
          </a:p>
          <a:p>
            <a:r>
              <a:rPr lang="de-DE" sz="3200" dirty="0"/>
              <a:t/>
            </a:r>
            <a:br>
              <a:rPr lang="de-DE" sz="3200" dirty="0"/>
            </a:br>
            <a:endParaRPr lang="de-DE" sz="3200" dirty="0"/>
          </a:p>
        </p:txBody>
      </p:sp>
      <p:sp>
        <p:nvSpPr>
          <p:cNvPr id="10" name="Titel 4"/>
          <p:cNvSpPr>
            <a:spLocks noGrp="1"/>
          </p:cNvSpPr>
          <p:nvPr>
            <p:ph type="title"/>
          </p:nvPr>
        </p:nvSpPr>
        <p:spPr>
          <a:xfrm>
            <a:off x="426343" y="488395"/>
            <a:ext cx="11332633" cy="677862"/>
          </a:xfrm>
        </p:spPr>
        <p:txBody>
          <a:bodyPr/>
          <a:lstStyle/>
          <a:p>
            <a:r>
              <a:rPr lang="de-DE" dirty="0"/>
              <a:t>Beraterausbildung | </a:t>
            </a:r>
            <a:r>
              <a:rPr lang="de-DE" dirty="0" smtClean="0"/>
              <a:t>Lebensversicherung</a:t>
            </a:r>
            <a:endParaRPr lang="de-DE" dirty="0"/>
          </a:p>
        </p:txBody>
      </p:sp>
    </p:spTree>
    <p:extLst>
      <p:ext uri="{BB962C8B-B14F-4D97-AF65-F5344CB8AC3E}">
        <p14:creationId xmlns:p14="http://schemas.microsoft.com/office/powerpoint/2010/main" val="397855"/>
      </p:ext>
    </p:extLst>
  </p:cSld>
  <p:clrMapOvr>
    <a:masterClrMapping/>
  </p:clrMapOvr>
  <p:transition>
    <p:fad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88</a:t>
            </a:fld>
            <a:endParaRPr lang="de-DE"/>
          </a:p>
        </p:txBody>
      </p:sp>
      <p:sp>
        <p:nvSpPr>
          <p:cNvPr id="7" name="Titel 4"/>
          <p:cNvSpPr>
            <a:spLocks noGrp="1"/>
          </p:cNvSpPr>
          <p:nvPr>
            <p:ph type="title"/>
          </p:nvPr>
        </p:nvSpPr>
        <p:spPr>
          <a:xfrm>
            <a:off x="226697" y="172363"/>
            <a:ext cx="10314206" cy="1325563"/>
          </a:xfrm>
        </p:spPr>
        <p:txBody>
          <a:bodyPr/>
          <a:lstStyle/>
          <a:p>
            <a:r>
              <a:rPr lang="de-DE" dirty="0"/>
              <a:t>Beraterausbildung | </a:t>
            </a:r>
            <a:r>
              <a:rPr lang="de-DE" dirty="0" smtClean="0"/>
              <a:t>Lebensversicherung</a:t>
            </a:r>
            <a:endParaRPr lang="de-DE" dirty="0"/>
          </a:p>
        </p:txBody>
      </p:sp>
      <p:pic>
        <p:nvPicPr>
          <p:cNvPr id="4" name="Grafik 3"/>
          <p:cNvPicPr>
            <a:picLocks noChangeAspect="1"/>
          </p:cNvPicPr>
          <p:nvPr/>
        </p:nvPicPr>
        <p:blipFill>
          <a:blip r:embed="rId2"/>
          <a:stretch>
            <a:fillRect/>
          </a:stretch>
        </p:blipFill>
        <p:spPr>
          <a:xfrm>
            <a:off x="1608364" y="1103489"/>
            <a:ext cx="8297636" cy="5520468"/>
          </a:xfrm>
          <a:prstGeom prst="rect">
            <a:avLst/>
          </a:prstGeom>
        </p:spPr>
      </p:pic>
    </p:spTree>
    <p:extLst>
      <p:ext uri="{BB962C8B-B14F-4D97-AF65-F5344CB8AC3E}">
        <p14:creationId xmlns:p14="http://schemas.microsoft.com/office/powerpoint/2010/main" val="422174715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89</a:t>
            </a:fld>
            <a:endParaRPr lang="de-DE"/>
          </a:p>
        </p:txBody>
      </p:sp>
      <p:sp>
        <p:nvSpPr>
          <p:cNvPr id="7" name="Titel 4"/>
          <p:cNvSpPr>
            <a:spLocks noGrp="1"/>
          </p:cNvSpPr>
          <p:nvPr>
            <p:ph type="title"/>
          </p:nvPr>
        </p:nvSpPr>
        <p:spPr>
          <a:xfrm>
            <a:off x="185140" y="182624"/>
            <a:ext cx="10314206" cy="1325563"/>
          </a:xfrm>
        </p:spPr>
        <p:txBody>
          <a:bodyPr/>
          <a:lstStyle/>
          <a:p>
            <a:r>
              <a:rPr lang="de-DE" dirty="0"/>
              <a:t>Beraterausbildung | </a:t>
            </a:r>
            <a:r>
              <a:rPr lang="de-DE" dirty="0" smtClean="0"/>
              <a:t>Lebensversicherung</a:t>
            </a:r>
            <a:endParaRPr lang="de-DE" dirty="0"/>
          </a:p>
        </p:txBody>
      </p:sp>
      <p:sp>
        <p:nvSpPr>
          <p:cNvPr id="5" name="Rectangle 5"/>
          <p:cNvSpPr>
            <a:spLocks noChangeArrowheads="1"/>
          </p:cNvSpPr>
          <p:nvPr/>
        </p:nvSpPr>
        <p:spPr bwMode="auto">
          <a:xfrm>
            <a:off x="2039155" y="2517997"/>
            <a:ext cx="1109663" cy="2841121"/>
          </a:xfrm>
          <a:prstGeom prst="rect">
            <a:avLst/>
          </a:prstGeom>
          <a:solidFill>
            <a:srgbClr val="92D050"/>
          </a:solidFill>
          <a:ln w="12700" algn="ctr">
            <a:noFill/>
            <a:miter lim="800000"/>
            <a:headEnd/>
            <a:tailEnd/>
          </a:ln>
        </p:spPr>
        <p:txBody>
          <a:bodyPr wrap="none" lIns="80165" tIns="40083" rIns="80165" bIns="40083" anchor="ctr"/>
          <a:lstStyle/>
          <a:p>
            <a:pPr algn="ctr" defTabSz="801688" eaLnBrk="0" hangingPunct="0">
              <a:spcBef>
                <a:spcPct val="50000"/>
              </a:spcBef>
            </a:pPr>
            <a:r>
              <a:rPr lang="de-DE" sz="1400" b="1" dirty="0" smtClean="0">
                <a:solidFill>
                  <a:schemeClr val="bg1"/>
                </a:solidFill>
              </a:rPr>
              <a:t>Fondsanlage</a:t>
            </a:r>
            <a:endParaRPr lang="de-DE" sz="1400" b="1" dirty="0">
              <a:solidFill>
                <a:schemeClr val="bg1"/>
              </a:solidFill>
            </a:endParaRPr>
          </a:p>
        </p:txBody>
      </p:sp>
      <p:sp>
        <p:nvSpPr>
          <p:cNvPr id="6" name="Rectangle 4"/>
          <p:cNvSpPr>
            <a:spLocks noChangeArrowheads="1"/>
          </p:cNvSpPr>
          <p:nvPr/>
        </p:nvSpPr>
        <p:spPr bwMode="auto">
          <a:xfrm>
            <a:off x="2051050" y="5423867"/>
            <a:ext cx="1109663" cy="1110046"/>
          </a:xfrm>
          <a:prstGeom prst="rect">
            <a:avLst/>
          </a:prstGeom>
          <a:solidFill>
            <a:schemeClr val="accent2"/>
          </a:solidFill>
          <a:ln w="12700" algn="ctr">
            <a:noFill/>
            <a:miter lim="800000"/>
            <a:headEnd/>
            <a:tailEnd/>
          </a:ln>
        </p:spPr>
        <p:txBody>
          <a:bodyPr wrap="none" lIns="80165" tIns="40083" rIns="80165" bIns="40083" anchor="ctr"/>
          <a:lstStyle/>
          <a:p>
            <a:pPr defTabSz="801688" eaLnBrk="0" hangingPunct="0">
              <a:spcBef>
                <a:spcPct val="50000"/>
              </a:spcBef>
            </a:pPr>
            <a:r>
              <a:rPr lang="de-DE" sz="1400" b="1" dirty="0">
                <a:solidFill>
                  <a:schemeClr val="bg1"/>
                </a:solidFill>
              </a:rPr>
              <a:t>Deckungs-</a:t>
            </a:r>
            <a:br>
              <a:rPr lang="de-DE" sz="1400" b="1" dirty="0">
                <a:solidFill>
                  <a:schemeClr val="bg1"/>
                </a:solidFill>
              </a:rPr>
            </a:br>
            <a:r>
              <a:rPr lang="de-DE" sz="1400" b="1" dirty="0">
                <a:solidFill>
                  <a:schemeClr val="bg1"/>
                </a:solidFill>
              </a:rPr>
              <a:t>stock</a:t>
            </a:r>
            <a:br>
              <a:rPr lang="de-DE" sz="1400" b="1" dirty="0">
                <a:solidFill>
                  <a:schemeClr val="bg1"/>
                </a:solidFill>
              </a:rPr>
            </a:br>
            <a:r>
              <a:rPr lang="de-DE" sz="1400" b="1" dirty="0" smtClean="0">
                <a:solidFill>
                  <a:schemeClr val="bg1"/>
                </a:solidFill>
              </a:rPr>
              <a:t>0,25%</a:t>
            </a:r>
            <a:endParaRPr lang="de-DE" sz="1400" b="1" dirty="0">
              <a:solidFill>
                <a:schemeClr val="bg1"/>
              </a:solidFill>
            </a:endParaRPr>
          </a:p>
        </p:txBody>
      </p:sp>
      <p:grpSp>
        <p:nvGrpSpPr>
          <p:cNvPr id="8" name="Group 21"/>
          <p:cNvGrpSpPr>
            <a:grpSpLocks/>
          </p:cNvGrpSpPr>
          <p:nvPr/>
        </p:nvGrpSpPr>
        <p:grpSpPr bwMode="auto">
          <a:xfrm>
            <a:off x="5002689" y="2517998"/>
            <a:ext cx="1117811" cy="4016162"/>
            <a:chOff x="3093" y="1722"/>
            <a:chExt cx="823" cy="2789"/>
          </a:xfrm>
        </p:grpSpPr>
        <p:grpSp>
          <p:nvGrpSpPr>
            <p:cNvPr id="9" name="Group 22"/>
            <p:cNvGrpSpPr>
              <a:grpSpLocks/>
            </p:cNvGrpSpPr>
            <p:nvPr/>
          </p:nvGrpSpPr>
          <p:grpSpPr bwMode="auto">
            <a:xfrm>
              <a:off x="3094" y="2230"/>
              <a:ext cx="822" cy="2012"/>
              <a:chOff x="2868" y="2230"/>
              <a:chExt cx="822" cy="2012"/>
            </a:xfrm>
          </p:grpSpPr>
          <p:sp>
            <p:nvSpPr>
              <p:cNvPr id="13" name="Rectangle 23"/>
              <p:cNvSpPr>
                <a:spLocks noChangeArrowheads="1"/>
              </p:cNvSpPr>
              <p:nvPr/>
            </p:nvSpPr>
            <p:spPr bwMode="auto">
              <a:xfrm>
                <a:off x="2873" y="2230"/>
                <a:ext cx="817" cy="1919"/>
              </a:xfrm>
              <a:prstGeom prst="rect">
                <a:avLst/>
              </a:prstGeom>
              <a:solidFill>
                <a:srgbClr val="00B050"/>
              </a:solidFill>
              <a:ln w="12700" algn="ctr">
                <a:noFill/>
                <a:miter lim="800000"/>
                <a:headEnd/>
                <a:tailEnd/>
              </a:ln>
            </p:spPr>
            <p:txBody>
              <a:bodyPr wrap="none" lIns="80165" tIns="40083" rIns="80165" bIns="40083" anchor="ctr"/>
              <a:lstStyle/>
              <a:p>
                <a:pPr algn="ctr" defTabSz="801688" eaLnBrk="0" hangingPunct="0">
                  <a:spcBef>
                    <a:spcPct val="50000"/>
                  </a:spcBef>
                </a:pPr>
                <a:r>
                  <a:rPr lang="de-DE" sz="1400" b="1" dirty="0" smtClean="0">
                    <a:solidFill>
                      <a:schemeClr val="bg1"/>
                    </a:solidFill>
                  </a:rPr>
                  <a:t>WS-</a:t>
                </a:r>
                <a:r>
                  <a:rPr lang="de-DE" sz="1400" b="1" dirty="0">
                    <a:solidFill>
                      <a:schemeClr val="bg1"/>
                    </a:solidFill>
                  </a:rPr>
                  <a:t/>
                </a:r>
                <a:br>
                  <a:rPr lang="de-DE" sz="1400" b="1" dirty="0">
                    <a:solidFill>
                      <a:schemeClr val="bg1"/>
                    </a:solidFill>
                  </a:rPr>
                </a:br>
                <a:r>
                  <a:rPr lang="de-DE" sz="1400" b="1" dirty="0">
                    <a:solidFill>
                      <a:schemeClr val="bg1"/>
                    </a:solidFill>
                  </a:rPr>
                  <a:t>F</a:t>
                </a:r>
                <a:r>
                  <a:rPr lang="de-DE" sz="1400" b="1" dirty="0" smtClean="0">
                    <a:solidFill>
                      <a:schemeClr val="bg1"/>
                    </a:solidFill>
                  </a:rPr>
                  <a:t>onds</a:t>
                </a:r>
                <a:r>
                  <a:rPr lang="de-DE" sz="1400" b="1" dirty="0">
                    <a:solidFill>
                      <a:schemeClr val="bg1"/>
                    </a:solidFill>
                  </a:rPr>
                  <a:t/>
                </a:r>
                <a:br>
                  <a:rPr lang="de-DE" sz="1400" b="1" dirty="0">
                    <a:solidFill>
                      <a:schemeClr val="bg1"/>
                    </a:solidFill>
                  </a:rPr>
                </a:br>
                <a:r>
                  <a:rPr lang="de-DE" sz="1400" b="1" dirty="0">
                    <a:solidFill>
                      <a:schemeClr val="bg1"/>
                    </a:solidFill>
                  </a:rPr>
                  <a:t>(80%)</a:t>
                </a:r>
              </a:p>
              <a:p>
                <a:pPr defTabSz="801688" eaLnBrk="0" hangingPunct="0">
                  <a:spcBef>
                    <a:spcPct val="50000"/>
                  </a:spcBef>
                </a:pPr>
                <a:endParaRPr lang="de-DE" sz="1400" b="1" dirty="0">
                  <a:solidFill>
                    <a:schemeClr val="bg1"/>
                  </a:solidFill>
                </a:endParaRPr>
              </a:p>
              <a:p>
                <a:pPr defTabSz="801688" eaLnBrk="0" hangingPunct="0">
                  <a:spcBef>
                    <a:spcPct val="50000"/>
                  </a:spcBef>
                </a:pPr>
                <a:endParaRPr lang="de-DE" sz="1400" b="1" dirty="0">
                  <a:solidFill>
                    <a:schemeClr val="bg1"/>
                  </a:solidFill>
                </a:endParaRPr>
              </a:p>
              <a:p>
                <a:pPr defTabSz="801688" eaLnBrk="0" hangingPunct="0">
                  <a:spcBef>
                    <a:spcPct val="50000"/>
                  </a:spcBef>
                </a:pPr>
                <a:endParaRPr lang="de-DE" sz="1400" b="1" dirty="0">
                  <a:solidFill>
                    <a:schemeClr val="bg1"/>
                  </a:solidFill>
                </a:endParaRPr>
              </a:p>
              <a:p>
                <a:pPr defTabSz="801688" eaLnBrk="0" hangingPunct="0">
                  <a:spcBef>
                    <a:spcPct val="50000"/>
                  </a:spcBef>
                </a:pPr>
                <a:endParaRPr lang="de-DE" sz="1400" b="1" dirty="0">
                  <a:solidFill>
                    <a:schemeClr val="bg1"/>
                  </a:solidFill>
                </a:endParaRPr>
              </a:p>
            </p:txBody>
          </p:sp>
          <p:sp>
            <p:nvSpPr>
              <p:cNvPr id="14" name="Rectangle 24"/>
              <p:cNvSpPr>
                <a:spLocks noChangeArrowheads="1"/>
              </p:cNvSpPr>
              <p:nvPr/>
            </p:nvSpPr>
            <p:spPr bwMode="auto">
              <a:xfrm>
                <a:off x="2868" y="3695"/>
                <a:ext cx="816" cy="547"/>
              </a:xfrm>
              <a:prstGeom prst="rect">
                <a:avLst/>
              </a:prstGeom>
              <a:solidFill>
                <a:schemeClr val="bg1"/>
              </a:solidFill>
              <a:ln w="12700" algn="ctr">
                <a:noFill/>
                <a:miter lim="800000"/>
                <a:headEnd/>
                <a:tailEnd/>
              </a:ln>
            </p:spPr>
            <p:txBody>
              <a:bodyPr wrap="none" anchor="ctr"/>
              <a:lstStyle/>
              <a:p>
                <a:endParaRPr lang="de-DE"/>
              </a:p>
            </p:txBody>
          </p:sp>
        </p:grpSp>
        <p:sp>
          <p:nvSpPr>
            <p:cNvPr id="10" name="Rectangle 25"/>
            <p:cNvSpPr>
              <a:spLocks noChangeArrowheads="1"/>
            </p:cNvSpPr>
            <p:nvPr/>
          </p:nvSpPr>
          <p:spPr bwMode="auto">
            <a:xfrm>
              <a:off x="3093" y="1722"/>
              <a:ext cx="817" cy="499"/>
            </a:xfrm>
            <a:prstGeom prst="rect">
              <a:avLst/>
            </a:prstGeom>
            <a:solidFill>
              <a:srgbClr val="92D050"/>
            </a:solidFill>
            <a:ln w="12700" algn="ctr">
              <a:noFill/>
              <a:miter lim="800000"/>
              <a:headEnd/>
              <a:tailEnd/>
            </a:ln>
          </p:spPr>
          <p:txBody>
            <a:bodyPr wrap="none" lIns="80165" tIns="40083" rIns="80165" bIns="40083" anchor="ctr"/>
            <a:lstStyle/>
            <a:p>
              <a:pPr algn="ctr" defTabSz="801688" eaLnBrk="0" hangingPunct="0">
                <a:spcBef>
                  <a:spcPct val="50000"/>
                </a:spcBef>
              </a:pPr>
              <a:r>
                <a:rPr lang="de-DE" sz="1400" b="1" dirty="0" smtClean="0">
                  <a:solidFill>
                    <a:schemeClr val="bg1"/>
                  </a:solidFill>
                </a:rPr>
                <a:t>Fondsanlage</a:t>
              </a:r>
              <a:endParaRPr lang="de-DE" sz="1400" b="1" dirty="0">
                <a:solidFill>
                  <a:schemeClr val="bg1"/>
                </a:solidFill>
              </a:endParaRPr>
            </a:p>
          </p:txBody>
        </p:sp>
        <p:sp>
          <p:nvSpPr>
            <p:cNvPr id="11" name="Rectangle 26"/>
            <p:cNvSpPr>
              <a:spLocks noChangeArrowheads="1"/>
            </p:cNvSpPr>
            <p:nvPr/>
          </p:nvSpPr>
          <p:spPr bwMode="auto">
            <a:xfrm>
              <a:off x="3099" y="3695"/>
              <a:ext cx="817" cy="816"/>
            </a:xfrm>
            <a:prstGeom prst="rect">
              <a:avLst/>
            </a:prstGeom>
            <a:solidFill>
              <a:schemeClr val="accent2"/>
            </a:solidFill>
            <a:ln w="12700" algn="ctr">
              <a:noFill/>
              <a:miter lim="800000"/>
              <a:headEnd/>
              <a:tailEnd/>
            </a:ln>
          </p:spPr>
          <p:txBody>
            <a:bodyPr wrap="none" lIns="80165" tIns="40083" rIns="80165" bIns="40083" anchor="ctr"/>
            <a:lstStyle/>
            <a:p>
              <a:pPr defTabSz="801688" eaLnBrk="0" hangingPunct="0">
                <a:spcBef>
                  <a:spcPct val="50000"/>
                </a:spcBef>
              </a:pPr>
              <a:r>
                <a:rPr lang="de-DE" sz="1400" b="1" dirty="0">
                  <a:solidFill>
                    <a:schemeClr val="bg1"/>
                  </a:solidFill>
                </a:rPr>
                <a:t>Deckungs-</a:t>
              </a:r>
              <a:br>
                <a:rPr lang="de-DE" sz="1400" b="1" dirty="0">
                  <a:solidFill>
                    <a:schemeClr val="bg1"/>
                  </a:solidFill>
                </a:rPr>
              </a:br>
              <a:r>
                <a:rPr lang="de-DE" sz="1400" b="1" dirty="0">
                  <a:solidFill>
                    <a:schemeClr val="bg1"/>
                  </a:solidFill>
                </a:rPr>
                <a:t>stock</a:t>
              </a:r>
              <a:br>
                <a:rPr lang="de-DE" sz="1400" b="1" dirty="0">
                  <a:solidFill>
                    <a:schemeClr val="bg1"/>
                  </a:solidFill>
                </a:rPr>
              </a:br>
              <a:r>
                <a:rPr lang="de-DE" sz="1400" b="1" dirty="0" smtClean="0">
                  <a:solidFill>
                    <a:schemeClr val="bg1"/>
                  </a:solidFill>
                </a:rPr>
                <a:t>0,25 </a:t>
              </a:r>
              <a:r>
                <a:rPr lang="de-DE" sz="1400" b="1" dirty="0">
                  <a:solidFill>
                    <a:schemeClr val="bg1"/>
                  </a:solidFill>
                </a:rPr>
                <a:t>%</a:t>
              </a:r>
            </a:p>
          </p:txBody>
        </p:sp>
        <p:sp>
          <p:nvSpPr>
            <p:cNvPr id="12" name="AutoShape 27" descr="70%"/>
            <p:cNvSpPr>
              <a:spLocks noChangeArrowheads="1"/>
            </p:cNvSpPr>
            <p:nvPr/>
          </p:nvSpPr>
          <p:spPr bwMode="auto">
            <a:xfrm>
              <a:off x="3343" y="3467"/>
              <a:ext cx="318" cy="363"/>
            </a:xfrm>
            <a:prstGeom prst="upDownArrow">
              <a:avLst>
                <a:gd name="adj1" fmla="val 50000"/>
                <a:gd name="adj2" fmla="val 22830"/>
              </a:avLst>
            </a:prstGeom>
            <a:solidFill>
              <a:srgbClr val="C00000"/>
            </a:solidFill>
            <a:ln w="12700" algn="ctr">
              <a:noFill/>
              <a:miter lim="800000"/>
              <a:headEnd/>
              <a:tailEnd/>
            </a:ln>
          </p:spPr>
          <p:txBody>
            <a:bodyPr wrap="none" anchor="ctr"/>
            <a:lstStyle/>
            <a:p>
              <a:endParaRPr lang="de-DE"/>
            </a:p>
          </p:txBody>
        </p:sp>
      </p:grpSp>
      <p:sp>
        <p:nvSpPr>
          <p:cNvPr id="3" name="Rechteck 2"/>
          <p:cNvSpPr/>
          <p:nvPr/>
        </p:nvSpPr>
        <p:spPr>
          <a:xfrm>
            <a:off x="1360282" y="2084443"/>
            <a:ext cx="2467407" cy="369332"/>
          </a:xfrm>
          <a:prstGeom prst="rect">
            <a:avLst/>
          </a:prstGeom>
        </p:spPr>
        <p:txBody>
          <a:bodyPr wrap="none">
            <a:spAutoFit/>
          </a:bodyPr>
          <a:lstStyle/>
          <a:p>
            <a:pPr marL="379413" indent="-379413" eaLnBrk="0" hangingPunct="0"/>
            <a:r>
              <a:rPr lang="de-DE" dirty="0">
                <a:solidFill>
                  <a:srgbClr val="1D2D4B"/>
                </a:solidFill>
              </a:rPr>
              <a:t>Hybrid (2-Topf-Modell)</a:t>
            </a:r>
            <a:endParaRPr lang="de-DE" dirty="0">
              <a:solidFill>
                <a:srgbClr val="1D2D4B"/>
              </a:solidFill>
            </a:endParaRPr>
          </a:p>
        </p:txBody>
      </p:sp>
      <p:sp>
        <p:nvSpPr>
          <p:cNvPr id="15" name="Rechteck 14"/>
          <p:cNvSpPr/>
          <p:nvPr/>
        </p:nvSpPr>
        <p:spPr>
          <a:xfrm>
            <a:off x="4132167" y="2085703"/>
            <a:ext cx="3283976" cy="369332"/>
          </a:xfrm>
          <a:prstGeom prst="rect">
            <a:avLst/>
          </a:prstGeom>
        </p:spPr>
        <p:txBody>
          <a:bodyPr wrap="none">
            <a:spAutoFit/>
          </a:bodyPr>
          <a:lstStyle/>
          <a:p>
            <a:pPr marL="379413" indent="-379413" eaLnBrk="0" hangingPunct="0"/>
            <a:r>
              <a:rPr lang="de-DE" dirty="0"/>
              <a:t>Wertsicherung (3-Topf-Modell)</a:t>
            </a:r>
            <a:endParaRPr lang="de-DE" dirty="0"/>
          </a:p>
        </p:txBody>
      </p:sp>
      <p:sp>
        <p:nvSpPr>
          <p:cNvPr id="17" name="Textplatzhalter 2"/>
          <p:cNvSpPr>
            <a:spLocks noGrp="1"/>
          </p:cNvSpPr>
          <p:nvPr>
            <p:ph type="body" sz="quarter" idx="10"/>
          </p:nvPr>
        </p:nvSpPr>
        <p:spPr>
          <a:xfrm>
            <a:off x="185140" y="1540027"/>
            <a:ext cx="11347991" cy="395680"/>
          </a:xfrm>
        </p:spPr>
        <p:txBody>
          <a:bodyPr/>
          <a:lstStyle/>
          <a:p>
            <a:r>
              <a:rPr lang="de-DE" dirty="0" smtClean="0"/>
              <a:t>Technische Formen der fondsgebundenen Rentenversicherung</a:t>
            </a:r>
            <a:endParaRPr lang="de-DE" dirty="0"/>
          </a:p>
        </p:txBody>
      </p:sp>
    </p:spTree>
    <p:extLst>
      <p:ext uri="{BB962C8B-B14F-4D97-AF65-F5344CB8AC3E}">
        <p14:creationId xmlns:p14="http://schemas.microsoft.com/office/powerpoint/2010/main" val="63420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3" name="Textplatzhalter 2"/>
          <p:cNvSpPr>
            <a:spLocks noGrp="1"/>
          </p:cNvSpPr>
          <p:nvPr>
            <p:ph type="body" sz="quarter" idx="10"/>
          </p:nvPr>
        </p:nvSpPr>
        <p:spPr/>
        <p:txBody>
          <a:bodyPr/>
          <a:lstStyle/>
          <a:p>
            <a:r>
              <a:rPr lang="de-DE" dirty="0" smtClean="0"/>
              <a:t>Nicht versicherter Personenkreis | Versicherungsfreiheit (§5 SGB VI)</a:t>
            </a:r>
            <a:endParaRPr lang="de-DE" dirty="0"/>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
        <p:nvSpPr>
          <p:cNvPr id="6" name="Textfeld 5"/>
          <p:cNvSpPr txBox="1"/>
          <p:nvPr/>
        </p:nvSpPr>
        <p:spPr>
          <a:xfrm>
            <a:off x="500372" y="2373197"/>
            <a:ext cx="8496944" cy="3293209"/>
          </a:xfrm>
          <a:prstGeom prst="rect">
            <a:avLst/>
          </a:prstGeom>
          <a:noFill/>
          <a:ln>
            <a:noFill/>
          </a:ln>
        </p:spPr>
        <p:txBody>
          <a:bodyPr wrap="square" rtlCol="0">
            <a:spAutoFit/>
          </a:bodyPr>
          <a:lstStyle/>
          <a:p>
            <a:r>
              <a:rPr lang="de-DE" sz="2000" u="sng" dirty="0" smtClean="0">
                <a:solidFill>
                  <a:srgbClr val="1D2D4B"/>
                </a:solidFill>
              </a:rPr>
              <a:t>Versicherungsfreiheit (§5 SGB VI)</a:t>
            </a:r>
          </a:p>
          <a:p>
            <a:endParaRPr lang="de-DE" sz="2000" dirty="0" smtClean="0">
              <a:solidFill>
                <a:srgbClr val="1D2D4B"/>
              </a:solidFill>
            </a:endParaRPr>
          </a:p>
          <a:p>
            <a:pPr>
              <a:buFont typeface="Wingdings" pitchFamily="2" charset="2"/>
              <a:buChar char="§"/>
            </a:pPr>
            <a:r>
              <a:rPr lang="de-DE" sz="2000" dirty="0" smtClean="0">
                <a:solidFill>
                  <a:srgbClr val="1D2D4B"/>
                </a:solidFill>
              </a:rPr>
              <a:t> </a:t>
            </a:r>
            <a:r>
              <a:rPr lang="de-DE" sz="1600" dirty="0" smtClean="0">
                <a:solidFill>
                  <a:srgbClr val="1D2D4B"/>
                </a:solidFill>
              </a:rPr>
              <a:t>Beamte, Richter, Berufs- und Zeitsoldaten</a:t>
            </a:r>
          </a:p>
          <a:p>
            <a:pPr>
              <a:buFont typeface="Wingdings" pitchFamily="2" charset="2"/>
              <a:buChar char="§"/>
            </a:pPr>
            <a:r>
              <a:rPr lang="de-DE" sz="1600" dirty="0" smtClean="0">
                <a:solidFill>
                  <a:srgbClr val="1D2D4B"/>
                </a:solidFill>
              </a:rPr>
              <a:t> Beschäftigte von Körperschaften, Anstalten und Stiftungen des öffentlichen Rechts</a:t>
            </a:r>
          </a:p>
          <a:p>
            <a:pPr>
              <a:buFont typeface="Wingdings" pitchFamily="2" charset="2"/>
              <a:buChar char="§"/>
            </a:pPr>
            <a:r>
              <a:rPr lang="de-DE" sz="1600" dirty="0" smtClean="0">
                <a:solidFill>
                  <a:srgbClr val="1D2D4B"/>
                </a:solidFill>
              </a:rPr>
              <a:t> Diakonissen und Angehörige ähnlicher Gemeinschaften</a:t>
            </a:r>
          </a:p>
          <a:p>
            <a:pPr>
              <a:buFont typeface="Wingdings" pitchFamily="2" charset="2"/>
              <a:buChar char="§"/>
            </a:pPr>
            <a:r>
              <a:rPr lang="de-DE" sz="1600" dirty="0">
                <a:solidFill>
                  <a:srgbClr val="1D2D4B"/>
                </a:solidFill>
              </a:rPr>
              <a:t> A</a:t>
            </a:r>
            <a:r>
              <a:rPr lang="de-DE" sz="1600" dirty="0" smtClean="0">
                <a:solidFill>
                  <a:srgbClr val="1D2D4B"/>
                </a:solidFill>
              </a:rPr>
              <a:t>ngestellte mit Unternehmerstellung (Vorstände), GGF mit Sperrminorität</a:t>
            </a:r>
          </a:p>
          <a:p>
            <a:pPr>
              <a:buFont typeface="Wingdings" pitchFamily="2" charset="2"/>
              <a:buChar char="§"/>
            </a:pPr>
            <a:r>
              <a:rPr lang="de-DE" sz="1600" dirty="0" smtClean="0">
                <a:solidFill>
                  <a:srgbClr val="1D2D4B"/>
                </a:solidFill>
              </a:rPr>
              <a:t> Personen , die eine Altersrente beziehen</a:t>
            </a:r>
          </a:p>
          <a:p>
            <a:pPr>
              <a:buFont typeface="Wingdings" pitchFamily="2" charset="2"/>
              <a:buChar char="§"/>
            </a:pPr>
            <a:r>
              <a:rPr lang="de-DE" sz="1600" dirty="0" smtClean="0">
                <a:solidFill>
                  <a:srgbClr val="1D2D4B"/>
                </a:solidFill>
              </a:rPr>
              <a:t> Studenten, die ein Praktikum ableisten, das in der Studien- oder Prüfungsordnung </a:t>
            </a:r>
          </a:p>
          <a:p>
            <a:r>
              <a:rPr lang="de-DE" sz="1600" dirty="0" smtClean="0">
                <a:solidFill>
                  <a:srgbClr val="1D2D4B"/>
                </a:solidFill>
              </a:rPr>
              <a:t>   vorgeschrieben ist</a:t>
            </a:r>
          </a:p>
          <a:p>
            <a:pPr>
              <a:buFont typeface="Wingdings" pitchFamily="2" charset="2"/>
              <a:buChar char="§"/>
            </a:pPr>
            <a:r>
              <a:rPr lang="de-DE" sz="1600" dirty="0" smtClean="0">
                <a:solidFill>
                  <a:srgbClr val="1D2D4B"/>
                </a:solidFill>
              </a:rPr>
              <a:t> Geringfügig Beschäftigte, deren Beschäftigungsverhältnis vor dem 01.01.2013 </a:t>
            </a:r>
          </a:p>
          <a:p>
            <a:r>
              <a:rPr lang="de-DE" sz="1600" dirty="0" smtClean="0">
                <a:solidFill>
                  <a:srgbClr val="1D2D4B"/>
                </a:solidFill>
              </a:rPr>
              <a:t>   aufgenommen wurde und deren Einkommen daraus max. 450 EUR beträgt.</a:t>
            </a:r>
          </a:p>
          <a:p>
            <a:endParaRPr lang="de-DE" sz="2000" dirty="0">
              <a:solidFill>
                <a:srgbClr val="1D2D4B"/>
              </a:solidFill>
            </a:endParaRPr>
          </a:p>
        </p:txBody>
      </p:sp>
      <p:sp>
        <p:nvSpPr>
          <p:cNvPr id="8" name="Textfeld 7"/>
          <p:cNvSpPr txBox="1"/>
          <p:nvPr/>
        </p:nvSpPr>
        <p:spPr>
          <a:xfrm>
            <a:off x="630653" y="5888387"/>
            <a:ext cx="7128792" cy="646331"/>
          </a:xfrm>
          <a:prstGeom prst="rect">
            <a:avLst/>
          </a:prstGeom>
          <a:noFill/>
        </p:spPr>
        <p:txBody>
          <a:bodyPr wrap="square" rtlCol="0">
            <a:spAutoFit/>
          </a:bodyPr>
          <a:lstStyle/>
          <a:p>
            <a:r>
              <a:rPr lang="de-DE" dirty="0" smtClean="0">
                <a:solidFill>
                  <a:srgbClr val="00B050"/>
                </a:solidFill>
              </a:rPr>
              <a:t>Mitglieder berufsständischer Versorgungswerke (§6 SGB VI)</a:t>
            </a:r>
          </a:p>
          <a:p>
            <a:r>
              <a:rPr lang="de-DE" dirty="0" smtClean="0">
                <a:solidFill>
                  <a:srgbClr val="00B050"/>
                </a:solidFill>
              </a:rPr>
              <a:t>z.B. Ärzte , Apotheker, Rechtsanwälte, Architekten</a:t>
            </a:r>
            <a:endParaRPr lang="de-DE" dirty="0">
              <a:solidFill>
                <a:srgbClr val="00B050"/>
              </a:solidFill>
            </a:endParaRPr>
          </a:p>
        </p:txBody>
      </p:sp>
    </p:spTree>
    <p:extLst>
      <p:ext uri="{BB962C8B-B14F-4D97-AF65-F5344CB8AC3E}">
        <p14:creationId xmlns:p14="http://schemas.microsoft.com/office/powerpoint/2010/main" val="17095460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90</a:t>
            </a:fld>
            <a:endParaRPr lang="de-DE"/>
          </a:p>
        </p:txBody>
      </p:sp>
      <p:sp>
        <p:nvSpPr>
          <p:cNvPr id="3" name="Textplatzhalter 2"/>
          <p:cNvSpPr>
            <a:spLocks noGrp="1"/>
          </p:cNvSpPr>
          <p:nvPr>
            <p:ph type="body" sz="quarter" idx="10"/>
          </p:nvPr>
        </p:nvSpPr>
        <p:spPr/>
        <p:txBody>
          <a:bodyPr/>
          <a:lstStyle/>
          <a:p>
            <a:r>
              <a:rPr lang="de-DE" dirty="0" smtClean="0"/>
              <a:t>Auszug aus den AVB | Hybrid</a:t>
            </a:r>
            <a:endParaRPr lang="de-DE" dirty="0"/>
          </a:p>
        </p:txBody>
      </p:sp>
      <p:pic>
        <p:nvPicPr>
          <p:cNvPr id="6" name="Grafik 5"/>
          <p:cNvPicPr>
            <a:picLocks noChangeAspect="1"/>
          </p:cNvPicPr>
          <p:nvPr/>
        </p:nvPicPr>
        <p:blipFill>
          <a:blip r:embed="rId2"/>
          <a:stretch>
            <a:fillRect/>
          </a:stretch>
        </p:blipFill>
        <p:spPr>
          <a:xfrm>
            <a:off x="5739493" y="2045080"/>
            <a:ext cx="3863068" cy="4072860"/>
          </a:xfrm>
          <a:prstGeom prst="rect">
            <a:avLst/>
          </a:prstGeom>
        </p:spPr>
      </p:pic>
      <p:sp>
        <p:nvSpPr>
          <p:cNvPr id="7" name="Titel 4"/>
          <p:cNvSpPr>
            <a:spLocks noGrp="1"/>
          </p:cNvSpPr>
          <p:nvPr>
            <p:ph type="title"/>
          </p:nvPr>
        </p:nvSpPr>
        <p:spPr/>
        <p:txBody>
          <a:bodyPr/>
          <a:lstStyle/>
          <a:p>
            <a:r>
              <a:rPr lang="de-DE" dirty="0"/>
              <a:t>Beraterausbildung | </a:t>
            </a:r>
            <a:r>
              <a:rPr lang="de-DE" dirty="0" smtClean="0"/>
              <a:t>Lebensversicherung</a:t>
            </a:r>
            <a:endParaRPr lang="de-DE" dirty="0"/>
          </a:p>
        </p:txBody>
      </p:sp>
    </p:spTree>
    <p:extLst>
      <p:ext uri="{BB962C8B-B14F-4D97-AF65-F5344CB8AC3E}">
        <p14:creationId xmlns:p14="http://schemas.microsoft.com/office/powerpoint/2010/main" val="219992599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91</a:t>
            </a:fld>
            <a:endParaRPr lang="de-DE"/>
          </a:p>
        </p:txBody>
      </p:sp>
      <p:sp>
        <p:nvSpPr>
          <p:cNvPr id="3" name="Textplatzhalter 2"/>
          <p:cNvSpPr>
            <a:spLocks noGrp="1"/>
          </p:cNvSpPr>
          <p:nvPr>
            <p:ph type="body" sz="quarter" idx="10"/>
          </p:nvPr>
        </p:nvSpPr>
        <p:spPr/>
        <p:txBody>
          <a:bodyPr/>
          <a:lstStyle/>
          <a:p>
            <a:r>
              <a:rPr lang="de-DE" dirty="0" smtClean="0"/>
              <a:t>Agenda</a:t>
            </a:r>
            <a:endParaRPr lang="de-DE" dirty="0"/>
          </a:p>
        </p:txBody>
      </p:sp>
      <p:sp>
        <p:nvSpPr>
          <p:cNvPr id="4" name="Textplatzhalter 3"/>
          <p:cNvSpPr>
            <a:spLocks noGrp="1"/>
          </p:cNvSpPr>
          <p:nvPr>
            <p:ph type="body" sz="half" idx="2"/>
          </p:nvPr>
        </p:nvSpPr>
        <p:spPr/>
        <p:txBody>
          <a:bodyPr/>
          <a:lstStyle/>
          <a:p>
            <a:pPr marL="514350" indent="-514350">
              <a:buAutoNum type="arabicPeriod"/>
            </a:pPr>
            <a:r>
              <a:rPr lang="de-DE" dirty="0">
                <a:solidFill>
                  <a:srgbClr val="137C9B"/>
                </a:solidFill>
              </a:rPr>
              <a:t>Versicherungstechnik &amp; Produktarchitektur</a:t>
            </a:r>
          </a:p>
          <a:p>
            <a:r>
              <a:rPr lang="de-DE" dirty="0">
                <a:solidFill>
                  <a:srgbClr val="137C9B"/>
                </a:solidFill>
              </a:rPr>
              <a:t>     </a:t>
            </a:r>
            <a:r>
              <a:rPr lang="de-DE" dirty="0" smtClean="0">
                <a:solidFill>
                  <a:srgbClr val="137C9B"/>
                </a:solidFill>
              </a:rPr>
              <a:t>    1.1</a:t>
            </a:r>
            <a:r>
              <a:rPr lang="de-DE" dirty="0">
                <a:solidFill>
                  <a:srgbClr val="137C9B"/>
                </a:solidFill>
              </a:rPr>
              <a:t>. Beitragsbestandteile einer Prämie</a:t>
            </a:r>
          </a:p>
          <a:p>
            <a:r>
              <a:rPr lang="de-DE" dirty="0">
                <a:solidFill>
                  <a:srgbClr val="137C9B"/>
                </a:solidFill>
              </a:rPr>
              <a:t>         1.2. Überschusssysteme </a:t>
            </a:r>
          </a:p>
          <a:p>
            <a:r>
              <a:rPr lang="de-DE" dirty="0">
                <a:solidFill>
                  <a:srgbClr val="137C9B"/>
                </a:solidFill>
              </a:rPr>
              <a:t>         1.3. Produktarchitektur Fondpolice</a:t>
            </a:r>
          </a:p>
          <a:p>
            <a:endParaRPr lang="de-DE" dirty="0">
              <a:solidFill>
                <a:srgbClr val="137C9B"/>
              </a:solidFill>
            </a:endParaRPr>
          </a:p>
          <a:p>
            <a:r>
              <a:rPr lang="de-DE" dirty="0">
                <a:solidFill>
                  <a:srgbClr val="00B050"/>
                </a:solidFill>
              </a:rPr>
              <a:t>2.    </a:t>
            </a:r>
            <a:r>
              <a:rPr lang="de-DE" dirty="0" smtClean="0">
                <a:solidFill>
                  <a:srgbClr val="00B050"/>
                </a:solidFill>
              </a:rPr>
              <a:t>Arbeitskraftabsicherung</a:t>
            </a:r>
            <a:endParaRPr lang="de-DE" dirty="0">
              <a:solidFill>
                <a:srgbClr val="00B050"/>
              </a:solidFill>
            </a:endParaRPr>
          </a:p>
          <a:p>
            <a:endParaRPr lang="de-DE" dirty="0">
              <a:solidFill>
                <a:srgbClr val="137C9B"/>
              </a:solidFill>
            </a:endParaRPr>
          </a:p>
        </p:txBody>
      </p:sp>
      <p:sp>
        <p:nvSpPr>
          <p:cNvPr id="5" name="Titel 4"/>
          <p:cNvSpPr>
            <a:spLocks noGrp="1"/>
          </p:cNvSpPr>
          <p:nvPr>
            <p:ph type="title"/>
          </p:nvPr>
        </p:nvSpPr>
        <p:spPr/>
        <p:txBody>
          <a:bodyPr/>
          <a:lstStyle/>
          <a:p>
            <a:r>
              <a:rPr lang="de-DE" dirty="0"/>
              <a:t>Beraterausbildung | </a:t>
            </a:r>
            <a:r>
              <a:rPr lang="de-DE" dirty="0" smtClean="0"/>
              <a:t>Lebensversicherung</a:t>
            </a:r>
            <a:endParaRPr lang="de-DE" dirty="0"/>
          </a:p>
        </p:txBody>
      </p:sp>
    </p:spTree>
    <p:extLst>
      <p:ext uri="{BB962C8B-B14F-4D97-AF65-F5344CB8AC3E}">
        <p14:creationId xmlns:p14="http://schemas.microsoft.com/office/powerpoint/2010/main" val="85679737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a:xfrm>
            <a:off x="233957" y="1695766"/>
            <a:ext cx="11347990" cy="740189"/>
          </a:xfrm>
        </p:spPr>
        <p:txBody>
          <a:bodyPr/>
          <a:lstStyle/>
          <a:p>
            <a:r>
              <a:rPr lang="de-DE" dirty="0" smtClean="0"/>
              <a:t>Definition</a:t>
            </a:r>
            <a:endParaRPr lang="de-DE" dirty="0"/>
          </a:p>
        </p:txBody>
      </p:sp>
      <p:pic>
        <p:nvPicPr>
          <p:cNvPr id="5" name="Grafik 4"/>
          <p:cNvPicPr>
            <a:picLocks noChangeAspect="1"/>
          </p:cNvPicPr>
          <p:nvPr/>
        </p:nvPicPr>
        <p:blipFill>
          <a:blip r:embed="rId2"/>
          <a:stretch>
            <a:fillRect/>
          </a:stretch>
        </p:blipFill>
        <p:spPr>
          <a:xfrm>
            <a:off x="364220" y="2591632"/>
            <a:ext cx="8770255" cy="1891468"/>
          </a:xfrm>
          <a:prstGeom prst="rect">
            <a:avLst/>
          </a:prstGeom>
        </p:spPr>
      </p:pic>
      <p:sp>
        <p:nvSpPr>
          <p:cNvPr id="4" name="Textplatzhalter 3"/>
          <p:cNvSpPr>
            <a:spLocks noGrp="1"/>
          </p:cNvSpPr>
          <p:nvPr>
            <p:ph type="body" sz="half" idx="12"/>
          </p:nvPr>
        </p:nvSpPr>
        <p:spPr>
          <a:xfrm>
            <a:off x="364220" y="2555496"/>
            <a:ext cx="11348356" cy="4037962"/>
          </a:xfrm>
        </p:spPr>
        <p:txBody>
          <a:bodyPr/>
          <a:lstStyle/>
          <a:p>
            <a:r>
              <a:rPr lang="de-DE" sz="1400" dirty="0" smtClean="0"/>
              <a:t>.</a:t>
            </a:r>
            <a:endParaRPr lang="de-DE" sz="1400" dirty="0"/>
          </a:p>
        </p:txBody>
      </p:sp>
      <p:sp>
        <p:nvSpPr>
          <p:cNvPr id="6" name="Titel 4"/>
          <p:cNvSpPr>
            <a:spLocks noGrp="1"/>
          </p:cNvSpPr>
          <p:nvPr>
            <p:ph type="title"/>
          </p:nvPr>
        </p:nvSpPr>
        <p:spPr/>
        <p:txBody>
          <a:bodyPr/>
          <a:lstStyle/>
          <a:p>
            <a:r>
              <a:rPr lang="de-DE" dirty="0"/>
              <a:t>Beraterausbildung | </a:t>
            </a:r>
            <a:r>
              <a:rPr lang="de-DE" dirty="0" smtClean="0"/>
              <a:t>Lebensversicherung</a:t>
            </a:r>
            <a:endParaRPr lang="de-DE" dirty="0"/>
          </a:p>
        </p:txBody>
      </p:sp>
    </p:spTree>
    <p:extLst>
      <p:ext uri="{BB962C8B-B14F-4D97-AF65-F5344CB8AC3E}">
        <p14:creationId xmlns:p14="http://schemas.microsoft.com/office/powerpoint/2010/main" val="3051133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93</a:t>
            </a:fld>
            <a:endParaRPr lang="de-DE"/>
          </a:p>
        </p:txBody>
      </p:sp>
      <p:sp>
        <p:nvSpPr>
          <p:cNvPr id="4" name="Textplatzhalter 3"/>
          <p:cNvSpPr>
            <a:spLocks noGrp="1"/>
          </p:cNvSpPr>
          <p:nvPr>
            <p:ph type="body" sz="quarter" idx="10"/>
          </p:nvPr>
        </p:nvSpPr>
        <p:spPr/>
        <p:txBody>
          <a:bodyPr/>
          <a:lstStyle/>
          <a:p>
            <a:r>
              <a:rPr lang="de-DE" dirty="0" smtClean="0"/>
              <a:t>Das unterschätzte Risiko</a:t>
            </a:r>
            <a:endParaRPr lang="de-DE" dirty="0"/>
          </a:p>
        </p:txBody>
      </p:sp>
      <p:sp>
        <p:nvSpPr>
          <p:cNvPr id="5" name="Textplatzhalter 4"/>
          <p:cNvSpPr>
            <a:spLocks noGrp="1"/>
          </p:cNvSpPr>
          <p:nvPr>
            <p:ph type="body" sz="half" idx="12"/>
          </p:nvPr>
        </p:nvSpPr>
        <p:spPr/>
        <p:txBody>
          <a:bodyPr/>
          <a:lstStyle/>
          <a:p>
            <a:r>
              <a:rPr lang="de-DE" dirty="0" smtClean="0"/>
              <a:t>.</a:t>
            </a:r>
            <a:endParaRPr lang="de-DE" dirty="0"/>
          </a:p>
        </p:txBody>
      </p:sp>
      <p:pic>
        <p:nvPicPr>
          <p:cNvPr id="6" name="Grafik 5"/>
          <p:cNvPicPr>
            <a:picLocks noChangeAspect="1"/>
          </p:cNvPicPr>
          <p:nvPr/>
        </p:nvPicPr>
        <p:blipFill>
          <a:blip r:embed="rId2"/>
          <a:stretch>
            <a:fillRect/>
          </a:stretch>
        </p:blipFill>
        <p:spPr>
          <a:xfrm>
            <a:off x="253581" y="2467807"/>
            <a:ext cx="6696075" cy="3838575"/>
          </a:xfrm>
          <a:prstGeom prst="rect">
            <a:avLst/>
          </a:prstGeom>
        </p:spPr>
      </p:pic>
      <p:sp>
        <p:nvSpPr>
          <p:cNvPr id="7" name="Titel 4"/>
          <p:cNvSpPr txBox="1">
            <a:spLocks/>
          </p:cNvSpPr>
          <p:nvPr/>
        </p:nvSpPr>
        <p:spPr>
          <a:xfrm>
            <a:off x="185140" y="182624"/>
            <a:ext cx="1031420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24680383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94</a:t>
            </a:fld>
            <a:endParaRPr lang="de-DE"/>
          </a:p>
        </p:txBody>
      </p:sp>
      <p:sp>
        <p:nvSpPr>
          <p:cNvPr id="4" name="Textplatzhalter 3"/>
          <p:cNvSpPr>
            <a:spLocks noGrp="1"/>
          </p:cNvSpPr>
          <p:nvPr>
            <p:ph type="body" sz="quarter" idx="10"/>
          </p:nvPr>
        </p:nvSpPr>
        <p:spPr/>
        <p:txBody>
          <a:bodyPr/>
          <a:lstStyle/>
          <a:p>
            <a:r>
              <a:rPr lang="de-DE" dirty="0"/>
              <a:t>Das unterschätzte Risiko</a:t>
            </a:r>
          </a:p>
          <a:p>
            <a:endParaRPr lang="de-DE" dirty="0"/>
          </a:p>
        </p:txBody>
      </p:sp>
      <p:sp>
        <p:nvSpPr>
          <p:cNvPr id="5" name="Textplatzhalter 4"/>
          <p:cNvSpPr>
            <a:spLocks noGrp="1"/>
          </p:cNvSpPr>
          <p:nvPr>
            <p:ph type="body" sz="half" idx="12"/>
          </p:nvPr>
        </p:nvSpPr>
        <p:spPr/>
        <p:txBody>
          <a:bodyPr/>
          <a:lstStyle/>
          <a:p>
            <a:r>
              <a:rPr lang="de-DE" dirty="0" smtClean="0"/>
              <a:t>.</a:t>
            </a:r>
            <a:endParaRPr lang="de-DE" dirty="0"/>
          </a:p>
        </p:txBody>
      </p:sp>
      <p:pic>
        <p:nvPicPr>
          <p:cNvPr id="7" name="Grafik 6"/>
          <p:cNvPicPr>
            <a:picLocks noChangeAspect="1"/>
          </p:cNvPicPr>
          <p:nvPr/>
        </p:nvPicPr>
        <p:blipFill>
          <a:blip r:embed="rId2"/>
          <a:stretch>
            <a:fillRect/>
          </a:stretch>
        </p:blipFill>
        <p:spPr>
          <a:xfrm>
            <a:off x="364220" y="2650107"/>
            <a:ext cx="8162925" cy="3943350"/>
          </a:xfrm>
          <a:prstGeom prst="rect">
            <a:avLst/>
          </a:prstGeom>
        </p:spPr>
      </p:pic>
      <p:sp>
        <p:nvSpPr>
          <p:cNvPr id="8" name="Titel 4"/>
          <p:cNvSpPr txBox="1">
            <a:spLocks/>
          </p:cNvSpPr>
          <p:nvPr/>
        </p:nvSpPr>
        <p:spPr>
          <a:xfrm>
            <a:off x="185140" y="182624"/>
            <a:ext cx="1031420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313875839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95</a:t>
            </a:fld>
            <a:endParaRPr lang="de-DE"/>
          </a:p>
        </p:txBody>
      </p:sp>
      <p:sp>
        <p:nvSpPr>
          <p:cNvPr id="4" name="Textplatzhalter 3"/>
          <p:cNvSpPr>
            <a:spLocks noGrp="1"/>
          </p:cNvSpPr>
          <p:nvPr>
            <p:ph type="body" sz="quarter" idx="10"/>
          </p:nvPr>
        </p:nvSpPr>
        <p:spPr/>
        <p:txBody>
          <a:bodyPr/>
          <a:lstStyle/>
          <a:p>
            <a:r>
              <a:rPr lang="de-DE" dirty="0"/>
              <a:t>Das unterschätzte Risiko</a:t>
            </a:r>
          </a:p>
          <a:p>
            <a:endParaRPr lang="de-DE" dirty="0"/>
          </a:p>
        </p:txBody>
      </p:sp>
      <p:sp>
        <p:nvSpPr>
          <p:cNvPr id="5" name="Textplatzhalter 4"/>
          <p:cNvSpPr>
            <a:spLocks noGrp="1"/>
          </p:cNvSpPr>
          <p:nvPr>
            <p:ph type="body" sz="half" idx="12"/>
          </p:nvPr>
        </p:nvSpPr>
        <p:spPr/>
        <p:txBody>
          <a:bodyPr/>
          <a:lstStyle/>
          <a:p>
            <a:r>
              <a:rPr lang="de-DE" dirty="0" smtClean="0"/>
              <a:t>.</a:t>
            </a:r>
            <a:endParaRPr lang="de-DE" dirty="0"/>
          </a:p>
        </p:txBody>
      </p:sp>
      <p:pic>
        <p:nvPicPr>
          <p:cNvPr id="6" name="Grafik 5"/>
          <p:cNvPicPr>
            <a:picLocks noChangeAspect="1"/>
          </p:cNvPicPr>
          <p:nvPr/>
        </p:nvPicPr>
        <p:blipFill>
          <a:blip r:embed="rId2"/>
          <a:stretch>
            <a:fillRect/>
          </a:stretch>
        </p:blipFill>
        <p:spPr>
          <a:xfrm>
            <a:off x="364220" y="2716782"/>
            <a:ext cx="7829550" cy="3876675"/>
          </a:xfrm>
          <a:prstGeom prst="rect">
            <a:avLst/>
          </a:prstGeom>
        </p:spPr>
      </p:pic>
      <p:sp>
        <p:nvSpPr>
          <p:cNvPr id="8" name="Titel 4"/>
          <p:cNvSpPr txBox="1">
            <a:spLocks/>
          </p:cNvSpPr>
          <p:nvPr/>
        </p:nvSpPr>
        <p:spPr>
          <a:xfrm>
            <a:off x="185140" y="182624"/>
            <a:ext cx="1031420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167550562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96</a:t>
            </a:fld>
            <a:endParaRPr lang="de-DE"/>
          </a:p>
        </p:txBody>
      </p:sp>
      <p:sp>
        <p:nvSpPr>
          <p:cNvPr id="4" name="Textplatzhalter 3"/>
          <p:cNvSpPr>
            <a:spLocks noGrp="1"/>
          </p:cNvSpPr>
          <p:nvPr>
            <p:ph type="body" sz="quarter" idx="10"/>
          </p:nvPr>
        </p:nvSpPr>
        <p:spPr/>
        <p:txBody>
          <a:bodyPr/>
          <a:lstStyle/>
          <a:p>
            <a:r>
              <a:rPr lang="de-DE" dirty="0" smtClean="0"/>
              <a:t>Deutsche Rentenversicherung</a:t>
            </a:r>
            <a:endParaRPr lang="de-DE" dirty="0"/>
          </a:p>
        </p:txBody>
      </p:sp>
      <p:sp>
        <p:nvSpPr>
          <p:cNvPr id="5" name="Textplatzhalter 4"/>
          <p:cNvSpPr>
            <a:spLocks noGrp="1"/>
          </p:cNvSpPr>
          <p:nvPr>
            <p:ph type="body" sz="half" idx="12"/>
          </p:nvPr>
        </p:nvSpPr>
        <p:spPr/>
        <p:txBody>
          <a:bodyPr/>
          <a:lstStyle/>
          <a:p>
            <a:r>
              <a:rPr lang="de-DE" dirty="0" smtClean="0"/>
              <a:t>.</a:t>
            </a:r>
            <a:endParaRPr lang="de-DE" dirty="0"/>
          </a:p>
        </p:txBody>
      </p:sp>
      <p:pic>
        <p:nvPicPr>
          <p:cNvPr id="7" name="Grafik 6"/>
          <p:cNvPicPr>
            <a:picLocks noChangeAspect="1"/>
          </p:cNvPicPr>
          <p:nvPr/>
        </p:nvPicPr>
        <p:blipFill>
          <a:blip r:embed="rId2"/>
          <a:stretch>
            <a:fillRect/>
          </a:stretch>
        </p:blipFill>
        <p:spPr>
          <a:xfrm>
            <a:off x="364220" y="2437053"/>
            <a:ext cx="8972550" cy="3867150"/>
          </a:xfrm>
          <a:prstGeom prst="rect">
            <a:avLst/>
          </a:prstGeom>
        </p:spPr>
      </p:pic>
      <p:sp>
        <p:nvSpPr>
          <p:cNvPr id="8" name="Titel 4"/>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56431593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97</a:t>
            </a:fld>
            <a:endParaRPr lang="de-DE"/>
          </a:p>
        </p:txBody>
      </p:sp>
      <p:sp>
        <p:nvSpPr>
          <p:cNvPr id="4" name="Textplatzhalter 3"/>
          <p:cNvSpPr>
            <a:spLocks noGrp="1"/>
          </p:cNvSpPr>
          <p:nvPr>
            <p:ph type="body" sz="quarter" idx="10"/>
          </p:nvPr>
        </p:nvSpPr>
        <p:spPr/>
        <p:txBody>
          <a:bodyPr/>
          <a:lstStyle/>
          <a:p>
            <a:r>
              <a:rPr lang="de-DE" dirty="0" smtClean="0"/>
              <a:t>Durchschnittliche EM-Renten</a:t>
            </a:r>
            <a:endParaRPr lang="de-DE" dirty="0"/>
          </a:p>
        </p:txBody>
      </p:sp>
      <p:sp>
        <p:nvSpPr>
          <p:cNvPr id="5" name="Textplatzhalter 4"/>
          <p:cNvSpPr>
            <a:spLocks noGrp="1"/>
          </p:cNvSpPr>
          <p:nvPr>
            <p:ph type="body" sz="half" idx="12"/>
          </p:nvPr>
        </p:nvSpPr>
        <p:spPr/>
        <p:txBody>
          <a:bodyPr/>
          <a:lstStyle/>
          <a:p>
            <a:r>
              <a:rPr lang="de-DE" dirty="0" smtClean="0"/>
              <a:t>.</a:t>
            </a:r>
            <a:endParaRPr lang="de-DE" dirty="0"/>
          </a:p>
        </p:txBody>
      </p:sp>
      <p:pic>
        <p:nvPicPr>
          <p:cNvPr id="6" name="Grafik 5"/>
          <p:cNvPicPr>
            <a:picLocks noChangeAspect="1"/>
          </p:cNvPicPr>
          <p:nvPr/>
        </p:nvPicPr>
        <p:blipFill>
          <a:blip r:embed="rId2"/>
          <a:stretch>
            <a:fillRect/>
          </a:stretch>
        </p:blipFill>
        <p:spPr>
          <a:xfrm>
            <a:off x="364220" y="2693987"/>
            <a:ext cx="7734300" cy="3552825"/>
          </a:xfrm>
          <a:prstGeom prst="rect">
            <a:avLst/>
          </a:prstGeom>
        </p:spPr>
      </p:pic>
      <p:sp>
        <p:nvSpPr>
          <p:cNvPr id="8" name="Titel 4"/>
          <p:cNvSpPr txBox="1">
            <a:spLocks noGrp="1"/>
          </p:cNvSpPr>
          <p:nvPr>
            <p:ph type="title"/>
          </p:nvPr>
        </p:nvSpPr>
        <p:spPr>
          <a:xfrm>
            <a:off x="364220" y="370203"/>
            <a:ext cx="1031420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340374488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98</a:t>
            </a:fld>
            <a:endParaRPr lang="de-DE"/>
          </a:p>
        </p:txBody>
      </p:sp>
      <p:sp>
        <p:nvSpPr>
          <p:cNvPr id="4" name="Textplatzhalter 3"/>
          <p:cNvSpPr>
            <a:spLocks noGrp="1"/>
          </p:cNvSpPr>
          <p:nvPr>
            <p:ph type="body" sz="quarter" idx="10"/>
          </p:nvPr>
        </p:nvSpPr>
        <p:spPr/>
        <p:txBody>
          <a:bodyPr/>
          <a:lstStyle/>
          <a:p>
            <a:r>
              <a:rPr lang="de-DE" dirty="0" smtClean="0"/>
              <a:t>Erhalt einer Erwerbsminderungsrente</a:t>
            </a:r>
            <a:endParaRPr lang="de-DE" dirty="0"/>
          </a:p>
        </p:txBody>
      </p:sp>
      <p:sp>
        <p:nvSpPr>
          <p:cNvPr id="5" name="Textplatzhalter 4"/>
          <p:cNvSpPr>
            <a:spLocks noGrp="1"/>
          </p:cNvSpPr>
          <p:nvPr>
            <p:ph type="body" sz="half" idx="12"/>
          </p:nvPr>
        </p:nvSpPr>
        <p:spPr/>
        <p:txBody>
          <a:bodyPr/>
          <a:lstStyle/>
          <a:p>
            <a:r>
              <a:rPr lang="de-DE" dirty="0" smtClean="0"/>
              <a:t>.</a:t>
            </a:r>
            <a:endParaRPr lang="de-DE" dirty="0"/>
          </a:p>
        </p:txBody>
      </p:sp>
      <p:pic>
        <p:nvPicPr>
          <p:cNvPr id="6" name="Grafik 5"/>
          <p:cNvPicPr>
            <a:picLocks noChangeAspect="1"/>
          </p:cNvPicPr>
          <p:nvPr/>
        </p:nvPicPr>
        <p:blipFill>
          <a:blip r:embed="rId2"/>
          <a:stretch>
            <a:fillRect/>
          </a:stretch>
        </p:blipFill>
        <p:spPr>
          <a:xfrm>
            <a:off x="364220" y="2495725"/>
            <a:ext cx="8667750" cy="3771900"/>
          </a:xfrm>
          <a:prstGeom prst="rect">
            <a:avLst/>
          </a:prstGeom>
        </p:spPr>
      </p:pic>
      <p:sp>
        <p:nvSpPr>
          <p:cNvPr id="8" name="Titel 4"/>
          <p:cNvSpPr txBox="1">
            <a:spLocks noGrp="1"/>
          </p:cNvSpPr>
          <p:nvPr>
            <p:ph type="title"/>
          </p:nvPr>
        </p:nvSpPr>
        <p:spPr>
          <a:xfrm>
            <a:off x="364220" y="370203"/>
            <a:ext cx="1031420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220901056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99</a:t>
            </a:fld>
            <a:endParaRPr lang="de-DE"/>
          </a:p>
        </p:txBody>
      </p:sp>
      <p:sp>
        <p:nvSpPr>
          <p:cNvPr id="4" name="Textplatzhalter 3"/>
          <p:cNvSpPr>
            <a:spLocks noGrp="1"/>
          </p:cNvSpPr>
          <p:nvPr>
            <p:ph type="body" sz="quarter" idx="10"/>
          </p:nvPr>
        </p:nvSpPr>
        <p:spPr/>
        <p:txBody>
          <a:bodyPr/>
          <a:lstStyle/>
          <a:p>
            <a:r>
              <a:rPr lang="de-DE" dirty="0" smtClean="0"/>
              <a:t>Anspruch auf EMR</a:t>
            </a:r>
            <a:endParaRPr lang="de-DE" dirty="0"/>
          </a:p>
        </p:txBody>
      </p:sp>
      <p:sp>
        <p:nvSpPr>
          <p:cNvPr id="5" name="Textplatzhalter 4"/>
          <p:cNvSpPr>
            <a:spLocks noGrp="1"/>
          </p:cNvSpPr>
          <p:nvPr>
            <p:ph type="body" sz="half" idx="12"/>
          </p:nvPr>
        </p:nvSpPr>
        <p:spPr/>
        <p:txBody>
          <a:bodyPr/>
          <a:lstStyle/>
          <a:p>
            <a:r>
              <a:rPr lang="de-DE" dirty="0" smtClean="0"/>
              <a:t>.</a:t>
            </a:r>
            <a:endParaRPr lang="de-DE" dirty="0"/>
          </a:p>
        </p:txBody>
      </p:sp>
      <p:pic>
        <p:nvPicPr>
          <p:cNvPr id="6" name="Grafik 5"/>
          <p:cNvPicPr>
            <a:picLocks noChangeAspect="1"/>
          </p:cNvPicPr>
          <p:nvPr/>
        </p:nvPicPr>
        <p:blipFill>
          <a:blip r:embed="rId2"/>
          <a:stretch>
            <a:fillRect/>
          </a:stretch>
        </p:blipFill>
        <p:spPr>
          <a:xfrm>
            <a:off x="364220" y="2774588"/>
            <a:ext cx="7848600" cy="3914775"/>
          </a:xfrm>
          <a:prstGeom prst="rect">
            <a:avLst/>
          </a:prstGeom>
        </p:spPr>
      </p:pic>
      <p:sp>
        <p:nvSpPr>
          <p:cNvPr id="8" name="Titel 4"/>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r>
              <a:rPr lang="de-DE" dirty="0" smtClean="0"/>
              <a:t>Beraterausbildung | Lebensversicherung</a:t>
            </a:r>
            <a:endParaRPr lang="de-DE" dirty="0"/>
          </a:p>
        </p:txBody>
      </p:sp>
    </p:spTree>
    <p:extLst>
      <p:ext uri="{BB962C8B-B14F-4D97-AF65-F5344CB8AC3E}">
        <p14:creationId xmlns:p14="http://schemas.microsoft.com/office/powerpoint/2010/main" val="6962617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obsgTFANaea5Kvk9b2EzAw"/>
</p:tagLst>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2022-04-22 KRG</Template>
  <TotalTime>0</TotalTime>
  <Words>3003</Words>
  <Application>Microsoft Office PowerPoint</Application>
  <PresentationFormat>Breitbild</PresentationFormat>
  <Paragraphs>792</Paragraphs>
  <Slides>110</Slides>
  <Notes>3</Notes>
  <HiddenSlides>0</HiddenSlides>
  <MMClips>0</MMClips>
  <ScaleCrop>false</ScaleCrop>
  <HeadingPairs>
    <vt:vector size="8" baseType="variant">
      <vt:variant>
        <vt:lpstr>Verwendete Schriftarten</vt:lpstr>
      </vt:variant>
      <vt:variant>
        <vt:i4>7</vt:i4>
      </vt:variant>
      <vt:variant>
        <vt:lpstr>Design</vt:lpstr>
      </vt:variant>
      <vt:variant>
        <vt:i4>1</vt:i4>
      </vt:variant>
      <vt:variant>
        <vt:lpstr>Eingebettete OLE-Server</vt:lpstr>
      </vt:variant>
      <vt:variant>
        <vt:i4>2</vt:i4>
      </vt:variant>
      <vt:variant>
        <vt:lpstr>Folientitel</vt:lpstr>
      </vt:variant>
      <vt:variant>
        <vt:i4>110</vt:i4>
      </vt:variant>
    </vt:vector>
  </HeadingPairs>
  <TitlesOfParts>
    <vt:vector size="120" baseType="lpstr">
      <vt:lpstr>ＭＳ Ｐゴシック</vt:lpstr>
      <vt:lpstr>Arial</vt:lpstr>
      <vt:lpstr>Calibri</vt:lpstr>
      <vt:lpstr>Monotype Sorts</vt:lpstr>
      <vt:lpstr>Symbol</vt:lpstr>
      <vt:lpstr>Times New Roman</vt:lpstr>
      <vt:lpstr>Wingdings</vt:lpstr>
      <vt:lpstr>Design_afm</vt:lpstr>
      <vt:lpstr>Diagramm</vt:lpstr>
      <vt:lpstr>think-cell Folie</vt:lpstr>
      <vt:lpstr>Beraterausbildung</vt:lpstr>
      <vt:lpstr> </vt:lpstr>
      <vt:lpstr>PowerPoint-Präsentation</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PowerPoint-Präsentation</vt:lpstr>
      <vt:lpstr>Beraterausbildung | Lebensversicherung</vt:lpstr>
      <vt:lpstr>PowerPoint-Präsentation</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Lebensversicherungen</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PowerPoint-Präsentation</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PowerPoint-Präsentation</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PowerPoint-Präsentation</vt:lpstr>
      <vt:lpstr>PowerPoint-Präsentation</vt:lpstr>
      <vt:lpstr>PowerPoint-Präsentation</vt:lpstr>
      <vt:lpstr>Beraterausbildung | Lebensversicherung</vt:lpstr>
      <vt:lpstr>Beraterausbildung | Lebensversicherung</vt:lpstr>
      <vt:lpstr>Beraterausbildung | Lebensversicherung</vt:lpstr>
      <vt:lpstr>Beraterausbildung | Lebensversicherung</vt:lpstr>
      <vt:lpstr>Beraterausbildung | Lebensversicherung</vt:lpstr>
      <vt:lpstr>Die Rahmenbedingungen für Altersvorsorge sind herausfordernder denn je</vt:lpstr>
      <vt:lpstr>Beraterausbildung | Lebensversicherung</vt:lpstr>
      <vt:lpstr>Kapital-Neuanlage VOLKSWOHL BUND Leben – 2021  Summe: 1.663 Mio. Euro</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PowerPoint-Präsentation</vt:lpstr>
      <vt:lpstr>PowerPoint-Präsentation</vt:lpstr>
      <vt:lpstr>PowerPoint-Präsentation</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Beraterausbildung | Lebensversicherung</vt:lpstr>
      <vt:lpstr>PowerPoint-Präsentation</vt:lpstr>
      <vt:lpstr>Beraterausbildung | Lebensversicherung</vt:lpstr>
      <vt:lpstr>Beraterausbildung | Lebensversicherung</vt:lpstr>
      <vt:lpstr>Beraterausbildung | Lebensversicherung</vt:lpstr>
      <vt:lpstr>Beraterausbildung | Lebensversicherung</vt:lpstr>
      <vt:lpstr>Beraterausbildung | Lebensversicherung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Ringo Wilken</dc:creator>
  <cp:lastModifiedBy>Britta Harden</cp:lastModifiedBy>
  <cp:revision>176</cp:revision>
  <cp:lastPrinted>2019-08-21T13:01:55Z</cp:lastPrinted>
  <dcterms:created xsi:type="dcterms:W3CDTF">2022-04-08T12:13:21Z</dcterms:created>
  <dcterms:modified xsi:type="dcterms:W3CDTF">2022-05-09T14:21:26Z</dcterms:modified>
</cp:coreProperties>
</file>