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196"/>
  </p:notesMasterIdLst>
  <p:handoutMasterIdLst>
    <p:handoutMasterId r:id="rId197"/>
  </p:handoutMasterIdLst>
  <p:sldIdLst>
    <p:sldId id="257" r:id="rId2"/>
    <p:sldId id="258" r:id="rId3"/>
    <p:sldId id="259" r:id="rId4"/>
    <p:sldId id="262" r:id="rId5"/>
    <p:sldId id="264" r:id="rId6"/>
    <p:sldId id="263" r:id="rId7"/>
    <p:sldId id="265" r:id="rId8"/>
    <p:sldId id="266" r:id="rId9"/>
    <p:sldId id="267" r:id="rId10"/>
    <p:sldId id="268" r:id="rId11"/>
    <p:sldId id="269" r:id="rId12"/>
    <p:sldId id="270" r:id="rId13"/>
    <p:sldId id="271" r:id="rId14"/>
    <p:sldId id="272" r:id="rId15"/>
    <p:sldId id="273" r:id="rId16"/>
    <p:sldId id="277" r:id="rId17"/>
    <p:sldId id="274" r:id="rId18"/>
    <p:sldId id="278" r:id="rId19"/>
    <p:sldId id="275" r:id="rId20"/>
    <p:sldId id="282" r:id="rId21"/>
    <p:sldId id="279" r:id="rId22"/>
    <p:sldId id="280" r:id="rId23"/>
    <p:sldId id="283" r:id="rId24"/>
    <p:sldId id="276" r:id="rId25"/>
    <p:sldId id="284" r:id="rId26"/>
    <p:sldId id="285" r:id="rId27"/>
    <p:sldId id="288" r:id="rId28"/>
    <p:sldId id="286" r:id="rId29"/>
    <p:sldId id="289" r:id="rId30"/>
    <p:sldId id="290" r:id="rId31"/>
    <p:sldId id="287" r:id="rId32"/>
    <p:sldId id="291" r:id="rId33"/>
    <p:sldId id="292" r:id="rId34"/>
    <p:sldId id="293" r:id="rId35"/>
    <p:sldId id="294" r:id="rId36"/>
    <p:sldId id="295" r:id="rId37"/>
    <p:sldId id="296" r:id="rId38"/>
    <p:sldId id="297" r:id="rId39"/>
    <p:sldId id="298" r:id="rId40"/>
    <p:sldId id="299" r:id="rId41"/>
    <p:sldId id="482" r:id="rId42"/>
    <p:sldId id="483" r:id="rId43"/>
    <p:sldId id="300" r:id="rId44"/>
    <p:sldId id="301" r:id="rId45"/>
    <p:sldId id="302" r:id="rId46"/>
    <p:sldId id="318" r:id="rId47"/>
    <p:sldId id="303" r:id="rId48"/>
    <p:sldId id="304" r:id="rId49"/>
    <p:sldId id="305" r:id="rId50"/>
    <p:sldId id="306" r:id="rId51"/>
    <p:sldId id="309" r:id="rId52"/>
    <p:sldId id="308" r:id="rId53"/>
    <p:sldId id="310" r:id="rId54"/>
    <p:sldId id="319" r:id="rId55"/>
    <p:sldId id="311" r:id="rId56"/>
    <p:sldId id="484" r:id="rId57"/>
    <p:sldId id="314" r:id="rId58"/>
    <p:sldId id="312" r:id="rId59"/>
    <p:sldId id="313" r:id="rId60"/>
    <p:sldId id="315" r:id="rId61"/>
    <p:sldId id="316" r:id="rId62"/>
    <p:sldId id="321" r:id="rId63"/>
    <p:sldId id="485" r:id="rId64"/>
    <p:sldId id="324" r:id="rId65"/>
    <p:sldId id="322" r:id="rId66"/>
    <p:sldId id="323" r:id="rId67"/>
    <p:sldId id="325" r:id="rId68"/>
    <p:sldId id="326" r:id="rId69"/>
    <p:sldId id="327" r:id="rId70"/>
    <p:sldId id="328" r:id="rId71"/>
    <p:sldId id="330" r:id="rId72"/>
    <p:sldId id="331" r:id="rId73"/>
    <p:sldId id="332" r:id="rId74"/>
    <p:sldId id="333" r:id="rId75"/>
    <p:sldId id="334" r:id="rId76"/>
    <p:sldId id="335" r:id="rId77"/>
    <p:sldId id="336" r:id="rId78"/>
    <p:sldId id="337" r:id="rId79"/>
    <p:sldId id="338" r:id="rId80"/>
    <p:sldId id="342" r:id="rId81"/>
    <p:sldId id="486" r:id="rId82"/>
    <p:sldId id="341" r:id="rId83"/>
    <p:sldId id="339" r:id="rId84"/>
    <p:sldId id="344" r:id="rId85"/>
    <p:sldId id="345" r:id="rId86"/>
    <p:sldId id="346" r:id="rId87"/>
    <p:sldId id="347" r:id="rId88"/>
    <p:sldId id="348" r:id="rId89"/>
    <p:sldId id="349" r:id="rId90"/>
    <p:sldId id="350" r:id="rId91"/>
    <p:sldId id="351" r:id="rId92"/>
    <p:sldId id="487" r:id="rId93"/>
    <p:sldId id="489" r:id="rId94"/>
    <p:sldId id="352" r:id="rId95"/>
    <p:sldId id="353" r:id="rId96"/>
    <p:sldId id="354" r:id="rId97"/>
    <p:sldId id="355" r:id="rId98"/>
    <p:sldId id="356" r:id="rId99"/>
    <p:sldId id="357" r:id="rId100"/>
    <p:sldId id="358" r:id="rId101"/>
    <p:sldId id="361" r:id="rId102"/>
    <p:sldId id="490" r:id="rId103"/>
    <p:sldId id="360" r:id="rId104"/>
    <p:sldId id="491" r:id="rId105"/>
    <p:sldId id="492" r:id="rId106"/>
    <p:sldId id="493" r:id="rId107"/>
    <p:sldId id="365" r:id="rId108"/>
    <p:sldId id="359" r:id="rId109"/>
    <p:sldId id="366" r:id="rId110"/>
    <p:sldId id="367" r:id="rId111"/>
    <p:sldId id="368" r:id="rId112"/>
    <p:sldId id="369" r:id="rId113"/>
    <p:sldId id="370" r:id="rId114"/>
    <p:sldId id="375" r:id="rId115"/>
    <p:sldId id="374" r:id="rId116"/>
    <p:sldId id="373" r:id="rId117"/>
    <p:sldId id="378" r:id="rId118"/>
    <p:sldId id="377" r:id="rId119"/>
    <p:sldId id="381" r:id="rId120"/>
    <p:sldId id="376" r:id="rId121"/>
    <p:sldId id="379" r:id="rId122"/>
    <p:sldId id="380" r:id="rId123"/>
    <p:sldId id="382" r:id="rId124"/>
    <p:sldId id="383" r:id="rId125"/>
    <p:sldId id="386" r:id="rId126"/>
    <p:sldId id="385" r:id="rId127"/>
    <p:sldId id="384" r:id="rId128"/>
    <p:sldId id="397" r:id="rId129"/>
    <p:sldId id="494" r:id="rId130"/>
    <p:sldId id="394" r:id="rId131"/>
    <p:sldId id="398" r:id="rId132"/>
    <p:sldId id="463" r:id="rId133"/>
    <p:sldId id="464" r:id="rId134"/>
    <p:sldId id="465" r:id="rId135"/>
    <p:sldId id="466" r:id="rId136"/>
    <p:sldId id="467" r:id="rId137"/>
    <p:sldId id="468" r:id="rId138"/>
    <p:sldId id="469" r:id="rId139"/>
    <p:sldId id="470" r:id="rId140"/>
    <p:sldId id="471" r:id="rId141"/>
    <p:sldId id="472" r:id="rId142"/>
    <p:sldId id="473" r:id="rId143"/>
    <p:sldId id="474" r:id="rId144"/>
    <p:sldId id="475" r:id="rId145"/>
    <p:sldId id="513" r:id="rId146"/>
    <p:sldId id="514" r:id="rId147"/>
    <p:sldId id="515" r:id="rId148"/>
    <p:sldId id="476" r:id="rId149"/>
    <p:sldId id="477" r:id="rId150"/>
    <p:sldId id="478" r:id="rId151"/>
    <p:sldId id="479" r:id="rId152"/>
    <p:sldId id="496" r:id="rId153"/>
    <p:sldId id="480" r:id="rId154"/>
    <p:sldId id="481" r:id="rId155"/>
    <p:sldId id="495" r:id="rId156"/>
    <p:sldId id="497" r:id="rId157"/>
    <p:sldId id="498" r:id="rId158"/>
    <p:sldId id="499" r:id="rId159"/>
    <p:sldId id="500" r:id="rId160"/>
    <p:sldId id="501" r:id="rId161"/>
    <p:sldId id="502" r:id="rId162"/>
    <p:sldId id="503" r:id="rId163"/>
    <p:sldId id="504" r:id="rId164"/>
    <p:sldId id="505" r:id="rId165"/>
    <p:sldId id="506" r:id="rId166"/>
    <p:sldId id="507" r:id="rId167"/>
    <p:sldId id="508" r:id="rId168"/>
    <p:sldId id="424" r:id="rId169"/>
    <p:sldId id="509" r:id="rId170"/>
    <p:sldId id="510" r:id="rId171"/>
    <p:sldId id="511" r:id="rId172"/>
    <p:sldId id="512" r:id="rId173"/>
    <p:sldId id="440" r:id="rId174"/>
    <p:sldId id="438" r:id="rId175"/>
    <p:sldId id="445" r:id="rId176"/>
    <p:sldId id="446" r:id="rId177"/>
    <p:sldId id="448" r:id="rId178"/>
    <p:sldId id="449" r:id="rId179"/>
    <p:sldId id="450" r:id="rId180"/>
    <p:sldId id="441" r:id="rId181"/>
    <p:sldId id="442" r:id="rId182"/>
    <p:sldId id="443" r:id="rId183"/>
    <p:sldId id="451" r:id="rId184"/>
    <p:sldId id="460" r:id="rId185"/>
    <p:sldId id="452" r:id="rId186"/>
    <p:sldId id="454" r:id="rId187"/>
    <p:sldId id="453" r:id="rId188"/>
    <p:sldId id="455" r:id="rId189"/>
    <p:sldId id="456" r:id="rId190"/>
    <p:sldId id="457" r:id="rId191"/>
    <p:sldId id="458" r:id="rId192"/>
    <p:sldId id="459" r:id="rId193"/>
    <p:sldId id="461" r:id="rId194"/>
    <p:sldId id="462" r:id="rId195"/>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7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137C9B"/>
    <a:srgbClr val="C60000"/>
    <a:srgbClr val="D0CECE"/>
    <a:srgbClr val="EDEDED"/>
    <a:srgbClr val="D6D6D6"/>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870" autoAdjust="0"/>
  </p:normalViewPr>
  <p:slideViewPr>
    <p:cSldViewPr snapToGrid="0" showGuides="1">
      <p:cViewPr varScale="1">
        <p:scale>
          <a:sx n="115" d="100"/>
          <a:sy n="115" d="100"/>
        </p:scale>
        <p:origin x="120" y="414"/>
      </p:cViewPr>
      <p:guideLst>
        <p:guide orient="horz" pos="4315"/>
        <p:guide pos="7673"/>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96" Type="http://schemas.openxmlformats.org/officeDocument/2006/relationships/notesMaster" Target="notesMasters/notesMaster1.xml"/><Relationship Id="rId20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handoutMaster" Target="handoutMasters/handoutMaster1.xml"/><Relationship Id="rId20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presProps" Target="presProps.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18.05.2022</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18.05.2022</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5.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image" Target="../media/image51.png"/><Relationship Id="rId16" Type="http://schemas.openxmlformats.org/officeDocument/2006/relationships/image" Target="../media/image65.png"/><Relationship Id="rId1" Type="http://schemas.openxmlformats.org/officeDocument/2006/relationships/slideLayout" Target="../slideLayouts/slideLayout6.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5" Type="http://schemas.openxmlformats.org/officeDocument/2006/relationships/image" Target="../media/image6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s>
</file>

<file path=ppt/slides/_rels/slide11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4.png"/><Relationship Id="rId3" Type="http://schemas.openxmlformats.org/officeDocument/2006/relationships/image" Target="../media/image57.png"/><Relationship Id="rId7" Type="http://schemas.openxmlformats.org/officeDocument/2006/relationships/image" Target="../media/image59.png"/><Relationship Id="rId12" Type="http://schemas.openxmlformats.org/officeDocument/2006/relationships/image" Target="../media/image73.png"/><Relationship Id="rId17" Type="http://schemas.openxmlformats.org/officeDocument/2006/relationships/image" Target="../media/image78.png"/><Relationship Id="rId2" Type="http://schemas.openxmlformats.org/officeDocument/2006/relationships/image" Target="../media/image56.png"/><Relationship Id="rId16" Type="http://schemas.openxmlformats.org/officeDocument/2006/relationships/image" Target="../media/image77.png"/><Relationship Id="rId1" Type="http://schemas.openxmlformats.org/officeDocument/2006/relationships/slideLayout" Target="../slideLayouts/slideLayout6.xml"/><Relationship Id="rId6" Type="http://schemas.openxmlformats.org/officeDocument/2006/relationships/image" Target="../media/image61.png"/><Relationship Id="rId11" Type="http://schemas.openxmlformats.org/officeDocument/2006/relationships/image" Target="../media/image72.png"/><Relationship Id="rId5" Type="http://schemas.openxmlformats.org/officeDocument/2006/relationships/image" Target="../media/image60.png"/><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image" Target="../media/image58.png"/><Relationship Id="rId9" Type="http://schemas.openxmlformats.org/officeDocument/2006/relationships/image" Target="../media/image70.png"/><Relationship Id="rId14" Type="http://schemas.openxmlformats.org/officeDocument/2006/relationships/image" Target="../media/image75.png"/></Relationships>
</file>

<file path=ppt/slides/_rels/slide1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6.xml"/><Relationship Id="rId5" Type="http://schemas.openxmlformats.org/officeDocument/2006/relationships/image" Target="../media/image84.png"/><Relationship Id="rId4" Type="http://schemas.openxmlformats.org/officeDocument/2006/relationships/image" Target="../media/image83.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92.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8.xml"/></Relationships>
</file>

<file path=ppt/slides/_rels/slide155.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2" Type="http://schemas.openxmlformats.org/officeDocument/2006/relationships/image" Target="../media/image96.gif"/><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97.gif"/><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3.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19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19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8.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9.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gif"/><Relationship Id="rId1" Type="http://schemas.openxmlformats.org/officeDocument/2006/relationships/slideLayout" Target="../slideLayouts/slideLayout6.xml"/><Relationship Id="rId6" Type="http://schemas.openxmlformats.org/officeDocument/2006/relationships/image" Target="../media/image15.gif"/><Relationship Id="rId5" Type="http://schemas.openxmlformats.org/officeDocument/2006/relationships/image" Target="../media/image14.jpeg"/><Relationship Id="rId4" Type="http://schemas.openxmlformats.org/officeDocument/2006/relationships/image" Target="../media/image13.jpe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8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altLang="de-DE" dirty="0"/>
              <a:t>Berater-Ausbildung</a:t>
            </a:r>
            <a:endParaRPr lang="de-DE" dirty="0"/>
          </a:p>
        </p:txBody>
      </p:sp>
      <p:sp>
        <p:nvSpPr>
          <p:cNvPr id="2" name="Textfeld 1"/>
          <p:cNvSpPr txBox="1"/>
          <p:nvPr/>
        </p:nvSpPr>
        <p:spPr>
          <a:xfrm>
            <a:off x="364221" y="2690949"/>
            <a:ext cx="10086065" cy="3354765"/>
          </a:xfrm>
          <a:prstGeom prst="rect">
            <a:avLst/>
          </a:prstGeom>
          <a:noFill/>
        </p:spPr>
        <p:txBody>
          <a:bodyPr wrap="square" rtlCol="0">
            <a:spAutoFit/>
          </a:bodyPr>
          <a:lstStyle/>
          <a:p>
            <a:r>
              <a:rPr lang="de-DE" altLang="de-DE" sz="3200" dirty="0" smtClean="0">
                <a:solidFill>
                  <a:srgbClr val="1D2D4B"/>
                </a:solidFill>
              </a:rPr>
              <a:t>Prüfungsvorbereitung</a:t>
            </a:r>
            <a:r>
              <a:rPr lang="de-DE" altLang="de-DE" sz="3200" dirty="0" smtClean="0"/>
              <a:t> </a:t>
            </a:r>
          </a:p>
          <a:p>
            <a:endParaRPr lang="de-DE" altLang="de-DE" dirty="0"/>
          </a:p>
          <a:p>
            <a:endParaRPr lang="de-DE" altLang="de-DE" dirty="0" smtClean="0"/>
          </a:p>
          <a:p>
            <a:endParaRPr lang="de-DE" altLang="de-DE" dirty="0"/>
          </a:p>
          <a:p>
            <a:endParaRPr lang="de-DE" altLang="de-DE" dirty="0" smtClean="0"/>
          </a:p>
          <a:p>
            <a:endParaRPr lang="de-DE" altLang="de-DE" dirty="0"/>
          </a:p>
          <a:p>
            <a:endParaRPr lang="de-DE" altLang="de-DE" dirty="0" smtClean="0"/>
          </a:p>
          <a:p>
            <a:endParaRPr lang="de-DE" altLang="de-DE" dirty="0"/>
          </a:p>
          <a:p>
            <a:endParaRPr lang="de-DE" altLang="de-DE" dirty="0" smtClean="0"/>
          </a:p>
          <a:p>
            <a:endParaRPr lang="de-DE" altLang="de-DE" dirty="0" smtClean="0"/>
          </a:p>
          <a:p>
            <a:r>
              <a:rPr lang="de-DE" altLang="de-DE" dirty="0" smtClean="0">
                <a:solidFill>
                  <a:srgbClr val="1D2D4B"/>
                </a:solidFill>
              </a:rPr>
              <a:t>Hamburg, 19.05.2022</a:t>
            </a:r>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dirty="0"/>
              <a:t>Besonderheiten</a:t>
            </a:r>
            <a:r>
              <a:rPr kumimoji="1" lang="de-DE" dirty="0">
                <a:solidFill>
                  <a:srgbClr val="1D2D4B"/>
                </a:solidFill>
              </a:rPr>
              <a:t> </a:t>
            </a:r>
            <a:r>
              <a:rPr kumimoji="1" lang="de-DE" dirty="0"/>
              <a:t>beim Abschluss des Versicherungsvertrages</a:t>
            </a:r>
          </a:p>
          <a:p>
            <a:endParaRPr lang="de-DE" dirty="0"/>
          </a:p>
          <a:p>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5" name="Text Box 4"/>
          <p:cNvSpPr txBox="1">
            <a:spLocks noChangeArrowheads="1"/>
          </p:cNvSpPr>
          <p:nvPr/>
        </p:nvSpPr>
        <p:spPr bwMode="auto">
          <a:xfrm>
            <a:off x="395288" y="2184591"/>
            <a:ext cx="8748712" cy="40011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u="sng" dirty="0">
                <a:solidFill>
                  <a:srgbClr val="1D2D4B"/>
                </a:solidFill>
              </a:rPr>
              <a:t>Dokumentationspflicht</a:t>
            </a:r>
            <a:r>
              <a:rPr kumimoji="1" lang="de-DE" u="sng" dirty="0">
                <a:solidFill>
                  <a:srgbClr val="1D2D4B"/>
                </a:solidFill>
              </a:rPr>
              <a:t> – Beratungsprotokoll (§ 61 Abs. 1 VVG)</a:t>
            </a:r>
          </a:p>
        </p:txBody>
      </p:sp>
      <p:sp>
        <p:nvSpPr>
          <p:cNvPr id="6" name="Text Box 9"/>
          <p:cNvSpPr txBox="1">
            <a:spLocks noChangeArrowheads="1"/>
          </p:cNvSpPr>
          <p:nvPr/>
        </p:nvSpPr>
        <p:spPr bwMode="auto">
          <a:xfrm>
            <a:off x="395288" y="2905316"/>
            <a:ext cx="9422043" cy="1477328"/>
          </a:xfrm>
          <a:prstGeom prst="rect">
            <a:avLst/>
          </a:prstGeom>
          <a:noFill/>
          <a:ln w="9525">
            <a:noFill/>
            <a:miter lim="800000"/>
            <a:headEnd/>
            <a:tailEnd/>
          </a:ln>
        </p:spPr>
        <p:txBody>
          <a:bodyPr wrap="square">
            <a:spAutoFit/>
          </a:bodyPr>
          <a:lstStyle/>
          <a:p>
            <a:pPr marL="360363" indent="-360363" eaLnBrk="0" fontAlgn="base" hangingPunct="0">
              <a:spcBef>
                <a:spcPct val="50000"/>
              </a:spcBef>
              <a:spcAft>
                <a:spcPct val="0"/>
              </a:spcAft>
              <a:buFont typeface="Wingdings" pitchFamily="2" charset="2"/>
              <a:buChar char="§"/>
            </a:pPr>
            <a:r>
              <a:rPr kumimoji="1" lang="de-DE" dirty="0">
                <a:solidFill>
                  <a:srgbClr val="1D2D4B"/>
                </a:solidFill>
              </a:rPr>
              <a:t>Die erfolgte Beratung muss in Form eines Beratungsprotokolls festgehalten werden</a:t>
            </a:r>
          </a:p>
          <a:p>
            <a:pPr marL="360363" indent="-360363" eaLnBrk="0" fontAlgn="base" hangingPunct="0">
              <a:spcBef>
                <a:spcPct val="50000"/>
              </a:spcBef>
              <a:spcAft>
                <a:spcPct val="0"/>
              </a:spcAft>
              <a:buFont typeface="Wingdings" pitchFamily="2" charset="2"/>
              <a:buChar char="§"/>
            </a:pPr>
            <a:r>
              <a:rPr kumimoji="1" lang="de-DE" dirty="0">
                <a:solidFill>
                  <a:srgbClr val="1D2D4B"/>
                </a:solidFill>
              </a:rPr>
              <a:t>Der Kunde kann auf die Beratung oder das Beratungsprotokoll schriftlich verzichten, </a:t>
            </a:r>
            <a:r>
              <a:rPr kumimoji="1" lang="de-DE" dirty="0" smtClean="0">
                <a:solidFill>
                  <a:srgbClr val="1D2D4B"/>
                </a:solidFill>
              </a:rPr>
              <a:t>wenn </a:t>
            </a:r>
            <a:r>
              <a:rPr kumimoji="1" lang="de-DE" dirty="0">
                <a:solidFill>
                  <a:srgbClr val="1D2D4B"/>
                </a:solidFill>
              </a:rPr>
              <a:t>auf die negativen Rechtsfolgen hingewiesen wird</a:t>
            </a:r>
          </a:p>
          <a:p>
            <a:pPr marL="360363" indent="-360363" eaLnBrk="0" fontAlgn="base" hangingPunct="0">
              <a:spcBef>
                <a:spcPct val="50000"/>
              </a:spcBef>
              <a:spcAft>
                <a:spcPct val="0"/>
              </a:spcAft>
              <a:buFont typeface="Wingdings" pitchFamily="2" charset="2"/>
              <a:buChar char="§"/>
            </a:pPr>
            <a:r>
              <a:rPr kumimoji="1" lang="de-DE" dirty="0">
                <a:solidFill>
                  <a:srgbClr val="1D2D4B"/>
                </a:solidFill>
              </a:rPr>
              <a:t>Das Beratungsprotokoll kann auch nach dem Beratungsgespräch übergeben werden:</a:t>
            </a:r>
          </a:p>
        </p:txBody>
      </p:sp>
      <p:sp>
        <p:nvSpPr>
          <p:cNvPr id="7" name="Text Box 10"/>
          <p:cNvSpPr txBox="1">
            <a:spLocks noChangeArrowheads="1"/>
          </p:cNvSpPr>
          <p:nvPr/>
        </p:nvSpPr>
        <p:spPr bwMode="auto">
          <a:xfrm>
            <a:off x="461789" y="4903440"/>
            <a:ext cx="11508537" cy="1200329"/>
          </a:xfrm>
          <a:prstGeom prst="rect">
            <a:avLst/>
          </a:prstGeom>
          <a:noFill/>
          <a:ln w="9525">
            <a:noFill/>
            <a:miter lim="800000"/>
            <a:headEnd/>
            <a:tailEnd/>
          </a:ln>
        </p:spPr>
        <p:txBody>
          <a:bodyPr wrap="square">
            <a:spAutoFit/>
          </a:bodyPr>
          <a:lstStyle/>
          <a:p>
            <a:pPr marL="360363" indent="-360363" defTabSz="714375" eaLnBrk="0" fontAlgn="base" hangingPunct="0">
              <a:spcBef>
                <a:spcPct val="50000"/>
              </a:spcBef>
              <a:spcAft>
                <a:spcPct val="0"/>
              </a:spcAft>
              <a:buFont typeface="Wingdings" pitchFamily="2" charset="2"/>
              <a:buNone/>
            </a:pPr>
            <a:r>
              <a:rPr kumimoji="1" lang="de-DE" dirty="0">
                <a:solidFill>
                  <a:srgbClr val="1D2D4B"/>
                </a:solidFill>
              </a:rPr>
              <a:t>	-	nachträgliche Zustellung in Textform, spätestens vor </a:t>
            </a:r>
            <a:r>
              <a:rPr kumimoji="1" lang="de-DE" dirty="0" smtClean="0">
                <a:solidFill>
                  <a:srgbClr val="1D2D4B"/>
                </a:solidFill>
              </a:rPr>
              <a:t>Zusendung </a:t>
            </a:r>
            <a:r>
              <a:rPr kumimoji="1" lang="de-DE" dirty="0">
                <a:solidFill>
                  <a:srgbClr val="1D2D4B"/>
                </a:solidFill>
              </a:rPr>
              <a:t>der Police</a:t>
            </a:r>
            <a:br>
              <a:rPr kumimoji="1" lang="de-DE" dirty="0">
                <a:solidFill>
                  <a:srgbClr val="1D2D4B"/>
                </a:solidFill>
              </a:rPr>
            </a:br>
            <a:r>
              <a:rPr kumimoji="1" lang="de-DE" dirty="0">
                <a:solidFill>
                  <a:srgbClr val="1D2D4B"/>
                </a:solidFill>
              </a:rPr>
              <a:t>-	bei vorläufigen Deckungszusagen kann das Protokoll </a:t>
            </a:r>
            <a:r>
              <a:rPr kumimoji="1" lang="de-DE" dirty="0" smtClean="0">
                <a:solidFill>
                  <a:srgbClr val="1D2D4B"/>
                </a:solidFill>
              </a:rPr>
              <a:t>spätestens </a:t>
            </a:r>
            <a:r>
              <a:rPr kumimoji="1" lang="de-DE" dirty="0">
                <a:solidFill>
                  <a:srgbClr val="1D2D4B"/>
                </a:solidFill>
              </a:rPr>
              <a:t>mit der Police </a:t>
            </a:r>
            <a:r>
              <a:rPr kumimoji="1" lang="de-DE" dirty="0" smtClean="0">
                <a:solidFill>
                  <a:srgbClr val="1D2D4B"/>
                </a:solidFill>
              </a:rPr>
              <a:t>zugestellt </a:t>
            </a:r>
            <a:r>
              <a:rPr kumimoji="1" lang="de-DE" dirty="0">
                <a:solidFill>
                  <a:srgbClr val="1D2D4B"/>
                </a:solidFill>
              </a:rPr>
              <a:t>werden</a:t>
            </a:r>
            <a:br>
              <a:rPr kumimoji="1" lang="de-DE" dirty="0">
                <a:solidFill>
                  <a:srgbClr val="1D2D4B"/>
                </a:solidFill>
              </a:rPr>
            </a:br>
            <a:r>
              <a:rPr kumimoji="1" lang="de-DE" dirty="0">
                <a:solidFill>
                  <a:srgbClr val="1D2D4B"/>
                </a:solidFill>
              </a:rPr>
              <a:t>-	bei vorläufigen Deckungszusagen im Rahmen </a:t>
            </a:r>
            <a:r>
              <a:rPr kumimoji="1" lang="de-DE" dirty="0" smtClean="0">
                <a:solidFill>
                  <a:srgbClr val="1D2D4B"/>
                </a:solidFill>
              </a:rPr>
              <a:t>der Kfz-Haftpflichtversicherung </a:t>
            </a:r>
            <a:r>
              <a:rPr kumimoji="1" lang="de-DE" dirty="0">
                <a:solidFill>
                  <a:srgbClr val="1D2D4B"/>
                </a:solidFill>
              </a:rPr>
              <a:t>ist kein Protokoll </a:t>
            </a:r>
            <a:r>
              <a:rPr kumimoji="1" lang="de-DE" dirty="0" smtClean="0">
                <a:solidFill>
                  <a:srgbClr val="1D2D4B"/>
                </a:solidFill>
              </a:rPr>
              <a:t>	notwendig (z</a:t>
            </a:r>
            <a:r>
              <a:rPr kumimoji="1" lang="de-DE" dirty="0">
                <a:solidFill>
                  <a:srgbClr val="1D2D4B"/>
                </a:solidFill>
              </a:rPr>
              <a:t>. B. Kunde holt nur schnell eine </a:t>
            </a:r>
            <a:r>
              <a:rPr kumimoji="1" lang="de-DE" dirty="0" err="1">
                <a:solidFill>
                  <a:srgbClr val="1D2D4B"/>
                </a:solidFill>
              </a:rPr>
              <a:t>eVB</a:t>
            </a:r>
            <a:r>
              <a:rPr kumimoji="1" lang="de-DE" dirty="0">
                <a:solidFill>
                  <a:srgbClr val="1D2D4B"/>
                </a:solidFill>
              </a:rPr>
              <a:t>)</a:t>
            </a:r>
          </a:p>
        </p:txBody>
      </p:sp>
      <p:graphicFrame>
        <p:nvGraphicFramePr>
          <p:cNvPr id="8" name="Object 11">
            <a:hlinkClick r:id="" action="ppaction://ole?verb=0"/>
          </p:cNvPr>
          <p:cNvGraphicFramePr>
            <a:graphicFrameLocks noChangeAspect="1"/>
          </p:cNvGraphicFramePr>
          <p:nvPr>
            <p:extLst>
              <p:ext uri="{D42A27DB-BD31-4B8C-83A1-F6EECF244321}">
                <p14:modId xmlns:p14="http://schemas.microsoft.com/office/powerpoint/2010/main" val="332123178"/>
              </p:ext>
            </p:extLst>
          </p:nvPr>
        </p:nvGraphicFramePr>
        <p:xfrm>
          <a:off x="9584575" y="1661091"/>
          <a:ext cx="2239005" cy="3168313"/>
        </p:xfrm>
        <a:graphic>
          <a:graphicData uri="http://schemas.openxmlformats.org/presentationml/2006/ole">
            <mc:AlternateContent xmlns:mc="http://schemas.openxmlformats.org/markup-compatibility/2006">
              <mc:Choice xmlns:v="urn:schemas-microsoft-com:vml" Requires="v">
                <p:oleObj spid="_x0000_s2360" name="Acrobat Document" r:id="rId3" imgW="5668166" imgH="8019048" progId="AcroExch.Document.11">
                  <p:embed/>
                </p:oleObj>
              </mc:Choice>
              <mc:Fallback>
                <p:oleObj name="Acrobat Document" r:id="rId3" imgW="5668166" imgH="8019048" progId="AcroExch.Document.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4575" y="1661091"/>
                        <a:ext cx="2239005" cy="3168313"/>
                      </a:xfrm>
                      <a:prstGeom prst="rect">
                        <a:avLst/>
                      </a:prstGeom>
                      <a:noFill/>
                      <a:extLst/>
                    </p:spPr>
                  </p:pic>
                </p:oleObj>
              </mc:Fallback>
            </mc:AlternateContent>
          </a:graphicData>
        </a:graphic>
      </p:graphicFrame>
    </p:spTree>
    <p:extLst>
      <p:ext uri="{BB962C8B-B14F-4D97-AF65-F5344CB8AC3E}">
        <p14:creationId xmlns:p14="http://schemas.microsoft.com/office/powerpoint/2010/main" val="63975288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100</a:t>
            </a:fld>
            <a:endParaRPr lang="de-DE"/>
          </a:p>
        </p:txBody>
      </p:sp>
      <p:sp>
        <p:nvSpPr>
          <p:cNvPr id="5" name="Textplatzhalter 4"/>
          <p:cNvSpPr>
            <a:spLocks noGrp="1"/>
          </p:cNvSpPr>
          <p:nvPr>
            <p:ph type="body" sz="quarter" idx="10"/>
          </p:nvPr>
        </p:nvSpPr>
        <p:spPr/>
        <p:txBody>
          <a:bodyPr/>
          <a:lstStyle/>
          <a:p>
            <a:r>
              <a:rPr lang="de-DE" altLang="de-DE" dirty="0"/>
              <a:t>Die elektronische Versicherungsbestätigungskarte</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6" name="Rectangle 13"/>
          <p:cNvSpPr>
            <a:spLocks noChangeArrowheads="1"/>
          </p:cNvSpPr>
          <p:nvPr/>
        </p:nvSpPr>
        <p:spPr bwMode="auto">
          <a:xfrm>
            <a:off x="1910323" y="2253786"/>
            <a:ext cx="693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r>
              <a:rPr lang="de-DE" altLang="de-DE" sz="1800" smtClean="0"/>
              <a:t>Arten im Überblick</a:t>
            </a:r>
          </a:p>
        </p:txBody>
      </p:sp>
      <p:sp>
        <p:nvSpPr>
          <p:cNvPr id="7" name="Text Box 14"/>
          <p:cNvSpPr txBox="1">
            <a:spLocks noChangeArrowheads="1"/>
          </p:cNvSpPr>
          <p:nvPr/>
        </p:nvSpPr>
        <p:spPr bwMode="auto">
          <a:xfrm>
            <a:off x="1983348" y="2614149"/>
            <a:ext cx="3959225"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0" fontAlgn="base" hangingPunct="0">
              <a:spcBef>
                <a:spcPct val="50000"/>
              </a:spcBef>
              <a:spcAft>
                <a:spcPct val="0"/>
              </a:spcAft>
            </a:pPr>
            <a:r>
              <a:rPr lang="de-DE" altLang="de-DE" sz="1600" b="1" smtClean="0"/>
              <a:t>Einzel eVB</a:t>
            </a:r>
          </a:p>
        </p:txBody>
      </p:sp>
      <p:sp>
        <p:nvSpPr>
          <p:cNvPr id="8" name="Text Box 15"/>
          <p:cNvSpPr txBox="1">
            <a:spLocks noChangeArrowheads="1"/>
          </p:cNvSpPr>
          <p:nvPr/>
        </p:nvSpPr>
        <p:spPr bwMode="auto">
          <a:xfrm>
            <a:off x="6158473" y="2614149"/>
            <a:ext cx="3960812"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0" fontAlgn="base" hangingPunct="0">
              <a:spcBef>
                <a:spcPct val="50000"/>
              </a:spcBef>
              <a:spcAft>
                <a:spcPct val="0"/>
              </a:spcAft>
            </a:pPr>
            <a:r>
              <a:rPr lang="de-DE" altLang="de-DE" sz="1600" b="1" smtClean="0"/>
              <a:t>Dauer eVB</a:t>
            </a:r>
          </a:p>
        </p:txBody>
      </p:sp>
      <p:sp>
        <p:nvSpPr>
          <p:cNvPr id="9" name="Text Box 16"/>
          <p:cNvSpPr txBox="1">
            <a:spLocks noChangeArrowheads="1"/>
          </p:cNvSpPr>
          <p:nvPr/>
        </p:nvSpPr>
        <p:spPr bwMode="auto">
          <a:xfrm>
            <a:off x="1983348" y="3045949"/>
            <a:ext cx="3959225" cy="576262"/>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lang="de-DE" altLang="de-DE" sz="1600" smtClean="0"/>
              <a:t>Kraftfahrt Privatkunden- und Gewerbekundengeschäft</a:t>
            </a:r>
          </a:p>
        </p:txBody>
      </p:sp>
      <p:sp>
        <p:nvSpPr>
          <p:cNvPr id="10" name="Text Box 17"/>
          <p:cNvSpPr txBox="1">
            <a:spLocks noChangeArrowheads="1"/>
          </p:cNvSpPr>
          <p:nvPr/>
        </p:nvSpPr>
        <p:spPr bwMode="auto">
          <a:xfrm>
            <a:off x="6158473" y="3045949"/>
            <a:ext cx="3960812" cy="576262"/>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lang="de-DE" altLang="de-DE" sz="1600" smtClean="0"/>
              <a:t>Kraftfahrt Flottengeschäft</a:t>
            </a:r>
          </a:p>
        </p:txBody>
      </p:sp>
      <p:sp>
        <p:nvSpPr>
          <p:cNvPr id="11" name="Text Box 18"/>
          <p:cNvSpPr txBox="1">
            <a:spLocks noChangeArrowheads="1"/>
          </p:cNvSpPr>
          <p:nvPr/>
        </p:nvSpPr>
        <p:spPr bwMode="auto">
          <a:xfrm>
            <a:off x="1983348" y="3622211"/>
            <a:ext cx="3959225" cy="27368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lang="de-DE" altLang="de-DE" sz="1600" dirty="0" smtClean="0"/>
              <a:t>es kann jeweils nur </a:t>
            </a:r>
            <a:r>
              <a:rPr lang="de-DE" altLang="de-DE" sz="1600" b="1" dirty="0" smtClean="0"/>
              <a:t>ein Fahrzeug</a:t>
            </a:r>
            <a:r>
              <a:rPr lang="de-DE" altLang="de-DE" sz="1600" dirty="0" smtClean="0"/>
              <a:t> zugelassen werden</a:t>
            </a:r>
          </a:p>
          <a:p>
            <a:pPr eaLnBrk="0" fontAlgn="base" hangingPunct="0">
              <a:spcBef>
                <a:spcPct val="50000"/>
              </a:spcBef>
              <a:spcAft>
                <a:spcPct val="0"/>
              </a:spcAft>
              <a:buClr>
                <a:srgbClr val="1D2D4B"/>
              </a:buClr>
              <a:buFont typeface="Wingdings" panose="05000000000000000000" pitchFamily="2" charset="2"/>
              <a:buChar char="§"/>
            </a:pPr>
            <a:r>
              <a:rPr lang="de-DE" altLang="de-DE" sz="1600" dirty="0" smtClean="0"/>
              <a:t>Gültigkeit von maximal 730 Tagen ab Ausstellung</a:t>
            </a:r>
          </a:p>
          <a:p>
            <a:pPr eaLnBrk="0" fontAlgn="base" hangingPunct="0">
              <a:spcBef>
                <a:spcPct val="50000"/>
              </a:spcBef>
              <a:spcAft>
                <a:spcPct val="0"/>
              </a:spcAft>
              <a:buClr>
                <a:srgbClr val="1D2D4B"/>
              </a:buClr>
              <a:buFont typeface="Wingdings" panose="05000000000000000000" pitchFamily="2" charset="2"/>
              <a:buChar char="§"/>
            </a:pPr>
            <a:r>
              <a:rPr lang="de-DE" altLang="de-DE" sz="1600" dirty="0" smtClean="0"/>
              <a:t>Gültigkeit von maximal 730 Tagen ab Ausstellung für Kurzzeit-kennzeichen</a:t>
            </a:r>
          </a:p>
          <a:p>
            <a:pPr eaLnBrk="0" fontAlgn="base" hangingPunct="0">
              <a:spcBef>
                <a:spcPct val="50000"/>
              </a:spcBef>
              <a:spcAft>
                <a:spcPct val="0"/>
              </a:spcAft>
              <a:buClr>
                <a:srgbClr val="1D2D4B"/>
              </a:buClr>
              <a:buFont typeface="Wingdings" panose="05000000000000000000" pitchFamily="2" charset="2"/>
              <a:buChar char="§"/>
            </a:pPr>
            <a:r>
              <a:rPr lang="de-DE" altLang="de-DE" sz="1600" dirty="0" smtClean="0"/>
              <a:t>Die Gültigkeit wird jeweils auf der Papier-VB vermerkt</a:t>
            </a:r>
          </a:p>
        </p:txBody>
      </p:sp>
      <p:sp>
        <p:nvSpPr>
          <p:cNvPr id="12" name="Text Box 19"/>
          <p:cNvSpPr txBox="1">
            <a:spLocks noChangeArrowheads="1"/>
          </p:cNvSpPr>
          <p:nvPr/>
        </p:nvSpPr>
        <p:spPr bwMode="auto">
          <a:xfrm>
            <a:off x="6158473" y="3622211"/>
            <a:ext cx="3960812" cy="27368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lang="de-DE" altLang="de-DE" sz="1600" smtClean="0"/>
              <a:t>es kann für </a:t>
            </a:r>
            <a:r>
              <a:rPr lang="de-DE" altLang="de-DE" sz="1600" b="1" smtClean="0"/>
              <a:t>einen VN</a:t>
            </a:r>
            <a:r>
              <a:rPr lang="de-DE" altLang="de-DE" sz="1600" smtClean="0"/>
              <a:t> eine </a:t>
            </a:r>
            <a:br>
              <a:rPr lang="de-DE" altLang="de-DE" sz="1600" smtClean="0"/>
            </a:br>
            <a:r>
              <a:rPr lang="de-DE" altLang="de-DE" sz="1600" smtClean="0"/>
              <a:t>unbegrenzte Menge an Fahrzeugen einer Flotte zugelassen werden</a:t>
            </a:r>
          </a:p>
          <a:p>
            <a:pPr eaLnBrk="0" fontAlgn="base" hangingPunct="0">
              <a:spcBef>
                <a:spcPct val="50000"/>
              </a:spcBef>
              <a:spcAft>
                <a:spcPct val="0"/>
              </a:spcAft>
              <a:buClr>
                <a:srgbClr val="1D2D4B"/>
              </a:buClr>
              <a:buFont typeface="Wingdings" panose="05000000000000000000" pitchFamily="2" charset="2"/>
              <a:buChar char="§"/>
            </a:pPr>
            <a:r>
              <a:rPr lang="de-DE" altLang="de-DE" sz="1600" smtClean="0"/>
              <a:t>Die Beantragung kann bisher nur über die jeweiligen Fachabteilungen erfolgen</a:t>
            </a:r>
          </a:p>
          <a:p>
            <a:pPr eaLnBrk="0" fontAlgn="base" hangingPunct="0">
              <a:spcBef>
                <a:spcPct val="50000"/>
              </a:spcBef>
              <a:spcAft>
                <a:spcPct val="0"/>
              </a:spcAft>
              <a:buClr>
                <a:srgbClr val="1D2D4B"/>
              </a:buClr>
              <a:buFont typeface="Wingdings" panose="05000000000000000000" pitchFamily="2" charset="2"/>
              <a:buChar char="§"/>
            </a:pPr>
            <a:r>
              <a:rPr lang="de-DE" altLang="de-DE" sz="1600" smtClean="0"/>
              <a:t>unbegrenzte Gültigkeit </a:t>
            </a:r>
            <a:br>
              <a:rPr lang="de-DE" altLang="de-DE" sz="1600" smtClean="0"/>
            </a:br>
            <a:r>
              <a:rPr lang="de-DE" altLang="de-DE" sz="1600" smtClean="0"/>
              <a:t>(Sperrung oder Entzug ist jederzeit möglich z. B. bei Vertragsaufhebung)</a:t>
            </a:r>
          </a:p>
        </p:txBody>
      </p:sp>
    </p:spTree>
    <p:extLst>
      <p:ext uri="{BB962C8B-B14F-4D97-AF65-F5344CB8AC3E}">
        <p14:creationId xmlns:p14="http://schemas.microsoft.com/office/powerpoint/2010/main" val="1129299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101</a:t>
            </a:fld>
            <a:endParaRPr lang="de-DE"/>
          </a:p>
        </p:txBody>
      </p:sp>
      <p:sp>
        <p:nvSpPr>
          <p:cNvPr id="5" name="Textplatzhalter 4"/>
          <p:cNvSpPr>
            <a:spLocks noGrp="1"/>
          </p:cNvSpPr>
          <p:nvPr>
            <p:ph type="body" sz="quarter" idx="10"/>
          </p:nvPr>
        </p:nvSpPr>
        <p:spPr/>
        <p:txBody>
          <a:bodyPr/>
          <a:lstStyle/>
          <a:p>
            <a:r>
              <a:rPr lang="de-DE" altLang="de-DE" dirty="0"/>
              <a:t>Weitere Leistungen der Kfz-Versicherung</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6" name="Text Box 4"/>
          <p:cNvSpPr txBox="1">
            <a:spLocks noChangeArrowheads="1"/>
          </p:cNvSpPr>
          <p:nvPr/>
        </p:nvSpPr>
        <p:spPr bwMode="auto">
          <a:xfrm>
            <a:off x="422180" y="2211821"/>
            <a:ext cx="1140139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pPr>
            <a:r>
              <a:rPr lang="de-DE" altLang="de-DE" sz="1600" dirty="0" smtClean="0"/>
              <a:t>Im Rahmen der Kasko-Versicherung gilt üblicherweise die Neuwertenschädigung als vereinbart. Der Zeitraum differiert jedoch innerhalb der Gesellschaften und Tarife.</a:t>
            </a:r>
          </a:p>
        </p:txBody>
      </p:sp>
      <p:sp>
        <p:nvSpPr>
          <p:cNvPr id="7" name="Text Box 5"/>
          <p:cNvSpPr txBox="1">
            <a:spLocks noChangeArrowheads="1"/>
          </p:cNvSpPr>
          <p:nvPr/>
        </p:nvSpPr>
        <p:spPr bwMode="auto">
          <a:xfrm>
            <a:off x="422180" y="2935836"/>
            <a:ext cx="1093003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pPr>
            <a:r>
              <a:rPr lang="de-DE" altLang="de-DE" sz="1600" b="1" dirty="0" smtClean="0"/>
              <a:t>Neuwertenschädigung</a:t>
            </a:r>
          </a:p>
          <a:p>
            <a:pPr fontAlgn="base">
              <a:spcBef>
                <a:spcPct val="50000"/>
              </a:spcBef>
              <a:spcAft>
                <a:spcPct val="0"/>
              </a:spcAft>
            </a:pPr>
            <a:r>
              <a:rPr lang="de-DE" altLang="de-DE" sz="1600" dirty="0" smtClean="0"/>
              <a:t>Bei einem Versicherungsfall wird der Neuwert des versicherten Fahrzeuges ersetzt. Unterschieden wird üblicherweise zwischen </a:t>
            </a:r>
          </a:p>
          <a:p>
            <a:pPr lvl="1" fontAlgn="base">
              <a:spcBef>
                <a:spcPct val="50000"/>
              </a:spcBef>
              <a:spcAft>
                <a:spcPct val="0"/>
              </a:spcAft>
            </a:pPr>
            <a:r>
              <a:rPr lang="de-DE" altLang="de-DE" sz="1600" dirty="0" smtClean="0"/>
              <a:t> Totalschaden</a:t>
            </a:r>
          </a:p>
          <a:p>
            <a:pPr lvl="1" fontAlgn="base">
              <a:spcBef>
                <a:spcPct val="50000"/>
              </a:spcBef>
              <a:spcAft>
                <a:spcPct val="0"/>
              </a:spcAft>
            </a:pPr>
            <a:r>
              <a:rPr lang="de-DE" altLang="de-DE" sz="1600" dirty="0" smtClean="0"/>
              <a:t> Zerstörung</a:t>
            </a:r>
          </a:p>
          <a:p>
            <a:pPr lvl="1" fontAlgn="base">
              <a:spcBef>
                <a:spcPct val="50000"/>
              </a:spcBef>
              <a:spcAft>
                <a:spcPct val="0"/>
              </a:spcAft>
            </a:pPr>
            <a:r>
              <a:rPr lang="de-DE" altLang="de-DE" sz="1600" dirty="0" smtClean="0"/>
              <a:t> Verlust. </a:t>
            </a:r>
          </a:p>
          <a:p>
            <a:pPr fontAlgn="base">
              <a:spcBef>
                <a:spcPct val="50000"/>
              </a:spcBef>
              <a:spcAft>
                <a:spcPct val="0"/>
              </a:spcAft>
            </a:pPr>
            <a:r>
              <a:rPr lang="de-DE" altLang="de-DE" sz="1600" dirty="0" smtClean="0"/>
              <a:t>Darüber hinaus variieren die Entschädigungszeiträume sowie die, an die Neuwertentschädigung geknüpften, Bedingungen (z.B. dass sich das Fahrzeug bei einigen Gesellschaften auch im Erstbesitz befinden muss).</a:t>
            </a:r>
          </a:p>
          <a:p>
            <a:pPr fontAlgn="base">
              <a:spcBef>
                <a:spcPct val="50000"/>
              </a:spcBef>
              <a:spcAft>
                <a:spcPct val="0"/>
              </a:spcAft>
            </a:pPr>
            <a:endParaRPr lang="de-DE" altLang="de-DE" sz="1600" b="1" dirty="0" smtClean="0"/>
          </a:p>
          <a:p>
            <a:pPr fontAlgn="base">
              <a:spcBef>
                <a:spcPct val="50000"/>
              </a:spcBef>
              <a:spcAft>
                <a:spcPct val="0"/>
              </a:spcAft>
            </a:pPr>
            <a:r>
              <a:rPr lang="de-DE" altLang="de-DE" sz="1600" b="1" dirty="0" smtClean="0"/>
              <a:t>Der für die Neuwertentschädigung vereinbarte Zeitraum beträgt derweil zwischen sechs und 36 Monate. </a:t>
            </a:r>
          </a:p>
        </p:txBody>
      </p:sp>
    </p:spTree>
    <p:extLst>
      <p:ext uri="{BB962C8B-B14F-4D97-AF65-F5344CB8AC3E}">
        <p14:creationId xmlns:p14="http://schemas.microsoft.com/office/powerpoint/2010/main" val="2623665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102</a:t>
            </a:fld>
            <a:endParaRPr lang="de-DE"/>
          </a:p>
        </p:txBody>
      </p:sp>
      <p:sp>
        <p:nvSpPr>
          <p:cNvPr id="5" name="Textplatzhalter 4"/>
          <p:cNvSpPr>
            <a:spLocks noGrp="1"/>
          </p:cNvSpPr>
          <p:nvPr>
            <p:ph type="body" sz="quarter" idx="10"/>
          </p:nvPr>
        </p:nvSpPr>
        <p:spPr/>
        <p:txBody>
          <a:bodyPr/>
          <a:lstStyle/>
          <a:p>
            <a:r>
              <a:rPr lang="de-DE" altLang="de-DE" dirty="0"/>
              <a:t>Weitere Leistungen der Kfz-Versicherung (optional versicherbar)</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7" name="Text Box 8"/>
          <p:cNvSpPr txBox="1">
            <a:spLocks noChangeArrowheads="1"/>
          </p:cNvSpPr>
          <p:nvPr/>
        </p:nvSpPr>
        <p:spPr bwMode="auto">
          <a:xfrm>
            <a:off x="384793" y="2230308"/>
            <a:ext cx="114387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pPr>
            <a:r>
              <a:rPr lang="de-DE" altLang="de-DE" sz="1600" dirty="0" smtClean="0"/>
              <a:t>Zur Erweiterung des Versicherungsschutz bieten die Versicherer weitere Leistungen an. Mögliche dazu versicherbare Leistungen sind:  </a:t>
            </a:r>
          </a:p>
        </p:txBody>
      </p:sp>
      <p:sp>
        <p:nvSpPr>
          <p:cNvPr id="8" name="Text Box 9"/>
          <p:cNvSpPr txBox="1">
            <a:spLocks noChangeArrowheads="1"/>
          </p:cNvSpPr>
          <p:nvPr/>
        </p:nvSpPr>
        <p:spPr bwMode="auto">
          <a:xfrm>
            <a:off x="384793" y="3013959"/>
            <a:ext cx="1132778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ts val="0"/>
              </a:spcBef>
              <a:spcAft>
                <a:spcPct val="0"/>
              </a:spcAft>
            </a:pPr>
            <a:r>
              <a:rPr lang="de-DE" altLang="de-DE" sz="1600" b="1" dirty="0" smtClean="0"/>
              <a:t>GAP-Deckung</a:t>
            </a:r>
          </a:p>
          <a:p>
            <a:pPr>
              <a:spcBef>
                <a:spcPct val="50000"/>
              </a:spcBef>
            </a:pPr>
            <a:r>
              <a:rPr lang="de-DE" altLang="de-DE" sz="1600" dirty="0"/>
              <a:t>Bei einem Diebstahl oder Totalschaden eines geleasten / finanzierten Pkw kommt es oft vor, dass die Restforderung aus dem Leasingvertrag über dem Wiederbeschaffungswert liegt, der von der Kaskoversicherung ersetzt wird. </a:t>
            </a:r>
          </a:p>
          <a:p>
            <a:pPr>
              <a:spcBef>
                <a:spcPct val="50000"/>
              </a:spcBef>
            </a:pPr>
            <a:r>
              <a:rPr lang="de-DE" altLang="de-DE" sz="1600" dirty="0"/>
              <a:t>Die GAP-Deckung übernimmt diese Differenz.</a:t>
            </a:r>
          </a:p>
        </p:txBody>
      </p:sp>
      <p:sp>
        <p:nvSpPr>
          <p:cNvPr id="10" name="Text Box 9"/>
          <p:cNvSpPr txBox="1">
            <a:spLocks noChangeArrowheads="1"/>
          </p:cNvSpPr>
          <p:nvPr/>
        </p:nvSpPr>
        <p:spPr bwMode="auto">
          <a:xfrm>
            <a:off x="384793" y="4536274"/>
            <a:ext cx="1132778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ts val="0"/>
              </a:spcBef>
              <a:spcAft>
                <a:spcPct val="0"/>
              </a:spcAft>
            </a:pPr>
            <a:r>
              <a:rPr lang="de-DE" altLang="de-DE" sz="1600" b="1" dirty="0" smtClean="0"/>
              <a:t>Auslandsschutz</a:t>
            </a:r>
          </a:p>
          <a:p>
            <a:pPr fontAlgn="base">
              <a:spcBef>
                <a:spcPts val="0"/>
              </a:spcBef>
              <a:spcAft>
                <a:spcPct val="0"/>
              </a:spcAft>
            </a:pPr>
            <a:r>
              <a:rPr lang="de-DE" altLang="de-DE" sz="1600" dirty="0"/>
              <a:t>Bei unverschuldeten Unfällen im Ausland, können die Entschädigungsleistungen bei Schäden geringer ausfallen. </a:t>
            </a:r>
            <a:r>
              <a:rPr lang="de-DE" altLang="de-DE" sz="1600" dirty="0" smtClean="0"/>
              <a:t/>
            </a:r>
            <a:br>
              <a:rPr lang="de-DE" altLang="de-DE" sz="1600" dirty="0" smtClean="0"/>
            </a:br>
            <a:endParaRPr lang="de-DE" altLang="de-DE" sz="1600" dirty="0" smtClean="0"/>
          </a:p>
          <a:p>
            <a:pPr fontAlgn="base">
              <a:spcBef>
                <a:spcPts val="0"/>
              </a:spcBef>
              <a:spcAft>
                <a:spcPct val="0"/>
              </a:spcAft>
            </a:pPr>
            <a:r>
              <a:rPr lang="de-DE" altLang="de-DE" sz="1600" dirty="0" smtClean="0"/>
              <a:t>Denn </a:t>
            </a:r>
            <a:r>
              <a:rPr lang="de-DE" altLang="de-DE" sz="1600" dirty="0"/>
              <a:t>für die Höhe des Schadenersatzes ist das nationale Recht am Unfallort maßgeblich. </a:t>
            </a:r>
            <a:r>
              <a:rPr lang="de-DE" altLang="de-DE" sz="1600" dirty="0" smtClean="0"/>
              <a:t/>
            </a:r>
            <a:br>
              <a:rPr lang="de-DE" altLang="de-DE" sz="1600" dirty="0" smtClean="0"/>
            </a:br>
            <a:endParaRPr lang="de-DE" altLang="de-DE" sz="1600" dirty="0" smtClean="0"/>
          </a:p>
          <a:p>
            <a:pPr fontAlgn="base">
              <a:spcBef>
                <a:spcPts val="0"/>
              </a:spcBef>
              <a:spcAft>
                <a:spcPct val="0"/>
              </a:spcAft>
            </a:pPr>
            <a:r>
              <a:rPr lang="de-DE" altLang="de-DE" sz="1600" dirty="0" smtClean="0"/>
              <a:t>Da </a:t>
            </a:r>
            <a:r>
              <a:rPr lang="de-DE" altLang="de-DE" sz="1600" dirty="0"/>
              <a:t>diese Versicherungssummen oft nicht ausreichen, um den entstandenen Schaden zu ersetzen, sichert der Auslandsschadenschutz eine Entschädigung nach deutschem Recht ab. </a:t>
            </a:r>
          </a:p>
        </p:txBody>
      </p:sp>
    </p:spTree>
    <p:extLst>
      <p:ext uri="{BB962C8B-B14F-4D97-AF65-F5344CB8AC3E}">
        <p14:creationId xmlns:p14="http://schemas.microsoft.com/office/powerpoint/2010/main" val="248812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103</a:t>
            </a:fld>
            <a:endParaRPr lang="de-DE"/>
          </a:p>
        </p:txBody>
      </p:sp>
      <p:sp>
        <p:nvSpPr>
          <p:cNvPr id="5" name="Textplatzhalter 4"/>
          <p:cNvSpPr>
            <a:spLocks noGrp="1"/>
          </p:cNvSpPr>
          <p:nvPr>
            <p:ph type="body" sz="quarter" idx="10"/>
          </p:nvPr>
        </p:nvSpPr>
        <p:spPr/>
        <p:txBody>
          <a:bodyPr/>
          <a:lstStyle/>
          <a:p>
            <a:r>
              <a:rPr lang="de-DE" altLang="de-DE" dirty="0"/>
              <a:t>Weitere Leistungen der Kfz-Versicherung (optional versicherbar)</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9" name="Text Box 12"/>
          <p:cNvSpPr txBox="1">
            <a:spLocks noChangeArrowheads="1"/>
          </p:cNvSpPr>
          <p:nvPr/>
        </p:nvSpPr>
        <p:spPr bwMode="auto">
          <a:xfrm>
            <a:off x="364220" y="2319042"/>
            <a:ext cx="11438787"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pPr>
            <a:r>
              <a:rPr lang="de-DE" altLang="de-DE" sz="1800" b="1" dirty="0" smtClean="0"/>
              <a:t>Schutzbrief</a:t>
            </a:r>
          </a:p>
          <a:p>
            <a:pPr fontAlgn="base">
              <a:spcBef>
                <a:spcPts val="0"/>
              </a:spcBef>
              <a:spcAft>
                <a:spcPct val="0"/>
              </a:spcAft>
            </a:pPr>
            <a:endParaRPr lang="de-DE" altLang="de-DE" sz="1800" dirty="0" smtClean="0"/>
          </a:p>
          <a:p>
            <a:pPr fontAlgn="base">
              <a:spcBef>
                <a:spcPts val="0"/>
              </a:spcBef>
              <a:spcAft>
                <a:spcPct val="0"/>
              </a:spcAft>
            </a:pPr>
            <a:r>
              <a:rPr lang="de-DE" altLang="de-DE" sz="1800" dirty="0" smtClean="0"/>
              <a:t>Für Hilfe und finanziellen Schutz bei Pannen, Unfällen, Diebstählen und Erkrankungen sorgt der Schutzbrief.  </a:t>
            </a:r>
          </a:p>
          <a:p>
            <a:pPr fontAlgn="base">
              <a:spcBef>
                <a:spcPts val="0"/>
              </a:spcBef>
              <a:spcAft>
                <a:spcPct val="0"/>
              </a:spcAft>
            </a:pPr>
            <a:r>
              <a:rPr lang="de-DE" altLang="de-DE" sz="1800" dirty="0" smtClean="0"/>
              <a:t>Mögliche Leistungen sind:</a:t>
            </a:r>
          </a:p>
          <a:p>
            <a:pPr fontAlgn="base">
              <a:spcBef>
                <a:spcPts val="0"/>
              </a:spcBef>
              <a:spcAft>
                <a:spcPct val="0"/>
              </a:spcAft>
            </a:pPr>
            <a:endParaRPr lang="de-DE" altLang="de-DE" sz="1800" dirty="0" smtClean="0"/>
          </a:p>
          <a:p>
            <a:pPr marL="266700" indent="-266700" fontAlgn="base">
              <a:spcBef>
                <a:spcPts val="0"/>
              </a:spcBef>
              <a:spcAft>
                <a:spcPct val="0"/>
              </a:spcAft>
              <a:buFont typeface="Wingdings" panose="05000000000000000000" pitchFamily="2" charset="2"/>
              <a:buChar char="§"/>
            </a:pPr>
            <a:r>
              <a:rPr lang="de-DE" altLang="de-DE" sz="1800" dirty="0" smtClean="0"/>
              <a:t> Pannen- und Unfallhilfe am Schadenort</a:t>
            </a:r>
          </a:p>
          <a:p>
            <a:pPr marL="266700" indent="-266700" fontAlgn="base">
              <a:spcBef>
                <a:spcPts val="0"/>
              </a:spcBef>
              <a:spcAft>
                <a:spcPct val="0"/>
              </a:spcAft>
              <a:buFont typeface="Wingdings" panose="05000000000000000000" pitchFamily="2" charset="2"/>
              <a:buChar char="§"/>
            </a:pPr>
            <a:r>
              <a:rPr lang="de-DE" altLang="de-DE" sz="1800" dirty="0" smtClean="0"/>
              <a:t> Bergen oder Abschleppen des Fahrzeuges nach einer Panne oder Unfall</a:t>
            </a:r>
          </a:p>
          <a:p>
            <a:pPr marL="266700" indent="-266700" fontAlgn="base">
              <a:spcBef>
                <a:spcPts val="0"/>
              </a:spcBef>
              <a:spcAft>
                <a:spcPct val="0"/>
              </a:spcAft>
              <a:buFont typeface="Wingdings" panose="05000000000000000000" pitchFamily="2" charset="2"/>
              <a:buChar char="§"/>
            </a:pPr>
            <a:r>
              <a:rPr lang="de-DE" altLang="de-DE" sz="1800" dirty="0" smtClean="0"/>
              <a:t> Weiter- oder Rückfahrt nach einer Panne oder Unfall</a:t>
            </a:r>
          </a:p>
          <a:p>
            <a:pPr marL="266700" indent="-266700" fontAlgn="base">
              <a:spcBef>
                <a:spcPts val="0"/>
              </a:spcBef>
              <a:spcAft>
                <a:spcPct val="0"/>
              </a:spcAft>
              <a:buFont typeface="Wingdings" panose="05000000000000000000" pitchFamily="2" charset="2"/>
              <a:buChar char="§"/>
            </a:pPr>
            <a:r>
              <a:rPr lang="de-DE" altLang="de-DE" sz="1800" dirty="0" smtClean="0"/>
              <a:t> Mietwagen bei Fahrzeugausfall</a:t>
            </a:r>
          </a:p>
          <a:p>
            <a:pPr marL="266700" indent="-266700" fontAlgn="base">
              <a:spcBef>
                <a:spcPts val="0"/>
              </a:spcBef>
              <a:spcAft>
                <a:spcPct val="0"/>
              </a:spcAft>
              <a:buFont typeface="Wingdings" panose="05000000000000000000" pitchFamily="2" charset="2"/>
              <a:buChar char="§"/>
            </a:pPr>
            <a:r>
              <a:rPr lang="de-DE" altLang="de-DE" sz="1800" dirty="0" smtClean="0"/>
              <a:t> Krankenrücktransport</a:t>
            </a:r>
          </a:p>
          <a:p>
            <a:pPr marL="266700" indent="-266700" fontAlgn="base">
              <a:spcBef>
                <a:spcPts val="0"/>
              </a:spcBef>
              <a:spcAft>
                <a:spcPct val="0"/>
              </a:spcAft>
              <a:buFont typeface="Wingdings" panose="05000000000000000000" pitchFamily="2" charset="2"/>
              <a:buChar char="§"/>
            </a:pPr>
            <a:r>
              <a:rPr lang="de-DE" altLang="de-DE" sz="1800" dirty="0" smtClean="0"/>
              <a:t> Hilfe bei Todesfall</a:t>
            </a:r>
          </a:p>
          <a:p>
            <a:pPr marL="266700" indent="-266700" fontAlgn="base">
              <a:spcBef>
                <a:spcPts val="0"/>
              </a:spcBef>
              <a:spcAft>
                <a:spcPct val="0"/>
              </a:spcAft>
              <a:buFont typeface="Wingdings" panose="05000000000000000000" pitchFamily="2" charset="2"/>
              <a:buChar char="§"/>
            </a:pPr>
            <a:r>
              <a:rPr lang="de-DE" altLang="de-DE" sz="1800" dirty="0" smtClean="0"/>
              <a:t> u.v.m. </a:t>
            </a:r>
          </a:p>
          <a:p>
            <a:pPr fontAlgn="base">
              <a:spcBef>
                <a:spcPct val="50000"/>
              </a:spcBef>
              <a:spcAft>
                <a:spcPct val="0"/>
              </a:spcAft>
              <a:buFontTx/>
              <a:buChar char="•"/>
            </a:pPr>
            <a:endParaRPr lang="de-DE" altLang="de-DE" sz="1800" dirty="0" smtClean="0"/>
          </a:p>
        </p:txBody>
      </p:sp>
    </p:spTree>
    <p:extLst>
      <p:ext uri="{BB962C8B-B14F-4D97-AF65-F5344CB8AC3E}">
        <p14:creationId xmlns:p14="http://schemas.microsoft.com/office/powerpoint/2010/main" val="72854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104</a:t>
            </a:fld>
            <a:endParaRPr lang="de-DE"/>
          </a:p>
        </p:txBody>
      </p:sp>
      <p:sp>
        <p:nvSpPr>
          <p:cNvPr id="5" name="Textplatzhalter 4"/>
          <p:cNvSpPr>
            <a:spLocks noGrp="1"/>
          </p:cNvSpPr>
          <p:nvPr>
            <p:ph type="body" sz="quarter" idx="10"/>
          </p:nvPr>
        </p:nvSpPr>
        <p:spPr/>
        <p:txBody>
          <a:bodyPr/>
          <a:lstStyle/>
          <a:p>
            <a:r>
              <a:rPr lang="de-DE" altLang="de-DE" dirty="0"/>
              <a:t>Weitere Leistungen der Kfz-Versicherung (optional versicherbar)</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9" name="Text Box 12"/>
          <p:cNvSpPr txBox="1">
            <a:spLocks noChangeArrowheads="1"/>
          </p:cNvSpPr>
          <p:nvPr/>
        </p:nvSpPr>
        <p:spPr bwMode="auto">
          <a:xfrm>
            <a:off x="384793" y="2319556"/>
            <a:ext cx="11438787"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pPr>
            <a:r>
              <a:rPr lang="de-DE" altLang="de-DE" sz="1600" b="1" dirty="0"/>
              <a:t>Werkstattservice bzw. Werkstattbindung</a:t>
            </a:r>
          </a:p>
          <a:p>
            <a:pPr fontAlgn="base">
              <a:spcBef>
                <a:spcPts val="0"/>
              </a:spcBef>
              <a:spcAft>
                <a:spcPct val="0"/>
              </a:spcAft>
            </a:pPr>
            <a:endParaRPr lang="de-DE" altLang="de-DE" sz="1600" dirty="0" smtClean="0"/>
          </a:p>
          <a:p>
            <a:pPr fontAlgn="base">
              <a:spcBef>
                <a:spcPts val="0"/>
              </a:spcBef>
              <a:spcAft>
                <a:spcPct val="0"/>
              </a:spcAft>
            </a:pPr>
            <a:r>
              <a:rPr lang="de-DE" altLang="de-DE" sz="1400" dirty="0"/>
              <a:t>Viele Gesellschaften bieten mittlerweile Tarife mit Werkstattbindung an. </a:t>
            </a:r>
            <a:endParaRPr lang="de-DE" altLang="de-DE" sz="1400" dirty="0" smtClean="0"/>
          </a:p>
          <a:p>
            <a:pPr fontAlgn="base">
              <a:spcBef>
                <a:spcPts val="0"/>
              </a:spcBef>
              <a:spcAft>
                <a:spcPct val="0"/>
              </a:spcAft>
            </a:pPr>
            <a:endParaRPr lang="de-DE" altLang="de-DE" sz="1400" dirty="0"/>
          </a:p>
          <a:p>
            <a:pPr fontAlgn="base">
              <a:spcBef>
                <a:spcPts val="0"/>
              </a:spcBef>
              <a:spcAft>
                <a:spcPct val="0"/>
              </a:spcAft>
            </a:pPr>
            <a:r>
              <a:rPr lang="de-DE" altLang="de-DE" sz="1400" dirty="0"/>
              <a:t>Sofern der Versicherungsnehmer Leistungen aus seiner Kfz-Versicherung in Anspruch nehmen möchte, muss er sich zur Fahrzeugreparatur in eine der Partnerwerkstätten des Versicherers begeben. </a:t>
            </a:r>
            <a:endParaRPr lang="de-DE" altLang="de-DE" sz="1400" dirty="0" smtClean="0"/>
          </a:p>
          <a:p>
            <a:pPr fontAlgn="base">
              <a:spcBef>
                <a:spcPts val="0"/>
              </a:spcBef>
              <a:spcAft>
                <a:spcPct val="0"/>
              </a:spcAft>
            </a:pPr>
            <a:endParaRPr lang="de-DE" altLang="de-DE" sz="1400" dirty="0"/>
          </a:p>
          <a:p>
            <a:pPr fontAlgn="base">
              <a:spcBef>
                <a:spcPts val="0"/>
              </a:spcBef>
              <a:spcAft>
                <a:spcPct val="0"/>
              </a:spcAft>
            </a:pPr>
            <a:r>
              <a:rPr lang="de-DE" altLang="de-DE" sz="1400" dirty="0"/>
              <a:t>Die Versicherer haben hier besondere Preise ausgehandelt, wodurch sich der Schadenaufwand gegenüber der Reparatur in teuren Vertragswerkstätten reduzieren lässt. </a:t>
            </a:r>
            <a:endParaRPr lang="de-DE" altLang="de-DE" sz="1400" dirty="0" smtClean="0"/>
          </a:p>
          <a:p>
            <a:pPr fontAlgn="base">
              <a:spcBef>
                <a:spcPts val="0"/>
              </a:spcBef>
              <a:spcAft>
                <a:spcPct val="0"/>
              </a:spcAft>
            </a:pPr>
            <a:endParaRPr lang="de-DE" altLang="de-DE" sz="1600" dirty="0"/>
          </a:p>
          <a:p>
            <a:pPr>
              <a:spcBef>
                <a:spcPct val="50000"/>
              </a:spcBef>
            </a:pPr>
            <a:r>
              <a:rPr lang="de-DE" altLang="de-DE" sz="1400" b="1" dirty="0"/>
              <a:t>Kundenvorteil:</a:t>
            </a:r>
          </a:p>
          <a:p>
            <a:pPr marL="285750" indent="-285750">
              <a:spcBef>
                <a:spcPct val="50000"/>
              </a:spcBef>
              <a:buFont typeface="Wingdings" panose="05000000000000000000" pitchFamily="2" charset="2"/>
              <a:buChar char="§"/>
            </a:pPr>
            <a:r>
              <a:rPr lang="de-DE" altLang="de-DE" sz="1400" dirty="0"/>
              <a:t>Prämienersparnis und weiteren </a:t>
            </a:r>
            <a:r>
              <a:rPr lang="de-DE" altLang="de-DE" sz="1400" dirty="0" smtClean="0"/>
              <a:t>Zusatzleistungen (z.B</a:t>
            </a:r>
            <a:r>
              <a:rPr lang="de-DE" altLang="de-DE" sz="1400" dirty="0"/>
              <a:t>. Hol- und Bring-Service oder Ersatzfahrzeug für die Dauer der Reparatur, </a:t>
            </a:r>
            <a:r>
              <a:rPr lang="de-DE" altLang="de-DE" sz="1400" dirty="0" smtClean="0"/>
              <a:t>Fahrzeugreinigung</a:t>
            </a:r>
            <a:r>
              <a:rPr lang="de-DE" altLang="de-DE" sz="1400" dirty="0"/>
              <a:t>)</a:t>
            </a:r>
          </a:p>
          <a:p>
            <a:pPr>
              <a:spcBef>
                <a:spcPct val="50000"/>
              </a:spcBef>
            </a:pPr>
            <a:r>
              <a:rPr lang="de-DE" altLang="de-DE" sz="1400" b="1" dirty="0"/>
              <a:t>Kundennachteil:</a:t>
            </a:r>
          </a:p>
          <a:p>
            <a:pPr marL="285750" indent="-285750">
              <a:spcBef>
                <a:spcPct val="50000"/>
              </a:spcBef>
              <a:buFont typeface="Wingdings" panose="05000000000000000000" pitchFamily="2" charset="2"/>
              <a:buChar char="§"/>
            </a:pPr>
            <a:r>
              <a:rPr lang="de-DE" altLang="de-DE" sz="1400" dirty="0"/>
              <a:t>Bei Nichtbefolgung der Werkstattsteuerung werden Leistungskürzungen </a:t>
            </a:r>
            <a:r>
              <a:rPr lang="de-DE" altLang="de-DE" sz="1400" dirty="0" smtClean="0"/>
              <a:t>vorgenommen (z.B</a:t>
            </a:r>
            <a:r>
              <a:rPr lang="de-DE" altLang="de-DE" sz="1400" dirty="0"/>
              <a:t>. 20% der erstattungsfähigen </a:t>
            </a:r>
            <a:r>
              <a:rPr lang="de-DE" altLang="de-DE" sz="1400" dirty="0" smtClean="0"/>
              <a:t>Kosten)</a:t>
            </a:r>
            <a:endParaRPr lang="de-DE" altLang="de-DE" sz="1400" dirty="0"/>
          </a:p>
          <a:p>
            <a:pPr fontAlgn="base">
              <a:spcBef>
                <a:spcPts val="0"/>
              </a:spcBef>
              <a:spcAft>
                <a:spcPct val="0"/>
              </a:spcAft>
            </a:pPr>
            <a:endParaRPr lang="de-DE" altLang="de-DE" sz="1600" dirty="0"/>
          </a:p>
          <a:p>
            <a:pPr fontAlgn="base">
              <a:spcBef>
                <a:spcPct val="50000"/>
              </a:spcBef>
              <a:spcAft>
                <a:spcPct val="0"/>
              </a:spcAft>
              <a:buFontTx/>
              <a:buChar char="•"/>
            </a:pPr>
            <a:endParaRPr lang="de-DE" altLang="de-DE" sz="2000" dirty="0" smtClean="0"/>
          </a:p>
        </p:txBody>
      </p:sp>
    </p:spTree>
    <p:extLst>
      <p:ext uri="{BB962C8B-B14F-4D97-AF65-F5344CB8AC3E}">
        <p14:creationId xmlns:p14="http://schemas.microsoft.com/office/powerpoint/2010/main" val="138502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105</a:t>
            </a:fld>
            <a:endParaRPr lang="de-DE"/>
          </a:p>
        </p:txBody>
      </p:sp>
      <p:sp>
        <p:nvSpPr>
          <p:cNvPr id="5" name="Textplatzhalter 4"/>
          <p:cNvSpPr>
            <a:spLocks noGrp="1"/>
          </p:cNvSpPr>
          <p:nvPr>
            <p:ph type="body" sz="quarter" idx="10"/>
          </p:nvPr>
        </p:nvSpPr>
        <p:spPr/>
        <p:txBody>
          <a:bodyPr/>
          <a:lstStyle/>
          <a:p>
            <a:r>
              <a:rPr lang="de-DE" altLang="de-DE" dirty="0"/>
              <a:t>Weitere Leistungen der Kfz-Versicherung (optional versicherbar)</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9" name="Text Box 12"/>
          <p:cNvSpPr txBox="1">
            <a:spLocks noChangeArrowheads="1"/>
          </p:cNvSpPr>
          <p:nvPr/>
        </p:nvSpPr>
        <p:spPr bwMode="auto">
          <a:xfrm>
            <a:off x="372846" y="2321598"/>
            <a:ext cx="11438787"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pPr>
            <a:r>
              <a:rPr lang="de-DE" altLang="de-DE" sz="1600" b="1" dirty="0" smtClean="0"/>
              <a:t>Fahrerschutzversicherung</a:t>
            </a:r>
            <a:endParaRPr lang="de-DE" altLang="de-DE" sz="1600" b="1" dirty="0"/>
          </a:p>
          <a:p>
            <a:pPr fontAlgn="base">
              <a:spcBef>
                <a:spcPts val="0"/>
              </a:spcBef>
              <a:spcAft>
                <a:spcPct val="0"/>
              </a:spcAft>
            </a:pPr>
            <a:endParaRPr lang="de-DE" altLang="de-DE" sz="1600" dirty="0" smtClean="0"/>
          </a:p>
          <a:p>
            <a:pPr marL="285750" indent="-285750" fontAlgn="base">
              <a:spcBef>
                <a:spcPts val="0"/>
              </a:spcBef>
              <a:spcAft>
                <a:spcPct val="0"/>
              </a:spcAft>
              <a:buFont typeface="Wingdings" panose="05000000000000000000" pitchFamily="2" charset="2"/>
              <a:buChar char="§"/>
            </a:pPr>
            <a:r>
              <a:rPr lang="de-DE" altLang="de-DE" sz="1400" dirty="0" smtClean="0"/>
              <a:t>Versichert </a:t>
            </a:r>
            <a:r>
              <a:rPr lang="de-DE" altLang="de-DE" sz="1400" dirty="0"/>
              <a:t>sind Personenschäden des berechtigten Fahrers, die dadurch entstehen, dass er durch einen Unfall beim Lenken des versicherten Fahrzeugs verletzt oder getötet wird. Der Versicherte muss sich als Lenker zum Unfallzeitpunkt im Inneren des Fahrzeugs befinden.</a:t>
            </a:r>
          </a:p>
          <a:p>
            <a:pPr marL="285750" indent="-285750" fontAlgn="base">
              <a:spcBef>
                <a:spcPts val="0"/>
              </a:spcBef>
              <a:spcAft>
                <a:spcPct val="0"/>
              </a:spcAft>
              <a:buFont typeface="Wingdings" panose="05000000000000000000" pitchFamily="2" charset="2"/>
              <a:buChar char="§"/>
            </a:pPr>
            <a:r>
              <a:rPr lang="de-DE" altLang="de-DE" sz="1400" dirty="0"/>
              <a:t>Ein Unfall liegt vor, wenn der Fahrer durch ein plötzlich von außen auf seinen Körper wirkendes Ereignis (Unfallereignis) unfreiwillig eine Gesundheitsschädigung oder den Tod erleidet.</a:t>
            </a:r>
          </a:p>
          <a:p>
            <a:pPr marL="285750" indent="-285750" fontAlgn="base">
              <a:spcBef>
                <a:spcPts val="0"/>
              </a:spcBef>
              <a:spcAft>
                <a:spcPct val="0"/>
              </a:spcAft>
              <a:buFont typeface="Wingdings" panose="05000000000000000000" pitchFamily="2" charset="2"/>
              <a:buChar char="§"/>
            </a:pPr>
            <a:r>
              <a:rPr lang="de-DE" altLang="de-DE" sz="1400" dirty="0"/>
              <a:t>Versichert ist der berechtigte Fahrer des Fahrzeugs. Berechtigter Fahrer ist eine Person, die mit Wissen und Willen des Verfügungsberechtigten das Fahrzeug </a:t>
            </a:r>
            <a:r>
              <a:rPr lang="de-DE" altLang="de-DE" sz="1400" dirty="0" smtClean="0"/>
              <a:t>lenkt</a:t>
            </a:r>
            <a:br>
              <a:rPr lang="de-DE" altLang="de-DE" sz="1400" dirty="0" smtClean="0"/>
            </a:br>
            <a:endParaRPr lang="de-DE" altLang="de-DE" sz="1400" dirty="0"/>
          </a:p>
          <a:p>
            <a:pPr fontAlgn="base">
              <a:spcBef>
                <a:spcPts val="0"/>
              </a:spcBef>
              <a:spcAft>
                <a:spcPct val="0"/>
              </a:spcAft>
            </a:pPr>
            <a:r>
              <a:rPr lang="de-DE" altLang="de-DE" sz="1400" dirty="0"/>
              <a:t>Die Höhe der Leistungen fällt bei den Versicherern unterschiedlich aus, richtet sich aber nach den deutschen gesetzlichen Schadenersatzbestimmungen des Privatrechts. Die Leistungen können in einzelnen Punkten begrenzt sein, z.B. wie folgt</a:t>
            </a:r>
            <a:r>
              <a:rPr lang="de-DE" altLang="de-DE" sz="1400" dirty="0" smtClean="0"/>
              <a:t>:</a:t>
            </a:r>
            <a:br>
              <a:rPr lang="de-DE" altLang="de-DE" sz="1400" dirty="0" smtClean="0"/>
            </a:br>
            <a:endParaRPr lang="de-DE" altLang="de-DE" sz="1400" dirty="0"/>
          </a:p>
          <a:p>
            <a:pPr marL="285750" indent="-285750" fontAlgn="base">
              <a:spcBef>
                <a:spcPts val="0"/>
              </a:spcBef>
              <a:spcAft>
                <a:spcPct val="0"/>
              </a:spcAft>
              <a:buFont typeface="Wingdings" panose="05000000000000000000" pitchFamily="2" charset="2"/>
              <a:buChar char="§"/>
            </a:pPr>
            <a:r>
              <a:rPr lang="de-DE" altLang="de-DE" sz="1400" dirty="0"/>
              <a:t>max. 100.000 € Schmerzensgeld, max. 100.000 Umbaukosten, max. 2.000 € mtl. Verdienstausfall (z.B. AXA</a:t>
            </a:r>
            <a:r>
              <a:rPr lang="de-DE" altLang="de-DE" sz="1400" dirty="0" smtClean="0"/>
              <a:t>)</a:t>
            </a:r>
            <a:br>
              <a:rPr lang="de-DE" altLang="de-DE" sz="1400" dirty="0" smtClean="0"/>
            </a:br>
            <a:endParaRPr lang="de-DE" altLang="de-DE" sz="1400" dirty="0"/>
          </a:p>
          <a:p>
            <a:pPr fontAlgn="base">
              <a:spcBef>
                <a:spcPts val="0"/>
              </a:spcBef>
              <a:spcAft>
                <a:spcPct val="0"/>
              </a:spcAft>
            </a:pPr>
            <a:r>
              <a:rPr lang="de-DE" altLang="de-DE" sz="1400" dirty="0"/>
              <a:t>Es gibt auch großzügige Regelungen, sie schließen unteranderem auch Hinterbliebenenrenten ein (z.B. </a:t>
            </a:r>
            <a:r>
              <a:rPr lang="de-DE" altLang="de-DE" sz="1400" dirty="0" err="1"/>
              <a:t>Kravag</a:t>
            </a:r>
            <a:r>
              <a:rPr lang="de-DE" altLang="de-DE" sz="1400" dirty="0"/>
              <a:t>)</a:t>
            </a:r>
          </a:p>
        </p:txBody>
      </p:sp>
    </p:spTree>
    <p:extLst>
      <p:ext uri="{BB962C8B-B14F-4D97-AF65-F5344CB8AC3E}">
        <p14:creationId xmlns:p14="http://schemas.microsoft.com/office/powerpoint/2010/main" val="234460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106</a:t>
            </a:fld>
            <a:endParaRPr lang="de-DE"/>
          </a:p>
        </p:txBody>
      </p:sp>
      <p:sp>
        <p:nvSpPr>
          <p:cNvPr id="5" name="Textplatzhalter 4"/>
          <p:cNvSpPr>
            <a:spLocks noGrp="1"/>
          </p:cNvSpPr>
          <p:nvPr>
            <p:ph type="body" sz="quarter" idx="10"/>
          </p:nvPr>
        </p:nvSpPr>
        <p:spPr/>
        <p:txBody>
          <a:bodyPr/>
          <a:lstStyle/>
          <a:p>
            <a:r>
              <a:rPr lang="de-DE" altLang="de-DE" dirty="0"/>
              <a:t>Weitere Leistungen der Kfz-Versicherung (optional versicherbar)</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9" name="Text Box 12"/>
          <p:cNvSpPr txBox="1">
            <a:spLocks noChangeArrowheads="1"/>
          </p:cNvSpPr>
          <p:nvPr/>
        </p:nvSpPr>
        <p:spPr bwMode="auto">
          <a:xfrm>
            <a:off x="372846" y="2321598"/>
            <a:ext cx="11438787"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lang="de-DE" sz="1600" b="1" dirty="0"/>
              <a:t>Akkumulatoren von Elektro- und Hybridfahrzeugen</a:t>
            </a:r>
            <a:endParaRPr lang="de-DE" sz="1400" dirty="0"/>
          </a:p>
          <a:p>
            <a:pPr fontAlgn="base">
              <a:spcBef>
                <a:spcPts val="0"/>
              </a:spcBef>
              <a:spcAft>
                <a:spcPct val="0"/>
              </a:spcAft>
            </a:pPr>
            <a:endParaRPr lang="de-DE" altLang="de-DE" sz="1600" dirty="0" smtClean="0"/>
          </a:p>
          <a:p>
            <a:pPr fontAlgn="base">
              <a:spcBef>
                <a:spcPts val="0"/>
              </a:spcBef>
              <a:spcAft>
                <a:spcPct val="0"/>
              </a:spcAft>
            </a:pPr>
            <a:r>
              <a:rPr lang="de-DE" altLang="de-DE" sz="1400" dirty="0"/>
              <a:t>Was ist ein Akkumulator? Ein Akkumulator (Akku) ist ein </a:t>
            </a:r>
            <a:r>
              <a:rPr lang="de-DE" altLang="de-DE" sz="1400" dirty="0" err="1"/>
              <a:t>wiederaufladbarer</a:t>
            </a:r>
            <a:r>
              <a:rPr lang="de-DE" altLang="de-DE" sz="1400" dirty="0"/>
              <a:t> Speicher für elektrische Energie und dient zum Antrieb Ihres Elektro-oder </a:t>
            </a:r>
            <a:r>
              <a:rPr lang="de-DE" altLang="de-DE" sz="1400" dirty="0" smtClean="0"/>
              <a:t>Hybridfahrzeugs</a:t>
            </a:r>
          </a:p>
          <a:p>
            <a:pPr fontAlgn="base">
              <a:spcBef>
                <a:spcPts val="0"/>
              </a:spcBef>
              <a:spcAft>
                <a:spcPct val="0"/>
              </a:spcAft>
            </a:pPr>
            <a:endParaRPr lang="de-DE" altLang="de-DE" sz="1400" dirty="0"/>
          </a:p>
          <a:p>
            <a:pPr fontAlgn="base">
              <a:spcBef>
                <a:spcPts val="0"/>
              </a:spcBef>
              <a:spcAft>
                <a:spcPct val="0"/>
              </a:spcAft>
            </a:pPr>
            <a:r>
              <a:rPr lang="de-DE" altLang="de-DE" sz="1400" dirty="0"/>
              <a:t>Der Akku eines Elektro-oder Hybridfahrzeugs ist über die in der Teilkasko und Vollkasko beschriebenen Schadenereignisse hinaus gegen jede Beschädigung, Zerstörung oder Verlust versichert. </a:t>
            </a:r>
            <a:endParaRPr lang="de-DE" altLang="de-DE" sz="1400" dirty="0" smtClean="0"/>
          </a:p>
          <a:p>
            <a:pPr fontAlgn="base">
              <a:spcBef>
                <a:spcPts val="0"/>
              </a:spcBef>
              <a:spcAft>
                <a:spcPct val="0"/>
              </a:spcAft>
            </a:pPr>
            <a:endParaRPr lang="de-DE" altLang="de-DE" sz="1400" dirty="0"/>
          </a:p>
          <a:p>
            <a:pPr fontAlgn="base">
              <a:spcBef>
                <a:spcPts val="0"/>
              </a:spcBef>
              <a:spcAft>
                <a:spcPct val="0"/>
              </a:spcAft>
            </a:pPr>
            <a:r>
              <a:rPr lang="de-DE" altLang="de-DE" sz="1400" dirty="0"/>
              <a:t>Ausgeschlossen bleiben </a:t>
            </a:r>
            <a:r>
              <a:rPr lang="de-DE" altLang="de-DE" sz="1400" dirty="0" smtClean="0"/>
              <a:t>dabei</a:t>
            </a:r>
          </a:p>
          <a:p>
            <a:pPr fontAlgn="base">
              <a:spcBef>
                <a:spcPts val="0"/>
              </a:spcBef>
              <a:spcAft>
                <a:spcPct val="0"/>
              </a:spcAft>
            </a:pPr>
            <a:endParaRPr lang="de-DE" altLang="de-DE" sz="1400" dirty="0"/>
          </a:p>
          <a:p>
            <a:pPr marL="285750" indent="-285750" fontAlgn="base">
              <a:spcBef>
                <a:spcPts val="0"/>
              </a:spcBef>
              <a:spcAft>
                <a:spcPct val="0"/>
              </a:spcAft>
              <a:buFont typeface="Wingdings" panose="05000000000000000000" pitchFamily="2" charset="2"/>
              <a:buChar char="§"/>
            </a:pPr>
            <a:r>
              <a:rPr lang="de-DE" altLang="de-DE" sz="1400" dirty="0"/>
              <a:t>Abnutzung und Verschleiß</a:t>
            </a:r>
          </a:p>
          <a:p>
            <a:pPr marL="285750" indent="-285750" fontAlgn="base">
              <a:spcBef>
                <a:spcPts val="0"/>
              </a:spcBef>
              <a:spcAft>
                <a:spcPct val="0"/>
              </a:spcAft>
              <a:buFont typeface="Wingdings" panose="05000000000000000000" pitchFamily="2" charset="2"/>
              <a:buChar char="§"/>
            </a:pPr>
            <a:r>
              <a:rPr lang="de-DE" altLang="de-DE" sz="1400" dirty="0"/>
              <a:t>Konstruktions- und Materialfehler des Herstellers</a:t>
            </a:r>
          </a:p>
          <a:p>
            <a:pPr marL="285750" indent="-285750" fontAlgn="base">
              <a:spcBef>
                <a:spcPts val="0"/>
              </a:spcBef>
              <a:spcAft>
                <a:spcPct val="0"/>
              </a:spcAft>
              <a:buFont typeface="Wingdings" panose="05000000000000000000" pitchFamily="2" charset="2"/>
              <a:buChar char="§"/>
            </a:pPr>
            <a:r>
              <a:rPr lang="de-DE" altLang="de-DE" sz="1400" dirty="0"/>
              <a:t>Chemische Reaktionen</a:t>
            </a:r>
          </a:p>
        </p:txBody>
      </p:sp>
    </p:spTree>
    <p:extLst>
      <p:ext uri="{BB962C8B-B14F-4D97-AF65-F5344CB8AC3E}">
        <p14:creationId xmlns:p14="http://schemas.microsoft.com/office/powerpoint/2010/main" val="185243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107</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smtClean="0"/>
              <a:t>Hausratversicherung</a:t>
            </a:r>
            <a:endParaRPr lang="de-DE" dirty="0"/>
          </a:p>
        </p:txBody>
      </p:sp>
      <p:pic>
        <p:nvPicPr>
          <p:cNvPr id="7" name="Grafik 6"/>
          <p:cNvPicPr>
            <a:picLocks noChangeAspect="1"/>
          </p:cNvPicPr>
          <p:nvPr/>
        </p:nvPicPr>
        <p:blipFill rotWithShape="1">
          <a:blip r:embed="rId2">
            <a:extLst>
              <a:ext uri="{28A0092B-C50C-407E-A947-70E740481C1C}">
                <a14:useLocalDpi xmlns:a14="http://schemas.microsoft.com/office/drawing/2010/main" val="0"/>
              </a:ext>
            </a:extLst>
          </a:blip>
          <a:srcRect t="27925" b="26793"/>
          <a:stretch/>
        </p:blipFill>
        <p:spPr>
          <a:xfrm>
            <a:off x="479425" y="2498512"/>
            <a:ext cx="11256516" cy="3398194"/>
          </a:xfrm>
          <a:prstGeom prst="rect">
            <a:avLst/>
          </a:prstGeom>
        </p:spPr>
      </p:pic>
    </p:spTree>
    <p:extLst>
      <p:ext uri="{BB962C8B-B14F-4D97-AF65-F5344CB8AC3E}">
        <p14:creationId xmlns:p14="http://schemas.microsoft.com/office/powerpoint/2010/main" val="161837147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108</a:t>
            </a:fld>
            <a:endParaRPr lang="de-DE"/>
          </a:p>
        </p:txBody>
      </p:sp>
      <p:sp>
        <p:nvSpPr>
          <p:cNvPr id="5" name="Textplatzhalter 4"/>
          <p:cNvSpPr>
            <a:spLocks noGrp="1"/>
          </p:cNvSpPr>
          <p:nvPr>
            <p:ph type="body" sz="quarter" idx="10"/>
          </p:nvPr>
        </p:nvSpPr>
        <p:spPr/>
        <p:txBody>
          <a:bodyPr/>
          <a:lstStyle/>
          <a:p>
            <a:r>
              <a:rPr lang="de-DE" dirty="0" smtClean="0"/>
              <a:t>Versicherte Sachen </a:t>
            </a:r>
            <a:r>
              <a:rPr lang="de-DE" dirty="0"/>
              <a:t>Gesamter Hausrat</a:t>
            </a:r>
            <a:r>
              <a:rPr lang="de-DE" dirty="0">
                <a:solidFill>
                  <a:srgbClr val="1D2D4B"/>
                </a:solidFill>
              </a:rPr>
              <a:t> </a:t>
            </a:r>
            <a:r>
              <a:rPr lang="de-DE" sz="1800" dirty="0"/>
              <a:t>(alle Sachen des </a:t>
            </a:r>
            <a:r>
              <a:rPr lang="de-DE" sz="1800" dirty="0" err="1"/>
              <a:t>Ge</a:t>
            </a:r>
            <a:r>
              <a:rPr lang="de-DE" sz="1800" dirty="0"/>
              <a:t>-, Verbrauchs und der Einrichtung)</a:t>
            </a:r>
            <a:br>
              <a:rPr lang="de-DE" sz="1800" dirty="0"/>
            </a:br>
            <a:endParaRPr lang="de-DE" dirty="0"/>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HausratVersicherung</a:t>
            </a:r>
            <a:endParaRPr lang="de-DE" dirty="0"/>
          </a:p>
        </p:txBody>
      </p:sp>
      <p:sp>
        <p:nvSpPr>
          <p:cNvPr id="6" name="Textplatzhalter 5"/>
          <p:cNvSpPr>
            <a:spLocks noGrp="1"/>
          </p:cNvSpPr>
          <p:nvPr>
            <p:ph type="body" sz="half" idx="11"/>
          </p:nvPr>
        </p:nvSpPr>
        <p:spPr>
          <a:xfrm>
            <a:off x="-150286" y="2435940"/>
            <a:ext cx="11343218" cy="4349969"/>
          </a:xfrm>
        </p:spPr>
        <p:txBody>
          <a:bodyPr/>
          <a:lstStyle/>
          <a:p>
            <a:pPr marL="1241425" lvl="1" indent="-342900" eaLnBrk="0" fontAlgn="base" hangingPunct="0">
              <a:spcBef>
                <a:spcPct val="0"/>
              </a:spcBef>
              <a:spcAft>
                <a:spcPct val="0"/>
              </a:spcAft>
              <a:buClr>
                <a:srgbClr val="1D2D4B"/>
              </a:buClr>
              <a:buFont typeface="Wingdings" panose="05000000000000000000" pitchFamily="2" charset="2"/>
              <a:buChar char="§"/>
            </a:pPr>
            <a:r>
              <a:rPr lang="de-DE" sz="2000" dirty="0">
                <a:solidFill>
                  <a:srgbClr val="1D2D4B"/>
                </a:solidFill>
              </a:rPr>
              <a:t>Anbaumöbel</a:t>
            </a:r>
            <a:br>
              <a:rPr lang="de-DE" sz="2000" dirty="0">
                <a:solidFill>
                  <a:srgbClr val="1D2D4B"/>
                </a:solidFill>
              </a:rPr>
            </a:br>
            <a:endParaRPr lang="de-DE" sz="2000" dirty="0">
              <a:solidFill>
                <a:srgbClr val="1D2D4B"/>
              </a:solidFill>
            </a:endParaRPr>
          </a:p>
          <a:p>
            <a:pPr marL="1241425" lvl="1" indent="-342900" eaLnBrk="0" fontAlgn="base" hangingPunct="0">
              <a:spcBef>
                <a:spcPct val="0"/>
              </a:spcBef>
              <a:spcAft>
                <a:spcPct val="0"/>
              </a:spcAft>
              <a:buClr>
                <a:srgbClr val="1D2D4B"/>
              </a:buClr>
              <a:buFont typeface="Wingdings" panose="05000000000000000000" pitchFamily="2" charset="2"/>
              <a:buChar char="§"/>
            </a:pPr>
            <a:r>
              <a:rPr lang="de-DE" sz="2000" dirty="0">
                <a:solidFill>
                  <a:srgbClr val="1D2D4B"/>
                </a:solidFill>
              </a:rPr>
              <a:t>Krankenfahrstühle, Go-Karts (bis 6 km/h), Kanus, Ruder-, Falt- und Schlauchboote, Surfgeräte</a:t>
            </a:r>
            <a:br>
              <a:rPr lang="de-DE" sz="2000" dirty="0">
                <a:solidFill>
                  <a:srgbClr val="1D2D4B"/>
                </a:solidFill>
              </a:rPr>
            </a:br>
            <a:endParaRPr lang="de-DE" sz="2000" dirty="0">
              <a:solidFill>
                <a:srgbClr val="1D2D4B"/>
              </a:solidFill>
            </a:endParaRPr>
          </a:p>
          <a:p>
            <a:pPr marL="1241425" lvl="1" indent="-342900" eaLnBrk="0" fontAlgn="base" hangingPunct="0">
              <a:spcBef>
                <a:spcPct val="0"/>
              </a:spcBef>
              <a:spcAft>
                <a:spcPct val="0"/>
              </a:spcAft>
              <a:buClr>
                <a:srgbClr val="1D2D4B"/>
              </a:buClr>
              <a:buFont typeface="Wingdings" panose="05000000000000000000" pitchFamily="2" charset="2"/>
              <a:buChar char="§"/>
            </a:pPr>
            <a:r>
              <a:rPr lang="de-DE" sz="2000" dirty="0">
                <a:solidFill>
                  <a:srgbClr val="1D2D4B"/>
                </a:solidFill>
              </a:rPr>
              <a:t>Antennen und Markisen (privat genutzt)</a:t>
            </a:r>
            <a:br>
              <a:rPr lang="de-DE" sz="2000" dirty="0">
                <a:solidFill>
                  <a:srgbClr val="1D2D4B"/>
                </a:solidFill>
              </a:rPr>
            </a:br>
            <a:endParaRPr lang="de-DE" sz="2000" dirty="0">
              <a:solidFill>
                <a:srgbClr val="1D2D4B"/>
              </a:solidFill>
            </a:endParaRPr>
          </a:p>
          <a:p>
            <a:pPr marL="1241425" lvl="1" indent="-342900" eaLnBrk="0" fontAlgn="base" hangingPunct="0">
              <a:spcBef>
                <a:spcPct val="0"/>
              </a:spcBef>
              <a:spcAft>
                <a:spcPct val="0"/>
              </a:spcAft>
              <a:buClr>
                <a:srgbClr val="1D2D4B"/>
              </a:buClr>
              <a:buFont typeface="Wingdings" panose="05000000000000000000" pitchFamily="2" charset="2"/>
              <a:buChar char="§"/>
            </a:pPr>
            <a:r>
              <a:rPr lang="de-DE" sz="2000" dirty="0">
                <a:solidFill>
                  <a:srgbClr val="1D2D4B"/>
                </a:solidFill>
              </a:rPr>
              <a:t>Sachen, die vom VN auf eigene Kosten eingefügt wurden und für die er die Gefahr trägt</a:t>
            </a:r>
            <a:br>
              <a:rPr lang="de-DE" sz="2000" dirty="0">
                <a:solidFill>
                  <a:srgbClr val="1D2D4B"/>
                </a:solidFill>
              </a:rPr>
            </a:br>
            <a:endParaRPr lang="de-DE" sz="2000" dirty="0">
              <a:solidFill>
                <a:srgbClr val="1D2D4B"/>
              </a:solidFill>
            </a:endParaRPr>
          </a:p>
          <a:p>
            <a:pPr marL="1241425" lvl="1" indent="-342900" eaLnBrk="0" fontAlgn="base" hangingPunct="0">
              <a:spcBef>
                <a:spcPct val="0"/>
              </a:spcBef>
              <a:spcAft>
                <a:spcPct val="0"/>
              </a:spcAft>
              <a:buClr>
                <a:srgbClr val="1D2D4B"/>
              </a:buClr>
              <a:buFont typeface="Wingdings" panose="05000000000000000000" pitchFamily="2" charset="2"/>
              <a:buChar char="§"/>
            </a:pPr>
            <a:r>
              <a:rPr lang="de-DE" sz="2000" dirty="0">
                <a:solidFill>
                  <a:srgbClr val="1D2D4B"/>
                </a:solidFill>
              </a:rPr>
              <a:t>Kleintiere (z. B. Hunde, Katzen, Vögel, …) </a:t>
            </a:r>
            <a:br>
              <a:rPr lang="de-DE" sz="2000" dirty="0">
                <a:solidFill>
                  <a:srgbClr val="1D2D4B"/>
                </a:solidFill>
              </a:rPr>
            </a:br>
            <a:endParaRPr lang="de-DE" sz="2000" dirty="0">
              <a:solidFill>
                <a:srgbClr val="1D2D4B"/>
              </a:solidFill>
            </a:endParaRPr>
          </a:p>
          <a:p>
            <a:pPr marL="1241425" lvl="1" indent="-342900" eaLnBrk="0" fontAlgn="base" hangingPunct="0">
              <a:spcBef>
                <a:spcPct val="0"/>
              </a:spcBef>
              <a:spcAft>
                <a:spcPct val="0"/>
              </a:spcAft>
              <a:buClr>
                <a:srgbClr val="1D2D4B"/>
              </a:buClr>
              <a:buFont typeface="Wingdings" panose="05000000000000000000" pitchFamily="2" charset="2"/>
              <a:buChar char="§"/>
            </a:pPr>
            <a:r>
              <a:rPr lang="de-DE" sz="2000" dirty="0">
                <a:solidFill>
                  <a:srgbClr val="1D2D4B"/>
                </a:solidFill>
              </a:rPr>
              <a:t>Wertsachen (Bargeld, Urkunden, Schmuck usw.)</a:t>
            </a:r>
          </a:p>
          <a:p>
            <a:endParaRPr lang="de-DE" dirty="0"/>
          </a:p>
        </p:txBody>
      </p:sp>
    </p:spTree>
    <p:extLst>
      <p:ext uri="{BB962C8B-B14F-4D97-AF65-F5344CB8AC3E}">
        <p14:creationId xmlns:p14="http://schemas.microsoft.com/office/powerpoint/2010/main" val="57543590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109</a:t>
            </a:fld>
            <a:endParaRPr lang="de-DE"/>
          </a:p>
        </p:txBody>
      </p:sp>
      <p:sp>
        <p:nvSpPr>
          <p:cNvPr id="5" name="Textplatzhalter 4"/>
          <p:cNvSpPr>
            <a:spLocks noGrp="1"/>
          </p:cNvSpPr>
          <p:nvPr>
            <p:ph type="body" sz="quarter" idx="10"/>
          </p:nvPr>
        </p:nvSpPr>
        <p:spPr/>
        <p:txBody>
          <a:bodyPr/>
          <a:lstStyle/>
          <a:p>
            <a:r>
              <a:rPr lang="de-DE" dirty="0"/>
              <a:t>Entschädigungsgrenzen für Wertsachen</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HausratVersicherung</a:t>
            </a:r>
            <a:endParaRPr lang="de-DE" dirty="0"/>
          </a:p>
        </p:txBody>
      </p:sp>
      <p:sp>
        <p:nvSpPr>
          <p:cNvPr id="20" name="Text Box 3"/>
          <p:cNvSpPr txBox="1">
            <a:spLocks noChangeArrowheads="1"/>
          </p:cNvSpPr>
          <p:nvPr/>
        </p:nvSpPr>
        <p:spPr bwMode="auto">
          <a:xfrm>
            <a:off x="1722066" y="6093359"/>
            <a:ext cx="8748712" cy="384175"/>
          </a:xfrm>
          <a:prstGeom prst="rect">
            <a:avLst/>
          </a:prstGeom>
          <a:noFill/>
          <a:ln w="9525">
            <a:noFill/>
            <a:miter lim="800000"/>
            <a:headEnd/>
            <a:tailEnd/>
          </a:ln>
        </p:spPr>
        <p:txBody>
          <a:bodyPr/>
          <a:lstStyle/>
          <a:p>
            <a:pPr algn="ctr" eaLnBrk="0" fontAlgn="base" hangingPunct="0">
              <a:spcBef>
                <a:spcPct val="50000"/>
              </a:spcBef>
              <a:spcAft>
                <a:spcPct val="0"/>
              </a:spcAft>
            </a:pPr>
            <a:r>
              <a:rPr kumimoji="1" lang="de-DE" sz="2000" b="1">
                <a:solidFill>
                  <a:srgbClr val="1D2D4B"/>
                </a:solidFill>
              </a:rPr>
              <a:t>maximal 20% der Versicherungssumme</a:t>
            </a:r>
          </a:p>
        </p:txBody>
      </p:sp>
      <p:sp>
        <p:nvSpPr>
          <p:cNvPr id="21" name="Text Box 4"/>
          <p:cNvSpPr txBox="1">
            <a:spLocks noChangeArrowheads="1"/>
          </p:cNvSpPr>
          <p:nvPr/>
        </p:nvSpPr>
        <p:spPr bwMode="auto">
          <a:xfrm>
            <a:off x="2082428" y="2348446"/>
            <a:ext cx="2971800" cy="457200"/>
          </a:xfrm>
          <a:prstGeom prst="rect">
            <a:avLst/>
          </a:prstGeom>
          <a:noFill/>
          <a:ln w="9525">
            <a:solidFill>
              <a:srgbClr val="1D2D4B"/>
            </a:solidFill>
            <a:miter lim="800000"/>
            <a:headEnd/>
            <a:tailEnd/>
          </a:ln>
        </p:spPr>
        <p:txBody>
          <a:bodyPr anchor="ctr"/>
          <a:lstStyle/>
          <a:p>
            <a:pPr algn="ctr" eaLnBrk="0" fontAlgn="base" hangingPunct="0">
              <a:spcBef>
                <a:spcPct val="50000"/>
              </a:spcBef>
              <a:spcAft>
                <a:spcPct val="0"/>
              </a:spcAft>
            </a:pPr>
            <a:r>
              <a:rPr kumimoji="1" lang="de-DE" b="1">
                <a:solidFill>
                  <a:srgbClr val="1D2D4B"/>
                </a:solidFill>
              </a:rPr>
              <a:t>Bargeld</a:t>
            </a:r>
          </a:p>
        </p:txBody>
      </p:sp>
      <p:grpSp>
        <p:nvGrpSpPr>
          <p:cNvPr id="22" name="Group 5"/>
          <p:cNvGrpSpPr>
            <a:grpSpLocks/>
          </p:cNvGrpSpPr>
          <p:nvPr/>
        </p:nvGrpSpPr>
        <p:grpSpPr bwMode="auto">
          <a:xfrm>
            <a:off x="5274891" y="2362734"/>
            <a:ext cx="4419600" cy="457200"/>
            <a:chOff x="2784" y="1200"/>
            <a:chExt cx="2784" cy="288"/>
          </a:xfrm>
        </p:grpSpPr>
        <p:sp>
          <p:nvSpPr>
            <p:cNvPr id="23" name="AutoShape 6"/>
            <p:cNvSpPr>
              <a:spLocks noChangeArrowheads="1"/>
            </p:cNvSpPr>
            <p:nvPr/>
          </p:nvSpPr>
          <p:spPr bwMode="auto">
            <a:xfrm>
              <a:off x="2784" y="1200"/>
              <a:ext cx="720" cy="288"/>
            </a:xfrm>
            <a:prstGeom prst="rightArrow">
              <a:avLst>
                <a:gd name="adj1" fmla="val 50000"/>
                <a:gd name="adj2" fmla="val 62500"/>
              </a:avLst>
            </a:prstGeom>
            <a:solidFill>
              <a:srgbClr val="1D2D4B"/>
            </a:solidFill>
            <a:ln w="9525">
              <a:solidFill>
                <a:srgbClr val="1D2D4B"/>
              </a:solidFill>
              <a:miter lim="800000"/>
              <a:headEnd/>
              <a:tailEnd/>
            </a:ln>
          </p:spPr>
          <p:txBody>
            <a:bodyPr wrap="none" anchor="ctr"/>
            <a:lstStyle/>
            <a:p>
              <a:pPr algn="ctr" fontAlgn="base">
                <a:spcBef>
                  <a:spcPct val="0"/>
                </a:spcBef>
                <a:spcAft>
                  <a:spcPct val="0"/>
                </a:spcAft>
              </a:pPr>
              <a:endParaRPr lang="de-DE" sz="1600">
                <a:solidFill>
                  <a:srgbClr val="000000"/>
                </a:solidFill>
              </a:endParaRPr>
            </a:p>
          </p:txBody>
        </p:sp>
        <p:sp>
          <p:nvSpPr>
            <p:cNvPr id="24" name="Text Box 7"/>
            <p:cNvSpPr txBox="1">
              <a:spLocks noChangeArrowheads="1"/>
            </p:cNvSpPr>
            <p:nvPr/>
          </p:nvSpPr>
          <p:spPr bwMode="auto">
            <a:xfrm>
              <a:off x="3696" y="1200"/>
              <a:ext cx="1872" cy="288"/>
            </a:xfrm>
            <a:prstGeom prst="rect">
              <a:avLst/>
            </a:prstGeom>
            <a:noFill/>
            <a:ln w="9525">
              <a:noFill/>
              <a:miter lim="800000"/>
              <a:headEnd/>
              <a:tailEnd/>
            </a:ln>
          </p:spPr>
          <p:txBody>
            <a:bodyPr/>
            <a:lstStyle/>
            <a:p>
              <a:pPr algn="ctr" eaLnBrk="0" fontAlgn="base" hangingPunct="0">
                <a:spcBef>
                  <a:spcPct val="50000"/>
                </a:spcBef>
                <a:spcAft>
                  <a:spcPct val="0"/>
                </a:spcAft>
              </a:pPr>
              <a:r>
                <a:rPr kumimoji="1" lang="de-DE" b="1">
                  <a:solidFill>
                    <a:srgbClr val="1D2D4B"/>
                  </a:solidFill>
                </a:rPr>
                <a:t>max. 1.500 EUR</a:t>
              </a:r>
            </a:p>
          </p:txBody>
        </p:sp>
      </p:grpSp>
      <p:sp>
        <p:nvSpPr>
          <p:cNvPr id="25" name="Text Box 8"/>
          <p:cNvSpPr txBox="1">
            <a:spLocks noChangeArrowheads="1"/>
          </p:cNvSpPr>
          <p:nvPr/>
        </p:nvSpPr>
        <p:spPr bwMode="auto">
          <a:xfrm>
            <a:off x="2082428" y="2958046"/>
            <a:ext cx="2971800" cy="990600"/>
          </a:xfrm>
          <a:prstGeom prst="rect">
            <a:avLst/>
          </a:prstGeom>
          <a:noFill/>
          <a:ln w="9525">
            <a:solidFill>
              <a:srgbClr val="1D2D4B"/>
            </a:solidFill>
            <a:miter lim="800000"/>
            <a:headEnd/>
            <a:tailEnd/>
          </a:ln>
        </p:spPr>
        <p:txBody>
          <a:bodyPr anchor="ctr"/>
          <a:lstStyle/>
          <a:p>
            <a:pPr algn="ctr" eaLnBrk="0" fontAlgn="base" hangingPunct="0">
              <a:spcBef>
                <a:spcPct val="50000"/>
              </a:spcBef>
              <a:spcAft>
                <a:spcPct val="0"/>
              </a:spcAft>
            </a:pPr>
            <a:r>
              <a:rPr kumimoji="1" lang="de-DE" b="1">
                <a:solidFill>
                  <a:srgbClr val="1D2D4B"/>
                </a:solidFill>
              </a:rPr>
              <a:t>Urkunden, Sparbücher, Wertpapiere</a:t>
            </a:r>
          </a:p>
        </p:txBody>
      </p:sp>
      <p:grpSp>
        <p:nvGrpSpPr>
          <p:cNvPr id="26" name="Group 9"/>
          <p:cNvGrpSpPr>
            <a:grpSpLocks/>
          </p:cNvGrpSpPr>
          <p:nvPr/>
        </p:nvGrpSpPr>
        <p:grpSpPr bwMode="auto">
          <a:xfrm>
            <a:off x="5274891" y="2972334"/>
            <a:ext cx="4419600" cy="990600"/>
            <a:chOff x="2784" y="1584"/>
            <a:chExt cx="2784" cy="624"/>
          </a:xfrm>
        </p:grpSpPr>
        <p:sp>
          <p:nvSpPr>
            <p:cNvPr id="27" name="AutoShape 10"/>
            <p:cNvSpPr>
              <a:spLocks noChangeArrowheads="1"/>
            </p:cNvSpPr>
            <p:nvPr/>
          </p:nvSpPr>
          <p:spPr bwMode="auto">
            <a:xfrm>
              <a:off x="2784" y="1776"/>
              <a:ext cx="720" cy="288"/>
            </a:xfrm>
            <a:prstGeom prst="rightArrow">
              <a:avLst>
                <a:gd name="adj1" fmla="val 50000"/>
                <a:gd name="adj2" fmla="val 62500"/>
              </a:avLst>
            </a:prstGeom>
            <a:solidFill>
              <a:srgbClr val="1D2D4B"/>
            </a:solidFill>
            <a:ln w="9525">
              <a:solidFill>
                <a:srgbClr val="1D2D4B"/>
              </a:solidFill>
              <a:miter lim="800000"/>
              <a:headEnd/>
              <a:tailEnd/>
            </a:ln>
          </p:spPr>
          <p:txBody>
            <a:bodyPr wrap="none" anchor="ctr"/>
            <a:lstStyle/>
            <a:p>
              <a:pPr algn="ctr" fontAlgn="base">
                <a:spcBef>
                  <a:spcPct val="0"/>
                </a:spcBef>
                <a:spcAft>
                  <a:spcPct val="0"/>
                </a:spcAft>
              </a:pPr>
              <a:endParaRPr lang="de-DE" sz="1600">
                <a:solidFill>
                  <a:srgbClr val="1D2D4B"/>
                </a:solidFill>
              </a:endParaRPr>
            </a:p>
          </p:txBody>
        </p:sp>
        <p:sp>
          <p:nvSpPr>
            <p:cNvPr id="28" name="Text Box 11"/>
            <p:cNvSpPr txBox="1">
              <a:spLocks noChangeArrowheads="1"/>
            </p:cNvSpPr>
            <p:nvPr/>
          </p:nvSpPr>
          <p:spPr bwMode="auto">
            <a:xfrm>
              <a:off x="3696" y="1584"/>
              <a:ext cx="1872" cy="624"/>
            </a:xfrm>
            <a:prstGeom prst="rect">
              <a:avLst/>
            </a:prstGeom>
            <a:noFill/>
            <a:ln w="9525">
              <a:noFill/>
              <a:miter lim="800000"/>
              <a:headEnd/>
              <a:tailEnd/>
            </a:ln>
          </p:spPr>
          <p:txBody>
            <a:bodyPr anchor="ctr"/>
            <a:lstStyle/>
            <a:p>
              <a:pPr algn="ctr" eaLnBrk="0" fontAlgn="base" hangingPunct="0">
                <a:spcBef>
                  <a:spcPct val="50000"/>
                </a:spcBef>
                <a:spcAft>
                  <a:spcPct val="0"/>
                </a:spcAft>
              </a:pPr>
              <a:r>
                <a:rPr kumimoji="1" lang="de-DE" b="1">
                  <a:solidFill>
                    <a:srgbClr val="1D2D4B"/>
                  </a:solidFill>
                </a:rPr>
                <a:t>max. 3.000 EUR</a:t>
              </a:r>
            </a:p>
          </p:txBody>
        </p:sp>
      </p:grpSp>
      <p:sp>
        <p:nvSpPr>
          <p:cNvPr id="29" name="Text Box 12"/>
          <p:cNvSpPr txBox="1">
            <a:spLocks noChangeArrowheads="1"/>
          </p:cNvSpPr>
          <p:nvPr/>
        </p:nvSpPr>
        <p:spPr bwMode="auto">
          <a:xfrm>
            <a:off x="2082428" y="4101046"/>
            <a:ext cx="2971800" cy="990600"/>
          </a:xfrm>
          <a:prstGeom prst="rect">
            <a:avLst/>
          </a:prstGeom>
          <a:noFill/>
          <a:ln w="9525">
            <a:solidFill>
              <a:srgbClr val="1D2D4B"/>
            </a:solidFill>
            <a:miter lim="800000"/>
            <a:headEnd/>
            <a:tailEnd/>
          </a:ln>
        </p:spPr>
        <p:txBody>
          <a:bodyPr anchor="ctr"/>
          <a:lstStyle/>
          <a:p>
            <a:pPr algn="ctr" eaLnBrk="0" fontAlgn="base" hangingPunct="0">
              <a:spcBef>
                <a:spcPct val="50000"/>
              </a:spcBef>
              <a:spcAft>
                <a:spcPct val="0"/>
              </a:spcAft>
            </a:pPr>
            <a:r>
              <a:rPr kumimoji="1" lang="de-DE" b="1">
                <a:solidFill>
                  <a:srgbClr val="1D2D4B"/>
                </a:solidFill>
              </a:rPr>
              <a:t>Schmucksachen, Sammlungen, Edelmetalle</a:t>
            </a:r>
          </a:p>
        </p:txBody>
      </p:sp>
      <p:grpSp>
        <p:nvGrpSpPr>
          <p:cNvPr id="30" name="Group 13"/>
          <p:cNvGrpSpPr>
            <a:grpSpLocks/>
          </p:cNvGrpSpPr>
          <p:nvPr/>
        </p:nvGrpSpPr>
        <p:grpSpPr bwMode="auto">
          <a:xfrm>
            <a:off x="5274891" y="4115334"/>
            <a:ext cx="4419600" cy="990600"/>
            <a:chOff x="2784" y="2304"/>
            <a:chExt cx="2784" cy="624"/>
          </a:xfrm>
        </p:grpSpPr>
        <p:sp>
          <p:nvSpPr>
            <p:cNvPr id="31" name="AutoShape 14"/>
            <p:cNvSpPr>
              <a:spLocks noChangeArrowheads="1"/>
            </p:cNvSpPr>
            <p:nvPr/>
          </p:nvSpPr>
          <p:spPr bwMode="auto">
            <a:xfrm>
              <a:off x="2784" y="2496"/>
              <a:ext cx="720" cy="288"/>
            </a:xfrm>
            <a:prstGeom prst="rightArrow">
              <a:avLst>
                <a:gd name="adj1" fmla="val 50000"/>
                <a:gd name="adj2" fmla="val 62500"/>
              </a:avLst>
            </a:prstGeom>
            <a:solidFill>
              <a:srgbClr val="1D2D4B"/>
            </a:solidFill>
            <a:ln w="9525">
              <a:solidFill>
                <a:srgbClr val="1D2D4B"/>
              </a:solidFill>
              <a:miter lim="800000"/>
              <a:headEnd/>
              <a:tailEnd/>
            </a:ln>
          </p:spPr>
          <p:txBody>
            <a:bodyPr wrap="none" anchor="ctr"/>
            <a:lstStyle/>
            <a:p>
              <a:pPr algn="ctr" fontAlgn="base">
                <a:spcBef>
                  <a:spcPct val="0"/>
                </a:spcBef>
                <a:spcAft>
                  <a:spcPct val="0"/>
                </a:spcAft>
              </a:pPr>
              <a:endParaRPr lang="de-DE" sz="1600">
                <a:solidFill>
                  <a:srgbClr val="1D2D4B"/>
                </a:solidFill>
              </a:endParaRPr>
            </a:p>
          </p:txBody>
        </p:sp>
        <p:sp>
          <p:nvSpPr>
            <p:cNvPr id="32" name="Text Box 15"/>
            <p:cNvSpPr txBox="1">
              <a:spLocks noChangeArrowheads="1"/>
            </p:cNvSpPr>
            <p:nvPr/>
          </p:nvSpPr>
          <p:spPr bwMode="auto">
            <a:xfrm>
              <a:off x="3696" y="2304"/>
              <a:ext cx="1872" cy="624"/>
            </a:xfrm>
            <a:prstGeom prst="rect">
              <a:avLst/>
            </a:prstGeom>
            <a:noFill/>
            <a:ln w="9525">
              <a:noFill/>
              <a:miter lim="800000"/>
              <a:headEnd/>
              <a:tailEnd/>
            </a:ln>
          </p:spPr>
          <p:txBody>
            <a:bodyPr anchor="ctr"/>
            <a:lstStyle/>
            <a:p>
              <a:pPr algn="ctr" eaLnBrk="0" fontAlgn="base" hangingPunct="0">
                <a:spcBef>
                  <a:spcPct val="50000"/>
                </a:spcBef>
                <a:spcAft>
                  <a:spcPct val="0"/>
                </a:spcAft>
              </a:pPr>
              <a:r>
                <a:rPr kumimoji="1" lang="de-DE" b="1">
                  <a:solidFill>
                    <a:srgbClr val="1D2D4B"/>
                  </a:solidFill>
                </a:rPr>
                <a:t>max. 20.000 EUR</a:t>
              </a:r>
            </a:p>
          </p:txBody>
        </p:sp>
      </p:grpSp>
      <p:sp>
        <p:nvSpPr>
          <p:cNvPr id="33" name="Text Box 16"/>
          <p:cNvSpPr txBox="1">
            <a:spLocks noChangeArrowheads="1"/>
          </p:cNvSpPr>
          <p:nvPr/>
        </p:nvSpPr>
        <p:spPr bwMode="auto">
          <a:xfrm>
            <a:off x="1722066" y="5372634"/>
            <a:ext cx="8748712" cy="609600"/>
          </a:xfrm>
          <a:prstGeom prst="rect">
            <a:avLst/>
          </a:prstGeom>
          <a:noFill/>
          <a:ln w="9525">
            <a:noFill/>
            <a:miter lim="800000"/>
            <a:headEnd/>
            <a:tailEnd/>
          </a:ln>
        </p:spPr>
        <p:txBody>
          <a:bodyPr/>
          <a:lstStyle/>
          <a:p>
            <a:pPr algn="ctr" eaLnBrk="0" fontAlgn="base" hangingPunct="0">
              <a:spcBef>
                <a:spcPct val="50000"/>
              </a:spcBef>
              <a:spcAft>
                <a:spcPct val="0"/>
              </a:spcAft>
            </a:pPr>
            <a:r>
              <a:rPr kumimoji="1" lang="de-DE">
                <a:solidFill>
                  <a:srgbClr val="1D2D4B"/>
                </a:solidFill>
              </a:rPr>
              <a:t>Sofern die Aufbewahrung in einem gegen die einfache Wegnahme gesichertem Behältnis (z.B. 200 kg Tresor) erfolgt, gilt erweitert:</a:t>
            </a:r>
          </a:p>
        </p:txBody>
      </p:sp>
    </p:spTree>
    <p:extLst>
      <p:ext uri="{BB962C8B-B14F-4D97-AF65-F5344CB8AC3E}">
        <p14:creationId xmlns:p14="http://schemas.microsoft.com/office/powerpoint/2010/main" val="7098376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dirty="0"/>
              <a:t>Besonderheiten</a:t>
            </a:r>
            <a:r>
              <a:rPr kumimoji="1" lang="de-DE" dirty="0">
                <a:solidFill>
                  <a:srgbClr val="1D2D4B"/>
                </a:solidFill>
              </a:rPr>
              <a:t> </a:t>
            </a:r>
            <a:r>
              <a:rPr kumimoji="1" lang="de-DE" dirty="0"/>
              <a:t>beim Abschluss des Versicherungsvertrages</a:t>
            </a:r>
          </a:p>
          <a:p>
            <a:endParaRPr lang="de-DE" dirty="0"/>
          </a:p>
          <a:p>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9" name="Text Box 4"/>
          <p:cNvSpPr txBox="1">
            <a:spLocks noChangeArrowheads="1"/>
          </p:cNvSpPr>
          <p:nvPr/>
        </p:nvSpPr>
        <p:spPr bwMode="auto">
          <a:xfrm>
            <a:off x="395288" y="2274235"/>
            <a:ext cx="8280400" cy="40011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u="sng">
                <a:solidFill>
                  <a:srgbClr val="1D2D4B"/>
                </a:solidFill>
              </a:rPr>
              <a:t>Beratungspflicht (§ 61 Abs. 1 VVG)</a:t>
            </a:r>
          </a:p>
        </p:txBody>
      </p:sp>
      <p:sp>
        <p:nvSpPr>
          <p:cNvPr id="10" name="Text Box 11"/>
          <p:cNvSpPr txBox="1">
            <a:spLocks noChangeArrowheads="1"/>
          </p:cNvSpPr>
          <p:nvPr/>
        </p:nvSpPr>
        <p:spPr bwMode="auto">
          <a:xfrm>
            <a:off x="2459695" y="3137835"/>
            <a:ext cx="2520950" cy="346075"/>
          </a:xfrm>
          <a:prstGeom prst="rect">
            <a:avLst/>
          </a:prstGeom>
          <a:solidFill>
            <a:srgbClr val="137C9B"/>
          </a:solidFill>
          <a:ln w="9525" algn="ctr">
            <a:noFill/>
            <a:miter lim="800000"/>
            <a:headEnd/>
            <a:tailEnd/>
          </a:ln>
          <a:effectLst>
            <a:outerShdw blurRad="355600" dist="38100" dir="2700000" algn="tl" rotWithShape="0">
              <a:prstClr val="black">
                <a:alpha val="40000"/>
              </a:prstClr>
            </a:outerShdw>
            <a:softEdge rad="0"/>
          </a:effectLst>
        </p:spPr>
        <p:txBody>
          <a:bodyPr>
            <a:spAutoFit/>
          </a:bodyPr>
          <a:lstStyle/>
          <a:p>
            <a:pPr algn="ctr" fontAlgn="base">
              <a:spcBef>
                <a:spcPct val="50000"/>
              </a:spcBef>
              <a:spcAft>
                <a:spcPct val="0"/>
              </a:spcAft>
            </a:pPr>
            <a:r>
              <a:rPr lang="de-DE" sz="1600">
                <a:solidFill>
                  <a:schemeClr val="bg1"/>
                </a:solidFill>
              </a:rPr>
              <a:t>fragen</a:t>
            </a:r>
          </a:p>
        </p:txBody>
      </p:sp>
      <p:sp>
        <p:nvSpPr>
          <p:cNvPr id="11" name="Text Box 12"/>
          <p:cNvSpPr txBox="1">
            <a:spLocks noChangeArrowheads="1"/>
          </p:cNvSpPr>
          <p:nvPr/>
        </p:nvSpPr>
        <p:spPr bwMode="auto">
          <a:xfrm>
            <a:off x="3539195" y="3856973"/>
            <a:ext cx="2520950" cy="346075"/>
          </a:xfrm>
          <a:prstGeom prst="rect">
            <a:avLst/>
          </a:prstGeom>
          <a:solidFill>
            <a:srgbClr val="137C9B"/>
          </a:solidFill>
          <a:ln w="9525" algn="ctr">
            <a:noFill/>
            <a:miter lim="800000"/>
            <a:headEnd/>
            <a:tailEnd/>
          </a:ln>
          <a:effectLst>
            <a:outerShdw blurRad="355600" dist="38100" dir="2700000" algn="tl" rotWithShape="0">
              <a:prstClr val="black">
                <a:alpha val="40000"/>
              </a:prstClr>
            </a:outerShdw>
            <a:softEdge rad="0"/>
          </a:effectLst>
        </p:spPr>
        <p:txBody>
          <a:bodyPr>
            <a:spAutoFit/>
          </a:bodyPr>
          <a:lstStyle/>
          <a:p>
            <a:pPr algn="ctr" fontAlgn="base">
              <a:spcBef>
                <a:spcPct val="50000"/>
              </a:spcBef>
              <a:spcAft>
                <a:spcPct val="0"/>
              </a:spcAft>
            </a:pPr>
            <a:r>
              <a:rPr lang="de-DE" sz="1600">
                <a:solidFill>
                  <a:schemeClr val="bg1"/>
                </a:solidFill>
              </a:rPr>
              <a:t>beraten</a:t>
            </a:r>
          </a:p>
        </p:txBody>
      </p:sp>
      <p:sp>
        <p:nvSpPr>
          <p:cNvPr id="12" name="Text Box 13"/>
          <p:cNvSpPr txBox="1">
            <a:spLocks noChangeArrowheads="1"/>
          </p:cNvSpPr>
          <p:nvPr/>
        </p:nvSpPr>
        <p:spPr bwMode="auto">
          <a:xfrm>
            <a:off x="4620283" y="4577698"/>
            <a:ext cx="2520950" cy="346075"/>
          </a:xfrm>
          <a:prstGeom prst="rect">
            <a:avLst/>
          </a:prstGeom>
          <a:solidFill>
            <a:srgbClr val="137C9B"/>
          </a:solidFill>
          <a:ln w="9525" algn="ctr">
            <a:noFill/>
            <a:miter lim="800000"/>
            <a:headEnd/>
            <a:tailEnd/>
          </a:ln>
          <a:effectLst>
            <a:outerShdw blurRad="355600" dist="38100" dir="2700000" algn="tl" rotWithShape="0">
              <a:prstClr val="black">
                <a:alpha val="40000"/>
              </a:prstClr>
            </a:outerShdw>
            <a:softEdge rad="0"/>
          </a:effectLst>
        </p:spPr>
        <p:txBody>
          <a:bodyPr>
            <a:spAutoFit/>
          </a:bodyPr>
          <a:lstStyle/>
          <a:p>
            <a:pPr algn="ctr" fontAlgn="base">
              <a:spcBef>
                <a:spcPct val="50000"/>
              </a:spcBef>
              <a:spcAft>
                <a:spcPct val="0"/>
              </a:spcAft>
            </a:pPr>
            <a:r>
              <a:rPr lang="de-DE" sz="1600">
                <a:solidFill>
                  <a:schemeClr val="bg1"/>
                </a:solidFill>
              </a:rPr>
              <a:t>begründen</a:t>
            </a:r>
          </a:p>
        </p:txBody>
      </p:sp>
      <p:sp>
        <p:nvSpPr>
          <p:cNvPr id="13" name="Text Box 14"/>
          <p:cNvSpPr txBox="1">
            <a:spLocks noChangeArrowheads="1"/>
          </p:cNvSpPr>
          <p:nvPr/>
        </p:nvSpPr>
        <p:spPr bwMode="auto">
          <a:xfrm>
            <a:off x="5699783" y="5296835"/>
            <a:ext cx="2520950" cy="346075"/>
          </a:xfrm>
          <a:prstGeom prst="rect">
            <a:avLst/>
          </a:prstGeom>
          <a:solidFill>
            <a:srgbClr val="137C9B"/>
          </a:solidFill>
          <a:ln w="9525" algn="ctr">
            <a:noFill/>
            <a:miter lim="800000"/>
            <a:headEnd/>
            <a:tailEnd/>
          </a:ln>
          <a:effectLst>
            <a:outerShdw blurRad="355600" dist="38100" dir="2700000" algn="tl" rotWithShape="0">
              <a:prstClr val="black">
                <a:alpha val="40000"/>
              </a:prstClr>
            </a:outerShdw>
            <a:softEdge rad="0"/>
          </a:effectLst>
        </p:spPr>
        <p:txBody>
          <a:bodyPr>
            <a:spAutoFit/>
          </a:bodyPr>
          <a:lstStyle/>
          <a:p>
            <a:pPr algn="ctr" fontAlgn="base">
              <a:spcBef>
                <a:spcPct val="50000"/>
              </a:spcBef>
              <a:spcAft>
                <a:spcPct val="0"/>
              </a:spcAft>
            </a:pPr>
            <a:r>
              <a:rPr lang="de-DE" sz="1600">
                <a:solidFill>
                  <a:schemeClr val="bg1"/>
                </a:solidFill>
              </a:rPr>
              <a:t>informieren</a:t>
            </a:r>
          </a:p>
        </p:txBody>
      </p:sp>
      <p:sp>
        <p:nvSpPr>
          <p:cNvPr id="14" name="Text Box 15"/>
          <p:cNvSpPr txBox="1">
            <a:spLocks noChangeArrowheads="1"/>
          </p:cNvSpPr>
          <p:nvPr/>
        </p:nvSpPr>
        <p:spPr bwMode="auto">
          <a:xfrm>
            <a:off x="7139645" y="6017560"/>
            <a:ext cx="2520950" cy="346075"/>
          </a:xfrm>
          <a:prstGeom prst="rect">
            <a:avLst/>
          </a:prstGeom>
          <a:solidFill>
            <a:srgbClr val="137C9B"/>
          </a:solidFill>
          <a:ln w="9525" algn="ctr">
            <a:noFill/>
            <a:miter lim="800000"/>
            <a:headEnd/>
            <a:tailEnd/>
          </a:ln>
          <a:effectLst>
            <a:outerShdw blurRad="355600" dist="38100" dir="2700000" algn="tl" rotWithShape="0">
              <a:prstClr val="black">
                <a:alpha val="40000"/>
              </a:prstClr>
            </a:outerShdw>
            <a:softEdge rad="0"/>
          </a:effectLst>
        </p:spPr>
        <p:txBody>
          <a:bodyPr>
            <a:spAutoFit/>
          </a:bodyPr>
          <a:lstStyle/>
          <a:p>
            <a:pPr algn="ctr" fontAlgn="base">
              <a:spcBef>
                <a:spcPct val="50000"/>
              </a:spcBef>
              <a:spcAft>
                <a:spcPct val="0"/>
              </a:spcAft>
            </a:pPr>
            <a:r>
              <a:rPr lang="de-DE" sz="1600" dirty="0">
                <a:solidFill>
                  <a:schemeClr val="bg1"/>
                </a:solidFill>
              </a:rPr>
              <a:t>dokumentieren</a:t>
            </a:r>
          </a:p>
        </p:txBody>
      </p:sp>
    </p:spTree>
    <p:extLst>
      <p:ext uri="{BB962C8B-B14F-4D97-AF65-F5344CB8AC3E}">
        <p14:creationId xmlns:p14="http://schemas.microsoft.com/office/powerpoint/2010/main" val="156847056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110</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HausratVersicherung</a:t>
            </a:r>
            <a:endParaRPr lang="de-DE" dirty="0"/>
          </a:p>
        </p:txBody>
      </p:sp>
      <p:sp>
        <p:nvSpPr>
          <p:cNvPr id="6" name="Text Box 5"/>
          <p:cNvSpPr txBox="1">
            <a:spLocks noChangeArrowheads="1"/>
          </p:cNvSpPr>
          <p:nvPr/>
        </p:nvSpPr>
        <p:spPr bwMode="auto">
          <a:xfrm>
            <a:off x="2873564" y="1821276"/>
            <a:ext cx="6480175" cy="369332"/>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b="1" dirty="0">
                <a:solidFill>
                  <a:srgbClr val="1D2D4B"/>
                </a:solidFill>
              </a:rPr>
              <a:t>Versicherte Gefahren</a:t>
            </a:r>
          </a:p>
        </p:txBody>
      </p:sp>
      <p:sp>
        <p:nvSpPr>
          <p:cNvPr id="7" name="Text Box 6"/>
          <p:cNvSpPr txBox="1">
            <a:spLocks noChangeArrowheads="1"/>
          </p:cNvSpPr>
          <p:nvPr/>
        </p:nvSpPr>
        <p:spPr bwMode="auto">
          <a:xfrm>
            <a:off x="4130864" y="2684876"/>
            <a:ext cx="1871663" cy="284163"/>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200" b="1">
                <a:solidFill>
                  <a:srgbClr val="1D2D4B"/>
                </a:solidFill>
              </a:rPr>
              <a:t>Leitungswasser</a:t>
            </a:r>
          </a:p>
        </p:txBody>
      </p:sp>
      <p:sp>
        <p:nvSpPr>
          <p:cNvPr id="8" name="Text Box 8"/>
          <p:cNvSpPr txBox="1">
            <a:spLocks noChangeArrowheads="1"/>
          </p:cNvSpPr>
          <p:nvPr/>
        </p:nvSpPr>
        <p:spPr bwMode="auto">
          <a:xfrm>
            <a:off x="8379014" y="2684876"/>
            <a:ext cx="1871663" cy="284163"/>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200" b="1">
                <a:solidFill>
                  <a:srgbClr val="1D2D4B"/>
                </a:solidFill>
              </a:rPr>
              <a:t>Diebstahl</a:t>
            </a:r>
          </a:p>
        </p:txBody>
      </p:sp>
      <p:sp>
        <p:nvSpPr>
          <p:cNvPr id="9" name="Text Box 27"/>
          <p:cNvSpPr txBox="1">
            <a:spLocks noChangeArrowheads="1"/>
          </p:cNvSpPr>
          <p:nvPr/>
        </p:nvSpPr>
        <p:spPr bwMode="auto">
          <a:xfrm>
            <a:off x="1970277" y="2684876"/>
            <a:ext cx="1871662" cy="284163"/>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200" b="1">
                <a:solidFill>
                  <a:srgbClr val="1D2D4B"/>
                </a:solidFill>
              </a:rPr>
              <a:t>Feuer</a:t>
            </a:r>
          </a:p>
        </p:txBody>
      </p:sp>
      <p:sp>
        <p:nvSpPr>
          <p:cNvPr id="10" name="Text Box 6"/>
          <p:cNvSpPr txBox="1">
            <a:spLocks noChangeArrowheads="1"/>
          </p:cNvSpPr>
          <p:nvPr/>
        </p:nvSpPr>
        <p:spPr bwMode="auto">
          <a:xfrm>
            <a:off x="6218427" y="2684876"/>
            <a:ext cx="1871662" cy="284163"/>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200" b="1">
                <a:solidFill>
                  <a:srgbClr val="1D2D4B"/>
                </a:solidFill>
              </a:rPr>
              <a:t>Sturm/Hagel	</a:t>
            </a:r>
          </a:p>
        </p:txBody>
      </p:sp>
      <p:sp>
        <p:nvSpPr>
          <p:cNvPr id="11" name="Text Box 16"/>
          <p:cNvSpPr txBox="1">
            <a:spLocks noChangeArrowheads="1"/>
          </p:cNvSpPr>
          <p:nvPr/>
        </p:nvSpPr>
        <p:spPr bwMode="auto">
          <a:xfrm>
            <a:off x="1970277" y="3118264"/>
            <a:ext cx="1873250" cy="1655762"/>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Brand</a:t>
            </a:r>
          </a:p>
          <a:p>
            <a:pPr marL="174625" indent="-174625" algn="l">
              <a:spcBef>
                <a:spcPct val="50000"/>
              </a:spcBef>
              <a:buFont typeface="Wingdings" pitchFamily="2" charset="2"/>
              <a:buChar char="§"/>
            </a:pPr>
            <a:r>
              <a:rPr lang="de-DE" sz="1200">
                <a:solidFill>
                  <a:srgbClr val="1D2D4B"/>
                </a:solidFill>
              </a:rPr>
              <a:t>Blitzschlag</a:t>
            </a:r>
          </a:p>
          <a:p>
            <a:pPr marL="174625" indent="-174625" algn="l">
              <a:spcBef>
                <a:spcPct val="50000"/>
              </a:spcBef>
              <a:buFont typeface="Wingdings" pitchFamily="2" charset="2"/>
              <a:buChar char="§"/>
            </a:pPr>
            <a:r>
              <a:rPr lang="de-DE" sz="1200">
                <a:solidFill>
                  <a:srgbClr val="1D2D4B"/>
                </a:solidFill>
              </a:rPr>
              <a:t>Ex-/Implosion</a:t>
            </a:r>
          </a:p>
          <a:p>
            <a:pPr marL="174625" indent="-174625" algn="l">
              <a:spcBef>
                <a:spcPct val="50000"/>
              </a:spcBef>
              <a:buFont typeface="Wingdings" pitchFamily="2" charset="2"/>
              <a:buChar char="§"/>
            </a:pPr>
            <a:r>
              <a:rPr lang="de-DE" sz="1200">
                <a:solidFill>
                  <a:srgbClr val="1D2D4B"/>
                </a:solidFill>
              </a:rPr>
              <a:t>Anprall oder Absturz eines Luftfahrzeuges, seiner Teile oder Ladung</a:t>
            </a:r>
          </a:p>
        </p:txBody>
      </p:sp>
      <p:sp>
        <p:nvSpPr>
          <p:cNvPr id="12" name="Text Box 16"/>
          <p:cNvSpPr txBox="1">
            <a:spLocks noChangeArrowheads="1"/>
          </p:cNvSpPr>
          <p:nvPr/>
        </p:nvSpPr>
        <p:spPr bwMode="auto">
          <a:xfrm>
            <a:off x="4130864" y="3118264"/>
            <a:ext cx="1873250" cy="558800"/>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Bruchschäden</a:t>
            </a:r>
          </a:p>
          <a:p>
            <a:pPr marL="174625" indent="-174625" algn="l">
              <a:spcBef>
                <a:spcPct val="50000"/>
              </a:spcBef>
              <a:buFont typeface="Wingdings" pitchFamily="2" charset="2"/>
              <a:buChar char="§"/>
            </a:pPr>
            <a:r>
              <a:rPr lang="de-DE" sz="1200">
                <a:solidFill>
                  <a:srgbClr val="1D2D4B"/>
                </a:solidFill>
              </a:rPr>
              <a:t>Nässeschäden</a:t>
            </a:r>
          </a:p>
        </p:txBody>
      </p:sp>
      <p:sp>
        <p:nvSpPr>
          <p:cNvPr id="13" name="Text Box 16"/>
          <p:cNvSpPr txBox="1">
            <a:spLocks noChangeArrowheads="1"/>
          </p:cNvSpPr>
          <p:nvPr/>
        </p:nvSpPr>
        <p:spPr bwMode="auto">
          <a:xfrm>
            <a:off x="8379014" y="3118264"/>
            <a:ext cx="1873250" cy="1016000"/>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Einbruchdiebstahl</a:t>
            </a:r>
          </a:p>
          <a:p>
            <a:pPr marL="174625" indent="-174625" algn="l">
              <a:spcBef>
                <a:spcPct val="50000"/>
              </a:spcBef>
              <a:buFont typeface="Wingdings" pitchFamily="2" charset="2"/>
              <a:buChar char="§"/>
            </a:pPr>
            <a:r>
              <a:rPr lang="de-DE" sz="1200">
                <a:solidFill>
                  <a:srgbClr val="1D2D4B"/>
                </a:solidFill>
              </a:rPr>
              <a:t>Vandalismus nach einem Einbruch</a:t>
            </a:r>
          </a:p>
          <a:p>
            <a:pPr marL="174625" indent="-174625" algn="l">
              <a:spcBef>
                <a:spcPct val="50000"/>
              </a:spcBef>
              <a:buFont typeface="Wingdings" pitchFamily="2" charset="2"/>
              <a:buChar char="§"/>
            </a:pPr>
            <a:r>
              <a:rPr lang="de-DE" sz="1200">
                <a:solidFill>
                  <a:srgbClr val="1D2D4B"/>
                </a:solidFill>
              </a:rPr>
              <a:t>Raub</a:t>
            </a:r>
          </a:p>
        </p:txBody>
      </p:sp>
      <p:sp>
        <p:nvSpPr>
          <p:cNvPr id="14" name="Text Box 16"/>
          <p:cNvSpPr txBox="1">
            <a:spLocks noChangeArrowheads="1"/>
          </p:cNvSpPr>
          <p:nvPr/>
        </p:nvSpPr>
        <p:spPr bwMode="auto">
          <a:xfrm>
            <a:off x="6218427" y="3118264"/>
            <a:ext cx="1873250" cy="649287"/>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wetterbedingte Luftbewegung ab Windstärke 8</a:t>
            </a:r>
          </a:p>
        </p:txBody>
      </p:sp>
      <p:cxnSp>
        <p:nvCxnSpPr>
          <p:cNvPr id="15" name="AutoShape 12"/>
          <p:cNvCxnSpPr>
            <a:cxnSpLocks noChangeShapeType="1"/>
            <a:stCxn id="6" idx="2"/>
            <a:endCxn id="9" idx="0"/>
          </p:cNvCxnSpPr>
          <p:nvPr/>
        </p:nvCxnSpPr>
        <p:spPr bwMode="auto">
          <a:xfrm rot="5400000">
            <a:off x="4262746" y="833970"/>
            <a:ext cx="494268" cy="3207544"/>
          </a:xfrm>
          <a:prstGeom prst="bentConnector3">
            <a:avLst>
              <a:gd name="adj1" fmla="val 50000"/>
            </a:avLst>
          </a:prstGeom>
          <a:noFill/>
          <a:ln w="9525">
            <a:solidFill>
              <a:schemeClr val="tx1"/>
            </a:solidFill>
            <a:miter lim="800000"/>
            <a:headEnd/>
            <a:tailEnd type="triangle" w="med" len="med"/>
          </a:ln>
        </p:spPr>
      </p:cxnSp>
      <p:cxnSp>
        <p:nvCxnSpPr>
          <p:cNvPr id="16" name="AutoShape 13"/>
          <p:cNvCxnSpPr>
            <a:cxnSpLocks noChangeShapeType="1"/>
            <a:stCxn id="6" idx="2"/>
            <a:endCxn id="7" idx="0"/>
          </p:cNvCxnSpPr>
          <p:nvPr/>
        </p:nvCxnSpPr>
        <p:spPr bwMode="auto">
          <a:xfrm rot="5400000">
            <a:off x="5343040" y="1914264"/>
            <a:ext cx="494268" cy="1046956"/>
          </a:xfrm>
          <a:prstGeom prst="bentConnector3">
            <a:avLst>
              <a:gd name="adj1" fmla="val 50000"/>
            </a:avLst>
          </a:prstGeom>
          <a:noFill/>
          <a:ln w="9525">
            <a:solidFill>
              <a:schemeClr val="tx1"/>
            </a:solidFill>
            <a:miter lim="800000"/>
            <a:headEnd/>
            <a:tailEnd type="triangle" w="med" len="med"/>
          </a:ln>
        </p:spPr>
      </p:cxnSp>
      <p:cxnSp>
        <p:nvCxnSpPr>
          <p:cNvPr id="17" name="AutoShape 14"/>
          <p:cNvCxnSpPr>
            <a:cxnSpLocks noChangeShapeType="1"/>
            <a:stCxn id="6" idx="2"/>
            <a:endCxn id="10" idx="0"/>
          </p:cNvCxnSpPr>
          <p:nvPr/>
        </p:nvCxnSpPr>
        <p:spPr bwMode="auto">
          <a:xfrm rot="16200000" flipH="1">
            <a:off x="6386821" y="1917439"/>
            <a:ext cx="494268" cy="1040606"/>
          </a:xfrm>
          <a:prstGeom prst="bentConnector3">
            <a:avLst>
              <a:gd name="adj1" fmla="val 50000"/>
            </a:avLst>
          </a:prstGeom>
          <a:noFill/>
          <a:ln w="9525">
            <a:solidFill>
              <a:schemeClr val="tx1"/>
            </a:solidFill>
            <a:miter lim="800000"/>
            <a:headEnd/>
            <a:tailEnd type="triangle" w="med" len="med"/>
          </a:ln>
        </p:spPr>
      </p:cxnSp>
      <p:cxnSp>
        <p:nvCxnSpPr>
          <p:cNvPr id="18" name="AutoShape 15"/>
          <p:cNvCxnSpPr>
            <a:cxnSpLocks noChangeShapeType="1"/>
            <a:stCxn id="6" idx="2"/>
            <a:endCxn id="8" idx="0"/>
          </p:cNvCxnSpPr>
          <p:nvPr/>
        </p:nvCxnSpPr>
        <p:spPr bwMode="auto">
          <a:xfrm rot="16200000" flipH="1">
            <a:off x="7467115" y="837145"/>
            <a:ext cx="494268" cy="3201194"/>
          </a:xfrm>
          <a:prstGeom prst="bentConnector3">
            <a:avLst>
              <a:gd name="adj1" fmla="val 50000"/>
            </a:avLst>
          </a:prstGeom>
          <a:noFill/>
          <a:ln w="9525">
            <a:solidFill>
              <a:schemeClr val="tx1"/>
            </a:solidFill>
            <a:miter lim="800000"/>
            <a:headEnd/>
            <a:tailEnd type="triangle" w="med" len="med"/>
          </a:ln>
        </p:spPr>
      </p:cxnSp>
      <p:pic>
        <p:nvPicPr>
          <p:cNvPr id="19" name="Grafik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8517" y="4090995"/>
            <a:ext cx="2345506" cy="234550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732461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111</a:t>
            </a:fld>
            <a:endParaRPr lang="de-DE"/>
          </a:p>
        </p:txBody>
      </p:sp>
      <p:sp>
        <p:nvSpPr>
          <p:cNvPr id="5" name="Textplatzhalter 4"/>
          <p:cNvSpPr>
            <a:spLocks noGrp="1"/>
          </p:cNvSpPr>
          <p:nvPr>
            <p:ph type="body" sz="quarter" idx="10"/>
          </p:nvPr>
        </p:nvSpPr>
        <p:spPr/>
        <p:txBody>
          <a:bodyPr/>
          <a:lstStyle/>
          <a:p>
            <a:r>
              <a:rPr kumimoji="1" lang="de-DE" dirty="0"/>
              <a:t>Ergänzende Versicherungsverträge - Elementarschaden</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HausratVersicherung</a:t>
            </a:r>
            <a:endParaRPr lang="de-DE" dirty="0"/>
          </a:p>
        </p:txBody>
      </p:sp>
      <p:sp>
        <p:nvSpPr>
          <p:cNvPr id="6" name="Text Box 3"/>
          <p:cNvSpPr txBox="1">
            <a:spLocks noChangeArrowheads="1"/>
          </p:cNvSpPr>
          <p:nvPr/>
        </p:nvSpPr>
        <p:spPr bwMode="auto">
          <a:xfrm>
            <a:off x="0" y="2424648"/>
            <a:ext cx="4897437" cy="431800"/>
          </a:xfrm>
          <a:prstGeom prst="rect">
            <a:avLst/>
          </a:prstGeom>
          <a:noFill/>
          <a:ln w="9525">
            <a:noFill/>
            <a:miter lim="800000"/>
            <a:headEnd/>
            <a:tailEnd/>
          </a:ln>
        </p:spPr>
        <p:txBody>
          <a:bodyPr/>
          <a:lstStyle/>
          <a:p>
            <a:pPr marL="360363" eaLnBrk="0" fontAlgn="base" hangingPunct="0">
              <a:spcBef>
                <a:spcPct val="0"/>
              </a:spcBef>
              <a:spcAft>
                <a:spcPct val="0"/>
              </a:spcAft>
            </a:pPr>
            <a:r>
              <a:rPr lang="de-DE" dirty="0">
                <a:solidFill>
                  <a:srgbClr val="1D2D4B"/>
                </a:solidFill>
              </a:rPr>
              <a:t>Ersetzt werden Schäden durch:</a:t>
            </a:r>
          </a:p>
        </p:txBody>
      </p:sp>
      <p:sp>
        <p:nvSpPr>
          <p:cNvPr id="7" name="Text Box 7"/>
          <p:cNvSpPr txBox="1">
            <a:spLocks noChangeArrowheads="1"/>
          </p:cNvSpPr>
          <p:nvPr/>
        </p:nvSpPr>
        <p:spPr bwMode="auto">
          <a:xfrm>
            <a:off x="1146116" y="2824731"/>
            <a:ext cx="3455987" cy="3095625"/>
          </a:xfrm>
          <a:prstGeom prst="rect">
            <a:avLst/>
          </a:prstGeom>
          <a:noFill/>
          <a:ln w="9525">
            <a:noFill/>
            <a:miter lim="800000"/>
            <a:headEnd/>
            <a:tailEnd/>
          </a:ln>
        </p:spPr>
        <p:txBody>
          <a:bodyPr/>
          <a:lstStyle/>
          <a:p>
            <a:pPr marL="719138" indent="-358775" eaLnBrk="0" fontAlgn="base" hangingPunct="0">
              <a:spcBef>
                <a:spcPct val="0"/>
              </a:spcBef>
              <a:spcAft>
                <a:spcPct val="0"/>
              </a:spcAft>
              <a:buFont typeface="Wingdings" pitchFamily="2" charset="2"/>
              <a:buChar char="§"/>
            </a:pPr>
            <a:r>
              <a:rPr lang="de-DE">
                <a:solidFill>
                  <a:srgbClr val="1D2D4B"/>
                </a:solidFill>
              </a:rPr>
              <a:t>Überschwemmung</a:t>
            </a:r>
          </a:p>
          <a:p>
            <a:pPr marL="719138" indent="-358775" eaLnBrk="0" fontAlgn="base" hangingPunct="0">
              <a:spcBef>
                <a:spcPct val="0"/>
              </a:spcBef>
              <a:spcAft>
                <a:spcPct val="0"/>
              </a:spcAft>
              <a:buClr>
                <a:srgbClr val="1D2D4B"/>
              </a:buClr>
              <a:buFont typeface="Wingdings" pitchFamily="2" charset="2"/>
              <a:buChar char="§"/>
            </a:pPr>
            <a:r>
              <a:rPr lang="de-DE">
                <a:solidFill>
                  <a:srgbClr val="1D2D4B"/>
                </a:solidFill>
              </a:rPr>
              <a:t>Lawinen</a:t>
            </a:r>
          </a:p>
          <a:p>
            <a:pPr marL="719138" indent="-358775" eaLnBrk="0" fontAlgn="base" hangingPunct="0">
              <a:spcBef>
                <a:spcPct val="0"/>
              </a:spcBef>
              <a:spcAft>
                <a:spcPct val="0"/>
              </a:spcAft>
              <a:buClr>
                <a:srgbClr val="1D2D4B"/>
              </a:buClr>
              <a:buFont typeface="Wingdings" pitchFamily="2" charset="2"/>
              <a:buChar char="§"/>
            </a:pPr>
            <a:r>
              <a:rPr lang="de-DE">
                <a:solidFill>
                  <a:srgbClr val="1D2D4B"/>
                </a:solidFill>
              </a:rPr>
              <a:t>Schneedruck</a:t>
            </a:r>
          </a:p>
          <a:p>
            <a:pPr marL="719138" indent="-358775" eaLnBrk="0" fontAlgn="base" hangingPunct="0">
              <a:spcBef>
                <a:spcPct val="0"/>
              </a:spcBef>
              <a:spcAft>
                <a:spcPct val="0"/>
              </a:spcAft>
              <a:buClr>
                <a:srgbClr val="1D2D4B"/>
              </a:buClr>
              <a:buFont typeface="Wingdings" pitchFamily="2" charset="2"/>
              <a:buChar char="§"/>
            </a:pPr>
            <a:r>
              <a:rPr lang="de-DE">
                <a:solidFill>
                  <a:srgbClr val="1D2D4B"/>
                </a:solidFill>
              </a:rPr>
              <a:t>Erdbeben</a:t>
            </a:r>
          </a:p>
          <a:p>
            <a:pPr marL="719138" indent="-358775" eaLnBrk="0" fontAlgn="base" hangingPunct="0">
              <a:spcBef>
                <a:spcPct val="0"/>
              </a:spcBef>
              <a:spcAft>
                <a:spcPct val="0"/>
              </a:spcAft>
              <a:buClr>
                <a:srgbClr val="1D2D4B"/>
              </a:buClr>
              <a:buFont typeface="Wingdings" pitchFamily="2" charset="2"/>
              <a:buChar char="§"/>
            </a:pPr>
            <a:r>
              <a:rPr lang="de-DE">
                <a:solidFill>
                  <a:srgbClr val="1D2D4B"/>
                </a:solidFill>
              </a:rPr>
              <a:t>Erdsenkung</a:t>
            </a:r>
          </a:p>
          <a:p>
            <a:pPr marL="719138" indent="-358775" eaLnBrk="0" fontAlgn="base" hangingPunct="0">
              <a:spcBef>
                <a:spcPct val="0"/>
              </a:spcBef>
              <a:spcAft>
                <a:spcPct val="0"/>
              </a:spcAft>
              <a:buClr>
                <a:srgbClr val="1D2D4B"/>
              </a:buClr>
              <a:buFont typeface="Wingdings" pitchFamily="2" charset="2"/>
              <a:buChar char="§"/>
            </a:pPr>
            <a:r>
              <a:rPr lang="de-DE">
                <a:solidFill>
                  <a:srgbClr val="1D2D4B"/>
                </a:solidFill>
              </a:rPr>
              <a:t>Erdrutsch</a:t>
            </a:r>
          </a:p>
          <a:p>
            <a:pPr marL="719138" indent="-358775" eaLnBrk="0" fontAlgn="base" hangingPunct="0">
              <a:spcBef>
                <a:spcPct val="0"/>
              </a:spcBef>
              <a:spcAft>
                <a:spcPct val="0"/>
              </a:spcAft>
              <a:buClr>
                <a:srgbClr val="1D2D4B"/>
              </a:buClr>
              <a:buFont typeface="Wingdings" pitchFamily="2" charset="2"/>
              <a:buChar char="§"/>
            </a:pPr>
            <a:r>
              <a:rPr lang="de-DE">
                <a:solidFill>
                  <a:srgbClr val="1D2D4B"/>
                </a:solidFill>
              </a:rPr>
              <a:t>Vulkanausbruch</a:t>
            </a:r>
          </a:p>
          <a:p>
            <a:pPr marL="719138" indent="-358775" eaLnBrk="0" fontAlgn="base" hangingPunct="0">
              <a:spcBef>
                <a:spcPct val="0"/>
              </a:spcBef>
              <a:spcAft>
                <a:spcPct val="0"/>
              </a:spcAft>
              <a:buClr>
                <a:srgbClr val="1D2D4B"/>
              </a:buClr>
              <a:buFont typeface="Wingdings" pitchFamily="2" charset="2"/>
              <a:buChar char="§"/>
            </a:pPr>
            <a:r>
              <a:rPr lang="de-DE">
                <a:solidFill>
                  <a:srgbClr val="1D2D4B"/>
                </a:solidFill>
              </a:rPr>
              <a:t>Rückstau</a:t>
            </a:r>
          </a:p>
        </p:txBody>
      </p:sp>
      <p:pic>
        <p:nvPicPr>
          <p:cNvPr id="8" name="Picture 8"/>
          <p:cNvPicPr>
            <a:picLocks noChangeAspect="1" noChangeArrowheads="1"/>
          </p:cNvPicPr>
          <p:nvPr/>
        </p:nvPicPr>
        <p:blipFill>
          <a:blip r:embed="rId2" cstate="print"/>
          <a:srcRect/>
          <a:stretch>
            <a:fillRect/>
          </a:stretch>
        </p:blipFill>
        <p:spPr bwMode="auto">
          <a:xfrm>
            <a:off x="8013939" y="2424648"/>
            <a:ext cx="3161496" cy="3159946"/>
          </a:xfrm>
          <a:prstGeom prst="rect">
            <a:avLst/>
          </a:prstGeom>
          <a:ln>
            <a:noFill/>
          </a:ln>
          <a:effectLst>
            <a:outerShdw blurRad="292100" dist="139700" dir="2700000" algn="tl" rotWithShape="0">
              <a:srgbClr val="333333">
                <a:alpha val="65000"/>
              </a:srgbClr>
            </a:outerShdw>
          </a:effectLst>
        </p:spPr>
      </p:pic>
      <p:sp>
        <p:nvSpPr>
          <p:cNvPr id="9" name="Text Box 9"/>
          <p:cNvSpPr txBox="1">
            <a:spLocks noChangeArrowheads="1"/>
          </p:cNvSpPr>
          <p:nvPr/>
        </p:nvSpPr>
        <p:spPr bwMode="auto">
          <a:xfrm>
            <a:off x="0" y="5585950"/>
            <a:ext cx="8208962" cy="431800"/>
          </a:xfrm>
          <a:prstGeom prst="rect">
            <a:avLst/>
          </a:prstGeom>
          <a:noFill/>
          <a:ln w="9525">
            <a:noFill/>
            <a:miter lim="800000"/>
            <a:headEnd/>
            <a:tailEnd/>
          </a:ln>
        </p:spPr>
        <p:txBody>
          <a:bodyPr/>
          <a:lstStyle/>
          <a:p>
            <a:pPr marL="360363" eaLnBrk="0" fontAlgn="base" hangingPunct="0">
              <a:spcBef>
                <a:spcPct val="0"/>
              </a:spcBef>
              <a:spcAft>
                <a:spcPct val="0"/>
              </a:spcAft>
            </a:pPr>
            <a:r>
              <a:rPr lang="de-DE" dirty="0">
                <a:solidFill>
                  <a:srgbClr val="1D2D4B"/>
                </a:solidFill>
              </a:rPr>
              <a:t>Ein Selbstbehalt ist regelmäßig vorgesehen </a:t>
            </a:r>
            <a:r>
              <a:rPr lang="de-DE" dirty="0" smtClean="0">
                <a:solidFill>
                  <a:srgbClr val="1D2D4B"/>
                </a:solidFill>
              </a:rPr>
              <a:t>!</a:t>
            </a:r>
          </a:p>
          <a:p>
            <a:pPr marL="360363" eaLnBrk="0" fontAlgn="base" hangingPunct="0">
              <a:spcBef>
                <a:spcPct val="0"/>
              </a:spcBef>
              <a:spcAft>
                <a:spcPct val="0"/>
              </a:spcAft>
            </a:pPr>
            <a:r>
              <a:rPr lang="de-DE" dirty="0">
                <a:solidFill>
                  <a:srgbClr val="1D2D4B"/>
                </a:solidFill>
              </a:rPr>
              <a:t>Bei der Abfrage nach Vorschäden wird meist nach den Ereignissen in den letzten 10 Jahren gefragt.</a:t>
            </a:r>
          </a:p>
          <a:p>
            <a:pPr marL="360363" eaLnBrk="0" fontAlgn="base" hangingPunct="0">
              <a:spcBef>
                <a:spcPct val="0"/>
              </a:spcBef>
              <a:spcAft>
                <a:spcPct val="0"/>
              </a:spcAft>
            </a:pPr>
            <a:endParaRPr lang="de-DE" dirty="0">
              <a:solidFill>
                <a:srgbClr val="1D2D4B"/>
              </a:solidFill>
            </a:endParaRPr>
          </a:p>
        </p:txBody>
      </p:sp>
    </p:spTree>
    <p:extLst>
      <p:ext uri="{BB962C8B-B14F-4D97-AF65-F5344CB8AC3E}">
        <p14:creationId xmlns:p14="http://schemas.microsoft.com/office/powerpoint/2010/main" val="277097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2000"/>
                                        <p:tgtEl>
                                          <p:spTgt spid="7"/>
                                        </p:tgtEl>
                                      </p:cBhvr>
                                    </p:animEffect>
                                  </p:childTnLst>
                                </p:cTn>
                              </p:par>
                            </p:childTnLst>
                          </p:cTn>
                        </p:par>
                        <p:par>
                          <p:cTn id="12" fill="hold">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112</a:t>
            </a:fld>
            <a:endParaRPr lang="de-DE"/>
          </a:p>
        </p:txBody>
      </p:sp>
      <p:sp>
        <p:nvSpPr>
          <p:cNvPr id="5" name="Textplatzhalter 4"/>
          <p:cNvSpPr>
            <a:spLocks noGrp="1"/>
          </p:cNvSpPr>
          <p:nvPr>
            <p:ph type="body" sz="quarter" idx="10"/>
          </p:nvPr>
        </p:nvSpPr>
        <p:spPr/>
        <p:txBody>
          <a:bodyPr/>
          <a:lstStyle/>
          <a:p>
            <a:r>
              <a:rPr kumimoji="1" lang="de-DE" dirty="0"/>
              <a:t>Ergänzende Versicherungsverträge - Glasversicherung</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HausratVersicherung</a:t>
            </a:r>
            <a:endParaRPr lang="de-DE" dirty="0"/>
          </a:p>
        </p:txBody>
      </p:sp>
      <p:sp>
        <p:nvSpPr>
          <p:cNvPr id="6" name="Text Box 4"/>
          <p:cNvSpPr txBox="1">
            <a:spLocks noChangeArrowheads="1"/>
          </p:cNvSpPr>
          <p:nvPr/>
        </p:nvSpPr>
        <p:spPr bwMode="auto">
          <a:xfrm>
            <a:off x="1829641" y="2499379"/>
            <a:ext cx="5019394" cy="1368425"/>
          </a:xfrm>
          <a:prstGeom prst="rect">
            <a:avLst/>
          </a:prstGeom>
          <a:noFill/>
          <a:ln w="9525">
            <a:noFill/>
            <a:miter lim="800000"/>
            <a:headEnd/>
            <a:tailEnd/>
          </a:ln>
        </p:spPr>
        <p:txBody>
          <a:bodyPr/>
          <a:lstStyle/>
          <a:p>
            <a:pPr marL="357188" algn="ctr" eaLnBrk="0" fontAlgn="base" hangingPunct="0">
              <a:spcBef>
                <a:spcPct val="25000"/>
              </a:spcBef>
              <a:spcAft>
                <a:spcPct val="0"/>
              </a:spcAft>
              <a:buClr>
                <a:srgbClr val="008000"/>
              </a:buClr>
              <a:buFont typeface="Wingdings" pitchFamily="2" charset="2"/>
              <a:buNone/>
            </a:pPr>
            <a:r>
              <a:rPr lang="de-DE" dirty="0">
                <a:solidFill>
                  <a:srgbClr val="1D2D4B"/>
                </a:solidFill>
              </a:rPr>
              <a:t>Versichert sind Gebäude- und Mobiliarverglasungen durch Zerbrechen einschließlich der Kosten einer Notverglasung</a:t>
            </a:r>
          </a:p>
        </p:txBody>
      </p:sp>
      <p:pic>
        <p:nvPicPr>
          <p:cNvPr id="7" name="Picture 8" descr="glasbruch01"/>
          <p:cNvPicPr>
            <a:picLocks noChangeAspect="1" noChangeArrowheads="1"/>
          </p:cNvPicPr>
          <p:nvPr/>
        </p:nvPicPr>
        <p:blipFill>
          <a:blip r:embed="rId2" cstate="print"/>
          <a:srcRect/>
          <a:stretch>
            <a:fillRect/>
          </a:stretch>
        </p:blipFill>
        <p:spPr bwMode="auto">
          <a:xfrm>
            <a:off x="7064936" y="2417004"/>
            <a:ext cx="3240088" cy="1655763"/>
          </a:xfrm>
          <a:prstGeom prst="rect">
            <a:avLst/>
          </a:prstGeom>
          <a:noFill/>
          <a:effectLst>
            <a:outerShdw dist="71842" dir="2700000" algn="ctr" rotWithShape="0">
              <a:srgbClr val="808080">
                <a:alpha val="50000"/>
              </a:srgbClr>
            </a:outerShdw>
          </a:effectLst>
        </p:spPr>
      </p:pic>
      <p:sp>
        <p:nvSpPr>
          <p:cNvPr id="8" name="Text Box 20"/>
          <p:cNvSpPr txBox="1">
            <a:spLocks noChangeArrowheads="1"/>
          </p:cNvSpPr>
          <p:nvPr/>
        </p:nvSpPr>
        <p:spPr bwMode="auto">
          <a:xfrm>
            <a:off x="1302217" y="5234641"/>
            <a:ext cx="3671887" cy="284163"/>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200" b="1" dirty="0">
                <a:solidFill>
                  <a:srgbClr val="1D2D4B"/>
                </a:solidFill>
              </a:rPr>
              <a:t>Mobiliarverglasung</a:t>
            </a:r>
          </a:p>
        </p:txBody>
      </p:sp>
      <p:sp>
        <p:nvSpPr>
          <p:cNvPr id="9" name="Text Box 21"/>
          <p:cNvSpPr txBox="1">
            <a:spLocks noChangeArrowheads="1"/>
          </p:cNvSpPr>
          <p:nvPr/>
        </p:nvSpPr>
        <p:spPr bwMode="auto">
          <a:xfrm>
            <a:off x="1302217" y="5575954"/>
            <a:ext cx="3671887" cy="649287"/>
          </a:xfrm>
          <a:prstGeom prst="rect">
            <a:avLst/>
          </a:prstGeom>
          <a:noFill/>
          <a:ln w="9525" algn="ctr">
            <a:solidFill>
              <a:srgbClr val="1D2D4B"/>
            </a:solidFill>
            <a:miter lim="800000"/>
            <a:headEnd/>
            <a:tailEnd/>
          </a:ln>
        </p:spPr>
        <p:txBody>
          <a:bodyPr>
            <a:spAutoFit/>
          </a:bodyPr>
          <a:lstStyle/>
          <a:p>
            <a:pPr marL="273050" indent="-273050" fontAlgn="base">
              <a:spcBef>
                <a:spcPct val="50000"/>
              </a:spcBef>
              <a:spcAft>
                <a:spcPct val="0"/>
              </a:spcAft>
              <a:buFont typeface="Wingdings" pitchFamily="2" charset="2"/>
              <a:buChar char="§"/>
            </a:pPr>
            <a:r>
              <a:rPr lang="de-DE" sz="1200">
                <a:solidFill>
                  <a:srgbClr val="1D2D4B"/>
                </a:solidFill>
              </a:rPr>
              <a:t>Glasscheiben von Bildern, Schränken, Vitrinen, Wand- und Schrankspiegel, Sichtfenster von Öfen</a:t>
            </a:r>
          </a:p>
        </p:txBody>
      </p:sp>
      <p:sp>
        <p:nvSpPr>
          <p:cNvPr id="10" name="Text Box 22"/>
          <p:cNvSpPr txBox="1">
            <a:spLocks noChangeArrowheads="1"/>
          </p:cNvSpPr>
          <p:nvPr/>
        </p:nvSpPr>
        <p:spPr bwMode="auto">
          <a:xfrm>
            <a:off x="6295278" y="5234641"/>
            <a:ext cx="3671888" cy="284163"/>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200" b="1">
                <a:solidFill>
                  <a:srgbClr val="1D2D4B"/>
                </a:solidFill>
              </a:rPr>
              <a:t>Gebäudeverglasung</a:t>
            </a:r>
          </a:p>
        </p:txBody>
      </p:sp>
      <p:sp>
        <p:nvSpPr>
          <p:cNvPr id="11" name="Text Box 23"/>
          <p:cNvSpPr txBox="1">
            <a:spLocks noChangeArrowheads="1"/>
          </p:cNvSpPr>
          <p:nvPr/>
        </p:nvSpPr>
        <p:spPr bwMode="auto">
          <a:xfrm>
            <a:off x="6295278" y="5575954"/>
            <a:ext cx="3671888" cy="649287"/>
          </a:xfrm>
          <a:prstGeom prst="rect">
            <a:avLst/>
          </a:prstGeom>
          <a:noFill/>
          <a:ln w="9525" algn="ctr">
            <a:solidFill>
              <a:srgbClr val="1D2D4B"/>
            </a:solidFill>
            <a:miter lim="800000"/>
            <a:headEnd/>
            <a:tailEnd/>
          </a:ln>
        </p:spPr>
        <p:txBody>
          <a:bodyPr>
            <a:spAutoFit/>
          </a:bodyPr>
          <a:lstStyle/>
          <a:p>
            <a:pPr marL="273050" indent="-273050" fontAlgn="base">
              <a:spcBef>
                <a:spcPct val="50000"/>
              </a:spcBef>
              <a:spcAft>
                <a:spcPct val="0"/>
              </a:spcAft>
              <a:buFont typeface="Wingdings" pitchFamily="2" charset="2"/>
              <a:buChar char="§"/>
            </a:pPr>
            <a:r>
              <a:rPr lang="de-DE" sz="1200">
                <a:solidFill>
                  <a:srgbClr val="1D2D4B"/>
                </a:solidFill>
              </a:rPr>
              <a:t>Glasscheiben von Fenstern, Terrassen, Türen, Balkonen, Wintergärten, Duschkabinen, Glasbausteine</a:t>
            </a:r>
          </a:p>
        </p:txBody>
      </p:sp>
      <p:cxnSp>
        <p:nvCxnSpPr>
          <p:cNvPr id="12" name="AutoShape 14"/>
          <p:cNvCxnSpPr>
            <a:cxnSpLocks noChangeShapeType="1"/>
            <a:stCxn id="6" idx="2"/>
            <a:endCxn id="8" idx="0"/>
          </p:cNvCxnSpPr>
          <p:nvPr/>
        </p:nvCxnSpPr>
        <p:spPr bwMode="auto">
          <a:xfrm rot="5400000">
            <a:off x="3055332" y="3950634"/>
            <a:ext cx="1366837" cy="1201177"/>
          </a:xfrm>
          <a:prstGeom prst="bentConnector3">
            <a:avLst>
              <a:gd name="adj1" fmla="val 50000"/>
            </a:avLst>
          </a:prstGeom>
          <a:noFill/>
          <a:ln w="9525">
            <a:solidFill>
              <a:schemeClr val="tx1"/>
            </a:solidFill>
            <a:miter lim="800000"/>
            <a:headEnd/>
            <a:tailEnd type="triangle" w="med" len="med"/>
          </a:ln>
        </p:spPr>
      </p:cxnSp>
      <p:cxnSp>
        <p:nvCxnSpPr>
          <p:cNvPr id="13" name="AutoShape 15"/>
          <p:cNvCxnSpPr>
            <a:cxnSpLocks noChangeShapeType="1"/>
            <a:stCxn id="6" idx="2"/>
            <a:endCxn id="10" idx="0"/>
          </p:cNvCxnSpPr>
          <p:nvPr/>
        </p:nvCxnSpPr>
        <p:spPr bwMode="auto">
          <a:xfrm rot="16200000" flipH="1">
            <a:off x="5551862" y="2655280"/>
            <a:ext cx="1366837" cy="3791884"/>
          </a:xfrm>
          <a:prstGeom prst="bentConnector3">
            <a:avLst>
              <a:gd name="adj1" fmla="val 50000"/>
            </a:avLst>
          </a:prstGeom>
          <a:noFill/>
          <a:ln w="9525">
            <a:solidFill>
              <a:schemeClr val="tx1"/>
            </a:solidFill>
            <a:miter lim="800000"/>
            <a:headEnd/>
            <a:tailEnd type="triangle" w="med" len="med"/>
          </a:ln>
        </p:spPr>
      </p:cxnSp>
    </p:spTree>
    <p:extLst>
      <p:ext uri="{BB962C8B-B14F-4D97-AF65-F5344CB8AC3E}">
        <p14:creationId xmlns:p14="http://schemas.microsoft.com/office/powerpoint/2010/main" val="190603395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113</a:t>
            </a:fld>
            <a:endParaRPr lang="de-DE"/>
          </a:p>
        </p:txBody>
      </p:sp>
      <p:sp>
        <p:nvSpPr>
          <p:cNvPr id="6" name="Textplatzhalter 5"/>
          <p:cNvSpPr>
            <a:spLocks noGrp="1"/>
          </p:cNvSpPr>
          <p:nvPr>
            <p:ph type="body" sz="quarter" idx="10"/>
          </p:nvPr>
        </p:nvSpPr>
        <p:spPr/>
        <p:txBody>
          <a:bodyPr/>
          <a:lstStyle/>
          <a:p>
            <a:r>
              <a:rPr lang="de-DE" dirty="0" smtClean="0"/>
              <a:t>Versicherungsort</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HausratVersicherung</a:t>
            </a:r>
            <a:endParaRPr lang="de-DE" dirty="0"/>
          </a:p>
        </p:txBody>
      </p:sp>
      <p:sp>
        <p:nvSpPr>
          <p:cNvPr id="7" name="Textplatzhalter 6"/>
          <p:cNvSpPr>
            <a:spLocks noGrp="1"/>
          </p:cNvSpPr>
          <p:nvPr>
            <p:ph type="body" sz="half" idx="11"/>
          </p:nvPr>
        </p:nvSpPr>
        <p:spPr/>
        <p:txBody>
          <a:bodyPr/>
          <a:lstStyle/>
          <a:p>
            <a:pPr marL="714375" indent="-357188" eaLnBrk="0" fontAlgn="base" hangingPunct="0">
              <a:spcBef>
                <a:spcPct val="25000"/>
              </a:spcBef>
              <a:spcAft>
                <a:spcPct val="0"/>
              </a:spcAft>
              <a:buClr>
                <a:srgbClr val="1D2D4B"/>
              </a:buClr>
            </a:pPr>
            <a:r>
              <a:rPr lang="de-DE" sz="1800" dirty="0"/>
              <a:t>der im Vertrag bezeichnete Risikoort (Wohnung)</a:t>
            </a:r>
            <a:br>
              <a:rPr lang="de-DE" sz="1800" dirty="0"/>
            </a:br>
            <a:endParaRPr lang="de-DE" sz="1800" dirty="0"/>
          </a:p>
          <a:p>
            <a:pPr marL="714375" indent="-357188" eaLnBrk="0" fontAlgn="base" hangingPunct="0">
              <a:spcBef>
                <a:spcPct val="25000"/>
              </a:spcBef>
              <a:spcAft>
                <a:spcPct val="0"/>
              </a:spcAft>
              <a:buClr>
                <a:srgbClr val="1D2D4B"/>
              </a:buClr>
            </a:pPr>
            <a:r>
              <a:rPr lang="de-DE" sz="1800" dirty="0"/>
              <a:t>ausschließlich privat genutzte Nebenräume auf dem Versicherungsgrundstück sowie Loggien, Balkone und Terrassen</a:t>
            </a:r>
            <a:br>
              <a:rPr lang="de-DE" sz="1800" dirty="0"/>
            </a:br>
            <a:endParaRPr lang="de-DE" sz="1800" dirty="0"/>
          </a:p>
          <a:p>
            <a:pPr marL="714375" indent="-357188" eaLnBrk="0" fontAlgn="base" hangingPunct="0">
              <a:spcBef>
                <a:spcPct val="25000"/>
              </a:spcBef>
              <a:spcAft>
                <a:spcPct val="0"/>
              </a:spcAft>
              <a:buClr>
                <a:srgbClr val="1D2D4B"/>
              </a:buClr>
            </a:pPr>
            <a:r>
              <a:rPr lang="de-DE" sz="1800" dirty="0"/>
              <a:t>Garagen in der Nähe des Versicherungsortes sowie Waschmaschinen, Fahrräder, Kinderwagen und Wäschetrockner in Gemeinschaftsräumen, -kellern und Hausfluren</a:t>
            </a:r>
            <a:br>
              <a:rPr lang="de-DE" sz="1800" dirty="0"/>
            </a:br>
            <a:endParaRPr lang="de-DE" sz="1800" dirty="0"/>
          </a:p>
          <a:p>
            <a:pPr marL="714375" indent="-357188" eaLnBrk="0" fontAlgn="base" hangingPunct="0">
              <a:spcBef>
                <a:spcPct val="25000"/>
              </a:spcBef>
              <a:spcAft>
                <a:spcPct val="0"/>
              </a:spcAft>
              <a:buClr>
                <a:srgbClr val="1D2D4B"/>
              </a:buClr>
            </a:pPr>
            <a:r>
              <a:rPr lang="de-DE" sz="1800" dirty="0"/>
              <a:t>vorübergehend außerhalb der Wohnung befindliche Sachen über die Außenversicherung</a:t>
            </a:r>
          </a:p>
          <a:p>
            <a:pPr marL="714375" indent="-357188" eaLnBrk="0" fontAlgn="base" hangingPunct="0">
              <a:spcBef>
                <a:spcPct val="25000"/>
              </a:spcBef>
              <a:spcAft>
                <a:spcPct val="0"/>
              </a:spcAft>
              <a:buClr>
                <a:srgbClr val="1D2D4B"/>
              </a:buClr>
            </a:pPr>
            <a:endParaRPr lang="de-DE" sz="1800" dirty="0"/>
          </a:p>
          <a:p>
            <a:pPr marL="714375" indent="-357188" eaLnBrk="0" fontAlgn="base" hangingPunct="0">
              <a:spcBef>
                <a:spcPct val="25000"/>
              </a:spcBef>
              <a:spcAft>
                <a:spcPct val="0"/>
              </a:spcAft>
              <a:buClr>
                <a:srgbClr val="1D2D4B"/>
              </a:buClr>
            </a:pPr>
            <a:r>
              <a:rPr lang="de-DE" sz="1800" dirty="0"/>
              <a:t>bei Umzug an beiden Versicherungsorten (für max. 2 Monate)</a:t>
            </a:r>
          </a:p>
          <a:p>
            <a:endParaRPr lang="de-DE" sz="1800" dirty="0"/>
          </a:p>
        </p:txBody>
      </p:sp>
    </p:spTree>
    <p:extLst>
      <p:ext uri="{BB962C8B-B14F-4D97-AF65-F5344CB8AC3E}">
        <p14:creationId xmlns:p14="http://schemas.microsoft.com/office/powerpoint/2010/main" val="187733385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114</a:t>
            </a:fld>
            <a:endParaRPr lang="de-DE"/>
          </a:p>
        </p:txBody>
      </p:sp>
      <p:sp>
        <p:nvSpPr>
          <p:cNvPr id="5" name="Textplatzhalter 4"/>
          <p:cNvSpPr>
            <a:spLocks noGrp="1"/>
          </p:cNvSpPr>
          <p:nvPr>
            <p:ph type="body" sz="quarter" idx="10"/>
          </p:nvPr>
        </p:nvSpPr>
        <p:spPr/>
        <p:txBody>
          <a:bodyPr/>
          <a:lstStyle/>
          <a:p>
            <a:r>
              <a:rPr kumimoji="1" lang="de-DE" dirty="0"/>
              <a:t>Ermittlung der Versicherungssumme</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HausratVersicherung</a:t>
            </a:r>
            <a:endParaRPr lang="de-DE" dirty="0"/>
          </a:p>
        </p:txBody>
      </p:sp>
      <p:sp>
        <p:nvSpPr>
          <p:cNvPr id="6" name="Text Box 3"/>
          <p:cNvSpPr txBox="1">
            <a:spLocks noChangeArrowheads="1"/>
          </p:cNvSpPr>
          <p:nvPr/>
        </p:nvSpPr>
        <p:spPr bwMode="auto">
          <a:xfrm>
            <a:off x="-1" y="2247681"/>
            <a:ext cx="11134165" cy="2231826"/>
          </a:xfrm>
          <a:prstGeom prst="rect">
            <a:avLst/>
          </a:prstGeom>
          <a:noFill/>
          <a:ln w="9525" algn="ctr">
            <a:noFill/>
            <a:miter lim="800000"/>
            <a:headEnd/>
            <a:tailEnd/>
          </a:ln>
        </p:spPr>
        <p:txBody>
          <a:bodyPr/>
          <a:lstStyle/>
          <a:p>
            <a:pPr marL="714375" indent="-357188" eaLnBrk="0" fontAlgn="base" hangingPunct="0">
              <a:spcBef>
                <a:spcPct val="25000"/>
              </a:spcBef>
              <a:spcAft>
                <a:spcPct val="0"/>
              </a:spcAft>
              <a:buClr>
                <a:srgbClr val="1D2D4B"/>
              </a:buClr>
              <a:buFont typeface="Wingdings" pitchFamily="2" charset="2"/>
              <a:buChar char="§"/>
            </a:pPr>
            <a:r>
              <a:rPr lang="de-DE" dirty="0">
                <a:solidFill>
                  <a:srgbClr val="1D2D4B"/>
                </a:solidFill>
              </a:rPr>
              <a:t>Wertermittlungsbogen</a:t>
            </a:r>
            <a:br>
              <a:rPr lang="de-DE" dirty="0">
                <a:solidFill>
                  <a:srgbClr val="1D2D4B"/>
                </a:solidFill>
              </a:rPr>
            </a:br>
            <a:endParaRPr lang="de-DE" dirty="0">
              <a:solidFill>
                <a:srgbClr val="1D2D4B"/>
              </a:solidFill>
            </a:endParaRPr>
          </a:p>
          <a:p>
            <a:pPr marL="714375" indent="-357188" eaLnBrk="0" fontAlgn="base" hangingPunct="0">
              <a:spcBef>
                <a:spcPct val="25000"/>
              </a:spcBef>
              <a:spcAft>
                <a:spcPct val="0"/>
              </a:spcAft>
              <a:buClr>
                <a:srgbClr val="1D2D4B"/>
              </a:buClr>
              <a:buFont typeface="Wingdings" pitchFamily="2" charset="2"/>
              <a:buChar char="§"/>
            </a:pPr>
            <a:r>
              <a:rPr lang="de-DE" dirty="0">
                <a:solidFill>
                  <a:srgbClr val="1D2D4B"/>
                </a:solidFill>
              </a:rPr>
              <a:t>Wohnflächenberechnung</a:t>
            </a:r>
          </a:p>
          <a:p>
            <a:pPr marL="714375" indent="-357188" eaLnBrk="0" fontAlgn="base" hangingPunct="0">
              <a:spcBef>
                <a:spcPct val="25000"/>
              </a:spcBef>
              <a:spcAft>
                <a:spcPct val="0"/>
              </a:spcAft>
              <a:buClr>
                <a:srgbClr val="1D2D4B"/>
              </a:buClr>
              <a:buFont typeface="Wingdings" pitchFamily="2" charset="2"/>
              <a:buNone/>
            </a:pPr>
            <a:r>
              <a:rPr lang="de-DE" dirty="0">
                <a:solidFill>
                  <a:srgbClr val="1D2D4B"/>
                </a:solidFill>
              </a:rPr>
              <a:t/>
            </a:r>
            <a:br>
              <a:rPr lang="de-DE" dirty="0">
                <a:solidFill>
                  <a:srgbClr val="1D2D4B"/>
                </a:solidFill>
              </a:rPr>
            </a:br>
            <a:r>
              <a:rPr lang="de-DE" dirty="0">
                <a:solidFill>
                  <a:srgbClr val="1D2D4B"/>
                </a:solidFill>
              </a:rPr>
              <a:t>Die Pauschalen liegen je nach Versicherer </a:t>
            </a:r>
            <a:r>
              <a:rPr lang="de-DE" dirty="0" smtClean="0">
                <a:solidFill>
                  <a:srgbClr val="1D2D4B"/>
                </a:solidFill>
              </a:rPr>
              <a:t>zwischen € 600 </a:t>
            </a:r>
            <a:r>
              <a:rPr lang="de-DE" dirty="0">
                <a:solidFill>
                  <a:srgbClr val="1D2D4B"/>
                </a:solidFill>
              </a:rPr>
              <a:t>und € </a:t>
            </a:r>
            <a:r>
              <a:rPr lang="de-DE" dirty="0" smtClean="0">
                <a:solidFill>
                  <a:srgbClr val="1D2D4B"/>
                </a:solidFill>
              </a:rPr>
              <a:t>750 </a:t>
            </a:r>
            <a:r>
              <a:rPr lang="de-DE" dirty="0">
                <a:solidFill>
                  <a:srgbClr val="1D2D4B"/>
                </a:solidFill>
              </a:rPr>
              <a:t>je Quadratmeter Wohnfläche</a:t>
            </a:r>
            <a:r>
              <a:rPr lang="de-DE" dirty="0" smtClean="0">
                <a:solidFill>
                  <a:srgbClr val="1D2D4B"/>
                </a:solidFill>
              </a:rPr>
              <a:t>. </a:t>
            </a:r>
          </a:p>
          <a:p>
            <a:pPr marL="714375" indent="-357188" eaLnBrk="0" fontAlgn="base" hangingPunct="0">
              <a:spcBef>
                <a:spcPct val="25000"/>
              </a:spcBef>
              <a:spcAft>
                <a:spcPct val="0"/>
              </a:spcAft>
              <a:buClr>
                <a:srgbClr val="1D2D4B"/>
              </a:buClr>
              <a:buFont typeface="Wingdings" pitchFamily="2" charset="2"/>
              <a:buNone/>
            </a:pPr>
            <a:r>
              <a:rPr lang="de-DE" dirty="0" smtClean="0">
                <a:solidFill>
                  <a:srgbClr val="1D2D4B"/>
                </a:solidFill>
              </a:rPr>
              <a:t>	Üblicherweise gelten € 650 je Quadratmeter Wohnfläche.</a:t>
            </a:r>
            <a:endParaRPr lang="de-DE" dirty="0">
              <a:solidFill>
                <a:srgbClr val="1D2D4B"/>
              </a:solidFill>
            </a:endParaRPr>
          </a:p>
        </p:txBody>
      </p:sp>
      <p:sp>
        <p:nvSpPr>
          <p:cNvPr id="7" name="Text Box 20"/>
          <p:cNvSpPr txBox="1">
            <a:spLocks noChangeArrowheads="1"/>
          </p:cNvSpPr>
          <p:nvPr/>
        </p:nvSpPr>
        <p:spPr bwMode="auto">
          <a:xfrm>
            <a:off x="4221443" y="5579579"/>
            <a:ext cx="3744912" cy="376238"/>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b="1" dirty="0">
                <a:solidFill>
                  <a:srgbClr val="1D2D4B"/>
                </a:solidFill>
              </a:rPr>
              <a:t>Unterversicherungsverzicht</a:t>
            </a:r>
          </a:p>
        </p:txBody>
      </p:sp>
      <p:cxnSp>
        <p:nvCxnSpPr>
          <p:cNvPr id="8" name="AutoShape 7"/>
          <p:cNvCxnSpPr>
            <a:cxnSpLocks noChangeShapeType="1"/>
            <a:endCxn id="7" idx="0"/>
          </p:cNvCxnSpPr>
          <p:nvPr/>
        </p:nvCxnSpPr>
        <p:spPr bwMode="auto">
          <a:xfrm>
            <a:off x="6093899" y="4531607"/>
            <a:ext cx="0" cy="1047972"/>
          </a:xfrm>
          <a:prstGeom prst="straightConnector1">
            <a:avLst/>
          </a:prstGeom>
          <a:noFill/>
          <a:ln w="9525">
            <a:solidFill>
              <a:srgbClr val="1D2D4B"/>
            </a:solidFill>
            <a:round/>
            <a:headEnd/>
            <a:tailEnd type="triangle" w="med" len="med"/>
          </a:ln>
        </p:spPr>
      </p:cxnSp>
    </p:spTree>
    <p:extLst>
      <p:ext uri="{BB962C8B-B14F-4D97-AF65-F5344CB8AC3E}">
        <p14:creationId xmlns:p14="http://schemas.microsoft.com/office/powerpoint/2010/main" val="287175444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115</a:t>
            </a:fld>
            <a:endParaRPr lang="de-DE"/>
          </a:p>
        </p:txBody>
      </p:sp>
      <p:sp>
        <p:nvSpPr>
          <p:cNvPr id="5" name="Textplatzhalter 4"/>
          <p:cNvSpPr>
            <a:spLocks noGrp="1"/>
          </p:cNvSpPr>
          <p:nvPr>
            <p:ph type="body" sz="quarter" idx="10"/>
          </p:nvPr>
        </p:nvSpPr>
        <p:spPr/>
        <p:txBody>
          <a:bodyPr/>
          <a:lstStyle/>
          <a:p>
            <a:r>
              <a:rPr kumimoji="1" lang="de-DE" dirty="0"/>
              <a:t>Ermittlung der Entschädigungsleistung bei Unterversicherung </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HausratVersicherung</a:t>
            </a:r>
            <a:endParaRPr lang="de-DE" dirty="0"/>
          </a:p>
        </p:txBody>
      </p:sp>
      <p:sp>
        <p:nvSpPr>
          <p:cNvPr id="6" name="Text Box 7"/>
          <p:cNvSpPr txBox="1">
            <a:spLocks noChangeArrowheads="1"/>
          </p:cNvSpPr>
          <p:nvPr/>
        </p:nvSpPr>
        <p:spPr bwMode="auto">
          <a:xfrm>
            <a:off x="364220" y="2247681"/>
            <a:ext cx="11348355" cy="1800225"/>
          </a:xfrm>
          <a:prstGeom prst="rect">
            <a:avLst/>
          </a:prstGeom>
          <a:noFill/>
          <a:ln w="9525">
            <a:noFill/>
            <a:miter lim="800000"/>
            <a:headEnd/>
            <a:tailEnd/>
          </a:ln>
        </p:spPr>
        <p:txBody>
          <a:bodyPr/>
          <a:lstStyle/>
          <a:p>
            <a:pPr eaLnBrk="0" fontAlgn="base" hangingPunct="0">
              <a:spcBef>
                <a:spcPct val="0"/>
              </a:spcBef>
              <a:spcAft>
                <a:spcPct val="0"/>
              </a:spcAft>
            </a:pPr>
            <a:r>
              <a:rPr lang="de-DE" dirty="0">
                <a:solidFill>
                  <a:srgbClr val="1D2D4B"/>
                </a:solidFill>
              </a:rPr>
              <a:t>Herr M. hat eine Hausratversicherung abgeschlossen. Seine Wohnung ist 100 m² groß und er wählte eine Versicherungssumme in Höhe von 50.000 €.</a:t>
            </a:r>
          </a:p>
          <a:p>
            <a:pPr eaLnBrk="0" fontAlgn="base" hangingPunct="0">
              <a:spcBef>
                <a:spcPct val="0"/>
              </a:spcBef>
              <a:spcAft>
                <a:spcPct val="0"/>
              </a:spcAft>
            </a:pPr>
            <a:endParaRPr lang="de-DE" dirty="0">
              <a:solidFill>
                <a:srgbClr val="1D2D4B"/>
              </a:solidFill>
            </a:endParaRPr>
          </a:p>
          <a:p>
            <a:pPr eaLnBrk="0" fontAlgn="base" hangingPunct="0">
              <a:spcBef>
                <a:spcPct val="0"/>
              </a:spcBef>
              <a:spcAft>
                <a:spcPct val="0"/>
              </a:spcAft>
            </a:pPr>
            <a:r>
              <a:rPr lang="de-DE" dirty="0">
                <a:solidFill>
                  <a:srgbClr val="1D2D4B"/>
                </a:solidFill>
              </a:rPr>
              <a:t>Durch einen Brand in seiner Wohnung entstand ein Schaden in Höhe von 10.000 €.</a:t>
            </a:r>
          </a:p>
          <a:p>
            <a:pPr eaLnBrk="0" fontAlgn="base" hangingPunct="0">
              <a:spcBef>
                <a:spcPct val="0"/>
              </a:spcBef>
              <a:spcAft>
                <a:spcPct val="0"/>
              </a:spcAft>
            </a:pPr>
            <a:endParaRPr lang="de-DE" dirty="0">
              <a:solidFill>
                <a:srgbClr val="1D2D4B"/>
              </a:solidFill>
            </a:endParaRPr>
          </a:p>
          <a:p>
            <a:pPr eaLnBrk="0" fontAlgn="base" hangingPunct="0">
              <a:spcBef>
                <a:spcPct val="0"/>
              </a:spcBef>
              <a:spcAft>
                <a:spcPct val="0"/>
              </a:spcAft>
            </a:pPr>
            <a:r>
              <a:rPr lang="de-DE" dirty="0">
                <a:solidFill>
                  <a:srgbClr val="1D2D4B"/>
                </a:solidFill>
              </a:rPr>
              <a:t>Bei der Schadenaufnahme stellte der Sachverständige einen Neuwert des Hausrates in Höhe von € 75.000,- fest.</a:t>
            </a:r>
          </a:p>
        </p:txBody>
      </p:sp>
      <p:sp>
        <p:nvSpPr>
          <p:cNvPr id="7" name="Text Box 10"/>
          <p:cNvSpPr txBox="1">
            <a:spLocks noChangeArrowheads="1"/>
          </p:cNvSpPr>
          <p:nvPr/>
        </p:nvSpPr>
        <p:spPr bwMode="auto">
          <a:xfrm>
            <a:off x="1813439" y="4936607"/>
            <a:ext cx="4176712" cy="3365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kumimoji="1" lang="de-DE" sz="1600" b="1">
                <a:solidFill>
                  <a:srgbClr val="1D2D4B"/>
                </a:solidFill>
              </a:rPr>
              <a:t>Versicherungswert</a:t>
            </a:r>
          </a:p>
        </p:txBody>
      </p:sp>
      <p:sp>
        <p:nvSpPr>
          <p:cNvPr id="8" name="Text Box 11"/>
          <p:cNvSpPr txBox="1">
            <a:spLocks noChangeArrowheads="1"/>
          </p:cNvSpPr>
          <p:nvPr/>
        </p:nvSpPr>
        <p:spPr bwMode="auto">
          <a:xfrm>
            <a:off x="1813439" y="4577832"/>
            <a:ext cx="4176712" cy="3365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kumimoji="1" lang="de-DE" sz="1600" b="1">
                <a:solidFill>
                  <a:srgbClr val="1D2D4B"/>
                </a:solidFill>
              </a:rPr>
              <a:t>(Versicherungssumme + 10% Vorsorge)</a:t>
            </a:r>
          </a:p>
        </p:txBody>
      </p:sp>
      <p:sp>
        <p:nvSpPr>
          <p:cNvPr id="9" name="Text Box 13"/>
          <p:cNvSpPr txBox="1">
            <a:spLocks noChangeArrowheads="1"/>
          </p:cNvSpPr>
          <p:nvPr/>
        </p:nvSpPr>
        <p:spPr bwMode="auto">
          <a:xfrm>
            <a:off x="5966339" y="4749282"/>
            <a:ext cx="3479800" cy="33655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1600" b="1">
                <a:solidFill>
                  <a:srgbClr val="1D2D4B"/>
                </a:solidFill>
              </a:rPr>
              <a:t>x Schaden  =  Entschädigung</a:t>
            </a:r>
          </a:p>
        </p:txBody>
      </p:sp>
      <p:sp>
        <p:nvSpPr>
          <p:cNvPr id="10" name="Text Box 14"/>
          <p:cNvSpPr txBox="1">
            <a:spLocks noChangeArrowheads="1"/>
          </p:cNvSpPr>
          <p:nvPr/>
        </p:nvSpPr>
        <p:spPr bwMode="auto">
          <a:xfrm>
            <a:off x="1813439" y="6017695"/>
            <a:ext cx="4176712" cy="3365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kumimoji="1" lang="de-DE" sz="1600" b="1">
                <a:solidFill>
                  <a:srgbClr val="1D2D4B"/>
                </a:solidFill>
              </a:rPr>
              <a:t>75.000 €</a:t>
            </a:r>
          </a:p>
        </p:txBody>
      </p:sp>
      <p:sp>
        <p:nvSpPr>
          <p:cNvPr id="11" name="Text Box 15"/>
          <p:cNvSpPr txBox="1">
            <a:spLocks noChangeArrowheads="1"/>
          </p:cNvSpPr>
          <p:nvPr/>
        </p:nvSpPr>
        <p:spPr bwMode="auto">
          <a:xfrm>
            <a:off x="1813439" y="5657332"/>
            <a:ext cx="4176712" cy="3365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kumimoji="1" lang="de-DE" sz="1600" b="1">
                <a:solidFill>
                  <a:srgbClr val="1D2D4B"/>
                </a:solidFill>
              </a:rPr>
              <a:t>(50.000 € + 5.000 €)</a:t>
            </a:r>
          </a:p>
        </p:txBody>
      </p:sp>
      <p:sp>
        <p:nvSpPr>
          <p:cNvPr id="12" name="Text Box 17"/>
          <p:cNvSpPr txBox="1">
            <a:spLocks noChangeArrowheads="1"/>
          </p:cNvSpPr>
          <p:nvPr/>
        </p:nvSpPr>
        <p:spPr bwMode="auto">
          <a:xfrm>
            <a:off x="5966339" y="5828782"/>
            <a:ext cx="3479800" cy="33655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1600" b="1">
                <a:solidFill>
                  <a:srgbClr val="1D2D4B"/>
                </a:solidFill>
              </a:rPr>
              <a:t>x 10.000 €  =  7.333,33 €</a:t>
            </a:r>
          </a:p>
        </p:txBody>
      </p:sp>
    </p:spTree>
    <p:extLst>
      <p:ext uri="{BB962C8B-B14F-4D97-AF65-F5344CB8AC3E}">
        <p14:creationId xmlns:p14="http://schemas.microsoft.com/office/powerpoint/2010/main" val="2523262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fltVal val="0"/>
                                          </p:val>
                                        </p:tav>
                                        <p:tav tm="100000">
                                          <p:val>
                                            <p:strVal val="#ppt_w"/>
                                          </p:val>
                                        </p:tav>
                                      </p:tavLst>
                                    </p:anim>
                                    <p:anim calcmode="lin" valueType="num">
                                      <p:cBhvr>
                                        <p:cTn id="12" dur="1000" fill="hold"/>
                                        <p:tgtEl>
                                          <p:spTgt spid="7"/>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7" presetClass="entr" presetSubtype="1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fltVal val="0"/>
                                          </p:val>
                                        </p:tav>
                                        <p:tav tm="100000">
                                          <p:val>
                                            <p:strVal val="#ppt_w"/>
                                          </p:val>
                                        </p:tav>
                                      </p:tavLst>
                                    </p:anim>
                                    <p:anim calcmode="lin" valueType="num">
                                      <p:cBhvr>
                                        <p:cTn id="17" dur="1000" fill="hold"/>
                                        <p:tgtEl>
                                          <p:spTgt spid="9"/>
                                        </p:tgtEl>
                                        <p:attrNameLst>
                                          <p:attrName>ppt_h</p:attrName>
                                        </p:attrNameLst>
                                      </p:cBhvr>
                                      <p:tavLst>
                                        <p:tav tm="0">
                                          <p:val>
                                            <p:strVal val="#ppt_h"/>
                                          </p:val>
                                        </p:tav>
                                        <p:tav tm="100000">
                                          <p:val>
                                            <p:strVal val="#ppt_h"/>
                                          </p:val>
                                        </p:tav>
                                      </p:tavLst>
                                    </p:anim>
                                  </p:childTnLst>
                                </p:cTn>
                              </p:par>
                            </p:childTnLst>
                          </p:cTn>
                        </p:par>
                        <p:par>
                          <p:cTn id="18" fill="hold">
                            <p:stCondLst>
                              <p:cond delay="2000"/>
                            </p:stCondLst>
                            <p:childTnLst>
                              <p:par>
                                <p:cTn id="19" presetID="17" presetClass="entr" presetSubtype="1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fltVal val="0"/>
                                          </p:val>
                                        </p:tav>
                                        <p:tav tm="100000">
                                          <p:val>
                                            <p:strVal val="#ppt_w"/>
                                          </p:val>
                                        </p:tav>
                                      </p:tavLst>
                                    </p:anim>
                                    <p:anim calcmode="lin" valueType="num">
                                      <p:cBhvr>
                                        <p:cTn id="22" dur="1000" fill="hold"/>
                                        <p:tgtEl>
                                          <p:spTgt spid="11"/>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fltVal val="0"/>
                                          </p:val>
                                        </p:tav>
                                        <p:tav tm="100000">
                                          <p:val>
                                            <p:strVal val="#ppt_w"/>
                                          </p:val>
                                        </p:tav>
                                      </p:tavLst>
                                    </p:anim>
                                    <p:anim calcmode="lin" valueType="num">
                                      <p:cBhvr>
                                        <p:cTn id="26" dur="1000" fill="hold"/>
                                        <p:tgtEl>
                                          <p:spTgt spid="10"/>
                                        </p:tgtEl>
                                        <p:attrNameLst>
                                          <p:attrName>ppt_h</p:attrName>
                                        </p:attrNameLst>
                                      </p:cBhvr>
                                      <p:tavLst>
                                        <p:tav tm="0">
                                          <p:val>
                                            <p:strVal val="#ppt_h"/>
                                          </p:val>
                                        </p:tav>
                                        <p:tav tm="100000">
                                          <p:val>
                                            <p:strVal val="#ppt_h"/>
                                          </p:val>
                                        </p:tav>
                                      </p:tavLst>
                                    </p:anim>
                                  </p:childTnLst>
                                </p:cTn>
                              </p:par>
                            </p:childTnLst>
                          </p:cTn>
                        </p:par>
                        <p:par>
                          <p:cTn id="27" fill="hold">
                            <p:stCondLst>
                              <p:cond delay="3000"/>
                            </p:stCondLst>
                            <p:childTnLst>
                              <p:par>
                                <p:cTn id="28" presetID="17" presetClass="entr" presetSubtype="10"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000" fill="hold"/>
                                        <p:tgtEl>
                                          <p:spTgt spid="12"/>
                                        </p:tgtEl>
                                        <p:attrNameLst>
                                          <p:attrName>ppt_w</p:attrName>
                                        </p:attrNameLst>
                                      </p:cBhvr>
                                      <p:tavLst>
                                        <p:tav tm="0">
                                          <p:val>
                                            <p:fltVal val="0"/>
                                          </p:val>
                                        </p:tav>
                                        <p:tav tm="100000">
                                          <p:val>
                                            <p:strVal val="#ppt_w"/>
                                          </p:val>
                                        </p:tav>
                                      </p:tavLst>
                                    </p:anim>
                                    <p:anim calcmode="lin" valueType="num">
                                      <p:cBhvr>
                                        <p:cTn id="31" dur="1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8" grpId="0" autoUpdateAnimBg="0"/>
      <p:bldP spid="9" grpId="0" autoUpdateAnimBg="0"/>
      <p:bldP spid="10" grpId="0" autoUpdateAnimBg="0"/>
      <p:bldP spid="11" grpId="0" autoUpdateAnimBg="0"/>
      <p:bldP spid="12" grpId="0" autoUpdateAnimBg="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116</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HausratVersicherung</a:t>
            </a:r>
            <a:endParaRPr lang="de-DE" dirty="0"/>
          </a:p>
        </p:txBody>
      </p:sp>
      <p:pic>
        <p:nvPicPr>
          <p:cNvPr id="23" name="Grafik 22"/>
          <p:cNvPicPr>
            <a:picLocks noChangeAspect="1"/>
          </p:cNvPicPr>
          <p:nvPr/>
        </p:nvPicPr>
        <p:blipFill>
          <a:blip r:embed="rId2"/>
          <a:stretch>
            <a:fillRect/>
          </a:stretch>
        </p:blipFill>
        <p:spPr>
          <a:xfrm>
            <a:off x="704850" y="2495206"/>
            <a:ext cx="1790700" cy="545511"/>
          </a:xfrm>
          <a:prstGeom prst="rect">
            <a:avLst/>
          </a:prstGeom>
        </p:spPr>
      </p:pic>
      <p:pic>
        <p:nvPicPr>
          <p:cNvPr id="24" name="Grafik 23"/>
          <p:cNvPicPr>
            <a:picLocks noChangeAspect="1"/>
          </p:cNvPicPr>
          <p:nvPr/>
        </p:nvPicPr>
        <p:blipFill>
          <a:blip r:embed="rId3"/>
          <a:stretch>
            <a:fillRect/>
          </a:stretch>
        </p:blipFill>
        <p:spPr>
          <a:xfrm>
            <a:off x="704850" y="3075072"/>
            <a:ext cx="1790700" cy="539582"/>
          </a:xfrm>
          <a:prstGeom prst="rect">
            <a:avLst/>
          </a:prstGeom>
        </p:spPr>
      </p:pic>
      <p:pic>
        <p:nvPicPr>
          <p:cNvPr id="25" name="Grafik 24"/>
          <p:cNvPicPr>
            <a:picLocks noChangeAspect="1"/>
          </p:cNvPicPr>
          <p:nvPr/>
        </p:nvPicPr>
        <p:blipFill>
          <a:blip r:embed="rId4"/>
          <a:stretch>
            <a:fillRect/>
          </a:stretch>
        </p:blipFill>
        <p:spPr>
          <a:xfrm>
            <a:off x="704850" y="3649009"/>
            <a:ext cx="1790700" cy="541374"/>
          </a:xfrm>
          <a:prstGeom prst="rect">
            <a:avLst/>
          </a:prstGeom>
        </p:spPr>
      </p:pic>
      <p:pic>
        <p:nvPicPr>
          <p:cNvPr id="26" name="Grafik 25"/>
          <p:cNvPicPr>
            <a:picLocks noChangeAspect="1"/>
          </p:cNvPicPr>
          <p:nvPr/>
        </p:nvPicPr>
        <p:blipFill>
          <a:blip r:embed="rId5"/>
          <a:stretch>
            <a:fillRect/>
          </a:stretch>
        </p:blipFill>
        <p:spPr>
          <a:xfrm>
            <a:off x="704850" y="4224738"/>
            <a:ext cx="1790700" cy="531241"/>
          </a:xfrm>
          <a:prstGeom prst="rect">
            <a:avLst/>
          </a:prstGeom>
        </p:spPr>
      </p:pic>
      <p:pic>
        <p:nvPicPr>
          <p:cNvPr id="27" name="Grafik 26"/>
          <p:cNvPicPr>
            <a:picLocks noChangeAspect="1"/>
          </p:cNvPicPr>
          <p:nvPr/>
        </p:nvPicPr>
        <p:blipFill>
          <a:blip r:embed="rId6"/>
          <a:stretch>
            <a:fillRect/>
          </a:stretch>
        </p:blipFill>
        <p:spPr>
          <a:xfrm>
            <a:off x="704850" y="4790334"/>
            <a:ext cx="1790700" cy="541374"/>
          </a:xfrm>
          <a:prstGeom prst="rect">
            <a:avLst/>
          </a:prstGeom>
        </p:spPr>
      </p:pic>
      <p:pic>
        <p:nvPicPr>
          <p:cNvPr id="28" name="Grafik 27"/>
          <p:cNvPicPr>
            <a:picLocks noChangeAspect="1"/>
          </p:cNvPicPr>
          <p:nvPr/>
        </p:nvPicPr>
        <p:blipFill>
          <a:blip r:embed="rId7"/>
          <a:stretch>
            <a:fillRect/>
          </a:stretch>
        </p:blipFill>
        <p:spPr>
          <a:xfrm>
            <a:off x="704850" y="5366063"/>
            <a:ext cx="1790700" cy="537210"/>
          </a:xfrm>
          <a:prstGeom prst="rect">
            <a:avLst/>
          </a:prstGeom>
        </p:spPr>
      </p:pic>
      <p:pic>
        <p:nvPicPr>
          <p:cNvPr id="29" name="Grafik 28"/>
          <p:cNvPicPr>
            <a:picLocks noChangeAspect="1"/>
          </p:cNvPicPr>
          <p:nvPr/>
        </p:nvPicPr>
        <p:blipFill>
          <a:blip r:embed="rId8"/>
          <a:stretch>
            <a:fillRect/>
          </a:stretch>
        </p:blipFill>
        <p:spPr>
          <a:xfrm>
            <a:off x="3590926" y="2499343"/>
            <a:ext cx="1790700" cy="541374"/>
          </a:xfrm>
          <a:prstGeom prst="rect">
            <a:avLst/>
          </a:prstGeom>
        </p:spPr>
      </p:pic>
      <p:sp>
        <p:nvSpPr>
          <p:cNvPr id="30" name="Gestreifter Pfeil nach rechts 29"/>
          <p:cNvSpPr/>
          <p:nvPr/>
        </p:nvSpPr>
        <p:spPr>
          <a:xfrm>
            <a:off x="2882600" y="265387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Gestreifter Pfeil nach rechts 30"/>
          <p:cNvSpPr/>
          <p:nvPr/>
        </p:nvSpPr>
        <p:spPr>
          <a:xfrm>
            <a:off x="2872827" y="322848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Gestreifter Pfeil nach rechts 31"/>
          <p:cNvSpPr/>
          <p:nvPr/>
        </p:nvSpPr>
        <p:spPr>
          <a:xfrm>
            <a:off x="2863054" y="380027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Gestreifter Pfeil nach rechts 32"/>
          <p:cNvSpPr/>
          <p:nvPr/>
        </p:nvSpPr>
        <p:spPr>
          <a:xfrm>
            <a:off x="2863054" y="437206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Gestreifter Pfeil nach rechts 33"/>
          <p:cNvSpPr/>
          <p:nvPr/>
        </p:nvSpPr>
        <p:spPr>
          <a:xfrm>
            <a:off x="2882600" y="4944643"/>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Gestreifter Pfeil nach rechts 34"/>
          <p:cNvSpPr/>
          <p:nvPr/>
        </p:nvSpPr>
        <p:spPr>
          <a:xfrm>
            <a:off x="2863054" y="551829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6" name="Grafik 35"/>
          <p:cNvPicPr>
            <a:picLocks noChangeAspect="1"/>
          </p:cNvPicPr>
          <p:nvPr/>
        </p:nvPicPr>
        <p:blipFill>
          <a:blip r:embed="rId9"/>
          <a:stretch>
            <a:fillRect/>
          </a:stretch>
        </p:blipFill>
        <p:spPr>
          <a:xfrm>
            <a:off x="3590926" y="3075072"/>
            <a:ext cx="1790700" cy="541374"/>
          </a:xfrm>
          <a:prstGeom prst="rect">
            <a:avLst/>
          </a:prstGeom>
        </p:spPr>
      </p:pic>
      <p:pic>
        <p:nvPicPr>
          <p:cNvPr id="37" name="Grafik 36"/>
          <p:cNvPicPr>
            <a:picLocks noChangeAspect="1"/>
          </p:cNvPicPr>
          <p:nvPr/>
        </p:nvPicPr>
        <p:blipFill>
          <a:blip r:embed="rId10"/>
          <a:stretch>
            <a:fillRect/>
          </a:stretch>
        </p:blipFill>
        <p:spPr>
          <a:xfrm>
            <a:off x="5448301" y="3079229"/>
            <a:ext cx="1790700" cy="535425"/>
          </a:xfrm>
          <a:prstGeom prst="rect">
            <a:avLst/>
          </a:prstGeom>
        </p:spPr>
      </p:pic>
      <p:pic>
        <p:nvPicPr>
          <p:cNvPr id="38" name="Grafik 37"/>
          <p:cNvPicPr>
            <a:picLocks noChangeAspect="1"/>
          </p:cNvPicPr>
          <p:nvPr/>
        </p:nvPicPr>
        <p:blipFill>
          <a:blip r:embed="rId11"/>
          <a:stretch>
            <a:fillRect/>
          </a:stretch>
        </p:blipFill>
        <p:spPr>
          <a:xfrm>
            <a:off x="7305676" y="3073280"/>
            <a:ext cx="1790700" cy="541374"/>
          </a:xfrm>
          <a:prstGeom prst="rect">
            <a:avLst/>
          </a:prstGeom>
        </p:spPr>
      </p:pic>
      <p:pic>
        <p:nvPicPr>
          <p:cNvPr id="39" name="Grafik 38"/>
          <p:cNvPicPr>
            <a:picLocks noChangeAspect="1"/>
          </p:cNvPicPr>
          <p:nvPr/>
        </p:nvPicPr>
        <p:blipFill>
          <a:blip r:embed="rId12"/>
          <a:stretch>
            <a:fillRect/>
          </a:stretch>
        </p:blipFill>
        <p:spPr>
          <a:xfrm>
            <a:off x="3590926" y="3648940"/>
            <a:ext cx="1790700" cy="535425"/>
          </a:xfrm>
          <a:prstGeom prst="rect">
            <a:avLst/>
          </a:prstGeom>
        </p:spPr>
      </p:pic>
      <p:pic>
        <p:nvPicPr>
          <p:cNvPr id="40" name="Grafik 39"/>
          <p:cNvPicPr>
            <a:picLocks noChangeAspect="1"/>
          </p:cNvPicPr>
          <p:nvPr/>
        </p:nvPicPr>
        <p:blipFill>
          <a:blip r:embed="rId8"/>
          <a:stretch>
            <a:fillRect/>
          </a:stretch>
        </p:blipFill>
        <p:spPr>
          <a:xfrm>
            <a:off x="5448301" y="3642991"/>
            <a:ext cx="1790700" cy="541374"/>
          </a:xfrm>
          <a:prstGeom prst="rect">
            <a:avLst/>
          </a:prstGeom>
        </p:spPr>
      </p:pic>
      <p:pic>
        <p:nvPicPr>
          <p:cNvPr id="41" name="Grafik 40"/>
          <p:cNvPicPr>
            <a:picLocks noChangeAspect="1"/>
          </p:cNvPicPr>
          <p:nvPr/>
        </p:nvPicPr>
        <p:blipFill>
          <a:blip r:embed="rId9"/>
          <a:stretch>
            <a:fillRect/>
          </a:stretch>
        </p:blipFill>
        <p:spPr>
          <a:xfrm>
            <a:off x="7305676" y="3642991"/>
            <a:ext cx="1790700" cy="541374"/>
          </a:xfrm>
          <a:prstGeom prst="rect">
            <a:avLst/>
          </a:prstGeom>
        </p:spPr>
      </p:pic>
      <p:pic>
        <p:nvPicPr>
          <p:cNvPr id="42" name="Grafik 41"/>
          <p:cNvPicPr>
            <a:picLocks noChangeAspect="1"/>
          </p:cNvPicPr>
          <p:nvPr/>
        </p:nvPicPr>
        <p:blipFill>
          <a:blip r:embed="rId9"/>
          <a:stretch>
            <a:fillRect/>
          </a:stretch>
        </p:blipFill>
        <p:spPr>
          <a:xfrm>
            <a:off x="3590926" y="4220549"/>
            <a:ext cx="1790700" cy="541374"/>
          </a:xfrm>
          <a:prstGeom prst="rect">
            <a:avLst/>
          </a:prstGeom>
        </p:spPr>
      </p:pic>
      <p:pic>
        <p:nvPicPr>
          <p:cNvPr id="43" name="Grafik 42"/>
          <p:cNvPicPr>
            <a:picLocks noChangeAspect="1"/>
          </p:cNvPicPr>
          <p:nvPr/>
        </p:nvPicPr>
        <p:blipFill>
          <a:blip r:embed="rId10"/>
          <a:stretch>
            <a:fillRect/>
          </a:stretch>
        </p:blipFill>
        <p:spPr>
          <a:xfrm>
            <a:off x="5448301" y="4224706"/>
            <a:ext cx="1790700" cy="535425"/>
          </a:xfrm>
          <a:prstGeom prst="rect">
            <a:avLst/>
          </a:prstGeom>
        </p:spPr>
      </p:pic>
      <p:pic>
        <p:nvPicPr>
          <p:cNvPr id="44" name="Grafik 43"/>
          <p:cNvPicPr>
            <a:picLocks noChangeAspect="1"/>
          </p:cNvPicPr>
          <p:nvPr/>
        </p:nvPicPr>
        <p:blipFill>
          <a:blip r:embed="rId13"/>
          <a:stretch>
            <a:fillRect/>
          </a:stretch>
        </p:blipFill>
        <p:spPr>
          <a:xfrm>
            <a:off x="5448301" y="2497514"/>
            <a:ext cx="1790700" cy="541374"/>
          </a:xfrm>
          <a:prstGeom prst="rect">
            <a:avLst/>
          </a:prstGeom>
        </p:spPr>
      </p:pic>
      <p:pic>
        <p:nvPicPr>
          <p:cNvPr id="45" name="Grafik 44"/>
          <p:cNvPicPr>
            <a:picLocks noChangeAspect="1"/>
          </p:cNvPicPr>
          <p:nvPr/>
        </p:nvPicPr>
        <p:blipFill>
          <a:blip r:embed="rId14"/>
          <a:stretch>
            <a:fillRect/>
          </a:stretch>
        </p:blipFill>
        <p:spPr>
          <a:xfrm>
            <a:off x="3590926" y="4798107"/>
            <a:ext cx="1790700" cy="535425"/>
          </a:xfrm>
          <a:prstGeom prst="rect">
            <a:avLst/>
          </a:prstGeom>
        </p:spPr>
      </p:pic>
      <p:pic>
        <p:nvPicPr>
          <p:cNvPr id="46" name="Grafik 45"/>
          <p:cNvPicPr>
            <a:picLocks noChangeAspect="1"/>
          </p:cNvPicPr>
          <p:nvPr/>
        </p:nvPicPr>
        <p:blipFill>
          <a:blip r:embed="rId15"/>
          <a:stretch>
            <a:fillRect/>
          </a:stretch>
        </p:blipFill>
        <p:spPr>
          <a:xfrm>
            <a:off x="5448301" y="4798107"/>
            <a:ext cx="1790700" cy="539582"/>
          </a:xfrm>
          <a:prstGeom prst="rect">
            <a:avLst/>
          </a:prstGeom>
        </p:spPr>
      </p:pic>
      <p:pic>
        <p:nvPicPr>
          <p:cNvPr id="47" name="Grafik 46"/>
          <p:cNvPicPr>
            <a:picLocks noChangeAspect="1"/>
          </p:cNvPicPr>
          <p:nvPr/>
        </p:nvPicPr>
        <p:blipFill>
          <a:blip r:embed="rId16"/>
          <a:stretch>
            <a:fillRect/>
          </a:stretch>
        </p:blipFill>
        <p:spPr>
          <a:xfrm>
            <a:off x="3590926" y="5366063"/>
            <a:ext cx="1790700" cy="541374"/>
          </a:xfrm>
          <a:prstGeom prst="rect">
            <a:avLst/>
          </a:prstGeom>
        </p:spPr>
      </p:pic>
      <p:sp>
        <p:nvSpPr>
          <p:cNvPr id="48" name="Textplatzhalter 2"/>
          <p:cNvSpPr>
            <a:spLocks noGrp="1"/>
          </p:cNvSpPr>
          <p:nvPr>
            <p:ph type="body" sz="quarter" idx="10"/>
          </p:nvPr>
        </p:nvSpPr>
        <p:spPr>
          <a:xfrm>
            <a:off x="364584" y="1755536"/>
            <a:ext cx="11347991" cy="395680"/>
          </a:xfrm>
        </p:spPr>
        <p:txBody>
          <a:bodyPr/>
          <a:lstStyle/>
          <a:p>
            <a:r>
              <a:rPr lang="de-DE" dirty="0" smtClean="0"/>
              <a:t>Motive und Lösungen</a:t>
            </a:r>
            <a:endParaRPr lang="de-DE" dirty="0"/>
          </a:p>
        </p:txBody>
      </p:sp>
    </p:spTree>
    <p:extLst>
      <p:ext uri="{BB962C8B-B14F-4D97-AF65-F5344CB8AC3E}">
        <p14:creationId xmlns:p14="http://schemas.microsoft.com/office/powerpoint/2010/main" val="91528477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117</a:t>
            </a:fld>
            <a:endParaRPr lang="de-DE"/>
          </a:p>
        </p:txBody>
      </p:sp>
      <p:sp>
        <p:nvSpPr>
          <p:cNvPr id="5" name="Textplatzhalter 4"/>
          <p:cNvSpPr>
            <a:spLocks noGrp="1"/>
          </p:cNvSpPr>
          <p:nvPr>
            <p:ph type="body" sz="quarter" idx="10"/>
          </p:nvPr>
        </p:nvSpPr>
        <p:spPr/>
        <p:txBody>
          <a:bodyPr/>
          <a:lstStyle/>
          <a:p>
            <a:r>
              <a:rPr lang="de-DE" dirty="0" smtClean="0"/>
              <a:t>Leistungsübersichten</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HausratVersicherung</a:t>
            </a:r>
            <a:endParaRPr lang="de-DE" dirty="0"/>
          </a:p>
        </p:txBody>
      </p:sp>
      <p:pic>
        <p:nvPicPr>
          <p:cNvPr id="6" name="Picture 42" descr="interlloyd"/>
          <p:cNvPicPr>
            <a:picLocks noChangeAspect="1" noChangeArrowheads="1"/>
          </p:cNvPicPr>
          <p:nvPr/>
        </p:nvPicPr>
        <p:blipFill>
          <a:blip r:embed="rId2" cstate="print"/>
          <a:srcRect b="33879"/>
          <a:stretch>
            <a:fillRect/>
          </a:stretch>
        </p:blipFill>
        <p:spPr bwMode="auto">
          <a:xfrm>
            <a:off x="10210800" y="1755536"/>
            <a:ext cx="1501775" cy="576262"/>
          </a:xfrm>
          <a:prstGeom prst="rect">
            <a:avLst/>
          </a:prstGeom>
          <a:noFill/>
          <a:ln w="9525">
            <a:noFill/>
            <a:miter lim="800000"/>
            <a:headEnd/>
            <a:tailEnd/>
          </a:ln>
        </p:spPr>
      </p:pic>
      <p:pic>
        <p:nvPicPr>
          <p:cNvPr id="3" name="Grafik 2"/>
          <p:cNvPicPr>
            <a:picLocks noChangeAspect="1"/>
          </p:cNvPicPr>
          <p:nvPr/>
        </p:nvPicPr>
        <p:blipFill>
          <a:blip r:embed="rId3"/>
          <a:stretch>
            <a:fillRect/>
          </a:stretch>
        </p:blipFill>
        <p:spPr>
          <a:xfrm>
            <a:off x="4590515" y="2210986"/>
            <a:ext cx="2896128" cy="40984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790837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118</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wohngebäudeVersicherung</a:t>
            </a:r>
            <a:endParaRPr lang="de-DE" dirty="0"/>
          </a:p>
        </p:txBody>
      </p:sp>
      <p:pic>
        <p:nvPicPr>
          <p:cNvPr id="5" name="Grafik 4"/>
          <p:cNvPicPr>
            <a:picLocks noChangeAspect="1"/>
          </p:cNvPicPr>
          <p:nvPr/>
        </p:nvPicPr>
        <p:blipFill rotWithShape="1">
          <a:blip r:embed="rId2">
            <a:extLst>
              <a:ext uri="{28A0092B-C50C-407E-A947-70E740481C1C}">
                <a14:useLocalDpi xmlns:a14="http://schemas.microsoft.com/office/drawing/2010/main" val="0"/>
              </a:ext>
            </a:extLst>
          </a:blip>
          <a:srcRect t="28050" b="27799"/>
          <a:stretch/>
        </p:blipFill>
        <p:spPr>
          <a:xfrm>
            <a:off x="479425" y="2493033"/>
            <a:ext cx="11233150" cy="3306360"/>
          </a:xfrm>
          <a:prstGeom prst="rect">
            <a:avLst/>
          </a:prstGeom>
        </p:spPr>
      </p:pic>
    </p:spTree>
    <p:extLst>
      <p:ext uri="{BB962C8B-B14F-4D97-AF65-F5344CB8AC3E}">
        <p14:creationId xmlns:p14="http://schemas.microsoft.com/office/powerpoint/2010/main" val="78441390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119</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WohngebäudeVersicherung</a:t>
            </a:r>
            <a:endParaRPr lang="de-DE" dirty="0"/>
          </a:p>
        </p:txBody>
      </p:sp>
      <p:sp>
        <p:nvSpPr>
          <p:cNvPr id="6" name="Text Box 5"/>
          <p:cNvSpPr txBox="1">
            <a:spLocks noChangeArrowheads="1"/>
          </p:cNvSpPr>
          <p:nvPr/>
        </p:nvSpPr>
        <p:spPr bwMode="auto">
          <a:xfrm>
            <a:off x="2873562" y="1595678"/>
            <a:ext cx="6480175" cy="346075"/>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600" b="1">
                <a:solidFill>
                  <a:srgbClr val="1D2D4B"/>
                </a:solidFill>
              </a:rPr>
              <a:t>Versicherte Gefahren</a:t>
            </a:r>
          </a:p>
        </p:txBody>
      </p:sp>
      <p:sp>
        <p:nvSpPr>
          <p:cNvPr id="7" name="Text Box 6"/>
          <p:cNvSpPr txBox="1">
            <a:spLocks noChangeArrowheads="1"/>
          </p:cNvSpPr>
          <p:nvPr/>
        </p:nvSpPr>
        <p:spPr bwMode="auto">
          <a:xfrm>
            <a:off x="4889687" y="2459278"/>
            <a:ext cx="2449513" cy="284163"/>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200" b="1">
                <a:solidFill>
                  <a:srgbClr val="1D2D4B"/>
                </a:solidFill>
              </a:rPr>
              <a:t>Leitungswasser</a:t>
            </a:r>
          </a:p>
        </p:txBody>
      </p:sp>
      <p:sp>
        <p:nvSpPr>
          <p:cNvPr id="8" name="Text Box 27"/>
          <p:cNvSpPr txBox="1">
            <a:spLocks noChangeArrowheads="1"/>
          </p:cNvSpPr>
          <p:nvPr/>
        </p:nvSpPr>
        <p:spPr bwMode="auto">
          <a:xfrm>
            <a:off x="2154425" y="2459278"/>
            <a:ext cx="2449512" cy="284163"/>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200" b="1">
                <a:solidFill>
                  <a:srgbClr val="1D2D4B"/>
                </a:solidFill>
              </a:rPr>
              <a:t>Feuer</a:t>
            </a:r>
          </a:p>
        </p:txBody>
      </p:sp>
      <p:sp>
        <p:nvSpPr>
          <p:cNvPr id="9" name="Text Box 6"/>
          <p:cNvSpPr txBox="1">
            <a:spLocks noChangeArrowheads="1"/>
          </p:cNvSpPr>
          <p:nvPr/>
        </p:nvSpPr>
        <p:spPr bwMode="auto">
          <a:xfrm>
            <a:off x="7624950" y="2459278"/>
            <a:ext cx="2449512" cy="284163"/>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200" b="1">
                <a:solidFill>
                  <a:srgbClr val="1D2D4B"/>
                </a:solidFill>
              </a:rPr>
              <a:t>Sturm/Hagel	</a:t>
            </a:r>
          </a:p>
        </p:txBody>
      </p:sp>
      <p:sp>
        <p:nvSpPr>
          <p:cNvPr id="10" name="Text Box 16"/>
          <p:cNvSpPr txBox="1">
            <a:spLocks noChangeArrowheads="1"/>
          </p:cNvSpPr>
          <p:nvPr/>
        </p:nvSpPr>
        <p:spPr bwMode="auto">
          <a:xfrm>
            <a:off x="2154425" y="2892666"/>
            <a:ext cx="2451100" cy="1473200"/>
          </a:xfrm>
          <a:prstGeom prst="rect">
            <a:avLst/>
          </a:prstGeom>
          <a:noFill/>
          <a:ln w="9525" algn="ctr">
            <a:solidFill>
              <a:srgbClr val="1D2D4B"/>
            </a:solidFill>
            <a:miter lim="800000"/>
            <a:headEnd/>
            <a:tailEnd/>
          </a:ln>
        </p:spPr>
        <p:txBody>
          <a:bodyPr>
            <a:spAutoFit/>
          </a:bodyPr>
          <a:lstStyle/>
          <a:p>
            <a:pPr marL="174625" indent="-174625" fontAlgn="base">
              <a:spcBef>
                <a:spcPct val="50000"/>
              </a:spcBef>
              <a:spcAft>
                <a:spcPct val="0"/>
              </a:spcAft>
              <a:buFont typeface="Wingdings" pitchFamily="2" charset="2"/>
              <a:buChar char="§"/>
            </a:pPr>
            <a:r>
              <a:rPr lang="de-DE" sz="1200">
                <a:solidFill>
                  <a:srgbClr val="1D2D4B"/>
                </a:solidFill>
              </a:rPr>
              <a:t>Brand</a:t>
            </a:r>
          </a:p>
          <a:p>
            <a:pPr marL="174625" indent="-174625" fontAlgn="base">
              <a:spcBef>
                <a:spcPct val="50000"/>
              </a:spcBef>
              <a:spcAft>
                <a:spcPct val="0"/>
              </a:spcAft>
              <a:buFont typeface="Wingdings" pitchFamily="2" charset="2"/>
              <a:buChar char="§"/>
            </a:pPr>
            <a:r>
              <a:rPr lang="de-DE" sz="1200">
                <a:solidFill>
                  <a:srgbClr val="1D2D4B"/>
                </a:solidFill>
              </a:rPr>
              <a:t>Blitzschlag</a:t>
            </a:r>
          </a:p>
          <a:p>
            <a:pPr marL="174625" indent="-174625" fontAlgn="base">
              <a:spcBef>
                <a:spcPct val="50000"/>
              </a:spcBef>
              <a:spcAft>
                <a:spcPct val="0"/>
              </a:spcAft>
              <a:buFont typeface="Wingdings" pitchFamily="2" charset="2"/>
              <a:buChar char="§"/>
            </a:pPr>
            <a:r>
              <a:rPr lang="de-DE" sz="1200">
                <a:solidFill>
                  <a:srgbClr val="1D2D4B"/>
                </a:solidFill>
              </a:rPr>
              <a:t>Ex-/Implosion</a:t>
            </a:r>
          </a:p>
          <a:p>
            <a:pPr marL="174625" indent="-174625" fontAlgn="base">
              <a:spcBef>
                <a:spcPct val="50000"/>
              </a:spcBef>
              <a:spcAft>
                <a:spcPct val="0"/>
              </a:spcAft>
              <a:buFont typeface="Wingdings" pitchFamily="2" charset="2"/>
              <a:buChar char="§"/>
            </a:pPr>
            <a:r>
              <a:rPr lang="de-DE" sz="1200">
                <a:solidFill>
                  <a:srgbClr val="1D2D4B"/>
                </a:solidFill>
              </a:rPr>
              <a:t>Anprall oder Absturz eines Luftfahrzeuges, seiner Teile oder Ladung</a:t>
            </a:r>
          </a:p>
        </p:txBody>
      </p:sp>
      <p:sp>
        <p:nvSpPr>
          <p:cNvPr id="11" name="Text Box 16"/>
          <p:cNvSpPr txBox="1">
            <a:spLocks noChangeArrowheads="1"/>
          </p:cNvSpPr>
          <p:nvPr/>
        </p:nvSpPr>
        <p:spPr bwMode="auto">
          <a:xfrm>
            <a:off x="4889687" y="2892666"/>
            <a:ext cx="2451100" cy="558800"/>
          </a:xfrm>
          <a:prstGeom prst="rect">
            <a:avLst/>
          </a:prstGeom>
          <a:noFill/>
          <a:ln w="9525" algn="ctr">
            <a:solidFill>
              <a:srgbClr val="1D2D4B"/>
            </a:solidFill>
            <a:miter lim="800000"/>
            <a:headEnd/>
            <a:tailEnd/>
          </a:ln>
        </p:spPr>
        <p:txBody>
          <a:bodyPr>
            <a:spAutoFit/>
          </a:bodyPr>
          <a:lstStyle/>
          <a:p>
            <a:pPr marL="174625" indent="-174625" fontAlgn="base">
              <a:spcBef>
                <a:spcPct val="50000"/>
              </a:spcBef>
              <a:spcAft>
                <a:spcPct val="0"/>
              </a:spcAft>
              <a:buFont typeface="Wingdings" pitchFamily="2" charset="2"/>
              <a:buChar char="§"/>
            </a:pPr>
            <a:r>
              <a:rPr lang="de-DE" sz="1200">
                <a:solidFill>
                  <a:srgbClr val="1D2D4B"/>
                </a:solidFill>
              </a:rPr>
              <a:t>Bruchschäden</a:t>
            </a:r>
          </a:p>
          <a:p>
            <a:pPr marL="174625" indent="-174625" fontAlgn="base">
              <a:spcBef>
                <a:spcPct val="50000"/>
              </a:spcBef>
              <a:spcAft>
                <a:spcPct val="0"/>
              </a:spcAft>
              <a:buFont typeface="Wingdings" pitchFamily="2" charset="2"/>
              <a:buChar char="§"/>
            </a:pPr>
            <a:r>
              <a:rPr lang="de-DE" sz="1200">
                <a:solidFill>
                  <a:srgbClr val="1D2D4B"/>
                </a:solidFill>
              </a:rPr>
              <a:t>Nässeschäden</a:t>
            </a:r>
          </a:p>
        </p:txBody>
      </p:sp>
      <p:sp>
        <p:nvSpPr>
          <p:cNvPr id="12" name="Text Box 16"/>
          <p:cNvSpPr txBox="1">
            <a:spLocks noChangeArrowheads="1"/>
          </p:cNvSpPr>
          <p:nvPr/>
        </p:nvSpPr>
        <p:spPr bwMode="auto">
          <a:xfrm>
            <a:off x="7624950" y="2892666"/>
            <a:ext cx="2451100" cy="466725"/>
          </a:xfrm>
          <a:prstGeom prst="rect">
            <a:avLst/>
          </a:prstGeom>
          <a:noFill/>
          <a:ln w="9525" algn="ctr">
            <a:solidFill>
              <a:srgbClr val="1D2D4B"/>
            </a:solidFill>
            <a:miter lim="800000"/>
            <a:headEnd/>
            <a:tailEnd/>
          </a:ln>
        </p:spPr>
        <p:txBody>
          <a:bodyPr>
            <a:spAutoFit/>
          </a:bodyPr>
          <a:lstStyle/>
          <a:p>
            <a:pPr marL="174625" indent="-174625" fontAlgn="base">
              <a:spcBef>
                <a:spcPct val="50000"/>
              </a:spcBef>
              <a:spcAft>
                <a:spcPct val="0"/>
              </a:spcAft>
              <a:buFont typeface="Wingdings" pitchFamily="2" charset="2"/>
              <a:buChar char="§"/>
            </a:pPr>
            <a:r>
              <a:rPr lang="de-DE" sz="1200">
                <a:solidFill>
                  <a:srgbClr val="1D2D4B"/>
                </a:solidFill>
              </a:rPr>
              <a:t>wetterbedingte Luftbewegung ab Windstärke 8</a:t>
            </a:r>
          </a:p>
        </p:txBody>
      </p:sp>
      <p:cxnSp>
        <p:nvCxnSpPr>
          <p:cNvPr id="13" name="AutoShape 12"/>
          <p:cNvCxnSpPr>
            <a:cxnSpLocks noChangeShapeType="1"/>
            <a:stCxn id="6" idx="2"/>
            <a:endCxn id="8" idx="0"/>
          </p:cNvCxnSpPr>
          <p:nvPr/>
        </p:nvCxnSpPr>
        <p:spPr bwMode="auto">
          <a:xfrm rot="5400000">
            <a:off x="4488050" y="833678"/>
            <a:ext cx="517525" cy="2733675"/>
          </a:xfrm>
          <a:prstGeom prst="bentConnector3">
            <a:avLst>
              <a:gd name="adj1" fmla="val 50000"/>
            </a:avLst>
          </a:prstGeom>
          <a:noFill/>
          <a:ln w="9525">
            <a:solidFill>
              <a:schemeClr val="tx1"/>
            </a:solidFill>
            <a:miter lim="800000"/>
            <a:headEnd/>
            <a:tailEnd type="triangle" w="med" len="med"/>
          </a:ln>
        </p:spPr>
      </p:cxnSp>
      <p:cxnSp>
        <p:nvCxnSpPr>
          <p:cNvPr id="14" name="AutoShape 13"/>
          <p:cNvCxnSpPr>
            <a:cxnSpLocks noChangeShapeType="1"/>
            <a:stCxn id="6" idx="2"/>
            <a:endCxn id="7" idx="0"/>
          </p:cNvCxnSpPr>
          <p:nvPr/>
        </p:nvCxnSpPr>
        <p:spPr bwMode="auto">
          <a:xfrm rot="16200000" flipH="1">
            <a:off x="5855681" y="2199722"/>
            <a:ext cx="517525" cy="1587"/>
          </a:xfrm>
          <a:prstGeom prst="bentConnector3">
            <a:avLst>
              <a:gd name="adj1" fmla="val 50000"/>
            </a:avLst>
          </a:prstGeom>
          <a:noFill/>
          <a:ln w="9525">
            <a:solidFill>
              <a:schemeClr val="tx1"/>
            </a:solidFill>
            <a:miter lim="800000"/>
            <a:headEnd/>
            <a:tailEnd type="triangle" w="med" len="med"/>
          </a:ln>
        </p:spPr>
      </p:cxnSp>
      <p:cxnSp>
        <p:nvCxnSpPr>
          <p:cNvPr id="15" name="AutoShape 14"/>
          <p:cNvCxnSpPr>
            <a:cxnSpLocks noChangeShapeType="1"/>
            <a:stCxn id="6" idx="2"/>
            <a:endCxn id="9" idx="0"/>
          </p:cNvCxnSpPr>
          <p:nvPr/>
        </p:nvCxnSpPr>
        <p:spPr bwMode="auto">
          <a:xfrm rot="16200000" flipH="1">
            <a:off x="7223312" y="832091"/>
            <a:ext cx="517525" cy="2736850"/>
          </a:xfrm>
          <a:prstGeom prst="bentConnector3">
            <a:avLst>
              <a:gd name="adj1" fmla="val 50000"/>
            </a:avLst>
          </a:prstGeom>
          <a:noFill/>
          <a:ln w="9525">
            <a:solidFill>
              <a:schemeClr val="tx1"/>
            </a:solidFill>
            <a:miter lim="800000"/>
            <a:headEnd/>
            <a:tailEnd type="triangle" w="med" len="med"/>
          </a:ln>
        </p:spPr>
      </p:cxnSp>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5517" y="3856261"/>
            <a:ext cx="2376264" cy="237626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6854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dirty="0" smtClean="0"/>
              <a:t>Beginn des Versicherungsvertrages</a:t>
            </a:r>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15" name="Text Box 3"/>
          <p:cNvSpPr txBox="1">
            <a:spLocks noChangeArrowheads="1"/>
          </p:cNvSpPr>
          <p:nvPr/>
        </p:nvSpPr>
        <p:spPr bwMode="auto">
          <a:xfrm>
            <a:off x="395288" y="2401661"/>
            <a:ext cx="3657600" cy="40011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u="sng" dirty="0">
                <a:solidFill>
                  <a:srgbClr val="1D2D4B"/>
                </a:solidFill>
              </a:rPr>
              <a:t>Zustandekommen</a:t>
            </a:r>
            <a:endParaRPr kumimoji="1" lang="de-DE" u="sng" dirty="0">
              <a:solidFill>
                <a:srgbClr val="1D2D4B"/>
              </a:solidFill>
            </a:endParaRPr>
          </a:p>
        </p:txBody>
      </p:sp>
      <p:sp>
        <p:nvSpPr>
          <p:cNvPr id="16" name="Text Box 17"/>
          <p:cNvSpPr txBox="1">
            <a:spLocks noChangeArrowheads="1"/>
          </p:cNvSpPr>
          <p:nvPr/>
        </p:nvSpPr>
        <p:spPr bwMode="auto">
          <a:xfrm>
            <a:off x="2275115" y="3516087"/>
            <a:ext cx="3459165" cy="707886"/>
          </a:xfrm>
          <a:prstGeom prst="rect">
            <a:avLst/>
          </a:prstGeom>
          <a:noFill/>
          <a:ln w="9525" algn="ctr">
            <a:solidFill>
              <a:srgbClr val="1D2D4B"/>
            </a:solidFill>
            <a:miter lim="800000"/>
            <a:headEnd/>
            <a:tailEnd/>
          </a:ln>
        </p:spPr>
        <p:txBody>
          <a:bodyPr wrap="square">
            <a:spAutoFit/>
          </a:bodyPr>
          <a:lstStyle/>
          <a:p>
            <a:pPr algn="ctr" fontAlgn="base">
              <a:spcBef>
                <a:spcPct val="50000"/>
              </a:spcBef>
              <a:spcAft>
                <a:spcPct val="0"/>
              </a:spcAft>
            </a:pPr>
            <a:r>
              <a:rPr lang="de-DE" sz="1600" b="1">
                <a:solidFill>
                  <a:srgbClr val="1D2D4B"/>
                </a:solidFill>
              </a:rPr>
              <a:t>Willenserklärung 1</a:t>
            </a:r>
          </a:p>
          <a:p>
            <a:pPr algn="ctr" fontAlgn="base">
              <a:spcBef>
                <a:spcPct val="50000"/>
              </a:spcBef>
              <a:spcAft>
                <a:spcPct val="0"/>
              </a:spcAft>
            </a:pPr>
            <a:r>
              <a:rPr lang="de-DE" sz="1600">
                <a:solidFill>
                  <a:srgbClr val="1D2D4B"/>
                </a:solidFill>
              </a:rPr>
              <a:t>(Antrag des Kunden)</a:t>
            </a:r>
          </a:p>
        </p:txBody>
      </p:sp>
      <p:sp>
        <p:nvSpPr>
          <p:cNvPr id="17" name="Text Box 18"/>
          <p:cNvSpPr txBox="1">
            <a:spLocks noChangeArrowheads="1"/>
          </p:cNvSpPr>
          <p:nvPr/>
        </p:nvSpPr>
        <p:spPr bwMode="auto">
          <a:xfrm>
            <a:off x="6378802" y="3516087"/>
            <a:ext cx="3459165" cy="707886"/>
          </a:xfrm>
          <a:prstGeom prst="rect">
            <a:avLst/>
          </a:prstGeom>
          <a:noFill/>
          <a:ln w="9525" algn="ctr">
            <a:solidFill>
              <a:srgbClr val="1D2D4B"/>
            </a:solidFill>
            <a:miter lim="800000"/>
            <a:headEnd/>
            <a:tailEnd/>
          </a:ln>
        </p:spPr>
        <p:txBody>
          <a:bodyPr wrap="square">
            <a:spAutoFit/>
          </a:bodyPr>
          <a:lstStyle/>
          <a:p>
            <a:pPr algn="ctr" fontAlgn="base">
              <a:spcBef>
                <a:spcPct val="50000"/>
              </a:spcBef>
              <a:spcAft>
                <a:spcPct val="0"/>
              </a:spcAft>
            </a:pPr>
            <a:r>
              <a:rPr lang="de-DE" sz="1600" b="1">
                <a:solidFill>
                  <a:srgbClr val="1D2D4B"/>
                </a:solidFill>
              </a:rPr>
              <a:t>Willenserklärung 2</a:t>
            </a:r>
          </a:p>
          <a:p>
            <a:pPr algn="ctr" fontAlgn="base">
              <a:spcBef>
                <a:spcPct val="50000"/>
              </a:spcBef>
              <a:spcAft>
                <a:spcPct val="0"/>
              </a:spcAft>
            </a:pPr>
            <a:r>
              <a:rPr lang="de-DE" sz="1600">
                <a:solidFill>
                  <a:srgbClr val="1D2D4B"/>
                </a:solidFill>
              </a:rPr>
              <a:t>(Police des Versicherers)</a:t>
            </a:r>
          </a:p>
        </p:txBody>
      </p:sp>
      <p:sp>
        <p:nvSpPr>
          <p:cNvPr id="18" name="Text Box 19"/>
          <p:cNvSpPr txBox="1">
            <a:spLocks noChangeArrowheads="1"/>
          </p:cNvSpPr>
          <p:nvPr/>
        </p:nvSpPr>
        <p:spPr bwMode="auto">
          <a:xfrm>
            <a:off x="4362677" y="5728367"/>
            <a:ext cx="3459165" cy="338554"/>
          </a:xfrm>
          <a:prstGeom prst="rect">
            <a:avLst/>
          </a:prstGeom>
          <a:solidFill>
            <a:srgbClr val="137C9B"/>
          </a:solidFill>
          <a:ln w="9525" algn="ctr">
            <a:solidFill>
              <a:srgbClr val="1D2D4B"/>
            </a:solidFill>
            <a:miter lim="800000"/>
            <a:headEnd/>
            <a:tailEnd/>
          </a:ln>
        </p:spPr>
        <p:txBody>
          <a:bodyPr wrap="square">
            <a:spAutoFit/>
          </a:bodyPr>
          <a:lstStyle/>
          <a:p>
            <a:pPr algn="ctr" fontAlgn="base">
              <a:spcBef>
                <a:spcPct val="50000"/>
              </a:spcBef>
              <a:spcAft>
                <a:spcPct val="0"/>
              </a:spcAft>
            </a:pPr>
            <a:r>
              <a:rPr lang="de-DE" sz="1600" b="1">
                <a:solidFill>
                  <a:schemeClr val="bg1"/>
                </a:solidFill>
              </a:rPr>
              <a:t>(Versicherungs-) Vertrag</a:t>
            </a:r>
          </a:p>
        </p:txBody>
      </p:sp>
      <p:sp>
        <p:nvSpPr>
          <p:cNvPr id="19" name="Text Box 20"/>
          <p:cNvSpPr txBox="1">
            <a:spLocks noChangeArrowheads="1"/>
          </p:cNvSpPr>
          <p:nvPr/>
        </p:nvSpPr>
        <p:spPr bwMode="auto">
          <a:xfrm>
            <a:off x="4362677" y="4607759"/>
            <a:ext cx="3459165" cy="338554"/>
          </a:xfrm>
          <a:prstGeom prst="rect">
            <a:avLst/>
          </a:prstGeom>
          <a:noFill/>
          <a:ln w="9525" algn="ctr">
            <a:noFill/>
            <a:miter lim="800000"/>
            <a:headEnd/>
            <a:tailEnd/>
          </a:ln>
        </p:spPr>
        <p:txBody>
          <a:bodyPr wrap="square">
            <a:spAutoFit/>
          </a:bodyPr>
          <a:lstStyle/>
          <a:p>
            <a:pPr algn="ctr" fontAlgn="base">
              <a:spcBef>
                <a:spcPct val="50000"/>
              </a:spcBef>
              <a:spcAft>
                <a:spcPct val="0"/>
              </a:spcAft>
            </a:pPr>
            <a:r>
              <a:rPr lang="de-DE" sz="1600" dirty="0">
                <a:solidFill>
                  <a:srgbClr val="1D2D4B"/>
                </a:solidFill>
              </a:rPr>
              <a:t>übereinstimmend</a:t>
            </a:r>
            <a:endParaRPr lang="de-DE" sz="1400" dirty="0">
              <a:solidFill>
                <a:srgbClr val="1D2D4B"/>
              </a:solidFill>
            </a:endParaRPr>
          </a:p>
        </p:txBody>
      </p:sp>
      <p:cxnSp>
        <p:nvCxnSpPr>
          <p:cNvPr id="20" name="AutoShape 22"/>
          <p:cNvCxnSpPr>
            <a:cxnSpLocks noChangeShapeType="1"/>
            <a:stCxn id="16" idx="2"/>
            <a:endCxn id="18" idx="0"/>
          </p:cNvCxnSpPr>
          <p:nvPr/>
        </p:nvCxnSpPr>
        <p:spPr bwMode="auto">
          <a:xfrm rot="16200000" flipH="1">
            <a:off x="4296282" y="3932389"/>
            <a:ext cx="1504394" cy="2087562"/>
          </a:xfrm>
          <a:prstGeom prst="bentConnector3">
            <a:avLst>
              <a:gd name="adj1" fmla="val 50000"/>
            </a:avLst>
          </a:prstGeom>
          <a:noFill/>
          <a:ln w="9525">
            <a:solidFill>
              <a:schemeClr val="tx1"/>
            </a:solidFill>
            <a:miter lim="800000"/>
            <a:headEnd/>
            <a:tailEnd type="triangle" w="med" len="med"/>
          </a:ln>
        </p:spPr>
      </p:cxnSp>
      <p:cxnSp>
        <p:nvCxnSpPr>
          <p:cNvPr id="21" name="AutoShape 23"/>
          <p:cNvCxnSpPr>
            <a:cxnSpLocks noChangeShapeType="1"/>
            <a:stCxn id="17" idx="2"/>
            <a:endCxn id="18" idx="0"/>
          </p:cNvCxnSpPr>
          <p:nvPr/>
        </p:nvCxnSpPr>
        <p:spPr bwMode="auto">
          <a:xfrm rot="5400000">
            <a:off x="6348126" y="3968108"/>
            <a:ext cx="1504394" cy="2016125"/>
          </a:xfrm>
          <a:prstGeom prst="bentConnector3">
            <a:avLst>
              <a:gd name="adj1" fmla="val 50000"/>
            </a:avLst>
          </a:prstGeom>
          <a:noFill/>
          <a:ln w="9525">
            <a:solidFill>
              <a:schemeClr val="tx1"/>
            </a:solidFill>
            <a:miter lim="800000"/>
            <a:headEnd/>
            <a:tailEnd type="triangle" w="med" len="med"/>
          </a:ln>
        </p:spPr>
      </p:cxnSp>
    </p:spTree>
    <p:extLst>
      <p:ext uri="{BB962C8B-B14F-4D97-AF65-F5344CB8AC3E}">
        <p14:creationId xmlns:p14="http://schemas.microsoft.com/office/powerpoint/2010/main" val="49886680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120</a:t>
            </a:fld>
            <a:endParaRPr lang="de-DE"/>
          </a:p>
        </p:txBody>
      </p:sp>
      <p:sp>
        <p:nvSpPr>
          <p:cNvPr id="5" name="Textplatzhalter 4"/>
          <p:cNvSpPr>
            <a:spLocks noGrp="1"/>
          </p:cNvSpPr>
          <p:nvPr>
            <p:ph type="body" sz="quarter" idx="10"/>
          </p:nvPr>
        </p:nvSpPr>
        <p:spPr/>
        <p:txBody>
          <a:bodyPr/>
          <a:lstStyle/>
          <a:p>
            <a:r>
              <a:rPr lang="de-DE" dirty="0" smtClean="0"/>
              <a:t>Versicherungswerte</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WohngebäudeVersicherung</a:t>
            </a:r>
            <a:endParaRPr lang="de-DE" dirty="0"/>
          </a:p>
        </p:txBody>
      </p:sp>
      <p:sp>
        <p:nvSpPr>
          <p:cNvPr id="6" name="Textplatzhalter 5"/>
          <p:cNvSpPr>
            <a:spLocks noGrp="1"/>
          </p:cNvSpPr>
          <p:nvPr>
            <p:ph type="body" sz="half" idx="11"/>
          </p:nvPr>
        </p:nvSpPr>
        <p:spPr/>
        <p:txBody>
          <a:bodyPr/>
          <a:lstStyle/>
          <a:p>
            <a:pPr marL="719138" indent="-358775" eaLnBrk="0" fontAlgn="base" hangingPunct="0">
              <a:spcBef>
                <a:spcPct val="0"/>
              </a:spcBef>
              <a:spcAft>
                <a:spcPct val="0"/>
              </a:spcAft>
              <a:buClr>
                <a:srgbClr val="1D2D4B"/>
              </a:buClr>
            </a:pPr>
            <a:r>
              <a:rPr lang="de-DE" sz="1800" dirty="0"/>
              <a:t>Gemeiner Wert</a:t>
            </a:r>
            <a:br>
              <a:rPr lang="de-DE" sz="1800" dirty="0"/>
            </a:br>
            <a:r>
              <a:rPr lang="de-DE" sz="1800" dirty="0"/>
              <a:t>erzielbarer Verkaufspreis (bei zum Abbruch bestimmter Gebäude)</a:t>
            </a:r>
          </a:p>
          <a:p>
            <a:pPr marL="719138" indent="-358775" eaLnBrk="0" fontAlgn="base" hangingPunct="0">
              <a:spcBef>
                <a:spcPct val="0"/>
              </a:spcBef>
              <a:spcAft>
                <a:spcPct val="0"/>
              </a:spcAft>
              <a:buClr>
                <a:srgbClr val="1D2D4B"/>
              </a:buClr>
            </a:pPr>
            <a:endParaRPr lang="de-DE" sz="1800" dirty="0"/>
          </a:p>
          <a:p>
            <a:pPr marL="719138" indent="-358775" eaLnBrk="0" fontAlgn="base" hangingPunct="0">
              <a:spcBef>
                <a:spcPct val="0"/>
              </a:spcBef>
              <a:spcAft>
                <a:spcPct val="0"/>
              </a:spcAft>
              <a:buClr>
                <a:srgbClr val="1D2D4B"/>
              </a:buClr>
            </a:pPr>
            <a:r>
              <a:rPr lang="de-DE" sz="1800" dirty="0"/>
              <a:t>Zeitwert</a:t>
            </a:r>
            <a:br>
              <a:rPr lang="de-DE" sz="1800" dirty="0"/>
            </a:br>
            <a:r>
              <a:rPr lang="de-DE" sz="1800" dirty="0"/>
              <a:t>Neuwert abzüglich Wertminderung durch Alter und Abnutzung</a:t>
            </a:r>
          </a:p>
          <a:p>
            <a:pPr marL="719138" indent="-358775" eaLnBrk="0" fontAlgn="base" hangingPunct="0">
              <a:spcBef>
                <a:spcPct val="0"/>
              </a:spcBef>
              <a:spcAft>
                <a:spcPct val="0"/>
              </a:spcAft>
              <a:buClr>
                <a:srgbClr val="1D2D4B"/>
              </a:buClr>
            </a:pPr>
            <a:endParaRPr lang="de-DE" sz="1800" dirty="0"/>
          </a:p>
          <a:p>
            <a:pPr marL="719138" indent="-358775" eaLnBrk="0" fontAlgn="base" hangingPunct="0">
              <a:spcBef>
                <a:spcPct val="0"/>
              </a:spcBef>
              <a:spcAft>
                <a:spcPct val="0"/>
              </a:spcAft>
              <a:buClr>
                <a:srgbClr val="1D2D4B"/>
              </a:buClr>
            </a:pPr>
            <a:r>
              <a:rPr lang="de-DE" sz="1800" dirty="0"/>
              <a:t>Neuwert</a:t>
            </a:r>
            <a:br>
              <a:rPr lang="de-DE" sz="1800" dirty="0"/>
            </a:br>
            <a:r>
              <a:rPr lang="de-DE" sz="1800" dirty="0"/>
              <a:t>ortsüblicher Neubauwert im Jahr der Erstellung des Gebäudes </a:t>
            </a:r>
            <a:br>
              <a:rPr lang="de-DE" sz="1800" dirty="0"/>
            </a:br>
            <a:r>
              <a:rPr lang="de-DE" sz="1800" dirty="0"/>
              <a:t>(feste Versicherungssumme)</a:t>
            </a:r>
          </a:p>
          <a:p>
            <a:pPr marL="719138" indent="-358775" eaLnBrk="0" fontAlgn="base" hangingPunct="0">
              <a:spcBef>
                <a:spcPct val="0"/>
              </a:spcBef>
              <a:spcAft>
                <a:spcPct val="0"/>
              </a:spcAft>
              <a:buClr>
                <a:srgbClr val="1D2D4B"/>
              </a:buClr>
            </a:pPr>
            <a:endParaRPr lang="de-DE" sz="1800" dirty="0"/>
          </a:p>
          <a:p>
            <a:pPr marL="719138" indent="-358775" eaLnBrk="0" fontAlgn="base" hangingPunct="0">
              <a:spcBef>
                <a:spcPct val="0"/>
              </a:spcBef>
              <a:spcAft>
                <a:spcPct val="0"/>
              </a:spcAft>
              <a:buClr>
                <a:srgbClr val="1D2D4B"/>
              </a:buClr>
            </a:pPr>
            <a:r>
              <a:rPr lang="de-DE" sz="1800" dirty="0"/>
              <a:t>Gleitender Neuwert</a:t>
            </a:r>
            <a:br>
              <a:rPr lang="de-DE" sz="1800" dirty="0"/>
            </a:br>
            <a:r>
              <a:rPr lang="de-DE" sz="1800" dirty="0"/>
              <a:t>Neuwertversicherung mit Anpassung an die Preisentwicklung</a:t>
            </a:r>
          </a:p>
          <a:p>
            <a:endParaRPr lang="de-DE" sz="1800" dirty="0"/>
          </a:p>
        </p:txBody>
      </p:sp>
    </p:spTree>
    <p:extLst>
      <p:ext uri="{BB962C8B-B14F-4D97-AF65-F5344CB8AC3E}">
        <p14:creationId xmlns:p14="http://schemas.microsoft.com/office/powerpoint/2010/main" val="61891096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121</a:t>
            </a:fld>
            <a:endParaRPr lang="de-DE"/>
          </a:p>
        </p:txBody>
      </p:sp>
      <p:sp>
        <p:nvSpPr>
          <p:cNvPr id="6" name="Textplatzhalter 5"/>
          <p:cNvSpPr>
            <a:spLocks noGrp="1"/>
          </p:cNvSpPr>
          <p:nvPr>
            <p:ph type="body" sz="quarter" idx="10"/>
          </p:nvPr>
        </p:nvSpPr>
        <p:spPr/>
        <p:txBody>
          <a:bodyPr/>
          <a:lstStyle/>
          <a:p>
            <a:r>
              <a:rPr lang="de-DE" dirty="0" smtClean="0"/>
              <a:t>Gleitende Neuwertversicherung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WohngebäudeVersicherung</a:t>
            </a:r>
            <a:endParaRPr lang="de-DE" dirty="0"/>
          </a:p>
        </p:txBody>
      </p:sp>
      <p:sp>
        <p:nvSpPr>
          <p:cNvPr id="7" name="Textplatzhalter 6"/>
          <p:cNvSpPr>
            <a:spLocks noGrp="1"/>
          </p:cNvSpPr>
          <p:nvPr>
            <p:ph type="body" sz="half" idx="11"/>
          </p:nvPr>
        </p:nvSpPr>
        <p:spPr/>
        <p:txBody>
          <a:bodyPr/>
          <a:lstStyle/>
          <a:p>
            <a:pPr marL="719138" indent="-358775" eaLnBrk="0" fontAlgn="base" hangingPunct="0">
              <a:spcBef>
                <a:spcPct val="0"/>
              </a:spcBef>
              <a:spcAft>
                <a:spcPct val="0"/>
              </a:spcAft>
              <a:buClr>
                <a:srgbClr val="1D2D4B"/>
              </a:buClr>
            </a:pPr>
            <a:r>
              <a:rPr kumimoji="1" lang="de-DE" sz="1800" dirty="0"/>
              <a:t>Bei korrekter Ermittlung der Versicherungssumme gilt Unterversicherungsverzicht als vereinbart</a:t>
            </a:r>
            <a:endParaRPr lang="de-DE" sz="1800" dirty="0"/>
          </a:p>
          <a:p>
            <a:pPr marL="719138" indent="-358775" eaLnBrk="0" fontAlgn="base" hangingPunct="0">
              <a:spcBef>
                <a:spcPct val="0"/>
              </a:spcBef>
              <a:spcAft>
                <a:spcPct val="0"/>
              </a:spcAft>
              <a:buClr>
                <a:srgbClr val="1D2D4B"/>
              </a:buClr>
            </a:pPr>
            <a:endParaRPr lang="de-DE" sz="1800" dirty="0"/>
          </a:p>
          <a:p>
            <a:pPr marL="719138" indent="-358775" eaLnBrk="0" fontAlgn="base" hangingPunct="0">
              <a:spcBef>
                <a:spcPct val="0"/>
              </a:spcBef>
              <a:spcAft>
                <a:spcPct val="0"/>
              </a:spcAft>
              <a:buClr>
                <a:srgbClr val="1D2D4B"/>
              </a:buClr>
            </a:pPr>
            <a:r>
              <a:rPr lang="de-DE" sz="1800" dirty="0"/>
              <a:t>Versichert ist der Wiederaufbau</a:t>
            </a:r>
          </a:p>
          <a:p>
            <a:pPr marL="719138" indent="-358775" eaLnBrk="0" fontAlgn="base" hangingPunct="0">
              <a:spcBef>
                <a:spcPct val="0"/>
              </a:spcBef>
              <a:spcAft>
                <a:spcPct val="0"/>
              </a:spcAft>
              <a:buClr>
                <a:srgbClr val="1D2D4B"/>
              </a:buClr>
            </a:pPr>
            <a:endParaRPr lang="de-DE" sz="1800" dirty="0"/>
          </a:p>
          <a:p>
            <a:pPr marL="719138" indent="-358775" eaLnBrk="0" fontAlgn="base" hangingPunct="0">
              <a:spcBef>
                <a:spcPct val="0"/>
              </a:spcBef>
              <a:spcAft>
                <a:spcPct val="0"/>
              </a:spcAft>
              <a:buClr>
                <a:srgbClr val="1D2D4B"/>
              </a:buClr>
            </a:pPr>
            <a:r>
              <a:rPr lang="de-DE" sz="1800" dirty="0"/>
              <a:t>Anpassung der Leistung des VR an die Preissteigerungsrate im Baugewerbe</a:t>
            </a:r>
          </a:p>
          <a:p>
            <a:pPr marL="719138" indent="-358775" eaLnBrk="0" fontAlgn="base" hangingPunct="0">
              <a:spcBef>
                <a:spcPct val="0"/>
              </a:spcBef>
              <a:spcAft>
                <a:spcPct val="0"/>
              </a:spcAft>
              <a:buClr>
                <a:srgbClr val="1D2D4B"/>
              </a:buClr>
            </a:pPr>
            <a:endParaRPr lang="de-DE" sz="1800" dirty="0"/>
          </a:p>
          <a:p>
            <a:pPr marL="719138" indent="-358775" eaLnBrk="0" fontAlgn="base" hangingPunct="0">
              <a:spcBef>
                <a:spcPct val="0"/>
              </a:spcBef>
              <a:spcAft>
                <a:spcPct val="0"/>
              </a:spcAft>
              <a:buClr>
                <a:srgbClr val="1D2D4B"/>
              </a:buClr>
            </a:pPr>
            <a:r>
              <a:rPr lang="de-DE" sz="1800" dirty="0"/>
              <a:t>Grundlage ist die Versicherungssumme 1914, die unverändert bleibt</a:t>
            </a:r>
            <a:br>
              <a:rPr lang="de-DE" sz="1800" dirty="0"/>
            </a:br>
            <a:r>
              <a:rPr lang="de-DE" sz="1800" dirty="0"/>
              <a:t/>
            </a:r>
            <a:br>
              <a:rPr lang="de-DE" sz="1800" dirty="0"/>
            </a:br>
            <a:r>
              <a:rPr lang="de-DE" sz="1800" dirty="0"/>
              <a:t>Der Wert 1914, der </a:t>
            </a:r>
            <a:r>
              <a:rPr kumimoji="1" lang="de-DE" sz="1800" dirty="0"/>
              <a:t>in Mark (M </a:t>
            </a:r>
            <a:r>
              <a:rPr kumimoji="1" lang="en-US" sz="1800" dirty="0"/>
              <a:t>~ </a:t>
            </a:r>
            <a:r>
              <a:rPr kumimoji="1" lang="de-DE" sz="1800" dirty="0"/>
              <a:t>Reichsmark</a:t>
            </a:r>
            <a:r>
              <a:rPr kumimoji="1" lang="en-US" sz="1800" dirty="0"/>
              <a:t>) </a:t>
            </a:r>
            <a:r>
              <a:rPr kumimoji="1" lang="de-DE" sz="1800" dirty="0"/>
              <a:t>angegeben</a:t>
            </a:r>
            <a:r>
              <a:rPr lang="de-DE" sz="1800" dirty="0"/>
              <a:t> wird, ist </a:t>
            </a:r>
            <a:r>
              <a:rPr kumimoji="1" lang="de-DE" sz="1800" dirty="0"/>
              <a:t>der für Gebäude ortsübliche Neubauwert entsprechend der Größe, der Ausstattung und des Ausbaus des Gebäudes nach Preisen des Jahres 1914.</a:t>
            </a:r>
          </a:p>
          <a:p>
            <a:endParaRPr lang="de-DE" sz="1800" dirty="0"/>
          </a:p>
        </p:txBody>
      </p:sp>
    </p:spTree>
    <p:extLst>
      <p:ext uri="{BB962C8B-B14F-4D97-AF65-F5344CB8AC3E}">
        <p14:creationId xmlns:p14="http://schemas.microsoft.com/office/powerpoint/2010/main" val="79044710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122</a:t>
            </a:fld>
            <a:endParaRPr lang="de-DE"/>
          </a:p>
        </p:txBody>
      </p:sp>
      <p:sp>
        <p:nvSpPr>
          <p:cNvPr id="6" name="Textplatzhalter 5"/>
          <p:cNvSpPr>
            <a:spLocks noGrp="1"/>
          </p:cNvSpPr>
          <p:nvPr>
            <p:ph type="body" sz="quarter" idx="10"/>
          </p:nvPr>
        </p:nvSpPr>
        <p:spPr/>
        <p:txBody>
          <a:bodyPr/>
          <a:lstStyle/>
          <a:p>
            <a:r>
              <a:rPr kumimoji="1" lang="de-DE" dirty="0"/>
              <a:t>Ermittlung der Versicherungssumme</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WohngebäudeVersicherung</a:t>
            </a:r>
            <a:endParaRPr lang="de-DE" dirty="0"/>
          </a:p>
        </p:txBody>
      </p:sp>
      <p:sp>
        <p:nvSpPr>
          <p:cNvPr id="7" name="Textplatzhalter 6"/>
          <p:cNvSpPr>
            <a:spLocks noGrp="1"/>
          </p:cNvSpPr>
          <p:nvPr>
            <p:ph type="body" sz="half" idx="11"/>
          </p:nvPr>
        </p:nvSpPr>
        <p:spPr/>
        <p:txBody>
          <a:bodyPr/>
          <a:lstStyle/>
          <a:p>
            <a:pPr marL="714375" indent="-357188" eaLnBrk="0" fontAlgn="base" hangingPunct="0">
              <a:spcBef>
                <a:spcPct val="25000"/>
              </a:spcBef>
              <a:spcAft>
                <a:spcPct val="0"/>
              </a:spcAft>
              <a:buClr>
                <a:srgbClr val="1D2D4B"/>
              </a:buClr>
            </a:pPr>
            <a:r>
              <a:rPr lang="de-DE" sz="1800" dirty="0"/>
              <a:t>Ermittlung durch Bausachverständigen</a:t>
            </a:r>
            <a:br>
              <a:rPr lang="de-DE" sz="1800" dirty="0"/>
            </a:br>
            <a:endParaRPr lang="de-DE" sz="1800" dirty="0"/>
          </a:p>
          <a:p>
            <a:pPr marL="714375" indent="-357188" eaLnBrk="0" fontAlgn="base" hangingPunct="0">
              <a:spcBef>
                <a:spcPct val="25000"/>
              </a:spcBef>
              <a:spcAft>
                <a:spcPct val="0"/>
              </a:spcAft>
              <a:buClr>
                <a:srgbClr val="1D2D4B"/>
              </a:buClr>
            </a:pPr>
            <a:r>
              <a:rPr lang="de-DE" sz="1800" dirty="0"/>
              <a:t>Umrechnung aus Preisen eines anderen Jahres</a:t>
            </a:r>
          </a:p>
          <a:p>
            <a:pPr marL="714375" indent="-357188" eaLnBrk="0" fontAlgn="base" hangingPunct="0">
              <a:spcBef>
                <a:spcPct val="25000"/>
              </a:spcBef>
              <a:spcAft>
                <a:spcPct val="0"/>
              </a:spcAft>
              <a:buClr>
                <a:srgbClr val="1D2D4B"/>
              </a:buClr>
            </a:pPr>
            <a:endParaRPr lang="de-DE" sz="1800" dirty="0"/>
          </a:p>
          <a:p>
            <a:pPr marL="714375" indent="-357188" eaLnBrk="0" fontAlgn="base" hangingPunct="0">
              <a:spcBef>
                <a:spcPct val="25000"/>
              </a:spcBef>
              <a:spcAft>
                <a:spcPct val="0"/>
              </a:spcAft>
              <a:buClr>
                <a:srgbClr val="1D2D4B"/>
              </a:buClr>
            </a:pPr>
            <a:r>
              <a:rPr lang="de-DE" sz="1800" dirty="0"/>
              <a:t>Summenermittlungsbogen</a:t>
            </a:r>
          </a:p>
          <a:p>
            <a:endParaRPr lang="de-DE" sz="2400" dirty="0"/>
          </a:p>
        </p:txBody>
      </p:sp>
      <p:sp>
        <p:nvSpPr>
          <p:cNvPr id="8" name="Text Box 20"/>
          <p:cNvSpPr txBox="1">
            <a:spLocks noChangeArrowheads="1"/>
          </p:cNvSpPr>
          <p:nvPr/>
        </p:nvSpPr>
        <p:spPr bwMode="auto">
          <a:xfrm>
            <a:off x="4186705" y="5200836"/>
            <a:ext cx="3816350" cy="376238"/>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b="1">
                <a:solidFill>
                  <a:srgbClr val="1D2D4B"/>
                </a:solidFill>
              </a:rPr>
              <a:t>Unterversicherungsverzicht</a:t>
            </a:r>
          </a:p>
        </p:txBody>
      </p:sp>
      <p:cxnSp>
        <p:nvCxnSpPr>
          <p:cNvPr id="9" name="AutoShape 6"/>
          <p:cNvCxnSpPr>
            <a:cxnSpLocks noChangeShapeType="1"/>
            <a:endCxn id="8" idx="0"/>
          </p:cNvCxnSpPr>
          <p:nvPr/>
        </p:nvCxnSpPr>
        <p:spPr bwMode="auto">
          <a:xfrm rot="5400000">
            <a:off x="5663080" y="4769036"/>
            <a:ext cx="863600" cy="0"/>
          </a:xfrm>
          <a:prstGeom prst="straightConnector1">
            <a:avLst/>
          </a:prstGeom>
          <a:noFill/>
          <a:ln w="9525">
            <a:solidFill>
              <a:schemeClr val="tx1"/>
            </a:solidFill>
            <a:round/>
            <a:headEnd/>
            <a:tailEnd type="triangle" w="med" len="med"/>
          </a:ln>
        </p:spPr>
      </p:cxnSp>
    </p:spTree>
    <p:extLst>
      <p:ext uri="{BB962C8B-B14F-4D97-AF65-F5344CB8AC3E}">
        <p14:creationId xmlns:p14="http://schemas.microsoft.com/office/powerpoint/2010/main" val="106885968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123</a:t>
            </a:fld>
            <a:endParaRPr lang="de-DE"/>
          </a:p>
        </p:txBody>
      </p:sp>
      <p:sp>
        <p:nvSpPr>
          <p:cNvPr id="5" name="Textplatzhalter 4"/>
          <p:cNvSpPr>
            <a:spLocks noGrp="1"/>
          </p:cNvSpPr>
          <p:nvPr>
            <p:ph type="body" sz="quarter" idx="10"/>
          </p:nvPr>
        </p:nvSpPr>
        <p:spPr/>
        <p:txBody>
          <a:bodyPr/>
          <a:lstStyle/>
          <a:p>
            <a:r>
              <a:rPr lang="de-DE" dirty="0" smtClean="0"/>
              <a:t>Umrechnung der Versicherungssumme</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WohngebäudeVersicherung</a:t>
            </a:r>
            <a:endParaRPr lang="de-DE" dirty="0"/>
          </a:p>
        </p:txBody>
      </p:sp>
      <p:sp>
        <p:nvSpPr>
          <p:cNvPr id="6" name="Text Box 3"/>
          <p:cNvSpPr txBox="1">
            <a:spLocks noChangeArrowheads="1"/>
          </p:cNvSpPr>
          <p:nvPr/>
        </p:nvSpPr>
        <p:spPr bwMode="auto">
          <a:xfrm>
            <a:off x="72559" y="2247681"/>
            <a:ext cx="7705725" cy="1368425"/>
          </a:xfrm>
          <a:prstGeom prst="rect">
            <a:avLst/>
          </a:prstGeom>
          <a:noFill/>
          <a:ln w="9525" algn="ctr">
            <a:noFill/>
            <a:miter lim="800000"/>
            <a:headEnd/>
            <a:tailEnd/>
          </a:ln>
        </p:spPr>
        <p:txBody>
          <a:bodyPr/>
          <a:lstStyle/>
          <a:p>
            <a:pPr marL="714375" indent="-357188" eaLnBrk="0" fontAlgn="base" hangingPunct="0">
              <a:spcBef>
                <a:spcPct val="25000"/>
              </a:spcBef>
              <a:spcAft>
                <a:spcPct val="0"/>
              </a:spcAft>
              <a:buClr>
                <a:srgbClr val="1D2D4B"/>
              </a:buClr>
              <a:buFont typeface="Wingdings" pitchFamily="2" charset="2"/>
              <a:buChar char="§"/>
            </a:pPr>
            <a:r>
              <a:rPr lang="de-DE" dirty="0">
                <a:solidFill>
                  <a:srgbClr val="1D2D4B"/>
                </a:solidFill>
              </a:rPr>
              <a:t>Für die Umrechnung der VS wird der Baupreisindex genutzt</a:t>
            </a:r>
            <a:br>
              <a:rPr lang="de-DE" dirty="0">
                <a:solidFill>
                  <a:srgbClr val="1D2D4B"/>
                </a:solidFill>
              </a:rPr>
            </a:br>
            <a:r>
              <a:rPr lang="de-DE" dirty="0">
                <a:solidFill>
                  <a:srgbClr val="1D2D4B"/>
                </a:solidFill>
              </a:rPr>
              <a:t>(in diesen fließen sowohl Lohn- als auch Materialkosten ein)</a:t>
            </a:r>
            <a:br>
              <a:rPr lang="de-DE" dirty="0">
                <a:solidFill>
                  <a:srgbClr val="1D2D4B"/>
                </a:solidFill>
              </a:rPr>
            </a:br>
            <a:r>
              <a:rPr lang="de-DE" dirty="0">
                <a:solidFill>
                  <a:srgbClr val="1D2D4B"/>
                </a:solidFill>
              </a:rPr>
              <a:t/>
            </a:r>
            <a:br>
              <a:rPr lang="de-DE" dirty="0">
                <a:solidFill>
                  <a:srgbClr val="1D2D4B"/>
                </a:solidFill>
              </a:rPr>
            </a:br>
            <a:r>
              <a:rPr lang="de-DE" dirty="0">
                <a:solidFill>
                  <a:srgbClr val="1D2D4B"/>
                </a:solidFill>
              </a:rPr>
              <a:t>Baupreisindex </a:t>
            </a:r>
            <a:r>
              <a:rPr lang="de-DE" dirty="0" smtClean="0">
                <a:solidFill>
                  <a:srgbClr val="1D2D4B"/>
                </a:solidFill>
              </a:rPr>
              <a:t>2022 </a:t>
            </a:r>
            <a:r>
              <a:rPr lang="de-DE" dirty="0">
                <a:solidFill>
                  <a:srgbClr val="1D2D4B"/>
                </a:solidFill>
              </a:rPr>
              <a:t>= </a:t>
            </a:r>
            <a:r>
              <a:rPr lang="de-DE" dirty="0" smtClean="0">
                <a:solidFill>
                  <a:srgbClr val="1D2D4B"/>
                </a:solidFill>
              </a:rPr>
              <a:t>16,682</a:t>
            </a:r>
            <a:endParaRPr lang="de-DE" dirty="0">
              <a:solidFill>
                <a:srgbClr val="1D2D4B"/>
              </a:solidFill>
            </a:endParaRPr>
          </a:p>
        </p:txBody>
      </p:sp>
      <p:sp>
        <p:nvSpPr>
          <p:cNvPr id="7" name="Text Box 8"/>
          <p:cNvSpPr txBox="1">
            <a:spLocks noChangeArrowheads="1"/>
          </p:cNvSpPr>
          <p:nvPr/>
        </p:nvSpPr>
        <p:spPr bwMode="auto">
          <a:xfrm>
            <a:off x="2711433" y="4545673"/>
            <a:ext cx="3327146" cy="400110"/>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kumimoji="1" lang="de-DE" sz="2000" b="1" dirty="0">
                <a:solidFill>
                  <a:srgbClr val="1D2D4B"/>
                </a:solidFill>
              </a:rPr>
              <a:t>Neuwert des </a:t>
            </a:r>
            <a:r>
              <a:rPr kumimoji="1" lang="de-DE" sz="2000" b="1" dirty="0" smtClean="0">
                <a:solidFill>
                  <a:srgbClr val="1D2D4B"/>
                </a:solidFill>
              </a:rPr>
              <a:t>Objekts BPI</a:t>
            </a:r>
            <a:endParaRPr kumimoji="1" lang="de-DE" sz="2000" b="1" dirty="0">
              <a:solidFill>
                <a:srgbClr val="1D2D4B"/>
              </a:solidFill>
            </a:endParaRPr>
          </a:p>
        </p:txBody>
      </p:sp>
      <p:sp>
        <p:nvSpPr>
          <p:cNvPr id="9" name="Text Box 10"/>
          <p:cNvSpPr txBox="1">
            <a:spLocks noChangeArrowheads="1"/>
          </p:cNvSpPr>
          <p:nvPr/>
        </p:nvSpPr>
        <p:spPr bwMode="auto">
          <a:xfrm>
            <a:off x="5944837" y="4552598"/>
            <a:ext cx="1989138" cy="396875"/>
          </a:xfrm>
          <a:prstGeom prst="rect">
            <a:avLst/>
          </a:prstGeom>
          <a:noFill/>
          <a:ln w="9525">
            <a:noFill/>
            <a:miter lim="800000"/>
            <a:headEnd/>
            <a:tailEnd/>
          </a:ln>
        </p:spPr>
        <p:txBody>
          <a:bodyPr anchor="ctr">
            <a:spAutoFit/>
          </a:bodyPr>
          <a:lstStyle/>
          <a:p>
            <a:pPr eaLnBrk="0" fontAlgn="base" hangingPunct="0">
              <a:spcBef>
                <a:spcPct val="50000"/>
              </a:spcBef>
              <a:spcAft>
                <a:spcPct val="0"/>
              </a:spcAft>
            </a:pPr>
            <a:r>
              <a:rPr kumimoji="1" lang="de-DE" sz="2000" b="1" dirty="0">
                <a:solidFill>
                  <a:srgbClr val="1D2D4B"/>
                </a:solidFill>
              </a:rPr>
              <a:t>=  </a:t>
            </a:r>
            <a:r>
              <a:rPr kumimoji="1" lang="de-DE" sz="2000" b="1" dirty="0" smtClean="0">
                <a:solidFill>
                  <a:srgbClr val="1D2D4B"/>
                </a:solidFill>
              </a:rPr>
              <a:t> Wert </a:t>
            </a:r>
            <a:r>
              <a:rPr kumimoji="1" lang="de-DE" sz="2000" b="1" dirty="0">
                <a:solidFill>
                  <a:srgbClr val="1D2D4B"/>
                </a:solidFill>
              </a:rPr>
              <a:t>1914</a:t>
            </a:r>
          </a:p>
        </p:txBody>
      </p:sp>
    </p:spTree>
    <p:extLst>
      <p:ext uri="{BB962C8B-B14F-4D97-AF65-F5344CB8AC3E}">
        <p14:creationId xmlns:p14="http://schemas.microsoft.com/office/powerpoint/2010/main" val="234913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17" presetClass="entr" presetSubtype="1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fltVal val="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124</a:t>
            </a:fld>
            <a:endParaRPr lang="de-DE"/>
          </a:p>
        </p:txBody>
      </p:sp>
      <p:sp>
        <p:nvSpPr>
          <p:cNvPr id="5" name="Textplatzhalter 4"/>
          <p:cNvSpPr>
            <a:spLocks noGrp="1"/>
          </p:cNvSpPr>
          <p:nvPr>
            <p:ph type="body" sz="quarter" idx="10"/>
          </p:nvPr>
        </p:nvSpPr>
        <p:spPr/>
        <p:txBody>
          <a:bodyPr/>
          <a:lstStyle/>
          <a:p>
            <a:r>
              <a:rPr lang="de-DE" dirty="0"/>
              <a:t>Umrechnung der Versicherungssumme</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WohngebäudeVersicherung</a:t>
            </a:r>
            <a:endParaRPr lang="de-DE" dirty="0"/>
          </a:p>
        </p:txBody>
      </p:sp>
      <p:sp>
        <p:nvSpPr>
          <p:cNvPr id="6" name="Text Box 5"/>
          <p:cNvSpPr txBox="1">
            <a:spLocks noChangeArrowheads="1"/>
          </p:cNvSpPr>
          <p:nvPr/>
        </p:nvSpPr>
        <p:spPr bwMode="auto">
          <a:xfrm>
            <a:off x="0" y="2247681"/>
            <a:ext cx="10266218" cy="1727200"/>
          </a:xfrm>
          <a:prstGeom prst="rect">
            <a:avLst/>
          </a:prstGeom>
          <a:noFill/>
          <a:ln w="9525" algn="ctr">
            <a:noFill/>
            <a:miter lim="800000"/>
            <a:headEnd/>
            <a:tailEnd/>
          </a:ln>
        </p:spPr>
        <p:txBody>
          <a:bodyPr/>
          <a:lstStyle/>
          <a:p>
            <a:pPr marL="714375" indent="-357188" eaLnBrk="0" fontAlgn="base" hangingPunct="0">
              <a:spcBef>
                <a:spcPct val="25000"/>
              </a:spcBef>
              <a:spcAft>
                <a:spcPct val="0"/>
              </a:spcAft>
              <a:buClr>
                <a:srgbClr val="1D2D4B"/>
              </a:buClr>
              <a:buFont typeface="Wingdings" pitchFamily="2" charset="2"/>
              <a:buChar char="§"/>
            </a:pPr>
            <a:r>
              <a:rPr lang="de-DE" dirty="0">
                <a:solidFill>
                  <a:srgbClr val="1D2D4B"/>
                </a:solidFill>
              </a:rPr>
              <a:t>Für die Umrechnung der Prämie wird der gleitende Neuwertfaktor (Prämienfaktor) genutzt</a:t>
            </a:r>
            <a:br>
              <a:rPr lang="de-DE" dirty="0">
                <a:solidFill>
                  <a:srgbClr val="1D2D4B"/>
                </a:solidFill>
              </a:rPr>
            </a:br>
            <a:r>
              <a:rPr lang="de-DE" dirty="0">
                <a:solidFill>
                  <a:srgbClr val="1D2D4B"/>
                </a:solidFill>
              </a:rPr>
              <a:t/>
            </a:r>
            <a:br>
              <a:rPr lang="de-DE" dirty="0">
                <a:solidFill>
                  <a:srgbClr val="1D2D4B"/>
                </a:solidFill>
              </a:rPr>
            </a:br>
            <a:r>
              <a:rPr lang="de-DE" dirty="0">
                <a:solidFill>
                  <a:srgbClr val="1D2D4B"/>
                </a:solidFill>
              </a:rPr>
              <a:t>gleitender Neuwertfaktor </a:t>
            </a:r>
            <a:r>
              <a:rPr lang="de-DE" dirty="0" smtClean="0">
                <a:solidFill>
                  <a:srgbClr val="1D2D4B"/>
                </a:solidFill>
              </a:rPr>
              <a:t>2022 </a:t>
            </a:r>
            <a:r>
              <a:rPr lang="de-DE" dirty="0">
                <a:solidFill>
                  <a:srgbClr val="1D2D4B"/>
                </a:solidFill>
              </a:rPr>
              <a:t>= </a:t>
            </a:r>
            <a:r>
              <a:rPr lang="de-DE" dirty="0" smtClean="0">
                <a:solidFill>
                  <a:srgbClr val="1D2D4B"/>
                </a:solidFill>
              </a:rPr>
              <a:t>21,2</a:t>
            </a:r>
            <a:endParaRPr lang="de-DE" dirty="0">
              <a:solidFill>
                <a:srgbClr val="1D2D4B"/>
              </a:solidFill>
            </a:endParaRPr>
          </a:p>
        </p:txBody>
      </p:sp>
      <p:sp>
        <p:nvSpPr>
          <p:cNvPr id="7" name="Text Box 6"/>
          <p:cNvSpPr txBox="1">
            <a:spLocks noChangeArrowheads="1"/>
          </p:cNvSpPr>
          <p:nvPr/>
        </p:nvSpPr>
        <p:spPr bwMode="auto">
          <a:xfrm>
            <a:off x="4723101" y="4215780"/>
            <a:ext cx="1676400" cy="396875"/>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b="1">
                <a:solidFill>
                  <a:srgbClr val="1D2D4B"/>
                </a:solidFill>
              </a:rPr>
              <a:t>Wert 1914</a:t>
            </a:r>
          </a:p>
        </p:txBody>
      </p:sp>
      <p:sp>
        <p:nvSpPr>
          <p:cNvPr id="8" name="Text Box 7"/>
          <p:cNvSpPr txBox="1">
            <a:spLocks noChangeArrowheads="1"/>
          </p:cNvSpPr>
          <p:nvPr/>
        </p:nvSpPr>
        <p:spPr bwMode="auto">
          <a:xfrm>
            <a:off x="5681951" y="4898405"/>
            <a:ext cx="2813050" cy="396875"/>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b="1">
                <a:solidFill>
                  <a:srgbClr val="1D2D4B"/>
                </a:solidFill>
              </a:rPr>
              <a:t>x    GLNW-Faktor</a:t>
            </a:r>
          </a:p>
        </p:txBody>
      </p:sp>
      <p:sp>
        <p:nvSpPr>
          <p:cNvPr id="9" name="Text Box 8"/>
          <p:cNvSpPr txBox="1">
            <a:spLocks noChangeArrowheads="1"/>
          </p:cNvSpPr>
          <p:nvPr/>
        </p:nvSpPr>
        <p:spPr bwMode="auto">
          <a:xfrm>
            <a:off x="6112164" y="4226893"/>
            <a:ext cx="2362200" cy="396875"/>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b="1" dirty="0">
                <a:solidFill>
                  <a:srgbClr val="1D2D4B"/>
                </a:solidFill>
              </a:rPr>
              <a:t>x   Prämiensatz</a:t>
            </a:r>
          </a:p>
        </p:txBody>
      </p:sp>
      <p:sp>
        <p:nvSpPr>
          <p:cNvPr id="10" name="Text Box 9"/>
          <p:cNvSpPr txBox="1">
            <a:spLocks noChangeArrowheads="1"/>
          </p:cNvSpPr>
          <p:nvPr/>
        </p:nvSpPr>
        <p:spPr bwMode="auto">
          <a:xfrm>
            <a:off x="3167351" y="4215780"/>
            <a:ext cx="1655763" cy="396875"/>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b="1" dirty="0">
                <a:solidFill>
                  <a:srgbClr val="1D2D4B"/>
                </a:solidFill>
              </a:rPr>
              <a:t>JNP 1914  =</a:t>
            </a:r>
          </a:p>
        </p:txBody>
      </p:sp>
      <p:sp>
        <p:nvSpPr>
          <p:cNvPr id="11" name="Text Box 10"/>
          <p:cNvSpPr txBox="1">
            <a:spLocks noChangeArrowheads="1"/>
          </p:cNvSpPr>
          <p:nvPr/>
        </p:nvSpPr>
        <p:spPr bwMode="auto">
          <a:xfrm>
            <a:off x="4234151" y="4898405"/>
            <a:ext cx="1676400" cy="396875"/>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b="1">
                <a:solidFill>
                  <a:srgbClr val="1D2D4B"/>
                </a:solidFill>
              </a:rPr>
              <a:t>JNP 1914</a:t>
            </a:r>
          </a:p>
        </p:txBody>
      </p:sp>
      <p:sp>
        <p:nvSpPr>
          <p:cNvPr id="12" name="Text Box 11"/>
          <p:cNvSpPr txBox="1">
            <a:spLocks noChangeArrowheads="1"/>
          </p:cNvSpPr>
          <p:nvPr/>
        </p:nvSpPr>
        <p:spPr bwMode="auto">
          <a:xfrm>
            <a:off x="3167351" y="4898405"/>
            <a:ext cx="1150938" cy="396875"/>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b="1">
                <a:solidFill>
                  <a:srgbClr val="1D2D4B"/>
                </a:solidFill>
              </a:rPr>
              <a:t>JNP   =</a:t>
            </a:r>
          </a:p>
        </p:txBody>
      </p:sp>
    </p:spTree>
    <p:extLst>
      <p:ext uri="{BB962C8B-B14F-4D97-AF65-F5344CB8AC3E}">
        <p14:creationId xmlns:p14="http://schemas.microsoft.com/office/powerpoint/2010/main" val="598771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125</a:t>
            </a:fld>
            <a:endParaRPr lang="de-DE"/>
          </a:p>
        </p:txBody>
      </p:sp>
      <p:sp>
        <p:nvSpPr>
          <p:cNvPr id="6" name="Textplatzhalter 5"/>
          <p:cNvSpPr>
            <a:spLocks noGrp="1"/>
          </p:cNvSpPr>
          <p:nvPr>
            <p:ph type="body" sz="quarter" idx="10"/>
          </p:nvPr>
        </p:nvSpPr>
        <p:spPr/>
        <p:txBody>
          <a:bodyPr/>
          <a:lstStyle/>
          <a:p>
            <a:r>
              <a:rPr lang="de-DE" dirty="0" smtClean="0"/>
              <a:t>Pauschalversicherung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WohngebäudeVersicherung</a:t>
            </a:r>
            <a:endParaRPr lang="de-DE" dirty="0"/>
          </a:p>
        </p:txBody>
      </p:sp>
      <p:sp>
        <p:nvSpPr>
          <p:cNvPr id="7" name="Textplatzhalter 6"/>
          <p:cNvSpPr>
            <a:spLocks noGrp="1"/>
          </p:cNvSpPr>
          <p:nvPr>
            <p:ph type="body" sz="half" idx="11"/>
          </p:nvPr>
        </p:nvSpPr>
        <p:spPr/>
        <p:txBody>
          <a:bodyPr/>
          <a:lstStyle/>
          <a:p>
            <a:pPr marL="719138" indent="-358775" eaLnBrk="0" fontAlgn="base" hangingPunct="0">
              <a:spcBef>
                <a:spcPct val="50000"/>
              </a:spcBef>
              <a:spcAft>
                <a:spcPct val="0"/>
              </a:spcAft>
            </a:pPr>
            <a:r>
              <a:rPr kumimoji="1" lang="de-DE" sz="1800" dirty="0"/>
              <a:t>Unterversicherungsverzicht wird generell gewährt bei korrekter Ermittlung der Wohnfläche.</a:t>
            </a:r>
          </a:p>
          <a:p>
            <a:pPr marL="719138" indent="-358775" eaLnBrk="0" fontAlgn="base" hangingPunct="0">
              <a:spcBef>
                <a:spcPct val="50000"/>
              </a:spcBef>
              <a:spcAft>
                <a:spcPct val="0"/>
              </a:spcAft>
            </a:pPr>
            <a:r>
              <a:rPr kumimoji="1" lang="de-DE" sz="1800" dirty="0"/>
              <a:t>Festsetzung einer pauschalen Höchstentschädigung.</a:t>
            </a:r>
          </a:p>
          <a:p>
            <a:pPr marL="719138" indent="-358775" eaLnBrk="0" fontAlgn="base" hangingPunct="0">
              <a:spcBef>
                <a:spcPct val="50000"/>
              </a:spcBef>
              <a:spcAft>
                <a:spcPct val="0"/>
              </a:spcAft>
            </a:pPr>
            <a:r>
              <a:rPr kumimoji="1" lang="de-DE" sz="1800" dirty="0"/>
              <a:t>Die Prämienberechnung erfolgt nach der Größe des </a:t>
            </a:r>
            <a:r>
              <a:rPr kumimoji="1" lang="de-DE" sz="1800" dirty="0" smtClean="0"/>
              <a:t>Gebäudes.</a:t>
            </a:r>
            <a:endParaRPr lang="de-DE" sz="1800" dirty="0"/>
          </a:p>
        </p:txBody>
      </p:sp>
      <p:sp>
        <p:nvSpPr>
          <p:cNvPr id="8" name="Text Box 6"/>
          <p:cNvSpPr txBox="1">
            <a:spLocks noChangeArrowheads="1"/>
          </p:cNvSpPr>
          <p:nvPr/>
        </p:nvSpPr>
        <p:spPr bwMode="auto">
          <a:xfrm>
            <a:off x="744911" y="4466585"/>
            <a:ext cx="10967664" cy="369332"/>
          </a:xfrm>
          <a:prstGeom prst="rect">
            <a:avLst/>
          </a:prstGeom>
          <a:noFill/>
          <a:ln w="9525">
            <a:noFill/>
            <a:miter lim="800000"/>
            <a:headEnd/>
            <a:tailEnd/>
          </a:ln>
        </p:spPr>
        <p:txBody>
          <a:bodyPr wrap="square">
            <a:spAutoFit/>
          </a:bodyPr>
          <a:lstStyle/>
          <a:p>
            <a:pPr marL="357188" eaLnBrk="0" fontAlgn="base" hangingPunct="0">
              <a:spcBef>
                <a:spcPct val="50000"/>
              </a:spcBef>
              <a:spcAft>
                <a:spcPct val="0"/>
              </a:spcAft>
              <a:buSzPct val="150000"/>
              <a:buFont typeface="Arial Unicode MS" pitchFamily="34" charset="-128"/>
              <a:buNone/>
            </a:pPr>
            <a:r>
              <a:rPr kumimoji="1" lang="de-DE" dirty="0" smtClean="0">
                <a:solidFill>
                  <a:srgbClr val="1D2D4B"/>
                </a:solidFill>
              </a:rPr>
              <a:t>afm Eurosecure 2008 Deckung mit einer Höchstentschädigungssumme von 600.000 </a:t>
            </a:r>
            <a:r>
              <a:rPr kumimoji="1" lang="de-DE" dirty="0">
                <a:solidFill>
                  <a:srgbClr val="1D2D4B"/>
                </a:solidFill>
              </a:rPr>
              <a:t>€</a:t>
            </a:r>
          </a:p>
        </p:txBody>
      </p:sp>
      <p:sp>
        <p:nvSpPr>
          <p:cNvPr id="9" name="Text Box 7"/>
          <p:cNvSpPr txBox="1">
            <a:spLocks noChangeArrowheads="1"/>
          </p:cNvSpPr>
          <p:nvPr/>
        </p:nvSpPr>
        <p:spPr bwMode="auto">
          <a:xfrm>
            <a:off x="744911" y="3773229"/>
            <a:ext cx="8748712" cy="366712"/>
          </a:xfrm>
          <a:prstGeom prst="rect">
            <a:avLst/>
          </a:prstGeom>
          <a:noFill/>
          <a:ln w="9525">
            <a:noFill/>
            <a:miter lim="800000"/>
            <a:headEnd/>
            <a:tailEnd/>
          </a:ln>
        </p:spPr>
        <p:txBody>
          <a:bodyPr>
            <a:spAutoFit/>
          </a:bodyPr>
          <a:lstStyle/>
          <a:p>
            <a:pPr marL="719138" indent="-358775" eaLnBrk="0" fontAlgn="base" hangingPunct="0">
              <a:spcBef>
                <a:spcPct val="0"/>
              </a:spcBef>
              <a:spcAft>
                <a:spcPct val="0"/>
              </a:spcAft>
            </a:pPr>
            <a:r>
              <a:rPr lang="de-DE" b="1" u="sng" dirty="0">
                <a:solidFill>
                  <a:srgbClr val="1D2D4B"/>
                </a:solidFill>
              </a:rPr>
              <a:t>Beispiel für eine Pauschalversicherung:</a:t>
            </a:r>
          </a:p>
        </p:txBody>
      </p:sp>
    </p:spTree>
    <p:extLst>
      <p:ext uri="{BB962C8B-B14F-4D97-AF65-F5344CB8AC3E}">
        <p14:creationId xmlns:p14="http://schemas.microsoft.com/office/powerpoint/2010/main" val="167021360"/>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126</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WohngebäudeVersicherung</a:t>
            </a:r>
            <a:endParaRPr lang="de-DE" dirty="0"/>
          </a:p>
        </p:txBody>
      </p:sp>
      <p:sp>
        <p:nvSpPr>
          <p:cNvPr id="26" name="Textplatzhalter 2"/>
          <p:cNvSpPr>
            <a:spLocks noGrp="1"/>
          </p:cNvSpPr>
          <p:nvPr>
            <p:ph type="body" sz="quarter" idx="10"/>
          </p:nvPr>
        </p:nvSpPr>
        <p:spPr>
          <a:xfrm>
            <a:off x="364220" y="1755536"/>
            <a:ext cx="11347991" cy="395680"/>
          </a:xfrm>
        </p:spPr>
        <p:txBody>
          <a:bodyPr/>
          <a:lstStyle/>
          <a:p>
            <a:r>
              <a:rPr lang="de-DE" dirty="0" smtClean="0"/>
              <a:t>Motive und Lösungen</a:t>
            </a:r>
            <a:endParaRPr lang="de-DE" dirty="0"/>
          </a:p>
        </p:txBody>
      </p:sp>
      <p:pic>
        <p:nvPicPr>
          <p:cNvPr id="27" name="Grafik 26"/>
          <p:cNvPicPr>
            <a:picLocks noChangeAspect="1"/>
          </p:cNvPicPr>
          <p:nvPr/>
        </p:nvPicPr>
        <p:blipFill>
          <a:blip r:embed="rId2"/>
          <a:stretch>
            <a:fillRect/>
          </a:stretch>
        </p:blipFill>
        <p:spPr>
          <a:xfrm>
            <a:off x="704486" y="5946817"/>
            <a:ext cx="1790700" cy="537210"/>
          </a:xfrm>
          <a:prstGeom prst="rect">
            <a:avLst/>
          </a:prstGeom>
        </p:spPr>
      </p:pic>
      <p:pic>
        <p:nvPicPr>
          <p:cNvPr id="28" name="Grafik 27"/>
          <p:cNvPicPr>
            <a:picLocks noChangeAspect="1"/>
          </p:cNvPicPr>
          <p:nvPr/>
        </p:nvPicPr>
        <p:blipFill>
          <a:blip r:embed="rId3"/>
          <a:stretch>
            <a:fillRect/>
          </a:stretch>
        </p:blipFill>
        <p:spPr>
          <a:xfrm>
            <a:off x="3590562" y="2499343"/>
            <a:ext cx="1790700" cy="541374"/>
          </a:xfrm>
          <a:prstGeom prst="rect">
            <a:avLst/>
          </a:prstGeom>
        </p:spPr>
      </p:pic>
      <p:sp>
        <p:nvSpPr>
          <p:cNvPr id="29" name="Gestreifter Pfeil nach rechts 28"/>
          <p:cNvSpPr/>
          <p:nvPr/>
        </p:nvSpPr>
        <p:spPr>
          <a:xfrm>
            <a:off x="2882236" y="265387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Gestreifter Pfeil nach rechts 29"/>
          <p:cNvSpPr/>
          <p:nvPr/>
        </p:nvSpPr>
        <p:spPr>
          <a:xfrm>
            <a:off x="2872463" y="322848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Gestreifter Pfeil nach rechts 30"/>
          <p:cNvSpPr/>
          <p:nvPr/>
        </p:nvSpPr>
        <p:spPr>
          <a:xfrm>
            <a:off x="2862690" y="380027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Gestreifter Pfeil nach rechts 31"/>
          <p:cNvSpPr/>
          <p:nvPr/>
        </p:nvSpPr>
        <p:spPr>
          <a:xfrm>
            <a:off x="2862690" y="437206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Gestreifter Pfeil nach rechts 32"/>
          <p:cNvSpPr/>
          <p:nvPr/>
        </p:nvSpPr>
        <p:spPr>
          <a:xfrm>
            <a:off x="2882236" y="4944643"/>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Gestreifter Pfeil nach rechts 33"/>
          <p:cNvSpPr/>
          <p:nvPr/>
        </p:nvSpPr>
        <p:spPr>
          <a:xfrm>
            <a:off x="2862690" y="551829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5" name="Grafik 34"/>
          <p:cNvPicPr>
            <a:picLocks noChangeAspect="1"/>
          </p:cNvPicPr>
          <p:nvPr/>
        </p:nvPicPr>
        <p:blipFill>
          <a:blip r:embed="rId4"/>
          <a:stretch>
            <a:fillRect/>
          </a:stretch>
        </p:blipFill>
        <p:spPr>
          <a:xfrm>
            <a:off x="7305312" y="4798107"/>
            <a:ext cx="1790700" cy="541374"/>
          </a:xfrm>
          <a:prstGeom prst="rect">
            <a:avLst/>
          </a:prstGeom>
        </p:spPr>
      </p:pic>
      <p:pic>
        <p:nvPicPr>
          <p:cNvPr id="36" name="Grafik 35"/>
          <p:cNvPicPr>
            <a:picLocks noChangeAspect="1"/>
          </p:cNvPicPr>
          <p:nvPr/>
        </p:nvPicPr>
        <p:blipFill>
          <a:blip r:embed="rId5"/>
          <a:stretch>
            <a:fillRect/>
          </a:stretch>
        </p:blipFill>
        <p:spPr>
          <a:xfrm>
            <a:off x="5447937" y="3073243"/>
            <a:ext cx="1790700" cy="541374"/>
          </a:xfrm>
          <a:prstGeom prst="rect">
            <a:avLst/>
          </a:prstGeom>
        </p:spPr>
      </p:pic>
      <p:pic>
        <p:nvPicPr>
          <p:cNvPr id="37" name="Grafik 36"/>
          <p:cNvPicPr>
            <a:picLocks noChangeAspect="1"/>
          </p:cNvPicPr>
          <p:nvPr/>
        </p:nvPicPr>
        <p:blipFill>
          <a:blip r:embed="rId6"/>
          <a:stretch>
            <a:fillRect/>
          </a:stretch>
        </p:blipFill>
        <p:spPr>
          <a:xfrm>
            <a:off x="3590562" y="3648940"/>
            <a:ext cx="1790700" cy="535425"/>
          </a:xfrm>
          <a:prstGeom prst="rect">
            <a:avLst/>
          </a:prstGeom>
        </p:spPr>
      </p:pic>
      <p:pic>
        <p:nvPicPr>
          <p:cNvPr id="38" name="Grafik 37"/>
          <p:cNvPicPr>
            <a:picLocks noChangeAspect="1"/>
          </p:cNvPicPr>
          <p:nvPr/>
        </p:nvPicPr>
        <p:blipFill>
          <a:blip r:embed="rId3"/>
          <a:stretch>
            <a:fillRect/>
          </a:stretch>
        </p:blipFill>
        <p:spPr>
          <a:xfrm>
            <a:off x="5447937" y="3642991"/>
            <a:ext cx="1790700" cy="541374"/>
          </a:xfrm>
          <a:prstGeom prst="rect">
            <a:avLst/>
          </a:prstGeom>
        </p:spPr>
      </p:pic>
      <p:pic>
        <p:nvPicPr>
          <p:cNvPr id="39" name="Grafik 38"/>
          <p:cNvPicPr>
            <a:picLocks noChangeAspect="1"/>
          </p:cNvPicPr>
          <p:nvPr/>
        </p:nvPicPr>
        <p:blipFill>
          <a:blip r:embed="rId4"/>
          <a:stretch>
            <a:fillRect/>
          </a:stretch>
        </p:blipFill>
        <p:spPr>
          <a:xfrm>
            <a:off x="3590562" y="4220549"/>
            <a:ext cx="1790700" cy="541374"/>
          </a:xfrm>
          <a:prstGeom prst="rect">
            <a:avLst/>
          </a:prstGeom>
        </p:spPr>
      </p:pic>
      <p:pic>
        <p:nvPicPr>
          <p:cNvPr id="40" name="Grafik 39"/>
          <p:cNvPicPr>
            <a:picLocks noChangeAspect="1"/>
          </p:cNvPicPr>
          <p:nvPr/>
        </p:nvPicPr>
        <p:blipFill>
          <a:blip r:embed="rId7"/>
          <a:stretch>
            <a:fillRect/>
          </a:stretch>
        </p:blipFill>
        <p:spPr>
          <a:xfrm>
            <a:off x="5447937" y="4224706"/>
            <a:ext cx="1790700" cy="535425"/>
          </a:xfrm>
          <a:prstGeom prst="rect">
            <a:avLst/>
          </a:prstGeom>
        </p:spPr>
      </p:pic>
      <p:pic>
        <p:nvPicPr>
          <p:cNvPr id="41" name="Grafik 40"/>
          <p:cNvPicPr>
            <a:picLocks noChangeAspect="1"/>
          </p:cNvPicPr>
          <p:nvPr/>
        </p:nvPicPr>
        <p:blipFill>
          <a:blip r:embed="rId8"/>
          <a:stretch>
            <a:fillRect/>
          </a:stretch>
        </p:blipFill>
        <p:spPr>
          <a:xfrm>
            <a:off x="3590562" y="5942653"/>
            <a:ext cx="1790700" cy="541374"/>
          </a:xfrm>
          <a:prstGeom prst="rect">
            <a:avLst/>
          </a:prstGeom>
        </p:spPr>
      </p:pic>
      <p:pic>
        <p:nvPicPr>
          <p:cNvPr id="42" name="Grafik 41"/>
          <p:cNvPicPr>
            <a:picLocks noChangeAspect="1"/>
          </p:cNvPicPr>
          <p:nvPr/>
        </p:nvPicPr>
        <p:blipFill>
          <a:blip r:embed="rId9"/>
          <a:stretch>
            <a:fillRect/>
          </a:stretch>
        </p:blipFill>
        <p:spPr>
          <a:xfrm>
            <a:off x="704486" y="2491564"/>
            <a:ext cx="1790700" cy="547324"/>
          </a:xfrm>
          <a:prstGeom prst="rect">
            <a:avLst/>
          </a:prstGeom>
        </p:spPr>
      </p:pic>
      <p:pic>
        <p:nvPicPr>
          <p:cNvPr id="43" name="Grafik 42"/>
          <p:cNvPicPr>
            <a:picLocks noChangeAspect="1"/>
          </p:cNvPicPr>
          <p:nvPr/>
        </p:nvPicPr>
        <p:blipFill>
          <a:blip r:embed="rId10"/>
          <a:stretch>
            <a:fillRect/>
          </a:stretch>
        </p:blipFill>
        <p:spPr>
          <a:xfrm>
            <a:off x="704486" y="3073243"/>
            <a:ext cx="1790700" cy="541374"/>
          </a:xfrm>
          <a:prstGeom prst="rect">
            <a:avLst/>
          </a:prstGeom>
        </p:spPr>
      </p:pic>
      <p:pic>
        <p:nvPicPr>
          <p:cNvPr id="44" name="Grafik 43"/>
          <p:cNvPicPr>
            <a:picLocks noChangeAspect="1"/>
          </p:cNvPicPr>
          <p:nvPr/>
        </p:nvPicPr>
        <p:blipFill>
          <a:blip r:embed="rId11"/>
          <a:stretch>
            <a:fillRect/>
          </a:stretch>
        </p:blipFill>
        <p:spPr>
          <a:xfrm>
            <a:off x="704486" y="4220730"/>
            <a:ext cx="1790700" cy="535425"/>
          </a:xfrm>
          <a:prstGeom prst="rect">
            <a:avLst/>
          </a:prstGeom>
        </p:spPr>
      </p:pic>
      <p:pic>
        <p:nvPicPr>
          <p:cNvPr id="45" name="Grafik 44"/>
          <p:cNvPicPr>
            <a:picLocks noChangeAspect="1"/>
          </p:cNvPicPr>
          <p:nvPr/>
        </p:nvPicPr>
        <p:blipFill>
          <a:blip r:embed="rId12"/>
          <a:stretch>
            <a:fillRect/>
          </a:stretch>
        </p:blipFill>
        <p:spPr>
          <a:xfrm>
            <a:off x="704486" y="3649961"/>
            <a:ext cx="1790700" cy="535425"/>
          </a:xfrm>
          <a:prstGeom prst="rect">
            <a:avLst/>
          </a:prstGeom>
        </p:spPr>
      </p:pic>
      <p:pic>
        <p:nvPicPr>
          <p:cNvPr id="46" name="Grafik 45"/>
          <p:cNvPicPr>
            <a:picLocks noChangeAspect="1"/>
          </p:cNvPicPr>
          <p:nvPr/>
        </p:nvPicPr>
        <p:blipFill>
          <a:blip r:embed="rId13"/>
          <a:stretch>
            <a:fillRect/>
          </a:stretch>
        </p:blipFill>
        <p:spPr>
          <a:xfrm>
            <a:off x="687322" y="4789929"/>
            <a:ext cx="1807864" cy="542359"/>
          </a:xfrm>
          <a:prstGeom prst="rect">
            <a:avLst/>
          </a:prstGeom>
        </p:spPr>
      </p:pic>
      <p:pic>
        <p:nvPicPr>
          <p:cNvPr id="47" name="Grafik 46"/>
          <p:cNvPicPr>
            <a:picLocks noChangeAspect="1"/>
          </p:cNvPicPr>
          <p:nvPr/>
        </p:nvPicPr>
        <p:blipFill>
          <a:blip r:embed="rId14"/>
          <a:stretch>
            <a:fillRect/>
          </a:stretch>
        </p:blipFill>
        <p:spPr>
          <a:xfrm>
            <a:off x="687322" y="5360698"/>
            <a:ext cx="1807864" cy="550740"/>
          </a:xfrm>
          <a:prstGeom prst="rect">
            <a:avLst/>
          </a:prstGeom>
        </p:spPr>
      </p:pic>
      <p:sp>
        <p:nvSpPr>
          <p:cNvPr id="48" name="Gestreifter Pfeil nach rechts 47"/>
          <p:cNvSpPr/>
          <p:nvPr/>
        </p:nvSpPr>
        <p:spPr>
          <a:xfrm>
            <a:off x="2858686" y="6099044"/>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9" name="Grafik 48"/>
          <p:cNvPicPr>
            <a:picLocks noChangeAspect="1"/>
          </p:cNvPicPr>
          <p:nvPr/>
        </p:nvPicPr>
        <p:blipFill>
          <a:blip r:embed="rId15"/>
          <a:stretch>
            <a:fillRect/>
          </a:stretch>
        </p:blipFill>
        <p:spPr>
          <a:xfrm>
            <a:off x="5447937" y="2497514"/>
            <a:ext cx="1790700" cy="541374"/>
          </a:xfrm>
          <a:prstGeom prst="rect">
            <a:avLst/>
          </a:prstGeom>
        </p:spPr>
      </p:pic>
      <p:pic>
        <p:nvPicPr>
          <p:cNvPr id="50" name="Grafik 49"/>
          <p:cNvPicPr>
            <a:picLocks noChangeAspect="1"/>
          </p:cNvPicPr>
          <p:nvPr/>
        </p:nvPicPr>
        <p:blipFill>
          <a:blip r:embed="rId5"/>
          <a:stretch>
            <a:fillRect/>
          </a:stretch>
        </p:blipFill>
        <p:spPr>
          <a:xfrm>
            <a:off x="7305312" y="2502239"/>
            <a:ext cx="1790700" cy="541374"/>
          </a:xfrm>
          <a:prstGeom prst="rect">
            <a:avLst/>
          </a:prstGeom>
        </p:spPr>
      </p:pic>
      <p:pic>
        <p:nvPicPr>
          <p:cNvPr id="51" name="Grafik 50"/>
          <p:cNvPicPr>
            <a:picLocks noChangeAspect="1"/>
          </p:cNvPicPr>
          <p:nvPr/>
        </p:nvPicPr>
        <p:blipFill>
          <a:blip r:embed="rId16"/>
          <a:stretch>
            <a:fillRect/>
          </a:stretch>
        </p:blipFill>
        <p:spPr>
          <a:xfrm>
            <a:off x="9162687" y="2501199"/>
            <a:ext cx="1791603" cy="543453"/>
          </a:xfrm>
          <a:prstGeom prst="rect">
            <a:avLst/>
          </a:prstGeom>
        </p:spPr>
      </p:pic>
      <p:pic>
        <p:nvPicPr>
          <p:cNvPr id="52" name="Grafik 51"/>
          <p:cNvPicPr>
            <a:picLocks noChangeAspect="1"/>
          </p:cNvPicPr>
          <p:nvPr/>
        </p:nvPicPr>
        <p:blipFill>
          <a:blip r:embed="rId3"/>
          <a:stretch>
            <a:fillRect/>
          </a:stretch>
        </p:blipFill>
        <p:spPr>
          <a:xfrm>
            <a:off x="3590562" y="3073243"/>
            <a:ext cx="1790700" cy="541374"/>
          </a:xfrm>
          <a:prstGeom prst="rect">
            <a:avLst/>
          </a:prstGeom>
        </p:spPr>
      </p:pic>
      <p:pic>
        <p:nvPicPr>
          <p:cNvPr id="53" name="Grafik 52"/>
          <p:cNvPicPr>
            <a:picLocks noChangeAspect="1"/>
          </p:cNvPicPr>
          <p:nvPr/>
        </p:nvPicPr>
        <p:blipFill>
          <a:blip r:embed="rId15"/>
          <a:stretch>
            <a:fillRect/>
          </a:stretch>
        </p:blipFill>
        <p:spPr>
          <a:xfrm>
            <a:off x="7305312" y="3072241"/>
            <a:ext cx="1790700" cy="541374"/>
          </a:xfrm>
          <a:prstGeom prst="rect">
            <a:avLst/>
          </a:prstGeom>
        </p:spPr>
      </p:pic>
      <p:pic>
        <p:nvPicPr>
          <p:cNvPr id="54" name="Grafik 53"/>
          <p:cNvPicPr>
            <a:picLocks noChangeAspect="1"/>
          </p:cNvPicPr>
          <p:nvPr/>
        </p:nvPicPr>
        <p:blipFill>
          <a:blip r:embed="rId5"/>
          <a:stretch>
            <a:fillRect/>
          </a:stretch>
        </p:blipFill>
        <p:spPr>
          <a:xfrm>
            <a:off x="7305312" y="3638819"/>
            <a:ext cx="1790700" cy="541374"/>
          </a:xfrm>
          <a:prstGeom prst="rect">
            <a:avLst/>
          </a:prstGeom>
        </p:spPr>
      </p:pic>
      <p:pic>
        <p:nvPicPr>
          <p:cNvPr id="55" name="Grafik 54"/>
          <p:cNvPicPr>
            <a:picLocks noChangeAspect="1"/>
          </p:cNvPicPr>
          <p:nvPr/>
        </p:nvPicPr>
        <p:blipFill>
          <a:blip r:embed="rId16"/>
          <a:stretch>
            <a:fillRect/>
          </a:stretch>
        </p:blipFill>
        <p:spPr>
          <a:xfrm>
            <a:off x="9165024" y="3644925"/>
            <a:ext cx="1791603" cy="543453"/>
          </a:xfrm>
          <a:prstGeom prst="rect">
            <a:avLst/>
          </a:prstGeom>
        </p:spPr>
      </p:pic>
      <p:pic>
        <p:nvPicPr>
          <p:cNvPr id="56" name="Grafik 55"/>
          <p:cNvPicPr>
            <a:picLocks noChangeAspect="1"/>
          </p:cNvPicPr>
          <p:nvPr/>
        </p:nvPicPr>
        <p:blipFill>
          <a:blip r:embed="rId3"/>
          <a:stretch>
            <a:fillRect/>
          </a:stretch>
        </p:blipFill>
        <p:spPr>
          <a:xfrm>
            <a:off x="3590562" y="4798107"/>
            <a:ext cx="1790700" cy="541374"/>
          </a:xfrm>
          <a:prstGeom prst="rect">
            <a:avLst/>
          </a:prstGeom>
        </p:spPr>
      </p:pic>
      <p:pic>
        <p:nvPicPr>
          <p:cNvPr id="57" name="Grafik 56"/>
          <p:cNvPicPr>
            <a:picLocks noChangeAspect="1"/>
          </p:cNvPicPr>
          <p:nvPr/>
        </p:nvPicPr>
        <p:blipFill>
          <a:blip r:embed="rId5"/>
          <a:stretch>
            <a:fillRect/>
          </a:stretch>
        </p:blipFill>
        <p:spPr>
          <a:xfrm>
            <a:off x="5447937" y="4790914"/>
            <a:ext cx="1790700" cy="541374"/>
          </a:xfrm>
          <a:prstGeom prst="rect">
            <a:avLst/>
          </a:prstGeom>
        </p:spPr>
      </p:pic>
      <p:pic>
        <p:nvPicPr>
          <p:cNvPr id="58" name="Grafik 57"/>
          <p:cNvPicPr>
            <a:picLocks noChangeAspect="1"/>
          </p:cNvPicPr>
          <p:nvPr/>
        </p:nvPicPr>
        <p:blipFill>
          <a:blip r:embed="rId7"/>
          <a:stretch>
            <a:fillRect/>
          </a:stretch>
        </p:blipFill>
        <p:spPr>
          <a:xfrm>
            <a:off x="9163590" y="4801081"/>
            <a:ext cx="1790700" cy="535425"/>
          </a:xfrm>
          <a:prstGeom prst="rect">
            <a:avLst/>
          </a:prstGeom>
        </p:spPr>
      </p:pic>
      <p:pic>
        <p:nvPicPr>
          <p:cNvPr id="59" name="Grafik 58"/>
          <p:cNvPicPr>
            <a:picLocks noChangeAspect="1"/>
          </p:cNvPicPr>
          <p:nvPr/>
        </p:nvPicPr>
        <p:blipFill>
          <a:blip r:embed="rId3"/>
          <a:stretch>
            <a:fillRect/>
          </a:stretch>
        </p:blipFill>
        <p:spPr>
          <a:xfrm>
            <a:off x="3590562" y="5370380"/>
            <a:ext cx="1790700" cy="541374"/>
          </a:xfrm>
          <a:prstGeom prst="rect">
            <a:avLst/>
          </a:prstGeom>
        </p:spPr>
      </p:pic>
      <p:pic>
        <p:nvPicPr>
          <p:cNvPr id="60" name="Grafik 59"/>
          <p:cNvPicPr>
            <a:picLocks noChangeAspect="1"/>
          </p:cNvPicPr>
          <p:nvPr/>
        </p:nvPicPr>
        <p:blipFill>
          <a:blip r:embed="rId17"/>
          <a:stretch>
            <a:fillRect/>
          </a:stretch>
        </p:blipFill>
        <p:spPr>
          <a:xfrm>
            <a:off x="5447938" y="5370380"/>
            <a:ext cx="1790700" cy="547324"/>
          </a:xfrm>
          <a:prstGeom prst="rect">
            <a:avLst/>
          </a:prstGeom>
        </p:spPr>
      </p:pic>
    </p:spTree>
    <p:extLst>
      <p:ext uri="{BB962C8B-B14F-4D97-AF65-F5344CB8AC3E}">
        <p14:creationId xmlns:p14="http://schemas.microsoft.com/office/powerpoint/2010/main" val="158937424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127</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WohngebäudeVersicherung</a:t>
            </a:r>
            <a:endParaRPr lang="de-DE" dirty="0"/>
          </a:p>
        </p:txBody>
      </p:sp>
      <p:pic>
        <p:nvPicPr>
          <p:cNvPr id="6" name="Picture 4" descr="interlloyd"/>
          <p:cNvPicPr>
            <a:picLocks noChangeAspect="1" noChangeArrowheads="1"/>
          </p:cNvPicPr>
          <p:nvPr/>
        </p:nvPicPr>
        <p:blipFill>
          <a:blip r:embed="rId2" cstate="print"/>
          <a:srcRect l="-9923" r="-10033" b="31250"/>
          <a:stretch>
            <a:fillRect/>
          </a:stretch>
        </p:blipFill>
        <p:spPr bwMode="auto">
          <a:xfrm>
            <a:off x="10310692" y="1807341"/>
            <a:ext cx="1512888" cy="504825"/>
          </a:xfrm>
          <a:prstGeom prst="rect">
            <a:avLst/>
          </a:prstGeom>
          <a:noFill/>
          <a:ln w="9525">
            <a:noFill/>
            <a:miter lim="800000"/>
            <a:headEnd/>
            <a:tailEnd/>
          </a:ln>
        </p:spPr>
      </p:pic>
      <p:sp>
        <p:nvSpPr>
          <p:cNvPr id="9" name="Textplatzhalter 4"/>
          <p:cNvSpPr>
            <a:spLocks noGrp="1"/>
          </p:cNvSpPr>
          <p:nvPr>
            <p:ph type="body" sz="quarter" idx="10"/>
          </p:nvPr>
        </p:nvSpPr>
        <p:spPr>
          <a:xfrm>
            <a:off x="364584" y="1755536"/>
            <a:ext cx="11347991" cy="395680"/>
          </a:xfrm>
        </p:spPr>
        <p:txBody>
          <a:bodyPr/>
          <a:lstStyle/>
          <a:p>
            <a:r>
              <a:rPr lang="de-DE" dirty="0" smtClean="0"/>
              <a:t>Leistungsübersichten</a:t>
            </a:r>
            <a:endParaRPr lang="de-DE" dirty="0"/>
          </a:p>
        </p:txBody>
      </p:sp>
      <p:pic>
        <p:nvPicPr>
          <p:cNvPr id="3" name="Grafik 2"/>
          <p:cNvPicPr>
            <a:picLocks noChangeAspect="1"/>
          </p:cNvPicPr>
          <p:nvPr/>
        </p:nvPicPr>
        <p:blipFill>
          <a:blip r:embed="rId3"/>
          <a:stretch>
            <a:fillRect/>
          </a:stretch>
        </p:blipFill>
        <p:spPr>
          <a:xfrm>
            <a:off x="4593921" y="2168468"/>
            <a:ext cx="2889316" cy="40945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7612156"/>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128</a:t>
            </a:fld>
            <a:endParaRPr lang="de-DE"/>
          </a:p>
        </p:txBody>
      </p:sp>
      <p:sp>
        <p:nvSpPr>
          <p:cNvPr id="3" name="Textplatzhalter 2"/>
          <p:cNvSpPr>
            <a:spLocks noGrp="1"/>
          </p:cNvSpPr>
          <p:nvPr>
            <p:ph type="body" sz="half" idx="2"/>
          </p:nvPr>
        </p:nvSpPr>
        <p:spPr/>
        <p:txBody>
          <a:bodyPr/>
          <a:lstStyle/>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KRG</a:t>
            </a:r>
          </a:p>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Sachversicherungen</a:t>
            </a:r>
          </a:p>
          <a:p>
            <a:pPr marL="574675" indent="-574675" fontAlgn="base">
              <a:spcBef>
                <a:spcPct val="50000"/>
              </a:spcBef>
              <a:spcAft>
                <a:spcPct val="0"/>
              </a:spcAft>
              <a:buClr>
                <a:srgbClr val="1D2D4B"/>
              </a:buClr>
              <a:buFont typeface="Wingdings" pitchFamily="2" charset="2"/>
              <a:buChar char="§"/>
            </a:pPr>
            <a:r>
              <a:rPr lang="de-DE" dirty="0">
                <a:sym typeface="Wingdings" pitchFamily="2" charset="2"/>
              </a:rPr>
              <a:t>Personenversicherungen</a:t>
            </a:r>
          </a:p>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Vermögensmanagement</a:t>
            </a:r>
          </a:p>
          <a:p>
            <a:endParaRPr lang="de-DE" dirty="0"/>
          </a:p>
        </p:txBody>
      </p:sp>
      <p:sp>
        <p:nvSpPr>
          <p:cNvPr id="4" name="Titel 3"/>
          <p:cNvSpPr>
            <a:spLocks noGrp="1"/>
          </p:cNvSpPr>
          <p:nvPr>
            <p:ph type="title"/>
          </p:nvPr>
        </p:nvSpPr>
        <p:spPr/>
        <p:txBody>
          <a:bodyPr/>
          <a:lstStyle/>
          <a:p>
            <a:r>
              <a:rPr lang="de-DE" dirty="0" smtClean="0"/>
              <a:t>Prüfungsvorbereitung</a:t>
            </a:r>
            <a:endParaRPr lang="de-DE" dirty="0"/>
          </a:p>
        </p:txBody>
      </p:sp>
    </p:spTree>
    <p:extLst>
      <p:ext uri="{BB962C8B-B14F-4D97-AF65-F5344CB8AC3E}">
        <p14:creationId xmlns:p14="http://schemas.microsoft.com/office/powerpoint/2010/main" val="232073404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129</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smtClean="0"/>
              <a:t>Altersvorsorge</a:t>
            </a:r>
            <a:endParaRPr lang="de-DE" dirty="0"/>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b="55095"/>
          <a:stretch/>
        </p:blipFill>
        <p:spPr>
          <a:xfrm>
            <a:off x="479425" y="2493033"/>
            <a:ext cx="11233150" cy="3362880"/>
          </a:xfrm>
          <a:prstGeom prst="rect">
            <a:avLst/>
          </a:prstGeom>
        </p:spPr>
      </p:pic>
    </p:spTree>
    <p:extLst>
      <p:ext uri="{BB962C8B-B14F-4D97-AF65-F5344CB8AC3E}">
        <p14:creationId xmlns:p14="http://schemas.microsoft.com/office/powerpoint/2010/main" val="16148292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dirty="0" smtClean="0"/>
              <a:t>Beginn des Versicherungsvertrages</a:t>
            </a:r>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5" name="Text Box 3"/>
          <p:cNvSpPr txBox="1">
            <a:spLocks noChangeArrowheads="1"/>
          </p:cNvSpPr>
          <p:nvPr/>
        </p:nvSpPr>
        <p:spPr bwMode="auto">
          <a:xfrm>
            <a:off x="395288" y="2412548"/>
            <a:ext cx="3657600" cy="40011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u="sng" dirty="0">
                <a:solidFill>
                  <a:srgbClr val="1D2D4B"/>
                </a:solidFill>
              </a:rPr>
              <a:t>Widerrufsrecht (§ 8 VVG)</a:t>
            </a:r>
          </a:p>
        </p:txBody>
      </p:sp>
      <p:sp>
        <p:nvSpPr>
          <p:cNvPr id="6" name="Text Box 5"/>
          <p:cNvSpPr txBox="1">
            <a:spLocks noChangeArrowheads="1"/>
          </p:cNvSpPr>
          <p:nvPr/>
        </p:nvSpPr>
        <p:spPr bwMode="auto">
          <a:xfrm>
            <a:off x="395288" y="2988811"/>
            <a:ext cx="9330603" cy="116955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kumimoji="1" lang="de-DE" sz="2000" dirty="0">
                <a:solidFill>
                  <a:srgbClr val="1D2D4B"/>
                </a:solidFill>
              </a:rPr>
              <a:t>Der VN muss den Widerruf innerhalb von 2 Wochen „in Textform“ aussprechen (die rechtzeitige Absendung des Widerrufs genügt dafür).</a:t>
            </a:r>
          </a:p>
          <a:p>
            <a:pPr marL="539750" lvl="1" eaLnBrk="0" fontAlgn="base" hangingPunct="0">
              <a:spcBef>
                <a:spcPct val="50000"/>
              </a:spcBef>
              <a:spcAft>
                <a:spcPct val="0"/>
              </a:spcAft>
              <a:buFont typeface="Wingdings" pitchFamily="2" charset="2"/>
              <a:buChar char="§"/>
            </a:pPr>
            <a:r>
              <a:rPr kumimoji="1" lang="de-DE" sz="2000" dirty="0">
                <a:solidFill>
                  <a:srgbClr val="1D2D4B"/>
                </a:solidFill>
              </a:rPr>
              <a:t>   </a:t>
            </a:r>
            <a:r>
              <a:rPr kumimoji="1" lang="de-DE" sz="2000" dirty="0" smtClean="0">
                <a:solidFill>
                  <a:srgbClr val="1D2D4B"/>
                </a:solidFill>
              </a:rPr>
              <a:t>In der </a:t>
            </a:r>
            <a:r>
              <a:rPr kumimoji="1" lang="de-DE" sz="2000" dirty="0">
                <a:solidFill>
                  <a:srgbClr val="1D2D4B"/>
                </a:solidFill>
              </a:rPr>
              <a:t>Lebensversicherung wird die Frist auf 30 Tage erhöht.</a:t>
            </a:r>
          </a:p>
        </p:txBody>
      </p:sp>
      <p:sp>
        <p:nvSpPr>
          <p:cNvPr id="7" name="Text Box 6"/>
          <p:cNvSpPr txBox="1">
            <a:spLocks noChangeArrowheads="1"/>
          </p:cNvSpPr>
          <p:nvPr/>
        </p:nvSpPr>
        <p:spPr bwMode="auto">
          <a:xfrm>
            <a:off x="395288" y="4573136"/>
            <a:ext cx="10729912" cy="116955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kumimoji="1" lang="de-DE" sz="2000" dirty="0">
                <a:solidFill>
                  <a:srgbClr val="1D2D4B"/>
                </a:solidFill>
              </a:rPr>
              <a:t>Die 2-wöchige Frist beginnt allerdings erst nach Zugang der Police und einer Belehrung über das Widerrufsrecht durch den VR (auch in </a:t>
            </a:r>
            <a:r>
              <a:rPr kumimoji="1" lang="de-DE" sz="2000" dirty="0" smtClean="0">
                <a:solidFill>
                  <a:srgbClr val="1D2D4B"/>
                </a:solidFill>
              </a:rPr>
              <a:t>Textform).</a:t>
            </a:r>
            <a:endParaRPr kumimoji="1" lang="de-DE" sz="2000" dirty="0">
              <a:solidFill>
                <a:srgbClr val="1D2D4B"/>
              </a:solidFill>
            </a:endParaRPr>
          </a:p>
          <a:p>
            <a:pPr marL="539750" lvl="1" eaLnBrk="0" fontAlgn="base" hangingPunct="0">
              <a:spcBef>
                <a:spcPct val="50000"/>
              </a:spcBef>
              <a:spcAft>
                <a:spcPct val="0"/>
              </a:spcAft>
              <a:buFont typeface="Wingdings" pitchFamily="2" charset="2"/>
              <a:buChar char="§"/>
            </a:pPr>
            <a:r>
              <a:rPr kumimoji="1" lang="de-DE" sz="2000" dirty="0">
                <a:solidFill>
                  <a:srgbClr val="1D2D4B"/>
                </a:solidFill>
              </a:rPr>
              <a:t>   Unterbleibt die Belehrung, bleibt das Widerrufsrecht dauerhaft erhalten!</a:t>
            </a:r>
          </a:p>
        </p:txBody>
      </p:sp>
    </p:spTree>
    <p:extLst>
      <p:ext uri="{BB962C8B-B14F-4D97-AF65-F5344CB8AC3E}">
        <p14:creationId xmlns:p14="http://schemas.microsoft.com/office/powerpoint/2010/main" val="40145901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130</a:t>
            </a:fld>
            <a:endParaRPr lang="de-DE"/>
          </a:p>
        </p:txBody>
      </p:sp>
      <p:sp>
        <p:nvSpPr>
          <p:cNvPr id="14" name="Textplatzhalter 13"/>
          <p:cNvSpPr>
            <a:spLocks noGrp="1"/>
          </p:cNvSpPr>
          <p:nvPr>
            <p:ph type="body" sz="quarter" idx="10"/>
          </p:nvPr>
        </p:nvSpPr>
        <p:spPr/>
        <p:txBody>
          <a:bodyPr/>
          <a:lstStyle/>
          <a:p>
            <a:r>
              <a:rPr lang="de-DE" dirty="0" smtClean="0"/>
              <a:t>Aufgaben der Gesetzlichen Rentenversicherung</a:t>
            </a:r>
            <a:endParaRPr lang="de-DE" dirty="0"/>
          </a:p>
        </p:txBody>
      </p:sp>
      <p:sp>
        <p:nvSpPr>
          <p:cNvPr id="13" name="Textplatzhalter 12"/>
          <p:cNvSpPr>
            <a:spLocks noGrp="1"/>
          </p:cNvSpPr>
          <p:nvPr>
            <p:ph type="body" sz="half" idx="2"/>
          </p:nvPr>
        </p:nvSpPr>
        <p:spPr>
          <a:xfrm>
            <a:off x="369357" y="2247681"/>
            <a:ext cx="11343218" cy="4197943"/>
          </a:xfrm>
        </p:spPr>
        <p:txBody>
          <a:bodyPr/>
          <a:lstStyle/>
          <a:p>
            <a:pPr marL="288925" lvl="2" indent="-285750" eaLnBrk="0" hangingPunct="0">
              <a:spcAft>
                <a:spcPct val="30000"/>
              </a:spcAft>
              <a:buClr>
                <a:schemeClr val="accent1"/>
              </a:buClr>
              <a:buFont typeface="Wingdings" panose="05000000000000000000" pitchFamily="2" charset="2"/>
              <a:buChar char="§"/>
              <a:tabLst>
                <a:tab pos="195263" algn="l"/>
              </a:tabLst>
            </a:pPr>
            <a:r>
              <a:rPr lang="de-DE" sz="1800" dirty="0">
                <a:solidFill>
                  <a:srgbClr val="1D2D4B"/>
                </a:solidFill>
              </a:rPr>
              <a:t>Rentenzahlungen bei Erwerbsminderung, Alter und Tod</a:t>
            </a:r>
          </a:p>
          <a:p>
            <a:pPr marL="288925" lvl="2" indent="-285750" eaLnBrk="0" hangingPunct="0">
              <a:spcAft>
                <a:spcPct val="30000"/>
              </a:spcAft>
              <a:buClr>
                <a:schemeClr val="accent1"/>
              </a:buClr>
              <a:buFont typeface="Wingdings" panose="05000000000000000000" pitchFamily="2" charset="2"/>
              <a:buChar char="§"/>
              <a:tabLst>
                <a:tab pos="195263" algn="l"/>
              </a:tabLst>
            </a:pPr>
            <a:r>
              <a:rPr lang="de-DE" sz="1800" dirty="0">
                <a:solidFill>
                  <a:srgbClr val="1D2D4B"/>
                </a:solidFill>
              </a:rPr>
              <a:t>Maßnahmen zur Erhaltung, Besserung und </a:t>
            </a:r>
            <a:r>
              <a:rPr lang="de-DE" sz="1800" dirty="0" smtClean="0">
                <a:solidFill>
                  <a:srgbClr val="1D2D4B"/>
                </a:solidFill>
              </a:rPr>
              <a:t>Wiederherstellung der </a:t>
            </a:r>
            <a:r>
              <a:rPr lang="de-DE" sz="1800" dirty="0">
                <a:solidFill>
                  <a:srgbClr val="1D2D4B"/>
                </a:solidFill>
              </a:rPr>
              <a:t>Erwerbsfähigkeit des Versicherten</a:t>
            </a:r>
          </a:p>
          <a:p>
            <a:pPr marL="288925" lvl="2" indent="-285750" eaLnBrk="0" hangingPunct="0">
              <a:spcAft>
                <a:spcPct val="30000"/>
              </a:spcAft>
              <a:buClr>
                <a:schemeClr val="accent1"/>
              </a:buClr>
              <a:buFont typeface="Wingdings" panose="05000000000000000000" pitchFamily="2" charset="2"/>
              <a:buChar char="§"/>
              <a:tabLst>
                <a:tab pos="195263" algn="l"/>
              </a:tabLst>
            </a:pPr>
            <a:r>
              <a:rPr lang="de-DE" sz="1800" dirty="0">
                <a:solidFill>
                  <a:srgbClr val="1D2D4B"/>
                </a:solidFill>
              </a:rPr>
              <a:t>Aufklärung und Auskunft an Versicherte und Rentner</a:t>
            </a:r>
          </a:p>
          <a:p>
            <a:pPr marL="288925" lvl="2" indent="-285750" eaLnBrk="0" hangingPunct="0">
              <a:spcAft>
                <a:spcPct val="30000"/>
              </a:spcAft>
              <a:buClr>
                <a:schemeClr val="accent1"/>
              </a:buClr>
              <a:buFont typeface="Wingdings" panose="05000000000000000000" pitchFamily="2" charset="2"/>
              <a:buChar char="§"/>
              <a:tabLst>
                <a:tab pos="195263" algn="l"/>
              </a:tabLst>
            </a:pPr>
            <a:r>
              <a:rPr lang="de-DE" sz="1800" dirty="0">
                <a:solidFill>
                  <a:srgbClr val="1D2D4B"/>
                </a:solidFill>
              </a:rPr>
              <a:t>Ab dem 27. Lebensjahr und einer Beitragszeit von 5 </a:t>
            </a:r>
            <a:r>
              <a:rPr lang="de-DE" sz="1800" dirty="0" smtClean="0">
                <a:solidFill>
                  <a:srgbClr val="1D2D4B"/>
                </a:solidFill>
              </a:rPr>
              <a:t>Jahren erhalten </a:t>
            </a:r>
            <a:r>
              <a:rPr lang="de-DE" sz="1800" dirty="0">
                <a:solidFill>
                  <a:srgbClr val="1D2D4B"/>
                </a:solidFill>
              </a:rPr>
              <a:t>Versicherte eine Renteninformation.</a:t>
            </a:r>
          </a:p>
          <a:p>
            <a:pPr marL="288925" lvl="2" indent="-285750" eaLnBrk="0" hangingPunct="0">
              <a:spcAft>
                <a:spcPct val="30000"/>
              </a:spcAft>
              <a:buClr>
                <a:schemeClr val="accent1"/>
              </a:buClr>
              <a:buFont typeface="Wingdings" panose="05000000000000000000" pitchFamily="2" charset="2"/>
              <a:buChar char="§"/>
              <a:tabLst>
                <a:tab pos="195263" algn="l"/>
              </a:tabLst>
            </a:pPr>
            <a:r>
              <a:rPr lang="de-DE" sz="1800" dirty="0">
                <a:solidFill>
                  <a:srgbClr val="1D2D4B"/>
                </a:solidFill>
              </a:rPr>
              <a:t>Ab dem 55. Lebensjahr erhalten Versicherte eine </a:t>
            </a:r>
            <a:r>
              <a:rPr lang="de-DE" sz="1800" dirty="0" smtClean="0">
                <a:solidFill>
                  <a:srgbClr val="1D2D4B"/>
                </a:solidFill>
              </a:rPr>
              <a:t>Rentenauskunft.</a:t>
            </a:r>
            <a:endParaRPr lang="de-DE" sz="1800"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smtClean="0"/>
              <a:t>Gesetzliche </a:t>
            </a:r>
            <a:r>
              <a:rPr lang="de-DE" dirty="0" err="1" smtClean="0"/>
              <a:t>REntenversicherung</a:t>
            </a:r>
            <a:endParaRPr lang="de-DE" dirty="0"/>
          </a:p>
        </p:txBody>
      </p:sp>
      <p:sp>
        <p:nvSpPr>
          <p:cNvPr id="7" name="Rectangle 3"/>
          <p:cNvSpPr>
            <a:spLocks noChangeArrowheads="1"/>
          </p:cNvSpPr>
          <p:nvPr/>
        </p:nvSpPr>
        <p:spPr bwMode="auto">
          <a:xfrm>
            <a:off x="436228" y="2715272"/>
            <a:ext cx="187872" cy="729430"/>
          </a:xfrm>
          <a:prstGeom prst="rect">
            <a:avLst/>
          </a:prstGeom>
          <a:noFill/>
          <a:ln w="19050">
            <a:noFill/>
            <a:miter lim="800000"/>
            <a:headEnd/>
            <a:tailEnd/>
          </a:ln>
          <a:effectLst/>
        </p:spPr>
        <p:txBody>
          <a:bodyPr wrap="none">
            <a:spAutoFit/>
          </a:bodyPr>
          <a:lstStyle/>
          <a:p>
            <a:pPr marL="192088" lvl="2" indent="-188913" algn="l" eaLnBrk="0" hangingPunct="0">
              <a:spcAft>
                <a:spcPct val="30000"/>
              </a:spcAft>
              <a:buClr>
                <a:schemeClr val="accent1"/>
              </a:buClr>
              <a:tabLst>
                <a:tab pos="195263" algn="l"/>
              </a:tabLst>
            </a:pPr>
            <a:endParaRPr lang="de-DE" dirty="0" smtClean="0">
              <a:solidFill>
                <a:srgbClr val="1D2D4B"/>
              </a:solidFill>
            </a:endParaRPr>
          </a:p>
          <a:p>
            <a:pPr marL="192088" lvl="2" indent="-188913" algn="l" eaLnBrk="0" hangingPunct="0">
              <a:spcAft>
                <a:spcPct val="30000"/>
              </a:spcAft>
              <a:buClr>
                <a:schemeClr val="accent1"/>
              </a:buClr>
              <a:tabLst>
                <a:tab pos="195263" algn="l"/>
              </a:tabLst>
            </a:pPr>
            <a:endParaRPr lang="de-DE" dirty="0">
              <a:solidFill>
                <a:srgbClr val="1D2D4B"/>
              </a:solidFill>
            </a:endParaRPr>
          </a:p>
        </p:txBody>
      </p:sp>
      <p:sp>
        <p:nvSpPr>
          <p:cNvPr id="8" name="Rectangle 5"/>
          <p:cNvSpPr>
            <a:spLocks noChangeArrowheads="1"/>
          </p:cNvSpPr>
          <p:nvPr/>
        </p:nvSpPr>
        <p:spPr bwMode="gray">
          <a:xfrm>
            <a:off x="2475435" y="4899953"/>
            <a:ext cx="7126287" cy="536575"/>
          </a:xfrm>
          <a:prstGeom prst="rect">
            <a:avLst/>
          </a:prstGeom>
          <a:solidFill>
            <a:srgbClr val="D2D2D2"/>
          </a:solidFill>
          <a:ln w="28575">
            <a:noFill/>
            <a:miter lim="800000"/>
            <a:headEnd/>
            <a:tailEnd/>
          </a:ln>
          <a:effectLst/>
        </p:spPr>
        <p:txBody>
          <a:bodyPr wrap="none" lIns="414000" tIns="36000" rIns="90000" bIns="46800" anchor="ctr"/>
          <a:lstStyle/>
          <a:p>
            <a:pPr marL="0" marR="0" lvl="0" indent="0" algn="l" defTabSz="784225" eaLnBrk="1" fontAlgn="auto" latinLnBrk="0" hangingPunct="1">
              <a:lnSpc>
                <a:spcPct val="90000"/>
              </a:lnSpc>
              <a:spcBef>
                <a:spcPts val="0"/>
              </a:spcBef>
              <a:spcAft>
                <a:spcPts val="0"/>
              </a:spcAft>
              <a:buClrTx/>
              <a:buSzTx/>
              <a:buFontTx/>
              <a:buNone/>
              <a:tabLst/>
              <a:defRPr/>
            </a:pPr>
            <a:r>
              <a:rPr kumimoji="0" lang="de-DE" sz="1800" b="0" i="0" u="none" strike="noStrike" kern="0" cap="none" spc="0" normalizeH="0" baseline="0" noProof="0" dirty="0" smtClean="0">
                <a:ln>
                  <a:noFill/>
                </a:ln>
                <a:solidFill>
                  <a:srgbClr val="1D2D4B"/>
                </a:solidFill>
                <a:effectLst/>
                <a:uLnTx/>
                <a:uFillTx/>
              </a:rPr>
              <a:t>Der Leitgedanke bei allen Leistungen der GRV: Reha vor Rente!</a:t>
            </a:r>
          </a:p>
        </p:txBody>
      </p:sp>
      <p:grpSp>
        <p:nvGrpSpPr>
          <p:cNvPr id="10" name="Group 6"/>
          <p:cNvGrpSpPr>
            <a:grpSpLocks/>
          </p:cNvGrpSpPr>
          <p:nvPr/>
        </p:nvGrpSpPr>
        <p:grpSpPr bwMode="auto">
          <a:xfrm>
            <a:off x="1521248" y="4899952"/>
            <a:ext cx="271462" cy="536575"/>
            <a:chOff x="289" y="2046"/>
            <a:chExt cx="171" cy="338"/>
          </a:xfrm>
          <a:solidFill>
            <a:srgbClr val="1D2D4B"/>
          </a:solidFill>
        </p:grpSpPr>
        <p:sp>
          <p:nvSpPr>
            <p:cNvPr id="11" name="AutoShape 7"/>
            <p:cNvSpPr>
              <a:spLocks noChangeArrowheads="1"/>
            </p:cNvSpPr>
            <p:nvPr/>
          </p:nvSpPr>
          <p:spPr bwMode="auto">
            <a:xfrm rot="5400000">
              <a:off x="206" y="2129"/>
              <a:ext cx="338" cy="171"/>
            </a:xfrm>
            <a:prstGeom prst="triangle">
              <a:avLst>
                <a:gd name="adj" fmla="val 50000"/>
              </a:avLst>
            </a:prstGeom>
            <a:grpFill/>
            <a:ln w="19050">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sysClr val="windowText" lastClr="000000"/>
                </a:solidFill>
                <a:effectLst/>
                <a:uLnTx/>
                <a:uFillTx/>
              </a:endParaRPr>
            </a:p>
          </p:txBody>
        </p:sp>
        <p:sp>
          <p:nvSpPr>
            <p:cNvPr id="12" name="AutoShape 8"/>
            <p:cNvSpPr>
              <a:spLocks noChangeArrowheads="1"/>
            </p:cNvSpPr>
            <p:nvPr/>
          </p:nvSpPr>
          <p:spPr bwMode="auto">
            <a:xfrm rot="5400000">
              <a:off x="219" y="2145"/>
              <a:ext cx="281" cy="141"/>
            </a:xfrm>
            <a:prstGeom prst="triangle">
              <a:avLst>
                <a:gd name="adj" fmla="val 50000"/>
              </a:avLst>
            </a:prstGeom>
            <a:grpFill/>
            <a:ln w="19050">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sysClr val="windowText" lastClr="000000"/>
                </a:solidFill>
                <a:effectLst/>
                <a:uLnTx/>
                <a:uFillTx/>
              </a:endParaRPr>
            </a:p>
          </p:txBody>
        </p:sp>
      </p:grpSp>
    </p:spTree>
    <p:extLst>
      <p:ext uri="{BB962C8B-B14F-4D97-AF65-F5344CB8AC3E}">
        <p14:creationId xmlns:p14="http://schemas.microsoft.com/office/powerpoint/2010/main" val="418791489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131</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smtClean="0"/>
              <a:t>Prinzip Gesetzliche </a:t>
            </a:r>
            <a:r>
              <a:rPr lang="de-DE" dirty="0" err="1" smtClean="0"/>
              <a:t>REntenversicherung</a:t>
            </a:r>
            <a:endParaRPr lang="de-DE" dirty="0"/>
          </a:p>
        </p:txBody>
      </p:sp>
      <p:sp>
        <p:nvSpPr>
          <p:cNvPr id="6" name="Rectangle 10"/>
          <p:cNvSpPr>
            <a:spLocks noChangeArrowheads="1"/>
          </p:cNvSpPr>
          <p:nvPr/>
        </p:nvSpPr>
        <p:spPr bwMode="auto">
          <a:xfrm>
            <a:off x="5096190" y="2531813"/>
            <a:ext cx="2027238" cy="1947862"/>
          </a:xfrm>
          <a:prstGeom prst="rect">
            <a:avLst/>
          </a:prstGeom>
          <a:solidFill>
            <a:srgbClr val="D2D2D2"/>
          </a:solidFill>
          <a:ln w="19050">
            <a:noFill/>
            <a:miter lim="800000"/>
            <a:headEnd/>
            <a:tailEnd/>
          </a:ln>
          <a:effectLst/>
        </p:spPr>
        <p:txBody>
          <a:bodyPr wrap="none" anchor="ctr"/>
          <a:lstStyle/>
          <a:p>
            <a:pPr algn="ctr" fontAlgn="base">
              <a:spcBef>
                <a:spcPct val="0"/>
              </a:spcBef>
              <a:spcAft>
                <a:spcPct val="0"/>
              </a:spcAft>
              <a:defRPr/>
            </a:pPr>
            <a:endParaRPr lang="de-DE" kern="0" smtClean="0">
              <a:solidFill>
                <a:srgbClr val="000000"/>
              </a:solidFill>
            </a:endParaRPr>
          </a:p>
        </p:txBody>
      </p:sp>
      <p:sp>
        <p:nvSpPr>
          <p:cNvPr id="7" name="Rectangle 9"/>
          <p:cNvSpPr>
            <a:spLocks noChangeArrowheads="1"/>
          </p:cNvSpPr>
          <p:nvPr/>
        </p:nvSpPr>
        <p:spPr bwMode="auto">
          <a:xfrm>
            <a:off x="2143862" y="2531813"/>
            <a:ext cx="2027237" cy="1947862"/>
          </a:xfrm>
          <a:prstGeom prst="rect">
            <a:avLst/>
          </a:prstGeom>
          <a:solidFill>
            <a:srgbClr val="D2D2D2"/>
          </a:solidFill>
          <a:ln w="19050">
            <a:noFill/>
            <a:miter lim="800000"/>
            <a:headEnd/>
            <a:tailEnd/>
          </a:ln>
          <a:effectLst/>
        </p:spPr>
        <p:txBody>
          <a:bodyPr wrap="none" anchor="ctr"/>
          <a:lstStyle/>
          <a:p>
            <a:pPr>
              <a:defRPr/>
            </a:pPr>
            <a:endParaRPr lang="de-DE" kern="0" smtClean="0">
              <a:solidFill>
                <a:sysClr val="windowText" lastClr="000000"/>
              </a:solidFill>
            </a:endParaRPr>
          </a:p>
        </p:txBody>
      </p:sp>
      <p:pic>
        <p:nvPicPr>
          <p:cNvPr id="8" name="Picture 16" descr="G:\Allianz\_evita\PowerPoint\Folien-Redesign 09\Piktogramme\Mann-Schlipstraeger.png"/>
          <p:cNvPicPr>
            <a:picLocks noChangeAspect="1" noChangeArrowheads="1"/>
          </p:cNvPicPr>
          <p:nvPr/>
        </p:nvPicPr>
        <p:blipFill>
          <a:blip r:embed="rId2" cstate="print"/>
          <a:srcRect/>
          <a:stretch>
            <a:fillRect/>
          </a:stretch>
        </p:blipFill>
        <p:spPr bwMode="auto">
          <a:xfrm>
            <a:off x="2668742" y="2661715"/>
            <a:ext cx="877887" cy="1741487"/>
          </a:xfrm>
          <a:prstGeom prst="rect">
            <a:avLst/>
          </a:prstGeom>
          <a:noFill/>
        </p:spPr>
      </p:pic>
      <p:sp>
        <p:nvSpPr>
          <p:cNvPr id="9" name="Rectangle 6"/>
          <p:cNvSpPr>
            <a:spLocks noChangeArrowheads="1"/>
          </p:cNvSpPr>
          <p:nvPr/>
        </p:nvSpPr>
        <p:spPr bwMode="auto">
          <a:xfrm>
            <a:off x="2143862" y="4548037"/>
            <a:ext cx="2027237" cy="503237"/>
          </a:xfrm>
          <a:prstGeom prst="rect">
            <a:avLst/>
          </a:prstGeom>
          <a:solidFill>
            <a:srgbClr val="1D2D4B"/>
          </a:solidFill>
          <a:ln w="19050">
            <a:noFill/>
            <a:miter lim="800000"/>
            <a:headEnd/>
            <a:tailEnd/>
          </a:ln>
          <a:effectLst/>
        </p:spPr>
        <p:txBody>
          <a:bodyPr wrap="none" anchor="ctr"/>
          <a:lstStyle/>
          <a:p>
            <a:pPr algn="ctr">
              <a:lnSpc>
                <a:spcPct val="90000"/>
              </a:lnSpc>
              <a:defRPr/>
            </a:pPr>
            <a:r>
              <a:rPr lang="de-DE" sz="1600" kern="0" dirty="0" smtClean="0">
                <a:solidFill>
                  <a:srgbClr val="FFFFFF"/>
                </a:solidFill>
              </a:rPr>
              <a:t>AN/AG</a:t>
            </a:r>
            <a:br>
              <a:rPr lang="de-DE" sz="1600" kern="0" dirty="0" smtClean="0">
                <a:solidFill>
                  <a:srgbClr val="FFFFFF"/>
                </a:solidFill>
              </a:rPr>
            </a:br>
            <a:r>
              <a:rPr lang="de-DE" sz="1600" kern="0" dirty="0" smtClean="0">
                <a:solidFill>
                  <a:srgbClr val="FFFFFF"/>
                </a:solidFill>
              </a:rPr>
              <a:t>(Beitragszahler)</a:t>
            </a:r>
          </a:p>
        </p:txBody>
      </p:sp>
      <p:pic>
        <p:nvPicPr>
          <p:cNvPr id="10" name="Picture 20" descr="G:\Allianz\_evita\PowerPoint\Folien-Redesign 09\Piktogramme\Euro.png"/>
          <p:cNvPicPr>
            <a:picLocks noChangeAspect="1" noChangeArrowheads="1"/>
          </p:cNvPicPr>
          <p:nvPr/>
        </p:nvPicPr>
        <p:blipFill>
          <a:blip r:embed="rId3" cstate="print"/>
          <a:srcRect/>
          <a:stretch>
            <a:fillRect/>
          </a:stretch>
        </p:blipFill>
        <p:spPr bwMode="auto">
          <a:xfrm>
            <a:off x="4160086" y="3323901"/>
            <a:ext cx="860425" cy="612775"/>
          </a:xfrm>
          <a:prstGeom prst="rect">
            <a:avLst/>
          </a:prstGeom>
          <a:noFill/>
        </p:spPr>
      </p:pic>
      <p:pic>
        <p:nvPicPr>
          <p:cNvPr id="11" name="Picture 18" descr="G:\Allianz\_evita\PowerPoint\Folien-Redesign 09\Piktogramme\Banktempel.png"/>
          <p:cNvPicPr>
            <a:picLocks noChangeAspect="1" noChangeArrowheads="1"/>
          </p:cNvPicPr>
          <p:nvPr/>
        </p:nvPicPr>
        <p:blipFill>
          <a:blip r:embed="rId4" cstate="print"/>
          <a:srcRect/>
          <a:stretch>
            <a:fillRect/>
          </a:stretch>
        </p:blipFill>
        <p:spPr bwMode="auto">
          <a:xfrm>
            <a:off x="5168198" y="2891853"/>
            <a:ext cx="1903413" cy="1327150"/>
          </a:xfrm>
          <a:prstGeom prst="rect">
            <a:avLst/>
          </a:prstGeom>
          <a:noFill/>
        </p:spPr>
      </p:pic>
      <p:sp>
        <p:nvSpPr>
          <p:cNvPr id="12" name="Rectangle 10"/>
          <p:cNvSpPr>
            <a:spLocks noChangeArrowheads="1"/>
          </p:cNvSpPr>
          <p:nvPr/>
        </p:nvSpPr>
        <p:spPr bwMode="auto">
          <a:xfrm>
            <a:off x="8552574" y="2531813"/>
            <a:ext cx="2027238" cy="1947862"/>
          </a:xfrm>
          <a:prstGeom prst="rect">
            <a:avLst/>
          </a:prstGeom>
          <a:solidFill>
            <a:srgbClr val="D2D2D2"/>
          </a:solidFill>
          <a:ln w="19050">
            <a:noFill/>
            <a:miter lim="800000"/>
            <a:headEnd/>
            <a:tailEnd/>
          </a:ln>
          <a:effectLst/>
        </p:spPr>
        <p:txBody>
          <a:bodyPr wrap="none" anchor="ctr"/>
          <a:lstStyle/>
          <a:p>
            <a:pPr algn="ctr" fontAlgn="base">
              <a:spcBef>
                <a:spcPct val="0"/>
              </a:spcBef>
              <a:spcAft>
                <a:spcPct val="0"/>
              </a:spcAft>
              <a:defRPr/>
            </a:pPr>
            <a:endParaRPr lang="de-DE" kern="0" smtClean="0">
              <a:solidFill>
                <a:srgbClr val="000000"/>
              </a:solidFill>
            </a:endParaRPr>
          </a:p>
        </p:txBody>
      </p:sp>
      <p:pic>
        <p:nvPicPr>
          <p:cNvPr id="13" name="Picture 20" descr="G:\Allianz\_evita\PowerPoint\Folien-Redesign 09\Piktogramme\Euro.png"/>
          <p:cNvPicPr>
            <a:picLocks noChangeAspect="1" noChangeArrowheads="1"/>
          </p:cNvPicPr>
          <p:nvPr/>
        </p:nvPicPr>
        <p:blipFill>
          <a:blip r:embed="rId3" cstate="print"/>
          <a:srcRect/>
          <a:stretch>
            <a:fillRect/>
          </a:stretch>
        </p:blipFill>
        <p:spPr bwMode="auto">
          <a:xfrm>
            <a:off x="7472454" y="3395909"/>
            <a:ext cx="860425" cy="612775"/>
          </a:xfrm>
          <a:prstGeom prst="rect">
            <a:avLst/>
          </a:prstGeom>
          <a:noFill/>
        </p:spPr>
      </p:pic>
      <p:pic>
        <p:nvPicPr>
          <p:cNvPr id="14" name="Picture 17" descr="G:\Allianz\_evita\PowerPoint\Folien-Redesign 09\Piktogramme\Rentner.png"/>
          <p:cNvPicPr>
            <a:picLocks noChangeAspect="1" noChangeArrowheads="1"/>
          </p:cNvPicPr>
          <p:nvPr/>
        </p:nvPicPr>
        <p:blipFill>
          <a:blip r:embed="rId5" cstate="print"/>
          <a:srcRect/>
          <a:stretch>
            <a:fillRect/>
          </a:stretch>
        </p:blipFill>
        <p:spPr bwMode="auto">
          <a:xfrm>
            <a:off x="9056630" y="2531813"/>
            <a:ext cx="1096962" cy="1755775"/>
          </a:xfrm>
          <a:prstGeom prst="rect">
            <a:avLst/>
          </a:prstGeom>
          <a:noFill/>
        </p:spPr>
      </p:pic>
      <p:sp>
        <p:nvSpPr>
          <p:cNvPr id="15" name="Rectangle 6"/>
          <p:cNvSpPr>
            <a:spLocks noChangeArrowheads="1"/>
          </p:cNvSpPr>
          <p:nvPr/>
        </p:nvSpPr>
        <p:spPr bwMode="auto">
          <a:xfrm>
            <a:off x="5096190" y="4548037"/>
            <a:ext cx="2027237" cy="503237"/>
          </a:xfrm>
          <a:prstGeom prst="rect">
            <a:avLst/>
          </a:prstGeom>
          <a:solidFill>
            <a:srgbClr val="1D2D4B"/>
          </a:solidFill>
          <a:ln w="19050">
            <a:noFill/>
            <a:miter lim="800000"/>
            <a:headEnd/>
            <a:tailEnd/>
          </a:ln>
          <a:effectLst/>
        </p:spPr>
        <p:txBody>
          <a:bodyPr wrap="none" anchor="ctr"/>
          <a:lstStyle/>
          <a:p>
            <a:pPr>
              <a:lnSpc>
                <a:spcPct val="90000"/>
              </a:lnSpc>
              <a:defRPr/>
            </a:pPr>
            <a:r>
              <a:rPr lang="de-DE" sz="1600" kern="0" dirty="0" smtClean="0">
                <a:solidFill>
                  <a:srgbClr val="FFFFFF"/>
                </a:solidFill>
              </a:rPr>
              <a:t>Rentenversicherung</a:t>
            </a:r>
          </a:p>
        </p:txBody>
      </p:sp>
      <p:sp>
        <p:nvSpPr>
          <p:cNvPr id="16" name="Rectangle 6"/>
          <p:cNvSpPr>
            <a:spLocks noChangeArrowheads="1"/>
          </p:cNvSpPr>
          <p:nvPr/>
        </p:nvSpPr>
        <p:spPr bwMode="auto">
          <a:xfrm>
            <a:off x="8552574" y="4548037"/>
            <a:ext cx="2027237" cy="503237"/>
          </a:xfrm>
          <a:prstGeom prst="rect">
            <a:avLst/>
          </a:prstGeom>
          <a:solidFill>
            <a:srgbClr val="1D2D4B"/>
          </a:solidFill>
          <a:ln w="19050">
            <a:noFill/>
            <a:miter lim="800000"/>
            <a:headEnd/>
            <a:tailEnd/>
          </a:ln>
          <a:effectLst/>
        </p:spPr>
        <p:txBody>
          <a:bodyPr wrap="none" anchor="ctr"/>
          <a:lstStyle/>
          <a:p>
            <a:pPr algn="ctr">
              <a:lnSpc>
                <a:spcPct val="90000"/>
              </a:lnSpc>
              <a:defRPr/>
            </a:pPr>
            <a:r>
              <a:rPr lang="de-DE" sz="1600" kern="0" dirty="0" smtClean="0">
                <a:solidFill>
                  <a:srgbClr val="FFFFFF"/>
                </a:solidFill>
              </a:rPr>
              <a:t>Rentner</a:t>
            </a:r>
          </a:p>
        </p:txBody>
      </p:sp>
      <p:sp>
        <p:nvSpPr>
          <p:cNvPr id="17" name="Rectangle 22"/>
          <p:cNvSpPr>
            <a:spLocks noChangeArrowheads="1"/>
          </p:cNvSpPr>
          <p:nvPr/>
        </p:nvSpPr>
        <p:spPr bwMode="auto">
          <a:xfrm>
            <a:off x="364220" y="1565344"/>
            <a:ext cx="5976664" cy="400110"/>
          </a:xfrm>
          <a:prstGeom prst="rect">
            <a:avLst/>
          </a:prstGeom>
          <a:noFill/>
          <a:ln w="19050">
            <a:noFill/>
            <a:miter lim="800000"/>
            <a:headEnd/>
            <a:tailEnd/>
          </a:ln>
          <a:effectLst/>
        </p:spPr>
        <p:txBody>
          <a:bodyPr wrap="square">
            <a:spAutoFit/>
          </a:bodyPr>
          <a:lstStyle/>
          <a:p>
            <a:pPr eaLnBrk="0" fontAlgn="base" hangingPunct="0">
              <a:spcBef>
                <a:spcPct val="0"/>
              </a:spcBef>
              <a:spcAft>
                <a:spcPct val="30000"/>
              </a:spcAft>
              <a:tabLst>
                <a:tab pos="195263" algn="l"/>
              </a:tabLst>
            </a:pPr>
            <a:r>
              <a:rPr lang="de-DE" sz="2000" dirty="0" smtClean="0">
                <a:solidFill>
                  <a:srgbClr val="1D2D4B"/>
                </a:solidFill>
              </a:rPr>
              <a:t>Umlageverfahren bedeutet:</a:t>
            </a:r>
          </a:p>
        </p:txBody>
      </p:sp>
      <p:sp>
        <p:nvSpPr>
          <p:cNvPr id="18" name="Rectangle 21"/>
          <p:cNvSpPr>
            <a:spLocks noChangeArrowheads="1"/>
          </p:cNvSpPr>
          <p:nvPr/>
        </p:nvSpPr>
        <p:spPr bwMode="auto">
          <a:xfrm>
            <a:off x="367370" y="1931611"/>
            <a:ext cx="7457811" cy="369332"/>
          </a:xfrm>
          <a:prstGeom prst="rect">
            <a:avLst/>
          </a:prstGeom>
          <a:solidFill>
            <a:schemeClr val="accent3">
              <a:lumMod val="85000"/>
            </a:schemeClr>
          </a:solidFill>
          <a:ln w="19050">
            <a:noFill/>
            <a:miter lim="800000"/>
            <a:headEnd/>
            <a:tailEnd/>
          </a:ln>
          <a:effectLst/>
        </p:spPr>
        <p:txBody>
          <a:bodyPr wrap="none">
            <a:spAutoFit/>
          </a:bodyPr>
          <a:lstStyle/>
          <a:p>
            <a:pPr marL="1588" lvl="1" eaLnBrk="0" fontAlgn="base" hangingPunct="0">
              <a:spcBef>
                <a:spcPct val="0"/>
              </a:spcBef>
              <a:spcAft>
                <a:spcPct val="30000"/>
              </a:spcAft>
              <a:buFont typeface="Wingdings" pitchFamily="2" charset="2"/>
              <a:buNone/>
              <a:tabLst>
                <a:tab pos="195263" algn="l"/>
              </a:tabLst>
            </a:pPr>
            <a:r>
              <a:rPr lang="de-DE" dirty="0" smtClean="0">
                <a:solidFill>
                  <a:srgbClr val="1D2D4B"/>
                </a:solidFill>
              </a:rPr>
              <a:t>Die laufenden Einnahmen werden sofort wieder als Renten ausbezahlt.</a:t>
            </a:r>
          </a:p>
        </p:txBody>
      </p:sp>
      <p:sp>
        <p:nvSpPr>
          <p:cNvPr id="19" name="Line 4"/>
          <p:cNvSpPr>
            <a:spLocks noChangeShapeType="1"/>
          </p:cNvSpPr>
          <p:nvPr/>
        </p:nvSpPr>
        <p:spPr bwMode="auto">
          <a:xfrm>
            <a:off x="4520126" y="4043981"/>
            <a:ext cx="309563" cy="0"/>
          </a:xfrm>
          <a:prstGeom prst="line">
            <a:avLst/>
          </a:prstGeom>
          <a:noFill/>
          <a:ln w="19050">
            <a:solidFill>
              <a:schemeClr val="tx1"/>
            </a:solidFill>
            <a:round/>
            <a:headEnd/>
            <a:tailEnd type="triangle" w="med" len="med"/>
          </a:ln>
        </p:spPr>
        <p:txBody>
          <a:bodyPr wrap="none" anchor="ctr"/>
          <a:lstStyle/>
          <a:p>
            <a:pPr algn="ctr" fontAlgn="base">
              <a:spcBef>
                <a:spcPct val="0"/>
              </a:spcBef>
              <a:spcAft>
                <a:spcPct val="0"/>
              </a:spcAft>
            </a:pPr>
            <a:endParaRPr lang="de-DE" smtClean="0">
              <a:solidFill>
                <a:srgbClr val="000000"/>
              </a:solidFill>
            </a:endParaRPr>
          </a:p>
        </p:txBody>
      </p:sp>
      <p:sp>
        <p:nvSpPr>
          <p:cNvPr id="20" name="Line 4"/>
          <p:cNvSpPr>
            <a:spLocks noChangeShapeType="1"/>
          </p:cNvSpPr>
          <p:nvPr/>
        </p:nvSpPr>
        <p:spPr bwMode="auto">
          <a:xfrm>
            <a:off x="7760486" y="4115989"/>
            <a:ext cx="309563" cy="0"/>
          </a:xfrm>
          <a:prstGeom prst="line">
            <a:avLst/>
          </a:prstGeom>
          <a:noFill/>
          <a:ln w="19050">
            <a:solidFill>
              <a:schemeClr val="tx1"/>
            </a:solidFill>
            <a:round/>
            <a:headEnd/>
            <a:tailEnd type="triangle" w="med" len="med"/>
          </a:ln>
        </p:spPr>
        <p:txBody>
          <a:bodyPr wrap="none" anchor="ctr"/>
          <a:lstStyle/>
          <a:p>
            <a:pPr algn="ctr" fontAlgn="base">
              <a:spcBef>
                <a:spcPct val="0"/>
              </a:spcBef>
              <a:spcAft>
                <a:spcPct val="0"/>
              </a:spcAft>
            </a:pPr>
            <a:endParaRPr lang="de-DE" smtClean="0">
              <a:solidFill>
                <a:srgbClr val="000000"/>
              </a:solidFill>
            </a:endParaRPr>
          </a:p>
        </p:txBody>
      </p:sp>
      <p:sp>
        <p:nvSpPr>
          <p:cNvPr id="21" name="Rectangle 12"/>
          <p:cNvSpPr>
            <a:spLocks noChangeArrowheads="1"/>
          </p:cNvSpPr>
          <p:nvPr/>
        </p:nvSpPr>
        <p:spPr bwMode="auto">
          <a:xfrm>
            <a:off x="2863942" y="5196109"/>
            <a:ext cx="6803786" cy="923330"/>
          </a:xfrm>
          <a:prstGeom prst="rect">
            <a:avLst/>
          </a:prstGeom>
          <a:noFill/>
          <a:ln w="6350">
            <a:solidFill>
              <a:schemeClr val="tx1"/>
            </a:solidFill>
            <a:miter lim="800000"/>
            <a:headEnd/>
            <a:tailEnd/>
          </a:ln>
          <a:effectLst/>
        </p:spPr>
        <p:txBody>
          <a:bodyPr wrap="none">
            <a:spAutoFit/>
          </a:bodyPr>
          <a:lstStyle/>
          <a:p>
            <a:pPr marL="1588" lvl="1" eaLnBrk="0" hangingPunct="0">
              <a:spcAft>
                <a:spcPct val="30000"/>
              </a:spcAft>
              <a:buFont typeface="Wingdings" pitchFamily="2" charset="2"/>
              <a:buNone/>
              <a:tabLst>
                <a:tab pos="195263" algn="l"/>
              </a:tabLst>
            </a:pPr>
            <a:r>
              <a:rPr lang="de-DE" dirty="0">
                <a:solidFill>
                  <a:srgbClr val="1D2D4B"/>
                </a:solidFill>
              </a:rPr>
              <a:t>Die Erwerbstätigen leisten die Beiträge für die Rentenzahlungen </a:t>
            </a:r>
            <a:br>
              <a:rPr lang="de-DE" dirty="0">
                <a:solidFill>
                  <a:srgbClr val="1D2D4B"/>
                </a:solidFill>
              </a:rPr>
            </a:br>
            <a:r>
              <a:rPr lang="de-DE" dirty="0">
                <a:solidFill>
                  <a:srgbClr val="1D2D4B"/>
                </a:solidFill>
              </a:rPr>
              <a:t>der heutigen Rentner in der Erwartung, dass nachfolgende </a:t>
            </a:r>
            <a:br>
              <a:rPr lang="de-DE" dirty="0">
                <a:solidFill>
                  <a:srgbClr val="1D2D4B"/>
                </a:solidFill>
              </a:rPr>
            </a:br>
            <a:r>
              <a:rPr lang="de-DE" dirty="0">
                <a:solidFill>
                  <a:srgbClr val="1D2D4B"/>
                </a:solidFill>
              </a:rPr>
              <a:t>Generationen diesen gesellschaftlichen Konsens fortführen.</a:t>
            </a:r>
          </a:p>
        </p:txBody>
      </p:sp>
      <p:sp>
        <p:nvSpPr>
          <p:cNvPr id="22" name="Textfeld 21"/>
          <p:cNvSpPr txBox="1"/>
          <p:nvPr/>
        </p:nvSpPr>
        <p:spPr>
          <a:xfrm>
            <a:off x="3368867" y="6276229"/>
            <a:ext cx="5472608" cy="369332"/>
          </a:xfrm>
          <a:prstGeom prst="rect">
            <a:avLst/>
          </a:prstGeom>
          <a:noFill/>
        </p:spPr>
        <p:txBody>
          <a:bodyPr wrap="square" rtlCol="0">
            <a:spAutoFit/>
          </a:bodyPr>
          <a:lstStyle/>
          <a:p>
            <a:pPr algn="ctr"/>
            <a:r>
              <a:rPr lang="de-DE" b="1" i="1" dirty="0" smtClean="0">
                <a:solidFill>
                  <a:srgbClr val="C60000"/>
                </a:solidFill>
              </a:rPr>
              <a:t>„Eine Generation zahlt für die andere“</a:t>
            </a:r>
            <a:endParaRPr lang="de-DE" b="1" i="1" dirty="0">
              <a:solidFill>
                <a:srgbClr val="C60000"/>
              </a:solidFill>
            </a:endParaRPr>
          </a:p>
        </p:txBody>
      </p:sp>
    </p:spTree>
    <p:extLst>
      <p:ext uri="{BB962C8B-B14F-4D97-AF65-F5344CB8AC3E}">
        <p14:creationId xmlns:p14="http://schemas.microsoft.com/office/powerpoint/2010/main" val="218069744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132</a:t>
            </a:fld>
            <a:endParaRPr lang="de-DE"/>
          </a:p>
        </p:txBody>
      </p:sp>
      <p:sp>
        <p:nvSpPr>
          <p:cNvPr id="3" name="Textplatzhalter 2"/>
          <p:cNvSpPr>
            <a:spLocks noGrp="1"/>
          </p:cNvSpPr>
          <p:nvPr>
            <p:ph type="body" sz="quarter" idx="10"/>
          </p:nvPr>
        </p:nvSpPr>
        <p:spPr/>
        <p:txBody>
          <a:bodyPr/>
          <a:lstStyle/>
          <a:p>
            <a:r>
              <a:rPr lang="de-DE" dirty="0" smtClean="0"/>
              <a:t>Versicherter Personenkreis in der DRV</a:t>
            </a:r>
          </a:p>
          <a:p>
            <a:endParaRPr lang="de-DE" dirty="0"/>
          </a:p>
          <a:p>
            <a:endParaRPr lang="de-DE" dirty="0"/>
          </a:p>
          <a:p>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11" name="Textfeld 10"/>
          <p:cNvSpPr txBox="1"/>
          <p:nvPr/>
        </p:nvSpPr>
        <p:spPr>
          <a:xfrm>
            <a:off x="364219" y="2461646"/>
            <a:ext cx="11348356" cy="2031325"/>
          </a:xfrm>
          <a:prstGeom prst="rect">
            <a:avLst/>
          </a:prstGeom>
          <a:noFill/>
        </p:spPr>
        <p:txBody>
          <a:bodyPr wrap="square" rtlCol="0">
            <a:spAutoFit/>
          </a:bodyPr>
          <a:lstStyle/>
          <a:p>
            <a:r>
              <a:rPr lang="de-DE" u="sng" dirty="0" smtClean="0">
                <a:solidFill>
                  <a:srgbClr val="1D2D4B"/>
                </a:solidFill>
              </a:rPr>
              <a:t>Versicherungspflicht kraft Gesetzes (§1 SGB VI)</a:t>
            </a:r>
          </a:p>
          <a:p>
            <a:endParaRPr lang="de-DE" u="sng" dirty="0" smtClean="0">
              <a:solidFill>
                <a:srgbClr val="1D2D4B"/>
              </a:solidFill>
            </a:endParaRPr>
          </a:p>
          <a:p>
            <a:pPr>
              <a:buFont typeface="Wingdings" pitchFamily="2" charset="2"/>
              <a:buChar char="§"/>
            </a:pPr>
            <a:r>
              <a:rPr lang="de-DE" dirty="0" smtClean="0">
                <a:solidFill>
                  <a:srgbClr val="1D2D4B"/>
                </a:solidFill>
              </a:rPr>
              <a:t> alle Arbeitnehmer </a:t>
            </a:r>
          </a:p>
          <a:p>
            <a:pPr>
              <a:buFont typeface="Wingdings" pitchFamily="2" charset="2"/>
              <a:buChar char="§"/>
            </a:pPr>
            <a:r>
              <a:rPr lang="de-DE" dirty="0" smtClean="0">
                <a:solidFill>
                  <a:srgbClr val="1D2D4B"/>
                </a:solidFill>
              </a:rPr>
              <a:t> Geringfügig Beschäftigte ab dem 01.01.2013</a:t>
            </a:r>
          </a:p>
          <a:p>
            <a:pPr>
              <a:buFont typeface="Wingdings" pitchFamily="2" charset="2"/>
              <a:buChar char="§"/>
            </a:pPr>
            <a:r>
              <a:rPr lang="de-DE" dirty="0" smtClean="0">
                <a:solidFill>
                  <a:srgbClr val="1D2D4B"/>
                </a:solidFill>
              </a:rPr>
              <a:t> Personen, die ein freiwilliges soziales oder ökologisches Jahr oder Bundesfreiwilligendienst leisten</a:t>
            </a:r>
          </a:p>
          <a:p>
            <a:endParaRPr lang="de-DE" dirty="0">
              <a:solidFill>
                <a:srgbClr val="1D2D4B"/>
              </a:solidFill>
            </a:endParaRPr>
          </a:p>
          <a:p>
            <a:endParaRPr lang="de-DE" dirty="0">
              <a:solidFill>
                <a:srgbClr val="1D2D4B"/>
              </a:solidFill>
            </a:endParaRPr>
          </a:p>
        </p:txBody>
      </p:sp>
      <p:sp>
        <p:nvSpPr>
          <p:cNvPr id="12" name="Textfeld 11"/>
          <p:cNvSpPr txBox="1"/>
          <p:nvPr/>
        </p:nvSpPr>
        <p:spPr>
          <a:xfrm>
            <a:off x="364220" y="4135467"/>
            <a:ext cx="11459360" cy="2308324"/>
          </a:xfrm>
          <a:prstGeom prst="rect">
            <a:avLst/>
          </a:prstGeom>
          <a:noFill/>
        </p:spPr>
        <p:txBody>
          <a:bodyPr wrap="square" rtlCol="0">
            <a:spAutoFit/>
          </a:bodyPr>
          <a:lstStyle/>
          <a:p>
            <a:r>
              <a:rPr lang="de-DE" u="sng" dirty="0" smtClean="0">
                <a:solidFill>
                  <a:srgbClr val="1D2D4B"/>
                </a:solidFill>
              </a:rPr>
              <a:t>Versicherungspflicht kraft Gesetzes (§2 SGB VI)</a:t>
            </a:r>
          </a:p>
          <a:p>
            <a:endParaRPr lang="de-DE" u="sng" dirty="0" smtClean="0">
              <a:solidFill>
                <a:srgbClr val="1D2D4B"/>
              </a:solidFill>
            </a:endParaRPr>
          </a:p>
          <a:p>
            <a:r>
              <a:rPr lang="de-DE" dirty="0" smtClean="0">
                <a:solidFill>
                  <a:srgbClr val="1D2D4B"/>
                </a:solidFill>
              </a:rPr>
              <a:t>Bestimmte Selbständige:</a:t>
            </a:r>
            <a:endParaRPr lang="de-DE" u="sng" dirty="0" smtClean="0">
              <a:solidFill>
                <a:srgbClr val="1D2D4B"/>
              </a:solidFill>
            </a:endParaRPr>
          </a:p>
          <a:p>
            <a:pPr>
              <a:buFont typeface="Wingdings" pitchFamily="2" charset="2"/>
              <a:buChar char="§"/>
            </a:pPr>
            <a:r>
              <a:rPr lang="de-DE" dirty="0" smtClean="0">
                <a:solidFill>
                  <a:srgbClr val="1D2D4B"/>
                </a:solidFill>
              </a:rPr>
              <a:t> Lehrer, Erzieher, Hebammen</a:t>
            </a:r>
          </a:p>
          <a:p>
            <a:pPr>
              <a:buFont typeface="Wingdings" pitchFamily="2" charset="2"/>
              <a:buChar char="§"/>
            </a:pPr>
            <a:r>
              <a:rPr lang="de-DE" dirty="0" smtClean="0">
                <a:solidFill>
                  <a:srgbClr val="1D2D4B"/>
                </a:solidFill>
              </a:rPr>
              <a:t> Künstler und Publizisten</a:t>
            </a:r>
          </a:p>
          <a:p>
            <a:pPr>
              <a:buFont typeface="Wingdings" pitchFamily="2" charset="2"/>
              <a:buChar char="§"/>
            </a:pPr>
            <a:r>
              <a:rPr lang="de-DE" dirty="0" smtClean="0">
                <a:solidFill>
                  <a:srgbClr val="1D2D4B"/>
                </a:solidFill>
              </a:rPr>
              <a:t> Gewerbetreibende, die in Handwerksrolle eingetragen sind (=selbständige Handwerker) </a:t>
            </a:r>
          </a:p>
          <a:p>
            <a:r>
              <a:rPr lang="de-DE" dirty="0" smtClean="0">
                <a:solidFill>
                  <a:srgbClr val="1D2D4B"/>
                </a:solidFill>
              </a:rPr>
              <a:t>   Befreiung nach 216 Pflichtbeiträgen möglich !</a:t>
            </a:r>
          </a:p>
          <a:p>
            <a:pPr>
              <a:buFont typeface="Wingdings" pitchFamily="2" charset="2"/>
              <a:buChar char="§"/>
            </a:pPr>
            <a:r>
              <a:rPr lang="de-DE" dirty="0" smtClean="0">
                <a:solidFill>
                  <a:srgbClr val="1D2D4B"/>
                </a:solidFill>
              </a:rPr>
              <a:t> Selbständige mit nur einem Auftraggeber (arbeitnehmerähnliche Selbstständigkeit)</a:t>
            </a:r>
            <a:endParaRPr lang="de-DE" dirty="0">
              <a:solidFill>
                <a:srgbClr val="1D2D4B"/>
              </a:solidFill>
            </a:endParaRPr>
          </a:p>
        </p:txBody>
      </p:sp>
    </p:spTree>
    <p:extLst>
      <p:ext uri="{BB962C8B-B14F-4D97-AF65-F5344CB8AC3E}">
        <p14:creationId xmlns:p14="http://schemas.microsoft.com/office/powerpoint/2010/main" val="238780808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133</a:t>
            </a:fld>
            <a:endParaRPr lang="de-DE"/>
          </a:p>
        </p:txBody>
      </p:sp>
      <p:sp>
        <p:nvSpPr>
          <p:cNvPr id="3" name="Textplatzhalter 2"/>
          <p:cNvSpPr>
            <a:spLocks noGrp="1"/>
          </p:cNvSpPr>
          <p:nvPr>
            <p:ph type="body" sz="quarter" idx="10"/>
          </p:nvPr>
        </p:nvSpPr>
        <p:spPr/>
        <p:txBody>
          <a:bodyPr/>
          <a:lstStyle/>
          <a:p>
            <a:r>
              <a:rPr lang="de-DE" u="sng" dirty="0" smtClean="0">
                <a:solidFill>
                  <a:srgbClr val="1D2D4B"/>
                </a:solidFill>
              </a:rPr>
              <a:t>Rentenarten</a:t>
            </a:r>
            <a:endParaRPr lang="de-DE" dirty="0"/>
          </a:p>
          <a:p>
            <a:r>
              <a:rPr lang="de-DE" dirty="0" smtClean="0"/>
              <a:t>Altersrente</a:t>
            </a:r>
          </a:p>
          <a:p>
            <a:endParaRPr lang="de-DE" dirty="0"/>
          </a:p>
          <a:p>
            <a:r>
              <a:rPr lang="de-DE" dirty="0" smtClean="0"/>
              <a:t>Witwenrente</a:t>
            </a:r>
          </a:p>
          <a:p>
            <a:endParaRPr lang="de-DE" dirty="0"/>
          </a:p>
          <a:p>
            <a:r>
              <a:rPr lang="de-DE" dirty="0" smtClean="0"/>
              <a:t>Waisenrente</a:t>
            </a:r>
          </a:p>
          <a:p>
            <a:endParaRPr lang="de-DE" dirty="0"/>
          </a:p>
          <a:p>
            <a:r>
              <a:rPr lang="de-DE" dirty="0" smtClean="0"/>
              <a:t>Rente wegen verminderter Erwerbsfähigkeit</a:t>
            </a:r>
          </a:p>
          <a:p>
            <a:endParaRPr lang="de-DE" dirty="0"/>
          </a:p>
          <a:p>
            <a:endParaRPr lang="de-DE" dirty="0"/>
          </a:p>
          <a:p>
            <a:endParaRPr lang="de-DE" dirty="0"/>
          </a:p>
        </p:txBody>
      </p:sp>
      <p:sp>
        <p:nvSpPr>
          <p:cNvPr id="5" name="Titel 4"/>
          <p:cNvSpPr>
            <a:spLocks noGrp="1"/>
          </p:cNvSpPr>
          <p:nvPr>
            <p:ph type="title"/>
          </p:nvPr>
        </p:nvSpPr>
        <p:spPr/>
        <p:txBody>
          <a:bodyPr/>
          <a:lstStyle/>
          <a:p>
            <a:r>
              <a:rPr lang="de-DE" dirty="0"/>
              <a:t>Beraterausbildung | </a:t>
            </a:r>
            <a:r>
              <a:rPr lang="de-DE" dirty="0" err="1" smtClean="0"/>
              <a:t>LEbensversicherung</a:t>
            </a:r>
            <a:endParaRPr lang="de-DE" dirty="0"/>
          </a:p>
        </p:txBody>
      </p:sp>
    </p:spTree>
    <p:extLst>
      <p:ext uri="{BB962C8B-B14F-4D97-AF65-F5344CB8AC3E}">
        <p14:creationId xmlns:p14="http://schemas.microsoft.com/office/powerpoint/2010/main" val="3546944474"/>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134</a:t>
            </a:fld>
            <a:endParaRPr lang="de-DE"/>
          </a:p>
        </p:txBody>
      </p:sp>
      <p:sp>
        <p:nvSpPr>
          <p:cNvPr id="3" name="Textplatzhalter 2"/>
          <p:cNvSpPr>
            <a:spLocks noGrp="1"/>
          </p:cNvSpPr>
          <p:nvPr>
            <p:ph type="body" sz="quarter" idx="10"/>
          </p:nvPr>
        </p:nvSpPr>
        <p:spPr>
          <a:xfrm>
            <a:off x="364220" y="1498450"/>
            <a:ext cx="11347991" cy="395680"/>
          </a:xfrm>
        </p:spPr>
        <p:txBody>
          <a:bodyPr/>
          <a:lstStyle/>
          <a:p>
            <a:r>
              <a:rPr lang="de-DE" dirty="0" smtClean="0"/>
              <a:t>Altersrente und deren Voraussetzungen</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7" name="Inhaltsplatzhalter 2"/>
          <p:cNvSpPr>
            <a:spLocks noGrp="1"/>
          </p:cNvSpPr>
          <p:nvPr>
            <p:ph type="body" sz="half" idx="2"/>
          </p:nvPr>
        </p:nvSpPr>
        <p:spPr>
          <a:xfrm>
            <a:off x="369357" y="1989985"/>
            <a:ext cx="11343218" cy="3769661"/>
          </a:xfrm>
        </p:spPr>
        <p:txBody>
          <a:bodyPr/>
          <a:lstStyle/>
          <a:p>
            <a:r>
              <a:rPr lang="de-DE" sz="1800" b="1" dirty="0" smtClean="0"/>
              <a:t>Regelaltersrente</a:t>
            </a:r>
          </a:p>
          <a:p>
            <a:r>
              <a:rPr lang="de-DE" sz="1800" dirty="0" smtClean="0"/>
              <a:t>Versicherte haben </a:t>
            </a:r>
            <a:r>
              <a:rPr lang="de-DE" sz="1800" b="1" i="1" dirty="0" smtClean="0"/>
              <a:t>Anspruch auf die volle, ungekürzte Altersrente </a:t>
            </a:r>
            <a:r>
              <a:rPr lang="de-DE" sz="1800" dirty="0" smtClean="0"/>
              <a:t>mit Vollendung des 67. Lebensjahres (gilt für Geburtsjahrgänge </a:t>
            </a:r>
            <a:r>
              <a:rPr lang="de-DE" sz="1800" b="1" dirty="0" smtClean="0"/>
              <a:t>ab</a:t>
            </a:r>
            <a:r>
              <a:rPr lang="de-DE" sz="1800" dirty="0" smtClean="0"/>
              <a:t> 1964), wenn sie die </a:t>
            </a:r>
            <a:r>
              <a:rPr lang="de-DE" sz="1800" dirty="0" smtClean="0">
                <a:solidFill>
                  <a:srgbClr val="00B050"/>
                </a:solidFill>
              </a:rPr>
              <a:t>allgemeine Wartezeit von 60 Monaten </a:t>
            </a:r>
            <a:r>
              <a:rPr lang="de-DE" sz="1800" dirty="0" smtClean="0"/>
              <a:t>erfüllt haben. </a:t>
            </a:r>
          </a:p>
          <a:p>
            <a:endParaRPr lang="de-DE" sz="1000" b="1" dirty="0" smtClean="0"/>
          </a:p>
          <a:p>
            <a:r>
              <a:rPr lang="de-DE" sz="1800" b="1" dirty="0" smtClean="0"/>
              <a:t>Ausnahmen</a:t>
            </a:r>
            <a:r>
              <a:rPr lang="de-DE" sz="1800" dirty="0" smtClean="0"/>
              <a:t>:</a:t>
            </a:r>
          </a:p>
          <a:p>
            <a:r>
              <a:rPr lang="de-DE" sz="1800" b="1" dirty="0" smtClean="0"/>
              <a:t>Altersrente für schwerbehinderte Menschen</a:t>
            </a:r>
            <a:r>
              <a:rPr lang="de-DE" sz="1800" dirty="0" smtClean="0"/>
              <a:t> </a:t>
            </a:r>
          </a:p>
          <a:p>
            <a:r>
              <a:rPr lang="de-DE" sz="1800" dirty="0" smtClean="0"/>
              <a:t>Ab dem 65. Lebensjahr und Wartezeit von 35 Jahren erfüllt haben. Vorzeitige Inanspruchnahme ist nach Vollendung des 62. Lebensjahres möglich.</a:t>
            </a:r>
          </a:p>
          <a:p>
            <a:endParaRPr lang="de-DE" sz="1000" dirty="0" smtClean="0"/>
          </a:p>
          <a:p>
            <a:r>
              <a:rPr lang="de-DE" sz="1800" b="1" dirty="0" smtClean="0"/>
              <a:t>Altersrente für besonders langjährig Versicherte</a:t>
            </a:r>
          </a:p>
          <a:p>
            <a:r>
              <a:rPr lang="de-DE" sz="1800" dirty="0" smtClean="0"/>
              <a:t>Ab dem 65. Lebensjahr und Wartezeit von 45 Jahren erfüllt haben</a:t>
            </a:r>
          </a:p>
          <a:p>
            <a:r>
              <a:rPr lang="de-DE" sz="1800" b="1" dirty="0" smtClean="0"/>
              <a:t>Altersrente für langjährig Versicherte (mit Abschlag)</a:t>
            </a:r>
          </a:p>
          <a:p>
            <a:r>
              <a:rPr lang="de-DE" sz="1800" dirty="0" smtClean="0"/>
              <a:t>Ab dem 63.Lebensjahr mit 35 rentenrechtlichen Versicherungsjahren</a:t>
            </a:r>
            <a:endParaRPr lang="de-DE" sz="1800" dirty="0"/>
          </a:p>
          <a:p>
            <a:endParaRPr lang="de-DE" sz="1800" dirty="0" smtClean="0"/>
          </a:p>
          <a:p>
            <a:r>
              <a:rPr lang="de-DE" sz="1800" b="1" dirty="0" smtClean="0"/>
              <a:t>		</a:t>
            </a:r>
          </a:p>
          <a:p>
            <a:r>
              <a:rPr lang="de-DE" sz="1800" b="1" dirty="0" smtClean="0"/>
              <a:t>	</a:t>
            </a:r>
            <a:endParaRPr lang="de-DE" sz="1800" b="1" dirty="0"/>
          </a:p>
        </p:txBody>
      </p:sp>
    </p:spTree>
    <p:extLst>
      <p:ext uri="{BB962C8B-B14F-4D97-AF65-F5344CB8AC3E}">
        <p14:creationId xmlns:p14="http://schemas.microsoft.com/office/powerpoint/2010/main" val="4122587402"/>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135</a:t>
            </a:fld>
            <a:endParaRPr lang="de-DE"/>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500922" y="1474309"/>
            <a:ext cx="7600950" cy="5314950"/>
          </a:xfrm>
          <a:prstGeom prst="rect">
            <a:avLst/>
          </a:prstGeom>
        </p:spPr>
      </p:pic>
    </p:spTree>
    <p:extLst>
      <p:ext uri="{BB962C8B-B14F-4D97-AF65-F5344CB8AC3E}">
        <p14:creationId xmlns:p14="http://schemas.microsoft.com/office/powerpoint/2010/main" val="413031985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136</a:t>
            </a:fld>
            <a:endParaRPr lang="de-DE"/>
          </a:p>
        </p:txBody>
      </p:sp>
      <p:sp>
        <p:nvSpPr>
          <p:cNvPr id="3" name="Textplatzhalter 2"/>
          <p:cNvSpPr>
            <a:spLocks noGrp="1"/>
          </p:cNvSpPr>
          <p:nvPr>
            <p:ph type="body" sz="quarter" idx="10"/>
          </p:nvPr>
        </p:nvSpPr>
        <p:spPr/>
        <p:txBody>
          <a:bodyPr/>
          <a:lstStyle/>
          <a:p>
            <a:r>
              <a:rPr lang="de-DE" dirty="0" smtClean="0"/>
              <a:t>Mythos Eckrentner</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7" name="Grafik 6"/>
          <p:cNvPicPr>
            <a:picLocks noChangeAspect="1"/>
          </p:cNvPicPr>
          <p:nvPr/>
        </p:nvPicPr>
        <p:blipFill>
          <a:blip r:embed="rId2"/>
          <a:stretch>
            <a:fillRect/>
          </a:stretch>
        </p:blipFill>
        <p:spPr>
          <a:xfrm>
            <a:off x="1105675" y="2210986"/>
            <a:ext cx="9982188" cy="3960450"/>
          </a:xfrm>
          <a:prstGeom prst="rect">
            <a:avLst/>
          </a:prstGeom>
        </p:spPr>
      </p:pic>
    </p:spTree>
    <p:extLst>
      <p:ext uri="{BB962C8B-B14F-4D97-AF65-F5344CB8AC3E}">
        <p14:creationId xmlns:p14="http://schemas.microsoft.com/office/powerpoint/2010/main" val="3266100716"/>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137</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p:txBody>
          <a:bodyPr/>
          <a:lstStyle/>
          <a:p>
            <a:r>
              <a:rPr lang="de-DE" dirty="0" smtClean="0"/>
              <a:t>Das Schichtenmodell</a:t>
            </a:r>
            <a:endParaRPr lang="de-DE" dirty="0"/>
          </a:p>
        </p:txBody>
      </p:sp>
      <p:pic>
        <p:nvPicPr>
          <p:cNvPr id="6" name="Grafik 5"/>
          <p:cNvPicPr>
            <a:picLocks noChangeAspect="1"/>
          </p:cNvPicPr>
          <p:nvPr/>
        </p:nvPicPr>
        <p:blipFill>
          <a:blip r:embed="rId2"/>
          <a:stretch>
            <a:fillRect/>
          </a:stretch>
        </p:blipFill>
        <p:spPr>
          <a:xfrm>
            <a:off x="2450893" y="2210986"/>
            <a:ext cx="7283229" cy="3473718"/>
          </a:xfrm>
          <a:prstGeom prst="rect">
            <a:avLst/>
          </a:prstGeom>
        </p:spPr>
      </p:pic>
    </p:spTree>
    <p:extLst>
      <p:ext uri="{BB962C8B-B14F-4D97-AF65-F5344CB8AC3E}">
        <p14:creationId xmlns:p14="http://schemas.microsoft.com/office/powerpoint/2010/main" val="103154095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138</a:t>
            </a:fld>
            <a:endParaRPr lang="de-DE"/>
          </a:p>
        </p:txBody>
      </p:sp>
      <p:sp>
        <p:nvSpPr>
          <p:cNvPr id="3" name="Textplatzhalter 2"/>
          <p:cNvSpPr>
            <a:spLocks noGrp="1"/>
          </p:cNvSpPr>
          <p:nvPr>
            <p:ph type="body" sz="quarter" idx="10"/>
          </p:nvPr>
        </p:nvSpPr>
        <p:spPr/>
        <p:txBody>
          <a:bodyPr/>
          <a:lstStyle/>
          <a:p>
            <a:r>
              <a:rPr lang="de-DE" dirty="0" smtClean="0"/>
              <a:t>Die Erlebensfallversicherung </a:t>
            </a:r>
          </a:p>
          <a:p>
            <a:r>
              <a:rPr lang="de-DE" dirty="0" smtClean="0"/>
              <a:t>1. Rentenversicherung klassisch</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7" name="Rectangle 4"/>
          <p:cNvSpPr>
            <a:spLocks noChangeArrowheads="1"/>
          </p:cNvSpPr>
          <p:nvPr/>
        </p:nvSpPr>
        <p:spPr bwMode="auto">
          <a:xfrm>
            <a:off x="505458" y="2881504"/>
            <a:ext cx="11414993" cy="3313112"/>
          </a:xfrm>
          <a:prstGeom prst="rect">
            <a:avLst/>
          </a:prstGeom>
          <a:noFill/>
          <a:ln w="9525">
            <a:noFill/>
            <a:miter lim="800000"/>
            <a:headEnd/>
            <a:tailEnd/>
          </a:ln>
        </p:spPr>
        <p:txBody>
          <a:bodyPr lIns="91428" tIns="45715" rIns="91428" bIns="45715"/>
          <a:lstStyle/>
          <a:p>
            <a:pPr marL="285750" indent="-285750" eaLnBrk="0" fontAlgn="base" hangingPunct="0">
              <a:spcBef>
                <a:spcPct val="20000"/>
              </a:spcBef>
              <a:spcAft>
                <a:spcPct val="0"/>
              </a:spcAft>
              <a:buClr>
                <a:srgbClr val="1D2D4B"/>
              </a:buClr>
              <a:buFont typeface="Wingdings" panose="05000000000000000000" pitchFamily="2" charset="2"/>
              <a:buChar char="§"/>
            </a:pPr>
            <a:r>
              <a:rPr lang="de-DE" dirty="0" smtClean="0">
                <a:solidFill>
                  <a:srgbClr val="1D2D4B"/>
                </a:solidFill>
                <a:cs typeface="Arial" charset="0"/>
              </a:rPr>
              <a:t>Verzinsung </a:t>
            </a:r>
            <a:r>
              <a:rPr lang="de-DE" dirty="0">
                <a:solidFill>
                  <a:srgbClr val="1D2D4B"/>
                </a:solidFill>
                <a:cs typeface="Arial" charset="0"/>
              </a:rPr>
              <a:t>des </a:t>
            </a:r>
            <a:r>
              <a:rPr lang="de-DE" dirty="0" smtClean="0">
                <a:solidFill>
                  <a:srgbClr val="1D2D4B"/>
                </a:solidFill>
                <a:cs typeface="Arial" charset="0"/>
              </a:rPr>
              <a:t>Sparanteils</a:t>
            </a:r>
            <a:endParaRPr lang="de-DE" dirty="0">
              <a:solidFill>
                <a:srgbClr val="1D2D4B"/>
              </a:solidFill>
              <a:cs typeface="Arial" charset="0"/>
            </a:endParaRPr>
          </a:p>
          <a:p>
            <a:pPr eaLnBrk="0" fontAlgn="base" hangingPunct="0">
              <a:spcBef>
                <a:spcPct val="20000"/>
              </a:spcBef>
              <a:spcAft>
                <a:spcPct val="0"/>
              </a:spcAft>
              <a:buClr>
                <a:srgbClr val="1D2D4B"/>
              </a:buClr>
            </a:pPr>
            <a:r>
              <a:rPr lang="de-DE" dirty="0">
                <a:solidFill>
                  <a:srgbClr val="1D2D4B"/>
                </a:solidFill>
                <a:cs typeface="Arial" charset="0"/>
              </a:rPr>
              <a:t>	</a:t>
            </a:r>
            <a:r>
              <a:rPr lang="de-DE" dirty="0" smtClean="0">
                <a:solidFill>
                  <a:srgbClr val="1D2D4B"/>
                </a:solidFill>
                <a:cs typeface="Arial" charset="0"/>
              </a:rPr>
              <a:t>- in </a:t>
            </a:r>
            <a:r>
              <a:rPr lang="de-DE" dirty="0">
                <a:solidFill>
                  <a:srgbClr val="1D2D4B"/>
                </a:solidFill>
                <a:cs typeface="Arial" charset="0"/>
              </a:rPr>
              <a:t>Höhe von </a:t>
            </a:r>
            <a:r>
              <a:rPr lang="de-DE" dirty="0" smtClean="0">
                <a:solidFill>
                  <a:srgbClr val="1D2D4B"/>
                </a:solidFill>
                <a:cs typeface="Arial" charset="0"/>
              </a:rPr>
              <a:t>0,25% (Garantiezins klassische Rentenversicherung 2022)</a:t>
            </a:r>
          </a:p>
          <a:p>
            <a:pPr eaLnBrk="0" fontAlgn="base" hangingPunct="0">
              <a:spcBef>
                <a:spcPct val="20000"/>
              </a:spcBef>
              <a:spcAft>
                <a:spcPct val="0"/>
              </a:spcAft>
              <a:buClr>
                <a:srgbClr val="1D2D4B"/>
              </a:buClr>
            </a:pPr>
            <a:r>
              <a:rPr lang="de-DE" dirty="0" smtClean="0">
                <a:solidFill>
                  <a:srgbClr val="1D2D4B"/>
                </a:solidFill>
                <a:cs typeface="Arial" charset="0"/>
              </a:rPr>
              <a:t>	- mit Abschnittgarantien/Teilgarantie (neue Klassik)</a:t>
            </a:r>
          </a:p>
          <a:p>
            <a:pPr eaLnBrk="0" fontAlgn="base" hangingPunct="0">
              <a:spcBef>
                <a:spcPct val="20000"/>
              </a:spcBef>
              <a:spcAft>
                <a:spcPct val="0"/>
              </a:spcAft>
              <a:buClr>
                <a:srgbClr val="1D2D4B"/>
              </a:buClr>
            </a:pPr>
            <a:r>
              <a:rPr lang="de-DE" dirty="0" smtClean="0">
                <a:solidFill>
                  <a:srgbClr val="1D2D4B"/>
                </a:solidFill>
                <a:cs typeface="Arial" charset="0"/>
              </a:rPr>
              <a:t>	- mit indexgebundener Überschussverwendung</a:t>
            </a:r>
          </a:p>
          <a:p>
            <a:pPr eaLnBrk="0" fontAlgn="base" hangingPunct="0">
              <a:spcBef>
                <a:spcPct val="20000"/>
              </a:spcBef>
              <a:spcAft>
                <a:spcPct val="0"/>
              </a:spcAft>
              <a:buClr>
                <a:srgbClr val="1D2D4B"/>
              </a:buClr>
            </a:pP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Die Kapitalanlage des Versicherers wird überwacht</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Aktienanlagen sind auf 35% beschränkt</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smtClean="0">
                <a:solidFill>
                  <a:srgbClr val="1D2D4B"/>
                </a:solidFill>
                <a:cs typeface="Arial" charset="0"/>
              </a:rPr>
              <a:t>Nach Ablauf der </a:t>
            </a:r>
            <a:r>
              <a:rPr lang="de-DE" dirty="0" err="1" smtClean="0">
                <a:solidFill>
                  <a:srgbClr val="1D2D4B"/>
                </a:solidFill>
                <a:cs typeface="Arial" charset="0"/>
              </a:rPr>
              <a:t>Aufschubdauer</a:t>
            </a:r>
            <a:r>
              <a:rPr lang="de-DE" dirty="0" smtClean="0">
                <a:solidFill>
                  <a:srgbClr val="1D2D4B"/>
                </a:solidFill>
                <a:cs typeface="Arial" charset="0"/>
              </a:rPr>
              <a:t> wird eine Rentenzahlung fällig.</a:t>
            </a:r>
          </a:p>
          <a:p>
            <a:pPr marL="342900" indent="-342900" eaLnBrk="0" fontAlgn="base" hangingPunct="0">
              <a:spcBef>
                <a:spcPct val="20000"/>
              </a:spcBef>
              <a:spcAft>
                <a:spcPct val="0"/>
              </a:spcAft>
              <a:buClr>
                <a:srgbClr val="1D2D4B"/>
              </a:buClr>
            </a:pPr>
            <a:r>
              <a:rPr lang="de-DE" dirty="0" smtClean="0">
                <a:solidFill>
                  <a:srgbClr val="1D2D4B"/>
                </a:solidFill>
                <a:cs typeface="Arial" charset="0"/>
              </a:rPr>
              <a:t>	Weiterhin besteht ein Kapitalwahlrecht sowie ein Kapitalschutz bei Tod.</a:t>
            </a:r>
            <a:endParaRPr lang="de-DE" dirty="0">
              <a:solidFill>
                <a:srgbClr val="1D2D4B"/>
              </a:solidFill>
              <a:cs typeface="Arial" charset="0"/>
            </a:endParaRPr>
          </a:p>
        </p:txBody>
      </p:sp>
    </p:spTree>
    <p:extLst>
      <p:ext uri="{BB962C8B-B14F-4D97-AF65-F5344CB8AC3E}">
        <p14:creationId xmlns:p14="http://schemas.microsoft.com/office/powerpoint/2010/main" val="284848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wipe(left)">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wipe(left)">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wipe(left)">
                                      <p:cBhvr>
                                        <p:cTn id="37" dur="500"/>
                                        <p:tgtEl>
                                          <p:spTgt spid="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7">
                                            <p:txEl>
                                              <p:pRg st="8" end="8"/>
                                            </p:txEl>
                                          </p:spTgt>
                                        </p:tgtEl>
                                        <p:attrNameLst>
                                          <p:attrName>style.visibility</p:attrName>
                                        </p:attrNameLst>
                                      </p:cBhvr>
                                      <p:to>
                                        <p:strVal val="visible"/>
                                      </p:to>
                                    </p:set>
                                    <p:animEffect transition="in" filter="wipe(left)">
                                      <p:cBhvr>
                                        <p:cTn id="42"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139</a:t>
            </a:fld>
            <a:endParaRPr lang="de-DE"/>
          </a:p>
        </p:txBody>
      </p:sp>
      <p:sp>
        <p:nvSpPr>
          <p:cNvPr id="3" name="Textplatzhalter 2"/>
          <p:cNvSpPr>
            <a:spLocks noGrp="1"/>
          </p:cNvSpPr>
          <p:nvPr>
            <p:ph type="body" sz="quarter" idx="10"/>
          </p:nvPr>
        </p:nvSpPr>
        <p:spPr/>
        <p:txBody>
          <a:bodyPr/>
          <a:lstStyle/>
          <a:p>
            <a:r>
              <a:rPr lang="de-DE" dirty="0" smtClean="0"/>
              <a:t>Die Erlebensfallversicherung </a:t>
            </a:r>
          </a:p>
          <a:p>
            <a:r>
              <a:rPr lang="de-DE" dirty="0" smtClean="0"/>
              <a:t>2. Rentenversicherung fondsgebunden</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6" name="Rectangle 4"/>
          <p:cNvSpPr>
            <a:spLocks noChangeArrowheads="1"/>
          </p:cNvSpPr>
          <p:nvPr/>
        </p:nvSpPr>
        <p:spPr bwMode="auto">
          <a:xfrm>
            <a:off x="942855" y="2826420"/>
            <a:ext cx="8137525" cy="3313112"/>
          </a:xfrm>
          <a:prstGeom prst="rect">
            <a:avLst/>
          </a:prstGeom>
          <a:noFill/>
          <a:ln w="9525">
            <a:noFill/>
            <a:miter lim="800000"/>
            <a:headEnd/>
            <a:tailEnd/>
          </a:ln>
        </p:spPr>
        <p:txBody>
          <a:bodyPr lIns="91428" tIns="45715" rIns="91428" bIns="45715"/>
          <a:lstStyle/>
          <a:p>
            <a:pPr marL="285750" indent="-285750" eaLnBrk="0" fontAlgn="base" hangingPunct="0">
              <a:spcBef>
                <a:spcPct val="20000"/>
              </a:spcBef>
              <a:spcAft>
                <a:spcPct val="0"/>
              </a:spcAft>
              <a:buClr>
                <a:srgbClr val="1D2D4B"/>
              </a:buClr>
              <a:buFont typeface="Wingdings" panose="05000000000000000000" pitchFamily="2" charset="2"/>
              <a:buChar char="§"/>
            </a:pPr>
            <a:r>
              <a:rPr lang="de-DE" dirty="0" smtClean="0">
                <a:solidFill>
                  <a:srgbClr val="1D2D4B"/>
                </a:solidFill>
                <a:cs typeface="Arial" charset="0"/>
              </a:rPr>
              <a:t>Teilweise oder Vollinvestition des Sparanteils </a:t>
            </a:r>
            <a:r>
              <a:rPr lang="de-DE" kern="0" dirty="0">
                <a:solidFill>
                  <a:srgbClr val="1D2D4B"/>
                </a:solidFill>
              </a:rPr>
              <a:t>im Produktivkapital der Wirtschaft über unterschiedliche Investmentfonds / </a:t>
            </a:r>
            <a:r>
              <a:rPr lang="de-DE" kern="0" dirty="0" smtClean="0">
                <a:solidFill>
                  <a:srgbClr val="1D2D4B"/>
                </a:solidFill>
              </a:rPr>
              <a:t>Strategien /Einzelfonds</a:t>
            </a:r>
          </a:p>
          <a:p>
            <a:pPr eaLnBrk="0" fontAlgn="base" hangingPunct="0">
              <a:spcBef>
                <a:spcPct val="20000"/>
              </a:spcBef>
              <a:spcAft>
                <a:spcPct val="0"/>
              </a:spcAft>
              <a:buClr>
                <a:srgbClr val="1D2D4B"/>
              </a:buClr>
            </a:pPr>
            <a:endParaRPr lang="de-DE" dirty="0">
              <a:solidFill>
                <a:srgbClr val="1D2D4B"/>
              </a:solidFill>
              <a:cs typeface="Arial" charset="0"/>
            </a:endParaRPr>
          </a:p>
          <a:p>
            <a:pPr marL="285750" indent="-285750" eaLnBrk="0" fontAlgn="base" hangingPunct="0">
              <a:spcBef>
                <a:spcPct val="20000"/>
              </a:spcBef>
              <a:spcAft>
                <a:spcPct val="0"/>
              </a:spcAft>
              <a:buClr>
                <a:srgbClr val="1D2D4B"/>
              </a:buClr>
              <a:buFont typeface="Wingdings" panose="05000000000000000000" pitchFamily="2" charset="2"/>
              <a:buChar char="§"/>
            </a:pPr>
            <a:r>
              <a:rPr lang="de-DE" dirty="0" smtClean="0">
                <a:solidFill>
                  <a:srgbClr val="1D2D4B"/>
                </a:solidFill>
                <a:cs typeface="Arial" charset="0"/>
              </a:rPr>
              <a:t>Mit Beitragserhaltungsgarantie, Teilgarantie oder ohne Garantie</a:t>
            </a:r>
          </a:p>
          <a:p>
            <a:pPr marL="285750" indent="-285750" eaLnBrk="0" fontAlgn="base" hangingPunct="0">
              <a:spcBef>
                <a:spcPct val="20000"/>
              </a:spcBef>
              <a:spcAft>
                <a:spcPct val="0"/>
              </a:spcAft>
              <a:buClr>
                <a:srgbClr val="1D2D4B"/>
              </a:buClr>
              <a:buFont typeface="Wingdings" panose="05000000000000000000" pitchFamily="2" charset="2"/>
              <a:buChar char="§"/>
            </a:pPr>
            <a:endParaRPr lang="de-DE" dirty="0">
              <a:solidFill>
                <a:srgbClr val="1D2D4B"/>
              </a:solidFill>
              <a:cs typeface="Arial" charset="0"/>
            </a:endParaRPr>
          </a:p>
          <a:p>
            <a:pPr marL="285750" indent="-285750" eaLnBrk="0" fontAlgn="base" hangingPunct="0">
              <a:spcBef>
                <a:spcPct val="20000"/>
              </a:spcBef>
              <a:spcAft>
                <a:spcPct val="0"/>
              </a:spcAft>
              <a:buClr>
                <a:srgbClr val="1D2D4B"/>
              </a:buClr>
              <a:buFont typeface="Wingdings" panose="05000000000000000000" pitchFamily="2" charset="2"/>
              <a:buChar char="§"/>
            </a:pPr>
            <a:r>
              <a:rPr lang="de-DE" dirty="0" smtClean="0">
                <a:solidFill>
                  <a:srgbClr val="1D2D4B"/>
                </a:solidFill>
                <a:cs typeface="Arial" charset="0"/>
              </a:rPr>
              <a:t>Das Risiko der Fondsentwicklung trägt der Kunde</a:t>
            </a:r>
            <a:r>
              <a:rPr lang="de-DE" dirty="0">
                <a:solidFill>
                  <a:srgbClr val="1D2D4B"/>
                </a:solidFill>
                <a:cs typeface="Arial" charset="0"/>
              </a:rPr>
              <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smtClean="0">
                <a:solidFill>
                  <a:srgbClr val="1D2D4B"/>
                </a:solidFill>
                <a:cs typeface="Arial" charset="0"/>
              </a:rPr>
              <a:t>Nach Ablauf der </a:t>
            </a:r>
            <a:r>
              <a:rPr lang="de-DE" dirty="0" err="1" smtClean="0">
                <a:solidFill>
                  <a:srgbClr val="1D2D4B"/>
                </a:solidFill>
                <a:cs typeface="Arial" charset="0"/>
              </a:rPr>
              <a:t>Aufschubdauer</a:t>
            </a:r>
            <a:r>
              <a:rPr lang="de-DE" dirty="0" smtClean="0">
                <a:solidFill>
                  <a:srgbClr val="1D2D4B"/>
                </a:solidFill>
                <a:cs typeface="Arial" charset="0"/>
              </a:rPr>
              <a:t> wird eine Rentenzahlung fällig.</a:t>
            </a:r>
          </a:p>
          <a:p>
            <a:pPr marL="342900" indent="-342900" eaLnBrk="0" fontAlgn="base" hangingPunct="0">
              <a:spcBef>
                <a:spcPct val="20000"/>
              </a:spcBef>
              <a:spcAft>
                <a:spcPct val="0"/>
              </a:spcAft>
              <a:buClr>
                <a:srgbClr val="1D2D4B"/>
              </a:buClr>
            </a:pPr>
            <a:r>
              <a:rPr lang="de-DE" dirty="0" smtClean="0">
                <a:solidFill>
                  <a:srgbClr val="1D2D4B"/>
                </a:solidFill>
                <a:cs typeface="Arial" charset="0"/>
              </a:rPr>
              <a:t>	Weiterhin besteht ein Kapitalwahlrecht sowie ein Kapitalschutz bei Tod.</a:t>
            </a:r>
            <a:endParaRPr lang="de-DE" dirty="0">
              <a:solidFill>
                <a:srgbClr val="1D2D4B"/>
              </a:solidFill>
              <a:cs typeface="Arial" charset="0"/>
            </a:endParaRPr>
          </a:p>
          <a:p>
            <a:pPr marL="342900" indent="-342900" eaLnBrk="0" fontAlgn="base" hangingPunct="0">
              <a:spcBef>
                <a:spcPct val="20000"/>
              </a:spcBef>
              <a:spcAft>
                <a:spcPct val="0"/>
              </a:spcAft>
              <a:buClr>
                <a:srgbClr val="1D2D4B"/>
              </a:buClr>
            </a:pPr>
            <a:endParaRPr lang="de-DE" dirty="0">
              <a:solidFill>
                <a:srgbClr val="1D2D4B"/>
              </a:solidFill>
              <a:cs typeface="Arial" charset="0"/>
            </a:endParaRPr>
          </a:p>
        </p:txBody>
      </p:sp>
    </p:spTree>
    <p:extLst>
      <p:ext uri="{BB962C8B-B14F-4D97-AF65-F5344CB8AC3E}">
        <p14:creationId xmlns:p14="http://schemas.microsoft.com/office/powerpoint/2010/main" val="252414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ipe(left)">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left)">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wipe(left)">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dirty="0" smtClean="0"/>
              <a:t>Beginn des Versicherungsvertrages</a:t>
            </a:r>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5" name="Text Box 3"/>
          <p:cNvSpPr txBox="1">
            <a:spLocks noChangeArrowheads="1"/>
          </p:cNvSpPr>
          <p:nvPr/>
        </p:nvSpPr>
        <p:spPr bwMode="auto">
          <a:xfrm>
            <a:off x="364220" y="2352562"/>
            <a:ext cx="8280400" cy="40011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u="sng" dirty="0">
                <a:solidFill>
                  <a:srgbClr val="1D2D4B"/>
                </a:solidFill>
              </a:rPr>
              <a:t>Widerrufsrecht (§ 8 VVG) – Folgen für den Beitrag</a:t>
            </a:r>
          </a:p>
        </p:txBody>
      </p:sp>
      <p:sp>
        <p:nvSpPr>
          <p:cNvPr id="6" name="Text Box 6"/>
          <p:cNvSpPr txBox="1">
            <a:spLocks noChangeArrowheads="1"/>
          </p:cNvSpPr>
          <p:nvPr/>
        </p:nvSpPr>
        <p:spPr bwMode="auto">
          <a:xfrm>
            <a:off x="437245" y="3043806"/>
            <a:ext cx="2520950" cy="527050"/>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400">
                <a:solidFill>
                  <a:srgbClr val="1D2D4B"/>
                </a:solidFill>
              </a:rPr>
              <a:t>es bestand bis zum Widerruf </a:t>
            </a:r>
            <a:r>
              <a:rPr lang="de-DE" sz="1400" b="1" u="sng">
                <a:solidFill>
                  <a:srgbClr val="1D2D4B"/>
                </a:solidFill>
              </a:rPr>
              <a:t>kein</a:t>
            </a:r>
            <a:r>
              <a:rPr lang="de-DE" sz="1400">
                <a:solidFill>
                  <a:srgbClr val="1D2D4B"/>
                </a:solidFill>
              </a:rPr>
              <a:t> Versicherungsschutz</a:t>
            </a:r>
          </a:p>
        </p:txBody>
      </p:sp>
      <p:sp>
        <p:nvSpPr>
          <p:cNvPr id="7" name="Text Box 7"/>
          <p:cNvSpPr txBox="1">
            <a:spLocks noChangeArrowheads="1"/>
          </p:cNvSpPr>
          <p:nvPr/>
        </p:nvSpPr>
        <p:spPr bwMode="auto">
          <a:xfrm>
            <a:off x="7205551" y="2966163"/>
            <a:ext cx="2520950" cy="527050"/>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400">
                <a:solidFill>
                  <a:srgbClr val="1D2D4B"/>
                </a:solidFill>
              </a:rPr>
              <a:t>es bestand bis zum Widerruf Versicherungsschutz</a:t>
            </a:r>
          </a:p>
        </p:txBody>
      </p:sp>
      <p:sp>
        <p:nvSpPr>
          <p:cNvPr id="8" name="Text Box 8"/>
          <p:cNvSpPr txBox="1">
            <a:spLocks noChangeArrowheads="1"/>
          </p:cNvSpPr>
          <p:nvPr/>
        </p:nvSpPr>
        <p:spPr bwMode="auto">
          <a:xfrm>
            <a:off x="437245" y="5259611"/>
            <a:ext cx="2520950" cy="527050"/>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400">
                <a:solidFill>
                  <a:srgbClr val="1D2D4B"/>
                </a:solidFill>
              </a:rPr>
              <a:t>VN muss keine Beiträge zahlen</a:t>
            </a:r>
          </a:p>
        </p:txBody>
      </p:sp>
      <p:sp>
        <p:nvSpPr>
          <p:cNvPr id="9" name="Text Box 9"/>
          <p:cNvSpPr txBox="1">
            <a:spLocks noChangeArrowheads="1"/>
          </p:cNvSpPr>
          <p:nvPr/>
        </p:nvSpPr>
        <p:spPr bwMode="auto">
          <a:xfrm>
            <a:off x="7207245" y="3670178"/>
            <a:ext cx="2520950" cy="527050"/>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400">
                <a:solidFill>
                  <a:srgbClr val="1D2D4B"/>
                </a:solidFill>
              </a:rPr>
              <a:t>Belehrung über Widerrufsrecht ist erfolgt</a:t>
            </a:r>
          </a:p>
        </p:txBody>
      </p:sp>
      <p:sp>
        <p:nvSpPr>
          <p:cNvPr id="10" name="Text Box 10"/>
          <p:cNvSpPr txBox="1">
            <a:spLocks noChangeArrowheads="1"/>
          </p:cNvSpPr>
          <p:nvPr/>
        </p:nvSpPr>
        <p:spPr bwMode="auto">
          <a:xfrm>
            <a:off x="5225144" y="4519043"/>
            <a:ext cx="1800225" cy="314325"/>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400">
                <a:solidFill>
                  <a:srgbClr val="1D2D4B"/>
                </a:solidFill>
              </a:rPr>
              <a:t>nein</a:t>
            </a:r>
          </a:p>
        </p:txBody>
      </p:sp>
      <p:sp>
        <p:nvSpPr>
          <p:cNvPr id="11" name="Text Box 11"/>
          <p:cNvSpPr txBox="1">
            <a:spLocks noChangeArrowheads="1"/>
          </p:cNvSpPr>
          <p:nvPr/>
        </p:nvSpPr>
        <p:spPr bwMode="auto">
          <a:xfrm>
            <a:off x="9912350" y="4519043"/>
            <a:ext cx="1800225" cy="314325"/>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400">
                <a:solidFill>
                  <a:srgbClr val="1D2D4B"/>
                </a:solidFill>
              </a:rPr>
              <a:t>ja</a:t>
            </a:r>
          </a:p>
        </p:txBody>
      </p:sp>
      <p:sp>
        <p:nvSpPr>
          <p:cNvPr id="12" name="Text Box 12"/>
          <p:cNvSpPr txBox="1">
            <a:spLocks noChangeArrowheads="1"/>
          </p:cNvSpPr>
          <p:nvPr/>
        </p:nvSpPr>
        <p:spPr bwMode="auto">
          <a:xfrm>
            <a:off x="9551987" y="5162432"/>
            <a:ext cx="2520950" cy="527050"/>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400">
                <a:solidFill>
                  <a:srgbClr val="1D2D4B"/>
                </a:solidFill>
              </a:rPr>
              <a:t>VN muss Prämie für den Zeitraum zahlen</a:t>
            </a:r>
          </a:p>
        </p:txBody>
      </p:sp>
      <p:sp>
        <p:nvSpPr>
          <p:cNvPr id="13" name="Text Box 13"/>
          <p:cNvSpPr txBox="1">
            <a:spLocks noChangeArrowheads="1"/>
          </p:cNvSpPr>
          <p:nvPr/>
        </p:nvSpPr>
        <p:spPr bwMode="auto">
          <a:xfrm>
            <a:off x="3101070" y="5259611"/>
            <a:ext cx="2520950" cy="527050"/>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400">
                <a:solidFill>
                  <a:srgbClr val="1D2D4B"/>
                </a:solidFill>
              </a:rPr>
              <a:t>VR darf keine Prämie für das erste VJ verlangen</a:t>
            </a:r>
          </a:p>
        </p:txBody>
      </p:sp>
      <p:sp>
        <p:nvSpPr>
          <p:cNvPr id="14" name="Text Box 14"/>
          <p:cNvSpPr txBox="1">
            <a:spLocks noChangeArrowheads="1"/>
          </p:cNvSpPr>
          <p:nvPr/>
        </p:nvSpPr>
        <p:spPr bwMode="auto">
          <a:xfrm>
            <a:off x="3101070" y="5835874"/>
            <a:ext cx="2520950" cy="649287"/>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200" u="sng">
                <a:solidFill>
                  <a:srgbClr val="1D2D4B"/>
                </a:solidFill>
              </a:rPr>
              <a:t>Vorraussetzung</a:t>
            </a:r>
            <a:r>
              <a:rPr lang="de-DE" sz="1200">
                <a:solidFill>
                  <a:srgbClr val="1D2D4B"/>
                </a:solidFill>
              </a:rPr>
              <a:t>: VN hat auch keine Leistungen in Anspruch genommen</a:t>
            </a:r>
          </a:p>
        </p:txBody>
      </p:sp>
      <p:cxnSp>
        <p:nvCxnSpPr>
          <p:cNvPr id="15" name="AutoShape 15"/>
          <p:cNvCxnSpPr>
            <a:cxnSpLocks noChangeShapeType="1"/>
            <a:stCxn id="6" idx="2"/>
            <a:endCxn id="8" idx="0"/>
          </p:cNvCxnSpPr>
          <p:nvPr/>
        </p:nvCxnSpPr>
        <p:spPr bwMode="auto">
          <a:xfrm>
            <a:off x="1697720" y="3570856"/>
            <a:ext cx="0" cy="1688755"/>
          </a:xfrm>
          <a:prstGeom prst="straightConnector1">
            <a:avLst/>
          </a:prstGeom>
          <a:noFill/>
          <a:ln w="9525">
            <a:solidFill>
              <a:schemeClr val="tx1"/>
            </a:solidFill>
            <a:round/>
            <a:headEnd/>
            <a:tailEnd type="triangle" w="med" len="med"/>
          </a:ln>
        </p:spPr>
      </p:cxnSp>
      <p:cxnSp>
        <p:nvCxnSpPr>
          <p:cNvPr id="16" name="AutoShape 16"/>
          <p:cNvCxnSpPr>
            <a:cxnSpLocks noChangeShapeType="1"/>
            <a:stCxn id="7" idx="2"/>
            <a:endCxn id="9" idx="0"/>
          </p:cNvCxnSpPr>
          <p:nvPr/>
        </p:nvCxnSpPr>
        <p:spPr bwMode="auto">
          <a:xfrm>
            <a:off x="8466026" y="3493213"/>
            <a:ext cx="1694" cy="176965"/>
          </a:xfrm>
          <a:prstGeom prst="straightConnector1">
            <a:avLst/>
          </a:prstGeom>
          <a:noFill/>
          <a:ln w="9525">
            <a:solidFill>
              <a:schemeClr val="tx1"/>
            </a:solidFill>
            <a:round/>
            <a:headEnd/>
            <a:tailEnd type="triangle" w="med" len="med"/>
          </a:ln>
        </p:spPr>
      </p:cxnSp>
      <p:cxnSp>
        <p:nvCxnSpPr>
          <p:cNvPr id="17" name="AutoShape 17"/>
          <p:cNvCxnSpPr>
            <a:cxnSpLocks noChangeShapeType="1"/>
            <a:stCxn id="9" idx="2"/>
            <a:endCxn id="10" idx="0"/>
          </p:cNvCxnSpPr>
          <p:nvPr/>
        </p:nvCxnSpPr>
        <p:spPr bwMode="auto">
          <a:xfrm rot="5400000">
            <a:off x="7135582" y="3186904"/>
            <a:ext cx="321815" cy="2342463"/>
          </a:xfrm>
          <a:prstGeom prst="bentConnector3">
            <a:avLst>
              <a:gd name="adj1" fmla="val 50000"/>
            </a:avLst>
          </a:prstGeom>
          <a:noFill/>
          <a:ln w="9525">
            <a:solidFill>
              <a:schemeClr val="tx1"/>
            </a:solidFill>
            <a:miter lim="800000"/>
            <a:headEnd/>
            <a:tailEnd type="triangle" w="med" len="med"/>
          </a:ln>
        </p:spPr>
      </p:cxnSp>
      <p:cxnSp>
        <p:nvCxnSpPr>
          <p:cNvPr id="18" name="AutoShape 18"/>
          <p:cNvCxnSpPr>
            <a:cxnSpLocks noChangeShapeType="1"/>
            <a:stCxn id="9" idx="2"/>
            <a:endCxn id="11" idx="0"/>
          </p:cNvCxnSpPr>
          <p:nvPr/>
        </p:nvCxnSpPr>
        <p:spPr bwMode="auto">
          <a:xfrm rot="16200000" flipH="1">
            <a:off x="9479184" y="3185763"/>
            <a:ext cx="321815" cy="2344743"/>
          </a:xfrm>
          <a:prstGeom prst="bentConnector3">
            <a:avLst>
              <a:gd name="adj1" fmla="val 50000"/>
            </a:avLst>
          </a:prstGeom>
          <a:noFill/>
          <a:ln w="9525">
            <a:solidFill>
              <a:schemeClr val="tx1"/>
            </a:solidFill>
            <a:miter lim="800000"/>
            <a:headEnd/>
            <a:tailEnd type="triangle" w="med" len="med"/>
          </a:ln>
        </p:spPr>
      </p:cxnSp>
      <p:cxnSp>
        <p:nvCxnSpPr>
          <p:cNvPr id="19" name="AutoShape 20"/>
          <p:cNvCxnSpPr>
            <a:cxnSpLocks noChangeShapeType="1"/>
            <a:stCxn id="10" idx="2"/>
            <a:endCxn id="13" idx="0"/>
          </p:cNvCxnSpPr>
          <p:nvPr/>
        </p:nvCxnSpPr>
        <p:spPr bwMode="auto">
          <a:xfrm rot="5400000">
            <a:off x="5030280" y="4164633"/>
            <a:ext cx="426243" cy="1763712"/>
          </a:xfrm>
          <a:prstGeom prst="bentConnector3">
            <a:avLst>
              <a:gd name="adj1" fmla="val 50000"/>
            </a:avLst>
          </a:prstGeom>
          <a:noFill/>
          <a:ln w="9525">
            <a:solidFill>
              <a:schemeClr val="tx1"/>
            </a:solidFill>
            <a:miter lim="800000"/>
            <a:headEnd/>
            <a:tailEnd type="triangle" w="med" len="med"/>
          </a:ln>
        </p:spPr>
      </p:cxnSp>
      <p:cxnSp>
        <p:nvCxnSpPr>
          <p:cNvPr id="20" name="AutoShape 21"/>
          <p:cNvCxnSpPr>
            <a:cxnSpLocks noChangeShapeType="1"/>
            <a:stCxn id="11" idx="2"/>
            <a:endCxn id="12" idx="0"/>
          </p:cNvCxnSpPr>
          <p:nvPr/>
        </p:nvCxnSpPr>
        <p:spPr bwMode="auto">
          <a:xfrm rot="5400000">
            <a:off x="10647931" y="4997900"/>
            <a:ext cx="329064" cy="1"/>
          </a:xfrm>
          <a:prstGeom prst="bentConnector3">
            <a:avLst>
              <a:gd name="adj1" fmla="val 50000"/>
            </a:avLst>
          </a:prstGeom>
          <a:noFill/>
          <a:ln w="9525">
            <a:solidFill>
              <a:schemeClr val="tx1"/>
            </a:solidFill>
            <a:miter lim="800000"/>
            <a:headEnd/>
            <a:tailEnd type="triangle" w="med" len="med"/>
          </a:ln>
        </p:spPr>
      </p:cxnSp>
    </p:spTree>
    <p:extLst>
      <p:ext uri="{BB962C8B-B14F-4D97-AF65-F5344CB8AC3E}">
        <p14:creationId xmlns:p14="http://schemas.microsoft.com/office/powerpoint/2010/main" val="231775793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140</a:t>
            </a:fld>
            <a:endParaRPr lang="de-DE"/>
          </a:p>
        </p:txBody>
      </p:sp>
      <p:sp>
        <p:nvSpPr>
          <p:cNvPr id="3" name="Textplatzhalter 2"/>
          <p:cNvSpPr>
            <a:spLocks noGrp="1"/>
          </p:cNvSpPr>
          <p:nvPr>
            <p:ph type="body" sz="quarter" idx="10"/>
          </p:nvPr>
        </p:nvSpPr>
        <p:spPr/>
        <p:txBody>
          <a:bodyPr/>
          <a:lstStyle/>
          <a:p>
            <a:r>
              <a:rPr lang="de-DE" dirty="0" smtClean="0"/>
              <a:t>Die Todesfallversicherung</a:t>
            </a:r>
          </a:p>
          <a:p>
            <a:r>
              <a:rPr lang="de-DE" dirty="0" smtClean="0"/>
              <a:t>Risikolebensversicherung</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Rechteck 3"/>
          <p:cNvSpPr/>
          <p:nvPr/>
        </p:nvSpPr>
        <p:spPr>
          <a:xfrm>
            <a:off x="624289" y="3125345"/>
            <a:ext cx="9929869" cy="1255728"/>
          </a:xfrm>
          <a:prstGeom prst="rect">
            <a:avLst/>
          </a:prstGeom>
        </p:spPr>
        <p:txBody>
          <a:bodyPr wrap="square">
            <a:spAutoFit/>
          </a:bodyPr>
          <a:lstStyle/>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Die Leistung erfolgt nur im Todesfall während der Vertragsdauer</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Lebt der Versicherte nach Ablauf der Versicherung noch, erlischt sie, ohne das eine Leistung fällig wird</a:t>
            </a:r>
          </a:p>
        </p:txBody>
      </p:sp>
    </p:spTree>
    <p:extLst>
      <p:ext uri="{BB962C8B-B14F-4D97-AF65-F5344CB8AC3E}">
        <p14:creationId xmlns:p14="http://schemas.microsoft.com/office/powerpoint/2010/main" val="259170484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141</a:t>
            </a:fld>
            <a:endParaRPr lang="de-DE"/>
          </a:p>
        </p:txBody>
      </p:sp>
      <p:sp>
        <p:nvSpPr>
          <p:cNvPr id="3" name="Textplatzhalter 2"/>
          <p:cNvSpPr>
            <a:spLocks noGrp="1"/>
          </p:cNvSpPr>
          <p:nvPr>
            <p:ph type="body" sz="quarter" idx="10"/>
          </p:nvPr>
        </p:nvSpPr>
        <p:spPr/>
        <p:txBody>
          <a:bodyPr/>
          <a:lstStyle/>
          <a:p>
            <a:r>
              <a:rPr lang="de-DE" dirty="0" smtClean="0"/>
              <a:t>Die Todesfallversicherung (Unterform)</a:t>
            </a:r>
          </a:p>
          <a:p>
            <a:r>
              <a:rPr lang="de-DE" dirty="0" smtClean="0"/>
              <a:t>Risikolebensversicherung auf verbundene Leben</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6" name="Rectangle 3"/>
          <p:cNvSpPr>
            <a:spLocks noChangeArrowheads="1"/>
          </p:cNvSpPr>
          <p:nvPr/>
        </p:nvSpPr>
        <p:spPr bwMode="auto">
          <a:xfrm>
            <a:off x="364220" y="2896169"/>
            <a:ext cx="10928069" cy="3455987"/>
          </a:xfrm>
          <a:prstGeom prst="rect">
            <a:avLst/>
          </a:prstGeom>
          <a:noFill/>
          <a:ln w="9525">
            <a:noFill/>
            <a:miter lim="800000"/>
            <a:headEnd/>
            <a:tailEnd/>
          </a:ln>
        </p:spPr>
        <p:txBody>
          <a:bodyPr lIns="91428" tIns="45715" rIns="91428" bIns="45715"/>
          <a:lstStyle/>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Die Versicherung auf verbundene Leben, eine Unterform der </a:t>
            </a:r>
            <a:r>
              <a:rPr lang="de-DE" dirty="0" smtClean="0">
                <a:solidFill>
                  <a:srgbClr val="1D2D4B"/>
                </a:solidFill>
                <a:cs typeface="Arial" charset="0"/>
              </a:rPr>
              <a:t>Risiko-LV, kennzeichnet </a:t>
            </a:r>
            <a:r>
              <a:rPr lang="de-DE" dirty="0">
                <a:solidFill>
                  <a:srgbClr val="1D2D4B"/>
                </a:solidFill>
                <a:cs typeface="Arial" charset="0"/>
              </a:rPr>
              <a:t>sich dadurch, dass zwei Personen versichert sind.</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Die Versicherungssumme wird im </a:t>
            </a:r>
            <a:r>
              <a:rPr lang="de-DE" dirty="0" smtClean="0">
                <a:solidFill>
                  <a:srgbClr val="1D2D4B"/>
                </a:solidFill>
                <a:cs typeface="Arial" charset="0"/>
              </a:rPr>
              <a:t>Todesfall jeweils </a:t>
            </a:r>
            <a:r>
              <a:rPr lang="de-DE" dirty="0">
                <a:solidFill>
                  <a:srgbClr val="1D2D4B"/>
                </a:solidFill>
                <a:cs typeface="Arial" charset="0"/>
              </a:rPr>
              <a:t>nur einmal fällig.</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Geleistet wird beim Ableben des zuerst sterbenden Versicherten, danach erlischt der Vertrag.</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pPr>
            <a:endParaRPr lang="de-DE" dirty="0">
              <a:solidFill>
                <a:srgbClr val="1D2D4B"/>
              </a:solidFill>
              <a:cs typeface="Arial" charset="0"/>
            </a:endParaRPr>
          </a:p>
        </p:txBody>
      </p:sp>
    </p:spTree>
    <p:extLst>
      <p:ext uri="{BB962C8B-B14F-4D97-AF65-F5344CB8AC3E}">
        <p14:creationId xmlns:p14="http://schemas.microsoft.com/office/powerpoint/2010/main" val="194977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142</a:t>
            </a:fld>
            <a:endParaRPr lang="de-DE"/>
          </a:p>
        </p:txBody>
      </p:sp>
      <p:sp>
        <p:nvSpPr>
          <p:cNvPr id="3" name="Textplatzhalter 2"/>
          <p:cNvSpPr>
            <a:spLocks noGrp="1"/>
          </p:cNvSpPr>
          <p:nvPr>
            <p:ph type="body" sz="quarter" idx="10"/>
          </p:nvPr>
        </p:nvSpPr>
        <p:spPr>
          <a:xfrm>
            <a:off x="465236" y="1702447"/>
            <a:ext cx="11347991" cy="395680"/>
          </a:xfrm>
        </p:spPr>
        <p:txBody>
          <a:bodyPr/>
          <a:lstStyle/>
          <a:p>
            <a:r>
              <a:rPr lang="de-DE" dirty="0" smtClean="0"/>
              <a:t>Versicherung mit festem Auszahlungstermin („Term-Fix-Versicherung“)</a:t>
            </a:r>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7" name="Rectangle 4"/>
          <p:cNvSpPr>
            <a:spLocks noChangeArrowheads="1"/>
          </p:cNvSpPr>
          <p:nvPr/>
        </p:nvSpPr>
        <p:spPr bwMode="auto">
          <a:xfrm>
            <a:off x="249092" y="2605098"/>
            <a:ext cx="10544461" cy="3240087"/>
          </a:xfrm>
          <a:prstGeom prst="rect">
            <a:avLst/>
          </a:prstGeom>
          <a:noFill/>
          <a:ln w="9525">
            <a:noFill/>
            <a:miter lim="800000"/>
            <a:headEnd/>
            <a:tailEnd/>
          </a:ln>
        </p:spPr>
        <p:txBody>
          <a:bodyPr lIns="91428" tIns="45715" rIns="91428" bIns="45715"/>
          <a:lstStyle/>
          <a:p>
            <a:pPr marL="342900" indent="-342900" algn="just"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Die Versicherungssumme wird erst zu einem bei Antragstellung vereinbarten festen Termin fällig. Stirbt der Versicherte vor dem Termin, (i.d.R. Ablauf der Versicherung), wird er Vertrag über die volle Versicherungssumme bis zum Auszahlungstermin beitragsfrei gestellt.</a:t>
            </a:r>
          </a:p>
        </p:txBody>
      </p:sp>
    </p:spTree>
    <p:extLst>
      <p:ext uri="{BB962C8B-B14F-4D97-AF65-F5344CB8AC3E}">
        <p14:creationId xmlns:p14="http://schemas.microsoft.com/office/powerpoint/2010/main" val="86077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143</a:t>
            </a:fld>
            <a:endParaRPr lang="de-DE"/>
          </a:p>
        </p:txBody>
      </p:sp>
      <p:sp>
        <p:nvSpPr>
          <p:cNvPr id="3" name="Textplatzhalter 2"/>
          <p:cNvSpPr>
            <a:spLocks noGrp="1"/>
          </p:cNvSpPr>
          <p:nvPr>
            <p:ph type="body" sz="quarter" idx="10"/>
          </p:nvPr>
        </p:nvSpPr>
        <p:spPr>
          <a:xfrm>
            <a:off x="465236" y="1702447"/>
            <a:ext cx="11347991" cy="395680"/>
          </a:xfrm>
        </p:spPr>
        <p:txBody>
          <a:bodyPr/>
          <a:lstStyle/>
          <a:p>
            <a:r>
              <a:rPr lang="de-DE" dirty="0" smtClean="0"/>
              <a:t>Zusatzversicherungen </a:t>
            </a:r>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7" name="Rectangle 4"/>
          <p:cNvSpPr>
            <a:spLocks noChangeArrowheads="1"/>
          </p:cNvSpPr>
          <p:nvPr/>
        </p:nvSpPr>
        <p:spPr bwMode="auto">
          <a:xfrm>
            <a:off x="249092" y="2605098"/>
            <a:ext cx="10544461" cy="3240087"/>
          </a:xfrm>
          <a:prstGeom prst="rect">
            <a:avLst/>
          </a:prstGeom>
          <a:noFill/>
          <a:ln w="9525">
            <a:noFill/>
            <a:miter lim="800000"/>
            <a:headEnd/>
            <a:tailEnd/>
          </a:ln>
        </p:spPr>
        <p:txBody>
          <a:bodyPr lIns="91428" tIns="45715" rIns="91428" bIns="45715"/>
          <a:lstStyle/>
          <a:p>
            <a:pPr marL="342900" indent="-342900" eaLnBrk="0" fontAlgn="base" hangingPunct="0">
              <a:spcBef>
                <a:spcPct val="20000"/>
              </a:spcBef>
              <a:spcAft>
                <a:spcPct val="0"/>
              </a:spcAft>
              <a:buClr>
                <a:srgbClr val="1D2D4B"/>
              </a:buClr>
              <a:buFont typeface="Wingdings" pitchFamily="2" charset="2"/>
              <a:buChar char="§"/>
            </a:pPr>
            <a:r>
              <a:rPr lang="de-DE" dirty="0" smtClean="0">
                <a:solidFill>
                  <a:srgbClr val="1D2D4B"/>
                </a:solidFill>
                <a:cs typeface="Arial" charset="0"/>
              </a:rPr>
              <a:t>Berufsunfähigkeitszusatzversicherung</a:t>
            </a:r>
          </a:p>
          <a:p>
            <a:pPr eaLnBrk="0" fontAlgn="base" hangingPunct="0">
              <a:spcBef>
                <a:spcPct val="20000"/>
              </a:spcBef>
              <a:spcAft>
                <a:spcPct val="0"/>
              </a:spcAft>
              <a:buClr>
                <a:srgbClr val="1D2D4B"/>
              </a:buClr>
            </a:pPr>
            <a:r>
              <a:rPr lang="de-DE" dirty="0" smtClean="0">
                <a:solidFill>
                  <a:srgbClr val="1D2D4B"/>
                </a:solidFill>
                <a:cs typeface="Arial" charset="0"/>
              </a:rPr>
              <a:t>     Beitragsbefreiung des Altersvorsorgevertrags</a:t>
            </a:r>
          </a:p>
          <a:p>
            <a:pPr eaLnBrk="0" fontAlgn="base" hangingPunct="0">
              <a:spcBef>
                <a:spcPct val="20000"/>
              </a:spcBef>
              <a:spcAft>
                <a:spcPct val="0"/>
              </a:spcAft>
              <a:buClr>
                <a:srgbClr val="1D2D4B"/>
              </a:buClr>
            </a:pPr>
            <a:r>
              <a:rPr lang="de-DE" dirty="0">
                <a:solidFill>
                  <a:srgbClr val="1D2D4B"/>
                </a:solidFill>
                <a:cs typeface="Arial" charset="0"/>
              </a:rPr>
              <a:t> </a:t>
            </a:r>
            <a:r>
              <a:rPr lang="de-DE" dirty="0" smtClean="0">
                <a:solidFill>
                  <a:srgbClr val="1D2D4B"/>
                </a:solidFill>
                <a:cs typeface="Arial" charset="0"/>
              </a:rPr>
              <a:t>    BU-Rente: Rentenzahlung bei Eintritt der Berufsunfähigkeit</a:t>
            </a:r>
          </a:p>
          <a:p>
            <a:pPr eaLnBrk="0" fontAlgn="base" hangingPunct="0">
              <a:spcBef>
                <a:spcPct val="20000"/>
              </a:spcBef>
              <a:spcAft>
                <a:spcPct val="0"/>
              </a:spcAft>
              <a:buClr>
                <a:srgbClr val="1D2D4B"/>
              </a:buClr>
            </a:pPr>
            <a:endParaRPr lang="de-DE" dirty="0">
              <a:solidFill>
                <a:srgbClr val="1D2D4B"/>
              </a:solidFill>
              <a:cs typeface="Arial" charset="0"/>
            </a:endParaRPr>
          </a:p>
          <a:p>
            <a:pPr eaLnBrk="0" fontAlgn="base" hangingPunct="0">
              <a:spcBef>
                <a:spcPct val="20000"/>
              </a:spcBef>
              <a:spcAft>
                <a:spcPct val="0"/>
              </a:spcAft>
              <a:buClr>
                <a:srgbClr val="1D2D4B"/>
              </a:buClr>
            </a:pPr>
            <a:endParaRPr lang="de-DE" dirty="0">
              <a:solidFill>
                <a:srgbClr val="1D2D4B"/>
              </a:solidFill>
              <a:cs typeface="Arial" charset="0"/>
            </a:endParaRPr>
          </a:p>
        </p:txBody>
      </p:sp>
    </p:spTree>
    <p:extLst>
      <p:ext uri="{BB962C8B-B14F-4D97-AF65-F5344CB8AC3E}">
        <p14:creationId xmlns:p14="http://schemas.microsoft.com/office/powerpoint/2010/main" val="77575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144</a:t>
            </a:fld>
            <a:endParaRPr lang="de-DE"/>
          </a:p>
        </p:txBody>
      </p:sp>
      <p:sp>
        <p:nvSpPr>
          <p:cNvPr id="3" name="Textplatzhalter 2"/>
          <p:cNvSpPr>
            <a:spLocks noGrp="1"/>
          </p:cNvSpPr>
          <p:nvPr>
            <p:ph type="body" sz="quarter" idx="10"/>
          </p:nvPr>
        </p:nvSpPr>
        <p:spPr/>
        <p:txBody>
          <a:bodyPr/>
          <a:lstStyle/>
          <a:p>
            <a:r>
              <a:rPr lang="de-DE" dirty="0" smtClean="0"/>
              <a:t>Basisrente</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6" name="Inhaltsplatzhalter 1">
            <a:extLst>
              <a:ext uri="{FF2B5EF4-FFF2-40B4-BE49-F238E27FC236}">
                <a16:creationId xmlns:a16="http://schemas.microsoft.com/office/drawing/2014/main" xmlns="" id="{E6C8D6DA-0BA2-439F-A6DA-985B071CC261}"/>
              </a:ext>
            </a:extLst>
          </p:cNvPr>
          <p:cNvSpPr txBox="1">
            <a:spLocks/>
          </p:cNvSpPr>
          <p:nvPr/>
        </p:nvSpPr>
        <p:spPr>
          <a:xfrm>
            <a:off x="-557692" y="2435134"/>
            <a:ext cx="12381271" cy="40995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buFont typeface="Wingdings" panose="05000000000000000000" pitchFamily="2" charset="2"/>
              <a:buChar char="§"/>
            </a:pPr>
            <a:r>
              <a:rPr lang="de-DE" dirty="0" smtClean="0">
                <a:solidFill>
                  <a:srgbClr val="1D2D4B"/>
                </a:solidFill>
              </a:rPr>
              <a:t>Die vertragliche Leistungsdauer der BU-Rente darf frühestens mit dem 62. Lebensjahr der versicherten Person enden.</a:t>
            </a:r>
          </a:p>
          <a:p>
            <a:pPr lvl="2">
              <a:buFont typeface="Wingdings" panose="05000000000000000000" pitchFamily="2" charset="2"/>
              <a:buChar char="§"/>
            </a:pPr>
            <a:r>
              <a:rPr lang="de-DE" dirty="0" smtClean="0">
                <a:solidFill>
                  <a:srgbClr val="1D2D4B"/>
                </a:solidFill>
              </a:rPr>
              <a:t>Alle Leistungen dürfen nur als lebenslange Renten ab dem 62. Lebensjahr ausgezahlt werden.</a:t>
            </a:r>
          </a:p>
          <a:p>
            <a:pPr lvl="2">
              <a:buFont typeface="Wingdings" panose="05000000000000000000" pitchFamily="2" charset="2"/>
              <a:buChar char="§"/>
            </a:pPr>
            <a:r>
              <a:rPr lang="de-DE" dirty="0" smtClean="0">
                <a:solidFill>
                  <a:srgbClr val="1D2D4B"/>
                </a:solidFill>
              </a:rPr>
              <a:t>Leistungen an Hinterbliebene sind nur für Ehepartner und Kinder (maximal bis zum 25. Lebensjahr) möglich.</a:t>
            </a:r>
          </a:p>
          <a:p>
            <a:pPr lvl="2">
              <a:buFont typeface="Wingdings" panose="05000000000000000000" pitchFamily="2" charset="2"/>
              <a:buChar char="§"/>
            </a:pPr>
            <a:r>
              <a:rPr lang="de-DE" dirty="0" smtClean="0">
                <a:solidFill>
                  <a:srgbClr val="1D2D4B"/>
                </a:solidFill>
              </a:rPr>
              <a:t>Die Ansprüche dürfen nicht vererblich, nicht übertragbar, nicht beleihbar, nicht </a:t>
            </a:r>
            <a:r>
              <a:rPr lang="de-DE" dirty="0" err="1" smtClean="0">
                <a:solidFill>
                  <a:srgbClr val="1D2D4B"/>
                </a:solidFill>
              </a:rPr>
              <a:t>veräusserbar</a:t>
            </a:r>
            <a:r>
              <a:rPr lang="de-DE" dirty="0" smtClean="0">
                <a:solidFill>
                  <a:srgbClr val="1D2D4B"/>
                </a:solidFill>
              </a:rPr>
              <a:t> und nicht </a:t>
            </a:r>
            <a:r>
              <a:rPr lang="de-DE" dirty="0" err="1" smtClean="0">
                <a:solidFill>
                  <a:srgbClr val="1D2D4B"/>
                </a:solidFill>
              </a:rPr>
              <a:t>kapitalisierbar</a:t>
            </a:r>
            <a:r>
              <a:rPr lang="de-DE" dirty="0" smtClean="0">
                <a:solidFill>
                  <a:srgbClr val="1D2D4B"/>
                </a:solidFill>
              </a:rPr>
              <a:t> sein.</a:t>
            </a:r>
          </a:p>
          <a:p>
            <a:pPr lvl="2">
              <a:buFont typeface="Wingdings" panose="05000000000000000000" pitchFamily="2" charset="2"/>
              <a:buChar char="§"/>
            </a:pPr>
            <a:r>
              <a:rPr lang="de-DE" dirty="0" smtClean="0">
                <a:solidFill>
                  <a:srgbClr val="1D2D4B"/>
                </a:solidFill>
              </a:rPr>
              <a:t>Der Beitrag für die Altersvorsorge muss mehr als 50% des Zahlbeitrags ausmachen. Dabei gilt diese 50%-Regel gemäß Zahlungsweise für jeden einzelnen Beitrag. </a:t>
            </a:r>
          </a:p>
          <a:p>
            <a:pPr lvl="2"/>
            <a:endParaRPr lang="de-DE" dirty="0" smtClean="0">
              <a:solidFill>
                <a:srgbClr val="1D2D4B"/>
              </a:solidFill>
            </a:endParaRPr>
          </a:p>
          <a:p>
            <a:pPr lvl="2"/>
            <a:endParaRPr lang="de-DE" dirty="0">
              <a:solidFill>
                <a:srgbClr val="1D2D4B"/>
              </a:solidFill>
            </a:endParaRPr>
          </a:p>
        </p:txBody>
      </p:sp>
    </p:spTree>
    <p:extLst>
      <p:ext uri="{BB962C8B-B14F-4D97-AF65-F5344CB8AC3E}">
        <p14:creationId xmlns:p14="http://schemas.microsoft.com/office/powerpoint/2010/main" val="1700584118"/>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145</a:t>
            </a:fld>
            <a:endParaRPr lang="de-DE"/>
          </a:p>
        </p:txBody>
      </p:sp>
      <p:sp>
        <p:nvSpPr>
          <p:cNvPr id="3" name="Textplatzhalter 2"/>
          <p:cNvSpPr>
            <a:spLocks noGrp="1"/>
          </p:cNvSpPr>
          <p:nvPr>
            <p:ph type="body" sz="quarter" idx="10"/>
          </p:nvPr>
        </p:nvSpPr>
        <p:spPr/>
        <p:txBody>
          <a:bodyPr/>
          <a:lstStyle/>
          <a:p>
            <a:r>
              <a:rPr lang="de-DE" dirty="0" smtClean="0"/>
              <a:t>Basisrente</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4" name="Grafik 3"/>
          <p:cNvPicPr>
            <a:picLocks noChangeAspect="1"/>
          </p:cNvPicPr>
          <p:nvPr/>
        </p:nvPicPr>
        <p:blipFill>
          <a:blip r:embed="rId2"/>
          <a:stretch>
            <a:fillRect/>
          </a:stretch>
        </p:blipFill>
        <p:spPr>
          <a:xfrm>
            <a:off x="2364036" y="1755536"/>
            <a:ext cx="7772400" cy="4486275"/>
          </a:xfrm>
          <a:prstGeom prst="rect">
            <a:avLst/>
          </a:prstGeom>
        </p:spPr>
      </p:pic>
    </p:spTree>
    <p:extLst>
      <p:ext uri="{BB962C8B-B14F-4D97-AF65-F5344CB8AC3E}">
        <p14:creationId xmlns:p14="http://schemas.microsoft.com/office/powerpoint/2010/main" val="2217323473"/>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146</a:t>
            </a:fld>
            <a:endParaRPr lang="de-DE"/>
          </a:p>
        </p:txBody>
      </p:sp>
      <p:sp>
        <p:nvSpPr>
          <p:cNvPr id="3" name="Textplatzhalter 2"/>
          <p:cNvSpPr>
            <a:spLocks noGrp="1"/>
          </p:cNvSpPr>
          <p:nvPr>
            <p:ph type="body" sz="quarter" idx="10"/>
          </p:nvPr>
        </p:nvSpPr>
        <p:spPr/>
        <p:txBody>
          <a:bodyPr/>
          <a:lstStyle/>
          <a:p>
            <a:r>
              <a:rPr lang="de-DE" dirty="0" smtClean="0"/>
              <a:t>Basisrente</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2499451" y="2122849"/>
            <a:ext cx="7391400" cy="4257675"/>
          </a:xfrm>
          <a:prstGeom prst="rect">
            <a:avLst/>
          </a:prstGeom>
        </p:spPr>
      </p:pic>
    </p:spTree>
    <p:extLst>
      <p:ext uri="{BB962C8B-B14F-4D97-AF65-F5344CB8AC3E}">
        <p14:creationId xmlns:p14="http://schemas.microsoft.com/office/powerpoint/2010/main" val="732140411"/>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147</a:t>
            </a:fld>
            <a:endParaRPr lang="de-DE"/>
          </a:p>
        </p:txBody>
      </p:sp>
      <p:sp>
        <p:nvSpPr>
          <p:cNvPr id="3" name="Textplatzhalter 2"/>
          <p:cNvSpPr>
            <a:spLocks noGrp="1"/>
          </p:cNvSpPr>
          <p:nvPr>
            <p:ph type="body" sz="quarter" idx="10"/>
          </p:nvPr>
        </p:nvSpPr>
        <p:spPr/>
        <p:txBody>
          <a:bodyPr/>
          <a:lstStyle/>
          <a:p>
            <a:r>
              <a:rPr lang="de-DE" dirty="0" smtClean="0"/>
              <a:t>Basisrente</a:t>
            </a:r>
            <a:endParaRPr lang="de-DE" dirty="0"/>
          </a:p>
        </p:txBody>
      </p:sp>
      <p:pic>
        <p:nvPicPr>
          <p:cNvPr id="6" name="Grafik 5"/>
          <p:cNvPicPr>
            <a:picLocks noChangeAspect="1"/>
          </p:cNvPicPr>
          <p:nvPr/>
        </p:nvPicPr>
        <p:blipFill>
          <a:blip r:embed="rId2"/>
          <a:stretch>
            <a:fillRect/>
          </a:stretch>
        </p:blipFill>
        <p:spPr>
          <a:xfrm>
            <a:off x="2736730" y="1953376"/>
            <a:ext cx="7715250" cy="4352925"/>
          </a:xfrm>
          <a:prstGeom prst="rect">
            <a:avLst/>
          </a:prstGeom>
        </p:spPr>
      </p:pic>
      <p:sp>
        <p:nvSpPr>
          <p:cNvPr id="7" name="Titel 4"/>
          <p:cNvSpPr>
            <a:spLocks noGrp="1"/>
          </p:cNvSpPr>
          <p:nvPr>
            <p:ph type="title"/>
          </p:nvPr>
        </p:nvSpPr>
        <p:spPr>
          <a:xfrm>
            <a:off x="364220" y="370203"/>
            <a:ext cx="10314206" cy="1325563"/>
          </a:xfrm>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211402405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148</a:t>
            </a:fld>
            <a:endParaRPr lang="de-DE"/>
          </a:p>
        </p:txBody>
      </p:sp>
      <p:sp>
        <p:nvSpPr>
          <p:cNvPr id="3" name="Textplatzhalter 2"/>
          <p:cNvSpPr>
            <a:spLocks noGrp="1"/>
          </p:cNvSpPr>
          <p:nvPr>
            <p:ph type="body" sz="quarter" idx="10"/>
          </p:nvPr>
        </p:nvSpPr>
        <p:spPr/>
        <p:txBody>
          <a:bodyPr/>
          <a:lstStyle/>
          <a:p>
            <a:r>
              <a:rPr lang="de-DE" dirty="0" smtClean="0"/>
              <a:t> </a:t>
            </a:r>
            <a:endParaRPr lang="de-DE" dirty="0"/>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smtClean="0"/>
              <a:t> </a:t>
            </a: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891964" y="1695766"/>
            <a:ext cx="7896225" cy="4524375"/>
          </a:xfrm>
          <a:prstGeom prst="rect">
            <a:avLst/>
          </a:prstGeom>
        </p:spPr>
      </p:pic>
    </p:spTree>
    <p:extLst>
      <p:ext uri="{BB962C8B-B14F-4D97-AF65-F5344CB8AC3E}">
        <p14:creationId xmlns:p14="http://schemas.microsoft.com/office/powerpoint/2010/main" val="53472031"/>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149</a:t>
            </a:fld>
            <a:endParaRPr lang="de-DE"/>
          </a:p>
        </p:txBody>
      </p:sp>
      <p:sp>
        <p:nvSpPr>
          <p:cNvPr id="3" name="Textplatzhalter 2"/>
          <p:cNvSpPr>
            <a:spLocks noGrp="1"/>
          </p:cNvSpPr>
          <p:nvPr>
            <p:ph type="body" sz="quarter" idx="10"/>
          </p:nvPr>
        </p:nvSpPr>
        <p:spPr>
          <a:xfrm>
            <a:off x="364584" y="1630422"/>
            <a:ext cx="11347991" cy="395680"/>
          </a:xfrm>
        </p:spPr>
        <p:txBody>
          <a:bodyPr/>
          <a:lstStyle/>
          <a:p>
            <a:r>
              <a:rPr lang="de-DE" dirty="0" smtClean="0"/>
              <a:t>Beitragsbestandteile </a:t>
            </a:r>
            <a:endParaRPr lang="de-DE" dirty="0"/>
          </a:p>
        </p:txBody>
      </p:sp>
      <p:graphicFrame>
        <p:nvGraphicFramePr>
          <p:cNvPr id="6" name="Object 3"/>
          <p:cNvGraphicFramePr>
            <a:graphicFrameLocks noChangeAspect="1"/>
          </p:cNvGraphicFramePr>
          <p:nvPr/>
        </p:nvGraphicFramePr>
        <p:xfrm>
          <a:off x="3267755" y="1755536"/>
          <a:ext cx="7620000" cy="5124450"/>
        </p:xfrm>
        <a:graphic>
          <a:graphicData uri="http://schemas.openxmlformats.org/presentationml/2006/ole">
            <mc:AlternateContent xmlns:mc="http://schemas.openxmlformats.org/markup-compatibility/2006">
              <mc:Choice xmlns:v="urn:schemas-microsoft-com:vml" Requires="v">
                <p:oleObj spid="_x0000_s9302" name="Diagramm" r:id="rId3" imgW="7620117" imgH="5124450" progId="MSGraph.Chart.8">
                  <p:embed followColorScheme="full"/>
                </p:oleObj>
              </mc:Choice>
              <mc:Fallback>
                <p:oleObj name="Diagramm" r:id="rId3" imgW="7620117" imgH="5124450" progId="MSGraph.Chart.8">
                  <p:embed followColorScheme="full"/>
                  <p:pic>
                    <p:nvPicPr>
                      <p:cNvPr id="0" name=""/>
                      <p:cNvPicPr>
                        <a:picLocks noChangeAspect="1" noChangeArrowheads="1"/>
                      </p:cNvPicPr>
                      <p:nvPr/>
                    </p:nvPicPr>
                    <p:blipFill>
                      <a:blip r:embed="rId4"/>
                      <a:srcRect/>
                      <a:stretch>
                        <a:fillRect/>
                      </a:stretch>
                    </p:blipFill>
                    <p:spPr bwMode="auto">
                      <a:xfrm>
                        <a:off x="3267755" y="1755536"/>
                        <a:ext cx="7620000" cy="5124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itel 4"/>
          <p:cNvSpPr>
            <a:spLocks noGrp="1"/>
          </p:cNvSpPr>
          <p:nvPr>
            <p:ph type="title"/>
          </p:nvPr>
        </p:nvSpPr>
        <p:spPr>
          <a:xfrm>
            <a:off x="364220" y="370203"/>
            <a:ext cx="10314206" cy="1325563"/>
          </a:xfrm>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8509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out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6" grpId="0" bld="category" 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dirty="0" smtClean="0"/>
              <a:t>Beginn des Versicherungsvertrages</a:t>
            </a:r>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5" name="Text Box 3"/>
          <p:cNvSpPr txBox="1">
            <a:spLocks noChangeArrowheads="1"/>
          </p:cNvSpPr>
          <p:nvPr/>
        </p:nvSpPr>
        <p:spPr bwMode="auto">
          <a:xfrm>
            <a:off x="395288" y="2423433"/>
            <a:ext cx="3657600" cy="40011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u="sng">
                <a:solidFill>
                  <a:srgbClr val="1D2D4B"/>
                </a:solidFill>
              </a:rPr>
              <a:t>Widerrufsrecht (§ 8 VVG)</a:t>
            </a:r>
          </a:p>
        </p:txBody>
      </p:sp>
      <p:sp>
        <p:nvSpPr>
          <p:cNvPr id="6" name="Text Box 5"/>
          <p:cNvSpPr txBox="1">
            <a:spLocks noChangeArrowheads="1"/>
          </p:cNvSpPr>
          <p:nvPr/>
        </p:nvSpPr>
        <p:spPr bwMode="auto">
          <a:xfrm>
            <a:off x="395288" y="2999696"/>
            <a:ext cx="8353425" cy="40011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a:solidFill>
                  <a:srgbClr val="1D2D4B"/>
                </a:solidFill>
              </a:rPr>
              <a:t>Das Widerrufsrecht gilt nicht bei…</a:t>
            </a:r>
          </a:p>
        </p:txBody>
      </p:sp>
      <p:sp>
        <p:nvSpPr>
          <p:cNvPr id="7" name="Text Box 6"/>
          <p:cNvSpPr txBox="1">
            <a:spLocks noChangeArrowheads="1"/>
          </p:cNvSpPr>
          <p:nvPr/>
        </p:nvSpPr>
        <p:spPr bwMode="auto">
          <a:xfrm>
            <a:off x="395288" y="3502933"/>
            <a:ext cx="8353425" cy="3016210"/>
          </a:xfrm>
          <a:prstGeom prst="rect">
            <a:avLst/>
          </a:prstGeom>
          <a:noFill/>
          <a:ln w="9525">
            <a:noFill/>
            <a:miter lim="800000"/>
            <a:headEnd/>
            <a:tailEnd/>
          </a:ln>
        </p:spPr>
        <p:txBody>
          <a:bodyPr>
            <a:spAutoFit/>
          </a:bodyPr>
          <a:lstStyle/>
          <a:p>
            <a:pPr marL="360363" indent="-360363" eaLnBrk="0" fontAlgn="base" hangingPunct="0">
              <a:spcBef>
                <a:spcPct val="50000"/>
              </a:spcBef>
              <a:spcAft>
                <a:spcPct val="0"/>
              </a:spcAft>
              <a:buFont typeface="Wingdings" pitchFamily="2" charset="2"/>
              <a:buChar char="§"/>
            </a:pPr>
            <a:r>
              <a:rPr kumimoji="1" lang="de-DE" sz="2000" b="1" dirty="0">
                <a:solidFill>
                  <a:srgbClr val="1D2D4B"/>
                </a:solidFill>
              </a:rPr>
              <a:t>Verträgen über vorläufige Deckung</a:t>
            </a:r>
            <a:br>
              <a:rPr kumimoji="1" lang="de-DE" sz="2000" b="1" dirty="0">
                <a:solidFill>
                  <a:srgbClr val="1D2D4B"/>
                </a:solidFill>
              </a:rPr>
            </a:br>
            <a:r>
              <a:rPr kumimoji="1" lang="de-DE" sz="2000" dirty="0">
                <a:solidFill>
                  <a:srgbClr val="1D2D4B"/>
                </a:solidFill>
              </a:rPr>
              <a:t>Widerrufsrecht für den Hauptvertrag bleibt jedoch </a:t>
            </a:r>
            <a:r>
              <a:rPr kumimoji="1" lang="de-DE" sz="2000" dirty="0" smtClean="0">
                <a:solidFill>
                  <a:srgbClr val="1D2D4B"/>
                </a:solidFill>
              </a:rPr>
              <a:t>bestehen</a:t>
            </a:r>
            <a:endParaRPr kumimoji="1" lang="de-DE" sz="2000" dirty="0">
              <a:solidFill>
                <a:srgbClr val="1D2D4B"/>
              </a:solidFill>
            </a:endParaRPr>
          </a:p>
          <a:p>
            <a:pPr marL="360363" indent="-360363" eaLnBrk="0" fontAlgn="base" hangingPunct="0">
              <a:spcBef>
                <a:spcPct val="50000"/>
              </a:spcBef>
              <a:spcAft>
                <a:spcPct val="0"/>
              </a:spcAft>
              <a:buFont typeface="Wingdings" pitchFamily="2" charset="2"/>
              <a:buChar char="§"/>
            </a:pPr>
            <a:r>
              <a:rPr kumimoji="1" lang="de-DE" sz="2000" b="1" dirty="0">
                <a:solidFill>
                  <a:srgbClr val="1D2D4B"/>
                </a:solidFill>
              </a:rPr>
              <a:t>Verträgen mit einer Laufzeit unter einem Monat</a:t>
            </a:r>
            <a:br>
              <a:rPr kumimoji="1" lang="de-DE" sz="2000" b="1" dirty="0">
                <a:solidFill>
                  <a:srgbClr val="1D2D4B"/>
                </a:solidFill>
              </a:rPr>
            </a:br>
            <a:r>
              <a:rPr kumimoji="1" lang="de-DE" sz="2000" dirty="0">
                <a:solidFill>
                  <a:srgbClr val="1D2D4B"/>
                </a:solidFill>
              </a:rPr>
              <a:t>z. B. kurzfristige </a:t>
            </a:r>
            <a:r>
              <a:rPr kumimoji="1" lang="de-DE" sz="2000" dirty="0" smtClean="0">
                <a:solidFill>
                  <a:srgbClr val="1D2D4B"/>
                </a:solidFill>
              </a:rPr>
              <a:t>Reiseversicherung</a:t>
            </a:r>
            <a:endParaRPr kumimoji="1" lang="de-DE" sz="2000" dirty="0">
              <a:solidFill>
                <a:srgbClr val="1D2D4B"/>
              </a:solidFill>
            </a:endParaRPr>
          </a:p>
          <a:p>
            <a:pPr marL="360363" indent="-360363" eaLnBrk="0" fontAlgn="base" hangingPunct="0">
              <a:spcBef>
                <a:spcPct val="50000"/>
              </a:spcBef>
              <a:spcAft>
                <a:spcPct val="0"/>
              </a:spcAft>
              <a:buFont typeface="Wingdings" pitchFamily="2" charset="2"/>
              <a:buChar char="§"/>
            </a:pPr>
            <a:r>
              <a:rPr kumimoji="1" lang="de-DE" sz="2000" b="1" dirty="0">
                <a:solidFill>
                  <a:srgbClr val="1D2D4B"/>
                </a:solidFill>
              </a:rPr>
              <a:t>Verträgen über Großrisiken</a:t>
            </a:r>
            <a:br>
              <a:rPr kumimoji="1" lang="de-DE" sz="2000" b="1" dirty="0">
                <a:solidFill>
                  <a:srgbClr val="1D2D4B"/>
                </a:solidFill>
              </a:rPr>
            </a:br>
            <a:r>
              <a:rPr kumimoji="1" lang="de-DE" sz="2000" dirty="0">
                <a:solidFill>
                  <a:srgbClr val="1D2D4B"/>
                </a:solidFill>
              </a:rPr>
              <a:t>Das sind Firmen mit einer gewissen Bilanzsumme, Mitarbeiterzahl</a:t>
            </a:r>
            <a:r>
              <a:rPr kumimoji="1" lang="de-DE" sz="2000" dirty="0" smtClean="0">
                <a:solidFill>
                  <a:srgbClr val="1D2D4B"/>
                </a:solidFill>
              </a:rPr>
              <a:t>…</a:t>
            </a:r>
            <a:endParaRPr kumimoji="1" lang="de-DE" sz="2000" dirty="0">
              <a:solidFill>
                <a:srgbClr val="1D2D4B"/>
              </a:solidFill>
            </a:endParaRPr>
          </a:p>
          <a:p>
            <a:pPr marL="360363" indent="-360363" eaLnBrk="0" fontAlgn="base" hangingPunct="0">
              <a:spcBef>
                <a:spcPct val="50000"/>
              </a:spcBef>
              <a:spcAft>
                <a:spcPct val="0"/>
              </a:spcAft>
              <a:buFont typeface="Wingdings" pitchFamily="2" charset="2"/>
              <a:buChar char="§"/>
            </a:pPr>
            <a:r>
              <a:rPr kumimoji="1" lang="de-DE" sz="2000" b="1" dirty="0">
                <a:solidFill>
                  <a:srgbClr val="1D2D4B"/>
                </a:solidFill>
              </a:rPr>
              <a:t>Verträgen mit Pensionskassen,</a:t>
            </a:r>
            <a:br>
              <a:rPr kumimoji="1" lang="de-DE" sz="2000" b="1" dirty="0">
                <a:solidFill>
                  <a:srgbClr val="1D2D4B"/>
                </a:solidFill>
              </a:rPr>
            </a:br>
            <a:r>
              <a:rPr kumimoji="1" lang="de-DE" sz="2000" dirty="0">
                <a:solidFill>
                  <a:srgbClr val="1D2D4B"/>
                </a:solidFill>
              </a:rPr>
              <a:t>wenn diese auf arbeitsvertraglichen Regelungen beruhen.</a:t>
            </a:r>
          </a:p>
        </p:txBody>
      </p:sp>
    </p:spTree>
    <p:extLst>
      <p:ext uri="{BB962C8B-B14F-4D97-AF65-F5344CB8AC3E}">
        <p14:creationId xmlns:p14="http://schemas.microsoft.com/office/powerpoint/2010/main" val="317425569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150</a:t>
            </a:fld>
            <a:endParaRPr lang="de-DE"/>
          </a:p>
        </p:txBody>
      </p:sp>
      <p:sp>
        <p:nvSpPr>
          <p:cNvPr id="3" name="Textplatzhalter 2"/>
          <p:cNvSpPr>
            <a:spLocks noGrp="1"/>
          </p:cNvSpPr>
          <p:nvPr>
            <p:ph type="body" sz="quarter" idx="10"/>
          </p:nvPr>
        </p:nvSpPr>
        <p:spPr>
          <a:xfrm>
            <a:off x="364584" y="1630422"/>
            <a:ext cx="11347991" cy="395680"/>
          </a:xfrm>
        </p:spPr>
        <p:txBody>
          <a:bodyPr/>
          <a:lstStyle/>
          <a:p>
            <a:r>
              <a:rPr lang="de-DE" dirty="0" smtClean="0"/>
              <a:t>Möglichkeiten der Überschussverwendung</a:t>
            </a:r>
            <a:endParaRPr lang="de-DE" dirty="0"/>
          </a:p>
        </p:txBody>
      </p:sp>
      <p:sp>
        <p:nvSpPr>
          <p:cNvPr id="7" name="Titel 4"/>
          <p:cNvSpPr>
            <a:spLocks noGrp="1"/>
          </p:cNvSpPr>
          <p:nvPr>
            <p:ph type="title"/>
          </p:nvPr>
        </p:nvSpPr>
        <p:spPr>
          <a:xfrm>
            <a:off x="364220" y="370203"/>
            <a:ext cx="10314206" cy="1325563"/>
          </a:xfrm>
        </p:spPr>
        <p:txBody>
          <a:bodyPr/>
          <a:lstStyle/>
          <a:p>
            <a:r>
              <a:rPr lang="de-DE" dirty="0"/>
              <a:t>Beraterausbildung | </a:t>
            </a:r>
            <a:r>
              <a:rPr lang="de-DE" dirty="0" smtClean="0"/>
              <a:t>Lebensversicherung</a:t>
            </a:r>
            <a:endParaRPr lang="de-DE" dirty="0"/>
          </a:p>
        </p:txBody>
      </p:sp>
      <p:sp>
        <p:nvSpPr>
          <p:cNvPr id="8" name="Rectangle 2"/>
          <p:cNvSpPr>
            <a:spLocks noChangeArrowheads="1"/>
          </p:cNvSpPr>
          <p:nvPr/>
        </p:nvSpPr>
        <p:spPr bwMode="auto">
          <a:xfrm>
            <a:off x="489858" y="2069081"/>
            <a:ext cx="11333722" cy="4648200"/>
          </a:xfrm>
          <a:prstGeom prst="rect">
            <a:avLst/>
          </a:prstGeom>
          <a:noFill/>
          <a:ln w="9525">
            <a:noFill/>
            <a:miter lim="800000"/>
            <a:headEnd/>
            <a:tailEnd/>
          </a:ln>
        </p:spPr>
        <p:txBody>
          <a:bodyPr/>
          <a:lstStyle/>
          <a:p>
            <a:pPr marL="342900" indent="-342900" algn="l" eaLnBrk="0" hangingPunct="0">
              <a:spcBef>
                <a:spcPct val="20000"/>
              </a:spcBef>
              <a:buClr>
                <a:srgbClr val="BFB088"/>
              </a:buClr>
              <a:buSzPct val="60000"/>
              <a:buFont typeface="Monotype Sorts"/>
              <a:buNone/>
            </a:pPr>
            <a:r>
              <a:rPr lang="de-DE" b="1" dirty="0">
                <a:solidFill>
                  <a:srgbClr val="1D2D4B"/>
                </a:solidFill>
                <a:latin typeface="Arial" charset="0"/>
                <a:cs typeface="Arial" charset="0"/>
              </a:rPr>
              <a:t>Bonussystem:</a:t>
            </a:r>
          </a:p>
          <a:p>
            <a:pPr marL="342900" indent="-342900" algn="l" eaLnBrk="0" hangingPunct="0">
              <a:spcBef>
                <a:spcPct val="20000"/>
              </a:spcBef>
              <a:buClr>
                <a:srgbClr val="1D2D4B"/>
              </a:buClr>
              <a:buFont typeface="Wingdings" pitchFamily="2" charset="2"/>
              <a:buChar char="§"/>
            </a:pPr>
            <a:r>
              <a:rPr lang="de-DE" dirty="0">
                <a:solidFill>
                  <a:srgbClr val="1D2D4B"/>
                </a:solidFill>
                <a:latin typeface="Arial" charset="0"/>
                <a:cs typeface="Arial" charset="0"/>
              </a:rPr>
              <a:t>Mit den Überschüssen (Gewinn der Versicherungsunternehmen) wird zusätzlich eine beitragsfreie Versicherungssumme gebildet</a:t>
            </a:r>
            <a:r>
              <a:rPr lang="de-DE" b="1" dirty="0">
                <a:solidFill>
                  <a:srgbClr val="1D2D4B"/>
                </a:solidFill>
                <a:latin typeface="Arial" charset="0"/>
                <a:cs typeface="Arial" charset="0"/>
              </a:rPr>
              <a:t>.</a:t>
            </a:r>
            <a:br>
              <a:rPr lang="de-DE" b="1" dirty="0">
                <a:solidFill>
                  <a:srgbClr val="1D2D4B"/>
                </a:solidFill>
                <a:latin typeface="Arial" charset="0"/>
                <a:cs typeface="Arial" charset="0"/>
              </a:rPr>
            </a:br>
            <a:endParaRPr lang="de-DE" b="1" dirty="0">
              <a:solidFill>
                <a:srgbClr val="1D2D4B"/>
              </a:solidFill>
              <a:latin typeface="Arial" charset="0"/>
              <a:cs typeface="Arial" charset="0"/>
            </a:endParaRPr>
          </a:p>
          <a:p>
            <a:pPr marL="342900" indent="-342900" algn="l" eaLnBrk="0" hangingPunct="0">
              <a:spcBef>
                <a:spcPct val="50000"/>
              </a:spcBef>
              <a:buClr>
                <a:srgbClr val="BFB088"/>
              </a:buClr>
              <a:buSzPct val="60000"/>
              <a:buFont typeface="Monotype Sorts"/>
              <a:buNone/>
            </a:pPr>
            <a:r>
              <a:rPr lang="de-DE" b="1" dirty="0">
                <a:solidFill>
                  <a:srgbClr val="1D2D4B"/>
                </a:solidFill>
                <a:latin typeface="Arial" charset="0"/>
                <a:cs typeface="Arial" charset="0"/>
              </a:rPr>
              <a:t>Verzinsliche Ansammlung:</a:t>
            </a:r>
          </a:p>
          <a:p>
            <a:pPr marL="342900" indent="-342900" algn="l" eaLnBrk="0" hangingPunct="0">
              <a:spcBef>
                <a:spcPct val="20000"/>
              </a:spcBef>
              <a:buClr>
                <a:srgbClr val="1D2D4B"/>
              </a:buClr>
              <a:buFont typeface="Wingdings" pitchFamily="2" charset="2"/>
              <a:buChar char="§"/>
            </a:pPr>
            <a:r>
              <a:rPr lang="de-DE" dirty="0" smtClean="0">
                <a:solidFill>
                  <a:srgbClr val="1D2D4B"/>
                </a:solidFill>
                <a:latin typeface="Arial" charset="0"/>
                <a:cs typeface="Arial" charset="0"/>
              </a:rPr>
              <a:t>Bei diesem Überschusssystem werden die dem Vertrag gutgeschriebenen Überschüsse auf einem Konto gesammelt und verzinst.</a:t>
            </a:r>
          </a:p>
          <a:p>
            <a:pPr marL="342900" indent="-342900" algn="l" eaLnBrk="0" hangingPunct="0">
              <a:spcBef>
                <a:spcPct val="20000"/>
              </a:spcBef>
              <a:buClr>
                <a:srgbClr val="1D2D4B"/>
              </a:buClr>
              <a:buFont typeface="Wingdings" pitchFamily="2" charset="2"/>
              <a:buChar char="§"/>
            </a:pPr>
            <a:r>
              <a:rPr lang="de-DE" dirty="0" smtClean="0">
                <a:solidFill>
                  <a:srgbClr val="1D2D4B"/>
                </a:solidFill>
                <a:latin typeface="Arial" charset="0"/>
                <a:cs typeface="Arial" charset="0"/>
              </a:rPr>
              <a:t>Die Höhe der Verzinsung wird – wie die Höhe der Überschüsse auch- jährlich neu festgelegt und im Geschäftsbericht veröffentlicht.</a:t>
            </a:r>
          </a:p>
          <a:p>
            <a:pPr marL="342900" indent="-342900" algn="l" eaLnBrk="0" hangingPunct="0">
              <a:spcBef>
                <a:spcPct val="20000"/>
              </a:spcBef>
              <a:buClr>
                <a:srgbClr val="1D2D4B"/>
              </a:buClr>
              <a:buFont typeface="Wingdings" pitchFamily="2" charset="2"/>
              <a:buChar char="§"/>
            </a:pPr>
            <a:r>
              <a:rPr lang="de-DE" dirty="0" smtClean="0">
                <a:solidFill>
                  <a:srgbClr val="1D2D4B"/>
                </a:solidFill>
                <a:latin typeface="Arial" charset="0"/>
                <a:cs typeface="Arial" charset="0"/>
              </a:rPr>
              <a:t>Bei Beendigung der Versicherung  -gleich aus welchem Grund- wird das vorhandene Überschussguthaben ausgezahlt und erhöht damit die bei Vertragsabschluss garantierten Versicherungsleistungen.</a:t>
            </a:r>
          </a:p>
          <a:p>
            <a:pPr marL="342900" indent="-342900" algn="l" eaLnBrk="0" hangingPunct="0">
              <a:spcBef>
                <a:spcPct val="20000"/>
              </a:spcBef>
              <a:buClr>
                <a:srgbClr val="1D2D4B"/>
              </a:buClr>
              <a:buFont typeface="Wingdings" pitchFamily="2" charset="2"/>
              <a:buChar char="§"/>
            </a:pPr>
            <a:r>
              <a:rPr lang="de-DE" dirty="0" smtClean="0">
                <a:solidFill>
                  <a:srgbClr val="1D2D4B"/>
                </a:solidFill>
                <a:latin typeface="Arial" charset="0"/>
                <a:cs typeface="Arial" charset="0"/>
              </a:rPr>
              <a:t>Die Leistungen aus der Überschussbeteiligung können hierbei niemals fallen - im Gegensatz zur Überschussverwendung bei </a:t>
            </a:r>
            <a:r>
              <a:rPr lang="de-DE" b="1" dirty="0" smtClean="0">
                <a:solidFill>
                  <a:srgbClr val="1D2D4B"/>
                </a:solidFill>
                <a:latin typeface="Arial" charset="0"/>
                <a:cs typeface="Arial" charset="0"/>
              </a:rPr>
              <a:t>Fondsansammlung.</a:t>
            </a:r>
            <a:r>
              <a:rPr lang="de-DE" b="1" dirty="0">
                <a:solidFill>
                  <a:srgbClr val="1D2D4B"/>
                </a:solidFill>
                <a:latin typeface="Arial" charset="0"/>
                <a:cs typeface="Arial" charset="0"/>
              </a:rPr>
              <a:t/>
            </a:r>
            <a:br>
              <a:rPr lang="de-DE" b="1" dirty="0">
                <a:solidFill>
                  <a:srgbClr val="1D2D4B"/>
                </a:solidFill>
                <a:latin typeface="Arial" charset="0"/>
                <a:cs typeface="Arial" charset="0"/>
              </a:rPr>
            </a:br>
            <a:endParaRPr lang="de-DE" b="1" dirty="0">
              <a:solidFill>
                <a:srgbClr val="1D2D4B"/>
              </a:solidFill>
              <a:latin typeface="Arial" charset="0"/>
              <a:cs typeface="Arial" charset="0"/>
            </a:endParaRPr>
          </a:p>
        </p:txBody>
      </p:sp>
    </p:spTree>
    <p:extLst>
      <p:ext uri="{BB962C8B-B14F-4D97-AF65-F5344CB8AC3E}">
        <p14:creationId xmlns:p14="http://schemas.microsoft.com/office/powerpoint/2010/main" val="280595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left)">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left)">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left)">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wipe(left)">
                                      <p:cBhvr>
                                        <p:cTn id="3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utoUpdateAnimBg="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151</a:t>
            </a:fld>
            <a:endParaRPr lang="de-DE"/>
          </a:p>
        </p:txBody>
      </p:sp>
      <p:sp>
        <p:nvSpPr>
          <p:cNvPr id="3" name="Textplatzhalter 2"/>
          <p:cNvSpPr>
            <a:spLocks noGrp="1"/>
          </p:cNvSpPr>
          <p:nvPr>
            <p:ph type="body" sz="quarter" idx="10"/>
          </p:nvPr>
        </p:nvSpPr>
        <p:spPr>
          <a:xfrm>
            <a:off x="226697" y="1497926"/>
            <a:ext cx="11347991" cy="395680"/>
          </a:xfrm>
        </p:spPr>
        <p:txBody>
          <a:bodyPr/>
          <a:lstStyle/>
          <a:p>
            <a:r>
              <a:rPr lang="de-DE" dirty="0" smtClean="0"/>
              <a:t>Möglichkeiten der Überschussverwendung</a:t>
            </a:r>
            <a:endParaRPr lang="de-DE" dirty="0"/>
          </a:p>
        </p:txBody>
      </p:sp>
      <p:sp>
        <p:nvSpPr>
          <p:cNvPr id="7" name="Titel 4"/>
          <p:cNvSpPr>
            <a:spLocks noGrp="1"/>
          </p:cNvSpPr>
          <p:nvPr>
            <p:ph type="title"/>
          </p:nvPr>
        </p:nvSpPr>
        <p:spPr>
          <a:xfrm>
            <a:off x="364220" y="370203"/>
            <a:ext cx="10314206" cy="1325563"/>
          </a:xfrm>
        </p:spPr>
        <p:txBody>
          <a:bodyPr/>
          <a:lstStyle/>
          <a:p>
            <a:r>
              <a:rPr lang="de-DE" dirty="0"/>
              <a:t>Beraterausbildung | </a:t>
            </a:r>
            <a:r>
              <a:rPr lang="de-DE" dirty="0" smtClean="0"/>
              <a:t>Lebensversicherung</a:t>
            </a:r>
            <a:endParaRPr lang="de-DE" dirty="0"/>
          </a:p>
        </p:txBody>
      </p:sp>
      <p:sp>
        <p:nvSpPr>
          <p:cNvPr id="6" name="Rechteck 5"/>
          <p:cNvSpPr/>
          <p:nvPr/>
        </p:nvSpPr>
        <p:spPr>
          <a:xfrm>
            <a:off x="226697" y="2094824"/>
            <a:ext cx="11623763" cy="4555093"/>
          </a:xfrm>
          <a:prstGeom prst="rect">
            <a:avLst/>
          </a:prstGeom>
        </p:spPr>
        <p:txBody>
          <a:bodyPr wrap="square">
            <a:spAutoFit/>
          </a:bodyPr>
          <a:lstStyle/>
          <a:p>
            <a:pPr marL="342900" lvl="0" indent="-342900" algn="just" eaLnBrk="0" hangingPunct="0">
              <a:spcBef>
                <a:spcPct val="50000"/>
              </a:spcBef>
              <a:buClr>
                <a:srgbClr val="BFB088"/>
              </a:buClr>
              <a:buSzPct val="60000"/>
            </a:pPr>
            <a:r>
              <a:rPr lang="de-DE" b="1" dirty="0" smtClean="0">
                <a:solidFill>
                  <a:srgbClr val="1D2D4B"/>
                </a:solidFill>
                <a:latin typeface="Arial" charset="0"/>
                <a:cs typeface="Arial" charset="0"/>
              </a:rPr>
              <a:t>Rabattsystem/ Verrechnung:</a:t>
            </a:r>
          </a:p>
          <a:p>
            <a:pPr marL="342900" lvl="0" indent="-342900" algn="just" eaLnBrk="0" hangingPunct="0">
              <a:spcBef>
                <a:spcPct val="20000"/>
              </a:spcBef>
              <a:buClr>
                <a:srgbClr val="1D2D4B"/>
              </a:buClr>
              <a:buFont typeface="Wingdings" pitchFamily="2" charset="2"/>
              <a:buChar char="§"/>
            </a:pPr>
            <a:r>
              <a:rPr lang="de-DE" sz="1600" dirty="0" smtClean="0">
                <a:solidFill>
                  <a:srgbClr val="1D2D4B"/>
                </a:solidFill>
                <a:latin typeface="Arial" charset="0"/>
                <a:cs typeface="Arial" charset="0"/>
              </a:rPr>
              <a:t>Bei diesem Überschusssystem werden die Überschüsse </a:t>
            </a:r>
            <a:r>
              <a:rPr lang="de-DE" sz="1600" b="1" dirty="0" smtClean="0">
                <a:solidFill>
                  <a:srgbClr val="1D2D4B"/>
                </a:solidFill>
                <a:latin typeface="Arial" charset="0"/>
                <a:cs typeface="Arial" charset="0"/>
              </a:rPr>
              <a:t>direkt </a:t>
            </a:r>
            <a:r>
              <a:rPr lang="de-DE" sz="1600" dirty="0" smtClean="0">
                <a:solidFill>
                  <a:srgbClr val="1D2D4B"/>
                </a:solidFill>
                <a:latin typeface="Arial" charset="0"/>
                <a:cs typeface="Arial" charset="0"/>
              </a:rPr>
              <a:t>mit den Beiträgen verrechnet. Statt des vereinbarten Beitrags ist daher nur der </a:t>
            </a:r>
            <a:r>
              <a:rPr lang="de-DE" sz="1600" b="1" dirty="0" smtClean="0">
                <a:solidFill>
                  <a:srgbClr val="1D2D4B"/>
                </a:solidFill>
                <a:latin typeface="Arial" charset="0"/>
                <a:cs typeface="Arial" charset="0"/>
              </a:rPr>
              <a:t>Nettobeitrag</a:t>
            </a:r>
            <a:r>
              <a:rPr lang="de-DE" sz="1600" dirty="0" smtClean="0">
                <a:solidFill>
                  <a:srgbClr val="1D2D4B"/>
                </a:solidFill>
                <a:latin typeface="Arial" charset="0"/>
                <a:cs typeface="Arial" charset="0"/>
              </a:rPr>
              <a:t> zu zahlen.</a:t>
            </a:r>
          </a:p>
          <a:p>
            <a:pPr marL="342900" lvl="0" indent="-342900" algn="just" eaLnBrk="0" hangingPunct="0">
              <a:spcBef>
                <a:spcPct val="20000"/>
              </a:spcBef>
              <a:buClr>
                <a:srgbClr val="1D2D4B"/>
              </a:buClr>
            </a:pPr>
            <a:r>
              <a:rPr lang="de-DE" sz="1600" dirty="0" smtClean="0">
                <a:solidFill>
                  <a:srgbClr val="1D2D4B"/>
                </a:solidFill>
                <a:latin typeface="Arial" charset="0"/>
                <a:cs typeface="Arial" charset="0"/>
              </a:rPr>
              <a:t>      Da die Höhe der Überschussbeteiligung nicht garantiert ist und jährlich neu festgelegt wird, kann sich der Sofortrabatt – und damit der zu zahlende Beitrag – ändern</a:t>
            </a:r>
          </a:p>
          <a:p>
            <a:pPr marL="342900" lvl="0" indent="-342900" algn="l" eaLnBrk="0" hangingPunct="0">
              <a:spcBef>
                <a:spcPct val="20000"/>
              </a:spcBef>
              <a:buClr>
                <a:srgbClr val="1D2D4B"/>
              </a:buClr>
            </a:pPr>
            <a:endParaRPr lang="de-DE" sz="1000" dirty="0" smtClean="0">
              <a:solidFill>
                <a:srgbClr val="1D2D4B"/>
              </a:solidFill>
              <a:latin typeface="Arial" charset="0"/>
              <a:cs typeface="Arial" charset="0"/>
            </a:endParaRPr>
          </a:p>
          <a:p>
            <a:pPr marL="342900" lvl="0" indent="-342900" algn="just" eaLnBrk="0" hangingPunct="0">
              <a:spcBef>
                <a:spcPct val="20000"/>
              </a:spcBef>
              <a:buClr>
                <a:srgbClr val="1D2D4B"/>
              </a:buClr>
            </a:pPr>
            <a:r>
              <a:rPr lang="de-DE" b="1" dirty="0" smtClean="0">
                <a:solidFill>
                  <a:srgbClr val="1D2D4B"/>
                </a:solidFill>
                <a:latin typeface="Arial" charset="0"/>
                <a:cs typeface="Arial" charset="0"/>
              </a:rPr>
              <a:t>Fondsansammlung:</a:t>
            </a:r>
          </a:p>
          <a:p>
            <a:pPr marL="342900" lvl="0" indent="-342900" algn="just" eaLnBrk="0" hangingPunct="0">
              <a:spcBef>
                <a:spcPct val="20000"/>
              </a:spcBef>
              <a:buClr>
                <a:srgbClr val="1D2D4B"/>
              </a:buClr>
              <a:buFont typeface="Wingdings" pitchFamily="2" charset="2"/>
              <a:buChar char="§"/>
            </a:pPr>
            <a:r>
              <a:rPr lang="de-DE" sz="1600" dirty="0" smtClean="0">
                <a:solidFill>
                  <a:srgbClr val="1D2D4B"/>
                </a:solidFill>
                <a:latin typeface="Arial" charset="0"/>
                <a:cs typeface="Arial" charset="0"/>
              </a:rPr>
              <a:t>Bei diesem Überschusssystem werden von den Überschüssen, die dem Vertrag gutgeschrieben werden, Fondsanteile gekauft. Der VN kann dabei wählen, in welche Fonds investiert wird.</a:t>
            </a:r>
          </a:p>
          <a:p>
            <a:pPr marL="342900" lvl="0" indent="-342900" algn="just" eaLnBrk="0" hangingPunct="0">
              <a:spcBef>
                <a:spcPct val="20000"/>
              </a:spcBef>
              <a:buClr>
                <a:srgbClr val="1D2D4B"/>
              </a:buClr>
            </a:pPr>
            <a:r>
              <a:rPr lang="de-DE" sz="1600" b="1" dirty="0" smtClean="0">
                <a:solidFill>
                  <a:srgbClr val="1D2D4B"/>
                </a:solidFill>
                <a:latin typeface="Arial" charset="0"/>
                <a:cs typeface="Arial" charset="0"/>
              </a:rPr>
              <a:t>   	</a:t>
            </a:r>
            <a:r>
              <a:rPr lang="de-DE" sz="1600" dirty="0" smtClean="0">
                <a:solidFill>
                  <a:srgbClr val="1D2D4B"/>
                </a:solidFill>
                <a:latin typeface="Arial" charset="0"/>
                <a:cs typeface="Arial" charset="0"/>
              </a:rPr>
              <a:t>Bei Beendigung der Versicherung – gleich aus welchem Grund- wird der Wert der vorhandenen Fondsanteile ausgezahlt und erhöht damit die bei Vertragsabschluss garantierten Versicherungsleistungen.</a:t>
            </a:r>
          </a:p>
          <a:p>
            <a:pPr marL="342900" lvl="0" indent="-342900" algn="just" eaLnBrk="0" hangingPunct="0">
              <a:spcBef>
                <a:spcPct val="20000"/>
              </a:spcBef>
              <a:buClr>
                <a:srgbClr val="1D2D4B"/>
              </a:buClr>
            </a:pPr>
            <a:r>
              <a:rPr lang="de-DE" sz="1600" dirty="0" smtClean="0">
                <a:solidFill>
                  <a:srgbClr val="1D2D4B"/>
                </a:solidFill>
                <a:latin typeface="Arial" charset="0"/>
                <a:cs typeface="Arial" charset="0"/>
              </a:rPr>
              <a:t>	Dieses System ist ähnlich der verzinslichen Ansammlung. </a:t>
            </a:r>
          </a:p>
          <a:p>
            <a:pPr marL="342900" lvl="0" indent="-342900" algn="just" eaLnBrk="0" hangingPunct="0">
              <a:spcBef>
                <a:spcPct val="20000"/>
              </a:spcBef>
              <a:buClr>
                <a:srgbClr val="1D2D4B"/>
              </a:buClr>
            </a:pPr>
            <a:r>
              <a:rPr lang="de-DE" sz="1600" b="1" dirty="0" smtClean="0">
                <a:solidFill>
                  <a:srgbClr val="1D2D4B"/>
                </a:solidFill>
                <a:latin typeface="Arial" charset="0"/>
                <a:cs typeface="Arial" charset="0"/>
              </a:rPr>
              <a:t>	Hauptunterschied:</a:t>
            </a:r>
            <a:r>
              <a:rPr lang="de-DE" sz="1600" dirty="0" smtClean="0">
                <a:solidFill>
                  <a:srgbClr val="1D2D4B"/>
                </a:solidFill>
                <a:latin typeface="Arial" charset="0"/>
                <a:cs typeface="Arial" charset="0"/>
              </a:rPr>
              <a:t> Die Wertentwicklung der Fondsanteile ist typischerweise starken Schwankungen ausgesetzt – der Chance, von einer Wertsteigerung zu profitieren steht das Risiko eines Wertverlustes gegenüber.</a:t>
            </a:r>
          </a:p>
          <a:p>
            <a:pPr marL="342900" lvl="0" indent="-342900" algn="just" eaLnBrk="0" hangingPunct="0">
              <a:spcBef>
                <a:spcPct val="20000"/>
              </a:spcBef>
              <a:buClr>
                <a:srgbClr val="1D2D4B"/>
              </a:buClr>
            </a:pPr>
            <a:endParaRPr lang="de-DE" dirty="0" smtClean="0">
              <a:latin typeface="Arial" charset="0"/>
              <a:cs typeface="Arial" charset="0"/>
            </a:endParaRPr>
          </a:p>
          <a:p>
            <a:pPr marL="342900" lvl="0" indent="-342900" algn="just" eaLnBrk="0" hangingPunct="0">
              <a:spcBef>
                <a:spcPct val="20000"/>
              </a:spcBef>
              <a:buClr>
                <a:srgbClr val="1D2D4B"/>
              </a:buClr>
            </a:pPr>
            <a:endParaRPr lang="de-DE" dirty="0" smtClean="0">
              <a:latin typeface="Arial" charset="0"/>
              <a:cs typeface="Arial" charset="0"/>
            </a:endParaRPr>
          </a:p>
        </p:txBody>
      </p:sp>
    </p:spTree>
    <p:extLst>
      <p:ext uri="{BB962C8B-B14F-4D97-AF65-F5344CB8AC3E}">
        <p14:creationId xmlns:p14="http://schemas.microsoft.com/office/powerpoint/2010/main" val="1700561434"/>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152</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smtClean="0"/>
              <a:t>Berufsunfähigkeit</a:t>
            </a:r>
            <a:endParaRPr lang="de-DE" dirty="0"/>
          </a:p>
        </p:txBody>
      </p:sp>
      <p:pic>
        <p:nvPicPr>
          <p:cNvPr id="3" name="Grafik 2"/>
          <p:cNvPicPr>
            <a:picLocks noChangeAspect="1"/>
          </p:cNvPicPr>
          <p:nvPr/>
        </p:nvPicPr>
        <p:blipFill rotWithShape="1">
          <a:blip r:embed="rId2">
            <a:extLst>
              <a:ext uri="{28A0092B-C50C-407E-A947-70E740481C1C}">
                <a14:useLocalDpi xmlns:a14="http://schemas.microsoft.com/office/drawing/2010/main" val="0"/>
              </a:ext>
            </a:extLst>
          </a:blip>
          <a:srcRect t="14678" b="14752"/>
          <a:stretch/>
        </p:blipFill>
        <p:spPr>
          <a:xfrm>
            <a:off x="479425" y="2475780"/>
            <a:ext cx="11233150" cy="3381556"/>
          </a:xfrm>
          <a:prstGeom prst="rect">
            <a:avLst/>
          </a:prstGeom>
        </p:spPr>
      </p:pic>
    </p:spTree>
    <p:extLst>
      <p:ext uri="{BB962C8B-B14F-4D97-AF65-F5344CB8AC3E}">
        <p14:creationId xmlns:p14="http://schemas.microsoft.com/office/powerpoint/2010/main" val="748877232"/>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153</a:t>
            </a:fld>
            <a:endParaRPr lang="de-DE"/>
          </a:p>
        </p:txBody>
      </p:sp>
      <p:sp>
        <p:nvSpPr>
          <p:cNvPr id="4" name="Textplatzhalter 3"/>
          <p:cNvSpPr>
            <a:spLocks noGrp="1"/>
          </p:cNvSpPr>
          <p:nvPr>
            <p:ph type="body" sz="quarter" idx="10"/>
          </p:nvPr>
        </p:nvSpPr>
        <p:spPr/>
        <p:txBody>
          <a:bodyPr/>
          <a:lstStyle/>
          <a:p>
            <a:r>
              <a:rPr lang="de-DE" dirty="0" smtClean="0"/>
              <a:t>Unterschied zwischen Erwerbsunfähigkeit und Berufsunfähigkeit</a:t>
            </a:r>
            <a:endParaRPr lang="de-DE" dirty="0"/>
          </a:p>
        </p:txBody>
      </p:sp>
      <p:graphicFrame>
        <p:nvGraphicFramePr>
          <p:cNvPr id="7" name="Tabelle 6"/>
          <p:cNvGraphicFramePr>
            <a:graphicFrameLocks noGrp="1"/>
          </p:cNvGraphicFramePr>
          <p:nvPr>
            <p:extLst>
              <p:ext uri="{D42A27DB-BD31-4B8C-83A1-F6EECF244321}">
                <p14:modId xmlns:p14="http://schemas.microsoft.com/office/powerpoint/2010/main" val="2654399448"/>
              </p:ext>
            </p:extLst>
          </p:nvPr>
        </p:nvGraphicFramePr>
        <p:xfrm>
          <a:off x="430724" y="2333934"/>
          <a:ext cx="10684780" cy="4023360"/>
        </p:xfrm>
        <a:graphic>
          <a:graphicData uri="http://schemas.openxmlformats.org/drawingml/2006/table">
            <a:tbl>
              <a:tblPr firstRow="1" bandRow="1">
                <a:tableStyleId>{5C22544A-7EE6-4342-B048-85BDC9FD1C3A}</a:tableStyleId>
              </a:tblPr>
              <a:tblGrid>
                <a:gridCol w="5275611"/>
                <a:gridCol w="5409169"/>
              </a:tblGrid>
              <a:tr h="596069">
                <a:tc>
                  <a:txBody>
                    <a:bodyPr/>
                    <a:lstStyle/>
                    <a:p>
                      <a:r>
                        <a:rPr lang="de-DE" dirty="0" smtClean="0"/>
                        <a:t>Berufsunfähigkeit und Erwerbsunfähigkeit</a:t>
                      </a:r>
                      <a:r>
                        <a:rPr lang="de-DE" baseline="0" dirty="0" smtClean="0"/>
                        <a:t> nach SGB VI</a:t>
                      </a:r>
                      <a:endParaRPr lang="de-DE" dirty="0"/>
                    </a:p>
                  </a:txBody>
                  <a:tcPr/>
                </a:tc>
                <a:tc>
                  <a:txBody>
                    <a:bodyPr/>
                    <a:lstStyle/>
                    <a:p>
                      <a:r>
                        <a:rPr lang="de-DE" dirty="0" smtClean="0"/>
                        <a:t>Berufsunfähigkeit</a:t>
                      </a:r>
                      <a:endParaRPr lang="de-DE" dirty="0"/>
                    </a:p>
                  </a:txBody>
                  <a:tcPr/>
                </a:tc>
              </a:tr>
              <a:tr h="11684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dirty="0" smtClean="0">
                          <a:solidFill>
                            <a:schemeClr val="tx1"/>
                          </a:solidFill>
                        </a:rPr>
                        <a:t>Berufsunfähigkeit (nur für vor dem 02.01.1961 geborene Versicherte) besteht, wenn der Versicherte in seinem erlernten oder einem gleichwertigen Beruf nur noch weniger als 6 Stunden täglich arbeiten kann.</a:t>
                      </a:r>
                    </a:p>
                    <a:p>
                      <a:endParaRPr lang="de-DE" dirty="0"/>
                    </a:p>
                  </a:txBody>
                  <a:tcPr/>
                </a:tc>
                <a:tc>
                  <a:txBody>
                    <a:bodyPr/>
                    <a:lstStyle/>
                    <a:p>
                      <a:r>
                        <a:rPr lang="de-DE" sz="1600" b="0" dirty="0" smtClean="0">
                          <a:solidFill>
                            <a:schemeClr val="tx1"/>
                          </a:solidFill>
                        </a:rPr>
                        <a:t>Berufsunfähigkeit liegt vor, wenn die VP aus gesundheitlichen Gründen nicht mehr in der Lage ist, ihre zuletzt ausgeübte Tätigkeit auszuüben, die ihren Kenntnissen und Fähigkeiten und der bisherigen Lebensstellung entspricht.</a:t>
                      </a:r>
                    </a:p>
                    <a:p>
                      <a:endParaRPr lang="de-DE" sz="1600" dirty="0"/>
                    </a:p>
                  </a:txBody>
                  <a:tcPr/>
                </a:tc>
              </a:tr>
              <a:tr h="1320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dirty="0" smtClean="0">
                          <a:solidFill>
                            <a:schemeClr val="tx1"/>
                          </a:solidFill>
                        </a:rPr>
                        <a:t>Eine Erwerbsunfähigkeit besteht, wenn der Versicherte nicht mehr in der Lage ist, mehr als 3 Stunden täglich irgend- eine Erwerbstätigkeit des allgemeinen Arbeitsmarkts auszuüben, die er</a:t>
                      </a:r>
                      <a:br>
                        <a:rPr lang="de-DE" sz="1600" b="0" dirty="0" smtClean="0">
                          <a:solidFill>
                            <a:schemeClr val="tx1"/>
                          </a:solidFill>
                        </a:rPr>
                      </a:br>
                      <a:r>
                        <a:rPr lang="de-DE" sz="1600" b="0" dirty="0" smtClean="0">
                          <a:solidFill>
                            <a:schemeClr val="tx1"/>
                          </a:solidFill>
                        </a:rPr>
                        <a:t>aufgrund seiner Kenntnisse und Fähigkeiten ausüben könnte.</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dirty="0" smtClean="0">
                          <a:solidFill>
                            <a:schemeClr val="tx1"/>
                          </a:solidFill>
                        </a:rPr>
                        <a:t>Schon ab einer Beeinträchtigung der Berufsfähigkeit von mind. 50% </a:t>
                      </a:r>
                      <a:br>
                        <a:rPr lang="de-DE" sz="1600" b="0" dirty="0" smtClean="0">
                          <a:solidFill>
                            <a:schemeClr val="tx1"/>
                          </a:solidFill>
                        </a:rPr>
                      </a:br>
                      <a:r>
                        <a:rPr lang="de-DE" sz="1600" b="0" dirty="0" smtClean="0">
                          <a:solidFill>
                            <a:schemeClr val="tx1"/>
                          </a:solidFill>
                        </a:rPr>
                        <a:t>erhält die VP von der Allianz die vertraglich zugesicherten Leistungen (Beitragsbefreiung und – sofern versichert – Rente).</a:t>
                      </a:r>
                    </a:p>
                    <a:p>
                      <a:endParaRPr lang="de-DE" dirty="0"/>
                    </a:p>
                  </a:txBody>
                  <a:tcPr/>
                </a:tc>
              </a:tr>
            </a:tbl>
          </a:graphicData>
        </a:graphic>
      </p:graphicFrame>
      <p:sp>
        <p:nvSpPr>
          <p:cNvPr id="8"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376215484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154</a:t>
            </a:fld>
            <a:endParaRPr lang="de-DE"/>
          </a:p>
        </p:txBody>
      </p:sp>
      <p:sp>
        <p:nvSpPr>
          <p:cNvPr id="4" name="Textplatzhalter 3"/>
          <p:cNvSpPr>
            <a:spLocks noGrp="1"/>
          </p:cNvSpPr>
          <p:nvPr>
            <p:ph type="body" sz="quarter" idx="10"/>
          </p:nvPr>
        </p:nvSpPr>
        <p:spPr/>
        <p:txBody>
          <a:bodyPr/>
          <a:lstStyle/>
          <a:p>
            <a:r>
              <a:rPr lang="de-DE" dirty="0" smtClean="0"/>
              <a:t>Berufsunfähigkeitsversicherung (Exemplarisch LV1871 Golden BU)</a:t>
            </a:r>
            <a:endParaRPr lang="de-DE" dirty="0"/>
          </a:p>
        </p:txBody>
      </p:sp>
      <p:sp>
        <p:nvSpPr>
          <p:cNvPr id="5" name="Textplatzhalter 4"/>
          <p:cNvSpPr>
            <a:spLocks noGrp="1"/>
          </p:cNvSpPr>
          <p:nvPr>
            <p:ph type="body" sz="half" idx="12"/>
          </p:nvPr>
        </p:nvSpPr>
        <p:spPr>
          <a:xfrm>
            <a:off x="369358" y="2591631"/>
            <a:ext cx="11343218" cy="3760525"/>
          </a:xfrm>
        </p:spPr>
        <p:txBody>
          <a:bodyPr/>
          <a:lstStyle/>
          <a:p>
            <a:r>
              <a:rPr lang="de-DE" dirty="0" smtClean="0"/>
              <a:t>.</a:t>
            </a:r>
            <a:endParaRPr lang="de-DE" dirty="0"/>
          </a:p>
        </p:txBody>
      </p:sp>
      <p:pic>
        <p:nvPicPr>
          <p:cNvPr id="7" name="Grafik 6"/>
          <p:cNvPicPr>
            <a:picLocks noChangeAspect="1"/>
          </p:cNvPicPr>
          <p:nvPr/>
        </p:nvPicPr>
        <p:blipFill>
          <a:blip r:embed="rId2"/>
          <a:stretch>
            <a:fillRect/>
          </a:stretch>
        </p:blipFill>
        <p:spPr>
          <a:xfrm>
            <a:off x="2301547" y="2628022"/>
            <a:ext cx="7553325" cy="2924175"/>
          </a:xfrm>
          <a:prstGeom prst="rect">
            <a:avLst/>
          </a:prstGeom>
        </p:spPr>
      </p:pic>
      <p:sp>
        <p:nvSpPr>
          <p:cNvPr id="8"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1274502073"/>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155</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smtClean="0"/>
              <a:t>Krankenversicherung</a:t>
            </a:r>
            <a:endParaRPr lang="de-DE" dirty="0"/>
          </a:p>
        </p:txBody>
      </p:sp>
      <p:pic>
        <p:nvPicPr>
          <p:cNvPr id="3" name="Grafik 2"/>
          <p:cNvPicPr>
            <a:picLocks noChangeAspect="1"/>
          </p:cNvPicPr>
          <p:nvPr/>
        </p:nvPicPr>
        <p:blipFill rotWithShape="1">
          <a:blip r:embed="rId2">
            <a:extLst>
              <a:ext uri="{28A0092B-C50C-407E-A947-70E740481C1C}">
                <a14:useLocalDpi xmlns:a14="http://schemas.microsoft.com/office/drawing/2010/main" val="0"/>
              </a:ext>
            </a:extLst>
          </a:blip>
          <a:srcRect b="55095"/>
          <a:stretch/>
        </p:blipFill>
        <p:spPr>
          <a:xfrm>
            <a:off x="479425" y="2493033"/>
            <a:ext cx="11233150" cy="3362880"/>
          </a:xfrm>
          <a:prstGeom prst="rect">
            <a:avLst/>
          </a:prstGeom>
        </p:spPr>
      </p:pic>
    </p:spTree>
    <p:extLst>
      <p:ext uri="{BB962C8B-B14F-4D97-AF65-F5344CB8AC3E}">
        <p14:creationId xmlns:p14="http://schemas.microsoft.com/office/powerpoint/2010/main" val="2671197671"/>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156</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10957213" cy="48430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200" b="1" dirty="0">
                <a:solidFill>
                  <a:srgbClr val="1D2D4B"/>
                </a:solidFill>
                <a:sym typeface="Wingdings" pitchFamily="2" charset="2"/>
              </a:rPr>
              <a:t>Beitragsbemessungsgrenze (</a:t>
            </a:r>
            <a:r>
              <a:rPr lang="de-DE" sz="2200" b="1" dirty="0" smtClean="0">
                <a:solidFill>
                  <a:srgbClr val="1D2D4B"/>
                </a:solidFill>
                <a:sym typeface="Wingdings" pitchFamily="2" charset="2"/>
              </a:rPr>
              <a:t>BBG</a:t>
            </a:r>
            <a:r>
              <a:rPr lang="de-DE" sz="2200" b="1" dirty="0">
                <a:solidFill>
                  <a:srgbClr val="1D2D4B"/>
                </a:solidFill>
                <a:sym typeface="Wingdings" pitchFamily="2" charset="2"/>
              </a:rPr>
              <a:t>) bzw. besondere/allgemeine Jahresarbeitsentgeltgrenze (</a:t>
            </a:r>
            <a:r>
              <a:rPr lang="de-DE" sz="2200" b="1" dirty="0" smtClean="0">
                <a:solidFill>
                  <a:srgbClr val="1D2D4B"/>
                </a:solidFill>
                <a:sym typeface="Wingdings" pitchFamily="2" charset="2"/>
              </a:rPr>
              <a:t>JAEG</a:t>
            </a:r>
            <a:r>
              <a:rPr lang="de-DE" sz="2200" b="1" dirty="0">
                <a:solidFill>
                  <a:srgbClr val="1D2D4B"/>
                </a:solidFill>
                <a:sym typeface="Wingdings" pitchFamily="2" charset="2"/>
              </a:rPr>
              <a:t>) – monatlich </a:t>
            </a:r>
          </a:p>
        </p:txBody>
      </p:sp>
      <p:graphicFrame>
        <p:nvGraphicFramePr>
          <p:cNvPr id="5" name="Tabelle 4"/>
          <p:cNvGraphicFramePr>
            <a:graphicFrameLocks noGrp="1"/>
          </p:cNvGraphicFramePr>
          <p:nvPr>
            <p:extLst/>
          </p:nvPr>
        </p:nvGraphicFramePr>
        <p:xfrm>
          <a:off x="488829" y="2315856"/>
          <a:ext cx="9061115" cy="1854200"/>
        </p:xfrm>
        <a:graphic>
          <a:graphicData uri="http://schemas.openxmlformats.org/drawingml/2006/table">
            <a:tbl>
              <a:tblPr firstRow="1" bandRow="1">
                <a:tableStyleId>{5C22544A-7EE6-4342-B048-85BDC9FD1C3A}</a:tableStyleId>
              </a:tblPr>
              <a:tblGrid>
                <a:gridCol w="2371558"/>
                <a:gridCol w="1692442"/>
                <a:gridCol w="1668379"/>
                <a:gridCol w="1700464"/>
                <a:gridCol w="1628272"/>
              </a:tblGrid>
              <a:tr h="370840">
                <a:tc>
                  <a:txBody>
                    <a:bodyPr/>
                    <a:lstStyle/>
                    <a:p>
                      <a:endParaRPr lang="de-DE" dirty="0"/>
                    </a:p>
                  </a:txBody>
                  <a:tcPr/>
                </a:tc>
                <a:tc>
                  <a:txBody>
                    <a:bodyPr/>
                    <a:lstStyle/>
                    <a:p>
                      <a:r>
                        <a:rPr lang="de-DE" dirty="0" smtClean="0"/>
                        <a:t>2019 in EUR</a:t>
                      </a:r>
                      <a:endParaRPr lang="de-DE" dirty="0"/>
                    </a:p>
                  </a:txBody>
                  <a:tcPr/>
                </a:tc>
                <a:tc>
                  <a:txBody>
                    <a:bodyPr/>
                    <a:lstStyle/>
                    <a:p>
                      <a:r>
                        <a:rPr lang="de-DE" dirty="0" smtClean="0"/>
                        <a:t>2020 in EUR</a:t>
                      </a:r>
                      <a:endParaRPr lang="de-DE" dirty="0"/>
                    </a:p>
                  </a:txBody>
                  <a:tcPr/>
                </a:tc>
                <a:tc>
                  <a:txBody>
                    <a:bodyPr/>
                    <a:lstStyle/>
                    <a:p>
                      <a:r>
                        <a:rPr lang="de-DE" dirty="0" smtClean="0"/>
                        <a:t>2021 in EUR</a:t>
                      </a:r>
                      <a:endParaRPr lang="de-DE" dirty="0"/>
                    </a:p>
                  </a:txBody>
                  <a:tcPr/>
                </a:tc>
                <a:tc>
                  <a:txBody>
                    <a:bodyPr/>
                    <a:lstStyle/>
                    <a:p>
                      <a:r>
                        <a:rPr lang="de-DE" dirty="0" smtClean="0"/>
                        <a:t>2022 in EUR</a:t>
                      </a:r>
                      <a:endParaRPr lang="de-DE" dirty="0"/>
                    </a:p>
                  </a:txBody>
                  <a:tcPr/>
                </a:tc>
              </a:tr>
              <a:tr h="370840">
                <a:tc>
                  <a:txBody>
                    <a:bodyPr/>
                    <a:lstStyle/>
                    <a:p>
                      <a:r>
                        <a:rPr lang="de-DE" dirty="0" smtClean="0"/>
                        <a:t>Krankenversicherung</a:t>
                      </a:r>
                      <a:endParaRPr lang="de-DE" dirty="0"/>
                    </a:p>
                  </a:txBody>
                  <a:tcPr/>
                </a:tc>
                <a:tc>
                  <a:txBody>
                    <a:bodyPr/>
                    <a:lstStyle/>
                    <a:p>
                      <a:r>
                        <a:rPr lang="de-DE" dirty="0" smtClean="0"/>
                        <a:t>4.537,50</a:t>
                      </a:r>
                      <a:endParaRPr lang="de-DE" dirty="0"/>
                    </a:p>
                  </a:txBody>
                  <a:tcPr/>
                </a:tc>
                <a:tc>
                  <a:txBody>
                    <a:bodyPr/>
                    <a:lstStyle/>
                    <a:p>
                      <a:r>
                        <a:rPr lang="de-DE" dirty="0" smtClean="0"/>
                        <a:t>4.687,50</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4.837,50</a:t>
                      </a:r>
                    </a:p>
                  </a:txBody>
                  <a:tcPr/>
                </a:tc>
                <a:tc>
                  <a:txBody>
                    <a:bodyPr/>
                    <a:lstStyle/>
                    <a:p>
                      <a:r>
                        <a:rPr lang="de-DE" dirty="0" smtClean="0"/>
                        <a:t>4.837,50</a:t>
                      </a:r>
                      <a:endParaRPr lang="de-DE" dirty="0"/>
                    </a:p>
                  </a:txBody>
                  <a:tcPr/>
                </a:tc>
              </a:tr>
              <a:tr h="370840">
                <a:tc>
                  <a:txBody>
                    <a:bodyPr/>
                    <a:lstStyle/>
                    <a:p>
                      <a:r>
                        <a:rPr lang="de-DE" dirty="0" smtClean="0"/>
                        <a:t>Pflegeversicherung</a:t>
                      </a:r>
                      <a:endParaRPr lang="de-DE" dirty="0"/>
                    </a:p>
                  </a:txBody>
                  <a:tcPr/>
                </a:tc>
                <a:tc>
                  <a:txBody>
                    <a:bodyPr/>
                    <a:lstStyle/>
                    <a:p>
                      <a:r>
                        <a:rPr lang="de-DE" dirty="0" smtClean="0"/>
                        <a:t>4.537,50</a:t>
                      </a:r>
                      <a:endParaRPr lang="de-DE" dirty="0"/>
                    </a:p>
                  </a:txBody>
                  <a:tcPr/>
                </a:tc>
                <a:tc>
                  <a:txBody>
                    <a:bodyPr/>
                    <a:lstStyle/>
                    <a:p>
                      <a:r>
                        <a:rPr lang="de-DE" dirty="0" smtClean="0"/>
                        <a:t>4.687,50</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4.837,50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4.837,50</a:t>
                      </a:r>
                    </a:p>
                  </a:txBody>
                  <a:tcPr/>
                </a:tc>
              </a:tr>
              <a:tr h="370840">
                <a:tc>
                  <a:txBody>
                    <a:bodyPr/>
                    <a:lstStyle/>
                    <a:p>
                      <a:r>
                        <a:rPr lang="de-DE" dirty="0" smtClean="0"/>
                        <a:t>RV + AV West</a:t>
                      </a:r>
                      <a:endParaRPr lang="de-DE" dirty="0"/>
                    </a:p>
                  </a:txBody>
                  <a:tcPr/>
                </a:tc>
                <a:tc>
                  <a:txBody>
                    <a:bodyPr/>
                    <a:lstStyle/>
                    <a:p>
                      <a:r>
                        <a:rPr lang="de-DE" dirty="0" smtClean="0"/>
                        <a:t>6.700,00</a:t>
                      </a:r>
                      <a:endParaRPr lang="de-DE" dirty="0"/>
                    </a:p>
                  </a:txBody>
                  <a:tcPr/>
                </a:tc>
                <a:tc>
                  <a:txBody>
                    <a:bodyPr/>
                    <a:lstStyle/>
                    <a:p>
                      <a:r>
                        <a:rPr lang="de-DE" dirty="0" smtClean="0"/>
                        <a:t>6.900,00</a:t>
                      </a:r>
                      <a:endParaRPr lang="de-DE" dirty="0"/>
                    </a:p>
                  </a:txBody>
                  <a:tcPr/>
                </a:tc>
                <a:tc>
                  <a:txBody>
                    <a:bodyPr/>
                    <a:lstStyle/>
                    <a:p>
                      <a:r>
                        <a:rPr lang="de-DE" dirty="0" smtClean="0"/>
                        <a:t>7.100,00</a:t>
                      </a:r>
                      <a:endParaRPr lang="de-DE" dirty="0"/>
                    </a:p>
                  </a:txBody>
                  <a:tcPr/>
                </a:tc>
                <a:tc>
                  <a:txBody>
                    <a:bodyPr/>
                    <a:lstStyle/>
                    <a:p>
                      <a:r>
                        <a:rPr lang="de-DE" dirty="0" smtClean="0"/>
                        <a:t>7.050,00</a:t>
                      </a:r>
                      <a:endParaRPr lang="de-DE" dirty="0"/>
                    </a:p>
                  </a:txBody>
                  <a:tcPr/>
                </a:tc>
              </a:tr>
              <a:tr h="370840">
                <a:tc>
                  <a:txBody>
                    <a:bodyPr/>
                    <a:lstStyle/>
                    <a:p>
                      <a:r>
                        <a:rPr lang="de-DE" dirty="0" smtClean="0"/>
                        <a:t>RV +AV Ost</a:t>
                      </a:r>
                      <a:endParaRPr lang="de-DE" dirty="0"/>
                    </a:p>
                  </a:txBody>
                  <a:tcPr/>
                </a:tc>
                <a:tc>
                  <a:txBody>
                    <a:bodyPr/>
                    <a:lstStyle/>
                    <a:p>
                      <a:r>
                        <a:rPr lang="de-DE" dirty="0" smtClean="0"/>
                        <a:t>6.150,00</a:t>
                      </a:r>
                      <a:endParaRPr lang="de-DE" dirty="0"/>
                    </a:p>
                  </a:txBody>
                  <a:tcPr/>
                </a:tc>
                <a:tc>
                  <a:txBody>
                    <a:bodyPr/>
                    <a:lstStyle/>
                    <a:p>
                      <a:r>
                        <a:rPr lang="de-DE" dirty="0" smtClean="0"/>
                        <a:t>6.450,00</a:t>
                      </a:r>
                      <a:endParaRPr lang="de-DE" dirty="0"/>
                    </a:p>
                  </a:txBody>
                  <a:tcPr/>
                </a:tc>
                <a:tc>
                  <a:txBody>
                    <a:bodyPr/>
                    <a:lstStyle/>
                    <a:p>
                      <a:r>
                        <a:rPr lang="de-DE" dirty="0" smtClean="0"/>
                        <a:t>6.700,00</a:t>
                      </a:r>
                      <a:endParaRPr lang="de-DE" dirty="0"/>
                    </a:p>
                  </a:txBody>
                  <a:tcPr/>
                </a:tc>
                <a:tc>
                  <a:txBody>
                    <a:bodyPr/>
                    <a:lstStyle/>
                    <a:p>
                      <a:r>
                        <a:rPr lang="de-DE" dirty="0" smtClean="0"/>
                        <a:t>6.750,00</a:t>
                      </a:r>
                      <a:endParaRPr lang="de-DE" dirty="0"/>
                    </a:p>
                  </a:txBody>
                  <a:tcPr/>
                </a:tc>
              </a:tr>
            </a:tbl>
          </a:graphicData>
        </a:graphic>
      </p:graphicFrame>
      <p:sp>
        <p:nvSpPr>
          <p:cNvPr id="8" name="Textfeld 7"/>
          <p:cNvSpPr txBox="1"/>
          <p:nvPr/>
        </p:nvSpPr>
        <p:spPr>
          <a:xfrm>
            <a:off x="453466" y="4475747"/>
            <a:ext cx="9540766" cy="646331"/>
          </a:xfrm>
          <a:prstGeom prst="rect">
            <a:avLst/>
          </a:prstGeom>
          <a:noFill/>
        </p:spPr>
        <p:txBody>
          <a:bodyPr wrap="square" rtlCol="0">
            <a:spAutoFit/>
          </a:bodyPr>
          <a:lstStyle/>
          <a:p>
            <a:pPr eaLnBrk="0" hangingPunct="0"/>
            <a:r>
              <a:rPr lang="de-DE" b="1" dirty="0">
                <a:solidFill>
                  <a:srgbClr val="1D2D4B"/>
                </a:solidFill>
              </a:rPr>
              <a:t>Für </a:t>
            </a:r>
            <a:r>
              <a:rPr lang="de-DE" b="1" dirty="0" smtClean="0">
                <a:solidFill>
                  <a:srgbClr val="1D2D4B"/>
                </a:solidFill>
              </a:rPr>
              <a:t>am 31.12.2002 PKV - </a:t>
            </a:r>
            <a:r>
              <a:rPr lang="de-DE" b="1" dirty="0">
                <a:solidFill>
                  <a:srgbClr val="1D2D4B"/>
                </a:solidFill>
              </a:rPr>
              <a:t>versicherte Angestellte gilt im Jahr </a:t>
            </a:r>
            <a:r>
              <a:rPr lang="de-DE" b="1" dirty="0" smtClean="0">
                <a:solidFill>
                  <a:srgbClr val="1D2D4B"/>
                </a:solidFill>
              </a:rPr>
              <a:t>2022 </a:t>
            </a:r>
            <a:r>
              <a:rPr lang="de-DE" b="1" dirty="0">
                <a:solidFill>
                  <a:srgbClr val="1D2D4B"/>
                </a:solidFill>
              </a:rPr>
              <a:t>die </a:t>
            </a:r>
            <a:r>
              <a:rPr lang="de-DE" b="1" dirty="0" smtClean="0">
                <a:solidFill>
                  <a:srgbClr val="1D2D4B"/>
                </a:solidFill>
              </a:rPr>
              <a:t>besondere JAEG </a:t>
            </a:r>
            <a:r>
              <a:rPr lang="de-DE" b="1" dirty="0">
                <a:solidFill>
                  <a:srgbClr val="1D2D4B"/>
                </a:solidFill>
              </a:rPr>
              <a:t>von jährlich: </a:t>
            </a:r>
            <a:r>
              <a:rPr lang="de-DE" b="1" dirty="0" smtClean="0">
                <a:solidFill>
                  <a:srgbClr val="1D2D4B"/>
                </a:solidFill>
              </a:rPr>
              <a:t>58.050 </a:t>
            </a:r>
            <a:r>
              <a:rPr lang="de-DE" b="1" dirty="0">
                <a:solidFill>
                  <a:srgbClr val="1D2D4B"/>
                </a:solidFill>
              </a:rPr>
              <a:t>EUR brutto.</a:t>
            </a:r>
          </a:p>
        </p:txBody>
      </p:sp>
      <p:graphicFrame>
        <p:nvGraphicFramePr>
          <p:cNvPr id="10" name="Tabelle 9"/>
          <p:cNvGraphicFramePr>
            <a:graphicFrameLocks noGrp="1"/>
          </p:cNvGraphicFramePr>
          <p:nvPr>
            <p:extLst/>
          </p:nvPr>
        </p:nvGraphicFramePr>
        <p:xfrm>
          <a:off x="488828" y="5331195"/>
          <a:ext cx="9061120" cy="1188720"/>
        </p:xfrm>
        <a:graphic>
          <a:graphicData uri="http://schemas.openxmlformats.org/drawingml/2006/table">
            <a:tbl>
              <a:tblPr firstRow="1" bandRow="1">
                <a:tableStyleId>{5C22544A-7EE6-4342-B048-85BDC9FD1C3A}</a:tableStyleId>
              </a:tblPr>
              <a:tblGrid>
                <a:gridCol w="2519067"/>
                <a:gridCol w="1572126"/>
                <a:gridCol w="1708484"/>
                <a:gridCol w="1716506"/>
                <a:gridCol w="1544937"/>
              </a:tblGrid>
              <a:tr h="370840">
                <a:tc>
                  <a:txBody>
                    <a:bodyPr/>
                    <a:lstStyle/>
                    <a:p>
                      <a:pPr algn="ctr"/>
                      <a:r>
                        <a:rPr lang="de-DE" dirty="0" smtClean="0"/>
                        <a:t>Jahresarbeits-entgeltgrenze (JAEG)</a:t>
                      </a:r>
                      <a:r>
                        <a:rPr lang="de-DE" baseline="0" dirty="0" smtClean="0"/>
                        <a:t> Versicherungs-pflichtgrenze</a:t>
                      </a:r>
                      <a:endParaRPr lang="de-DE" dirty="0"/>
                    </a:p>
                  </a:txBody>
                  <a:tcPr/>
                </a:tc>
                <a:tc>
                  <a:txBody>
                    <a:bodyPr/>
                    <a:lstStyle/>
                    <a:p>
                      <a:pPr algn="ctr"/>
                      <a:r>
                        <a:rPr lang="de-DE" dirty="0" smtClean="0"/>
                        <a:t>5.062,50</a:t>
                      </a:r>
                      <a:endParaRPr lang="de-DE" dirty="0"/>
                    </a:p>
                  </a:txBody>
                  <a:tcPr anchor="ctr"/>
                </a:tc>
                <a:tc>
                  <a:txBody>
                    <a:bodyPr/>
                    <a:lstStyle/>
                    <a:p>
                      <a:pPr algn="ctr"/>
                      <a:r>
                        <a:rPr lang="de-DE" dirty="0" smtClean="0"/>
                        <a:t>5.212,50</a:t>
                      </a:r>
                      <a:endParaRPr lang="de-DE" dirty="0"/>
                    </a:p>
                  </a:txBody>
                  <a:tcPr anchor="ctr"/>
                </a:tc>
                <a:tc>
                  <a:txBody>
                    <a:bodyPr/>
                    <a:lstStyle/>
                    <a:p>
                      <a:pPr algn="ctr"/>
                      <a:r>
                        <a:rPr lang="de-DE" dirty="0" smtClean="0"/>
                        <a:t>5.362,50</a:t>
                      </a:r>
                      <a:endParaRPr lang="de-DE" dirty="0"/>
                    </a:p>
                  </a:txBody>
                  <a:tcPr anchor="ctr"/>
                </a:tc>
                <a:tc>
                  <a:txBody>
                    <a:bodyPr/>
                    <a:lstStyle/>
                    <a:p>
                      <a:pPr algn="ctr"/>
                      <a:r>
                        <a:rPr lang="de-DE" dirty="0" smtClean="0"/>
                        <a:t>5.362,50</a:t>
                      </a:r>
                      <a:endParaRPr lang="de-DE" dirty="0"/>
                    </a:p>
                  </a:txBody>
                  <a:tcPr anchor="ctr"/>
                </a:tc>
              </a:tr>
            </a:tbl>
          </a:graphicData>
        </a:graphic>
      </p:graphicFrame>
      <p:sp>
        <p:nvSpPr>
          <p:cNvPr id="11" name="Stern mit 5 Zacken 10"/>
          <p:cNvSpPr/>
          <p:nvPr/>
        </p:nvSpPr>
        <p:spPr bwMode="auto">
          <a:xfrm>
            <a:off x="10977349" y="1798513"/>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179097530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157</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9938539"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Ab wann besteht Versicherungspflicht?</a:t>
            </a:r>
            <a:endParaRPr lang="de-DE" sz="2400" b="1" dirty="0">
              <a:solidFill>
                <a:srgbClr val="1D2D4B"/>
              </a:solidFill>
            </a:endParaRPr>
          </a:p>
        </p:txBody>
      </p:sp>
      <p:sp>
        <p:nvSpPr>
          <p:cNvPr id="3" name="Rechteck 2"/>
          <p:cNvSpPr/>
          <p:nvPr/>
        </p:nvSpPr>
        <p:spPr>
          <a:xfrm>
            <a:off x="488829" y="2413339"/>
            <a:ext cx="11044990" cy="3416320"/>
          </a:xfrm>
          <a:prstGeom prst="rect">
            <a:avLst/>
          </a:prstGeom>
        </p:spPr>
        <p:txBody>
          <a:bodyPr wrap="square">
            <a:spAutoFit/>
          </a:bodyPr>
          <a:lstStyle/>
          <a:p>
            <a:pPr marL="457200" indent="-457200">
              <a:spcBef>
                <a:spcPct val="50000"/>
              </a:spcBef>
              <a:buClr>
                <a:srgbClr val="1D2D4B"/>
              </a:buClr>
              <a:buFont typeface="Wingdings" pitchFamily="2" charset="2"/>
              <a:buChar char="§"/>
            </a:pPr>
            <a:r>
              <a:rPr lang="de-DE" dirty="0">
                <a:solidFill>
                  <a:srgbClr val="1D2D4B"/>
                </a:solidFill>
                <a:sym typeface="Wingdings" pitchFamily="2" charset="2"/>
              </a:rPr>
              <a:t>Bis </a:t>
            </a:r>
            <a:r>
              <a:rPr lang="de-DE" b="1" dirty="0">
                <a:solidFill>
                  <a:srgbClr val="1D2D4B"/>
                </a:solidFill>
                <a:sym typeface="Wingdings" pitchFamily="2" charset="2"/>
              </a:rPr>
              <a:t>€ 450,-- </a:t>
            </a:r>
            <a:r>
              <a:rPr lang="de-DE" dirty="0">
                <a:solidFill>
                  <a:srgbClr val="1D2D4B"/>
                </a:solidFill>
                <a:sym typeface="Wingdings" pitchFamily="2" charset="2"/>
              </a:rPr>
              <a:t>(Geringfügigkeit) steuer- und </a:t>
            </a:r>
            <a:r>
              <a:rPr lang="de-DE" b="1" dirty="0">
                <a:solidFill>
                  <a:srgbClr val="1D2D4B"/>
                </a:solidFill>
                <a:sym typeface="Wingdings" pitchFamily="2" charset="2"/>
              </a:rPr>
              <a:t>KV</a:t>
            </a:r>
            <a:r>
              <a:rPr lang="de-DE" dirty="0">
                <a:solidFill>
                  <a:srgbClr val="1D2D4B"/>
                </a:solidFill>
                <a:sym typeface="Wingdings" pitchFamily="2" charset="2"/>
              </a:rPr>
              <a:t>-sozialversicherungsfrei für den Arbeitnehmer</a:t>
            </a:r>
          </a:p>
          <a:p>
            <a:pPr marL="457200" indent="-457200">
              <a:spcBef>
                <a:spcPct val="50000"/>
              </a:spcBef>
              <a:buClr>
                <a:srgbClr val="1D2D4B"/>
              </a:buClr>
              <a:buFont typeface="Wingdings" pitchFamily="2" charset="2"/>
              <a:buChar char="§"/>
            </a:pPr>
            <a:r>
              <a:rPr lang="de-DE" dirty="0">
                <a:solidFill>
                  <a:srgbClr val="1D2D4B"/>
                </a:solidFill>
                <a:sym typeface="Wingdings" pitchFamily="2" charset="2"/>
              </a:rPr>
              <a:t>Seit dem 01.07.06 zahlt der </a:t>
            </a:r>
            <a:r>
              <a:rPr lang="de-DE" b="1" dirty="0">
                <a:solidFill>
                  <a:srgbClr val="1D2D4B"/>
                </a:solidFill>
                <a:sym typeface="Wingdings" pitchFamily="2" charset="2"/>
              </a:rPr>
              <a:t>Arbeitgeber</a:t>
            </a:r>
            <a:r>
              <a:rPr lang="de-DE" dirty="0">
                <a:solidFill>
                  <a:srgbClr val="1D2D4B"/>
                </a:solidFill>
                <a:sym typeface="Wingdings" pitchFamily="2" charset="2"/>
              </a:rPr>
              <a:t> </a:t>
            </a:r>
            <a:r>
              <a:rPr lang="de-DE" b="1" dirty="0">
                <a:solidFill>
                  <a:srgbClr val="1D2D4B"/>
                </a:solidFill>
                <a:sym typeface="Wingdings" pitchFamily="2" charset="2"/>
              </a:rPr>
              <a:t>30% Pauschalabgabe</a:t>
            </a:r>
            <a:r>
              <a:rPr lang="de-DE" dirty="0">
                <a:solidFill>
                  <a:srgbClr val="1D2D4B"/>
                </a:solidFill>
                <a:sym typeface="Wingdings" pitchFamily="2" charset="2"/>
              </a:rPr>
              <a:t/>
            </a:r>
            <a:br>
              <a:rPr lang="de-DE" dirty="0">
                <a:solidFill>
                  <a:srgbClr val="1D2D4B"/>
                </a:solidFill>
                <a:sym typeface="Wingdings" pitchFamily="2" charset="2"/>
              </a:rPr>
            </a:br>
            <a:r>
              <a:rPr lang="de-DE" dirty="0">
                <a:solidFill>
                  <a:srgbClr val="1D2D4B"/>
                </a:solidFill>
                <a:sym typeface="Wingdings" pitchFamily="2" charset="2"/>
              </a:rPr>
              <a:t>(13% KV-Beiträge, 15% RV-Beiträge und 2% Steuer)</a:t>
            </a:r>
          </a:p>
          <a:p>
            <a:pPr marL="457200" indent="-457200">
              <a:spcBef>
                <a:spcPct val="50000"/>
              </a:spcBef>
              <a:buClr>
                <a:srgbClr val="1D2D4B"/>
              </a:buClr>
              <a:buFont typeface="Wingdings" pitchFamily="2" charset="2"/>
              <a:buChar char="§"/>
            </a:pPr>
            <a:r>
              <a:rPr lang="de-DE" dirty="0">
                <a:solidFill>
                  <a:srgbClr val="1D2D4B"/>
                </a:solidFill>
                <a:sym typeface="Wingdings" pitchFamily="2" charset="2"/>
              </a:rPr>
              <a:t>Die Zahlungen an die GKV sowie GRV beinhalten keinen Leistungsanspruch aus beiden Sparten. </a:t>
            </a:r>
          </a:p>
          <a:p>
            <a:pPr lvl="1" indent="-457200">
              <a:spcBef>
                <a:spcPct val="50000"/>
              </a:spcBef>
              <a:buClr>
                <a:srgbClr val="1D2D4B"/>
              </a:buClr>
              <a:buFont typeface="Wingdings" pitchFamily="2" charset="2"/>
              <a:buChar char="§"/>
            </a:pPr>
            <a:r>
              <a:rPr lang="de-DE" dirty="0">
                <a:solidFill>
                  <a:srgbClr val="1D2D4B"/>
                </a:solidFill>
                <a:sym typeface="Wingdings" pitchFamily="2" charset="2"/>
              </a:rPr>
              <a:t>Der </a:t>
            </a:r>
            <a:r>
              <a:rPr lang="de-DE" b="1" dirty="0">
                <a:solidFill>
                  <a:srgbClr val="1D2D4B"/>
                </a:solidFill>
                <a:sym typeface="Wingdings" pitchFamily="2" charset="2"/>
              </a:rPr>
              <a:t>Arbeitnehmer</a:t>
            </a:r>
            <a:r>
              <a:rPr lang="de-DE" dirty="0">
                <a:solidFill>
                  <a:srgbClr val="1D2D4B"/>
                </a:solidFill>
                <a:sym typeface="Wingdings" pitchFamily="2" charset="2"/>
              </a:rPr>
              <a:t> trägt </a:t>
            </a:r>
            <a:r>
              <a:rPr lang="de-DE" b="1" dirty="0">
                <a:solidFill>
                  <a:srgbClr val="1D2D4B"/>
                </a:solidFill>
                <a:sym typeface="Wingdings" pitchFamily="2" charset="2"/>
              </a:rPr>
              <a:t>Differenz</a:t>
            </a:r>
            <a:r>
              <a:rPr lang="de-DE" dirty="0">
                <a:solidFill>
                  <a:srgbClr val="1D2D4B"/>
                </a:solidFill>
                <a:sym typeface="Wingdings" pitchFamily="2" charset="2"/>
              </a:rPr>
              <a:t> zur </a:t>
            </a:r>
            <a:r>
              <a:rPr lang="de-DE" b="1" dirty="0">
                <a:solidFill>
                  <a:srgbClr val="1D2D4B"/>
                </a:solidFill>
                <a:sym typeface="Wingdings" pitchFamily="2" charset="2"/>
              </a:rPr>
              <a:t>GRV</a:t>
            </a:r>
            <a:r>
              <a:rPr lang="de-DE" dirty="0">
                <a:solidFill>
                  <a:srgbClr val="1D2D4B"/>
                </a:solidFill>
                <a:sym typeface="Wingdings" pitchFamily="2" charset="2"/>
              </a:rPr>
              <a:t> (</a:t>
            </a:r>
            <a:r>
              <a:rPr lang="de-DE" dirty="0" smtClean="0">
                <a:solidFill>
                  <a:srgbClr val="1D2D4B"/>
                </a:solidFill>
                <a:sym typeface="Wingdings" pitchFamily="2" charset="2"/>
              </a:rPr>
              <a:t>18,60</a:t>
            </a:r>
            <a:r>
              <a:rPr lang="de-DE" dirty="0">
                <a:solidFill>
                  <a:srgbClr val="1D2D4B"/>
                </a:solidFill>
                <a:sym typeface="Wingdings" pitchFamily="2" charset="2"/>
              </a:rPr>
              <a:t>%) und AG-Anteil (15,00%) </a:t>
            </a:r>
            <a:r>
              <a:rPr lang="de-DE" b="1" dirty="0">
                <a:solidFill>
                  <a:srgbClr val="1D2D4B"/>
                </a:solidFill>
                <a:sym typeface="Wingdings" pitchFamily="2" charset="2"/>
              </a:rPr>
              <a:t>– also </a:t>
            </a:r>
            <a:r>
              <a:rPr lang="de-DE" b="1" dirty="0" smtClean="0">
                <a:solidFill>
                  <a:srgbClr val="1D2D4B"/>
                </a:solidFill>
                <a:sym typeface="Wingdings" pitchFamily="2" charset="2"/>
              </a:rPr>
              <a:t>3,6% </a:t>
            </a:r>
            <a:r>
              <a:rPr lang="de-DE" b="1" dirty="0">
                <a:solidFill>
                  <a:srgbClr val="1D2D4B"/>
                </a:solidFill>
                <a:sym typeface="Wingdings" pitchFamily="2" charset="2"/>
              </a:rPr>
              <a:t>– alleine! </a:t>
            </a:r>
            <a:r>
              <a:rPr lang="de-DE" dirty="0">
                <a:solidFill>
                  <a:srgbClr val="1D2D4B"/>
                </a:solidFill>
                <a:sym typeface="Wingdings" pitchFamily="2" charset="2"/>
              </a:rPr>
              <a:t>Der AN kann sich aber auf Antrag von der GRV-Pflicht befreien lassen.</a:t>
            </a:r>
          </a:p>
          <a:p>
            <a:pPr marL="1338263" lvl="1" indent="-457200">
              <a:spcBef>
                <a:spcPct val="50000"/>
              </a:spcBef>
              <a:buClr>
                <a:srgbClr val="1D2D4B"/>
              </a:buClr>
            </a:pPr>
            <a:r>
              <a:rPr lang="de-DE" b="1" dirty="0" smtClean="0">
                <a:solidFill>
                  <a:srgbClr val="1D2D4B"/>
                </a:solidFill>
                <a:sym typeface="Wingdings" pitchFamily="2" charset="2"/>
              </a:rPr>
              <a:t>=&gt;</a:t>
            </a:r>
            <a:r>
              <a:rPr lang="de-DE" dirty="0" smtClean="0">
                <a:solidFill>
                  <a:srgbClr val="1D2D4B"/>
                </a:solidFill>
                <a:sym typeface="Wingdings" pitchFamily="2" charset="2"/>
              </a:rPr>
              <a:t> dies </a:t>
            </a:r>
            <a:r>
              <a:rPr lang="de-DE" dirty="0">
                <a:solidFill>
                  <a:srgbClr val="1D2D4B"/>
                </a:solidFill>
                <a:sym typeface="Wingdings" pitchFamily="2" charset="2"/>
              </a:rPr>
              <a:t>erhöht den Leistungsanspruch aus der GRV</a:t>
            </a:r>
          </a:p>
          <a:p>
            <a:pPr marL="457200" indent="-457200">
              <a:spcBef>
                <a:spcPct val="50000"/>
              </a:spcBef>
              <a:buClr>
                <a:srgbClr val="1D2D4B"/>
              </a:buClr>
              <a:buFont typeface="Wingdings" pitchFamily="2" charset="2"/>
              <a:buChar char="§"/>
            </a:pPr>
            <a:r>
              <a:rPr lang="de-DE" dirty="0">
                <a:solidFill>
                  <a:srgbClr val="1D2D4B"/>
                </a:solidFill>
                <a:sym typeface="Wingdings" pitchFamily="2" charset="2"/>
              </a:rPr>
              <a:t>Mehrere geringfügige Beschäftigungen werden zusammenaddiert. Sofern die Einkünfte </a:t>
            </a:r>
          </a:p>
          <a:p>
            <a:pPr>
              <a:spcBef>
                <a:spcPct val="50000"/>
              </a:spcBef>
              <a:buClr>
                <a:srgbClr val="1D2D4B"/>
              </a:buClr>
            </a:pPr>
            <a:r>
              <a:rPr lang="de-DE" dirty="0">
                <a:solidFill>
                  <a:srgbClr val="1D2D4B"/>
                </a:solidFill>
                <a:sym typeface="Wingdings" pitchFamily="2" charset="2"/>
              </a:rPr>
              <a:t>        € 450,- überschreiten, sind Sozialversicherungsbeiträge zu entrichten.</a:t>
            </a:r>
          </a:p>
        </p:txBody>
      </p:sp>
      <p:sp>
        <p:nvSpPr>
          <p:cNvPr id="8" name="Stern mit 5 Zacken 7"/>
          <p:cNvSpPr/>
          <p:nvPr/>
        </p:nvSpPr>
        <p:spPr bwMode="auto">
          <a:xfrm>
            <a:off x="11029763" y="177754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2062824361"/>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158</a:t>
            </a:fld>
            <a:endParaRPr lang="de-DE"/>
          </a:p>
        </p:txBody>
      </p:sp>
      <p:sp>
        <p:nvSpPr>
          <p:cNvPr id="5" name="Textplatzhalter 4"/>
          <p:cNvSpPr>
            <a:spLocks noGrp="1"/>
          </p:cNvSpPr>
          <p:nvPr>
            <p:ph type="body" sz="quarter" idx="10"/>
          </p:nvPr>
        </p:nvSpPr>
        <p:spPr/>
        <p:txBody>
          <a:bodyPr/>
          <a:lstStyle/>
          <a:p>
            <a:r>
              <a:rPr lang="de-DE" dirty="0" smtClean="0"/>
              <a:t>Wer zahlt die Beiträge?</a:t>
            </a:r>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3" name="Rechteck 2"/>
          <p:cNvSpPr/>
          <p:nvPr/>
        </p:nvSpPr>
        <p:spPr>
          <a:xfrm>
            <a:off x="364220" y="2463273"/>
            <a:ext cx="11044990" cy="3077766"/>
          </a:xfrm>
          <a:prstGeom prst="rect">
            <a:avLst/>
          </a:prstGeom>
        </p:spPr>
        <p:txBody>
          <a:bodyPr wrap="square">
            <a:spAutoFit/>
          </a:bodyPr>
          <a:lstStyle/>
          <a:p>
            <a:pPr marL="255588" indent="-350838">
              <a:spcBef>
                <a:spcPct val="50000"/>
              </a:spcBef>
              <a:buClr>
                <a:srgbClr val="1D2D4B"/>
              </a:buClr>
            </a:pPr>
            <a:r>
              <a:rPr lang="de-DE" sz="2000" b="1" dirty="0" smtClean="0">
                <a:solidFill>
                  <a:srgbClr val="1D2D4B"/>
                </a:solidFill>
                <a:sym typeface="Wingdings" pitchFamily="2" charset="2"/>
              </a:rPr>
              <a:t>Arbeitnehmer </a:t>
            </a:r>
            <a:r>
              <a:rPr lang="de-DE" sz="2000" b="1" dirty="0">
                <a:solidFill>
                  <a:srgbClr val="1D2D4B"/>
                </a:solidFill>
                <a:sym typeface="Wingdings" pitchFamily="2" charset="2"/>
              </a:rPr>
              <a:t>und Arbeitgeber je zur </a:t>
            </a:r>
            <a:r>
              <a:rPr lang="de-DE" sz="2000" b="1" dirty="0" smtClean="0">
                <a:solidFill>
                  <a:srgbClr val="1D2D4B"/>
                </a:solidFill>
                <a:sym typeface="Wingdings" pitchFamily="2" charset="2"/>
              </a:rPr>
              <a:t>Hälfte</a:t>
            </a:r>
          </a:p>
          <a:p>
            <a:pPr marL="255588" indent="-350838">
              <a:spcBef>
                <a:spcPct val="50000"/>
              </a:spcBef>
              <a:buClr>
                <a:srgbClr val="1D2D4B"/>
              </a:buClr>
            </a:pPr>
            <a:endParaRPr lang="de-DE" sz="2000" b="1" dirty="0">
              <a:solidFill>
                <a:srgbClr val="1D2D4B"/>
              </a:solidFill>
              <a:sym typeface="Wingdings" pitchFamily="2" charset="2"/>
            </a:endParaRPr>
          </a:p>
          <a:p>
            <a:pPr marL="255588" indent="-350838">
              <a:spcBef>
                <a:spcPct val="50000"/>
              </a:spcBef>
              <a:buClr>
                <a:srgbClr val="1D2D4B"/>
              </a:buClr>
            </a:pPr>
            <a:r>
              <a:rPr lang="de-DE" u="sng" dirty="0">
                <a:solidFill>
                  <a:srgbClr val="1D2D4B"/>
                </a:solidFill>
                <a:sym typeface="Wingdings" pitchFamily="2" charset="2"/>
              </a:rPr>
              <a:t>Ausnahmen:</a:t>
            </a:r>
          </a:p>
          <a:p>
            <a:pPr marL="285750" indent="-285750">
              <a:spcBef>
                <a:spcPct val="50000"/>
              </a:spcBef>
              <a:buClr>
                <a:srgbClr val="1D2D4B"/>
              </a:buClr>
              <a:buFont typeface="Arial" panose="020B0604020202020204" pitchFamily="34" charset="0"/>
              <a:buChar char="•"/>
            </a:pPr>
            <a:r>
              <a:rPr lang="de-DE" dirty="0">
                <a:solidFill>
                  <a:srgbClr val="1D2D4B"/>
                </a:solidFill>
                <a:sym typeface="Wingdings" pitchFamily="2" charset="2"/>
              </a:rPr>
              <a:t>UV, diese zahlt der AG alleine</a:t>
            </a:r>
          </a:p>
          <a:p>
            <a:pPr marL="285750" indent="-285750">
              <a:spcBef>
                <a:spcPct val="50000"/>
              </a:spcBef>
              <a:buClr>
                <a:srgbClr val="1D2D4B"/>
              </a:buClr>
              <a:buFont typeface="Arial" panose="020B0604020202020204" pitchFamily="34" charset="0"/>
              <a:buChar char="•"/>
            </a:pPr>
            <a:r>
              <a:rPr lang="de-DE" dirty="0">
                <a:solidFill>
                  <a:srgbClr val="1D2D4B"/>
                </a:solidFill>
                <a:sym typeface="Wingdings" pitchFamily="2" charset="2"/>
              </a:rPr>
              <a:t>ab 01.01.2015 Einführung des „kassenindividuellen Zusatzbeitrags“ ohne </a:t>
            </a:r>
            <a:r>
              <a:rPr lang="de-DE" dirty="0" smtClean="0">
                <a:solidFill>
                  <a:srgbClr val="1D2D4B"/>
                </a:solidFill>
                <a:sym typeface="Wingdings" pitchFamily="2" charset="2"/>
              </a:rPr>
              <a:t>Arbeitgeberbeteiligung</a:t>
            </a:r>
            <a:r>
              <a:rPr lang="de-DE" dirty="0">
                <a:solidFill>
                  <a:srgbClr val="1D2D4B"/>
                </a:solidFill>
                <a:sym typeface="Wingdings" pitchFamily="2" charset="2"/>
              </a:rPr>
              <a:t/>
            </a:r>
            <a:br>
              <a:rPr lang="de-DE" dirty="0">
                <a:solidFill>
                  <a:srgbClr val="1D2D4B"/>
                </a:solidFill>
                <a:sym typeface="Wingdings" pitchFamily="2" charset="2"/>
              </a:rPr>
            </a:br>
            <a:r>
              <a:rPr lang="de-DE" dirty="0">
                <a:solidFill>
                  <a:srgbClr val="1D2D4B"/>
                </a:solidFill>
                <a:sym typeface="Wingdings" pitchFamily="2" charset="2"/>
              </a:rPr>
              <a:t>   </a:t>
            </a:r>
          </a:p>
          <a:p>
            <a:pPr marL="285750" indent="-285750">
              <a:spcBef>
                <a:spcPct val="50000"/>
              </a:spcBef>
              <a:buClr>
                <a:srgbClr val="1D2D4B"/>
              </a:buClr>
              <a:buFont typeface="Arial" panose="020B0604020202020204" pitchFamily="34" charset="0"/>
              <a:buChar char="•"/>
            </a:pPr>
            <a:r>
              <a:rPr lang="de-DE" dirty="0">
                <a:solidFill>
                  <a:srgbClr val="1D2D4B"/>
                </a:solidFill>
                <a:sym typeface="Wingdings" pitchFamily="2" charset="2"/>
              </a:rPr>
              <a:t>ab 01.01.2005 Beitragszuschlag </a:t>
            </a:r>
            <a:r>
              <a:rPr lang="de-DE" dirty="0" smtClean="0">
                <a:solidFill>
                  <a:srgbClr val="1D2D4B"/>
                </a:solidFill>
                <a:sym typeface="Wingdings" pitchFamily="2" charset="2"/>
              </a:rPr>
              <a:t>0,35</a:t>
            </a:r>
            <a:r>
              <a:rPr lang="de-DE" dirty="0">
                <a:solidFill>
                  <a:srgbClr val="1D2D4B"/>
                </a:solidFill>
                <a:sym typeface="Wingdings" pitchFamily="2" charset="2"/>
              </a:rPr>
              <a:t>% für kinderlose Versicherte ohne </a:t>
            </a:r>
            <a:r>
              <a:rPr lang="de-DE" dirty="0" smtClean="0">
                <a:solidFill>
                  <a:srgbClr val="1D2D4B"/>
                </a:solidFill>
                <a:sym typeface="Wingdings" pitchFamily="2" charset="2"/>
              </a:rPr>
              <a:t>Arbeitgeberbeteiligung </a:t>
            </a:r>
            <a:r>
              <a:rPr lang="de-DE" dirty="0">
                <a:solidFill>
                  <a:srgbClr val="1D2D4B"/>
                </a:solidFill>
                <a:sym typeface="Wingdings" pitchFamily="2" charset="2"/>
              </a:rPr>
              <a:t>(Pflegeversicherung) – gilt für alle nach dem 31.12.1939 Geborene</a:t>
            </a:r>
          </a:p>
        </p:txBody>
      </p:sp>
      <p:sp>
        <p:nvSpPr>
          <p:cNvPr id="8" name="Stern mit 5 Zacken 7"/>
          <p:cNvSpPr/>
          <p:nvPr/>
        </p:nvSpPr>
        <p:spPr bwMode="auto">
          <a:xfrm>
            <a:off x="11029763" y="1768993"/>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1768548305"/>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159</a:t>
            </a:fld>
            <a:endParaRPr lang="de-DE"/>
          </a:p>
        </p:txBody>
      </p:sp>
      <p:sp>
        <p:nvSpPr>
          <p:cNvPr id="5" name="Textplatzhalter 4"/>
          <p:cNvSpPr>
            <a:spLocks noGrp="1"/>
          </p:cNvSpPr>
          <p:nvPr>
            <p:ph type="body" sz="quarter" idx="10"/>
          </p:nvPr>
        </p:nvSpPr>
        <p:spPr/>
        <p:txBody>
          <a:bodyPr/>
          <a:lstStyle/>
          <a:p>
            <a:r>
              <a:rPr lang="de-DE" dirty="0" smtClean="0"/>
              <a:t>Beitragsberechnung aus Sicht des Arbeitnehmers</a:t>
            </a:r>
            <a:endParaRPr lang="de-DE" dirty="0"/>
          </a:p>
        </p:txBody>
      </p:sp>
      <p:sp>
        <p:nvSpPr>
          <p:cNvPr id="3" name="Textplatzhalter 2"/>
          <p:cNvSpPr>
            <a:spLocks noGrp="1"/>
          </p:cNvSpPr>
          <p:nvPr>
            <p:ph type="body" sz="half" idx="2"/>
          </p:nvPr>
        </p:nvSpPr>
        <p:spPr/>
        <p:txBody>
          <a:bodyPr/>
          <a:lstStyle/>
          <a:p>
            <a:r>
              <a:rPr lang="de-DE" u="sng" dirty="0">
                <a:sym typeface="Wingdings" pitchFamily="2" charset="2"/>
              </a:rPr>
              <a:t>Beispiel</a:t>
            </a:r>
            <a:r>
              <a:rPr lang="de-DE" b="1" dirty="0">
                <a:sym typeface="Wingdings" pitchFamily="2" charset="2"/>
              </a:rPr>
              <a:t> (Jahr 2022): </a:t>
            </a:r>
            <a:r>
              <a:rPr lang="de-DE" dirty="0">
                <a:sym typeface="Wingdings" pitchFamily="2" charset="2"/>
              </a:rPr>
              <a:t>kfm. Ang. | verh. | 2 Kinder |GKV-versichert 14,6% | Brutto-EK 5.000 € mtl.</a:t>
            </a:r>
          </a:p>
          <a:p>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8" name="Stern mit 5 Zacken 7"/>
          <p:cNvSpPr/>
          <p:nvPr/>
        </p:nvSpPr>
        <p:spPr bwMode="auto">
          <a:xfrm>
            <a:off x="11029763" y="177754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graphicFrame>
        <p:nvGraphicFramePr>
          <p:cNvPr id="4" name="Tabelle 3"/>
          <p:cNvGraphicFramePr>
            <a:graphicFrameLocks noGrp="1"/>
          </p:cNvGraphicFramePr>
          <p:nvPr>
            <p:extLst>
              <p:ext uri="{D42A27DB-BD31-4B8C-83A1-F6EECF244321}">
                <p14:modId xmlns:p14="http://schemas.microsoft.com/office/powerpoint/2010/main" val="1388404313"/>
              </p:ext>
            </p:extLst>
          </p:nvPr>
        </p:nvGraphicFramePr>
        <p:xfrm>
          <a:off x="612273" y="3013687"/>
          <a:ext cx="9622590" cy="2494280"/>
        </p:xfrm>
        <a:graphic>
          <a:graphicData uri="http://schemas.openxmlformats.org/drawingml/2006/table">
            <a:tbl>
              <a:tblPr firstRow="1" bandRow="1">
                <a:tableStyleId>{5C22544A-7EE6-4342-B048-85BDC9FD1C3A}</a:tableStyleId>
              </a:tblPr>
              <a:tblGrid>
                <a:gridCol w="3207530"/>
                <a:gridCol w="3207530"/>
                <a:gridCol w="3207530"/>
              </a:tblGrid>
              <a:tr h="370840">
                <a:tc>
                  <a:txBody>
                    <a:bodyPr/>
                    <a:lstStyle/>
                    <a:p>
                      <a:endParaRPr lang="de-DE" dirty="0"/>
                    </a:p>
                  </a:txBody>
                  <a:tcPr/>
                </a:tc>
                <a:tc>
                  <a:txBody>
                    <a:bodyPr/>
                    <a:lstStyle/>
                    <a:p>
                      <a:r>
                        <a:rPr lang="de-DE" dirty="0" smtClean="0"/>
                        <a:t>Berechnung</a:t>
                      </a:r>
                      <a:endParaRPr lang="de-DE" dirty="0"/>
                    </a:p>
                  </a:txBody>
                  <a:tcPr/>
                </a:tc>
                <a:tc>
                  <a:txBody>
                    <a:bodyPr/>
                    <a:lstStyle/>
                    <a:p>
                      <a:pPr algn="r"/>
                      <a:r>
                        <a:rPr lang="de-DE" dirty="0" smtClean="0"/>
                        <a:t>Summe</a:t>
                      </a:r>
                      <a:endParaRPr lang="de-DE" dirty="0"/>
                    </a:p>
                  </a:txBody>
                  <a:tcPr/>
                </a:tc>
              </a:tr>
              <a:tr h="370840">
                <a:tc>
                  <a:txBody>
                    <a:bodyPr/>
                    <a:lstStyle/>
                    <a:p>
                      <a:r>
                        <a:rPr lang="de-DE" dirty="0" smtClean="0">
                          <a:solidFill>
                            <a:srgbClr val="1D2D4B"/>
                          </a:solidFill>
                        </a:rPr>
                        <a:t>Krankenversicherung</a:t>
                      </a:r>
                      <a:endParaRPr lang="de-DE" dirty="0">
                        <a:solidFill>
                          <a:srgbClr val="1D2D4B"/>
                        </a:solidFill>
                      </a:endParaRPr>
                    </a:p>
                  </a:txBody>
                  <a:tcPr/>
                </a:tc>
                <a:tc>
                  <a:txBody>
                    <a:bodyPr/>
                    <a:lstStyle/>
                    <a:p>
                      <a:r>
                        <a:rPr lang="de-DE" dirty="0" smtClean="0">
                          <a:solidFill>
                            <a:srgbClr val="1D2D4B"/>
                          </a:solidFill>
                        </a:rPr>
                        <a:t>4.837,50 € x </a:t>
                      </a:r>
                      <a:r>
                        <a:rPr lang="de-DE" dirty="0" smtClean="0">
                          <a:solidFill>
                            <a:srgbClr val="C00000"/>
                          </a:solidFill>
                        </a:rPr>
                        <a:t>14,6%</a:t>
                      </a:r>
                      <a:r>
                        <a:rPr lang="de-DE" dirty="0" smtClean="0"/>
                        <a:t> </a:t>
                      </a:r>
                      <a:r>
                        <a:rPr lang="de-DE" dirty="0" smtClean="0">
                          <a:solidFill>
                            <a:srgbClr val="1D2D4B"/>
                          </a:solidFill>
                        </a:rPr>
                        <a:t>/ 2 Zusatzbeitrag 1,3%</a:t>
                      </a:r>
                      <a:endParaRPr lang="de-DE" dirty="0">
                        <a:solidFill>
                          <a:srgbClr val="1D2D4B"/>
                        </a:solidFill>
                      </a:endParaRPr>
                    </a:p>
                  </a:txBody>
                  <a:tcPr/>
                </a:tc>
                <a:tc>
                  <a:txBody>
                    <a:bodyPr/>
                    <a:lstStyle/>
                    <a:p>
                      <a:pPr algn="r"/>
                      <a:r>
                        <a:rPr lang="de-DE" dirty="0" smtClean="0">
                          <a:solidFill>
                            <a:srgbClr val="1D2D4B"/>
                          </a:solidFill>
                        </a:rPr>
                        <a:t>353,14 €</a:t>
                      </a:r>
                      <a:br>
                        <a:rPr lang="de-DE" dirty="0" smtClean="0">
                          <a:solidFill>
                            <a:srgbClr val="1D2D4B"/>
                          </a:solidFill>
                        </a:rPr>
                      </a:br>
                      <a:r>
                        <a:rPr lang="de-DE" dirty="0" smtClean="0">
                          <a:solidFill>
                            <a:srgbClr val="1D2D4B"/>
                          </a:solidFill>
                        </a:rPr>
                        <a:t>62,89 €</a:t>
                      </a:r>
                      <a:endParaRPr lang="de-DE" dirty="0">
                        <a:solidFill>
                          <a:srgbClr val="1D2D4B"/>
                        </a:solidFill>
                      </a:endParaRPr>
                    </a:p>
                  </a:txBody>
                  <a:tcPr/>
                </a:tc>
              </a:tr>
              <a:tr h="370840">
                <a:tc>
                  <a:txBody>
                    <a:bodyPr/>
                    <a:lstStyle/>
                    <a:p>
                      <a:r>
                        <a:rPr lang="de-DE" dirty="0" smtClean="0">
                          <a:solidFill>
                            <a:srgbClr val="1D2D4B"/>
                          </a:solidFill>
                        </a:rPr>
                        <a:t>Pflegeversicherung</a:t>
                      </a:r>
                      <a:endParaRPr lang="de-DE" dirty="0">
                        <a:solidFill>
                          <a:srgbClr val="1D2D4B"/>
                        </a:solidFill>
                      </a:endParaRPr>
                    </a:p>
                  </a:txBody>
                  <a:tcPr/>
                </a:tc>
                <a:tc>
                  <a:txBody>
                    <a:bodyPr/>
                    <a:lstStyle/>
                    <a:p>
                      <a:r>
                        <a:rPr lang="de-DE" dirty="0" smtClean="0">
                          <a:solidFill>
                            <a:srgbClr val="1D2D4B"/>
                          </a:solidFill>
                        </a:rPr>
                        <a:t>4.837,50</a:t>
                      </a:r>
                      <a:r>
                        <a:rPr lang="de-DE" baseline="0" dirty="0" smtClean="0">
                          <a:solidFill>
                            <a:srgbClr val="1D2D4B"/>
                          </a:solidFill>
                        </a:rPr>
                        <a:t> € x </a:t>
                      </a:r>
                      <a:r>
                        <a:rPr lang="de-DE" baseline="0" dirty="0" smtClean="0">
                          <a:solidFill>
                            <a:srgbClr val="C00000"/>
                          </a:solidFill>
                        </a:rPr>
                        <a:t>3,05%</a:t>
                      </a:r>
                      <a:r>
                        <a:rPr lang="de-DE" baseline="0" dirty="0" smtClean="0"/>
                        <a:t> </a:t>
                      </a:r>
                      <a:r>
                        <a:rPr lang="de-DE" baseline="0" dirty="0" smtClean="0">
                          <a:solidFill>
                            <a:srgbClr val="1D2D4B"/>
                          </a:solidFill>
                        </a:rPr>
                        <a:t>/ 2</a:t>
                      </a:r>
                      <a:endParaRPr lang="de-DE" dirty="0">
                        <a:solidFill>
                          <a:srgbClr val="1D2D4B"/>
                        </a:solidFill>
                      </a:endParaRPr>
                    </a:p>
                  </a:txBody>
                  <a:tcPr/>
                </a:tc>
                <a:tc>
                  <a:txBody>
                    <a:bodyPr/>
                    <a:lstStyle/>
                    <a:p>
                      <a:pPr algn="r"/>
                      <a:r>
                        <a:rPr lang="de-DE" dirty="0" smtClean="0">
                          <a:solidFill>
                            <a:srgbClr val="1D2D4B"/>
                          </a:solidFill>
                        </a:rPr>
                        <a:t>73,77 €</a:t>
                      </a:r>
                      <a:endParaRPr lang="de-DE" dirty="0">
                        <a:solidFill>
                          <a:srgbClr val="1D2D4B"/>
                        </a:solidFill>
                      </a:endParaRPr>
                    </a:p>
                  </a:txBody>
                  <a:tcPr/>
                </a:tc>
              </a:tr>
              <a:tr h="370840">
                <a:tc>
                  <a:txBody>
                    <a:bodyPr/>
                    <a:lstStyle/>
                    <a:p>
                      <a:r>
                        <a:rPr lang="de-DE" dirty="0" smtClean="0">
                          <a:solidFill>
                            <a:srgbClr val="1D2D4B"/>
                          </a:solidFill>
                        </a:rPr>
                        <a:t>Rentenversicherung</a:t>
                      </a:r>
                      <a:endParaRPr lang="de-DE" dirty="0">
                        <a:solidFill>
                          <a:srgbClr val="1D2D4B"/>
                        </a:solidFill>
                      </a:endParaRPr>
                    </a:p>
                  </a:txBody>
                  <a:tcPr/>
                </a:tc>
                <a:tc>
                  <a:txBody>
                    <a:bodyPr/>
                    <a:lstStyle/>
                    <a:p>
                      <a:r>
                        <a:rPr lang="de-DE" dirty="0" smtClean="0">
                          <a:solidFill>
                            <a:srgbClr val="1D2D4B"/>
                          </a:solidFill>
                        </a:rPr>
                        <a:t>5.000 € x</a:t>
                      </a:r>
                      <a:r>
                        <a:rPr lang="de-DE" dirty="0" smtClean="0"/>
                        <a:t> </a:t>
                      </a:r>
                      <a:r>
                        <a:rPr lang="de-DE" dirty="0" smtClean="0">
                          <a:solidFill>
                            <a:srgbClr val="C00000"/>
                          </a:solidFill>
                        </a:rPr>
                        <a:t>18,6%</a:t>
                      </a:r>
                      <a:r>
                        <a:rPr lang="de-DE" dirty="0" smtClean="0"/>
                        <a:t> </a:t>
                      </a:r>
                      <a:r>
                        <a:rPr lang="de-DE" dirty="0" smtClean="0">
                          <a:solidFill>
                            <a:srgbClr val="1D2D4B"/>
                          </a:solidFill>
                        </a:rPr>
                        <a:t>/ 2</a:t>
                      </a:r>
                      <a:endParaRPr lang="de-DE" dirty="0">
                        <a:solidFill>
                          <a:srgbClr val="1D2D4B"/>
                        </a:solidFill>
                      </a:endParaRPr>
                    </a:p>
                  </a:txBody>
                  <a:tcPr/>
                </a:tc>
                <a:tc>
                  <a:txBody>
                    <a:bodyPr/>
                    <a:lstStyle/>
                    <a:p>
                      <a:pPr algn="r"/>
                      <a:r>
                        <a:rPr lang="de-DE" dirty="0" smtClean="0">
                          <a:solidFill>
                            <a:srgbClr val="1D2D4B"/>
                          </a:solidFill>
                        </a:rPr>
                        <a:t>465,00 €</a:t>
                      </a:r>
                      <a:endParaRPr lang="de-DE" dirty="0">
                        <a:solidFill>
                          <a:srgbClr val="1D2D4B"/>
                        </a:solidFill>
                      </a:endParaRPr>
                    </a:p>
                  </a:txBody>
                  <a:tcPr/>
                </a:tc>
              </a:tr>
              <a:tr h="370840">
                <a:tc>
                  <a:txBody>
                    <a:bodyPr/>
                    <a:lstStyle/>
                    <a:p>
                      <a:r>
                        <a:rPr lang="de-DE" dirty="0" smtClean="0">
                          <a:solidFill>
                            <a:srgbClr val="1D2D4B"/>
                          </a:solidFill>
                        </a:rPr>
                        <a:t>Arbeitslosenversicherung</a:t>
                      </a:r>
                      <a:endParaRPr lang="de-DE" dirty="0">
                        <a:solidFill>
                          <a:srgbClr val="1D2D4B"/>
                        </a:solidFill>
                      </a:endParaRPr>
                    </a:p>
                  </a:txBody>
                  <a:tcPr/>
                </a:tc>
                <a:tc>
                  <a:txBody>
                    <a:bodyPr/>
                    <a:lstStyle/>
                    <a:p>
                      <a:r>
                        <a:rPr lang="de-DE" dirty="0" smtClean="0">
                          <a:solidFill>
                            <a:srgbClr val="1D2D4B"/>
                          </a:solidFill>
                        </a:rPr>
                        <a:t>5.000 € x </a:t>
                      </a:r>
                      <a:r>
                        <a:rPr lang="de-DE" dirty="0" smtClean="0">
                          <a:solidFill>
                            <a:srgbClr val="C00000"/>
                          </a:solidFill>
                        </a:rPr>
                        <a:t>2,4%</a:t>
                      </a:r>
                      <a:r>
                        <a:rPr lang="de-DE" dirty="0" smtClean="0"/>
                        <a:t> </a:t>
                      </a:r>
                      <a:r>
                        <a:rPr lang="de-DE" dirty="0" smtClean="0">
                          <a:solidFill>
                            <a:srgbClr val="1D2D4B"/>
                          </a:solidFill>
                        </a:rPr>
                        <a:t>/ 2</a:t>
                      </a:r>
                      <a:endParaRPr lang="de-DE" dirty="0">
                        <a:solidFill>
                          <a:srgbClr val="1D2D4B"/>
                        </a:solidFill>
                      </a:endParaRPr>
                    </a:p>
                  </a:txBody>
                  <a:tcPr/>
                </a:tc>
                <a:tc>
                  <a:txBody>
                    <a:bodyPr/>
                    <a:lstStyle/>
                    <a:p>
                      <a:pPr algn="r"/>
                      <a:r>
                        <a:rPr lang="de-DE" dirty="0" smtClean="0">
                          <a:solidFill>
                            <a:srgbClr val="1D2D4B"/>
                          </a:solidFill>
                        </a:rPr>
                        <a:t>60,00 €</a:t>
                      </a:r>
                      <a:endParaRPr lang="de-DE" dirty="0">
                        <a:solidFill>
                          <a:srgbClr val="1D2D4B"/>
                        </a:solidFill>
                      </a:endParaRPr>
                    </a:p>
                  </a:txBody>
                  <a:tcPr/>
                </a:tc>
              </a:tr>
              <a:tr h="370840">
                <a:tc gridSpan="2">
                  <a:txBody>
                    <a:bodyPr/>
                    <a:lstStyle/>
                    <a:p>
                      <a:r>
                        <a:rPr lang="de-DE" b="1" dirty="0" smtClean="0">
                          <a:solidFill>
                            <a:srgbClr val="1D2D4B"/>
                          </a:solidFill>
                        </a:rPr>
                        <a:t>Summe Sozialversicherungsbeiträge 2022:</a:t>
                      </a:r>
                      <a:endParaRPr lang="de-DE" b="1" dirty="0">
                        <a:solidFill>
                          <a:srgbClr val="1D2D4B"/>
                        </a:solidFill>
                      </a:endParaRPr>
                    </a:p>
                  </a:txBody>
                  <a:tcPr/>
                </a:tc>
                <a:tc hMerge="1">
                  <a:txBody>
                    <a:bodyPr/>
                    <a:lstStyle/>
                    <a:p>
                      <a:endParaRPr lang="de-DE" dirty="0"/>
                    </a:p>
                  </a:txBody>
                  <a:tcPr/>
                </a:tc>
                <a:tc>
                  <a:txBody>
                    <a:bodyPr/>
                    <a:lstStyle/>
                    <a:p>
                      <a:pPr algn="r"/>
                      <a:r>
                        <a:rPr lang="de-DE" b="1" dirty="0" smtClean="0">
                          <a:solidFill>
                            <a:srgbClr val="1D2D4B"/>
                          </a:solidFill>
                        </a:rPr>
                        <a:t>1014,80 €</a:t>
                      </a:r>
                      <a:endParaRPr lang="de-DE" b="1" dirty="0">
                        <a:solidFill>
                          <a:srgbClr val="1D2D4B"/>
                        </a:solidFill>
                      </a:endParaRPr>
                    </a:p>
                  </a:txBody>
                  <a:tcPr/>
                </a:tc>
              </a:tr>
            </a:tbl>
          </a:graphicData>
        </a:graphic>
      </p:graphicFrame>
    </p:spTree>
    <p:extLst>
      <p:ext uri="{BB962C8B-B14F-4D97-AF65-F5344CB8AC3E}">
        <p14:creationId xmlns:p14="http://schemas.microsoft.com/office/powerpoint/2010/main" val="19193808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dirty="0" smtClean="0"/>
              <a:t>Beginn des Versicherungsvertrages</a:t>
            </a:r>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5" name="Text Box 3"/>
          <p:cNvSpPr txBox="1">
            <a:spLocks noChangeArrowheads="1"/>
          </p:cNvSpPr>
          <p:nvPr/>
        </p:nvSpPr>
        <p:spPr bwMode="auto">
          <a:xfrm>
            <a:off x="395288" y="2401665"/>
            <a:ext cx="3657600" cy="40011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u="sng" dirty="0">
                <a:solidFill>
                  <a:srgbClr val="1D2D4B"/>
                </a:solidFill>
              </a:rPr>
              <a:t>Versicherungsbeginne</a:t>
            </a:r>
          </a:p>
        </p:txBody>
      </p:sp>
      <p:sp>
        <p:nvSpPr>
          <p:cNvPr id="6" name="Text Box 5"/>
          <p:cNvSpPr txBox="1">
            <a:spLocks noChangeArrowheads="1"/>
          </p:cNvSpPr>
          <p:nvPr/>
        </p:nvSpPr>
        <p:spPr bwMode="auto">
          <a:xfrm>
            <a:off x="3902758" y="2666939"/>
            <a:ext cx="4321175" cy="346075"/>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600" b="1">
                <a:solidFill>
                  <a:srgbClr val="1D2D4B"/>
                </a:solidFill>
              </a:rPr>
              <a:t>Arten von Versicherungsbeginnen</a:t>
            </a:r>
          </a:p>
        </p:txBody>
      </p:sp>
      <p:sp>
        <p:nvSpPr>
          <p:cNvPr id="7" name="Text Box 6"/>
          <p:cNvSpPr txBox="1">
            <a:spLocks noChangeArrowheads="1"/>
          </p:cNvSpPr>
          <p:nvPr/>
        </p:nvSpPr>
        <p:spPr bwMode="auto">
          <a:xfrm>
            <a:off x="769141" y="3652645"/>
            <a:ext cx="2897415" cy="346075"/>
          </a:xfrm>
          <a:prstGeom prst="rect">
            <a:avLst/>
          </a:prstGeom>
          <a:solidFill>
            <a:srgbClr val="DDDDDD"/>
          </a:solidFill>
          <a:ln w="9525" algn="ctr">
            <a:solidFill>
              <a:srgbClr val="1D2D4B"/>
            </a:solidFill>
            <a:miter lim="800000"/>
            <a:headEnd/>
            <a:tailEnd/>
          </a:ln>
        </p:spPr>
        <p:txBody>
          <a:bodyPr wrap="square">
            <a:spAutoFit/>
          </a:bodyPr>
          <a:lstStyle/>
          <a:p>
            <a:pPr algn="ctr" fontAlgn="base">
              <a:spcBef>
                <a:spcPct val="50000"/>
              </a:spcBef>
              <a:spcAft>
                <a:spcPct val="0"/>
              </a:spcAft>
            </a:pPr>
            <a:r>
              <a:rPr lang="de-DE" sz="1600" b="1" dirty="0">
                <a:solidFill>
                  <a:srgbClr val="1D2D4B"/>
                </a:solidFill>
              </a:rPr>
              <a:t>Formeller Beginn</a:t>
            </a:r>
          </a:p>
        </p:txBody>
      </p:sp>
      <p:sp>
        <p:nvSpPr>
          <p:cNvPr id="8" name="Text Box 7"/>
          <p:cNvSpPr txBox="1">
            <a:spLocks noChangeArrowheads="1"/>
          </p:cNvSpPr>
          <p:nvPr/>
        </p:nvSpPr>
        <p:spPr bwMode="auto">
          <a:xfrm>
            <a:off x="4558521" y="3479607"/>
            <a:ext cx="3016704" cy="346075"/>
          </a:xfrm>
          <a:prstGeom prst="rect">
            <a:avLst/>
          </a:prstGeom>
          <a:solidFill>
            <a:srgbClr val="DDDDDD"/>
          </a:solidFill>
          <a:ln w="9525" algn="ctr">
            <a:solidFill>
              <a:srgbClr val="1D2D4B"/>
            </a:solidFill>
            <a:miter lim="800000"/>
            <a:headEnd/>
            <a:tailEnd/>
          </a:ln>
        </p:spPr>
        <p:txBody>
          <a:bodyPr wrap="square">
            <a:spAutoFit/>
          </a:bodyPr>
          <a:lstStyle/>
          <a:p>
            <a:pPr algn="ctr" fontAlgn="base">
              <a:spcBef>
                <a:spcPct val="50000"/>
              </a:spcBef>
              <a:spcAft>
                <a:spcPct val="0"/>
              </a:spcAft>
            </a:pPr>
            <a:r>
              <a:rPr lang="de-DE" sz="1600" b="1" dirty="0">
                <a:solidFill>
                  <a:srgbClr val="1D2D4B"/>
                </a:solidFill>
              </a:rPr>
              <a:t>Technischer Beginn</a:t>
            </a:r>
          </a:p>
        </p:txBody>
      </p:sp>
      <p:sp>
        <p:nvSpPr>
          <p:cNvPr id="9" name="Text Box 8"/>
          <p:cNvSpPr txBox="1">
            <a:spLocks noChangeArrowheads="1"/>
          </p:cNvSpPr>
          <p:nvPr/>
        </p:nvSpPr>
        <p:spPr bwMode="auto">
          <a:xfrm>
            <a:off x="8531797" y="3650284"/>
            <a:ext cx="2896509" cy="346075"/>
          </a:xfrm>
          <a:prstGeom prst="rect">
            <a:avLst/>
          </a:prstGeom>
          <a:solidFill>
            <a:srgbClr val="DDDDDD"/>
          </a:solidFill>
          <a:ln w="9525" algn="ctr">
            <a:solidFill>
              <a:srgbClr val="1D2D4B"/>
            </a:solidFill>
            <a:miter lim="800000"/>
            <a:headEnd/>
            <a:tailEnd/>
          </a:ln>
        </p:spPr>
        <p:txBody>
          <a:bodyPr wrap="square">
            <a:spAutoFit/>
          </a:bodyPr>
          <a:lstStyle/>
          <a:p>
            <a:pPr algn="ctr" fontAlgn="base">
              <a:spcBef>
                <a:spcPct val="50000"/>
              </a:spcBef>
              <a:spcAft>
                <a:spcPct val="0"/>
              </a:spcAft>
            </a:pPr>
            <a:r>
              <a:rPr lang="de-DE" sz="1600" b="1" dirty="0">
                <a:solidFill>
                  <a:srgbClr val="1D2D4B"/>
                </a:solidFill>
              </a:rPr>
              <a:t>Materieller Beginn</a:t>
            </a:r>
          </a:p>
        </p:txBody>
      </p:sp>
      <p:sp>
        <p:nvSpPr>
          <p:cNvPr id="10" name="Text Box 9"/>
          <p:cNvSpPr txBox="1">
            <a:spLocks noChangeArrowheads="1"/>
          </p:cNvSpPr>
          <p:nvPr/>
        </p:nvSpPr>
        <p:spPr bwMode="auto">
          <a:xfrm>
            <a:off x="769141" y="4013008"/>
            <a:ext cx="2897415" cy="2139047"/>
          </a:xfrm>
          <a:prstGeom prst="rect">
            <a:avLst/>
          </a:prstGeom>
          <a:noFill/>
          <a:ln w="9525" algn="ctr">
            <a:solidFill>
              <a:srgbClr val="1D2D4B"/>
            </a:solidFill>
            <a:miter lim="800000"/>
            <a:headEnd/>
            <a:tailEnd/>
          </a:ln>
        </p:spPr>
        <p:txBody>
          <a:bodyPr wrap="square">
            <a:spAutoFit/>
          </a:bodyPr>
          <a:lstStyle/>
          <a:p>
            <a:pPr marL="174625" indent="-174625" fontAlgn="base">
              <a:spcBef>
                <a:spcPct val="50000"/>
              </a:spcBef>
              <a:spcAft>
                <a:spcPct val="0"/>
              </a:spcAft>
              <a:buFont typeface="Wingdings" pitchFamily="2" charset="2"/>
              <a:buChar char="§"/>
            </a:pPr>
            <a:r>
              <a:rPr lang="de-DE" sz="1400" dirty="0">
                <a:solidFill>
                  <a:srgbClr val="1D2D4B"/>
                </a:solidFill>
              </a:rPr>
              <a:t>Der Zeitpunkt, zu dem der Vertrag rechtlich zustande kommt (Vertragsabschluss).</a:t>
            </a:r>
          </a:p>
          <a:p>
            <a:pPr marL="174625" indent="-174625" fontAlgn="base">
              <a:spcBef>
                <a:spcPct val="50000"/>
              </a:spcBef>
              <a:spcAft>
                <a:spcPct val="0"/>
              </a:spcAft>
              <a:buFont typeface="Wingdings" pitchFamily="2" charset="2"/>
              <a:buChar char="§"/>
            </a:pPr>
            <a:r>
              <a:rPr lang="de-DE" sz="1400" dirty="0">
                <a:solidFill>
                  <a:srgbClr val="1D2D4B"/>
                </a:solidFill>
              </a:rPr>
              <a:t>Die Police, der Versicherungsschein oder eine separate Annahmeerklärung geht dem Antragsteller in seinem Verfügungsbereich (z. B. Briefkasten) zu</a:t>
            </a:r>
            <a:r>
              <a:rPr lang="de-DE" sz="1400" dirty="0" smtClean="0">
                <a:solidFill>
                  <a:srgbClr val="1D2D4B"/>
                </a:solidFill>
              </a:rPr>
              <a:t>.</a:t>
            </a:r>
            <a:endParaRPr lang="de-DE" sz="1400" dirty="0">
              <a:solidFill>
                <a:srgbClr val="1D2D4B"/>
              </a:solidFill>
            </a:endParaRPr>
          </a:p>
        </p:txBody>
      </p:sp>
      <p:sp>
        <p:nvSpPr>
          <p:cNvPr id="11" name="Text Box 10"/>
          <p:cNvSpPr txBox="1">
            <a:spLocks noChangeArrowheads="1"/>
          </p:cNvSpPr>
          <p:nvPr/>
        </p:nvSpPr>
        <p:spPr bwMode="auto">
          <a:xfrm>
            <a:off x="4558521" y="3839970"/>
            <a:ext cx="3016704" cy="2569934"/>
          </a:xfrm>
          <a:prstGeom prst="rect">
            <a:avLst/>
          </a:prstGeom>
          <a:noFill/>
          <a:ln w="9525" algn="ctr">
            <a:solidFill>
              <a:srgbClr val="1D2D4B"/>
            </a:solidFill>
            <a:miter lim="800000"/>
            <a:headEnd/>
            <a:tailEnd/>
          </a:ln>
        </p:spPr>
        <p:txBody>
          <a:bodyPr wrap="square">
            <a:spAutoFit/>
          </a:bodyPr>
          <a:lstStyle/>
          <a:p>
            <a:pPr marL="174625" indent="-174625" fontAlgn="base">
              <a:spcBef>
                <a:spcPct val="50000"/>
              </a:spcBef>
              <a:spcAft>
                <a:spcPct val="0"/>
              </a:spcAft>
              <a:buFont typeface="Wingdings" pitchFamily="2" charset="2"/>
              <a:buChar char="§"/>
            </a:pPr>
            <a:r>
              <a:rPr lang="de-DE" sz="1400" dirty="0">
                <a:solidFill>
                  <a:srgbClr val="1D2D4B"/>
                </a:solidFill>
              </a:rPr>
              <a:t>Dieser Beginn wird vom Kunden im Antrag als der gewünschte Versicherungsbeginn genannt und in der Police entsprechend dokumentiert.</a:t>
            </a:r>
          </a:p>
          <a:p>
            <a:pPr marL="174625" indent="-174625" fontAlgn="base">
              <a:spcBef>
                <a:spcPct val="50000"/>
              </a:spcBef>
              <a:spcAft>
                <a:spcPct val="0"/>
              </a:spcAft>
              <a:buFont typeface="Wingdings" pitchFamily="2" charset="2"/>
              <a:buChar char="§"/>
            </a:pPr>
            <a:r>
              <a:rPr lang="de-DE" sz="1400" dirty="0">
                <a:solidFill>
                  <a:srgbClr val="1D2D4B"/>
                </a:solidFill>
              </a:rPr>
              <a:t>Beginn des prämienbelasteten Zeitraums.</a:t>
            </a:r>
          </a:p>
          <a:p>
            <a:pPr marL="174625" indent="-174625" fontAlgn="base">
              <a:spcBef>
                <a:spcPct val="50000"/>
              </a:spcBef>
              <a:spcAft>
                <a:spcPct val="0"/>
              </a:spcAft>
              <a:buFont typeface="Wingdings" pitchFamily="2" charset="2"/>
              <a:buChar char="§"/>
            </a:pPr>
            <a:r>
              <a:rPr lang="de-DE" sz="1400" dirty="0">
                <a:solidFill>
                  <a:srgbClr val="1D2D4B"/>
                </a:solidFill>
              </a:rPr>
              <a:t>In der Krankenversicherung beginnen hier die Wartezeiten</a:t>
            </a:r>
            <a:r>
              <a:rPr lang="de-DE" sz="1400" dirty="0" smtClean="0">
                <a:solidFill>
                  <a:srgbClr val="1D2D4B"/>
                </a:solidFill>
              </a:rPr>
              <a:t>.              </a:t>
            </a:r>
          </a:p>
          <a:p>
            <a:pPr marL="174625" indent="-174625" fontAlgn="base">
              <a:spcBef>
                <a:spcPct val="50000"/>
              </a:spcBef>
              <a:spcAft>
                <a:spcPct val="0"/>
              </a:spcAft>
              <a:buFont typeface="Wingdings" pitchFamily="2" charset="2"/>
              <a:buChar char="§"/>
            </a:pPr>
            <a:endParaRPr lang="de-DE" sz="1400" dirty="0">
              <a:solidFill>
                <a:srgbClr val="1D2D4B"/>
              </a:solidFill>
            </a:endParaRPr>
          </a:p>
        </p:txBody>
      </p:sp>
      <p:sp>
        <p:nvSpPr>
          <p:cNvPr id="12" name="Text Box 11"/>
          <p:cNvSpPr txBox="1">
            <a:spLocks noChangeArrowheads="1"/>
          </p:cNvSpPr>
          <p:nvPr/>
        </p:nvSpPr>
        <p:spPr bwMode="auto">
          <a:xfrm>
            <a:off x="8531797" y="4010647"/>
            <a:ext cx="2896509" cy="2246769"/>
          </a:xfrm>
          <a:prstGeom prst="rect">
            <a:avLst/>
          </a:prstGeom>
          <a:noFill/>
          <a:ln w="9525" algn="ctr">
            <a:solidFill>
              <a:srgbClr val="1D2D4B"/>
            </a:solidFill>
            <a:miter lim="800000"/>
            <a:headEnd/>
            <a:tailEnd/>
          </a:ln>
        </p:spPr>
        <p:txBody>
          <a:bodyPr wrap="square">
            <a:spAutoFit/>
          </a:bodyPr>
          <a:lstStyle/>
          <a:p>
            <a:pPr marL="174625" indent="-174625" fontAlgn="base">
              <a:spcBef>
                <a:spcPct val="50000"/>
              </a:spcBef>
              <a:spcAft>
                <a:spcPct val="0"/>
              </a:spcAft>
              <a:buFont typeface="Wingdings" pitchFamily="2" charset="2"/>
              <a:buChar char="§"/>
            </a:pPr>
            <a:r>
              <a:rPr lang="de-DE" sz="1400" dirty="0">
                <a:solidFill>
                  <a:srgbClr val="1D2D4B"/>
                </a:solidFill>
              </a:rPr>
              <a:t>Hier beginnt die Leistungspflicht des VR.</a:t>
            </a:r>
          </a:p>
          <a:p>
            <a:pPr marL="174625" indent="-174625" fontAlgn="base">
              <a:spcBef>
                <a:spcPct val="50000"/>
              </a:spcBef>
              <a:spcAft>
                <a:spcPct val="0"/>
              </a:spcAft>
              <a:buFont typeface="Wingdings" pitchFamily="2" charset="2"/>
              <a:buChar char="§"/>
            </a:pPr>
            <a:r>
              <a:rPr lang="de-DE" sz="1400" dirty="0">
                <a:solidFill>
                  <a:srgbClr val="1D2D4B"/>
                </a:solidFill>
              </a:rPr>
              <a:t>Aus Kundensicht beginnt hier der eigentliche Versicherungsschutz.</a:t>
            </a:r>
          </a:p>
          <a:p>
            <a:pPr marL="174625" indent="-174625" fontAlgn="base">
              <a:spcBef>
                <a:spcPct val="50000"/>
              </a:spcBef>
              <a:spcAft>
                <a:spcPct val="0"/>
              </a:spcAft>
              <a:buFont typeface="Wingdings" pitchFamily="2" charset="2"/>
              <a:buChar char="§"/>
            </a:pPr>
            <a:r>
              <a:rPr lang="de-DE" sz="1400" dirty="0">
                <a:solidFill>
                  <a:srgbClr val="1D2D4B"/>
                </a:solidFill>
              </a:rPr>
              <a:t>Bis auf in der Krankenversicherung ist dieser Beginn abhängig von der Zahlung des Erstbeitrages.</a:t>
            </a:r>
          </a:p>
        </p:txBody>
      </p:sp>
      <p:cxnSp>
        <p:nvCxnSpPr>
          <p:cNvPr id="13" name="AutoShape 12"/>
          <p:cNvCxnSpPr>
            <a:cxnSpLocks noChangeShapeType="1"/>
            <a:stCxn id="6" idx="2"/>
            <a:endCxn id="8" idx="0"/>
          </p:cNvCxnSpPr>
          <p:nvPr/>
        </p:nvCxnSpPr>
        <p:spPr bwMode="auto">
          <a:xfrm>
            <a:off x="6063346" y="3013014"/>
            <a:ext cx="3527" cy="466593"/>
          </a:xfrm>
          <a:prstGeom prst="straightConnector1">
            <a:avLst/>
          </a:prstGeom>
          <a:noFill/>
          <a:ln w="9525">
            <a:solidFill>
              <a:schemeClr val="tx1"/>
            </a:solidFill>
            <a:round/>
            <a:headEnd/>
            <a:tailEnd type="triangle" w="med" len="med"/>
          </a:ln>
        </p:spPr>
      </p:cxnSp>
      <p:cxnSp>
        <p:nvCxnSpPr>
          <p:cNvPr id="15" name="AutoShape 14"/>
          <p:cNvCxnSpPr>
            <a:cxnSpLocks noChangeShapeType="1"/>
            <a:endCxn id="7" idx="0"/>
          </p:cNvCxnSpPr>
          <p:nvPr/>
        </p:nvCxnSpPr>
        <p:spPr bwMode="auto">
          <a:xfrm rot="10800000" flipV="1">
            <a:off x="2217849" y="3145489"/>
            <a:ext cx="3845496" cy="507155"/>
          </a:xfrm>
          <a:prstGeom prst="bentConnector2">
            <a:avLst/>
          </a:prstGeom>
          <a:noFill/>
          <a:ln w="9525">
            <a:solidFill>
              <a:schemeClr val="tx1"/>
            </a:solidFill>
            <a:miter lim="800000"/>
            <a:headEnd/>
            <a:tailEnd type="triangle" w="med" len="med"/>
          </a:ln>
        </p:spPr>
      </p:cxnSp>
      <p:cxnSp>
        <p:nvCxnSpPr>
          <p:cNvPr id="23" name="AutoShape 14"/>
          <p:cNvCxnSpPr>
            <a:cxnSpLocks noChangeShapeType="1"/>
            <a:endCxn id="9" idx="0"/>
          </p:cNvCxnSpPr>
          <p:nvPr/>
        </p:nvCxnSpPr>
        <p:spPr bwMode="auto">
          <a:xfrm>
            <a:off x="6063345" y="3145489"/>
            <a:ext cx="3916707" cy="504795"/>
          </a:xfrm>
          <a:prstGeom prst="bentConnector2">
            <a:avLst/>
          </a:prstGeom>
          <a:noFill/>
          <a:ln w="9525">
            <a:solidFill>
              <a:schemeClr val="tx1"/>
            </a:solidFill>
            <a:miter lim="800000"/>
            <a:headEnd/>
            <a:tailEnd type="triangle" w="med" len="med"/>
          </a:ln>
        </p:spPr>
      </p:cxnSp>
    </p:spTree>
    <p:extLst>
      <p:ext uri="{BB962C8B-B14F-4D97-AF65-F5344CB8AC3E}">
        <p14:creationId xmlns:p14="http://schemas.microsoft.com/office/powerpoint/2010/main" val="353174644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160</a:t>
            </a:fld>
            <a:endParaRPr lang="de-DE"/>
          </a:p>
        </p:txBody>
      </p:sp>
      <p:sp>
        <p:nvSpPr>
          <p:cNvPr id="5" name="Textplatzhalter 4"/>
          <p:cNvSpPr>
            <a:spLocks noGrp="1"/>
          </p:cNvSpPr>
          <p:nvPr>
            <p:ph type="body" sz="quarter" idx="10"/>
          </p:nvPr>
        </p:nvSpPr>
        <p:spPr/>
        <p:txBody>
          <a:bodyPr/>
          <a:lstStyle/>
          <a:p>
            <a:r>
              <a:rPr lang="de-DE" dirty="0" smtClean="0"/>
              <a:t>Kündigungsfristen bei den gesetzlichen Krankenkassen</a:t>
            </a:r>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3" name="Rechteck 2"/>
          <p:cNvSpPr/>
          <p:nvPr/>
        </p:nvSpPr>
        <p:spPr>
          <a:xfrm>
            <a:off x="488829" y="2209593"/>
            <a:ext cx="10885024" cy="3016210"/>
          </a:xfrm>
          <a:prstGeom prst="rect">
            <a:avLst/>
          </a:prstGeom>
        </p:spPr>
        <p:txBody>
          <a:bodyPr wrap="square">
            <a:spAutoFit/>
          </a:bodyPr>
          <a:lstStyle/>
          <a:p>
            <a:pPr marL="457200" indent="-457200">
              <a:spcBef>
                <a:spcPct val="50000"/>
              </a:spcBef>
              <a:buClr>
                <a:srgbClr val="1D2D4B"/>
              </a:buClr>
              <a:buFont typeface="Wingdings" pitchFamily="2" charset="2"/>
              <a:buChar char="§"/>
            </a:pPr>
            <a:r>
              <a:rPr lang="de-DE" sz="2000" dirty="0">
                <a:solidFill>
                  <a:srgbClr val="1D2D4B"/>
                </a:solidFill>
              </a:rPr>
              <a:t>Seit dem 01.01.1997 besteht ein freies Kassenwahlrecht !</a:t>
            </a:r>
          </a:p>
          <a:p>
            <a:pPr marL="457200" indent="-457200">
              <a:spcBef>
                <a:spcPct val="50000"/>
              </a:spcBef>
              <a:buClr>
                <a:srgbClr val="1D2D4B"/>
              </a:buClr>
              <a:buFont typeface="Wingdings" pitchFamily="2" charset="2"/>
              <a:buChar char="§"/>
            </a:pPr>
            <a:r>
              <a:rPr lang="de-DE" sz="2000" dirty="0">
                <a:solidFill>
                  <a:srgbClr val="1D2D4B"/>
                </a:solidFill>
              </a:rPr>
              <a:t>Bei Wechsel ist eine Kündigungsfrist von 2 Monaten zum Monatsende einzuhalten. Der Wechsel ist auch bei einem Arbeitgeberwechsel möglich.</a:t>
            </a:r>
          </a:p>
          <a:p>
            <a:pPr marL="457200" indent="-457200">
              <a:spcBef>
                <a:spcPct val="50000"/>
              </a:spcBef>
              <a:buClr>
                <a:srgbClr val="1D2D4B"/>
              </a:buClr>
              <a:buFont typeface="Wingdings" pitchFamily="2" charset="2"/>
              <a:buChar char="§"/>
            </a:pPr>
            <a:r>
              <a:rPr lang="de-DE" sz="2000" dirty="0">
                <a:solidFill>
                  <a:srgbClr val="1D2D4B"/>
                </a:solidFill>
              </a:rPr>
              <a:t>Voraussetzung ist, dass das Mitglied bereits seit </a:t>
            </a:r>
            <a:r>
              <a:rPr lang="de-DE" sz="2000" dirty="0" smtClean="0">
                <a:solidFill>
                  <a:srgbClr val="1D2D4B"/>
                </a:solidFill>
              </a:rPr>
              <a:t>mindestens 18 </a:t>
            </a:r>
            <a:r>
              <a:rPr lang="de-DE" sz="2000" dirty="0">
                <a:solidFill>
                  <a:srgbClr val="1D2D4B"/>
                </a:solidFill>
              </a:rPr>
              <a:t>Monaten bei der bisherigen Krankenkasse war.</a:t>
            </a:r>
          </a:p>
          <a:p>
            <a:pPr marL="457200" indent="-457200">
              <a:spcBef>
                <a:spcPct val="50000"/>
              </a:spcBef>
              <a:buClr>
                <a:srgbClr val="1D2D4B"/>
              </a:buClr>
              <a:buFont typeface="Wingdings" pitchFamily="2" charset="2"/>
              <a:buChar char="§"/>
            </a:pPr>
            <a:r>
              <a:rPr lang="de-DE" sz="2000" dirty="0">
                <a:solidFill>
                  <a:srgbClr val="1D2D4B"/>
                </a:solidFill>
              </a:rPr>
              <a:t>Ein Sonderkündigungsrecht (Frist 1 Monat) besteht bei Beitragsanpassung der Krankenkasse, dann ist der Wechsel auch ohne 18 Monate Vorversicherungszeit möglich. Wirksamwerden der Kündigung wie oben. </a:t>
            </a:r>
          </a:p>
        </p:txBody>
      </p:sp>
      <p:sp>
        <p:nvSpPr>
          <p:cNvPr id="8" name="Stern mit 5 Zacken 7"/>
          <p:cNvSpPr/>
          <p:nvPr/>
        </p:nvSpPr>
        <p:spPr bwMode="auto">
          <a:xfrm>
            <a:off x="11029763" y="177754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9" name="Text Box 4"/>
          <p:cNvSpPr txBox="1">
            <a:spLocks noChangeArrowheads="1"/>
          </p:cNvSpPr>
          <p:nvPr/>
        </p:nvSpPr>
        <p:spPr bwMode="auto">
          <a:xfrm>
            <a:off x="934185" y="5490508"/>
            <a:ext cx="8707120" cy="1000227"/>
          </a:xfrm>
          <a:prstGeom prst="rect">
            <a:avLst/>
          </a:prstGeom>
          <a:noFill/>
          <a:ln w="12700" cap="sq">
            <a:noFill/>
            <a:miter lim="800000"/>
            <a:headEnd type="none" w="sm" len="sm"/>
            <a:tailEnd type="none" w="sm" len="sm"/>
          </a:ln>
        </p:spPr>
        <p:txBody>
          <a:bodyPr wrap="square" lIns="91395" tIns="45697" rIns="91395" bIns="45697">
            <a:spAutoFit/>
          </a:bodyPr>
          <a:lstStyle/>
          <a:p>
            <a:pPr algn="l">
              <a:spcBef>
                <a:spcPct val="50000"/>
              </a:spcBef>
            </a:pPr>
            <a:r>
              <a:rPr lang="de-DE" sz="2400" dirty="0">
                <a:solidFill>
                  <a:srgbClr val="1D2D4B"/>
                </a:solidFill>
              </a:rPr>
              <a:t>I----------------I-----------------------------I------------------</a:t>
            </a:r>
          </a:p>
          <a:p>
            <a:pPr algn="l">
              <a:spcBef>
                <a:spcPct val="50000"/>
              </a:spcBef>
            </a:pPr>
            <a:r>
              <a:rPr lang="de-DE" sz="1400" dirty="0" smtClean="0">
                <a:solidFill>
                  <a:srgbClr val="1D2D4B"/>
                </a:solidFill>
              </a:rPr>
              <a:t>AOK                      20.03.22  </a:t>
            </a:r>
            <a:r>
              <a:rPr lang="de-DE" sz="1400" dirty="0">
                <a:solidFill>
                  <a:srgbClr val="1D2D4B"/>
                </a:solidFill>
              </a:rPr>
              <a:t>(04 + </a:t>
            </a:r>
            <a:r>
              <a:rPr lang="de-DE" sz="1400" dirty="0" smtClean="0">
                <a:solidFill>
                  <a:srgbClr val="1D2D4B"/>
                </a:solidFill>
              </a:rPr>
              <a:t>05/22)                           01.06.22 BKK </a:t>
            </a:r>
            <a:r>
              <a:rPr lang="de-DE" sz="1400" dirty="0">
                <a:solidFill>
                  <a:srgbClr val="1D2D4B"/>
                </a:solidFill>
              </a:rPr>
              <a:t>oder </a:t>
            </a:r>
            <a:r>
              <a:rPr lang="de-DE" sz="1400" dirty="0" smtClean="0">
                <a:solidFill>
                  <a:srgbClr val="1D2D4B"/>
                </a:solidFill>
              </a:rPr>
              <a:t>anderes</a:t>
            </a:r>
            <a:endParaRPr lang="de-DE" sz="1400" dirty="0">
              <a:solidFill>
                <a:srgbClr val="1D2D4B"/>
              </a:solidFill>
            </a:endParaRPr>
          </a:p>
          <a:p>
            <a:pPr algn="l"/>
            <a:r>
              <a:rPr lang="de-DE" sz="1400" dirty="0">
                <a:solidFill>
                  <a:srgbClr val="1D2D4B"/>
                </a:solidFill>
              </a:rPr>
              <a:t>                            Kündigungsschreiben	 </a:t>
            </a:r>
            <a:r>
              <a:rPr lang="de-DE" sz="1400" dirty="0" smtClean="0">
                <a:solidFill>
                  <a:srgbClr val="1D2D4B"/>
                </a:solidFill>
              </a:rPr>
              <a:t>                </a:t>
            </a:r>
            <a:r>
              <a:rPr lang="de-DE" sz="1400" dirty="0" err="1" smtClean="0">
                <a:solidFill>
                  <a:srgbClr val="1D2D4B"/>
                </a:solidFill>
              </a:rPr>
              <a:t>Beginndatum</a:t>
            </a:r>
            <a:r>
              <a:rPr lang="de-DE" sz="1400" dirty="0" smtClean="0">
                <a:solidFill>
                  <a:srgbClr val="1D2D4B"/>
                </a:solidFill>
              </a:rPr>
              <a:t> </a:t>
            </a:r>
            <a:r>
              <a:rPr lang="de-DE" sz="1400" dirty="0">
                <a:solidFill>
                  <a:srgbClr val="1D2D4B"/>
                </a:solidFill>
              </a:rPr>
              <a:t>der neuen GKV</a:t>
            </a:r>
          </a:p>
        </p:txBody>
      </p:sp>
    </p:spTree>
    <p:extLst>
      <p:ext uri="{BB962C8B-B14F-4D97-AF65-F5344CB8AC3E}">
        <p14:creationId xmlns:p14="http://schemas.microsoft.com/office/powerpoint/2010/main" val="4004120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161</a:t>
            </a:fld>
            <a:endParaRPr lang="de-DE"/>
          </a:p>
        </p:txBody>
      </p:sp>
      <p:sp>
        <p:nvSpPr>
          <p:cNvPr id="5" name="Textplatzhalter 4"/>
          <p:cNvSpPr>
            <a:spLocks noGrp="1"/>
          </p:cNvSpPr>
          <p:nvPr>
            <p:ph type="body" sz="quarter" idx="10"/>
          </p:nvPr>
        </p:nvSpPr>
        <p:spPr/>
        <p:txBody>
          <a:bodyPr/>
          <a:lstStyle/>
          <a:p>
            <a:r>
              <a:rPr lang="de-DE" dirty="0" smtClean="0"/>
              <a:t>Freiwillige Mitglieder</a:t>
            </a:r>
            <a:endParaRPr lang="de-DE" dirty="0"/>
          </a:p>
        </p:txBody>
      </p:sp>
      <p:sp>
        <p:nvSpPr>
          <p:cNvPr id="4" name="Textplatzhalter 3"/>
          <p:cNvSpPr>
            <a:spLocks noGrp="1"/>
          </p:cNvSpPr>
          <p:nvPr>
            <p:ph type="body" sz="half" idx="2"/>
          </p:nvPr>
        </p:nvSpPr>
        <p:spPr/>
        <p:txBody>
          <a:bodyPr/>
          <a:lstStyle/>
          <a:p>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3" name="Rechteck 2"/>
          <p:cNvSpPr/>
          <p:nvPr/>
        </p:nvSpPr>
        <p:spPr>
          <a:xfrm>
            <a:off x="882315" y="3228267"/>
            <a:ext cx="10194759" cy="2092881"/>
          </a:xfrm>
          <a:prstGeom prst="rect">
            <a:avLst/>
          </a:prstGeom>
          <a:solidFill>
            <a:schemeClr val="tx2">
              <a:lumMod val="20000"/>
              <a:lumOff val="80000"/>
            </a:schemeClr>
          </a:solidFill>
        </p:spPr>
        <p:txBody>
          <a:bodyPr wrap="square">
            <a:spAutoFit/>
          </a:bodyPr>
          <a:lstStyle/>
          <a:p>
            <a:pPr marL="452438" indent="-452438">
              <a:spcBef>
                <a:spcPct val="150000"/>
              </a:spcBef>
              <a:buFont typeface="Wingdings" pitchFamily="2" charset="2"/>
              <a:buChar char="§"/>
            </a:pPr>
            <a:r>
              <a:rPr lang="de-DE" sz="2000" dirty="0">
                <a:solidFill>
                  <a:srgbClr val="1D2D4B"/>
                </a:solidFill>
              </a:rPr>
              <a:t>Bei freiwilliger Versicherung beträgt die Kündigungsfrist ebenfalls zwei Monate zum Monatsende, d.h. zwischen Tag der Kündigung und Kündigungstermin müssen mindestens zwei volle Monate liegen.</a:t>
            </a:r>
          </a:p>
          <a:p>
            <a:pPr marL="452438" indent="-452438">
              <a:spcBef>
                <a:spcPct val="150000"/>
              </a:spcBef>
              <a:buFont typeface="Wingdings" pitchFamily="2" charset="2"/>
              <a:buChar char="§"/>
            </a:pPr>
            <a:r>
              <a:rPr lang="de-DE" sz="2000" dirty="0">
                <a:solidFill>
                  <a:srgbClr val="1D2D4B"/>
                </a:solidFill>
              </a:rPr>
              <a:t>Bei Beginn der Selbständigkeit, kann innerhalb eines Monats nach Beginn die GKV rückwirkend aufgehoben werden.</a:t>
            </a:r>
          </a:p>
        </p:txBody>
      </p:sp>
    </p:spTree>
    <p:extLst>
      <p:ext uri="{BB962C8B-B14F-4D97-AF65-F5344CB8AC3E}">
        <p14:creationId xmlns:p14="http://schemas.microsoft.com/office/powerpoint/2010/main" val="2621743660"/>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162</a:t>
            </a:fld>
            <a:endParaRPr lang="de-DE"/>
          </a:p>
        </p:txBody>
      </p:sp>
      <p:sp>
        <p:nvSpPr>
          <p:cNvPr id="5" name="Textplatzhalter 4"/>
          <p:cNvSpPr>
            <a:spLocks noGrp="1"/>
          </p:cNvSpPr>
          <p:nvPr>
            <p:ph type="body" sz="quarter" idx="10"/>
          </p:nvPr>
        </p:nvSpPr>
        <p:spPr/>
        <p:txBody>
          <a:bodyPr/>
          <a:lstStyle/>
          <a:p>
            <a:r>
              <a:rPr lang="de-DE" dirty="0" smtClean="0"/>
              <a:t>Wer darf sich privat versichern?</a:t>
            </a:r>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smtClean="0"/>
              <a:t>Die private Krankenversicherung</a:t>
            </a:r>
            <a:endParaRPr lang="de-DE" sz="2200" dirty="0"/>
          </a:p>
        </p:txBody>
      </p:sp>
      <p:sp>
        <p:nvSpPr>
          <p:cNvPr id="3" name="Rechteck 2"/>
          <p:cNvSpPr/>
          <p:nvPr/>
        </p:nvSpPr>
        <p:spPr>
          <a:xfrm>
            <a:off x="906927" y="2625215"/>
            <a:ext cx="10194759" cy="2708434"/>
          </a:xfrm>
          <a:prstGeom prst="rect">
            <a:avLst/>
          </a:prstGeom>
          <a:solidFill>
            <a:schemeClr val="tx2">
              <a:lumMod val="20000"/>
              <a:lumOff val="80000"/>
            </a:schemeClr>
          </a:solidFill>
        </p:spPr>
        <p:txBody>
          <a:bodyPr wrap="square">
            <a:spAutoFit/>
          </a:bodyPr>
          <a:lstStyle/>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Angestellte und Arbeiter, die von der Versicherungspflicht befreit sind</a:t>
            </a:r>
          </a:p>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Selbständige</a:t>
            </a:r>
          </a:p>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Freiberufler</a:t>
            </a:r>
          </a:p>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Beamte</a:t>
            </a:r>
          </a:p>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Studenten</a:t>
            </a:r>
          </a:p>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Hausfrauen nach der Erziehungszeit ohne weitere Beschäftigung </a:t>
            </a:r>
            <a:endParaRPr lang="de-DE" sz="2000" dirty="0">
              <a:solidFill>
                <a:srgbClr val="1D2D4B"/>
              </a:solidFill>
            </a:endParaRPr>
          </a:p>
        </p:txBody>
      </p:sp>
      <p:sp>
        <p:nvSpPr>
          <p:cNvPr id="8" name="Stern mit 5 Zacken 7"/>
          <p:cNvSpPr/>
          <p:nvPr/>
        </p:nvSpPr>
        <p:spPr bwMode="auto">
          <a:xfrm>
            <a:off x="11319524" y="172900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3402152033"/>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163</a:t>
            </a:fld>
            <a:endParaRPr lang="de-DE"/>
          </a:p>
        </p:txBody>
      </p:sp>
      <p:sp>
        <p:nvSpPr>
          <p:cNvPr id="5" name="Textplatzhalter 4"/>
          <p:cNvSpPr>
            <a:spLocks noGrp="1"/>
          </p:cNvSpPr>
          <p:nvPr>
            <p:ph type="body" sz="quarter" idx="10"/>
          </p:nvPr>
        </p:nvSpPr>
        <p:spPr/>
        <p:txBody>
          <a:bodyPr/>
          <a:lstStyle/>
          <a:p>
            <a:r>
              <a:rPr lang="de-DE" dirty="0" smtClean="0"/>
              <a:t>Leistungsvorteile der PKV</a:t>
            </a:r>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smtClean="0"/>
              <a:t>Die private Krankenversicherung</a:t>
            </a:r>
            <a:endParaRPr lang="de-DE" sz="2200" dirty="0"/>
          </a:p>
        </p:txBody>
      </p:sp>
      <p:sp>
        <p:nvSpPr>
          <p:cNvPr id="3" name="Rechteck 2"/>
          <p:cNvSpPr/>
          <p:nvPr/>
        </p:nvSpPr>
        <p:spPr>
          <a:xfrm>
            <a:off x="488829" y="2192966"/>
            <a:ext cx="10724148" cy="4524315"/>
          </a:xfrm>
          <a:prstGeom prst="rect">
            <a:avLst/>
          </a:prstGeom>
        </p:spPr>
        <p:txBody>
          <a:bodyPr wrap="square">
            <a:spAutoFit/>
          </a:bodyPr>
          <a:lstStyle/>
          <a:p>
            <a:pPr marL="485775" indent="-485775">
              <a:spcBef>
                <a:spcPct val="50000"/>
              </a:spcBef>
              <a:buClr>
                <a:srgbClr val="1D2D4B"/>
              </a:buClr>
              <a:buFont typeface="Wingdings" pitchFamily="2" charset="2"/>
              <a:buChar char="§"/>
            </a:pPr>
            <a:r>
              <a:rPr lang="de-DE" dirty="0">
                <a:solidFill>
                  <a:srgbClr val="1D2D4B"/>
                </a:solidFill>
                <a:sym typeface="Wingdings" pitchFamily="2" charset="2"/>
              </a:rPr>
              <a:t>Individuelle Vertragsgestaltung möglich</a:t>
            </a:r>
          </a:p>
          <a:p>
            <a:pPr marL="485775" indent="-485775">
              <a:spcBef>
                <a:spcPct val="50000"/>
              </a:spcBef>
              <a:buClr>
                <a:srgbClr val="1D2D4B"/>
              </a:buClr>
              <a:buFont typeface="Wingdings" pitchFamily="2" charset="2"/>
              <a:buChar char="§"/>
            </a:pPr>
            <a:r>
              <a:rPr lang="de-DE" dirty="0">
                <a:solidFill>
                  <a:srgbClr val="1D2D4B"/>
                </a:solidFill>
              </a:rPr>
              <a:t>Bessere Leistungen möglich wie z.B.:</a:t>
            </a:r>
          </a:p>
          <a:p>
            <a:pPr marL="1538288" indent="-276225">
              <a:spcBef>
                <a:spcPct val="50000"/>
              </a:spcBef>
              <a:buClr>
                <a:srgbClr val="1D2D4B"/>
              </a:buClr>
              <a:buFont typeface="Wingdings" pitchFamily="2" charset="2"/>
              <a:buChar char="§"/>
            </a:pPr>
            <a:r>
              <a:rPr lang="de-DE" dirty="0">
                <a:solidFill>
                  <a:srgbClr val="1D2D4B"/>
                </a:solidFill>
              </a:rPr>
              <a:t>Ein- oder Zweibettzimmer</a:t>
            </a:r>
          </a:p>
          <a:p>
            <a:pPr marL="1538288" indent="-276225">
              <a:spcBef>
                <a:spcPct val="50000"/>
              </a:spcBef>
              <a:buClr>
                <a:srgbClr val="1D2D4B"/>
              </a:buClr>
              <a:buFont typeface="Wingdings" pitchFamily="2" charset="2"/>
              <a:buChar char="§"/>
            </a:pPr>
            <a:r>
              <a:rPr lang="de-DE" dirty="0" smtClean="0">
                <a:solidFill>
                  <a:srgbClr val="1D2D4B"/>
                </a:solidFill>
              </a:rPr>
              <a:t>Chefarztbehandlung</a:t>
            </a:r>
          </a:p>
          <a:p>
            <a:pPr marL="1538288" indent="-276225">
              <a:spcBef>
                <a:spcPct val="50000"/>
              </a:spcBef>
              <a:buClr>
                <a:srgbClr val="1D2D4B"/>
              </a:buClr>
              <a:buFont typeface="Wingdings" pitchFamily="2" charset="2"/>
              <a:buChar char="§"/>
            </a:pPr>
            <a:r>
              <a:rPr lang="de-DE" dirty="0">
                <a:solidFill>
                  <a:srgbClr val="1D2D4B"/>
                </a:solidFill>
              </a:rPr>
              <a:t>100% Zahnersatz</a:t>
            </a:r>
          </a:p>
          <a:p>
            <a:pPr marL="1538288" indent="-276225">
              <a:spcBef>
                <a:spcPct val="50000"/>
              </a:spcBef>
              <a:buClr>
                <a:srgbClr val="1D2D4B"/>
              </a:buClr>
              <a:buFont typeface="Wingdings" pitchFamily="2" charset="2"/>
              <a:buChar char="§"/>
            </a:pPr>
            <a:r>
              <a:rPr lang="de-DE" dirty="0">
                <a:solidFill>
                  <a:srgbClr val="1D2D4B"/>
                </a:solidFill>
              </a:rPr>
              <a:t>Heilpraktiker</a:t>
            </a:r>
          </a:p>
          <a:p>
            <a:pPr marL="1538288" indent="-276225">
              <a:spcBef>
                <a:spcPct val="50000"/>
              </a:spcBef>
              <a:buClr>
                <a:srgbClr val="1D2D4B"/>
              </a:buClr>
              <a:buFont typeface="Wingdings" pitchFamily="2" charset="2"/>
              <a:buChar char="§"/>
            </a:pPr>
            <a:r>
              <a:rPr lang="de-DE" dirty="0">
                <a:solidFill>
                  <a:srgbClr val="1D2D4B"/>
                </a:solidFill>
              </a:rPr>
              <a:t>Absicherung des Nettolohns im Krankheitsfall</a:t>
            </a:r>
          </a:p>
          <a:p>
            <a:pPr marL="485775" indent="-485775">
              <a:spcBef>
                <a:spcPct val="50000"/>
              </a:spcBef>
              <a:buClr>
                <a:srgbClr val="1D2D4B"/>
              </a:buClr>
              <a:buFont typeface="Wingdings" pitchFamily="2" charset="2"/>
              <a:buChar char="§"/>
            </a:pPr>
            <a:r>
              <a:rPr lang="de-DE" dirty="0">
                <a:solidFill>
                  <a:srgbClr val="1D2D4B"/>
                </a:solidFill>
                <a:sym typeface="Wingdings" pitchFamily="2" charset="2"/>
              </a:rPr>
              <a:t>ggf. freie Arztwahl</a:t>
            </a:r>
          </a:p>
          <a:p>
            <a:pPr marL="485775" indent="-485775">
              <a:spcBef>
                <a:spcPct val="50000"/>
              </a:spcBef>
              <a:buClr>
                <a:srgbClr val="1D2D4B"/>
              </a:buClr>
              <a:buFont typeface="Wingdings" pitchFamily="2" charset="2"/>
              <a:buChar char="§"/>
            </a:pPr>
            <a:r>
              <a:rPr lang="de-DE" dirty="0">
                <a:solidFill>
                  <a:srgbClr val="1D2D4B"/>
                </a:solidFill>
              </a:rPr>
              <a:t>Nicht veränderbare Leistungsbedingungen durch den Versicherer</a:t>
            </a:r>
          </a:p>
          <a:p>
            <a:pPr marL="1995488" lvl="1" indent="-276225">
              <a:spcBef>
                <a:spcPct val="50000"/>
              </a:spcBef>
              <a:buClr>
                <a:srgbClr val="1D2D4B"/>
              </a:buClr>
              <a:buFont typeface="Wingdings" pitchFamily="2" charset="2"/>
              <a:buChar char="§"/>
            </a:pPr>
            <a:endParaRPr lang="de-DE" dirty="0" smtClean="0"/>
          </a:p>
          <a:p>
            <a:pPr marL="1538288" indent="-276225">
              <a:spcBef>
                <a:spcPct val="50000"/>
              </a:spcBef>
              <a:buClr>
                <a:srgbClr val="1D2D4B"/>
              </a:buClr>
              <a:buFont typeface="Wingdings" pitchFamily="2" charset="2"/>
              <a:buChar char="§"/>
            </a:pPr>
            <a:endParaRPr lang="de-DE" dirty="0"/>
          </a:p>
        </p:txBody>
      </p:sp>
      <p:sp>
        <p:nvSpPr>
          <p:cNvPr id="8" name="Stern mit 5 Zacken 7"/>
          <p:cNvSpPr/>
          <p:nvPr/>
        </p:nvSpPr>
        <p:spPr bwMode="auto">
          <a:xfrm>
            <a:off x="11139464" y="1801562"/>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pic>
        <p:nvPicPr>
          <p:cNvPr id="9" name="Picture 5" descr="arzt1"/>
          <p:cNvPicPr>
            <a:picLocks noChangeAspect="1" noChangeArrowheads="1" noCrop="1"/>
          </p:cNvPicPr>
          <p:nvPr/>
        </p:nvPicPr>
        <p:blipFill>
          <a:blip r:embed="rId2" cstate="print"/>
          <a:srcRect/>
          <a:stretch>
            <a:fillRect/>
          </a:stretch>
        </p:blipFill>
        <p:spPr bwMode="auto">
          <a:xfrm>
            <a:off x="488829" y="3043031"/>
            <a:ext cx="1219200" cy="1862138"/>
          </a:xfrm>
          <a:prstGeom prst="rect">
            <a:avLst/>
          </a:prstGeom>
          <a:noFill/>
          <a:ln w="9525">
            <a:noFill/>
            <a:miter lim="800000"/>
            <a:headEnd/>
            <a:tailEnd/>
          </a:ln>
        </p:spPr>
      </p:pic>
    </p:spTree>
    <p:extLst>
      <p:ext uri="{BB962C8B-B14F-4D97-AF65-F5344CB8AC3E}">
        <p14:creationId xmlns:p14="http://schemas.microsoft.com/office/powerpoint/2010/main" val="203783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164</a:t>
            </a:fld>
            <a:endParaRPr lang="de-DE"/>
          </a:p>
        </p:txBody>
      </p:sp>
      <p:sp>
        <p:nvSpPr>
          <p:cNvPr id="4" name="Textplatzhalter 3"/>
          <p:cNvSpPr>
            <a:spLocks noGrp="1"/>
          </p:cNvSpPr>
          <p:nvPr>
            <p:ph type="body" sz="quarter" idx="10"/>
          </p:nvPr>
        </p:nvSpPr>
        <p:spPr/>
        <p:txBody>
          <a:bodyPr/>
          <a:lstStyle/>
          <a:p>
            <a:r>
              <a:rPr lang="de-DE" dirty="0" smtClean="0"/>
              <a:t>Stabilitätskriterien der PKV</a:t>
            </a:r>
            <a:endParaRPr lang="de-DE" dirty="0"/>
          </a:p>
        </p:txBody>
      </p:sp>
      <p:sp>
        <p:nvSpPr>
          <p:cNvPr id="3" name="Textplatzhalter 2"/>
          <p:cNvSpPr>
            <a:spLocks noGrp="1"/>
          </p:cNvSpPr>
          <p:nvPr>
            <p:ph type="body" sz="half" idx="2"/>
          </p:nvPr>
        </p:nvSpPr>
        <p:spPr/>
        <p:txBody>
          <a:bodyPr/>
          <a:lstStyle/>
          <a:p>
            <a:pPr marL="377825" indent="-377825">
              <a:spcBef>
                <a:spcPct val="50000"/>
              </a:spcBef>
              <a:buClr>
                <a:srgbClr val="1D2D4B"/>
              </a:buClr>
              <a:buFont typeface="Wingdings" pitchFamily="2" charset="2"/>
              <a:buChar char="§"/>
            </a:pPr>
            <a:r>
              <a:rPr lang="de-DE" dirty="0"/>
              <a:t>Hohe vorhandene Rückstellungen der Versicherer</a:t>
            </a:r>
          </a:p>
          <a:p>
            <a:pPr marL="377825" indent="-377825">
              <a:spcBef>
                <a:spcPct val="50000"/>
              </a:spcBef>
              <a:buClr>
                <a:srgbClr val="1D2D4B"/>
              </a:buClr>
              <a:buFont typeface="Wingdings" pitchFamily="2" charset="2"/>
              <a:buChar char="§"/>
            </a:pPr>
            <a:r>
              <a:rPr lang="de-DE" dirty="0"/>
              <a:t>ca. € 235,1 Mrd. bei 37,81 Mrd. Beitragseinnahmen und 8,7 Mio. Vollversicherter (Stand: 2021)</a:t>
            </a:r>
          </a:p>
          <a:p>
            <a:pPr marL="377825" indent="-377825">
              <a:spcBef>
                <a:spcPct val="50000"/>
              </a:spcBef>
              <a:buClr>
                <a:srgbClr val="1D2D4B"/>
              </a:buClr>
              <a:buFont typeface="Wingdings" pitchFamily="2" charset="2"/>
              <a:buChar char="§"/>
            </a:pPr>
            <a:r>
              <a:rPr lang="de-DE" dirty="0"/>
              <a:t>zusätzliche Altersrückstellungen seit dem 01.01.2000 in Höhe von 10% (§ 12 (4a) VAG)</a:t>
            </a:r>
          </a:p>
          <a:p>
            <a:pPr marL="377825" indent="-377825">
              <a:spcBef>
                <a:spcPct val="50000"/>
              </a:spcBef>
              <a:buClr>
                <a:srgbClr val="1D2D4B"/>
              </a:buClr>
              <a:buFont typeface="Wingdings" pitchFamily="2" charset="2"/>
              <a:buChar char="§"/>
            </a:pPr>
            <a:r>
              <a:rPr lang="de-DE" dirty="0">
                <a:sym typeface="Wingdings" pitchFamily="2" charset="2"/>
              </a:rPr>
              <a:t>ggf. Beitragsentlastungstarif auf Beitragsersparnis</a:t>
            </a:r>
          </a:p>
          <a:p>
            <a:pPr marL="377825" indent="-377825">
              <a:spcBef>
                <a:spcPct val="50000"/>
              </a:spcBef>
              <a:buClr>
                <a:srgbClr val="1D2D4B"/>
              </a:buClr>
              <a:buFont typeface="Wingdings" pitchFamily="2" charset="2"/>
              <a:buChar char="§"/>
            </a:pPr>
            <a:r>
              <a:rPr lang="de-DE" dirty="0">
                <a:sym typeface="Wingdings" pitchFamily="2" charset="2"/>
              </a:rPr>
              <a:t>Vermeidung von Alttarifen und zu hohen Beiträgen von älteren Versicherten </a:t>
            </a:r>
            <a:r>
              <a:rPr lang="de-DE" dirty="0"/>
              <a:t>(§ 204  VVG)</a:t>
            </a:r>
          </a:p>
          <a:p>
            <a:pPr marL="377825" indent="-377825">
              <a:spcBef>
                <a:spcPct val="50000"/>
              </a:spcBef>
              <a:buClr>
                <a:srgbClr val="1D2D4B"/>
              </a:buClr>
              <a:buFont typeface="Wingdings" pitchFamily="2" charset="2"/>
              <a:buChar char="§"/>
            </a:pPr>
            <a:r>
              <a:rPr lang="de-DE" dirty="0">
                <a:sym typeface="Wingdings" pitchFamily="2" charset="2"/>
              </a:rPr>
              <a:t>Maximierung des Rentnerbeitrages auf dem GKV-Niveau im Falle eines „</a:t>
            </a:r>
            <a:r>
              <a:rPr lang="de-DE" dirty="0" err="1">
                <a:sym typeface="Wingdings" pitchFamily="2" charset="2"/>
              </a:rPr>
              <a:t>Worst</a:t>
            </a:r>
            <a:r>
              <a:rPr lang="de-DE" dirty="0">
                <a:sym typeface="Wingdings" pitchFamily="2" charset="2"/>
              </a:rPr>
              <a:t>-Case-Szenarios“ (Vergl. § 257 (2a) 2 SGB V)  Standardtarif / Basistarif</a:t>
            </a:r>
            <a:endParaRPr lang="de-DE" dirty="0"/>
          </a:p>
          <a:p>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smtClean="0"/>
              <a:t>Die private Krankenversicherung</a:t>
            </a:r>
            <a:endParaRPr lang="de-DE" sz="2200" dirty="0"/>
          </a:p>
        </p:txBody>
      </p:sp>
      <p:sp>
        <p:nvSpPr>
          <p:cNvPr id="6" name="Stern mit 5 Zacken 5"/>
          <p:cNvSpPr/>
          <p:nvPr/>
        </p:nvSpPr>
        <p:spPr bwMode="auto">
          <a:xfrm>
            <a:off x="11319524" y="1770191"/>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2632618700"/>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165</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Die gesetzliche und private Krankenversicherung im Vergleich</a:t>
            </a:r>
          </a:p>
        </p:txBody>
      </p:sp>
      <p:sp>
        <p:nvSpPr>
          <p:cNvPr id="5" name="Text Box 2"/>
          <p:cNvSpPr txBox="1">
            <a:spLocks noChangeArrowheads="1"/>
          </p:cNvSpPr>
          <p:nvPr/>
        </p:nvSpPr>
        <p:spPr bwMode="auto">
          <a:xfrm>
            <a:off x="411330" y="1686176"/>
            <a:ext cx="6781800" cy="457200"/>
          </a:xfrm>
          <a:prstGeom prst="rect">
            <a:avLst/>
          </a:prstGeom>
          <a:noFill/>
          <a:ln w="12700" cap="sq">
            <a:noFill/>
            <a:miter lim="800000"/>
            <a:headEnd type="none" w="sm" len="sm"/>
            <a:tailEnd type="none" w="sm" len="sm"/>
          </a:ln>
        </p:spPr>
        <p:txBody>
          <a:bodyPr lIns="91395" tIns="45697" rIns="91395" bIns="45697"/>
          <a:lstStyle/>
          <a:p>
            <a:pPr>
              <a:lnSpc>
                <a:spcPct val="90000"/>
              </a:lnSpc>
              <a:spcBef>
                <a:spcPts val="1000"/>
              </a:spcBef>
            </a:pPr>
            <a:r>
              <a:rPr lang="de-DE" sz="2400" dirty="0">
                <a:solidFill>
                  <a:srgbClr val="137C9B"/>
                </a:solidFill>
                <a:latin typeface="Arial" panose="020B0604020202020204" pitchFamily="34" charset="0"/>
                <a:cs typeface="Arial" panose="020B0604020202020204" pitchFamily="34" charset="0"/>
              </a:rPr>
              <a:t>Krankentagegeldabsicherung in der GKV</a:t>
            </a:r>
          </a:p>
        </p:txBody>
      </p:sp>
      <p:sp>
        <p:nvSpPr>
          <p:cNvPr id="6" name="Text Box 5"/>
          <p:cNvSpPr txBox="1">
            <a:spLocks noChangeArrowheads="1"/>
          </p:cNvSpPr>
          <p:nvPr/>
        </p:nvSpPr>
        <p:spPr bwMode="auto">
          <a:xfrm>
            <a:off x="4833573" y="2326605"/>
            <a:ext cx="6408712" cy="1224161"/>
          </a:xfrm>
          <a:prstGeom prst="rect">
            <a:avLst/>
          </a:prstGeom>
          <a:noFill/>
          <a:ln w="12700" cap="sq">
            <a:noFill/>
            <a:miter lim="800000"/>
            <a:headEnd type="none" w="sm" len="sm"/>
            <a:tailEnd type="none" w="sm" len="sm"/>
          </a:ln>
        </p:spPr>
        <p:txBody>
          <a:bodyPr lIns="91395" tIns="45697" rIns="91395" bIns="45697"/>
          <a:lstStyle/>
          <a:p>
            <a:pPr algn="l">
              <a:buFont typeface="Wingdings" pitchFamily="2" charset="2"/>
              <a:buNone/>
            </a:pPr>
            <a:r>
              <a:rPr lang="de-DE" sz="1400" dirty="0">
                <a:solidFill>
                  <a:srgbClr val="1D2D4B"/>
                </a:solidFill>
                <a:cs typeface="Times New Roman" pitchFamily="18" charset="0"/>
              </a:rPr>
              <a:t>Bruttogehalt:	€ </a:t>
            </a:r>
            <a:r>
              <a:rPr lang="de-DE" sz="1400" dirty="0" smtClean="0">
                <a:solidFill>
                  <a:srgbClr val="1D2D4B"/>
                </a:solidFill>
                <a:cs typeface="Times New Roman" pitchFamily="18" charset="0"/>
              </a:rPr>
              <a:t>4.800 </a:t>
            </a:r>
            <a:endParaRPr lang="de-DE" sz="1400" dirty="0">
              <a:solidFill>
                <a:srgbClr val="1D2D4B"/>
              </a:solidFill>
              <a:cs typeface="Times New Roman" pitchFamily="18" charset="0"/>
            </a:endParaRPr>
          </a:p>
          <a:p>
            <a:pPr algn="l">
              <a:buFont typeface="Wingdings" pitchFamily="2" charset="2"/>
              <a:buNone/>
            </a:pPr>
            <a:r>
              <a:rPr lang="de-DE" sz="1400" dirty="0" smtClean="0">
                <a:solidFill>
                  <a:srgbClr val="1D2D4B"/>
                </a:solidFill>
                <a:cs typeface="Times New Roman" pitchFamily="18" charset="0"/>
              </a:rPr>
              <a:t>Nettogehalt :  </a:t>
            </a:r>
            <a:r>
              <a:rPr lang="de-DE" sz="1400" dirty="0">
                <a:solidFill>
                  <a:srgbClr val="1D2D4B"/>
                </a:solidFill>
                <a:cs typeface="Times New Roman" pitchFamily="18" charset="0"/>
              </a:rPr>
              <a:t>	€ </a:t>
            </a:r>
            <a:r>
              <a:rPr lang="de-DE" sz="1400" dirty="0" smtClean="0">
                <a:solidFill>
                  <a:srgbClr val="1D2D4B"/>
                </a:solidFill>
                <a:cs typeface="Times New Roman" pitchFamily="18" charset="0"/>
              </a:rPr>
              <a:t>3.327</a:t>
            </a:r>
            <a:endParaRPr lang="de-DE" sz="1400" dirty="0">
              <a:solidFill>
                <a:srgbClr val="1D2D4B"/>
              </a:solidFill>
              <a:cs typeface="Times New Roman" pitchFamily="18" charset="0"/>
            </a:endParaRPr>
          </a:p>
          <a:p>
            <a:pPr algn="l">
              <a:buFont typeface="Wingdings" pitchFamily="2" charset="2"/>
              <a:buNone/>
            </a:pPr>
            <a:r>
              <a:rPr lang="de-DE" sz="1400" dirty="0" smtClean="0">
                <a:solidFill>
                  <a:srgbClr val="1D2D4B"/>
                </a:solidFill>
                <a:cs typeface="Times New Roman" pitchFamily="18" charset="0"/>
              </a:rPr>
              <a:t>12 </a:t>
            </a:r>
            <a:r>
              <a:rPr lang="de-DE" sz="1400" dirty="0">
                <a:solidFill>
                  <a:srgbClr val="1D2D4B"/>
                </a:solidFill>
                <a:cs typeface="Times New Roman" pitchFamily="18" charset="0"/>
              </a:rPr>
              <a:t>Gehälter p.a.	€ </a:t>
            </a:r>
            <a:r>
              <a:rPr lang="de-DE" sz="1400" dirty="0" smtClean="0">
                <a:solidFill>
                  <a:srgbClr val="1D2D4B"/>
                </a:solidFill>
                <a:cs typeface="Times New Roman" pitchFamily="18" charset="0"/>
              </a:rPr>
              <a:t>57.600</a:t>
            </a:r>
          </a:p>
          <a:p>
            <a:pPr algn="l">
              <a:buFont typeface="Wingdings" pitchFamily="2" charset="2"/>
              <a:buNone/>
            </a:pPr>
            <a:r>
              <a:rPr lang="de-DE" sz="1400" dirty="0" smtClean="0">
                <a:solidFill>
                  <a:srgbClr val="1D2D4B"/>
                </a:solidFill>
                <a:cs typeface="Times New Roman" pitchFamily="18" charset="0"/>
              </a:rPr>
              <a:t>BMG </a:t>
            </a:r>
            <a:r>
              <a:rPr lang="de-DE" sz="1400" dirty="0">
                <a:solidFill>
                  <a:srgbClr val="1D2D4B"/>
                </a:solidFill>
                <a:cs typeface="Times New Roman" pitchFamily="18" charset="0"/>
              </a:rPr>
              <a:t>KV+PV (</a:t>
            </a:r>
            <a:r>
              <a:rPr lang="de-DE" sz="1400" dirty="0" smtClean="0">
                <a:solidFill>
                  <a:srgbClr val="1D2D4B"/>
                </a:solidFill>
                <a:cs typeface="Times New Roman" pitchFamily="18" charset="0"/>
              </a:rPr>
              <a:t>2013):</a:t>
            </a:r>
            <a:r>
              <a:rPr lang="de-DE" sz="1400" dirty="0">
                <a:solidFill>
                  <a:srgbClr val="1D2D4B"/>
                </a:solidFill>
                <a:cs typeface="Times New Roman" pitchFamily="18" charset="0"/>
              </a:rPr>
              <a:t>	€ </a:t>
            </a:r>
            <a:r>
              <a:rPr lang="de-DE" sz="1400" dirty="0" smtClean="0">
                <a:solidFill>
                  <a:srgbClr val="1D2D4B"/>
                </a:solidFill>
                <a:cs typeface="Times New Roman" pitchFamily="18" charset="0"/>
              </a:rPr>
              <a:t>4.837,50</a:t>
            </a:r>
            <a:endParaRPr lang="de-DE" sz="1400" dirty="0">
              <a:solidFill>
                <a:srgbClr val="1D2D4B"/>
              </a:solidFill>
              <a:cs typeface="Times New Roman" pitchFamily="18" charset="0"/>
            </a:endParaRPr>
          </a:p>
        </p:txBody>
      </p:sp>
      <p:sp>
        <p:nvSpPr>
          <p:cNvPr id="8" name="Text Box 3"/>
          <p:cNvSpPr txBox="1">
            <a:spLocks noChangeArrowheads="1"/>
          </p:cNvSpPr>
          <p:nvPr/>
        </p:nvSpPr>
        <p:spPr bwMode="auto">
          <a:xfrm>
            <a:off x="475497" y="2326605"/>
            <a:ext cx="3510965" cy="307730"/>
          </a:xfrm>
          <a:prstGeom prst="rect">
            <a:avLst/>
          </a:prstGeom>
          <a:noFill/>
          <a:ln w="12700" cap="sq">
            <a:noFill/>
            <a:miter lim="800000"/>
            <a:headEnd type="none" w="sm" len="sm"/>
            <a:tailEnd type="none" w="sm" len="sm"/>
          </a:ln>
        </p:spPr>
        <p:txBody>
          <a:bodyPr wrap="square" lIns="91395" tIns="45697" rIns="91395" bIns="45697">
            <a:spAutoFit/>
          </a:bodyPr>
          <a:lstStyle/>
          <a:p>
            <a:pPr algn="l">
              <a:spcBef>
                <a:spcPct val="50000"/>
              </a:spcBef>
              <a:buFont typeface="Wingdings" pitchFamily="2" charset="2"/>
              <a:buNone/>
            </a:pPr>
            <a:r>
              <a:rPr lang="de-DE" sz="1400" b="1" u="sng" dirty="0" smtClean="0">
                <a:solidFill>
                  <a:srgbClr val="1D2D4B"/>
                </a:solidFill>
                <a:cs typeface="Times New Roman" pitchFamily="18" charset="0"/>
              </a:rPr>
              <a:t>Ausgangsdaten (</a:t>
            </a:r>
            <a:r>
              <a:rPr lang="de-DE" sz="1400" b="1" u="sng" dirty="0" err="1">
                <a:solidFill>
                  <a:srgbClr val="1D2D4B"/>
                </a:solidFill>
                <a:cs typeface="Times New Roman" pitchFamily="18" charset="0"/>
              </a:rPr>
              <a:t>Stkl</a:t>
            </a:r>
            <a:r>
              <a:rPr lang="de-DE" sz="1400" b="1" u="sng" dirty="0">
                <a:solidFill>
                  <a:srgbClr val="1D2D4B"/>
                </a:solidFill>
                <a:cs typeface="Times New Roman" pitchFamily="18" charset="0"/>
              </a:rPr>
              <a:t>. </a:t>
            </a:r>
            <a:r>
              <a:rPr lang="de-DE" sz="1400" b="1" u="sng" dirty="0" smtClean="0">
                <a:solidFill>
                  <a:srgbClr val="1D2D4B"/>
                </a:solidFill>
                <a:cs typeface="Times New Roman" pitchFamily="18" charset="0"/>
              </a:rPr>
              <a:t>III, keine Kinder):</a:t>
            </a:r>
            <a:endParaRPr lang="de-DE" sz="1400" u="sng" dirty="0">
              <a:solidFill>
                <a:srgbClr val="1D2D4B"/>
              </a:solidFill>
              <a:cs typeface="Times New Roman" pitchFamily="18" charset="0"/>
            </a:endParaRPr>
          </a:p>
        </p:txBody>
      </p:sp>
      <p:sp>
        <p:nvSpPr>
          <p:cNvPr id="9" name="Text Box 4"/>
          <p:cNvSpPr txBox="1">
            <a:spLocks noChangeArrowheads="1"/>
          </p:cNvSpPr>
          <p:nvPr/>
        </p:nvSpPr>
        <p:spPr bwMode="auto">
          <a:xfrm>
            <a:off x="411330" y="3341938"/>
            <a:ext cx="3200400" cy="304800"/>
          </a:xfrm>
          <a:prstGeom prst="rect">
            <a:avLst/>
          </a:prstGeom>
          <a:noFill/>
          <a:ln w="12700" cap="sq">
            <a:noFill/>
            <a:miter lim="800000"/>
            <a:headEnd type="none" w="sm" len="sm"/>
            <a:tailEnd type="none" w="sm" len="sm"/>
          </a:ln>
        </p:spPr>
        <p:txBody>
          <a:bodyPr lIns="91395" tIns="45697" rIns="91395" bIns="45697">
            <a:spAutoFit/>
          </a:bodyPr>
          <a:lstStyle/>
          <a:p>
            <a:pPr algn="l">
              <a:spcBef>
                <a:spcPct val="50000"/>
              </a:spcBef>
              <a:buFont typeface="Wingdings" pitchFamily="2" charset="2"/>
              <a:buNone/>
            </a:pPr>
            <a:r>
              <a:rPr lang="de-DE" sz="1400" b="1" dirty="0">
                <a:solidFill>
                  <a:srgbClr val="1D2D4B"/>
                </a:solidFill>
                <a:cs typeface="Times New Roman" pitchFamily="18" charset="0"/>
              </a:rPr>
              <a:t>Tagegeldberechnung:</a:t>
            </a:r>
            <a:endParaRPr lang="de-DE" sz="1400" dirty="0">
              <a:solidFill>
                <a:srgbClr val="1D2D4B"/>
              </a:solidFill>
              <a:cs typeface="Times New Roman" pitchFamily="18" charset="0"/>
            </a:endParaRPr>
          </a:p>
        </p:txBody>
      </p:sp>
      <p:sp>
        <p:nvSpPr>
          <p:cNvPr id="10" name="Rechteck 9"/>
          <p:cNvSpPr/>
          <p:nvPr/>
        </p:nvSpPr>
        <p:spPr bwMode="auto">
          <a:xfrm>
            <a:off x="475497" y="3733995"/>
            <a:ext cx="10766788" cy="194421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12" name="Text Box 6"/>
          <p:cNvSpPr txBox="1">
            <a:spLocks noChangeArrowheads="1"/>
          </p:cNvSpPr>
          <p:nvPr/>
        </p:nvSpPr>
        <p:spPr bwMode="auto">
          <a:xfrm>
            <a:off x="948741" y="3886590"/>
            <a:ext cx="3505200" cy="381000"/>
          </a:xfrm>
          <a:prstGeom prst="rect">
            <a:avLst/>
          </a:prstGeom>
          <a:noFill/>
          <a:ln w="12700" cap="sq">
            <a:noFill/>
            <a:miter lim="800000"/>
            <a:headEnd type="none" w="sm" len="sm"/>
            <a:tailEnd type="none" w="sm" len="sm"/>
          </a:ln>
        </p:spPr>
        <p:txBody>
          <a:bodyPr lIns="91395" tIns="45697" rIns="91395" bIns="45697"/>
          <a:lstStyle/>
          <a:p>
            <a:pPr algn="ctr">
              <a:spcBef>
                <a:spcPct val="50000"/>
              </a:spcBef>
              <a:buFont typeface="Wingdings" pitchFamily="2" charset="2"/>
              <a:buNone/>
            </a:pPr>
            <a:r>
              <a:rPr lang="de-DE" sz="1400" u="sng" dirty="0">
                <a:solidFill>
                  <a:srgbClr val="1D2D4B"/>
                </a:solidFill>
                <a:cs typeface="Times New Roman" pitchFamily="18" charset="0"/>
              </a:rPr>
              <a:t>70% vom Bruttolohn</a:t>
            </a:r>
          </a:p>
        </p:txBody>
      </p:sp>
      <p:sp>
        <p:nvSpPr>
          <p:cNvPr id="13" name="Text Box 12"/>
          <p:cNvSpPr txBox="1">
            <a:spLocks noChangeArrowheads="1"/>
          </p:cNvSpPr>
          <p:nvPr/>
        </p:nvSpPr>
        <p:spPr bwMode="auto">
          <a:xfrm>
            <a:off x="7150768" y="3899791"/>
            <a:ext cx="3581400" cy="381000"/>
          </a:xfrm>
          <a:prstGeom prst="rect">
            <a:avLst/>
          </a:prstGeom>
          <a:noFill/>
          <a:ln w="12700" cap="sq">
            <a:noFill/>
            <a:miter lim="800000"/>
            <a:headEnd type="none" w="sm" len="sm"/>
            <a:tailEnd type="none" w="sm" len="sm"/>
          </a:ln>
        </p:spPr>
        <p:txBody>
          <a:bodyPr lIns="91395" tIns="45697" rIns="91395" bIns="45697"/>
          <a:lstStyle/>
          <a:p>
            <a:pPr algn="ctr">
              <a:spcBef>
                <a:spcPct val="50000"/>
              </a:spcBef>
              <a:buFont typeface="Wingdings" pitchFamily="2" charset="2"/>
              <a:buNone/>
            </a:pPr>
            <a:r>
              <a:rPr lang="de-DE" sz="1400" u="sng" dirty="0">
                <a:solidFill>
                  <a:srgbClr val="1D2D4B"/>
                </a:solidFill>
                <a:cs typeface="Times New Roman" pitchFamily="18" charset="0"/>
              </a:rPr>
              <a:t>90% vom </a:t>
            </a:r>
            <a:r>
              <a:rPr lang="de-DE" sz="1400" u="sng" dirty="0" smtClean="0">
                <a:solidFill>
                  <a:srgbClr val="1D2D4B"/>
                </a:solidFill>
                <a:cs typeface="Times New Roman" pitchFamily="18" charset="0"/>
              </a:rPr>
              <a:t>Nettolohn</a:t>
            </a:r>
            <a:endParaRPr lang="de-DE" sz="1400" u="sng" dirty="0">
              <a:solidFill>
                <a:srgbClr val="1D2D4B"/>
              </a:solidFill>
              <a:cs typeface="Times New Roman" pitchFamily="18" charset="0"/>
            </a:endParaRPr>
          </a:p>
        </p:txBody>
      </p:sp>
      <p:sp>
        <p:nvSpPr>
          <p:cNvPr id="14" name="Text Box 7"/>
          <p:cNvSpPr txBox="1">
            <a:spLocks noChangeArrowheads="1"/>
          </p:cNvSpPr>
          <p:nvPr/>
        </p:nvSpPr>
        <p:spPr bwMode="auto">
          <a:xfrm>
            <a:off x="1971682" y="4338138"/>
            <a:ext cx="172844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b="1" dirty="0">
                <a:solidFill>
                  <a:srgbClr val="1D2D4B"/>
                </a:solidFill>
                <a:cs typeface="Times New Roman" pitchFamily="18" charset="0"/>
              </a:rPr>
              <a:t>€ </a:t>
            </a:r>
            <a:r>
              <a:rPr lang="de-DE" sz="1400" b="1" dirty="0" smtClean="0">
                <a:solidFill>
                  <a:srgbClr val="1D2D4B"/>
                </a:solidFill>
                <a:cs typeface="Times New Roman" pitchFamily="18" charset="0"/>
              </a:rPr>
              <a:t>4.800 </a:t>
            </a:r>
            <a:r>
              <a:rPr lang="de-DE" sz="1400" b="1" dirty="0">
                <a:solidFill>
                  <a:srgbClr val="1D2D4B"/>
                </a:solidFill>
                <a:cs typeface="Times New Roman" pitchFamily="18" charset="0"/>
              </a:rPr>
              <a:t>x 70</a:t>
            </a:r>
            <a:r>
              <a:rPr lang="de-DE" sz="1400" b="1" dirty="0" smtClean="0">
                <a:solidFill>
                  <a:srgbClr val="1D2D4B"/>
                </a:solidFill>
                <a:cs typeface="Times New Roman" pitchFamily="18" charset="0"/>
              </a:rPr>
              <a:t>%   </a:t>
            </a:r>
            <a:r>
              <a:rPr lang="de-DE" sz="1400" b="1" dirty="0">
                <a:solidFill>
                  <a:srgbClr val="1D2D4B"/>
                </a:solidFill>
                <a:cs typeface="Times New Roman" pitchFamily="18" charset="0"/>
              </a:rPr>
              <a:t>=</a:t>
            </a:r>
          </a:p>
        </p:txBody>
      </p:sp>
      <p:sp>
        <p:nvSpPr>
          <p:cNvPr id="15" name="Text Box 8"/>
          <p:cNvSpPr txBox="1">
            <a:spLocks noChangeArrowheads="1"/>
          </p:cNvSpPr>
          <p:nvPr/>
        </p:nvSpPr>
        <p:spPr bwMode="auto">
          <a:xfrm>
            <a:off x="4202446" y="4332373"/>
            <a:ext cx="144780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b="1" dirty="0">
                <a:solidFill>
                  <a:srgbClr val="1D2D4B"/>
                </a:solidFill>
                <a:cs typeface="Times New Roman" pitchFamily="18" charset="0"/>
              </a:rPr>
              <a:t>€ </a:t>
            </a:r>
            <a:r>
              <a:rPr lang="de-DE" sz="1400" b="1" dirty="0" smtClean="0">
                <a:solidFill>
                  <a:srgbClr val="1D2D4B"/>
                </a:solidFill>
                <a:cs typeface="Times New Roman" pitchFamily="18" charset="0"/>
              </a:rPr>
              <a:t>3.360</a:t>
            </a:r>
            <a:endParaRPr lang="de-DE" sz="1400" dirty="0">
              <a:solidFill>
                <a:srgbClr val="1D2D4B"/>
              </a:solidFill>
              <a:cs typeface="Times New Roman" pitchFamily="18" charset="0"/>
            </a:endParaRPr>
          </a:p>
        </p:txBody>
      </p:sp>
      <p:sp>
        <p:nvSpPr>
          <p:cNvPr id="16" name="Text Box 9"/>
          <p:cNvSpPr txBox="1">
            <a:spLocks noChangeArrowheads="1"/>
          </p:cNvSpPr>
          <p:nvPr/>
        </p:nvSpPr>
        <p:spPr bwMode="auto">
          <a:xfrm>
            <a:off x="6501898" y="4330897"/>
            <a:ext cx="205740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b="1" dirty="0">
                <a:solidFill>
                  <a:srgbClr val="1D2D4B"/>
                </a:solidFill>
              </a:rPr>
              <a:t>€ </a:t>
            </a:r>
            <a:r>
              <a:rPr lang="de-DE" sz="1400" b="1" dirty="0" smtClean="0">
                <a:solidFill>
                  <a:srgbClr val="1D2D4B"/>
                </a:solidFill>
              </a:rPr>
              <a:t>3.327 </a:t>
            </a:r>
            <a:r>
              <a:rPr lang="de-DE" sz="1400" b="1" dirty="0">
                <a:solidFill>
                  <a:srgbClr val="1D2D4B"/>
                </a:solidFill>
              </a:rPr>
              <a:t>x 90% </a:t>
            </a:r>
            <a:r>
              <a:rPr lang="de-DE" sz="1400" b="1" dirty="0" smtClean="0">
                <a:solidFill>
                  <a:srgbClr val="1D2D4B"/>
                </a:solidFill>
              </a:rPr>
              <a:t>    =</a:t>
            </a:r>
            <a:endParaRPr lang="de-DE" sz="1400" b="1" dirty="0">
              <a:solidFill>
                <a:srgbClr val="1D2D4B"/>
              </a:solidFill>
            </a:endParaRPr>
          </a:p>
        </p:txBody>
      </p:sp>
      <p:sp>
        <p:nvSpPr>
          <p:cNvPr id="17" name="Text Box 10"/>
          <p:cNvSpPr txBox="1">
            <a:spLocks noChangeArrowheads="1"/>
          </p:cNvSpPr>
          <p:nvPr/>
        </p:nvSpPr>
        <p:spPr bwMode="auto">
          <a:xfrm>
            <a:off x="8814802" y="4325103"/>
            <a:ext cx="152400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b="1" dirty="0">
                <a:solidFill>
                  <a:srgbClr val="1D2D4B"/>
                </a:solidFill>
              </a:rPr>
              <a:t>€ </a:t>
            </a:r>
            <a:r>
              <a:rPr lang="de-DE" sz="1400" b="1" dirty="0" smtClean="0">
                <a:solidFill>
                  <a:srgbClr val="1D2D4B"/>
                </a:solidFill>
              </a:rPr>
              <a:t>2.994,30</a:t>
            </a:r>
            <a:endParaRPr lang="de-DE" sz="1400" dirty="0">
              <a:solidFill>
                <a:srgbClr val="1D2D4B"/>
              </a:solidFill>
            </a:endParaRPr>
          </a:p>
        </p:txBody>
      </p:sp>
      <p:grpSp>
        <p:nvGrpSpPr>
          <p:cNvPr id="18" name="Group 14"/>
          <p:cNvGrpSpPr>
            <a:grpSpLocks/>
          </p:cNvGrpSpPr>
          <p:nvPr/>
        </p:nvGrpSpPr>
        <p:grpSpPr bwMode="auto">
          <a:xfrm>
            <a:off x="4615884" y="4706103"/>
            <a:ext cx="4464496" cy="533400"/>
            <a:chOff x="2520" y="2496"/>
            <a:chExt cx="2578" cy="336"/>
          </a:xfrm>
        </p:grpSpPr>
        <p:cxnSp>
          <p:nvCxnSpPr>
            <p:cNvPr id="19" name="AutoShape 15"/>
            <p:cNvCxnSpPr>
              <a:cxnSpLocks noChangeShapeType="1"/>
            </p:cNvCxnSpPr>
            <p:nvPr/>
          </p:nvCxnSpPr>
          <p:spPr bwMode="auto">
            <a:xfrm rot="16200000" flipH="1">
              <a:off x="3096" y="1920"/>
              <a:ext cx="336" cy="1488"/>
            </a:xfrm>
            <a:prstGeom prst="bentConnector3">
              <a:avLst>
                <a:gd name="adj1" fmla="val 50000"/>
              </a:avLst>
            </a:prstGeom>
            <a:noFill/>
            <a:ln w="28575" cap="sq">
              <a:solidFill>
                <a:srgbClr val="1D2D4B"/>
              </a:solidFill>
              <a:miter lim="800000"/>
              <a:headEnd type="none" w="sm" len="sm"/>
              <a:tailEnd type="triangle" w="med" len="med"/>
            </a:ln>
          </p:spPr>
        </p:cxnSp>
        <p:cxnSp>
          <p:nvCxnSpPr>
            <p:cNvPr id="20" name="AutoShape 16"/>
            <p:cNvCxnSpPr>
              <a:cxnSpLocks noChangeShapeType="1"/>
            </p:cNvCxnSpPr>
            <p:nvPr/>
          </p:nvCxnSpPr>
          <p:spPr bwMode="auto">
            <a:xfrm rot="5400000">
              <a:off x="4390" y="2124"/>
              <a:ext cx="336" cy="1080"/>
            </a:xfrm>
            <a:prstGeom prst="bentConnector3">
              <a:avLst>
                <a:gd name="adj1" fmla="val 50000"/>
              </a:avLst>
            </a:prstGeom>
            <a:noFill/>
            <a:ln w="28575" cap="sq">
              <a:solidFill>
                <a:srgbClr val="1D2D4B"/>
              </a:solidFill>
              <a:miter lim="800000"/>
              <a:headEnd type="none" w="sm" len="sm"/>
              <a:tailEnd type="triangle" w="med" len="med"/>
            </a:ln>
          </p:spPr>
        </p:cxnSp>
      </p:grpSp>
      <p:sp>
        <p:nvSpPr>
          <p:cNvPr id="21" name="Text Box 19"/>
          <p:cNvSpPr txBox="1">
            <a:spLocks noChangeArrowheads="1"/>
          </p:cNvSpPr>
          <p:nvPr/>
        </p:nvSpPr>
        <p:spPr bwMode="auto">
          <a:xfrm>
            <a:off x="5498980" y="5283815"/>
            <a:ext cx="4953000" cy="381000"/>
          </a:xfrm>
          <a:prstGeom prst="rect">
            <a:avLst/>
          </a:prstGeom>
          <a:noFill/>
          <a:ln w="12700" cap="sq">
            <a:noFill/>
            <a:miter lim="800000"/>
            <a:headEnd type="none" w="sm" len="sm"/>
            <a:tailEnd type="none" w="sm" len="sm"/>
          </a:ln>
        </p:spPr>
        <p:txBody>
          <a:bodyPr lIns="91395" tIns="45697" rIns="91395" bIns="45697"/>
          <a:lstStyle/>
          <a:p>
            <a:pPr>
              <a:spcBef>
                <a:spcPct val="50000"/>
              </a:spcBef>
              <a:buFont typeface="Wingdings" pitchFamily="2" charset="2"/>
              <a:buNone/>
            </a:pPr>
            <a:r>
              <a:rPr lang="de-DE" sz="1400" b="1" dirty="0">
                <a:solidFill>
                  <a:srgbClr val="92D050"/>
                </a:solidFill>
                <a:cs typeface="Times New Roman" pitchFamily="18" charset="0"/>
              </a:rPr>
              <a:t>Entscheidend ist der niedrigere Wert</a:t>
            </a:r>
          </a:p>
        </p:txBody>
      </p:sp>
      <p:sp>
        <p:nvSpPr>
          <p:cNvPr id="22" name="Text Box 13"/>
          <p:cNvSpPr txBox="1">
            <a:spLocks noChangeArrowheads="1"/>
          </p:cNvSpPr>
          <p:nvPr/>
        </p:nvSpPr>
        <p:spPr bwMode="auto">
          <a:xfrm>
            <a:off x="2110939" y="5131415"/>
            <a:ext cx="1752600" cy="533400"/>
          </a:xfrm>
          <a:prstGeom prst="rect">
            <a:avLst/>
          </a:prstGeom>
          <a:noFill/>
          <a:ln w="12700" cap="sq">
            <a:noFill/>
            <a:miter lim="800000"/>
            <a:headEnd type="none" w="sm" len="sm"/>
            <a:tailEnd type="none" w="sm" len="sm"/>
          </a:ln>
        </p:spPr>
        <p:txBody>
          <a:bodyPr lIns="35982" tIns="45697" rIns="35982" bIns="45697" anchor="ctr"/>
          <a:lstStyle/>
          <a:p>
            <a:pPr eaLnBrk="0" hangingPunct="0">
              <a:spcBef>
                <a:spcPct val="20000"/>
              </a:spcBef>
              <a:buClr>
                <a:srgbClr val="003366"/>
              </a:buClr>
              <a:buSzPct val="60000"/>
              <a:buFont typeface="Monotype Sorts" pitchFamily="2" charset="2"/>
              <a:buNone/>
            </a:pPr>
            <a:r>
              <a:rPr lang="de-DE" sz="1400" b="1" dirty="0">
                <a:solidFill>
                  <a:srgbClr val="92D050"/>
                </a:solidFill>
              </a:rPr>
              <a:t>€ </a:t>
            </a:r>
            <a:r>
              <a:rPr lang="de-DE" sz="1400" b="1" dirty="0" smtClean="0">
                <a:solidFill>
                  <a:srgbClr val="92D050"/>
                </a:solidFill>
              </a:rPr>
              <a:t>2.994,30</a:t>
            </a:r>
            <a:endParaRPr lang="de-DE" sz="1400" dirty="0">
              <a:solidFill>
                <a:srgbClr val="92D050"/>
              </a:solidFill>
            </a:endParaRPr>
          </a:p>
        </p:txBody>
      </p:sp>
      <p:sp>
        <p:nvSpPr>
          <p:cNvPr id="23" name="Stern mit 5 Zacken 22"/>
          <p:cNvSpPr/>
          <p:nvPr/>
        </p:nvSpPr>
        <p:spPr bwMode="auto">
          <a:xfrm>
            <a:off x="11242285" y="171624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24" name="Textfeld 23"/>
          <p:cNvSpPr txBox="1"/>
          <p:nvPr/>
        </p:nvSpPr>
        <p:spPr>
          <a:xfrm>
            <a:off x="2913898" y="5765468"/>
            <a:ext cx="4104456" cy="769441"/>
          </a:xfrm>
          <a:prstGeom prst="rect">
            <a:avLst/>
          </a:prstGeom>
          <a:noFill/>
        </p:spPr>
        <p:txBody>
          <a:bodyPr wrap="square" rtlCol="0">
            <a:spAutoFit/>
          </a:bodyPr>
          <a:lstStyle/>
          <a:p>
            <a:pPr algn="l">
              <a:buFontTx/>
              <a:buChar char="-"/>
            </a:pPr>
            <a:r>
              <a:rPr lang="de-DE" sz="1100" dirty="0" smtClean="0">
                <a:solidFill>
                  <a:srgbClr val="C00000"/>
                </a:solidFill>
              </a:rPr>
              <a:t>   278,47 €	AN-Anteil Rentenversicherung (9,3%)</a:t>
            </a:r>
          </a:p>
          <a:p>
            <a:pPr algn="l">
              <a:buFontTx/>
              <a:buChar char="-"/>
            </a:pPr>
            <a:r>
              <a:rPr lang="de-DE" sz="1100" dirty="0" smtClean="0">
                <a:solidFill>
                  <a:srgbClr val="C00000"/>
                </a:solidFill>
              </a:rPr>
              <a:t>     35,93 €	AN-Anteil Arbeitslosenversicherung (1,2%)</a:t>
            </a:r>
          </a:p>
          <a:p>
            <a:pPr algn="l">
              <a:buFontTx/>
              <a:buChar char="-"/>
            </a:pPr>
            <a:r>
              <a:rPr lang="de-DE" sz="1100" dirty="0" smtClean="0">
                <a:solidFill>
                  <a:srgbClr val="C00000"/>
                </a:solidFill>
              </a:rPr>
              <a:t>     45,66 €	AN-Anteil Pflegeversicherung (1,525%)</a:t>
            </a:r>
          </a:p>
          <a:p>
            <a:pPr algn="l">
              <a:buFontTx/>
              <a:buChar char="-"/>
            </a:pPr>
            <a:r>
              <a:rPr lang="de-DE" sz="1100" dirty="0">
                <a:solidFill>
                  <a:srgbClr val="C00000"/>
                </a:solidFill>
              </a:rPr>
              <a:t> </a:t>
            </a:r>
            <a:r>
              <a:rPr lang="de-DE" sz="1100" dirty="0" smtClean="0">
                <a:solidFill>
                  <a:srgbClr val="C00000"/>
                </a:solidFill>
              </a:rPr>
              <a:t>    10,48 €	Zusatzbeitrag für Kinderlose (0,35%)</a:t>
            </a:r>
            <a:endParaRPr lang="de-DE" sz="1100" dirty="0">
              <a:solidFill>
                <a:srgbClr val="C00000"/>
              </a:solidFill>
            </a:endParaRPr>
          </a:p>
        </p:txBody>
      </p:sp>
      <p:cxnSp>
        <p:nvCxnSpPr>
          <p:cNvPr id="25" name="AutoShape 18"/>
          <p:cNvCxnSpPr>
            <a:cxnSpLocks noChangeShapeType="1"/>
          </p:cNvCxnSpPr>
          <p:nvPr/>
        </p:nvCxnSpPr>
        <p:spPr bwMode="auto">
          <a:xfrm>
            <a:off x="2523771" y="5709126"/>
            <a:ext cx="4686300" cy="842764"/>
          </a:xfrm>
          <a:prstGeom prst="bentConnector3">
            <a:avLst>
              <a:gd name="adj1" fmla="val 135"/>
            </a:avLst>
          </a:prstGeom>
          <a:noFill/>
          <a:ln w="28575" cap="sq">
            <a:solidFill>
              <a:srgbClr val="C00000"/>
            </a:solidFill>
            <a:miter lim="800000"/>
            <a:headEnd type="none" w="sm" len="sm"/>
            <a:tailEnd type="triangle" w="med" len="med"/>
          </a:ln>
        </p:spPr>
      </p:cxnSp>
      <p:sp>
        <p:nvSpPr>
          <p:cNvPr id="26" name="Text Box 17"/>
          <p:cNvSpPr txBox="1">
            <a:spLocks noChangeArrowheads="1"/>
          </p:cNvSpPr>
          <p:nvPr/>
        </p:nvSpPr>
        <p:spPr bwMode="auto">
          <a:xfrm>
            <a:off x="7408481" y="6183881"/>
            <a:ext cx="1752600" cy="533400"/>
          </a:xfrm>
          <a:prstGeom prst="rect">
            <a:avLst/>
          </a:prstGeom>
          <a:noFill/>
          <a:ln w="12700" cap="sq">
            <a:noFill/>
            <a:miter lim="800000"/>
            <a:headEnd type="none" w="sm" len="sm"/>
            <a:tailEnd type="none" w="sm" len="sm"/>
          </a:ln>
        </p:spPr>
        <p:txBody>
          <a:bodyPr lIns="35982" tIns="45697" rIns="35982" bIns="45697" anchor="ctr"/>
          <a:lstStyle/>
          <a:p>
            <a:pPr eaLnBrk="0" hangingPunct="0">
              <a:spcBef>
                <a:spcPct val="20000"/>
              </a:spcBef>
              <a:buClr>
                <a:srgbClr val="003366"/>
              </a:buClr>
              <a:buSzPct val="60000"/>
              <a:buFont typeface="Monotype Sorts" pitchFamily="2" charset="2"/>
              <a:buNone/>
            </a:pPr>
            <a:r>
              <a:rPr lang="de-DE" b="1" dirty="0">
                <a:solidFill>
                  <a:srgbClr val="C00000"/>
                </a:solidFill>
              </a:rPr>
              <a:t>€ </a:t>
            </a:r>
            <a:r>
              <a:rPr lang="de-DE" b="1" dirty="0" smtClean="0">
                <a:solidFill>
                  <a:srgbClr val="C00000"/>
                </a:solidFill>
              </a:rPr>
              <a:t>2.623,76</a:t>
            </a:r>
            <a:endParaRPr lang="de-DE" dirty="0">
              <a:solidFill>
                <a:srgbClr val="C00000"/>
              </a:solidFill>
            </a:endParaRPr>
          </a:p>
        </p:txBody>
      </p:sp>
    </p:spTree>
    <p:extLst>
      <p:ext uri="{BB962C8B-B14F-4D97-AF65-F5344CB8AC3E}">
        <p14:creationId xmlns:p14="http://schemas.microsoft.com/office/powerpoint/2010/main" val="181100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left)">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wipe(left)">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wipe(left)">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wipe(left)">
                                      <p:cBhvr>
                                        <p:cTn id="29" dur="500"/>
                                        <p:tgtEl>
                                          <p:spTgt spid="6">
                                            <p:txEl>
                                              <p:pRg st="3" end="3"/>
                                            </p:txEl>
                                          </p:spTgt>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Effect transition="in" filter="wipe(left)">
                                      <p:cBhvr>
                                        <p:cTn id="38" dur="500"/>
                                        <p:tgtEl>
                                          <p:spTgt spid="9">
                                            <p:txEl>
                                              <p:pRg st="0" end="0"/>
                                            </p:tx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xEl>
                                              <p:pRg st="0" end="0"/>
                                            </p:txEl>
                                          </p:spTgt>
                                        </p:tgtEl>
                                        <p:attrNameLst>
                                          <p:attrName>style.visibility</p:attrName>
                                        </p:attrNameLst>
                                      </p:cBhvr>
                                      <p:to>
                                        <p:strVal val="visible"/>
                                      </p:to>
                                    </p:set>
                                    <p:animEffect transition="in" filter="wipe(left)">
                                      <p:cBhvr>
                                        <p:cTn id="42" dur="500"/>
                                        <p:tgtEl>
                                          <p:spTgt spid="1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left)">
                                      <p:cBhvr>
                                        <p:cTn id="47" dur="500"/>
                                        <p:tgtEl>
                                          <p:spTgt spid="1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4">
                                            <p:txEl>
                                              <p:pRg st="0" end="0"/>
                                            </p:txEl>
                                          </p:spTgt>
                                        </p:tgtEl>
                                        <p:attrNameLst>
                                          <p:attrName>style.visibility</p:attrName>
                                        </p:attrNameLst>
                                      </p:cBhvr>
                                      <p:to>
                                        <p:strVal val="visible"/>
                                      </p:to>
                                    </p:set>
                                    <p:animEffect transition="in" filter="wipe(left)">
                                      <p:cBhvr>
                                        <p:cTn id="52" dur="500"/>
                                        <p:tgtEl>
                                          <p:spTgt spid="1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5">
                                            <p:txEl>
                                              <p:pRg st="0" end="0"/>
                                            </p:txEl>
                                          </p:spTgt>
                                        </p:tgtEl>
                                        <p:attrNameLst>
                                          <p:attrName>style.visibility</p:attrName>
                                        </p:attrNameLst>
                                      </p:cBhvr>
                                      <p:to>
                                        <p:strVal val="visible"/>
                                      </p:to>
                                    </p:set>
                                    <p:animEffect transition="in" filter="wipe(left)">
                                      <p:cBhvr>
                                        <p:cTn id="57" dur="500"/>
                                        <p:tgtEl>
                                          <p:spTgt spid="15">
                                            <p:txEl>
                                              <p:pRg st="0" end="0"/>
                                            </p:tx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6">
                                            <p:txEl>
                                              <p:pRg st="0" end="0"/>
                                            </p:txEl>
                                          </p:spTgt>
                                        </p:tgtEl>
                                        <p:attrNameLst>
                                          <p:attrName>style.visibility</p:attrName>
                                        </p:attrNameLst>
                                      </p:cBhvr>
                                      <p:to>
                                        <p:strVal val="visible"/>
                                      </p:to>
                                    </p:set>
                                    <p:animEffect transition="in" filter="wipe(left)">
                                      <p:cBhvr>
                                        <p:cTn id="61" dur="500"/>
                                        <p:tgtEl>
                                          <p:spTgt spid="16">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wipe(left)">
                                      <p:cBhvr>
                                        <p:cTn id="66" dur="500"/>
                                        <p:tgtEl>
                                          <p:spTgt spid="17">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wipe(up)">
                                      <p:cBhvr>
                                        <p:cTn id="71" dur="500"/>
                                        <p:tgtEl>
                                          <p:spTgt spid="18"/>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1">
                                            <p:txEl>
                                              <p:pRg st="0" end="0"/>
                                            </p:txEl>
                                          </p:spTgt>
                                        </p:tgtEl>
                                        <p:attrNameLst>
                                          <p:attrName>style.visibility</p:attrName>
                                        </p:attrNameLst>
                                      </p:cBhvr>
                                      <p:to>
                                        <p:strVal val="visible"/>
                                      </p:to>
                                    </p:set>
                                    <p:animEffect transition="in" filter="wipe(left)">
                                      <p:cBhvr>
                                        <p:cTn id="75" dur="500"/>
                                        <p:tgtEl>
                                          <p:spTgt spid="21">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2">
                                            <p:txEl>
                                              <p:pRg st="0" end="0"/>
                                            </p:txEl>
                                          </p:spTgt>
                                        </p:tgtEl>
                                        <p:attrNameLst>
                                          <p:attrName>style.visibility</p:attrName>
                                        </p:attrNameLst>
                                      </p:cBhvr>
                                      <p:to>
                                        <p:strVal val="visible"/>
                                      </p:to>
                                    </p:set>
                                    <p:animEffect transition="in" filter="wipe(left)">
                                      <p:cBhvr>
                                        <p:cTn id="80" dur="500"/>
                                        <p:tgtEl>
                                          <p:spTgt spid="22">
                                            <p:txEl>
                                              <p:pRg st="0" end="0"/>
                                            </p:txEl>
                                          </p:spTgt>
                                        </p:tgtEl>
                                      </p:cBhvr>
                                    </p:animEffect>
                                  </p:childTnLst>
                                </p:cTn>
                              </p:par>
                            </p:childTnLst>
                          </p:cTn>
                        </p:par>
                        <p:par>
                          <p:cTn id="81" fill="hold">
                            <p:stCondLst>
                              <p:cond delay="500"/>
                            </p:stCondLst>
                            <p:childTnLst>
                              <p:par>
                                <p:cTn id="82" presetID="22" presetClass="entr" presetSubtype="8" fill="hold" nodeType="after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wipe(left)">
                                      <p:cBhvr>
                                        <p:cTn id="84" dur="500"/>
                                        <p:tgtEl>
                                          <p:spTgt spid="25"/>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26">
                                            <p:txEl>
                                              <p:pRg st="0" end="0"/>
                                            </p:txEl>
                                          </p:spTgt>
                                        </p:tgtEl>
                                        <p:attrNameLst>
                                          <p:attrName>style.visibility</p:attrName>
                                        </p:attrNameLst>
                                      </p:cBhvr>
                                      <p:to>
                                        <p:strVal val="visible"/>
                                      </p:to>
                                    </p:set>
                                    <p:animEffect transition="in" filter="wipe(left)">
                                      <p:cBhvr>
                                        <p:cTn id="89" dur="500"/>
                                        <p:tgtEl>
                                          <p:spTgt spid="26">
                                            <p:txEl>
                                              <p:pRg st="0" end="0"/>
                                            </p:txEl>
                                          </p:spTgt>
                                        </p:tgtEl>
                                      </p:cBhvr>
                                    </p:animEffect>
                                  </p:childTnLst>
                                  <p:subTnLst>
                                    <p:audio>
                                      <p:cMediaNode>
                                        <p:cTn display="0" masterRel="sameClick">
                                          <p:stCondLst>
                                            <p:cond evt="begin" delay="0">
                                              <p:tn val="87"/>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build="p" autoUpdateAnimBg="0"/>
      <p:bldP spid="8" grpId="0" autoUpdateAnimBg="0"/>
      <p:bldP spid="9" grpId="0" build="p" autoUpdateAnimBg="0"/>
      <p:bldP spid="12" grpId="0" build="p" autoUpdateAnimBg="0"/>
      <p:bldP spid="13" grpId="0" build="p" autoUpdateAnimBg="0"/>
      <p:bldP spid="14" grpId="0" build="p" autoUpdateAnimBg="0" advAuto="0"/>
      <p:bldP spid="15" grpId="0" build="p" autoUpdateAnimBg="0"/>
      <p:bldP spid="16" grpId="0" build="p" autoUpdateAnimBg="0" advAuto="0"/>
      <p:bldP spid="17" grpId="0" build="p" autoUpdateAnimBg="0"/>
      <p:bldP spid="21" grpId="0" build="p" autoUpdateAnimBg="0" advAuto="0"/>
      <p:bldP spid="22" grpId="0" build="p" autoUpdateAnimBg="0"/>
      <p:bldP spid="26" grpId="0" build="p" autoUpdateAnimBg="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166</a:t>
            </a:fld>
            <a:endParaRPr lang="de-DE"/>
          </a:p>
        </p:txBody>
      </p:sp>
      <p:sp>
        <p:nvSpPr>
          <p:cNvPr id="4" name="Textplatzhalter 3"/>
          <p:cNvSpPr>
            <a:spLocks noGrp="1"/>
          </p:cNvSpPr>
          <p:nvPr>
            <p:ph type="body" sz="quarter" idx="10"/>
          </p:nvPr>
        </p:nvSpPr>
        <p:spPr/>
        <p:txBody>
          <a:bodyPr/>
          <a:lstStyle/>
          <a:p>
            <a:r>
              <a:rPr lang="de-DE" dirty="0" smtClean="0"/>
              <a:t>Krankentagegeldabsicherung in der GKV</a:t>
            </a:r>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a:t>Die gesetzliche und private Krankenversicherung im Vergleich</a:t>
            </a:r>
          </a:p>
        </p:txBody>
      </p:sp>
      <p:sp>
        <p:nvSpPr>
          <p:cNvPr id="6" name="Text Box 4"/>
          <p:cNvSpPr txBox="1">
            <a:spLocks noChangeArrowheads="1"/>
          </p:cNvSpPr>
          <p:nvPr/>
        </p:nvSpPr>
        <p:spPr bwMode="auto">
          <a:xfrm>
            <a:off x="411330" y="2638258"/>
            <a:ext cx="3816350" cy="400063"/>
          </a:xfrm>
          <a:prstGeom prst="rect">
            <a:avLst/>
          </a:prstGeom>
          <a:noFill/>
          <a:ln w="12700" cap="sq">
            <a:noFill/>
            <a:miter lim="800000"/>
            <a:headEnd type="none" w="sm" len="sm"/>
            <a:tailEnd type="none" w="sm" len="sm"/>
          </a:ln>
        </p:spPr>
        <p:txBody>
          <a:bodyPr lIns="91395" tIns="45697" rIns="91395" bIns="45697">
            <a:spAutoFit/>
          </a:bodyPr>
          <a:lstStyle/>
          <a:p>
            <a:pPr algn="l">
              <a:spcBef>
                <a:spcPct val="50000"/>
              </a:spcBef>
              <a:buFont typeface="Wingdings" pitchFamily="2" charset="2"/>
              <a:buNone/>
            </a:pPr>
            <a:r>
              <a:rPr lang="de-DE" sz="2000" b="1" u="sng" dirty="0">
                <a:solidFill>
                  <a:srgbClr val="1D2D4B"/>
                </a:solidFill>
                <a:cs typeface="Times New Roman" pitchFamily="18" charset="0"/>
              </a:rPr>
              <a:t>Versorgungslücke:</a:t>
            </a:r>
            <a:endParaRPr lang="de-DE" sz="2000" u="sng" dirty="0">
              <a:solidFill>
                <a:srgbClr val="1D2D4B"/>
              </a:solidFill>
              <a:cs typeface="Times New Roman" pitchFamily="18" charset="0"/>
            </a:endParaRPr>
          </a:p>
        </p:txBody>
      </p:sp>
      <p:sp>
        <p:nvSpPr>
          <p:cNvPr id="8" name="Text Box 5"/>
          <p:cNvSpPr txBox="1">
            <a:spLocks noChangeArrowheads="1"/>
          </p:cNvSpPr>
          <p:nvPr/>
        </p:nvSpPr>
        <p:spPr bwMode="auto">
          <a:xfrm>
            <a:off x="411330" y="3384708"/>
            <a:ext cx="3600772" cy="381000"/>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800" b="1" dirty="0" smtClean="0">
                <a:solidFill>
                  <a:srgbClr val="1D2D4B"/>
                </a:solidFill>
              </a:rPr>
              <a:t>Nettolohn:</a:t>
            </a:r>
            <a:endParaRPr lang="de-DE" sz="1800" b="1" dirty="0">
              <a:solidFill>
                <a:srgbClr val="1D2D4B"/>
              </a:solidFill>
            </a:endParaRPr>
          </a:p>
        </p:txBody>
      </p:sp>
      <p:sp>
        <p:nvSpPr>
          <p:cNvPr id="9" name="Text Box 6"/>
          <p:cNvSpPr txBox="1">
            <a:spLocks noChangeArrowheads="1"/>
          </p:cNvSpPr>
          <p:nvPr/>
        </p:nvSpPr>
        <p:spPr bwMode="auto">
          <a:xfrm>
            <a:off x="5819859" y="3384708"/>
            <a:ext cx="2057400" cy="381000"/>
          </a:xfrm>
          <a:prstGeom prst="rect">
            <a:avLst/>
          </a:prstGeom>
          <a:noFill/>
          <a:ln w="12700" cap="sq">
            <a:noFill/>
            <a:miter lim="800000"/>
            <a:headEnd type="none" w="sm" len="sm"/>
            <a:tailEnd type="none" w="sm" len="sm"/>
          </a:ln>
        </p:spPr>
        <p:txBody>
          <a:bodyPr lIns="35982" tIns="45697" rIns="35982" bIns="45697" anchor="ctr"/>
          <a:lstStyle/>
          <a:p>
            <a:pPr algn="r" eaLnBrk="0" hangingPunct="0">
              <a:spcBef>
                <a:spcPct val="20000"/>
              </a:spcBef>
              <a:buClr>
                <a:srgbClr val="003366"/>
              </a:buClr>
              <a:buSzPct val="60000"/>
            </a:pPr>
            <a:r>
              <a:rPr lang="de-DE" sz="1800" b="1" dirty="0" smtClean="0"/>
              <a:t> </a:t>
            </a:r>
            <a:r>
              <a:rPr lang="de-DE" sz="1800" b="1" dirty="0">
                <a:solidFill>
                  <a:srgbClr val="1D2D4B"/>
                </a:solidFill>
              </a:rPr>
              <a:t>€ </a:t>
            </a:r>
            <a:r>
              <a:rPr lang="de-DE" sz="1800" b="1" dirty="0" smtClean="0">
                <a:solidFill>
                  <a:srgbClr val="1D2D4B"/>
                </a:solidFill>
              </a:rPr>
              <a:t>3.327,00</a:t>
            </a:r>
            <a:endParaRPr lang="de-DE" sz="1800" b="1" dirty="0">
              <a:solidFill>
                <a:srgbClr val="1D2D4B"/>
              </a:solidFill>
            </a:endParaRPr>
          </a:p>
        </p:txBody>
      </p:sp>
      <p:sp>
        <p:nvSpPr>
          <p:cNvPr id="10" name="Text Box 7"/>
          <p:cNvSpPr txBox="1">
            <a:spLocks noChangeArrowheads="1"/>
          </p:cNvSpPr>
          <p:nvPr/>
        </p:nvSpPr>
        <p:spPr bwMode="auto">
          <a:xfrm>
            <a:off x="411330" y="4093348"/>
            <a:ext cx="2520950" cy="381000"/>
          </a:xfrm>
          <a:prstGeom prst="rect">
            <a:avLst/>
          </a:prstGeom>
          <a:noFill/>
          <a:ln w="12700" cap="sq">
            <a:noFill/>
            <a:miter lim="800000"/>
            <a:headEnd type="none" w="sm" len="sm"/>
            <a:tailEnd type="none" w="sm" len="sm"/>
          </a:ln>
        </p:spPr>
        <p:txBody>
          <a:bodyPr lIns="35982" tIns="45697" rIns="35982" bIns="45697" anchor="ctr"/>
          <a:lstStyle/>
          <a:p>
            <a:pPr algn="l" eaLnBrk="0" hangingPunct="0"/>
            <a:r>
              <a:rPr lang="de-DE" sz="1800" b="1" dirty="0">
                <a:solidFill>
                  <a:srgbClr val="92D050"/>
                </a:solidFill>
              </a:rPr>
              <a:t>Tagegeld (netto):</a:t>
            </a:r>
          </a:p>
        </p:txBody>
      </p:sp>
      <p:sp>
        <p:nvSpPr>
          <p:cNvPr id="12" name="Text Box 8"/>
          <p:cNvSpPr txBox="1">
            <a:spLocks noChangeArrowheads="1"/>
          </p:cNvSpPr>
          <p:nvPr/>
        </p:nvSpPr>
        <p:spPr bwMode="auto">
          <a:xfrm>
            <a:off x="5819859" y="4093348"/>
            <a:ext cx="2057400" cy="381000"/>
          </a:xfrm>
          <a:prstGeom prst="rect">
            <a:avLst/>
          </a:prstGeom>
          <a:noFill/>
          <a:ln w="12700" cap="sq">
            <a:noFill/>
            <a:miter lim="800000"/>
            <a:headEnd type="none" w="sm" len="sm"/>
            <a:tailEnd type="none" w="sm" len="sm"/>
          </a:ln>
        </p:spPr>
        <p:txBody>
          <a:bodyPr lIns="35982" tIns="45697" rIns="35982" bIns="45697" anchor="ctr"/>
          <a:lstStyle/>
          <a:p>
            <a:pPr algn="r" eaLnBrk="0" hangingPunct="0">
              <a:spcBef>
                <a:spcPct val="20000"/>
              </a:spcBef>
              <a:buClr>
                <a:srgbClr val="003366"/>
              </a:buClr>
              <a:buSzPct val="60000"/>
            </a:pPr>
            <a:r>
              <a:rPr lang="de-DE" sz="1800" b="1" dirty="0">
                <a:solidFill>
                  <a:srgbClr val="92D050"/>
                </a:solidFill>
              </a:rPr>
              <a:t>+ € </a:t>
            </a:r>
            <a:r>
              <a:rPr lang="de-DE" sz="1800" b="1" dirty="0" smtClean="0">
                <a:solidFill>
                  <a:srgbClr val="92D050"/>
                </a:solidFill>
              </a:rPr>
              <a:t>2.623,76</a:t>
            </a:r>
            <a:endParaRPr lang="de-DE" sz="1800" b="1" dirty="0">
              <a:solidFill>
                <a:srgbClr val="92D050"/>
              </a:solidFill>
            </a:endParaRPr>
          </a:p>
        </p:txBody>
      </p:sp>
      <p:cxnSp>
        <p:nvCxnSpPr>
          <p:cNvPr id="13" name="Gerade Verbindung 15"/>
          <p:cNvCxnSpPr/>
          <p:nvPr/>
        </p:nvCxnSpPr>
        <p:spPr bwMode="auto">
          <a:xfrm flipV="1">
            <a:off x="411330" y="4474348"/>
            <a:ext cx="7569617" cy="2196"/>
          </a:xfrm>
          <a:prstGeom prst="line">
            <a:avLst/>
          </a:prstGeom>
          <a:solidFill>
            <a:srgbClr val="D6D6D6"/>
          </a:solidFill>
          <a:ln w="12700" cap="flat" cmpd="sng" algn="ctr">
            <a:solidFill>
              <a:srgbClr val="1D2D4B"/>
            </a:solidFill>
            <a:prstDash val="solid"/>
            <a:round/>
            <a:headEnd type="none" w="med" len="med"/>
            <a:tailEnd type="none" w="med" len="med"/>
          </a:ln>
          <a:effectLst/>
        </p:spPr>
      </p:cxnSp>
      <p:sp>
        <p:nvSpPr>
          <p:cNvPr id="14" name="Text Box 9"/>
          <p:cNvSpPr txBox="1">
            <a:spLocks noChangeArrowheads="1"/>
          </p:cNvSpPr>
          <p:nvPr/>
        </p:nvSpPr>
        <p:spPr bwMode="auto">
          <a:xfrm>
            <a:off x="411330" y="4664848"/>
            <a:ext cx="2520950" cy="381000"/>
          </a:xfrm>
          <a:prstGeom prst="rect">
            <a:avLst/>
          </a:prstGeom>
          <a:noFill/>
          <a:ln w="12700" cap="sq">
            <a:noFill/>
            <a:miter lim="800000"/>
            <a:headEnd type="none" w="sm" len="sm"/>
            <a:tailEnd type="none" w="sm" len="sm"/>
          </a:ln>
        </p:spPr>
        <p:txBody>
          <a:bodyPr lIns="35982" tIns="45697" rIns="35982" bIns="45697" anchor="ctr"/>
          <a:lstStyle/>
          <a:p>
            <a:pPr marL="198438" indent="-198438" algn="l" eaLnBrk="0" hangingPunct="0">
              <a:spcBef>
                <a:spcPct val="20000"/>
              </a:spcBef>
              <a:buClr>
                <a:srgbClr val="003366"/>
              </a:buClr>
              <a:buSzPct val="60000"/>
              <a:buFont typeface="Monotype Sorts" pitchFamily="2" charset="2"/>
              <a:buNone/>
            </a:pPr>
            <a:r>
              <a:rPr lang="de-DE" sz="1800" b="1" dirty="0">
                <a:solidFill>
                  <a:srgbClr val="C00000"/>
                </a:solidFill>
              </a:rPr>
              <a:t>Lücke:</a:t>
            </a:r>
          </a:p>
        </p:txBody>
      </p:sp>
      <p:sp>
        <p:nvSpPr>
          <p:cNvPr id="15" name="Text Box 10"/>
          <p:cNvSpPr txBox="1">
            <a:spLocks noChangeArrowheads="1"/>
          </p:cNvSpPr>
          <p:nvPr/>
        </p:nvSpPr>
        <p:spPr bwMode="auto">
          <a:xfrm>
            <a:off x="5819859" y="4661443"/>
            <a:ext cx="2057400" cy="381000"/>
          </a:xfrm>
          <a:prstGeom prst="rect">
            <a:avLst/>
          </a:prstGeom>
          <a:noFill/>
          <a:ln w="12700" cap="sq">
            <a:noFill/>
            <a:miter lim="800000"/>
            <a:headEnd type="none" w="sm" len="sm"/>
            <a:tailEnd type="none" w="sm" len="sm"/>
          </a:ln>
        </p:spPr>
        <p:txBody>
          <a:bodyPr lIns="35982" tIns="45697" rIns="35982" bIns="45697" anchor="ctr"/>
          <a:lstStyle/>
          <a:p>
            <a:pPr algn="r" eaLnBrk="0" hangingPunct="0">
              <a:spcBef>
                <a:spcPct val="20000"/>
              </a:spcBef>
              <a:buClr>
                <a:srgbClr val="003366"/>
              </a:buClr>
              <a:buSzPct val="60000"/>
              <a:buFont typeface="Monotype Sorts" pitchFamily="2" charset="2"/>
              <a:buNone/>
            </a:pPr>
            <a:r>
              <a:rPr lang="de-DE" sz="1800" b="1" u="sng" dirty="0">
                <a:solidFill>
                  <a:srgbClr val="C00000"/>
                </a:solidFill>
              </a:rPr>
              <a:t>- € </a:t>
            </a:r>
            <a:r>
              <a:rPr lang="de-DE" sz="1800" b="1" u="sng" dirty="0" smtClean="0">
                <a:solidFill>
                  <a:srgbClr val="C00000"/>
                </a:solidFill>
              </a:rPr>
              <a:t>703,24</a:t>
            </a:r>
            <a:endParaRPr lang="de-DE" sz="1800" b="1" u="sng" dirty="0">
              <a:solidFill>
                <a:srgbClr val="C00000"/>
              </a:solidFill>
            </a:endParaRPr>
          </a:p>
        </p:txBody>
      </p:sp>
      <p:sp>
        <p:nvSpPr>
          <p:cNvPr id="16" name="Text Box 12"/>
          <p:cNvSpPr txBox="1">
            <a:spLocks noChangeArrowheads="1"/>
          </p:cNvSpPr>
          <p:nvPr/>
        </p:nvSpPr>
        <p:spPr bwMode="auto">
          <a:xfrm>
            <a:off x="411330" y="5376174"/>
            <a:ext cx="6181976" cy="465638"/>
          </a:xfrm>
          <a:prstGeom prst="rect">
            <a:avLst/>
          </a:prstGeom>
          <a:noFill/>
          <a:ln w="12700" cap="sq">
            <a:noFill/>
            <a:miter lim="800000"/>
            <a:headEnd type="none" w="sm" len="sm"/>
            <a:tailEnd type="none" w="sm" len="sm"/>
          </a:ln>
        </p:spPr>
        <p:txBody>
          <a:bodyPr lIns="35982" tIns="45697" rIns="35982" bIns="45697"/>
          <a:lstStyle/>
          <a:p>
            <a:pPr eaLnBrk="0" hangingPunct="0">
              <a:spcBef>
                <a:spcPct val="20000"/>
              </a:spcBef>
              <a:buClr>
                <a:srgbClr val="003366"/>
              </a:buClr>
              <a:buSzPct val="60000"/>
              <a:buFont typeface="Monotype Sorts" pitchFamily="2" charset="2"/>
              <a:buNone/>
            </a:pPr>
            <a:r>
              <a:rPr lang="de-DE" b="1" dirty="0">
                <a:solidFill>
                  <a:srgbClr val="1D2D4B"/>
                </a:solidFill>
              </a:rPr>
              <a:t>Kann durch eine private Zusatz-KV abgesichert werden</a:t>
            </a:r>
            <a:endParaRPr lang="de-DE" dirty="0">
              <a:solidFill>
                <a:srgbClr val="1D2D4B"/>
              </a:solidFill>
            </a:endParaRPr>
          </a:p>
        </p:txBody>
      </p:sp>
      <p:sp>
        <p:nvSpPr>
          <p:cNvPr id="17" name="AutoShape 11"/>
          <p:cNvSpPr>
            <a:spLocks noChangeArrowheads="1"/>
          </p:cNvSpPr>
          <p:nvPr/>
        </p:nvSpPr>
        <p:spPr bwMode="auto">
          <a:xfrm>
            <a:off x="6760536" y="5042443"/>
            <a:ext cx="865188" cy="6096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6056 h 21600"/>
              <a:gd name="T20" fmla="*/ 18585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0"/>
                </a:moveTo>
                <a:lnTo>
                  <a:pt x="10800" y="7819"/>
                </a:lnTo>
                <a:lnTo>
                  <a:pt x="13815" y="7819"/>
                </a:lnTo>
                <a:lnTo>
                  <a:pt x="13815" y="16056"/>
                </a:lnTo>
                <a:lnTo>
                  <a:pt x="0" y="16056"/>
                </a:lnTo>
                <a:lnTo>
                  <a:pt x="0" y="21600"/>
                </a:lnTo>
                <a:lnTo>
                  <a:pt x="18585" y="21600"/>
                </a:lnTo>
                <a:lnTo>
                  <a:pt x="18585" y="7819"/>
                </a:lnTo>
                <a:lnTo>
                  <a:pt x="21600" y="7819"/>
                </a:lnTo>
                <a:close/>
              </a:path>
            </a:pathLst>
          </a:custGeom>
          <a:solidFill>
            <a:srgbClr val="1D2D4B"/>
          </a:solidFill>
          <a:ln w="12700" cap="sq">
            <a:solidFill>
              <a:srgbClr val="1D2D4B"/>
            </a:solidFill>
            <a:miter lim="800000"/>
            <a:headEnd type="none" w="sm" len="sm"/>
            <a:tailEnd type="none" w="sm" len="sm"/>
          </a:ln>
        </p:spPr>
        <p:txBody>
          <a:bodyPr wrap="none" anchor="ctr"/>
          <a:lstStyle/>
          <a:p>
            <a:endParaRPr lang="de-DE"/>
          </a:p>
        </p:txBody>
      </p:sp>
      <p:sp>
        <p:nvSpPr>
          <p:cNvPr id="18" name="Stern mit 5 Zacken 17"/>
          <p:cNvSpPr/>
          <p:nvPr/>
        </p:nvSpPr>
        <p:spPr bwMode="auto">
          <a:xfrm>
            <a:off x="11319524" y="1751433"/>
            <a:ext cx="504056" cy="432048"/>
          </a:xfrm>
          <a:prstGeom prst="star5">
            <a:avLst>
              <a:gd name="adj" fmla="val 16735"/>
              <a:gd name="hf" fmla="val 105146"/>
              <a:gd name="vf" fmla="val 110557"/>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328861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wipe(left)">
                                      <p:cBhvr>
                                        <p:cTn id="16" dur="500"/>
                                        <p:tgtEl>
                                          <p:spTgt spid="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ipe(left)">
                                      <p:cBhvr>
                                        <p:cTn id="21" dur="500"/>
                                        <p:tgtEl>
                                          <p:spTgt spid="10">
                                            <p:txEl>
                                              <p:pRg st="0" end="0"/>
                                            </p:txEl>
                                          </p:spTgt>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wipe(left)">
                                      <p:cBhvr>
                                        <p:cTn id="25" dur="500"/>
                                        <p:tgtEl>
                                          <p:spTgt spid="1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wipe(left)">
                                      <p:cBhvr>
                                        <p:cTn id="30" dur="500"/>
                                        <p:tgtEl>
                                          <p:spTgt spid="14">
                                            <p:txEl>
                                              <p:pRg st="0" end="0"/>
                                            </p:txEl>
                                          </p:spTgt>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animEffect transition="in" filter="wipe(left)">
                                      <p:cBhvr>
                                        <p:cTn id="34" dur="500"/>
                                        <p:tgtEl>
                                          <p:spTgt spid="15">
                                            <p:txEl>
                                              <p:pRg st="0" end="0"/>
                                            </p:txEl>
                                          </p:spTgt>
                                        </p:tgtEl>
                                      </p:cBhvr>
                                    </p:animEffect>
                                  </p:childTnLst>
                                  <p:subTnLst>
                                    <p:audio>
                                      <p:cMediaNode>
                                        <p:cTn display="0" masterRel="sameClick">
                                          <p:stCondLst>
                                            <p:cond evt="begin" delay="0">
                                              <p:tn val="32"/>
                                            </p:cond>
                                          </p:stCondLst>
                                          <p:endCondLst>
                                            <p:cond evt="onStopAudio" delay="0">
                                              <p:tgtEl>
                                                <p:sldTgt/>
                                              </p:tgtEl>
                                            </p:cond>
                                          </p:endCondLst>
                                        </p:cTn>
                                        <p:tgtEl>
                                          <p:sndTgt r:embed="rId2" name="explode.wav"/>
                                        </p:tgtEl>
                                      </p:cMediaNode>
                                    </p:audio>
                                  </p:sub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advAuto="0"/>
      <p:bldP spid="8" grpId="0" build="p" autoUpdateAnimBg="0"/>
      <p:bldP spid="9" grpId="0" build="p" autoUpdateAnimBg="0" advAuto="0"/>
      <p:bldP spid="10" grpId="0" build="p" autoUpdateAnimBg="0"/>
      <p:bldP spid="12" grpId="0" build="p" autoUpdateAnimBg="0" advAuto="0"/>
      <p:bldP spid="14" grpId="0" build="p" autoUpdateAnimBg="0"/>
      <p:bldP spid="15" grpId="0" build="p" autoUpdateAnimBg="0" advAuto="0"/>
      <p:bldP spid="16" grpId="0" autoUpdateAnimBg="0"/>
      <p:bldP spid="17"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167</a:t>
            </a:fld>
            <a:endParaRPr lang="de-DE"/>
          </a:p>
        </p:txBody>
      </p:sp>
      <p:sp>
        <p:nvSpPr>
          <p:cNvPr id="4" name="Textplatzhalter 3"/>
          <p:cNvSpPr>
            <a:spLocks noGrp="1"/>
          </p:cNvSpPr>
          <p:nvPr>
            <p:ph type="body" sz="quarter" idx="10"/>
          </p:nvPr>
        </p:nvSpPr>
        <p:spPr/>
        <p:txBody>
          <a:bodyPr/>
          <a:lstStyle/>
          <a:p>
            <a:r>
              <a:rPr lang="de-DE" dirty="0" smtClean="0"/>
              <a:t>Übliche Krankentagegeldabsicherung in der PKV</a:t>
            </a:r>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a:t>Die gesetzliche und private Krankenversicherung im Vergleich</a:t>
            </a:r>
          </a:p>
        </p:txBody>
      </p:sp>
      <p:sp>
        <p:nvSpPr>
          <p:cNvPr id="5" name="Text Box 2"/>
          <p:cNvSpPr txBox="1">
            <a:spLocks noChangeArrowheads="1"/>
          </p:cNvSpPr>
          <p:nvPr/>
        </p:nvSpPr>
        <p:spPr bwMode="auto">
          <a:xfrm>
            <a:off x="122599" y="-438862"/>
            <a:ext cx="6781800" cy="457200"/>
          </a:xfrm>
          <a:prstGeom prst="rect">
            <a:avLst/>
          </a:prstGeom>
          <a:noFill/>
          <a:ln w="12700" cap="sq">
            <a:noFill/>
            <a:miter lim="800000"/>
            <a:headEnd type="none" w="sm" len="sm"/>
            <a:tailEnd type="none" w="sm" len="sm"/>
          </a:ln>
        </p:spPr>
        <p:txBody>
          <a:bodyPr lIns="91395" tIns="45697" rIns="91395" bIns="45697"/>
          <a:lstStyle/>
          <a:p>
            <a:pPr algn="l" eaLnBrk="0" hangingPunct="0"/>
            <a:r>
              <a:rPr lang="de-DE" sz="2000" b="1" dirty="0"/>
              <a:t>Übliche Krankentagegeldabsicherung in der PKV</a:t>
            </a:r>
          </a:p>
        </p:txBody>
      </p:sp>
      <p:sp>
        <p:nvSpPr>
          <p:cNvPr id="6" name="Text Box 4"/>
          <p:cNvSpPr txBox="1">
            <a:spLocks noChangeArrowheads="1"/>
          </p:cNvSpPr>
          <p:nvPr/>
        </p:nvSpPr>
        <p:spPr bwMode="auto">
          <a:xfrm>
            <a:off x="355183" y="2082769"/>
            <a:ext cx="3200400" cy="338508"/>
          </a:xfrm>
          <a:prstGeom prst="rect">
            <a:avLst/>
          </a:prstGeom>
          <a:noFill/>
          <a:ln w="12700" cap="sq">
            <a:noFill/>
            <a:miter lim="800000"/>
            <a:headEnd type="none" w="sm" len="sm"/>
            <a:tailEnd type="none" w="sm" len="sm"/>
          </a:ln>
        </p:spPr>
        <p:txBody>
          <a:bodyPr lIns="91395" tIns="45697" rIns="91395" bIns="45697">
            <a:spAutoFit/>
          </a:bodyPr>
          <a:lstStyle/>
          <a:p>
            <a:pPr algn="l" eaLnBrk="0" hangingPunct="0"/>
            <a:r>
              <a:rPr lang="de-DE" sz="1600" b="1" dirty="0">
                <a:solidFill>
                  <a:srgbClr val="1D2D4B"/>
                </a:solidFill>
              </a:rPr>
              <a:t>Tagegeldberechnung:</a:t>
            </a:r>
            <a:endParaRPr lang="de-DE" sz="1600" dirty="0">
              <a:solidFill>
                <a:srgbClr val="1D2D4B"/>
              </a:solidFill>
            </a:endParaRPr>
          </a:p>
        </p:txBody>
      </p:sp>
      <p:sp>
        <p:nvSpPr>
          <p:cNvPr id="8" name="Text Box 5"/>
          <p:cNvSpPr txBox="1">
            <a:spLocks noChangeArrowheads="1"/>
          </p:cNvSpPr>
          <p:nvPr/>
        </p:nvSpPr>
        <p:spPr bwMode="auto">
          <a:xfrm>
            <a:off x="3555583" y="2101441"/>
            <a:ext cx="6053638" cy="381000"/>
          </a:xfrm>
          <a:prstGeom prst="rect">
            <a:avLst/>
          </a:prstGeom>
          <a:noFill/>
          <a:ln w="12700" cap="sq">
            <a:noFill/>
            <a:miter lim="800000"/>
            <a:headEnd type="none" w="sm" len="sm"/>
            <a:tailEnd type="none" w="sm" len="sm"/>
          </a:ln>
        </p:spPr>
        <p:txBody>
          <a:bodyPr lIns="91395" tIns="45697" rIns="91395" bIns="45697"/>
          <a:lstStyle/>
          <a:p>
            <a:pPr eaLnBrk="0" hangingPunct="0"/>
            <a:r>
              <a:rPr lang="de-DE" sz="1600" dirty="0">
                <a:solidFill>
                  <a:srgbClr val="1D2D4B"/>
                </a:solidFill>
              </a:rPr>
              <a:t>Basis 80% vom </a:t>
            </a:r>
            <a:r>
              <a:rPr lang="de-DE" sz="1600" dirty="0" smtClean="0">
                <a:solidFill>
                  <a:srgbClr val="1D2D4B"/>
                </a:solidFill>
              </a:rPr>
              <a:t>Jahresbruttogehalt (Annahmerichtlinien)</a:t>
            </a:r>
            <a:endParaRPr lang="de-DE" sz="1600" dirty="0">
              <a:solidFill>
                <a:srgbClr val="1D2D4B"/>
              </a:solidFill>
            </a:endParaRPr>
          </a:p>
        </p:txBody>
      </p:sp>
      <p:sp>
        <p:nvSpPr>
          <p:cNvPr id="9" name="Text Box 8"/>
          <p:cNvSpPr txBox="1">
            <a:spLocks noChangeArrowheads="1"/>
          </p:cNvSpPr>
          <p:nvPr/>
        </p:nvSpPr>
        <p:spPr bwMode="auto">
          <a:xfrm>
            <a:off x="3455830" y="2540504"/>
            <a:ext cx="556260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dirty="0">
                <a:solidFill>
                  <a:srgbClr val="1D2D4B"/>
                </a:solidFill>
                <a:cs typeface="Times New Roman" pitchFamily="18" charset="0"/>
              </a:rPr>
              <a:t>€ </a:t>
            </a:r>
            <a:r>
              <a:rPr lang="de-DE" sz="1400" dirty="0" smtClean="0">
                <a:solidFill>
                  <a:srgbClr val="1D2D4B"/>
                </a:solidFill>
                <a:cs typeface="Times New Roman" pitchFamily="18" charset="0"/>
              </a:rPr>
              <a:t>5.200 monatlich </a:t>
            </a:r>
            <a:r>
              <a:rPr lang="de-DE" sz="1400" dirty="0">
                <a:solidFill>
                  <a:srgbClr val="1D2D4B"/>
                </a:solidFill>
                <a:cs typeface="Times New Roman" pitchFamily="18" charset="0"/>
              </a:rPr>
              <a:t>(100%)</a:t>
            </a:r>
          </a:p>
        </p:txBody>
      </p:sp>
      <p:grpSp>
        <p:nvGrpSpPr>
          <p:cNvPr id="10" name="Group 9"/>
          <p:cNvGrpSpPr>
            <a:grpSpLocks/>
          </p:cNvGrpSpPr>
          <p:nvPr/>
        </p:nvGrpSpPr>
        <p:grpSpPr bwMode="auto">
          <a:xfrm>
            <a:off x="1360627" y="2938338"/>
            <a:ext cx="7620000" cy="533400"/>
            <a:chOff x="768" y="1872"/>
            <a:chExt cx="4800" cy="336"/>
          </a:xfrm>
        </p:grpSpPr>
        <p:sp>
          <p:nvSpPr>
            <p:cNvPr id="12" name="Text Box 10"/>
            <p:cNvSpPr txBox="1">
              <a:spLocks noChangeArrowheads="1"/>
            </p:cNvSpPr>
            <p:nvPr/>
          </p:nvSpPr>
          <p:spPr bwMode="auto">
            <a:xfrm>
              <a:off x="768" y="1872"/>
              <a:ext cx="1296" cy="336"/>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dirty="0">
                  <a:solidFill>
                    <a:srgbClr val="1D2D4B"/>
                  </a:solidFill>
                  <a:cs typeface="Times New Roman" pitchFamily="18" charset="0"/>
                </a:rPr>
                <a:t>€ </a:t>
              </a:r>
              <a:r>
                <a:rPr lang="de-DE" sz="1400" dirty="0" smtClean="0">
                  <a:solidFill>
                    <a:srgbClr val="1D2D4B"/>
                  </a:solidFill>
                  <a:cs typeface="Times New Roman" pitchFamily="18" charset="0"/>
                </a:rPr>
                <a:t>  5.200 </a:t>
              </a:r>
              <a:r>
                <a:rPr lang="de-DE" sz="1400" dirty="0">
                  <a:solidFill>
                    <a:srgbClr val="1D2D4B"/>
                  </a:solidFill>
                  <a:cs typeface="Times New Roman" pitchFamily="18" charset="0"/>
                </a:rPr>
                <a:t>x 80% =</a:t>
              </a:r>
            </a:p>
          </p:txBody>
        </p:sp>
        <p:sp>
          <p:nvSpPr>
            <p:cNvPr id="13" name="Text Box 11"/>
            <p:cNvSpPr txBox="1">
              <a:spLocks noChangeArrowheads="1"/>
            </p:cNvSpPr>
            <p:nvPr/>
          </p:nvSpPr>
          <p:spPr bwMode="auto">
            <a:xfrm>
              <a:off x="2064" y="1872"/>
              <a:ext cx="3504" cy="336"/>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dirty="0">
                  <a:solidFill>
                    <a:srgbClr val="1D2D4B"/>
                  </a:solidFill>
                  <a:cs typeface="Times New Roman" pitchFamily="18" charset="0"/>
                </a:rPr>
                <a:t>€ </a:t>
              </a:r>
              <a:r>
                <a:rPr lang="de-DE" sz="1400" dirty="0" smtClean="0">
                  <a:solidFill>
                    <a:srgbClr val="1D2D4B"/>
                  </a:solidFill>
                  <a:cs typeface="Times New Roman" pitchFamily="18" charset="0"/>
                </a:rPr>
                <a:t>4.160 monatlich (138,66 €)</a:t>
              </a:r>
              <a:r>
                <a:rPr lang="de-DE" sz="1400" dirty="0">
                  <a:solidFill>
                    <a:srgbClr val="1D2D4B"/>
                  </a:solidFill>
                  <a:cs typeface="Times New Roman" pitchFamily="18" charset="0"/>
                </a:rPr>
                <a:t/>
              </a:r>
              <a:br>
                <a:rPr lang="de-DE" sz="1400" dirty="0">
                  <a:solidFill>
                    <a:srgbClr val="1D2D4B"/>
                  </a:solidFill>
                  <a:cs typeface="Times New Roman" pitchFamily="18" charset="0"/>
                </a:rPr>
              </a:br>
              <a:r>
                <a:rPr lang="de-DE" sz="1400" dirty="0" smtClean="0">
                  <a:solidFill>
                    <a:srgbClr val="1D2D4B"/>
                  </a:solidFill>
                  <a:cs typeface="Times New Roman" pitchFamily="18" charset="0"/>
                </a:rPr>
                <a:t>aufgerundet sind maximal € 140 </a:t>
              </a:r>
              <a:r>
                <a:rPr lang="de-DE" sz="1400" dirty="0">
                  <a:solidFill>
                    <a:srgbClr val="1D2D4B"/>
                  </a:solidFill>
                  <a:cs typeface="Times New Roman" pitchFamily="18" charset="0"/>
                </a:rPr>
                <a:t>täglich </a:t>
              </a:r>
              <a:r>
                <a:rPr lang="de-DE" sz="1400" dirty="0" smtClean="0">
                  <a:solidFill>
                    <a:srgbClr val="1D2D4B"/>
                  </a:solidFill>
                  <a:cs typeface="Times New Roman" pitchFamily="18" charset="0"/>
                </a:rPr>
                <a:t>Krankentagegeld möglich</a:t>
              </a:r>
              <a:endParaRPr lang="de-DE" sz="1400" dirty="0">
                <a:solidFill>
                  <a:srgbClr val="1D2D4B"/>
                </a:solidFill>
                <a:cs typeface="Times New Roman" pitchFamily="18" charset="0"/>
              </a:endParaRPr>
            </a:p>
          </p:txBody>
        </p:sp>
      </p:grpSp>
      <p:sp>
        <p:nvSpPr>
          <p:cNvPr id="14" name="Text Box 7"/>
          <p:cNvSpPr txBox="1">
            <a:spLocks noChangeArrowheads="1"/>
          </p:cNvSpPr>
          <p:nvPr/>
        </p:nvSpPr>
        <p:spPr bwMode="auto">
          <a:xfrm>
            <a:off x="1360627" y="2492628"/>
            <a:ext cx="205740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dirty="0">
                <a:solidFill>
                  <a:srgbClr val="1D2D4B"/>
                </a:solidFill>
                <a:cs typeface="Times New Roman" pitchFamily="18" charset="0"/>
              </a:rPr>
              <a:t>€ </a:t>
            </a:r>
            <a:r>
              <a:rPr lang="de-DE" sz="1400" dirty="0" smtClean="0">
                <a:solidFill>
                  <a:srgbClr val="1D2D4B"/>
                </a:solidFill>
                <a:cs typeface="Times New Roman" pitchFamily="18" charset="0"/>
              </a:rPr>
              <a:t>62.400 </a:t>
            </a:r>
            <a:r>
              <a:rPr lang="de-DE" sz="1400" dirty="0">
                <a:solidFill>
                  <a:srgbClr val="1D2D4B"/>
                </a:solidFill>
                <a:cs typeface="Times New Roman" pitchFamily="18" charset="0"/>
              </a:rPr>
              <a:t>/ 12 =</a:t>
            </a:r>
          </a:p>
        </p:txBody>
      </p:sp>
      <p:sp>
        <p:nvSpPr>
          <p:cNvPr id="15" name="Text Box 12"/>
          <p:cNvSpPr txBox="1">
            <a:spLocks noChangeArrowheads="1"/>
          </p:cNvSpPr>
          <p:nvPr/>
        </p:nvSpPr>
        <p:spPr bwMode="auto">
          <a:xfrm>
            <a:off x="355183" y="3599142"/>
            <a:ext cx="9254038" cy="338508"/>
          </a:xfrm>
          <a:prstGeom prst="rect">
            <a:avLst/>
          </a:prstGeom>
          <a:noFill/>
          <a:ln w="12700" cap="sq">
            <a:noFill/>
            <a:miter lim="800000"/>
            <a:headEnd type="none" w="sm" len="sm"/>
            <a:tailEnd type="none" w="sm" len="sm"/>
          </a:ln>
        </p:spPr>
        <p:txBody>
          <a:bodyPr wrap="square" lIns="91395" tIns="45697" rIns="91395" bIns="45697">
            <a:spAutoFit/>
          </a:bodyPr>
          <a:lstStyle/>
          <a:p>
            <a:pPr algn="l" eaLnBrk="0" hangingPunct="0"/>
            <a:r>
              <a:rPr lang="de-DE" sz="1600" b="1" dirty="0">
                <a:solidFill>
                  <a:srgbClr val="1D2D4B"/>
                </a:solidFill>
              </a:rPr>
              <a:t>Folgende Beiträge sind vom Kunden selbst zu </a:t>
            </a:r>
            <a:r>
              <a:rPr lang="de-DE" sz="1600" b="1" dirty="0" smtClean="0">
                <a:solidFill>
                  <a:srgbClr val="1D2D4B"/>
                </a:solidFill>
              </a:rPr>
              <a:t>tragen (immer AN+AG-Anteil!):</a:t>
            </a:r>
            <a:endParaRPr lang="de-DE" sz="1600" dirty="0">
              <a:solidFill>
                <a:srgbClr val="1D2D4B"/>
              </a:solidFill>
            </a:endParaRPr>
          </a:p>
        </p:txBody>
      </p:sp>
      <p:sp>
        <p:nvSpPr>
          <p:cNvPr id="16" name="Text Box 14"/>
          <p:cNvSpPr txBox="1">
            <a:spLocks noChangeArrowheads="1"/>
          </p:cNvSpPr>
          <p:nvPr/>
        </p:nvSpPr>
        <p:spPr bwMode="auto">
          <a:xfrm>
            <a:off x="505369" y="3940547"/>
            <a:ext cx="8675688" cy="304800"/>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a:solidFill>
                  <a:srgbClr val="1D2D4B"/>
                </a:solidFill>
              </a:rPr>
              <a:t>Rentenversicherung                </a:t>
            </a:r>
            <a:r>
              <a:rPr lang="de-DE" sz="1200" dirty="0" smtClean="0">
                <a:solidFill>
                  <a:srgbClr val="1D2D4B"/>
                </a:solidFill>
              </a:rPr>
              <a:t>Die letzten </a:t>
            </a:r>
            <a:r>
              <a:rPr lang="de-DE" sz="1200" dirty="0">
                <a:solidFill>
                  <a:srgbClr val="1D2D4B"/>
                </a:solidFill>
              </a:rPr>
              <a:t>beitragspflichtigen </a:t>
            </a:r>
            <a:r>
              <a:rPr lang="de-DE" sz="1200" dirty="0" smtClean="0">
                <a:solidFill>
                  <a:srgbClr val="1D2D4B"/>
                </a:solidFill>
              </a:rPr>
              <a:t>Einkünfte </a:t>
            </a:r>
            <a:r>
              <a:rPr lang="de-DE" sz="1200" dirty="0">
                <a:solidFill>
                  <a:srgbClr val="1D2D4B"/>
                </a:solidFill>
              </a:rPr>
              <a:t>: € </a:t>
            </a:r>
            <a:r>
              <a:rPr lang="de-DE" sz="1200" dirty="0" smtClean="0">
                <a:solidFill>
                  <a:srgbClr val="1D2D4B"/>
                </a:solidFill>
              </a:rPr>
              <a:t>5.200 x 14,88 %*  	€ 773,76                              </a:t>
            </a:r>
            <a:endParaRPr lang="de-DE" sz="1200" dirty="0">
              <a:solidFill>
                <a:srgbClr val="1D2D4B"/>
              </a:solidFill>
            </a:endParaRPr>
          </a:p>
        </p:txBody>
      </p:sp>
      <p:sp>
        <p:nvSpPr>
          <p:cNvPr id="17" name="Text Box 18"/>
          <p:cNvSpPr txBox="1">
            <a:spLocks noChangeArrowheads="1"/>
          </p:cNvSpPr>
          <p:nvPr/>
        </p:nvSpPr>
        <p:spPr bwMode="auto">
          <a:xfrm>
            <a:off x="505369" y="4262685"/>
            <a:ext cx="7751463" cy="304800"/>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smtClean="0">
                <a:solidFill>
                  <a:srgbClr val="1D2D4B"/>
                </a:solidFill>
              </a:rPr>
              <a:t>Krankenversicherung              Individuelle PKV-Beiträge in diesem Beispiel                                 € 600,00</a:t>
            </a:r>
            <a:endParaRPr lang="de-DE" sz="1200" dirty="0">
              <a:solidFill>
                <a:srgbClr val="1D2D4B"/>
              </a:solidFill>
            </a:endParaRPr>
          </a:p>
        </p:txBody>
      </p:sp>
      <p:sp>
        <p:nvSpPr>
          <p:cNvPr id="18" name="Text Box 22"/>
          <p:cNvSpPr txBox="1">
            <a:spLocks noChangeArrowheads="1"/>
          </p:cNvSpPr>
          <p:nvPr/>
        </p:nvSpPr>
        <p:spPr bwMode="auto">
          <a:xfrm>
            <a:off x="505369" y="4558948"/>
            <a:ext cx="2362200" cy="304800"/>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a:solidFill>
                  <a:srgbClr val="1D2D4B"/>
                </a:solidFill>
              </a:rPr>
              <a:t>Pflegeversicherung</a:t>
            </a:r>
          </a:p>
        </p:txBody>
      </p:sp>
      <p:sp>
        <p:nvSpPr>
          <p:cNvPr id="19" name="Text Box 23"/>
          <p:cNvSpPr txBox="1">
            <a:spLocks noChangeArrowheads="1"/>
          </p:cNvSpPr>
          <p:nvPr/>
        </p:nvSpPr>
        <p:spPr bwMode="auto">
          <a:xfrm>
            <a:off x="2556544" y="4567485"/>
            <a:ext cx="5181600" cy="304800"/>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a:solidFill>
                  <a:srgbClr val="1D2D4B"/>
                </a:solidFill>
              </a:rPr>
              <a:t>In den PKV-Beiträgen enthalten</a:t>
            </a:r>
          </a:p>
        </p:txBody>
      </p:sp>
      <p:grpSp>
        <p:nvGrpSpPr>
          <p:cNvPr id="20" name="Group 24"/>
          <p:cNvGrpSpPr>
            <a:grpSpLocks/>
          </p:cNvGrpSpPr>
          <p:nvPr/>
        </p:nvGrpSpPr>
        <p:grpSpPr bwMode="auto">
          <a:xfrm>
            <a:off x="484856" y="4870991"/>
            <a:ext cx="7253288" cy="304800"/>
            <a:chOff x="642" y="3120"/>
            <a:chExt cx="4569" cy="192"/>
          </a:xfrm>
        </p:grpSpPr>
        <p:sp>
          <p:nvSpPr>
            <p:cNvPr id="21" name="Text Box 25"/>
            <p:cNvSpPr txBox="1">
              <a:spLocks noChangeArrowheads="1"/>
            </p:cNvSpPr>
            <p:nvPr/>
          </p:nvSpPr>
          <p:spPr bwMode="auto">
            <a:xfrm>
              <a:off x="642" y="3120"/>
              <a:ext cx="1488" cy="192"/>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a:solidFill>
                    <a:srgbClr val="1D2D4B"/>
                  </a:solidFill>
                </a:rPr>
                <a:t>Arbeitslosenversicherung</a:t>
              </a:r>
            </a:p>
          </p:txBody>
        </p:sp>
        <p:sp>
          <p:nvSpPr>
            <p:cNvPr id="22" name="Text Box 26"/>
            <p:cNvSpPr txBox="1">
              <a:spLocks noChangeArrowheads="1"/>
            </p:cNvSpPr>
            <p:nvPr/>
          </p:nvSpPr>
          <p:spPr bwMode="auto">
            <a:xfrm>
              <a:off x="1947" y="3120"/>
              <a:ext cx="3264" cy="192"/>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a:solidFill>
                    <a:srgbClr val="1D2D4B"/>
                  </a:solidFill>
                </a:rPr>
                <a:t>Wird vom PKV-Verband übernommen</a:t>
              </a:r>
            </a:p>
          </p:txBody>
        </p:sp>
      </p:grpSp>
      <p:grpSp>
        <p:nvGrpSpPr>
          <p:cNvPr id="23" name="Group 27"/>
          <p:cNvGrpSpPr>
            <a:grpSpLocks/>
          </p:cNvGrpSpPr>
          <p:nvPr/>
        </p:nvGrpSpPr>
        <p:grpSpPr bwMode="auto">
          <a:xfrm>
            <a:off x="639555" y="5265089"/>
            <a:ext cx="7200659" cy="304800"/>
            <a:chOff x="724" y="3269"/>
            <a:chExt cx="4400" cy="192"/>
          </a:xfrm>
        </p:grpSpPr>
        <p:sp>
          <p:nvSpPr>
            <p:cNvPr id="24" name="Text Box 28"/>
            <p:cNvSpPr txBox="1">
              <a:spLocks noChangeArrowheads="1"/>
            </p:cNvSpPr>
            <p:nvPr/>
          </p:nvSpPr>
          <p:spPr bwMode="auto">
            <a:xfrm>
              <a:off x="724" y="3269"/>
              <a:ext cx="1892" cy="192"/>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400" b="1" dirty="0">
                  <a:solidFill>
                    <a:srgbClr val="1D2D4B"/>
                  </a:solidFill>
                </a:rPr>
                <a:t>Gesamtaufwand des Kunden</a:t>
              </a:r>
            </a:p>
          </p:txBody>
        </p:sp>
        <p:sp>
          <p:nvSpPr>
            <p:cNvPr id="25" name="Text Box 29"/>
            <p:cNvSpPr txBox="1">
              <a:spLocks noChangeArrowheads="1"/>
            </p:cNvSpPr>
            <p:nvPr/>
          </p:nvSpPr>
          <p:spPr bwMode="auto">
            <a:xfrm>
              <a:off x="3232" y="3269"/>
              <a:ext cx="1892" cy="192"/>
            </a:xfrm>
            <a:prstGeom prst="rect">
              <a:avLst/>
            </a:prstGeom>
            <a:noFill/>
            <a:ln w="12700" cap="sq">
              <a:noFill/>
              <a:miter lim="800000"/>
              <a:headEnd type="none" w="sm" len="sm"/>
              <a:tailEnd type="none" w="sm" len="sm"/>
            </a:ln>
          </p:spPr>
          <p:txBody>
            <a:bodyPr lIns="35982" tIns="45697" rIns="35982" bIns="45697" anchor="ctr"/>
            <a:lstStyle/>
            <a:p>
              <a:pPr algn="r" eaLnBrk="0" hangingPunct="0">
                <a:spcBef>
                  <a:spcPct val="20000"/>
                </a:spcBef>
                <a:buClr>
                  <a:srgbClr val="003366"/>
                </a:buClr>
                <a:buSzPct val="60000"/>
                <a:buFont typeface="Monotype Sorts" pitchFamily="2" charset="2"/>
                <a:buNone/>
              </a:pPr>
              <a:r>
                <a:rPr lang="de-DE" sz="1400" b="1" u="sng" dirty="0">
                  <a:solidFill>
                    <a:srgbClr val="1D2D4B"/>
                  </a:solidFill>
                </a:rPr>
                <a:t>€ </a:t>
              </a:r>
              <a:r>
                <a:rPr lang="de-DE" sz="1400" b="1" u="sng" dirty="0" smtClean="0">
                  <a:solidFill>
                    <a:srgbClr val="1D2D4B"/>
                  </a:solidFill>
                </a:rPr>
                <a:t>1.373,76</a:t>
              </a:r>
              <a:endParaRPr lang="de-DE" sz="1400" b="1" u="sng" dirty="0">
                <a:solidFill>
                  <a:srgbClr val="1D2D4B"/>
                </a:solidFill>
              </a:endParaRPr>
            </a:p>
          </p:txBody>
        </p:sp>
      </p:grpSp>
      <p:sp>
        <p:nvSpPr>
          <p:cNvPr id="26" name="Textfeld 25"/>
          <p:cNvSpPr txBox="1"/>
          <p:nvPr/>
        </p:nvSpPr>
        <p:spPr>
          <a:xfrm>
            <a:off x="365252" y="6203667"/>
            <a:ext cx="2451125" cy="369332"/>
          </a:xfrm>
          <a:prstGeom prst="rect">
            <a:avLst/>
          </a:prstGeom>
          <a:noFill/>
        </p:spPr>
        <p:txBody>
          <a:bodyPr wrap="square" rtlCol="0">
            <a:spAutoFit/>
          </a:bodyPr>
          <a:lstStyle/>
          <a:p>
            <a:r>
              <a:rPr lang="de-DE" dirty="0" smtClean="0">
                <a:solidFill>
                  <a:srgbClr val="1D2D4B"/>
                </a:solidFill>
              </a:rPr>
              <a:t>* </a:t>
            </a:r>
            <a:r>
              <a:rPr lang="de-DE" sz="1000" dirty="0" smtClean="0">
                <a:solidFill>
                  <a:srgbClr val="1D2D4B"/>
                </a:solidFill>
              </a:rPr>
              <a:t>Beitragssatz der GRV zu 80%</a:t>
            </a:r>
            <a:endParaRPr lang="de-DE" sz="1000" dirty="0">
              <a:solidFill>
                <a:srgbClr val="1D2D4B"/>
              </a:solidFill>
            </a:endParaRPr>
          </a:p>
        </p:txBody>
      </p:sp>
      <p:grpSp>
        <p:nvGrpSpPr>
          <p:cNvPr id="27" name="Group 31"/>
          <p:cNvGrpSpPr>
            <a:grpSpLocks/>
          </p:cNvGrpSpPr>
          <p:nvPr/>
        </p:nvGrpSpPr>
        <p:grpSpPr bwMode="auto">
          <a:xfrm>
            <a:off x="4393751" y="5578854"/>
            <a:ext cx="3430589" cy="230188"/>
            <a:chOff x="2448" y="3552"/>
            <a:chExt cx="2161" cy="145"/>
          </a:xfrm>
        </p:grpSpPr>
        <p:sp>
          <p:nvSpPr>
            <p:cNvPr id="28" name="Text Box 32"/>
            <p:cNvSpPr txBox="1">
              <a:spLocks noChangeArrowheads="1"/>
            </p:cNvSpPr>
            <p:nvPr/>
          </p:nvSpPr>
          <p:spPr bwMode="auto">
            <a:xfrm>
              <a:off x="2448" y="3552"/>
              <a:ext cx="1200" cy="144"/>
            </a:xfrm>
            <a:prstGeom prst="rect">
              <a:avLst/>
            </a:prstGeom>
            <a:noFill/>
            <a:ln w="12700" cap="sq">
              <a:noFill/>
              <a:miter lim="800000"/>
              <a:headEnd type="none" w="sm" len="sm"/>
              <a:tailEnd type="none" w="sm" len="sm"/>
            </a:ln>
          </p:spPr>
          <p:txBody>
            <a:bodyPr lIns="35982" tIns="45697" rIns="35982" bIns="45697" anchor="ctr"/>
            <a:lstStyle/>
            <a:p>
              <a:pPr algn="l" eaLnBrk="0" hangingPunct="0"/>
              <a:r>
                <a:rPr lang="de-DE" sz="1400" b="1" dirty="0">
                  <a:solidFill>
                    <a:srgbClr val="1D2D4B"/>
                  </a:solidFill>
                </a:rPr>
                <a:t>Nettolohn:</a:t>
              </a:r>
            </a:p>
          </p:txBody>
        </p:sp>
        <p:sp>
          <p:nvSpPr>
            <p:cNvPr id="29" name="Text Box 33"/>
            <p:cNvSpPr txBox="1">
              <a:spLocks noChangeArrowheads="1"/>
            </p:cNvSpPr>
            <p:nvPr/>
          </p:nvSpPr>
          <p:spPr bwMode="auto">
            <a:xfrm>
              <a:off x="3649" y="3553"/>
              <a:ext cx="960" cy="144"/>
            </a:xfrm>
            <a:prstGeom prst="rect">
              <a:avLst/>
            </a:prstGeom>
            <a:noFill/>
            <a:ln w="12700" cap="sq">
              <a:noFill/>
              <a:miter lim="800000"/>
              <a:headEnd type="none" w="sm" len="sm"/>
              <a:tailEnd type="none" w="sm" len="sm"/>
            </a:ln>
          </p:spPr>
          <p:txBody>
            <a:bodyPr lIns="35982" tIns="45697" rIns="35982" bIns="45697" anchor="ctr"/>
            <a:lstStyle/>
            <a:p>
              <a:pPr algn="r" eaLnBrk="0" hangingPunct="0"/>
              <a:r>
                <a:rPr lang="de-DE" sz="1400" b="1" dirty="0" smtClean="0">
                  <a:solidFill>
                    <a:srgbClr val="1D2D4B"/>
                  </a:solidFill>
                </a:rPr>
                <a:t>  € 2.977,57</a:t>
              </a:r>
              <a:endParaRPr lang="de-DE" sz="1400" b="1" dirty="0">
                <a:solidFill>
                  <a:srgbClr val="1D2D4B"/>
                </a:solidFill>
              </a:endParaRPr>
            </a:p>
          </p:txBody>
        </p:sp>
      </p:grpSp>
      <p:grpSp>
        <p:nvGrpSpPr>
          <p:cNvPr id="30" name="Group 34"/>
          <p:cNvGrpSpPr>
            <a:grpSpLocks/>
          </p:cNvGrpSpPr>
          <p:nvPr/>
        </p:nvGrpSpPr>
        <p:grpSpPr bwMode="auto">
          <a:xfrm>
            <a:off x="4411214" y="5816419"/>
            <a:ext cx="3429000" cy="228600"/>
            <a:chOff x="2448" y="3696"/>
            <a:chExt cx="2160" cy="144"/>
          </a:xfrm>
        </p:grpSpPr>
        <p:sp>
          <p:nvSpPr>
            <p:cNvPr id="31" name="Text Box 35"/>
            <p:cNvSpPr txBox="1">
              <a:spLocks noChangeArrowheads="1"/>
            </p:cNvSpPr>
            <p:nvPr/>
          </p:nvSpPr>
          <p:spPr bwMode="auto">
            <a:xfrm>
              <a:off x="2448" y="3696"/>
              <a:ext cx="1200" cy="144"/>
            </a:xfrm>
            <a:prstGeom prst="rect">
              <a:avLst/>
            </a:prstGeom>
            <a:noFill/>
            <a:ln w="12700" cap="sq">
              <a:noFill/>
              <a:miter lim="800000"/>
              <a:headEnd type="none" w="sm" len="sm"/>
              <a:tailEnd type="none" w="sm" len="sm"/>
            </a:ln>
          </p:spPr>
          <p:txBody>
            <a:bodyPr lIns="35982" tIns="45697" rIns="35982" bIns="45697" anchor="ctr"/>
            <a:lstStyle/>
            <a:p>
              <a:pPr algn="l" eaLnBrk="0" hangingPunct="0"/>
              <a:r>
                <a:rPr lang="de-DE" sz="1400" b="1" dirty="0">
                  <a:solidFill>
                    <a:srgbClr val="1D2D4B"/>
                  </a:solidFill>
                </a:rPr>
                <a:t>Beitragsaufwand:</a:t>
              </a:r>
            </a:p>
          </p:txBody>
        </p:sp>
        <p:sp>
          <p:nvSpPr>
            <p:cNvPr id="32" name="Text Box 36"/>
            <p:cNvSpPr txBox="1">
              <a:spLocks noChangeArrowheads="1"/>
            </p:cNvSpPr>
            <p:nvPr/>
          </p:nvSpPr>
          <p:spPr bwMode="auto">
            <a:xfrm>
              <a:off x="3628" y="3696"/>
              <a:ext cx="980" cy="144"/>
            </a:xfrm>
            <a:prstGeom prst="rect">
              <a:avLst/>
            </a:prstGeom>
            <a:noFill/>
            <a:ln w="12700" cap="sq">
              <a:noFill/>
              <a:miter lim="800000"/>
              <a:headEnd type="none" w="sm" len="sm"/>
              <a:tailEnd type="none" w="sm" len="sm"/>
            </a:ln>
          </p:spPr>
          <p:txBody>
            <a:bodyPr lIns="35982" tIns="45697" rIns="35982" bIns="45697" anchor="ctr"/>
            <a:lstStyle/>
            <a:p>
              <a:pPr algn="r" eaLnBrk="0" hangingPunct="0"/>
              <a:r>
                <a:rPr lang="de-DE" sz="1400" b="1" dirty="0" smtClean="0">
                  <a:solidFill>
                    <a:srgbClr val="1D2D4B"/>
                  </a:solidFill>
                </a:rPr>
                <a:t>+ € 1.373,76</a:t>
              </a:r>
              <a:endParaRPr lang="de-DE" sz="1400" b="1" dirty="0">
                <a:solidFill>
                  <a:srgbClr val="1D2D4B"/>
                </a:solidFill>
              </a:endParaRPr>
            </a:p>
          </p:txBody>
        </p:sp>
      </p:grpSp>
      <p:grpSp>
        <p:nvGrpSpPr>
          <p:cNvPr id="33" name="Group 40"/>
          <p:cNvGrpSpPr>
            <a:grpSpLocks/>
          </p:cNvGrpSpPr>
          <p:nvPr/>
        </p:nvGrpSpPr>
        <p:grpSpPr bwMode="auto">
          <a:xfrm>
            <a:off x="4393751" y="6052396"/>
            <a:ext cx="3446463" cy="228600"/>
            <a:chOff x="2437" y="3840"/>
            <a:chExt cx="2171" cy="144"/>
          </a:xfrm>
        </p:grpSpPr>
        <p:sp>
          <p:nvSpPr>
            <p:cNvPr id="34" name="Text Box 41"/>
            <p:cNvSpPr txBox="1">
              <a:spLocks noChangeArrowheads="1"/>
            </p:cNvSpPr>
            <p:nvPr/>
          </p:nvSpPr>
          <p:spPr bwMode="auto">
            <a:xfrm>
              <a:off x="2437" y="3840"/>
              <a:ext cx="1508" cy="144"/>
            </a:xfrm>
            <a:prstGeom prst="rect">
              <a:avLst/>
            </a:prstGeom>
            <a:noFill/>
            <a:ln w="12700" cap="sq">
              <a:noFill/>
              <a:miter lim="800000"/>
              <a:headEnd type="none" w="sm" len="sm"/>
              <a:tailEnd type="none" w="sm" len="sm"/>
            </a:ln>
          </p:spPr>
          <p:txBody>
            <a:bodyPr lIns="35982" tIns="45697" rIns="35982" bIns="45697" anchor="ctr"/>
            <a:lstStyle/>
            <a:p>
              <a:pPr algn="l" eaLnBrk="0" hangingPunct="0"/>
              <a:r>
                <a:rPr lang="de-DE" sz="1400" b="1" dirty="0">
                  <a:solidFill>
                    <a:srgbClr val="1D2D4B"/>
                  </a:solidFill>
                </a:rPr>
                <a:t>Tagegeld</a:t>
              </a:r>
              <a:r>
                <a:rPr lang="de-DE" sz="1400" b="1" dirty="0" smtClean="0">
                  <a:solidFill>
                    <a:srgbClr val="1D2D4B"/>
                  </a:solidFill>
                </a:rPr>
                <a:t>: </a:t>
              </a:r>
              <a:r>
                <a:rPr lang="de-DE" sz="1400" dirty="0" smtClean="0">
                  <a:solidFill>
                    <a:srgbClr val="1D2D4B"/>
                  </a:solidFill>
                </a:rPr>
                <a:t>€ 140 x 30 Tage) </a:t>
              </a:r>
              <a:endParaRPr lang="de-DE" sz="1400" dirty="0">
                <a:solidFill>
                  <a:srgbClr val="1D2D4B"/>
                </a:solidFill>
              </a:endParaRPr>
            </a:p>
          </p:txBody>
        </p:sp>
        <p:sp>
          <p:nvSpPr>
            <p:cNvPr id="35" name="Text Box 42"/>
            <p:cNvSpPr txBox="1">
              <a:spLocks noChangeArrowheads="1"/>
            </p:cNvSpPr>
            <p:nvPr/>
          </p:nvSpPr>
          <p:spPr bwMode="auto">
            <a:xfrm>
              <a:off x="3648" y="3840"/>
              <a:ext cx="960" cy="144"/>
            </a:xfrm>
            <a:prstGeom prst="rect">
              <a:avLst/>
            </a:prstGeom>
            <a:noFill/>
            <a:ln w="12700" cap="sq">
              <a:noFill/>
              <a:miter lim="800000"/>
              <a:headEnd type="none" w="sm" len="sm"/>
              <a:tailEnd type="none" w="sm" len="sm"/>
            </a:ln>
          </p:spPr>
          <p:txBody>
            <a:bodyPr lIns="35982" tIns="45697" rIns="35982" bIns="45697" anchor="ctr"/>
            <a:lstStyle/>
            <a:p>
              <a:pPr algn="r" eaLnBrk="0" hangingPunct="0"/>
              <a:r>
                <a:rPr lang="de-DE" sz="1400" b="1" u="sng" dirty="0">
                  <a:solidFill>
                    <a:srgbClr val="1D2D4B"/>
                  </a:solidFill>
                </a:rPr>
                <a:t>-</a:t>
              </a:r>
              <a:r>
                <a:rPr lang="de-DE" sz="1400" b="1" u="sng" dirty="0" smtClean="0">
                  <a:solidFill>
                    <a:srgbClr val="1D2D4B"/>
                  </a:solidFill>
                </a:rPr>
                <a:t> </a:t>
              </a:r>
              <a:r>
                <a:rPr lang="de-DE" sz="1400" b="1" u="sng" dirty="0">
                  <a:solidFill>
                    <a:srgbClr val="1D2D4B"/>
                  </a:solidFill>
                </a:rPr>
                <a:t>€ </a:t>
              </a:r>
              <a:r>
                <a:rPr lang="de-DE" sz="1400" b="1" u="sng" dirty="0" smtClean="0">
                  <a:solidFill>
                    <a:srgbClr val="1D2D4B"/>
                  </a:solidFill>
                </a:rPr>
                <a:t>4.200,00</a:t>
              </a:r>
              <a:endParaRPr lang="de-DE" sz="1400" b="1" u="sng" dirty="0">
                <a:solidFill>
                  <a:srgbClr val="1D2D4B"/>
                </a:solidFill>
              </a:endParaRPr>
            </a:p>
          </p:txBody>
        </p:sp>
      </p:grpSp>
      <p:grpSp>
        <p:nvGrpSpPr>
          <p:cNvPr id="36" name="Group 37"/>
          <p:cNvGrpSpPr>
            <a:grpSpLocks/>
          </p:cNvGrpSpPr>
          <p:nvPr/>
        </p:nvGrpSpPr>
        <p:grpSpPr bwMode="auto">
          <a:xfrm>
            <a:off x="4367954" y="6285735"/>
            <a:ext cx="3456386" cy="228600"/>
            <a:chOff x="2404" y="3984"/>
            <a:chExt cx="2245" cy="144"/>
          </a:xfrm>
        </p:grpSpPr>
        <p:sp>
          <p:nvSpPr>
            <p:cNvPr id="37" name="Text Box 38"/>
            <p:cNvSpPr txBox="1">
              <a:spLocks noChangeArrowheads="1"/>
            </p:cNvSpPr>
            <p:nvPr/>
          </p:nvSpPr>
          <p:spPr bwMode="auto">
            <a:xfrm>
              <a:off x="2404" y="3984"/>
              <a:ext cx="1200" cy="144"/>
            </a:xfrm>
            <a:prstGeom prst="rect">
              <a:avLst/>
            </a:prstGeom>
            <a:noFill/>
            <a:ln w="12700" cap="sq">
              <a:noFill/>
              <a:miter lim="800000"/>
              <a:headEnd type="none" w="sm" len="sm"/>
              <a:tailEnd type="none" w="sm" len="sm"/>
            </a:ln>
          </p:spPr>
          <p:txBody>
            <a:bodyPr lIns="35982" tIns="45697" rIns="35982" bIns="45697" anchor="ctr"/>
            <a:lstStyle/>
            <a:p>
              <a:pPr algn="l" eaLnBrk="0" hangingPunct="0"/>
              <a:r>
                <a:rPr lang="de-DE" sz="1400" b="1" dirty="0">
                  <a:solidFill>
                    <a:srgbClr val="FF0000"/>
                  </a:solidFill>
                </a:rPr>
                <a:t> </a:t>
              </a:r>
              <a:r>
                <a:rPr lang="de-DE" sz="1400" b="1" dirty="0" smtClean="0">
                  <a:solidFill>
                    <a:srgbClr val="FF0000"/>
                  </a:solidFill>
                </a:rPr>
                <a:t>Versorgungslücke</a:t>
              </a:r>
              <a:endParaRPr lang="de-DE" sz="1400" b="1" dirty="0">
                <a:solidFill>
                  <a:srgbClr val="FF0000"/>
                </a:solidFill>
              </a:endParaRPr>
            </a:p>
          </p:txBody>
        </p:sp>
        <p:sp>
          <p:nvSpPr>
            <p:cNvPr id="38" name="Text Box 39"/>
            <p:cNvSpPr txBox="1">
              <a:spLocks noChangeArrowheads="1"/>
            </p:cNvSpPr>
            <p:nvPr/>
          </p:nvSpPr>
          <p:spPr bwMode="auto">
            <a:xfrm>
              <a:off x="3562" y="3984"/>
              <a:ext cx="1087" cy="144"/>
            </a:xfrm>
            <a:prstGeom prst="rect">
              <a:avLst/>
            </a:prstGeom>
            <a:noFill/>
            <a:ln w="12700" cap="sq">
              <a:noFill/>
              <a:miter lim="800000"/>
              <a:headEnd type="none" w="sm" len="sm"/>
              <a:tailEnd type="none" w="sm" len="sm"/>
            </a:ln>
          </p:spPr>
          <p:txBody>
            <a:bodyPr lIns="35982" tIns="45697" rIns="35982" bIns="45697" anchor="ctr"/>
            <a:lstStyle/>
            <a:p>
              <a:pPr algn="r" eaLnBrk="0" hangingPunct="0"/>
              <a:r>
                <a:rPr lang="de-DE" sz="1400" b="1" u="sng" dirty="0">
                  <a:solidFill>
                    <a:srgbClr val="FF0000"/>
                  </a:solidFill>
                </a:rPr>
                <a:t> </a:t>
              </a:r>
              <a:r>
                <a:rPr lang="de-DE" sz="1400" b="1" u="sng" dirty="0" smtClean="0">
                  <a:solidFill>
                    <a:srgbClr val="FF0000"/>
                  </a:solidFill>
                </a:rPr>
                <a:t>€    151,33</a:t>
              </a:r>
              <a:endParaRPr lang="de-DE" sz="1400" b="1" u="sng" dirty="0">
                <a:solidFill>
                  <a:srgbClr val="FF0000"/>
                </a:solidFill>
              </a:endParaRPr>
            </a:p>
          </p:txBody>
        </p:sp>
      </p:grpSp>
      <p:sp>
        <p:nvSpPr>
          <p:cNvPr id="39" name="Stern mit 5 Zacken 38"/>
          <p:cNvSpPr/>
          <p:nvPr/>
        </p:nvSpPr>
        <p:spPr bwMode="auto">
          <a:xfrm>
            <a:off x="11319524" y="1672679"/>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212922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left)">
                                      <p:cBhvr>
                                        <p:cTn id="49" dur="500"/>
                                        <p:tgtEl>
                                          <p:spTgt spid="2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wipe(left)">
                                      <p:cBhvr>
                                        <p:cTn id="54" dur="500"/>
                                        <p:tgtEl>
                                          <p:spTgt spid="3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wipe(left)">
                                      <p:cBhvr>
                                        <p:cTn id="59" dur="500"/>
                                        <p:tgtEl>
                                          <p:spTgt spid="33"/>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blinds(horizontal)">
                                      <p:cBhvr>
                                        <p:cTn id="6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8" grpId="0" autoUpdateAnimBg="0"/>
      <p:bldP spid="15" grpId="0" autoUpdateAnimBg="0"/>
      <p:bldP spid="16"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168</a:t>
            </a:fld>
            <a:endParaRPr lang="de-DE"/>
          </a:p>
        </p:txBody>
      </p:sp>
      <p:sp>
        <p:nvSpPr>
          <p:cNvPr id="5" name="Textplatzhalter 4"/>
          <p:cNvSpPr>
            <a:spLocks noGrp="1"/>
          </p:cNvSpPr>
          <p:nvPr>
            <p:ph type="body" sz="quarter" idx="10"/>
          </p:nvPr>
        </p:nvSpPr>
        <p:spPr/>
        <p:txBody>
          <a:bodyPr/>
          <a:lstStyle/>
          <a:p>
            <a:r>
              <a:rPr lang="de-DE" dirty="0"/>
              <a:t>Die GKV kann die Beiträge 4 Jahre rückwirkend nachfordern!</a:t>
            </a:r>
          </a:p>
          <a:p>
            <a:endParaRPr lang="de-DE" dirty="0"/>
          </a:p>
        </p:txBody>
      </p:sp>
      <p:sp>
        <p:nvSpPr>
          <p:cNvPr id="4" name="Titel 3"/>
          <p:cNvSpPr>
            <a:spLocks noGrp="1"/>
          </p:cNvSpPr>
          <p:nvPr>
            <p:ph type="title"/>
          </p:nvPr>
        </p:nvSpPr>
        <p:spPr/>
        <p:txBody>
          <a:bodyPr/>
          <a:lstStyle/>
          <a:p>
            <a:pPr>
              <a:defRPr/>
            </a:pPr>
            <a:r>
              <a:rPr lang="de-DE" kern="0" dirty="0"/>
              <a:t>Die private Krankenversicherung - Kinderversicherung</a:t>
            </a:r>
          </a:p>
        </p:txBody>
      </p:sp>
      <p:grpSp>
        <p:nvGrpSpPr>
          <p:cNvPr id="6" name="Gruppieren 5"/>
          <p:cNvGrpSpPr>
            <a:grpSpLocks/>
          </p:cNvGrpSpPr>
          <p:nvPr/>
        </p:nvGrpSpPr>
        <p:grpSpPr bwMode="auto">
          <a:xfrm>
            <a:off x="470834" y="2240833"/>
            <a:ext cx="1524000" cy="609600"/>
            <a:chOff x="0" y="0"/>
            <a:chExt cx="2595356" cy="1514547"/>
          </a:xfrm>
        </p:grpSpPr>
        <p:sp>
          <p:nvSpPr>
            <p:cNvPr id="7" name="Rechteck 6"/>
            <p:cNvSpPr/>
            <p:nvPr/>
          </p:nvSpPr>
          <p:spPr>
            <a:xfrm>
              <a:off x="0" y="0"/>
              <a:ext cx="2595356" cy="1514547"/>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Rechteck 7"/>
            <p:cNvSpPr/>
            <p:nvPr/>
          </p:nvSpPr>
          <p:spPr>
            <a:xfrm>
              <a:off x="0" y="0"/>
              <a:ext cx="2595356" cy="1514547"/>
            </a:xfrm>
            <a:prstGeom prst="rect">
              <a:avLst/>
            </a:prstGeom>
          </p:spPr>
          <p:style>
            <a:lnRef idx="0">
              <a:scrgbClr r="0" g="0" b="0"/>
            </a:lnRef>
            <a:fillRef idx="0">
              <a:scrgbClr r="0" g="0" b="0"/>
            </a:fillRef>
            <a:effectRef idx="0">
              <a:scrgbClr r="0" g="0" b="0"/>
            </a:effectRef>
            <a:fontRef idx="minor">
              <a:schemeClr val="lt1"/>
            </a:fontRef>
          </p:style>
          <p:txBody>
            <a:bodyPr lIns="60960" tIns="60960" rIns="60960" bIns="60960" spcCol="1270" anchor="ctr"/>
            <a:lstStyle/>
            <a:p>
              <a:pPr defTabSz="711200">
                <a:lnSpc>
                  <a:spcPct val="90000"/>
                </a:lnSpc>
                <a:spcAft>
                  <a:spcPct val="35000"/>
                </a:spcAft>
                <a:defRPr/>
              </a:pPr>
              <a:r>
                <a:rPr lang="de-DE" sz="1400" dirty="0"/>
                <a:t>Nicht verheiratet</a:t>
              </a:r>
            </a:p>
          </p:txBody>
        </p:sp>
      </p:grpSp>
      <p:sp>
        <p:nvSpPr>
          <p:cNvPr id="9" name="Rechteck 8"/>
          <p:cNvSpPr/>
          <p:nvPr/>
        </p:nvSpPr>
        <p:spPr>
          <a:xfrm>
            <a:off x="2130585" y="2249798"/>
            <a:ext cx="1447800" cy="6096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1"/>
          <a:lstStyle/>
          <a:p>
            <a:pPr>
              <a:defRPr/>
            </a:pPr>
            <a:r>
              <a:rPr lang="de-DE" sz="1400" dirty="0"/>
              <a:t>Verheiratet</a:t>
            </a:r>
          </a:p>
        </p:txBody>
      </p:sp>
      <p:sp>
        <p:nvSpPr>
          <p:cNvPr id="10" name="Rechteck 9"/>
          <p:cNvSpPr/>
          <p:nvPr/>
        </p:nvSpPr>
        <p:spPr>
          <a:xfrm>
            <a:off x="470834" y="2982849"/>
            <a:ext cx="1524000"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defRPr/>
            </a:pPr>
            <a:r>
              <a:rPr lang="de-DE" sz="1400" dirty="0"/>
              <a:t>Anspruch auf Familien-</a:t>
            </a:r>
            <a:r>
              <a:rPr lang="de-DE" sz="1400" dirty="0" err="1"/>
              <a:t>versicherung</a:t>
            </a:r>
            <a:endParaRPr lang="de-DE" sz="1400" dirty="0"/>
          </a:p>
        </p:txBody>
      </p:sp>
      <p:sp>
        <p:nvSpPr>
          <p:cNvPr id="11" name="Rechteck 10"/>
          <p:cNvSpPr/>
          <p:nvPr/>
        </p:nvSpPr>
        <p:spPr>
          <a:xfrm>
            <a:off x="2130585" y="3818401"/>
            <a:ext cx="3240000" cy="311022"/>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defRPr/>
            </a:pPr>
            <a:r>
              <a:rPr lang="de-DE" sz="1400" dirty="0"/>
              <a:t>Höchstens 1/12 JAEG</a:t>
            </a:r>
          </a:p>
        </p:txBody>
      </p:sp>
      <p:sp>
        <p:nvSpPr>
          <p:cNvPr id="12" name="Rechteck 11"/>
          <p:cNvSpPr/>
          <p:nvPr/>
        </p:nvSpPr>
        <p:spPr>
          <a:xfrm>
            <a:off x="5553391" y="3818401"/>
            <a:ext cx="3240000" cy="311022"/>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defRPr/>
            </a:pPr>
            <a:r>
              <a:rPr lang="de-DE" sz="1400" dirty="0"/>
              <a:t>Mehr als 1/12 JAEG</a:t>
            </a:r>
          </a:p>
        </p:txBody>
      </p:sp>
      <p:sp>
        <p:nvSpPr>
          <p:cNvPr id="13" name="Rechteck 12"/>
          <p:cNvSpPr/>
          <p:nvPr/>
        </p:nvSpPr>
        <p:spPr>
          <a:xfrm>
            <a:off x="2130585" y="2978053"/>
            <a:ext cx="6662806" cy="672383"/>
          </a:xfrm>
          <a:prstGeom prst="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1"/>
          <a:lstStyle/>
          <a:p>
            <a:pPr>
              <a:defRPr/>
            </a:pPr>
            <a:r>
              <a:rPr lang="de-DE" sz="1400" dirty="0"/>
              <a:t>Weiter prüfen : Einkommen PKV-Versicherter / Interessent </a:t>
            </a:r>
          </a:p>
        </p:txBody>
      </p:sp>
      <p:sp>
        <p:nvSpPr>
          <p:cNvPr id="14" name="Rechteck 13"/>
          <p:cNvSpPr/>
          <p:nvPr/>
        </p:nvSpPr>
        <p:spPr>
          <a:xfrm>
            <a:off x="2130585" y="4308432"/>
            <a:ext cx="3240000" cy="42006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defRPr/>
            </a:pPr>
            <a:r>
              <a:rPr lang="de-DE" sz="1400" dirty="0"/>
              <a:t>Anspruch auf </a:t>
            </a:r>
            <a:r>
              <a:rPr lang="de-DE" sz="1400" dirty="0" smtClean="0"/>
              <a:t>Familienversicherung</a:t>
            </a:r>
            <a:endParaRPr lang="de-DE" sz="1400" dirty="0"/>
          </a:p>
        </p:txBody>
      </p:sp>
      <p:sp>
        <p:nvSpPr>
          <p:cNvPr id="15" name="Rechteck 14"/>
          <p:cNvSpPr/>
          <p:nvPr/>
        </p:nvSpPr>
        <p:spPr>
          <a:xfrm>
            <a:off x="5553391" y="4307268"/>
            <a:ext cx="3240000" cy="421224"/>
          </a:xfrm>
          <a:prstGeom prst="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1"/>
          <a:lstStyle/>
          <a:p>
            <a:pPr>
              <a:defRPr/>
            </a:pPr>
            <a:r>
              <a:rPr lang="de-DE" sz="1400" dirty="0"/>
              <a:t>Weiter prüfen</a:t>
            </a:r>
          </a:p>
        </p:txBody>
      </p:sp>
      <p:sp>
        <p:nvSpPr>
          <p:cNvPr id="16" name="Rechteck 15"/>
          <p:cNvSpPr/>
          <p:nvPr/>
        </p:nvSpPr>
        <p:spPr>
          <a:xfrm>
            <a:off x="5553391" y="4830674"/>
            <a:ext cx="3240000"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defRPr/>
            </a:pPr>
            <a:r>
              <a:rPr lang="de-DE" sz="1400" dirty="0"/>
              <a:t>EK niedriger als das des GKV-Versicherten</a:t>
            </a:r>
          </a:p>
        </p:txBody>
      </p:sp>
      <p:sp>
        <p:nvSpPr>
          <p:cNvPr id="17" name="Rechteck 16"/>
          <p:cNvSpPr/>
          <p:nvPr/>
        </p:nvSpPr>
        <p:spPr>
          <a:xfrm>
            <a:off x="5553391" y="5666356"/>
            <a:ext cx="3240000"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defRPr/>
            </a:pPr>
            <a:r>
              <a:rPr lang="de-DE" sz="1400" dirty="0"/>
              <a:t>Anspruch auf </a:t>
            </a:r>
            <a:r>
              <a:rPr lang="de-DE" sz="1400" dirty="0" smtClean="0"/>
              <a:t>Familienversicherung</a:t>
            </a:r>
            <a:endParaRPr lang="de-DE" sz="1400" dirty="0"/>
          </a:p>
        </p:txBody>
      </p:sp>
      <p:sp>
        <p:nvSpPr>
          <p:cNvPr id="18" name="Rechteck 17"/>
          <p:cNvSpPr/>
          <p:nvPr/>
        </p:nvSpPr>
        <p:spPr>
          <a:xfrm>
            <a:off x="8949736" y="4830674"/>
            <a:ext cx="2348566"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defRPr/>
            </a:pPr>
            <a:r>
              <a:rPr lang="de-DE" sz="1400" dirty="0"/>
              <a:t>EK gleich und höher als GKV-Versicherter</a:t>
            </a:r>
          </a:p>
        </p:txBody>
      </p:sp>
      <p:sp>
        <p:nvSpPr>
          <p:cNvPr id="19" name="Rechteck 18"/>
          <p:cNvSpPr/>
          <p:nvPr/>
        </p:nvSpPr>
        <p:spPr>
          <a:xfrm>
            <a:off x="8949736" y="5666356"/>
            <a:ext cx="2348566" cy="685800"/>
          </a:xfrm>
          <a:prstGeom prst="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1"/>
          <a:lstStyle/>
          <a:p>
            <a:pPr>
              <a:defRPr/>
            </a:pPr>
            <a:r>
              <a:rPr lang="de-DE" sz="1400" dirty="0"/>
              <a:t>Kein Anspruch auf </a:t>
            </a:r>
            <a:r>
              <a:rPr lang="de-DE" sz="1400" dirty="0" smtClean="0"/>
              <a:t>Familienversicherung</a:t>
            </a:r>
            <a:endParaRPr lang="de-DE" sz="1400" dirty="0"/>
          </a:p>
        </p:txBody>
      </p:sp>
    </p:spTree>
    <p:extLst>
      <p:ext uri="{BB962C8B-B14F-4D97-AF65-F5344CB8AC3E}">
        <p14:creationId xmlns:p14="http://schemas.microsoft.com/office/powerpoint/2010/main" val="389535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ox(i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ox(i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diamond(in)">
                                      <p:cBhvr>
                                        <p:cTn id="37" dur="2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ox(i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ox(in)">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box(in)">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ox(in)">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box(in)">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169</a:t>
            </a:fld>
            <a:endParaRPr lang="de-DE"/>
          </a:p>
        </p:txBody>
      </p:sp>
      <p:sp>
        <p:nvSpPr>
          <p:cNvPr id="4" name="Textplatzhalter 3"/>
          <p:cNvSpPr>
            <a:spLocks noGrp="1"/>
          </p:cNvSpPr>
          <p:nvPr>
            <p:ph type="body" sz="quarter" idx="10"/>
          </p:nvPr>
        </p:nvSpPr>
        <p:spPr/>
        <p:txBody>
          <a:bodyPr/>
          <a:lstStyle/>
          <a:p>
            <a:r>
              <a:rPr lang="de-DE" dirty="0" smtClean="0"/>
              <a:t>Kommt man als privat Versicherter in die GKV zurück?</a:t>
            </a:r>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601579" y="2943934"/>
            <a:ext cx="9617242" cy="2616101"/>
          </a:xfrm>
          <a:prstGeom prst="rect">
            <a:avLst/>
          </a:prstGeom>
          <a:solidFill>
            <a:schemeClr val="bg1">
              <a:lumMod val="95000"/>
            </a:schemeClr>
          </a:solidFill>
        </p:spPr>
        <p:txBody>
          <a:bodyPr wrap="square">
            <a:spAutoFit/>
          </a:bodyPr>
          <a:lstStyle/>
          <a:p>
            <a:pPr>
              <a:spcBef>
                <a:spcPct val="50000"/>
              </a:spcBef>
              <a:buClr>
                <a:srgbClr val="1D2D4B"/>
              </a:buClr>
            </a:pPr>
            <a:r>
              <a:rPr lang="de-DE" sz="2000" b="1" dirty="0">
                <a:solidFill>
                  <a:srgbClr val="1D2D4B"/>
                </a:solidFill>
              </a:rPr>
              <a:t>Ja</a:t>
            </a:r>
            <a:r>
              <a:rPr lang="de-DE" dirty="0">
                <a:solidFill>
                  <a:srgbClr val="1D2D4B"/>
                </a:solidFill>
              </a:rPr>
              <a:t>, unter Umständen:</a:t>
            </a:r>
          </a:p>
          <a:p>
            <a:pPr marL="665163" lvl="1" indent="-377825">
              <a:spcBef>
                <a:spcPct val="50000"/>
              </a:spcBef>
              <a:buClr>
                <a:srgbClr val="1D2D4B"/>
              </a:buClr>
              <a:buFont typeface="Wingdings" pitchFamily="2" charset="2"/>
              <a:buChar char="§"/>
            </a:pPr>
            <a:r>
              <a:rPr lang="de-DE" dirty="0">
                <a:solidFill>
                  <a:srgbClr val="1D2D4B"/>
                </a:solidFill>
                <a:sym typeface="Wingdings" pitchFamily="2" charset="2"/>
              </a:rPr>
              <a:t>Als Angestellter/Arbeitnehmer, der wieder unter der </a:t>
            </a:r>
            <a:r>
              <a:rPr lang="de-DE" dirty="0" smtClean="0">
                <a:solidFill>
                  <a:srgbClr val="1D2D4B"/>
                </a:solidFill>
                <a:sym typeface="Wingdings" pitchFamily="2" charset="2"/>
              </a:rPr>
              <a:t>JAEG </a:t>
            </a:r>
            <a:r>
              <a:rPr lang="de-DE" dirty="0">
                <a:solidFill>
                  <a:srgbClr val="1D2D4B"/>
                </a:solidFill>
                <a:sym typeface="Wingdings" pitchFamily="2" charset="2"/>
              </a:rPr>
              <a:t>liegt</a:t>
            </a:r>
          </a:p>
          <a:p>
            <a:pPr marL="665163" lvl="1" indent="-377825">
              <a:spcBef>
                <a:spcPct val="50000"/>
              </a:spcBef>
              <a:buClr>
                <a:srgbClr val="1D2D4B"/>
              </a:buClr>
              <a:buFont typeface="Wingdings" pitchFamily="2" charset="2"/>
              <a:buChar char="§"/>
            </a:pPr>
            <a:r>
              <a:rPr lang="de-DE" dirty="0">
                <a:solidFill>
                  <a:srgbClr val="1D2D4B"/>
                </a:solidFill>
              </a:rPr>
              <a:t>Als Arbeitsloser mit Anspruch auf Arbeitslosengeld</a:t>
            </a:r>
          </a:p>
          <a:p>
            <a:pPr marL="665163" lvl="1" indent="-377825">
              <a:spcBef>
                <a:spcPct val="50000"/>
              </a:spcBef>
              <a:buClr>
                <a:srgbClr val="1D2D4B"/>
              </a:buClr>
              <a:buFont typeface="Wingdings" pitchFamily="2" charset="2"/>
              <a:buChar char="§"/>
            </a:pPr>
            <a:r>
              <a:rPr lang="de-DE" dirty="0">
                <a:solidFill>
                  <a:srgbClr val="1D2D4B"/>
                </a:solidFill>
              </a:rPr>
              <a:t>Bei Ausübung einer versicherungspflichtigen Beschäftigung über  450 € pro Monat</a:t>
            </a:r>
          </a:p>
          <a:p>
            <a:pPr marL="665163" lvl="1" indent="-377825">
              <a:spcBef>
                <a:spcPct val="50000"/>
              </a:spcBef>
              <a:buClr>
                <a:srgbClr val="1D2D4B"/>
              </a:buClr>
              <a:buFont typeface="Wingdings" pitchFamily="2" charset="2"/>
              <a:buChar char="§"/>
            </a:pPr>
            <a:r>
              <a:rPr lang="de-DE" dirty="0">
                <a:solidFill>
                  <a:srgbClr val="C00000"/>
                </a:solidFill>
              </a:rPr>
              <a:t>Ab dem 55. Lebensjahr keine Rückkehr mehr möglich, sofern zum Eintritt der Versicherungspflicht mindestens 5 Jahre keine GKV-Mitgliedschaft mehr bestanden hat.</a:t>
            </a:r>
          </a:p>
        </p:txBody>
      </p:sp>
      <p:sp>
        <p:nvSpPr>
          <p:cNvPr id="6" name="Stern mit 5 Zacken 5"/>
          <p:cNvSpPr/>
          <p:nvPr/>
        </p:nvSpPr>
        <p:spPr bwMode="auto">
          <a:xfrm>
            <a:off x="11319524" y="1820947"/>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15789869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8" name="Textplatzhalter 7"/>
          <p:cNvSpPr>
            <a:spLocks noGrp="1"/>
          </p:cNvSpPr>
          <p:nvPr>
            <p:ph type="body" sz="quarter" idx="10"/>
          </p:nvPr>
        </p:nvSpPr>
        <p:spPr/>
        <p:txBody>
          <a:bodyPr/>
          <a:lstStyle/>
          <a:p>
            <a:r>
              <a:rPr lang="de-DE" dirty="0" smtClean="0"/>
              <a:t>Obliegenheiten des VN vor und während des Vertrages</a:t>
            </a:r>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9" name="Text Box 3"/>
          <p:cNvSpPr txBox="1">
            <a:spLocks noChangeArrowheads="1"/>
          </p:cNvSpPr>
          <p:nvPr/>
        </p:nvSpPr>
        <p:spPr bwMode="auto">
          <a:xfrm>
            <a:off x="356617" y="2405330"/>
            <a:ext cx="5761037" cy="369888"/>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u="sng" dirty="0">
                <a:solidFill>
                  <a:srgbClr val="1D2D4B"/>
                </a:solidFill>
              </a:rPr>
              <a:t>Obliegenheiten</a:t>
            </a:r>
          </a:p>
        </p:txBody>
      </p:sp>
      <p:sp>
        <p:nvSpPr>
          <p:cNvPr id="10" name="Text Box 5"/>
          <p:cNvSpPr txBox="1">
            <a:spLocks noChangeArrowheads="1"/>
          </p:cNvSpPr>
          <p:nvPr/>
        </p:nvSpPr>
        <p:spPr bwMode="auto">
          <a:xfrm>
            <a:off x="1045028" y="2934382"/>
            <a:ext cx="9961023" cy="1615827"/>
          </a:xfrm>
          <a:prstGeom prst="rect">
            <a:avLst/>
          </a:prstGeom>
          <a:noFill/>
          <a:ln w="9525">
            <a:noFill/>
            <a:miter lim="800000"/>
            <a:headEnd/>
            <a:tailEnd/>
          </a:ln>
        </p:spPr>
        <p:txBody>
          <a:bodyPr wrap="square">
            <a:spAutoFit/>
          </a:bodyPr>
          <a:lstStyle/>
          <a:p>
            <a:pPr marL="360363" indent="-360363" eaLnBrk="0" fontAlgn="base" hangingPunct="0">
              <a:spcBef>
                <a:spcPct val="50000"/>
              </a:spcBef>
              <a:spcAft>
                <a:spcPct val="0"/>
              </a:spcAft>
              <a:buFont typeface="Wingdings" pitchFamily="2" charset="2"/>
              <a:buChar char="§"/>
            </a:pPr>
            <a:r>
              <a:rPr kumimoji="1" lang="de-DE" dirty="0">
                <a:solidFill>
                  <a:srgbClr val="1D2D4B"/>
                </a:solidFill>
              </a:rPr>
              <a:t>Die Beitragszahlungspflicht ist für den VR die einzige „echte einklagbare Rechtspflicht“.</a:t>
            </a:r>
          </a:p>
          <a:p>
            <a:pPr marL="360363" indent="-360363" eaLnBrk="0" fontAlgn="base" hangingPunct="0">
              <a:spcAft>
                <a:spcPct val="0"/>
              </a:spcAft>
              <a:buFont typeface="Wingdings" pitchFamily="2" charset="2"/>
              <a:buChar char="§"/>
            </a:pPr>
            <a:r>
              <a:rPr kumimoji="1" lang="de-DE" dirty="0">
                <a:solidFill>
                  <a:srgbClr val="1D2D4B"/>
                </a:solidFill>
              </a:rPr>
              <a:t>Die Einhaltung von Obliegenheiten kann der VR nicht einklagen. Allerdings kann die Missachtung der Obliegenheiten diverse Konsequenzen haben</a:t>
            </a:r>
            <a:r>
              <a:rPr kumimoji="1" lang="de-DE" dirty="0" smtClean="0">
                <a:solidFill>
                  <a:srgbClr val="1D2D4B"/>
                </a:solidFill>
              </a:rPr>
              <a:t>:</a:t>
            </a:r>
          </a:p>
          <a:p>
            <a:pPr eaLnBrk="0" fontAlgn="base" hangingPunct="0">
              <a:spcAft>
                <a:spcPct val="0"/>
              </a:spcAft>
            </a:pPr>
            <a:r>
              <a:rPr kumimoji="1" lang="de-DE" sz="900" dirty="0">
                <a:solidFill>
                  <a:srgbClr val="1D2D4B"/>
                </a:solidFill>
              </a:rPr>
              <a:t/>
            </a:r>
            <a:br>
              <a:rPr kumimoji="1" lang="de-DE" sz="900" dirty="0">
                <a:solidFill>
                  <a:srgbClr val="1D2D4B"/>
                </a:solidFill>
              </a:rPr>
            </a:br>
            <a:r>
              <a:rPr kumimoji="1" lang="de-DE" dirty="0" smtClean="0">
                <a:solidFill>
                  <a:srgbClr val="1D2D4B"/>
                </a:solidFill>
              </a:rPr>
              <a:t>… </a:t>
            </a:r>
            <a:r>
              <a:rPr kumimoji="1" lang="de-DE" dirty="0">
                <a:solidFill>
                  <a:srgbClr val="1D2D4B"/>
                </a:solidFill>
              </a:rPr>
              <a:t>Verlust des Versicherungsschutzes = Leistungsfreiheit für den VR</a:t>
            </a:r>
            <a:br>
              <a:rPr kumimoji="1" lang="de-DE" dirty="0">
                <a:solidFill>
                  <a:srgbClr val="1D2D4B"/>
                </a:solidFill>
              </a:rPr>
            </a:br>
            <a:r>
              <a:rPr kumimoji="1" lang="de-DE" dirty="0">
                <a:solidFill>
                  <a:srgbClr val="1D2D4B"/>
                </a:solidFill>
              </a:rPr>
              <a:t>… Außerordentliches Kündigungsrecht für den VR </a:t>
            </a:r>
          </a:p>
        </p:txBody>
      </p:sp>
      <p:sp>
        <p:nvSpPr>
          <p:cNvPr id="11" name="Text Box 6"/>
          <p:cNvSpPr txBox="1">
            <a:spLocks noChangeArrowheads="1"/>
          </p:cNvSpPr>
          <p:nvPr/>
        </p:nvSpPr>
        <p:spPr bwMode="auto">
          <a:xfrm>
            <a:off x="3924526" y="4734607"/>
            <a:ext cx="4321175" cy="314325"/>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400" b="1">
                <a:solidFill>
                  <a:srgbClr val="1D2D4B"/>
                </a:solidFill>
              </a:rPr>
              <a:t>Obliegenheiten für den VN</a:t>
            </a:r>
          </a:p>
        </p:txBody>
      </p:sp>
      <p:sp>
        <p:nvSpPr>
          <p:cNvPr id="12" name="Text Box 7"/>
          <p:cNvSpPr txBox="1">
            <a:spLocks noChangeArrowheads="1"/>
          </p:cNvSpPr>
          <p:nvPr/>
        </p:nvSpPr>
        <p:spPr bwMode="auto">
          <a:xfrm>
            <a:off x="2052863" y="5455332"/>
            <a:ext cx="2520950" cy="284162"/>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200" b="1">
                <a:solidFill>
                  <a:srgbClr val="1D2D4B"/>
                </a:solidFill>
              </a:rPr>
              <a:t>Vorvertragliche Anzeigepflicht</a:t>
            </a:r>
          </a:p>
        </p:txBody>
      </p:sp>
      <p:sp>
        <p:nvSpPr>
          <p:cNvPr id="13" name="Text Box 8"/>
          <p:cNvSpPr txBox="1">
            <a:spLocks noChangeArrowheads="1"/>
          </p:cNvSpPr>
          <p:nvPr/>
        </p:nvSpPr>
        <p:spPr bwMode="auto">
          <a:xfrm>
            <a:off x="4824638" y="5455332"/>
            <a:ext cx="2520950" cy="284162"/>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200" b="1">
                <a:solidFill>
                  <a:srgbClr val="1D2D4B"/>
                </a:solidFill>
              </a:rPr>
              <a:t>Während Vertragslaufzeit</a:t>
            </a:r>
          </a:p>
        </p:txBody>
      </p:sp>
      <p:sp>
        <p:nvSpPr>
          <p:cNvPr id="14" name="Text Box 9"/>
          <p:cNvSpPr txBox="1">
            <a:spLocks noChangeArrowheads="1"/>
          </p:cNvSpPr>
          <p:nvPr/>
        </p:nvSpPr>
        <p:spPr bwMode="auto">
          <a:xfrm>
            <a:off x="7598001" y="5455332"/>
            <a:ext cx="2520950" cy="284162"/>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200" b="1">
                <a:solidFill>
                  <a:srgbClr val="1D2D4B"/>
                </a:solidFill>
              </a:rPr>
              <a:t>Nach dem Versicherungsfall</a:t>
            </a:r>
          </a:p>
        </p:txBody>
      </p:sp>
      <p:sp>
        <p:nvSpPr>
          <p:cNvPr id="15" name="Text Box 10"/>
          <p:cNvSpPr txBox="1">
            <a:spLocks noChangeArrowheads="1"/>
          </p:cNvSpPr>
          <p:nvPr/>
        </p:nvSpPr>
        <p:spPr bwMode="auto">
          <a:xfrm>
            <a:off x="2052863" y="5815694"/>
            <a:ext cx="2520950" cy="466725"/>
          </a:xfrm>
          <a:prstGeom prst="rect">
            <a:avLst/>
          </a:prstGeom>
          <a:noFill/>
          <a:ln w="9525" algn="ctr">
            <a:solidFill>
              <a:srgbClr val="1D2D4B"/>
            </a:solidFill>
            <a:miter lim="800000"/>
            <a:headEnd/>
            <a:tailEnd/>
          </a:ln>
        </p:spPr>
        <p:txBody>
          <a:bodyPr>
            <a:spAutoFit/>
          </a:bodyPr>
          <a:lstStyle/>
          <a:p>
            <a:pPr marL="174625" indent="-174625" fontAlgn="base">
              <a:spcBef>
                <a:spcPct val="50000"/>
              </a:spcBef>
              <a:spcAft>
                <a:spcPct val="0"/>
              </a:spcAft>
              <a:buFont typeface="Wingdings" pitchFamily="2" charset="2"/>
              <a:buChar char="§"/>
            </a:pPr>
            <a:r>
              <a:rPr lang="de-DE" sz="1200">
                <a:solidFill>
                  <a:srgbClr val="1D2D4B"/>
                </a:solidFill>
              </a:rPr>
              <a:t>z. B. wahrheitsgemäße Gesundheitsangaben</a:t>
            </a:r>
          </a:p>
        </p:txBody>
      </p:sp>
      <p:sp>
        <p:nvSpPr>
          <p:cNvPr id="16" name="Text Box 12"/>
          <p:cNvSpPr txBox="1">
            <a:spLocks noChangeArrowheads="1"/>
          </p:cNvSpPr>
          <p:nvPr/>
        </p:nvSpPr>
        <p:spPr bwMode="auto">
          <a:xfrm>
            <a:off x="7598001" y="5815694"/>
            <a:ext cx="2520950" cy="833438"/>
          </a:xfrm>
          <a:prstGeom prst="rect">
            <a:avLst/>
          </a:prstGeom>
          <a:noFill/>
          <a:ln w="9525" algn="ctr">
            <a:solidFill>
              <a:srgbClr val="1D2D4B"/>
            </a:solidFill>
            <a:miter lim="800000"/>
            <a:headEnd/>
            <a:tailEnd/>
          </a:ln>
        </p:spPr>
        <p:txBody>
          <a:bodyPr>
            <a:spAutoFit/>
          </a:bodyPr>
          <a:lstStyle/>
          <a:p>
            <a:pPr marL="174625" indent="-174625" fontAlgn="base">
              <a:spcBef>
                <a:spcPct val="50000"/>
              </a:spcBef>
              <a:spcAft>
                <a:spcPct val="0"/>
              </a:spcAft>
              <a:buFont typeface="Wingdings" pitchFamily="2" charset="2"/>
              <a:buChar char="§"/>
            </a:pPr>
            <a:r>
              <a:rPr lang="de-DE" sz="1200">
                <a:solidFill>
                  <a:srgbClr val="1D2D4B"/>
                </a:solidFill>
              </a:rPr>
              <a:t>Schadenanzeigepflicht</a:t>
            </a:r>
          </a:p>
          <a:p>
            <a:pPr marL="174625" indent="-174625" fontAlgn="base">
              <a:spcBef>
                <a:spcPct val="50000"/>
              </a:spcBef>
              <a:spcAft>
                <a:spcPct val="0"/>
              </a:spcAft>
              <a:buFont typeface="Wingdings" pitchFamily="2" charset="2"/>
              <a:buChar char="§"/>
            </a:pPr>
            <a:r>
              <a:rPr lang="de-DE" sz="1200">
                <a:solidFill>
                  <a:srgbClr val="1D2D4B"/>
                </a:solidFill>
              </a:rPr>
              <a:t>Auskunfts- und Belegpflicht</a:t>
            </a:r>
          </a:p>
          <a:p>
            <a:pPr marL="174625" indent="-174625" fontAlgn="base">
              <a:spcBef>
                <a:spcPct val="50000"/>
              </a:spcBef>
              <a:spcAft>
                <a:spcPct val="0"/>
              </a:spcAft>
              <a:buFont typeface="Wingdings" pitchFamily="2" charset="2"/>
              <a:buChar char="§"/>
            </a:pPr>
            <a:r>
              <a:rPr lang="de-DE" sz="1200">
                <a:solidFill>
                  <a:srgbClr val="1D2D4B"/>
                </a:solidFill>
              </a:rPr>
              <a:t>Schadenminderungspflicht</a:t>
            </a:r>
          </a:p>
        </p:txBody>
      </p:sp>
      <p:cxnSp>
        <p:nvCxnSpPr>
          <p:cNvPr id="17" name="AutoShape 13"/>
          <p:cNvCxnSpPr>
            <a:cxnSpLocks noChangeShapeType="1"/>
            <a:stCxn id="11" idx="2"/>
            <a:endCxn id="13" idx="0"/>
          </p:cNvCxnSpPr>
          <p:nvPr/>
        </p:nvCxnSpPr>
        <p:spPr bwMode="auto">
          <a:xfrm>
            <a:off x="6085113" y="5048932"/>
            <a:ext cx="0" cy="406400"/>
          </a:xfrm>
          <a:prstGeom prst="straightConnector1">
            <a:avLst/>
          </a:prstGeom>
          <a:noFill/>
          <a:ln w="9525">
            <a:solidFill>
              <a:schemeClr val="tx1"/>
            </a:solidFill>
            <a:round/>
            <a:headEnd/>
            <a:tailEnd type="triangle" w="med" len="med"/>
          </a:ln>
        </p:spPr>
      </p:cxnSp>
      <p:cxnSp>
        <p:nvCxnSpPr>
          <p:cNvPr id="18" name="AutoShape 14"/>
          <p:cNvCxnSpPr>
            <a:cxnSpLocks noChangeShapeType="1"/>
            <a:stCxn id="11" idx="2"/>
            <a:endCxn id="14" idx="0"/>
          </p:cNvCxnSpPr>
          <p:nvPr/>
        </p:nvCxnSpPr>
        <p:spPr bwMode="auto">
          <a:xfrm rot="16200000" flipH="1">
            <a:off x="7268595" y="3865450"/>
            <a:ext cx="406400" cy="2773363"/>
          </a:xfrm>
          <a:prstGeom prst="bentConnector3">
            <a:avLst>
              <a:gd name="adj1" fmla="val 50000"/>
            </a:avLst>
          </a:prstGeom>
          <a:noFill/>
          <a:ln w="9525">
            <a:solidFill>
              <a:schemeClr val="tx1"/>
            </a:solidFill>
            <a:miter lim="800000"/>
            <a:headEnd/>
            <a:tailEnd type="triangle" w="med" len="med"/>
          </a:ln>
        </p:spPr>
      </p:cxnSp>
      <p:cxnSp>
        <p:nvCxnSpPr>
          <p:cNvPr id="19" name="AutoShape 15"/>
          <p:cNvCxnSpPr>
            <a:cxnSpLocks noChangeShapeType="1"/>
            <a:stCxn id="11" idx="2"/>
            <a:endCxn id="12" idx="0"/>
          </p:cNvCxnSpPr>
          <p:nvPr/>
        </p:nvCxnSpPr>
        <p:spPr bwMode="auto">
          <a:xfrm rot="5400000">
            <a:off x="4496026" y="3866244"/>
            <a:ext cx="406400" cy="2771775"/>
          </a:xfrm>
          <a:prstGeom prst="bentConnector3">
            <a:avLst>
              <a:gd name="adj1" fmla="val 50000"/>
            </a:avLst>
          </a:prstGeom>
          <a:noFill/>
          <a:ln w="9525">
            <a:solidFill>
              <a:schemeClr val="tx1"/>
            </a:solidFill>
            <a:miter lim="800000"/>
            <a:headEnd/>
            <a:tailEnd type="triangle" w="med" len="med"/>
          </a:ln>
        </p:spPr>
      </p:cxnSp>
      <p:sp>
        <p:nvSpPr>
          <p:cNvPr id="20" name="Text Box 11"/>
          <p:cNvSpPr txBox="1">
            <a:spLocks noChangeArrowheads="1"/>
          </p:cNvSpPr>
          <p:nvPr/>
        </p:nvSpPr>
        <p:spPr bwMode="auto">
          <a:xfrm>
            <a:off x="4829147" y="5820456"/>
            <a:ext cx="2520950" cy="923925"/>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Anzeigepflicht bei Gefahrerhöhung</a:t>
            </a:r>
          </a:p>
          <a:p>
            <a:pPr marL="174625" indent="-174625" algn="l">
              <a:spcBef>
                <a:spcPct val="50000"/>
              </a:spcBef>
              <a:buFont typeface="Wingdings" pitchFamily="2" charset="2"/>
              <a:buChar char="§"/>
            </a:pPr>
            <a:r>
              <a:rPr lang="de-DE" sz="1200">
                <a:solidFill>
                  <a:srgbClr val="1D2D4B"/>
                </a:solidFill>
              </a:rPr>
              <a:t>Anzeigepflicht bei Veräußerung der versicherten Sache</a:t>
            </a:r>
          </a:p>
        </p:txBody>
      </p:sp>
    </p:spTree>
    <p:extLst>
      <p:ext uri="{BB962C8B-B14F-4D97-AF65-F5344CB8AC3E}">
        <p14:creationId xmlns:p14="http://schemas.microsoft.com/office/powerpoint/2010/main" val="294918979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170</a:t>
            </a:fld>
            <a:endParaRPr lang="de-DE"/>
          </a:p>
        </p:txBody>
      </p:sp>
      <p:sp>
        <p:nvSpPr>
          <p:cNvPr id="4" name="Textplatzhalter 3"/>
          <p:cNvSpPr>
            <a:spLocks noGrp="1"/>
          </p:cNvSpPr>
          <p:nvPr>
            <p:ph type="body" sz="quarter" idx="10"/>
          </p:nvPr>
        </p:nvSpPr>
        <p:spPr/>
        <p:txBody>
          <a:bodyPr/>
          <a:lstStyle/>
          <a:p>
            <a:r>
              <a:rPr lang="de-DE" dirty="0" smtClean="0"/>
              <a:t>Die Krankenversicherung für Rentner (KVDR)</a:t>
            </a:r>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a:t>GKV – Beitragsbelastung im Alter</a:t>
            </a:r>
          </a:p>
        </p:txBody>
      </p:sp>
      <p:sp>
        <p:nvSpPr>
          <p:cNvPr id="11" name="Rechteck 10"/>
          <p:cNvSpPr/>
          <p:nvPr/>
        </p:nvSpPr>
        <p:spPr>
          <a:xfrm>
            <a:off x="601578" y="2332806"/>
            <a:ext cx="10130589" cy="3939540"/>
          </a:xfrm>
          <a:prstGeom prst="rect">
            <a:avLst/>
          </a:prstGeom>
          <a:solidFill>
            <a:schemeClr val="bg1">
              <a:lumMod val="95000"/>
            </a:schemeClr>
          </a:solidFill>
        </p:spPr>
        <p:txBody>
          <a:bodyPr wrap="square">
            <a:spAutoFit/>
          </a:bodyPr>
          <a:lstStyle/>
          <a:p>
            <a:pPr marL="485775" indent="-485775">
              <a:spcBef>
                <a:spcPct val="50000"/>
              </a:spcBef>
              <a:buClr>
                <a:srgbClr val="1D2D4B"/>
              </a:buClr>
              <a:buFont typeface="Wingdings" pitchFamily="2" charset="2"/>
              <a:buChar char="§"/>
            </a:pPr>
            <a:r>
              <a:rPr lang="de-DE" sz="2000" dirty="0">
                <a:solidFill>
                  <a:srgbClr val="1D2D4B"/>
                </a:solidFill>
              </a:rPr>
              <a:t>Der </a:t>
            </a:r>
            <a:r>
              <a:rPr lang="de-DE" sz="2000" b="1" dirty="0">
                <a:solidFill>
                  <a:srgbClr val="1D2D4B"/>
                </a:solidFill>
              </a:rPr>
              <a:t>Beitrag</a:t>
            </a:r>
            <a:r>
              <a:rPr lang="de-DE" sz="2000" dirty="0">
                <a:solidFill>
                  <a:srgbClr val="1D2D4B"/>
                </a:solidFill>
              </a:rPr>
              <a:t> beträgt  </a:t>
            </a:r>
            <a:r>
              <a:rPr lang="de-DE" sz="2000" b="1" dirty="0">
                <a:solidFill>
                  <a:srgbClr val="1D2D4B"/>
                </a:solidFill>
              </a:rPr>
              <a:t>14,6% vom Rentenzahlbetrag</a:t>
            </a:r>
            <a:r>
              <a:rPr lang="de-DE" sz="2000" dirty="0">
                <a:solidFill>
                  <a:srgbClr val="1D2D4B"/>
                </a:solidFill>
              </a:rPr>
              <a:t>. Dieser Beitrag wird je zur Hälfte vom Rentner und vom Rentenversicherungsträger getragen</a:t>
            </a:r>
            <a:br>
              <a:rPr lang="de-DE" sz="2000" dirty="0">
                <a:solidFill>
                  <a:srgbClr val="1D2D4B"/>
                </a:solidFill>
              </a:rPr>
            </a:b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rPr>
              <a:t>Der </a:t>
            </a:r>
            <a:r>
              <a:rPr lang="de-DE" sz="2000" b="1" dirty="0">
                <a:solidFill>
                  <a:srgbClr val="1D2D4B"/>
                </a:solidFill>
              </a:rPr>
              <a:t>kassenindividuelle Zusatzbeitrag </a:t>
            </a:r>
            <a:r>
              <a:rPr lang="de-DE" sz="2000" dirty="0">
                <a:solidFill>
                  <a:srgbClr val="1D2D4B"/>
                </a:solidFill>
              </a:rPr>
              <a:t>wird </a:t>
            </a:r>
            <a:r>
              <a:rPr lang="de-DE" sz="2000" b="1" dirty="0">
                <a:solidFill>
                  <a:srgbClr val="1D2D4B"/>
                </a:solidFill>
              </a:rPr>
              <a:t>nur vom Rentner </a:t>
            </a:r>
            <a:r>
              <a:rPr lang="de-DE" sz="2000" dirty="0">
                <a:solidFill>
                  <a:srgbClr val="1D2D4B"/>
                </a:solidFill>
              </a:rPr>
              <a:t>getragen</a:t>
            </a:r>
          </a:p>
          <a:p>
            <a:pPr marL="485775" indent="-485775">
              <a:spcBef>
                <a:spcPct val="50000"/>
              </a:spcBef>
              <a:buClr>
                <a:srgbClr val="1D2D4B"/>
              </a:buClr>
              <a:buFont typeface="Wingdings" pitchFamily="2" charset="2"/>
              <a:buChar char="§"/>
            </a:pPr>
            <a:r>
              <a:rPr lang="de-DE" sz="2000" dirty="0">
                <a:solidFill>
                  <a:srgbClr val="1D2D4B"/>
                </a:solidFill>
              </a:rPr>
              <a:t>Der Beitragssatz beträgt somit durchschnittlich </a:t>
            </a:r>
            <a:r>
              <a:rPr lang="de-DE" sz="2000" dirty="0" smtClean="0">
                <a:solidFill>
                  <a:srgbClr val="1D2D4B"/>
                </a:solidFill>
              </a:rPr>
              <a:t>15,9%.</a:t>
            </a:r>
            <a:r>
              <a:rPr lang="de-DE" sz="2000" dirty="0">
                <a:solidFill>
                  <a:srgbClr val="1D2D4B"/>
                </a:solidFill>
              </a:rPr>
              <a:t/>
            </a:r>
            <a:br>
              <a:rPr lang="de-DE" sz="2000" dirty="0">
                <a:solidFill>
                  <a:srgbClr val="1D2D4B"/>
                </a:solidFill>
              </a:rPr>
            </a:b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Pflichtmitglied in der KVDR ist nur derjenige, der min. 90% der </a:t>
            </a:r>
            <a:r>
              <a:rPr lang="de-DE" sz="2000" dirty="0">
                <a:solidFill>
                  <a:srgbClr val="1D2D4B"/>
                </a:solidFill>
              </a:rPr>
              <a:t>zweiten Hälfte des Erwerbslebens Mitglied in der gesetzlichen Krankenversicherung waren.</a:t>
            </a:r>
            <a:br>
              <a:rPr lang="de-DE" sz="2000" dirty="0">
                <a:solidFill>
                  <a:srgbClr val="1D2D4B"/>
                </a:solidFill>
              </a:rPr>
            </a:br>
            <a:r>
              <a:rPr lang="de-DE" sz="2000" dirty="0">
                <a:solidFill>
                  <a:srgbClr val="1D2D4B"/>
                </a:solidFill>
              </a:rPr>
              <a:t>(freiwillig- und pflichtversicherte Beitragszeiten)</a:t>
            </a:r>
            <a:br>
              <a:rPr lang="de-DE" sz="2000" dirty="0">
                <a:solidFill>
                  <a:srgbClr val="1D2D4B"/>
                </a:solidFill>
              </a:rPr>
            </a:b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In der Praxis bedeutet dies, dass derjenige, welcher während der Erwerbstätigkeit gesetzlich versichert war, dies auch im Rentenalter sein wird.</a:t>
            </a:r>
            <a:endParaRPr lang="de-DE" sz="2000" dirty="0">
              <a:solidFill>
                <a:srgbClr val="1D2D4B"/>
              </a:solidFill>
            </a:endParaRPr>
          </a:p>
        </p:txBody>
      </p:sp>
    </p:spTree>
    <p:extLst>
      <p:ext uri="{BB962C8B-B14F-4D97-AF65-F5344CB8AC3E}">
        <p14:creationId xmlns:p14="http://schemas.microsoft.com/office/powerpoint/2010/main" val="2961297537"/>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171</a:t>
            </a:fld>
            <a:endParaRPr lang="de-DE"/>
          </a:p>
        </p:txBody>
      </p:sp>
      <p:sp>
        <p:nvSpPr>
          <p:cNvPr id="4" name="Textplatzhalter 3"/>
          <p:cNvSpPr>
            <a:spLocks noGrp="1"/>
          </p:cNvSpPr>
          <p:nvPr>
            <p:ph type="body" sz="quarter" idx="10"/>
          </p:nvPr>
        </p:nvSpPr>
        <p:spPr/>
        <p:txBody>
          <a:bodyPr/>
          <a:lstStyle/>
          <a:p>
            <a:r>
              <a:rPr lang="de-DE" dirty="0" smtClean="0"/>
              <a:t>Die Krankenversicherung für Rentner (KVDR)</a:t>
            </a:r>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a:t>GKV – Beitragsbelastung im Alter</a:t>
            </a:r>
          </a:p>
        </p:txBody>
      </p:sp>
      <p:sp>
        <p:nvSpPr>
          <p:cNvPr id="11" name="Rechteck 10"/>
          <p:cNvSpPr/>
          <p:nvPr/>
        </p:nvSpPr>
        <p:spPr>
          <a:xfrm>
            <a:off x="601579" y="2196421"/>
            <a:ext cx="10130589" cy="3785652"/>
          </a:xfrm>
          <a:prstGeom prst="rect">
            <a:avLst/>
          </a:prstGeom>
          <a:solidFill>
            <a:schemeClr val="bg1">
              <a:lumMod val="95000"/>
            </a:schemeClr>
          </a:solidFill>
        </p:spPr>
        <p:txBody>
          <a:bodyPr wrap="square">
            <a:spAutoFit/>
          </a:bodyPr>
          <a:lstStyle/>
          <a:p>
            <a:pPr marL="485775" indent="-485775">
              <a:spcBef>
                <a:spcPct val="50000"/>
              </a:spcBef>
              <a:buClr>
                <a:srgbClr val="1D2D4B"/>
              </a:buClr>
            </a:pPr>
            <a:r>
              <a:rPr lang="de-DE" sz="2000" b="1" dirty="0">
                <a:solidFill>
                  <a:srgbClr val="1D2D4B"/>
                </a:solidFill>
              </a:rPr>
              <a:t>Die relevanten Einkunftsarten – „pflichtversicherte Rentner“</a:t>
            </a:r>
            <a:r>
              <a:rPr lang="de-DE" sz="2000" dirty="0">
                <a:solidFill>
                  <a:srgbClr val="1D2D4B"/>
                </a:solidFill>
              </a:rPr>
              <a:t/>
            </a:r>
            <a:br>
              <a:rPr lang="de-DE" sz="2000" dirty="0">
                <a:solidFill>
                  <a:srgbClr val="1D2D4B"/>
                </a:solidFill>
              </a:rPr>
            </a:b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rPr>
              <a:t>Rente aus der Gesetzlichen Rentenversicherung</a:t>
            </a: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Versorgungsbezüge (z.B. Betriebsrenten/Pensionen)</a:t>
            </a: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Arbeitseinkommen</a:t>
            </a:r>
          </a:p>
          <a:p>
            <a:pPr marL="485775" indent="-485775">
              <a:spcBef>
                <a:spcPct val="50000"/>
              </a:spcBef>
              <a:buClr>
                <a:srgbClr val="1D2D4B"/>
              </a:buClr>
              <a:buFont typeface="Wingdings" pitchFamily="2" charset="2"/>
              <a:buChar char="§"/>
            </a:pPr>
            <a:endParaRPr lang="de-DE" sz="2000" dirty="0">
              <a:solidFill>
                <a:srgbClr val="1D2D4B"/>
              </a:solidFill>
              <a:sym typeface="Wingdings" pitchFamily="2" charset="2"/>
            </a:endParaRPr>
          </a:p>
          <a:p>
            <a:pPr marL="485775" indent="-485775">
              <a:spcBef>
                <a:spcPct val="50000"/>
              </a:spcBef>
              <a:buClr>
                <a:srgbClr val="1D2D4B"/>
              </a:buClr>
            </a:pPr>
            <a:r>
              <a:rPr lang="de-DE" sz="2000" b="1" dirty="0">
                <a:solidFill>
                  <a:srgbClr val="1D2D4B"/>
                </a:solidFill>
                <a:sym typeface="Wingdings" pitchFamily="2" charset="2"/>
              </a:rPr>
              <a:t>Darüber hinaus zahlen „freiwillig versicherte Rentner“ auf</a:t>
            </a: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Einkünfte aus Kapitalvermögen</a:t>
            </a: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Einkünfte aus Vermietung und </a:t>
            </a:r>
            <a:r>
              <a:rPr lang="de-DE" sz="2000" dirty="0" smtClean="0">
                <a:solidFill>
                  <a:srgbClr val="1D2D4B"/>
                </a:solidFill>
                <a:sym typeface="Wingdings" pitchFamily="2" charset="2"/>
              </a:rPr>
              <a:t>Verpachtung</a:t>
            </a:r>
            <a:endParaRPr lang="de-DE" sz="2000" dirty="0">
              <a:solidFill>
                <a:srgbClr val="1D2D4B"/>
              </a:solidFill>
              <a:sym typeface="Wingdings" pitchFamily="2" charset="2"/>
            </a:endParaRPr>
          </a:p>
        </p:txBody>
      </p:sp>
      <p:sp>
        <p:nvSpPr>
          <p:cNvPr id="8" name="Gleichschenkliges Dreieck 7"/>
          <p:cNvSpPr/>
          <p:nvPr/>
        </p:nvSpPr>
        <p:spPr bwMode="auto">
          <a:xfrm rot="5400000">
            <a:off x="7941677" y="3405171"/>
            <a:ext cx="1224136" cy="144016"/>
          </a:xfrm>
          <a:prstGeom prst="triangle">
            <a:avLst/>
          </a:prstGeom>
          <a:solidFill>
            <a:srgbClr val="C00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9" name="Textfeld 8"/>
          <p:cNvSpPr txBox="1"/>
          <p:nvPr/>
        </p:nvSpPr>
        <p:spPr>
          <a:xfrm>
            <a:off x="8922876" y="3061680"/>
            <a:ext cx="1512168" cy="830997"/>
          </a:xfrm>
          <a:prstGeom prst="rect">
            <a:avLst/>
          </a:prstGeom>
          <a:noFill/>
        </p:spPr>
        <p:txBody>
          <a:bodyPr wrap="square" rtlCol="0">
            <a:spAutoFit/>
          </a:bodyPr>
          <a:lstStyle/>
          <a:p>
            <a:r>
              <a:rPr lang="de-DE" dirty="0" smtClean="0">
                <a:solidFill>
                  <a:srgbClr val="C00000"/>
                </a:solidFill>
              </a:rPr>
              <a:t>Allgemeiner Beitragssatz (14,6%)</a:t>
            </a:r>
            <a:endParaRPr lang="de-DE" dirty="0">
              <a:solidFill>
                <a:srgbClr val="C00000"/>
              </a:solidFill>
            </a:endParaRPr>
          </a:p>
        </p:txBody>
      </p:sp>
      <p:sp>
        <p:nvSpPr>
          <p:cNvPr id="10" name="Gleichschenkliges Dreieck 9"/>
          <p:cNvSpPr/>
          <p:nvPr/>
        </p:nvSpPr>
        <p:spPr bwMode="auto">
          <a:xfrm rot="5400000">
            <a:off x="7941677" y="5352558"/>
            <a:ext cx="1224136" cy="144016"/>
          </a:xfrm>
          <a:prstGeom prst="triangle">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92D050"/>
              </a:solidFill>
              <a:effectLst/>
              <a:latin typeface="Arial" pitchFamily="34" charset="0"/>
            </a:endParaRPr>
          </a:p>
        </p:txBody>
      </p:sp>
      <p:sp>
        <p:nvSpPr>
          <p:cNvPr id="12" name="Textfeld 11"/>
          <p:cNvSpPr txBox="1"/>
          <p:nvPr/>
        </p:nvSpPr>
        <p:spPr>
          <a:xfrm>
            <a:off x="8810541" y="5009067"/>
            <a:ext cx="1512168" cy="830997"/>
          </a:xfrm>
          <a:prstGeom prst="rect">
            <a:avLst/>
          </a:prstGeom>
          <a:noFill/>
        </p:spPr>
        <p:txBody>
          <a:bodyPr wrap="square" rtlCol="0">
            <a:spAutoFit/>
          </a:bodyPr>
          <a:lstStyle/>
          <a:p>
            <a:r>
              <a:rPr lang="de-DE" dirty="0" smtClean="0">
                <a:solidFill>
                  <a:srgbClr val="92D050"/>
                </a:solidFill>
              </a:rPr>
              <a:t>Ermäßigter Beitragssatz (14,0%)</a:t>
            </a:r>
            <a:endParaRPr lang="de-DE" dirty="0">
              <a:solidFill>
                <a:srgbClr val="92D050"/>
              </a:solidFill>
            </a:endParaRPr>
          </a:p>
        </p:txBody>
      </p:sp>
      <p:sp>
        <p:nvSpPr>
          <p:cNvPr id="13" name="Rechteck 12"/>
          <p:cNvSpPr/>
          <p:nvPr/>
        </p:nvSpPr>
        <p:spPr>
          <a:xfrm>
            <a:off x="601579" y="6136712"/>
            <a:ext cx="2747868" cy="215444"/>
          </a:xfrm>
          <a:prstGeom prst="rect">
            <a:avLst/>
          </a:prstGeom>
        </p:spPr>
        <p:txBody>
          <a:bodyPr wrap="none">
            <a:spAutoFit/>
          </a:bodyPr>
          <a:lstStyle/>
          <a:p>
            <a:r>
              <a:rPr lang="de-DE" sz="800" dirty="0" smtClean="0">
                <a:solidFill>
                  <a:srgbClr val="1D2D4B"/>
                </a:solidFill>
              </a:rPr>
              <a:t>Stand: 2022 | Angaben nach derzeit gültiger Rechtslage</a:t>
            </a:r>
            <a:endParaRPr lang="de-DE" dirty="0">
              <a:solidFill>
                <a:srgbClr val="1D2D4B"/>
              </a:solidFill>
            </a:endParaRPr>
          </a:p>
        </p:txBody>
      </p:sp>
    </p:spTree>
    <p:extLst>
      <p:ext uri="{BB962C8B-B14F-4D97-AF65-F5344CB8AC3E}">
        <p14:creationId xmlns:p14="http://schemas.microsoft.com/office/powerpoint/2010/main" val="1999629052"/>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172</a:t>
            </a:fld>
            <a:endParaRPr lang="de-DE"/>
          </a:p>
        </p:txBody>
      </p:sp>
      <p:sp>
        <p:nvSpPr>
          <p:cNvPr id="4" name="Textplatzhalter 3"/>
          <p:cNvSpPr>
            <a:spLocks noGrp="1"/>
          </p:cNvSpPr>
          <p:nvPr>
            <p:ph type="body" sz="quarter" idx="10"/>
          </p:nvPr>
        </p:nvSpPr>
        <p:spPr/>
        <p:txBody>
          <a:bodyPr/>
          <a:lstStyle/>
          <a:p>
            <a:r>
              <a:rPr lang="de-DE" dirty="0" smtClean="0"/>
              <a:t>Die Beihilfe</a:t>
            </a:r>
            <a:endParaRPr lang="de-DE" dirty="0"/>
          </a:p>
        </p:txBody>
      </p:sp>
      <p:sp>
        <p:nvSpPr>
          <p:cNvPr id="7" name="Titel 4"/>
          <p:cNvSpPr txBox="1">
            <a:spLocks noGrp="1"/>
          </p:cNvSpPr>
          <p:nvPr>
            <p:ph type="title"/>
          </p:nvPr>
        </p:nvSpPr>
        <p:spPr>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624367" y="2443394"/>
            <a:ext cx="10828423" cy="3908762"/>
          </a:xfrm>
          <a:prstGeom prst="rect">
            <a:avLst/>
          </a:prstGeom>
          <a:solidFill>
            <a:schemeClr val="bg1">
              <a:lumMod val="95000"/>
            </a:schemeClr>
          </a:solidFill>
        </p:spPr>
        <p:txBody>
          <a:bodyPr wrap="square">
            <a:spAutoFit/>
          </a:bodyPr>
          <a:lstStyle/>
          <a:p>
            <a:pPr>
              <a:spcBef>
                <a:spcPct val="50000"/>
              </a:spcBef>
              <a:buClr>
                <a:srgbClr val="1D2D4B"/>
              </a:buClr>
            </a:pPr>
            <a:r>
              <a:rPr lang="de-DE" sz="1600" dirty="0">
                <a:solidFill>
                  <a:srgbClr val="1D2D4B"/>
                </a:solidFill>
                <a:sym typeface="Wingdings" pitchFamily="2" charset="2"/>
              </a:rPr>
              <a:t>Eine Sondergruppe stellen die Beamten und die Empfänger der freien Heilfürsorge (Angehörige der Bundeswehr, Polizei, und Grenzschutz) </a:t>
            </a:r>
            <a:r>
              <a:rPr lang="de-DE" sz="1600" dirty="0" smtClean="0">
                <a:solidFill>
                  <a:srgbClr val="1D2D4B"/>
                </a:solidFill>
                <a:sym typeface="Wingdings" pitchFamily="2" charset="2"/>
              </a:rPr>
              <a:t>dar.</a:t>
            </a:r>
            <a:r>
              <a:rPr lang="de-DE" sz="1600" dirty="0">
                <a:solidFill>
                  <a:srgbClr val="1D2D4B"/>
                </a:solidFill>
                <a:sym typeface="Wingdings" pitchFamily="2" charset="2"/>
              </a:rPr>
              <a:t/>
            </a:r>
            <a:br>
              <a:rPr lang="de-DE" sz="1600" dirty="0">
                <a:solidFill>
                  <a:srgbClr val="1D2D4B"/>
                </a:solidFill>
                <a:sym typeface="Wingdings" pitchFamily="2" charset="2"/>
              </a:rPr>
            </a:br>
            <a:r>
              <a:rPr lang="de-DE" sz="1600" dirty="0" smtClean="0">
                <a:solidFill>
                  <a:srgbClr val="1D2D4B"/>
                </a:solidFill>
                <a:sym typeface="Wingdings" pitchFamily="2" charset="2"/>
              </a:rPr>
              <a:t>Beamte </a:t>
            </a:r>
            <a:r>
              <a:rPr lang="de-DE" sz="1600" dirty="0">
                <a:solidFill>
                  <a:srgbClr val="1D2D4B"/>
                </a:solidFill>
                <a:sym typeface="Wingdings" pitchFamily="2" charset="2"/>
              </a:rPr>
              <a:t>können Mitglieder der PKV werden, mit einem Vollversicherungstarif angelehnt an die gewährte Beihilfe.</a:t>
            </a:r>
            <a:br>
              <a:rPr lang="de-DE" sz="1600" dirty="0">
                <a:solidFill>
                  <a:srgbClr val="1D2D4B"/>
                </a:solidFill>
                <a:sym typeface="Wingdings" pitchFamily="2" charset="2"/>
              </a:rPr>
            </a:br>
            <a:r>
              <a:rPr lang="de-DE" sz="1600" dirty="0">
                <a:solidFill>
                  <a:srgbClr val="1D2D4B"/>
                </a:solidFill>
                <a:sym typeface="Wingdings" pitchFamily="2" charset="2"/>
              </a:rPr>
              <a:t/>
            </a:r>
            <a:br>
              <a:rPr lang="de-DE" sz="1600" dirty="0">
                <a:solidFill>
                  <a:srgbClr val="1D2D4B"/>
                </a:solidFill>
                <a:sym typeface="Wingdings" pitchFamily="2" charset="2"/>
              </a:rPr>
            </a:br>
            <a:r>
              <a:rPr lang="de-DE" sz="1600" dirty="0">
                <a:solidFill>
                  <a:srgbClr val="1D2D4B"/>
                </a:solidFill>
                <a:sym typeface="Wingdings" pitchFamily="2" charset="2"/>
              </a:rPr>
              <a:t>Die üblichen Beihilfesätze betragen:</a:t>
            </a:r>
          </a:p>
          <a:p>
            <a:pPr marL="1330325" lvl="2" indent="-376238">
              <a:spcBef>
                <a:spcPct val="25000"/>
              </a:spcBef>
              <a:buClr>
                <a:srgbClr val="1D2D4B"/>
              </a:buClr>
              <a:buFont typeface="Wingdings" pitchFamily="2" charset="2"/>
              <a:buChar char="§"/>
            </a:pPr>
            <a:r>
              <a:rPr lang="de-DE" sz="1600" dirty="0">
                <a:solidFill>
                  <a:srgbClr val="1D2D4B"/>
                </a:solidFill>
                <a:sym typeface="Wingdings" pitchFamily="2" charset="2"/>
              </a:rPr>
              <a:t>Beihilfeberechtigter				50%</a:t>
            </a:r>
          </a:p>
          <a:p>
            <a:pPr marL="1330325" lvl="2" indent="-376238">
              <a:spcBef>
                <a:spcPct val="25000"/>
              </a:spcBef>
              <a:buClr>
                <a:srgbClr val="1D2D4B"/>
              </a:buClr>
              <a:buFont typeface="Wingdings" pitchFamily="2" charset="2"/>
              <a:buChar char="§"/>
            </a:pPr>
            <a:r>
              <a:rPr lang="de-DE" sz="1600" dirty="0">
                <a:solidFill>
                  <a:srgbClr val="1D2D4B"/>
                </a:solidFill>
                <a:sym typeface="Wingdings" pitchFamily="2" charset="2"/>
              </a:rPr>
              <a:t>Beihilfeberechtigter mit mehr als 1 Kind 		70%</a:t>
            </a:r>
          </a:p>
          <a:p>
            <a:pPr marL="1330325" lvl="2" indent="-376238">
              <a:spcBef>
                <a:spcPct val="25000"/>
              </a:spcBef>
              <a:buClr>
                <a:srgbClr val="1D2D4B"/>
              </a:buClr>
              <a:buFont typeface="Wingdings" pitchFamily="2" charset="2"/>
              <a:buChar char="§"/>
            </a:pPr>
            <a:r>
              <a:rPr lang="de-DE" sz="1600" dirty="0">
                <a:solidFill>
                  <a:srgbClr val="1D2D4B"/>
                </a:solidFill>
                <a:sym typeface="Wingdings" pitchFamily="2" charset="2"/>
              </a:rPr>
              <a:t>Ehegatten					70%</a:t>
            </a:r>
          </a:p>
          <a:p>
            <a:pPr marL="1330325" lvl="2" indent="-376238">
              <a:spcBef>
                <a:spcPct val="25000"/>
              </a:spcBef>
              <a:buClr>
                <a:srgbClr val="1D2D4B"/>
              </a:buClr>
              <a:buFont typeface="Wingdings" pitchFamily="2" charset="2"/>
              <a:buChar char="§"/>
            </a:pPr>
            <a:r>
              <a:rPr lang="de-DE" sz="1600" dirty="0">
                <a:solidFill>
                  <a:srgbClr val="1D2D4B"/>
                </a:solidFill>
                <a:sym typeface="Wingdings" pitchFamily="2" charset="2"/>
              </a:rPr>
              <a:t>Kinder und Waisen				80%</a:t>
            </a:r>
            <a:br>
              <a:rPr lang="de-DE" sz="1600" dirty="0">
                <a:solidFill>
                  <a:srgbClr val="1D2D4B"/>
                </a:solidFill>
                <a:sym typeface="Wingdings" pitchFamily="2" charset="2"/>
              </a:rPr>
            </a:br>
            <a:endParaRPr lang="de-DE" sz="1600" dirty="0">
              <a:solidFill>
                <a:srgbClr val="1D2D4B"/>
              </a:solidFill>
              <a:sym typeface="Wingdings" pitchFamily="2" charset="2"/>
            </a:endParaRPr>
          </a:p>
          <a:p>
            <a:pPr marL="530225" lvl="1" indent="-339725">
              <a:spcBef>
                <a:spcPct val="50000"/>
              </a:spcBef>
              <a:buClr>
                <a:srgbClr val="1D2D4B"/>
              </a:buClr>
              <a:buFont typeface="Wingdings" pitchFamily="2" charset="2"/>
              <a:buChar char="§"/>
            </a:pPr>
            <a:r>
              <a:rPr lang="de-DE" sz="1600" dirty="0">
                <a:solidFill>
                  <a:srgbClr val="1D2D4B"/>
                </a:solidFill>
                <a:sym typeface="Wingdings" pitchFamily="2" charset="2"/>
              </a:rPr>
              <a:t>Der Beihilfetarif der PKV ersetzt die fehlenden Prozente</a:t>
            </a:r>
          </a:p>
          <a:p>
            <a:pPr marL="530225" lvl="1" indent="-339725">
              <a:spcBef>
                <a:spcPct val="50000"/>
              </a:spcBef>
              <a:buClr>
                <a:srgbClr val="1D2D4B"/>
              </a:buClr>
              <a:buFont typeface="Wingdings" pitchFamily="2" charset="2"/>
              <a:buChar char="§"/>
            </a:pPr>
            <a:r>
              <a:rPr lang="de-DE" sz="1600" dirty="0">
                <a:solidFill>
                  <a:srgbClr val="1D2D4B"/>
                </a:solidFill>
                <a:sym typeface="Wingdings" pitchFamily="2" charset="2"/>
              </a:rPr>
              <a:t>Da die Beihilfe nicht alle in der Vollversicherung üblichen Leistungsarten vorsieht, sind außerdem Ergänzungstarife sinnvoll.</a:t>
            </a:r>
          </a:p>
        </p:txBody>
      </p:sp>
      <p:sp>
        <p:nvSpPr>
          <p:cNvPr id="6" name="Stern mit 5 Zacken 5"/>
          <p:cNvSpPr/>
          <p:nvPr/>
        </p:nvSpPr>
        <p:spPr bwMode="auto">
          <a:xfrm>
            <a:off x="11319524" y="1820947"/>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4132994460"/>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173</a:t>
            </a:fld>
            <a:endParaRPr lang="de-DE"/>
          </a:p>
        </p:txBody>
      </p:sp>
      <p:sp>
        <p:nvSpPr>
          <p:cNvPr id="3" name="Textplatzhalter 2"/>
          <p:cNvSpPr>
            <a:spLocks noGrp="1"/>
          </p:cNvSpPr>
          <p:nvPr>
            <p:ph type="body" sz="half" idx="2"/>
          </p:nvPr>
        </p:nvSpPr>
        <p:spPr/>
        <p:txBody>
          <a:bodyPr/>
          <a:lstStyle/>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KRG</a:t>
            </a:r>
          </a:p>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Sachversicherungen</a:t>
            </a:r>
          </a:p>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Personenversicherungen</a:t>
            </a:r>
          </a:p>
          <a:p>
            <a:pPr marL="574675" indent="-574675" fontAlgn="base">
              <a:spcBef>
                <a:spcPct val="50000"/>
              </a:spcBef>
              <a:spcAft>
                <a:spcPct val="0"/>
              </a:spcAft>
              <a:buClr>
                <a:srgbClr val="1D2D4B"/>
              </a:buClr>
              <a:buFont typeface="Wingdings" pitchFamily="2" charset="2"/>
              <a:buChar char="§"/>
            </a:pPr>
            <a:r>
              <a:rPr lang="de-DE" dirty="0">
                <a:sym typeface="Wingdings" pitchFamily="2" charset="2"/>
              </a:rPr>
              <a:t>Vermögensmanagement</a:t>
            </a:r>
          </a:p>
          <a:p>
            <a:endParaRPr lang="de-DE" dirty="0"/>
          </a:p>
        </p:txBody>
      </p:sp>
      <p:sp>
        <p:nvSpPr>
          <p:cNvPr id="4" name="Titel 3"/>
          <p:cNvSpPr>
            <a:spLocks noGrp="1"/>
          </p:cNvSpPr>
          <p:nvPr>
            <p:ph type="title"/>
          </p:nvPr>
        </p:nvSpPr>
        <p:spPr/>
        <p:txBody>
          <a:bodyPr/>
          <a:lstStyle/>
          <a:p>
            <a:r>
              <a:rPr lang="de-DE" dirty="0" smtClean="0"/>
              <a:t>Prüfungsvorbereitung</a:t>
            </a:r>
            <a:endParaRPr lang="de-DE" dirty="0"/>
          </a:p>
        </p:txBody>
      </p:sp>
    </p:spTree>
    <p:extLst>
      <p:ext uri="{BB962C8B-B14F-4D97-AF65-F5344CB8AC3E}">
        <p14:creationId xmlns:p14="http://schemas.microsoft.com/office/powerpoint/2010/main" val="250816855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174</a:t>
            </a:fld>
            <a:endParaRPr lang="de-DE"/>
          </a:p>
        </p:txBody>
      </p:sp>
      <p:sp>
        <p:nvSpPr>
          <p:cNvPr id="5" name="Textplatzhalter 4"/>
          <p:cNvSpPr>
            <a:spLocks noGrp="1"/>
          </p:cNvSpPr>
          <p:nvPr>
            <p:ph type="body" sz="quarter" idx="10"/>
          </p:nvPr>
        </p:nvSpPr>
        <p:spPr/>
        <p:txBody>
          <a:bodyPr/>
          <a:lstStyle/>
          <a:p>
            <a:r>
              <a:rPr lang="de-DE" dirty="0"/>
              <a:t>Schematischer Aufbau eines Investmentfonds</a:t>
            </a:r>
          </a:p>
        </p:txBody>
      </p:sp>
      <p:sp>
        <p:nvSpPr>
          <p:cNvPr id="4" name="Titel 3"/>
          <p:cNvSpPr>
            <a:spLocks noGrp="1"/>
          </p:cNvSpPr>
          <p:nvPr>
            <p:ph type="title"/>
          </p:nvPr>
        </p:nvSpPr>
        <p:spPr/>
        <p:txBody>
          <a:bodyPr/>
          <a:lstStyle/>
          <a:p>
            <a:pPr eaLnBrk="0" fontAlgn="base" hangingPunct="0">
              <a:spcBef>
                <a:spcPct val="50000"/>
              </a:spcBef>
              <a:spcAft>
                <a:spcPct val="0"/>
              </a:spcAft>
            </a:pPr>
            <a:r>
              <a:rPr lang="de-DE" kern="0" dirty="0" smtClean="0"/>
              <a:t>Vermögensmanagement</a:t>
            </a:r>
            <a:endParaRPr lang="de-DE" dirty="0"/>
          </a:p>
        </p:txBody>
      </p:sp>
      <p:pic>
        <p:nvPicPr>
          <p:cNvPr id="7" name="Picture 2" descr="G:\Marketing\afm_Bilderwelt_neu\Vermögensmanagement\Basismaterial (afm hat keine Bildrechte)\Investment\System Investmentfonds.gif"/>
          <p:cNvPicPr>
            <a:picLocks noChangeAspect="1" noChangeArrowheads="1"/>
          </p:cNvPicPr>
          <p:nvPr/>
        </p:nvPicPr>
        <p:blipFill>
          <a:blip r:embed="rId2" cstate="print"/>
          <a:srcRect/>
          <a:stretch>
            <a:fillRect/>
          </a:stretch>
        </p:blipFill>
        <p:spPr bwMode="auto">
          <a:xfrm>
            <a:off x="2971800" y="2151216"/>
            <a:ext cx="6662057" cy="4651103"/>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4042772867"/>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175</a:t>
            </a:fld>
            <a:endParaRPr lang="de-DE"/>
          </a:p>
        </p:txBody>
      </p:sp>
      <p:sp>
        <p:nvSpPr>
          <p:cNvPr id="5" name="Textplatzhalter 4"/>
          <p:cNvSpPr>
            <a:spLocks noGrp="1"/>
          </p:cNvSpPr>
          <p:nvPr>
            <p:ph type="body" sz="quarter" idx="10"/>
          </p:nvPr>
        </p:nvSpPr>
        <p:spPr/>
        <p:txBody>
          <a:bodyPr/>
          <a:lstStyle/>
          <a:p>
            <a:r>
              <a:rPr lang="de-DE" dirty="0" smtClean="0"/>
              <a:t>Arten </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a:t>
            </a:r>
            <a:r>
              <a:rPr lang="de-DE" dirty="0">
                <a:latin typeface="Arial (TT) Bold"/>
              </a:rPr>
              <a:t>ö</a:t>
            </a:r>
            <a:r>
              <a:rPr lang="de-DE" dirty="0"/>
              <a:t>gensanlage in Investmentzertifikaten</a:t>
            </a:r>
          </a:p>
        </p:txBody>
      </p:sp>
      <p:sp>
        <p:nvSpPr>
          <p:cNvPr id="6" name="Textplatzhalter 5"/>
          <p:cNvSpPr>
            <a:spLocks noGrp="1"/>
          </p:cNvSpPr>
          <p:nvPr>
            <p:ph type="body" sz="half" idx="11"/>
          </p:nvPr>
        </p:nvSpPr>
        <p:spPr/>
        <p:txBody>
          <a:bodyPr/>
          <a:lstStyle/>
          <a:p>
            <a:r>
              <a:rPr lang="de-DE" dirty="0">
                <a:latin typeface="+mn-lt"/>
                <a:cs typeface="+mn-cs"/>
              </a:rPr>
              <a:t>nach Erweiterbarkeit des Fondsvermögens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Offene Fonds:</a:t>
            </a:r>
            <a:br>
              <a:rPr lang="de-DE" sz="2000" dirty="0">
                <a:solidFill>
                  <a:srgbClr val="1D2D4B"/>
                </a:solidFill>
              </a:rPr>
            </a:br>
            <a:r>
              <a:rPr lang="de-DE" sz="2000" dirty="0">
                <a:solidFill>
                  <a:srgbClr val="1D2D4B"/>
                </a:solidFill>
              </a:rPr>
              <a:t>Kauf / Verkauf verändern das Volumen des Fonds,</a:t>
            </a:r>
            <a:br>
              <a:rPr lang="de-DE" sz="2000" dirty="0">
                <a:solidFill>
                  <a:srgbClr val="1D2D4B"/>
                </a:solidFill>
              </a:rPr>
            </a:br>
            <a:r>
              <a:rPr lang="de-DE" sz="2000" dirty="0">
                <a:solidFill>
                  <a:srgbClr val="1D2D4B"/>
                </a:solidFill>
              </a:rPr>
              <a:t>Preis = NAV</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Geschlossene Fonds:</a:t>
            </a:r>
            <a:br>
              <a:rPr lang="de-DE" sz="2000" dirty="0">
                <a:solidFill>
                  <a:srgbClr val="1D2D4B"/>
                </a:solidFill>
              </a:rPr>
            </a:br>
            <a:r>
              <a:rPr lang="de-DE" sz="2000" dirty="0">
                <a:solidFill>
                  <a:srgbClr val="1D2D4B"/>
                </a:solidFill>
              </a:rPr>
              <a:t>Volumen bleibt konstant.</a:t>
            </a:r>
            <a:br>
              <a:rPr lang="de-DE" sz="2000" dirty="0">
                <a:solidFill>
                  <a:srgbClr val="1D2D4B"/>
                </a:solidFill>
              </a:rPr>
            </a:br>
            <a:r>
              <a:rPr lang="de-DE" sz="2000" dirty="0">
                <a:solidFill>
                  <a:srgbClr val="1D2D4B"/>
                </a:solidFill>
              </a:rPr>
              <a:t>Kauf / Verkauf nur an Dritte,</a:t>
            </a:r>
            <a:br>
              <a:rPr lang="de-DE" sz="2000" dirty="0">
                <a:solidFill>
                  <a:srgbClr val="1D2D4B"/>
                </a:solidFill>
              </a:rPr>
            </a:br>
            <a:r>
              <a:rPr lang="de-DE" sz="2000" dirty="0">
                <a:solidFill>
                  <a:srgbClr val="1D2D4B"/>
                </a:solidFill>
              </a:rPr>
              <a:t>Preis </a:t>
            </a:r>
            <a:r>
              <a:rPr lang="de-DE" sz="2000" dirty="0">
                <a:solidFill>
                  <a:srgbClr val="1D2D4B"/>
                </a:solidFill>
                <a:sym typeface="Symbol" pitchFamily="18" charset="2"/>
              </a:rPr>
              <a:t> NAV</a:t>
            </a:r>
          </a:p>
          <a:p>
            <a:pPr lvl="0"/>
            <a:r>
              <a:rPr lang="de-DE" dirty="0">
                <a:latin typeface="+mn-lt"/>
                <a:cs typeface="+mn-cs"/>
              </a:rPr>
              <a:t>nach zugelassenen Käufergruppen</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Publikumsfonds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Private Placements</a:t>
            </a:r>
          </a:p>
          <a:p>
            <a:endParaRPr lang="de-DE" dirty="0">
              <a:latin typeface="+mn-lt"/>
            </a:endParaRPr>
          </a:p>
        </p:txBody>
      </p:sp>
    </p:spTree>
    <p:extLst>
      <p:ext uri="{BB962C8B-B14F-4D97-AF65-F5344CB8AC3E}">
        <p14:creationId xmlns:p14="http://schemas.microsoft.com/office/powerpoint/2010/main" val="2029430393"/>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176</a:t>
            </a:fld>
            <a:endParaRPr lang="de-DE"/>
          </a:p>
        </p:txBody>
      </p:sp>
      <p:sp>
        <p:nvSpPr>
          <p:cNvPr id="5" name="Textplatzhalter 4"/>
          <p:cNvSpPr>
            <a:spLocks noGrp="1"/>
          </p:cNvSpPr>
          <p:nvPr>
            <p:ph type="body" sz="quarter" idx="10"/>
          </p:nvPr>
        </p:nvSpPr>
        <p:spPr/>
        <p:txBody>
          <a:bodyPr/>
          <a:lstStyle/>
          <a:p>
            <a:r>
              <a:rPr lang="de-DE" dirty="0" smtClean="0"/>
              <a:t>Arten </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a:t>
            </a:r>
            <a:r>
              <a:rPr lang="de-DE" dirty="0">
                <a:latin typeface="Arial (TT) Bold"/>
              </a:rPr>
              <a:t>ö</a:t>
            </a:r>
            <a:r>
              <a:rPr lang="de-DE" dirty="0"/>
              <a:t>gensanlage in Investmentzertifikaten</a:t>
            </a:r>
          </a:p>
        </p:txBody>
      </p:sp>
      <p:sp>
        <p:nvSpPr>
          <p:cNvPr id="6" name="Textplatzhalter 5"/>
          <p:cNvSpPr>
            <a:spLocks noGrp="1"/>
          </p:cNvSpPr>
          <p:nvPr>
            <p:ph type="body" sz="half" idx="11"/>
          </p:nvPr>
        </p:nvSpPr>
        <p:spPr/>
        <p:txBody>
          <a:bodyPr/>
          <a:lstStyle/>
          <a:p>
            <a:r>
              <a:rPr lang="de-DE" dirty="0">
                <a:latin typeface="+mn-lt"/>
              </a:rPr>
              <a:t>nach </a:t>
            </a:r>
            <a:r>
              <a:rPr lang="de-DE" b="1" dirty="0">
                <a:latin typeface="+mn-lt"/>
              </a:rPr>
              <a:t>Ausschüttungsverhalten</a:t>
            </a:r>
            <a:endParaRPr lang="de-DE" dirty="0">
              <a:latin typeface="+mn-lt"/>
            </a:endParaRPr>
          </a:p>
          <a:p>
            <a:pPr marL="800100" lvl="1" indent="-342900">
              <a:spcBef>
                <a:spcPct val="50000"/>
              </a:spcBef>
              <a:buClr>
                <a:srgbClr val="1D2D4B"/>
              </a:buClr>
              <a:buFont typeface="Wingdings" panose="05000000000000000000" pitchFamily="2" charset="2"/>
              <a:buChar char="§"/>
            </a:pPr>
            <a:r>
              <a:rPr lang="de-DE" sz="2000" dirty="0"/>
              <a:t>Ausschüttende Fonds: schütten Erträge aus</a:t>
            </a:r>
          </a:p>
          <a:p>
            <a:pPr marL="800100" lvl="1" indent="-342900">
              <a:spcBef>
                <a:spcPct val="50000"/>
              </a:spcBef>
              <a:buClr>
                <a:srgbClr val="1D2D4B"/>
              </a:buClr>
              <a:buFont typeface="Wingdings" panose="05000000000000000000" pitchFamily="2" charset="2"/>
              <a:buChar char="§"/>
            </a:pPr>
            <a:r>
              <a:rPr lang="de-DE" sz="2000" dirty="0"/>
              <a:t>Thesaurierende Fonds: legen die </a:t>
            </a:r>
            <a:r>
              <a:rPr lang="de-DE" sz="2000" dirty="0" smtClean="0"/>
              <a:t>Erträge automatisch </a:t>
            </a:r>
            <a:r>
              <a:rPr lang="de-DE" sz="2000" dirty="0"/>
              <a:t>wieder an</a:t>
            </a:r>
          </a:p>
          <a:p>
            <a:pPr lvl="0">
              <a:spcBef>
                <a:spcPts val="1800"/>
              </a:spcBef>
            </a:pPr>
            <a:r>
              <a:rPr lang="de-DE" dirty="0">
                <a:latin typeface="+mn-lt"/>
                <a:ea typeface="ＭＳ Ｐゴシック" pitchFamily="34" charset="-128"/>
              </a:rPr>
              <a:t>nach </a:t>
            </a:r>
            <a:r>
              <a:rPr lang="de-DE" b="1" dirty="0">
                <a:latin typeface="+mn-lt"/>
                <a:ea typeface="ＭＳ Ｐゴシック" pitchFamily="34" charset="-128"/>
              </a:rPr>
              <a:t>Währung</a:t>
            </a:r>
          </a:p>
          <a:p>
            <a:pPr marL="800100" lvl="1" indent="-342900">
              <a:spcBef>
                <a:spcPct val="50000"/>
              </a:spcBef>
              <a:buClr>
                <a:srgbClr val="1D2D4B"/>
              </a:buClr>
              <a:buFont typeface="Wingdings" panose="05000000000000000000" pitchFamily="2" charset="2"/>
              <a:buChar char="§"/>
            </a:pPr>
            <a:r>
              <a:rPr lang="de-DE" sz="2000" dirty="0">
                <a:solidFill>
                  <a:srgbClr val="1D2D4B"/>
                </a:solidFill>
                <a:ea typeface="ＭＳ Ｐゴシック" pitchFamily="34" charset="-128"/>
              </a:rPr>
              <a:t>in Euro</a:t>
            </a:r>
          </a:p>
          <a:p>
            <a:pPr marL="800100" lvl="1" indent="-342900">
              <a:spcBef>
                <a:spcPct val="50000"/>
              </a:spcBef>
              <a:buClr>
                <a:srgbClr val="1D2D4B"/>
              </a:buClr>
              <a:buFont typeface="Wingdings" panose="05000000000000000000" pitchFamily="2" charset="2"/>
              <a:buChar char="§"/>
            </a:pPr>
            <a:r>
              <a:rPr lang="de-DE" sz="2000" dirty="0">
                <a:solidFill>
                  <a:srgbClr val="1D2D4B"/>
                </a:solidFill>
                <a:ea typeface="ＭＳ Ｐゴシック" pitchFamily="34" charset="-128"/>
              </a:rPr>
              <a:t>in Fremdwährung</a:t>
            </a:r>
          </a:p>
          <a:p>
            <a:endParaRPr lang="de-DE" dirty="0">
              <a:latin typeface="+mn-lt"/>
            </a:endParaRPr>
          </a:p>
        </p:txBody>
      </p:sp>
    </p:spTree>
    <p:extLst>
      <p:ext uri="{BB962C8B-B14F-4D97-AF65-F5344CB8AC3E}">
        <p14:creationId xmlns:p14="http://schemas.microsoft.com/office/powerpoint/2010/main" val="1563224317"/>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177</a:t>
            </a:fld>
            <a:endParaRPr lang="de-DE"/>
          </a:p>
        </p:txBody>
      </p:sp>
      <p:sp>
        <p:nvSpPr>
          <p:cNvPr id="5" name="Textplatzhalter 4"/>
          <p:cNvSpPr>
            <a:spLocks noGrp="1"/>
          </p:cNvSpPr>
          <p:nvPr>
            <p:ph type="body" sz="quarter" idx="10"/>
          </p:nvPr>
        </p:nvSpPr>
        <p:spPr/>
        <p:txBody>
          <a:bodyPr/>
          <a:lstStyle/>
          <a:p>
            <a:r>
              <a:rPr lang="de-DE" dirty="0" smtClean="0"/>
              <a:t>Arten nach Anlagemedien </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a:t>
            </a:r>
            <a:r>
              <a:rPr lang="de-DE" dirty="0">
                <a:latin typeface="Arial (TT) Bold"/>
              </a:rPr>
              <a:t>ö</a:t>
            </a:r>
            <a:r>
              <a:rPr lang="de-DE" dirty="0"/>
              <a:t>gensanlage in Investmentzertifikaten</a:t>
            </a:r>
          </a:p>
        </p:txBody>
      </p:sp>
      <p:sp>
        <p:nvSpPr>
          <p:cNvPr id="6" name="Textplatzhalter 5"/>
          <p:cNvSpPr>
            <a:spLocks noGrp="1"/>
          </p:cNvSpPr>
          <p:nvPr>
            <p:ph type="body" sz="half" idx="11"/>
          </p:nvPr>
        </p:nvSpPr>
        <p:spPr/>
        <p:txBody>
          <a:bodyPr/>
          <a:lstStyle/>
          <a:p>
            <a:pPr marL="800100" lvl="1" indent="-342900">
              <a:spcBef>
                <a:spcPct val="50000"/>
              </a:spcBef>
              <a:buClr>
                <a:srgbClr val="1D2D4B"/>
              </a:buClr>
              <a:buFont typeface="Wingdings" panose="05000000000000000000" pitchFamily="2" charset="2"/>
              <a:buChar char="§"/>
            </a:pPr>
            <a:r>
              <a:rPr lang="de-DE" sz="2000" dirty="0">
                <a:solidFill>
                  <a:srgbClr val="1D2D4B"/>
                </a:solidFill>
              </a:rPr>
              <a:t>Aktienfonds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Rentenfonds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Geldmarktfonds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Immobilienfonds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Dachfonds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Gemischte Wertpapier- und Grundstücksfonds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Altersvorsorge-Sondervermögen</a:t>
            </a:r>
          </a:p>
          <a:p>
            <a:endParaRPr lang="de-DE" dirty="0">
              <a:latin typeface="+mn-lt"/>
            </a:endParaRPr>
          </a:p>
        </p:txBody>
      </p:sp>
    </p:spTree>
    <p:extLst>
      <p:ext uri="{BB962C8B-B14F-4D97-AF65-F5344CB8AC3E}">
        <p14:creationId xmlns:p14="http://schemas.microsoft.com/office/powerpoint/2010/main" val="367477790"/>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178</a:t>
            </a:fld>
            <a:endParaRPr lang="de-DE"/>
          </a:p>
        </p:txBody>
      </p:sp>
      <p:sp>
        <p:nvSpPr>
          <p:cNvPr id="5" name="Textplatzhalter 4"/>
          <p:cNvSpPr>
            <a:spLocks noGrp="1"/>
          </p:cNvSpPr>
          <p:nvPr>
            <p:ph type="body" sz="quarter" idx="10"/>
          </p:nvPr>
        </p:nvSpPr>
        <p:spPr/>
        <p:txBody>
          <a:bodyPr/>
          <a:lstStyle/>
          <a:p>
            <a:r>
              <a:rPr lang="de-DE" dirty="0" smtClean="0"/>
              <a:t>Arten nach Anlagegebiet </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a:t>
            </a:r>
            <a:r>
              <a:rPr lang="de-DE" dirty="0">
                <a:latin typeface="Arial (TT) Bold"/>
              </a:rPr>
              <a:t>ö</a:t>
            </a:r>
            <a:r>
              <a:rPr lang="de-DE" dirty="0"/>
              <a:t>gensanlage in Investmentzertifikaten</a:t>
            </a:r>
          </a:p>
        </p:txBody>
      </p:sp>
      <p:sp>
        <p:nvSpPr>
          <p:cNvPr id="6" name="Textplatzhalter 5"/>
          <p:cNvSpPr>
            <a:spLocks noGrp="1"/>
          </p:cNvSpPr>
          <p:nvPr>
            <p:ph type="body" sz="half" idx="11"/>
          </p:nvPr>
        </p:nvSpPr>
        <p:spPr/>
        <p:txBody>
          <a:bodyPr/>
          <a:lstStyle/>
          <a:p>
            <a:pPr marL="800100" lvl="1" indent="-342900">
              <a:spcBef>
                <a:spcPct val="50000"/>
              </a:spcBef>
              <a:buClr>
                <a:srgbClr val="1D2D4B"/>
              </a:buClr>
              <a:buFont typeface="Wingdings" panose="05000000000000000000" pitchFamily="2" charset="2"/>
              <a:buChar char="§"/>
            </a:pPr>
            <a:r>
              <a:rPr lang="de-DE" sz="2000" dirty="0">
                <a:solidFill>
                  <a:srgbClr val="1D2D4B"/>
                </a:solidFill>
              </a:rPr>
              <a:t>Länderfonds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Regionen- / </a:t>
            </a:r>
            <a:r>
              <a:rPr lang="de-DE" sz="2000" dirty="0" smtClean="0">
                <a:solidFill>
                  <a:srgbClr val="1D2D4B"/>
                </a:solidFill>
              </a:rPr>
              <a:t>Hemisphären Fonds</a:t>
            </a:r>
            <a:endParaRPr lang="de-DE" sz="2000" dirty="0">
              <a:solidFill>
                <a:srgbClr val="1D2D4B"/>
              </a:solidFill>
            </a:endParaRP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Internationale Fonds</a:t>
            </a:r>
          </a:p>
          <a:p>
            <a:pPr marL="800100" lvl="1" indent="-342900">
              <a:spcBef>
                <a:spcPct val="50000"/>
              </a:spcBef>
              <a:buClr>
                <a:srgbClr val="1D2D4B"/>
              </a:buClr>
              <a:buFont typeface="Wingdings" panose="05000000000000000000" pitchFamily="2" charset="2"/>
              <a:buChar char="§"/>
            </a:pPr>
            <a:r>
              <a:rPr lang="en-US" sz="2000" dirty="0">
                <a:solidFill>
                  <a:srgbClr val="1D2D4B"/>
                </a:solidFill>
              </a:rPr>
              <a:t>Emerging Markets-</a:t>
            </a:r>
            <a:r>
              <a:rPr lang="de-DE" sz="2000" dirty="0">
                <a:solidFill>
                  <a:srgbClr val="1D2D4B"/>
                </a:solidFill>
              </a:rPr>
              <a:t>Fonds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Branchenfonds</a:t>
            </a:r>
          </a:p>
          <a:p>
            <a:pPr marL="800100" lvl="1" indent="-342900">
              <a:spcBef>
                <a:spcPct val="50000"/>
              </a:spcBef>
              <a:buClr>
                <a:srgbClr val="1D2D4B"/>
              </a:buClr>
              <a:buFont typeface="Wingdings" panose="05000000000000000000" pitchFamily="2" charset="2"/>
              <a:buChar char="§"/>
            </a:pPr>
            <a:r>
              <a:rPr lang="de-DE" sz="2000" dirty="0">
                <a:solidFill>
                  <a:srgbClr val="1D2D4B"/>
                </a:solidFill>
              </a:rPr>
              <a:t>Themenfonds</a:t>
            </a:r>
          </a:p>
          <a:p>
            <a:endParaRPr lang="de-DE" dirty="0">
              <a:latin typeface="+mn-lt"/>
            </a:endParaRPr>
          </a:p>
        </p:txBody>
      </p:sp>
    </p:spTree>
    <p:extLst>
      <p:ext uri="{BB962C8B-B14F-4D97-AF65-F5344CB8AC3E}">
        <p14:creationId xmlns:p14="http://schemas.microsoft.com/office/powerpoint/2010/main" val="3842397949"/>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179</a:t>
            </a:fld>
            <a:endParaRPr lang="de-DE"/>
          </a:p>
        </p:txBody>
      </p:sp>
      <p:sp>
        <p:nvSpPr>
          <p:cNvPr id="5" name="Textplatzhalter 4"/>
          <p:cNvSpPr>
            <a:spLocks noGrp="1"/>
          </p:cNvSpPr>
          <p:nvPr>
            <p:ph type="body" sz="quarter" idx="10"/>
          </p:nvPr>
        </p:nvSpPr>
        <p:spPr/>
        <p:txBody>
          <a:bodyPr/>
          <a:lstStyle/>
          <a:p>
            <a:r>
              <a:rPr lang="de-DE" dirty="0" smtClean="0"/>
              <a:t>Arten nach Anlagestil</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a:t>
            </a:r>
            <a:r>
              <a:rPr lang="de-DE" dirty="0">
                <a:latin typeface="Arial (TT) Bold"/>
              </a:rPr>
              <a:t>ö</a:t>
            </a:r>
            <a:r>
              <a:rPr lang="de-DE" dirty="0"/>
              <a:t>gensanlage in Investmentzertifikaten</a:t>
            </a:r>
          </a:p>
        </p:txBody>
      </p:sp>
      <p:sp>
        <p:nvSpPr>
          <p:cNvPr id="6" name="Textplatzhalter 5"/>
          <p:cNvSpPr>
            <a:spLocks noGrp="1"/>
          </p:cNvSpPr>
          <p:nvPr>
            <p:ph type="body" sz="half" idx="11"/>
          </p:nvPr>
        </p:nvSpPr>
        <p:spPr/>
        <p:txBody>
          <a:bodyPr/>
          <a:lstStyle/>
          <a:p>
            <a:pPr marL="800100" lvl="1" indent="-342900">
              <a:spcBef>
                <a:spcPct val="50000"/>
              </a:spcBef>
              <a:buClr>
                <a:srgbClr val="1D2D4B"/>
              </a:buClr>
              <a:buFont typeface="Wingdings" panose="05000000000000000000" pitchFamily="2" charset="2"/>
              <a:buChar char="§"/>
            </a:pPr>
            <a:r>
              <a:rPr lang="en-US" sz="2000" b="1" dirty="0">
                <a:solidFill>
                  <a:srgbClr val="1D2D4B"/>
                </a:solidFill>
              </a:rPr>
              <a:t>Growth</a:t>
            </a:r>
            <a:r>
              <a:rPr lang="de-DE" sz="2000" b="1" dirty="0">
                <a:solidFill>
                  <a:srgbClr val="1D2D4B"/>
                </a:solidFill>
              </a:rPr>
              <a:t>-Fonds:</a:t>
            </a:r>
            <a:r>
              <a:rPr lang="de-DE" sz="2000" dirty="0">
                <a:solidFill>
                  <a:srgbClr val="1D2D4B"/>
                </a:solidFill>
              </a:rPr>
              <a:t> Suchen nach schnell wachsenden Firmen mit wachsenden Gewinnen und steigenden Kursen, auch wenn sie teuer sind</a:t>
            </a:r>
          </a:p>
          <a:p>
            <a:pPr marL="800100" lvl="1" indent="-342900">
              <a:spcBef>
                <a:spcPct val="50000"/>
              </a:spcBef>
              <a:buClr>
                <a:srgbClr val="1D2D4B"/>
              </a:buClr>
              <a:buFont typeface="Wingdings" panose="05000000000000000000" pitchFamily="2" charset="2"/>
              <a:buChar char="§"/>
            </a:pPr>
            <a:r>
              <a:rPr lang="en-US" sz="2000" b="1" dirty="0">
                <a:solidFill>
                  <a:srgbClr val="1D2D4B"/>
                </a:solidFill>
              </a:rPr>
              <a:t>Value</a:t>
            </a:r>
            <a:r>
              <a:rPr lang="de-DE" sz="2000" b="1" dirty="0">
                <a:solidFill>
                  <a:srgbClr val="1D2D4B"/>
                </a:solidFill>
              </a:rPr>
              <a:t>-Fonds:</a:t>
            </a:r>
            <a:r>
              <a:rPr lang="de-DE" sz="2000" dirty="0">
                <a:solidFill>
                  <a:srgbClr val="1D2D4B"/>
                </a:solidFill>
              </a:rPr>
              <a:t> Suchen nach unterbewerteten Aktien</a:t>
            </a:r>
          </a:p>
          <a:p>
            <a:endParaRPr lang="de-DE" dirty="0">
              <a:latin typeface="+mn-lt"/>
            </a:endParaRPr>
          </a:p>
        </p:txBody>
      </p:sp>
    </p:spTree>
    <p:extLst>
      <p:ext uri="{BB962C8B-B14F-4D97-AF65-F5344CB8AC3E}">
        <p14:creationId xmlns:p14="http://schemas.microsoft.com/office/powerpoint/2010/main" val="38329839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p:cNvSpPr>
            <a:spLocks noGrp="1"/>
          </p:cNvSpPr>
          <p:nvPr>
            <p:ph type="body" sz="half" idx="2"/>
          </p:nvPr>
        </p:nvSpPr>
        <p:spPr/>
        <p:txBody>
          <a:bodyPr/>
          <a:lstStyle/>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KRG</a:t>
            </a:r>
          </a:p>
          <a:p>
            <a:pPr marL="574675" indent="-574675" fontAlgn="base">
              <a:spcBef>
                <a:spcPct val="50000"/>
              </a:spcBef>
              <a:spcAft>
                <a:spcPct val="0"/>
              </a:spcAft>
              <a:buClr>
                <a:srgbClr val="1D2D4B"/>
              </a:buClr>
              <a:buFont typeface="Wingdings" pitchFamily="2" charset="2"/>
              <a:buChar char="§"/>
            </a:pPr>
            <a:r>
              <a:rPr lang="de-DE" dirty="0">
                <a:sym typeface="Wingdings" pitchFamily="2" charset="2"/>
              </a:rPr>
              <a:t>Sachversicherungen</a:t>
            </a:r>
          </a:p>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Personenversicherungen</a:t>
            </a:r>
          </a:p>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Vermögensmanagement</a:t>
            </a:r>
          </a:p>
          <a:p>
            <a:endParaRPr lang="de-DE" dirty="0"/>
          </a:p>
        </p:txBody>
      </p:sp>
      <p:sp>
        <p:nvSpPr>
          <p:cNvPr id="4" name="Titel 3"/>
          <p:cNvSpPr>
            <a:spLocks noGrp="1"/>
          </p:cNvSpPr>
          <p:nvPr>
            <p:ph type="title"/>
          </p:nvPr>
        </p:nvSpPr>
        <p:spPr/>
        <p:txBody>
          <a:bodyPr/>
          <a:lstStyle/>
          <a:p>
            <a:r>
              <a:rPr lang="de-DE" dirty="0" smtClean="0"/>
              <a:t>Prüfungsvorbereitung</a:t>
            </a:r>
            <a:endParaRPr lang="de-DE" dirty="0"/>
          </a:p>
        </p:txBody>
      </p:sp>
    </p:spTree>
    <p:extLst>
      <p:ext uri="{BB962C8B-B14F-4D97-AF65-F5344CB8AC3E}">
        <p14:creationId xmlns:p14="http://schemas.microsoft.com/office/powerpoint/2010/main" val="396252987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180</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kern="0" dirty="0">
                <a:latin typeface="Arial"/>
                <a:ea typeface="ＭＳ Ｐゴシック"/>
              </a:rPr>
              <a:t>Offene </a:t>
            </a:r>
            <a:r>
              <a:rPr lang="de-DE" kern="0" dirty="0" smtClean="0">
                <a:latin typeface="Arial"/>
                <a:ea typeface="ＭＳ Ｐゴシック"/>
              </a:rPr>
              <a:t>Investmentfonds</a:t>
            </a:r>
            <a:endParaRPr lang="de-DE" dirty="0"/>
          </a:p>
        </p:txBody>
      </p:sp>
      <p:pic>
        <p:nvPicPr>
          <p:cNvPr id="6" name="Picture 2"/>
          <p:cNvPicPr>
            <a:picLocks noChangeAspect="1" noChangeArrowheads="1"/>
          </p:cNvPicPr>
          <p:nvPr/>
        </p:nvPicPr>
        <p:blipFill>
          <a:blip r:embed="rId2" cstate="print"/>
          <a:srcRect/>
          <a:stretch>
            <a:fillRect/>
          </a:stretch>
        </p:blipFill>
        <p:spPr bwMode="auto">
          <a:xfrm>
            <a:off x="2373084" y="1698404"/>
            <a:ext cx="7530192" cy="4653752"/>
          </a:xfrm>
          <a:prstGeom prst="rect">
            <a:avLst/>
          </a:prstGeom>
          <a:noFill/>
          <a:ln w="9525">
            <a:noFill/>
            <a:miter lim="800000"/>
            <a:headEnd/>
            <a:tailEnd/>
          </a:ln>
        </p:spPr>
      </p:pic>
    </p:spTree>
    <p:extLst>
      <p:ext uri="{BB962C8B-B14F-4D97-AF65-F5344CB8AC3E}">
        <p14:creationId xmlns:p14="http://schemas.microsoft.com/office/powerpoint/2010/main" val="2943905948"/>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181</a:t>
            </a:fld>
            <a:endParaRPr lang="de-DE"/>
          </a:p>
        </p:txBody>
      </p:sp>
      <p:sp>
        <p:nvSpPr>
          <p:cNvPr id="7" name="Textplatzhalter 6"/>
          <p:cNvSpPr>
            <a:spLocks noGrp="1"/>
          </p:cNvSpPr>
          <p:nvPr>
            <p:ph type="body" sz="quarter" idx="10"/>
          </p:nvPr>
        </p:nvSpPr>
        <p:spPr/>
        <p:txBody>
          <a:bodyPr/>
          <a:lstStyle/>
          <a:p>
            <a:r>
              <a:rPr lang="de-DE" dirty="0" smtClean="0"/>
              <a:t>Vorteile</a:t>
            </a:r>
            <a:endParaRPr lang="de-DE" dirty="0"/>
          </a:p>
        </p:txBody>
      </p:sp>
      <p:sp>
        <p:nvSpPr>
          <p:cNvPr id="6" name="Titel 5"/>
          <p:cNvSpPr>
            <a:spLocks noGrp="1"/>
          </p:cNvSpPr>
          <p:nvPr>
            <p:ph type="title"/>
          </p:nvPr>
        </p:nvSpPr>
        <p:spPr/>
        <p:txBody>
          <a:bodyPr/>
          <a:lstStyle/>
          <a:p>
            <a:r>
              <a:rPr lang="de-DE" kern="0" dirty="0">
                <a:latin typeface="Arial"/>
                <a:ea typeface="ＭＳ Ｐゴシック"/>
              </a:rPr>
              <a:t>Offene Investmentfonds</a:t>
            </a:r>
            <a:endParaRPr lang="de-DE" dirty="0"/>
          </a:p>
        </p:txBody>
      </p:sp>
      <p:sp>
        <p:nvSpPr>
          <p:cNvPr id="8" name="Textplatzhalter 7"/>
          <p:cNvSpPr>
            <a:spLocks noGrp="1"/>
          </p:cNvSpPr>
          <p:nvPr>
            <p:ph type="body" sz="half" idx="11"/>
          </p:nvPr>
        </p:nvSpPr>
        <p:spPr>
          <a:xfrm>
            <a:off x="369357" y="2171479"/>
            <a:ext cx="11343218" cy="4349969"/>
          </a:xfrm>
        </p:spPr>
        <p:txBody>
          <a:bodyPr/>
          <a:lstStyle/>
          <a:p>
            <a:pPr>
              <a:defRPr/>
            </a:pPr>
            <a:r>
              <a:rPr lang="de-DE" kern="0" dirty="0" smtClean="0">
                <a:latin typeface="Arial"/>
                <a:ea typeface="ＭＳ Ｐゴシック" pitchFamily="-16" charset="-128"/>
              </a:rPr>
              <a:t>Kleinanleger </a:t>
            </a:r>
            <a:r>
              <a:rPr lang="de-DE" kern="0" dirty="0">
                <a:latin typeface="Arial"/>
                <a:ea typeface="ＭＳ Ｐゴシック" pitchFamily="-16" charset="-128"/>
              </a:rPr>
              <a:t>können auch mit geringen Summen in Vermögensgegenstände und Märkte investieren</a:t>
            </a:r>
          </a:p>
          <a:p>
            <a:pPr>
              <a:defRPr/>
            </a:pPr>
            <a:r>
              <a:rPr lang="de-DE" kern="0" dirty="0">
                <a:latin typeface="Arial"/>
                <a:ea typeface="ＭＳ Ｐゴシック" pitchFamily="-16" charset="-128"/>
              </a:rPr>
              <a:t>Professionelles Know-how der Fondsgesellschaft</a:t>
            </a:r>
          </a:p>
          <a:p>
            <a:pPr>
              <a:defRPr/>
            </a:pPr>
            <a:r>
              <a:rPr lang="de-DE" kern="0" dirty="0">
                <a:latin typeface="Arial"/>
                <a:ea typeface="ＭＳ Ｐゴシック" pitchFamily="-16" charset="-128"/>
              </a:rPr>
              <a:t>Risikostreuung durch das Investmentgesetz</a:t>
            </a:r>
          </a:p>
          <a:p>
            <a:pPr>
              <a:defRPr/>
            </a:pPr>
            <a:r>
              <a:rPr lang="de-DE" kern="0" dirty="0">
                <a:latin typeface="Arial"/>
                <a:ea typeface="ＭＳ Ｐゴシック" pitchFamily="-16" charset="-128"/>
              </a:rPr>
              <a:t>Fondsanteile können börsentäglich gehandelt werden</a:t>
            </a:r>
          </a:p>
          <a:p>
            <a:pPr>
              <a:defRPr/>
            </a:pPr>
            <a:r>
              <a:rPr lang="de-DE" kern="0" dirty="0">
                <a:latin typeface="Arial"/>
                <a:ea typeface="ＭＳ Ｐゴシック" pitchFamily="-16" charset="-128"/>
              </a:rPr>
              <a:t>Anlegergelder sind </a:t>
            </a:r>
            <a:r>
              <a:rPr lang="de-DE" kern="0" dirty="0" smtClean="0">
                <a:latin typeface="Arial"/>
                <a:ea typeface="ＭＳ Ｐゴシック" pitchFamily="-16" charset="-128"/>
              </a:rPr>
              <a:t>Sondervermögen</a:t>
            </a:r>
          </a:p>
          <a:p>
            <a:pPr>
              <a:defRPr/>
            </a:pPr>
            <a:endParaRPr lang="de-DE" kern="0" dirty="0">
              <a:latin typeface="Arial"/>
              <a:ea typeface="ＭＳ Ｐゴシック" pitchFamily="-16" charset="-128"/>
            </a:endParaRPr>
          </a:p>
          <a:p>
            <a:pPr>
              <a:buFont typeface="Arial" pitchFamily="34" charset="0"/>
              <a:buChar char="•"/>
              <a:defRPr/>
            </a:pPr>
            <a:r>
              <a:rPr lang="de-DE" kern="0" dirty="0">
                <a:latin typeface="Arial"/>
                <a:ea typeface="ＭＳ Ｐゴシック" pitchFamily="-16" charset="-128"/>
              </a:rPr>
              <a:t>Keine Stimm- und Teilnahmerechte auf den Hauptversammlungen der Aktiengesellschaften</a:t>
            </a:r>
          </a:p>
          <a:p>
            <a:pPr>
              <a:buFont typeface="Arial" pitchFamily="34" charset="0"/>
              <a:buChar char="•"/>
              <a:defRPr/>
            </a:pPr>
            <a:r>
              <a:rPr lang="de-DE" kern="0" dirty="0">
                <a:latin typeface="Arial"/>
                <a:ea typeface="ＭＳ Ｐゴシック" pitchFamily="-16" charset="-128"/>
              </a:rPr>
              <a:t>Keinen Anspruch auf individuelle Informationen oder Auskünfte der Investmentgesellschaften</a:t>
            </a:r>
          </a:p>
          <a:p>
            <a:pPr>
              <a:buFont typeface="Arial" pitchFamily="34" charset="0"/>
              <a:buChar char="•"/>
              <a:defRPr/>
            </a:pPr>
            <a:r>
              <a:rPr lang="de-DE" kern="0" dirty="0">
                <a:latin typeface="Arial"/>
                <a:ea typeface="ＭＳ Ｐゴシック" pitchFamily="-16" charset="-128"/>
              </a:rPr>
              <a:t>Höhere Kosten im Vergleich zu Indexfonds</a:t>
            </a:r>
          </a:p>
          <a:p>
            <a:pPr>
              <a:buFont typeface="Arial" pitchFamily="34" charset="0"/>
              <a:buChar char="•"/>
              <a:defRPr/>
            </a:pPr>
            <a:r>
              <a:rPr lang="de-DE" kern="0" dirty="0">
                <a:latin typeface="Arial"/>
                <a:ea typeface="ＭＳ Ｐゴシック" pitchFamily="-16" charset="-128"/>
              </a:rPr>
              <a:t>ggf. Liquiditätsprobleme bei Veräußerung </a:t>
            </a:r>
            <a:r>
              <a:rPr lang="de-DE" kern="0" dirty="0">
                <a:latin typeface="Arial"/>
                <a:ea typeface="ＭＳ Ｐゴシック" pitchFamily="-16" charset="-128"/>
                <a:sym typeface="Wingdings" pitchFamily="2" charset="2"/>
              </a:rPr>
              <a:t> Aussetzung der Rückgabe</a:t>
            </a:r>
          </a:p>
          <a:p>
            <a:pPr>
              <a:buNone/>
              <a:defRPr/>
            </a:pPr>
            <a:endParaRPr lang="de-DE" kern="0" dirty="0">
              <a:latin typeface="Arial"/>
              <a:ea typeface="ＭＳ Ｐゴシック" pitchFamily="-16" charset="-128"/>
            </a:endParaRPr>
          </a:p>
          <a:p>
            <a:pPr>
              <a:buFont typeface="Arial" pitchFamily="34" charset="0"/>
              <a:buChar char="•"/>
              <a:defRPr/>
            </a:pPr>
            <a:endParaRPr lang="de-DE" kern="0" dirty="0">
              <a:latin typeface="Arial"/>
              <a:ea typeface="ＭＳ Ｐゴシック" pitchFamily="-16" charset="-128"/>
            </a:endParaRPr>
          </a:p>
          <a:p>
            <a:pPr>
              <a:defRPr/>
            </a:pPr>
            <a:endParaRPr lang="de-DE" kern="0" dirty="0" smtClean="0">
              <a:latin typeface="Arial"/>
              <a:ea typeface="ＭＳ Ｐゴシック" pitchFamily="-16" charset="-128"/>
            </a:endParaRPr>
          </a:p>
          <a:p>
            <a:pPr marL="0" indent="0">
              <a:buNone/>
            </a:pPr>
            <a:endParaRPr lang="de-DE" dirty="0"/>
          </a:p>
        </p:txBody>
      </p:sp>
      <p:sp>
        <p:nvSpPr>
          <p:cNvPr id="9" name="Textplatzhalter 6"/>
          <p:cNvSpPr txBox="1">
            <a:spLocks/>
          </p:cNvSpPr>
          <p:nvPr/>
        </p:nvSpPr>
        <p:spPr>
          <a:xfrm>
            <a:off x="364220" y="4476965"/>
            <a:ext cx="11347991" cy="395680"/>
          </a:xfrm>
          <a:prstGeom prst="rect">
            <a:avLst/>
          </a:prstGeom>
        </p:spPr>
        <p:txBody>
          <a:bodyPr/>
          <a:lstStyle>
            <a:lvl1pPr marL="0" indent="0" algn="l" defTabSz="914400" rtl="0" eaLnBrk="1" latinLnBrk="0" hangingPunct="1">
              <a:lnSpc>
                <a:spcPct val="90000"/>
              </a:lnSpc>
              <a:spcBef>
                <a:spcPts val="1000"/>
              </a:spcBef>
              <a:buFontTx/>
              <a:buNone/>
              <a:defRPr sz="2400" kern="1200">
                <a:solidFill>
                  <a:srgbClr val="137C9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smtClean="0"/>
              <a:t>Nachteile</a:t>
            </a:r>
            <a:endParaRPr lang="de-DE" dirty="0"/>
          </a:p>
        </p:txBody>
      </p:sp>
    </p:spTree>
    <p:extLst>
      <p:ext uri="{BB962C8B-B14F-4D97-AF65-F5344CB8AC3E}">
        <p14:creationId xmlns:p14="http://schemas.microsoft.com/office/powerpoint/2010/main" val="3227098770"/>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182</a:t>
            </a:fld>
            <a:endParaRPr lang="de-DE"/>
          </a:p>
        </p:txBody>
      </p:sp>
      <p:sp>
        <p:nvSpPr>
          <p:cNvPr id="5" name="Textplatzhalter 4"/>
          <p:cNvSpPr>
            <a:spLocks noGrp="1"/>
          </p:cNvSpPr>
          <p:nvPr>
            <p:ph type="body" sz="quarter" idx="10"/>
          </p:nvPr>
        </p:nvSpPr>
        <p:spPr/>
        <p:txBody>
          <a:bodyPr/>
          <a:lstStyle/>
          <a:p>
            <a:r>
              <a:rPr lang="de-DE" b="1" dirty="0"/>
              <a:t>ETF (</a:t>
            </a:r>
            <a:r>
              <a:rPr lang="de-DE" dirty="0"/>
              <a:t>Abkürzung für </a:t>
            </a:r>
            <a:r>
              <a:rPr lang="de-DE" b="1" dirty="0"/>
              <a:t>E</a:t>
            </a:r>
            <a:r>
              <a:rPr lang="de-DE" dirty="0"/>
              <a:t>xchange </a:t>
            </a:r>
            <a:r>
              <a:rPr lang="de-DE" b="1" dirty="0" err="1"/>
              <a:t>T</a:t>
            </a:r>
            <a:r>
              <a:rPr lang="de-DE" dirty="0" err="1"/>
              <a:t>raded</a:t>
            </a:r>
            <a:r>
              <a:rPr lang="de-DE" dirty="0"/>
              <a:t> </a:t>
            </a:r>
            <a:r>
              <a:rPr lang="de-DE" b="1" dirty="0"/>
              <a:t>F</a:t>
            </a:r>
            <a:r>
              <a:rPr lang="de-DE" dirty="0"/>
              <a:t>unds)</a:t>
            </a:r>
          </a:p>
          <a:p>
            <a:endParaRPr lang="de-DE" dirty="0"/>
          </a:p>
        </p:txBody>
      </p:sp>
      <p:sp>
        <p:nvSpPr>
          <p:cNvPr id="3" name="Textplatzhalter 2"/>
          <p:cNvSpPr>
            <a:spLocks noGrp="1"/>
          </p:cNvSpPr>
          <p:nvPr>
            <p:ph type="body" sz="half" idx="2"/>
          </p:nvPr>
        </p:nvSpPr>
        <p:spPr/>
        <p:txBody>
          <a:bodyPr/>
          <a:lstStyle/>
          <a:p>
            <a:pPr marL="342900" indent="-342900">
              <a:spcBef>
                <a:spcPts val="1200"/>
              </a:spcBef>
              <a:buFont typeface="Wingdings" panose="05000000000000000000" pitchFamily="2" charset="2"/>
              <a:buChar char="§"/>
              <a:defRPr/>
            </a:pPr>
            <a:r>
              <a:rPr lang="de-DE" dirty="0" smtClean="0"/>
              <a:t>Fonds</a:t>
            </a:r>
            <a:r>
              <a:rPr lang="de-DE" dirty="0"/>
              <a:t>, deren Vermögensstruktur an die Zusammensetzung und interne Gewichtung eines Index gebunden ist.</a:t>
            </a:r>
          </a:p>
          <a:p>
            <a:pPr marL="342900" indent="-342900">
              <a:spcBef>
                <a:spcPts val="1200"/>
              </a:spcBef>
              <a:buFont typeface="Wingdings" panose="05000000000000000000" pitchFamily="2" charset="2"/>
              <a:buChar char="§"/>
              <a:defRPr/>
            </a:pPr>
            <a:r>
              <a:rPr lang="de-DE" dirty="0"/>
              <a:t>Fonds die jederzeit ohne Ausgabeaufschlag gehandelt werden können.</a:t>
            </a:r>
          </a:p>
          <a:p>
            <a:pPr marL="342900" indent="-342900">
              <a:spcBef>
                <a:spcPts val="1200"/>
              </a:spcBef>
              <a:buFont typeface="Wingdings" panose="05000000000000000000" pitchFamily="2" charset="2"/>
              <a:buChar char="§"/>
              <a:defRPr/>
            </a:pPr>
            <a:r>
              <a:rPr lang="de-DE" dirty="0"/>
              <a:t>Beim An- und Verkauf wird eine vergleichsweise deutlich geringere Differenz (</a:t>
            </a:r>
            <a:r>
              <a:rPr lang="de-DE" dirty="0" err="1"/>
              <a:t>Spread</a:t>
            </a:r>
            <a:r>
              <a:rPr lang="de-DE" dirty="0"/>
              <a:t>) berechnet. Inzwischen werden auch einige aktiv gemanagte Fonds, die über die Börse handelbar sind, als ETFs bezeichnet.</a:t>
            </a:r>
          </a:p>
          <a:p>
            <a:pPr marL="342900" indent="-342900">
              <a:spcBef>
                <a:spcPts val="1200"/>
              </a:spcBef>
              <a:buFont typeface="Wingdings" panose="05000000000000000000" pitchFamily="2" charset="2"/>
              <a:buChar char="§"/>
              <a:defRPr/>
            </a:pPr>
            <a:r>
              <a:rPr lang="de-DE" dirty="0"/>
              <a:t>Im Zuge des verstärkten Börsenhandels klassischer Investmentfonds hat sich damit die Trennung zwischen den beiden Investmentkategorien mittlerweile vermischt.</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Vermögensmanagement </a:t>
            </a:r>
          </a:p>
        </p:txBody>
      </p:sp>
    </p:spTree>
    <p:extLst>
      <p:ext uri="{BB962C8B-B14F-4D97-AF65-F5344CB8AC3E}">
        <p14:creationId xmlns:p14="http://schemas.microsoft.com/office/powerpoint/2010/main" val="14990638"/>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183</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smtClean="0"/>
              <a:t>Vermögensmanagement</a:t>
            </a:r>
            <a:endParaRPr lang="de-DE" dirty="0"/>
          </a:p>
        </p:txBody>
      </p:sp>
      <p:sp>
        <p:nvSpPr>
          <p:cNvPr id="7" name="Textplatzhalter 6"/>
          <p:cNvSpPr>
            <a:spLocks noGrp="1"/>
          </p:cNvSpPr>
          <p:nvPr>
            <p:ph type="body" sz="half" idx="11"/>
          </p:nvPr>
        </p:nvSpPr>
        <p:spPr/>
        <p:txBody>
          <a:bodyPr/>
          <a:lstStyle/>
          <a:p>
            <a:pPr>
              <a:buFont typeface="Arial" panose="020B0604020202020204" pitchFamily="34" charset="0"/>
              <a:buChar char="•"/>
            </a:pPr>
            <a:r>
              <a:rPr lang="de-DE" dirty="0"/>
              <a:t>Was ist die Volatilität?</a:t>
            </a:r>
          </a:p>
          <a:p>
            <a:pPr>
              <a:buFont typeface="Arial" panose="020B0604020202020204" pitchFamily="34" charset="0"/>
              <a:buChar char="•"/>
            </a:pPr>
            <a:r>
              <a:rPr lang="de-DE" dirty="0"/>
              <a:t>Was ist die Sharpe Ratio?</a:t>
            </a:r>
          </a:p>
          <a:p>
            <a:pPr>
              <a:buFont typeface="Arial" panose="020B0604020202020204" pitchFamily="34" charset="0"/>
              <a:buChar char="•"/>
            </a:pPr>
            <a:r>
              <a:rPr lang="de-DE" dirty="0"/>
              <a:t>Was ist der Maximum </a:t>
            </a:r>
            <a:r>
              <a:rPr lang="de-DE" dirty="0" err="1"/>
              <a:t>Drawdown</a:t>
            </a:r>
            <a:r>
              <a:rPr lang="de-DE" dirty="0"/>
              <a:t>?</a:t>
            </a:r>
          </a:p>
          <a:p>
            <a:pPr>
              <a:buFont typeface="Arial" panose="020B0604020202020204" pitchFamily="34" charset="0"/>
              <a:buChar char="•"/>
            </a:pPr>
            <a:r>
              <a:rPr lang="de-DE" dirty="0"/>
              <a:t>Was sagt die längste Verlustphase aus?</a:t>
            </a:r>
          </a:p>
          <a:p>
            <a:endParaRPr lang="de-DE" dirty="0"/>
          </a:p>
        </p:txBody>
      </p:sp>
      <p:pic>
        <p:nvPicPr>
          <p:cNvPr id="9" name="Grafik 8"/>
          <p:cNvPicPr>
            <a:picLocks noChangeAspect="1"/>
          </p:cNvPicPr>
          <p:nvPr/>
        </p:nvPicPr>
        <p:blipFill>
          <a:blip r:embed="rId2"/>
          <a:stretch>
            <a:fillRect/>
          </a:stretch>
        </p:blipFill>
        <p:spPr>
          <a:xfrm>
            <a:off x="364220" y="4232176"/>
            <a:ext cx="11354370" cy="1406624"/>
          </a:xfrm>
          <a:prstGeom prst="rect">
            <a:avLst/>
          </a:prstGeom>
        </p:spPr>
      </p:pic>
    </p:spTree>
    <p:extLst>
      <p:ext uri="{BB962C8B-B14F-4D97-AF65-F5344CB8AC3E}">
        <p14:creationId xmlns:p14="http://schemas.microsoft.com/office/powerpoint/2010/main" val="1865556202"/>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184</a:t>
            </a:fld>
            <a:endParaRPr lang="de-DE"/>
          </a:p>
        </p:txBody>
      </p:sp>
      <p:sp>
        <p:nvSpPr>
          <p:cNvPr id="3" name="Textplatzhalter 2"/>
          <p:cNvSpPr>
            <a:spLocks noGrp="1"/>
          </p:cNvSpPr>
          <p:nvPr>
            <p:ph type="body" sz="quarter" idx="10"/>
          </p:nvPr>
        </p:nvSpPr>
        <p:spPr/>
        <p:txBody>
          <a:bodyPr/>
          <a:lstStyle/>
          <a:p>
            <a:r>
              <a:rPr lang="de-DE" dirty="0"/>
              <a:t>Volatilität</a:t>
            </a:r>
          </a:p>
        </p:txBody>
      </p:sp>
      <p:sp>
        <p:nvSpPr>
          <p:cNvPr id="4" name="Titel 3"/>
          <p:cNvSpPr>
            <a:spLocks noGrp="1"/>
          </p:cNvSpPr>
          <p:nvPr>
            <p:ph type="title"/>
          </p:nvPr>
        </p:nvSpPr>
        <p:spPr/>
        <p:txBody>
          <a:bodyPr/>
          <a:lstStyle/>
          <a:p>
            <a:r>
              <a:rPr lang="de-DE" dirty="0" smtClean="0"/>
              <a:t>Vermögensmanagement </a:t>
            </a:r>
            <a:endParaRPr lang="de-DE" dirty="0"/>
          </a:p>
        </p:txBody>
      </p:sp>
      <p:sp>
        <p:nvSpPr>
          <p:cNvPr id="5" name="Textplatzhalter 4"/>
          <p:cNvSpPr>
            <a:spLocks noGrp="1"/>
          </p:cNvSpPr>
          <p:nvPr>
            <p:ph type="body" sz="half" idx="11"/>
          </p:nvPr>
        </p:nvSpPr>
        <p:spPr/>
        <p:txBody>
          <a:bodyPr/>
          <a:lstStyle/>
          <a:p>
            <a:pPr>
              <a:spcBef>
                <a:spcPct val="0"/>
              </a:spcBef>
              <a:buClrTx/>
              <a:buSzTx/>
              <a:buFontTx/>
              <a:buNone/>
            </a:pPr>
            <a:r>
              <a:rPr lang="de-DE" dirty="0"/>
              <a:t>Die Volatilität ist ein Risikomaß und zeigt die Schwankungsintensität des Preises </a:t>
            </a:r>
            <a:r>
              <a:rPr lang="de-DE" dirty="0" smtClean="0"/>
              <a:t>eines</a:t>
            </a:r>
          </a:p>
          <a:p>
            <a:pPr>
              <a:spcBef>
                <a:spcPct val="0"/>
              </a:spcBef>
              <a:buClrTx/>
              <a:buSzTx/>
              <a:buFontTx/>
              <a:buNone/>
            </a:pPr>
            <a:r>
              <a:rPr lang="de-DE" dirty="0" smtClean="0"/>
              <a:t>Basiswertes </a:t>
            </a:r>
            <a:r>
              <a:rPr lang="de-DE" dirty="0"/>
              <a:t>innerhalb eines bestimmten Zeitraums.</a:t>
            </a:r>
          </a:p>
          <a:p>
            <a:pPr>
              <a:spcBef>
                <a:spcPct val="0"/>
              </a:spcBef>
              <a:buClrTx/>
              <a:buSzTx/>
              <a:buFontTx/>
              <a:buNone/>
            </a:pPr>
            <a:endParaRPr lang="de-DE" dirty="0"/>
          </a:p>
          <a:p>
            <a:pPr>
              <a:spcBef>
                <a:spcPct val="0"/>
              </a:spcBef>
              <a:buClrTx/>
              <a:buSzTx/>
              <a:buFontTx/>
              <a:buNone/>
            </a:pPr>
            <a:r>
              <a:rPr lang="de-DE" dirty="0"/>
              <a:t>Je höher die Volatilität, um so stärker schlägt der Kurs nach oben und unten aus und </a:t>
            </a:r>
            <a:r>
              <a:rPr lang="de-DE" dirty="0" smtClean="0"/>
              <a:t>desto</a:t>
            </a:r>
          </a:p>
          <a:p>
            <a:pPr>
              <a:spcBef>
                <a:spcPct val="0"/>
              </a:spcBef>
              <a:buClrTx/>
              <a:buSzTx/>
              <a:buFontTx/>
              <a:buNone/>
            </a:pPr>
            <a:r>
              <a:rPr lang="de-DE" dirty="0" smtClean="0"/>
              <a:t>riskanter</a:t>
            </a:r>
            <a:r>
              <a:rPr lang="de-DE" dirty="0"/>
              <a:t>, aber auch chancenreicher ist eine Investition in das Basisobjekt.</a:t>
            </a:r>
          </a:p>
          <a:p>
            <a:endParaRPr lang="de-DE" dirty="0"/>
          </a:p>
        </p:txBody>
      </p:sp>
    </p:spTree>
    <p:extLst>
      <p:ext uri="{BB962C8B-B14F-4D97-AF65-F5344CB8AC3E}">
        <p14:creationId xmlns:p14="http://schemas.microsoft.com/office/powerpoint/2010/main" val="219099057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185</a:t>
            </a:fld>
            <a:endParaRPr lang="de-DE"/>
          </a:p>
        </p:txBody>
      </p:sp>
      <p:sp>
        <p:nvSpPr>
          <p:cNvPr id="5" name="Textplatzhalter 4"/>
          <p:cNvSpPr>
            <a:spLocks noGrp="1"/>
          </p:cNvSpPr>
          <p:nvPr>
            <p:ph type="body" sz="quarter" idx="10"/>
          </p:nvPr>
        </p:nvSpPr>
        <p:spPr/>
        <p:txBody>
          <a:bodyPr/>
          <a:lstStyle/>
          <a:p>
            <a:r>
              <a:rPr lang="en-US" dirty="0"/>
              <a:t>Sharpe</a:t>
            </a:r>
            <a:r>
              <a:rPr lang="de-DE" dirty="0"/>
              <a:t> </a:t>
            </a:r>
            <a:r>
              <a:rPr lang="de-DE" dirty="0" smtClean="0"/>
              <a:t>Ratio I </a:t>
            </a:r>
            <a:r>
              <a:rPr lang="de-DE" dirty="0"/>
              <a:t>Performancemaß: Risikobereinigte Rendite</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Vermögensmanagement</a:t>
            </a:r>
          </a:p>
        </p:txBody>
      </p:sp>
      <p:sp>
        <p:nvSpPr>
          <p:cNvPr id="8" name="Text Box 7"/>
          <p:cNvSpPr txBox="1">
            <a:spLocks noChangeArrowheads="1"/>
          </p:cNvSpPr>
          <p:nvPr/>
        </p:nvSpPr>
        <p:spPr bwMode="auto">
          <a:xfrm>
            <a:off x="1241424" y="3255963"/>
            <a:ext cx="2844105" cy="461665"/>
          </a:xfrm>
          <a:prstGeom prst="rect">
            <a:avLst/>
          </a:prstGeom>
          <a:noFill/>
          <a:ln w="12700">
            <a:noFill/>
            <a:miter lim="800000"/>
            <a:headEnd type="none" w="sm" len="sm"/>
            <a:tailEnd type="none" w="sm" len="sm"/>
          </a:ln>
        </p:spPr>
        <p:txBody>
          <a:bodyPr wrap="square">
            <a:spAutoFit/>
          </a:bodyPr>
          <a:lstStyle/>
          <a:p>
            <a:pPr>
              <a:spcBef>
                <a:spcPct val="0"/>
              </a:spcBef>
              <a:buClrTx/>
              <a:buSzTx/>
              <a:buFontTx/>
              <a:buNone/>
            </a:pPr>
            <a:r>
              <a:rPr lang="en-US" sz="2400" dirty="0">
                <a:solidFill>
                  <a:srgbClr val="6E0717"/>
                </a:solidFill>
              </a:rPr>
              <a:t>Sharpe</a:t>
            </a:r>
            <a:r>
              <a:rPr lang="de-DE" sz="2400" dirty="0">
                <a:solidFill>
                  <a:srgbClr val="6E0717"/>
                </a:solidFill>
              </a:rPr>
              <a:t> Ratio</a:t>
            </a:r>
            <a:endParaRPr lang="de-DE" sz="2400" b="0" dirty="0">
              <a:solidFill>
                <a:srgbClr val="6E0717"/>
              </a:solidFill>
            </a:endParaRPr>
          </a:p>
        </p:txBody>
      </p:sp>
      <p:grpSp>
        <p:nvGrpSpPr>
          <p:cNvPr id="9" name="Group 9"/>
          <p:cNvGrpSpPr>
            <a:grpSpLocks/>
          </p:cNvGrpSpPr>
          <p:nvPr/>
        </p:nvGrpSpPr>
        <p:grpSpPr bwMode="auto">
          <a:xfrm>
            <a:off x="3208338" y="4476750"/>
            <a:ext cx="6289846" cy="961710"/>
            <a:chOff x="2021" y="2820"/>
            <a:chExt cx="2875" cy="540"/>
          </a:xfrm>
        </p:grpSpPr>
        <p:sp>
          <p:nvSpPr>
            <p:cNvPr id="10" name="Rectangle 10" descr="irland_flag"/>
            <p:cNvSpPr>
              <a:spLocks noChangeArrowheads="1"/>
            </p:cNvSpPr>
            <p:nvPr/>
          </p:nvSpPr>
          <p:spPr bwMode="auto">
            <a:xfrm>
              <a:off x="2747" y="2820"/>
              <a:ext cx="1892" cy="246"/>
            </a:xfrm>
            <a:prstGeom prst="rect">
              <a:avLst/>
            </a:prstGeom>
            <a:noFill/>
            <a:ln w="9525">
              <a:noFill/>
              <a:miter lim="800000"/>
              <a:headEnd/>
              <a:tailEnd/>
            </a:ln>
          </p:spPr>
          <p:txBody>
            <a:bodyPr wrap="none" lIns="90000" tIns="43200" rIns="90000" bIns="43200">
              <a:spAutoFit/>
            </a:bodyPr>
            <a:lstStyle/>
            <a:p>
              <a:pPr algn="ctr">
                <a:spcBef>
                  <a:spcPct val="0"/>
                </a:spcBef>
                <a:buClrTx/>
                <a:buSzTx/>
                <a:buFontTx/>
                <a:buNone/>
              </a:pPr>
              <a:r>
                <a:rPr lang="de-DE" b="0">
                  <a:solidFill>
                    <a:srgbClr val="1D2D4B"/>
                  </a:solidFill>
                </a:rPr>
                <a:t>Rendite - risikofreier Zins</a:t>
              </a:r>
            </a:p>
          </p:txBody>
        </p:sp>
        <p:sp>
          <p:nvSpPr>
            <p:cNvPr id="11" name="Rectangle 11" descr="irland_flag"/>
            <p:cNvSpPr>
              <a:spLocks noChangeArrowheads="1"/>
            </p:cNvSpPr>
            <p:nvPr/>
          </p:nvSpPr>
          <p:spPr bwMode="auto">
            <a:xfrm>
              <a:off x="2318" y="3114"/>
              <a:ext cx="2578" cy="246"/>
            </a:xfrm>
            <a:prstGeom prst="rect">
              <a:avLst/>
            </a:prstGeom>
            <a:noFill/>
            <a:ln w="9525">
              <a:noFill/>
              <a:miter lim="800000"/>
              <a:headEnd/>
              <a:tailEnd/>
            </a:ln>
          </p:spPr>
          <p:txBody>
            <a:bodyPr wrap="none" lIns="90000" tIns="43200" rIns="90000" bIns="43200">
              <a:spAutoFit/>
            </a:bodyPr>
            <a:lstStyle/>
            <a:p>
              <a:pPr algn="ctr">
                <a:spcBef>
                  <a:spcPct val="0"/>
                </a:spcBef>
                <a:buClrTx/>
                <a:buSzTx/>
                <a:buFontTx/>
                <a:buNone/>
              </a:pPr>
              <a:r>
                <a:rPr lang="de-DE" b="0">
                  <a:solidFill>
                    <a:srgbClr val="1D2D4B"/>
                  </a:solidFill>
                </a:rPr>
                <a:t>Standardabweichung der Renditen</a:t>
              </a:r>
            </a:p>
          </p:txBody>
        </p:sp>
        <p:sp>
          <p:nvSpPr>
            <p:cNvPr id="12" name="Line 12"/>
            <p:cNvSpPr>
              <a:spLocks noChangeShapeType="1"/>
            </p:cNvSpPr>
            <p:nvPr/>
          </p:nvSpPr>
          <p:spPr bwMode="auto">
            <a:xfrm>
              <a:off x="2295" y="3103"/>
              <a:ext cx="2601" cy="0"/>
            </a:xfrm>
            <a:prstGeom prst="line">
              <a:avLst/>
            </a:prstGeom>
            <a:noFill/>
            <a:ln w="38100">
              <a:solidFill>
                <a:srgbClr val="003366"/>
              </a:solidFill>
              <a:round/>
              <a:headEnd/>
              <a:tailEnd/>
            </a:ln>
          </p:spPr>
          <p:txBody>
            <a:bodyPr wrap="none" lIns="90000" tIns="43200" rIns="90000" bIns="43200" anchor="ctr"/>
            <a:lstStyle/>
            <a:p>
              <a:endParaRPr lang="de-DE"/>
            </a:p>
          </p:txBody>
        </p:sp>
        <p:sp>
          <p:nvSpPr>
            <p:cNvPr id="13" name="Rectangle 13" descr="irland_flag"/>
            <p:cNvSpPr>
              <a:spLocks noChangeArrowheads="1"/>
            </p:cNvSpPr>
            <p:nvPr/>
          </p:nvSpPr>
          <p:spPr bwMode="auto">
            <a:xfrm>
              <a:off x="2021" y="2961"/>
              <a:ext cx="226" cy="284"/>
            </a:xfrm>
            <a:prstGeom prst="rect">
              <a:avLst/>
            </a:prstGeom>
            <a:noFill/>
            <a:ln w="9525">
              <a:noFill/>
              <a:miter lim="800000"/>
              <a:headEnd/>
              <a:tailEnd/>
            </a:ln>
          </p:spPr>
          <p:txBody>
            <a:bodyPr wrap="none" lIns="90000" tIns="43200" rIns="90000" bIns="43200">
              <a:spAutoFit/>
            </a:bodyPr>
            <a:lstStyle/>
            <a:p>
              <a:pPr algn="ctr">
                <a:spcBef>
                  <a:spcPct val="0"/>
                </a:spcBef>
                <a:buClrTx/>
                <a:buSzTx/>
                <a:buFontTx/>
                <a:buNone/>
              </a:pPr>
              <a:r>
                <a:rPr lang="de-DE" sz="2400" b="0">
                  <a:solidFill>
                    <a:srgbClr val="1D2D4B"/>
                  </a:solidFill>
                </a:rPr>
                <a:t>=</a:t>
              </a:r>
            </a:p>
          </p:txBody>
        </p:sp>
      </p:grpSp>
      <p:grpSp>
        <p:nvGrpSpPr>
          <p:cNvPr id="14" name="Group 16"/>
          <p:cNvGrpSpPr>
            <a:grpSpLocks/>
          </p:cNvGrpSpPr>
          <p:nvPr/>
        </p:nvGrpSpPr>
        <p:grpSpPr bwMode="auto">
          <a:xfrm>
            <a:off x="3281363" y="3038475"/>
            <a:ext cx="6189209" cy="1047196"/>
            <a:chOff x="2067" y="1914"/>
            <a:chExt cx="2829" cy="588"/>
          </a:xfrm>
        </p:grpSpPr>
        <p:sp>
          <p:nvSpPr>
            <p:cNvPr id="15" name="Rectangle 5" descr="irland_flag"/>
            <p:cNvSpPr>
              <a:spLocks noChangeArrowheads="1"/>
            </p:cNvSpPr>
            <p:nvPr/>
          </p:nvSpPr>
          <p:spPr bwMode="auto">
            <a:xfrm>
              <a:off x="2415" y="1914"/>
              <a:ext cx="2399" cy="246"/>
            </a:xfrm>
            <a:prstGeom prst="rect">
              <a:avLst/>
            </a:prstGeom>
            <a:noFill/>
            <a:ln w="9525">
              <a:noFill/>
              <a:miter lim="800000"/>
              <a:headEnd/>
              <a:tailEnd/>
            </a:ln>
          </p:spPr>
          <p:txBody>
            <a:bodyPr wrap="none" lIns="90000" tIns="43200" rIns="90000" bIns="43200">
              <a:spAutoFit/>
            </a:bodyPr>
            <a:lstStyle/>
            <a:p>
              <a:pPr algn="ctr">
                <a:spcBef>
                  <a:spcPct val="0"/>
                </a:spcBef>
                <a:buClrTx/>
                <a:buSzTx/>
                <a:buFontTx/>
                <a:buNone/>
              </a:pPr>
              <a:r>
                <a:rPr lang="de-DE" b="0">
                  <a:solidFill>
                    <a:srgbClr val="1D2D4B"/>
                  </a:solidFill>
                </a:rPr>
                <a:t>Ertrag für eingegangenes Risiko</a:t>
              </a:r>
            </a:p>
          </p:txBody>
        </p:sp>
        <p:sp>
          <p:nvSpPr>
            <p:cNvPr id="16" name="Rectangle 6" descr="irland_flag"/>
            <p:cNvSpPr>
              <a:spLocks noChangeArrowheads="1"/>
            </p:cNvSpPr>
            <p:nvPr/>
          </p:nvSpPr>
          <p:spPr bwMode="auto">
            <a:xfrm>
              <a:off x="2396" y="2256"/>
              <a:ext cx="2437" cy="246"/>
            </a:xfrm>
            <a:prstGeom prst="rect">
              <a:avLst/>
            </a:prstGeom>
            <a:noFill/>
            <a:ln w="9525">
              <a:noFill/>
              <a:miter lim="800000"/>
              <a:headEnd/>
              <a:tailEnd/>
            </a:ln>
          </p:spPr>
          <p:txBody>
            <a:bodyPr wrap="none" lIns="90000" tIns="43200" rIns="90000" bIns="43200">
              <a:spAutoFit/>
            </a:bodyPr>
            <a:lstStyle/>
            <a:p>
              <a:pPr algn="ctr">
                <a:spcBef>
                  <a:spcPct val="0"/>
                </a:spcBef>
                <a:buClrTx/>
                <a:buSzTx/>
                <a:buFontTx/>
                <a:buNone/>
              </a:pPr>
              <a:r>
                <a:rPr lang="de-DE" b="0">
                  <a:solidFill>
                    <a:srgbClr val="1D2D4B"/>
                  </a:solidFill>
                </a:rPr>
                <a:t>Eingegangenes absolutes Risiko</a:t>
              </a:r>
            </a:p>
          </p:txBody>
        </p:sp>
        <p:sp>
          <p:nvSpPr>
            <p:cNvPr id="17" name="Line 8"/>
            <p:cNvSpPr>
              <a:spLocks noChangeShapeType="1"/>
            </p:cNvSpPr>
            <p:nvPr/>
          </p:nvSpPr>
          <p:spPr bwMode="auto">
            <a:xfrm>
              <a:off x="2295" y="2201"/>
              <a:ext cx="2601" cy="0"/>
            </a:xfrm>
            <a:prstGeom prst="line">
              <a:avLst/>
            </a:prstGeom>
            <a:noFill/>
            <a:ln w="38100">
              <a:solidFill>
                <a:srgbClr val="003366"/>
              </a:solidFill>
              <a:round/>
              <a:headEnd/>
              <a:tailEnd/>
            </a:ln>
          </p:spPr>
          <p:txBody>
            <a:bodyPr wrap="none" lIns="90000" tIns="43200" rIns="90000" bIns="43200" anchor="ctr"/>
            <a:lstStyle/>
            <a:p>
              <a:endParaRPr lang="de-DE"/>
            </a:p>
          </p:txBody>
        </p:sp>
        <p:sp>
          <p:nvSpPr>
            <p:cNvPr id="18" name="Text Box 15"/>
            <p:cNvSpPr txBox="1">
              <a:spLocks noChangeArrowheads="1"/>
            </p:cNvSpPr>
            <p:nvPr/>
          </p:nvSpPr>
          <p:spPr bwMode="auto">
            <a:xfrm>
              <a:off x="2067" y="2057"/>
              <a:ext cx="228" cy="288"/>
            </a:xfrm>
            <a:prstGeom prst="rect">
              <a:avLst/>
            </a:prstGeom>
            <a:noFill/>
            <a:ln w="12700">
              <a:noFill/>
              <a:miter lim="800000"/>
              <a:headEnd type="none" w="sm" len="sm"/>
              <a:tailEnd type="none" w="sm" len="sm"/>
            </a:ln>
          </p:spPr>
          <p:txBody>
            <a:bodyPr wrap="none">
              <a:spAutoFit/>
            </a:bodyPr>
            <a:lstStyle/>
            <a:p>
              <a:pPr>
                <a:spcBef>
                  <a:spcPct val="0"/>
                </a:spcBef>
                <a:buClrTx/>
                <a:buSzTx/>
                <a:buFontTx/>
                <a:buNone/>
              </a:pPr>
              <a:r>
                <a:rPr lang="de-DE" sz="2400" b="0">
                  <a:solidFill>
                    <a:srgbClr val="1D2D4B"/>
                  </a:solidFill>
                </a:rPr>
                <a:t>=</a:t>
              </a:r>
            </a:p>
          </p:txBody>
        </p:sp>
      </p:grpSp>
    </p:spTree>
    <p:extLst>
      <p:ext uri="{BB962C8B-B14F-4D97-AF65-F5344CB8AC3E}">
        <p14:creationId xmlns:p14="http://schemas.microsoft.com/office/powerpoint/2010/main" val="123551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186</a:t>
            </a:fld>
            <a:endParaRPr lang="de-DE"/>
          </a:p>
        </p:txBody>
      </p:sp>
      <p:sp>
        <p:nvSpPr>
          <p:cNvPr id="5" name="Textplatzhalter 4"/>
          <p:cNvSpPr>
            <a:spLocks noGrp="1"/>
          </p:cNvSpPr>
          <p:nvPr>
            <p:ph type="body" sz="quarter" idx="10"/>
          </p:nvPr>
        </p:nvSpPr>
        <p:spPr/>
        <p:txBody>
          <a:bodyPr/>
          <a:lstStyle/>
          <a:p>
            <a:r>
              <a:rPr lang="de-DE" dirty="0" smtClean="0"/>
              <a:t>Performancemaß</a:t>
            </a:r>
            <a:r>
              <a:rPr lang="de-DE" dirty="0"/>
              <a:t>: Risikobereinigte Rendite</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Vermögensmanagement</a:t>
            </a:r>
          </a:p>
        </p:txBody>
      </p:sp>
      <p:grpSp>
        <p:nvGrpSpPr>
          <p:cNvPr id="19" name="Group 4"/>
          <p:cNvGrpSpPr>
            <a:grpSpLocks/>
          </p:cNvGrpSpPr>
          <p:nvPr/>
        </p:nvGrpSpPr>
        <p:grpSpPr bwMode="auto">
          <a:xfrm>
            <a:off x="3619729" y="2491470"/>
            <a:ext cx="4408976" cy="1631951"/>
            <a:chOff x="1665" y="1494"/>
            <a:chExt cx="2424" cy="1028"/>
          </a:xfrm>
        </p:grpSpPr>
        <p:sp>
          <p:nvSpPr>
            <p:cNvPr id="20" name="Text Box 5" descr="irland_flag"/>
            <p:cNvSpPr txBox="1">
              <a:spLocks noChangeArrowheads="1"/>
            </p:cNvSpPr>
            <p:nvPr/>
          </p:nvSpPr>
          <p:spPr bwMode="auto">
            <a:xfrm>
              <a:off x="1665" y="1494"/>
              <a:ext cx="2424" cy="249"/>
            </a:xfrm>
            <a:prstGeom prst="rect">
              <a:avLst/>
            </a:prstGeom>
            <a:noFill/>
            <a:ln w="9525">
              <a:noFill/>
              <a:miter lim="800000"/>
              <a:headEnd/>
              <a:tailEnd/>
            </a:ln>
          </p:spPr>
          <p:txBody>
            <a:bodyPr wrap="none" lIns="90000" tIns="43200" rIns="90000" bIns="43200">
              <a:spAutoFit/>
            </a:bodyPr>
            <a:lstStyle/>
            <a:p>
              <a:pPr>
                <a:spcBef>
                  <a:spcPct val="0"/>
                </a:spcBef>
                <a:buClrTx/>
                <a:buSzTx/>
                <a:buFontTx/>
                <a:buNone/>
              </a:pPr>
              <a:r>
                <a:rPr lang="de-DE" sz="2000" dirty="0">
                  <a:solidFill>
                    <a:srgbClr val="6E0717"/>
                  </a:solidFill>
                </a:rPr>
                <a:t>Beispiel: </a:t>
              </a:r>
              <a:r>
                <a:rPr lang="de-DE" sz="2000" dirty="0" smtClean="0">
                  <a:solidFill>
                    <a:srgbClr val="6E0717"/>
                  </a:solidFill>
                </a:rPr>
                <a:t>TGF </a:t>
              </a:r>
              <a:r>
                <a:rPr lang="de-DE" sz="2000" dirty="0">
                  <a:solidFill>
                    <a:srgbClr val="6E0717"/>
                  </a:solidFill>
                </a:rPr>
                <a:t>(Jan 1998 – Dez 2002)</a:t>
              </a:r>
            </a:p>
          </p:txBody>
        </p:sp>
        <p:sp>
          <p:nvSpPr>
            <p:cNvPr id="21" name="Text Box 6" descr="irland_flag"/>
            <p:cNvSpPr txBox="1">
              <a:spLocks noChangeArrowheads="1"/>
            </p:cNvSpPr>
            <p:nvPr/>
          </p:nvSpPr>
          <p:spPr bwMode="auto">
            <a:xfrm>
              <a:off x="1665" y="1885"/>
              <a:ext cx="2367" cy="637"/>
            </a:xfrm>
            <a:prstGeom prst="rect">
              <a:avLst/>
            </a:prstGeom>
            <a:noFill/>
            <a:ln w="9525">
              <a:noFill/>
              <a:miter lim="800000"/>
              <a:headEnd/>
              <a:tailEnd/>
            </a:ln>
          </p:spPr>
          <p:txBody>
            <a:bodyPr lIns="90000" tIns="43200" rIns="90000" bIns="43200">
              <a:spAutoFit/>
            </a:bodyPr>
            <a:lstStyle/>
            <a:p>
              <a:pPr>
                <a:spcBef>
                  <a:spcPct val="0"/>
                </a:spcBef>
                <a:buClrTx/>
                <a:buSzTx/>
                <a:buFontTx/>
                <a:buNone/>
                <a:tabLst>
                  <a:tab pos="3948113" algn="r"/>
                </a:tabLst>
              </a:pPr>
              <a:r>
                <a:rPr lang="de-DE" sz="2000" b="0" dirty="0">
                  <a:solidFill>
                    <a:srgbClr val="1D2D4B"/>
                  </a:solidFill>
                </a:rPr>
                <a:t>Rendite: 	4,1% p. a.</a:t>
              </a:r>
            </a:p>
            <a:p>
              <a:pPr>
                <a:spcBef>
                  <a:spcPct val="0"/>
                </a:spcBef>
                <a:buClrTx/>
                <a:buSzTx/>
                <a:buFontTx/>
                <a:buNone/>
                <a:tabLst>
                  <a:tab pos="3948113" algn="r"/>
                </a:tabLst>
              </a:pPr>
              <a:r>
                <a:rPr lang="de-DE" sz="2000" b="0" dirty="0">
                  <a:solidFill>
                    <a:srgbClr val="1D2D4B"/>
                  </a:solidFill>
                </a:rPr>
                <a:t>Standardabweichung: 	19,3% p. a.</a:t>
              </a:r>
            </a:p>
            <a:p>
              <a:pPr>
                <a:spcBef>
                  <a:spcPct val="0"/>
                </a:spcBef>
                <a:buClrTx/>
                <a:buSzTx/>
                <a:buFontTx/>
                <a:buNone/>
                <a:tabLst>
                  <a:tab pos="3948113" algn="r"/>
                </a:tabLst>
              </a:pPr>
              <a:r>
                <a:rPr lang="de-DE" sz="2000" b="0" dirty="0">
                  <a:solidFill>
                    <a:srgbClr val="1D2D4B"/>
                  </a:solidFill>
                </a:rPr>
                <a:t>Risikoloser Zins:	  2,5% p. a.</a:t>
              </a:r>
            </a:p>
          </p:txBody>
        </p:sp>
      </p:grpSp>
      <p:grpSp>
        <p:nvGrpSpPr>
          <p:cNvPr id="22" name="Group 8"/>
          <p:cNvGrpSpPr>
            <a:grpSpLocks/>
          </p:cNvGrpSpPr>
          <p:nvPr/>
        </p:nvGrpSpPr>
        <p:grpSpPr bwMode="auto">
          <a:xfrm>
            <a:off x="2268766" y="4386946"/>
            <a:ext cx="6732588" cy="862013"/>
            <a:chOff x="668" y="2688"/>
            <a:chExt cx="4241" cy="543"/>
          </a:xfrm>
        </p:grpSpPr>
        <p:sp>
          <p:nvSpPr>
            <p:cNvPr id="23" name="Text Box 9"/>
            <p:cNvSpPr txBox="1">
              <a:spLocks noChangeArrowheads="1"/>
            </p:cNvSpPr>
            <p:nvPr/>
          </p:nvSpPr>
          <p:spPr bwMode="auto">
            <a:xfrm>
              <a:off x="668" y="2825"/>
              <a:ext cx="1104" cy="252"/>
            </a:xfrm>
            <a:prstGeom prst="rect">
              <a:avLst/>
            </a:prstGeom>
            <a:noFill/>
            <a:ln w="12700">
              <a:noFill/>
              <a:miter lim="800000"/>
              <a:headEnd type="none" w="sm" len="sm"/>
              <a:tailEnd type="none" w="sm" len="sm"/>
            </a:ln>
          </p:spPr>
          <p:txBody>
            <a:bodyPr wrap="none">
              <a:spAutoFit/>
            </a:bodyPr>
            <a:lstStyle/>
            <a:p>
              <a:pPr>
                <a:spcBef>
                  <a:spcPct val="0"/>
                </a:spcBef>
                <a:buClrTx/>
                <a:buSzTx/>
                <a:buFontTx/>
                <a:buNone/>
              </a:pPr>
              <a:r>
                <a:rPr lang="en-US" sz="2000">
                  <a:solidFill>
                    <a:srgbClr val="6E0717"/>
                  </a:solidFill>
                </a:rPr>
                <a:t>Sharpe</a:t>
              </a:r>
              <a:r>
                <a:rPr lang="de-DE" sz="2000">
                  <a:solidFill>
                    <a:srgbClr val="6E0717"/>
                  </a:solidFill>
                </a:rPr>
                <a:t> Ratio</a:t>
              </a:r>
              <a:r>
                <a:rPr lang="de-DE" sz="2000" b="0">
                  <a:solidFill>
                    <a:srgbClr val="6E0717"/>
                  </a:solidFill>
                </a:rPr>
                <a:t> </a:t>
              </a:r>
            </a:p>
          </p:txBody>
        </p:sp>
        <p:grpSp>
          <p:nvGrpSpPr>
            <p:cNvPr id="24" name="Group 10"/>
            <p:cNvGrpSpPr>
              <a:grpSpLocks/>
            </p:cNvGrpSpPr>
            <p:nvPr/>
          </p:nvGrpSpPr>
          <p:grpSpPr bwMode="auto">
            <a:xfrm>
              <a:off x="2030" y="2688"/>
              <a:ext cx="2879" cy="543"/>
              <a:chOff x="2030" y="2820"/>
              <a:chExt cx="2879" cy="543"/>
            </a:xfrm>
          </p:grpSpPr>
          <p:sp>
            <p:nvSpPr>
              <p:cNvPr id="25" name="Rectangle 11" descr="irland_flag"/>
              <p:cNvSpPr>
                <a:spLocks noChangeArrowheads="1"/>
              </p:cNvSpPr>
              <p:nvPr/>
            </p:nvSpPr>
            <p:spPr bwMode="auto">
              <a:xfrm>
                <a:off x="2738" y="2820"/>
                <a:ext cx="1910" cy="249"/>
              </a:xfrm>
              <a:prstGeom prst="rect">
                <a:avLst/>
              </a:prstGeom>
              <a:noFill/>
              <a:ln w="9525">
                <a:noFill/>
                <a:miter lim="800000"/>
                <a:headEnd/>
                <a:tailEnd/>
              </a:ln>
            </p:spPr>
            <p:txBody>
              <a:bodyPr wrap="none" lIns="90000" tIns="43200" rIns="90000" bIns="43200">
                <a:spAutoFit/>
              </a:bodyPr>
              <a:lstStyle/>
              <a:p>
                <a:pPr algn="ctr">
                  <a:spcBef>
                    <a:spcPct val="0"/>
                  </a:spcBef>
                  <a:buClrTx/>
                  <a:buSzTx/>
                  <a:buFontTx/>
                  <a:buNone/>
                </a:pPr>
                <a:r>
                  <a:rPr lang="de-DE" sz="2000" b="0">
                    <a:solidFill>
                      <a:srgbClr val="1D2D4B"/>
                    </a:solidFill>
                  </a:rPr>
                  <a:t>Rendite - risikofreier Zins</a:t>
                </a:r>
              </a:p>
            </p:txBody>
          </p:sp>
          <p:sp>
            <p:nvSpPr>
              <p:cNvPr id="26" name="Rectangle 12" descr="irland_flag"/>
              <p:cNvSpPr>
                <a:spLocks noChangeArrowheads="1"/>
              </p:cNvSpPr>
              <p:nvPr/>
            </p:nvSpPr>
            <p:spPr bwMode="auto">
              <a:xfrm>
                <a:off x="2306" y="3114"/>
                <a:ext cx="2603" cy="249"/>
              </a:xfrm>
              <a:prstGeom prst="rect">
                <a:avLst/>
              </a:prstGeom>
              <a:noFill/>
              <a:ln w="9525">
                <a:noFill/>
                <a:miter lim="800000"/>
                <a:headEnd/>
                <a:tailEnd/>
              </a:ln>
            </p:spPr>
            <p:txBody>
              <a:bodyPr wrap="none" lIns="90000" tIns="43200" rIns="90000" bIns="43200">
                <a:spAutoFit/>
              </a:bodyPr>
              <a:lstStyle/>
              <a:p>
                <a:pPr algn="ctr">
                  <a:spcBef>
                    <a:spcPct val="0"/>
                  </a:spcBef>
                  <a:buClrTx/>
                  <a:buSzTx/>
                  <a:buFontTx/>
                  <a:buNone/>
                </a:pPr>
                <a:r>
                  <a:rPr lang="de-DE" sz="2000" b="0">
                    <a:solidFill>
                      <a:srgbClr val="1D2D4B"/>
                    </a:solidFill>
                  </a:rPr>
                  <a:t>Standardabweichung der Renditen</a:t>
                </a:r>
              </a:p>
            </p:txBody>
          </p:sp>
          <p:sp>
            <p:nvSpPr>
              <p:cNvPr id="27" name="Line 13"/>
              <p:cNvSpPr>
                <a:spLocks noChangeShapeType="1"/>
              </p:cNvSpPr>
              <p:nvPr/>
            </p:nvSpPr>
            <p:spPr bwMode="auto">
              <a:xfrm>
                <a:off x="2295" y="3103"/>
                <a:ext cx="2601" cy="0"/>
              </a:xfrm>
              <a:prstGeom prst="line">
                <a:avLst/>
              </a:prstGeom>
              <a:noFill/>
              <a:ln w="38100">
                <a:solidFill>
                  <a:srgbClr val="1D2D4B"/>
                </a:solidFill>
                <a:round/>
                <a:headEnd/>
                <a:tailEnd/>
              </a:ln>
            </p:spPr>
            <p:txBody>
              <a:bodyPr wrap="none" lIns="90000" tIns="43200" rIns="90000" bIns="43200" anchor="ctr"/>
              <a:lstStyle/>
              <a:p>
                <a:endParaRPr lang="de-DE" sz="2000"/>
              </a:p>
            </p:txBody>
          </p:sp>
          <p:sp>
            <p:nvSpPr>
              <p:cNvPr id="28" name="Rectangle 14" descr="irland_flag"/>
              <p:cNvSpPr>
                <a:spLocks noChangeArrowheads="1"/>
              </p:cNvSpPr>
              <p:nvPr/>
            </p:nvSpPr>
            <p:spPr bwMode="auto">
              <a:xfrm>
                <a:off x="2030" y="2961"/>
                <a:ext cx="208" cy="249"/>
              </a:xfrm>
              <a:prstGeom prst="rect">
                <a:avLst/>
              </a:prstGeom>
              <a:noFill/>
              <a:ln w="9525">
                <a:noFill/>
                <a:miter lim="800000"/>
                <a:headEnd/>
                <a:tailEnd/>
              </a:ln>
            </p:spPr>
            <p:txBody>
              <a:bodyPr wrap="none" lIns="90000" tIns="43200" rIns="90000" bIns="43200">
                <a:spAutoFit/>
              </a:bodyPr>
              <a:lstStyle/>
              <a:p>
                <a:pPr algn="ctr">
                  <a:spcBef>
                    <a:spcPct val="0"/>
                  </a:spcBef>
                  <a:buClrTx/>
                  <a:buSzTx/>
                  <a:buFontTx/>
                  <a:buNone/>
                </a:pPr>
                <a:r>
                  <a:rPr lang="de-DE" sz="2000" b="0"/>
                  <a:t>=</a:t>
                </a:r>
              </a:p>
            </p:txBody>
          </p:sp>
        </p:grpSp>
      </p:grpSp>
      <p:grpSp>
        <p:nvGrpSpPr>
          <p:cNvPr id="29" name="Group 15"/>
          <p:cNvGrpSpPr>
            <a:grpSpLocks/>
          </p:cNvGrpSpPr>
          <p:nvPr/>
        </p:nvGrpSpPr>
        <p:grpSpPr bwMode="auto">
          <a:xfrm>
            <a:off x="4416654" y="5387072"/>
            <a:ext cx="5381624" cy="852488"/>
            <a:chOff x="2021" y="3408"/>
            <a:chExt cx="3390" cy="537"/>
          </a:xfrm>
        </p:grpSpPr>
        <p:sp>
          <p:nvSpPr>
            <p:cNvPr id="30" name="Line 16"/>
            <p:cNvSpPr>
              <a:spLocks noChangeShapeType="1"/>
            </p:cNvSpPr>
            <p:nvPr/>
          </p:nvSpPr>
          <p:spPr bwMode="auto">
            <a:xfrm flipV="1">
              <a:off x="2342" y="3675"/>
              <a:ext cx="1248" cy="0"/>
            </a:xfrm>
            <a:prstGeom prst="line">
              <a:avLst/>
            </a:prstGeom>
            <a:noFill/>
            <a:ln w="38100">
              <a:solidFill>
                <a:srgbClr val="1D2D4B"/>
              </a:solidFill>
              <a:round/>
              <a:headEnd/>
              <a:tailEnd/>
            </a:ln>
          </p:spPr>
          <p:txBody>
            <a:bodyPr wrap="none" lIns="90000" tIns="43200" rIns="90000" bIns="43200" anchor="ctr"/>
            <a:lstStyle/>
            <a:p>
              <a:endParaRPr lang="de-DE" sz="2000"/>
            </a:p>
          </p:txBody>
        </p:sp>
        <p:sp>
          <p:nvSpPr>
            <p:cNvPr id="31" name="Text Box 17" descr="irland_flag"/>
            <p:cNvSpPr txBox="1">
              <a:spLocks noChangeArrowheads="1"/>
            </p:cNvSpPr>
            <p:nvPr/>
          </p:nvSpPr>
          <p:spPr bwMode="auto">
            <a:xfrm>
              <a:off x="2475" y="3408"/>
              <a:ext cx="992" cy="249"/>
            </a:xfrm>
            <a:prstGeom prst="rect">
              <a:avLst/>
            </a:prstGeom>
            <a:noFill/>
            <a:ln w="9525">
              <a:noFill/>
              <a:miter lim="800000"/>
              <a:headEnd/>
              <a:tailEnd/>
            </a:ln>
          </p:spPr>
          <p:txBody>
            <a:bodyPr wrap="none" lIns="90000" tIns="43200" rIns="90000" bIns="43200">
              <a:spAutoFit/>
            </a:bodyPr>
            <a:lstStyle/>
            <a:p>
              <a:pPr>
                <a:spcBef>
                  <a:spcPct val="0"/>
                </a:spcBef>
                <a:buClrTx/>
                <a:buSzTx/>
                <a:buFontTx/>
                <a:buNone/>
              </a:pPr>
              <a:r>
                <a:rPr lang="de-DE" sz="2000" b="0">
                  <a:solidFill>
                    <a:srgbClr val="1D2D4B"/>
                  </a:solidFill>
                </a:rPr>
                <a:t>4,1% - 2,5%</a:t>
              </a:r>
            </a:p>
          </p:txBody>
        </p:sp>
        <p:sp>
          <p:nvSpPr>
            <p:cNvPr id="32" name="Text Box 18" descr="irland_flag"/>
            <p:cNvSpPr txBox="1">
              <a:spLocks noChangeArrowheads="1"/>
            </p:cNvSpPr>
            <p:nvPr/>
          </p:nvSpPr>
          <p:spPr bwMode="auto">
            <a:xfrm>
              <a:off x="2682" y="3696"/>
              <a:ext cx="572" cy="249"/>
            </a:xfrm>
            <a:prstGeom prst="rect">
              <a:avLst/>
            </a:prstGeom>
            <a:noFill/>
            <a:ln w="9525">
              <a:noFill/>
              <a:miter lim="800000"/>
              <a:headEnd/>
              <a:tailEnd/>
            </a:ln>
          </p:spPr>
          <p:txBody>
            <a:bodyPr wrap="none" lIns="90000" tIns="43200" rIns="90000" bIns="43200">
              <a:spAutoFit/>
            </a:bodyPr>
            <a:lstStyle/>
            <a:p>
              <a:pPr>
                <a:spcBef>
                  <a:spcPct val="0"/>
                </a:spcBef>
                <a:buClrTx/>
                <a:buSzTx/>
                <a:buFontTx/>
                <a:buNone/>
              </a:pPr>
              <a:r>
                <a:rPr lang="de-DE" sz="2000" b="0">
                  <a:solidFill>
                    <a:srgbClr val="1D2D4B"/>
                  </a:solidFill>
                </a:rPr>
                <a:t>19,3%</a:t>
              </a:r>
            </a:p>
          </p:txBody>
        </p:sp>
        <p:sp>
          <p:nvSpPr>
            <p:cNvPr id="33" name="Text Box 19" descr="irland_flag"/>
            <p:cNvSpPr txBox="1">
              <a:spLocks noChangeArrowheads="1"/>
            </p:cNvSpPr>
            <p:nvPr/>
          </p:nvSpPr>
          <p:spPr bwMode="auto">
            <a:xfrm>
              <a:off x="3648" y="3552"/>
              <a:ext cx="208" cy="249"/>
            </a:xfrm>
            <a:prstGeom prst="rect">
              <a:avLst/>
            </a:prstGeom>
            <a:noFill/>
            <a:ln w="9525">
              <a:noFill/>
              <a:miter lim="800000"/>
              <a:headEnd/>
              <a:tailEnd/>
            </a:ln>
          </p:spPr>
          <p:txBody>
            <a:bodyPr wrap="none" lIns="90000" tIns="43200" rIns="90000" bIns="43200">
              <a:spAutoFit/>
            </a:bodyPr>
            <a:lstStyle/>
            <a:p>
              <a:pPr>
                <a:spcBef>
                  <a:spcPct val="0"/>
                </a:spcBef>
                <a:buClrTx/>
                <a:buSzTx/>
                <a:buFontTx/>
                <a:buNone/>
              </a:pPr>
              <a:r>
                <a:rPr lang="de-DE" sz="2000" b="0">
                  <a:solidFill>
                    <a:srgbClr val="1D2D4B"/>
                  </a:solidFill>
                </a:rPr>
                <a:t>=</a:t>
              </a:r>
            </a:p>
          </p:txBody>
        </p:sp>
        <p:sp>
          <p:nvSpPr>
            <p:cNvPr id="34" name="Line 20"/>
            <p:cNvSpPr>
              <a:spLocks noChangeShapeType="1"/>
            </p:cNvSpPr>
            <p:nvPr/>
          </p:nvSpPr>
          <p:spPr bwMode="auto">
            <a:xfrm flipV="1">
              <a:off x="3936" y="3675"/>
              <a:ext cx="729" cy="0"/>
            </a:xfrm>
            <a:prstGeom prst="line">
              <a:avLst/>
            </a:prstGeom>
            <a:noFill/>
            <a:ln w="38100">
              <a:solidFill>
                <a:srgbClr val="1D2D4B"/>
              </a:solidFill>
              <a:round/>
              <a:headEnd/>
              <a:tailEnd/>
            </a:ln>
          </p:spPr>
          <p:txBody>
            <a:bodyPr wrap="none" lIns="90000" tIns="43200" rIns="90000" bIns="43200" anchor="ctr"/>
            <a:lstStyle/>
            <a:p>
              <a:endParaRPr lang="de-DE" sz="2000"/>
            </a:p>
          </p:txBody>
        </p:sp>
        <p:sp>
          <p:nvSpPr>
            <p:cNvPr id="35" name="Text Box 21" descr="irland_flag"/>
            <p:cNvSpPr txBox="1">
              <a:spLocks noChangeArrowheads="1"/>
            </p:cNvSpPr>
            <p:nvPr/>
          </p:nvSpPr>
          <p:spPr bwMode="auto">
            <a:xfrm>
              <a:off x="4061" y="3408"/>
              <a:ext cx="482" cy="249"/>
            </a:xfrm>
            <a:prstGeom prst="rect">
              <a:avLst/>
            </a:prstGeom>
            <a:noFill/>
            <a:ln w="9525">
              <a:noFill/>
              <a:miter lim="800000"/>
              <a:headEnd/>
              <a:tailEnd/>
            </a:ln>
          </p:spPr>
          <p:txBody>
            <a:bodyPr wrap="none" lIns="90000" tIns="43200" rIns="90000" bIns="43200">
              <a:spAutoFit/>
            </a:bodyPr>
            <a:lstStyle/>
            <a:p>
              <a:pPr>
                <a:spcBef>
                  <a:spcPct val="0"/>
                </a:spcBef>
                <a:buClrTx/>
                <a:buSzTx/>
                <a:buFontTx/>
                <a:buNone/>
              </a:pPr>
              <a:r>
                <a:rPr lang="de-DE" sz="2000" b="0">
                  <a:solidFill>
                    <a:srgbClr val="1D2D4B"/>
                  </a:solidFill>
                </a:rPr>
                <a:t>1,6%</a:t>
              </a:r>
            </a:p>
          </p:txBody>
        </p:sp>
        <p:sp>
          <p:nvSpPr>
            <p:cNvPr id="36" name="Text Box 22" descr="irland_flag"/>
            <p:cNvSpPr txBox="1">
              <a:spLocks noChangeArrowheads="1"/>
            </p:cNvSpPr>
            <p:nvPr/>
          </p:nvSpPr>
          <p:spPr bwMode="auto">
            <a:xfrm>
              <a:off x="4017" y="3696"/>
              <a:ext cx="572" cy="249"/>
            </a:xfrm>
            <a:prstGeom prst="rect">
              <a:avLst/>
            </a:prstGeom>
            <a:noFill/>
            <a:ln w="9525">
              <a:noFill/>
              <a:miter lim="800000"/>
              <a:headEnd/>
              <a:tailEnd/>
            </a:ln>
          </p:spPr>
          <p:txBody>
            <a:bodyPr wrap="none" lIns="90000" tIns="43200" rIns="90000" bIns="43200">
              <a:spAutoFit/>
            </a:bodyPr>
            <a:lstStyle/>
            <a:p>
              <a:pPr>
                <a:spcBef>
                  <a:spcPct val="0"/>
                </a:spcBef>
                <a:buClrTx/>
                <a:buSzTx/>
                <a:buFontTx/>
                <a:buNone/>
              </a:pPr>
              <a:r>
                <a:rPr lang="de-DE" sz="2000" b="0">
                  <a:solidFill>
                    <a:srgbClr val="1D2D4B"/>
                  </a:solidFill>
                </a:rPr>
                <a:t>19,3%</a:t>
              </a:r>
            </a:p>
          </p:txBody>
        </p:sp>
        <p:sp>
          <p:nvSpPr>
            <p:cNvPr id="37" name="Text Box 23" descr="irland_flag"/>
            <p:cNvSpPr txBox="1">
              <a:spLocks noChangeArrowheads="1"/>
            </p:cNvSpPr>
            <p:nvPr/>
          </p:nvSpPr>
          <p:spPr bwMode="auto">
            <a:xfrm>
              <a:off x="4800" y="3552"/>
              <a:ext cx="611" cy="249"/>
            </a:xfrm>
            <a:prstGeom prst="rect">
              <a:avLst/>
            </a:prstGeom>
            <a:noFill/>
            <a:ln w="9525">
              <a:noFill/>
              <a:miter lim="800000"/>
              <a:headEnd/>
              <a:tailEnd/>
            </a:ln>
          </p:spPr>
          <p:txBody>
            <a:bodyPr wrap="none" lIns="90000" tIns="43200" rIns="90000" bIns="43200">
              <a:spAutoFit/>
            </a:bodyPr>
            <a:lstStyle/>
            <a:p>
              <a:pPr>
                <a:spcBef>
                  <a:spcPct val="0"/>
                </a:spcBef>
                <a:buClrTx/>
                <a:buSzTx/>
                <a:buFontTx/>
                <a:buNone/>
              </a:pPr>
              <a:r>
                <a:rPr lang="de-DE" sz="2000">
                  <a:solidFill>
                    <a:srgbClr val="1D2D4B"/>
                  </a:solidFill>
                </a:rPr>
                <a:t>=  0,08</a:t>
              </a:r>
            </a:p>
          </p:txBody>
        </p:sp>
        <p:sp>
          <p:nvSpPr>
            <p:cNvPr id="38" name="Text Box 24" descr="irland_flag"/>
            <p:cNvSpPr txBox="1">
              <a:spLocks noChangeArrowheads="1"/>
            </p:cNvSpPr>
            <p:nvPr/>
          </p:nvSpPr>
          <p:spPr bwMode="auto">
            <a:xfrm>
              <a:off x="2021" y="3552"/>
              <a:ext cx="208" cy="249"/>
            </a:xfrm>
            <a:prstGeom prst="rect">
              <a:avLst/>
            </a:prstGeom>
            <a:noFill/>
            <a:ln w="9525">
              <a:noFill/>
              <a:miter lim="800000"/>
              <a:headEnd/>
              <a:tailEnd/>
            </a:ln>
          </p:spPr>
          <p:txBody>
            <a:bodyPr wrap="none" lIns="90000" tIns="43200" rIns="90000" bIns="43200">
              <a:spAutoFit/>
            </a:bodyPr>
            <a:lstStyle/>
            <a:p>
              <a:pPr>
                <a:spcBef>
                  <a:spcPct val="0"/>
                </a:spcBef>
                <a:buClrTx/>
                <a:buSzTx/>
                <a:buFontTx/>
                <a:buNone/>
              </a:pPr>
              <a:r>
                <a:rPr lang="de-DE" sz="2000" b="0">
                  <a:solidFill>
                    <a:srgbClr val="1D2D4B"/>
                  </a:solidFill>
                </a:rPr>
                <a:t>=</a:t>
              </a:r>
            </a:p>
          </p:txBody>
        </p:sp>
      </p:grpSp>
    </p:spTree>
    <p:extLst>
      <p:ext uri="{BB962C8B-B14F-4D97-AF65-F5344CB8AC3E}">
        <p14:creationId xmlns:p14="http://schemas.microsoft.com/office/powerpoint/2010/main" val="403323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187</a:t>
            </a:fld>
            <a:endParaRPr lang="de-DE"/>
          </a:p>
        </p:txBody>
      </p:sp>
      <p:sp>
        <p:nvSpPr>
          <p:cNvPr id="5" name="Textplatzhalter 4"/>
          <p:cNvSpPr>
            <a:spLocks noGrp="1"/>
          </p:cNvSpPr>
          <p:nvPr>
            <p:ph type="body" sz="quarter" idx="10"/>
          </p:nvPr>
        </p:nvSpPr>
        <p:spPr/>
        <p:txBody>
          <a:bodyPr/>
          <a:lstStyle/>
          <a:p>
            <a:r>
              <a:rPr lang="de-DE" sz="2000" dirty="0"/>
              <a:t>Der Maximum </a:t>
            </a:r>
            <a:r>
              <a:rPr lang="de-DE" sz="2000" dirty="0" err="1"/>
              <a:t>Drawdown</a:t>
            </a:r>
            <a:r>
              <a:rPr lang="de-DE" sz="2000" dirty="0"/>
              <a:t> stellt den maximalen kumulierten Verlust innerhalb einer betrachteten Periode dar und wird in aller Regel als Prozentwert dargestellt.</a:t>
            </a:r>
          </a:p>
          <a:p>
            <a:endParaRPr lang="de-DE" sz="2000"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Vermögensmanagement</a:t>
            </a:r>
          </a:p>
        </p:txBody>
      </p:sp>
      <p:pic>
        <p:nvPicPr>
          <p:cNvPr id="6" name="Grafik 5"/>
          <p:cNvPicPr>
            <a:picLocks noChangeAspect="1"/>
          </p:cNvPicPr>
          <p:nvPr/>
        </p:nvPicPr>
        <p:blipFill>
          <a:blip r:embed="rId2"/>
          <a:stretch>
            <a:fillRect/>
          </a:stretch>
        </p:blipFill>
        <p:spPr>
          <a:xfrm>
            <a:off x="2757484" y="2584079"/>
            <a:ext cx="6692822" cy="4046115"/>
          </a:xfrm>
          <a:prstGeom prst="rect">
            <a:avLst/>
          </a:prstGeom>
        </p:spPr>
      </p:pic>
    </p:spTree>
    <p:extLst>
      <p:ext uri="{BB962C8B-B14F-4D97-AF65-F5344CB8AC3E}">
        <p14:creationId xmlns:p14="http://schemas.microsoft.com/office/powerpoint/2010/main" val="4142037671"/>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188</a:t>
            </a:fld>
            <a:endParaRPr lang="de-DE"/>
          </a:p>
        </p:txBody>
      </p:sp>
      <p:sp>
        <p:nvSpPr>
          <p:cNvPr id="5" name="Textplatzhalter 4"/>
          <p:cNvSpPr>
            <a:spLocks noGrp="1"/>
          </p:cNvSpPr>
          <p:nvPr>
            <p:ph type="body" sz="quarter" idx="10"/>
          </p:nvPr>
        </p:nvSpPr>
        <p:spPr/>
        <p:txBody>
          <a:bodyPr/>
          <a:lstStyle/>
          <a:p>
            <a:r>
              <a:rPr lang="de-DE" dirty="0" smtClean="0"/>
              <a:t>Längste Verlustphase</a:t>
            </a:r>
            <a:endParaRPr lang="de-DE" dirty="0"/>
          </a:p>
        </p:txBody>
      </p:sp>
      <p:sp>
        <p:nvSpPr>
          <p:cNvPr id="3" name="Textplatzhalter 2"/>
          <p:cNvSpPr>
            <a:spLocks noGrp="1"/>
          </p:cNvSpPr>
          <p:nvPr>
            <p:ph type="body" sz="half" idx="2"/>
          </p:nvPr>
        </p:nvSpPr>
        <p:spPr/>
        <p:txBody>
          <a:bodyPr/>
          <a:lstStyle/>
          <a:p>
            <a:pPr algn="just"/>
            <a:r>
              <a:rPr lang="de-DE" dirty="0"/>
              <a:t>Die längste Verlustphase ist die Anzahl an Monaten, die der Fonds benötigte, um nach Verlusten den höchsten im betrachteten Zeitraum schon erreichten Stand wieder zu erreichen oder zu überschreiten.</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Vermögensmanagement</a:t>
            </a:r>
          </a:p>
        </p:txBody>
      </p:sp>
    </p:spTree>
    <p:extLst>
      <p:ext uri="{BB962C8B-B14F-4D97-AF65-F5344CB8AC3E}">
        <p14:creationId xmlns:p14="http://schemas.microsoft.com/office/powerpoint/2010/main" val="2323025741"/>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189</a:t>
            </a:fld>
            <a:endParaRPr lang="de-DE"/>
          </a:p>
        </p:txBody>
      </p:sp>
      <p:sp>
        <p:nvSpPr>
          <p:cNvPr id="5" name="Textplatzhalter 4"/>
          <p:cNvSpPr>
            <a:spLocks noGrp="1"/>
          </p:cNvSpPr>
          <p:nvPr>
            <p:ph type="body" sz="quarter" idx="10"/>
          </p:nvPr>
        </p:nvSpPr>
        <p:spPr/>
        <p:txBody>
          <a:bodyPr/>
          <a:lstStyle/>
          <a:p>
            <a:r>
              <a:rPr lang="de-DE" dirty="0" smtClean="0"/>
              <a:t>Das magische Dreieck</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Vermögensmanagement</a:t>
            </a:r>
          </a:p>
        </p:txBody>
      </p:sp>
      <p:grpSp>
        <p:nvGrpSpPr>
          <p:cNvPr id="14" name="Gruppieren 69"/>
          <p:cNvGrpSpPr>
            <a:grpSpLocks/>
          </p:cNvGrpSpPr>
          <p:nvPr/>
        </p:nvGrpSpPr>
        <p:grpSpPr bwMode="auto">
          <a:xfrm>
            <a:off x="1838325" y="1527175"/>
            <a:ext cx="8291513" cy="4705350"/>
            <a:chOff x="1714500" y="1727200"/>
            <a:chExt cx="8583087" cy="4870450"/>
          </a:xfrm>
        </p:grpSpPr>
        <p:grpSp>
          <p:nvGrpSpPr>
            <p:cNvPr id="15" name="Gruppieren 68"/>
            <p:cNvGrpSpPr>
              <a:grpSpLocks/>
            </p:cNvGrpSpPr>
            <p:nvPr/>
          </p:nvGrpSpPr>
          <p:grpSpPr bwMode="auto">
            <a:xfrm>
              <a:off x="1714500" y="5842000"/>
              <a:ext cx="1685713" cy="755650"/>
              <a:chOff x="1714500" y="5842000"/>
              <a:chExt cx="1685713" cy="755650"/>
            </a:xfrm>
          </p:grpSpPr>
          <p:sp>
            <p:nvSpPr>
              <p:cNvPr id="27" name="Ellipse 26"/>
              <p:cNvSpPr/>
              <p:nvPr/>
            </p:nvSpPr>
            <p:spPr>
              <a:xfrm>
                <a:off x="2616686" y="5841777"/>
                <a:ext cx="755930" cy="75587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sp>
            <p:nvSpPr>
              <p:cNvPr id="28" name="Rechteck 27"/>
              <p:cNvSpPr/>
              <p:nvPr/>
            </p:nvSpPr>
            <p:spPr>
              <a:xfrm>
                <a:off x="1714500" y="6083329"/>
                <a:ext cx="1276864" cy="361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sp>
            <p:nvSpPr>
              <p:cNvPr id="29" name="Textfeld 18"/>
              <p:cNvSpPr txBox="1">
                <a:spLocks noChangeArrowheads="1"/>
              </p:cNvSpPr>
              <p:nvPr/>
            </p:nvSpPr>
            <p:spPr bwMode="auto">
              <a:xfrm>
                <a:off x="1820678" y="6052842"/>
                <a:ext cx="1579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de-DE" altLang="de-DE">
                    <a:solidFill>
                      <a:srgbClr val="1D2D4B"/>
                    </a:solidFill>
                  </a:rPr>
                  <a:t>RENDITE</a:t>
                </a:r>
              </a:p>
            </p:txBody>
          </p:sp>
        </p:grpSp>
        <p:sp>
          <p:nvSpPr>
            <p:cNvPr id="16" name="Ellipse 15"/>
            <p:cNvSpPr/>
            <p:nvPr/>
          </p:nvSpPr>
          <p:spPr>
            <a:xfrm>
              <a:off x="5315026" y="1727200"/>
              <a:ext cx="755930" cy="75587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sp>
          <p:nvSpPr>
            <p:cNvPr id="17" name="Rechteck 16"/>
            <p:cNvSpPr/>
            <p:nvPr/>
          </p:nvSpPr>
          <p:spPr>
            <a:xfrm>
              <a:off x="5321599" y="1924384"/>
              <a:ext cx="1789580" cy="361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sp>
          <p:nvSpPr>
            <p:cNvPr id="18" name="Ellipse 17"/>
            <p:cNvSpPr/>
            <p:nvPr/>
          </p:nvSpPr>
          <p:spPr>
            <a:xfrm>
              <a:off x="8230284" y="5841777"/>
              <a:ext cx="754286" cy="75587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sp>
          <p:nvSpPr>
            <p:cNvPr id="19" name="Rechteck 18"/>
            <p:cNvSpPr/>
            <p:nvPr/>
          </p:nvSpPr>
          <p:spPr>
            <a:xfrm>
              <a:off x="8476783" y="6019243"/>
              <a:ext cx="1740281" cy="363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sp>
          <p:nvSpPr>
            <p:cNvPr id="20" name="Textfeld 43"/>
            <p:cNvSpPr txBox="1">
              <a:spLocks noChangeArrowheads="1"/>
            </p:cNvSpPr>
            <p:nvPr/>
          </p:nvSpPr>
          <p:spPr bwMode="auto">
            <a:xfrm>
              <a:off x="8088318" y="6020058"/>
              <a:ext cx="22092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de-DE" altLang="de-DE">
                  <a:solidFill>
                    <a:srgbClr val="1D2D4B"/>
                  </a:solidFill>
                </a:rPr>
                <a:t>SICHERHEIT</a:t>
              </a:r>
            </a:p>
          </p:txBody>
        </p:sp>
        <p:sp>
          <p:nvSpPr>
            <p:cNvPr id="21" name="Gleichschenkliges Dreieck 20"/>
            <p:cNvSpPr/>
            <p:nvPr/>
          </p:nvSpPr>
          <p:spPr>
            <a:xfrm>
              <a:off x="3625687" y="2662182"/>
              <a:ext cx="4116529" cy="3422789"/>
            </a:xfrm>
            <a:prstGeom prst="triangle">
              <a:avLst>
                <a:gd name="adj" fmla="val 50141"/>
              </a:avLst>
            </a:prstGeom>
            <a:solidFill>
              <a:srgbClr val="137C9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cxnSp>
          <p:nvCxnSpPr>
            <p:cNvPr id="22" name="Gerade Verbindung mit Pfeil 21"/>
            <p:cNvCxnSpPr/>
            <p:nvPr/>
          </p:nvCxnSpPr>
          <p:spPr>
            <a:xfrm flipV="1">
              <a:off x="3390692" y="2520867"/>
              <a:ext cx="1978563" cy="3242037"/>
            </a:xfrm>
            <a:prstGeom prst="straightConnector1">
              <a:avLst/>
            </a:prstGeom>
            <a:ln w="15875">
              <a:solidFill>
                <a:srgbClr val="1D2D4B"/>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p:nvPr/>
          </p:nvCxnSpPr>
          <p:spPr>
            <a:xfrm flipH="1">
              <a:off x="3509011" y="6369245"/>
              <a:ext cx="4558584" cy="16432"/>
            </a:xfrm>
            <a:prstGeom prst="straightConnector1">
              <a:avLst/>
            </a:prstGeom>
            <a:ln w="15875">
              <a:solidFill>
                <a:srgbClr val="1D2D4B"/>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p:nvPr/>
          </p:nvCxnSpPr>
          <p:spPr>
            <a:xfrm flipH="1" flipV="1">
              <a:off x="6054522" y="2520867"/>
              <a:ext cx="2047583" cy="3429362"/>
            </a:xfrm>
            <a:prstGeom prst="straightConnector1">
              <a:avLst/>
            </a:prstGeom>
            <a:ln w="15875">
              <a:solidFill>
                <a:srgbClr val="1D2D4B"/>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Rechteck 67"/>
            <p:cNvSpPr>
              <a:spLocks noChangeArrowheads="1"/>
            </p:cNvSpPr>
            <p:nvPr/>
          </p:nvSpPr>
          <p:spPr bwMode="auto">
            <a:xfrm>
              <a:off x="4659156" y="4641334"/>
              <a:ext cx="211679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de-DE" altLang="de-DE">
                  <a:solidFill>
                    <a:schemeClr val="bg1"/>
                  </a:solidFill>
                </a:rPr>
                <a:t>DAS MAGISCHE </a:t>
              </a:r>
            </a:p>
            <a:p>
              <a:pPr algn="ctr"/>
              <a:r>
                <a:rPr lang="de-DE" altLang="de-DE">
                  <a:solidFill>
                    <a:schemeClr val="bg1"/>
                  </a:solidFill>
                </a:rPr>
                <a:t>DREIECK DER</a:t>
              </a:r>
            </a:p>
            <a:p>
              <a:pPr algn="ctr"/>
              <a:r>
                <a:rPr lang="de-DE" altLang="de-DE">
                  <a:solidFill>
                    <a:schemeClr val="bg1"/>
                  </a:solidFill>
                </a:rPr>
                <a:t> KAPITALANLAGE</a:t>
              </a:r>
            </a:p>
          </p:txBody>
        </p:sp>
        <p:sp>
          <p:nvSpPr>
            <p:cNvPr id="26" name="Textfeld 19"/>
            <p:cNvSpPr txBox="1">
              <a:spLocks noChangeArrowheads="1"/>
            </p:cNvSpPr>
            <p:nvPr/>
          </p:nvSpPr>
          <p:spPr bwMode="auto">
            <a:xfrm>
              <a:off x="4544688" y="1920359"/>
              <a:ext cx="23953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de-DE" altLang="de-DE">
                  <a:solidFill>
                    <a:srgbClr val="1D2D4B"/>
                  </a:solidFill>
                </a:rPr>
                <a:t>VERFÜGBARKEIT</a:t>
              </a:r>
            </a:p>
          </p:txBody>
        </p:sp>
      </p:grpSp>
      <p:sp>
        <p:nvSpPr>
          <p:cNvPr id="30" name="Rechteck 20"/>
          <p:cNvSpPr>
            <a:spLocks noChangeArrowheads="1"/>
          </p:cNvSpPr>
          <p:nvPr/>
        </p:nvSpPr>
        <p:spPr bwMode="auto">
          <a:xfrm>
            <a:off x="1120775" y="3578225"/>
            <a:ext cx="32210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de-DE" altLang="de-DE" sz="1400" dirty="0">
                <a:solidFill>
                  <a:srgbClr val="1D2D4B"/>
                </a:solidFill>
              </a:rPr>
              <a:t>Je höher die Rendite, desto </a:t>
            </a:r>
          </a:p>
          <a:p>
            <a:pPr algn="ctr"/>
            <a:r>
              <a:rPr lang="de-DE" altLang="de-DE" sz="1400" dirty="0">
                <a:solidFill>
                  <a:srgbClr val="1D2D4B"/>
                </a:solidFill>
              </a:rPr>
              <a:t>höher ist das Risiko</a:t>
            </a:r>
          </a:p>
        </p:txBody>
      </p:sp>
      <p:sp>
        <p:nvSpPr>
          <p:cNvPr id="31" name="Rechteck 21"/>
          <p:cNvSpPr>
            <a:spLocks noChangeArrowheads="1"/>
          </p:cNvSpPr>
          <p:nvPr/>
        </p:nvSpPr>
        <p:spPr bwMode="auto">
          <a:xfrm>
            <a:off x="6886575" y="3578225"/>
            <a:ext cx="34178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de-DE" altLang="de-DE" sz="1400">
                <a:solidFill>
                  <a:srgbClr val="1D2D4B"/>
                </a:solidFill>
              </a:rPr>
              <a:t>Verlängerung des Anlagehorizontes </a:t>
            </a:r>
          </a:p>
          <a:p>
            <a:pPr algn="ctr"/>
            <a:r>
              <a:rPr lang="de-DE" altLang="de-DE" sz="1400">
                <a:solidFill>
                  <a:srgbClr val="1D2D4B"/>
                </a:solidFill>
              </a:rPr>
              <a:t>hat Einfluss auf die Rendite</a:t>
            </a:r>
          </a:p>
        </p:txBody>
      </p:sp>
      <p:sp>
        <p:nvSpPr>
          <p:cNvPr id="32" name="Rechteck 23"/>
          <p:cNvSpPr>
            <a:spLocks noChangeArrowheads="1"/>
          </p:cNvSpPr>
          <p:nvPr/>
        </p:nvSpPr>
        <p:spPr bwMode="auto">
          <a:xfrm>
            <a:off x="4427538" y="6027738"/>
            <a:ext cx="259238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de-DE" altLang="de-DE" sz="1400">
                <a:solidFill>
                  <a:srgbClr val="1D2D4B"/>
                </a:solidFill>
              </a:rPr>
              <a:t>Die Verfügbarkeit einer </a:t>
            </a:r>
            <a:br>
              <a:rPr lang="de-DE" altLang="de-DE" sz="1400">
                <a:solidFill>
                  <a:srgbClr val="1D2D4B"/>
                </a:solidFill>
              </a:rPr>
            </a:br>
            <a:r>
              <a:rPr lang="de-DE" altLang="de-DE" sz="1400">
                <a:solidFill>
                  <a:srgbClr val="1D2D4B"/>
                </a:solidFill>
              </a:rPr>
              <a:t>Anlage kann zulasten der </a:t>
            </a:r>
          </a:p>
          <a:p>
            <a:pPr algn="ctr"/>
            <a:r>
              <a:rPr lang="de-DE" altLang="de-DE" sz="1400">
                <a:solidFill>
                  <a:srgbClr val="1D2D4B"/>
                </a:solidFill>
              </a:rPr>
              <a:t>Sicherheit gehen</a:t>
            </a:r>
          </a:p>
        </p:txBody>
      </p:sp>
    </p:spTree>
    <p:extLst>
      <p:ext uri="{BB962C8B-B14F-4D97-AF65-F5344CB8AC3E}">
        <p14:creationId xmlns:p14="http://schemas.microsoft.com/office/powerpoint/2010/main" val="37543138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dirty="0" smtClean="0"/>
              <a:t>Unfallversicherung</a:t>
            </a:r>
            <a:endParaRPr lang="de-DE" dirty="0"/>
          </a:p>
        </p:txBody>
      </p:sp>
      <p:sp>
        <p:nvSpPr>
          <p:cNvPr id="4" name="Titel 3"/>
          <p:cNvSpPr>
            <a:spLocks noGrp="1"/>
          </p:cNvSpPr>
          <p:nvPr>
            <p:ph type="title"/>
          </p:nvPr>
        </p:nvSpPr>
        <p:spPr/>
        <p:txBody>
          <a:bodyPr/>
          <a:lstStyle/>
          <a:p>
            <a:r>
              <a:rPr lang="de-DE" cap="none" dirty="0" smtClean="0"/>
              <a:t>afm</a:t>
            </a:r>
            <a:r>
              <a:rPr lang="de-DE" dirty="0" smtClean="0"/>
              <a:t> Beraterausbildung - Unfall</a:t>
            </a:r>
            <a:endParaRPr lang="de-DE" dirty="0"/>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t="13208" b="41383"/>
          <a:stretch/>
        </p:blipFill>
        <p:spPr>
          <a:xfrm>
            <a:off x="479425" y="2697089"/>
            <a:ext cx="11233150" cy="3400559"/>
          </a:xfrm>
          <a:prstGeom prst="rect">
            <a:avLst/>
          </a:prstGeom>
        </p:spPr>
      </p:pic>
    </p:spTree>
    <p:extLst>
      <p:ext uri="{BB962C8B-B14F-4D97-AF65-F5344CB8AC3E}">
        <p14:creationId xmlns:p14="http://schemas.microsoft.com/office/powerpoint/2010/main" val="114900928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190</a:t>
            </a:fld>
            <a:endParaRPr lang="de-DE"/>
          </a:p>
        </p:txBody>
      </p:sp>
      <p:sp>
        <p:nvSpPr>
          <p:cNvPr id="5" name="Textplatzhalter 4"/>
          <p:cNvSpPr>
            <a:spLocks noGrp="1"/>
          </p:cNvSpPr>
          <p:nvPr>
            <p:ph type="body" sz="quarter" idx="10"/>
          </p:nvPr>
        </p:nvSpPr>
        <p:spPr/>
        <p:txBody>
          <a:bodyPr/>
          <a:lstStyle/>
          <a:p>
            <a:r>
              <a:rPr lang="de-DE" dirty="0" err="1"/>
              <a:t>Cost</a:t>
            </a:r>
            <a:r>
              <a:rPr lang="de-DE" dirty="0"/>
              <a:t>-Average-</a:t>
            </a:r>
            <a:r>
              <a:rPr lang="de-DE" dirty="0" err="1"/>
              <a:t>Effect</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Vermögensmanagement</a:t>
            </a:r>
          </a:p>
        </p:txBody>
      </p:sp>
      <p:pic>
        <p:nvPicPr>
          <p:cNvPr id="7" name="Grafik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19129" y="2634645"/>
            <a:ext cx="6438900" cy="33837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976093"/>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191</a:t>
            </a:fld>
            <a:endParaRPr lang="de-DE"/>
          </a:p>
        </p:txBody>
      </p:sp>
      <p:sp>
        <p:nvSpPr>
          <p:cNvPr id="5" name="Textplatzhalter 4"/>
          <p:cNvSpPr>
            <a:spLocks noGrp="1"/>
          </p:cNvSpPr>
          <p:nvPr>
            <p:ph type="body" sz="quarter" idx="10"/>
          </p:nvPr>
        </p:nvSpPr>
        <p:spPr/>
        <p:txBody>
          <a:bodyPr/>
          <a:lstStyle/>
          <a:p>
            <a:r>
              <a:rPr lang="de-DE" dirty="0" smtClean="0"/>
              <a:t>Das Bausparprinzip</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Vermögensmanagement</a:t>
            </a:r>
          </a:p>
        </p:txBody>
      </p:sp>
      <p:pic>
        <p:nvPicPr>
          <p:cNvPr id="6" name="Inhaltsplatzhalter 3"/>
          <p:cNvPicPr>
            <a:picLocks noChangeAspect="1"/>
          </p:cNvPicPr>
          <p:nvPr/>
        </p:nvPicPr>
        <p:blipFill rotWithShape="1">
          <a:blip r:embed="rId2"/>
          <a:srcRect t="11285"/>
          <a:stretch/>
        </p:blipFill>
        <p:spPr>
          <a:xfrm>
            <a:off x="2693420" y="2471057"/>
            <a:ext cx="6831580" cy="4246224"/>
          </a:xfrm>
          <a:prstGeom prst="rect">
            <a:avLst/>
          </a:prstGeom>
        </p:spPr>
      </p:pic>
    </p:spTree>
    <p:extLst>
      <p:ext uri="{BB962C8B-B14F-4D97-AF65-F5344CB8AC3E}">
        <p14:creationId xmlns:p14="http://schemas.microsoft.com/office/powerpoint/2010/main" val="4195081060"/>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192</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Vermögensmanagement</a:t>
            </a:r>
          </a:p>
        </p:txBody>
      </p:sp>
      <p:pic>
        <p:nvPicPr>
          <p:cNvPr id="6" name="Grafi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4425" y="2190750"/>
            <a:ext cx="8943975"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961166"/>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193</a:t>
            </a:fld>
            <a:endParaRPr lang="de-DE"/>
          </a:p>
        </p:txBody>
      </p:sp>
      <p:sp>
        <p:nvSpPr>
          <p:cNvPr id="4" name="Titel 3"/>
          <p:cNvSpPr>
            <a:spLocks noGrp="1"/>
          </p:cNvSpPr>
          <p:nvPr>
            <p:ph type="title"/>
          </p:nvPr>
        </p:nvSpPr>
        <p:spPr/>
        <p:txBody>
          <a:bodyPr/>
          <a:lstStyle/>
          <a:p>
            <a:r>
              <a:rPr lang="de-DE" dirty="0" err="1" smtClean="0"/>
              <a:t>vermögensmanagement</a:t>
            </a:r>
            <a:endParaRPr lang="de-DE" dirty="0"/>
          </a:p>
        </p:txBody>
      </p:sp>
      <p:pic>
        <p:nvPicPr>
          <p:cNvPr id="7" name="Grafi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55938" y="1695450"/>
            <a:ext cx="5381625"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30450" y="4656138"/>
            <a:ext cx="5876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19274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half" idx="2"/>
          </p:nvPr>
        </p:nvSpPr>
        <p:spPr/>
        <p:txBody>
          <a:bodyPr/>
          <a:lstStyle/>
          <a:p>
            <a:endParaRPr lang="de-DE"/>
          </a:p>
        </p:txBody>
      </p:sp>
    </p:spTree>
    <p:extLst>
      <p:ext uri="{BB962C8B-B14F-4D97-AF65-F5344CB8AC3E}">
        <p14:creationId xmlns:p14="http://schemas.microsoft.com/office/powerpoint/2010/main" val="76032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p:txBody>
          <a:bodyPr/>
          <a:lstStyle/>
          <a:p>
            <a:pPr marL="574675" indent="-574675" fontAlgn="base">
              <a:spcBef>
                <a:spcPct val="50000"/>
              </a:spcBef>
              <a:spcAft>
                <a:spcPct val="0"/>
              </a:spcAft>
              <a:buClr>
                <a:srgbClr val="1D2D4B"/>
              </a:buClr>
              <a:buFont typeface="Wingdings" pitchFamily="2" charset="2"/>
              <a:buChar char="§"/>
            </a:pPr>
            <a:r>
              <a:rPr lang="de-DE" dirty="0">
                <a:sym typeface="Wingdings" pitchFamily="2" charset="2"/>
              </a:rPr>
              <a:t>KRG</a:t>
            </a:r>
          </a:p>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Sachversicherungen</a:t>
            </a:r>
          </a:p>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Personenversicherungen</a:t>
            </a:r>
          </a:p>
          <a:p>
            <a:pPr marL="574675" indent="-574675" fontAlgn="base">
              <a:spcBef>
                <a:spcPct val="50000"/>
              </a:spcBef>
              <a:spcAft>
                <a:spcPct val="0"/>
              </a:spcAft>
              <a:buClr>
                <a:srgbClr val="1D2D4B"/>
              </a:buClr>
              <a:buFont typeface="Wingdings" pitchFamily="2" charset="2"/>
              <a:buChar char="§"/>
            </a:pPr>
            <a:r>
              <a:rPr lang="de-DE" dirty="0">
                <a:solidFill>
                  <a:schemeClr val="bg1">
                    <a:lumMod val="75000"/>
                  </a:schemeClr>
                </a:solidFill>
                <a:sym typeface="Wingdings" pitchFamily="2" charset="2"/>
              </a:rPr>
              <a:t>Vermögensmanagement</a:t>
            </a:r>
          </a:p>
          <a:p>
            <a:endParaRPr lang="de-DE" dirty="0"/>
          </a:p>
        </p:txBody>
      </p:sp>
      <p:sp>
        <p:nvSpPr>
          <p:cNvPr id="4" name="Titel 3"/>
          <p:cNvSpPr>
            <a:spLocks noGrp="1"/>
          </p:cNvSpPr>
          <p:nvPr>
            <p:ph type="title"/>
          </p:nvPr>
        </p:nvSpPr>
        <p:spPr/>
        <p:txBody>
          <a:bodyPr/>
          <a:lstStyle/>
          <a:p>
            <a:r>
              <a:rPr lang="de-DE" dirty="0" smtClean="0"/>
              <a:t>Prüfungsvorbereitung</a:t>
            </a:r>
            <a:endParaRPr lang="de-DE" dirty="0"/>
          </a:p>
        </p:txBody>
      </p:sp>
    </p:spTree>
    <p:extLst>
      <p:ext uri="{BB962C8B-B14F-4D97-AF65-F5344CB8AC3E}">
        <p14:creationId xmlns:p14="http://schemas.microsoft.com/office/powerpoint/2010/main" val="3613642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dirty="0" smtClean="0"/>
              <a:t>Die gesetzliche Unfallversicherung</a:t>
            </a:r>
            <a:endParaRPr lang="de-DE" dirty="0"/>
          </a:p>
        </p:txBody>
      </p:sp>
      <p:sp>
        <p:nvSpPr>
          <p:cNvPr id="4" name="Titel 3"/>
          <p:cNvSpPr>
            <a:spLocks noGrp="1"/>
          </p:cNvSpPr>
          <p:nvPr>
            <p:ph type="title"/>
          </p:nvPr>
        </p:nvSpPr>
        <p:spPr/>
        <p:txBody>
          <a:bodyPr/>
          <a:lstStyle/>
          <a:p>
            <a:r>
              <a:rPr lang="de-DE" cap="none" dirty="0" smtClean="0"/>
              <a:t>afm</a:t>
            </a:r>
            <a:r>
              <a:rPr lang="de-DE" dirty="0" smtClean="0"/>
              <a:t> Beraterausbildung - Unfall</a:t>
            </a:r>
            <a:endParaRPr lang="de-DE" dirty="0"/>
          </a:p>
        </p:txBody>
      </p:sp>
      <p:sp>
        <p:nvSpPr>
          <p:cNvPr id="14" name="Text Box 3"/>
          <p:cNvSpPr txBox="1">
            <a:spLocks noChangeArrowheads="1"/>
          </p:cNvSpPr>
          <p:nvPr/>
        </p:nvSpPr>
        <p:spPr bwMode="auto">
          <a:xfrm>
            <a:off x="936625" y="2601479"/>
            <a:ext cx="68056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nSpc>
                <a:spcPct val="50000"/>
              </a:lnSpc>
              <a:spcBef>
                <a:spcPct val="50000"/>
              </a:spcBef>
              <a:buFontTx/>
              <a:buAutoNum type="arabicParenR"/>
            </a:pPr>
            <a:r>
              <a:rPr kumimoji="1" lang="de-DE" altLang="de-DE" sz="1800" b="1"/>
              <a:t>Berufsunfähigkeitsschutz</a:t>
            </a:r>
            <a:r>
              <a:rPr kumimoji="1" lang="de-DE" altLang="de-DE" sz="2000" b="1"/>
              <a:t> 	</a:t>
            </a:r>
          </a:p>
          <a:p>
            <a:pPr>
              <a:lnSpc>
                <a:spcPct val="50000"/>
              </a:lnSpc>
              <a:spcBef>
                <a:spcPct val="50000"/>
              </a:spcBef>
            </a:pPr>
            <a:r>
              <a:rPr kumimoji="1" lang="de-DE" altLang="de-DE" sz="1600"/>
              <a:t>	(deckt Krankheiten und Unfälle)</a:t>
            </a:r>
          </a:p>
        </p:txBody>
      </p:sp>
      <p:grpSp>
        <p:nvGrpSpPr>
          <p:cNvPr id="15" name="Group 13"/>
          <p:cNvGrpSpPr>
            <a:grpSpLocks/>
          </p:cNvGrpSpPr>
          <p:nvPr/>
        </p:nvGrpSpPr>
        <p:grpSpPr bwMode="auto">
          <a:xfrm>
            <a:off x="4178300" y="3380942"/>
            <a:ext cx="3889375" cy="385762"/>
            <a:chOff x="2784" y="1725"/>
            <a:chExt cx="1584" cy="243"/>
          </a:xfrm>
        </p:grpSpPr>
        <p:sp>
          <p:nvSpPr>
            <p:cNvPr id="16" name="AutoShape 5"/>
            <p:cNvSpPr>
              <a:spLocks noChangeArrowheads="1"/>
            </p:cNvSpPr>
            <p:nvPr/>
          </p:nvSpPr>
          <p:spPr bwMode="auto">
            <a:xfrm>
              <a:off x="2784" y="1728"/>
              <a:ext cx="480" cy="240"/>
            </a:xfrm>
            <a:prstGeom prst="rightArrow">
              <a:avLst>
                <a:gd name="adj1" fmla="val 50000"/>
                <a:gd name="adj2" fmla="val 50000"/>
              </a:avLst>
            </a:prstGeom>
            <a:solidFill>
              <a:srgbClr val="003366"/>
            </a:solidFill>
            <a:ln w="9525">
              <a:solidFill>
                <a:srgbClr val="1D2D4B"/>
              </a:solidFill>
              <a:miter lim="800000"/>
              <a:headEnd/>
              <a:tailEnd/>
            </a:ln>
          </p:spPr>
          <p:txBody>
            <a:bodyPr wrap="none"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0"/>
                </a:spcBef>
              </a:pPr>
              <a:endParaRPr kumimoji="1" lang="de-DE" altLang="de-DE" b="1"/>
            </a:p>
          </p:txBody>
        </p:sp>
        <p:sp>
          <p:nvSpPr>
            <p:cNvPr id="17" name="Text Box 6"/>
            <p:cNvSpPr txBox="1">
              <a:spLocks noChangeArrowheads="1"/>
            </p:cNvSpPr>
            <p:nvPr/>
          </p:nvSpPr>
          <p:spPr bwMode="auto">
            <a:xfrm>
              <a:off x="3552" y="1725"/>
              <a:ext cx="81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a:t>Rentenleistung</a:t>
              </a:r>
            </a:p>
          </p:txBody>
        </p:sp>
      </p:grpSp>
      <p:sp>
        <p:nvSpPr>
          <p:cNvPr id="18" name="Text Box 8"/>
          <p:cNvSpPr txBox="1">
            <a:spLocks noChangeArrowheads="1"/>
          </p:cNvSpPr>
          <p:nvPr/>
        </p:nvSpPr>
        <p:spPr bwMode="auto">
          <a:xfrm>
            <a:off x="936625" y="4982729"/>
            <a:ext cx="59372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Tx/>
              <a:buAutoNum type="arabicParenR" startAt="2"/>
            </a:pPr>
            <a:r>
              <a:rPr kumimoji="1" lang="de-DE" altLang="de-DE" sz="1800" b="1"/>
              <a:t>Private Unfallversicherung</a:t>
            </a:r>
            <a:r>
              <a:rPr kumimoji="1" lang="de-DE" altLang="de-DE" sz="2000" b="1"/>
              <a:t/>
            </a:r>
            <a:br>
              <a:rPr kumimoji="1" lang="de-DE" altLang="de-DE" sz="2000" b="1"/>
            </a:br>
            <a:r>
              <a:rPr kumimoji="1" lang="de-DE" altLang="de-DE" sz="1600"/>
              <a:t>(deckt Unfälle)</a:t>
            </a:r>
          </a:p>
        </p:txBody>
      </p:sp>
      <p:grpSp>
        <p:nvGrpSpPr>
          <p:cNvPr id="19" name="Group 12"/>
          <p:cNvGrpSpPr>
            <a:grpSpLocks/>
          </p:cNvGrpSpPr>
          <p:nvPr/>
        </p:nvGrpSpPr>
        <p:grpSpPr bwMode="auto">
          <a:xfrm>
            <a:off x="4191000" y="5516129"/>
            <a:ext cx="5746750" cy="385763"/>
            <a:chOff x="2784" y="3165"/>
            <a:chExt cx="2341" cy="243"/>
          </a:xfrm>
        </p:grpSpPr>
        <p:sp>
          <p:nvSpPr>
            <p:cNvPr id="20" name="Text Box 7"/>
            <p:cNvSpPr txBox="1">
              <a:spLocks noChangeArrowheads="1"/>
            </p:cNvSpPr>
            <p:nvPr/>
          </p:nvSpPr>
          <p:spPr bwMode="auto">
            <a:xfrm>
              <a:off x="3541" y="3165"/>
              <a:ext cx="158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a:t>Kapitalleistung</a:t>
              </a:r>
            </a:p>
          </p:txBody>
        </p:sp>
        <p:sp>
          <p:nvSpPr>
            <p:cNvPr id="21" name="AutoShape 9"/>
            <p:cNvSpPr>
              <a:spLocks noChangeArrowheads="1"/>
            </p:cNvSpPr>
            <p:nvPr/>
          </p:nvSpPr>
          <p:spPr bwMode="auto">
            <a:xfrm>
              <a:off x="2784" y="3168"/>
              <a:ext cx="480" cy="240"/>
            </a:xfrm>
            <a:prstGeom prst="rightArrow">
              <a:avLst>
                <a:gd name="adj1" fmla="val 50000"/>
                <a:gd name="adj2" fmla="val 50000"/>
              </a:avLst>
            </a:prstGeom>
            <a:solidFill>
              <a:srgbClr val="003366"/>
            </a:solidFill>
            <a:ln w="9525">
              <a:solidFill>
                <a:srgbClr val="1D2D4B"/>
              </a:solidFill>
              <a:miter lim="800000"/>
              <a:headEnd/>
              <a:tailEnd/>
            </a:ln>
          </p:spPr>
          <p:txBody>
            <a:bodyPr wrap="none"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0"/>
                </a:spcBef>
              </a:pPr>
              <a:endParaRPr kumimoji="1" lang="de-DE" altLang="de-DE" b="1"/>
            </a:p>
          </p:txBody>
        </p:sp>
      </p:grpSp>
    </p:spTree>
    <p:extLst>
      <p:ext uri="{BB962C8B-B14F-4D97-AF65-F5344CB8AC3E}">
        <p14:creationId xmlns:p14="http://schemas.microsoft.com/office/powerpoint/2010/main" val="1190967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10" name="Textplatzhalter 9"/>
          <p:cNvSpPr>
            <a:spLocks noGrp="1"/>
          </p:cNvSpPr>
          <p:nvPr>
            <p:ph type="body" sz="quarter" idx="10"/>
          </p:nvPr>
        </p:nvSpPr>
        <p:spPr/>
        <p:txBody>
          <a:bodyPr/>
          <a:lstStyle/>
          <a:p>
            <a:r>
              <a:rPr kumimoji="1" lang="de-DE" dirty="0"/>
              <a:t>Die gesetzliche Unfallversicherung</a:t>
            </a:r>
            <a:endParaRPr lang="de-DE" dirty="0"/>
          </a:p>
          <a:p>
            <a:endParaRPr lang="de-DE" dirty="0"/>
          </a:p>
        </p:txBody>
      </p:sp>
      <p:sp>
        <p:nvSpPr>
          <p:cNvPr id="4" name="Titel 3"/>
          <p:cNvSpPr>
            <a:spLocks noGrp="1"/>
          </p:cNvSpPr>
          <p:nvPr>
            <p:ph type="title"/>
          </p:nvPr>
        </p:nvSpPr>
        <p:spPr/>
        <p:txBody>
          <a:bodyPr/>
          <a:lstStyle/>
          <a:p>
            <a:r>
              <a:rPr lang="de-DE" cap="none" dirty="0" smtClean="0"/>
              <a:t>afm</a:t>
            </a:r>
            <a:r>
              <a:rPr lang="de-DE" dirty="0" smtClean="0"/>
              <a:t> Beraterausbildung - Unfall</a:t>
            </a:r>
            <a:endParaRPr lang="de-DE" dirty="0"/>
          </a:p>
        </p:txBody>
      </p:sp>
      <p:sp>
        <p:nvSpPr>
          <p:cNvPr id="6" name="Text Box 9"/>
          <p:cNvSpPr txBox="1">
            <a:spLocks noChangeArrowheads="1"/>
          </p:cNvSpPr>
          <p:nvPr/>
        </p:nvSpPr>
        <p:spPr bwMode="auto">
          <a:xfrm>
            <a:off x="358890" y="2542043"/>
            <a:ext cx="78470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2000" b="1" u="sng" dirty="0"/>
              <a:t>Träger der gesetzlichen Unfallversicherung</a:t>
            </a:r>
          </a:p>
        </p:txBody>
      </p:sp>
      <p:sp>
        <p:nvSpPr>
          <p:cNvPr id="7" name="Text Box 17"/>
          <p:cNvSpPr txBox="1">
            <a:spLocks noChangeArrowheads="1"/>
          </p:cNvSpPr>
          <p:nvPr/>
        </p:nvSpPr>
        <p:spPr bwMode="auto">
          <a:xfrm>
            <a:off x="358890" y="3981905"/>
            <a:ext cx="78470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2000" b="1" u="sng" dirty="0"/>
              <a:t>Das Leistungsspektrum der gesetzlichen Unfallversicherung</a:t>
            </a:r>
            <a:endParaRPr kumimoji="1" lang="de-DE" altLang="de-DE" sz="2000" b="1" dirty="0"/>
          </a:p>
        </p:txBody>
      </p:sp>
      <p:sp>
        <p:nvSpPr>
          <p:cNvPr id="8" name="Text Box 18"/>
          <p:cNvSpPr txBox="1">
            <a:spLocks noChangeArrowheads="1"/>
          </p:cNvSpPr>
          <p:nvPr/>
        </p:nvSpPr>
        <p:spPr bwMode="auto">
          <a:xfrm>
            <a:off x="958396" y="3061919"/>
            <a:ext cx="78470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2000" dirty="0"/>
              <a:t>sind die Berufsgenossenschaften</a:t>
            </a:r>
          </a:p>
        </p:txBody>
      </p:sp>
      <p:sp>
        <p:nvSpPr>
          <p:cNvPr id="9" name="Text Box 19"/>
          <p:cNvSpPr txBox="1">
            <a:spLocks noChangeArrowheads="1"/>
          </p:cNvSpPr>
          <p:nvPr/>
        </p:nvSpPr>
        <p:spPr bwMode="auto">
          <a:xfrm>
            <a:off x="958396" y="4501781"/>
            <a:ext cx="68405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6088" indent="-446088">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2000" dirty="0"/>
              <a:t>bestimmt sich nach SGB VII</a:t>
            </a:r>
          </a:p>
        </p:txBody>
      </p:sp>
    </p:spTree>
    <p:extLst>
      <p:ext uri="{BB962C8B-B14F-4D97-AF65-F5344CB8AC3E}">
        <p14:creationId xmlns:p14="http://schemas.microsoft.com/office/powerpoint/2010/main" val="3427276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quarter" idx="10"/>
          </p:nvPr>
        </p:nvSpPr>
        <p:spPr/>
        <p:txBody>
          <a:bodyPr/>
          <a:lstStyle/>
          <a:p>
            <a:r>
              <a:rPr kumimoji="1" lang="de-DE" dirty="0"/>
              <a:t>Die gesetzliche Unfallversicherung</a:t>
            </a:r>
            <a:endParaRPr lang="de-DE" dirty="0"/>
          </a:p>
          <a:p>
            <a:endParaRPr lang="de-DE" dirty="0"/>
          </a:p>
        </p:txBody>
      </p:sp>
      <p:sp>
        <p:nvSpPr>
          <p:cNvPr id="4" name="Titel 3"/>
          <p:cNvSpPr>
            <a:spLocks noGrp="1"/>
          </p:cNvSpPr>
          <p:nvPr>
            <p:ph type="title"/>
          </p:nvPr>
        </p:nvSpPr>
        <p:spPr/>
        <p:txBody>
          <a:bodyPr/>
          <a:lstStyle/>
          <a:p>
            <a:r>
              <a:rPr lang="de-DE" cap="none" dirty="0" smtClean="0"/>
              <a:t>afm</a:t>
            </a:r>
            <a:r>
              <a:rPr lang="de-DE" dirty="0" smtClean="0"/>
              <a:t> Beraterausbildung - Unfall</a:t>
            </a:r>
            <a:endParaRPr lang="de-DE" dirty="0"/>
          </a:p>
        </p:txBody>
      </p:sp>
      <p:sp>
        <p:nvSpPr>
          <p:cNvPr id="8" name="Text Box 3"/>
          <p:cNvSpPr txBox="1">
            <a:spLocks noChangeArrowheads="1"/>
          </p:cNvSpPr>
          <p:nvPr/>
        </p:nvSpPr>
        <p:spPr bwMode="auto">
          <a:xfrm>
            <a:off x="842053" y="2869638"/>
            <a:ext cx="103049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2000" dirty="0" smtClean="0"/>
              <a:t>Heilbehandlung (Erstversorgung</a:t>
            </a:r>
            <a:r>
              <a:rPr kumimoji="1" lang="de-DE" altLang="de-DE" sz="2000" dirty="0"/>
              <a:t>, Heil-, Hilfs- und Arzneimittel </a:t>
            </a:r>
            <a:r>
              <a:rPr kumimoji="1" lang="de-DE" altLang="de-DE" sz="2000" dirty="0" err="1"/>
              <a:t>u.s.w</a:t>
            </a:r>
            <a:r>
              <a:rPr kumimoji="1" lang="de-DE" altLang="de-DE" sz="2000" dirty="0"/>
              <a:t>.)</a:t>
            </a:r>
          </a:p>
        </p:txBody>
      </p:sp>
      <p:sp>
        <p:nvSpPr>
          <p:cNvPr id="9" name="Text Box 4"/>
          <p:cNvSpPr txBox="1">
            <a:spLocks noChangeArrowheads="1"/>
          </p:cNvSpPr>
          <p:nvPr/>
        </p:nvSpPr>
        <p:spPr bwMode="auto">
          <a:xfrm>
            <a:off x="370566" y="2479907"/>
            <a:ext cx="7162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marL="0" indent="0">
              <a:spcBef>
                <a:spcPct val="50000"/>
              </a:spcBef>
              <a:buClr>
                <a:srgbClr val="1D2D4B"/>
              </a:buClr>
            </a:pPr>
            <a:r>
              <a:rPr kumimoji="1" lang="de-DE" altLang="de-DE" sz="2000" b="1" dirty="0"/>
              <a:t>Milderung der Gesundheitsstörung </a:t>
            </a:r>
          </a:p>
        </p:txBody>
      </p:sp>
      <p:sp>
        <p:nvSpPr>
          <p:cNvPr id="10" name="Text Box 5"/>
          <p:cNvSpPr txBox="1">
            <a:spLocks noChangeArrowheads="1"/>
          </p:cNvSpPr>
          <p:nvPr/>
        </p:nvSpPr>
        <p:spPr bwMode="auto">
          <a:xfrm>
            <a:off x="385078" y="3387241"/>
            <a:ext cx="7162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marL="0" indent="0">
              <a:spcBef>
                <a:spcPct val="50000"/>
              </a:spcBef>
              <a:buClr>
                <a:srgbClr val="1D2D4B"/>
              </a:buClr>
            </a:pPr>
            <a:r>
              <a:rPr kumimoji="1" lang="de-DE" altLang="de-DE" sz="2000" b="1" dirty="0"/>
              <a:t>Berufliche Eingliederung</a:t>
            </a:r>
          </a:p>
        </p:txBody>
      </p:sp>
      <p:sp>
        <p:nvSpPr>
          <p:cNvPr id="11" name="Text Box 6"/>
          <p:cNvSpPr txBox="1">
            <a:spLocks noChangeArrowheads="1"/>
          </p:cNvSpPr>
          <p:nvPr/>
        </p:nvSpPr>
        <p:spPr bwMode="auto">
          <a:xfrm>
            <a:off x="842054" y="3761997"/>
            <a:ext cx="1030491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2000" dirty="0"/>
              <a:t>berufsfördernde </a:t>
            </a:r>
            <a:r>
              <a:rPr kumimoji="1" lang="de-DE" altLang="de-DE" sz="2000" dirty="0" smtClean="0"/>
              <a:t>Rehabilitationen (berufsfördernde </a:t>
            </a:r>
            <a:r>
              <a:rPr kumimoji="1" lang="de-DE" altLang="de-DE" sz="2000" dirty="0"/>
              <a:t>Umschulung, Anpassung </a:t>
            </a:r>
            <a:r>
              <a:rPr kumimoji="1" lang="de-DE" altLang="de-DE" sz="2000" dirty="0" err="1"/>
              <a:t>u.s.w</a:t>
            </a:r>
            <a:r>
              <a:rPr kumimoji="1" lang="de-DE" altLang="de-DE" sz="2000" dirty="0"/>
              <a:t>.)</a:t>
            </a:r>
          </a:p>
        </p:txBody>
      </p:sp>
      <p:sp>
        <p:nvSpPr>
          <p:cNvPr id="12" name="Text Box 3"/>
          <p:cNvSpPr txBox="1">
            <a:spLocks noChangeArrowheads="1"/>
          </p:cNvSpPr>
          <p:nvPr/>
        </p:nvSpPr>
        <p:spPr bwMode="auto">
          <a:xfrm>
            <a:off x="842054" y="5546448"/>
            <a:ext cx="1030491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2000" dirty="0"/>
              <a:t>Geldentschädigung (Verletztengeld, Übergangsgeld, Witwen/Witwer-Renten und Verletztenrente)</a:t>
            </a:r>
          </a:p>
        </p:txBody>
      </p:sp>
      <p:sp>
        <p:nvSpPr>
          <p:cNvPr id="13" name="Text Box 4"/>
          <p:cNvSpPr txBox="1">
            <a:spLocks noChangeArrowheads="1"/>
          </p:cNvSpPr>
          <p:nvPr/>
        </p:nvSpPr>
        <p:spPr bwMode="auto">
          <a:xfrm>
            <a:off x="370566" y="4285262"/>
            <a:ext cx="7162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marL="0" indent="0">
              <a:spcBef>
                <a:spcPct val="50000"/>
              </a:spcBef>
              <a:buClr>
                <a:srgbClr val="1D2D4B"/>
              </a:buClr>
            </a:pPr>
            <a:r>
              <a:rPr kumimoji="1" lang="de-DE" altLang="de-DE" sz="2000" b="1" dirty="0"/>
              <a:t>Anpassung der Lebensumstände</a:t>
            </a:r>
          </a:p>
        </p:txBody>
      </p:sp>
      <p:sp>
        <p:nvSpPr>
          <p:cNvPr id="14" name="Text Box 5"/>
          <p:cNvSpPr txBox="1">
            <a:spLocks noChangeArrowheads="1"/>
          </p:cNvSpPr>
          <p:nvPr/>
        </p:nvSpPr>
        <p:spPr bwMode="auto">
          <a:xfrm>
            <a:off x="842054" y="4658873"/>
            <a:ext cx="1030491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2000" dirty="0"/>
              <a:t>soziale </a:t>
            </a:r>
            <a:r>
              <a:rPr kumimoji="1" lang="de-DE" altLang="de-DE" sz="2000" dirty="0" smtClean="0"/>
              <a:t>Rehabilitation (Kraftfahrzeug-</a:t>
            </a:r>
            <a:r>
              <a:rPr kumimoji="1" lang="de-DE" altLang="de-DE" sz="2000" dirty="0"/>
              <a:t>, Haushalts- und Wohnungshilfen </a:t>
            </a:r>
            <a:r>
              <a:rPr kumimoji="1" lang="de-DE" altLang="de-DE" sz="2000" dirty="0" err="1"/>
              <a:t>u.s.w</a:t>
            </a:r>
            <a:r>
              <a:rPr kumimoji="1" lang="de-DE" altLang="de-DE" sz="2000" dirty="0"/>
              <a:t>.)</a:t>
            </a:r>
          </a:p>
        </p:txBody>
      </p:sp>
      <p:sp>
        <p:nvSpPr>
          <p:cNvPr id="15" name="Text Box 6"/>
          <p:cNvSpPr txBox="1">
            <a:spLocks noChangeArrowheads="1"/>
          </p:cNvSpPr>
          <p:nvPr/>
        </p:nvSpPr>
        <p:spPr bwMode="auto">
          <a:xfrm>
            <a:off x="385078" y="5124819"/>
            <a:ext cx="7162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marL="0" indent="0">
              <a:spcBef>
                <a:spcPct val="50000"/>
              </a:spcBef>
              <a:buClr>
                <a:srgbClr val="1D2D4B"/>
              </a:buClr>
            </a:pPr>
            <a:r>
              <a:rPr kumimoji="1" lang="de-DE" altLang="de-DE" sz="2000" b="1" dirty="0"/>
              <a:t>Entschädigung</a:t>
            </a:r>
          </a:p>
        </p:txBody>
      </p:sp>
    </p:spTree>
    <p:extLst>
      <p:ext uri="{BB962C8B-B14F-4D97-AF65-F5344CB8AC3E}">
        <p14:creationId xmlns:p14="http://schemas.microsoft.com/office/powerpoint/2010/main" val="3272320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altLang="de-DE" dirty="0"/>
              <a:t>Beitragszahlung erfolgt durch den Arbeitgeber</a:t>
            </a:r>
          </a:p>
          <a:p>
            <a:pPr eaLnBrk="0" fontAlgn="base" hangingPunct="0">
              <a:spcBef>
                <a:spcPct val="50000"/>
              </a:spcBef>
              <a:spcAft>
                <a:spcPct val="0"/>
              </a:spcAft>
            </a:pPr>
            <a:endParaRPr lang="de-DE" dirty="0"/>
          </a:p>
        </p:txBody>
      </p:sp>
      <p:sp>
        <p:nvSpPr>
          <p:cNvPr id="4" name="Titel 3"/>
          <p:cNvSpPr>
            <a:spLocks noGrp="1"/>
          </p:cNvSpPr>
          <p:nvPr>
            <p:ph type="title"/>
          </p:nvPr>
        </p:nvSpPr>
        <p:spPr/>
        <p:txBody>
          <a:bodyPr/>
          <a:lstStyle/>
          <a:p>
            <a:r>
              <a:rPr lang="de-DE" cap="none" dirty="0" smtClean="0"/>
              <a:t>afm</a:t>
            </a:r>
            <a:r>
              <a:rPr lang="de-DE" dirty="0" smtClean="0"/>
              <a:t> Beraterausbildung - Unfall</a:t>
            </a:r>
            <a:endParaRPr lang="de-DE" dirty="0"/>
          </a:p>
        </p:txBody>
      </p:sp>
      <p:sp>
        <p:nvSpPr>
          <p:cNvPr id="6" name="Text Box 12"/>
          <p:cNvSpPr txBox="1">
            <a:spLocks noChangeArrowheads="1"/>
          </p:cNvSpPr>
          <p:nvPr/>
        </p:nvSpPr>
        <p:spPr bwMode="auto">
          <a:xfrm>
            <a:off x="364220" y="2424566"/>
            <a:ext cx="6985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8572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pPr>
            <a:r>
              <a:rPr kumimoji="1" lang="de-DE" altLang="de-DE" sz="2000" dirty="0"/>
              <a:t>Abhängig von:</a:t>
            </a:r>
          </a:p>
          <a:p>
            <a:pPr lvl="1">
              <a:spcBef>
                <a:spcPct val="50000"/>
              </a:spcBef>
              <a:buClr>
                <a:srgbClr val="1D2D4B"/>
              </a:buClr>
            </a:pPr>
            <a:r>
              <a:rPr kumimoji="1" lang="de-DE" altLang="de-DE" sz="2000" dirty="0"/>
              <a:t>der Einkommenshöhe der Mitarbeiter</a:t>
            </a:r>
          </a:p>
          <a:p>
            <a:pPr lvl="1">
              <a:spcBef>
                <a:spcPct val="50000"/>
              </a:spcBef>
              <a:buClr>
                <a:srgbClr val="1D2D4B"/>
              </a:buClr>
            </a:pPr>
            <a:r>
              <a:rPr kumimoji="1" lang="de-DE" altLang="de-DE" sz="2000" dirty="0"/>
              <a:t>der beruflichen Risiken</a:t>
            </a:r>
          </a:p>
        </p:txBody>
      </p:sp>
      <p:sp>
        <p:nvSpPr>
          <p:cNvPr id="7" name="Text Box 3"/>
          <p:cNvSpPr txBox="1">
            <a:spLocks noChangeArrowheads="1"/>
          </p:cNvSpPr>
          <p:nvPr/>
        </p:nvSpPr>
        <p:spPr bwMode="auto">
          <a:xfrm>
            <a:off x="952048" y="4748213"/>
            <a:ext cx="930229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2000" dirty="0"/>
              <a:t>Deckung in Deutschland und für berufliche Auslandsreisen</a:t>
            </a:r>
          </a:p>
          <a:p>
            <a:pPr>
              <a:spcBef>
                <a:spcPct val="50000"/>
              </a:spcBef>
              <a:buClr>
                <a:srgbClr val="1D2D4B"/>
              </a:buClr>
              <a:buFont typeface="Wingdings" panose="05000000000000000000" pitchFamily="2" charset="2"/>
              <a:buChar char="§"/>
            </a:pPr>
            <a:r>
              <a:rPr kumimoji="1" lang="de-DE" altLang="de-DE" sz="2000" dirty="0"/>
              <a:t>Deckung ab einer Invalidität in Höhe von 20%</a:t>
            </a:r>
          </a:p>
          <a:p>
            <a:pPr>
              <a:spcBef>
                <a:spcPct val="50000"/>
              </a:spcBef>
              <a:buClr>
                <a:srgbClr val="1D2D4B"/>
              </a:buClr>
              <a:buFont typeface="Wingdings" panose="05000000000000000000" pitchFamily="2" charset="2"/>
              <a:buChar char="§"/>
            </a:pPr>
            <a:r>
              <a:rPr kumimoji="1" lang="de-DE" altLang="de-DE" sz="2000" dirty="0"/>
              <a:t>Deckung nur für Arbeitsunfälle, Wegeunfälle und Berufskrankheiten</a:t>
            </a:r>
          </a:p>
        </p:txBody>
      </p:sp>
      <p:sp>
        <p:nvSpPr>
          <p:cNvPr id="8" name="Text Box 5"/>
          <p:cNvSpPr txBox="1">
            <a:spLocks noChangeArrowheads="1"/>
          </p:cNvSpPr>
          <p:nvPr/>
        </p:nvSpPr>
        <p:spPr bwMode="auto">
          <a:xfrm>
            <a:off x="364220" y="4187145"/>
            <a:ext cx="69040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de-DE"/>
            </a:defPPr>
            <a:lvl1pPr>
              <a:spcBef>
                <a:spcPct val="50000"/>
              </a:spcBef>
              <a:buClr>
                <a:srgbClr val="1D2D4B"/>
              </a:buClr>
              <a:defRPr kumimoji="1" sz="2000">
                <a:solidFill>
                  <a:srgbClr val="1D2D4B"/>
                </a:solidFill>
                <a:latin typeface="Arial" panose="020B0604020202020204" pitchFamily="34" charset="0"/>
                <a:ea typeface="ＭＳ Ｐゴシック" panose="020B0600070205080204" pitchFamily="34" charset="-128"/>
              </a:defRPr>
            </a:lvl1pPr>
            <a:lvl2pPr marL="857250" lvl="1" indent="-285750">
              <a:spcBef>
                <a:spcPct val="50000"/>
              </a:spcBef>
              <a:buClr>
                <a:srgbClr val="1D2D4B"/>
              </a:buClr>
              <a:buFont typeface="Wingdings" panose="05000000000000000000" pitchFamily="2" charset="2"/>
              <a:buChar char="§"/>
              <a:defRPr kumimoji="1" sz="20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r>
              <a:rPr lang="de-DE" altLang="de-DE" dirty="0"/>
              <a:t>Versichert ist:</a:t>
            </a:r>
          </a:p>
        </p:txBody>
      </p:sp>
    </p:spTree>
    <p:extLst>
      <p:ext uri="{BB962C8B-B14F-4D97-AF65-F5344CB8AC3E}">
        <p14:creationId xmlns:p14="http://schemas.microsoft.com/office/powerpoint/2010/main" val="3702508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altLang="de-DE" dirty="0"/>
              <a:t>Der gesetzliche Schutz ist beschränkt</a:t>
            </a:r>
          </a:p>
          <a:p>
            <a:pPr eaLnBrk="0" fontAlgn="base" hangingPunct="0">
              <a:spcBef>
                <a:spcPct val="50000"/>
              </a:spcBef>
              <a:spcAft>
                <a:spcPct val="0"/>
              </a:spcAft>
            </a:pPr>
            <a:endParaRPr lang="de-DE" dirty="0"/>
          </a:p>
        </p:txBody>
      </p:sp>
      <p:sp>
        <p:nvSpPr>
          <p:cNvPr id="4" name="Titel 3"/>
          <p:cNvSpPr>
            <a:spLocks noGrp="1"/>
          </p:cNvSpPr>
          <p:nvPr>
            <p:ph type="title"/>
          </p:nvPr>
        </p:nvSpPr>
        <p:spPr/>
        <p:txBody>
          <a:bodyPr/>
          <a:lstStyle/>
          <a:p>
            <a:r>
              <a:rPr lang="de-DE" altLang="de-DE" dirty="0"/>
              <a:t>Die Leistungsh</a:t>
            </a:r>
            <a:r>
              <a:rPr lang="de-DE" altLang="de-DE" dirty="0">
                <a:latin typeface="Arial (TT) Bold" charset="0"/>
              </a:rPr>
              <a:t>ö</a:t>
            </a:r>
            <a:r>
              <a:rPr lang="de-DE" altLang="de-DE" dirty="0"/>
              <a:t>he der gesetzlichen Unfallversicherung</a:t>
            </a:r>
            <a:endParaRPr lang="de-DE" dirty="0"/>
          </a:p>
        </p:txBody>
      </p:sp>
      <p:sp>
        <p:nvSpPr>
          <p:cNvPr id="6" name="Text Box 4"/>
          <p:cNvSpPr txBox="1">
            <a:spLocks noChangeArrowheads="1"/>
          </p:cNvSpPr>
          <p:nvPr/>
        </p:nvSpPr>
        <p:spPr bwMode="auto">
          <a:xfrm>
            <a:off x="969281" y="2469925"/>
            <a:ext cx="10177689"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2000" b="1" dirty="0"/>
              <a:t>räumlich</a:t>
            </a:r>
            <a:r>
              <a:rPr kumimoji="1" lang="de-DE" altLang="de-DE" sz="2000" dirty="0"/>
              <a:t> 	</a:t>
            </a:r>
            <a:r>
              <a:rPr kumimoji="1" lang="de-DE" altLang="de-DE" sz="2000" dirty="0" smtClean="0"/>
              <a:t>	(</a:t>
            </a:r>
            <a:r>
              <a:rPr kumimoji="1" lang="de-DE" altLang="de-DE" sz="2000" dirty="0"/>
              <a:t>Deutschland)</a:t>
            </a:r>
          </a:p>
          <a:p>
            <a:pPr>
              <a:spcBef>
                <a:spcPct val="50000"/>
              </a:spcBef>
              <a:buClr>
                <a:srgbClr val="1D2D4B"/>
              </a:buClr>
              <a:buFont typeface="Wingdings" panose="05000000000000000000" pitchFamily="2" charset="2"/>
              <a:buChar char="§"/>
            </a:pPr>
            <a:r>
              <a:rPr kumimoji="1" lang="de-DE" altLang="de-DE" sz="2000" b="1" dirty="0"/>
              <a:t>zeitlich</a:t>
            </a:r>
            <a:r>
              <a:rPr kumimoji="1" lang="de-DE" altLang="de-DE" sz="2000" dirty="0"/>
              <a:t> 	</a:t>
            </a:r>
            <a:r>
              <a:rPr kumimoji="1" lang="de-DE" altLang="de-DE" sz="2000" dirty="0" smtClean="0"/>
              <a:t>	(</a:t>
            </a:r>
            <a:r>
              <a:rPr kumimoji="1" lang="de-DE" altLang="de-DE" sz="2000" dirty="0"/>
              <a:t>Beruf)</a:t>
            </a:r>
          </a:p>
          <a:p>
            <a:pPr>
              <a:spcBef>
                <a:spcPct val="50000"/>
              </a:spcBef>
              <a:buClr>
                <a:srgbClr val="1D2D4B"/>
              </a:buClr>
              <a:buFont typeface="Wingdings" panose="05000000000000000000" pitchFamily="2" charset="2"/>
              <a:buChar char="§"/>
            </a:pPr>
            <a:r>
              <a:rPr kumimoji="1" lang="de-DE" altLang="de-DE" sz="2000" b="1" dirty="0"/>
              <a:t>qualitativ</a:t>
            </a:r>
            <a:r>
              <a:rPr kumimoji="1" lang="de-DE" altLang="de-DE" sz="2000" dirty="0"/>
              <a:t> 	</a:t>
            </a:r>
            <a:r>
              <a:rPr kumimoji="1" lang="de-DE" altLang="de-DE" sz="2000" dirty="0" smtClean="0"/>
              <a:t>	(</a:t>
            </a:r>
            <a:r>
              <a:rPr kumimoji="1" lang="de-DE" altLang="de-DE" sz="2000" dirty="0"/>
              <a:t>Bemessung nach allgemeinem Leistungsvermögen)</a:t>
            </a:r>
          </a:p>
          <a:p>
            <a:pPr>
              <a:spcBef>
                <a:spcPct val="50000"/>
              </a:spcBef>
              <a:buClr>
                <a:srgbClr val="1D2D4B"/>
              </a:buClr>
              <a:buFont typeface="Wingdings" panose="05000000000000000000" pitchFamily="2" charset="2"/>
              <a:buChar char="§"/>
            </a:pPr>
            <a:r>
              <a:rPr kumimoji="1" lang="de-DE" altLang="de-DE" sz="2000" b="1" dirty="0"/>
              <a:t>quantitativ</a:t>
            </a:r>
            <a:r>
              <a:rPr kumimoji="1" lang="de-DE" altLang="de-DE" sz="2000" dirty="0"/>
              <a:t> </a:t>
            </a:r>
            <a:r>
              <a:rPr kumimoji="1" lang="de-DE" altLang="de-DE" sz="2000" dirty="0" smtClean="0"/>
              <a:t>	</a:t>
            </a:r>
            <a:r>
              <a:rPr kumimoji="1" lang="de-DE" altLang="de-DE" sz="2000" dirty="0"/>
              <a:t>	(Leistungshöhe)</a:t>
            </a:r>
          </a:p>
          <a:p>
            <a:pPr>
              <a:spcBef>
                <a:spcPct val="50000"/>
              </a:spcBef>
              <a:buClr>
                <a:srgbClr val="1D2D4B"/>
              </a:buClr>
              <a:buFont typeface="Wingdings" panose="05000000000000000000" pitchFamily="2" charset="2"/>
              <a:buChar char="§"/>
            </a:pPr>
            <a:r>
              <a:rPr kumimoji="1" lang="de-DE" altLang="de-DE" sz="2000" b="1" dirty="0"/>
              <a:t>persönlich</a:t>
            </a:r>
            <a:r>
              <a:rPr kumimoji="1" lang="de-DE" altLang="de-DE" sz="2000" dirty="0"/>
              <a:t> </a:t>
            </a:r>
            <a:r>
              <a:rPr kumimoji="1" lang="de-DE" altLang="de-DE" sz="2000" dirty="0" smtClean="0"/>
              <a:t>	</a:t>
            </a:r>
            <a:r>
              <a:rPr kumimoji="1" lang="de-DE" altLang="de-DE" sz="2000" dirty="0"/>
              <a:t>	(Selbstständige, Kinder außerhalb des Kindergartens und 		</a:t>
            </a:r>
            <a:r>
              <a:rPr kumimoji="1" lang="de-DE" altLang="de-DE" sz="2000" dirty="0" smtClean="0"/>
              <a:t>	der </a:t>
            </a:r>
            <a:r>
              <a:rPr kumimoji="1" lang="de-DE" altLang="de-DE" sz="2000" dirty="0"/>
              <a:t>Schule, Hausfrauen und -männer)</a:t>
            </a:r>
          </a:p>
        </p:txBody>
      </p:sp>
    </p:spTree>
    <p:extLst>
      <p:ext uri="{BB962C8B-B14F-4D97-AF65-F5344CB8AC3E}">
        <p14:creationId xmlns:p14="http://schemas.microsoft.com/office/powerpoint/2010/main" val="691769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4" name="Titel 3"/>
          <p:cNvSpPr>
            <a:spLocks noGrp="1"/>
          </p:cNvSpPr>
          <p:nvPr>
            <p:ph type="title"/>
          </p:nvPr>
        </p:nvSpPr>
        <p:spPr/>
        <p:txBody>
          <a:bodyPr/>
          <a:lstStyle/>
          <a:p>
            <a:r>
              <a:rPr lang="de-DE" dirty="0" smtClean="0"/>
              <a:t>Private </a:t>
            </a:r>
            <a:r>
              <a:rPr lang="de-DE" dirty="0" err="1" smtClean="0"/>
              <a:t>UnFallversicherung</a:t>
            </a:r>
            <a:endParaRPr lang="de-DE" dirty="0"/>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t="13208" b="41383"/>
          <a:stretch/>
        </p:blipFill>
        <p:spPr>
          <a:xfrm>
            <a:off x="479425" y="2496147"/>
            <a:ext cx="11233150" cy="3400559"/>
          </a:xfrm>
          <a:prstGeom prst="rect">
            <a:avLst/>
          </a:prstGeom>
        </p:spPr>
      </p:pic>
    </p:spTree>
    <p:extLst>
      <p:ext uri="{BB962C8B-B14F-4D97-AF65-F5344CB8AC3E}">
        <p14:creationId xmlns:p14="http://schemas.microsoft.com/office/powerpoint/2010/main" val="2984901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altLang="de-DE" dirty="0"/>
              <a:t>Grundsätzliche Geltung des Versicherungsschutzes</a:t>
            </a:r>
          </a:p>
          <a:p>
            <a:pPr eaLnBrk="0" fontAlgn="base" hangingPunct="0">
              <a:spcBef>
                <a:spcPct val="50000"/>
              </a:spcBef>
              <a:spcAft>
                <a:spcPct val="0"/>
              </a:spcAft>
            </a:pP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5" name="Text Box 3"/>
          <p:cNvSpPr txBox="1">
            <a:spLocks noChangeArrowheads="1"/>
          </p:cNvSpPr>
          <p:nvPr/>
        </p:nvSpPr>
        <p:spPr bwMode="auto">
          <a:xfrm>
            <a:off x="973820" y="2472796"/>
            <a:ext cx="38163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45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 Weltweit</a:t>
            </a:r>
          </a:p>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 Privat und Beruf</a:t>
            </a:r>
          </a:p>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 24 Stunden</a:t>
            </a:r>
          </a:p>
        </p:txBody>
      </p:sp>
    </p:spTree>
    <p:extLst>
      <p:ext uri="{BB962C8B-B14F-4D97-AF65-F5344CB8AC3E}">
        <p14:creationId xmlns:p14="http://schemas.microsoft.com/office/powerpoint/2010/main" val="2980419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p:cNvSpPr/>
          <p:nvPr/>
        </p:nvSpPr>
        <p:spPr>
          <a:xfrm>
            <a:off x="6792686" y="2558143"/>
            <a:ext cx="4582885" cy="12318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altLang="de-DE" dirty="0" smtClean="0"/>
              <a:t>Der Unfallbegriff</a:t>
            </a:r>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5" name="Text Box 3"/>
          <p:cNvSpPr txBox="1">
            <a:spLocks noChangeArrowheads="1"/>
          </p:cNvSpPr>
          <p:nvPr/>
        </p:nvSpPr>
        <p:spPr bwMode="auto">
          <a:xfrm>
            <a:off x="973819" y="2472796"/>
            <a:ext cx="9432923"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445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50000"/>
              </a:spcAft>
              <a:buFont typeface="Wingdings" panose="05000000000000000000" pitchFamily="2" charset="2"/>
              <a:buNone/>
            </a:pPr>
            <a:r>
              <a:rPr kumimoji="1" lang="de-DE" altLang="de-DE" sz="2000" dirty="0"/>
              <a:t>	</a:t>
            </a:r>
            <a:r>
              <a:rPr kumimoji="1" lang="de-DE" altLang="de-DE" sz="2800" b="1" dirty="0">
                <a:solidFill>
                  <a:srgbClr val="C00000"/>
                </a:solidFill>
              </a:rPr>
              <a:t>p</a:t>
            </a:r>
            <a:r>
              <a:rPr kumimoji="1" lang="de-DE" altLang="de-DE" sz="2000" b="1" dirty="0" smtClean="0">
                <a:solidFill>
                  <a:srgbClr val="C00000"/>
                </a:solidFill>
              </a:rPr>
              <a:t> </a:t>
            </a:r>
            <a:r>
              <a:rPr kumimoji="1" lang="de-DE" altLang="de-DE" sz="2000" dirty="0" err="1" smtClean="0"/>
              <a:t>lötzlich</a:t>
            </a:r>
            <a:r>
              <a:rPr kumimoji="1" lang="de-DE" altLang="de-DE" sz="2000" dirty="0"/>
              <a:t>, von</a:t>
            </a:r>
          </a:p>
          <a:p>
            <a:pPr eaLnBrk="0" fontAlgn="base" hangingPunct="0">
              <a:spcBef>
                <a:spcPct val="0"/>
              </a:spcBef>
              <a:spcAft>
                <a:spcPct val="50000"/>
              </a:spcAft>
              <a:buFont typeface="Wingdings" panose="05000000000000000000" pitchFamily="2" charset="2"/>
              <a:buNone/>
            </a:pPr>
            <a:r>
              <a:rPr kumimoji="1" lang="de-DE" altLang="de-DE" sz="2000" dirty="0"/>
              <a:t>	</a:t>
            </a:r>
            <a:r>
              <a:rPr kumimoji="1" lang="de-DE" altLang="de-DE" sz="2800" b="1" dirty="0">
                <a:solidFill>
                  <a:srgbClr val="C00000"/>
                </a:solidFill>
              </a:rPr>
              <a:t>a</a:t>
            </a:r>
            <a:r>
              <a:rPr kumimoji="1" lang="de-DE" altLang="de-DE" sz="2000" b="1" dirty="0" smtClean="0">
                <a:solidFill>
                  <a:srgbClr val="C00000"/>
                </a:solidFill>
              </a:rPr>
              <a:t> </a:t>
            </a:r>
            <a:r>
              <a:rPr kumimoji="1" lang="de-DE" altLang="de-DE" sz="2000" dirty="0" err="1" smtClean="0"/>
              <a:t>ußen</a:t>
            </a:r>
            <a:r>
              <a:rPr kumimoji="1" lang="de-DE" altLang="de-DE" sz="2000" dirty="0" smtClean="0"/>
              <a:t> </a:t>
            </a:r>
            <a:r>
              <a:rPr kumimoji="1" lang="de-DE" altLang="de-DE" sz="2000" dirty="0"/>
              <a:t>wirkendes,</a:t>
            </a:r>
          </a:p>
          <a:p>
            <a:pPr eaLnBrk="0" fontAlgn="base" hangingPunct="0">
              <a:spcBef>
                <a:spcPct val="0"/>
              </a:spcBef>
              <a:spcAft>
                <a:spcPct val="50000"/>
              </a:spcAft>
              <a:buFont typeface="Wingdings" panose="05000000000000000000" pitchFamily="2" charset="2"/>
              <a:buNone/>
            </a:pPr>
            <a:r>
              <a:rPr kumimoji="1" lang="de-DE" altLang="de-DE" sz="2000" dirty="0"/>
              <a:t>	</a:t>
            </a:r>
            <a:r>
              <a:rPr kumimoji="1" lang="de-DE" altLang="de-DE" sz="2800" b="1" dirty="0">
                <a:solidFill>
                  <a:srgbClr val="C00000"/>
                </a:solidFill>
              </a:rPr>
              <a:t>u</a:t>
            </a:r>
            <a:r>
              <a:rPr kumimoji="1" lang="de-DE" altLang="de-DE" sz="2000" b="1" dirty="0" smtClean="0">
                <a:solidFill>
                  <a:srgbClr val="C00000"/>
                </a:solidFill>
              </a:rPr>
              <a:t> </a:t>
            </a:r>
            <a:r>
              <a:rPr kumimoji="1" lang="de-DE" altLang="de-DE" sz="2000" dirty="0" err="1" smtClean="0"/>
              <a:t>nvorhersehbares</a:t>
            </a:r>
            <a:r>
              <a:rPr kumimoji="1" lang="de-DE" altLang="de-DE" sz="2000" dirty="0"/>
              <a:t>,</a:t>
            </a:r>
          </a:p>
          <a:p>
            <a:pPr eaLnBrk="0" fontAlgn="base" hangingPunct="0">
              <a:spcBef>
                <a:spcPct val="0"/>
              </a:spcBef>
              <a:spcAft>
                <a:spcPct val="50000"/>
              </a:spcAft>
              <a:buFont typeface="Wingdings" panose="05000000000000000000" pitchFamily="2" charset="2"/>
              <a:buNone/>
            </a:pPr>
            <a:r>
              <a:rPr kumimoji="1" lang="de-DE" altLang="de-DE" sz="2000" dirty="0"/>
              <a:t>	</a:t>
            </a:r>
            <a:r>
              <a:rPr kumimoji="1" lang="de-DE" altLang="de-DE" sz="2800" b="1" dirty="0">
                <a:solidFill>
                  <a:srgbClr val="C00000"/>
                </a:solidFill>
              </a:rPr>
              <a:t>k</a:t>
            </a:r>
            <a:r>
              <a:rPr kumimoji="1" lang="de-DE" altLang="de-DE" sz="2000" b="1" dirty="0" smtClean="0">
                <a:solidFill>
                  <a:srgbClr val="C00000"/>
                </a:solidFill>
              </a:rPr>
              <a:t> </a:t>
            </a:r>
            <a:r>
              <a:rPr kumimoji="1" lang="de-DE" altLang="de-DE" sz="2000" dirty="0" err="1" smtClean="0"/>
              <a:t>örperschädigendes</a:t>
            </a:r>
            <a:endParaRPr kumimoji="1" lang="de-DE" altLang="de-DE" sz="2000" dirty="0"/>
          </a:p>
          <a:p>
            <a:pPr eaLnBrk="0" fontAlgn="base" hangingPunct="0">
              <a:spcBef>
                <a:spcPct val="0"/>
              </a:spcBef>
              <a:spcAft>
                <a:spcPct val="50000"/>
              </a:spcAft>
              <a:buFont typeface="Wingdings" panose="05000000000000000000" pitchFamily="2" charset="2"/>
              <a:buNone/>
            </a:pPr>
            <a:r>
              <a:rPr kumimoji="1" lang="de-DE" altLang="de-DE" sz="2000" dirty="0"/>
              <a:t>	</a:t>
            </a:r>
            <a:r>
              <a:rPr kumimoji="1" lang="de-DE" altLang="de-DE" sz="2800" b="1" dirty="0" smtClean="0">
                <a:solidFill>
                  <a:srgbClr val="C00000"/>
                </a:solidFill>
              </a:rPr>
              <a:t>E</a:t>
            </a:r>
            <a:r>
              <a:rPr kumimoji="1" lang="de-DE" altLang="de-DE" sz="2000" b="1" dirty="0" smtClean="0">
                <a:solidFill>
                  <a:srgbClr val="C00000"/>
                </a:solidFill>
              </a:rPr>
              <a:t> </a:t>
            </a:r>
            <a:r>
              <a:rPr kumimoji="1" lang="de-DE" altLang="de-DE" sz="2000" dirty="0" err="1" smtClean="0"/>
              <a:t>reignis</a:t>
            </a:r>
            <a:r>
              <a:rPr kumimoji="1" lang="de-DE" altLang="de-DE" sz="2000" dirty="0" smtClean="0"/>
              <a:t> </a:t>
            </a:r>
            <a:r>
              <a:rPr kumimoji="1" lang="de-DE" altLang="de-DE" sz="2000" dirty="0"/>
              <a:t>(Unfallereignis) eine Gesundheitsschädigung erleidet</a:t>
            </a:r>
            <a:r>
              <a:rPr kumimoji="1" lang="de-DE" altLang="de-DE" sz="2000" dirty="0" smtClean="0"/>
              <a:t>.</a:t>
            </a:r>
            <a:endParaRPr kumimoji="1" lang="de-DE" altLang="de-DE" sz="2000" dirty="0">
              <a:solidFill>
                <a:srgbClr val="6E0717"/>
              </a:solidFill>
            </a:endParaRPr>
          </a:p>
        </p:txBody>
      </p:sp>
      <p:sp>
        <p:nvSpPr>
          <p:cNvPr id="6" name="Rechteck 5"/>
          <p:cNvSpPr/>
          <p:nvPr/>
        </p:nvSpPr>
        <p:spPr>
          <a:xfrm>
            <a:off x="7545494" y="2712417"/>
            <a:ext cx="3069771" cy="923330"/>
          </a:xfrm>
          <a:prstGeom prst="rect">
            <a:avLst/>
          </a:prstGeom>
        </p:spPr>
        <p:txBody>
          <a:bodyPr wrap="square">
            <a:spAutoFit/>
          </a:bodyPr>
          <a:lstStyle/>
          <a:p>
            <a:pPr algn="ctr" eaLnBrk="0" fontAlgn="base" hangingPunct="0">
              <a:spcBef>
                <a:spcPct val="0"/>
              </a:spcBef>
              <a:spcAft>
                <a:spcPct val="50000"/>
              </a:spcAft>
              <a:buFont typeface="Wingdings" panose="05000000000000000000" pitchFamily="2" charset="2"/>
              <a:buNone/>
            </a:pPr>
            <a:r>
              <a:rPr kumimoji="1" lang="de-DE" altLang="de-DE" dirty="0">
                <a:solidFill>
                  <a:schemeClr val="bg1"/>
                </a:solidFill>
              </a:rPr>
              <a:t>§1 III AUB 88/</a:t>
            </a:r>
            <a:br>
              <a:rPr kumimoji="1" lang="de-DE" altLang="de-DE" dirty="0">
                <a:solidFill>
                  <a:schemeClr val="bg1"/>
                </a:solidFill>
              </a:rPr>
            </a:br>
            <a:r>
              <a:rPr kumimoji="1" lang="de-DE" altLang="de-DE" dirty="0">
                <a:solidFill>
                  <a:schemeClr val="bg1"/>
                </a:solidFill>
              </a:rPr>
              <a:t> Ziffer 1.3 AUB 99/</a:t>
            </a:r>
            <a:br>
              <a:rPr kumimoji="1" lang="de-DE" altLang="de-DE" dirty="0">
                <a:solidFill>
                  <a:schemeClr val="bg1"/>
                </a:solidFill>
              </a:rPr>
            </a:br>
            <a:r>
              <a:rPr kumimoji="1" lang="de-DE" altLang="de-DE" dirty="0">
                <a:solidFill>
                  <a:schemeClr val="bg1"/>
                </a:solidFill>
              </a:rPr>
              <a:t>§1 III AUB 2000</a:t>
            </a:r>
          </a:p>
        </p:txBody>
      </p:sp>
    </p:spTree>
    <p:extLst>
      <p:ext uri="{BB962C8B-B14F-4D97-AF65-F5344CB8AC3E}">
        <p14:creationId xmlns:p14="http://schemas.microsoft.com/office/powerpoint/2010/main" val="2571856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altLang="de-DE" dirty="0"/>
              <a:t>Invaliditätsleistungen der privaten Unfallversicherung</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5" name="Text Box 3"/>
          <p:cNvSpPr txBox="1">
            <a:spLocks noChangeArrowheads="1"/>
          </p:cNvSpPr>
          <p:nvPr/>
        </p:nvSpPr>
        <p:spPr bwMode="auto">
          <a:xfrm>
            <a:off x="364219" y="2428833"/>
            <a:ext cx="113483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Font typeface="Wingdings" panose="05000000000000000000" pitchFamily="2" charset="2"/>
              <a:buNone/>
            </a:pPr>
            <a:r>
              <a:rPr kumimoji="1" lang="de-DE" altLang="de-DE" sz="2000" b="1" u="sng" smtClean="0"/>
              <a:t>Leistungsvoraussetzung:</a:t>
            </a:r>
          </a:p>
        </p:txBody>
      </p:sp>
      <p:sp>
        <p:nvSpPr>
          <p:cNvPr id="6" name="Text Box 6"/>
          <p:cNvSpPr txBox="1">
            <a:spLocks noChangeArrowheads="1"/>
          </p:cNvSpPr>
          <p:nvPr/>
        </p:nvSpPr>
        <p:spPr bwMode="auto">
          <a:xfrm>
            <a:off x="364219" y="2943183"/>
            <a:ext cx="1134835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pPr>
            <a:r>
              <a:rPr kumimoji="1" lang="de-DE" altLang="de-DE" sz="2000" dirty="0" smtClean="0"/>
              <a:t>Ein durch einen Unfall hervorgerufener Invaliditätsfall liegt vor, wenn:</a:t>
            </a:r>
          </a:p>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die versicherte Person durch den Unfall auf Dauer beeinträchtigt ist.</a:t>
            </a:r>
          </a:p>
          <a:p>
            <a:pPr eaLnBrk="0" fontAlgn="base" hangingPunct="0">
              <a:spcBef>
                <a:spcPct val="50000"/>
              </a:spcBef>
              <a:spcAft>
                <a:spcPct val="0"/>
              </a:spcAft>
              <a:buClr>
                <a:srgbClr val="1D2D4B"/>
              </a:buClr>
            </a:pPr>
            <a:r>
              <a:rPr kumimoji="1" lang="de-DE" altLang="de-DE" sz="2000" dirty="0" smtClean="0"/>
              <a:t>	Die Beeinträchtigungen können die körperliche und/oder geistige Leistungsfähigkeit betreffen</a:t>
            </a:r>
          </a:p>
        </p:txBody>
      </p:sp>
    </p:spTree>
    <p:extLst>
      <p:ext uri="{BB962C8B-B14F-4D97-AF65-F5344CB8AC3E}">
        <p14:creationId xmlns:p14="http://schemas.microsoft.com/office/powerpoint/2010/main" val="2635029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altLang="de-DE" dirty="0" smtClean="0"/>
              <a:t>Gliedertaxe</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9" name="Text Box 3"/>
          <p:cNvSpPr txBox="1">
            <a:spLocks noChangeArrowheads="1"/>
          </p:cNvSpPr>
          <p:nvPr/>
        </p:nvSpPr>
        <p:spPr bwMode="auto">
          <a:xfrm>
            <a:off x="364220" y="2615628"/>
            <a:ext cx="885459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Invaliditätsgrad (Beispiel):</a:t>
            </a:r>
            <a:br>
              <a:rPr kumimoji="1" lang="de-DE" altLang="de-DE" sz="1800" b="1" u="sng" dirty="0"/>
            </a:br>
            <a:r>
              <a:rPr kumimoji="1" lang="de-DE" altLang="de-DE" sz="1600" dirty="0"/>
              <a:t>(bei Verlust </a:t>
            </a:r>
            <a:r>
              <a:rPr kumimoji="1" lang="de-DE" altLang="de-DE" sz="1600" dirty="0" smtClean="0"/>
              <a:t>oder vollständiger Funktionsunfähigkeit)</a:t>
            </a:r>
            <a:endParaRPr kumimoji="1" lang="de-DE" altLang="de-DE" sz="1600" dirty="0"/>
          </a:p>
        </p:txBody>
      </p:sp>
      <p:pic>
        <p:nvPicPr>
          <p:cNvPr id="10" name="Picture 2" descr="Gliedertaxe | Gesundheit | NÜRNBERGER Versicheru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17796" y="1697559"/>
            <a:ext cx="6005784" cy="42460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Text Box 3"/>
          <p:cNvSpPr txBox="1">
            <a:spLocks noChangeArrowheads="1"/>
          </p:cNvSpPr>
          <p:nvPr/>
        </p:nvSpPr>
        <p:spPr bwMode="auto">
          <a:xfrm>
            <a:off x="364220" y="3539854"/>
            <a:ext cx="531337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spcAft>
                <a:spcPct val="75000"/>
              </a:spcAft>
              <a:buFont typeface="Wingdings" panose="05000000000000000000" pitchFamily="2" charset="2"/>
              <a:buNone/>
            </a:pPr>
            <a:r>
              <a:rPr kumimoji="1" lang="de-DE" altLang="de-DE" sz="1600" dirty="0"/>
              <a:t>Wird die Funktionsfähigkeit nur teilweise eingeschränkt, wird der entsprechende Teil des Prozentsatzes der Gliedertaxe </a:t>
            </a:r>
            <a:r>
              <a:rPr kumimoji="1" lang="de-DE" altLang="de-DE" sz="1600" dirty="0" smtClean="0"/>
              <a:t>angenommen.</a:t>
            </a:r>
            <a:endParaRPr kumimoji="1" lang="de-DE" altLang="de-DE" sz="1600" dirty="0"/>
          </a:p>
        </p:txBody>
      </p:sp>
      <p:sp>
        <p:nvSpPr>
          <p:cNvPr id="12" name="Text Box 6"/>
          <p:cNvSpPr txBox="1">
            <a:spLocks noChangeArrowheads="1"/>
          </p:cNvSpPr>
          <p:nvPr/>
        </p:nvSpPr>
        <p:spPr bwMode="auto">
          <a:xfrm>
            <a:off x="355650" y="4724661"/>
            <a:ext cx="508087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0"/>
              </a:spcBef>
              <a:spcAft>
                <a:spcPct val="75000"/>
              </a:spcAft>
            </a:pPr>
            <a:r>
              <a:rPr lang="de-DE" altLang="de-DE" sz="1600" dirty="0"/>
              <a:t>Werden durch den Unfall mehrere Körperteile oder Sinnesorgane beeinträchtigt, müssen die sich jeweils ergebenden Invaliditätsgrade laut Gliedertaxe zusammengerechnet werden</a:t>
            </a:r>
            <a:r>
              <a:rPr lang="de-DE" altLang="de-DE" sz="1600" dirty="0" smtClean="0"/>
              <a:t>.</a:t>
            </a:r>
            <a:endParaRPr lang="de-DE" altLang="de-DE" sz="1600" dirty="0"/>
          </a:p>
        </p:txBody>
      </p:sp>
      <p:sp>
        <p:nvSpPr>
          <p:cNvPr id="5" name="Rechteck 4"/>
          <p:cNvSpPr/>
          <p:nvPr/>
        </p:nvSpPr>
        <p:spPr>
          <a:xfrm>
            <a:off x="-57421" y="6013602"/>
            <a:ext cx="6096000" cy="338554"/>
          </a:xfrm>
          <a:prstGeom prst="rect">
            <a:avLst/>
          </a:prstGeom>
        </p:spPr>
        <p:txBody>
          <a:bodyPr>
            <a:spAutoFit/>
          </a:bodyPr>
          <a:lstStyle/>
          <a:p>
            <a:pPr algn="ctr">
              <a:spcBef>
                <a:spcPct val="50000"/>
              </a:spcBef>
              <a:spcAft>
                <a:spcPct val="50000"/>
              </a:spcAft>
            </a:pPr>
            <a:r>
              <a:rPr lang="de-DE" altLang="de-DE" sz="1600" dirty="0">
                <a:solidFill>
                  <a:srgbClr val="1D2D4B"/>
                </a:solidFill>
              </a:rPr>
              <a:t>Der Invaliditätsgrad kann jedoch 100% nicht übersteigen.</a:t>
            </a:r>
          </a:p>
        </p:txBody>
      </p:sp>
    </p:spTree>
    <p:extLst>
      <p:ext uri="{BB962C8B-B14F-4D97-AF65-F5344CB8AC3E}">
        <p14:creationId xmlns:p14="http://schemas.microsoft.com/office/powerpoint/2010/main" val="1497262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6" name="Textplatzhalter 5"/>
          <p:cNvSpPr>
            <a:spLocks noGrp="1"/>
          </p:cNvSpPr>
          <p:nvPr>
            <p:ph type="body" sz="quarter" idx="10"/>
          </p:nvPr>
        </p:nvSpPr>
        <p:spPr/>
        <p:txBody>
          <a:bodyPr/>
          <a:lstStyle/>
          <a:p>
            <a:r>
              <a:rPr kumimoji="1" lang="de-DE" dirty="0"/>
              <a:t>Übersicht der arbeitsrechtlichen Genehmigungen</a:t>
            </a:r>
          </a:p>
          <a:p>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7" name="Text Box 5"/>
          <p:cNvSpPr txBox="1">
            <a:spLocks noChangeArrowheads="1"/>
          </p:cNvSpPr>
          <p:nvPr/>
        </p:nvSpPr>
        <p:spPr bwMode="auto">
          <a:xfrm>
            <a:off x="2425609" y="2260700"/>
            <a:ext cx="6480175" cy="307777"/>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400" b="1" dirty="0">
                <a:solidFill>
                  <a:srgbClr val="1D2D4B"/>
                </a:solidFill>
              </a:rPr>
              <a:t>Unterschieden wird nach amtlich zugelassene</a:t>
            </a:r>
          </a:p>
        </p:txBody>
      </p:sp>
      <p:sp>
        <p:nvSpPr>
          <p:cNvPr id="8" name="Text Box 12"/>
          <p:cNvSpPr txBox="1">
            <a:spLocks noChangeArrowheads="1"/>
          </p:cNvSpPr>
          <p:nvPr/>
        </p:nvSpPr>
        <p:spPr bwMode="auto">
          <a:xfrm>
            <a:off x="1489182" y="5010459"/>
            <a:ext cx="1873250" cy="477054"/>
          </a:xfrm>
          <a:prstGeom prst="rect">
            <a:avLst/>
          </a:prstGeom>
          <a:solidFill>
            <a:srgbClr val="EAEAEA"/>
          </a:solidFill>
          <a:ln w="9525" algn="ctr">
            <a:solidFill>
              <a:srgbClr val="1D2D4B"/>
            </a:solidFill>
            <a:miter lim="800000"/>
            <a:headEnd/>
            <a:tailEnd/>
          </a:ln>
        </p:spPr>
        <p:txBody>
          <a:bodyPr>
            <a:spAutoFit/>
          </a:bodyPr>
          <a:lstStyle/>
          <a:p>
            <a:pPr>
              <a:spcBef>
                <a:spcPct val="50000"/>
              </a:spcBef>
            </a:pPr>
            <a:r>
              <a:rPr lang="de-DE" sz="1000">
                <a:solidFill>
                  <a:srgbClr val="1D2D4B"/>
                </a:solidFill>
              </a:rPr>
              <a:t>Versicherungsvertreter</a:t>
            </a:r>
          </a:p>
          <a:p>
            <a:pPr>
              <a:spcBef>
                <a:spcPct val="50000"/>
              </a:spcBef>
            </a:pPr>
            <a:r>
              <a:rPr lang="de-DE" sz="1000">
                <a:solidFill>
                  <a:srgbClr val="1D2D4B"/>
                </a:solidFill>
              </a:rPr>
              <a:t>§ 59 Abs. 2 VVG</a:t>
            </a:r>
          </a:p>
        </p:txBody>
      </p:sp>
      <p:sp>
        <p:nvSpPr>
          <p:cNvPr id="9" name="Text Box 13"/>
          <p:cNvSpPr txBox="1">
            <a:spLocks noChangeArrowheads="1"/>
          </p:cNvSpPr>
          <p:nvPr/>
        </p:nvSpPr>
        <p:spPr bwMode="auto">
          <a:xfrm>
            <a:off x="3433994" y="5010459"/>
            <a:ext cx="1871662" cy="477054"/>
          </a:xfrm>
          <a:prstGeom prst="rect">
            <a:avLst/>
          </a:prstGeom>
          <a:solidFill>
            <a:srgbClr val="EAEAEA"/>
          </a:solidFill>
          <a:ln w="9525" algn="ctr">
            <a:solidFill>
              <a:srgbClr val="1D2D4B"/>
            </a:solidFill>
            <a:miter lim="800000"/>
            <a:headEnd/>
            <a:tailEnd/>
          </a:ln>
        </p:spPr>
        <p:txBody>
          <a:bodyPr>
            <a:spAutoFit/>
          </a:bodyPr>
          <a:lstStyle/>
          <a:p>
            <a:pPr>
              <a:spcBef>
                <a:spcPct val="50000"/>
              </a:spcBef>
            </a:pPr>
            <a:r>
              <a:rPr lang="de-DE" sz="1000">
                <a:solidFill>
                  <a:srgbClr val="1D2D4B"/>
                </a:solidFill>
              </a:rPr>
              <a:t>Versicherungsmakler</a:t>
            </a:r>
          </a:p>
          <a:p>
            <a:pPr>
              <a:spcBef>
                <a:spcPct val="50000"/>
              </a:spcBef>
            </a:pPr>
            <a:r>
              <a:rPr lang="de-DE" sz="1000">
                <a:solidFill>
                  <a:srgbClr val="1D2D4B"/>
                </a:solidFill>
              </a:rPr>
              <a:t>§ 59 Abs. 3 VVG</a:t>
            </a:r>
          </a:p>
        </p:txBody>
      </p:sp>
      <p:cxnSp>
        <p:nvCxnSpPr>
          <p:cNvPr id="10" name="AutoShape 18"/>
          <p:cNvCxnSpPr>
            <a:cxnSpLocks noChangeShapeType="1"/>
            <a:endCxn id="8" idx="0"/>
          </p:cNvCxnSpPr>
          <p:nvPr/>
        </p:nvCxnSpPr>
        <p:spPr bwMode="auto">
          <a:xfrm rot="16200000" flipH="1">
            <a:off x="1618010" y="4202662"/>
            <a:ext cx="1615396" cy="198"/>
          </a:xfrm>
          <a:prstGeom prst="bentConnector3">
            <a:avLst>
              <a:gd name="adj1" fmla="val 50000"/>
            </a:avLst>
          </a:prstGeom>
          <a:noFill/>
          <a:ln w="9525">
            <a:solidFill>
              <a:schemeClr val="tx1"/>
            </a:solidFill>
            <a:miter lim="800000"/>
            <a:headEnd/>
            <a:tailEnd type="triangle" w="med" len="med"/>
          </a:ln>
        </p:spPr>
      </p:cxnSp>
      <p:cxnSp>
        <p:nvCxnSpPr>
          <p:cNvPr id="11" name="AutoShape 19"/>
          <p:cNvCxnSpPr>
            <a:cxnSpLocks noChangeShapeType="1"/>
          </p:cNvCxnSpPr>
          <p:nvPr/>
        </p:nvCxnSpPr>
        <p:spPr bwMode="auto">
          <a:xfrm rot="16200000" flipH="1">
            <a:off x="2803377" y="3337737"/>
            <a:ext cx="1297166" cy="2052703"/>
          </a:xfrm>
          <a:prstGeom prst="bentConnector3">
            <a:avLst>
              <a:gd name="adj1" fmla="val 85006"/>
            </a:avLst>
          </a:prstGeom>
          <a:noFill/>
          <a:ln w="9525">
            <a:solidFill>
              <a:schemeClr val="tx1"/>
            </a:solidFill>
            <a:miter lim="800000"/>
            <a:headEnd/>
            <a:tailEnd type="triangle" w="med" len="med"/>
          </a:ln>
        </p:spPr>
      </p:cxnSp>
      <p:sp>
        <p:nvSpPr>
          <p:cNvPr id="12" name="Text Box 22"/>
          <p:cNvSpPr txBox="1">
            <a:spLocks noChangeArrowheads="1"/>
          </p:cNvSpPr>
          <p:nvPr/>
        </p:nvSpPr>
        <p:spPr bwMode="auto">
          <a:xfrm>
            <a:off x="1489232" y="6162983"/>
            <a:ext cx="1873250" cy="246221"/>
          </a:xfrm>
          <a:prstGeom prst="rect">
            <a:avLst/>
          </a:prstGeom>
          <a:solidFill>
            <a:srgbClr val="EAEAEA"/>
          </a:solidFill>
          <a:ln w="9525" algn="ctr">
            <a:solidFill>
              <a:srgbClr val="1D2D4B"/>
            </a:solidFill>
            <a:miter lim="800000"/>
            <a:headEnd/>
            <a:tailEnd/>
          </a:ln>
        </p:spPr>
        <p:txBody>
          <a:bodyPr>
            <a:spAutoFit/>
          </a:bodyPr>
          <a:lstStyle/>
          <a:p>
            <a:pPr>
              <a:spcBef>
                <a:spcPct val="50000"/>
              </a:spcBef>
            </a:pPr>
            <a:r>
              <a:rPr lang="de-DE" sz="1000">
                <a:solidFill>
                  <a:srgbClr val="1D2D4B"/>
                </a:solidFill>
              </a:rPr>
              <a:t>Einfirmenvertreter</a:t>
            </a:r>
          </a:p>
        </p:txBody>
      </p:sp>
      <p:sp>
        <p:nvSpPr>
          <p:cNvPr id="13" name="Text Box 23"/>
          <p:cNvSpPr txBox="1">
            <a:spLocks noChangeArrowheads="1"/>
          </p:cNvSpPr>
          <p:nvPr/>
        </p:nvSpPr>
        <p:spPr bwMode="auto">
          <a:xfrm>
            <a:off x="3433919" y="6162983"/>
            <a:ext cx="1871663" cy="246221"/>
          </a:xfrm>
          <a:prstGeom prst="rect">
            <a:avLst/>
          </a:prstGeom>
          <a:solidFill>
            <a:srgbClr val="EAEAEA"/>
          </a:solidFill>
          <a:ln w="9525" algn="ctr">
            <a:solidFill>
              <a:srgbClr val="1D2D4B"/>
            </a:solidFill>
            <a:miter lim="800000"/>
            <a:headEnd/>
            <a:tailEnd/>
          </a:ln>
        </p:spPr>
        <p:txBody>
          <a:bodyPr>
            <a:spAutoFit/>
          </a:bodyPr>
          <a:lstStyle/>
          <a:p>
            <a:pPr>
              <a:spcBef>
                <a:spcPct val="50000"/>
              </a:spcBef>
            </a:pPr>
            <a:r>
              <a:rPr lang="de-DE" sz="1000">
                <a:solidFill>
                  <a:srgbClr val="1D2D4B"/>
                </a:solidFill>
              </a:rPr>
              <a:t>Mehrfirmenvertreter</a:t>
            </a:r>
          </a:p>
        </p:txBody>
      </p:sp>
      <p:cxnSp>
        <p:nvCxnSpPr>
          <p:cNvPr id="14" name="AutoShape 25"/>
          <p:cNvCxnSpPr>
            <a:cxnSpLocks noChangeShapeType="1"/>
            <a:stCxn id="8" idx="2"/>
            <a:endCxn id="13" idx="0"/>
          </p:cNvCxnSpPr>
          <p:nvPr/>
        </p:nvCxnSpPr>
        <p:spPr bwMode="auto">
          <a:xfrm rot="16200000" flipH="1">
            <a:off x="3060044" y="4853276"/>
            <a:ext cx="675470" cy="1943944"/>
          </a:xfrm>
          <a:prstGeom prst="bentConnector3">
            <a:avLst>
              <a:gd name="adj1" fmla="val 50000"/>
            </a:avLst>
          </a:prstGeom>
          <a:noFill/>
          <a:ln w="9525">
            <a:solidFill>
              <a:schemeClr val="tx1"/>
            </a:solidFill>
            <a:miter lim="800000"/>
            <a:headEnd/>
            <a:tailEnd type="triangle" w="med" len="med"/>
          </a:ln>
        </p:spPr>
      </p:cxnSp>
      <p:cxnSp>
        <p:nvCxnSpPr>
          <p:cNvPr id="15" name="Gerade Verbindung 20"/>
          <p:cNvCxnSpPr>
            <a:cxnSpLocks noChangeShapeType="1"/>
            <a:stCxn id="7" idx="2"/>
          </p:cNvCxnSpPr>
          <p:nvPr/>
        </p:nvCxnSpPr>
        <p:spPr bwMode="auto">
          <a:xfrm>
            <a:off x="5665697" y="2568477"/>
            <a:ext cx="0" cy="398661"/>
          </a:xfrm>
          <a:prstGeom prst="line">
            <a:avLst/>
          </a:prstGeom>
          <a:noFill/>
          <a:ln w="9525" algn="ctr">
            <a:solidFill>
              <a:schemeClr val="tx1"/>
            </a:solidFill>
            <a:round/>
            <a:headEnd/>
            <a:tailEnd/>
          </a:ln>
        </p:spPr>
      </p:cxnSp>
      <p:cxnSp>
        <p:nvCxnSpPr>
          <p:cNvPr id="16" name="Gerade Verbindung 24"/>
          <p:cNvCxnSpPr>
            <a:cxnSpLocks noChangeShapeType="1"/>
          </p:cNvCxnSpPr>
          <p:nvPr/>
        </p:nvCxnSpPr>
        <p:spPr bwMode="auto">
          <a:xfrm>
            <a:off x="2425609" y="2778607"/>
            <a:ext cx="6768479" cy="0"/>
          </a:xfrm>
          <a:prstGeom prst="line">
            <a:avLst/>
          </a:prstGeom>
          <a:noFill/>
          <a:ln w="9525" algn="ctr">
            <a:solidFill>
              <a:schemeClr val="tx1"/>
            </a:solidFill>
            <a:round/>
            <a:headEnd/>
            <a:tailEnd/>
          </a:ln>
        </p:spPr>
      </p:cxnSp>
      <p:sp>
        <p:nvSpPr>
          <p:cNvPr id="17" name="Text Box 6"/>
          <p:cNvSpPr txBox="1">
            <a:spLocks noChangeArrowheads="1"/>
          </p:cNvSpPr>
          <p:nvPr/>
        </p:nvSpPr>
        <p:spPr bwMode="auto">
          <a:xfrm>
            <a:off x="1488984" y="2994953"/>
            <a:ext cx="1656275" cy="400110"/>
          </a:xfrm>
          <a:prstGeom prst="rect">
            <a:avLst/>
          </a:prstGeom>
          <a:solidFill>
            <a:srgbClr val="DDDDDD"/>
          </a:solidFill>
          <a:ln w="9525" algn="ctr">
            <a:solidFill>
              <a:srgbClr val="1D2D4B"/>
            </a:solidFill>
            <a:miter lim="800000"/>
            <a:headEnd/>
            <a:tailEnd/>
          </a:ln>
        </p:spPr>
        <p:txBody>
          <a:bodyPr wrap="square">
            <a:spAutoFit/>
          </a:bodyPr>
          <a:lstStyle/>
          <a:p>
            <a:pPr>
              <a:spcBef>
                <a:spcPct val="50000"/>
              </a:spcBef>
            </a:pPr>
            <a:r>
              <a:rPr lang="de-DE" sz="1000" b="1" dirty="0">
                <a:solidFill>
                  <a:srgbClr val="1D2D4B"/>
                </a:solidFill>
              </a:rPr>
              <a:t>Versicherungsvermittler </a:t>
            </a:r>
            <a:br>
              <a:rPr lang="de-DE" sz="1000" b="1" dirty="0">
                <a:solidFill>
                  <a:srgbClr val="1D2D4B"/>
                </a:solidFill>
              </a:rPr>
            </a:br>
            <a:r>
              <a:rPr lang="de-DE" sz="1000" b="1" dirty="0">
                <a:solidFill>
                  <a:srgbClr val="1D2D4B"/>
                </a:solidFill>
              </a:rPr>
              <a:t>(§ 34 d GewO)</a:t>
            </a:r>
          </a:p>
        </p:txBody>
      </p:sp>
      <p:sp>
        <p:nvSpPr>
          <p:cNvPr id="18" name="Text Box 6"/>
          <p:cNvSpPr txBox="1">
            <a:spLocks noChangeArrowheads="1"/>
          </p:cNvSpPr>
          <p:nvPr/>
        </p:nvSpPr>
        <p:spPr bwMode="auto">
          <a:xfrm>
            <a:off x="3217424" y="2994953"/>
            <a:ext cx="1296144" cy="400110"/>
          </a:xfrm>
          <a:prstGeom prst="rect">
            <a:avLst/>
          </a:prstGeom>
          <a:solidFill>
            <a:srgbClr val="DDDDDD"/>
          </a:solidFill>
          <a:ln w="9525" algn="ctr">
            <a:solidFill>
              <a:srgbClr val="1D2D4B"/>
            </a:solidFill>
            <a:miter lim="800000"/>
            <a:headEnd/>
            <a:tailEnd/>
          </a:ln>
        </p:spPr>
        <p:txBody>
          <a:bodyPr wrap="square">
            <a:spAutoFit/>
          </a:bodyPr>
          <a:lstStyle/>
          <a:p>
            <a:pPr>
              <a:spcBef>
                <a:spcPct val="50000"/>
              </a:spcBef>
            </a:pPr>
            <a:r>
              <a:rPr lang="de-DE" sz="1000" b="1" dirty="0">
                <a:solidFill>
                  <a:srgbClr val="1D2D4B"/>
                </a:solidFill>
              </a:rPr>
              <a:t>Anlageberater </a:t>
            </a:r>
            <a:br>
              <a:rPr lang="de-DE" sz="1000" b="1" dirty="0">
                <a:solidFill>
                  <a:srgbClr val="1D2D4B"/>
                </a:solidFill>
              </a:rPr>
            </a:br>
            <a:r>
              <a:rPr lang="de-DE" sz="1000" b="1" dirty="0">
                <a:solidFill>
                  <a:srgbClr val="1D2D4B"/>
                </a:solidFill>
              </a:rPr>
              <a:t>(§ 34 c GewO</a:t>
            </a:r>
            <a:r>
              <a:rPr lang="de-DE" sz="1000" b="1" dirty="0" smtClean="0">
                <a:solidFill>
                  <a:srgbClr val="1D2D4B"/>
                </a:solidFill>
              </a:rPr>
              <a:t>)</a:t>
            </a:r>
            <a:endParaRPr lang="de-DE" sz="1000" b="1" dirty="0">
              <a:solidFill>
                <a:srgbClr val="1D2D4B"/>
              </a:solidFill>
            </a:endParaRPr>
          </a:p>
        </p:txBody>
      </p:sp>
      <p:sp>
        <p:nvSpPr>
          <p:cNvPr id="19" name="Text Box 6"/>
          <p:cNvSpPr txBox="1">
            <a:spLocks noChangeArrowheads="1"/>
          </p:cNvSpPr>
          <p:nvPr/>
        </p:nvSpPr>
        <p:spPr bwMode="auto">
          <a:xfrm>
            <a:off x="8474008" y="2994953"/>
            <a:ext cx="1514048" cy="400110"/>
          </a:xfrm>
          <a:prstGeom prst="rect">
            <a:avLst/>
          </a:prstGeom>
          <a:solidFill>
            <a:srgbClr val="DDDDDD"/>
          </a:solidFill>
          <a:ln w="9525" algn="ctr">
            <a:solidFill>
              <a:srgbClr val="1D2D4B"/>
            </a:solidFill>
            <a:miter lim="800000"/>
            <a:headEnd/>
            <a:tailEnd/>
          </a:ln>
        </p:spPr>
        <p:txBody>
          <a:bodyPr wrap="square">
            <a:spAutoFit/>
          </a:bodyPr>
          <a:lstStyle/>
          <a:p>
            <a:pPr>
              <a:spcBef>
                <a:spcPct val="50000"/>
              </a:spcBef>
            </a:pPr>
            <a:r>
              <a:rPr lang="de-DE" sz="1000" b="1">
                <a:solidFill>
                  <a:srgbClr val="1D2D4B"/>
                </a:solidFill>
              </a:rPr>
              <a:t>Versicherungsberater </a:t>
            </a:r>
            <a:br>
              <a:rPr lang="de-DE" sz="1000" b="1">
                <a:solidFill>
                  <a:srgbClr val="1D2D4B"/>
                </a:solidFill>
              </a:rPr>
            </a:br>
            <a:r>
              <a:rPr lang="de-DE" sz="1000" b="1">
                <a:solidFill>
                  <a:srgbClr val="1D2D4B"/>
                </a:solidFill>
              </a:rPr>
              <a:t>(§ 34 e GewO)</a:t>
            </a:r>
          </a:p>
        </p:txBody>
      </p:sp>
      <p:sp>
        <p:nvSpPr>
          <p:cNvPr id="20" name="Text Box 6"/>
          <p:cNvSpPr txBox="1">
            <a:spLocks noChangeArrowheads="1"/>
          </p:cNvSpPr>
          <p:nvPr/>
        </p:nvSpPr>
        <p:spPr bwMode="auto">
          <a:xfrm>
            <a:off x="4584947" y="2994715"/>
            <a:ext cx="1656275" cy="400110"/>
          </a:xfrm>
          <a:prstGeom prst="rect">
            <a:avLst/>
          </a:prstGeom>
          <a:solidFill>
            <a:srgbClr val="DDDDDD"/>
          </a:solidFill>
          <a:ln w="9525" algn="ctr">
            <a:solidFill>
              <a:srgbClr val="1D2D4B"/>
            </a:solidFill>
            <a:miter lim="800000"/>
            <a:headEnd/>
            <a:tailEnd/>
          </a:ln>
        </p:spPr>
        <p:txBody>
          <a:bodyPr wrap="square">
            <a:spAutoFit/>
          </a:bodyPr>
          <a:lstStyle/>
          <a:p>
            <a:pPr>
              <a:spcBef>
                <a:spcPct val="50000"/>
              </a:spcBef>
            </a:pPr>
            <a:r>
              <a:rPr lang="de-DE" sz="1000" b="1">
                <a:solidFill>
                  <a:srgbClr val="1D2D4B"/>
                </a:solidFill>
              </a:rPr>
              <a:t>Finanzanlagenvermittler </a:t>
            </a:r>
            <a:br>
              <a:rPr lang="de-DE" sz="1000" b="1">
                <a:solidFill>
                  <a:srgbClr val="1D2D4B"/>
                </a:solidFill>
              </a:rPr>
            </a:br>
            <a:r>
              <a:rPr lang="de-DE" sz="1000" b="1">
                <a:solidFill>
                  <a:srgbClr val="1D2D4B"/>
                </a:solidFill>
              </a:rPr>
              <a:t>(§ 34 f GewO)</a:t>
            </a:r>
          </a:p>
        </p:txBody>
      </p:sp>
      <p:cxnSp>
        <p:nvCxnSpPr>
          <p:cNvPr id="21" name="AutoShape 24"/>
          <p:cNvCxnSpPr>
            <a:cxnSpLocks noChangeShapeType="1"/>
            <a:stCxn id="8" idx="2"/>
          </p:cNvCxnSpPr>
          <p:nvPr/>
        </p:nvCxnSpPr>
        <p:spPr bwMode="auto">
          <a:xfrm rot="16200000" flipH="1">
            <a:off x="2088097" y="5825222"/>
            <a:ext cx="675470" cy="51"/>
          </a:xfrm>
          <a:prstGeom prst="bentConnector3">
            <a:avLst>
              <a:gd name="adj1" fmla="val 50000"/>
            </a:avLst>
          </a:prstGeom>
          <a:noFill/>
          <a:ln w="9525">
            <a:solidFill>
              <a:schemeClr val="tx1"/>
            </a:solidFill>
            <a:miter lim="800000"/>
            <a:headEnd/>
            <a:tailEnd type="triangle" w="med" len="med"/>
          </a:ln>
        </p:spPr>
      </p:cxnSp>
      <p:cxnSp>
        <p:nvCxnSpPr>
          <p:cNvPr id="22" name="Gerade Verbindung mit Pfeil 48"/>
          <p:cNvCxnSpPr>
            <a:cxnSpLocks noChangeShapeType="1"/>
          </p:cNvCxnSpPr>
          <p:nvPr/>
        </p:nvCxnSpPr>
        <p:spPr bwMode="auto">
          <a:xfrm>
            <a:off x="2425609" y="2778607"/>
            <a:ext cx="0" cy="223242"/>
          </a:xfrm>
          <a:prstGeom prst="straightConnector1">
            <a:avLst/>
          </a:prstGeom>
          <a:noFill/>
          <a:ln w="9525" algn="ctr">
            <a:solidFill>
              <a:schemeClr val="tx1"/>
            </a:solidFill>
            <a:round/>
            <a:headEnd/>
            <a:tailEnd type="triangle" w="med" len="med"/>
          </a:ln>
        </p:spPr>
      </p:cxnSp>
      <p:cxnSp>
        <p:nvCxnSpPr>
          <p:cNvPr id="23" name="Gerade Verbindung mit Pfeil 52"/>
          <p:cNvCxnSpPr>
            <a:cxnSpLocks noChangeShapeType="1"/>
          </p:cNvCxnSpPr>
          <p:nvPr/>
        </p:nvCxnSpPr>
        <p:spPr bwMode="auto">
          <a:xfrm flipH="1">
            <a:off x="3865496" y="2778607"/>
            <a:ext cx="200" cy="223242"/>
          </a:xfrm>
          <a:prstGeom prst="straightConnector1">
            <a:avLst/>
          </a:prstGeom>
          <a:noFill/>
          <a:ln w="9525" algn="ctr">
            <a:solidFill>
              <a:schemeClr val="tx1"/>
            </a:solidFill>
            <a:round/>
            <a:headEnd/>
            <a:tailEnd type="triangle" w="med" len="med"/>
          </a:ln>
        </p:spPr>
      </p:cxnSp>
      <p:cxnSp>
        <p:nvCxnSpPr>
          <p:cNvPr id="24" name="Gerade Verbindung mit Pfeil 53"/>
          <p:cNvCxnSpPr>
            <a:cxnSpLocks noChangeShapeType="1"/>
          </p:cNvCxnSpPr>
          <p:nvPr/>
        </p:nvCxnSpPr>
        <p:spPr bwMode="auto">
          <a:xfrm>
            <a:off x="5665696" y="2641487"/>
            <a:ext cx="0" cy="360362"/>
          </a:xfrm>
          <a:prstGeom prst="straightConnector1">
            <a:avLst/>
          </a:prstGeom>
          <a:noFill/>
          <a:ln w="9525" algn="ctr">
            <a:solidFill>
              <a:schemeClr val="tx1"/>
            </a:solidFill>
            <a:round/>
            <a:headEnd/>
            <a:tailEnd type="triangle" w="med" len="med"/>
          </a:ln>
        </p:spPr>
      </p:cxnSp>
      <p:cxnSp>
        <p:nvCxnSpPr>
          <p:cNvPr id="25" name="Gerade Verbindung mit Pfeil 54"/>
          <p:cNvCxnSpPr>
            <a:cxnSpLocks noChangeShapeType="1"/>
          </p:cNvCxnSpPr>
          <p:nvPr/>
        </p:nvCxnSpPr>
        <p:spPr bwMode="auto">
          <a:xfrm>
            <a:off x="9194088" y="2778607"/>
            <a:ext cx="0" cy="216346"/>
          </a:xfrm>
          <a:prstGeom prst="straightConnector1">
            <a:avLst/>
          </a:prstGeom>
          <a:noFill/>
          <a:ln w="9525" algn="ctr">
            <a:solidFill>
              <a:schemeClr val="tx1"/>
            </a:solidFill>
            <a:round/>
            <a:headEnd/>
            <a:tailEnd type="triangle" w="med" len="med"/>
          </a:ln>
        </p:spPr>
      </p:cxnSp>
      <p:sp>
        <p:nvSpPr>
          <p:cNvPr id="26" name="Text Box 6"/>
          <p:cNvSpPr txBox="1">
            <a:spLocks noChangeArrowheads="1"/>
          </p:cNvSpPr>
          <p:nvPr/>
        </p:nvSpPr>
        <p:spPr bwMode="auto">
          <a:xfrm>
            <a:off x="6316538" y="2994953"/>
            <a:ext cx="2085462" cy="400110"/>
          </a:xfrm>
          <a:prstGeom prst="rect">
            <a:avLst/>
          </a:prstGeom>
          <a:solidFill>
            <a:srgbClr val="DDDDDD"/>
          </a:solidFill>
          <a:ln w="9525" algn="ctr">
            <a:solidFill>
              <a:srgbClr val="1D2D4B"/>
            </a:solidFill>
            <a:miter lim="800000"/>
            <a:headEnd/>
            <a:tailEnd/>
          </a:ln>
        </p:spPr>
        <p:txBody>
          <a:bodyPr wrap="square">
            <a:spAutoFit/>
          </a:bodyPr>
          <a:lstStyle/>
          <a:p>
            <a:pPr>
              <a:spcBef>
                <a:spcPct val="50000"/>
              </a:spcBef>
            </a:pPr>
            <a:r>
              <a:rPr lang="de-DE" sz="1000" b="1" dirty="0" smtClean="0">
                <a:solidFill>
                  <a:srgbClr val="1D2D4B"/>
                </a:solidFill>
              </a:rPr>
              <a:t>Immobiliendarlehensvermittler</a:t>
            </a:r>
            <a:r>
              <a:rPr lang="de-DE" sz="1000" b="1" dirty="0">
                <a:solidFill>
                  <a:srgbClr val="1D2D4B"/>
                </a:solidFill>
              </a:rPr>
              <a:t/>
            </a:r>
            <a:br>
              <a:rPr lang="de-DE" sz="1000" b="1" dirty="0">
                <a:solidFill>
                  <a:srgbClr val="1D2D4B"/>
                </a:solidFill>
              </a:rPr>
            </a:br>
            <a:r>
              <a:rPr lang="de-DE" sz="1000" b="1" dirty="0">
                <a:solidFill>
                  <a:srgbClr val="1D2D4B"/>
                </a:solidFill>
              </a:rPr>
              <a:t>(§ 34 </a:t>
            </a:r>
            <a:r>
              <a:rPr lang="de-DE" sz="1000" b="1" dirty="0" smtClean="0">
                <a:solidFill>
                  <a:srgbClr val="1D2D4B"/>
                </a:solidFill>
              </a:rPr>
              <a:t>i </a:t>
            </a:r>
            <a:r>
              <a:rPr lang="de-DE" sz="1000" b="1" dirty="0">
                <a:solidFill>
                  <a:srgbClr val="1D2D4B"/>
                </a:solidFill>
              </a:rPr>
              <a:t>GewO)</a:t>
            </a:r>
          </a:p>
        </p:txBody>
      </p:sp>
      <p:cxnSp>
        <p:nvCxnSpPr>
          <p:cNvPr id="27" name="Gerade Verbindung mit Pfeil 53"/>
          <p:cNvCxnSpPr>
            <a:cxnSpLocks noChangeShapeType="1"/>
          </p:cNvCxnSpPr>
          <p:nvPr/>
        </p:nvCxnSpPr>
        <p:spPr bwMode="auto">
          <a:xfrm>
            <a:off x="7321880" y="2778607"/>
            <a:ext cx="0" cy="216346"/>
          </a:xfrm>
          <a:prstGeom prst="straightConnector1">
            <a:avLst/>
          </a:prstGeom>
          <a:noFill/>
          <a:ln w="9525" algn="ctr">
            <a:solidFill>
              <a:schemeClr val="tx1"/>
            </a:solidFill>
            <a:round/>
            <a:headEnd/>
            <a:tailEnd type="triangle" w="med" len="med"/>
          </a:ln>
        </p:spPr>
      </p:cxnSp>
      <p:sp>
        <p:nvSpPr>
          <p:cNvPr id="28" name="Text Box 11"/>
          <p:cNvSpPr txBox="1">
            <a:spLocks noChangeArrowheads="1"/>
          </p:cNvSpPr>
          <p:nvPr/>
        </p:nvSpPr>
        <p:spPr bwMode="auto">
          <a:xfrm>
            <a:off x="3217424" y="3514220"/>
            <a:ext cx="1296144" cy="1131079"/>
          </a:xfrm>
          <a:prstGeom prst="rect">
            <a:avLst/>
          </a:prstGeom>
          <a:noFill/>
          <a:ln w="9525" algn="ctr">
            <a:solidFill>
              <a:srgbClr val="1D2D4B"/>
            </a:solidFill>
            <a:miter lim="800000"/>
            <a:headEnd/>
            <a:tailEnd/>
          </a:ln>
        </p:spPr>
        <p:txBody>
          <a:bodyPr wrap="square">
            <a:spAutoFit/>
          </a:bodyPr>
          <a:lstStyle/>
          <a:p>
            <a:pPr algn="l">
              <a:defRPr/>
            </a:pPr>
            <a:r>
              <a:rPr lang="de-DE" sz="900" b="1" dirty="0">
                <a:solidFill>
                  <a:srgbClr val="1D2D4B"/>
                </a:solidFill>
              </a:rPr>
              <a:t>Makler, Bauträger, Baubetreuer 	</a:t>
            </a:r>
          </a:p>
          <a:p>
            <a:pPr marL="87313" indent="-87313" algn="l">
              <a:spcBef>
                <a:spcPct val="50000"/>
              </a:spcBef>
              <a:buFont typeface="Wingdings" panose="05000000000000000000" pitchFamily="2" charset="2"/>
              <a:buChar char="§"/>
              <a:defRPr/>
            </a:pPr>
            <a:r>
              <a:rPr lang="de-DE" sz="900" dirty="0">
                <a:solidFill>
                  <a:srgbClr val="1D2D4B"/>
                </a:solidFill>
              </a:rPr>
              <a:t>gewerbsmäßige Vermittlung </a:t>
            </a:r>
            <a:r>
              <a:rPr lang="de-DE" sz="900" dirty="0" smtClean="0">
                <a:solidFill>
                  <a:srgbClr val="1D2D4B"/>
                </a:solidFill>
              </a:rPr>
              <a:t>von Immobilien, nicht grundpfandrechtlich besicherte Darlehen</a:t>
            </a:r>
          </a:p>
        </p:txBody>
      </p:sp>
      <p:sp>
        <p:nvSpPr>
          <p:cNvPr id="29" name="Text Box 11"/>
          <p:cNvSpPr txBox="1">
            <a:spLocks noChangeArrowheads="1"/>
          </p:cNvSpPr>
          <p:nvPr/>
        </p:nvSpPr>
        <p:spPr bwMode="auto">
          <a:xfrm>
            <a:off x="4585038" y="3517347"/>
            <a:ext cx="2952866" cy="1131079"/>
          </a:xfrm>
          <a:prstGeom prst="rect">
            <a:avLst/>
          </a:prstGeom>
          <a:noFill/>
          <a:ln w="9525" algn="ctr">
            <a:solidFill>
              <a:srgbClr val="1D2D4B"/>
            </a:solidFill>
            <a:miter lim="800000"/>
            <a:headEnd/>
            <a:tailEnd/>
          </a:ln>
        </p:spPr>
        <p:txBody>
          <a:bodyPr wrap="square">
            <a:spAutoFit/>
          </a:bodyPr>
          <a:lstStyle/>
          <a:p>
            <a:pPr algn="l">
              <a:defRPr/>
            </a:pPr>
            <a:r>
              <a:rPr lang="de-DE" sz="900" b="1" dirty="0" smtClean="0">
                <a:solidFill>
                  <a:srgbClr val="1D2D4B"/>
                </a:solidFill>
              </a:rPr>
              <a:t>Finanzanlagenvermittler</a:t>
            </a:r>
            <a:endParaRPr lang="de-DE" sz="900" b="1" dirty="0">
              <a:solidFill>
                <a:srgbClr val="1D2D4B"/>
              </a:solidFill>
            </a:endParaRPr>
          </a:p>
          <a:p>
            <a:pPr marL="87313" indent="-87313" algn="l" defTabSz="895350">
              <a:spcBef>
                <a:spcPct val="50000"/>
              </a:spcBef>
              <a:buFont typeface="Wingdings" pitchFamily="2" charset="2"/>
              <a:buChar char="§"/>
              <a:defRPr/>
            </a:pPr>
            <a:r>
              <a:rPr lang="de-DE" sz="900" dirty="0">
                <a:solidFill>
                  <a:srgbClr val="1D2D4B"/>
                </a:solidFill>
              </a:rPr>
              <a:t>gewerbsmäßige </a:t>
            </a:r>
            <a:r>
              <a:rPr lang="de-DE" sz="900" dirty="0" smtClean="0">
                <a:solidFill>
                  <a:srgbClr val="1D2D4B"/>
                </a:solidFill>
              </a:rPr>
              <a:t>Vermittlung oder </a:t>
            </a:r>
            <a:r>
              <a:rPr lang="de-DE" sz="900" dirty="0">
                <a:solidFill>
                  <a:srgbClr val="1D2D4B"/>
                </a:solidFill>
              </a:rPr>
              <a:t>Anlageberatung </a:t>
            </a:r>
            <a:r>
              <a:rPr lang="de-DE" sz="900" dirty="0" smtClean="0">
                <a:solidFill>
                  <a:srgbClr val="1D2D4B"/>
                </a:solidFill>
              </a:rPr>
              <a:t>zu Anteilen </a:t>
            </a:r>
            <a:r>
              <a:rPr lang="de-DE" sz="900" dirty="0">
                <a:solidFill>
                  <a:srgbClr val="1D2D4B"/>
                </a:solidFill>
              </a:rPr>
              <a:t>an </a:t>
            </a:r>
            <a:r>
              <a:rPr lang="de-DE" sz="900" dirty="0" smtClean="0">
                <a:solidFill>
                  <a:srgbClr val="1D2D4B"/>
                </a:solidFill>
              </a:rPr>
              <a:t>Investmentfonds, Anteilen </a:t>
            </a:r>
            <a:r>
              <a:rPr lang="de-DE" sz="900" dirty="0">
                <a:solidFill>
                  <a:srgbClr val="1D2D4B"/>
                </a:solidFill>
              </a:rPr>
              <a:t>an geschlossen Fonds in Form einer </a:t>
            </a:r>
            <a:r>
              <a:rPr lang="de-DE" sz="900" dirty="0" smtClean="0">
                <a:solidFill>
                  <a:srgbClr val="1D2D4B"/>
                </a:solidFill>
              </a:rPr>
              <a:t>Kommanditgesellschaft, sonstigen </a:t>
            </a:r>
            <a:r>
              <a:rPr lang="de-DE" sz="900" dirty="0">
                <a:solidFill>
                  <a:srgbClr val="1D2D4B"/>
                </a:solidFill>
              </a:rPr>
              <a:t>Vermögensanlagen i. S. d. § 1 Abs. 2 des Vermögensanlagengesetzes </a:t>
            </a:r>
          </a:p>
        </p:txBody>
      </p:sp>
      <p:cxnSp>
        <p:nvCxnSpPr>
          <p:cNvPr id="30" name="Gerader Verbinder 29"/>
          <p:cNvCxnSpPr>
            <a:stCxn id="18" idx="2"/>
            <a:endCxn id="28" idx="0"/>
          </p:cNvCxnSpPr>
          <p:nvPr/>
        </p:nvCxnSpPr>
        <p:spPr bwMode="auto">
          <a:xfrm>
            <a:off x="3865496" y="3395063"/>
            <a:ext cx="0" cy="119157"/>
          </a:xfrm>
          <a:prstGeom prst="line">
            <a:avLst/>
          </a:prstGeom>
          <a:solidFill>
            <a:srgbClr val="D6D6D6"/>
          </a:solidFill>
          <a:ln w="9525" cap="flat" cmpd="sng" algn="ctr">
            <a:solidFill>
              <a:schemeClr val="tx1"/>
            </a:solidFill>
            <a:prstDash val="solid"/>
            <a:round/>
            <a:headEnd type="none" w="med" len="med"/>
            <a:tailEnd type="none" w="med" len="med"/>
          </a:ln>
          <a:effectLst/>
        </p:spPr>
      </p:cxnSp>
      <p:cxnSp>
        <p:nvCxnSpPr>
          <p:cNvPr id="31" name="Gerader Verbinder 30"/>
          <p:cNvCxnSpPr/>
          <p:nvPr/>
        </p:nvCxnSpPr>
        <p:spPr bwMode="auto">
          <a:xfrm>
            <a:off x="5449672" y="3391970"/>
            <a:ext cx="0" cy="119157"/>
          </a:xfrm>
          <a:prstGeom prst="line">
            <a:avLst/>
          </a:prstGeom>
          <a:solidFill>
            <a:srgbClr val="D6D6D6"/>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961615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altLang="de-DE" dirty="0"/>
              <a:t>Invaliditätsleistungen der privaten </a:t>
            </a:r>
            <a:r>
              <a:rPr kumimoji="1" lang="de-DE" altLang="de-DE" dirty="0" smtClean="0"/>
              <a:t>Unfallversicherung</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11" name="Text Box 3"/>
          <p:cNvSpPr txBox="1">
            <a:spLocks noChangeArrowheads="1"/>
          </p:cNvSpPr>
          <p:nvPr/>
        </p:nvSpPr>
        <p:spPr bwMode="auto">
          <a:xfrm>
            <a:off x="364220" y="2467203"/>
            <a:ext cx="1077186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Font typeface="Wingdings" panose="05000000000000000000" pitchFamily="2" charset="2"/>
              <a:buNone/>
            </a:pPr>
            <a:r>
              <a:rPr kumimoji="1" lang="de-DE" altLang="de-DE" sz="2000" b="1" dirty="0" smtClean="0"/>
              <a:t>Vorschaden</a:t>
            </a:r>
          </a:p>
        </p:txBody>
      </p:sp>
      <p:sp>
        <p:nvSpPr>
          <p:cNvPr id="12" name="Text Box 4"/>
          <p:cNvSpPr txBox="1">
            <a:spLocks noChangeArrowheads="1"/>
          </p:cNvSpPr>
          <p:nvPr/>
        </p:nvSpPr>
        <p:spPr bwMode="auto">
          <a:xfrm>
            <a:off x="364220" y="2981553"/>
            <a:ext cx="1031420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berücksichtigt werden durch den Unfall betroffene Körperteile oder Sinnesorgane, sofern an diesen schon vorher ein dauernder Schaden bestand</a:t>
            </a:r>
          </a:p>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der Invaliditätsgrad wird um die Vorinvaliditätshöhe gemindert</a:t>
            </a:r>
          </a:p>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Mitwirkungsgrade von weniger als 25% bleiben unberücksichtigt</a:t>
            </a:r>
          </a:p>
        </p:txBody>
      </p:sp>
    </p:spTree>
    <p:extLst>
      <p:ext uri="{BB962C8B-B14F-4D97-AF65-F5344CB8AC3E}">
        <p14:creationId xmlns:p14="http://schemas.microsoft.com/office/powerpoint/2010/main" val="13255017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altLang="de-DE" dirty="0"/>
              <a:t>Invalidit</a:t>
            </a:r>
            <a:r>
              <a:rPr lang="de-DE" altLang="de-DE" dirty="0">
                <a:latin typeface="Arial (TT) Bold" charset="0"/>
              </a:rPr>
              <a:t>ä</a:t>
            </a:r>
            <a:r>
              <a:rPr lang="de-DE" altLang="de-DE" dirty="0"/>
              <a:t>tsgrundsumme</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5" name="Text Box 3"/>
          <p:cNvSpPr txBox="1">
            <a:spLocks noChangeArrowheads="1"/>
          </p:cNvSpPr>
          <p:nvPr/>
        </p:nvSpPr>
        <p:spPr bwMode="auto">
          <a:xfrm>
            <a:off x="353334" y="2423660"/>
            <a:ext cx="78152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Font typeface="Wingdings" panose="05000000000000000000" pitchFamily="2" charset="2"/>
              <a:buNone/>
            </a:pPr>
            <a:r>
              <a:rPr kumimoji="1" lang="de-DE" altLang="de-DE" sz="2000" b="1" dirty="0" smtClean="0"/>
              <a:t>Lineare Grundsumme</a:t>
            </a:r>
          </a:p>
        </p:txBody>
      </p:sp>
      <p:sp>
        <p:nvSpPr>
          <p:cNvPr id="6" name="Text Box 4"/>
          <p:cNvSpPr txBox="1">
            <a:spLocks noChangeArrowheads="1"/>
          </p:cNvSpPr>
          <p:nvPr/>
        </p:nvSpPr>
        <p:spPr bwMode="auto">
          <a:xfrm>
            <a:off x="353334" y="2938010"/>
            <a:ext cx="8231188"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r>
              <a:rPr kumimoji="1" lang="de-DE" altLang="de-DE" sz="2000" dirty="0" smtClean="0"/>
              <a:t>Beispiel:</a:t>
            </a:r>
            <a:br>
              <a:rPr kumimoji="1" lang="de-DE" altLang="de-DE" sz="2000" dirty="0" smtClean="0"/>
            </a:br>
            <a:endParaRPr kumimoji="1" lang="de-DE" altLang="de-DE" sz="2000" dirty="0" smtClean="0"/>
          </a:p>
          <a:p>
            <a:pPr eaLnBrk="0" fontAlgn="base" hangingPunct="0">
              <a:spcBef>
                <a:spcPct val="50000"/>
              </a:spcBef>
              <a:spcAft>
                <a:spcPct val="0"/>
              </a:spcAft>
            </a:pPr>
            <a:r>
              <a:rPr kumimoji="1" lang="de-DE" altLang="de-DE" sz="2000" b="1" dirty="0" smtClean="0"/>
              <a:t>Invaliditätsgrundsumme 100.000 € (ohne Progression)</a:t>
            </a:r>
          </a:p>
          <a:p>
            <a:pPr eaLnBrk="0" fontAlgn="base" hangingPunct="0">
              <a:spcBef>
                <a:spcPct val="50000"/>
              </a:spcBef>
              <a:spcAft>
                <a:spcPct val="0"/>
              </a:spcAft>
            </a:pPr>
            <a:endParaRPr kumimoji="1" lang="de-DE" altLang="de-DE" sz="2000" dirty="0" smtClean="0"/>
          </a:p>
          <a:p>
            <a:pPr eaLnBrk="0" fontAlgn="base" hangingPunct="0">
              <a:spcBef>
                <a:spcPct val="50000"/>
              </a:spcBef>
              <a:spcAft>
                <a:spcPct val="0"/>
              </a:spcAft>
            </a:pPr>
            <a:r>
              <a:rPr kumimoji="1" lang="de-DE" altLang="de-DE" sz="2000" dirty="0" smtClean="0"/>
              <a:t>Bei </a:t>
            </a:r>
            <a:r>
              <a:rPr kumimoji="1" lang="de-DE" altLang="de-DE" sz="2000" b="1" dirty="0" smtClean="0"/>
              <a:t>10 Prozent </a:t>
            </a:r>
            <a:r>
              <a:rPr kumimoji="1" lang="de-DE" altLang="de-DE" sz="2000" dirty="0" smtClean="0"/>
              <a:t>Gliedertaxwert = </a:t>
            </a:r>
            <a:r>
              <a:rPr kumimoji="1" lang="de-DE" altLang="de-DE" sz="2000" b="1" dirty="0" smtClean="0"/>
              <a:t>10.000 €</a:t>
            </a:r>
            <a:r>
              <a:rPr kumimoji="1" lang="de-DE" altLang="de-DE" sz="2000" dirty="0" smtClean="0"/>
              <a:t> Leistung  </a:t>
            </a:r>
          </a:p>
          <a:p>
            <a:pPr eaLnBrk="0" fontAlgn="base" hangingPunct="0">
              <a:spcBef>
                <a:spcPct val="50000"/>
              </a:spcBef>
              <a:spcAft>
                <a:spcPct val="0"/>
              </a:spcAft>
            </a:pPr>
            <a:r>
              <a:rPr kumimoji="1" lang="de-DE" altLang="de-DE" sz="2000" dirty="0" smtClean="0"/>
              <a:t>Bei </a:t>
            </a:r>
            <a:r>
              <a:rPr kumimoji="1" lang="de-DE" altLang="de-DE" sz="2000" b="1" dirty="0" smtClean="0"/>
              <a:t>50 Prozent </a:t>
            </a:r>
            <a:r>
              <a:rPr kumimoji="1" lang="de-DE" altLang="de-DE" sz="2000" dirty="0" smtClean="0"/>
              <a:t>Gliedertaxwert = </a:t>
            </a:r>
            <a:r>
              <a:rPr kumimoji="1" lang="de-DE" altLang="de-DE" sz="2000" b="1" dirty="0" smtClean="0"/>
              <a:t>50.000 €</a:t>
            </a:r>
            <a:r>
              <a:rPr kumimoji="1" lang="de-DE" altLang="de-DE" sz="2000" dirty="0" smtClean="0"/>
              <a:t> Leistung              </a:t>
            </a:r>
          </a:p>
          <a:p>
            <a:pPr eaLnBrk="0" fontAlgn="base" hangingPunct="0">
              <a:spcBef>
                <a:spcPct val="50000"/>
              </a:spcBef>
              <a:spcAft>
                <a:spcPct val="0"/>
              </a:spcAft>
            </a:pPr>
            <a:r>
              <a:rPr kumimoji="1" lang="de-DE" altLang="de-DE" sz="2000" dirty="0" smtClean="0"/>
              <a:t>Bei </a:t>
            </a:r>
            <a:r>
              <a:rPr kumimoji="1" lang="de-DE" altLang="de-DE" sz="2000" b="1" dirty="0" smtClean="0"/>
              <a:t>90 Prozent </a:t>
            </a:r>
            <a:r>
              <a:rPr kumimoji="1" lang="de-DE" altLang="de-DE" sz="2000" dirty="0" smtClean="0"/>
              <a:t>Gliedertaxwert = </a:t>
            </a:r>
            <a:r>
              <a:rPr kumimoji="1" lang="de-DE" altLang="de-DE" sz="2000" b="1" dirty="0" smtClean="0"/>
              <a:t>90.000 €</a:t>
            </a:r>
            <a:r>
              <a:rPr kumimoji="1" lang="de-DE" altLang="de-DE" sz="2000" dirty="0" smtClean="0"/>
              <a:t> Leistung</a:t>
            </a:r>
          </a:p>
        </p:txBody>
      </p:sp>
    </p:spTree>
    <p:extLst>
      <p:ext uri="{BB962C8B-B14F-4D97-AF65-F5344CB8AC3E}">
        <p14:creationId xmlns:p14="http://schemas.microsoft.com/office/powerpoint/2010/main" val="2598668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altLang="de-DE" dirty="0"/>
              <a:t>Invalidit</a:t>
            </a:r>
            <a:r>
              <a:rPr lang="de-DE" altLang="de-DE" dirty="0">
                <a:latin typeface="Arial (TT) Bold" charset="0"/>
              </a:rPr>
              <a:t>ä</a:t>
            </a:r>
            <a:r>
              <a:rPr lang="de-DE" altLang="de-DE" dirty="0"/>
              <a:t>tsgrundsumme</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8" name="Text Box 3"/>
          <p:cNvSpPr txBox="1">
            <a:spLocks noChangeArrowheads="1"/>
          </p:cNvSpPr>
          <p:nvPr/>
        </p:nvSpPr>
        <p:spPr bwMode="auto">
          <a:xfrm>
            <a:off x="348798" y="2424114"/>
            <a:ext cx="1076551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Font typeface="Wingdings" panose="05000000000000000000" pitchFamily="2" charset="2"/>
              <a:buNone/>
            </a:pPr>
            <a:r>
              <a:rPr kumimoji="1" lang="de-DE" altLang="de-DE" sz="2000" b="1" dirty="0" smtClean="0"/>
              <a:t>Besondere Bedingungen für Mehrleistung bei hohen Invaliditätsgraden</a:t>
            </a:r>
            <a:br>
              <a:rPr kumimoji="1" lang="de-DE" altLang="de-DE" sz="2000" b="1" dirty="0" smtClean="0"/>
            </a:br>
            <a:r>
              <a:rPr kumimoji="1" lang="de-DE" altLang="de-DE" sz="2000" b="1" dirty="0" smtClean="0"/>
              <a:t>(lineare Grundsumme)</a:t>
            </a:r>
          </a:p>
        </p:txBody>
      </p:sp>
      <p:sp>
        <p:nvSpPr>
          <p:cNvPr id="9" name="Text Box 4"/>
          <p:cNvSpPr txBox="1">
            <a:spLocks noChangeArrowheads="1"/>
          </p:cNvSpPr>
          <p:nvPr/>
        </p:nvSpPr>
        <p:spPr bwMode="auto">
          <a:xfrm>
            <a:off x="348798" y="3387048"/>
            <a:ext cx="10765515"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Mehrleistungen werden ab 70, 75 oder 90 Prozent Invaliditätsgrad vereinbart</a:t>
            </a:r>
          </a:p>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Keine Änderung der Leistungshöhe bis zum vereinbarten Invaliditätsgrad</a:t>
            </a:r>
          </a:p>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Leistungsverdopplung bei einem darüber liegenden Invaliditätsgrad</a:t>
            </a:r>
          </a:p>
          <a:p>
            <a:pPr eaLnBrk="0" fontAlgn="base" hangingPunct="0">
              <a:spcBef>
                <a:spcPct val="50000"/>
              </a:spcBef>
              <a:spcAft>
                <a:spcPct val="0"/>
              </a:spcAft>
              <a:buClr>
                <a:srgbClr val="1D2D4B"/>
              </a:buClr>
              <a:buFont typeface="Wingdings" panose="05000000000000000000" pitchFamily="2" charset="2"/>
              <a:buChar char="§"/>
            </a:pPr>
            <a:r>
              <a:rPr kumimoji="1" lang="de-DE" altLang="de-DE" sz="2000" dirty="0" smtClean="0"/>
              <a:t>Begrenzung der Mehrleistung i.d.R. auf 150.000 €</a:t>
            </a:r>
          </a:p>
        </p:txBody>
      </p:sp>
    </p:spTree>
    <p:extLst>
      <p:ext uri="{BB962C8B-B14F-4D97-AF65-F5344CB8AC3E}">
        <p14:creationId xmlns:p14="http://schemas.microsoft.com/office/powerpoint/2010/main" val="3634801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altLang="de-DE" dirty="0"/>
              <a:t>Progressive Invalidit</a:t>
            </a:r>
            <a:r>
              <a:rPr lang="de-DE" altLang="de-DE" dirty="0">
                <a:latin typeface="Arial (TT) Bold" charset="0"/>
              </a:rPr>
              <a:t>ä</a:t>
            </a:r>
            <a:r>
              <a:rPr lang="de-DE" altLang="de-DE" dirty="0"/>
              <a:t>tsstaffeln</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7" name="Text Box 3"/>
          <p:cNvSpPr txBox="1">
            <a:spLocks noChangeArrowheads="1"/>
          </p:cNvSpPr>
          <p:nvPr/>
        </p:nvSpPr>
        <p:spPr bwMode="auto">
          <a:xfrm>
            <a:off x="364220" y="2467203"/>
            <a:ext cx="104962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r>
              <a:rPr kumimoji="1" lang="de-DE" altLang="de-DE" sz="2000" b="1" dirty="0" smtClean="0"/>
              <a:t>Progression</a:t>
            </a:r>
          </a:p>
        </p:txBody>
      </p:sp>
      <p:sp>
        <p:nvSpPr>
          <p:cNvPr id="10" name="Text Box 4"/>
          <p:cNvSpPr txBox="1">
            <a:spLocks noChangeArrowheads="1"/>
          </p:cNvSpPr>
          <p:nvPr/>
        </p:nvSpPr>
        <p:spPr bwMode="auto">
          <a:xfrm>
            <a:off x="364219" y="2981553"/>
            <a:ext cx="10782751"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100000"/>
              </a:spcBef>
              <a:spcAft>
                <a:spcPct val="0"/>
              </a:spcAft>
              <a:buFont typeface="Wingdings" panose="05000000000000000000" pitchFamily="2" charset="2"/>
              <a:buNone/>
            </a:pPr>
            <a:r>
              <a:rPr kumimoji="1" lang="de-DE" altLang="de-DE" sz="2000" dirty="0" smtClean="0"/>
              <a:t>Durch Progressionsstaffeln erfolgt in der Regel eine Leistungserhöhung ab ca. 25 Prozent Invaliditätsgrad.</a:t>
            </a:r>
          </a:p>
          <a:p>
            <a:pPr eaLnBrk="0" fontAlgn="base" hangingPunct="0">
              <a:spcBef>
                <a:spcPct val="100000"/>
              </a:spcBef>
              <a:spcAft>
                <a:spcPct val="0"/>
              </a:spcAft>
              <a:buFont typeface="Wingdings" panose="05000000000000000000" pitchFamily="2" charset="2"/>
              <a:buNone/>
            </a:pPr>
            <a:r>
              <a:rPr kumimoji="1" lang="de-DE" altLang="de-DE" sz="2000" dirty="0" smtClean="0"/>
              <a:t>Es handelt sich um eine mit der Höhe des Invaliditätsgrades progressiv steigende Leistungserhöhung.</a:t>
            </a:r>
          </a:p>
          <a:p>
            <a:pPr eaLnBrk="0" fontAlgn="base" hangingPunct="0">
              <a:spcBef>
                <a:spcPct val="100000"/>
              </a:spcBef>
              <a:spcAft>
                <a:spcPct val="0"/>
              </a:spcAft>
              <a:buFont typeface="Wingdings" panose="05000000000000000000" pitchFamily="2" charset="2"/>
              <a:buNone/>
            </a:pPr>
            <a:r>
              <a:rPr kumimoji="1" lang="de-DE" altLang="de-DE" sz="2000" b="1" dirty="0" smtClean="0"/>
              <a:t>Mögliche Progressionen: 225% bis 1000%</a:t>
            </a:r>
          </a:p>
        </p:txBody>
      </p:sp>
    </p:spTree>
    <p:extLst>
      <p:ext uri="{BB962C8B-B14F-4D97-AF65-F5344CB8AC3E}">
        <p14:creationId xmlns:p14="http://schemas.microsoft.com/office/powerpoint/2010/main" val="1280361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altLang="de-DE" dirty="0"/>
              <a:t>Progressive Invalidit</a:t>
            </a:r>
            <a:r>
              <a:rPr lang="de-DE" altLang="de-DE" dirty="0">
                <a:latin typeface="Arial (TT) Bold" charset="0"/>
              </a:rPr>
              <a:t>ä</a:t>
            </a:r>
            <a:r>
              <a:rPr lang="de-DE" altLang="de-DE" dirty="0"/>
              <a:t>tsstaffeln</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8" name="Text Box 3"/>
          <p:cNvSpPr txBox="1">
            <a:spLocks noChangeArrowheads="1"/>
          </p:cNvSpPr>
          <p:nvPr/>
        </p:nvSpPr>
        <p:spPr bwMode="auto">
          <a:xfrm>
            <a:off x="373067" y="3591226"/>
            <a:ext cx="78470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Font typeface="Wingdings" panose="05000000000000000000" pitchFamily="2" charset="2"/>
              <a:buNone/>
            </a:pPr>
            <a:r>
              <a:rPr kumimoji="1" lang="de-DE" altLang="de-DE" sz="2000" dirty="0" smtClean="0"/>
              <a:t>Im gleichen Fall beträgt die Leistung bei einer Invalidität mit:</a:t>
            </a:r>
          </a:p>
        </p:txBody>
      </p:sp>
      <p:sp>
        <p:nvSpPr>
          <p:cNvPr id="9" name="Text Box 4"/>
          <p:cNvSpPr txBox="1">
            <a:spLocks noChangeArrowheads="1"/>
          </p:cNvSpPr>
          <p:nvPr/>
        </p:nvSpPr>
        <p:spPr bwMode="auto">
          <a:xfrm>
            <a:off x="364220" y="2400661"/>
            <a:ext cx="1097869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Font typeface="Wingdings" panose="05000000000000000000" pitchFamily="2" charset="2"/>
              <a:buNone/>
            </a:pPr>
            <a:r>
              <a:rPr kumimoji="1" lang="de-DE" altLang="de-DE" sz="2000" b="1" u="sng" dirty="0" smtClean="0"/>
              <a:t>Beispiel (ohne Progressionsstaffel):</a:t>
            </a:r>
            <a:r>
              <a:rPr kumimoji="1" lang="de-DE" altLang="de-DE" sz="2000" b="1" dirty="0" smtClean="0"/>
              <a:t/>
            </a:r>
            <a:br>
              <a:rPr kumimoji="1" lang="de-DE" altLang="de-DE" sz="2000" b="1" dirty="0" smtClean="0"/>
            </a:br>
            <a:r>
              <a:rPr kumimoji="1" lang="de-DE" altLang="de-DE" sz="2000" dirty="0" smtClean="0"/>
              <a:t>Bei Verlust / Funktionsunfähigkeit der Hand im Handgelenk erfolgt eine Leistung von 55.000 €, ausgehend von 100.000 € VS.</a:t>
            </a:r>
          </a:p>
        </p:txBody>
      </p:sp>
      <p:sp>
        <p:nvSpPr>
          <p:cNvPr id="34" name="Rectangle 7"/>
          <p:cNvSpPr>
            <a:spLocks noChangeArrowheads="1"/>
          </p:cNvSpPr>
          <p:nvPr/>
        </p:nvSpPr>
        <p:spPr bwMode="auto">
          <a:xfrm>
            <a:off x="3002535" y="4492245"/>
            <a:ext cx="6157680" cy="1404461"/>
          </a:xfrm>
          <a:prstGeom prst="rect">
            <a:avLst/>
          </a:prstGeom>
          <a:noFill/>
          <a:ln>
            <a:noFill/>
          </a:ln>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r>
              <a:rPr kumimoji="1" lang="de-DE" altLang="de-DE" sz="2000" dirty="0" smtClean="0"/>
              <a:t>Progression	225%		bis zu   90.000 €</a:t>
            </a:r>
          </a:p>
          <a:p>
            <a:pPr fontAlgn="base">
              <a:spcBef>
                <a:spcPct val="0"/>
              </a:spcBef>
              <a:spcAft>
                <a:spcPct val="0"/>
              </a:spcAft>
            </a:pPr>
            <a:r>
              <a:rPr kumimoji="1" lang="de-DE" altLang="de-DE" sz="2000" dirty="0" smtClean="0"/>
              <a:t>Progression	330%		bis </a:t>
            </a:r>
            <a:r>
              <a:rPr kumimoji="1" lang="de-DE" altLang="de-DE" sz="2000" dirty="0"/>
              <a:t>zu </a:t>
            </a:r>
            <a:r>
              <a:rPr kumimoji="1" lang="de-DE" altLang="de-DE" sz="2000" dirty="0" smtClean="0"/>
              <a:t>120.000 </a:t>
            </a:r>
            <a:r>
              <a:rPr kumimoji="1" lang="de-DE" altLang="de-DE" sz="2000" dirty="0"/>
              <a:t>€</a:t>
            </a:r>
            <a:endParaRPr kumimoji="1" lang="de-DE" altLang="de-DE" sz="2000" dirty="0" smtClean="0"/>
          </a:p>
          <a:p>
            <a:pPr fontAlgn="base">
              <a:spcBef>
                <a:spcPct val="0"/>
              </a:spcBef>
              <a:spcAft>
                <a:spcPct val="0"/>
              </a:spcAft>
            </a:pPr>
            <a:r>
              <a:rPr kumimoji="1" lang="de-DE" altLang="de-DE" sz="2000" dirty="0" smtClean="0"/>
              <a:t>Progression	</a:t>
            </a:r>
            <a:r>
              <a:rPr kumimoji="1" lang="de-DE" altLang="de-DE" sz="2000" dirty="0"/>
              <a:t>350%	 </a:t>
            </a:r>
            <a:r>
              <a:rPr kumimoji="1" lang="de-DE" altLang="de-DE" sz="2000" dirty="0" smtClean="0"/>
              <a:t>	bis </a:t>
            </a:r>
            <a:r>
              <a:rPr kumimoji="1" lang="de-DE" altLang="de-DE" sz="2000" dirty="0"/>
              <a:t>zu </a:t>
            </a:r>
            <a:r>
              <a:rPr kumimoji="1" lang="de-DE" altLang="de-DE" sz="2000" dirty="0" smtClean="0"/>
              <a:t>125.000 </a:t>
            </a:r>
            <a:r>
              <a:rPr kumimoji="1" lang="de-DE" altLang="de-DE" sz="2000" dirty="0"/>
              <a:t>€</a:t>
            </a:r>
            <a:endParaRPr kumimoji="1" lang="de-DE" altLang="de-DE" sz="2000" dirty="0" smtClean="0"/>
          </a:p>
          <a:p>
            <a:pPr fontAlgn="base">
              <a:spcBef>
                <a:spcPct val="0"/>
              </a:spcBef>
              <a:spcAft>
                <a:spcPct val="0"/>
              </a:spcAft>
            </a:pPr>
            <a:r>
              <a:rPr kumimoji="1" lang="de-DE" altLang="de-DE" sz="2000" dirty="0" smtClean="0"/>
              <a:t>Progression	500%		bis </a:t>
            </a:r>
            <a:r>
              <a:rPr kumimoji="1" lang="de-DE" altLang="de-DE" sz="2000" dirty="0"/>
              <a:t>zu </a:t>
            </a:r>
            <a:r>
              <a:rPr kumimoji="1" lang="de-DE" altLang="de-DE" sz="2000" dirty="0" smtClean="0"/>
              <a:t>155.000 </a:t>
            </a:r>
            <a:r>
              <a:rPr kumimoji="1" lang="de-DE" altLang="de-DE" sz="2000" dirty="0"/>
              <a:t>€</a:t>
            </a:r>
            <a:endParaRPr kumimoji="1" lang="de-DE" altLang="de-DE" sz="2000" dirty="0" smtClean="0"/>
          </a:p>
        </p:txBody>
      </p:sp>
    </p:spTree>
    <p:extLst>
      <p:ext uri="{BB962C8B-B14F-4D97-AF65-F5344CB8AC3E}">
        <p14:creationId xmlns:p14="http://schemas.microsoft.com/office/powerpoint/2010/main" val="11860370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altLang="de-DE" dirty="0"/>
              <a:t>Progressive </a:t>
            </a:r>
            <a:r>
              <a:rPr lang="de-DE" altLang="de-DE" dirty="0" smtClean="0"/>
              <a:t>Invalidit</a:t>
            </a:r>
            <a:r>
              <a:rPr lang="de-DE" altLang="de-DE" dirty="0" smtClean="0">
                <a:latin typeface="Arial (TT) Bold" charset="0"/>
              </a:rPr>
              <a:t>ä</a:t>
            </a:r>
            <a:r>
              <a:rPr lang="de-DE" altLang="de-DE" dirty="0"/>
              <a:t>tsstaffeln und Leistungsanspruch</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graphicFrame>
        <p:nvGraphicFramePr>
          <p:cNvPr id="10" name="Object 1027"/>
          <p:cNvGraphicFramePr>
            <a:graphicFrameLocks noChangeAspect="1"/>
          </p:cNvGraphicFramePr>
          <p:nvPr>
            <p:extLst>
              <p:ext uri="{D42A27DB-BD31-4B8C-83A1-F6EECF244321}">
                <p14:modId xmlns:p14="http://schemas.microsoft.com/office/powerpoint/2010/main" val="1925337266"/>
              </p:ext>
            </p:extLst>
          </p:nvPr>
        </p:nvGraphicFramePr>
        <p:xfrm>
          <a:off x="2787437" y="2397694"/>
          <a:ext cx="6624637" cy="4319587"/>
        </p:xfrm>
        <a:graphic>
          <a:graphicData uri="http://schemas.openxmlformats.org/presentationml/2006/ole">
            <mc:AlternateContent xmlns:mc="http://schemas.openxmlformats.org/markup-compatibility/2006">
              <mc:Choice xmlns:v="urn:schemas-microsoft-com:vml" Requires="v">
                <p:oleObj spid="_x0000_s3353" name="Diagramm" r:id="rId3" imgW="7315200" imgH="5276986" progId="MSGraph.Chart.8">
                  <p:embed followColorScheme="full"/>
                </p:oleObj>
              </mc:Choice>
              <mc:Fallback>
                <p:oleObj name="Diagramm" r:id="rId3" imgW="7315200" imgH="5276986" progId="MSGraph.Chart.8">
                  <p:embed followColorScheme="full"/>
                  <p:pic>
                    <p:nvPicPr>
                      <p:cNvPr id="0" name=""/>
                      <p:cNvPicPr>
                        <a:picLocks noChangeAspect="1" noChangeArrowheads="1"/>
                      </p:cNvPicPr>
                      <p:nvPr/>
                    </p:nvPicPr>
                    <p:blipFill>
                      <a:blip r:embed="rId4"/>
                      <a:srcRect/>
                      <a:stretch>
                        <a:fillRect/>
                      </a:stretch>
                    </p:blipFill>
                    <p:spPr bwMode="auto">
                      <a:xfrm>
                        <a:off x="2787437" y="2397694"/>
                        <a:ext cx="6624637" cy="4319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 name="AutoShape 1028"/>
          <p:cNvSpPr>
            <a:spLocks noChangeArrowheads="1"/>
          </p:cNvSpPr>
          <p:nvPr/>
        </p:nvSpPr>
        <p:spPr bwMode="auto">
          <a:xfrm>
            <a:off x="5768762" y="4143944"/>
            <a:ext cx="2057400" cy="205898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69" y="10800"/>
                </a:moveTo>
                <a:cubicBezTo>
                  <a:pt x="669" y="16395"/>
                  <a:pt x="5205" y="20931"/>
                  <a:pt x="10800" y="20931"/>
                </a:cubicBezTo>
                <a:cubicBezTo>
                  <a:pt x="16395" y="20931"/>
                  <a:pt x="20931" y="16395"/>
                  <a:pt x="20931" y="10800"/>
                </a:cubicBezTo>
                <a:cubicBezTo>
                  <a:pt x="20931" y="5205"/>
                  <a:pt x="16395" y="669"/>
                  <a:pt x="10800" y="669"/>
                </a:cubicBezTo>
                <a:cubicBezTo>
                  <a:pt x="5205" y="669"/>
                  <a:pt x="669" y="5205"/>
                  <a:pt x="669" y="10800"/>
                </a:cubicBezTo>
                <a:close/>
              </a:path>
            </a:pathLst>
          </a:custGeom>
          <a:solidFill>
            <a:srgbClr val="6E0717"/>
          </a:solidFill>
          <a:ln w="9525">
            <a:solidFill>
              <a:srgbClr val="6E0717"/>
            </a:solidFill>
            <a:round/>
            <a:headEnd/>
            <a:tailEnd/>
          </a:ln>
        </p:spPr>
        <p:txBody>
          <a:bodyPr wrap="none" anchor="ctr"/>
          <a:lstStyle/>
          <a:p>
            <a:pPr eaLnBrk="0" fontAlgn="base" hangingPunct="0">
              <a:spcBef>
                <a:spcPct val="0"/>
              </a:spcBef>
              <a:spcAft>
                <a:spcPct val="0"/>
              </a:spcAft>
            </a:pPr>
            <a:endParaRPr lang="de-DE" sz="2400" smtClean="0">
              <a:solidFill>
                <a:srgbClr val="000000"/>
              </a:solidFill>
            </a:endParaRPr>
          </a:p>
        </p:txBody>
      </p:sp>
    </p:spTree>
    <p:extLst>
      <p:ext uri="{BB962C8B-B14F-4D97-AF65-F5344CB8AC3E}">
        <p14:creationId xmlns:p14="http://schemas.microsoft.com/office/powerpoint/2010/main" val="237573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altLang="de-DE" dirty="0"/>
              <a:t>Progressive </a:t>
            </a:r>
            <a:r>
              <a:rPr lang="de-DE" altLang="de-DE" dirty="0" smtClean="0"/>
              <a:t>Invalidit</a:t>
            </a:r>
            <a:r>
              <a:rPr lang="de-DE" altLang="de-DE" dirty="0" smtClean="0">
                <a:latin typeface="Arial (TT) Bold" charset="0"/>
              </a:rPr>
              <a:t>ä</a:t>
            </a:r>
            <a:r>
              <a:rPr lang="de-DE" altLang="de-DE" dirty="0"/>
              <a:t>tsstaffeln und Leistungsanspruch</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graphicFrame>
        <p:nvGraphicFramePr>
          <p:cNvPr id="7" name="Object 10"/>
          <p:cNvGraphicFramePr>
            <a:graphicFrameLocks noChangeAspect="1"/>
          </p:cNvGraphicFramePr>
          <p:nvPr>
            <p:extLst>
              <p:ext uri="{D42A27DB-BD31-4B8C-83A1-F6EECF244321}">
                <p14:modId xmlns:p14="http://schemas.microsoft.com/office/powerpoint/2010/main" val="2959679868"/>
              </p:ext>
            </p:extLst>
          </p:nvPr>
        </p:nvGraphicFramePr>
        <p:xfrm>
          <a:off x="2593140" y="3009965"/>
          <a:ext cx="6985000" cy="3611563"/>
        </p:xfrm>
        <a:graphic>
          <a:graphicData uri="http://schemas.openxmlformats.org/presentationml/2006/ole">
            <mc:AlternateContent xmlns:mc="http://schemas.openxmlformats.org/markup-compatibility/2006">
              <mc:Choice xmlns:v="urn:schemas-microsoft-com:vml" Requires="v">
                <p:oleObj spid="_x0000_s4376" name="Diagramm" r:id="rId3" imgW="7619898" imgH="4676911" progId="MSGraph.Chart.8">
                  <p:embed followColorScheme="full"/>
                </p:oleObj>
              </mc:Choice>
              <mc:Fallback>
                <p:oleObj name="Diagramm" r:id="rId3" imgW="7619898" imgH="4676911" progId="MSGraph.Chart.8">
                  <p:embed followColorScheme="full"/>
                  <p:pic>
                    <p:nvPicPr>
                      <p:cNvPr id="0" name=""/>
                      <p:cNvPicPr>
                        <a:picLocks noChangeAspect="1" noChangeArrowheads="1"/>
                      </p:cNvPicPr>
                      <p:nvPr/>
                    </p:nvPicPr>
                    <p:blipFill>
                      <a:blip r:embed="rId4"/>
                      <a:srcRect/>
                      <a:stretch>
                        <a:fillRect/>
                      </a:stretch>
                    </p:blipFill>
                    <p:spPr bwMode="auto">
                      <a:xfrm>
                        <a:off x="2593140" y="3009965"/>
                        <a:ext cx="6985000" cy="3611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Text Box 11"/>
          <p:cNvSpPr txBox="1">
            <a:spLocks noChangeArrowheads="1"/>
          </p:cNvSpPr>
          <p:nvPr/>
        </p:nvSpPr>
        <p:spPr bwMode="auto">
          <a:xfrm>
            <a:off x="364220" y="2334973"/>
            <a:ext cx="84248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ts val="0"/>
              </a:spcBef>
              <a:spcAft>
                <a:spcPct val="0"/>
              </a:spcAft>
              <a:buFont typeface="Wingdings" panose="05000000000000000000" pitchFamily="2" charset="2"/>
              <a:buNone/>
            </a:pPr>
            <a:r>
              <a:rPr kumimoji="1" lang="de-DE" altLang="de-DE" sz="1600" dirty="0" smtClean="0"/>
              <a:t>Bei gleichen Beiträgen können unterschiedliche Grundsummen versichert werden. </a:t>
            </a:r>
          </a:p>
          <a:p>
            <a:pPr eaLnBrk="0" fontAlgn="base" hangingPunct="0">
              <a:spcBef>
                <a:spcPts val="0"/>
              </a:spcBef>
              <a:spcAft>
                <a:spcPct val="0"/>
              </a:spcAft>
              <a:buFont typeface="Wingdings" panose="05000000000000000000" pitchFamily="2" charset="2"/>
              <a:buNone/>
            </a:pPr>
            <a:r>
              <a:rPr kumimoji="1" lang="de-DE" altLang="de-DE" sz="1600" dirty="0" smtClean="0"/>
              <a:t>Unter dieser Annahme ergeben sich folgende Leistungsansprüche:</a:t>
            </a:r>
          </a:p>
        </p:txBody>
      </p:sp>
    </p:spTree>
    <p:extLst>
      <p:ext uri="{BB962C8B-B14F-4D97-AF65-F5344CB8AC3E}">
        <p14:creationId xmlns:p14="http://schemas.microsoft.com/office/powerpoint/2010/main" val="4179062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altLang="de-DE" dirty="0" smtClean="0"/>
              <a:t>Todesfallleistung</a:t>
            </a:r>
          </a:p>
          <a:p>
            <a:pPr eaLnBrk="0" fontAlgn="base" hangingPunct="0">
              <a:spcBef>
                <a:spcPct val="50000"/>
              </a:spcBef>
              <a:spcAft>
                <a:spcPct val="0"/>
              </a:spcAft>
            </a:pP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7" name="Text Box 3"/>
          <p:cNvSpPr txBox="1">
            <a:spLocks noChangeArrowheads="1"/>
          </p:cNvSpPr>
          <p:nvPr/>
        </p:nvSpPr>
        <p:spPr bwMode="auto">
          <a:xfrm>
            <a:off x="364220" y="2298796"/>
            <a:ext cx="7815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r>
              <a:rPr kumimoji="1" lang="de-DE" altLang="de-DE" sz="1800" b="1" u="sng" smtClean="0"/>
              <a:t>Anspruchsvoraussetzungen:</a:t>
            </a:r>
          </a:p>
        </p:txBody>
      </p:sp>
      <p:sp>
        <p:nvSpPr>
          <p:cNvPr id="8" name="Text Box 4"/>
          <p:cNvSpPr txBox="1">
            <a:spLocks noChangeArrowheads="1"/>
          </p:cNvSpPr>
          <p:nvPr/>
        </p:nvSpPr>
        <p:spPr bwMode="auto">
          <a:xfrm>
            <a:off x="364220" y="2816321"/>
            <a:ext cx="82804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kumimoji="1" lang="de-DE" altLang="de-DE" sz="1600" smtClean="0"/>
              <a:t>Tod der versicherten Person innerhalb eines Jahres nach Unfall</a:t>
            </a:r>
          </a:p>
          <a:p>
            <a:pPr eaLnBrk="0" fontAlgn="base" hangingPunct="0">
              <a:spcBef>
                <a:spcPct val="50000"/>
              </a:spcBef>
              <a:spcAft>
                <a:spcPct val="0"/>
              </a:spcAft>
              <a:buClr>
                <a:srgbClr val="1D2D4B"/>
              </a:buClr>
              <a:buFont typeface="Wingdings" panose="05000000000000000000" pitchFamily="2" charset="2"/>
              <a:buChar char="§"/>
            </a:pPr>
            <a:r>
              <a:rPr kumimoji="1" lang="de-DE" altLang="de-DE" sz="1600" smtClean="0"/>
              <a:t>Tod durch Unfallfolgen</a:t>
            </a:r>
          </a:p>
          <a:p>
            <a:pPr eaLnBrk="0" fontAlgn="base" hangingPunct="0">
              <a:spcBef>
                <a:spcPct val="50000"/>
              </a:spcBef>
              <a:spcAft>
                <a:spcPct val="0"/>
              </a:spcAft>
              <a:buClr>
                <a:srgbClr val="1D2D4B"/>
              </a:buClr>
              <a:buFont typeface="Wingdings" panose="05000000000000000000" pitchFamily="2" charset="2"/>
              <a:buChar char="§"/>
            </a:pPr>
            <a:r>
              <a:rPr kumimoji="1" lang="de-DE" altLang="de-DE" sz="1600" smtClean="0"/>
              <a:t>Tod muss dem VR innerhalb von 48 Stunden gemeldet werden</a:t>
            </a:r>
          </a:p>
        </p:txBody>
      </p:sp>
      <p:sp>
        <p:nvSpPr>
          <p:cNvPr id="9" name="Text Box 5"/>
          <p:cNvSpPr txBox="1">
            <a:spLocks noChangeArrowheads="1"/>
          </p:cNvSpPr>
          <p:nvPr/>
        </p:nvSpPr>
        <p:spPr bwMode="auto">
          <a:xfrm>
            <a:off x="364220" y="4181571"/>
            <a:ext cx="8642350" cy="1476375"/>
          </a:xfrm>
          <a:prstGeom prst="rect">
            <a:avLst/>
          </a:prstGeom>
          <a:noFill/>
          <a:ln w="9525">
            <a:noFill/>
            <a:miter lim="800000"/>
            <a:headEnd/>
            <a:tailEnd/>
          </a:ln>
        </p:spPr>
        <p:txBody>
          <a:bodyPr>
            <a:spAutoFit/>
          </a:bodyPr>
          <a:lstStyle/>
          <a:p>
            <a:pPr eaLnBrk="0" fontAlgn="base" hangingPunct="0">
              <a:spcBef>
                <a:spcPct val="50000"/>
              </a:spcBef>
              <a:spcAft>
                <a:spcPct val="0"/>
              </a:spcAft>
              <a:buFont typeface="Wingdings" pitchFamily="2" charset="2"/>
              <a:buNone/>
              <a:defRPr/>
            </a:pPr>
            <a:r>
              <a:rPr kumimoji="1" lang="de-DE" b="1" u="sng" dirty="0">
                <a:solidFill>
                  <a:srgbClr val="1D2D4B"/>
                </a:solidFill>
              </a:rPr>
              <a:t>Fristbeginn der „48-Stunden-Frist“ ist der Zeitpunkt ab:</a:t>
            </a:r>
          </a:p>
          <a:p>
            <a:pPr marL="361950" lvl="1" indent="266700" eaLnBrk="0" fontAlgn="base" hangingPunct="0">
              <a:spcBef>
                <a:spcPct val="50000"/>
              </a:spcBef>
              <a:spcAft>
                <a:spcPct val="0"/>
              </a:spcAft>
              <a:buFont typeface="Wingdings" pitchFamily="2" charset="2"/>
              <a:buChar char="§"/>
              <a:defRPr/>
            </a:pPr>
            <a:r>
              <a:rPr kumimoji="1" lang="de-DE" sz="1600" dirty="0">
                <a:solidFill>
                  <a:srgbClr val="1D2D4B"/>
                </a:solidFill>
              </a:rPr>
              <a:t>Kenntnisnahme vom Tod des Versicherten</a:t>
            </a:r>
          </a:p>
          <a:p>
            <a:pPr marL="571500" lvl="1" indent="57150" eaLnBrk="0" fontAlgn="base" hangingPunct="0">
              <a:spcBef>
                <a:spcPct val="50000"/>
              </a:spcBef>
              <a:spcAft>
                <a:spcPct val="0"/>
              </a:spcAft>
              <a:defRPr/>
            </a:pPr>
            <a:r>
              <a:rPr kumimoji="1" lang="de-DE" sz="1600" u="sng" dirty="0">
                <a:solidFill>
                  <a:srgbClr val="1D2D4B"/>
                </a:solidFill>
              </a:rPr>
              <a:t>und</a:t>
            </a:r>
          </a:p>
          <a:p>
            <a:pPr marL="361950" lvl="1" indent="276225" eaLnBrk="0" fontAlgn="base" hangingPunct="0">
              <a:spcBef>
                <a:spcPct val="50000"/>
              </a:spcBef>
              <a:spcAft>
                <a:spcPct val="0"/>
              </a:spcAft>
              <a:buFont typeface="Wingdings" pitchFamily="2" charset="2"/>
              <a:buChar char="§"/>
              <a:defRPr/>
            </a:pPr>
            <a:r>
              <a:rPr kumimoji="1" lang="de-DE" sz="1600" dirty="0">
                <a:solidFill>
                  <a:srgbClr val="1D2D4B"/>
                </a:solidFill>
              </a:rPr>
              <a:t>Kenntnisnahme der Möglichkeit einer Unfallursächlichkeit für den Tod des Versicherten</a:t>
            </a:r>
          </a:p>
        </p:txBody>
      </p:sp>
    </p:spTree>
    <p:extLst>
      <p:ext uri="{BB962C8B-B14F-4D97-AF65-F5344CB8AC3E}">
        <p14:creationId xmlns:p14="http://schemas.microsoft.com/office/powerpoint/2010/main" val="31464969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dirty="0" smtClean="0"/>
              <a:t>Übergangsleistung</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5" name="Text Box 5"/>
          <p:cNvSpPr txBox="1">
            <a:spLocks noChangeArrowheads="1"/>
          </p:cNvSpPr>
          <p:nvPr/>
        </p:nvSpPr>
        <p:spPr bwMode="auto">
          <a:xfrm>
            <a:off x="364220" y="2424860"/>
            <a:ext cx="1074158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Font typeface="Wingdings" panose="05000000000000000000" pitchFamily="2" charset="2"/>
              <a:buNone/>
            </a:pPr>
            <a:r>
              <a:rPr kumimoji="1" lang="de-DE" altLang="de-DE" sz="1800" dirty="0" smtClean="0"/>
              <a:t>Die Übergangsleistung überbrückt als eine Art Vorschuss die Wartephase, während der Versicherer noch die Ansprüche auf die Versicherungsleistung überprüft.</a:t>
            </a:r>
          </a:p>
        </p:txBody>
      </p:sp>
      <p:sp>
        <p:nvSpPr>
          <p:cNvPr id="6" name="Text Box 3"/>
          <p:cNvSpPr txBox="1">
            <a:spLocks noChangeArrowheads="1"/>
          </p:cNvSpPr>
          <p:nvPr/>
        </p:nvSpPr>
        <p:spPr bwMode="auto">
          <a:xfrm>
            <a:off x="364220" y="3864722"/>
            <a:ext cx="6864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r>
              <a:rPr kumimoji="1" lang="de-DE" altLang="de-DE" sz="1800" b="1" u="sng" smtClean="0"/>
              <a:t>Auszahlungsfrist für vereinbarte Übergangsleistungen</a:t>
            </a:r>
          </a:p>
        </p:txBody>
      </p:sp>
      <p:sp>
        <p:nvSpPr>
          <p:cNvPr id="7" name="Text Box 4"/>
          <p:cNvSpPr txBox="1">
            <a:spLocks noChangeArrowheads="1"/>
          </p:cNvSpPr>
          <p:nvPr/>
        </p:nvSpPr>
        <p:spPr bwMode="auto">
          <a:xfrm>
            <a:off x="364220" y="4369547"/>
            <a:ext cx="6956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76250" indent="-4762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kumimoji="1" lang="de-DE" altLang="de-DE" sz="1600" smtClean="0"/>
              <a:t>6 Monate</a:t>
            </a:r>
          </a:p>
        </p:txBody>
      </p:sp>
    </p:spTree>
    <p:extLst>
      <p:ext uri="{BB962C8B-B14F-4D97-AF65-F5344CB8AC3E}">
        <p14:creationId xmlns:p14="http://schemas.microsoft.com/office/powerpoint/2010/main" val="26286446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dirty="0" smtClean="0"/>
              <a:t>Übergangsleistung I </a:t>
            </a:r>
            <a:r>
              <a:rPr kumimoji="1" lang="de-DE" altLang="de-DE" dirty="0"/>
              <a:t>Voraussetzungen für die Übergangsleistung</a:t>
            </a:r>
          </a:p>
          <a:p>
            <a:pPr eaLnBrk="0" fontAlgn="base" hangingPunct="0">
              <a:spcBef>
                <a:spcPct val="50000"/>
              </a:spcBef>
              <a:spcAft>
                <a:spcPct val="0"/>
              </a:spcAft>
            </a:pP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6" name="Text Box 4"/>
          <p:cNvSpPr txBox="1">
            <a:spLocks noChangeArrowheads="1"/>
          </p:cNvSpPr>
          <p:nvPr/>
        </p:nvSpPr>
        <p:spPr bwMode="auto">
          <a:xfrm>
            <a:off x="301466" y="2491311"/>
            <a:ext cx="11522113" cy="2634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lnSpc>
                <a:spcPct val="105000"/>
              </a:lnSpc>
              <a:spcBef>
                <a:spcPct val="50000"/>
              </a:spcBef>
              <a:spcAft>
                <a:spcPct val="50000"/>
              </a:spcAft>
              <a:buClr>
                <a:srgbClr val="1D2D4B"/>
              </a:buClr>
              <a:buFont typeface="Wingdings" panose="05000000000000000000" pitchFamily="2" charset="2"/>
              <a:buChar char="§"/>
            </a:pPr>
            <a:r>
              <a:rPr kumimoji="1" lang="de-DE" altLang="de-DE" sz="1800" dirty="0" smtClean="0"/>
              <a:t>mehr als 50% Beeinträchtigung</a:t>
            </a:r>
          </a:p>
          <a:p>
            <a:pPr eaLnBrk="0" fontAlgn="base" hangingPunct="0">
              <a:lnSpc>
                <a:spcPct val="105000"/>
              </a:lnSpc>
              <a:spcBef>
                <a:spcPct val="50000"/>
              </a:spcBef>
              <a:spcAft>
                <a:spcPct val="50000"/>
              </a:spcAft>
              <a:buClr>
                <a:srgbClr val="1D2D4B"/>
              </a:buClr>
              <a:buFont typeface="Wingdings" panose="05000000000000000000" pitchFamily="2" charset="2"/>
              <a:buChar char="§"/>
            </a:pPr>
            <a:r>
              <a:rPr kumimoji="1" lang="de-DE" altLang="de-DE" sz="1800" dirty="0" smtClean="0"/>
              <a:t>ununterbrochene Beständigkeit innerhalb der ersten 6 Monate</a:t>
            </a:r>
          </a:p>
          <a:p>
            <a:pPr eaLnBrk="0" fontAlgn="base" hangingPunct="0">
              <a:lnSpc>
                <a:spcPct val="105000"/>
              </a:lnSpc>
              <a:spcBef>
                <a:spcPct val="50000"/>
              </a:spcBef>
              <a:spcAft>
                <a:spcPct val="50000"/>
              </a:spcAft>
              <a:buClr>
                <a:srgbClr val="1D2D4B"/>
              </a:buClr>
              <a:buFont typeface="Wingdings" panose="05000000000000000000" pitchFamily="2" charset="2"/>
              <a:buChar char="§"/>
            </a:pPr>
            <a:r>
              <a:rPr kumimoji="1" lang="de-DE" altLang="de-DE" sz="1800" dirty="0" smtClean="0"/>
              <a:t>unfallbedingte Beeinträchtigung besteht fort</a:t>
            </a:r>
          </a:p>
          <a:p>
            <a:pPr eaLnBrk="0" fontAlgn="base" hangingPunct="0">
              <a:lnSpc>
                <a:spcPct val="105000"/>
              </a:lnSpc>
              <a:spcBef>
                <a:spcPct val="50000"/>
              </a:spcBef>
              <a:spcAft>
                <a:spcPct val="50000"/>
              </a:spcAft>
              <a:buClr>
                <a:srgbClr val="1D2D4B"/>
              </a:buClr>
              <a:buFont typeface="Wingdings" panose="05000000000000000000" pitchFamily="2" charset="2"/>
              <a:buChar char="§"/>
            </a:pPr>
            <a:r>
              <a:rPr kumimoji="1" lang="de-DE" altLang="de-DE" sz="1800" dirty="0" smtClean="0"/>
              <a:t>gilt sowohl für die körperliche als auch für die geistige Leistungsfähigkeit</a:t>
            </a:r>
          </a:p>
          <a:p>
            <a:pPr eaLnBrk="0" fontAlgn="base" hangingPunct="0">
              <a:lnSpc>
                <a:spcPct val="105000"/>
              </a:lnSpc>
              <a:spcBef>
                <a:spcPct val="50000"/>
              </a:spcBef>
              <a:spcAft>
                <a:spcPct val="50000"/>
              </a:spcAft>
              <a:buClr>
                <a:srgbClr val="1D2D4B"/>
              </a:buClr>
              <a:buFont typeface="Wingdings" panose="05000000000000000000" pitchFamily="2" charset="2"/>
              <a:buChar char="§"/>
            </a:pPr>
            <a:r>
              <a:rPr kumimoji="1" lang="de-DE" altLang="de-DE" sz="1800" dirty="0" smtClean="0"/>
              <a:t>muss mit ärztlichem Attest innerhalb von 9 Monaten (ab Unfall) beim Versicherer geltend gemacht werden</a:t>
            </a:r>
          </a:p>
        </p:txBody>
      </p:sp>
    </p:spTree>
    <p:extLst>
      <p:ext uri="{BB962C8B-B14F-4D97-AF65-F5344CB8AC3E}">
        <p14:creationId xmlns:p14="http://schemas.microsoft.com/office/powerpoint/2010/main" val="135189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quarter" idx="10"/>
          </p:nvPr>
        </p:nvSpPr>
        <p:spPr/>
        <p:txBody>
          <a:bodyPr/>
          <a:lstStyle/>
          <a:p>
            <a:pPr eaLnBrk="0" hangingPunct="0">
              <a:spcBef>
                <a:spcPct val="50000"/>
              </a:spcBef>
            </a:pPr>
            <a:r>
              <a:rPr kumimoji="1" lang="de-DE" dirty="0"/>
              <a:t>Versicherungsmakler nach § 59 Abs. 3 VVG</a:t>
            </a:r>
          </a:p>
        </p:txBody>
      </p:sp>
      <p:sp>
        <p:nvSpPr>
          <p:cNvPr id="6" name="Textplatzhalter 5"/>
          <p:cNvSpPr>
            <a:spLocks noGrp="1"/>
          </p:cNvSpPr>
          <p:nvPr>
            <p:ph type="body" sz="half" idx="2"/>
          </p:nvPr>
        </p:nvSpPr>
        <p:spPr/>
        <p:txBody>
          <a:bodyPr/>
          <a:lstStyle/>
          <a:p>
            <a:pPr algn="just"/>
            <a:r>
              <a:rPr kumimoji="1" lang="de-DE" dirty="0" smtClean="0"/>
              <a:t>Versicherungsmakler </a:t>
            </a:r>
            <a:r>
              <a:rPr kumimoji="1" lang="de-DE" dirty="0"/>
              <a:t>im Sinn dieses Gesetzes ist, wer gewerbsmäßig für den Auftraggeber die Vermittlung oder den Abschluss von Versicherungsverträgen übernimmt, ohne von einem Versicherer oder von einem Versicherungsvertreter damit betraut zu sein. Als Versicherungsmakler gilt, wer gegenüber dem Versicherungsnehmer den Anschein erweckt, er erbringe seine Leistungen als Versicherungsmakler nach Satz 1.</a:t>
            </a:r>
          </a:p>
          <a:p>
            <a:pPr algn="just"/>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Tree>
    <p:extLst>
      <p:ext uri="{BB962C8B-B14F-4D97-AF65-F5344CB8AC3E}">
        <p14:creationId xmlns:p14="http://schemas.microsoft.com/office/powerpoint/2010/main" val="29930572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dirty="0" smtClean="0"/>
              <a:t>Unfallempfehlungen</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pic>
        <p:nvPicPr>
          <p:cNvPr id="27" name="Grafik 26"/>
          <p:cNvPicPr>
            <a:picLocks noChangeAspect="1"/>
          </p:cNvPicPr>
          <p:nvPr/>
        </p:nvPicPr>
        <p:blipFill>
          <a:blip r:embed="rId2"/>
          <a:stretch>
            <a:fillRect/>
          </a:stretch>
        </p:blipFill>
        <p:spPr>
          <a:xfrm>
            <a:off x="3219007" y="2731857"/>
            <a:ext cx="5772150" cy="2790825"/>
          </a:xfrm>
          <a:prstGeom prst="rect">
            <a:avLst/>
          </a:prstGeom>
        </p:spPr>
      </p:pic>
    </p:spTree>
    <p:extLst>
      <p:ext uri="{BB962C8B-B14F-4D97-AF65-F5344CB8AC3E}">
        <p14:creationId xmlns:p14="http://schemas.microsoft.com/office/powerpoint/2010/main" val="28331041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7" name="Textplatzhalter 2"/>
          <p:cNvSpPr>
            <a:spLocks noGrp="1"/>
          </p:cNvSpPr>
          <p:nvPr>
            <p:ph type="body" sz="quarter" idx="10"/>
          </p:nvPr>
        </p:nvSpPr>
        <p:spPr>
          <a:xfrm>
            <a:off x="364584" y="1755536"/>
            <a:ext cx="11347991" cy="395680"/>
          </a:xfrm>
        </p:spPr>
        <p:txBody>
          <a:bodyPr/>
          <a:lstStyle/>
          <a:p>
            <a:r>
              <a:rPr lang="de-DE" altLang="de-DE" dirty="0"/>
              <a:t>Motive und Lösungen | Tarife mit/ohne Gesundheitsfragen</a:t>
            </a:r>
            <a:endParaRPr lang="de-DE" dirty="0"/>
          </a:p>
          <a:p>
            <a:endParaRPr lang="de-DE" dirty="0"/>
          </a:p>
        </p:txBody>
      </p:sp>
      <p:sp>
        <p:nvSpPr>
          <p:cNvPr id="8" name="Text Box 3"/>
          <p:cNvSpPr txBox="1">
            <a:spLocks noChangeArrowheads="1"/>
          </p:cNvSpPr>
          <p:nvPr/>
        </p:nvSpPr>
        <p:spPr bwMode="auto">
          <a:xfrm>
            <a:off x="364220" y="2210986"/>
            <a:ext cx="1134835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Besonderheiten in der Beratung </a:t>
            </a:r>
          </a:p>
          <a:p>
            <a:pPr>
              <a:spcBef>
                <a:spcPct val="50000"/>
              </a:spcBef>
            </a:pPr>
            <a:endParaRPr kumimoji="1" lang="de-DE" altLang="de-DE" sz="1800" b="1" u="sng" dirty="0"/>
          </a:p>
        </p:txBody>
      </p:sp>
      <p:sp>
        <p:nvSpPr>
          <p:cNvPr id="9" name="Text Box 4"/>
          <p:cNvSpPr txBox="1">
            <a:spLocks noChangeArrowheads="1"/>
          </p:cNvSpPr>
          <p:nvPr/>
        </p:nvSpPr>
        <p:spPr bwMode="auto">
          <a:xfrm>
            <a:off x="364219" y="2640643"/>
            <a:ext cx="11348355"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100000"/>
              </a:spcBef>
              <a:buClr>
                <a:srgbClr val="1D2D4B"/>
              </a:buClr>
              <a:buFont typeface="Wingdings" panose="05000000000000000000" pitchFamily="2" charset="2"/>
              <a:buChar char="§"/>
            </a:pPr>
            <a:r>
              <a:rPr kumimoji="1" lang="de-DE" altLang="de-DE" sz="1800" dirty="0"/>
              <a:t>Hinweise bei bestehenden Gebrechen und Invalidität in Tarifen auch ohne </a:t>
            </a:r>
            <a:r>
              <a:rPr kumimoji="1" lang="de-DE" altLang="de-DE" sz="1800" dirty="0" smtClean="0"/>
              <a:t>Gesundheitsangaben.</a:t>
            </a:r>
          </a:p>
          <a:p>
            <a:pPr>
              <a:spcBef>
                <a:spcPct val="100000"/>
              </a:spcBef>
              <a:buClr>
                <a:srgbClr val="1D2D4B"/>
              </a:buClr>
              <a:buFont typeface="Wingdings" panose="05000000000000000000" pitchFamily="2" charset="2"/>
              <a:buChar char="§"/>
            </a:pPr>
            <a:r>
              <a:rPr kumimoji="1" lang="de-DE" altLang="de-DE" sz="1800" dirty="0" smtClean="0"/>
              <a:t>Im Leistungsfall werden Gebrechen und Krankheiten entsprechend der Mitwirkung berücksichtigt.</a:t>
            </a:r>
          </a:p>
          <a:p>
            <a:pPr>
              <a:spcBef>
                <a:spcPct val="100000"/>
              </a:spcBef>
              <a:buClr>
                <a:srgbClr val="1D2D4B"/>
              </a:buClr>
              <a:buFont typeface="Wingdings" panose="05000000000000000000" pitchFamily="2" charset="2"/>
              <a:buChar char="§"/>
            </a:pPr>
            <a:r>
              <a:rPr kumimoji="1" lang="de-DE" altLang="de-DE" sz="1800" dirty="0" smtClean="0"/>
              <a:t>Dieses </a:t>
            </a:r>
            <a:r>
              <a:rPr kumimoji="1" lang="de-DE" altLang="de-DE" sz="1800" dirty="0"/>
              <a:t>gilt auch wenn sie während der Vertragslaufzeit erst </a:t>
            </a:r>
            <a:r>
              <a:rPr kumimoji="1" lang="de-DE" altLang="de-DE" sz="1800" dirty="0" smtClean="0"/>
              <a:t>eintreten.</a:t>
            </a:r>
            <a:endParaRPr kumimoji="1" lang="de-DE" altLang="de-DE" sz="1800" dirty="0"/>
          </a:p>
          <a:p>
            <a:pPr>
              <a:spcBef>
                <a:spcPct val="100000"/>
              </a:spcBef>
              <a:buClr>
                <a:srgbClr val="1D2D4B"/>
              </a:buClr>
              <a:buFont typeface="Wingdings" panose="05000000000000000000" pitchFamily="2" charset="2"/>
              <a:buChar char="§"/>
            </a:pPr>
            <a:r>
              <a:rPr kumimoji="1" lang="de-DE" altLang="de-DE" sz="1800" dirty="0" smtClean="0"/>
              <a:t>Gerade </a:t>
            </a:r>
            <a:r>
              <a:rPr kumimoji="1" lang="de-DE" altLang="de-DE" sz="1800" dirty="0"/>
              <a:t>wegen einer möglichen Mitwirkung von Gebrechen und Krankheiten ist es besonders wichtig Tarife zu </a:t>
            </a:r>
            <a:r>
              <a:rPr kumimoji="1" lang="de-DE" altLang="de-DE" sz="1800" dirty="0" smtClean="0"/>
              <a:t>wählen, die </a:t>
            </a:r>
            <a:r>
              <a:rPr kumimoji="1" lang="de-DE" altLang="de-DE" sz="1800" dirty="0"/>
              <a:t>auf eine Anrechnung verzichten oder diese erst ab sehr hohen Anteil berücksichtigen. </a:t>
            </a:r>
          </a:p>
          <a:p>
            <a:pPr>
              <a:spcBef>
                <a:spcPct val="100000"/>
              </a:spcBef>
              <a:buClr>
                <a:srgbClr val="1D2D4B"/>
              </a:buClr>
              <a:buFont typeface="Wingdings" panose="05000000000000000000" pitchFamily="2" charset="2"/>
              <a:buChar char="§"/>
            </a:pPr>
            <a:endParaRPr kumimoji="1" lang="de-DE" altLang="de-DE" sz="1600" dirty="0"/>
          </a:p>
        </p:txBody>
      </p:sp>
    </p:spTree>
    <p:extLst>
      <p:ext uri="{BB962C8B-B14F-4D97-AF65-F5344CB8AC3E}">
        <p14:creationId xmlns:p14="http://schemas.microsoft.com/office/powerpoint/2010/main" val="22917457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sp>
        <p:nvSpPr>
          <p:cNvPr id="7" name="Textplatzhalter 2"/>
          <p:cNvSpPr>
            <a:spLocks noGrp="1"/>
          </p:cNvSpPr>
          <p:nvPr>
            <p:ph type="body" sz="quarter" idx="10"/>
          </p:nvPr>
        </p:nvSpPr>
        <p:spPr>
          <a:xfrm>
            <a:off x="364584" y="1755536"/>
            <a:ext cx="11347991" cy="395680"/>
          </a:xfrm>
        </p:spPr>
        <p:txBody>
          <a:bodyPr/>
          <a:lstStyle/>
          <a:p>
            <a:r>
              <a:rPr lang="de-DE" altLang="de-DE" dirty="0" smtClean="0"/>
              <a:t>Motive und Lösungen | Tarife mit/ohne Gesundheitsfragen</a:t>
            </a:r>
            <a:endParaRPr lang="de-DE" dirty="0"/>
          </a:p>
        </p:txBody>
      </p:sp>
      <p:sp>
        <p:nvSpPr>
          <p:cNvPr id="8" name="Textplatzhalter 4"/>
          <p:cNvSpPr>
            <a:spLocks noGrp="1"/>
          </p:cNvSpPr>
          <p:nvPr/>
        </p:nvSpPr>
        <p:spPr>
          <a:xfrm>
            <a:off x="6952614" y="2935029"/>
            <a:ext cx="1349375" cy="1341108"/>
          </a:xfrm>
          <a:prstGeom prst="rect">
            <a:avLst/>
          </a:prstGeom>
          <a:ln>
            <a:solidFill>
              <a:srgbClr val="1D2D4B"/>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200" dirty="0" smtClean="0"/>
              <a:t>Premium</a:t>
            </a:r>
            <a:br>
              <a:rPr lang="de-DE" sz="1200" dirty="0" smtClean="0"/>
            </a:br>
            <a:endParaRPr lang="de-DE" sz="1200" dirty="0" smtClean="0"/>
          </a:p>
          <a:p>
            <a:pPr algn="ctr"/>
            <a:r>
              <a:rPr lang="de-DE" sz="1200" dirty="0" smtClean="0"/>
              <a:t>GP</a:t>
            </a:r>
          </a:p>
          <a:p>
            <a:pPr algn="ctr"/>
            <a:r>
              <a:rPr lang="de-DE" sz="1200" dirty="0" smtClean="0"/>
              <a:t>MA 50 %</a:t>
            </a:r>
            <a:br>
              <a:rPr lang="de-DE" sz="1200" dirty="0" smtClean="0"/>
            </a:br>
            <a:r>
              <a:rPr lang="de-DE" sz="1200" dirty="0" smtClean="0"/>
              <a:t>(ab 60. LJ 25 %)</a:t>
            </a:r>
          </a:p>
        </p:txBody>
      </p:sp>
      <p:pic>
        <p:nvPicPr>
          <p:cNvPr id="9" name="Grafi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6532" y="2446948"/>
            <a:ext cx="801537" cy="320615"/>
          </a:xfrm>
          <a:prstGeom prst="rect">
            <a:avLst/>
          </a:prstGeom>
        </p:spPr>
      </p:pic>
      <p:grpSp>
        <p:nvGrpSpPr>
          <p:cNvPr id="10" name="Gruppieren 9"/>
          <p:cNvGrpSpPr/>
          <p:nvPr/>
        </p:nvGrpSpPr>
        <p:grpSpPr>
          <a:xfrm>
            <a:off x="809150" y="2288798"/>
            <a:ext cx="1349374" cy="2452023"/>
            <a:chOff x="626700" y="2060575"/>
            <a:chExt cx="1349374" cy="2452023"/>
          </a:xfrm>
        </p:grpSpPr>
        <p:pic>
          <p:nvPicPr>
            <p:cNvPr id="11" name="Grafi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495" y="2219742"/>
              <a:ext cx="985784" cy="292118"/>
            </a:xfrm>
            <a:prstGeom prst="rect">
              <a:avLst/>
            </a:prstGeom>
          </p:spPr>
        </p:pic>
        <p:sp>
          <p:nvSpPr>
            <p:cNvPr id="12" name="Textplatzhalter 4"/>
            <p:cNvSpPr txBox="1">
              <a:spLocks/>
            </p:cNvSpPr>
            <p:nvPr/>
          </p:nvSpPr>
          <p:spPr>
            <a:xfrm>
              <a:off x="626700" y="2707821"/>
              <a:ext cx="1349374"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Silber</a:t>
              </a:r>
              <a:br>
                <a:rPr lang="de-DE" sz="1200" dirty="0" smtClean="0"/>
              </a:br>
              <a:endParaRPr lang="de-DE" sz="1200" dirty="0" smtClean="0"/>
            </a:p>
            <a:p>
              <a:pPr algn="ctr"/>
              <a:r>
                <a:rPr lang="de-DE" sz="1200" dirty="0" smtClean="0"/>
                <a:t>Ohne GP</a:t>
              </a:r>
            </a:p>
            <a:p>
              <a:pPr algn="ctr"/>
              <a:r>
                <a:rPr lang="de-DE" sz="1200" dirty="0" smtClean="0"/>
                <a:t>MA 50 %</a:t>
              </a:r>
              <a:endParaRPr lang="de-DE" sz="1200" dirty="0"/>
            </a:p>
          </p:txBody>
        </p:sp>
        <p:sp>
          <p:nvSpPr>
            <p:cNvPr id="13" name="Textplatzhalter 4"/>
            <p:cNvSpPr txBox="1">
              <a:spLocks/>
            </p:cNvSpPr>
            <p:nvPr/>
          </p:nvSpPr>
          <p:spPr>
            <a:xfrm>
              <a:off x="626700" y="4123647"/>
              <a:ext cx="1349374"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64,74 €</a:t>
              </a:r>
              <a:endParaRPr lang="de-DE" sz="1200" b="1" dirty="0"/>
            </a:p>
          </p:txBody>
        </p:sp>
        <p:sp>
          <p:nvSpPr>
            <p:cNvPr id="14" name="Textplatzhalter 4"/>
            <p:cNvSpPr txBox="1">
              <a:spLocks/>
            </p:cNvSpPr>
            <p:nvPr/>
          </p:nvSpPr>
          <p:spPr>
            <a:xfrm>
              <a:off x="631823" y="2060575"/>
              <a:ext cx="1344251"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grpSp>
      <p:sp>
        <p:nvSpPr>
          <p:cNvPr id="15" name="Textplatzhalter 4"/>
          <p:cNvSpPr txBox="1">
            <a:spLocks/>
          </p:cNvSpPr>
          <p:nvPr/>
        </p:nvSpPr>
        <p:spPr>
          <a:xfrm>
            <a:off x="6955184" y="2287781"/>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grpSp>
        <p:nvGrpSpPr>
          <p:cNvPr id="16" name="Gruppieren 15"/>
          <p:cNvGrpSpPr/>
          <p:nvPr/>
        </p:nvGrpSpPr>
        <p:grpSpPr>
          <a:xfrm>
            <a:off x="2340320" y="2288798"/>
            <a:ext cx="1349375" cy="2452023"/>
            <a:chOff x="2157870" y="2060575"/>
            <a:chExt cx="1349375" cy="2452023"/>
          </a:xfrm>
        </p:grpSpPr>
        <p:sp>
          <p:nvSpPr>
            <p:cNvPr id="17" name="Textplatzhalter 4"/>
            <p:cNvSpPr txBox="1">
              <a:spLocks/>
            </p:cNvSpPr>
            <p:nvPr/>
          </p:nvSpPr>
          <p:spPr>
            <a:xfrm>
              <a:off x="2157870" y="2698938"/>
              <a:ext cx="1343121"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Gold</a:t>
              </a:r>
              <a:br>
                <a:rPr lang="de-DE" sz="1200" dirty="0" smtClean="0"/>
              </a:br>
              <a:endParaRPr lang="de-DE" sz="1200" dirty="0" smtClean="0"/>
            </a:p>
            <a:p>
              <a:pPr algn="ctr"/>
              <a:r>
                <a:rPr lang="de-DE" sz="1200" dirty="0" smtClean="0"/>
                <a:t>Ohne GP</a:t>
              </a:r>
            </a:p>
            <a:p>
              <a:pPr algn="ctr"/>
              <a:r>
                <a:rPr lang="de-DE" sz="1200" dirty="0" smtClean="0"/>
                <a:t>MA 75 %</a:t>
              </a:r>
              <a:endParaRPr lang="de-DE" sz="1200" dirty="0"/>
            </a:p>
          </p:txBody>
        </p:sp>
        <p:sp>
          <p:nvSpPr>
            <p:cNvPr id="18" name="Textplatzhalter 4"/>
            <p:cNvSpPr txBox="1">
              <a:spLocks/>
            </p:cNvSpPr>
            <p:nvPr/>
          </p:nvSpPr>
          <p:spPr>
            <a:xfrm>
              <a:off x="2157870" y="2060575"/>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sp>
          <p:nvSpPr>
            <p:cNvPr id="19" name="Textplatzhalter 4"/>
            <p:cNvSpPr txBox="1">
              <a:spLocks/>
            </p:cNvSpPr>
            <p:nvPr/>
          </p:nvSpPr>
          <p:spPr>
            <a:xfrm>
              <a:off x="2157870" y="4123647"/>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112,81 €</a:t>
              </a:r>
              <a:endParaRPr lang="de-DE" sz="1200" b="1" dirty="0"/>
            </a:p>
          </p:txBody>
        </p:sp>
      </p:grpSp>
      <p:sp>
        <p:nvSpPr>
          <p:cNvPr id="20" name="Textplatzhalter 4"/>
          <p:cNvSpPr txBox="1">
            <a:spLocks/>
          </p:cNvSpPr>
          <p:nvPr/>
        </p:nvSpPr>
        <p:spPr>
          <a:xfrm>
            <a:off x="6947073" y="4348032"/>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84,49 €</a:t>
            </a:r>
            <a:endParaRPr lang="de-DE" sz="1200" b="1" dirty="0"/>
          </a:p>
        </p:txBody>
      </p:sp>
      <p:grpSp>
        <p:nvGrpSpPr>
          <p:cNvPr id="21" name="Gruppieren 20"/>
          <p:cNvGrpSpPr/>
          <p:nvPr/>
        </p:nvGrpSpPr>
        <p:grpSpPr>
          <a:xfrm>
            <a:off x="5413267" y="2288798"/>
            <a:ext cx="1349376" cy="2452023"/>
            <a:chOff x="5248219" y="2060575"/>
            <a:chExt cx="1349376" cy="2452023"/>
          </a:xfrm>
        </p:grpSpPr>
        <p:sp>
          <p:nvSpPr>
            <p:cNvPr id="22" name="Textplatzhalter 4"/>
            <p:cNvSpPr txBox="1">
              <a:spLocks/>
            </p:cNvSpPr>
            <p:nvPr/>
          </p:nvSpPr>
          <p:spPr>
            <a:xfrm>
              <a:off x="5248219" y="2707821"/>
              <a:ext cx="1349375"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spcBef>
                  <a:spcPts val="0"/>
                </a:spcBef>
              </a:pPr>
              <a:r>
                <a:rPr lang="de-DE" sz="1200" dirty="0" smtClean="0"/>
                <a:t>Komplett papierl.</a:t>
              </a:r>
            </a:p>
            <a:p>
              <a:pPr algn="ctr">
                <a:lnSpc>
                  <a:spcPct val="100000"/>
                </a:lnSpc>
                <a:spcBef>
                  <a:spcPts val="0"/>
                </a:spcBef>
              </a:pPr>
              <a:r>
                <a:rPr lang="de-DE" sz="1200" dirty="0" smtClean="0"/>
                <a:t>Taxe Komfort</a:t>
              </a:r>
            </a:p>
            <a:p>
              <a:pPr algn="ctr">
                <a:lnSpc>
                  <a:spcPct val="100000"/>
                </a:lnSpc>
              </a:pPr>
              <a:r>
                <a:rPr lang="de-DE" sz="1200" dirty="0" smtClean="0"/>
                <a:t>GP</a:t>
              </a:r>
            </a:p>
            <a:p>
              <a:pPr algn="ctr">
                <a:lnSpc>
                  <a:spcPct val="100000"/>
                </a:lnSpc>
              </a:pPr>
              <a:r>
                <a:rPr lang="de-DE" sz="1200" dirty="0" smtClean="0"/>
                <a:t>MA 100 %</a:t>
              </a:r>
              <a:endParaRPr lang="de-DE" sz="1200" dirty="0"/>
            </a:p>
          </p:txBody>
        </p:sp>
        <p:pic>
          <p:nvPicPr>
            <p:cNvPr id="23" name="Grafik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99833" y="2219742"/>
              <a:ext cx="646145" cy="292119"/>
            </a:xfrm>
            <a:prstGeom prst="rect">
              <a:avLst/>
            </a:prstGeom>
          </p:spPr>
        </p:pic>
        <p:sp>
          <p:nvSpPr>
            <p:cNvPr id="24" name="Textplatzhalter 4"/>
            <p:cNvSpPr txBox="1">
              <a:spLocks/>
            </p:cNvSpPr>
            <p:nvPr/>
          </p:nvSpPr>
          <p:spPr>
            <a:xfrm>
              <a:off x="5248220" y="2060575"/>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sp>
          <p:nvSpPr>
            <p:cNvPr id="25" name="Textplatzhalter 4"/>
            <p:cNvSpPr txBox="1">
              <a:spLocks/>
            </p:cNvSpPr>
            <p:nvPr/>
          </p:nvSpPr>
          <p:spPr>
            <a:xfrm>
              <a:off x="5248219" y="4123647"/>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101,74 €</a:t>
              </a:r>
              <a:endParaRPr lang="de-DE" sz="1200" b="1" dirty="0"/>
            </a:p>
          </p:txBody>
        </p:sp>
      </p:grpSp>
      <p:grpSp>
        <p:nvGrpSpPr>
          <p:cNvPr id="26" name="Gruppieren 25"/>
          <p:cNvGrpSpPr/>
          <p:nvPr/>
        </p:nvGrpSpPr>
        <p:grpSpPr>
          <a:xfrm>
            <a:off x="3867248" y="2284961"/>
            <a:ext cx="1349377" cy="2452022"/>
            <a:chOff x="6790357" y="2060575"/>
            <a:chExt cx="1349377" cy="2452022"/>
          </a:xfrm>
        </p:grpSpPr>
        <p:sp>
          <p:nvSpPr>
            <p:cNvPr id="28" name="Textplatzhalter 4"/>
            <p:cNvSpPr txBox="1">
              <a:spLocks/>
            </p:cNvSpPr>
            <p:nvPr/>
          </p:nvSpPr>
          <p:spPr>
            <a:xfrm>
              <a:off x="6790358" y="2708071"/>
              <a:ext cx="1349375"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afm Klassik Garant Exklusiv</a:t>
              </a:r>
            </a:p>
            <a:p>
              <a:pPr algn="ctr">
                <a:lnSpc>
                  <a:spcPct val="100000"/>
                </a:lnSpc>
              </a:pPr>
              <a:r>
                <a:rPr lang="de-DE" sz="1200" dirty="0"/>
                <a:t>O</a:t>
              </a:r>
              <a:r>
                <a:rPr lang="de-DE" sz="1200" dirty="0" smtClean="0"/>
                <a:t>hne GP</a:t>
              </a:r>
            </a:p>
            <a:p>
              <a:pPr algn="ctr">
                <a:lnSpc>
                  <a:spcPct val="100000"/>
                </a:lnSpc>
              </a:pPr>
              <a:r>
                <a:rPr lang="de-DE" sz="1200" dirty="0" smtClean="0"/>
                <a:t>MA 100 %</a:t>
              </a:r>
              <a:endParaRPr lang="de-DE" sz="1200" dirty="0"/>
            </a:p>
          </p:txBody>
        </p:sp>
        <p:pic>
          <p:nvPicPr>
            <p:cNvPr id="29" name="Grafik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9751" y="2219742"/>
              <a:ext cx="810586" cy="271796"/>
            </a:xfrm>
            <a:prstGeom prst="rect">
              <a:avLst/>
            </a:prstGeom>
          </p:spPr>
        </p:pic>
        <p:sp>
          <p:nvSpPr>
            <p:cNvPr id="30" name="Textplatzhalter 4"/>
            <p:cNvSpPr txBox="1">
              <a:spLocks/>
            </p:cNvSpPr>
            <p:nvPr/>
          </p:nvSpPr>
          <p:spPr>
            <a:xfrm>
              <a:off x="6790359" y="2060575"/>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sp>
          <p:nvSpPr>
            <p:cNvPr id="31" name="Textplatzhalter 4"/>
            <p:cNvSpPr txBox="1">
              <a:spLocks/>
            </p:cNvSpPr>
            <p:nvPr/>
          </p:nvSpPr>
          <p:spPr>
            <a:xfrm>
              <a:off x="6790357" y="4123646"/>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116,96 €</a:t>
              </a:r>
              <a:endParaRPr lang="de-DE" sz="1200" b="1" dirty="0"/>
            </a:p>
          </p:txBody>
        </p:sp>
      </p:grpSp>
      <p:grpSp>
        <p:nvGrpSpPr>
          <p:cNvPr id="32" name="Gruppieren 31"/>
          <p:cNvGrpSpPr/>
          <p:nvPr/>
        </p:nvGrpSpPr>
        <p:grpSpPr>
          <a:xfrm>
            <a:off x="8489898" y="2272006"/>
            <a:ext cx="1349377" cy="2452022"/>
            <a:chOff x="8409124" y="2060575"/>
            <a:chExt cx="1349377" cy="2452022"/>
          </a:xfrm>
        </p:grpSpPr>
        <p:pic>
          <p:nvPicPr>
            <p:cNvPr id="33" name="Grafik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8900" y="2180230"/>
              <a:ext cx="962959" cy="252980"/>
            </a:xfrm>
            <a:prstGeom prst="rect">
              <a:avLst/>
            </a:prstGeom>
          </p:spPr>
        </p:pic>
        <p:sp>
          <p:nvSpPr>
            <p:cNvPr id="34" name="Textplatzhalter 4"/>
            <p:cNvSpPr txBox="1">
              <a:spLocks/>
            </p:cNvSpPr>
            <p:nvPr/>
          </p:nvSpPr>
          <p:spPr>
            <a:xfrm>
              <a:off x="8409125" y="2708071"/>
              <a:ext cx="1349375"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XXL</a:t>
              </a:r>
              <a:br>
                <a:rPr lang="de-DE" sz="1200" dirty="0" smtClean="0"/>
              </a:br>
              <a:r>
                <a:rPr lang="de-DE" sz="1200" dirty="0" smtClean="0"/>
                <a:t>mit Plus-Taxe</a:t>
              </a:r>
            </a:p>
            <a:p>
              <a:pPr algn="ctr"/>
              <a:r>
                <a:rPr lang="de-DE" sz="1200" dirty="0" smtClean="0"/>
                <a:t>GP</a:t>
              </a:r>
            </a:p>
            <a:p>
              <a:pPr algn="ctr"/>
              <a:r>
                <a:rPr lang="de-DE" sz="1200" dirty="0" smtClean="0"/>
                <a:t>MA 100 %</a:t>
              </a:r>
              <a:endParaRPr lang="de-DE" sz="1200" dirty="0"/>
            </a:p>
          </p:txBody>
        </p:sp>
        <p:sp>
          <p:nvSpPr>
            <p:cNvPr id="35" name="Textplatzhalter 4"/>
            <p:cNvSpPr txBox="1">
              <a:spLocks/>
            </p:cNvSpPr>
            <p:nvPr/>
          </p:nvSpPr>
          <p:spPr>
            <a:xfrm>
              <a:off x="8409126" y="2060575"/>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sp>
          <p:nvSpPr>
            <p:cNvPr id="36" name="Textplatzhalter 4"/>
            <p:cNvSpPr txBox="1">
              <a:spLocks/>
            </p:cNvSpPr>
            <p:nvPr/>
          </p:nvSpPr>
          <p:spPr>
            <a:xfrm>
              <a:off x="8409124" y="4123646"/>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129,59 €</a:t>
              </a:r>
              <a:endParaRPr lang="de-DE" sz="1200" b="1" dirty="0"/>
            </a:p>
          </p:txBody>
        </p:sp>
      </p:grpSp>
      <p:grpSp>
        <p:nvGrpSpPr>
          <p:cNvPr id="37" name="Gruppieren 36"/>
          <p:cNvGrpSpPr/>
          <p:nvPr/>
        </p:nvGrpSpPr>
        <p:grpSpPr>
          <a:xfrm>
            <a:off x="9987478" y="2276449"/>
            <a:ext cx="1349377" cy="2452022"/>
            <a:chOff x="10027891" y="2060575"/>
            <a:chExt cx="1349377" cy="2452022"/>
          </a:xfrm>
        </p:grpSpPr>
        <p:pic>
          <p:nvPicPr>
            <p:cNvPr id="38" name="Grafik 3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23247" y="2204329"/>
              <a:ext cx="958662" cy="312784"/>
            </a:xfrm>
            <a:prstGeom prst="rect">
              <a:avLst/>
            </a:prstGeom>
          </p:spPr>
        </p:pic>
        <p:sp>
          <p:nvSpPr>
            <p:cNvPr id="39" name="Textplatzhalter 4"/>
            <p:cNvSpPr txBox="1">
              <a:spLocks/>
            </p:cNvSpPr>
            <p:nvPr/>
          </p:nvSpPr>
          <p:spPr>
            <a:xfrm>
              <a:off x="10027892" y="2708071"/>
              <a:ext cx="1349375"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TR3 Premium</a:t>
              </a:r>
              <a:br>
                <a:rPr lang="de-DE" sz="1200" dirty="0" smtClean="0"/>
              </a:br>
              <a:endParaRPr lang="de-DE" sz="1200" dirty="0" smtClean="0"/>
            </a:p>
            <a:p>
              <a:pPr algn="ctr"/>
              <a:r>
                <a:rPr lang="de-DE" sz="1200" dirty="0" smtClean="0"/>
                <a:t>GP</a:t>
              </a:r>
            </a:p>
            <a:p>
              <a:pPr algn="ctr"/>
              <a:r>
                <a:rPr lang="de-DE" sz="1200" dirty="0" smtClean="0"/>
                <a:t>MA 50 %</a:t>
              </a:r>
              <a:endParaRPr lang="de-DE" sz="1200" dirty="0"/>
            </a:p>
          </p:txBody>
        </p:sp>
        <p:sp>
          <p:nvSpPr>
            <p:cNvPr id="40" name="Textplatzhalter 4"/>
            <p:cNvSpPr txBox="1">
              <a:spLocks/>
            </p:cNvSpPr>
            <p:nvPr/>
          </p:nvSpPr>
          <p:spPr>
            <a:xfrm>
              <a:off x="10027893" y="2060575"/>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sp>
          <p:nvSpPr>
            <p:cNvPr id="41" name="Textplatzhalter 4"/>
            <p:cNvSpPr txBox="1">
              <a:spLocks/>
            </p:cNvSpPr>
            <p:nvPr/>
          </p:nvSpPr>
          <p:spPr>
            <a:xfrm>
              <a:off x="10027891" y="4123646"/>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143,07 €</a:t>
              </a:r>
              <a:endParaRPr lang="de-DE" sz="1200" b="1" dirty="0"/>
            </a:p>
          </p:txBody>
        </p:sp>
      </p:grpSp>
      <p:sp>
        <p:nvSpPr>
          <p:cNvPr id="42" name="Textplatzhalter 4"/>
          <p:cNvSpPr txBox="1">
            <a:spLocks/>
          </p:cNvSpPr>
          <p:nvPr/>
        </p:nvSpPr>
        <p:spPr>
          <a:xfrm>
            <a:off x="809149" y="4815540"/>
            <a:ext cx="1353175" cy="374300"/>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64,74 €</a:t>
            </a:r>
            <a:endParaRPr lang="de-DE" sz="1200" b="1" dirty="0"/>
          </a:p>
        </p:txBody>
      </p:sp>
      <p:sp>
        <p:nvSpPr>
          <p:cNvPr id="43" name="Textplatzhalter 4"/>
          <p:cNvSpPr txBox="1">
            <a:spLocks/>
          </p:cNvSpPr>
          <p:nvPr/>
        </p:nvSpPr>
        <p:spPr>
          <a:xfrm>
            <a:off x="2340321" y="4815539"/>
            <a:ext cx="1359172"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112,81 €</a:t>
            </a:r>
            <a:endParaRPr lang="de-DE" sz="1200" b="1" dirty="0"/>
          </a:p>
        </p:txBody>
      </p:sp>
      <p:pic>
        <p:nvPicPr>
          <p:cNvPr id="44" name="Grafik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2317" y="2427645"/>
            <a:ext cx="985784" cy="292118"/>
          </a:xfrm>
          <a:prstGeom prst="rect">
            <a:avLst/>
          </a:prstGeom>
        </p:spPr>
      </p:pic>
      <p:sp>
        <p:nvSpPr>
          <p:cNvPr id="45" name="Textplatzhalter 4"/>
          <p:cNvSpPr txBox="1">
            <a:spLocks/>
          </p:cNvSpPr>
          <p:nvPr/>
        </p:nvSpPr>
        <p:spPr>
          <a:xfrm>
            <a:off x="3876163" y="4809762"/>
            <a:ext cx="1359172"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209,77 €</a:t>
            </a:r>
            <a:endParaRPr lang="de-DE" sz="1200" b="1" dirty="0"/>
          </a:p>
        </p:txBody>
      </p:sp>
      <p:sp>
        <p:nvSpPr>
          <p:cNvPr id="46" name="Textplatzhalter 4"/>
          <p:cNvSpPr txBox="1">
            <a:spLocks/>
          </p:cNvSpPr>
          <p:nvPr/>
        </p:nvSpPr>
        <p:spPr>
          <a:xfrm>
            <a:off x="5413267" y="4807496"/>
            <a:ext cx="1359172"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217,06 €</a:t>
            </a:r>
            <a:endParaRPr lang="de-DE" sz="1200" b="1" dirty="0"/>
          </a:p>
        </p:txBody>
      </p:sp>
      <p:sp>
        <p:nvSpPr>
          <p:cNvPr id="47" name="Textplatzhalter 4"/>
          <p:cNvSpPr txBox="1">
            <a:spLocks/>
          </p:cNvSpPr>
          <p:nvPr/>
        </p:nvSpPr>
        <p:spPr>
          <a:xfrm>
            <a:off x="6947073" y="4804173"/>
            <a:ext cx="1359172" cy="400317"/>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102,58 €</a:t>
            </a:r>
            <a:endParaRPr lang="de-DE" sz="1200" b="1" dirty="0"/>
          </a:p>
        </p:txBody>
      </p:sp>
      <p:sp>
        <p:nvSpPr>
          <p:cNvPr id="48" name="Textplatzhalter 4"/>
          <p:cNvSpPr txBox="1">
            <a:spLocks/>
          </p:cNvSpPr>
          <p:nvPr/>
        </p:nvSpPr>
        <p:spPr>
          <a:xfrm>
            <a:off x="9987478" y="4798559"/>
            <a:ext cx="1359172" cy="400317"/>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143,07 €</a:t>
            </a:r>
            <a:endParaRPr lang="de-DE" sz="1200" b="1" dirty="0"/>
          </a:p>
        </p:txBody>
      </p:sp>
      <p:sp>
        <p:nvSpPr>
          <p:cNvPr id="49" name="Textplatzhalter 4"/>
          <p:cNvSpPr txBox="1">
            <a:spLocks/>
          </p:cNvSpPr>
          <p:nvPr/>
        </p:nvSpPr>
        <p:spPr>
          <a:xfrm>
            <a:off x="8489898" y="4798558"/>
            <a:ext cx="1359172" cy="400317"/>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223,47 €</a:t>
            </a:r>
            <a:endParaRPr lang="de-DE" sz="1200" b="1" dirty="0"/>
          </a:p>
        </p:txBody>
      </p:sp>
      <p:sp>
        <p:nvSpPr>
          <p:cNvPr id="50" name="Textplatzhalter 4"/>
          <p:cNvSpPr txBox="1">
            <a:spLocks/>
          </p:cNvSpPr>
          <p:nvPr/>
        </p:nvSpPr>
        <p:spPr>
          <a:xfrm>
            <a:off x="5413091" y="5269542"/>
            <a:ext cx="1353175" cy="366362"/>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265,25 €</a:t>
            </a:r>
            <a:endParaRPr lang="de-DE" sz="1200" b="1" dirty="0"/>
          </a:p>
        </p:txBody>
      </p:sp>
      <p:sp>
        <p:nvSpPr>
          <p:cNvPr id="51" name="Textplatzhalter 4"/>
          <p:cNvSpPr txBox="1">
            <a:spLocks/>
          </p:cNvSpPr>
          <p:nvPr/>
        </p:nvSpPr>
        <p:spPr>
          <a:xfrm>
            <a:off x="8495895" y="5269542"/>
            <a:ext cx="1353175" cy="374300"/>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274,65 €</a:t>
            </a:r>
            <a:endParaRPr lang="de-DE" sz="1200" b="1" dirty="0"/>
          </a:p>
        </p:txBody>
      </p:sp>
      <p:sp>
        <p:nvSpPr>
          <p:cNvPr id="52" name="Textplatzhalter 4"/>
          <p:cNvSpPr txBox="1">
            <a:spLocks/>
          </p:cNvSpPr>
          <p:nvPr/>
        </p:nvSpPr>
        <p:spPr>
          <a:xfrm>
            <a:off x="3880523" y="5279067"/>
            <a:ext cx="1353175" cy="358425"/>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209,77 €</a:t>
            </a:r>
            <a:endParaRPr lang="de-DE" sz="1200" b="1" dirty="0"/>
          </a:p>
        </p:txBody>
      </p:sp>
      <p:sp>
        <p:nvSpPr>
          <p:cNvPr id="53" name="Textplatzhalter 4"/>
          <p:cNvSpPr txBox="1">
            <a:spLocks/>
          </p:cNvSpPr>
          <p:nvPr/>
        </p:nvSpPr>
        <p:spPr>
          <a:xfrm>
            <a:off x="6955184" y="5278124"/>
            <a:ext cx="1353175" cy="374300"/>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102,58 €</a:t>
            </a:r>
            <a:endParaRPr lang="de-DE" sz="1200" b="1" dirty="0"/>
          </a:p>
        </p:txBody>
      </p:sp>
      <p:sp>
        <p:nvSpPr>
          <p:cNvPr id="54" name="Textplatzhalter 4"/>
          <p:cNvSpPr txBox="1">
            <a:spLocks/>
          </p:cNvSpPr>
          <p:nvPr/>
        </p:nvSpPr>
        <p:spPr>
          <a:xfrm>
            <a:off x="9983678" y="5275614"/>
            <a:ext cx="1353175" cy="374300"/>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219,42 €</a:t>
            </a:r>
            <a:endParaRPr lang="de-DE" sz="1200" b="1" dirty="0"/>
          </a:p>
        </p:txBody>
      </p:sp>
      <p:sp>
        <p:nvSpPr>
          <p:cNvPr id="55" name="Textplatzhalter 4"/>
          <p:cNvSpPr txBox="1">
            <a:spLocks/>
          </p:cNvSpPr>
          <p:nvPr/>
        </p:nvSpPr>
        <p:spPr>
          <a:xfrm>
            <a:off x="807249" y="5264559"/>
            <a:ext cx="1353175" cy="371345"/>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114,48 €</a:t>
            </a:r>
            <a:endParaRPr lang="de-DE" sz="1200" b="1" dirty="0"/>
          </a:p>
        </p:txBody>
      </p:sp>
      <p:sp>
        <p:nvSpPr>
          <p:cNvPr id="56" name="Textplatzhalter 4"/>
          <p:cNvSpPr txBox="1">
            <a:spLocks/>
          </p:cNvSpPr>
          <p:nvPr/>
        </p:nvSpPr>
        <p:spPr>
          <a:xfrm>
            <a:off x="2347672" y="5277479"/>
            <a:ext cx="1351822" cy="358425"/>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250,50 €</a:t>
            </a:r>
            <a:endParaRPr lang="de-DE" sz="1200" b="1" dirty="0"/>
          </a:p>
        </p:txBody>
      </p:sp>
      <p:sp>
        <p:nvSpPr>
          <p:cNvPr id="57" name="Textplatzhalter 4"/>
          <p:cNvSpPr txBox="1">
            <a:spLocks/>
          </p:cNvSpPr>
          <p:nvPr/>
        </p:nvSpPr>
        <p:spPr>
          <a:xfrm>
            <a:off x="2328620" y="5708893"/>
            <a:ext cx="1353175" cy="522472"/>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Gold 100 mit GP</a:t>
            </a:r>
            <a:br>
              <a:rPr lang="de-DE" sz="1200" dirty="0" smtClean="0"/>
            </a:br>
            <a:r>
              <a:rPr lang="de-DE" sz="1200" dirty="0" smtClean="0"/>
              <a:t>ca.30% Zuschlag</a:t>
            </a:r>
          </a:p>
          <a:p>
            <a:pPr algn="ctr"/>
            <a:endParaRPr lang="de-DE" sz="1200" dirty="0"/>
          </a:p>
        </p:txBody>
      </p:sp>
      <p:sp>
        <p:nvSpPr>
          <p:cNvPr id="58" name="Textplatzhalter 2"/>
          <p:cNvSpPr txBox="1">
            <a:spLocks/>
          </p:cNvSpPr>
          <p:nvPr/>
        </p:nvSpPr>
        <p:spPr>
          <a:xfrm>
            <a:off x="4019238" y="5873861"/>
            <a:ext cx="7422662" cy="646566"/>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spcBef>
                <a:spcPts val="0"/>
              </a:spcBef>
            </a:pPr>
            <a:r>
              <a:rPr lang="de-DE" sz="1000" dirty="0" smtClean="0"/>
              <a:t>1) Bürokaufmann      | </a:t>
            </a:r>
            <a:r>
              <a:rPr lang="de-DE" sz="1000" dirty="0"/>
              <a:t>40 </a:t>
            </a:r>
            <a:r>
              <a:rPr lang="de-DE" sz="1000" dirty="0" smtClean="0"/>
              <a:t>Jahre | </a:t>
            </a:r>
            <a:r>
              <a:rPr lang="de-DE" sz="1000" dirty="0"/>
              <a:t>GG </a:t>
            </a:r>
            <a:r>
              <a:rPr lang="de-DE" sz="1000" dirty="0" smtClean="0"/>
              <a:t>  A   | </a:t>
            </a:r>
            <a:r>
              <a:rPr lang="de-DE" sz="1000" dirty="0"/>
              <a:t>INV 100.000 € </a:t>
            </a:r>
            <a:r>
              <a:rPr lang="de-DE" sz="1000" dirty="0" smtClean="0"/>
              <a:t>| 350 % Progression | </a:t>
            </a:r>
            <a:r>
              <a:rPr lang="de-DE" sz="1000" dirty="0"/>
              <a:t>Tod 10.000 </a:t>
            </a:r>
            <a:r>
              <a:rPr lang="de-DE" sz="1000" dirty="0" smtClean="0"/>
              <a:t>€ | </a:t>
            </a:r>
            <a:r>
              <a:rPr lang="de-DE" sz="1000" dirty="0"/>
              <a:t>Eigenbewegung </a:t>
            </a:r>
            <a:r>
              <a:rPr lang="de-DE" sz="1000" dirty="0" smtClean="0"/>
              <a:t>mitversichert</a:t>
            </a:r>
          </a:p>
          <a:p>
            <a:pPr algn="ctr">
              <a:lnSpc>
                <a:spcPct val="100000"/>
              </a:lnSpc>
              <a:spcBef>
                <a:spcPts val="0"/>
              </a:spcBef>
            </a:pPr>
            <a:r>
              <a:rPr lang="de-DE" sz="1000" dirty="0" smtClean="0"/>
              <a:t>2) Elektroinstallateur | 40 Jahre | GG A/B  | INV 100.000 € | 350 % Progression | Tod 10.000 € | Eigenbewegung mitversichert</a:t>
            </a:r>
          </a:p>
          <a:p>
            <a:pPr algn="ctr">
              <a:lnSpc>
                <a:spcPct val="100000"/>
              </a:lnSpc>
              <a:spcBef>
                <a:spcPts val="0"/>
              </a:spcBef>
            </a:pPr>
            <a:r>
              <a:rPr lang="de-DE" sz="1000" dirty="0" smtClean="0"/>
              <a:t>3) </a:t>
            </a:r>
            <a:r>
              <a:rPr lang="de-DE" sz="1000" dirty="0"/>
              <a:t>Klempner         </a:t>
            </a:r>
            <a:r>
              <a:rPr lang="de-DE" sz="1000" dirty="0" smtClean="0"/>
              <a:t>     | </a:t>
            </a:r>
            <a:r>
              <a:rPr lang="de-DE" sz="1000" dirty="0"/>
              <a:t>40 Jahre | GG </a:t>
            </a:r>
            <a:r>
              <a:rPr lang="de-DE" sz="1000" dirty="0" smtClean="0"/>
              <a:t>  B   | </a:t>
            </a:r>
            <a:r>
              <a:rPr lang="de-DE" sz="1000" dirty="0"/>
              <a:t>INV 100.000 € | 350 % Progression | Tod 10.000 € | Eigenbewegung mitversichert</a:t>
            </a:r>
            <a:endParaRPr lang="de-DE" sz="1000" dirty="0" smtClean="0"/>
          </a:p>
          <a:p>
            <a:pPr algn="ctr"/>
            <a:endParaRPr lang="de-DE" sz="1000" dirty="0"/>
          </a:p>
        </p:txBody>
      </p:sp>
    </p:spTree>
    <p:extLst>
      <p:ext uri="{BB962C8B-B14F-4D97-AF65-F5344CB8AC3E}">
        <p14:creationId xmlns:p14="http://schemas.microsoft.com/office/powerpoint/2010/main" val="58189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lang="de-DE" dirty="0" smtClean="0"/>
              <a:t>Unfallempfehlungen I Leistungsübersichten</a:t>
            </a:r>
            <a:endParaRPr lang="de-DE" dirty="0"/>
          </a:p>
        </p:txBody>
      </p:sp>
      <p:sp>
        <p:nvSpPr>
          <p:cNvPr id="4" name="Titel 3"/>
          <p:cNvSpPr>
            <a:spLocks noGrp="1"/>
          </p:cNvSpPr>
          <p:nvPr>
            <p:ph type="title"/>
          </p:nvPr>
        </p:nvSpPr>
        <p:spPr/>
        <p:txBody>
          <a:bodyPr/>
          <a:lstStyle/>
          <a:p>
            <a:r>
              <a:rPr lang="de-DE" dirty="0"/>
              <a:t>Private </a:t>
            </a:r>
            <a:r>
              <a:rPr lang="de-DE" dirty="0" err="1"/>
              <a:t>UnFallversicherung</a:t>
            </a:r>
            <a:endParaRPr lang="de-DE" dirty="0"/>
          </a:p>
        </p:txBody>
      </p:sp>
      <p:pic>
        <p:nvPicPr>
          <p:cNvPr id="28" name="Picture 8" descr="C:\Users\Huber\Desktop\logo_pri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4323" y="1695766"/>
            <a:ext cx="1549236" cy="1032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p:cNvPicPr>
            <a:picLocks noChangeAspect="1"/>
          </p:cNvPicPr>
          <p:nvPr/>
        </p:nvPicPr>
        <p:blipFill>
          <a:blip r:embed="rId3"/>
          <a:stretch>
            <a:fillRect/>
          </a:stretch>
        </p:blipFill>
        <p:spPr>
          <a:xfrm>
            <a:off x="4645573" y="2375436"/>
            <a:ext cx="2778397" cy="39217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96358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t="19371" b="35598"/>
          <a:stretch/>
        </p:blipFill>
        <p:spPr>
          <a:xfrm>
            <a:off x="479425" y="2491896"/>
            <a:ext cx="11233150" cy="3372300"/>
          </a:xfrm>
          <a:prstGeom prst="rect">
            <a:avLst/>
          </a:prstGeom>
        </p:spPr>
      </p:pic>
    </p:spTree>
    <p:extLst>
      <p:ext uri="{BB962C8B-B14F-4D97-AF65-F5344CB8AC3E}">
        <p14:creationId xmlns:p14="http://schemas.microsoft.com/office/powerpoint/2010/main" val="37401615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6" name="Textplatzhalter 5"/>
          <p:cNvSpPr>
            <a:spLocks noGrp="1"/>
          </p:cNvSpPr>
          <p:nvPr>
            <p:ph type="body" sz="quarter" idx="10"/>
          </p:nvPr>
        </p:nvSpPr>
        <p:spPr/>
        <p:txBody>
          <a:bodyPr/>
          <a:lstStyle/>
          <a:p>
            <a:r>
              <a:rPr lang="de-DE" dirty="0" smtClean="0"/>
              <a:t>Abgrenzung PHV - RS</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8" name="Text Box 5"/>
          <p:cNvSpPr txBox="1">
            <a:spLocks noChangeArrowheads="1"/>
          </p:cNvSpPr>
          <p:nvPr/>
        </p:nvSpPr>
        <p:spPr bwMode="auto">
          <a:xfrm>
            <a:off x="2513479" y="2518061"/>
            <a:ext cx="3240088" cy="346075"/>
          </a:xfrm>
          <a:prstGeom prst="rect">
            <a:avLst/>
          </a:prstGeom>
          <a:solidFill>
            <a:srgbClr val="C0C0C0"/>
          </a:solidFill>
          <a:ln w="9525" algn="ctr">
            <a:solidFill>
              <a:srgbClr val="1D2D4B"/>
            </a:solidFill>
            <a:miter lim="800000"/>
            <a:headEnd/>
            <a:tailEnd/>
          </a:ln>
        </p:spPr>
        <p:txBody>
          <a:bodyPr>
            <a:spAutoFit/>
          </a:bodyPr>
          <a:lstStyle/>
          <a:p>
            <a:pPr algn="ctr" fontAlgn="base">
              <a:spcBef>
                <a:spcPct val="50000"/>
              </a:spcBef>
              <a:spcAft>
                <a:spcPct val="0"/>
              </a:spcAft>
            </a:pPr>
            <a:r>
              <a:rPr lang="de-DE" sz="1600">
                <a:solidFill>
                  <a:srgbClr val="1D2D4B"/>
                </a:solidFill>
              </a:rPr>
              <a:t>PHV</a:t>
            </a:r>
          </a:p>
        </p:txBody>
      </p:sp>
      <p:sp>
        <p:nvSpPr>
          <p:cNvPr id="9" name="Text Box 7"/>
          <p:cNvSpPr txBox="1">
            <a:spLocks noChangeArrowheads="1"/>
          </p:cNvSpPr>
          <p:nvPr/>
        </p:nvSpPr>
        <p:spPr bwMode="auto">
          <a:xfrm>
            <a:off x="6474292" y="2518061"/>
            <a:ext cx="3240087" cy="346075"/>
          </a:xfrm>
          <a:prstGeom prst="rect">
            <a:avLst/>
          </a:prstGeom>
          <a:solidFill>
            <a:srgbClr val="EAEAEA"/>
          </a:solidFill>
          <a:ln w="9525" algn="ctr">
            <a:solidFill>
              <a:srgbClr val="1D2D4B"/>
            </a:solidFill>
            <a:miter lim="800000"/>
            <a:headEnd/>
            <a:tailEnd/>
          </a:ln>
        </p:spPr>
        <p:txBody>
          <a:bodyPr>
            <a:spAutoFit/>
          </a:bodyPr>
          <a:lstStyle/>
          <a:p>
            <a:pPr algn="ctr" fontAlgn="base">
              <a:spcBef>
                <a:spcPct val="50000"/>
              </a:spcBef>
              <a:spcAft>
                <a:spcPct val="0"/>
              </a:spcAft>
            </a:pPr>
            <a:r>
              <a:rPr lang="de-DE" sz="1600">
                <a:solidFill>
                  <a:srgbClr val="1D2D4B"/>
                </a:solidFill>
              </a:rPr>
              <a:t>RS</a:t>
            </a:r>
          </a:p>
        </p:txBody>
      </p:sp>
      <p:sp>
        <p:nvSpPr>
          <p:cNvPr id="10" name="Text Box 8"/>
          <p:cNvSpPr txBox="1">
            <a:spLocks noChangeArrowheads="1"/>
          </p:cNvSpPr>
          <p:nvPr/>
        </p:nvSpPr>
        <p:spPr bwMode="auto">
          <a:xfrm>
            <a:off x="2513479" y="2949861"/>
            <a:ext cx="3240088" cy="346075"/>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600">
                <a:solidFill>
                  <a:srgbClr val="1D2D4B"/>
                </a:solidFill>
              </a:rPr>
              <a:t>Schädigung eines Dritten</a:t>
            </a:r>
          </a:p>
        </p:txBody>
      </p:sp>
      <p:sp>
        <p:nvSpPr>
          <p:cNvPr id="11" name="Text Box 9"/>
          <p:cNvSpPr txBox="1">
            <a:spLocks noChangeArrowheads="1"/>
          </p:cNvSpPr>
          <p:nvPr/>
        </p:nvSpPr>
        <p:spPr bwMode="auto">
          <a:xfrm>
            <a:off x="6474292" y="2949861"/>
            <a:ext cx="3240087" cy="346075"/>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600">
                <a:solidFill>
                  <a:srgbClr val="1D2D4B"/>
                </a:solidFill>
              </a:rPr>
              <a:t>Ein Dritter schädigt mich</a:t>
            </a:r>
          </a:p>
        </p:txBody>
      </p:sp>
      <p:sp>
        <p:nvSpPr>
          <p:cNvPr id="12" name="Text Box 10"/>
          <p:cNvSpPr txBox="1">
            <a:spLocks noChangeArrowheads="1"/>
          </p:cNvSpPr>
          <p:nvPr/>
        </p:nvSpPr>
        <p:spPr bwMode="auto">
          <a:xfrm>
            <a:off x="2513479" y="3670586"/>
            <a:ext cx="3240088" cy="346075"/>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600">
                <a:solidFill>
                  <a:srgbClr val="1D2D4B"/>
                </a:solidFill>
              </a:rPr>
              <a:t>Prüfung</a:t>
            </a:r>
          </a:p>
        </p:txBody>
      </p:sp>
      <p:sp>
        <p:nvSpPr>
          <p:cNvPr id="13" name="Text Box 11"/>
          <p:cNvSpPr txBox="1">
            <a:spLocks noChangeArrowheads="1"/>
          </p:cNvSpPr>
          <p:nvPr/>
        </p:nvSpPr>
        <p:spPr bwMode="auto">
          <a:xfrm>
            <a:off x="6474292" y="3670586"/>
            <a:ext cx="3240087" cy="346075"/>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600">
                <a:solidFill>
                  <a:srgbClr val="1D2D4B"/>
                </a:solidFill>
              </a:rPr>
              <a:t>Ich will mein Recht</a:t>
            </a:r>
          </a:p>
        </p:txBody>
      </p:sp>
      <p:sp>
        <p:nvSpPr>
          <p:cNvPr id="14" name="Text Box 12"/>
          <p:cNvSpPr txBox="1">
            <a:spLocks noChangeArrowheads="1"/>
          </p:cNvSpPr>
          <p:nvPr/>
        </p:nvSpPr>
        <p:spPr bwMode="auto">
          <a:xfrm>
            <a:off x="2513479" y="4462748"/>
            <a:ext cx="1584325" cy="590550"/>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600">
                <a:solidFill>
                  <a:srgbClr val="1D2D4B"/>
                </a:solidFill>
              </a:rPr>
              <a:t>Kosten-übernahme</a:t>
            </a:r>
          </a:p>
        </p:txBody>
      </p:sp>
      <p:sp>
        <p:nvSpPr>
          <p:cNvPr id="15" name="Text Box 13"/>
          <p:cNvSpPr txBox="1">
            <a:spLocks noChangeArrowheads="1"/>
          </p:cNvSpPr>
          <p:nvPr/>
        </p:nvSpPr>
        <p:spPr bwMode="auto">
          <a:xfrm>
            <a:off x="6474292" y="4462748"/>
            <a:ext cx="3240087" cy="590550"/>
          </a:xfrm>
          <a:prstGeom prst="rect">
            <a:avLst/>
          </a:prstGeom>
          <a:noFill/>
          <a:ln w="9525" algn="ctr">
            <a:solidFill>
              <a:srgbClr val="1D2D4B"/>
            </a:solidFill>
            <a:miter lim="800000"/>
            <a:headEnd/>
            <a:tailEnd/>
          </a:ln>
        </p:spPr>
        <p:txBody>
          <a:bodyPr>
            <a:spAutoFit/>
          </a:bodyPr>
          <a:lstStyle/>
          <a:p>
            <a:pPr algn="ctr" fontAlgn="base">
              <a:spcBef>
                <a:spcPct val="50000"/>
              </a:spcBef>
              <a:spcAft>
                <a:spcPct val="0"/>
              </a:spcAft>
            </a:pPr>
            <a:r>
              <a:rPr lang="de-DE" sz="1600">
                <a:solidFill>
                  <a:srgbClr val="1D2D4B"/>
                </a:solidFill>
              </a:rPr>
              <a:t>Gerichtliche oder außergerichtliche Entscheidung</a:t>
            </a:r>
          </a:p>
        </p:txBody>
      </p:sp>
      <p:sp>
        <p:nvSpPr>
          <p:cNvPr id="16" name="Text Box 15"/>
          <p:cNvSpPr txBox="1">
            <a:spLocks noChangeArrowheads="1"/>
          </p:cNvSpPr>
          <p:nvPr/>
        </p:nvSpPr>
        <p:spPr bwMode="auto">
          <a:xfrm>
            <a:off x="4169242" y="4462748"/>
            <a:ext cx="1584325" cy="588963"/>
          </a:xfrm>
          <a:prstGeom prst="rect">
            <a:avLst/>
          </a:prstGeom>
          <a:noFill/>
          <a:ln w="9525" algn="ctr">
            <a:solidFill>
              <a:srgbClr val="1D2D4B"/>
            </a:solidFill>
            <a:miter lim="800000"/>
            <a:headEnd/>
            <a:tailEnd/>
          </a:ln>
        </p:spPr>
        <p:txBody>
          <a:bodyPr anchor="ctr"/>
          <a:lstStyle/>
          <a:p>
            <a:pPr algn="ctr" fontAlgn="base">
              <a:spcBef>
                <a:spcPct val="50000"/>
              </a:spcBef>
              <a:spcAft>
                <a:spcPct val="0"/>
              </a:spcAft>
            </a:pPr>
            <a:r>
              <a:rPr lang="de-DE" sz="1600">
                <a:solidFill>
                  <a:srgbClr val="1D2D4B"/>
                </a:solidFill>
              </a:rPr>
              <a:t>Ablehnung</a:t>
            </a:r>
          </a:p>
        </p:txBody>
      </p:sp>
      <p:sp>
        <p:nvSpPr>
          <p:cNvPr id="17" name="Text Box 16"/>
          <p:cNvSpPr txBox="1">
            <a:spLocks noChangeArrowheads="1"/>
          </p:cNvSpPr>
          <p:nvPr/>
        </p:nvSpPr>
        <p:spPr bwMode="auto">
          <a:xfrm>
            <a:off x="2513479" y="5613686"/>
            <a:ext cx="3240088" cy="576262"/>
          </a:xfrm>
          <a:prstGeom prst="rect">
            <a:avLst/>
          </a:prstGeom>
          <a:solidFill>
            <a:srgbClr val="C0C0C0"/>
          </a:solidFill>
          <a:ln w="9525" algn="ctr">
            <a:solidFill>
              <a:srgbClr val="1D2D4B"/>
            </a:solidFill>
            <a:miter lim="800000"/>
            <a:headEnd/>
            <a:tailEnd/>
          </a:ln>
        </p:spPr>
        <p:txBody>
          <a:bodyPr anchor="ctr"/>
          <a:lstStyle/>
          <a:p>
            <a:pPr algn="ctr" fontAlgn="base">
              <a:spcBef>
                <a:spcPct val="50000"/>
              </a:spcBef>
              <a:spcAft>
                <a:spcPct val="0"/>
              </a:spcAft>
            </a:pPr>
            <a:r>
              <a:rPr lang="de-DE" sz="1600">
                <a:solidFill>
                  <a:srgbClr val="1D2D4B"/>
                </a:solidFill>
              </a:rPr>
              <a:t>Schützt mein Vermögen</a:t>
            </a:r>
          </a:p>
        </p:txBody>
      </p:sp>
      <p:sp>
        <p:nvSpPr>
          <p:cNvPr id="18" name="Text Box 17"/>
          <p:cNvSpPr txBox="1">
            <a:spLocks noChangeArrowheads="1"/>
          </p:cNvSpPr>
          <p:nvPr/>
        </p:nvSpPr>
        <p:spPr bwMode="auto">
          <a:xfrm>
            <a:off x="6474292" y="5613686"/>
            <a:ext cx="3240087" cy="590550"/>
          </a:xfrm>
          <a:prstGeom prst="rect">
            <a:avLst/>
          </a:prstGeom>
          <a:solidFill>
            <a:srgbClr val="EAEAEA"/>
          </a:solidFill>
          <a:ln w="9525" algn="ctr">
            <a:solidFill>
              <a:srgbClr val="1D2D4B"/>
            </a:solidFill>
            <a:miter lim="800000"/>
            <a:headEnd/>
            <a:tailEnd/>
          </a:ln>
        </p:spPr>
        <p:txBody>
          <a:bodyPr>
            <a:spAutoFit/>
          </a:bodyPr>
          <a:lstStyle/>
          <a:p>
            <a:pPr algn="ctr" fontAlgn="base">
              <a:spcBef>
                <a:spcPct val="50000"/>
              </a:spcBef>
              <a:spcAft>
                <a:spcPct val="0"/>
              </a:spcAft>
            </a:pPr>
            <a:r>
              <a:rPr lang="de-DE" sz="1600">
                <a:solidFill>
                  <a:srgbClr val="1D2D4B"/>
                </a:solidFill>
              </a:rPr>
              <a:t>Nimmt finanzielles Risiko in Kauf, um Recht zu bekommen</a:t>
            </a:r>
          </a:p>
        </p:txBody>
      </p:sp>
      <p:cxnSp>
        <p:nvCxnSpPr>
          <p:cNvPr id="19" name="AutoShape 21"/>
          <p:cNvCxnSpPr>
            <a:cxnSpLocks noChangeShapeType="1"/>
            <a:stCxn id="10" idx="2"/>
            <a:endCxn id="12" idx="0"/>
          </p:cNvCxnSpPr>
          <p:nvPr/>
        </p:nvCxnSpPr>
        <p:spPr bwMode="auto">
          <a:xfrm>
            <a:off x="4134317" y="3295936"/>
            <a:ext cx="0" cy="374650"/>
          </a:xfrm>
          <a:prstGeom prst="straightConnector1">
            <a:avLst/>
          </a:prstGeom>
          <a:noFill/>
          <a:ln w="9525">
            <a:solidFill>
              <a:schemeClr val="tx1"/>
            </a:solidFill>
            <a:round/>
            <a:headEnd/>
            <a:tailEnd type="triangle" w="med" len="med"/>
          </a:ln>
        </p:spPr>
      </p:cxnSp>
      <p:cxnSp>
        <p:nvCxnSpPr>
          <p:cNvPr id="20" name="AutoShape 22"/>
          <p:cNvCxnSpPr>
            <a:cxnSpLocks noChangeShapeType="1"/>
            <a:stCxn id="11" idx="2"/>
            <a:endCxn id="13" idx="0"/>
          </p:cNvCxnSpPr>
          <p:nvPr/>
        </p:nvCxnSpPr>
        <p:spPr bwMode="auto">
          <a:xfrm>
            <a:off x="8095129" y="3295936"/>
            <a:ext cx="0" cy="374650"/>
          </a:xfrm>
          <a:prstGeom prst="straightConnector1">
            <a:avLst/>
          </a:prstGeom>
          <a:noFill/>
          <a:ln w="9525">
            <a:solidFill>
              <a:schemeClr val="tx1"/>
            </a:solidFill>
            <a:round/>
            <a:headEnd/>
            <a:tailEnd type="triangle" w="med" len="med"/>
          </a:ln>
        </p:spPr>
      </p:cxnSp>
      <p:cxnSp>
        <p:nvCxnSpPr>
          <p:cNvPr id="21" name="AutoShape 24"/>
          <p:cNvCxnSpPr>
            <a:cxnSpLocks noChangeShapeType="1"/>
            <a:stCxn id="12" idx="2"/>
            <a:endCxn id="14" idx="0"/>
          </p:cNvCxnSpPr>
          <p:nvPr/>
        </p:nvCxnSpPr>
        <p:spPr bwMode="auto">
          <a:xfrm rot="5400000">
            <a:off x="3496936" y="3825367"/>
            <a:ext cx="446087" cy="828675"/>
          </a:xfrm>
          <a:prstGeom prst="bentConnector3">
            <a:avLst>
              <a:gd name="adj1" fmla="val 49824"/>
            </a:avLst>
          </a:prstGeom>
          <a:noFill/>
          <a:ln w="9525">
            <a:solidFill>
              <a:schemeClr val="tx1"/>
            </a:solidFill>
            <a:miter lim="800000"/>
            <a:headEnd/>
            <a:tailEnd type="triangle" w="med" len="med"/>
          </a:ln>
        </p:spPr>
      </p:cxnSp>
      <p:cxnSp>
        <p:nvCxnSpPr>
          <p:cNvPr id="22" name="AutoShape 25"/>
          <p:cNvCxnSpPr>
            <a:cxnSpLocks noChangeShapeType="1"/>
            <a:stCxn id="12" idx="2"/>
            <a:endCxn id="16" idx="0"/>
          </p:cNvCxnSpPr>
          <p:nvPr/>
        </p:nvCxnSpPr>
        <p:spPr bwMode="auto">
          <a:xfrm rot="16200000" flipH="1">
            <a:off x="4324817" y="3826161"/>
            <a:ext cx="446087" cy="827087"/>
          </a:xfrm>
          <a:prstGeom prst="bentConnector3">
            <a:avLst>
              <a:gd name="adj1" fmla="val 49824"/>
            </a:avLst>
          </a:prstGeom>
          <a:noFill/>
          <a:ln w="9525">
            <a:solidFill>
              <a:schemeClr val="tx1"/>
            </a:solidFill>
            <a:miter lim="800000"/>
            <a:headEnd/>
            <a:tailEnd type="triangle" w="med" len="med"/>
          </a:ln>
        </p:spPr>
      </p:cxnSp>
      <p:cxnSp>
        <p:nvCxnSpPr>
          <p:cNvPr id="23" name="AutoShape 26"/>
          <p:cNvCxnSpPr>
            <a:cxnSpLocks noChangeShapeType="1"/>
            <a:stCxn id="13" idx="2"/>
            <a:endCxn id="15" idx="0"/>
          </p:cNvCxnSpPr>
          <p:nvPr/>
        </p:nvCxnSpPr>
        <p:spPr bwMode="auto">
          <a:xfrm>
            <a:off x="8095129" y="4016661"/>
            <a:ext cx="0" cy="446087"/>
          </a:xfrm>
          <a:prstGeom prst="straightConnector1">
            <a:avLst/>
          </a:prstGeom>
          <a:noFill/>
          <a:ln w="9525">
            <a:solidFill>
              <a:schemeClr val="tx1"/>
            </a:solidFill>
            <a:round/>
            <a:headEnd/>
            <a:tailEnd type="triangle" w="med" len="med"/>
          </a:ln>
        </p:spPr>
      </p:cxnSp>
    </p:spTree>
    <p:extLst>
      <p:ext uri="{BB962C8B-B14F-4D97-AF65-F5344CB8AC3E}">
        <p14:creationId xmlns:p14="http://schemas.microsoft.com/office/powerpoint/2010/main" val="3004855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6" name="Textplatzhalter 5"/>
          <p:cNvSpPr>
            <a:spLocks noGrp="1"/>
          </p:cNvSpPr>
          <p:nvPr>
            <p:ph type="body" sz="quarter" idx="10"/>
          </p:nvPr>
        </p:nvSpPr>
        <p:spPr/>
        <p:txBody>
          <a:bodyPr/>
          <a:lstStyle/>
          <a:p>
            <a:r>
              <a:rPr lang="de-DE" dirty="0" smtClean="0"/>
              <a:t>Verschuldenshaftung - </a:t>
            </a:r>
            <a:r>
              <a:rPr kumimoji="1" lang="de-DE" dirty="0"/>
              <a:t>Voraussetzungen für Schadenersatzanspruch</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7" name="Text Box 7"/>
          <p:cNvSpPr txBox="1">
            <a:spLocks noChangeArrowheads="1"/>
          </p:cNvSpPr>
          <p:nvPr/>
        </p:nvSpPr>
        <p:spPr bwMode="auto">
          <a:xfrm>
            <a:off x="0" y="2404129"/>
            <a:ext cx="8208962" cy="366712"/>
          </a:xfrm>
          <a:prstGeom prst="rect">
            <a:avLst/>
          </a:prstGeom>
          <a:noFill/>
          <a:ln w="9525">
            <a:noFill/>
            <a:miter lim="800000"/>
            <a:headEnd/>
            <a:tailEnd/>
          </a:ln>
        </p:spPr>
        <p:txBody>
          <a:bodyPr>
            <a:spAutoFit/>
          </a:bodyPr>
          <a:lstStyle/>
          <a:p>
            <a:pPr marL="361950" eaLnBrk="0" fontAlgn="base" hangingPunct="0">
              <a:spcBef>
                <a:spcPct val="50000"/>
              </a:spcBef>
              <a:spcAft>
                <a:spcPct val="0"/>
              </a:spcAft>
            </a:pPr>
            <a:r>
              <a:rPr kumimoji="1" lang="de-DE" dirty="0">
                <a:solidFill>
                  <a:srgbClr val="1D2D4B"/>
                </a:solidFill>
              </a:rPr>
              <a:t>Der Begriff der Verschuldenshaftung ist im </a:t>
            </a:r>
            <a:r>
              <a:rPr kumimoji="1" lang="de-DE" b="1" dirty="0">
                <a:solidFill>
                  <a:srgbClr val="1D2D4B"/>
                </a:solidFill>
              </a:rPr>
              <a:t>§ 823 I BGB</a:t>
            </a:r>
            <a:r>
              <a:rPr kumimoji="1" lang="de-DE" dirty="0">
                <a:solidFill>
                  <a:srgbClr val="1D2D4B"/>
                </a:solidFill>
              </a:rPr>
              <a:t> geregelt.</a:t>
            </a:r>
          </a:p>
        </p:txBody>
      </p:sp>
      <p:sp>
        <p:nvSpPr>
          <p:cNvPr id="8" name="Text Box 9"/>
          <p:cNvSpPr txBox="1">
            <a:spLocks noChangeArrowheads="1"/>
          </p:cNvSpPr>
          <p:nvPr/>
        </p:nvSpPr>
        <p:spPr bwMode="auto">
          <a:xfrm>
            <a:off x="1991006" y="3390467"/>
            <a:ext cx="8208962" cy="1384995"/>
          </a:xfrm>
          <a:prstGeom prst="rect">
            <a:avLst/>
          </a:prstGeom>
          <a:noFill/>
          <a:ln w="9525">
            <a:noFill/>
            <a:miter lim="800000"/>
            <a:headEnd/>
            <a:tailEnd/>
          </a:ln>
        </p:spPr>
        <p:txBody>
          <a:bodyPr>
            <a:spAutoFit/>
          </a:bodyPr>
          <a:lstStyle/>
          <a:p>
            <a:pPr marL="712788" indent="4763" algn="ctr" eaLnBrk="0" fontAlgn="base" hangingPunct="0">
              <a:spcBef>
                <a:spcPct val="50000"/>
              </a:spcBef>
              <a:spcAft>
                <a:spcPct val="0"/>
              </a:spcAft>
              <a:buFont typeface="Wingdings" pitchFamily="2" charset="2"/>
              <a:buNone/>
            </a:pPr>
            <a:r>
              <a:rPr kumimoji="1" lang="de-DE" sz="2400" b="1" dirty="0">
                <a:solidFill>
                  <a:srgbClr val="1D2D4B"/>
                </a:solidFill>
              </a:rPr>
              <a:t>„</a:t>
            </a:r>
            <a:r>
              <a:rPr kumimoji="1" lang="de-DE" dirty="0">
                <a:solidFill>
                  <a:srgbClr val="1D2D4B"/>
                </a:solidFill>
              </a:rPr>
              <a:t>Wer vorsätzlich oder fahrlässig das Leben, den Körper, die Gesundheit, die Freiheit, das Eigentum oder ein sonstiges Recht eines anderen widerrechtlich verletzt, ist dem anderen zum Ersatz des daraus entstandenen Schadens verpflichtet</a:t>
            </a:r>
            <a:r>
              <a:rPr kumimoji="1" lang="de-DE" b="1" dirty="0">
                <a:solidFill>
                  <a:srgbClr val="1D2D4B"/>
                </a:solidFill>
              </a:rPr>
              <a:t>.</a:t>
            </a:r>
            <a:r>
              <a:rPr kumimoji="1" lang="de-DE" sz="2400" b="1" dirty="0">
                <a:solidFill>
                  <a:srgbClr val="1D2D4B"/>
                </a:solidFill>
              </a:rPr>
              <a:t>“</a:t>
            </a:r>
          </a:p>
        </p:txBody>
      </p:sp>
      <p:sp>
        <p:nvSpPr>
          <p:cNvPr id="9" name="Text Box 10"/>
          <p:cNvSpPr txBox="1">
            <a:spLocks noChangeArrowheads="1"/>
          </p:cNvSpPr>
          <p:nvPr/>
        </p:nvSpPr>
        <p:spPr bwMode="auto">
          <a:xfrm>
            <a:off x="364220" y="5190692"/>
            <a:ext cx="11459359" cy="784830"/>
          </a:xfrm>
          <a:prstGeom prst="rect">
            <a:avLst/>
          </a:prstGeom>
          <a:noFill/>
          <a:ln w="9525">
            <a:noFill/>
            <a:miter lim="800000"/>
            <a:headEnd/>
            <a:tailEnd/>
          </a:ln>
        </p:spPr>
        <p:txBody>
          <a:bodyPr wrap="square">
            <a:spAutoFit/>
          </a:bodyPr>
          <a:lstStyle/>
          <a:p>
            <a:pPr marL="717550" algn="ctr" eaLnBrk="0" fontAlgn="base" hangingPunct="0">
              <a:spcBef>
                <a:spcPct val="50000"/>
              </a:spcBef>
              <a:spcAft>
                <a:spcPct val="0"/>
              </a:spcAft>
            </a:pPr>
            <a:r>
              <a:rPr kumimoji="1" lang="de-DE" dirty="0">
                <a:solidFill>
                  <a:srgbClr val="1D2D4B"/>
                </a:solidFill>
              </a:rPr>
              <a:t>Es muss nicht nur ein absolutes Rechtsgut verletzt, sondern auch ein konkreter </a:t>
            </a:r>
            <a:endParaRPr kumimoji="1" lang="de-DE" dirty="0" smtClean="0">
              <a:solidFill>
                <a:srgbClr val="1D2D4B"/>
              </a:solidFill>
            </a:endParaRPr>
          </a:p>
          <a:p>
            <a:pPr marL="717550" algn="ctr" eaLnBrk="0" fontAlgn="base" hangingPunct="0">
              <a:spcBef>
                <a:spcPct val="50000"/>
              </a:spcBef>
              <a:spcAft>
                <a:spcPct val="0"/>
              </a:spcAft>
            </a:pPr>
            <a:r>
              <a:rPr kumimoji="1" lang="de-DE" dirty="0" smtClean="0">
                <a:solidFill>
                  <a:srgbClr val="1D2D4B"/>
                </a:solidFill>
              </a:rPr>
              <a:t>(</a:t>
            </a:r>
            <a:r>
              <a:rPr kumimoji="1" lang="de-DE" dirty="0">
                <a:solidFill>
                  <a:srgbClr val="1D2D4B"/>
                </a:solidFill>
              </a:rPr>
              <a:t>messbarer und versicherter) Schaden entstanden sein.</a:t>
            </a:r>
          </a:p>
        </p:txBody>
      </p:sp>
    </p:spTree>
    <p:extLst>
      <p:ext uri="{BB962C8B-B14F-4D97-AF65-F5344CB8AC3E}">
        <p14:creationId xmlns:p14="http://schemas.microsoft.com/office/powerpoint/2010/main" val="231607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6" name="Textplatzhalter 5"/>
          <p:cNvSpPr>
            <a:spLocks noGrp="1"/>
          </p:cNvSpPr>
          <p:nvPr>
            <p:ph type="body" sz="quarter" idx="10"/>
          </p:nvPr>
        </p:nvSpPr>
        <p:spPr/>
        <p:txBody>
          <a:bodyPr/>
          <a:lstStyle/>
          <a:p>
            <a:r>
              <a:rPr lang="de-DE" dirty="0" smtClean="0"/>
              <a:t>Verschuldenshaftung - </a:t>
            </a:r>
            <a:r>
              <a:rPr kumimoji="1" lang="de-DE" dirty="0"/>
              <a:t>Voraussetzungen für Schadenersatzanspruch</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10" name="Text Box 5"/>
          <p:cNvSpPr txBox="1">
            <a:spLocks noChangeArrowheads="1"/>
          </p:cNvSpPr>
          <p:nvPr/>
        </p:nvSpPr>
        <p:spPr bwMode="auto">
          <a:xfrm>
            <a:off x="565618" y="2482197"/>
            <a:ext cx="7008812" cy="2428875"/>
          </a:xfrm>
          <a:prstGeom prst="rect">
            <a:avLst/>
          </a:prstGeom>
          <a:noFill/>
          <a:ln w="9525">
            <a:noFill/>
            <a:miter lim="800000"/>
            <a:headEnd/>
            <a:tailEnd/>
          </a:ln>
        </p:spPr>
        <p:txBody>
          <a:bodyPr>
            <a:spAutoFit/>
          </a:bodyPr>
          <a:lstStyle/>
          <a:p>
            <a:pPr marL="712788" indent="-3508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Schuldhafte Handlung</a:t>
            </a:r>
            <a:br>
              <a:rPr kumimoji="1" lang="de-DE" dirty="0">
                <a:solidFill>
                  <a:srgbClr val="1D2D4B"/>
                </a:solidFill>
              </a:rPr>
            </a:br>
            <a:endParaRPr kumimoji="1" lang="de-DE" dirty="0">
              <a:solidFill>
                <a:srgbClr val="1D2D4B"/>
              </a:solidFill>
            </a:endParaRPr>
          </a:p>
          <a:p>
            <a:pPr marL="712788" indent="-350838" eaLnBrk="0" fontAlgn="base" hangingPunct="0">
              <a:spcBef>
                <a:spcPct val="50000"/>
              </a:spcBef>
              <a:spcAft>
                <a:spcPct val="0"/>
              </a:spcAft>
              <a:buClr>
                <a:srgbClr val="1D2D4B"/>
              </a:buClr>
              <a:buFont typeface="Wingdings" pitchFamily="2" charset="2"/>
              <a:buChar char="§"/>
            </a:pPr>
            <a:r>
              <a:rPr kumimoji="1" lang="de-DE" dirty="0" smtClean="0">
                <a:solidFill>
                  <a:srgbClr val="1D2D4B"/>
                </a:solidFill>
              </a:rPr>
              <a:t>Messbarer Schaden</a:t>
            </a:r>
            <a:r>
              <a:rPr kumimoji="1" lang="de-DE" dirty="0">
                <a:solidFill>
                  <a:srgbClr val="1D2D4B"/>
                </a:solidFill>
              </a:rPr>
              <a:t/>
            </a:r>
            <a:br>
              <a:rPr kumimoji="1" lang="de-DE" dirty="0">
                <a:solidFill>
                  <a:srgbClr val="1D2D4B"/>
                </a:solidFill>
              </a:rPr>
            </a:br>
            <a:endParaRPr kumimoji="1" lang="de-DE" dirty="0">
              <a:solidFill>
                <a:srgbClr val="1D2D4B"/>
              </a:solidFill>
            </a:endParaRPr>
          </a:p>
          <a:p>
            <a:pPr marL="712788" indent="-3508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widerrechtliche Handlung</a:t>
            </a:r>
            <a:br>
              <a:rPr kumimoji="1" lang="de-DE" dirty="0">
                <a:solidFill>
                  <a:srgbClr val="1D2D4B"/>
                </a:solidFill>
              </a:rPr>
            </a:br>
            <a:endParaRPr kumimoji="1" lang="de-DE" dirty="0">
              <a:solidFill>
                <a:srgbClr val="1D2D4B"/>
              </a:solidFill>
            </a:endParaRPr>
          </a:p>
          <a:p>
            <a:pPr marL="712788" indent="-3508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kausaler Zusammenhang zwischen Handlung und Schaden</a:t>
            </a:r>
          </a:p>
        </p:txBody>
      </p:sp>
    </p:spTree>
    <p:extLst>
      <p:ext uri="{BB962C8B-B14F-4D97-AF65-F5344CB8AC3E}">
        <p14:creationId xmlns:p14="http://schemas.microsoft.com/office/powerpoint/2010/main" val="977108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6" name="Textplatzhalter 5"/>
          <p:cNvSpPr>
            <a:spLocks noGrp="1"/>
          </p:cNvSpPr>
          <p:nvPr>
            <p:ph type="body" sz="quarter" idx="10"/>
          </p:nvPr>
        </p:nvSpPr>
        <p:spPr/>
        <p:txBody>
          <a:bodyPr/>
          <a:lstStyle/>
          <a:p>
            <a:r>
              <a:rPr lang="de-DE" dirty="0" smtClean="0"/>
              <a:t>Versicherter Personenkreis</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7" name="Text Box 3"/>
          <p:cNvSpPr txBox="1">
            <a:spLocks noChangeArrowheads="1"/>
          </p:cNvSpPr>
          <p:nvPr/>
        </p:nvSpPr>
        <p:spPr bwMode="auto">
          <a:xfrm>
            <a:off x="610441" y="2492944"/>
            <a:ext cx="9259700" cy="2031325"/>
          </a:xfrm>
          <a:prstGeom prst="rect">
            <a:avLst/>
          </a:prstGeom>
          <a:noFill/>
          <a:ln w="9525">
            <a:noFill/>
            <a:miter lim="800000"/>
            <a:headEnd/>
            <a:tailEnd/>
          </a:ln>
        </p:spPr>
        <p:txBody>
          <a:bodyPr wrap="square">
            <a:spAutoFit/>
          </a:bodyPr>
          <a:lstStyle/>
          <a:p>
            <a:pPr marL="712788" indent="-3508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Versicherungsnehmer</a:t>
            </a:r>
          </a:p>
          <a:p>
            <a:pPr marL="712788" indent="-3508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Ehegatte</a:t>
            </a:r>
          </a:p>
          <a:p>
            <a:pPr marL="712788" indent="-3508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Partner in eheähnlicher </a:t>
            </a:r>
            <a:r>
              <a:rPr kumimoji="1" lang="de-DE" dirty="0" smtClean="0">
                <a:solidFill>
                  <a:srgbClr val="1D2D4B"/>
                </a:solidFill>
              </a:rPr>
              <a:t>Gemeinschaft (namentlich </a:t>
            </a:r>
            <a:r>
              <a:rPr kumimoji="1" lang="de-DE" dirty="0">
                <a:solidFill>
                  <a:srgbClr val="1D2D4B"/>
                </a:solidFill>
              </a:rPr>
              <a:t>genannt)</a:t>
            </a:r>
          </a:p>
          <a:p>
            <a:pPr marL="712788" indent="-3508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Hausangestellte</a:t>
            </a:r>
          </a:p>
          <a:p>
            <a:pPr marL="712788" indent="-3508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Kinder (bis zum 25. Lebensjahr) in der Ausbildung, im </a:t>
            </a:r>
            <a:r>
              <a:rPr kumimoji="1" lang="de-DE" dirty="0" smtClean="0">
                <a:solidFill>
                  <a:srgbClr val="1D2D4B"/>
                </a:solidFill>
              </a:rPr>
              <a:t>Studium, beim </a:t>
            </a:r>
            <a:r>
              <a:rPr kumimoji="1" lang="de-DE" dirty="0">
                <a:solidFill>
                  <a:srgbClr val="1D2D4B"/>
                </a:solidFill>
              </a:rPr>
              <a:t>Wehrdienst</a:t>
            </a:r>
          </a:p>
        </p:txBody>
      </p:sp>
      <p:pic>
        <p:nvPicPr>
          <p:cNvPr id="8" name="Picture 5" descr="GEEK"/>
          <p:cNvPicPr>
            <a:picLocks noChangeAspect="1" noChangeArrowheads="1"/>
          </p:cNvPicPr>
          <p:nvPr/>
        </p:nvPicPr>
        <p:blipFill>
          <a:blip r:embed="rId2" cstate="print"/>
          <a:srcRect/>
          <a:stretch>
            <a:fillRect/>
          </a:stretch>
        </p:blipFill>
        <p:spPr bwMode="auto">
          <a:xfrm>
            <a:off x="10023636" y="3618015"/>
            <a:ext cx="1109662" cy="2563812"/>
          </a:xfrm>
          <a:prstGeom prst="rect">
            <a:avLst/>
          </a:prstGeom>
          <a:noFill/>
          <a:ln w="9525">
            <a:noFill/>
            <a:miter lim="800000"/>
            <a:headEnd/>
            <a:tailEnd/>
          </a:ln>
        </p:spPr>
      </p:pic>
    </p:spTree>
    <p:extLst>
      <p:ext uri="{BB962C8B-B14F-4D97-AF65-F5344CB8AC3E}">
        <p14:creationId xmlns:p14="http://schemas.microsoft.com/office/powerpoint/2010/main" val="375494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up)">
                                      <p:cBhvr>
                                        <p:cTn id="7" dur="500"/>
                                        <p:tgtEl>
                                          <p:spTgt spid="7">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wipe(up)">
                                      <p:cBhvr>
                                        <p:cTn id="11" dur="500"/>
                                        <p:tgtEl>
                                          <p:spTgt spid="7">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wipe(up)">
                                      <p:cBhvr>
                                        <p:cTn id="15" dur="500"/>
                                        <p:tgtEl>
                                          <p:spTgt spid="7">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wipe(up)">
                                      <p:cBhvr>
                                        <p:cTn id="19" dur="500"/>
                                        <p:tgtEl>
                                          <p:spTgt spid="7">
                                            <p:txEl>
                                              <p:pRg st="3" end="3"/>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wipe(up)">
                                      <p:cBhvr>
                                        <p:cTn id="23" dur="500"/>
                                        <p:tgtEl>
                                          <p:spTgt spid="7">
                                            <p:txEl>
                                              <p:pRg st="4" end="4"/>
                                            </p:txEl>
                                          </p:spTgt>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sp>
        <p:nvSpPr>
          <p:cNvPr id="6" name="Textplatzhalter 5"/>
          <p:cNvSpPr>
            <a:spLocks noGrp="1"/>
          </p:cNvSpPr>
          <p:nvPr>
            <p:ph type="body" sz="quarter" idx="10"/>
          </p:nvPr>
        </p:nvSpPr>
        <p:spPr/>
        <p:txBody>
          <a:bodyPr/>
          <a:lstStyle/>
          <a:p>
            <a:r>
              <a:rPr lang="de-DE" dirty="0" smtClean="0"/>
              <a:t>Versicherter Personenkreis - </a:t>
            </a:r>
            <a:r>
              <a:rPr kumimoji="1" lang="de-DE" sz="1600" dirty="0"/>
              <a:t>Mitversicherung von unverheirateten, volljährigen Kindern in der PHV der Eltern.</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cxnSp>
        <p:nvCxnSpPr>
          <p:cNvPr id="48" name="AutoShape 2"/>
          <p:cNvCxnSpPr>
            <a:cxnSpLocks noChangeShapeType="1"/>
            <a:stCxn id="64" idx="2"/>
            <a:endCxn id="55" idx="0"/>
          </p:cNvCxnSpPr>
          <p:nvPr/>
        </p:nvCxnSpPr>
        <p:spPr bwMode="auto">
          <a:xfrm rot="16200000" flipH="1">
            <a:off x="4217293" y="4451211"/>
            <a:ext cx="912812" cy="876300"/>
          </a:xfrm>
          <a:prstGeom prst="bentConnector3">
            <a:avLst>
              <a:gd name="adj1" fmla="val 49912"/>
            </a:avLst>
          </a:prstGeom>
          <a:noFill/>
          <a:ln w="19050">
            <a:solidFill>
              <a:srgbClr val="000066"/>
            </a:solidFill>
            <a:miter lim="800000"/>
            <a:headEnd/>
            <a:tailEnd type="triangle" w="med" len="med"/>
          </a:ln>
        </p:spPr>
      </p:cxnSp>
      <p:sp>
        <p:nvSpPr>
          <p:cNvPr id="49" name="Text Box 5"/>
          <p:cNvSpPr txBox="1">
            <a:spLocks noChangeArrowheads="1"/>
          </p:cNvSpPr>
          <p:nvPr/>
        </p:nvSpPr>
        <p:spPr bwMode="auto">
          <a:xfrm>
            <a:off x="8183661" y="3834467"/>
            <a:ext cx="1050925" cy="609600"/>
          </a:xfrm>
          <a:prstGeom prst="rect">
            <a:avLst/>
          </a:prstGeom>
          <a:solidFill>
            <a:srgbClr val="EAEAEA"/>
          </a:solidFill>
          <a:ln w="9525">
            <a:solidFill>
              <a:srgbClr val="003366"/>
            </a:solidFill>
            <a:miter lim="800000"/>
            <a:headEnd/>
            <a:tailEnd/>
          </a:ln>
        </p:spPr>
        <p:txBody>
          <a:bodyPr wrap="none" anchor="ctr"/>
          <a:lstStyle/>
          <a:p>
            <a:pPr algn="ctr" fontAlgn="base">
              <a:spcBef>
                <a:spcPct val="0"/>
              </a:spcBef>
              <a:spcAft>
                <a:spcPct val="0"/>
              </a:spcAft>
            </a:pPr>
            <a:r>
              <a:rPr kumimoji="1" lang="de-DE" sz="1400" b="1">
                <a:solidFill>
                  <a:srgbClr val="003366"/>
                </a:solidFill>
              </a:rPr>
              <a:t>Studium</a:t>
            </a:r>
          </a:p>
        </p:txBody>
      </p:sp>
      <p:sp>
        <p:nvSpPr>
          <p:cNvPr id="50" name="Text Box 6"/>
          <p:cNvSpPr txBox="1">
            <a:spLocks noChangeArrowheads="1"/>
          </p:cNvSpPr>
          <p:nvPr/>
        </p:nvSpPr>
        <p:spPr bwMode="auto">
          <a:xfrm>
            <a:off x="9317136" y="5345767"/>
            <a:ext cx="676275" cy="314325"/>
          </a:xfrm>
          <a:prstGeom prst="rect">
            <a:avLst/>
          </a:prstGeom>
          <a:solidFill>
            <a:srgbClr val="EAEAEA"/>
          </a:solidFill>
          <a:ln w="9525">
            <a:solidFill>
              <a:srgbClr val="003366"/>
            </a:solidFill>
            <a:miter lim="800000"/>
            <a:headEnd/>
            <a:tailEnd/>
          </a:ln>
        </p:spPr>
        <p:txBody>
          <a:bodyPr wrap="none">
            <a:spAutoFit/>
          </a:bodyPr>
          <a:lstStyle/>
          <a:p>
            <a:pPr fontAlgn="base">
              <a:spcBef>
                <a:spcPct val="0"/>
              </a:spcBef>
              <a:spcAft>
                <a:spcPct val="0"/>
              </a:spcAft>
            </a:pPr>
            <a:r>
              <a:rPr kumimoji="1" lang="de-DE" sz="1400" b="1">
                <a:solidFill>
                  <a:srgbClr val="003366"/>
                </a:solidFill>
              </a:rPr>
              <a:t>Lehre</a:t>
            </a:r>
          </a:p>
        </p:txBody>
      </p:sp>
      <p:sp>
        <p:nvSpPr>
          <p:cNvPr id="51" name="Text Box 7"/>
          <p:cNvSpPr txBox="1">
            <a:spLocks noChangeArrowheads="1"/>
          </p:cNvSpPr>
          <p:nvPr/>
        </p:nvSpPr>
        <p:spPr bwMode="auto">
          <a:xfrm>
            <a:off x="7950299" y="5345767"/>
            <a:ext cx="1100137" cy="314325"/>
          </a:xfrm>
          <a:prstGeom prst="rect">
            <a:avLst/>
          </a:prstGeom>
          <a:solidFill>
            <a:srgbClr val="EAEAEA"/>
          </a:solidFill>
          <a:ln w="9525">
            <a:solidFill>
              <a:srgbClr val="003366"/>
            </a:solidFill>
            <a:miter lim="800000"/>
            <a:headEnd/>
            <a:tailEnd/>
          </a:ln>
        </p:spPr>
        <p:txBody>
          <a:bodyPr wrap="none">
            <a:spAutoFit/>
          </a:bodyPr>
          <a:lstStyle/>
          <a:p>
            <a:pPr fontAlgn="base">
              <a:spcBef>
                <a:spcPct val="0"/>
              </a:spcBef>
              <a:spcAft>
                <a:spcPct val="0"/>
              </a:spcAft>
            </a:pPr>
            <a:r>
              <a:rPr kumimoji="1" lang="de-DE" sz="1400" b="1">
                <a:solidFill>
                  <a:srgbClr val="003366"/>
                </a:solidFill>
              </a:rPr>
              <a:t>2. Studium</a:t>
            </a:r>
          </a:p>
        </p:txBody>
      </p:sp>
      <p:sp>
        <p:nvSpPr>
          <p:cNvPr id="52" name="Text Box 8"/>
          <p:cNvSpPr txBox="1">
            <a:spLocks noChangeArrowheads="1"/>
          </p:cNvSpPr>
          <p:nvPr/>
        </p:nvSpPr>
        <p:spPr bwMode="auto">
          <a:xfrm>
            <a:off x="4595911" y="4755217"/>
            <a:ext cx="873125" cy="314325"/>
          </a:xfrm>
          <a:prstGeom prst="rect">
            <a:avLst/>
          </a:prstGeom>
          <a:solidFill>
            <a:srgbClr val="C0C0C0"/>
          </a:solidFill>
          <a:ln w="9525">
            <a:solidFill>
              <a:srgbClr val="003366"/>
            </a:solidFill>
            <a:miter lim="800000"/>
            <a:headEnd/>
            <a:tailEnd/>
          </a:ln>
        </p:spPr>
        <p:txBody>
          <a:bodyPr wrap="none">
            <a:spAutoFit/>
          </a:bodyPr>
          <a:lstStyle/>
          <a:p>
            <a:pPr fontAlgn="base">
              <a:spcBef>
                <a:spcPct val="0"/>
              </a:spcBef>
              <a:spcAft>
                <a:spcPct val="0"/>
              </a:spcAft>
            </a:pPr>
            <a:r>
              <a:rPr kumimoji="1" lang="de-DE" sz="1400" b="1">
                <a:solidFill>
                  <a:srgbClr val="003366"/>
                </a:solidFill>
              </a:rPr>
              <a:t>2. Lehre</a:t>
            </a:r>
          </a:p>
        </p:txBody>
      </p:sp>
      <p:sp>
        <p:nvSpPr>
          <p:cNvPr id="53" name="Text Box 9"/>
          <p:cNvSpPr txBox="1">
            <a:spLocks noChangeArrowheads="1"/>
          </p:cNvSpPr>
          <p:nvPr/>
        </p:nvSpPr>
        <p:spPr bwMode="auto">
          <a:xfrm>
            <a:off x="5738911" y="4755217"/>
            <a:ext cx="903288" cy="314325"/>
          </a:xfrm>
          <a:prstGeom prst="rect">
            <a:avLst/>
          </a:prstGeom>
          <a:solidFill>
            <a:srgbClr val="C0C0C0"/>
          </a:solidFill>
          <a:ln w="9525">
            <a:solidFill>
              <a:srgbClr val="003366"/>
            </a:solidFill>
            <a:miter lim="800000"/>
            <a:headEnd/>
            <a:tailEnd/>
          </a:ln>
        </p:spPr>
        <p:txBody>
          <a:bodyPr wrap="none">
            <a:spAutoFit/>
          </a:bodyPr>
          <a:lstStyle/>
          <a:p>
            <a:pPr fontAlgn="base">
              <a:spcBef>
                <a:spcPct val="0"/>
              </a:spcBef>
              <a:spcAft>
                <a:spcPct val="0"/>
              </a:spcAft>
            </a:pPr>
            <a:r>
              <a:rPr kumimoji="1" lang="de-DE" sz="1400" b="1">
                <a:solidFill>
                  <a:srgbClr val="003366"/>
                </a:solidFill>
              </a:rPr>
              <a:t>Studium</a:t>
            </a:r>
          </a:p>
        </p:txBody>
      </p:sp>
      <p:sp>
        <p:nvSpPr>
          <p:cNvPr id="54" name="Text Box 10"/>
          <p:cNvSpPr txBox="1">
            <a:spLocks noChangeArrowheads="1"/>
          </p:cNvSpPr>
          <p:nvPr/>
        </p:nvSpPr>
        <p:spPr bwMode="auto">
          <a:xfrm>
            <a:off x="2189261" y="5345767"/>
            <a:ext cx="903288" cy="314325"/>
          </a:xfrm>
          <a:prstGeom prst="rect">
            <a:avLst/>
          </a:prstGeom>
          <a:solidFill>
            <a:srgbClr val="EAEAEA"/>
          </a:solidFill>
          <a:ln w="9525">
            <a:solidFill>
              <a:srgbClr val="003366"/>
            </a:solidFill>
            <a:miter lim="800000"/>
            <a:headEnd/>
            <a:tailEnd/>
          </a:ln>
        </p:spPr>
        <p:txBody>
          <a:bodyPr wrap="none">
            <a:spAutoFit/>
          </a:bodyPr>
          <a:lstStyle/>
          <a:p>
            <a:pPr fontAlgn="base">
              <a:spcBef>
                <a:spcPct val="0"/>
              </a:spcBef>
              <a:spcAft>
                <a:spcPct val="0"/>
              </a:spcAft>
            </a:pPr>
            <a:r>
              <a:rPr kumimoji="1" lang="de-DE" sz="1400" b="1">
                <a:solidFill>
                  <a:srgbClr val="003366"/>
                </a:solidFill>
              </a:rPr>
              <a:t>Studium</a:t>
            </a:r>
          </a:p>
        </p:txBody>
      </p:sp>
      <p:sp>
        <p:nvSpPr>
          <p:cNvPr id="55" name="Text Box 11"/>
          <p:cNvSpPr txBox="1">
            <a:spLocks noChangeArrowheads="1"/>
          </p:cNvSpPr>
          <p:nvPr/>
        </p:nvSpPr>
        <p:spPr bwMode="auto">
          <a:xfrm>
            <a:off x="4492724" y="5345767"/>
            <a:ext cx="1238250" cy="314325"/>
          </a:xfrm>
          <a:prstGeom prst="rect">
            <a:avLst/>
          </a:prstGeom>
          <a:solidFill>
            <a:srgbClr val="EAEAEA"/>
          </a:solidFill>
          <a:ln w="9525">
            <a:solidFill>
              <a:srgbClr val="003366"/>
            </a:solidFill>
            <a:miter lim="800000"/>
            <a:headEnd/>
            <a:tailEnd/>
          </a:ln>
        </p:spPr>
        <p:txBody>
          <a:bodyPr wrap="none">
            <a:spAutoFit/>
          </a:bodyPr>
          <a:lstStyle/>
          <a:p>
            <a:pPr fontAlgn="base">
              <a:spcBef>
                <a:spcPct val="0"/>
              </a:spcBef>
              <a:spcAft>
                <a:spcPct val="0"/>
              </a:spcAft>
            </a:pPr>
            <a:r>
              <a:rPr kumimoji="1" lang="de-DE" sz="1400" b="1">
                <a:solidFill>
                  <a:srgbClr val="003366"/>
                </a:solidFill>
              </a:rPr>
              <a:t>Keine Arbeit</a:t>
            </a:r>
          </a:p>
        </p:txBody>
      </p:sp>
      <p:sp>
        <p:nvSpPr>
          <p:cNvPr id="56" name="Text Box 12"/>
          <p:cNvSpPr txBox="1">
            <a:spLocks noChangeArrowheads="1"/>
          </p:cNvSpPr>
          <p:nvPr/>
        </p:nvSpPr>
        <p:spPr bwMode="auto">
          <a:xfrm>
            <a:off x="3341786" y="5345767"/>
            <a:ext cx="873125" cy="314325"/>
          </a:xfrm>
          <a:prstGeom prst="rect">
            <a:avLst/>
          </a:prstGeom>
          <a:solidFill>
            <a:srgbClr val="EAEAEA"/>
          </a:solidFill>
          <a:ln w="9525">
            <a:solidFill>
              <a:srgbClr val="003366"/>
            </a:solidFill>
            <a:miter lim="800000"/>
            <a:headEnd/>
            <a:tailEnd/>
          </a:ln>
        </p:spPr>
        <p:txBody>
          <a:bodyPr wrap="none">
            <a:spAutoFit/>
          </a:bodyPr>
          <a:lstStyle/>
          <a:p>
            <a:pPr fontAlgn="base">
              <a:spcBef>
                <a:spcPct val="0"/>
              </a:spcBef>
              <a:spcAft>
                <a:spcPct val="0"/>
              </a:spcAft>
            </a:pPr>
            <a:r>
              <a:rPr kumimoji="1" lang="de-DE" sz="1400" b="1">
                <a:solidFill>
                  <a:srgbClr val="003366"/>
                </a:solidFill>
              </a:rPr>
              <a:t>2. Lehre</a:t>
            </a:r>
          </a:p>
        </p:txBody>
      </p:sp>
      <p:sp>
        <p:nvSpPr>
          <p:cNvPr id="57" name="Text Box 13"/>
          <p:cNvSpPr txBox="1">
            <a:spLocks noChangeArrowheads="1"/>
          </p:cNvSpPr>
          <p:nvPr/>
        </p:nvSpPr>
        <p:spPr bwMode="auto">
          <a:xfrm>
            <a:off x="6077049" y="5345767"/>
            <a:ext cx="1731962" cy="314325"/>
          </a:xfrm>
          <a:prstGeom prst="rect">
            <a:avLst/>
          </a:prstGeom>
          <a:solidFill>
            <a:srgbClr val="EAEAEA"/>
          </a:solidFill>
          <a:ln w="9525">
            <a:solidFill>
              <a:srgbClr val="003366"/>
            </a:solidFill>
            <a:miter lim="800000"/>
            <a:headEnd/>
            <a:tailEnd/>
          </a:ln>
        </p:spPr>
        <p:txBody>
          <a:bodyPr>
            <a:spAutoFit/>
          </a:bodyPr>
          <a:lstStyle/>
          <a:p>
            <a:pPr fontAlgn="base">
              <a:spcBef>
                <a:spcPct val="0"/>
              </a:spcBef>
              <a:spcAft>
                <a:spcPct val="0"/>
              </a:spcAft>
            </a:pPr>
            <a:r>
              <a:rPr kumimoji="1" lang="de-DE" sz="1400" b="1">
                <a:solidFill>
                  <a:srgbClr val="003366"/>
                </a:solidFill>
              </a:rPr>
              <a:t>Referendarzeit</a:t>
            </a:r>
          </a:p>
        </p:txBody>
      </p:sp>
      <p:sp>
        <p:nvSpPr>
          <p:cNvPr id="58" name="Text Box 14"/>
          <p:cNvSpPr txBox="1">
            <a:spLocks noChangeArrowheads="1"/>
          </p:cNvSpPr>
          <p:nvPr/>
        </p:nvSpPr>
        <p:spPr bwMode="auto">
          <a:xfrm>
            <a:off x="6793011" y="3088342"/>
            <a:ext cx="982663" cy="314325"/>
          </a:xfrm>
          <a:prstGeom prst="rect">
            <a:avLst/>
          </a:prstGeom>
          <a:solidFill>
            <a:srgbClr val="C0C0C0"/>
          </a:solidFill>
          <a:ln w="9525">
            <a:solidFill>
              <a:srgbClr val="003366"/>
            </a:solidFill>
            <a:miter lim="800000"/>
            <a:headEnd/>
            <a:tailEnd/>
          </a:ln>
        </p:spPr>
        <p:txBody>
          <a:bodyPr wrap="none" anchor="ctr">
            <a:spAutoFit/>
          </a:bodyPr>
          <a:lstStyle/>
          <a:p>
            <a:pPr algn="ctr" fontAlgn="base">
              <a:spcBef>
                <a:spcPct val="0"/>
              </a:spcBef>
              <a:spcAft>
                <a:spcPct val="0"/>
              </a:spcAft>
            </a:pPr>
            <a:r>
              <a:rPr kumimoji="1" lang="de-DE" sz="1400" b="1">
                <a:solidFill>
                  <a:srgbClr val="003366"/>
                </a:solidFill>
              </a:rPr>
              <a:t>Wartezeit</a:t>
            </a:r>
          </a:p>
        </p:txBody>
      </p:sp>
      <p:sp>
        <p:nvSpPr>
          <p:cNvPr id="59" name="Text Box 15"/>
          <p:cNvSpPr txBox="1">
            <a:spLocks noChangeArrowheads="1"/>
          </p:cNvSpPr>
          <p:nvPr/>
        </p:nvSpPr>
        <p:spPr bwMode="auto">
          <a:xfrm>
            <a:off x="4403824" y="3091616"/>
            <a:ext cx="2133600" cy="307777"/>
          </a:xfrm>
          <a:prstGeom prst="rect">
            <a:avLst/>
          </a:prstGeom>
          <a:solidFill>
            <a:srgbClr val="C0C0C0"/>
          </a:solidFill>
          <a:ln w="9525">
            <a:solidFill>
              <a:srgbClr val="003366"/>
            </a:solidFill>
            <a:miter lim="800000"/>
            <a:headEnd/>
            <a:tailEnd/>
          </a:ln>
        </p:spPr>
        <p:txBody>
          <a:bodyPr anchor="ctr">
            <a:spAutoFit/>
          </a:bodyPr>
          <a:lstStyle/>
          <a:p>
            <a:pPr algn="ctr" fontAlgn="base">
              <a:spcBef>
                <a:spcPct val="0"/>
              </a:spcBef>
              <a:spcAft>
                <a:spcPct val="0"/>
              </a:spcAft>
            </a:pPr>
            <a:r>
              <a:rPr kumimoji="1" lang="de-DE" sz="1400" b="1" dirty="0" smtClean="0">
                <a:solidFill>
                  <a:srgbClr val="003366"/>
                </a:solidFill>
              </a:rPr>
              <a:t>Freiwilliger  Dienst</a:t>
            </a:r>
            <a:endParaRPr kumimoji="1" lang="de-DE" sz="1400" b="1" dirty="0">
              <a:solidFill>
                <a:srgbClr val="003366"/>
              </a:solidFill>
            </a:endParaRPr>
          </a:p>
        </p:txBody>
      </p:sp>
      <p:sp>
        <p:nvSpPr>
          <p:cNvPr id="60" name="Text Box 16"/>
          <p:cNvSpPr txBox="1">
            <a:spLocks noChangeArrowheads="1"/>
          </p:cNvSpPr>
          <p:nvPr/>
        </p:nvSpPr>
        <p:spPr bwMode="auto">
          <a:xfrm>
            <a:off x="5716686" y="2250142"/>
            <a:ext cx="774700" cy="314325"/>
          </a:xfrm>
          <a:prstGeom prst="rect">
            <a:avLst/>
          </a:prstGeom>
          <a:solidFill>
            <a:srgbClr val="C0C0C0"/>
          </a:solidFill>
          <a:ln w="9525">
            <a:solidFill>
              <a:srgbClr val="003366"/>
            </a:solidFill>
            <a:miter lim="800000"/>
            <a:headEnd/>
            <a:tailEnd/>
          </a:ln>
        </p:spPr>
        <p:txBody>
          <a:bodyPr wrap="none" anchor="ctr">
            <a:spAutoFit/>
          </a:bodyPr>
          <a:lstStyle/>
          <a:p>
            <a:pPr algn="ctr" fontAlgn="base">
              <a:spcBef>
                <a:spcPct val="0"/>
              </a:spcBef>
              <a:spcAft>
                <a:spcPct val="0"/>
              </a:spcAft>
            </a:pPr>
            <a:r>
              <a:rPr kumimoji="1" lang="de-DE" sz="1400" b="1">
                <a:solidFill>
                  <a:srgbClr val="003366"/>
                </a:solidFill>
              </a:rPr>
              <a:t>Schule</a:t>
            </a:r>
          </a:p>
        </p:txBody>
      </p:sp>
      <p:sp>
        <p:nvSpPr>
          <p:cNvPr id="61" name="Text Box 17"/>
          <p:cNvSpPr txBox="1">
            <a:spLocks noChangeArrowheads="1"/>
          </p:cNvSpPr>
          <p:nvPr/>
        </p:nvSpPr>
        <p:spPr bwMode="auto">
          <a:xfrm>
            <a:off x="2270224" y="3088342"/>
            <a:ext cx="1981200" cy="314325"/>
          </a:xfrm>
          <a:prstGeom prst="rect">
            <a:avLst/>
          </a:prstGeom>
          <a:solidFill>
            <a:srgbClr val="C0C0C0"/>
          </a:solidFill>
          <a:ln w="9525">
            <a:solidFill>
              <a:srgbClr val="003366"/>
            </a:solidFill>
            <a:miter lim="800000"/>
            <a:headEnd/>
            <a:tailEnd/>
          </a:ln>
        </p:spPr>
        <p:txBody>
          <a:bodyPr anchor="ctr">
            <a:spAutoFit/>
          </a:bodyPr>
          <a:lstStyle/>
          <a:p>
            <a:pPr algn="ctr" fontAlgn="base">
              <a:spcBef>
                <a:spcPct val="0"/>
              </a:spcBef>
              <a:spcAft>
                <a:spcPct val="0"/>
              </a:spcAft>
            </a:pPr>
            <a:r>
              <a:rPr kumimoji="1" lang="de-DE" sz="1400" b="1">
                <a:solidFill>
                  <a:srgbClr val="003366"/>
                </a:solidFill>
              </a:rPr>
              <a:t>Lehre / Studium</a:t>
            </a:r>
          </a:p>
        </p:txBody>
      </p:sp>
      <p:sp>
        <p:nvSpPr>
          <p:cNvPr id="62" name="Text Box 18"/>
          <p:cNvSpPr txBox="1">
            <a:spLocks noChangeArrowheads="1"/>
          </p:cNvSpPr>
          <p:nvPr/>
        </p:nvSpPr>
        <p:spPr bwMode="auto">
          <a:xfrm>
            <a:off x="2240061" y="3872895"/>
            <a:ext cx="1295400" cy="523220"/>
          </a:xfrm>
          <a:prstGeom prst="rect">
            <a:avLst/>
          </a:prstGeom>
          <a:solidFill>
            <a:srgbClr val="C0C0C0"/>
          </a:solidFill>
          <a:ln w="9525">
            <a:solidFill>
              <a:srgbClr val="003366"/>
            </a:solidFill>
            <a:miter lim="800000"/>
            <a:headEnd/>
            <a:tailEnd/>
          </a:ln>
        </p:spPr>
        <p:txBody>
          <a:bodyPr anchor="ctr">
            <a:spAutoFit/>
          </a:bodyPr>
          <a:lstStyle/>
          <a:p>
            <a:pPr algn="ctr" fontAlgn="base">
              <a:spcBef>
                <a:spcPct val="0"/>
              </a:spcBef>
              <a:spcAft>
                <a:spcPct val="0"/>
              </a:spcAft>
            </a:pPr>
            <a:r>
              <a:rPr kumimoji="1" lang="de-DE" sz="1400" b="1" dirty="0" smtClean="0">
                <a:solidFill>
                  <a:srgbClr val="003366"/>
                </a:solidFill>
              </a:rPr>
              <a:t>Freiwilliger Dienst</a:t>
            </a:r>
            <a:endParaRPr kumimoji="1" lang="de-DE" sz="1400" b="1" dirty="0">
              <a:solidFill>
                <a:srgbClr val="003366"/>
              </a:solidFill>
            </a:endParaRPr>
          </a:p>
        </p:txBody>
      </p:sp>
      <p:grpSp>
        <p:nvGrpSpPr>
          <p:cNvPr id="63" name="Group 19"/>
          <p:cNvGrpSpPr>
            <a:grpSpLocks/>
          </p:cNvGrpSpPr>
          <p:nvPr/>
        </p:nvGrpSpPr>
        <p:grpSpPr bwMode="auto">
          <a:xfrm>
            <a:off x="3773586" y="3832880"/>
            <a:ext cx="4191000" cy="600075"/>
            <a:chOff x="1632" y="2448"/>
            <a:chExt cx="2640" cy="384"/>
          </a:xfrm>
        </p:grpSpPr>
        <p:sp>
          <p:nvSpPr>
            <p:cNvPr id="64" name="Text Box 20"/>
            <p:cNvSpPr txBox="1">
              <a:spLocks noChangeArrowheads="1"/>
            </p:cNvSpPr>
            <p:nvPr/>
          </p:nvSpPr>
          <p:spPr bwMode="auto">
            <a:xfrm>
              <a:off x="1632" y="2448"/>
              <a:ext cx="581" cy="384"/>
            </a:xfrm>
            <a:prstGeom prst="rect">
              <a:avLst/>
            </a:prstGeom>
            <a:solidFill>
              <a:srgbClr val="C0C0C0"/>
            </a:solidFill>
            <a:ln w="9525">
              <a:solidFill>
                <a:srgbClr val="003366"/>
              </a:solidFill>
              <a:miter lim="800000"/>
              <a:headEnd/>
              <a:tailEnd/>
            </a:ln>
          </p:spPr>
          <p:txBody>
            <a:bodyPr wrap="none" anchor="ctr"/>
            <a:lstStyle/>
            <a:p>
              <a:pPr algn="ctr" fontAlgn="base">
                <a:spcBef>
                  <a:spcPct val="0"/>
                </a:spcBef>
                <a:spcAft>
                  <a:spcPct val="0"/>
                </a:spcAft>
              </a:pPr>
              <a:r>
                <a:rPr kumimoji="1" lang="de-DE" sz="1400" b="1">
                  <a:solidFill>
                    <a:srgbClr val="003366"/>
                  </a:solidFill>
                </a:rPr>
                <a:t>Lehre</a:t>
              </a:r>
            </a:p>
          </p:txBody>
        </p:sp>
        <p:sp>
          <p:nvSpPr>
            <p:cNvPr id="65" name="Text Box 21"/>
            <p:cNvSpPr txBox="1">
              <a:spLocks noChangeArrowheads="1"/>
            </p:cNvSpPr>
            <p:nvPr/>
          </p:nvSpPr>
          <p:spPr bwMode="auto">
            <a:xfrm>
              <a:off x="2256" y="2479"/>
              <a:ext cx="1200" cy="338"/>
            </a:xfrm>
            <a:prstGeom prst="rect">
              <a:avLst/>
            </a:prstGeom>
            <a:solidFill>
              <a:srgbClr val="C0C0C0"/>
            </a:solidFill>
            <a:ln w="9525">
              <a:solidFill>
                <a:srgbClr val="003366"/>
              </a:solidFill>
              <a:miter lim="800000"/>
              <a:headEnd/>
              <a:tailEnd/>
            </a:ln>
          </p:spPr>
          <p:txBody>
            <a:bodyPr anchor="ctr">
              <a:spAutoFit/>
            </a:bodyPr>
            <a:lstStyle/>
            <a:p>
              <a:pPr algn="ctr" fontAlgn="base">
                <a:spcBef>
                  <a:spcPct val="0"/>
                </a:spcBef>
                <a:spcAft>
                  <a:spcPct val="0"/>
                </a:spcAft>
              </a:pPr>
              <a:r>
                <a:rPr kumimoji="1" lang="de-DE" sz="1400" b="1">
                  <a:solidFill>
                    <a:srgbClr val="003366"/>
                  </a:solidFill>
                </a:rPr>
                <a:t>Lehre </a:t>
              </a:r>
            </a:p>
            <a:p>
              <a:pPr algn="ctr" fontAlgn="base">
                <a:spcBef>
                  <a:spcPct val="0"/>
                </a:spcBef>
                <a:spcAft>
                  <a:spcPct val="0"/>
                </a:spcAft>
              </a:pPr>
              <a:r>
                <a:rPr kumimoji="1" lang="de-DE" sz="1400" b="1">
                  <a:solidFill>
                    <a:srgbClr val="003366"/>
                  </a:solidFill>
                </a:rPr>
                <a:t>(abgebrochen)</a:t>
              </a:r>
            </a:p>
          </p:txBody>
        </p:sp>
        <p:sp>
          <p:nvSpPr>
            <p:cNvPr id="66" name="Text Box 22"/>
            <p:cNvSpPr txBox="1">
              <a:spLocks noChangeArrowheads="1"/>
            </p:cNvSpPr>
            <p:nvPr/>
          </p:nvSpPr>
          <p:spPr bwMode="auto">
            <a:xfrm>
              <a:off x="3504" y="2448"/>
              <a:ext cx="768" cy="384"/>
            </a:xfrm>
            <a:prstGeom prst="rect">
              <a:avLst/>
            </a:prstGeom>
            <a:solidFill>
              <a:srgbClr val="C0C0C0"/>
            </a:solidFill>
            <a:ln w="9525">
              <a:solidFill>
                <a:srgbClr val="000066"/>
              </a:solidFill>
              <a:miter lim="800000"/>
              <a:headEnd/>
              <a:tailEnd/>
            </a:ln>
          </p:spPr>
          <p:txBody>
            <a:bodyPr anchor="ctr"/>
            <a:lstStyle/>
            <a:p>
              <a:pPr algn="ctr" fontAlgn="base">
                <a:spcBef>
                  <a:spcPct val="0"/>
                </a:spcBef>
                <a:spcAft>
                  <a:spcPct val="0"/>
                </a:spcAft>
              </a:pPr>
              <a:r>
                <a:rPr kumimoji="1" lang="de-DE" sz="1400" b="1">
                  <a:solidFill>
                    <a:srgbClr val="003366"/>
                  </a:solidFill>
                </a:rPr>
                <a:t>Studium</a:t>
              </a:r>
            </a:p>
          </p:txBody>
        </p:sp>
      </p:grpSp>
      <p:sp>
        <p:nvSpPr>
          <p:cNvPr id="67" name="Text Box 23"/>
          <p:cNvSpPr txBox="1">
            <a:spLocks noChangeArrowheads="1"/>
          </p:cNvSpPr>
          <p:nvPr/>
        </p:nvSpPr>
        <p:spPr bwMode="auto">
          <a:xfrm>
            <a:off x="9326661" y="3834467"/>
            <a:ext cx="769938" cy="609600"/>
          </a:xfrm>
          <a:prstGeom prst="rect">
            <a:avLst/>
          </a:prstGeom>
          <a:solidFill>
            <a:srgbClr val="EAEAEA"/>
          </a:solidFill>
          <a:ln w="9525">
            <a:solidFill>
              <a:srgbClr val="003366"/>
            </a:solidFill>
            <a:miter lim="800000"/>
            <a:headEnd/>
            <a:tailEnd/>
          </a:ln>
        </p:spPr>
        <p:txBody>
          <a:bodyPr wrap="none" anchor="ctr"/>
          <a:lstStyle/>
          <a:p>
            <a:pPr algn="ctr" fontAlgn="base">
              <a:spcBef>
                <a:spcPct val="0"/>
              </a:spcBef>
              <a:spcAft>
                <a:spcPct val="0"/>
              </a:spcAft>
            </a:pPr>
            <a:r>
              <a:rPr kumimoji="1" lang="de-DE" sz="1400" b="1">
                <a:solidFill>
                  <a:srgbClr val="003366"/>
                </a:solidFill>
              </a:rPr>
              <a:t>Lehre</a:t>
            </a:r>
          </a:p>
        </p:txBody>
      </p:sp>
      <p:sp>
        <p:nvSpPr>
          <p:cNvPr id="68" name="Text Box 24"/>
          <p:cNvSpPr txBox="1">
            <a:spLocks noChangeArrowheads="1"/>
          </p:cNvSpPr>
          <p:nvPr/>
        </p:nvSpPr>
        <p:spPr bwMode="auto">
          <a:xfrm>
            <a:off x="8258274" y="3304242"/>
            <a:ext cx="1747837" cy="314325"/>
          </a:xfrm>
          <a:prstGeom prst="rect">
            <a:avLst/>
          </a:prstGeom>
          <a:solidFill>
            <a:srgbClr val="EAEAEA"/>
          </a:solidFill>
          <a:ln w="9525">
            <a:solidFill>
              <a:srgbClr val="003366"/>
            </a:solidFill>
            <a:miter lim="800000"/>
            <a:headEnd/>
            <a:tailEnd/>
          </a:ln>
        </p:spPr>
        <p:txBody>
          <a:bodyPr wrap="none" anchor="ctr">
            <a:spAutoFit/>
          </a:bodyPr>
          <a:lstStyle/>
          <a:p>
            <a:pPr algn="ctr" fontAlgn="base">
              <a:spcBef>
                <a:spcPct val="0"/>
              </a:spcBef>
              <a:spcAft>
                <a:spcPct val="0"/>
              </a:spcAft>
            </a:pPr>
            <a:r>
              <a:rPr kumimoji="1" lang="de-DE" sz="1400" b="1">
                <a:solidFill>
                  <a:srgbClr val="003366"/>
                </a:solidFill>
              </a:rPr>
              <a:t>Berufs-/ Zeitsoldat</a:t>
            </a:r>
          </a:p>
        </p:txBody>
      </p:sp>
      <p:cxnSp>
        <p:nvCxnSpPr>
          <p:cNvPr id="69" name="AutoShape 26"/>
          <p:cNvCxnSpPr>
            <a:cxnSpLocks noChangeShapeType="1"/>
            <a:stCxn id="60" idx="2"/>
            <a:endCxn id="59" idx="0"/>
          </p:cNvCxnSpPr>
          <p:nvPr/>
        </p:nvCxnSpPr>
        <p:spPr bwMode="auto">
          <a:xfrm rot="5400000">
            <a:off x="5523756" y="2511335"/>
            <a:ext cx="527149" cy="633412"/>
          </a:xfrm>
          <a:prstGeom prst="bentConnector3">
            <a:avLst>
              <a:gd name="adj1" fmla="val 50000"/>
            </a:avLst>
          </a:prstGeom>
          <a:noFill/>
          <a:ln w="19050">
            <a:solidFill>
              <a:srgbClr val="000066"/>
            </a:solidFill>
            <a:miter lim="800000"/>
            <a:headEnd/>
            <a:tailEnd type="triangle" w="med" len="med"/>
          </a:ln>
        </p:spPr>
      </p:cxnSp>
      <p:cxnSp>
        <p:nvCxnSpPr>
          <p:cNvPr id="70" name="AutoShape 27"/>
          <p:cNvCxnSpPr>
            <a:cxnSpLocks noChangeShapeType="1"/>
            <a:stCxn id="60" idx="2"/>
            <a:endCxn id="58" idx="0"/>
          </p:cNvCxnSpPr>
          <p:nvPr/>
        </p:nvCxnSpPr>
        <p:spPr bwMode="auto">
          <a:xfrm rot="16200000" flipH="1">
            <a:off x="6432648" y="2235855"/>
            <a:ext cx="523875" cy="1181100"/>
          </a:xfrm>
          <a:prstGeom prst="bentConnector3">
            <a:avLst>
              <a:gd name="adj1" fmla="val 50000"/>
            </a:avLst>
          </a:prstGeom>
          <a:noFill/>
          <a:ln w="19050">
            <a:solidFill>
              <a:srgbClr val="000066"/>
            </a:solidFill>
            <a:miter lim="800000"/>
            <a:headEnd/>
            <a:tailEnd type="triangle" w="med" len="med"/>
          </a:ln>
        </p:spPr>
      </p:cxnSp>
      <p:cxnSp>
        <p:nvCxnSpPr>
          <p:cNvPr id="71" name="AutoShape 28"/>
          <p:cNvCxnSpPr>
            <a:cxnSpLocks noChangeShapeType="1"/>
            <a:stCxn id="60" idx="2"/>
            <a:endCxn id="68" idx="0"/>
          </p:cNvCxnSpPr>
          <p:nvPr/>
        </p:nvCxnSpPr>
        <p:spPr bwMode="auto">
          <a:xfrm rot="16200000" flipH="1">
            <a:off x="7248623" y="1419880"/>
            <a:ext cx="739775" cy="3028950"/>
          </a:xfrm>
          <a:prstGeom prst="bentConnector3">
            <a:avLst>
              <a:gd name="adj1" fmla="val 35620"/>
            </a:avLst>
          </a:prstGeom>
          <a:noFill/>
          <a:ln w="19050">
            <a:solidFill>
              <a:srgbClr val="000066"/>
            </a:solidFill>
            <a:miter lim="800000"/>
            <a:headEnd/>
            <a:tailEnd type="triangle" w="med" len="med"/>
          </a:ln>
        </p:spPr>
      </p:cxnSp>
      <p:cxnSp>
        <p:nvCxnSpPr>
          <p:cNvPr id="72" name="AutoShape 29"/>
          <p:cNvCxnSpPr>
            <a:cxnSpLocks noChangeShapeType="1"/>
            <a:stCxn id="60" idx="2"/>
            <a:endCxn id="61" idx="0"/>
          </p:cNvCxnSpPr>
          <p:nvPr/>
        </p:nvCxnSpPr>
        <p:spPr bwMode="auto">
          <a:xfrm rot="5400000">
            <a:off x="4420492" y="1404799"/>
            <a:ext cx="523875" cy="2843212"/>
          </a:xfrm>
          <a:prstGeom prst="bentConnector3">
            <a:avLst>
              <a:gd name="adj1" fmla="val 50000"/>
            </a:avLst>
          </a:prstGeom>
          <a:noFill/>
          <a:ln w="19050">
            <a:solidFill>
              <a:srgbClr val="000066"/>
            </a:solidFill>
            <a:miter lim="800000"/>
            <a:headEnd/>
            <a:tailEnd type="triangle" w="med" len="med"/>
          </a:ln>
        </p:spPr>
      </p:cxnSp>
      <p:cxnSp>
        <p:nvCxnSpPr>
          <p:cNvPr id="73" name="AutoShape 30"/>
          <p:cNvCxnSpPr>
            <a:cxnSpLocks noChangeShapeType="1"/>
            <a:stCxn id="61" idx="2"/>
            <a:endCxn id="62" idx="0"/>
          </p:cNvCxnSpPr>
          <p:nvPr/>
        </p:nvCxnSpPr>
        <p:spPr bwMode="auto">
          <a:xfrm rot="5400000">
            <a:off x="2839179" y="3451250"/>
            <a:ext cx="470228" cy="373063"/>
          </a:xfrm>
          <a:prstGeom prst="bentConnector3">
            <a:avLst>
              <a:gd name="adj1" fmla="val 50000"/>
            </a:avLst>
          </a:prstGeom>
          <a:noFill/>
          <a:ln w="19050">
            <a:solidFill>
              <a:srgbClr val="000066"/>
            </a:solidFill>
            <a:miter lim="800000"/>
            <a:headEnd/>
            <a:tailEnd type="triangle" w="med" len="med"/>
          </a:ln>
        </p:spPr>
      </p:cxnSp>
      <p:grpSp>
        <p:nvGrpSpPr>
          <p:cNvPr id="74" name="Group 31"/>
          <p:cNvGrpSpPr>
            <a:grpSpLocks/>
          </p:cNvGrpSpPr>
          <p:nvPr/>
        </p:nvGrpSpPr>
        <p:grpSpPr bwMode="auto">
          <a:xfrm>
            <a:off x="4249834" y="3399492"/>
            <a:ext cx="3121024" cy="482600"/>
            <a:chOff x="1938" y="2174"/>
            <a:chExt cx="1966" cy="304"/>
          </a:xfrm>
        </p:grpSpPr>
        <p:cxnSp>
          <p:nvCxnSpPr>
            <p:cNvPr id="75" name="AutoShape 32"/>
            <p:cNvCxnSpPr>
              <a:cxnSpLocks noChangeShapeType="1"/>
              <a:stCxn id="59" idx="2"/>
              <a:endCxn id="65" idx="0"/>
            </p:cNvCxnSpPr>
            <p:nvPr/>
          </p:nvCxnSpPr>
          <p:spPr bwMode="auto">
            <a:xfrm rot="16200000" flipH="1">
              <a:off x="2638" y="2248"/>
              <a:ext cx="304" cy="155"/>
            </a:xfrm>
            <a:prstGeom prst="bentConnector3">
              <a:avLst>
                <a:gd name="adj1" fmla="val 50000"/>
              </a:avLst>
            </a:prstGeom>
            <a:noFill/>
            <a:ln w="19050">
              <a:solidFill>
                <a:srgbClr val="000066"/>
              </a:solidFill>
              <a:miter lim="800000"/>
              <a:headEnd/>
              <a:tailEnd type="triangle" w="med" len="med"/>
            </a:ln>
          </p:spPr>
        </p:cxnSp>
        <p:cxnSp>
          <p:nvCxnSpPr>
            <p:cNvPr id="76" name="AutoShape 33"/>
            <p:cNvCxnSpPr>
              <a:cxnSpLocks noChangeShapeType="1"/>
              <a:stCxn id="64" idx="0"/>
              <a:endCxn id="66" idx="0"/>
            </p:cNvCxnSpPr>
            <p:nvPr/>
          </p:nvCxnSpPr>
          <p:spPr bwMode="auto">
            <a:xfrm rot="5400000" flipH="1" flipV="1">
              <a:off x="2917" y="1464"/>
              <a:ext cx="8" cy="1966"/>
            </a:xfrm>
            <a:prstGeom prst="bentConnector3">
              <a:avLst>
                <a:gd name="adj1" fmla="val 1800000"/>
              </a:avLst>
            </a:prstGeom>
            <a:noFill/>
            <a:ln w="19050">
              <a:solidFill>
                <a:srgbClr val="000066"/>
              </a:solidFill>
              <a:miter lim="800000"/>
              <a:headEnd type="triangle" w="med" len="med"/>
              <a:tailEnd type="triangle" w="med" len="med"/>
            </a:ln>
          </p:spPr>
        </p:cxnSp>
        <p:cxnSp>
          <p:nvCxnSpPr>
            <p:cNvPr id="77" name="AutoShape 34"/>
            <p:cNvCxnSpPr>
              <a:cxnSpLocks noChangeShapeType="1"/>
              <a:stCxn id="58" idx="2"/>
              <a:endCxn id="59" idx="2"/>
            </p:cNvCxnSpPr>
            <p:nvPr/>
          </p:nvCxnSpPr>
          <p:spPr bwMode="auto">
            <a:xfrm rot="5400000" flipH="1">
              <a:off x="3283" y="1604"/>
              <a:ext cx="2" cy="1143"/>
            </a:xfrm>
            <a:prstGeom prst="bentConnector3">
              <a:avLst>
                <a:gd name="adj1" fmla="val -6982285"/>
              </a:avLst>
            </a:prstGeom>
            <a:noFill/>
            <a:ln w="19050">
              <a:solidFill>
                <a:srgbClr val="000066"/>
              </a:solidFill>
              <a:miter lim="800000"/>
              <a:headEnd/>
              <a:tailEnd/>
            </a:ln>
          </p:spPr>
        </p:cxnSp>
      </p:grpSp>
      <p:cxnSp>
        <p:nvCxnSpPr>
          <p:cNvPr id="78" name="AutoShape 35"/>
          <p:cNvCxnSpPr>
            <a:cxnSpLocks noChangeShapeType="1"/>
            <a:stCxn id="68" idx="2"/>
            <a:endCxn id="49" idx="0"/>
          </p:cNvCxnSpPr>
          <p:nvPr/>
        </p:nvCxnSpPr>
        <p:spPr bwMode="auto">
          <a:xfrm rot="5400000">
            <a:off x="8813105" y="3514586"/>
            <a:ext cx="215900" cy="423862"/>
          </a:xfrm>
          <a:prstGeom prst="bentConnector3">
            <a:avLst>
              <a:gd name="adj1" fmla="val 50000"/>
            </a:avLst>
          </a:prstGeom>
          <a:noFill/>
          <a:ln w="19050">
            <a:solidFill>
              <a:srgbClr val="000066"/>
            </a:solidFill>
            <a:miter lim="800000"/>
            <a:headEnd/>
            <a:tailEnd type="triangle" w="med" len="med"/>
          </a:ln>
        </p:spPr>
      </p:cxnSp>
      <p:cxnSp>
        <p:nvCxnSpPr>
          <p:cNvPr id="79" name="AutoShape 36"/>
          <p:cNvCxnSpPr>
            <a:cxnSpLocks noChangeShapeType="1"/>
            <a:stCxn id="68" idx="2"/>
            <a:endCxn id="67" idx="0"/>
          </p:cNvCxnSpPr>
          <p:nvPr/>
        </p:nvCxnSpPr>
        <p:spPr bwMode="auto">
          <a:xfrm rot="16200000" flipH="1">
            <a:off x="9314755" y="3436798"/>
            <a:ext cx="215900" cy="579438"/>
          </a:xfrm>
          <a:prstGeom prst="bentConnector3">
            <a:avLst>
              <a:gd name="adj1" fmla="val 50000"/>
            </a:avLst>
          </a:prstGeom>
          <a:noFill/>
          <a:ln w="19050">
            <a:solidFill>
              <a:srgbClr val="000066"/>
            </a:solidFill>
            <a:miter lim="800000"/>
            <a:headEnd/>
            <a:tailEnd type="triangle" w="med" len="med"/>
          </a:ln>
        </p:spPr>
      </p:cxnSp>
      <p:cxnSp>
        <p:nvCxnSpPr>
          <p:cNvPr id="80" name="AutoShape 37"/>
          <p:cNvCxnSpPr>
            <a:cxnSpLocks noChangeShapeType="1"/>
            <a:stCxn id="65" idx="2"/>
            <a:endCxn id="52" idx="0"/>
          </p:cNvCxnSpPr>
          <p:nvPr/>
        </p:nvCxnSpPr>
        <p:spPr bwMode="auto">
          <a:xfrm rot="5400000">
            <a:off x="5201542" y="4240074"/>
            <a:ext cx="346075" cy="684212"/>
          </a:xfrm>
          <a:prstGeom prst="bentConnector3">
            <a:avLst>
              <a:gd name="adj1" fmla="val 50000"/>
            </a:avLst>
          </a:prstGeom>
          <a:noFill/>
          <a:ln w="19050">
            <a:solidFill>
              <a:srgbClr val="000066"/>
            </a:solidFill>
            <a:miter lim="800000"/>
            <a:headEnd/>
            <a:tailEnd type="triangle" w="med" len="med"/>
          </a:ln>
        </p:spPr>
      </p:cxnSp>
      <p:cxnSp>
        <p:nvCxnSpPr>
          <p:cNvPr id="81" name="AutoShape 38"/>
          <p:cNvCxnSpPr>
            <a:cxnSpLocks noChangeShapeType="1"/>
            <a:stCxn id="65" idx="2"/>
            <a:endCxn id="53" idx="0"/>
          </p:cNvCxnSpPr>
          <p:nvPr/>
        </p:nvCxnSpPr>
        <p:spPr bwMode="auto">
          <a:xfrm rot="16200000" flipH="1">
            <a:off x="5780980" y="4344848"/>
            <a:ext cx="346075" cy="474663"/>
          </a:xfrm>
          <a:prstGeom prst="bentConnector3">
            <a:avLst>
              <a:gd name="adj1" fmla="val 50000"/>
            </a:avLst>
          </a:prstGeom>
          <a:noFill/>
          <a:ln w="19050">
            <a:solidFill>
              <a:srgbClr val="000066"/>
            </a:solidFill>
            <a:miter lim="800000"/>
            <a:headEnd/>
            <a:tailEnd type="triangle" w="med" len="med"/>
          </a:ln>
        </p:spPr>
      </p:cxnSp>
      <p:cxnSp>
        <p:nvCxnSpPr>
          <p:cNvPr id="82" name="AutoShape 39"/>
          <p:cNvCxnSpPr>
            <a:cxnSpLocks noChangeShapeType="1"/>
            <a:stCxn id="64" idx="2"/>
            <a:endCxn id="56" idx="0"/>
          </p:cNvCxnSpPr>
          <p:nvPr/>
        </p:nvCxnSpPr>
        <p:spPr bwMode="auto">
          <a:xfrm rot="5400000">
            <a:off x="3550543" y="4660761"/>
            <a:ext cx="912812" cy="457200"/>
          </a:xfrm>
          <a:prstGeom prst="bentConnector3">
            <a:avLst>
              <a:gd name="adj1" fmla="val 49912"/>
            </a:avLst>
          </a:prstGeom>
          <a:noFill/>
          <a:ln w="19050">
            <a:solidFill>
              <a:srgbClr val="000066"/>
            </a:solidFill>
            <a:miter lim="800000"/>
            <a:headEnd/>
            <a:tailEnd type="triangle" w="med" len="med"/>
          </a:ln>
        </p:spPr>
      </p:cxnSp>
      <p:cxnSp>
        <p:nvCxnSpPr>
          <p:cNvPr id="83" name="AutoShape 40"/>
          <p:cNvCxnSpPr>
            <a:cxnSpLocks noChangeShapeType="1"/>
            <a:stCxn id="64" idx="2"/>
            <a:endCxn id="54" idx="0"/>
          </p:cNvCxnSpPr>
          <p:nvPr/>
        </p:nvCxnSpPr>
        <p:spPr bwMode="auto">
          <a:xfrm rot="5400000">
            <a:off x="2982218" y="4092436"/>
            <a:ext cx="912812" cy="1593850"/>
          </a:xfrm>
          <a:prstGeom prst="bentConnector3">
            <a:avLst>
              <a:gd name="adj1" fmla="val 49912"/>
            </a:avLst>
          </a:prstGeom>
          <a:noFill/>
          <a:ln w="19050">
            <a:solidFill>
              <a:srgbClr val="000066"/>
            </a:solidFill>
            <a:miter lim="800000"/>
            <a:headEnd/>
            <a:tailEnd type="triangle" w="med" len="med"/>
          </a:ln>
        </p:spPr>
      </p:cxnSp>
      <p:cxnSp>
        <p:nvCxnSpPr>
          <p:cNvPr id="84" name="AutoShape 41"/>
          <p:cNvCxnSpPr>
            <a:cxnSpLocks noChangeShapeType="1"/>
            <a:stCxn id="66" idx="2"/>
            <a:endCxn id="57" idx="0"/>
          </p:cNvCxnSpPr>
          <p:nvPr/>
        </p:nvCxnSpPr>
        <p:spPr bwMode="auto">
          <a:xfrm rot="5400000">
            <a:off x="6692999" y="4683780"/>
            <a:ext cx="912812" cy="411162"/>
          </a:xfrm>
          <a:prstGeom prst="bentConnector3">
            <a:avLst>
              <a:gd name="adj1" fmla="val 49912"/>
            </a:avLst>
          </a:prstGeom>
          <a:noFill/>
          <a:ln w="19050">
            <a:solidFill>
              <a:srgbClr val="000066"/>
            </a:solidFill>
            <a:miter lim="800000"/>
            <a:headEnd/>
            <a:tailEnd type="triangle" w="med" len="med"/>
          </a:ln>
        </p:spPr>
      </p:cxnSp>
      <p:cxnSp>
        <p:nvCxnSpPr>
          <p:cNvPr id="85" name="AutoShape 42"/>
          <p:cNvCxnSpPr>
            <a:cxnSpLocks noChangeShapeType="1"/>
            <a:stCxn id="66" idx="2"/>
            <a:endCxn id="51" idx="0"/>
          </p:cNvCxnSpPr>
          <p:nvPr/>
        </p:nvCxnSpPr>
        <p:spPr bwMode="auto">
          <a:xfrm rot="16200000" flipH="1">
            <a:off x="7471668" y="4316273"/>
            <a:ext cx="912812" cy="1146175"/>
          </a:xfrm>
          <a:prstGeom prst="bentConnector3">
            <a:avLst>
              <a:gd name="adj1" fmla="val 49912"/>
            </a:avLst>
          </a:prstGeom>
          <a:noFill/>
          <a:ln w="19050">
            <a:solidFill>
              <a:srgbClr val="000066"/>
            </a:solidFill>
            <a:miter lim="800000"/>
            <a:headEnd/>
            <a:tailEnd type="triangle" w="med" len="med"/>
          </a:ln>
        </p:spPr>
      </p:cxnSp>
      <p:cxnSp>
        <p:nvCxnSpPr>
          <p:cNvPr id="86" name="AutoShape 43"/>
          <p:cNvCxnSpPr>
            <a:cxnSpLocks noChangeShapeType="1"/>
            <a:stCxn id="66" idx="2"/>
            <a:endCxn id="50" idx="0"/>
          </p:cNvCxnSpPr>
          <p:nvPr/>
        </p:nvCxnSpPr>
        <p:spPr bwMode="auto">
          <a:xfrm rot="16200000" flipH="1">
            <a:off x="8048724" y="3739217"/>
            <a:ext cx="912812" cy="2300288"/>
          </a:xfrm>
          <a:prstGeom prst="bentConnector3">
            <a:avLst>
              <a:gd name="adj1" fmla="val 49912"/>
            </a:avLst>
          </a:prstGeom>
          <a:noFill/>
          <a:ln w="19050">
            <a:solidFill>
              <a:srgbClr val="000066"/>
            </a:solidFill>
            <a:miter lim="800000"/>
            <a:headEnd/>
            <a:tailEnd type="triangle" w="med" len="med"/>
          </a:ln>
        </p:spPr>
      </p:cxnSp>
      <p:sp>
        <p:nvSpPr>
          <p:cNvPr id="87" name="Text Box 44"/>
          <p:cNvSpPr txBox="1">
            <a:spLocks noChangeArrowheads="1"/>
          </p:cNvSpPr>
          <p:nvPr/>
        </p:nvSpPr>
        <p:spPr bwMode="auto">
          <a:xfrm>
            <a:off x="3197324" y="5777567"/>
            <a:ext cx="7296150" cy="517525"/>
          </a:xfrm>
          <a:prstGeom prst="rect">
            <a:avLst/>
          </a:prstGeom>
          <a:noFill/>
          <a:ln w="9525">
            <a:noFill/>
            <a:miter lim="800000"/>
            <a:headEnd/>
            <a:tailEnd/>
          </a:ln>
        </p:spPr>
        <p:txBody>
          <a:bodyPr>
            <a:spAutoFit/>
          </a:bodyPr>
          <a:lstStyle/>
          <a:p>
            <a:pPr marL="381000" indent="-381000" eaLnBrk="0" fontAlgn="base" hangingPunct="0">
              <a:spcBef>
                <a:spcPct val="50000"/>
              </a:spcBef>
              <a:spcAft>
                <a:spcPct val="0"/>
              </a:spcAft>
            </a:pPr>
            <a:r>
              <a:rPr kumimoji="1" lang="de-DE" sz="1400">
                <a:solidFill>
                  <a:srgbClr val="003366"/>
                </a:solidFill>
              </a:rPr>
              <a:t>=	diese Sparten sind nicht mehr über die Eltern mitversichert, müssen also separat PHV-versichert werden</a:t>
            </a:r>
          </a:p>
        </p:txBody>
      </p:sp>
      <p:sp>
        <p:nvSpPr>
          <p:cNvPr id="88" name="Rectangle 45"/>
          <p:cNvSpPr>
            <a:spLocks noChangeArrowheads="1"/>
          </p:cNvSpPr>
          <p:nvPr/>
        </p:nvSpPr>
        <p:spPr bwMode="auto">
          <a:xfrm>
            <a:off x="2260699" y="5850592"/>
            <a:ext cx="762000" cy="215900"/>
          </a:xfrm>
          <a:prstGeom prst="rect">
            <a:avLst/>
          </a:prstGeom>
          <a:solidFill>
            <a:srgbClr val="EAEAEA"/>
          </a:solidFill>
          <a:ln w="9525" algn="ctr">
            <a:solidFill>
              <a:srgbClr val="003366"/>
            </a:solidFill>
            <a:miter lim="800000"/>
            <a:headEnd/>
            <a:tailEnd/>
          </a:ln>
        </p:spPr>
        <p:txBody>
          <a:bodyPr wrap="none" anchor="ctr"/>
          <a:lstStyle/>
          <a:p>
            <a:pPr algn="ctr" fontAlgn="base">
              <a:spcBef>
                <a:spcPct val="0"/>
              </a:spcBef>
              <a:spcAft>
                <a:spcPct val="0"/>
              </a:spcAft>
            </a:pPr>
            <a:endParaRPr lang="de-DE" sz="1600">
              <a:solidFill>
                <a:srgbClr val="1D2D4B"/>
              </a:solidFill>
            </a:endParaRPr>
          </a:p>
        </p:txBody>
      </p:sp>
    </p:spTree>
    <p:extLst>
      <p:ext uri="{BB962C8B-B14F-4D97-AF65-F5344CB8AC3E}">
        <p14:creationId xmlns:p14="http://schemas.microsoft.com/office/powerpoint/2010/main" val="160185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p:cTn id="7" dur="500" fill="hold"/>
                                        <p:tgtEl>
                                          <p:spTgt spid="60"/>
                                        </p:tgtEl>
                                        <p:attrNameLst>
                                          <p:attrName>ppt_w</p:attrName>
                                        </p:attrNameLst>
                                      </p:cBhvr>
                                      <p:tavLst>
                                        <p:tav tm="0">
                                          <p:val>
                                            <p:fltVal val="0"/>
                                          </p:val>
                                        </p:tav>
                                        <p:tav tm="100000">
                                          <p:val>
                                            <p:strVal val="#ppt_w"/>
                                          </p:val>
                                        </p:tav>
                                      </p:tavLst>
                                    </p:anim>
                                    <p:anim calcmode="lin" valueType="num">
                                      <p:cBhvr>
                                        <p:cTn id="8" dur="500" fill="hold"/>
                                        <p:tgtEl>
                                          <p:spTgt spid="6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wipe(right)">
                                      <p:cBhvr>
                                        <p:cTn id="13" dur="500"/>
                                        <p:tgtEl>
                                          <p:spTgt spid="72"/>
                                        </p:tgtEl>
                                      </p:cBhvr>
                                    </p:animEffect>
                                  </p:childTnLst>
                                </p:cTn>
                              </p:par>
                            </p:childTnLst>
                          </p:cTn>
                        </p:par>
                        <p:par>
                          <p:cTn id="14" fill="hold">
                            <p:stCondLst>
                              <p:cond delay="500"/>
                            </p:stCondLst>
                            <p:childTnLst>
                              <p:par>
                                <p:cTn id="15" presetID="22" presetClass="entr" presetSubtype="1" fill="hold" grpId="0" nodeType="after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wipe(up)">
                                      <p:cBhvr>
                                        <p:cTn id="17" dur="500"/>
                                        <p:tgtEl>
                                          <p:spTgt spid="6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3"/>
                                        </p:tgtEl>
                                        <p:attrNameLst>
                                          <p:attrName>style.visibility</p:attrName>
                                        </p:attrNameLst>
                                      </p:cBhvr>
                                      <p:to>
                                        <p:strVal val="visible"/>
                                      </p:to>
                                    </p:set>
                                    <p:animEffect transition="in" filter="wipe(up)">
                                      <p:cBhvr>
                                        <p:cTn id="22" dur="500"/>
                                        <p:tgtEl>
                                          <p:spTgt spid="73"/>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62"/>
                                        </p:tgtEl>
                                        <p:attrNameLst>
                                          <p:attrName>style.visibility</p:attrName>
                                        </p:attrNameLst>
                                      </p:cBhvr>
                                      <p:to>
                                        <p:strVal val="visible"/>
                                      </p:to>
                                    </p:set>
                                    <p:animEffect transition="in" filter="wipe(up)">
                                      <p:cBhvr>
                                        <p:cTn id="26" dur="500"/>
                                        <p:tgtEl>
                                          <p:spTgt spid="6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71"/>
                                        </p:tgtEl>
                                        <p:attrNameLst>
                                          <p:attrName>style.visibility</p:attrName>
                                        </p:attrNameLst>
                                      </p:cBhvr>
                                      <p:to>
                                        <p:strVal val="visible"/>
                                      </p:to>
                                    </p:set>
                                    <p:animEffect transition="in" filter="wipe(left)">
                                      <p:cBhvr>
                                        <p:cTn id="31" dur="500"/>
                                        <p:tgtEl>
                                          <p:spTgt spid="71"/>
                                        </p:tgtEl>
                                      </p:cBhvr>
                                    </p:animEffect>
                                  </p:childTnLst>
                                </p:cTn>
                              </p:par>
                            </p:childTnLst>
                          </p:cTn>
                        </p:par>
                        <p:par>
                          <p:cTn id="32" fill="hold">
                            <p:stCondLst>
                              <p:cond delay="500"/>
                            </p:stCondLst>
                            <p:childTnLst>
                              <p:par>
                                <p:cTn id="33" presetID="22" presetClass="entr" presetSubtype="1" fill="hold" grpId="0" nodeType="afterEffect">
                                  <p:stCondLst>
                                    <p:cond delay="0"/>
                                  </p:stCondLst>
                                  <p:childTnLst>
                                    <p:set>
                                      <p:cBhvr>
                                        <p:cTn id="34" dur="1" fill="hold">
                                          <p:stCondLst>
                                            <p:cond delay="0"/>
                                          </p:stCondLst>
                                        </p:cTn>
                                        <p:tgtEl>
                                          <p:spTgt spid="68"/>
                                        </p:tgtEl>
                                        <p:attrNameLst>
                                          <p:attrName>style.visibility</p:attrName>
                                        </p:attrNameLst>
                                      </p:cBhvr>
                                      <p:to>
                                        <p:strVal val="visible"/>
                                      </p:to>
                                    </p:set>
                                    <p:animEffect transition="in" filter="wipe(up)">
                                      <p:cBhvr>
                                        <p:cTn id="35" dur="500"/>
                                        <p:tgtEl>
                                          <p:spTgt spid="6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78"/>
                                        </p:tgtEl>
                                        <p:attrNameLst>
                                          <p:attrName>style.visibility</p:attrName>
                                        </p:attrNameLst>
                                      </p:cBhvr>
                                      <p:to>
                                        <p:strVal val="visible"/>
                                      </p:to>
                                    </p:set>
                                    <p:animEffect transition="in" filter="wipe(up)">
                                      <p:cBhvr>
                                        <p:cTn id="40" dur="500"/>
                                        <p:tgtEl>
                                          <p:spTgt spid="78"/>
                                        </p:tgtEl>
                                      </p:cBhvr>
                                    </p:animEffect>
                                  </p:childTnLst>
                                </p:cTn>
                              </p:par>
                            </p:childTnLst>
                          </p:cTn>
                        </p:par>
                        <p:par>
                          <p:cTn id="41" fill="hold">
                            <p:stCondLst>
                              <p:cond delay="500"/>
                            </p:stCondLst>
                            <p:childTnLst>
                              <p:par>
                                <p:cTn id="42" presetID="22" presetClass="entr" presetSubtype="1" fill="hold" grpId="0" nodeType="after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wipe(up)">
                                      <p:cBhvr>
                                        <p:cTn id="44" dur="500"/>
                                        <p:tgtEl>
                                          <p:spTgt spid="4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79"/>
                                        </p:tgtEl>
                                        <p:attrNameLst>
                                          <p:attrName>style.visibility</p:attrName>
                                        </p:attrNameLst>
                                      </p:cBhvr>
                                      <p:to>
                                        <p:strVal val="visible"/>
                                      </p:to>
                                    </p:set>
                                    <p:animEffect transition="in" filter="wipe(up)">
                                      <p:cBhvr>
                                        <p:cTn id="49" dur="500"/>
                                        <p:tgtEl>
                                          <p:spTgt spid="79"/>
                                        </p:tgtEl>
                                      </p:cBhvr>
                                    </p:animEffect>
                                  </p:childTnLst>
                                </p:cTn>
                              </p:par>
                            </p:childTnLst>
                          </p:cTn>
                        </p:par>
                        <p:par>
                          <p:cTn id="50" fill="hold">
                            <p:stCondLst>
                              <p:cond delay="500"/>
                            </p:stCondLst>
                            <p:childTnLst>
                              <p:par>
                                <p:cTn id="51" presetID="22" presetClass="entr" presetSubtype="1" fill="hold" grpId="0" nodeType="afterEffect">
                                  <p:stCondLst>
                                    <p:cond delay="0"/>
                                  </p:stCondLst>
                                  <p:childTnLst>
                                    <p:set>
                                      <p:cBhvr>
                                        <p:cTn id="52" dur="1" fill="hold">
                                          <p:stCondLst>
                                            <p:cond delay="0"/>
                                          </p:stCondLst>
                                        </p:cTn>
                                        <p:tgtEl>
                                          <p:spTgt spid="67"/>
                                        </p:tgtEl>
                                        <p:attrNameLst>
                                          <p:attrName>style.visibility</p:attrName>
                                        </p:attrNameLst>
                                      </p:cBhvr>
                                      <p:to>
                                        <p:strVal val="visible"/>
                                      </p:to>
                                    </p:set>
                                    <p:animEffect transition="in" filter="wipe(up)">
                                      <p:cBhvr>
                                        <p:cTn id="53" dur="500"/>
                                        <p:tgtEl>
                                          <p:spTgt spid="6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69"/>
                                        </p:tgtEl>
                                        <p:attrNameLst>
                                          <p:attrName>style.visibility</p:attrName>
                                        </p:attrNameLst>
                                      </p:cBhvr>
                                      <p:to>
                                        <p:strVal val="visible"/>
                                      </p:to>
                                    </p:set>
                                    <p:animEffect transition="in" filter="wipe(up)">
                                      <p:cBhvr>
                                        <p:cTn id="58" dur="500"/>
                                        <p:tgtEl>
                                          <p:spTgt spid="69"/>
                                        </p:tgtEl>
                                      </p:cBhvr>
                                    </p:animEffect>
                                  </p:childTnLst>
                                </p:cTn>
                              </p:par>
                            </p:childTnLst>
                          </p:cTn>
                        </p:par>
                        <p:par>
                          <p:cTn id="59" fill="hold">
                            <p:stCondLst>
                              <p:cond delay="500"/>
                            </p:stCondLst>
                            <p:childTnLst>
                              <p:par>
                                <p:cTn id="60" presetID="22" presetClass="entr" presetSubtype="1" fill="hold" grpId="0" nodeType="after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wipe(up)">
                                      <p:cBhvr>
                                        <p:cTn id="62" dur="500"/>
                                        <p:tgtEl>
                                          <p:spTgt spid="5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70"/>
                                        </p:tgtEl>
                                        <p:attrNameLst>
                                          <p:attrName>style.visibility</p:attrName>
                                        </p:attrNameLst>
                                      </p:cBhvr>
                                      <p:to>
                                        <p:strVal val="visible"/>
                                      </p:to>
                                    </p:set>
                                    <p:animEffect transition="in" filter="wipe(up)">
                                      <p:cBhvr>
                                        <p:cTn id="67" dur="500"/>
                                        <p:tgtEl>
                                          <p:spTgt spid="70"/>
                                        </p:tgtEl>
                                      </p:cBhvr>
                                    </p:animEffect>
                                  </p:childTnLst>
                                </p:cTn>
                              </p:par>
                            </p:childTnLst>
                          </p:cTn>
                        </p:par>
                        <p:par>
                          <p:cTn id="68" fill="hold">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58"/>
                                        </p:tgtEl>
                                        <p:attrNameLst>
                                          <p:attrName>style.visibility</p:attrName>
                                        </p:attrNameLst>
                                      </p:cBhvr>
                                      <p:to>
                                        <p:strVal val="visible"/>
                                      </p:to>
                                    </p:set>
                                    <p:animEffect transition="in" filter="wipe(up)">
                                      <p:cBhvr>
                                        <p:cTn id="71" dur="500"/>
                                        <p:tgtEl>
                                          <p:spTgt spid="58"/>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74"/>
                                        </p:tgtEl>
                                        <p:attrNameLst>
                                          <p:attrName>style.visibility</p:attrName>
                                        </p:attrNameLst>
                                      </p:cBhvr>
                                      <p:to>
                                        <p:strVal val="visible"/>
                                      </p:to>
                                    </p:set>
                                    <p:animEffect transition="in" filter="wipe(up)">
                                      <p:cBhvr>
                                        <p:cTn id="76" dur="500"/>
                                        <p:tgtEl>
                                          <p:spTgt spid="74"/>
                                        </p:tgtEl>
                                      </p:cBhvr>
                                    </p:animEffect>
                                  </p:childTnLst>
                                </p:cTn>
                              </p:par>
                            </p:childTnLst>
                          </p:cTn>
                        </p:par>
                        <p:par>
                          <p:cTn id="77" fill="hold">
                            <p:stCondLst>
                              <p:cond delay="500"/>
                            </p:stCondLst>
                            <p:childTnLst>
                              <p:par>
                                <p:cTn id="78" presetID="22" presetClass="entr" presetSubtype="1" fill="hold" nodeType="afterEffect">
                                  <p:stCondLst>
                                    <p:cond delay="0"/>
                                  </p:stCondLst>
                                  <p:childTnLst>
                                    <p:set>
                                      <p:cBhvr>
                                        <p:cTn id="79" dur="1" fill="hold">
                                          <p:stCondLst>
                                            <p:cond delay="0"/>
                                          </p:stCondLst>
                                        </p:cTn>
                                        <p:tgtEl>
                                          <p:spTgt spid="63"/>
                                        </p:tgtEl>
                                        <p:attrNameLst>
                                          <p:attrName>style.visibility</p:attrName>
                                        </p:attrNameLst>
                                      </p:cBhvr>
                                      <p:to>
                                        <p:strVal val="visible"/>
                                      </p:to>
                                    </p:set>
                                    <p:animEffect transition="in" filter="wipe(up)">
                                      <p:cBhvr>
                                        <p:cTn id="80" dur="500"/>
                                        <p:tgtEl>
                                          <p:spTgt spid="63"/>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80"/>
                                        </p:tgtEl>
                                        <p:attrNameLst>
                                          <p:attrName>style.visibility</p:attrName>
                                        </p:attrNameLst>
                                      </p:cBhvr>
                                      <p:to>
                                        <p:strVal val="visible"/>
                                      </p:to>
                                    </p:set>
                                    <p:animEffect transition="in" filter="wipe(up)">
                                      <p:cBhvr>
                                        <p:cTn id="85" dur="500"/>
                                        <p:tgtEl>
                                          <p:spTgt spid="80"/>
                                        </p:tgtEl>
                                      </p:cBhvr>
                                    </p:animEffect>
                                  </p:childTnLst>
                                </p:cTn>
                              </p:par>
                            </p:childTnLst>
                          </p:cTn>
                        </p:par>
                        <p:par>
                          <p:cTn id="86" fill="hold">
                            <p:stCondLst>
                              <p:cond delay="500"/>
                            </p:stCondLst>
                            <p:childTnLst>
                              <p:par>
                                <p:cTn id="87" presetID="22" presetClass="entr" presetSubtype="1" fill="hold" grpId="0" nodeType="afterEffect">
                                  <p:stCondLst>
                                    <p:cond delay="0"/>
                                  </p:stCondLst>
                                  <p:childTnLst>
                                    <p:set>
                                      <p:cBhvr>
                                        <p:cTn id="88" dur="1" fill="hold">
                                          <p:stCondLst>
                                            <p:cond delay="0"/>
                                          </p:stCondLst>
                                        </p:cTn>
                                        <p:tgtEl>
                                          <p:spTgt spid="52"/>
                                        </p:tgtEl>
                                        <p:attrNameLst>
                                          <p:attrName>style.visibility</p:attrName>
                                        </p:attrNameLst>
                                      </p:cBhvr>
                                      <p:to>
                                        <p:strVal val="visible"/>
                                      </p:to>
                                    </p:set>
                                    <p:animEffect transition="in" filter="wipe(up)">
                                      <p:cBhvr>
                                        <p:cTn id="89" dur="500"/>
                                        <p:tgtEl>
                                          <p:spTgt spid="52"/>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nodeType="clickEffect">
                                  <p:stCondLst>
                                    <p:cond delay="0"/>
                                  </p:stCondLst>
                                  <p:childTnLst>
                                    <p:set>
                                      <p:cBhvr>
                                        <p:cTn id="93" dur="1" fill="hold">
                                          <p:stCondLst>
                                            <p:cond delay="0"/>
                                          </p:stCondLst>
                                        </p:cTn>
                                        <p:tgtEl>
                                          <p:spTgt spid="81"/>
                                        </p:tgtEl>
                                        <p:attrNameLst>
                                          <p:attrName>style.visibility</p:attrName>
                                        </p:attrNameLst>
                                      </p:cBhvr>
                                      <p:to>
                                        <p:strVal val="visible"/>
                                      </p:to>
                                    </p:set>
                                    <p:animEffect transition="in" filter="wipe(up)">
                                      <p:cBhvr>
                                        <p:cTn id="94" dur="500"/>
                                        <p:tgtEl>
                                          <p:spTgt spid="81"/>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53"/>
                                        </p:tgtEl>
                                        <p:attrNameLst>
                                          <p:attrName>style.visibility</p:attrName>
                                        </p:attrNameLst>
                                      </p:cBhvr>
                                      <p:to>
                                        <p:strVal val="visible"/>
                                      </p:to>
                                    </p:set>
                                    <p:animEffect transition="in" filter="wipe(up)">
                                      <p:cBhvr>
                                        <p:cTn id="98" dur="500"/>
                                        <p:tgtEl>
                                          <p:spTgt spid="53"/>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82"/>
                                        </p:tgtEl>
                                        <p:attrNameLst>
                                          <p:attrName>style.visibility</p:attrName>
                                        </p:attrNameLst>
                                      </p:cBhvr>
                                      <p:to>
                                        <p:strVal val="visible"/>
                                      </p:to>
                                    </p:set>
                                    <p:animEffect transition="in" filter="wipe(up)">
                                      <p:cBhvr>
                                        <p:cTn id="103" dur="500"/>
                                        <p:tgtEl>
                                          <p:spTgt spid="82"/>
                                        </p:tgtEl>
                                      </p:cBhvr>
                                    </p:animEffect>
                                  </p:childTnLst>
                                </p:cTn>
                              </p:par>
                            </p:childTnLst>
                          </p:cTn>
                        </p:par>
                        <p:par>
                          <p:cTn id="104" fill="hold">
                            <p:stCondLst>
                              <p:cond delay="500"/>
                            </p:stCondLst>
                            <p:childTnLst>
                              <p:par>
                                <p:cTn id="105" presetID="22" presetClass="entr" presetSubtype="1" fill="hold" grpId="0" nodeType="afterEffect">
                                  <p:stCondLst>
                                    <p:cond delay="0"/>
                                  </p:stCondLst>
                                  <p:childTnLst>
                                    <p:set>
                                      <p:cBhvr>
                                        <p:cTn id="106" dur="1" fill="hold">
                                          <p:stCondLst>
                                            <p:cond delay="0"/>
                                          </p:stCondLst>
                                        </p:cTn>
                                        <p:tgtEl>
                                          <p:spTgt spid="56"/>
                                        </p:tgtEl>
                                        <p:attrNameLst>
                                          <p:attrName>style.visibility</p:attrName>
                                        </p:attrNameLst>
                                      </p:cBhvr>
                                      <p:to>
                                        <p:strVal val="visible"/>
                                      </p:to>
                                    </p:set>
                                    <p:animEffect transition="in" filter="wipe(up)">
                                      <p:cBhvr>
                                        <p:cTn id="107" dur="500"/>
                                        <p:tgtEl>
                                          <p:spTgt spid="56"/>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nodeType="clickEffect">
                                  <p:stCondLst>
                                    <p:cond delay="0"/>
                                  </p:stCondLst>
                                  <p:childTnLst>
                                    <p:set>
                                      <p:cBhvr>
                                        <p:cTn id="111" dur="1" fill="hold">
                                          <p:stCondLst>
                                            <p:cond delay="0"/>
                                          </p:stCondLst>
                                        </p:cTn>
                                        <p:tgtEl>
                                          <p:spTgt spid="83"/>
                                        </p:tgtEl>
                                        <p:attrNameLst>
                                          <p:attrName>style.visibility</p:attrName>
                                        </p:attrNameLst>
                                      </p:cBhvr>
                                      <p:to>
                                        <p:strVal val="visible"/>
                                      </p:to>
                                    </p:set>
                                    <p:animEffect transition="in" filter="wipe(up)">
                                      <p:cBhvr>
                                        <p:cTn id="112" dur="500"/>
                                        <p:tgtEl>
                                          <p:spTgt spid="83"/>
                                        </p:tgtEl>
                                      </p:cBhvr>
                                    </p:animEffect>
                                  </p:childTnLst>
                                </p:cTn>
                              </p:par>
                            </p:childTnLst>
                          </p:cTn>
                        </p:par>
                        <p:par>
                          <p:cTn id="113" fill="hold">
                            <p:stCondLst>
                              <p:cond delay="500"/>
                            </p:stCondLst>
                            <p:childTnLst>
                              <p:par>
                                <p:cTn id="114" presetID="22" presetClass="entr" presetSubtype="1" fill="hold" grpId="0" nodeType="afterEffect">
                                  <p:stCondLst>
                                    <p:cond delay="0"/>
                                  </p:stCondLst>
                                  <p:childTnLst>
                                    <p:set>
                                      <p:cBhvr>
                                        <p:cTn id="115" dur="1" fill="hold">
                                          <p:stCondLst>
                                            <p:cond delay="0"/>
                                          </p:stCondLst>
                                        </p:cTn>
                                        <p:tgtEl>
                                          <p:spTgt spid="54"/>
                                        </p:tgtEl>
                                        <p:attrNameLst>
                                          <p:attrName>style.visibility</p:attrName>
                                        </p:attrNameLst>
                                      </p:cBhvr>
                                      <p:to>
                                        <p:strVal val="visible"/>
                                      </p:to>
                                    </p:set>
                                    <p:animEffect transition="in" filter="wipe(up)">
                                      <p:cBhvr>
                                        <p:cTn id="116" dur="500"/>
                                        <p:tgtEl>
                                          <p:spTgt spid="54"/>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1" fill="hold" nodeType="clickEffect">
                                  <p:stCondLst>
                                    <p:cond delay="0"/>
                                  </p:stCondLst>
                                  <p:childTnLst>
                                    <p:set>
                                      <p:cBhvr>
                                        <p:cTn id="120" dur="1" fill="hold">
                                          <p:stCondLst>
                                            <p:cond delay="0"/>
                                          </p:stCondLst>
                                        </p:cTn>
                                        <p:tgtEl>
                                          <p:spTgt spid="48"/>
                                        </p:tgtEl>
                                        <p:attrNameLst>
                                          <p:attrName>style.visibility</p:attrName>
                                        </p:attrNameLst>
                                      </p:cBhvr>
                                      <p:to>
                                        <p:strVal val="visible"/>
                                      </p:to>
                                    </p:set>
                                    <p:animEffect transition="in" filter="wipe(up)">
                                      <p:cBhvr>
                                        <p:cTn id="121" dur="500"/>
                                        <p:tgtEl>
                                          <p:spTgt spid="48"/>
                                        </p:tgtEl>
                                      </p:cBhvr>
                                    </p:animEffect>
                                  </p:childTnLst>
                                </p:cTn>
                              </p:par>
                            </p:childTnLst>
                          </p:cTn>
                        </p:par>
                        <p:par>
                          <p:cTn id="122" fill="hold">
                            <p:stCondLst>
                              <p:cond delay="500"/>
                            </p:stCondLst>
                            <p:childTnLst>
                              <p:par>
                                <p:cTn id="123" presetID="22" presetClass="entr" presetSubtype="1" fill="hold" grpId="0" nodeType="afterEffect">
                                  <p:stCondLst>
                                    <p:cond delay="0"/>
                                  </p:stCondLst>
                                  <p:childTnLst>
                                    <p:set>
                                      <p:cBhvr>
                                        <p:cTn id="124" dur="1" fill="hold">
                                          <p:stCondLst>
                                            <p:cond delay="0"/>
                                          </p:stCondLst>
                                        </p:cTn>
                                        <p:tgtEl>
                                          <p:spTgt spid="55"/>
                                        </p:tgtEl>
                                        <p:attrNameLst>
                                          <p:attrName>style.visibility</p:attrName>
                                        </p:attrNameLst>
                                      </p:cBhvr>
                                      <p:to>
                                        <p:strVal val="visible"/>
                                      </p:to>
                                    </p:set>
                                    <p:animEffect transition="in" filter="wipe(up)">
                                      <p:cBhvr>
                                        <p:cTn id="125" dur="500"/>
                                        <p:tgtEl>
                                          <p:spTgt spid="55"/>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1" fill="hold" nodeType="clickEffect">
                                  <p:stCondLst>
                                    <p:cond delay="0"/>
                                  </p:stCondLst>
                                  <p:childTnLst>
                                    <p:set>
                                      <p:cBhvr>
                                        <p:cTn id="129" dur="1" fill="hold">
                                          <p:stCondLst>
                                            <p:cond delay="0"/>
                                          </p:stCondLst>
                                        </p:cTn>
                                        <p:tgtEl>
                                          <p:spTgt spid="84"/>
                                        </p:tgtEl>
                                        <p:attrNameLst>
                                          <p:attrName>style.visibility</p:attrName>
                                        </p:attrNameLst>
                                      </p:cBhvr>
                                      <p:to>
                                        <p:strVal val="visible"/>
                                      </p:to>
                                    </p:set>
                                    <p:animEffect transition="in" filter="wipe(up)">
                                      <p:cBhvr>
                                        <p:cTn id="130" dur="500"/>
                                        <p:tgtEl>
                                          <p:spTgt spid="84"/>
                                        </p:tgtEl>
                                      </p:cBhvr>
                                    </p:animEffect>
                                  </p:childTnLst>
                                </p:cTn>
                              </p:par>
                            </p:childTnLst>
                          </p:cTn>
                        </p:par>
                        <p:par>
                          <p:cTn id="131" fill="hold">
                            <p:stCondLst>
                              <p:cond delay="500"/>
                            </p:stCondLst>
                            <p:childTnLst>
                              <p:par>
                                <p:cTn id="132" presetID="22" presetClass="entr" presetSubtype="1" fill="hold" grpId="0" nodeType="afterEffect">
                                  <p:stCondLst>
                                    <p:cond delay="0"/>
                                  </p:stCondLst>
                                  <p:childTnLst>
                                    <p:set>
                                      <p:cBhvr>
                                        <p:cTn id="133" dur="1" fill="hold">
                                          <p:stCondLst>
                                            <p:cond delay="0"/>
                                          </p:stCondLst>
                                        </p:cTn>
                                        <p:tgtEl>
                                          <p:spTgt spid="57"/>
                                        </p:tgtEl>
                                        <p:attrNameLst>
                                          <p:attrName>style.visibility</p:attrName>
                                        </p:attrNameLst>
                                      </p:cBhvr>
                                      <p:to>
                                        <p:strVal val="visible"/>
                                      </p:to>
                                    </p:set>
                                    <p:animEffect transition="in" filter="wipe(up)">
                                      <p:cBhvr>
                                        <p:cTn id="134" dur="500"/>
                                        <p:tgtEl>
                                          <p:spTgt spid="57"/>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1" fill="hold" nodeType="clickEffect">
                                  <p:stCondLst>
                                    <p:cond delay="0"/>
                                  </p:stCondLst>
                                  <p:childTnLst>
                                    <p:set>
                                      <p:cBhvr>
                                        <p:cTn id="138" dur="1" fill="hold">
                                          <p:stCondLst>
                                            <p:cond delay="0"/>
                                          </p:stCondLst>
                                        </p:cTn>
                                        <p:tgtEl>
                                          <p:spTgt spid="85"/>
                                        </p:tgtEl>
                                        <p:attrNameLst>
                                          <p:attrName>style.visibility</p:attrName>
                                        </p:attrNameLst>
                                      </p:cBhvr>
                                      <p:to>
                                        <p:strVal val="visible"/>
                                      </p:to>
                                    </p:set>
                                    <p:animEffect transition="in" filter="wipe(up)">
                                      <p:cBhvr>
                                        <p:cTn id="139" dur="500"/>
                                        <p:tgtEl>
                                          <p:spTgt spid="85"/>
                                        </p:tgtEl>
                                      </p:cBhvr>
                                    </p:animEffect>
                                  </p:childTnLst>
                                </p:cTn>
                              </p:par>
                            </p:childTnLst>
                          </p:cTn>
                        </p:par>
                        <p:par>
                          <p:cTn id="140" fill="hold">
                            <p:stCondLst>
                              <p:cond delay="500"/>
                            </p:stCondLst>
                            <p:childTnLst>
                              <p:par>
                                <p:cTn id="141" presetID="22" presetClass="entr" presetSubtype="1" fill="hold" grpId="0" nodeType="afterEffect">
                                  <p:stCondLst>
                                    <p:cond delay="0"/>
                                  </p:stCondLst>
                                  <p:childTnLst>
                                    <p:set>
                                      <p:cBhvr>
                                        <p:cTn id="142" dur="1" fill="hold">
                                          <p:stCondLst>
                                            <p:cond delay="0"/>
                                          </p:stCondLst>
                                        </p:cTn>
                                        <p:tgtEl>
                                          <p:spTgt spid="51"/>
                                        </p:tgtEl>
                                        <p:attrNameLst>
                                          <p:attrName>style.visibility</p:attrName>
                                        </p:attrNameLst>
                                      </p:cBhvr>
                                      <p:to>
                                        <p:strVal val="visible"/>
                                      </p:to>
                                    </p:set>
                                    <p:animEffect transition="in" filter="wipe(up)">
                                      <p:cBhvr>
                                        <p:cTn id="143" dur="500"/>
                                        <p:tgtEl>
                                          <p:spTgt spid="51"/>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1" fill="hold" nodeType="clickEffect">
                                  <p:stCondLst>
                                    <p:cond delay="0"/>
                                  </p:stCondLst>
                                  <p:childTnLst>
                                    <p:set>
                                      <p:cBhvr>
                                        <p:cTn id="147" dur="1" fill="hold">
                                          <p:stCondLst>
                                            <p:cond delay="0"/>
                                          </p:stCondLst>
                                        </p:cTn>
                                        <p:tgtEl>
                                          <p:spTgt spid="86"/>
                                        </p:tgtEl>
                                        <p:attrNameLst>
                                          <p:attrName>style.visibility</p:attrName>
                                        </p:attrNameLst>
                                      </p:cBhvr>
                                      <p:to>
                                        <p:strVal val="visible"/>
                                      </p:to>
                                    </p:set>
                                    <p:animEffect transition="in" filter="wipe(up)">
                                      <p:cBhvr>
                                        <p:cTn id="148" dur="500"/>
                                        <p:tgtEl>
                                          <p:spTgt spid="86"/>
                                        </p:tgtEl>
                                      </p:cBhvr>
                                    </p:animEffect>
                                  </p:childTnLst>
                                </p:cTn>
                              </p:par>
                            </p:childTnLst>
                          </p:cTn>
                        </p:par>
                        <p:par>
                          <p:cTn id="149" fill="hold">
                            <p:stCondLst>
                              <p:cond delay="500"/>
                            </p:stCondLst>
                            <p:childTnLst>
                              <p:par>
                                <p:cTn id="150" presetID="22" presetClass="entr" presetSubtype="1" fill="hold" grpId="0" nodeType="afterEffect">
                                  <p:stCondLst>
                                    <p:cond delay="0"/>
                                  </p:stCondLst>
                                  <p:childTnLst>
                                    <p:set>
                                      <p:cBhvr>
                                        <p:cTn id="151" dur="1" fill="hold">
                                          <p:stCondLst>
                                            <p:cond delay="0"/>
                                          </p:stCondLst>
                                        </p:cTn>
                                        <p:tgtEl>
                                          <p:spTgt spid="50"/>
                                        </p:tgtEl>
                                        <p:attrNameLst>
                                          <p:attrName>style.visibility</p:attrName>
                                        </p:attrNameLst>
                                      </p:cBhvr>
                                      <p:to>
                                        <p:strVal val="visible"/>
                                      </p:to>
                                    </p:set>
                                    <p:animEffect transition="in" filter="wipe(up)">
                                      <p:cBhvr>
                                        <p:cTn id="152" dur="500"/>
                                        <p:tgtEl>
                                          <p:spTgt spid="50"/>
                                        </p:tgtEl>
                                      </p:cBhvr>
                                    </p:animEffect>
                                  </p:childTnLst>
                                </p:cTn>
                              </p:par>
                            </p:childTnLst>
                          </p:cTn>
                        </p:par>
                        <p:par>
                          <p:cTn id="153" fill="hold">
                            <p:stCondLst>
                              <p:cond delay="1000"/>
                            </p:stCondLst>
                            <p:childTnLst>
                              <p:par>
                                <p:cTn id="154" presetID="22" presetClass="entr" presetSubtype="8" fill="hold" grpId="0" nodeType="afterEffect">
                                  <p:stCondLst>
                                    <p:cond delay="0"/>
                                  </p:stCondLst>
                                  <p:childTnLst>
                                    <p:set>
                                      <p:cBhvr>
                                        <p:cTn id="155" dur="1" fill="hold">
                                          <p:stCondLst>
                                            <p:cond delay="0"/>
                                          </p:stCondLst>
                                        </p:cTn>
                                        <p:tgtEl>
                                          <p:spTgt spid="88"/>
                                        </p:tgtEl>
                                        <p:attrNameLst>
                                          <p:attrName>style.visibility</p:attrName>
                                        </p:attrNameLst>
                                      </p:cBhvr>
                                      <p:to>
                                        <p:strVal val="visible"/>
                                      </p:to>
                                    </p:set>
                                    <p:animEffect transition="in" filter="wipe(left)">
                                      <p:cBhvr>
                                        <p:cTn id="156" dur="500"/>
                                        <p:tgtEl>
                                          <p:spTgt spid="88"/>
                                        </p:tgtEl>
                                      </p:cBhvr>
                                    </p:animEffect>
                                  </p:childTnLst>
                                </p:cTn>
                              </p:par>
                            </p:childTnLst>
                          </p:cTn>
                        </p:par>
                        <p:par>
                          <p:cTn id="157" fill="hold">
                            <p:stCondLst>
                              <p:cond delay="1500"/>
                            </p:stCondLst>
                            <p:childTnLst>
                              <p:par>
                                <p:cTn id="158" presetID="22" presetClass="entr" presetSubtype="8" fill="hold" grpId="0" nodeType="afterEffect">
                                  <p:stCondLst>
                                    <p:cond delay="0"/>
                                  </p:stCondLst>
                                  <p:childTnLst>
                                    <p:set>
                                      <p:cBhvr>
                                        <p:cTn id="159" dur="1" fill="hold">
                                          <p:stCondLst>
                                            <p:cond delay="0"/>
                                          </p:stCondLst>
                                        </p:cTn>
                                        <p:tgtEl>
                                          <p:spTgt spid="87"/>
                                        </p:tgtEl>
                                        <p:attrNameLst>
                                          <p:attrName>style.visibility</p:attrName>
                                        </p:attrNameLst>
                                      </p:cBhvr>
                                      <p:to>
                                        <p:strVal val="visible"/>
                                      </p:to>
                                    </p:set>
                                    <p:animEffect transition="in" filter="wipe(left)">
                                      <p:cBhvr>
                                        <p:cTn id="160"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autoUpdateAnimBg="0"/>
      <p:bldP spid="50" grpId="0" animBg="1" autoUpdateAnimBg="0"/>
      <p:bldP spid="51" grpId="0" animBg="1" autoUpdateAnimBg="0"/>
      <p:bldP spid="52" grpId="0" animBg="1" autoUpdateAnimBg="0"/>
      <p:bldP spid="53" grpId="0" animBg="1" autoUpdateAnimBg="0"/>
      <p:bldP spid="54" grpId="0" animBg="1" autoUpdateAnimBg="0"/>
      <p:bldP spid="55" grpId="0" animBg="1" autoUpdateAnimBg="0"/>
      <p:bldP spid="56" grpId="0" animBg="1" autoUpdateAnimBg="0"/>
      <p:bldP spid="57" grpId="0" animBg="1" autoUpdateAnimBg="0"/>
      <p:bldP spid="58" grpId="0" animBg="1" autoUpdateAnimBg="0"/>
      <p:bldP spid="59" grpId="0" animBg="1" autoUpdateAnimBg="0"/>
      <p:bldP spid="60" grpId="0" animBg="1" autoUpdateAnimBg="0"/>
      <p:bldP spid="61" grpId="0" animBg="1" autoUpdateAnimBg="0"/>
      <p:bldP spid="62" grpId="0" animBg="1" autoUpdateAnimBg="0"/>
      <p:bldP spid="67" grpId="0" animBg="1" autoUpdateAnimBg="0"/>
      <p:bldP spid="68" grpId="0" animBg="1" autoUpdateAnimBg="0"/>
      <p:bldP spid="87" grpId="0" autoUpdateAnimBg="0"/>
      <p:bldP spid="8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quarter" idx="10"/>
          </p:nvPr>
        </p:nvSpPr>
        <p:spPr/>
        <p:txBody>
          <a:bodyPr/>
          <a:lstStyle/>
          <a:p>
            <a:pPr lvl="0" eaLnBrk="0" fontAlgn="base" hangingPunct="0">
              <a:spcBef>
                <a:spcPct val="50000"/>
              </a:spcBef>
              <a:spcAft>
                <a:spcPct val="0"/>
              </a:spcAft>
              <a:defRPr/>
            </a:pPr>
            <a:r>
              <a:rPr kumimoji="1" lang="de-DE" dirty="0"/>
              <a:t>Die Pflichten des Versicherungsmaklers</a:t>
            </a:r>
          </a:p>
          <a:p>
            <a:endParaRPr lang="de-DE" dirty="0"/>
          </a:p>
        </p:txBody>
      </p:sp>
      <p:sp>
        <p:nvSpPr>
          <p:cNvPr id="6" name="Textplatzhalter 5"/>
          <p:cNvSpPr>
            <a:spLocks noGrp="1"/>
          </p:cNvSpPr>
          <p:nvPr>
            <p:ph type="body" sz="half" idx="2"/>
          </p:nvPr>
        </p:nvSpPr>
        <p:spPr/>
        <p:txBody>
          <a:bodyPr/>
          <a:lstStyle/>
          <a:p>
            <a:pPr algn="just"/>
            <a:r>
              <a:rPr lang="de-DE" sz="1800" dirty="0"/>
              <a:t>Er wird regelmäßig vom Versicherungsnehmer beauftragt und als sein Interessen‐ oder sogar </a:t>
            </a:r>
            <a:r>
              <a:rPr lang="de-DE" sz="1800" dirty="0" smtClean="0"/>
              <a:t>Abschlussvertreter </a:t>
            </a:r>
            <a:r>
              <a:rPr lang="de-DE" sz="1800" dirty="0"/>
              <a:t>angesehen. Er hat als Vertrauter und Berater des Versicherungsnehmers </a:t>
            </a:r>
            <a:r>
              <a:rPr lang="de-DE" sz="1800" b="1" u="sng" dirty="0" smtClean="0"/>
              <a:t>individuellen</a:t>
            </a:r>
            <a:r>
              <a:rPr lang="de-DE" sz="1800" dirty="0"/>
              <a:t>, für das betreffende Objekt </a:t>
            </a:r>
            <a:r>
              <a:rPr lang="de-DE" sz="1800" b="1" u="sng" dirty="0"/>
              <a:t>passenden </a:t>
            </a:r>
            <a:r>
              <a:rPr lang="de-DE" sz="1800" dirty="0"/>
              <a:t>Versicherungsschutz </a:t>
            </a:r>
            <a:r>
              <a:rPr lang="de-DE" sz="1800" b="1" u="sng" dirty="0"/>
              <a:t>kurzfristig</a:t>
            </a:r>
            <a:r>
              <a:rPr lang="de-DE" sz="1800" dirty="0"/>
              <a:t> zu besorgen. </a:t>
            </a:r>
            <a:r>
              <a:rPr lang="de-DE" sz="1800" dirty="0" smtClean="0"/>
              <a:t>Deshalb </a:t>
            </a:r>
            <a:r>
              <a:rPr lang="de-DE" sz="1800" dirty="0"/>
              <a:t>ist er anders als sonst der Handels‐ oder Zivilmakler dem ihm durch </a:t>
            </a:r>
            <a:r>
              <a:rPr lang="de-DE" sz="1800" dirty="0" smtClean="0"/>
              <a:t>einen Geschäftsbesorgungsvertrag </a:t>
            </a:r>
            <a:r>
              <a:rPr lang="de-DE" sz="1800" dirty="0"/>
              <a:t>verbundenen Versicherungsnehmer gegenüber üblicherweise sogar </a:t>
            </a:r>
            <a:r>
              <a:rPr lang="de-DE" sz="1800" b="1" u="sng" dirty="0"/>
              <a:t>zur </a:t>
            </a:r>
            <a:r>
              <a:rPr lang="de-DE" sz="1800" b="1" u="sng" dirty="0" smtClean="0"/>
              <a:t>Tätigkeit</a:t>
            </a:r>
            <a:r>
              <a:rPr lang="de-DE" sz="1800" dirty="0"/>
              <a:t>, meist zum Abschluss des gewünschten Versicherungsvertrages </a:t>
            </a:r>
            <a:r>
              <a:rPr lang="de-DE" sz="1800" b="1" u="sng" dirty="0"/>
              <a:t>verpflichtet</a:t>
            </a:r>
            <a:r>
              <a:rPr lang="de-DE" sz="1800" b="1" dirty="0"/>
              <a:t>.</a:t>
            </a:r>
            <a:r>
              <a:rPr lang="de-DE" sz="1800" dirty="0"/>
              <a:t> </a:t>
            </a:r>
          </a:p>
          <a:p>
            <a:pPr algn="just"/>
            <a:r>
              <a:rPr lang="de-DE" sz="1800" dirty="0"/>
              <a:t>Dem entspricht, dass der Versicherungsmakler </a:t>
            </a:r>
            <a:r>
              <a:rPr lang="de-DE" sz="1800" b="1" u="sng" dirty="0"/>
              <a:t>von sich aus das Risiko untersucht</a:t>
            </a:r>
            <a:r>
              <a:rPr lang="de-DE" sz="1800" dirty="0"/>
              <a:t>, das Objekt prüft </a:t>
            </a:r>
            <a:r>
              <a:rPr lang="de-DE" sz="1800" dirty="0" smtClean="0"/>
              <a:t>und </a:t>
            </a:r>
            <a:r>
              <a:rPr lang="de-DE" sz="1800" dirty="0"/>
              <a:t>den Versicherungsnehmer als seinen Auftraggeber </a:t>
            </a:r>
            <a:r>
              <a:rPr lang="de-DE" sz="1800" b="1" u="sng" dirty="0"/>
              <a:t>ständig, unverzüglich und ungefragt </a:t>
            </a:r>
            <a:r>
              <a:rPr lang="de-DE" sz="1800" dirty="0"/>
              <a:t>über die </a:t>
            </a:r>
            <a:r>
              <a:rPr lang="de-DE" sz="1800" dirty="0" smtClean="0"/>
              <a:t>für </a:t>
            </a:r>
            <a:r>
              <a:rPr lang="de-DE" sz="1800" dirty="0"/>
              <a:t>ihn wichtigen Zwischen‐ und Endergebnisse, seine Bemühungen, das aufgegebene Risiko zu </a:t>
            </a:r>
            <a:r>
              <a:rPr lang="de-DE" sz="1800" dirty="0" smtClean="0"/>
              <a:t>platzieren</a:t>
            </a:r>
            <a:r>
              <a:rPr lang="de-DE" sz="1800" dirty="0"/>
              <a:t>, unterrichten muss. Wegen dieser umfassenden Pflichten kann der Versicherungsmakler </a:t>
            </a:r>
            <a:r>
              <a:rPr lang="de-DE" sz="1800" dirty="0" smtClean="0"/>
              <a:t>für  </a:t>
            </a:r>
            <a:r>
              <a:rPr lang="de-DE" sz="1800" dirty="0"/>
              <a:t>den Bereich der Versicherungsverhältnisse des von ihm betreuten Versicherungsnehmer als </a:t>
            </a:r>
            <a:r>
              <a:rPr lang="de-DE" sz="1800" dirty="0" smtClean="0"/>
              <a:t>dessen </a:t>
            </a:r>
            <a:r>
              <a:rPr lang="de-DE" sz="1800" b="1" u="sng" dirty="0" smtClean="0"/>
              <a:t>treuhänderähnlicher </a:t>
            </a:r>
            <a:r>
              <a:rPr lang="de-DE" sz="1800" b="1" u="sng" dirty="0"/>
              <a:t>Sachwalter </a:t>
            </a:r>
            <a:r>
              <a:rPr lang="de-DE" sz="1800" dirty="0"/>
              <a:t>bezeichnet und insoweit mit sonstigen Beratern verglichen werden. </a:t>
            </a:r>
            <a:r>
              <a:rPr lang="de-DE" sz="1800" dirty="0" smtClean="0"/>
              <a:t>Das </a:t>
            </a:r>
            <a:r>
              <a:rPr lang="de-DE" sz="1800" dirty="0"/>
              <a:t>gilt trotz der in vielen Ländern gleichförmig bestehenden Übung des Versicherungsvertragsrechts, </a:t>
            </a:r>
            <a:r>
              <a:rPr lang="de-DE" sz="1800" dirty="0" smtClean="0"/>
              <a:t>wonach </a:t>
            </a:r>
            <a:r>
              <a:rPr lang="de-DE" sz="1800" dirty="0"/>
              <a:t>die Provision der Versicherungsmakler vom Versicherer getragen wird</a:t>
            </a:r>
            <a:r>
              <a:rPr lang="de-DE" sz="1800" dirty="0" smtClean="0"/>
              <a:t>.“</a:t>
            </a:r>
          </a:p>
          <a:p>
            <a:pPr algn="just"/>
            <a:endParaRPr lang="de-DE" sz="1800" dirty="0"/>
          </a:p>
          <a:p>
            <a:pPr algn="just"/>
            <a:r>
              <a:rPr lang="de-DE" sz="1400" dirty="0" smtClean="0"/>
              <a:t>Textauszug </a:t>
            </a:r>
            <a:r>
              <a:rPr lang="de-DE" sz="1400" dirty="0"/>
              <a:t>„</a:t>
            </a:r>
            <a:r>
              <a:rPr lang="de-DE" sz="1400" dirty="0" err="1"/>
              <a:t>Sachwalterurteil</a:t>
            </a:r>
            <a:r>
              <a:rPr lang="de-DE" sz="1400" dirty="0"/>
              <a:t>“ (BGH IV a ZR 190/83)</a:t>
            </a:r>
          </a:p>
          <a:p>
            <a:endParaRPr lang="de-DE" sz="1100" dirty="0"/>
          </a:p>
        </p:txBody>
      </p:sp>
      <p:sp>
        <p:nvSpPr>
          <p:cNvPr id="4" name="Titel 3"/>
          <p:cNvSpPr>
            <a:spLocks noGrp="1"/>
          </p:cNvSpPr>
          <p:nvPr>
            <p:ph type="title"/>
          </p:nvPr>
        </p:nvSpPr>
        <p:spPr/>
        <p:txBody>
          <a:bodyPr/>
          <a:lstStyle/>
          <a:p>
            <a:r>
              <a:rPr lang="de-DE" dirty="0" smtClean="0"/>
              <a:t>Berufsbild</a:t>
            </a:r>
            <a:endParaRPr lang="de-DE" dirty="0"/>
          </a:p>
        </p:txBody>
      </p:sp>
    </p:spTree>
    <p:extLst>
      <p:ext uri="{BB962C8B-B14F-4D97-AF65-F5344CB8AC3E}">
        <p14:creationId xmlns:p14="http://schemas.microsoft.com/office/powerpoint/2010/main" val="1592588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sp>
        <p:nvSpPr>
          <p:cNvPr id="6" name="Textplatzhalter 5"/>
          <p:cNvSpPr>
            <a:spLocks noGrp="1"/>
          </p:cNvSpPr>
          <p:nvPr>
            <p:ph type="body" sz="quarter" idx="10"/>
          </p:nvPr>
        </p:nvSpPr>
        <p:spPr/>
        <p:txBody>
          <a:bodyPr/>
          <a:lstStyle/>
          <a:p>
            <a:r>
              <a:rPr lang="de-DE" dirty="0" smtClean="0"/>
              <a:t>Deliktsfähigkeit</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7" name="Text Box 3"/>
          <p:cNvSpPr txBox="1">
            <a:spLocks noChangeArrowheads="1"/>
          </p:cNvSpPr>
          <p:nvPr/>
        </p:nvSpPr>
        <p:spPr bwMode="auto">
          <a:xfrm>
            <a:off x="364220" y="2429236"/>
            <a:ext cx="11459360" cy="369332"/>
          </a:xfrm>
          <a:prstGeom prst="rect">
            <a:avLst/>
          </a:prstGeom>
          <a:noFill/>
          <a:ln w="9525">
            <a:noFill/>
            <a:miter lim="800000"/>
            <a:headEnd/>
            <a:tailEnd/>
          </a:ln>
        </p:spPr>
        <p:txBody>
          <a:bodyPr wrap="square">
            <a:spAutoFit/>
          </a:bodyPr>
          <a:lstStyle/>
          <a:p>
            <a:pPr eaLnBrk="0" fontAlgn="base" hangingPunct="0">
              <a:spcBef>
                <a:spcPct val="50000"/>
              </a:spcBef>
              <a:spcAft>
                <a:spcPct val="0"/>
              </a:spcAft>
              <a:buFont typeface="Symbol" pitchFamily="18" charset="2"/>
              <a:buNone/>
            </a:pPr>
            <a:r>
              <a:rPr kumimoji="1" lang="de-DE" dirty="0">
                <a:solidFill>
                  <a:srgbClr val="1D2D4B"/>
                </a:solidFill>
              </a:rPr>
              <a:t>Ist die Fähigkeit auf Grund einer widerrechtlichen Handlung schadenersatzpflichtig gemacht werden zu können.</a:t>
            </a:r>
          </a:p>
        </p:txBody>
      </p:sp>
      <p:sp>
        <p:nvSpPr>
          <p:cNvPr id="8" name="Text Box 4"/>
          <p:cNvSpPr txBox="1">
            <a:spLocks noChangeArrowheads="1"/>
          </p:cNvSpPr>
          <p:nvPr/>
        </p:nvSpPr>
        <p:spPr bwMode="auto">
          <a:xfrm>
            <a:off x="292503" y="3139404"/>
            <a:ext cx="10832697" cy="2585323"/>
          </a:xfrm>
          <a:prstGeom prst="rect">
            <a:avLst/>
          </a:prstGeom>
          <a:noFill/>
          <a:ln w="9525">
            <a:noFill/>
            <a:miter lim="800000"/>
            <a:headEnd/>
            <a:tailEnd/>
          </a:ln>
        </p:spPr>
        <p:txBody>
          <a:bodyPr wrap="square">
            <a:spAutoFit/>
          </a:bodyPr>
          <a:lstStyle/>
          <a:p>
            <a:pPr marL="712788" indent="-350838" eaLnBrk="0" fontAlgn="base" hangingPunct="0">
              <a:spcBef>
                <a:spcPct val="50000"/>
              </a:spcBef>
              <a:spcAft>
                <a:spcPct val="0"/>
              </a:spcAft>
              <a:buClr>
                <a:srgbClr val="1D2D4B"/>
              </a:buClr>
              <a:buFont typeface="Wingdings" pitchFamily="2" charset="2"/>
              <a:buChar char="§"/>
            </a:pPr>
            <a:r>
              <a:rPr kumimoji="1" lang="de-DE" u="sng" dirty="0">
                <a:solidFill>
                  <a:srgbClr val="1D2D4B"/>
                </a:solidFill>
              </a:rPr>
              <a:t>Deliktsunfähig:</a:t>
            </a:r>
            <a:br>
              <a:rPr kumimoji="1" lang="de-DE" u="sng" dirty="0">
                <a:solidFill>
                  <a:srgbClr val="1D2D4B"/>
                </a:solidFill>
              </a:rPr>
            </a:br>
            <a:r>
              <a:rPr kumimoji="1" lang="de-DE" dirty="0">
                <a:solidFill>
                  <a:srgbClr val="1D2D4B"/>
                </a:solidFill>
              </a:rPr>
              <a:t>Menschen von 0 – 7 Jahre, (als aktiver Verkehrsteilnehmer bis 10 Jahre) dauernd Geisteskranke </a:t>
            </a:r>
            <a:r>
              <a:rPr kumimoji="1" lang="de-DE" dirty="0" smtClean="0">
                <a:solidFill>
                  <a:srgbClr val="1D2D4B"/>
                </a:solidFill>
              </a:rPr>
              <a:t>und </a:t>
            </a:r>
            <a:r>
              <a:rPr kumimoji="1" lang="de-DE" dirty="0">
                <a:solidFill>
                  <a:srgbClr val="1D2D4B"/>
                </a:solidFill>
              </a:rPr>
              <a:t>Bewusstlose</a:t>
            </a:r>
          </a:p>
          <a:p>
            <a:pPr marL="712788" indent="-350838" eaLnBrk="0" fontAlgn="base" hangingPunct="0">
              <a:spcBef>
                <a:spcPct val="50000"/>
              </a:spcBef>
              <a:spcAft>
                <a:spcPct val="0"/>
              </a:spcAft>
              <a:buClr>
                <a:srgbClr val="1D2D4B"/>
              </a:buClr>
              <a:buFont typeface="Wingdings" pitchFamily="2" charset="2"/>
              <a:buChar char="§"/>
            </a:pPr>
            <a:r>
              <a:rPr kumimoji="1" lang="de-DE" u="sng" dirty="0">
                <a:solidFill>
                  <a:srgbClr val="1D2D4B"/>
                </a:solidFill>
              </a:rPr>
              <a:t>Bedingt deliktsfähig:</a:t>
            </a:r>
            <a:br>
              <a:rPr kumimoji="1" lang="de-DE" u="sng" dirty="0">
                <a:solidFill>
                  <a:srgbClr val="1D2D4B"/>
                </a:solidFill>
              </a:rPr>
            </a:br>
            <a:r>
              <a:rPr kumimoji="1" lang="de-DE" dirty="0">
                <a:solidFill>
                  <a:srgbClr val="1D2D4B"/>
                </a:solidFill>
              </a:rPr>
              <a:t>Menschen von 7 – 17 Jahre </a:t>
            </a:r>
            <a:br>
              <a:rPr kumimoji="1" lang="de-DE" dirty="0">
                <a:solidFill>
                  <a:srgbClr val="1D2D4B"/>
                </a:solidFill>
              </a:rPr>
            </a:br>
            <a:r>
              <a:rPr kumimoji="1" lang="de-DE" dirty="0">
                <a:solidFill>
                  <a:srgbClr val="1D2D4B"/>
                </a:solidFill>
              </a:rPr>
              <a:t>Sie haften nur, wenn sie die nötige Einsicht in ihr Tun haben</a:t>
            </a:r>
          </a:p>
          <a:p>
            <a:pPr marL="712788" indent="-350838" eaLnBrk="0" fontAlgn="base" hangingPunct="0">
              <a:spcBef>
                <a:spcPct val="50000"/>
              </a:spcBef>
              <a:spcAft>
                <a:spcPct val="0"/>
              </a:spcAft>
              <a:buClr>
                <a:srgbClr val="1D2D4B"/>
              </a:buClr>
              <a:buFont typeface="Wingdings" pitchFamily="2" charset="2"/>
              <a:buChar char="§"/>
            </a:pPr>
            <a:r>
              <a:rPr kumimoji="1" lang="de-DE" u="sng" dirty="0">
                <a:solidFill>
                  <a:srgbClr val="1D2D4B"/>
                </a:solidFill>
              </a:rPr>
              <a:t>Voll deliktsfähig:</a:t>
            </a:r>
            <a:br>
              <a:rPr kumimoji="1" lang="de-DE" u="sng" dirty="0">
                <a:solidFill>
                  <a:srgbClr val="1D2D4B"/>
                </a:solidFill>
              </a:rPr>
            </a:br>
            <a:r>
              <a:rPr kumimoji="1" lang="de-DE" dirty="0">
                <a:solidFill>
                  <a:srgbClr val="1D2D4B"/>
                </a:solidFill>
              </a:rPr>
              <a:t>Menschen ab 18 Jahre</a:t>
            </a:r>
            <a:endParaRPr kumimoji="1" lang="de-DE" u="sng" dirty="0">
              <a:solidFill>
                <a:srgbClr val="1D2D4B"/>
              </a:solidFill>
            </a:endParaRPr>
          </a:p>
        </p:txBody>
      </p:sp>
    </p:spTree>
    <p:extLst>
      <p:ext uri="{BB962C8B-B14F-4D97-AF65-F5344CB8AC3E}">
        <p14:creationId xmlns:p14="http://schemas.microsoft.com/office/powerpoint/2010/main" val="369827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sp>
        <p:nvSpPr>
          <p:cNvPr id="6" name="Textplatzhalter 5"/>
          <p:cNvSpPr>
            <a:spLocks noGrp="1"/>
          </p:cNvSpPr>
          <p:nvPr>
            <p:ph type="body" sz="quarter" idx="10"/>
          </p:nvPr>
        </p:nvSpPr>
        <p:spPr/>
        <p:txBody>
          <a:bodyPr/>
          <a:lstStyle/>
          <a:p>
            <a:r>
              <a:rPr lang="de-DE" dirty="0" smtClean="0"/>
              <a:t>Deliktsfähigkeit I Beispiel 1</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10" name="Text Box 4"/>
          <p:cNvSpPr txBox="1">
            <a:spLocks noChangeArrowheads="1"/>
          </p:cNvSpPr>
          <p:nvPr/>
        </p:nvSpPr>
        <p:spPr bwMode="auto">
          <a:xfrm>
            <a:off x="2134439" y="4812805"/>
            <a:ext cx="7923212" cy="915988"/>
          </a:xfrm>
          <a:prstGeom prst="rect">
            <a:avLst/>
          </a:prstGeom>
          <a:noFill/>
          <a:ln w="9525">
            <a:noFill/>
            <a:miter lim="800000"/>
            <a:headEnd/>
            <a:tailEnd/>
          </a:ln>
        </p:spPr>
        <p:txBody>
          <a:bodyPr>
            <a:spAutoFit/>
          </a:bodyPr>
          <a:lstStyle/>
          <a:p>
            <a:pPr marL="361950" algn="ctr" eaLnBrk="0" fontAlgn="base" hangingPunct="0">
              <a:spcBef>
                <a:spcPct val="50000"/>
              </a:spcBef>
              <a:spcAft>
                <a:spcPct val="0"/>
              </a:spcAft>
            </a:pPr>
            <a:r>
              <a:rPr kumimoji="1" lang="de-DE" dirty="0">
                <a:solidFill>
                  <a:srgbClr val="6E0717"/>
                </a:solidFill>
              </a:rPr>
              <a:t>Eine gleiche Person, auf dem Land aufgewachsen und plötzlich in die Großstadt gekommen, kann in der gleichen Situation überfordert und daher nicht deliktfähig sein.</a:t>
            </a:r>
          </a:p>
        </p:txBody>
      </p:sp>
      <p:sp>
        <p:nvSpPr>
          <p:cNvPr id="11" name="Text Box 6"/>
          <p:cNvSpPr txBox="1">
            <a:spLocks noChangeArrowheads="1"/>
          </p:cNvSpPr>
          <p:nvPr/>
        </p:nvSpPr>
        <p:spPr bwMode="auto">
          <a:xfrm>
            <a:off x="592512" y="2474511"/>
            <a:ext cx="7923212" cy="1712913"/>
          </a:xfrm>
          <a:prstGeom prst="rect">
            <a:avLst/>
          </a:prstGeom>
          <a:noFill/>
          <a:ln w="9525">
            <a:noFill/>
            <a:miter lim="800000"/>
            <a:headEnd/>
            <a:tailEnd/>
          </a:ln>
        </p:spPr>
        <p:txBody>
          <a:bodyPr>
            <a:spAutoFit/>
          </a:bodyPr>
          <a:lstStyle/>
          <a:p>
            <a:pPr marL="712788" indent="-350838" eaLnBrk="0" fontAlgn="base" hangingPunct="0">
              <a:spcBef>
                <a:spcPct val="30000"/>
              </a:spcBef>
              <a:spcAft>
                <a:spcPct val="0"/>
              </a:spcAft>
              <a:buClr>
                <a:srgbClr val="1D2D4B"/>
              </a:buClr>
              <a:buFont typeface="Wingdings" pitchFamily="2" charset="2"/>
              <a:buChar char="§"/>
            </a:pPr>
            <a:r>
              <a:rPr kumimoji="1" lang="de-DE" dirty="0" smtClean="0">
                <a:solidFill>
                  <a:srgbClr val="1D2D4B"/>
                </a:solidFill>
              </a:rPr>
              <a:t>11-jähriger </a:t>
            </a:r>
            <a:r>
              <a:rPr kumimoji="1" lang="de-DE" dirty="0">
                <a:solidFill>
                  <a:srgbClr val="1D2D4B"/>
                </a:solidFill>
              </a:rPr>
              <a:t>in einer Großstadt lebender Schüler </a:t>
            </a:r>
          </a:p>
          <a:p>
            <a:pPr marL="712788" indent="-350838" eaLnBrk="0" fontAlgn="base" hangingPunct="0">
              <a:spcBef>
                <a:spcPct val="30000"/>
              </a:spcBef>
              <a:spcAft>
                <a:spcPct val="0"/>
              </a:spcAft>
              <a:buClr>
                <a:srgbClr val="1D2D4B"/>
              </a:buClr>
              <a:buFont typeface="Wingdings" pitchFamily="2" charset="2"/>
              <a:buChar char="§"/>
            </a:pPr>
            <a:r>
              <a:rPr kumimoji="1" lang="de-DE" dirty="0">
                <a:solidFill>
                  <a:srgbClr val="1D2D4B"/>
                </a:solidFill>
              </a:rPr>
              <a:t>fährt täglich mit dem Fahrrad zur Schule </a:t>
            </a:r>
          </a:p>
          <a:p>
            <a:pPr marL="712788" indent="-350838" eaLnBrk="0" fontAlgn="base" hangingPunct="0">
              <a:spcBef>
                <a:spcPct val="30000"/>
              </a:spcBef>
              <a:spcAft>
                <a:spcPct val="0"/>
              </a:spcAft>
              <a:buClr>
                <a:srgbClr val="1D2D4B"/>
              </a:buClr>
              <a:buFont typeface="Wingdings" pitchFamily="2" charset="2"/>
              <a:buChar char="§"/>
            </a:pPr>
            <a:r>
              <a:rPr kumimoji="1" lang="de-DE" dirty="0">
                <a:solidFill>
                  <a:srgbClr val="1D2D4B"/>
                </a:solidFill>
              </a:rPr>
              <a:t>verursacht einen Verkehrsunfall</a:t>
            </a:r>
          </a:p>
          <a:p>
            <a:pPr marL="712788" indent="-350838" eaLnBrk="0" fontAlgn="base" hangingPunct="0">
              <a:spcBef>
                <a:spcPct val="30000"/>
              </a:spcBef>
              <a:spcAft>
                <a:spcPct val="0"/>
              </a:spcAft>
              <a:buClr>
                <a:srgbClr val="1D2D4B"/>
              </a:buClr>
              <a:buFont typeface="Wingdings" pitchFamily="2" charset="2"/>
              <a:buChar char="§"/>
            </a:pPr>
            <a:r>
              <a:rPr kumimoji="1" lang="de-DE" dirty="0">
                <a:solidFill>
                  <a:srgbClr val="1D2D4B"/>
                </a:solidFill>
              </a:rPr>
              <a:t>bedingt deliktsfähig, wenn er auf Grund von Erziehung, Umwelt und Erfahrung die schädigende Wirkung seines Tun‘s erkennen musste</a:t>
            </a:r>
          </a:p>
        </p:txBody>
      </p:sp>
    </p:spTree>
    <p:extLst>
      <p:ext uri="{BB962C8B-B14F-4D97-AF65-F5344CB8AC3E}">
        <p14:creationId xmlns:p14="http://schemas.microsoft.com/office/powerpoint/2010/main" val="37884747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sp>
        <p:nvSpPr>
          <p:cNvPr id="6" name="Textplatzhalter 5"/>
          <p:cNvSpPr>
            <a:spLocks noGrp="1"/>
          </p:cNvSpPr>
          <p:nvPr>
            <p:ph type="body" sz="quarter" idx="10"/>
          </p:nvPr>
        </p:nvSpPr>
        <p:spPr/>
        <p:txBody>
          <a:bodyPr/>
          <a:lstStyle/>
          <a:p>
            <a:r>
              <a:rPr lang="de-DE" dirty="0"/>
              <a:t>Deliktsfähigkeit I Beispiel </a:t>
            </a:r>
            <a:r>
              <a:rPr lang="de-DE" dirty="0" smtClean="0"/>
              <a:t>2</a:t>
            </a:r>
            <a:endParaRPr lang="de-DE" dirty="0"/>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7" name="Text Box 5"/>
          <p:cNvSpPr txBox="1">
            <a:spLocks noChangeArrowheads="1"/>
          </p:cNvSpPr>
          <p:nvPr/>
        </p:nvSpPr>
        <p:spPr bwMode="auto">
          <a:xfrm>
            <a:off x="593444" y="2492082"/>
            <a:ext cx="10084982" cy="1532727"/>
          </a:xfrm>
          <a:prstGeom prst="rect">
            <a:avLst/>
          </a:prstGeom>
          <a:noFill/>
          <a:ln w="9525">
            <a:noFill/>
            <a:miter lim="800000"/>
            <a:headEnd/>
            <a:tailEnd/>
          </a:ln>
        </p:spPr>
        <p:txBody>
          <a:bodyPr wrap="square">
            <a:spAutoFit/>
          </a:bodyPr>
          <a:lstStyle/>
          <a:p>
            <a:pPr marL="712788" indent="-350838" eaLnBrk="0" fontAlgn="base" hangingPunct="0">
              <a:spcBef>
                <a:spcPct val="0"/>
              </a:spcBef>
              <a:spcAft>
                <a:spcPct val="0"/>
              </a:spcAft>
              <a:buClr>
                <a:srgbClr val="1D2D4B"/>
              </a:buClr>
              <a:buFont typeface="Wingdings" pitchFamily="2" charset="2"/>
              <a:buChar char="§"/>
            </a:pPr>
            <a:r>
              <a:rPr kumimoji="1" lang="de-DE" dirty="0">
                <a:solidFill>
                  <a:srgbClr val="1D2D4B"/>
                </a:solidFill>
              </a:rPr>
              <a:t>6 ½ jähriger Schüler </a:t>
            </a:r>
          </a:p>
          <a:p>
            <a:pPr marL="712788" indent="-350838" eaLnBrk="0" fontAlgn="base" hangingPunct="0">
              <a:spcBef>
                <a:spcPct val="0"/>
              </a:spcBef>
              <a:spcAft>
                <a:spcPct val="0"/>
              </a:spcAft>
              <a:buClr>
                <a:srgbClr val="1D2D4B"/>
              </a:buClr>
              <a:buFont typeface="Wingdings" pitchFamily="2" charset="2"/>
              <a:buChar char="§"/>
            </a:pPr>
            <a:r>
              <a:rPr kumimoji="1" lang="de-DE" dirty="0">
                <a:solidFill>
                  <a:srgbClr val="1D2D4B"/>
                </a:solidFill>
              </a:rPr>
              <a:t>findet auf dem Nachhauseweg von der Schule einen Nagel </a:t>
            </a:r>
          </a:p>
          <a:p>
            <a:pPr marL="712788" indent="-350838" eaLnBrk="0" fontAlgn="base" hangingPunct="0">
              <a:spcBef>
                <a:spcPct val="0"/>
              </a:spcBef>
              <a:spcAft>
                <a:spcPct val="0"/>
              </a:spcAft>
              <a:buClr>
                <a:srgbClr val="1D2D4B"/>
              </a:buClr>
              <a:buFont typeface="Wingdings" pitchFamily="2" charset="2"/>
              <a:buChar char="§"/>
            </a:pPr>
            <a:r>
              <a:rPr kumimoji="1" lang="de-DE" dirty="0">
                <a:solidFill>
                  <a:srgbClr val="1D2D4B"/>
                </a:solidFill>
              </a:rPr>
              <a:t>ratscht damit an 30 parkenden Autos </a:t>
            </a:r>
            <a:r>
              <a:rPr kumimoji="1" lang="de-DE" dirty="0" smtClean="0">
                <a:solidFill>
                  <a:srgbClr val="1D2D4B"/>
                </a:solidFill>
              </a:rPr>
              <a:t>entlang, wird </a:t>
            </a:r>
            <a:r>
              <a:rPr kumimoji="1" lang="de-DE" dirty="0">
                <a:solidFill>
                  <a:srgbClr val="1D2D4B"/>
                </a:solidFill>
              </a:rPr>
              <a:t>erst am 31sten Auto erwischt</a:t>
            </a:r>
          </a:p>
          <a:p>
            <a:pPr marL="712788" indent="-350838" eaLnBrk="0" fontAlgn="base" hangingPunct="0">
              <a:spcBef>
                <a:spcPct val="0"/>
              </a:spcBef>
              <a:spcAft>
                <a:spcPct val="0"/>
              </a:spcAft>
              <a:buClr>
                <a:srgbClr val="1D2D4B"/>
              </a:buClr>
              <a:buFont typeface="Wingdings" pitchFamily="2" charset="2"/>
              <a:buChar char="§"/>
            </a:pPr>
            <a:r>
              <a:rPr kumimoji="1" lang="de-DE" dirty="0">
                <a:solidFill>
                  <a:srgbClr val="1D2D4B"/>
                </a:solidFill>
              </a:rPr>
              <a:t>Folge: erheblicher Sachschaden</a:t>
            </a:r>
          </a:p>
          <a:p>
            <a:pPr marL="712788" indent="-350838" eaLnBrk="0" fontAlgn="base" hangingPunct="0">
              <a:spcBef>
                <a:spcPct val="20000"/>
              </a:spcBef>
              <a:spcAft>
                <a:spcPct val="0"/>
              </a:spcAft>
              <a:buClr>
                <a:srgbClr val="1D2D4B"/>
              </a:buClr>
              <a:buFont typeface="Wingdings" pitchFamily="2" charset="2"/>
              <a:buChar char="§"/>
            </a:pPr>
            <a:r>
              <a:rPr kumimoji="1" lang="de-DE" dirty="0">
                <a:solidFill>
                  <a:srgbClr val="1D2D4B"/>
                </a:solidFill>
              </a:rPr>
              <a:t>es besteht </a:t>
            </a:r>
            <a:r>
              <a:rPr kumimoji="1" lang="de-DE" u="sng" dirty="0">
                <a:solidFill>
                  <a:srgbClr val="1D2D4B"/>
                </a:solidFill>
              </a:rPr>
              <a:t>kein</a:t>
            </a:r>
            <a:r>
              <a:rPr kumimoji="1" lang="de-DE" dirty="0">
                <a:solidFill>
                  <a:srgbClr val="1D2D4B"/>
                </a:solidFill>
              </a:rPr>
              <a:t> gesetzlicher Anspruch gegen den Schüler</a:t>
            </a:r>
          </a:p>
        </p:txBody>
      </p:sp>
      <p:sp>
        <p:nvSpPr>
          <p:cNvPr id="8" name="Text Box 6"/>
          <p:cNvSpPr txBox="1">
            <a:spLocks noChangeArrowheads="1"/>
          </p:cNvSpPr>
          <p:nvPr/>
        </p:nvSpPr>
        <p:spPr bwMode="auto">
          <a:xfrm>
            <a:off x="1838607" y="4632588"/>
            <a:ext cx="8497887" cy="1246188"/>
          </a:xfrm>
          <a:prstGeom prst="rect">
            <a:avLst/>
          </a:prstGeom>
          <a:noFill/>
          <a:ln w="9525">
            <a:noFill/>
            <a:miter lim="800000"/>
            <a:headEnd/>
            <a:tailEnd/>
          </a:ln>
        </p:spPr>
        <p:txBody>
          <a:bodyPr>
            <a:spAutoFit/>
          </a:bodyPr>
          <a:lstStyle/>
          <a:p>
            <a:pPr marL="361950" algn="ctr" eaLnBrk="0" fontAlgn="base" hangingPunct="0">
              <a:spcBef>
                <a:spcPct val="50000"/>
              </a:spcBef>
              <a:spcAft>
                <a:spcPct val="0"/>
              </a:spcAft>
            </a:pPr>
            <a:r>
              <a:rPr kumimoji="1" lang="de-DE" dirty="0">
                <a:solidFill>
                  <a:srgbClr val="6E0717"/>
                </a:solidFill>
              </a:rPr>
              <a:t>Sofern eine Verletzung der Aufsichtspflicht durch die Eltern gegeben ist (z.B. weil das Kind bereits schadenauffällig geworden ist), kann </a:t>
            </a:r>
            <a:r>
              <a:rPr kumimoji="1" lang="de-DE" u="sng" dirty="0">
                <a:solidFill>
                  <a:srgbClr val="6E0717"/>
                </a:solidFill>
              </a:rPr>
              <a:t>ein</a:t>
            </a:r>
            <a:r>
              <a:rPr kumimoji="1" lang="de-DE" dirty="0">
                <a:solidFill>
                  <a:srgbClr val="6E0717"/>
                </a:solidFill>
              </a:rPr>
              <a:t> gesetzlicher Anspruch (§ 832 BGB) gegen die Eltern des Schülers bestehen.</a:t>
            </a:r>
          </a:p>
          <a:p>
            <a:pPr marL="361950" algn="ctr" eaLnBrk="0" fontAlgn="base" hangingPunct="0">
              <a:spcBef>
                <a:spcPct val="20000"/>
              </a:spcBef>
              <a:spcAft>
                <a:spcPct val="0"/>
              </a:spcAft>
            </a:pPr>
            <a:r>
              <a:rPr kumimoji="1" lang="de-DE" dirty="0">
                <a:solidFill>
                  <a:srgbClr val="6E0717"/>
                </a:solidFill>
              </a:rPr>
              <a:t>Somit besteht auch die Leistungspflicht des PHV-Versicherers.</a:t>
            </a:r>
          </a:p>
        </p:txBody>
      </p:sp>
    </p:spTree>
    <p:extLst>
      <p:ext uri="{BB962C8B-B14F-4D97-AF65-F5344CB8AC3E}">
        <p14:creationId xmlns:p14="http://schemas.microsoft.com/office/powerpoint/2010/main" val="40867798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53</a:t>
            </a:fld>
            <a:endParaRPr lang="de-DE"/>
          </a:p>
        </p:txBody>
      </p:sp>
      <p:sp>
        <p:nvSpPr>
          <p:cNvPr id="6" name="Textplatzhalter 5"/>
          <p:cNvSpPr>
            <a:spLocks noGrp="1"/>
          </p:cNvSpPr>
          <p:nvPr>
            <p:ph type="body" sz="quarter" idx="10"/>
          </p:nvPr>
        </p:nvSpPr>
        <p:spPr/>
        <p:txBody>
          <a:bodyPr/>
          <a:lstStyle/>
          <a:p>
            <a:r>
              <a:rPr lang="de-DE" dirty="0" smtClean="0"/>
              <a:t>Geltungsbereich </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7" name="Text Box 3"/>
          <p:cNvSpPr txBox="1">
            <a:spLocks noChangeArrowheads="1"/>
          </p:cNvSpPr>
          <p:nvPr/>
        </p:nvSpPr>
        <p:spPr bwMode="auto">
          <a:xfrm>
            <a:off x="364220" y="2425430"/>
            <a:ext cx="11459360" cy="400110"/>
          </a:xfrm>
          <a:prstGeom prst="rect">
            <a:avLst/>
          </a:prstGeom>
          <a:noFill/>
          <a:ln w="9525">
            <a:noFill/>
            <a:miter lim="800000"/>
            <a:headEnd/>
            <a:tailEnd/>
          </a:ln>
        </p:spPr>
        <p:txBody>
          <a:bodyPr wrap="square">
            <a:spAutoFit/>
          </a:bodyPr>
          <a:lstStyle/>
          <a:p>
            <a:pPr marL="361950" algn="ctr" eaLnBrk="0" fontAlgn="base" hangingPunct="0">
              <a:spcBef>
                <a:spcPct val="50000"/>
              </a:spcBef>
              <a:spcAft>
                <a:spcPct val="0"/>
              </a:spcAft>
              <a:buFont typeface="Symbol" pitchFamily="18" charset="2"/>
              <a:buNone/>
            </a:pPr>
            <a:r>
              <a:rPr kumimoji="1" lang="de-DE" sz="2000" dirty="0">
                <a:solidFill>
                  <a:srgbClr val="1D2D4B"/>
                </a:solidFill>
              </a:rPr>
              <a:t>Die Privathaftpflichtversicherung schützt (weltweit) und rund um die Uhr für maximal 1 Jahr.</a:t>
            </a:r>
          </a:p>
        </p:txBody>
      </p:sp>
      <p:pic>
        <p:nvPicPr>
          <p:cNvPr id="8" name="Picture 4" descr="NO_TIME"/>
          <p:cNvPicPr>
            <a:picLocks noChangeAspect="1" noChangeArrowheads="1"/>
          </p:cNvPicPr>
          <p:nvPr/>
        </p:nvPicPr>
        <p:blipFill>
          <a:blip r:embed="rId2" cstate="print"/>
          <a:srcRect/>
          <a:stretch>
            <a:fillRect/>
          </a:stretch>
        </p:blipFill>
        <p:spPr bwMode="auto">
          <a:xfrm>
            <a:off x="4780336" y="3582555"/>
            <a:ext cx="2667000" cy="2490787"/>
          </a:xfrm>
          <a:prstGeom prst="rect">
            <a:avLst/>
          </a:prstGeom>
          <a:noFill/>
          <a:ln w="9525">
            <a:noFill/>
            <a:miter lim="800000"/>
            <a:headEnd/>
            <a:tailEnd/>
          </a:ln>
        </p:spPr>
      </p:pic>
    </p:spTree>
    <p:extLst>
      <p:ext uri="{BB962C8B-B14F-4D97-AF65-F5344CB8AC3E}">
        <p14:creationId xmlns:p14="http://schemas.microsoft.com/office/powerpoint/2010/main" val="40988374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54</a:t>
            </a:fld>
            <a:endParaRPr lang="de-DE"/>
          </a:p>
        </p:txBody>
      </p:sp>
      <p:sp>
        <p:nvSpPr>
          <p:cNvPr id="6" name="Textplatzhalter 5"/>
          <p:cNvSpPr>
            <a:spLocks noGrp="1"/>
          </p:cNvSpPr>
          <p:nvPr>
            <p:ph type="body" sz="quarter" idx="10"/>
          </p:nvPr>
        </p:nvSpPr>
        <p:spPr/>
        <p:txBody>
          <a:bodyPr/>
          <a:lstStyle/>
          <a:p>
            <a:r>
              <a:rPr lang="de-DE" dirty="0" smtClean="0"/>
              <a:t>Abschlüsse nach AHB</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9" name="Text Box 5"/>
          <p:cNvSpPr txBox="1">
            <a:spLocks noChangeArrowheads="1"/>
          </p:cNvSpPr>
          <p:nvPr/>
        </p:nvSpPr>
        <p:spPr bwMode="auto">
          <a:xfrm>
            <a:off x="296676" y="2451192"/>
            <a:ext cx="7273056" cy="1200329"/>
          </a:xfrm>
          <a:prstGeom prst="rect">
            <a:avLst/>
          </a:prstGeom>
          <a:noFill/>
          <a:ln w="9525">
            <a:noFill/>
            <a:miter lim="800000"/>
            <a:headEnd/>
            <a:tailEnd/>
          </a:ln>
        </p:spPr>
        <p:txBody>
          <a:bodyPr wrap="square">
            <a:spAutoFit/>
          </a:bodyPr>
          <a:lstStyle/>
          <a:p>
            <a:pPr marL="712788" indent="-3508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Miete, Leihe, Pacht</a:t>
            </a:r>
          </a:p>
          <a:p>
            <a:pPr marL="712788" indent="-3508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Hilfeleistungen mit Einverständnis</a:t>
            </a:r>
          </a:p>
          <a:p>
            <a:pPr marL="712788" indent="-350838" eaLnBrk="0" fontAlgn="base" hangingPunct="0">
              <a:spcBef>
                <a:spcPct val="50000"/>
              </a:spcBef>
              <a:spcAft>
                <a:spcPct val="0"/>
              </a:spcAft>
              <a:buClr>
                <a:srgbClr val="1D2D4B"/>
              </a:buClr>
              <a:buFont typeface="Wingdings" pitchFamily="2" charset="2"/>
              <a:buChar char="§"/>
            </a:pPr>
            <a:r>
              <a:rPr kumimoji="1" lang="de-DE" dirty="0" smtClean="0">
                <a:solidFill>
                  <a:srgbClr val="1D2D4B"/>
                </a:solidFill>
              </a:rPr>
              <a:t>Ungewöhnliche </a:t>
            </a:r>
            <a:r>
              <a:rPr kumimoji="1" lang="de-DE" dirty="0">
                <a:solidFill>
                  <a:srgbClr val="1D2D4B"/>
                </a:solidFill>
              </a:rPr>
              <a:t>und außergewöhnliche Beschäftigungen</a:t>
            </a:r>
          </a:p>
        </p:txBody>
      </p:sp>
    </p:spTree>
    <p:extLst>
      <p:ext uri="{BB962C8B-B14F-4D97-AF65-F5344CB8AC3E}">
        <p14:creationId xmlns:p14="http://schemas.microsoft.com/office/powerpoint/2010/main" val="400758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up)">
                                      <p:cBhvr>
                                        <p:cTn id="7" dur="500"/>
                                        <p:tgtEl>
                                          <p:spTgt spid="9">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Effect transition="in" filter="wipe(up)">
                                      <p:cBhvr>
                                        <p:cTn id="11" dur="500"/>
                                        <p:tgtEl>
                                          <p:spTgt spid="9">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wipe(up)">
                                      <p:cBhvr>
                                        <p:cTn id="15"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55</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pic>
        <p:nvPicPr>
          <p:cNvPr id="17" name="Grafik 16"/>
          <p:cNvPicPr>
            <a:picLocks noChangeAspect="1"/>
          </p:cNvPicPr>
          <p:nvPr/>
        </p:nvPicPr>
        <p:blipFill>
          <a:blip r:embed="rId2"/>
          <a:stretch>
            <a:fillRect/>
          </a:stretch>
        </p:blipFill>
        <p:spPr>
          <a:xfrm>
            <a:off x="3195315" y="3231832"/>
            <a:ext cx="5810250" cy="1857375"/>
          </a:xfrm>
          <a:prstGeom prst="rect">
            <a:avLst/>
          </a:prstGeom>
        </p:spPr>
      </p:pic>
      <p:sp>
        <p:nvSpPr>
          <p:cNvPr id="18" name="Textplatzhalter 2"/>
          <p:cNvSpPr>
            <a:spLocks noGrp="1"/>
          </p:cNvSpPr>
          <p:nvPr>
            <p:ph type="body" sz="quarter" idx="10"/>
          </p:nvPr>
        </p:nvSpPr>
        <p:spPr>
          <a:xfrm>
            <a:off x="364584" y="1755536"/>
            <a:ext cx="11347991" cy="395680"/>
          </a:xfrm>
        </p:spPr>
        <p:txBody>
          <a:bodyPr/>
          <a:lstStyle/>
          <a:p>
            <a:r>
              <a:rPr lang="de-DE" dirty="0" smtClean="0"/>
              <a:t>Motive und Lösungen</a:t>
            </a:r>
            <a:endParaRPr lang="de-DE" dirty="0"/>
          </a:p>
        </p:txBody>
      </p:sp>
    </p:spTree>
    <p:extLst>
      <p:ext uri="{BB962C8B-B14F-4D97-AF65-F5344CB8AC3E}">
        <p14:creationId xmlns:p14="http://schemas.microsoft.com/office/powerpoint/2010/main" val="4712249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56</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18" name="Textplatzhalter 2"/>
          <p:cNvSpPr>
            <a:spLocks noGrp="1"/>
          </p:cNvSpPr>
          <p:nvPr>
            <p:ph type="body" sz="quarter" idx="10"/>
          </p:nvPr>
        </p:nvSpPr>
        <p:spPr>
          <a:xfrm>
            <a:off x="364584" y="1755536"/>
            <a:ext cx="11347991" cy="395680"/>
          </a:xfrm>
        </p:spPr>
        <p:txBody>
          <a:bodyPr/>
          <a:lstStyle/>
          <a:p>
            <a:r>
              <a:rPr lang="de-DE" dirty="0" smtClean="0"/>
              <a:t>PHV-Empfehlungen | Leistungsübersichten</a:t>
            </a:r>
            <a:endParaRPr lang="de-DE" dirty="0"/>
          </a:p>
        </p:txBody>
      </p:sp>
      <p:pic>
        <p:nvPicPr>
          <p:cNvPr id="6" name="Picture 8" descr="C:\Users\Huber\Desktop\logo_pri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4323" y="1695766"/>
            <a:ext cx="1549236" cy="1032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p:cNvPicPr>
            <a:picLocks noChangeAspect="1"/>
          </p:cNvPicPr>
          <p:nvPr/>
        </p:nvPicPr>
        <p:blipFill>
          <a:blip r:embed="rId3"/>
          <a:stretch>
            <a:fillRect/>
          </a:stretch>
        </p:blipFill>
        <p:spPr>
          <a:xfrm>
            <a:off x="4643164" y="2358184"/>
            <a:ext cx="2773577" cy="39250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868748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57</a:t>
            </a:fld>
            <a:endParaRPr lang="de-DE"/>
          </a:p>
        </p:txBody>
      </p:sp>
      <p:sp>
        <p:nvSpPr>
          <p:cNvPr id="6" name="Textplatzhalter 5"/>
          <p:cNvSpPr>
            <a:spLocks noGrp="1"/>
          </p:cNvSpPr>
          <p:nvPr>
            <p:ph type="body" sz="quarter" idx="10"/>
          </p:nvPr>
        </p:nvSpPr>
        <p:spPr/>
        <p:txBody>
          <a:bodyPr/>
          <a:lstStyle/>
          <a:p>
            <a:r>
              <a:rPr lang="de-DE" dirty="0" smtClean="0"/>
              <a:t>Gefährdungshaftung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pic>
        <p:nvPicPr>
          <p:cNvPr id="7" name="Picture 4" descr="515263_kreis_k_naba_hund_rechts_GJ9VBHC8"/>
          <p:cNvPicPr>
            <a:picLocks noChangeAspect="1" noChangeArrowheads="1"/>
          </p:cNvPicPr>
          <p:nvPr/>
        </p:nvPicPr>
        <p:blipFill>
          <a:blip r:embed="rId2" cstate="print"/>
          <a:srcRect/>
          <a:stretch>
            <a:fillRect/>
          </a:stretch>
        </p:blipFill>
        <p:spPr bwMode="auto">
          <a:xfrm>
            <a:off x="3629987" y="2748113"/>
            <a:ext cx="4817184" cy="30071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557057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58</a:t>
            </a:fld>
            <a:endParaRPr lang="de-DE" dirty="0"/>
          </a:p>
        </p:txBody>
      </p:sp>
      <p:sp>
        <p:nvSpPr>
          <p:cNvPr id="6" name="Textplatzhalter 5"/>
          <p:cNvSpPr>
            <a:spLocks noGrp="1"/>
          </p:cNvSpPr>
          <p:nvPr>
            <p:ph type="body" sz="quarter" idx="10"/>
          </p:nvPr>
        </p:nvSpPr>
        <p:spPr/>
        <p:txBody>
          <a:bodyPr/>
          <a:lstStyle/>
          <a:p>
            <a:r>
              <a:rPr lang="de-DE" dirty="0" smtClean="0"/>
              <a:t>Gefährdungshaftung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7" name="Text Box 3"/>
          <p:cNvSpPr txBox="1">
            <a:spLocks noGrp="1" noChangeArrowheads="1"/>
          </p:cNvSpPr>
          <p:nvPr>
            <p:ph type="body" sz="half" idx="2"/>
          </p:nvPr>
        </p:nvSpPr>
        <p:spPr bwMode="auto">
          <a:xfrm>
            <a:off x="0" y="2418831"/>
            <a:ext cx="11459360" cy="3477875"/>
          </a:xfrm>
          <a:prstGeom prst="rect">
            <a:avLst/>
          </a:prstGeom>
          <a:noFill/>
          <a:ln w="9525">
            <a:noFill/>
            <a:miter lim="800000"/>
            <a:headEnd/>
            <a:tailEnd/>
          </a:ln>
        </p:spPr>
        <p:txBody>
          <a:bodyPr wrap="square">
            <a:spAutoFit/>
          </a:bodyPr>
          <a:lstStyle/>
          <a:p>
            <a:pPr marL="712788" indent="-350838" algn="just" eaLnBrk="0" fontAlgn="base" hangingPunct="0">
              <a:lnSpc>
                <a:spcPct val="100000"/>
              </a:lnSpc>
              <a:spcBef>
                <a:spcPts val="0"/>
              </a:spcBef>
              <a:spcAft>
                <a:spcPct val="0"/>
              </a:spcAft>
              <a:buClr>
                <a:srgbClr val="1D2D4B"/>
              </a:buClr>
              <a:buFont typeface="Wingdings" pitchFamily="2" charset="2"/>
              <a:buChar char="§"/>
            </a:pPr>
            <a:r>
              <a:rPr kumimoji="1" lang="de-DE" dirty="0">
                <a:solidFill>
                  <a:srgbClr val="1D2D4B"/>
                </a:solidFill>
              </a:rPr>
              <a:t>Neben der Verschuldenshaftung sieht der Gesetzgeber in einigen Bereichen eine verschärfte Haftung vor.</a:t>
            </a:r>
          </a:p>
          <a:p>
            <a:pPr marL="712788" indent="-350838" algn="just" eaLnBrk="0" fontAlgn="base" hangingPunct="0">
              <a:lnSpc>
                <a:spcPct val="100000"/>
              </a:lnSpc>
              <a:spcBef>
                <a:spcPts val="0"/>
              </a:spcBef>
              <a:spcAft>
                <a:spcPct val="0"/>
              </a:spcAft>
              <a:buClr>
                <a:srgbClr val="1D2D4B"/>
              </a:buClr>
              <a:buFont typeface="Wingdings" pitchFamily="2" charset="2"/>
              <a:buChar char="§"/>
            </a:pPr>
            <a:r>
              <a:rPr kumimoji="1" lang="de-DE" dirty="0">
                <a:solidFill>
                  <a:srgbClr val="1D2D4B"/>
                </a:solidFill>
              </a:rPr>
              <a:t>Die Haftung begründet sich aus der Tatsache, dass durch das Halten oder Betreiben einer Sache eine Gefahr für die Allgemeinheit ausgeht.</a:t>
            </a:r>
          </a:p>
          <a:p>
            <a:pPr marL="712788" indent="-350838" algn="just" eaLnBrk="0" fontAlgn="base" hangingPunct="0">
              <a:lnSpc>
                <a:spcPct val="100000"/>
              </a:lnSpc>
              <a:spcBef>
                <a:spcPts val="0"/>
              </a:spcBef>
              <a:spcAft>
                <a:spcPct val="0"/>
              </a:spcAft>
              <a:buClr>
                <a:srgbClr val="1D2D4B"/>
              </a:buClr>
              <a:buFont typeface="Wingdings" pitchFamily="2" charset="2"/>
              <a:buChar char="§"/>
            </a:pPr>
            <a:r>
              <a:rPr kumimoji="1" lang="de-DE" dirty="0">
                <a:solidFill>
                  <a:srgbClr val="1D2D4B"/>
                </a:solidFill>
              </a:rPr>
              <a:t>Ein Verschulden ist hier nicht notwendig, für die Haftung reicht ein entstandener Schaden aus</a:t>
            </a:r>
            <a:r>
              <a:rPr kumimoji="1" lang="de-DE" dirty="0" smtClean="0">
                <a:solidFill>
                  <a:srgbClr val="1D2D4B"/>
                </a:solidFill>
              </a:rPr>
              <a:t>. (§ </a:t>
            </a:r>
            <a:r>
              <a:rPr kumimoji="1" lang="de-DE" dirty="0">
                <a:solidFill>
                  <a:srgbClr val="1D2D4B"/>
                </a:solidFill>
              </a:rPr>
              <a:t>7 StVG</a:t>
            </a:r>
            <a:r>
              <a:rPr kumimoji="1" lang="de-DE" dirty="0" smtClean="0">
                <a:solidFill>
                  <a:srgbClr val="1D2D4B"/>
                </a:solidFill>
              </a:rPr>
              <a:t>)</a:t>
            </a:r>
          </a:p>
          <a:p>
            <a:pPr marL="712788" indent="-350838" algn="just" eaLnBrk="0" fontAlgn="base" hangingPunct="0">
              <a:lnSpc>
                <a:spcPct val="100000"/>
              </a:lnSpc>
              <a:spcBef>
                <a:spcPts val="0"/>
              </a:spcBef>
              <a:spcAft>
                <a:spcPct val="0"/>
              </a:spcAft>
              <a:buClr>
                <a:srgbClr val="1D2D4B"/>
              </a:buClr>
              <a:buFont typeface="Wingdings" pitchFamily="2" charset="2"/>
              <a:buChar char="§"/>
            </a:pPr>
            <a:r>
              <a:rPr kumimoji="1" lang="de-DE" dirty="0"/>
              <a:t>Oft gibt es keine Entlastungsmöglichkeit, wenn doch, so liegt die Beweislast beim Schädiger.</a:t>
            </a:r>
          </a:p>
          <a:p>
            <a:pPr marL="712788" indent="-350838" algn="just" eaLnBrk="0" fontAlgn="base" hangingPunct="0">
              <a:lnSpc>
                <a:spcPct val="100000"/>
              </a:lnSpc>
              <a:spcBef>
                <a:spcPts val="0"/>
              </a:spcBef>
              <a:spcAft>
                <a:spcPct val="0"/>
              </a:spcAft>
              <a:buClr>
                <a:srgbClr val="1D2D4B"/>
              </a:buClr>
              <a:buFont typeface="Wingdings" pitchFamily="2" charset="2"/>
              <a:buChar char="§"/>
            </a:pPr>
            <a:r>
              <a:rPr kumimoji="1" lang="de-DE" dirty="0"/>
              <a:t>Meist sieht der Gesetzgeber hier gesetzliche Höchsthaftungssummen vor (z.B. Kfz-Haftpflicht).</a:t>
            </a:r>
          </a:p>
          <a:p>
            <a:pPr marL="712788" indent="-350838" algn="just" eaLnBrk="0" fontAlgn="base" hangingPunct="0">
              <a:lnSpc>
                <a:spcPct val="100000"/>
              </a:lnSpc>
              <a:spcBef>
                <a:spcPts val="0"/>
              </a:spcBef>
              <a:spcAft>
                <a:spcPct val="0"/>
              </a:spcAft>
              <a:buClr>
                <a:srgbClr val="1D2D4B"/>
              </a:buClr>
              <a:buFont typeface="Wingdings" pitchFamily="2" charset="2"/>
              <a:buChar char="§"/>
            </a:pPr>
            <a:r>
              <a:rPr kumimoji="1" lang="de-DE" dirty="0"/>
              <a:t>Kann dem Schädiger neben dem Schadeneintritt auch noch ein Verschulden nachgewiesen werden, so haftet er nach § 823 BGB in unbegrenzter </a:t>
            </a:r>
            <a:r>
              <a:rPr kumimoji="1" lang="de-DE" dirty="0" smtClean="0"/>
              <a:t>Höhe.</a:t>
            </a:r>
            <a:endParaRPr kumimoji="1" lang="de-DE" dirty="0"/>
          </a:p>
        </p:txBody>
      </p:sp>
    </p:spTree>
    <p:extLst>
      <p:ext uri="{BB962C8B-B14F-4D97-AF65-F5344CB8AC3E}">
        <p14:creationId xmlns:p14="http://schemas.microsoft.com/office/powerpoint/2010/main" val="9950380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59</a:t>
            </a:fld>
            <a:endParaRPr lang="de-DE"/>
          </a:p>
        </p:txBody>
      </p:sp>
      <p:sp>
        <p:nvSpPr>
          <p:cNvPr id="6" name="Textplatzhalter 5"/>
          <p:cNvSpPr>
            <a:spLocks noGrp="1"/>
          </p:cNvSpPr>
          <p:nvPr>
            <p:ph type="body" sz="quarter" idx="10"/>
          </p:nvPr>
        </p:nvSpPr>
        <p:spPr/>
        <p:txBody>
          <a:bodyPr/>
          <a:lstStyle/>
          <a:p>
            <a:r>
              <a:rPr lang="de-DE" dirty="0" smtClean="0"/>
              <a:t>Gefährdungshaftung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sp>
        <p:nvSpPr>
          <p:cNvPr id="7" name="Text Box 3"/>
          <p:cNvSpPr txBox="1">
            <a:spLocks noChangeArrowheads="1"/>
          </p:cNvSpPr>
          <p:nvPr/>
        </p:nvSpPr>
        <p:spPr bwMode="auto">
          <a:xfrm>
            <a:off x="601476" y="2421217"/>
            <a:ext cx="4800600" cy="1479550"/>
          </a:xfrm>
          <a:prstGeom prst="rect">
            <a:avLst/>
          </a:prstGeom>
          <a:noFill/>
          <a:ln w="9525">
            <a:noFill/>
            <a:miter lim="800000"/>
            <a:headEnd/>
            <a:tailEnd/>
          </a:ln>
        </p:spPr>
        <p:txBody>
          <a:bodyPr>
            <a:spAutoFit/>
          </a:bodyPr>
          <a:lstStyle/>
          <a:p>
            <a:pPr marL="712788" indent="-350838" eaLnBrk="0" fontAlgn="base" hangingPunct="0">
              <a:spcBef>
                <a:spcPct val="100000"/>
              </a:spcBef>
              <a:spcAft>
                <a:spcPct val="20000"/>
              </a:spcAft>
              <a:buClr>
                <a:srgbClr val="1D2D4B"/>
              </a:buClr>
              <a:buFont typeface="Wingdings" pitchFamily="2" charset="2"/>
              <a:buChar char="§"/>
            </a:pPr>
            <a:r>
              <a:rPr kumimoji="1" lang="de-DE" dirty="0">
                <a:solidFill>
                  <a:srgbClr val="1D2D4B"/>
                </a:solidFill>
              </a:rPr>
              <a:t>Kfz – Haftpflicht</a:t>
            </a:r>
          </a:p>
          <a:p>
            <a:pPr marL="712788" indent="-350838" eaLnBrk="0" fontAlgn="base" hangingPunct="0">
              <a:spcBef>
                <a:spcPct val="100000"/>
              </a:spcBef>
              <a:spcAft>
                <a:spcPct val="0"/>
              </a:spcAft>
              <a:buClr>
                <a:srgbClr val="1D2D4B"/>
              </a:buClr>
              <a:buFont typeface="Wingdings" pitchFamily="2" charset="2"/>
              <a:buChar char="§"/>
            </a:pPr>
            <a:r>
              <a:rPr kumimoji="1" lang="de-DE" dirty="0">
                <a:solidFill>
                  <a:srgbClr val="1D2D4B"/>
                </a:solidFill>
              </a:rPr>
              <a:t>Tierhalter – Haftpflicht</a:t>
            </a:r>
          </a:p>
          <a:p>
            <a:pPr marL="712788" indent="-350838" eaLnBrk="0" fontAlgn="base" hangingPunct="0">
              <a:spcBef>
                <a:spcPct val="85000"/>
              </a:spcBef>
              <a:spcAft>
                <a:spcPct val="0"/>
              </a:spcAft>
              <a:buClr>
                <a:srgbClr val="1D2D4B"/>
              </a:buClr>
              <a:buFont typeface="Wingdings" pitchFamily="2" charset="2"/>
              <a:buChar char="§"/>
            </a:pPr>
            <a:r>
              <a:rPr kumimoji="1" lang="de-DE" dirty="0">
                <a:solidFill>
                  <a:srgbClr val="1D2D4B"/>
                </a:solidFill>
              </a:rPr>
              <a:t>Gewässerschaden – Haftpflicht</a:t>
            </a:r>
          </a:p>
        </p:txBody>
      </p:sp>
    </p:spTree>
    <p:extLst>
      <p:ext uri="{BB962C8B-B14F-4D97-AF65-F5344CB8AC3E}">
        <p14:creationId xmlns:p14="http://schemas.microsoft.com/office/powerpoint/2010/main" val="2176966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quarter" idx="10"/>
          </p:nvPr>
        </p:nvSpPr>
        <p:spPr/>
        <p:txBody>
          <a:bodyPr/>
          <a:lstStyle/>
          <a:p>
            <a:pPr eaLnBrk="0" hangingPunct="0">
              <a:spcBef>
                <a:spcPct val="50000"/>
              </a:spcBef>
            </a:pPr>
            <a:r>
              <a:rPr kumimoji="1" lang="de-DE" dirty="0"/>
              <a:t>Geschäftsfähigkeit</a:t>
            </a:r>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7" name="Text Box 4"/>
          <p:cNvSpPr txBox="1">
            <a:spLocks noChangeArrowheads="1"/>
          </p:cNvSpPr>
          <p:nvPr/>
        </p:nvSpPr>
        <p:spPr bwMode="auto">
          <a:xfrm>
            <a:off x="3836806" y="3434410"/>
            <a:ext cx="4465637" cy="369332"/>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b="1" dirty="0">
                <a:solidFill>
                  <a:srgbClr val="1D2D4B"/>
                </a:solidFill>
              </a:rPr>
              <a:t>Geschäftsfähigkeit</a:t>
            </a:r>
          </a:p>
        </p:txBody>
      </p:sp>
      <p:sp>
        <p:nvSpPr>
          <p:cNvPr id="8" name="Text Box 5"/>
          <p:cNvSpPr txBox="1">
            <a:spLocks noChangeArrowheads="1"/>
          </p:cNvSpPr>
          <p:nvPr/>
        </p:nvSpPr>
        <p:spPr bwMode="auto">
          <a:xfrm>
            <a:off x="2036581" y="4298010"/>
            <a:ext cx="2520950" cy="466725"/>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200" b="1" dirty="0">
                <a:solidFill>
                  <a:srgbClr val="1D2D4B"/>
                </a:solidFill>
              </a:rPr>
              <a:t>Geschäftsunfähigkeit</a:t>
            </a:r>
            <a:br>
              <a:rPr lang="de-DE" sz="1200" b="1" dirty="0">
                <a:solidFill>
                  <a:srgbClr val="1D2D4B"/>
                </a:solidFill>
              </a:rPr>
            </a:br>
            <a:r>
              <a:rPr lang="de-DE" sz="1200" b="1" dirty="0">
                <a:solidFill>
                  <a:srgbClr val="1D2D4B"/>
                </a:solidFill>
              </a:rPr>
              <a:t>BGB § 104</a:t>
            </a:r>
          </a:p>
        </p:txBody>
      </p:sp>
      <p:sp>
        <p:nvSpPr>
          <p:cNvPr id="9" name="Text Box 6"/>
          <p:cNvSpPr txBox="1">
            <a:spLocks noChangeArrowheads="1"/>
          </p:cNvSpPr>
          <p:nvPr/>
        </p:nvSpPr>
        <p:spPr bwMode="auto">
          <a:xfrm>
            <a:off x="4808356" y="4298010"/>
            <a:ext cx="2520950" cy="466725"/>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200" b="1" dirty="0">
                <a:solidFill>
                  <a:srgbClr val="1D2D4B"/>
                </a:solidFill>
              </a:rPr>
              <a:t>Beschränkte Geschäftsfähigkeit</a:t>
            </a:r>
            <a:br>
              <a:rPr lang="de-DE" sz="1200" b="1" dirty="0">
                <a:solidFill>
                  <a:srgbClr val="1D2D4B"/>
                </a:solidFill>
              </a:rPr>
            </a:br>
            <a:r>
              <a:rPr lang="de-DE" sz="1200" b="1" dirty="0">
                <a:solidFill>
                  <a:srgbClr val="1D2D4B"/>
                </a:solidFill>
              </a:rPr>
              <a:t>BGB § 106</a:t>
            </a:r>
          </a:p>
        </p:txBody>
      </p:sp>
      <p:sp>
        <p:nvSpPr>
          <p:cNvPr id="10" name="Text Box 7"/>
          <p:cNvSpPr txBox="1">
            <a:spLocks noChangeArrowheads="1"/>
          </p:cNvSpPr>
          <p:nvPr/>
        </p:nvSpPr>
        <p:spPr bwMode="auto">
          <a:xfrm>
            <a:off x="7581718" y="4298010"/>
            <a:ext cx="2520950" cy="466725"/>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200" b="1">
                <a:solidFill>
                  <a:srgbClr val="1D2D4B"/>
                </a:solidFill>
              </a:rPr>
              <a:t>Unbeschränkte Geschäftsfähigkeit</a:t>
            </a:r>
          </a:p>
        </p:txBody>
      </p:sp>
      <p:sp>
        <p:nvSpPr>
          <p:cNvPr id="11" name="Text Box 8"/>
          <p:cNvSpPr txBox="1">
            <a:spLocks noChangeArrowheads="1"/>
          </p:cNvSpPr>
          <p:nvPr/>
        </p:nvSpPr>
        <p:spPr bwMode="auto">
          <a:xfrm>
            <a:off x="2036581" y="4802835"/>
            <a:ext cx="2520950" cy="923925"/>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Personen bis zum vollendeten 7. Lebensjahr und dauernd Geisteskranke</a:t>
            </a:r>
          </a:p>
          <a:p>
            <a:pPr marL="174625" indent="-174625" algn="l">
              <a:spcBef>
                <a:spcPct val="50000"/>
              </a:spcBef>
              <a:buFont typeface="Wingdings" pitchFamily="2" charset="2"/>
              <a:buChar char="§"/>
            </a:pPr>
            <a:r>
              <a:rPr lang="de-DE" sz="1200">
                <a:solidFill>
                  <a:srgbClr val="1D2D4B"/>
                </a:solidFill>
              </a:rPr>
              <a:t>Verträge sind „nichtig“</a:t>
            </a:r>
          </a:p>
        </p:txBody>
      </p:sp>
      <p:sp>
        <p:nvSpPr>
          <p:cNvPr id="12" name="Text Box 9"/>
          <p:cNvSpPr txBox="1">
            <a:spLocks noChangeArrowheads="1"/>
          </p:cNvSpPr>
          <p:nvPr/>
        </p:nvSpPr>
        <p:spPr bwMode="auto">
          <a:xfrm>
            <a:off x="4808356" y="4802835"/>
            <a:ext cx="2520950" cy="1106488"/>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Personen vom vollendeten 7. bis zum vollendeten 18 Lebensjahr</a:t>
            </a:r>
          </a:p>
          <a:p>
            <a:pPr marL="174625" indent="-174625" algn="l">
              <a:spcBef>
                <a:spcPct val="50000"/>
              </a:spcBef>
              <a:buFont typeface="Wingdings" pitchFamily="2" charset="2"/>
              <a:buChar char="§"/>
            </a:pPr>
            <a:r>
              <a:rPr lang="de-DE" sz="1200">
                <a:solidFill>
                  <a:srgbClr val="1D2D4B"/>
                </a:solidFill>
              </a:rPr>
              <a:t>Verträge sind meist „schwebend unwirksam“</a:t>
            </a:r>
          </a:p>
        </p:txBody>
      </p:sp>
      <p:sp>
        <p:nvSpPr>
          <p:cNvPr id="13" name="Text Box 10"/>
          <p:cNvSpPr txBox="1">
            <a:spLocks noChangeArrowheads="1"/>
          </p:cNvSpPr>
          <p:nvPr/>
        </p:nvSpPr>
        <p:spPr bwMode="auto">
          <a:xfrm>
            <a:off x="7581718" y="4802835"/>
            <a:ext cx="2520950" cy="466725"/>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dirty="0">
                <a:solidFill>
                  <a:srgbClr val="1D2D4B"/>
                </a:solidFill>
              </a:rPr>
              <a:t>mit Vollendung des 18. Lebensjahres</a:t>
            </a:r>
          </a:p>
        </p:txBody>
      </p:sp>
      <p:cxnSp>
        <p:nvCxnSpPr>
          <p:cNvPr id="14" name="AutoShape 11"/>
          <p:cNvCxnSpPr>
            <a:cxnSpLocks noChangeShapeType="1"/>
            <a:stCxn id="7" idx="2"/>
            <a:endCxn id="9" idx="0"/>
          </p:cNvCxnSpPr>
          <p:nvPr/>
        </p:nvCxnSpPr>
        <p:spPr bwMode="auto">
          <a:xfrm flipH="1">
            <a:off x="6068831" y="3803742"/>
            <a:ext cx="794" cy="494268"/>
          </a:xfrm>
          <a:prstGeom prst="straightConnector1">
            <a:avLst/>
          </a:prstGeom>
          <a:noFill/>
          <a:ln w="9525">
            <a:solidFill>
              <a:schemeClr val="tx1"/>
            </a:solidFill>
            <a:round/>
            <a:headEnd/>
            <a:tailEnd type="triangle" w="med" len="med"/>
          </a:ln>
        </p:spPr>
      </p:cxnSp>
      <p:cxnSp>
        <p:nvCxnSpPr>
          <p:cNvPr id="15" name="AutoShape 12"/>
          <p:cNvCxnSpPr>
            <a:cxnSpLocks noChangeShapeType="1"/>
            <a:stCxn id="7" idx="2"/>
            <a:endCxn id="10" idx="0"/>
          </p:cNvCxnSpPr>
          <p:nvPr/>
        </p:nvCxnSpPr>
        <p:spPr bwMode="auto">
          <a:xfrm rot="16200000" flipH="1">
            <a:off x="7208775" y="2664592"/>
            <a:ext cx="494268" cy="2772568"/>
          </a:xfrm>
          <a:prstGeom prst="bentConnector3">
            <a:avLst>
              <a:gd name="adj1" fmla="val 50000"/>
            </a:avLst>
          </a:prstGeom>
          <a:noFill/>
          <a:ln w="9525">
            <a:solidFill>
              <a:schemeClr val="tx1"/>
            </a:solidFill>
            <a:miter lim="800000"/>
            <a:headEnd/>
            <a:tailEnd type="triangle" w="med" len="med"/>
          </a:ln>
        </p:spPr>
      </p:cxnSp>
      <p:cxnSp>
        <p:nvCxnSpPr>
          <p:cNvPr id="16" name="AutoShape 13"/>
          <p:cNvCxnSpPr>
            <a:cxnSpLocks noChangeShapeType="1"/>
            <a:stCxn id="7" idx="2"/>
            <a:endCxn id="8" idx="0"/>
          </p:cNvCxnSpPr>
          <p:nvPr/>
        </p:nvCxnSpPr>
        <p:spPr bwMode="auto">
          <a:xfrm rot="5400000">
            <a:off x="4436207" y="2664592"/>
            <a:ext cx="494268" cy="2772569"/>
          </a:xfrm>
          <a:prstGeom prst="bentConnector3">
            <a:avLst>
              <a:gd name="adj1" fmla="val 50000"/>
            </a:avLst>
          </a:prstGeom>
          <a:noFill/>
          <a:ln w="9525">
            <a:solidFill>
              <a:schemeClr val="tx1"/>
            </a:solidFill>
            <a:miter lim="800000"/>
            <a:headEnd/>
            <a:tailEnd type="triangle" w="med" len="med"/>
          </a:ln>
        </p:spPr>
      </p:cxnSp>
      <p:sp>
        <p:nvSpPr>
          <p:cNvPr id="17" name="Text Box 14"/>
          <p:cNvSpPr txBox="1">
            <a:spLocks noChangeArrowheads="1"/>
          </p:cNvSpPr>
          <p:nvPr/>
        </p:nvSpPr>
        <p:spPr bwMode="auto">
          <a:xfrm>
            <a:off x="1522915" y="2321973"/>
            <a:ext cx="9091831" cy="400110"/>
          </a:xfrm>
          <a:prstGeom prst="rect">
            <a:avLst/>
          </a:prstGeom>
          <a:noFill/>
          <a:ln w="9525">
            <a:noFill/>
            <a:miter lim="800000"/>
            <a:headEnd/>
            <a:tailEnd/>
          </a:ln>
        </p:spPr>
        <p:txBody>
          <a:bodyPr wrap="square">
            <a:spAutoFit/>
          </a:bodyPr>
          <a:lstStyle/>
          <a:p>
            <a:pPr algn="ctr" eaLnBrk="0" hangingPunct="0">
              <a:spcBef>
                <a:spcPct val="50000"/>
              </a:spcBef>
            </a:pPr>
            <a:r>
              <a:rPr kumimoji="1" lang="de-DE" sz="1800" u="sng" dirty="0">
                <a:solidFill>
                  <a:srgbClr val="1D2D4B"/>
                </a:solidFill>
              </a:rPr>
              <a:t>Abgeben und </a:t>
            </a:r>
            <a:r>
              <a:rPr kumimoji="1" lang="de-DE" sz="2000" u="sng" dirty="0">
                <a:solidFill>
                  <a:srgbClr val="1D2D4B"/>
                </a:solidFill>
              </a:rPr>
              <a:t>Entgegennehmen</a:t>
            </a:r>
            <a:r>
              <a:rPr kumimoji="1" lang="de-DE" sz="1800" u="sng" dirty="0">
                <a:solidFill>
                  <a:srgbClr val="1D2D4B"/>
                </a:solidFill>
              </a:rPr>
              <a:t> von rechtsgeschäftlichen Willenserklärungen</a:t>
            </a:r>
          </a:p>
        </p:txBody>
      </p:sp>
    </p:spTree>
    <p:extLst>
      <p:ext uri="{BB962C8B-B14F-4D97-AF65-F5344CB8AC3E}">
        <p14:creationId xmlns:p14="http://schemas.microsoft.com/office/powerpoint/2010/main" val="676769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60</a:t>
            </a:fld>
            <a:endParaRPr lang="de-DE"/>
          </a:p>
        </p:txBody>
      </p:sp>
      <p:sp>
        <p:nvSpPr>
          <p:cNvPr id="6" name="Textplatzhalter 5"/>
          <p:cNvSpPr>
            <a:spLocks noGrp="1"/>
          </p:cNvSpPr>
          <p:nvPr>
            <p:ph type="body" sz="quarter" idx="10"/>
          </p:nvPr>
        </p:nvSpPr>
        <p:spPr/>
        <p:txBody>
          <a:bodyPr/>
          <a:lstStyle/>
          <a:p>
            <a:r>
              <a:rPr lang="de-DE" dirty="0" smtClean="0"/>
              <a:t>Hunde-/Pferdehalterhaftpflichtversicherung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a:t>Privathaftpflichtversicherung</a:t>
            </a:r>
          </a:p>
        </p:txBody>
      </p:sp>
      <p:pic>
        <p:nvPicPr>
          <p:cNvPr id="18" name="Grafik 17"/>
          <p:cNvPicPr>
            <a:picLocks noChangeAspect="1"/>
          </p:cNvPicPr>
          <p:nvPr/>
        </p:nvPicPr>
        <p:blipFill>
          <a:blip r:embed="rId2"/>
          <a:stretch>
            <a:fillRect/>
          </a:stretch>
        </p:blipFill>
        <p:spPr>
          <a:xfrm>
            <a:off x="3199958" y="3230345"/>
            <a:ext cx="5810250" cy="1876425"/>
          </a:xfrm>
          <a:prstGeom prst="rect">
            <a:avLst/>
          </a:prstGeom>
        </p:spPr>
      </p:pic>
    </p:spTree>
    <p:extLst>
      <p:ext uri="{BB962C8B-B14F-4D97-AF65-F5344CB8AC3E}">
        <p14:creationId xmlns:p14="http://schemas.microsoft.com/office/powerpoint/2010/main" val="220818116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61</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pic>
        <p:nvPicPr>
          <p:cNvPr id="5" name="Grafik 4"/>
          <p:cNvPicPr>
            <a:picLocks noChangeAspect="1"/>
          </p:cNvPicPr>
          <p:nvPr/>
        </p:nvPicPr>
        <p:blipFill rotWithShape="1">
          <a:blip r:embed="rId2">
            <a:extLst>
              <a:ext uri="{28A0092B-C50C-407E-A947-70E740481C1C}">
                <a14:useLocalDpi xmlns:a14="http://schemas.microsoft.com/office/drawing/2010/main" val="0"/>
              </a:ext>
            </a:extLst>
          </a:blip>
          <a:srcRect t="25409" b="28931"/>
          <a:stretch/>
        </p:blipFill>
        <p:spPr>
          <a:xfrm>
            <a:off x="479425" y="2475782"/>
            <a:ext cx="11238158" cy="3420924"/>
          </a:xfrm>
          <a:prstGeom prst="rect">
            <a:avLst/>
          </a:prstGeom>
        </p:spPr>
      </p:pic>
    </p:spTree>
    <p:extLst>
      <p:ext uri="{BB962C8B-B14F-4D97-AF65-F5344CB8AC3E}">
        <p14:creationId xmlns:p14="http://schemas.microsoft.com/office/powerpoint/2010/main" val="15144064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62</a:t>
            </a:fld>
            <a:endParaRPr lang="de-DE"/>
          </a:p>
        </p:txBody>
      </p:sp>
      <p:sp>
        <p:nvSpPr>
          <p:cNvPr id="5" name="Textplatzhalter 4"/>
          <p:cNvSpPr>
            <a:spLocks noGrp="1"/>
          </p:cNvSpPr>
          <p:nvPr>
            <p:ph type="body" sz="quarter" idx="10"/>
          </p:nvPr>
        </p:nvSpPr>
        <p:spPr/>
        <p:txBody>
          <a:bodyPr/>
          <a:lstStyle/>
          <a:p>
            <a:r>
              <a:rPr lang="de-DE" dirty="0" smtClean="0"/>
              <a:t>Vertragsarten und Leistungsarten</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9" name="Text Box 3"/>
          <p:cNvSpPr txBox="1">
            <a:spLocks noChangeArrowheads="1"/>
          </p:cNvSpPr>
          <p:nvPr/>
        </p:nvSpPr>
        <p:spPr bwMode="auto">
          <a:xfrm>
            <a:off x="224958" y="2419444"/>
            <a:ext cx="9259701" cy="1892826"/>
          </a:xfrm>
          <a:prstGeom prst="rect">
            <a:avLst/>
          </a:prstGeom>
          <a:noFill/>
          <a:ln w="9525">
            <a:noFill/>
            <a:miter lim="800000"/>
            <a:headEnd/>
            <a:tailEnd/>
          </a:ln>
        </p:spPr>
        <p:txBody>
          <a:bodyPr wrap="square">
            <a:spAutoFit/>
          </a:bodyPr>
          <a:lstStyle/>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Die Vertragsarten umfassen eine Anzahl von Leistungsarten</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Der VN kann nur die jeweils angebotenen Vertragsarten wählen</a:t>
            </a:r>
          </a:p>
          <a:p>
            <a:pPr marL="717550" indent="-363538" eaLnBrk="0" fontAlgn="base" hangingPunct="0">
              <a:spcBef>
                <a:spcPct val="50000"/>
              </a:spcBef>
              <a:spcAft>
                <a:spcPct val="0"/>
              </a:spcAft>
              <a:buClr>
                <a:srgbClr val="1D2D4B"/>
              </a:buClr>
            </a:pPr>
            <a:endParaRPr kumimoji="1" lang="de-DE" dirty="0">
              <a:solidFill>
                <a:srgbClr val="1D2D4B"/>
              </a:solidFill>
            </a:endParaRPr>
          </a:p>
          <a:p>
            <a:pPr marL="1435100" lvl="1" indent="-363538" eaLnBrk="0" fontAlgn="base" hangingPunct="0">
              <a:spcBef>
                <a:spcPct val="50000"/>
              </a:spcBef>
              <a:spcAft>
                <a:spcPct val="0"/>
              </a:spcAft>
              <a:buSzPct val="150000"/>
              <a:buFont typeface="Arial Unicode MS" pitchFamily="34" charset="-128"/>
              <a:buChar char="⇒"/>
            </a:pPr>
            <a:r>
              <a:rPr kumimoji="1" lang="de-DE" b="1" dirty="0">
                <a:solidFill>
                  <a:srgbClr val="777777"/>
                </a:solidFill>
              </a:rPr>
              <a:t>Die Vertragsarten werden in den §§ 21-29 der</a:t>
            </a:r>
            <a:br>
              <a:rPr kumimoji="1" lang="de-DE" b="1" dirty="0">
                <a:solidFill>
                  <a:srgbClr val="777777"/>
                </a:solidFill>
              </a:rPr>
            </a:br>
            <a:r>
              <a:rPr kumimoji="1" lang="de-DE" b="1" dirty="0">
                <a:solidFill>
                  <a:srgbClr val="777777"/>
                </a:solidFill>
              </a:rPr>
              <a:t>Allgemeinen Rechtsschutzversicherungsbedingungen erklärt</a:t>
            </a:r>
          </a:p>
        </p:txBody>
      </p:sp>
    </p:spTree>
    <p:extLst>
      <p:ext uri="{BB962C8B-B14F-4D97-AF65-F5344CB8AC3E}">
        <p14:creationId xmlns:p14="http://schemas.microsoft.com/office/powerpoint/2010/main" val="23863757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63</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9" name="Text Box 7"/>
          <p:cNvSpPr txBox="1">
            <a:spLocks noChangeArrowheads="1"/>
          </p:cNvSpPr>
          <p:nvPr/>
        </p:nvSpPr>
        <p:spPr bwMode="auto">
          <a:xfrm>
            <a:off x="6101163" y="2497291"/>
            <a:ext cx="4306371" cy="346075"/>
          </a:xfrm>
          <a:prstGeom prst="rect">
            <a:avLst/>
          </a:prstGeom>
          <a:solidFill>
            <a:srgbClr val="EAEAEA"/>
          </a:solidFill>
          <a:ln w="9525" algn="ctr">
            <a:solidFill>
              <a:srgbClr val="1D2D4B"/>
            </a:solidFill>
            <a:miter lim="800000"/>
            <a:headEnd/>
            <a:tailEnd/>
          </a:ln>
        </p:spPr>
        <p:txBody>
          <a:bodyPr wrap="square">
            <a:spAutoFit/>
          </a:bodyPr>
          <a:lstStyle/>
          <a:p>
            <a:pPr>
              <a:spcBef>
                <a:spcPct val="50000"/>
              </a:spcBef>
            </a:pPr>
            <a:r>
              <a:rPr lang="de-DE" sz="1600" dirty="0" smtClean="0"/>
              <a:t>Vertragsarten z.B.</a:t>
            </a:r>
            <a:endParaRPr lang="de-DE" sz="1600" dirty="0"/>
          </a:p>
        </p:txBody>
      </p:sp>
      <p:sp>
        <p:nvSpPr>
          <p:cNvPr id="10" name="Text Box 9"/>
          <p:cNvSpPr txBox="1">
            <a:spLocks noChangeArrowheads="1"/>
          </p:cNvSpPr>
          <p:nvPr/>
        </p:nvSpPr>
        <p:spPr bwMode="auto">
          <a:xfrm>
            <a:off x="6101163" y="2929091"/>
            <a:ext cx="4306371" cy="1446550"/>
          </a:xfrm>
          <a:prstGeom prst="rect">
            <a:avLst/>
          </a:prstGeom>
          <a:noFill/>
          <a:ln w="9525" algn="ctr">
            <a:solidFill>
              <a:srgbClr val="1D2D4B"/>
            </a:solidFill>
            <a:miter lim="800000"/>
            <a:headEnd/>
            <a:tailEnd/>
          </a:ln>
        </p:spPr>
        <p:txBody>
          <a:bodyPr wrap="square">
            <a:spAutoFit/>
          </a:bodyPr>
          <a:lstStyle/>
          <a:p>
            <a:pPr marL="285750" indent="-285750">
              <a:spcBef>
                <a:spcPct val="50000"/>
              </a:spcBef>
              <a:buFont typeface="Wingdings" panose="05000000000000000000" pitchFamily="2" charset="2"/>
              <a:buChar char="§"/>
            </a:pPr>
            <a:r>
              <a:rPr lang="de-DE" sz="1600" dirty="0" smtClean="0"/>
              <a:t>Verkehrsrechtsschutz</a:t>
            </a:r>
          </a:p>
          <a:p>
            <a:pPr marL="285750" indent="-285750">
              <a:spcBef>
                <a:spcPct val="50000"/>
              </a:spcBef>
              <a:buFont typeface="Wingdings" panose="05000000000000000000" pitchFamily="2" charset="2"/>
              <a:buChar char="§"/>
            </a:pPr>
            <a:r>
              <a:rPr lang="de-DE" sz="1600" dirty="0" smtClean="0"/>
              <a:t>Privat- und Berufsrechtsschutz</a:t>
            </a:r>
            <a:endParaRPr lang="de-DE" sz="1600" dirty="0"/>
          </a:p>
          <a:p>
            <a:pPr marL="285750" indent="-285750">
              <a:spcBef>
                <a:spcPct val="50000"/>
              </a:spcBef>
              <a:buFont typeface="Wingdings" panose="05000000000000000000" pitchFamily="2" charset="2"/>
              <a:buChar char="§"/>
            </a:pPr>
            <a:r>
              <a:rPr lang="de-DE" sz="1600" dirty="0" smtClean="0"/>
              <a:t>Firmenrechtsschutz</a:t>
            </a:r>
          </a:p>
          <a:p>
            <a:pPr marL="285750" indent="-285750">
              <a:spcBef>
                <a:spcPct val="50000"/>
              </a:spcBef>
              <a:buFont typeface="Wingdings" panose="05000000000000000000" pitchFamily="2" charset="2"/>
              <a:buChar char="§"/>
            </a:pPr>
            <a:r>
              <a:rPr lang="de-DE" sz="1600" dirty="0" smtClean="0"/>
              <a:t>Immobilienrechtsschutz</a:t>
            </a:r>
          </a:p>
        </p:txBody>
      </p:sp>
      <p:sp>
        <p:nvSpPr>
          <p:cNvPr id="11" name="Text Box 7"/>
          <p:cNvSpPr txBox="1">
            <a:spLocks noChangeArrowheads="1"/>
          </p:cNvSpPr>
          <p:nvPr/>
        </p:nvSpPr>
        <p:spPr bwMode="auto">
          <a:xfrm>
            <a:off x="1074734" y="2497291"/>
            <a:ext cx="4306371" cy="346075"/>
          </a:xfrm>
          <a:prstGeom prst="rect">
            <a:avLst/>
          </a:prstGeom>
          <a:solidFill>
            <a:srgbClr val="EAEAEA"/>
          </a:solidFill>
          <a:ln w="9525" algn="ctr">
            <a:solidFill>
              <a:srgbClr val="1D2D4B"/>
            </a:solidFill>
            <a:miter lim="800000"/>
            <a:headEnd/>
            <a:tailEnd/>
          </a:ln>
        </p:spPr>
        <p:txBody>
          <a:bodyPr wrap="square">
            <a:spAutoFit/>
          </a:bodyPr>
          <a:lstStyle/>
          <a:p>
            <a:pPr>
              <a:spcBef>
                <a:spcPct val="50000"/>
              </a:spcBef>
            </a:pPr>
            <a:r>
              <a:rPr lang="de-DE" sz="1600" dirty="0" smtClean="0"/>
              <a:t>Leistungsarten z.B.</a:t>
            </a:r>
            <a:endParaRPr lang="de-DE" sz="1600" dirty="0"/>
          </a:p>
        </p:txBody>
      </p:sp>
      <p:sp>
        <p:nvSpPr>
          <p:cNvPr id="12" name="Text Box 9"/>
          <p:cNvSpPr txBox="1">
            <a:spLocks noChangeArrowheads="1"/>
          </p:cNvSpPr>
          <p:nvPr/>
        </p:nvSpPr>
        <p:spPr bwMode="auto">
          <a:xfrm>
            <a:off x="1074734" y="2929091"/>
            <a:ext cx="4306371" cy="3170099"/>
          </a:xfrm>
          <a:prstGeom prst="rect">
            <a:avLst/>
          </a:prstGeom>
          <a:noFill/>
          <a:ln w="9525" algn="ctr">
            <a:solidFill>
              <a:srgbClr val="1D2D4B"/>
            </a:solidFill>
            <a:miter lim="800000"/>
            <a:headEnd/>
            <a:tailEnd/>
          </a:ln>
        </p:spPr>
        <p:txBody>
          <a:bodyPr wrap="square">
            <a:spAutoFit/>
          </a:bodyPr>
          <a:lstStyle/>
          <a:p>
            <a:pPr marL="285750" indent="-285750">
              <a:spcBef>
                <a:spcPct val="50000"/>
              </a:spcBef>
              <a:buFont typeface="Wingdings" panose="05000000000000000000" pitchFamily="2" charset="2"/>
              <a:buChar char="§"/>
            </a:pPr>
            <a:r>
              <a:rPr lang="de-DE" sz="1600" dirty="0" smtClean="0"/>
              <a:t>Schadenersatzrechtsschutz</a:t>
            </a:r>
          </a:p>
          <a:p>
            <a:pPr marL="285750" indent="-285750">
              <a:spcBef>
                <a:spcPct val="50000"/>
              </a:spcBef>
              <a:buFont typeface="Wingdings" panose="05000000000000000000" pitchFamily="2" charset="2"/>
              <a:buChar char="§"/>
            </a:pPr>
            <a:r>
              <a:rPr lang="de-DE" sz="1600" dirty="0" smtClean="0"/>
              <a:t>Arbeitsrechtsschutz</a:t>
            </a:r>
          </a:p>
          <a:p>
            <a:pPr marL="285750" indent="-285750">
              <a:spcBef>
                <a:spcPct val="50000"/>
              </a:spcBef>
              <a:buFont typeface="Wingdings" panose="05000000000000000000" pitchFamily="2" charset="2"/>
              <a:buChar char="§"/>
            </a:pPr>
            <a:r>
              <a:rPr lang="de-DE" sz="1600" dirty="0" smtClean="0"/>
              <a:t>Rechtsschutz im Vertrags- und Sachenrecht</a:t>
            </a:r>
          </a:p>
          <a:p>
            <a:pPr marL="285750" indent="-285750">
              <a:spcBef>
                <a:spcPct val="50000"/>
              </a:spcBef>
              <a:buFont typeface="Wingdings" panose="05000000000000000000" pitchFamily="2" charset="2"/>
              <a:buChar char="§"/>
            </a:pPr>
            <a:r>
              <a:rPr lang="de-DE" sz="1600" dirty="0" smtClean="0"/>
              <a:t>Strafrechtsschutz</a:t>
            </a:r>
          </a:p>
          <a:p>
            <a:pPr marL="285750" indent="-285750">
              <a:spcBef>
                <a:spcPct val="50000"/>
              </a:spcBef>
              <a:buFont typeface="Wingdings" panose="05000000000000000000" pitchFamily="2" charset="2"/>
              <a:buChar char="§"/>
            </a:pPr>
            <a:r>
              <a:rPr lang="de-DE" sz="1600" dirty="0" smtClean="0"/>
              <a:t>Steuerrechtsschutz</a:t>
            </a:r>
          </a:p>
          <a:p>
            <a:pPr marL="285750" indent="-285750">
              <a:spcBef>
                <a:spcPct val="50000"/>
              </a:spcBef>
              <a:buFont typeface="Wingdings" panose="05000000000000000000" pitchFamily="2" charset="2"/>
              <a:buChar char="§"/>
            </a:pPr>
            <a:r>
              <a:rPr lang="de-DE" sz="1600" dirty="0" smtClean="0"/>
              <a:t>Sozialgerichtsrechtsschutz</a:t>
            </a:r>
          </a:p>
          <a:p>
            <a:pPr marL="285750" indent="-285750">
              <a:spcBef>
                <a:spcPct val="50000"/>
              </a:spcBef>
              <a:buFont typeface="Wingdings" panose="05000000000000000000" pitchFamily="2" charset="2"/>
              <a:buChar char="§"/>
            </a:pPr>
            <a:r>
              <a:rPr lang="de-DE" sz="1600" dirty="0" smtClean="0"/>
              <a:t>Steuerrechtsschutz</a:t>
            </a:r>
          </a:p>
          <a:p>
            <a:pPr marL="285750" indent="-285750">
              <a:spcBef>
                <a:spcPct val="50000"/>
              </a:spcBef>
              <a:buFont typeface="Wingdings" panose="05000000000000000000" pitchFamily="2" charset="2"/>
              <a:buChar char="§"/>
            </a:pPr>
            <a:r>
              <a:rPr lang="de-DE" sz="1600" dirty="0" smtClean="0"/>
              <a:t>Beratungsrechtsschutz</a:t>
            </a:r>
          </a:p>
        </p:txBody>
      </p:sp>
      <p:sp>
        <p:nvSpPr>
          <p:cNvPr id="13" name="Textplatzhalter 2"/>
          <p:cNvSpPr>
            <a:spLocks noGrp="1"/>
          </p:cNvSpPr>
          <p:nvPr>
            <p:ph type="body" sz="quarter" idx="10"/>
          </p:nvPr>
        </p:nvSpPr>
        <p:spPr>
          <a:xfrm>
            <a:off x="364584" y="1755536"/>
            <a:ext cx="11347991" cy="395680"/>
          </a:xfrm>
        </p:spPr>
        <p:txBody>
          <a:bodyPr/>
          <a:lstStyle/>
          <a:p>
            <a:r>
              <a:rPr lang="de-DE" dirty="0" smtClean="0"/>
              <a:t>Leistungsarten und </a:t>
            </a:r>
            <a:r>
              <a:rPr lang="de-DE" dirty="0"/>
              <a:t>Vertragsarten </a:t>
            </a:r>
          </a:p>
          <a:p>
            <a:endParaRPr lang="de-DE" dirty="0"/>
          </a:p>
        </p:txBody>
      </p:sp>
    </p:spTree>
    <p:extLst>
      <p:ext uri="{BB962C8B-B14F-4D97-AF65-F5344CB8AC3E}">
        <p14:creationId xmlns:p14="http://schemas.microsoft.com/office/powerpoint/2010/main" val="33895298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64</a:t>
            </a:fld>
            <a:endParaRPr lang="de-DE"/>
          </a:p>
        </p:txBody>
      </p:sp>
      <p:sp>
        <p:nvSpPr>
          <p:cNvPr id="5" name="Textplatzhalter 4"/>
          <p:cNvSpPr>
            <a:spLocks noGrp="1"/>
          </p:cNvSpPr>
          <p:nvPr>
            <p:ph type="body" sz="quarter" idx="10"/>
          </p:nvPr>
        </p:nvSpPr>
        <p:spPr/>
        <p:txBody>
          <a:bodyPr/>
          <a:lstStyle/>
          <a:p>
            <a:r>
              <a:rPr lang="de-DE" dirty="0" smtClean="0"/>
              <a:t>Vertragsarten</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4"/>
          <p:cNvSpPr txBox="1">
            <a:spLocks noChangeArrowheads="1"/>
          </p:cNvSpPr>
          <p:nvPr/>
        </p:nvSpPr>
        <p:spPr bwMode="auto">
          <a:xfrm>
            <a:off x="2071688" y="4081757"/>
            <a:ext cx="5638800" cy="1795463"/>
          </a:xfrm>
          <a:prstGeom prst="rect">
            <a:avLst/>
          </a:prstGeom>
          <a:noFill/>
          <a:ln w="9525">
            <a:noFill/>
            <a:miter lim="800000"/>
            <a:headEnd/>
            <a:tailEnd/>
          </a:ln>
        </p:spPr>
        <p:txBody>
          <a:bodyPr>
            <a:spAutoFit/>
          </a:bodyPr>
          <a:lstStyle/>
          <a:p>
            <a:pPr marL="381000" indent="-381000" eaLnBrk="0" fontAlgn="base" hangingPunct="0">
              <a:spcBef>
                <a:spcPct val="30000"/>
              </a:spcBef>
              <a:spcAft>
                <a:spcPct val="0"/>
              </a:spcAft>
              <a:buClr>
                <a:srgbClr val="1D2D4B"/>
              </a:buClr>
              <a:buFont typeface="Wingdings" pitchFamily="2" charset="2"/>
              <a:buChar char="§"/>
            </a:pPr>
            <a:r>
              <a:rPr kumimoji="1" lang="de-DE" dirty="0">
                <a:solidFill>
                  <a:srgbClr val="1D2D4B"/>
                </a:solidFill>
              </a:rPr>
              <a:t>Schadenersatzrechtsschutz</a:t>
            </a:r>
          </a:p>
          <a:p>
            <a:pPr marL="381000" indent="-381000" eaLnBrk="0" fontAlgn="base" hangingPunct="0">
              <a:spcBef>
                <a:spcPct val="30000"/>
              </a:spcBef>
              <a:spcAft>
                <a:spcPct val="0"/>
              </a:spcAft>
              <a:buClr>
                <a:srgbClr val="1D2D4B"/>
              </a:buClr>
              <a:buFont typeface="Wingdings" pitchFamily="2" charset="2"/>
              <a:buChar char="§"/>
            </a:pPr>
            <a:r>
              <a:rPr kumimoji="1" lang="de-DE" dirty="0">
                <a:solidFill>
                  <a:srgbClr val="1D2D4B"/>
                </a:solidFill>
              </a:rPr>
              <a:t>Strafrechtsschutz</a:t>
            </a:r>
          </a:p>
          <a:p>
            <a:pPr marL="381000" indent="-381000" eaLnBrk="0" fontAlgn="base" hangingPunct="0">
              <a:spcBef>
                <a:spcPct val="30000"/>
              </a:spcBef>
              <a:spcAft>
                <a:spcPct val="0"/>
              </a:spcAft>
              <a:buClr>
                <a:srgbClr val="1D2D4B"/>
              </a:buClr>
              <a:buFont typeface="Wingdings" pitchFamily="2" charset="2"/>
              <a:buChar char="§"/>
            </a:pPr>
            <a:r>
              <a:rPr kumimoji="1" lang="de-DE" dirty="0">
                <a:solidFill>
                  <a:srgbClr val="1D2D4B"/>
                </a:solidFill>
              </a:rPr>
              <a:t>Führerscheinrechtsschutz</a:t>
            </a:r>
          </a:p>
          <a:p>
            <a:pPr marL="381000" indent="-381000" eaLnBrk="0" fontAlgn="base" hangingPunct="0">
              <a:spcBef>
                <a:spcPct val="30000"/>
              </a:spcBef>
              <a:spcAft>
                <a:spcPct val="0"/>
              </a:spcAft>
              <a:buClr>
                <a:srgbClr val="1D2D4B"/>
              </a:buClr>
              <a:buFont typeface="Wingdings" pitchFamily="2" charset="2"/>
              <a:buChar char="§"/>
            </a:pPr>
            <a:r>
              <a:rPr kumimoji="1" lang="de-DE" dirty="0">
                <a:solidFill>
                  <a:srgbClr val="1D2D4B"/>
                </a:solidFill>
              </a:rPr>
              <a:t>Vertragsrechtsschutz für das Fahrzeug</a:t>
            </a:r>
          </a:p>
          <a:p>
            <a:pPr marL="381000" indent="-381000" eaLnBrk="0" fontAlgn="base" hangingPunct="0">
              <a:spcBef>
                <a:spcPct val="30000"/>
              </a:spcBef>
              <a:spcAft>
                <a:spcPct val="0"/>
              </a:spcAft>
              <a:buClr>
                <a:srgbClr val="1D2D4B"/>
              </a:buClr>
              <a:buFont typeface="Wingdings" pitchFamily="2" charset="2"/>
              <a:buChar char="§"/>
            </a:pPr>
            <a:r>
              <a:rPr kumimoji="1" lang="de-DE" dirty="0">
                <a:solidFill>
                  <a:srgbClr val="1D2D4B"/>
                </a:solidFill>
              </a:rPr>
              <a:t>Steuerrechtsschutz</a:t>
            </a:r>
          </a:p>
        </p:txBody>
      </p:sp>
      <p:sp>
        <p:nvSpPr>
          <p:cNvPr id="7" name="Text Box 5"/>
          <p:cNvSpPr txBox="1">
            <a:spLocks noChangeArrowheads="1"/>
          </p:cNvSpPr>
          <p:nvPr/>
        </p:nvSpPr>
        <p:spPr bwMode="auto">
          <a:xfrm>
            <a:off x="0" y="2792319"/>
            <a:ext cx="11823580" cy="784830"/>
          </a:xfrm>
          <a:prstGeom prst="rect">
            <a:avLst/>
          </a:prstGeom>
          <a:noFill/>
          <a:ln w="9525">
            <a:noFill/>
            <a:miter lim="800000"/>
            <a:headEnd/>
            <a:tailEnd/>
          </a:ln>
        </p:spPr>
        <p:txBody>
          <a:bodyPr wrap="square">
            <a:spAutoFit/>
          </a:bodyPr>
          <a:lstStyle/>
          <a:p>
            <a:pPr marL="354013" eaLnBrk="0" fontAlgn="base" hangingPunct="0">
              <a:spcBef>
                <a:spcPct val="50000"/>
              </a:spcBef>
              <a:spcAft>
                <a:spcPct val="0"/>
              </a:spcAft>
              <a:buSzPct val="150000"/>
              <a:buFont typeface="Arial Unicode MS" pitchFamily="34" charset="-128"/>
              <a:buNone/>
            </a:pPr>
            <a:r>
              <a:rPr kumimoji="1" lang="de-DE" dirty="0">
                <a:solidFill>
                  <a:srgbClr val="1D2D4B"/>
                </a:solidFill>
              </a:rPr>
              <a:t>Für Eigentümer und Halter von Kraftfahrzeugen und Personen, die berechtigt sind, </a:t>
            </a:r>
            <a:endParaRPr kumimoji="1" lang="de-DE" dirty="0" smtClean="0">
              <a:solidFill>
                <a:srgbClr val="1D2D4B"/>
              </a:solidFill>
            </a:endParaRPr>
          </a:p>
          <a:p>
            <a:pPr marL="354013" eaLnBrk="0" fontAlgn="base" hangingPunct="0">
              <a:spcBef>
                <a:spcPct val="50000"/>
              </a:spcBef>
              <a:spcAft>
                <a:spcPct val="0"/>
              </a:spcAft>
              <a:buSzPct val="150000"/>
              <a:buFont typeface="Arial Unicode MS" pitchFamily="34" charset="-128"/>
              <a:buNone/>
            </a:pPr>
            <a:r>
              <a:rPr kumimoji="1" lang="de-DE" dirty="0" smtClean="0">
                <a:solidFill>
                  <a:srgbClr val="1D2D4B"/>
                </a:solidFill>
              </a:rPr>
              <a:t>in </a:t>
            </a:r>
            <a:r>
              <a:rPr kumimoji="1" lang="de-DE" dirty="0">
                <a:solidFill>
                  <a:srgbClr val="1D2D4B"/>
                </a:solidFill>
              </a:rPr>
              <a:t>den betreffenden Fahrzeugen zu fahren.</a:t>
            </a:r>
          </a:p>
        </p:txBody>
      </p:sp>
      <p:sp>
        <p:nvSpPr>
          <p:cNvPr id="8" name="Text Box 6"/>
          <p:cNvSpPr txBox="1">
            <a:spLocks noChangeArrowheads="1"/>
          </p:cNvSpPr>
          <p:nvPr/>
        </p:nvSpPr>
        <p:spPr bwMode="auto">
          <a:xfrm>
            <a:off x="0" y="3693389"/>
            <a:ext cx="7162800" cy="366713"/>
          </a:xfrm>
          <a:prstGeom prst="rect">
            <a:avLst/>
          </a:prstGeom>
          <a:noFill/>
          <a:ln w="9525">
            <a:noFill/>
            <a:miter lim="800000"/>
            <a:headEnd/>
            <a:tailEnd/>
          </a:ln>
        </p:spPr>
        <p:txBody>
          <a:bodyPr>
            <a:spAutoFit/>
          </a:bodyPr>
          <a:lstStyle/>
          <a:p>
            <a:pPr marL="354013" eaLnBrk="0" fontAlgn="base" hangingPunct="0">
              <a:spcBef>
                <a:spcPct val="50000"/>
              </a:spcBef>
              <a:spcAft>
                <a:spcPct val="0"/>
              </a:spcAft>
              <a:buSzPct val="150000"/>
              <a:buFont typeface="Arial Unicode MS" pitchFamily="34" charset="-128"/>
              <a:buNone/>
            </a:pPr>
            <a:r>
              <a:rPr kumimoji="1" lang="de-DE" dirty="0">
                <a:solidFill>
                  <a:srgbClr val="1D2D4B"/>
                </a:solidFill>
              </a:rPr>
              <a:t>Diese Kombination umfasst:</a:t>
            </a:r>
          </a:p>
        </p:txBody>
      </p:sp>
      <p:sp>
        <p:nvSpPr>
          <p:cNvPr id="9" name="Text Box 3"/>
          <p:cNvSpPr txBox="1">
            <a:spLocks noChangeArrowheads="1"/>
          </p:cNvSpPr>
          <p:nvPr/>
        </p:nvSpPr>
        <p:spPr bwMode="auto">
          <a:xfrm>
            <a:off x="364220" y="2425607"/>
            <a:ext cx="8137525" cy="366712"/>
          </a:xfrm>
          <a:prstGeom prst="rect">
            <a:avLst/>
          </a:prstGeom>
          <a:noFill/>
          <a:ln w="9525">
            <a:noFill/>
            <a:miter lim="800000"/>
            <a:headEnd/>
            <a:tailEnd/>
          </a:ln>
        </p:spPr>
        <p:txBody>
          <a:bodyPr>
            <a:spAutoFit/>
          </a:bodyPr>
          <a:lstStyle/>
          <a:p>
            <a:pPr eaLnBrk="0" fontAlgn="base" hangingPunct="0">
              <a:spcBef>
                <a:spcPct val="50000"/>
              </a:spcBef>
              <a:spcAft>
                <a:spcPct val="0"/>
              </a:spcAft>
              <a:buSzPct val="150000"/>
              <a:buFont typeface="Arial Unicode MS" pitchFamily="34" charset="-128"/>
              <a:buNone/>
            </a:pPr>
            <a:r>
              <a:rPr kumimoji="1" lang="de-DE" b="1" dirty="0">
                <a:solidFill>
                  <a:srgbClr val="1D2D4B"/>
                </a:solidFill>
              </a:rPr>
              <a:t>Verkehrsrechtsschutz (§21 ARB)</a:t>
            </a:r>
          </a:p>
        </p:txBody>
      </p:sp>
    </p:spTree>
    <p:extLst>
      <p:ext uri="{BB962C8B-B14F-4D97-AF65-F5344CB8AC3E}">
        <p14:creationId xmlns:p14="http://schemas.microsoft.com/office/powerpoint/2010/main" val="8628017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65</a:t>
            </a:fld>
            <a:endParaRPr lang="de-DE"/>
          </a:p>
        </p:txBody>
      </p:sp>
      <p:sp>
        <p:nvSpPr>
          <p:cNvPr id="8" name="Textplatzhalter 7"/>
          <p:cNvSpPr>
            <a:spLocks noGrp="1"/>
          </p:cNvSpPr>
          <p:nvPr>
            <p:ph type="body" sz="quarter" idx="10"/>
          </p:nvPr>
        </p:nvSpPr>
        <p:spPr/>
        <p:txBody>
          <a:bodyPr/>
          <a:lstStyle/>
          <a:p>
            <a:r>
              <a:rPr lang="de-DE" dirty="0" smtClean="0"/>
              <a:t>Vertragsarten</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5" name="Text Box 3"/>
          <p:cNvSpPr txBox="1">
            <a:spLocks noChangeArrowheads="1"/>
          </p:cNvSpPr>
          <p:nvPr/>
        </p:nvSpPr>
        <p:spPr bwMode="auto">
          <a:xfrm>
            <a:off x="364220" y="2425607"/>
            <a:ext cx="8137525" cy="366712"/>
          </a:xfrm>
          <a:prstGeom prst="rect">
            <a:avLst/>
          </a:prstGeom>
          <a:noFill/>
          <a:ln w="9525">
            <a:noFill/>
            <a:miter lim="800000"/>
            <a:headEnd/>
            <a:tailEnd/>
          </a:ln>
        </p:spPr>
        <p:txBody>
          <a:bodyPr>
            <a:spAutoFit/>
          </a:bodyPr>
          <a:lstStyle/>
          <a:p>
            <a:pPr eaLnBrk="0" fontAlgn="base" hangingPunct="0">
              <a:spcBef>
                <a:spcPct val="50000"/>
              </a:spcBef>
              <a:spcAft>
                <a:spcPct val="0"/>
              </a:spcAft>
              <a:buSzPct val="150000"/>
              <a:buFont typeface="Arial Unicode MS" pitchFamily="34" charset="-128"/>
              <a:buNone/>
            </a:pPr>
            <a:r>
              <a:rPr kumimoji="1" lang="de-DE" b="1" dirty="0">
                <a:solidFill>
                  <a:srgbClr val="1D2D4B"/>
                </a:solidFill>
              </a:rPr>
              <a:t>Privat- und Berufsrechtsschutz (§25 ARB)</a:t>
            </a:r>
          </a:p>
        </p:txBody>
      </p:sp>
      <p:sp>
        <p:nvSpPr>
          <p:cNvPr id="6" name="Text Box 4"/>
          <p:cNvSpPr txBox="1">
            <a:spLocks noChangeArrowheads="1"/>
          </p:cNvSpPr>
          <p:nvPr/>
        </p:nvSpPr>
        <p:spPr bwMode="auto">
          <a:xfrm>
            <a:off x="0" y="3064166"/>
            <a:ext cx="10083338" cy="784830"/>
          </a:xfrm>
          <a:prstGeom prst="rect">
            <a:avLst/>
          </a:prstGeom>
          <a:noFill/>
          <a:ln w="9525">
            <a:noFill/>
            <a:miter lim="800000"/>
            <a:headEnd/>
            <a:tailEnd/>
          </a:ln>
        </p:spPr>
        <p:txBody>
          <a:bodyPr wrap="square">
            <a:spAutoFit/>
          </a:bodyPr>
          <a:lstStyle/>
          <a:p>
            <a:pPr marL="354013" eaLnBrk="0" fontAlgn="base" hangingPunct="0">
              <a:spcBef>
                <a:spcPct val="50000"/>
              </a:spcBef>
              <a:spcAft>
                <a:spcPct val="0"/>
              </a:spcAft>
              <a:buSzPct val="150000"/>
              <a:buFont typeface="Arial Unicode MS" pitchFamily="34" charset="-128"/>
              <a:buNone/>
            </a:pPr>
            <a:r>
              <a:rPr kumimoji="1" lang="de-DE" dirty="0">
                <a:solidFill>
                  <a:srgbClr val="1D2D4B"/>
                </a:solidFill>
              </a:rPr>
              <a:t>Gilt für Vater, Mutter, minderjährige Kinder und für volljährige, unverheiratete </a:t>
            </a:r>
            <a:r>
              <a:rPr kumimoji="1" lang="de-DE" dirty="0" smtClean="0">
                <a:solidFill>
                  <a:srgbClr val="1D2D4B"/>
                </a:solidFill>
              </a:rPr>
              <a:t>Kinder, </a:t>
            </a:r>
          </a:p>
          <a:p>
            <a:pPr marL="354013" eaLnBrk="0" fontAlgn="base" hangingPunct="0">
              <a:spcBef>
                <a:spcPct val="50000"/>
              </a:spcBef>
              <a:spcAft>
                <a:spcPct val="0"/>
              </a:spcAft>
              <a:buSzPct val="150000"/>
              <a:buFont typeface="Arial Unicode MS" pitchFamily="34" charset="-128"/>
              <a:buNone/>
            </a:pPr>
            <a:r>
              <a:rPr kumimoji="1" lang="de-DE" dirty="0" smtClean="0">
                <a:solidFill>
                  <a:srgbClr val="1D2D4B"/>
                </a:solidFill>
              </a:rPr>
              <a:t>die </a:t>
            </a:r>
            <a:r>
              <a:rPr kumimoji="1" lang="de-DE" dirty="0">
                <a:solidFill>
                  <a:srgbClr val="1D2D4B"/>
                </a:solidFill>
              </a:rPr>
              <a:t>noch in der Schul- oder Berufsausbildung stehen.</a:t>
            </a:r>
          </a:p>
        </p:txBody>
      </p:sp>
    </p:spTree>
    <p:extLst>
      <p:ext uri="{BB962C8B-B14F-4D97-AF65-F5344CB8AC3E}">
        <p14:creationId xmlns:p14="http://schemas.microsoft.com/office/powerpoint/2010/main" val="19368226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66</a:t>
            </a:fld>
            <a:endParaRPr lang="de-DE"/>
          </a:p>
        </p:txBody>
      </p:sp>
      <p:sp>
        <p:nvSpPr>
          <p:cNvPr id="5" name="Textplatzhalter 4"/>
          <p:cNvSpPr>
            <a:spLocks noGrp="1"/>
          </p:cNvSpPr>
          <p:nvPr>
            <p:ph type="body" sz="quarter" idx="10"/>
          </p:nvPr>
        </p:nvSpPr>
        <p:spPr/>
        <p:txBody>
          <a:bodyPr/>
          <a:lstStyle/>
          <a:p>
            <a:r>
              <a:rPr lang="de-DE" dirty="0" smtClean="0"/>
              <a:t>Vertragsarten</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8" name="Text Box 3"/>
          <p:cNvSpPr txBox="1">
            <a:spLocks noChangeArrowheads="1"/>
          </p:cNvSpPr>
          <p:nvPr/>
        </p:nvSpPr>
        <p:spPr bwMode="auto">
          <a:xfrm>
            <a:off x="0" y="3053572"/>
            <a:ext cx="9917084" cy="641350"/>
          </a:xfrm>
          <a:prstGeom prst="rect">
            <a:avLst/>
          </a:prstGeom>
          <a:noFill/>
          <a:ln w="9525">
            <a:noFill/>
            <a:miter lim="800000"/>
            <a:headEnd/>
            <a:tailEnd/>
          </a:ln>
        </p:spPr>
        <p:txBody>
          <a:bodyPr wrap="square">
            <a:spAutoFit/>
          </a:bodyPr>
          <a:lstStyle/>
          <a:p>
            <a:pPr marL="354013" eaLnBrk="0" fontAlgn="base" hangingPunct="0">
              <a:spcBef>
                <a:spcPct val="50000"/>
              </a:spcBef>
              <a:spcAft>
                <a:spcPct val="0"/>
              </a:spcAft>
              <a:buSzPct val="150000"/>
              <a:buFont typeface="Arial Unicode MS" pitchFamily="34" charset="-128"/>
              <a:buNone/>
            </a:pPr>
            <a:r>
              <a:rPr kumimoji="1" lang="de-DE" dirty="0">
                <a:solidFill>
                  <a:srgbClr val="1D2D4B"/>
                </a:solidFill>
              </a:rPr>
              <a:t>Diese Kombination umfasst den privaten, bei Arbeitnehmern auch den beruflichen Bereich (in keinem Fall jedoch den Verkehrsbereich) im:</a:t>
            </a:r>
          </a:p>
        </p:txBody>
      </p:sp>
      <p:sp>
        <p:nvSpPr>
          <p:cNvPr id="9" name="Text Box 4"/>
          <p:cNvSpPr txBox="1">
            <a:spLocks noChangeArrowheads="1"/>
          </p:cNvSpPr>
          <p:nvPr/>
        </p:nvSpPr>
        <p:spPr bwMode="auto">
          <a:xfrm>
            <a:off x="952594" y="4041742"/>
            <a:ext cx="3200400" cy="1604962"/>
          </a:xfrm>
          <a:prstGeom prst="rect">
            <a:avLst/>
          </a:prstGeom>
          <a:noFill/>
          <a:ln w="9525">
            <a:noFill/>
            <a:miter lim="800000"/>
            <a:headEnd/>
            <a:tailEnd/>
          </a:ln>
        </p:spPr>
        <p:txBody>
          <a:bodyPr>
            <a:spAutoFit/>
          </a:bodyPr>
          <a:lstStyle/>
          <a:p>
            <a:pPr marL="381000" indent="-38100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Steuerrechtsschutz</a:t>
            </a:r>
          </a:p>
          <a:p>
            <a:pPr marL="381000" indent="-38100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Strafrechtsschutz</a:t>
            </a:r>
          </a:p>
          <a:p>
            <a:pPr marL="381000" indent="-38100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Vertragsrechtsschutz</a:t>
            </a:r>
          </a:p>
          <a:p>
            <a:pPr marL="381000" indent="-38100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Arbeitsrechtsschutz</a:t>
            </a:r>
          </a:p>
        </p:txBody>
      </p:sp>
      <p:sp>
        <p:nvSpPr>
          <p:cNvPr id="10" name="Text Box 5"/>
          <p:cNvSpPr txBox="1">
            <a:spLocks noChangeArrowheads="1"/>
          </p:cNvSpPr>
          <p:nvPr/>
        </p:nvSpPr>
        <p:spPr bwMode="auto">
          <a:xfrm>
            <a:off x="6034442" y="4041742"/>
            <a:ext cx="5079673" cy="1615827"/>
          </a:xfrm>
          <a:prstGeom prst="rect">
            <a:avLst/>
          </a:prstGeom>
          <a:noFill/>
          <a:ln w="9525">
            <a:noFill/>
            <a:miter lim="800000"/>
            <a:headEnd/>
            <a:tailEnd/>
          </a:ln>
        </p:spPr>
        <p:txBody>
          <a:bodyPr wrap="square">
            <a:spAutoFit/>
          </a:bodyPr>
          <a:lstStyle/>
          <a:p>
            <a:pPr marL="381000" indent="-38100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Sozialgerichtsrechtsschutz</a:t>
            </a:r>
          </a:p>
          <a:p>
            <a:pPr marL="381000" indent="-38100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Schadenersatzrechtsschutz</a:t>
            </a:r>
          </a:p>
          <a:p>
            <a:pPr marL="381000" indent="-38100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Beratungsrechtsschutz</a:t>
            </a:r>
          </a:p>
          <a:p>
            <a:pPr marL="381000" indent="-38100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Grundstücks- und Mietrechtsschutz</a:t>
            </a:r>
          </a:p>
        </p:txBody>
      </p:sp>
      <p:sp>
        <p:nvSpPr>
          <p:cNvPr id="11" name="Text Box 6"/>
          <p:cNvSpPr txBox="1">
            <a:spLocks noChangeArrowheads="1"/>
          </p:cNvSpPr>
          <p:nvPr/>
        </p:nvSpPr>
        <p:spPr bwMode="auto">
          <a:xfrm>
            <a:off x="364220" y="2419038"/>
            <a:ext cx="6543926" cy="366712"/>
          </a:xfrm>
          <a:prstGeom prst="rect">
            <a:avLst/>
          </a:prstGeom>
          <a:noFill/>
          <a:ln w="9525">
            <a:noFill/>
            <a:miter lim="800000"/>
            <a:headEnd/>
            <a:tailEnd/>
          </a:ln>
        </p:spPr>
        <p:txBody>
          <a:bodyPr wrap="square">
            <a:spAutoFit/>
          </a:bodyPr>
          <a:lstStyle/>
          <a:p>
            <a:pPr eaLnBrk="0" fontAlgn="base" hangingPunct="0">
              <a:spcBef>
                <a:spcPct val="50000"/>
              </a:spcBef>
              <a:spcAft>
                <a:spcPct val="0"/>
              </a:spcAft>
              <a:buSzPct val="150000"/>
              <a:buFont typeface="Arial Unicode MS" pitchFamily="34" charset="-128"/>
              <a:buNone/>
            </a:pPr>
            <a:r>
              <a:rPr kumimoji="1" lang="de-DE" b="1" dirty="0">
                <a:solidFill>
                  <a:srgbClr val="1D2D4B"/>
                </a:solidFill>
              </a:rPr>
              <a:t>Privat- und Berufsrechtsschutz (§25 ARB)</a:t>
            </a:r>
          </a:p>
        </p:txBody>
      </p:sp>
    </p:spTree>
    <p:extLst>
      <p:ext uri="{BB962C8B-B14F-4D97-AF65-F5344CB8AC3E}">
        <p14:creationId xmlns:p14="http://schemas.microsoft.com/office/powerpoint/2010/main" val="3427223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67</a:t>
            </a:fld>
            <a:endParaRPr lang="de-DE"/>
          </a:p>
        </p:txBody>
      </p:sp>
      <p:sp>
        <p:nvSpPr>
          <p:cNvPr id="5" name="Textplatzhalter 4"/>
          <p:cNvSpPr>
            <a:spLocks noGrp="1"/>
          </p:cNvSpPr>
          <p:nvPr>
            <p:ph type="body" sz="quarter" idx="10"/>
          </p:nvPr>
        </p:nvSpPr>
        <p:spPr/>
        <p:txBody>
          <a:bodyPr/>
          <a:lstStyle/>
          <a:p>
            <a:r>
              <a:rPr lang="de-DE" dirty="0" smtClean="0"/>
              <a:t>Vertragsarten</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3"/>
          <p:cNvSpPr txBox="1">
            <a:spLocks noChangeArrowheads="1"/>
          </p:cNvSpPr>
          <p:nvPr/>
        </p:nvSpPr>
        <p:spPr bwMode="auto">
          <a:xfrm>
            <a:off x="364219" y="2408813"/>
            <a:ext cx="8496300" cy="366712"/>
          </a:xfrm>
          <a:prstGeom prst="rect">
            <a:avLst/>
          </a:prstGeom>
          <a:noFill/>
          <a:ln w="9525">
            <a:noFill/>
            <a:miter lim="800000"/>
            <a:headEnd/>
            <a:tailEnd/>
          </a:ln>
        </p:spPr>
        <p:txBody>
          <a:bodyPr>
            <a:spAutoFit/>
          </a:bodyPr>
          <a:lstStyle/>
          <a:p>
            <a:pPr eaLnBrk="0" fontAlgn="base" hangingPunct="0">
              <a:spcBef>
                <a:spcPct val="50000"/>
              </a:spcBef>
              <a:spcAft>
                <a:spcPct val="0"/>
              </a:spcAft>
              <a:buSzPct val="150000"/>
              <a:buFont typeface="Arial Unicode MS" pitchFamily="34" charset="-128"/>
              <a:buNone/>
            </a:pPr>
            <a:r>
              <a:rPr kumimoji="1" lang="de-DE" b="1" dirty="0">
                <a:solidFill>
                  <a:srgbClr val="1D2D4B"/>
                </a:solidFill>
              </a:rPr>
              <a:t>Landwirtschafts- und Verkehrsrechtsschutz (§27 ARB)</a:t>
            </a:r>
          </a:p>
        </p:txBody>
      </p:sp>
      <p:sp>
        <p:nvSpPr>
          <p:cNvPr id="7" name="Text Box 4"/>
          <p:cNvSpPr txBox="1">
            <a:spLocks noChangeArrowheads="1"/>
          </p:cNvSpPr>
          <p:nvPr/>
        </p:nvSpPr>
        <p:spPr bwMode="auto">
          <a:xfrm>
            <a:off x="2453370" y="4047906"/>
            <a:ext cx="3676650" cy="915987"/>
          </a:xfrm>
          <a:prstGeom prst="rect">
            <a:avLst/>
          </a:prstGeom>
          <a:noFill/>
          <a:ln w="9525">
            <a:noFill/>
            <a:miter lim="800000"/>
            <a:headEnd/>
            <a:tailEnd/>
          </a:ln>
        </p:spPr>
        <p:txBody>
          <a:bodyPr wrap="none">
            <a:spAutoFit/>
          </a:bodyPr>
          <a:lstStyle/>
          <a:p>
            <a:pPr marL="381000" indent="-381000" fontAlgn="base">
              <a:spcBef>
                <a:spcPct val="0"/>
              </a:spcBef>
              <a:spcAft>
                <a:spcPct val="0"/>
              </a:spcAft>
              <a:buClr>
                <a:srgbClr val="1D2D4B"/>
              </a:buClr>
              <a:buFont typeface="Wingdings" pitchFamily="2" charset="2"/>
              <a:buChar char="§"/>
            </a:pPr>
            <a:r>
              <a:rPr kumimoji="1" lang="de-DE">
                <a:solidFill>
                  <a:srgbClr val="1D2D4B"/>
                </a:solidFill>
              </a:rPr>
              <a:t>Verkehrsrechtsschutz</a:t>
            </a:r>
          </a:p>
          <a:p>
            <a:pPr marL="381000" indent="-381000" fontAlgn="base">
              <a:spcBef>
                <a:spcPct val="0"/>
              </a:spcBef>
              <a:spcAft>
                <a:spcPct val="0"/>
              </a:spcAft>
              <a:buClr>
                <a:srgbClr val="1D2D4B"/>
              </a:buClr>
              <a:buFont typeface="Wingdings" pitchFamily="2" charset="2"/>
              <a:buChar char="§"/>
            </a:pPr>
            <a:r>
              <a:rPr kumimoji="1" lang="de-DE">
                <a:solidFill>
                  <a:srgbClr val="1D2D4B"/>
                </a:solidFill>
              </a:rPr>
              <a:t>Privat- und Berufsrechtsschutz</a:t>
            </a:r>
          </a:p>
          <a:p>
            <a:pPr marL="381000" indent="-381000" fontAlgn="base">
              <a:spcBef>
                <a:spcPct val="0"/>
              </a:spcBef>
              <a:spcAft>
                <a:spcPct val="0"/>
              </a:spcAft>
              <a:buClr>
                <a:srgbClr val="1D2D4B"/>
              </a:buClr>
              <a:buFont typeface="Wingdings" pitchFamily="2" charset="2"/>
              <a:buChar char="§"/>
            </a:pPr>
            <a:r>
              <a:rPr kumimoji="1" lang="de-DE">
                <a:solidFill>
                  <a:srgbClr val="1D2D4B"/>
                </a:solidFill>
              </a:rPr>
              <a:t>Firmenrechtsschutz</a:t>
            </a:r>
          </a:p>
        </p:txBody>
      </p:sp>
      <p:sp>
        <p:nvSpPr>
          <p:cNvPr id="8" name="Text Box 5"/>
          <p:cNvSpPr txBox="1">
            <a:spLocks noChangeArrowheads="1"/>
          </p:cNvSpPr>
          <p:nvPr/>
        </p:nvSpPr>
        <p:spPr bwMode="auto">
          <a:xfrm>
            <a:off x="0" y="5250375"/>
            <a:ext cx="10743051" cy="784830"/>
          </a:xfrm>
          <a:prstGeom prst="rect">
            <a:avLst/>
          </a:prstGeom>
          <a:noFill/>
          <a:ln w="9525">
            <a:noFill/>
            <a:miter lim="800000"/>
            <a:headEnd/>
            <a:tailEnd/>
          </a:ln>
        </p:spPr>
        <p:txBody>
          <a:bodyPr wrap="square">
            <a:spAutoFit/>
          </a:bodyPr>
          <a:lstStyle/>
          <a:p>
            <a:pPr marL="354013" eaLnBrk="0" fontAlgn="base" hangingPunct="0">
              <a:spcBef>
                <a:spcPct val="50000"/>
              </a:spcBef>
              <a:spcAft>
                <a:spcPct val="0"/>
              </a:spcAft>
              <a:buSzPct val="150000"/>
              <a:buFont typeface="Arial Unicode MS" pitchFamily="34" charset="-128"/>
              <a:buNone/>
            </a:pPr>
            <a:r>
              <a:rPr kumimoji="1" lang="de-DE" dirty="0">
                <a:solidFill>
                  <a:srgbClr val="1D2D4B"/>
                </a:solidFill>
              </a:rPr>
              <a:t>Versichert sind der Landwirt und seine Familie einschließlich der Altenteile und </a:t>
            </a:r>
            <a:endParaRPr kumimoji="1" lang="de-DE" dirty="0" smtClean="0">
              <a:solidFill>
                <a:srgbClr val="1D2D4B"/>
              </a:solidFill>
            </a:endParaRPr>
          </a:p>
          <a:p>
            <a:pPr marL="354013" eaLnBrk="0" fontAlgn="base" hangingPunct="0">
              <a:spcBef>
                <a:spcPct val="50000"/>
              </a:spcBef>
              <a:spcAft>
                <a:spcPct val="0"/>
              </a:spcAft>
              <a:buSzPct val="150000"/>
              <a:buFont typeface="Arial Unicode MS" pitchFamily="34" charset="-128"/>
              <a:buNone/>
            </a:pPr>
            <a:r>
              <a:rPr kumimoji="1" lang="de-DE" dirty="0" smtClean="0">
                <a:solidFill>
                  <a:srgbClr val="1D2D4B"/>
                </a:solidFill>
              </a:rPr>
              <a:t>(</a:t>
            </a:r>
            <a:r>
              <a:rPr kumimoji="1" lang="de-DE" dirty="0">
                <a:solidFill>
                  <a:srgbClr val="1D2D4B"/>
                </a:solidFill>
              </a:rPr>
              <a:t>im Rahmen ihrer Tätigkeit für den Hof) die Arbeitnehmer des Landwirtes.</a:t>
            </a:r>
          </a:p>
        </p:txBody>
      </p:sp>
      <p:sp>
        <p:nvSpPr>
          <p:cNvPr id="9" name="Text Box 6"/>
          <p:cNvSpPr txBox="1">
            <a:spLocks noChangeArrowheads="1"/>
          </p:cNvSpPr>
          <p:nvPr/>
        </p:nvSpPr>
        <p:spPr bwMode="auto">
          <a:xfrm>
            <a:off x="0" y="3033122"/>
            <a:ext cx="9010996" cy="641350"/>
          </a:xfrm>
          <a:prstGeom prst="rect">
            <a:avLst/>
          </a:prstGeom>
          <a:noFill/>
          <a:ln w="9525">
            <a:noFill/>
            <a:miter lim="800000"/>
            <a:headEnd/>
            <a:tailEnd/>
          </a:ln>
        </p:spPr>
        <p:txBody>
          <a:bodyPr wrap="square">
            <a:spAutoFit/>
          </a:bodyPr>
          <a:lstStyle/>
          <a:p>
            <a:pPr marL="354013" eaLnBrk="0" fontAlgn="base" hangingPunct="0">
              <a:spcBef>
                <a:spcPct val="50000"/>
              </a:spcBef>
              <a:spcAft>
                <a:spcPct val="0"/>
              </a:spcAft>
              <a:buSzPct val="150000"/>
              <a:buFont typeface="Arial Unicode MS" pitchFamily="34" charset="-128"/>
              <a:buNone/>
            </a:pPr>
            <a:r>
              <a:rPr kumimoji="1" lang="de-DE" dirty="0">
                <a:solidFill>
                  <a:srgbClr val="1D2D4B"/>
                </a:solidFill>
              </a:rPr>
              <a:t>Ist die umfassende Rechtsschutzkombination für den landwirtschaftlichen Betrieb. Sie fasst in einem Vertrag zusammen:</a:t>
            </a:r>
          </a:p>
        </p:txBody>
      </p:sp>
    </p:spTree>
    <p:extLst>
      <p:ext uri="{BB962C8B-B14F-4D97-AF65-F5344CB8AC3E}">
        <p14:creationId xmlns:p14="http://schemas.microsoft.com/office/powerpoint/2010/main" val="16603574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68</a:t>
            </a:fld>
            <a:endParaRPr lang="de-DE"/>
          </a:p>
        </p:txBody>
      </p:sp>
      <p:sp>
        <p:nvSpPr>
          <p:cNvPr id="5" name="Textplatzhalter 4"/>
          <p:cNvSpPr>
            <a:spLocks noGrp="1"/>
          </p:cNvSpPr>
          <p:nvPr>
            <p:ph type="body" sz="quarter" idx="10"/>
          </p:nvPr>
        </p:nvSpPr>
        <p:spPr/>
        <p:txBody>
          <a:bodyPr/>
          <a:lstStyle/>
          <a:p>
            <a:r>
              <a:rPr lang="de-DE" dirty="0" smtClean="0"/>
              <a:t>Vertragsarten</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3"/>
          <p:cNvSpPr txBox="1">
            <a:spLocks noChangeArrowheads="1"/>
          </p:cNvSpPr>
          <p:nvPr/>
        </p:nvSpPr>
        <p:spPr bwMode="auto">
          <a:xfrm>
            <a:off x="364220" y="2423009"/>
            <a:ext cx="5149048" cy="366712"/>
          </a:xfrm>
          <a:prstGeom prst="rect">
            <a:avLst/>
          </a:prstGeom>
          <a:noFill/>
          <a:ln w="9525">
            <a:noFill/>
            <a:miter lim="800000"/>
            <a:headEnd/>
            <a:tailEnd/>
          </a:ln>
        </p:spPr>
        <p:txBody>
          <a:bodyPr wrap="square">
            <a:spAutoFit/>
          </a:bodyPr>
          <a:lstStyle/>
          <a:p>
            <a:pPr eaLnBrk="0" fontAlgn="base" hangingPunct="0">
              <a:spcBef>
                <a:spcPct val="50000"/>
              </a:spcBef>
              <a:spcAft>
                <a:spcPct val="0"/>
              </a:spcAft>
              <a:buSzPct val="150000"/>
              <a:buFont typeface="Arial Unicode MS" pitchFamily="34" charset="-128"/>
              <a:buNone/>
            </a:pPr>
            <a:r>
              <a:rPr kumimoji="1" lang="de-DE" b="1" dirty="0">
                <a:solidFill>
                  <a:srgbClr val="1D2D4B"/>
                </a:solidFill>
              </a:rPr>
              <a:t>Firmenrechtsschutz (§28 ARB)</a:t>
            </a:r>
          </a:p>
        </p:txBody>
      </p:sp>
      <p:sp>
        <p:nvSpPr>
          <p:cNvPr id="7" name="Text Box 4"/>
          <p:cNvSpPr txBox="1">
            <a:spLocks noChangeArrowheads="1"/>
          </p:cNvSpPr>
          <p:nvPr/>
        </p:nvSpPr>
        <p:spPr bwMode="auto">
          <a:xfrm>
            <a:off x="3232148" y="4486667"/>
            <a:ext cx="4578350" cy="1190625"/>
          </a:xfrm>
          <a:prstGeom prst="rect">
            <a:avLst/>
          </a:prstGeom>
          <a:noFill/>
          <a:ln w="9525">
            <a:noFill/>
            <a:miter lim="800000"/>
            <a:headEnd/>
            <a:tailEnd/>
          </a:ln>
        </p:spPr>
        <p:txBody>
          <a:bodyPr wrap="none">
            <a:spAutoFit/>
          </a:bodyPr>
          <a:lstStyle/>
          <a:p>
            <a:pPr marL="381000" indent="-381000" fontAlgn="base">
              <a:spcBef>
                <a:spcPct val="0"/>
              </a:spcBef>
              <a:spcAft>
                <a:spcPct val="0"/>
              </a:spcAft>
              <a:buClr>
                <a:srgbClr val="1D2D4B"/>
              </a:buClr>
              <a:buFont typeface="Wingdings" pitchFamily="2" charset="2"/>
              <a:buChar char="§"/>
            </a:pPr>
            <a:r>
              <a:rPr kumimoji="1" lang="de-DE" dirty="0">
                <a:solidFill>
                  <a:srgbClr val="1D2D4B"/>
                </a:solidFill>
              </a:rPr>
              <a:t>Schadenersatzrechtsschutz</a:t>
            </a:r>
          </a:p>
          <a:p>
            <a:pPr marL="381000" indent="-381000" fontAlgn="base">
              <a:spcBef>
                <a:spcPct val="0"/>
              </a:spcBef>
              <a:spcAft>
                <a:spcPct val="0"/>
              </a:spcAft>
              <a:buClr>
                <a:srgbClr val="1D2D4B"/>
              </a:buClr>
              <a:buFont typeface="Wingdings" pitchFamily="2" charset="2"/>
              <a:buChar char="§"/>
            </a:pPr>
            <a:r>
              <a:rPr kumimoji="1" lang="de-DE" dirty="0">
                <a:solidFill>
                  <a:srgbClr val="1D2D4B"/>
                </a:solidFill>
              </a:rPr>
              <a:t>Arbeitsrechtsschutz für den Arbeitgeber</a:t>
            </a:r>
          </a:p>
          <a:p>
            <a:pPr marL="381000" indent="-381000" fontAlgn="base">
              <a:spcBef>
                <a:spcPct val="0"/>
              </a:spcBef>
              <a:spcAft>
                <a:spcPct val="0"/>
              </a:spcAft>
              <a:buClr>
                <a:srgbClr val="1D2D4B"/>
              </a:buClr>
              <a:buFont typeface="Wingdings" pitchFamily="2" charset="2"/>
              <a:buChar char="§"/>
            </a:pPr>
            <a:r>
              <a:rPr kumimoji="1" lang="de-DE" dirty="0">
                <a:solidFill>
                  <a:srgbClr val="1D2D4B"/>
                </a:solidFill>
              </a:rPr>
              <a:t>Strafrechtsschutz</a:t>
            </a:r>
          </a:p>
          <a:p>
            <a:pPr marL="381000" indent="-381000" fontAlgn="base">
              <a:spcBef>
                <a:spcPct val="0"/>
              </a:spcBef>
              <a:spcAft>
                <a:spcPct val="0"/>
              </a:spcAft>
              <a:buClr>
                <a:srgbClr val="1D2D4B"/>
              </a:buClr>
              <a:buFont typeface="Wingdings" pitchFamily="2" charset="2"/>
              <a:buChar char="§"/>
            </a:pPr>
            <a:r>
              <a:rPr kumimoji="1" lang="de-DE" dirty="0">
                <a:solidFill>
                  <a:srgbClr val="1D2D4B"/>
                </a:solidFill>
              </a:rPr>
              <a:t>Sozialgerichtsrechtsschutz</a:t>
            </a:r>
          </a:p>
        </p:txBody>
      </p:sp>
      <p:sp>
        <p:nvSpPr>
          <p:cNvPr id="8" name="Text Box 5"/>
          <p:cNvSpPr txBox="1">
            <a:spLocks noChangeArrowheads="1"/>
          </p:cNvSpPr>
          <p:nvPr/>
        </p:nvSpPr>
        <p:spPr bwMode="auto">
          <a:xfrm>
            <a:off x="0" y="5911821"/>
            <a:ext cx="12192000" cy="396875"/>
          </a:xfrm>
          <a:prstGeom prst="rect">
            <a:avLst/>
          </a:prstGeom>
          <a:noFill/>
          <a:ln w="9525">
            <a:noFill/>
            <a:miter lim="800000"/>
            <a:headEnd/>
            <a:tailEnd/>
          </a:ln>
        </p:spPr>
        <p:txBody>
          <a:bodyPr wrap="square">
            <a:spAutoFit/>
          </a:bodyPr>
          <a:lstStyle/>
          <a:p>
            <a:pPr algn="ctr" eaLnBrk="0" fontAlgn="base" hangingPunct="0">
              <a:spcBef>
                <a:spcPct val="50000"/>
              </a:spcBef>
              <a:spcAft>
                <a:spcPct val="0"/>
              </a:spcAft>
              <a:buSzPct val="150000"/>
              <a:buFont typeface="Arial Unicode MS" pitchFamily="34" charset="-128"/>
              <a:buNone/>
            </a:pPr>
            <a:r>
              <a:rPr kumimoji="1" lang="de-DE" sz="2000" b="1" dirty="0">
                <a:solidFill>
                  <a:srgbClr val="777777"/>
                </a:solidFill>
              </a:rPr>
              <a:t>Aber keinen Vertragsrechtsschutz !</a:t>
            </a:r>
          </a:p>
        </p:txBody>
      </p:sp>
      <p:sp>
        <p:nvSpPr>
          <p:cNvPr id="9" name="Text Box 6"/>
          <p:cNvSpPr txBox="1">
            <a:spLocks noChangeArrowheads="1"/>
          </p:cNvSpPr>
          <p:nvPr/>
        </p:nvSpPr>
        <p:spPr bwMode="auto">
          <a:xfrm>
            <a:off x="0" y="2995421"/>
            <a:ext cx="11139055" cy="784830"/>
          </a:xfrm>
          <a:prstGeom prst="rect">
            <a:avLst/>
          </a:prstGeom>
          <a:noFill/>
          <a:ln w="9525">
            <a:noFill/>
            <a:miter lim="800000"/>
            <a:headEnd/>
            <a:tailEnd/>
          </a:ln>
        </p:spPr>
        <p:txBody>
          <a:bodyPr wrap="square">
            <a:spAutoFit/>
          </a:bodyPr>
          <a:lstStyle/>
          <a:p>
            <a:pPr marL="354013" eaLnBrk="0" fontAlgn="base" hangingPunct="0">
              <a:spcBef>
                <a:spcPct val="50000"/>
              </a:spcBef>
              <a:spcAft>
                <a:spcPct val="0"/>
              </a:spcAft>
              <a:buSzPct val="150000"/>
              <a:buFont typeface="Arial Unicode MS" pitchFamily="34" charset="-128"/>
              <a:buNone/>
            </a:pPr>
            <a:r>
              <a:rPr kumimoji="1" lang="de-DE" dirty="0">
                <a:solidFill>
                  <a:srgbClr val="1D2D4B"/>
                </a:solidFill>
              </a:rPr>
              <a:t>Wird für Unternehmen, Selbstständige und freiberuflich Tätige angeboten. </a:t>
            </a:r>
            <a:endParaRPr kumimoji="1" lang="de-DE" dirty="0" smtClean="0">
              <a:solidFill>
                <a:srgbClr val="1D2D4B"/>
              </a:solidFill>
            </a:endParaRPr>
          </a:p>
          <a:p>
            <a:pPr marL="354013" eaLnBrk="0" fontAlgn="base" hangingPunct="0">
              <a:spcBef>
                <a:spcPct val="50000"/>
              </a:spcBef>
              <a:spcAft>
                <a:spcPct val="0"/>
              </a:spcAft>
              <a:buSzPct val="150000"/>
              <a:buFont typeface="Arial Unicode MS" pitchFamily="34" charset="-128"/>
              <a:buNone/>
            </a:pPr>
            <a:r>
              <a:rPr kumimoji="1" lang="de-DE" dirty="0" smtClean="0">
                <a:solidFill>
                  <a:srgbClr val="1D2D4B"/>
                </a:solidFill>
              </a:rPr>
              <a:t>Er </a:t>
            </a:r>
            <a:r>
              <a:rPr kumimoji="1" lang="de-DE" dirty="0">
                <a:solidFill>
                  <a:srgbClr val="1D2D4B"/>
                </a:solidFill>
              </a:rPr>
              <a:t>erstreckt sich auch auf die Arbeitnehmer der Versicherten bei ihrer beruflichen Tätigkeit.</a:t>
            </a:r>
          </a:p>
        </p:txBody>
      </p:sp>
      <p:sp>
        <p:nvSpPr>
          <p:cNvPr id="10" name="Text Box 7"/>
          <p:cNvSpPr txBox="1">
            <a:spLocks noChangeArrowheads="1"/>
          </p:cNvSpPr>
          <p:nvPr/>
        </p:nvSpPr>
        <p:spPr bwMode="auto">
          <a:xfrm>
            <a:off x="331668" y="4155673"/>
            <a:ext cx="4419600" cy="366713"/>
          </a:xfrm>
          <a:prstGeom prst="rect">
            <a:avLst/>
          </a:prstGeom>
          <a:noFill/>
          <a:ln w="9525">
            <a:noFill/>
            <a:miter lim="800000"/>
            <a:headEnd/>
            <a:tailEnd/>
          </a:ln>
        </p:spPr>
        <p:txBody>
          <a:bodyPr>
            <a:spAutoFit/>
          </a:bodyPr>
          <a:lstStyle/>
          <a:p>
            <a:pPr marL="354013" eaLnBrk="0" fontAlgn="base" hangingPunct="0">
              <a:spcBef>
                <a:spcPct val="50000"/>
              </a:spcBef>
              <a:spcAft>
                <a:spcPct val="0"/>
              </a:spcAft>
              <a:buSzPct val="150000"/>
              <a:buFont typeface="Arial Unicode MS" pitchFamily="34" charset="-128"/>
              <a:buNone/>
            </a:pPr>
            <a:r>
              <a:rPr kumimoji="1" lang="de-DE">
                <a:solidFill>
                  <a:srgbClr val="1D2D4B"/>
                </a:solidFill>
              </a:rPr>
              <a:t>Die Kombination umfasst:</a:t>
            </a:r>
          </a:p>
        </p:txBody>
      </p:sp>
    </p:spTree>
    <p:extLst>
      <p:ext uri="{BB962C8B-B14F-4D97-AF65-F5344CB8AC3E}">
        <p14:creationId xmlns:p14="http://schemas.microsoft.com/office/powerpoint/2010/main" val="3323956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69</a:t>
            </a:fld>
            <a:endParaRPr lang="de-DE"/>
          </a:p>
        </p:txBody>
      </p:sp>
      <p:sp>
        <p:nvSpPr>
          <p:cNvPr id="5" name="Textplatzhalter 4"/>
          <p:cNvSpPr>
            <a:spLocks noGrp="1"/>
          </p:cNvSpPr>
          <p:nvPr>
            <p:ph type="body" sz="quarter" idx="10"/>
          </p:nvPr>
        </p:nvSpPr>
        <p:spPr/>
        <p:txBody>
          <a:bodyPr/>
          <a:lstStyle/>
          <a:p>
            <a:r>
              <a:rPr lang="de-DE" dirty="0" smtClean="0"/>
              <a:t>Vertragsarten</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3"/>
          <p:cNvSpPr txBox="1">
            <a:spLocks noChangeArrowheads="1"/>
          </p:cNvSpPr>
          <p:nvPr/>
        </p:nvSpPr>
        <p:spPr bwMode="auto">
          <a:xfrm>
            <a:off x="364220" y="2419131"/>
            <a:ext cx="7272337" cy="366712"/>
          </a:xfrm>
          <a:prstGeom prst="rect">
            <a:avLst/>
          </a:prstGeom>
          <a:noFill/>
          <a:ln w="9525">
            <a:noFill/>
            <a:miter lim="800000"/>
            <a:headEnd/>
            <a:tailEnd/>
          </a:ln>
        </p:spPr>
        <p:txBody>
          <a:bodyPr>
            <a:spAutoFit/>
          </a:bodyPr>
          <a:lstStyle/>
          <a:p>
            <a:pPr eaLnBrk="0" fontAlgn="base" hangingPunct="0">
              <a:spcBef>
                <a:spcPct val="50000"/>
              </a:spcBef>
              <a:spcAft>
                <a:spcPct val="0"/>
              </a:spcAft>
              <a:buSzPct val="150000"/>
              <a:buFont typeface="Arial Unicode MS" pitchFamily="34" charset="-128"/>
              <a:buNone/>
            </a:pPr>
            <a:r>
              <a:rPr kumimoji="1" lang="de-DE" b="1" dirty="0">
                <a:solidFill>
                  <a:srgbClr val="1D2D4B"/>
                </a:solidFill>
              </a:rPr>
              <a:t>Immobilienrechtsschutz (§29 ARB)</a:t>
            </a:r>
          </a:p>
        </p:txBody>
      </p:sp>
      <p:sp>
        <p:nvSpPr>
          <p:cNvPr id="7" name="Text Box 5"/>
          <p:cNvSpPr txBox="1">
            <a:spLocks noChangeArrowheads="1"/>
          </p:cNvSpPr>
          <p:nvPr/>
        </p:nvSpPr>
        <p:spPr bwMode="auto">
          <a:xfrm>
            <a:off x="0" y="3031111"/>
            <a:ext cx="11823580" cy="646331"/>
          </a:xfrm>
          <a:prstGeom prst="rect">
            <a:avLst/>
          </a:prstGeom>
          <a:noFill/>
          <a:ln w="9525">
            <a:noFill/>
            <a:miter lim="800000"/>
            <a:headEnd/>
            <a:tailEnd/>
          </a:ln>
        </p:spPr>
        <p:txBody>
          <a:bodyPr wrap="square">
            <a:spAutoFit/>
          </a:bodyPr>
          <a:lstStyle/>
          <a:p>
            <a:pPr marL="354013" eaLnBrk="0" fontAlgn="base" hangingPunct="0">
              <a:spcBef>
                <a:spcPct val="50000"/>
              </a:spcBef>
              <a:spcAft>
                <a:spcPct val="0"/>
              </a:spcAft>
              <a:buSzPct val="150000"/>
              <a:buFont typeface="Arial Unicode MS" pitchFamily="34" charset="-128"/>
              <a:buNone/>
            </a:pPr>
            <a:r>
              <a:rPr kumimoji="1" lang="de-DE" dirty="0">
                <a:solidFill>
                  <a:srgbClr val="1D2D4B"/>
                </a:solidFill>
              </a:rPr>
              <a:t>Wird für Eigentümer, Mieter und Vermieter angeboten und deckt z. B. Streitigkeiten wegen Mieterhöhungen, Nebenkostenabrechnungen, Kündigungen, Kautionsrückzahlungen, Einwirkungen auf das Grundstück.</a:t>
            </a:r>
          </a:p>
        </p:txBody>
      </p:sp>
      <p:sp>
        <p:nvSpPr>
          <p:cNvPr id="8" name="Text Box 6"/>
          <p:cNvSpPr txBox="1">
            <a:spLocks noChangeArrowheads="1"/>
          </p:cNvSpPr>
          <p:nvPr/>
        </p:nvSpPr>
        <p:spPr bwMode="auto">
          <a:xfrm>
            <a:off x="1948545" y="4722593"/>
            <a:ext cx="4806950" cy="641350"/>
          </a:xfrm>
          <a:prstGeom prst="rect">
            <a:avLst/>
          </a:prstGeom>
          <a:noFill/>
          <a:ln w="9525">
            <a:noFill/>
            <a:miter lim="800000"/>
            <a:headEnd/>
            <a:tailEnd/>
          </a:ln>
        </p:spPr>
        <p:txBody>
          <a:bodyPr wrap="none">
            <a:spAutoFit/>
          </a:bodyPr>
          <a:lstStyle/>
          <a:p>
            <a:pPr marL="381000" indent="-381000" fontAlgn="base">
              <a:spcBef>
                <a:spcPct val="0"/>
              </a:spcBef>
              <a:spcAft>
                <a:spcPct val="0"/>
              </a:spcAft>
              <a:buClr>
                <a:srgbClr val="1D2D4B"/>
              </a:buClr>
              <a:buFont typeface="Wingdings" pitchFamily="2" charset="2"/>
              <a:buChar char="§"/>
            </a:pPr>
            <a:r>
              <a:rPr kumimoji="1" lang="de-DE">
                <a:solidFill>
                  <a:srgbClr val="1D2D4B"/>
                </a:solidFill>
              </a:rPr>
              <a:t>Wohnungs- und Grundstücksrechtsschutz</a:t>
            </a:r>
          </a:p>
          <a:p>
            <a:pPr marL="381000" indent="-381000" fontAlgn="base">
              <a:spcBef>
                <a:spcPct val="0"/>
              </a:spcBef>
              <a:spcAft>
                <a:spcPct val="0"/>
              </a:spcAft>
              <a:buClr>
                <a:srgbClr val="1D2D4B"/>
              </a:buClr>
              <a:buFont typeface="Wingdings" pitchFamily="2" charset="2"/>
              <a:buChar char="§"/>
            </a:pPr>
            <a:r>
              <a:rPr kumimoji="1" lang="de-DE">
                <a:solidFill>
                  <a:srgbClr val="1D2D4B"/>
                </a:solidFill>
              </a:rPr>
              <a:t>Steuerrechtsschutz vor Gerichten</a:t>
            </a:r>
          </a:p>
        </p:txBody>
      </p:sp>
      <p:sp>
        <p:nvSpPr>
          <p:cNvPr id="9" name="Text Box 7"/>
          <p:cNvSpPr txBox="1">
            <a:spLocks noChangeArrowheads="1"/>
          </p:cNvSpPr>
          <p:nvPr/>
        </p:nvSpPr>
        <p:spPr bwMode="auto">
          <a:xfrm>
            <a:off x="364220" y="4192368"/>
            <a:ext cx="4419600" cy="366713"/>
          </a:xfrm>
          <a:prstGeom prst="rect">
            <a:avLst/>
          </a:prstGeom>
          <a:noFill/>
          <a:ln w="9525">
            <a:noFill/>
            <a:miter lim="800000"/>
            <a:headEnd/>
            <a:tailEnd/>
          </a:ln>
        </p:spPr>
        <p:txBody>
          <a:bodyPr>
            <a:spAutoFit/>
          </a:bodyPr>
          <a:lstStyle/>
          <a:p>
            <a:pPr marL="354013" eaLnBrk="0" fontAlgn="base" hangingPunct="0">
              <a:spcBef>
                <a:spcPct val="50000"/>
              </a:spcBef>
              <a:spcAft>
                <a:spcPct val="0"/>
              </a:spcAft>
              <a:buSzPct val="150000"/>
              <a:buFont typeface="Arial Unicode MS" pitchFamily="34" charset="-128"/>
              <a:buNone/>
            </a:pPr>
            <a:r>
              <a:rPr kumimoji="1" lang="de-DE">
                <a:solidFill>
                  <a:srgbClr val="1D2D4B"/>
                </a:solidFill>
              </a:rPr>
              <a:t>Die Deckung umfasst:</a:t>
            </a:r>
          </a:p>
        </p:txBody>
      </p:sp>
    </p:spTree>
    <p:extLst>
      <p:ext uri="{BB962C8B-B14F-4D97-AF65-F5344CB8AC3E}">
        <p14:creationId xmlns:p14="http://schemas.microsoft.com/office/powerpoint/2010/main" val="3379839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p:cNvSpPr>
            <a:spLocks noGrp="1"/>
          </p:cNvSpPr>
          <p:nvPr>
            <p:ph type="body" sz="quarter" idx="10"/>
          </p:nvPr>
        </p:nvSpPr>
        <p:spPr/>
        <p:txBody>
          <a:bodyPr/>
          <a:lstStyle/>
          <a:p>
            <a:pPr eaLnBrk="0" hangingPunct="0">
              <a:spcBef>
                <a:spcPct val="50000"/>
              </a:spcBef>
            </a:pPr>
            <a:r>
              <a:rPr kumimoji="1" lang="de-DE" dirty="0"/>
              <a:t>Geschäftsfähigkeit</a:t>
            </a:r>
          </a:p>
          <a:p>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7" name="Text Box 3"/>
          <p:cNvSpPr txBox="1">
            <a:spLocks noChangeArrowheads="1"/>
          </p:cNvSpPr>
          <p:nvPr/>
        </p:nvSpPr>
        <p:spPr bwMode="auto">
          <a:xfrm>
            <a:off x="364220" y="2210986"/>
            <a:ext cx="8424862" cy="40011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u="sng" dirty="0">
                <a:solidFill>
                  <a:srgbClr val="1D2D4B"/>
                </a:solidFill>
              </a:rPr>
              <a:t>Versicherungsverträge mit Minderjährigen</a:t>
            </a:r>
          </a:p>
        </p:txBody>
      </p:sp>
      <p:sp>
        <p:nvSpPr>
          <p:cNvPr id="8" name="Text Box 5"/>
          <p:cNvSpPr txBox="1">
            <a:spLocks noChangeArrowheads="1"/>
          </p:cNvSpPr>
          <p:nvPr/>
        </p:nvSpPr>
        <p:spPr bwMode="auto">
          <a:xfrm>
            <a:off x="364219" y="2743706"/>
            <a:ext cx="11459360" cy="1061829"/>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kumimoji="1" lang="de-DE" b="1" dirty="0">
                <a:solidFill>
                  <a:srgbClr val="1D2D4B"/>
                </a:solidFill>
              </a:rPr>
              <a:t>Zustimmung der Eltern als gesetzliche Vertreter (BGB § 107, 108)</a:t>
            </a:r>
          </a:p>
          <a:p>
            <a:pPr marL="539750" lvl="1" eaLnBrk="0" fontAlgn="base" hangingPunct="0">
              <a:spcBef>
                <a:spcPct val="50000"/>
              </a:spcBef>
              <a:spcAft>
                <a:spcPct val="0"/>
              </a:spcAft>
              <a:buFont typeface="Wingdings" pitchFamily="2" charset="2"/>
              <a:buChar char="§"/>
            </a:pPr>
            <a:r>
              <a:rPr kumimoji="1" lang="de-DE" dirty="0">
                <a:solidFill>
                  <a:srgbClr val="1D2D4B"/>
                </a:solidFill>
              </a:rPr>
              <a:t> 	Zustimmung für die Rechtswirksamkeit des Vertrages kann vor (Einwilligung) </a:t>
            </a:r>
            <a:r>
              <a:rPr kumimoji="1" lang="de-DE" dirty="0" smtClean="0">
                <a:solidFill>
                  <a:srgbClr val="1D2D4B"/>
                </a:solidFill>
              </a:rPr>
              <a:t>oder </a:t>
            </a:r>
            <a:r>
              <a:rPr kumimoji="1" lang="de-DE" dirty="0">
                <a:solidFill>
                  <a:srgbClr val="1D2D4B"/>
                </a:solidFill>
              </a:rPr>
              <a:t>nach </a:t>
            </a:r>
            <a:r>
              <a:rPr kumimoji="1" lang="de-DE" dirty="0" smtClean="0">
                <a:solidFill>
                  <a:srgbClr val="1D2D4B"/>
                </a:solidFill>
              </a:rPr>
              <a:t>	(</a:t>
            </a:r>
            <a:r>
              <a:rPr kumimoji="1" lang="de-DE" dirty="0">
                <a:solidFill>
                  <a:srgbClr val="1D2D4B"/>
                </a:solidFill>
              </a:rPr>
              <a:t>Genehmigung) </a:t>
            </a:r>
            <a:r>
              <a:rPr kumimoji="1" lang="de-DE" dirty="0" smtClean="0">
                <a:solidFill>
                  <a:srgbClr val="1D2D4B"/>
                </a:solidFill>
              </a:rPr>
              <a:t>Abschluss </a:t>
            </a:r>
            <a:r>
              <a:rPr kumimoji="1" lang="de-DE" dirty="0">
                <a:solidFill>
                  <a:srgbClr val="1D2D4B"/>
                </a:solidFill>
              </a:rPr>
              <a:t>des Vertrages erfolgen</a:t>
            </a:r>
          </a:p>
        </p:txBody>
      </p:sp>
      <p:sp>
        <p:nvSpPr>
          <p:cNvPr id="9" name="Text Box 6"/>
          <p:cNvSpPr txBox="1">
            <a:spLocks noChangeArrowheads="1"/>
          </p:cNvSpPr>
          <p:nvPr/>
        </p:nvSpPr>
        <p:spPr bwMode="auto">
          <a:xfrm>
            <a:off x="364220" y="3967667"/>
            <a:ext cx="10760980" cy="784830"/>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kumimoji="1" lang="de-DE" b="1" dirty="0">
                <a:solidFill>
                  <a:srgbClr val="1D2D4B"/>
                </a:solidFill>
              </a:rPr>
              <a:t>Taschengeldparagraf (BGB § 110)</a:t>
            </a:r>
          </a:p>
          <a:p>
            <a:pPr marL="539750" lvl="1" eaLnBrk="0" fontAlgn="base" hangingPunct="0">
              <a:spcBef>
                <a:spcPct val="50000"/>
              </a:spcBef>
              <a:spcAft>
                <a:spcPct val="0"/>
              </a:spcAft>
              <a:buFont typeface="Wingdings" pitchFamily="2" charset="2"/>
              <a:buChar char="§"/>
            </a:pPr>
            <a:r>
              <a:rPr kumimoji="1" lang="de-DE" dirty="0">
                <a:solidFill>
                  <a:srgbClr val="1D2D4B"/>
                </a:solidFill>
              </a:rPr>
              <a:t> 	Beiträge sind aus dem Taschengeld finanzierbar und nicht wiederkehrend</a:t>
            </a:r>
          </a:p>
        </p:txBody>
      </p:sp>
      <p:sp>
        <p:nvSpPr>
          <p:cNvPr id="10" name="Text Box 7"/>
          <p:cNvSpPr txBox="1">
            <a:spLocks noChangeArrowheads="1"/>
          </p:cNvSpPr>
          <p:nvPr/>
        </p:nvSpPr>
        <p:spPr bwMode="auto">
          <a:xfrm>
            <a:off x="364219" y="4862111"/>
            <a:ext cx="11348355" cy="1338828"/>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kumimoji="1" lang="de-DE" b="1" dirty="0">
                <a:solidFill>
                  <a:srgbClr val="1D2D4B"/>
                </a:solidFill>
              </a:rPr>
              <a:t>Familiengerichtliche Genehmigung langfristiger Verträge (BGB § 1643 (1) i. V. m. </a:t>
            </a:r>
            <a:r>
              <a:rPr kumimoji="1" lang="de-DE" b="1" dirty="0" smtClean="0">
                <a:solidFill>
                  <a:srgbClr val="1D2D4B"/>
                </a:solidFill>
              </a:rPr>
              <a:t>§ </a:t>
            </a:r>
            <a:r>
              <a:rPr kumimoji="1" lang="de-DE" b="1" dirty="0">
                <a:solidFill>
                  <a:srgbClr val="1D2D4B"/>
                </a:solidFill>
              </a:rPr>
              <a:t>1822 Nr. 5)</a:t>
            </a:r>
          </a:p>
          <a:p>
            <a:pPr marL="539750" lvl="1" eaLnBrk="0" fontAlgn="base" hangingPunct="0">
              <a:spcBef>
                <a:spcPct val="50000"/>
              </a:spcBef>
              <a:spcAft>
                <a:spcPct val="0"/>
              </a:spcAft>
              <a:buFont typeface="Wingdings" pitchFamily="2" charset="2"/>
              <a:buChar char="§"/>
            </a:pPr>
            <a:r>
              <a:rPr kumimoji="1" lang="de-DE" dirty="0">
                <a:solidFill>
                  <a:srgbClr val="1D2D4B"/>
                </a:solidFill>
              </a:rPr>
              <a:t> 	gilt für Verträge mit mehrjähriger Laufzeit, an die der Minderjährige ohne </a:t>
            </a:r>
            <a:r>
              <a:rPr kumimoji="1" lang="de-DE" dirty="0" smtClean="0">
                <a:solidFill>
                  <a:srgbClr val="1D2D4B"/>
                </a:solidFill>
              </a:rPr>
              <a:t>Kündigungsmöglichkeit 	länger </a:t>
            </a:r>
            <a:r>
              <a:rPr kumimoji="1" lang="de-DE" dirty="0">
                <a:solidFill>
                  <a:srgbClr val="1D2D4B"/>
                </a:solidFill>
              </a:rPr>
              <a:t>als </a:t>
            </a:r>
            <a:r>
              <a:rPr kumimoji="1" lang="de-DE" dirty="0" smtClean="0">
                <a:solidFill>
                  <a:srgbClr val="1D2D4B"/>
                </a:solidFill>
              </a:rPr>
              <a:t>ein </a:t>
            </a:r>
            <a:r>
              <a:rPr kumimoji="1" lang="de-DE" dirty="0">
                <a:solidFill>
                  <a:srgbClr val="1D2D4B"/>
                </a:solidFill>
              </a:rPr>
              <a:t>Jahr über das 18. Lebensjahr hinaus </a:t>
            </a:r>
            <a:r>
              <a:rPr kumimoji="1" lang="de-DE" dirty="0" smtClean="0">
                <a:solidFill>
                  <a:srgbClr val="1D2D4B"/>
                </a:solidFill>
              </a:rPr>
              <a:t>gebunden </a:t>
            </a:r>
            <a:r>
              <a:rPr kumimoji="1" lang="de-DE" dirty="0">
                <a:solidFill>
                  <a:srgbClr val="1D2D4B"/>
                </a:solidFill>
              </a:rPr>
              <a:t>ist (und grundsätzlich </a:t>
            </a:r>
            <a:r>
              <a:rPr kumimoji="1" lang="de-DE" dirty="0" smtClean="0">
                <a:solidFill>
                  <a:srgbClr val="1D2D4B"/>
                </a:solidFill>
              </a:rPr>
              <a:t>für 	Lebensversicherungsverträge</a:t>
            </a:r>
            <a:r>
              <a:rPr kumimoji="1" lang="de-DE" dirty="0">
                <a:solidFill>
                  <a:srgbClr val="1D2D4B"/>
                </a:solidFill>
              </a:rPr>
              <a:t>)</a:t>
            </a:r>
          </a:p>
        </p:txBody>
      </p:sp>
    </p:spTree>
    <p:extLst>
      <p:ext uri="{BB962C8B-B14F-4D97-AF65-F5344CB8AC3E}">
        <p14:creationId xmlns:p14="http://schemas.microsoft.com/office/powerpoint/2010/main" val="12799676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70</a:t>
            </a:fld>
            <a:endParaRPr lang="de-DE"/>
          </a:p>
        </p:txBody>
      </p:sp>
      <p:sp>
        <p:nvSpPr>
          <p:cNvPr id="5" name="Textplatzhalter 4"/>
          <p:cNvSpPr>
            <a:spLocks noGrp="1"/>
          </p:cNvSpPr>
          <p:nvPr>
            <p:ph type="body" sz="quarter" idx="10"/>
          </p:nvPr>
        </p:nvSpPr>
        <p:spPr/>
        <p:txBody>
          <a:bodyPr/>
          <a:lstStyle/>
          <a:p>
            <a:r>
              <a:rPr lang="de-DE" dirty="0" smtClean="0"/>
              <a:t>Wartezeit</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9" name="Textplatzhalter 3"/>
          <p:cNvSpPr>
            <a:spLocks noGrp="1"/>
          </p:cNvSpPr>
          <p:nvPr>
            <p:ph type="body" sz="half" idx="2"/>
          </p:nvPr>
        </p:nvSpPr>
        <p:spPr>
          <a:xfrm>
            <a:off x="369357" y="2247681"/>
            <a:ext cx="11343218" cy="4349969"/>
          </a:xfrm>
        </p:spPr>
        <p:txBody>
          <a:bodyPr/>
          <a:lstStyle/>
          <a:p>
            <a:r>
              <a:rPr kumimoji="1" lang="de-DE" sz="1600" dirty="0"/>
              <a:t>Für bestimmte Versicherungsfälle gilt eine Wartezeit von drei Monaten</a:t>
            </a:r>
            <a:r>
              <a:rPr kumimoji="1" lang="de-DE" sz="1600" dirty="0" smtClean="0"/>
              <a:t>. Unter anderem für:</a:t>
            </a:r>
          </a:p>
          <a:p>
            <a:endParaRPr kumimoji="1" lang="de-DE" sz="1600" dirty="0" smtClean="0"/>
          </a:p>
          <a:p>
            <a:pPr marL="623888" indent="-266700" eaLnBrk="0" hangingPunct="0">
              <a:spcBef>
                <a:spcPct val="30000"/>
              </a:spcBef>
              <a:buClr>
                <a:srgbClr val="1D2D4B"/>
              </a:buClr>
              <a:buFont typeface="Wingdings" pitchFamily="2" charset="2"/>
              <a:buChar char="§"/>
            </a:pPr>
            <a:r>
              <a:rPr kumimoji="1" lang="de-DE" sz="1600" dirty="0" smtClean="0"/>
              <a:t>Arbeitsrechtsschutz (bei einigen Anbietern auch länger z.B. 6 Monate)</a:t>
            </a:r>
            <a:endParaRPr kumimoji="1" lang="de-DE" sz="1600" dirty="0"/>
          </a:p>
          <a:p>
            <a:pPr marL="623888" indent="-266700" eaLnBrk="0" hangingPunct="0">
              <a:spcBef>
                <a:spcPct val="30000"/>
              </a:spcBef>
              <a:buClr>
                <a:srgbClr val="1D2D4B"/>
              </a:buClr>
              <a:buFont typeface="Wingdings" pitchFamily="2" charset="2"/>
              <a:buChar char="§"/>
            </a:pPr>
            <a:r>
              <a:rPr kumimoji="1" lang="de-DE" sz="1600" dirty="0"/>
              <a:t>Führerscheinrechtsschutz</a:t>
            </a:r>
          </a:p>
          <a:p>
            <a:pPr marL="623888" indent="-266700" eaLnBrk="0" hangingPunct="0">
              <a:spcBef>
                <a:spcPct val="30000"/>
              </a:spcBef>
              <a:buClr>
                <a:srgbClr val="1D2D4B"/>
              </a:buClr>
              <a:buFont typeface="Wingdings" pitchFamily="2" charset="2"/>
              <a:buChar char="§"/>
            </a:pPr>
            <a:r>
              <a:rPr kumimoji="1" lang="de-DE" sz="1600" dirty="0"/>
              <a:t>Grundstück- und Mietrechtsschutz</a:t>
            </a:r>
          </a:p>
          <a:p>
            <a:pPr marL="623888" indent="-266700" eaLnBrk="0" hangingPunct="0">
              <a:spcBef>
                <a:spcPct val="30000"/>
              </a:spcBef>
              <a:buClr>
                <a:srgbClr val="1D2D4B"/>
              </a:buClr>
              <a:buFont typeface="Wingdings" pitchFamily="2" charset="2"/>
              <a:buChar char="§"/>
            </a:pPr>
            <a:r>
              <a:rPr kumimoji="1" lang="de-DE" sz="1600" dirty="0"/>
              <a:t>Sozialgerichtsrechtsschutz</a:t>
            </a:r>
          </a:p>
          <a:p>
            <a:pPr marL="623888" indent="-266700" eaLnBrk="0" hangingPunct="0">
              <a:spcBef>
                <a:spcPct val="30000"/>
              </a:spcBef>
              <a:buClr>
                <a:srgbClr val="1D2D4B"/>
              </a:buClr>
              <a:buFont typeface="Wingdings" pitchFamily="2" charset="2"/>
              <a:buChar char="§"/>
            </a:pPr>
            <a:r>
              <a:rPr kumimoji="1" lang="de-DE" sz="1600" dirty="0"/>
              <a:t>Steuerrechtsschutz</a:t>
            </a:r>
          </a:p>
          <a:p>
            <a:pPr marL="623888" indent="-266700" eaLnBrk="0" hangingPunct="0">
              <a:spcBef>
                <a:spcPct val="30000"/>
              </a:spcBef>
              <a:buClr>
                <a:srgbClr val="1D2D4B"/>
              </a:buClr>
              <a:buFont typeface="Wingdings" pitchFamily="2" charset="2"/>
              <a:buChar char="§"/>
            </a:pPr>
            <a:r>
              <a:rPr kumimoji="1" lang="de-DE" sz="1600" dirty="0"/>
              <a:t>Vertragsrechtsschutz</a:t>
            </a:r>
          </a:p>
          <a:p>
            <a:endParaRPr kumimoji="1" lang="de-DE" sz="1600" dirty="0"/>
          </a:p>
          <a:p>
            <a:r>
              <a:rPr kumimoji="1" lang="de-DE" sz="1600" dirty="0"/>
              <a:t>Die Wartezeit ist eine Schutzfrist in Risikobereichen, in denen der Versicherungsfall von der Gefahr, durch den VN zeitlich manipuliert werden zu können, nicht ganz frei ist (hohes subjektives Risiko).</a:t>
            </a:r>
          </a:p>
          <a:p>
            <a:r>
              <a:rPr kumimoji="1" lang="de-DE" sz="1600" dirty="0"/>
              <a:t>Anspruch auf Rechtsschutz nach Eintritt eines Rechtsschutzfalles (§4 ARB)</a:t>
            </a:r>
          </a:p>
          <a:p>
            <a:r>
              <a:rPr kumimoji="1" lang="de-DE" sz="1600" dirty="0"/>
              <a:t>Tritt während der Wartezeit ein Rechtsstreit ein, besteht </a:t>
            </a:r>
            <a:r>
              <a:rPr kumimoji="1" lang="de-DE" sz="1600" u="sng" dirty="0"/>
              <a:t>kein</a:t>
            </a:r>
            <a:r>
              <a:rPr kumimoji="1" lang="de-DE" sz="1600" dirty="0"/>
              <a:t> Versicherungsschutz.</a:t>
            </a:r>
          </a:p>
          <a:p>
            <a:endParaRPr kumimoji="1" lang="de-DE" sz="1600" dirty="0"/>
          </a:p>
        </p:txBody>
      </p:sp>
    </p:spTree>
    <p:extLst>
      <p:ext uri="{BB962C8B-B14F-4D97-AF65-F5344CB8AC3E}">
        <p14:creationId xmlns:p14="http://schemas.microsoft.com/office/powerpoint/2010/main" val="35858823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71</a:t>
            </a:fld>
            <a:endParaRPr lang="de-DE"/>
          </a:p>
        </p:txBody>
      </p:sp>
      <p:sp>
        <p:nvSpPr>
          <p:cNvPr id="5" name="Textplatzhalter 4"/>
          <p:cNvSpPr>
            <a:spLocks noGrp="1"/>
          </p:cNvSpPr>
          <p:nvPr>
            <p:ph type="body" sz="quarter" idx="10"/>
          </p:nvPr>
        </p:nvSpPr>
        <p:spPr/>
        <p:txBody>
          <a:bodyPr/>
          <a:lstStyle/>
          <a:p>
            <a:r>
              <a:rPr lang="de-DE" dirty="0" smtClean="0"/>
              <a:t>Wartezeit </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3"/>
          <p:cNvSpPr txBox="1">
            <a:spLocks noChangeArrowheads="1"/>
          </p:cNvSpPr>
          <p:nvPr/>
        </p:nvSpPr>
        <p:spPr bwMode="auto">
          <a:xfrm>
            <a:off x="0" y="2247681"/>
            <a:ext cx="7162800" cy="366712"/>
          </a:xfrm>
          <a:prstGeom prst="rect">
            <a:avLst/>
          </a:prstGeom>
          <a:noFill/>
          <a:ln w="9525">
            <a:noFill/>
            <a:miter lim="800000"/>
            <a:headEnd/>
            <a:tailEnd/>
          </a:ln>
        </p:spPr>
        <p:txBody>
          <a:bodyPr>
            <a:spAutoFit/>
          </a:bodyPr>
          <a:lstStyle/>
          <a:p>
            <a:pPr marL="354013" eaLnBrk="0" fontAlgn="base" hangingPunct="0">
              <a:spcBef>
                <a:spcPct val="50000"/>
              </a:spcBef>
              <a:spcAft>
                <a:spcPct val="0"/>
              </a:spcAft>
              <a:buSzPct val="150000"/>
              <a:buFont typeface="Arial Unicode MS" pitchFamily="34" charset="-128"/>
              <a:buNone/>
            </a:pPr>
            <a:r>
              <a:rPr kumimoji="1" lang="de-DE" u="sng" dirty="0">
                <a:solidFill>
                  <a:srgbClr val="1D2D4B"/>
                </a:solidFill>
              </a:rPr>
              <a:t>Keine</a:t>
            </a:r>
            <a:r>
              <a:rPr kumimoji="1" lang="de-DE" dirty="0">
                <a:solidFill>
                  <a:srgbClr val="1D2D4B"/>
                </a:solidFill>
              </a:rPr>
              <a:t> Wartezeit gilt für die Leistungsarten</a:t>
            </a:r>
          </a:p>
        </p:txBody>
      </p:sp>
      <p:sp>
        <p:nvSpPr>
          <p:cNvPr id="7" name="Text Box 4"/>
          <p:cNvSpPr txBox="1">
            <a:spLocks noChangeArrowheads="1"/>
          </p:cNvSpPr>
          <p:nvPr/>
        </p:nvSpPr>
        <p:spPr bwMode="auto">
          <a:xfrm>
            <a:off x="1655762" y="3327181"/>
            <a:ext cx="5410200" cy="1192212"/>
          </a:xfrm>
          <a:prstGeom prst="rect">
            <a:avLst/>
          </a:prstGeom>
          <a:noFill/>
          <a:ln w="9525">
            <a:noFill/>
            <a:miter lim="800000"/>
            <a:headEnd/>
            <a:tailEnd/>
          </a:ln>
        </p:spPr>
        <p:txBody>
          <a:bodyPr>
            <a:spAutoFit/>
          </a:bodyPr>
          <a:lstStyle/>
          <a:p>
            <a:pPr marL="476250" indent="-47625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Schadenersatzrechtsschutz</a:t>
            </a:r>
          </a:p>
          <a:p>
            <a:pPr marL="476250" indent="-47625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Strafrechtsschutz</a:t>
            </a:r>
          </a:p>
          <a:p>
            <a:pPr marL="476250" indent="-476250"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Beratungsrechtsschutz</a:t>
            </a:r>
          </a:p>
        </p:txBody>
      </p:sp>
    </p:spTree>
    <p:extLst>
      <p:ext uri="{BB962C8B-B14F-4D97-AF65-F5344CB8AC3E}">
        <p14:creationId xmlns:p14="http://schemas.microsoft.com/office/powerpoint/2010/main" val="16999889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72</a:t>
            </a:fld>
            <a:endParaRPr lang="de-DE"/>
          </a:p>
        </p:txBody>
      </p:sp>
      <p:sp>
        <p:nvSpPr>
          <p:cNvPr id="5" name="Textplatzhalter 4"/>
          <p:cNvSpPr>
            <a:spLocks noGrp="1"/>
          </p:cNvSpPr>
          <p:nvPr>
            <p:ph type="body" sz="quarter" idx="10"/>
          </p:nvPr>
        </p:nvSpPr>
        <p:spPr/>
        <p:txBody>
          <a:bodyPr/>
          <a:lstStyle/>
          <a:p>
            <a:r>
              <a:rPr lang="de-DE" dirty="0" smtClean="0"/>
              <a:t>Versicherte Kosten</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3"/>
          <p:cNvSpPr txBox="1">
            <a:spLocks noGrp="1" noChangeArrowheads="1"/>
          </p:cNvSpPr>
          <p:nvPr>
            <p:ph type="body" sz="half" idx="2"/>
          </p:nvPr>
        </p:nvSpPr>
        <p:spPr bwMode="auto">
          <a:xfrm>
            <a:off x="369357" y="2247681"/>
            <a:ext cx="11343218" cy="2640723"/>
          </a:xfrm>
          <a:prstGeom prst="rect">
            <a:avLst/>
          </a:prstGeom>
          <a:noFill/>
          <a:ln w="9525">
            <a:noFill/>
            <a:miter lim="800000"/>
            <a:headEnd/>
            <a:tailEnd/>
          </a:ln>
        </p:spPr>
        <p:txBody>
          <a:bodyPr>
            <a:spAutoFit/>
          </a:bodyPr>
          <a:lstStyle/>
          <a:p>
            <a:pPr marL="717550" indent="-363538" eaLnBrk="0" fontAlgn="base" hangingPunct="0">
              <a:spcBef>
                <a:spcPts val="3000"/>
              </a:spcBef>
              <a:spcAft>
                <a:spcPct val="0"/>
              </a:spcAft>
              <a:buClr>
                <a:srgbClr val="1D2D4B"/>
              </a:buClr>
              <a:buFont typeface="Wingdings" pitchFamily="2" charset="2"/>
              <a:buChar char="§"/>
            </a:pPr>
            <a:r>
              <a:rPr kumimoji="1" lang="de-DE" sz="1800" dirty="0" smtClean="0">
                <a:solidFill>
                  <a:srgbClr val="1D2D4B"/>
                </a:solidFill>
              </a:rPr>
              <a:t>Anwaltskosten</a:t>
            </a:r>
            <a:r>
              <a:rPr kumimoji="1" lang="de-DE" sz="1800" dirty="0">
                <a:solidFill>
                  <a:srgbClr val="1D2D4B"/>
                </a:solidFill>
              </a:rPr>
              <a:t/>
            </a:r>
            <a:br>
              <a:rPr kumimoji="1" lang="de-DE" sz="1800" dirty="0">
                <a:solidFill>
                  <a:srgbClr val="1D2D4B"/>
                </a:solidFill>
              </a:rPr>
            </a:br>
            <a:r>
              <a:rPr kumimoji="1" lang="de-DE" sz="1800" dirty="0">
                <a:solidFill>
                  <a:srgbClr val="1D2D4B"/>
                </a:solidFill>
              </a:rPr>
              <a:t>Die Rechtsschutzversicherung trägt die Kosten für einen Anwalt der Wahl des Versicherungsnehmers</a:t>
            </a:r>
          </a:p>
          <a:p>
            <a:pPr marL="717550" indent="-363538" eaLnBrk="0" fontAlgn="base" hangingPunct="0">
              <a:spcBef>
                <a:spcPct val="50000"/>
              </a:spcBef>
              <a:spcAft>
                <a:spcPct val="0"/>
              </a:spcAft>
              <a:buClr>
                <a:srgbClr val="1D2D4B"/>
              </a:buClr>
              <a:buFont typeface="Wingdings" pitchFamily="2" charset="2"/>
              <a:buChar char="§"/>
            </a:pPr>
            <a:r>
              <a:rPr kumimoji="1" lang="de-DE" sz="1800" dirty="0">
                <a:solidFill>
                  <a:srgbClr val="1D2D4B"/>
                </a:solidFill>
              </a:rPr>
              <a:t>Gerichtskosten</a:t>
            </a:r>
            <a:br>
              <a:rPr kumimoji="1" lang="de-DE" sz="1800" dirty="0">
                <a:solidFill>
                  <a:srgbClr val="1D2D4B"/>
                </a:solidFill>
              </a:rPr>
            </a:br>
            <a:r>
              <a:rPr kumimoji="1" lang="de-DE" sz="1800" dirty="0">
                <a:solidFill>
                  <a:srgbClr val="1D2D4B"/>
                </a:solidFill>
              </a:rPr>
              <a:t>Die Rechtsschutzversicherung übernimmt die Gerichtskosten, welche bei Zivilprozessen und Strafverfahren anfallen</a:t>
            </a:r>
          </a:p>
          <a:p>
            <a:pPr marL="717550" indent="-363538" eaLnBrk="0" fontAlgn="base" hangingPunct="0">
              <a:spcBef>
                <a:spcPct val="50000"/>
              </a:spcBef>
              <a:spcAft>
                <a:spcPct val="0"/>
              </a:spcAft>
              <a:buClr>
                <a:srgbClr val="1D2D4B"/>
              </a:buClr>
              <a:buFont typeface="Wingdings" pitchFamily="2" charset="2"/>
              <a:buChar char="§"/>
            </a:pPr>
            <a:r>
              <a:rPr kumimoji="1" lang="de-DE" sz="1800" dirty="0">
                <a:solidFill>
                  <a:srgbClr val="1D2D4B"/>
                </a:solidFill>
              </a:rPr>
              <a:t>Kautionen</a:t>
            </a:r>
          </a:p>
          <a:p>
            <a:pPr marL="717550" indent="-363538" eaLnBrk="0" fontAlgn="base" hangingPunct="0">
              <a:spcBef>
                <a:spcPct val="50000"/>
              </a:spcBef>
              <a:spcAft>
                <a:spcPct val="0"/>
              </a:spcAft>
              <a:buClr>
                <a:srgbClr val="1D2D4B"/>
              </a:buClr>
              <a:buFont typeface="Wingdings" pitchFamily="2" charset="2"/>
              <a:buChar char="§"/>
            </a:pPr>
            <a:r>
              <a:rPr kumimoji="1" lang="de-DE" sz="1800" dirty="0">
                <a:solidFill>
                  <a:srgbClr val="1D2D4B"/>
                </a:solidFill>
              </a:rPr>
              <a:t>Sachverständigenkosten</a:t>
            </a:r>
          </a:p>
          <a:p>
            <a:pPr marL="717550" indent="-363538" eaLnBrk="0" fontAlgn="base" hangingPunct="0">
              <a:spcBef>
                <a:spcPct val="50000"/>
              </a:spcBef>
              <a:spcAft>
                <a:spcPct val="0"/>
              </a:spcAft>
              <a:buClr>
                <a:srgbClr val="1D2D4B"/>
              </a:buClr>
              <a:buFont typeface="Wingdings" pitchFamily="2" charset="2"/>
              <a:buChar char="§"/>
            </a:pPr>
            <a:r>
              <a:rPr kumimoji="1" lang="de-DE" sz="1800" dirty="0">
                <a:solidFill>
                  <a:srgbClr val="1D2D4B"/>
                </a:solidFill>
              </a:rPr>
              <a:t>Zeugenkosten</a:t>
            </a:r>
          </a:p>
        </p:txBody>
      </p:sp>
    </p:spTree>
    <p:extLst>
      <p:ext uri="{BB962C8B-B14F-4D97-AF65-F5344CB8AC3E}">
        <p14:creationId xmlns:p14="http://schemas.microsoft.com/office/powerpoint/2010/main" val="11981985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73</a:t>
            </a:fld>
            <a:endParaRPr lang="de-DE"/>
          </a:p>
        </p:txBody>
      </p:sp>
      <p:sp>
        <p:nvSpPr>
          <p:cNvPr id="5" name="Textplatzhalter 4"/>
          <p:cNvSpPr>
            <a:spLocks noGrp="1"/>
          </p:cNvSpPr>
          <p:nvPr>
            <p:ph type="body" sz="quarter" idx="10"/>
          </p:nvPr>
        </p:nvSpPr>
        <p:spPr/>
        <p:txBody>
          <a:bodyPr/>
          <a:lstStyle/>
          <a:p>
            <a:r>
              <a:rPr lang="de-DE" dirty="0" smtClean="0"/>
              <a:t>Allgemeine Ausschüsse</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4"/>
          <p:cNvSpPr txBox="1">
            <a:spLocks noChangeArrowheads="1"/>
          </p:cNvSpPr>
          <p:nvPr/>
        </p:nvSpPr>
        <p:spPr bwMode="auto">
          <a:xfrm>
            <a:off x="364220" y="2391344"/>
            <a:ext cx="6629400" cy="2430462"/>
          </a:xfrm>
          <a:prstGeom prst="rect">
            <a:avLst/>
          </a:prstGeom>
          <a:noFill/>
          <a:ln w="9525">
            <a:noFill/>
            <a:miter lim="800000"/>
            <a:headEnd/>
            <a:tailEnd/>
          </a:ln>
        </p:spPr>
        <p:txBody>
          <a:bodyPr>
            <a:spAutoFit/>
          </a:bodyPr>
          <a:lstStyle/>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Krieg</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Innere Unruhen</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Streiks und Aussperrungen</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Erdbeben</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Nuklearschäden</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Schäden durch radioaktive Strahlen</a:t>
            </a:r>
          </a:p>
        </p:txBody>
      </p:sp>
      <p:pic>
        <p:nvPicPr>
          <p:cNvPr id="7" name="Picture 5" descr="gericht00011"/>
          <p:cNvPicPr>
            <a:picLocks noChangeAspect="1" noChangeArrowheads="1" noCrop="1"/>
          </p:cNvPicPr>
          <p:nvPr/>
        </p:nvPicPr>
        <p:blipFill>
          <a:blip r:embed="rId2" cstate="print"/>
          <a:srcRect/>
          <a:stretch>
            <a:fillRect/>
          </a:stretch>
        </p:blipFill>
        <p:spPr bwMode="auto">
          <a:xfrm>
            <a:off x="6196695" y="4047106"/>
            <a:ext cx="2305050" cy="2305050"/>
          </a:xfrm>
          <a:prstGeom prst="rect">
            <a:avLst/>
          </a:prstGeom>
          <a:noFill/>
          <a:ln w="9525">
            <a:noFill/>
            <a:miter lim="800000"/>
            <a:headEnd/>
            <a:tailEnd/>
          </a:ln>
        </p:spPr>
      </p:pic>
    </p:spTree>
    <p:extLst>
      <p:ext uri="{BB962C8B-B14F-4D97-AF65-F5344CB8AC3E}">
        <p14:creationId xmlns:p14="http://schemas.microsoft.com/office/powerpoint/2010/main" val="233138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wipe(left)">
                                      <p:cBhvr>
                                        <p:cTn id="15" dur="500"/>
                                        <p:tgtEl>
                                          <p:spTgt spid="6">
                                            <p:txEl>
                                              <p:pRg st="1" end="1"/>
                                            </p:txEl>
                                          </p:spTgt>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wipe(left)">
                                      <p:cBhvr>
                                        <p:cTn id="19" dur="500"/>
                                        <p:tgtEl>
                                          <p:spTgt spid="6">
                                            <p:txEl>
                                              <p:pRg st="2" end="2"/>
                                            </p:txEl>
                                          </p:spTgt>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wipe(left)">
                                      <p:cBhvr>
                                        <p:cTn id="23" dur="500"/>
                                        <p:tgtEl>
                                          <p:spTgt spid="6">
                                            <p:txEl>
                                              <p:pRg st="3" end="3"/>
                                            </p:txEl>
                                          </p:spTgt>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wipe(left)">
                                      <p:cBhvr>
                                        <p:cTn id="31"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74</a:t>
            </a:fld>
            <a:endParaRPr lang="de-DE"/>
          </a:p>
        </p:txBody>
      </p:sp>
      <p:sp>
        <p:nvSpPr>
          <p:cNvPr id="5" name="Textplatzhalter 4"/>
          <p:cNvSpPr>
            <a:spLocks noGrp="1"/>
          </p:cNvSpPr>
          <p:nvPr>
            <p:ph type="body" sz="quarter" idx="10"/>
          </p:nvPr>
        </p:nvSpPr>
        <p:spPr/>
        <p:txBody>
          <a:bodyPr/>
          <a:lstStyle/>
          <a:p>
            <a:r>
              <a:rPr kumimoji="1" lang="de-DE" dirty="0"/>
              <a:t>Ausschlüsse - Innere Rechtsverhältnisse</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3"/>
          <p:cNvSpPr txBox="1">
            <a:spLocks noChangeArrowheads="1"/>
          </p:cNvSpPr>
          <p:nvPr/>
        </p:nvSpPr>
        <p:spPr bwMode="auto">
          <a:xfrm>
            <a:off x="189098" y="2210986"/>
            <a:ext cx="8064500" cy="1192212"/>
          </a:xfrm>
          <a:prstGeom prst="rect">
            <a:avLst/>
          </a:prstGeom>
          <a:noFill/>
          <a:ln w="9525">
            <a:noFill/>
            <a:miter lim="800000"/>
            <a:headEnd/>
            <a:tailEnd/>
          </a:ln>
        </p:spPr>
        <p:txBody>
          <a:bodyPr>
            <a:spAutoFit/>
          </a:bodyPr>
          <a:lstStyle/>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Familien- und Erbrecht</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Recht der Handelsgesellschaften und Genossenschaften</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Freiwillige Gerichtsbarkeit</a:t>
            </a:r>
          </a:p>
        </p:txBody>
      </p:sp>
      <p:sp>
        <p:nvSpPr>
          <p:cNvPr id="7" name="Text Box 7"/>
          <p:cNvSpPr txBox="1">
            <a:spLocks noChangeArrowheads="1"/>
          </p:cNvSpPr>
          <p:nvPr/>
        </p:nvSpPr>
        <p:spPr bwMode="auto">
          <a:xfrm>
            <a:off x="-349136" y="3850505"/>
            <a:ext cx="12172715" cy="1615827"/>
          </a:xfrm>
          <a:prstGeom prst="rect">
            <a:avLst/>
          </a:prstGeom>
          <a:noFill/>
          <a:ln w="9525">
            <a:noFill/>
            <a:miter lim="800000"/>
            <a:headEnd/>
            <a:tailEnd/>
          </a:ln>
        </p:spPr>
        <p:txBody>
          <a:bodyPr wrap="square">
            <a:spAutoFit/>
          </a:bodyPr>
          <a:lstStyle/>
          <a:p>
            <a:pPr marL="717550" eaLnBrk="0" fontAlgn="base" hangingPunct="0">
              <a:spcBef>
                <a:spcPct val="50000"/>
              </a:spcBef>
              <a:spcAft>
                <a:spcPct val="0"/>
              </a:spcAft>
              <a:buClr>
                <a:srgbClr val="1D2D4B"/>
              </a:buClr>
              <a:buFont typeface="Wingdings" pitchFamily="2" charset="2"/>
              <a:buNone/>
            </a:pPr>
            <a:r>
              <a:rPr kumimoji="1" lang="de-DE" dirty="0">
                <a:solidFill>
                  <a:srgbClr val="1D2D4B"/>
                </a:solidFill>
              </a:rPr>
              <a:t>Die von Gerichten der ordentlichen Gerichtsbarkeit, Notaren und von anderen Behörden ausgeübte Tätigkeit in bestimmten Angelegenheiten der Rechtspflege. </a:t>
            </a:r>
          </a:p>
          <a:p>
            <a:pPr marL="717550" eaLnBrk="0" fontAlgn="base" hangingPunct="0">
              <a:spcBef>
                <a:spcPct val="50000"/>
              </a:spcBef>
              <a:spcAft>
                <a:spcPct val="0"/>
              </a:spcAft>
              <a:buClr>
                <a:srgbClr val="1D2D4B"/>
              </a:buClr>
              <a:buFont typeface="Wingdings" pitchFamily="2" charset="2"/>
              <a:buNone/>
            </a:pPr>
            <a:r>
              <a:rPr kumimoji="1" lang="de-DE" dirty="0">
                <a:solidFill>
                  <a:srgbClr val="1D2D4B"/>
                </a:solidFill>
              </a:rPr>
              <a:t>z. B. Vormundschaftssachen, Registersachen (Handelsregister; Genossenschaftsregister; Vereinsregister; Güterrechtsregister), Grundbuchsachen (Grundbuchordnung), Beurkundungstätigkeit der Notare (Beurkundungsgesetz)</a:t>
            </a:r>
          </a:p>
        </p:txBody>
      </p:sp>
    </p:spTree>
    <p:extLst>
      <p:ext uri="{BB962C8B-B14F-4D97-AF65-F5344CB8AC3E}">
        <p14:creationId xmlns:p14="http://schemas.microsoft.com/office/powerpoint/2010/main" val="311647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75</a:t>
            </a:fld>
            <a:endParaRPr lang="de-DE"/>
          </a:p>
        </p:txBody>
      </p:sp>
      <p:sp>
        <p:nvSpPr>
          <p:cNvPr id="5" name="Textplatzhalter 4"/>
          <p:cNvSpPr>
            <a:spLocks noGrp="1"/>
          </p:cNvSpPr>
          <p:nvPr>
            <p:ph type="body" sz="quarter" idx="10"/>
          </p:nvPr>
        </p:nvSpPr>
        <p:spPr/>
        <p:txBody>
          <a:bodyPr/>
          <a:lstStyle/>
          <a:p>
            <a:r>
              <a:rPr kumimoji="1" lang="de-DE" dirty="0"/>
              <a:t>Ausschlüsse - Innere Rechtsverhältnisse</a:t>
            </a:r>
          </a:p>
          <a:p>
            <a:endParaRPr lang="de-DE" dirty="0"/>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3"/>
          <p:cNvSpPr txBox="1">
            <a:spLocks noChangeArrowheads="1"/>
          </p:cNvSpPr>
          <p:nvPr/>
        </p:nvSpPr>
        <p:spPr bwMode="auto">
          <a:xfrm>
            <a:off x="364219" y="2491161"/>
            <a:ext cx="8923215" cy="1200329"/>
          </a:xfrm>
          <a:prstGeom prst="rect">
            <a:avLst/>
          </a:prstGeom>
          <a:noFill/>
          <a:ln w="9525">
            <a:noFill/>
            <a:miter lim="800000"/>
            <a:headEnd/>
            <a:tailEnd/>
          </a:ln>
        </p:spPr>
        <p:txBody>
          <a:bodyPr wrap="square">
            <a:spAutoFit/>
          </a:bodyPr>
          <a:lstStyle/>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Steuer- und Abgabenrecht</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Kirchenrecht</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Planfeststellungs-, Umlegungs-, Flurbereinigungs- und Enteignungsverfahren</a:t>
            </a:r>
          </a:p>
        </p:txBody>
      </p:sp>
      <p:pic>
        <p:nvPicPr>
          <p:cNvPr id="7" name="Picture 5" descr="gericht00001"/>
          <p:cNvPicPr>
            <a:picLocks noChangeAspect="1" noChangeArrowheads="1" noCrop="1"/>
          </p:cNvPicPr>
          <p:nvPr/>
        </p:nvPicPr>
        <p:blipFill>
          <a:blip r:embed="rId2" cstate="print"/>
          <a:srcRect/>
          <a:stretch>
            <a:fillRect/>
          </a:stretch>
        </p:blipFill>
        <p:spPr bwMode="auto">
          <a:xfrm>
            <a:off x="8954556" y="4123468"/>
            <a:ext cx="1873250" cy="1773238"/>
          </a:xfrm>
          <a:prstGeom prst="rect">
            <a:avLst/>
          </a:prstGeom>
          <a:noFill/>
          <a:ln w="9525">
            <a:noFill/>
            <a:miter lim="800000"/>
            <a:headEnd/>
            <a:tailEnd/>
          </a:ln>
        </p:spPr>
      </p:pic>
    </p:spTree>
    <p:extLst>
      <p:ext uri="{BB962C8B-B14F-4D97-AF65-F5344CB8AC3E}">
        <p14:creationId xmlns:p14="http://schemas.microsoft.com/office/powerpoint/2010/main" val="18021420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76</a:t>
            </a:fld>
            <a:endParaRPr lang="de-DE"/>
          </a:p>
        </p:txBody>
      </p:sp>
      <p:sp>
        <p:nvSpPr>
          <p:cNvPr id="5" name="Textplatzhalter 4"/>
          <p:cNvSpPr>
            <a:spLocks noGrp="1"/>
          </p:cNvSpPr>
          <p:nvPr>
            <p:ph type="body" sz="quarter" idx="10"/>
          </p:nvPr>
        </p:nvSpPr>
        <p:spPr/>
        <p:txBody>
          <a:bodyPr/>
          <a:lstStyle/>
          <a:p>
            <a:r>
              <a:rPr lang="de-DE" dirty="0"/>
              <a:t>Ausschlüsse - </a:t>
            </a:r>
            <a:r>
              <a:rPr kumimoji="1" lang="de-DE" dirty="0"/>
              <a:t>Besondere Einzelrisiken</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3"/>
          <p:cNvSpPr txBox="1">
            <a:spLocks noChangeArrowheads="1"/>
          </p:cNvSpPr>
          <p:nvPr/>
        </p:nvSpPr>
        <p:spPr bwMode="auto">
          <a:xfrm>
            <a:off x="364220" y="2553914"/>
            <a:ext cx="6629400" cy="1466850"/>
          </a:xfrm>
          <a:prstGeom prst="rect">
            <a:avLst/>
          </a:prstGeom>
          <a:noFill/>
          <a:ln w="9525">
            <a:noFill/>
            <a:miter lim="800000"/>
            <a:headEnd/>
            <a:tailEnd/>
          </a:ln>
        </p:spPr>
        <p:txBody>
          <a:bodyPr>
            <a:spAutoFit/>
          </a:bodyPr>
          <a:lstStyle/>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Streitigkeiten aus dem Bauherrenrisiko</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Patent-, Urheber- und Warenzeichenrecht</a:t>
            </a:r>
          </a:p>
          <a:p>
            <a:pPr marL="717550" indent="-363538" eaLnBrk="0" fontAlgn="base" hangingPunct="0">
              <a:spcBef>
                <a:spcPct val="50000"/>
              </a:spcBef>
              <a:spcAft>
                <a:spcPct val="0"/>
              </a:spcAft>
              <a:buClr>
                <a:srgbClr val="1D2D4B"/>
              </a:buClr>
              <a:buFont typeface="Wingdings" pitchFamily="2" charset="2"/>
              <a:buChar char="§"/>
            </a:pPr>
            <a:r>
              <a:rPr kumimoji="1" lang="de-DE" dirty="0">
                <a:solidFill>
                  <a:srgbClr val="1D2D4B"/>
                </a:solidFill>
              </a:rPr>
              <a:t>Versicherungsstreitigkeiten im Bereich gewerblicher und freiberuflicher Tätigkeit</a:t>
            </a:r>
          </a:p>
        </p:txBody>
      </p:sp>
      <p:sp>
        <p:nvSpPr>
          <p:cNvPr id="7" name="Text Box 4"/>
          <p:cNvSpPr txBox="1">
            <a:spLocks noChangeArrowheads="1"/>
          </p:cNvSpPr>
          <p:nvPr/>
        </p:nvSpPr>
        <p:spPr bwMode="auto">
          <a:xfrm>
            <a:off x="696729" y="4756064"/>
            <a:ext cx="10778909" cy="1200329"/>
          </a:xfrm>
          <a:prstGeom prst="rect">
            <a:avLst/>
          </a:prstGeom>
          <a:noFill/>
          <a:ln w="9525">
            <a:noFill/>
            <a:miter lim="800000"/>
            <a:headEnd/>
            <a:tailEnd/>
          </a:ln>
        </p:spPr>
        <p:txBody>
          <a:bodyPr wrap="square">
            <a:spAutoFit/>
          </a:bodyPr>
          <a:lstStyle/>
          <a:p>
            <a:pPr marL="354013" algn="ctr" eaLnBrk="0" fontAlgn="base" hangingPunct="0">
              <a:spcBef>
                <a:spcPct val="50000"/>
              </a:spcBef>
              <a:spcAft>
                <a:spcPct val="0"/>
              </a:spcAft>
              <a:buClr>
                <a:srgbClr val="003366"/>
              </a:buClr>
              <a:buSzPct val="150000"/>
            </a:pPr>
            <a:r>
              <a:rPr kumimoji="1" lang="de-DE" dirty="0">
                <a:solidFill>
                  <a:srgbClr val="1D2D4B"/>
                </a:solidFill>
              </a:rPr>
              <a:t>Grundsätzlich sind alle Verfahren bei vorsätzlich begangener Straftat </a:t>
            </a:r>
            <a:endParaRPr kumimoji="1" lang="de-DE" dirty="0" smtClean="0">
              <a:solidFill>
                <a:srgbClr val="1D2D4B"/>
              </a:solidFill>
            </a:endParaRPr>
          </a:p>
          <a:p>
            <a:pPr marL="354013" algn="ctr" eaLnBrk="0" fontAlgn="base" hangingPunct="0">
              <a:spcBef>
                <a:spcPct val="50000"/>
              </a:spcBef>
              <a:spcAft>
                <a:spcPct val="0"/>
              </a:spcAft>
              <a:buClr>
                <a:srgbClr val="003366"/>
              </a:buClr>
              <a:buSzPct val="150000"/>
            </a:pPr>
            <a:r>
              <a:rPr kumimoji="1" lang="de-DE" dirty="0" smtClean="0">
                <a:solidFill>
                  <a:srgbClr val="1D2D4B"/>
                </a:solidFill>
              </a:rPr>
              <a:t>(</a:t>
            </a:r>
            <a:r>
              <a:rPr kumimoji="1" lang="de-DE" dirty="0">
                <a:solidFill>
                  <a:srgbClr val="1D2D4B"/>
                </a:solidFill>
              </a:rPr>
              <a:t>z.B. Einbruch, Diebstahl, Beleidigung) ausgeschlossen.</a:t>
            </a:r>
          </a:p>
          <a:p>
            <a:pPr marL="354013" algn="ctr" eaLnBrk="0" fontAlgn="base" hangingPunct="0">
              <a:spcBef>
                <a:spcPct val="50000"/>
              </a:spcBef>
              <a:spcAft>
                <a:spcPct val="0"/>
              </a:spcAft>
              <a:buClr>
                <a:srgbClr val="003366"/>
              </a:buClr>
              <a:buSzPct val="150000"/>
            </a:pPr>
            <a:r>
              <a:rPr kumimoji="1" lang="de-DE" dirty="0">
                <a:solidFill>
                  <a:srgbClr val="777777"/>
                </a:solidFill>
              </a:rPr>
              <a:t>Ordnungswidrigkeiten fallen nicht unter den Ausschluss.</a:t>
            </a:r>
          </a:p>
        </p:txBody>
      </p:sp>
    </p:spTree>
    <p:extLst>
      <p:ext uri="{BB962C8B-B14F-4D97-AF65-F5344CB8AC3E}">
        <p14:creationId xmlns:p14="http://schemas.microsoft.com/office/powerpoint/2010/main" val="7368862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77</a:t>
            </a:fld>
            <a:endParaRPr lang="de-DE"/>
          </a:p>
        </p:txBody>
      </p:sp>
      <p:sp>
        <p:nvSpPr>
          <p:cNvPr id="5" name="Textplatzhalter 4"/>
          <p:cNvSpPr>
            <a:spLocks noGrp="1"/>
          </p:cNvSpPr>
          <p:nvPr>
            <p:ph type="body" sz="quarter" idx="10"/>
          </p:nvPr>
        </p:nvSpPr>
        <p:spPr/>
        <p:txBody>
          <a:bodyPr/>
          <a:lstStyle/>
          <a:p>
            <a:r>
              <a:rPr lang="de-DE" dirty="0"/>
              <a:t>Schadenersatz-Rechtsschutz</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9" name="Textplatzhalter 3"/>
          <p:cNvSpPr>
            <a:spLocks noGrp="1"/>
          </p:cNvSpPr>
          <p:nvPr>
            <p:ph type="body" sz="half" idx="2"/>
          </p:nvPr>
        </p:nvSpPr>
        <p:spPr>
          <a:xfrm>
            <a:off x="369357" y="2247681"/>
            <a:ext cx="11343218" cy="4349969"/>
          </a:xfrm>
        </p:spPr>
        <p:txBody>
          <a:bodyPr/>
          <a:lstStyle/>
          <a:p>
            <a:r>
              <a:rPr kumimoji="1" lang="de-DE" sz="1600" dirty="0"/>
              <a:t>Im Schadenersatz-Rechtsschutz ist die Entstehung des Anspruches an den Schadenzeitpunkt, der dem Anspruch zugrunde liegt, gekoppelt.</a:t>
            </a:r>
          </a:p>
          <a:p>
            <a:r>
              <a:rPr kumimoji="1" lang="de-DE" sz="1600" dirty="0"/>
              <a:t>Die Festlegung des Schadenzeitpunktes ist von der Definition (Folgeereignistheorie oder Kausalereignistheorie) abhängig.</a:t>
            </a:r>
          </a:p>
          <a:p>
            <a:endParaRPr kumimoji="1" lang="de-DE" sz="1600" dirty="0" smtClean="0"/>
          </a:p>
          <a:p>
            <a:r>
              <a:rPr kumimoji="1" lang="de-DE" sz="1600" b="1" dirty="0" smtClean="0"/>
              <a:t>Beispiel:</a:t>
            </a:r>
          </a:p>
          <a:p>
            <a:r>
              <a:rPr kumimoji="1" lang="de-DE" sz="1600" dirty="0"/>
              <a:t>VN kauft im August </a:t>
            </a:r>
            <a:r>
              <a:rPr kumimoji="1" lang="de-DE" sz="1600" dirty="0" smtClean="0"/>
              <a:t>2021 </a:t>
            </a:r>
            <a:r>
              <a:rPr kumimoji="1" lang="de-DE" sz="1600" dirty="0"/>
              <a:t>Winterreifen, zulässig bis 190km/h. Bei einer Fahrt im Januar </a:t>
            </a:r>
            <a:r>
              <a:rPr kumimoji="1" lang="de-DE" sz="1600" dirty="0" smtClean="0"/>
              <a:t>2022 </a:t>
            </a:r>
            <a:r>
              <a:rPr kumimoji="1" lang="de-DE" sz="1600" dirty="0"/>
              <a:t>platzt der Reifen bei einer Geschwindigkeit von </a:t>
            </a:r>
            <a:r>
              <a:rPr kumimoji="1" lang="de-DE" sz="1600" dirty="0" smtClean="0"/>
              <a:t>130km/h </a:t>
            </a:r>
            <a:r>
              <a:rPr kumimoji="1" lang="de-DE" sz="1600" dirty="0"/>
              <a:t>und es ereignet sich ein Verkehrsunfall.</a:t>
            </a:r>
          </a:p>
          <a:p>
            <a:r>
              <a:rPr kumimoji="1" lang="de-DE" sz="1600" dirty="0"/>
              <a:t>Welcher Zeitpunkt ist der Schadenzeitpunkt?</a:t>
            </a:r>
          </a:p>
          <a:p>
            <a:endParaRPr kumimoji="1" lang="de-DE" sz="1600" dirty="0"/>
          </a:p>
          <a:p>
            <a:endParaRPr kumimoji="1" lang="de-DE" sz="1600" dirty="0"/>
          </a:p>
        </p:txBody>
      </p:sp>
    </p:spTree>
    <p:extLst>
      <p:ext uri="{BB962C8B-B14F-4D97-AF65-F5344CB8AC3E}">
        <p14:creationId xmlns:p14="http://schemas.microsoft.com/office/powerpoint/2010/main" val="25675644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78</a:t>
            </a:fld>
            <a:endParaRPr lang="de-DE"/>
          </a:p>
        </p:txBody>
      </p:sp>
      <p:sp>
        <p:nvSpPr>
          <p:cNvPr id="5" name="Textplatzhalter 4"/>
          <p:cNvSpPr>
            <a:spLocks noGrp="1"/>
          </p:cNvSpPr>
          <p:nvPr>
            <p:ph type="body" sz="quarter" idx="10"/>
          </p:nvPr>
        </p:nvSpPr>
        <p:spPr/>
        <p:txBody>
          <a:bodyPr/>
          <a:lstStyle/>
          <a:p>
            <a:r>
              <a:rPr lang="de-DE" dirty="0"/>
              <a:t>Schadenersatz-Rechtsschutz</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3"/>
          <p:cNvSpPr txBox="1">
            <a:spLocks noChangeArrowheads="1"/>
          </p:cNvSpPr>
          <p:nvPr/>
        </p:nvSpPr>
        <p:spPr bwMode="auto">
          <a:xfrm>
            <a:off x="0" y="2426975"/>
            <a:ext cx="4038600" cy="366712"/>
          </a:xfrm>
          <a:prstGeom prst="rect">
            <a:avLst/>
          </a:prstGeom>
          <a:noFill/>
          <a:ln w="9525">
            <a:noFill/>
            <a:miter lim="800000"/>
            <a:headEnd/>
            <a:tailEnd/>
          </a:ln>
        </p:spPr>
        <p:txBody>
          <a:bodyPr>
            <a:spAutoFit/>
          </a:bodyPr>
          <a:lstStyle/>
          <a:p>
            <a:pPr marL="354013" eaLnBrk="0" fontAlgn="base" hangingPunct="0">
              <a:spcBef>
                <a:spcPct val="50000"/>
              </a:spcBef>
              <a:spcAft>
                <a:spcPct val="0"/>
              </a:spcAft>
              <a:buSzPct val="150000"/>
              <a:buFont typeface="Arial Unicode MS" pitchFamily="34" charset="-128"/>
              <a:buNone/>
            </a:pPr>
            <a:r>
              <a:rPr kumimoji="1" lang="de-DE" b="1" dirty="0">
                <a:solidFill>
                  <a:srgbClr val="1D2D4B"/>
                </a:solidFill>
              </a:rPr>
              <a:t>Kausalereignistheorie:</a:t>
            </a:r>
          </a:p>
        </p:txBody>
      </p:sp>
      <p:sp>
        <p:nvSpPr>
          <p:cNvPr id="7" name="Text Box 5"/>
          <p:cNvSpPr txBox="1">
            <a:spLocks noChangeArrowheads="1"/>
          </p:cNvSpPr>
          <p:nvPr/>
        </p:nvSpPr>
        <p:spPr bwMode="auto">
          <a:xfrm>
            <a:off x="0" y="2960375"/>
            <a:ext cx="2971800" cy="366712"/>
          </a:xfrm>
          <a:prstGeom prst="rect">
            <a:avLst/>
          </a:prstGeom>
          <a:noFill/>
          <a:ln w="9525">
            <a:noFill/>
            <a:miter lim="800000"/>
            <a:headEnd/>
            <a:tailEnd/>
          </a:ln>
        </p:spPr>
        <p:txBody>
          <a:bodyPr>
            <a:spAutoFit/>
          </a:bodyPr>
          <a:lstStyle/>
          <a:p>
            <a:pPr marL="354013" eaLnBrk="0" fontAlgn="base" hangingPunct="0">
              <a:spcBef>
                <a:spcPct val="50000"/>
              </a:spcBef>
              <a:spcAft>
                <a:spcPct val="0"/>
              </a:spcAft>
              <a:buSzPct val="150000"/>
              <a:buFont typeface="Arial Unicode MS" pitchFamily="34" charset="-128"/>
              <a:buNone/>
            </a:pPr>
            <a:r>
              <a:rPr kumimoji="1" lang="de-DE" b="1" u="sng">
                <a:solidFill>
                  <a:srgbClr val="777777"/>
                </a:solidFill>
              </a:rPr>
              <a:t>Schadenzeitpunkt:</a:t>
            </a:r>
          </a:p>
        </p:txBody>
      </p:sp>
      <p:sp>
        <p:nvSpPr>
          <p:cNvPr id="8" name="Text Box 6"/>
          <p:cNvSpPr txBox="1">
            <a:spLocks noChangeArrowheads="1"/>
          </p:cNvSpPr>
          <p:nvPr/>
        </p:nvSpPr>
        <p:spPr bwMode="auto">
          <a:xfrm>
            <a:off x="3179762" y="2960375"/>
            <a:ext cx="5029200" cy="366712"/>
          </a:xfrm>
          <a:prstGeom prst="rect">
            <a:avLst/>
          </a:prstGeom>
          <a:noFill/>
          <a:ln w="9525">
            <a:noFill/>
            <a:miter lim="800000"/>
            <a:headEnd/>
            <a:tailEnd/>
          </a:ln>
        </p:spPr>
        <p:txBody>
          <a:bodyPr>
            <a:spAutoFit/>
          </a:bodyPr>
          <a:lstStyle/>
          <a:p>
            <a:pPr eaLnBrk="0" fontAlgn="base" hangingPunct="0">
              <a:spcBef>
                <a:spcPct val="50000"/>
              </a:spcBef>
              <a:spcAft>
                <a:spcPct val="0"/>
              </a:spcAft>
              <a:buSzPct val="150000"/>
              <a:buFont typeface="Arial Unicode MS" pitchFamily="34" charset="-128"/>
              <a:buNone/>
            </a:pPr>
            <a:r>
              <a:rPr kumimoji="1" lang="de-DE" b="1">
                <a:solidFill>
                  <a:srgbClr val="777777"/>
                </a:solidFill>
              </a:rPr>
              <a:t>Herstellung durch Reifenproduzenten</a:t>
            </a:r>
          </a:p>
        </p:txBody>
      </p:sp>
      <p:sp>
        <p:nvSpPr>
          <p:cNvPr id="9" name="Text Box 7"/>
          <p:cNvSpPr txBox="1">
            <a:spLocks noChangeArrowheads="1"/>
          </p:cNvSpPr>
          <p:nvPr/>
        </p:nvSpPr>
        <p:spPr bwMode="auto">
          <a:xfrm>
            <a:off x="0" y="3722375"/>
            <a:ext cx="3733800" cy="366712"/>
          </a:xfrm>
          <a:prstGeom prst="rect">
            <a:avLst/>
          </a:prstGeom>
          <a:noFill/>
          <a:ln w="9525">
            <a:noFill/>
            <a:miter lim="800000"/>
            <a:headEnd/>
            <a:tailEnd/>
          </a:ln>
        </p:spPr>
        <p:txBody>
          <a:bodyPr>
            <a:spAutoFit/>
          </a:bodyPr>
          <a:lstStyle/>
          <a:p>
            <a:pPr marL="354013" eaLnBrk="0" fontAlgn="base" hangingPunct="0">
              <a:spcBef>
                <a:spcPct val="50000"/>
              </a:spcBef>
              <a:spcAft>
                <a:spcPct val="0"/>
              </a:spcAft>
              <a:buSzPct val="150000"/>
              <a:buFont typeface="Arial Unicode MS" pitchFamily="34" charset="-128"/>
              <a:buNone/>
            </a:pPr>
            <a:r>
              <a:rPr kumimoji="1" lang="de-DE" b="1">
                <a:solidFill>
                  <a:srgbClr val="1D2D4B"/>
                </a:solidFill>
              </a:rPr>
              <a:t>Folgeereignistheorie:</a:t>
            </a:r>
          </a:p>
        </p:txBody>
      </p:sp>
      <p:sp>
        <p:nvSpPr>
          <p:cNvPr id="10" name="Text Box 8"/>
          <p:cNvSpPr txBox="1">
            <a:spLocks noChangeArrowheads="1"/>
          </p:cNvSpPr>
          <p:nvPr/>
        </p:nvSpPr>
        <p:spPr bwMode="auto">
          <a:xfrm>
            <a:off x="0" y="4255775"/>
            <a:ext cx="2743200" cy="366712"/>
          </a:xfrm>
          <a:prstGeom prst="rect">
            <a:avLst/>
          </a:prstGeom>
          <a:noFill/>
          <a:ln w="9525">
            <a:noFill/>
            <a:miter lim="800000"/>
            <a:headEnd/>
            <a:tailEnd/>
          </a:ln>
        </p:spPr>
        <p:txBody>
          <a:bodyPr>
            <a:spAutoFit/>
          </a:bodyPr>
          <a:lstStyle/>
          <a:p>
            <a:pPr marL="354013" eaLnBrk="0" fontAlgn="base" hangingPunct="0">
              <a:spcBef>
                <a:spcPct val="50000"/>
              </a:spcBef>
              <a:spcAft>
                <a:spcPct val="0"/>
              </a:spcAft>
              <a:buSzPct val="150000"/>
              <a:buFont typeface="Arial Unicode MS" pitchFamily="34" charset="-128"/>
              <a:buNone/>
            </a:pPr>
            <a:r>
              <a:rPr kumimoji="1" lang="de-DE" b="1" u="sng">
                <a:solidFill>
                  <a:srgbClr val="777777"/>
                </a:solidFill>
              </a:rPr>
              <a:t>Schadenzeitpunkt:</a:t>
            </a:r>
          </a:p>
        </p:txBody>
      </p:sp>
      <p:sp>
        <p:nvSpPr>
          <p:cNvPr id="11" name="Text Box 9"/>
          <p:cNvSpPr txBox="1">
            <a:spLocks noChangeArrowheads="1"/>
          </p:cNvSpPr>
          <p:nvPr/>
        </p:nvSpPr>
        <p:spPr bwMode="auto">
          <a:xfrm>
            <a:off x="3179762" y="4255775"/>
            <a:ext cx="3429000" cy="366712"/>
          </a:xfrm>
          <a:prstGeom prst="rect">
            <a:avLst/>
          </a:prstGeom>
          <a:noFill/>
          <a:ln w="9525">
            <a:noFill/>
            <a:miter lim="800000"/>
            <a:headEnd/>
            <a:tailEnd/>
          </a:ln>
        </p:spPr>
        <p:txBody>
          <a:bodyPr>
            <a:spAutoFit/>
          </a:bodyPr>
          <a:lstStyle/>
          <a:p>
            <a:pPr eaLnBrk="0" fontAlgn="base" hangingPunct="0">
              <a:spcBef>
                <a:spcPct val="50000"/>
              </a:spcBef>
              <a:spcAft>
                <a:spcPct val="0"/>
              </a:spcAft>
              <a:buSzPct val="150000"/>
              <a:buFont typeface="Arial Unicode MS" pitchFamily="34" charset="-128"/>
              <a:buNone/>
            </a:pPr>
            <a:r>
              <a:rPr kumimoji="1" lang="de-DE" b="1">
                <a:solidFill>
                  <a:srgbClr val="777777"/>
                </a:solidFill>
              </a:rPr>
              <a:t>Platzen des Reifens</a:t>
            </a:r>
          </a:p>
        </p:txBody>
      </p:sp>
      <p:pic>
        <p:nvPicPr>
          <p:cNvPr id="12" name="Picture 10" descr="reifen aufpumpen"/>
          <p:cNvPicPr>
            <a:picLocks noChangeAspect="1" noChangeArrowheads="1" noCrop="1"/>
          </p:cNvPicPr>
          <p:nvPr/>
        </p:nvPicPr>
        <p:blipFill>
          <a:blip r:embed="rId2" cstate="print"/>
          <a:srcRect/>
          <a:stretch>
            <a:fillRect/>
          </a:stretch>
        </p:blipFill>
        <p:spPr bwMode="auto">
          <a:xfrm>
            <a:off x="9080380" y="3650231"/>
            <a:ext cx="2592387" cy="2701925"/>
          </a:xfrm>
          <a:prstGeom prst="rect">
            <a:avLst/>
          </a:prstGeom>
          <a:noFill/>
          <a:ln w="9525">
            <a:noFill/>
            <a:miter lim="800000"/>
            <a:headEnd/>
            <a:tailEnd/>
          </a:ln>
        </p:spPr>
      </p:pic>
    </p:spTree>
    <p:extLst>
      <p:ext uri="{BB962C8B-B14F-4D97-AF65-F5344CB8AC3E}">
        <p14:creationId xmlns:p14="http://schemas.microsoft.com/office/powerpoint/2010/main" val="23291816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79</a:t>
            </a:fld>
            <a:endParaRPr lang="de-DE"/>
          </a:p>
        </p:txBody>
      </p:sp>
      <p:sp>
        <p:nvSpPr>
          <p:cNvPr id="5" name="Textplatzhalter 4"/>
          <p:cNvSpPr>
            <a:spLocks noGrp="1"/>
          </p:cNvSpPr>
          <p:nvPr>
            <p:ph type="body" sz="quarter" idx="10"/>
          </p:nvPr>
        </p:nvSpPr>
        <p:spPr/>
        <p:txBody>
          <a:bodyPr/>
          <a:lstStyle/>
          <a:p>
            <a:r>
              <a:rPr lang="de-DE" dirty="0"/>
              <a:t>Einrede der </a:t>
            </a:r>
            <a:r>
              <a:rPr lang="de-DE" dirty="0" err="1" smtClean="0"/>
              <a:t>Vorvertraglichkeit</a:t>
            </a:r>
            <a:r>
              <a:rPr lang="de-DE" dirty="0" smtClean="0"/>
              <a:t> | Schadenersatz-Rechtsschutz</a:t>
            </a:r>
            <a:endParaRPr lang="de-DE" dirty="0"/>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13" name="Textplatzhalter 3"/>
          <p:cNvSpPr>
            <a:spLocks noGrp="1"/>
          </p:cNvSpPr>
          <p:nvPr>
            <p:ph type="body" sz="half" idx="2"/>
          </p:nvPr>
        </p:nvSpPr>
        <p:spPr>
          <a:xfrm>
            <a:off x="369357" y="2247681"/>
            <a:ext cx="11343218" cy="4349969"/>
          </a:xfrm>
        </p:spPr>
        <p:txBody>
          <a:bodyPr/>
          <a:lstStyle/>
          <a:p>
            <a:r>
              <a:rPr kumimoji="1" lang="de-DE" sz="1600" dirty="0"/>
              <a:t>Der Versicherer verweigert die Leistung mit der Begründung, dass der Schadenzeitpunkt (gemäß Definition) vor dem Zeitpunkt des Abschlusses der Rechtsschutzversicherung liegt.</a:t>
            </a:r>
          </a:p>
          <a:p>
            <a:r>
              <a:rPr kumimoji="1" lang="de-DE" sz="1600" dirty="0"/>
              <a:t>Somit kann die Definition des Schadenzeitpunktes entscheidend dafür sein, ob der VR die Einrede der </a:t>
            </a:r>
            <a:r>
              <a:rPr kumimoji="1" lang="de-DE" sz="1600" dirty="0" err="1"/>
              <a:t>Vorvertraglichkeit</a:t>
            </a:r>
            <a:r>
              <a:rPr kumimoji="1" lang="de-DE" sz="1600" dirty="0"/>
              <a:t> erhebt. </a:t>
            </a:r>
          </a:p>
          <a:p>
            <a:endParaRPr kumimoji="1" lang="de-DE" sz="1600" dirty="0" smtClean="0"/>
          </a:p>
          <a:p>
            <a:r>
              <a:rPr kumimoji="1" lang="de-DE" sz="1600" dirty="0" smtClean="0"/>
              <a:t>Zurück zum Beispiel:</a:t>
            </a:r>
          </a:p>
          <a:p>
            <a:r>
              <a:rPr kumimoji="1" lang="de-DE" sz="1600" dirty="0"/>
              <a:t>VN kauft im August </a:t>
            </a:r>
            <a:r>
              <a:rPr kumimoji="1" lang="de-DE" sz="1600" dirty="0" smtClean="0"/>
              <a:t>2021 </a:t>
            </a:r>
            <a:r>
              <a:rPr kumimoji="1" lang="de-DE" sz="1600" dirty="0"/>
              <a:t>Winterreifen, zulässig bis 190km/h. Bei einer Fahrt im Januar </a:t>
            </a:r>
            <a:r>
              <a:rPr kumimoji="1" lang="de-DE" sz="1600" dirty="0" smtClean="0"/>
              <a:t>2022 </a:t>
            </a:r>
            <a:r>
              <a:rPr kumimoji="1" lang="de-DE" sz="1600" dirty="0"/>
              <a:t>platzt der Reifen bei einer Geschwindigkeit von </a:t>
            </a:r>
            <a:r>
              <a:rPr kumimoji="1" lang="de-DE" sz="1600" dirty="0" smtClean="0"/>
              <a:t>130km/h </a:t>
            </a:r>
            <a:r>
              <a:rPr kumimoji="1" lang="de-DE" sz="1600" dirty="0"/>
              <a:t>und es ereignet sich ein Verkehrsunfall.</a:t>
            </a:r>
          </a:p>
          <a:p>
            <a:r>
              <a:rPr kumimoji="1" lang="de-DE" sz="1600" dirty="0"/>
              <a:t>Wurde der RS-Vertrag mit Beginn </a:t>
            </a:r>
            <a:r>
              <a:rPr kumimoji="1" lang="de-DE" sz="1600" dirty="0" smtClean="0"/>
              <a:t>01.01.2022 </a:t>
            </a:r>
            <a:r>
              <a:rPr kumimoji="1" lang="de-DE" sz="1600" dirty="0"/>
              <a:t>abgeschlossen, dann ergibt sich folgendes Bild:</a:t>
            </a:r>
          </a:p>
          <a:p>
            <a:endParaRPr kumimoji="1" lang="de-DE" sz="1600" dirty="0" smtClean="0"/>
          </a:p>
          <a:p>
            <a:r>
              <a:rPr kumimoji="1" lang="de-DE" sz="1600" b="1" dirty="0" smtClean="0"/>
              <a:t>Kausalereignistheorie:</a:t>
            </a:r>
            <a:r>
              <a:rPr kumimoji="1" lang="de-DE" sz="1600" dirty="0" smtClean="0"/>
              <a:t>	Einrede der </a:t>
            </a:r>
            <a:r>
              <a:rPr kumimoji="1" lang="de-DE" sz="1600" dirty="0" err="1" smtClean="0"/>
              <a:t>Vorvertraglichkeit</a:t>
            </a:r>
            <a:r>
              <a:rPr kumimoji="1" lang="de-DE" sz="1600" dirty="0" smtClean="0"/>
              <a:t> möglich</a:t>
            </a:r>
          </a:p>
          <a:p>
            <a:r>
              <a:rPr kumimoji="1" lang="de-DE" sz="1600" b="1" dirty="0" smtClean="0"/>
              <a:t>Folgeereignistheorie:</a:t>
            </a:r>
            <a:r>
              <a:rPr kumimoji="1" lang="de-DE" sz="1600" dirty="0" smtClean="0"/>
              <a:t>	keine Einrede der </a:t>
            </a:r>
            <a:r>
              <a:rPr kumimoji="1" lang="de-DE" sz="1600" dirty="0" err="1" smtClean="0"/>
              <a:t>Vorvertraglichkeit</a:t>
            </a:r>
            <a:endParaRPr kumimoji="1" lang="de-DE" sz="1600" dirty="0"/>
          </a:p>
          <a:p>
            <a:endParaRPr kumimoji="1" lang="de-DE" sz="1600" dirty="0"/>
          </a:p>
        </p:txBody>
      </p:sp>
    </p:spTree>
    <p:extLst>
      <p:ext uri="{BB962C8B-B14F-4D97-AF65-F5344CB8AC3E}">
        <p14:creationId xmlns:p14="http://schemas.microsoft.com/office/powerpoint/2010/main" val="3047080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p:cNvSpPr>
            <a:spLocks noGrp="1"/>
          </p:cNvSpPr>
          <p:nvPr>
            <p:ph type="body" sz="quarter" idx="10"/>
          </p:nvPr>
        </p:nvSpPr>
        <p:spPr/>
        <p:txBody>
          <a:bodyPr/>
          <a:lstStyle/>
          <a:p>
            <a:pPr eaLnBrk="0" hangingPunct="0">
              <a:spcBef>
                <a:spcPct val="50000"/>
              </a:spcBef>
            </a:pPr>
            <a:r>
              <a:rPr kumimoji="1" lang="de-DE" dirty="0" smtClean="0"/>
              <a:t>Beteiligte Personen</a:t>
            </a:r>
            <a:endParaRPr kumimoji="1" lang="de-DE" dirty="0"/>
          </a:p>
          <a:p>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11" name="Text Box 5"/>
          <p:cNvSpPr txBox="1">
            <a:spLocks noChangeArrowheads="1"/>
          </p:cNvSpPr>
          <p:nvPr/>
        </p:nvSpPr>
        <p:spPr bwMode="auto">
          <a:xfrm>
            <a:off x="395288" y="2309840"/>
            <a:ext cx="10783700" cy="830997"/>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kumimoji="1" lang="de-DE" sz="1600" b="1" dirty="0">
                <a:solidFill>
                  <a:srgbClr val="1D2D4B"/>
                </a:solidFill>
              </a:rPr>
              <a:t>VN = Versicherungsnehmer</a:t>
            </a:r>
          </a:p>
          <a:p>
            <a:pPr marL="360000" lvl="1" eaLnBrk="0" fontAlgn="base" hangingPunct="0">
              <a:spcAft>
                <a:spcPct val="0"/>
              </a:spcAft>
              <a:buFont typeface="Wingdings" pitchFamily="2" charset="2"/>
              <a:buChar char="§"/>
            </a:pPr>
            <a:r>
              <a:rPr kumimoji="1" lang="de-DE" sz="1600" dirty="0">
                <a:solidFill>
                  <a:srgbClr val="1D2D4B"/>
                </a:solidFill>
              </a:rPr>
              <a:t> 	</a:t>
            </a:r>
            <a:r>
              <a:rPr lang="de-DE" sz="1600" dirty="0">
                <a:solidFill>
                  <a:srgbClr val="1D2D4B"/>
                </a:solidFill>
              </a:rPr>
              <a:t>Die Person hat alle Rechte und Pflichten am Vertrag.</a:t>
            </a:r>
          </a:p>
          <a:p>
            <a:pPr marL="360000" lvl="1" eaLnBrk="0" fontAlgn="base" hangingPunct="0">
              <a:spcAft>
                <a:spcPct val="0"/>
              </a:spcAft>
              <a:buFont typeface="Wingdings" pitchFamily="2" charset="2"/>
              <a:buChar char="§"/>
            </a:pPr>
            <a:r>
              <a:rPr lang="de-DE" sz="1600" dirty="0">
                <a:solidFill>
                  <a:srgbClr val="1D2D4B"/>
                </a:solidFill>
              </a:rPr>
              <a:t> 	Die Person schuldet die Beiträge und muss Obliegenheiten erfüllen.</a:t>
            </a:r>
          </a:p>
        </p:txBody>
      </p:sp>
      <p:sp>
        <p:nvSpPr>
          <p:cNvPr id="12" name="Text Box 8"/>
          <p:cNvSpPr txBox="1">
            <a:spLocks noChangeArrowheads="1"/>
          </p:cNvSpPr>
          <p:nvPr/>
        </p:nvSpPr>
        <p:spPr bwMode="auto">
          <a:xfrm>
            <a:off x="395288" y="3300619"/>
            <a:ext cx="11428292" cy="1077218"/>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kumimoji="1" lang="de-DE" sz="1600" b="1" dirty="0">
                <a:solidFill>
                  <a:srgbClr val="1D2D4B"/>
                </a:solidFill>
              </a:rPr>
              <a:t>VP = versicherte Person</a:t>
            </a:r>
          </a:p>
          <a:p>
            <a:pPr marL="360000" lvl="1" eaLnBrk="0" fontAlgn="base" hangingPunct="0">
              <a:spcAft>
                <a:spcPct val="0"/>
              </a:spcAft>
              <a:buFont typeface="Wingdings" pitchFamily="2" charset="2"/>
              <a:buChar char="§"/>
            </a:pPr>
            <a:r>
              <a:rPr kumimoji="1" lang="de-DE" sz="1600" dirty="0">
                <a:solidFill>
                  <a:srgbClr val="1D2D4B"/>
                </a:solidFill>
              </a:rPr>
              <a:t> 	</a:t>
            </a:r>
            <a:r>
              <a:rPr lang="de-DE" sz="1600" dirty="0">
                <a:solidFill>
                  <a:srgbClr val="1D2D4B"/>
                </a:solidFill>
              </a:rPr>
              <a:t>Die versicherte Person ist diejenige dessen Leben bzw. Gesundheit versichert 	werden soll.</a:t>
            </a:r>
          </a:p>
          <a:p>
            <a:pPr marL="360000" lvl="1" eaLnBrk="0" fontAlgn="base" hangingPunct="0">
              <a:spcAft>
                <a:spcPct val="0"/>
              </a:spcAft>
              <a:buFont typeface="Wingdings" pitchFamily="2" charset="2"/>
              <a:buChar char="§"/>
            </a:pPr>
            <a:r>
              <a:rPr lang="de-DE" sz="1600" dirty="0">
                <a:solidFill>
                  <a:srgbClr val="1D2D4B"/>
                </a:solidFill>
              </a:rPr>
              <a:t> 	Der Gesundheitszustand entscheidet über Annahme und Ablehnung des </a:t>
            </a:r>
            <a:r>
              <a:rPr lang="de-DE" sz="1600" dirty="0" smtClean="0">
                <a:solidFill>
                  <a:srgbClr val="1D2D4B"/>
                </a:solidFill>
              </a:rPr>
              <a:t>Vertrages </a:t>
            </a:r>
            <a:r>
              <a:rPr lang="de-DE" sz="1600" dirty="0">
                <a:solidFill>
                  <a:srgbClr val="1D2D4B"/>
                </a:solidFill>
              </a:rPr>
              <a:t>und über eventuelle </a:t>
            </a:r>
            <a:r>
              <a:rPr lang="de-DE" sz="1600" dirty="0" smtClean="0">
                <a:solidFill>
                  <a:srgbClr val="1D2D4B"/>
                </a:solidFill>
              </a:rPr>
              <a:t>	Risikozuschläge</a:t>
            </a:r>
            <a:r>
              <a:rPr lang="de-DE" sz="1600" dirty="0">
                <a:solidFill>
                  <a:srgbClr val="1D2D4B"/>
                </a:solidFill>
              </a:rPr>
              <a:t>.</a:t>
            </a:r>
          </a:p>
        </p:txBody>
      </p:sp>
      <p:sp>
        <p:nvSpPr>
          <p:cNvPr id="13" name="Text Box 9"/>
          <p:cNvSpPr txBox="1">
            <a:spLocks noChangeArrowheads="1"/>
          </p:cNvSpPr>
          <p:nvPr/>
        </p:nvSpPr>
        <p:spPr bwMode="auto">
          <a:xfrm>
            <a:off x="395288" y="4498866"/>
            <a:ext cx="10783700" cy="584775"/>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kumimoji="1" lang="de-DE" sz="1600" b="1" dirty="0">
                <a:solidFill>
                  <a:srgbClr val="1D2D4B"/>
                </a:solidFill>
              </a:rPr>
              <a:t>Bezugsberechtigter</a:t>
            </a:r>
          </a:p>
          <a:p>
            <a:pPr marL="360000" lvl="1" eaLnBrk="0" fontAlgn="base" hangingPunct="0">
              <a:spcAft>
                <a:spcPct val="0"/>
              </a:spcAft>
              <a:buFont typeface="Wingdings" pitchFamily="2" charset="2"/>
              <a:buChar char="§"/>
            </a:pPr>
            <a:r>
              <a:rPr kumimoji="1" lang="de-DE" sz="1600" dirty="0">
                <a:solidFill>
                  <a:srgbClr val="1D2D4B"/>
                </a:solidFill>
              </a:rPr>
              <a:t> 	</a:t>
            </a:r>
            <a:r>
              <a:rPr lang="de-DE" sz="1600" dirty="0">
                <a:solidFill>
                  <a:srgbClr val="1D2D4B"/>
                </a:solidFill>
              </a:rPr>
              <a:t>Der Bezugsberechtigte erhält die Versicherungssumme beim vorzeitigen </a:t>
            </a:r>
            <a:r>
              <a:rPr lang="de-DE" sz="1600" dirty="0" smtClean="0">
                <a:solidFill>
                  <a:srgbClr val="1D2D4B"/>
                </a:solidFill>
              </a:rPr>
              <a:t>Ableben </a:t>
            </a:r>
            <a:r>
              <a:rPr lang="de-DE" sz="1600" dirty="0">
                <a:solidFill>
                  <a:srgbClr val="1D2D4B"/>
                </a:solidFill>
              </a:rPr>
              <a:t>der versicherten Person.</a:t>
            </a:r>
          </a:p>
        </p:txBody>
      </p:sp>
      <p:sp>
        <p:nvSpPr>
          <p:cNvPr id="14" name="Text Box 10"/>
          <p:cNvSpPr txBox="1">
            <a:spLocks noChangeArrowheads="1"/>
          </p:cNvSpPr>
          <p:nvPr/>
        </p:nvSpPr>
        <p:spPr bwMode="auto">
          <a:xfrm>
            <a:off x="395288" y="5257327"/>
            <a:ext cx="10783700" cy="830997"/>
          </a:xfrm>
          <a:prstGeom prst="rect">
            <a:avLst/>
          </a:prstGeom>
          <a:noFill/>
          <a:ln w="9525">
            <a:noFill/>
            <a:miter lim="800000"/>
            <a:headEnd/>
            <a:tailEnd/>
          </a:ln>
        </p:spPr>
        <p:txBody>
          <a:bodyPr wrap="square">
            <a:spAutoFit/>
          </a:bodyPr>
          <a:lstStyle/>
          <a:p>
            <a:pPr eaLnBrk="0" fontAlgn="base" hangingPunct="0">
              <a:spcAft>
                <a:spcPct val="0"/>
              </a:spcAft>
            </a:pPr>
            <a:r>
              <a:rPr kumimoji="1" lang="de-DE" sz="1600" b="1" dirty="0">
                <a:solidFill>
                  <a:srgbClr val="1D2D4B"/>
                </a:solidFill>
              </a:rPr>
              <a:t>Beitragszahler</a:t>
            </a:r>
          </a:p>
          <a:p>
            <a:pPr marL="447675" lvl="1" indent="-88900" eaLnBrk="0" fontAlgn="base" hangingPunct="0">
              <a:spcAft>
                <a:spcPct val="0"/>
              </a:spcAft>
              <a:buFont typeface="Wingdings" pitchFamily="2" charset="2"/>
              <a:buChar char="§"/>
            </a:pPr>
            <a:r>
              <a:rPr kumimoji="1" lang="de-DE" sz="1600" dirty="0">
                <a:solidFill>
                  <a:srgbClr val="1D2D4B"/>
                </a:solidFill>
              </a:rPr>
              <a:t> </a:t>
            </a:r>
            <a:r>
              <a:rPr kumimoji="1" lang="de-DE" sz="1600" dirty="0" smtClean="0">
                <a:solidFill>
                  <a:srgbClr val="1D2D4B"/>
                </a:solidFill>
              </a:rPr>
              <a:t>	Der </a:t>
            </a:r>
            <a:r>
              <a:rPr kumimoji="1" lang="de-DE" sz="1600" dirty="0">
                <a:solidFill>
                  <a:srgbClr val="1D2D4B"/>
                </a:solidFill>
              </a:rPr>
              <a:t>Beitragszahler zahlt die Beiträge zum Vertrag. Ihm entstehen durch die Zahlung keine Rechte und </a:t>
            </a:r>
            <a:r>
              <a:rPr kumimoji="1" lang="de-DE" sz="1600" dirty="0" smtClean="0">
                <a:solidFill>
                  <a:srgbClr val="1D2D4B"/>
                </a:solidFill>
              </a:rPr>
              <a:t>	Pflichten</a:t>
            </a:r>
            <a:r>
              <a:rPr kumimoji="1" lang="de-DE" sz="1600" dirty="0">
                <a:solidFill>
                  <a:srgbClr val="1D2D4B"/>
                </a:solidFill>
              </a:rPr>
              <a:t>.</a:t>
            </a:r>
          </a:p>
        </p:txBody>
      </p:sp>
    </p:spTree>
    <p:extLst>
      <p:ext uri="{BB962C8B-B14F-4D97-AF65-F5344CB8AC3E}">
        <p14:creationId xmlns:p14="http://schemas.microsoft.com/office/powerpoint/2010/main" val="3272729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80</a:t>
            </a:fld>
            <a:endParaRPr lang="de-DE"/>
          </a:p>
        </p:txBody>
      </p:sp>
      <p:sp>
        <p:nvSpPr>
          <p:cNvPr id="5" name="Textplatzhalter 4"/>
          <p:cNvSpPr>
            <a:spLocks noGrp="1"/>
          </p:cNvSpPr>
          <p:nvPr>
            <p:ph type="body" sz="quarter" idx="10"/>
          </p:nvPr>
        </p:nvSpPr>
        <p:spPr/>
        <p:txBody>
          <a:bodyPr/>
          <a:lstStyle/>
          <a:p>
            <a:r>
              <a:rPr lang="de-DE" dirty="0"/>
              <a:t>Einrede der </a:t>
            </a:r>
            <a:r>
              <a:rPr lang="de-DE" dirty="0" err="1" smtClean="0"/>
              <a:t>Vorvertraglichkeit</a:t>
            </a:r>
            <a:r>
              <a:rPr lang="de-DE" dirty="0" smtClean="0"/>
              <a:t> | Vertrags-rechtsschutz</a:t>
            </a:r>
            <a:endParaRPr lang="de-DE" dirty="0"/>
          </a:p>
          <a:p>
            <a:endParaRPr lang="de-DE" dirty="0"/>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9" name="Textplatzhalter 3"/>
          <p:cNvSpPr>
            <a:spLocks noGrp="1"/>
          </p:cNvSpPr>
          <p:nvPr>
            <p:ph type="body" sz="half" idx="2"/>
          </p:nvPr>
        </p:nvSpPr>
        <p:spPr>
          <a:xfrm>
            <a:off x="369357" y="2247681"/>
            <a:ext cx="11343218" cy="4349969"/>
          </a:xfrm>
        </p:spPr>
        <p:txBody>
          <a:bodyPr/>
          <a:lstStyle/>
          <a:p>
            <a:r>
              <a:rPr kumimoji="1" lang="de-DE" sz="1600" dirty="0"/>
              <a:t>Bei Vertrags-Rechtsschutz gilt die </a:t>
            </a:r>
            <a:r>
              <a:rPr kumimoji="1" lang="de-DE" sz="1600" dirty="0" err="1"/>
              <a:t>Verstoßtheorie</a:t>
            </a:r>
            <a:r>
              <a:rPr kumimoji="1" lang="de-DE" sz="1600" dirty="0"/>
              <a:t>, egal ob der Verstoß behauptet wird oder eingetreten ist.</a:t>
            </a:r>
          </a:p>
          <a:p>
            <a:endParaRPr kumimoji="1" lang="de-DE" sz="1600" dirty="0"/>
          </a:p>
          <a:p>
            <a:r>
              <a:rPr kumimoji="1" lang="de-DE" sz="1600" b="1" dirty="0" smtClean="0"/>
              <a:t>Beispiel:</a:t>
            </a:r>
          </a:p>
          <a:p>
            <a:r>
              <a:rPr kumimoji="1" lang="de-DE" sz="1600" dirty="0"/>
              <a:t>Mietvertrag </a:t>
            </a:r>
            <a:r>
              <a:rPr kumimoji="1" lang="de-DE" sz="1600" dirty="0" smtClean="0"/>
              <a:t>2015, </a:t>
            </a:r>
            <a:r>
              <a:rPr kumimoji="1" lang="de-DE" sz="1600" dirty="0"/>
              <a:t>Rechtsschutzvertrag seit </a:t>
            </a:r>
            <a:r>
              <a:rPr kumimoji="1" lang="de-DE" sz="1600" dirty="0" smtClean="0"/>
              <a:t>2020. </a:t>
            </a:r>
            <a:r>
              <a:rPr kumimoji="1" lang="de-DE" sz="1600" dirty="0"/>
              <a:t>Streitigkeiten aus dem Mietvertrag wegen überhöhter Miete (Wucher) in </a:t>
            </a:r>
            <a:r>
              <a:rPr kumimoji="1" lang="de-DE" sz="1600" dirty="0" smtClean="0"/>
              <a:t>2021.</a:t>
            </a:r>
            <a:endParaRPr kumimoji="1" lang="de-DE" sz="1600" dirty="0"/>
          </a:p>
          <a:p>
            <a:r>
              <a:rPr kumimoji="1" lang="de-DE" sz="1600" dirty="0"/>
              <a:t>Der Schadenzeitpunkt (Verstoß aus dem Mietvertrag), geht auf das Jahr </a:t>
            </a:r>
            <a:r>
              <a:rPr kumimoji="1" lang="de-DE" sz="1600" dirty="0" smtClean="0"/>
              <a:t>2015 </a:t>
            </a:r>
            <a:r>
              <a:rPr kumimoji="1" lang="de-DE" sz="1600" dirty="0"/>
              <a:t>zurück, sodass kein Versicherungsschutz besteht.</a:t>
            </a:r>
          </a:p>
          <a:p>
            <a:endParaRPr kumimoji="1" lang="de-DE" sz="1800" dirty="0"/>
          </a:p>
        </p:txBody>
      </p:sp>
    </p:spTree>
    <p:extLst>
      <p:ext uri="{BB962C8B-B14F-4D97-AF65-F5344CB8AC3E}">
        <p14:creationId xmlns:p14="http://schemas.microsoft.com/office/powerpoint/2010/main" val="25307413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81</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8" name="Textplatzhalter 2"/>
          <p:cNvSpPr>
            <a:spLocks noGrp="1"/>
          </p:cNvSpPr>
          <p:nvPr>
            <p:ph type="body" sz="quarter" idx="10"/>
          </p:nvPr>
        </p:nvSpPr>
        <p:spPr>
          <a:xfrm>
            <a:off x="364584" y="1755536"/>
            <a:ext cx="11347991" cy="395680"/>
          </a:xfrm>
        </p:spPr>
        <p:txBody>
          <a:bodyPr/>
          <a:lstStyle/>
          <a:p>
            <a:r>
              <a:rPr lang="de-DE" dirty="0" smtClean="0"/>
              <a:t>Motive und Lösungen</a:t>
            </a:r>
            <a:endParaRPr lang="de-DE" dirty="0"/>
          </a:p>
        </p:txBody>
      </p:sp>
      <p:pic>
        <p:nvPicPr>
          <p:cNvPr id="10" name="Grafik 9"/>
          <p:cNvPicPr>
            <a:picLocks noChangeAspect="1"/>
          </p:cNvPicPr>
          <p:nvPr/>
        </p:nvPicPr>
        <p:blipFill>
          <a:blip r:embed="rId2"/>
          <a:stretch>
            <a:fillRect/>
          </a:stretch>
        </p:blipFill>
        <p:spPr>
          <a:xfrm>
            <a:off x="707968" y="2518757"/>
            <a:ext cx="1804512" cy="1745153"/>
          </a:xfrm>
          <a:prstGeom prst="rect">
            <a:avLst/>
          </a:prstGeom>
        </p:spPr>
      </p:pic>
      <p:pic>
        <p:nvPicPr>
          <p:cNvPr id="11" name="Grafik 10"/>
          <p:cNvPicPr>
            <a:picLocks noChangeAspect="1"/>
          </p:cNvPicPr>
          <p:nvPr/>
        </p:nvPicPr>
        <p:blipFill>
          <a:blip r:embed="rId3"/>
          <a:stretch>
            <a:fillRect/>
          </a:stretch>
        </p:blipFill>
        <p:spPr>
          <a:xfrm>
            <a:off x="707969" y="4289367"/>
            <a:ext cx="1804512" cy="1750913"/>
          </a:xfrm>
          <a:prstGeom prst="rect">
            <a:avLst/>
          </a:prstGeom>
        </p:spPr>
      </p:pic>
      <p:pic>
        <p:nvPicPr>
          <p:cNvPr id="12" name="Grafik 11"/>
          <p:cNvPicPr>
            <a:picLocks noChangeAspect="1"/>
          </p:cNvPicPr>
          <p:nvPr/>
        </p:nvPicPr>
        <p:blipFill rotWithShape="1">
          <a:blip r:embed="rId4"/>
          <a:srcRect r="50083" b="51179"/>
          <a:stretch/>
        </p:blipFill>
        <p:spPr>
          <a:xfrm>
            <a:off x="3625546" y="2518757"/>
            <a:ext cx="1835917" cy="570925"/>
          </a:xfrm>
          <a:prstGeom prst="rect">
            <a:avLst/>
          </a:prstGeom>
        </p:spPr>
      </p:pic>
      <p:pic>
        <p:nvPicPr>
          <p:cNvPr id="13" name="Grafik 12"/>
          <p:cNvPicPr>
            <a:picLocks noChangeAspect="1"/>
          </p:cNvPicPr>
          <p:nvPr/>
        </p:nvPicPr>
        <p:blipFill>
          <a:blip r:embed="rId5"/>
          <a:stretch>
            <a:fillRect/>
          </a:stretch>
        </p:blipFill>
        <p:spPr>
          <a:xfrm>
            <a:off x="3625546" y="3114742"/>
            <a:ext cx="1829752" cy="553181"/>
          </a:xfrm>
          <a:prstGeom prst="rect">
            <a:avLst/>
          </a:prstGeom>
        </p:spPr>
      </p:pic>
      <p:pic>
        <p:nvPicPr>
          <p:cNvPr id="14" name="Grafik 13"/>
          <p:cNvPicPr>
            <a:picLocks noChangeAspect="1"/>
          </p:cNvPicPr>
          <p:nvPr/>
        </p:nvPicPr>
        <p:blipFill rotWithShape="1">
          <a:blip r:embed="rId4"/>
          <a:srcRect t="51839" r="49980"/>
          <a:stretch/>
        </p:blipFill>
        <p:spPr>
          <a:xfrm>
            <a:off x="7298116" y="2523594"/>
            <a:ext cx="1830212" cy="560309"/>
          </a:xfrm>
          <a:prstGeom prst="rect">
            <a:avLst/>
          </a:prstGeom>
        </p:spPr>
      </p:pic>
      <p:pic>
        <p:nvPicPr>
          <p:cNvPr id="15" name="Grafik 14"/>
          <p:cNvPicPr>
            <a:picLocks noChangeAspect="1"/>
          </p:cNvPicPr>
          <p:nvPr/>
        </p:nvPicPr>
        <p:blipFill rotWithShape="1">
          <a:blip r:embed="rId4"/>
          <a:srcRect l="50220" b="52008"/>
          <a:stretch/>
        </p:blipFill>
        <p:spPr>
          <a:xfrm>
            <a:off x="5461463" y="2523594"/>
            <a:ext cx="1830948" cy="561249"/>
          </a:xfrm>
          <a:prstGeom prst="rect">
            <a:avLst/>
          </a:prstGeom>
        </p:spPr>
      </p:pic>
      <p:pic>
        <p:nvPicPr>
          <p:cNvPr id="16" name="Grafik 15"/>
          <p:cNvPicPr>
            <a:picLocks noChangeAspect="1"/>
          </p:cNvPicPr>
          <p:nvPr/>
        </p:nvPicPr>
        <p:blipFill>
          <a:blip r:embed="rId5"/>
          <a:stretch>
            <a:fillRect/>
          </a:stretch>
        </p:blipFill>
        <p:spPr>
          <a:xfrm>
            <a:off x="3625546" y="3703304"/>
            <a:ext cx="1829752" cy="553181"/>
          </a:xfrm>
          <a:prstGeom prst="rect">
            <a:avLst/>
          </a:prstGeom>
        </p:spPr>
      </p:pic>
      <p:pic>
        <p:nvPicPr>
          <p:cNvPr id="17" name="Grafik 16"/>
          <p:cNvPicPr>
            <a:picLocks noChangeAspect="1"/>
          </p:cNvPicPr>
          <p:nvPr/>
        </p:nvPicPr>
        <p:blipFill>
          <a:blip r:embed="rId6"/>
          <a:stretch>
            <a:fillRect/>
          </a:stretch>
        </p:blipFill>
        <p:spPr>
          <a:xfrm>
            <a:off x="3625546" y="4888232"/>
            <a:ext cx="1829752" cy="553181"/>
          </a:xfrm>
          <a:prstGeom prst="rect">
            <a:avLst/>
          </a:prstGeom>
        </p:spPr>
      </p:pic>
      <p:pic>
        <p:nvPicPr>
          <p:cNvPr id="18" name="Grafik 17"/>
          <p:cNvPicPr>
            <a:picLocks noChangeAspect="1"/>
          </p:cNvPicPr>
          <p:nvPr/>
        </p:nvPicPr>
        <p:blipFill>
          <a:blip r:embed="rId7"/>
          <a:stretch>
            <a:fillRect/>
          </a:stretch>
        </p:blipFill>
        <p:spPr>
          <a:xfrm>
            <a:off x="5458380" y="4877547"/>
            <a:ext cx="1837113" cy="563866"/>
          </a:xfrm>
          <a:prstGeom prst="rect">
            <a:avLst/>
          </a:prstGeom>
        </p:spPr>
      </p:pic>
      <p:pic>
        <p:nvPicPr>
          <p:cNvPr id="19" name="Grafik 18"/>
          <p:cNvPicPr>
            <a:picLocks noChangeAspect="1"/>
          </p:cNvPicPr>
          <p:nvPr/>
        </p:nvPicPr>
        <p:blipFill>
          <a:blip r:embed="rId8"/>
          <a:stretch>
            <a:fillRect/>
          </a:stretch>
        </p:blipFill>
        <p:spPr>
          <a:xfrm>
            <a:off x="3625547" y="5475262"/>
            <a:ext cx="1829752" cy="553181"/>
          </a:xfrm>
          <a:prstGeom prst="rect">
            <a:avLst/>
          </a:prstGeom>
        </p:spPr>
      </p:pic>
      <p:pic>
        <p:nvPicPr>
          <p:cNvPr id="20" name="Grafik 19"/>
          <p:cNvPicPr>
            <a:picLocks noChangeAspect="1"/>
          </p:cNvPicPr>
          <p:nvPr/>
        </p:nvPicPr>
        <p:blipFill>
          <a:blip r:embed="rId5"/>
          <a:stretch>
            <a:fillRect/>
          </a:stretch>
        </p:blipFill>
        <p:spPr>
          <a:xfrm>
            <a:off x="5462659" y="5475262"/>
            <a:ext cx="1829752" cy="553181"/>
          </a:xfrm>
          <a:prstGeom prst="rect">
            <a:avLst/>
          </a:prstGeom>
        </p:spPr>
      </p:pic>
      <p:pic>
        <p:nvPicPr>
          <p:cNvPr id="21" name="Grafik 20"/>
          <p:cNvPicPr>
            <a:picLocks noChangeAspect="1"/>
          </p:cNvPicPr>
          <p:nvPr/>
        </p:nvPicPr>
        <p:blipFill rotWithShape="1">
          <a:blip r:embed="rId4"/>
          <a:srcRect t="51839" r="49980"/>
          <a:stretch/>
        </p:blipFill>
        <p:spPr>
          <a:xfrm>
            <a:off x="3625086" y="4298131"/>
            <a:ext cx="1830212" cy="560309"/>
          </a:xfrm>
          <a:prstGeom prst="rect">
            <a:avLst/>
          </a:prstGeom>
        </p:spPr>
      </p:pic>
      <p:sp>
        <p:nvSpPr>
          <p:cNvPr id="22" name="Gestreifter Pfeil nach rechts 21"/>
          <p:cNvSpPr/>
          <p:nvPr/>
        </p:nvSpPr>
        <p:spPr>
          <a:xfrm>
            <a:off x="2916721" y="268737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Gestreifter Pfeil nach rechts 22"/>
          <p:cNvSpPr/>
          <p:nvPr/>
        </p:nvSpPr>
        <p:spPr>
          <a:xfrm>
            <a:off x="2898602" y="3274954"/>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Gestreifter Pfeil nach rechts 23"/>
          <p:cNvSpPr/>
          <p:nvPr/>
        </p:nvSpPr>
        <p:spPr>
          <a:xfrm>
            <a:off x="2898602" y="3862538"/>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Gestreifter Pfeil nach rechts 24"/>
          <p:cNvSpPr/>
          <p:nvPr/>
        </p:nvSpPr>
        <p:spPr>
          <a:xfrm>
            <a:off x="2898372" y="446190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Gestreifter Pfeil nach rechts 25"/>
          <p:cNvSpPr/>
          <p:nvPr/>
        </p:nvSpPr>
        <p:spPr>
          <a:xfrm>
            <a:off x="2917918" y="5043102"/>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Gestreifter Pfeil nach rechts 26"/>
          <p:cNvSpPr/>
          <p:nvPr/>
        </p:nvSpPr>
        <p:spPr>
          <a:xfrm>
            <a:off x="2898372" y="5635474"/>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335635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82</a:t>
            </a:fld>
            <a:endParaRPr lang="de-DE"/>
          </a:p>
        </p:txBody>
      </p:sp>
      <p:sp>
        <p:nvSpPr>
          <p:cNvPr id="5" name="Textplatzhalter 4"/>
          <p:cNvSpPr>
            <a:spLocks noGrp="1"/>
          </p:cNvSpPr>
          <p:nvPr>
            <p:ph type="body" sz="quarter" idx="10"/>
          </p:nvPr>
        </p:nvSpPr>
        <p:spPr/>
        <p:txBody>
          <a:bodyPr/>
          <a:lstStyle/>
          <a:p>
            <a:r>
              <a:rPr lang="de-DE" dirty="0" smtClean="0"/>
              <a:t>Deckungskonzept</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6"/>
          <p:cNvSpPr txBox="1">
            <a:spLocks noChangeArrowheads="1"/>
          </p:cNvSpPr>
          <p:nvPr/>
        </p:nvSpPr>
        <p:spPr bwMode="auto">
          <a:xfrm>
            <a:off x="942855" y="3834228"/>
            <a:ext cx="8137525" cy="1582737"/>
          </a:xfrm>
          <a:prstGeom prst="rect">
            <a:avLst/>
          </a:prstGeom>
          <a:noFill/>
          <a:ln w="9525">
            <a:noFill/>
            <a:miter lim="800000"/>
            <a:headEnd/>
            <a:tailEnd/>
          </a:ln>
        </p:spPr>
        <p:txBody>
          <a:bodyPr/>
          <a:lstStyle/>
          <a:p>
            <a:pPr algn="ctr" eaLnBrk="0" fontAlgn="base" hangingPunct="0">
              <a:spcBef>
                <a:spcPct val="50000"/>
              </a:spcBef>
              <a:spcAft>
                <a:spcPct val="0"/>
              </a:spcAft>
            </a:pPr>
            <a:r>
              <a:rPr kumimoji="1" lang="de-DE" sz="4000" dirty="0" smtClean="0">
                <a:solidFill>
                  <a:srgbClr val="1D2D4B"/>
                </a:solidFill>
              </a:rPr>
              <a:t>Sorglos-RS</a:t>
            </a:r>
            <a:endParaRPr kumimoji="1" lang="de-DE" sz="4000" dirty="0">
              <a:solidFill>
                <a:srgbClr val="1D2D4B"/>
              </a:solidFill>
            </a:endParaRPr>
          </a:p>
          <a:p>
            <a:pPr algn="ctr" eaLnBrk="0" fontAlgn="base" hangingPunct="0">
              <a:spcBef>
                <a:spcPct val="25000"/>
              </a:spcBef>
              <a:spcAft>
                <a:spcPct val="0"/>
              </a:spcAft>
            </a:pPr>
            <a:r>
              <a:rPr kumimoji="1" lang="de-DE" sz="2000" dirty="0" smtClean="0">
                <a:solidFill>
                  <a:srgbClr val="1D2D4B"/>
                </a:solidFill>
              </a:rPr>
              <a:t>Rundumpaket nach §26b ARB inkl. SSR</a:t>
            </a:r>
            <a:endParaRPr kumimoji="1" lang="de-DE" sz="2000" dirty="0">
              <a:solidFill>
                <a:srgbClr val="1D2D4B"/>
              </a:solidFill>
            </a:endParaRPr>
          </a:p>
        </p:txBody>
      </p:sp>
      <p:pic>
        <p:nvPicPr>
          <p:cNvPr id="7" name="Picture 6" descr="Bildergebnis für logo concor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5577" y="2885026"/>
            <a:ext cx="1692082" cy="833897"/>
          </a:xfrm>
          <a:prstGeom prst="rect">
            <a:avLst/>
          </a:prstGeom>
          <a:noFill/>
          <a:extLst>
            <a:ext uri="{909E8E84-426E-40DD-AFC4-6F175D3DCCD1}">
              <a14:hiddenFill xmlns:a14="http://schemas.microsoft.com/office/drawing/2010/main">
                <a:solidFill>
                  <a:srgbClr val="FFFFFF"/>
                </a:solidFill>
              </a14:hiddenFill>
            </a:ext>
          </a:extLst>
        </p:spPr>
      </p:pic>
      <p:pic>
        <p:nvPicPr>
          <p:cNvPr id="3" name="Grafik 2"/>
          <p:cNvPicPr>
            <a:picLocks noChangeAspect="1"/>
          </p:cNvPicPr>
          <p:nvPr/>
        </p:nvPicPr>
        <p:blipFill>
          <a:blip r:embed="rId3"/>
          <a:stretch>
            <a:fillRect/>
          </a:stretch>
        </p:blipFill>
        <p:spPr>
          <a:xfrm>
            <a:off x="8840067" y="2085754"/>
            <a:ext cx="2872508" cy="40650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248074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83</a:t>
            </a:fld>
            <a:endParaRPr lang="de-DE"/>
          </a:p>
        </p:txBody>
      </p:sp>
      <p:sp>
        <p:nvSpPr>
          <p:cNvPr id="5" name="Textplatzhalter 4"/>
          <p:cNvSpPr>
            <a:spLocks noGrp="1"/>
          </p:cNvSpPr>
          <p:nvPr>
            <p:ph type="body" sz="quarter" idx="10"/>
          </p:nvPr>
        </p:nvSpPr>
        <p:spPr/>
        <p:txBody>
          <a:bodyPr/>
          <a:lstStyle/>
          <a:p>
            <a:r>
              <a:rPr lang="de-DE" dirty="0"/>
              <a:t>Leistungsinhalte </a:t>
            </a:r>
            <a:r>
              <a:rPr lang="de-DE" dirty="0" smtClean="0"/>
              <a:t>Sorglos-RS </a:t>
            </a:r>
            <a:endParaRPr lang="de-DE" dirty="0"/>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REchtsschutzversicherung</a:t>
            </a:r>
            <a:endParaRPr lang="de-DE" dirty="0"/>
          </a:p>
        </p:txBody>
      </p:sp>
      <p:sp>
        <p:nvSpPr>
          <p:cNvPr id="6" name="Text Box 3"/>
          <p:cNvSpPr txBox="1">
            <a:spLocks noChangeArrowheads="1"/>
          </p:cNvSpPr>
          <p:nvPr/>
        </p:nvSpPr>
        <p:spPr bwMode="auto">
          <a:xfrm>
            <a:off x="-1" y="2244607"/>
            <a:ext cx="11134165" cy="4031873"/>
          </a:xfrm>
          <a:prstGeom prst="rect">
            <a:avLst/>
          </a:prstGeom>
          <a:noFill/>
          <a:ln w="9525">
            <a:noFill/>
            <a:miter lim="800000"/>
            <a:headEnd/>
            <a:tailEnd/>
          </a:ln>
        </p:spPr>
        <p:txBody>
          <a:bodyPr wrap="square">
            <a:spAutoFit/>
          </a:bodyPr>
          <a:lstStyle/>
          <a:p>
            <a:pPr marL="717550" indent="-363538" eaLnBrk="0" fontAlgn="base" hangingPunct="0">
              <a:spcBef>
                <a:spcPct val="50000"/>
              </a:spcBef>
              <a:spcAft>
                <a:spcPct val="0"/>
              </a:spcAft>
              <a:buClr>
                <a:srgbClr val="1D2D4B"/>
              </a:buClr>
              <a:buFont typeface="Wingdings" pitchFamily="2" charset="2"/>
              <a:buChar char="§"/>
            </a:pPr>
            <a:r>
              <a:rPr kumimoji="1" lang="de-DE" sz="1600" dirty="0">
                <a:solidFill>
                  <a:srgbClr val="1D2D4B"/>
                </a:solidFill>
              </a:rPr>
              <a:t>unbegrenzte </a:t>
            </a:r>
            <a:r>
              <a:rPr kumimoji="1" lang="de-DE" sz="1600" dirty="0" smtClean="0">
                <a:solidFill>
                  <a:srgbClr val="1D2D4B"/>
                </a:solidFill>
              </a:rPr>
              <a:t>Versicherungssumme bei der Geltendmachung von Personen- und Sachschäden, ansonsten 10.000.000 € (Europa)</a:t>
            </a:r>
            <a:endParaRPr kumimoji="1" lang="de-DE" sz="1600" dirty="0">
              <a:solidFill>
                <a:srgbClr val="1D2D4B"/>
              </a:solidFill>
            </a:endParaRPr>
          </a:p>
          <a:p>
            <a:pPr marL="717550" indent="-363538" eaLnBrk="0" fontAlgn="base" hangingPunct="0">
              <a:spcBef>
                <a:spcPct val="50000"/>
              </a:spcBef>
              <a:spcAft>
                <a:spcPct val="0"/>
              </a:spcAft>
              <a:buClr>
                <a:srgbClr val="1D2D4B"/>
              </a:buClr>
              <a:buFont typeface="Wingdings" pitchFamily="2" charset="2"/>
              <a:buChar char="§"/>
            </a:pPr>
            <a:r>
              <a:rPr kumimoji="1" lang="de-DE" sz="1600" dirty="0" smtClean="0">
                <a:solidFill>
                  <a:srgbClr val="1D2D4B"/>
                </a:solidFill>
              </a:rPr>
              <a:t>350.000 </a:t>
            </a:r>
            <a:r>
              <a:rPr kumimoji="1" lang="de-DE" sz="1600" dirty="0">
                <a:solidFill>
                  <a:srgbClr val="1D2D4B"/>
                </a:solidFill>
              </a:rPr>
              <a:t>€ Versicherungssumme weltweit </a:t>
            </a:r>
          </a:p>
          <a:p>
            <a:pPr marL="717550" indent="-363538" eaLnBrk="0" fontAlgn="base" hangingPunct="0">
              <a:spcBef>
                <a:spcPct val="50000"/>
              </a:spcBef>
              <a:spcAft>
                <a:spcPct val="0"/>
              </a:spcAft>
              <a:buClr>
                <a:srgbClr val="1D2D4B"/>
              </a:buClr>
              <a:buFont typeface="Wingdings" pitchFamily="2" charset="2"/>
              <a:buChar char="§"/>
            </a:pPr>
            <a:r>
              <a:rPr kumimoji="1" lang="de-DE" sz="1600" dirty="0">
                <a:solidFill>
                  <a:srgbClr val="1D2D4B"/>
                </a:solidFill>
              </a:rPr>
              <a:t>2</a:t>
            </a:r>
            <a:r>
              <a:rPr kumimoji="1" lang="de-DE" sz="1600" dirty="0" smtClean="0">
                <a:solidFill>
                  <a:srgbClr val="1D2D4B"/>
                </a:solidFill>
              </a:rPr>
              <a:t>00.000 </a:t>
            </a:r>
            <a:r>
              <a:rPr kumimoji="1" lang="de-DE" sz="1600" dirty="0">
                <a:solidFill>
                  <a:srgbClr val="1D2D4B"/>
                </a:solidFill>
              </a:rPr>
              <a:t>€ für </a:t>
            </a:r>
            <a:r>
              <a:rPr kumimoji="1" lang="de-DE" sz="1600" dirty="0" smtClean="0">
                <a:solidFill>
                  <a:srgbClr val="1D2D4B"/>
                </a:solidFill>
              </a:rPr>
              <a:t>Kautionsdarlehen</a:t>
            </a:r>
            <a:endParaRPr kumimoji="1" lang="de-DE" sz="1600" dirty="0">
              <a:solidFill>
                <a:srgbClr val="1D2D4B"/>
              </a:solidFill>
            </a:endParaRPr>
          </a:p>
          <a:p>
            <a:pPr marL="717550" indent="-363538" eaLnBrk="0" fontAlgn="base" hangingPunct="0">
              <a:spcBef>
                <a:spcPct val="50000"/>
              </a:spcBef>
              <a:spcAft>
                <a:spcPct val="0"/>
              </a:spcAft>
              <a:buClr>
                <a:srgbClr val="1D2D4B"/>
              </a:buClr>
              <a:buFont typeface="Wingdings" pitchFamily="2" charset="2"/>
              <a:buChar char="§"/>
            </a:pPr>
            <a:r>
              <a:rPr kumimoji="1" lang="de-DE" sz="1600" dirty="0" smtClean="0">
                <a:solidFill>
                  <a:srgbClr val="1D2D4B"/>
                </a:solidFill>
              </a:rPr>
              <a:t>generell </a:t>
            </a:r>
            <a:r>
              <a:rPr kumimoji="1" lang="de-DE" sz="1600" dirty="0">
                <a:solidFill>
                  <a:srgbClr val="1D2D4B"/>
                </a:solidFill>
              </a:rPr>
              <a:t>SB = </a:t>
            </a:r>
            <a:r>
              <a:rPr kumimoji="1" lang="de-DE" sz="1600" dirty="0" smtClean="0">
                <a:solidFill>
                  <a:srgbClr val="1D2D4B"/>
                </a:solidFill>
              </a:rPr>
              <a:t>250 € (kein </a:t>
            </a:r>
            <a:r>
              <a:rPr kumimoji="1" lang="de-DE" sz="1600" dirty="0">
                <a:solidFill>
                  <a:srgbClr val="1D2D4B"/>
                </a:solidFill>
              </a:rPr>
              <a:t>SF </a:t>
            </a:r>
            <a:r>
              <a:rPr kumimoji="1" lang="de-DE" sz="1600" dirty="0" smtClean="0">
                <a:solidFill>
                  <a:srgbClr val="1D2D4B"/>
                </a:solidFill>
              </a:rPr>
              <a:t>System)</a:t>
            </a:r>
            <a:endParaRPr kumimoji="1" lang="de-DE" sz="1600" dirty="0">
              <a:solidFill>
                <a:srgbClr val="1D2D4B"/>
              </a:solidFill>
            </a:endParaRPr>
          </a:p>
          <a:p>
            <a:pPr marL="717550" indent="-363538" eaLnBrk="0" fontAlgn="base" hangingPunct="0">
              <a:spcBef>
                <a:spcPct val="50000"/>
              </a:spcBef>
              <a:spcAft>
                <a:spcPct val="0"/>
              </a:spcAft>
              <a:buClr>
                <a:srgbClr val="1D2D4B"/>
              </a:buClr>
              <a:buFont typeface="Wingdings" pitchFamily="2" charset="2"/>
              <a:buChar char="§"/>
            </a:pPr>
            <a:r>
              <a:rPr kumimoji="1" lang="de-DE" sz="1600" dirty="0" smtClean="0">
                <a:solidFill>
                  <a:srgbClr val="1D2D4B"/>
                </a:solidFill>
              </a:rPr>
              <a:t>Internet-RS (private Internetnutzung)</a:t>
            </a:r>
          </a:p>
          <a:p>
            <a:pPr marL="717550" indent="-363538" eaLnBrk="0" fontAlgn="base" hangingPunct="0">
              <a:spcBef>
                <a:spcPct val="50000"/>
              </a:spcBef>
              <a:spcAft>
                <a:spcPct val="0"/>
              </a:spcAft>
              <a:buClr>
                <a:srgbClr val="1D2D4B"/>
              </a:buClr>
              <a:buFont typeface="Wingdings" pitchFamily="2" charset="2"/>
              <a:buChar char="§"/>
            </a:pPr>
            <a:r>
              <a:rPr lang="de-DE" sz="1600" dirty="0">
                <a:solidFill>
                  <a:srgbClr val="1D2D4B"/>
                </a:solidFill>
              </a:rPr>
              <a:t>Steuer-, Sozial- und Verwaltungs-Rechtschutz auch im Einspruchs- bzw. Widerspruchsverfahren </a:t>
            </a:r>
            <a:endParaRPr lang="de-DE" sz="1600" dirty="0" smtClean="0">
              <a:solidFill>
                <a:srgbClr val="1D2D4B"/>
              </a:solidFill>
            </a:endParaRPr>
          </a:p>
          <a:p>
            <a:pPr marL="717550" indent="-363538" eaLnBrk="0" fontAlgn="base" hangingPunct="0">
              <a:spcBef>
                <a:spcPct val="50000"/>
              </a:spcBef>
              <a:spcAft>
                <a:spcPct val="0"/>
              </a:spcAft>
              <a:buClr>
                <a:srgbClr val="1D2D4B"/>
              </a:buClr>
              <a:buFont typeface="Wingdings" pitchFamily="2" charset="2"/>
              <a:buChar char="§"/>
            </a:pPr>
            <a:r>
              <a:rPr lang="de-DE" sz="1600" dirty="0">
                <a:solidFill>
                  <a:srgbClr val="1D2D4B"/>
                </a:solidFill>
              </a:rPr>
              <a:t>Rechtsschutz für Vorsorgevollmacht und Patientenverfügung (750 € Gesamtleistung während der Vertragslaufzeit </a:t>
            </a:r>
            <a:r>
              <a:rPr lang="de-DE" sz="1600" dirty="0" smtClean="0">
                <a:solidFill>
                  <a:srgbClr val="1D2D4B"/>
                </a:solidFill>
              </a:rPr>
              <a:t>für </a:t>
            </a:r>
            <a:r>
              <a:rPr lang="de-DE" sz="1600" dirty="0">
                <a:solidFill>
                  <a:srgbClr val="1D2D4B"/>
                </a:solidFill>
              </a:rPr>
              <a:t>Vorsorgevollmacht, </a:t>
            </a:r>
            <a:r>
              <a:rPr lang="de-DE" sz="1600" dirty="0" smtClean="0">
                <a:solidFill>
                  <a:srgbClr val="1D2D4B"/>
                </a:solidFill>
              </a:rPr>
              <a:t>Patientenverfügung </a:t>
            </a:r>
            <a:r>
              <a:rPr lang="de-DE" sz="1600" dirty="0">
                <a:solidFill>
                  <a:srgbClr val="1D2D4B"/>
                </a:solidFill>
              </a:rPr>
              <a:t>und Testament zusammen</a:t>
            </a:r>
            <a:r>
              <a:rPr lang="de-DE" sz="1600" dirty="0" smtClean="0">
                <a:solidFill>
                  <a:srgbClr val="1D2D4B"/>
                </a:solidFill>
              </a:rPr>
              <a:t>)</a:t>
            </a:r>
          </a:p>
          <a:p>
            <a:pPr marL="717550" indent="-363538" eaLnBrk="0" fontAlgn="base" hangingPunct="0">
              <a:spcBef>
                <a:spcPct val="50000"/>
              </a:spcBef>
              <a:spcAft>
                <a:spcPct val="0"/>
              </a:spcAft>
              <a:buClr>
                <a:srgbClr val="1D2D4B"/>
              </a:buClr>
              <a:buFont typeface="Wingdings" pitchFamily="2" charset="2"/>
              <a:buChar char="§"/>
            </a:pPr>
            <a:r>
              <a:rPr lang="de-DE" sz="1600" dirty="0">
                <a:solidFill>
                  <a:srgbClr val="1D2D4B"/>
                </a:solidFill>
              </a:rPr>
              <a:t>Assistance-Leistungen (u.a. telefonische </a:t>
            </a:r>
            <a:r>
              <a:rPr lang="de-DE" sz="1600" dirty="0" smtClean="0">
                <a:solidFill>
                  <a:srgbClr val="1D2D4B"/>
                </a:solidFill>
              </a:rPr>
              <a:t>Rechtsberatung, Mediation, Anwaltsempfehlung,</a:t>
            </a:r>
            <a:br>
              <a:rPr lang="de-DE" sz="1600" dirty="0" smtClean="0">
                <a:solidFill>
                  <a:srgbClr val="1D2D4B"/>
                </a:solidFill>
              </a:rPr>
            </a:br>
            <a:r>
              <a:rPr lang="de-DE" sz="1600" dirty="0" smtClean="0">
                <a:solidFill>
                  <a:srgbClr val="1D2D4B"/>
                </a:solidFill>
              </a:rPr>
              <a:t>Online-Rechtsberatung und –Formularservice)</a:t>
            </a:r>
            <a:endParaRPr lang="de-DE" sz="1600" dirty="0">
              <a:solidFill>
                <a:srgbClr val="1D2D4B"/>
              </a:solidFill>
            </a:endParaRPr>
          </a:p>
          <a:p>
            <a:pPr marL="717550" indent="-363538" eaLnBrk="0" fontAlgn="base" hangingPunct="0">
              <a:spcBef>
                <a:spcPct val="50000"/>
              </a:spcBef>
              <a:spcAft>
                <a:spcPct val="0"/>
              </a:spcAft>
              <a:buClr>
                <a:srgbClr val="1D2D4B"/>
              </a:buClr>
              <a:buFont typeface="Wingdings" pitchFamily="2" charset="2"/>
              <a:buChar char="§"/>
            </a:pPr>
            <a:r>
              <a:rPr kumimoji="1" lang="de-DE" sz="1600" dirty="0" err="1" smtClean="0">
                <a:solidFill>
                  <a:srgbClr val="1D2D4B"/>
                </a:solidFill>
              </a:rPr>
              <a:t>uvm</a:t>
            </a:r>
            <a:r>
              <a:rPr kumimoji="1" lang="de-DE" sz="1600" dirty="0" smtClean="0">
                <a:solidFill>
                  <a:srgbClr val="1D2D4B"/>
                </a:solidFill>
              </a:rPr>
              <a:t> …</a:t>
            </a:r>
            <a:endParaRPr kumimoji="1" lang="de-DE" sz="1600" dirty="0">
              <a:solidFill>
                <a:srgbClr val="1D2D4B"/>
              </a:solidFill>
            </a:endParaRPr>
          </a:p>
        </p:txBody>
      </p:sp>
      <p:pic>
        <p:nvPicPr>
          <p:cNvPr id="7" name="Picture 6" descr="Bildergebnis für logo concor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2693" y="1599601"/>
            <a:ext cx="1248073" cy="615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9707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left)">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wipe(left)">
                                      <p:cBhvr>
                                        <p:cTn id="42" dur="500"/>
                                        <p:tgtEl>
                                          <p:spTgt spid="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Effect transition="in" filter="wipe(left)">
                                      <p:cBhvr>
                                        <p:cTn id="4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84</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smtClean="0"/>
              <a:t>Kraftfahrtversicherung</a:t>
            </a:r>
            <a:endParaRPr lang="de-DE" dirty="0"/>
          </a:p>
        </p:txBody>
      </p:sp>
      <p:pic>
        <p:nvPicPr>
          <p:cNvPr id="7" name="Grafik 6"/>
          <p:cNvPicPr>
            <a:picLocks noChangeAspect="1"/>
          </p:cNvPicPr>
          <p:nvPr/>
        </p:nvPicPr>
        <p:blipFill rotWithShape="1">
          <a:blip r:embed="rId2">
            <a:extLst>
              <a:ext uri="{28A0092B-C50C-407E-A947-70E740481C1C}">
                <a14:useLocalDpi xmlns:a14="http://schemas.microsoft.com/office/drawing/2010/main" val="0"/>
              </a:ext>
            </a:extLst>
          </a:blip>
          <a:srcRect t="27547" b="27548"/>
          <a:stretch/>
        </p:blipFill>
        <p:spPr>
          <a:xfrm>
            <a:off x="479425" y="2475782"/>
            <a:ext cx="11233150" cy="3362881"/>
          </a:xfrm>
          <a:prstGeom prst="rect">
            <a:avLst/>
          </a:prstGeom>
        </p:spPr>
      </p:pic>
    </p:spTree>
    <p:extLst>
      <p:ext uri="{BB962C8B-B14F-4D97-AF65-F5344CB8AC3E}">
        <p14:creationId xmlns:p14="http://schemas.microsoft.com/office/powerpoint/2010/main" val="14912970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85</a:t>
            </a:fld>
            <a:endParaRPr lang="de-DE"/>
          </a:p>
        </p:txBody>
      </p:sp>
      <p:sp>
        <p:nvSpPr>
          <p:cNvPr id="5" name="Textplatzhalter 4"/>
          <p:cNvSpPr>
            <a:spLocks noGrp="1"/>
          </p:cNvSpPr>
          <p:nvPr>
            <p:ph type="body" sz="quarter" idx="10"/>
          </p:nvPr>
        </p:nvSpPr>
        <p:spPr/>
        <p:txBody>
          <a:bodyPr/>
          <a:lstStyle/>
          <a:p>
            <a:r>
              <a:rPr lang="de-DE" altLang="de-DE" dirty="0"/>
              <a:t>Bereiche der Kraftfahrzeugversicherung</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6" name="Rectangle 18"/>
          <p:cNvSpPr>
            <a:spLocks noChangeArrowheads="1"/>
          </p:cNvSpPr>
          <p:nvPr/>
        </p:nvSpPr>
        <p:spPr bwMode="auto">
          <a:xfrm>
            <a:off x="4423703" y="3357779"/>
            <a:ext cx="3413259" cy="1239837"/>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fontAlgn="base">
              <a:spcAft>
                <a:spcPct val="0"/>
              </a:spcAft>
            </a:pPr>
            <a:r>
              <a:rPr lang="de-DE" altLang="de-DE" sz="1800" smtClean="0">
                <a:cs typeface="Arial" panose="020B0604020202020204" pitchFamily="34" charset="0"/>
              </a:rPr>
              <a:t>freiwillige Versicherung</a:t>
            </a:r>
          </a:p>
        </p:txBody>
      </p:sp>
      <p:sp>
        <p:nvSpPr>
          <p:cNvPr id="7" name="Rectangle 19"/>
          <p:cNvSpPr>
            <a:spLocks noChangeArrowheads="1"/>
          </p:cNvSpPr>
          <p:nvPr/>
        </p:nvSpPr>
        <p:spPr bwMode="auto">
          <a:xfrm>
            <a:off x="479425" y="3357779"/>
            <a:ext cx="3764771" cy="1223963"/>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fontAlgn="base">
              <a:spcBef>
                <a:spcPct val="50000"/>
              </a:spcBef>
              <a:spcAft>
                <a:spcPct val="0"/>
              </a:spcAft>
            </a:pPr>
            <a:r>
              <a:rPr kumimoji="1" lang="de-DE" altLang="de-DE" sz="1800" smtClean="0"/>
              <a:t>Pflichtversicherung</a:t>
            </a:r>
            <a:br>
              <a:rPr kumimoji="1" lang="de-DE" altLang="de-DE" sz="1800" smtClean="0"/>
            </a:br>
            <a:r>
              <a:rPr kumimoji="1" lang="de-DE" altLang="de-DE" sz="1600" smtClean="0"/>
              <a:t>(Ohne diese Versicherung kann ein Kraftfahrzeug üblicherweise nicht zugelassen werden)</a:t>
            </a:r>
          </a:p>
        </p:txBody>
      </p:sp>
      <p:sp>
        <p:nvSpPr>
          <p:cNvPr id="8" name="Rectangle 20"/>
          <p:cNvSpPr>
            <a:spLocks noChangeArrowheads="1"/>
          </p:cNvSpPr>
          <p:nvPr/>
        </p:nvSpPr>
        <p:spPr bwMode="auto">
          <a:xfrm>
            <a:off x="4423703" y="2710079"/>
            <a:ext cx="3408954" cy="42227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fontAlgn="base">
              <a:spcAft>
                <a:spcPct val="0"/>
              </a:spcAft>
            </a:pPr>
            <a:r>
              <a:rPr lang="de-DE" altLang="de-DE" sz="2000" u="sng" dirty="0" smtClean="0">
                <a:cs typeface="Arial" panose="020B0604020202020204" pitchFamily="34" charset="0"/>
              </a:rPr>
              <a:t>Kaskoversicherung</a:t>
            </a:r>
          </a:p>
        </p:txBody>
      </p:sp>
      <p:sp>
        <p:nvSpPr>
          <p:cNvPr id="9" name="Rectangle 21"/>
          <p:cNvSpPr>
            <a:spLocks noChangeArrowheads="1"/>
          </p:cNvSpPr>
          <p:nvPr/>
        </p:nvSpPr>
        <p:spPr bwMode="auto">
          <a:xfrm>
            <a:off x="479425" y="2708492"/>
            <a:ext cx="3764771" cy="4222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fontAlgn="base">
              <a:spcAft>
                <a:spcPct val="0"/>
              </a:spcAft>
            </a:pPr>
            <a:r>
              <a:rPr kumimoji="1" lang="de-DE" altLang="de-DE" sz="2000" u="sng" smtClean="0"/>
              <a:t>Haftpflichtversicherung</a:t>
            </a:r>
          </a:p>
        </p:txBody>
      </p:sp>
      <p:sp>
        <p:nvSpPr>
          <p:cNvPr id="10" name="Rectangle 22"/>
          <p:cNvSpPr>
            <a:spLocks noChangeArrowheads="1"/>
          </p:cNvSpPr>
          <p:nvPr/>
        </p:nvSpPr>
        <p:spPr bwMode="auto">
          <a:xfrm>
            <a:off x="479425" y="4581742"/>
            <a:ext cx="3764771" cy="1370012"/>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fontAlgn="base">
              <a:spcAft>
                <a:spcPct val="0"/>
              </a:spcAft>
            </a:pPr>
            <a:r>
              <a:rPr kumimoji="1" lang="de-DE" altLang="de-DE" sz="1600" dirty="0" smtClean="0"/>
              <a:t>Sie schützt das Vermögen des VN vor berechtigten </a:t>
            </a:r>
            <a:r>
              <a:rPr kumimoji="1" lang="de-DE" altLang="de-DE" sz="1600" u="sng" dirty="0" smtClean="0"/>
              <a:t>und</a:t>
            </a:r>
            <a:r>
              <a:rPr kumimoji="1" lang="de-DE" altLang="de-DE" sz="1600" dirty="0" smtClean="0"/>
              <a:t> unberechtigten Schadenersatzansprüchen Dritter</a:t>
            </a:r>
            <a:endParaRPr lang="de-DE" altLang="de-DE" sz="1600" dirty="0" smtClean="0"/>
          </a:p>
        </p:txBody>
      </p:sp>
      <p:sp>
        <p:nvSpPr>
          <p:cNvPr id="11" name="Rectangle 23"/>
          <p:cNvSpPr>
            <a:spLocks noChangeArrowheads="1"/>
          </p:cNvSpPr>
          <p:nvPr/>
        </p:nvSpPr>
        <p:spPr bwMode="auto">
          <a:xfrm>
            <a:off x="4423703" y="4583329"/>
            <a:ext cx="3413259" cy="136842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fontAlgn="base">
              <a:spcAft>
                <a:spcPct val="0"/>
              </a:spcAft>
            </a:pPr>
            <a:r>
              <a:rPr lang="de-DE" altLang="de-DE" sz="1600" smtClean="0">
                <a:cs typeface="Arial" panose="020B0604020202020204" pitchFamily="34" charset="0"/>
              </a:rPr>
              <a:t>Sie kommt für Schäden am eigenen Kraftfahrzeug auf</a:t>
            </a:r>
          </a:p>
        </p:txBody>
      </p:sp>
      <p:sp>
        <p:nvSpPr>
          <p:cNvPr id="12" name="Rectangle 18"/>
          <p:cNvSpPr>
            <a:spLocks noChangeArrowheads="1"/>
          </p:cNvSpPr>
          <p:nvPr/>
        </p:nvSpPr>
        <p:spPr bwMode="auto">
          <a:xfrm>
            <a:off x="8012166" y="3356192"/>
            <a:ext cx="3133162" cy="1239837"/>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1800" dirty="0">
                <a:cs typeface="Arial" panose="020B0604020202020204" pitchFamily="34" charset="0"/>
              </a:rPr>
              <a:t>freiwillige Versicherung</a:t>
            </a:r>
          </a:p>
        </p:txBody>
      </p:sp>
      <p:sp>
        <p:nvSpPr>
          <p:cNvPr id="13" name="Rectangle 20"/>
          <p:cNvSpPr>
            <a:spLocks noChangeArrowheads="1"/>
          </p:cNvSpPr>
          <p:nvPr/>
        </p:nvSpPr>
        <p:spPr bwMode="auto">
          <a:xfrm>
            <a:off x="8012164" y="2708492"/>
            <a:ext cx="3133163" cy="42227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2000" u="sng" dirty="0" smtClean="0">
                <a:cs typeface="Arial" panose="020B0604020202020204" pitchFamily="34" charset="0"/>
              </a:rPr>
              <a:t>Zusatzdeckungen</a:t>
            </a:r>
            <a:endParaRPr lang="de-DE" altLang="de-DE" sz="2000" u="sng" dirty="0">
              <a:cs typeface="Arial" panose="020B0604020202020204" pitchFamily="34" charset="0"/>
            </a:endParaRPr>
          </a:p>
        </p:txBody>
      </p:sp>
      <p:sp>
        <p:nvSpPr>
          <p:cNvPr id="14" name="Rectangle 23"/>
          <p:cNvSpPr>
            <a:spLocks noChangeArrowheads="1"/>
          </p:cNvSpPr>
          <p:nvPr/>
        </p:nvSpPr>
        <p:spPr bwMode="auto">
          <a:xfrm>
            <a:off x="8012166" y="4596029"/>
            <a:ext cx="3133162" cy="136842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1600" dirty="0" smtClean="0">
                <a:cs typeface="Arial" panose="020B0604020202020204" pitchFamily="34" charset="0"/>
              </a:rPr>
              <a:t>Schutzbrief</a:t>
            </a:r>
          </a:p>
          <a:p>
            <a:pPr algn="ctr" eaLnBrk="1" hangingPunct="1"/>
            <a:r>
              <a:rPr lang="de-DE" altLang="de-DE" sz="1600" dirty="0" smtClean="0">
                <a:cs typeface="Arial" panose="020B0604020202020204" pitchFamily="34" charset="0"/>
              </a:rPr>
              <a:t>Mallorca-Deckung</a:t>
            </a:r>
          </a:p>
          <a:p>
            <a:pPr algn="ctr" eaLnBrk="1" hangingPunct="1"/>
            <a:r>
              <a:rPr lang="de-DE" altLang="de-DE" sz="1600" dirty="0" smtClean="0">
                <a:cs typeface="Arial" panose="020B0604020202020204" pitchFamily="34" charset="0"/>
              </a:rPr>
              <a:t>Insassenunfall</a:t>
            </a:r>
          </a:p>
          <a:p>
            <a:pPr algn="ctr" eaLnBrk="1" hangingPunct="1"/>
            <a:r>
              <a:rPr lang="de-DE" altLang="de-DE" sz="1600" dirty="0" smtClean="0">
                <a:cs typeface="Arial" panose="020B0604020202020204" pitchFamily="34" charset="0"/>
              </a:rPr>
              <a:t>Fahrerschutz</a:t>
            </a:r>
          </a:p>
          <a:p>
            <a:pPr algn="ctr" eaLnBrk="1" hangingPunct="1"/>
            <a:endParaRPr lang="de-DE" altLang="de-DE" sz="1600" dirty="0">
              <a:cs typeface="Arial" panose="020B0604020202020204" pitchFamily="34" charset="0"/>
            </a:endParaRPr>
          </a:p>
        </p:txBody>
      </p:sp>
    </p:spTree>
    <p:extLst>
      <p:ext uri="{BB962C8B-B14F-4D97-AF65-F5344CB8AC3E}">
        <p14:creationId xmlns:p14="http://schemas.microsoft.com/office/powerpoint/2010/main" val="266530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86</a:t>
            </a:fld>
            <a:endParaRPr lang="de-DE"/>
          </a:p>
        </p:txBody>
      </p:sp>
      <p:sp>
        <p:nvSpPr>
          <p:cNvPr id="5" name="Textplatzhalter 4"/>
          <p:cNvSpPr>
            <a:spLocks noGrp="1"/>
          </p:cNvSpPr>
          <p:nvPr>
            <p:ph type="body" sz="quarter" idx="10"/>
          </p:nvPr>
        </p:nvSpPr>
        <p:spPr/>
        <p:txBody>
          <a:bodyPr/>
          <a:lstStyle/>
          <a:p>
            <a:r>
              <a:rPr lang="de-DE" altLang="de-DE" dirty="0"/>
              <a:t>Versicherungsumfang </a:t>
            </a:r>
          </a:p>
          <a:p>
            <a:endParaRPr lang="de-DE" dirty="0"/>
          </a:p>
        </p:txBody>
      </p:sp>
      <p:sp>
        <p:nvSpPr>
          <p:cNvPr id="3" name="Textplatzhalter 2"/>
          <p:cNvSpPr>
            <a:spLocks noGrp="1"/>
          </p:cNvSpPr>
          <p:nvPr>
            <p:ph type="body" sz="half" idx="2"/>
          </p:nvPr>
        </p:nvSpPr>
        <p:spPr/>
        <p:txBody>
          <a:bodyPr/>
          <a:lstStyle/>
          <a:p>
            <a:r>
              <a:rPr lang="de-DE" altLang="de-DE" sz="1600" dirty="0"/>
              <a:t>Die Auswahlmöglichkeiten des Kunden hinsichtlich des Umfangs der Kfz-Haftpflichtversicherung sind sehr begrenzt, da der Gesetzgeber die Mindestinhalte gesetzlich geregelt hat.</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12" name="Text Box 10"/>
          <p:cNvSpPr txBox="1">
            <a:spLocks noChangeArrowheads="1"/>
          </p:cNvSpPr>
          <p:nvPr/>
        </p:nvSpPr>
        <p:spPr bwMode="auto">
          <a:xfrm>
            <a:off x="364220" y="3037171"/>
            <a:ext cx="1145936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pPr>
            <a:r>
              <a:rPr lang="de-DE" altLang="de-DE" sz="1600" b="1" dirty="0" smtClean="0">
                <a:solidFill>
                  <a:srgbClr val="137C9B"/>
                </a:solidFill>
              </a:rPr>
              <a:t>Ersatz begründeter Schadenersatzansprüche eines Dritten</a:t>
            </a:r>
          </a:p>
          <a:p>
            <a:pPr fontAlgn="base">
              <a:spcBef>
                <a:spcPct val="50000"/>
              </a:spcBef>
              <a:spcAft>
                <a:spcPct val="0"/>
              </a:spcAft>
            </a:pPr>
            <a:r>
              <a:rPr lang="de-DE" altLang="de-DE" sz="1600" dirty="0" smtClean="0"/>
              <a:t>	Der Versicherer begleicht bis zur Höhe der vereinbarten Versicherungssummen begründete 	Schadenersatzansprüche</a:t>
            </a:r>
          </a:p>
          <a:p>
            <a:pPr fontAlgn="base">
              <a:spcBef>
                <a:spcPct val="50000"/>
              </a:spcBef>
              <a:spcAft>
                <a:spcPct val="0"/>
              </a:spcAft>
            </a:pPr>
            <a:r>
              <a:rPr lang="de-DE" altLang="de-DE" sz="1600" b="1" dirty="0" smtClean="0">
                <a:solidFill>
                  <a:srgbClr val="137C9B"/>
                </a:solidFill>
              </a:rPr>
              <a:t>Abwehr unberechtigter Ansprüche (passiver Rechtsschutz)</a:t>
            </a:r>
          </a:p>
          <a:p>
            <a:pPr fontAlgn="base">
              <a:spcBef>
                <a:spcPct val="50000"/>
              </a:spcBef>
              <a:spcAft>
                <a:spcPct val="0"/>
              </a:spcAft>
            </a:pPr>
            <a:r>
              <a:rPr lang="de-DE" altLang="de-DE" sz="1600" dirty="0" smtClean="0"/>
              <a:t>	Stellt ein Dritter gegen den Versicherungsnehmer unberechtigte Ansprüche, so wehrt der Versicherer diese ab und 	führt erforderlichenfalls auf seine Kosten einen Rechtsstreit zur Abwehr dieser Ansprüche</a:t>
            </a:r>
          </a:p>
          <a:p>
            <a:pPr fontAlgn="base">
              <a:spcBef>
                <a:spcPct val="50000"/>
              </a:spcBef>
              <a:spcAft>
                <a:spcPct val="0"/>
              </a:spcAft>
            </a:pPr>
            <a:r>
              <a:rPr lang="de-DE" altLang="de-DE" sz="1600" b="1" dirty="0" smtClean="0">
                <a:solidFill>
                  <a:srgbClr val="137C9B"/>
                </a:solidFill>
              </a:rPr>
              <a:t>Mitversicherung von Insassen</a:t>
            </a:r>
          </a:p>
          <a:p>
            <a:pPr fontAlgn="base">
              <a:spcBef>
                <a:spcPct val="50000"/>
              </a:spcBef>
              <a:spcAft>
                <a:spcPct val="0"/>
              </a:spcAft>
            </a:pPr>
            <a:r>
              <a:rPr lang="de-DE" altLang="de-DE" sz="1600" dirty="0" smtClean="0"/>
              <a:t>	Hier unterscheiden sich die Leistungen der Versicherer. Gesetzlich vorgeschrieben ist der Versicherungsschutz 	für 	den Versicherungsnehmer, Halter, Eigentümer, Fahrer, Berufsbeifahrer, Omnibusschaffner und Arbeitgeber. 	Unterschiede bestehen hinsichtlich der Mitversicherung von sonstigen 	Insassen. Die Details sind in den jeweiligen 	Bedingungen aufgeführt. </a:t>
            </a:r>
          </a:p>
        </p:txBody>
      </p:sp>
      <p:grpSp>
        <p:nvGrpSpPr>
          <p:cNvPr id="13" name="Group 11"/>
          <p:cNvGrpSpPr>
            <a:grpSpLocks/>
          </p:cNvGrpSpPr>
          <p:nvPr/>
        </p:nvGrpSpPr>
        <p:grpSpPr bwMode="auto">
          <a:xfrm>
            <a:off x="529759" y="2151347"/>
            <a:ext cx="8101012" cy="1023937"/>
            <a:chOff x="475" y="803"/>
            <a:chExt cx="5103" cy="645"/>
          </a:xfrm>
        </p:grpSpPr>
        <p:sp>
          <p:nvSpPr>
            <p:cNvPr id="14" name="Rectangle 12"/>
            <p:cNvSpPr>
              <a:spLocks noChangeArrowheads="1"/>
            </p:cNvSpPr>
            <p:nvPr/>
          </p:nvSpPr>
          <p:spPr bwMode="auto">
            <a:xfrm>
              <a:off x="475" y="803"/>
              <a:ext cx="339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de-DE" altLang="de-DE" sz="2000" b="1" dirty="0" smtClean="0"/>
            </a:p>
          </p:txBody>
        </p:sp>
        <p:sp>
          <p:nvSpPr>
            <p:cNvPr id="15" name="Text Box 13"/>
            <p:cNvSpPr txBox="1">
              <a:spLocks noChangeArrowheads="1"/>
            </p:cNvSpPr>
            <p:nvPr/>
          </p:nvSpPr>
          <p:spPr bwMode="auto">
            <a:xfrm>
              <a:off x="475" y="1274"/>
              <a:ext cx="510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endParaRPr lang="de-DE" altLang="de-DE" sz="1200" b="1" dirty="0" smtClean="0"/>
            </a:p>
          </p:txBody>
        </p:sp>
      </p:grpSp>
    </p:spTree>
    <p:extLst>
      <p:ext uri="{BB962C8B-B14F-4D97-AF65-F5344CB8AC3E}">
        <p14:creationId xmlns:p14="http://schemas.microsoft.com/office/powerpoint/2010/main" val="365411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87</a:t>
            </a:fld>
            <a:endParaRPr lang="de-DE"/>
          </a:p>
        </p:txBody>
      </p:sp>
      <p:sp>
        <p:nvSpPr>
          <p:cNvPr id="5" name="Textplatzhalter 4"/>
          <p:cNvSpPr>
            <a:spLocks noGrp="1"/>
          </p:cNvSpPr>
          <p:nvPr>
            <p:ph type="body" sz="quarter" idx="10"/>
          </p:nvPr>
        </p:nvSpPr>
        <p:spPr/>
        <p:txBody>
          <a:bodyPr/>
          <a:lstStyle/>
          <a:p>
            <a:r>
              <a:rPr lang="de-DE" dirty="0" smtClean="0"/>
              <a:t>Unterteilung der Kaskoversicherung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6" name="Text Box 19"/>
          <p:cNvSpPr txBox="1">
            <a:spLocks noChangeArrowheads="1"/>
          </p:cNvSpPr>
          <p:nvPr/>
        </p:nvSpPr>
        <p:spPr bwMode="auto">
          <a:xfrm>
            <a:off x="2851739" y="3034546"/>
            <a:ext cx="6480175" cy="346075"/>
          </a:xfrm>
          <a:prstGeom prst="rect">
            <a:avLst/>
          </a:prstGeom>
          <a:solidFill>
            <a:srgbClr val="DDDDDD"/>
          </a:solidFill>
          <a:ln w="9525" algn="ctr">
            <a:solidFill>
              <a:srgbClr val="1D2D4B"/>
            </a:solidFill>
            <a:miter lim="800000"/>
            <a:headEnd/>
            <a:tailEnd/>
          </a:ln>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fontAlgn="base">
              <a:spcBef>
                <a:spcPct val="50000"/>
              </a:spcBef>
              <a:spcAft>
                <a:spcPct val="0"/>
              </a:spcAft>
            </a:pPr>
            <a:r>
              <a:rPr lang="de-DE" altLang="de-DE" sz="1600" b="1" smtClean="0"/>
              <a:t>Kaskoversicherung</a:t>
            </a:r>
          </a:p>
        </p:txBody>
      </p:sp>
      <p:sp>
        <p:nvSpPr>
          <p:cNvPr id="7" name="Text Box 20"/>
          <p:cNvSpPr txBox="1">
            <a:spLocks noChangeArrowheads="1"/>
          </p:cNvSpPr>
          <p:nvPr/>
        </p:nvSpPr>
        <p:spPr bwMode="auto">
          <a:xfrm>
            <a:off x="2131014" y="3826709"/>
            <a:ext cx="3816350" cy="284162"/>
          </a:xfrm>
          <a:prstGeom prst="rect">
            <a:avLst/>
          </a:prstGeom>
          <a:solidFill>
            <a:srgbClr val="DDDDDD"/>
          </a:solidFill>
          <a:ln w="9525" algn="ctr">
            <a:solidFill>
              <a:srgbClr val="1D2D4B"/>
            </a:solidFill>
            <a:miter lim="800000"/>
            <a:headEnd/>
            <a:tailEnd/>
          </a:ln>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fontAlgn="base">
              <a:spcBef>
                <a:spcPct val="50000"/>
              </a:spcBef>
              <a:spcAft>
                <a:spcPct val="0"/>
              </a:spcAft>
            </a:pPr>
            <a:r>
              <a:rPr lang="de-DE" altLang="de-DE" sz="1200" b="1" smtClean="0"/>
              <a:t>Teilkasko</a:t>
            </a:r>
          </a:p>
        </p:txBody>
      </p:sp>
      <p:sp>
        <p:nvSpPr>
          <p:cNvPr id="8" name="Text Box 21"/>
          <p:cNvSpPr txBox="1">
            <a:spLocks noChangeArrowheads="1"/>
          </p:cNvSpPr>
          <p:nvPr/>
        </p:nvSpPr>
        <p:spPr bwMode="auto">
          <a:xfrm>
            <a:off x="2131014" y="4314071"/>
            <a:ext cx="3816350" cy="1657350"/>
          </a:xfrm>
          <a:prstGeom prst="rect">
            <a:avLst/>
          </a:prstGeom>
          <a:noFill/>
          <a:ln w="9525" algn="ctr">
            <a:solidFill>
              <a:srgbClr val="1D2D4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73050" indent="-2730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buFont typeface="Wingdings" panose="05000000000000000000" pitchFamily="2" charset="2"/>
              <a:buChar char="§"/>
            </a:pPr>
            <a:r>
              <a:rPr lang="de-DE" altLang="de-DE" sz="1200" b="1" smtClean="0"/>
              <a:t>Brand, Explosion</a:t>
            </a:r>
          </a:p>
          <a:p>
            <a:pPr fontAlgn="base">
              <a:spcBef>
                <a:spcPct val="50000"/>
              </a:spcBef>
              <a:spcAft>
                <a:spcPct val="0"/>
              </a:spcAft>
              <a:buFont typeface="Wingdings" panose="05000000000000000000" pitchFamily="2" charset="2"/>
              <a:buChar char="§"/>
            </a:pPr>
            <a:r>
              <a:rPr lang="de-DE" altLang="de-DE" sz="1200" b="1" smtClean="0"/>
              <a:t>Entwendung</a:t>
            </a:r>
          </a:p>
          <a:p>
            <a:pPr fontAlgn="base">
              <a:spcBef>
                <a:spcPct val="50000"/>
              </a:spcBef>
              <a:spcAft>
                <a:spcPct val="0"/>
              </a:spcAft>
              <a:buFont typeface="Wingdings" panose="05000000000000000000" pitchFamily="2" charset="2"/>
              <a:buChar char="§"/>
            </a:pPr>
            <a:r>
              <a:rPr lang="de-DE" altLang="de-DE" sz="1200" b="1" smtClean="0"/>
              <a:t>Elementarschäden</a:t>
            </a:r>
          </a:p>
          <a:p>
            <a:pPr fontAlgn="base">
              <a:spcBef>
                <a:spcPct val="50000"/>
              </a:spcBef>
              <a:spcAft>
                <a:spcPct val="0"/>
              </a:spcAft>
              <a:buFont typeface="Wingdings" panose="05000000000000000000" pitchFamily="2" charset="2"/>
              <a:buChar char="§"/>
            </a:pPr>
            <a:r>
              <a:rPr lang="de-DE" altLang="de-DE" sz="1200" b="1" smtClean="0"/>
              <a:t>Wildschäden</a:t>
            </a:r>
          </a:p>
          <a:p>
            <a:pPr fontAlgn="base">
              <a:spcBef>
                <a:spcPct val="50000"/>
              </a:spcBef>
              <a:spcAft>
                <a:spcPct val="0"/>
              </a:spcAft>
              <a:buFont typeface="Wingdings" panose="05000000000000000000" pitchFamily="2" charset="2"/>
              <a:buChar char="§"/>
            </a:pPr>
            <a:r>
              <a:rPr lang="de-DE" altLang="de-DE" sz="1200" b="1" smtClean="0"/>
              <a:t>Glasbruchschäden</a:t>
            </a:r>
          </a:p>
          <a:p>
            <a:pPr fontAlgn="base">
              <a:spcBef>
                <a:spcPct val="50000"/>
              </a:spcBef>
              <a:spcAft>
                <a:spcPct val="0"/>
              </a:spcAft>
              <a:buFont typeface="Wingdings" panose="05000000000000000000" pitchFamily="2" charset="2"/>
              <a:buChar char="§"/>
            </a:pPr>
            <a:r>
              <a:rPr lang="de-DE" altLang="de-DE" sz="1200" b="1" smtClean="0"/>
              <a:t>Kurzschluss an Kabeln</a:t>
            </a:r>
          </a:p>
        </p:txBody>
      </p:sp>
      <p:sp>
        <p:nvSpPr>
          <p:cNvPr id="9" name="Text Box 22"/>
          <p:cNvSpPr txBox="1">
            <a:spLocks noChangeArrowheads="1"/>
          </p:cNvSpPr>
          <p:nvPr/>
        </p:nvSpPr>
        <p:spPr bwMode="auto">
          <a:xfrm>
            <a:off x="6236289" y="3826709"/>
            <a:ext cx="3816350" cy="284162"/>
          </a:xfrm>
          <a:prstGeom prst="rect">
            <a:avLst/>
          </a:prstGeom>
          <a:solidFill>
            <a:srgbClr val="DDDDDD"/>
          </a:solidFill>
          <a:ln w="9525" algn="ctr">
            <a:solidFill>
              <a:srgbClr val="1D2D4B"/>
            </a:solidFill>
            <a:miter lim="800000"/>
            <a:headEnd/>
            <a:tailEnd/>
          </a:ln>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fontAlgn="base">
              <a:spcBef>
                <a:spcPct val="50000"/>
              </a:spcBef>
              <a:spcAft>
                <a:spcPct val="0"/>
              </a:spcAft>
            </a:pPr>
            <a:r>
              <a:rPr lang="de-DE" altLang="de-DE" sz="1200" b="1" smtClean="0"/>
              <a:t>Vollkasko</a:t>
            </a:r>
          </a:p>
        </p:txBody>
      </p:sp>
      <p:cxnSp>
        <p:nvCxnSpPr>
          <p:cNvPr id="10" name="AutoShape 24"/>
          <p:cNvCxnSpPr>
            <a:cxnSpLocks noChangeShapeType="1"/>
            <a:stCxn id="6" idx="2"/>
            <a:endCxn id="7" idx="0"/>
          </p:cNvCxnSpPr>
          <p:nvPr/>
        </p:nvCxnSpPr>
        <p:spPr bwMode="auto">
          <a:xfrm rot="5400000">
            <a:off x="4842464" y="2577346"/>
            <a:ext cx="446088" cy="2052637"/>
          </a:xfrm>
          <a:prstGeom prst="bentConnector3">
            <a:avLst>
              <a:gd name="adj1" fmla="val 49824"/>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1" name="AutoShape 25"/>
          <p:cNvCxnSpPr>
            <a:cxnSpLocks noChangeShapeType="1"/>
            <a:stCxn id="6" idx="2"/>
            <a:endCxn id="9" idx="0"/>
          </p:cNvCxnSpPr>
          <p:nvPr/>
        </p:nvCxnSpPr>
        <p:spPr bwMode="auto">
          <a:xfrm rot="16200000" flipH="1">
            <a:off x="6895101" y="2577346"/>
            <a:ext cx="446088" cy="2052638"/>
          </a:xfrm>
          <a:prstGeom prst="bentConnector3">
            <a:avLst>
              <a:gd name="adj1" fmla="val 49824"/>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2" name="Text Box 16"/>
          <p:cNvSpPr txBox="1">
            <a:spLocks noChangeArrowheads="1"/>
          </p:cNvSpPr>
          <p:nvPr/>
        </p:nvSpPr>
        <p:spPr bwMode="auto">
          <a:xfrm>
            <a:off x="364220" y="2247681"/>
            <a:ext cx="114593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ts val="0"/>
              </a:spcBef>
              <a:spcAft>
                <a:spcPct val="0"/>
              </a:spcAft>
            </a:pPr>
            <a:r>
              <a:rPr lang="de-DE" altLang="de-DE" sz="1600" dirty="0" smtClean="0"/>
              <a:t>Wer Schäden am eigenen Fahrzeug absichern möchte, muss für sein Fahrzeug eine Kaskoversicherung abschließen</a:t>
            </a:r>
          </a:p>
          <a:p>
            <a:pPr fontAlgn="base">
              <a:spcBef>
                <a:spcPts val="0"/>
              </a:spcBef>
              <a:spcAft>
                <a:spcPct val="0"/>
              </a:spcAft>
            </a:pPr>
            <a:r>
              <a:rPr lang="de-DE" altLang="de-DE" sz="1600" dirty="0" smtClean="0"/>
              <a:t>(auch Fahrzeugversicherung genannt).</a:t>
            </a:r>
          </a:p>
        </p:txBody>
      </p:sp>
      <p:sp>
        <p:nvSpPr>
          <p:cNvPr id="13" name="Text Box 21"/>
          <p:cNvSpPr txBox="1">
            <a:spLocks noChangeArrowheads="1"/>
          </p:cNvSpPr>
          <p:nvPr/>
        </p:nvSpPr>
        <p:spPr bwMode="auto">
          <a:xfrm>
            <a:off x="6236289" y="4331534"/>
            <a:ext cx="3816350" cy="2206625"/>
          </a:xfrm>
          <a:prstGeom prst="rect">
            <a:avLst/>
          </a:prstGeom>
          <a:noFill/>
          <a:ln w="9525" algn="ctr">
            <a:solidFill>
              <a:srgbClr val="1D2D4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73050" indent="-2730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buFont typeface="Wingdings" panose="05000000000000000000" pitchFamily="2" charset="2"/>
              <a:buChar char="§"/>
            </a:pPr>
            <a:r>
              <a:rPr lang="de-DE" altLang="de-DE" sz="1200" b="1" smtClean="0"/>
              <a:t>Brand, Explosion</a:t>
            </a:r>
          </a:p>
          <a:p>
            <a:pPr fontAlgn="base">
              <a:spcBef>
                <a:spcPct val="50000"/>
              </a:spcBef>
              <a:spcAft>
                <a:spcPct val="0"/>
              </a:spcAft>
              <a:buFont typeface="Wingdings" panose="05000000000000000000" pitchFamily="2" charset="2"/>
              <a:buChar char="§"/>
            </a:pPr>
            <a:r>
              <a:rPr lang="de-DE" altLang="de-DE" sz="1200" b="1" smtClean="0"/>
              <a:t>Entwendung</a:t>
            </a:r>
          </a:p>
          <a:p>
            <a:pPr fontAlgn="base">
              <a:spcBef>
                <a:spcPct val="50000"/>
              </a:spcBef>
              <a:spcAft>
                <a:spcPct val="0"/>
              </a:spcAft>
              <a:buFont typeface="Wingdings" panose="05000000000000000000" pitchFamily="2" charset="2"/>
              <a:buChar char="§"/>
            </a:pPr>
            <a:r>
              <a:rPr lang="de-DE" altLang="de-DE" sz="1200" b="1" smtClean="0"/>
              <a:t>Elementarschäden</a:t>
            </a:r>
          </a:p>
          <a:p>
            <a:pPr fontAlgn="base">
              <a:spcBef>
                <a:spcPct val="50000"/>
              </a:spcBef>
              <a:spcAft>
                <a:spcPct val="0"/>
              </a:spcAft>
              <a:buFont typeface="Wingdings" panose="05000000000000000000" pitchFamily="2" charset="2"/>
              <a:buChar char="§"/>
            </a:pPr>
            <a:r>
              <a:rPr lang="de-DE" altLang="de-DE" sz="1200" b="1" smtClean="0"/>
              <a:t>Wildschäden</a:t>
            </a:r>
          </a:p>
          <a:p>
            <a:pPr fontAlgn="base">
              <a:spcBef>
                <a:spcPct val="50000"/>
              </a:spcBef>
              <a:spcAft>
                <a:spcPct val="0"/>
              </a:spcAft>
              <a:buFont typeface="Wingdings" panose="05000000000000000000" pitchFamily="2" charset="2"/>
              <a:buChar char="§"/>
            </a:pPr>
            <a:r>
              <a:rPr lang="de-DE" altLang="de-DE" sz="1200" b="1" smtClean="0"/>
              <a:t>Glasbruchschäden</a:t>
            </a:r>
          </a:p>
          <a:p>
            <a:pPr fontAlgn="base">
              <a:spcBef>
                <a:spcPct val="50000"/>
              </a:spcBef>
              <a:spcAft>
                <a:spcPct val="0"/>
              </a:spcAft>
              <a:buFont typeface="Wingdings" panose="05000000000000000000" pitchFamily="2" charset="2"/>
              <a:buChar char="§"/>
            </a:pPr>
            <a:r>
              <a:rPr lang="de-DE" altLang="de-DE" sz="1200" b="1" smtClean="0"/>
              <a:t>Kurzschluss an Kabeln</a:t>
            </a:r>
          </a:p>
          <a:p>
            <a:pPr fontAlgn="base">
              <a:spcBef>
                <a:spcPct val="50000"/>
              </a:spcBef>
              <a:spcAft>
                <a:spcPct val="0"/>
              </a:spcAft>
              <a:buFont typeface="Wingdings" panose="05000000000000000000" pitchFamily="2" charset="2"/>
              <a:buChar char="§"/>
            </a:pPr>
            <a:r>
              <a:rPr lang="de-DE" altLang="de-DE" sz="1200" b="1" smtClean="0"/>
              <a:t>Selbstverschuldete Unfälle</a:t>
            </a:r>
          </a:p>
          <a:p>
            <a:pPr fontAlgn="base">
              <a:spcBef>
                <a:spcPct val="50000"/>
              </a:spcBef>
              <a:spcAft>
                <a:spcPct val="0"/>
              </a:spcAft>
              <a:buFont typeface="Wingdings" panose="05000000000000000000" pitchFamily="2" charset="2"/>
              <a:buChar char="§"/>
            </a:pPr>
            <a:r>
              <a:rPr lang="de-DE" altLang="de-DE" sz="1200" b="1" smtClean="0"/>
              <a:t>Mut- oder böswillige Beschädigung</a:t>
            </a:r>
          </a:p>
        </p:txBody>
      </p:sp>
    </p:spTree>
    <p:extLst>
      <p:ext uri="{BB962C8B-B14F-4D97-AF65-F5344CB8AC3E}">
        <p14:creationId xmlns:p14="http://schemas.microsoft.com/office/powerpoint/2010/main" val="87359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p:bldP spid="1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88</a:t>
            </a:fld>
            <a:endParaRPr lang="de-DE"/>
          </a:p>
        </p:txBody>
      </p:sp>
      <p:sp>
        <p:nvSpPr>
          <p:cNvPr id="5" name="Textplatzhalter 4"/>
          <p:cNvSpPr>
            <a:spLocks noGrp="1"/>
          </p:cNvSpPr>
          <p:nvPr>
            <p:ph type="body" sz="quarter" idx="10"/>
          </p:nvPr>
        </p:nvSpPr>
        <p:spPr/>
        <p:txBody>
          <a:bodyPr/>
          <a:lstStyle/>
          <a:p>
            <a:r>
              <a:rPr lang="de-DE" dirty="0" smtClean="0"/>
              <a:t>Vollkaskoversicherung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6" name="Text Box 3"/>
          <p:cNvSpPr txBox="1">
            <a:spLocks noChangeArrowheads="1"/>
          </p:cNvSpPr>
          <p:nvPr/>
        </p:nvSpPr>
        <p:spPr bwMode="auto">
          <a:xfrm>
            <a:off x="364220" y="2247681"/>
            <a:ext cx="77057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pPr>
            <a:r>
              <a:rPr lang="de-DE" altLang="de-DE" sz="1600" b="1" smtClean="0"/>
              <a:t>Was genau ist ein Unfall? </a:t>
            </a:r>
          </a:p>
        </p:txBody>
      </p:sp>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6393" y="704130"/>
            <a:ext cx="1779989" cy="165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 name="Text Box 7"/>
          <p:cNvSpPr txBox="1">
            <a:spLocks noChangeArrowheads="1"/>
          </p:cNvSpPr>
          <p:nvPr/>
        </p:nvSpPr>
        <p:spPr bwMode="auto">
          <a:xfrm>
            <a:off x="364220" y="2680696"/>
            <a:ext cx="125121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pPr>
            <a:r>
              <a:rPr lang="de-DE" altLang="de-DE" sz="1600" dirty="0" smtClean="0"/>
              <a:t>Ein Unfall ist definiert als ein unmittelbar von außen plötzlich mit mechanischer Gewalt auf das Fahrzeug einwirkendes Ereignis. </a:t>
            </a:r>
          </a:p>
        </p:txBody>
      </p:sp>
      <p:sp>
        <p:nvSpPr>
          <p:cNvPr id="9" name="Text Box 8"/>
          <p:cNvSpPr txBox="1">
            <a:spLocks noChangeArrowheads="1"/>
          </p:cNvSpPr>
          <p:nvPr/>
        </p:nvSpPr>
        <p:spPr bwMode="auto">
          <a:xfrm>
            <a:off x="724582" y="3259291"/>
            <a:ext cx="1109899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273050" indent="-2730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Bef>
                <a:spcPct val="50000"/>
              </a:spcBef>
              <a:spcAft>
                <a:spcPct val="0"/>
              </a:spcAft>
            </a:pPr>
            <a:endParaRPr lang="de-DE" altLang="de-DE" sz="1600" b="1" dirty="0" smtClean="0"/>
          </a:p>
          <a:p>
            <a:pPr fontAlgn="base">
              <a:spcBef>
                <a:spcPct val="0"/>
              </a:spcBef>
              <a:spcAft>
                <a:spcPct val="0"/>
              </a:spcAft>
              <a:buFont typeface="Wingdings" panose="05000000000000000000" pitchFamily="2" charset="2"/>
              <a:buChar char="§"/>
            </a:pPr>
            <a:r>
              <a:rPr lang="de-DE" altLang="de-DE" sz="1600" b="1" dirty="0" smtClean="0"/>
              <a:t>unmittelbar: </a:t>
            </a:r>
            <a:r>
              <a:rPr lang="de-DE" altLang="de-DE" sz="1600" dirty="0" smtClean="0"/>
              <a:t>Das Schadenereignis muss direkt auf das Fahrzeug einwirken </a:t>
            </a:r>
          </a:p>
          <a:p>
            <a:pPr fontAlgn="base">
              <a:spcBef>
                <a:spcPct val="0"/>
              </a:spcBef>
              <a:spcAft>
                <a:spcPct val="0"/>
              </a:spcAft>
            </a:pPr>
            <a:endParaRPr lang="de-DE" altLang="de-DE" sz="1600" b="1" dirty="0" smtClean="0"/>
          </a:p>
          <a:p>
            <a:pPr fontAlgn="base">
              <a:spcBef>
                <a:spcPct val="0"/>
              </a:spcBef>
              <a:spcAft>
                <a:spcPct val="0"/>
              </a:spcAft>
              <a:buFont typeface="Wingdings" panose="05000000000000000000" pitchFamily="2" charset="2"/>
              <a:buChar char="§"/>
            </a:pPr>
            <a:r>
              <a:rPr lang="de-DE" altLang="de-DE" sz="1600" b="1" dirty="0" smtClean="0"/>
              <a:t>von außen: </a:t>
            </a:r>
            <a:r>
              <a:rPr lang="de-DE" altLang="de-DE" sz="1600" dirty="0" smtClean="0"/>
              <a:t>Die Ursache des Schadens darf nicht auf einem inneren Betriebsvorgang beruhen, sondern muss von außen auf das Fahrzeug einwirken</a:t>
            </a:r>
          </a:p>
          <a:p>
            <a:pPr fontAlgn="base">
              <a:spcBef>
                <a:spcPct val="0"/>
              </a:spcBef>
              <a:spcAft>
                <a:spcPct val="0"/>
              </a:spcAft>
            </a:pPr>
            <a:endParaRPr lang="de-DE" altLang="de-DE" sz="1600" b="1" dirty="0" smtClean="0"/>
          </a:p>
          <a:p>
            <a:pPr fontAlgn="base">
              <a:spcBef>
                <a:spcPct val="0"/>
              </a:spcBef>
              <a:spcAft>
                <a:spcPct val="0"/>
              </a:spcAft>
              <a:buFont typeface="Wingdings" panose="05000000000000000000" pitchFamily="2" charset="2"/>
              <a:buChar char="§"/>
            </a:pPr>
            <a:r>
              <a:rPr lang="de-DE" altLang="de-DE" sz="1600" b="1" dirty="0" smtClean="0"/>
              <a:t>plötzlich: </a:t>
            </a:r>
            <a:r>
              <a:rPr lang="de-DE" altLang="de-DE" sz="1600" dirty="0" smtClean="0"/>
              <a:t>Das Schadenereignis muss unerwartet, unvorhersehbar und in einem sehr kurzen Zeitraum geschehen. </a:t>
            </a:r>
          </a:p>
          <a:p>
            <a:pPr fontAlgn="base">
              <a:spcBef>
                <a:spcPct val="0"/>
              </a:spcBef>
              <a:spcAft>
                <a:spcPct val="0"/>
              </a:spcAft>
            </a:pPr>
            <a:endParaRPr lang="de-DE" altLang="de-DE" sz="1600" b="1" dirty="0" smtClean="0"/>
          </a:p>
          <a:p>
            <a:pPr fontAlgn="base">
              <a:spcBef>
                <a:spcPct val="0"/>
              </a:spcBef>
              <a:spcAft>
                <a:spcPct val="0"/>
              </a:spcAft>
              <a:buFont typeface="Wingdings" panose="05000000000000000000" pitchFamily="2" charset="2"/>
              <a:buChar char="§"/>
            </a:pPr>
            <a:r>
              <a:rPr lang="de-DE" altLang="de-DE" sz="1600" b="1" dirty="0" smtClean="0"/>
              <a:t>mechanische Gewalt: </a:t>
            </a:r>
            <a:r>
              <a:rPr lang="de-DE" altLang="de-DE" sz="1600" dirty="0" smtClean="0"/>
              <a:t>Wirkt bei einem Aufprall oder Zusammenstoß. Das bedeutet auch, dass für elektrische oder chemische Einwirkungen auf das Fahrzeug kein Versicherungsschutz besteht.</a:t>
            </a:r>
          </a:p>
        </p:txBody>
      </p:sp>
    </p:spTree>
    <p:extLst>
      <p:ext uri="{BB962C8B-B14F-4D97-AF65-F5344CB8AC3E}">
        <p14:creationId xmlns:p14="http://schemas.microsoft.com/office/powerpoint/2010/main" val="396364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89</a:t>
            </a:fld>
            <a:endParaRPr lang="de-DE"/>
          </a:p>
        </p:txBody>
      </p:sp>
      <p:sp>
        <p:nvSpPr>
          <p:cNvPr id="5" name="Textplatzhalter 4"/>
          <p:cNvSpPr>
            <a:spLocks noGrp="1"/>
          </p:cNvSpPr>
          <p:nvPr>
            <p:ph type="body" sz="quarter" idx="10"/>
          </p:nvPr>
        </p:nvSpPr>
        <p:spPr>
          <a:xfrm>
            <a:off x="364584" y="1763849"/>
            <a:ext cx="11347991" cy="395680"/>
          </a:xfrm>
        </p:spPr>
        <p:txBody>
          <a:bodyPr/>
          <a:lstStyle/>
          <a:p>
            <a:r>
              <a:rPr lang="de-DE" dirty="0" smtClean="0"/>
              <a:t>Rabatteinstufung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6" name="Text Box 5"/>
          <p:cNvSpPr txBox="1">
            <a:spLocks noChangeArrowheads="1"/>
          </p:cNvSpPr>
          <p:nvPr/>
        </p:nvSpPr>
        <p:spPr bwMode="auto">
          <a:xfrm>
            <a:off x="364219" y="2257425"/>
            <a:ext cx="11348355"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r>
              <a:rPr kumimoji="1" lang="de-DE" altLang="de-DE" sz="1800" b="1" dirty="0" smtClean="0"/>
              <a:t>Schadenfreiheitsklassen:</a:t>
            </a:r>
            <a:r>
              <a:rPr kumimoji="1" lang="de-DE" altLang="de-DE" sz="1600" b="1" dirty="0" smtClean="0"/>
              <a:t/>
            </a:r>
            <a:br>
              <a:rPr kumimoji="1" lang="de-DE" altLang="de-DE" sz="1600" b="1" dirty="0" smtClean="0"/>
            </a:br>
            <a:endParaRPr kumimoji="1" lang="de-DE" altLang="de-DE" sz="1600" b="1" dirty="0" smtClean="0"/>
          </a:p>
          <a:p>
            <a:pPr eaLnBrk="0" fontAlgn="base" hangingPunct="0">
              <a:lnSpc>
                <a:spcPct val="50000"/>
              </a:lnSpc>
              <a:spcBef>
                <a:spcPct val="50000"/>
              </a:spcBef>
              <a:spcAft>
                <a:spcPct val="0"/>
              </a:spcAft>
              <a:buClr>
                <a:srgbClr val="1D2D4B"/>
              </a:buClr>
              <a:buFont typeface="Wingdings" panose="05000000000000000000" pitchFamily="2" charset="2"/>
              <a:buChar char="§"/>
            </a:pPr>
            <a:r>
              <a:rPr kumimoji="1" lang="de-DE" altLang="de-DE" sz="1600" dirty="0" smtClean="0"/>
              <a:t>SF </a:t>
            </a:r>
            <a:r>
              <a:rPr lang="de-DE" altLang="de-DE" sz="1600" dirty="0" smtClean="0"/>
              <a:t>½</a:t>
            </a:r>
            <a:r>
              <a:rPr kumimoji="1" lang="de-DE" altLang="de-DE" sz="1600" dirty="0"/>
              <a:t> bis zu SF 50</a:t>
            </a:r>
            <a:br>
              <a:rPr kumimoji="1" lang="de-DE" altLang="de-DE" sz="1600" dirty="0"/>
            </a:br>
            <a:r>
              <a:rPr kumimoji="1" lang="de-DE" altLang="de-DE" sz="1600" dirty="0" smtClean="0"/>
              <a:t/>
            </a:r>
            <a:br>
              <a:rPr kumimoji="1" lang="de-DE" altLang="de-DE" sz="1600" dirty="0" smtClean="0"/>
            </a:br>
            <a:r>
              <a:rPr kumimoji="1" lang="de-DE" altLang="de-DE" sz="1600" dirty="0" smtClean="0"/>
              <a:t>Die </a:t>
            </a:r>
            <a:r>
              <a:rPr kumimoji="1" lang="de-DE" altLang="de-DE" sz="1600" dirty="0"/>
              <a:t>verlängerte SF-Staffel ist seit 2012 </a:t>
            </a:r>
            <a:r>
              <a:rPr kumimoji="1" lang="de-DE" altLang="de-DE" sz="1600" dirty="0" smtClean="0"/>
              <a:t>fast </a:t>
            </a:r>
            <a:r>
              <a:rPr kumimoji="1" lang="de-DE" altLang="de-DE" sz="1600" dirty="0"/>
              <a:t>marktweit eingeführt</a:t>
            </a:r>
            <a:r>
              <a:rPr kumimoji="1" lang="de-DE" altLang="de-DE" sz="1600" dirty="0" smtClean="0"/>
              <a:t>. Die </a:t>
            </a:r>
            <a:r>
              <a:rPr kumimoji="1" lang="de-DE" altLang="de-DE" sz="1600" dirty="0"/>
              <a:t>alten Tabellen gingen bis </a:t>
            </a:r>
            <a:r>
              <a:rPr kumimoji="1" lang="de-DE" altLang="de-DE" sz="1600" dirty="0" smtClean="0"/>
              <a:t>SF25.</a:t>
            </a:r>
            <a:endParaRPr kumimoji="1" lang="de-DE" altLang="de-DE" sz="1600" dirty="0"/>
          </a:p>
          <a:p>
            <a:pPr eaLnBrk="0" fontAlgn="base" hangingPunct="0">
              <a:lnSpc>
                <a:spcPct val="50000"/>
              </a:lnSpc>
              <a:spcBef>
                <a:spcPct val="50000"/>
              </a:spcBef>
              <a:spcAft>
                <a:spcPct val="0"/>
              </a:spcAft>
              <a:buClr>
                <a:srgbClr val="1D2D4B"/>
              </a:buClr>
              <a:buFont typeface="Wingdings" panose="05000000000000000000" pitchFamily="2" charset="2"/>
              <a:buChar char="§"/>
            </a:pPr>
            <a:endParaRPr kumimoji="1" lang="de-DE" altLang="de-DE" sz="1600" dirty="0" smtClean="0"/>
          </a:p>
        </p:txBody>
      </p:sp>
      <p:sp>
        <p:nvSpPr>
          <p:cNvPr id="7" name="Text Box 6"/>
          <p:cNvSpPr txBox="1">
            <a:spLocks noChangeArrowheads="1"/>
          </p:cNvSpPr>
          <p:nvPr/>
        </p:nvSpPr>
        <p:spPr bwMode="auto">
          <a:xfrm>
            <a:off x="364220" y="3481387"/>
            <a:ext cx="76327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r>
              <a:rPr kumimoji="1" lang="de-DE" altLang="de-DE" sz="1800" b="1" dirty="0" smtClean="0"/>
              <a:t>Schadenklassen:</a:t>
            </a:r>
            <a:r>
              <a:rPr kumimoji="1" lang="de-DE" altLang="de-DE" sz="1600" b="1" dirty="0" smtClean="0"/>
              <a:t/>
            </a:r>
            <a:br>
              <a:rPr kumimoji="1" lang="de-DE" altLang="de-DE" sz="1600" b="1" dirty="0" smtClean="0"/>
            </a:br>
            <a:endParaRPr kumimoji="1" lang="de-DE" altLang="de-DE" sz="1600" b="1" dirty="0" smtClean="0"/>
          </a:p>
          <a:p>
            <a:pPr eaLnBrk="0" fontAlgn="base" hangingPunct="0">
              <a:lnSpc>
                <a:spcPct val="50000"/>
              </a:lnSpc>
              <a:spcBef>
                <a:spcPct val="50000"/>
              </a:spcBef>
              <a:spcAft>
                <a:spcPct val="0"/>
              </a:spcAft>
              <a:buClr>
                <a:srgbClr val="1D2D4B"/>
              </a:buClr>
              <a:buFont typeface="Wingdings" panose="05000000000000000000" pitchFamily="2" charset="2"/>
              <a:buChar char="§"/>
            </a:pPr>
            <a:r>
              <a:rPr kumimoji="1" lang="de-DE" altLang="de-DE" sz="1600" dirty="0" smtClean="0"/>
              <a:t> S, 0 und M</a:t>
            </a:r>
          </a:p>
        </p:txBody>
      </p:sp>
      <p:sp>
        <p:nvSpPr>
          <p:cNvPr id="8" name="Text Box 9"/>
          <p:cNvSpPr txBox="1">
            <a:spLocks noChangeArrowheads="1"/>
          </p:cNvSpPr>
          <p:nvPr/>
        </p:nvSpPr>
        <p:spPr bwMode="auto">
          <a:xfrm>
            <a:off x="364401" y="4459287"/>
            <a:ext cx="113483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just" fontAlgn="base">
              <a:spcBef>
                <a:spcPct val="50000"/>
              </a:spcBef>
              <a:spcAft>
                <a:spcPct val="0"/>
              </a:spcAft>
            </a:pPr>
            <a:r>
              <a:rPr lang="de-DE" altLang="de-DE" sz="1600" dirty="0" smtClean="0"/>
              <a:t>Schadenfreiheitsklassen gibt es nur in der Haftpflicht- und Vollkaskoversicherung, nicht jedoch in der Teilkaskoversicherung. Hier beträgt der Beitragssatz immer 100 %. Bei schadenfreiem Versicherungsverlauf wird der Vertrag von Jahr zu Jahr in die nächst höhere Schadenfreiheitsklasse eingestuft. </a:t>
            </a:r>
            <a:r>
              <a:rPr lang="de-DE" altLang="de-DE" sz="1600" dirty="0" smtClean="0">
                <a:solidFill>
                  <a:srgbClr val="137C9B"/>
                </a:solidFill>
              </a:rPr>
              <a:t>Je höher die Schadenfreiheitsklasse, desto geringer der Beitragssatz! </a:t>
            </a:r>
          </a:p>
        </p:txBody>
      </p:sp>
      <p:sp>
        <p:nvSpPr>
          <p:cNvPr id="9" name="Text Box 10"/>
          <p:cNvSpPr txBox="1">
            <a:spLocks noChangeArrowheads="1"/>
          </p:cNvSpPr>
          <p:nvPr/>
        </p:nvSpPr>
        <p:spPr bwMode="auto">
          <a:xfrm>
            <a:off x="364220" y="5446127"/>
            <a:ext cx="11459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fontAlgn="base">
              <a:spcBef>
                <a:spcPct val="50000"/>
              </a:spcBef>
              <a:spcAft>
                <a:spcPct val="0"/>
              </a:spcAft>
            </a:pPr>
            <a:r>
              <a:rPr lang="de-DE" altLang="de-DE" sz="1600" b="1" dirty="0" smtClean="0">
                <a:solidFill>
                  <a:srgbClr val="C60000"/>
                </a:solidFill>
              </a:rPr>
              <a:t>Hinweis: </a:t>
            </a:r>
          </a:p>
          <a:p>
            <a:pPr algn="ctr" fontAlgn="base">
              <a:spcBef>
                <a:spcPct val="50000"/>
              </a:spcBef>
              <a:spcAft>
                <a:spcPct val="0"/>
              </a:spcAft>
            </a:pPr>
            <a:r>
              <a:rPr lang="de-DE" altLang="de-DE" sz="1600" b="1" dirty="0" smtClean="0">
                <a:solidFill>
                  <a:srgbClr val="C60000"/>
                </a:solidFill>
              </a:rPr>
              <a:t>Da jede Gesellschaft die Beitragssätze (%) frei gestalten kann, sollten Sie Ihren Kunden immer nach der Schadenfreiheitsklasse und nicht nach den Prozenten fragen!!! </a:t>
            </a:r>
          </a:p>
        </p:txBody>
      </p:sp>
    </p:spTree>
    <p:extLst>
      <p:ext uri="{BB962C8B-B14F-4D97-AF65-F5344CB8AC3E}">
        <p14:creationId xmlns:p14="http://schemas.microsoft.com/office/powerpoint/2010/main" val="412593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p:cNvSpPr>
            <a:spLocks noGrp="1"/>
          </p:cNvSpPr>
          <p:nvPr>
            <p:ph type="body" sz="quarter" idx="10"/>
          </p:nvPr>
        </p:nvSpPr>
        <p:spPr/>
        <p:txBody>
          <a:bodyPr/>
          <a:lstStyle/>
          <a:p>
            <a:pPr eaLnBrk="0" fontAlgn="base" hangingPunct="0">
              <a:spcBef>
                <a:spcPct val="50000"/>
              </a:spcBef>
              <a:spcAft>
                <a:spcPct val="0"/>
              </a:spcAft>
            </a:pPr>
            <a:r>
              <a:rPr kumimoji="1" lang="de-DE" dirty="0"/>
              <a:t>Besonderheiten</a:t>
            </a:r>
            <a:r>
              <a:rPr kumimoji="1" lang="de-DE" dirty="0">
                <a:solidFill>
                  <a:srgbClr val="1D2D4B"/>
                </a:solidFill>
              </a:rPr>
              <a:t> </a:t>
            </a:r>
            <a:r>
              <a:rPr kumimoji="1" lang="de-DE" dirty="0"/>
              <a:t>beim Abschluss des Versicherungsvertrages</a:t>
            </a:r>
          </a:p>
          <a:p>
            <a:endParaRPr lang="de-DE" dirty="0"/>
          </a:p>
        </p:txBody>
      </p:sp>
      <p:sp>
        <p:nvSpPr>
          <p:cNvPr id="4" name="Titel 3"/>
          <p:cNvSpPr>
            <a:spLocks noGrp="1"/>
          </p:cNvSpPr>
          <p:nvPr>
            <p:ph type="title"/>
          </p:nvPr>
        </p:nvSpPr>
        <p:spPr/>
        <p:txBody>
          <a:bodyPr/>
          <a:lstStyle/>
          <a:p>
            <a:r>
              <a:rPr lang="de-DE" dirty="0"/>
              <a:t>Kaufm</a:t>
            </a:r>
            <a:r>
              <a:rPr lang="de-DE" dirty="0">
                <a:latin typeface="Arial (TT) Bold" charset="0"/>
              </a:rPr>
              <a:t>ä</a:t>
            </a:r>
            <a:r>
              <a:rPr lang="de-DE" dirty="0"/>
              <a:t>nnische und rechtliche Grundlagen</a:t>
            </a:r>
          </a:p>
        </p:txBody>
      </p:sp>
      <p:sp>
        <p:nvSpPr>
          <p:cNvPr id="5" name="Text Box 6"/>
          <p:cNvSpPr txBox="1">
            <a:spLocks noChangeArrowheads="1"/>
          </p:cNvSpPr>
          <p:nvPr/>
        </p:nvSpPr>
        <p:spPr bwMode="auto">
          <a:xfrm>
            <a:off x="364220" y="2174886"/>
            <a:ext cx="8280400" cy="400110"/>
          </a:xfrm>
          <a:prstGeom prst="rect">
            <a:avLst/>
          </a:prstGeom>
          <a:noFill/>
          <a:ln w="9525">
            <a:noFill/>
            <a:miter lim="800000"/>
            <a:headEnd/>
            <a:tailEnd/>
          </a:ln>
        </p:spPr>
        <p:txBody>
          <a:bodyPr>
            <a:spAutoFit/>
          </a:bodyPr>
          <a:lstStyle/>
          <a:p>
            <a:pPr eaLnBrk="0" fontAlgn="base" hangingPunct="0">
              <a:spcBef>
                <a:spcPct val="50000"/>
              </a:spcBef>
              <a:spcAft>
                <a:spcPct val="0"/>
              </a:spcAft>
            </a:pPr>
            <a:r>
              <a:rPr kumimoji="1" lang="de-DE" sz="2000" u="sng" dirty="0">
                <a:solidFill>
                  <a:srgbClr val="1D2D4B"/>
                </a:solidFill>
              </a:rPr>
              <a:t>Informationspflicht – Erstauskunft (§ 60 VVG)</a:t>
            </a:r>
          </a:p>
        </p:txBody>
      </p:sp>
      <p:sp>
        <p:nvSpPr>
          <p:cNvPr id="6" name="Text Box 7"/>
          <p:cNvSpPr txBox="1">
            <a:spLocks noChangeArrowheads="1"/>
          </p:cNvSpPr>
          <p:nvPr/>
        </p:nvSpPr>
        <p:spPr bwMode="auto">
          <a:xfrm>
            <a:off x="324433" y="2590817"/>
            <a:ext cx="11428292" cy="400110"/>
          </a:xfrm>
          <a:prstGeom prst="rect">
            <a:avLst/>
          </a:prstGeom>
          <a:noFill/>
          <a:ln w="9525">
            <a:noFill/>
            <a:miter lim="800000"/>
            <a:headEnd/>
            <a:tailEnd/>
          </a:ln>
        </p:spPr>
        <p:txBody>
          <a:bodyPr wrap="square">
            <a:spAutoFit/>
          </a:bodyPr>
          <a:lstStyle/>
          <a:p>
            <a:pPr marL="360363" indent="-360363" eaLnBrk="0" fontAlgn="base" hangingPunct="0">
              <a:spcBef>
                <a:spcPct val="50000"/>
              </a:spcBef>
              <a:spcAft>
                <a:spcPct val="0"/>
              </a:spcAft>
              <a:buFont typeface="Wingdings" pitchFamily="2" charset="2"/>
              <a:buChar char="§"/>
            </a:pPr>
            <a:r>
              <a:rPr kumimoji="1" lang="de-DE" sz="2000" dirty="0">
                <a:solidFill>
                  <a:srgbClr val="1D2D4B"/>
                </a:solidFill>
              </a:rPr>
              <a:t>jeder Vermittler hat den Kunden vor der Beratung über seinen „Status“ zu informieren</a:t>
            </a:r>
          </a:p>
        </p:txBody>
      </p:sp>
      <p:sp>
        <p:nvSpPr>
          <p:cNvPr id="7" name="Text Box 8"/>
          <p:cNvSpPr txBox="1">
            <a:spLocks noChangeArrowheads="1"/>
          </p:cNvSpPr>
          <p:nvPr/>
        </p:nvSpPr>
        <p:spPr bwMode="auto">
          <a:xfrm>
            <a:off x="785523" y="3439939"/>
            <a:ext cx="2520950" cy="338554"/>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600" b="1">
                <a:solidFill>
                  <a:srgbClr val="1D2D4B"/>
                </a:solidFill>
              </a:rPr>
              <a:t>Versicherungsvertreter</a:t>
            </a:r>
          </a:p>
        </p:txBody>
      </p:sp>
      <p:sp>
        <p:nvSpPr>
          <p:cNvPr id="8" name="Text Box 9"/>
          <p:cNvSpPr txBox="1">
            <a:spLocks noChangeArrowheads="1"/>
          </p:cNvSpPr>
          <p:nvPr/>
        </p:nvSpPr>
        <p:spPr bwMode="auto">
          <a:xfrm>
            <a:off x="3557298" y="3439939"/>
            <a:ext cx="2520950" cy="338554"/>
          </a:xfrm>
          <a:prstGeom prst="rect">
            <a:avLst/>
          </a:prstGeom>
          <a:solidFill>
            <a:srgbClr val="DDDDDD"/>
          </a:solidFill>
          <a:ln w="9525" algn="ctr">
            <a:solidFill>
              <a:srgbClr val="1D2D4B"/>
            </a:solidFill>
            <a:miter lim="800000"/>
            <a:headEnd/>
            <a:tailEnd/>
          </a:ln>
        </p:spPr>
        <p:txBody>
          <a:bodyPr>
            <a:spAutoFit/>
          </a:bodyPr>
          <a:lstStyle/>
          <a:p>
            <a:pPr algn="ctr" fontAlgn="base">
              <a:spcBef>
                <a:spcPct val="50000"/>
              </a:spcBef>
              <a:spcAft>
                <a:spcPct val="0"/>
              </a:spcAft>
            </a:pPr>
            <a:r>
              <a:rPr lang="de-DE" sz="1600" b="1" dirty="0">
                <a:solidFill>
                  <a:srgbClr val="1D2D4B"/>
                </a:solidFill>
              </a:rPr>
              <a:t>Versicherungsmakler</a:t>
            </a:r>
          </a:p>
        </p:txBody>
      </p:sp>
      <p:sp>
        <p:nvSpPr>
          <p:cNvPr id="9" name="Text Box 10"/>
          <p:cNvSpPr txBox="1">
            <a:spLocks noChangeArrowheads="1"/>
          </p:cNvSpPr>
          <p:nvPr/>
        </p:nvSpPr>
        <p:spPr bwMode="auto">
          <a:xfrm>
            <a:off x="785523" y="3774901"/>
            <a:ext cx="2520950" cy="1938992"/>
          </a:xfrm>
          <a:prstGeom prst="rect">
            <a:avLst/>
          </a:prstGeom>
          <a:noFill/>
          <a:ln w="9525" algn="ctr">
            <a:solidFill>
              <a:srgbClr val="1D2D4B"/>
            </a:solidFill>
            <a:miter lim="800000"/>
            <a:headEnd/>
            <a:tailEnd/>
          </a:ln>
        </p:spPr>
        <p:txBody>
          <a:bodyPr>
            <a:spAutoFit/>
          </a:bodyPr>
          <a:lstStyle/>
          <a:p>
            <a:pPr marL="174625" indent="-174625" fontAlgn="base">
              <a:spcBef>
                <a:spcPct val="50000"/>
              </a:spcBef>
              <a:spcAft>
                <a:spcPct val="0"/>
              </a:spcAft>
              <a:buFont typeface="Wingdings" pitchFamily="2" charset="2"/>
              <a:buChar char="§"/>
            </a:pPr>
            <a:r>
              <a:rPr lang="de-DE" sz="1600">
                <a:solidFill>
                  <a:srgbClr val="1D2D4B"/>
                </a:solidFill>
              </a:rPr>
              <a:t>Angabe der Tätigkeit (Einfirmen- oder Mehrfirmenvertreter)</a:t>
            </a:r>
          </a:p>
          <a:p>
            <a:pPr marL="174625" indent="-174625" fontAlgn="base">
              <a:spcBef>
                <a:spcPct val="50000"/>
              </a:spcBef>
              <a:spcAft>
                <a:spcPct val="0"/>
              </a:spcAft>
              <a:buFont typeface="Wingdings" pitchFamily="2" charset="2"/>
              <a:buChar char="§"/>
            </a:pPr>
            <a:r>
              <a:rPr lang="de-DE" sz="1600">
                <a:solidFill>
                  <a:srgbClr val="1D2D4B"/>
                </a:solidFill>
              </a:rPr>
              <a:t>Angabe der Unternehmen, für die dieser vermittelnd tätig ist</a:t>
            </a:r>
          </a:p>
        </p:txBody>
      </p:sp>
      <p:sp>
        <p:nvSpPr>
          <p:cNvPr id="10" name="Text Box 11"/>
          <p:cNvSpPr txBox="1">
            <a:spLocks noChangeArrowheads="1"/>
          </p:cNvSpPr>
          <p:nvPr/>
        </p:nvSpPr>
        <p:spPr bwMode="auto">
          <a:xfrm>
            <a:off x="3557298" y="3774901"/>
            <a:ext cx="2520950" cy="2431435"/>
          </a:xfrm>
          <a:prstGeom prst="rect">
            <a:avLst/>
          </a:prstGeom>
          <a:noFill/>
          <a:ln w="9525" algn="ctr">
            <a:solidFill>
              <a:srgbClr val="1D2D4B"/>
            </a:solidFill>
            <a:miter lim="800000"/>
            <a:headEnd/>
            <a:tailEnd/>
          </a:ln>
        </p:spPr>
        <p:txBody>
          <a:bodyPr>
            <a:spAutoFit/>
          </a:bodyPr>
          <a:lstStyle/>
          <a:p>
            <a:pPr marL="174625" indent="-174625" fontAlgn="base">
              <a:spcBef>
                <a:spcPct val="50000"/>
              </a:spcBef>
              <a:spcAft>
                <a:spcPct val="0"/>
              </a:spcAft>
              <a:buFont typeface="Wingdings" pitchFamily="2" charset="2"/>
              <a:buChar char="§"/>
            </a:pPr>
            <a:r>
              <a:rPr lang="de-DE" sz="1600">
                <a:solidFill>
                  <a:srgbClr val="1D2D4B"/>
                </a:solidFill>
              </a:rPr>
              <a:t>Angabe der Tätigkeit</a:t>
            </a:r>
          </a:p>
          <a:p>
            <a:pPr marL="174625" indent="-174625" fontAlgn="base">
              <a:spcBef>
                <a:spcPct val="50000"/>
              </a:spcBef>
              <a:spcAft>
                <a:spcPct val="0"/>
              </a:spcAft>
              <a:buFont typeface="Wingdings" pitchFamily="2" charset="2"/>
              <a:buChar char="§"/>
            </a:pPr>
            <a:r>
              <a:rPr lang="de-DE" sz="1600">
                <a:solidFill>
                  <a:srgbClr val="1D2D4B"/>
                </a:solidFill>
              </a:rPr>
              <a:t>Zugrundelegung einer hinreichenden Anzahl von Angeboten und Versicherern (Nennung der zur Auswahl stehenden VR bei beschränkter Anbieterauswahl)</a:t>
            </a:r>
          </a:p>
        </p:txBody>
      </p:sp>
      <p:graphicFrame>
        <p:nvGraphicFramePr>
          <p:cNvPr id="11" name="Object 12">
            <a:hlinkClick r:id="" action="ppaction://ole?verb=0"/>
          </p:cNvPr>
          <p:cNvGraphicFramePr>
            <a:graphicFrameLocks noChangeAspect="1"/>
          </p:cNvGraphicFramePr>
          <p:nvPr>
            <p:extLst>
              <p:ext uri="{D42A27DB-BD31-4B8C-83A1-F6EECF244321}">
                <p14:modId xmlns:p14="http://schemas.microsoft.com/office/powerpoint/2010/main" val="1416073794"/>
              </p:ext>
            </p:extLst>
          </p:nvPr>
        </p:nvGraphicFramePr>
        <p:xfrm>
          <a:off x="7880465" y="2938334"/>
          <a:ext cx="2587524" cy="3658702"/>
        </p:xfrm>
        <a:graphic>
          <a:graphicData uri="http://schemas.openxmlformats.org/presentationml/2006/ole">
            <mc:AlternateContent xmlns:mc="http://schemas.openxmlformats.org/markup-compatibility/2006">
              <mc:Choice xmlns:v="urn:schemas-microsoft-com:vml" Requires="v">
                <p:oleObj spid="_x0000_s1336" name="Acrobat Document" r:id="rId3" imgW="5668166" imgH="8019048" progId="AcroExch.Document.11">
                  <p:embed/>
                </p:oleObj>
              </mc:Choice>
              <mc:Fallback>
                <p:oleObj name="Acrobat Document" r:id="rId3" imgW="5668166" imgH="8019048" progId="AcroExch.Document.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0465" y="2938334"/>
                        <a:ext cx="2587524" cy="3658702"/>
                      </a:xfrm>
                      <a:prstGeom prst="rect">
                        <a:avLst/>
                      </a:prstGeom>
                      <a:noFill/>
                      <a:extLst/>
                    </p:spPr>
                  </p:pic>
                </p:oleObj>
              </mc:Fallback>
            </mc:AlternateContent>
          </a:graphicData>
        </a:graphic>
      </p:graphicFrame>
    </p:spTree>
    <p:extLst>
      <p:ext uri="{BB962C8B-B14F-4D97-AF65-F5344CB8AC3E}">
        <p14:creationId xmlns:p14="http://schemas.microsoft.com/office/powerpoint/2010/main" val="228363700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90</a:t>
            </a:fld>
            <a:endParaRPr lang="de-DE"/>
          </a:p>
        </p:txBody>
      </p:sp>
      <p:sp>
        <p:nvSpPr>
          <p:cNvPr id="5" name="Textplatzhalter 4"/>
          <p:cNvSpPr>
            <a:spLocks noGrp="1"/>
          </p:cNvSpPr>
          <p:nvPr>
            <p:ph type="body" sz="quarter" idx="10"/>
          </p:nvPr>
        </p:nvSpPr>
        <p:spPr/>
        <p:txBody>
          <a:bodyPr/>
          <a:lstStyle/>
          <a:p>
            <a:r>
              <a:rPr lang="de-DE" dirty="0" smtClean="0"/>
              <a:t>Rabatteinstufung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10" name="Text Box 5"/>
          <p:cNvSpPr txBox="1">
            <a:spLocks noChangeArrowheads="1"/>
          </p:cNvSpPr>
          <p:nvPr/>
        </p:nvSpPr>
        <p:spPr bwMode="auto">
          <a:xfrm>
            <a:off x="364220" y="2247681"/>
            <a:ext cx="10931309"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12788" indent="-1714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r>
              <a:rPr lang="de-DE" altLang="de-DE" sz="1800" u="sng" dirty="0" smtClean="0"/>
              <a:t>Sonderregelung für </a:t>
            </a:r>
            <a:r>
              <a:rPr lang="de-DE" altLang="de-DE" sz="1800" b="1" u="sng" dirty="0" smtClean="0">
                <a:solidFill>
                  <a:srgbClr val="C60000"/>
                </a:solidFill>
              </a:rPr>
              <a:t>Anfänger:</a:t>
            </a:r>
          </a:p>
          <a:p>
            <a:pPr eaLnBrk="0" fontAlgn="base" hangingPunct="0">
              <a:spcBef>
                <a:spcPct val="50000"/>
              </a:spcBef>
              <a:spcAft>
                <a:spcPct val="0"/>
              </a:spcAft>
              <a:buFont typeface="Wingdings" panose="05000000000000000000" pitchFamily="2" charset="2"/>
              <a:buChar char="§"/>
            </a:pPr>
            <a:r>
              <a:rPr lang="de-DE" altLang="de-DE" sz="1800" dirty="0" smtClean="0"/>
              <a:t>Beim erstmaligen Abschluss einer Kfz-Haftpflichtversicherung kann der Vertrag auch in SF ½ eingestuft werden,</a:t>
            </a:r>
          </a:p>
          <a:p>
            <a:pPr lvl="1" eaLnBrk="0" fontAlgn="base" hangingPunct="0">
              <a:spcBef>
                <a:spcPct val="50000"/>
              </a:spcBef>
              <a:spcAft>
                <a:spcPct val="0"/>
              </a:spcAft>
              <a:buFontTx/>
              <a:buChar char="-"/>
            </a:pPr>
            <a:r>
              <a:rPr lang="de-DE" altLang="de-DE" sz="1800" dirty="0" smtClean="0"/>
              <a:t>wenn der Versicherungsnehmer seit mindestens 3 Jahren einen gültigen Führerschein besitzt.</a:t>
            </a:r>
            <a:br>
              <a:rPr lang="de-DE" altLang="de-DE" sz="1800" dirty="0" smtClean="0"/>
            </a:br>
            <a:endParaRPr lang="de-DE" altLang="de-DE" sz="1800" dirty="0" smtClean="0"/>
          </a:p>
          <a:p>
            <a:pPr eaLnBrk="0" fontAlgn="base" hangingPunct="0">
              <a:spcBef>
                <a:spcPct val="0"/>
              </a:spcBef>
              <a:spcAft>
                <a:spcPct val="0"/>
              </a:spcAft>
              <a:buFont typeface="Wingdings" panose="05000000000000000000" pitchFamily="2" charset="2"/>
              <a:buChar char="§"/>
            </a:pPr>
            <a:r>
              <a:rPr lang="de-DE" altLang="de-DE" sz="1800" dirty="0" smtClean="0"/>
              <a:t>Grundsätzlich beginnt in allen anderen Fällen der Anfänger in Klasse 0</a:t>
            </a:r>
          </a:p>
        </p:txBody>
      </p:sp>
    </p:spTree>
    <p:extLst>
      <p:ext uri="{BB962C8B-B14F-4D97-AF65-F5344CB8AC3E}">
        <p14:creationId xmlns:p14="http://schemas.microsoft.com/office/powerpoint/2010/main" val="362166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91</a:t>
            </a:fld>
            <a:endParaRPr lang="de-DE"/>
          </a:p>
        </p:txBody>
      </p:sp>
      <p:sp>
        <p:nvSpPr>
          <p:cNvPr id="5" name="Textplatzhalter 4"/>
          <p:cNvSpPr>
            <a:spLocks noGrp="1"/>
          </p:cNvSpPr>
          <p:nvPr>
            <p:ph type="body" sz="quarter" idx="10"/>
          </p:nvPr>
        </p:nvSpPr>
        <p:spPr/>
        <p:txBody>
          <a:bodyPr/>
          <a:lstStyle/>
          <a:p>
            <a:r>
              <a:rPr lang="de-DE" dirty="0" smtClean="0"/>
              <a:t>Rabatteinstufung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8" name="Text Box 10"/>
          <p:cNvSpPr txBox="1">
            <a:spLocks noChangeArrowheads="1"/>
          </p:cNvSpPr>
          <p:nvPr/>
        </p:nvSpPr>
        <p:spPr bwMode="auto">
          <a:xfrm>
            <a:off x="364220" y="2238841"/>
            <a:ext cx="10805804"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spcBef>
                <a:spcPct val="20000"/>
              </a:spcBef>
              <a:tabLst>
                <a:tab pos="712788" algn="l"/>
              </a:tabLst>
              <a:defRPr sz="2400">
                <a:solidFill>
                  <a:srgbClr val="1D2D4B"/>
                </a:solidFill>
                <a:latin typeface="Arial" panose="020B0604020202020204" pitchFamily="34" charset="0"/>
                <a:ea typeface="ＭＳ Ｐゴシック" panose="020B0600070205080204" pitchFamily="34" charset="-128"/>
              </a:defRPr>
            </a:lvl1pPr>
            <a:lvl2pPr marL="712788" indent="-169863">
              <a:spcBef>
                <a:spcPct val="20000"/>
              </a:spcBef>
              <a:buFont typeface="Wingdings" panose="05000000000000000000" pitchFamily="2" charset="2"/>
              <a:buChar char="§"/>
              <a:tabLst>
                <a:tab pos="712788" algn="l"/>
              </a:tabLst>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tabLst>
                <a:tab pos="712788" algn="l"/>
              </a:tabLst>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tabLst>
                <a:tab pos="712788" algn="l"/>
              </a:tabLst>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tabLst>
                <a:tab pos="712788" algn="l"/>
              </a:tabLst>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tabLst>
                <a:tab pos="712788" algn="l"/>
              </a:tabLst>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tabLst>
                <a:tab pos="712788" algn="l"/>
              </a:tabLst>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tabLst>
                <a:tab pos="712788" algn="l"/>
              </a:tabLst>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tabLst>
                <a:tab pos="712788" algn="l"/>
              </a:tabLst>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r>
              <a:rPr lang="de-DE" altLang="de-DE" sz="1800" u="sng" dirty="0" smtClean="0"/>
              <a:t>Weitere Sonderregelungen:</a:t>
            </a:r>
          </a:p>
          <a:p>
            <a:pPr marL="285750" indent="-285750">
              <a:spcBef>
                <a:spcPct val="50000"/>
              </a:spcBef>
              <a:buFont typeface="Wingdings" panose="05000000000000000000" pitchFamily="2" charset="2"/>
              <a:buChar char="§"/>
            </a:pPr>
            <a:r>
              <a:rPr lang="de-DE" sz="1800" dirty="0"/>
              <a:t>Sonderersteinstufung in SF-Klasse 1   bei Zweitwagen</a:t>
            </a:r>
          </a:p>
          <a:p>
            <a:pPr marL="285750" indent="-285750">
              <a:spcBef>
                <a:spcPct val="50000"/>
              </a:spcBef>
              <a:buFont typeface="Wingdings" panose="05000000000000000000" pitchFamily="2" charset="2"/>
              <a:buChar char="§"/>
            </a:pPr>
            <a:r>
              <a:rPr lang="de-DE" sz="1800" dirty="0"/>
              <a:t>Sondereinstufung       in SF-Klasse 3   bei Zweitwagen und Fahreralter </a:t>
            </a:r>
          </a:p>
          <a:p>
            <a:pPr eaLnBrk="0" fontAlgn="base" hangingPunct="0">
              <a:spcBef>
                <a:spcPct val="50000"/>
              </a:spcBef>
              <a:spcAft>
                <a:spcPct val="0"/>
              </a:spcAft>
              <a:buFont typeface="Wingdings" panose="05000000000000000000" pitchFamily="2" charset="2"/>
              <a:buNone/>
            </a:pPr>
            <a:endParaRPr lang="de-DE" altLang="de-DE" sz="1800" dirty="0" smtClean="0"/>
          </a:p>
          <a:p>
            <a:pPr eaLnBrk="0" fontAlgn="base" hangingPunct="0">
              <a:spcBef>
                <a:spcPct val="50000"/>
              </a:spcBef>
              <a:spcAft>
                <a:spcPct val="0"/>
              </a:spcAft>
              <a:buFont typeface="Wingdings" panose="05000000000000000000" pitchFamily="2" charset="2"/>
              <a:buNone/>
            </a:pPr>
            <a:endParaRPr lang="de-DE" altLang="de-DE" sz="1800" dirty="0" smtClean="0"/>
          </a:p>
          <a:p>
            <a:pPr eaLnBrk="0" fontAlgn="base" hangingPunct="0">
              <a:spcBef>
                <a:spcPct val="50000"/>
              </a:spcBef>
              <a:spcAft>
                <a:spcPct val="0"/>
              </a:spcAft>
              <a:buFont typeface="Wingdings" panose="05000000000000000000" pitchFamily="2" charset="2"/>
              <a:buNone/>
            </a:pPr>
            <a:r>
              <a:rPr lang="de-DE" altLang="de-DE" sz="1800" b="1" dirty="0"/>
              <a:t>Hinweis</a:t>
            </a:r>
          </a:p>
          <a:p>
            <a:pPr marL="0" indent="0" eaLnBrk="0" fontAlgn="base" hangingPunct="0">
              <a:spcBef>
                <a:spcPct val="50000"/>
              </a:spcBef>
              <a:spcAft>
                <a:spcPct val="0"/>
              </a:spcAft>
              <a:buFont typeface="Wingdings" panose="05000000000000000000" pitchFamily="2" charset="2"/>
              <a:buNone/>
            </a:pPr>
            <a:r>
              <a:rPr lang="de-DE" altLang="de-DE" sz="1800" dirty="0"/>
              <a:t>Diese Sondereinstufungen werden in der Regel auch anstandslos bei einem </a:t>
            </a:r>
            <a:r>
              <a:rPr lang="de-DE" altLang="de-DE" sz="1800" dirty="0" err="1"/>
              <a:t>Versichererwechsel</a:t>
            </a:r>
            <a:r>
              <a:rPr lang="de-DE" altLang="de-DE" sz="1800" dirty="0"/>
              <a:t> übernommen. Es gibt darüber hinaus noch viele weitere Sondereinstufungen</a:t>
            </a:r>
          </a:p>
          <a:p>
            <a:pPr eaLnBrk="0" fontAlgn="base" hangingPunct="0">
              <a:spcBef>
                <a:spcPct val="50000"/>
              </a:spcBef>
              <a:spcAft>
                <a:spcPct val="0"/>
              </a:spcAft>
              <a:buFont typeface="Wingdings" panose="05000000000000000000" pitchFamily="2" charset="2"/>
              <a:buNone/>
            </a:pPr>
            <a:r>
              <a:rPr lang="de-DE" altLang="de-DE" sz="1800" dirty="0"/>
              <a:t>z.B. Sonderersteinstufung in SF-Klasse </a:t>
            </a:r>
            <a:r>
              <a:rPr lang="de-DE" altLang="de-DE" sz="1800" dirty="0" smtClean="0"/>
              <a:t>8 bei </a:t>
            </a:r>
            <a:r>
              <a:rPr lang="de-DE" altLang="de-DE" sz="1800" dirty="0"/>
              <a:t>Zweitwagen oder selbige wie im </a:t>
            </a:r>
            <a:r>
              <a:rPr lang="de-DE" altLang="de-DE" sz="1800" dirty="0" smtClean="0"/>
              <a:t>Hauptvertrag.</a:t>
            </a:r>
            <a:endParaRPr lang="de-DE" altLang="de-DE" sz="1800" dirty="0"/>
          </a:p>
          <a:p>
            <a:pPr eaLnBrk="0" fontAlgn="base" hangingPunct="0">
              <a:spcBef>
                <a:spcPct val="50000"/>
              </a:spcBef>
              <a:spcAft>
                <a:spcPct val="0"/>
              </a:spcAft>
              <a:buFont typeface="Wingdings" panose="05000000000000000000" pitchFamily="2" charset="2"/>
              <a:buNone/>
            </a:pPr>
            <a:endParaRPr lang="de-DE" altLang="de-DE" sz="1800" dirty="0" smtClean="0"/>
          </a:p>
        </p:txBody>
      </p:sp>
    </p:spTree>
    <p:extLst>
      <p:ext uri="{BB962C8B-B14F-4D97-AF65-F5344CB8AC3E}">
        <p14:creationId xmlns:p14="http://schemas.microsoft.com/office/powerpoint/2010/main" val="19373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92</a:t>
            </a:fld>
            <a:endParaRPr lang="de-DE"/>
          </a:p>
        </p:txBody>
      </p:sp>
      <p:sp>
        <p:nvSpPr>
          <p:cNvPr id="5" name="Textplatzhalter 4"/>
          <p:cNvSpPr>
            <a:spLocks noGrp="1"/>
          </p:cNvSpPr>
          <p:nvPr>
            <p:ph type="body" sz="quarter" idx="10"/>
          </p:nvPr>
        </p:nvSpPr>
        <p:spPr/>
        <p:txBody>
          <a:bodyPr/>
          <a:lstStyle/>
          <a:p>
            <a:r>
              <a:rPr lang="de-DE" dirty="0" smtClean="0"/>
              <a:t>Rabatteinstufung</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pic>
        <p:nvPicPr>
          <p:cNvPr id="6" name="Grafik 5"/>
          <p:cNvPicPr>
            <a:picLocks noChangeAspect="1"/>
          </p:cNvPicPr>
          <p:nvPr/>
        </p:nvPicPr>
        <p:blipFill>
          <a:blip r:embed="rId2"/>
          <a:stretch>
            <a:fillRect/>
          </a:stretch>
        </p:blipFill>
        <p:spPr>
          <a:xfrm>
            <a:off x="3411625" y="2247681"/>
            <a:ext cx="7594361" cy="4133640"/>
          </a:xfrm>
          <a:prstGeom prst="rect">
            <a:avLst/>
          </a:prstGeom>
        </p:spPr>
      </p:pic>
      <p:sp>
        <p:nvSpPr>
          <p:cNvPr id="7" name="Textplatzhalter 3"/>
          <p:cNvSpPr txBox="1">
            <a:spLocks/>
          </p:cNvSpPr>
          <p:nvPr/>
        </p:nvSpPr>
        <p:spPr>
          <a:xfrm>
            <a:off x="364220" y="2367312"/>
            <a:ext cx="2420948" cy="43499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50000"/>
              </a:spcBef>
            </a:pPr>
            <a:r>
              <a:rPr lang="de-DE" altLang="de-DE" sz="1600" u="sng" dirty="0" smtClean="0"/>
              <a:t>Sonderregelung für Zweitwagen:</a:t>
            </a:r>
          </a:p>
          <a:p>
            <a:pPr>
              <a:spcBef>
                <a:spcPct val="50000"/>
              </a:spcBef>
            </a:pPr>
            <a:endParaRPr lang="de-DE" altLang="de-DE" sz="1600" dirty="0" smtClean="0"/>
          </a:p>
          <a:p>
            <a:pPr>
              <a:spcBef>
                <a:spcPct val="50000"/>
              </a:spcBef>
            </a:pPr>
            <a:endParaRPr lang="de-DE" altLang="de-DE" sz="1600" dirty="0"/>
          </a:p>
        </p:txBody>
      </p:sp>
    </p:spTree>
    <p:extLst>
      <p:ext uri="{BB962C8B-B14F-4D97-AF65-F5344CB8AC3E}">
        <p14:creationId xmlns:p14="http://schemas.microsoft.com/office/powerpoint/2010/main" val="28502572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93</a:t>
            </a:fld>
            <a:endParaRPr lang="de-DE"/>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9" name="Textplatzhalter 2"/>
          <p:cNvSpPr>
            <a:spLocks noGrp="1"/>
          </p:cNvSpPr>
          <p:nvPr>
            <p:ph type="body" sz="quarter" idx="10"/>
          </p:nvPr>
        </p:nvSpPr>
        <p:spPr>
          <a:xfrm>
            <a:off x="364584" y="1755536"/>
            <a:ext cx="11347991" cy="395680"/>
          </a:xfrm>
        </p:spPr>
        <p:txBody>
          <a:bodyPr/>
          <a:lstStyle/>
          <a:p>
            <a:r>
              <a:rPr lang="de-DE" dirty="0"/>
              <a:t>Schadenfreiheitsrabatt-System </a:t>
            </a:r>
            <a:r>
              <a:rPr lang="de-DE" dirty="0" smtClean="0"/>
              <a:t>| </a:t>
            </a:r>
            <a:r>
              <a:rPr lang="de-DE" dirty="0"/>
              <a:t>Rückstufung im Schadenfall</a:t>
            </a:r>
          </a:p>
        </p:txBody>
      </p:sp>
      <p:sp>
        <p:nvSpPr>
          <p:cNvPr id="10" name="Textplatzhalter 3"/>
          <p:cNvSpPr>
            <a:spLocks noGrp="1"/>
          </p:cNvSpPr>
          <p:nvPr>
            <p:ph type="body" sz="half" idx="2"/>
          </p:nvPr>
        </p:nvSpPr>
        <p:spPr>
          <a:xfrm>
            <a:off x="369357" y="2247681"/>
            <a:ext cx="2614912" cy="4349969"/>
          </a:xfrm>
        </p:spPr>
        <p:txBody>
          <a:bodyPr/>
          <a:lstStyle/>
          <a:p>
            <a:pPr>
              <a:spcBef>
                <a:spcPct val="50000"/>
              </a:spcBef>
            </a:pPr>
            <a:r>
              <a:rPr lang="de-DE" altLang="de-DE" sz="1600" u="sng" dirty="0"/>
              <a:t>Hinweis:</a:t>
            </a:r>
            <a:r>
              <a:rPr lang="de-DE" altLang="de-DE" sz="1600" dirty="0"/>
              <a:t> </a:t>
            </a:r>
          </a:p>
          <a:p>
            <a:pPr>
              <a:spcBef>
                <a:spcPct val="50000"/>
              </a:spcBef>
            </a:pPr>
            <a:r>
              <a:rPr lang="de-DE" altLang="de-DE" sz="1600" dirty="0"/>
              <a:t>Die Rückstufungstabellen unterscheiden sich je Gesellschaft und Tarif teilweise nicht unerheblich! Daher empfiehlt es sich immer, diese genau zu prüfen, damit man im Schadenfall keine bösen Überraschungen erlebt! </a:t>
            </a:r>
          </a:p>
          <a:p>
            <a:pPr>
              <a:spcBef>
                <a:spcPct val="50000"/>
              </a:spcBef>
            </a:pPr>
            <a:endParaRPr lang="de-DE" altLang="de-DE" sz="1600" b="1" dirty="0"/>
          </a:p>
        </p:txBody>
      </p:sp>
      <p:pic>
        <p:nvPicPr>
          <p:cNvPr id="11" name="Grafik 10" descr="SFR Staffel Rückstufun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81200" y="2210986"/>
            <a:ext cx="3632022" cy="4536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677986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94</a:t>
            </a:fld>
            <a:endParaRPr lang="de-DE"/>
          </a:p>
        </p:txBody>
      </p:sp>
      <p:sp>
        <p:nvSpPr>
          <p:cNvPr id="5" name="Textplatzhalter 4"/>
          <p:cNvSpPr>
            <a:spLocks noGrp="1"/>
          </p:cNvSpPr>
          <p:nvPr>
            <p:ph type="body" sz="quarter" idx="10"/>
          </p:nvPr>
        </p:nvSpPr>
        <p:spPr/>
        <p:txBody>
          <a:bodyPr/>
          <a:lstStyle/>
          <a:p>
            <a:pPr eaLnBrk="0" fontAlgn="base" hangingPunct="0">
              <a:spcBef>
                <a:spcPct val="0"/>
              </a:spcBef>
              <a:spcAft>
                <a:spcPct val="0"/>
              </a:spcAft>
            </a:pPr>
            <a:r>
              <a:rPr lang="de-DE" altLang="de-DE" dirty="0"/>
              <a:t>Weitere Tarifierungsmerkmale (sog. „weiche Rabatte“)</a:t>
            </a:r>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pic>
        <p:nvPicPr>
          <p:cNvPr id="6" name="Grafik 5" descr="rabatt-thumb173604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26824" y="2425379"/>
            <a:ext cx="3396756" cy="392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400732" y="2247681"/>
            <a:ext cx="77771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r>
              <a:rPr lang="de-DE" altLang="de-DE" sz="1800" dirty="0" smtClean="0"/>
              <a:t>In beiden Versicherungszweigen werden von den Versicherungen nach bestimmten Risikomerkmalen </a:t>
            </a:r>
            <a:r>
              <a:rPr lang="de-DE" altLang="de-DE" sz="1800" u="sng" dirty="0" smtClean="0"/>
              <a:t>Rabatte oder Zuschläge</a:t>
            </a:r>
            <a:r>
              <a:rPr lang="de-DE" altLang="de-DE" sz="1800" dirty="0" smtClean="0"/>
              <a:t> auf die Prämie gewährt. </a:t>
            </a:r>
          </a:p>
        </p:txBody>
      </p:sp>
      <p:sp>
        <p:nvSpPr>
          <p:cNvPr id="8" name="Rectangle 5"/>
          <p:cNvSpPr>
            <a:spLocks noChangeArrowheads="1"/>
          </p:cNvSpPr>
          <p:nvPr/>
        </p:nvSpPr>
        <p:spPr bwMode="auto">
          <a:xfrm>
            <a:off x="364220" y="3368976"/>
            <a:ext cx="84248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r>
              <a:rPr lang="de-DE" altLang="de-DE" sz="1800" b="1" dirty="0" smtClean="0">
                <a:solidFill>
                  <a:srgbClr val="6E0717"/>
                </a:solidFill>
              </a:rPr>
              <a:t>Hierdurch kann es zu erheblichen Preisnachlässen kommen.</a:t>
            </a:r>
          </a:p>
        </p:txBody>
      </p:sp>
    </p:spTree>
    <p:extLst>
      <p:ext uri="{BB962C8B-B14F-4D97-AF65-F5344CB8AC3E}">
        <p14:creationId xmlns:p14="http://schemas.microsoft.com/office/powerpoint/2010/main" val="91744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95</a:t>
            </a:fld>
            <a:endParaRPr lang="de-DE"/>
          </a:p>
        </p:txBody>
      </p:sp>
      <p:sp>
        <p:nvSpPr>
          <p:cNvPr id="5" name="Textplatzhalter 4"/>
          <p:cNvSpPr>
            <a:spLocks noGrp="1"/>
          </p:cNvSpPr>
          <p:nvPr>
            <p:ph type="body" sz="quarter" idx="10"/>
          </p:nvPr>
        </p:nvSpPr>
        <p:spPr/>
        <p:txBody>
          <a:bodyPr/>
          <a:lstStyle/>
          <a:p>
            <a:pPr eaLnBrk="0" fontAlgn="base" hangingPunct="0">
              <a:spcBef>
                <a:spcPct val="0"/>
              </a:spcBef>
              <a:spcAft>
                <a:spcPct val="0"/>
              </a:spcAft>
            </a:pPr>
            <a:r>
              <a:rPr lang="de-DE" altLang="de-DE" dirty="0"/>
              <a:t>Weitere Tarifierungsmerkmale (sog. „weiche Rabatte“)</a:t>
            </a:r>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6" name="Text Box 3"/>
          <p:cNvSpPr txBox="1">
            <a:spLocks noChangeArrowheads="1"/>
          </p:cNvSpPr>
          <p:nvPr/>
        </p:nvSpPr>
        <p:spPr bwMode="auto">
          <a:xfrm>
            <a:off x="364220" y="2247681"/>
            <a:ext cx="7391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r>
              <a:rPr lang="de-DE" altLang="de-DE" sz="1600" smtClean="0"/>
              <a:t>Folgende Tarifierungsmerkmale werden ggf. berücksichtigt:</a:t>
            </a:r>
            <a:endParaRPr kumimoji="1" lang="de-DE" altLang="de-DE" sz="1600" smtClean="0"/>
          </a:p>
        </p:txBody>
      </p:sp>
      <p:sp>
        <p:nvSpPr>
          <p:cNvPr id="7" name="Text Box 4"/>
          <p:cNvSpPr txBox="1">
            <a:spLocks noChangeArrowheads="1"/>
          </p:cNvSpPr>
          <p:nvPr/>
        </p:nvSpPr>
        <p:spPr bwMode="auto">
          <a:xfrm>
            <a:off x="724581" y="2679481"/>
            <a:ext cx="10409583"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Alter des VN und der berechtigten Fahrer</a:t>
            </a:r>
          </a:p>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Nutzerkreis</a:t>
            </a:r>
          </a:p>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Nutzungsart (z.B. private Nutzung)</a:t>
            </a:r>
          </a:p>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Beruf</a:t>
            </a:r>
          </a:p>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Stellplatz des Fahrzeuges (z.B. Garage) </a:t>
            </a:r>
          </a:p>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Wohneigentum</a:t>
            </a:r>
          </a:p>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Fahrleistung </a:t>
            </a:r>
          </a:p>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Alter des Fahrzeuges</a:t>
            </a:r>
          </a:p>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Dauer der Vorversicherung </a:t>
            </a:r>
          </a:p>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Familienstand</a:t>
            </a:r>
          </a:p>
          <a:p>
            <a:pPr eaLnBrk="0" fontAlgn="base" hangingPunct="0">
              <a:spcBef>
                <a:spcPct val="0"/>
              </a:spcBef>
              <a:spcAft>
                <a:spcPct val="0"/>
              </a:spcAft>
              <a:buClr>
                <a:srgbClr val="1D2D4B"/>
              </a:buClr>
              <a:buFont typeface="Wingdings" panose="05000000000000000000" pitchFamily="2" charset="2"/>
              <a:buChar char="§"/>
            </a:pPr>
            <a:r>
              <a:rPr lang="de-DE" altLang="de-DE" sz="1600" i="1" dirty="0" smtClean="0"/>
              <a:t>Kinder (Alter der Kinder)</a:t>
            </a:r>
          </a:p>
        </p:txBody>
      </p:sp>
      <p:sp>
        <p:nvSpPr>
          <p:cNvPr id="8" name="Text Box 5"/>
          <p:cNvSpPr txBox="1">
            <a:spLocks noChangeArrowheads="1"/>
          </p:cNvSpPr>
          <p:nvPr/>
        </p:nvSpPr>
        <p:spPr bwMode="auto">
          <a:xfrm>
            <a:off x="364220" y="5821719"/>
            <a:ext cx="1040958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r>
              <a:rPr lang="de-DE" altLang="de-DE" sz="1600" dirty="0" smtClean="0"/>
              <a:t>Mit der Gewährung von weichen Rabatten sind stets auch Einschränkungen im Versicherungsschutz verbunden, wenn gegen die bestehenden Vereinbarungen verstoßen wird.</a:t>
            </a:r>
            <a:endParaRPr kumimoji="1" lang="de-DE" altLang="de-DE" sz="1600" dirty="0" smtClean="0"/>
          </a:p>
        </p:txBody>
      </p:sp>
    </p:spTree>
    <p:extLst>
      <p:ext uri="{BB962C8B-B14F-4D97-AF65-F5344CB8AC3E}">
        <p14:creationId xmlns:p14="http://schemas.microsoft.com/office/powerpoint/2010/main" val="37229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96</a:t>
            </a:fld>
            <a:endParaRPr lang="de-DE"/>
          </a:p>
        </p:txBody>
      </p:sp>
      <p:sp>
        <p:nvSpPr>
          <p:cNvPr id="5" name="Textplatzhalter 4"/>
          <p:cNvSpPr>
            <a:spLocks noGrp="1"/>
          </p:cNvSpPr>
          <p:nvPr>
            <p:ph type="body" sz="quarter" idx="10"/>
          </p:nvPr>
        </p:nvSpPr>
        <p:spPr/>
        <p:txBody>
          <a:bodyPr/>
          <a:lstStyle/>
          <a:p>
            <a:r>
              <a:rPr lang="de-DE" dirty="0" smtClean="0"/>
              <a:t>Versicherungsdauer</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7" name="Text Box 5"/>
          <p:cNvSpPr txBox="1">
            <a:spLocks noChangeArrowheads="1"/>
          </p:cNvSpPr>
          <p:nvPr/>
        </p:nvSpPr>
        <p:spPr bwMode="auto">
          <a:xfrm>
            <a:off x="364220" y="2247681"/>
            <a:ext cx="9901998"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25000"/>
              </a:spcBef>
              <a:spcAft>
                <a:spcPct val="0"/>
              </a:spcAft>
              <a:buClr>
                <a:srgbClr val="1D2D4B"/>
              </a:buClr>
              <a:buFont typeface="Wingdings" panose="05000000000000000000" pitchFamily="2" charset="2"/>
              <a:buChar char="§"/>
            </a:pPr>
            <a:r>
              <a:rPr kumimoji="1" lang="de-DE" altLang="de-DE" sz="1800" dirty="0" smtClean="0"/>
              <a:t>ein Jahr (Versicherungsjahr, üblicherweise gleich </a:t>
            </a:r>
            <a:r>
              <a:rPr kumimoji="1" lang="de-DE" altLang="de-DE" sz="1800" dirty="0"/>
              <a:t>Kalenderjahr </a:t>
            </a:r>
            <a:r>
              <a:rPr kumimoji="1" lang="de-DE" altLang="de-DE" sz="1800" dirty="0" smtClean="0"/>
              <a:t>– </a:t>
            </a:r>
            <a:br>
              <a:rPr kumimoji="1" lang="de-DE" altLang="de-DE" sz="1800" dirty="0" smtClean="0"/>
            </a:br>
            <a:r>
              <a:rPr kumimoji="1" lang="de-DE" altLang="de-DE" sz="1800" dirty="0" smtClean="0"/>
              <a:t>ACHTUNG</a:t>
            </a:r>
            <a:r>
              <a:rPr kumimoji="1" lang="de-DE" altLang="de-DE" sz="1800" dirty="0"/>
              <a:t>: Es gibt Versicherer die eine unterjährige Hauptfälligkeit anbieten</a:t>
            </a:r>
            <a:r>
              <a:rPr kumimoji="1" lang="de-DE" altLang="de-DE" sz="1800" dirty="0" smtClean="0"/>
              <a:t>.)</a:t>
            </a:r>
          </a:p>
          <a:p>
            <a:pPr eaLnBrk="0" fontAlgn="base" hangingPunct="0">
              <a:spcBef>
                <a:spcPct val="25000"/>
              </a:spcBef>
              <a:spcAft>
                <a:spcPct val="0"/>
              </a:spcAft>
              <a:buClr>
                <a:srgbClr val="1D2D4B"/>
              </a:buClr>
              <a:buFont typeface="Wingdings" panose="05000000000000000000" pitchFamily="2" charset="2"/>
              <a:buChar char="§"/>
            </a:pPr>
            <a:r>
              <a:rPr kumimoji="1" lang="de-DE" altLang="de-DE" sz="1800" dirty="0" smtClean="0"/>
              <a:t>kürzer als ein Jahr (Saisonkennzeichen) für einen regelmäßig wiederkehrenden Zeitraum (z.B. Mai bis September jeden Jahres)</a:t>
            </a:r>
          </a:p>
          <a:p>
            <a:pPr eaLnBrk="0" fontAlgn="base" hangingPunct="0">
              <a:spcBef>
                <a:spcPct val="25000"/>
              </a:spcBef>
              <a:spcAft>
                <a:spcPct val="0"/>
              </a:spcAft>
              <a:buClr>
                <a:srgbClr val="1D2D4B"/>
              </a:buClr>
              <a:buFont typeface="Wingdings" panose="05000000000000000000" pitchFamily="2" charset="2"/>
              <a:buChar char="§"/>
            </a:pPr>
            <a:r>
              <a:rPr kumimoji="1" lang="de-DE" altLang="de-DE" sz="1800" dirty="0" smtClean="0"/>
              <a:t>kürzer als ein Jahr (Kurzzeitkennzeichen) für maximal 5 Tage</a:t>
            </a:r>
          </a:p>
        </p:txBody>
      </p:sp>
    </p:spTree>
    <p:extLst>
      <p:ext uri="{BB962C8B-B14F-4D97-AF65-F5344CB8AC3E}">
        <p14:creationId xmlns:p14="http://schemas.microsoft.com/office/powerpoint/2010/main" val="286496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97</a:t>
            </a:fld>
            <a:endParaRPr lang="de-DE"/>
          </a:p>
        </p:txBody>
      </p:sp>
      <p:sp>
        <p:nvSpPr>
          <p:cNvPr id="5" name="Textplatzhalter 4"/>
          <p:cNvSpPr>
            <a:spLocks noGrp="1"/>
          </p:cNvSpPr>
          <p:nvPr>
            <p:ph type="body" sz="quarter" idx="10"/>
          </p:nvPr>
        </p:nvSpPr>
        <p:spPr/>
        <p:txBody>
          <a:bodyPr/>
          <a:lstStyle/>
          <a:p>
            <a:r>
              <a:rPr lang="de-DE" dirty="0" smtClean="0"/>
              <a:t>Kündigung durch Versicherungsnehmer</a:t>
            </a:r>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6" name="Text Box 5"/>
          <p:cNvSpPr txBox="1">
            <a:spLocks noChangeArrowheads="1"/>
          </p:cNvSpPr>
          <p:nvPr/>
        </p:nvSpPr>
        <p:spPr bwMode="auto">
          <a:xfrm>
            <a:off x="364220" y="1968407"/>
            <a:ext cx="7086600"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25000"/>
              </a:spcBef>
              <a:spcAft>
                <a:spcPct val="0"/>
              </a:spcAft>
              <a:buClr>
                <a:srgbClr val="1D2D4B"/>
              </a:buClr>
              <a:buFont typeface="Wingdings" panose="05000000000000000000" pitchFamily="2" charset="2"/>
              <a:buChar char="§"/>
            </a:pPr>
            <a:endParaRPr lang="de-DE" altLang="de-DE" sz="1800" dirty="0" smtClean="0"/>
          </a:p>
          <a:p>
            <a:pPr eaLnBrk="0" fontAlgn="base" hangingPunct="0">
              <a:spcBef>
                <a:spcPct val="25000"/>
              </a:spcBef>
              <a:spcAft>
                <a:spcPct val="0"/>
              </a:spcAft>
              <a:buClr>
                <a:srgbClr val="1D2D4B"/>
              </a:buClr>
              <a:buFont typeface="Wingdings" panose="05000000000000000000" pitchFamily="2" charset="2"/>
              <a:buChar char="§"/>
            </a:pPr>
            <a:r>
              <a:rPr lang="de-DE" altLang="de-DE" sz="1800" dirty="0" smtClean="0"/>
              <a:t>Kündigung zum Ablauf des Versicherungsjahres</a:t>
            </a:r>
          </a:p>
          <a:p>
            <a:pPr eaLnBrk="0" fontAlgn="base" hangingPunct="0">
              <a:spcBef>
                <a:spcPct val="25000"/>
              </a:spcBef>
              <a:spcAft>
                <a:spcPct val="0"/>
              </a:spcAft>
              <a:buClr>
                <a:srgbClr val="1D2D4B"/>
              </a:buClr>
              <a:buFont typeface="Wingdings" panose="05000000000000000000" pitchFamily="2" charset="2"/>
              <a:buChar char="§"/>
            </a:pPr>
            <a:r>
              <a:rPr lang="de-DE" altLang="de-DE" sz="1800" dirty="0" smtClean="0"/>
              <a:t>Kündigung nach einem Schadenfall</a:t>
            </a:r>
          </a:p>
          <a:p>
            <a:pPr eaLnBrk="0" fontAlgn="base" hangingPunct="0">
              <a:spcBef>
                <a:spcPct val="25000"/>
              </a:spcBef>
              <a:spcAft>
                <a:spcPct val="0"/>
              </a:spcAft>
              <a:buClr>
                <a:srgbClr val="1D2D4B"/>
              </a:buClr>
              <a:buFont typeface="Wingdings" panose="05000000000000000000" pitchFamily="2" charset="2"/>
              <a:buChar char="§"/>
            </a:pPr>
            <a:r>
              <a:rPr kumimoji="1" lang="de-DE" altLang="de-DE" sz="1800" dirty="0" smtClean="0"/>
              <a:t>Kündigung bei Veräußerung oder Zwangsversteigerung</a:t>
            </a:r>
          </a:p>
          <a:p>
            <a:pPr eaLnBrk="0" fontAlgn="base" hangingPunct="0">
              <a:spcBef>
                <a:spcPct val="25000"/>
              </a:spcBef>
              <a:spcAft>
                <a:spcPct val="0"/>
              </a:spcAft>
              <a:buClr>
                <a:srgbClr val="1D2D4B"/>
              </a:buClr>
              <a:buFont typeface="Wingdings" panose="05000000000000000000" pitchFamily="2" charset="2"/>
              <a:buChar char="§"/>
            </a:pPr>
            <a:r>
              <a:rPr kumimoji="1" lang="de-DE" altLang="de-DE" sz="1800" dirty="0" smtClean="0"/>
              <a:t>Kündigung bei Beitragserhöhung</a:t>
            </a:r>
          </a:p>
          <a:p>
            <a:pPr eaLnBrk="0" fontAlgn="base" hangingPunct="0">
              <a:spcBef>
                <a:spcPct val="25000"/>
              </a:spcBef>
              <a:spcAft>
                <a:spcPct val="0"/>
              </a:spcAft>
              <a:buClr>
                <a:srgbClr val="1D2D4B"/>
              </a:buClr>
              <a:buFont typeface="Wingdings" panose="05000000000000000000" pitchFamily="2" charset="2"/>
              <a:buChar char="§"/>
            </a:pPr>
            <a:r>
              <a:rPr kumimoji="1" lang="de-DE" altLang="de-DE" sz="1800" dirty="0" smtClean="0"/>
              <a:t>Kündigung bei geänderter Verwendung des Fahrzeuges</a:t>
            </a:r>
          </a:p>
          <a:p>
            <a:pPr eaLnBrk="0" fontAlgn="base" hangingPunct="0">
              <a:spcBef>
                <a:spcPct val="25000"/>
              </a:spcBef>
              <a:spcAft>
                <a:spcPct val="0"/>
              </a:spcAft>
              <a:buClr>
                <a:srgbClr val="1D2D4B"/>
              </a:buClr>
              <a:buFont typeface="Wingdings" panose="05000000000000000000" pitchFamily="2" charset="2"/>
              <a:buChar char="§"/>
            </a:pPr>
            <a:r>
              <a:rPr kumimoji="1" lang="de-DE" altLang="de-DE" sz="1800" dirty="0" smtClean="0"/>
              <a:t>Kündigung bei Veränderung des Schadenfreiheits-Systems</a:t>
            </a:r>
          </a:p>
          <a:p>
            <a:pPr eaLnBrk="0" fontAlgn="base" hangingPunct="0">
              <a:spcBef>
                <a:spcPct val="25000"/>
              </a:spcBef>
              <a:spcAft>
                <a:spcPct val="0"/>
              </a:spcAft>
              <a:buClr>
                <a:srgbClr val="1D2D4B"/>
              </a:buClr>
              <a:buFont typeface="Wingdings" panose="05000000000000000000" pitchFamily="2" charset="2"/>
              <a:buChar char="§"/>
            </a:pPr>
            <a:r>
              <a:rPr kumimoji="1" lang="de-DE" altLang="de-DE" sz="1800" dirty="0" smtClean="0"/>
              <a:t>Kündigung bei Veränderung der Tarifstruktur</a:t>
            </a:r>
          </a:p>
          <a:p>
            <a:pPr eaLnBrk="0" fontAlgn="base" hangingPunct="0">
              <a:spcBef>
                <a:spcPct val="25000"/>
              </a:spcBef>
              <a:spcAft>
                <a:spcPct val="0"/>
              </a:spcAft>
              <a:buClr>
                <a:srgbClr val="1D2D4B"/>
              </a:buClr>
              <a:buFont typeface="Wingdings" panose="05000000000000000000" pitchFamily="2" charset="2"/>
              <a:buChar char="§"/>
            </a:pPr>
            <a:r>
              <a:rPr kumimoji="1" lang="de-DE" altLang="de-DE" sz="1800" dirty="0" smtClean="0"/>
              <a:t>Kündigung bei Bedingungsänderung</a:t>
            </a:r>
          </a:p>
          <a:p>
            <a:pPr eaLnBrk="0" fontAlgn="base" hangingPunct="0">
              <a:spcBef>
                <a:spcPct val="25000"/>
              </a:spcBef>
              <a:spcAft>
                <a:spcPct val="0"/>
              </a:spcAft>
              <a:buClr>
                <a:srgbClr val="1D2D4B"/>
              </a:buClr>
              <a:buFont typeface="Wingdings" panose="05000000000000000000" pitchFamily="2" charset="2"/>
              <a:buNone/>
            </a:pPr>
            <a:endParaRPr kumimoji="1" lang="de-DE" altLang="de-DE" sz="1800" dirty="0" smtClean="0"/>
          </a:p>
          <a:p>
            <a:pPr eaLnBrk="0" fontAlgn="base" hangingPunct="0">
              <a:spcBef>
                <a:spcPct val="25000"/>
              </a:spcBef>
              <a:spcAft>
                <a:spcPct val="0"/>
              </a:spcAft>
              <a:buClr>
                <a:srgbClr val="1D2D4B"/>
              </a:buClr>
              <a:buFont typeface="Wingdings" panose="05000000000000000000" pitchFamily="2" charset="2"/>
              <a:buNone/>
            </a:pPr>
            <a:r>
              <a:rPr kumimoji="1" lang="de-DE" altLang="de-DE" sz="1800" dirty="0" smtClean="0"/>
              <a:t>	 </a:t>
            </a:r>
          </a:p>
        </p:txBody>
      </p:sp>
      <p:pic>
        <p:nvPicPr>
          <p:cNvPr id="7" name="Grafik 6" descr="versicherung-kuendigun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62048" y="3348227"/>
            <a:ext cx="3558852" cy="26696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9394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98</a:t>
            </a:fld>
            <a:endParaRPr lang="de-DE"/>
          </a:p>
        </p:txBody>
      </p:sp>
      <p:sp>
        <p:nvSpPr>
          <p:cNvPr id="5" name="Textplatzhalter 4"/>
          <p:cNvSpPr>
            <a:spLocks noGrp="1"/>
          </p:cNvSpPr>
          <p:nvPr>
            <p:ph type="body" sz="quarter" idx="10"/>
          </p:nvPr>
        </p:nvSpPr>
        <p:spPr/>
        <p:txBody>
          <a:bodyPr/>
          <a:lstStyle/>
          <a:p>
            <a:r>
              <a:rPr lang="de-DE" altLang="de-DE" dirty="0"/>
              <a:t>Die elektronische Versicherungsbestätigungskarte</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6" name="Rectangle 3"/>
          <p:cNvSpPr txBox="1">
            <a:spLocks noChangeArrowheads="1"/>
          </p:cNvSpPr>
          <p:nvPr/>
        </p:nvSpPr>
        <p:spPr>
          <a:xfrm>
            <a:off x="364220" y="3327181"/>
            <a:ext cx="11228157" cy="1217769"/>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buFont typeface="Wingdings" panose="05000000000000000000" pitchFamily="2" charset="2"/>
              <a:buChar char="§"/>
              <a:tabLst>
                <a:tab pos="363538" algn="l"/>
              </a:tabLst>
            </a:pPr>
            <a:r>
              <a:rPr lang="de-DE" altLang="de-DE" sz="1800" dirty="0" smtClean="0">
                <a:solidFill>
                  <a:srgbClr val="1D2D4B"/>
                </a:solidFill>
              </a:rPr>
              <a:t>Die Bestätigung über den vorläufigen Versicherungsschutz, der über die Papier-Versicherungsbestätigungskarte dokumentiert wurde, erfolgt nunmehr elektronisch über eine 7-stellige Nummer (sog. </a:t>
            </a:r>
            <a:r>
              <a:rPr lang="de-DE" altLang="de-DE" sz="1800" dirty="0" err="1" smtClean="0">
                <a:solidFill>
                  <a:srgbClr val="1D2D4B"/>
                </a:solidFill>
              </a:rPr>
              <a:t>eVB</a:t>
            </a:r>
            <a:r>
              <a:rPr lang="de-DE" altLang="de-DE" sz="1800" dirty="0" smtClean="0">
                <a:solidFill>
                  <a:srgbClr val="1D2D4B"/>
                </a:solidFill>
              </a:rPr>
              <a:t>-Nummer)</a:t>
            </a:r>
          </a:p>
          <a:p>
            <a:pPr marL="363538" indent="-363538">
              <a:buFont typeface="Wingdings" panose="05000000000000000000" pitchFamily="2" charset="2"/>
              <a:buChar char="§"/>
              <a:tabLst>
                <a:tab pos="363538" algn="l"/>
              </a:tabLst>
            </a:pPr>
            <a:r>
              <a:rPr lang="de-DE" altLang="de-DE" sz="1800" dirty="0" smtClean="0">
                <a:solidFill>
                  <a:srgbClr val="1D2D4B"/>
                </a:solidFill>
              </a:rPr>
              <a:t>Von dieser Reform sind alle Kraftfahrt-Versicherer in Deutschland betroffen</a:t>
            </a:r>
            <a:endParaRPr lang="de-DE" altLang="de-DE" sz="2000" dirty="0" smtClean="0">
              <a:solidFill>
                <a:srgbClr val="1D2D4B"/>
              </a:solidFill>
            </a:endParaRPr>
          </a:p>
        </p:txBody>
      </p:sp>
      <p:sp>
        <p:nvSpPr>
          <p:cNvPr id="7" name="Rectangle 6"/>
          <p:cNvSpPr>
            <a:spLocks noChangeArrowheads="1"/>
          </p:cNvSpPr>
          <p:nvPr/>
        </p:nvSpPr>
        <p:spPr bwMode="auto">
          <a:xfrm>
            <a:off x="364220" y="2247681"/>
            <a:ext cx="10752015"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84" tIns="45691" rIns="91384" bIns="45691"/>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fontAlgn="base">
              <a:spcAft>
                <a:spcPct val="0"/>
              </a:spcAft>
            </a:pPr>
            <a:r>
              <a:rPr lang="de-DE" altLang="de-DE" sz="1800" dirty="0" smtClean="0"/>
              <a:t>Um das Zulassungsverfahren für die Zulassungsstellen zu vereinfachen, wurde zum 01.03.2008 eine bundesweite Reform des Zulassungsverfahrens durchgeführt:</a:t>
            </a:r>
          </a:p>
        </p:txBody>
      </p:sp>
      <p:pic>
        <p:nvPicPr>
          <p:cNvPr id="8" name="Grafik 7" descr="eVB.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14951" y="4144039"/>
            <a:ext cx="2874057" cy="2208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802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500"/>
                                        <p:tgtEl>
                                          <p:spTgt spid="6">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99</a:t>
            </a:fld>
            <a:endParaRPr lang="de-DE"/>
          </a:p>
        </p:txBody>
      </p:sp>
      <p:sp>
        <p:nvSpPr>
          <p:cNvPr id="5" name="Textplatzhalter 4"/>
          <p:cNvSpPr>
            <a:spLocks noGrp="1"/>
          </p:cNvSpPr>
          <p:nvPr>
            <p:ph type="body" sz="quarter" idx="10"/>
          </p:nvPr>
        </p:nvSpPr>
        <p:spPr/>
        <p:txBody>
          <a:bodyPr/>
          <a:lstStyle/>
          <a:p>
            <a:r>
              <a:rPr lang="de-DE" altLang="de-DE" dirty="0"/>
              <a:t>Die elektronische Versicherungsbestätigungskarte</a:t>
            </a:r>
          </a:p>
          <a:p>
            <a:endParaRPr lang="de-DE" dirty="0"/>
          </a:p>
        </p:txBody>
      </p:sp>
      <p:sp>
        <p:nvSpPr>
          <p:cNvPr id="4" name="Titel 3"/>
          <p:cNvSpPr>
            <a:spLocks noGrp="1"/>
          </p:cNvSpPr>
          <p:nvPr>
            <p:ph type="title"/>
          </p:nvPr>
        </p:nvSpPr>
        <p:spPr/>
        <p:txBody>
          <a:bodyPr/>
          <a:lstStyle/>
          <a:p>
            <a:pPr eaLnBrk="0" fontAlgn="base" hangingPunct="0">
              <a:spcBef>
                <a:spcPct val="50000"/>
              </a:spcBef>
              <a:spcAft>
                <a:spcPct val="0"/>
              </a:spcAft>
            </a:pPr>
            <a:r>
              <a:rPr lang="de-DE" dirty="0" err="1" smtClean="0"/>
              <a:t>KraftfahrtVersicherung</a:t>
            </a:r>
            <a:endParaRPr lang="de-DE" dirty="0"/>
          </a:p>
        </p:txBody>
      </p:sp>
      <p:sp>
        <p:nvSpPr>
          <p:cNvPr id="6" name="Text Box 5"/>
          <p:cNvSpPr txBox="1">
            <a:spLocks noChangeArrowheads="1"/>
          </p:cNvSpPr>
          <p:nvPr/>
        </p:nvSpPr>
        <p:spPr bwMode="auto">
          <a:xfrm>
            <a:off x="1795090" y="2565400"/>
            <a:ext cx="4175125"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0" fontAlgn="base" hangingPunct="0">
              <a:spcBef>
                <a:spcPct val="50000"/>
              </a:spcBef>
              <a:spcAft>
                <a:spcPct val="0"/>
              </a:spcAft>
            </a:pPr>
            <a:r>
              <a:rPr lang="de-DE" altLang="de-DE" sz="1600" b="1" smtClean="0"/>
              <a:t>eVB zum Abruf</a:t>
            </a:r>
          </a:p>
        </p:txBody>
      </p:sp>
      <p:sp>
        <p:nvSpPr>
          <p:cNvPr id="7" name="Text Box 6"/>
          <p:cNvSpPr txBox="1">
            <a:spLocks noChangeArrowheads="1"/>
          </p:cNvSpPr>
          <p:nvPr/>
        </p:nvSpPr>
        <p:spPr bwMode="auto">
          <a:xfrm>
            <a:off x="6186115" y="2565400"/>
            <a:ext cx="3744912"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0" fontAlgn="base" hangingPunct="0">
              <a:spcBef>
                <a:spcPct val="50000"/>
              </a:spcBef>
              <a:spcAft>
                <a:spcPct val="0"/>
              </a:spcAft>
            </a:pPr>
            <a:r>
              <a:rPr lang="de-DE" altLang="de-DE" sz="1600" b="1" smtClean="0"/>
              <a:t>eVB zur Übermittlung</a:t>
            </a:r>
          </a:p>
        </p:txBody>
      </p:sp>
      <p:sp>
        <p:nvSpPr>
          <p:cNvPr id="8" name="Text Box 7"/>
          <p:cNvSpPr txBox="1">
            <a:spLocks noChangeArrowheads="1"/>
          </p:cNvSpPr>
          <p:nvPr/>
        </p:nvSpPr>
        <p:spPr bwMode="auto">
          <a:xfrm>
            <a:off x="1795090" y="2997200"/>
            <a:ext cx="4176712" cy="865187"/>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lang="de-DE" altLang="de-DE" sz="1600" smtClean="0"/>
              <a:t>Persönliche Nutzung in der </a:t>
            </a:r>
            <a:br>
              <a:rPr lang="de-DE" altLang="de-DE" sz="1600" smtClean="0"/>
            </a:br>
            <a:r>
              <a:rPr lang="de-DE" altLang="de-DE" sz="1600" smtClean="0"/>
              <a:t>Zulassungsstelle durch den </a:t>
            </a:r>
            <a:br>
              <a:rPr lang="de-DE" altLang="de-DE" sz="1600" smtClean="0"/>
            </a:br>
            <a:r>
              <a:rPr lang="de-DE" altLang="de-DE" sz="1600" smtClean="0"/>
              <a:t>Kunden oder Bevollmächtigten</a:t>
            </a:r>
          </a:p>
        </p:txBody>
      </p:sp>
      <p:sp>
        <p:nvSpPr>
          <p:cNvPr id="9" name="Text Box 8"/>
          <p:cNvSpPr txBox="1">
            <a:spLocks noChangeArrowheads="1"/>
          </p:cNvSpPr>
          <p:nvPr/>
        </p:nvSpPr>
        <p:spPr bwMode="auto">
          <a:xfrm>
            <a:off x="6186115" y="2997200"/>
            <a:ext cx="3744912" cy="865187"/>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buClr>
                <a:srgbClr val="1D2D4B"/>
              </a:buClr>
              <a:buFont typeface="Wingdings" panose="05000000000000000000" pitchFamily="2" charset="2"/>
              <a:buChar char="§"/>
            </a:pPr>
            <a:r>
              <a:rPr lang="de-DE" altLang="de-DE" sz="1600" smtClean="0"/>
              <a:t>Nutzung i.d.R. durch den </a:t>
            </a:r>
            <a:br>
              <a:rPr lang="de-DE" altLang="de-DE" sz="1600" smtClean="0"/>
            </a:br>
            <a:r>
              <a:rPr lang="de-DE" altLang="de-DE" sz="1600" smtClean="0"/>
              <a:t>Versicherer </a:t>
            </a:r>
          </a:p>
        </p:txBody>
      </p:sp>
      <p:sp>
        <p:nvSpPr>
          <p:cNvPr id="10" name="Text Box 9"/>
          <p:cNvSpPr txBox="1">
            <a:spLocks noChangeArrowheads="1"/>
          </p:cNvSpPr>
          <p:nvPr/>
        </p:nvSpPr>
        <p:spPr bwMode="auto">
          <a:xfrm>
            <a:off x="1795090" y="3860800"/>
            <a:ext cx="4175125" cy="27368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Aft>
                <a:spcPct val="0"/>
              </a:spcAft>
              <a:buClr>
                <a:srgbClr val="1D2D4B"/>
              </a:buClr>
              <a:buFont typeface="Wingdings" panose="05000000000000000000" pitchFamily="2" charset="2"/>
              <a:buChar char="§"/>
            </a:pPr>
            <a:r>
              <a:rPr lang="de-DE" altLang="de-DE" sz="1600" smtClean="0"/>
              <a:t>Neuzulassung eines Kfz</a:t>
            </a:r>
          </a:p>
          <a:p>
            <a:pPr eaLnBrk="0" fontAlgn="base" hangingPunct="0">
              <a:spcAft>
                <a:spcPct val="0"/>
              </a:spcAft>
              <a:buClr>
                <a:srgbClr val="1D2D4B"/>
              </a:buClr>
              <a:buFont typeface="Wingdings" panose="05000000000000000000" pitchFamily="2" charset="2"/>
              <a:buChar char="§"/>
            </a:pPr>
            <a:r>
              <a:rPr lang="de-DE" altLang="de-DE" sz="1600" smtClean="0"/>
              <a:t>Fahrzeugwechsel</a:t>
            </a:r>
          </a:p>
          <a:p>
            <a:pPr eaLnBrk="0" fontAlgn="base" hangingPunct="0">
              <a:spcAft>
                <a:spcPct val="0"/>
              </a:spcAft>
              <a:buClr>
                <a:srgbClr val="1D2D4B"/>
              </a:buClr>
              <a:buFont typeface="Wingdings" panose="05000000000000000000" pitchFamily="2" charset="2"/>
              <a:buChar char="§"/>
            </a:pPr>
            <a:r>
              <a:rPr lang="de-DE" altLang="de-DE" sz="1600" smtClean="0"/>
              <a:t>Halterwechsel oder Besitzumschreibung</a:t>
            </a:r>
          </a:p>
          <a:p>
            <a:pPr eaLnBrk="0" fontAlgn="base" hangingPunct="0">
              <a:spcAft>
                <a:spcPct val="0"/>
              </a:spcAft>
              <a:buClr>
                <a:srgbClr val="1D2D4B"/>
              </a:buClr>
              <a:buFont typeface="Wingdings" panose="05000000000000000000" pitchFamily="2" charset="2"/>
              <a:buChar char="§"/>
            </a:pPr>
            <a:r>
              <a:rPr lang="de-DE" altLang="de-DE" sz="1600" smtClean="0"/>
              <a:t>Wohnortwechsel in Verbindung mit einer Änderung des Zulassungsbezirkes</a:t>
            </a:r>
          </a:p>
          <a:p>
            <a:pPr eaLnBrk="0" fontAlgn="base" hangingPunct="0">
              <a:spcAft>
                <a:spcPct val="0"/>
              </a:spcAft>
              <a:buClr>
                <a:srgbClr val="1D2D4B"/>
              </a:buClr>
              <a:buFont typeface="Wingdings" panose="05000000000000000000" pitchFamily="2" charset="2"/>
              <a:buChar char="§"/>
            </a:pPr>
            <a:r>
              <a:rPr lang="de-DE" altLang="de-DE" sz="1600" smtClean="0"/>
              <a:t>Wiederinbetriebnahme nach vorübergehender Stilllegung</a:t>
            </a:r>
          </a:p>
          <a:p>
            <a:pPr eaLnBrk="0" fontAlgn="base" hangingPunct="0">
              <a:spcAft>
                <a:spcPct val="0"/>
              </a:spcAft>
              <a:buClr>
                <a:srgbClr val="1D2D4B"/>
              </a:buClr>
              <a:buFont typeface="Wingdings" panose="05000000000000000000" pitchFamily="2" charset="2"/>
              <a:buChar char="§"/>
            </a:pPr>
            <a:r>
              <a:rPr lang="de-DE" altLang="de-DE" sz="1600" smtClean="0"/>
              <a:t>Änderung eines Saisonzeitraumes</a:t>
            </a:r>
          </a:p>
          <a:p>
            <a:pPr eaLnBrk="0" fontAlgn="base" hangingPunct="0">
              <a:spcAft>
                <a:spcPct val="0"/>
              </a:spcAft>
              <a:buClr>
                <a:srgbClr val="1D2D4B"/>
              </a:buClr>
              <a:buFont typeface="Wingdings" panose="05000000000000000000" pitchFamily="2" charset="2"/>
              <a:buChar char="§"/>
            </a:pPr>
            <a:r>
              <a:rPr lang="de-DE" altLang="de-DE" sz="1600" smtClean="0"/>
              <a:t>Versicherungswechsel</a:t>
            </a:r>
          </a:p>
        </p:txBody>
      </p:sp>
      <p:sp>
        <p:nvSpPr>
          <p:cNvPr id="11" name="Text Box 10"/>
          <p:cNvSpPr txBox="1">
            <a:spLocks noChangeArrowheads="1"/>
          </p:cNvSpPr>
          <p:nvPr/>
        </p:nvSpPr>
        <p:spPr bwMode="auto">
          <a:xfrm>
            <a:off x="6186115" y="3860800"/>
            <a:ext cx="3744912" cy="1584325"/>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Aft>
                <a:spcPct val="0"/>
              </a:spcAft>
              <a:buClr>
                <a:srgbClr val="1D2D4B"/>
              </a:buClr>
              <a:buFont typeface="Wingdings" panose="05000000000000000000" pitchFamily="2" charset="2"/>
              <a:buChar char="§"/>
            </a:pPr>
            <a:r>
              <a:rPr lang="de-DE" altLang="de-DE" sz="1600" smtClean="0"/>
              <a:t>VB im Jahreswechselgeschäft</a:t>
            </a:r>
          </a:p>
          <a:p>
            <a:pPr eaLnBrk="0" fontAlgn="base" hangingPunct="0">
              <a:spcAft>
                <a:spcPct val="0"/>
              </a:spcAft>
              <a:buClr>
                <a:srgbClr val="1D2D4B"/>
              </a:buClr>
              <a:buFont typeface="Wingdings" panose="05000000000000000000" pitchFamily="2" charset="2"/>
              <a:buChar char="§"/>
            </a:pPr>
            <a:r>
              <a:rPr lang="de-DE" altLang="de-DE" sz="1600" smtClean="0"/>
              <a:t>VB nach Beendigung des </a:t>
            </a:r>
            <a:br>
              <a:rPr lang="de-DE" altLang="de-DE" sz="1600" smtClean="0"/>
            </a:br>
            <a:r>
              <a:rPr lang="de-DE" altLang="de-DE" sz="1600" smtClean="0"/>
              <a:t>Mahnverfahrens</a:t>
            </a:r>
          </a:p>
        </p:txBody>
      </p:sp>
      <p:sp>
        <p:nvSpPr>
          <p:cNvPr id="12" name="Rectangle 14"/>
          <p:cNvSpPr>
            <a:spLocks noChangeArrowheads="1"/>
          </p:cNvSpPr>
          <p:nvPr/>
        </p:nvSpPr>
        <p:spPr bwMode="auto">
          <a:xfrm>
            <a:off x="1722065" y="2205037"/>
            <a:ext cx="693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0" fontAlgn="base" hangingPunct="0">
              <a:spcBef>
                <a:spcPct val="50000"/>
              </a:spcBef>
              <a:spcAft>
                <a:spcPct val="0"/>
              </a:spcAft>
            </a:pPr>
            <a:r>
              <a:rPr lang="de-DE" altLang="de-DE" sz="1800" smtClean="0"/>
              <a:t>Verfahren im Überblick</a:t>
            </a:r>
          </a:p>
        </p:txBody>
      </p:sp>
    </p:spTree>
    <p:extLst>
      <p:ext uri="{BB962C8B-B14F-4D97-AF65-F5344CB8AC3E}">
        <p14:creationId xmlns:p14="http://schemas.microsoft.com/office/powerpoint/2010/main" val="171483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afm_Master_16_9</Template>
  <TotalTime>0</TotalTime>
  <Words>7679</Words>
  <Application>Microsoft Office PowerPoint</Application>
  <PresentationFormat>Breitbild</PresentationFormat>
  <Paragraphs>1737</Paragraphs>
  <Slides>194</Slides>
  <Notes>0</Notes>
  <HiddenSlides>0</HiddenSlides>
  <MMClips>0</MMClips>
  <ScaleCrop>false</ScaleCrop>
  <HeadingPairs>
    <vt:vector size="8" baseType="variant">
      <vt:variant>
        <vt:lpstr>Verwendete Schriftarten</vt:lpstr>
      </vt:variant>
      <vt:variant>
        <vt:i4>9</vt:i4>
      </vt:variant>
      <vt:variant>
        <vt:lpstr>Design</vt:lpstr>
      </vt:variant>
      <vt:variant>
        <vt:i4>1</vt:i4>
      </vt:variant>
      <vt:variant>
        <vt:lpstr>Eingebettete OLE-Server</vt:lpstr>
      </vt:variant>
      <vt:variant>
        <vt:i4>2</vt:i4>
      </vt:variant>
      <vt:variant>
        <vt:lpstr>Folientitel</vt:lpstr>
      </vt:variant>
      <vt:variant>
        <vt:i4>194</vt:i4>
      </vt:variant>
    </vt:vector>
  </HeadingPairs>
  <TitlesOfParts>
    <vt:vector size="206" baseType="lpstr">
      <vt:lpstr>Arial Unicode MS</vt:lpstr>
      <vt:lpstr>ＭＳ Ｐゴシック</vt:lpstr>
      <vt:lpstr>Arial</vt:lpstr>
      <vt:lpstr>Arial (TT) Bold</vt:lpstr>
      <vt:lpstr>Calibri</vt:lpstr>
      <vt:lpstr>Monotype Sorts</vt:lpstr>
      <vt:lpstr>Symbol</vt:lpstr>
      <vt:lpstr>Times New Roman</vt:lpstr>
      <vt:lpstr>Wingdings</vt:lpstr>
      <vt:lpstr>Design_afm</vt:lpstr>
      <vt:lpstr>Acrobat Document</vt:lpstr>
      <vt:lpstr>Diagramm</vt:lpstr>
      <vt:lpstr>Berater-Ausbildung</vt:lpstr>
      <vt:lpstr>Prüfungsvorbereitung</vt:lpstr>
      <vt:lpstr>Kaufmännische und rechtliche Grundlagen</vt:lpstr>
      <vt:lpstr>Kaufmännische und rechtliche Grundlagen</vt:lpstr>
      <vt:lpstr>Berufsbild</vt:lpstr>
      <vt:lpstr>Kaufmännische und rechtliche Grundlagen</vt:lpstr>
      <vt:lpstr>Kaufmännische und rechtliche Grundlagen</vt:lpstr>
      <vt:lpstr>Kaufmännische und rechtliche Grundlagen</vt:lpstr>
      <vt:lpstr>Kaufmännische und rechtliche Grundlagen</vt:lpstr>
      <vt:lpstr>Kaufmännische und rechtliche Grundlagen</vt:lpstr>
      <vt:lpstr>Kaufmännische und rechtliche Grundlagen</vt:lpstr>
      <vt:lpstr>Kaufmännische und rechtliche Grundlagen</vt:lpstr>
      <vt:lpstr>Kaufmännische und rechtliche Grundlagen</vt:lpstr>
      <vt:lpstr>Kaufmännische und rechtliche Grundlagen</vt:lpstr>
      <vt:lpstr>Kaufmännische und rechtliche Grundlagen</vt:lpstr>
      <vt:lpstr>Kaufmännische und rechtliche Grundlagen</vt:lpstr>
      <vt:lpstr>Kaufmännische und rechtliche Grundlagen</vt:lpstr>
      <vt:lpstr>Prüfungsvorbereitung</vt:lpstr>
      <vt:lpstr>afm Beraterausbildung - Unfall</vt:lpstr>
      <vt:lpstr>afm Beraterausbildung - Unfall</vt:lpstr>
      <vt:lpstr>afm Beraterausbildung - Unfall</vt:lpstr>
      <vt:lpstr>afm Beraterausbildung - Unfall</vt:lpstr>
      <vt:lpstr>afm Beraterausbildung - Unfall</vt:lpstr>
      <vt:lpstr>Die Leistungshöhe der gesetzlichen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Private UnFallversicherung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Privathaftpflichtversicherung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REchtsschutzversicherung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KraftfahrtVersicherung</vt:lpstr>
      <vt:lpstr>Hausratversicherung</vt:lpstr>
      <vt:lpstr>HausratVersicherung</vt:lpstr>
      <vt:lpstr>HausratVersicherung</vt:lpstr>
      <vt:lpstr>HausratVersicherung</vt:lpstr>
      <vt:lpstr>HausratVersicherung</vt:lpstr>
      <vt:lpstr>HausratVersicherung</vt:lpstr>
      <vt:lpstr>HausratVersicherung</vt:lpstr>
      <vt:lpstr>HausratVersicherung</vt:lpstr>
      <vt:lpstr>HausratVersicherung</vt:lpstr>
      <vt:lpstr>HausratVersicherung</vt:lpstr>
      <vt:lpstr>HausratVersicherung</vt:lpstr>
      <vt:lpstr>wohngebäudeVersicherung</vt:lpstr>
      <vt:lpstr>WohngebäudeVersicherung</vt:lpstr>
      <vt:lpstr>WohngebäudeVersicherung</vt:lpstr>
      <vt:lpstr>WohngebäudeVersicherung</vt:lpstr>
      <vt:lpstr>WohngebäudeVersicherung</vt:lpstr>
      <vt:lpstr>WohngebäudeVersicherung</vt:lpstr>
      <vt:lpstr>WohngebäudeVersicherung</vt:lpstr>
      <vt:lpstr>WohngebäudeVersicherung</vt:lpstr>
      <vt:lpstr>WohngebäudeVersicherung</vt:lpstr>
      <vt:lpstr>WohngebäudeVersicherung</vt:lpstr>
      <vt:lpstr>Prüfungsvorbereitung</vt:lpstr>
      <vt:lpstr>Altersvorsorge</vt:lpstr>
      <vt:lpstr>Gesetzliche REntenversicherung</vt:lpstr>
      <vt:lpstr>Prinzip Gesetzliche REntenversicherung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Berufsunfähigkeit</vt:lpstr>
      <vt:lpstr>Beraterausbildung | Lebensversicherung</vt:lpstr>
      <vt:lpstr>Beraterausbildung | Lebensversicherung</vt:lpstr>
      <vt:lpstr>Krankenversicherung</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private Krankenversicherung</vt:lpstr>
      <vt:lpstr>Die private Krankenversicherung</vt:lpstr>
      <vt:lpstr>Die private Krankenversicherung</vt:lpstr>
      <vt:lpstr>Die gesetzliche und private Krankenversicherung im Vergleich</vt:lpstr>
      <vt:lpstr>Die gesetzliche und private Krankenversicherung im Vergleich</vt:lpstr>
      <vt:lpstr>Die gesetzliche und private Krankenversicherung im Vergleich</vt:lpstr>
      <vt:lpstr>Die private Krankenversicherung - Kinderversicherung</vt:lpstr>
      <vt:lpstr>Die private Krankenversicherung</vt:lpstr>
      <vt:lpstr>GKV – Beitragsbelastung im Alter</vt:lpstr>
      <vt:lpstr>GKV – Beitragsbelastung im Alter</vt:lpstr>
      <vt:lpstr>Die private Krankenversicherung</vt:lpstr>
      <vt:lpstr>Prüfungsvorbereitung</vt:lpstr>
      <vt:lpstr>Vermögensmanagement</vt:lpstr>
      <vt:lpstr>Vermögensanlage in Investmentzertifikaten</vt:lpstr>
      <vt:lpstr>Vermögensanlage in Investmentzertifikaten</vt:lpstr>
      <vt:lpstr>Vermögensanlage in Investmentzertifikaten</vt:lpstr>
      <vt:lpstr>Vermögensanlage in Investmentzertifikaten</vt:lpstr>
      <vt:lpstr>Vermögensanlage in Investmentzertifikaten</vt:lpstr>
      <vt:lpstr>Offene Investmentfonds</vt:lpstr>
      <vt:lpstr>Offene Investmentfonds</vt:lpstr>
      <vt:lpstr>Vermögensmanagement </vt:lpstr>
      <vt:lpstr>Vermögensmanagement</vt:lpstr>
      <vt:lpstr>Vermögensmanagement </vt:lpstr>
      <vt:lpstr>Vermögensmanagement</vt:lpstr>
      <vt:lpstr>Vermögensmanagement</vt:lpstr>
      <vt:lpstr>Vermögensmanagement</vt:lpstr>
      <vt:lpstr>Vermögensmanagement</vt:lpstr>
      <vt:lpstr>Vermögensmanagement</vt:lpstr>
      <vt:lpstr>Vermögensmanagement</vt:lpstr>
      <vt:lpstr>Vermögensmanagement</vt:lpstr>
      <vt:lpstr>Vermögensmanagement</vt:lpstr>
      <vt:lpstr>vermögensmanagement</vt:lpstr>
      <vt:lpstr>PowerPoint-Präsentation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Gregorowitsch, Sventje</dc:creator>
  <cp:lastModifiedBy>Sventje Gregorowitsch</cp:lastModifiedBy>
  <cp:revision>397</cp:revision>
  <cp:lastPrinted>2019-08-21T13:01:55Z</cp:lastPrinted>
  <dcterms:created xsi:type="dcterms:W3CDTF">2022-03-14T08:30:34Z</dcterms:created>
  <dcterms:modified xsi:type="dcterms:W3CDTF">2022-05-18T13:19:16Z</dcterms:modified>
</cp:coreProperties>
</file>