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3" r:id="rId1"/>
  </p:sldMasterIdLst>
  <p:notesMasterIdLst>
    <p:notesMasterId r:id="rId31"/>
  </p:notesMasterIdLst>
  <p:handoutMasterIdLst>
    <p:handoutMasterId r:id="rId32"/>
  </p:handoutMasterIdLst>
  <p:sldIdLst>
    <p:sldId id="300" r:id="rId2"/>
    <p:sldId id="331" r:id="rId3"/>
    <p:sldId id="335" r:id="rId4"/>
    <p:sldId id="340" r:id="rId5"/>
    <p:sldId id="364" r:id="rId6"/>
    <p:sldId id="363" r:id="rId7"/>
    <p:sldId id="357" r:id="rId8"/>
    <p:sldId id="358" r:id="rId9"/>
    <p:sldId id="359" r:id="rId10"/>
    <p:sldId id="360" r:id="rId11"/>
    <p:sldId id="365" r:id="rId12"/>
    <p:sldId id="353" r:id="rId13"/>
    <p:sldId id="366" r:id="rId14"/>
    <p:sldId id="367" r:id="rId15"/>
    <p:sldId id="343" r:id="rId16"/>
    <p:sldId id="351" r:id="rId17"/>
    <p:sldId id="361" r:id="rId18"/>
    <p:sldId id="352" r:id="rId19"/>
    <p:sldId id="345" r:id="rId20"/>
    <p:sldId id="368" r:id="rId21"/>
    <p:sldId id="356" r:id="rId22"/>
    <p:sldId id="355" r:id="rId23"/>
    <p:sldId id="362" r:id="rId24"/>
    <p:sldId id="354" r:id="rId25"/>
    <p:sldId id="346" r:id="rId26"/>
    <p:sldId id="347" r:id="rId27"/>
    <p:sldId id="348" r:id="rId28"/>
    <p:sldId id="349" r:id="rId29"/>
    <p:sldId id="350" r:id="rId30"/>
  </p:sldIdLst>
  <p:sldSz cx="12192000" cy="6858000"/>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3" orient="horz" pos="4315" userDrawn="1">
          <p15:clr>
            <a:srgbClr val="F26B43"/>
          </p15:clr>
        </p15:guide>
        <p15:guide id="38" pos="76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D2D4B"/>
    <a:srgbClr val="FFFF66"/>
    <a:srgbClr val="137C9B"/>
    <a:srgbClr val="EDEDED"/>
    <a:srgbClr val="D0CECE"/>
    <a:srgbClr val="D6D6D6"/>
    <a:srgbClr val="C60000"/>
    <a:srgbClr val="AAA295"/>
    <a:srgbClr val="5C87AA"/>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4C1A8A3-306A-4EB7-A6B1-4F7E0EB9C5D6}" styleName="Mittlere Formatvorlage 3 - Akz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870" autoAdjust="0"/>
  </p:normalViewPr>
  <p:slideViewPr>
    <p:cSldViewPr snapToGrid="0" showGuides="1">
      <p:cViewPr varScale="1">
        <p:scale>
          <a:sx n="119" d="100"/>
          <a:sy n="119" d="100"/>
        </p:scale>
        <p:origin x="132" y="324"/>
      </p:cViewPr>
      <p:guideLst>
        <p:guide orient="horz" pos="4315"/>
        <p:guide pos="7680"/>
      </p:guideLst>
    </p:cSldViewPr>
  </p:slideViewPr>
  <p:outlineViewPr>
    <p:cViewPr>
      <p:scale>
        <a:sx n="33" d="100"/>
        <a:sy n="33" d="100"/>
      </p:scale>
      <p:origin x="0" y="0"/>
    </p:cViewPr>
  </p:outlineViewPr>
  <p:notesTextViewPr>
    <p:cViewPr>
      <p:scale>
        <a:sx n="1" d="1"/>
        <a:sy n="1" d="1"/>
      </p:scale>
      <p:origin x="0" y="0"/>
    </p:cViewPr>
  </p:notesTextViewPr>
  <p:sorterViewPr>
    <p:cViewPr>
      <p:scale>
        <a:sx n="200" d="100"/>
        <a:sy n="200" d="100"/>
      </p:scale>
      <p:origin x="0" y="0"/>
    </p:cViewPr>
  </p:sorterViewPr>
  <p:notesViewPr>
    <p:cSldViewPr snapToGrid="0">
      <p:cViewPr varScale="1">
        <p:scale>
          <a:sx n="125" d="100"/>
          <a:sy n="125" d="100"/>
        </p:scale>
        <p:origin x="4928" y="6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50444" y="0"/>
            <a:ext cx="2945659" cy="498056"/>
          </a:xfrm>
          <a:prstGeom prst="rect">
            <a:avLst/>
          </a:prstGeom>
        </p:spPr>
        <p:txBody>
          <a:bodyPr vert="horz" lIns="91440" tIns="45720" rIns="91440" bIns="45720" rtlCol="0"/>
          <a:lstStyle>
            <a:lvl1pPr algn="r">
              <a:defRPr sz="1200"/>
            </a:lvl1pPr>
          </a:lstStyle>
          <a:p>
            <a:fld id="{BC262AAD-EE45-4569-A43C-3777BCDBA7C9}" type="datetimeFigureOut">
              <a:rPr lang="de-DE" smtClean="0"/>
              <a:t>11.05.2022</a:t>
            </a:fld>
            <a:endParaRPr lang="de-DE"/>
          </a:p>
        </p:txBody>
      </p:sp>
      <p:sp>
        <p:nvSpPr>
          <p:cNvPr id="4" name="Fußzeilenplatzhalter 3"/>
          <p:cNvSpPr>
            <a:spLocks noGrp="1"/>
          </p:cNvSpPr>
          <p:nvPr>
            <p:ph type="ftr" sz="quarter" idx="2"/>
          </p:nvPr>
        </p:nvSpPr>
        <p:spPr>
          <a:xfrm>
            <a:off x="0" y="9428585"/>
            <a:ext cx="2945659" cy="498055"/>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50444" y="9428585"/>
            <a:ext cx="2945659" cy="498055"/>
          </a:xfrm>
          <a:prstGeom prst="rect">
            <a:avLst/>
          </a:prstGeom>
        </p:spPr>
        <p:txBody>
          <a:bodyPr vert="horz" lIns="91440" tIns="45720" rIns="91440" bIns="45720" rtlCol="0" anchor="b"/>
          <a:lstStyle>
            <a:lvl1pPr algn="r">
              <a:defRPr sz="1200"/>
            </a:lvl1pPr>
          </a:lstStyle>
          <a:p>
            <a:fld id="{7D1140E1-5310-4036-A144-230CEA51986E}" type="slidenum">
              <a:rPr lang="de-DE" smtClean="0"/>
              <a:t>‹Nr.›</a:t>
            </a:fld>
            <a:endParaRPr lang="de-DE"/>
          </a:p>
        </p:txBody>
      </p:sp>
    </p:spTree>
    <p:extLst>
      <p:ext uri="{BB962C8B-B14F-4D97-AF65-F5344CB8AC3E}">
        <p14:creationId xmlns:p14="http://schemas.microsoft.com/office/powerpoint/2010/main" val="406886856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50444" y="0"/>
            <a:ext cx="2945659" cy="498056"/>
          </a:xfrm>
          <a:prstGeom prst="rect">
            <a:avLst/>
          </a:prstGeom>
        </p:spPr>
        <p:txBody>
          <a:bodyPr vert="horz" lIns="91440" tIns="45720" rIns="91440" bIns="45720" rtlCol="0"/>
          <a:lstStyle>
            <a:lvl1pPr algn="r">
              <a:defRPr sz="1200"/>
            </a:lvl1pPr>
          </a:lstStyle>
          <a:p>
            <a:fld id="{5AC9ED1C-5157-4F32-B542-B10EF038D16B}" type="datetimeFigureOut">
              <a:rPr lang="de-DE" smtClean="0"/>
              <a:t>11.05.2022</a:t>
            </a:fld>
            <a:endParaRPr lang="de-DE"/>
          </a:p>
        </p:txBody>
      </p:sp>
      <p:sp>
        <p:nvSpPr>
          <p:cNvPr id="4" name="Folienbildplatzhalter 3"/>
          <p:cNvSpPr>
            <a:spLocks noGrp="1" noRot="1" noChangeAspect="1"/>
          </p:cNvSpPr>
          <p:nvPr>
            <p:ph type="sldImg" idx="2"/>
          </p:nvPr>
        </p:nvSpPr>
        <p:spPr>
          <a:xfrm>
            <a:off x="420688" y="1241425"/>
            <a:ext cx="5956300" cy="3349625"/>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768" y="4777195"/>
            <a:ext cx="5438140" cy="3908614"/>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9428585"/>
            <a:ext cx="2945659" cy="498055"/>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50444" y="9428585"/>
            <a:ext cx="2945659" cy="498055"/>
          </a:xfrm>
          <a:prstGeom prst="rect">
            <a:avLst/>
          </a:prstGeom>
        </p:spPr>
        <p:txBody>
          <a:bodyPr vert="horz" lIns="91440" tIns="45720" rIns="91440" bIns="45720" rtlCol="0" anchor="b"/>
          <a:lstStyle>
            <a:lvl1pPr algn="r">
              <a:defRPr sz="1200"/>
            </a:lvl1pPr>
          </a:lstStyle>
          <a:p>
            <a:fld id="{0BE10007-DD6A-49C3-B266-EDEF5C5CFD52}" type="slidenum">
              <a:rPr lang="de-DE" smtClean="0"/>
              <a:t>‹Nr.›</a:t>
            </a:fld>
            <a:endParaRPr lang="de-DE"/>
          </a:p>
        </p:txBody>
      </p:sp>
    </p:spTree>
    <p:extLst>
      <p:ext uri="{BB962C8B-B14F-4D97-AF65-F5344CB8AC3E}">
        <p14:creationId xmlns:p14="http://schemas.microsoft.com/office/powerpoint/2010/main" val="300112034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itelplatzhalter 1"/>
          <p:cNvSpPr>
            <a:spLocks noGrp="1"/>
          </p:cNvSpPr>
          <p:nvPr>
            <p:ph type="title" hasCustomPrompt="1"/>
          </p:nvPr>
        </p:nvSpPr>
        <p:spPr>
          <a:xfrm>
            <a:off x="364221" y="370203"/>
            <a:ext cx="9012862" cy="1325563"/>
          </a:xfrm>
          <a:prstGeom prst="rect">
            <a:avLst/>
          </a:prstGeom>
          <a:ln>
            <a:noFill/>
          </a:ln>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Tree>
    <p:extLst>
      <p:ext uri="{BB962C8B-B14F-4D97-AF65-F5344CB8AC3E}">
        <p14:creationId xmlns:p14="http://schemas.microsoft.com/office/powerpoint/2010/main" val="3329639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nterüberschrift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5302809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57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60911284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6124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240040973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797"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837"/>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5670"/>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10168053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4" pos="3863" userDrawn="1">
          <p15:clr>
            <a:srgbClr val="FBAE40"/>
          </p15:clr>
        </p15:guide>
        <p15:guide id="5" orient="horz" pos="1298" userDrawn="1">
          <p15:clr>
            <a:srgbClr val="FBAE40"/>
          </p15:clr>
        </p15:guide>
        <p15:guide id="6" orient="horz" pos="157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3786"/>
            <a:ext cx="5579544" cy="399878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4156"/>
            <a:ext cx="5581666" cy="74156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275322457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0" pos="3749" userDrawn="1">
          <p15:clr>
            <a:srgbClr val="FBAE40"/>
          </p15:clr>
        </p15:guide>
        <p15:guide id="3" pos="3863" userDrawn="1">
          <p15:clr>
            <a:srgbClr val="FBAE40"/>
          </p15:clr>
        </p15:guide>
        <p15:guide id="4" orient="horz" pos="1298" userDrawn="1">
          <p15:clr>
            <a:srgbClr val="FBAE40"/>
          </p15:clr>
        </p15:guide>
        <p15:guide id="5" orient="horz" pos="1797"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698264913"/>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1386536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77071719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418643609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2"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74318469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4431773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63228627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81619944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smtClean="0"/>
              <a:t>Bild durch Klicken auf Symbol hinzufügen</a:t>
            </a:r>
            <a:endParaRPr lang="de-DE" dirty="0"/>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49387025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2" orient="horz" pos="709">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zeilig_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Inhaltsplatzhalter 2">
            <a:extLst/>
          </p:cNvPr>
          <p:cNvSpPr txBox="1">
            <a:spLocks/>
          </p:cNvSpPr>
          <p:nvPr/>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726580431"/>
      </p:ext>
    </p:extLst>
  </p:cSld>
  <p:clrMapOvr>
    <a:masterClrMapping/>
  </p:clrMapOvr>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76002706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zeilig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88971145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zeilig_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9580111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zeilig_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147972138"/>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zeilig_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37521"/>
            <a:ext cx="11343218" cy="436012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83493796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2885231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391973831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022685585"/>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342900" indent="-342900">
              <a:spcBef>
                <a:spcPts val="100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96317985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zeilig_Unterüberschrift_Text_2x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26340"/>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4969156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zeilig_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2" name="Textplatzhalter 3"/>
          <p:cNvSpPr>
            <a:spLocks noGrp="1"/>
          </p:cNvSpPr>
          <p:nvPr>
            <p:ph type="body" sz="half" idx="2"/>
          </p:nvPr>
        </p:nvSpPr>
        <p:spPr>
          <a:xfrm>
            <a:off x="368967" y="223057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70833997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8506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400624286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202"/>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2495"/>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3550705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8866"/>
            <a:ext cx="5579544" cy="3998783"/>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6704"/>
            <a:ext cx="5581666" cy="739021"/>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04975166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zeilig_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271185646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zeilig_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138941956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zeilig_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6386167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752963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11069658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zeilig_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95947465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zeilig_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74535734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zeilig_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57399765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zeilig_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smtClean="0"/>
              <a:t>Bild durch Klicken auf Symbol hinzufügen</a:t>
            </a:r>
            <a:endParaRPr lang="de-DE" dirty="0"/>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60565276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Ende_Aufmerksamkeit">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hasCustomPrompt="1"/>
          </p:nvPr>
        </p:nvSpPr>
        <p:spPr>
          <a:xfrm>
            <a:off x="479425" y="3164936"/>
            <a:ext cx="11233150" cy="711104"/>
          </a:xfrm>
          <a:prstGeom prst="rect">
            <a:avLst/>
          </a:prstGeom>
        </p:spPr>
        <p:txBody>
          <a:bodyPr/>
          <a:lstStyle>
            <a:lvl1pPr marL="0" indent="0" algn="ctr">
              <a:buNone/>
              <a:defRPr sz="4800" b="1" baseline="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Vielen Dank</a:t>
            </a:r>
          </a:p>
        </p:txBody>
      </p:sp>
      <p:sp>
        <p:nvSpPr>
          <p:cNvPr id="4" name="Rechteck 3"/>
          <p:cNvSpPr/>
          <p:nvPr userDrawn="1"/>
        </p:nvSpPr>
        <p:spPr>
          <a:xfrm>
            <a:off x="479425" y="3797612"/>
            <a:ext cx="11233151" cy="461665"/>
          </a:xfrm>
          <a:prstGeom prst="rect">
            <a:avLst/>
          </a:prstGeom>
        </p:spPr>
        <p:txBody>
          <a:bodyPr wrap="square">
            <a:spAutoFit/>
          </a:bodyPr>
          <a:lstStyle/>
          <a:p>
            <a:pPr lvl="0" algn="ctr"/>
            <a:r>
              <a:rPr lang="de-DE" sz="2400" b="0" dirty="0" smtClean="0">
                <a:solidFill>
                  <a:srgbClr val="137C9B"/>
                </a:solidFill>
              </a:rPr>
              <a:t>                             für Ihre Aufmerksamkeit.</a:t>
            </a:r>
          </a:p>
        </p:txBody>
      </p:sp>
    </p:spTree>
    <p:extLst>
      <p:ext uri="{BB962C8B-B14F-4D97-AF65-F5344CB8AC3E}">
        <p14:creationId xmlns:p14="http://schemas.microsoft.com/office/powerpoint/2010/main" val="290479935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Ende_Image">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pic>
        <p:nvPicPr>
          <p:cNvPr id="5" name="Bild 3"/>
          <p:cNvPicPr>
            <a:picLocks noChangeAspect="1"/>
          </p:cNvPicPr>
          <p:nvPr userDrawn="1"/>
        </p:nvPicPr>
        <p:blipFill rotWithShape="1">
          <a:blip r:embed="rId3" cstate="print">
            <a:extLst>
              <a:ext uri="{28A0092B-C50C-407E-A947-70E740481C1C}">
                <a14:useLocalDpi xmlns:a14="http://schemas.microsoft.com/office/drawing/2010/main" val="0"/>
              </a:ext>
            </a:extLst>
          </a:blip>
          <a:srcRect l="3522" t="39699" r="3566" b="38330"/>
          <a:stretch/>
        </p:blipFill>
        <p:spPr bwMode="auto">
          <a:xfrm>
            <a:off x="2545521" y="3179875"/>
            <a:ext cx="7100958" cy="1259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250566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Ende_Kontaktdaten">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3" name="Rechteck 2"/>
          <p:cNvSpPr/>
          <p:nvPr userDrawn="1"/>
        </p:nvSpPr>
        <p:spPr>
          <a:xfrm>
            <a:off x="479425" y="3194001"/>
            <a:ext cx="11233149" cy="461665"/>
          </a:xfrm>
          <a:prstGeom prst="rect">
            <a:avLst/>
          </a:prstGeom>
        </p:spPr>
        <p:txBody>
          <a:bodyPr wrap="square">
            <a:spAutoFit/>
          </a:bodyPr>
          <a:lstStyle/>
          <a:p>
            <a:pPr algn="ctr"/>
            <a:r>
              <a:rPr lang="de-DE" altLang="de-DE" sz="2400" b="0" dirty="0" smtClean="0">
                <a:solidFill>
                  <a:srgbClr val="137C9B"/>
                </a:solidFill>
              </a:rPr>
              <a:t>Wir freuen uns darauf, Sie zu unterstützen! </a:t>
            </a:r>
            <a:endParaRPr lang="de-DE" altLang="de-DE" sz="2400" b="0" dirty="0">
              <a:solidFill>
                <a:srgbClr val="137C9B"/>
              </a:solidFill>
            </a:endParaRPr>
          </a:p>
        </p:txBody>
      </p:sp>
      <p:sp>
        <p:nvSpPr>
          <p:cNvPr id="5" name="Textplatzhalter 3"/>
          <p:cNvSpPr>
            <a:spLocks noGrp="1"/>
          </p:cNvSpPr>
          <p:nvPr>
            <p:ph type="body" sz="half" idx="10" hasCustomPrompt="1"/>
          </p:nvPr>
        </p:nvSpPr>
        <p:spPr>
          <a:xfrm>
            <a:off x="479425" y="4515267"/>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Am Musterplatz 123 | 54321 Musterstadt</a:t>
            </a:r>
          </a:p>
          <a:p>
            <a:pPr algn="ctr">
              <a:defRPr/>
            </a:pPr>
            <a:endParaRPr lang="de-DE" altLang="de-DE" dirty="0" smtClean="0"/>
          </a:p>
        </p:txBody>
      </p:sp>
      <p:sp>
        <p:nvSpPr>
          <p:cNvPr id="6" name="Textplatzhalter 3"/>
          <p:cNvSpPr>
            <a:spLocks noGrp="1"/>
          </p:cNvSpPr>
          <p:nvPr>
            <p:ph type="body" sz="half" idx="11" hasCustomPrompt="1"/>
          </p:nvPr>
        </p:nvSpPr>
        <p:spPr>
          <a:xfrm>
            <a:off x="479425" y="4863199"/>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Tel. 040 543211-123 | Fax 040 543211-123 | Mobil 0172 1234567</a:t>
            </a:r>
          </a:p>
          <a:p>
            <a:pPr algn="ctr">
              <a:defRPr/>
            </a:pPr>
            <a:endParaRPr lang="de-DE" altLang="de-DE" dirty="0" smtClean="0"/>
          </a:p>
        </p:txBody>
      </p:sp>
      <p:sp>
        <p:nvSpPr>
          <p:cNvPr id="9" name="Textplatzhalter 3"/>
          <p:cNvSpPr>
            <a:spLocks noGrp="1"/>
          </p:cNvSpPr>
          <p:nvPr>
            <p:ph type="body" sz="half" idx="12" hasCustomPrompt="1"/>
          </p:nvPr>
        </p:nvSpPr>
        <p:spPr>
          <a:xfrm>
            <a:off x="479425" y="5222634"/>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mustermann@afm-gruppe.de | www.afm-gruppe.de</a:t>
            </a:r>
          </a:p>
          <a:p>
            <a:pPr algn="ctr">
              <a:defRPr/>
            </a:pPr>
            <a:endParaRPr lang="de-DE" altLang="de-DE" dirty="0" smtClean="0"/>
          </a:p>
        </p:txBody>
      </p:sp>
      <p:sp>
        <p:nvSpPr>
          <p:cNvPr id="10" name="Textplatzhalter 3"/>
          <p:cNvSpPr>
            <a:spLocks noGrp="1"/>
          </p:cNvSpPr>
          <p:nvPr>
            <p:ph type="body" sz="half" idx="13" hasCustomPrompt="1"/>
          </p:nvPr>
        </p:nvSpPr>
        <p:spPr>
          <a:xfrm>
            <a:off x="479425" y="4167335"/>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Geschäftsstelle Musterstadt | Manfred Mustermann</a:t>
            </a:r>
          </a:p>
          <a:p>
            <a:pPr algn="ctr">
              <a:defRPr/>
            </a:pPr>
            <a:endParaRPr lang="de-DE" altLang="de-DE" dirty="0" smtClean="0"/>
          </a:p>
        </p:txBody>
      </p:sp>
    </p:spTree>
    <p:extLst>
      <p:ext uri="{BB962C8B-B14F-4D97-AF65-F5344CB8AC3E}">
        <p14:creationId xmlns:p14="http://schemas.microsoft.com/office/powerpoint/2010/main" val="325700483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37835909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userDrawn="1">
          <p15:clr>
            <a:srgbClr val="FBAE40"/>
          </p15:clr>
        </p15:guide>
        <p15:guide id="2" orient="horz" pos="70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47681"/>
            <a:ext cx="11343218" cy="434996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3171203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90844845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88692648"/>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342900" indent="-342900">
              <a:spcBef>
                <a:spcPts val="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23774556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7" name="Gerade Verbindung 13">
            <a:extLst>
              <a:ext uri="{FF2B5EF4-FFF2-40B4-BE49-F238E27FC236}">
                <a16:creationId xmlns:a16="http://schemas.microsoft.com/office/drawing/2014/main" xmlns="" id="{2AECA3F4-6DCE-1B44-A219-80DC499C6570}"/>
              </a:ext>
            </a:extLst>
          </p:cNvPr>
          <p:cNvCxnSpPr/>
          <p:nvPr/>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cxnSp>
        <p:nvCxnSpPr>
          <p:cNvPr id="3" name="Gerade Verbindung 13">
            <a:extLst>
              <a:ext uri="{FF2B5EF4-FFF2-40B4-BE49-F238E27FC236}">
                <a16:creationId xmlns:a16="http://schemas.microsoft.com/office/drawing/2014/main" xmlns="" id="{2AECA3F4-6DCE-1B44-A219-80DC499C6570}"/>
              </a:ext>
            </a:extLst>
          </p:cNvPr>
          <p:cNvCxnSpPr/>
          <p:nvPr userDrawn="1"/>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942357"/>
      </p:ext>
    </p:extLst>
  </p:cSld>
  <p:clrMap bg1="lt1" tx1="dk1" bg2="lt2" tx2="dk2" accent1="accent1" accent2="accent2" accent3="accent3" accent4="accent4" accent5="accent5" accent6="accent6" hlink="hlink" folHlink="folHlink"/>
  <p:sldLayoutIdLst>
    <p:sldLayoutId id="2147483764" r:id="rId1"/>
    <p:sldLayoutId id="2147483768" r:id="rId2"/>
    <p:sldLayoutId id="2147483767" r:id="rId3"/>
    <p:sldLayoutId id="2147483705" r:id="rId4"/>
    <p:sldLayoutId id="2147483778" r:id="rId5"/>
    <p:sldLayoutId id="2147483765" r:id="rId6"/>
    <p:sldLayoutId id="2147483766" r:id="rId7"/>
    <p:sldLayoutId id="2147483785" r:id="rId8"/>
    <p:sldLayoutId id="2147483786" r:id="rId9"/>
    <p:sldLayoutId id="2147483691" r:id="rId10"/>
    <p:sldLayoutId id="2147483813" r:id="rId11"/>
    <p:sldLayoutId id="2147483787" r:id="rId12"/>
    <p:sldLayoutId id="2147483788" r:id="rId13"/>
    <p:sldLayoutId id="2147483702" r:id="rId14"/>
    <p:sldLayoutId id="2147483811" r:id="rId15"/>
    <p:sldLayoutId id="2147483812" r:id="rId16"/>
    <p:sldLayoutId id="2147483700" r:id="rId17"/>
    <p:sldLayoutId id="2147483784" r:id="rId18"/>
    <p:sldLayoutId id="2147483815" r:id="rId19"/>
    <p:sldLayoutId id="2147483692" r:id="rId20"/>
    <p:sldLayoutId id="2147483695" r:id="rId21"/>
    <p:sldLayoutId id="2147483697" r:id="rId22"/>
    <p:sldLayoutId id="2147483791" r:id="rId23"/>
    <p:sldLayoutId id="2147483792" r:id="rId24"/>
    <p:sldLayoutId id="2147483793" r:id="rId25"/>
    <p:sldLayoutId id="2147483794" r:id="rId26"/>
    <p:sldLayoutId id="2147483795" r:id="rId27"/>
    <p:sldLayoutId id="2147483796" r:id="rId28"/>
    <p:sldLayoutId id="2147483797" r:id="rId29"/>
    <p:sldLayoutId id="2147483798" r:id="rId30"/>
    <p:sldLayoutId id="2147483799" r:id="rId31"/>
    <p:sldLayoutId id="2147483800" r:id="rId32"/>
    <p:sldLayoutId id="2147483814" r:id="rId33"/>
    <p:sldLayoutId id="2147483801" r:id="rId34"/>
    <p:sldLayoutId id="2147483802" r:id="rId35"/>
    <p:sldLayoutId id="2147483803" r:id="rId36"/>
    <p:sldLayoutId id="2147483804" r:id="rId37"/>
    <p:sldLayoutId id="2147483805" r:id="rId38"/>
    <p:sldLayoutId id="2147483806" r:id="rId39"/>
    <p:sldLayoutId id="2147483807" r:id="rId40"/>
    <p:sldLayoutId id="2147483816" r:id="rId41"/>
    <p:sldLayoutId id="2147483808" r:id="rId42"/>
    <p:sldLayoutId id="2147483809" r:id="rId43"/>
    <p:sldLayoutId id="2147483810" r:id="rId44"/>
    <p:sldLayoutId id="2147483790" r:id="rId45"/>
    <p:sldLayoutId id="2147483783" r:id="rId46"/>
    <p:sldLayoutId id="2147483818" r:id="rId47"/>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378">
          <p15:clr>
            <a:srgbClr val="F26B43"/>
          </p15:clr>
        </p15:guide>
        <p15:guide id="2" pos="302">
          <p15:clr>
            <a:srgbClr val="F26B43"/>
          </p15:clr>
        </p15:guide>
        <p15:guide id="3" orient="horz" pos="709">
          <p15:clr>
            <a:srgbClr val="F26B43"/>
          </p15:clr>
        </p15:guide>
        <p15:guide id="4" orient="horz" pos="415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1680" y="145120"/>
            <a:ext cx="9012862" cy="1325563"/>
          </a:xfrm>
        </p:spPr>
        <p:txBody>
          <a:bodyPr/>
          <a:lstStyle/>
          <a:p>
            <a:endParaRPr lang="de-DE" dirty="0"/>
          </a:p>
        </p:txBody>
      </p:sp>
      <p:sp>
        <p:nvSpPr>
          <p:cNvPr id="3" name="Textfeld 2"/>
          <p:cNvSpPr txBox="1"/>
          <p:nvPr/>
        </p:nvSpPr>
        <p:spPr>
          <a:xfrm>
            <a:off x="251680" y="3292704"/>
            <a:ext cx="11282290" cy="1384995"/>
          </a:xfrm>
          <a:prstGeom prst="rect">
            <a:avLst/>
          </a:prstGeom>
          <a:noFill/>
        </p:spPr>
        <p:txBody>
          <a:bodyPr wrap="square" rtlCol="0">
            <a:spAutoFit/>
          </a:bodyPr>
          <a:lstStyle/>
          <a:p>
            <a:r>
              <a:rPr lang="de-DE" sz="4000" dirty="0" smtClean="0">
                <a:solidFill>
                  <a:srgbClr val="1D2D4B"/>
                </a:solidFill>
              </a:rPr>
              <a:t>Die Pflegeversicherung </a:t>
            </a:r>
          </a:p>
          <a:p>
            <a:endParaRPr lang="de-DE" sz="4400" dirty="0">
              <a:solidFill>
                <a:srgbClr val="1D2D4B"/>
              </a:solidFill>
            </a:endParaRPr>
          </a:p>
        </p:txBody>
      </p:sp>
    </p:spTree>
    <p:extLst>
      <p:ext uri="{BB962C8B-B14F-4D97-AF65-F5344CB8AC3E}">
        <p14:creationId xmlns:p14="http://schemas.microsoft.com/office/powerpoint/2010/main" val="344856080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10</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sz="2400" dirty="0" smtClean="0"/>
              <a:t>Pflege</a:t>
            </a:r>
            <a:endParaRPr lang="de-DE" sz="2400" dirty="0"/>
          </a:p>
        </p:txBody>
      </p:sp>
      <p:sp>
        <p:nvSpPr>
          <p:cNvPr id="6" name="Inhaltsplatzhalter 2"/>
          <p:cNvSpPr txBox="1">
            <a:spLocks/>
          </p:cNvSpPr>
          <p:nvPr/>
        </p:nvSpPr>
        <p:spPr>
          <a:xfrm>
            <a:off x="488829" y="1573798"/>
            <a:ext cx="11181803" cy="41542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fontAlgn="base" hangingPunct="0">
              <a:spcBef>
                <a:spcPct val="0"/>
              </a:spcBef>
              <a:spcAft>
                <a:spcPct val="0"/>
              </a:spcAft>
              <a:buNone/>
            </a:pPr>
            <a:r>
              <a:rPr lang="de-DE" altLang="de-DE" sz="2000" b="1" dirty="0"/>
              <a:t>Die unterschiedlich gewichteten 6 Module mit 64 Einzelkriterien</a:t>
            </a:r>
          </a:p>
          <a:p>
            <a:pPr fontAlgn="base">
              <a:spcBef>
                <a:spcPct val="0"/>
              </a:spcBef>
              <a:spcAft>
                <a:spcPct val="0"/>
              </a:spcAft>
            </a:pPr>
            <a:endParaRPr lang="de-DE" altLang="de-DE" sz="1800" dirty="0">
              <a:solidFill>
                <a:srgbClr val="1D2D4B"/>
              </a:solidFill>
            </a:endParaRPr>
          </a:p>
        </p:txBody>
      </p:sp>
      <p:pic>
        <p:nvPicPr>
          <p:cNvPr id="5" name="Grafik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88829" y="2074195"/>
            <a:ext cx="9915238" cy="4077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048509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11</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sz="2400" dirty="0" smtClean="0"/>
              <a:t>Pflege</a:t>
            </a:r>
            <a:endParaRPr lang="de-DE" sz="2400" dirty="0"/>
          </a:p>
        </p:txBody>
      </p:sp>
      <p:sp>
        <p:nvSpPr>
          <p:cNvPr id="6" name="Inhaltsplatzhalter 2"/>
          <p:cNvSpPr txBox="1">
            <a:spLocks/>
          </p:cNvSpPr>
          <p:nvPr/>
        </p:nvSpPr>
        <p:spPr>
          <a:xfrm>
            <a:off x="496850" y="1902662"/>
            <a:ext cx="11181803" cy="43948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2400" u="sng" dirty="0" smtClean="0">
                <a:solidFill>
                  <a:srgbClr val="1D2D4B"/>
                </a:solidFill>
              </a:rPr>
              <a:t>Das </a:t>
            </a:r>
            <a:r>
              <a:rPr lang="de-DE" sz="2400" u="sng" dirty="0" err="1" smtClean="0">
                <a:solidFill>
                  <a:srgbClr val="1D2D4B"/>
                </a:solidFill>
              </a:rPr>
              <a:t>Begutachtungsassessment</a:t>
            </a:r>
            <a:endParaRPr lang="de-DE" sz="2400" u="sng" dirty="0" smtClean="0">
              <a:solidFill>
                <a:srgbClr val="1D2D4B"/>
              </a:solidFill>
            </a:endParaRPr>
          </a:p>
        </p:txBody>
      </p:sp>
      <p:graphicFrame>
        <p:nvGraphicFramePr>
          <p:cNvPr id="3" name="Tabelle 2"/>
          <p:cNvGraphicFramePr>
            <a:graphicFrameLocks noGrp="1"/>
          </p:cNvGraphicFramePr>
          <p:nvPr>
            <p:extLst>
              <p:ext uri="{D42A27DB-BD31-4B8C-83A1-F6EECF244321}">
                <p14:modId xmlns:p14="http://schemas.microsoft.com/office/powerpoint/2010/main" val="2368008191"/>
              </p:ext>
            </p:extLst>
          </p:nvPr>
        </p:nvGraphicFramePr>
        <p:xfrm>
          <a:off x="496848" y="2724930"/>
          <a:ext cx="8687256" cy="2753448"/>
        </p:xfrm>
        <a:graphic>
          <a:graphicData uri="http://schemas.openxmlformats.org/drawingml/2006/table">
            <a:tbl>
              <a:tblPr firstRow="1" bandRow="1">
                <a:tableStyleId>{5C22544A-7EE6-4342-B048-85BDC9FD1C3A}</a:tableStyleId>
              </a:tblPr>
              <a:tblGrid>
                <a:gridCol w="4343628"/>
                <a:gridCol w="4343628"/>
              </a:tblGrid>
              <a:tr h="458908">
                <a:tc>
                  <a:txBody>
                    <a:bodyPr/>
                    <a:lstStyle/>
                    <a:p>
                      <a:r>
                        <a:rPr lang="de-DE" dirty="0" smtClean="0"/>
                        <a:t>Pflegegrad</a:t>
                      </a:r>
                      <a:endParaRPr lang="de-DE" dirty="0"/>
                    </a:p>
                  </a:txBody>
                  <a:tcPr/>
                </a:tc>
                <a:tc>
                  <a:txBody>
                    <a:bodyPr/>
                    <a:lstStyle/>
                    <a:p>
                      <a:r>
                        <a:rPr lang="de-DE" dirty="0" smtClean="0"/>
                        <a:t>Punktewerte</a:t>
                      </a:r>
                      <a:endParaRPr lang="de-DE" dirty="0"/>
                    </a:p>
                  </a:txBody>
                  <a:tcPr/>
                </a:tc>
              </a:tr>
              <a:tr h="458908">
                <a:tc>
                  <a:txBody>
                    <a:bodyPr/>
                    <a:lstStyle/>
                    <a:p>
                      <a:pPr algn="ctr"/>
                      <a:r>
                        <a:rPr lang="de-DE" dirty="0" smtClean="0"/>
                        <a:t>1</a:t>
                      </a:r>
                      <a:endParaRPr lang="de-DE" dirty="0"/>
                    </a:p>
                  </a:txBody>
                  <a:tcPr/>
                </a:tc>
                <a:tc>
                  <a:txBody>
                    <a:bodyPr/>
                    <a:lstStyle/>
                    <a:p>
                      <a:r>
                        <a:rPr lang="de-DE" dirty="0" smtClean="0"/>
                        <a:t>Ab 12,5 bis</a:t>
                      </a:r>
                      <a:r>
                        <a:rPr lang="de-DE" baseline="0" dirty="0" smtClean="0"/>
                        <a:t> unter 27    Gesamtpunkte</a:t>
                      </a:r>
                      <a:endParaRPr lang="de-DE" dirty="0"/>
                    </a:p>
                  </a:txBody>
                  <a:tcPr/>
                </a:tc>
              </a:tr>
              <a:tr h="458908">
                <a:tc>
                  <a:txBody>
                    <a:bodyPr/>
                    <a:lstStyle/>
                    <a:p>
                      <a:pPr algn="ctr"/>
                      <a:r>
                        <a:rPr lang="de-DE" dirty="0" smtClean="0"/>
                        <a:t>2</a:t>
                      </a:r>
                      <a:endParaRPr lang="de-DE" dirty="0"/>
                    </a:p>
                  </a:txBody>
                  <a:tcPr/>
                </a:tc>
                <a:tc>
                  <a:txBody>
                    <a:bodyPr/>
                    <a:lstStyle/>
                    <a:p>
                      <a:r>
                        <a:rPr lang="de-DE" dirty="0" smtClean="0"/>
                        <a:t>Ab 27    bis unter 47,5 Gesamtpunkte</a:t>
                      </a:r>
                      <a:endParaRPr lang="de-DE" dirty="0"/>
                    </a:p>
                  </a:txBody>
                  <a:tcPr/>
                </a:tc>
              </a:tr>
              <a:tr h="458908">
                <a:tc>
                  <a:txBody>
                    <a:bodyPr/>
                    <a:lstStyle/>
                    <a:p>
                      <a:pPr algn="ctr"/>
                      <a:r>
                        <a:rPr lang="de-DE" dirty="0" smtClean="0"/>
                        <a:t>3</a:t>
                      </a:r>
                      <a:endParaRPr lang="de-DE" dirty="0"/>
                    </a:p>
                  </a:txBody>
                  <a:tcPr/>
                </a:tc>
                <a:tc>
                  <a:txBody>
                    <a:bodyPr/>
                    <a:lstStyle/>
                    <a:p>
                      <a:r>
                        <a:rPr lang="de-DE" dirty="0" smtClean="0"/>
                        <a:t>Ab 47,5 bis unter</a:t>
                      </a:r>
                      <a:r>
                        <a:rPr lang="de-DE" baseline="0" dirty="0" smtClean="0"/>
                        <a:t> 70    Gesamtpunkte</a:t>
                      </a:r>
                      <a:endParaRPr lang="de-DE" dirty="0"/>
                    </a:p>
                  </a:txBody>
                  <a:tcPr/>
                </a:tc>
              </a:tr>
              <a:tr h="458908">
                <a:tc>
                  <a:txBody>
                    <a:bodyPr/>
                    <a:lstStyle/>
                    <a:p>
                      <a:pPr algn="ctr"/>
                      <a:r>
                        <a:rPr lang="de-DE" dirty="0" smtClean="0"/>
                        <a:t>4</a:t>
                      </a:r>
                      <a:endParaRPr lang="de-DE" dirty="0"/>
                    </a:p>
                  </a:txBody>
                  <a:tcPr/>
                </a:tc>
                <a:tc>
                  <a:txBody>
                    <a:bodyPr/>
                    <a:lstStyle/>
                    <a:p>
                      <a:r>
                        <a:rPr lang="de-DE" dirty="0" smtClean="0"/>
                        <a:t>Ab 70    bis unter 90    Gesamtpunkte</a:t>
                      </a:r>
                      <a:endParaRPr lang="de-DE" dirty="0"/>
                    </a:p>
                  </a:txBody>
                  <a:tcPr/>
                </a:tc>
              </a:tr>
              <a:tr h="458908">
                <a:tc>
                  <a:txBody>
                    <a:bodyPr/>
                    <a:lstStyle/>
                    <a:p>
                      <a:pPr algn="ctr"/>
                      <a:r>
                        <a:rPr lang="de-DE" dirty="0" smtClean="0"/>
                        <a:t>5</a:t>
                      </a:r>
                      <a:endParaRPr lang="de-DE" dirty="0"/>
                    </a:p>
                  </a:txBody>
                  <a:tcPr/>
                </a:tc>
                <a:tc>
                  <a:txBody>
                    <a:bodyPr/>
                    <a:lstStyle/>
                    <a:p>
                      <a:r>
                        <a:rPr lang="de-DE" dirty="0" smtClean="0"/>
                        <a:t>Ab 90    bis unter 100  Gesamtpunkte</a:t>
                      </a:r>
                      <a:endParaRPr lang="de-DE" dirty="0"/>
                    </a:p>
                  </a:txBody>
                  <a:tcPr/>
                </a:tc>
              </a:tr>
            </a:tbl>
          </a:graphicData>
        </a:graphic>
      </p:graphicFrame>
    </p:spTree>
    <p:extLst>
      <p:ext uri="{BB962C8B-B14F-4D97-AF65-F5344CB8AC3E}">
        <p14:creationId xmlns:p14="http://schemas.microsoft.com/office/powerpoint/2010/main" val="3638959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12</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sz="2400" dirty="0" smtClean="0"/>
              <a:t>Pflege</a:t>
            </a:r>
            <a:endParaRPr lang="de-DE" sz="2400" dirty="0"/>
          </a:p>
        </p:txBody>
      </p:sp>
      <p:sp>
        <p:nvSpPr>
          <p:cNvPr id="6" name="Inhaltsplatzhalter 2"/>
          <p:cNvSpPr txBox="1">
            <a:spLocks/>
          </p:cNvSpPr>
          <p:nvPr/>
        </p:nvSpPr>
        <p:spPr>
          <a:xfrm>
            <a:off x="488829" y="1573798"/>
            <a:ext cx="11181803" cy="43537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e-DE" sz="2400" u="sng" dirty="0" smtClean="0">
              <a:solidFill>
                <a:srgbClr val="1D2D4B"/>
              </a:solidFill>
            </a:endParaRPr>
          </a:p>
          <a:p>
            <a:pPr marL="0" indent="0">
              <a:buNone/>
            </a:pPr>
            <a:r>
              <a:rPr lang="de-DE" sz="2400" u="sng" dirty="0" smtClean="0">
                <a:solidFill>
                  <a:srgbClr val="1D2D4B"/>
                </a:solidFill>
              </a:rPr>
              <a:t>Wie wird der Pflegegrad ermittelt?</a:t>
            </a:r>
          </a:p>
          <a:p>
            <a:pPr>
              <a:buFont typeface="Wingdings" panose="05000000000000000000" pitchFamily="2" charset="2"/>
              <a:buChar char="§"/>
            </a:pPr>
            <a:endParaRPr lang="de-DE" sz="2200" dirty="0" smtClean="0">
              <a:solidFill>
                <a:srgbClr val="1D2D4B"/>
              </a:solidFill>
            </a:endParaRPr>
          </a:p>
          <a:p>
            <a:r>
              <a:rPr lang="de-DE" sz="2200" dirty="0">
                <a:solidFill>
                  <a:srgbClr val="1D2D4B"/>
                </a:solidFill>
              </a:rPr>
              <a:t>Die sechs Bereiche werden entsprechend ihrer Bedeutung für den Alltag </a:t>
            </a:r>
            <a:r>
              <a:rPr lang="de-DE" sz="2200" b="1" dirty="0">
                <a:solidFill>
                  <a:srgbClr val="1D2D4B"/>
                </a:solidFill>
              </a:rPr>
              <a:t>unterschiedlich stark gewichtet</a:t>
            </a:r>
            <a:r>
              <a:rPr lang="de-DE" sz="2200" dirty="0">
                <a:solidFill>
                  <a:srgbClr val="1D2D4B"/>
                </a:solidFill>
              </a:rPr>
              <a:t>: Selbstversorgung ist mit 40 Prozent deutlich wichtiger als Mobilität mit zehn Prozent. </a:t>
            </a:r>
            <a:r>
              <a:rPr lang="de-DE" sz="2200" b="1" dirty="0">
                <a:solidFill>
                  <a:srgbClr val="1D2D4B"/>
                </a:solidFill>
              </a:rPr>
              <a:t>Der Gutachter vergibt für jedes Kriterium Punkte</a:t>
            </a:r>
            <a:r>
              <a:rPr lang="de-DE" sz="2200" dirty="0">
                <a:solidFill>
                  <a:srgbClr val="1D2D4B"/>
                </a:solidFill>
              </a:rPr>
              <a:t>. Aus dem Gesamtpunktwert wird am Ende ein </a:t>
            </a:r>
            <a:r>
              <a:rPr lang="de-DE" sz="2200" b="1" dirty="0">
                <a:solidFill>
                  <a:srgbClr val="1D2D4B"/>
                </a:solidFill>
              </a:rPr>
              <a:t>Pflegegrad von 1 bis 5 </a:t>
            </a:r>
            <a:r>
              <a:rPr lang="de-DE" sz="2200" dirty="0">
                <a:solidFill>
                  <a:srgbClr val="1D2D4B"/>
                </a:solidFill>
              </a:rPr>
              <a:t>abgeleitet. Dieser ist umso höher, je stärker der Pflegebedürftige auf fremde Hilfe angewiesen ist.</a:t>
            </a:r>
          </a:p>
          <a:p>
            <a:r>
              <a:rPr lang="de-DE" sz="2200" dirty="0">
                <a:solidFill>
                  <a:srgbClr val="1D2D4B"/>
                </a:solidFill>
              </a:rPr>
              <a:t>Von einem </a:t>
            </a:r>
            <a:r>
              <a:rPr lang="de-DE" sz="2200" b="1" dirty="0">
                <a:solidFill>
                  <a:srgbClr val="1D2D4B"/>
                </a:solidFill>
              </a:rPr>
              <a:t>Härtefall</a:t>
            </a:r>
            <a:r>
              <a:rPr lang="de-DE" sz="2200" dirty="0">
                <a:solidFill>
                  <a:srgbClr val="1D2D4B"/>
                </a:solidFill>
              </a:rPr>
              <a:t> spricht man in der Pflege, wenn die Pflege und Versorgung (z.B. wegen schwerster Beeinträchtigung oder Krankheit im Endstadium) besonders aufwendig und intensiv sind. Seit 2017 ist die Härtefallregelung Teil des Pflegegrads 5.</a:t>
            </a:r>
          </a:p>
        </p:txBody>
      </p:sp>
    </p:spTree>
    <p:extLst>
      <p:ext uri="{BB962C8B-B14F-4D97-AF65-F5344CB8AC3E}">
        <p14:creationId xmlns:p14="http://schemas.microsoft.com/office/powerpoint/2010/main" val="20891563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13</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sz="2400" dirty="0" smtClean="0"/>
              <a:t>Pflege</a:t>
            </a:r>
            <a:endParaRPr lang="de-DE" sz="2400" dirty="0"/>
          </a:p>
        </p:txBody>
      </p:sp>
      <p:sp>
        <p:nvSpPr>
          <p:cNvPr id="6" name="Inhaltsplatzhalter 2"/>
          <p:cNvSpPr txBox="1">
            <a:spLocks/>
          </p:cNvSpPr>
          <p:nvPr/>
        </p:nvSpPr>
        <p:spPr>
          <a:xfrm>
            <a:off x="488829" y="1573798"/>
            <a:ext cx="10652413" cy="485908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1800" u="sng" dirty="0" smtClean="0">
                <a:solidFill>
                  <a:srgbClr val="1D2D4B"/>
                </a:solidFill>
              </a:rPr>
              <a:t>Leistungen bei Pflegegrad 1</a:t>
            </a:r>
          </a:p>
          <a:p>
            <a:r>
              <a:rPr lang="de-DE" sz="1800" dirty="0" smtClean="0">
                <a:solidFill>
                  <a:srgbClr val="1D2D4B"/>
                </a:solidFill>
              </a:rPr>
              <a:t>Pflegeberatung</a:t>
            </a:r>
          </a:p>
          <a:p>
            <a:r>
              <a:rPr lang="de-DE" sz="1800" dirty="0" smtClean="0">
                <a:solidFill>
                  <a:srgbClr val="1D2D4B"/>
                </a:solidFill>
              </a:rPr>
              <a:t>Beratung </a:t>
            </a:r>
            <a:r>
              <a:rPr lang="de-DE" sz="1800" dirty="0">
                <a:solidFill>
                  <a:srgbClr val="1D2D4B"/>
                </a:solidFill>
              </a:rPr>
              <a:t>durch Pflegedienste in der </a:t>
            </a:r>
            <a:r>
              <a:rPr lang="de-DE" sz="1800" dirty="0" smtClean="0">
                <a:solidFill>
                  <a:srgbClr val="1D2D4B"/>
                </a:solidFill>
              </a:rPr>
              <a:t>Häuslichkeit</a:t>
            </a:r>
          </a:p>
          <a:p>
            <a:r>
              <a:rPr lang="de-DE" sz="1800" dirty="0" smtClean="0">
                <a:solidFill>
                  <a:srgbClr val="1D2D4B"/>
                </a:solidFill>
              </a:rPr>
              <a:t>Zusätzliche </a:t>
            </a:r>
            <a:r>
              <a:rPr lang="de-DE" sz="1800" dirty="0">
                <a:solidFill>
                  <a:srgbClr val="1D2D4B"/>
                </a:solidFill>
              </a:rPr>
              <a:t>Leistungen in </a:t>
            </a:r>
            <a:r>
              <a:rPr lang="de-DE" sz="1800" dirty="0" smtClean="0">
                <a:solidFill>
                  <a:srgbClr val="1D2D4B"/>
                </a:solidFill>
              </a:rPr>
              <a:t>Wohngruppen</a:t>
            </a:r>
          </a:p>
          <a:p>
            <a:r>
              <a:rPr lang="de-DE" sz="1800" dirty="0" smtClean="0">
                <a:solidFill>
                  <a:srgbClr val="1D2D4B"/>
                </a:solidFill>
              </a:rPr>
              <a:t>Zum </a:t>
            </a:r>
            <a:r>
              <a:rPr lang="de-DE" sz="1800" dirty="0">
                <a:solidFill>
                  <a:srgbClr val="1D2D4B"/>
                </a:solidFill>
              </a:rPr>
              <a:t>Verbrauch bestimmte </a:t>
            </a:r>
            <a:r>
              <a:rPr lang="de-DE" sz="1800" dirty="0" smtClean="0">
                <a:solidFill>
                  <a:srgbClr val="1D2D4B"/>
                </a:solidFill>
              </a:rPr>
              <a:t>Pflegehilfsmittel</a:t>
            </a:r>
          </a:p>
          <a:p>
            <a:r>
              <a:rPr lang="de-DE" sz="1800" dirty="0" smtClean="0">
                <a:solidFill>
                  <a:srgbClr val="1D2D4B"/>
                </a:solidFill>
              </a:rPr>
              <a:t>Maßnahmen </a:t>
            </a:r>
            <a:r>
              <a:rPr lang="de-DE" sz="1800" dirty="0">
                <a:solidFill>
                  <a:srgbClr val="1D2D4B"/>
                </a:solidFill>
              </a:rPr>
              <a:t>zur Verbesserung des </a:t>
            </a:r>
            <a:r>
              <a:rPr lang="de-DE" sz="1800" dirty="0" smtClean="0">
                <a:solidFill>
                  <a:srgbClr val="1D2D4B"/>
                </a:solidFill>
              </a:rPr>
              <a:t>Wohnumfeldes</a:t>
            </a:r>
          </a:p>
          <a:p>
            <a:r>
              <a:rPr lang="de-DE" sz="1800" dirty="0" smtClean="0">
                <a:solidFill>
                  <a:srgbClr val="1D2D4B"/>
                </a:solidFill>
              </a:rPr>
              <a:t>Zusätzliche </a:t>
            </a:r>
            <a:r>
              <a:rPr lang="de-DE" sz="1800" dirty="0">
                <a:solidFill>
                  <a:srgbClr val="1D2D4B"/>
                </a:solidFill>
              </a:rPr>
              <a:t>Betreuung in stationären </a:t>
            </a:r>
            <a:r>
              <a:rPr lang="de-DE" sz="1800" dirty="0" smtClean="0">
                <a:solidFill>
                  <a:srgbClr val="1D2D4B"/>
                </a:solidFill>
              </a:rPr>
              <a:t>Einrichtungen</a:t>
            </a:r>
          </a:p>
          <a:p>
            <a:r>
              <a:rPr lang="de-DE" sz="1800" dirty="0" smtClean="0">
                <a:solidFill>
                  <a:srgbClr val="1D2D4B"/>
                </a:solidFill>
              </a:rPr>
              <a:t>Pflegekurse </a:t>
            </a:r>
            <a:r>
              <a:rPr lang="de-DE" sz="1800" dirty="0">
                <a:solidFill>
                  <a:srgbClr val="1D2D4B"/>
                </a:solidFill>
              </a:rPr>
              <a:t>für </a:t>
            </a:r>
            <a:r>
              <a:rPr lang="de-DE" sz="1800" dirty="0" smtClean="0">
                <a:solidFill>
                  <a:srgbClr val="1D2D4B"/>
                </a:solidFill>
              </a:rPr>
              <a:t>Angehörige</a:t>
            </a:r>
          </a:p>
          <a:p>
            <a:r>
              <a:rPr lang="de-DE" sz="1800" dirty="0" smtClean="0">
                <a:solidFill>
                  <a:srgbClr val="1D2D4B"/>
                </a:solidFill>
              </a:rPr>
              <a:t>Entlastungsbetrag </a:t>
            </a:r>
            <a:r>
              <a:rPr lang="de-DE" sz="1800" dirty="0">
                <a:solidFill>
                  <a:srgbClr val="1D2D4B"/>
                </a:solidFill>
              </a:rPr>
              <a:t>für nachgewiesene Kosten </a:t>
            </a:r>
            <a:r>
              <a:rPr lang="de-DE" sz="1800" dirty="0" smtClean="0">
                <a:solidFill>
                  <a:srgbClr val="1D2D4B"/>
                </a:solidFill>
              </a:rPr>
              <a:t>der</a:t>
            </a:r>
          </a:p>
          <a:p>
            <a:pPr lvl="1"/>
            <a:r>
              <a:rPr lang="de-DE" sz="1600" dirty="0" smtClean="0">
                <a:solidFill>
                  <a:srgbClr val="1D2D4B"/>
                </a:solidFill>
              </a:rPr>
              <a:t> Kurzzeitpflege</a:t>
            </a:r>
          </a:p>
          <a:p>
            <a:pPr lvl="1"/>
            <a:r>
              <a:rPr lang="de-DE" sz="1600" dirty="0" smtClean="0">
                <a:solidFill>
                  <a:srgbClr val="1D2D4B"/>
                </a:solidFill>
              </a:rPr>
              <a:t> Teilstationäre Pflege</a:t>
            </a:r>
          </a:p>
          <a:p>
            <a:pPr lvl="1"/>
            <a:r>
              <a:rPr lang="de-DE" sz="1600" dirty="0" smtClean="0">
                <a:solidFill>
                  <a:srgbClr val="1D2D4B"/>
                </a:solidFill>
              </a:rPr>
              <a:t> Leistungen </a:t>
            </a:r>
            <a:r>
              <a:rPr lang="de-DE" sz="1600" dirty="0">
                <a:solidFill>
                  <a:srgbClr val="1D2D4B"/>
                </a:solidFill>
              </a:rPr>
              <a:t>zugelassener Pflegedienste (im Sinne des § 36 SGB XI</a:t>
            </a:r>
            <a:r>
              <a:rPr lang="de-DE" sz="1600" dirty="0" smtClean="0">
                <a:solidFill>
                  <a:srgbClr val="1D2D4B"/>
                </a:solidFill>
              </a:rPr>
              <a:t>)</a:t>
            </a:r>
          </a:p>
          <a:p>
            <a:pPr lvl="1"/>
            <a:r>
              <a:rPr lang="de-DE" sz="1600" dirty="0" smtClean="0">
                <a:solidFill>
                  <a:srgbClr val="1D2D4B"/>
                </a:solidFill>
              </a:rPr>
              <a:t> Niedrigschwellige </a:t>
            </a:r>
            <a:r>
              <a:rPr lang="de-DE" sz="1600" dirty="0">
                <a:solidFill>
                  <a:srgbClr val="1D2D4B"/>
                </a:solidFill>
              </a:rPr>
              <a:t>Betreuungs-und </a:t>
            </a:r>
            <a:r>
              <a:rPr lang="de-DE" sz="1600" dirty="0" smtClean="0">
                <a:solidFill>
                  <a:srgbClr val="1D2D4B"/>
                </a:solidFill>
              </a:rPr>
              <a:t>Entlastungsleistungen</a:t>
            </a:r>
          </a:p>
          <a:p>
            <a:r>
              <a:rPr lang="de-DE" sz="1800" dirty="0" smtClean="0">
                <a:solidFill>
                  <a:srgbClr val="1D2D4B"/>
                </a:solidFill>
              </a:rPr>
              <a:t>Oder </a:t>
            </a:r>
            <a:r>
              <a:rPr lang="de-DE" sz="1800" dirty="0">
                <a:solidFill>
                  <a:srgbClr val="1D2D4B"/>
                </a:solidFill>
              </a:rPr>
              <a:t>als Zuschuss zur vollstationären Unterbringung </a:t>
            </a:r>
          </a:p>
        </p:txBody>
      </p:sp>
    </p:spTree>
    <p:extLst>
      <p:ext uri="{BB962C8B-B14F-4D97-AF65-F5344CB8AC3E}">
        <p14:creationId xmlns:p14="http://schemas.microsoft.com/office/powerpoint/2010/main" val="31480315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14</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sz="2400" dirty="0" smtClean="0"/>
              <a:t>Pflege</a:t>
            </a:r>
            <a:endParaRPr lang="de-DE" sz="2400" dirty="0"/>
          </a:p>
        </p:txBody>
      </p:sp>
      <p:sp>
        <p:nvSpPr>
          <p:cNvPr id="6" name="Inhaltsplatzhalter 2"/>
          <p:cNvSpPr txBox="1">
            <a:spLocks/>
          </p:cNvSpPr>
          <p:nvPr/>
        </p:nvSpPr>
        <p:spPr>
          <a:xfrm>
            <a:off x="488829" y="1573798"/>
            <a:ext cx="10652413" cy="485908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1800" u="sng" dirty="0" smtClean="0">
                <a:solidFill>
                  <a:srgbClr val="1D2D4B"/>
                </a:solidFill>
              </a:rPr>
              <a:t>Leistungen bei Pflegegrad 2 bis 5</a:t>
            </a:r>
          </a:p>
          <a:p>
            <a:r>
              <a:rPr lang="de-DE" sz="1800" dirty="0">
                <a:solidFill>
                  <a:srgbClr val="1D2D4B"/>
                </a:solidFill>
              </a:rPr>
              <a:t>alle Leistungen des Pflegegrades 1 </a:t>
            </a:r>
            <a:r>
              <a:rPr lang="de-DE" sz="1800" dirty="0" smtClean="0">
                <a:solidFill>
                  <a:srgbClr val="1D2D4B"/>
                </a:solidFill>
              </a:rPr>
              <a:t/>
            </a:r>
            <a:br>
              <a:rPr lang="de-DE" sz="1800" dirty="0" smtClean="0">
                <a:solidFill>
                  <a:srgbClr val="1D2D4B"/>
                </a:solidFill>
              </a:rPr>
            </a:br>
            <a:r>
              <a:rPr lang="de-DE" sz="1800" i="1" dirty="0" smtClean="0">
                <a:solidFill>
                  <a:srgbClr val="1D2D4B"/>
                </a:solidFill>
              </a:rPr>
              <a:t>zusätzlich</a:t>
            </a:r>
          </a:p>
          <a:p>
            <a:r>
              <a:rPr lang="de-DE" sz="1800" dirty="0" smtClean="0">
                <a:solidFill>
                  <a:srgbClr val="1D2D4B"/>
                </a:solidFill>
              </a:rPr>
              <a:t> Pflegegeld</a:t>
            </a:r>
            <a:r>
              <a:rPr lang="de-DE" sz="1800" dirty="0">
                <a:solidFill>
                  <a:srgbClr val="1D2D4B"/>
                </a:solidFill>
              </a:rPr>
              <a:t>, Kombinationsleistungen, </a:t>
            </a:r>
            <a:r>
              <a:rPr lang="de-DE" sz="1800" dirty="0" smtClean="0">
                <a:solidFill>
                  <a:srgbClr val="1D2D4B"/>
                </a:solidFill>
              </a:rPr>
              <a:t>Pflegesachleistung</a:t>
            </a:r>
          </a:p>
          <a:p>
            <a:r>
              <a:rPr lang="de-DE" sz="1800" dirty="0" smtClean="0">
                <a:solidFill>
                  <a:srgbClr val="1D2D4B"/>
                </a:solidFill>
              </a:rPr>
              <a:t> Stationäre Pflege</a:t>
            </a:r>
          </a:p>
          <a:p>
            <a:r>
              <a:rPr lang="de-DE" sz="1800" dirty="0" smtClean="0">
                <a:solidFill>
                  <a:srgbClr val="1D2D4B"/>
                </a:solidFill>
              </a:rPr>
              <a:t> Verhinderungspflege</a:t>
            </a:r>
          </a:p>
          <a:p>
            <a:r>
              <a:rPr lang="de-DE" sz="1800" dirty="0" smtClean="0">
                <a:solidFill>
                  <a:srgbClr val="1D2D4B"/>
                </a:solidFill>
              </a:rPr>
              <a:t> Kurzzeitpflege</a:t>
            </a:r>
          </a:p>
          <a:p>
            <a:r>
              <a:rPr lang="de-DE" sz="1800" dirty="0" smtClean="0">
                <a:solidFill>
                  <a:srgbClr val="1D2D4B"/>
                </a:solidFill>
              </a:rPr>
              <a:t> Entlastungsbetrag </a:t>
            </a:r>
            <a:r>
              <a:rPr lang="de-DE" sz="1800" dirty="0">
                <a:solidFill>
                  <a:srgbClr val="1D2D4B"/>
                </a:solidFill>
              </a:rPr>
              <a:t>für nachgewiesene Kosten </a:t>
            </a:r>
            <a:r>
              <a:rPr lang="de-DE" sz="1800" dirty="0" smtClean="0">
                <a:solidFill>
                  <a:srgbClr val="1D2D4B"/>
                </a:solidFill>
              </a:rPr>
              <a:t>der</a:t>
            </a:r>
          </a:p>
          <a:p>
            <a:pPr lvl="1"/>
            <a:r>
              <a:rPr lang="de-DE" sz="1400" dirty="0" smtClean="0">
                <a:solidFill>
                  <a:srgbClr val="1D2D4B"/>
                </a:solidFill>
              </a:rPr>
              <a:t>Kurzzeitpflege</a:t>
            </a:r>
          </a:p>
          <a:p>
            <a:pPr lvl="1"/>
            <a:r>
              <a:rPr lang="de-DE" sz="1400" dirty="0" smtClean="0">
                <a:solidFill>
                  <a:srgbClr val="1D2D4B"/>
                </a:solidFill>
              </a:rPr>
              <a:t>Teilstationäre Pflege</a:t>
            </a:r>
          </a:p>
          <a:p>
            <a:pPr lvl="1"/>
            <a:r>
              <a:rPr lang="de-DE" sz="1400" dirty="0" smtClean="0">
                <a:solidFill>
                  <a:srgbClr val="1D2D4B"/>
                </a:solidFill>
              </a:rPr>
              <a:t> Leistungen </a:t>
            </a:r>
            <a:r>
              <a:rPr lang="de-DE" sz="1400" dirty="0">
                <a:solidFill>
                  <a:srgbClr val="1D2D4B"/>
                </a:solidFill>
              </a:rPr>
              <a:t>zugelassener Pflegedienste (nicht für körperbezogene Pflegemaßnahmen</a:t>
            </a:r>
            <a:r>
              <a:rPr lang="de-DE" sz="1400" dirty="0" smtClean="0">
                <a:solidFill>
                  <a:srgbClr val="1D2D4B"/>
                </a:solidFill>
              </a:rPr>
              <a:t>)</a:t>
            </a:r>
          </a:p>
          <a:p>
            <a:pPr lvl="1"/>
            <a:r>
              <a:rPr lang="de-DE" sz="1400" dirty="0" smtClean="0">
                <a:solidFill>
                  <a:srgbClr val="1D2D4B"/>
                </a:solidFill>
              </a:rPr>
              <a:t> Niedrigschwellige </a:t>
            </a:r>
            <a:r>
              <a:rPr lang="de-DE" sz="1400" dirty="0">
                <a:solidFill>
                  <a:srgbClr val="1D2D4B"/>
                </a:solidFill>
              </a:rPr>
              <a:t>Betreuungs- und Entlastungsleistungen </a:t>
            </a:r>
          </a:p>
        </p:txBody>
      </p:sp>
    </p:spTree>
    <p:extLst>
      <p:ext uri="{BB962C8B-B14F-4D97-AF65-F5344CB8AC3E}">
        <p14:creationId xmlns:p14="http://schemas.microsoft.com/office/powerpoint/2010/main" val="163702686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15</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sz="2400" dirty="0" smtClean="0"/>
              <a:t>Pflege</a:t>
            </a:r>
            <a:endParaRPr lang="de-DE" sz="2400" dirty="0"/>
          </a:p>
        </p:txBody>
      </p:sp>
      <p:sp>
        <p:nvSpPr>
          <p:cNvPr id="6" name="Inhaltsplatzhalter 2"/>
          <p:cNvSpPr txBox="1">
            <a:spLocks/>
          </p:cNvSpPr>
          <p:nvPr/>
        </p:nvSpPr>
        <p:spPr>
          <a:xfrm>
            <a:off x="488829" y="1573798"/>
            <a:ext cx="11334751" cy="43537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2200" u="sng" dirty="0" smtClean="0">
                <a:solidFill>
                  <a:srgbClr val="1D2D4B"/>
                </a:solidFill>
              </a:rPr>
              <a:t>Ambulante Pflege</a:t>
            </a:r>
          </a:p>
          <a:p>
            <a:r>
              <a:rPr lang="de-DE" sz="2200" dirty="0" smtClean="0">
                <a:solidFill>
                  <a:srgbClr val="1D2D4B"/>
                </a:solidFill>
              </a:rPr>
              <a:t>Bei selbst beschaffter, d.h. selbst organisierter Pflege, erhalten die Pflegenden ein sogenanntes Pflegegeld.</a:t>
            </a:r>
          </a:p>
          <a:p>
            <a:r>
              <a:rPr lang="de-DE" sz="2200" dirty="0" smtClean="0">
                <a:solidFill>
                  <a:srgbClr val="1D2D4B"/>
                </a:solidFill>
              </a:rPr>
              <a:t>Pflegesachleistungen dienen der Finanzierung eines professionellen Pflegedienstes.</a:t>
            </a:r>
          </a:p>
          <a:p>
            <a:endParaRPr lang="de-DE" sz="2400" dirty="0" smtClean="0">
              <a:solidFill>
                <a:srgbClr val="1D2D4B"/>
              </a:solidFill>
            </a:endParaRPr>
          </a:p>
        </p:txBody>
      </p:sp>
      <p:graphicFrame>
        <p:nvGraphicFramePr>
          <p:cNvPr id="3" name="Tabelle 2"/>
          <p:cNvGraphicFramePr>
            <a:graphicFrameLocks noGrp="1"/>
          </p:cNvGraphicFramePr>
          <p:nvPr>
            <p:extLst>
              <p:ext uri="{D42A27DB-BD31-4B8C-83A1-F6EECF244321}">
                <p14:modId xmlns:p14="http://schemas.microsoft.com/office/powerpoint/2010/main" val="1408354119"/>
              </p:ext>
            </p:extLst>
          </p:nvPr>
        </p:nvGraphicFramePr>
        <p:xfrm>
          <a:off x="796758" y="3371258"/>
          <a:ext cx="9124909" cy="2494280"/>
        </p:xfrm>
        <a:graphic>
          <a:graphicData uri="http://schemas.openxmlformats.org/drawingml/2006/table">
            <a:tbl>
              <a:tblPr firstRow="1" bandRow="1">
                <a:tableStyleId>{5C22544A-7EE6-4342-B048-85BDC9FD1C3A}</a:tableStyleId>
              </a:tblPr>
              <a:tblGrid>
                <a:gridCol w="2323431"/>
                <a:gridCol w="2955871"/>
                <a:gridCol w="3845607"/>
              </a:tblGrid>
              <a:tr h="370840">
                <a:tc>
                  <a:txBody>
                    <a:bodyPr/>
                    <a:lstStyle/>
                    <a:p>
                      <a:pPr algn="ctr"/>
                      <a:r>
                        <a:rPr lang="de-DE" dirty="0" smtClean="0"/>
                        <a:t>Pflegegrad</a:t>
                      </a:r>
                      <a:endParaRPr lang="de-DE"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smtClean="0"/>
                        <a:t>Pflegegeld Max. Leistung (pro Monat)</a:t>
                      </a:r>
                      <a:endParaRPr lang="de-DE"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smtClean="0"/>
                        <a:t>Pflegesachleistung</a:t>
                      </a:r>
                    </a:p>
                    <a:p>
                      <a:pPr algn="ctr"/>
                      <a:r>
                        <a:rPr lang="de-DE" dirty="0" smtClean="0"/>
                        <a:t>Max. Leistung (pro Monat)</a:t>
                      </a:r>
                      <a:endParaRPr lang="de-DE" dirty="0"/>
                    </a:p>
                  </a:txBody>
                  <a:tcPr/>
                </a:tc>
              </a:tr>
              <a:tr h="370840">
                <a:tc>
                  <a:txBody>
                    <a:bodyPr/>
                    <a:lstStyle/>
                    <a:p>
                      <a:pPr algn="ctr"/>
                      <a:r>
                        <a:rPr lang="de-DE" dirty="0" smtClean="0"/>
                        <a:t>PG1</a:t>
                      </a:r>
                      <a:endParaRPr lang="de-DE" dirty="0"/>
                    </a:p>
                  </a:txBody>
                  <a:tcPr/>
                </a:tc>
                <a:tc>
                  <a:txBody>
                    <a:bodyPr/>
                    <a:lstStyle/>
                    <a:p>
                      <a:pPr algn="ctr"/>
                      <a:r>
                        <a:rPr lang="de-DE" dirty="0" smtClean="0"/>
                        <a:t>125 € (Entlastungsbetrag)</a:t>
                      </a:r>
                      <a:endParaRPr lang="de-DE" dirty="0"/>
                    </a:p>
                  </a:txBody>
                  <a:tcPr/>
                </a:tc>
                <a:tc>
                  <a:txBody>
                    <a:bodyPr/>
                    <a:lstStyle/>
                    <a:p>
                      <a:pPr algn="ctr"/>
                      <a:r>
                        <a:rPr lang="de-DE" dirty="0" smtClean="0"/>
                        <a:t>125 € (Entlastungsbetrag)</a:t>
                      </a:r>
                      <a:endParaRPr lang="de-DE" dirty="0"/>
                    </a:p>
                  </a:txBody>
                  <a:tcPr/>
                </a:tc>
              </a:tr>
              <a:tr h="370840">
                <a:tc>
                  <a:txBody>
                    <a:bodyPr/>
                    <a:lstStyle/>
                    <a:p>
                      <a:pPr algn="ctr"/>
                      <a:r>
                        <a:rPr lang="de-DE" dirty="0" smtClean="0"/>
                        <a:t>PG2</a:t>
                      </a:r>
                      <a:endParaRPr lang="de-DE" dirty="0"/>
                    </a:p>
                  </a:txBody>
                  <a:tcPr/>
                </a:tc>
                <a:tc>
                  <a:txBody>
                    <a:bodyPr/>
                    <a:lstStyle/>
                    <a:p>
                      <a:pPr algn="ctr"/>
                      <a:r>
                        <a:rPr lang="de-DE" dirty="0" smtClean="0"/>
                        <a:t>316 €</a:t>
                      </a:r>
                      <a:endParaRPr lang="de-DE" dirty="0"/>
                    </a:p>
                  </a:txBody>
                  <a:tcPr/>
                </a:tc>
                <a:tc>
                  <a:txBody>
                    <a:bodyPr/>
                    <a:lstStyle/>
                    <a:p>
                      <a:pPr algn="ctr"/>
                      <a:r>
                        <a:rPr lang="de-DE" dirty="0" smtClean="0"/>
                        <a:t>724 €</a:t>
                      </a:r>
                      <a:endParaRPr lang="de-DE" dirty="0"/>
                    </a:p>
                  </a:txBody>
                  <a:tcPr/>
                </a:tc>
              </a:tr>
              <a:tr h="370840">
                <a:tc>
                  <a:txBody>
                    <a:bodyPr/>
                    <a:lstStyle/>
                    <a:p>
                      <a:pPr algn="ctr"/>
                      <a:r>
                        <a:rPr lang="de-DE" dirty="0" smtClean="0"/>
                        <a:t>PG3</a:t>
                      </a:r>
                      <a:endParaRPr lang="de-DE" dirty="0"/>
                    </a:p>
                  </a:txBody>
                  <a:tcPr/>
                </a:tc>
                <a:tc>
                  <a:txBody>
                    <a:bodyPr/>
                    <a:lstStyle/>
                    <a:p>
                      <a:pPr algn="ctr"/>
                      <a:r>
                        <a:rPr lang="de-DE" dirty="0" smtClean="0"/>
                        <a:t>545 €</a:t>
                      </a:r>
                      <a:endParaRPr lang="de-DE" dirty="0"/>
                    </a:p>
                  </a:txBody>
                  <a:tcPr/>
                </a:tc>
                <a:tc>
                  <a:txBody>
                    <a:bodyPr/>
                    <a:lstStyle/>
                    <a:p>
                      <a:pPr algn="ctr"/>
                      <a:r>
                        <a:rPr lang="de-DE" dirty="0" smtClean="0"/>
                        <a:t>1.363 €</a:t>
                      </a:r>
                      <a:endParaRPr lang="de-DE" dirty="0"/>
                    </a:p>
                  </a:txBody>
                  <a:tcPr/>
                </a:tc>
              </a:tr>
              <a:tr h="370840">
                <a:tc>
                  <a:txBody>
                    <a:bodyPr/>
                    <a:lstStyle/>
                    <a:p>
                      <a:pPr algn="ctr"/>
                      <a:r>
                        <a:rPr lang="de-DE" dirty="0" smtClean="0"/>
                        <a:t>PG4</a:t>
                      </a:r>
                      <a:endParaRPr lang="de-DE" dirty="0"/>
                    </a:p>
                  </a:txBody>
                  <a:tcPr/>
                </a:tc>
                <a:tc>
                  <a:txBody>
                    <a:bodyPr/>
                    <a:lstStyle/>
                    <a:p>
                      <a:pPr algn="ctr"/>
                      <a:r>
                        <a:rPr lang="de-DE" dirty="0" smtClean="0"/>
                        <a:t>728 €</a:t>
                      </a:r>
                      <a:endParaRPr lang="de-DE" dirty="0"/>
                    </a:p>
                  </a:txBody>
                  <a:tcPr/>
                </a:tc>
                <a:tc>
                  <a:txBody>
                    <a:bodyPr/>
                    <a:lstStyle/>
                    <a:p>
                      <a:pPr algn="ctr"/>
                      <a:r>
                        <a:rPr lang="de-DE" dirty="0" smtClean="0"/>
                        <a:t>1.693 €</a:t>
                      </a:r>
                      <a:endParaRPr lang="de-DE" dirty="0"/>
                    </a:p>
                  </a:txBody>
                  <a:tcPr/>
                </a:tc>
              </a:tr>
              <a:tr h="370840">
                <a:tc>
                  <a:txBody>
                    <a:bodyPr/>
                    <a:lstStyle/>
                    <a:p>
                      <a:pPr algn="ctr"/>
                      <a:r>
                        <a:rPr lang="de-DE" dirty="0" smtClean="0"/>
                        <a:t>PG5</a:t>
                      </a:r>
                      <a:endParaRPr lang="de-DE" dirty="0"/>
                    </a:p>
                  </a:txBody>
                  <a:tcPr/>
                </a:tc>
                <a:tc>
                  <a:txBody>
                    <a:bodyPr/>
                    <a:lstStyle/>
                    <a:p>
                      <a:pPr algn="ctr"/>
                      <a:r>
                        <a:rPr lang="de-DE" dirty="0" smtClean="0"/>
                        <a:t>901 €</a:t>
                      </a:r>
                      <a:endParaRPr lang="de-DE" dirty="0"/>
                    </a:p>
                  </a:txBody>
                  <a:tcPr/>
                </a:tc>
                <a:tc>
                  <a:txBody>
                    <a:bodyPr/>
                    <a:lstStyle/>
                    <a:p>
                      <a:pPr algn="ctr"/>
                      <a:r>
                        <a:rPr lang="de-DE" dirty="0" smtClean="0"/>
                        <a:t>2.095 €</a:t>
                      </a:r>
                      <a:endParaRPr lang="de-DE" dirty="0"/>
                    </a:p>
                  </a:txBody>
                  <a:tcPr/>
                </a:tc>
              </a:tr>
            </a:tbl>
          </a:graphicData>
        </a:graphic>
      </p:graphicFrame>
    </p:spTree>
    <p:extLst>
      <p:ext uri="{BB962C8B-B14F-4D97-AF65-F5344CB8AC3E}">
        <p14:creationId xmlns:p14="http://schemas.microsoft.com/office/powerpoint/2010/main" val="12720364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16</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sz="2400" dirty="0" smtClean="0"/>
              <a:t>Pflege</a:t>
            </a:r>
            <a:endParaRPr lang="de-DE" sz="2400" dirty="0"/>
          </a:p>
        </p:txBody>
      </p:sp>
      <p:sp>
        <p:nvSpPr>
          <p:cNvPr id="6" name="Inhaltsplatzhalter 2"/>
          <p:cNvSpPr txBox="1">
            <a:spLocks/>
          </p:cNvSpPr>
          <p:nvPr/>
        </p:nvSpPr>
        <p:spPr>
          <a:xfrm>
            <a:off x="488829" y="1573798"/>
            <a:ext cx="11334751" cy="43537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dirty="0" smtClean="0"/>
          </a:p>
          <a:p>
            <a:pPr marL="0" indent="0">
              <a:buNone/>
            </a:pPr>
            <a:r>
              <a:rPr lang="de-DE" sz="2400" u="sng" dirty="0" smtClean="0">
                <a:solidFill>
                  <a:srgbClr val="1D2D4B"/>
                </a:solidFill>
              </a:rPr>
              <a:t>Stationäre Pflege</a:t>
            </a:r>
          </a:p>
          <a:p>
            <a:r>
              <a:rPr lang="de-DE" sz="2400" dirty="0" smtClean="0">
                <a:solidFill>
                  <a:srgbClr val="1D2D4B"/>
                </a:solidFill>
              </a:rPr>
              <a:t>Bei vollstationärer Pflege (§ 43 SGB XI) werden die folgenden Leistungen erbracht:</a:t>
            </a:r>
          </a:p>
          <a:p>
            <a:endParaRPr lang="de-DE" sz="2400" dirty="0" smtClean="0">
              <a:solidFill>
                <a:srgbClr val="1D2D4B"/>
              </a:solidFill>
            </a:endParaRPr>
          </a:p>
        </p:txBody>
      </p:sp>
      <p:graphicFrame>
        <p:nvGraphicFramePr>
          <p:cNvPr id="3" name="Tabelle 2"/>
          <p:cNvGraphicFramePr>
            <a:graphicFrameLocks noGrp="1"/>
          </p:cNvGraphicFramePr>
          <p:nvPr>
            <p:extLst>
              <p:ext uri="{D42A27DB-BD31-4B8C-83A1-F6EECF244321}">
                <p14:modId xmlns:p14="http://schemas.microsoft.com/office/powerpoint/2010/main" val="1816889937"/>
              </p:ext>
            </p:extLst>
          </p:nvPr>
        </p:nvGraphicFramePr>
        <p:xfrm>
          <a:off x="839487" y="3433279"/>
          <a:ext cx="8128000" cy="2494280"/>
        </p:xfrm>
        <a:graphic>
          <a:graphicData uri="http://schemas.openxmlformats.org/drawingml/2006/table">
            <a:tbl>
              <a:tblPr firstRow="1" bandRow="1">
                <a:tableStyleId>{5C22544A-7EE6-4342-B048-85BDC9FD1C3A}</a:tableStyleId>
              </a:tblPr>
              <a:tblGrid>
                <a:gridCol w="4064000"/>
                <a:gridCol w="4064000"/>
              </a:tblGrid>
              <a:tr h="370840">
                <a:tc>
                  <a:txBody>
                    <a:bodyPr/>
                    <a:lstStyle/>
                    <a:p>
                      <a:pPr algn="ctr"/>
                      <a:r>
                        <a:rPr lang="de-DE" dirty="0" smtClean="0"/>
                        <a:t>Pflegegrad</a:t>
                      </a:r>
                      <a:endParaRPr lang="de-DE" dirty="0"/>
                    </a:p>
                  </a:txBody>
                  <a:tcPr/>
                </a:tc>
                <a:tc>
                  <a:txBody>
                    <a:bodyPr/>
                    <a:lstStyle/>
                    <a:p>
                      <a:pPr algn="ctr"/>
                      <a:r>
                        <a:rPr lang="de-DE" dirty="0" smtClean="0"/>
                        <a:t>Vollstationäre Pflege </a:t>
                      </a:r>
                    </a:p>
                    <a:p>
                      <a:pPr algn="ctr"/>
                      <a:r>
                        <a:rPr lang="de-DE" dirty="0" smtClean="0"/>
                        <a:t>Max. Leistung (pro Monat)</a:t>
                      </a:r>
                      <a:endParaRPr lang="de-DE" dirty="0"/>
                    </a:p>
                  </a:txBody>
                  <a:tcPr/>
                </a:tc>
              </a:tr>
              <a:tr h="370840">
                <a:tc>
                  <a:txBody>
                    <a:bodyPr/>
                    <a:lstStyle/>
                    <a:p>
                      <a:pPr algn="ctr"/>
                      <a:r>
                        <a:rPr lang="de-DE" dirty="0" smtClean="0"/>
                        <a:t>PG1</a:t>
                      </a:r>
                      <a:endParaRPr lang="de-DE" dirty="0"/>
                    </a:p>
                  </a:txBody>
                  <a:tcPr/>
                </a:tc>
                <a:tc>
                  <a:txBody>
                    <a:bodyPr/>
                    <a:lstStyle/>
                    <a:p>
                      <a:pPr algn="ctr"/>
                      <a:r>
                        <a:rPr lang="de-DE" dirty="0" smtClean="0"/>
                        <a:t>-</a:t>
                      </a:r>
                      <a:endParaRPr lang="de-DE" dirty="0"/>
                    </a:p>
                  </a:txBody>
                  <a:tcPr/>
                </a:tc>
              </a:tr>
              <a:tr h="370840">
                <a:tc>
                  <a:txBody>
                    <a:bodyPr/>
                    <a:lstStyle/>
                    <a:p>
                      <a:pPr algn="ctr"/>
                      <a:r>
                        <a:rPr lang="de-DE" dirty="0" smtClean="0"/>
                        <a:t>PG2</a:t>
                      </a:r>
                      <a:endParaRPr lang="de-DE" dirty="0"/>
                    </a:p>
                  </a:txBody>
                  <a:tcPr/>
                </a:tc>
                <a:tc>
                  <a:txBody>
                    <a:bodyPr/>
                    <a:lstStyle/>
                    <a:p>
                      <a:pPr algn="ctr"/>
                      <a:r>
                        <a:rPr lang="de-DE" dirty="0" smtClean="0"/>
                        <a:t>770 €</a:t>
                      </a:r>
                      <a:endParaRPr lang="de-DE" dirty="0"/>
                    </a:p>
                  </a:txBody>
                  <a:tcPr/>
                </a:tc>
              </a:tr>
              <a:tr h="370840">
                <a:tc>
                  <a:txBody>
                    <a:bodyPr/>
                    <a:lstStyle/>
                    <a:p>
                      <a:pPr algn="ctr"/>
                      <a:r>
                        <a:rPr lang="de-DE" dirty="0" smtClean="0"/>
                        <a:t>PG3</a:t>
                      </a:r>
                      <a:endParaRPr lang="de-DE" dirty="0"/>
                    </a:p>
                  </a:txBody>
                  <a:tcPr/>
                </a:tc>
                <a:tc>
                  <a:txBody>
                    <a:bodyPr/>
                    <a:lstStyle/>
                    <a:p>
                      <a:pPr algn="ctr"/>
                      <a:r>
                        <a:rPr lang="de-DE" dirty="0" smtClean="0"/>
                        <a:t>1.262 €</a:t>
                      </a:r>
                      <a:endParaRPr lang="de-DE" dirty="0"/>
                    </a:p>
                  </a:txBody>
                  <a:tcPr/>
                </a:tc>
              </a:tr>
              <a:tr h="370840">
                <a:tc>
                  <a:txBody>
                    <a:bodyPr/>
                    <a:lstStyle/>
                    <a:p>
                      <a:pPr algn="ctr"/>
                      <a:r>
                        <a:rPr lang="de-DE" dirty="0" smtClean="0"/>
                        <a:t>PG4</a:t>
                      </a:r>
                      <a:endParaRPr lang="de-DE" dirty="0"/>
                    </a:p>
                  </a:txBody>
                  <a:tcPr/>
                </a:tc>
                <a:tc>
                  <a:txBody>
                    <a:bodyPr/>
                    <a:lstStyle/>
                    <a:p>
                      <a:pPr algn="ctr"/>
                      <a:r>
                        <a:rPr lang="de-DE" dirty="0" smtClean="0"/>
                        <a:t>1.775 €</a:t>
                      </a:r>
                      <a:endParaRPr lang="de-DE" dirty="0"/>
                    </a:p>
                  </a:txBody>
                  <a:tcPr/>
                </a:tc>
              </a:tr>
              <a:tr h="370840">
                <a:tc>
                  <a:txBody>
                    <a:bodyPr/>
                    <a:lstStyle/>
                    <a:p>
                      <a:pPr algn="ctr"/>
                      <a:r>
                        <a:rPr lang="de-DE" dirty="0" smtClean="0"/>
                        <a:t>PG5</a:t>
                      </a:r>
                      <a:endParaRPr lang="de-DE" dirty="0"/>
                    </a:p>
                  </a:txBody>
                  <a:tcPr/>
                </a:tc>
                <a:tc>
                  <a:txBody>
                    <a:bodyPr/>
                    <a:lstStyle/>
                    <a:p>
                      <a:pPr algn="ctr"/>
                      <a:r>
                        <a:rPr lang="de-DE" dirty="0" smtClean="0"/>
                        <a:t>2.005 €</a:t>
                      </a:r>
                      <a:endParaRPr lang="de-DE" dirty="0"/>
                    </a:p>
                  </a:txBody>
                  <a:tcPr/>
                </a:tc>
              </a:tr>
            </a:tbl>
          </a:graphicData>
        </a:graphic>
      </p:graphicFrame>
    </p:spTree>
    <p:extLst>
      <p:ext uri="{BB962C8B-B14F-4D97-AF65-F5344CB8AC3E}">
        <p14:creationId xmlns:p14="http://schemas.microsoft.com/office/powerpoint/2010/main" val="359751855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17</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sz="2400" dirty="0" smtClean="0"/>
              <a:t>Pflege</a:t>
            </a:r>
            <a:endParaRPr lang="de-DE" sz="2400" dirty="0"/>
          </a:p>
        </p:txBody>
      </p:sp>
      <p:sp>
        <p:nvSpPr>
          <p:cNvPr id="6" name="Inhaltsplatzhalter 2"/>
          <p:cNvSpPr txBox="1">
            <a:spLocks/>
          </p:cNvSpPr>
          <p:nvPr/>
        </p:nvSpPr>
        <p:spPr>
          <a:xfrm>
            <a:off x="488829" y="1573798"/>
            <a:ext cx="11181803" cy="43537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e-DE" sz="2400" u="sng" dirty="0" smtClean="0">
              <a:solidFill>
                <a:srgbClr val="1D2D4B"/>
              </a:solidFill>
            </a:endParaRPr>
          </a:p>
          <a:p>
            <a:pPr marL="0" indent="0">
              <a:buNone/>
            </a:pPr>
            <a:r>
              <a:rPr lang="de-DE" sz="2400" u="sng" dirty="0" smtClean="0">
                <a:solidFill>
                  <a:srgbClr val="1D2D4B"/>
                </a:solidFill>
              </a:rPr>
              <a:t>Der einrichtungseinheitliche Eigenanteil (EEE)</a:t>
            </a:r>
          </a:p>
          <a:p>
            <a:pPr>
              <a:buFont typeface="Wingdings" panose="05000000000000000000" pitchFamily="2" charset="2"/>
              <a:buChar char="§"/>
            </a:pPr>
            <a:endParaRPr lang="de-DE" sz="2200" dirty="0" smtClean="0">
              <a:solidFill>
                <a:srgbClr val="1D2D4B"/>
              </a:solidFill>
            </a:endParaRPr>
          </a:p>
          <a:p>
            <a:pPr>
              <a:buFont typeface="Wingdings" panose="05000000000000000000" pitchFamily="2" charset="2"/>
              <a:buChar char="§"/>
            </a:pPr>
            <a:r>
              <a:rPr lang="de-DE" sz="2200" dirty="0">
                <a:solidFill>
                  <a:srgbClr val="1D2D4B"/>
                </a:solidFill>
              </a:rPr>
              <a:t>Ab dem Pflegegrad 2 </a:t>
            </a:r>
            <a:r>
              <a:rPr lang="de-DE" sz="2200" dirty="0" smtClean="0">
                <a:solidFill>
                  <a:srgbClr val="1D2D4B"/>
                </a:solidFill>
              </a:rPr>
              <a:t>gilt bei stationärer Unterbringung:</a:t>
            </a:r>
            <a:br>
              <a:rPr lang="de-DE" sz="2200" dirty="0" smtClean="0">
                <a:solidFill>
                  <a:srgbClr val="1D2D4B"/>
                </a:solidFill>
              </a:rPr>
            </a:br>
            <a:r>
              <a:rPr lang="de-DE" sz="2200" dirty="0" smtClean="0">
                <a:solidFill>
                  <a:srgbClr val="1D2D4B"/>
                </a:solidFill>
              </a:rPr>
              <a:t>Man zahlt </a:t>
            </a:r>
            <a:r>
              <a:rPr lang="de-DE" sz="2200" dirty="0">
                <a:solidFill>
                  <a:srgbClr val="1D2D4B"/>
                </a:solidFill>
              </a:rPr>
              <a:t>den </a:t>
            </a:r>
            <a:r>
              <a:rPr lang="de-DE" sz="2200" dirty="0" smtClean="0">
                <a:solidFill>
                  <a:srgbClr val="1D2D4B"/>
                </a:solidFill>
              </a:rPr>
              <a:t>sogenannten</a:t>
            </a:r>
            <a:r>
              <a:rPr lang="de-DE" sz="2200" dirty="0">
                <a:solidFill>
                  <a:srgbClr val="1D2D4B"/>
                </a:solidFill>
              </a:rPr>
              <a:t> einrichtungseinheitlichen Eigenanteil (EEE</a:t>
            </a:r>
            <a:r>
              <a:rPr lang="de-DE" sz="2200" dirty="0" smtClean="0">
                <a:solidFill>
                  <a:srgbClr val="1D2D4B"/>
                </a:solidFill>
              </a:rPr>
              <a:t>).</a:t>
            </a:r>
            <a:br>
              <a:rPr lang="de-DE" sz="2200" dirty="0" smtClean="0">
                <a:solidFill>
                  <a:srgbClr val="1D2D4B"/>
                </a:solidFill>
              </a:rPr>
            </a:br>
            <a:r>
              <a:rPr lang="de-DE" sz="2200" dirty="0" smtClean="0">
                <a:solidFill>
                  <a:srgbClr val="1D2D4B"/>
                </a:solidFill>
              </a:rPr>
              <a:t>Jeder </a:t>
            </a:r>
            <a:r>
              <a:rPr lang="de-DE" sz="2200" dirty="0">
                <a:solidFill>
                  <a:srgbClr val="1D2D4B"/>
                </a:solidFill>
              </a:rPr>
              <a:t>Heimbewohner zahlt -</a:t>
            </a:r>
            <a:r>
              <a:rPr lang="de-DE" sz="2200" dirty="0" smtClean="0">
                <a:solidFill>
                  <a:srgbClr val="1D2D4B"/>
                </a:solidFill>
              </a:rPr>
              <a:t> unabhängig </a:t>
            </a:r>
            <a:r>
              <a:rPr lang="de-DE" sz="2200" dirty="0">
                <a:solidFill>
                  <a:srgbClr val="1D2D4B"/>
                </a:solidFill>
              </a:rPr>
              <a:t>vom Pflegegrad </a:t>
            </a:r>
            <a:r>
              <a:rPr lang="de-DE" sz="2200" dirty="0" smtClean="0">
                <a:solidFill>
                  <a:srgbClr val="1D2D4B"/>
                </a:solidFill>
              </a:rPr>
              <a:t>- den</a:t>
            </a:r>
            <a:r>
              <a:rPr lang="de-DE" sz="2200" dirty="0">
                <a:solidFill>
                  <a:srgbClr val="1D2D4B"/>
                </a:solidFill>
              </a:rPr>
              <a:t> gleichen Anteil zu den Pflegekosten wie die anderen Heimbewohner </a:t>
            </a:r>
            <a:r>
              <a:rPr lang="de-DE" sz="2200" dirty="0" smtClean="0">
                <a:solidFill>
                  <a:srgbClr val="1D2D4B"/>
                </a:solidFill>
              </a:rPr>
              <a:t>auch und unabhängig vom Pflegegrad.</a:t>
            </a:r>
            <a:br>
              <a:rPr lang="de-DE" sz="2200" dirty="0" smtClean="0">
                <a:solidFill>
                  <a:srgbClr val="1D2D4B"/>
                </a:solidFill>
              </a:rPr>
            </a:br>
            <a:r>
              <a:rPr lang="de-DE" sz="2200" dirty="0" smtClean="0">
                <a:solidFill>
                  <a:srgbClr val="1D2D4B"/>
                </a:solidFill>
              </a:rPr>
              <a:t>Wie </a:t>
            </a:r>
            <a:r>
              <a:rPr lang="de-DE" sz="2200" dirty="0">
                <a:solidFill>
                  <a:srgbClr val="1D2D4B"/>
                </a:solidFill>
              </a:rPr>
              <a:t>hoch dieser Eigenanteil ist, ist jedoch von Heim zu Heim verschieden. </a:t>
            </a:r>
            <a:endParaRPr lang="de-DE" sz="2200" dirty="0" smtClean="0">
              <a:solidFill>
                <a:srgbClr val="1D2D4B"/>
              </a:solidFill>
            </a:endParaRPr>
          </a:p>
        </p:txBody>
      </p:sp>
    </p:spTree>
    <p:extLst>
      <p:ext uri="{BB962C8B-B14F-4D97-AF65-F5344CB8AC3E}">
        <p14:creationId xmlns:p14="http://schemas.microsoft.com/office/powerpoint/2010/main" val="128662427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18</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sz="2400" dirty="0" smtClean="0"/>
              <a:t>Pflege</a:t>
            </a:r>
            <a:endParaRPr lang="de-DE" sz="2400" dirty="0"/>
          </a:p>
        </p:txBody>
      </p:sp>
      <p:sp>
        <p:nvSpPr>
          <p:cNvPr id="6" name="Inhaltsplatzhalter 2"/>
          <p:cNvSpPr txBox="1">
            <a:spLocks/>
          </p:cNvSpPr>
          <p:nvPr/>
        </p:nvSpPr>
        <p:spPr>
          <a:xfrm>
            <a:off x="488829" y="1573798"/>
            <a:ext cx="11181803" cy="47783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2400" b="1" dirty="0" smtClean="0">
                <a:solidFill>
                  <a:srgbClr val="1D2D4B"/>
                </a:solidFill>
              </a:rPr>
              <a:t>Finanzielle Konsequenzen der Pflegebedürftigkeit</a:t>
            </a:r>
          </a:p>
          <a:p>
            <a:pPr marL="0" indent="0">
              <a:buNone/>
            </a:pPr>
            <a:r>
              <a:rPr lang="de-DE" sz="2200" b="1" dirty="0" smtClean="0">
                <a:solidFill>
                  <a:srgbClr val="1D2D4B"/>
                </a:solidFill>
              </a:rPr>
              <a:t>Finanzielle Situation im Pflegefall Pflegegrad 4</a:t>
            </a:r>
          </a:p>
          <a:p>
            <a:pPr>
              <a:buFont typeface="Wingdings" panose="05000000000000000000" pitchFamily="2" charset="2"/>
              <a:buChar char="§"/>
            </a:pPr>
            <a:endParaRPr lang="de-DE" sz="2200" dirty="0" smtClean="0">
              <a:solidFill>
                <a:srgbClr val="1D2D4B"/>
              </a:solidFill>
            </a:endParaRPr>
          </a:p>
          <a:p>
            <a:pPr>
              <a:buFont typeface="Wingdings" panose="05000000000000000000" pitchFamily="2" charset="2"/>
              <a:buChar char="§"/>
            </a:pPr>
            <a:r>
              <a:rPr lang="de-DE" sz="2200" dirty="0" smtClean="0">
                <a:solidFill>
                  <a:srgbClr val="1D2D4B"/>
                </a:solidFill>
              </a:rPr>
              <a:t>Durchschnittliche Kosten für die Pflegeeinrichtung 3.900 € (Pflegegrad </a:t>
            </a:r>
            <a:r>
              <a:rPr lang="de-DE" sz="2200" dirty="0">
                <a:solidFill>
                  <a:srgbClr val="1D2D4B"/>
                </a:solidFill>
              </a:rPr>
              <a:t>4</a:t>
            </a:r>
            <a:r>
              <a:rPr lang="de-DE" sz="2200" dirty="0" smtClean="0">
                <a:solidFill>
                  <a:srgbClr val="1D2D4B"/>
                </a:solidFill>
              </a:rPr>
              <a:t>)</a:t>
            </a:r>
          </a:p>
          <a:p>
            <a:pPr>
              <a:buFont typeface="Wingdings" panose="05000000000000000000" pitchFamily="2" charset="2"/>
              <a:buChar char="§"/>
            </a:pPr>
            <a:r>
              <a:rPr lang="de-DE" sz="2200" dirty="0" smtClean="0">
                <a:solidFill>
                  <a:srgbClr val="1D2D4B"/>
                </a:solidFill>
              </a:rPr>
              <a:t>Abzüglich Leistungen der gesetzlichen Pflegeversicherung max. 1.775 €</a:t>
            </a:r>
          </a:p>
          <a:p>
            <a:pPr>
              <a:buFont typeface="Wingdings" panose="05000000000000000000" pitchFamily="2" charset="2"/>
              <a:buChar char="§"/>
            </a:pPr>
            <a:r>
              <a:rPr lang="de-DE" sz="2200" dirty="0" smtClean="0">
                <a:solidFill>
                  <a:srgbClr val="1D2D4B"/>
                </a:solidFill>
              </a:rPr>
              <a:t>Zu zahlen aus Vermögen 2.125 € (z.B. aus Altersrente, Immobilien, usw.)</a:t>
            </a:r>
          </a:p>
        </p:txBody>
      </p:sp>
      <p:sp>
        <p:nvSpPr>
          <p:cNvPr id="5" name="Rectangle 7"/>
          <p:cNvSpPr>
            <a:spLocks noChangeArrowheads="1"/>
          </p:cNvSpPr>
          <p:nvPr/>
        </p:nvSpPr>
        <p:spPr bwMode="auto">
          <a:xfrm>
            <a:off x="2593278" y="4444169"/>
            <a:ext cx="4321175" cy="366713"/>
          </a:xfrm>
          <a:prstGeom prst="rect">
            <a:avLst/>
          </a:prstGeom>
          <a:noFill/>
          <a:ln w="9525">
            <a:noFill/>
            <a:miter lim="800000"/>
            <a:headEnd/>
            <a:tailEnd/>
          </a:ln>
        </p:spPr>
        <p:txBody>
          <a:bodyPr lIns="91395" tIns="45697" rIns="91395" bIns="45697">
            <a:spAutoFit/>
          </a:bodyPr>
          <a:lstStyle/>
          <a:p>
            <a:pPr eaLnBrk="0" hangingPunct="0"/>
            <a:r>
              <a:rPr lang="de-DE" sz="1800" dirty="0"/>
              <a:t>durchschnittliche Kosten für Pflegeheim</a:t>
            </a:r>
          </a:p>
        </p:txBody>
      </p:sp>
      <p:sp>
        <p:nvSpPr>
          <p:cNvPr id="8" name="Text Box 4"/>
          <p:cNvSpPr txBox="1">
            <a:spLocks noChangeArrowheads="1"/>
          </p:cNvSpPr>
          <p:nvPr/>
        </p:nvSpPr>
        <p:spPr bwMode="auto">
          <a:xfrm>
            <a:off x="2048765" y="4810882"/>
            <a:ext cx="5410200" cy="396875"/>
          </a:xfrm>
          <a:prstGeom prst="rect">
            <a:avLst/>
          </a:prstGeom>
          <a:blipFill dpi="0" rotWithShape="1">
            <a:blip r:embed="rId2" cstate="print">
              <a:alphaModFix amt="50000"/>
            </a:blip>
            <a:srcRect/>
            <a:stretch>
              <a:fillRect b="-807032"/>
            </a:stretch>
          </a:blipFill>
          <a:ln w="9525">
            <a:noFill/>
            <a:miter lim="800000"/>
            <a:headEnd/>
            <a:tailEnd/>
          </a:ln>
          <a:effectLst/>
        </p:spPr>
        <p:txBody>
          <a:bodyPr lIns="91395" tIns="45697" rIns="91395" bIns="45697" anchor="ctr">
            <a:spAutoFit/>
          </a:bodyPr>
          <a:lstStyle/>
          <a:p>
            <a:pPr algn="ctr" eaLnBrk="0" hangingPunct="0">
              <a:spcBef>
                <a:spcPct val="50000"/>
              </a:spcBef>
              <a:defRPr/>
            </a:pPr>
            <a:r>
              <a:rPr lang="de-DE" sz="2000" b="1" dirty="0" smtClean="0">
                <a:ea typeface="+mn-ea"/>
              </a:rPr>
              <a:t>3.900 </a:t>
            </a:r>
            <a:r>
              <a:rPr lang="de-DE" sz="2000" b="1" dirty="0">
                <a:ea typeface="+mn-ea"/>
              </a:rPr>
              <a:t>€</a:t>
            </a:r>
          </a:p>
        </p:txBody>
      </p:sp>
      <p:sp>
        <p:nvSpPr>
          <p:cNvPr id="9" name="Text Box 5"/>
          <p:cNvSpPr txBox="1">
            <a:spLocks noChangeArrowheads="1"/>
          </p:cNvSpPr>
          <p:nvPr/>
        </p:nvSpPr>
        <p:spPr bwMode="auto">
          <a:xfrm>
            <a:off x="2048765" y="5273720"/>
            <a:ext cx="2667000" cy="396875"/>
          </a:xfrm>
          <a:prstGeom prst="rect">
            <a:avLst/>
          </a:prstGeom>
          <a:blipFill dpi="0" rotWithShape="1">
            <a:blip r:embed="rId2" cstate="print">
              <a:alphaModFix amt="50000"/>
            </a:blip>
            <a:srcRect/>
            <a:stretch>
              <a:fillRect b="-347128"/>
            </a:stretch>
          </a:blipFill>
          <a:ln w="9525" algn="ctr">
            <a:noFill/>
            <a:miter lim="800000"/>
            <a:headEnd/>
            <a:tailEnd/>
          </a:ln>
          <a:effectLst/>
        </p:spPr>
        <p:txBody>
          <a:bodyPr lIns="91395" tIns="45697" rIns="91395" bIns="45697" anchor="ctr">
            <a:spAutoFit/>
          </a:bodyPr>
          <a:lstStyle/>
          <a:p>
            <a:pPr algn="ctr" eaLnBrk="0" hangingPunct="0">
              <a:spcBef>
                <a:spcPct val="50000"/>
              </a:spcBef>
              <a:defRPr/>
            </a:pPr>
            <a:r>
              <a:rPr lang="de-DE" sz="2000" b="1" dirty="0" smtClean="0">
                <a:ea typeface="+mn-ea"/>
              </a:rPr>
              <a:t>1.775 </a:t>
            </a:r>
            <a:r>
              <a:rPr lang="de-DE" sz="2000" b="1" dirty="0">
                <a:ea typeface="+mn-ea"/>
              </a:rPr>
              <a:t>€</a:t>
            </a:r>
          </a:p>
        </p:txBody>
      </p:sp>
      <p:sp>
        <p:nvSpPr>
          <p:cNvPr id="10" name="Text Box 6"/>
          <p:cNvSpPr txBox="1">
            <a:spLocks noChangeArrowheads="1"/>
          </p:cNvSpPr>
          <p:nvPr/>
        </p:nvSpPr>
        <p:spPr bwMode="auto">
          <a:xfrm>
            <a:off x="4791965" y="5273720"/>
            <a:ext cx="2667000" cy="396875"/>
          </a:xfrm>
          <a:prstGeom prst="rect">
            <a:avLst/>
          </a:prstGeom>
          <a:solidFill>
            <a:srgbClr val="6E0717"/>
          </a:solidFill>
          <a:ln w="9525">
            <a:noFill/>
            <a:miter lim="800000"/>
            <a:headEnd/>
            <a:tailEnd/>
          </a:ln>
        </p:spPr>
        <p:txBody>
          <a:bodyPr lIns="91395" tIns="45697" rIns="91395" bIns="45697" anchor="ctr">
            <a:spAutoFit/>
          </a:bodyPr>
          <a:lstStyle/>
          <a:p>
            <a:pPr algn="ctr" eaLnBrk="0" hangingPunct="0">
              <a:spcBef>
                <a:spcPct val="50000"/>
              </a:spcBef>
            </a:pPr>
            <a:r>
              <a:rPr lang="de-DE" sz="2000" b="1" dirty="0" smtClean="0">
                <a:solidFill>
                  <a:srgbClr val="FFFFFF"/>
                </a:solidFill>
              </a:rPr>
              <a:t>2.125 </a:t>
            </a:r>
            <a:r>
              <a:rPr lang="de-DE" sz="2000" b="1" dirty="0">
                <a:solidFill>
                  <a:srgbClr val="FFFFFF"/>
                </a:solidFill>
              </a:rPr>
              <a:t>€</a:t>
            </a:r>
          </a:p>
        </p:txBody>
      </p:sp>
      <p:sp>
        <p:nvSpPr>
          <p:cNvPr id="11" name="Rectangle 8"/>
          <p:cNvSpPr>
            <a:spLocks noChangeArrowheads="1"/>
          </p:cNvSpPr>
          <p:nvPr/>
        </p:nvSpPr>
        <p:spPr bwMode="auto">
          <a:xfrm>
            <a:off x="2048765" y="5736558"/>
            <a:ext cx="2667000" cy="366712"/>
          </a:xfrm>
          <a:prstGeom prst="rect">
            <a:avLst/>
          </a:prstGeom>
          <a:noFill/>
          <a:ln w="9525">
            <a:noFill/>
            <a:miter lim="800000"/>
            <a:headEnd/>
            <a:tailEnd/>
          </a:ln>
        </p:spPr>
        <p:txBody>
          <a:bodyPr lIns="91395" tIns="45697" rIns="91395" bIns="45697">
            <a:spAutoFit/>
          </a:bodyPr>
          <a:lstStyle/>
          <a:p>
            <a:pPr eaLnBrk="0" hangingPunct="0"/>
            <a:r>
              <a:rPr lang="de-DE" sz="1800" dirty="0"/>
              <a:t>gesetzliche Leistungen</a:t>
            </a:r>
          </a:p>
        </p:txBody>
      </p:sp>
      <p:sp>
        <p:nvSpPr>
          <p:cNvPr id="12" name="Rectangle 9"/>
          <p:cNvSpPr>
            <a:spLocks noChangeArrowheads="1"/>
          </p:cNvSpPr>
          <p:nvPr/>
        </p:nvSpPr>
        <p:spPr bwMode="auto">
          <a:xfrm>
            <a:off x="4791965" y="5709995"/>
            <a:ext cx="2667000" cy="366712"/>
          </a:xfrm>
          <a:prstGeom prst="rect">
            <a:avLst/>
          </a:prstGeom>
          <a:noFill/>
          <a:ln w="9525">
            <a:noFill/>
            <a:miter lim="800000"/>
            <a:headEnd/>
            <a:tailEnd/>
          </a:ln>
        </p:spPr>
        <p:txBody>
          <a:bodyPr lIns="91395" tIns="45697" rIns="91395" bIns="45697">
            <a:spAutoFit/>
          </a:bodyPr>
          <a:lstStyle/>
          <a:p>
            <a:pPr eaLnBrk="0" hangingPunct="0"/>
            <a:r>
              <a:rPr lang="de-DE" sz="1800" dirty="0"/>
              <a:t>zu zahlende Differenz</a:t>
            </a:r>
          </a:p>
        </p:txBody>
      </p:sp>
    </p:spTree>
    <p:extLst>
      <p:ext uri="{BB962C8B-B14F-4D97-AF65-F5344CB8AC3E}">
        <p14:creationId xmlns:p14="http://schemas.microsoft.com/office/powerpoint/2010/main" val="1384274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3"/>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par>
                                <p:cTn id="10" presetID="16" presetClass="entr" presetSubtype="21"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par>
                                <p:cTn id="13" presetID="16" presetClass="entr" presetSubtype="21"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500"/>
                                        <p:tgtEl>
                                          <p:spTgt spid="10"/>
                                        </p:tgtEl>
                                      </p:cBhvr>
                                    </p:animEffect>
                                  </p:childTnLst>
                                </p:cTn>
                              </p:par>
                            </p:childTnLst>
                          </p:cTn>
                        </p:par>
                        <p:par>
                          <p:cTn id="19" fill="hold">
                            <p:stCondLst>
                              <p:cond delay="1000"/>
                            </p:stCondLst>
                            <p:childTnLst>
                              <p:par>
                                <p:cTn id="20" presetID="50" presetClass="entr" presetSubtype="0" decel="100000" fill="hold" grpId="0" nodeType="after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p:cTn id="22" dur="1000" fill="hold"/>
                                        <p:tgtEl>
                                          <p:spTgt spid="11"/>
                                        </p:tgtEl>
                                        <p:attrNameLst>
                                          <p:attrName>ppt_w</p:attrName>
                                        </p:attrNameLst>
                                      </p:cBhvr>
                                      <p:tavLst>
                                        <p:tav tm="0">
                                          <p:val>
                                            <p:strVal val="#ppt_w+.3"/>
                                          </p:val>
                                        </p:tav>
                                        <p:tav tm="100000">
                                          <p:val>
                                            <p:strVal val="#ppt_w"/>
                                          </p:val>
                                        </p:tav>
                                      </p:tavLst>
                                    </p:anim>
                                    <p:anim calcmode="lin" valueType="num">
                                      <p:cBhvr>
                                        <p:cTn id="23" dur="1000" fill="hold"/>
                                        <p:tgtEl>
                                          <p:spTgt spid="11"/>
                                        </p:tgtEl>
                                        <p:attrNameLst>
                                          <p:attrName>ppt_h</p:attrName>
                                        </p:attrNameLst>
                                      </p:cBhvr>
                                      <p:tavLst>
                                        <p:tav tm="0">
                                          <p:val>
                                            <p:strVal val="#ppt_h"/>
                                          </p:val>
                                        </p:tav>
                                        <p:tav tm="100000">
                                          <p:val>
                                            <p:strVal val="#ppt_h"/>
                                          </p:val>
                                        </p:tav>
                                      </p:tavLst>
                                    </p:anim>
                                    <p:animEffect transition="in" filter="fade">
                                      <p:cBhvr>
                                        <p:cTn id="24" dur="1000"/>
                                        <p:tgtEl>
                                          <p:spTgt spid="11"/>
                                        </p:tgtEl>
                                      </p:cBhvr>
                                    </p:animEffect>
                                  </p:childTnLst>
                                </p:cTn>
                              </p:par>
                            </p:childTnLst>
                          </p:cTn>
                        </p:par>
                        <p:par>
                          <p:cTn id="25" fill="hold">
                            <p:stCondLst>
                              <p:cond delay="2000"/>
                            </p:stCondLst>
                            <p:childTnLst>
                              <p:par>
                                <p:cTn id="26" presetID="50" presetClass="entr" presetSubtype="0" decel="100000" fill="hold" grpId="0" nodeType="after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p:cTn id="28" dur="1000" fill="hold"/>
                                        <p:tgtEl>
                                          <p:spTgt spid="12"/>
                                        </p:tgtEl>
                                        <p:attrNameLst>
                                          <p:attrName>ppt_w</p:attrName>
                                        </p:attrNameLst>
                                      </p:cBhvr>
                                      <p:tavLst>
                                        <p:tav tm="0">
                                          <p:val>
                                            <p:strVal val="#ppt_w+.3"/>
                                          </p:val>
                                        </p:tav>
                                        <p:tav tm="100000">
                                          <p:val>
                                            <p:strVal val="#ppt_w"/>
                                          </p:val>
                                        </p:tav>
                                      </p:tavLst>
                                    </p:anim>
                                    <p:anim calcmode="lin" valueType="num">
                                      <p:cBhvr>
                                        <p:cTn id="29" dur="1000" fill="hold"/>
                                        <p:tgtEl>
                                          <p:spTgt spid="12"/>
                                        </p:tgtEl>
                                        <p:attrNameLst>
                                          <p:attrName>ppt_h</p:attrName>
                                        </p:attrNameLst>
                                      </p:cBhvr>
                                      <p:tavLst>
                                        <p:tav tm="0">
                                          <p:val>
                                            <p:strVal val="#ppt_h"/>
                                          </p:val>
                                        </p:tav>
                                        <p:tav tm="100000">
                                          <p:val>
                                            <p:strVal val="#ppt_h"/>
                                          </p:val>
                                        </p:tav>
                                      </p:tavLst>
                                    </p:anim>
                                    <p:animEffect transition="in" filter="fade">
                                      <p:cBhvr>
                                        <p:cTn id="30"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animBg="1"/>
      <p:bldP spid="11" grpId="0"/>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19</a:t>
            </a:fld>
            <a:endParaRPr lang="de-DE"/>
          </a:p>
        </p:txBody>
      </p:sp>
      <p:sp>
        <p:nvSpPr>
          <p:cNvPr id="3" name="Textplatzhalter 2"/>
          <p:cNvSpPr>
            <a:spLocks noGrp="1"/>
          </p:cNvSpPr>
          <p:nvPr>
            <p:ph type="body" sz="half" idx="2"/>
          </p:nvPr>
        </p:nvSpPr>
        <p:spPr>
          <a:xfrm>
            <a:off x="369357" y="1801058"/>
            <a:ext cx="11140854" cy="3917953"/>
          </a:xfrm>
        </p:spPr>
        <p:txBody>
          <a:bodyPr/>
          <a:lstStyle/>
          <a:p>
            <a:pPr lvl="0"/>
            <a:r>
              <a:rPr lang="de-DE" b="1" dirty="0" smtClean="0"/>
              <a:t>Finanzielle Konsequenzen der Pflegebedürftigkeit</a:t>
            </a:r>
          </a:p>
          <a:p>
            <a:pPr>
              <a:buClr>
                <a:srgbClr val="1D2D4B"/>
              </a:buClr>
            </a:pPr>
            <a:r>
              <a:rPr lang="de-DE" b="1" dirty="0">
                <a:latin typeface="+mn-lt"/>
              </a:rPr>
              <a:t>Pflegebedürftigkeit frisst Vermögen</a:t>
            </a:r>
            <a:br>
              <a:rPr lang="de-DE" b="1" dirty="0">
                <a:latin typeface="+mn-lt"/>
              </a:rPr>
            </a:br>
            <a:endParaRPr lang="de-DE" b="1" dirty="0">
              <a:latin typeface="+mn-lt"/>
            </a:endParaRPr>
          </a:p>
          <a:p>
            <a:pPr marL="800100" lvl="1" indent="-342900">
              <a:spcBef>
                <a:spcPct val="50000"/>
              </a:spcBef>
              <a:buFont typeface="Wingdings" panose="05000000000000000000" pitchFamily="2" charset="2"/>
              <a:buChar char="§"/>
            </a:pPr>
            <a:r>
              <a:rPr lang="de-DE" sz="2000" dirty="0">
                <a:solidFill>
                  <a:srgbClr val="1D2D4B"/>
                </a:solidFill>
              </a:rPr>
              <a:t>die durchschnittliche Lebenserwartung eines Pflegebedürftigen </a:t>
            </a:r>
            <a:r>
              <a:rPr lang="de-DE" sz="2000" dirty="0" smtClean="0">
                <a:solidFill>
                  <a:srgbClr val="1D2D4B"/>
                </a:solidFill>
              </a:rPr>
              <a:t>beträgt </a:t>
            </a:r>
            <a:r>
              <a:rPr lang="de-DE" sz="2000" dirty="0">
                <a:solidFill>
                  <a:srgbClr val="1D2D4B"/>
                </a:solidFill>
              </a:rPr>
              <a:t>ca. </a:t>
            </a:r>
            <a:r>
              <a:rPr lang="de-DE" sz="2000" dirty="0" smtClean="0">
                <a:solidFill>
                  <a:srgbClr val="1D2D4B"/>
                </a:solidFill>
              </a:rPr>
              <a:t>6 </a:t>
            </a:r>
            <a:r>
              <a:rPr lang="de-DE" sz="2000" dirty="0">
                <a:solidFill>
                  <a:srgbClr val="1D2D4B"/>
                </a:solidFill>
              </a:rPr>
              <a:t>bis 7 Jahre </a:t>
            </a:r>
          </a:p>
          <a:p>
            <a:pPr marL="800100" lvl="1" indent="-342900">
              <a:spcBef>
                <a:spcPct val="50000"/>
              </a:spcBef>
              <a:buFont typeface="Wingdings" panose="05000000000000000000" pitchFamily="2" charset="2"/>
              <a:buChar char="§"/>
            </a:pPr>
            <a:r>
              <a:rPr lang="de-DE" sz="2000" dirty="0">
                <a:solidFill>
                  <a:srgbClr val="1D2D4B"/>
                </a:solidFill>
              </a:rPr>
              <a:t>bei durchschnittlichen monatlichen Eigenanteilen von etwa </a:t>
            </a:r>
            <a:r>
              <a:rPr lang="de-DE" sz="2000" dirty="0" smtClean="0">
                <a:solidFill>
                  <a:srgbClr val="1D2D4B"/>
                </a:solidFill>
              </a:rPr>
              <a:t>2.100 </a:t>
            </a:r>
            <a:r>
              <a:rPr lang="de-DE" sz="2000" dirty="0">
                <a:solidFill>
                  <a:srgbClr val="1D2D4B"/>
                </a:solidFill>
              </a:rPr>
              <a:t>€ in </a:t>
            </a:r>
            <a:r>
              <a:rPr lang="de-DE" sz="2000" dirty="0" smtClean="0">
                <a:solidFill>
                  <a:srgbClr val="1D2D4B"/>
                </a:solidFill>
              </a:rPr>
              <a:t>Pflegegrad 4 ergibt </a:t>
            </a:r>
            <a:r>
              <a:rPr lang="de-DE" sz="2000" dirty="0">
                <a:solidFill>
                  <a:srgbClr val="1D2D4B"/>
                </a:solidFill>
              </a:rPr>
              <a:t>sich so leicht über die Jahre ein Betrag von über </a:t>
            </a:r>
            <a:r>
              <a:rPr lang="de-DE" sz="2000" dirty="0" smtClean="0">
                <a:solidFill>
                  <a:srgbClr val="1D2D4B"/>
                </a:solidFill>
              </a:rPr>
              <a:t>176.000 </a:t>
            </a:r>
            <a:r>
              <a:rPr lang="de-DE" sz="2000" dirty="0">
                <a:solidFill>
                  <a:srgbClr val="1D2D4B"/>
                </a:solidFill>
              </a:rPr>
              <a:t>€</a:t>
            </a:r>
          </a:p>
          <a:p>
            <a:pPr marL="800100" lvl="1" indent="-342900">
              <a:spcBef>
                <a:spcPct val="50000"/>
              </a:spcBef>
              <a:buFont typeface="Wingdings" panose="05000000000000000000" pitchFamily="2" charset="2"/>
              <a:buChar char="§"/>
            </a:pPr>
            <a:r>
              <a:rPr lang="de-DE" sz="2000" dirty="0">
                <a:solidFill>
                  <a:srgbClr val="1D2D4B"/>
                </a:solidFill>
              </a:rPr>
              <a:t>selbst für wohlhabende Rentner können sich damit schnell finanzielle Schwierigkeiten ergeben</a:t>
            </a:r>
          </a:p>
        </p:txBody>
      </p:sp>
      <p:sp>
        <p:nvSpPr>
          <p:cNvPr id="5" name="Titel 4"/>
          <p:cNvSpPr txBox="1">
            <a:spLocks noGrp="1"/>
          </p:cNvSpPr>
          <p:nvPr>
            <p:ph type="title"/>
          </p:nvPr>
        </p:nvSpPr>
        <p:spPr>
          <a:xfrm>
            <a:off x="364220" y="765219"/>
            <a:ext cx="10314206" cy="535531"/>
          </a:xfrm>
          <a:prstGeom prst="rect">
            <a:avLst/>
          </a:prstGeom>
          <a:noFill/>
        </p:spPr>
        <p:txBody>
          <a:bodyPr wrap="square" rtlCol="0">
            <a:spAutoFit/>
          </a:bodyPr>
          <a:lstStyle/>
          <a:p>
            <a:r>
              <a:rPr lang="de-DE" sz="3200" dirty="0" smtClean="0">
                <a:solidFill>
                  <a:srgbClr val="1D2D4B"/>
                </a:solidFill>
              </a:rPr>
              <a:t>Pflege</a:t>
            </a:r>
            <a:endParaRPr lang="de-DE" sz="3200" dirty="0">
              <a:solidFill>
                <a:srgbClr val="1D2D4B"/>
              </a:solidFill>
            </a:endParaRPr>
          </a:p>
        </p:txBody>
      </p:sp>
    </p:spTree>
    <p:extLst>
      <p:ext uri="{BB962C8B-B14F-4D97-AF65-F5344CB8AC3E}">
        <p14:creationId xmlns:p14="http://schemas.microsoft.com/office/powerpoint/2010/main" val="38522850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sz="2400" dirty="0" smtClean="0"/>
              <a:t>Pflege</a:t>
            </a:r>
            <a:endParaRPr lang="de-DE" sz="2400" dirty="0"/>
          </a:p>
        </p:txBody>
      </p:sp>
      <p:sp>
        <p:nvSpPr>
          <p:cNvPr id="6" name="Inhaltsplatzhalter 2"/>
          <p:cNvSpPr txBox="1">
            <a:spLocks/>
          </p:cNvSpPr>
          <p:nvPr/>
        </p:nvSpPr>
        <p:spPr>
          <a:xfrm>
            <a:off x="488829" y="1573798"/>
            <a:ext cx="11334751" cy="43537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dirty="0" smtClean="0"/>
          </a:p>
        </p:txBody>
      </p:sp>
      <p:sp>
        <p:nvSpPr>
          <p:cNvPr id="3" name="Rechteck 2"/>
          <p:cNvSpPr/>
          <p:nvPr/>
        </p:nvSpPr>
        <p:spPr>
          <a:xfrm>
            <a:off x="842211" y="1724960"/>
            <a:ext cx="9745578" cy="2825389"/>
          </a:xfrm>
          <a:prstGeom prst="rect">
            <a:avLst/>
          </a:prstGeom>
        </p:spPr>
        <p:txBody>
          <a:bodyPr wrap="square">
            <a:spAutoFit/>
          </a:bodyPr>
          <a:lstStyle/>
          <a:p>
            <a:pPr indent="-255588">
              <a:buClr>
                <a:srgbClr val="1D2D4B"/>
              </a:buClr>
            </a:pPr>
            <a:r>
              <a:rPr lang="de-DE" sz="2400" b="1" dirty="0">
                <a:solidFill>
                  <a:srgbClr val="1D2D4B"/>
                </a:solidFill>
              </a:rPr>
              <a:t>Die </a:t>
            </a:r>
            <a:r>
              <a:rPr lang="de-DE" sz="2400" b="1" dirty="0" smtClean="0">
                <a:solidFill>
                  <a:srgbClr val="1D2D4B"/>
                </a:solidFill>
              </a:rPr>
              <a:t>Pflegesituation in Deutschland</a:t>
            </a:r>
            <a:endParaRPr lang="de-DE" sz="2400" b="1" dirty="0">
              <a:solidFill>
                <a:srgbClr val="1D2D4B"/>
              </a:solidFill>
            </a:endParaRPr>
          </a:p>
          <a:p>
            <a:pPr marL="808038" lvl="1">
              <a:spcBef>
                <a:spcPct val="80000"/>
              </a:spcBef>
              <a:spcAft>
                <a:spcPct val="80000"/>
              </a:spcAft>
            </a:pPr>
            <a:r>
              <a:rPr lang="de-DE" sz="2400" dirty="0" smtClean="0">
                <a:solidFill>
                  <a:srgbClr val="1D2D4B"/>
                </a:solidFill>
              </a:rPr>
              <a:t>2022:</a:t>
            </a:r>
            <a:r>
              <a:rPr lang="de-DE" sz="2400" dirty="0">
                <a:solidFill>
                  <a:srgbClr val="1D2D4B"/>
                </a:solidFill>
              </a:rPr>
              <a:t/>
            </a:r>
            <a:br>
              <a:rPr lang="de-DE" sz="2400" dirty="0">
                <a:solidFill>
                  <a:srgbClr val="1D2D4B"/>
                </a:solidFill>
              </a:rPr>
            </a:br>
            <a:r>
              <a:rPr lang="de-DE" sz="2400" dirty="0">
                <a:solidFill>
                  <a:srgbClr val="1D2D4B"/>
                </a:solidFill>
              </a:rPr>
              <a:t>etwa </a:t>
            </a:r>
            <a:r>
              <a:rPr lang="de-DE" sz="2400" dirty="0" smtClean="0">
                <a:solidFill>
                  <a:srgbClr val="1D2D4B"/>
                </a:solidFill>
              </a:rPr>
              <a:t>4,6 </a:t>
            </a:r>
            <a:r>
              <a:rPr lang="de-DE" sz="2400" dirty="0">
                <a:solidFill>
                  <a:srgbClr val="1D2D4B"/>
                </a:solidFill>
              </a:rPr>
              <a:t>Mio. Pflegebedürftige</a:t>
            </a:r>
          </a:p>
          <a:p>
            <a:pPr marL="808038" lvl="1">
              <a:spcBef>
                <a:spcPct val="0"/>
              </a:spcBef>
              <a:spcAft>
                <a:spcPct val="80000"/>
              </a:spcAft>
            </a:pPr>
            <a:r>
              <a:rPr lang="de-DE" sz="2400" dirty="0" smtClean="0">
                <a:solidFill>
                  <a:srgbClr val="1D2D4B"/>
                </a:solidFill>
              </a:rPr>
              <a:t>Risiko der Pflegewahrscheinlichkeit:</a:t>
            </a:r>
          </a:p>
          <a:p>
            <a:pPr marL="808038" lvl="1">
              <a:spcBef>
                <a:spcPct val="0"/>
              </a:spcBef>
              <a:spcAft>
                <a:spcPct val="80000"/>
              </a:spcAft>
            </a:pPr>
            <a:endParaRPr lang="de-DE" sz="2400" dirty="0">
              <a:solidFill>
                <a:srgbClr val="1D2D4B"/>
              </a:solidFill>
            </a:endParaRPr>
          </a:p>
        </p:txBody>
      </p:sp>
      <p:graphicFrame>
        <p:nvGraphicFramePr>
          <p:cNvPr id="4" name="Tabelle 3"/>
          <p:cNvGraphicFramePr>
            <a:graphicFrameLocks noGrp="1"/>
          </p:cNvGraphicFramePr>
          <p:nvPr>
            <p:extLst>
              <p:ext uri="{D42A27DB-BD31-4B8C-83A1-F6EECF244321}">
                <p14:modId xmlns:p14="http://schemas.microsoft.com/office/powerpoint/2010/main" val="4197255258"/>
              </p:ext>
            </p:extLst>
          </p:nvPr>
        </p:nvGraphicFramePr>
        <p:xfrm>
          <a:off x="1759285" y="3914818"/>
          <a:ext cx="8128000" cy="1483360"/>
        </p:xfrm>
        <a:graphic>
          <a:graphicData uri="http://schemas.openxmlformats.org/drawingml/2006/table">
            <a:tbl>
              <a:tblPr firstRow="1" bandRow="1">
                <a:tableStyleId>{5C22544A-7EE6-4342-B048-85BDC9FD1C3A}</a:tableStyleId>
              </a:tblPr>
              <a:tblGrid>
                <a:gridCol w="4064000"/>
                <a:gridCol w="4064000"/>
              </a:tblGrid>
              <a:tr h="370840">
                <a:tc>
                  <a:txBody>
                    <a:bodyPr/>
                    <a:lstStyle/>
                    <a:p>
                      <a:pPr algn="ctr"/>
                      <a:r>
                        <a:rPr lang="de-DE" dirty="0" smtClean="0"/>
                        <a:t>Im Alter</a:t>
                      </a:r>
                      <a:endParaRPr lang="de-DE" dirty="0"/>
                    </a:p>
                  </a:txBody>
                  <a:tcPr/>
                </a:tc>
                <a:tc>
                  <a:txBody>
                    <a:bodyPr/>
                    <a:lstStyle/>
                    <a:p>
                      <a:pPr algn="ctr"/>
                      <a:r>
                        <a:rPr lang="de-DE" dirty="0" smtClean="0"/>
                        <a:t>Pflegewahrscheinlichkeit in %</a:t>
                      </a:r>
                      <a:endParaRPr lang="de-DE" dirty="0"/>
                    </a:p>
                  </a:txBody>
                  <a:tcPr/>
                </a:tc>
              </a:tr>
              <a:tr h="370840">
                <a:tc>
                  <a:txBody>
                    <a:bodyPr/>
                    <a:lstStyle/>
                    <a:p>
                      <a:r>
                        <a:rPr lang="de-DE" dirty="0" smtClean="0"/>
                        <a:t>unter 60 Jahren</a:t>
                      </a:r>
                      <a:endParaRPr lang="de-DE" dirty="0"/>
                    </a:p>
                  </a:txBody>
                  <a:tcPr/>
                </a:tc>
                <a:tc>
                  <a:txBody>
                    <a:bodyPr/>
                    <a:lstStyle/>
                    <a:p>
                      <a:pPr algn="ctr"/>
                      <a:r>
                        <a:rPr lang="de-DE" dirty="0" smtClean="0"/>
                        <a:t>1,7</a:t>
                      </a:r>
                      <a:endParaRPr lang="de-DE" dirty="0"/>
                    </a:p>
                  </a:txBody>
                  <a:tcPr/>
                </a:tc>
              </a:tr>
              <a:tr h="370840">
                <a:tc>
                  <a:txBody>
                    <a:bodyPr/>
                    <a:lstStyle/>
                    <a:p>
                      <a:r>
                        <a:rPr lang="de-DE" dirty="0" smtClean="0"/>
                        <a:t>zwischen 60 und 80 Jahren</a:t>
                      </a:r>
                      <a:endParaRPr lang="de-DE" dirty="0"/>
                    </a:p>
                  </a:txBody>
                  <a:tcPr/>
                </a:tc>
                <a:tc>
                  <a:txBody>
                    <a:bodyPr/>
                    <a:lstStyle/>
                    <a:p>
                      <a:pPr algn="ctr"/>
                      <a:r>
                        <a:rPr lang="de-DE" dirty="0" smtClean="0"/>
                        <a:t>8,4</a:t>
                      </a:r>
                      <a:endParaRPr lang="de-DE" dirty="0"/>
                    </a:p>
                  </a:txBody>
                  <a:tcPr/>
                </a:tc>
              </a:tr>
              <a:tr h="370840">
                <a:tc>
                  <a:txBody>
                    <a:bodyPr/>
                    <a:lstStyle/>
                    <a:p>
                      <a:r>
                        <a:rPr lang="de-DE" dirty="0" smtClean="0"/>
                        <a:t>über 80 Jahren</a:t>
                      </a:r>
                      <a:endParaRPr lang="de-DE" dirty="0"/>
                    </a:p>
                  </a:txBody>
                  <a:tcPr/>
                </a:tc>
                <a:tc>
                  <a:txBody>
                    <a:bodyPr/>
                    <a:lstStyle/>
                    <a:p>
                      <a:pPr algn="ctr"/>
                      <a:r>
                        <a:rPr lang="de-DE" dirty="0" smtClean="0"/>
                        <a:t>41,6</a:t>
                      </a:r>
                      <a:endParaRPr lang="de-DE" dirty="0"/>
                    </a:p>
                  </a:txBody>
                  <a:tcPr/>
                </a:tc>
              </a:tr>
            </a:tbl>
          </a:graphicData>
        </a:graphic>
      </p:graphicFrame>
    </p:spTree>
    <p:extLst>
      <p:ext uri="{BB962C8B-B14F-4D97-AF65-F5344CB8AC3E}">
        <p14:creationId xmlns:p14="http://schemas.microsoft.com/office/powerpoint/2010/main" val="273749686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20</a:t>
            </a:fld>
            <a:endParaRPr lang="de-DE"/>
          </a:p>
        </p:txBody>
      </p:sp>
      <p:sp>
        <p:nvSpPr>
          <p:cNvPr id="3" name="Textplatzhalter 2"/>
          <p:cNvSpPr>
            <a:spLocks noGrp="1"/>
          </p:cNvSpPr>
          <p:nvPr>
            <p:ph type="body" sz="half" idx="2"/>
          </p:nvPr>
        </p:nvSpPr>
        <p:spPr>
          <a:xfrm>
            <a:off x="369357" y="1801058"/>
            <a:ext cx="11140854" cy="4607763"/>
          </a:xfrm>
        </p:spPr>
        <p:txBody>
          <a:bodyPr/>
          <a:lstStyle/>
          <a:p>
            <a:pPr lvl="0"/>
            <a:r>
              <a:rPr lang="de-DE" b="1" dirty="0" smtClean="0"/>
              <a:t/>
            </a:r>
            <a:br>
              <a:rPr lang="de-DE" b="1" dirty="0" smtClean="0"/>
            </a:br>
            <a:r>
              <a:rPr lang="de-DE" b="1" dirty="0" smtClean="0"/>
              <a:t>Beiträge in der sozialen Pflegeversicherung</a:t>
            </a:r>
          </a:p>
          <a:p>
            <a:pPr>
              <a:buClr>
                <a:srgbClr val="1D2D4B"/>
              </a:buClr>
            </a:pPr>
            <a:endParaRPr lang="de-DE" b="1" dirty="0">
              <a:latin typeface="+mn-lt"/>
            </a:endParaRPr>
          </a:p>
          <a:p>
            <a:pPr marL="800100" lvl="1" indent="-342900">
              <a:spcBef>
                <a:spcPct val="50000"/>
              </a:spcBef>
              <a:buFont typeface="Wingdings" panose="05000000000000000000" pitchFamily="2" charset="2"/>
              <a:buChar char="§"/>
            </a:pPr>
            <a:r>
              <a:rPr lang="de-DE" sz="2000" b="1" dirty="0" smtClean="0">
                <a:solidFill>
                  <a:srgbClr val="1D2D4B"/>
                </a:solidFill>
              </a:rPr>
              <a:t>Beitragssatz</a:t>
            </a:r>
            <a:r>
              <a:rPr lang="de-DE" sz="2000" dirty="0" smtClean="0">
                <a:solidFill>
                  <a:srgbClr val="1D2D4B"/>
                </a:solidFill>
              </a:rPr>
              <a:t>: 						3,05 % (West und Ost)</a:t>
            </a:r>
            <a:br>
              <a:rPr lang="de-DE" sz="2000" dirty="0" smtClean="0">
                <a:solidFill>
                  <a:srgbClr val="1D2D4B"/>
                </a:solidFill>
              </a:rPr>
            </a:br>
            <a:endParaRPr lang="de-DE" sz="2000" dirty="0">
              <a:solidFill>
                <a:srgbClr val="1D2D4B"/>
              </a:solidFill>
            </a:endParaRPr>
          </a:p>
          <a:p>
            <a:pPr marL="800100" lvl="1" indent="-342900">
              <a:spcBef>
                <a:spcPct val="50000"/>
              </a:spcBef>
              <a:buFont typeface="Wingdings" panose="05000000000000000000" pitchFamily="2" charset="2"/>
              <a:buChar char="§"/>
            </a:pPr>
            <a:r>
              <a:rPr lang="de-DE" sz="2000" b="1" dirty="0" smtClean="0">
                <a:solidFill>
                  <a:srgbClr val="1D2D4B"/>
                </a:solidFill>
              </a:rPr>
              <a:t>Zusatzbeitrag</a:t>
            </a:r>
            <a:r>
              <a:rPr lang="de-DE" sz="2000" dirty="0" smtClean="0">
                <a:solidFill>
                  <a:srgbClr val="1D2D4B"/>
                </a:solidFill>
              </a:rPr>
              <a:t> für Kinderlose (zahlt Mitglied allein): 	0,35 %</a:t>
            </a:r>
            <a:br>
              <a:rPr lang="de-DE" sz="2000" dirty="0" smtClean="0">
                <a:solidFill>
                  <a:srgbClr val="1D2D4B"/>
                </a:solidFill>
              </a:rPr>
            </a:br>
            <a:endParaRPr lang="de-DE" sz="2000" dirty="0">
              <a:solidFill>
                <a:srgbClr val="1D2D4B"/>
              </a:solidFill>
            </a:endParaRPr>
          </a:p>
          <a:p>
            <a:pPr marL="800100" lvl="1" indent="-342900">
              <a:spcBef>
                <a:spcPct val="50000"/>
              </a:spcBef>
              <a:buFont typeface="Wingdings" panose="05000000000000000000" pitchFamily="2" charset="2"/>
              <a:buChar char="§"/>
            </a:pPr>
            <a:r>
              <a:rPr lang="de-DE" sz="2000" b="1" dirty="0" smtClean="0">
                <a:solidFill>
                  <a:srgbClr val="1D2D4B"/>
                </a:solidFill>
              </a:rPr>
              <a:t>Höchstbeitrag</a:t>
            </a:r>
            <a:r>
              <a:rPr lang="de-DE" sz="2000" dirty="0" smtClean="0">
                <a:solidFill>
                  <a:srgbClr val="1D2D4B"/>
                </a:solidFill>
              </a:rPr>
              <a:t> in der Pflegeversicherung monatlich: 	147,54 €</a:t>
            </a:r>
            <a:br>
              <a:rPr lang="de-DE" sz="2000" dirty="0" smtClean="0">
                <a:solidFill>
                  <a:srgbClr val="1D2D4B"/>
                </a:solidFill>
              </a:rPr>
            </a:br>
            <a:r>
              <a:rPr lang="de-DE" sz="2000" dirty="0" smtClean="0">
                <a:solidFill>
                  <a:srgbClr val="1D2D4B"/>
                </a:solidFill>
              </a:rPr>
              <a:t>(max. Zuschuss des AG zur PVN = 50%)</a:t>
            </a:r>
            <a:br>
              <a:rPr lang="de-DE" sz="2000" dirty="0" smtClean="0">
                <a:solidFill>
                  <a:srgbClr val="1D2D4B"/>
                </a:solidFill>
              </a:rPr>
            </a:br>
            <a:r>
              <a:rPr lang="de-DE" sz="2000" dirty="0" smtClean="0">
                <a:solidFill>
                  <a:srgbClr val="1D2D4B"/>
                </a:solidFill>
              </a:rPr>
              <a:t>4.837,50 x 3,05% = </a:t>
            </a:r>
            <a:r>
              <a:rPr lang="de-DE" sz="2000" dirty="0" smtClean="0">
                <a:solidFill>
                  <a:srgbClr val="1D2D4B"/>
                </a:solidFill>
              </a:rPr>
              <a:t>147,54</a:t>
            </a:r>
          </a:p>
          <a:p>
            <a:pPr marL="800100" lvl="1" indent="-342900">
              <a:spcBef>
                <a:spcPct val="50000"/>
              </a:spcBef>
              <a:buFont typeface="Wingdings" panose="05000000000000000000" pitchFamily="2" charset="2"/>
              <a:buChar char="§"/>
            </a:pPr>
            <a:endParaRPr lang="de-DE" sz="2000" dirty="0">
              <a:solidFill>
                <a:srgbClr val="1D2D4B"/>
              </a:solidFill>
            </a:endParaRPr>
          </a:p>
          <a:p>
            <a:pPr marL="800100" lvl="1" indent="-342900">
              <a:spcBef>
                <a:spcPct val="50000"/>
              </a:spcBef>
              <a:buFont typeface="Wingdings" panose="05000000000000000000" pitchFamily="2" charset="2"/>
              <a:buChar char="§"/>
            </a:pPr>
            <a:r>
              <a:rPr lang="de-DE" sz="1800" b="1" u="sng" dirty="0" smtClean="0">
                <a:solidFill>
                  <a:srgbClr val="1D2D4B"/>
                </a:solidFill>
                <a:sym typeface="Wingdings" pitchFamily="2" charset="2"/>
              </a:rPr>
              <a:t>Ergänzung:</a:t>
            </a:r>
            <a:r>
              <a:rPr lang="de-DE" sz="1800" dirty="0" smtClean="0">
                <a:solidFill>
                  <a:srgbClr val="1D2D4B"/>
                </a:solidFill>
                <a:sym typeface="Wingdings" pitchFamily="2" charset="2"/>
              </a:rPr>
              <a:t> Die </a:t>
            </a:r>
            <a:r>
              <a:rPr lang="de-DE" sz="1800" dirty="0">
                <a:solidFill>
                  <a:srgbClr val="1D2D4B"/>
                </a:solidFill>
                <a:sym typeface="Wingdings" pitchFamily="2" charset="2"/>
              </a:rPr>
              <a:t>Pflegeversicherung wurde zum 01.01.95 mit einem Beitragssatz von 1% (bis JAG) </a:t>
            </a:r>
            <a:r>
              <a:rPr lang="de-DE" sz="1800" dirty="0" smtClean="0">
                <a:solidFill>
                  <a:srgbClr val="1D2D4B"/>
                </a:solidFill>
                <a:sym typeface="Wingdings" pitchFamily="2" charset="2"/>
              </a:rPr>
              <a:t>	eingeführt. Einen Zusatzbeitrag für Kinderlose gab es nicht.</a:t>
            </a:r>
            <a:endParaRPr lang="de-DE" sz="1800" dirty="0">
              <a:solidFill>
                <a:srgbClr val="1D2D4B"/>
              </a:solidFill>
              <a:sym typeface="Wingdings" pitchFamily="2" charset="2"/>
            </a:endParaRPr>
          </a:p>
          <a:p>
            <a:pPr marL="800100" lvl="1" indent="-342900">
              <a:spcBef>
                <a:spcPct val="50000"/>
              </a:spcBef>
              <a:buFont typeface="Wingdings" panose="05000000000000000000" pitchFamily="2" charset="2"/>
              <a:buChar char="§"/>
            </a:pPr>
            <a:endParaRPr lang="de-DE" sz="2000" dirty="0">
              <a:solidFill>
                <a:srgbClr val="1D2D4B"/>
              </a:solidFill>
            </a:endParaRPr>
          </a:p>
        </p:txBody>
      </p:sp>
      <p:sp>
        <p:nvSpPr>
          <p:cNvPr id="5" name="Titel 4"/>
          <p:cNvSpPr txBox="1">
            <a:spLocks noGrp="1"/>
          </p:cNvSpPr>
          <p:nvPr>
            <p:ph type="title"/>
          </p:nvPr>
        </p:nvSpPr>
        <p:spPr>
          <a:xfrm>
            <a:off x="364220" y="765219"/>
            <a:ext cx="10314206" cy="535531"/>
          </a:xfrm>
          <a:prstGeom prst="rect">
            <a:avLst/>
          </a:prstGeom>
          <a:noFill/>
        </p:spPr>
        <p:txBody>
          <a:bodyPr wrap="square" rtlCol="0">
            <a:spAutoFit/>
          </a:bodyPr>
          <a:lstStyle/>
          <a:p>
            <a:r>
              <a:rPr lang="de-DE" sz="3200" dirty="0" smtClean="0">
                <a:solidFill>
                  <a:srgbClr val="1D2D4B"/>
                </a:solidFill>
              </a:rPr>
              <a:t>Pflege</a:t>
            </a:r>
            <a:endParaRPr lang="de-DE" sz="3200" dirty="0">
              <a:solidFill>
                <a:srgbClr val="1D2D4B"/>
              </a:solidFill>
            </a:endParaRPr>
          </a:p>
        </p:txBody>
      </p:sp>
      <p:sp>
        <p:nvSpPr>
          <p:cNvPr id="6" name="Stern mit 5 Zacken 5"/>
          <p:cNvSpPr/>
          <p:nvPr/>
        </p:nvSpPr>
        <p:spPr bwMode="auto">
          <a:xfrm>
            <a:off x="11029763" y="1777545"/>
            <a:ext cx="504056" cy="432048"/>
          </a:xfrm>
          <a:prstGeom prst="star5">
            <a:avLst/>
          </a:prstGeom>
          <a:solidFill>
            <a:srgbClr val="6E0717"/>
          </a:solidFill>
          <a:ln w="9525" cap="flat" cmpd="sng" algn="ctr">
            <a:solidFill>
              <a:schemeClr val="tx1"/>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de-DE" sz="1600" b="0" i="0" u="none" strike="noStrike" cap="none" normalizeH="0" baseline="0" smtClean="0">
              <a:ln>
                <a:noFill/>
              </a:ln>
              <a:solidFill>
                <a:srgbClr val="1D2D4B"/>
              </a:solidFill>
              <a:effectLst/>
              <a:latin typeface="Arial" pitchFamily="34" charset="0"/>
            </a:endParaRPr>
          </a:p>
        </p:txBody>
      </p:sp>
    </p:spTree>
    <p:extLst>
      <p:ext uri="{BB962C8B-B14F-4D97-AF65-F5344CB8AC3E}">
        <p14:creationId xmlns:p14="http://schemas.microsoft.com/office/powerpoint/2010/main" val="190045184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21</a:t>
            </a:fld>
            <a:endParaRPr lang="de-DE"/>
          </a:p>
        </p:txBody>
      </p:sp>
      <p:sp>
        <p:nvSpPr>
          <p:cNvPr id="3" name="Textplatzhalter 2"/>
          <p:cNvSpPr>
            <a:spLocks noGrp="1"/>
          </p:cNvSpPr>
          <p:nvPr>
            <p:ph type="body" sz="half" idx="2"/>
          </p:nvPr>
        </p:nvSpPr>
        <p:spPr>
          <a:xfrm>
            <a:off x="369357" y="1801058"/>
            <a:ext cx="11140854" cy="3917953"/>
          </a:xfrm>
        </p:spPr>
        <p:txBody>
          <a:bodyPr/>
          <a:lstStyle/>
          <a:p>
            <a:pPr lvl="0"/>
            <a:endParaRPr lang="de-DE" dirty="0" smtClean="0"/>
          </a:p>
          <a:p>
            <a:pPr lvl="0"/>
            <a:r>
              <a:rPr lang="de-DE" dirty="0" smtClean="0"/>
              <a:t>Seit </a:t>
            </a:r>
            <a:r>
              <a:rPr lang="de-DE" dirty="0"/>
              <a:t>Anfang 2020 müssen </a:t>
            </a:r>
            <a:r>
              <a:rPr lang="de-DE" b="1" dirty="0"/>
              <a:t>Kinder</a:t>
            </a:r>
            <a:r>
              <a:rPr lang="de-DE" dirty="0"/>
              <a:t> für ihre </a:t>
            </a:r>
            <a:r>
              <a:rPr lang="de-DE" b="1" dirty="0"/>
              <a:t>pflegebedürftigen</a:t>
            </a:r>
            <a:r>
              <a:rPr lang="de-DE" dirty="0"/>
              <a:t> Eltern nur noch dann </a:t>
            </a:r>
            <a:r>
              <a:rPr lang="de-DE" dirty="0" smtClean="0"/>
              <a:t>Unterhalt</a:t>
            </a:r>
            <a:r>
              <a:rPr lang="de-DE" dirty="0"/>
              <a:t> </a:t>
            </a:r>
            <a:r>
              <a:rPr lang="de-DE" b="1" dirty="0"/>
              <a:t>zahlen</a:t>
            </a:r>
            <a:r>
              <a:rPr lang="de-DE" dirty="0"/>
              <a:t>, </a:t>
            </a:r>
            <a:r>
              <a:rPr lang="de-DE" dirty="0" smtClean="0"/>
              <a:t/>
            </a:r>
            <a:br>
              <a:rPr lang="de-DE" dirty="0" smtClean="0"/>
            </a:br>
            <a:r>
              <a:rPr lang="de-DE" dirty="0" smtClean="0"/>
              <a:t>wenn </a:t>
            </a:r>
            <a:r>
              <a:rPr lang="de-DE" dirty="0"/>
              <a:t>sie ein Jahresbruttoeinkommen von mehr als 100.000 Euro </a:t>
            </a:r>
            <a:r>
              <a:rPr lang="de-DE" dirty="0" smtClean="0"/>
              <a:t>haben.</a:t>
            </a:r>
            <a:br>
              <a:rPr lang="de-DE" dirty="0" smtClean="0"/>
            </a:br>
            <a:r>
              <a:rPr lang="de-DE" dirty="0" smtClean="0"/>
              <a:t/>
            </a:r>
            <a:br>
              <a:rPr lang="de-DE" dirty="0" smtClean="0"/>
            </a:br>
            <a:r>
              <a:rPr lang="de-DE" dirty="0" smtClean="0"/>
              <a:t>Diese </a:t>
            </a:r>
            <a:r>
              <a:rPr lang="de-DE" dirty="0"/>
              <a:t>Grenze hat das Angehörigen-Entlastungsgesetz gebracht, das zum 1. </a:t>
            </a:r>
            <a:r>
              <a:rPr lang="de-DE"/>
              <a:t>Januar </a:t>
            </a:r>
            <a:r>
              <a:rPr lang="de-DE" smtClean="0"/>
              <a:t>2020 in </a:t>
            </a:r>
            <a:r>
              <a:rPr lang="de-DE" dirty="0"/>
              <a:t>Kraft getreten ist.</a:t>
            </a:r>
            <a:endParaRPr lang="de-DE" i="1" dirty="0"/>
          </a:p>
        </p:txBody>
      </p:sp>
      <p:sp>
        <p:nvSpPr>
          <p:cNvPr id="5" name="Titel 4"/>
          <p:cNvSpPr txBox="1">
            <a:spLocks noGrp="1"/>
          </p:cNvSpPr>
          <p:nvPr>
            <p:ph type="title"/>
          </p:nvPr>
        </p:nvSpPr>
        <p:spPr>
          <a:xfrm>
            <a:off x="364220" y="765219"/>
            <a:ext cx="10314206" cy="535531"/>
          </a:xfrm>
          <a:prstGeom prst="rect">
            <a:avLst/>
          </a:prstGeom>
          <a:noFill/>
        </p:spPr>
        <p:txBody>
          <a:bodyPr wrap="square" rtlCol="0">
            <a:spAutoFit/>
          </a:bodyPr>
          <a:lstStyle/>
          <a:p>
            <a:r>
              <a:rPr lang="de-DE" sz="3200" dirty="0" smtClean="0">
                <a:solidFill>
                  <a:srgbClr val="1D2D4B"/>
                </a:solidFill>
              </a:rPr>
              <a:t>Pflege</a:t>
            </a:r>
            <a:endParaRPr lang="de-DE" sz="3200" dirty="0">
              <a:solidFill>
                <a:srgbClr val="1D2D4B"/>
              </a:solidFill>
            </a:endParaRPr>
          </a:p>
        </p:txBody>
      </p:sp>
    </p:spTree>
    <p:extLst>
      <p:ext uri="{BB962C8B-B14F-4D97-AF65-F5344CB8AC3E}">
        <p14:creationId xmlns:p14="http://schemas.microsoft.com/office/powerpoint/2010/main" val="235359573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22</a:t>
            </a:fld>
            <a:endParaRPr lang="de-DE"/>
          </a:p>
        </p:txBody>
      </p:sp>
      <p:sp>
        <p:nvSpPr>
          <p:cNvPr id="3" name="Textplatzhalter 2"/>
          <p:cNvSpPr>
            <a:spLocks noGrp="1"/>
          </p:cNvSpPr>
          <p:nvPr>
            <p:ph type="body" sz="half" idx="2"/>
          </p:nvPr>
        </p:nvSpPr>
        <p:spPr>
          <a:xfrm>
            <a:off x="364220" y="1600532"/>
            <a:ext cx="11140854" cy="4687973"/>
          </a:xfrm>
        </p:spPr>
        <p:txBody>
          <a:bodyPr/>
          <a:lstStyle/>
          <a:p>
            <a:pPr lvl="0"/>
            <a:r>
              <a:rPr lang="de-DE" u="sng" dirty="0" smtClean="0"/>
              <a:t>Argumente:</a:t>
            </a:r>
          </a:p>
          <a:p>
            <a:pPr marL="342900" lvl="0" indent="-342900">
              <a:buFont typeface="Wingdings" panose="05000000000000000000" pitchFamily="2" charset="2"/>
              <a:buChar char="§"/>
            </a:pPr>
            <a:r>
              <a:rPr lang="de-DE" i="1" dirty="0" smtClean="0"/>
              <a:t>Zunächst zahlt der Pflegebedürftige und Ehepartner/ Ehepartnerin selbst, d.h. das vorhandene Vermögen wird aufgebraucht. Zunächst übernimmt das Sozialamt, aber…</a:t>
            </a:r>
          </a:p>
          <a:p>
            <a:pPr marL="342900" lvl="0" indent="-342900">
              <a:buFont typeface="Wingdings" panose="05000000000000000000" pitchFamily="2" charset="2"/>
              <a:buChar char="§"/>
            </a:pPr>
            <a:r>
              <a:rPr lang="de-DE" i="1" dirty="0" smtClean="0"/>
              <a:t>Möchte ich später Sozialfall werden?</a:t>
            </a:r>
          </a:p>
          <a:p>
            <a:pPr marL="342900" lvl="0" indent="-342900">
              <a:buFont typeface="Wingdings" panose="05000000000000000000" pitchFamily="2" charset="2"/>
              <a:buChar char="§"/>
            </a:pPr>
            <a:r>
              <a:rPr lang="de-DE" i="1" dirty="0" smtClean="0"/>
              <a:t>Soll etwas vererbt werden?</a:t>
            </a:r>
          </a:p>
          <a:p>
            <a:pPr marL="342900" lvl="0" indent="-342900">
              <a:buFont typeface="Wingdings" panose="05000000000000000000" pitchFamily="2" charset="2"/>
              <a:buChar char="§"/>
            </a:pPr>
            <a:r>
              <a:rPr lang="de-DE" i="1" dirty="0" smtClean="0"/>
              <a:t>Wollen die Kinder ihre gesamten Vermögensverhältnisse offenlegen?</a:t>
            </a:r>
          </a:p>
          <a:p>
            <a:pPr marL="342900" lvl="0" indent="-342900">
              <a:buFont typeface="Wingdings" panose="05000000000000000000" pitchFamily="2" charset="2"/>
              <a:buChar char="§"/>
            </a:pPr>
            <a:r>
              <a:rPr lang="de-DE" i="1" dirty="0" smtClean="0"/>
              <a:t>Schenkungen der letzten 10 Jahre werden rückgängig gemacht. (§528 BGB)</a:t>
            </a:r>
          </a:p>
          <a:p>
            <a:pPr marL="342900" indent="-342900">
              <a:buFont typeface="Wingdings" panose="05000000000000000000" pitchFamily="2" charset="2"/>
              <a:buChar char="§"/>
            </a:pPr>
            <a:r>
              <a:rPr lang="de-DE" b="1" i="1" dirty="0"/>
              <a:t>Angemessenheit der </a:t>
            </a:r>
            <a:r>
              <a:rPr lang="de-DE" b="1" i="1" dirty="0" smtClean="0"/>
              <a:t>Heimunterbringung: </a:t>
            </a:r>
            <a:r>
              <a:rPr lang="de-DE" i="1" dirty="0" smtClean="0"/>
              <a:t>Grundsätzlich </a:t>
            </a:r>
            <a:r>
              <a:rPr lang="de-DE" i="1" dirty="0"/>
              <a:t>ist die Auswahl des Pflegeheims Sache des pflegebedürftigen Elternteils oder dessen Betreuers. Die Kosten von Heimen mit gehobener Sonderausstattung können jedoch nicht als Bedarf angesehen werden. Das unterhaltspflichtige Kind sollte in dem Fall darlegen, dass ein Pflegeplatz in einer kostengünstigeren Einrichtung zur Verfügung steht und diese in einer zumutbaren örtlichen Entfernung zum sozialen Umfeld des Pflegebedürftigen liegt</a:t>
            </a:r>
            <a:r>
              <a:rPr lang="de-DE" i="1" dirty="0" smtClean="0"/>
              <a:t>. =&gt; Konfliktpotential</a:t>
            </a:r>
            <a:endParaRPr lang="de-DE" i="1" dirty="0"/>
          </a:p>
          <a:p>
            <a:pPr marL="342900" lvl="0" indent="-342900">
              <a:buFont typeface="Wingdings" panose="05000000000000000000" pitchFamily="2" charset="2"/>
              <a:buChar char="§"/>
            </a:pPr>
            <a:endParaRPr lang="de-DE" i="1" dirty="0"/>
          </a:p>
        </p:txBody>
      </p:sp>
      <p:sp>
        <p:nvSpPr>
          <p:cNvPr id="5" name="Titel 4"/>
          <p:cNvSpPr txBox="1">
            <a:spLocks noGrp="1"/>
          </p:cNvSpPr>
          <p:nvPr>
            <p:ph type="title"/>
          </p:nvPr>
        </p:nvSpPr>
        <p:spPr>
          <a:xfrm>
            <a:off x="364220" y="765219"/>
            <a:ext cx="10314206" cy="535531"/>
          </a:xfrm>
          <a:prstGeom prst="rect">
            <a:avLst/>
          </a:prstGeom>
          <a:noFill/>
        </p:spPr>
        <p:txBody>
          <a:bodyPr wrap="square" rtlCol="0">
            <a:spAutoFit/>
          </a:bodyPr>
          <a:lstStyle/>
          <a:p>
            <a:r>
              <a:rPr lang="de-DE" sz="3200" dirty="0" smtClean="0">
                <a:solidFill>
                  <a:srgbClr val="1D2D4B"/>
                </a:solidFill>
              </a:rPr>
              <a:t>Pflege</a:t>
            </a:r>
            <a:endParaRPr lang="de-DE" sz="3200" dirty="0">
              <a:solidFill>
                <a:srgbClr val="1D2D4B"/>
              </a:solidFill>
            </a:endParaRPr>
          </a:p>
        </p:txBody>
      </p:sp>
    </p:spTree>
    <p:extLst>
      <p:ext uri="{BB962C8B-B14F-4D97-AF65-F5344CB8AC3E}">
        <p14:creationId xmlns:p14="http://schemas.microsoft.com/office/powerpoint/2010/main" val="151943343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23</a:t>
            </a:fld>
            <a:endParaRPr lang="de-DE"/>
          </a:p>
        </p:txBody>
      </p:sp>
      <p:sp>
        <p:nvSpPr>
          <p:cNvPr id="3" name="Textplatzhalter 2"/>
          <p:cNvSpPr>
            <a:spLocks noGrp="1"/>
          </p:cNvSpPr>
          <p:nvPr>
            <p:ph type="body" sz="half" idx="2"/>
          </p:nvPr>
        </p:nvSpPr>
        <p:spPr>
          <a:xfrm>
            <a:off x="369357" y="1801058"/>
            <a:ext cx="11140854" cy="3917953"/>
          </a:xfrm>
        </p:spPr>
        <p:txBody>
          <a:bodyPr/>
          <a:lstStyle/>
          <a:p>
            <a:pPr lvl="0"/>
            <a:endParaRPr lang="de-DE" dirty="0" smtClean="0"/>
          </a:p>
          <a:p>
            <a:r>
              <a:rPr lang="de-DE" b="1" dirty="0"/>
              <a:t>Verwertung der selbst bewohnten Immobilie des Bedürftigen</a:t>
            </a:r>
          </a:p>
          <a:p>
            <a:r>
              <a:rPr lang="de-DE" dirty="0"/>
              <a:t>Das Sozialamt kann die unmittelbare Verwertung der Immobilie nicht verlangen, wenn der Einsatz einer vormals als Familienimmobilie genutzten Wohnung eine unbillige Härte darstellt. Das ist dann der Fall, wenn beispielsweise der Ehegatte die Immobilie noch bewohnt oder eine andere Person das Wohnrecht hat (sogenanntes </a:t>
            </a:r>
            <a:r>
              <a:rPr lang="de-DE" dirty="0" err="1"/>
              <a:t>Nießbrauchsrecht</a:t>
            </a:r>
            <a:r>
              <a:rPr lang="de-DE" dirty="0"/>
              <a:t>). In diesem Fall wird die Sozialhilfe als Darlehen geleistet. Zur Sicherung des Darlehens verlangt das Sozialamt eine Sicherung des Rückzahlungsanspruchs beispielsweise durch eine Hypothek.</a:t>
            </a:r>
          </a:p>
        </p:txBody>
      </p:sp>
      <p:sp>
        <p:nvSpPr>
          <p:cNvPr id="5" name="Titel 4"/>
          <p:cNvSpPr txBox="1">
            <a:spLocks noGrp="1"/>
          </p:cNvSpPr>
          <p:nvPr>
            <p:ph type="title"/>
          </p:nvPr>
        </p:nvSpPr>
        <p:spPr>
          <a:xfrm>
            <a:off x="364220" y="765219"/>
            <a:ext cx="10314206" cy="535531"/>
          </a:xfrm>
          <a:prstGeom prst="rect">
            <a:avLst/>
          </a:prstGeom>
          <a:noFill/>
        </p:spPr>
        <p:txBody>
          <a:bodyPr wrap="square" rtlCol="0">
            <a:spAutoFit/>
          </a:bodyPr>
          <a:lstStyle/>
          <a:p>
            <a:r>
              <a:rPr lang="de-DE" sz="3200" dirty="0" smtClean="0">
                <a:solidFill>
                  <a:srgbClr val="1D2D4B"/>
                </a:solidFill>
              </a:rPr>
              <a:t>Pflege</a:t>
            </a:r>
            <a:endParaRPr lang="de-DE" sz="3200" dirty="0">
              <a:solidFill>
                <a:srgbClr val="1D2D4B"/>
              </a:solidFill>
            </a:endParaRPr>
          </a:p>
        </p:txBody>
      </p:sp>
    </p:spTree>
    <p:extLst>
      <p:ext uri="{BB962C8B-B14F-4D97-AF65-F5344CB8AC3E}">
        <p14:creationId xmlns:p14="http://schemas.microsoft.com/office/powerpoint/2010/main" val="342402697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24</a:t>
            </a:fld>
            <a:endParaRPr lang="de-DE"/>
          </a:p>
        </p:txBody>
      </p:sp>
      <p:sp>
        <p:nvSpPr>
          <p:cNvPr id="3" name="Textplatzhalter 2"/>
          <p:cNvSpPr>
            <a:spLocks noGrp="1"/>
          </p:cNvSpPr>
          <p:nvPr>
            <p:ph type="body" sz="half" idx="2"/>
          </p:nvPr>
        </p:nvSpPr>
        <p:spPr/>
        <p:txBody>
          <a:bodyPr/>
          <a:lstStyle/>
          <a:p>
            <a:pPr lvl="0"/>
            <a:r>
              <a:rPr lang="de-DE" dirty="0" smtClean="0"/>
              <a:t>Im Juni 2021 ist die neue Pflegreform vom Bundestag beschlossen worden.</a:t>
            </a:r>
          </a:p>
          <a:p>
            <a:pPr lvl="0"/>
            <a:endParaRPr lang="de-DE" u="sng" dirty="0" smtClean="0"/>
          </a:p>
          <a:p>
            <a:pPr lvl="0"/>
            <a:r>
              <a:rPr lang="de-DE" u="sng" dirty="0" smtClean="0"/>
              <a:t>Die Reform beinhaltet:</a:t>
            </a:r>
          </a:p>
          <a:p>
            <a:pPr marL="342900" lvl="0" indent="-342900">
              <a:buFont typeface="Wingdings" panose="05000000000000000000" pitchFamily="2" charset="2"/>
              <a:buChar char="§"/>
            </a:pPr>
            <a:r>
              <a:rPr lang="de-DE" dirty="0" smtClean="0"/>
              <a:t>Zuschüsse </a:t>
            </a:r>
            <a:r>
              <a:rPr lang="de-DE" dirty="0"/>
              <a:t>zu den Pflegekosten im Heim</a:t>
            </a:r>
          </a:p>
          <a:p>
            <a:pPr marL="342900" lvl="0" indent="-342900">
              <a:buFont typeface="Wingdings" panose="05000000000000000000" pitchFamily="2" charset="2"/>
              <a:buChar char="§"/>
            </a:pPr>
            <a:r>
              <a:rPr lang="de-DE" dirty="0"/>
              <a:t>Kurzzeitpflegebetrag und Pflegesachleistungen werden angehoben</a:t>
            </a:r>
          </a:p>
          <a:p>
            <a:pPr marL="342900" lvl="0" indent="-342900">
              <a:buFont typeface="Wingdings" panose="05000000000000000000" pitchFamily="2" charset="2"/>
              <a:buChar char="§"/>
            </a:pPr>
            <a:r>
              <a:rPr lang="de-DE" dirty="0"/>
              <a:t>Übergangspflege im Krankenhaus</a:t>
            </a:r>
          </a:p>
          <a:p>
            <a:pPr marL="342900" lvl="0" indent="-342900">
              <a:buFont typeface="Wingdings" panose="05000000000000000000" pitchFamily="2" charset="2"/>
              <a:buChar char="§"/>
            </a:pPr>
            <a:r>
              <a:rPr lang="de-DE" dirty="0"/>
              <a:t>Einige Ansprüche gelten nun über den Tod hinaus</a:t>
            </a:r>
          </a:p>
          <a:p>
            <a:pPr marL="342900" lvl="0" indent="-342900">
              <a:buFont typeface="Wingdings" panose="05000000000000000000" pitchFamily="2" charset="2"/>
              <a:buChar char="§"/>
            </a:pPr>
            <a:r>
              <a:rPr lang="de-DE" dirty="0"/>
              <a:t>Mehr Hinweise auf Beratungsmöglichkeiten</a:t>
            </a:r>
          </a:p>
          <a:p>
            <a:pPr marL="342900" lvl="0" indent="-342900">
              <a:buFont typeface="Wingdings" panose="05000000000000000000" pitchFamily="2" charset="2"/>
              <a:buChar char="§"/>
            </a:pPr>
            <a:r>
              <a:rPr lang="de-DE" dirty="0"/>
              <a:t>Vereinfachte Versorgung mit Hilfsmitteln</a:t>
            </a:r>
          </a:p>
          <a:p>
            <a:pPr marL="342900" lvl="0" indent="-342900">
              <a:buFont typeface="Wingdings" panose="05000000000000000000" pitchFamily="2" charset="2"/>
              <a:buChar char="§"/>
            </a:pPr>
            <a:r>
              <a:rPr lang="de-DE" dirty="0"/>
              <a:t>Umwandlung von Pflegesachleistungen auch ohne Antrag möglich</a:t>
            </a:r>
          </a:p>
          <a:p>
            <a:r>
              <a:rPr lang="de-DE" i="1" dirty="0" smtClean="0"/>
              <a:t>Um im Rahmen einer Pflegeergänzungsabsicherung zu beraten, sind für uns die beiden ersten Leistungen relevant.</a:t>
            </a:r>
            <a:endParaRPr lang="de-DE" i="1" dirty="0"/>
          </a:p>
        </p:txBody>
      </p:sp>
      <p:sp>
        <p:nvSpPr>
          <p:cNvPr id="5" name="Titel 4"/>
          <p:cNvSpPr txBox="1">
            <a:spLocks noGrp="1"/>
          </p:cNvSpPr>
          <p:nvPr>
            <p:ph type="title"/>
          </p:nvPr>
        </p:nvSpPr>
        <p:spPr>
          <a:xfrm>
            <a:off x="364220" y="765219"/>
            <a:ext cx="10314206" cy="535531"/>
          </a:xfrm>
          <a:prstGeom prst="rect">
            <a:avLst/>
          </a:prstGeom>
          <a:noFill/>
        </p:spPr>
        <p:txBody>
          <a:bodyPr wrap="square" rtlCol="0">
            <a:spAutoFit/>
          </a:bodyPr>
          <a:lstStyle/>
          <a:p>
            <a:r>
              <a:rPr lang="de-DE" sz="3200" dirty="0" smtClean="0">
                <a:solidFill>
                  <a:srgbClr val="1D2D4B"/>
                </a:solidFill>
              </a:rPr>
              <a:t>Pflege</a:t>
            </a:r>
            <a:endParaRPr lang="de-DE" sz="3200" dirty="0">
              <a:solidFill>
                <a:srgbClr val="1D2D4B"/>
              </a:solidFill>
            </a:endParaRPr>
          </a:p>
        </p:txBody>
      </p:sp>
    </p:spTree>
    <p:extLst>
      <p:ext uri="{BB962C8B-B14F-4D97-AF65-F5344CB8AC3E}">
        <p14:creationId xmlns:p14="http://schemas.microsoft.com/office/powerpoint/2010/main" val="105912054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25</a:t>
            </a:fld>
            <a:endParaRPr lang="de-DE"/>
          </a:p>
        </p:txBody>
      </p:sp>
      <p:sp>
        <p:nvSpPr>
          <p:cNvPr id="3" name="Textplatzhalter 2"/>
          <p:cNvSpPr>
            <a:spLocks noGrp="1"/>
          </p:cNvSpPr>
          <p:nvPr>
            <p:ph type="body" sz="half" idx="2"/>
          </p:nvPr>
        </p:nvSpPr>
        <p:spPr/>
        <p:txBody>
          <a:bodyPr/>
          <a:lstStyle/>
          <a:p>
            <a:endParaRPr lang="de-DE" dirty="0" smtClean="0"/>
          </a:p>
          <a:p>
            <a:r>
              <a:rPr lang="de-DE" dirty="0" smtClean="0"/>
              <a:t>Pflegebedürftige</a:t>
            </a:r>
            <a:r>
              <a:rPr lang="de-DE" dirty="0"/>
              <a:t>, die in vollstationären Einrichtungen leben, erhalten </a:t>
            </a:r>
            <a:r>
              <a:rPr lang="de-DE" b="1" dirty="0"/>
              <a:t>ab 1. Januar 2022</a:t>
            </a:r>
            <a:r>
              <a:rPr lang="de-DE" dirty="0"/>
              <a:t> einen "Leistungszuschlag" auf die Pflegekosten und die Ausbildungskosten</a:t>
            </a:r>
            <a:r>
              <a:rPr lang="de-DE" dirty="0" smtClean="0"/>
              <a:t>.</a:t>
            </a:r>
          </a:p>
          <a:p>
            <a:endParaRPr lang="de-DE" dirty="0"/>
          </a:p>
          <a:p>
            <a:r>
              <a:rPr lang="de-DE" dirty="0"/>
              <a:t>Um die finanzielle Belastung der pflegebedürftigen Menschen abzumildern, wird für die Pflegegrade 2 bis 5 ab 01.01.2022 ein Leistungszuschlag zu den Pflege- und Ausbildungskosten gewährt und der Eigenanteil an den Pflege- und Ausbildungskosten schrittweise verringert</a:t>
            </a:r>
            <a:r>
              <a:rPr lang="de-DE" dirty="0" smtClean="0"/>
              <a:t>.</a:t>
            </a:r>
          </a:p>
          <a:p>
            <a:r>
              <a:rPr lang="de-DE" dirty="0"/>
              <a:t/>
            </a:r>
            <a:br>
              <a:rPr lang="de-DE" dirty="0"/>
            </a:br>
            <a:r>
              <a:rPr lang="de-DE" dirty="0"/>
              <a:t>Die Kosten für Unterkunft, Verpflegung und Investitionen werden nach wie vor nicht bezuschusst.</a:t>
            </a:r>
            <a:br>
              <a:rPr lang="de-DE" dirty="0"/>
            </a:br>
            <a:r>
              <a:rPr lang="de-DE" dirty="0"/>
              <a:t>Die Höhe der Zuschüsse richtet sich nach dem Zeitraum, in dem Leistungen der vollstationären Pflege bezogen werden.</a:t>
            </a:r>
          </a:p>
          <a:p>
            <a:pPr lvl="0"/>
            <a:endParaRPr lang="de-DE" i="1" dirty="0"/>
          </a:p>
        </p:txBody>
      </p:sp>
      <p:sp>
        <p:nvSpPr>
          <p:cNvPr id="5" name="Titel 4"/>
          <p:cNvSpPr txBox="1">
            <a:spLocks noGrp="1"/>
          </p:cNvSpPr>
          <p:nvPr>
            <p:ph type="title"/>
          </p:nvPr>
        </p:nvSpPr>
        <p:spPr>
          <a:xfrm>
            <a:off x="364220" y="765219"/>
            <a:ext cx="10314206" cy="535531"/>
          </a:xfrm>
          <a:prstGeom prst="rect">
            <a:avLst/>
          </a:prstGeom>
          <a:noFill/>
        </p:spPr>
        <p:txBody>
          <a:bodyPr wrap="square" rtlCol="0">
            <a:spAutoFit/>
          </a:bodyPr>
          <a:lstStyle/>
          <a:p>
            <a:r>
              <a:rPr lang="de-DE" sz="3200" dirty="0" smtClean="0">
                <a:solidFill>
                  <a:srgbClr val="1D2D4B"/>
                </a:solidFill>
              </a:rPr>
              <a:t>Pflege</a:t>
            </a:r>
            <a:endParaRPr lang="de-DE" sz="3200" dirty="0">
              <a:solidFill>
                <a:srgbClr val="1D2D4B"/>
              </a:solidFill>
            </a:endParaRPr>
          </a:p>
        </p:txBody>
      </p:sp>
    </p:spTree>
    <p:extLst>
      <p:ext uri="{BB962C8B-B14F-4D97-AF65-F5344CB8AC3E}">
        <p14:creationId xmlns:p14="http://schemas.microsoft.com/office/powerpoint/2010/main" val="53588492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26</a:t>
            </a:fld>
            <a:endParaRPr lang="de-DE"/>
          </a:p>
        </p:txBody>
      </p:sp>
      <p:sp>
        <p:nvSpPr>
          <p:cNvPr id="3" name="Textplatzhalter 2"/>
          <p:cNvSpPr>
            <a:spLocks noGrp="1"/>
          </p:cNvSpPr>
          <p:nvPr>
            <p:ph type="body" sz="half" idx="2"/>
          </p:nvPr>
        </p:nvSpPr>
        <p:spPr>
          <a:xfrm>
            <a:off x="369357" y="1801058"/>
            <a:ext cx="11569118" cy="4796592"/>
          </a:xfrm>
        </p:spPr>
        <p:txBody>
          <a:bodyPr/>
          <a:lstStyle/>
          <a:p>
            <a:endParaRPr lang="de-DE" u="sng" dirty="0" smtClean="0"/>
          </a:p>
          <a:p>
            <a:r>
              <a:rPr lang="de-DE" u="sng" dirty="0" smtClean="0"/>
              <a:t>Für </a:t>
            </a:r>
            <a:r>
              <a:rPr lang="de-DE" u="sng" dirty="0"/>
              <a:t>Heimbewohner mit Pflegegrad 2-5 beträgt der Leistungszuschlag:</a:t>
            </a:r>
          </a:p>
          <a:p>
            <a:pPr lvl="0"/>
            <a:r>
              <a:rPr lang="de-DE" dirty="0"/>
              <a:t>5% des Eigenanteils an den Pflegekosten innerhalb des ersten Jahres</a:t>
            </a:r>
          </a:p>
          <a:p>
            <a:pPr lvl="0"/>
            <a:r>
              <a:rPr lang="de-DE" dirty="0"/>
              <a:t>25% des Eigenanteils an den Pflegekosten wenn sie mehr als 12 Monate,</a:t>
            </a:r>
          </a:p>
          <a:p>
            <a:pPr lvl="0"/>
            <a:r>
              <a:rPr lang="de-DE" dirty="0"/>
              <a:t>45% des Eigenanteils an den Pflegekosten wenn sie mehr als 24 Monate und</a:t>
            </a:r>
          </a:p>
          <a:p>
            <a:pPr lvl="0"/>
            <a:r>
              <a:rPr lang="de-DE" dirty="0"/>
              <a:t>70% des Eigenanteils an den Pflegekosten wenn sie mehr als 36 Monate in einem Pflegeheim leben.</a:t>
            </a:r>
          </a:p>
          <a:p>
            <a:pPr lvl="0"/>
            <a:endParaRPr lang="de-DE" i="1" dirty="0" smtClean="0"/>
          </a:p>
          <a:p>
            <a:r>
              <a:rPr lang="de-DE" b="1" dirty="0"/>
              <a:t>Pflegebedürftige</a:t>
            </a:r>
            <a:r>
              <a:rPr lang="de-DE" dirty="0"/>
              <a:t> </a:t>
            </a:r>
            <a:r>
              <a:rPr lang="de-DE" b="1" dirty="0"/>
              <a:t>Personen mit Pflegegrad 1 haben keinen Anspruch auf den neuen Zuschuss. </a:t>
            </a:r>
            <a:endParaRPr lang="de-DE" dirty="0"/>
          </a:p>
          <a:p>
            <a:pPr lvl="0"/>
            <a:endParaRPr lang="de-DE" i="1" dirty="0"/>
          </a:p>
        </p:txBody>
      </p:sp>
      <p:sp>
        <p:nvSpPr>
          <p:cNvPr id="5" name="Titel 4"/>
          <p:cNvSpPr txBox="1">
            <a:spLocks noGrp="1"/>
          </p:cNvSpPr>
          <p:nvPr>
            <p:ph type="title"/>
          </p:nvPr>
        </p:nvSpPr>
        <p:spPr>
          <a:xfrm>
            <a:off x="364220" y="765219"/>
            <a:ext cx="10314206" cy="535531"/>
          </a:xfrm>
          <a:prstGeom prst="rect">
            <a:avLst/>
          </a:prstGeom>
          <a:noFill/>
        </p:spPr>
        <p:txBody>
          <a:bodyPr wrap="square" rtlCol="0">
            <a:spAutoFit/>
          </a:bodyPr>
          <a:lstStyle/>
          <a:p>
            <a:r>
              <a:rPr lang="de-DE" sz="3200" dirty="0" smtClean="0">
                <a:solidFill>
                  <a:srgbClr val="1D2D4B"/>
                </a:solidFill>
              </a:rPr>
              <a:t>Pflege</a:t>
            </a:r>
            <a:endParaRPr lang="de-DE" sz="3200" dirty="0">
              <a:solidFill>
                <a:srgbClr val="1D2D4B"/>
              </a:solidFill>
            </a:endParaRPr>
          </a:p>
        </p:txBody>
      </p:sp>
    </p:spTree>
    <p:extLst>
      <p:ext uri="{BB962C8B-B14F-4D97-AF65-F5344CB8AC3E}">
        <p14:creationId xmlns:p14="http://schemas.microsoft.com/office/powerpoint/2010/main" val="36833876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27</a:t>
            </a:fld>
            <a:endParaRPr lang="de-DE"/>
          </a:p>
        </p:txBody>
      </p:sp>
      <p:sp>
        <p:nvSpPr>
          <p:cNvPr id="3" name="Textplatzhalter 2"/>
          <p:cNvSpPr>
            <a:spLocks noGrp="1"/>
          </p:cNvSpPr>
          <p:nvPr>
            <p:ph type="body" sz="half" idx="2"/>
          </p:nvPr>
        </p:nvSpPr>
        <p:spPr>
          <a:xfrm>
            <a:off x="369357" y="1555335"/>
            <a:ext cx="11569118" cy="5042315"/>
          </a:xfrm>
        </p:spPr>
        <p:txBody>
          <a:bodyPr/>
          <a:lstStyle/>
          <a:p>
            <a:r>
              <a:rPr lang="de-DE" u="sng" dirty="0"/>
              <a:t>Die Heimplatzkosten setzen sich aus mehreren Bestandteilen zusammen:</a:t>
            </a:r>
            <a:endParaRPr lang="de-DE" dirty="0"/>
          </a:p>
          <a:p>
            <a:pPr marL="342900" lvl="0" indent="-342900">
              <a:buFont typeface="Wingdings" panose="05000000000000000000" pitchFamily="2" charset="2"/>
              <a:buChar char="§"/>
            </a:pPr>
            <a:r>
              <a:rPr lang="de-DE" dirty="0"/>
              <a:t>den Pflegekosten</a:t>
            </a:r>
          </a:p>
          <a:p>
            <a:pPr marL="342900" lvl="0" indent="-342900">
              <a:buFont typeface="Wingdings" panose="05000000000000000000" pitchFamily="2" charset="2"/>
              <a:buChar char="§"/>
            </a:pPr>
            <a:r>
              <a:rPr lang="de-DE" dirty="0"/>
              <a:t>den Ausbildungskosten</a:t>
            </a:r>
          </a:p>
          <a:p>
            <a:pPr marL="342900" lvl="0" indent="-342900">
              <a:buFont typeface="Wingdings" panose="05000000000000000000" pitchFamily="2" charset="2"/>
              <a:buChar char="§"/>
            </a:pPr>
            <a:r>
              <a:rPr lang="de-DE" dirty="0"/>
              <a:t>den Investitionskosten</a:t>
            </a:r>
          </a:p>
          <a:p>
            <a:pPr marL="342900" lvl="0" indent="-342900">
              <a:buFont typeface="Wingdings" panose="05000000000000000000" pitchFamily="2" charset="2"/>
              <a:buChar char="§"/>
            </a:pPr>
            <a:r>
              <a:rPr lang="de-DE" dirty="0"/>
              <a:t>den Kosten für Unterkunft und Pflege</a:t>
            </a:r>
          </a:p>
          <a:p>
            <a:endParaRPr lang="de-DE" dirty="0" smtClean="0"/>
          </a:p>
          <a:p>
            <a:r>
              <a:rPr lang="de-DE" dirty="0" smtClean="0"/>
              <a:t>Der </a:t>
            </a:r>
            <a:r>
              <a:rPr lang="de-DE" dirty="0"/>
              <a:t>gewährte Leistungszuschlag bezieht sich also lediglich auf die Pflegekosten und die Ausbildungskosten. Es bleibt abzuwarten, inwieweit der Leistungszuschlag zu einer tatsächlichen Entlastung führt.</a:t>
            </a:r>
            <a:br>
              <a:rPr lang="de-DE" dirty="0"/>
            </a:br>
            <a:r>
              <a:rPr lang="de-DE" dirty="0" smtClean="0"/>
              <a:t>Schließlich </a:t>
            </a:r>
            <a:r>
              <a:rPr lang="de-DE" dirty="0"/>
              <a:t>ist ab dem kommenden Jahr mit steigenden Personalkosten für Pflegekräfte durch die Tarifbindung von Pflegeeinrichtungen zu rechnen.</a:t>
            </a:r>
            <a:br>
              <a:rPr lang="de-DE" dirty="0"/>
            </a:br>
            <a:endParaRPr lang="de-DE" dirty="0" smtClean="0"/>
          </a:p>
          <a:p>
            <a:r>
              <a:rPr lang="de-DE" dirty="0" smtClean="0"/>
              <a:t>Es </a:t>
            </a:r>
            <a:r>
              <a:rPr lang="de-DE" dirty="0"/>
              <a:t>ist damit zu rechnen, dass die Entlastungen so gering ausfallen, dass </a:t>
            </a:r>
            <a:r>
              <a:rPr lang="de-DE" b="1" dirty="0"/>
              <a:t>bereits in zwei Jahren wieder das heutige Durchschnittsniveau der Eigenanteile von über 2.100 Euro erreicht sein wird</a:t>
            </a:r>
            <a:r>
              <a:rPr lang="de-DE" dirty="0" smtClean="0"/>
              <a:t>.</a:t>
            </a:r>
            <a:endParaRPr lang="de-DE" dirty="0"/>
          </a:p>
          <a:p>
            <a:endParaRPr lang="de-DE" u="sng" dirty="0" smtClean="0"/>
          </a:p>
        </p:txBody>
      </p:sp>
      <p:sp>
        <p:nvSpPr>
          <p:cNvPr id="5" name="Titel 4"/>
          <p:cNvSpPr txBox="1">
            <a:spLocks noGrp="1"/>
          </p:cNvSpPr>
          <p:nvPr>
            <p:ph type="title"/>
          </p:nvPr>
        </p:nvSpPr>
        <p:spPr>
          <a:xfrm>
            <a:off x="364220" y="765219"/>
            <a:ext cx="10314206" cy="535531"/>
          </a:xfrm>
          <a:prstGeom prst="rect">
            <a:avLst/>
          </a:prstGeom>
          <a:noFill/>
        </p:spPr>
        <p:txBody>
          <a:bodyPr wrap="square" rtlCol="0">
            <a:spAutoFit/>
          </a:bodyPr>
          <a:lstStyle/>
          <a:p>
            <a:r>
              <a:rPr lang="de-DE" sz="3200" dirty="0" smtClean="0">
                <a:solidFill>
                  <a:srgbClr val="1D2D4B"/>
                </a:solidFill>
              </a:rPr>
              <a:t>Pflege</a:t>
            </a:r>
            <a:endParaRPr lang="de-DE" sz="3200" dirty="0">
              <a:solidFill>
                <a:srgbClr val="1D2D4B"/>
              </a:solidFill>
            </a:endParaRPr>
          </a:p>
        </p:txBody>
      </p:sp>
    </p:spTree>
    <p:extLst>
      <p:ext uri="{BB962C8B-B14F-4D97-AF65-F5344CB8AC3E}">
        <p14:creationId xmlns:p14="http://schemas.microsoft.com/office/powerpoint/2010/main" val="214888684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28</a:t>
            </a:fld>
            <a:endParaRPr lang="de-DE"/>
          </a:p>
        </p:txBody>
      </p:sp>
      <p:sp>
        <p:nvSpPr>
          <p:cNvPr id="3" name="Textplatzhalter 2"/>
          <p:cNvSpPr>
            <a:spLocks noGrp="1"/>
          </p:cNvSpPr>
          <p:nvPr>
            <p:ph type="body" sz="half" idx="2"/>
          </p:nvPr>
        </p:nvSpPr>
        <p:spPr>
          <a:xfrm>
            <a:off x="369357" y="1555335"/>
            <a:ext cx="11569118" cy="5042315"/>
          </a:xfrm>
        </p:spPr>
        <p:txBody>
          <a:bodyPr/>
          <a:lstStyle/>
          <a:p>
            <a:r>
              <a:rPr lang="de-DE" u="sng" dirty="0" smtClean="0"/>
              <a:t>Außerdem </a:t>
            </a:r>
            <a:r>
              <a:rPr lang="de-DE" u="sng" dirty="0"/>
              <a:t>werden Kurzzeitpflegebetrag und Pflegesachleistungen angehoben.</a:t>
            </a:r>
            <a:endParaRPr lang="de-DE" dirty="0"/>
          </a:p>
          <a:p>
            <a:endParaRPr lang="de-DE" u="sng" dirty="0" smtClean="0"/>
          </a:p>
          <a:p>
            <a:r>
              <a:rPr lang="de-DE" b="1" u="sng" dirty="0"/>
              <a:t>Pflegesachleistungen </a:t>
            </a:r>
            <a:r>
              <a:rPr lang="de-DE" u="sng" dirty="0"/>
              <a:t>werden um 5 Prozent erhöht:</a:t>
            </a:r>
          </a:p>
          <a:p>
            <a:pPr lvl="0"/>
            <a:r>
              <a:rPr lang="de-DE" dirty="0"/>
              <a:t>Pflegegrad 2: ab 1. Januar 2022 </a:t>
            </a:r>
            <a:r>
              <a:rPr lang="de-DE" b="1" dirty="0"/>
              <a:t>724 Euro</a:t>
            </a:r>
            <a:r>
              <a:rPr lang="de-DE" dirty="0"/>
              <a:t> statt bisher 689 Euro</a:t>
            </a:r>
          </a:p>
          <a:p>
            <a:pPr lvl="0"/>
            <a:r>
              <a:rPr lang="de-DE" dirty="0"/>
              <a:t>Pflegegrad 3: ab 1. Januar 2022 </a:t>
            </a:r>
            <a:r>
              <a:rPr lang="de-DE" b="1" dirty="0"/>
              <a:t>1363 Euro</a:t>
            </a:r>
            <a:r>
              <a:rPr lang="de-DE" dirty="0"/>
              <a:t> statt bisher 1298 Euro</a:t>
            </a:r>
          </a:p>
          <a:p>
            <a:pPr lvl="0"/>
            <a:r>
              <a:rPr lang="de-DE" dirty="0"/>
              <a:t>Pflegegrad 4: ab 1. Januar 2022 </a:t>
            </a:r>
            <a:r>
              <a:rPr lang="de-DE" b="1" dirty="0"/>
              <a:t>1693 Euro</a:t>
            </a:r>
            <a:r>
              <a:rPr lang="de-DE" dirty="0"/>
              <a:t> statt bisher 1612 Euro</a:t>
            </a:r>
          </a:p>
          <a:p>
            <a:pPr lvl="0"/>
            <a:r>
              <a:rPr lang="de-DE" dirty="0"/>
              <a:t>Pflegegrad 5: ab 1. Januar 2022 </a:t>
            </a:r>
            <a:r>
              <a:rPr lang="de-DE" b="1" dirty="0"/>
              <a:t>2095 Euro</a:t>
            </a:r>
            <a:r>
              <a:rPr lang="de-DE" dirty="0"/>
              <a:t> statt bisher 1995 Euro</a:t>
            </a:r>
          </a:p>
          <a:p>
            <a:endParaRPr lang="de-DE" dirty="0" smtClean="0"/>
          </a:p>
          <a:p>
            <a:r>
              <a:rPr lang="de-DE" dirty="0" smtClean="0"/>
              <a:t>Die </a:t>
            </a:r>
            <a:r>
              <a:rPr lang="de-DE" dirty="0"/>
              <a:t>Leistungen der</a:t>
            </a:r>
            <a:r>
              <a:rPr lang="de-DE" b="1" dirty="0"/>
              <a:t> Kurzzeitpflege </a:t>
            </a:r>
            <a:r>
              <a:rPr lang="de-DE" dirty="0"/>
              <a:t>steigen um 10 Prozent von 1612 Euro pro Kalenderjahr auf 1774 Euro pro Kalenderjahr. Um die Anhebung zu erhalten, müssen pflegebedürftige Menschen keinen separaten Antrag stellen</a:t>
            </a:r>
            <a:r>
              <a:rPr lang="de-DE" dirty="0" smtClean="0"/>
              <a:t>.</a:t>
            </a:r>
            <a:endParaRPr lang="de-DE" dirty="0"/>
          </a:p>
        </p:txBody>
      </p:sp>
      <p:sp>
        <p:nvSpPr>
          <p:cNvPr id="5" name="Titel 4"/>
          <p:cNvSpPr txBox="1">
            <a:spLocks noGrp="1"/>
          </p:cNvSpPr>
          <p:nvPr>
            <p:ph type="title"/>
          </p:nvPr>
        </p:nvSpPr>
        <p:spPr>
          <a:xfrm>
            <a:off x="364220" y="765219"/>
            <a:ext cx="10314206" cy="535531"/>
          </a:xfrm>
          <a:prstGeom prst="rect">
            <a:avLst/>
          </a:prstGeom>
          <a:noFill/>
        </p:spPr>
        <p:txBody>
          <a:bodyPr wrap="square" rtlCol="0">
            <a:spAutoFit/>
          </a:bodyPr>
          <a:lstStyle/>
          <a:p>
            <a:r>
              <a:rPr lang="de-DE" sz="3200" dirty="0" smtClean="0">
                <a:solidFill>
                  <a:srgbClr val="1D2D4B"/>
                </a:solidFill>
              </a:rPr>
              <a:t>Pflege</a:t>
            </a:r>
            <a:endParaRPr lang="de-DE" sz="3200" dirty="0">
              <a:solidFill>
                <a:srgbClr val="1D2D4B"/>
              </a:solidFill>
            </a:endParaRPr>
          </a:p>
        </p:txBody>
      </p:sp>
    </p:spTree>
    <p:extLst>
      <p:ext uri="{BB962C8B-B14F-4D97-AF65-F5344CB8AC3E}">
        <p14:creationId xmlns:p14="http://schemas.microsoft.com/office/powerpoint/2010/main" val="328850207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29</a:t>
            </a:fld>
            <a:endParaRPr lang="de-DE"/>
          </a:p>
        </p:txBody>
      </p:sp>
      <p:sp>
        <p:nvSpPr>
          <p:cNvPr id="3" name="Textplatzhalter 2"/>
          <p:cNvSpPr>
            <a:spLocks noGrp="1"/>
          </p:cNvSpPr>
          <p:nvPr>
            <p:ph type="body" sz="half" idx="2"/>
          </p:nvPr>
        </p:nvSpPr>
        <p:spPr>
          <a:xfrm>
            <a:off x="369357" y="1555335"/>
            <a:ext cx="11569118" cy="5042315"/>
          </a:xfrm>
        </p:spPr>
        <p:txBody>
          <a:bodyPr/>
          <a:lstStyle/>
          <a:p>
            <a:endParaRPr lang="de-DE" u="sng" dirty="0" smtClean="0"/>
          </a:p>
          <a:p>
            <a:r>
              <a:rPr lang="de-DE" u="sng" dirty="0" smtClean="0"/>
              <a:t>Fazit:</a:t>
            </a:r>
            <a:endParaRPr lang="de-DE" dirty="0"/>
          </a:p>
          <a:p>
            <a:r>
              <a:rPr lang="de-DE" dirty="0" smtClean="0"/>
              <a:t>Die </a:t>
            </a:r>
            <a:r>
              <a:rPr lang="de-DE" dirty="0"/>
              <a:t>Pflegereform kann zu einer kurzzeitigen Entlastung führen. Da aber die Pflegekosten insbesondere die Lohnkosten weiter steigen werden, ist dieser Effekt nur vorübergehend. Eine private Pflegeergänzungsabsicherung ist dringend erforderlich.</a:t>
            </a:r>
          </a:p>
          <a:p>
            <a:endParaRPr lang="de-DE" dirty="0"/>
          </a:p>
        </p:txBody>
      </p:sp>
      <p:sp>
        <p:nvSpPr>
          <p:cNvPr id="5" name="Titel 4"/>
          <p:cNvSpPr txBox="1">
            <a:spLocks noGrp="1"/>
          </p:cNvSpPr>
          <p:nvPr>
            <p:ph type="title"/>
          </p:nvPr>
        </p:nvSpPr>
        <p:spPr>
          <a:xfrm>
            <a:off x="364220" y="765219"/>
            <a:ext cx="10314206" cy="535531"/>
          </a:xfrm>
          <a:prstGeom prst="rect">
            <a:avLst/>
          </a:prstGeom>
          <a:noFill/>
        </p:spPr>
        <p:txBody>
          <a:bodyPr wrap="square" rtlCol="0">
            <a:spAutoFit/>
          </a:bodyPr>
          <a:lstStyle/>
          <a:p>
            <a:r>
              <a:rPr lang="de-DE" sz="3200" dirty="0" smtClean="0">
                <a:solidFill>
                  <a:srgbClr val="1D2D4B"/>
                </a:solidFill>
              </a:rPr>
              <a:t>Pflege</a:t>
            </a:r>
            <a:endParaRPr lang="de-DE" sz="3200" dirty="0">
              <a:solidFill>
                <a:srgbClr val="1D2D4B"/>
              </a:solidFill>
            </a:endParaRPr>
          </a:p>
        </p:txBody>
      </p:sp>
    </p:spTree>
    <p:extLst>
      <p:ext uri="{BB962C8B-B14F-4D97-AF65-F5344CB8AC3E}">
        <p14:creationId xmlns:p14="http://schemas.microsoft.com/office/powerpoint/2010/main" val="9185041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sz="2400" dirty="0" smtClean="0"/>
              <a:t>Pflege</a:t>
            </a:r>
            <a:endParaRPr lang="de-DE" sz="2400" dirty="0"/>
          </a:p>
        </p:txBody>
      </p:sp>
      <p:sp>
        <p:nvSpPr>
          <p:cNvPr id="6" name="Inhaltsplatzhalter 2"/>
          <p:cNvSpPr txBox="1">
            <a:spLocks/>
          </p:cNvSpPr>
          <p:nvPr/>
        </p:nvSpPr>
        <p:spPr>
          <a:xfrm>
            <a:off x="488829" y="1798388"/>
            <a:ext cx="11334751" cy="43537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2400" u="sng" dirty="0" smtClean="0">
                <a:solidFill>
                  <a:srgbClr val="1D2D4B"/>
                </a:solidFill>
              </a:rPr>
              <a:t>Anstieg der Pflegefälle in Deutschland:</a:t>
            </a:r>
          </a:p>
          <a:p>
            <a:pPr>
              <a:buFont typeface="Wingdings" panose="05000000000000000000" pitchFamily="2" charset="2"/>
              <a:buChar char="§"/>
            </a:pPr>
            <a:r>
              <a:rPr lang="de-DE" sz="2200" dirty="0" smtClean="0">
                <a:solidFill>
                  <a:srgbClr val="1D2D4B"/>
                </a:solidFill>
              </a:rPr>
              <a:t>Anstieg der Pflegefälle durch Gentechnologie, Gerätemedizin und Pflegereform (2017)</a:t>
            </a:r>
          </a:p>
          <a:p>
            <a:pPr>
              <a:buFont typeface="Wingdings" panose="05000000000000000000" pitchFamily="2" charset="2"/>
              <a:buChar char="§"/>
            </a:pPr>
            <a:r>
              <a:rPr lang="de-DE" sz="2200" dirty="0" smtClean="0">
                <a:solidFill>
                  <a:srgbClr val="1D2D4B"/>
                </a:solidFill>
              </a:rPr>
              <a:t>Verdopplung der Pflegefälle von 2010 bis 2021</a:t>
            </a:r>
          </a:p>
          <a:p>
            <a:pPr>
              <a:buFont typeface="Wingdings" panose="05000000000000000000" pitchFamily="2" charset="2"/>
              <a:buChar char="§"/>
            </a:pPr>
            <a:endParaRPr lang="de-DE" sz="2400" dirty="0" smtClean="0">
              <a:solidFill>
                <a:srgbClr val="1D2D4B"/>
              </a:solidFill>
            </a:endParaRPr>
          </a:p>
        </p:txBody>
      </p:sp>
      <p:pic>
        <p:nvPicPr>
          <p:cNvPr id="3" name="Grafik 2"/>
          <p:cNvPicPr>
            <a:picLocks noChangeAspect="1"/>
          </p:cNvPicPr>
          <p:nvPr/>
        </p:nvPicPr>
        <p:blipFill>
          <a:blip r:embed="rId2"/>
          <a:stretch>
            <a:fillRect/>
          </a:stretch>
        </p:blipFill>
        <p:spPr>
          <a:xfrm>
            <a:off x="488829" y="3423313"/>
            <a:ext cx="6679531" cy="3111405"/>
          </a:xfrm>
          <a:prstGeom prst="rect">
            <a:avLst/>
          </a:prstGeom>
        </p:spPr>
      </p:pic>
    </p:spTree>
    <p:extLst>
      <p:ext uri="{BB962C8B-B14F-4D97-AF65-F5344CB8AC3E}">
        <p14:creationId xmlns:p14="http://schemas.microsoft.com/office/powerpoint/2010/main" val="42000106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sz="2400" dirty="0" smtClean="0"/>
              <a:t>Pflege</a:t>
            </a:r>
            <a:endParaRPr lang="de-DE" sz="2400" dirty="0"/>
          </a:p>
        </p:txBody>
      </p:sp>
      <p:sp>
        <p:nvSpPr>
          <p:cNvPr id="6" name="Inhaltsplatzhalter 2"/>
          <p:cNvSpPr txBox="1">
            <a:spLocks/>
          </p:cNvSpPr>
          <p:nvPr/>
        </p:nvSpPr>
        <p:spPr>
          <a:xfrm>
            <a:off x="488829" y="1573798"/>
            <a:ext cx="11181803" cy="47783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2400" b="1" dirty="0" smtClean="0">
                <a:solidFill>
                  <a:srgbClr val="1D2D4B"/>
                </a:solidFill>
              </a:rPr>
              <a:t>Der Pflegebedürftigkeitsbegriff</a:t>
            </a:r>
            <a:endParaRPr lang="de-DE" sz="2200" b="1" dirty="0" smtClean="0">
              <a:solidFill>
                <a:srgbClr val="1D2D4B"/>
              </a:solidFill>
            </a:endParaRPr>
          </a:p>
          <a:p>
            <a:pPr marL="0" indent="0">
              <a:buNone/>
            </a:pPr>
            <a:r>
              <a:rPr lang="de-DE" sz="2200" dirty="0">
                <a:solidFill>
                  <a:srgbClr val="1D2D4B"/>
                </a:solidFill>
              </a:rPr>
              <a:t>Pflegebedürftig im Sinne des SGB XI sind Personen</a:t>
            </a:r>
            <a:r>
              <a:rPr lang="de-DE" sz="2200" dirty="0" smtClean="0">
                <a:solidFill>
                  <a:srgbClr val="1D2D4B"/>
                </a:solidFill>
              </a:rPr>
              <a:t>,</a:t>
            </a:r>
          </a:p>
          <a:p>
            <a:pPr>
              <a:buFont typeface="Wingdings" panose="05000000000000000000" pitchFamily="2" charset="2"/>
              <a:buChar char="§"/>
            </a:pPr>
            <a:r>
              <a:rPr lang="de-DE" sz="2200" dirty="0" smtClean="0">
                <a:solidFill>
                  <a:srgbClr val="1D2D4B"/>
                </a:solidFill>
              </a:rPr>
              <a:t>die </a:t>
            </a:r>
            <a:r>
              <a:rPr lang="de-DE" sz="2200" dirty="0">
                <a:solidFill>
                  <a:srgbClr val="1D2D4B"/>
                </a:solidFill>
              </a:rPr>
              <a:t>gesundheitlich bedingte Beeinträchtigungen der Selbständigkeit oder der Fähigkeiten aufweisen </a:t>
            </a:r>
            <a:r>
              <a:rPr lang="de-DE" sz="2200" dirty="0" smtClean="0">
                <a:solidFill>
                  <a:srgbClr val="1D2D4B"/>
                </a:solidFill>
              </a:rPr>
              <a:t>und</a:t>
            </a:r>
          </a:p>
          <a:p>
            <a:pPr>
              <a:buFont typeface="Wingdings" panose="05000000000000000000" pitchFamily="2" charset="2"/>
              <a:buChar char="§"/>
            </a:pPr>
            <a:r>
              <a:rPr lang="de-DE" sz="2200" dirty="0" smtClean="0">
                <a:solidFill>
                  <a:srgbClr val="1D2D4B"/>
                </a:solidFill>
              </a:rPr>
              <a:t>deshalb </a:t>
            </a:r>
            <a:r>
              <a:rPr lang="de-DE" sz="2200" dirty="0">
                <a:solidFill>
                  <a:srgbClr val="1D2D4B"/>
                </a:solidFill>
              </a:rPr>
              <a:t>der Hilfe durch andere </a:t>
            </a:r>
            <a:r>
              <a:rPr lang="de-DE" sz="2200" dirty="0" smtClean="0">
                <a:solidFill>
                  <a:srgbClr val="1D2D4B"/>
                </a:solidFill>
              </a:rPr>
              <a:t>bedürfen.</a:t>
            </a:r>
          </a:p>
          <a:p>
            <a:pPr marL="0" indent="0">
              <a:buNone/>
            </a:pPr>
            <a:r>
              <a:rPr lang="de-DE" sz="2200" dirty="0" smtClean="0">
                <a:solidFill>
                  <a:srgbClr val="1D2D4B"/>
                </a:solidFill>
              </a:rPr>
              <a:t>Es </a:t>
            </a:r>
            <a:r>
              <a:rPr lang="de-DE" sz="2200" dirty="0">
                <a:solidFill>
                  <a:srgbClr val="1D2D4B"/>
                </a:solidFill>
              </a:rPr>
              <a:t>muss sich um Personen handeln, </a:t>
            </a:r>
            <a:r>
              <a:rPr lang="de-DE" sz="2200" dirty="0" smtClean="0">
                <a:solidFill>
                  <a:srgbClr val="1D2D4B"/>
                </a:solidFill>
              </a:rPr>
              <a:t>die</a:t>
            </a:r>
          </a:p>
          <a:p>
            <a:pPr>
              <a:buFont typeface="Wingdings" panose="05000000000000000000" pitchFamily="2" charset="2"/>
              <a:buChar char="§"/>
            </a:pPr>
            <a:r>
              <a:rPr lang="de-DE" sz="2200" dirty="0" smtClean="0">
                <a:solidFill>
                  <a:srgbClr val="1D2D4B"/>
                </a:solidFill>
              </a:rPr>
              <a:t>körperliche</a:t>
            </a:r>
            <a:r>
              <a:rPr lang="de-DE" sz="2200" dirty="0">
                <a:solidFill>
                  <a:srgbClr val="1D2D4B"/>
                </a:solidFill>
              </a:rPr>
              <a:t>, kognitive oder psychische Beeinträchtigungen </a:t>
            </a:r>
            <a:r>
              <a:rPr lang="de-DE" sz="2200" dirty="0" smtClean="0">
                <a:solidFill>
                  <a:srgbClr val="1D2D4B"/>
                </a:solidFill>
              </a:rPr>
              <a:t>oder</a:t>
            </a:r>
          </a:p>
          <a:p>
            <a:pPr>
              <a:buFont typeface="Wingdings" panose="05000000000000000000" pitchFamily="2" charset="2"/>
              <a:buChar char="§"/>
            </a:pPr>
            <a:r>
              <a:rPr lang="de-DE" sz="2200" dirty="0" smtClean="0">
                <a:solidFill>
                  <a:srgbClr val="1D2D4B"/>
                </a:solidFill>
              </a:rPr>
              <a:t>gesundheitlich </a:t>
            </a:r>
            <a:r>
              <a:rPr lang="de-DE" sz="2200" dirty="0">
                <a:solidFill>
                  <a:srgbClr val="1D2D4B"/>
                </a:solidFill>
              </a:rPr>
              <a:t>bedingte Belastungen oder Anforderungen nicht selbständig kompensieren oder bewältigen können</a:t>
            </a:r>
            <a:r>
              <a:rPr lang="de-DE" sz="2200" dirty="0" smtClean="0">
                <a:solidFill>
                  <a:srgbClr val="1D2D4B"/>
                </a:solidFill>
              </a:rPr>
              <a:t>.</a:t>
            </a:r>
          </a:p>
          <a:p>
            <a:pPr>
              <a:buFont typeface="Wingdings" panose="05000000000000000000" pitchFamily="2" charset="2"/>
              <a:buChar char="§"/>
            </a:pPr>
            <a:endParaRPr lang="de-DE" sz="2200" dirty="0">
              <a:solidFill>
                <a:srgbClr val="1D2D4B"/>
              </a:solidFill>
            </a:endParaRPr>
          </a:p>
          <a:p>
            <a:pPr marL="0" indent="0">
              <a:buNone/>
            </a:pPr>
            <a:r>
              <a:rPr lang="de-DE" sz="2200" dirty="0">
                <a:solidFill>
                  <a:srgbClr val="1D2D4B"/>
                </a:solidFill>
              </a:rPr>
              <a:t>Die Pflegebedürftigkeit muss auf </a:t>
            </a:r>
            <a:r>
              <a:rPr lang="de-DE" sz="2200" b="1" dirty="0">
                <a:solidFill>
                  <a:srgbClr val="1D2D4B"/>
                </a:solidFill>
              </a:rPr>
              <a:t>Dauer</a:t>
            </a:r>
            <a:r>
              <a:rPr lang="de-DE" sz="2200" dirty="0">
                <a:solidFill>
                  <a:srgbClr val="1D2D4B"/>
                </a:solidFill>
              </a:rPr>
              <a:t>, voraussichtlich für mindestens </a:t>
            </a:r>
            <a:r>
              <a:rPr lang="de-DE" sz="2200" b="1" dirty="0">
                <a:solidFill>
                  <a:srgbClr val="1D2D4B"/>
                </a:solidFill>
              </a:rPr>
              <a:t>sechs Monate</a:t>
            </a:r>
            <a:r>
              <a:rPr lang="de-DE" sz="2200" dirty="0">
                <a:solidFill>
                  <a:srgbClr val="1D2D4B"/>
                </a:solidFill>
              </a:rPr>
              <a:t>, und mit mindestens der in § 15 festgelegten Schwere bestehen.</a:t>
            </a:r>
            <a:endParaRPr lang="de-DE" sz="2200" dirty="0" smtClean="0">
              <a:solidFill>
                <a:srgbClr val="1D2D4B"/>
              </a:solidFill>
            </a:endParaRPr>
          </a:p>
        </p:txBody>
      </p:sp>
    </p:spTree>
    <p:extLst>
      <p:ext uri="{BB962C8B-B14F-4D97-AF65-F5344CB8AC3E}">
        <p14:creationId xmlns:p14="http://schemas.microsoft.com/office/powerpoint/2010/main" val="35904282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sz="2400" dirty="0" smtClean="0"/>
              <a:t>Pflege</a:t>
            </a:r>
            <a:endParaRPr lang="de-DE" sz="2400" dirty="0"/>
          </a:p>
        </p:txBody>
      </p:sp>
      <p:sp>
        <p:nvSpPr>
          <p:cNvPr id="6" name="Inhaltsplatzhalter 2"/>
          <p:cNvSpPr txBox="1">
            <a:spLocks/>
          </p:cNvSpPr>
          <p:nvPr/>
        </p:nvSpPr>
        <p:spPr>
          <a:xfrm>
            <a:off x="488829" y="1573798"/>
            <a:ext cx="11181803" cy="43537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e-DE" sz="2400" u="sng" dirty="0" smtClean="0">
              <a:solidFill>
                <a:srgbClr val="1D2D4B"/>
              </a:solidFill>
            </a:endParaRPr>
          </a:p>
          <a:p>
            <a:pPr marL="0" indent="0">
              <a:buNone/>
            </a:pPr>
            <a:r>
              <a:rPr lang="de-DE" sz="2400" u="sng" dirty="0" smtClean="0">
                <a:solidFill>
                  <a:srgbClr val="1D2D4B"/>
                </a:solidFill>
              </a:rPr>
              <a:t>Wichtige Änderungen durch das Pflegestärkungsgesetz II</a:t>
            </a:r>
          </a:p>
          <a:p>
            <a:pPr>
              <a:buFont typeface="Wingdings" panose="05000000000000000000" pitchFamily="2" charset="2"/>
              <a:buChar char="§"/>
            </a:pPr>
            <a:endParaRPr lang="de-DE" sz="2200" dirty="0" smtClean="0">
              <a:solidFill>
                <a:srgbClr val="1D2D4B"/>
              </a:solidFill>
            </a:endParaRPr>
          </a:p>
          <a:p>
            <a:pPr>
              <a:buFont typeface="Wingdings" panose="05000000000000000000" pitchFamily="2" charset="2"/>
              <a:buChar char="§"/>
            </a:pPr>
            <a:r>
              <a:rPr lang="de-DE" sz="2200" dirty="0" smtClean="0">
                <a:solidFill>
                  <a:srgbClr val="1D2D4B"/>
                </a:solidFill>
              </a:rPr>
              <a:t>Aus ehemals drei Pflegestufen wurden fünf Pflegegrade. Dadurch sollten mehr Menschen Leistungen aus der Pflegepflichtversicherung erhalten.</a:t>
            </a:r>
          </a:p>
          <a:p>
            <a:pPr>
              <a:buFont typeface="Wingdings" panose="05000000000000000000" pitchFamily="2" charset="2"/>
              <a:buChar char="§"/>
            </a:pPr>
            <a:r>
              <a:rPr lang="de-DE" sz="2200" dirty="0" smtClean="0">
                <a:solidFill>
                  <a:srgbClr val="1D2D4B"/>
                </a:solidFill>
              </a:rPr>
              <a:t>Die Leistungen in der ambulanten und stationären Pflege haben sich zum Teil deutlich erhöht und verbessert.</a:t>
            </a:r>
          </a:p>
          <a:p>
            <a:pPr>
              <a:buFont typeface="Wingdings" panose="05000000000000000000" pitchFamily="2" charset="2"/>
              <a:buChar char="§"/>
            </a:pPr>
            <a:r>
              <a:rPr lang="de-DE" sz="2200" dirty="0" smtClean="0">
                <a:solidFill>
                  <a:srgbClr val="1D2D4B"/>
                </a:solidFill>
              </a:rPr>
              <a:t>Außerdem hat sich die Einstufung der Pflegebedürftigkeit geändert: Ausschlaggebend ist, wie selbständig der Antragsteller seinen Alltag bewältigen kann. Der Zeitaufwand der Pflege ist nicht mehr maßgeblich.</a:t>
            </a:r>
          </a:p>
        </p:txBody>
      </p:sp>
    </p:spTree>
    <p:extLst>
      <p:ext uri="{BB962C8B-B14F-4D97-AF65-F5344CB8AC3E}">
        <p14:creationId xmlns:p14="http://schemas.microsoft.com/office/powerpoint/2010/main" val="19259100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sz="2400" dirty="0" smtClean="0"/>
              <a:t>Pflege</a:t>
            </a:r>
            <a:endParaRPr lang="de-DE" sz="2400" dirty="0"/>
          </a:p>
        </p:txBody>
      </p:sp>
      <p:sp>
        <p:nvSpPr>
          <p:cNvPr id="6" name="Inhaltsplatzhalter 2"/>
          <p:cNvSpPr txBox="1">
            <a:spLocks/>
          </p:cNvSpPr>
          <p:nvPr/>
        </p:nvSpPr>
        <p:spPr>
          <a:xfrm>
            <a:off x="488829" y="1573798"/>
            <a:ext cx="9938539" cy="43537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None/>
              <a:tabLst>
                <a:tab pos="452438" algn="l"/>
                <a:tab pos="982663" algn="l"/>
                <a:tab pos="2603500" algn="l"/>
              </a:tabLst>
            </a:pPr>
            <a:endParaRPr lang="de-DE" altLang="de-DE" sz="2400" b="1" dirty="0" smtClean="0">
              <a:solidFill>
                <a:srgbClr val="1D2D4B"/>
              </a:solidFill>
              <a:latin typeface="Arial" panose="020B0604020202020204" pitchFamily="34" charset="0"/>
            </a:endParaRPr>
          </a:p>
          <a:p>
            <a:pPr marL="0" indent="0">
              <a:lnSpc>
                <a:spcPct val="100000"/>
              </a:lnSpc>
              <a:spcBef>
                <a:spcPts val="0"/>
              </a:spcBef>
              <a:spcAft>
                <a:spcPts val="600"/>
              </a:spcAft>
              <a:buNone/>
              <a:tabLst>
                <a:tab pos="452438" algn="l"/>
                <a:tab pos="982663" algn="l"/>
                <a:tab pos="2603500" algn="l"/>
              </a:tabLst>
            </a:pPr>
            <a:r>
              <a:rPr lang="de-DE" altLang="de-DE" sz="2400" b="1" dirty="0" smtClean="0">
                <a:solidFill>
                  <a:srgbClr val="1D2D4B"/>
                </a:solidFill>
                <a:latin typeface="Arial" panose="020B0604020202020204" pitchFamily="34" charset="0"/>
              </a:rPr>
              <a:t>Fünf </a:t>
            </a:r>
            <a:r>
              <a:rPr lang="de-DE" altLang="de-DE" sz="2400" b="1" dirty="0">
                <a:solidFill>
                  <a:srgbClr val="1D2D4B"/>
                </a:solidFill>
                <a:latin typeface="Arial" panose="020B0604020202020204" pitchFamily="34" charset="0"/>
              </a:rPr>
              <a:t>einheitliche Pflegegrade in der </a:t>
            </a:r>
            <a:r>
              <a:rPr lang="de-DE" altLang="de-DE" sz="2400" b="1" dirty="0" smtClean="0">
                <a:solidFill>
                  <a:srgbClr val="1D2D4B"/>
                </a:solidFill>
                <a:latin typeface="Arial" panose="020B0604020202020204" pitchFamily="34" charset="0"/>
              </a:rPr>
              <a:t>Pflegeversicherung:</a:t>
            </a:r>
            <a:endParaRPr lang="de-DE" altLang="de-DE" sz="2400" b="1" dirty="0">
              <a:solidFill>
                <a:srgbClr val="1D2D4B"/>
              </a:solidFill>
              <a:latin typeface="Arial" panose="020B0604020202020204" pitchFamily="34" charset="0"/>
            </a:endParaRPr>
          </a:p>
          <a:p>
            <a:pPr marL="0" indent="0">
              <a:lnSpc>
                <a:spcPct val="100000"/>
              </a:lnSpc>
              <a:spcBef>
                <a:spcPts val="0"/>
              </a:spcBef>
              <a:spcAft>
                <a:spcPts val="600"/>
              </a:spcAft>
              <a:buNone/>
              <a:tabLst>
                <a:tab pos="452438" algn="l"/>
                <a:tab pos="982663" algn="l"/>
                <a:tab pos="1789113" algn="l"/>
                <a:tab pos="2603500" algn="l"/>
              </a:tabLst>
            </a:pPr>
            <a:r>
              <a:rPr lang="de-DE" altLang="de-DE" sz="2400" dirty="0">
                <a:solidFill>
                  <a:srgbClr val="1D2D4B"/>
                </a:solidFill>
                <a:latin typeface="Arial" panose="020B0604020202020204" pitchFamily="34" charset="0"/>
              </a:rPr>
              <a:t>Pflegegrad 1: 	geringe Beeinträchtigungen</a:t>
            </a:r>
          </a:p>
          <a:p>
            <a:pPr marL="0" indent="0">
              <a:lnSpc>
                <a:spcPct val="100000"/>
              </a:lnSpc>
              <a:spcBef>
                <a:spcPts val="0"/>
              </a:spcBef>
              <a:spcAft>
                <a:spcPts val="600"/>
              </a:spcAft>
              <a:buNone/>
              <a:tabLst>
                <a:tab pos="452438" algn="l"/>
                <a:tab pos="982663" algn="l"/>
                <a:tab pos="1789113" algn="l"/>
                <a:tab pos="2603500" algn="l"/>
              </a:tabLst>
            </a:pPr>
            <a:r>
              <a:rPr lang="de-DE" altLang="de-DE" sz="2400" dirty="0">
                <a:solidFill>
                  <a:srgbClr val="1D2D4B"/>
                </a:solidFill>
                <a:latin typeface="Arial" panose="020B0604020202020204" pitchFamily="34" charset="0"/>
              </a:rPr>
              <a:t>Pflegegrad 2: 	erhebliche Beeinträchtigungen</a:t>
            </a:r>
          </a:p>
          <a:p>
            <a:pPr marL="0" indent="0">
              <a:lnSpc>
                <a:spcPct val="100000"/>
              </a:lnSpc>
              <a:spcBef>
                <a:spcPts val="0"/>
              </a:spcBef>
              <a:spcAft>
                <a:spcPts val="600"/>
              </a:spcAft>
              <a:buNone/>
              <a:tabLst>
                <a:tab pos="452438" algn="l"/>
                <a:tab pos="982663" algn="l"/>
                <a:tab pos="1789113" algn="l"/>
                <a:tab pos="2603500" algn="l"/>
              </a:tabLst>
            </a:pPr>
            <a:r>
              <a:rPr lang="de-DE" altLang="de-DE" sz="2400" dirty="0">
                <a:solidFill>
                  <a:srgbClr val="1D2D4B"/>
                </a:solidFill>
                <a:latin typeface="Arial" panose="020B0604020202020204" pitchFamily="34" charset="0"/>
              </a:rPr>
              <a:t>Pflegegrad 3: 	schwere Beeinträchtigungen</a:t>
            </a:r>
          </a:p>
          <a:p>
            <a:pPr marL="0" indent="0">
              <a:lnSpc>
                <a:spcPct val="100000"/>
              </a:lnSpc>
              <a:spcBef>
                <a:spcPts val="0"/>
              </a:spcBef>
              <a:spcAft>
                <a:spcPts val="600"/>
              </a:spcAft>
              <a:buNone/>
              <a:tabLst>
                <a:tab pos="452438" algn="l"/>
                <a:tab pos="982663" algn="l"/>
                <a:tab pos="1789113" algn="l"/>
                <a:tab pos="2603500" algn="l"/>
              </a:tabLst>
            </a:pPr>
            <a:r>
              <a:rPr lang="de-DE" altLang="de-DE" sz="2400" dirty="0">
                <a:solidFill>
                  <a:srgbClr val="1D2D4B"/>
                </a:solidFill>
                <a:latin typeface="Arial" panose="020B0604020202020204" pitchFamily="34" charset="0"/>
              </a:rPr>
              <a:t>Pflegegrad 4: 	schwerste Beeinträchtigungen</a:t>
            </a:r>
          </a:p>
          <a:p>
            <a:pPr marL="0" indent="0">
              <a:lnSpc>
                <a:spcPct val="100000"/>
              </a:lnSpc>
              <a:spcBef>
                <a:spcPts val="0"/>
              </a:spcBef>
              <a:spcAft>
                <a:spcPts val="600"/>
              </a:spcAft>
              <a:buNone/>
              <a:tabLst>
                <a:tab pos="452438" algn="l"/>
                <a:tab pos="982663" algn="l"/>
                <a:tab pos="1789113" algn="l"/>
                <a:tab pos="2603500" algn="l"/>
              </a:tabLst>
            </a:pPr>
            <a:r>
              <a:rPr lang="de-DE" altLang="de-DE" sz="2400" dirty="0">
                <a:solidFill>
                  <a:srgbClr val="1D2D4B"/>
                </a:solidFill>
                <a:latin typeface="Arial" panose="020B0604020202020204" pitchFamily="34" charset="0"/>
              </a:rPr>
              <a:t>Pflegegrad 5: 	schwerste Beeinträchtigungen mit 	</a:t>
            </a:r>
            <a:r>
              <a:rPr lang="de-DE" altLang="de-DE" sz="2400" dirty="0" smtClean="0">
                <a:solidFill>
                  <a:srgbClr val="1D2D4B"/>
                </a:solidFill>
                <a:latin typeface="Arial" panose="020B0604020202020204" pitchFamily="34" charset="0"/>
              </a:rPr>
              <a:t>besonderen 					Anforderungen </a:t>
            </a:r>
            <a:r>
              <a:rPr lang="de-DE" altLang="de-DE" sz="2400" dirty="0">
                <a:solidFill>
                  <a:srgbClr val="1D2D4B"/>
                </a:solidFill>
                <a:latin typeface="Arial" panose="020B0604020202020204" pitchFamily="34" charset="0"/>
              </a:rPr>
              <a:t>an </a:t>
            </a:r>
            <a:r>
              <a:rPr lang="de-DE" altLang="de-DE" sz="2400" dirty="0" smtClean="0">
                <a:solidFill>
                  <a:srgbClr val="1D2D4B"/>
                </a:solidFill>
                <a:latin typeface="Arial" panose="020B0604020202020204" pitchFamily="34" charset="0"/>
              </a:rPr>
              <a:t>die pflegerische </a:t>
            </a:r>
            <a:r>
              <a:rPr lang="de-DE" altLang="de-DE" sz="2400" dirty="0">
                <a:solidFill>
                  <a:srgbClr val="1D2D4B"/>
                </a:solidFill>
                <a:latin typeface="Arial" panose="020B0604020202020204" pitchFamily="34" charset="0"/>
              </a:rPr>
              <a:t>Versorgung</a:t>
            </a:r>
          </a:p>
          <a:p>
            <a:pPr marL="0" indent="0">
              <a:lnSpc>
                <a:spcPct val="100000"/>
              </a:lnSpc>
              <a:spcBef>
                <a:spcPts val="0"/>
              </a:spcBef>
              <a:spcAft>
                <a:spcPts val="600"/>
              </a:spcAft>
              <a:buNone/>
              <a:tabLst>
                <a:tab pos="452438" algn="l"/>
                <a:tab pos="982663" algn="l"/>
                <a:tab pos="1789113" algn="l"/>
                <a:tab pos="2603500" algn="l"/>
              </a:tabLst>
            </a:pPr>
            <a:r>
              <a:rPr lang="de-DE" altLang="de-DE" sz="2400" dirty="0">
                <a:solidFill>
                  <a:srgbClr val="1D2D4B"/>
                </a:solidFill>
                <a:latin typeface="Arial" panose="020B0604020202020204" pitchFamily="34" charset="0"/>
              </a:rPr>
              <a:t>Das Vorliegen eines Pflegegrades ist </a:t>
            </a:r>
            <a:r>
              <a:rPr lang="de-DE" altLang="de-DE" sz="2400" dirty="0" smtClean="0">
                <a:solidFill>
                  <a:srgbClr val="1D2D4B"/>
                </a:solidFill>
                <a:latin typeface="Arial" panose="020B0604020202020204" pitchFamily="34" charset="0"/>
              </a:rPr>
              <a:t>Leistungsvoraussetzung </a:t>
            </a:r>
            <a:r>
              <a:rPr lang="de-DE" altLang="de-DE" sz="2400" dirty="0">
                <a:solidFill>
                  <a:srgbClr val="1D2D4B"/>
                </a:solidFill>
                <a:latin typeface="Arial" panose="020B0604020202020204" pitchFamily="34" charset="0"/>
              </a:rPr>
              <a:t>in der </a:t>
            </a:r>
            <a:r>
              <a:rPr lang="de-DE" altLang="de-DE" sz="2400" dirty="0" smtClean="0">
                <a:solidFill>
                  <a:srgbClr val="1D2D4B"/>
                </a:solidFill>
                <a:latin typeface="Arial" panose="020B0604020202020204" pitchFamily="34" charset="0"/>
              </a:rPr>
              <a:t>Pflegeversicherung.</a:t>
            </a:r>
            <a:endParaRPr lang="de-DE" altLang="de-DE" sz="2400" dirty="0">
              <a:solidFill>
                <a:srgbClr val="1D2D4B"/>
              </a:solidFill>
              <a:latin typeface="Arial" panose="020B0604020202020204" pitchFamily="34" charset="0"/>
            </a:endParaRPr>
          </a:p>
        </p:txBody>
      </p:sp>
    </p:spTree>
    <p:extLst>
      <p:ext uri="{BB962C8B-B14F-4D97-AF65-F5344CB8AC3E}">
        <p14:creationId xmlns:p14="http://schemas.microsoft.com/office/powerpoint/2010/main" val="6859727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7</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sz="2400" dirty="0" smtClean="0"/>
              <a:t>Pflege</a:t>
            </a:r>
            <a:endParaRPr lang="de-DE" sz="2400" dirty="0"/>
          </a:p>
        </p:txBody>
      </p:sp>
      <p:sp>
        <p:nvSpPr>
          <p:cNvPr id="6" name="Inhaltsplatzhalter 2"/>
          <p:cNvSpPr txBox="1">
            <a:spLocks/>
          </p:cNvSpPr>
          <p:nvPr/>
        </p:nvSpPr>
        <p:spPr>
          <a:xfrm>
            <a:off x="488829" y="1573798"/>
            <a:ext cx="11181803" cy="43537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spcBef>
                <a:spcPct val="0"/>
              </a:spcBef>
              <a:spcAft>
                <a:spcPct val="0"/>
              </a:spcAft>
            </a:pPr>
            <a:r>
              <a:rPr lang="de-DE" altLang="de-DE" sz="1800" b="1" dirty="0" smtClean="0">
                <a:solidFill>
                  <a:srgbClr val="1D2D4B"/>
                </a:solidFill>
              </a:rPr>
              <a:t>Umwandlung </a:t>
            </a:r>
            <a:r>
              <a:rPr lang="de-DE" altLang="de-DE" sz="1800" b="1" dirty="0">
                <a:solidFill>
                  <a:srgbClr val="1D2D4B"/>
                </a:solidFill>
              </a:rPr>
              <a:t>der alten Pflegestufen in 5 Pflegegrade</a:t>
            </a:r>
          </a:p>
          <a:p>
            <a:pPr fontAlgn="base">
              <a:spcBef>
                <a:spcPct val="0"/>
              </a:spcBef>
              <a:spcAft>
                <a:spcPct val="0"/>
              </a:spcAft>
            </a:pPr>
            <a:endParaRPr lang="de-DE" altLang="de-DE" sz="1800" dirty="0">
              <a:solidFill>
                <a:srgbClr val="1D2D4B"/>
              </a:solidFill>
            </a:endParaRPr>
          </a:p>
          <a:p>
            <a:pPr lvl="1" fontAlgn="base">
              <a:spcBef>
                <a:spcPct val="0"/>
              </a:spcBef>
              <a:spcAft>
                <a:spcPct val="0"/>
              </a:spcAft>
              <a:buClr>
                <a:srgbClr val="003273"/>
              </a:buClr>
            </a:pPr>
            <a:r>
              <a:rPr lang="de-DE" altLang="de-DE" sz="1800" dirty="0">
                <a:solidFill>
                  <a:srgbClr val="1D2D4B"/>
                </a:solidFill>
              </a:rPr>
              <a:t>Pflegestufe 0 → Pflegegrad 1</a:t>
            </a:r>
            <a:br>
              <a:rPr lang="de-DE" altLang="de-DE" sz="1800" dirty="0">
                <a:solidFill>
                  <a:srgbClr val="1D2D4B"/>
                </a:solidFill>
              </a:rPr>
            </a:br>
            <a:endParaRPr lang="de-DE" altLang="de-DE" sz="1800" dirty="0">
              <a:solidFill>
                <a:srgbClr val="1D2D4B"/>
              </a:solidFill>
            </a:endParaRPr>
          </a:p>
          <a:p>
            <a:pPr lvl="1" fontAlgn="base">
              <a:spcBef>
                <a:spcPct val="0"/>
              </a:spcBef>
              <a:spcAft>
                <a:spcPct val="0"/>
              </a:spcAft>
              <a:buClr>
                <a:srgbClr val="003273"/>
              </a:buClr>
            </a:pPr>
            <a:r>
              <a:rPr lang="de-DE" altLang="de-DE" sz="1800" dirty="0">
                <a:solidFill>
                  <a:srgbClr val="1D2D4B"/>
                </a:solidFill>
              </a:rPr>
              <a:t>Pflegestufe 1 → Pflegegrad 2</a:t>
            </a:r>
            <a:br>
              <a:rPr lang="de-DE" altLang="de-DE" sz="1800" dirty="0">
                <a:solidFill>
                  <a:srgbClr val="1D2D4B"/>
                </a:solidFill>
              </a:rPr>
            </a:br>
            <a:endParaRPr lang="de-DE" altLang="de-DE" sz="1800" dirty="0">
              <a:solidFill>
                <a:srgbClr val="1D2D4B"/>
              </a:solidFill>
            </a:endParaRPr>
          </a:p>
          <a:p>
            <a:pPr lvl="1" fontAlgn="base">
              <a:spcBef>
                <a:spcPct val="0"/>
              </a:spcBef>
              <a:spcAft>
                <a:spcPct val="0"/>
              </a:spcAft>
              <a:buClr>
                <a:srgbClr val="003273"/>
              </a:buClr>
            </a:pPr>
            <a:r>
              <a:rPr lang="de-DE" altLang="de-DE" sz="1800" dirty="0">
                <a:solidFill>
                  <a:srgbClr val="1D2D4B"/>
                </a:solidFill>
              </a:rPr>
              <a:t>Pflegestufe 1 + eingeschränkte Alltagskompetenz → Pflegegrad 3</a:t>
            </a:r>
            <a:br>
              <a:rPr lang="de-DE" altLang="de-DE" sz="1800" dirty="0">
                <a:solidFill>
                  <a:srgbClr val="1D2D4B"/>
                </a:solidFill>
              </a:rPr>
            </a:br>
            <a:endParaRPr lang="de-DE" altLang="de-DE" sz="1800" dirty="0">
              <a:solidFill>
                <a:srgbClr val="1D2D4B"/>
              </a:solidFill>
            </a:endParaRPr>
          </a:p>
          <a:p>
            <a:pPr lvl="1" fontAlgn="base">
              <a:spcBef>
                <a:spcPct val="0"/>
              </a:spcBef>
              <a:spcAft>
                <a:spcPct val="0"/>
              </a:spcAft>
              <a:buClr>
                <a:srgbClr val="003273"/>
              </a:buClr>
            </a:pPr>
            <a:r>
              <a:rPr lang="de-DE" altLang="de-DE" sz="1800" dirty="0">
                <a:solidFill>
                  <a:srgbClr val="1D2D4B"/>
                </a:solidFill>
              </a:rPr>
              <a:t>Pflegestufe 2 → Pflegegrad 3</a:t>
            </a:r>
            <a:br>
              <a:rPr lang="de-DE" altLang="de-DE" sz="1800" dirty="0">
                <a:solidFill>
                  <a:srgbClr val="1D2D4B"/>
                </a:solidFill>
              </a:rPr>
            </a:br>
            <a:endParaRPr lang="de-DE" altLang="de-DE" sz="1800" dirty="0">
              <a:solidFill>
                <a:srgbClr val="1D2D4B"/>
              </a:solidFill>
            </a:endParaRPr>
          </a:p>
          <a:p>
            <a:pPr lvl="1" fontAlgn="base">
              <a:spcBef>
                <a:spcPct val="0"/>
              </a:spcBef>
              <a:spcAft>
                <a:spcPct val="0"/>
              </a:spcAft>
              <a:buClr>
                <a:srgbClr val="003273"/>
              </a:buClr>
            </a:pPr>
            <a:r>
              <a:rPr lang="de-DE" altLang="de-DE" sz="1800" dirty="0">
                <a:solidFill>
                  <a:srgbClr val="1D2D4B"/>
                </a:solidFill>
              </a:rPr>
              <a:t>Pflegestufe 2 + eingeschränkte Alltagskompetenz → Pflegegrad 4</a:t>
            </a:r>
            <a:br>
              <a:rPr lang="de-DE" altLang="de-DE" sz="1800" dirty="0">
                <a:solidFill>
                  <a:srgbClr val="1D2D4B"/>
                </a:solidFill>
              </a:rPr>
            </a:br>
            <a:endParaRPr lang="de-DE" altLang="de-DE" sz="1800" dirty="0">
              <a:solidFill>
                <a:srgbClr val="1D2D4B"/>
              </a:solidFill>
            </a:endParaRPr>
          </a:p>
          <a:p>
            <a:pPr lvl="1" fontAlgn="base">
              <a:spcBef>
                <a:spcPct val="0"/>
              </a:spcBef>
              <a:spcAft>
                <a:spcPct val="0"/>
              </a:spcAft>
              <a:buClr>
                <a:srgbClr val="003273"/>
              </a:buClr>
            </a:pPr>
            <a:r>
              <a:rPr lang="de-DE" altLang="de-DE" sz="1800" dirty="0">
                <a:solidFill>
                  <a:srgbClr val="1D2D4B"/>
                </a:solidFill>
              </a:rPr>
              <a:t>Pflegestufe 3 → Pflegegrad 4</a:t>
            </a:r>
            <a:br>
              <a:rPr lang="de-DE" altLang="de-DE" sz="1800" dirty="0">
                <a:solidFill>
                  <a:srgbClr val="1D2D4B"/>
                </a:solidFill>
              </a:rPr>
            </a:br>
            <a:endParaRPr lang="de-DE" altLang="de-DE" sz="1800" dirty="0">
              <a:solidFill>
                <a:srgbClr val="1D2D4B"/>
              </a:solidFill>
            </a:endParaRPr>
          </a:p>
          <a:p>
            <a:pPr lvl="1" fontAlgn="base">
              <a:spcBef>
                <a:spcPct val="0"/>
              </a:spcBef>
              <a:spcAft>
                <a:spcPct val="0"/>
              </a:spcAft>
              <a:buClr>
                <a:srgbClr val="003273"/>
              </a:buClr>
            </a:pPr>
            <a:r>
              <a:rPr lang="de-DE" altLang="de-DE" sz="1800" dirty="0">
                <a:solidFill>
                  <a:srgbClr val="1D2D4B"/>
                </a:solidFill>
              </a:rPr>
              <a:t>Pflegestufe 3 + eingeschränkte Alltagskompetenz → Pflegegrad 5</a:t>
            </a:r>
            <a:br>
              <a:rPr lang="de-DE" altLang="de-DE" sz="1800" dirty="0">
                <a:solidFill>
                  <a:srgbClr val="1D2D4B"/>
                </a:solidFill>
              </a:rPr>
            </a:br>
            <a:endParaRPr lang="de-DE" altLang="de-DE" sz="1800" dirty="0">
              <a:solidFill>
                <a:srgbClr val="1D2D4B"/>
              </a:solidFill>
            </a:endParaRPr>
          </a:p>
          <a:p>
            <a:pPr lvl="1" fontAlgn="base">
              <a:spcBef>
                <a:spcPct val="0"/>
              </a:spcBef>
              <a:spcAft>
                <a:spcPct val="0"/>
              </a:spcAft>
              <a:buClr>
                <a:srgbClr val="003273"/>
              </a:buClr>
            </a:pPr>
            <a:r>
              <a:rPr lang="de-DE" altLang="de-DE" sz="1800" dirty="0">
                <a:solidFill>
                  <a:srgbClr val="1D2D4B"/>
                </a:solidFill>
              </a:rPr>
              <a:t>Härtefall → Pflegegrad 5</a:t>
            </a:r>
          </a:p>
        </p:txBody>
      </p:sp>
    </p:spTree>
    <p:extLst>
      <p:ext uri="{BB962C8B-B14F-4D97-AF65-F5344CB8AC3E}">
        <p14:creationId xmlns:p14="http://schemas.microsoft.com/office/powerpoint/2010/main" val="6918669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8</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sz="2400" dirty="0" smtClean="0"/>
              <a:t>Pflege</a:t>
            </a:r>
            <a:endParaRPr lang="de-DE" sz="2400" dirty="0"/>
          </a:p>
        </p:txBody>
      </p:sp>
      <p:sp>
        <p:nvSpPr>
          <p:cNvPr id="6" name="Inhaltsplatzhalter 2"/>
          <p:cNvSpPr txBox="1">
            <a:spLocks/>
          </p:cNvSpPr>
          <p:nvPr/>
        </p:nvSpPr>
        <p:spPr>
          <a:xfrm>
            <a:off x="488829" y="1573798"/>
            <a:ext cx="11181803" cy="41542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fontAlgn="base">
              <a:spcBef>
                <a:spcPct val="0"/>
              </a:spcBef>
              <a:spcAft>
                <a:spcPct val="0"/>
              </a:spcAft>
              <a:buClr>
                <a:srgbClr val="003273"/>
              </a:buClr>
              <a:buFontTx/>
              <a:buNone/>
            </a:pPr>
            <a:r>
              <a:rPr lang="de-DE" altLang="de-DE" sz="2000" b="1" dirty="0">
                <a:solidFill>
                  <a:srgbClr val="003273"/>
                </a:solidFill>
              </a:rPr>
              <a:t>Leistungen nach Einführung der 5 Pflegegrade</a:t>
            </a: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8828" y="2220078"/>
            <a:ext cx="9650019" cy="3803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452000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9</a:t>
            </a:fld>
            <a:endParaRPr lang="de-DE"/>
          </a:p>
        </p:txBody>
      </p:sp>
      <p:sp>
        <p:nvSpPr>
          <p:cNvPr id="7" name="Titel 4"/>
          <p:cNvSpPr txBox="1">
            <a:spLocks noGrp="1"/>
          </p:cNvSpPr>
          <p:nvPr>
            <p:ph type="title"/>
          </p:nvPr>
        </p:nvSpPr>
        <p:spPr>
          <a:xfrm>
            <a:off x="225599" y="768379"/>
            <a:ext cx="10506569" cy="424732"/>
          </a:xfrm>
          <a:prstGeom prst="rect">
            <a:avLst/>
          </a:prstGeom>
          <a:noFill/>
        </p:spPr>
        <p:txBody>
          <a:bodyPr wrap="square" rtlCol="0">
            <a:spAutoFit/>
          </a:bodyPr>
          <a:lstStyle/>
          <a:p>
            <a:r>
              <a:rPr lang="de-DE" sz="2400" dirty="0" smtClean="0"/>
              <a:t>Pflege</a:t>
            </a:r>
            <a:endParaRPr lang="de-DE" sz="2400" dirty="0"/>
          </a:p>
        </p:txBody>
      </p:sp>
      <p:sp>
        <p:nvSpPr>
          <p:cNvPr id="6" name="Inhaltsplatzhalter 2"/>
          <p:cNvSpPr txBox="1">
            <a:spLocks/>
          </p:cNvSpPr>
          <p:nvPr/>
        </p:nvSpPr>
        <p:spPr>
          <a:xfrm>
            <a:off x="488829" y="1573798"/>
            <a:ext cx="11181803" cy="435376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de-DE" sz="2400" u="sng" dirty="0" smtClean="0">
              <a:solidFill>
                <a:srgbClr val="1D2D4B"/>
              </a:solidFill>
            </a:endParaRPr>
          </a:p>
          <a:p>
            <a:pPr marL="0" indent="0">
              <a:buNone/>
            </a:pPr>
            <a:r>
              <a:rPr lang="de-DE" sz="2400" u="sng" dirty="0" smtClean="0">
                <a:solidFill>
                  <a:srgbClr val="1D2D4B"/>
                </a:solidFill>
              </a:rPr>
              <a:t>Wer stellt Pflegebedürftigkeit fest?</a:t>
            </a:r>
          </a:p>
          <a:p>
            <a:pPr>
              <a:buFont typeface="Wingdings" panose="05000000000000000000" pitchFamily="2" charset="2"/>
              <a:buChar char="§"/>
            </a:pPr>
            <a:endParaRPr lang="de-DE" sz="2200" dirty="0" smtClean="0">
              <a:solidFill>
                <a:srgbClr val="1D2D4B"/>
              </a:solidFill>
            </a:endParaRPr>
          </a:p>
          <a:p>
            <a:pPr>
              <a:buFont typeface="Wingdings" panose="05000000000000000000" pitchFamily="2" charset="2"/>
              <a:buChar char="§"/>
            </a:pPr>
            <a:r>
              <a:rPr lang="de-DE" sz="2200" dirty="0" smtClean="0">
                <a:solidFill>
                  <a:srgbClr val="1D2D4B"/>
                </a:solidFill>
              </a:rPr>
              <a:t>Der Medizinische Dienst der Krankenkassen MDK</a:t>
            </a:r>
            <a:br>
              <a:rPr lang="de-DE" sz="2200" dirty="0" smtClean="0">
                <a:solidFill>
                  <a:srgbClr val="1D2D4B"/>
                </a:solidFill>
              </a:rPr>
            </a:br>
            <a:endParaRPr lang="de-DE" sz="2200" dirty="0" smtClean="0">
              <a:solidFill>
                <a:srgbClr val="1D2D4B"/>
              </a:solidFill>
            </a:endParaRPr>
          </a:p>
          <a:p>
            <a:pPr>
              <a:buFont typeface="Wingdings" panose="05000000000000000000" pitchFamily="2" charset="2"/>
              <a:buChar char="§"/>
            </a:pPr>
            <a:r>
              <a:rPr lang="de-DE" sz="2200" dirty="0" err="1" smtClean="0">
                <a:solidFill>
                  <a:srgbClr val="1D2D4B"/>
                </a:solidFill>
              </a:rPr>
              <a:t>Medicproof</a:t>
            </a:r>
            <a:r>
              <a:rPr lang="de-DE" sz="2200" dirty="0" smtClean="0">
                <a:solidFill>
                  <a:srgbClr val="1D2D4B"/>
                </a:solidFill>
              </a:rPr>
              <a:t> bei Privatversicherten</a:t>
            </a:r>
          </a:p>
        </p:txBody>
      </p:sp>
    </p:spTree>
    <p:extLst>
      <p:ext uri="{BB962C8B-B14F-4D97-AF65-F5344CB8AC3E}">
        <p14:creationId xmlns:p14="http://schemas.microsoft.com/office/powerpoint/2010/main" val="2413377252"/>
      </p:ext>
    </p:extLst>
  </p:cSld>
  <p:clrMapOvr>
    <a:masterClrMapping/>
  </p:clrMapOvr>
  <p:timing>
    <p:tnLst>
      <p:par>
        <p:cTn id="1" dur="indefinite" restart="never" nodeType="tmRoot"/>
      </p:par>
    </p:tnLst>
  </p:timing>
</p:sld>
</file>

<file path=ppt/theme/theme1.xml><?xml version="1.0" encoding="utf-8"?>
<a:theme xmlns:a="http://schemas.openxmlformats.org/drawingml/2006/main" name="Design_afm">
  <a:themeElements>
    <a:clrScheme name="afm-Farbwelt">
      <a:dk1>
        <a:srgbClr val="000000"/>
      </a:dk1>
      <a:lt1>
        <a:sysClr val="window" lastClr="FFFFFF"/>
      </a:lt1>
      <a:dk2>
        <a:srgbClr val="1D2D4B"/>
      </a:dk2>
      <a:lt2>
        <a:srgbClr val="D6D6D6"/>
      </a:lt2>
      <a:accent1>
        <a:srgbClr val="137C9B"/>
      </a:accent1>
      <a:accent2>
        <a:srgbClr val="5F99AF"/>
      </a:accent2>
      <a:accent3>
        <a:srgbClr val="5C87AA"/>
      </a:accent3>
      <a:accent4>
        <a:srgbClr val="AAA295"/>
      </a:accent4>
      <a:accent5>
        <a:srgbClr val="777777"/>
      </a:accent5>
      <a:accent6>
        <a:srgbClr val="C60000"/>
      </a:accent6>
      <a:hlink>
        <a:srgbClr val="137C9B"/>
      </a:hlink>
      <a:folHlink>
        <a:srgbClr val="5F99AF"/>
      </a:folHlink>
    </a:clrScheme>
    <a:fontScheme name="Standard_af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E938EC84-8C49-4573-9A81-6CF8FBD39457}" vid="{7F47FEB2-A553-4A68-8DC8-2A2258395FF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0</TotalTime>
  <Words>1235</Words>
  <Application>Microsoft Office PowerPoint</Application>
  <PresentationFormat>Breitbild</PresentationFormat>
  <Paragraphs>276</Paragraphs>
  <Slides>29</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29</vt:i4>
      </vt:variant>
    </vt:vector>
  </HeadingPairs>
  <TitlesOfParts>
    <vt:vector size="34" baseType="lpstr">
      <vt:lpstr>Arial</vt:lpstr>
      <vt:lpstr>Calibri</vt:lpstr>
      <vt:lpstr>Symbol</vt:lpstr>
      <vt:lpstr>Wingdings</vt:lpstr>
      <vt:lpstr>Design_afm</vt:lpstr>
      <vt:lpstr>PowerPoint-Präsentation</vt:lpstr>
      <vt:lpstr>Pflege</vt:lpstr>
      <vt:lpstr>Pflege</vt:lpstr>
      <vt:lpstr>Pflege</vt:lpstr>
      <vt:lpstr>Pflege</vt:lpstr>
      <vt:lpstr>Pflege</vt:lpstr>
      <vt:lpstr>Pflege</vt:lpstr>
      <vt:lpstr>Pflege</vt:lpstr>
      <vt:lpstr>Pflege</vt:lpstr>
      <vt:lpstr>Pflege</vt:lpstr>
      <vt:lpstr>Pflege</vt:lpstr>
      <vt:lpstr>Pflege</vt:lpstr>
      <vt:lpstr>Pflege</vt:lpstr>
      <vt:lpstr>Pflege</vt:lpstr>
      <vt:lpstr>Pflege</vt:lpstr>
      <vt:lpstr>Pflege</vt:lpstr>
      <vt:lpstr>Pflege</vt:lpstr>
      <vt:lpstr>Pflege</vt:lpstr>
      <vt:lpstr>Pflege</vt:lpstr>
      <vt:lpstr>Pflege</vt:lpstr>
      <vt:lpstr>Pflege</vt:lpstr>
      <vt:lpstr>Pflege</vt:lpstr>
      <vt:lpstr>Pflege</vt:lpstr>
      <vt:lpstr>Pflege</vt:lpstr>
      <vt:lpstr>Pflege</vt:lpstr>
      <vt:lpstr>Pflege</vt:lpstr>
      <vt:lpstr>Pflege</vt:lpstr>
      <vt:lpstr>Pflege</vt:lpstr>
      <vt:lpstr>Pflege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Beispiel aus unserer leistungsfall-begleitung | brustkrebs kfm. Angestellte | mit 46 erkrankt</dc:title>
  <dc:creator>Jan-Luca Kriebel</dc:creator>
  <cp:lastModifiedBy>Heiko Juschkus</cp:lastModifiedBy>
  <cp:revision>277</cp:revision>
  <cp:lastPrinted>2020-02-18T10:04:02Z</cp:lastPrinted>
  <dcterms:created xsi:type="dcterms:W3CDTF">2020-01-30T08:12:46Z</dcterms:created>
  <dcterms:modified xsi:type="dcterms:W3CDTF">2022-05-11T14:53:02Z</dcterms:modified>
</cp:coreProperties>
</file>