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60"/>
  </p:notesMasterIdLst>
  <p:handoutMasterIdLst>
    <p:handoutMasterId r:id="rId61"/>
  </p:handoutMasterIdLst>
  <p:sldIdLst>
    <p:sldId id="300" r:id="rId2"/>
    <p:sldId id="331" r:id="rId3"/>
    <p:sldId id="366" r:id="rId4"/>
    <p:sldId id="367" r:id="rId5"/>
    <p:sldId id="335" r:id="rId6"/>
    <p:sldId id="340" r:id="rId7"/>
    <p:sldId id="368" r:id="rId8"/>
    <p:sldId id="369" r:id="rId9"/>
    <p:sldId id="370" r:id="rId10"/>
    <p:sldId id="371" r:id="rId11"/>
    <p:sldId id="372" r:id="rId12"/>
    <p:sldId id="373" r:id="rId13"/>
    <p:sldId id="364" r:id="rId14"/>
    <p:sldId id="374" r:id="rId15"/>
    <p:sldId id="363" r:id="rId16"/>
    <p:sldId id="375" r:id="rId17"/>
    <p:sldId id="376" r:id="rId18"/>
    <p:sldId id="377" r:id="rId19"/>
    <p:sldId id="380" r:id="rId20"/>
    <p:sldId id="381" r:id="rId21"/>
    <p:sldId id="378" r:id="rId22"/>
    <p:sldId id="379" r:id="rId23"/>
    <p:sldId id="382" r:id="rId24"/>
    <p:sldId id="383" r:id="rId25"/>
    <p:sldId id="384" r:id="rId26"/>
    <p:sldId id="385" r:id="rId27"/>
    <p:sldId id="386" r:id="rId28"/>
    <p:sldId id="387" r:id="rId29"/>
    <p:sldId id="388" r:id="rId30"/>
    <p:sldId id="389" r:id="rId31"/>
    <p:sldId id="390" r:id="rId32"/>
    <p:sldId id="391" r:id="rId33"/>
    <p:sldId id="392" r:id="rId34"/>
    <p:sldId id="393" r:id="rId35"/>
    <p:sldId id="394" r:id="rId36"/>
    <p:sldId id="395" r:id="rId37"/>
    <p:sldId id="396" r:id="rId38"/>
    <p:sldId id="397" r:id="rId39"/>
    <p:sldId id="398" r:id="rId40"/>
    <p:sldId id="399" r:id="rId41"/>
    <p:sldId id="400" r:id="rId42"/>
    <p:sldId id="401" r:id="rId43"/>
    <p:sldId id="402" r:id="rId44"/>
    <p:sldId id="403" r:id="rId45"/>
    <p:sldId id="404" r:id="rId46"/>
    <p:sldId id="405" r:id="rId47"/>
    <p:sldId id="406" r:id="rId48"/>
    <p:sldId id="407" r:id="rId49"/>
    <p:sldId id="408" r:id="rId50"/>
    <p:sldId id="409" r:id="rId51"/>
    <p:sldId id="410" r:id="rId52"/>
    <p:sldId id="411" r:id="rId53"/>
    <p:sldId id="412" r:id="rId54"/>
    <p:sldId id="413" r:id="rId55"/>
    <p:sldId id="414" r:id="rId56"/>
    <p:sldId id="415" r:id="rId57"/>
    <p:sldId id="416" r:id="rId58"/>
    <p:sldId id="417" r:id="rId59"/>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FFFF66"/>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870" autoAdjust="0"/>
  </p:normalViewPr>
  <p:slideViewPr>
    <p:cSldViewPr snapToGrid="0" showGuides="1">
      <p:cViewPr varScale="1">
        <p:scale>
          <a:sx n="119" d="100"/>
          <a:sy n="119" d="100"/>
        </p:scale>
        <p:origin x="132" y="324"/>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17.05.2022</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17.05.2022</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27568" y="188913"/>
            <a:ext cx="11332633" cy="677862"/>
          </a:xfrm>
          <a:prstGeom prst="rect">
            <a:avLst/>
          </a:prstGeom>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xfrm>
            <a:off x="431801" y="6629400"/>
            <a:ext cx="8953500" cy="228600"/>
          </a:xfrm>
          <a:prstGeom prst="rect">
            <a:avLst/>
          </a:prstGeom>
          <a:ln/>
        </p:spPr>
        <p:txBody>
          <a:bodyPr/>
          <a:lstStyle>
            <a:lvl1pPr>
              <a:defRPr/>
            </a:lvl1pPr>
          </a:lstStyle>
          <a:p>
            <a:pPr>
              <a:defRPr/>
            </a:pPr>
            <a:endParaRPr lang="de-DE"/>
          </a:p>
        </p:txBody>
      </p:sp>
      <p:sp>
        <p:nvSpPr>
          <p:cNvPr id="4" name="Rectangle 7"/>
          <p:cNvSpPr>
            <a:spLocks noGrp="1" noChangeArrowheads="1"/>
          </p:cNvSpPr>
          <p:nvPr>
            <p:ph type="sldNum" sz="quarter" idx="11"/>
          </p:nvPr>
        </p:nvSpPr>
        <p:spPr>
          <a:xfrm>
            <a:off x="9628717" y="6629400"/>
            <a:ext cx="2131483" cy="228600"/>
          </a:xfrm>
          <a:prstGeom prst="rect">
            <a:avLst/>
          </a:prstGeom>
          <a:ln/>
        </p:spPr>
        <p:txBody>
          <a:bodyPr/>
          <a:lstStyle>
            <a:lvl1pPr>
              <a:defRPr/>
            </a:lvl1pPr>
          </a:lstStyle>
          <a:p>
            <a:pPr>
              <a:defRPr/>
            </a:pPr>
            <a:r>
              <a:rPr lang="de-DE"/>
              <a:t>Seite </a:t>
            </a:r>
            <a:fld id="{733027FC-DF93-4713-B7A7-C61655A6161B}" type="slidenum">
              <a:rPr lang="de-DE"/>
              <a:pPr>
                <a:defRPr/>
              </a:pPr>
              <a:t>‹Nr.›</a:t>
            </a:fld>
            <a:endParaRPr lang="de-DE"/>
          </a:p>
        </p:txBody>
      </p:sp>
    </p:spTree>
    <p:extLst>
      <p:ext uri="{BB962C8B-B14F-4D97-AF65-F5344CB8AC3E}">
        <p14:creationId xmlns:p14="http://schemas.microsoft.com/office/powerpoint/2010/main" val="369260760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endParaRPr lang="de-DE" dirty="0"/>
          </a:p>
        </p:txBody>
      </p:sp>
      <p:sp>
        <p:nvSpPr>
          <p:cNvPr id="3" name="Textfeld 2"/>
          <p:cNvSpPr txBox="1"/>
          <p:nvPr/>
        </p:nvSpPr>
        <p:spPr>
          <a:xfrm>
            <a:off x="313067" y="2715188"/>
            <a:ext cx="10659733" cy="2616101"/>
          </a:xfrm>
          <a:prstGeom prst="rect">
            <a:avLst/>
          </a:prstGeom>
          <a:noFill/>
        </p:spPr>
        <p:txBody>
          <a:bodyPr wrap="square" rtlCol="0">
            <a:spAutoFit/>
          </a:bodyPr>
          <a:lstStyle/>
          <a:p>
            <a:r>
              <a:rPr lang="de-DE" sz="4000" dirty="0" smtClean="0">
                <a:solidFill>
                  <a:srgbClr val="1D2D4B"/>
                </a:solidFill>
              </a:rPr>
              <a:t>Berater-Ausbildung</a:t>
            </a:r>
          </a:p>
          <a:p>
            <a:endParaRPr lang="de-DE" sz="4000" dirty="0">
              <a:solidFill>
                <a:srgbClr val="1D2D4B"/>
              </a:solidFill>
            </a:endParaRPr>
          </a:p>
          <a:p>
            <a:r>
              <a:rPr lang="de-DE" sz="4000" dirty="0" smtClean="0">
                <a:solidFill>
                  <a:srgbClr val="1D2D4B"/>
                </a:solidFill>
              </a:rPr>
              <a:t>Thema:</a:t>
            </a:r>
          </a:p>
          <a:p>
            <a:r>
              <a:rPr lang="de-DE" sz="4000" dirty="0" smtClean="0">
                <a:solidFill>
                  <a:srgbClr val="1D2D4B"/>
                </a:solidFill>
              </a:rPr>
              <a:t>Krankenversicherung</a:t>
            </a:r>
            <a:endParaRPr lang="de-DE" sz="4400" dirty="0">
              <a:solidFill>
                <a:srgbClr val="1D2D4B"/>
              </a:solidFill>
            </a:endParaRPr>
          </a:p>
        </p:txBody>
      </p:sp>
    </p:spTree>
    <p:extLst>
      <p:ext uri="{BB962C8B-B14F-4D97-AF65-F5344CB8AC3E}">
        <p14:creationId xmlns:p14="http://schemas.microsoft.com/office/powerpoint/2010/main" val="34485608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7567" y="510189"/>
            <a:ext cx="11332633" cy="478352"/>
          </a:xfrm>
        </p:spPr>
        <p:txBody>
          <a:bodyPr/>
          <a:lstStyle/>
          <a:p>
            <a:r>
              <a:rPr lang="de-DE" dirty="0" smtClean="0"/>
              <a:t>Die Leistungskürzungen der GKV von gestern bis heute (II)</a:t>
            </a:r>
            <a:endParaRPr lang="de-DE" dirty="0"/>
          </a:p>
        </p:txBody>
      </p:sp>
      <p:sp>
        <p:nvSpPr>
          <p:cNvPr id="3" name="Foliennummernplatzhalter 2"/>
          <p:cNvSpPr>
            <a:spLocks noGrp="1"/>
          </p:cNvSpPr>
          <p:nvPr>
            <p:ph type="sldNum" sz="quarter" idx="11"/>
          </p:nvPr>
        </p:nvSpPr>
        <p:spPr>
          <a:xfrm>
            <a:off x="11068051" y="6386637"/>
            <a:ext cx="1047750" cy="310133"/>
          </a:xfrm>
        </p:spPr>
        <p:txBody>
          <a:bodyPr/>
          <a:lstStyle/>
          <a:p>
            <a:pPr>
              <a:defRPr/>
            </a:pPr>
            <a:r>
              <a:rPr lang="de-DE" dirty="0" smtClean="0"/>
              <a:t>Seite </a:t>
            </a:r>
            <a:fld id="{733027FC-DF93-4713-B7A7-C61655A6161B}" type="slidenum">
              <a:rPr lang="de-DE" smtClean="0"/>
              <a:pPr>
                <a:defRPr/>
              </a:pPr>
              <a:t>10</a:t>
            </a:fld>
            <a:endParaRPr lang="de-DE" dirty="0"/>
          </a:p>
        </p:txBody>
      </p:sp>
      <p:pic>
        <p:nvPicPr>
          <p:cNvPr id="5" name="Picture 2"/>
          <p:cNvPicPr>
            <a:picLocks noChangeAspect="1" noChangeArrowheads="1"/>
          </p:cNvPicPr>
          <p:nvPr/>
        </p:nvPicPr>
        <p:blipFill>
          <a:blip r:embed="rId2" cstate="print"/>
          <a:srcRect/>
          <a:stretch>
            <a:fillRect/>
          </a:stretch>
        </p:blipFill>
        <p:spPr bwMode="auto">
          <a:xfrm>
            <a:off x="808534" y="1573039"/>
            <a:ext cx="7362825" cy="2114550"/>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804871" y="3744442"/>
            <a:ext cx="7366488" cy="2952328"/>
          </a:xfrm>
          <a:prstGeom prst="rect">
            <a:avLst/>
          </a:prstGeom>
          <a:noFill/>
          <a:ln w="9525">
            <a:noFill/>
            <a:miter lim="800000"/>
            <a:headEnd/>
            <a:tailEnd/>
          </a:ln>
        </p:spPr>
      </p:pic>
    </p:spTree>
    <p:extLst>
      <p:ext uri="{BB962C8B-B14F-4D97-AF65-F5344CB8AC3E}">
        <p14:creationId xmlns:p14="http://schemas.microsoft.com/office/powerpoint/2010/main" val="304926413"/>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7567" y="510189"/>
            <a:ext cx="11332633" cy="478352"/>
          </a:xfrm>
        </p:spPr>
        <p:txBody>
          <a:bodyPr/>
          <a:lstStyle/>
          <a:p>
            <a:r>
              <a:rPr lang="de-DE" dirty="0" smtClean="0"/>
              <a:t>Die Leistungskürzungen der GKV von gestern bis heute (III)</a:t>
            </a:r>
            <a:endParaRPr lang="de-DE" dirty="0"/>
          </a:p>
        </p:txBody>
      </p:sp>
      <p:sp>
        <p:nvSpPr>
          <p:cNvPr id="3" name="Foliennummernplatzhalter 2"/>
          <p:cNvSpPr>
            <a:spLocks noGrp="1"/>
          </p:cNvSpPr>
          <p:nvPr>
            <p:ph type="sldNum" sz="quarter" idx="11"/>
          </p:nvPr>
        </p:nvSpPr>
        <p:spPr>
          <a:xfrm>
            <a:off x="11068051" y="6386637"/>
            <a:ext cx="1047750" cy="310133"/>
          </a:xfrm>
        </p:spPr>
        <p:txBody>
          <a:bodyPr/>
          <a:lstStyle/>
          <a:p>
            <a:pPr>
              <a:defRPr/>
            </a:pPr>
            <a:r>
              <a:rPr lang="de-DE" dirty="0" smtClean="0"/>
              <a:t>Seite </a:t>
            </a:r>
            <a:fld id="{733027FC-DF93-4713-B7A7-C61655A6161B}" type="slidenum">
              <a:rPr lang="de-DE" smtClean="0"/>
              <a:pPr>
                <a:defRPr/>
              </a:pPr>
              <a:t>11</a:t>
            </a:fld>
            <a:endParaRPr lang="de-DE" dirty="0"/>
          </a:p>
        </p:txBody>
      </p:sp>
      <p:pic>
        <p:nvPicPr>
          <p:cNvPr id="7" name="Picture 2"/>
          <p:cNvPicPr>
            <a:picLocks noChangeAspect="1" noChangeArrowheads="1"/>
          </p:cNvPicPr>
          <p:nvPr/>
        </p:nvPicPr>
        <p:blipFill>
          <a:blip r:embed="rId2" cstate="print"/>
          <a:srcRect/>
          <a:stretch>
            <a:fillRect/>
          </a:stretch>
        </p:blipFill>
        <p:spPr bwMode="auto">
          <a:xfrm>
            <a:off x="847724" y="1524000"/>
            <a:ext cx="7667625" cy="4946214"/>
          </a:xfrm>
          <a:prstGeom prst="rect">
            <a:avLst/>
          </a:prstGeom>
          <a:noFill/>
          <a:ln w="9525">
            <a:noFill/>
            <a:miter lim="800000"/>
            <a:headEnd/>
            <a:tailEnd/>
          </a:ln>
        </p:spPr>
      </p:pic>
    </p:spTree>
    <p:extLst>
      <p:ext uri="{BB962C8B-B14F-4D97-AF65-F5344CB8AC3E}">
        <p14:creationId xmlns:p14="http://schemas.microsoft.com/office/powerpoint/2010/main" val="408013184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7567" y="510189"/>
            <a:ext cx="11332633" cy="478352"/>
          </a:xfrm>
        </p:spPr>
        <p:txBody>
          <a:bodyPr/>
          <a:lstStyle/>
          <a:p>
            <a:r>
              <a:rPr lang="de-DE" dirty="0" smtClean="0"/>
              <a:t>Die Leistungskürzungen der GKV von gestern bis heute (IV)</a:t>
            </a:r>
            <a:endParaRPr lang="de-DE" dirty="0"/>
          </a:p>
        </p:txBody>
      </p:sp>
      <p:sp>
        <p:nvSpPr>
          <p:cNvPr id="3" name="Foliennummernplatzhalter 2"/>
          <p:cNvSpPr>
            <a:spLocks noGrp="1"/>
          </p:cNvSpPr>
          <p:nvPr>
            <p:ph type="sldNum" sz="quarter" idx="11"/>
          </p:nvPr>
        </p:nvSpPr>
        <p:spPr>
          <a:xfrm>
            <a:off x="11068051" y="6386637"/>
            <a:ext cx="1047750" cy="310133"/>
          </a:xfrm>
        </p:spPr>
        <p:txBody>
          <a:bodyPr/>
          <a:lstStyle/>
          <a:p>
            <a:pPr>
              <a:defRPr/>
            </a:pPr>
            <a:r>
              <a:rPr lang="de-DE" dirty="0" smtClean="0"/>
              <a:t>Seite </a:t>
            </a:r>
            <a:fld id="{733027FC-DF93-4713-B7A7-C61655A6161B}" type="slidenum">
              <a:rPr lang="de-DE" smtClean="0"/>
              <a:pPr>
                <a:defRPr/>
              </a:pPr>
              <a:t>12</a:t>
            </a:fld>
            <a:endParaRPr lang="de-DE" dirty="0"/>
          </a:p>
        </p:txBody>
      </p:sp>
      <p:pic>
        <p:nvPicPr>
          <p:cNvPr id="5" name="Picture 2"/>
          <p:cNvPicPr>
            <a:picLocks noChangeAspect="1" noChangeArrowheads="1"/>
          </p:cNvPicPr>
          <p:nvPr/>
        </p:nvPicPr>
        <p:blipFill>
          <a:blip r:embed="rId2" cstate="print"/>
          <a:srcRect/>
          <a:stretch>
            <a:fillRect/>
          </a:stretch>
        </p:blipFill>
        <p:spPr bwMode="auto">
          <a:xfrm>
            <a:off x="827583" y="1556792"/>
            <a:ext cx="10122511" cy="3281908"/>
          </a:xfrm>
          <a:prstGeom prst="rect">
            <a:avLst/>
          </a:prstGeom>
          <a:noFill/>
          <a:ln w="9525">
            <a:noFill/>
            <a:miter lim="800000"/>
            <a:headEnd/>
            <a:tailEnd/>
          </a:ln>
        </p:spPr>
      </p:pic>
    </p:spTree>
    <p:extLst>
      <p:ext uri="{BB962C8B-B14F-4D97-AF65-F5344CB8AC3E}">
        <p14:creationId xmlns:p14="http://schemas.microsoft.com/office/powerpoint/2010/main" val="242399511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Die gesetzliche und private Krankenversicherung im Vergleich</a:t>
            </a:r>
          </a:p>
        </p:txBody>
      </p:sp>
      <p:sp>
        <p:nvSpPr>
          <p:cNvPr id="6" name="Inhaltsplatzhalter 2"/>
          <p:cNvSpPr txBox="1">
            <a:spLocks/>
          </p:cNvSpPr>
          <p:nvPr/>
        </p:nvSpPr>
        <p:spPr>
          <a:xfrm>
            <a:off x="488829" y="1573798"/>
            <a:ext cx="11181803"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smtClean="0">
                <a:solidFill>
                  <a:srgbClr val="1D2D4B"/>
                </a:solidFill>
              </a:rPr>
              <a:t>GKV Leistungsausgaben </a:t>
            </a:r>
            <a:r>
              <a:rPr lang="de-DE" sz="2400" dirty="0" smtClean="0">
                <a:solidFill>
                  <a:srgbClr val="1D2D4B"/>
                </a:solidFill>
              </a:rPr>
              <a:t>in Milliarden Euro 2008-2020</a:t>
            </a:r>
          </a:p>
          <a:p>
            <a:pPr marL="0" indent="0">
              <a:buNone/>
            </a:pPr>
            <a:endParaRPr lang="de-DE" sz="2400" u="sng" dirty="0" smtClean="0">
              <a:solidFill>
                <a:srgbClr val="1D2D4B"/>
              </a:solidFill>
            </a:endParaRPr>
          </a:p>
          <a:p>
            <a:pPr>
              <a:buFont typeface="Wingdings" panose="05000000000000000000" pitchFamily="2" charset="2"/>
              <a:buChar char="§"/>
            </a:pPr>
            <a:endParaRPr lang="de-DE" sz="2200" dirty="0" smtClean="0">
              <a:solidFill>
                <a:srgbClr val="1D2D4B"/>
              </a:solidFill>
            </a:endParaRPr>
          </a:p>
        </p:txBody>
      </p:sp>
      <p:pic>
        <p:nvPicPr>
          <p:cNvPr id="3" name="Grafik 2"/>
          <p:cNvPicPr>
            <a:picLocks noChangeAspect="1"/>
          </p:cNvPicPr>
          <p:nvPr/>
        </p:nvPicPr>
        <p:blipFill>
          <a:blip r:embed="rId2"/>
          <a:stretch>
            <a:fillRect/>
          </a:stretch>
        </p:blipFill>
        <p:spPr>
          <a:xfrm>
            <a:off x="488829" y="2008756"/>
            <a:ext cx="9734550" cy="4343400"/>
          </a:xfrm>
          <a:prstGeom prst="rect">
            <a:avLst/>
          </a:prstGeom>
        </p:spPr>
      </p:pic>
    </p:spTree>
    <p:extLst>
      <p:ext uri="{BB962C8B-B14F-4D97-AF65-F5344CB8AC3E}">
        <p14:creationId xmlns:p14="http://schemas.microsoft.com/office/powerpoint/2010/main" val="1925910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Die gesetzliche und private Krankenversicherung im Vergleich</a:t>
            </a:r>
          </a:p>
        </p:txBody>
      </p:sp>
      <p:sp>
        <p:nvSpPr>
          <p:cNvPr id="6" name="Inhaltsplatzhalter 2"/>
          <p:cNvSpPr txBox="1">
            <a:spLocks/>
          </p:cNvSpPr>
          <p:nvPr/>
        </p:nvSpPr>
        <p:spPr>
          <a:xfrm>
            <a:off x="488829" y="1573799"/>
            <a:ext cx="11181803" cy="375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smtClean="0">
                <a:solidFill>
                  <a:srgbClr val="1D2D4B"/>
                </a:solidFill>
              </a:rPr>
              <a:t>GKV Leistungsausgaben </a:t>
            </a:r>
            <a:r>
              <a:rPr lang="de-DE" sz="2400" dirty="0" smtClean="0">
                <a:solidFill>
                  <a:srgbClr val="1D2D4B"/>
                </a:solidFill>
              </a:rPr>
              <a:t>in Prozent 2020</a:t>
            </a:r>
          </a:p>
          <a:p>
            <a:pPr marL="0" indent="0">
              <a:buNone/>
            </a:pPr>
            <a:endParaRPr lang="de-DE" sz="2400" u="sng" dirty="0" smtClean="0">
              <a:solidFill>
                <a:srgbClr val="1D2D4B"/>
              </a:solidFill>
            </a:endParaRPr>
          </a:p>
          <a:p>
            <a:pPr>
              <a:buFont typeface="Wingdings" panose="05000000000000000000" pitchFamily="2" charset="2"/>
              <a:buChar char="§"/>
            </a:pPr>
            <a:endParaRPr lang="de-DE" sz="2200" dirty="0" smtClean="0">
              <a:solidFill>
                <a:srgbClr val="1D2D4B"/>
              </a:solidFill>
            </a:endParaRPr>
          </a:p>
        </p:txBody>
      </p:sp>
      <p:pic>
        <p:nvPicPr>
          <p:cNvPr id="4" name="Grafik 3"/>
          <p:cNvPicPr>
            <a:picLocks noChangeAspect="1"/>
          </p:cNvPicPr>
          <p:nvPr/>
        </p:nvPicPr>
        <p:blipFill>
          <a:blip r:embed="rId2"/>
          <a:stretch>
            <a:fillRect/>
          </a:stretch>
        </p:blipFill>
        <p:spPr>
          <a:xfrm>
            <a:off x="488829" y="1972243"/>
            <a:ext cx="8982075" cy="4562475"/>
          </a:xfrm>
          <a:prstGeom prst="rect">
            <a:avLst/>
          </a:prstGeom>
        </p:spPr>
      </p:pic>
    </p:spTree>
    <p:extLst>
      <p:ext uri="{BB962C8B-B14F-4D97-AF65-F5344CB8AC3E}">
        <p14:creationId xmlns:p14="http://schemas.microsoft.com/office/powerpoint/2010/main" val="2837593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9938539"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tabLst>
                <a:tab pos="452438" algn="l"/>
                <a:tab pos="982663" algn="l"/>
                <a:tab pos="2603500" algn="l"/>
              </a:tabLst>
            </a:pPr>
            <a:endParaRPr lang="de-DE" altLang="de-DE" sz="2400" b="1" dirty="0" smtClean="0">
              <a:solidFill>
                <a:srgbClr val="1D2D4B"/>
              </a:solidFill>
              <a:latin typeface="Arial" panose="020B0604020202020204" pitchFamily="34" charset="0"/>
            </a:endParaRPr>
          </a:p>
          <a:p>
            <a:pPr marL="0" indent="0">
              <a:spcBef>
                <a:spcPct val="50000"/>
              </a:spcBef>
              <a:buNone/>
            </a:pPr>
            <a:r>
              <a:rPr lang="de-DE" sz="2400" b="1" dirty="0">
                <a:solidFill>
                  <a:srgbClr val="1D2D4B"/>
                </a:solidFill>
              </a:rPr>
              <a:t>Was gehört zur </a:t>
            </a:r>
            <a:r>
              <a:rPr lang="de-DE" sz="2400" b="1" dirty="0" smtClean="0">
                <a:solidFill>
                  <a:srgbClr val="1D2D4B"/>
                </a:solidFill>
              </a:rPr>
              <a:t>Sozialversicherung?</a:t>
            </a:r>
            <a:endParaRPr lang="de-DE" sz="2400" b="1" dirty="0">
              <a:solidFill>
                <a:srgbClr val="1D2D4B"/>
              </a:solidFill>
            </a:endParaRPr>
          </a:p>
        </p:txBody>
      </p:sp>
      <p:sp>
        <p:nvSpPr>
          <p:cNvPr id="3" name="Rechteck 2"/>
          <p:cNvSpPr/>
          <p:nvPr/>
        </p:nvSpPr>
        <p:spPr>
          <a:xfrm>
            <a:off x="352926" y="2974812"/>
            <a:ext cx="6096000" cy="2246769"/>
          </a:xfrm>
          <a:prstGeom prst="rect">
            <a:avLst/>
          </a:prstGeom>
        </p:spPr>
        <p:txBody>
          <a:bodyPr>
            <a:spAutoFit/>
          </a:bodyPr>
          <a:lstStyle/>
          <a:p>
            <a:pPr marL="881063" indent="-457200">
              <a:spcBef>
                <a:spcPct val="50000"/>
              </a:spcBef>
              <a:buClr>
                <a:srgbClr val="1D2D4B"/>
              </a:buClr>
              <a:buFont typeface="Wingdings" pitchFamily="2" charset="2"/>
              <a:buChar char="§"/>
            </a:pPr>
            <a:r>
              <a:rPr lang="de-DE" sz="2000" dirty="0">
                <a:solidFill>
                  <a:srgbClr val="1D2D4B"/>
                </a:solidFill>
                <a:sym typeface="Wingdings" pitchFamily="2" charset="2"/>
              </a:rPr>
              <a:t>Krankenversicherung</a:t>
            </a:r>
          </a:p>
          <a:p>
            <a:pPr marL="881063" indent="-457200">
              <a:spcBef>
                <a:spcPct val="50000"/>
              </a:spcBef>
              <a:buClr>
                <a:srgbClr val="1D2D4B"/>
              </a:buClr>
              <a:buFont typeface="Wingdings" pitchFamily="2" charset="2"/>
              <a:buChar char="§"/>
            </a:pPr>
            <a:r>
              <a:rPr lang="de-DE" sz="2000" dirty="0">
                <a:solidFill>
                  <a:srgbClr val="1D2D4B"/>
                </a:solidFill>
              </a:rPr>
              <a:t>Pflegeversicherung</a:t>
            </a:r>
          </a:p>
          <a:p>
            <a:pPr marL="881063" indent="-457200">
              <a:spcBef>
                <a:spcPct val="50000"/>
              </a:spcBef>
              <a:buClr>
                <a:srgbClr val="1D2D4B"/>
              </a:buClr>
              <a:buFont typeface="Wingdings" pitchFamily="2" charset="2"/>
              <a:buChar char="§"/>
            </a:pPr>
            <a:r>
              <a:rPr lang="de-DE" sz="2000" dirty="0">
                <a:solidFill>
                  <a:srgbClr val="1D2D4B"/>
                </a:solidFill>
              </a:rPr>
              <a:t>Rentenversicherung</a:t>
            </a:r>
          </a:p>
          <a:p>
            <a:pPr marL="881063" indent="-457200">
              <a:spcBef>
                <a:spcPct val="50000"/>
              </a:spcBef>
              <a:buClr>
                <a:srgbClr val="1D2D4B"/>
              </a:buClr>
              <a:buFont typeface="Wingdings" pitchFamily="2" charset="2"/>
              <a:buChar char="§"/>
            </a:pPr>
            <a:r>
              <a:rPr lang="de-DE" sz="2000" dirty="0">
                <a:solidFill>
                  <a:srgbClr val="1D2D4B"/>
                </a:solidFill>
              </a:rPr>
              <a:t>Arbeitslosenversicherung</a:t>
            </a:r>
          </a:p>
          <a:p>
            <a:pPr marL="881063" indent="-457200">
              <a:spcBef>
                <a:spcPct val="50000"/>
              </a:spcBef>
              <a:buClr>
                <a:srgbClr val="1D2D4B"/>
              </a:buClr>
              <a:buFont typeface="Wingdings" pitchFamily="2" charset="2"/>
              <a:buChar char="§"/>
            </a:pPr>
            <a:r>
              <a:rPr lang="de-DE" sz="2000" dirty="0">
                <a:solidFill>
                  <a:srgbClr val="1D2D4B"/>
                </a:solidFill>
              </a:rPr>
              <a:t>Gesetzliche Unfallversicherung</a:t>
            </a:r>
          </a:p>
        </p:txBody>
      </p:sp>
    </p:spTree>
    <p:extLst>
      <p:ext uri="{BB962C8B-B14F-4D97-AF65-F5344CB8AC3E}">
        <p14:creationId xmlns:p14="http://schemas.microsoft.com/office/powerpoint/2010/main" val="685972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0957213" cy="6881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Entlastung im Alter</a:t>
            </a:r>
            <a:r>
              <a:rPr lang="de-DE" sz="2400" b="1" dirty="0">
                <a:solidFill>
                  <a:srgbClr val="1D2D4B"/>
                </a:solidFill>
              </a:rPr>
              <a:t/>
            </a:r>
            <a:br>
              <a:rPr lang="de-DE" sz="2400" b="1" dirty="0">
                <a:solidFill>
                  <a:srgbClr val="1D2D4B"/>
                </a:solidFill>
              </a:rPr>
            </a:br>
            <a:r>
              <a:rPr lang="de-DE" sz="1600" dirty="0"/>
              <a:t>Entwicklung der </a:t>
            </a:r>
            <a:r>
              <a:rPr lang="de-DE" sz="1600" dirty="0" smtClean="0"/>
              <a:t>Alterungsrückstellung in </a:t>
            </a:r>
            <a:r>
              <a:rPr lang="de-DE" sz="1600" dirty="0"/>
              <a:t>der privaten Krankenversicherung </a:t>
            </a:r>
            <a:r>
              <a:rPr lang="de-DE" sz="1600" dirty="0" smtClean="0"/>
              <a:t>in </a:t>
            </a:r>
            <a:r>
              <a:rPr lang="de-DE" sz="1600" dirty="0"/>
              <a:t>Milliarden EUR</a:t>
            </a:r>
          </a:p>
          <a:p>
            <a:pPr marL="0" indent="0">
              <a:spcBef>
                <a:spcPct val="50000"/>
              </a:spcBef>
              <a:buNone/>
            </a:pPr>
            <a:endParaRPr lang="de-DE" sz="2400" b="1" dirty="0" smtClean="0">
              <a:solidFill>
                <a:srgbClr val="1D2D4B"/>
              </a:solidFill>
            </a:endParaRPr>
          </a:p>
        </p:txBody>
      </p:sp>
      <p:pic>
        <p:nvPicPr>
          <p:cNvPr id="4" name="Grafik 3"/>
          <p:cNvPicPr>
            <a:picLocks noChangeAspect="1"/>
          </p:cNvPicPr>
          <p:nvPr/>
        </p:nvPicPr>
        <p:blipFill>
          <a:blip r:embed="rId2"/>
          <a:stretch>
            <a:fillRect/>
          </a:stretch>
        </p:blipFill>
        <p:spPr>
          <a:xfrm>
            <a:off x="597818" y="2487311"/>
            <a:ext cx="6597066" cy="4047407"/>
          </a:xfrm>
          <a:prstGeom prst="rect">
            <a:avLst/>
          </a:prstGeom>
        </p:spPr>
      </p:pic>
    </p:spTree>
    <p:extLst>
      <p:ext uri="{BB962C8B-B14F-4D97-AF65-F5344CB8AC3E}">
        <p14:creationId xmlns:p14="http://schemas.microsoft.com/office/powerpoint/2010/main" val="3861708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0957213" cy="48430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200" b="1" dirty="0">
                <a:solidFill>
                  <a:srgbClr val="1D2D4B"/>
                </a:solidFill>
                <a:sym typeface="Wingdings" pitchFamily="2" charset="2"/>
              </a:rPr>
              <a:t>Beitragsbemessungsgrenze (</a:t>
            </a:r>
            <a:r>
              <a:rPr lang="de-DE" sz="2200" b="1" dirty="0" smtClean="0">
                <a:solidFill>
                  <a:srgbClr val="1D2D4B"/>
                </a:solidFill>
                <a:sym typeface="Wingdings" pitchFamily="2" charset="2"/>
              </a:rPr>
              <a:t>BBG</a:t>
            </a:r>
            <a:r>
              <a:rPr lang="de-DE" sz="2200" b="1" dirty="0">
                <a:solidFill>
                  <a:srgbClr val="1D2D4B"/>
                </a:solidFill>
                <a:sym typeface="Wingdings" pitchFamily="2" charset="2"/>
              </a:rPr>
              <a:t>) bzw. besondere/allgemeine Jahresarbeitsentgeltgrenze (</a:t>
            </a:r>
            <a:r>
              <a:rPr lang="de-DE" sz="2200" b="1" dirty="0" smtClean="0">
                <a:solidFill>
                  <a:srgbClr val="1D2D4B"/>
                </a:solidFill>
                <a:sym typeface="Wingdings" pitchFamily="2" charset="2"/>
              </a:rPr>
              <a:t>JAEG</a:t>
            </a:r>
            <a:r>
              <a:rPr lang="de-DE" sz="2200" b="1" dirty="0">
                <a:solidFill>
                  <a:srgbClr val="1D2D4B"/>
                </a:solidFill>
                <a:sym typeface="Wingdings" pitchFamily="2" charset="2"/>
              </a:rPr>
              <a:t>) – monatlich </a:t>
            </a:r>
          </a:p>
        </p:txBody>
      </p:sp>
      <p:graphicFrame>
        <p:nvGraphicFramePr>
          <p:cNvPr id="5" name="Tabelle 4"/>
          <p:cNvGraphicFramePr>
            <a:graphicFrameLocks noGrp="1"/>
          </p:cNvGraphicFramePr>
          <p:nvPr>
            <p:extLst>
              <p:ext uri="{D42A27DB-BD31-4B8C-83A1-F6EECF244321}">
                <p14:modId xmlns:p14="http://schemas.microsoft.com/office/powerpoint/2010/main" val="390682707"/>
              </p:ext>
            </p:extLst>
          </p:nvPr>
        </p:nvGraphicFramePr>
        <p:xfrm>
          <a:off x="488829" y="2315856"/>
          <a:ext cx="9061115" cy="1854200"/>
        </p:xfrm>
        <a:graphic>
          <a:graphicData uri="http://schemas.openxmlformats.org/drawingml/2006/table">
            <a:tbl>
              <a:tblPr firstRow="1" bandRow="1">
                <a:tableStyleId>{5C22544A-7EE6-4342-B048-85BDC9FD1C3A}</a:tableStyleId>
              </a:tblPr>
              <a:tblGrid>
                <a:gridCol w="2371558"/>
                <a:gridCol w="1692442"/>
                <a:gridCol w="1668379"/>
                <a:gridCol w="1700464"/>
                <a:gridCol w="1628272"/>
              </a:tblGrid>
              <a:tr h="370840">
                <a:tc>
                  <a:txBody>
                    <a:bodyPr/>
                    <a:lstStyle/>
                    <a:p>
                      <a:endParaRPr lang="de-DE" dirty="0"/>
                    </a:p>
                  </a:txBody>
                  <a:tcPr/>
                </a:tc>
                <a:tc>
                  <a:txBody>
                    <a:bodyPr/>
                    <a:lstStyle/>
                    <a:p>
                      <a:r>
                        <a:rPr lang="de-DE" dirty="0" smtClean="0"/>
                        <a:t>2019 in EUR</a:t>
                      </a:r>
                      <a:endParaRPr lang="de-DE" dirty="0"/>
                    </a:p>
                  </a:txBody>
                  <a:tcPr/>
                </a:tc>
                <a:tc>
                  <a:txBody>
                    <a:bodyPr/>
                    <a:lstStyle/>
                    <a:p>
                      <a:r>
                        <a:rPr lang="de-DE" dirty="0" smtClean="0"/>
                        <a:t>2020 in EUR</a:t>
                      </a:r>
                      <a:endParaRPr lang="de-DE" dirty="0"/>
                    </a:p>
                  </a:txBody>
                  <a:tcPr/>
                </a:tc>
                <a:tc>
                  <a:txBody>
                    <a:bodyPr/>
                    <a:lstStyle/>
                    <a:p>
                      <a:r>
                        <a:rPr lang="de-DE" dirty="0" smtClean="0"/>
                        <a:t>2021 in EUR</a:t>
                      </a:r>
                      <a:endParaRPr lang="de-DE" dirty="0"/>
                    </a:p>
                  </a:txBody>
                  <a:tcPr/>
                </a:tc>
                <a:tc>
                  <a:txBody>
                    <a:bodyPr/>
                    <a:lstStyle/>
                    <a:p>
                      <a:r>
                        <a:rPr lang="de-DE" dirty="0" smtClean="0"/>
                        <a:t>2022 in EUR</a:t>
                      </a:r>
                      <a:endParaRPr lang="de-DE" dirty="0"/>
                    </a:p>
                  </a:txBody>
                  <a:tcPr/>
                </a:tc>
              </a:tr>
              <a:tr h="370840">
                <a:tc>
                  <a:txBody>
                    <a:bodyPr/>
                    <a:lstStyle/>
                    <a:p>
                      <a:r>
                        <a:rPr lang="de-DE" dirty="0" smtClean="0"/>
                        <a:t>Krankenversicherung</a:t>
                      </a:r>
                      <a:endParaRPr lang="de-DE" dirty="0"/>
                    </a:p>
                  </a:txBody>
                  <a:tcPr/>
                </a:tc>
                <a:tc>
                  <a:txBody>
                    <a:bodyPr/>
                    <a:lstStyle/>
                    <a:p>
                      <a:r>
                        <a:rPr lang="de-DE" dirty="0" smtClean="0"/>
                        <a:t>4.537,50</a:t>
                      </a:r>
                      <a:endParaRPr lang="de-DE" dirty="0"/>
                    </a:p>
                  </a:txBody>
                  <a:tcPr/>
                </a:tc>
                <a:tc>
                  <a:txBody>
                    <a:bodyPr/>
                    <a:lstStyle/>
                    <a:p>
                      <a:r>
                        <a:rPr lang="de-DE" dirty="0" smtClean="0"/>
                        <a:t>4.687,50</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4.837,50</a:t>
                      </a:r>
                    </a:p>
                  </a:txBody>
                  <a:tcPr/>
                </a:tc>
                <a:tc>
                  <a:txBody>
                    <a:bodyPr/>
                    <a:lstStyle/>
                    <a:p>
                      <a:r>
                        <a:rPr lang="de-DE" dirty="0" smtClean="0"/>
                        <a:t>4.837,50</a:t>
                      </a:r>
                      <a:endParaRPr lang="de-DE" dirty="0"/>
                    </a:p>
                  </a:txBody>
                  <a:tcPr/>
                </a:tc>
              </a:tr>
              <a:tr h="370840">
                <a:tc>
                  <a:txBody>
                    <a:bodyPr/>
                    <a:lstStyle/>
                    <a:p>
                      <a:r>
                        <a:rPr lang="de-DE" dirty="0" smtClean="0"/>
                        <a:t>Pflegeversicherung</a:t>
                      </a:r>
                      <a:endParaRPr lang="de-DE" dirty="0"/>
                    </a:p>
                  </a:txBody>
                  <a:tcPr/>
                </a:tc>
                <a:tc>
                  <a:txBody>
                    <a:bodyPr/>
                    <a:lstStyle/>
                    <a:p>
                      <a:r>
                        <a:rPr lang="de-DE" dirty="0" smtClean="0"/>
                        <a:t>4.537,50</a:t>
                      </a:r>
                      <a:endParaRPr lang="de-DE" dirty="0"/>
                    </a:p>
                  </a:txBody>
                  <a:tcPr/>
                </a:tc>
                <a:tc>
                  <a:txBody>
                    <a:bodyPr/>
                    <a:lstStyle/>
                    <a:p>
                      <a:r>
                        <a:rPr lang="de-DE" dirty="0" smtClean="0"/>
                        <a:t>4.687,50</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4.837,50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4.837,50</a:t>
                      </a:r>
                    </a:p>
                  </a:txBody>
                  <a:tcPr/>
                </a:tc>
              </a:tr>
              <a:tr h="370840">
                <a:tc>
                  <a:txBody>
                    <a:bodyPr/>
                    <a:lstStyle/>
                    <a:p>
                      <a:r>
                        <a:rPr lang="de-DE" dirty="0" smtClean="0"/>
                        <a:t>RV + AV West</a:t>
                      </a:r>
                      <a:endParaRPr lang="de-DE" dirty="0"/>
                    </a:p>
                  </a:txBody>
                  <a:tcPr/>
                </a:tc>
                <a:tc>
                  <a:txBody>
                    <a:bodyPr/>
                    <a:lstStyle/>
                    <a:p>
                      <a:r>
                        <a:rPr lang="de-DE" dirty="0" smtClean="0"/>
                        <a:t>6.700,00</a:t>
                      </a:r>
                      <a:endParaRPr lang="de-DE" dirty="0"/>
                    </a:p>
                  </a:txBody>
                  <a:tcPr/>
                </a:tc>
                <a:tc>
                  <a:txBody>
                    <a:bodyPr/>
                    <a:lstStyle/>
                    <a:p>
                      <a:r>
                        <a:rPr lang="de-DE" dirty="0" smtClean="0"/>
                        <a:t>6.900,00</a:t>
                      </a:r>
                      <a:endParaRPr lang="de-DE" dirty="0"/>
                    </a:p>
                  </a:txBody>
                  <a:tcPr/>
                </a:tc>
                <a:tc>
                  <a:txBody>
                    <a:bodyPr/>
                    <a:lstStyle/>
                    <a:p>
                      <a:r>
                        <a:rPr lang="de-DE" dirty="0" smtClean="0"/>
                        <a:t>7.100,00</a:t>
                      </a:r>
                      <a:endParaRPr lang="de-DE" dirty="0"/>
                    </a:p>
                  </a:txBody>
                  <a:tcPr/>
                </a:tc>
                <a:tc>
                  <a:txBody>
                    <a:bodyPr/>
                    <a:lstStyle/>
                    <a:p>
                      <a:r>
                        <a:rPr lang="de-DE" dirty="0" smtClean="0"/>
                        <a:t>7.050,00</a:t>
                      </a:r>
                      <a:endParaRPr lang="de-DE" dirty="0"/>
                    </a:p>
                  </a:txBody>
                  <a:tcPr/>
                </a:tc>
              </a:tr>
              <a:tr h="370840">
                <a:tc>
                  <a:txBody>
                    <a:bodyPr/>
                    <a:lstStyle/>
                    <a:p>
                      <a:r>
                        <a:rPr lang="de-DE" dirty="0" smtClean="0"/>
                        <a:t>RV +AV Ost</a:t>
                      </a:r>
                      <a:endParaRPr lang="de-DE" dirty="0"/>
                    </a:p>
                  </a:txBody>
                  <a:tcPr/>
                </a:tc>
                <a:tc>
                  <a:txBody>
                    <a:bodyPr/>
                    <a:lstStyle/>
                    <a:p>
                      <a:r>
                        <a:rPr lang="de-DE" dirty="0" smtClean="0"/>
                        <a:t>6.150,00</a:t>
                      </a:r>
                      <a:endParaRPr lang="de-DE" dirty="0"/>
                    </a:p>
                  </a:txBody>
                  <a:tcPr/>
                </a:tc>
                <a:tc>
                  <a:txBody>
                    <a:bodyPr/>
                    <a:lstStyle/>
                    <a:p>
                      <a:r>
                        <a:rPr lang="de-DE" dirty="0" smtClean="0"/>
                        <a:t>6.450,00</a:t>
                      </a:r>
                      <a:endParaRPr lang="de-DE" dirty="0"/>
                    </a:p>
                  </a:txBody>
                  <a:tcPr/>
                </a:tc>
                <a:tc>
                  <a:txBody>
                    <a:bodyPr/>
                    <a:lstStyle/>
                    <a:p>
                      <a:r>
                        <a:rPr lang="de-DE" dirty="0" smtClean="0"/>
                        <a:t>6.700,00</a:t>
                      </a:r>
                      <a:endParaRPr lang="de-DE" dirty="0"/>
                    </a:p>
                  </a:txBody>
                  <a:tcPr/>
                </a:tc>
                <a:tc>
                  <a:txBody>
                    <a:bodyPr/>
                    <a:lstStyle/>
                    <a:p>
                      <a:r>
                        <a:rPr lang="de-DE" dirty="0" smtClean="0"/>
                        <a:t>6.750,00</a:t>
                      </a:r>
                      <a:endParaRPr lang="de-DE" dirty="0"/>
                    </a:p>
                  </a:txBody>
                  <a:tcPr/>
                </a:tc>
              </a:tr>
            </a:tbl>
          </a:graphicData>
        </a:graphic>
      </p:graphicFrame>
      <p:sp>
        <p:nvSpPr>
          <p:cNvPr id="8" name="Textfeld 7"/>
          <p:cNvSpPr txBox="1"/>
          <p:nvPr/>
        </p:nvSpPr>
        <p:spPr>
          <a:xfrm>
            <a:off x="453466" y="4475747"/>
            <a:ext cx="9540766" cy="646331"/>
          </a:xfrm>
          <a:prstGeom prst="rect">
            <a:avLst/>
          </a:prstGeom>
          <a:noFill/>
        </p:spPr>
        <p:txBody>
          <a:bodyPr wrap="square" rtlCol="0">
            <a:spAutoFit/>
          </a:bodyPr>
          <a:lstStyle/>
          <a:p>
            <a:pPr eaLnBrk="0" hangingPunct="0"/>
            <a:r>
              <a:rPr lang="de-DE" b="1" dirty="0">
                <a:solidFill>
                  <a:srgbClr val="1D2D4B"/>
                </a:solidFill>
              </a:rPr>
              <a:t>Für </a:t>
            </a:r>
            <a:r>
              <a:rPr lang="de-DE" b="1" dirty="0" smtClean="0">
                <a:solidFill>
                  <a:srgbClr val="1D2D4B"/>
                </a:solidFill>
              </a:rPr>
              <a:t>am 31.12.2002 PKV - </a:t>
            </a:r>
            <a:r>
              <a:rPr lang="de-DE" b="1" dirty="0">
                <a:solidFill>
                  <a:srgbClr val="1D2D4B"/>
                </a:solidFill>
              </a:rPr>
              <a:t>versicherte Angestellte gilt im Jahr </a:t>
            </a:r>
            <a:r>
              <a:rPr lang="de-DE" b="1" dirty="0" smtClean="0">
                <a:solidFill>
                  <a:srgbClr val="1D2D4B"/>
                </a:solidFill>
              </a:rPr>
              <a:t>2022 </a:t>
            </a:r>
            <a:r>
              <a:rPr lang="de-DE" b="1" dirty="0">
                <a:solidFill>
                  <a:srgbClr val="1D2D4B"/>
                </a:solidFill>
              </a:rPr>
              <a:t>die </a:t>
            </a:r>
            <a:r>
              <a:rPr lang="de-DE" b="1" dirty="0" smtClean="0">
                <a:solidFill>
                  <a:srgbClr val="1D2D4B"/>
                </a:solidFill>
              </a:rPr>
              <a:t>besondere JAEG </a:t>
            </a:r>
            <a:r>
              <a:rPr lang="de-DE" b="1" dirty="0">
                <a:solidFill>
                  <a:srgbClr val="1D2D4B"/>
                </a:solidFill>
              </a:rPr>
              <a:t>von jährlich: </a:t>
            </a:r>
            <a:r>
              <a:rPr lang="de-DE" b="1" dirty="0" smtClean="0">
                <a:solidFill>
                  <a:srgbClr val="1D2D4B"/>
                </a:solidFill>
              </a:rPr>
              <a:t>58.050 </a:t>
            </a:r>
            <a:r>
              <a:rPr lang="de-DE" b="1" dirty="0">
                <a:solidFill>
                  <a:srgbClr val="1D2D4B"/>
                </a:solidFill>
              </a:rPr>
              <a:t>EUR brutto.</a:t>
            </a:r>
          </a:p>
        </p:txBody>
      </p:sp>
      <p:graphicFrame>
        <p:nvGraphicFramePr>
          <p:cNvPr id="10" name="Tabelle 9"/>
          <p:cNvGraphicFramePr>
            <a:graphicFrameLocks noGrp="1"/>
          </p:cNvGraphicFramePr>
          <p:nvPr>
            <p:extLst>
              <p:ext uri="{D42A27DB-BD31-4B8C-83A1-F6EECF244321}">
                <p14:modId xmlns:p14="http://schemas.microsoft.com/office/powerpoint/2010/main" val="2394943625"/>
              </p:ext>
            </p:extLst>
          </p:nvPr>
        </p:nvGraphicFramePr>
        <p:xfrm>
          <a:off x="488828" y="5331195"/>
          <a:ext cx="9061120" cy="1188720"/>
        </p:xfrm>
        <a:graphic>
          <a:graphicData uri="http://schemas.openxmlformats.org/drawingml/2006/table">
            <a:tbl>
              <a:tblPr firstRow="1" bandRow="1">
                <a:tableStyleId>{5C22544A-7EE6-4342-B048-85BDC9FD1C3A}</a:tableStyleId>
              </a:tblPr>
              <a:tblGrid>
                <a:gridCol w="2519067"/>
                <a:gridCol w="1572126"/>
                <a:gridCol w="1708484"/>
                <a:gridCol w="1716506"/>
                <a:gridCol w="1544937"/>
              </a:tblGrid>
              <a:tr h="370840">
                <a:tc>
                  <a:txBody>
                    <a:bodyPr/>
                    <a:lstStyle/>
                    <a:p>
                      <a:pPr algn="ctr"/>
                      <a:r>
                        <a:rPr lang="de-DE" dirty="0" smtClean="0"/>
                        <a:t>Jahresarbeits-entgeltgrenze (JAEG)</a:t>
                      </a:r>
                      <a:r>
                        <a:rPr lang="de-DE" baseline="0" dirty="0" smtClean="0"/>
                        <a:t> Versicherungs-pflichtgrenze</a:t>
                      </a:r>
                      <a:endParaRPr lang="de-DE" dirty="0"/>
                    </a:p>
                  </a:txBody>
                  <a:tcPr/>
                </a:tc>
                <a:tc>
                  <a:txBody>
                    <a:bodyPr/>
                    <a:lstStyle/>
                    <a:p>
                      <a:pPr algn="ctr"/>
                      <a:r>
                        <a:rPr lang="de-DE" dirty="0" smtClean="0"/>
                        <a:t>5.062,50</a:t>
                      </a:r>
                      <a:endParaRPr lang="de-DE" dirty="0"/>
                    </a:p>
                  </a:txBody>
                  <a:tcPr anchor="ctr"/>
                </a:tc>
                <a:tc>
                  <a:txBody>
                    <a:bodyPr/>
                    <a:lstStyle/>
                    <a:p>
                      <a:pPr algn="ctr"/>
                      <a:r>
                        <a:rPr lang="de-DE" dirty="0" smtClean="0"/>
                        <a:t>5.212,50</a:t>
                      </a:r>
                      <a:endParaRPr lang="de-DE" dirty="0"/>
                    </a:p>
                  </a:txBody>
                  <a:tcPr anchor="ctr"/>
                </a:tc>
                <a:tc>
                  <a:txBody>
                    <a:bodyPr/>
                    <a:lstStyle/>
                    <a:p>
                      <a:pPr algn="ctr"/>
                      <a:r>
                        <a:rPr lang="de-DE" dirty="0" smtClean="0"/>
                        <a:t>5.362,50</a:t>
                      </a:r>
                      <a:endParaRPr lang="de-DE" dirty="0"/>
                    </a:p>
                  </a:txBody>
                  <a:tcPr anchor="ctr"/>
                </a:tc>
                <a:tc>
                  <a:txBody>
                    <a:bodyPr/>
                    <a:lstStyle/>
                    <a:p>
                      <a:pPr algn="ctr"/>
                      <a:r>
                        <a:rPr lang="de-DE" dirty="0" smtClean="0"/>
                        <a:t>5.362,50</a:t>
                      </a:r>
                      <a:endParaRPr lang="de-DE" dirty="0"/>
                    </a:p>
                  </a:txBody>
                  <a:tcPr anchor="ctr"/>
                </a:tc>
              </a:tr>
            </a:tbl>
          </a:graphicData>
        </a:graphic>
      </p:graphicFrame>
      <p:sp>
        <p:nvSpPr>
          <p:cNvPr id="11" name="Stern mit 5 Zacken 10"/>
          <p:cNvSpPr/>
          <p:nvPr/>
        </p:nvSpPr>
        <p:spPr bwMode="auto">
          <a:xfrm>
            <a:off x="10977349" y="1798513"/>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3236311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0957213" cy="48430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endParaRPr lang="de-DE" sz="2200" b="1" dirty="0" smtClean="0">
              <a:solidFill>
                <a:srgbClr val="1D2D4B"/>
              </a:solidFill>
              <a:sym typeface="Wingdings" pitchFamily="2" charset="2"/>
            </a:endParaRPr>
          </a:p>
          <a:p>
            <a:pPr marL="0" indent="0">
              <a:spcBef>
                <a:spcPct val="50000"/>
              </a:spcBef>
              <a:buNone/>
            </a:pPr>
            <a:r>
              <a:rPr lang="de-DE" sz="2200" b="1" dirty="0" smtClean="0">
                <a:solidFill>
                  <a:srgbClr val="1D2D4B"/>
                </a:solidFill>
                <a:sym typeface="Wingdings" pitchFamily="2" charset="2"/>
              </a:rPr>
              <a:t>Wie hoch sind die jeweiligen Beitragssätze?</a:t>
            </a:r>
          </a:p>
          <a:p>
            <a:pPr marL="0" indent="0">
              <a:spcBef>
                <a:spcPct val="50000"/>
              </a:spcBef>
              <a:buNone/>
            </a:pPr>
            <a:endParaRPr lang="de-DE" sz="2200" b="1" dirty="0">
              <a:solidFill>
                <a:srgbClr val="1D2D4B"/>
              </a:solidFill>
              <a:sym typeface="Wingdings" pitchFamily="2" charset="2"/>
            </a:endParaRPr>
          </a:p>
        </p:txBody>
      </p:sp>
      <p:graphicFrame>
        <p:nvGraphicFramePr>
          <p:cNvPr id="3" name="Tabelle 2"/>
          <p:cNvGraphicFramePr>
            <a:graphicFrameLocks noGrp="1"/>
          </p:cNvGraphicFramePr>
          <p:nvPr>
            <p:extLst>
              <p:ext uri="{D42A27DB-BD31-4B8C-83A1-F6EECF244321}">
                <p14:modId xmlns:p14="http://schemas.microsoft.com/office/powerpoint/2010/main" val="178020645"/>
              </p:ext>
            </p:extLst>
          </p:nvPr>
        </p:nvGraphicFramePr>
        <p:xfrm>
          <a:off x="488829" y="2829203"/>
          <a:ext cx="9120392" cy="1854200"/>
        </p:xfrm>
        <a:graphic>
          <a:graphicData uri="http://schemas.openxmlformats.org/drawingml/2006/table">
            <a:tbl>
              <a:tblPr firstRow="1" bandRow="1">
                <a:tableStyleId>{5C22544A-7EE6-4342-B048-85BDC9FD1C3A}</a:tableStyleId>
              </a:tblPr>
              <a:tblGrid>
                <a:gridCol w="4560196"/>
                <a:gridCol w="4560196"/>
              </a:tblGrid>
              <a:tr h="370840">
                <a:tc>
                  <a:txBody>
                    <a:bodyPr/>
                    <a:lstStyle/>
                    <a:p>
                      <a:endParaRPr lang="de-DE" dirty="0"/>
                    </a:p>
                  </a:txBody>
                  <a:tcPr/>
                </a:tc>
                <a:tc>
                  <a:txBody>
                    <a:bodyPr/>
                    <a:lstStyle/>
                    <a:p>
                      <a:pPr algn="ctr"/>
                      <a:r>
                        <a:rPr lang="de-DE" dirty="0" smtClean="0"/>
                        <a:t>2022</a:t>
                      </a:r>
                      <a:endParaRPr lang="de-DE" dirty="0"/>
                    </a:p>
                  </a:txBody>
                  <a:tcPr/>
                </a:tc>
              </a:tr>
              <a:tr h="370840">
                <a:tc>
                  <a:txBody>
                    <a:bodyPr/>
                    <a:lstStyle/>
                    <a:p>
                      <a:r>
                        <a:rPr lang="de-DE" dirty="0" smtClean="0"/>
                        <a:t>Krankenversicherung</a:t>
                      </a:r>
                      <a:endParaRPr lang="de-DE" dirty="0"/>
                    </a:p>
                  </a:txBody>
                  <a:tcPr/>
                </a:tc>
                <a:tc>
                  <a:txBody>
                    <a:bodyPr/>
                    <a:lstStyle/>
                    <a:p>
                      <a:pPr algn="ctr"/>
                      <a:r>
                        <a:rPr lang="de-DE" dirty="0" smtClean="0"/>
                        <a:t>14,6% + 1,3% (Zusatzbeitrag)</a:t>
                      </a:r>
                      <a:endParaRPr lang="de-DE" dirty="0"/>
                    </a:p>
                  </a:txBody>
                  <a:tcPr/>
                </a:tc>
              </a:tr>
              <a:tr h="370840">
                <a:tc>
                  <a:txBody>
                    <a:bodyPr/>
                    <a:lstStyle/>
                    <a:p>
                      <a:r>
                        <a:rPr lang="de-DE" dirty="0" smtClean="0"/>
                        <a:t>Pflegeversicherung</a:t>
                      </a:r>
                      <a:endParaRPr lang="de-DE" dirty="0"/>
                    </a:p>
                  </a:txBody>
                  <a:tcPr/>
                </a:tc>
                <a:tc>
                  <a:txBody>
                    <a:bodyPr/>
                    <a:lstStyle/>
                    <a:p>
                      <a:pPr algn="ctr"/>
                      <a:r>
                        <a:rPr lang="de-DE" dirty="0" smtClean="0"/>
                        <a:t>3,05% + 0,35%</a:t>
                      </a:r>
                      <a:r>
                        <a:rPr lang="de-DE" baseline="30000" dirty="0" smtClean="0"/>
                        <a:t>*</a:t>
                      </a:r>
                      <a:r>
                        <a:rPr lang="de-DE" dirty="0" smtClean="0"/>
                        <a:t> (Zusatzbeitrag Kinderlose)</a:t>
                      </a:r>
                      <a:endParaRPr lang="de-DE" dirty="0"/>
                    </a:p>
                  </a:txBody>
                  <a:tcPr/>
                </a:tc>
              </a:tr>
              <a:tr h="370840">
                <a:tc>
                  <a:txBody>
                    <a:bodyPr/>
                    <a:lstStyle/>
                    <a:p>
                      <a:r>
                        <a:rPr lang="de-DE" dirty="0" smtClean="0"/>
                        <a:t>Rentenversicherung</a:t>
                      </a:r>
                      <a:endParaRPr lang="de-DE" dirty="0"/>
                    </a:p>
                  </a:txBody>
                  <a:tcPr/>
                </a:tc>
                <a:tc>
                  <a:txBody>
                    <a:bodyPr/>
                    <a:lstStyle/>
                    <a:p>
                      <a:pPr algn="ctr"/>
                      <a:r>
                        <a:rPr lang="de-DE" dirty="0" smtClean="0"/>
                        <a:t>18,60%</a:t>
                      </a:r>
                      <a:endParaRPr lang="de-DE" dirty="0"/>
                    </a:p>
                  </a:txBody>
                  <a:tcPr/>
                </a:tc>
              </a:tr>
              <a:tr h="370840">
                <a:tc>
                  <a:txBody>
                    <a:bodyPr/>
                    <a:lstStyle/>
                    <a:p>
                      <a:r>
                        <a:rPr lang="de-DE" dirty="0" smtClean="0"/>
                        <a:t>Arbeitslosenversicherung</a:t>
                      </a:r>
                      <a:endParaRPr lang="de-DE" dirty="0"/>
                    </a:p>
                  </a:txBody>
                  <a:tcPr/>
                </a:tc>
                <a:tc>
                  <a:txBody>
                    <a:bodyPr/>
                    <a:lstStyle/>
                    <a:p>
                      <a:pPr algn="ctr"/>
                      <a:r>
                        <a:rPr lang="de-DE" dirty="0" smtClean="0"/>
                        <a:t>2,40%</a:t>
                      </a:r>
                      <a:endParaRPr lang="de-DE" dirty="0"/>
                    </a:p>
                  </a:txBody>
                  <a:tcPr/>
                </a:tc>
              </a:tr>
            </a:tbl>
          </a:graphicData>
        </a:graphic>
      </p:graphicFrame>
      <p:sp>
        <p:nvSpPr>
          <p:cNvPr id="4" name="Rechteck 3"/>
          <p:cNvSpPr/>
          <p:nvPr/>
        </p:nvSpPr>
        <p:spPr>
          <a:xfrm>
            <a:off x="488829" y="4954558"/>
            <a:ext cx="9120391" cy="954107"/>
          </a:xfrm>
          <a:prstGeom prst="rect">
            <a:avLst/>
          </a:prstGeom>
        </p:spPr>
        <p:txBody>
          <a:bodyPr wrap="square">
            <a:spAutoFit/>
          </a:bodyPr>
          <a:lstStyle/>
          <a:p>
            <a:pPr eaLnBrk="0" hangingPunct="0"/>
            <a:r>
              <a:rPr lang="de-DE" sz="1400" baseline="30000" dirty="0" smtClean="0"/>
              <a:t>* </a:t>
            </a:r>
            <a:r>
              <a:rPr lang="de-DE" sz="1400" dirty="0" smtClean="0"/>
              <a:t>Für </a:t>
            </a:r>
            <a:r>
              <a:rPr lang="de-DE" sz="1400" dirty="0"/>
              <a:t>kinderlose Versicherungspflichtige gilt ab dem 01.01.2005 ein Zusatzbeitrag </a:t>
            </a:r>
            <a:r>
              <a:rPr lang="de-DE" sz="1400" dirty="0" smtClean="0"/>
              <a:t>(0,35 % in 2022) </a:t>
            </a:r>
            <a:r>
              <a:rPr lang="de-DE" sz="1400" dirty="0"/>
              <a:t>(durch Versicherten finanziert). </a:t>
            </a:r>
            <a:endParaRPr lang="de-DE" sz="1400" dirty="0" smtClean="0"/>
          </a:p>
          <a:p>
            <a:pPr eaLnBrk="0" hangingPunct="0"/>
            <a:r>
              <a:rPr lang="de-DE" sz="1400" dirty="0" smtClean="0"/>
              <a:t>Ausnahmen </a:t>
            </a:r>
            <a:r>
              <a:rPr lang="de-DE" sz="1400" dirty="0"/>
              <a:t>gelten für kinderlose Versicherungspflichtige, die jünger als 23 sind oder vor dem 01.01.1940 geboren wurden, Wehr- und Zivildienstleistende sowie Bezieher von Arbeitslosengeld II.</a:t>
            </a:r>
          </a:p>
        </p:txBody>
      </p:sp>
    </p:spTree>
    <p:extLst>
      <p:ext uri="{BB962C8B-B14F-4D97-AF65-F5344CB8AC3E}">
        <p14:creationId xmlns:p14="http://schemas.microsoft.com/office/powerpoint/2010/main" val="1843764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0957213" cy="6560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Entwicklung der JAEG</a:t>
            </a:r>
          </a:p>
        </p:txBody>
      </p:sp>
      <p:pic>
        <p:nvPicPr>
          <p:cNvPr id="3" name="Grafik 2"/>
          <p:cNvPicPr>
            <a:picLocks noChangeAspect="1"/>
          </p:cNvPicPr>
          <p:nvPr/>
        </p:nvPicPr>
        <p:blipFill>
          <a:blip r:embed="rId2"/>
          <a:stretch>
            <a:fillRect/>
          </a:stretch>
        </p:blipFill>
        <p:spPr>
          <a:xfrm>
            <a:off x="225599" y="2083217"/>
            <a:ext cx="7145748" cy="4359705"/>
          </a:xfrm>
          <a:prstGeom prst="rect">
            <a:avLst/>
          </a:prstGeom>
        </p:spPr>
      </p:pic>
      <p:sp>
        <p:nvSpPr>
          <p:cNvPr id="5" name="Textfeld 4"/>
          <p:cNvSpPr txBox="1"/>
          <p:nvPr/>
        </p:nvSpPr>
        <p:spPr>
          <a:xfrm>
            <a:off x="7916779" y="3327024"/>
            <a:ext cx="3529263" cy="2554545"/>
          </a:xfrm>
          <a:prstGeom prst="rect">
            <a:avLst/>
          </a:prstGeom>
          <a:noFill/>
        </p:spPr>
        <p:txBody>
          <a:bodyPr wrap="square" rtlCol="0">
            <a:spAutoFit/>
          </a:bodyPr>
          <a:lstStyle/>
          <a:p>
            <a:r>
              <a:rPr lang="de-DE" sz="1600" dirty="0" smtClean="0"/>
              <a:t>Die Jahresarbeitsentgeltgrenze (JAEG) ist von der Beitragsbemessungsgrenze zu unterscheiden. Die BBG ist der max. Betrag des Bruttolohns, von dem Beiträge zur GKV bzw. zur gesetzlichen Pflegversicherung höchstens erhoben werden. Bis 2002 waren diese Werte in der GKV identisch.</a:t>
            </a:r>
            <a:endParaRPr lang="de-DE" sz="1600" dirty="0"/>
          </a:p>
        </p:txBody>
      </p:sp>
    </p:spTree>
    <p:extLst>
      <p:ext uri="{BB962C8B-B14F-4D97-AF65-F5344CB8AC3E}">
        <p14:creationId xmlns:p14="http://schemas.microsoft.com/office/powerpoint/2010/main" val="3664136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7" name="Titel 4"/>
          <p:cNvSpPr txBox="1">
            <a:spLocks noGrp="1"/>
          </p:cNvSpPr>
          <p:nvPr>
            <p:ph type="title"/>
          </p:nvPr>
        </p:nvSpPr>
        <p:spPr>
          <a:xfrm>
            <a:off x="225598" y="782228"/>
            <a:ext cx="10442401"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smtClean="0"/>
          </a:p>
        </p:txBody>
      </p:sp>
      <p:sp>
        <p:nvSpPr>
          <p:cNvPr id="3" name="Rechteck 2"/>
          <p:cNvSpPr/>
          <p:nvPr/>
        </p:nvSpPr>
        <p:spPr>
          <a:xfrm>
            <a:off x="488829" y="1573798"/>
            <a:ext cx="9745578" cy="461665"/>
          </a:xfrm>
          <a:prstGeom prst="rect">
            <a:avLst/>
          </a:prstGeom>
        </p:spPr>
        <p:txBody>
          <a:bodyPr wrap="square">
            <a:spAutoFit/>
          </a:bodyPr>
          <a:lstStyle/>
          <a:p>
            <a:pPr>
              <a:spcBef>
                <a:spcPct val="50000"/>
              </a:spcBef>
            </a:pPr>
            <a:r>
              <a:rPr lang="de-DE" sz="2400" b="1" dirty="0">
                <a:solidFill>
                  <a:srgbClr val="1D2D4B"/>
                </a:solidFill>
              </a:rPr>
              <a:t>Die Finanzierung der beiden </a:t>
            </a:r>
            <a:r>
              <a:rPr lang="de-DE" sz="2400" b="1" dirty="0" smtClean="0">
                <a:solidFill>
                  <a:srgbClr val="1D2D4B"/>
                </a:solidFill>
              </a:rPr>
              <a:t>Systeme (Stand 2021):</a:t>
            </a:r>
            <a:endParaRPr lang="de-DE" sz="2400" b="1" dirty="0">
              <a:solidFill>
                <a:srgbClr val="1D2D4B"/>
              </a:solidFill>
            </a:endParaRPr>
          </a:p>
        </p:txBody>
      </p:sp>
      <p:grpSp>
        <p:nvGrpSpPr>
          <p:cNvPr id="9" name="Group 14"/>
          <p:cNvGrpSpPr>
            <a:grpSpLocks/>
          </p:cNvGrpSpPr>
          <p:nvPr/>
        </p:nvGrpSpPr>
        <p:grpSpPr bwMode="auto">
          <a:xfrm>
            <a:off x="699419" y="2310565"/>
            <a:ext cx="7921625" cy="1512888"/>
            <a:chOff x="385" y="1026"/>
            <a:chExt cx="4896" cy="1179"/>
          </a:xfrm>
        </p:grpSpPr>
        <p:sp>
          <p:nvSpPr>
            <p:cNvPr id="10" name="Rectangle 4"/>
            <p:cNvSpPr>
              <a:spLocks noChangeArrowheads="1"/>
            </p:cNvSpPr>
            <p:nvPr/>
          </p:nvSpPr>
          <p:spPr bwMode="auto">
            <a:xfrm>
              <a:off x="385" y="1027"/>
              <a:ext cx="2129" cy="1178"/>
            </a:xfrm>
            <a:prstGeom prst="rect">
              <a:avLst/>
            </a:prstGeom>
            <a:solidFill>
              <a:schemeClr val="accent1">
                <a:lumMod val="40000"/>
                <a:lumOff val="60000"/>
              </a:schemeClr>
            </a:solidFill>
            <a:ln w="9525">
              <a:noFill/>
              <a:miter lim="800000"/>
              <a:headEnd/>
              <a:tailEnd/>
            </a:ln>
          </p:spPr>
          <p:txBody>
            <a:bodyPr wrap="none" lIns="91395" tIns="45697" rIns="91395" bIns="45697" anchor="ctr"/>
            <a:lstStyle/>
            <a:p>
              <a:pPr algn="ctr" eaLnBrk="0" hangingPunct="0"/>
              <a:r>
                <a:rPr kumimoji="1" lang="de-DE" sz="3200" b="1" dirty="0">
                  <a:solidFill>
                    <a:srgbClr val="FFFFFF"/>
                  </a:solidFill>
                </a:rPr>
                <a:t>PKV</a:t>
              </a:r>
            </a:p>
          </p:txBody>
        </p:sp>
        <p:sp>
          <p:nvSpPr>
            <p:cNvPr id="11" name="Rectangle 5"/>
            <p:cNvSpPr>
              <a:spLocks noChangeArrowheads="1"/>
            </p:cNvSpPr>
            <p:nvPr/>
          </p:nvSpPr>
          <p:spPr bwMode="auto">
            <a:xfrm>
              <a:off x="2608" y="1026"/>
              <a:ext cx="2673" cy="1179"/>
            </a:xfrm>
            <a:prstGeom prst="rect">
              <a:avLst/>
            </a:prstGeom>
            <a:solidFill>
              <a:srgbClr val="EAEAEA"/>
            </a:solidFill>
            <a:ln w="9525">
              <a:noFill/>
              <a:miter lim="800000"/>
              <a:headEnd/>
              <a:tailEnd/>
            </a:ln>
          </p:spPr>
          <p:txBody>
            <a:bodyPr lIns="91395" tIns="45697" rIns="91395" bIns="45697" anchor="ctr"/>
            <a:lstStyle/>
            <a:p>
              <a:pPr>
                <a:lnSpc>
                  <a:spcPct val="90000"/>
                </a:lnSpc>
                <a:buClr>
                  <a:schemeClr val="bg1"/>
                </a:buClr>
              </a:pPr>
              <a:r>
                <a:rPr lang="de-DE" sz="2000" b="1" dirty="0" smtClean="0"/>
                <a:t>8,7 Millionen </a:t>
              </a:r>
              <a:r>
                <a:rPr lang="de-DE" sz="2000" b="1" dirty="0"/>
                <a:t>Versicherte</a:t>
              </a:r>
              <a:br>
                <a:rPr lang="de-DE" sz="2000" b="1" dirty="0"/>
              </a:br>
              <a:endParaRPr lang="de-DE" sz="2000" b="1" dirty="0"/>
            </a:p>
            <a:p>
              <a:pPr>
                <a:lnSpc>
                  <a:spcPct val="90000"/>
                </a:lnSpc>
                <a:buClr>
                  <a:schemeClr val="bg1"/>
                </a:buClr>
              </a:pPr>
              <a:r>
                <a:rPr lang="de-DE" sz="1800" b="1" dirty="0" smtClean="0"/>
                <a:t>37,81 </a:t>
              </a:r>
              <a:r>
                <a:rPr lang="de-DE" sz="1800" b="1" dirty="0"/>
                <a:t>Milliarden Beitragseinnahmen</a:t>
              </a:r>
              <a:br>
                <a:rPr lang="de-DE" sz="1800" b="1" dirty="0"/>
              </a:br>
              <a:endParaRPr lang="de-DE" sz="1800" b="1" dirty="0"/>
            </a:p>
          </p:txBody>
        </p:sp>
      </p:grpSp>
      <p:grpSp>
        <p:nvGrpSpPr>
          <p:cNvPr id="12" name="Group 9"/>
          <p:cNvGrpSpPr>
            <a:grpSpLocks/>
          </p:cNvGrpSpPr>
          <p:nvPr/>
        </p:nvGrpSpPr>
        <p:grpSpPr bwMode="auto">
          <a:xfrm>
            <a:off x="699419" y="4767831"/>
            <a:ext cx="7921625" cy="1584325"/>
            <a:chOff x="768" y="2976"/>
            <a:chExt cx="4654" cy="1152"/>
          </a:xfrm>
        </p:grpSpPr>
        <p:sp>
          <p:nvSpPr>
            <p:cNvPr id="13" name="Rectangle 10"/>
            <p:cNvSpPr>
              <a:spLocks noChangeArrowheads="1"/>
            </p:cNvSpPr>
            <p:nvPr/>
          </p:nvSpPr>
          <p:spPr bwMode="auto">
            <a:xfrm>
              <a:off x="768" y="2976"/>
              <a:ext cx="2025" cy="1152"/>
            </a:xfrm>
            <a:prstGeom prst="rect">
              <a:avLst/>
            </a:prstGeom>
            <a:solidFill>
              <a:srgbClr val="1D2D4B"/>
            </a:solidFill>
            <a:ln w="9525">
              <a:noFill/>
              <a:miter lim="800000"/>
              <a:headEnd/>
              <a:tailEnd/>
            </a:ln>
          </p:spPr>
          <p:txBody>
            <a:bodyPr wrap="none" lIns="53972" tIns="45697" rIns="53972" bIns="45697" anchor="ctr"/>
            <a:lstStyle/>
            <a:p>
              <a:pPr algn="ctr" eaLnBrk="0" hangingPunct="0"/>
              <a:r>
                <a:rPr kumimoji="1" lang="de-DE" sz="3200" b="1" dirty="0">
                  <a:solidFill>
                    <a:srgbClr val="FFFFFF"/>
                  </a:solidFill>
                </a:rPr>
                <a:t>GKV</a:t>
              </a:r>
            </a:p>
          </p:txBody>
        </p:sp>
        <p:sp>
          <p:nvSpPr>
            <p:cNvPr id="14" name="Rectangle 11"/>
            <p:cNvSpPr>
              <a:spLocks noChangeArrowheads="1"/>
            </p:cNvSpPr>
            <p:nvPr/>
          </p:nvSpPr>
          <p:spPr bwMode="auto">
            <a:xfrm>
              <a:off x="2880" y="2976"/>
              <a:ext cx="2542" cy="1152"/>
            </a:xfrm>
            <a:prstGeom prst="rect">
              <a:avLst/>
            </a:prstGeom>
            <a:solidFill>
              <a:schemeClr val="accent2">
                <a:lumMod val="20000"/>
                <a:lumOff val="80000"/>
              </a:schemeClr>
            </a:solidFill>
            <a:ln w="9525">
              <a:noFill/>
              <a:miter lim="800000"/>
              <a:headEnd/>
              <a:tailEnd/>
            </a:ln>
          </p:spPr>
          <p:txBody>
            <a:bodyPr lIns="53972" tIns="45697" rIns="53972" bIns="45697" anchor="ctr"/>
            <a:lstStyle/>
            <a:p>
              <a:pPr marL="715963" indent="-715963">
                <a:lnSpc>
                  <a:spcPct val="90000"/>
                </a:lnSpc>
                <a:buClr>
                  <a:schemeClr val="bg1"/>
                </a:buClr>
              </a:pPr>
              <a:r>
                <a:rPr lang="de-DE" sz="2000" b="1" dirty="0" smtClean="0"/>
                <a:t>73,1 </a:t>
              </a:r>
              <a:r>
                <a:rPr lang="de-DE" sz="2000" b="1" dirty="0"/>
                <a:t>Millionen Versicherte</a:t>
              </a:r>
              <a:br>
                <a:rPr lang="de-DE" sz="2000" b="1" dirty="0"/>
              </a:br>
              <a:endParaRPr lang="de-DE" sz="2000" b="1" dirty="0"/>
            </a:p>
            <a:p>
              <a:pPr marL="715963" indent="-715963">
                <a:lnSpc>
                  <a:spcPct val="90000"/>
                </a:lnSpc>
                <a:buClr>
                  <a:schemeClr val="bg1"/>
                </a:buClr>
              </a:pPr>
              <a:r>
                <a:rPr lang="de-DE" sz="1800" b="1" dirty="0" smtClean="0"/>
                <a:t>260 </a:t>
              </a:r>
              <a:r>
                <a:rPr lang="de-DE" sz="1800" b="1" dirty="0"/>
                <a:t>Milliarden Beitragseinnahmen</a:t>
              </a:r>
            </a:p>
          </p:txBody>
        </p:sp>
      </p:grpSp>
      <p:grpSp>
        <p:nvGrpSpPr>
          <p:cNvPr id="15" name="Group 6"/>
          <p:cNvGrpSpPr>
            <a:grpSpLocks/>
          </p:cNvGrpSpPr>
          <p:nvPr/>
        </p:nvGrpSpPr>
        <p:grpSpPr bwMode="auto">
          <a:xfrm>
            <a:off x="1830806" y="3952742"/>
            <a:ext cx="5327997" cy="685800"/>
            <a:chOff x="1488" y="2448"/>
            <a:chExt cx="2974" cy="432"/>
          </a:xfrm>
        </p:grpSpPr>
        <p:sp>
          <p:nvSpPr>
            <p:cNvPr id="16" name="AutoShape 7"/>
            <p:cNvSpPr>
              <a:spLocks noChangeArrowheads="1"/>
            </p:cNvSpPr>
            <p:nvPr/>
          </p:nvSpPr>
          <p:spPr bwMode="auto">
            <a:xfrm rot="5400000">
              <a:off x="1608" y="2328"/>
              <a:ext cx="432" cy="672"/>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777777"/>
            </a:solidFill>
            <a:ln w="9525">
              <a:noFill/>
              <a:miter lim="800000"/>
              <a:headEnd/>
              <a:tailEnd/>
            </a:ln>
          </p:spPr>
          <p:txBody>
            <a:bodyPr wrap="none" anchor="ctr"/>
            <a:lstStyle/>
            <a:p>
              <a:endParaRPr lang="de-DE"/>
            </a:p>
          </p:txBody>
        </p:sp>
        <p:sp>
          <p:nvSpPr>
            <p:cNvPr id="17" name="AutoShape 8"/>
            <p:cNvSpPr>
              <a:spLocks noChangeArrowheads="1"/>
            </p:cNvSpPr>
            <p:nvPr/>
          </p:nvSpPr>
          <p:spPr bwMode="auto">
            <a:xfrm rot="5400000">
              <a:off x="3910" y="2328"/>
              <a:ext cx="432" cy="672"/>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777777"/>
            </a:solidFill>
            <a:ln w="9525">
              <a:noFill/>
              <a:miter lim="800000"/>
              <a:headEnd/>
              <a:tailEnd/>
            </a:ln>
          </p:spPr>
          <p:txBody>
            <a:bodyPr wrap="none" anchor="ctr"/>
            <a:lstStyle/>
            <a:p>
              <a:endParaRPr lang="de-DE"/>
            </a:p>
          </p:txBody>
        </p:sp>
      </p:grpSp>
    </p:spTree>
    <p:extLst>
      <p:ext uri="{BB962C8B-B14F-4D97-AF65-F5344CB8AC3E}">
        <p14:creationId xmlns:p14="http://schemas.microsoft.com/office/powerpoint/2010/main" val="273749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up)">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9"/>
            <a:ext cx="10957213" cy="439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Entwicklung der JAEG</a:t>
            </a:r>
          </a:p>
        </p:txBody>
      </p:sp>
      <p:pic>
        <p:nvPicPr>
          <p:cNvPr id="3" name="Grafik 2"/>
          <p:cNvPicPr>
            <a:picLocks noChangeAspect="1"/>
          </p:cNvPicPr>
          <p:nvPr/>
        </p:nvPicPr>
        <p:blipFill>
          <a:blip r:embed="rId2"/>
          <a:stretch>
            <a:fillRect/>
          </a:stretch>
        </p:blipFill>
        <p:spPr>
          <a:xfrm>
            <a:off x="488829" y="2201182"/>
            <a:ext cx="5670345" cy="3822629"/>
          </a:xfrm>
          <a:prstGeom prst="rect">
            <a:avLst/>
          </a:prstGeom>
        </p:spPr>
      </p:pic>
      <p:pic>
        <p:nvPicPr>
          <p:cNvPr id="5" name="Grafik 4"/>
          <p:cNvPicPr>
            <a:picLocks noChangeAspect="1"/>
          </p:cNvPicPr>
          <p:nvPr/>
        </p:nvPicPr>
        <p:blipFill>
          <a:blip r:embed="rId3"/>
          <a:stretch>
            <a:fillRect/>
          </a:stretch>
        </p:blipFill>
        <p:spPr>
          <a:xfrm>
            <a:off x="6222081" y="2918159"/>
            <a:ext cx="5671480" cy="3105652"/>
          </a:xfrm>
          <a:prstGeom prst="rect">
            <a:avLst/>
          </a:prstGeom>
        </p:spPr>
      </p:pic>
    </p:spTree>
    <p:extLst>
      <p:ext uri="{BB962C8B-B14F-4D97-AF65-F5344CB8AC3E}">
        <p14:creationId xmlns:p14="http://schemas.microsoft.com/office/powerpoint/2010/main" val="397152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9938539"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Ab wann besteht Versicherungspflicht?</a:t>
            </a:r>
            <a:endParaRPr lang="de-DE" sz="2400" b="1" dirty="0">
              <a:solidFill>
                <a:srgbClr val="1D2D4B"/>
              </a:solidFill>
            </a:endParaRPr>
          </a:p>
        </p:txBody>
      </p:sp>
      <p:sp>
        <p:nvSpPr>
          <p:cNvPr id="3" name="Rechteck 2"/>
          <p:cNvSpPr/>
          <p:nvPr/>
        </p:nvSpPr>
        <p:spPr>
          <a:xfrm>
            <a:off x="488829" y="2413339"/>
            <a:ext cx="11044990" cy="3416320"/>
          </a:xfrm>
          <a:prstGeom prst="rect">
            <a:avLst/>
          </a:prstGeom>
        </p:spPr>
        <p:txBody>
          <a:bodyPr wrap="square">
            <a:spAutoFit/>
          </a:bodyPr>
          <a:lstStyle/>
          <a:p>
            <a:pPr marL="457200" indent="-457200">
              <a:spcBef>
                <a:spcPct val="50000"/>
              </a:spcBef>
              <a:buClr>
                <a:srgbClr val="1D2D4B"/>
              </a:buClr>
              <a:buFont typeface="Wingdings" pitchFamily="2" charset="2"/>
              <a:buChar char="§"/>
            </a:pPr>
            <a:r>
              <a:rPr lang="de-DE" dirty="0">
                <a:solidFill>
                  <a:srgbClr val="1D2D4B"/>
                </a:solidFill>
                <a:sym typeface="Wingdings" pitchFamily="2" charset="2"/>
              </a:rPr>
              <a:t>Bis </a:t>
            </a:r>
            <a:r>
              <a:rPr lang="de-DE" b="1" dirty="0">
                <a:solidFill>
                  <a:srgbClr val="1D2D4B"/>
                </a:solidFill>
                <a:sym typeface="Wingdings" pitchFamily="2" charset="2"/>
              </a:rPr>
              <a:t>€ 450,-- </a:t>
            </a:r>
            <a:r>
              <a:rPr lang="de-DE" dirty="0">
                <a:solidFill>
                  <a:srgbClr val="1D2D4B"/>
                </a:solidFill>
                <a:sym typeface="Wingdings" pitchFamily="2" charset="2"/>
              </a:rPr>
              <a:t>(Geringfügigkeit) steuer- und </a:t>
            </a:r>
            <a:r>
              <a:rPr lang="de-DE" b="1" dirty="0">
                <a:solidFill>
                  <a:srgbClr val="1D2D4B"/>
                </a:solidFill>
                <a:sym typeface="Wingdings" pitchFamily="2" charset="2"/>
              </a:rPr>
              <a:t>KV</a:t>
            </a:r>
            <a:r>
              <a:rPr lang="de-DE" dirty="0">
                <a:solidFill>
                  <a:srgbClr val="1D2D4B"/>
                </a:solidFill>
                <a:sym typeface="Wingdings" pitchFamily="2" charset="2"/>
              </a:rPr>
              <a:t>-sozialversicherungsfrei für den Arbeitnehmer</a:t>
            </a:r>
          </a:p>
          <a:p>
            <a:pPr marL="457200" indent="-457200">
              <a:spcBef>
                <a:spcPct val="50000"/>
              </a:spcBef>
              <a:buClr>
                <a:srgbClr val="1D2D4B"/>
              </a:buClr>
              <a:buFont typeface="Wingdings" pitchFamily="2" charset="2"/>
              <a:buChar char="§"/>
            </a:pPr>
            <a:r>
              <a:rPr lang="de-DE" dirty="0">
                <a:solidFill>
                  <a:srgbClr val="1D2D4B"/>
                </a:solidFill>
                <a:sym typeface="Wingdings" pitchFamily="2" charset="2"/>
              </a:rPr>
              <a:t>Seit dem 01.07.06 zahlt der </a:t>
            </a:r>
            <a:r>
              <a:rPr lang="de-DE" b="1" dirty="0">
                <a:solidFill>
                  <a:srgbClr val="1D2D4B"/>
                </a:solidFill>
                <a:sym typeface="Wingdings" pitchFamily="2" charset="2"/>
              </a:rPr>
              <a:t>Arbeitgeber</a:t>
            </a:r>
            <a:r>
              <a:rPr lang="de-DE" dirty="0">
                <a:solidFill>
                  <a:srgbClr val="1D2D4B"/>
                </a:solidFill>
                <a:sym typeface="Wingdings" pitchFamily="2" charset="2"/>
              </a:rPr>
              <a:t> </a:t>
            </a:r>
            <a:r>
              <a:rPr lang="de-DE" b="1" dirty="0">
                <a:solidFill>
                  <a:srgbClr val="1D2D4B"/>
                </a:solidFill>
                <a:sym typeface="Wingdings" pitchFamily="2" charset="2"/>
              </a:rPr>
              <a:t>30% Pauschalabgabe</a:t>
            </a:r>
            <a:r>
              <a:rPr lang="de-DE" dirty="0">
                <a:solidFill>
                  <a:srgbClr val="1D2D4B"/>
                </a:solidFill>
                <a:sym typeface="Wingdings" pitchFamily="2" charset="2"/>
              </a:rPr>
              <a:t/>
            </a:r>
            <a:br>
              <a:rPr lang="de-DE" dirty="0">
                <a:solidFill>
                  <a:srgbClr val="1D2D4B"/>
                </a:solidFill>
                <a:sym typeface="Wingdings" pitchFamily="2" charset="2"/>
              </a:rPr>
            </a:br>
            <a:r>
              <a:rPr lang="de-DE" dirty="0">
                <a:solidFill>
                  <a:srgbClr val="1D2D4B"/>
                </a:solidFill>
                <a:sym typeface="Wingdings" pitchFamily="2" charset="2"/>
              </a:rPr>
              <a:t>(13% KV-Beiträge, 15% RV-Beiträge und 2% Steuer)</a:t>
            </a:r>
          </a:p>
          <a:p>
            <a:pPr marL="457200" indent="-457200">
              <a:spcBef>
                <a:spcPct val="50000"/>
              </a:spcBef>
              <a:buClr>
                <a:srgbClr val="1D2D4B"/>
              </a:buClr>
              <a:buFont typeface="Wingdings" pitchFamily="2" charset="2"/>
              <a:buChar char="§"/>
            </a:pPr>
            <a:r>
              <a:rPr lang="de-DE" dirty="0">
                <a:solidFill>
                  <a:srgbClr val="1D2D4B"/>
                </a:solidFill>
                <a:sym typeface="Wingdings" pitchFamily="2" charset="2"/>
              </a:rPr>
              <a:t>Die Zahlungen an die GKV sowie GRV beinhalten keinen Leistungsanspruch aus beiden Sparten. </a:t>
            </a:r>
          </a:p>
          <a:p>
            <a:pPr lvl="1" indent="-457200">
              <a:spcBef>
                <a:spcPct val="50000"/>
              </a:spcBef>
              <a:buClr>
                <a:srgbClr val="1D2D4B"/>
              </a:buClr>
              <a:buFont typeface="Wingdings" pitchFamily="2" charset="2"/>
              <a:buChar char="§"/>
            </a:pPr>
            <a:r>
              <a:rPr lang="de-DE" dirty="0">
                <a:solidFill>
                  <a:srgbClr val="1D2D4B"/>
                </a:solidFill>
                <a:sym typeface="Wingdings" pitchFamily="2" charset="2"/>
              </a:rPr>
              <a:t>Der </a:t>
            </a:r>
            <a:r>
              <a:rPr lang="de-DE" b="1" dirty="0">
                <a:solidFill>
                  <a:srgbClr val="1D2D4B"/>
                </a:solidFill>
                <a:sym typeface="Wingdings" pitchFamily="2" charset="2"/>
              </a:rPr>
              <a:t>Arbeitnehmer</a:t>
            </a:r>
            <a:r>
              <a:rPr lang="de-DE" dirty="0">
                <a:solidFill>
                  <a:srgbClr val="1D2D4B"/>
                </a:solidFill>
                <a:sym typeface="Wingdings" pitchFamily="2" charset="2"/>
              </a:rPr>
              <a:t> trägt </a:t>
            </a:r>
            <a:r>
              <a:rPr lang="de-DE" b="1" dirty="0">
                <a:solidFill>
                  <a:srgbClr val="1D2D4B"/>
                </a:solidFill>
                <a:sym typeface="Wingdings" pitchFamily="2" charset="2"/>
              </a:rPr>
              <a:t>Differenz</a:t>
            </a:r>
            <a:r>
              <a:rPr lang="de-DE" dirty="0">
                <a:solidFill>
                  <a:srgbClr val="1D2D4B"/>
                </a:solidFill>
                <a:sym typeface="Wingdings" pitchFamily="2" charset="2"/>
              </a:rPr>
              <a:t> zur </a:t>
            </a:r>
            <a:r>
              <a:rPr lang="de-DE" b="1" dirty="0">
                <a:solidFill>
                  <a:srgbClr val="1D2D4B"/>
                </a:solidFill>
                <a:sym typeface="Wingdings" pitchFamily="2" charset="2"/>
              </a:rPr>
              <a:t>GRV</a:t>
            </a:r>
            <a:r>
              <a:rPr lang="de-DE" dirty="0">
                <a:solidFill>
                  <a:srgbClr val="1D2D4B"/>
                </a:solidFill>
                <a:sym typeface="Wingdings" pitchFamily="2" charset="2"/>
              </a:rPr>
              <a:t> (</a:t>
            </a:r>
            <a:r>
              <a:rPr lang="de-DE" dirty="0" smtClean="0">
                <a:solidFill>
                  <a:srgbClr val="1D2D4B"/>
                </a:solidFill>
                <a:sym typeface="Wingdings" pitchFamily="2" charset="2"/>
              </a:rPr>
              <a:t>18,60</a:t>
            </a:r>
            <a:r>
              <a:rPr lang="de-DE" dirty="0">
                <a:solidFill>
                  <a:srgbClr val="1D2D4B"/>
                </a:solidFill>
                <a:sym typeface="Wingdings" pitchFamily="2" charset="2"/>
              </a:rPr>
              <a:t>%) und AG-Anteil (15,00%) </a:t>
            </a:r>
            <a:r>
              <a:rPr lang="de-DE" b="1" dirty="0">
                <a:solidFill>
                  <a:srgbClr val="1D2D4B"/>
                </a:solidFill>
                <a:sym typeface="Wingdings" pitchFamily="2" charset="2"/>
              </a:rPr>
              <a:t>– also </a:t>
            </a:r>
            <a:r>
              <a:rPr lang="de-DE" b="1" dirty="0" smtClean="0">
                <a:solidFill>
                  <a:srgbClr val="1D2D4B"/>
                </a:solidFill>
                <a:sym typeface="Wingdings" pitchFamily="2" charset="2"/>
              </a:rPr>
              <a:t>3,6% </a:t>
            </a:r>
            <a:r>
              <a:rPr lang="de-DE" b="1" dirty="0">
                <a:solidFill>
                  <a:srgbClr val="1D2D4B"/>
                </a:solidFill>
                <a:sym typeface="Wingdings" pitchFamily="2" charset="2"/>
              </a:rPr>
              <a:t>– alleine! </a:t>
            </a:r>
            <a:r>
              <a:rPr lang="de-DE" dirty="0">
                <a:solidFill>
                  <a:srgbClr val="1D2D4B"/>
                </a:solidFill>
                <a:sym typeface="Wingdings" pitchFamily="2" charset="2"/>
              </a:rPr>
              <a:t>Der AN kann sich aber auf Antrag von der GRV-Pflicht befreien lassen.</a:t>
            </a:r>
          </a:p>
          <a:p>
            <a:pPr marL="1338263" lvl="1" indent="-457200">
              <a:spcBef>
                <a:spcPct val="50000"/>
              </a:spcBef>
              <a:buClr>
                <a:srgbClr val="1D2D4B"/>
              </a:buClr>
            </a:pPr>
            <a:r>
              <a:rPr lang="de-DE" b="1" dirty="0" smtClean="0">
                <a:solidFill>
                  <a:srgbClr val="1D2D4B"/>
                </a:solidFill>
                <a:sym typeface="Wingdings" pitchFamily="2" charset="2"/>
              </a:rPr>
              <a:t>=&gt;</a:t>
            </a:r>
            <a:r>
              <a:rPr lang="de-DE" dirty="0" smtClean="0">
                <a:solidFill>
                  <a:srgbClr val="1D2D4B"/>
                </a:solidFill>
                <a:sym typeface="Wingdings" pitchFamily="2" charset="2"/>
              </a:rPr>
              <a:t> dies </a:t>
            </a:r>
            <a:r>
              <a:rPr lang="de-DE" dirty="0">
                <a:solidFill>
                  <a:srgbClr val="1D2D4B"/>
                </a:solidFill>
                <a:sym typeface="Wingdings" pitchFamily="2" charset="2"/>
              </a:rPr>
              <a:t>erhöht den Leistungsanspruch aus der GRV</a:t>
            </a:r>
          </a:p>
          <a:p>
            <a:pPr marL="457200" indent="-457200">
              <a:spcBef>
                <a:spcPct val="50000"/>
              </a:spcBef>
              <a:buClr>
                <a:srgbClr val="1D2D4B"/>
              </a:buClr>
              <a:buFont typeface="Wingdings" pitchFamily="2" charset="2"/>
              <a:buChar char="§"/>
            </a:pPr>
            <a:r>
              <a:rPr lang="de-DE" dirty="0">
                <a:solidFill>
                  <a:srgbClr val="1D2D4B"/>
                </a:solidFill>
                <a:sym typeface="Wingdings" pitchFamily="2" charset="2"/>
              </a:rPr>
              <a:t>Mehrere geringfügige Beschäftigungen werden zusammenaddiert. Sofern die Einkünfte </a:t>
            </a:r>
          </a:p>
          <a:p>
            <a:pPr>
              <a:spcBef>
                <a:spcPct val="50000"/>
              </a:spcBef>
              <a:buClr>
                <a:srgbClr val="1D2D4B"/>
              </a:buClr>
            </a:pPr>
            <a:r>
              <a:rPr lang="de-DE" dirty="0">
                <a:solidFill>
                  <a:srgbClr val="1D2D4B"/>
                </a:solidFill>
                <a:sym typeface="Wingdings" pitchFamily="2" charset="2"/>
              </a:rPr>
              <a:t>        € 450,- überschreiten, sind Sozialversicherungsbeiträge zu entrichten.</a:t>
            </a:r>
          </a:p>
        </p:txBody>
      </p:sp>
      <p:sp>
        <p:nvSpPr>
          <p:cNvPr id="8" name="Stern mit 5 Zacken 7"/>
          <p:cNvSpPr/>
          <p:nvPr/>
        </p:nvSpPr>
        <p:spPr bwMode="auto">
          <a:xfrm>
            <a:off x="11029763" y="177754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28982892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9938539"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Wer zahlt die Beiträge?</a:t>
            </a:r>
            <a:endParaRPr lang="de-DE" sz="2400" b="1" dirty="0">
              <a:solidFill>
                <a:srgbClr val="1D2D4B"/>
              </a:solidFill>
            </a:endParaRPr>
          </a:p>
        </p:txBody>
      </p:sp>
      <p:sp>
        <p:nvSpPr>
          <p:cNvPr id="3" name="Rechteck 2"/>
          <p:cNvSpPr/>
          <p:nvPr/>
        </p:nvSpPr>
        <p:spPr>
          <a:xfrm>
            <a:off x="488829" y="2413339"/>
            <a:ext cx="11044990" cy="2616101"/>
          </a:xfrm>
          <a:prstGeom prst="rect">
            <a:avLst/>
          </a:prstGeom>
        </p:spPr>
        <p:txBody>
          <a:bodyPr wrap="square">
            <a:spAutoFit/>
          </a:bodyPr>
          <a:lstStyle/>
          <a:p>
            <a:pPr marL="255588" indent="-350838">
              <a:spcBef>
                <a:spcPct val="50000"/>
              </a:spcBef>
              <a:buClr>
                <a:srgbClr val="1D2D4B"/>
              </a:buClr>
            </a:pPr>
            <a:r>
              <a:rPr lang="de-DE" sz="2000" b="1" dirty="0">
                <a:solidFill>
                  <a:srgbClr val="1D2D4B"/>
                </a:solidFill>
                <a:sym typeface="Wingdings" pitchFamily="2" charset="2"/>
              </a:rPr>
              <a:t>Arbeitnehmer und Arbeitgeber je zur Hälfte</a:t>
            </a:r>
          </a:p>
          <a:p>
            <a:pPr marL="255588" indent="-350838">
              <a:spcBef>
                <a:spcPct val="50000"/>
              </a:spcBef>
              <a:buClr>
                <a:srgbClr val="1D2D4B"/>
              </a:buClr>
            </a:pPr>
            <a:r>
              <a:rPr lang="de-DE" u="sng" dirty="0">
                <a:solidFill>
                  <a:srgbClr val="1D2D4B"/>
                </a:solidFill>
                <a:sym typeface="Wingdings" pitchFamily="2" charset="2"/>
              </a:rPr>
              <a:t>Ausnahmen:</a:t>
            </a:r>
          </a:p>
          <a:p>
            <a:pPr marL="285750" indent="-285750">
              <a:spcBef>
                <a:spcPct val="50000"/>
              </a:spcBef>
              <a:buClr>
                <a:srgbClr val="1D2D4B"/>
              </a:buClr>
              <a:buFont typeface="Arial" panose="020B0604020202020204" pitchFamily="34" charset="0"/>
              <a:buChar char="•"/>
            </a:pPr>
            <a:r>
              <a:rPr lang="de-DE" dirty="0">
                <a:solidFill>
                  <a:srgbClr val="1D2D4B"/>
                </a:solidFill>
                <a:sym typeface="Wingdings" pitchFamily="2" charset="2"/>
              </a:rPr>
              <a:t>UV, diese zahlt der AG alleine</a:t>
            </a:r>
          </a:p>
          <a:p>
            <a:pPr marL="285750" indent="-285750">
              <a:spcBef>
                <a:spcPct val="50000"/>
              </a:spcBef>
              <a:buClr>
                <a:srgbClr val="1D2D4B"/>
              </a:buClr>
              <a:buFont typeface="Arial" panose="020B0604020202020204" pitchFamily="34" charset="0"/>
              <a:buChar char="•"/>
            </a:pPr>
            <a:r>
              <a:rPr lang="de-DE" dirty="0">
                <a:solidFill>
                  <a:srgbClr val="1D2D4B"/>
                </a:solidFill>
                <a:sym typeface="Wingdings" pitchFamily="2" charset="2"/>
              </a:rPr>
              <a:t>ab 01.01.2015 Einführung des „kassenindividuellen Zusatzbeitrags“ ohne </a:t>
            </a:r>
            <a:r>
              <a:rPr lang="de-DE" dirty="0" smtClean="0">
                <a:solidFill>
                  <a:srgbClr val="1D2D4B"/>
                </a:solidFill>
                <a:sym typeface="Wingdings" pitchFamily="2" charset="2"/>
              </a:rPr>
              <a:t>Arbeitgeberbeteiligung</a:t>
            </a:r>
            <a:r>
              <a:rPr lang="de-DE" dirty="0">
                <a:solidFill>
                  <a:srgbClr val="1D2D4B"/>
                </a:solidFill>
                <a:sym typeface="Wingdings" pitchFamily="2" charset="2"/>
              </a:rPr>
              <a:t/>
            </a:r>
            <a:br>
              <a:rPr lang="de-DE" dirty="0">
                <a:solidFill>
                  <a:srgbClr val="1D2D4B"/>
                </a:solidFill>
                <a:sym typeface="Wingdings" pitchFamily="2" charset="2"/>
              </a:rPr>
            </a:br>
            <a:r>
              <a:rPr lang="de-DE">
                <a:solidFill>
                  <a:srgbClr val="1D2D4B"/>
                </a:solidFill>
                <a:sym typeface="Wingdings" pitchFamily="2" charset="2"/>
              </a:rPr>
              <a:t>   </a:t>
            </a:r>
            <a:endParaRPr lang="de-DE" dirty="0">
              <a:solidFill>
                <a:srgbClr val="1D2D4B"/>
              </a:solidFill>
              <a:sym typeface="Wingdings" pitchFamily="2" charset="2"/>
            </a:endParaRPr>
          </a:p>
          <a:p>
            <a:pPr marL="285750" indent="-285750">
              <a:spcBef>
                <a:spcPct val="50000"/>
              </a:spcBef>
              <a:buClr>
                <a:srgbClr val="1D2D4B"/>
              </a:buClr>
              <a:buFont typeface="Arial" panose="020B0604020202020204" pitchFamily="34" charset="0"/>
              <a:buChar char="•"/>
            </a:pPr>
            <a:r>
              <a:rPr lang="de-DE" dirty="0">
                <a:solidFill>
                  <a:srgbClr val="1D2D4B"/>
                </a:solidFill>
                <a:sym typeface="Wingdings" pitchFamily="2" charset="2"/>
              </a:rPr>
              <a:t>ab 01.01.2005 Beitragszuschlag </a:t>
            </a:r>
            <a:r>
              <a:rPr lang="de-DE" dirty="0" smtClean="0">
                <a:solidFill>
                  <a:srgbClr val="1D2D4B"/>
                </a:solidFill>
                <a:sym typeface="Wingdings" pitchFamily="2" charset="2"/>
              </a:rPr>
              <a:t>0,35</a:t>
            </a:r>
            <a:r>
              <a:rPr lang="de-DE" dirty="0">
                <a:solidFill>
                  <a:srgbClr val="1D2D4B"/>
                </a:solidFill>
                <a:sym typeface="Wingdings" pitchFamily="2" charset="2"/>
              </a:rPr>
              <a:t>% für kinderlose Versicherte ohne </a:t>
            </a:r>
            <a:r>
              <a:rPr lang="de-DE" dirty="0" smtClean="0">
                <a:solidFill>
                  <a:srgbClr val="1D2D4B"/>
                </a:solidFill>
                <a:sym typeface="Wingdings" pitchFamily="2" charset="2"/>
              </a:rPr>
              <a:t>Arbeitgeberbeteiligung </a:t>
            </a:r>
            <a:r>
              <a:rPr lang="de-DE" dirty="0">
                <a:solidFill>
                  <a:srgbClr val="1D2D4B"/>
                </a:solidFill>
                <a:sym typeface="Wingdings" pitchFamily="2" charset="2"/>
              </a:rPr>
              <a:t>(Pflegeversicherung) – gilt für alle nach dem 31.12.1939 Geborene</a:t>
            </a:r>
          </a:p>
        </p:txBody>
      </p:sp>
      <p:sp>
        <p:nvSpPr>
          <p:cNvPr id="8" name="Stern mit 5 Zacken 7"/>
          <p:cNvSpPr/>
          <p:nvPr/>
        </p:nvSpPr>
        <p:spPr bwMode="auto">
          <a:xfrm>
            <a:off x="11029763" y="1768993"/>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30340051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0540934"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50000"/>
              </a:spcBef>
              <a:buNone/>
            </a:pPr>
            <a:r>
              <a:rPr lang="de-DE" sz="2200" b="1" dirty="0">
                <a:sym typeface="Wingdings" pitchFamily="2" charset="2"/>
              </a:rPr>
              <a:t>Beitragsberechnung aus Sicht des </a:t>
            </a:r>
            <a:r>
              <a:rPr lang="de-DE" sz="2200" b="1" dirty="0" smtClean="0">
                <a:solidFill>
                  <a:srgbClr val="C00000"/>
                </a:solidFill>
                <a:sym typeface="Wingdings" pitchFamily="2" charset="2"/>
              </a:rPr>
              <a:t>Arbeitnehmers</a:t>
            </a:r>
          </a:p>
          <a:p>
            <a:pPr>
              <a:spcBef>
                <a:spcPct val="50000"/>
              </a:spcBef>
              <a:buNone/>
            </a:pPr>
            <a:r>
              <a:rPr lang="de-DE" sz="1800" u="sng" dirty="0" smtClean="0">
                <a:sym typeface="Wingdings" pitchFamily="2" charset="2"/>
              </a:rPr>
              <a:t>Beispiel</a:t>
            </a:r>
            <a:r>
              <a:rPr lang="de-DE" sz="1800" b="1" dirty="0" smtClean="0">
                <a:sym typeface="Wingdings" pitchFamily="2" charset="2"/>
              </a:rPr>
              <a:t> </a:t>
            </a:r>
            <a:r>
              <a:rPr lang="de-DE" sz="1800" b="1" dirty="0">
                <a:solidFill>
                  <a:srgbClr val="C00000"/>
                </a:solidFill>
                <a:sym typeface="Wingdings" pitchFamily="2" charset="2"/>
              </a:rPr>
              <a:t>(Jahr </a:t>
            </a:r>
            <a:r>
              <a:rPr lang="de-DE" sz="1800" b="1" dirty="0" smtClean="0">
                <a:solidFill>
                  <a:srgbClr val="C00000"/>
                </a:solidFill>
                <a:sym typeface="Wingdings" pitchFamily="2" charset="2"/>
              </a:rPr>
              <a:t>2022)</a:t>
            </a:r>
            <a:r>
              <a:rPr lang="de-DE" sz="1800" b="1" dirty="0" smtClean="0">
                <a:sym typeface="Wingdings" pitchFamily="2" charset="2"/>
              </a:rPr>
              <a:t>: </a:t>
            </a:r>
            <a:r>
              <a:rPr lang="de-DE" sz="1800" dirty="0">
                <a:sym typeface="Wingdings" pitchFamily="2" charset="2"/>
              </a:rPr>
              <a:t>kfm. Ang. | verh. | 2 Kinder |GKV-versichert 14,6% | Brutto-EK 5</a:t>
            </a:r>
            <a:r>
              <a:rPr lang="de-DE" sz="1800" dirty="0" smtClean="0">
                <a:sym typeface="Wingdings" pitchFamily="2" charset="2"/>
              </a:rPr>
              <a:t>.000 </a:t>
            </a:r>
            <a:r>
              <a:rPr lang="de-DE" sz="1800" dirty="0">
                <a:sym typeface="Wingdings" pitchFamily="2" charset="2"/>
              </a:rPr>
              <a:t>€ mtl.</a:t>
            </a:r>
          </a:p>
        </p:txBody>
      </p:sp>
      <p:sp>
        <p:nvSpPr>
          <p:cNvPr id="8" name="Stern mit 5 Zacken 7"/>
          <p:cNvSpPr/>
          <p:nvPr/>
        </p:nvSpPr>
        <p:spPr bwMode="auto">
          <a:xfrm>
            <a:off x="11029763" y="177754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2238136041"/>
              </p:ext>
            </p:extLst>
          </p:nvPr>
        </p:nvGraphicFramePr>
        <p:xfrm>
          <a:off x="612273" y="3013687"/>
          <a:ext cx="9622590" cy="2494280"/>
        </p:xfrm>
        <a:graphic>
          <a:graphicData uri="http://schemas.openxmlformats.org/drawingml/2006/table">
            <a:tbl>
              <a:tblPr firstRow="1" bandRow="1">
                <a:tableStyleId>{5C22544A-7EE6-4342-B048-85BDC9FD1C3A}</a:tableStyleId>
              </a:tblPr>
              <a:tblGrid>
                <a:gridCol w="3207530"/>
                <a:gridCol w="3207530"/>
                <a:gridCol w="3207530"/>
              </a:tblGrid>
              <a:tr h="370840">
                <a:tc>
                  <a:txBody>
                    <a:bodyPr/>
                    <a:lstStyle/>
                    <a:p>
                      <a:endParaRPr lang="de-DE" dirty="0"/>
                    </a:p>
                  </a:txBody>
                  <a:tcPr/>
                </a:tc>
                <a:tc>
                  <a:txBody>
                    <a:bodyPr/>
                    <a:lstStyle/>
                    <a:p>
                      <a:r>
                        <a:rPr lang="de-DE" dirty="0" smtClean="0"/>
                        <a:t>Berechnung</a:t>
                      </a:r>
                      <a:endParaRPr lang="de-DE" dirty="0"/>
                    </a:p>
                  </a:txBody>
                  <a:tcPr/>
                </a:tc>
                <a:tc>
                  <a:txBody>
                    <a:bodyPr/>
                    <a:lstStyle/>
                    <a:p>
                      <a:pPr algn="r"/>
                      <a:r>
                        <a:rPr lang="de-DE" dirty="0" smtClean="0"/>
                        <a:t>Summe</a:t>
                      </a:r>
                      <a:endParaRPr lang="de-DE" dirty="0"/>
                    </a:p>
                  </a:txBody>
                  <a:tcPr/>
                </a:tc>
              </a:tr>
              <a:tr h="370840">
                <a:tc>
                  <a:txBody>
                    <a:bodyPr/>
                    <a:lstStyle/>
                    <a:p>
                      <a:r>
                        <a:rPr lang="de-DE" dirty="0" smtClean="0"/>
                        <a:t>Krankenversicherung</a:t>
                      </a:r>
                      <a:endParaRPr lang="de-DE" dirty="0"/>
                    </a:p>
                  </a:txBody>
                  <a:tcPr/>
                </a:tc>
                <a:tc>
                  <a:txBody>
                    <a:bodyPr/>
                    <a:lstStyle/>
                    <a:p>
                      <a:r>
                        <a:rPr lang="de-DE" dirty="0" smtClean="0"/>
                        <a:t>4.837,50 € x </a:t>
                      </a:r>
                      <a:r>
                        <a:rPr lang="de-DE" dirty="0" smtClean="0">
                          <a:solidFill>
                            <a:srgbClr val="C00000"/>
                          </a:solidFill>
                        </a:rPr>
                        <a:t>14,6%</a:t>
                      </a:r>
                      <a:r>
                        <a:rPr lang="de-DE" dirty="0" smtClean="0"/>
                        <a:t> / 2 Zusatzbeitrag 1,3%</a:t>
                      </a:r>
                      <a:endParaRPr lang="de-DE" dirty="0"/>
                    </a:p>
                  </a:txBody>
                  <a:tcPr/>
                </a:tc>
                <a:tc>
                  <a:txBody>
                    <a:bodyPr/>
                    <a:lstStyle/>
                    <a:p>
                      <a:pPr algn="r"/>
                      <a:r>
                        <a:rPr lang="de-DE" dirty="0" smtClean="0"/>
                        <a:t>353,14 €</a:t>
                      </a:r>
                      <a:br>
                        <a:rPr lang="de-DE" dirty="0" smtClean="0"/>
                      </a:br>
                      <a:r>
                        <a:rPr lang="de-DE" dirty="0" smtClean="0"/>
                        <a:t>62,89 €</a:t>
                      </a:r>
                      <a:endParaRPr lang="de-DE" dirty="0"/>
                    </a:p>
                  </a:txBody>
                  <a:tcPr/>
                </a:tc>
              </a:tr>
              <a:tr h="370840">
                <a:tc>
                  <a:txBody>
                    <a:bodyPr/>
                    <a:lstStyle/>
                    <a:p>
                      <a:r>
                        <a:rPr lang="de-DE" dirty="0" smtClean="0"/>
                        <a:t>Pflegeversicherung</a:t>
                      </a:r>
                      <a:endParaRPr lang="de-DE" dirty="0"/>
                    </a:p>
                  </a:txBody>
                  <a:tcPr/>
                </a:tc>
                <a:tc>
                  <a:txBody>
                    <a:bodyPr/>
                    <a:lstStyle/>
                    <a:p>
                      <a:r>
                        <a:rPr lang="de-DE" dirty="0" smtClean="0"/>
                        <a:t>4.837,50</a:t>
                      </a:r>
                      <a:r>
                        <a:rPr lang="de-DE" baseline="0" dirty="0" smtClean="0"/>
                        <a:t> € x </a:t>
                      </a:r>
                      <a:r>
                        <a:rPr lang="de-DE" baseline="0" dirty="0" smtClean="0">
                          <a:solidFill>
                            <a:srgbClr val="C00000"/>
                          </a:solidFill>
                        </a:rPr>
                        <a:t>3,05%</a:t>
                      </a:r>
                      <a:r>
                        <a:rPr lang="de-DE" baseline="0" dirty="0" smtClean="0"/>
                        <a:t> / 2</a:t>
                      </a:r>
                      <a:endParaRPr lang="de-DE" dirty="0"/>
                    </a:p>
                  </a:txBody>
                  <a:tcPr/>
                </a:tc>
                <a:tc>
                  <a:txBody>
                    <a:bodyPr/>
                    <a:lstStyle/>
                    <a:p>
                      <a:pPr algn="r"/>
                      <a:r>
                        <a:rPr lang="de-DE" dirty="0" smtClean="0"/>
                        <a:t>73,77 €</a:t>
                      </a:r>
                      <a:endParaRPr lang="de-DE" dirty="0"/>
                    </a:p>
                  </a:txBody>
                  <a:tcPr/>
                </a:tc>
              </a:tr>
              <a:tr h="370840">
                <a:tc>
                  <a:txBody>
                    <a:bodyPr/>
                    <a:lstStyle/>
                    <a:p>
                      <a:r>
                        <a:rPr lang="de-DE" dirty="0" smtClean="0"/>
                        <a:t>Rentenversicherung</a:t>
                      </a:r>
                      <a:endParaRPr lang="de-DE" dirty="0"/>
                    </a:p>
                  </a:txBody>
                  <a:tcPr/>
                </a:tc>
                <a:tc>
                  <a:txBody>
                    <a:bodyPr/>
                    <a:lstStyle/>
                    <a:p>
                      <a:r>
                        <a:rPr lang="de-DE" dirty="0" smtClean="0"/>
                        <a:t>5.000 € x </a:t>
                      </a:r>
                      <a:r>
                        <a:rPr lang="de-DE" dirty="0" smtClean="0">
                          <a:solidFill>
                            <a:srgbClr val="C00000"/>
                          </a:solidFill>
                        </a:rPr>
                        <a:t>18,6%</a:t>
                      </a:r>
                      <a:r>
                        <a:rPr lang="de-DE" dirty="0" smtClean="0"/>
                        <a:t> / 2</a:t>
                      </a:r>
                      <a:endParaRPr lang="de-DE" dirty="0"/>
                    </a:p>
                  </a:txBody>
                  <a:tcPr/>
                </a:tc>
                <a:tc>
                  <a:txBody>
                    <a:bodyPr/>
                    <a:lstStyle/>
                    <a:p>
                      <a:pPr algn="r"/>
                      <a:r>
                        <a:rPr lang="de-DE" dirty="0" smtClean="0"/>
                        <a:t>465,00 €</a:t>
                      </a:r>
                      <a:endParaRPr lang="de-DE" dirty="0"/>
                    </a:p>
                  </a:txBody>
                  <a:tcPr/>
                </a:tc>
              </a:tr>
              <a:tr h="370840">
                <a:tc>
                  <a:txBody>
                    <a:bodyPr/>
                    <a:lstStyle/>
                    <a:p>
                      <a:r>
                        <a:rPr lang="de-DE" dirty="0" smtClean="0"/>
                        <a:t>Arbeitslosenversicherung</a:t>
                      </a:r>
                      <a:endParaRPr lang="de-DE" dirty="0"/>
                    </a:p>
                  </a:txBody>
                  <a:tcPr/>
                </a:tc>
                <a:tc>
                  <a:txBody>
                    <a:bodyPr/>
                    <a:lstStyle/>
                    <a:p>
                      <a:r>
                        <a:rPr lang="de-DE" dirty="0" smtClean="0"/>
                        <a:t>5.000 € x </a:t>
                      </a:r>
                      <a:r>
                        <a:rPr lang="de-DE" dirty="0" smtClean="0">
                          <a:solidFill>
                            <a:srgbClr val="C00000"/>
                          </a:solidFill>
                        </a:rPr>
                        <a:t>2,4%</a:t>
                      </a:r>
                      <a:r>
                        <a:rPr lang="de-DE" dirty="0" smtClean="0"/>
                        <a:t> / 2</a:t>
                      </a:r>
                      <a:endParaRPr lang="de-DE" dirty="0"/>
                    </a:p>
                  </a:txBody>
                  <a:tcPr/>
                </a:tc>
                <a:tc>
                  <a:txBody>
                    <a:bodyPr/>
                    <a:lstStyle/>
                    <a:p>
                      <a:pPr algn="r"/>
                      <a:r>
                        <a:rPr lang="de-DE" dirty="0" smtClean="0"/>
                        <a:t>60,00 €</a:t>
                      </a:r>
                      <a:endParaRPr lang="de-DE" dirty="0"/>
                    </a:p>
                  </a:txBody>
                  <a:tcPr/>
                </a:tc>
              </a:tr>
              <a:tr h="370840">
                <a:tc gridSpan="2">
                  <a:txBody>
                    <a:bodyPr/>
                    <a:lstStyle/>
                    <a:p>
                      <a:r>
                        <a:rPr lang="de-DE" b="1" dirty="0" smtClean="0"/>
                        <a:t>Summe Sozialversicherungsbeiträge 2022:</a:t>
                      </a:r>
                      <a:endParaRPr lang="de-DE" b="1" dirty="0"/>
                    </a:p>
                  </a:txBody>
                  <a:tcPr/>
                </a:tc>
                <a:tc hMerge="1">
                  <a:txBody>
                    <a:bodyPr/>
                    <a:lstStyle/>
                    <a:p>
                      <a:endParaRPr lang="de-DE" dirty="0"/>
                    </a:p>
                  </a:txBody>
                  <a:tcPr/>
                </a:tc>
                <a:tc>
                  <a:txBody>
                    <a:bodyPr/>
                    <a:lstStyle/>
                    <a:p>
                      <a:pPr algn="r"/>
                      <a:r>
                        <a:rPr lang="de-DE" b="1" dirty="0" smtClean="0"/>
                        <a:t>1014,80 €</a:t>
                      </a:r>
                      <a:endParaRPr lang="de-DE" b="1" dirty="0"/>
                    </a:p>
                  </a:txBody>
                  <a:tcPr/>
                </a:tc>
              </a:tr>
            </a:tbl>
          </a:graphicData>
        </a:graphic>
      </p:graphicFrame>
    </p:spTree>
    <p:extLst>
      <p:ext uri="{BB962C8B-B14F-4D97-AF65-F5344CB8AC3E}">
        <p14:creationId xmlns:p14="http://schemas.microsoft.com/office/powerpoint/2010/main" val="29091353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9938539" cy="45863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Nettoeinkommen</a:t>
            </a:r>
            <a:endParaRPr lang="de-DE" sz="2400" b="1" dirty="0">
              <a:solidFill>
                <a:srgbClr val="1D2D4B"/>
              </a:solidFill>
            </a:endParaRPr>
          </a:p>
        </p:txBody>
      </p:sp>
      <p:graphicFrame>
        <p:nvGraphicFramePr>
          <p:cNvPr id="4" name="Tabelle 3"/>
          <p:cNvGraphicFramePr>
            <a:graphicFrameLocks noGrp="1"/>
          </p:cNvGraphicFramePr>
          <p:nvPr>
            <p:extLst>
              <p:ext uri="{D42A27DB-BD31-4B8C-83A1-F6EECF244321}">
                <p14:modId xmlns:p14="http://schemas.microsoft.com/office/powerpoint/2010/main" val="2602270789"/>
              </p:ext>
            </p:extLst>
          </p:nvPr>
        </p:nvGraphicFramePr>
        <p:xfrm>
          <a:off x="1229894" y="2700866"/>
          <a:ext cx="8339222" cy="2087704"/>
        </p:xfrm>
        <a:graphic>
          <a:graphicData uri="http://schemas.openxmlformats.org/drawingml/2006/table">
            <a:tbl>
              <a:tblPr firstRow="1" bandRow="1">
                <a:tableStyleId>{5C22544A-7EE6-4342-B048-85BDC9FD1C3A}</a:tableStyleId>
              </a:tblPr>
              <a:tblGrid>
                <a:gridCol w="4169611"/>
                <a:gridCol w="4169611"/>
              </a:tblGrid>
              <a:tr h="521926">
                <a:tc>
                  <a:txBody>
                    <a:bodyPr/>
                    <a:lstStyle/>
                    <a:p>
                      <a:r>
                        <a:rPr lang="de-DE" dirty="0" smtClean="0"/>
                        <a:t>Bruttolohn</a:t>
                      </a:r>
                      <a:endParaRPr lang="de-DE" dirty="0"/>
                    </a:p>
                  </a:txBody>
                  <a:tcPr/>
                </a:tc>
                <a:tc>
                  <a:txBody>
                    <a:bodyPr/>
                    <a:lstStyle/>
                    <a:p>
                      <a:pPr algn="r"/>
                      <a:r>
                        <a:rPr lang="de-DE" dirty="0" smtClean="0"/>
                        <a:t>5.000,00 €</a:t>
                      </a:r>
                      <a:endParaRPr lang="de-DE" dirty="0"/>
                    </a:p>
                  </a:txBody>
                  <a:tcPr/>
                </a:tc>
              </a:tr>
              <a:tr h="521926">
                <a:tc>
                  <a:txBody>
                    <a:bodyPr/>
                    <a:lstStyle/>
                    <a:p>
                      <a:r>
                        <a:rPr lang="de-DE" dirty="0" smtClean="0"/>
                        <a:t>-</a:t>
                      </a:r>
                      <a:r>
                        <a:rPr lang="de-DE" baseline="0" dirty="0" smtClean="0"/>
                        <a:t> Sozialversicherung</a:t>
                      </a:r>
                      <a:endParaRPr lang="de-DE" dirty="0"/>
                    </a:p>
                  </a:txBody>
                  <a:tcPr/>
                </a:tc>
                <a:tc>
                  <a:txBody>
                    <a:bodyPr/>
                    <a:lstStyle/>
                    <a:p>
                      <a:pPr algn="r"/>
                      <a:r>
                        <a:rPr lang="de-DE" dirty="0" smtClean="0"/>
                        <a:t>1.014,80 €</a:t>
                      </a:r>
                      <a:endParaRPr lang="de-DE" dirty="0"/>
                    </a:p>
                  </a:txBody>
                  <a:tcPr/>
                </a:tc>
              </a:tr>
              <a:tr h="521926">
                <a:tc>
                  <a:txBody>
                    <a:bodyPr/>
                    <a:lstStyle/>
                    <a:p>
                      <a:r>
                        <a:rPr lang="de-DE" dirty="0" smtClean="0"/>
                        <a:t>- Steuer</a:t>
                      </a:r>
                      <a:endParaRPr lang="de-DE" dirty="0"/>
                    </a:p>
                  </a:txBody>
                  <a:tcPr/>
                </a:tc>
                <a:tc>
                  <a:txBody>
                    <a:bodyPr/>
                    <a:lstStyle/>
                    <a:p>
                      <a:pPr algn="r"/>
                      <a:r>
                        <a:rPr lang="de-DE" dirty="0" smtClean="0"/>
                        <a:t>866,67 €</a:t>
                      </a:r>
                      <a:endParaRPr lang="de-DE" dirty="0"/>
                    </a:p>
                  </a:txBody>
                  <a:tcPr/>
                </a:tc>
              </a:tr>
              <a:tr h="521926">
                <a:tc>
                  <a:txBody>
                    <a:bodyPr/>
                    <a:lstStyle/>
                    <a:p>
                      <a:r>
                        <a:rPr lang="de-DE" b="1" dirty="0" smtClean="0"/>
                        <a:t>Nettolohn</a:t>
                      </a:r>
                      <a:endParaRPr lang="de-DE" b="1" dirty="0"/>
                    </a:p>
                  </a:txBody>
                  <a:tcPr/>
                </a:tc>
                <a:tc>
                  <a:txBody>
                    <a:bodyPr/>
                    <a:lstStyle/>
                    <a:p>
                      <a:pPr algn="r"/>
                      <a:r>
                        <a:rPr lang="de-DE" b="1" dirty="0" smtClean="0"/>
                        <a:t>5.000,00 € - 1881,47 € = 3.118,53 €</a:t>
                      </a:r>
                      <a:endParaRPr lang="de-DE" b="1" dirty="0"/>
                    </a:p>
                  </a:txBody>
                  <a:tcPr/>
                </a:tc>
              </a:tr>
            </a:tbl>
          </a:graphicData>
        </a:graphic>
      </p:graphicFrame>
      <p:sp>
        <p:nvSpPr>
          <p:cNvPr id="5" name="Rechteck 4"/>
          <p:cNvSpPr/>
          <p:nvPr/>
        </p:nvSpPr>
        <p:spPr>
          <a:xfrm>
            <a:off x="1334167" y="5521159"/>
            <a:ext cx="8234949" cy="738664"/>
          </a:xfrm>
          <a:prstGeom prst="rect">
            <a:avLst/>
          </a:prstGeom>
        </p:spPr>
        <p:txBody>
          <a:bodyPr wrap="square">
            <a:spAutoFit/>
          </a:bodyPr>
          <a:lstStyle/>
          <a:p>
            <a:r>
              <a:rPr lang="de-DE" sz="1400" baseline="30000" dirty="0">
                <a:cs typeface="Tahoma" pitchFamily="34" charset="0"/>
              </a:rPr>
              <a:t>*) </a:t>
            </a:r>
            <a:r>
              <a:rPr lang="de-DE" sz="1400" baseline="30000" dirty="0">
                <a:solidFill>
                  <a:srgbClr val="383B29"/>
                </a:solidFill>
                <a:cs typeface="Tahoma" pitchFamily="34" charset="0"/>
              </a:rPr>
              <a:t> </a:t>
            </a:r>
            <a:r>
              <a:rPr lang="de-DE" sz="1400" dirty="0">
                <a:cs typeface="Tahoma" pitchFamily="34" charset="0"/>
              </a:rPr>
              <a:t>Bruttoeinkommen 5</a:t>
            </a:r>
            <a:r>
              <a:rPr lang="de-DE" sz="1400" dirty="0" smtClean="0">
                <a:cs typeface="Tahoma" pitchFamily="34" charset="0"/>
              </a:rPr>
              <a:t>.000 </a:t>
            </a:r>
            <a:r>
              <a:rPr lang="de-DE" sz="1400" dirty="0">
                <a:cs typeface="Tahoma" pitchFamily="34" charset="0"/>
              </a:rPr>
              <a:t>€ mtl., </a:t>
            </a:r>
            <a:r>
              <a:rPr lang="de-DE" sz="1400" dirty="0" err="1">
                <a:cs typeface="Tahoma" pitchFamily="34" charset="0"/>
              </a:rPr>
              <a:t>StKl</a:t>
            </a:r>
            <a:r>
              <a:rPr lang="de-DE" sz="1400" dirty="0">
                <a:cs typeface="Tahoma" pitchFamily="34" charset="0"/>
              </a:rPr>
              <a:t>. </a:t>
            </a:r>
            <a:r>
              <a:rPr lang="de-DE" sz="1400" dirty="0" smtClean="0">
                <a:cs typeface="Tahoma" pitchFamily="34" charset="0"/>
              </a:rPr>
              <a:t>III, </a:t>
            </a:r>
            <a:r>
              <a:rPr lang="de-DE" sz="1400" dirty="0">
                <a:cs typeface="Tahoma" pitchFamily="34" charset="0"/>
              </a:rPr>
              <a:t>sozialversicherungspflichtig,</a:t>
            </a:r>
            <a:br>
              <a:rPr lang="de-DE" sz="1400" dirty="0">
                <a:cs typeface="Tahoma" pitchFamily="34" charset="0"/>
              </a:rPr>
            </a:br>
            <a:r>
              <a:rPr lang="de-DE" sz="1400" dirty="0">
                <a:cs typeface="Tahoma" pitchFamily="34" charset="0"/>
              </a:rPr>
              <a:t>   KV-Beitrag </a:t>
            </a:r>
            <a:r>
              <a:rPr lang="de-DE" sz="1400" dirty="0" smtClean="0">
                <a:cs typeface="Tahoma" pitchFamily="34" charset="0"/>
              </a:rPr>
              <a:t>15,9 </a:t>
            </a:r>
            <a:r>
              <a:rPr lang="de-DE" sz="1400" dirty="0">
                <a:cs typeface="Tahoma" pitchFamily="34" charset="0"/>
              </a:rPr>
              <a:t>% (inkl. </a:t>
            </a:r>
            <a:r>
              <a:rPr lang="de-DE" sz="1400" dirty="0" smtClean="0">
                <a:cs typeface="Tahoma" pitchFamily="34" charset="0"/>
              </a:rPr>
              <a:t>1,3 </a:t>
            </a:r>
            <a:r>
              <a:rPr lang="de-DE" sz="1400" dirty="0">
                <a:cs typeface="Tahoma" pitchFamily="34" charset="0"/>
              </a:rPr>
              <a:t>% Zusatzbeitrag).  </a:t>
            </a:r>
            <a:r>
              <a:rPr lang="de-DE" sz="1400" dirty="0">
                <a:solidFill>
                  <a:srgbClr val="383B29"/>
                </a:solidFill>
                <a:cs typeface="Tahoma" pitchFamily="34" charset="0"/>
              </a:rPr>
              <a:t>				</a:t>
            </a:r>
            <a:endParaRPr lang="de-DE" sz="1400" dirty="0" smtClean="0">
              <a:solidFill>
                <a:srgbClr val="383B29"/>
              </a:solidFill>
              <a:cs typeface="Tahoma" pitchFamily="34" charset="0"/>
            </a:endParaRPr>
          </a:p>
          <a:p>
            <a:r>
              <a:rPr lang="de-DE" sz="1400" dirty="0" smtClean="0">
                <a:solidFill>
                  <a:srgbClr val="383B29"/>
                </a:solidFill>
                <a:cs typeface="Tahoma" pitchFamily="34" charset="0"/>
              </a:rPr>
              <a:t>   </a:t>
            </a:r>
            <a:r>
              <a:rPr lang="de-DE" sz="1400" dirty="0" smtClean="0">
                <a:cs typeface="Tahoma" pitchFamily="34" charset="0"/>
              </a:rPr>
              <a:t>Stand</a:t>
            </a:r>
            <a:r>
              <a:rPr lang="de-DE" sz="1400" dirty="0">
                <a:cs typeface="Tahoma" pitchFamily="34" charset="0"/>
              </a:rPr>
              <a:t>: </a:t>
            </a:r>
            <a:r>
              <a:rPr lang="de-DE" sz="1400" dirty="0" smtClean="0">
                <a:cs typeface="Tahoma" pitchFamily="34" charset="0"/>
              </a:rPr>
              <a:t>2022</a:t>
            </a:r>
            <a:endParaRPr lang="de-DE" sz="1400" dirty="0">
              <a:cs typeface="Tahoma" pitchFamily="34" charset="0"/>
            </a:endParaRPr>
          </a:p>
        </p:txBody>
      </p:sp>
    </p:spTree>
    <p:extLst>
      <p:ext uri="{BB962C8B-B14F-4D97-AF65-F5344CB8AC3E}">
        <p14:creationId xmlns:p14="http://schemas.microsoft.com/office/powerpoint/2010/main" val="39231554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0540934"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50000"/>
              </a:spcBef>
              <a:buNone/>
            </a:pPr>
            <a:r>
              <a:rPr lang="de-DE" sz="2200" b="1" dirty="0">
                <a:sym typeface="Wingdings" pitchFamily="2" charset="2"/>
              </a:rPr>
              <a:t>Beitragsberechnung aus Sicht des </a:t>
            </a:r>
            <a:r>
              <a:rPr lang="de-DE" sz="2200" b="1" dirty="0" smtClean="0">
                <a:solidFill>
                  <a:srgbClr val="C00000"/>
                </a:solidFill>
                <a:sym typeface="Wingdings" pitchFamily="2" charset="2"/>
              </a:rPr>
              <a:t>Arbeitgebers</a:t>
            </a:r>
          </a:p>
          <a:p>
            <a:pPr>
              <a:spcBef>
                <a:spcPct val="50000"/>
              </a:spcBef>
              <a:buNone/>
            </a:pPr>
            <a:r>
              <a:rPr lang="de-DE" sz="1800" u="sng" dirty="0" smtClean="0">
                <a:sym typeface="Wingdings" pitchFamily="2" charset="2"/>
              </a:rPr>
              <a:t>Beispiel</a:t>
            </a:r>
            <a:r>
              <a:rPr lang="de-DE" sz="1800" b="1" dirty="0" smtClean="0">
                <a:sym typeface="Wingdings" pitchFamily="2" charset="2"/>
              </a:rPr>
              <a:t> </a:t>
            </a:r>
            <a:r>
              <a:rPr lang="de-DE" sz="1800" b="1" dirty="0">
                <a:solidFill>
                  <a:srgbClr val="C00000"/>
                </a:solidFill>
                <a:sym typeface="Wingdings" pitchFamily="2" charset="2"/>
              </a:rPr>
              <a:t>(Jahr </a:t>
            </a:r>
            <a:r>
              <a:rPr lang="de-DE" sz="1800" b="1" dirty="0" smtClean="0">
                <a:solidFill>
                  <a:srgbClr val="C00000"/>
                </a:solidFill>
                <a:sym typeface="Wingdings" pitchFamily="2" charset="2"/>
              </a:rPr>
              <a:t>2022)</a:t>
            </a:r>
            <a:r>
              <a:rPr lang="de-DE" sz="1800" b="1" dirty="0" smtClean="0">
                <a:sym typeface="Wingdings" pitchFamily="2" charset="2"/>
              </a:rPr>
              <a:t>: </a:t>
            </a:r>
            <a:r>
              <a:rPr lang="de-DE" sz="1800" dirty="0">
                <a:sym typeface="Wingdings" pitchFamily="2" charset="2"/>
              </a:rPr>
              <a:t>kfm. Ang. | </a:t>
            </a:r>
            <a:r>
              <a:rPr lang="de-DE" sz="1800" dirty="0" smtClean="0">
                <a:sym typeface="Wingdings" pitchFamily="2" charset="2"/>
              </a:rPr>
              <a:t>GKV-versichert </a:t>
            </a:r>
            <a:r>
              <a:rPr lang="de-DE" sz="1800" dirty="0">
                <a:sym typeface="Wingdings" pitchFamily="2" charset="2"/>
              </a:rPr>
              <a:t>14,6% | Brutto-EK 5</a:t>
            </a:r>
            <a:r>
              <a:rPr lang="de-DE" sz="1800" dirty="0" smtClean="0">
                <a:sym typeface="Wingdings" pitchFamily="2" charset="2"/>
              </a:rPr>
              <a:t>.000 </a:t>
            </a:r>
            <a:r>
              <a:rPr lang="de-DE" sz="1800" dirty="0">
                <a:sym typeface="Wingdings" pitchFamily="2" charset="2"/>
              </a:rPr>
              <a:t>€ mtl.</a:t>
            </a:r>
          </a:p>
        </p:txBody>
      </p:sp>
      <p:graphicFrame>
        <p:nvGraphicFramePr>
          <p:cNvPr id="4" name="Tabelle 3"/>
          <p:cNvGraphicFramePr>
            <a:graphicFrameLocks noGrp="1"/>
          </p:cNvGraphicFramePr>
          <p:nvPr>
            <p:extLst>
              <p:ext uri="{D42A27DB-BD31-4B8C-83A1-F6EECF244321}">
                <p14:modId xmlns:p14="http://schemas.microsoft.com/office/powerpoint/2010/main" val="2293997467"/>
              </p:ext>
            </p:extLst>
          </p:nvPr>
        </p:nvGraphicFramePr>
        <p:xfrm>
          <a:off x="548104" y="2724929"/>
          <a:ext cx="10184064" cy="3202631"/>
        </p:xfrm>
        <a:graphic>
          <a:graphicData uri="http://schemas.openxmlformats.org/drawingml/2006/table">
            <a:tbl>
              <a:tblPr firstRow="1" bandRow="1">
                <a:tableStyleId>{5C22544A-7EE6-4342-B048-85BDC9FD1C3A}</a:tableStyleId>
              </a:tblPr>
              <a:tblGrid>
                <a:gridCol w="6510422"/>
                <a:gridCol w="3673642"/>
              </a:tblGrid>
              <a:tr h="476155">
                <a:tc>
                  <a:txBody>
                    <a:bodyPr/>
                    <a:lstStyle/>
                    <a:p>
                      <a:r>
                        <a:rPr lang="de-DE" dirty="0" smtClean="0"/>
                        <a:t>Bruttoeinkommen des Arbeitgebers</a:t>
                      </a:r>
                      <a:endParaRPr lang="de-DE" dirty="0"/>
                    </a:p>
                  </a:txBody>
                  <a:tcPr/>
                </a:tc>
                <a:tc>
                  <a:txBody>
                    <a:bodyPr/>
                    <a:lstStyle/>
                    <a:p>
                      <a:pPr algn="r"/>
                      <a:r>
                        <a:rPr lang="de-DE" dirty="0" smtClean="0"/>
                        <a:t>5.000</a:t>
                      </a:r>
                      <a:r>
                        <a:rPr lang="de-DE" baseline="0" dirty="0" smtClean="0"/>
                        <a:t> €</a:t>
                      </a:r>
                      <a:endParaRPr lang="de-DE" dirty="0"/>
                    </a:p>
                  </a:txBody>
                  <a:tcPr/>
                </a:tc>
              </a:tr>
              <a:tr h="476155">
                <a:tc>
                  <a:txBody>
                    <a:bodyPr/>
                    <a:lstStyle/>
                    <a:p>
                      <a:r>
                        <a:rPr lang="de-DE" dirty="0" smtClean="0"/>
                        <a:t>Sozialversicherungsbeiträge AG</a:t>
                      </a:r>
                      <a:endParaRPr lang="de-DE" dirty="0"/>
                    </a:p>
                  </a:txBody>
                  <a:tcPr/>
                </a:tc>
                <a:tc>
                  <a:txBody>
                    <a:bodyPr/>
                    <a:lstStyle/>
                    <a:p>
                      <a:pPr algn="r"/>
                      <a:r>
                        <a:rPr lang="de-DE" smtClean="0">
                          <a:solidFill>
                            <a:srgbClr val="C00000"/>
                          </a:solidFill>
                        </a:rPr>
                        <a:t>1.014,80 </a:t>
                      </a:r>
                      <a:r>
                        <a:rPr lang="de-DE" dirty="0" smtClean="0">
                          <a:solidFill>
                            <a:srgbClr val="C00000"/>
                          </a:solidFill>
                        </a:rPr>
                        <a:t>€</a:t>
                      </a:r>
                      <a:endParaRPr lang="de-DE" dirty="0">
                        <a:solidFill>
                          <a:srgbClr val="C00000"/>
                        </a:solidFill>
                      </a:endParaRPr>
                    </a:p>
                  </a:txBody>
                  <a:tcPr/>
                </a:tc>
              </a:tr>
              <a:tr h="476155">
                <a:tc>
                  <a:txBody>
                    <a:bodyPr/>
                    <a:lstStyle/>
                    <a:p>
                      <a:r>
                        <a:rPr lang="de-DE" dirty="0" smtClean="0"/>
                        <a:t>+ Weihnachts- und Urlaubsgeld</a:t>
                      </a:r>
                      <a:endParaRPr lang="de-DE" dirty="0"/>
                    </a:p>
                  </a:txBody>
                  <a:tcPr/>
                </a:tc>
                <a:tc>
                  <a:txBody>
                    <a:bodyPr/>
                    <a:lstStyle/>
                    <a:p>
                      <a:pPr algn="r"/>
                      <a:endParaRPr lang="de-DE" dirty="0"/>
                    </a:p>
                  </a:txBody>
                  <a:tcPr/>
                </a:tc>
              </a:tr>
              <a:tr h="476155">
                <a:tc>
                  <a:txBody>
                    <a:bodyPr/>
                    <a:lstStyle/>
                    <a:p>
                      <a:r>
                        <a:rPr lang="de-DE" dirty="0" smtClean="0"/>
                        <a:t>+ Lohnfortzahlung im Krankheitsfall</a:t>
                      </a:r>
                      <a:endParaRPr lang="de-DE" dirty="0"/>
                    </a:p>
                  </a:txBody>
                  <a:tcPr/>
                </a:tc>
                <a:tc>
                  <a:txBody>
                    <a:bodyPr/>
                    <a:lstStyle/>
                    <a:p>
                      <a:pPr algn="r"/>
                      <a:endParaRPr lang="de-DE" dirty="0"/>
                    </a:p>
                  </a:txBody>
                  <a:tcPr/>
                </a:tc>
              </a:tr>
              <a:tr h="476155">
                <a:tc>
                  <a:txBody>
                    <a:bodyPr/>
                    <a:lstStyle/>
                    <a:p>
                      <a:r>
                        <a:rPr lang="de-DE" dirty="0" smtClean="0"/>
                        <a:t>+ evtl. Beiträge zur Berufsgenossenschaft</a:t>
                      </a:r>
                      <a:endParaRPr lang="de-DE" dirty="0"/>
                    </a:p>
                  </a:txBody>
                  <a:tcPr/>
                </a:tc>
                <a:tc>
                  <a:txBody>
                    <a:bodyPr/>
                    <a:lstStyle/>
                    <a:p>
                      <a:pPr algn="r"/>
                      <a:endParaRPr lang="de-DE" dirty="0"/>
                    </a:p>
                  </a:txBody>
                  <a:tcPr/>
                </a:tc>
              </a:tr>
              <a:tr h="821856">
                <a:tc>
                  <a:txBody>
                    <a:bodyPr/>
                    <a:lstStyle/>
                    <a:p>
                      <a:r>
                        <a:rPr lang="de-DE" b="0" dirty="0" smtClean="0"/>
                        <a:t>+ evtl.</a:t>
                      </a:r>
                      <a:r>
                        <a:rPr lang="de-DE" b="0" baseline="0" dirty="0" smtClean="0"/>
                        <a:t> Zuschuss zur Altersvorsorge (DV, VBL, usw</a:t>
                      </a:r>
                      <a:r>
                        <a:rPr lang="de-DE" b="0" baseline="0" dirty="0" smtClean="0"/>
                        <a:t>.)</a:t>
                      </a:r>
                      <a:endParaRPr lang="de-DE" b="0" dirty="0"/>
                    </a:p>
                  </a:txBody>
                  <a:tcPr/>
                </a:tc>
                <a:tc>
                  <a:txBody>
                    <a:bodyPr/>
                    <a:lstStyle/>
                    <a:p>
                      <a:pPr algn="r"/>
                      <a:endParaRPr lang="de-DE" b="0" dirty="0"/>
                    </a:p>
                  </a:txBody>
                  <a:tcPr/>
                </a:tc>
              </a:tr>
            </a:tbl>
          </a:graphicData>
        </a:graphic>
      </p:graphicFrame>
    </p:spTree>
    <p:extLst>
      <p:ext uri="{BB962C8B-B14F-4D97-AF65-F5344CB8AC3E}">
        <p14:creationId xmlns:p14="http://schemas.microsoft.com/office/powerpoint/2010/main" val="37711537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9938539"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Kündigungsfristen bei den gesetzlichen Krankenkassen</a:t>
            </a:r>
            <a:endParaRPr lang="de-DE" sz="2400" b="1" dirty="0">
              <a:solidFill>
                <a:srgbClr val="1D2D4B"/>
              </a:solidFill>
            </a:endParaRPr>
          </a:p>
        </p:txBody>
      </p:sp>
      <p:sp>
        <p:nvSpPr>
          <p:cNvPr id="3" name="Rechteck 2"/>
          <p:cNvSpPr/>
          <p:nvPr/>
        </p:nvSpPr>
        <p:spPr>
          <a:xfrm>
            <a:off x="488829" y="2209593"/>
            <a:ext cx="10885024" cy="3016210"/>
          </a:xfrm>
          <a:prstGeom prst="rect">
            <a:avLst/>
          </a:prstGeom>
        </p:spPr>
        <p:txBody>
          <a:bodyPr wrap="square">
            <a:spAutoFit/>
          </a:bodyPr>
          <a:lstStyle/>
          <a:p>
            <a:pPr marL="457200" indent="-457200">
              <a:spcBef>
                <a:spcPct val="50000"/>
              </a:spcBef>
              <a:buClr>
                <a:srgbClr val="1D2D4B"/>
              </a:buClr>
              <a:buFont typeface="Wingdings" pitchFamily="2" charset="2"/>
              <a:buChar char="§"/>
            </a:pPr>
            <a:r>
              <a:rPr lang="de-DE" sz="2000" dirty="0">
                <a:solidFill>
                  <a:srgbClr val="1D2D4B"/>
                </a:solidFill>
              </a:rPr>
              <a:t>Seit dem 01.01.1997 besteht ein freies Kassenwahlrecht !</a:t>
            </a:r>
          </a:p>
          <a:p>
            <a:pPr marL="457200" indent="-457200">
              <a:spcBef>
                <a:spcPct val="50000"/>
              </a:spcBef>
              <a:buClr>
                <a:srgbClr val="1D2D4B"/>
              </a:buClr>
              <a:buFont typeface="Wingdings" pitchFamily="2" charset="2"/>
              <a:buChar char="§"/>
            </a:pPr>
            <a:r>
              <a:rPr lang="de-DE" sz="2000" dirty="0">
                <a:solidFill>
                  <a:srgbClr val="1D2D4B"/>
                </a:solidFill>
              </a:rPr>
              <a:t>Bei Wechsel ist eine Kündigungsfrist von 2 Monaten zum Monatsende einzuhalten. Der Wechsel ist auch bei einem Arbeitgeberwechsel möglich.</a:t>
            </a:r>
          </a:p>
          <a:p>
            <a:pPr marL="457200" indent="-457200">
              <a:spcBef>
                <a:spcPct val="50000"/>
              </a:spcBef>
              <a:buClr>
                <a:srgbClr val="1D2D4B"/>
              </a:buClr>
              <a:buFont typeface="Wingdings" pitchFamily="2" charset="2"/>
              <a:buChar char="§"/>
            </a:pPr>
            <a:r>
              <a:rPr lang="de-DE" sz="2000" dirty="0">
                <a:solidFill>
                  <a:srgbClr val="1D2D4B"/>
                </a:solidFill>
              </a:rPr>
              <a:t>Voraussetzung ist, dass das Mitglied bereits seit </a:t>
            </a:r>
            <a:r>
              <a:rPr lang="de-DE" sz="2000" dirty="0" smtClean="0">
                <a:solidFill>
                  <a:srgbClr val="1D2D4B"/>
                </a:solidFill>
              </a:rPr>
              <a:t>mindestens 18 </a:t>
            </a:r>
            <a:r>
              <a:rPr lang="de-DE" sz="2000" dirty="0">
                <a:solidFill>
                  <a:srgbClr val="1D2D4B"/>
                </a:solidFill>
              </a:rPr>
              <a:t>Monaten bei der bisherigen Krankenkasse war.</a:t>
            </a:r>
          </a:p>
          <a:p>
            <a:pPr marL="457200" indent="-457200">
              <a:spcBef>
                <a:spcPct val="50000"/>
              </a:spcBef>
              <a:buClr>
                <a:srgbClr val="1D2D4B"/>
              </a:buClr>
              <a:buFont typeface="Wingdings" pitchFamily="2" charset="2"/>
              <a:buChar char="§"/>
            </a:pPr>
            <a:r>
              <a:rPr lang="de-DE" sz="2000" dirty="0">
                <a:solidFill>
                  <a:srgbClr val="1D2D4B"/>
                </a:solidFill>
              </a:rPr>
              <a:t>Ein Sonderkündigungsrecht (Frist 1 Monat) besteht bei Beitragsanpassung der Krankenkasse, dann ist der Wechsel auch ohne 18 Monate Vorversicherungszeit möglich. Wirksamwerden der Kündigung wie oben. </a:t>
            </a:r>
          </a:p>
        </p:txBody>
      </p:sp>
      <p:sp>
        <p:nvSpPr>
          <p:cNvPr id="8" name="Stern mit 5 Zacken 7"/>
          <p:cNvSpPr/>
          <p:nvPr/>
        </p:nvSpPr>
        <p:spPr bwMode="auto">
          <a:xfrm>
            <a:off x="11029763" y="177754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9" name="Text Box 4"/>
          <p:cNvSpPr txBox="1">
            <a:spLocks noChangeArrowheads="1"/>
          </p:cNvSpPr>
          <p:nvPr/>
        </p:nvSpPr>
        <p:spPr bwMode="auto">
          <a:xfrm>
            <a:off x="934185" y="5490508"/>
            <a:ext cx="8707120" cy="1000227"/>
          </a:xfrm>
          <a:prstGeom prst="rect">
            <a:avLst/>
          </a:prstGeom>
          <a:noFill/>
          <a:ln w="12700" cap="sq">
            <a:noFill/>
            <a:miter lim="800000"/>
            <a:headEnd type="none" w="sm" len="sm"/>
            <a:tailEnd type="none" w="sm" len="sm"/>
          </a:ln>
        </p:spPr>
        <p:txBody>
          <a:bodyPr wrap="square" lIns="91395" tIns="45697" rIns="91395" bIns="45697">
            <a:spAutoFit/>
          </a:bodyPr>
          <a:lstStyle/>
          <a:p>
            <a:pPr algn="l">
              <a:spcBef>
                <a:spcPct val="50000"/>
              </a:spcBef>
            </a:pPr>
            <a:r>
              <a:rPr lang="de-DE" sz="2400" dirty="0"/>
              <a:t>I----------------I-----------------------------I------------------</a:t>
            </a:r>
          </a:p>
          <a:p>
            <a:pPr algn="l">
              <a:spcBef>
                <a:spcPct val="50000"/>
              </a:spcBef>
            </a:pPr>
            <a:r>
              <a:rPr lang="de-DE" sz="1400" dirty="0" smtClean="0"/>
              <a:t>AOK                      20.03.22  </a:t>
            </a:r>
            <a:r>
              <a:rPr lang="de-DE" sz="1400" dirty="0"/>
              <a:t>(04 + </a:t>
            </a:r>
            <a:r>
              <a:rPr lang="de-DE" sz="1400" dirty="0" smtClean="0"/>
              <a:t>05/22)                           01.06.22 BKK </a:t>
            </a:r>
            <a:r>
              <a:rPr lang="de-DE" sz="1400" dirty="0"/>
              <a:t>oder </a:t>
            </a:r>
            <a:r>
              <a:rPr lang="de-DE" sz="1400" dirty="0" smtClean="0"/>
              <a:t>anderes</a:t>
            </a:r>
            <a:endParaRPr lang="de-DE" sz="1400" dirty="0"/>
          </a:p>
          <a:p>
            <a:pPr algn="l"/>
            <a:r>
              <a:rPr lang="de-DE" sz="1400" dirty="0"/>
              <a:t>                            Kündigungsschreiben	 </a:t>
            </a:r>
            <a:r>
              <a:rPr lang="de-DE" sz="1400" dirty="0" smtClean="0"/>
              <a:t>                </a:t>
            </a:r>
            <a:r>
              <a:rPr lang="de-DE" sz="1400" dirty="0" err="1" smtClean="0"/>
              <a:t>Beginndatum</a:t>
            </a:r>
            <a:r>
              <a:rPr lang="de-DE" sz="1400" dirty="0" smtClean="0"/>
              <a:t> </a:t>
            </a:r>
            <a:r>
              <a:rPr lang="de-DE" sz="1400" dirty="0"/>
              <a:t>der neuen GKV</a:t>
            </a:r>
          </a:p>
        </p:txBody>
      </p:sp>
    </p:spTree>
    <p:extLst>
      <p:ext uri="{BB962C8B-B14F-4D97-AF65-F5344CB8AC3E}">
        <p14:creationId xmlns:p14="http://schemas.microsoft.com/office/powerpoint/2010/main" val="61532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882315" y="1764632"/>
            <a:ext cx="9545053" cy="11309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endParaRPr lang="de-DE" sz="2400" b="1" dirty="0" smtClean="0">
              <a:solidFill>
                <a:srgbClr val="1D2D4B"/>
              </a:solidFill>
            </a:endParaRPr>
          </a:p>
          <a:p>
            <a:pPr marL="0" indent="0">
              <a:spcBef>
                <a:spcPct val="50000"/>
              </a:spcBef>
              <a:buNone/>
            </a:pPr>
            <a:r>
              <a:rPr lang="de-DE" sz="2400" b="1" dirty="0" smtClean="0">
                <a:solidFill>
                  <a:srgbClr val="1D2D4B"/>
                </a:solidFill>
              </a:rPr>
              <a:t>Freiwillige Mitglieder:</a:t>
            </a:r>
            <a:endParaRPr lang="de-DE" sz="2400" b="1" dirty="0">
              <a:solidFill>
                <a:srgbClr val="1D2D4B"/>
              </a:solidFill>
            </a:endParaRPr>
          </a:p>
        </p:txBody>
      </p:sp>
      <p:sp>
        <p:nvSpPr>
          <p:cNvPr id="3" name="Rechteck 2"/>
          <p:cNvSpPr/>
          <p:nvPr/>
        </p:nvSpPr>
        <p:spPr>
          <a:xfrm>
            <a:off x="882315" y="3228267"/>
            <a:ext cx="10194759" cy="2092881"/>
          </a:xfrm>
          <a:prstGeom prst="rect">
            <a:avLst/>
          </a:prstGeom>
          <a:solidFill>
            <a:schemeClr val="tx2">
              <a:lumMod val="20000"/>
              <a:lumOff val="80000"/>
            </a:schemeClr>
          </a:solidFill>
        </p:spPr>
        <p:txBody>
          <a:bodyPr wrap="square">
            <a:spAutoFit/>
          </a:bodyPr>
          <a:lstStyle/>
          <a:p>
            <a:pPr marL="452438" indent="-452438">
              <a:spcBef>
                <a:spcPct val="150000"/>
              </a:spcBef>
              <a:buFont typeface="Wingdings" pitchFamily="2" charset="2"/>
              <a:buChar char="§"/>
            </a:pPr>
            <a:r>
              <a:rPr lang="de-DE" sz="2000" dirty="0">
                <a:solidFill>
                  <a:srgbClr val="1D2D4B"/>
                </a:solidFill>
              </a:rPr>
              <a:t>Bei freiwilliger Versicherung beträgt die Kündigungsfrist ebenfalls zwei Monate zum Monatsende, d.h. zwischen Tag der Kündigung und Kündigungstermin müssen mindestens zwei volle Monate liegen.</a:t>
            </a:r>
          </a:p>
          <a:p>
            <a:pPr marL="452438" indent="-452438">
              <a:spcBef>
                <a:spcPct val="150000"/>
              </a:spcBef>
              <a:buFont typeface="Wingdings" pitchFamily="2" charset="2"/>
              <a:buChar char="§"/>
            </a:pPr>
            <a:r>
              <a:rPr lang="de-DE" sz="2000" dirty="0">
                <a:solidFill>
                  <a:srgbClr val="1D2D4B"/>
                </a:solidFill>
              </a:rPr>
              <a:t>Bei Beginn der Selbständigkeit, kann innerhalb eines Monats nach Beginn die GKV rückwirkend aufgehoben werden.</a:t>
            </a:r>
          </a:p>
        </p:txBody>
      </p:sp>
    </p:spTree>
    <p:extLst>
      <p:ext uri="{BB962C8B-B14F-4D97-AF65-F5344CB8AC3E}">
        <p14:creationId xmlns:p14="http://schemas.microsoft.com/office/powerpoint/2010/main" val="6712610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6" name="Inhaltsplatzhalter 2"/>
          <p:cNvSpPr txBox="1">
            <a:spLocks/>
          </p:cNvSpPr>
          <p:nvPr/>
        </p:nvSpPr>
        <p:spPr>
          <a:xfrm>
            <a:off x="906927" y="1756611"/>
            <a:ext cx="9545053" cy="441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Wer darf sich privat versichern?</a:t>
            </a:r>
            <a:endParaRPr lang="de-DE" sz="2400" b="1" dirty="0">
              <a:solidFill>
                <a:srgbClr val="1D2D4B"/>
              </a:solidFill>
            </a:endParaRPr>
          </a:p>
        </p:txBody>
      </p:sp>
      <p:sp>
        <p:nvSpPr>
          <p:cNvPr id="3" name="Rechteck 2"/>
          <p:cNvSpPr/>
          <p:nvPr/>
        </p:nvSpPr>
        <p:spPr>
          <a:xfrm>
            <a:off x="906927" y="2625215"/>
            <a:ext cx="10194759" cy="2708434"/>
          </a:xfrm>
          <a:prstGeom prst="rect">
            <a:avLst/>
          </a:prstGeom>
          <a:solidFill>
            <a:schemeClr val="tx2">
              <a:lumMod val="20000"/>
              <a:lumOff val="80000"/>
            </a:schemeClr>
          </a:solidFill>
        </p:spPr>
        <p:txBody>
          <a:bodyPr wrap="square">
            <a:spAutoFit/>
          </a:bodyPr>
          <a:lstStyle/>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Angestellte und Arbeiter, die von der Versicherungspflicht befreit sind</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Selbständige</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Freiberufler</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Beamte</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Studenten</a:t>
            </a:r>
          </a:p>
          <a:p>
            <a:pPr marL="574675" indent="-574675">
              <a:spcBef>
                <a:spcPct val="50000"/>
              </a:spcBef>
              <a:buClr>
                <a:srgbClr val="1D2D4B"/>
              </a:buClr>
              <a:buFont typeface="Wingdings" pitchFamily="2" charset="2"/>
              <a:buChar char="§"/>
            </a:pPr>
            <a:r>
              <a:rPr lang="de-DE" sz="2000" dirty="0">
                <a:solidFill>
                  <a:srgbClr val="1D2D4B"/>
                </a:solidFill>
                <a:sym typeface="Wingdings" pitchFamily="2" charset="2"/>
              </a:rPr>
              <a:t>Hausfrauen nach der Erziehungszeit ohne weitere Beschäftigung </a:t>
            </a:r>
            <a:endParaRPr lang="de-DE" sz="2000" dirty="0">
              <a:solidFill>
                <a:srgbClr val="1D2D4B"/>
              </a:solidFill>
            </a:endParaRPr>
          </a:p>
        </p:txBody>
      </p:sp>
      <p:sp>
        <p:nvSpPr>
          <p:cNvPr id="8" name="Stern mit 5 Zacken 7"/>
          <p:cNvSpPr/>
          <p:nvPr/>
        </p:nvSpPr>
        <p:spPr bwMode="auto">
          <a:xfrm>
            <a:off x="11319524" y="172900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14151839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6" name="Inhaltsplatzhalter 2"/>
          <p:cNvSpPr txBox="1">
            <a:spLocks/>
          </p:cNvSpPr>
          <p:nvPr/>
        </p:nvSpPr>
        <p:spPr>
          <a:xfrm>
            <a:off x="906927" y="1756611"/>
            <a:ext cx="9545053" cy="441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Wartezeiten</a:t>
            </a:r>
            <a:endParaRPr lang="de-DE" sz="2400" b="1" dirty="0">
              <a:solidFill>
                <a:srgbClr val="1D2D4B"/>
              </a:solidFill>
            </a:endParaRPr>
          </a:p>
        </p:txBody>
      </p:sp>
      <p:sp>
        <p:nvSpPr>
          <p:cNvPr id="3" name="Rechteck 2"/>
          <p:cNvSpPr/>
          <p:nvPr/>
        </p:nvSpPr>
        <p:spPr>
          <a:xfrm>
            <a:off x="906927" y="2625215"/>
            <a:ext cx="10194759" cy="3477875"/>
          </a:xfrm>
          <a:prstGeom prst="rect">
            <a:avLst/>
          </a:prstGeom>
          <a:solidFill>
            <a:schemeClr val="tx2">
              <a:lumMod val="20000"/>
              <a:lumOff val="80000"/>
            </a:schemeClr>
          </a:solidFill>
        </p:spPr>
        <p:txBody>
          <a:bodyPr wrap="square">
            <a:spAutoFit/>
          </a:bodyPr>
          <a:lstStyle/>
          <a:p>
            <a:pPr marL="720725" indent="-720725">
              <a:spcBef>
                <a:spcPct val="50000"/>
              </a:spcBef>
              <a:buClr>
                <a:srgbClr val="1D2D4B"/>
              </a:buClr>
            </a:pPr>
            <a:r>
              <a:rPr lang="de-DE" sz="2000" dirty="0">
                <a:solidFill>
                  <a:srgbClr val="1D2D4B"/>
                </a:solidFill>
              </a:rPr>
              <a:t>3 Monate	</a:t>
            </a:r>
            <a:r>
              <a:rPr lang="de-DE" sz="2000" dirty="0">
                <a:solidFill>
                  <a:srgbClr val="1D2D4B"/>
                </a:solidFill>
                <a:sym typeface="Wingdings" pitchFamily="2" charset="2"/>
              </a:rPr>
              <a:t>	ohne ärztlichen Befundbericht</a:t>
            </a:r>
          </a:p>
          <a:p>
            <a:pPr marL="720725" indent="-720725">
              <a:spcBef>
                <a:spcPct val="50000"/>
              </a:spcBef>
              <a:buClr>
                <a:srgbClr val="1D2D4B"/>
              </a:buClr>
            </a:pPr>
            <a:r>
              <a:rPr lang="de-DE" sz="2000" dirty="0">
                <a:solidFill>
                  <a:srgbClr val="1D2D4B"/>
                </a:solidFill>
                <a:sym typeface="Wingdings" pitchFamily="2" charset="2"/>
              </a:rPr>
              <a:t>8 Monate		ohne zahnärztlichen Befundbericht</a:t>
            </a:r>
          </a:p>
          <a:p>
            <a:pPr marL="720725" indent="-720725">
              <a:spcBef>
                <a:spcPct val="50000"/>
              </a:spcBef>
              <a:buClr>
                <a:srgbClr val="1D2D4B"/>
              </a:buClr>
            </a:pPr>
            <a:r>
              <a:rPr lang="de-DE" sz="2000" dirty="0">
                <a:solidFill>
                  <a:srgbClr val="1D2D4B"/>
                </a:solidFill>
                <a:sym typeface="Wingdings" pitchFamily="2" charset="2"/>
              </a:rPr>
              <a:t>I----------------------------------I------------------------------------------I</a:t>
            </a:r>
          </a:p>
          <a:p>
            <a:pPr marL="720725" indent="-720725">
              <a:spcBef>
                <a:spcPct val="50000"/>
              </a:spcBef>
              <a:buClr>
                <a:srgbClr val="1D2D4B"/>
              </a:buClr>
            </a:pPr>
            <a:r>
              <a:rPr lang="de-DE" sz="2000" dirty="0">
                <a:solidFill>
                  <a:srgbClr val="1D2D4B"/>
                </a:solidFill>
                <a:sym typeface="Wingdings" pitchFamily="2" charset="2"/>
              </a:rPr>
              <a:t>GKV					PKV</a:t>
            </a:r>
          </a:p>
          <a:p>
            <a:pPr marL="720725" indent="-720725">
              <a:spcBef>
                <a:spcPct val="50000"/>
              </a:spcBef>
              <a:buClr>
                <a:srgbClr val="1D2D4B"/>
              </a:buClr>
            </a:pPr>
            <a:endParaRPr lang="de-DE" sz="2000" dirty="0">
              <a:solidFill>
                <a:srgbClr val="1D2D4B"/>
              </a:solidFill>
              <a:sym typeface="Wingdings" pitchFamily="2" charset="2"/>
            </a:endParaRPr>
          </a:p>
          <a:p>
            <a:pPr marL="720725" indent="-720725">
              <a:spcBef>
                <a:spcPct val="50000"/>
              </a:spcBef>
              <a:buClr>
                <a:srgbClr val="1D2D4B"/>
              </a:buClr>
              <a:buFont typeface="Wingdings" pitchFamily="2" charset="2"/>
              <a:buChar char="§"/>
            </a:pPr>
            <a:r>
              <a:rPr lang="de-DE" sz="2000" dirty="0">
                <a:solidFill>
                  <a:srgbClr val="1D2D4B"/>
                </a:solidFill>
                <a:sym typeface="Wingdings" pitchFamily="2" charset="2"/>
              </a:rPr>
              <a:t>Allgemein 3 Monate /</a:t>
            </a:r>
            <a:br>
              <a:rPr lang="de-DE" sz="2000" dirty="0">
                <a:solidFill>
                  <a:srgbClr val="1D2D4B"/>
                </a:solidFill>
                <a:sym typeface="Wingdings" pitchFamily="2" charset="2"/>
              </a:rPr>
            </a:br>
            <a:r>
              <a:rPr lang="de-DE" sz="2000" dirty="0">
                <a:solidFill>
                  <a:srgbClr val="1D2D4B"/>
                </a:solidFill>
                <a:sym typeface="Wingdings" pitchFamily="2" charset="2"/>
              </a:rPr>
              <a:t>aber Schwangerschaft, Psyche und Zahn </a:t>
            </a:r>
            <a:r>
              <a:rPr lang="de-DE" sz="2000" b="1" dirty="0">
                <a:solidFill>
                  <a:srgbClr val="1D2D4B"/>
                </a:solidFill>
                <a:sym typeface="Wingdings" pitchFamily="2" charset="2"/>
              </a:rPr>
              <a:t>8</a:t>
            </a:r>
            <a:r>
              <a:rPr lang="de-DE" sz="2000" dirty="0">
                <a:solidFill>
                  <a:srgbClr val="1D2D4B"/>
                </a:solidFill>
                <a:sym typeface="Wingdings" pitchFamily="2" charset="2"/>
              </a:rPr>
              <a:t> Monate</a:t>
            </a:r>
          </a:p>
          <a:p>
            <a:pPr marL="720725" indent="-720725">
              <a:spcBef>
                <a:spcPct val="50000"/>
              </a:spcBef>
              <a:buClr>
                <a:srgbClr val="1D2D4B"/>
              </a:buClr>
              <a:buFont typeface="Wingdings" pitchFamily="2" charset="2"/>
              <a:buChar char="§"/>
            </a:pPr>
            <a:r>
              <a:rPr lang="de-DE" sz="2000" dirty="0">
                <a:solidFill>
                  <a:srgbClr val="1D2D4B"/>
                </a:solidFill>
                <a:sym typeface="Wingdings" pitchFamily="2" charset="2"/>
              </a:rPr>
              <a:t>Beim nahtlosen Übergang bestehen keine Wartezeiten.</a:t>
            </a:r>
          </a:p>
        </p:txBody>
      </p:sp>
      <p:sp>
        <p:nvSpPr>
          <p:cNvPr id="8" name="Stern mit 5 Zacken 7"/>
          <p:cNvSpPr/>
          <p:nvPr/>
        </p:nvSpPr>
        <p:spPr bwMode="auto">
          <a:xfrm>
            <a:off x="11319524" y="172900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1536338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7" name="Titel 4"/>
          <p:cNvSpPr txBox="1">
            <a:spLocks noGrp="1"/>
          </p:cNvSpPr>
          <p:nvPr>
            <p:ph type="title"/>
          </p:nvPr>
        </p:nvSpPr>
        <p:spPr>
          <a:xfrm>
            <a:off x="225599" y="782228"/>
            <a:ext cx="10498548"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smtClean="0"/>
          </a:p>
        </p:txBody>
      </p:sp>
      <p:sp>
        <p:nvSpPr>
          <p:cNvPr id="3" name="Rechteck 2"/>
          <p:cNvSpPr/>
          <p:nvPr/>
        </p:nvSpPr>
        <p:spPr>
          <a:xfrm>
            <a:off x="842211" y="1573798"/>
            <a:ext cx="9745578" cy="461665"/>
          </a:xfrm>
          <a:prstGeom prst="rect">
            <a:avLst/>
          </a:prstGeom>
        </p:spPr>
        <p:txBody>
          <a:bodyPr wrap="square">
            <a:spAutoFit/>
          </a:bodyPr>
          <a:lstStyle/>
          <a:p>
            <a:pPr>
              <a:spcBef>
                <a:spcPct val="50000"/>
              </a:spcBef>
            </a:pPr>
            <a:r>
              <a:rPr lang="de-DE" sz="2400" b="1" dirty="0">
                <a:solidFill>
                  <a:srgbClr val="1D2D4B"/>
                </a:solidFill>
              </a:rPr>
              <a:t>Unterschiede zwischen GKV und PKV</a:t>
            </a:r>
            <a:r>
              <a:rPr lang="de-DE" sz="2400" b="1" dirty="0" smtClean="0"/>
              <a:t>:</a:t>
            </a:r>
            <a:endParaRPr lang="de-DE" sz="2400" b="1" dirty="0"/>
          </a:p>
        </p:txBody>
      </p:sp>
      <p:graphicFrame>
        <p:nvGraphicFramePr>
          <p:cNvPr id="8" name="Tabelle 7"/>
          <p:cNvGraphicFramePr>
            <a:graphicFrameLocks noGrp="1"/>
          </p:cNvGraphicFramePr>
          <p:nvPr>
            <p:extLst>
              <p:ext uri="{D42A27DB-BD31-4B8C-83A1-F6EECF244321}">
                <p14:modId xmlns:p14="http://schemas.microsoft.com/office/powerpoint/2010/main" val="4281512027"/>
              </p:ext>
            </p:extLst>
          </p:nvPr>
        </p:nvGraphicFramePr>
        <p:xfrm>
          <a:off x="842211" y="2001520"/>
          <a:ext cx="10427367" cy="4124960"/>
        </p:xfrm>
        <a:graphic>
          <a:graphicData uri="http://schemas.openxmlformats.org/drawingml/2006/table">
            <a:tbl>
              <a:tblPr firstRow="1" bandRow="1">
                <a:tableStyleId>{5C22544A-7EE6-4342-B048-85BDC9FD1C3A}</a:tableStyleId>
              </a:tblPr>
              <a:tblGrid>
                <a:gridCol w="2807368"/>
                <a:gridCol w="3874168"/>
                <a:gridCol w="3745831"/>
              </a:tblGrid>
              <a:tr h="370840">
                <a:tc>
                  <a:txBody>
                    <a:bodyPr/>
                    <a:lstStyle/>
                    <a:p>
                      <a:endParaRPr lang="de-DE" sz="1600" dirty="0"/>
                    </a:p>
                  </a:txBody>
                  <a:tcPr/>
                </a:tc>
                <a:tc>
                  <a:txBody>
                    <a:bodyPr/>
                    <a:lstStyle/>
                    <a:p>
                      <a:pPr algn="ctr"/>
                      <a:r>
                        <a:rPr lang="de-DE" sz="1600" dirty="0" smtClean="0"/>
                        <a:t>GKV</a:t>
                      </a:r>
                      <a:endParaRPr lang="de-DE" sz="1600" dirty="0"/>
                    </a:p>
                  </a:txBody>
                  <a:tcPr/>
                </a:tc>
                <a:tc>
                  <a:txBody>
                    <a:bodyPr/>
                    <a:lstStyle/>
                    <a:p>
                      <a:pPr algn="ctr"/>
                      <a:r>
                        <a:rPr lang="de-DE" sz="1600" dirty="0" smtClean="0"/>
                        <a:t>PKV</a:t>
                      </a:r>
                      <a:endParaRPr lang="de-DE" sz="1600" dirty="0"/>
                    </a:p>
                  </a:txBody>
                  <a:tcPr/>
                </a:tc>
              </a:tr>
              <a:tr h="370840">
                <a:tc>
                  <a:txBody>
                    <a:bodyPr/>
                    <a:lstStyle/>
                    <a:p>
                      <a:r>
                        <a:rPr lang="de-DE" sz="1600" dirty="0" smtClean="0"/>
                        <a:t>Prinzip</a:t>
                      </a:r>
                      <a:endParaRPr lang="de-DE" sz="16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t>Solidaritätsprinzip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t>Äquivalenzprinzip</a:t>
                      </a:r>
                    </a:p>
                  </a:txBody>
                  <a:tcPr anchor="ctr"/>
                </a:tc>
              </a:tr>
              <a:tr h="370840">
                <a:tc>
                  <a:txBody>
                    <a:bodyPr/>
                    <a:lstStyle/>
                    <a:p>
                      <a:r>
                        <a:rPr lang="de-DE" sz="1600" dirty="0" smtClean="0"/>
                        <a:t>Aufsicht</a:t>
                      </a:r>
                      <a:endParaRPr lang="de-DE" sz="16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t>Bundesversicherungsamt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t>Bundesaufsichtsamt für Finanzdienstleistungsinstitute (BaFin)</a:t>
                      </a:r>
                    </a:p>
                  </a:txBody>
                  <a:tcPr anchor="ctr"/>
                </a:tc>
              </a:tr>
              <a:tr h="370840">
                <a:tc>
                  <a:txBody>
                    <a:bodyPr/>
                    <a:lstStyle/>
                    <a:p>
                      <a:r>
                        <a:rPr lang="de-DE" sz="1600" dirty="0" smtClean="0"/>
                        <a:t>Träger</a:t>
                      </a:r>
                      <a:endParaRPr lang="de-DE" sz="16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t>Krankenkassen = rechtsfähige Körperschaften des öffentlichen Rechts</a:t>
                      </a:r>
                    </a:p>
                  </a:txBody>
                  <a:tcPr anchor="ctr"/>
                </a:tc>
                <a:tc>
                  <a:txBody>
                    <a:bodyPr/>
                    <a:lstStyle/>
                    <a:p>
                      <a:pPr marL="198438" indent="-198438" algn="l" eaLnBrk="0" hangingPunct="0"/>
                      <a:r>
                        <a:rPr lang="de-DE" sz="1600" dirty="0" smtClean="0"/>
                        <a:t>Wirtschaftsunternehmen:</a:t>
                      </a:r>
                    </a:p>
                    <a:p>
                      <a:pPr marL="198438" indent="-198438" algn="l" eaLnBrk="0" hangingPunct="0">
                        <a:buFont typeface="Wingdings" pitchFamily="2" charset="2"/>
                        <a:buChar char="§"/>
                      </a:pPr>
                      <a:r>
                        <a:rPr lang="de-DE" sz="1600" dirty="0" smtClean="0"/>
                        <a:t>AG</a:t>
                      </a:r>
                    </a:p>
                    <a:p>
                      <a:pPr marL="198438" indent="-198438" algn="l" eaLnBrk="0" hangingPunct="0">
                        <a:buFont typeface="Wingdings" pitchFamily="2" charset="2"/>
                        <a:buChar char="§"/>
                      </a:pPr>
                      <a:r>
                        <a:rPr lang="de-DE" sz="1600" dirty="0" err="1" smtClean="0"/>
                        <a:t>VVaG</a:t>
                      </a:r>
                      <a:endParaRPr lang="de-DE" sz="1600" dirty="0" smtClean="0"/>
                    </a:p>
                  </a:txBody>
                  <a:tcPr anchor="ctr"/>
                </a:tc>
              </a:tr>
              <a:tr h="370840">
                <a:tc>
                  <a:txBody>
                    <a:bodyPr/>
                    <a:lstStyle/>
                    <a:p>
                      <a:r>
                        <a:rPr lang="de-DE" sz="1600" dirty="0" smtClean="0"/>
                        <a:t>Mitgliedschaft / versicherter Personenkreis</a:t>
                      </a:r>
                      <a:endParaRPr lang="de-DE" sz="1600" dirty="0"/>
                    </a:p>
                  </a:txBody>
                  <a:tcPr anchor="ctr"/>
                </a:tc>
                <a:tc>
                  <a:txBody>
                    <a:bodyPr/>
                    <a:lstStyle/>
                    <a:p>
                      <a:pPr algn="l" eaLnBrk="0" hangingPunct="0"/>
                      <a:r>
                        <a:rPr lang="de-DE" sz="1600" dirty="0" smtClean="0"/>
                        <a:t>Beitritt kraft Gesetzes / Freiwilliger Beitritt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t>Beitritt nach Vertrag</a:t>
                      </a:r>
                    </a:p>
                    <a:p>
                      <a:endParaRPr lang="de-DE" sz="1600" dirty="0"/>
                    </a:p>
                  </a:txBody>
                  <a:tcPr anchor="ctr"/>
                </a:tc>
              </a:tr>
              <a:tr h="370840">
                <a:tc>
                  <a:txBody>
                    <a:bodyPr/>
                    <a:lstStyle/>
                    <a:p>
                      <a:r>
                        <a:rPr lang="de-DE" sz="1600" dirty="0" smtClean="0"/>
                        <a:t>Beiträge</a:t>
                      </a:r>
                      <a:endParaRPr lang="de-DE" sz="16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t>Einkommensabhängig</a:t>
                      </a:r>
                    </a:p>
                    <a:p>
                      <a:endParaRPr lang="de-DE" sz="16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t>Abhängig von individuellem Einzelrisiko (Alter und Gesundheitszustand)</a:t>
                      </a:r>
                    </a:p>
                  </a:txBody>
                  <a:tcPr anchor="ctr"/>
                </a:tc>
              </a:tr>
              <a:tr h="370840">
                <a:tc>
                  <a:txBody>
                    <a:bodyPr/>
                    <a:lstStyle/>
                    <a:p>
                      <a:r>
                        <a:rPr lang="de-DE" sz="1600" dirty="0" smtClean="0"/>
                        <a:t>Leistungen</a:t>
                      </a:r>
                      <a:endParaRPr lang="de-DE" sz="1600" dirty="0"/>
                    </a:p>
                  </a:txBody>
                  <a:tcPr anchor="ctr"/>
                </a:tc>
                <a:tc>
                  <a:txBody>
                    <a:bodyPr/>
                    <a:lstStyle/>
                    <a:p>
                      <a:pPr marL="198438" indent="-198438" algn="l" eaLnBrk="0" hangingPunct="0">
                        <a:buFontTx/>
                        <a:buChar char="+"/>
                      </a:pPr>
                      <a:r>
                        <a:rPr lang="de-DE" sz="1600" dirty="0" smtClean="0"/>
                        <a:t>Einheitliche Leistungen</a:t>
                      </a:r>
                    </a:p>
                    <a:p>
                      <a:pPr marL="198438" indent="-198438" algn="l" eaLnBrk="0" hangingPunct="0">
                        <a:buFontTx/>
                        <a:buChar char="+"/>
                      </a:pPr>
                      <a:r>
                        <a:rPr lang="de-DE" sz="1600" dirty="0" smtClean="0"/>
                        <a:t>Sachleistungsprinzip</a:t>
                      </a:r>
                    </a:p>
                    <a:p>
                      <a:pPr marL="198438" indent="-198438" algn="l" eaLnBrk="0" hangingPunct="0">
                        <a:buFontTx/>
                        <a:buChar char="+"/>
                      </a:pPr>
                      <a:r>
                        <a:rPr lang="de-DE" sz="1600" dirty="0" smtClean="0"/>
                        <a:t>Teilweise Geldleistung</a:t>
                      </a:r>
                    </a:p>
                  </a:txBody>
                  <a:tcPr anchor="ctr"/>
                </a:tc>
                <a:tc>
                  <a:txBody>
                    <a:bodyPr/>
                    <a:lstStyle/>
                    <a:p>
                      <a:pPr marL="198438" indent="-198438" algn="l" eaLnBrk="0" hangingPunct="0">
                        <a:buFontTx/>
                        <a:buChar char="+"/>
                      </a:pPr>
                      <a:r>
                        <a:rPr lang="de-DE" sz="1600" dirty="0" smtClean="0"/>
                        <a:t>Nach gewähltem Tarif</a:t>
                      </a:r>
                    </a:p>
                    <a:p>
                      <a:pPr marL="198438" indent="-198438" algn="l" eaLnBrk="0" hangingPunct="0">
                        <a:buFontTx/>
                        <a:buChar char="+"/>
                      </a:pPr>
                      <a:r>
                        <a:rPr lang="de-DE" sz="1600" dirty="0" smtClean="0"/>
                        <a:t>Geldleistungsprinzip</a:t>
                      </a:r>
                    </a:p>
                  </a:txBody>
                  <a:tcPr anchor="ctr"/>
                </a:tc>
              </a:tr>
            </a:tbl>
          </a:graphicData>
        </a:graphic>
      </p:graphicFrame>
    </p:spTree>
    <p:extLst>
      <p:ext uri="{BB962C8B-B14F-4D97-AF65-F5344CB8AC3E}">
        <p14:creationId xmlns:p14="http://schemas.microsoft.com/office/powerpoint/2010/main" val="2966440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6" name="Inhaltsplatzhalter 2"/>
          <p:cNvSpPr txBox="1">
            <a:spLocks/>
          </p:cNvSpPr>
          <p:nvPr/>
        </p:nvSpPr>
        <p:spPr>
          <a:xfrm>
            <a:off x="488829" y="1573799"/>
            <a:ext cx="9938539" cy="4555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50000"/>
              </a:spcBef>
              <a:buNone/>
            </a:pPr>
            <a:r>
              <a:rPr lang="de-DE" sz="2400" b="1" dirty="0" smtClean="0">
                <a:solidFill>
                  <a:srgbClr val="1D2D4B"/>
                </a:solidFill>
                <a:sym typeface="Wingdings" pitchFamily="2" charset="2"/>
              </a:rPr>
              <a:t>Leistungsvorteile </a:t>
            </a:r>
            <a:r>
              <a:rPr lang="de-DE" sz="2400" b="1" dirty="0">
                <a:solidFill>
                  <a:srgbClr val="1D2D4B"/>
                </a:solidFill>
                <a:sym typeface="Wingdings" pitchFamily="2" charset="2"/>
              </a:rPr>
              <a:t>der PKV</a:t>
            </a:r>
          </a:p>
        </p:txBody>
      </p:sp>
      <p:sp>
        <p:nvSpPr>
          <p:cNvPr id="3" name="Rechteck 2"/>
          <p:cNvSpPr/>
          <p:nvPr/>
        </p:nvSpPr>
        <p:spPr>
          <a:xfrm>
            <a:off x="488829" y="2192966"/>
            <a:ext cx="10724148" cy="4524315"/>
          </a:xfrm>
          <a:prstGeom prst="rect">
            <a:avLst/>
          </a:prstGeom>
        </p:spPr>
        <p:txBody>
          <a:bodyPr wrap="square">
            <a:spAutoFit/>
          </a:bodyPr>
          <a:lstStyle/>
          <a:p>
            <a:pPr marL="485775" indent="-485775">
              <a:spcBef>
                <a:spcPct val="50000"/>
              </a:spcBef>
              <a:buClr>
                <a:srgbClr val="1D2D4B"/>
              </a:buClr>
              <a:buFont typeface="Wingdings" pitchFamily="2" charset="2"/>
              <a:buChar char="§"/>
            </a:pPr>
            <a:r>
              <a:rPr lang="de-DE" dirty="0">
                <a:solidFill>
                  <a:srgbClr val="1D2D4B"/>
                </a:solidFill>
                <a:sym typeface="Wingdings" pitchFamily="2" charset="2"/>
              </a:rPr>
              <a:t>Individuelle Vertragsgestaltung möglich</a:t>
            </a:r>
          </a:p>
          <a:p>
            <a:pPr marL="485775" indent="-485775">
              <a:spcBef>
                <a:spcPct val="50000"/>
              </a:spcBef>
              <a:buClr>
                <a:srgbClr val="1D2D4B"/>
              </a:buClr>
              <a:buFont typeface="Wingdings" pitchFamily="2" charset="2"/>
              <a:buChar char="§"/>
            </a:pPr>
            <a:r>
              <a:rPr lang="de-DE" dirty="0">
                <a:solidFill>
                  <a:srgbClr val="1D2D4B"/>
                </a:solidFill>
              </a:rPr>
              <a:t>Bessere Leistungen möglich wie z.B.:</a:t>
            </a:r>
          </a:p>
          <a:p>
            <a:pPr marL="1538288" indent="-276225">
              <a:spcBef>
                <a:spcPct val="50000"/>
              </a:spcBef>
              <a:buClr>
                <a:srgbClr val="1D2D4B"/>
              </a:buClr>
              <a:buFont typeface="Wingdings" pitchFamily="2" charset="2"/>
              <a:buChar char="§"/>
            </a:pPr>
            <a:r>
              <a:rPr lang="de-DE" dirty="0">
                <a:solidFill>
                  <a:srgbClr val="1D2D4B"/>
                </a:solidFill>
              </a:rPr>
              <a:t>Ein- oder Zweibettzimmer</a:t>
            </a:r>
          </a:p>
          <a:p>
            <a:pPr marL="1538288" indent="-276225">
              <a:spcBef>
                <a:spcPct val="50000"/>
              </a:spcBef>
              <a:buClr>
                <a:srgbClr val="1D2D4B"/>
              </a:buClr>
              <a:buFont typeface="Wingdings" pitchFamily="2" charset="2"/>
              <a:buChar char="§"/>
            </a:pPr>
            <a:r>
              <a:rPr lang="de-DE" dirty="0" smtClean="0">
                <a:solidFill>
                  <a:srgbClr val="1D2D4B"/>
                </a:solidFill>
              </a:rPr>
              <a:t>Chefarztbehandlung</a:t>
            </a:r>
          </a:p>
          <a:p>
            <a:pPr marL="1538288" indent="-276225">
              <a:spcBef>
                <a:spcPct val="50000"/>
              </a:spcBef>
              <a:buClr>
                <a:srgbClr val="1D2D4B"/>
              </a:buClr>
              <a:buFont typeface="Wingdings" pitchFamily="2" charset="2"/>
              <a:buChar char="§"/>
            </a:pPr>
            <a:r>
              <a:rPr lang="de-DE" dirty="0">
                <a:solidFill>
                  <a:srgbClr val="1D2D4B"/>
                </a:solidFill>
              </a:rPr>
              <a:t>100% Zahnersatz</a:t>
            </a:r>
          </a:p>
          <a:p>
            <a:pPr marL="1538288" indent="-276225">
              <a:spcBef>
                <a:spcPct val="50000"/>
              </a:spcBef>
              <a:buClr>
                <a:srgbClr val="1D2D4B"/>
              </a:buClr>
              <a:buFont typeface="Wingdings" pitchFamily="2" charset="2"/>
              <a:buChar char="§"/>
            </a:pPr>
            <a:r>
              <a:rPr lang="de-DE" dirty="0">
                <a:solidFill>
                  <a:srgbClr val="1D2D4B"/>
                </a:solidFill>
              </a:rPr>
              <a:t>Heilpraktiker</a:t>
            </a:r>
          </a:p>
          <a:p>
            <a:pPr marL="1538288" indent="-276225">
              <a:spcBef>
                <a:spcPct val="50000"/>
              </a:spcBef>
              <a:buClr>
                <a:srgbClr val="1D2D4B"/>
              </a:buClr>
              <a:buFont typeface="Wingdings" pitchFamily="2" charset="2"/>
              <a:buChar char="§"/>
            </a:pPr>
            <a:r>
              <a:rPr lang="de-DE" dirty="0">
                <a:solidFill>
                  <a:srgbClr val="1D2D4B"/>
                </a:solidFill>
              </a:rPr>
              <a:t>Absicherung des Nettolohns im Krankheitsfall</a:t>
            </a:r>
          </a:p>
          <a:p>
            <a:pPr marL="485775" indent="-485775">
              <a:spcBef>
                <a:spcPct val="50000"/>
              </a:spcBef>
              <a:buClr>
                <a:srgbClr val="1D2D4B"/>
              </a:buClr>
              <a:buFont typeface="Wingdings" pitchFamily="2" charset="2"/>
              <a:buChar char="§"/>
            </a:pPr>
            <a:r>
              <a:rPr lang="de-DE" dirty="0">
                <a:solidFill>
                  <a:srgbClr val="1D2D4B"/>
                </a:solidFill>
                <a:sym typeface="Wingdings" pitchFamily="2" charset="2"/>
              </a:rPr>
              <a:t>ggf. freie Arztwahl</a:t>
            </a:r>
          </a:p>
          <a:p>
            <a:pPr marL="485775" indent="-485775">
              <a:spcBef>
                <a:spcPct val="50000"/>
              </a:spcBef>
              <a:buClr>
                <a:srgbClr val="1D2D4B"/>
              </a:buClr>
              <a:buFont typeface="Wingdings" pitchFamily="2" charset="2"/>
              <a:buChar char="§"/>
            </a:pPr>
            <a:r>
              <a:rPr lang="de-DE" dirty="0">
                <a:solidFill>
                  <a:srgbClr val="1D2D4B"/>
                </a:solidFill>
              </a:rPr>
              <a:t>Nicht veränderbare Leistungsbedingungen durch den Versicherer</a:t>
            </a:r>
          </a:p>
          <a:p>
            <a:pPr marL="1995488" lvl="1" indent="-276225">
              <a:spcBef>
                <a:spcPct val="50000"/>
              </a:spcBef>
              <a:buClr>
                <a:srgbClr val="1D2D4B"/>
              </a:buClr>
              <a:buFont typeface="Wingdings" pitchFamily="2" charset="2"/>
              <a:buChar char="§"/>
            </a:pPr>
            <a:endParaRPr lang="de-DE" dirty="0" smtClean="0"/>
          </a:p>
          <a:p>
            <a:pPr marL="1538288" indent="-276225">
              <a:spcBef>
                <a:spcPct val="50000"/>
              </a:spcBef>
              <a:buClr>
                <a:srgbClr val="1D2D4B"/>
              </a:buClr>
              <a:buFont typeface="Wingdings" pitchFamily="2" charset="2"/>
              <a:buChar char="§"/>
            </a:pPr>
            <a:endParaRPr lang="de-DE" dirty="0"/>
          </a:p>
        </p:txBody>
      </p:sp>
      <p:sp>
        <p:nvSpPr>
          <p:cNvPr id="8" name="Stern mit 5 Zacken 7"/>
          <p:cNvSpPr/>
          <p:nvPr/>
        </p:nvSpPr>
        <p:spPr bwMode="auto">
          <a:xfrm>
            <a:off x="11139464" y="1801562"/>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pic>
        <p:nvPicPr>
          <p:cNvPr id="9" name="Picture 5" descr="arzt1"/>
          <p:cNvPicPr>
            <a:picLocks noChangeAspect="1" noChangeArrowheads="1" noCrop="1"/>
          </p:cNvPicPr>
          <p:nvPr/>
        </p:nvPicPr>
        <p:blipFill>
          <a:blip r:embed="rId2" cstate="print"/>
          <a:srcRect/>
          <a:stretch>
            <a:fillRect/>
          </a:stretch>
        </p:blipFill>
        <p:spPr bwMode="auto">
          <a:xfrm>
            <a:off x="488829" y="3043031"/>
            <a:ext cx="1219200" cy="1862138"/>
          </a:xfrm>
          <a:prstGeom prst="rect">
            <a:avLst/>
          </a:prstGeom>
          <a:noFill/>
          <a:ln w="9525">
            <a:noFill/>
            <a:miter lim="800000"/>
            <a:headEnd/>
            <a:tailEnd/>
          </a:ln>
        </p:spPr>
      </p:pic>
    </p:spTree>
    <p:extLst>
      <p:ext uri="{BB962C8B-B14F-4D97-AF65-F5344CB8AC3E}">
        <p14:creationId xmlns:p14="http://schemas.microsoft.com/office/powerpoint/2010/main" val="359534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Kalkulationsgrundlagen </a:t>
            </a:r>
            <a:r>
              <a:rPr lang="de-DE" sz="2200" dirty="0" err="1" smtClean="0"/>
              <a:t>DeR</a:t>
            </a:r>
            <a:r>
              <a:rPr lang="de-DE" sz="2200" dirty="0" smtClean="0"/>
              <a:t> privaten Krankenversicherung</a:t>
            </a:r>
            <a:endParaRPr lang="de-DE" sz="2200" dirty="0"/>
          </a:p>
        </p:txBody>
      </p:sp>
      <p:sp>
        <p:nvSpPr>
          <p:cNvPr id="6" name="Inhaltsplatzhalter 2"/>
          <p:cNvSpPr txBox="1">
            <a:spLocks/>
          </p:cNvSpPr>
          <p:nvPr/>
        </p:nvSpPr>
        <p:spPr>
          <a:xfrm>
            <a:off x="488829" y="1573798"/>
            <a:ext cx="9938539"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None/>
            </a:pPr>
            <a:r>
              <a:rPr lang="de-DE" sz="2400" b="1" dirty="0" smtClean="0">
                <a:solidFill>
                  <a:srgbClr val="1D2D4B"/>
                </a:solidFill>
              </a:rPr>
              <a:t>Alterungsrückstellungen</a:t>
            </a:r>
            <a:endParaRPr lang="de-DE" sz="2400" b="1" dirty="0">
              <a:solidFill>
                <a:srgbClr val="1D2D4B"/>
              </a:solidFill>
            </a:endParaRPr>
          </a:p>
        </p:txBody>
      </p:sp>
      <p:pic>
        <p:nvPicPr>
          <p:cNvPr id="8" name="Picture 2"/>
          <p:cNvPicPr>
            <a:picLocks noGrp="1" noChangeAspect="1" noChangeArrowheads="1"/>
          </p:cNvPicPr>
          <p:nvPr>
            <p:ph type="body" idx="4294967295"/>
          </p:nvPr>
        </p:nvPicPr>
        <p:blipFill>
          <a:blip r:embed="rId2" cstate="print"/>
          <a:srcRect/>
          <a:stretch>
            <a:fillRect/>
          </a:stretch>
        </p:blipFill>
        <p:spPr>
          <a:xfrm>
            <a:off x="488829" y="2046271"/>
            <a:ext cx="7339718" cy="4461064"/>
          </a:xfrm>
          <a:prstGeom prst="rect">
            <a:avLst/>
          </a:prstGeom>
        </p:spPr>
      </p:pic>
      <p:sp>
        <p:nvSpPr>
          <p:cNvPr id="9" name="Text Box 3"/>
          <p:cNvSpPr txBox="1">
            <a:spLocks noChangeArrowheads="1"/>
          </p:cNvSpPr>
          <p:nvPr/>
        </p:nvSpPr>
        <p:spPr bwMode="auto">
          <a:xfrm>
            <a:off x="7965157" y="5721260"/>
            <a:ext cx="3858423" cy="630896"/>
          </a:xfrm>
          <a:prstGeom prst="rect">
            <a:avLst/>
          </a:prstGeom>
          <a:noFill/>
          <a:ln w="9525">
            <a:noFill/>
            <a:miter lim="800000"/>
            <a:headEnd/>
            <a:tailEnd/>
          </a:ln>
        </p:spPr>
        <p:txBody>
          <a:bodyPr wrap="square" lIns="0" tIns="45697" rIns="0" bIns="45697">
            <a:spAutoFit/>
          </a:bodyPr>
          <a:lstStyle/>
          <a:p>
            <a:pPr algn="l">
              <a:spcBef>
                <a:spcPct val="50000"/>
              </a:spcBef>
            </a:pPr>
            <a:r>
              <a:rPr lang="de-DE" sz="1400" b="1" dirty="0">
                <a:solidFill>
                  <a:srgbClr val="1D2D4B"/>
                </a:solidFill>
              </a:rPr>
              <a:t>Prämie = Barwert der zukünftigen </a:t>
            </a:r>
            <a:r>
              <a:rPr lang="de-DE" sz="1400" b="1" dirty="0" smtClean="0">
                <a:solidFill>
                  <a:srgbClr val="1D2D4B"/>
                </a:solidFill>
              </a:rPr>
              <a:t>Leistungen</a:t>
            </a:r>
          </a:p>
          <a:p>
            <a:pPr algn="l">
              <a:spcBef>
                <a:spcPct val="50000"/>
              </a:spcBef>
            </a:pPr>
            <a:r>
              <a:rPr lang="de-DE" sz="1400" b="1" dirty="0" smtClean="0">
                <a:solidFill>
                  <a:srgbClr val="1D2D4B"/>
                </a:solidFill>
              </a:rPr>
              <a:t>abzüglich </a:t>
            </a:r>
            <a:r>
              <a:rPr lang="de-DE" sz="1400" b="1" dirty="0">
                <a:solidFill>
                  <a:srgbClr val="1D2D4B"/>
                </a:solidFill>
              </a:rPr>
              <a:t>Barwert der zukünftigen Beiträge</a:t>
            </a:r>
          </a:p>
        </p:txBody>
      </p:sp>
    </p:spTree>
    <p:extLst>
      <p:ext uri="{BB962C8B-B14F-4D97-AF65-F5344CB8AC3E}">
        <p14:creationId xmlns:p14="http://schemas.microsoft.com/office/powerpoint/2010/main" val="47130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ppt_w/2"/>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ppt_w</p:attrName>
                                        </p:attrNameLst>
                                      </p:cBhvr>
                                      <p:tavLst>
                                        <p:tav tm="0">
                                          <p:val>
                                            <p:fltVal val="0"/>
                                          </p:val>
                                        </p:tav>
                                        <p:tav tm="100000">
                                          <p:val>
                                            <p:strVal val="#ppt_w"/>
                                          </p:val>
                                        </p:tav>
                                      </p:tavLst>
                                    </p:anim>
                                    <p:anim calcmode="lin" valueType="num">
                                      <p:cBhvr>
                                        <p:cTn id="10"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Kalkulationsgrundlagen </a:t>
            </a:r>
            <a:r>
              <a:rPr lang="de-DE" sz="2200" dirty="0" err="1" smtClean="0"/>
              <a:t>DeR</a:t>
            </a:r>
            <a:r>
              <a:rPr lang="de-DE" sz="2200" dirty="0" smtClean="0"/>
              <a:t> privaten Krankenversicherung</a:t>
            </a:r>
            <a:endParaRPr lang="de-DE" sz="2200" dirty="0"/>
          </a:p>
        </p:txBody>
      </p:sp>
      <p:sp>
        <p:nvSpPr>
          <p:cNvPr id="10" name="Rechteck 9"/>
          <p:cNvSpPr/>
          <p:nvPr/>
        </p:nvSpPr>
        <p:spPr bwMode="auto">
          <a:xfrm>
            <a:off x="811904" y="1873753"/>
            <a:ext cx="10602053" cy="3336957"/>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dirty="0">
              <a:solidFill>
                <a:srgbClr val="1D2D4B"/>
              </a:solidFill>
            </a:endParaRPr>
          </a:p>
        </p:txBody>
      </p:sp>
      <p:sp>
        <p:nvSpPr>
          <p:cNvPr id="11" name="Rechteck 10"/>
          <p:cNvSpPr/>
          <p:nvPr/>
        </p:nvSpPr>
        <p:spPr>
          <a:xfrm>
            <a:off x="1331570" y="2388069"/>
            <a:ext cx="9562719" cy="2308324"/>
          </a:xfrm>
          <a:prstGeom prst="rect">
            <a:avLst/>
          </a:prstGeom>
        </p:spPr>
        <p:txBody>
          <a:bodyPr wrap="square">
            <a:spAutoFit/>
          </a:bodyPr>
          <a:lstStyle/>
          <a:p>
            <a:pPr algn="ctr"/>
            <a:r>
              <a:rPr lang="de-DE" sz="2400" dirty="0" smtClean="0">
                <a:solidFill>
                  <a:srgbClr val="1D2D4B"/>
                </a:solidFill>
              </a:rPr>
              <a:t>Würden sich die Kosten im Gesundheitswesen nach Abschluss des Versicherungsvertrages nicht mehr verändern, würden die kalkulierten Alterungsrückstellungen ausreichen, um den Beitrag während der gesamten Versicherungsdauer konstant zu halten. </a:t>
            </a:r>
            <a:r>
              <a:rPr lang="de-DE" sz="2400" b="1" dirty="0" smtClean="0">
                <a:solidFill>
                  <a:srgbClr val="1D2D4B"/>
                </a:solidFill>
              </a:rPr>
              <a:t>Alleine aufgrund des Alterns der versicherten Person sind keine Beitragsanpassungen notwendig.</a:t>
            </a:r>
            <a:endParaRPr lang="de-DE" sz="2400" dirty="0">
              <a:solidFill>
                <a:srgbClr val="1D2D4B"/>
              </a:solidFill>
            </a:endParaRPr>
          </a:p>
        </p:txBody>
      </p:sp>
    </p:spTree>
    <p:extLst>
      <p:ext uri="{BB962C8B-B14F-4D97-AF65-F5344CB8AC3E}">
        <p14:creationId xmlns:p14="http://schemas.microsoft.com/office/powerpoint/2010/main" val="11956078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pic>
        <p:nvPicPr>
          <p:cNvPr id="3" name="Grafik 2"/>
          <p:cNvPicPr>
            <a:picLocks noChangeAspect="1"/>
          </p:cNvPicPr>
          <p:nvPr/>
        </p:nvPicPr>
        <p:blipFill>
          <a:blip r:embed="rId2"/>
          <a:stretch>
            <a:fillRect/>
          </a:stretch>
        </p:blipFill>
        <p:spPr>
          <a:xfrm>
            <a:off x="467979" y="1604712"/>
            <a:ext cx="8716126" cy="5040477"/>
          </a:xfrm>
          <a:prstGeom prst="rect">
            <a:avLst/>
          </a:prstGeom>
        </p:spPr>
      </p:pic>
    </p:spTree>
    <p:extLst>
      <p:ext uri="{BB962C8B-B14F-4D97-AF65-F5344CB8AC3E}">
        <p14:creationId xmlns:p14="http://schemas.microsoft.com/office/powerpoint/2010/main" val="8960352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778117" y="1774307"/>
            <a:ext cx="10387188" cy="3600986"/>
          </a:xfrm>
          <a:prstGeom prst="rect">
            <a:avLst/>
          </a:prstGeom>
        </p:spPr>
        <p:txBody>
          <a:bodyPr wrap="square">
            <a:spAutoFit/>
          </a:bodyPr>
          <a:lstStyle/>
          <a:p>
            <a:pPr>
              <a:spcBef>
                <a:spcPct val="50000"/>
              </a:spcBef>
              <a:buClr>
                <a:srgbClr val="1D2D4B"/>
              </a:buClr>
            </a:pPr>
            <a:r>
              <a:rPr lang="de-DE" sz="2400" b="1" dirty="0" smtClean="0">
                <a:solidFill>
                  <a:srgbClr val="1D2D4B"/>
                </a:solidFill>
              </a:rPr>
              <a:t>Stabilitätskriterien der PKV</a:t>
            </a:r>
          </a:p>
          <a:p>
            <a:pPr marL="377825" indent="-377825">
              <a:spcBef>
                <a:spcPct val="50000"/>
              </a:spcBef>
              <a:buClr>
                <a:srgbClr val="1D2D4B"/>
              </a:buClr>
              <a:buFont typeface="Wingdings" pitchFamily="2" charset="2"/>
              <a:buChar char="§"/>
            </a:pPr>
            <a:r>
              <a:rPr lang="de-DE" dirty="0" smtClean="0">
                <a:solidFill>
                  <a:srgbClr val="1D2D4B"/>
                </a:solidFill>
              </a:rPr>
              <a:t>Hohe </a:t>
            </a:r>
            <a:r>
              <a:rPr lang="de-DE" dirty="0">
                <a:solidFill>
                  <a:srgbClr val="1D2D4B"/>
                </a:solidFill>
              </a:rPr>
              <a:t>vorhandene Rückstellungen der </a:t>
            </a:r>
            <a:r>
              <a:rPr lang="de-DE" dirty="0" smtClean="0">
                <a:solidFill>
                  <a:srgbClr val="1D2D4B"/>
                </a:solidFill>
              </a:rPr>
              <a:t>Versicherer</a:t>
            </a:r>
          </a:p>
          <a:p>
            <a:pPr marL="377825" indent="-377825">
              <a:spcBef>
                <a:spcPct val="50000"/>
              </a:spcBef>
              <a:buClr>
                <a:srgbClr val="1D2D4B"/>
              </a:buClr>
              <a:buFont typeface="Wingdings" pitchFamily="2" charset="2"/>
              <a:buChar char="§"/>
            </a:pPr>
            <a:r>
              <a:rPr lang="de-DE" dirty="0" smtClean="0">
                <a:solidFill>
                  <a:srgbClr val="1D2D4B"/>
                </a:solidFill>
              </a:rPr>
              <a:t>ca</a:t>
            </a:r>
            <a:r>
              <a:rPr lang="de-DE" dirty="0">
                <a:solidFill>
                  <a:srgbClr val="1D2D4B"/>
                </a:solidFill>
              </a:rPr>
              <a:t>. € </a:t>
            </a:r>
            <a:r>
              <a:rPr lang="de-DE" dirty="0" smtClean="0">
                <a:solidFill>
                  <a:srgbClr val="1D2D4B"/>
                </a:solidFill>
              </a:rPr>
              <a:t>235,1 </a:t>
            </a:r>
            <a:r>
              <a:rPr lang="de-DE" dirty="0">
                <a:solidFill>
                  <a:srgbClr val="1D2D4B"/>
                </a:solidFill>
              </a:rPr>
              <a:t>Mrd. </a:t>
            </a:r>
            <a:r>
              <a:rPr lang="de-DE" dirty="0" smtClean="0">
                <a:solidFill>
                  <a:srgbClr val="1D2D4B"/>
                </a:solidFill>
              </a:rPr>
              <a:t>bei 37,81 </a:t>
            </a:r>
            <a:r>
              <a:rPr lang="de-DE" dirty="0">
                <a:solidFill>
                  <a:srgbClr val="1D2D4B"/>
                </a:solidFill>
              </a:rPr>
              <a:t>Mrd. </a:t>
            </a:r>
            <a:r>
              <a:rPr lang="de-DE" dirty="0" smtClean="0">
                <a:solidFill>
                  <a:srgbClr val="1D2D4B"/>
                </a:solidFill>
              </a:rPr>
              <a:t>Beitragseinnahmen und 8,7 </a:t>
            </a:r>
            <a:r>
              <a:rPr lang="de-DE" dirty="0">
                <a:solidFill>
                  <a:srgbClr val="1D2D4B"/>
                </a:solidFill>
              </a:rPr>
              <a:t>Mio. Vollversicherter (Stand: </a:t>
            </a:r>
            <a:r>
              <a:rPr lang="de-DE" dirty="0" smtClean="0">
                <a:solidFill>
                  <a:srgbClr val="1D2D4B"/>
                </a:solidFill>
              </a:rPr>
              <a:t>2021)</a:t>
            </a:r>
          </a:p>
          <a:p>
            <a:pPr marL="377825" indent="-377825">
              <a:spcBef>
                <a:spcPct val="50000"/>
              </a:spcBef>
              <a:buClr>
                <a:srgbClr val="1D2D4B"/>
              </a:buClr>
              <a:buFont typeface="Wingdings" pitchFamily="2" charset="2"/>
              <a:buChar char="§"/>
            </a:pPr>
            <a:r>
              <a:rPr lang="de-DE" dirty="0" smtClean="0">
                <a:solidFill>
                  <a:srgbClr val="1D2D4B"/>
                </a:solidFill>
              </a:rPr>
              <a:t>zusätzliche </a:t>
            </a:r>
            <a:r>
              <a:rPr lang="de-DE" dirty="0">
                <a:solidFill>
                  <a:srgbClr val="1D2D4B"/>
                </a:solidFill>
              </a:rPr>
              <a:t>Altersrückstellungen seit dem 01.01.2000 </a:t>
            </a:r>
            <a:r>
              <a:rPr lang="de-DE" dirty="0" smtClean="0">
                <a:solidFill>
                  <a:srgbClr val="1D2D4B"/>
                </a:solidFill>
              </a:rPr>
              <a:t>in Höhe </a:t>
            </a:r>
            <a:r>
              <a:rPr lang="de-DE" dirty="0">
                <a:solidFill>
                  <a:srgbClr val="1D2D4B"/>
                </a:solidFill>
              </a:rPr>
              <a:t>von 10% (§ 12 (4a) VAG)</a:t>
            </a:r>
          </a:p>
          <a:p>
            <a:pPr marL="377825" indent="-377825">
              <a:spcBef>
                <a:spcPct val="50000"/>
              </a:spcBef>
              <a:buClr>
                <a:srgbClr val="1D2D4B"/>
              </a:buClr>
              <a:buFont typeface="Wingdings" pitchFamily="2" charset="2"/>
              <a:buChar char="§"/>
            </a:pPr>
            <a:r>
              <a:rPr lang="de-DE" dirty="0" smtClean="0">
                <a:solidFill>
                  <a:srgbClr val="1D2D4B"/>
                </a:solidFill>
                <a:sym typeface="Wingdings" pitchFamily="2" charset="2"/>
              </a:rPr>
              <a:t>ggf</a:t>
            </a:r>
            <a:r>
              <a:rPr lang="de-DE" dirty="0">
                <a:solidFill>
                  <a:srgbClr val="1D2D4B"/>
                </a:solidFill>
                <a:sym typeface="Wingdings" pitchFamily="2" charset="2"/>
              </a:rPr>
              <a:t>. Beitragsentlastungstarif auf Beitragsersparnis</a:t>
            </a:r>
          </a:p>
          <a:p>
            <a:pPr marL="377825" indent="-377825">
              <a:spcBef>
                <a:spcPct val="50000"/>
              </a:spcBef>
              <a:buClr>
                <a:srgbClr val="1D2D4B"/>
              </a:buClr>
              <a:buFont typeface="Wingdings" pitchFamily="2" charset="2"/>
              <a:buChar char="§"/>
            </a:pPr>
            <a:r>
              <a:rPr lang="de-DE" dirty="0">
                <a:solidFill>
                  <a:srgbClr val="1D2D4B"/>
                </a:solidFill>
                <a:sym typeface="Wingdings" pitchFamily="2" charset="2"/>
              </a:rPr>
              <a:t>Vermeidung von Alttarifen und zu hohen Beiträgen von älteren Versicherten </a:t>
            </a:r>
            <a:r>
              <a:rPr lang="de-DE" dirty="0">
                <a:solidFill>
                  <a:srgbClr val="1D2D4B"/>
                </a:solidFill>
              </a:rPr>
              <a:t>(§ 204  VVG)</a:t>
            </a:r>
          </a:p>
          <a:p>
            <a:pPr marL="377825" indent="-377825">
              <a:spcBef>
                <a:spcPct val="50000"/>
              </a:spcBef>
              <a:buClr>
                <a:srgbClr val="1D2D4B"/>
              </a:buClr>
              <a:buFont typeface="Wingdings" pitchFamily="2" charset="2"/>
              <a:buChar char="§"/>
            </a:pPr>
            <a:r>
              <a:rPr lang="de-DE" dirty="0">
                <a:solidFill>
                  <a:srgbClr val="1D2D4B"/>
                </a:solidFill>
                <a:sym typeface="Wingdings" pitchFamily="2" charset="2"/>
              </a:rPr>
              <a:t>Maximierung des Rentnerbeitrages auf dem GKV-Niveau im Falle eines „</a:t>
            </a:r>
            <a:r>
              <a:rPr lang="de-DE" dirty="0" err="1">
                <a:solidFill>
                  <a:srgbClr val="1D2D4B"/>
                </a:solidFill>
                <a:sym typeface="Wingdings" pitchFamily="2" charset="2"/>
              </a:rPr>
              <a:t>Worst</a:t>
            </a:r>
            <a:r>
              <a:rPr lang="de-DE" dirty="0">
                <a:solidFill>
                  <a:srgbClr val="1D2D4B"/>
                </a:solidFill>
                <a:sym typeface="Wingdings" pitchFamily="2" charset="2"/>
              </a:rPr>
              <a:t>-Case-Szenarios“ (Vergl. § 257 (2a) 2 SGB V)  Standardtarif / Basistarif</a:t>
            </a:r>
            <a:endParaRPr lang="de-DE" dirty="0">
              <a:solidFill>
                <a:srgbClr val="1D2D4B"/>
              </a:solidFill>
            </a:endParaRPr>
          </a:p>
          <a:p>
            <a:pPr algn="ctr"/>
            <a:endParaRPr lang="de-DE" sz="2400" dirty="0">
              <a:solidFill>
                <a:srgbClr val="1D2D4B"/>
              </a:solidFill>
            </a:endParaRPr>
          </a:p>
        </p:txBody>
      </p:sp>
      <p:sp>
        <p:nvSpPr>
          <p:cNvPr id="6" name="Stern mit 5 Zacken 5"/>
          <p:cNvSpPr/>
          <p:nvPr/>
        </p:nvSpPr>
        <p:spPr bwMode="auto">
          <a:xfrm>
            <a:off x="11319524" y="1770191"/>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18953696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577516" y="1597844"/>
            <a:ext cx="10908631" cy="4570482"/>
          </a:xfrm>
          <a:prstGeom prst="rect">
            <a:avLst/>
          </a:prstGeom>
        </p:spPr>
        <p:txBody>
          <a:bodyPr wrap="square">
            <a:spAutoFit/>
          </a:bodyPr>
          <a:lstStyle/>
          <a:p>
            <a:pPr>
              <a:spcBef>
                <a:spcPct val="50000"/>
              </a:spcBef>
              <a:buClr>
                <a:srgbClr val="1D2D4B"/>
              </a:buClr>
            </a:pPr>
            <a:r>
              <a:rPr lang="de-DE" sz="2200" b="1" dirty="0" smtClean="0">
                <a:solidFill>
                  <a:srgbClr val="1D2D4B"/>
                </a:solidFill>
                <a:cs typeface="Times New Roman" pitchFamily="18" charset="0"/>
              </a:rPr>
              <a:t>Tarifwechselmöglichkeiten -&gt; § 204 VVG</a:t>
            </a:r>
          </a:p>
          <a:p>
            <a:pPr>
              <a:spcBef>
                <a:spcPct val="50000"/>
              </a:spcBef>
              <a:buClr>
                <a:srgbClr val="1D2D4B"/>
              </a:buClr>
            </a:pPr>
            <a:r>
              <a:rPr lang="de-DE" sz="2000" dirty="0" smtClean="0">
                <a:solidFill>
                  <a:srgbClr val="1D2D4B"/>
                </a:solidFill>
                <a:cs typeface="Times New Roman" pitchFamily="18" charset="0"/>
              </a:rPr>
              <a:t>Recht des Versicherungsnehmers:</a:t>
            </a:r>
          </a:p>
          <a:p>
            <a:pPr>
              <a:spcBef>
                <a:spcPct val="50000"/>
              </a:spcBef>
              <a:buClr>
                <a:srgbClr val="1D2D4B"/>
              </a:buClr>
            </a:pPr>
            <a:endParaRPr lang="de-DE" sz="2000" dirty="0" smtClean="0">
              <a:solidFill>
                <a:srgbClr val="1D2D4B"/>
              </a:solidFill>
              <a:cs typeface="Times New Roman" pitchFamily="18" charset="0"/>
            </a:endParaRPr>
          </a:p>
          <a:p>
            <a:pPr marL="444500" indent="-444500">
              <a:spcBef>
                <a:spcPct val="50000"/>
              </a:spcBef>
              <a:buClr>
                <a:srgbClr val="1D2D4B"/>
              </a:buClr>
              <a:buFont typeface="Wingdings" pitchFamily="2" charset="2"/>
              <a:buChar char="§"/>
            </a:pPr>
            <a:r>
              <a:rPr lang="de-DE" dirty="0" smtClean="0">
                <a:solidFill>
                  <a:srgbClr val="1D2D4B"/>
                </a:solidFill>
                <a:cs typeface="Times New Roman" pitchFamily="18" charset="0"/>
              </a:rPr>
              <a:t>Bei </a:t>
            </a:r>
            <a:r>
              <a:rPr lang="de-DE" dirty="0">
                <a:solidFill>
                  <a:srgbClr val="1D2D4B"/>
                </a:solidFill>
                <a:cs typeface="Times New Roman" pitchFamily="18" charset="0"/>
              </a:rPr>
              <a:t>bestehendem Versicherungsverhältnis kann der Versicherungsnehmer vom Versicherer verlangen, dass dieser Anträge auf Wechsel in andere Tarife mit gleichartigem Versicherungsschutz unter Anrechnung der aus dem Vertrag erworbenen Rechte und der Alterungsrückstellung annimmt. </a:t>
            </a:r>
          </a:p>
          <a:p>
            <a:pPr marL="444500" indent="-444500">
              <a:spcBef>
                <a:spcPct val="50000"/>
              </a:spcBef>
              <a:buClr>
                <a:srgbClr val="1D2D4B"/>
              </a:buClr>
              <a:buFont typeface="Wingdings" pitchFamily="2" charset="2"/>
              <a:buChar char="§"/>
            </a:pPr>
            <a:r>
              <a:rPr lang="de-DE" dirty="0">
                <a:solidFill>
                  <a:srgbClr val="1D2D4B"/>
                </a:solidFill>
                <a:cs typeface="Times New Roman" pitchFamily="18" charset="0"/>
              </a:rPr>
              <a:t>Soweit die Leistungen in dem Tarif, in den der Versicherungsnehmer wechseln will, höher oder umfassender sind, als in dem bisherigen Tarif, kann der Versicherer für die Mehrleistung einen Leistungsausschluss oder einen angemessenen Risikozuschlag und insoweit auch eine Wartezeit verlangen. </a:t>
            </a:r>
          </a:p>
          <a:p>
            <a:pPr marL="444500" indent="-444500">
              <a:spcBef>
                <a:spcPct val="50000"/>
              </a:spcBef>
              <a:buClr>
                <a:srgbClr val="1D2D4B"/>
              </a:buClr>
              <a:buFont typeface="Wingdings" pitchFamily="2" charset="2"/>
              <a:buChar char="§"/>
            </a:pPr>
            <a:r>
              <a:rPr lang="de-DE" dirty="0">
                <a:solidFill>
                  <a:srgbClr val="1D2D4B"/>
                </a:solidFill>
                <a:cs typeface="Times New Roman" pitchFamily="18" charset="0"/>
              </a:rPr>
              <a:t>Der Versicherungsnehmer kann die Vereinbarung eines Risikozuschlages und einer Wartezeit dadurch abwenden, dass er hinsichtlich der Mehrleistung einen Leistungsausschluss vereinbart. </a:t>
            </a:r>
            <a:endParaRPr lang="de-DE" dirty="0">
              <a:solidFill>
                <a:srgbClr val="1D2D4B"/>
              </a:solidFill>
            </a:endParaRPr>
          </a:p>
          <a:p>
            <a:pPr algn="ctr"/>
            <a:endParaRPr lang="de-DE" sz="2000" dirty="0">
              <a:solidFill>
                <a:srgbClr val="1D2D4B"/>
              </a:solidFill>
            </a:endParaRPr>
          </a:p>
        </p:txBody>
      </p:sp>
    </p:spTree>
    <p:extLst>
      <p:ext uri="{BB962C8B-B14F-4D97-AF65-F5344CB8AC3E}">
        <p14:creationId xmlns:p14="http://schemas.microsoft.com/office/powerpoint/2010/main" val="12255291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577516" y="1597844"/>
            <a:ext cx="10908631" cy="4370427"/>
          </a:xfrm>
          <a:prstGeom prst="rect">
            <a:avLst/>
          </a:prstGeom>
        </p:spPr>
        <p:txBody>
          <a:bodyPr wrap="square">
            <a:spAutoFit/>
          </a:bodyPr>
          <a:lstStyle/>
          <a:p>
            <a:pPr marL="457200" indent="-457200">
              <a:spcBef>
                <a:spcPct val="50000"/>
              </a:spcBef>
            </a:pPr>
            <a:r>
              <a:rPr lang="de-DE" sz="2400" b="1" dirty="0">
                <a:solidFill>
                  <a:srgbClr val="1D2D4B"/>
                </a:solidFill>
              </a:rPr>
              <a:t>Gesetzlicher Zuschlag von 10% § 12 (4a) VAG</a:t>
            </a:r>
          </a:p>
          <a:p>
            <a:pPr marL="485775" indent="-485775">
              <a:spcBef>
                <a:spcPct val="50000"/>
              </a:spcBef>
              <a:buClr>
                <a:srgbClr val="1D2D4B"/>
              </a:buClr>
              <a:buFont typeface="Wingdings" pitchFamily="2" charset="2"/>
              <a:buChar char="§"/>
            </a:pPr>
            <a:endParaRPr lang="de-DE" dirty="0" smtClean="0">
              <a:solidFill>
                <a:srgbClr val="1D2D4B"/>
              </a:solidFill>
              <a:cs typeface="Times New Roman" pitchFamily="18" charset="0"/>
            </a:endParaRPr>
          </a:p>
          <a:p>
            <a:pPr marL="485775" indent="-485775">
              <a:spcBef>
                <a:spcPct val="50000"/>
              </a:spcBef>
              <a:buClr>
                <a:srgbClr val="1D2D4B"/>
              </a:buClr>
              <a:buFont typeface="Wingdings" pitchFamily="2" charset="2"/>
              <a:buChar char="§"/>
            </a:pPr>
            <a:r>
              <a:rPr lang="de-DE" dirty="0" smtClean="0">
                <a:solidFill>
                  <a:srgbClr val="1D2D4B"/>
                </a:solidFill>
                <a:cs typeface="Times New Roman" pitchFamily="18" charset="0"/>
              </a:rPr>
              <a:t>für </a:t>
            </a:r>
            <a:r>
              <a:rPr lang="de-DE" dirty="0">
                <a:solidFill>
                  <a:srgbClr val="1D2D4B"/>
                </a:solidFill>
                <a:cs typeface="Times New Roman" pitchFamily="18" charset="0"/>
              </a:rPr>
              <a:t>Versicherte zwischen dem 21. und 60. Lebensjahr</a:t>
            </a:r>
          </a:p>
          <a:p>
            <a:pPr marL="485775" indent="-485775">
              <a:spcBef>
                <a:spcPct val="50000"/>
              </a:spcBef>
              <a:buClr>
                <a:srgbClr val="1D2D4B"/>
              </a:buClr>
              <a:buFont typeface="Wingdings" pitchFamily="2" charset="2"/>
              <a:buChar char="§"/>
            </a:pPr>
            <a:r>
              <a:rPr lang="de-DE" dirty="0">
                <a:solidFill>
                  <a:srgbClr val="1D2D4B"/>
                </a:solidFill>
              </a:rPr>
              <a:t>Zuschlag soll der Alterungsrückstellung direkt zugeführt und zur Prämienermäßigung im Alter verwendet werden</a:t>
            </a:r>
          </a:p>
          <a:p>
            <a:pPr marL="485775" indent="-485775">
              <a:spcBef>
                <a:spcPct val="50000"/>
              </a:spcBef>
              <a:buClr>
                <a:srgbClr val="1D2D4B"/>
              </a:buClr>
              <a:buFont typeface="Wingdings" pitchFamily="2" charset="2"/>
              <a:buChar char="§"/>
            </a:pPr>
            <a:r>
              <a:rPr lang="de-DE" dirty="0">
                <a:solidFill>
                  <a:srgbClr val="1D2D4B"/>
                </a:solidFill>
              </a:rPr>
              <a:t>Zeitlich begrenzte Tarife (Ausbildungstarife, Auslandskrankenversicherungen) und Tarife, die mit dem</a:t>
            </a:r>
            <a:br>
              <a:rPr lang="de-DE" dirty="0">
                <a:solidFill>
                  <a:srgbClr val="1D2D4B"/>
                </a:solidFill>
              </a:rPr>
            </a:br>
            <a:r>
              <a:rPr lang="de-DE" dirty="0">
                <a:solidFill>
                  <a:srgbClr val="1D2D4B"/>
                </a:solidFill>
              </a:rPr>
              <a:t>65. Lebensjahr enden sind ausgenommen</a:t>
            </a:r>
          </a:p>
          <a:p>
            <a:pPr marL="485775" indent="-485775">
              <a:spcBef>
                <a:spcPct val="50000"/>
              </a:spcBef>
              <a:buClr>
                <a:srgbClr val="1D2D4B"/>
              </a:buClr>
              <a:buFont typeface="Wingdings" pitchFamily="2" charset="2"/>
              <a:buChar char="§"/>
            </a:pPr>
            <a:r>
              <a:rPr lang="de-DE" dirty="0">
                <a:solidFill>
                  <a:srgbClr val="1D2D4B"/>
                </a:solidFill>
              </a:rPr>
              <a:t>Die gebildeten Rücklagen sollen den PKV-Beitrag ab dem 65. Lebensjahr bis zum 80. Lebensjahr konstant halten, </a:t>
            </a:r>
            <a:r>
              <a:rPr lang="de-DE" dirty="0" smtClean="0">
                <a:solidFill>
                  <a:srgbClr val="1D2D4B"/>
                </a:solidFill>
              </a:rPr>
              <a:t>ein eventuell vorhandenes </a:t>
            </a:r>
            <a:r>
              <a:rPr lang="de-DE" dirty="0">
                <a:solidFill>
                  <a:srgbClr val="1D2D4B"/>
                </a:solidFill>
              </a:rPr>
              <a:t>Restguthaben könnte sogar zu einer Beitragsreduzierung im 80. Lebensjahr führen</a:t>
            </a:r>
          </a:p>
          <a:p>
            <a:pPr marL="485775" indent="-485775">
              <a:spcBef>
                <a:spcPct val="50000"/>
              </a:spcBef>
              <a:buClr>
                <a:srgbClr val="1D2D4B"/>
              </a:buClr>
              <a:buFont typeface="Wingdings" pitchFamily="2" charset="2"/>
              <a:buChar char="§"/>
            </a:pPr>
            <a:r>
              <a:rPr lang="de-DE" dirty="0">
                <a:solidFill>
                  <a:srgbClr val="1D2D4B"/>
                </a:solidFill>
              </a:rPr>
              <a:t>Beitragszahlung des Zuschlages bis zum 60. Lebensjahr</a:t>
            </a:r>
          </a:p>
          <a:p>
            <a:pPr algn="ctr"/>
            <a:endParaRPr lang="de-DE" sz="2000" dirty="0">
              <a:solidFill>
                <a:srgbClr val="1D2D4B"/>
              </a:solidFill>
            </a:endParaRPr>
          </a:p>
        </p:txBody>
      </p:sp>
    </p:spTree>
    <p:extLst>
      <p:ext uri="{BB962C8B-B14F-4D97-AF65-F5344CB8AC3E}">
        <p14:creationId xmlns:p14="http://schemas.microsoft.com/office/powerpoint/2010/main" val="5709821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577516" y="1597844"/>
            <a:ext cx="10908631" cy="4647426"/>
          </a:xfrm>
          <a:prstGeom prst="rect">
            <a:avLst/>
          </a:prstGeom>
        </p:spPr>
        <p:txBody>
          <a:bodyPr wrap="square">
            <a:spAutoFit/>
          </a:bodyPr>
          <a:lstStyle/>
          <a:p>
            <a:pPr>
              <a:spcBef>
                <a:spcPct val="50000"/>
              </a:spcBef>
            </a:pPr>
            <a:r>
              <a:rPr lang="de-DE" sz="2400" b="1" dirty="0">
                <a:solidFill>
                  <a:srgbClr val="1D2D4B"/>
                </a:solidFill>
              </a:rPr>
              <a:t>Alterungsrückstellungen/Direktgutschrift </a:t>
            </a:r>
            <a:r>
              <a:rPr lang="de-DE" sz="2400" b="1" dirty="0">
                <a:solidFill>
                  <a:srgbClr val="1D2D4B"/>
                </a:solidFill>
                <a:sym typeface="Wingdings" pitchFamily="2" charset="2"/>
              </a:rPr>
              <a:t> </a:t>
            </a:r>
            <a:r>
              <a:rPr lang="de-DE" sz="2400" b="1" dirty="0">
                <a:solidFill>
                  <a:srgbClr val="1D2D4B"/>
                </a:solidFill>
              </a:rPr>
              <a:t>§ 12 a VAG</a:t>
            </a:r>
          </a:p>
          <a:p>
            <a:pPr marL="485775" indent="-485775">
              <a:spcBef>
                <a:spcPct val="50000"/>
              </a:spcBef>
              <a:buClr>
                <a:srgbClr val="1D2D4B"/>
              </a:buClr>
              <a:buFont typeface="Wingdings" pitchFamily="2" charset="2"/>
              <a:buChar char="§"/>
            </a:pPr>
            <a:endParaRPr lang="de-DE" dirty="0" smtClean="0">
              <a:solidFill>
                <a:srgbClr val="1D2D4B"/>
              </a:solidFill>
              <a:cs typeface="Times New Roman" pitchFamily="18" charset="0"/>
            </a:endParaRPr>
          </a:p>
          <a:p>
            <a:pPr>
              <a:spcBef>
                <a:spcPct val="50000"/>
              </a:spcBef>
              <a:buClr>
                <a:srgbClr val="1D2D4B"/>
              </a:buClr>
            </a:pPr>
            <a:r>
              <a:rPr lang="de-DE" dirty="0">
                <a:solidFill>
                  <a:srgbClr val="1D2D4B"/>
                </a:solidFill>
              </a:rPr>
              <a:t>Im Rahmen des Anwartschaftsdeckungsverfahren werden die Prämien in der PKV so kalkuliert, dass sie wegen des Älterwerdens nicht steigen. Die Prämien erhöhen sich nicht, weil der Versicherte älter wird, sondern weil die medizinische Versorgung durch die medizinische Inflation teurer wird.</a:t>
            </a:r>
          </a:p>
          <a:p>
            <a:pPr>
              <a:spcBef>
                <a:spcPct val="50000"/>
              </a:spcBef>
              <a:buClr>
                <a:srgbClr val="1D2D4B"/>
              </a:buClr>
            </a:pPr>
            <a:endParaRPr lang="de-DE" dirty="0">
              <a:solidFill>
                <a:srgbClr val="1D2D4B"/>
              </a:solidFill>
            </a:endParaRPr>
          </a:p>
          <a:p>
            <a:pPr marL="665163" lvl="1" indent="-474663">
              <a:spcBef>
                <a:spcPct val="50000"/>
              </a:spcBef>
              <a:buClr>
                <a:srgbClr val="1D2D4B"/>
              </a:buClr>
              <a:buFont typeface="Wingdings" pitchFamily="2" charset="2"/>
              <a:buChar char="§"/>
            </a:pPr>
            <a:r>
              <a:rPr lang="de-DE" dirty="0">
                <a:solidFill>
                  <a:srgbClr val="1D2D4B"/>
                </a:solidFill>
                <a:sym typeface="Wingdings" pitchFamily="2" charset="2"/>
              </a:rPr>
              <a:t>Dabei werden über 90% des Rechnungsmäßigen Zinses (alles über 2,75 % Verzinsung hinaus) der Altersrückstellung gutgeschrieben</a:t>
            </a:r>
          </a:p>
          <a:p>
            <a:pPr marL="665163" lvl="1" indent="-474663">
              <a:spcBef>
                <a:spcPct val="50000"/>
              </a:spcBef>
              <a:buClr>
                <a:srgbClr val="1D2D4B"/>
              </a:buClr>
              <a:buFont typeface="Wingdings" pitchFamily="2" charset="2"/>
              <a:buChar char="§"/>
            </a:pPr>
            <a:r>
              <a:rPr lang="de-DE" dirty="0">
                <a:solidFill>
                  <a:srgbClr val="1D2D4B"/>
                </a:solidFill>
                <a:sym typeface="Wingdings" pitchFamily="2" charset="2"/>
              </a:rPr>
              <a:t>50% davon wird allen Versicherten gutgeschrieben, die anderen 50% erhalten die heutigen Rentner zur Beitragsreduktion.</a:t>
            </a:r>
          </a:p>
          <a:p>
            <a:pPr marL="665163" lvl="1" indent="-474663">
              <a:spcBef>
                <a:spcPct val="50000"/>
              </a:spcBef>
              <a:buClr>
                <a:srgbClr val="1D2D4B"/>
              </a:buClr>
              <a:buFont typeface="Wingdings" pitchFamily="2" charset="2"/>
              <a:buChar char="§"/>
            </a:pPr>
            <a:r>
              <a:rPr lang="de-DE" dirty="0">
                <a:solidFill>
                  <a:srgbClr val="1D2D4B"/>
                </a:solidFill>
                <a:sym typeface="Wingdings" pitchFamily="2" charset="2"/>
              </a:rPr>
              <a:t>Diese hälftige Aufteilung wird langsam abgeschmolzen, so dass in 25 Jahren die gesamte Zuschreibung altersunabhängig den zahlenden Versicherten zugute kommt</a:t>
            </a:r>
          </a:p>
          <a:p>
            <a:pPr algn="ctr"/>
            <a:endParaRPr lang="de-DE" sz="2000" dirty="0">
              <a:solidFill>
                <a:srgbClr val="1D2D4B"/>
              </a:solidFill>
            </a:endParaRPr>
          </a:p>
        </p:txBody>
      </p:sp>
    </p:spTree>
    <p:extLst>
      <p:ext uri="{BB962C8B-B14F-4D97-AF65-F5344CB8AC3E}">
        <p14:creationId xmlns:p14="http://schemas.microsoft.com/office/powerpoint/2010/main" val="13985802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577516" y="1597844"/>
            <a:ext cx="11020926" cy="4508927"/>
          </a:xfrm>
          <a:prstGeom prst="rect">
            <a:avLst/>
          </a:prstGeom>
          <a:solidFill>
            <a:schemeClr val="bg1">
              <a:lumMod val="95000"/>
            </a:schemeClr>
          </a:solidFill>
        </p:spPr>
        <p:txBody>
          <a:bodyPr wrap="square">
            <a:spAutoFit/>
          </a:bodyPr>
          <a:lstStyle/>
          <a:p>
            <a:pPr marL="457200" indent="-457200">
              <a:spcBef>
                <a:spcPct val="50000"/>
              </a:spcBef>
            </a:pPr>
            <a:r>
              <a:rPr lang="de-DE" sz="2200" b="1" dirty="0">
                <a:solidFill>
                  <a:srgbClr val="1D2D4B"/>
                </a:solidFill>
              </a:rPr>
              <a:t>Der Standardtarif </a:t>
            </a:r>
            <a:r>
              <a:rPr lang="de-DE" sz="2200" b="1" dirty="0">
                <a:solidFill>
                  <a:srgbClr val="1D2D4B"/>
                </a:solidFill>
                <a:sym typeface="Wingdings" pitchFamily="2" charset="2"/>
              </a:rPr>
              <a:t></a:t>
            </a:r>
            <a:r>
              <a:rPr lang="de-DE" sz="2200" b="1" dirty="0">
                <a:solidFill>
                  <a:srgbClr val="1D2D4B"/>
                </a:solidFill>
              </a:rPr>
              <a:t> § 257 SGB V </a:t>
            </a:r>
            <a:r>
              <a:rPr lang="de-DE" sz="2200" b="1" dirty="0" smtClean="0">
                <a:solidFill>
                  <a:srgbClr val="1D2D4B"/>
                </a:solidFill>
              </a:rPr>
              <a:t>/</a:t>
            </a:r>
            <a:br>
              <a:rPr lang="de-DE" sz="2200" b="1" dirty="0" smtClean="0">
                <a:solidFill>
                  <a:srgbClr val="1D2D4B"/>
                </a:solidFill>
              </a:rPr>
            </a:br>
            <a:r>
              <a:rPr lang="de-DE" sz="2200" b="1" dirty="0" smtClean="0">
                <a:solidFill>
                  <a:srgbClr val="1D2D4B"/>
                </a:solidFill>
              </a:rPr>
              <a:t>für </a:t>
            </a:r>
            <a:r>
              <a:rPr lang="de-DE" sz="2200" b="1" dirty="0">
                <a:solidFill>
                  <a:srgbClr val="1D2D4B"/>
                </a:solidFill>
              </a:rPr>
              <a:t>Neuversicherte ab dem 01.01.2009 Basistarif   </a:t>
            </a:r>
          </a:p>
          <a:p>
            <a:pPr marL="377825" indent="-377825">
              <a:spcBef>
                <a:spcPct val="50000"/>
              </a:spcBef>
              <a:buClr>
                <a:srgbClr val="1D2D4B"/>
              </a:buClr>
              <a:buFont typeface="Wingdings" pitchFamily="2" charset="2"/>
              <a:buChar char="§"/>
            </a:pPr>
            <a:r>
              <a:rPr lang="de-DE" dirty="0" smtClean="0">
                <a:solidFill>
                  <a:srgbClr val="1D2D4B"/>
                </a:solidFill>
                <a:cs typeface="Times New Roman" pitchFamily="18" charset="0"/>
              </a:rPr>
              <a:t>Dieser </a:t>
            </a:r>
            <a:r>
              <a:rPr lang="de-DE" dirty="0">
                <a:solidFill>
                  <a:srgbClr val="1D2D4B"/>
                </a:solidFill>
                <a:cs typeface="Times New Roman" pitchFamily="18" charset="0"/>
              </a:rPr>
              <a:t>brancheneinheitliche Tarif steht jedem Versicherten offen, der das 65. Lebensjahr vollendet hat, und mindestens 10 Jahre Vorversicherungszeit nachweisen kann.</a:t>
            </a:r>
          </a:p>
          <a:p>
            <a:pPr marL="377825" indent="-377825">
              <a:spcBef>
                <a:spcPct val="50000"/>
              </a:spcBef>
              <a:buClr>
                <a:srgbClr val="1D2D4B"/>
              </a:buClr>
              <a:buFont typeface="Wingdings" pitchFamily="2" charset="2"/>
              <a:buChar char="§"/>
            </a:pPr>
            <a:r>
              <a:rPr lang="de-DE" dirty="0">
                <a:solidFill>
                  <a:srgbClr val="1D2D4B"/>
                </a:solidFill>
                <a:cs typeface="Times New Roman" pitchFamily="18" charset="0"/>
              </a:rPr>
              <a:t>Ab dem 55. Lebensjahr hat man nur dann die Möglichkeit den Standardtarif/Basistarif zu wählen, wenn das jährliche Gesamteinkommen unterhalb der JAG liegt, und 10 Jahre Vorversicherungszeit bestand</a:t>
            </a:r>
          </a:p>
          <a:p>
            <a:pPr marL="377825" indent="-377825">
              <a:spcBef>
                <a:spcPct val="50000"/>
              </a:spcBef>
              <a:buClr>
                <a:srgbClr val="1D2D4B"/>
              </a:buClr>
              <a:buFont typeface="Wingdings" pitchFamily="2" charset="2"/>
              <a:buChar char="§"/>
            </a:pPr>
            <a:r>
              <a:rPr lang="de-DE" dirty="0">
                <a:solidFill>
                  <a:srgbClr val="1D2D4B"/>
                </a:solidFill>
                <a:cs typeface="Times New Roman" pitchFamily="18" charset="0"/>
              </a:rPr>
              <a:t>Der Standardtarif/Basistarif steht auch allen BU/EU-Rentnern zur Verfügung</a:t>
            </a:r>
          </a:p>
          <a:p>
            <a:pPr marL="377825" indent="-377825">
              <a:spcBef>
                <a:spcPct val="50000"/>
              </a:spcBef>
              <a:buClr>
                <a:srgbClr val="1D2D4B"/>
              </a:buClr>
              <a:buFont typeface="Wingdings" pitchFamily="2" charset="2"/>
              <a:buChar char="§"/>
            </a:pPr>
            <a:r>
              <a:rPr lang="de-DE" dirty="0">
                <a:solidFill>
                  <a:srgbClr val="1D2D4B"/>
                </a:solidFill>
                <a:cs typeface="Times New Roman" pitchFamily="18" charset="0"/>
              </a:rPr>
              <a:t>Die Prämie darf den durchschnittlichen Höchstbetrag der </a:t>
            </a:r>
            <a:r>
              <a:rPr lang="de-DE" dirty="0" smtClean="0">
                <a:solidFill>
                  <a:srgbClr val="1D2D4B"/>
                </a:solidFill>
                <a:cs typeface="Times New Roman" pitchFamily="18" charset="0"/>
              </a:rPr>
              <a:t>GKV (in </a:t>
            </a:r>
            <a:r>
              <a:rPr lang="de-DE" dirty="0">
                <a:solidFill>
                  <a:srgbClr val="1D2D4B"/>
                </a:solidFill>
                <a:cs typeface="Times New Roman" pitchFamily="18" charset="0"/>
              </a:rPr>
              <a:t>2017: 682,97 €) nicht überschreiten</a:t>
            </a:r>
          </a:p>
          <a:p>
            <a:pPr marL="377825" indent="-377825">
              <a:spcBef>
                <a:spcPct val="50000"/>
              </a:spcBef>
              <a:buClr>
                <a:srgbClr val="1D2D4B"/>
              </a:buClr>
              <a:buFont typeface="Wingdings" pitchFamily="2" charset="2"/>
              <a:buChar char="§"/>
            </a:pPr>
            <a:r>
              <a:rPr lang="de-DE" dirty="0">
                <a:solidFill>
                  <a:srgbClr val="1D2D4B"/>
                </a:solidFill>
                <a:cs typeface="Times New Roman" pitchFamily="18" charset="0"/>
              </a:rPr>
              <a:t>Für Ehepaare gilt ein Maximalbeitrag von 150% , aber nur dann, wenn das </a:t>
            </a:r>
            <a:r>
              <a:rPr lang="de-DE" dirty="0" smtClean="0">
                <a:solidFill>
                  <a:srgbClr val="1D2D4B"/>
                </a:solidFill>
                <a:cs typeface="Times New Roman" pitchFamily="18" charset="0"/>
              </a:rPr>
              <a:t>gesamte Jahreseinkommen </a:t>
            </a:r>
            <a:r>
              <a:rPr lang="de-DE" dirty="0">
                <a:solidFill>
                  <a:srgbClr val="1D2D4B"/>
                </a:solidFill>
                <a:cs typeface="Times New Roman" pitchFamily="18" charset="0"/>
              </a:rPr>
              <a:t>die </a:t>
            </a:r>
            <a:r>
              <a:rPr lang="de-DE" dirty="0" smtClean="0">
                <a:solidFill>
                  <a:srgbClr val="1D2D4B"/>
                </a:solidFill>
                <a:cs typeface="Times New Roman" pitchFamily="18" charset="0"/>
              </a:rPr>
              <a:t>JAEG </a:t>
            </a:r>
            <a:r>
              <a:rPr lang="de-DE" dirty="0">
                <a:solidFill>
                  <a:srgbClr val="1D2D4B"/>
                </a:solidFill>
                <a:cs typeface="Times New Roman" pitchFamily="18" charset="0"/>
              </a:rPr>
              <a:t>nicht übersteigt</a:t>
            </a:r>
          </a:p>
          <a:p>
            <a:pPr marL="377825" indent="-377825">
              <a:spcBef>
                <a:spcPct val="50000"/>
              </a:spcBef>
              <a:buClr>
                <a:srgbClr val="1D2D4B"/>
              </a:buClr>
              <a:buFont typeface="Wingdings" pitchFamily="2" charset="2"/>
              <a:buChar char="§"/>
            </a:pPr>
            <a:r>
              <a:rPr lang="de-DE" dirty="0">
                <a:solidFill>
                  <a:srgbClr val="1D2D4B"/>
                </a:solidFill>
                <a:cs typeface="Times New Roman" pitchFamily="18" charset="0"/>
              </a:rPr>
              <a:t>Auch Beamte können den Standardtarif/Basistarif nutzen </a:t>
            </a:r>
          </a:p>
          <a:p>
            <a:pPr marL="377825" indent="-377825">
              <a:spcBef>
                <a:spcPct val="50000"/>
              </a:spcBef>
              <a:buClr>
                <a:srgbClr val="1D2D4B"/>
              </a:buClr>
              <a:buFont typeface="Wingdings" pitchFamily="2" charset="2"/>
              <a:buChar char="§"/>
            </a:pPr>
            <a:r>
              <a:rPr lang="de-DE" dirty="0">
                <a:solidFill>
                  <a:srgbClr val="1D2D4B"/>
                </a:solidFill>
                <a:cs typeface="Times New Roman" pitchFamily="18" charset="0"/>
              </a:rPr>
              <a:t>Zur Zeit nutzen weniger als 1% der PKV-Versicherten diesen </a:t>
            </a:r>
            <a:r>
              <a:rPr lang="de-DE" dirty="0" smtClean="0">
                <a:solidFill>
                  <a:srgbClr val="1D2D4B"/>
                </a:solidFill>
                <a:cs typeface="Times New Roman" pitchFamily="18" charset="0"/>
              </a:rPr>
              <a:t>Tarif</a:t>
            </a:r>
            <a:endParaRPr lang="de-DE" dirty="0">
              <a:solidFill>
                <a:srgbClr val="1D2D4B"/>
              </a:solidFill>
            </a:endParaRPr>
          </a:p>
        </p:txBody>
      </p:sp>
    </p:spTree>
    <p:extLst>
      <p:ext uri="{BB962C8B-B14F-4D97-AF65-F5344CB8AC3E}">
        <p14:creationId xmlns:p14="http://schemas.microsoft.com/office/powerpoint/2010/main" val="26259086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601579" y="2011382"/>
            <a:ext cx="11020926" cy="3647152"/>
          </a:xfrm>
          <a:prstGeom prst="rect">
            <a:avLst/>
          </a:prstGeom>
          <a:solidFill>
            <a:schemeClr val="bg1">
              <a:lumMod val="95000"/>
            </a:schemeClr>
          </a:solidFill>
        </p:spPr>
        <p:txBody>
          <a:bodyPr wrap="square">
            <a:spAutoFit/>
          </a:bodyPr>
          <a:lstStyle/>
          <a:p>
            <a:pPr marL="457200" indent="-457200">
              <a:spcBef>
                <a:spcPct val="50000"/>
              </a:spcBef>
            </a:pPr>
            <a:r>
              <a:rPr lang="de-DE" sz="2400" b="1" dirty="0">
                <a:solidFill>
                  <a:srgbClr val="1D2D4B"/>
                </a:solidFill>
              </a:rPr>
              <a:t>Beitragsentlastungstarif</a:t>
            </a:r>
          </a:p>
          <a:p>
            <a:pPr marL="377825" indent="-377825">
              <a:spcBef>
                <a:spcPct val="50000"/>
              </a:spcBef>
              <a:buClr>
                <a:srgbClr val="1D2D4B"/>
              </a:buClr>
              <a:buFont typeface="Wingdings" pitchFamily="2" charset="2"/>
              <a:buChar char="§"/>
            </a:pPr>
            <a:r>
              <a:rPr lang="de-DE" dirty="0" smtClean="0">
                <a:solidFill>
                  <a:srgbClr val="1D2D4B"/>
                </a:solidFill>
                <a:cs typeface="Times New Roman" pitchFamily="18" charset="0"/>
              </a:rPr>
              <a:t>Wer </a:t>
            </a:r>
            <a:r>
              <a:rPr lang="de-DE" dirty="0">
                <a:solidFill>
                  <a:srgbClr val="1D2D4B"/>
                </a:solidFill>
                <a:cs typeface="Times New Roman" pitchFamily="18" charset="0"/>
              </a:rPr>
              <a:t>als Rentner bei einem privaten Krankenversicherungsunternehmen versichert ist, kann vom Rentenversicherungsträger zu seinen Aufwendungen für die Krankenversicherung einen Zuschuss erhalten.</a:t>
            </a:r>
          </a:p>
          <a:p>
            <a:pPr marL="377825" indent="-377825">
              <a:spcBef>
                <a:spcPct val="50000"/>
              </a:spcBef>
              <a:buClr>
                <a:srgbClr val="1D2D4B"/>
              </a:buClr>
              <a:buFont typeface="Wingdings" pitchFamily="2" charset="2"/>
              <a:buChar char="§"/>
            </a:pPr>
            <a:r>
              <a:rPr lang="de-DE" dirty="0">
                <a:solidFill>
                  <a:srgbClr val="1D2D4B"/>
                </a:solidFill>
                <a:cs typeface="Times New Roman" pitchFamily="18" charset="0"/>
              </a:rPr>
              <a:t>Der Zuschuss wird in Höhe des halben Betrages geleistet, der sich nach der Anwendung des durchschnittlichen allgemeinen Beitragssatzes aller gesetzlichen Krankenkassen auf den Rentenzahlbetrag ergibt.</a:t>
            </a:r>
          </a:p>
          <a:p>
            <a:pPr marL="377825" indent="-377825">
              <a:spcBef>
                <a:spcPct val="50000"/>
              </a:spcBef>
              <a:buClr>
                <a:srgbClr val="1D2D4B"/>
              </a:buClr>
              <a:buFont typeface="Wingdings" pitchFamily="2" charset="2"/>
              <a:buChar char="§"/>
            </a:pPr>
            <a:r>
              <a:rPr lang="de-DE" dirty="0">
                <a:solidFill>
                  <a:srgbClr val="1D2D4B"/>
                </a:solidFill>
                <a:cs typeface="Times New Roman" pitchFamily="18" charset="0"/>
              </a:rPr>
              <a:t>Der </a:t>
            </a:r>
            <a:r>
              <a:rPr lang="de-DE" b="1" dirty="0">
                <a:solidFill>
                  <a:srgbClr val="1D2D4B"/>
                </a:solidFill>
                <a:cs typeface="Times New Roman" pitchFamily="18" charset="0"/>
              </a:rPr>
              <a:t>Zuschuss</a:t>
            </a:r>
            <a:r>
              <a:rPr lang="de-DE" dirty="0">
                <a:solidFill>
                  <a:srgbClr val="1D2D4B"/>
                </a:solidFill>
                <a:cs typeface="Times New Roman" pitchFamily="18" charset="0"/>
              </a:rPr>
              <a:t> beträgt </a:t>
            </a:r>
            <a:r>
              <a:rPr lang="de-DE" b="1" dirty="0">
                <a:solidFill>
                  <a:srgbClr val="1D2D4B"/>
                </a:solidFill>
                <a:cs typeface="Times New Roman" pitchFamily="18" charset="0"/>
              </a:rPr>
              <a:t>7,3% der monatlichen Rente</a:t>
            </a:r>
            <a:r>
              <a:rPr lang="de-DE" dirty="0">
                <a:solidFill>
                  <a:srgbClr val="1D2D4B"/>
                </a:solidFill>
                <a:cs typeface="Times New Roman" pitchFamily="18" charset="0"/>
              </a:rPr>
              <a:t>.</a:t>
            </a:r>
          </a:p>
          <a:p>
            <a:pPr marL="377825" indent="-377825">
              <a:spcBef>
                <a:spcPct val="50000"/>
              </a:spcBef>
              <a:buClr>
                <a:srgbClr val="1D2D4B"/>
              </a:buClr>
              <a:buFont typeface="Wingdings" pitchFamily="2" charset="2"/>
              <a:buChar char="§"/>
            </a:pPr>
            <a:r>
              <a:rPr lang="de-DE" dirty="0">
                <a:solidFill>
                  <a:srgbClr val="1D2D4B"/>
                </a:solidFill>
                <a:cs typeface="Times New Roman" pitchFamily="18" charset="0"/>
              </a:rPr>
              <a:t>Der Zuschuss wird ggf. auf die Hälfte der tatsächlichen Aufwendungen zur </a:t>
            </a:r>
            <a:r>
              <a:rPr lang="de-DE" dirty="0" smtClean="0">
                <a:solidFill>
                  <a:srgbClr val="1D2D4B"/>
                </a:solidFill>
                <a:cs typeface="Times New Roman" pitchFamily="18" charset="0"/>
              </a:rPr>
              <a:t>privaten Krankenversicherung </a:t>
            </a:r>
            <a:r>
              <a:rPr lang="de-DE" dirty="0">
                <a:solidFill>
                  <a:srgbClr val="1D2D4B"/>
                </a:solidFill>
                <a:cs typeface="Times New Roman" pitchFamily="18" charset="0"/>
              </a:rPr>
              <a:t>begrenzt.</a:t>
            </a:r>
          </a:p>
        </p:txBody>
      </p:sp>
    </p:spTree>
    <p:extLst>
      <p:ext uri="{BB962C8B-B14F-4D97-AF65-F5344CB8AC3E}">
        <p14:creationId xmlns:p14="http://schemas.microsoft.com/office/powerpoint/2010/main" val="1976654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7" name="Titel 4"/>
          <p:cNvSpPr txBox="1">
            <a:spLocks noGrp="1"/>
          </p:cNvSpPr>
          <p:nvPr>
            <p:ph type="title"/>
          </p:nvPr>
        </p:nvSpPr>
        <p:spPr>
          <a:xfrm>
            <a:off x="225599" y="782228"/>
            <a:ext cx="10362190" cy="397032"/>
          </a:xfrm>
          <a:prstGeom prst="rect">
            <a:avLst/>
          </a:prstGeom>
          <a:noFill/>
        </p:spPr>
        <p:txBody>
          <a:bodyPr wrap="square" rtlCol="0">
            <a:spAutoFit/>
          </a:bodyPr>
          <a:lstStyle/>
          <a:p>
            <a:r>
              <a:rPr lang="de-DE" sz="2200" dirty="0" smtClean="0"/>
              <a:t>Die gesetzliche und private Krankenversicherung im Vergleich</a:t>
            </a:r>
            <a:endParaRPr lang="de-DE" sz="2200" dirty="0"/>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smtClean="0"/>
          </a:p>
        </p:txBody>
      </p:sp>
      <p:sp>
        <p:nvSpPr>
          <p:cNvPr id="3" name="Rechteck 2"/>
          <p:cNvSpPr/>
          <p:nvPr/>
        </p:nvSpPr>
        <p:spPr>
          <a:xfrm>
            <a:off x="842211" y="1573798"/>
            <a:ext cx="9745578" cy="461665"/>
          </a:xfrm>
          <a:prstGeom prst="rect">
            <a:avLst/>
          </a:prstGeom>
        </p:spPr>
        <p:txBody>
          <a:bodyPr wrap="square">
            <a:spAutoFit/>
          </a:bodyPr>
          <a:lstStyle/>
          <a:p>
            <a:pPr>
              <a:spcBef>
                <a:spcPct val="50000"/>
              </a:spcBef>
            </a:pPr>
            <a:r>
              <a:rPr lang="de-DE" sz="2400" b="1" dirty="0">
                <a:solidFill>
                  <a:srgbClr val="1D2D4B"/>
                </a:solidFill>
              </a:rPr>
              <a:t>Unterschiede zwischen GKV und PKV</a:t>
            </a:r>
            <a:r>
              <a:rPr lang="de-DE" sz="2400" b="1" dirty="0" smtClean="0"/>
              <a:t>:</a:t>
            </a:r>
            <a:endParaRPr lang="de-DE" sz="2400" b="1" dirty="0"/>
          </a:p>
        </p:txBody>
      </p:sp>
      <p:graphicFrame>
        <p:nvGraphicFramePr>
          <p:cNvPr id="8" name="Tabelle 7"/>
          <p:cNvGraphicFramePr>
            <a:graphicFrameLocks noGrp="1"/>
          </p:cNvGraphicFramePr>
          <p:nvPr>
            <p:extLst>
              <p:ext uri="{D42A27DB-BD31-4B8C-83A1-F6EECF244321}">
                <p14:modId xmlns:p14="http://schemas.microsoft.com/office/powerpoint/2010/main" val="2133893626"/>
              </p:ext>
            </p:extLst>
          </p:nvPr>
        </p:nvGraphicFramePr>
        <p:xfrm>
          <a:off x="842211" y="2611120"/>
          <a:ext cx="10427367" cy="3175000"/>
        </p:xfrm>
        <a:graphic>
          <a:graphicData uri="http://schemas.openxmlformats.org/drawingml/2006/table">
            <a:tbl>
              <a:tblPr firstRow="1" bandRow="1">
                <a:tableStyleId>{5C22544A-7EE6-4342-B048-85BDC9FD1C3A}</a:tableStyleId>
              </a:tblPr>
              <a:tblGrid>
                <a:gridCol w="2807368"/>
                <a:gridCol w="3874168"/>
                <a:gridCol w="3745831"/>
              </a:tblGrid>
              <a:tr h="370840">
                <a:tc>
                  <a:txBody>
                    <a:bodyPr/>
                    <a:lstStyle/>
                    <a:p>
                      <a:endParaRPr lang="de-DE" sz="1600" dirty="0"/>
                    </a:p>
                  </a:txBody>
                  <a:tcPr/>
                </a:tc>
                <a:tc>
                  <a:txBody>
                    <a:bodyPr/>
                    <a:lstStyle/>
                    <a:p>
                      <a:pPr algn="ctr"/>
                      <a:r>
                        <a:rPr lang="de-DE" sz="1600" dirty="0" smtClean="0"/>
                        <a:t>GKV</a:t>
                      </a:r>
                      <a:endParaRPr lang="de-DE" sz="1600" dirty="0"/>
                    </a:p>
                  </a:txBody>
                  <a:tcPr/>
                </a:tc>
                <a:tc>
                  <a:txBody>
                    <a:bodyPr/>
                    <a:lstStyle/>
                    <a:p>
                      <a:pPr algn="ctr"/>
                      <a:r>
                        <a:rPr lang="de-DE" sz="1600" dirty="0" smtClean="0"/>
                        <a:t>PKV</a:t>
                      </a:r>
                      <a:endParaRPr lang="de-DE" sz="1600" dirty="0"/>
                    </a:p>
                  </a:txBody>
                  <a:tcPr/>
                </a:tc>
              </a:tr>
              <a:tr h="370840">
                <a:tc>
                  <a:txBody>
                    <a:bodyPr/>
                    <a:lstStyle/>
                    <a:p>
                      <a:r>
                        <a:rPr lang="de-DE" sz="1600" dirty="0" smtClean="0"/>
                        <a:t>Leistungseinschränkungen</a:t>
                      </a:r>
                      <a:endParaRPr lang="de-DE" sz="1600" dirty="0"/>
                    </a:p>
                  </a:txBody>
                  <a:tcPr anchor="ctr"/>
                </a:tc>
                <a:tc>
                  <a:txBody>
                    <a:bodyPr/>
                    <a:lstStyle/>
                    <a:p>
                      <a:pPr marL="90488" algn="l" eaLnBrk="0" hangingPunct="0"/>
                      <a:r>
                        <a:rPr lang="de-DE" sz="1600" dirty="0" smtClean="0"/>
                        <a:t>Zuschüsse oder Selbstbeteiligungen werden per Gesetz erlassen, z.B. bei:</a:t>
                      </a:r>
                      <a:br>
                        <a:rPr lang="de-DE" sz="1600" dirty="0" smtClean="0"/>
                      </a:br>
                      <a:r>
                        <a:rPr lang="de-DE" sz="1600" dirty="0" smtClean="0"/>
                        <a:t>Brillen, Medikamenten, Krankenhausaufenthalten, Zahnersatz</a:t>
                      </a:r>
                      <a:endParaRPr lang="de-DE" sz="1600" dirty="0"/>
                    </a:p>
                  </a:txBody>
                  <a:tcPr anchor="ctr"/>
                </a:tc>
                <a:tc>
                  <a:txBody>
                    <a:bodyPr/>
                    <a:lstStyle/>
                    <a:p>
                      <a:pPr marL="90488" algn="l" eaLnBrk="0" hangingPunct="0"/>
                      <a:r>
                        <a:rPr lang="de-DE" sz="1400" dirty="0" smtClean="0"/>
                        <a:t>Leistungseinschränkungen können nur mit Zustimmung des Kunden erfolgen, z.B.:</a:t>
                      </a:r>
                    </a:p>
                    <a:p>
                      <a:pPr marL="460375" lvl="1" indent="-179388" algn="l" eaLnBrk="0" hangingPunct="0">
                        <a:buFont typeface="Wingdings" pitchFamily="2" charset="2"/>
                        <a:buChar char="§"/>
                      </a:pPr>
                      <a:r>
                        <a:rPr lang="de-DE" sz="1400" dirty="0" smtClean="0"/>
                        <a:t>Leistungseinschränkungen</a:t>
                      </a:r>
                      <a:br>
                        <a:rPr lang="de-DE" sz="1400" dirty="0" smtClean="0"/>
                      </a:br>
                      <a:r>
                        <a:rPr lang="de-DE" sz="1400" dirty="0" smtClean="0"/>
                        <a:t>Leistungsausschlüsse</a:t>
                      </a:r>
                    </a:p>
                    <a:p>
                      <a:pPr marL="460375" lvl="1" indent="-179388" algn="l" eaLnBrk="0" hangingPunct="0">
                        <a:buFont typeface="Wingdings" pitchFamily="2" charset="2"/>
                        <a:buChar char="§"/>
                      </a:pPr>
                      <a:r>
                        <a:rPr lang="de-DE" sz="1400" dirty="0" smtClean="0"/>
                        <a:t>Beitragszuschläge</a:t>
                      </a:r>
                      <a:endParaRPr lang="de-DE" sz="1400" dirty="0"/>
                    </a:p>
                  </a:txBody>
                  <a:tcPr anchor="ctr"/>
                </a:tc>
              </a:tr>
              <a:tr h="370840">
                <a:tc>
                  <a:txBody>
                    <a:bodyPr/>
                    <a:lstStyle/>
                    <a:p>
                      <a:pPr algn="l" eaLnBrk="0" hangingPunct="0"/>
                      <a:r>
                        <a:rPr lang="de-DE" sz="1600" b="0" dirty="0" smtClean="0">
                          <a:solidFill>
                            <a:schemeClr val="tx1"/>
                          </a:solidFill>
                        </a:rPr>
                        <a:t>Gerichtsbarkeit</a:t>
                      </a:r>
                      <a:endParaRPr lang="de-DE" sz="1600" b="0" dirty="0">
                        <a:solidFill>
                          <a:schemeClr val="tx1"/>
                        </a:solidFill>
                      </a:endParaRPr>
                    </a:p>
                  </a:txBody>
                  <a:tcPr anchor="ctr"/>
                </a:tc>
                <a:tc>
                  <a:txBody>
                    <a:bodyPr/>
                    <a:lstStyle/>
                    <a:p>
                      <a:pPr marL="287338" indent="-198438" algn="l" eaLnBrk="0" hangingPunct="0">
                        <a:buFont typeface="Wingdings" pitchFamily="2" charset="2"/>
                        <a:buChar char="§"/>
                      </a:pPr>
                      <a:r>
                        <a:rPr lang="de-DE" sz="1600" dirty="0" smtClean="0"/>
                        <a:t>Sozialgerichte</a:t>
                      </a:r>
                    </a:p>
                    <a:p>
                      <a:pPr marL="287338" indent="-198438" algn="l" eaLnBrk="0" hangingPunct="0">
                        <a:buFont typeface="Wingdings" pitchFamily="2" charset="2"/>
                        <a:buChar char="§"/>
                      </a:pPr>
                      <a:r>
                        <a:rPr lang="de-DE" sz="1600" dirty="0" smtClean="0"/>
                        <a:t>Landessozialgerichte</a:t>
                      </a:r>
                    </a:p>
                    <a:p>
                      <a:pPr marL="287338" indent="-198438" algn="l" eaLnBrk="0" hangingPunct="0">
                        <a:buFont typeface="Wingdings" pitchFamily="2" charset="2"/>
                        <a:buChar char="§"/>
                      </a:pPr>
                      <a:r>
                        <a:rPr lang="de-DE" sz="1600" dirty="0" smtClean="0"/>
                        <a:t>Bundessozialgerichte</a:t>
                      </a:r>
                      <a:endParaRPr lang="de-DE" sz="1600" dirty="0"/>
                    </a:p>
                  </a:txBody>
                  <a:tcPr anchor="ctr"/>
                </a:tc>
                <a:tc>
                  <a:txBody>
                    <a:bodyPr/>
                    <a:lstStyle/>
                    <a:p>
                      <a:pPr marL="287338" indent="-196850" algn="l" eaLnBrk="0" hangingPunct="0">
                        <a:buFont typeface="Wingdings" pitchFamily="2" charset="2"/>
                        <a:buChar char="§"/>
                      </a:pPr>
                      <a:r>
                        <a:rPr lang="de-DE" sz="1600" dirty="0" smtClean="0"/>
                        <a:t>Amtsgerichte</a:t>
                      </a:r>
                    </a:p>
                    <a:p>
                      <a:pPr marL="287338" indent="-196850" algn="l" eaLnBrk="0" hangingPunct="0">
                        <a:buFont typeface="Wingdings" pitchFamily="2" charset="2"/>
                        <a:buChar char="§"/>
                      </a:pPr>
                      <a:r>
                        <a:rPr lang="de-DE" sz="1600" dirty="0" smtClean="0"/>
                        <a:t>Landgerichte</a:t>
                      </a:r>
                    </a:p>
                    <a:p>
                      <a:pPr marL="287338" indent="-196850" algn="l" eaLnBrk="0" hangingPunct="0">
                        <a:buFont typeface="Wingdings" pitchFamily="2" charset="2"/>
                        <a:buChar char="§"/>
                      </a:pPr>
                      <a:r>
                        <a:rPr lang="de-DE" sz="1600" dirty="0" smtClean="0"/>
                        <a:t>Oberlandesgerichte</a:t>
                      </a:r>
                    </a:p>
                    <a:p>
                      <a:pPr marL="287338" indent="-196850" algn="l" eaLnBrk="0" hangingPunct="0">
                        <a:buFont typeface="Wingdings" pitchFamily="2" charset="2"/>
                        <a:buChar char="§"/>
                      </a:pPr>
                      <a:r>
                        <a:rPr lang="de-DE" sz="1600" dirty="0" smtClean="0"/>
                        <a:t>Bundesgerichtshof</a:t>
                      </a:r>
                      <a:endParaRPr lang="de-DE" sz="1600" dirty="0"/>
                    </a:p>
                  </a:txBody>
                  <a:tcPr anchor="ctr"/>
                </a:tc>
              </a:tr>
              <a:tr h="370840">
                <a:tc>
                  <a:txBody>
                    <a:bodyPr/>
                    <a:lstStyle/>
                    <a:p>
                      <a:r>
                        <a:rPr lang="de-DE" sz="1600" dirty="0" smtClean="0"/>
                        <a:t>Rücklagen / Rückstellungen</a:t>
                      </a:r>
                      <a:endParaRPr lang="de-DE" sz="1600" dirty="0"/>
                    </a:p>
                  </a:txBody>
                  <a:tcPr anchor="ctr"/>
                </a:tc>
                <a:tc>
                  <a:txBody>
                    <a:bodyPr/>
                    <a:lstStyle/>
                    <a:p>
                      <a:pPr marL="90488" algn="l" eaLnBrk="0" hangingPunct="0"/>
                      <a:r>
                        <a:rPr lang="de-DE" sz="1600" dirty="0" smtClean="0"/>
                        <a:t>Es werden keinerlei Rücklagen gebildet</a:t>
                      </a:r>
                      <a:endParaRPr lang="de-DE" sz="1600" dirty="0"/>
                    </a:p>
                  </a:txBody>
                  <a:tcPr anchor="ctr"/>
                </a:tc>
                <a:tc>
                  <a:txBody>
                    <a:bodyPr/>
                    <a:lstStyle/>
                    <a:p>
                      <a:pPr marL="198438" indent="-107950" algn="l" eaLnBrk="0" hangingPunct="0">
                        <a:buFont typeface="Wingdings" pitchFamily="2" charset="2"/>
                        <a:buChar char="§"/>
                      </a:pPr>
                      <a:r>
                        <a:rPr lang="de-DE" sz="1600" dirty="0" smtClean="0"/>
                        <a:t> Gesetzlicher Zuschlag</a:t>
                      </a:r>
                    </a:p>
                    <a:p>
                      <a:pPr marL="198438" indent="-107950" algn="l" eaLnBrk="0" hangingPunct="0">
                        <a:buFont typeface="Wingdings" pitchFamily="2" charset="2"/>
                        <a:buChar char="§"/>
                      </a:pPr>
                      <a:r>
                        <a:rPr lang="de-DE" sz="1600" dirty="0" smtClean="0"/>
                        <a:t>  Alterungsrückstellungen</a:t>
                      </a:r>
                      <a:endParaRPr lang="de-DE" sz="1600" dirty="0"/>
                    </a:p>
                  </a:txBody>
                  <a:tcPr anchor="ctr"/>
                </a:tc>
              </a:tr>
            </a:tbl>
          </a:graphicData>
        </a:graphic>
      </p:graphicFrame>
    </p:spTree>
    <p:extLst>
      <p:ext uri="{BB962C8B-B14F-4D97-AF65-F5344CB8AC3E}">
        <p14:creationId xmlns:p14="http://schemas.microsoft.com/office/powerpoint/2010/main" val="33340618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grpSp>
        <p:nvGrpSpPr>
          <p:cNvPr id="5" name="Group 3"/>
          <p:cNvGrpSpPr>
            <a:grpSpLocks/>
          </p:cNvGrpSpPr>
          <p:nvPr/>
        </p:nvGrpSpPr>
        <p:grpSpPr bwMode="auto">
          <a:xfrm>
            <a:off x="444165" y="1612231"/>
            <a:ext cx="8137525" cy="4306787"/>
            <a:chOff x="720" y="816"/>
            <a:chExt cx="4896" cy="2928"/>
          </a:xfrm>
        </p:grpSpPr>
        <p:sp>
          <p:nvSpPr>
            <p:cNvPr id="6" name="Rectangle 4"/>
            <p:cNvSpPr>
              <a:spLocks noChangeArrowheads="1"/>
            </p:cNvSpPr>
            <p:nvPr/>
          </p:nvSpPr>
          <p:spPr bwMode="auto">
            <a:xfrm>
              <a:off x="720" y="816"/>
              <a:ext cx="4896" cy="2928"/>
            </a:xfrm>
            <a:prstGeom prst="rect">
              <a:avLst/>
            </a:prstGeom>
            <a:solidFill>
              <a:srgbClr val="FFFFFF"/>
            </a:solidFill>
            <a:ln w="12700" cap="sq">
              <a:noFill/>
              <a:miter lim="800000"/>
              <a:headEnd type="none" w="sm" len="sm"/>
              <a:tailEnd type="none" w="sm" len="sm"/>
            </a:ln>
          </p:spPr>
          <p:txBody>
            <a:bodyPr wrap="none" anchor="ctr"/>
            <a:lstStyle/>
            <a:p>
              <a:endParaRPr lang="de-DE"/>
            </a:p>
          </p:txBody>
        </p:sp>
        <p:sp>
          <p:nvSpPr>
            <p:cNvPr id="8" name="Line 5"/>
            <p:cNvSpPr>
              <a:spLocks noChangeShapeType="1"/>
            </p:cNvSpPr>
            <p:nvPr/>
          </p:nvSpPr>
          <p:spPr bwMode="auto">
            <a:xfrm flipV="1">
              <a:off x="1056" y="958"/>
              <a:ext cx="0" cy="2496"/>
            </a:xfrm>
            <a:prstGeom prst="line">
              <a:avLst/>
            </a:prstGeom>
            <a:noFill/>
            <a:ln w="12700" cap="sq">
              <a:solidFill>
                <a:srgbClr val="000000"/>
              </a:solidFill>
              <a:round/>
              <a:headEnd type="none" w="sm" len="sm"/>
              <a:tailEnd type="triangle" w="med" len="med"/>
            </a:ln>
          </p:spPr>
          <p:txBody>
            <a:bodyPr wrap="none"/>
            <a:lstStyle/>
            <a:p>
              <a:endParaRPr lang="de-DE"/>
            </a:p>
          </p:txBody>
        </p:sp>
        <p:sp>
          <p:nvSpPr>
            <p:cNvPr id="9" name="Line 6"/>
            <p:cNvSpPr>
              <a:spLocks noChangeShapeType="1"/>
            </p:cNvSpPr>
            <p:nvPr/>
          </p:nvSpPr>
          <p:spPr bwMode="auto">
            <a:xfrm>
              <a:off x="1056" y="3456"/>
              <a:ext cx="4464" cy="0"/>
            </a:xfrm>
            <a:prstGeom prst="line">
              <a:avLst/>
            </a:prstGeom>
            <a:noFill/>
            <a:ln w="12700" cap="sq">
              <a:solidFill>
                <a:srgbClr val="000000"/>
              </a:solidFill>
              <a:round/>
              <a:headEnd type="none" w="sm" len="sm"/>
              <a:tailEnd type="triangle" w="med" len="med"/>
            </a:ln>
          </p:spPr>
          <p:txBody>
            <a:bodyPr wrap="none"/>
            <a:lstStyle/>
            <a:p>
              <a:endParaRPr lang="de-DE"/>
            </a:p>
          </p:txBody>
        </p:sp>
        <p:sp>
          <p:nvSpPr>
            <p:cNvPr id="10" name="Line 7"/>
            <p:cNvSpPr>
              <a:spLocks noChangeShapeType="1"/>
            </p:cNvSpPr>
            <p:nvPr/>
          </p:nvSpPr>
          <p:spPr bwMode="auto">
            <a:xfrm>
              <a:off x="1488" y="3408"/>
              <a:ext cx="0" cy="96"/>
            </a:xfrm>
            <a:prstGeom prst="line">
              <a:avLst/>
            </a:prstGeom>
            <a:noFill/>
            <a:ln w="12700" cap="sq">
              <a:solidFill>
                <a:srgbClr val="000000"/>
              </a:solidFill>
              <a:round/>
              <a:headEnd type="none" w="sm" len="sm"/>
              <a:tailEnd/>
            </a:ln>
          </p:spPr>
          <p:txBody>
            <a:bodyPr wrap="none"/>
            <a:lstStyle/>
            <a:p>
              <a:endParaRPr lang="de-DE"/>
            </a:p>
          </p:txBody>
        </p:sp>
        <p:sp>
          <p:nvSpPr>
            <p:cNvPr id="12" name="Line 8"/>
            <p:cNvSpPr>
              <a:spLocks noChangeShapeType="1"/>
            </p:cNvSpPr>
            <p:nvPr/>
          </p:nvSpPr>
          <p:spPr bwMode="auto">
            <a:xfrm>
              <a:off x="2256" y="3408"/>
              <a:ext cx="0" cy="96"/>
            </a:xfrm>
            <a:prstGeom prst="line">
              <a:avLst/>
            </a:prstGeom>
            <a:noFill/>
            <a:ln w="12700" cap="sq">
              <a:solidFill>
                <a:srgbClr val="000000"/>
              </a:solidFill>
              <a:round/>
              <a:headEnd type="none" w="sm" len="sm"/>
              <a:tailEnd/>
            </a:ln>
          </p:spPr>
          <p:txBody>
            <a:bodyPr wrap="none"/>
            <a:lstStyle/>
            <a:p>
              <a:endParaRPr lang="de-DE"/>
            </a:p>
          </p:txBody>
        </p:sp>
        <p:sp>
          <p:nvSpPr>
            <p:cNvPr id="13" name="Line 9"/>
            <p:cNvSpPr>
              <a:spLocks noChangeShapeType="1"/>
            </p:cNvSpPr>
            <p:nvPr/>
          </p:nvSpPr>
          <p:spPr bwMode="auto">
            <a:xfrm>
              <a:off x="2976" y="3408"/>
              <a:ext cx="0" cy="96"/>
            </a:xfrm>
            <a:prstGeom prst="line">
              <a:avLst/>
            </a:prstGeom>
            <a:noFill/>
            <a:ln w="12700" cap="sq">
              <a:solidFill>
                <a:srgbClr val="000000"/>
              </a:solidFill>
              <a:round/>
              <a:headEnd type="none" w="sm" len="sm"/>
              <a:tailEnd/>
            </a:ln>
          </p:spPr>
          <p:txBody>
            <a:bodyPr wrap="none"/>
            <a:lstStyle/>
            <a:p>
              <a:endParaRPr lang="de-DE"/>
            </a:p>
          </p:txBody>
        </p:sp>
        <p:sp>
          <p:nvSpPr>
            <p:cNvPr id="14" name="Line 10"/>
            <p:cNvSpPr>
              <a:spLocks noChangeShapeType="1"/>
            </p:cNvSpPr>
            <p:nvPr/>
          </p:nvSpPr>
          <p:spPr bwMode="auto">
            <a:xfrm>
              <a:off x="3360" y="3408"/>
              <a:ext cx="0" cy="96"/>
            </a:xfrm>
            <a:prstGeom prst="line">
              <a:avLst/>
            </a:prstGeom>
            <a:noFill/>
            <a:ln w="12700" cap="sq">
              <a:solidFill>
                <a:srgbClr val="000000"/>
              </a:solidFill>
              <a:round/>
              <a:headEnd type="none" w="sm" len="sm"/>
              <a:tailEnd/>
            </a:ln>
          </p:spPr>
          <p:txBody>
            <a:bodyPr wrap="none"/>
            <a:lstStyle/>
            <a:p>
              <a:endParaRPr lang="de-DE"/>
            </a:p>
          </p:txBody>
        </p:sp>
        <p:sp>
          <p:nvSpPr>
            <p:cNvPr id="15" name="Line 11"/>
            <p:cNvSpPr>
              <a:spLocks noChangeShapeType="1"/>
            </p:cNvSpPr>
            <p:nvPr/>
          </p:nvSpPr>
          <p:spPr bwMode="auto">
            <a:xfrm>
              <a:off x="3696" y="3408"/>
              <a:ext cx="0" cy="96"/>
            </a:xfrm>
            <a:prstGeom prst="line">
              <a:avLst/>
            </a:prstGeom>
            <a:noFill/>
            <a:ln w="12700" cap="sq">
              <a:solidFill>
                <a:srgbClr val="000000"/>
              </a:solidFill>
              <a:round/>
              <a:headEnd type="none" w="sm" len="sm"/>
              <a:tailEnd/>
            </a:ln>
          </p:spPr>
          <p:txBody>
            <a:bodyPr wrap="none"/>
            <a:lstStyle/>
            <a:p>
              <a:endParaRPr lang="de-DE"/>
            </a:p>
          </p:txBody>
        </p:sp>
        <p:sp>
          <p:nvSpPr>
            <p:cNvPr id="16" name="Line 12"/>
            <p:cNvSpPr>
              <a:spLocks noChangeShapeType="1"/>
            </p:cNvSpPr>
            <p:nvPr/>
          </p:nvSpPr>
          <p:spPr bwMode="auto">
            <a:xfrm>
              <a:off x="4032" y="3408"/>
              <a:ext cx="0" cy="96"/>
            </a:xfrm>
            <a:prstGeom prst="line">
              <a:avLst/>
            </a:prstGeom>
            <a:noFill/>
            <a:ln w="12700" cap="sq">
              <a:solidFill>
                <a:srgbClr val="000000"/>
              </a:solidFill>
              <a:round/>
              <a:headEnd type="none" w="sm" len="sm"/>
              <a:tailEnd/>
            </a:ln>
          </p:spPr>
          <p:txBody>
            <a:bodyPr wrap="none"/>
            <a:lstStyle/>
            <a:p>
              <a:endParaRPr lang="de-DE"/>
            </a:p>
          </p:txBody>
        </p:sp>
        <p:sp>
          <p:nvSpPr>
            <p:cNvPr id="17" name="Line 13"/>
            <p:cNvSpPr>
              <a:spLocks noChangeShapeType="1"/>
            </p:cNvSpPr>
            <p:nvPr/>
          </p:nvSpPr>
          <p:spPr bwMode="auto">
            <a:xfrm>
              <a:off x="4368" y="3408"/>
              <a:ext cx="0" cy="96"/>
            </a:xfrm>
            <a:prstGeom prst="line">
              <a:avLst/>
            </a:prstGeom>
            <a:noFill/>
            <a:ln w="12700" cap="sq">
              <a:solidFill>
                <a:srgbClr val="000000"/>
              </a:solidFill>
              <a:round/>
              <a:headEnd type="none" w="sm" len="sm"/>
              <a:tailEnd/>
            </a:ln>
          </p:spPr>
          <p:txBody>
            <a:bodyPr wrap="none"/>
            <a:lstStyle/>
            <a:p>
              <a:endParaRPr lang="de-DE"/>
            </a:p>
          </p:txBody>
        </p:sp>
        <p:sp>
          <p:nvSpPr>
            <p:cNvPr id="18" name="Text Box 14"/>
            <p:cNvSpPr txBox="1">
              <a:spLocks noChangeArrowheads="1"/>
            </p:cNvSpPr>
            <p:nvPr/>
          </p:nvSpPr>
          <p:spPr bwMode="auto">
            <a:xfrm>
              <a:off x="768" y="3504"/>
              <a:ext cx="480" cy="212"/>
            </a:xfrm>
            <a:prstGeom prst="rect">
              <a:avLst/>
            </a:prstGeom>
            <a:noFill/>
            <a:ln w="12700" cap="sq">
              <a:noFill/>
              <a:miter lim="800000"/>
              <a:headEnd type="none" w="sm" len="sm"/>
              <a:tailEnd/>
            </a:ln>
          </p:spPr>
          <p:txBody>
            <a:bodyPr lIns="91395" tIns="45697" rIns="91395" bIns="45697">
              <a:spAutoFit/>
            </a:bodyPr>
            <a:lstStyle/>
            <a:p>
              <a:pPr algn="l" eaLnBrk="0" hangingPunct="0">
                <a:spcBef>
                  <a:spcPct val="50000"/>
                </a:spcBef>
              </a:pPr>
              <a:r>
                <a:rPr kumimoji="1" lang="de-DE" b="1"/>
                <a:t>Alter</a:t>
              </a:r>
            </a:p>
          </p:txBody>
        </p:sp>
        <p:sp>
          <p:nvSpPr>
            <p:cNvPr id="19" name="Text Box 15"/>
            <p:cNvSpPr txBox="1">
              <a:spLocks noChangeArrowheads="1"/>
            </p:cNvSpPr>
            <p:nvPr/>
          </p:nvSpPr>
          <p:spPr bwMode="auto">
            <a:xfrm>
              <a:off x="1152" y="864"/>
              <a:ext cx="240" cy="212"/>
            </a:xfrm>
            <a:prstGeom prst="rect">
              <a:avLst/>
            </a:prstGeom>
            <a:noFill/>
            <a:ln w="12700" cap="sq">
              <a:noFill/>
              <a:miter lim="800000"/>
              <a:headEnd type="none" w="sm" len="sm"/>
              <a:tailEnd/>
            </a:ln>
          </p:spPr>
          <p:txBody>
            <a:bodyPr lIns="91395" tIns="45697" rIns="91395" bIns="45697">
              <a:spAutoFit/>
            </a:bodyPr>
            <a:lstStyle/>
            <a:p>
              <a:pPr algn="l" eaLnBrk="0" hangingPunct="0">
                <a:spcBef>
                  <a:spcPct val="50000"/>
                </a:spcBef>
              </a:pPr>
              <a:r>
                <a:rPr kumimoji="1" lang="de-DE" b="1"/>
                <a:t>€</a:t>
              </a:r>
            </a:p>
          </p:txBody>
        </p:sp>
        <p:sp>
          <p:nvSpPr>
            <p:cNvPr id="20" name="Text Box 16"/>
            <p:cNvSpPr txBox="1">
              <a:spLocks noChangeArrowheads="1"/>
            </p:cNvSpPr>
            <p:nvPr/>
          </p:nvSpPr>
          <p:spPr bwMode="auto">
            <a:xfrm>
              <a:off x="1344" y="3504"/>
              <a:ext cx="288" cy="212"/>
            </a:xfrm>
            <a:prstGeom prst="rect">
              <a:avLst/>
            </a:prstGeom>
            <a:noFill/>
            <a:ln w="12700" cap="sq">
              <a:noFill/>
              <a:miter lim="800000"/>
              <a:headEnd type="none" w="sm" len="sm"/>
              <a:tailEnd/>
            </a:ln>
          </p:spPr>
          <p:txBody>
            <a:bodyPr lIns="91395" tIns="45697" rIns="91395" bIns="45697">
              <a:spAutoFit/>
            </a:bodyPr>
            <a:lstStyle/>
            <a:p>
              <a:pPr algn="l" eaLnBrk="0" hangingPunct="0">
                <a:spcBef>
                  <a:spcPct val="50000"/>
                </a:spcBef>
              </a:pPr>
              <a:r>
                <a:rPr kumimoji="1" lang="de-DE" b="1"/>
                <a:t>40</a:t>
              </a:r>
            </a:p>
          </p:txBody>
        </p:sp>
        <p:sp>
          <p:nvSpPr>
            <p:cNvPr id="21" name="Text Box 17"/>
            <p:cNvSpPr txBox="1">
              <a:spLocks noChangeArrowheads="1"/>
            </p:cNvSpPr>
            <p:nvPr/>
          </p:nvSpPr>
          <p:spPr bwMode="auto">
            <a:xfrm>
              <a:off x="2112" y="3504"/>
              <a:ext cx="288" cy="212"/>
            </a:xfrm>
            <a:prstGeom prst="rect">
              <a:avLst/>
            </a:prstGeom>
            <a:noFill/>
            <a:ln w="12700" cap="sq">
              <a:noFill/>
              <a:miter lim="800000"/>
              <a:headEnd type="none" w="sm" len="sm"/>
              <a:tailEnd/>
            </a:ln>
          </p:spPr>
          <p:txBody>
            <a:bodyPr lIns="91395" tIns="45697" rIns="91395" bIns="45697">
              <a:spAutoFit/>
            </a:bodyPr>
            <a:lstStyle/>
            <a:p>
              <a:pPr algn="l" eaLnBrk="0" hangingPunct="0">
                <a:spcBef>
                  <a:spcPct val="50000"/>
                </a:spcBef>
              </a:pPr>
              <a:r>
                <a:rPr kumimoji="1" lang="de-DE" b="1"/>
                <a:t>50</a:t>
              </a:r>
            </a:p>
          </p:txBody>
        </p:sp>
        <p:sp>
          <p:nvSpPr>
            <p:cNvPr id="22" name="Text Box 18"/>
            <p:cNvSpPr txBox="1">
              <a:spLocks noChangeArrowheads="1"/>
            </p:cNvSpPr>
            <p:nvPr/>
          </p:nvSpPr>
          <p:spPr bwMode="auto">
            <a:xfrm>
              <a:off x="2832" y="3504"/>
              <a:ext cx="288" cy="212"/>
            </a:xfrm>
            <a:prstGeom prst="rect">
              <a:avLst/>
            </a:prstGeom>
            <a:noFill/>
            <a:ln w="12700" cap="sq">
              <a:noFill/>
              <a:miter lim="800000"/>
              <a:headEnd type="none" w="sm" len="sm"/>
              <a:tailEnd/>
            </a:ln>
          </p:spPr>
          <p:txBody>
            <a:bodyPr lIns="91395" tIns="45697" rIns="91395" bIns="45697">
              <a:spAutoFit/>
            </a:bodyPr>
            <a:lstStyle/>
            <a:p>
              <a:pPr algn="l" eaLnBrk="0" hangingPunct="0">
                <a:spcBef>
                  <a:spcPct val="50000"/>
                </a:spcBef>
              </a:pPr>
              <a:r>
                <a:rPr kumimoji="1" lang="de-DE" b="1"/>
                <a:t>60</a:t>
              </a:r>
            </a:p>
          </p:txBody>
        </p:sp>
        <p:sp>
          <p:nvSpPr>
            <p:cNvPr id="23" name="Text Box 19"/>
            <p:cNvSpPr txBox="1">
              <a:spLocks noChangeArrowheads="1"/>
            </p:cNvSpPr>
            <p:nvPr/>
          </p:nvSpPr>
          <p:spPr bwMode="auto">
            <a:xfrm>
              <a:off x="3216" y="3504"/>
              <a:ext cx="288" cy="212"/>
            </a:xfrm>
            <a:prstGeom prst="rect">
              <a:avLst/>
            </a:prstGeom>
            <a:noFill/>
            <a:ln w="12700" cap="sq">
              <a:noFill/>
              <a:miter lim="800000"/>
              <a:headEnd type="none" w="sm" len="sm"/>
              <a:tailEnd/>
            </a:ln>
          </p:spPr>
          <p:txBody>
            <a:bodyPr lIns="91395" tIns="45697" rIns="91395" bIns="45697">
              <a:spAutoFit/>
            </a:bodyPr>
            <a:lstStyle/>
            <a:p>
              <a:pPr algn="l" eaLnBrk="0" hangingPunct="0">
                <a:spcBef>
                  <a:spcPct val="50000"/>
                </a:spcBef>
              </a:pPr>
              <a:r>
                <a:rPr kumimoji="1" lang="de-DE" b="1"/>
                <a:t>65</a:t>
              </a:r>
            </a:p>
          </p:txBody>
        </p:sp>
        <p:sp>
          <p:nvSpPr>
            <p:cNvPr id="24" name="Text Box 20"/>
            <p:cNvSpPr txBox="1">
              <a:spLocks noChangeArrowheads="1"/>
            </p:cNvSpPr>
            <p:nvPr/>
          </p:nvSpPr>
          <p:spPr bwMode="auto">
            <a:xfrm>
              <a:off x="3552" y="3504"/>
              <a:ext cx="288" cy="212"/>
            </a:xfrm>
            <a:prstGeom prst="rect">
              <a:avLst/>
            </a:prstGeom>
            <a:noFill/>
            <a:ln w="12700" cap="sq">
              <a:noFill/>
              <a:miter lim="800000"/>
              <a:headEnd type="none" w="sm" len="sm"/>
              <a:tailEnd/>
            </a:ln>
          </p:spPr>
          <p:txBody>
            <a:bodyPr lIns="91395" tIns="45697" rIns="91395" bIns="45697">
              <a:spAutoFit/>
            </a:bodyPr>
            <a:lstStyle/>
            <a:p>
              <a:pPr algn="l" eaLnBrk="0" hangingPunct="0">
                <a:spcBef>
                  <a:spcPct val="50000"/>
                </a:spcBef>
              </a:pPr>
              <a:r>
                <a:rPr kumimoji="1" lang="de-DE" b="1"/>
                <a:t>70</a:t>
              </a:r>
            </a:p>
          </p:txBody>
        </p:sp>
        <p:sp>
          <p:nvSpPr>
            <p:cNvPr id="25" name="Text Box 21"/>
            <p:cNvSpPr txBox="1">
              <a:spLocks noChangeArrowheads="1"/>
            </p:cNvSpPr>
            <p:nvPr/>
          </p:nvSpPr>
          <p:spPr bwMode="auto">
            <a:xfrm>
              <a:off x="3888" y="3504"/>
              <a:ext cx="288" cy="212"/>
            </a:xfrm>
            <a:prstGeom prst="rect">
              <a:avLst/>
            </a:prstGeom>
            <a:noFill/>
            <a:ln w="12700" cap="sq">
              <a:noFill/>
              <a:miter lim="800000"/>
              <a:headEnd type="none" w="sm" len="sm"/>
              <a:tailEnd/>
            </a:ln>
          </p:spPr>
          <p:txBody>
            <a:bodyPr lIns="91395" tIns="45697" rIns="91395" bIns="45697">
              <a:spAutoFit/>
            </a:bodyPr>
            <a:lstStyle/>
            <a:p>
              <a:pPr algn="l" eaLnBrk="0" hangingPunct="0">
                <a:spcBef>
                  <a:spcPct val="50000"/>
                </a:spcBef>
              </a:pPr>
              <a:r>
                <a:rPr kumimoji="1" lang="de-DE" b="1"/>
                <a:t>75</a:t>
              </a:r>
            </a:p>
          </p:txBody>
        </p:sp>
        <p:sp>
          <p:nvSpPr>
            <p:cNvPr id="26" name="Text Box 22"/>
            <p:cNvSpPr txBox="1">
              <a:spLocks noChangeArrowheads="1"/>
            </p:cNvSpPr>
            <p:nvPr/>
          </p:nvSpPr>
          <p:spPr bwMode="auto">
            <a:xfrm>
              <a:off x="4224" y="3504"/>
              <a:ext cx="288" cy="212"/>
            </a:xfrm>
            <a:prstGeom prst="rect">
              <a:avLst/>
            </a:prstGeom>
            <a:noFill/>
            <a:ln w="12700" cap="sq">
              <a:noFill/>
              <a:miter lim="800000"/>
              <a:headEnd type="none" w="sm" len="sm"/>
              <a:tailEnd/>
            </a:ln>
          </p:spPr>
          <p:txBody>
            <a:bodyPr lIns="91395" tIns="45697" rIns="91395" bIns="45697">
              <a:spAutoFit/>
            </a:bodyPr>
            <a:lstStyle/>
            <a:p>
              <a:pPr algn="l" eaLnBrk="0" hangingPunct="0">
                <a:spcBef>
                  <a:spcPct val="50000"/>
                </a:spcBef>
              </a:pPr>
              <a:r>
                <a:rPr kumimoji="1" lang="de-DE" b="1"/>
                <a:t>80</a:t>
              </a:r>
            </a:p>
          </p:txBody>
        </p:sp>
      </p:grpSp>
      <p:sp>
        <p:nvSpPr>
          <p:cNvPr id="27" name="Text Box 2"/>
          <p:cNvSpPr txBox="1">
            <a:spLocks noChangeArrowheads="1"/>
          </p:cNvSpPr>
          <p:nvPr/>
        </p:nvSpPr>
        <p:spPr bwMode="auto">
          <a:xfrm>
            <a:off x="444165" y="6059021"/>
            <a:ext cx="7772400" cy="457200"/>
          </a:xfrm>
          <a:prstGeom prst="rect">
            <a:avLst/>
          </a:prstGeom>
          <a:noFill/>
          <a:ln w="12700" cap="sq">
            <a:noFill/>
            <a:miter lim="800000"/>
            <a:headEnd type="none" w="sm" len="sm"/>
            <a:tailEnd type="none" w="sm" len="sm"/>
          </a:ln>
        </p:spPr>
        <p:txBody>
          <a:bodyPr lIns="91395" tIns="45697" rIns="91395" bIns="45697">
            <a:spAutoFit/>
          </a:bodyPr>
          <a:lstStyle/>
          <a:p>
            <a:pPr algn="l" eaLnBrk="0" hangingPunct="0"/>
            <a:r>
              <a:rPr lang="de-DE" sz="1200" dirty="0">
                <a:solidFill>
                  <a:srgbClr val="1D2D4B"/>
                </a:solidFill>
              </a:rPr>
              <a:t>Der gesetzliche 10%-Zuschlag sorgt für eine Beitragsstabilisierung im Alter.</a:t>
            </a:r>
          </a:p>
          <a:p>
            <a:pPr algn="l" eaLnBrk="0" hangingPunct="0"/>
            <a:r>
              <a:rPr lang="de-DE" sz="1200" dirty="0">
                <a:solidFill>
                  <a:srgbClr val="1D2D4B"/>
                </a:solidFill>
              </a:rPr>
              <a:t>Mit Beitragsentlastungstarif ist eine zusätzliche Beitragssenkung im Alter möglich!</a:t>
            </a:r>
          </a:p>
        </p:txBody>
      </p:sp>
      <p:grpSp>
        <p:nvGrpSpPr>
          <p:cNvPr id="28" name="Group 38"/>
          <p:cNvGrpSpPr>
            <a:grpSpLocks/>
          </p:cNvGrpSpPr>
          <p:nvPr/>
        </p:nvGrpSpPr>
        <p:grpSpPr bwMode="auto">
          <a:xfrm>
            <a:off x="1116013" y="2921000"/>
            <a:ext cx="7086600" cy="2206625"/>
            <a:chOff x="1056" y="1970"/>
            <a:chExt cx="4464" cy="1390"/>
          </a:xfrm>
        </p:grpSpPr>
        <p:sp>
          <p:nvSpPr>
            <p:cNvPr id="29" name="Text Box 39"/>
            <p:cNvSpPr txBox="1">
              <a:spLocks noChangeArrowheads="1"/>
            </p:cNvSpPr>
            <p:nvPr/>
          </p:nvSpPr>
          <p:spPr bwMode="auto">
            <a:xfrm>
              <a:off x="2741" y="1970"/>
              <a:ext cx="2016" cy="212"/>
            </a:xfrm>
            <a:prstGeom prst="rect">
              <a:avLst/>
            </a:prstGeom>
            <a:noFill/>
            <a:ln w="12700" cap="sq">
              <a:noFill/>
              <a:miter lim="800000"/>
              <a:headEnd type="none" w="sm" len="sm"/>
              <a:tailEnd type="none" w="sm" len="sm"/>
            </a:ln>
          </p:spPr>
          <p:txBody>
            <a:bodyPr lIns="91395" tIns="45697" rIns="91395" bIns="45697">
              <a:spAutoFit/>
            </a:bodyPr>
            <a:lstStyle/>
            <a:p>
              <a:pPr algn="l" eaLnBrk="0" hangingPunct="0"/>
              <a:r>
                <a:rPr lang="de-DE" b="1" dirty="0"/>
                <a:t>Beitragsentlastungstarif</a:t>
              </a:r>
            </a:p>
          </p:txBody>
        </p:sp>
        <p:sp>
          <p:nvSpPr>
            <p:cNvPr id="30" name="Line 40"/>
            <p:cNvSpPr>
              <a:spLocks noChangeShapeType="1"/>
            </p:cNvSpPr>
            <p:nvPr/>
          </p:nvSpPr>
          <p:spPr bwMode="auto">
            <a:xfrm>
              <a:off x="2471" y="2101"/>
              <a:ext cx="192" cy="0"/>
            </a:xfrm>
            <a:prstGeom prst="line">
              <a:avLst/>
            </a:prstGeom>
            <a:noFill/>
            <a:ln w="57150" cap="sq">
              <a:solidFill>
                <a:srgbClr val="000000"/>
              </a:solidFill>
              <a:round/>
              <a:headEnd type="none" w="sm" len="sm"/>
              <a:tailEnd/>
            </a:ln>
          </p:spPr>
          <p:txBody>
            <a:bodyPr wrap="none"/>
            <a:lstStyle/>
            <a:p>
              <a:endParaRPr lang="de-DE"/>
            </a:p>
          </p:txBody>
        </p:sp>
        <p:sp>
          <p:nvSpPr>
            <p:cNvPr id="31" name="Freeform 41"/>
            <p:cNvSpPr>
              <a:spLocks/>
            </p:cNvSpPr>
            <p:nvPr/>
          </p:nvSpPr>
          <p:spPr bwMode="auto">
            <a:xfrm>
              <a:off x="1056" y="2880"/>
              <a:ext cx="4464" cy="480"/>
            </a:xfrm>
            <a:custGeom>
              <a:avLst/>
              <a:gdLst>
                <a:gd name="T0" fmla="*/ 0 w 4464"/>
                <a:gd name="T1" fmla="*/ 192 h 480"/>
                <a:gd name="T2" fmla="*/ 1920 w 4464"/>
                <a:gd name="T3" fmla="*/ 48 h 480"/>
                <a:gd name="T4" fmla="*/ 1920 w 4464"/>
                <a:gd name="T5" fmla="*/ 144 h 480"/>
                <a:gd name="T6" fmla="*/ 2304 w 4464"/>
                <a:gd name="T7" fmla="*/ 48 h 480"/>
                <a:gd name="T8" fmla="*/ 2304 w 4464"/>
                <a:gd name="T9" fmla="*/ 384 h 480"/>
                <a:gd name="T10" fmla="*/ 3120 w 4464"/>
                <a:gd name="T11" fmla="*/ 480 h 480"/>
                <a:gd name="T12" fmla="*/ 3936 w 4464"/>
                <a:gd name="T13" fmla="*/ 336 h 480"/>
                <a:gd name="T14" fmla="*/ 4464 w 4464"/>
                <a:gd name="T15" fmla="*/ 0 h 480"/>
                <a:gd name="T16" fmla="*/ 0 60000 65536"/>
                <a:gd name="T17" fmla="*/ 0 60000 65536"/>
                <a:gd name="T18" fmla="*/ 0 60000 65536"/>
                <a:gd name="T19" fmla="*/ 0 60000 65536"/>
                <a:gd name="T20" fmla="*/ 0 60000 65536"/>
                <a:gd name="T21" fmla="*/ 0 60000 65536"/>
                <a:gd name="T22" fmla="*/ 0 60000 65536"/>
                <a:gd name="T23" fmla="*/ 0 60000 65536"/>
                <a:gd name="T24" fmla="*/ 0 w 4464"/>
                <a:gd name="T25" fmla="*/ 0 h 480"/>
                <a:gd name="T26" fmla="*/ 4464 w 4464"/>
                <a:gd name="T27" fmla="*/ 480 h 4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64" h="480">
                  <a:moveTo>
                    <a:pt x="0" y="192"/>
                  </a:moveTo>
                  <a:lnTo>
                    <a:pt x="1920" y="48"/>
                  </a:lnTo>
                  <a:lnTo>
                    <a:pt x="1920" y="144"/>
                  </a:lnTo>
                  <a:lnTo>
                    <a:pt x="2304" y="48"/>
                  </a:lnTo>
                  <a:lnTo>
                    <a:pt x="2304" y="384"/>
                  </a:lnTo>
                  <a:lnTo>
                    <a:pt x="3120" y="480"/>
                  </a:lnTo>
                  <a:lnTo>
                    <a:pt x="3936" y="336"/>
                  </a:lnTo>
                  <a:lnTo>
                    <a:pt x="4464" y="0"/>
                  </a:lnTo>
                </a:path>
              </a:pathLst>
            </a:custGeom>
            <a:noFill/>
            <a:ln w="57150" cap="sq" cmpd="sng">
              <a:solidFill>
                <a:srgbClr val="000000"/>
              </a:solidFill>
              <a:prstDash val="solid"/>
              <a:round/>
              <a:headEnd type="none" w="sm" len="sm"/>
              <a:tailEnd type="none" w="med" len="med"/>
            </a:ln>
          </p:spPr>
          <p:txBody>
            <a:bodyPr wrap="none"/>
            <a:lstStyle/>
            <a:p>
              <a:endParaRPr lang="de-DE"/>
            </a:p>
          </p:txBody>
        </p:sp>
      </p:grpSp>
      <p:sp>
        <p:nvSpPr>
          <p:cNvPr id="32" name="Freeform 29"/>
          <p:cNvSpPr>
            <a:spLocks/>
          </p:cNvSpPr>
          <p:nvPr/>
        </p:nvSpPr>
        <p:spPr bwMode="auto">
          <a:xfrm>
            <a:off x="1116013" y="2994025"/>
            <a:ext cx="7086600" cy="1676400"/>
          </a:xfrm>
          <a:custGeom>
            <a:avLst/>
            <a:gdLst>
              <a:gd name="T0" fmla="*/ 0 w 4464"/>
              <a:gd name="T1" fmla="*/ 1056 h 1056"/>
              <a:gd name="T2" fmla="*/ 1920 w 4464"/>
              <a:gd name="T3" fmla="*/ 912 h 1056"/>
              <a:gd name="T4" fmla="*/ 1920 w 4464"/>
              <a:gd name="T5" fmla="*/ 1008 h 1056"/>
              <a:gd name="T6" fmla="*/ 2304 w 4464"/>
              <a:gd name="T7" fmla="*/ 912 h 1056"/>
              <a:gd name="T8" fmla="*/ 3120 w 4464"/>
              <a:gd name="T9" fmla="*/ 912 h 1056"/>
              <a:gd name="T10" fmla="*/ 3936 w 4464"/>
              <a:gd name="T11" fmla="*/ 624 h 1056"/>
              <a:gd name="T12" fmla="*/ 4368 w 4464"/>
              <a:gd name="T13" fmla="*/ 192 h 1056"/>
              <a:gd name="T14" fmla="*/ 4464 w 4464"/>
              <a:gd name="T15" fmla="*/ 0 h 1056"/>
              <a:gd name="T16" fmla="*/ 0 60000 65536"/>
              <a:gd name="T17" fmla="*/ 0 60000 65536"/>
              <a:gd name="T18" fmla="*/ 0 60000 65536"/>
              <a:gd name="T19" fmla="*/ 0 60000 65536"/>
              <a:gd name="T20" fmla="*/ 0 60000 65536"/>
              <a:gd name="T21" fmla="*/ 0 60000 65536"/>
              <a:gd name="T22" fmla="*/ 0 60000 65536"/>
              <a:gd name="T23" fmla="*/ 0 60000 65536"/>
              <a:gd name="T24" fmla="*/ 0 w 4464"/>
              <a:gd name="T25" fmla="*/ 0 h 1056"/>
              <a:gd name="T26" fmla="*/ 4464 w 4464"/>
              <a:gd name="T27" fmla="*/ 1056 h 10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64" h="1056">
                <a:moveTo>
                  <a:pt x="0" y="1056"/>
                </a:moveTo>
                <a:lnTo>
                  <a:pt x="1920" y="912"/>
                </a:lnTo>
                <a:lnTo>
                  <a:pt x="1920" y="1008"/>
                </a:lnTo>
                <a:lnTo>
                  <a:pt x="2304" y="912"/>
                </a:lnTo>
                <a:lnTo>
                  <a:pt x="3120" y="912"/>
                </a:lnTo>
                <a:lnTo>
                  <a:pt x="3936" y="624"/>
                </a:lnTo>
                <a:lnTo>
                  <a:pt x="4368" y="192"/>
                </a:lnTo>
                <a:lnTo>
                  <a:pt x="4464" y="0"/>
                </a:lnTo>
              </a:path>
            </a:pathLst>
          </a:custGeom>
          <a:noFill/>
          <a:ln w="57150" cap="sq" cmpd="sng">
            <a:solidFill>
              <a:srgbClr val="800080"/>
            </a:solidFill>
            <a:prstDash val="solid"/>
            <a:round/>
            <a:headEnd type="none" w="sm" len="sm"/>
            <a:tailEnd type="none" w="med" len="med"/>
          </a:ln>
        </p:spPr>
        <p:txBody>
          <a:bodyPr wrap="none"/>
          <a:lstStyle/>
          <a:p>
            <a:endParaRPr lang="de-DE"/>
          </a:p>
        </p:txBody>
      </p:sp>
      <p:grpSp>
        <p:nvGrpSpPr>
          <p:cNvPr id="33" name="Group 28"/>
          <p:cNvGrpSpPr>
            <a:grpSpLocks/>
          </p:cNvGrpSpPr>
          <p:nvPr/>
        </p:nvGrpSpPr>
        <p:grpSpPr bwMode="auto">
          <a:xfrm>
            <a:off x="1116013" y="1986944"/>
            <a:ext cx="7086600" cy="2706688"/>
            <a:chOff x="1056" y="1367"/>
            <a:chExt cx="4464" cy="1705"/>
          </a:xfrm>
        </p:grpSpPr>
        <p:sp>
          <p:nvSpPr>
            <p:cNvPr id="34" name="Freeform 29"/>
            <p:cNvSpPr>
              <a:spLocks/>
            </p:cNvSpPr>
            <p:nvPr/>
          </p:nvSpPr>
          <p:spPr bwMode="auto">
            <a:xfrm>
              <a:off x="1056" y="2016"/>
              <a:ext cx="4464" cy="1056"/>
            </a:xfrm>
            <a:custGeom>
              <a:avLst/>
              <a:gdLst>
                <a:gd name="T0" fmla="*/ 0 w 4464"/>
                <a:gd name="T1" fmla="*/ 1056 h 1056"/>
                <a:gd name="T2" fmla="*/ 1920 w 4464"/>
                <a:gd name="T3" fmla="*/ 912 h 1056"/>
                <a:gd name="T4" fmla="*/ 1920 w 4464"/>
                <a:gd name="T5" fmla="*/ 1008 h 1056"/>
                <a:gd name="T6" fmla="*/ 2304 w 4464"/>
                <a:gd name="T7" fmla="*/ 912 h 1056"/>
                <a:gd name="T8" fmla="*/ 3120 w 4464"/>
                <a:gd name="T9" fmla="*/ 912 h 1056"/>
                <a:gd name="T10" fmla="*/ 3936 w 4464"/>
                <a:gd name="T11" fmla="*/ 624 h 1056"/>
                <a:gd name="T12" fmla="*/ 4368 w 4464"/>
                <a:gd name="T13" fmla="*/ 192 h 1056"/>
                <a:gd name="T14" fmla="*/ 4464 w 4464"/>
                <a:gd name="T15" fmla="*/ 0 h 1056"/>
                <a:gd name="T16" fmla="*/ 0 60000 65536"/>
                <a:gd name="T17" fmla="*/ 0 60000 65536"/>
                <a:gd name="T18" fmla="*/ 0 60000 65536"/>
                <a:gd name="T19" fmla="*/ 0 60000 65536"/>
                <a:gd name="T20" fmla="*/ 0 60000 65536"/>
                <a:gd name="T21" fmla="*/ 0 60000 65536"/>
                <a:gd name="T22" fmla="*/ 0 60000 65536"/>
                <a:gd name="T23" fmla="*/ 0 60000 65536"/>
                <a:gd name="T24" fmla="*/ 0 w 4464"/>
                <a:gd name="T25" fmla="*/ 0 h 1056"/>
                <a:gd name="T26" fmla="*/ 4464 w 4464"/>
                <a:gd name="T27" fmla="*/ 1056 h 10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64" h="1056">
                  <a:moveTo>
                    <a:pt x="0" y="1056"/>
                  </a:moveTo>
                  <a:lnTo>
                    <a:pt x="1920" y="912"/>
                  </a:lnTo>
                  <a:lnTo>
                    <a:pt x="1920" y="1008"/>
                  </a:lnTo>
                  <a:lnTo>
                    <a:pt x="2304" y="912"/>
                  </a:lnTo>
                  <a:lnTo>
                    <a:pt x="3120" y="912"/>
                  </a:lnTo>
                  <a:lnTo>
                    <a:pt x="3936" y="624"/>
                  </a:lnTo>
                  <a:lnTo>
                    <a:pt x="4368" y="192"/>
                  </a:lnTo>
                  <a:lnTo>
                    <a:pt x="4464" y="0"/>
                  </a:lnTo>
                </a:path>
              </a:pathLst>
            </a:custGeom>
            <a:noFill/>
            <a:ln w="57150" cap="sq" cmpd="sng">
              <a:solidFill>
                <a:srgbClr val="800080"/>
              </a:solidFill>
              <a:prstDash val="solid"/>
              <a:round/>
              <a:headEnd type="none" w="sm" len="sm"/>
              <a:tailEnd type="none" w="med" len="med"/>
            </a:ln>
          </p:spPr>
          <p:txBody>
            <a:bodyPr wrap="none"/>
            <a:lstStyle/>
            <a:p>
              <a:endParaRPr lang="de-DE"/>
            </a:p>
          </p:txBody>
        </p:sp>
        <p:grpSp>
          <p:nvGrpSpPr>
            <p:cNvPr id="35" name="Group 30"/>
            <p:cNvGrpSpPr>
              <a:grpSpLocks/>
            </p:cNvGrpSpPr>
            <p:nvPr/>
          </p:nvGrpSpPr>
          <p:grpSpPr bwMode="auto">
            <a:xfrm>
              <a:off x="2471" y="1367"/>
              <a:ext cx="2334" cy="212"/>
              <a:chOff x="2471" y="1367"/>
              <a:chExt cx="2334" cy="212"/>
            </a:xfrm>
          </p:grpSpPr>
          <p:sp>
            <p:nvSpPr>
              <p:cNvPr id="36" name="Text Box 31"/>
              <p:cNvSpPr txBox="1">
                <a:spLocks noChangeArrowheads="1"/>
              </p:cNvSpPr>
              <p:nvPr/>
            </p:nvSpPr>
            <p:spPr bwMode="auto">
              <a:xfrm>
                <a:off x="2741" y="1367"/>
                <a:ext cx="2064" cy="212"/>
              </a:xfrm>
              <a:prstGeom prst="rect">
                <a:avLst/>
              </a:prstGeom>
              <a:noFill/>
              <a:ln w="12700" cap="sq">
                <a:noFill/>
                <a:miter lim="800000"/>
                <a:headEnd type="none" w="sm" len="sm"/>
                <a:tailEnd type="none" w="sm" len="sm"/>
              </a:ln>
            </p:spPr>
            <p:txBody>
              <a:bodyPr lIns="91395" tIns="45697" rIns="91395" bIns="45697">
                <a:spAutoFit/>
              </a:bodyPr>
              <a:lstStyle/>
              <a:p>
                <a:pPr algn="l" eaLnBrk="0" hangingPunct="0"/>
                <a:r>
                  <a:rPr lang="de-DE" b="1" dirty="0"/>
                  <a:t>Beitrag nach Änderung VAG</a:t>
                </a:r>
                <a:endParaRPr lang="de-DE" dirty="0"/>
              </a:p>
            </p:txBody>
          </p:sp>
          <p:sp>
            <p:nvSpPr>
              <p:cNvPr id="37" name="Line 32"/>
              <p:cNvSpPr>
                <a:spLocks noChangeShapeType="1"/>
              </p:cNvSpPr>
              <p:nvPr/>
            </p:nvSpPr>
            <p:spPr bwMode="auto">
              <a:xfrm>
                <a:off x="2471" y="1473"/>
                <a:ext cx="192" cy="0"/>
              </a:xfrm>
              <a:prstGeom prst="line">
                <a:avLst/>
              </a:prstGeom>
              <a:noFill/>
              <a:ln w="57150" cap="sq">
                <a:solidFill>
                  <a:srgbClr val="800080"/>
                </a:solidFill>
                <a:round/>
                <a:headEnd type="none" w="sm" len="sm"/>
                <a:tailEnd/>
              </a:ln>
            </p:spPr>
            <p:txBody>
              <a:bodyPr wrap="none"/>
              <a:lstStyle/>
              <a:p>
                <a:endParaRPr lang="de-DE"/>
              </a:p>
            </p:txBody>
          </p:sp>
        </p:grpSp>
      </p:grpSp>
      <p:sp>
        <p:nvSpPr>
          <p:cNvPr id="38" name="Freeform 34"/>
          <p:cNvSpPr>
            <a:spLocks/>
          </p:cNvSpPr>
          <p:nvPr/>
        </p:nvSpPr>
        <p:spPr bwMode="auto">
          <a:xfrm>
            <a:off x="1116013" y="4060825"/>
            <a:ext cx="7086600" cy="838200"/>
          </a:xfrm>
          <a:custGeom>
            <a:avLst/>
            <a:gdLst>
              <a:gd name="T0" fmla="*/ 0 w 4464"/>
              <a:gd name="T1" fmla="*/ 384 h 528"/>
              <a:gd name="T2" fmla="*/ 1920 w 4464"/>
              <a:gd name="T3" fmla="*/ 240 h 528"/>
              <a:gd name="T4" fmla="*/ 1920 w 4464"/>
              <a:gd name="T5" fmla="*/ 336 h 528"/>
              <a:gd name="T6" fmla="*/ 2304 w 4464"/>
              <a:gd name="T7" fmla="*/ 240 h 528"/>
              <a:gd name="T8" fmla="*/ 2304 w 4464"/>
              <a:gd name="T9" fmla="*/ 432 h 528"/>
              <a:gd name="T10" fmla="*/ 3120 w 4464"/>
              <a:gd name="T11" fmla="*/ 528 h 528"/>
              <a:gd name="T12" fmla="*/ 3888 w 4464"/>
              <a:gd name="T13" fmla="*/ 384 h 528"/>
              <a:gd name="T14" fmla="*/ 4464 w 4464"/>
              <a:gd name="T15" fmla="*/ 0 h 528"/>
              <a:gd name="T16" fmla="*/ 0 60000 65536"/>
              <a:gd name="T17" fmla="*/ 0 60000 65536"/>
              <a:gd name="T18" fmla="*/ 0 60000 65536"/>
              <a:gd name="T19" fmla="*/ 0 60000 65536"/>
              <a:gd name="T20" fmla="*/ 0 60000 65536"/>
              <a:gd name="T21" fmla="*/ 0 60000 65536"/>
              <a:gd name="T22" fmla="*/ 0 60000 65536"/>
              <a:gd name="T23" fmla="*/ 0 60000 65536"/>
              <a:gd name="T24" fmla="*/ 0 w 4464"/>
              <a:gd name="T25" fmla="*/ 0 h 528"/>
              <a:gd name="T26" fmla="*/ 4464 w 4464"/>
              <a:gd name="T27" fmla="*/ 528 h 5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64" h="528">
                <a:moveTo>
                  <a:pt x="0" y="384"/>
                </a:moveTo>
                <a:lnTo>
                  <a:pt x="1920" y="240"/>
                </a:lnTo>
                <a:lnTo>
                  <a:pt x="1920" y="336"/>
                </a:lnTo>
                <a:lnTo>
                  <a:pt x="2304" y="240"/>
                </a:lnTo>
                <a:lnTo>
                  <a:pt x="2304" y="432"/>
                </a:lnTo>
                <a:lnTo>
                  <a:pt x="3120" y="528"/>
                </a:lnTo>
                <a:lnTo>
                  <a:pt x="3888" y="384"/>
                </a:lnTo>
                <a:lnTo>
                  <a:pt x="4464" y="0"/>
                </a:lnTo>
              </a:path>
            </a:pathLst>
          </a:custGeom>
          <a:noFill/>
          <a:ln w="57150" cap="sq" cmpd="sng">
            <a:solidFill>
              <a:srgbClr val="000080"/>
            </a:solidFill>
            <a:prstDash val="solid"/>
            <a:round/>
            <a:headEnd type="none" w="sm" len="sm"/>
            <a:tailEnd type="none" w="med" len="med"/>
          </a:ln>
        </p:spPr>
        <p:txBody>
          <a:bodyPr wrap="none"/>
          <a:lstStyle/>
          <a:p>
            <a:endParaRPr lang="de-DE"/>
          </a:p>
        </p:txBody>
      </p:sp>
      <p:sp>
        <p:nvSpPr>
          <p:cNvPr id="39" name="Text Box 37"/>
          <p:cNvSpPr txBox="1">
            <a:spLocks noChangeArrowheads="1"/>
          </p:cNvSpPr>
          <p:nvPr/>
        </p:nvSpPr>
        <p:spPr bwMode="auto">
          <a:xfrm>
            <a:off x="9140148" y="3057684"/>
            <a:ext cx="2089051" cy="708024"/>
          </a:xfrm>
          <a:prstGeom prst="rect">
            <a:avLst/>
          </a:prstGeom>
          <a:noFill/>
          <a:ln w="12700" cap="sq">
            <a:noFill/>
            <a:miter lim="800000"/>
            <a:headEnd type="none" w="sm" len="sm"/>
            <a:tailEnd type="none" w="sm" len="sm"/>
          </a:ln>
        </p:spPr>
        <p:txBody>
          <a:bodyPr lIns="91395" tIns="45697" rIns="91395" bIns="45697"/>
          <a:lstStyle/>
          <a:p>
            <a:pPr algn="l" eaLnBrk="0" hangingPunct="0"/>
            <a:r>
              <a:rPr lang="de-DE" sz="2000" b="1" u="sng" dirty="0"/>
              <a:t>Modell:</a:t>
            </a:r>
            <a:r>
              <a:rPr lang="de-DE" sz="2000" b="1" dirty="0"/>
              <a:t/>
            </a:r>
            <a:br>
              <a:rPr lang="de-DE" sz="2000" b="1" dirty="0"/>
            </a:br>
            <a:r>
              <a:rPr lang="de-DE" sz="2000" b="1" dirty="0"/>
              <a:t>Mann, EA </a:t>
            </a:r>
            <a:r>
              <a:rPr lang="de-DE" sz="2000" b="1" dirty="0" smtClean="0"/>
              <a:t>35</a:t>
            </a:r>
            <a:endParaRPr lang="de-DE" sz="2000" b="1" dirty="0"/>
          </a:p>
        </p:txBody>
      </p:sp>
      <p:grpSp>
        <p:nvGrpSpPr>
          <p:cNvPr id="60" name="Group 23"/>
          <p:cNvGrpSpPr>
            <a:grpSpLocks/>
          </p:cNvGrpSpPr>
          <p:nvPr/>
        </p:nvGrpSpPr>
        <p:grpSpPr bwMode="auto">
          <a:xfrm>
            <a:off x="1116013" y="1595438"/>
            <a:ext cx="7010400" cy="2922588"/>
            <a:chOff x="1056" y="1135"/>
            <a:chExt cx="4416" cy="1841"/>
          </a:xfrm>
        </p:grpSpPr>
        <p:sp>
          <p:nvSpPr>
            <p:cNvPr id="61" name="Freeform 24"/>
            <p:cNvSpPr>
              <a:spLocks/>
            </p:cNvSpPr>
            <p:nvPr/>
          </p:nvSpPr>
          <p:spPr bwMode="auto">
            <a:xfrm>
              <a:off x="1056" y="1248"/>
              <a:ext cx="4416" cy="1728"/>
            </a:xfrm>
            <a:custGeom>
              <a:avLst/>
              <a:gdLst>
                <a:gd name="T0" fmla="*/ 0 w 4368"/>
                <a:gd name="T1" fmla="*/ 1728 h 1728"/>
                <a:gd name="T2" fmla="*/ 2050 w 4368"/>
                <a:gd name="T3" fmla="*/ 1536 h 1728"/>
                <a:gd name="T4" fmla="*/ 3895 w 4368"/>
                <a:gd name="T5" fmla="*/ 912 h 1728"/>
                <a:gd name="T6" fmla="*/ 4665 w 4368"/>
                <a:gd name="T7" fmla="*/ 0 h 1728"/>
                <a:gd name="T8" fmla="*/ 0 60000 65536"/>
                <a:gd name="T9" fmla="*/ 0 60000 65536"/>
                <a:gd name="T10" fmla="*/ 0 60000 65536"/>
                <a:gd name="T11" fmla="*/ 0 60000 65536"/>
                <a:gd name="T12" fmla="*/ 0 w 4368"/>
                <a:gd name="T13" fmla="*/ 0 h 1728"/>
                <a:gd name="T14" fmla="*/ 4368 w 4368"/>
                <a:gd name="T15" fmla="*/ 1728 h 1728"/>
              </a:gdLst>
              <a:ahLst/>
              <a:cxnLst>
                <a:cxn ang="T8">
                  <a:pos x="T0" y="T1"/>
                </a:cxn>
                <a:cxn ang="T9">
                  <a:pos x="T2" y="T3"/>
                </a:cxn>
                <a:cxn ang="T10">
                  <a:pos x="T4" y="T5"/>
                </a:cxn>
                <a:cxn ang="T11">
                  <a:pos x="T6" y="T7"/>
                </a:cxn>
              </a:cxnLst>
              <a:rect l="T12" t="T13" r="T14" b="T15"/>
              <a:pathLst>
                <a:path w="4368" h="1728">
                  <a:moveTo>
                    <a:pt x="0" y="1728"/>
                  </a:moveTo>
                  <a:lnTo>
                    <a:pt x="1920" y="1536"/>
                  </a:lnTo>
                  <a:lnTo>
                    <a:pt x="3648" y="912"/>
                  </a:lnTo>
                  <a:lnTo>
                    <a:pt x="4368" y="0"/>
                  </a:lnTo>
                </a:path>
              </a:pathLst>
            </a:custGeom>
            <a:noFill/>
            <a:ln w="57150" cap="sq" cmpd="sng">
              <a:solidFill>
                <a:srgbClr val="FF0000"/>
              </a:solidFill>
              <a:prstDash val="solid"/>
              <a:round/>
              <a:headEnd type="none" w="sm" len="sm"/>
              <a:tailEnd type="none" w="med" len="med"/>
            </a:ln>
          </p:spPr>
          <p:txBody>
            <a:bodyPr wrap="none"/>
            <a:lstStyle/>
            <a:p>
              <a:endParaRPr lang="de-DE"/>
            </a:p>
          </p:txBody>
        </p:sp>
        <p:grpSp>
          <p:nvGrpSpPr>
            <p:cNvPr id="62" name="Group 25"/>
            <p:cNvGrpSpPr>
              <a:grpSpLocks/>
            </p:cNvGrpSpPr>
            <p:nvPr/>
          </p:nvGrpSpPr>
          <p:grpSpPr bwMode="auto">
            <a:xfrm>
              <a:off x="2472" y="1135"/>
              <a:ext cx="2111" cy="212"/>
              <a:chOff x="2472" y="1135"/>
              <a:chExt cx="2111" cy="212"/>
            </a:xfrm>
          </p:grpSpPr>
          <p:sp>
            <p:nvSpPr>
              <p:cNvPr id="63" name="Text Box 26"/>
              <p:cNvSpPr txBox="1">
                <a:spLocks noChangeArrowheads="1"/>
              </p:cNvSpPr>
              <p:nvPr/>
            </p:nvSpPr>
            <p:spPr bwMode="auto">
              <a:xfrm>
                <a:off x="2759" y="1135"/>
                <a:ext cx="1824" cy="212"/>
              </a:xfrm>
              <a:prstGeom prst="rect">
                <a:avLst/>
              </a:prstGeom>
              <a:noFill/>
              <a:ln w="12700" cap="sq">
                <a:noFill/>
                <a:miter lim="800000"/>
                <a:headEnd type="none" w="sm" len="sm"/>
                <a:tailEnd type="none" w="sm" len="sm"/>
              </a:ln>
            </p:spPr>
            <p:txBody>
              <a:bodyPr lIns="91395" tIns="45697" rIns="91395" bIns="45697">
                <a:spAutoFit/>
              </a:bodyPr>
              <a:lstStyle/>
              <a:p>
                <a:pPr algn="l" eaLnBrk="0" hangingPunct="0"/>
                <a:r>
                  <a:rPr lang="de-DE" b="1" dirty="0"/>
                  <a:t>GKV-Höchstbeitrag</a:t>
                </a:r>
                <a:endParaRPr lang="de-DE" dirty="0"/>
              </a:p>
            </p:txBody>
          </p:sp>
          <p:sp>
            <p:nvSpPr>
              <p:cNvPr id="64" name="Line 27"/>
              <p:cNvSpPr>
                <a:spLocks noChangeShapeType="1"/>
              </p:cNvSpPr>
              <p:nvPr/>
            </p:nvSpPr>
            <p:spPr bwMode="auto">
              <a:xfrm>
                <a:off x="2472" y="1271"/>
                <a:ext cx="192" cy="0"/>
              </a:xfrm>
              <a:prstGeom prst="line">
                <a:avLst/>
              </a:prstGeom>
              <a:noFill/>
              <a:ln w="57150" cap="sq">
                <a:solidFill>
                  <a:srgbClr val="FF0000"/>
                </a:solidFill>
                <a:round/>
                <a:headEnd type="none" w="sm" len="sm"/>
                <a:tailEnd/>
              </a:ln>
            </p:spPr>
            <p:txBody>
              <a:bodyPr wrap="none"/>
              <a:lstStyle/>
              <a:p>
                <a:endParaRPr lang="de-DE"/>
              </a:p>
            </p:txBody>
          </p:sp>
        </p:grpSp>
      </p:grpSp>
      <p:sp>
        <p:nvSpPr>
          <p:cNvPr id="65" name="Text Box 35"/>
          <p:cNvSpPr txBox="1">
            <a:spLocks noChangeArrowheads="1"/>
          </p:cNvSpPr>
          <p:nvPr/>
        </p:nvSpPr>
        <p:spPr bwMode="auto">
          <a:xfrm>
            <a:off x="3790951" y="2308399"/>
            <a:ext cx="4038600" cy="581025"/>
          </a:xfrm>
          <a:prstGeom prst="rect">
            <a:avLst/>
          </a:prstGeom>
          <a:noFill/>
          <a:ln w="12700" cap="sq">
            <a:noFill/>
            <a:miter lim="800000"/>
            <a:headEnd type="none" w="sm" len="sm"/>
            <a:tailEnd type="none" w="sm" len="sm"/>
          </a:ln>
        </p:spPr>
        <p:txBody>
          <a:bodyPr lIns="91395" tIns="45697" rIns="91395" bIns="45697">
            <a:spAutoFit/>
          </a:bodyPr>
          <a:lstStyle/>
          <a:p>
            <a:pPr algn="l" eaLnBrk="0" hangingPunct="0"/>
            <a:r>
              <a:rPr lang="de-DE" b="1" dirty="0"/>
              <a:t>Weitere Entlastung durch Wegfall TG und Beitragszuschuss GRV</a:t>
            </a:r>
          </a:p>
        </p:txBody>
      </p:sp>
      <p:sp>
        <p:nvSpPr>
          <p:cNvPr id="66" name="Line 36"/>
          <p:cNvSpPr>
            <a:spLocks noChangeShapeType="1"/>
          </p:cNvSpPr>
          <p:nvPr/>
        </p:nvSpPr>
        <p:spPr bwMode="auto">
          <a:xfrm>
            <a:off x="3362326" y="2665162"/>
            <a:ext cx="304800" cy="0"/>
          </a:xfrm>
          <a:prstGeom prst="line">
            <a:avLst/>
          </a:prstGeom>
          <a:noFill/>
          <a:ln w="57150" cap="sq">
            <a:solidFill>
              <a:srgbClr val="000080"/>
            </a:solidFill>
            <a:round/>
            <a:headEnd type="none" w="sm" len="sm"/>
            <a:tailEnd/>
          </a:ln>
        </p:spPr>
        <p:txBody>
          <a:bodyPr wrap="none"/>
          <a:lstStyle/>
          <a:p>
            <a:endParaRPr lang="de-DE"/>
          </a:p>
        </p:txBody>
      </p:sp>
    </p:spTree>
    <p:extLst>
      <p:ext uri="{BB962C8B-B14F-4D97-AF65-F5344CB8AC3E}">
        <p14:creationId xmlns:p14="http://schemas.microsoft.com/office/powerpoint/2010/main" val="204091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barn(outVertical)">
                                      <p:cBhvr>
                                        <p:cTn id="11" dur="500"/>
                                        <p:tgtEl>
                                          <p:spTgt spid="27">
                                            <p:txEl>
                                              <p:pRg st="0" end="0"/>
                                            </p:txEl>
                                          </p:spTgt>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27">
                                            <p:txEl>
                                              <p:pRg st="1" end="1"/>
                                            </p:txEl>
                                          </p:spTgt>
                                        </p:tgtEl>
                                        <p:attrNameLst>
                                          <p:attrName>style.visibility</p:attrName>
                                        </p:attrNameLst>
                                      </p:cBhvr>
                                      <p:to>
                                        <p:strVal val="visible"/>
                                      </p:to>
                                    </p:set>
                                    <p:animEffect transition="in" filter="barn(outVertical)">
                                      <p:cBhvr>
                                        <p:cTn id="15" dur="500"/>
                                        <p:tgtEl>
                                          <p:spTgt spid="2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left)">
                                      <p:cBhvr>
                                        <p:cTn id="25" dur="500"/>
                                        <p:tgtEl>
                                          <p:spTgt spid="33"/>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39"/>
                                        </p:tgtEl>
                                        <p:attrNameLst>
                                          <p:attrName>style.visibility</p:attrName>
                                        </p:attrNameLst>
                                      </p:cBhvr>
                                      <p:to>
                                        <p:strVal val="visible"/>
                                      </p:to>
                                    </p:set>
                                    <p:anim calcmode="lin" valueType="num">
                                      <p:cBhvr>
                                        <p:cTn id="30" dur="500" fill="hold"/>
                                        <p:tgtEl>
                                          <p:spTgt spid="39"/>
                                        </p:tgtEl>
                                        <p:attrNameLst>
                                          <p:attrName>ppt_w</p:attrName>
                                        </p:attrNameLst>
                                      </p:cBhvr>
                                      <p:tavLst>
                                        <p:tav tm="0">
                                          <p:val>
                                            <p:fltVal val="0"/>
                                          </p:val>
                                        </p:tav>
                                        <p:tav tm="100000">
                                          <p:val>
                                            <p:strVal val="#ppt_w"/>
                                          </p:val>
                                        </p:tav>
                                      </p:tavLst>
                                    </p:anim>
                                    <p:anim calcmode="lin" valueType="num">
                                      <p:cBhvr>
                                        <p:cTn id="31" dur="500" fill="hold"/>
                                        <p:tgtEl>
                                          <p:spTgt spid="39"/>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60"/>
                                        </p:tgtEl>
                                        <p:attrNameLst>
                                          <p:attrName>style.visibility</p:attrName>
                                        </p:attrNameLst>
                                      </p:cBhvr>
                                      <p:to>
                                        <p:strVal val="visible"/>
                                      </p:to>
                                    </p:set>
                                    <p:animEffect transition="in" filter="wipe(left)">
                                      <p:cBhvr>
                                        <p:cTn id="36"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autoUpdateAnimBg="0"/>
      <p:bldP spid="39"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Die gesetzliche und private Krankenversicherung im Vergleich</a:t>
            </a:r>
          </a:p>
        </p:txBody>
      </p:sp>
      <p:sp>
        <p:nvSpPr>
          <p:cNvPr id="5" name="Text Box 2"/>
          <p:cNvSpPr txBox="1">
            <a:spLocks noChangeArrowheads="1"/>
          </p:cNvSpPr>
          <p:nvPr/>
        </p:nvSpPr>
        <p:spPr bwMode="auto">
          <a:xfrm>
            <a:off x="411330" y="1686176"/>
            <a:ext cx="6781800" cy="457200"/>
          </a:xfrm>
          <a:prstGeom prst="rect">
            <a:avLst/>
          </a:prstGeom>
          <a:noFill/>
          <a:ln w="12700" cap="sq">
            <a:noFill/>
            <a:miter lim="800000"/>
            <a:headEnd type="none" w="sm" len="sm"/>
            <a:tailEnd type="none" w="sm" len="sm"/>
          </a:ln>
        </p:spPr>
        <p:txBody>
          <a:bodyPr lIns="91395" tIns="45697" rIns="91395" bIns="45697"/>
          <a:lstStyle/>
          <a:p>
            <a:pPr algn="l" eaLnBrk="0" hangingPunct="0"/>
            <a:r>
              <a:rPr lang="de-DE" sz="2000" b="1" dirty="0"/>
              <a:t>Krankentagegeldabsicherung in der GKV</a:t>
            </a:r>
          </a:p>
        </p:txBody>
      </p:sp>
      <p:sp>
        <p:nvSpPr>
          <p:cNvPr id="6" name="Text Box 5"/>
          <p:cNvSpPr txBox="1">
            <a:spLocks noChangeArrowheads="1"/>
          </p:cNvSpPr>
          <p:nvPr/>
        </p:nvSpPr>
        <p:spPr bwMode="auto">
          <a:xfrm>
            <a:off x="4833573" y="2326605"/>
            <a:ext cx="6408712" cy="1224161"/>
          </a:xfrm>
          <a:prstGeom prst="rect">
            <a:avLst/>
          </a:prstGeom>
          <a:noFill/>
          <a:ln w="12700" cap="sq">
            <a:noFill/>
            <a:miter lim="800000"/>
            <a:headEnd type="none" w="sm" len="sm"/>
            <a:tailEnd type="none" w="sm" len="sm"/>
          </a:ln>
        </p:spPr>
        <p:txBody>
          <a:bodyPr lIns="91395" tIns="45697" rIns="91395" bIns="45697"/>
          <a:lstStyle/>
          <a:p>
            <a:pPr algn="l">
              <a:buFont typeface="Wingdings" pitchFamily="2" charset="2"/>
              <a:buNone/>
            </a:pPr>
            <a:r>
              <a:rPr lang="de-DE" sz="1400" dirty="0">
                <a:cs typeface="Times New Roman" pitchFamily="18" charset="0"/>
              </a:rPr>
              <a:t>Bruttogehalt:	€ </a:t>
            </a:r>
            <a:r>
              <a:rPr lang="de-DE" sz="1400" dirty="0" smtClean="0">
                <a:cs typeface="Times New Roman" pitchFamily="18" charset="0"/>
              </a:rPr>
              <a:t>4.800 </a:t>
            </a:r>
            <a:endParaRPr lang="de-DE" sz="1400" dirty="0">
              <a:cs typeface="Times New Roman" pitchFamily="18" charset="0"/>
            </a:endParaRPr>
          </a:p>
          <a:p>
            <a:pPr algn="l">
              <a:buFont typeface="Wingdings" pitchFamily="2" charset="2"/>
              <a:buNone/>
            </a:pPr>
            <a:r>
              <a:rPr lang="de-DE" sz="1400" dirty="0" smtClean="0">
                <a:cs typeface="Times New Roman" pitchFamily="18" charset="0"/>
              </a:rPr>
              <a:t>Nettogehalt :  </a:t>
            </a:r>
            <a:r>
              <a:rPr lang="de-DE" sz="1400" dirty="0">
                <a:cs typeface="Times New Roman" pitchFamily="18" charset="0"/>
              </a:rPr>
              <a:t>	€ </a:t>
            </a:r>
            <a:r>
              <a:rPr lang="de-DE" sz="1400" dirty="0" smtClean="0">
                <a:cs typeface="Times New Roman" pitchFamily="18" charset="0"/>
              </a:rPr>
              <a:t>3.327</a:t>
            </a:r>
            <a:endParaRPr lang="de-DE" sz="1400" dirty="0">
              <a:cs typeface="Times New Roman" pitchFamily="18" charset="0"/>
            </a:endParaRPr>
          </a:p>
          <a:p>
            <a:pPr algn="l">
              <a:buFont typeface="Wingdings" pitchFamily="2" charset="2"/>
              <a:buNone/>
            </a:pPr>
            <a:r>
              <a:rPr lang="de-DE" sz="1400" dirty="0" smtClean="0">
                <a:cs typeface="Times New Roman" pitchFamily="18" charset="0"/>
              </a:rPr>
              <a:t>12 </a:t>
            </a:r>
            <a:r>
              <a:rPr lang="de-DE" sz="1400" dirty="0">
                <a:cs typeface="Times New Roman" pitchFamily="18" charset="0"/>
              </a:rPr>
              <a:t>Gehälter p.a.	€ </a:t>
            </a:r>
            <a:r>
              <a:rPr lang="de-DE" sz="1400" dirty="0" smtClean="0">
                <a:cs typeface="Times New Roman" pitchFamily="18" charset="0"/>
              </a:rPr>
              <a:t>57.600</a:t>
            </a:r>
          </a:p>
          <a:p>
            <a:pPr algn="l">
              <a:buFont typeface="Wingdings" pitchFamily="2" charset="2"/>
              <a:buNone/>
            </a:pPr>
            <a:r>
              <a:rPr lang="de-DE" sz="1400" dirty="0" smtClean="0">
                <a:cs typeface="Times New Roman" pitchFamily="18" charset="0"/>
              </a:rPr>
              <a:t>BMG </a:t>
            </a:r>
            <a:r>
              <a:rPr lang="de-DE" sz="1400" dirty="0">
                <a:cs typeface="Times New Roman" pitchFamily="18" charset="0"/>
              </a:rPr>
              <a:t>KV+PV (</a:t>
            </a:r>
            <a:r>
              <a:rPr lang="de-DE" sz="1400" dirty="0" smtClean="0">
                <a:cs typeface="Times New Roman" pitchFamily="18" charset="0"/>
              </a:rPr>
              <a:t>2013):</a:t>
            </a:r>
            <a:r>
              <a:rPr lang="de-DE" sz="1400" dirty="0">
                <a:cs typeface="Times New Roman" pitchFamily="18" charset="0"/>
              </a:rPr>
              <a:t>	€ </a:t>
            </a:r>
            <a:r>
              <a:rPr lang="de-DE" sz="1400" dirty="0" smtClean="0">
                <a:cs typeface="Times New Roman" pitchFamily="18" charset="0"/>
              </a:rPr>
              <a:t>4.837,50</a:t>
            </a:r>
            <a:endParaRPr lang="de-DE" sz="1400" dirty="0">
              <a:cs typeface="Times New Roman" pitchFamily="18" charset="0"/>
            </a:endParaRPr>
          </a:p>
        </p:txBody>
      </p:sp>
      <p:sp>
        <p:nvSpPr>
          <p:cNvPr id="8" name="Text Box 3"/>
          <p:cNvSpPr txBox="1">
            <a:spLocks noChangeArrowheads="1"/>
          </p:cNvSpPr>
          <p:nvPr/>
        </p:nvSpPr>
        <p:spPr bwMode="auto">
          <a:xfrm>
            <a:off x="475497" y="2326605"/>
            <a:ext cx="3510965" cy="307730"/>
          </a:xfrm>
          <a:prstGeom prst="rect">
            <a:avLst/>
          </a:prstGeom>
          <a:noFill/>
          <a:ln w="12700" cap="sq">
            <a:noFill/>
            <a:miter lim="800000"/>
            <a:headEnd type="none" w="sm" len="sm"/>
            <a:tailEnd type="none" w="sm" len="sm"/>
          </a:ln>
        </p:spPr>
        <p:txBody>
          <a:bodyPr wrap="square" lIns="91395" tIns="45697" rIns="91395" bIns="45697">
            <a:spAutoFit/>
          </a:bodyPr>
          <a:lstStyle/>
          <a:p>
            <a:pPr algn="l">
              <a:spcBef>
                <a:spcPct val="50000"/>
              </a:spcBef>
              <a:buFont typeface="Wingdings" pitchFamily="2" charset="2"/>
              <a:buNone/>
            </a:pPr>
            <a:r>
              <a:rPr lang="de-DE" sz="1400" b="1" u="sng" dirty="0" smtClean="0">
                <a:cs typeface="Times New Roman" pitchFamily="18" charset="0"/>
              </a:rPr>
              <a:t>Ausgangsdaten (</a:t>
            </a:r>
            <a:r>
              <a:rPr lang="de-DE" sz="1400" b="1" u="sng" dirty="0" err="1">
                <a:cs typeface="Times New Roman" pitchFamily="18" charset="0"/>
              </a:rPr>
              <a:t>Stkl</a:t>
            </a:r>
            <a:r>
              <a:rPr lang="de-DE" sz="1400" b="1" u="sng" dirty="0">
                <a:cs typeface="Times New Roman" pitchFamily="18" charset="0"/>
              </a:rPr>
              <a:t>. </a:t>
            </a:r>
            <a:r>
              <a:rPr lang="de-DE" sz="1400" b="1" u="sng" dirty="0" smtClean="0">
                <a:cs typeface="Times New Roman" pitchFamily="18" charset="0"/>
              </a:rPr>
              <a:t>III, keine Kinder):</a:t>
            </a:r>
            <a:endParaRPr lang="de-DE" sz="1400" u="sng" dirty="0">
              <a:cs typeface="Times New Roman" pitchFamily="18" charset="0"/>
            </a:endParaRPr>
          </a:p>
        </p:txBody>
      </p:sp>
      <p:sp>
        <p:nvSpPr>
          <p:cNvPr id="9" name="Text Box 4"/>
          <p:cNvSpPr txBox="1">
            <a:spLocks noChangeArrowheads="1"/>
          </p:cNvSpPr>
          <p:nvPr/>
        </p:nvSpPr>
        <p:spPr bwMode="auto">
          <a:xfrm>
            <a:off x="411330" y="3341938"/>
            <a:ext cx="3200400" cy="304800"/>
          </a:xfrm>
          <a:prstGeom prst="rect">
            <a:avLst/>
          </a:prstGeom>
          <a:noFill/>
          <a:ln w="12700" cap="sq">
            <a:noFill/>
            <a:miter lim="800000"/>
            <a:headEnd type="none" w="sm" len="sm"/>
            <a:tailEnd type="none" w="sm" len="sm"/>
          </a:ln>
        </p:spPr>
        <p:txBody>
          <a:bodyPr lIns="91395" tIns="45697" rIns="91395" bIns="45697">
            <a:spAutoFit/>
          </a:bodyPr>
          <a:lstStyle/>
          <a:p>
            <a:pPr algn="l">
              <a:spcBef>
                <a:spcPct val="50000"/>
              </a:spcBef>
              <a:buFont typeface="Wingdings" pitchFamily="2" charset="2"/>
              <a:buNone/>
            </a:pPr>
            <a:r>
              <a:rPr lang="de-DE" sz="1400" b="1" dirty="0">
                <a:cs typeface="Times New Roman" pitchFamily="18" charset="0"/>
              </a:rPr>
              <a:t>Tagegeldberechnung:</a:t>
            </a:r>
            <a:endParaRPr lang="de-DE" sz="1400" dirty="0">
              <a:cs typeface="Times New Roman" pitchFamily="18" charset="0"/>
            </a:endParaRPr>
          </a:p>
        </p:txBody>
      </p:sp>
      <p:sp>
        <p:nvSpPr>
          <p:cNvPr id="10" name="Rechteck 9"/>
          <p:cNvSpPr/>
          <p:nvPr/>
        </p:nvSpPr>
        <p:spPr bwMode="auto">
          <a:xfrm>
            <a:off x="475497" y="3733995"/>
            <a:ext cx="10766788" cy="194421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12" name="Text Box 6"/>
          <p:cNvSpPr txBox="1">
            <a:spLocks noChangeArrowheads="1"/>
          </p:cNvSpPr>
          <p:nvPr/>
        </p:nvSpPr>
        <p:spPr bwMode="auto">
          <a:xfrm>
            <a:off x="948741" y="3886590"/>
            <a:ext cx="3505200" cy="381000"/>
          </a:xfrm>
          <a:prstGeom prst="rect">
            <a:avLst/>
          </a:prstGeom>
          <a:noFill/>
          <a:ln w="12700" cap="sq">
            <a:noFill/>
            <a:miter lim="800000"/>
            <a:headEnd type="none" w="sm" len="sm"/>
            <a:tailEnd type="none" w="sm" len="sm"/>
          </a:ln>
        </p:spPr>
        <p:txBody>
          <a:bodyPr lIns="91395" tIns="45697" rIns="91395" bIns="45697"/>
          <a:lstStyle/>
          <a:p>
            <a:pPr algn="ctr">
              <a:spcBef>
                <a:spcPct val="50000"/>
              </a:spcBef>
              <a:buFont typeface="Wingdings" pitchFamily="2" charset="2"/>
              <a:buNone/>
            </a:pPr>
            <a:r>
              <a:rPr lang="de-DE" sz="1400" u="sng" dirty="0">
                <a:cs typeface="Times New Roman" pitchFamily="18" charset="0"/>
              </a:rPr>
              <a:t>70% vom Bruttolohn</a:t>
            </a:r>
          </a:p>
        </p:txBody>
      </p:sp>
      <p:sp>
        <p:nvSpPr>
          <p:cNvPr id="13" name="Text Box 12"/>
          <p:cNvSpPr txBox="1">
            <a:spLocks noChangeArrowheads="1"/>
          </p:cNvSpPr>
          <p:nvPr/>
        </p:nvSpPr>
        <p:spPr bwMode="auto">
          <a:xfrm>
            <a:off x="7150768" y="3899791"/>
            <a:ext cx="3581400" cy="381000"/>
          </a:xfrm>
          <a:prstGeom prst="rect">
            <a:avLst/>
          </a:prstGeom>
          <a:noFill/>
          <a:ln w="12700" cap="sq">
            <a:noFill/>
            <a:miter lim="800000"/>
            <a:headEnd type="none" w="sm" len="sm"/>
            <a:tailEnd type="none" w="sm" len="sm"/>
          </a:ln>
        </p:spPr>
        <p:txBody>
          <a:bodyPr lIns="91395" tIns="45697" rIns="91395" bIns="45697"/>
          <a:lstStyle/>
          <a:p>
            <a:pPr algn="ctr">
              <a:spcBef>
                <a:spcPct val="50000"/>
              </a:spcBef>
              <a:buFont typeface="Wingdings" pitchFamily="2" charset="2"/>
              <a:buNone/>
            </a:pPr>
            <a:r>
              <a:rPr lang="de-DE" sz="1400" u="sng" dirty="0">
                <a:cs typeface="Times New Roman" pitchFamily="18" charset="0"/>
              </a:rPr>
              <a:t>90% vom </a:t>
            </a:r>
            <a:r>
              <a:rPr lang="de-DE" sz="1400" u="sng" dirty="0" smtClean="0">
                <a:cs typeface="Times New Roman" pitchFamily="18" charset="0"/>
              </a:rPr>
              <a:t>Nettolohn</a:t>
            </a:r>
            <a:endParaRPr lang="de-DE" sz="1400" u="sng" dirty="0">
              <a:cs typeface="Times New Roman" pitchFamily="18" charset="0"/>
            </a:endParaRPr>
          </a:p>
        </p:txBody>
      </p:sp>
      <p:sp>
        <p:nvSpPr>
          <p:cNvPr id="14" name="Text Box 7"/>
          <p:cNvSpPr txBox="1">
            <a:spLocks noChangeArrowheads="1"/>
          </p:cNvSpPr>
          <p:nvPr/>
        </p:nvSpPr>
        <p:spPr bwMode="auto">
          <a:xfrm>
            <a:off x="1971682" y="4338138"/>
            <a:ext cx="172844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b="1" dirty="0">
                <a:cs typeface="Times New Roman" pitchFamily="18" charset="0"/>
              </a:rPr>
              <a:t>€ </a:t>
            </a:r>
            <a:r>
              <a:rPr lang="de-DE" sz="1400" b="1" dirty="0" smtClean="0">
                <a:cs typeface="Times New Roman" pitchFamily="18" charset="0"/>
              </a:rPr>
              <a:t>4.800 </a:t>
            </a:r>
            <a:r>
              <a:rPr lang="de-DE" sz="1400" b="1" dirty="0">
                <a:cs typeface="Times New Roman" pitchFamily="18" charset="0"/>
              </a:rPr>
              <a:t>x 70</a:t>
            </a:r>
            <a:r>
              <a:rPr lang="de-DE" sz="1400" b="1" dirty="0" smtClean="0">
                <a:cs typeface="Times New Roman" pitchFamily="18" charset="0"/>
              </a:rPr>
              <a:t>%   </a:t>
            </a:r>
            <a:r>
              <a:rPr lang="de-DE" sz="1400" b="1" dirty="0">
                <a:cs typeface="Times New Roman" pitchFamily="18" charset="0"/>
              </a:rPr>
              <a:t>=</a:t>
            </a:r>
          </a:p>
        </p:txBody>
      </p:sp>
      <p:sp>
        <p:nvSpPr>
          <p:cNvPr id="15" name="Text Box 8"/>
          <p:cNvSpPr txBox="1">
            <a:spLocks noChangeArrowheads="1"/>
          </p:cNvSpPr>
          <p:nvPr/>
        </p:nvSpPr>
        <p:spPr bwMode="auto">
          <a:xfrm>
            <a:off x="4202446" y="4332373"/>
            <a:ext cx="14478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b="1" dirty="0">
                <a:cs typeface="Times New Roman" pitchFamily="18" charset="0"/>
              </a:rPr>
              <a:t>€ </a:t>
            </a:r>
            <a:r>
              <a:rPr lang="de-DE" sz="1400" b="1" dirty="0" smtClean="0">
                <a:cs typeface="Times New Roman" pitchFamily="18" charset="0"/>
              </a:rPr>
              <a:t>3.360</a:t>
            </a:r>
            <a:endParaRPr lang="de-DE" sz="1400" dirty="0">
              <a:cs typeface="Times New Roman" pitchFamily="18" charset="0"/>
            </a:endParaRPr>
          </a:p>
        </p:txBody>
      </p:sp>
      <p:sp>
        <p:nvSpPr>
          <p:cNvPr id="16" name="Text Box 9"/>
          <p:cNvSpPr txBox="1">
            <a:spLocks noChangeArrowheads="1"/>
          </p:cNvSpPr>
          <p:nvPr/>
        </p:nvSpPr>
        <p:spPr bwMode="auto">
          <a:xfrm>
            <a:off x="6501898" y="4330897"/>
            <a:ext cx="20574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b="1" dirty="0"/>
              <a:t>€ </a:t>
            </a:r>
            <a:r>
              <a:rPr lang="de-DE" sz="1400" b="1" dirty="0" smtClean="0"/>
              <a:t>3.327 </a:t>
            </a:r>
            <a:r>
              <a:rPr lang="de-DE" sz="1400" b="1" dirty="0"/>
              <a:t>x 90% </a:t>
            </a:r>
            <a:r>
              <a:rPr lang="de-DE" sz="1400" b="1" dirty="0" smtClean="0"/>
              <a:t>    =</a:t>
            </a:r>
            <a:endParaRPr lang="de-DE" sz="1400" b="1" dirty="0"/>
          </a:p>
        </p:txBody>
      </p:sp>
      <p:sp>
        <p:nvSpPr>
          <p:cNvPr id="17" name="Text Box 10"/>
          <p:cNvSpPr txBox="1">
            <a:spLocks noChangeArrowheads="1"/>
          </p:cNvSpPr>
          <p:nvPr/>
        </p:nvSpPr>
        <p:spPr bwMode="auto">
          <a:xfrm>
            <a:off x="8814802" y="4325103"/>
            <a:ext cx="15240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b="1" dirty="0"/>
              <a:t>€ </a:t>
            </a:r>
            <a:r>
              <a:rPr lang="de-DE" sz="1400" b="1" dirty="0" smtClean="0"/>
              <a:t>2.994,30</a:t>
            </a:r>
            <a:endParaRPr lang="de-DE" sz="1400" dirty="0"/>
          </a:p>
        </p:txBody>
      </p:sp>
      <p:grpSp>
        <p:nvGrpSpPr>
          <p:cNvPr id="18" name="Group 14"/>
          <p:cNvGrpSpPr>
            <a:grpSpLocks/>
          </p:cNvGrpSpPr>
          <p:nvPr/>
        </p:nvGrpSpPr>
        <p:grpSpPr bwMode="auto">
          <a:xfrm>
            <a:off x="4615884" y="4706103"/>
            <a:ext cx="4464496" cy="533400"/>
            <a:chOff x="2520" y="2496"/>
            <a:chExt cx="2578" cy="336"/>
          </a:xfrm>
        </p:grpSpPr>
        <p:cxnSp>
          <p:nvCxnSpPr>
            <p:cNvPr id="19" name="AutoShape 15"/>
            <p:cNvCxnSpPr>
              <a:cxnSpLocks noChangeShapeType="1"/>
            </p:cNvCxnSpPr>
            <p:nvPr/>
          </p:nvCxnSpPr>
          <p:spPr bwMode="auto">
            <a:xfrm rot="16200000" flipH="1">
              <a:off x="3096" y="1920"/>
              <a:ext cx="336" cy="1488"/>
            </a:xfrm>
            <a:prstGeom prst="bentConnector3">
              <a:avLst>
                <a:gd name="adj1" fmla="val 50000"/>
              </a:avLst>
            </a:prstGeom>
            <a:noFill/>
            <a:ln w="28575" cap="sq">
              <a:solidFill>
                <a:srgbClr val="1D2D4B"/>
              </a:solidFill>
              <a:miter lim="800000"/>
              <a:headEnd type="none" w="sm" len="sm"/>
              <a:tailEnd type="triangle" w="med" len="med"/>
            </a:ln>
          </p:spPr>
        </p:cxnSp>
        <p:cxnSp>
          <p:nvCxnSpPr>
            <p:cNvPr id="20" name="AutoShape 16"/>
            <p:cNvCxnSpPr>
              <a:cxnSpLocks noChangeShapeType="1"/>
            </p:cNvCxnSpPr>
            <p:nvPr/>
          </p:nvCxnSpPr>
          <p:spPr bwMode="auto">
            <a:xfrm rot="5400000">
              <a:off x="4390" y="2124"/>
              <a:ext cx="336" cy="1080"/>
            </a:xfrm>
            <a:prstGeom prst="bentConnector3">
              <a:avLst>
                <a:gd name="adj1" fmla="val 50000"/>
              </a:avLst>
            </a:prstGeom>
            <a:noFill/>
            <a:ln w="28575" cap="sq">
              <a:solidFill>
                <a:srgbClr val="1D2D4B"/>
              </a:solidFill>
              <a:miter lim="800000"/>
              <a:headEnd type="none" w="sm" len="sm"/>
              <a:tailEnd type="triangle" w="med" len="med"/>
            </a:ln>
          </p:spPr>
        </p:cxnSp>
      </p:grpSp>
      <p:sp>
        <p:nvSpPr>
          <p:cNvPr id="21" name="Text Box 19"/>
          <p:cNvSpPr txBox="1">
            <a:spLocks noChangeArrowheads="1"/>
          </p:cNvSpPr>
          <p:nvPr/>
        </p:nvSpPr>
        <p:spPr bwMode="auto">
          <a:xfrm>
            <a:off x="5498980" y="5283815"/>
            <a:ext cx="4953000" cy="381000"/>
          </a:xfrm>
          <a:prstGeom prst="rect">
            <a:avLst/>
          </a:prstGeom>
          <a:noFill/>
          <a:ln w="12700" cap="sq">
            <a:noFill/>
            <a:miter lim="800000"/>
            <a:headEnd type="none" w="sm" len="sm"/>
            <a:tailEnd type="none" w="sm" len="sm"/>
          </a:ln>
        </p:spPr>
        <p:txBody>
          <a:bodyPr lIns="91395" tIns="45697" rIns="91395" bIns="45697"/>
          <a:lstStyle/>
          <a:p>
            <a:pPr>
              <a:spcBef>
                <a:spcPct val="50000"/>
              </a:spcBef>
              <a:buFont typeface="Wingdings" pitchFamily="2" charset="2"/>
              <a:buNone/>
            </a:pPr>
            <a:r>
              <a:rPr lang="de-DE" sz="1400" b="1" dirty="0">
                <a:solidFill>
                  <a:srgbClr val="92D050"/>
                </a:solidFill>
                <a:cs typeface="Times New Roman" pitchFamily="18" charset="0"/>
              </a:rPr>
              <a:t>Entscheidend ist der niedrigere Wert</a:t>
            </a:r>
          </a:p>
        </p:txBody>
      </p:sp>
      <p:sp>
        <p:nvSpPr>
          <p:cNvPr id="22" name="Text Box 13"/>
          <p:cNvSpPr txBox="1">
            <a:spLocks noChangeArrowheads="1"/>
          </p:cNvSpPr>
          <p:nvPr/>
        </p:nvSpPr>
        <p:spPr bwMode="auto">
          <a:xfrm>
            <a:off x="2110939" y="5131415"/>
            <a:ext cx="1752600" cy="533400"/>
          </a:xfrm>
          <a:prstGeom prst="rect">
            <a:avLst/>
          </a:prstGeom>
          <a:noFill/>
          <a:ln w="12700" cap="sq">
            <a:noFill/>
            <a:miter lim="800000"/>
            <a:headEnd type="none" w="sm" len="sm"/>
            <a:tailEnd type="none" w="sm" len="sm"/>
          </a:ln>
        </p:spPr>
        <p:txBody>
          <a:bodyPr lIns="35982" tIns="45697" rIns="35982" bIns="45697" anchor="ctr"/>
          <a:lstStyle/>
          <a:p>
            <a:pPr eaLnBrk="0" hangingPunct="0">
              <a:spcBef>
                <a:spcPct val="20000"/>
              </a:spcBef>
              <a:buClr>
                <a:srgbClr val="003366"/>
              </a:buClr>
              <a:buSzPct val="60000"/>
              <a:buFont typeface="Monotype Sorts" pitchFamily="2" charset="2"/>
              <a:buNone/>
            </a:pPr>
            <a:r>
              <a:rPr lang="de-DE" sz="1400" b="1" dirty="0">
                <a:solidFill>
                  <a:srgbClr val="92D050"/>
                </a:solidFill>
              </a:rPr>
              <a:t>€ </a:t>
            </a:r>
            <a:r>
              <a:rPr lang="de-DE" sz="1400" b="1" dirty="0" smtClean="0">
                <a:solidFill>
                  <a:srgbClr val="92D050"/>
                </a:solidFill>
              </a:rPr>
              <a:t>2.994,30</a:t>
            </a:r>
            <a:endParaRPr lang="de-DE" sz="1400" dirty="0">
              <a:solidFill>
                <a:srgbClr val="92D050"/>
              </a:solidFill>
            </a:endParaRPr>
          </a:p>
        </p:txBody>
      </p:sp>
      <p:sp>
        <p:nvSpPr>
          <p:cNvPr id="23" name="Stern mit 5 Zacken 22"/>
          <p:cNvSpPr/>
          <p:nvPr/>
        </p:nvSpPr>
        <p:spPr bwMode="auto">
          <a:xfrm>
            <a:off x="11242285" y="171624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24" name="Textfeld 23"/>
          <p:cNvSpPr txBox="1"/>
          <p:nvPr/>
        </p:nvSpPr>
        <p:spPr>
          <a:xfrm>
            <a:off x="2913898" y="5765468"/>
            <a:ext cx="4104456" cy="769441"/>
          </a:xfrm>
          <a:prstGeom prst="rect">
            <a:avLst/>
          </a:prstGeom>
          <a:noFill/>
        </p:spPr>
        <p:txBody>
          <a:bodyPr wrap="square" rtlCol="0">
            <a:spAutoFit/>
          </a:bodyPr>
          <a:lstStyle/>
          <a:p>
            <a:pPr algn="l">
              <a:buFontTx/>
              <a:buChar char="-"/>
            </a:pPr>
            <a:r>
              <a:rPr lang="de-DE" sz="1100" dirty="0" smtClean="0">
                <a:solidFill>
                  <a:srgbClr val="C00000"/>
                </a:solidFill>
              </a:rPr>
              <a:t>   278,47 €	AN-Anteil Rentenversicherung (9,3%)</a:t>
            </a:r>
          </a:p>
          <a:p>
            <a:pPr algn="l">
              <a:buFontTx/>
              <a:buChar char="-"/>
            </a:pPr>
            <a:r>
              <a:rPr lang="de-DE" sz="1100" dirty="0" smtClean="0">
                <a:solidFill>
                  <a:srgbClr val="C00000"/>
                </a:solidFill>
              </a:rPr>
              <a:t>     35,93 €	AN-Anteil Arbeitslosenversicherung (1,2%)</a:t>
            </a:r>
          </a:p>
          <a:p>
            <a:pPr algn="l">
              <a:buFontTx/>
              <a:buChar char="-"/>
            </a:pPr>
            <a:r>
              <a:rPr lang="de-DE" sz="1100" dirty="0" smtClean="0">
                <a:solidFill>
                  <a:srgbClr val="C00000"/>
                </a:solidFill>
              </a:rPr>
              <a:t>     45,66 €	AN-Anteil Pflegeversicherung (1,525%)</a:t>
            </a:r>
          </a:p>
          <a:p>
            <a:pPr algn="l">
              <a:buFontTx/>
              <a:buChar char="-"/>
            </a:pPr>
            <a:r>
              <a:rPr lang="de-DE" sz="1100" dirty="0">
                <a:solidFill>
                  <a:srgbClr val="C00000"/>
                </a:solidFill>
              </a:rPr>
              <a:t> </a:t>
            </a:r>
            <a:r>
              <a:rPr lang="de-DE" sz="1100" dirty="0" smtClean="0">
                <a:solidFill>
                  <a:srgbClr val="C00000"/>
                </a:solidFill>
              </a:rPr>
              <a:t>    10,48 €	Zusatzbeitrag für Kinderlose (0,35%)</a:t>
            </a:r>
            <a:endParaRPr lang="de-DE" sz="1100" dirty="0">
              <a:solidFill>
                <a:srgbClr val="C00000"/>
              </a:solidFill>
            </a:endParaRPr>
          </a:p>
        </p:txBody>
      </p:sp>
      <p:cxnSp>
        <p:nvCxnSpPr>
          <p:cNvPr id="25" name="AutoShape 18"/>
          <p:cNvCxnSpPr>
            <a:cxnSpLocks noChangeShapeType="1"/>
          </p:cNvCxnSpPr>
          <p:nvPr/>
        </p:nvCxnSpPr>
        <p:spPr bwMode="auto">
          <a:xfrm>
            <a:off x="2523771" y="5709126"/>
            <a:ext cx="4686300" cy="842764"/>
          </a:xfrm>
          <a:prstGeom prst="bentConnector3">
            <a:avLst>
              <a:gd name="adj1" fmla="val 135"/>
            </a:avLst>
          </a:prstGeom>
          <a:noFill/>
          <a:ln w="28575" cap="sq">
            <a:solidFill>
              <a:srgbClr val="C00000"/>
            </a:solidFill>
            <a:miter lim="800000"/>
            <a:headEnd type="none" w="sm" len="sm"/>
            <a:tailEnd type="triangle" w="med" len="med"/>
          </a:ln>
        </p:spPr>
      </p:cxnSp>
      <p:sp>
        <p:nvSpPr>
          <p:cNvPr id="26" name="Text Box 17"/>
          <p:cNvSpPr txBox="1">
            <a:spLocks noChangeArrowheads="1"/>
          </p:cNvSpPr>
          <p:nvPr/>
        </p:nvSpPr>
        <p:spPr bwMode="auto">
          <a:xfrm>
            <a:off x="7408481" y="6183881"/>
            <a:ext cx="1752600" cy="533400"/>
          </a:xfrm>
          <a:prstGeom prst="rect">
            <a:avLst/>
          </a:prstGeom>
          <a:noFill/>
          <a:ln w="12700" cap="sq">
            <a:noFill/>
            <a:miter lim="800000"/>
            <a:headEnd type="none" w="sm" len="sm"/>
            <a:tailEnd type="none" w="sm" len="sm"/>
          </a:ln>
        </p:spPr>
        <p:txBody>
          <a:bodyPr lIns="35982" tIns="45697" rIns="35982" bIns="45697" anchor="ctr"/>
          <a:lstStyle/>
          <a:p>
            <a:pPr eaLnBrk="0" hangingPunct="0">
              <a:spcBef>
                <a:spcPct val="20000"/>
              </a:spcBef>
              <a:buClr>
                <a:srgbClr val="003366"/>
              </a:buClr>
              <a:buSzPct val="60000"/>
              <a:buFont typeface="Monotype Sorts" pitchFamily="2" charset="2"/>
              <a:buNone/>
            </a:pPr>
            <a:r>
              <a:rPr lang="de-DE" b="1" dirty="0">
                <a:solidFill>
                  <a:srgbClr val="C00000"/>
                </a:solidFill>
              </a:rPr>
              <a:t>€ </a:t>
            </a:r>
            <a:r>
              <a:rPr lang="de-DE" b="1" dirty="0" smtClean="0">
                <a:solidFill>
                  <a:srgbClr val="C00000"/>
                </a:solidFill>
              </a:rPr>
              <a:t>2.623,76</a:t>
            </a:r>
            <a:endParaRPr lang="de-DE" dirty="0">
              <a:solidFill>
                <a:srgbClr val="C00000"/>
              </a:solidFill>
            </a:endParaRPr>
          </a:p>
        </p:txBody>
      </p:sp>
    </p:spTree>
    <p:extLst>
      <p:ext uri="{BB962C8B-B14F-4D97-AF65-F5344CB8AC3E}">
        <p14:creationId xmlns:p14="http://schemas.microsoft.com/office/powerpoint/2010/main" val="43018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left)">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wipe(left)">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wipe(left)">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wipe(left)">
                                      <p:cBhvr>
                                        <p:cTn id="29" dur="500"/>
                                        <p:tgtEl>
                                          <p:spTgt spid="6">
                                            <p:txEl>
                                              <p:pRg st="3" end="3"/>
                                            </p:txEl>
                                          </p:spTgt>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wipe(left)">
                                      <p:cBhvr>
                                        <p:cTn id="38" dur="500"/>
                                        <p:tgtEl>
                                          <p:spTgt spid="9">
                                            <p:txEl>
                                              <p:pRg st="0" end="0"/>
                                            </p:tx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Effect transition="in" filter="wipe(left)">
                                      <p:cBhvr>
                                        <p:cTn id="42" dur="500"/>
                                        <p:tgtEl>
                                          <p:spTgt spid="1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left)">
                                      <p:cBhvr>
                                        <p:cTn id="47" dur="500"/>
                                        <p:tgtEl>
                                          <p:spTgt spid="1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Effect transition="in" filter="wipe(left)">
                                      <p:cBhvr>
                                        <p:cTn id="52" dur="500"/>
                                        <p:tgtEl>
                                          <p:spTgt spid="1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Effect transition="in" filter="wipe(left)">
                                      <p:cBhvr>
                                        <p:cTn id="57" dur="500"/>
                                        <p:tgtEl>
                                          <p:spTgt spid="15">
                                            <p:txEl>
                                              <p:pRg st="0" end="0"/>
                                            </p:tx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6">
                                            <p:txEl>
                                              <p:pRg st="0" end="0"/>
                                            </p:txEl>
                                          </p:spTgt>
                                        </p:tgtEl>
                                        <p:attrNameLst>
                                          <p:attrName>style.visibility</p:attrName>
                                        </p:attrNameLst>
                                      </p:cBhvr>
                                      <p:to>
                                        <p:strVal val="visible"/>
                                      </p:to>
                                    </p:set>
                                    <p:animEffect transition="in" filter="wipe(left)">
                                      <p:cBhvr>
                                        <p:cTn id="61" dur="500"/>
                                        <p:tgtEl>
                                          <p:spTgt spid="16">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wipe(left)">
                                      <p:cBhvr>
                                        <p:cTn id="66" dur="500"/>
                                        <p:tgtEl>
                                          <p:spTgt spid="17">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wipe(up)">
                                      <p:cBhvr>
                                        <p:cTn id="71" dur="500"/>
                                        <p:tgtEl>
                                          <p:spTgt spid="18"/>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1">
                                            <p:txEl>
                                              <p:pRg st="0" end="0"/>
                                            </p:txEl>
                                          </p:spTgt>
                                        </p:tgtEl>
                                        <p:attrNameLst>
                                          <p:attrName>style.visibility</p:attrName>
                                        </p:attrNameLst>
                                      </p:cBhvr>
                                      <p:to>
                                        <p:strVal val="visible"/>
                                      </p:to>
                                    </p:set>
                                    <p:animEffect transition="in" filter="wipe(left)">
                                      <p:cBhvr>
                                        <p:cTn id="75" dur="500"/>
                                        <p:tgtEl>
                                          <p:spTgt spid="21">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2">
                                            <p:txEl>
                                              <p:pRg st="0" end="0"/>
                                            </p:txEl>
                                          </p:spTgt>
                                        </p:tgtEl>
                                        <p:attrNameLst>
                                          <p:attrName>style.visibility</p:attrName>
                                        </p:attrNameLst>
                                      </p:cBhvr>
                                      <p:to>
                                        <p:strVal val="visible"/>
                                      </p:to>
                                    </p:set>
                                    <p:animEffect transition="in" filter="wipe(left)">
                                      <p:cBhvr>
                                        <p:cTn id="80" dur="500"/>
                                        <p:tgtEl>
                                          <p:spTgt spid="22">
                                            <p:txEl>
                                              <p:pRg st="0" end="0"/>
                                            </p:txEl>
                                          </p:spTgt>
                                        </p:tgtEl>
                                      </p:cBhvr>
                                    </p:animEffect>
                                  </p:childTnLst>
                                </p:cTn>
                              </p:par>
                            </p:childTnLst>
                          </p:cTn>
                        </p:par>
                        <p:par>
                          <p:cTn id="81" fill="hold">
                            <p:stCondLst>
                              <p:cond delay="500"/>
                            </p:stCondLst>
                            <p:childTnLst>
                              <p:par>
                                <p:cTn id="82" presetID="22" presetClass="entr" presetSubtype="8" fill="hold" nodeType="after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wipe(left)">
                                      <p:cBhvr>
                                        <p:cTn id="84" dur="500"/>
                                        <p:tgtEl>
                                          <p:spTgt spid="25"/>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26">
                                            <p:txEl>
                                              <p:pRg st="0" end="0"/>
                                            </p:txEl>
                                          </p:spTgt>
                                        </p:tgtEl>
                                        <p:attrNameLst>
                                          <p:attrName>style.visibility</p:attrName>
                                        </p:attrNameLst>
                                      </p:cBhvr>
                                      <p:to>
                                        <p:strVal val="visible"/>
                                      </p:to>
                                    </p:set>
                                    <p:animEffect transition="in" filter="wipe(left)">
                                      <p:cBhvr>
                                        <p:cTn id="89" dur="500"/>
                                        <p:tgtEl>
                                          <p:spTgt spid="26">
                                            <p:txEl>
                                              <p:pRg st="0" end="0"/>
                                            </p:txEl>
                                          </p:spTgt>
                                        </p:tgtEl>
                                      </p:cBhvr>
                                    </p:animEffect>
                                  </p:childTnLst>
                                  <p:subTnLst>
                                    <p:audio>
                                      <p:cMediaNode>
                                        <p:cTn display="0" masterRel="sameClick">
                                          <p:stCondLst>
                                            <p:cond evt="begin" delay="0">
                                              <p:tn val="87"/>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build="p" autoUpdateAnimBg="0"/>
      <p:bldP spid="8" grpId="0" autoUpdateAnimBg="0"/>
      <p:bldP spid="9" grpId="0" build="p" autoUpdateAnimBg="0"/>
      <p:bldP spid="12" grpId="0" build="p" autoUpdateAnimBg="0"/>
      <p:bldP spid="13" grpId="0" build="p" autoUpdateAnimBg="0"/>
      <p:bldP spid="14" grpId="0" build="p" autoUpdateAnimBg="0" advAuto="0"/>
      <p:bldP spid="15" grpId="0" build="p" autoUpdateAnimBg="0"/>
      <p:bldP spid="16" grpId="0" build="p" autoUpdateAnimBg="0" advAuto="0"/>
      <p:bldP spid="17" grpId="0" build="p" autoUpdateAnimBg="0"/>
      <p:bldP spid="21" grpId="0" build="p" autoUpdateAnimBg="0" advAuto="0"/>
      <p:bldP spid="22" grpId="0" build="p" autoUpdateAnimBg="0"/>
      <p:bldP spid="26"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Die gesetzliche und private Krankenversicherung im Vergleich</a:t>
            </a:r>
          </a:p>
        </p:txBody>
      </p:sp>
      <p:sp>
        <p:nvSpPr>
          <p:cNvPr id="5" name="Text Box 3"/>
          <p:cNvSpPr txBox="1">
            <a:spLocks noChangeArrowheads="1"/>
          </p:cNvSpPr>
          <p:nvPr/>
        </p:nvSpPr>
        <p:spPr bwMode="auto">
          <a:xfrm>
            <a:off x="411330" y="1726281"/>
            <a:ext cx="6781800" cy="457200"/>
          </a:xfrm>
          <a:prstGeom prst="rect">
            <a:avLst/>
          </a:prstGeom>
          <a:noFill/>
          <a:ln w="12700" cap="sq">
            <a:noFill/>
            <a:miter lim="800000"/>
            <a:headEnd type="none" w="sm" len="sm"/>
            <a:tailEnd type="none" w="sm" len="sm"/>
          </a:ln>
        </p:spPr>
        <p:txBody>
          <a:bodyPr lIns="91395" tIns="45697" rIns="91395" bIns="45697"/>
          <a:lstStyle/>
          <a:p>
            <a:pPr algn="l" eaLnBrk="0" hangingPunct="0"/>
            <a:r>
              <a:rPr lang="de-DE" sz="2000" b="1" dirty="0">
                <a:solidFill>
                  <a:srgbClr val="1D2D4B"/>
                </a:solidFill>
              </a:rPr>
              <a:t>Krankentagegeldabsicherung in der GKV</a:t>
            </a:r>
          </a:p>
        </p:txBody>
      </p:sp>
      <p:sp>
        <p:nvSpPr>
          <p:cNvPr id="6" name="Text Box 4"/>
          <p:cNvSpPr txBox="1">
            <a:spLocks noChangeArrowheads="1"/>
          </p:cNvSpPr>
          <p:nvPr/>
        </p:nvSpPr>
        <p:spPr bwMode="auto">
          <a:xfrm>
            <a:off x="411330" y="2638258"/>
            <a:ext cx="3816350" cy="400063"/>
          </a:xfrm>
          <a:prstGeom prst="rect">
            <a:avLst/>
          </a:prstGeom>
          <a:noFill/>
          <a:ln w="12700" cap="sq">
            <a:noFill/>
            <a:miter lim="800000"/>
            <a:headEnd type="none" w="sm" len="sm"/>
            <a:tailEnd type="none" w="sm" len="sm"/>
          </a:ln>
        </p:spPr>
        <p:txBody>
          <a:bodyPr lIns="91395" tIns="45697" rIns="91395" bIns="45697">
            <a:spAutoFit/>
          </a:bodyPr>
          <a:lstStyle/>
          <a:p>
            <a:pPr algn="l">
              <a:spcBef>
                <a:spcPct val="50000"/>
              </a:spcBef>
              <a:buFont typeface="Wingdings" pitchFamily="2" charset="2"/>
              <a:buNone/>
            </a:pPr>
            <a:r>
              <a:rPr lang="de-DE" sz="2000" b="1" u="sng" dirty="0">
                <a:solidFill>
                  <a:srgbClr val="1D2D4B"/>
                </a:solidFill>
                <a:cs typeface="Times New Roman" pitchFamily="18" charset="0"/>
              </a:rPr>
              <a:t>Versorgungslücke:</a:t>
            </a:r>
            <a:endParaRPr lang="de-DE" sz="2000" u="sng" dirty="0">
              <a:solidFill>
                <a:srgbClr val="1D2D4B"/>
              </a:solidFill>
              <a:cs typeface="Times New Roman" pitchFamily="18" charset="0"/>
            </a:endParaRPr>
          </a:p>
        </p:txBody>
      </p:sp>
      <p:sp>
        <p:nvSpPr>
          <p:cNvPr id="8" name="Text Box 5"/>
          <p:cNvSpPr txBox="1">
            <a:spLocks noChangeArrowheads="1"/>
          </p:cNvSpPr>
          <p:nvPr/>
        </p:nvSpPr>
        <p:spPr bwMode="auto">
          <a:xfrm>
            <a:off x="411330" y="3384708"/>
            <a:ext cx="3600772" cy="3810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800" b="1" dirty="0" smtClean="0">
                <a:solidFill>
                  <a:srgbClr val="1D2D4B"/>
                </a:solidFill>
              </a:rPr>
              <a:t>Nettolohn:</a:t>
            </a:r>
            <a:endParaRPr lang="de-DE" sz="1800" b="1" dirty="0">
              <a:solidFill>
                <a:srgbClr val="1D2D4B"/>
              </a:solidFill>
            </a:endParaRPr>
          </a:p>
        </p:txBody>
      </p:sp>
      <p:sp>
        <p:nvSpPr>
          <p:cNvPr id="9" name="Text Box 6"/>
          <p:cNvSpPr txBox="1">
            <a:spLocks noChangeArrowheads="1"/>
          </p:cNvSpPr>
          <p:nvPr/>
        </p:nvSpPr>
        <p:spPr bwMode="auto">
          <a:xfrm>
            <a:off x="5819859" y="3384708"/>
            <a:ext cx="2057400" cy="381000"/>
          </a:xfrm>
          <a:prstGeom prst="rect">
            <a:avLst/>
          </a:prstGeom>
          <a:noFill/>
          <a:ln w="12700" cap="sq">
            <a:noFill/>
            <a:miter lim="800000"/>
            <a:headEnd type="none" w="sm" len="sm"/>
            <a:tailEnd type="none" w="sm" len="sm"/>
          </a:ln>
        </p:spPr>
        <p:txBody>
          <a:bodyPr lIns="35982" tIns="45697" rIns="35982" bIns="45697" anchor="ctr"/>
          <a:lstStyle/>
          <a:p>
            <a:pPr algn="r" eaLnBrk="0" hangingPunct="0">
              <a:spcBef>
                <a:spcPct val="20000"/>
              </a:spcBef>
              <a:buClr>
                <a:srgbClr val="003366"/>
              </a:buClr>
              <a:buSzPct val="60000"/>
            </a:pPr>
            <a:r>
              <a:rPr lang="de-DE" sz="1800" b="1" dirty="0" smtClean="0"/>
              <a:t> </a:t>
            </a:r>
            <a:r>
              <a:rPr lang="de-DE" sz="1800" b="1" dirty="0">
                <a:solidFill>
                  <a:srgbClr val="1D2D4B"/>
                </a:solidFill>
              </a:rPr>
              <a:t>€ </a:t>
            </a:r>
            <a:r>
              <a:rPr lang="de-DE" sz="1800" b="1" dirty="0" smtClean="0">
                <a:solidFill>
                  <a:srgbClr val="1D2D4B"/>
                </a:solidFill>
              </a:rPr>
              <a:t>3.327,00</a:t>
            </a:r>
            <a:endParaRPr lang="de-DE" sz="1800" b="1" dirty="0">
              <a:solidFill>
                <a:srgbClr val="1D2D4B"/>
              </a:solidFill>
            </a:endParaRPr>
          </a:p>
        </p:txBody>
      </p:sp>
      <p:sp>
        <p:nvSpPr>
          <p:cNvPr id="10" name="Text Box 7"/>
          <p:cNvSpPr txBox="1">
            <a:spLocks noChangeArrowheads="1"/>
          </p:cNvSpPr>
          <p:nvPr/>
        </p:nvSpPr>
        <p:spPr bwMode="auto">
          <a:xfrm>
            <a:off x="411330" y="4093348"/>
            <a:ext cx="2520950" cy="381000"/>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800" b="1" dirty="0">
                <a:solidFill>
                  <a:srgbClr val="92D050"/>
                </a:solidFill>
              </a:rPr>
              <a:t>Tagegeld (netto):</a:t>
            </a:r>
          </a:p>
        </p:txBody>
      </p:sp>
      <p:sp>
        <p:nvSpPr>
          <p:cNvPr id="12" name="Text Box 8"/>
          <p:cNvSpPr txBox="1">
            <a:spLocks noChangeArrowheads="1"/>
          </p:cNvSpPr>
          <p:nvPr/>
        </p:nvSpPr>
        <p:spPr bwMode="auto">
          <a:xfrm>
            <a:off x="5819859" y="4093348"/>
            <a:ext cx="2057400" cy="381000"/>
          </a:xfrm>
          <a:prstGeom prst="rect">
            <a:avLst/>
          </a:prstGeom>
          <a:noFill/>
          <a:ln w="12700" cap="sq">
            <a:noFill/>
            <a:miter lim="800000"/>
            <a:headEnd type="none" w="sm" len="sm"/>
            <a:tailEnd type="none" w="sm" len="sm"/>
          </a:ln>
        </p:spPr>
        <p:txBody>
          <a:bodyPr lIns="35982" tIns="45697" rIns="35982" bIns="45697" anchor="ctr"/>
          <a:lstStyle/>
          <a:p>
            <a:pPr algn="r" eaLnBrk="0" hangingPunct="0">
              <a:spcBef>
                <a:spcPct val="20000"/>
              </a:spcBef>
              <a:buClr>
                <a:srgbClr val="003366"/>
              </a:buClr>
              <a:buSzPct val="60000"/>
            </a:pPr>
            <a:r>
              <a:rPr lang="de-DE" sz="1800" b="1" dirty="0">
                <a:solidFill>
                  <a:srgbClr val="92D050"/>
                </a:solidFill>
              </a:rPr>
              <a:t>+ € </a:t>
            </a:r>
            <a:r>
              <a:rPr lang="de-DE" sz="1800" b="1" dirty="0" smtClean="0">
                <a:solidFill>
                  <a:srgbClr val="92D050"/>
                </a:solidFill>
              </a:rPr>
              <a:t>2.623,76</a:t>
            </a:r>
            <a:endParaRPr lang="de-DE" sz="1800" b="1" dirty="0">
              <a:solidFill>
                <a:srgbClr val="92D050"/>
              </a:solidFill>
            </a:endParaRPr>
          </a:p>
        </p:txBody>
      </p:sp>
      <p:cxnSp>
        <p:nvCxnSpPr>
          <p:cNvPr id="13" name="Gerade Verbindung 15"/>
          <p:cNvCxnSpPr/>
          <p:nvPr/>
        </p:nvCxnSpPr>
        <p:spPr bwMode="auto">
          <a:xfrm flipV="1">
            <a:off x="411330" y="4474348"/>
            <a:ext cx="7569617" cy="2196"/>
          </a:xfrm>
          <a:prstGeom prst="line">
            <a:avLst/>
          </a:prstGeom>
          <a:solidFill>
            <a:srgbClr val="D6D6D6"/>
          </a:solidFill>
          <a:ln w="12700" cap="flat" cmpd="sng" algn="ctr">
            <a:solidFill>
              <a:srgbClr val="1D2D4B"/>
            </a:solidFill>
            <a:prstDash val="solid"/>
            <a:round/>
            <a:headEnd type="none" w="med" len="med"/>
            <a:tailEnd type="none" w="med" len="med"/>
          </a:ln>
          <a:effectLst/>
        </p:spPr>
      </p:cxnSp>
      <p:sp>
        <p:nvSpPr>
          <p:cNvPr id="14" name="Text Box 9"/>
          <p:cNvSpPr txBox="1">
            <a:spLocks noChangeArrowheads="1"/>
          </p:cNvSpPr>
          <p:nvPr/>
        </p:nvSpPr>
        <p:spPr bwMode="auto">
          <a:xfrm>
            <a:off x="411330" y="4664848"/>
            <a:ext cx="2520950" cy="381000"/>
          </a:xfrm>
          <a:prstGeom prst="rect">
            <a:avLst/>
          </a:prstGeom>
          <a:noFill/>
          <a:ln w="12700" cap="sq">
            <a:noFill/>
            <a:miter lim="800000"/>
            <a:headEnd type="none" w="sm" len="sm"/>
            <a:tailEnd type="none" w="sm" len="sm"/>
          </a:ln>
        </p:spPr>
        <p:txBody>
          <a:bodyPr lIns="35982" tIns="45697" rIns="35982" bIns="45697" anchor="ctr"/>
          <a:lstStyle/>
          <a:p>
            <a:pPr marL="198438" indent="-198438" algn="l" eaLnBrk="0" hangingPunct="0">
              <a:spcBef>
                <a:spcPct val="20000"/>
              </a:spcBef>
              <a:buClr>
                <a:srgbClr val="003366"/>
              </a:buClr>
              <a:buSzPct val="60000"/>
              <a:buFont typeface="Monotype Sorts" pitchFamily="2" charset="2"/>
              <a:buNone/>
            </a:pPr>
            <a:r>
              <a:rPr lang="de-DE" sz="1800" b="1" dirty="0">
                <a:solidFill>
                  <a:srgbClr val="C00000"/>
                </a:solidFill>
              </a:rPr>
              <a:t>Lücke:</a:t>
            </a:r>
          </a:p>
        </p:txBody>
      </p:sp>
      <p:sp>
        <p:nvSpPr>
          <p:cNvPr id="15" name="Text Box 10"/>
          <p:cNvSpPr txBox="1">
            <a:spLocks noChangeArrowheads="1"/>
          </p:cNvSpPr>
          <p:nvPr/>
        </p:nvSpPr>
        <p:spPr bwMode="auto">
          <a:xfrm>
            <a:off x="5819859" y="4661443"/>
            <a:ext cx="2057400" cy="381000"/>
          </a:xfrm>
          <a:prstGeom prst="rect">
            <a:avLst/>
          </a:prstGeom>
          <a:noFill/>
          <a:ln w="12700" cap="sq">
            <a:noFill/>
            <a:miter lim="800000"/>
            <a:headEnd type="none" w="sm" len="sm"/>
            <a:tailEnd type="none" w="sm" len="sm"/>
          </a:ln>
        </p:spPr>
        <p:txBody>
          <a:bodyPr lIns="35982" tIns="45697" rIns="35982" bIns="45697" anchor="ctr"/>
          <a:lstStyle/>
          <a:p>
            <a:pPr algn="r" eaLnBrk="0" hangingPunct="0">
              <a:spcBef>
                <a:spcPct val="20000"/>
              </a:spcBef>
              <a:buClr>
                <a:srgbClr val="003366"/>
              </a:buClr>
              <a:buSzPct val="60000"/>
              <a:buFont typeface="Monotype Sorts" pitchFamily="2" charset="2"/>
              <a:buNone/>
            </a:pPr>
            <a:r>
              <a:rPr lang="de-DE" sz="1800" b="1" u="sng" dirty="0">
                <a:solidFill>
                  <a:srgbClr val="C00000"/>
                </a:solidFill>
              </a:rPr>
              <a:t>- € </a:t>
            </a:r>
            <a:r>
              <a:rPr lang="de-DE" sz="1800" b="1" u="sng" dirty="0" smtClean="0">
                <a:solidFill>
                  <a:srgbClr val="C00000"/>
                </a:solidFill>
              </a:rPr>
              <a:t>703,24</a:t>
            </a:r>
            <a:endParaRPr lang="de-DE" sz="1800" b="1" u="sng" dirty="0">
              <a:solidFill>
                <a:srgbClr val="C00000"/>
              </a:solidFill>
            </a:endParaRPr>
          </a:p>
        </p:txBody>
      </p:sp>
      <p:sp>
        <p:nvSpPr>
          <p:cNvPr id="16" name="Text Box 12"/>
          <p:cNvSpPr txBox="1">
            <a:spLocks noChangeArrowheads="1"/>
          </p:cNvSpPr>
          <p:nvPr/>
        </p:nvSpPr>
        <p:spPr bwMode="auto">
          <a:xfrm>
            <a:off x="411330" y="5376174"/>
            <a:ext cx="6181976" cy="465638"/>
          </a:xfrm>
          <a:prstGeom prst="rect">
            <a:avLst/>
          </a:prstGeom>
          <a:noFill/>
          <a:ln w="12700" cap="sq">
            <a:noFill/>
            <a:miter lim="800000"/>
            <a:headEnd type="none" w="sm" len="sm"/>
            <a:tailEnd type="none" w="sm" len="sm"/>
          </a:ln>
        </p:spPr>
        <p:txBody>
          <a:bodyPr lIns="35982" tIns="45697" rIns="35982" bIns="45697"/>
          <a:lstStyle/>
          <a:p>
            <a:pPr eaLnBrk="0" hangingPunct="0">
              <a:spcBef>
                <a:spcPct val="20000"/>
              </a:spcBef>
              <a:buClr>
                <a:srgbClr val="003366"/>
              </a:buClr>
              <a:buSzPct val="60000"/>
              <a:buFont typeface="Monotype Sorts" pitchFamily="2" charset="2"/>
              <a:buNone/>
            </a:pPr>
            <a:r>
              <a:rPr lang="de-DE" b="1" dirty="0">
                <a:solidFill>
                  <a:srgbClr val="1D2D4B"/>
                </a:solidFill>
              </a:rPr>
              <a:t>Kann durch eine private Zusatz-KV abgesichert werden</a:t>
            </a:r>
            <a:endParaRPr lang="de-DE" dirty="0">
              <a:solidFill>
                <a:srgbClr val="1D2D4B"/>
              </a:solidFill>
            </a:endParaRPr>
          </a:p>
        </p:txBody>
      </p:sp>
      <p:sp>
        <p:nvSpPr>
          <p:cNvPr id="17" name="AutoShape 11"/>
          <p:cNvSpPr>
            <a:spLocks noChangeArrowheads="1"/>
          </p:cNvSpPr>
          <p:nvPr/>
        </p:nvSpPr>
        <p:spPr bwMode="auto">
          <a:xfrm>
            <a:off x="6760536" y="5042443"/>
            <a:ext cx="865188" cy="6096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6056 h 21600"/>
              <a:gd name="T20" fmla="*/ 1858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0"/>
                </a:moveTo>
                <a:lnTo>
                  <a:pt x="10800" y="7819"/>
                </a:lnTo>
                <a:lnTo>
                  <a:pt x="13815" y="7819"/>
                </a:lnTo>
                <a:lnTo>
                  <a:pt x="13815" y="16056"/>
                </a:lnTo>
                <a:lnTo>
                  <a:pt x="0" y="16056"/>
                </a:lnTo>
                <a:lnTo>
                  <a:pt x="0" y="21600"/>
                </a:lnTo>
                <a:lnTo>
                  <a:pt x="18585" y="21600"/>
                </a:lnTo>
                <a:lnTo>
                  <a:pt x="18585" y="7819"/>
                </a:lnTo>
                <a:lnTo>
                  <a:pt x="21600" y="7819"/>
                </a:lnTo>
                <a:close/>
              </a:path>
            </a:pathLst>
          </a:custGeom>
          <a:solidFill>
            <a:srgbClr val="1D2D4B"/>
          </a:solidFill>
          <a:ln w="12700" cap="sq">
            <a:solidFill>
              <a:srgbClr val="1D2D4B"/>
            </a:solidFill>
            <a:miter lim="800000"/>
            <a:headEnd type="none" w="sm" len="sm"/>
            <a:tailEnd type="none" w="sm" len="sm"/>
          </a:ln>
        </p:spPr>
        <p:txBody>
          <a:bodyPr wrap="none" anchor="ctr"/>
          <a:lstStyle/>
          <a:p>
            <a:endParaRPr lang="de-DE"/>
          </a:p>
        </p:txBody>
      </p:sp>
      <p:sp>
        <p:nvSpPr>
          <p:cNvPr id="18" name="Stern mit 5 Zacken 17"/>
          <p:cNvSpPr/>
          <p:nvPr/>
        </p:nvSpPr>
        <p:spPr bwMode="auto">
          <a:xfrm>
            <a:off x="11319524" y="1751433"/>
            <a:ext cx="504056" cy="432048"/>
          </a:xfrm>
          <a:prstGeom prst="star5">
            <a:avLst>
              <a:gd name="adj" fmla="val 16735"/>
              <a:gd name="hf" fmla="val 105146"/>
              <a:gd name="vf" fmla="val 110557"/>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89915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wipe(left)">
                                      <p:cBhvr>
                                        <p:cTn id="16" dur="500"/>
                                        <p:tgtEl>
                                          <p:spTgt spid="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left)">
                                      <p:cBhvr>
                                        <p:cTn id="21" dur="500"/>
                                        <p:tgtEl>
                                          <p:spTgt spid="10">
                                            <p:txEl>
                                              <p:pRg st="0" end="0"/>
                                            </p:txEl>
                                          </p:spTgt>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left)">
                                      <p:cBhvr>
                                        <p:cTn id="25" dur="500"/>
                                        <p:tgtEl>
                                          <p:spTgt spid="1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wipe(left)">
                                      <p:cBhvr>
                                        <p:cTn id="30" dur="500"/>
                                        <p:tgtEl>
                                          <p:spTgt spid="14">
                                            <p:txEl>
                                              <p:pRg st="0" end="0"/>
                                            </p:txEl>
                                          </p:spTgt>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Effect transition="in" filter="wipe(left)">
                                      <p:cBhvr>
                                        <p:cTn id="34" dur="500"/>
                                        <p:tgtEl>
                                          <p:spTgt spid="15">
                                            <p:txEl>
                                              <p:pRg st="0" end="0"/>
                                            </p:txEl>
                                          </p:spTgt>
                                        </p:tgtEl>
                                      </p:cBhvr>
                                    </p:animEffect>
                                  </p:childTnLst>
                                  <p:subTnLst>
                                    <p:audio>
                                      <p:cMediaNode>
                                        <p:cTn display="0" masterRel="sameClick">
                                          <p:stCondLst>
                                            <p:cond evt="begin" delay="0">
                                              <p:tn val="32"/>
                                            </p:cond>
                                          </p:stCondLst>
                                          <p:endCondLst>
                                            <p:cond evt="onStopAudio" delay="0">
                                              <p:tgtEl>
                                                <p:sldTgt/>
                                              </p:tgtEl>
                                            </p:cond>
                                          </p:endCondLst>
                                        </p:cTn>
                                        <p:tgtEl>
                                          <p:sndTgt r:embed="rId2" name="explode.wav"/>
                                        </p:tgtEl>
                                      </p:cMediaNode>
                                    </p:audio>
                                  </p:sub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advAuto="0"/>
      <p:bldP spid="8" grpId="0" build="p" autoUpdateAnimBg="0"/>
      <p:bldP spid="9" grpId="0" build="p" autoUpdateAnimBg="0" advAuto="0"/>
      <p:bldP spid="10" grpId="0" build="p" autoUpdateAnimBg="0"/>
      <p:bldP spid="12" grpId="0" build="p" autoUpdateAnimBg="0" advAuto="0"/>
      <p:bldP spid="14" grpId="0" build="p" autoUpdateAnimBg="0"/>
      <p:bldP spid="15" grpId="0" build="p" autoUpdateAnimBg="0" advAuto="0"/>
      <p:bldP spid="16" grpId="0" autoUpdateAnimBg="0"/>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Die gesetzliche und private Krankenversicherung im Vergleich</a:t>
            </a:r>
          </a:p>
        </p:txBody>
      </p:sp>
      <p:sp>
        <p:nvSpPr>
          <p:cNvPr id="5" name="Text Box 2"/>
          <p:cNvSpPr txBox="1">
            <a:spLocks noChangeArrowheads="1"/>
          </p:cNvSpPr>
          <p:nvPr/>
        </p:nvSpPr>
        <p:spPr bwMode="auto">
          <a:xfrm>
            <a:off x="355183" y="1558189"/>
            <a:ext cx="6781800" cy="457200"/>
          </a:xfrm>
          <a:prstGeom prst="rect">
            <a:avLst/>
          </a:prstGeom>
          <a:noFill/>
          <a:ln w="12700" cap="sq">
            <a:noFill/>
            <a:miter lim="800000"/>
            <a:headEnd type="none" w="sm" len="sm"/>
            <a:tailEnd type="none" w="sm" len="sm"/>
          </a:ln>
        </p:spPr>
        <p:txBody>
          <a:bodyPr lIns="91395" tIns="45697" rIns="91395" bIns="45697"/>
          <a:lstStyle/>
          <a:p>
            <a:pPr algn="l" eaLnBrk="0" hangingPunct="0"/>
            <a:r>
              <a:rPr lang="de-DE" sz="2000" b="1" dirty="0"/>
              <a:t>Übliche Krankentagegeldabsicherung in der PKV</a:t>
            </a:r>
          </a:p>
        </p:txBody>
      </p:sp>
      <p:sp>
        <p:nvSpPr>
          <p:cNvPr id="6" name="Text Box 4"/>
          <p:cNvSpPr txBox="1">
            <a:spLocks noChangeArrowheads="1"/>
          </p:cNvSpPr>
          <p:nvPr/>
        </p:nvSpPr>
        <p:spPr bwMode="auto">
          <a:xfrm>
            <a:off x="355183" y="2082769"/>
            <a:ext cx="3200400" cy="336550"/>
          </a:xfrm>
          <a:prstGeom prst="rect">
            <a:avLst/>
          </a:prstGeom>
          <a:noFill/>
          <a:ln w="12700" cap="sq">
            <a:noFill/>
            <a:miter lim="800000"/>
            <a:headEnd type="none" w="sm" len="sm"/>
            <a:tailEnd type="none" w="sm" len="sm"/>
          </a:ln>
        </p:spPr>
        <p:txBody>
          <a:bodyPr lIns="91395" tIns="45697" rIns="91395" bIns="45697">
            <a:spAutoFit/>
          </a:bodyPr>
          <a:lstStyle/>
          <a:p>
            <a:pPr algn="l" eaLnBrk="0" hangingPunct="0"/>
            <a:r>
              <a:rPr lang="de-DE" b="1" dirty="0"/>
              <a:t>Tagegeldberechnung:</a:t>
            </a:r>
            <a:endParaRPr lang="de-DE" dirty="0"/>
          </a:p>
        </p:txBody>
      </p:sp>
      <p:sp>
        <p:nvSpPr>
          <p:cNvPr id="8" name="Text Box 5"/>
          <p:cNvSpPr txBox="1">
            <a:spLocks noChangeArrowheads="1"/>
          </p:cNvSpPr>
          <p:nvPr/>
        </p:nvSpPr>
        <p:spPr bwMode="auto">
          <a:xfrm>
            <a:off x="3555583" y="2101441"/>
            <a:ext cx="6053638" cy="381000"/>
          </a:xfrm>
          <a:prstGeom prst="rect">
            <a:avLst/>
          </a:prstGeom>
          <a:noFill/>
          <a:ln w="12700" cap="sq">
            <a:noFill/>
            <a:miter lim="800000"/>
            <a:headEnd type="none" w="sm" len="sm"/>
            <a:tailEnd type="none" w="sm" len="sm"/>
          </a:ln>
        </p:spPr>
        <p:txBody>
          <a:bodyPr lIns="91395" tIns="45697" rIns="91395" bIns="45697"/>
          <a:lstStyle/>
          <a:p>
            <a:pPr eaLnBrk="0" hangingPunct="0"/>
            <a:r>
              <a:rPr lang="de-DE" dirty="0"/>
              <a:t>Basis 80% vom </a:t>
            </a:r>
            <a:r>
              <a:rPr lang="de-DE" dirty="0" smtClean="0"/>
              <a:t>Jahresbruttogehalt (Annahmerichtlinien)</a:t>
            </a:r>
            <a:endParaRPr lang="de-DE" dirty="0"/>
          </a:p>
        </p:txBody>
      </p:sp>
      <p:sp>
        <p:nvSpPr>
          <p:cNvPr id="9" name="Text Box 8"/>
          <p:cNvSpPr txBox="1">
            <a:spLocks noChangeArrowheads="1"/>
          </p:cNvSpPr>
          <p:nvPr/>
        </p:nvSpPr>
        <p:spPr bwMode="auto">
          <a:xfrm>
            <a:off x="3555583" y="2540504"/>
            <a:ext cx="55626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dirty="0">
                <a:cs typeface="Times New Roman" pitchFamily="18" charset="0"/>
              </a:rPr>
              <a:t>€ </a:t>
            </a:r>
            <a:r>
              <a:rPr lang="de-DE" sz="1400" dirty="0" smtClean="0">
                <a:cs typeface="Times New Roman" pitchFamily="18" charset="0"/>
              </a:rPr>
              <a:t>5.200 monatlich </a:t>
            </a:r>
            <a:r>
              <a:rPr lang="de-DE" sz="1400" dirty="0">
                <a:cs typeface="Times New Roman" pitchFamily="18" charset="0"/>
              </a:rPr>
              <a:t>(100%)</a:t>
            </a:r>
          </a:p>
        </p:txBody>
      </p:sp>
      <p:grpSp>
        <p:nvGrpSpPr>
          <p:cNvPr id="10" name="Group 9"/>
          <p:cNvGrpSpPr>
            <a:grpSpLocks/>
          </p:cNvGrpSpPr>
          <p:nvPr/>
        </p:nvGrpSpPr>
        <p:grpSpPr bwMode="auto">
          <a:xfrm>
            <a:off x="1460380" y="2938338"/>
            <a:ext cx="7620000" cy="533400"/>
            <a:chOff x="768" y="1872"/>
            <a:chExt cx="4800" cy="336"/>
          </a:xfrm>
        </p:grpSpPr>
        <p:sp>
          <p:nvSpPr>
            <p:cNvPr id="12" name="Text Box 10"/>
            <p:cNvSpPr txBox="1">
              <a:spLocks noChangeArrowheads="1"/>
            </p:cNvSpPr>
            <p:nvPr/>
          </p:nvSpPr>
          <p:spPr bwMode="auto">
            <a:xfrm>
              <a:off x="768" y="1872"/>
              <a:ext cx="1296" cy="336"/>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dirty="0">
                  <a:cs typeface="Times New Roman" pitchFamily="18" charset="0"/>
                </a:rPr>
                <a:t>€ </a:t>
              </a:r>
              <a:r>
                <a:rPr lang="de-DE" sz="1400" dirty="0" smtClean="0">
                  <a:cs typeface="Times New Roman" pitchFamily="18" charset="0"/>
                </a:rPr>
                <a:t>  5.200 </a:t>
              </a:r>
              <a:r>
                <a:rPr lang="de-DE" sz="1400" dirty="0">
                  <a:cs typeface="Times New Roman" pitchFamily="18" charset="0"/>
                </a:rPr>
                <a:t>x 80% =</a:t>
              </a:r>
            </a:p>
          </p:txBody>
        </p:sp>
        <p:sp>
          <p:nvSpPr>
            <p:cNvPr id="13" name="Text Box 11"/>
            <p:cNvSpPr txBox="1">
              <a:spLocks noChangeArrowheads="1"/>
            </p:cNvSpPr>
            <p:nvPr/>
          </p:nvSpPr>
          <p:spPr bwMode="auto">
            <a:xfrm>
              <a:off x="2064" y="1872"/>
              <a:ext cx="3504" cy="336"/>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dirty="0">
                  <a:cs typeface="Times New Roman" pitchFamily="18" charset="0"/>
                </a:rPr>
                <a:t>€ </a:t>
              </a:r>
              <a:r>
                <a:rPr lang="de-DE" sz="1400" dirty="0" smtClean="0">
                  <a:cs typeface="Times New Roman" pitchFamily="18" charset="0"/>
                </a:rPr>
                <a:t>4.160 monatlich (138,66 €)</a:t>
              </a:r>
              <a:r>
                <a:rPr lang="de-DE" sz="1400" dirty="0">
                  <a:cs typeface="Times New Roman" pitchFamily="18" charset="0"/>
                </a:rPr>
                <a:t/>
              </a:r>
              <a:br>
                <a:rPr lang="de-DE" sz="1400" dirty="0">
                  <a:cs typeface="Times New Roman" pitchFamily="18" charset="0"/>
                </a:rPr>
              </a:br>
              <a:r>
                <a:rPr lang="de-DE" sz="1400" dirty="0" smtClean="0">
                  <a:cs typeface="Times New Roman" pitchFamily="18" charset="0"/>
                </a:rPr>
                <a:t>aufgerundet sind maximal € 140 </a:t>
              </a:r>
              <a:r>
                <a:rPr lang="de-DE" sz="1400" dirty="0">
                  <a:cs typeface="Times New Roman" pitchFamily="18" charset="0"/>
                </a:rPr>
                <a:t>täglich </a:t>
              </a:r>
              <a:r>
                <a:rPr lang="de-DE" sz="1400" dirty="0" smtClean="0">
                  <a:cs typeface="Times New Roman" pitchFamily="18" charset="0"/>
                </a:rPr>
                <a:t>Krankentagegeld möglich</a:t>
              </a:r>
              <a:endParaRPr lang="de-DE" sz="1400" dirty="0">
                <a:cs typeface="Times New Roman" pitchFamily="18" charset="0"/>
              </a:endParaRPr>
            </a:p>
          </p:txBody>
        </p:sp>
      </p:grpSp>
      <p:sp>
        <p:nvSpPr>
          <p:cNvPr id="14" name="Text Box 7"/>
          <p:cNvSpPr txBox="1">
            <a:spLocks noChangeArrowheads="1"/>
          </p:cNvSpPr>
          <p:nvPr/>
        </p:nvSpPr>
        <p:spPr bwMode="auto">
          <a:xfrm>
            <a:off x="1460380" y="2492628"/>
            <a:ext cx="2057400" cy="381000"/>
          </a:xfrm>
          <a:prstGeom prst="rect">
            <a:avLst/>
          </a:prstGeom>
          <a:noFill/>
          <a:ln w="12700" cap="sq">
            <a:noFill/>
            <a:miter lim="800000"/>
            <a:headEnd type="none" w="sm" len="sm"/>
            <a:tailEnd type="none" w="sm" len="sm"/>
          </a:ln>
        </p:spPr>
        <p:txBody>
          <a:bodyPr lIns="35982" tIns="45697" rIns="35982" bIns="45697"/>
          <a:lstStyle/>
          <a:p>
            <a:pPr algn="l" eaLnBrk="0" hangingPunct="0">
              <a:spcBef>
                <a:spcPct val="20000"/>
              </a:spcBef>
              <a:buClr>
                <a:srgbClr val="003366"/>
              </a:buClr>
              <a:buSzPct val="60000"/>
              <a:buFont typeface="Monotype Sorts" pitchFamily="2" charset="2"/>
              <a:buNone/>
            </a:pPr>
            <a:r>
              <a:rPr lang="de-DE" sz="1400" dirty="0">
                <a:cs typeface="Times New Roman" pitchFamily="18" charset="0"/>
              </a:rPr>
              <a:t>€ </a:t>
            </a:r>
            <a:r>
              <a:rPr lang="de-DE" sz="1400" dirty="0" smtClean="0">
                <a:cs typeface="Times New Roman" pitchFamily="18" charset="0"/>
              </a:rPr>
              <a:t>62.400 </a:t>
            </a:r>
            <a:r>
              <a:rPr lang="de-DE" sz="1400" dirty="0">
                <a:cs typeface="Times New Roman" pitchFamily="18" charset="0"/>
              </a:rPr>
              <a:t>/ 12 =</a:t>
            </a:r>
          </a:p>
        </p:txBody>
      </p:sp>
      <p:sp>
        <p:nvSpPr>
          <p:cNvPr id="15" name="Text Box 12"/>
          <p:cNvSpPr txBox="1">
            <a:spLocks noChangeArrowheads="1"/>
          </p:cNvSpPr>
          <p:nvPr/>
        </p:nvSpPr>
        <p:spPr bwMode="auto">
          <a:xfrm>
            <a:off x="355183" y="3532640"/>
            <a:ext cx="9254038" cy="369285"/>
          </a:xfrm>
          <a:prstGeom prst="rect">
            <a:avLst/>
          </a:prstGeom>
          <a:noFill/>
          <a:ln w="12700" cap="sq">
            <a:noFill/>
            <a:miter lim="800000"/>
            <a:headEnd type="none" w="sm" len="sm"/>
            <a:tailEnd type="none" w="sm" len="sm"/>
          </a:ln>
        </p:spPr>
        <p:txBody>
          <a:bodyPr wrap="square" lIns="91395" tIns="45697" rIns="91395" bIns="45697">
            <a:spAutoFit/>
          </a:bodyPr>
          <a:lstStyle/>
          <a:p>
            <a:pPr algn="l" eaLnBrk="0" hangingPunct="0"/>
            <a:r>
              <a:rPr lang="de-DE" b="1" dirty="0"/>
              <a:t>Folgende Beiträge sind vom Kunden selbst zu </a:t>
            </a:r>
            <a:r>
              <a:rPr lang="de-DE" b="1" dirty="0" smtClean="0"/>
              <a:t>tragen (immer AN+AG-Anteil!):</a:t>
            </a:r>
            <a:endParaRPr lang="de-DE" dirty="0"/>
          </a:p>
        </p:txBody>
      </p:sp>
      <p:sp>
        <p:nvSpPr>
          <p:cNvPr id="16" name="Text Box 14"/>
          <p:cNvSpPr txBox="1">
            <a:spLocks noChangeArrowheads="1"/>
          </p:cNvSpPr>
          <p:nvPr/>
        </p:nvSpPr>
        <p:spPr bwMode="auto">
          <a:xfrm>
            <a:off x="505369" y="3940547"/>
            <a:ext cx="8675688" cy="3048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t>Rentenversicherung                </a:t>
            </a:r>
            <a:r>
              <a:rPr lang="de-DE" sz="1200" dirty="0" smtClean="0"/>
              <a:t>Die letzten </a:t>
            </a:r>
            <a:r>
              <a:rPr lang="de-DE" sz="1200" dirty="0"/>
              <a:t>beitragspflichtigen </a:t>
            </a:r>
            <a:r>
              <a:rPr lang="de-DE" sz="1200" dirty="0" smtClean="0"/>
              <a:t>Einkünfte </a:t>
            </a:r>
            <a:r>
              <a:rPr lang="de-DE" sz="1200" dirty="0"/>
              <a:t>: € </a:t>
            </a:r>
            <a:r>
              <a:rPr lang="de-DE" sz="1200" dirty="0" smtClean="0"/>
              <a:t>5.200 x 14,88 %*  	€ 773,76                              </a:t>
            </a:r>
            <a:endParaRPr lang="de-DE" sz="1200" dirty="0"/>
          </a:p>
        </p:txBody>
      </p:sp>
      <p:sp>
        <p:nvSpPr>
          <p:cNvPr id="17" name="Text Box 18"/>
          <p:cNvSpPr txBox="1">
            <a:spLocks noChangeArrowheads="1"/>
          </p:cNvSpPr>
          <p:nvPr/>
        </p:nvSpPr>
        <p:spPr bwMode="auto">
          <a:xfrm>
            <a:off x="505369" y="4262685"/>
            <a:ext cx="7751463" cy="3048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smtClean="0"/>
              <a:t>Krankenversicherung              Individuelle PKV-Beiträge in diesem Beispiel                                 € 600,00</a:t>
            </a:r>
            <a:endParaRPr lang="de-DE" sz="1200" dirty="0"/>
          </a:p>
        </p:txBody>
      </p:sp>
      <p:sp>
        <p:nvSpPr>
          <p:cNvPr id="18" name="Text Box 22"/>
          <p:cNvSpPr txBox="1">
            <a:spLocks noChangeArrowheads="1"/>
          </p:cNvSpPr>
          <p:nvPr/>
        </p:nvSpPr>
        <p:spPr bwMode="auto">
          <a:xfrm>
            <a:off x="505369" y="4558948"/>
            <a:ext cx="2362200" cy="3048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t>Pflegeversicherung</a:t>
            </a:r>
          </a:p>
        </p:txBody>
      </p:sp>
      <p:sp>
        <p:nvSpPr>
          <p:cNvPr id="19" name="Text Box 23"/>
          <p:cNvSpPr txBox="1">
            <a:spLocks noChangeArrowheads="1"/>
          </p:cNvSpPr>
          <p:nvPr/>
        </p:nvSpPr>
        <p:spPr bwMode="auto">
          <a:xfrm>
            <a:off x="2556544" y="4567485"/>
            <a:ext cx="5181600" cy="304800"/>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t>In den PKV-Beiträgen enthalten</a:t>
            </a:r>
          </a:p>
        </p:txBody>
      </p:sp>
      <p:grpSp>
        <p:nvGrpSpPr>
          <p:cNvPr id="20" name="Group 24"/>
          <p:cNvGrpSpPr>
            <a:grpSpLocks/>
          </p:cNvGrpSpPr>
          <p:nvPr/>
        </p:nvGrpSpPr>
        <p:grpSpPr bwMode="auto">
          <a:xfrm>
            <a:off x="484856" y="4870991"/>
            <a:ext cx="7253288" cy="304800"/>
            <a:chOff x="642" y="3120"/>
            <a:chExt cx="4569" cy="192"/>
          </a:xfrm>
        </p:grpSpPr>
        <p:sp>
          <p:nvSpPr>
            <p:cNvPr id="21" name="Text Box 25"/>
            <p:cNvSpPr txBox="1">
              <a:spLocks noChangeArrowheads="1"/>
            </p:cNvSpPr>
            <p:nvPr/>
          </p:nvSpPr>
          <p:spPr bwMode="auto">
            <a:xfrm>
              <a:off x="642" y="3120"/>
              <a:ext cx="1488" cy="192"/>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t>Arbeitslosenversicherung</a:t>
              </a:r>
            </a:p>
          </p:txBody>
        </p:sp>
        <p:sp>
          <p:nvSpPr>
            <p:cNvPr id="22" name="Text Box 26"/>
            <p:cNvSpPr txBox="1">
              <a:spLocks noChangeArrowheads="1"/>
            </p:cNvSpPr>
            <p:nvPr/>
          </p:nvSpPr>
          <p:spPr bwMode="auto">
            <a:xfrm>
              <a:off x="1947" y="3120"/>
              <a:ext cx="3264" cy="192"/>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200" dirty="0"/>
                <a:t>Wird vom PKV-Verband übernommen</a:t>
              </a:r>
            </a:p>
          </p:txBody>
        </p:sp>
      </p:grpSp>
      <p:grpSp>
        <p:nvGrpSpPr>
          <p:cNvPr id="23" name="Group 27"/>
          <p:cNvGrpSpPr>
            <a:grpSpLocks/>
          </p:cNvGrpSpPr>
          <p:nvPr/>
        </p:nvGrpSpPr>
        <p:grpSpPr bwMode="auto">
          <a:xfrm>
            <a:off x="481615" y="5157021"/>
            <a:ext cx="7200659" cy="304800"/>
            <a:chOff x="724" y="3269"/>
            <a:chExt cx="4400" cy="192"/>
          </a:xfrm>
        </p:grpSpPr>
        <p:sp>
          <p:nvSpPr>
            <p:cNvPr id="24" name="Text Box 28"/>
            <p:cNvSpPr txBox="1">
              <a:spLocks noChangeArrowheads="1"/>
            </p:cNvSpPr>
            <p:nvPr/>
          </p:nvSpPr>
          <p:spPr bwMode="auto">
            <a:xfrm>
              <a:off x="724" y="3269"/>
              <a:ext cx="1892" cy="192"/>
            </a:xfrm>
            <a:prstGeom prst="rect">
              <a:avLst/>
            </a:prstGeom>
            <a:noFill/>
            <a:ln w="12700" cap="sq">
              <a:noFill/>
              <a:miter lim="800000"/>
              <a:headEnd type="none" w="sm" len="sm"/>
              <a:tailEnd type="none" w="sm" len="sm"/>
            </a:ln>
          </p:spPr>
          <p:txBody>
            <a:bodyPr lIns="35982" tIns="45697" rIns="35982" bIns="45697" anchor="ctr"/>
            <a:lstStyle/>
            <a:p>
              <a:pPr algn="l" eaLnBrk="0" hangingPunct="0">
                <a:spcBef>
                  <a:spcPct val="20000"/>
                </a:spcBef>
                <a:buClr>
                  <a:srgbClr val="003366"/>
                </a:buClr>
                <a:buSzPct val="60000"/>
                <a:buFont typeface="Monotype Sorts" pitchFamily="2" charset="2"/>
                <a:buNone/>
              </a:pPr>
              <a:r>
                <a:rPr lang="de-DE" sz="1400" b="1" dirty="0"/>
                <a:t>Gesamtaufwand des Kunden</a:t>
              </a:r>
            </a:p>
          </p:txBody>
        </p:sp>
        <p:sp>
          <p:nvSpPr>
            <p:cNvPr id="25" name="Text Box 29"/>
            <p:cNvSpPr txBox="1">
              <a:spLocks noChangeArrowheads="1"/>
            </p:cNvSpPr>
            <p:nvPr/>
          </p:nvSpPr>
          <p:spPr bwMode="auto">
            <a:xfrm>
              <a:off x="3232" y="3269"/>
              <a:ext cx="1892" cy="192"/>
            </a:xfrm>
            <a:prstGeom prst="rect">
              <a:avLst/>
            </a:prstGeom>
            <a:noFill/>
            <a:ln w="12700" cap="sq">
              <a:noFill/>
              <a:miter lim="800000"/>
              <a:headEnd type="none" w="sm" len="sm"/>
              <a:tailEnd type="none" w="sm" len="sm"/>
            </a:ln>
          </p:spPr>
          <p:txBody>
            <a:bodyPr lIns="35982" tIns="45697" rIns="35982" bIns="45697" anchor="ctr"/>
            <a:lstStyle/>
            <a:p>
              <a:pPr algn="r" eaLnBrk="0" hangingPunct="0">
                <a:spcBef>
                  <a:spcPct val="20000"/>
                </a:spcBef>
                <a:buClr>
                  <a:srgbClr val="003366"/>
                </a:buClr>
                <a:buSzPct val="60000"/>
                <a:buFont typeface="Monotype Sorts" pitchFamily="2" charset="2"/>
                <a:buNone/>
              </a:pPr>
              <a:r>
                <a:rPr lang="de-DE" sz="1400" b="1" u="sng" dirty="0"/>
                <a:t>€ </a:t>
              </a:r>
              <a:r>
                <a:rPr lang="de-DE" sz="1400" b="1" u="sng" dirty="0" smtClean="0"/>
                <a:t>1.373,76</a:t>
              </a:r>
              <a:endParaRPr lang="de-DE" sz="1400" b="1" u="sng" dirty="0"/>
            </a:p>
          </p:txBody>
        </p:sp>
      </p:grpSp>
      <p:sp>
        <p:nvSpPr>
          <p:cNvPr id="26" name="Textfeld 25"/>
          <p:cNvSpPr txBox="1"/>
          <p:nvPr/>
        </p:nvSpPr>
        <p:spPr>
          <a:xfrm>
            <a:off x="365252" y="6203667"/>
            <a:ext cx="2451125" cy="338554"/>
          </a:xfrm>
          <a:prstGeom prst="rect">
            <a:avLst/>
          </a:prstGeom>
          <a:noFill/>
        </p:spPr>
        <p:txBody>
          <a:bodyPr wrap="square" rtlCol="0">
            <a:spAutoFit/>
          </a:bodyPr>
          <a:lstStyle/>
          <a:p>
            <a:r>
              <a:rPr lang="de-DE" dirty="0" smtClean="0"/>
              <a:t>* </a:t>
            </a:r>
            <a:r>
              <a:rPr lang="de-DE" sz="1000" dirty="0" smtClean="0"/>
              <a:t>Beitragssatz der GRV zu 80%</a:t>
            </a:r>
            <a:endParaRPr lang="de-DE" sz="1000" dirty="0"/>
          </a:p>
        </p:txBody>
      </p:sp>
      <p:grpSp>
        <p:nvGrpSpPr>
          <p:cNvPr id="27" name="Group 31"/>
          <p:cNvGrpSpPr>
            <a:grpSpLocks/>
          </p:cNvGrpSpPr>
          <p:nvPr/>
        </p:nvGrpSpPr>
        <p:grpSpPr bwMode="auto">
          <a:xfrm>
            <a:off x="4235811" y="5470786"/>
            <a:ext cx="3430589" cy="230188"/>
            <a:chOff x="2448" y="3552"/>
            <a:chExt cx="2161" cy="145"/>
          </a:xfrm>
        </p:grpSpPr>
        <p:sp>
          <p:nvSpPr>
            <p:cNvPr id="28" name="Text Box 32"/>
            <p:cNvSpPr txBox="1">
              <a:spLocks noChangeArrowheads="1"/>
            </p:cNvSpPr>
            <p:nvPr/>
          </p:nvSpPr>
          <p:spPr bwMode="auto">
            <a:xfrm>
              <a:off x="2448" y="3552"/>
              <a:ext cx="1200" cy="144"/>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400" b="1" dirty="0"/>
                <a:t>Nettolohn:</a:t>
              </a:r>
            </a:p>
          </p:txBody>
        </p:sp>
        <p:sp>
          <p:nvSpPr>
            <p:cNvPr id="29" name="Text Box 33"/>
            <p:cNvSpPr txBox="1">
              <a:spLocks noChangeArrowheads="1"/>
            </p:cNvSpPr>
            <p:nvPr/>
          </p:nvSpPr>
          <p:spPr bwMode="auto">
            <a:xfrm>
              <a:off x="3649" y="3553"/>
              <a:ext cx="960" cy="144"/>
            </a:xfrm>
            <a:prstGeom prst="rect">
              <a:avLst/>
            </a:prstGeom>
            <a:noFill/>
            <a:ln w="12700" cap="sq">
              <a:noFill/>
              <a:miter lim="800000"/>
              <a:headEnd type="none" w="sm" len="sm"/>
              <a:tailEnd type="none" w="sm" len="sm"/>
            </a:ln>
          </p:spPr>
          <p:txBody>
            <a:bodyPr lIns="35982" tIns="45697" rIns="35982" bIns="45697" anchor="ctr"/>
            <a:lstStyle/>
            <a:p>
              <a:pPr algn="r" eaLnBrk="0" hangingPunct="0"/>
              <a:r>
                <a:rPr lang="de-DE" sz="1400" b="1" dirty="0" smtClean="0"/>
                <a:t>  € 2.977,57</a:t>
              </a:r>
              <a:endParaRPr lang="de-DE" sz="1400" b="1" dirty="0"/>
            </a:p>
          </p:txBody>
        </p:sp>
      </p:grpSp>
      <p:grpSp>
        <p:nvGrpSpPr>
          <p:cNvPr id="30" name="Group 34"/>
          <p:cNvGrpSpPr>
            <a:grpSpLocks/>
          </p:cNvGrpSpPr>
          <p:nvPr/>
        </p:nvGrpSpPr>
        <p:grpSpPr bwMode="auto">
          <a:xfrm>
            <a:off x="4253274" y="5708351"/>
            <a:ext cx="3429000" cy="228600"/>
            <a:chOff x="2448" y="3696"/>
            <a:chExt cx="2160" cy="144"/>
          </a:xfrm>
        </p:grpSpPr>
        <p:sp>
          <p:nvSpPr>
            <p:cNvPr id="31" name="Text Box 35"/>
            <p:cNvSpPr txBox="1">
              <a:spLocks noChangeArrowheads="1"/>
            </p:cNvSpPr>
            <p:nvPr/>
          </p:nvSpPr>
          <p:spPr bwMode="auto">
            <a:xfrm>
              <a:off x="2448" y="3696"/>
              <a:ext cx="1200" cy="144"/>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400" b="1" dirty="0"/>
                <a:t>Beitragsaufwand:</a:t>
              </a:r>
            </a:p>
          </p:txBody>
        </p:sp>
        <p:sp>
          <p:nvSpPr>
            <p:cNvPr id="32" name="Text Box 36"/>
            <p:cNvSpPr txBox="1">
              <a:spLocks noChangeArrowheads="1"/>
            </p:cNvSpPr>
            <p:nvPr/>
          </p:nvSpPr>
          <p:spPr bwMode="auto">
            <a:xfrm>
              <a:off x="3628" y="3696"/>
              <a:ext cx="980" cy="144"/>
            </a:xfrm>
            <a:prstGeom prst="rect">
              <a:avLst/>
            </a:prstGeom>
            <a:noFill/>
            <a:ln w="12700" cap="sq">
              <a:noFill/>
              <a:miter lim="800000"/>
              <a:headEnd type="none" w="sm" len="sm"/>
              <a:tailEnd type="none" w="sm" len="sm"/>
            </a:ln>
          </p:spPr>
          <p:txBody>
            <a:bodyPr lIns="35982" tIns="45697" rIns="35982" bIns="45697" anchor="ctr"/>
            <a:lstStyle/>
            <a:p>
              <a:pPr algn="r" eaLnBrk="0" hangingPunct="0"/>
              <a:r>
                <a:rPr lang="de-DE" sz="1400" b="1" dirty="0" smtClean="0"/>
                <a:t>+ € 1.373,76</a:t>
              </a:r>
              <a:endParaRPr lang="de-DE" sz="1400" b="1" dirty="0"/>
            </a:p>
          </p:txBody>
        </p:sp>
      </p:grpSp>
      <p:grpSp>
        <p:nvGrpSpPr>
          <p:cNvPr id="33" name="Group 40"/>
          <p:cNvGrpSpPr>
            <a:grpSpLocks/>
          </p:cNvGrpSpPr>
          <p:nvPr/>
        </p:nvGrpSpPr>
        <p:grpSpPr bwMode="auto">
          <a:xfrm>
            <a:off x="4235811" y="5944328"/>
            <a:ext cx="3446463" cy="228600"/>
            <a:chOff x="2437" y="3840"/>
            <a:chExt cx="2171" cy="144"/>
          </a:xfrm>
        </p:grpSpPr>
        <p:sp>
          <p:nvSpPr>
            <p:cNvPr id="34" name="Text Box 41"/>
            <p:cNvSpPr txBox="1">
              <a:spLocks noChangeArrowheads="1"/>
            </p:cNvSpPr>
            <p:nvPr/>
          </p:nvSpPr>
          <p:spPr bwMode="auto">
            <a:xfrm>
              <a:off x="2437" y="3840"/>
              <a:ext cx="1508" cy="144"/>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400" b="1" dirty="0"/>
                <a:t>Tagegeld</a:t>
              </a:r>
              <a:r>
                <a:rPr lang="de-DE" sz="1400" b="1" dirty="0" smtClean="0"/>
                <a:t>: </a:t>
              </a:r>
              <a:r>
                <a:rPr lang="de-DE" sz="1400" dirty="0" smtClean="0"/>
                <a:t>€ 140 x 30 Tage) </a:t>
              </a:r>
              <a:endParaRPr lang="de-DE" sz="1400" dirty="0"/>
            </a:p>
          </p:txBody>
        </p:sp>
        <p:sp>
          <p:nvSpPr>
            <p:cNvPr id="35" name="Text Box 42"/>
            <p:cNvSpPr txBox="1">
              <a:spLocks noChangeArrowheads="1"/>
            </p:cNvSpPr>
            <p:nvPr/>
          </p:nvSpPr>
          <p:spPr bwMode="auto">
            <a:xfrm>
              <a:off x="3648" y="3840"/>
              <a:ext cx="960" cy="144"/>
            </a:xfrm>
            <a:prstGeom prst="rect">
              <a:avLst/>
            </a:prstGeom>
            <a:noFill/>
            <a:ln w="12700" cap="sq">
              <a:noFill/>
              <a:miter lim="800000"/>
              <a:headEnd type="none" w="sm" len="sm"/>
              <a:tailEnd type="none" w="sm" len="sm"/>
            </a:ln>
          </p:spPr>
          <p:txBody>
            <a:bodyPr lIns="35982" tIns="45697" rIns="35982" bIns="45697" anchor="ctr"/>
            <a:lstStyle/>
            <a:p>
              <a:pPr algn="r" eaLnBrk="0" hangingPunct="0"/>
              <a:r>
                <a:rPr lang="de-DE" sz="1400" b="1" u="sng" dirty="0"/>
                <a:t>-</a:t>
              </a:r>
              <a:r>
                <a:rPr lang="de-DE" sz="1400" b="1" u="sng" dirty="0" smtClean="0"/>
                <a:t> </a:t>
              </a:r>
              <a:r>
                <a:rPr lang="de-DE" sz="1400" b="1" u="sng" dirty="0"/>
                <a:t>€ </a:t>
              </a:r>
              <a:r>
                <a:rPr lang="de-DE" sz="1400" b="1" u="sng" dirty="0" smtClean="0"/>
                <a:t>4.200,00</a:t>
              </a:r>
              <a:endParaRPr lang="de-DE" sz="1400" b="1" u="sng" dirty="0"/>
            </a:p>
          </p:txBody>
        </p:sp>
      </p:grpSp>
      <p:grpSp>
        <p:nvGrpSpPr>
          <p:cNvPr id="36" name="Group 37"/>
          <p:cNvGrpSpPr>
            <a:grpSpLocks/>
          </p:cNvGrpSpPr>
          <p:nvPr/>
        </p:nvGrpSpPr>
        <p:grpSpPr bwMode="auto">
          <a:xfrm>
            <a:off x="4210014" y="6177667"/>
            <a:ext cx="3456386" cy="228600"/>
            <a:chOff x="2404" y="3984"/>
            <a:chExt cx="2245" cy="144"/>
          </a:xfrm>
        </p:grpSpPr>
        <p:sp>
          <p:nvSpPr>
            <p:cNvPr id="37" name="Text Box 38"/>
            <p:cNvSpPr txBox="1">
              <a:spLocks noChangeArrowheads="1"/>
            </p:cNvSpPr>
            <p:nvPr/>
          </p:nvSpPr>
          <p:spPr bwMode="auto">
            <a:xfrm>
              <a:off x="2404" y="3984"/>
              <a:ext cx="1200" cy="144"/>
            </a:xfrm>
            <a:prstGeom prst="rect">
              <a:avLst/>
            </a:prstGeom>
            <a:noFill/>
            <a:ln w="12700" cap="sq">
              <a:noFill/>
              <a:miter lim="800000"/>
              <a:headEnd type="none" w="sm" len="sm"/>
              <a:tailEnd type="none" w="sm" len="sm"/>
            </a:ln>
          </p:spPr>
          <p:txBody>
            <a:bodyPr lIns="35982" tIns="45697" rIns="35982" bIns="45697" anchor="ctr"/>
            <a:lstStyle/>
            <a:p>
              <a:pPr algn="l" eaLnBrk="0" hangingPunct="0"/>
              <a:r>
                <a:rPr lang="de-DE" sz="1400" b="1" dirty="0">
                  <a:solidFill>
                    <a:srgbClr val="FF0000"/>
                  </a:solidFill>
                </a:rPr>
                <a:t> </a:t>
              </a:r>
              <a:r>
                <a:rPr lang="de-DE" sz="1400" b="1" dirty="0" smtClean="0">
                  <a:solidFill>
                    <a:srgbClr val="FF0000"/>
                  </a:solidFill>
                </a:rPr>
                <a:t>Versorgungslücke</a:t>
              </a:r>
              <a:endParaRPr lang="de-DE" sz="1400" b="1" dirty="0">
                <a:solidFill>
                  <a:srgbClr val="FF0000"/>
                </a:solidFill>
              </a:endParaRPr>
            </a:p>
          </p:txBody>
        </p:sp>
        <p:sp>
          <p:nvSpPr>
            <p:cNvPr id="38" name="Text Box 39"/>
            <p:cNvSpPr txBox="1">
              <a:spLocks noChangeArrowheads="1"/>
            </p:cNvSpPr>
            <p:nvPr/>
          </p:nvSpPr>
          <p:spPr bwMode="auto">
            <a:xfrm>
              <a:off x="3562" y="3984"/>
              <a:ext cx="1087" cy="144"/>
            </a:xfrm>
            <a:prstGeom prst="rect">
              <a:avLst/>
            </a:prstGeom>
            <a:noFill/>
            <a:ln w="12700" cap="sq">
              <a:noFill/>
              <a:miter lim="800000"/>
              <a:headEnd type="none" w="sm" len="sm"/>
              <a:tailEnd type="none" w="sm" len="sm"/>
            </a:ln>
          </p:spPr>
          <p:txBody>
            <a:bodyPr lIns="35982" tIns="45697" rIns="35982" bIns="45697" anchor="ctr"/>
            <a:lstStyle/>
            <a:p>
              <a:pPr algn="r" eaLnBrk="0" hangingPunct="0"/>
              <a:r>
                <a:rPr lang="de-DE" sz="1400" b="1" u="sng" dirty="0">
                  <a:solidFill>
                    <a:srgbClr val="FF0000"/>
                  </a:solidFill>
                </a:rPr>
                <a:t> </a:t>
              </a:r>
              <a:r>
                <a:rPr lang="de-DE" sz="1400" b="1" u="sng" dirty="0" smtClean="0">
                  <a:solidFill>
                    <a:srgbClr val="FF0000"/>
                  </a:solidFill>
                </a:rPr>
                <a:t>€    151,33</a:t>
              </a:r>
              <a:endParaRPr lang="de-DE" sz="1400" b="1" u="sng" dirty="0">
                <a:solidFill>
                  <a:srgbClr val="FF0000"/>
                </a:solidFill>
              </a:endParaRPr>
            </a:p>
          </p:txBody>
        </p:sp>
      </p:grpSp>
      <p:sp>
        <p:nvSpPr>
          <p:cNvPr id="39" name="Stern mit 5 Zacken 38"/>
          <p:cNvSpPr/>
          <p:nvPr/>
        </p:nvSpPr>
        <p:spPr bwMode="auto">
          <a:xfrm>
            <a:off x="11319524" y="1672679"/>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316462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left)">
                                      <p:cBhvr>
                                        <p:cTn id="49" dur="500"/>
                                        <p:tgtEl>
                                          <p:spTgt spid="2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wipe(left)">
                                      <p:cBhvr>
                                        <p:cTn id="54" dur="500"/>
                                        <p:tgtEl>
                                          <p:spTgt spid="3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wipe(left)">
                                      <p:cBhvr>
                                        <p:cTn id="59" dur="500"/>
                                        <p:tgtEl>
                                          <p:spTgt spid="33"/>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blinds(horizontal)">
                                      <p:cBhvr>
                                        <p:cTn id="6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8" grpId="0" autoUpdateAnimBg="0"/>
      <p:bldP spid="15" grpId="0" autoUpdateAnimBg="0"/>
      <p:bldP spid="1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 - Kinderversicherung</a:t>
            </a:r>
            <a:endParaRPr lang="de-DE" sz="2200" dirty="0"/>
          </a:p>
        </p:txBody>
      </p:sp>
      <p:sp>
        <p:nvSpPr>
          <p:cNvPr id="11" name="Rechteck 10"/>
          <p:cNvSpPr/>
          <p:nvPr/>
        </p:nvSpPr>
        <p:spPr>
          <a:xfrm>
            <a:off x="8791624" y="3796755"/>
            <a:ext cx="3031956" cy="1200329"/>
          </a:xfrm>
          <a:prstGeom prst="rect">
            <a:avLst/>
          </a:prstGeom>
          <a:solidFill>
            <a:schemeClr val="bg1">
              <a:lumMod val="95000"/>
            </a:schemeClr>
          </a:solidFill>
        </p:spPr>
        <p:txBody>
          <a:bodyPr wrap="square">
            <a:spAutoFit/>
          </a:bodyPr>
          <a:lstStyle/>
          <a:p>
            <a:pPr algn="ctr">
              <a:spcBef>
                <a:spcPct val="50000"/>
              </a:spcBef>
              <a:buClr>
                <a:srgbClr val="1D2D4B"/>
              </a:buClr>
            </a:pPr>
            <a:r>
              <a:rPr lang="de-DE" dirty="0" smtClean="0">
                <a:solidFill>
                  <a:srgbClr val="1D2D4B"/>
                </a:solidFill>
                <a:cs typeface="Times New Roman" pitchFamily="18" charset="0"/>
              </a:rPr>
              <a:t>Die GKV kann die Beiträge</a:t>
            </a:r>
          </a:p>
          <a:p>
            <a:pPr algn="ctr">
              <a:spcBef>
                <a:spcPct val="50000"/>
              </a:spcBef>
              <a:buClr>
                <a:srgbClr val="1D2D4B"/>
              </a:buClr>
            </a:pPr>
            <a:r>
              <a:rPr lang="de-DE" dirty="0" smtClean="0">
                <a:solidFill>
                  <a:srgbClr val="1D2D4B"/>
                </a:solidFill>
                <a:cs typeface="Times New Roman" pitchFamily="18" charset="0"/>
              </a:rPr>
              <a:t>4 Jahre</a:t>
            </a:r>
          </a:p>
          <a:p>
            <a:pPr algn="ctr">
              <a:spcBef>
                <a:spcPct val="50000"/>
              </a:spcBef>
              <a:buClr>
                <a:srgbClr val="1D2D4B"/>
              </a:buClr>
            </a:pPr>
            <a:r>
              <a:rPr lang="de-DE" dirty="0" smtClean="0">
                <a:solidFill>
                  <a:srgbClr val="1D2D4B"/>
                </a:solidFill>
                <a:cs typeface="Times New Roman" pitchFamily="18" charset="0"/>
              </a:rPr>
              <a:t>rückwirkend nachfordern!</a:t>
            </a:r>
            <a:endParaRPr lang="de-DE" dirty="0">
              <a:solidFill>
                <a:srgbClr val="1D2D4B"/>
              </a:solidFill>
              <a:cs typeface="Times New Roman" pitchFamily="18" charset="0"/>
            </a:endParaRPr>
          </a:p>
        </p:txBody>
      </p:sp>
      <p:grpSp>
        <p:nvGrpSpPr>
          <p:cNvPr id="5" name="Gruppieren 4"/>
          <p:cNvGrpSpPr>
            <a:grpSpLocks/>
          </p:cNvGrpSpPr>
          <p:nvPr/>
        </p:nvGrpSpPr>
        <p:grpSpPr bwMode="auto">
          <a:xfrm>
            <a:off x="569495" y="1812758"/>
            <a:ext cx="1524000" cy="609600"/>
            <a:chOff x="0" y="0"/>
            <a:chExt cx="2595356" cy="1514547"/>
          </a:xfrm>
        </p:grpSpPr>
        <p:sp>
          <p:nvSpPr>
            <p:cNvPr id="6" name="Rechteck 5"/>
            <p:cNvSpPr/>
            <p:nvPr/>
          </p:nvSpPr>
          <p:spPr>
            <a:xfrm>
              <a:off x="0" y="0"/>
              <a:ext cx="2595356" cy="1514547"/>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echteck 7"/>
            <p:cNvSpPr/>
            <p:nvPr/>
          </p:nvSpPr>
          <p:spPr>
            <a:xfrm>
              <a:off x="0" y="0"/>
              <a:ext cx="2595356" cy="1514547"/>
            </a:xfrm>
            <a:prstGeom prst="rect">
              <a:avLst/>
            </a:prstGeom>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algn="ctr" defTabSz="711200">
                <a:lnSpc>
                  <a:spcPct val="90000"/>
                </a:lnSpc>
                <a:spcAft>
                  <a:spcPct val="35000"/>
                </a:spcAft>
                <a:defRPr/>
              </a:pPr>
              <a:r>
                <a:rPr lang="de-DE" dirty="0"/>
                <a:t>Nicht verheiratet</a:t>
              </a:r>
            </a:p>
          </p:txBody>
        </p:sp>
      </p:grpSp>
      <p:sp>
        <p:nvSpPr>
          <p:cNvPr id="9" name="Rechteck 8"/>
          <p:cNvSpPr/>
          <p:nvPr/>
        </p:nvSpPr>
        <p:spPr>
          <a:xfrm>
            <a:off x="2634916" y="1812758"/>
            <a:ext cx="1447800" cy="6096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1"/>
          <a:lstStyle/>
          <a:p>
            <a:pPr>
              <a:defRPr/>
            </a:pPr>
            <a:r>
              <a:rPr lang="de-DE" sz="1800" dirty="0"/>
              <a:t>Verheiratet</a:t>
            </a:r>
          </a:p>
        </p:txBody>
      </p:sp>
      <p:sp>
        <p:nvSpPr>
          <p:cNvPr id="10" name="Rechteck 9"/>
          <p:cNvSpPr/>
          <p:nvPr/>
        </p:nvSpPr>
        <p:spPr>
          <a:xfrm>
            <a:off x="569495" y="2712955"/>
            <a:ext cx="15240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defRPr/>
            </a:pPr>
            <a:r>
              <a:rPr lang="de-DE" sz="1400" dirty="0"/>
              <a:t>Anspruch auf Familien-</a:t>
            </a:r>
            <a:r>
              <a:rPr lang="de-DE" sz="1400" dirty="0" err="1"/>
              <a:t>versicherung</a:t>
            </a:r>
            <a:endParaRPr lang="de-DE" sz="1400" dirty="0"/>
          </a:p>
        </p:txBody>
      </p:sp>
      <p:sp>
        <p:nvSpPr>
          <p:cNvPr id="12" name="Rechteck 11"/>
          <p:cNvSpPr/>
          <p:nvPr/>
        </p:nvSpPr>
        <p:spPr>
          <a:xfrm>
            <a:off x="2634916" y="2712955"/>
            <a:ext cx="5029200" cy="533400"/>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1"/>
          <a:lstStyle/>
          <a:p>
            <a:pPr>
              <a:defRPr/>
            </a:pPr>
            <a:r>
              <a:rPr lang="de-DE" dirty="0"/>
              <a:t>Weiter prüfen : Einkommen PKV-Versicherter / Interessent </a:t>
            </a:r>
          </a:p>
        </p:txBody>
      </p:sp>
      <p:sp>
        <p:nvSpPr>
          <p:cNvPr id="13" name="Rechteck 12"/>
          <p:cNvSpPr/>
          <p:nvPr/>
        </p:nvSpPr>
        <p:spPr>
          <a:xfrm>
            <a:off x="2634916" y="3536952"/>
            <a:ext cx="14478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defRPr/>
            </a:pPr>
            <a:r>
              <a:rPr lang="de-DE" sz="1800" dirty="0"/>
              <a:t>Höchstens 1/12 JAEG</a:t>
            </a:r>
          </a:p>
        </p:txBody>
      </p:sp>
      <p:sp>
        <p:nvSpPr>
          <p:cNvPr id="14" name="Rechteck 13"/>
          <p:cNvSpPr/>
          <p:nvPr/>
        </p:nvSpPr>
        <p:spPr>
          <a:xfrm>
            <a:off x="4363453" y="3536952"/>
            <a:ext cx="14478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defRPr/>
            </a:pPr>
            <a:r>
              <a:rPr lang="de-DE" sz="1800" dirty="0"/>
              <a:t>Mehr als 1/12 JAEG</a:t>
            </a:r>
          </a:p>
        </p:txBody>
      </p:sp>
      <p:sp>
        <p:nvSpPr>
          <p:cNvPr id="15" name="Rechteck 14"/>
          <p:cNvSpPr/>
          <p:nvPr/>
        </p:nvSpPr>
        <p:spPr>
          <a:xfrm>
            <a:off x="2634916" y="4311284"/>
            <a:ext cx="14478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defRPr/>
            </a:pPr>
            <a:r>
              <a:rPr lang="de-DE" sz="1400" dirty="0"/>
              <a:t>Anspruch auf Familien-</a:t>
            </a:r>
            <a:r>
              <a:rPr lang="de-DE" sz="1400" dirty="0" err="1"/>
              <a:t>versicherung</a:t>
            </a:r>
            <a:endParaRPr lang="de-DE" sz="1400" dirty="0"/>
          </a:p>
        </p:txBody>
      </p:sp>
      <p:sp>
        <p:nvSpPr>
          <p:cNvPr id="16" name="Rechteck 15"/>
          <p:cNvSpPr/>
          <p:nvPr/>
        </p:nvSpPr>
        <p:spPr>
          <a:xfrm>
            <a:off x="4363453" y="4311284"/>
            <a:ext cx="1447800" cy="685800"/>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1"/>
          <a:lstStyle/>
          <a:p>
            <a:pPr>
              <a:defRPr/>
            </a:pPr>
            <a:r>
              <a:rPr lang="de-DE" dirty="0"/>
              <a:t>Weiter prüfen</a:t>
            </a:r>
          </a:p>
        </p:txBody>
      </p:sp>
      <p:sp>
        <p:nvSpPr>
          <p:cNvPr id="17" name="Rechteck 16"/>
          <p:cNvSpPr/>
          <p:nvPr/>
        </p:nvSpPr>
        <p:spPr>
          <a:xfrm>
            <a:off x="4363453" y="5051027"/>
            <a:ext cx="14478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defRPr/>
            </a:pPr>
            <a:r>
              <a:rPr lang="de-DE" sz="1400" dirty="0"/>
              <a:t>EK niedriger als das des GKV-Versicherten</a:t>
            </a:r>
          </a:p>
        </p:txBody>
      </p:sp>
      <p:sp>
        <p:nvSpPr>
          <p:cNvPr id="18" name="Rechteck 17"/>
          <p:cNvSpPr/>
          <p:nvPr/>
        </p:nvSpPr>
        <p:spPr>
          <a:xfrm>
            <a:off x="6079958" y="5051027"/>
            <a:ext cx="14478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defRPr/>
            </a:pPr>
            <a:r>
              <a:rPr lang="de-DE" sz="1400" dirty="0"/>
              <a:t>EK gleich und höher als GKV-Versicherter</a:t>
            </a:r>
          </a:p>
        </p:txBody>
      </p:sp>
      <p:sp>
        <p:nvSpPr>
          <p:cNvPr id="19" name="Rechteck 18"/>
          <p:cNvSpPr/>
          <p:nvPr/>
        </p:nvSpPr>
        <p:spPr>
          <a:xfrm>
            <a:off x="4363453" y="5790770"/>
            <a:ext cx="1447800" cy="685800"/>
          </a:xfrm>
          <a:prstGeom prst="rect">
            <a:avLst/>
          </a:prstGeom>
          <a:solidFill>
            <a:srgbClr val="1D2D4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defRPr/>
            </a:pPr>
            <a:r>
              <a:rPr lang="de-DE" sz="1400" dirty="0"/>
              <a:t>Anspruch auf Familien-</a:t>
            </a:r>
            <a:r>
              <a:rPr lang="de-DE" sz="1400" dirty="0" err="1"/>
              <a:t>versicherung</a:t>
            </a:r>
            <a:endParaRPr lang="de-DE" sz="1400" dirty="0"/>
          </a:p>
        </p:txBody>
      </p:sp>
      <p:sp>
        <p:nvSpPr>
          <p:cNvPr id="20" name="Rechteck 19"/>
          <p:cNvSpPr/>
          <p:nvPr/>
        </p:nvSpPr>
        <p:spPr>
          <a:xfrm>
            <a:off x="6079958" y="5790770"/>
            <a:ext cx="1447800" cy="685800"/>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1"/>
          <a:lstStyle/>
          <a:p>
            <a:pPr>
              <a:defRPr/>
            </a:pPr>
            <a:r>
              <a:rPr lang="de-DE" sz="1400" dirty="0"/>
              <a:t>Kein Anspruch auf Familien-</a:t>
            </a:r>
            <a:r>
              <a:rPr lang="de-DE" sz="1400" dirty="0" err="1"/>
              <a:t>versicherung</a:t>
            </a:r>
            <a:endParaRPr lang="de-DE" sz="1400" dirty="0"/>
          </a:p>
        </p:txBody>
      </p:sp>
      <p:sp>
        <p:nvSpPr>
          <p:cNvPr id="21" name="Stern mit 5 Zacken 20"/>
          <p:cNvSpPr/>
          <p:nvPr/>
        </p:nvSpPr>
        <p:spPr bwMode="auto">
          <a:xfrm>
            <a:off x="11319524" y="1812758"/>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179367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ox(i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linds(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amond(in)">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ox(in)">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ox(i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box(in)">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ox(in)">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box(in)">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box(in)">
                                      <p:cBhvr>
                                        <p:cTn id="6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601579" y="2943934"/>
            <a:ext cx="9617242" cy="2616101"/>
          </a:xfrm>
          <a:prstGeom prst="rect">
            <a:avLst/>
          </a:prstGeom>
          <a:solidFill>
            <a:schemeClr val="bg1">
              <a:lumMod val="95000"/>
            </a:schemeClr>
          </a:solidFill>
        </p:spPr>
        <p:txBody>
          <a:bodyPr wrap="square">
            <a:spAutoFit/>
          </a:bodyPr>
          <a:lstStyle/>
          <a:p>
            <a:pPr>
              <a:spcBef>
                <a:spcPct val="50000"/>
              </a:spcBef>
              <a:buClr>
                <a:srgbClr val="1D2D4B"/>
              </a:buClr>
            </a:pPr>
            <a:r>
              <a:rPr lang="de-DE" sz="2000" b="1" dirty="0">
                <a:solidFill>
                  <a:srgbClr val="1D2D4B"/>
                </a:solidFill>
              </a:rPr>
              <a:t>Ja</a:t>
            </a:r>
            <a:r>
              <a:rPr lang="de-DE" dirty="0">
                <a:solidFill>
                  <a:srgbClr val="1D2D4B"/>
                </a:solidFill>
              </a:rPr>
              <a:t>, unter Umständen:</a:t>
            </a:r>
          </a:p>
          <a:p>
            <a:pPr marL="665163" lvl="1" indent="-377825">
              <a:spcBef>
                <a:spcPct val="50000"/>
              </a:spcBef>
              <a:buClr>
                <a:srgbClr val="1D2D4B"/>
              </a:buClr>
              <a:buFont typeface="Wingdings" pitchFamily="2" charset="2"/>
              <a:buChar char="§"/>
            </a:pPr>
            <a:r>
              <a:rPr lang="de-DE" dirty="0">
                <a:solidFill>
                  <a:srgbClr val="1D2D4B"/>
                </a:solidFill>
                <a:sym typeface="Wingdings" pitchFamily="2" charset="2"/>
              </a:rPr>
              <a:t>Als Angestellter/Arbeitnehmer, der wieder unter der </a:t>
            </a:r>
            <a:r>
              <a:rPr lang="de-DE" dirty="0" smtClean="0">
                <a:solidFill>
                  <a:srgbClr val="1D2D4B"/>
                </a:solidFill>
                <a:sym typeface="Wingdings" pitchFamily="2" charset="2"/>
              </a:rPr>
              <a:t>JAEG </a:t>
            </a:r>
            <a:r>
              <a:rPr lang="de-DE" dirty="0">
                <a:solidFill>
                  <a:srgbClr val="1D2D4B"/>
                </a:solidFill>
                <a:sym typeface="Wingdings" pitchFamily="2" charset="2"/>
              </a:rPr>
              <a:t>liegt</a:t>
            </a:r>
          </a:p>
          <a:p>
            <a:pPr marL="665163" lvl="1" indent="-377825">
              <a:spcBef>
                <a:spcPct val="50000"/>
              </a:spcBef>
              <a:buClr>
                <a:srgbClr val="1D2D4B"/>
              </a:buClr>
              <a:buFont typeface="Wingdings" pitchFamily="2" charset="2"/>
              <a:buChar char="§"/>
            </a:pPr>
            <a:r>
              <a:rPr lang="de-DE" dirty="0">
                <a:solidFill>
                  <a:srgbClr val="1D2D4B"/>
                </a:solidFill>
              </a:rPr>
              <a:t>Als Arbeitsloser mit Anspruch auf Arbeitslosengeld</a:t>
            </a:r>
          </a:p>
          <a:p>
            <a:pPr marL="665163" lvl="1" indent="-377825">
              <a:spcBef>
                <a:spcPct val="50000"/>
              </a:spcBef>
              <a:buClr>
                <a:srgbClr val="1D2D4B"/>
              </a:buClr>
              <a:buFont typeface="Wingdings" pitchFamily="2" charset="2"/>
              <a:buChar char="§"/>
            </a:pPr>
            <a:r>
              <a:rPr lang="de-DE" dirty="0">
                <a:solidFill>
                  <a:srgbClr val="1D2D4B"/>
                </a:solidFill>
              </a:rPr>
              <a:t>Bei Ausübung einer versicherungspflichtigen Beschäftigung über  450 € pro Monat</a:t>
            </a:r>
          </a:p>
          <a:p>
            <a:pPr marL="665163" lvl="1" indent="-377825">
              <a:spcBef>
                <a:spcPct val="50000"/>
              </a:spcBef>
              <a:buClr>
                <a:srgbClr val="1D2D4B"/>
              </a:buClr>
              <a:buFont typeface="Wingdings" pitchFamily="2" charset="2"/>
              <a:buChar char="§"/>
            </a:pPr>
            <a:r>
              <a:rPr lang="de-DE" dirty="0">
                <a:solidFill>
                  <a:srgbClr val="C00000"/>
                </a:solidFill>
              </a:rPr>
              <a:t>Ab dem 55. Lebensjahr keine Rückkehr mehr möglich, sofern zum Eintritt der Versicherungspflicht mindestens 5 Jahre keine GKV-Mitgliedschaft mehr bestanden hat.</a:t>
            </a:r>
          </a:p>
        </p:txBody>
      </p:sp>
      <p:sp>
        <p:nvSpPr>
          <p:cNvPr id="5" name="Text Box 2"/>
          <p:cNvSpPr txBox="1">
            <a:spLocks noChangeArrowheads="1"/>
          </p:cNvSpPr>
          <p:nvPr/>
        </p:nvSpPr>
        <p:spPr bwMode="auto">
          <a:xfrm>
            <a:off x="601579" y="1791377"/>
            <a:ext cx="8208962" cy="461618"/>
          </a:xfrm>
          <a:prstGeom prst="rect">
            <a:avLst/>
          </a:prstGeom>
          <a:noFill/>
          <a:ln w="12700" cap="sq">
            <a:noFill/>
            <a:miter lim="800000"/>
            <a:headEnd type="none" w="sm" len="sm"/>
            <a:tailEnd type="none" w="sm" len="sm"/>
          </a:ln>
        </p:spPr>
        <p:txBody>
          <a:bodyPr lIns="91395" tIns="45697" rIns="91395" bIns="45697">
            <a:spAutoFit/>
          </a:bodyPr>
          <a:lstStyle/>
          <a:p>
            <a:pPr algn="l">
              <a:spcBef>
                <a:spcPct val="50000"/>
              </a:spcBef>
              <a:buFont typeface="Wingdings" pitchFamily="2" charset="2"/>
              <a:buNone/>
            </a:pPr>
            <a:r>
              <a:rPr lang="de-DE" sz="2400" b="1" dirty="0">
                <a:solidFill>
                  <a:srgbClr val="1D2D4B"/>
                </a:solidFill>
                <a:sym typeface="Wingdings" pitchFamily="2" charset="2"/>
              </a:rPr>
              <a:t>Kommt man als privat Versicherter in die GKV zurück?</a:t>
            </a:r>
          </a:p>
        </p:txBody>
      </p:sp>
      <p:sp>
        <p:nvSpPr>
          <p:cNvPr id="6" name="Stern mit 5 Zacken 5"/>
          <p:cNvSpPr/>
          <p:nvPr/>
        </p:nvSpPr>
        <p:spPr bwMode="auto">
          <a:xfrm>
            <a:off x="11319524" y="1820947"/>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398826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GKV – Beitragsbelastung im Alter</a:t>
            </a:r>
          </a:p>
        </p:txBody>
      </p:sp>
      <p:sp>
        <p:nvSpPr>
          <p:cNvPr id="11" name="Rechteck 10"/>
          <p:cNvSpPr/>
          <p:nvPr/>
        </p:nvSpPr>
        <p:spPr>
          <a:xfrm>
            <a:off x="601578" y="2332806"/>
            <a:ext cx="10130589" cy="3939540"/>
          </a:xfrm>
          <a:prstGeom prst="rect">
            <a:avLst/>
          </a:prstGeom>
          <a:solidFill>
            <a:schemeClr val="bg1">
              <a:lumMod val="95000"/>
            </a:schemeClr>
          </a:solidFill>
        </p:spPr>
        <p:txBody>
          <a:bodyPr wrap="square">
            <a:spAutoFit/>
          </a:bodyPr>
          <a:lstStyle/>
          <a:p>
            <a:pPr marL="485775" indent="-485775">
              <a:spcBef>
                <a:spcPct val="50000"/>
              </a:spcBef>
              <a:buClr>
                <a:srgbClr val="1D2D4B"/>
              </a:buClr>
              <a:buFont typeface="Wingdings" pitchFamily="2" charset="2"/>
              <a:buChar char="§"/>
            </a:pPr>
            <a:r>
              <a:rPr lang="de-DE" sz="2000" dirty="0">
                <a:solidFill>
                  <a:srgbClr val="1D2D4B"/>
                </a:solidFill>
              </a:rPr>
              <a:t>Der </a:t>
            </a:r>
            <a:r>
              <a:rPr lang="de-DE" sz="2000" b="1" dirty="0">
                <a:solidFill>
                  <a:srgbClr val="1D2D4B"/>
                </a:solidFill>
              </a:rPr>
              <a:t>Beitrag</a:t>
            </a:r>
            <a:r>
              <a:rPr lang="de-DE" sz="2000" dirty="0">
                <a:solidFill>
                  <a:srgbClr val="1D2D4B"/>
                </a:solidFill>
              </a:rPr>
              <a:t> beträgt  </a:t>
            </a:r>
            <a:r>
              <a:rPr lang="de-DE" sz="2000" b="1" dirty="0">
                <a:solidFill>
                  <a:srgbClr val="1D2D4B"/>
                </a:solidFill>
              </a:rPr>
              <a:t>14,6% vom Rentenzahlbetrag</a:t>
            </a:r>
            <a:r>
              <a:rPr lang="de-DE" sz="2000" dirty="0">
                <a:solidFill>
                  <a:srgbClr val="1D2D4B"/>
                </a:solidFill>
              </a:rPr>
              <a:t>. Dieser Beitrag wird je zur Hälfte vom Rentner und vom Rentenversicherungsträger getragen</a:t>
            </a:r>
            <a:br>
              <a:rPr lang="de-DE" sz="2000" dirty="0">
                <a:solidFill>
                  <a:srgbClr val="1D2D4B"/>
                </a:solidFill>
              </a:rPr>
            </a:b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rPr>
              <a:t>Der </a:t>
            </a:r>
            <a:r>
              <a:rPr lang="de-DE" sz="2000" b="1" dirty="0">
                <a:solidFill>
                  <a:srgbClr val="1D2D4B"/>
                </a:solidFill>
              </a:rPr>
              <a:t>kassenindividuelle Zusatzbeitrag </a:t>
            </a:r>
            <a:r>
              <a:rPr lang="de-DE" sz="2000" dirty="0">
                <a:solidFill>
                  <a:srgbClr val="1D2D4B"/>
                </a:solidFill>
              </a:rPr>
              <a:t>wird </a:t>
            </a:r>
            <a:r>
              <a:rPr lang="de-DE" sz="2000" b="1" dirty="0">
                <a:solidFill>
                  <a:srgbClr val="1D2D4B"/>
                </a:solidFill>
              </a:rPr>
              <a:t>nur vom Rentner </a:t>
            </a:r>
            <a:r>
              <a:rPr lang="de-DE" sz="2000" dirty="0">
                <a:solidFill>
                  <a:srgbClr val="1D2D4B"/>
                </a:solidFill>
              </a:rPr>
              <a:t>getragen</a:t>
            </a:r>
          </a:p>
          <a:p>
            <a:pPr marL="485775" indent="-485775">
              <a:spcBef>
                <a:spcPct val="50000"/>
              </a:spcBef>
              <a:buClr>
                <a:srgbClr val="1D2D4B"/>
              </a:buClr>
              <a:buFont typeface="Wingdings" pitchFamily="2" charset="2"/>
              <a:buChar char="§"/>
            </a:pPr>
            <a:r>
              <a:rPr lang="de-DE" sz="2000" dirty="0">
                <a:solidFill>
                  <a:srgbClr val="1D2D4B"/>
                </a:solidFill>
              </a:rPr>
              <a:t>Der Beitragssatz beträgt somit durchschnittlich </a:t>
            </a:r>
            <a:r>
              <a:rPr lang="de-DE" sz="2000" dirty="0" smtClean="0">
                <a:solidFill>
                  <a:srgbClr val="1D2D4B"/>
                </a:solidFill>
              </a:rPr>
              <a:t>15,9%.</a:t>
            </a:r>
            <a:r>
              <a:rPr lang="de-DE" sz="2000" dirty="0">
                <a:solidFill>
                  <a:srgbClr val="1D2D4B"/>
                </a:solidFill>
              </a:rPr>
              <a:t/>
            </a:r>
            <a:br>
              <a:rPr lang="de-DE" sz="2000" dirty="0">
                <a:solidFill>
                  <a:srgbClr val="1D2D4B"/>
                </a:solidFill>
              </a:rPr>
            </a:b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Pflichtmitglied in der KVDR ist nur derjenige, der min. 90% der </a:t>
            </a:r>
            <a:r>
              <a:rPr lang="de-DE" sz="2000" dirty="0">
                <a:solidFill>
                  <a:srgbClr val="1D2D4B"/>
                </a:solidFill>
              </a:rPr>
              <a:t>zweiten Hälfte des Erwerbslebens Mitglied in der gesetzlichen Krankenversicherung waren.</a:t>
            </a:r>
            <a:br>
              <a:rPr lang="de-DE" sz="2000" dirty="0">
                <a:solidFill>
                  <a:srgbClr val="1D2D4B"/>
                </a:solidFill>
              </a:rPr>
            </a:br>
            <a:r>
              <a:rPr lang="de-DE" sz="2000" dirty="0">
                <a:solidFill>
                  <a:srgbClr val="1D2D4B"/>
                </a:solidFill>
              </a:rPr>
              <a:t>(freiwillig- und pflichtversicherte Beitragszeiten)</a:t>
            </a:r>
            <a:br>
              <a:rPr lang="de-DE" sz="2000" dirty="0">
                <a:solidFill>
                  <a:srgbClr val="1D2D4B"/>
                </a:solidFill>
              </a:rPr>
            </a:b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In der Praxis bedeutet dies, dass derjenige, welcher während der Erwerbstätigkeit gesetzlich versichert war, dies auch im Rentenalter sein wird.</a:t>
            </a:r>
            <a:endParaRPr lang="de-DE" sz="2000" dirty="0">
              <a:solidFill>
                <a:srgbClr val="1D2D4B"/>
              </a:solidFill>
            </a:endParaRPr>
          </a:p>
        </p:txBody>
      </p:sp>
      <p:sp>
        <p:nvSpPr>
          <p:cNvPr id="5" name="Text Box 2"/>
          <p:cNvSpPr txBox="1">
            <a:spLocks noChangeArrowheads="1"/>
          </p:cNvSpPr>
          <p:nvPr/>
        </p:nvSpPr>
        <p:spPr bwMode="auto">
          <a:xfrm>
            <a:off x="601579" y="1791377"/>
            <a:ext cx="8208962" cy="461618"/>
          </a:xfrm>
          <a:prstGeom prst="rect">
            <a:avLst/>
          </a:prstGeom>
          <a:noFill/>
          <a:ln w="12700" cap="sq">
            <a:noFill/>
            <a:miter lim="800000"/>
            <a:headEnd type="none" w="sm" len="sm"/>
            <a:tailEnd type="none" w="sm" len="sm"/>
          </a:ln>
        </p:spPr>
        <p:txBody>
          <a:bodyPr lIns="91395" tIns="45697" rIns="91395" bIns="45697">
            <a:spAutoFit/>
          </a:bodyPr>
          <a:lstStyle/>
          <a:p>
            <a:pPr>
              <a:spcBef>
                <a:spcPct val="50000"/>
              </a:spcBef>
            </a:pPr>
            <a:r>
              <a:rPr lang="de-DE" sz="2400" b="1" dirty="0">
                <a:solidFill>
                  <a:srgbClr val="1D2D4B"/>
                </a:solidFill>
                <a:sym typeface="Wingdings" pitchFamily="2" charset="2"/>
              </a:rPr>
              <a:t>Die Krankenversicherung für Rentner (KVDR)</a:t>
            </a:r>
          </a:p>
        </p:txBody>
      </p:sp>
    </p:spTree>
    <p:extLst>
      <p:ext uri="{BB962C8B-B14F-4D97-AF65-F5344CB8AC3E}">
        <p14:creationId xmlns:p14="http://schemas.microsoft.com/office/powerpoint/2010/main" val="367029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GKV – Beitragsbelastung im Alter</a:t>
            </a:r>
          </a:p>
        </p:txBody>
      </p:sp>
      <p:sp>
        <p:nvSpPr>
          <p:cNvPr id="11" name="Rechteck 10"/>
          <p:cNvSpPr/>
          <p:nvPr/>
        </p:nvSpPr>
        <p:spPr>
          <a:xfrm>
            <a:off x="601579" y="2196421"/>
            <a:ext cx="10130589" cy="3785652"/>
          </a:xfrm>
          <a:prstGeom prst="rect">
            <a:avLst/>
          </a:prstGeom>
          <a:solidFill>
            <a:schemeClr val="bg1">
              <a:lumMod val="95000"/>
            </a:schemeClr>
          </a:solidFill>
        </p:spPr>
        <p:txBody>
          <a:bodyPr wrap="square">
            <a:spAutoFit/>
          </a:bodyPr>
          <a:lstStyle/>
          <a:p>
            <a:pPr marL="485775" indent="-485775">
              <a:spcBef>
                <a:spcPct val="50000"/>
              </a:spcBef>
              <a:buClr>
                <a:srgbClr val="1D2D4B"/>
              </a:buClr>
            </a:pPr>
            <a:r>
              <a:rPr lang="de-DE" sz="2000" b="1" dirty="0">
                <a:solidFill>
                  <a:srgbClr val="1D2D4B"/>
                </a:solidFill>
              </a:rPr>
              <a:t>Die relevanten Einkunftsarten – „pflichtversicherte Rentner“</a:t>
            </a:r>
            <a:r>
              <a:rPr lang="de-DE" sz="2000" dirty="0">
                <a:solidFill>
                  <a:srgbClr val="1D2D4B"/>
                </a:solidFill>
              </a:rPr>
              <a:t/>
            </a:r>
            <a:br>
              <a:rPr lang="de-DE" sz="2000" dirty="0">
                <a:solidFill>
                  <a:srgbClr val="1D2D4B"/>
                </a:solidFill>
              </a:rPr>
            </a:b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rPr>
              <a:t>Rente aus der Gesetzlichen Rentenversicherung</a:t>
            </a: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Versorgungsbezüge (z.B. Betriebsrenten/Pensionen)</a:t>
            </a:r>
            <a:endParaRPr lang="de-DE" sz="1000" dirty="0">
              <a:solidFill>
                <a:srgbClr val="1D2D4B"/>
              </a:solidFill>
            </a:endParaRP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Arbeitseinkommen</a:t>
            </a:r>
          </a:p>
          <a:p>
            <a:pPr marL="485775" indent="-485775">
              <a:spcBef>
                <a:spcPct val="50000"/>
              </a:spcBef>
              <a:buClr>
                <a:srgbClr val="1D2D4B"/>
              </a:buClr>
              <a:buFont typeface="Wingdings" pitchFamily="2" charset="2"/>
              <a:buChar char="§"/>
            </a:pPr>
            <a:endParaRPr lang="de-DE" sz="2000" dirty="0">
              <a:solidFill>
                <a:srgbClr val="1D2D4B"/>
              </a:solidFill>
              <a:sym typeface="Wingdings" pitchFamily="2" charset="2"/>
            </a:endParaRPr>
          </a:p>
          <a:p>
            <a:pPr marL="485775" indent="-485775">
              <a:spcBef>
                <a:spcPct val="50000"/>
              </a:spcBef>
              <a:buClr>
                <a:srgbClr val="1D2D4B"/>
              </a:buClr>
            </a:pPr>
            <a:r>
              <a:rPr lang="de-DE" sz="2000" b="1" dirty="0">
                <a:solidFill>
                  <a:srgbClr val="1D2D4B"/>
                </a:solidFill>
                <a:sym typeface="Wingdings" pitchFamily="2" charset="2"/>
              </a:rPr>
              <a:t>Darüber hinaus zahlen „freiwillig versicherte Rentner“ auf</a:t>
            </a: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Einkünfte aus Kapitalvermögen</a:t>
            </a:r>
          </a:p>
          <a:p>
            <a:pPr marL="485775" indent="-485775">
              <a:spcBef>
                <a:spcPct val="50000"/>
              </a:spcBef>
              <a:buClr>
                <a:srgbClr val="1D2D4B"/>
              </a:buClr>
              <a:buFont typeface="Wingdings" pitchFamily="2" charset="2"/>
              <a:buChar char="§"/>
            </a:pPr>
            <a:r>
              <a:rPr lang="de-DE" sz="2000" dirty="0">
                <a:solidFill>
                  <a:srgbClr val="1D2D4B"/>
                </a:solidFill>
                <a:sym typeface="Wingdings" pitchFamily="2" charset="2"/>
              </a:rPr>
              <a:t>Einkünfte aus Vermietung und </a:t>
            </a:r>
            <a:r>
              <a:rPr lang="de-DE" sz="2000" dirty="0" smtClean="0">
                <a:solidFill>
                  <a:srgbClr val="1D2D4B"/>
                </a:solidFill>
                <a:sym typeface="Wingdings" pitchFamily="2" charset="2"/>
              </a:rPr>
              <a:t>Verpachtung</a:t>
            </a:r>
            <a:endParaRPr lang="de-DE" sz="2000" dirty="0">
              <a:solidFill>
                <a:srgbClr val="1D2D4B"/>
              </a:solidFill>
              <a:sym typeface="Wingdings" pitchFamily="2" charset="2"/>
            </a:endParaRPr>
          </a:p>
        </p:txBody>
      </p:sp>
      <p:sp>
        <p:nvSpPr>
          <p:cNvPr id="5" name="Text Box 2"/>
          <p:cNvSpPr txBox="1">
            <a:spLocks noChangeArrowheads="1"/>
          </p:cNvSpPr>
          <p:nvPr/>
        </p:nvSpPr>
        <p:spPr bwMode="auto">
          <a:xfrm>
            <a:off x="601579" y="1680242"/>
            <a:ext cx="8208962" cy="461618"/>
          </a:xfrm>
          <a:prstGeom prst="rect">
            <a:avLst/>
          </a:prstGeom>
          <a:noFill/>
          <a:ln w="12700" cap="sq">
            <a:noFill/>
            <a:miter lim="800000"/>
            <a:headEnd type="none" w="sm" len="sm"/>
            <a:tailEnd type="none" w="sm" len="sm"/>
          </a:ln>
        </p:spPr>
        <p:txBody>
          <a:bodyPr lIns="91395" tIns="45697" rIns="91395" bIns="45697">
            <a:spAutoFit/>
          </a:bodyPr>
          <a:lstStyle/>
          <a:p>
            <a:pPr>
              <a:spcBef>
                <a:spcPct val="50000"/>
              </a:spcBef>
            </a:pPr>
            <a:r>
              <a:rPr lang="de-DE" sz="2400" b="1" dirty="0">
                <a:solidFill>
                  <a:srgbClr val="1D2D4B"/>
                </a:solidFill>
                <a:sym typeface="Wingdings" pitchFamily="2" charset="2"/>
              </a:rPr>
              <a:t>Die Krankenversicherung für Rentner (KVDR)</a:t>
            </a:r>
          </a:p>
        </p:txBody>
      </p:sp>
      <p:sp>
        <p:nvSpPr>
          <p:cNvPr id="8" name="Gleichschenkliges Dreieck 7"/>
          <p:cNvSpPr/>
          <p:nvPr/>
        </p:nvSpPr>
        <p:spPr bwMode="auto">
          <a:xfrm rot="5400000">
            <a:off x="7941677" y="3405171"/>
            <a:ext cx="1224136" cy="144016"/>
          </a:xfrm>
          <a:prstGeom prst="triangle">
            <a:avLst/>
          </a:prstGeom>
          <a:solidFill>
            <a:srgbClr val="C00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9" name="Textfeld 8"/>
          <p:cNvSpPr txBox="1"/>
          <p:nvPr/>
        </p:nvSpPr>
        <p:spPr>
          <a:xfrm>
            <a:off x="8922876" y="3061680"/>
            <a:ext cx="1512168" cy="830997"/>
          </a:xfrm>
          <a:prstGeom prst="rect">
            <a:avLst/>
          </a:prstGeom>
          <a:noFill/>
        </p:spPr>
        <p:txBody>
          <a:bodyPr wrap="square" rtlCol="0">
            <a:spAutoFit/>
          </a:bodyPr>
          <a:lstStyle/>
          <a:p>
            <a:r>
              <a:rPr lang="de-DE" dirty="0" smtClean="0">
                <a:solidFill>
                  <a:srgbClr val="C00000"/>
                </a:solidFill>
              </a:rPr>
              <a:t>Allgemeiner Beitragssatz (14,6%)</a:t>
            </a:r>
            <a:endParaRPr lang="de-DE" dirty="0">
              <a:solidFill>
                <a:srgbClr val="C00000"/>
              </a:solidFill>
            </a:endParaRPr>
          </a:p>
        </p:txBody>
      </p:sp>
      <p:sp>
        <p:nvSpPr>
          <p:cNvPr id="10" name="Gleichschenkliges Dreieck 9"/>
          <p:cNvSpPr/>
          <p:nvPr/>
        </p:nvSpPr>
        <p:spPr bwMode="auto">
          <a:xfrm rot="5400000">
            <a:off x="7941677" y="5352558"/>
            <a:ext cx="1224136" cy="144016"/>
          </a:xfrm>
          <a:prstGeom prst="triangle">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92D050"/>
              </a:solidFill>
              <a:effectLst/>
              <a:latin typeface="Arial" pitchFamily="34" charset="0"/>
            </a:endParaRPr>
          </a:p>
        </p:txBody>
      </p:sp>
      <p:sp>
        <p:nvSpPr>
          <p:cNvPr id="12" name="Textfeld 11"/>
          <p:cNvSpPr txBox="1"/>
          <p:nvPr/>
        </p:nvSpPr>
        <p:spPr>
          <a:xfrm>
            <a:off x="8810541" y="5009067"/>
            <a:ext cx="1512168" cy="830997"/>
          </a:xfrm>
          <a:prstGeom prst="rect">
            <a:avLst/>
          </a:prstGeom>
          <a:noFill/>
        </p:spPr>
        <p:txBody>
          <a:bodyPr wrap="square" rtlCol="0">
            <a:spAutoFit/>
          </a:bodyPr>
          <a:lstStyle/>
          <a:p>
            <a:r>
              <a:rPr lang="de-DE" dirty="0" smtClean="0">
                <a:solidFill>
                  <a:srgbClr val="92D050"/>
                </a:solidFill>
              </a:rPr>
              <a:t>Ermäßigter Beitragssatz (14,0%)</a:t>
            </a:r>
            <a:endParaRPr lang="de-DE" dirty="0">
              <a:solidFill>
                <a:srgbClr val="92D050"/>
              </a:solidFill>
            </a:endParaRPr>
          </a:p>
        </p:txBody>
      </p:sp>
      <p:sp>
        <p:nvSpPr>
          <p:cNvPr id="13" name="Rechteck 12"/>
          <p:cNvSpPr/>
          <p:nvPr/>
        </p:nvSpPr>
        <p:spPr>
          <a:xfrm>
            <a:off x="601579" y="6136712"/>
            <a:ext cx="2747868" cy="215444"/>
          </a:xfrm>
          <a:prstGeom prst="rect">
            <a:avLst/>
          </a:prstGeom>
        </p:spPr>
        <p:txBody>
          <a:bodyPr wrap="none">
            <a:spAutoFit/>
          </a:bodyPr>
          <a:lstStyle/>
          <a:p>
            <a:r>
              <a:rPr lang="de-DE" sz="800" dirty="0" smtClean="0">
                <a:solidFill>
                  <a:srgbClr val="1D2D4B"/>
                </a:solidFill>
              </a:rPr>
              <a:t>Stand: 2022 | Angaben nach derzeit gültiger Rechtslage</a:t>
            </a:r>
            <a:endParaRPr lang="de-DE" dirty="0">
              <a:solidFill>
                <a:srgbClr val="1D2D4B"/>
              </a:solidFill>
            </a:endParaRPr>
          </a:p>
        </p:txBody>
      </p:sp>
    </p:spTree>
    <p:extLst>
      <p:ext uri="{BB962C8B-B14F-4D97-AF65-F5344CB8AC3E}">
        <p14:creationId xmlns:p14="http://schemas.microsoft.com/office/powerpoint/2010/main" val="103517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GKV – Beitragsbelastung im Alter</a:t>
            </a:r>
          </a:p>
        </p:txBody>
      </p:sp>
      <p:sp>
        <p:nvSpPr>
          <p:cNvPr id="11" name="Rechteck 10"/>
          <p:cNvSpPr/>
          <p:nvPr/>
        </p:nvSpPr>
        <p:spPr>
          <a:xfrm>
            <a:off x="601578" y="2332806"/>
            <a:ext cx="10539664" cy="3693319"/>
          </a:xfrm>
          <a:prstGeom prst="rect">
            <a:avLst/>
          </a:prstGeom>
          <a:solidFill>
            <a:schemeClr val="bg1">
              <a:lumMod val="95000"/>
            </a:schemeClr>
          </a:solidFill>
        </p:spPr>
        <p:txBody>
          <a:bodyPr wrap="square">
            <a:spAutoFit/>
          </a:bodyPr>
          <a:lstStyle/>
          <a:p>
            <a:pPr marL="485775" indent="-485775">
              <a:spcBef>
                <a:spcPct val="50000"/>
              </a:spcBef>
              <a:buClr>
                <a:srgbClr val="1D2D4B"/>
              </a:buClr>
              <a:buFont typeface="Wingdings" pitchFamily="2" charset="2"/>
              <a:buChar char="§"/>
            </a:pPr>
            <a:r>
              <a:rPr lang="de-DE" dirty="0">
                <a:solidFill>
                  <a:srgbClr val="1D2D4B"/>
                </a:solidFill>
              </a:rPr>
              <a:t>Im Normalfall erfolgt die Beitragsberechnung allein aus der Rente mit dem hälftigen Beitragssatz und der Betriebsrente mit dem vollen Beitragssatz (nicht mehr Zins- und Mieteinnahmen)</a:t>
            </a:r>
          </a:p>
          <a:p>
            <a:pPr marL="485775" indent="-485775">
              <a:spcBef>
                <a:spcPct val="50000"/>
              </a:spcBef>
              <a:buClr>
                <a:srgbClr val="1D2D4B"/>
              </a:buClr>
              <a:buFont typeface="Wingdings" pitchFamily="2" charset="2"/>
              <a:buChar char="§"/>
            </a:pPr>
            <a:r>
              <a:rPr lang="de-DE" dirty="0">
                <a:solidFill>
                  <a:srgbClr val="1D2D4B"/>
                </a:solidFill>
                <a:sym typeface="Wingdings" pitchFamily="2" charset="2"/>
              </a:rPr>
              <a:t>Selbstversicherung geht vor Familienversicherung: d.h. auch Fami</a:t>
            </a:r>
            <a:r>
              <a:rPr lang="de-DE" dirty="0">
                <a:solidFill>
                  <a:srgbClr val="1D2D4B"/>
                </a:solidFill>
              </a:rPr>
              <a:t>lienmitglieder mit sehr geringen Einkommen (</a:t>
            </a:r>
            <a:r>
              <a:rPr lang="en-US" dirty="0">
                <a:solidFill>
                  <a:srgbClr val="1D2D4B"/>
                </a:solidFill>
                <a:cs typeface="Arial" pitchFamily="34" charset="0"/>
              </a:rPr>
              <a:t>&lt; </a:t>
            </a:r>
            <a:r>
              <a:rPr lang="de-DE" dirty="0">
                <a:solidFill>
                  <a:srgbClr val="1D2D4B"/>
                </a:solidFill>
              </a:rPr>
              <a:t>1/7tel der Bezugsgröße </a:t>
            </a:r>
            <a:r>
              <a:rPr lang="de-DE" dirty="0" smtClean="0">
                <a:solidFill>
                  <a:srgbClr val="1D2D4B"/>
                </a:solidFill>
              </a:rPr>
              <a:t>2022: </a:t>
            </a:r>
            <a:r>
              <a:rPr lang="de-DE" dirty="0">
                <a:solidFill>
                  <a:srgbClr val="1D2D4B"/>
                </a:solidFill>
              </a:rPr>
              <a:t>€ </a:t>
            </a:r>
            <a:r>
              <a:rPr lang="de-DE" dirty="0" smtClean="0">
                <a:solidFill>
                  <a:srgbClr val="1D2D4B"/>
                </a:solidFill>
              </a:rPr>
              <a:t>470,-) </a:t>
            </a:r>
            <a:r>
              <a:rPr lang="de-DE" dirty="0">
                <a:solidFill>
                  <a:srgbClr val="1D2D4B"/>
                </a:solidFill>
              </a:rPr>
              <a:t>müssen eigene Beiträge entrichten Ausnahme: geringverdienende Ehepartner d. Rentners</a:t>
            </a:r>
          </a:p>
          <a:p>
            <a:pPr marL="485775" indent="-485775">
              <a:spcBef>
                <a:spcPct val="50000"/>
              </a:spcBef>
              <a:buClr>
                <a:srgbClr val="1D2D4B"/>
              </a:buClr>
              <a:buFont typeface="Wingdings" pitchFamily="2" charset="2"/>
              <a:buChar char="§"/>
            </a:pPr>
            <a:r>
              <a:rPr lang="de-DE" dirty="0">
                <a:solidFill>
                  <a:srgbClr val="1D2D4B"/>
                </a:solidFill>
                <a:sym typeface="Wingdings" pitchFamily="2" charset="2"/>
              </a:rPr>
              <a:t>Für die Pflichtversicherung der KVDR gilt generell der allgemeine </a:t>
            </a:r>
            <a:r>
              <a:rPr lang="de-DE" dirty="0">
                <a:solidFill>
                  <a:srgbClr val="1D2D4B"/>
                </a:solidFill>
              </a:rPr>
              <a:t>Beitragssatz. Somit müssen eventuell, vorher freiwillig versicherte Rentner einen höheren Beitrag zahlen</a:t>
            </a:r>
          </a:p>
          <a:p>
            <a:pPr marL="485775" indent="-485775">
              <a:spcBef>
                <a:spcPct val="50000"/>
              </a:spcBef>
              <a:buClr>
                <a:srgbClr val="1D2D4B"/>
              </a:buClr>
              <a:buFont typeface="Wingdings" pitchFamily="2" charset="2"/>
              <a:buChar char="§"/>
            </a:pPr>
            <a:r>
              <a:rPr lang="de-DE" b="1" dirty="0">
                <a:solidFill>
                  <a:srgbClr val="1D2D4B"/>
                </a:solidFill>
                <a:sym typeface="Wingdings" pitchFamily="2" charset="2"/>
              </a:rPr>
              <a:t>Durch den Wegfall der Beitragseinnahmen auf Zins- und Mieterträge entsteht ein noch höheres Defizit in der GKV !!!</a:t>
            </a:r>
          </a:p>
          <a:p>
            <a:pPr marL="485775" indent="-485775">
              <a:spcBef>
                <a:spcPct val="50000"/>
              </a:spcBef>
              <a:buClr>
                <a:srgbClr val="1D2D4B"/>
              </a:buClr>
              <a:buFont typeface="Wingdings" pitchFamily="2" charset="2"/>
              <a:buChar char="§"/>
            </a:pPr>
            <a:r>
              <a:rPr lang="de-DE" dirty="0">
                <a:solidFill>
                  <a:srgbClr val="1D2D4B"/>
                </a:solidFill>
                <a:sym typeface="Wingdings" pitchFamily="2" charset="2"/>
              </a:rPr>
              <a:t>Die Beiträge zur Pflegeversicherung werden </a:t>
            </a:r>
            <a:r>
              <a:rPr lang="de-DE" b="1" dirty="0">
                <a:solidFill>
                  <a:srgbClr val="1D2D4B"/>
                </a:solidFill>
                <a:sym typeface="Wingdings" pitchFamily="2" charset="2"/>
              </a:rPr>
              <a:t>vollständig</a:t>
            </a:r>
            <a:r>
              <a:rPr lang="de-DE" dirty="0">
                <a:solidFill>
                  <a:srgbClr val="1D2D4B"/>
                </a:solidFill>
                <a:sym typeface="Wingdings" pitchFamily="2" charset="2"/>
              </a:rPr>
              <a:t> durch den Versicherten erbracht (seit </a:t>
            </a:r>
            <a:r>
              <a:rPr lang="de-DE" dirty="0" smtClean="0">
                <a:solidFill>
                  <a:srgbClr val="1D2D4B"/>
                </a:solidFill>
                <a:sym typeface="Wingdings" pitchFamily="2" charset="2"/>
              </a:rPr>
              <a:t>01.01.2022 </a:t>
            </a:r>
            <a:r>
              <a:rPr lang="de-DE" dirty="0">
                <a:solidFill>
                  <a:srgbClr val="1D2D4B"/>
                </a:solidFill>
                <a:sym typeface="Wingdings" pitchFamily="2" charset="2"/>
              </a:rPr>
              <a:t>: </a:t>
            </a:r>
            <a:r>
              <a:rPr lang="de-DE" dirty="0" smtClean="0">
                <a:solidFill>
                  <a:srgbClr val="1D2D4B"/>
                </a:solidFill>
                <a:sym typeface="Wingdings" pitchFamily="2" charset="2"/>
              </a:rPr>
              <a:t>3,05% </a:t>
            </a:r>
            <a:r>
              <a:rPr lang="de-DE" dirty="0">
                <a:solidFill>
                  <a:srgbClr val="1D2D4B"/>
                </a:solidFill>
                <a:sym typeface="Wingdings" pitchFamily="2" charset="2"/>
              </a:rPr>
              <a:t>+ ggf. </a:t>
            </a:r>
            <a:r>
              <a:rPr lang="de-DE" dirty="0" smtClean="0">
                <a:solidFill>
                  <a:srgbClr val="1D2D4B"/>
                </a:solidFill>
                <a:sym typeface="Wingdings" pitchFamily="2" charset="2"/>
              </a:rPr>
              <a:t>0,35</a:t>
            </a:r>
            <a:r>
              <a:rPr lang="de-DE" dirty="0">
                <a:solidFill>
                  <a:srgbClr val="1D2D4B"/>
                </a:solidFill>
                <a:sym typeface="Wingdings" pitchFamily="2" charset="2"/>
              </a:rPr>
              <a:t>%)</a:t>
            </a:r>
          </a:p>
        </p:txBody>
      </p:sp>
      <p:sp>
        <p:nvSpPr>
          <p:cNvPr id="5" name="Text Box 2"/>
          <p:cNvSpPr txBox="1">
            <a:spLocks noChangeArrowheads="1"/>
          </p:cNvSpPr>
          <p:nvPr/>
        </p:nvSpPr>
        <p:spPr bwMode="auto">
          <a:xfrm>
            <a:off x="601579" y="1791377"/>
            <a:ext cx="8208962" cy="461618"/>
          </a:xfrm>
          <a:prstGeom prst="rect">
            <a:avLst/>
          </a:prstGeom>
          <a:noFill/>
          <a:ln w="12700" cap="sq">
            <a:noFill/>
            <a:miter lim="800000"/>
            <a:headEnd type="none" w="sm" len="sm"/>
            <a:tailEnd type="none" w="sm" len="sm"/>
          </a:ln>
        </p:spPr>
        <p:txBody>
          <a:bodyPr lIns="91395" tIns="45697" rIns="91395" bIns="45697">
            <a:spAutoFit/>
          </a:bodyPr>
          <a:lstStyle/>
          <a:p>
            <a:pPr>
              <a:spcBef>
                <a:spcPct val="50000"/>
              </a:spcBef>
            </a:pPr>
            <a:r>
              <a:rPr lang="de-DE" sz="2400" b="1" dirty="0">
                <a:solidFill>
                  <a:srgbClr val="1D2D4B"/>
                </a:solidFill>
                <a:sym typeface="Wingdings" pitchFamily="2" charset="2"/>
              </a:rPr>
              <a:t>Die Krankenversicherung für Rentner (KVDR)</a:t>
            </a:r>
          </a:p>
        </p:txBody>
      </p:sp>
    </p:spTree>
    <p:extLst>
      <p:ext uri="{BB962C8B-B14F-4D97-AF65-F5344CB8AC3E}">
        <p14:creationId xmlns:p14="http://schemas.microsoft.com/office/powerpoint/2010/main" val="172319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GKV – Beitragsbelastung im Alter</a:t>
            </a:r>
            <a:endParaRPr lang="de-DE" sz="2200" dirty="0"/>
          </a:p>
        </p:txBody>
      </p:sp>
      <p:sp>
        <p:nvSpPr>
          <p:cNvPr id="5" name="Text Box 2"/>
          <p:cNvSpPr txBox="1">
            <a:spLocks noChangeArrowheads="1"/>
          </p:cNvSpPr>
          <p:nvPr/>
        </p:nvSpPr>
        <p:spPr bwMode="auto">
          <a:xfrm>
            <a:off x="601579" y="1475929"/>
            <a:ext cx="8208962" cy="461618"/>
          </a:xfrm>
          <a:prstGeom prst="rect">
            <a:avLst/>
          </a:prstGeom>
          <a:noFill/>
          <a:ln w="12700" cap="sq">
            <a:noFill/>
            <a:miter lim="800000"/>
            <a:headEnd type="none" w="sm" len="sm"/>
            <a:tailEnd type="none" w="sm" len="sm"/>
          </a:ln>
        </p:spPr>
        <p:txBody>
          <a:bodyPr lIns="91395" tIns="45697" rIns="91395" bIns="45697">
            <a:spAutoFit/>
          </a:bodyPr>
          <a:lstStyle/>
          <a:p>
            <a:pPr>
              <a:spcBef>
                <a:spcPct val="50000"/>
              </a:spcBef>
            </a:pPr>
            <a:r>
              <a:rPr lang="de-DE" sz="2400" b="1" dirty="0">
                <a:solidFill>
                  <a:srgbClr val="1D2D4B"/>
                </a:solidFill>
                <a:sym typeface="Wingdings" pitchFamily="2" charset="2"/>
              </a:rPr>
              <a:t>Beispiele zur Krankenversicherung von Rentnern</a:t>
            </a:r>
          </a:p>
        </p:txBody>
      </p:sp>
      <p:sp>
        <p:nvSpPr>
          <p:cNvPr id="6" name="Text Box 7"/>
          <p:cNvSpPr txBox="1">
            <a:spLocks noChangeArrowheads="1"/>
          </p:cNvSpPr>
          <p:nvPr/>
        </p:nvSpPr>
        <p:spPr bwMode="auto">
          <a:xfrm>
            <a:off x="601579" y="1918767"/>
            <a:ext cx="8497887" cy="630896"/>
          </a:xfrm>
          <a:prstGeom prst="rect">
            <a:avLst/>
          </a:prstGeom>
          <a:solidFill>
            <a:srgbClr val="FFFFFF"/>
          </a:solidFill>
          <a:ln w="9525">
            <a:noFill/>
            <a:miter lim="800000"/>
            <a:headEnd/>
            <a:tailEnd/>
          </a:ln>
        </p:spPr>
        <p:txBody>
          <a:bodyPr lIns="91395" tIns="45697" rIns="91395" bIns="45697">
            <a:spAutoFit/>
          </a:bodyPr>
          <a:lstStyle/>
          <a:p>
            <a:pPr algn="l" eaLnBrk="0" hangingPunct="0">
              <a:spcBef>
                <a:spcPct val="50000"/>
              </a:spcBef>
            </a:pPr>
            <a:r>
              <a:rPr lang="de-DE" sz="1400" b="1" dirty="0" smtClean="0">
                <a:solidFill>
                  <a:srgbClr val="1D2D4B"/>
                </a:solidFill>
              </a:rPr>
              <a:t>Annahmen: </a:t>
            </a:r>
            <a:r>
              <a:rPr lang="de-DE" sz="1400" dirty="0" smtClean="0">
                <a:solidFill>
                  <a:srgbClr val="1D2D4B"/>
                </a:solidFill>
              </a:rPr>
              <a:t>65jähriger Rentner verfügt in 2022 über folgende Einkünfte:</a:t>
            </a:r>
          </a:p>
          <a:p>
            <a:pPr algn="l" eaLnBrk="0" hangingPunct="0">
              <a:spcBef>
                <a:spcPct val="50000"/>
              </a:spcBef>
            </a:pPr>
            <a:r>
              <a:rPr lang="de-DE" sz="1400" dirty="0" smtClean="0">
                <a:solidFill>
                  <a:srgbClr val="1D2D4B"/>
                </a:solidFill>
              </a:rPr>
              <a:t>2.000 € Gesetzliche Rente, 1.000 € Betriebsrente, 625 € bAV-Rente und 300 € Kapitalerträge</a:t>
            </a:r>
            <a:endParaRPr lang="de-DE" sz="1400" dirty="0">
              <a:solidFill>
                <a:srgbClr val="1D2D4B"/>
              </a:solidFill>
            </a:endParaRPr>
          </a:p>
        </p:txBody>
      </p:sp>
      <p:sp>
        <p:nvSpPr>
          <p:cNvPr id="8" name="Rechteck 7"/>
          <p:cNvSpPr/>
          <p:nvPr/>
        </p:nvSpPr>
        <p:spPr bwMode="auto">
          <a:xfrm>
            <a:off x="2424241" y="2552951"/>
            <a:ext cx="3528392"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chemeClr val="bg1"/>
                </a:solidFill>
                <a:effectLst/>
                <a:latin typeface="Arial" pitchFamily="34" charset="0"/>
              </a:rPr>
              <a:t>Rentner</a:t>
            </a:r>
            <a:r>
              <a:rPr kumimoji="0" lang="de-DE" sz="1100" b="0" i="0" u="none" strike="noStrike" cap="none" normalizeH="0" dirty="0" smtClean="0">
                <a:ln>
                  <a:noFill/>
                </a:ln>
                <a:solidFill>
                  <a:schemeClr val="bg1"/>
                </a:solidFill>
                <a:effectLst/>
                <a:latin typeface="Arial" pitchFamily="34" charset="0"/>
              </a:rPr>
              <a:t> ist </a:t>
            </a:r>
            <a:r>
              <a:rPr kumimoji="0" lang="de-DE" sz="1100" b="1" i="0" u="none" strike="noStrike" cap="none" normalizeH="0" dirty="0" smtClean="0">
                <a:ln>
                  <a:noFill/>
                </a:ln>
                <a:solidFill>
                  <a:schemeClr val="bg1"/>
                </a:solidFill>
                <a:effectLst/>
                <a:latin typeface="Arial" pitchFamily="34" charset="0"/>
              </a:rPr>
              <a:t>Pflichtmitglied</a:t>
            </a:r>
            <a:r>
              <a:rPr kumimoji="0" lang="de-DE" sz="1100" b="0" i="0" u="none" strike="noStrike" cap="none" normalizeH="0" dirty="0" smtClean="0">
                <a:ln>
                  <a:noFill/>
                </a:ln>
                <a:solidFill>
                  <a:schemeClr val="bg1"/>
                </a:solidFill>
                <a:effectLst/>
                <a:latin typeface="Arial" pitchFamily="34" charset="0"/>
              </a:rPr>
              <a:t> in der GKV (KVdR)</a:t>
            </a:r>
            <a:r>
              <a:rPr kumimoji="0" lang="de-DE" sz="1200" b="0" i="0" u="none" strike="noStrike" cap="none" normalizeH="0" dirty="0" smtClean="0">
                <a:ln>
                  <a:noFill/>
                </a:ln>
                <a:solidFill>
                  <a:schemeClr val="bg1"/>
                </a:solidFill>
                <a:effectLst/>
                <a:latin typeface="Arial" pitchFamily="34" charset="0"/>
              </a:rPr>
              <a:t> </a:t>
            </a:r>
            <a:endParaRPr kumimoji="0" lang="de-DE" sz="1200" b="0" i="0" u="none" strike="noStrike" cap="none" normalizeH="0" baseline="0" dirty="0" smtClean="0">
              <a:ln>
                <a:noFill/>
              </a:ln>
              <a:solidFill>
                <a:schemeClr val="bg1"/>
              </a:solidFill>
              <a:effectLst/>
              <a:latin typeface="Arial" pitchFamily="34" charset="0"/>
            </a:endParaRPr>
          </a:p>
        </p:txBody>
      </p:sp>
      <p:sp>
        <p:nvSpPr>
          <p:cNvPr id="9" name="Rechteck 8"/>
          <p:cNvSpPr/>
          <p:nvPr/>
        </p:nvSpPr>
        <p:spPr bwMode="auto">
          <a:xfrm>
            <a:off x="6109864" y="2549663"/>
            <a:ext cx="3528392"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chemeClr val="bg1"/>
                </a:solidFill>
                <a:effectLst/>
                <a:latin typeface="Arial" pitchFamily="34" charset="0"/>
              </a:rPr>
              <a:t>Rentner</a:t>
            </a:r>
            <a:r>
              <a:rPr kumimoji="0" lang="de-DE" sz="1100" b="0" i="0" u="none" strike="noStrike" cap="none" normalizeH="0" dirty="0" smtClean="0">
                <a:ln>
                  <a:noFill/>
                </a:ln>
                <a:solidFill>
                  <a:schemeClr val="bg1"/>
                </a:solidFill>
                <a:effectLst/>
                <a:latin typeface="Arial" pitchFamily="34" charset="0"/>
              </a:rPr>
              <a:t> ist in der </a:t>
            </a:r>
            <a:r>
              <a:rPr kumimoji="0" lang="de-DE" sz="1100" b="1" i="0" u="none" strike="noStrike" cap="none" normalizeH="0" dirty="0" smtClean="0">
                <a:ln>
                  <a:noFill/>
                </a:ln>
                <a:solidFill>
                  <a:srgbClr val="92D050"/>
                </a:solidFill>
                <a:effectLst/>
                <a:latin typeface="Arial" pitchFamily="34" charset="0"/>
              </a:rPr>
              <a:t>PKV</a:t>
            </a:r>
            <a:endParaRPr kumimoji="0" lang="de-DE" sz="1200" b="1" i="0" u="none" strike="noStrike" cap="none" normalizeH="0" baseline="0" dirty="0" smtClean="0">
              <a:ln>
                <a:noFill/>
              </a:ln>
              <a:solidFill>
                <a:srgbClr val="92D050"/>
              </a:solidFill>
              <a:effectLst/>
              <a:latin typeface="Arial" pitchFamily="34" charset="0"/>
            </a:endParaRPr>
          </a:p>
        </p:txBody>
      </p:sp>
      <p:sp>
        <p:nvSpPr>
          <p:cNvPr id="10" name="Rechteck 9"/>
          <p:cNvSpPr/>
          <p:nvPr/>
        </p:nvSpPr>
        <p:spPr bwMode="auto">
          <a:xfrm>
            <a:off x="2424241" y="2855309"/>
            <a:ext cx="3528392" cy="792088"/>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de-DE" sz="900" b="1" dirty="0" smtClean="0"/>
              <a:t>Angestellte und Selbständige im Ruhestand</a:t>
            </a:r>
          </a:p>
          <a:p>
            <a:pPr marL="0" marR="0" indent="0" algn="l" defTabSz="914400" rtl="0" eaLnBrk="1" fontAlgn="base" latinLnBrk="0" hangingPunct="1">
              <a:lnSpc>
                <a:spcPct val="100000"/>
              </a:lnSpc>
              <a:spcBef>
                <a:spcPct val="0"/>
              </a:spcBef>
              <a:spcAft>
                <a:spcPct val="0"/>
              </a:spcAft>
              <a:buClrTx/>
              <a:buSzTx/>
              <a:buFontTx/>
              <a:buNone/>
              <a:tabLst/>
            </a:pPr>
            <a:endParaRPr lang="de-DE" sz="500" b="1" dirty="0" smtClean="0"/>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smtClean="0"/>
              <a:t>  Mit Rechtsanspruch </a:t>
            </a:r>
            <a:r>
              <a:rPr lang="de-DE" sz="800" dirty="0" smtClean="0">
                <a:sym typeface="Wingdings 3"/>
              </a:rPr>
              <a:t></a:t>
            </a:r>
            <a:r>
              <a:rPr lang="de-DE" sz="800" dirty="0" smtClean="0"/>
              <a:t> Gesetzlicher Rententräger </a:t>
            </a:r>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smtClean="0"/>
              <a:t>  Bezug von Altersrente</a:t>
            </a:r>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smtClean="0"/>
              <a:t>  Vorversicherungszeit der GKV erfüllt (9/10-Regelung)</a:t>
            </a:r>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smtClean="0"/>
              <a:t>  Freiwillig Versicherte während der aktiven beruflichen Tätigkeit</a:t>
            </a:r>
          </a:p>
        </p:txBody>
      </p:sp>
      <p:sp>
        <p:nvSpPr>
          <p:cNvPr id="12" name="Rechteck 11"/>
          <p:cNvSpPr/>
          <p:nvPr/>
        </p:nvSpPr>
        <p:spPr bwMode="auto">
          <a:xfrm>
            <a:off x="6109864" y="2855309"/>
            <a:ext cx="3528392" cy="792088"/>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de-DE" sz="900" b="1" dirty="0" smtClean="0"/>
              <a:t>Angestellte und Selbständige</a:t>
            </a:r>
          </a:p>
          <a:p>
            <a:pPr marL="0" marR="0" indent="0" algn="l" defTabSz="914400" rtl="0" eaLnBrk="1" fontAlgn="base" latinLnBrk="0" hangingPunct="1">
              <a:lnSpc>
                <a:spcPct val="100000"/>
              </a:lnSpc>
              <a:spcBef>
                <a:spcPct val="0"/>
              </a:spcBef>
              <a:spcAft>
                <a:spcPct val="0"/>
              </a:spcAft>
              <a:buClrTx/>
              <a:buSzTx/>
              <a:buFontTx/>
              <a:buNone/>
              <a:tabLst/>
            </a:pPr>
            <a:endParaRPr lang="de-DE" sz="500" b="1" dirty="0" smtClean="0"/>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smtClean="0"/>
              <a:t>  Vorversicherungszeit der GKV </a:t>
            </a:r>
            <a:r>
              <a:rPr lang="de-DE" sz="800" dirty="0" smtClean="0">
                <a:solidFill>
                  <a:srgbClr val="C00000"/>
                </a:solidFill>
              </a:rPr>
              <a:t>nicht</a:t>
            </a:r>
            <a:r>
              <a:rPr lang="de-DE" sz="800" dirty="0" smtClean="0"/>
              <a:t> </a:t>
            </a:r>
            <a:r>
              <a:rPr lang="de-DE" sz="800" dirty="0" smtClean="0">
                <a:solidFill>
                  <a:srgbClr val="C00000"/>
                </a:solidFill>
              </a:rPr>
              <a:t>erfüllt</a:t>
            </a:r>
            <a:r>
              <a:rPr lang="de-DE" sz="800" dirty="0" smtClean="0"/>
              <a:t> wg. Zeiten in der PKV</a:t>
            </a:r>
          </a:p>
        </p:txBody>
      </p:sp>
      <p:sp>
        <p:nvSpPr>
          <p:cNvPr id="13" name="Rechteck 12"/>
          <p:cNvSpPr/>
          <p:nvPr/>
        </p:nvSpPr>
        <p:spPr bwMode="auto">
          <a:xfrm>
            <a:off x="2424241" y="3722600"/>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2.000 €</a:t>
            </a:r>
            <a:r>
              <a:rPr kumimoji="0" lang="de-DE" sz="900" b="0" i="0" u="none" strike="noStrike" cap="none" normalizeH="0" dirty="0" smtClean="0">
                <a:ln>
                  <a:noFill/>
                </a:ln>
                <a:solidFill>
                  <a:schemeClr val="tx1"/>
                </a:solidFill>
                <a:effectLst/>
                <a:latin typeface="Arial" pitchFamily="34" charset="0"/>
              </a:rPr>
              <a:t>  x  15,9% </a:t>
            </a:r>
            <a:r>
              <a:rPr kumimoji="0" lang="de-DE" sz="800" b="0" i="0" u="none" strike="noStrike" cap="none" normalizeH="0" dirty="0" smtClean="0">
                <a:ln>
                  <a:noFill/>
                </a:ln>
                <a:solidFill>
                  <a:schemeClr val="tx1"/>
                </a:solidFill>
                <a:effectLst/>
                <a:latin typeface="Arial" pitchFamily="34" charset="0"/>
              </a:rPr>
              <a:t>(allg. GKV-Beitragssatz)</a:t>
            </a:r>
            <a:endParaRPr kumimoji="0" lang="de-DE" sz="800" b="0" i="0" u="none" strike="noStrike" cap="none" normalizeH="0" baseline="0" dirty="0" smtClean="0">
              <a:ln>
                <a:noFill/>
              </a:ln>
              <a:solidFill>
                <a:schemeClr val="tx1"/>
              </a:solidFill>
              <a:effectLst/>
              <a:latin typeface="Arial" pitchFamily="34" charset="0"/>
            </a:endParaRPr>
          </a:p>
        </p:txBody>
      </p:sp>
      <p:sp>
        <p:nvSpPr>
          <p:cNvPr id="14" name="Rechteck 13"/>
          <p:cNvSpPr/>
          <p:nvPr/>
        </p:nvSpPr>
        <p:spPr bwMode="auto">
          <a:xfrm>
            <a:off x="5080586" y="3722600"/>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a:t>
            </a:r>
            <a:r>
              <a:rPr lang="de-DE" sz="900" dirty="0" smtClean="0">
                <a:solidFill>
                  <a:schemeClr val="bg1"/>
                </a:solidFill>
              </a:rPr>
              <a:t>318</a:t>
            </a:r>
            <a:r>
              <a:rPr kumimoji="0" lang="de-DE" sz="900" b="0" i="0" u="none" strike="noStrike" cap="none" normalizeH="0" baseline="0" dirty="0" smtClean="0">
                <a:ln>
                  <a:noFill/>
                </a:ln>
                <a:solidFill>
                  <a:schemeClr val="bg1"/>
                </a:solidFill>
                <a:effectLst/>
                <a:latin typeface="Arial" pitchFamily="34" charset="0"/>
              </a:rPr>
              <a:t>,00 €</a:t>
            </a:r>
          </a:p>
        </p:txBody>
      </p:sp>
      <p:sp>
        <p:nvSpPr>
          <p:cNvPr id="15" name="Rechteck 14"/>
          <p:cNvSpPr/>
          <p:nvPr/>
        </p:nvSpPr>
        <p:spPr bwMode="auto">
          <a:xfrm>
            <a:off x="2424240" y="4067763"/>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1.000 €</a:t>
            </a:r>
            <a:r>
              <a:rPr kumimoji="0" lang="de-DE" sz="900" b="0" i="0" u="none" strike="noStrike" cap="none" normalizeH="0" dirty="0" smtClean="0">
                <a:ln>
                  <a:noFill/>
                </a:ln>
                <a:solidFill>
                  <a:schemeClr val="tx1"/>
                </a:solidFill>
                <a:effectLst/>
                <a:latin typeface="Arial" pitchFamily="34" charset="0"/>
              </a:rPr>
              <a:t>  x  15,9% </a:t>
            </a:r>
            <a:r>
              <a:rPr kumimoji="0" lang="de-DE" sz="800" b="0" i="0" u="none" strike="noStrike" cap="none" normalizeH="0" dirty="0" smtClean="0">
                <a:ln>
                  <a:noFill/>
                </a:ln>
                <a:solidFill>
                  <a:schemeClr val="tx1"/>
                </a:solidFill>
                <a:effectLst/>
                <a:latin typeface="Arial" pitchFamily="34" charset="0"/>
              </a:rPr>
              <a:t>(allg. GKV-Beitragssatz)</a:t>
            </a:r>
            <a:endParaRPr kumimoji="0" lang="de-DE" sz="900" b="0" i="0" u="none" strike="noStrike" cap="none" normalizeH="0" baseline="0" dirty="0" smtClean="0">
              <a:ln>
                <a:noFill/>
              </a:ln>
              <a:solidFill>
                <a:schemeClr val="tx1"/>
              </a:solidFill>
              <a:effectLst/>
              <a:latin typeface="Arial" pitchFamily="34" charset="0"/>
            </a:endParaRPr>
          </a:p>
        </p:txBody>
      </p:sp>
      <p:sp>
        <p:nvSpPr>
          <p:cNvPr id="16" name="Rechteck 15"/>
          <p:cNvSpPr/>
          <p:nvPr/>
        </p:nvSpPr>
        <p:spPr bwMode="auto">
          <a:xfrm>
            <a:off x="2424240" y="4412926"/>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625 €</a:t>
            </a:r>
            <a:r>
              <a:rPr kumimoji="0" lang="de-DE" sz="900" b="0" i="0" u="none" strike="noStrike" cap="none" normalizeH="0" dirty="0" smtClean="0">
                <a:ln>
                  <a:noFill/>
                </a:ln>
                <a:solidFill>
                  <a:schemeClr val="tx1"/>
                </a:solidFill>
                <a:effectLst/>
                <a:latin typeface="Arial" pitchFamily="34" charset="0"/>
              </a:rPr>
              <a:t>  x  15,9% </a:t>
            </a:r>
            <a:r>
              <a:rPr kumimoji="0" lang="de-DE" sz="800" b="0" i="0" u="none" strike="noStrike" cap="none" normalizeH="0" dirty="0" smtClean="0">
                <a:ln>
                  <a:noFill/>
                </a:ln>
                <a:solidFill>
                  <a:schemeClr val="tx1"/>
                </a:solidFill>
                <a:effectLst/>
                <a:latin typeface="Arial" pitchFamily="34" charset="0"/>
              </a:rPr>
              <a:t>(allg. GKV-Beitragssatz)</a:t>
            </a:r>
            <a:endParaRPr kumimoji="0" lang="de-DE" sz="800" b="0" i="0" u="none" strike="noStrike" cap="none" normalizeH="0" baseline="0" dirty="0" smtClean="0">
              <a:ln>
                <a:noFill/>
              </a:ln>
              <a:solidFill>
                <a:schemeClr val="tx1"/>
              </a:solidFill>
              <a:effectLst/>
              <a:latin typeface="Arial" pitchFamily="34" charset="0"/>
            </a:endParaRPr>
          </a:p>
        </p:txBody>
      </p:sp>
      <p:sp>
        <p:nvSpPr>
          <p:cNvPr id="17" name="Rechteck 16"/>
          <p:cNvSpPr/>
          <p:nvPr/>
        </p:nvSpPr>
        <p:spPr bwMode="auto">
          <a:xfrm>
            <a:off x="2424239" y="4753488"/>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  /  . </a:t>
            </a:r>
            <a:endParaRPr kumimoji="0" lang="de-DE" sz="900" b="0" i="0" u="none" strike="noStrike" cap="none" normalizeH="0" baseline="0" dirty="0" smtClean="0">
              <a:ln>
                <a:noFill/>
              </a:ln>
              <a:solidFill>
                <a:schemeClr val="tx1"/>
              </a:solidFill>
              <a:effectLst/>
              <a:latin typeface="Arial" pitchFamily="34" charset="0"/>
            </a:endParaRPr>
          </a:p>
        </p:txBody>
      </p:sp>
      <p:sp>
        <p:nvSpPr>
          <p:cNvPr id="18" name="Rechteck 17"/>
          <p:cNvSpPr/>
          <p:nvPr/>
        </p:nvSpPr>
        <p:spPr bwMode="auto">
          <a:xfrm>
            <a:off x="5080586" y="4067763"/>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159,00 €</a:t>
            </a:r>
          </a:p>
        </p:txBody>
      </p:sp>
      <p:sp>
        <p:nvSpPr>
          <p:cNvPr id="19" name="Rechteck 18"/>
          <p:cNvSpPr/>
          <p:nvPr/>
        </p:nvSpPr>
        <p:spPr bwMode="auto">
          <a:xfrm>
            <a:off x="5080586" y="4412926"/>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99,38 €</a:t>
            </a:r>
          </a:p>
        </p:txBody>
      </p:sp>
      <p:sp>
        <p:nvSpPr>
          <p:cNvPr id="20" name="Rechteck 19"/>
          <p:cNvSpPr/>
          <p:nvPr/>
        </p:nvSpPr>
        <p:spPr bwMode="auto">
          <a:xfrm>
            <a:off x="5086309" y="4753488"/>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r" fontAlgn="base">
              <a:spcBef>
                <a:spcPct val="0"/>
              </a:spcBef>
              <a:spcAft>
                <a:spcPct val="0"/>
              </a:spcAft>
            </a:pPr>
            <a:r>
              <a:rPr lang="de-DE" sz="900" dirty="0" smtClean="0">
                <a:solidFill>
                  <a:schemeClr val="bg1"/>
                </a:solidFill>
                <a:latin typeface="Arial" pitchFamily="34" charset="0"/>
              </a:rPr>
              <a:t>€</a:t>
            </a:r>
            <a:r>
              <a:rPr lang="de-DE" sz="900" dirty="0">
                <a:solidFill>
                  <a:schemeClr val="bg1"/>
                </a:solidFill>
                <a:latin typeface="Arial" pitchFamily="34" charset="0"/>
              </a:rPr>
              <a:t>=  0,00 </a:t>
            </a:r>
            <a:endParaRPr kumimoji="0" lang="de-DE" sz="900" b="0" i="0" u="none" strike="noStrike" cap="none" normalizeH="0" baseline="0" dirty="0" smtClean="0">
              <a:ln>
                <a:noFill/>
              </a:ln>
              <a:solidFill>
                <a:schemeClr val="bg1"/>
              </a:solidFill>
              <a:effectLst/>
              <a:latin typeface="Arial" pitchFamily="34" charset="0"/>
            </a:endParaRPr>
          </a:p>
        </p:txBody>
      </p:sp>
      <p:sp>
        <p:nvSpPr>
          <p:cNvPr id="21" name="Rechteck 20"/>
          <p:cNvSpPr/>
          <p:nvPr/>
        </p:nvSpPr>
        <p:spPr bwMode="auto">
          <a:xfrm>
            <a:off x="5080586" y="5094050"/>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bg1"/>
                </a:solidFill>
                <a:effectLst/>
                <a:latin typeface="Arial" pitchFamily="34" charset="0"/>
              </a:rPr>
              <a:t>=  576,38 €</a:t>
            </a:r>
          </a:p>
        </p:txBody>
      </p:sp>
      <p:sp>
        <p:nvSpPr>
          <p:cNvPr id="22" name="Rechteck 21"/>
          <p:cNvSpPr/>
          <p:nvPr/>
        </p:nvSpPr>
        <p:spPr bwMode="auto">
          <a:xfrm>
            <a:off x="5080586" y="5443814"/>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146,00 €</a:t>
            </a:r>
          </a:p>
        </p:txBody>
      </p:sp>
      <p:sp>
        <p:nvSpPr>
          <p:cNvPr id="23" name="Rechteck 22"/>
          <p:cNvSpPr/>
          <p:nvPr/>
        </p:nvSpPr>
        <p:spPr bwMode="auto">
          <a:xfrm>
            <a:off x="2424238" y="5457563"/>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2.000 €</a:t>
            </a:r>
            <a:r>
              <a:rPr kumimoji="0" lang="de-DE" sz="900" b="0" i="0" u="none" strike="noStrike" cap="none" normalizeH="0" dirty="0" smtClean="0">
                <a:ln>
                  <a:noFill/>
                </a:ln>
                <a:solidFill>
                  <a:schemeClr val="tx1"/>
                </a:solidFill>
                <a:effectLst/>
                <a:latin typeface="Arial" pitchFamily="34" charset="0"/>
              </a:rPr>
              <a:t>  x  7,3% </a:t>
            </a:r>
            <a:r>
              <a:rPr kumimoji="0" lang="de-DE" sz="800" b="0" i="0" u="none" strike="noStrike" cap="none" normalizeH="0" dirty="0" smtClean="0">
                <a:ln>
                  <a:noFill/>
                </a:ln>
                <a:solidFill>
                  <a:schemeClr val="tx1"/>
                </a:solidFill>
                <a:effectLst/>
                <a:latin typeface="Arial" pitchFamily="34" charset="0"/>
              </a:rPr>
              <a:t>(GKV-Beitragssatz der GRV)</a:t>
            </a:r>
            <a:endParaRPr kumimoji="0" lang="de-DE" sz="800" b="0" i="0" u="none" strike="noStrike" cap="none" normalizeH="0" baseline="0" dirty="0" smtClean="0">
              <a:ln>
                <a:noFill/>
              </a:ln>
              <a:solidFill>
                <a:schemeClr val="tx1"/>
              </a:solidFill>
              <a:effectLst/>
              <a:latin typeface="Arial" pitchFamily="34" charset="0"/>
            </a:endParaRPr>
          </a:p>
        </p:txBody>
      </p:sp>
      <p:sp>
        <p:nvSpPr>
          <p:cNvPr id="24" name="Rechteck 23"/>
          <p:cNvSpPr/>
          <p:nvPr/>
        </p:nvSpPr>
        <p:spPr bwMode="auto">
          <a:xfrm>
            <a:off x="6109861" y="3722600"/>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smtClean="0">
              <a:ln>
                <a:noFill/>
              </a:ln>
              <a:solidFill>
                <a:schemeClr val="tx1"/>
              </a:solidFill>
              <a:effectLst/>
              <a:latin typeface="Arial" pitchFamily="34" charset="0"/>
            </a:endParaRPr>
          </a:p>
        </p:txBody>
      </p:sp>
      <p:sp>
        <p:nvSpPr>
          <p:cNvPr id="25" name="Rechteck 24"/>
          <p:cNvSpPr/>
          <p:nvPr/>
        </p:nvSpPr>
        <p:spPr bwMode="auto">
          <a:xfrm>
            <a:off x="6109861" y="4064729"/>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smtClean="0">
              <a:ln>
                <a:noFill/>
              </a:ln>
              <a:solidFill>
                <a:schemeClr val="tx1"/>
              </a:solidFill>
              <a:effectLst/>
              <a:latin typeface="Arial" pitchFamily="34" charset="0"/>
            </a:endParaRPr>
          </a:p>
        </p:txBody>
      </p:sp>
      <p:sp>
        <p:nvSpPr>
          <p:cNvPr id="26" name="Rechteck 25"/>
          <p:cNvSpPr/>
          <p:nvPr/>
        </p:nvSpPr>
        <p:spPr bwMode="auto">
          <a:xfrm>
            <a:off x="6109861" y="4406858"/>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smtClean="0">
              <a:ln>
                <a:noFill/>
              </a:ln>
              <a:solidFill>
                <a:schemeClr val="tx1"/>
              </a:solidFill>
              <a:effectLst/>
              <a:latin typeface="Arial" pitchFamily="34" charset="0"/>
            </a:endParaRPr>
          </a:p>
        </p:txBody>
      </p:sp>
      <p:sp>
        <p:nvSpPr>
          <p:cNvPr id="27" name="Rechteck 26"/>
          <p:cNvSpPr/>
          <p:nvPr/>
        </p:nvSpPr>
        <p:spPr bwMode="auto">
          <a:xfrm>
            <a:off x="6109861" y="4753488"/>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smtClean="0">
              <a:ln>
                <a:noFill/>
              </a:ln>
              <a:solidFill>
                <a:schemeClr val="tx1"/>
              </a:solidFill>
              <a:effectLst/>
              <a:latin typeface="Arial" pitchFamily="34" charset="0"/>
            </a:endParaRPr>
          </a:p>
        </p:txBody>
      </p:sp>
      <p:sp>
        <p:nvSpPr>
          <p:cNvPr id="28" name="Rechteck 27"/>
          <p:cNvSpPr/>
          <p:nvPr/>
        </p:nvSpPr>
        <p:spPr bwMode="auto">
          <a:xfrm>
            <a:off x="6109861" y="5457563"/>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2.000 €</a:t>
            </a:r>
            <a:r>
              <a:rPr kumimoji="0" lang="de-DE" sz="900" b="0" i="0" u="none" strike="noStrike" cap="none" normalizeH="0" dirty="0" smtClean="0">
                <a:ln>
                  <a:noFill/>
                </a:ln>
                <a:solidFill>
                  <a:schemeClr val="tx1"/>
                </a:solidFill>
                <a:effectLst/>
                <a:latin typeface="Arial" pitchFamily="34" charset="0"/>
              </a:rPr>
              <a:t>  x  7,3% </a:t>
            </a:r>
            <a:r>
              <a:rPr kumimoji="0" lang="de-DE" sz="800" b="0" i="0" u="none" strike="noStrike" cap="none" normalizeH="0" dirty="0" smtClean="0">
                <a:ln>
                  <a:noFill/>
                </a:ln>
                <a:solidFill>
                  <a:schemeClr val="tx1"/>
                </a:solidFill>
                <a:effectLst/>
                <a:latin typeface="Arial" pitchFamily="34" charset="0"/>
              </a:rPr>
              <a:t>(GKV-Beitragssatz der GRV)</a:t>
            </a:r>
            <a:endParaRPr kumimoji="0" lang="de-DE" sz="800" b="0" i="0" u="none" strike="noStrike" cap="none" normalizeH="0" baseline="0" dirty="0" smtClean="0">
              <a:ln>
                <a:noFill/>
              </a:ln>
              <a:solidFill>
                <a:schemeClr val="tx1"/>
              </a:solidFill>
              <a:effectLst/>
              <a:latin typeface="Arial" pitchFamily="34" charset="0"/>
            </a:endParaRPr>
          </a:p>
        </p:txBody>
      </p:sp>
      <p:sp>
        <p:nvSpPr>
          <p:cNvPr id="29" name="Rechteck 28"/>
          <p:cNvSpPr/>
          <p:nvPr/>
        </p:nvSpPr>
        <p:spPr bwMode="auto">
          <a:xfrm>
            <a:off x="8766209" y="3722600"/>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0,00 €</a:t>
            </a:r>
          </a:p>
        </p:txBody>
      </p:sp>
      <p:sp>
        <p:nvSpPr>
          <p:cNvPr id="30" name="Rechteck 29"/>
          <p:cNvSpPr/>
          <p:nvPr/>
        </p:nvSpPr>
        <p:spPr bwMode="auto">
          <a:xfrm>
            <a:off x="8767790" y="4064729"/>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0,00 €</a:t>
            </a:r>
          </a:p>
        </p:txBody>
      </p:sp>
      <p:sp>
        <p:nvSpPr>
          <p:cNvPr id="31" name="Rechteck 30"/>
          <p:cNvSpPr/>
          <p:nvPr/>
        </p:nvSpPr>
        <p:spPr bwMode="auto">
          <a:xfrm>
            <a:off x="8766209" y="4412926"/>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0,00 €</a:t>
            </a:r>
          </a:p>
        </p:txBody>
      </p:sp>
      <p:sp>
        <p:nvSpPr>
          <p:cNvPr id="32" name="Rechteck 31"/>
          <p:cNvSpPr/>
          <p:nvPr/>
        </p:nvSpPr>
        <p:spPr bwMode="auto">
          <a:xfrm>
            <a:off x="8766209" y="4754062"/>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0,00 €</a:t>
            </a:r>
          </a:p>
        </p:txBody>
      </p:sp>
      <p:sp>
        <p:nvSpPr>
          <p:cNvPr id="33" name="Rechteck 32"/>
          <p:cNvSpPr/>
          <p:nvPr/>
        </p:nvSpPr>
        <p:spPr bwMode="auto">
          <a:xfrm>
            <a:off x="8766208" y="5104887"/>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rgbClr val="92D050"/>
                </a:solidFill>
                <a:effectLst/>
                <a:latin typeface="Arial" pitchFamily="34" charset="0"/>
              </a:rPr>
              <a:t>=  550,00€</a:t>
            </a:r>
          </a:p>
        </p:txBody>
      </p:sp>
      <p:sp>
        <p:nvSpPr>
          <p:cNvPr id="34" name="Rechteck 33"/>
          <p:cNvSpPr/>
          <p:nvPr/>
        </p:nvSpPr>
        <p:spPr bwMode="auto">
          <a:xfrm>
            <a:off x="8766208" y="5459426"/>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146,00 €</a:t>
            </a:r>
          </a:p>
        </p:txBody>
      </p:sp>
      <p:sp>
        <p:nvSpPr>
          <p:cNvPr id="35" name="Rechteck 34"/>
          <p:cNvSpPr/>
          <p:nvPr/>
        </p:nvSpPr>
        <p:spPr>
          <a:xfrm>
            <a:off x="6363499" y="5124255"/>
            <a:ext cx="1991842" cy="261610"/>
          </a:xfrm>
          <a:prstGeom prst="rect">
            <a:avLst/>
          </a:prstGeom>
        </p:spPr>
        <p:txBody>
          <a:bodyPr wrap="square">
            <a:spAutoFit/>
          </a:bodyPr>
          <a:lstStyle/>
          <a:p>
            <a:pPr algn="l"/>
            <a:r>
              <a:rPr lang="de-DE" sz="1100" b="1" dirty="0" smtClean="0">
                <a:solidFill>
                  <a:srgbClr val="92D050"/>
                </a:solidFill>
              </a:rPr>
              <a:t>PKV-Beitrag (beispielhaft)</a:t>
            </a:r>
            <a:endParaRPr lang="de-DE" dirty="0"/>
          </a:p>
        </p:txBody>
      </p:sp>
      <p:sp>
        <p:nvSpPr>
          <p:cNvPr id="36" name="Rechteck 35"/>
          <p:cNvSpPr/>
          <p:nvPr/>
        </p:nvSpPr>
        <p:spPr bwMode="auto">
          <a:xfrm>
            <a:off x="1066800" y="5867278"/>
            <a:ext cx="8630653" cy="374685"/>
          </a:xfrm>
          <a:prstGeom prst="rect">
            <a:avLst/>
          </a:prstGeom>
          <a:noFill/>
          <a:ln w="158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C00000"/>
              </a:solidFill>
              <a:effectLst/>
              <a:latin typeface="Arial" pitchFamily="34" charset="0"/>
            </a:endParaRPr>
          </a:p>
        </p:txBody>
      </p:sp>
      <p:sp>
        <p:nvSpPr>
          <p:cNvPr id="37" name="Rechteck 36"/>
          <p:cNvSpPr/>
          <p:nvPr/>
        </p:nvSpPr>
        <p:spPr bwMode="auto">
          <a:xfrm>
            <a:off x="1144679" y="5898581"/>
            <a:ext cx="3914769" cy="29907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smtClean="0">
                <a:ln>
                  <a:noFill/>
                </a:ln>
                <a:solidFill>
                  <a:srgbClr val="C00000"/>
                </a:solidFill>
                <a:effectLst/>
                <a:latin typeface="Arial" pitchFamily="34" charset="0"/>
              </a:rPr>
              <a:t>Gesamte</a:t>
            </a:r>
            <a:r>
              <a:rPr kumimoji="0" lang="de-DE" sz="1000" b="1" i="0" u="none" strike="noStrike" cap="none" normalizeH="0" dirty="0" smtClean="0">
                <a:ln>
                  <a:noFill/>
                </a:ln>
                <a:solidFill>
                  <a:srgbClr val="C00000"/>
                </a:solidFill>
                <a:effectLst/>
                <a:latin typeface="Arial" pitchFamily="34" charset="0"/>
              </a:rPr>
              <a:t> Beitragsbelastung des Rentners</a:t>
            </a:r>
            <a:endParaRPr kumimoji="0" lang="de-DE" sz="1000" b="0" i="0" u="none" strike="noStrike" cap="none" normalizeH="0" baseline="0" dirty="0" smtClean="0">
              <a:ln>
                <a:noFill/>
              </a:ln>
              <a:solidFill>
                <a:srgbClr val="C00000"/>
              </a:solidFill>
              <a:effectLst/>
              <a:latin typeface="Arial" pitchFamily="34" charset="0"/>
            </a:endParaRPr>
          </a:p>
        </p:txBody>
      </p:sp>
      <p:sp>
        <p:nvSpPr>
          <p:cNvPr id="38" name="Rechteck 37"/>
          <p:cNvSpPr/>
          <p:nvPr/>
        </p:nvSpPr>
        <p:spPr bwMode="auto">
          <a:xfrm>
            <a:off x="5083845" y="5898581"/>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smtClean="0">
                <a:ln>
                  <a:noFill/>
                </a:ln>
                <a:solidFill>
                  <a:schemeClr val="bg1"/>
                </a:solidFill>
                <a:effectLst/>
                <a:latin typeface="Arial" pitchFamily="34" charset="0"/>
              </a:rPr>
              <a:t>=  430,38 €</a:t>
            </a:r>
          </a:p>
        </p:txBody>
      </p:sp>
      <p:sp>
        <p:nvSpPr>
          <p:cNvPr id="39" name="Rechteck 38"/>
          <p:cNvSpPr/>
          <p:nvPr/>
        </p:nvSpPr>
        <p:spPr bwMode="auto">
          <a:xfrm>
            <a:off x="6109861" y="5914838"/>
            <a:ext cx="2618625" cy="29907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smtClean="0">
              <a:ln>
                <a:noFill/>
              </a:ln>
              <a:solidFill>
                <a:schemeClr val="tx1"/>
              </a:solidFill>
              <a:effectLst/>
              <a:latin typeface="Arial" pitchFamily="34" charset="0"/>
            </a:endParaRPr>
          </a:p>
        </p:txBody>
      </p:sp>
      <p:sp>
        <p:nvSpPr>
          <p:cNvPr id="40" name="Rechteck 39"/>
          <p:cNvSpPr/>
          <p:nvPr/>
        </p:nvSpPr>
        <p:spPr bwMode="auto">
          <a:xfrm>
            <a:off x="8776946" y="5898581"/>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smtClean="0">
                <a:ln>
                  <a:noFill/>
                </a:ln>
                <a:solidFill>
                  <a:schemeClr val="bg1"/>
                </a:solidFill>
                <a:effectLst/>
                <a:latin typeface="Arial" pitchFamily="34" charset="0"/>
              </a:rPr>
              <a:t>=  404,00 €</a:t>
            </a:r>
          </a:p>
        </p:txBody>
      </p:sp>
      <p:sp>
        <p:nvSpPr>
          <p:cNvPr id="41" name="Rechteck 40"/>
          <p:cNvSpPr/>
          <p:nvPr/>
        </p:nvSpPr>
        <p:spPr>
          <a:xfrm>
            <a:off x="1115867" y="3072651"/>
            <a:ext cx="1308371" cy="261610"/>
          </a:xfrm>
          <a:prstGeom prst="rect">
            <a:avLst/>
          </a:prstGeom>
        </p:spPr>
        <p:txBody>
          <a:bodyPr wrap="none">
            <a:spAutoFit/>
          </a:bodyPr>
          <a:lstStyle/>
          <a:p>
            <a:pPr algn="l"/>
            <a:r>
              <a:rPr lang="de-DE" sz="1100" b="1" dirty="0" smtClean="0"/>
              <a:t>Personengruppe</a:t>
            </a:r>
            <a:endParaRPr lang="de-DE" sz="1100" b="1" dirty="0"/>
          </a:p>
        </p:txBody>
      </p:sp>
      <p:sp>
        <p:nvSpPr>
          <p:cNvPr id="42" name="Rechteck 41"/>
          <p:cNvSpPr/>
          <p:nvPr/>
        </p:nvSpPr>
        <p:spPr>
          <a:xfrm>
            <a:off x="1144679" y="3734910"/>
            <a:ext cx="1366080" cy="261610"/>
          </a:xfrm>
          <a:prstGeom prst="rect">
            <a:avLst/>
          </a:prstGeom>
        </p:spPr>
        <p:txBody>
          <a:bodyPr wrap="none">
            <a:spAutoFit/>
          </a:bodyPr>
          <a:lstStyle/>
          <a:p>
            <a:pPr algn="l"/>
            <a:r>
              <a:rPr lang="de-DE" sz="1100" b="1" dirty="0" smtClean="0"/>
              <a:t>Altersrente (GRV)</a:t>
            </a:r>
            <a:endParaRPr lang="de-DE" sz="1100" b="1" dirty="0"/>
          </a:p>
        </p:txBody>
      </p:sp>
      <p:sp>
        <p:nvSpPr>
          <p:cNvPr id="43" name="Rechteck 42"/>
          <p:cNvSpPr/>
          <p:nvPr/>
        </p:nvSpPr>
        <p:spPr>
          <a:xfrm>
            <a:off x="1144679" y="4102189"/>
            <a:ext cx="1093569" cy="261610"/>
          </a:xfrm>
          <a:prstGeom prst="rect">
            <a:avLst/>
          </a:prstGeom>
        </p:spPr>
        <p:txBody>
          <a:bodyPr wrap="none">
            <a:spAutoFit/>
          </a:bodyPr>
          <a:lstStyle/>
          <a:p>
            <a:pPr algn="l"/>
            <a:r>
              <a:rPr lang="de-DE" sz="1100" b="1" dirty="0" smtClean="0"/>
              <a:t>Betriebsrente</a:t>
            </a:r>
            <a:endParaRPr lang="de-DE" sz="1100" b="1" dirty="0"/>
          </a:p>
        </p:txBody>
      </p:sp>
      <p:sp>
        <p:nvSpPr>
          <p:cNvPr id="44" name="Rechteck 43"/>
          <p:cNvSpPr/>
          <p:nvPr/>
        </p:nvSpPr>
        <p:spPr>
          <a:xfrm>
            <a:off x="1144679" y="4444318"/>
            <a:ext cx="907621" cy="261610"/>
          </a:xfrm>
          <a:prstGeom prst="rect">
            <a:avLst/>
          </a:prstGeom>
        </p:spPr>
        <p:txBody>
          <a:bodyPr wrap="none">
            <a:spAutoFit/>
          </a:bodyPr>
          <a:lstStyle/>
          <a:p>
            <a:pPr algn="l"/>
            <a:r>
              <a:rPr lang="de-DE" sz="1100" b="1" dirty="0" smtClean="0"/>
              <a:t>bAV-Rente</a:t>
            </a:r>
            <a:endParaRPr lang="de-DE" sz="1100" b="1" dirty="0"/>
          </a:p>
        </p:txBody>
      </p:sp>
      <p:sp>
        <p:nvSpPr>
          <p:cNvPr id="45" name="Rechteck 44"/>
          <p:cNvSpPr/>
          <p:nvPr/>
        </p:nvSpPr>
        <p:spPr>
          <a:xfrm>
            <a:off x="1144679" y="4748604"/>
            <a:ext cx="1132041" cy="261610"/>
          </a:xfrm>
          <a:prstGeom prst="rect">
            <a:avLst/>
          </a:prstGeom>
        </p:spPr>
        <p:txBody>
          <a:bodyPr wrap="none">
            <a:spAutoFit/>
          </a:bodyPr>
          <a:lstStyle/>
          <a:p>
            <a:pPr algn="l"/>
            <a:r>
              <a:rPr lang="de-DE" sz="1100" b="1" dirty="0" smtClean="0"/>
              <a:t>Kapitalerträge</a:t>
            </a:r>
            <a:endParaRPr lang="de-DE" sz="1100" b="1" dirty="0"/>
          </a:p>
        </p:txBody>
      </p:sp>
      <p:sp>
        <p:nvSpPr>
          <p:cNvPr id="46" name="Rechteck 45"/>
          <p:cNvSpPr/>
          <p:nvPr/>
        </p:nvSpPr>
        <p:spPr>
          <a:xfrm>
            <a:off x="1144679" y="5422540"/>
            <a:ext cx="1224136" cy="430887"/>
          </a:xfrm>
          <a:prstGeom prst="rect">
            <a:avLst/>
          </a:prstGeom>
        </p:spPr>
        <p:txBody>
          <a:bodyPr wrap="square">
            <a:spAutoFit/>
          </a:bodyPr>
          <a:lstStyle/>
          <a:p>
            <a:pPr algn="l"/>
            <a:r>
              <a:rPr lang="de-DE" sz="1100" b="1" dirty="0" smtClean="0"/>
              <a:t>abzgl. Beitrags-</a:t>
            </a:r>
            <a:r>
              <a:rPr lang="de-DE" sz="1100" b="1" dirty="0" err="1" smtClean="0"/>
              <a:t>anteil</a:t>
            </a:r>
            <a:r>
              <a:rPr lang="de-DE" sz="1100" b="1" dirty="0" smtClean="0"/>
              <a:t> der GRV</a:t>
            </a:r>
            <a:endParaRPr lang="de-DE" sz="1100" b="1" dirty="0"/>
          </a:p>
        </p:txBody>
      </p:sp>
      <p:sp>
        <p:nvSpPr>
          <p:cNvPr id="47" name="Rechteck 46"/>
          <p:cNvSpPr/>
          <p:nvPr/>
        </p:nvSpPr>
        <p:spPr>
          <a:xfrm>
            <a:off x="1144679" y="5111139"/>
            <a:ext cx="1224136" cy="261610"/>
          </a:xfrm>
          <a:prstGeom prst="rect">
            <a:avLst/>
          </a:prstGeom>
        </p:spPr>
        <p:txBody>
          <a:bodyPr wrap="square">
            <a:spAutoFit/>
          </a:bodyPr>
          <a:lstStyle/>
          <a:p>
            <a:pPr algn="l"/>
            <a:r>
              <a:rPr lang="de-DE" sz="1100" b="1" dirty="0" smtClean="0"/>
              <a:t>GKV-Beitrag</a:t>
            </a:r>
            <a:endParaRPr lang="de-DE" sz="1100" b="1" dirty="0"/>
          </a:p>
        </p:txBody>
      </p:sp>
      <p:sp>
        <p:nvSpPr>
          <p:cNvPr id="48" name="Rechteck 47"/>
          <p:cNvSpPr/>
          <p:nvPr/>
        </p:nvSpPr>
        <p:spPr>
          <a:xfrm>
            <a:off x="4860758" y="6369369"/>
            <a:ext cx="4836695" cy="200055"/>
          </a:xfrm>
          <a:prstGeom prst="rect">
            <a:avLst/>
          </a:prstGeom>
        </p:spPr>
        <p:txBody>
          <a:bodyPr wrap="square">
            <a:spAutoFit/>
          </a:bodyPr>
          <a:lstStyle/>
          <a:p>
            <a:r>
              <a:rPr lang="de-DE" sz="700" dirty="0" smtClean="0"/>
              <a:t>Stand: 2022 | Angaben nach derzeit gültiger Rechtslage. Bei Rechtsänderungen ergeben sich u.U. andere Beträge.</a:t>
            </a:r>
            <a:endParaRPr lang="de-DE" sz="1400" dirty="0"/>
          </a:p>
        </p:txBody>
      </p:sp>
      <p:sp>
        <p:nvSpPr>
          <p:cNvPr id="49" name="Rechteck 48"/>
          <p:cNvSpPr/>
          <p:nvPr/>
        </p:nvSpPr>
        <p:spPr bwMode="auto">
          <a:xfrm rot="20700000">
            <a:off x="6109673" y="4175421"/>
            <a:ext cx="2618625" cy="299070"/>
          </a:xfrm>
          <a:prstGeom prst="rect">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bg1"/>
                </a:solidFill>
                <a:effectLst/>
                <a:latin typeface="Arial" pitchFamily="34" charset="0"/>
              </a:rPr>
              <a:t>Wird für die Ermittlung des KV-Beitrages </a:t>
            </a:r>
          </a:p>
          <a:p>
            <a:pPr marL="0" marR="0" indent="0"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bg1"/>
                </a:solidFill>
                <a:effectLst/>
                <a:latin typeface="Arial" pitchFamily="34" charset="0"/>
              </a:rPr>
              <a:t>nicht herangezogen!</a:t>
            </a:r>
          </a:p>
        </p:txBody>
      </p:sp>
    </p:spTree>
    <p:extLst>
      <p:ext uri="{BB962C8B-B14F-4D97-AF65-F5344CB8AC3E}">
        <p14:creationId xmlns:p14="http://schemas.microsoft.com/office/powerpoint/2010/main" val="16977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par>
                          <p:cTn id="10" fill="hold">
                            <p:stCondLst>
                              <p:cond delay="1000"/>
                            </p:stCondLst>
                            <p:childTnLst>
                              <p:par>
                                <p:cTn id="11" presetID="22" presetClass="entr" presetSubtype="8" fill="hold" grpId="0" nodeType="afterEffect">
                                  <p:stCondLst>
                                    <p:cond delay="0"/>
                                  </p:stCondLst>
                                  <p:iterate type="lt">
                                    <p:tmPct val="0"/>
                                  </p:iterate>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Die gesetzliche und private Krankenversicherung im Vergleich</a:t>
            </a:r>
          </a:p>
        </p:txBody>
      </p:sp>
      <p:sp>
        <p:nvSpPr>
          <p:cNvPr id="6" name="Inhaltsplatzhalter 2"/>
          <p:cNvSpPr txBox="1">
            <a:spLocks/>
          </p:cNvSpPr>
          <p:nvPr/>
        </p:nvSpPr>
        <p:spPr>
          <a:xfrm>
            <a:off x="488830" y="1798388"/>
            <a:ext cx="9882392" cy="46505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200" b="1" dirty="0" smtClean="0">
                <a:solidFill>
                  <a:srgbClr val="1D2D4B"/>
                </a:solidFill>
              </a:rPr>
              <a:t>GKV-Leistungsausgaben insgesamt und Bruttoinlandsprodukt (BIP)</a:t>
            </a:r>
          </a:p>
          <a:p>
            <a:pPr marL="0" indent="0">
              <a:buNone/>
            </a:pPr>
            <a:r>
              <a:rPr lang="de-DE" sz="2200" dirty="0" smtClean="0">
                <a:solidFill>
                  <a:srgbClr val="1D2D4B"/>
                </a:solidFill>
              </a:rPr>
              <a:t>In Milliarden Euro und Veränderung zum Vorjahr in Prozent</a:t>
            </a:r>
          </a:p>
          <a:p>
            <a:pPr>
              <a:buFont typeface="Wingdings" panose="05000000000000000000" pitchFamily="2" charset="2"/>
              <a:buChar char="§"/>
            </a:pPr>
            <a:endParaRPr lang="de-DE" sz="2400" dirty="0" smtClean="0">
              <a:solidFill>
                <a:srgbClr val="1D2D4B"/>
              </a:solidFill>
            </a:endParaRPr>
          </a:p>
        </p:txBody>
      </p:sp>
      <p:pic>
        <p:nvPicPr>
          <p:cNvPr id="4" name="Grafik 3"/>
          <p:cNvPicPr>
            <a:picLocks noChangeAspect="1"/>
          </p:cNvPicPr>
          <p:nvPr/>
        </p:nvPicPr>
        <p:blipFill>
          <a:blip r:embed="rId2"/>
          <a:stretch>
            <a:fillRect/>
          </a:stretch>
        </p:blipFill>
        <p:spPr>
          <a:xfrm>
            <a:off x="562726" y="2687554"/>
            <a:ext cx="7562421" cy="3761372"/>
          </a:xfrm>
          <a:prstGeom prst="rect">
            <a:avLst/>
          </a:prstGeom>
        </p:spPr>
      </p:pic>
    </p:spTree>
    <p:extLst>
      <p:ext uri="{BB962C8B-B14F-4D97-AF65-F5344CB8AC3E}">
        <p14:creationId xmlns:p14="http://schemas.microsoft.com/office/powerpoint/2010/main" val="42000106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GKV – Beitragsbelastung im Alter</a:t>
            </a:r>
          </a:p>
        </p:txBody>
      </p:sp>
      <p:sp>
        <p:nvSpPr>
          <p:cNvPr id="5" name="Text Box 2"/>
          <p:cNvSpPr txBox="1">
            <a:spLocks noChangeArrowheads="1"/>
          </p:cNvSpPr>
          <p:nvPr/>
        </p:nvSpPr>
        <p:spPr bwMode="auto">
          <a:xfrm>
            <a:off x="515604" y="1478331"/>
            <a:ext cx="8208962" cy="461618"/>
          </a:xfrm>
          <a:prstGeom prst="rect">
            <a:avLst/>
          </a:prstGeom>
          <a:noFill/>
          <a:ln w="12700" cap="sq">
            <a:noFill/>
            <a:miter lim="800000"/>
            <a:headEnd type="none" w="sm" len="sm"/>
            <a:tailEnd type="none" w="sm" len="sm"/>
          </a:ln>
        </p:spPr>
        <p:txBody>
          <a:bodyPr lIns="91395" tIns="45697" rIns="91395" bIns="45697">
            <a:spAutoFit/>
          </a:bodyPr>
          <a:lstStyle/>
          <a:p>
            <a:pPr>
              <a:spcBef>
                <a:spcPct val="50000"/>
              </a:spcBef>
            </a:pPr>
            <a:r>
              <a:rPr lang="de-DE" sz="2400" b="1" dirty="0">
                <a:solidFill>
                  <a:srgbClr val="1D2D4B"/>
                </a:solidFill>
                <a:sym typeface="Wingdings" pitchFamily="2" charset="2"/>
              </a:rPr>
              <a:t>Beispiele zur Krankenversicherung von Rentnern</a:t>
            </a:r>
          </a:p>
        </p:txBody>
      </p:sp>
      <p:sp>
        <p:nvSpPr>
          <p:cNvPr id="6" name="Text Box 7"/>
          <p:cNvSpPr txBox="1">
            <a:spLocks noChangeArrowheads="1"/>
          </p:cNvSpPr>
          <p:nvPr/>
        </p:nvSpPr>
        <p:spPr bwMode="auto">
          <a:xfrm>
            <a:off x="515604" y="1915674"/>
            <a:ext cx="8497887" cy="630896"/>
          </a:xfrm>
          <a:prstGeom prst="rect">
            <a:avLst/>
          </a:prstGeom>
          <a:solidFill>
            <a:srgbClr val="FFFFFF"/>
          </a:solidFill>
          <a:ln w="9525">
            <a:noFill/>
            <a:miter lim="800000"/>
            <a:headEnd/>
            <a:tailEnd/>
          </a:ln>
        </p:spPr>
        <p:txBody>
          <a:bodyPr lIns="91395" tIns="45697" rIns="91395" bIns="45697">
            <a:spAutoFit/>
          </a:bodyPr>
          <a:lstStyle/>
          <a:p>
            <a:pPr algn="l" eaLnBrk="0" hangingPunct="0">
              <a:spcBef>
                <a:spcPct val="50000"/>
              </a:spcBef>
            </a:pPr>
            <a:r>
              <a:rPr lang="de-DE" sz="1400" b="1" dirty="0" smtClean="0">
                <a:solidFill>
                  <a:srgbClr val="1D2D4B"/>
                </a:solidFill>
              </a:rPr>
              <a:t>Annahmen: </a:t>
            </a:r>
            <a:r>
              <a:rPr lang="de-DE" sz="1400" dirty="0" smtClean="0">
                <a:solidFill>
                  <a:srgbClr val="1D2D4B"/>
                </a:solidFill>
              </a:rPr>
              <a:t>65jähriger Rentner verfügt in 2022 über folgende Einkünfte:</a:t>
            </a:r>
          </a:p>
          <a:p>
            <a:pPr algn="l" eaLnBrk="0" hangingPunct="0">
              <a:spcBef>
                <a:spcPct val="50000"/>
              </a:spcBef>
            </a:pPr>
            <a:r>
              <a:rPr lang="de-DE" sz="1400" dirty="0" smtClean="0">
                <a:solidFill>
                  <a:srgbClr val="1D2D4B"/>
                </a:solidFill>
              </a:rPr>
              <a:t>2.000 € Gesetzliche Rente, 1.000 € Betriebsrente, 625 € bAV-Rente und 300 € Kapitalerträge</a:t>
            </a:r>
            <a:endParaRPr lang="de-DE" sz="1400" dirty="0">
              <a:solidFill>
                <a:srgbClr val="1D2D4B"/>
              </a:solidFill>
            </a:endParaRPr>
          </a:p>
        </p:txBody>
      </p:sp>
      <p:sp>
        <p:nvSpPr>
          <p:cNvPr id="8" name="Rechteck 7"/>
          <p:cNvSpPr/>
          <p:nvPr/>
        </p:nvSpPr>
        <p:spPr bwMode="auto">
          <a:xfrm>
            <a:off x="2536536" y="2551923"/>
            <a:ext cx="3528392"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chemeClr val="bg1"/>
                </a:solidFill>
                <a:effectLst/>
                <a:latin typeface="Arial" pitchFamily="34" charset="0"/>
              </a:rPr>
              <a:t>Rentner</a:t>
            </a:r>
            <a:r>
              <a:rPr kumimoji="0" lang="de-DE" sz="1100" b="0" i="0" u="none" strike="noStrike" cap="none" normalizeH="0" dirty="0" smtClean="0">
                <a:ln>
                  <a:noFill/>
                </a:ln>
                <a:solidFill>
                  <a:schemeClr val="bg1"/>
                </a:solidFill>
                <a:effectLst/>
                <a:latin typeface="Arial" pitchFamily="34" charset="0"/>
              </a:rPr>
              <a:t> ist </a:t>
            </a:r>
            <a:r>
              <a:rPr kumimoji="0" lang="de-DE" sz="1100" b="1" i="0" u="none" strike="noStrike" cap="none" normalizeH="0" dirty="0" smtClean="0">
                <a:ln>
                  <a:noFill/>
                </a:ln>
                <a:solidFill>
                  <a:schemeClr val="bg1"/>
                </a:solidFill>
                <a:effectLst/>
                <a:latin typeface="Arial" pitchFamily="34" charset="0"/>
              </a:rPr>
              <a:t>Pflichtmitglied</a:t>
            </a:r>
            <a:r>
              <a:rPr kumimoji="0" lang="de-DE" sz="1100" b="0" i="0" u="none" strike="noStrike" cap="none" normalizeH="0" dirty="0" smtClean="0">
                <a:ln>
                  <a:noFill/>
                </a:ln>
                <a:solidFill>
                  <a:schemeClr val="bg1"/>
                </a:solidFill>
                <a:effectLst/>
                <a:latin typeface="Arial" pitchFamily="34" charset="0"/>
              </a:rPr>
              <a:t> in der GKV (KVdR)</a:t>
            </a:r>
            <a:r>
              <a:rPr kumimoji="0" lang="de-DE" sz="1200" b="0" i="0" u="none" strike="noStrike" cap="none" normalizeH="0" dirty="0" smtClean="0">
                <a:ln>
                  <a:noFill/>
                </a:ln>
                <a:solidFill>
                  <a:schemeClr val="bg1"/>
                </a:solidFill>
                <a:effectLst/>
                <a:latin typeface="Arial" pitchFamily="34" charset="0"/>
              </a:rPr>
              <a:t> </a:t>
            </a:r>
            <a:endParaRPr kumimoji="0" lang="de-DE" sz="1200" b="0" i="0" u="none" strike="noStrike" cap="none" normalizeH="0" baseline="0" dirty="0" smtClean="0">
              <a:ln>
                <a:noFill/>
              </a:ln>
              <a:solidFill>
                <a:schemeClr val="bg1"/>
              </a:solidFill>
              <a:effectLst/>
              <a:latin typeface="Arial" pitchFamily="34" charset="0"/>
            </a:endParaRPr>
          </a:p>
        </p:txBody>
      </p:sp>
      <p:sp>
        <p:nvSpPr>
          <p:cNvPr id="9" name="Rechteck 8"/>
          <p:cNvSpPr/>
          <p:nvPr/>
        </p:nvSpPr>
        <p:spPr bwMode="auto">
          <a:xfrm>
            <a:off x="6141948" y="2551923"/>
            <a:ext cx="3528392"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chemeClr val="bg1"/>
                </a:solidFill>
                <a:effectLst/>
                <a:latin typeface="Arial" pitchFamily="34" charset="0"/>
              </a:rPr>
              <a:t>Rentner</a:t>
            </a:r>
            <a:r>
              <a:rPr kumimoji="0" lang="de-DE" sz="1100" b="0" i="0" u="none" strike="noStrike" cap="none" normalizeH="0" dirty="0" smtClean="0">
                <a:ln>
                  <a:noFill/>
                </a:ln>
                <a:solidFill>
                  <a:schemeClr val="bg1"/>
                </a:solidFill>
                <a:effectLst/>
                <a:latin typeface="Arial" pitchFamily="34" charset="0"/>
              </a:rPr>
              <a:t> ist </a:t>
            </a:r>
            <a:r>
              <a:rPr kumimoji="0" lang="de-DE" sz="1100" b="1" i="0" u="none" strike="noStrike" cap="none" normalizeH="0" dirty="0" smtClean="0">
                <a:ln>
                  <a:noFill/>
                </a:ln>
                <a:solidFill>
                  <a:schemeClr val="bg1"/>
                </a:solidFill>
                <a:effectLst/>
                <a:latin typeface="Arial" pitchFamily="34" charset="0"/>
              </a:rPr>
              <a:t>freiwilliges Mitglied </a:t>
            </a:r>
            <a:r>
              <a:rPr kumimoji="0" lang="de-DE" sz="1100" b="0" i="0" u="none" strike="noStrike" cap="none" normalizeH="0" dirty="0" smtClean="0">
                <a:ln>
                  <a:noFill/>
                </a:ln>
                <a:solidFill>
                  <a:schemeClr val="bg1"/>
                </a:solidFill>
                <a:effectLst/>
                <a:latin typeface="Arial" pitchFamily="34" charset="0"/>
              </a:rPr>
              <a:t>in der GKV</a:t>
            </a:r>
            <a:endParaRPr kumimoji="0" lang="de-DE" sz="1200" b="1" i="0" u="none" strike="noStrike" cap="none" normalizeH="0" baseline="0" dirty="0" smtClean="0">
              <a:ln>
                <a:noFill/>
              </a:ln>
              <a:solidFill>
                <a:srgbClr val="92D050"/>
              </a:solidFill>
              <a:effectLst/>
              <a:latin typeface="Arial" pitchFamily="34" charset="0"/>
            </a:endParaRPr>
          </a:p>
        </p:txBody>
      </p:sp>
      <p:sp>
        <p:nvSpPr>
          <p:cNvPr id="10" name="Rechteck 9"/>
          <p:cNvSpPr/>
          <p:nvPr/>
        </p:nvSpPr>
        <p:spPr bwMode="auto">
          <a:xfrm>
            <a:off x="2536536" y="2856346"/>
            <a:ext cx="3528392" cy="792088"/>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de-DE" sz="900" b="1" dirty="0" smtClean="0"/>
              <a:t>Angestellte und Selbständige im Ruhestand</a:t>
            </a:r>
          </a:p>
          <a:p>
            <a:pPr marL="0" marR="0" indent="0" algn="l" defTabSz="914400" rtl="0" eaLnBrk="1" fontAlgn="base" latinLnBrk="0" hangingPunct="1">
              <a:lnSpc>
                <a:spcPct val="100000"/>
              </a:lnSpc>
              <a:spcBef>
                <a:spcPct val="0"/>
              </a:spcBef>
              <a:spcAft>
                <a:spcPct val="0"/>
              </a:spcAft>
              <a:buClrTx/>
              <a:buSzTx/>
              <a:buFontTx/>
              <a:buNone/>
              <a:tabLst/>
            </a:pPr>
            <a:endParaRPr lang="de-DE" sz="500" b="1" dirty="0" smtClean="0"/>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smtClean="0"/>
              <a:t>  Mit Rechtsanspruch </a:t>
            </a:r>
            <a:r>
              <a:rPr lang="de-DE" sz="800" dirty="0" smtClean="0">
                <a:sym typeface="Wingdings 3"/>
              </a:rPr>
              <a:t></a:t>
            </a:r>
            <a:r>
              <a:rPr lang="de-DE" sz="800" dirty="0" smtClean="0"/>
              <a:t> Gesetzlicher Rententräger </a:t>
            </a:r>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smtClean="0"/>
              <a:t>  Bezug von Altersrente</a:t>
            </a:r>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smtClean="0"/>
              <a:t>  Vorversicherungszeit der GKV erfüllt (9/10-Regelung)</a:t>
            </a:r>
          </a:p>
          <a:p>
            <a:pPr marL="0" marR="0" indent="0" algn="l" defTabSz="914400" rtl="0" eaLnBrk="1" fontAlgn="base" latinLnBrk="0" hangingPunct="1">
              <a:lnSpc>
                <a:spcPct val="100000"/>
              </a:lnSpc>
              <a:spcBef>
                <a:spcPct val="0"/>
              </a:spcBef>
              <a:spcAft>
                <a:spcPct val="0"/>
              </a:spcAft>
              <a:buClrTx/>
              <a:buSzTx/>
              <a:tabLst/>
            </a:pPr>
            <a:endParaRPr lang="de-DE" sz="800" dirty="0" smtClean="0"/>
          </a:p>
        </p:txBody>
      </p:sp>
      <p:sp>
        <p:nvSpPr>
          <p:cNvPr id="12" name="Rechteck 11"/>
          <p:cNvSpPr/>
          <p:nvPr/>
        </p:nvSpPr>
        <p:spPr bwMode="auto">
          <a:xfrm>
            <a:off x="6141948" y="2850993"/>
            <a:ext cx="3528392" cy="792088"/>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de-DE" sz="900" b="1" dirty="0" smtClean="0"/>
              <a:t>Angestellte und Selbständige</a:t>
            </a:r>
          </a:p>
          <a:p>
            <a:pPr marL="0" marR="0" indent="0" algn="l" defTabSz="914400" rtl="0" eaLnBrk="1" fontAlgn="base" latinLnBrk="0" hangingPunct="1">
              <a:lnSpc>
                <a:spcPct val="100000"/>
              </a:lnSpc>
              <a:spcBef>
                <a:spcPct val="0"/>
              </a:spcBef>
              <a:spcAft>
                <a:spcPct val="0"/>
              </a:spcAft>
              <a:buClrTx/>
              <a:buSzTx/>
              <a:buFontTx/>
              <a:buNone/>
              <a:tabLst/>
            </a:pPr>
            <a:endParaRPr lang="de-DE" sz="500" b="1" dirty="0" smtClean="0"/>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smtClean="0"/>
              <a:t>  Vorversicherungszeit der GKV </a:t>
            </a:r>
            <a:r>
              <a:rPr lang="de-DE" sz="800" dirty="0" smtClean="0">
                <a:solidFill>
                  <a:srgbClr val="C00000"/>
                </a:solidFill>
              </a:rPr>
              <a:t>nicht</a:t>
            </a:r>
            <a:r>
              <a:rPr lang="de-DE" sz="800" dirty="0" smtClean="0"/>
              <a:t> </a:t>
            </a:r>
            <a:r>
              <a:rPr lang="de-DE" sz="800" dirty="0" smtClean="0">
                <a:solidFill>
                  <a:srgbClr val="C00000"/>
                </a:solidFill>
              </a:rPr>
              <a:t>erfüllt</a:t>
            </a:r>
            <a:r>
              <a:rPr lang="de-DE" sz="800" dirty="0" smtClean="0"/>
              <a:t> wg. Zeiten in der PKV</a:t>
            </a:r>
          </a:p>
        </p:txBody>
      </p:sp>
      <p:sp>
        <p:nvSpPr>
          <p:cNvPr id="13" name="Rechteck 12"/>
          <p:cNvSpPr/>
          <p:nvPr/>
        </p:nvSpPr>
        <p:spPr bwMode="auto">
          <a:xfrm>
            <a:off x="2536536" y="3730622"/>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2.000 €</a:t>
            </a:r>
            <a:r>
              <a:rPr kumimoji="0" lang="de-DE" sz="900" b="0" i="0" u="none" strike="noStrike" cap="none" normalizeH="0" dirty="0" smtClean="0">
                <a:ln>
                  <a:noFill/>
                </a:ln>
                <a:solidFill>
                  <a:schemeClr val="tx1"/>
                </a:solidFill>
                <a:effectLst/>
                <a:latin typeface="Arial" pitchFamily="34" charset="0"/>
              </a:rPr>
              <a:t>  x  15,9% </a:t>
            </a:r>
            <a:r>
              <a:rPr kumimoji="0" lang="de-DE" sz="800" b="0" i="0" u="none" strike="noStrike" cap="none" normalizeH="0" dirty="0" smtClean="0">
                <a:ln>
                  <a:noFill/>
                </a:ln>
                <a:solidFill>
                  <a:schemeClr val="tx1"/>
                </a:solidFill>
                <a:effectLst/>
                <a:latin typeface="Arial" pitchFamily="34" charset="0"/>
              </a:rPr>
              <a:t>(allg. GKV-Beitragssatz)</a:t>
            </a:r>
            <a:endParaRPr kumimoji="0" lang="de-DE" sz="900" b="0" i="0" u="none" strike="noStrike" cap="none" normalizeH="0" baseline="0" dirty="0" smtClean="0">
              <a:ln>
                <a:noFill/>
              </a:ln>
              <a:solidFill>
                <a:schemeClr val="tx1"/>
              </a:solidFill>
              <a:effectLst/>
              <a:latin typeface="Arial" pitchFamily="34" charset="0"/>
            </a:endParaRPr>
          </a:p>
        </p:txBody>
      </p:sp>
      <p:sp>
        <p:nvSpPr>
          <p:cNvPr id="14" name="Rechteck 13"/>
          <p:cNvSpPr/>
          <p:nvPr/>
        </p:nvSpPr>
        <p:spPr bwMode="auto">
          <a:xfrm>
            <a:off x="2536535" y="4104691"/>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1.000 €</a:t>
            </a:r>
            <a:r>
              <a:rPr kumimoji="0" lang="de-DE" sz="900" b="0" i="0" u="none" strike="noStrike" cap="none" normalizeH="0" dirty="0" smtClean="0">
                <a:ln>
                  <a:noFill/>
                </a:ln>
                <a:solidFill>
                  <a:schemeClr val="tx1"/>
                </a:solidFill>
                <a:effectLst/>
                <a:latin typeface="Arial" pitchFamily="34" charset="0"/>
              </a:rPr>
              <a:t>  x  15,9% </a:t>
            </a:r>
            <a:r>
              <a:rPr kumimoji="0" lang="de-DE" sz="800" b="0" i="0" u="none" strike="noStrike" cap="none" normalizeH="0" dirty="0" smtClean="0">
                <a:ln>
                  <a:noFill/>
                </a:ln>
                <a:solidFill>
                  <a:schemeClr val="tx1"/>
                </a:solidFill>
                <a:effectLst/>
                <a:latin typeface="Arial" pitchFamily="34" charset="0"/>
              </a:rPr>
              <a:t>(allg. GKV-Beitragssatz)</a:t>
            </a:r>
            <a:endParaRPr kumimoji="0" lang="de-DE" sz="800" b="0" i="0" u="none" strike="noStrike" cap="none" normalizeH="0" baseline="0" dirty="0" smtClean="0">
              <a:ln>
                <a:noFill/>
              </a:ln>
              <a:solidFill>
                <a:schemeClr val="tx1"/>
              </a:solidFill>
              <a:effectLst/>
              <a:latin typeface="Arial" pitchFamily="34" charset="0"/>
            </a:endParaRPr>
          </a:p>
        </p:txBody>
      </p:sp>
      <p:sp>
        <p:nvSpPr>
          <p:cNvPr id="15" name="Rechteck 14"/>
          <p:cNvSpPr/>
          <p:nvPr/>
        </p:nvSpPr>
        <p:spPr bwMode="auto">
          <a:xfrm>
            <a:off x="2536534" y="4478760"/>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625 €</a:t>
            </a:r>
            <a:r>
              <a:rPr kumimoji="0" lang="de-DE" sz="900" b="0" i="0" u="none" strike="noStrike" cap="none" normalizeH="0" dirty="0" smtClean="0">
                <a:ln>
                  <a:noFill/>
                </a:ln>
                <a:solidFill>
                  <a:schemeClr val="tx1"/>
                </a:solidFill>
                <a:effectLst/>
                <a:latin typeface="Arial" pitchFamily="34" charset="0"/>
              </a:rPr>
              <a:t>  x  15,9% </a:t>
            </a:r>
            <a:r>
              <a:rPr kumimoji="0" lang="de-DE" sz="800" b="0" i="0" u="none" strike="noStrike" cap="none" normalizeH="0" dirty="0" smtClean="0">
                <a:ln>
                  <a:noFill/>
                </a:ln>
                <a:solidFill>
                  <a:schemeClr val="tx1"/>
                </a:solidFill>
                <a:effectLst/>
                <a:latin typeface="Arial" pitchFamily="34" charset="0"/>
              </a:rPr>
              <a:t>(allg. GKV-Beitragssatz)</a:t>
            </a:r>
            <a:endParaRPr kumimoji="0" lang="de-DE" sz="900" b="0" i="0" u="none" strike="noStrike" cap="none" normalizeH="0" baseline="0" dirty="0" smtClean="0">
              <a:ln>
                <a:noFill/>
              </a:ln>
              <a:solidFill>
                <a:schemeClr val="tx1"/>
              </a:solidFill>
              <a:effectLst/>
              <a:latin typeface="Arial" pitchFamily="34" charset="0"/>
            </a:endParaRPr>
          </a:p>
        </p:txBody>
      </p:sp>
      <p:sp>
        <p:nvSpPr>
          <p:cNvPr id="16" name="Rechteck 15"/>
          <p:cNvSpPr/>
          <p:nvPr/>
        </p:nvSpPr>
        <p:spPr bwMode="auto">
          <a:xfrm>
            <a:off x="2536533" y="4836990"/>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  /  . </a:t>
            </a:r>
            <a:endParaRPr kumimoji="0" lang="de-DE" sz="900" b="0" i="0" u="none" strike="noStrike" cap="none" normalizeH="0" baseline="0" dirty="0" smtClean="0">
              <a:ln>
                <a:noFill/>
              </a:ln>
              <a:solidFill>
                <a:schemeClr val="tx1"/>
              </a:solidFill>
              <a:effectLst/>
              <a:latin typeface="Arial" pitchFamily="34" charset="0"/>
            </a:endParaRPr>
          </a:p>
        </p:txBody>
      </p:sp>
      <p:sp>
        <p:nvSpPr>
          <p:cNvPr id="17" name="Rechteck 16"/>
          <p:cNvSpPr/>
          <p:nvPr/>
        </p:nvSpPr>
        <p:spPr bwMode="auto">
          <a:xfrm>
            <a:off x="2536533" y="5557628"/>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2.000 €</a:t>
            </a:r>
            <a:r>
              <a:rPr kumimoji="0" lang="de-DE" sz="900" b="0" i="0" u="none" strike="noStrike" cap="none" normalizeH="0" dirty="0" smtClean="0">
                <a:ln>
                  <a:noFill/>
                </a:ln>
                <a:solidFill>
                  <a:schemeClr val="tx1"/>
                </a:solidFill>
                <a:effectLst/>
                <a:latin typeface="Arial" pitchFamily="34" charset="0"/>
              </a:rPr>
              <a:t>  x  7,3% </a:t>
            </a:r>
            <a:r>
              <a:rPr kumimoji="0" lang="de-DE" sz="800" b="0" i="0" u="none" strike="noStrike" cap="none" normalizeH="0" dirty="0" smtClean="0">
                <a:ln>
                  <a:noFill/>
                </a:ln>
                <a:solidFill>
                  <a:schemeClr val="tx1"/>
                </a:solidFill>
                <a:effectLst/>
                <a:latin typeface="Arial" pitchFamily="34" charset="0"/>
              </a:rPr>
              <a:t>(GKV-Beitragssatz der GRV)</a:t>
            </a:r>
            <a:endParaRPr kumimoji="0" lang="de-DE" sz="800" b="0" i="0" u="none" strike="noStrike" cap="none" normalizeH="0" baseline="0" dirty="0" smtClean="0">
              <a:ln>
                <a:noFill/>
              </a:ln>
              <a:solidFill>
                <a:schemeClr val="tx1"/>
              </a:solidFill>
              <a:effectLst/>
              <a:latin typeface="Arial" pitchFamily="34" charset="0"/>
            </a:endParaRPr>
          </a:p>
        </p:txBody>
      </p:sp>
      <p:sp>
        <p:nvSpPr>
          <p:cNvPr id="18" name="Rechteck 17"/>
          <p:cNvSpPr/>
          <p:nvPr/>
        </p:nvSpPr>
        <p:spPr bwMode="auto">
          <a:xfrm>
            <a:off x="5192881" y="3727027"/>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318,00 €</a:t>
            </a:r>
          </a:p>
        </p:txBody>
      </p:sp>
      <p:sp>
        <p:nvSpPr>
          <p:cNvPr id="19" name="Rechteck 18"/>
          <p:cNvSpPr/>
          <p:nvPr/>
        </p:nvSpPr>
        <p:spPr bwMode="auto">
          <a:xfrm>
            <a:off x="5192881" y="4104691"/>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159,00 €</a:t>
            </a:r>
          </a:p>
        </p:txBody>
      </p:sp>
      <p:sp>
        <p:nvSpPr>
          <p:cNvPr id="20" name="Rechteck 19"/>
          <p:cNvSpPr/>
          <p:nvPr/>
        </p:nvSpPr>
        <p:spPr bwMode="auto">
          <a:xfrm>
            <a:off x="5192881" y="4476671"/>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99,38 €</a:t>
            </a:r>
          </a:p>
        </p:txBody>
      </p:sp>
      <p:sp>
        <p:nvSpPr>
          <p:cNvPr id="21" name="Rechteck 20"/>
          <p:cNvSpPr/>
          <p:nvPr/>
        </p:nvSpPr>
        <p:spPr bwMode="auto">
          <a:xfrm>
            <a:off x="5192881" y="4836990"/>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0,00 €</a:t>
            </a:r>
          </a:p>
        </p:txBody>
      </p:sp>
      <p:sp>
        <p:nvSpPr>
          <p:cNvPr id="22" name="Rechteck 21"/>
          <p:cNvSpPr/>
          <p:nvPr/>
        </p:nvSpPr>
        <p:spPr bwMode="auto">
          <a:xfrm>
            <a:off x="5192881" y="5197309"/>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bg1"/>
                </a:solidFill>
                <a:effectLst/>
                <a:latin typeface="Arial" pitchFamily="34" charset="0"/>
              </a:rPr>
              <a:t>=  576,38 €</a:t>
            </a:r>
          </a:p>
        </p:txBody>
      </p:sp>
      <p:sp>
        <p:nvSpPr>
          <p:cNvPr id="23" name="Rechteck 22"/>
          <p:cNvSpPr/>
          <p:nvPr/>
        </p:nvSpPr>
        <p:spPr bwMode="auto">
          <a:xfrm>
            <a:off x="5192881" y="5557628"/>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146,00 €</a:t>
            </a:r>
          </a:p>
        </p:txBody>
      </p:sp>
      <p:sp>
        <p:nvSpPr>
          <p:cNvPr id="24" name="Rechteck 23"/>
          <p:cNvSpPr/>
          <p:nvPr/>
        </p:nvSpPr>
        <p:spPr bwMode="auto">
          <a:xfrm>
            <a:off x="6141948" y="3720752"/>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2.000 €</a:t>
            </a:r>
            <a:r>
              <a:rPr kumimoji="0" lang="de-DE" sz="900" b="0" i="0" u="none" strike="noStrike" cap="none" normalizeH="0" dirty="0" smtClean="0">
                <a:ln>
                  <a:noFill/>
                </a:ln>
                <a:solidFill>
                  <a:schemeClr val="tx1"/>
                </a:solidFill>
                <a:effectLst/>
                <a:latin typeface="Arial" pitchFamily="34" charset="0"/>
              </a:rPr>
              <a:t>  x  15,9% </a:t>
            </a:r>
            <a:r>
              <a:rPr kumimoji="0" lang="de-DE" sz="800" b="0" i="0" u="none" strike="noStrike" cap="none" normalizeH="0" dirty="0" smtClean="0">
                <a:ln>
                  <a:noFill/>
                </a:ln>
                <a:solidFill>
                  <a:schemeClr val="tx1"/>
                </a:solidFill>
                <a:effectLst/>
                <a:latin typeface="Arial" pitchFamily="34" charset="0"/>
              </a:rPr>
              <a:t>(allg. GKV-Beitragssatz)</a:t>
            </a:r>
            <a:endParaRPr kumimoji="0" lang="de-DE" sz="800" b="0" i="0" u="none" strike="noStrike" cap="none" normalizeH="0" baseline="0" dirty="0" smtClean="0">
              <a:ln>
                <a:noFill/>
              </a:ln>
              <a:solidFill>
                <a:schemeClr val="tx1"/>
              </a:solidFill>
              <a:effectLst/>
              <a:latin typeface="Arial" pitchFamily="34" charset="0"/>
            </a:endParaRPr>
          </a:p>
        </p:txBody>
      </p:sp>
      <p:sp>
        <p:nvSpPr>
          <p:cNvPr id="25" name="Rechteck 24"/>
          <p:cNvSpPr/>
          <p:nvPr/>
        </p:nvSpPr>
        <p:spPr bwMode="auto">
          <a:xfrm>
            <a:off x="6141948" y="4111316"/>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1.000 €</a:t>
            </a:r>
            <a:r>
              <a:rPr kumimoji="0" lang="de-DE" sz="900" b="0" i="0" u="none" strike="noStrike" cap="none" normalizeH="0" dirty="0" smtClean="0">
                <a:ln>
                  <a:noFill/>
                </a:ln>
                <a:solidFill>
                  <a:schemeClr val="tx1"/>
                </a:solidFill>
                <a:effectLst/>
                <a:latin typeface="Arial" pitchFamily="34" charset="0"/>
              </a:rPr>
              <a:t>  x  15,9% </a:t>
            </a:r>
            <a:r>
              <a:rPr kumimoji="0" lang="de-DE" sz="800" b="0" i="0" u="none" strike="noStrike" cap="none" normalizeH="0" dirty="0" smtClean="0">
                <a:ln>
                  <a:noFill/>
                </a:ln>
                <a:solidFill>
                  <a:schemeClr val="tx1"/>
                </a:solidFill>
                <a:effectLst/>
                <a:latin typeface="Arial" pitchFamily="34" charset="0"/>
              </a:rPr>
              <a:t>(allg. GKV-Beitragssatz)</a:t>
            </a:r>
            <a:endParaRPr kumimoji="0" lang="de-DE" sz="900" b="0" i="0" u="none" strike="noStrike" cap="none" normalizeH="0" baseline="0" dirty="0" smtClean="0">
              <a:ln>
                <a:noFill/>
              </a:ln>
              <a:solidFill>
                <a:schemeClr val="tx1"/>
              </a:solidFill>
              <a:effectLst/>
              <a:latin typeface="Arial" pitchFamily="34" charset="0"/>
            </a:endParaRPr>
          </a:p>
        </p:txBody>
      </p:sp>
      <p:sp>
        <p:nvSpPr>
          <p:cNvPr id="26" name="Rechteck 25"/>
          <p:cNvSpPr/>
          <p:nvPr/>
        </p:nvSpPr>
        <p:spPr bwMode="auto">
          <a:xfrm>
            <a:off x="6141948" y="4476671"/>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625 €</a:t>
            </a:r>
            <a:r>
              <a:rPr kumimoji="0" lang="de-DE" sz="900" b="0" i="0" u="none" strike="noStrike" cap="none" normalizeH="0" dirty="0" smtClean="0">
                <a:ln>
                  <a:noFill/>
                </a:ln>
                <a:solidFill>
                  <a:schemeClr val="tx1"/>
                </a:solidFill>
                <a:effectLst/>
                <a:latin typeface="Arial" pitchFamily="34" charset="0"/>
              </a:rPr>
              <a:t>  x  15,9% </a:t>
            </a:r>
            <a:r>
              <a:rPr kumimoji="0" lang="de-DE" sz="800" b="0" i="0" u="none" strike="noStrike" cap="none" normalizeH="0" dirty="0" smtClean="0">
                <a:ln>
                  <a:noFill/>
                </a:ln>
                <a:solidFill>
                  <a:schemeClr val="tx1"/>
                </a:solidFill>
                <a:effectLst/>
                <a:latin typeface="Arial" pitchFamily="34" charset="0"/>
              </a:rPr>
              <a:t>(allg. GKV-Beitragssatz)</a:t>
            </a:r>
            <a:endParaRPr kumimoji="0" lang="de-DE" sz="800" b="0" i="0" u="none" strike="noStrike" cap="none" normalizeH="0" baseline="0" dirty="0" smtClean="0">
              <a:ln>
                <a:noFill/>
              </a:ln>
              <a:solidFill>
                <a:schemeClr val="tx1"/>
              </a:solidFill>
              <a:effectLst/>
              <a:latin typeface="Arial" pitchFamily="34" charset="0"/>
            </a:endParaRPr>
          </a:p>
        </p:txBody>
      </p:sp>
      <p:sp>
        <p:nvSpPr>
          <p:cNvPr id="27" name="Rechteck 26"/>
          <p:cNvSpPr/>
          <p:nvPr/>
        </p:nvSpPr>
        <p:spPr bwMode="auto">
          <a:xfrm>
            <a:off x="6141947" y="4848083"/>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r"/>
            <a:r>
              <a:rPr kumimoji="0" lang="de-DE" sz="900" b="1" i="0" u="none" strike="noStrike" cap="none" normalizeH="0" baseline="0" dirty="0" smtClean="0">
                <a:ln>
                  <a:noFill/>
                </a:ln>
                <a:solidFill>
                  <a:schemeClr val="tx1"/>
                </a:solidFill>
                <a:effectLst/>
                <a:latin typeface="Arial" pitchFamily="34" charset="0"/>
              </a:rPr>
              <a:t>300 €</a:t>
            </a:r>
            <a:r>
              <a:rPr kumimoji="0" lang="de-DE" sz="900" b="1" i="0" u="none" strike="noStrike" cap="none" normalizeH="0" baseline="30000" dirty="0" smtClean="0">
                <a:ln>
                  <a:noFill/>
                </a:ln>
                <a:solidFill>
                  <a:schemeClr val="tx1"/>
                </a:solidFill>
                <a:effectLst/>
                <a:latin typeface="Arial" pitchFamily="34" charset="0"/>
              </a:rPr>
              <a:t>*)</a:t>
            </a:r>
            <a:r>
              <a:rPr kumimoji="0" lang="de-DE" sz="900" b="0" i="0" u="none" strike="noStrike" cap="none" normalizeH="0" dirty="0" smtClean="0">
                <a:ln>
                  <a:noFill/>
                </a:ln>
                <a:solidFill>
                  <a:schemeClr val="tx1"/>
                </a:solidFill>
                <a:effectLst/>
                <a:latin typeface="Arial" pitchFamily="34" charset="0"/>
              </a:rPr>
              <a:t>  x  14,0%</a:t>
            </a:r>
            <a:r>
              <a:rPr lang="de-DE" sz="900" b="1" baseline="30000" dirty="0" smtClean="0">
                <a:solidFill>
                  <a:schemeClr val="tx1"/>
                </a:solidFill>
              </a:rPr>
              <a:t>**)</a:t>
            </a:r>
            <a:r>
              <a:rPr kumimoji="0" lang="de-DE" sz="900" b="0" i="0" u="none" strike="noStrike" cap="none" normalizeH="0" dirty="0" smtClean="0">
                <a:ln>
                  <a:noFill/>
                </a:ln>
                <a:solidFill>
                  <a:schemeClr val="tx1"/>
                </a:solidFill>
                <a:effectLst/>
                <a:latin typeface="Arial" pitchFamily="34" charset="0"/>
              </a:rPr>
              <a:t> </a:t>
            </a:r>
            <a:r>
              <a:rPr kumimoji="0" lang="de-DE" sz="800" b="0" i="0" u="none" strike="noStrike" cap="none" normalizeH="0" dirty="0" smtClean="0">
                <a:ln>
                  <a:noFill/>
                </a:ln>
                <a:solidFill>
                  <a:schemeClr val="tx1"/>
                </a:solidFill>
                <a:effectLst/>
                <a:latin typeface="Arial" pitchFamily="34" charset="0"/>
              </a:rPr>
              <a:t>(ermäßigter GKV-Beitragssatz)</a:t>
            </a:r>
            <a:endParaRPr kumimoji="0" lang="de-DE" sz="500" b="0" i="0" u="none" strike="noStrike" cap="none" normalizeH="0" baseline="0" dirty="0" smtClean="0">
              <a:ln>
                <a:noFill/>
              </a:ln>
              <a:solidFill>
                <a:schemeClr val="tx1"/>
              </a:solidFill>
              <a:effectLst/>
              <a:latin typeface="Arial" pitchFamily="34" charset="0"/>
            </a:endParaRPr>
          </a:p>
        </p:txBody>
      </p:sp>
      <p:sp>
        <p:nvSpPr>
          <p:cNvPr id="28" name="Rechteck 27"/>
          <p:cNvSpPr/>
          <p:nvPr/>
        </p:nvSpPr>
        <p:spPr bwMode="auto">
          <a:xfrm>
            <a:off x="6141947" y="5558130"/>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tx1"/>
                </a:solidFill>
                <a:effectLst/>
                <a:latin typeface="Arial" pitchFamily="34" charset="0"/>
              </a:rPr>
              <a:t>2.000 €</a:t>
            </a:r>
            <a:r>
              <a:rPr kumimoji="0" lang="de-DE" sz="900" b="0" i="0" u="none" strike="noStrike" cap="none" normalizeH="0" dirty="0" smtClean="0">
                <a:ln>
                  <a:noFill/>
                </a:ln>
                <a:solidFill>
                  <a:schemeClr val="tx1"/>
                </a:solidFill>
                <a:effectLst/>
                <a:latin typeface="Arial" pitchFamily="34" charset="0"/>
              </a:rPr>
              <a:t>  x  7,3% </a:t>
            </a:r>
            <a:r>
              <a:rPr kumimoji="0" lang="de-DE" sz="800" b="0" i="0" u="none" strike="noStrike" cap="none" normalizeH="0" dirty="0" smtClean="0">
                <a:ln>
                  <a:noFill/>
                </a:ln>
                <a:solidFill>
                  <a:schemeClr val="tx1"/>
                </a:solidFill>
                <a:effectLst/>
                <a:latin typeface="Arial" pitchFamily="34" charset="0"/>
              </a:rPr>
              <a:t>(GKV-Beitragssatz der GRV)</a:t>
            </a:r>
            <a:endParaRPr kumimoji="0" lang="de-DE" sz="800" b="0" i="0" u="none" strike="noStrike" cap="none" normalizeH="0" baseline="0" dirty="0" smtClean="0">
              <a:ln>
                <a:noFill/>
              </a:ln>
              <a:solidFill>
                <a:schemeClr val="tx1"/>
              </a:solidFill>
              <a:effectLst/>
              <a:latin typeface="Arial" pitchFamily="34" charset="0"/>
            </a:endParaRPr>
          </a:p>
        </p:txBody>
      </p:sp>
      <p:sp>
        <p:nvSpPr>
          <p:cNvPr id="29" name="Rechteck 28"/>
          <p:cNvSpPr/>
          <p:nvPr/>
        </p:nvSpPr>
        <p:spPr bwMode="auto">
          <a:xfrm>
            <a:off x="8798293" y="3730622"/>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318,00 €</a:t>
            </a:r>
          </a:p>
        </p:txBody>
      </p:sp>
      <p:sp>
        <p:nvSpPr>
          <p:cNvPr id="30" name="Rechteck 29"/>
          <p:cNvSpPr/>
          <p:nvPr/>
        </p:nvSpPr>
        <p:spPr bwMode="auto">
          <a:xfrm>
            <a:off x="8798293" y="4104691"/>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159,00 €</a:t>
            </a:r>
          </a:p>
        </p:txBody>
      </p:sp>
      <p:sp>
        <p:nvSpPr>
          <p:cNvPr id="31" name="Rechteck 30"/>
          <p:cNvSpPr/>
          <p:nvPr/>
        </p:nvSpPr>
        <p:spPr bwMode="auto">
          <a:xfrm>
            <a:off x="8798293" y="4479947"/>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99,38 €</a:t>
            </a:r>
          </a:p>
        </p:txBody>
      </p:sp>
      <p:sp>
        <p:nvSpPr>
          <p:cNvPr id="32" name="Rechteck 31"/>
          <p:cNvSpPr/>
          <p:nvPr/>
        </p:nvSpPr>
        <p:spPr bwMode="auto">
          <a:xfrm>
            <a:off x="8798292" y="4848083"/>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42,00 €</a:t>
            </a:r>
          </a:p>
        </p:txBody>
      </p:sp>
      <p:sp>
        <p:nvSpPr>
          <p:cNvPr id="33" name="Rechteck 32"/>
          <p:cNvSpPr/>
          <p:nvPr/>
        </p:nvSpPr>
        <p:spPr bwMode="auto">
          <a:xfrm>
            <a:off x="8798291" y="5197309"/>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smtClean="0">
                <a:ln>
                  <a:noFill/>
                </a:ln>
                <a:solidFill>
                  <a:schemeClr val="bg1"/>
                </a:solidFill>
                <a:effectLst/>
                <a:latin typeface="Arial" pitchFamily="34" charset="0"/>
              </a:rPr>
              <a:t>=  618,38 €</a:t>
            </a:r>
          </a:p>
        </p:txBody>
      </p:sp>
      <p:sp>
        <p:nvSpPr>
          <p:cNvPr id="34" name="Rechteck 33"/>
          <p:cNvSpPr/>
          <p:nvPr/>
        </p:nvSpPr>
        <p:spPr bwMode="auto">
          <a:xfrm>
            <a:off x="8798290" y="5546535"/>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smtClean="0">
                <a:ln>
                  <a:noFill/>
                </a:ln>
                <a:solidFill>
                  <a:schemeClr val="bg1"/>
                </a:solidFill>
                <a:effectLst/>
                <a:latin typeface="Arial" pitchFamily="34" charset="0"/>
              </a:rPr>
              <a:t>=  146,00 €</a:t>
            </a:r>
          </a:p>
        </p:txBody>
      </p:sp>
      <p:sp>
        <p:nvSpPr>
          <p:cNvPr id="35" name="Rechteck 34"/>
          <p:cNvSpPr/>
          <p:nvPr/>
        </p:nvSpPr>
        <p:spPr bwMode="auto">
          <a:xfrm>
            <a:off x="1171074" y="5942973"/>
            <a:ext cx="8554597" cy="374685"/>
          </a:xfrm>
          <a:prstGeom prst="rect">
            <a:avLst/>
          </a:prstGeom>
          <a:noFill/>
          <a:ln w="158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C00000"/>
              </a:solidFill>
              <a:effectLst/>
              <a:latin typeface="Arial" pitchFamily="34" charset="0"/>
            </a:endParaRPr>
          </a:p>
        </p:txBody>
      </p:sp>
      <p:sp>
        <p:nvSpPr>
          <p:cNvPr id="36" name="Rechteck 35"/>
          <p:cNvSpPr/>
          <p:nvPr/>
        </p:nvSpPr>
        <p:spPr bwMode="auto">
          <a:xfrm>
            <a:off x="1240389" y="5980780"/>
            <a:ext cx="3914769" cy="29907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smtClean="0">
                <a:ln>
                  <a:noFill/>
                </a:ln>
                <a:solidFill>
                  <a:srgbClr val="C00000"/>
                </a:solidFill>
                <a:effectLst/>
                <a:latin typeface="Arial" pitchFamily="34" charset="0"/>
              </a:rPr>
              <a:t>Gesamte</a:t>
            </a:r>
            <a:r>
              <a:rPr kumimoji="0" lang="de-DE" sz="1000" b="1" i="0" u="none" strike="noStrike" cap="none" normalizeH="0" dirty="0" smtClean="0">
                <a:ln>
                  <a:noFill/>
                </a:ln>
                <a:solidFill>
                  <a:srgbClr val="C00000"/>
                </a:solidFill>
                <a:effectLst/>
                <a:latin typeface="Arial" pitchFamily="34" charset="0"/>
              </a:rPr>
              <a:t> Beitragsbelastung des Rentners</a:t>
            </a:r>
            <a:endParaRPr kumimoji="0" lang="de-DE" sz="1000" b="0" i="0" u="none" strike="noStrike" cap="none" normalizeH="0" baseline="0" dirty="0" smtClean="0">
              <a:ln>
                <a:noFill/>
              </a:ln>
              <a:solidFill>
                <a:srgbClr val="C00000"/>
              </a:solidFill>
              <a:effectLst/>
              <a:latin typeface="Arial" pitchFamily="34" charset="0"/>
            </a:endParaRPr>
          </a:p>
        </p:txBody>
      </p:sp>
      <p:sp>
        <p:nvSpPr>
          <p:cNvPr id="37" name="Rechteck 36"/>
          <p:cNvSpPr/>
          <p:nvPr/>
        </p:nvSpPr>
        <p:spPr bwMode="auto">
          <a:xfrm>
            <a:off x="5192880" y="5986444"/>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smtClean="0">
                <a:ln>
                  <a:noFill/>
                </a:ln>
                <a:solidFill>
                  <a:schemeClr val="bg1"/>
                </a:solidFill>
                <a:effectLst/>
                <a:latin typeface="Arial" pitchFamily="34" charset="0"/>
              </a:rPr>
              <a:t>=  430,38 €</a:t>
            </a:r>
          </a:p>
        </p:txBody>
      </p:sp>
      <p:sp>
        <p:nvSpPr>
          <p:cNvPr id="38" name="Rechteck 37"/>
          <p:cNvSpPr/>
          <p:nvPr/>
        </p:nvSpPr>
        <p:spPr bwMode="auto">
          <a:xfrm>
            <a:off x="6131102" y="5980780"/>
            <a:ext cx="2618625" cy="29907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smtClean="0">
              <a:ln>
                <a:noFill/>
              </a:ln>
              <a:solidFill>
                <a:schemeClr val="tx1"/>
              </a:solidFill>
              <a:effectLst/>
              <a:latin typeface="Arial" pitchFamily="34" charset="0"/>
            </a:endParaRPr>
          </a:p>
        </p:txBody>
      </p:sp>
      <p:sp>
        <p:nvSpPr>
          <p:cNvPr id="39" name="Rechteck 38"/>
          <p:cNvSpPr/>
          <p:nvPr/>
        </p:nvSpPr>
        <p:spPr bwMode="auto">
          <a:xfrm>
            <a:off x="8798290" y="5984794"/>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smtClean="0">
                <a:ln>
                  <a:noFill/>
                </a:ln>
                <a:solidFill>
                  <a:schemeClr val="bg1"/>
                </a:solidFill>
                <a:effectLst/>
                <a:latin typeface="Arial" pitchFamily="34" charset="0"/>
              </a:rPr>
              <a:t>=  472,38 €</a:t>
            </a:r>
          </a:p>
        </p:txBody>
      </p:sp>
      <p:sp>
        <p:nvSpPr>
          <p:cNvPr id="40" name="Rechteck 39"/>
          <p:cNvSpPr/>
          <p:nvPr/>
        </p:nvSpPr>
        <p:spPr>
          <a:xfrm>
            <a:off x="516888" y="3119205"/>
            <a:ext cx="1308371" cy="261610"/>
          </a:xfrm>
          <a:prstGeom prst="rect">
            <a:avLst/>
          </a:prstGeom>
        </p:spPr>
        <p:txBody>
          <a:bodyPr wrap="none">
            <a:spAutoFit/>
          </a:bodyPr>
          <a:lstStyle/>
          <a:p>
            <a:pPr algn="l"/>
            <a:r>
              <a:rPr lang="de-DE" sz="1100" b="1" dirty="0" smtClean="0"/>
              <a:t>Personengruppe</a:t>
            </a:r>
            <a:endParaRPr lang="de-DE" sz="1100" b="1" dirty="0"/>
          </a:p>
        </p:txBody>
      </p:sp>
      <p:sp>
        <p:nvSpPr>
          <p:cNvPr id="41" name="Rechteck 40"/>
          <p:cNvSpPr/>
          <p:nvPr/>
        </p:nvSpPr>
        <p:spPr>
          <a:xfrm>
            <a:off x="515604" y="3739482"/>
            <a:ext cx="1366080" cy="261610"/>
          </a:xfrm>
          <a:prstGeom prst="rect">
            <a:avLst/>
          </a:prstGeom>
        </p:spPr>
        <p:txBody>
          <a:bodyPr wrap="none">
            <a:spAutoFit/>
          </a:bodyPr>
          <a:lstStyle/>
          <a:p>
            <a:pPr algn="l"/>
            <a:r>
              <a:rPr lang="de-DE" sz="1100" b="1" dirty="0" smtClean="0"/>
              <a:t>Altersrente (GRV)</a:t>
            </a:r>
            <a:endParaRPr lang="de-DE" sz="1100" b="1" dirty="0"/>
          </a:p>
        </p:txBody>
      </p:sp>
      <p:sp>
        <p:nvSpPr>
          <p:cNvPr id="42" name="Rechteck 41"/>
          <p:cNvSpPr/>
          <p:nvPr/>
        </p:nvSpPr>
        <p:spPr>
          <a:xfrm>
            <a:off x="515604" y="4130046"/>
            <a:ext cx="1093569" cy="261610"/>
          </a:xfrm>
          <a:prstGeom prst="rect">
            <a:avLst/>
          </a:prstGeom>
        </p:spPr>
        <p:txBody>
          <a:bodyPr wrap="none">
            <a:spAutoFit/>
          </a:bodyPr>
          <a:lstStyle/>
          <a:p>
            <a:pPr algn="l"/>
            <a:r>
              <a:rPr lang="de-DE" sz="1100" b="1" dirty="0" smtClean="0"/>
              <a:t>Betriebsrente</a:t>
            </a:r>
            <a:endParaRPr lang="de-DE" sz="1100" b="1" dirty="0"/>
          </a:p>
        </p:txBody>
      </p:sp>
      <p:sp>
        <p:nvSpPr>
          <p:cNvPr id="43" name="Rechteck 42"/>
          <p:cNvSpPr/>
          <p:nvPr/>
        </p:nvSpPr>
        <p:spPr>
          <a:xfrm>
            <a:off x="515604" y="4520610"/>
            <a:ext cx="907621" cy="261610"/>
          </a:xfrm>
          <a:prstGeom prst="rect">
            <a:avLst/>
          </a:prstGeom>
        </p:spPr>
        <p:txBody>
          <a:bodyPr wrap="none">
            <a:spAutoFit/>
          </a:bodyPr>
          <a:lstStyle/>
          <a:p>
            <a:pPr algn="l"/>
            <a:r>
              <a:rPr lang="de-DE" sz="1100" b="1" dirty="0" smtClean="0"/>
              <a:t>bAV-Rente</a:t>
            </a:r>
            <a:endParaRPr lang="de-DE" sz="1100" b="1" dirty="0"/>
          </a:p>
        </p:txBody>
      </p:sp>
      <p:sp>
        <p:nvSpPr>
          <p:cNvPr id="44" name="Rechteck 43"/>
          <p:cNvSpPr/>
          <p:nvPr/>
        </p:nvSpPr>
        <p:spPr>
          <a:xfrm>
            <a:off x="515604" y="4874450"/>
            <a:ext cx="1132041" cy="261610"/>
          </a:xfrm>
          <a:prstGeom prst="rect">
            <a:avLst/>
          </a:prstGeom>
        </p:spPr>
        <p:txBody>
          <a:bodyPr wrap="none">
            <a:spAutoFit/>
          </a:bodyPr>
          <a:lstStyle/>
          <a:p>
            <a:pPr algn="l"/>
            <a:r>
              <a:rPr lang="de-DE" sz="1100" b="1" dirty="0" smtClean="0"/>
              <a:t>Kapitalerträge</a:t>
            </a:r>
            <a:endParaRPr lang="de-DE" sz="1100" b="1" dirty="0"/>
          </a:p>
        </p:txBody>
      </p:sp>
      <p:sp>
        <p:nvSpPr>
          <p:cNvPr id="45" name="Rechteck 44"/>
          <p:cNvSpPr/>
          <p:nvPr/>
        </p:nvSpPr>
        <p:spPr>
          <a:xfrm>
            <a:off x="515604" y="5216039"/>
            <a:ext cx="1023037" cy="261610"/>
          </a:xfrm>
          <a:prstGeom prst="rect">
            <a:avLst/>
          </a:prstGeom>
        </p:spPr>
        <p:txBody>
          <a:bodyPr wrap="none">
            <a:spAutoFit/>
          </a:bodyPr>
          <a:lstStyle/>
          <a:p>
            <a:pPr algn="l"/>
            <a:r>
              <a:rPr lang="de-DE" sz="1100" b="1" dirty="0" smtClean="0"/>
              <a:t>GKV-Beitrag</a:t>
            </a:r>
            <a:endParaRPr lang="de-DE" sz="1100" b="1" dirty="0"/>
          </a:p>
        </p:txBody>
      </p:sp>
      <p:sp>
        <p:nvSpPr>
          <p:cNvPr id="46" name="Rechteck 45"/>
          <p:cNvSpPr/>
          <p:nvPr/>
        </p:nvSpPr>
        <p:spPr>
          <a:xfrm>
            <a:off x="515604" y="5484704"/>
            <a:ext cx="1224136" cy="430887"/>
          </a:xfrm>
          <a:prstGeom prst="rect">
            <a:avLst/>
          </a:prstGeom>
        </p:spPr>
        <p:txBody>
          <a:bodyPr wrap="square">
            <a:spAutoFit/>
          </a:bodyPr>
          <a:lstStyle/>
          <a:p>
            <a:pPr algn="l"/>
            <a:r>
              <a:rPr lang="de-DE" sz="1100" b="1" dirty="0" smtClean="0"/>
              <a:t>abzgl. Beitrags-</a:t>
            </a:r>
            <a:r>
              <a:rPr lang="de-DE" sz="1100" b="1" dirty="0" err="1" smtClean="0"/>
              <a:t>anteil</a:t>
            </a:r>
            <a:r>
              <a:rPr lang="de-DE" sz="1100" b="1" dirty="0" smtClean="0"/>
              <a:t> der GRV</a:t>
            </a:r>
            <a:endParaRPr lang="de-DE" sz="1100" b="1" dirty="0"/>
          </a:p>
        </p:txBody>
      </p:sp>
      <p:sp>
        <p:nvSpPr>
          <p:cNvPr id="47" name="Rechteck 46"/>
          <p:cNvSpPr/>
          <p:nvPr/>
        </p:nvSpPr>
        <p:spPr>
          <a:xfrm>
            <a:off x="423804" y="6427778"/>
            <a:ext cx="3196709" cy="215444"/>
          </a:xfrm>
          <a:prstGeom prst="rect">
            <a:avLst/>
          </a:prstGeom>
        </p:spPr>
        <p:txBody>
          <a:bodyPr wrap="none">
            <a:spAutoFit/>
          </a:bodyPr>
          <a:lstStyle/>
          <a:p>
            <a:pPr algn="l"/>
            <a:r>
              <a:rPr lang="de-DE" sz="700" baseline="30000" dirty="0" smtClean="0"/>
              <a:t>*)*</a:t>
            </a:r>
            <a:r>
              <a:rPr lang="de-DE" sz="700" dirty="0" smtClean="0"/>
              <a:t> </a:t>
            </a:r>
            <a:r>
              <a:rPr lang="de-DE" sz="800" dirty="0" smtClean="0"/>
              <a:t>Für Beiträge aus Kapitalerträgen gilt der ermäßigte Beitragssatz.</a:t>
            </a:r>
            <a:endParaRPr lang="de-DE" sz="1400" dirty="0"/>
          </a:p>
        </p:txBody>
      </p:sp>
      <p:sp>
        <p:nvSpPr>
          <p:cNvPr id="48" name="Rechteck 47"/>
          <p:cNvSpPr/>
          <p:nvPr/>
        </p:nvSpPr>
        <p:spPr>
          <a:xfrm>
            <a:off x="4874663" y="6432094"/>
            <a:ext cx="4851008" cy="200055"/>
          </a:xfrm>
          <a:prstGeom prst="rect">
            <a:avLst/>
          </a:prstGeom>
        </p:spPr>
        <p:txBody>
          <a:bodyPr wrap="none">
            <a:spAutoFit/>
          </a:bodyPr>
          <a:lstStyle/>
          <a:p>
            <a:r>
              <a:rPr lang="de-DE" sz="700" dirty="0" smtClean="0"/>
              <a:t>Stand: 2022 | Angaben nach derzeit gültiger Rechtslage. Bei Rechtsänderungen ergeben sich u.U. andere Beträge.</a:t>
            </a:r>
            <a:endParaRPr lang="de-DE" sz="1400" dirty="0"/>
          </a:p>
        </p:txBody>
      </p:sp>
    </p:spTree>
    <p:extLst>
      <p:ext uri="{BB962C8B-B14F-4D97-AF65-F5344CB8AC3E}">
        <p14:creationId xmlns:p14="http://schemas.microsoft.com/office/powerpoint/2010/main" val="79856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par>
                          <p:cTn id="10" fill="hold">
                            <p:stCondLst>
                              <p:cond delay="1000"/>
                            </p:stCondLst>
                            <p:childTnLst>
                              <p:par>
                                <p:cTn id="11" presetID="22" presetClass="entr" presetSubtype="8" fill="hold" grpId="0" nodeType="afterEffect">
                                  <p:stCondLst>
                                    <p:cond delay="0"/>
                                  </p:stCondLst>
                                  <p:iterate type="lt">
                                    <p:tmPct val="0"/>
                                  </p:iterate>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601577" y="1986842"/>
            <a:ext cx="10828423" cy="4524315"/>
          </a:xfrm>
          <a:prstGeom prst="rect">
            <a:avLst/>
          </a:prstGeom>
          <a:solidFill>
            <a:schemeClr val="bg1">
              <a:lumMod val="95000"/>
            </a:schemeClr>
          </a:solidFill>
        </p:spPr>
        <p:txBody>
          <a:bodyPr wrap="square">
            <a:spAutoFit/>
          </a:bodyPr>
          <a:lstStyle/>
          <a:p>
            <a:pPr>
              <a:spcBef>
                <a:spcPct val="50000"/>
              </a:spcBef>
              <a:buClr>
                <a:srgbClr val="1D2D4B"/>
              </a:buClr>
            </a:pPr>
            <a:r>
              <a:rPr lang="de-DE" dirty="0">
                <a:solidFill>
                  <a:srgbClr val="1D2D4B"/>
                </a:solidFill>
                <a:sym typeface="Wingdings" pitchFamily="2" charset="2"/>
              </a:rPr>
              <a:t>Eine Sondergruppe stellen die Beamten und die Empfänger der freien Heilfürsorge (Angehörige der Bundeswehr, Polizei, und Grenzschutz) </a:t>
            </a:r>
            <a:r>
              <a:rPr lang="de-DE" dirty="0" smtClean="0">
                <a:solidFill>
                  <a:srgbClr val="1D2D4B"/>
                </a:solidFill>
                <a:sym typeface="Wingdings" pitchFamily="2" charset="2"/>
              </a:rPr>
              <a:t>dar.</a:t>
            </a:r>
            <a:r>
              <a:rPr lang="de-DE" dirty="0">
                <a:solidFill>
                  <a:srgbClr val="1D2D4B"/>
                </a:solidFill>
                <a:sym typeface="Wingdings" pitchFamily="2" charset="2"/>
              </a:rPr>
              <a:t/>
            </a:r>
            <a:br>
              <a:rPr lang="de-DE" dirty="0">
                <a:solidFill>
                  <a:srgbClr val="1D2D4B"/>
                </a:solidFill>
                <a:sym typeface="Wingdings" pitchFamily="2" charset="2"/>
              </a:rPr>
            </a:br>
            <a:r>
              <a:rPr lang="de-DE" dirty="0" smtClean="0">
                <a:solidFill>
                  <a:srgbClr val="1D2D4B"/>
                </a:solidFill>
                <a:sym typeface="Wingdings" pitchFamily="2" charset="2"/>
              </a:rPr>
              <a:t>Beamte </a:t>
            </a:r>
            <a:r>
              <a:rPr lang="de-DE" dirty="0">
                <a:solidFill>
                  <a:srgbClr val="1D2D4B"/>
                </a:solidFill>
                <a:sym typeface="Wingdings" pitchFamily="2" charset="2"/>
              </a:rPr>
              <a:t>können Mitglieder der PKV werden, mit einem Vollversicherungstarif angelehnt an die gewährte Beihilfe.</a:t>
            </a:r>
            <a:br>
              <a:rPr lang="de-DE" dirty="0">
                <a:solidFill>
                  <a:srgbClr val="1D2D4B"/>
                </a:solidFill>
                <a:sym typeface="Wingdings" pitchFamily="2" charset="2"/>
              </a:rPr>
            </a:br>
            <a:r>
              <a:rPr lang="de-DE" dirty="0">
                <a:solidFill>
                  <a:srgbClr val="1D2D4B"/>
                </a:solidFill>
                <a:sym typeface="Wingdings" pitchFamily="2" charset="2"/>
              </a:rPr>
              <a:t/>
            </a:r>
            <a:br>
              <a:rPr lang="de-DE" dirty="0">
                <a:solidFill>
                  <a:srgbClr val="1D2D4B"/>
                </a:solidFill>
                <a:sym typeface="Wingdings" pitchFamily="2" charset="2"/>
              </a:rPr>
            </a:br>
            <a:r>
              <a:rPr lang="de-DE" dirty="0">
                <a:solidFill>
                  <a:srgbClr val="1D2D4B"/>
                </a:solidFill>
                <a:sym typeface="Wingdings" pitchFamily="2" charset="2"/>
              </a:rPr>
              <a:t>Die üblichen Beihilfesätze betragen:</a:t>
            </a:r>
          </a:p>
          <a:p>
            <a:pPr marL="1330325" lvl="2" indent="-376238">
              <a:spcBef>
                <a:spcPct val="25000"/>
              </a:spcBef>
              <a:buClr>
                <a:srgbClr val="1D2D4B"/>
              </a:buClr>
              <a:buFont typeface="Wingdings" pitchFamily="2" charset="2"/>
              <a:buChar char="§"/>
            </a:pPr>
            <a:r>
              <a:rPr lang="de-DE" dirty="0">
                <a:solidFill>
                  <a:srgbClr val="1D2D4B"/>
                </a:solidFill>
                <a:sym typeface="Wingdings" pitchFamily="2" charset="2"/>
              </a:rPr>
              <a:t>Beihilfeberechtigter				50%</a:t>
            </a:r>
          </a:p>
          <a:p>
            <a:pPr marL="1330325" lvl="2" indent="-376238">
              <a:spcBef>
                <a:spcPct val="25000"/>
              </a:spcBef>
              <a:buClr>
                <a:srgbClr val="1D2D4B"/>
              </a:buClr>
              <a:buFont typeface="Wingdings" pitchFamily="2" charset="2"/>
              <a:buChar char="§"/>
            </a:pPr>
            <a:r>
              <a:rPr lang="de-DE" dirty="0">
                <a:solidFill>
                  <a:srgbClr val="1D2D4B"/>
                </a:solidFill>
                <a:sym typeface="Wingdings" pitchFamily="2" charset="2"/>
              </a:rPr>
              <a:t>Beihilfeberechtigter mit mehr als 1 Kind 		70%</a:t>
            </a:r>
          </a:p>
          <a:p>
            <a:pPr marL="1330325" lvl="2" indent="-376238">
              <a:spcBef>
                <a:spcPct val="25000"/>
              </a:spcBef>
              <a:buClr>
                <a:srgbClr val="1D2D4B"/>
              </a:buClr>
              <a:buFont typeface="Wingdings" pitchFamily="2" charset="2"/>
              <a:buChar char="§"/>
            </a:pPr>
            <a:r>
              <a:rPr lang="de-DE" dirty="0">
                <a:solidFill>
                  <a:srgbClr val="1D2D4B"/>
                </a:solidFill>
                <a:sym typeface="Wingdings" pitchFamily="2" charset="2"/>
              </a:rPr>
              <a:t>Ehegatten					70%</a:t>
            </a:r>
          </a:p>
          <a:p>
            <a:pPr marL="1330325" lvl="2" indent="-376238">
              <a:spcBef>
                <a:spcPct val="25000"/>
              </a:spcBef>
              <a:buClr>
                <a:srgbClr val="1D2D4B"/>
              </a:buClr>
              <a:buFont typeface="Wingdings" pitchFamily="2" charset="2"/>
              <a:buChar char="§"/>
            </a:pPr>
            <a:r>
              <a:rPr lang="de-DE" dirty="0">
                <a:solidFill>
                  <a:srgbClr val="1D2D4B"/>
                </a:solidFill>
                <a:sym typeface="Wingdings" pitchFamily="2" charset="2"/>
              </a:rPr>
              <a:t>Kinder und Waisen				80%</a:t>
            </a:r>
            <a:br>
              <a:rPr lang="de-DE" dirty="0">
                <a:solidFill>
                  <a:srgbClr val="1D2D4B"/>
                </a:solidFill>
                <a:sym typeface="Wingdings" pitchFamily="2" charset="2"/>
              </a:rPr>
            </a:br>
            <a:endParaRPr lang="de-DE" dirty="0">
              <a:solidFill>
                <a:srgbClr val="1D2D4B"/>
              </a:solidFill>
              <a:sym typeface="Wingdings" pitchFamily="2" charset="2"/>
            </a:endParaRPr>
          </a:p>
          <a:p>
            <a:pPr marL="530225" lvl="1" indent="-339725">
              <a:spcBef>
                <a:spcPct val="50000"/>
              </a:spcBef>
              <a:buClr>
                <a:srgbClr val="1D2D4B"/>
              </a:buClr>
              <a:buFont typeface="Wingdings" pitchFamily="2" charset="2"/>
              <a:buChar char="§"/>
            </a:pPr>
            <a:r>
              <a:rPr lang="de-DE" dirty="0">
                <a:solidFill>
                  <a:srgbClr val="1D2D4B"/>
                </a:solidFill>
                <a:sym typeface="Wingdings" pitchFamily="2" charset="2"/>
              </a:rPr>
              <a:t>Der Beihilfetarif der PKV ersetzt die fehlenden Prozente</a:t>
            </a:r>
          </a:p>
          <a:p>
            <a:pPr marL="530225" lvl="1" indent="-339725">
              <a:spcBef>
                <a:spcPct val="50000"/>
              </a:spcBef>
              <a:buClr>
                <a:srgbClr val="1D2D4B"/>
              </a:buClr>
              <a:buFont typeface="Wingdings" pitchFamily="2" charset="2"/>
              <a:buChar char="§"/>
            </a:pPr>
            <a:r>
              <a:rPr lang="de-DE" dirty="0">
                <a:solidFill>
                  <a:srgbClr val="1D2D4B"/>
                </a:solidFill>
                <a:sym typeface="Wingdings" pitchFamily="2" charset="2"/>
              </a:rPr>
              <a:t>Da die Beihilfe nicht alle in der Vollversicherung üblichen Leistungsarten vorsieht, sind außerdem Ergänzungstarife sinnvoll.</a:t>
            </a:r>
          </a:p>
        </p:txBody>
      </p:sp>
      <p:sp>
        <p:nvSpPr>
          <p:cNvPr id="5" name="Text Box 2"/>
          <p:cNvSpPr txBox="1">
            <a:spLocks noChangeArrowheads="1"/>
          </p:cNvSpPr>
          <p:nvPr/>
        </p:nvSpPr>
        <p:spPr bwMode="auto">
          <a:xfrm>
            <a:off x="601578" y="1525224"/>
            <a:ext cx="8208962" cy="461618"/>
          </a:xfrm>
          <a:prstGeom prst="rect">
            <a:avLst/>
          </a:prstGeom>
          <a:noFill/>
          <a:ln w="12700" cap="sq">
            <a:noFill/>
            <a:miter lim="800000"/>
            <a:headEnd type="none" w="sm" len="sm"/>
            <a:tailEnd type="none" w="sm" len="sm"/>
          </a:ln>
        </p:spPr>
        <p:txBody>
          <a:bodyPr lIns="91395" tIns="45697" rIns="91395" bIns="45697">
            <a:spAutoFit/>
          </a:bodyPr>
          <a:lstStyle/>
          <a:p>
            <a:pPr>
              <a:spcBef>
                <a:spcPct val="50000"/>
              </a:spcBef>
            </a:pPr>
            <a:r>
              <a:rPr lang="de-DE" sz="2400" b="1" dirty="0">
                <a:solidFill>
                  <a:srgbClr val="1D2D4B"/>
                </a:solidFill>
                <a:sym typeface="Wingdings" pitchFamily="2" charset="2"/>
              </a:rPr>
              <a:t>Die </a:t>
            </a:r>
            <a:r>
              <a:rPr lang="de-DE" sz="2400" b="1" dirty="0" smtClean="0">
                <a:solidFill>
                  <a:srgbClr val="1D2D4B"/>
                </a:solidFill>
                <a:sym typeface="Wingdings" pitchFamily="2" charset="2"/>
              </a:rPr>
              <a:t>Beihilfe</a:t>
            </a:r>
            <a:endParaRPr lang="de-DE" sz="2400" b="1" dirty="0">
              <a:solidFill>
                <a:srgbClr val="1D2D4B"/>
              </a:solidFill>
              <a:sym typeface="Wingdings" pitchFamily="2" charset="2"/>
            </a:endParaRPr>
          </a:p>
        </p:txBody>
      </p:sp>
      <p:sp>
        <p:nvSpPr>
          <p:cNvPr id="6" name="Stern mit 5 Zacken 5"/>
          <p:cNvSpPr/>
          <p:nvPr/>
        </p:nvSpPr>
        <p:spPr bwMode="auto">
          <a:xfrm>
            <a:off x="11319524" y="1820947"/>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399625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601578" y="2251537"/>
            <a:ext cx="10828423" cy="3693319"/>
          </a:xfrm>
          <a:prstGeom prst="rect">
            <a:avLst/>
          </a:prstGeom>
          <a:solidFill>
            <a:schemeClr val="bg1">
              <a:lumMod val="95000"/>
            </a:schemeClr>
          </a:solidFill>
        </p:spPr>
        <p:txBody>
          <a:bodyPr wrap="square">
            <a:spAutoFit/>
          </a:bodyPr>
          <a:lstStyle/>
          <a:p>
            <a:pPr>
              <a:spcBef>
                <a:spcPct val="50000"/>
              </a:spcBef>
              <a:buClr>
                <a:srgbClr val="1D2D4B"/>
              </a:buClr>
            </a:pPr>
            <a:r>
              <a:rPr lang="de-DE" dirty="0">
                <a:solidFill>
                  <a:srgbClr val="1D2D4B"/>
                </a:solidFill>
              </a:rPr>
              <a:t>Vereinbarung des künftigen (später benötigten) Versicherungsschutzes in der PKV zu Beiträgen und Bedingungen, die dem derzeitigen Alter und Gesundheitszustand entsprechen</a:t>
            </a:r>
            <a:br>
              <a:rPr lang="de-DE" dirty="0">
                <a:solidFill>
                  <a:srgbClr val="1D2D4B"/>
                </a:solidFill>
              </a:rPr>
            </a:br>
            <a:endParaRPr lang="de-DE" dirty="0">
              <a:solidFill>
                <a:srgbClr val="1D2D4B"/>
              </a:solidFill>
            </a:endParaRPr>
          </a:p>
          <a:p>
            <a:pPr marL="574675" lvl="1" indent="-384175">
              <a:spcBef>
                <a:spcPct val="50000"/>
              </a:spcBef>
              <a:buClr>
                <a:srgbClr val="1D2D4B"/>
              </a:buClr>
              <a:buFont typeface="Wingdings" pitchFamily="2" charset="2"/>
              <a:buChar char="§"/>
            </a:pPr>
            <a:r>
              <a:rPr lang="de-DE" dirty="0">
                <a:solidFill>
                  <a:srgbClr val="1D2D4B"/>
                </a:solidFill>
              </a:rPr>
              <a:t>Für Personen mit derzeitiger Krankenversicherungspflicht</a:t>
            </a:r>
          </a:p>
          <a:p>
            <a:pPr marL="574675" lvl="1" indent="-384175">
              <a:spcBef>
                <a:spcPct val="50000"/>
              </a:spcBef>
              <a:buClr>
                <a:srgbClr val="1D2D4B"/>
              </a:buClr>
              <a:buFont typeface="Wingdings" pitchFamily="2" charset="2"/>
              <a:buChar char="§"/>
            </a:pPr>
            <a:r>
              <a:rPr lang="de-DE" dirty="0">
                <a:solidFill>
                  <a:srgbClr val="1D2D4B"/>
                </a:solidFill>
              </a:rPr>
              <a:t>Für Personen mit freier Heilfürsorge</a:t>
            </a:r>
          </a:p>
          <a:p>
            <a:pPr marL="574675" lvl="1" indent="-384175">
              <a:spcBef>
                <a:spcPct val="50000"/>
              </a:spcBef>
              <a:buClr>
                <a:srgbClr val="1D2D4B"/>
              </a:buClr>
              <a:buFont typeface="Wingdings" pitchFamily="2" charset="2"/>
              <a:buChar char="§"/>
            </a:pPr>
            <a:r>
              <a:rPr lang="de-DE" dirty="0">
                <a:solidFill>
                  <a:srgbClr val="1D2D4B"/>
                </a:solidFill>
              </a:rPr>
              <a:t>Für bereits PKV-Versicherte, die beispielsweise aufgrund eines Auslandsaufenthaltes den Versicherungsschutz nur vorübergehend unterbrechen</a:t>
            </a:r>
            <a:br>
              <a:rPr lang="de-DE" dirty="0">
                <a:solidFill>
                  <a:srgbClr val="1D2D4B"/>
                </a:solidFill>
              </a:rPr>
            </a:br>
            <a:endParaRPr lang="de-DE" dirty="0">
              <a:solidFill>
                <a:srgbClr val="1D2D4B"/>
              </a:solidFill>
            </a:endParaRPr>
          </a:p>
          <a:p>
            <a:pPr>
              <a:spcBef>
                <a:spcPct val="50000"/>
              </a:spcBef>
              <a:buClr>
                <a:srgbClr val="1D2D4B"/>
              </a:buClr>
            </a:pPr>
            <a:r>
              <a:rPr lang="de-DE" dirty="0">
                <a:solidFill>
                  <a:srgbClr val="1D2D4B"/>
                </a:solidFill>
              </a:rPr>
              <a:t>Durch besondere Bedingungen wird vereinbart, dass während der Dauer der Anwartschaft gegen eine Ermäßigung der Beiträge kein Anspruch auf die tariflichen Leistungen besteht. Die ermäßigten Beiträge dienen zur Bildung von Altersrückstellungen und zur Deckung der Kosten.</a:t>
            </a:r>
          </a:p>
        </p:txBody>
      </p:sp>
      <p:sp>
        <p:nvSpPr>
          <p:cNvPr id="5" name="Text Box 2"/>
          <p:cNvSpPr txBox="1">
            <a:spLocks noChangeArrowheads="1"/>
          </p:cNvSpPr>
          <p:nvPr/>
        </p:nvSpPr>
        <p:spPr bwMode="auto">
          <a:xfrm>
            <a:off x="601578" y="1525224"/>
            <a:ext cx="8208962" cy="461618"/>
          </a:xfrm>
          <a:prstGeom prst="rect">
            <a:avLst/>
          </a:prstGeom>
          <a:noFill/>
          <a:ln w="12700" cap="sq">
            <a:noFill/>
            <a:miter lim="800000"/>
            <a:headEnd type="none" w="sm" len="sm"/>
            <a:tailEnd type="none" w="sm" len="sm"/>
          </a:ln>
        </p:spPr>
        <p:txBody>
          <a:bodyPr lIns="91395" tIns="45697" rIns="91395" bIns="45697">
            <a:spAutoFit/>
          </a:bodyPr>
          <a:lstStyle/>
          <a:p>
            <a:pPr eaLnBrk="0" hangingPunct="0"/>
            <a:r>
              <a:rPr lang="de-DE" sz="2400" b="1" dirty="0">
                <a:solidFill>
                  <a:srgbClr val="1D2D4B"/>
                </a:solidFill>
              </a:rPr>
              <a:t>Anwartschaftsversicherung</a:t>
            </a:r>
          </a:p>
        </p:txBody>
      </p:sp>
    </p:spTree>
    <p:extLst>
      <p:ext uri="{BB962C8B-B14F-4D97-AF65-F5344CB8AC3E}">
        <p14:creationId xmlns:p14="http://schemas.microsoft.com/office/powerpoint/2010/main" val="3760524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601578" y="2251537"/>
            <a:ext cx="10828423" cy="3277820"/>
          </a:xfrm>
          <a:prstGeom prst="rect">
            <a:avLst/>
          </a:prstGeom>
          <a:solidFill>
            <a:schemeClr val="bg1">
              <a:lumMod val="95000"/>
            </a:schemeClr>
          </a:solidFill>
        </p:spPr>
        <p:txBody>
          <a:bodyPr wrap="square">
            <a:spAutoFit/>
          </a:bodyPr>
          <a:lstStyle/>
          <a:p>
            <a:pPr>
              <a:spcBef>
                <a:spcPct val="50000"/>
              </a:spcBef>
              <a:spcAft>
                <a:spcPct val="100000"/>
              </a:spcAft>
              <a:buClr>
                <a:srgbClr val="1D2D4B"/>
              </a:buClr>
            </a:pPr>
            <a:r>
              <a:rPr lang="de-DE" dirty="0">
                <a:solidFill>
                  <a:srgbClr val="1D2D4B"/>
                </a:solidFill>
              </a:rPr>
              <a:t>Sicherung des späteren Versicherungsbedarfes</a:t>
            </a:r>
          </a:p>
          <a:p>
            <a:pPr marL="893763" lvl="1" indent="-531813">
              <a:spcBef>
                <a:spcPct val="50000"/>
              </a:spcBef>
              <a:buClr>
                <a:srgbClr val="1D2D4B"/>
              </a:buClr>
              <a:buFont typeface="Wingdings" pitchFamily="2" charset="2"/>
              <a:buChar char="§"/>
            </a:pPr>
            <a:r>
              <a:rPr lang="de-DE" dirty="0">
                <a:solidFill>
                  <a:srgbClr val="1D2D4B"/>
                </a:solidFill>
              </a:rPr>
              <a:t>große Anwartschaft </a:t>
            </a:r>
            <a:br>
              <a:rPr lang="de-DE" dirty="0">
                <a:solidFill>
                  <a:srgbClr val="1D2D4B"/>
                </a:solidFill>
              </a:rPr>
            </a:br>
            <a:r>
              <a:rPr lang="de-DE" dirty="0">
                <a:solidFill>
                  <a:srgbClr val="1D2D4B"/>
                </a:solidFill>
              </a:rPr>
              <a:t>Eintrittsalter und Gesundheitszustand werden eingefroren</a:t>
            </a:r>
          </a:p>
          <a:p>
            <a:pPr marL="893763" lvl="1" indent="-531813">
              <a:spcBef>
                <a:spcPct val="50000"/>
              </a:spcBef>
              <a:buClr>
                <a:srgbClr val="1D2D4B"/>
              </a:buClr>
              <a:buFont typeface="Wingdings" pitchFamily="2" charset="2"/>
              <a:buChar char="§"/>
            </a:pPr>
            <a:r>
              <a:rPr lang="de-DE" dirty="0">
                <a:solidFill>
                  <a:srgbClr val="1D2D4B"/>
                </a:solidFill>
              </a:rPr>
              <a:t>kleine Anwartschaft</a:t>
            </a:r>
            <a:br>
              <a:rPr lang="de-DE" dirty="0">
                <a:solidFill>
                  <a:srgbClr val="1D2D4B"/>
                </a:solidFill>
              </a:rPr>
            </a:br>
            <a:r>
              <a:rPr lang="de-DE" dirty="0">
                <a:solidFill>
                  <a:srgbClr val="1D2D4B"/>
                </a:solidFill>
                <a:sym typeface="Wingdings 3" pitchFamily="18" charset="2"/>
              </a:rPr>
              <a:t>nur de</a:t>
            </a:r>
            <a:r>
              <a:rPr lang="de-DE" dirty="0">
                <a:solidFill>
                  <a:srgbClr val="1D2D4B"/>
                </a:solidFill>
              </a:rPr>
              <a:t>r Gesundheitszustand wird eingefroren</a:t>
            </a:r>
          </a:p>
          <a:p>
            <a:pPr>
              <a:spcBef>
                <a:spcPct val="150000"/>
              </a:spcBef>
              <a:buClr>
                <a:srgbClr val="1D2D4B"/>
              </a:buClr>
            </a:pPr>
            <a:r>
              <a:rPr lang="de-DE" dirty="0">
                <a:solidFill>
                  <a:srgbClr val="1D2D4B"/>
                </a:solidFill>
              </a:rPr>
              <a:t>Kosten der Anwartschaftstarife: </a:t>
            </a:r>
            <a:br>
              <a:rPr lang="de-DE" dirty="0">
                <a:solidFill>
                  <a:srgbClr val="1D2D4B"/>
                </a:solidFill>
              </a:rPr>
            </a:br>
            <a:r>
              <a:rPr lang="de-DE" dirty="0">
                <a:solidFill>
                  <a:srgbClr val="1D2D4B"/>
                </a:solidFill>
              </a:rPr>
              <a:t>	</a:t>
            </a:r>
            <a:br>
              <a:rPr lang="de-DE" dirty="0">
                <a:solidFill>
                  <a:srgbClr val="1D2D4B"/>
                </a:solidFill>
              </a:rPr>
            </a:br>
            <a:r>
              <a:rPr lang="de-DE" dirty="0">
                <a:solidFill>
                  <a:srgbClr val="1D2D4B"/>
                </a:solidFill>
              </a:rPr>
              <a:t>	</a:t>
            </a:r>
            <a:r>
              <a:rPr lang="de-DE" dirty="0">
                <a:solidFill>
                  <a:srgbClr val="1D2D4B"/>
                </a:solidFill>
                <a:sym typeface="Wingdings 3" pitchFamily="18" charset="2"/>
              </a:rPr>
              <a:t>1% - 40% des Normalbeitrages</a:t>
            </a:r>
          </a:p>
        </p:txBody>
      </p:sp>
      <p:sp>
        <p:nvSpPr>
          <p:cNvPr id="5" name="Text Box 2"/>
          <p:cNvSpPr txBox="1">
            <a:spLocks noChangeArrowheads="1"/>
          </p:cNvSpPr>
          <p:nvPr/>
        </p:nvSpPr>
        <p:spPr bwMode="auto">
          <a:xfrm>
            <a:off x="601578" y="1525224"/>
            <a:ext cx="8208962" cy="461618"/>
          </a:xfrm>
          <a:prstGeom prst="rect">
            <a:avLst/>
          </a:prstGeom>
          <a:noFill/>
          <a:ln w="12700" cap="sq">
            <a:noFill/>
            <a:miter lim="800000"/>
            <a:headEnd type="none" w="sm" len="sm"/>
            <a:tailEnd type="none" w="sm" len="sm"/>
          </a:ln>
        </p:spPr>
        <p:txBody>
          <a:bodyPr lIns="91395" tIns="45697" rIns="91395" bIns="45697">
            <a:spAutoFit/>
          </a:bodyPr>
          <a:lstStyle/>
          <a:p>
            <a:pPr eaLnBrk="0" hangingPunct="0"/>
            <a:r>
              <a:rPr lang="de-DE" sz="2400" b="1" dirty="0">
                <a:solidFill>
                  <a:srgbClr val="1D2D4B"/>
                </a:solidFill>
              </a:rPr>
              <a:t>Anwartschaftsversicherung</a:t>
            </a:r>
          </a:p>
        </p:txBody>
      </p:sp>
    </p:spTree>
    <p:extLst>
      <p:ext uri="{BB962C8B-B14F-4D97-AF65-F5344CB8AC3E}">
        <p14:creationId xmlns:p14="http://schemas.microsoft.com/office/powerpoint/2010/main" val="404052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601578" y="2611546"/>
            <a:ext cx="10828423" cy="2308324"/>
          </a:xfrm>
          <a:prstGeom prst="rect">
            <a:avLst/>
          </a:prstGeom>
          <a:solidFill>
            <a:schemeClr val="bg1">
              <a:lumMod val="95000"/>
            </a:schemeClr>
          </a:solidFill>
        </p:spPr>
        <p:txBody>
          <a:bodyPr wrap="square">
            <a:spAutoFit/>
          </a:bodyPr>
          <a:lstStyle/>
          <a:p>
            <a:pPr marL="457200" indent="-457200">
              <a:spcBef>
                <a:spcPct val="50000"/>
              </a:spcBef>
              <a:buClr>
                <a:srgbClr val="1D2D4B"/>
              </a:buClr>
              <a:buFont typeface="Wingdings" pitchFamily="2" charset="2"/>
              <a:buChar char="§"/>
            </a:pPr>
            <a:r>
              <a:rPr lang="de-DE" dirty="0">
                <a:solidFill>
                  <a:srgbClr val="1D2D4B"/>
                </a:solidFill>
                <a:cs typeface="Times New Roman" pitchFamily="18" charset="0"/>
                <a:sym typeface="Wingdings" pitchFamily="2" charset="2"/>
              </a:rPr>
              <a:t>Rückkehr in die GKV durch Eintritt der Versicherungspflicht (vor dem </a:t>
            </a:r>
            <a:r>
              <a:rPr lang="de-DE" dirty="0" smtClean="0">
                <a:solidFill>
                  <a:srgbClr val="1D2D4B"/>
                </a:solidFill>
                <a:cs typeface="Times New Roman" pitchFamily="18" charset="0"/>
                <a:sym typeface="Wingdings" pitchFamily="2" charset="2"/>
              </a:rPr>
              <a:t>55ten </a:t>
            </a:r>
            <a:r>
              <a:rPr lang="de-DE" dirty="0">
                <a:solidFill>
                  <a:srgbClr val="1D2D4B"/>
                </a:solidFill>
                <a:cs typeface="Times New Roman" pitchFamily="18" charset="0"/>
                <a:sym typeface="Wingdings" pitchFamily="2" charset="2"/>
              </a:rPr>
              <a:t>Lebensjahr)</a:t>
            </a:r>
          </a:p>
          <a:p>
            <a:pPr marL="457200" indent="-457200">
              <a:spcBef>
                <a:spcPct val="50000"/>
              </a:spcBef>
              <a:buClr>
                <a:srgbClr val="1D2D4B"/>
              </a:buClr>
              <a:buFont typeface="Wingdings" pitchFamily="2" charset="2"/>
              <a:buChar char="§"/>
            </a:pPr>
            <a:r>
              <a:rPr lang="de-DE" dirty="0">
                <a:solidFill>
                  <a:srgbClr val="1D2D4B"/>
                </a:solidFill>
                <a:cs typeface="Times New Roman" pitchFamily="18" charset="0"/>
              </a:rPr>
              <a:t>Übertritt in die Familienversicherung der GKV</a:t>
            </a:r>
          </a:p>
          <a:p>
            <a:pPr marL="457200" indent="-457200">
              <a:spcBef>
                <a:spcPct val="50000"/>
              </a:spcBef>
              <a:buClr>
                <a:srgbClr val="1D2D4B"/>
              </a:buClr>
              <a:buFont typeface="Wingdings" pitchFamily="2" charset="2"/>
              <a:buChar char="§"/>
            </a:pPr>
            <a:r>
              <a:rPr lang="de-DE" dirty="0">
                <a:solidFill>
                  <a:srgbClr val="1D2D4B"/>
                </a:solidFill>
                <a:cs typeface="Times New Roman" pitchFamily="18" charset="0"/>
              </a:rPr>
              <a:t>Eintritt des Anspruches auf freie Heilfürsorge</a:t>
            </a:r>
          </a:p>
          <a:p>
            <a:pPr marL="457200" indent="-457200">
              <a:spcBef>
                <a:spcPct val="50000"/>
              </a:spcBef>
              <a:buClr>
                <a:srgbClr val="1D2D4B"/>
              </a:buClr>
              <a:buFont typeface="Wingdings" pitchFamily="2" charset="2"/>
              <a:buChar char="§"/>
            </a:pPr>
            <a:r>
              <a:rPr lang="de-DE" dirty="0">
                <a:solidFill>
                  <a:srgbClr val="1D2D4B"/>
                </a:solidFill>
                <a:cs typeface="Times New Roman" pitchFamily="18" charset="0"/>
              </a:rPr>
              <a:t>Bei Beitragsanpassungen</a:t>
            </a:r>
          </a:p>
          <a:p>
            <a:pPr marL="457200" indent="-457200">
              <a:spcBef>
                <a:spcPct val="50000"/>
              </a:spcBef>
              <a:buClr>
                <a:srgbClr val="1D2D4B"/>
              </a:buClr>
              <a:buFont typeface="Wingdings" pitchFamily="2" charset="2"/>
              <a:buChar char="§"/>
            </a:pPr>
            <a:r>
              <a:rPr lang="de-DE" dirty="0">
                <a:solidFill>
                  <a:srgbClr val="1D2D4B"/>
                </a:solidFill>
                <a:cs typeface="Times New Roman" pitchFamily="18" charset="0"/>
              </a:rPr>
              <a:t>Kündigungsfrist 3 Monate zum Ende des Versicherungs- oder Kalenderjahres (Mindestversicherungsdauer 2 Jahre)</a:t>
            </a:r>
          </a:p>
        </p:txBody>
      </p:sp>
      <p:sp>
        <p:nvSpPr>
          <p:cNvPr id="5" name="Text Box 2"/>
          <p:cNvSpPr txBox="1">
            <a:spLocks noChangeArrowheads="1"/>
          </p:cNvSpPr>
          <p:nvPr/>
        </p:nvSpPr>
        <p:spPr bwMode="auto">
          <a:xfrm>
            <a:off x="601578" y="1525224"/>
            <a:ext cx="8208962" cy="461618"/>
          </a:xfrm>
          <a:prstGeom prst="rect">
            <a:avLst/>
          </a:prstGeom>
          <a:noFill/>
          <a:ln w="12700" cap="sq">
            <a:noFill/>
            <a:miter lim="800000"/>
            <a:headEnd type="none" w="sm" len="sm"/>
            <a:tailEnd type="none" w="sm" len="sm"/>
          </a:ln>
        </p:spPr>
        <p:txBody>
          <a:bodyPr lIns="91395" tIns="45697" rIns="91395" bIns="45697">
            <a:spAutoFit/>
          </a:bodyPr>
          <a:lstStyle/>
          <a:p>
            <a:pPr>
              <a:spcBef>
                <a:spcPct val="50000"/>
              </a:spcBef>
            </a:pPr>
            <a:r>
              <a:rPr lang="de-DE" sz="2400" b="1" dirty="0">
                <a:solidFill>
                  <a:srgbClr val="1D2D4B"/>
                </a:solidFill>
              </a:rPr>
              <a:t>Kündigung der PKV</a:t>
            </a:r>
          </a:p>
        </p:txBody>
      </p:sp>
    </p:spTree>
    <p:extLst>
      <p:ext uri="{BB962C8B-B14F-4D97-AF65-F5344CB8AC3E}">
        <p14:creationId xmlns:p14="http://schemas.microsoft.com/office/powerpoint/2010/main" val="236470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55</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5" name="Text Box 2"/>
          <p:cNvSpPr txBox="1">
            <a:spLocks noChangeArrowheads="1"/>
          </p:cNvSpPr>
          <p:nvPr/>
        </p:nvSpPr>
        <p:spPr bwMode="auto">
          <a:xfrm>
            <a:off x="601578" y="1525224"/>
            <a:ext cx="8208962" cy="461618"/>
          </a:xfrm>
          <a:prstGeom prst="rect">
            <a:avLst/>
          </a:prstGeom>
          <a:noFill/>
          <a:ln w="12700" cap="sq">
            <a:noFill/>
            <a:miter lim="800000"/>
            <a:headEnd type="none" w="sm" len="sm"/>
            <a:tailEnd type="none" w="sm" len="sm"/>
          </a:ln>
        </p:spPr>
        <p:txBody>
          <a:bodyPr lIns="91395" tIns="45697" rIns="91395" bIns="45697">
            <a:spAutoFit/>
          </a:bodyPr>
          <a:lstStyle/>
          <a:p>
            <a:pPr eaLnBrk="0" hangingPunct="0">
              <a:buClr>
                <a:schemeClr val="tx2"/>
              </a:buClr>
              <a:buSzPct val="65000"/>
            </a:pPr>
            <a:r>
              <a:rPr lang="de-DE" sz="2400" b="1" dirty="0">
                <a:solidFill>
                  <a:srgbClr val="1D2D4B"/>
                </a:solidFill>
              </a:rPr>
              <a:t>Pflicht zur Versicherung / Sanktionen</a:t>
            </a:r>
          </a:p>
        </p:txBody>
      </p:sp>
      <p:sp>
        <p:nvSpPr>
          <p:cNvPr id="6" name="Text Box 6"/>
          <p:cNvSpPr txBox="1">
            <a:spLocks noChangeArrowheads="1"/>
          </p:cNvSpPr>
          <p:nvPr/>
        </p:nvSpPr>
        <p:spPr bwMode="auto">
          <a:xfrm>
            <a:off x="673808" y="2101432"/>
            <a:ext cx="5013117" cy="4250724"/>
          </a:xfrm>
          <a:prstGeom prst="rect">
            <a:avLst/>
          </a:prstGeom>
          <a:solidFill>
            <a:srgbClr val="EAEAEA"/>
          </a:solidFill>
          <a:ln w="9525" algn="ctr">
            <a:solidFill>
              <a:srgbClr val="1D2D4B"/>
            </a:solidFill>
            <a:miter lim="800000"/>
            <a:headEnd/>
            <a:tailEnd/>
          </a:ln>
        </p:spPr>
        <p:txBody>
          <a:bodyPr lIns="91395" tIns="45697" rIns="91395" bIns="45697"/>
          <a:lstStyle/>
          <a:p>
            <a:pPr algn="l" eaLnBrk="0" hangingPunct="0">
              <a:spcAft>
                <a:spcPct val="25000"/>
              </a:spcAft>
            </a:pPr>
            <a:r>
              <a:rPr lang="de-DE" b="1" u="sng" dirty="0" smtClean="0">
                <a:solidFill>
                  <a:srgbClr val="1D2D4B"/>
                </a:solidFill>
              </a:rPr>
              <a:t>Versicherungspflicht</a:t>
            </a:r>
          </a:p>
          <a:p>
            <a:pPr marL="265113" indent="-265113" algn="l" eaLnBrk="0" hangingPunct="0">
              <a:spcAft>
                <a:spcPct val="25000"/>
              </a:spcAft>
              <a:buFont typeface="Wingdings" pitchFamily="2" charset="2"/>
              <a:buChar char="§"/>
            </a:pPr>
            <a:r>
              <a:rPr lang="de-DE" dirty="0" smtClean="0">
                <a:solidFill>
                  <a:srgbClr val="1D2D4B"/>
                </a:solidFill>
              </a:rPr>
              <a:t>Versicherungspflicht </a:t>
            </a:r>
            <a:r>
              <a:rPr lang="de-DE" dirty="0">
                <a:solidFill>
                  <a:srgbClr val="1D2D4B"/>
                </a:solidFill>
              </a:rPr>
              <a:t>in der Krankenversicherung ab 01.01.2009 </a:t>
            </a:r>
          </a:p>
          <a:p>
            <a:pPr marL="265113" indent="-265113" algn="l" eaLnBrk="0" hangingPunct="0">
              <a:spcAft>
                <a:spcPct val="25000"/>
              </a:spcAft>
              <a:buFont typeface="Wingdings" pitchFamily="2" charset="2"/>
              <a:buChar char="§"/>
            </a:pPr>
            <a:r>
              <a:rPr lang="de-DE" dirty="0">
                <a:solidFill>
                  <a:srgbClr val="1D2D4B"/>
                </a:solidFill>
              </a:rPr>
              <a:t>Mindestens ambulanter und stationärer Versicherungsschutz</a:t>
            </a:r>
          </a:p>
          <a:p>
            <a:pPr marL="265113" indent="-265113" algn="l" eaLnBrk="0" hangingPunct="0">
              <a:spcAft>
                <a:spcPct val="25000"/>
              </a:spcAft>
              <a:buFont typeface="Wingdings" pitchFamily="2" charset="2"/>
              <a:buChar char="§"/>
            </a:pPr>
            <a:r>
              <a:rPr lang="de-DE" dirty="0">
                <a:solidFill>
                  <a:srgbClr val="1D2D4B"/>
                </a:solidFill>
              </a:rPr>
              <a:t>Maximal 5.000 Euro Selbstbeteiligung</a:t>
            </a:r>
          </a:p>
          <a:p>
            <a:pPr marL="265113" indent="-265113" algn="l" eaLnBrk="0" hangingPunct="0">
              <a:spcAft>
                <a:spcPct val="25000"/>
              </a:spcAft>
              <a:buFont typeface="Wingdings" pitchFamily="2" charset="2"/>
              <a:buChar char="§"/>
            </a:pPr>
            <a:r>
              <a:rPr lang="de-DE" dirty="0">
                <a:solidFill>
                  <a:srgbClr val="1D2D4B"/>
                </a:solidFill>
              </a:rPr>
              <a:t>Nicht pflichtig in der PKV:</a:t>
            </a:r>
          </a:p>
          <a:p>
            <a:pPr marL="804863" lvl="1" indent="-261938" algn="l" eaLnBrk="0" hangingPunct="0">
              <a:spcAft>
                <a:spcPct val="25000"/>
              </a:spcAft>
              <a:buFont typeface="Wingdings" pitchFamily="2" charset="2"/>
              <a:buChar char="§"/>
            </a:pPr>
            <a:r>
              <a:rPr lang="de-DE" dirty="0">
                <a:solidFill>
                  <a:srgbClr val="1D2D4B"/>
                </a:solidFill>
              </a:rPr>
              <a:t>GKV-(Pflicht)Versicherte</a:t>
            </a:r>
          </a:p>
          <a:p>
            <a:pPr marL="804863" lvl="1" indent="-261938" algn="l" eaLnBrk="0" hangingPunct="0">
              <a:spcAft>
                <a:spcPct val="25000"/>
              </a:spcAft>
              <a:buFont typeface="Wingdings" pitchFamily="2" charset="2"/>
              <a:buChar char="§"/>
            </a:pPr>
            <a:r>
              <a:rPr lang="de-DE" dirty="0">
                <a:solidFill>
                  <a:srgbClr val="1D2D4B"/>
                </a:solidFill>
              </a:rPr>
              <a:t>Beihilfeberechtigte usw. (im Umfang der Berechtigung)</a:t>
            </a:r>
          </a:p>
          <a:p>
            <a:pPr marL="804863" lvl="1" indent="-261938" algn="l" eaLnBrk="0" hangingPunct="0">
              <a:spcAft>
                <a:spcPct val="25000"/>
              </a:spcAft>
              <a:buFont typeface="Wingdings" pitchFamily="2" charset="2"/>
              <a:buChar char="§"/>
            </a:pPr>
            <a:r>
              <a:rPr lang="de-DE" dirty="0">
                <a:solidFill>
                  <a:srgbClr val="1D2D4B"/>
                </a:solidFill>
              </a:rPr>
              <a:t>Asylbewerber / ALG II</a:t>
            </a:r>
          </a:p>
          <a:p>
            <a:pPr marL="804863" lvl="1" indent="-261938" algn="l" eaLnBrk="0" hangingPunct="0">
              <a:spcAft>
                <a:spcPct val="25000"/>
              </a:spcAft>
              <a:buFont typeface="Wingdings" pitchFamily="2" charset="2"/>
              <a:buChar char="§"/>
            </a:pPr>
            <a:r>
              <a:rPr lang="de-DE" dirty="0">
                <a:solidFill>
                  <a:srgbClr val="1D2D4B"/>
                </a:solidFill>
              </a:rPr>
              <a:t>Sozialhilfeempfänger, falls Leistungsbezug schon vor 01.01.2009</a:t>
            </a:r>
          </a:p>
        </p:txBody>
      </p:sp>
      <p:sp>
        <p:nvSpPr>
          <p:cNvPr id="8" name="Text Box 12"/>
          <p:cNvSpPr txBox="1">
            <a:spLocks noChangeArrowheads="1"/>
          </p:cNvSpPr>
          <p:nvPr/>
        </p:nvSpPr>
        <p:spPr bwMode="auto">
          <a:xfrm>
            <a:off x="6526091" y="2101432"/>
            <a:ext cx="4863804" cy="4250724"/>
          </a:xfrm>
          <a:prstGeom prst="rect">
            <a:avLst/>
          </a:prstGeom>
          <a:solidFill>
            <a:srgbClr val="EAEAEA"/>
          </a:solidFill>
          <a:ln w="9525" algn="ctr">
            <a:solidFill>
              <a:srgbClr val="1D2D4B"/>
            </a:solidFill>
            <a:miter lim="800000"/>
            <a:headEnd/>
            <a:tailEnd/>
          </a:ln>
        </p:spPr>
        <p:txBody>
          <a:bodyPr lIns="91395" tIns="45697" rIns="91395" bIns="45697"/>
          <a:lstStyle/>
          <a:p>
            <a:pPr algn="l" eaLnBrk="0" hangingPunct="0">
              <a:spcAft>
                <a:spcPct val="25000"/>
              </a:spcAft>
            </a:pPr>
            <a:r>
              <a:rPr lang="de-DE" b="1" u="sng" dirty="0" smtClean="0">
                <a:solidFill>
                  <a:srgbClr val="1D2D4B"/>
                </a:solidFill>
              </a:rPr>
              <a:t>Sanktionen</a:t>
            </a:r>
          </a:p>
          <a:p>
            <a:pPr marL="285750" indent="-285750" algn="l" eaLnBrk="0" hangingPunct="0">
              <a:spcAft>
                <a:spcPct val="25000"/>
              </a:spcAft>
              <a:buFont typeface="Wingdings" panose="05000000000000000000" pitchFamily="2" charset="2"/>
              <a:buChar char="§"/>
            </a:pPr>
            <a:r>
              <a:rPr lang="de-DE" dirty="0" smtClean="0">
                <a:solidFill>
                  <a:srgbClr val="1D2D4B"/>
                </a:solidFill>
              </a:rPr>
              <a:t>Prämienzuschlag </a:t>
            </a:r>
            <a:r>
              <a:rPr lang="de-DE" dirty="0">
                <a:solidFill>
                  <a:srgbClr val="1D2D4B"/>
                </a:solidFill>
              </a:rPr>
              <a:t>bei nicht </a:t>
            </a:r>
            <a:r>
              <a:rPr lang="de-DE" dirty="0" smtClean="0">
                <a:solidFill>
                  <a:srgbClr val="1D2D4B"/>
                </a:solidFill>
              </a:rPr>
              <a:t>fristgemäßer </a:t>
            </a:r>
            <a:r>
              <a:rPr lang="de-DE" dirty="0">
                <a:solidFill>
                  <a:srgbClr val="1D2D4B"/>
                </a:solidFill>
              </a:rPr>
              <a:t>Erfüllung der Versicherungspflicht</a:t>
            </a:r>
            <a:br>
              <a:rPr lang="de-DE" dirty="0">
                <a:solidFill>
                  <a:srgbClr val="1D2D4B"/>
                </a:solidFill>
              </a:rPr>
            </a:br>
            <a:r>
              <a:rPr lang="de-DE" dirty="0">
                <a:solidFill>
                  <a:srgbClr val="1D2D4B"/>
                </a:solidFill>
              </a:rPr>
              <a:t>- 6 Monate ab 01.02.09 zu 100%</a:t>
            </a:r>
            <a:br>
              <a:rPr lang="de-DE" dirty="0">
                <a:solidFill>
                  <a:srgbClr val="1D2D4B"/>
                </a:solidFill>
              </a:rPr>
            </a:br>
            <a:r>
              <a:rPr lang="de-DE" dirty="0">
                <a:solidFill>
                  <a:srgbClr val="1D2D4B"/>
                </a:solidFill>
              </a:rPr>
              <a:t>- darüber hinaus 1/6 des Beitrags</a:t>
            </a:r>
          </a:p>
          <a:p>
            <a:pPr marL="285750" indent="-285750" algn="l" eaLnBrk="0" hangingPunct="0">
              <a:spcAft>
                <a:spcPct val="25000"/>
              </a:spcAft>
              <a:buFont typeface="Wingdings" panose="05000000000000000000" pitchFamily="2" charset="2"/>
              <a:buChar char="§"/>
            </a:pPr>
            <a:r>
              <a:rPr lang="de-DE" dirty="0" smtClean="0">
                <a:solidFill>
                  <a:srgbClr val="1D2D4B"/>
                </a:solidFill>
              </a:rPr>
              <a:t>Notlagentarif: </a:t>
            </a:r>
          </a:p>
          <a:p>
            <a:pPr algn="l" eaLnBrk="0" hangingPunct="0">
              <a:spcAft>
                <a:spcPct val="25000"/>
              </a:spcAft>
            </a:pPr>
            <a:r>
              <a:rPr lang="de-DE" dirty="0" smtClean="0">
                <a:solidFill>
                  <a:srgbClr val="1D2D4B"/>
                </a:solidFill>
              </a:rPr>
              <a:t>Seit 2013 gibt es den brancheneinheitlichen Notlagentarif. In diesen Tarif werden Versicherte umgestellt, wenn sie trotz Mahnungen längerfristig nicht zahlen. Die Leistungen umfassen nur Behandlungskosten für akute Erkrankungen und Schmerzustände, </a:t>
            </a:r>
            <a:r>
              <a:rPr lang="de-DE" dirty="0">
                <a:solidFill>
                  <a:srgbClr val="1D2D4B"/>
                </a:solidFill>
              </a:rPr>
              <a:t>S</a:t>
            </a:r>
            <a:r>
              <a:rPr lang="de-DE" dirty="0" smtClean="0">
                <a:solidFill>
                  <a:srgbClr val="1D2D4B"/>
                </a:solidFill>
              </a:rPr>
              <a:t>chwangerschaft und Mutterschaft.</a:t>
            </a:r>
            <a:endParaRPr lang="de-DE" dirty="0">
              <a:solidFill>
                <a:srgbClr val="1D2D4B"/>
              </a:solidFill>
            </a:endParaRPr>
          </a:p>
        </p:txBody>
      </p:sp>
    </p:spTree>
    <p:extLst>
      <p:ext uri="{BB962C8B-B14F-4D97-AF65-F5344CB8AC3E}">
        <p14:creationId xmlns:p14="http://schemas.microsoft.com/office/powerpoint/2010/main" val="138257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wipe(left)">
                                      <p:cBhvr>
                                        <p:cTn id="14" dur="500"/>
                                        <p:tgtEl>
                                          <p:spTgt spid="6">
                                            <p:bg/>
                                          </p:spTgt>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wipe(left)">
                                      <p:cBhvr>
                                        <p:cTn id="23" dur="500"/>
                                        <p:tgtEl>
                                          <p:spTgt spid="6">
                                            <p:txEl>
                                              <p:pRg st="1" end="1"/>
                                            </p:txEl>
                                          </p:spTgt>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wipe(left)">
                                      <p:cBhvr>
                                        <p:cTn id="27" dur="500"/>
                                        <p:tgtEl>
                                          <p:spTgt spid="6">
                                            <p:txEl>
                                              <p:pRg st="2" end="2"/>
                                            </p:txEl>
                                          </p:spTgt>
                                        </p:tgtEl>
                                      </p:cBhvr>
                                    </p:animEffect>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wipe(left)">
                                      <p:cBhvr>
                                        <p:cTn id="31" dur="500"/>
                                        <p:tgtEl>
                                          <p:spTgt spid="6">
                                            <p:txEl>
                                              <p:pRg st="3" end="3"/>
                                            </p:txEl>
                                          </p:spTgt>
                                        </p:tgtEl>
                                      </p:cBhvr>
                                    </p:animEffect>
                                  </p:childTnLst>
                                </p:cTn>
                              </p:par>
                            </p:childTnLst>
                          </p:cTn>
                        </p:par>
                        <p:par>
                          <p:cTn id="32" fill="hold">
                            <p:stCondLst>
                              <p:cond delay="1500"/>
                            </p:stCondLst>
                            <p:childTnLst>
                              <p:par>
                                <p:cTn id="33" presetID="22" presetClass="entr" presetSubtype="8" fill="hold" grpId="0" nodeType="after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wipe(left)">
                                      <p:cBhvr>
                                        <p:cTn id="35" dur="500"/>
                                        <p:tgtEl>
                                          <p:spTgt spid="6">
                                            <p:txEl>
                                              <p:pRg st="4" end="4"/>
                                            </p:txEl>
                                          </p:spTgt>
                                        </p:tgtEl>
                                      </p:cBhvr>
                                    </p:animEffect>
                                  </p:childTnLst>
                                </p:cTn>
                              </p:par>
                            </p:childTnLst>
                          </p:cTn>
                        </p:par>
                        <p:par>
                          <p:cTn id="36" fill="hold">
                            <p:stCondLst>
                              <p:cond delay="2000"/>
                            </p:stCondLst>
                            <p:childTnLst>
                              <p:par>
                                <p:cTn id="37" presetID="22" presetClass="entr" presetSubtype="8" fill="hold" grpId="0" nodeType="afterEffect">
                                  <p:stCondLst>
                                    <p:cond delay="0"/>
                                  </p:stCondLst>
                                  <p:childTnLst>
                                    <p:set>
                                      <p:cBhvr>
                                        <p:cTn id="38" dur="1" fill="hold">
                                          <p:stCondLst>
                                            <p:cond delay="0"/>
                                          </p:stCondLst>
                                        </p:cTn>
                                        <p:tgtEl>
                                          <p:spTgt spid="6">
                                            <p:txEl>
                                              <p:pRg st="5" end="5"/>
                                            </p:txEl>
                                          </p:spTgt>
                                        </p:tgtEl>
                                        <p:attrNameLst>
                                          <p:attrName>style.visibility</p:attrName>
                                        </p:attrNameLst>
                                      </p:cBhvr>
                                      <p:to>
                                        <p:strVal val="visible"/>
                                      </p:to>
                                    </p:set>
                                    <p:animEffect transition="in" filter="wipe(left)">
                                      <p:cBhvr>
                                        <p:cTn id="39" dur="500"/>
                                        <p:tgtEl>
                                          <p:spTgt spid="6">
                                            <p:txEl>
                                              <p:pRg st="5" end="5"/>
                                            </p:txEl>
                                          </p:spTgt>
                                        </p:tgtEl>
                                      </p:cBhvr>
                                    </p:animEffect>
                                  </p:childTnLst>
                                </p:cTn>
                              </p:par>
                            </p:childTnLst>
                          </p:cTn>
                        </p:par>
                        <p:par>
                          <p:cTn id="40" fill="hold">
                            <p:stCondLst>
                              <p:cond delay="2500"/>
                            </p:stCondLst>
                            <p:childTnLst>
                              <p:par>
                                <p:cTn id="41" presetID="22" presetClass="entr" presetSubtype="8" fill="hold" grpId="0" nodeType="after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wipe(left)">
                                      <p:cBhvr>
                                        <p:cTn id="43" dur="500"/>
                                        <p:tgtEl>
                                          <p:spTgt spid="6">
                                            <p:txEl>
                                              <p:pRg st="6" end="6"/>
                                            </p:txEl>
                                          </p:spTgt>
                                        </p:tgtEl>
                                      </p:cBhvr>
                                    </p:animEffect>
                                  </p:childTnLst>
                                </p:cTn>
                              </p:par>
                            </p:childTnLst>
                          </p:cTn>
                        </p:par>
                        <p:par>
                          <p:cTn id="44" fill="hold">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Effect transition="in" filter="wipe(left)">
                                      <p:cBhvr>
                                        <p:cTn id="47" dur="500"/>
                                        <p:tgtEl>
                                          <p:spTgt spid="6">
                                            <p:txEl>
                                              <p:pRg st="7" end="7"/>
                                            </p:txEl>
                                          </p:spTgt>
                                        </p:tgtEl>
                                      </p:cBhvr>
                                    </p:animEffect>
                                  </p:childTnLst>
                                </p:cTn>
                              </p:par>
                            </p:childTnLst>
                          </p:cTn>
                        </p:par>
                        <p:par>
                          <p:cTn id="48" fill="hold">
                            <p:stCondLst>
                              <p:cond delay="3500"/>
                            </p:stCondLst>
                            <p:childTnLst>
                              <p:par>
                                <p:cTn id="49" presetID="22" presetClass="entr" presetSubtype="8" fill="hold" grpId="0" nodeType="after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Effect transition="in" filter="wipe(left)">
                                      <p:cBhvr>
                                        <p:cTn id="51" dur="500"/>
                                        <p:tgtEl>
                                          <p:spTgt spid="6">
                                            <p:txEl>
                                              <p:pRg st="8" end="8"/>
                                            </p:txEl>
                                          </p:spTgt>
                                        </p:tgtEl>
                                      </p:cBhvr>
                                    </p:animEffect>
                                  </p:childTnLst>
                                </p:cTn>
                              </p:par>
                            </p:childTnLst>
                          </p:cTn>
                        </p:par>
                        <p:par>
                          <p:cTn id="52" fill="hold">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8">
                                            <p:bg/>
                                          </p:spTgt>
                                        </p:tgtEl>
                                        <p:attrNameLst>
                                          <p:attrName>style.visibility</p:attrName>
                                        </p:attrNameLst>
                                      </p:cBhvr>
                                      <p:to>
                                        <p:strVal val="visible"/>
                                      </p:to>
                                    </p:set>
                                    <p:animEffect transition="in" filter="wipe(left)">
                                      <p:cBhvr>
                                        <p:cTn id="55" dur="500"/>
                                        <p:tgtEl>
                                          <p:spTgt spid="8">
                                            <p:bg/>
                                          </p:spTgt>
                                        </p:tgtEl>
                                      </p:cBhvr>
                                    </p:animEffect>
                                  </p:childTnLst>
                                </p:cTn>
                              </p:par>
                            </p:childTnLst>
                          </p:cTn>
                        </p:par>
                        <p:par>
                          <p:cTn id="56" fill="hold">
                            <p:stCondLst>
                              <p:cond delay="4500"/>
                            </p:stCondLst>
                            <p:childTnLst>
                              <p:par>
                                <p:cTn id="57" presetID="22" presetClass="entr" presetSubtype="8" fill="hold" grpId="0" nodeType="afterEffect">
                                  <p:stCondLst>
                                    <p:cond delay="0"/>
                                  </p:stCondLst>
                                  <p:childTnLst>
                                    <p:set>
                                      <p:cBhvr>
                                        <p:cTn id="58" dur="1" fill="hold">
                                          <p:stCondLst>
                                            <p:cond delay="0"/>
                                          </p:stCondLst>
                                        </p:cTn>
                                        <p:tgtEl>
                                          <p:spTgt spid="8">
                                            <p:txEl>
                                              <p:pRg st="0" end="0"/>
                                            </p:txEl>
                                          </p:spTgt>
                                        </p:tgtEl>
                                        <p:attrNameLst>
                                          <p:attrName>style.visibility</p:attrName>
                                        </p:attrNameLst>
                                      </p:cBhvr>
                                      <p:to>
                                        <p:strVal val="visible"/>
                                      </p:to>
                                    </p:set>
                                    <p:animEffect transition="in" filter="wipe(left)">
                                      <p:cBhvr>
                                        <p:cTn id="59" dur="500"/>
                                        <p:tgtEl>
                                          <p:spTgt spid="8">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8">
                                            <p:txEl>
                                              <p:pRg st="1" end="1"/>
                                            </p:txEl>
                                          </p:spTgt>
                                        </p:tgtEl>
                                        <p:attrNameLst>
                                          <p:attrName>style.visibility</p:attrName>
                                        </p:attrNameLst>
                                      </p:cBhvr>
                                      <p:to>
                                        <p:strVal val="visible"/>
                                      </p:to>
                                    </p:set>
                                    <p:animEffect transition="in" filter="wipe(left)">
                                      <p:cBhvr>
                                        <p:cTn id="64" dur="500"/>
                                        <p:tgtEl>
                                          <p:spTgt spid="8">
                                            <p:txEl>
                                              <p:pRg st="1" end="1"/>
                                            </p:tx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8">
                                            <p:txEl>
                                              <p:pRg st="2" end="2"/>
                                            </p:txEl>
                                          </p:spTgt>
                                        </p:tgtEl>
                                        <p:attrNameLst>
                                          <p:attrName>style.visibility</p:attrName>
                                        </p:attrNameLst>
                                      </p:cBhvr>
                                      <p:to>
                                        <p:strVal val="visible"/>
                                      </p:to>
                                    </p:set>
                                    <p:animEffect transition="in" filter="wipe(left)">
                                      <p:cBhvr>
                                        <p:cTn id="68" dur="500"/>
                                        <p:tgtEl>
                                          <p:spTgt spid="8">
                                            <p:txEl>
                                              <p:pRg st="2" end="2"/>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xEl>
                                              <p:pRg st="3" end="3"/>
                                            </p:txEl>
                                          </p:spTgt>
                                        </p:tgtEl>
                                        <p:attrNameLst>
                                          <p:attrName>style.visibility</p:attrName>
                                        </p:attrNameLst>
                                      </p:cBhvr>
                                      <p:to>
                                        <p:strVal val="visible"/>
                                      </p:to>
                                    </p:set>
                                    <p:animEffect transition="in" filter="wipe(left)">
                                      <p:cBhvr>
                                        <p:cTn id="73"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build="p" animBg="1"/>
      <p:bldP spid="8" grpId="0" build="p"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56</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577516" y="1573781"/>
            <a:ext cx="10908631" cy="4889800"/>
          </a:xfrm>
          <a:prstGeom prst="rect">
            <a:avLst/>
          </a:prstGeom>
        </p:spPr>
        <p:txBody>
          <a:bodyPr wrap="square">
            <a:spAutoFit/>
          </a:bodyPr>
          <a:lstStyle/>
          <a:p>
            <a:pPr marL="457200" indent="-457200">
              <a:spcBef>
                <a:spcPct val="50000"/>
              </a:spcBef>
            </a:pPr>
            <a:r>
              <a:rPr lang="de-DE" sz="2400" b="1" dirty="0" smtClean="0">
                <a:solidFill>
                  <a:srgbClr val="1D2D4B"/>
                </a:solidFill>
              </a:rPr>
              <a:t>Basistarif</a:t>
            </a:r>
            <a:endParaRPr lang="de-DE" sz="2400" b="1" dirty="0">
              <a:solidFill>
                <a:srgbClr val="1D2D4B"/>
              </a:solidFill>
            </a:endParaRPr>
          </a:p>
          <a:p>
            <a:pPr marL="485775" indent="-485775">
              <a:spcBef>
                <a:spcPct val="50000"/>
              </a:spcBef>
              <a:buClr>
                <a:srgbClr val="1D2D4B"/>
              </a:buClr>
              <a:buFont typeface="Wingdings" pitchFamily="2" charset="2"/>
              <a:buChar char="§"/>
            </a:pPr>
            <a:endParaRPr lang="de-DE" sz="1200" dirty="0" smtClean="0">
              <a:solidFill>
                <a:srgbClr val="1D2D4B"/>
              </a:solidFill>
              <a:cs typeface="Times New Roman" pitchFamily="18" charset="0"/>
            </a:endParaRPr>
          </a:p>
          <a:p>
            <a:pPr marL="265113" indent="-265113" eaLnBrk="0" hangingPunct="0">
              <a:spcAft>
                <a:spcPct val="25000"/>
              </a:spcAft>
            </a:pPr>
            <a:r>
              <a:rPr lang="de-DE" u="sng" dirty="0">
                <a:solidFill>
                  <a:srgbClr val="1D2D4B"/>
                </a:solidFill>
              </a:rPr>
              <a:t>Angebot Basistarif mit Kontrahierungszwang ab dem 01.01.2009 (§ 12 (1-1c) VAG)</a:t>
            </a:r>
          </a:p>
          <a:p>
            <a:pPr marL="265113" indent="-265113" eaLnBrk="0" hangingPunct="0">
              <a:spcAft>
                <a:spcPct val="25000"/>
              </a:spcAft>
            </a:pPr>
            <a:r>
              <a:rPr lang="de-DE" sz="700" u="sng" dirty="0">
                <a:solidFill>
                  <a:srgbClr val="1D2D4B"/>
                </a:solidFill>
              </a:rPr>
              <a:t> </a:t>
            </a:r>
          </a:p>
          <a:p>
            <a:pPr marL="347663" indent="-261938" eaLnBrk="0" hangingPunct="0">
              <a:spcAft>
                <a:spcPct val="25000"/>
              </a:spcAft>
              <a:buFont typeface="Wingdings" pitchFamily="2" charset="2"/>
              <a:buChar char="§"/>
            </a:pPr>
            <a:r>
              <a:rPr lang="de-DE" dirty="0">
                <a:solidFill>
                  <a:srgbClr val="1D2D4B"/>
                </a:solidFill>
              </a:rPr>
              <a:t>Festgeschriebener Höchstbeitrag (durchschnittlicher GKV Höchstbetrag inklusive Sonderbeitrag und Zusatzbeitrag)</a:t>
            </a:r>
          </a:p>
          <a:p>
            <a:pPr marL="347663" indent="-261938" eaLnBrk="0" hangingPunct="0">
              <a:spcAft>
                <a:spcPct val="25000"/>
              </a:spcAft>
              <a:buFont typeface="Wingdings" pitchFamily="2" charset="2"/>
              <a:buChar char="§"/>
            </a:pPr>
            <a:r>
              <a:rPr lang="de-DE" dirty="0">
                <a:solidFill>
                  <a:srgbClr val="1D2D4B"/>
                </a:solidFill>
              </a:rPr>
              <a:t>Keine Ehegattenkappung</a:t>
            </a:r>
          </a:p>
          <a:p>
            <a:pPr marL="347663" indent="-261938" eaLnBrk="0" hangingPunct="0">
              <a:spcAft>
                <a:spcPct val="25000"/>
              </a:spcAft>
              <a:buFont typeface="Wingdings" pitchFamily="2" charset="2"/>
              <a:buChar char="§"/>
            </a:pPr>
            <a:r>
              <a:rPr lang="de-DE" dirty="0">
                <a:solidFill>
                  <a:srgbClr val="1D2D4B"/>
                </a:solidFill>
              </a:rPr>
              <a:t>Beitragsreduzierung bei Hilfebedürftigkeit gemäß SGB II und XII</a:t>
            </a:r>
            <a:br>
              <a:rPr lang="de-DE" dirty="0">
                <a:solidFill>
                  <a:srgbClr val="1D2D4B"/>
                </a:solidFill>
              </a:rPr>
            </a:br>
            <a:r>
              <a:rPr lang="de-DE" dirty="0">
                <a:solidFill>
                  <a:srgbClr val="1D2D4B"/>
                </a:solidFill>
              </a:rPr>
              <a:t>(Beitragshalbierung abzüglich Sozialzuschuss gemäß BA) </a:t>
            </a:r>
          </a:p>
          <a:p>
            <a:pPr marL="347663" indent="-261938" eaLnBrk="0" hangingPunct="0">
              <a:spcAft>
                <a:spcPct val="25000"/>
              </a:spcAft>
              <a:buFont typeface="Wingdings" pitchFamily="2" charset="2"/>
              <a:buChar char="§"/>
            </a:pPr>
            <a:r>
              <a:rPr lang="de-DE" dirty="0">
                <a:solidFill>
                  <a:srgbClr val="1D2D4B"/>
                </a:solidFill>
              </a:rPr>
              <a:t>Leistung und Honorarregelung (1.8fach GOÄ, 2,0fach GOZ)</a:t>
            </a:r>
          </a:p>
          <a:p>
            <a:pPr marL="347663" indent="-261938" eaLnBrk="0" hangingPunct="0">
              <a:spcAft>
                <a:spcPct val="25000"/>
              </a:spcAft>
              <a:buFont typeface="Wingdings" pitchFamily="2" charset="2"/>
              <a:buChar char="§"/>
            </a:pPr>
            <a:r>
              <a:rPr lang="de-DE" dirty="0">
                <a:solidFill>
                  <a:srgbClr val="1D2D4B"/>
                </a:solidFill>
              </a:rPr>
              <a:t>Gesamtschuldnerische Haftung für Leistungserbringer</a:t>
            </a:r>
          </a:p>
          <a:p>
            <a:pPr marL="347663" indent="-261938" eaLnBrk="0" hangingPunct="0">
              <a:spcAft>
                <a:spcPct val="25000"/>
              </a:spcAft>
              <a:buFont typeface="Wingdings" pitchFamily="2" charset="2"/>
              <a:buChar char="§"/>
            </a:pPr>
            <a:r>
              <a:rPr lang="de-DE" dirty="0">
                <a:solidFill>
                  <a:srgbClr val="1D2D4B"/>
                </a:solidFill>
              </a:rPr>
              <a:t>Einheitliche Kalkulationsgrundlagen exklusive Kosten für den  Versicherungsbetrieb (Differenzierung nur nach Sterbe- und GKV-Abgangswahrscheinlichkeit)</a:t>
            </a:r>
          </a:p>
          <a:p>
            <a:pPr marL="347663" indent="-261938" eaLnBrk="0" hangingPunct="0">
              <a:spcAft>
                <a:spcPct val="25000"/>
              </a:spcAft>
              <a:buFont typeface="Wingdings" pitchFamily="2" charset="2"/>
              <a:buChar char="§"/>
            </a:pPr>
            <a:r>
              <a:rPr lang="de-DE" dirty="0">
                <a:solidFill>
                  <a:srgbClr val="1D2D4B"/>
                </a:solidFill>
              </a:rPr>
              <a:t>Optionale SB-Angebote dreijährig bindend (300 / 600 / 900 / 1.200 EUR)</a:t>
            </a:r>
          </a:p>
          <a:p>
            <a:pPr marL="347663" indent="-261938" eaLnBrk="0" hangingPunct="0">
              <a:spcAft>
                <a:spcPct val="25000"/>
              </a:spcAft>
              <a:buFont typeface="Wingdings" pitchFamily="2" charset="2"/>
              <a:buChar char="§"/>
            </a:pPr>
            <a:r>
              <a:rPr lang="de-DE" dirty="0">
                <a:solidFill>
                  <a:srgbClr val="1D2D4B"/>
                </a:solidFill>
              </a:rPr>
              <a:t>Mögliche Zusatzversicherungen: Stationäre Wahlleistungen, </a:t>
            </a:r>
            <a:r>
              <a:rPr lang="de-DE" dirty="0" smtClean="0">
                <a:solidFill>
                  <a:srgbClr val="1D2D4B"/>
                </a:solidFill>
              </a:rPr>
              <a:t>Pflegeergänzung</a:t>
            </a:r>
            <a:endParaRPr lang="de-DE" dirty="0">
              <a:solidFill>
                <a:srgbClr val="1D2D4B"/>
              </a:solidFill>
            </a:endParaRPr>
          </a:p>
        </p:txBody>
      </p:sp>
    </p:spTree>
    <p:extLst>
      <p:ext uri="{BB962C8B-B14F-4D97-AF65-F5344CB8AC3E}">
        <p14:creationId xmlns:p14="http://schemas.microsoft.com/office/powerpoint/2010/main" val="23183823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57</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smtClean="0"/>
              <a:t>Die private Krankenversicherung</a:t>
            </a:r>
            <a:endParaRPr lang="de-DE" sz="2200" dirty="0"/>
          </a:p>
        </p:txBody>
      </p:sp>
      <p:sp>
        <p:nvSpPr>
          <p:cNvPr id="11" name="Rechteck 10"/>
          <p:cNvSpPr/>
          <p:nvPr/>
        </p:nvSpPr>
        <p:spPr>
          <a:xfrm>
            <a:off x="577516" y="1573781"/>
            <a:ext cx="10908631" cy="3868751"/>
          </a:xfrm>
          <a:prstGeom prst="rect">
            <a:avLst/>
          </a:prstGeom>
        </p:spPr>
        <p:txBody>
          <a:bodyPr wrap="square">
            <a:spAutoFit/>
          </a:bodyPr>
          <a:lstStyle/>
          <a:p>
            <a:pPr marL="457200" indent="-457200">
              <a:spcBef>
                <a:spcPct val="50000"/>
              </a:spcBef>
            </a:pPr>
            <a:r>
              <a:rPr lang="de-DE" sz="2400" b="1" dirty="0" smtClean="0">
                <a:solidFill>
                  <a:srgbClr val="1D2D4B"/>
                </a:solidFill>
              </a:rPr>
              <a:t>Basistarif</a:t>
            </a:r>
            <a:endParaRPr lang="de-DE" sz="2400" b="1" dirty="0">
              <a:solidFill>
                <a:srgbClr val="1D2D4B"/>
              </a:solidFill>
            </a:endParaRPr>
          </a:p>
          <a:p>
            <a:pPr marL="485775" indent="-485775">
              <a:spcBef>
                <a:spcPct val="50000"/>
              </a:spcBef>
              <a:buClr>
                <a:srgbClr val="1D2D4B"/>
              </a:buClr>
              <a:buFont typeface="Wingdings" pitchFamily="2" charset="2"/>
              <a:buChar char="§"/>
            </a:pPr>
            <a:endParaRPr lang="de-DE" dirty="0" smtClean="0">
              <a:solidFill>
                <a:srgbClr val="1D2D4B"/>
              </a:solidFill>
              <a:cs typeface="Times New Roman" pitchFamily="18" charset="0"/>
            </a:endParaRPr>
          </a:p>
          <a:p>
            <a:pPr marL="77788" defTabSz="873125" eaLnBrk="0" hangingPunct="0">
              <a:spcAft>
                <a:spcPct val="20000"/>
              </a:spcAft>
              <a:buClr>
                <a:srgbClr val="F8D452"/>
              </a:buClr>
              <a:buSzPct val="120000"/>
            </a:pPr>
            <a:r>
              <a:rPr lang="de-DE" u="sng" dirty="0">
                <a:solidFill>
                  <a:srgbClr val="1D2D4B"/>
                </a:solidFill>
                <a:cs typeface="Times New Roman" pitchFamily="18" charset="0"/>
              </a:rPr>
              <a:t>Berechtigter Personenkreis für den </a:t>
            </a:r>
            <a:r>
              <a:rPr lang="de-DE" u="sng" dirty="0" smtClean="0">
                <a:solidFill>
                  <a:srgbClr val="1D2D4B"/>
                </a:solidFill>
                <a:cs typeface="Times New Roman" pitchFamily="18" charset="0"/>
              </a:rPr>
              <a:t>Basistarif:</a:t>
            </a:r>
            <a:r>
              <a:rPr lang="de-DE" b="1" dirty="0">
                <a:solidFill>
                  <a:srgbClr val="1D2D4B"/>
                </a:solidFill>
                <a:cs typeface="Times New Roman" pitchFamily="18" charset="0"/>
              </a:rPr>
              <a:t/>
            </a:r>
            <a:br>
              <a:rPr lang="de-DE" b="1" dirty="0">
                <a:solidFill>
                  <a:srgbClr val="1D2D4B"/>
                </a:solidFill>
                <a:cs typeface="Times New Roman" pitchFamily="18" charset="0"/>
              </a:rPr>
            </a:br>
            <a:endParaRPr lang="de-DE" sz="1200" b="1" dirty="0">
              <a:solidFill>
                <a:srgbClr val="1D2D4B"/>
              </a:solidFill>
              <a:cs typeface="Times New Roman" pitchFamily="18" charset="0"/>
            </a:endParaRPr>
          </a:p>
          <a:p>
            <a:pPr marL="360363" indent="-271463" defTabSz="873125" eaLnBrk="0" hangingPunct="0">
              <a:spcAft>
                <a:spcPct val="25000"/>
              </a:spcAft>
              <a:buFont typeface="Wingdings" pitchFamily="2" charset="2"/>
              <a:buChar char="§"/>
            </a:pPr>
            <a:r>
              <a:rPr lang="de-DE" dirty="0">
                <a:solidFill>
                  <a:srgbClr val="1D2D4B"/>
                </a:solidFill>
                <a:cs typeface="Times New Roman" pitchFamily="18" charset="0"/>
              </a:rPr>
              <a:t>Alle freiwillig Versicherten vom 01.01.2009 bis 30.06.2009 (Bestand) </a:t>
            </a:r>
            <a:br>
              <a:rPr lang="de-DE" dirty="0">
                <a:solidFill>
                  <a:srgbClr val="1D2D4B"/>
                </a:solidFill>
                <a:cs typeface="Times New Roman" pitchFamily="18" charset="0"/>
              </a:rPr>
            </a:br>
            <a:r>
              <a:rPr lang="de-DE" dirty="0">
                <a:solidFill>
                  <a:srgbClr val="1D2D4B"/>
                </a:solidFill>
                <a:cs typeface="Times New Roman" pitchFamily="18" charset="0"/>
              </a:rPr>
              <a:t>oder nach Eintritt der Versicherungsfreiheit (6 Monate) </a:t>
            </a:r>
          </a:p>
          <a:p>
            <a:pPr marL="360363" indent="-271463" defTabSz="873125" eaLnBrk="0" hangingPunct="0">
              <a:spcAft>
                <a:spcPct val="25000"/>
              </a:spcAft>
              <a:buFont typeface="Wingdings" pitchFamily="2" charset="2"/>
              <a:buChar char="§"/>
            </a:pPr>
            <a:r>
              <a:rPr lang="de-DE" dirty="0">
                <a:solidFill>
                  <a:srgbClr val="1D2D4B"/>
                </a:solidFill>
                <a:cs typeface="Times New Roman" pitchFamily="18" charset="0"/>
              </a:rPr>
              <a:t>Alle Bestandsversicherten der PKV vom 01.01.2009 bis 30.06.2009 </a:t>
            </a:r>
          </a:p>
          <a:p>
            <a:pPr marL="360363" indent="-271463" defTabSz="873125" eaLnBrk="0" hangingPunct="0">
              <a:spcAft>
                <a:spcPct val="25000"/>
              </a:spcAft>
              <a:buFont typeface="Wingdings" pitchFamily="2" charset="2"/>
              <a:buChar char="§"/>
            </a:pPr>
            <a:r>
              <a:rPr lang="de-DE" dirty="0">
                <a:solidFill>
                  <a:srgbClr val="1D2D4B"/>
                </a:solidFill>
                <a:cs typeface="Times New Roman" pitchFamily="18" charset="0"/>
              </a:rPr>
              <a:t>Alle </a:t>
            </a:r>
            <a:r>
              <a:rPr lang="de-DE" dirty="0" err="1">
                <a:solidFill>
                  <a:srgbClr val="1D2D4B"/>
                </a:solidFill>
                <a:cs typeface="Times New Roman" pitchFamily="18" charset="0"/>
              </a:rPr>
              <a:t>Unversicherten</a:t>
            </a:r>
            <a:r>
              <a:rPr lang="de-DE" dirty="0">
                <a:solidFill>
                  <a:srgbClr val="1D2D4B"/>
                </a:solidFill>
                <a:cs typeface="Times New Roman" pitchFamily="18" charset="0"/>
              </a:rPr>
              <a:t> nicht Versicherungspflichtigen,</a:t>
            </a:r>
            <a:br>
              <a:rPr lang="de-DE" dirty="0">
                <a:solidFill>
                  <a:srgbClr val="1D2D4B"/>
                </a:solidFill>
                <a:cs typeface="Times New Roman" pitchFamily="18" charset="0"/>
              </a:rPr>
            </a:br>
            <a:r>
              <a:rPr lang="de-DE" dirty="0">
                <a:solidFill>
                  <a:srgbClr val="1D2D4B"/>
                </a:solidFill>
                <a:cs typeface="Times New Roman" pitchFamily="18" charset="0"/>
              </a:rPr>
              <a:t>sofern systematisch der PKV zuzuordnen (Wohnsitz D)</a:t>
            </a:r>
          </a:p>
          <a:p>
            <a:pPr marL="360363" indent="-271463" defTabSz="873125" eaLnBrk="0" hangingPunct="0">
              <a:spcAft>
                <a:spcPct val="25000"/>
              </a:spcAft>
              <a:buFont typeface="Wingdings" pitchFamily="2" charset="2"/>
              <a:buChar char="§"/>
            </a:pPr>
            <a:r>
              <a:rPr lang="de-DE" dirty="0">
                <a:solidFill>
                  <a:srgbClr val="1D2D4B"/>
                </a:solidFill>
                <a:cs typeface="Times New Roman" pitchFamily="18" charset="0"/>
              </a:rPr>
              <a:t>Alle Beamte</a:t>
            </a:r>
          </a:p>
          <a:p>
            <a:pPr marL="360363" indent="-271463" defTabSz="873125" eaLnBrk="0" hangingPunct="0">
              <a:spcAft>
                <a:spcPct val="25000"/>
              </a:spcAft>
              <a:buFont typeface="Wingdings" pitchFamily="2" charset="2"/>
              <a:buChar char="§"/>
            </a:pPr>
            <a:r>
              <a:rPr lang="de-DE" dirty="0">
                <a:solidFill>
                  <a:srgbClr val="1D2D4B"/>
                </a:solidFill>
                <a:cs typeface="Times New Roman" pitchFamily="18" charset="0"/>
              </a:rPr>
              <a:t>Wechselmöglichkeit in den Basistarif des eigenen Versicherers, sofern Alter 55 oder rentenberechtigt. Für Neugeschäft ab dem 01.01.2009 jederzeit. </a:t>
            </a:r>
            <a:endParaRPr lang="de-DE" dirty="0">
              <a:solidFill>
                <a:srgbClr val="1D2D4B"/>
              </a:solidFill>
              <a:cs typeface="Arial" pitchFamily="34" charset="0"/>
              <a:sym typeface="Wingdings" pitchFamily="2" charset="2"/>
            </a:endParaRPr>
          </a:p>
        </p:txBody>
      </p:sp>
    </p:spTree>
    <p:extLst>
      <p:ext uri="{BB962C8B-B14F-4D97-AF65-F5344CB8AC3E}">
        <p14:creationId xmlns:p14="http://schemas.microsoft.com/office/powerpoint/2010/main" val="38209955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endParaRPr lang="de-DE" dirty="0"/>
          </a:p>
        </p:txBody>
      </p:sp>
      <p:sp>
        <p:nvSpPr>
          <p:cNvPr id="3" name="Textfeld 2"/>
          <p:cNvSpPr txBox="1"/>
          <p:nvPr/>
        </p:nvSpPr>
        <p:spPr>
          <a:xfrm>
            <a:off x="329109" y="3629588"/>
            <a:ext cx="10659733" cy="707886"/>
          </a:xfrm>
          <a:prstGeom prst="rect">
            <a:avLst/>
          </a:prstGeom>
          <a:noFill/>
        </p:spPr>
        <p:txBody>
          <a:bodyPr wrap="square" rtlCol="0">
            <a:spAutoFit/>
          </a:bodyPr>
          <a:lstStyle/>
          <a:p>
            <a:r>
              <a:rPr lang="de-DE" sz="4000" dirty="0" smtClean="0">
                <a:solidFill>
                  <a:srgbClr val="1D2D4B"/>
                </a:solidFill>
              </a:rPr>
              <a:t>Vielen Dank!</a:t>
            </a:r>
            <a:endParaRPr lang="de-DE" sz="4400" dirty="0">
              <a:solidFill>
                <a:srgbClr val="1D2D4B"/>
              </a:solidFill>
            </a:endParaRPr>
          </a:p>
        </p:txBody>
      </p:sp>
    </p:spTree>
    <p:extLst>
      <p:ext uri="{BB962C8B-B14F-4D97-AF65-F5344CB8AC3E}">
        <p14:creationId xmlns:p14="http://schemas.microsoft.com/office/powerpoint/2010/main" val="26254128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7" name="Titel 4"/>
          <p:cNvSpPr txBox="1">
            <a:spLocks noGrp="1"/>
          </p:cNvSpPr>
          <p:nvPr>
            <p:ph type="title"/>
          </p:nvPr>
        </p:nvSpPr>
        <p:spPr>
          <a:xfrm>
            <a:off x="225599" y="782229"/>
            <a:ext cx="10506569" cy="397032"/>
          </a:xfrm>
          <a:prstGeom prst="rect">
            <a:avLst/>
          </a:prstGeom>
          <a:noFill/>
        </p:spPr>
        <p:txBody>
          <a:bodyPr wrap="square" rtlCol="0">
            <a:spAutoFit/>
          </a:bodyPr>
          <a:lstStyle/>
          <a:p>
            <a:r>
              <a:rPr lang="de-DE" sz="2200" dirty="0"/>
              <a:t>Die gesetzliche und private Krankenversicherung im Vergleich</a:t>
            </a:r>
          </a:p>
        </p:txBody>
      </p:sp>
      <p:sp>
        <p:nvSpPr>
          <p:cNvPr id="6" name="Inhaltsplatzhalter 2"/>
          <p:cNvSpPr txBox="1">
            <a:spLocks/>
          </p:cNvSpPr>
          <p:nvPr/>
        </p:nvSpPr>
        <p:spPr>
          <a:xfrm>
            <a:off x="488829" y="1573798"/>
            <a:ext cx="11181803" cy="4778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smtClean="0">
                <a:solidFill>
                  <a:srgbClr val="1D2D4B"/>
                </a:solidFill>
              </a:rPr>
              <a:t>Die vier größten Zukunftsprobleme in der GKV:</a:t>
            </a:r>
          </a:p>
          <a:p>
            <a:pPr marL="0" indent="0">
              <a:buNone/>
            </a:pPr>
            <a:endParaRPr lang="de-DE" sz="2400" b="1" dirty="0">
              <a:solidFill>
                <a:srgbClr val="1D2D4B"/>
              </a:solidFill>
            </a:endParaRPr>
          </a:p>
          <a:p>
            <a:pPr marL="0" indent="0">
              <a:buNone/>
            </a:pPr>
            <a:endParaRPr lang="de-DE" sz="2200" b="1" dirty="0" smtClean="0">
              <a:solidFill>
                <a:srgbClr val="1D2D4B"/>
              </a:solidFill>
            </a:endParaRPr>
          </a:p>
        </p:txBody>
      </p:sp>
      <p:sp>
        <p:nvSpPr>
          <p:cNvPr id="5" name="Rechteck 4"/>
          <p:cNvSpPr/>
          <p:nvPr/>
        </p:nvSpPr>
        <p:spPr bwMode="auto">
          <a:xfrm>
            <a:off x="488829" y="2342797"/>
            <a:ext cx="7668582" cy="3240360"/>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542925" indent="-542925" eaLnBrk="0" hangingPunct="0">
              <a:spcBef>
                <a:spcPct val="50000"/>
              </a:spcBef>
              <a:buClr>
                <a:srgbClr val="1D2D4B"/>
              </a:buClr>
              <a:buFont typeface="Wingdings" pitchFamily="2" charset="2"/>
              <a:buChar char="§"/>
            </a:pPr>
            <a:r>
              <a:rPr lang="de-DE" b="1" dirty="0">
                <a:solidFill>
                  <a:srgbClr val="1D2D4B"/>
                </a:solidFill>
              </a:rPr>
              <a:t>Kostenanstieg Gesundheitswesen /  </a:t>
            </a:r>
            <a:r>
              <a:rPr lang="de-DE" b="1" dirty="0" smtClean="0">
                <a:solidFill>
                  <a:srgbClr val="1D2D4B"/>
                </a:solidFill>
              </a:rPr>
              <a:t>medizinischer </a:t>
            </a:r>
            <a:r>
              <a:rPr lang="de-DE" b="1" dirty="0">
                <a:solidFill>
                  <a:srgbClr val="1D2D4B"/>
                </a:solidFill>
              </a:rPr>
              <a:t>Fortschritt</a:t>
            </a:r>
          </a:p>
          <a:p>
            <a:pPr marL="542925" indent="-542925" eaLnBrk="0" hangingPunct="0">
              <a:spcBef>
                <a:spcPct val="150000"/>
              </a:spcBef>
              <a:buClr>
                <a:srgbClr val="1D2D4B"/>
              </a:buClr>
              <a:buFont typeface="Wingdings" pitchFamily="2" charset="2"/>
              <a:buChar char="§"/>
            </a:pPr>
            <a:r>
              <a:rPr lang="de-DE" b="1" dirty="0">
                <a:solidFill>
                  <a:srgbClr val="1D2D4B"/>
                </a:solidFill>
              </a:rPr>
              <a:t>Demographie</a:t>
            </a:r>
            <a:endParaRPr lang="de-DE" dirty="0">
              <a:solidFill>
                <a:srgbClr val="1D2D4B"/>
              </a:solidFill>
            </a:endParaRPr>
          </a:p>
          <a:p>
            <a:pPr marL="542925" indent="-542925" eaLnBrk="0" hangingPunct="0">
              <a:spcBef>
                <a:spcPct val="150000"/>
              </a:spcBef>
              <a:buClr>
                <a:srgbClr val="1D2D4B"/>
              </a:buClr>
              <a:buFont typeface="Wingdings" pitchFamily="2" charset="2"/>
              <a:buChar char="§"/>
            </a:pPr>
            <a:r>
              <a:rPr lang="de-DE" b="1" dirty="0">
                <a:solidFill>
                  <a:srgbClr val="1D2D4B"/>
                </a:solidFill>
              </a:rPr>
              <a:t>Sinkende Lohnquote</a:t>
            </a:r>
          </a:p>
          <a:p>
            <a:pPr marL="542925" indent="-542925" eaLnBrk="0" hangingPunct="0">
              <a:spcBef>
                <a:spcPct val="150000"/>
              </a:spcBef>
              <a:buClr>
                <a:srgbClr val="1D2D4B"/>
              </a:buClr>
              <a:buFont typeface="Wingdings" pitchFamily="2" charset="2"/>
              <a:buChar char="§"/>
            </a:pPr>
            <a:r>
              <a:rPr lang="de-DE" b="1" dirty="0">
                <a:solidFill>
                  <a:srgbClr val="1D2D4B"/>
                </a:solidFill>
              </a:rPr>
              <a:t>Arbeitslosigkeit</a:t>
            </a:r>
          </a:p>
        </p:txBody>
      </p:sp>
    </p:spTree>
    <p:extLst>
      <p:ext uri="{BB962C8B-B14F-4D97-AF65-F5344CB8AC3E}">
        <p14:creationId xmlns:p14="http://schemas.microsoft.com/office/powerpoint/2010/main" val="3590428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7567" y="510189"/>
            <a:ext cx="11332633" cy="478352"/>
          </a:xfrm>
        </p:spPr>
        <p:txBody>
          <a:bodyPr/>
          <a:lstStyle/>
          <a:p>
            <a:r>
              <a:rPr lang="de-DE" dirty="0"/>
              <a:t>Die gesetzliche und private Krankenversicherung im Vergleich</a:t>
            </a:r>
          </a:p>
        </p:txBody>
      </p:sp>
      <p:sp>
        <p:nvSpPr>
          <p:cNvPr id="3" name="Foliennummernplatzhalter 2"/>
          <p:cNvSpPr>
            <a:spLocks noGrp="1"/>
          </p:cNvSpPr>
          <p:nvPr>
            <p:ph type="sldNum" sz="quarter" idx="11"/>
          </p:nvPr>
        </p:nvSpPr>
        <p:spPr>
          <a:xfrm>
            <a:off x="11068051" y="6386637"/>
            <a:ext cx="1047750" cy="310133"/>
          </a:xfrm>
        </p:spPr>
        <p:txBody>
          <a:bodyPr/>
          <a:lstStyle/>
          <a:p>
            <a:pPr>
              <a:defRPr/>
            </a:pPr>
            <a:r>
              <a:rPr lang="de-DE" dirty="0" smtClean="0"/>
              <a:t>Seite </a:t>
            </a:r>
            <a:fld id="{733027FC-DF93-4713-B7A7-C61655A6161B}" type="slidenum">
              <a:rPr lang="de-DE" smtClean="0"/>
              <a:pPr>
                <a:defRPr/>
              </a:pPr>
              <a:t>7</a:t>
            </a:fld>
            <a:endParaRPr lang="de-DE" dirty="0"/>
          </a:p>
        </p:txBody>
      </p:sp>
      <p:sp>
        <p:nvSpPr>
          <p:cNvPr id="7" name="Text Box 3"/>
          <p:cNvSpPr txBox="1">
            <a:spLocks noChangeArrowheads="1"/>
          </p:cNvSpPr>
          <p:nvPr/>
        </p:nvSpPr>
        <p:spPr bwMode="auto">
          <a:xfrm>
            <a:off x="427567" y="1587972"/>
            <a:ext cx="5943600" cy="396875"/>
          </a:xfrm>
          <a:prstGeom prst="rect">
            <a:avLst/>
          </a:prstGeom>
          <a:noFill/>
          <a:ln w="12700" cap="sq">
            <a:noFill/>
            <a:miter lim="800000"/>
            <a:headEnd type="none" w="sm" len="sm"/>
            <a:tailEnd type="none" w="sm" len="sm"/>
          </a:ln>
        </p:spPr>
        <p:txBody>
          <a:bodyPr lIns="91395" tIns="45697" rIns="91395" bIns="45697">
            <a:spAutoFit/>
          </a:bodyPr>
          <a:lstStyle/>
          <a:p>
            <a:pPr algn="l">
              <a:spcBef>
                <a:spcPct val="50000"/>
              </a:spcBef>
            </a:pPr>
            <a:r>
              <a:rPr lang="de-DE" sz="2000" b="1" dirty="0">
                <a:solidFill>
                  <a:srgbClr val="1D2D4B"/>
                </a:solidFill>
              </a:rPr>
              <a:t>Exkurs: medizinischer Fortschritt</a:t>
            </a:r>
          </a:p>
        </p:txBody>
      </p:sp>
      <p:sp>
        <p:nvSpPr>
          <p:cNvPr id="9" name="Rectangle 8"/>
          <p:cNvSpPr>
            <a:spLocks noChangeArrowheads="1"/>
          </p:cNvSpPr>
          <p:nvPr/>
        </p:nvSpPr>
        <p:spPr bwMode="auto">
          <a:xfrm>
            <a:off x="541867" y="1984847"/>
            <a:ext cx="3674876" cy="759941"/>
          </a:xfrm>
          <a:prstGeom prst="rect">
            <a:avLst/>
          </a:prstGeom>
          <a:solidFill>
            <a:srgbClr val="1D2D4B"/>
          </a:solidFill>
          <a:ln w="9525">
            <a:noFill/>
            <a:miter lim="800000"/>
            <a:headEnd/>
            <a:tailEnd/>
          </a:ln>
        </p:spPr>
        <p:txBody>
          <a:bodyPr wrap="none" lIns="91395" tIns="45697" rIns="91395" bIns="45697" anchor="ctr"/>
          <a:lstStyle/>
          <a:p>
            <a:pPr algn="l" eaLnBrk="0" hangingPunct="0"/>
            <a:r>
              <a:rPr kumimoji="1" lang="de-DE" sz="1800" b="1" dirty="0">
                <a:solidFill>
                  <a:srgbClr val="FFFFFF"/>
                </a:solidFill>
              </a:rPr>
              <a:t>Herzoperationen im </a:t>
            </a:r>
          </a:p>
          <a:p>
            <a:pPr algn="l" eaLnBrk="0" hangingPunct="0"/>
            <a:r>
              <a:rPr kumimoji="1" lang="de-DE" sz="1800" b="1" dirty="0">
                <a:solidFill>
                  <a:srgbClr val="FFFFFF"/>
                </a:solidFill>
              </a:rPr>
              <a:t>Zeitraum 1992 bis </a:t>
            </a:r>
            <a:r>
              <a:rPr kumimoji="1" lang="de-DE" sz="1800" b="1" dirty="0" smtClean="0">
                <a:solidFill>
                  <a:srgbClr val="FFFFFF"/>
                </a:solidFill>
              </a:rPr>
              <a:t>2016</a:t>
            </a:r>
            <a:endParaRPr kumimoji="1" lang="de-DE" sz="1800" b="1" dirty="0">
              <a:solidFill>
                <a:srgbClr val="FFFFFF"/>
              </a:solidFill>
            </a:endParaRPr>
          </a:p>
        </p:txBody>
      </p:sp>
      <p:sp>
        <p:nvSpPr>
          <p:cNvPr id="10" name="Rectangle 7"/>
          <p:cNvSpPr>
            <a:spLocks noChangeArrowheads="1"/>
          </p:cNvSpPr>
          <p:nvPr/>
        </p:nvSpPr>
        <p:spPr bwMode="auto">
          <a:xfrm>
            <a:off x="541867" y="2744788"/>
            <a:ext cx="3674876" cy="2364259"/>
          </a:xfrm>
          <a:prstGeom prst="rect">
            <a:avLst/>
          </a:prstGeom>
          <a:solidFill>
            <a:srgbClr val="EAEAEA"/>
          </a:solidFill>
          <a:ln w="9525">
            <a:noFill/>
            <a:miter lim="800000"/>
            <a:headEnd/>
            <a:tailEnd/>
          </a:ln>
        </p:spPr>
        <p:txBody>
          <a:bodyPr lIns="91395" tIns="45697" rIns="91395" bIns="45697" anchor="ctr"/>
          <a:lstStyle/>
          <a:p>
            <a:pPr marL="195263" indent="-195263" algn="l">
              <a:buClr>
                <a:srgbClr val="1D2D4B"/>
              </a:buClr>
              <a:buFont typeface="Wingdings" pitchFamily="2" charset="2"/>
              <a:buChar char="§"/>
            </a:pPr>
            <a:r>
              <a:rPr lang="de-DE" dirty="0">
                <a:solidFill>
                  <a:srgbClr val="003366"/>
                </a:solidFill>
              </a:rPr>
              <a:t>Verdopplung der durchgeführten </a:t>
            </a:r>
            <a:r>
              <a:rPr lang="de-DE" dirty="0" smtClean="0">
                <a:solidFill>
                  <a:srgbClr val="003366"/>
                </a:solidFill>
              </a:rPr>
              <a:t>Herzoperationen von 1992 auf 1998 und von 1998 auf 2016</a:t>
            </a:r>
          </a:p>
          <a:p>
            <a:pPr marL="195263" indent="-195263" algn="l">
              <a:buClr>
                <a:srgbClr val="1D2D4B"/>
              </a:buClr>
            </a:pPr>
            <a:endParaRPr lang="de-DE" sz="1050" dirty="0">
              <a:solidFill>
                <a:srgbClr val="003366"/>
              </a:solidFill>
            </a:endParaRPr>
          </a:p>
          <a:p>
            <a:pPr marL="195263" indent="-195263" algn="l">
              <a:buClr>
                <a:srgbClr val="1D2D4B"/>
              </a:buClr>
              <a:buFont typeface="Wingdings" pitchFamily="2" charset="2"/>
              <a:buChar char="§"/>
            </a:pPr>
            <a:r>
              <a:rPr lang="de-DE" dirty="0" smtClean="0">
                <a:solidFill>
                  <a:srgbClr val="003366"/>
                </a:solidFill>
              </a:rPr>
              <a:t>Verzehnfachung </a:t>
            </a:r>
            <a:r>
              <a:rPr lang="de-DE" dirty="0">
                <a:solidFill>
                  <a:srgbClr val="003366"/>
                </a:solidFill>
              </a:rPr>
              <a:t>der an über </a:t>
            </a:r>
            <a:r>
              <a:rPr lang="de-DE" dirty="0" smtClean="0">
                <a:solidFill>
                  <a:srgbClr val="003366"/>
                </a:solidFill>
              </a:rPr>
              <a:t>69jährigen </a:t>
            </a:r>
            <a:r>
              <a:rPr lang="de-DE" dirty="0">
                <a:solidFill>
                  <a:srgbClr val="003366"/>
                </a:solidFill>
              </a:rPr>
              <a:t>durchgeführten </a:t>
            </a:r>
            <a:r>
              <a:rPr lang="de-DE" dirty="0" smtClean="0">
                <a:solidFill>
                  <a:srgbClr val="003366"/>
                </a:solidFill>
              </a:rPr>
              <a:t>Operationen seit 1992</a:t>
            </a:r>
            <a:endParaRPr lang="de-DE" dirty="0">
              <a:solidFill>
                <a:srgbClr val="003366"/>
              </a:solidFill>
            </a:endParaRPr>
          </a:p>
        </p:txBody>
      </p:sp>
      <p:pic>
        <p:nvPicPr>
          <p:cNvPr id="11" name="Grafik 10"/>
          <p:cNvPicPr>
            <a:picLocks noChangeAspect="1"/>
          </p:cNvPicPr>
          <p:nvPr/>
        </p:nvPicPr>
        <p:blipFill>
          <a:blip r:embed="rId2" cstate="print"/>
          <a:stretch>
            <a:fillRect/>
          </a:stretch>
        </p:blipFill>
        <p:spPr>
          <a:xfrm>
            <a:off x="4648857" y="1984847"/>
            <a:ext cx="5112000" cy="3355247"/>
          </a:xfrm>
          <a:prstGeom prst="rect">
            <a:avLst/>
          </a:prstGeom>
        </p:spPr>
      </p:pic>
      <p:sp>
        <p:nvSpPr>
          <p:cNvPr id="12" name="Rectangle 4"/>
          <p:cNvSpPr>
            <a:spLocks noChangeArrowheads="1"/>
          </p:cNvSpPr>
          <p:nvPr/>
        </p:nvSpPr>
        <p:spPr bwMode="auto">
          <a:xfrm>
            <a:off x="541867" y="5411788"/>
            <a:ext cx="9333290" cy="914400"/>
          </a:xfrm>
          <a:prstGeom prst="rect">
            <a:avLst/>
          </a:prstGeom>
          <a:noFill/>
          <a:ln w="9525">
            <a:noFill/>
            <a:miter lim="800000"/>
            <a:headEnd/>
            <a:tailEnd/>
          </a:ln>
        </p:spPr>
        <p:txBody>
          <a:bodyPr lIns="91395" tIns="45697" rIns="91395" bIns="45697"/>
          <a:lstStyle/>
          <a:p>
            <a:pPr algn="l">
              <a:spcBef>
                <a:spcPct val="20000"/>
              </a:spcBef>
              <a:buClr>
                <a:schemeClr val="tx2"/>
              </a:buClr>
              <a:buSzPct val="90000"/>
              <a:buFont typeface="Symbol" pitchFamily="18" charset="2"/>
              <a:buNone/>
            </a:pPr>
            <a:r>
              <a:rPr lang="de-DE" sz="1400" b="1" dirty="0">
                <a:solidFill>
                  <a:srgbClr val="1D2D4B"/>
                </a:solidFill>
              </a:rPr>
              <a:t>Beispiel Additive Kostenentwicklung:</a:t>
            </a:r>
          </a:p>
          <a:p>
            <a:pPr algn="l">
              <a:spcBef>
                <a:spcPct val="20000"/>
              </a:spcBef>
            </a:pPr>
            <a:r>
              <a:rPr lang="de-DE" sz="1400" dirty="0">
                <a:solidFill>
                  <a:srgbClr val="1D2D4B"/>
                </a:solidFill>
              </a:rPr>
              <a:t>„ Als Christiaan Barnard am 03.12.1967 das erste menschliche Herz verpflanzte, stiegen im gleichen Augenblick die Kosten von Null auf 200.000 DM.“</a:t>
            </a:r>
          </a:p>
        </p:txBody>
      </p:sp>
    </p:spTree>
    <p:extLst>
      <p:ext uri="{BB962C8B-B14F-4D97-AF65-F5344CB8AC3E}">
        <p14:creationId xmlns:p14="http://schemas.microsoft.com/office/powerpoint/2010/main" val="21473410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Scale>
                                      <p:cBhvr>
                                        <p:cTn id="7"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
                                        </p:tgtEl>
                                        <p:attrNameLst>
                                          <p:attrName>ppt_x</p:attrName>
                                          <p:attrName>ppt_y</p:attrName>
                                        </p:attrNameLst>
                                      </p:cBhvr>
                                    </p:animMotion>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left)">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wipe(left)">
                                      <p:cBhvr>
                                        <p:cTn id="19"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2" grpId="0" build="p" bldLvl="2"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7" name="Titel 4"/>
          <p:cNvSpPr txBox="1">
            <a:spLocks noGrp="1"/>
          </p:cNvSpPr>
          <p:nvPr>
            <p:ph type="title"/>
          </p:nvPr>
        </p:nvSpPr>
        <p:spPr>
          <a:xfrm>
            <a:off x="225599" y="629880"/>
            <a:ext cx="10506569" cy="701731"/>
          </a:xfrm>
          <a:prstGeom prst="rect">
            <a:avLst/>
          </a:prstGeom>
          <a:noFill/>
        </p:spPr>
        <p:txBody>
          <a:bodyPr wrap="square" rtlCol="0">
            <a:spAutoFit/>
          </a:bodyPr>
          <a:lstStyle/>
          <a:p>
            <a:r>
              <a:rPr lang="de-DE" sz="2200" dirty="0"/>
              <a:t>Die gesetzliche und private Krankenversicherung im </a:t>
            </a:r>
            <a:r>
              <a:rPr lang="de-DE" sz="2200" dirty="0" smtClean="0"/>
              <a:t>Vergleich</a:t>
            </a:r>
            <a:br>
              <a:rPr lang="de-DE" sz="2200" dirty="0" smtClean="0"/>
            </a:br>
            <a:r>
              <a:rPr lang="de-DE" sz="2200" dirty="0" smtClean="0"/>
              <a:t>Fazit nach 39 Jahren GKV</a:t>
            </a:r>
            <a:endParaRPr lang="de-DE" sz="2200" dirty="0"/>
          </a:p>
        </p:txBody>
      </p:sp>
      <p:sp>
        <p:nvSpPr>
          <p:cNvPr id="6" name="Inhaltsplatzhalter 2"/>
          <p:cNvSpPr txBox="1">
            <a:spLocks/>
          </p:cNvSpPr>
          <p:nvPr/>
        </p:nvSpPr>
        <p:spPr>
          <a:xfrm>
            <a:off x="488829" y="1573798"/>
            <a:ext cx="11181803" cy="4778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b="1" dirty="0" smtClean="0">
              <a:solidFill>
                <a:srgbClr val="1D2D4B"/>
              </a:solidFill>
            </a:endParaRPr>
          </a:p>
        </p:txBody>
      </p:sp>
      <p:pic>
        <p:nvPicPr>
          <p:cNvPr id="8" name="Grafik 7"/>
          <p:cNvPicPr>
            <a:picLocks noChangeAspect="1"/>
          </p:cNvPicPr>
          <p:nvPr/>
        </p:nvPicPr>
        <p:blipFill>
          <a:blip r:embed="rId2"/>
          <a:stretch>
            <a:fillRect/>
          </a:stretch>
        </p:blipFill>
        <p:spPr>
          <a:xfrm>
            <a:off x="427567" y="1512194"/>
            <a:ext cx="6249458" cy="4838290"/>
          </a:xfrm>
          <a:prstGeom prst="rect">
            <a:avLst/>
          </a:prstGeom>
        </p:spPr>
      </p:pic>
      <p:sp>
        <p:nvSpPr>
          <p:cNvPr id="9" name="Rechteck 8"/>
          <p:cNvSpPr/>
          <p:nvPr/>
        </p:nvSpPr>
        <p:spPr>
          <a:xfrm>
            <a:off x="6848475" y="3449062"/>
            <a:ext cx="4772025" cy="1615827"/>
          </a:xfrm>
          <a:prstGeom prst="rect">
            <a:avLst/>
          </a:prstGeom>
        </p:spPr>
        <p:txBody>
          <a:bodyPr wrap="square">
            <a:spAutoFit/>
          </a:bodyPr>
          <a:lstStyle/>
          <a:p>
            <a:pPr algn="l"/>
            <a:r>
              <a:rPr lang="de-DE" sz="1100" b="1" dirty="0" smtClean="0">
                <a:solidFill>
                  <a:srgbClr val="1D2D4B"/>
                </a:solidFill>
              </a:rPr>
              <a:t>Berechnungshinweise:</a:t>
            </a:r>
          </a:p>
          <a:p>
            <a:pPr algn="l"/>
            <a:r>
              <a:rPr lang="de-DE" sz="1100" u="sng" dirty="0" smtClean="0">
                <a:solidFill>
                  <a:srgbClr val="1D2D4B"/>
                </a:solidFill>
              </a:rPr>
              <a:t>GKV-Beitrag 2019: </a:t>
            </a:r>
            <a:r>
              <a:rPr lang="de-DE" sz="1100" dirty="0" smtClean="0">
                <a:solidFill>
                  <a:srgbClr val="1D2D4B"/>
                </a:solidFill>
              </a:rPr>
              <a:t>Die Beitragsbemessungsgrenze von 4.537,50 € multipliziert mit dem allgemeinen Beitragssatz von 14,6 %, mit einem unterstellten Zusatzbeitragssatz von 0,9 % sowie einem Pflegebeitragssatz von 3,3 % ergibt insgesamt 853,05 €.</a:t>
            </a:r>
          </a:p>
          <a:p>
            <a:pPr algn="l"/>
            <a:endParaRPr lang="de-DE" sz="1100" dirty="0" smtClean="0">
              <a:solidFill>
                <a:srgbClr val="1D2D4B"/>
              </a:solidFill>
            </a:endParaRPr>
          </a:p>
          <a:p>
            <a:pPr algn="l"/>
            <a:r>
              <a:rPr lang="de-DE" sz="1100" u="sng" dirty="0" smtClean="0">
                <a:solidFill>
                  <a:srgbClr val="1D2D4B"/>
                </a:solidFill>
              </a:rPr>
              <a:t>GKV-Beitrag 1980: </a:t>
            </a:r>
            <a:r>
              <a:rPr lang="de-DE" sz="1100" dirty="0" smtClean="0">
                <a:solidFill>
                  <a:srgbClr val="1D2D4B"/>
                </a:solidFill>
              </a:rPr>
              <a:t>Die Beitragsbemessungsgrenze von 1.610,57 € (umgerechnet von 3.150 DM) multipliziert mit einem durchschnittlichen Beitragssatz von 11,4 % ergibt 183,60 €.</a:t>
            </a:r>
            <a:endParaRPr lang="de-DE" sz="1100" dirty="0">
              <a:solidFill>
                <a:srgbClr val="1D2D4B"/>
              </a:solidFill>
            </a:endParaRPr>
          </a:p>
        </p:txBody>
      </p:sp>
    </p:spTree>
    <p:extLst>
      <p:ext uri="{BB962C8B-B14F-4D97-AF65-F5344CB8AC3E}">
        <p14:creationId xmlns:p14="http://schemas.microsoft.com/office/powerpoint/2010/main" val="4052996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7567" y="510189"/>
            <a:ext cx="11332633" cy="478352"/>
          </a:xfrm>
        </p:spPr>
        <p:txBody>
          <a:bodyPr/>
          <a:lstStyle/>
          <a:p>
            <a:r>
              <a:rPr lang="de-DE" dirty="0" smtClean="0"/>
              <a:t>Die Leistungskürzungen der GKV von gestern bis heute (I)</a:t>
            </a:r>
            <a:endParaRPr lang="de-DE" dirty="0"/>
          </a:p>
        </p:txBody>
      </p:sp>
      <p:sp>
        <p:nvSpPr>
          <p:cNvPr id="3" name="Foliennummernplatzhalter 2"/>
          <p:cNvSpPr>
            <a:spLocks noGrp="1"/>
          </p:cNvSpPr>
          <p:nvPr>
            <p:ph type="sldNum" sz="quarter" idx="11"/>
          </p:nvPr>
        </p:nvSpPr>
        <p:spPr>
          <a:xfrm>
            <a:off x="11068051" y="6386637"/>
            <a:ext cx="1047750" cy="310133"/>
          </a:xfrm>
        </p:spPr>
        <p:txBody>
          <a:bodyPr/>
          <a:lstStyle/>
          <a:p>
            <a:pPr>
              <a:defRPr/>
            </a:pPr>
            <a:r>
              <a:rPr lang="de-DE" dirty="0" smtClean="0"/>
              <a:t>Seite </a:t>
            </a:r>
            <a:fld id="{733027FC-DF93-4713-B7A7-C61655A6161B}" type="slidenum">
              <a:rPr lang="de-DE" smtClean="0"/>
              <a:pPr>
                <a:defRPr/>
              </a:pPr>
              <a:t>9</a:t>
            </a:fld>
            <a:endParaRPr lang="de-DE" dirty="0"/>
          </a:p>
        </p:txBody>
      </p:sp>
      <p:pic>
        <p:nvPicPr>
          <p:cNvPr id="7" name="Picture 2"/>
          <p:cNvPicPr>
            <a:picLocks noChangeAspect="1" noChangeArrowheads="1"/>
          </p:cNvPicPr>
          <p:nvPr/>
        </p:nvPicPr>
        <p:blipFill>
          <a:blip r:embed="rId2" cstate="print"/>
          <a:srcRect/>
          <a:stretch>
            <a:fillRect/>
          </a:stretch>
        </p:blipFill>
        <p:spPr bwMode="auto">
          <a:xfrm>
            <a:off x="827585" y="1524000"/>
            <a:ext cx="7783016" cy="5090195"/>
          </a:xfrm>
          <a:prstGeom prst="rect">
            <a:avLst/>
          </a:prstGeom>
          <a:noFill/>
          <a:ln w="9525">
            <a:noFill/>
            <a:miter lim="800000"/>
            <a:headEnd/>
            <a:tailEnd/>
          </a:ln>
        </p:spPr>
      </p:pic>
    </p:spTree>
    <p:extLst>
      <p:ext uri="{BB962C8B-B14F-4D97-AF65-F5344CB8AC3E}">
        <p14:creationId xmlns:p14="http://schemas.microsoft.com/office/powerpoint/2010/main" val="390151472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3118</Words>
  <Application>Microsoft Office PowerPoint</Application>
  <PresentationFormat>Breitbild</PresentationFormat>
  <Paragraphs>647</Paragraphs>
  <Slides>58</Slides>
  <Notes>0</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58</vt:i4>
      </vt:variant>
    </vt:vector>
  </HeadingPairs>
  <TitlesOfParts>
    <vt:vector size="67" baseType="lpstr">
      <vt:lpstr>Arial</vt:lpstr>
      <vt:lpstr>Calibri</vt:lpstr>
      <vt:lpstr>Monotype Sorts</vt:lpstr>
      <vt:lpstr>Symbol</vt:lpstr>
      <vt:lpstr>Tahoma</vt:lpstr>
      <vt:lpstr>Times New Roman</vt:lpstr>
      <vt:lpstr>Wingdings</vt:lpstr>
      <vt:lpstr>Wingdings 3</vt:lpstr>
      <vt:lpstr>Design_afm</vt:lpstr>
      <vt:lpstr>PowerPoint-Präsentation</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 Fazit nach 39 Jahren GKV</vt:lpstr>
      <vt:lpstr>Die Leistungskürzungen der GKV von gestern bis heute (I)</vt:lpstr>
      <vt:lpstr>Die Leistungskürzungen der GKV von gestern bis heute (II)</vt:lpstr>
      <vt:lpstr>Die Leistungskürzungen der GKV von gestern bis heute (III)</vt:lpstr>
      <vt:lpstr>Die Leistungskürzungen der GKV von gestern bis heute (IV)</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gesetzliche und private Krankenversicherung im Vergleich</vt:lpstr>
      <vt:lpstr>Die private Krankenversicherung</vt:lpstr>
      <vt:lpstr>Die private Krankenversicherung</vt:lpstr>
      <vt:lpstr>Die private Krankenversicherung</vt:lpstr>
      <vt:lpstr>Kalkulationsgrundlagen DeR privaten Krankenversicherung</vt:lpstr>
      <vt:lpstr>Kalkulationsgrundlagen DeR privaten Krankenversicherung</vt:lpstr>
      <vt:lpstr>Die private Krankenversicherung</vt:lpstr>
      <vt:lpstr>Die private Krankenversicherung</vt:lpstr>
      <vt:lpstr>Die private Krankenversicherung</vt:lpstr>
      <vt:lpstr>Die private Krankenversicherung</vt:lpstr>
      <vt:lpstr>Die private Krankenversicherung</vt:lpstr>
      <vt:lpstr>Die private Krankenversicherung</vt:lpstr>
      <vt:lpstr>Die private Krankenversicherung</vt:lpstr>
      <vt:lpstr>Die private Krankenversicherung</vt:lpstr>
      <vt:lpstr>Die gesetzliche und private Krankenversicherung im Vergleich</vt:lpstr>
      <vt:lpstr>Die gesetzliche und private Krankenversicherung im Vergleich</vt:lpstr>
      <vt:lpstr>Die gesetzliche und private Krankenversicherung im Vergleich</vt:lpstr>
      <vt:lpstr>Die private Krankenversicherung - Kinderversicherung</vt:lpstr>
      <vt:lpstr>Die private Krankenversicherung</vt:lpstr>
      <vt:lpstr>GKV – Beitragsbelastung im Alter</vt:lpstr>
      <vt:lpstr>GKV – Beitragsbelastung im Alter</vt:lpstr>
      <vt:lpstr>GKV – Beitragsbelastung im Alter</vt:lpstr>
      <vt:lpstr>GKV – Beitragsbelastung im Alter</vt:lpstr>
      <vt:lpstr>GKV – Beitragsbelastung im Alter</vt:lpstr>
      <vt:lpstr>Die private Krankenversicherung</vt:lpstr>
      <vt:lpstr>Die private Krankenversicherung</vt:lpstr>
      <vt:lpstr>Die private Krankenversicherung</vt:lpstr>
      <vt:lpstr>Die private Krankenversicherung</vt:lpstr>
      <vt:lpstr>Die private Krankenversicherung</vt:lpstr>
      <vt:lpstr>Die private Krankenversicherung</vt:lpstr>
      <vt:lpstr>Die private Krankenversicherung</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Beispiel aus unserer leistungsfall-begleitung | brustkrebs kfm. Angestellte | mit 46 erkrankt</dc:title>
  <dc:creator>Jan-Luca Kriebel</dc:creator>
  <cp:lastModifiedBy>Heiko Juschkus</cp:lastModifiedBy>
  <cp:revision>463</cp:revision>
  <cp:lastPrinted>2020-02-18T10:04:02Z</cp:lastPrinted>
  <dcterms:created xsi:type="dcterms:W3CDTF">2020-01-30T08:12:46Z</dcterms:created>
  <dcterms:modified xsi:type="dcterms:W3CDTF">2022-05-17T07:19:11Z</dcterms:modified>
</cp:coreProperties>
</file>