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37.xml" ContentType="application/vnd.openxmlformats-officedocument.presentationml.slide+xml"/>
  <Override PartName="/ppt/slides/slide28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33.xml" ContentType="application/vnd.openxmlformats-officedocument.presentationml.slide+xml"/>
  <Override PartName="/ppt/slides/slide29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36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ink/ink14.xml" ContentType="application/inkml+xml"/>
  <Override PartName="/ppt/ink/ink13.xml" ContentType="application/inkml+xml"/>
  <Override PartName="/ppt/ink/ink12.xml" ContentType="application/inkml+xml"/>
  <Override PartName="/ppt/ink/ink11.xml" ContentType="application/inkml+xml"/>
  <Override PartName="/ppt/ink/ink10.xml" ContentType="application/inkml+xml"/>
  <Override PartName="/ppt/ink/ink15.xml" ContentType="application/inkml+xml"/>
  <Override PartName="/ppt/ink/ink19.xml" ContentType="application/inkml+xml"/>
  <Override PartName="/ppt/ink/ink18.xml" ContentType="application/inkml+xml"/>
  <Override PartName="/ppt/ink/ink17.xml" ContentType="application/inkml+xml"/>
  <Override PartName="/ppt/ink/ink16.xml" ContentType="application/inkml+xml"/>
  <Override PartName="/ppt/notesMasters/notesMaster1.xml" ContentType="application/vnd.openxmlformats-officedocument.presentationml.notesMaster+xml"/>
  <Override PartName="/ppt/ink/ink9.xml" ContentType="application/inkml+xml"/>
  <Override PartName="/ppt/ink/ink2.xml" ContentType="application/inkml+xml"/>
  <Override PartName="/ppt/ink/ink1.xml" ContentType="application/inkml+xml"/>
  <Override PartName="/ppt/ink/ink3.xml" ContentType="application/inkml+xml"/>
  <Override PartName="/ppt/ink/ink8.xml" ContentType="application/inkml+xml"/>
  <Override PartName="/ppt/ink/ink7.xml" ContentType="application/inkml+xml"/>
  <Override PartName="/ppt/ink/ink6.xml" ContentType="application/inkml+xml"/>
  <Override PartName="/ppt/ink/ink5.xml" ContentType="application/inkml+xml"/>
  <Override PartName="/ppt/ink/ink4.xml" ContentType="application/inkml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47"/>
  </p:notesMasterIdLst>
  <p:handoutMasterIdLst>
    <p:handoutMasterId r:id="rId48"/>
  </p:handoutMasterIdLst>
  <p:sldIdLst>
    <p:sldId id="258" r:id="rId2"/>
    <p:sldId id="277" r:id="rId3"/>
    <p:sldId id="493" r:id="rId4"/>
    <p:sldId id="321" r:id="rId5"/>
    <p:sldId id="513" r:id="rId6"/>
    <p:sldId id="510" r:id="rId7"/>
    <p:sldId id="509" r:id="rId8"/>
    <p:sldId id="514" r:id="rId9"/>
    <p:sldId id="511" r:id="rId10"/>
    <p:sldId id="515" r:id="rId11"/>
    <p:sldId id="516" r:id="rId12"/>
    <p:sldId id="517" r:id="rId13"/>
    <p:sldId id="524" r:id="rId14"/>
    <p:sldId id="525" r:id="rId15"/>
    <p:sldId id="518" r:id="rId16"/>
    <p:sldId id="519" r:id="rId17"/>
    <p:sldId id="520" r:id="rId18"/>
    <p:sldId id="521" r:id="rId19"/>
    <p:sldId id="522" r:id="rId20"/>
    <p:sldId id="274" r:id="rId21"/>
    <p:sldId id="269" r:id="rId22"/>
    <p:sldId id="523" r:id="rId23"/>
    <p:sldId id="498" r:id="rId24"/>
    <p:sldId id="526" r:id="rId25"/>
    <p:sldId id="527" r:id="rId26"/>
    <p:sldId id="508" r:id="rId27"/>
    <p:sldId id="544" r:id="rId28"/>
    <p:sldId id="529" r:id="rId29"/>
    <p:sldId id="545" r:id="rId30"/>
    <p:sldId id="546" r:id="rId31"/>
    <p:sldId id="528" r:id="rId32"/>
    <p:sldId id="530" r:id="rId33"/>
    <p:sldId id="531" r:id="rId34"/>
    <p:sldId id="532" r:id="rId35"/>
    <p:sldId id="533" r:id="rId36"/>
    <p:sldId id="534" r:id="rId37"/>
    <p:sldId id="539" r:id="rId38"/>
    <p:sldId id="535" r:id="rId39"/>
    <p:sldId id="536" r:id="rId40"/>
    <p:sldId id="537" r:id="rId41"/>
    <p:sldId id="538" r:id="rId42"/>
    <p:sldId id="542" r:id="rId43"/>
    <p:sldId id="540" r:id="rId44"/>
    <p:sldId id="543" r:id="rId45"/>
    <p:sldId id="259" r:id="rId46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70868" autoAdjust="0"/>
  </p:normalViewPr>
  <p:slideViewPr>
    <p:cSldViewPr snapToGrid="0" showGuides="1">
      <p:cViewPr varScale="1">
        <p:scale>
          <a:sx n="77" d="100"/>
          <a:sy n="77" d="100"/>
        </p:scale>
        <p:origin x="75" y="276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18.05.2022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0:04:47.73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16383,'96'21'0,"3"-8"0,-31-6 0,16-6 0,-4-2 0,-30 1 0,27 0 0,-1 0 0,-35 0 0,33 0 0,-21 0 0,44 0 0,-46 0 0,5 0 0,18 0 0,11 0 0,-4 0 0,8 0 0,3 0 0,-17 0 0,9 0 0,-2 0 0,-13 0 0,-4 0 0,-5 0 0,25 0 0,-14 0 0,-40 0 0,-6 0 0,-19 0 0,41 0 0,25 0 0,-14 0 0,1 0 0,24 0 0,-18 0 0,1 0 0,19 0 0,-20-3 0,1-1 0,-13 3 0,-3 0 0,15-7 0,-20 8 0,-31 0 0,-3 0 0,6-2 0,-3-2 0,9 1 0,-9-2 0,2 5 0,-2-3 0,2 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08:23.762"/>
    </inkml:context>
    <inkml:brush xml:id="br0">
      <inkml:brushProperty name="width" value="0.1" units="cm"/>
      <inkml:brushProperty name="height" value="0.1" units="cm"/>
      <inkml:brushProperty name="color" value="#E71225"/>
    </inkml:brush>
  </inkml:definitions>
  <inkml:trace contextRef="#ctx0" brushRef="#br0">1214 0 8191,'0'11'0,"0"0"5063,-3-3-5063,3 8 2818,-5-6-2818,4 13 1719,-5-5-1719,-6 18 6784,-8 14-6784,-20 40 0,12-26 0,-1 3-411,2-6 1,-3 3 410,-12 16 0,-4 6-707,12-18 1,-2 2-1,0 0 707,-1-3 0,0 1 0,-1 2 0,-6 17 0,-1 4 0,3-6 0,9-22 0,2-4 0,-1 1-464,-2 9 0,-2 1 1,1-1 463,-12 16 0,0-1 0,15-23 0,0 1 0,1-6 0,-1 2 0,1-5 0,-17 33 674,33-47-674,-1-6 2033,4 13-2033,6-33 1625,0 33-1625,1-36 0,4 16 0,-4-23 0,5-6 0,-5-3 0,4-11 0,-1 7 0,2-6 0,0 12 0,0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08:24.786"/>
    </inkml:context>
    <inkml:brush xml:id="br0">
      <inkml:brushProperty name="width" value="0.1" units="cm"/>
      <inkml:brushProperty name="height" value="0.1" units="cm"/>
      <inkml:brushProperty name="color" value="#E71225"/>
    </inkml:brush>
  </inkml:definitions>
  <inkml:trace contextRef="#ctx0" brushRef="#br0">215 0 24575,'-29'6'0,"-26"1"0,10 3 0,-13 0 0,42-5 0,4 1 0,12-3 0,3 0 0,0 2 0,2-5 0,1 5 0,0-2 0,10 7 0,11 0 0,12 4 0,12-7 0,-1-1 0,1-6 0,-18 0 0,-4 0 0,-23-3 0,-2 0 0,-6 0 0,1-2 0,-1 5 0,2-3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08:26.584"/>
    </inkml:context>
    <inkml:brush xml:id="br0">
      <inkml:brushProperty name="width" value="0.1" units="cm"/>
      <inkml:brushProperty name="height" value="0.1" units="cm"/>
      <inkml:brushProperty name="color" value="#E71225"/>
    </inkml:brush>
  </inkml:definitions>
  <inkml:trace contextRef="#ctx0" brushRef="#br0">1 1 24575,'23'23'0,"-4"-7"0,11 10 0,-11-13 0,-5-2 0,-6-5 0,-5-2 0,-1-3 0,-2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08:37.351"/>
    </inkml:context>
    <inkml:brush xml:id="br0">
      <inkml:brushProperty name="width" value="0.1" units="cm"/>
      <inkml:brushProperty name="height" value="0.1" units="cm"/>
      <inkml:brushProperty name="color" value="#E71225"/>
    </inkml:brush>
  </inkml:definitions>
  <inkml:trace contextRef="#ctx0" brushRef="#br0">148 260 24575,'-6'5'0,"1"0"0,2 3 0,-1 7 0,-2-3 0,2 10 0,2-12 0,2 4 0,2-11 0,-1-3 0,4-8 0,2-7 0,9-18 0,-3 6 0,2-3 0,-9 13 0,0 9 0,-3 0 0,-1 2 0,-2 1 0,-2 2 0,3 10 0,-3-2 0,7 10 0,1-4 0,0-5 0,2 4 0,-5-12 0,-1 2 0,-2-38 0,-6 4 0,3-11 0,-6 17 0,3 19 0,3 1 0,-2 5 0,2 1 0,-7 4 0,1 1 0,-21 28 0,15-17 0,-14 25 0,23-21 0,-1-2 0,7 0 0,2-8 0,1 3 0,5-2 0,-2 1 0,22 5 0,2-2 0,3 2 0,-4-9 0,-21-3 0,0-3 0,-2-3 0,-3-2 0,3-9 0,-6 1 0,4-9 0,-4 3 0,0 1 0,0 4 0,-2 6 0,1 7 0,-2 9 0,3 2 0,3 3 0,-3-3 0,5-6 0,-4 3 0,4-6 0,-5-9 0,3 1 0,-6-9 0,-5-1 0,2 5 0,-4-3 0,2 7 0,4 8 0,-3 0 0,6 8 0,-4 1 0,4 2 0,-1-1 0,2-1 0,0-1 0,0-3 0,2-2 0,1 0 0,0-1 0,0-11 0,-3-14 0,0 3 0,0-15 0,-3 25 0,0-3 0,-2 10 0,2-2 0,-2 4 0,2-1 0,-11 2 0,4 4 0,-9 8 0,10 1 0,1 8 0,6-11 0,9 11 0,-3-11 0,13 9 0,-10-13 0,9 1 0,-13-4 0,7-3 0,-9 0 0,6-5 0,-6-1 0,7-22 0,-7 9 0,1-17 0,-5 18 0,-4 4 0,4 6 0,-2 7 0,5 1 0,-5 8 0,1 7 0,0 3 0,-3 6 0,6-9 0,-2 1 0,3-10 0,2 5 0,-1-5 0,4-1 0,-2 0 0,2-4 0,0 3 0,-2-5 0,2-3 0,-4-10 0,1-16 0,-5 3 0,-1-3 0,-2 18 0,3 5 0,-2 6 0,4 1 0,-1 3 0,-1 5 0,0 0 0,0 3 0,1-2 0,2 1 0,4-2 0,0 3 0,6 0 0,-1-3 0,2 3 0,-3-8 0,0 2 0,-3-7 0,-2-1 0,0-11 0,-3-14 0,-12-11 0,-2-11 0,-5 17 0,2 4 0,8 23 0,-1-2 0,4 8 0,-2 0 0,-12 17 0,8-5 0,-11 28 0,16-27 0,2 21 0,5-27 0,0 7 0,2-8 0,1-1 0,2 0 0,3 3 0,7-1 0,-3 2 0,5-5 0,-7-2 0,-1-2 0,-4-2 0,-2-4 0,-3 0 0,2 0 0,-1 6 0,4 3 0,-5 5 0,3 1 0,-1 2 0,-1-1 0,3 1 0,2 0 0,0-2 0,-1-2 0,0-4 0,-2 0 0,3-3 0,-3-5 0,-1-1 0,0-5 0,-1-6 0,1 5 0,-18-58 0,9 48 0,-10-40 0,12 59 0,2-2 0,-3 5 0,-7 1 0,3 2 0,-9 12 0,5 1 0,2 2 0,5-2 0,4-7 0,6 1 0,-3-4 0,7 4 0,-1-4 0,35 14 0,7-15 0,17 9 0,-14-17 0,-26-1 0,-14-2 0,-11-2 0,-3 2 0,0-5 0,-2 7 0,-1-3 0,1 7 0,-21 3 0,13 3 0,-13 3 0,15 1 0,5-4 0,1 2 0,0-7 0,4-2 0,-4-2 0,2 3 0,0 3 0,1 3 0,2-1 0,0 0 0,0 1 0,0-1 0,0 1 0,2-1 0,4 1 0,-3-1 0,4-2 0,-3-1 0,1-4 0,0-4 0,-2-2 0,0-33 0,-10 17 0,-14-52 0,7 55 0,-5-21 0,16 44 0,3-1 0,0 4 0,3 3 0,-3 0 0,5 3 0,-2-2 0,2-1 0,1-3 0,-1 0 0,1 1 0,-1-3 0,3-1 0,-2-4 0,3-9 0,-6 3 0,1-14 0,-7 12 0,3-4 0,-5 11 0,4 3 0,-1 6 0,-1 4 0,3-4 0,-3 5 0,6-8 0,-3 1 0,5-3 0,-4 4 0,4-4 0,-2 1 0,2 0 0,0 1 0,3 3 0,1-1 0,2 1 0,-3-3 0,2 2 0,-6-2 0,3 0 0,-4-1 0,0 0 0,2 1 0,-4 3 0,1-1 0,0 1 0,-1-1 0,1 3 0,-2-2 0,0 4 0,0-4 0,0 10 0,0-6 0,-2 7 0,-1-6 0,0-3 0,-2 0 0,2-2 0,0-1 0,-2 0 0,2-2 0,-3 2 0,-2-2 0,2 0 0,-4 2 0,4-2 0,-5 3 0,5-3 0,-2 1 0,3-3 0,-1 1 0,3 1 0,-4 0 0,-2 2 0,0-2 0,-4 2 0,7-4 0,-2 1 0,2-2 0,-2 0 0,-6-3 0,2 2 0,-3-3 0,7 4 0,3-2 0,-1 1 0,-8-9 0,7 6 0,-9-6 0,10 7 0,0-2 0,1 4 0,2-4 0,-3 2 0,1-2 0,-1-1 0,1 1 0,2-1 0,-2 1 0,2-1 0,-3 1 0,1-1 0,2 0 0,-2 3 0,4-4 0,-4 3 0,2-6 0,0 4 0,1-2 0,2 0 0,0 2 0,0 0 0,0 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4:17.10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67 16383,'88'14'0,"10"4"0,-41-16 0,38 5 0,-3-7 0,-33 0 0,4 0 0,33 0 0,-1 0 0,-36 0 0,1 0 0,13 0 0,8 0 0,-3 0 0,12 1 0,2-2 0,-7-1 0,5-2 0,0 0 0,-5 4 0,-1 0 0,0-2 0,-1-3 0,0-3 0,1 2 0,-1 1 0,1 1 0,-1 0 0,-6 0 0,-2 1 0,2-2 0,6-2 0,2 0 0,-6 2 0,6 4 0,-3-1 0,13-7 0,-3 0 0,-29 7 0,-4 2 0,2-5 0,-3 1 0,32 4 0,-45 0 0,1 0 0,-13 0 0,17 0 0,25 0 0,-36 0 0,18 0 0,3 0 0,-3 0 0,-1 0 0,1 0 0,21 0 0,-1 0 0,-11 0 0,-3 0 0,-25 0 0,34 0 0,-45 0 0,25 0 0,-41 0 0,-2 2 0,-2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4:20.82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78 16383,'38'5'0,"2"-2"0,-24 0 0,20-3 0,-10 0 0,10 0 0,-12 0 0,12 0 0,27 0 0,5 0 0,9 0 0,-2 0 0,-9-7 0,11 5 0,12-5 0,-20 7 0,29-8 0,-29-1 0,-4 0 0,-17-2 0,-24 11 0,-8-4 0,0 4 0,0-3 0,3 3 0,31-3 0,16 3 0,14 0 0,-2-5 0,-28 3 0,-2-3 0,-21 5 0,33 0 0,-19 0 0,34 0 0,-10 0 0,-17 0 0,11 0 0,-44 0 0,11 0 0,-16 0 0,1 0 0,11 0 0,36 0 0,-6 0 0,5 0 0,-1 0 0,1 0 0,2-3 0,-2 0 0,17 2 0,-41-5 0,-9 6 0,-19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7:33.68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93 16383,'84'-6'0,"-12"1"0,-24 5 0,-6 0 0,32 0 0,-1-5 0,3 0 0,22 3 0,-33-3 0,9-3 0,-4 2 0,6 0 0,-4 0 0,-6 0 0,-4 1 0,-5 0 0,-3 0 0,17-3 0,-44 6 0,25-5 0,-43 7 0,-1 0 0,13 0 0,8 0 0,17 0 0,5 0 0,-1 0 0,18 0 0,9 0 0,-12 0 0,4 0 0,8 0 0,8 0 0,-5 0 0,4 0 0,-1 0 0,-1 0 0,5 0 0,-7 0 0,-10 0 0,-4 0 0,11-1 0,-9 2 0,-20 1 0,-41-1 0,-4 1 0,24-2 0,-16 0 0,16 0 0,-14 0 0,-4 0 0,14 3 0,-10-3 0,5 3 0,-2-3 0,-4 0 0,8 2 0,-8-1 0,7 1 0,-3-2 0,-2 0 0,4 0 0,-4 0 0,8-4 0,-9 4 0,6-4 0,-11 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7:35.59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26 16383,'68'3'0,"0"0"0,-4-1 0,-4 0 0,17-2 0,-12-2 0,6-1 0,-2 2 0,1 0 0,14-2 0,4 1 0,9 1 0,-4 2 0,-34-1 0,-2 0 0,19-4 0,-3 0 0,8 2 0,-4-6 0,-26 8 0,-24 0 0,-13 0 0,5 0 0,-6 0 0,7-2 0,-5 1 0,-4-1 0,16 2 0,-10 0 0,7 0 0,-13 2 0,5-1 0,14 7 0,21 2 0,8 0 0,34 0 0,-13 5 0,-4-3 0,-17-13 0,-10 8 0,-50-12 0,-1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7:37.82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1 113 16383,'66'2'0,"0"-1"0,18-3 0,2-2 0,-13-2 0,2 0 0,-7 2 0,5 1 0,-2-1 0,25-6 0,-2 1 0,-3 4 0,0 0 0,-2 0 0,0-1 0,-1-3 0,-1 1 0,0 7 0,1 0 0,4-8 0,-7 1 0,14 6 0,-38-3 0,0 1 0,19 4 0,-22 0 0,0 0 0,38 0 0,-35 0 0,3 0 0,-5 0 0,1 0 0,6 0 0,2 0 0,0 0 0,-5 0 0,11 0 0,8 0 0,-58 0 0,23 2 0,-31-1 0,-4 1 0,7 4 0,-11-4 0,31 4 0,15 2 0,15-7 0,-4 11 0,19-11 0,-6 9 0,-13-6 0,-6 4 0,-51-6 0,-5 0 0,36 7 0,-27-5 0,36 4 0,-32-8 0,0 3 0,6-3 0,-10 5 0,5-4 0,-4 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7:39.88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16383,'72'5'0,"1"1"0,-20-2 0,0 0 0,13-3 0,2-2 0,-7 1 0,0 0 0,0 0 0,3 0 0,27 0 0,2 0 0,-22 0 0,-2 0 0,5 0 0,1 0 0,9 0 0,-7 0 0,-3 0 0,-2 4 0,2 1 0,25-3 0,-45 2 0,-1 1 0,33-5 0,-32 0 0,2 0 0,0 0 0,1 0 0,9 0 0,2 0 0,15-1 0,-5 2 0,12 6 0,-7-7 0,6 1 0,-15 7 0,1 0 0,17-6 0,4-1 0,-27 2 0,1 1 0,-1-2 0,26-1 0,-3-2 0,-3 1 0,-5 0 0,-15 0 0,-7 0 0,16 0 0,-39 3 0,-25-3 0,-9 3 0,22-3 0,4 0 0,25 0 0,11 0 0,1 0 0,4 0 0,21 0 0,1 0 0,-14 0 0,-2 0 0,7 0 0,-6 0 0,10 0 0,4 0 0,-67 0 0,-18 0 0,4-8 0,3-1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0:56:12.50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16383,'57'28'0,"22"-1"0,-34-19 0,50-1 0,-38-7 0,-7 0 0,1 0 0,30 0 0,-21 0 0,-2 6 0,-37-5 0,27 5 0,-10-6 0,36 0 0,-6 0 0,-14 0 0,4 0 0,-5 0 0,1 0 0,9 0 0,5 0 0,20 0 0,2 0 0,-14 0 0,3 0 0,2 0 0,8 0 0,-6 0 0,10 0 0,-1 0 0,-20 0 0,3 0 0,-2 0 0,26 0 0,-5 0 0,-23 0 0,-2 0 0,11 0 0,-8 0 0,-9 0 0,-5 0 0,-46 2 0,5-1 0,0 5 0,13-5 0,44 11 0,-18-11 0,7 0 0,32 3 0,7 0 0,-27-3 0,2-2 0,0 1 0,-1 0 0,1 0 0,-1 0 0,-2 0 0,-1 0 0,0 0 0,-4 0 0,0 0 0,2 0 0,15 0 0,3 0 0,-4 0 0,12 0 0,-4 0 0,10 0 0,-7 0 0,-37 0 0,-5 0 0,41 0 0,-43 0 0,0 0 0,38 0 0,-13 0 0,1 0 0,-1 0 0,-11 0 0,-4 0 0,-11 0 0,24 0 0,-7 0 0,-18 0 0,1 0 0,42 0 0,-36 0 0,2 0 0,1 0 0,-1 0 0,36 0 0,-28-4 0,0-1 0,31 3 0,-45-3 0,2 1 0,11 4 0,2 0 0,-7 0 0,0 0 0,-6 0 0,3 0 0,31 0 0,3 0 0,-22 0 0,0 0 0,-1 0 0,4 0 0,-4 0 0,8 1 0,-2-2 0,21-3 0,-7-1 0,0 3 0,-4-3 0,3 1 0,-24 3 0,-3 2 0,0-1 0,0 0 0,9 0 0,-6 0 0,-4 0 0,1 0 0,0 0 0,-14 0 0,25 0 0,-24 0 0,-7 0 0,4 0 0,-10 0 0,-23 0 0,5 0 0,23 0 0,-22 0 0,76 0 0,-64 0 0,42 0 0,-13 7 0,-32-5 0,67 6 0,-67-8 0,33 0 0,23 0 0,-44 0 0,56 0 0,-68 0 0,33 0 0,-30 0 0,29 0 0,-38 0 0,8 0 0,-21 0 0,8 0 0,2 2 0,0-1 0,30 1 0,-32-2 0,41 0 0,-38 0 0,8 0 0,-13 0 0,2 0 0,5 0 0,1 0 0,-3 0 0,-6 0 0,1 0 0,5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03:09.48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20 16383,'51'0'0,"18"0"0,9-9 0,-7 7 0,5-2 0,6 0 0,-15 3 0,6 2 0,16-1 0,11 0 0,-8 0 0,1 0 0,-4 0 0,-18 0 0,2 0 0,-7 0 0,-6 0 0,-7 0 0,18 0 0,16 0 0,-54 0 0,-7 0 0,-18 0 0,7 0 0,1 0 0,9 3 0,23-2 0,6 3 0,11-4 0,21 0 0,-29 0 0,29 7 0,-20-6 0,0 6 0,8 0 0,-8-5 0,11 5 0,-23-7 0,29 0 0,-14 0 0,-12 0 0,2 0 0,36 0 0,-39-1 0,1 2 0,2 3 0,-1 0 0,40-1 0,-22 1 0,-3 0 0,1-4 0,25 6 0,-49-5 0,13 12 0,-21-12 0,17 12 0,-32-12 0,9 5 0,-18-6 0,4 4 0,-3-4 0,16 4 0,4-4 0,12 0 0,23 0 0,-35 0 0,12 4 0,4 0 0,11-2 0,-10 3 0,4-1 0,32-4 0,-26 0 0,-7 0 0,-8 0 0,3 0 0,-10 0 0,15 0 0,-41 0 0,52 0 0,-22-7 0,29 5 0,-29-5 0,-2 7 0,-16-6 0,9 5 0,-6-5 0,13 1 0,-30 3 0,30-3 0,-31 2 0,55 3 0,-43-3 0,69 3 0,-52 0 0,16 1 0,2-2 0,1-5 0,35 5 0,-41-2 0,-4 0 0,13 3 0,19 0 0,0 0 0,-20 0 0,25 0 0,1 0 0,-23 0 0,15 0 0,2 0 0,-10 0 0,-21 0 0,5 0 0,14 0 0,3 0 0,1 0 0,0 0 0,5 0 0,0 0 0,9 0 0,-9 0 0,-8 0 0,-1 0 0,0 0 0,14 0 0,5 0 0,-38 0 0,-8 0 0,2 0 0,6 0 0,-7 0 0,25 0 0,-1 0 0,10 0 0,14 0 0,-62 0 0,27 0 0,-25 0 0,-14 0 0,6 0 0,-20 0 0,6 0 0,4-2 0,0-1 0,2 0 0,-6 0 0,1 1 0,2 1 0,0-4 0,4 5 0,-8-3 0,10 3 0,6-5 0,11-3 0,-6 1 0,-7-1 0,-16 8 0,-2-3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03:13.891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46 16383,'77'-9'0,"7"-2"0,-42 4 0,18 0 0,-21 7 0,18 4 0,8 1 0,-14 1 0,2-1 0,29 0 0,3 1 0,-13 4 0,-2-2 0,-3-7 0,0 0 0,12 3 0,-3 0 0,-19-3 0,-4-2 0,31 1 0,-26 0 0,-45 0 0,13 0 0,-16 0 0,17 6 0,56-5 0,15 13 0,-24-12 0,7-2 0,15 5 0,1-1 0,-12-4 0,0 0 0,-16 0 0,2 0 0,-6 0 0,0 0 0,-8 0 0,24 0 0,-43 0 0,-35 2 0,9-1 0,6 1 0,0-2 0,4 0 0,-7 0 0,3 0 0,17 0 0,-14 0 0,25-5 0,-1 3 0,33-4 0,-22 3 0,28 2 0,-60-5 0,16 5 0,-31-1 0,-1 2 0,13-4 0,-4 3 0,14-2 0,5 3 0,38-9 0,-26 7 0,15-6 0,-41 4 0,-14 4 0,15-6 0,-10 2 0,5 1 0,-2-2 0,-4 5 0,6-5 0,-1 2 0,-3 0 0,7-3 0,-11 2 0,9 0 0,-5-1 0,0 5 0,4-3 0,-4 3 0,3 0 0,-4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0:57.36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16383,'91'34'0,"-32"-14"0,-7-8 0,1-2 0,16 0 0,9-4 0,8-1 0,-17-1 0,-1-1 0,-2-2 0,2-2 0,12 1 0,1 0 0,-13 0 0,0 0 0,6 0 0,1 0 0,11 0 0,-8 0 0,-3 0 0,-19 0 0,-5 0 0,-21 0 0,17 0 0,-28 0 0,-3 0 0,1 0 0,1 0 0,18 0 0,3 0 0,23 7 0,-2-6 0,5 0 0,-8 2 0,2 1 0,32-4 0,-3 0 0,-2 0 0,-22 0 0,-9 0 0,-30 0 0,22 0 0,-45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1:00.27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3231 0 16383,'0'85'0,"0"-34"0,0 0 0,0 41 0,-1-33 0,2 1 0,3 1 0,0-3 0,-2 35 0,5 5 0,-7-18 0,0-21 0,0-1 0,0 13 0,0-6 0,0 1 0,0 9 0,0-7 0,0 4 0,0-17 0,0-3 0,0 40 0,0 6 0,0-5 0,1-40 0,-2 1 0,-2-1 0,-1-2 0,3 38 0,-6 1 0,7-22 0,0 7 0,0-42 0,0-7 0,0-18 0,-3 4 0,0 5 0,0-2 0,-49-24 0,18 1 0,-40-9 0,-13 1 0,17 11 0,-3 2 0,-6-1 0,-7 0 0,4 2 0,-16 6 0,2 1 0,27-4 0,0-2 0,2 3 0,-18 7 0,0 0 0,17-7 0,-3-2 0,1 0 0,-26 5 0,-1-1 0,19-3 0,-2-1 0,6-1 0,-3 1 0,2 0 0,-25 0 0,0 0 0,24 5 0,0 0 0,-17-4 0,2 0 0,22 3 0,3 1 0,-5 0 0,5-2 0,-5-1 0,-28 7 0,63-9 0,-10 0 0,16 0 0,9 0 0,-14 0 0,5 5 0,6-3 0,0 3 0,17-5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1:04.91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16383,'84'12'0,"4"-7"0,-32 3 0,4 0 0,9-2 0,5 0 0,10-1 0,4 0 0,10 0 0,4-1 0,-20-3 0,4-1 0,-7-1 0,-4 1 0,-1 0 0,26 0 0,-7 0 0,-10 0 0,-30 0 0,-1 0 0,13 0 0,-17 0 0,-2 0 0,-24 0 0,34 0 0,-37 0 0,28 0 0,-26 0 0,61 9 0,-4-7 0,7 2 0,8 0 0,-15-4 0,-1 0 0,5 0 0,-6 0 0,13-4 0,-51 6 0,-30-3 0,-11 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11:07.19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139 1 16383,'8'86'0,"-6"-19"0,1-14 0,2 4 0,-1-4 0,0 1 0,-2 6 0,-1 2 0,3 4 0,0-4 0,-4 18 0,0-25 0,0 1 0,0 27 0,0-24 0,0-2 0,0 12 0,0 14 0,0-29 0,0-5 0,0 3 0,0 31 0,0 7 0,0-4 0,0-35 0,0 2 0,0 12 0,0 4 0,0 16 0,0 0 0,0-17 0,0 1 0,0 20 0,0-2 0,0-30 0,0-1 0,0 21 0,0-2 0,0 20 0,0-44 0,0-1 0,0 28 0,0-13 0,4-14 0,-3 9 0,2-36 0,4 46 0,-5-34 0,5 14 0,-2-2 0,-3-9 0,3 0 0,-5-4 0,0-16 0,3-3 0,-3-110 0,6 63 0,-5-47 0,-1-5 0,9 35 0,-7-50 0,5 40 0,1 3 0,-6-23 0,3-1 0,-1 0 0,-4 5 0,0 24 0,0-2 0,0-5 0,0 4 0,0-10 0,0-15 0,0-2 0,0 15 0,-3 6 0,-1-4 0,-1 5 0,-1 2 0,-3-33 0,0-8 0,-1-3 0,5 46 0,0 1 0,-4-23 0,-1 0 0,2 20 0,-1-1 0,-6-31 0,1-3 0,3 17 0,0-1 0,-3-20 0,-2 0 0,1 14 0,2 10 0,0-7 0,0 8 0,0 9 0,9 34 0,-4-26 0,5 45 0,3 0 0,0-12 0,-2 8 0,1-9 0,1 6 0,3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16T11:08:22.704"/>
    </inkml:context>
    <inkml:brush xml:id="br0">
      <inkml:brushProperty name="width" value="0.1" units="cm"/>
      <inkml:brushProperty name="height" value="0.1" units="cm"/>
      <inkml:brushProperty name="color" value="#E71225"/>
    </inkml:brush>
  </inkml:definitions>
  <inkml:trace contextRef="#ctx0" brushRef="#br0">1047 0 24575,'-17'41'0,"0"-5"0,-7 11 0,-3 7 0,0-6 0,-2 3-1575,-15 28 0,-2 4 1575,5-8 0,0 2 0,7-13 0,-1 2 0,0 2 0,-1 6 0,0 1 0,0 2-694,-5 4 0,-1 2 0,2 2 694,10-16 0,1 4 0,0-2 0,2-5 0,-2-3 0,1-4 0,1 2 115,-1 13 0,0 3 0,4-8-115,4-9 0,0-3 0,-5 16 0,2-4 0,2 3 1357,13-39-1357,6-31 0,2-7 0,0-1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18.05.2022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- Grüner Faden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8807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Kunden gleich in SA erfassen – </a:t>
            </a:r>
            <a:r>
              <a:rPr lang="de-DE" dirty="0" smtClean="0"/>
              <a:t>Maklerauftrag </a:t>
            </a:r>
            <a:r>
              <a:rPr lang="de-DE" dirty="0"/>
              <a:t>&amp; Erstinformation</a:t>
            </a:r>
          </a:p>
        </p:txBody>
      </p:sp>
    </p:spTree>
    <p:extLst>
      <p:ext uri="{BB962C8B-B14F-4D97-AF65-F5344CB8AC3E}">
        <p14:creationId xmlns:p14="http://schemas.microsoft.com/office/powerpoint/2010/main" val="93963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bitte zuerst hier schauen </a:t>
            </a:r>
            <a:r>
              <a:rPr lang="de-DE" dirty="0" smtClean="0"/>
              <a:t>und </a:t>
            </a:r>
            <a:r>
              <a:rPr lang="de-DE" dirty="0"/>
              <a:t>Kollegen fragen, bevor der Vertriebssupport angefragt wird</a:t>
            </a:r>
            <a:r>
              <a:rPr lang="de-DE" dirty="0" smtClean="0"/>
              <a:t>.</a:t>
            </a:r>
          </a:p>
          <a:p>
            <a:endParaRPr lang="de-DE" dirty="0" smtClean="0"/>
          </a:p>
          <a:p>
            <a:r>
              <a:rPr lang="de-DE" dirty="0" smtClean="0"/>
              <a:t>Wilken!</a:t>
            </a:r>
            <a:r>
              <a:rPr lang="de-DE" baseline="0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1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Wir haben das </a:t>
            </a:r>
            <a:r>
              <a:rPr lang="de-DE" dirty="0" err="1" smtClean="0"/>
              <a:t>Rendevous</a:t>
            </a:r>
            <a:r>
              <a:rPr lang="de-DE" dirty="0" smtClean="0"/>
              <a:t> </a:t>
            </a:r>
          </a:p>
          <a:p>
            <a:endParaRPr lang="de-DE" dirty="0" smtClean="0"/>
          </a:p>
          <a:p>
            <a:r>
              <a:rPr lang="de-DE" dirty="0" smtClean="0"/>
              <a:t>Das ist wichtig und elementar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6717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Analog</a:t>
            </a:r>
            <a:r>
              <a:rPr lang="de-DE" baseline="0" dirty="0" smtClean="0"/>
              <a:t> auch verfügbar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7513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SmartConsult</a:t>
            </a:r>
            <a:r>
              <a:rPr lang="de-DE" dirty="0" smtClean="0"/>
              <a:t>- Live</a:t>
            </a:r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>
                <a:solidFill>
                  <a:srgbClr val="FF0000"/>
                </a:solidFill>
              </a:rPr>
              <a:t>ICH 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25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ICH </a:t>
            </a:r>
          </a:p>
          <a:p>
            <a:endParaRPr lang="de-DE" dirty="0" smtClean="0"/>
          </a:p>
          <a:p>
            <a:r>
              <a:rPr lang="de-DE" dirty="0" smtClean="0"/>
              <a:t>Wie kann ich den Kunden vorbereiten dass er mir spaß macht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280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7567" y="908050"/>
            <a:ext cx="5564717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5485" y="908050"/>
            <a:ext cx="5566833" cy="504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6A19BA30-67D4-732C-9288-BF05A96676E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B15955CE-A6FB-A7B9-FDF6-ABE5845C522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Seite </a:t>
            </a:r>
            <a:fld id="{DC5BE421-CFDA-4D44-AC4C-22F3150A0EB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7967627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  <p:sldLayoutId id="2147483819" r:id="rId4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Unterlagen%20Beratungsprozess/afm%20Rendezvous.pdf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iwm-software.de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iwm-software.de/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iwm-software.de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iwm-software.de/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Unterlagen%20Beratungsprozess/vbnavigator.exe" TargetMode="External"/><Relationship Id="rId7" Type="http://schemas.openxmlformats.org/officeDocument/2006/relationships/hyperlink" Target="Unterlagen%20Beratungsprozess/afm_Entgeltumwandlungsrechner_2010.xls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hyperlink" Target="Unterlagen%20Beratungsprozess/afm_vorsorgebeguenstigungsrechner_2009_10.xls" TargetMode="Externa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customXml" Target="../ink/ink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customXml" Target="../ink/ink6.xml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openxmlformats.org/officeDocument/2006/relationships/customXml" Target="../ink/ink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2016-02-16%20Service-Check%20privat.pdf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12" Type="http://schemas.openxmlformats.org/officeDocument/2006/relationships/image" Target="../media/image5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customXml" Target="../ink/ink13.xml"/><Relationship Id="rId5" Type="http://schemas.openxmlformats.org/officeDocument/2006/relationships/customXml" Target="../ink/ink10.xml"/><Relationship Id="rId10" Type="http://schemas.openxmlformats.org/officeDocument/2006/relationships/image" Target="../media/image53.png"/><Relationship Id="rId4" Type="http://schemas.openxmlformats.org/officeDocument/2006/relationships/image" Target="../media/image50.png"/><Relationship Id="rId9" Type="http://schemas.openxmlformats.org/officeDocument/2006/relationships/customXml" Target="../ink/ink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2.png"/><Relationship Id="rId2" Type="http://schemas.openxmlformats.org/officeDocument/2006/relationships/hyperlink" Target="Unterlagen%20Beratungsprozess/vbnavigator.ex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Unterlagen%20Beratungsprozess/afm_Entgeltumwandlungsrechner_2010.xlsm" TargetMode="External"/><Relationship Id="rId5" Type="http://schemas.openxmlformats.org/officeDocument/2006/relationships/image" Target="../media/image31.png"/><Relationship Id="rId4" Type="http://schemas.openxmlformats.org/officeDocument/2006/relationships/hyperlink" Target="Unterlagen%20Beratungsprozess/afm_vorsorgebeguenstigungsrechner_2009_10.xls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customXml" Target="../ink/ink15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.xml"/><Relationship Id="rId13" Type="http://schemas.openxmlformats.org/officeDocument/2006/relationships/image" Target="../media/image66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customXml" Target="../ink/ink19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6.xml"/><Relationship Id="rId11" Type="http://schemas.openxmlformats.org/officeDocument/2006/relationships/image" Target="../media/image65.png"/><Relationship Id="rId5" Type="http://schemas.openxmlformats.org/officeDocument/2006/relationships/image" Target="../media/image61.png"/><Relationship Id="rId10" Type="http://schemas.openxmlformats.org/officeDocument/2006/relationships/customXml" Target="../ink/ink18.xml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E35E3D5C-57E3-3DED-D8D4-9B04D41DE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28E96117-13F9-8B19-E675-DC4D90B8F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Herzlich Willkommen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="" xmlns:a16="http://schemas.microsoft.com/office/drawing/2014/main" id="{41AB232D-4F33-7FA2-E8F7-A1BA0A52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Beratungsprozesse &amp; Kompetenzen</a:t>
            </a:r>
          </a:p>
        </p:txBody>
      </p:sp>
    </p:spTree>
    <p:extLst>
      <p:ext uri="{BB962C8B-B14F-4D97-AF65-F5344CB8AC3E}">
        <p14:creationId xmlns:p14="http://schemas.microsoft.com/office/powerpoint/2010/main" val="2705284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4BB29B2-8C05-5831-D963-527CBB4B3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Rendezvous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4D8E7B17-59CC-19D5-38DD-4AB27A2083FF}"/>
              </a:ext>
            </a:extLst>
          </p:cNvPr>
          <p:cNvSpPr txBox="1"/>
          <p:nvPr/>
        </p:nvSpPr>
        <p:spPr>
          <a:xfrm>
            <a:off x="2521819" y="2466130"/>
            <a:ext cx="6102416" cy="1218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263" indent="-449263">
              <a:buFontTx/>
              <a:buAutoNum type="arabicPeriod"/>
            </a:pPr>
            <a:r>
              <a:rPr lang="de-DE" altLang="de-DE" sz="1800" dirty="0"/>
              <a:t>Terminvorbereitung / Bestätigung (E-Mail oder Brief)</a:t>
            </a:r>
            <a:br>
              <a:rPr lang="de-DE" altLang="de-DE" sz="1800" dirty="0"/>
            </a:br>
            <a:r>
              <a:rPr lang="de-DE" altLang="de-DE" sz="1400" dirty="0"/>
              <a:t>was hat der Kunde zu erwarten</a:t>
            </a:r>
          </a:p>
          <a:p>
            <a:pPr marL="449263" indent="-449263">
              <a:spcBef>
                <a:spcPts val="1050"/>
              </a:spcBef>
              <a:buFontTx/>
              <a:buAutoNum type="arabicPeriod"/>
            </a:pPr>
            <a:r>
              <a:rPr lang="de-DE" altLang="de-DE" sz="1800" dirty="0"/>
              <a:t>Rendezvous / Erstgespräch</a:t>
            </a:r>
            <a:br>
              <a:rPr lang="de-DE" altLang="de-DE" sz="1800" dirty="0"/>
            </a:br>
            <a:r>
              <a:rPr lang="de-DE" altLang="de-DE" sz="1400" dirty="0"/>
              <a:t>Leitfaden und Vereinbarungen</a:t>
            </a:r>
          </a:p>
        </p:txBody>
      </p:sp>
    </p:spTree>
    <p:extLst>
      <p:ext uri="{BB962C8B-B14F-4D97-AF65-F5344CB8AC3E}">
        <p14:creationId xmlns:p14="http://schemas.microsoft.com/office/powerpoint/2010/main" val="89811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DBA581A-8774-6FC9-A226-548363986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Rendezvous</a:t>
            </a:r>
            <a:endParaRPr lang="de-DE" dirty="0"/>
          </a:p>
        </p:txBody>
      </p:sp>
      <p:pic>
        <p:nvPicPr>
          <p:cNvPr id="3" name="Picture 3">
            <a:hlinkClick r:id="rId3" action="ppaction://hlinkfile"/>
            <a:extLst>
              <a:ext uri="{FF2B5EF4-FFF2-40B4-BE49-F238E27FC236}">
                <a16:creationId xmlns="" xmlns:a16="http://schemas.microsoft.com/office/drawing/2014/main" id="{9842E051-95A1-4B7F-E527-6073EEDA4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2625" y="3278188"/>
            <a:ext cx="3251200" cy="2303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4">
            <a:hlinkClick r:id="rId3" action="ppaction://hlinkfile"/>
            <a:extLst>
              <a:ext uri="{FF2B5EF4-FFF2-40B4-BE49-F238E27FC236}">
                <a16:creationId xmlns="" xmlns:a16="http://schemas.microsoft.com/office/drawing/2014/main" id="{9A38353D-FDBE-4D07-3224-9284B5418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19739" y="2781301"/>
            <a:ext cx="3240087" cy="2295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>
            <a:hlinkClick r:id="rId3" action="ppaction://hlinkfile"/>
            <a:extLst>
              <a:ext uri="{FF2B5EF4-FFF2-40B4-BE49-F238E27FC236}">
                <a16:creationId xmlns="" xmlns:a16="http://schemas.microsoft.com/office/drawing/2014/main" id="{BF09C314-B89E-9311-6157-5A3774066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92539" y="2276476"/>
            <a:ext cx="3240087" cy="2297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>
            <a:hlinkClick r:id="rId3" action="ppaction://hlinkfile"/>
            <a:extLst>
              <a:ext uri="{FF2B5EF4-FFF2-40B4-BE49-F238E27FC236}">
                <a16:creationId xmlns="" xmlns:a16="http://schemas.microsoft.com/office/drawing/2014/main" id="{CA6461C8-9549-E4B7-6607-E4DECF171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92314" y="1773239"/>
            <a:ext cx="3240087" cy="2295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2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1ABD684-D984-9F79-4026-C69BB1A0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Rendezvous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="" xmlns:a16="http://schemas.microsoft.com/office/drawing/2014/main" id="{800C4527-442E-1F2A-6A3C-919924020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484314"/>
            <a:ext cx="3130550" cy="4427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7BA06A62-9951-9330-A029-D428B76F5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714" y="1484314"/>
            <a:ext cx="3144837" cy="4427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ACE41596-7F24-0367-9FEE-9CA4F912A56A}"/>
              </a:ext>
            </a:extLst>
          </p:cNvPr>
          <p:cNvSpPr txBox="1"/>
          <p:nvPr/>
        </p:nvSpPr>
        <p:spPr>
          <a:xfrm>
            <a:off x="1058779" y="342900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auch digital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BB29F40E-127F-C389-184C-AE77D373FF27}"/>
              </a:ext>
            </a:extLst>
          </p:cNvPr>
          <p:cNvSpPr txBox="1"/>
          <p:nvPr/>
        </p:nvSpPr>
        <p:spPr>
          <a:xfrm>
            <a:off x="6841173" y="3105834"/>
            <a:ext cx="2133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Vorausgefüllt, </a:t>
            </a:r>
          </a:p>
          <a:p>
            <a:r>
              <a:rPr lang="de-DE" dirty="0"/>
              <a:t>warum denn nicht?</a:t>
            </a:r>
          </a:p>
        </p:txBody>
      </p:sp>
    </p:spTree>
    <p:extLst>
      <p:ext uri="{BB962C8B-B14F-4D97-AF65-F5344CB8AC3E}">
        <p14:creationId xmlns:p14="http://schemas.microsoft.com/office/powerpoint/2010/main" val="368571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25E6DD6-C206-8B5C-5163-ADC2E618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Rendezvous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7FF8214B-4E85-3BB7-55C3-29F7A7C45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19" y="1503260"/>
            <a:ext cx="4311395" cy="5162234"/>
          </a:xfrm>
          <a:prstGeom prst="rect">
            <a:avLst/>
          </a:prstGeom>
        </p:spPr>
      </p:pic>
      <p:pic>
        <p:nvPicPr>
          <p:cNvPr id="6" name="Grafik 5" descr="Ein Bild, das Tisch enthält.&#10;&#10;Automatisch generierte Beschreibung">
            <a:extLst>
              <a:ext uri="{FF2B5EF4-FFF2-40B4-BE49-F238E27FC236}">
                <a16:creationId xmlns="" xmlns:a16="http://schemas.microsoft.com/office/drawing/2014/main" id="{51121BA1-F6AB-BFBA-8217-B41F12DA9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847" y="1503260"/>
            <a:ext cx="4311396" cy="516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619CE8EA-4C3A-086D-174B-83298D9BA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Rendezvous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08622915-D508-905C-F9B7-F96BCD36D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101" y="1501541"/>
            <a:ext cx="7964547" cy="524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8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D96C828-06D3-FACD-0E9B-64322321A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Pause ???</a:t>
            </a:r>
          </a:p>
        </p:txBody>
      </p:sp>
    </p:spTree>
    <p:extLst>
      <p:ext uri="{BB962C8B-B14F-4D97-AF65-F5344CB8AC3E}">
        <p14:creationId xmlns:p14="http://schemas.microsoft.com/office/powerpoint/2010/main" val="52615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95667F6-BE85-DEDF-F055-7B052C763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/>
              <a:t>Smart Admin (SA) </a:t>
            </a:r>
            <a:r>
              <a:rPr lang="de-DE" dirty="0"/>
              <a:t>I Finanz Office I IWM</a:t>
            </a:r>
          </a:p>
        </p:txBody>
      </p:sp>
      <p:pic>
        <p:nvPicPr>
          <p:cNvPr id="3" name="Picture 5">
            <a:hlinkClick r:id="rId2"/>
            <a:extLst>
              <a:ext uri="{FF2B5EF4-FFF2-40B4-BE49-F238E27FC236}">
                <a16:creationId xmlns="" xmlns:a16="http://schemas.microsoft.com/office/drawing/2014/main" id="{C2EEC655-9874-4F2D-58F4-193424661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2235" y="1575454"/>
            <a:ext cx="1428750" cy="428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727C45B-0433-A12A-4B8C-C51473B21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9653" y="2233062"/>
            <a:ext cx="5230795" cy="4122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>
            <a:extLst>
              <a:ext uri="{FF2B5EF4-FFF2-40B4-BE49-F238E27FC236}">
                <a16:creationId xmlns="" xmlns:a16="http://schemas.microsoft.com/office/drawing/2014/main" id="{E51AD75A-6313-DD10-846A-954E34220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552" y="1510650"/>
            <a:ext cx="6616132" cy="3836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438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494AF5B-0BCC-039E-34AC-41CCB0BC4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Admin (SA)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="" xmlns:a16="http://schemas.microsoft.com/office/drawing/2014/main" id="{420E5486-59F2-AE2A-F69E-FDAB404FB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2056515"/>
            <a:ext cx="8497887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2788" indent="-350838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Vertragsübersichten (Vertragsstatus, Fremdverträge)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Dokumentenverwaltung/ -ablage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E-Mail 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Wiedervorlage- und Terminsystem 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Beratungsdokumentation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Schadenabwicklung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Serienbriefkonfiguration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Selektionsmöglichkeiten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Exportfunktionen (Finanzplan / Sachversicherungsvergleiche)</a:t>
            </a:r>
          </a:p>
        </p:txBody>
      </p:sp>
      <p:pic>
        <p:nvPicPr>
          <p:cNvPr id="4" name="Picture 5">
            <a:hlinkClick r:id="rId2"/>
            <a:extLst>
              <a:ext uri="{FF2B5EF4-FFF2-40B4-BE49-F238E27FC236}">
                <a16:creationId xmlns="" xmlns:a16="http://schemas.microsoft.com/office/drawing/2014/main" id="{501D73A7-186B-642F-817B-178FD93ED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02801" y="1481453"/>
            <a:ext cx="1428750" cy="428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2501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5738835" cy="4796592"/>
          </a:xfrm>
        </p:spPr>
        <p:txBody>
          <a:bodyPr/>
          <a:lstStyle/>
          <a:p>
            <a:r>
              <a:rPr lang="de-DE" dirty="0"/>
              <a:t>Wichtige Felder in der Kundenmaske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Person-Art</a:t>
            </a:r>
          </a:p>
          <a:p>
            <a:pPr marL="342900" indent="-342900">
              <a:buFontTx/>
              <a:buChar char="-"/>
            </a:pPr>
            <a:r>
              <a:rPr lang="de-DE" dirty="0"/>
              <a:t>Kategorie</a:t>
            </a:r>
          </a:p>
          <a:p>
            <a:pPr marL="342900" indent="-342900">
              <a:buFontTx/>
              <a:buChar char="-"/>
            </a:pPr>
            <a:r>
              <a:rPr lang="de-DE" dirty="0"/>
              <a:t>E-Mail, Telefon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Admin (SA)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76" y="3857488"/>
            <a:ext cx="10929592" cy="2708861"/>
          </a:xfrm>
          <a:prstGeom prst="rect">
            <a:avLst/>
          </a:prstGeom>
        </p:spPr>
      </p:pic>
      <p:sp>
        <p:nvSpPr>
          <p:cNvPr id="6" name="Pfeil nach rechts 5"/>
          <p:cNvSpPr/>
          <p:nvPr/>
        </p:nvSpPr>
        <p:spPr>
          <a:xfrm rot="10800000">
            <a:off x="8573496" y="5938708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0800000">
            <a:off x="8796606" y="5700276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0800000">
            <a:off x="8796606" y="5250640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rechts 8"/>
          <p:cNvSpPr/>
          <p:nvPr/>
        </p:nvSpPr>
        <p:spPr>
          <a:xfrm rot="10800000">
            <a:off x="4498140" y="6225060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rechts 9"/>
          <p:cNvSpPr/>
          <p:nvPr/>
        </p:nvSpPr>
        <p:spPr>
          <a:xfrm rot="10800000">
            <a:off x="5644896" y="4050002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358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5738835" cy="4796592"/>
          </a:xfrm>
        </p:spPr>
        <p:txBody>
          <a:bodyPr/>
          <a:lstStyle/>
          <a:p>
            <a:r>
              <a:rPr lang="de-DE" dirty="0"/>
              <a:t>Wichtige Felder in der Kundenmaske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Haken Service</a:t>
            </a:r>
          </a:p>
          <a:p>
            <a:pPr marL="342900" indent="-342900">
              <a:buFontTx/>
              <a:buChar char="-"/>
            </a:pPr>
            <a:r>
              <a:rPr lang="de-DE" dirty="0"/>
              <a:t>Letzter Servicetermin</a:t>
            </a:r>
          </a:p>
          <a:p>
            <a:pPr marL="342900" indent="-342900">
              <a:buFontTx/>
              <a:buChar char="-"/>
            </a:pPr>
            <a:r>
              <a:rPr lang="de-DE" dirty="0"/>
              <a:t>gewünschtes Serviceintervall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Admin (SA)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021" y="2106230"/>
            <a:ext cx="5459078" cy="2708861"/>
          </a:xfrm>
          <a:prstGeom prst="rect">
            <a:avLst/>
          </a:prstGeom>
        </p:spPr>
      </p:pic>
      <p:sp>
        <p:nvSpPr>
          <p:cNvPr id="6" name="Pfeil nach rechts 5"/>
          <p:cNvSpPr/>
          <p:nvPr/>
        </p:nvSpPr>
        <p:spPr>
          <a:xfrm rot="10800000">
            <a:off x="10505535" y="3640086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0800000">
            <a:off x="9737526" y="3341382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0800000">
            <a:off x="8364497" y="3179813"/>
            <a:ext cx="463296" cy="298704"/>
          </a:xfrm>
          <a:prstGeom prst="rightArrow">
            <a:avLst/>
          </a:prstGeom>
          <a:solidFill>
            <a:srgbClr val="C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3764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> Aus der vertrieblichen Praxis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635" y="1507435"/>
            <a:ext cx="4263887" cy="494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0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5DEB5DE5-53CE-BD3E-BCDE-B0C05EA3CB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="" xmlns:a16="http://schemas.microsoft.com/office/drawing/2014/main" id="{3619CDA0-93D3-9EBA-8E1A-141BC55BD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Admin (SA)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150" y="2089146"/>
            <a:ext cx="8783276" cy="4382112"/>
          </a:xfrm>
          <a:prstGeom prst="rect">
            <a:avLst/>
          </a:prstGeom>
        </p:spPr>
      </p:pic>
      <p:sp>
        <p:nvSpPr>
          <p:cNvPr id="6" name="Pfeil nach rechts 5"/>
          <p:cNvSpPr/>
          <p:nvPr/>
        </p:nvSpPr>
        <p:spPr>
          <a:xfrm>
            <a:off x="1043609" y="3816626"/>
            <a:ext cx="1113182" cy="37768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200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5DEB5DE5-53CE-BD3E-BCDE-B0C05EA3CB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="" xmlns:a16="http://schemas.microsoft.com/office/drawing/2014/main" id="{3619CDA0-93D3-9EBA-8E1A-141BC55BD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Admin (SA)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="" xmlns:a16="http://schemas.microsoft.com/office/drawing/2014/main" id="{257289CC-FD6E-2D32-AB70-ADBF242D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198" y="1952146"/>
            <a:ext cx="8182801" cy="45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30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78DEACF-A35F-DEB1-2BF1-5FE387C8D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Smart Admin (SA) I Arbeitshilfen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E4308ED1-6097-98B1-ECE5-2576093BE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602" y="1695766"/>
            <a:ext cx="9397398" cy="493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1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E0FB2B61-BDC8-87CB-C700-28AEB61DB5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altLang="de-DE"/>
              <a:t>Seite </a:t>
            </a:r>
            <a:fld id="{DC5BE421-CFDA-4D44-AC4C-22F3150A0EB6}" type="slidenum">
              <a:rPr lang="de-DE" altLang="de-DE" smtClean="0"/>
              <a:pPr/>
              <a:t>23</a:t>
            </a:fld>
            <a:endParaRPr lang="de-DE" altLang="de-DE"/>
          </a:p>
        </p:txBody>
      </p:sp>
      <p:sp>
        <p:nvSpPr>
          <p:cNvPr id="7" name="Textplatzhalter 6">
            <a:extLst>
              <a:ext uri="{FF2B5EF4-FFF2-40B4-BE49-F238E27FC236}">
                <a16:creationId xmlns="" xmlns:a16="http://schemas.microsoft.com/office/drawing/2014/main" id="{F5E2D06A-0C44-82B8-10D5-68A4DD87E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449263" indent="-449263">
              <a:spcBef>
                <a:spcPts val="1050"/>
              </a:spcBef>
              <a:buFontTx/>
              <a:buAutoNum type="arabicPeriod"/>
            </a:pPr>
            <a:r>
              <a:rPr lang="de-DE" altLang="de-DE" sz="2400" dirty="0"/>
              <a:t>Beratung</a:t>
            </a:r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dirty="0"/>
              <a:t>Motive / Argumentation</a:t>
            </a:r>
            <a:br>
              <a:rPr lang="de-DE" altLang="de-DE" dirty="0"/>
            </a:br>
            <a:r>
              <a:rPr lang="de-DE" altLang="de-DE" dirty="0"/>
              <a:t>Finanzplan / Risikoplan / Dokumentation</a:t>
            </a:r>
          </a:p>
          <a:p>
            <a:pPr marL="449263" indent="-449263">
              <a:spcBef>
                <a:spcPts val="1050"/>
              </a:spcBef>
              <a:buFontTx/>
              <a:buAutoNum type="arabicPeriod"/>
            </a:pPr>
            <a:r>
              <a:rPr lang="de-DE" altLang="de-DE" sz="2400" dirty="0"/>
              <a:t>Zusammenfassung (E-Mail oder Brief)</a:t>
            </a:r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dirty="0"/>
              <a:t>was wurde besprochen / vereinbart</a:t>
            </a:r>
          </a:p>
          <a:p>
            <a:pPr marL="449263" indent="-449263">
              <a:spcBef>
                <a:spcPts val="1050"/>
              </a:spcBef>
              <a:buFontTx/>
              <a:buAutoNum type="arabicPeriod"/>
            </a:pPr>
            <a:r>
              <a:rPr lang="de-DE" altLang="de-DE" sz="2400" dirty="0"/>
              <a:t>Entscheidungsbestätigung</a:t>
            </a:r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dirty="0" err="1"/>
              <a:t>Welcomebrief</a:t>
            </a:r>
            <a:r>
              <a:rPr lang="de-DE" altLang="de-DE" dirty="0"/>
              <a:t> oder individuelle Botschaft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800" dirty="0"/>
              <a:t>					</a:t>
            </a:r>
            <a:r>
              <a:rPr lang="de-DE" sz="2800" dirty="0" smtClean="0"/>
              <a:t>nicht vergessen!</a:t>
            </a:r>
            <a:endParaRPr lang="de-DE" sz="2800" dirty="0"/>
          </a:p>
        </p:txBody>
      </p:sp>
      <p:sp>
        <p:nvSpPr>
          <p:cNvPr id="6" name="Titel 5">
            <a:extLst>
              <a:ext uri="{FF2B5EF4-FFF2-40B4-BE49-F238E27FC236}">
                <a16:creationId xmlns="" xmlns:a16="http://schemas.microsoft.com/office/drawing/2014/main" id="{75920153-D2AA-25CA-18FE-363E8A803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dirty="0"/>
              <a:t>Beratung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2261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8B9D19D-A936-0148-B7BE-3D7618BD7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finanzplan</a:t>
            </a:r>
            <a:endParaRPr lang="de-DE" dirty="0"/>
          </a:p>
        </p:txBody>
      </p:sp>
      <p:pic>
        <p:nvPicPr>
          <p:cNvPr id="3" name="Picture 5">
            <a:hlinkClick r:id="rId2"/>
            <a:extLst>
              <a:ext uri="{FF2B5EF4-FFF2-40B4-BE49-F238E27FC236}">
                <a16:creationId xmlns="" xmlns:a16="http://schemas.microsoft.com/office/drawing/2014/main" id="{7C3968A6-7F86-2A24-72DC-DEEE5A2CC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9217" y="1695766"/>
            <a:ext cx="1428750" cy="428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10" descr="C:\Users\Huber\Desktop\FinanzOffice_Screenshot.jpg">
            <a:extLst>
              <a:ext uri="{FF2B5EF4-FFF2-40B4-BE49-F238E27FC236}">
                <a16:creationId xmlns="" xmlns:a16="http://schemas.microsoft.com/office/drawing/2014/main" id="{6AD44BA6-A6A1-A89D-8B82-BBC0926CC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221" y="1695766"/>
            <a:ext cx="3816350" cy="2065338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9" descr="C:\Users\Huber\Desktop\FinanzAnalyse_Screenshot.jpg">
            <a:extLst>
              <a:ext uri="{FF2B5EF4-FFF2-40B4-BE49-F238E27FC236}">
                <a16:creationId xmlns="" xmlns:a16="http://schemas.microsoft.com/office/drawing/2014/main" id="{3E0AD106-F619-F648-3A13-5B6B276D0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75772" y="2343467"/>
            <a:ext cx="3978275" cy="20161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 Box 3">
            <a:extLst>
              <a:ext uri="{FF2B5EF4-FFF2-40B4-BE49-F238E27FC236}">
                <a16:creationId xmlns="" xmlns:a16="http://schemas.microsoft.com/office/drawing/2014/main" id="{B48125B4-3AD2-099A-3A8C-96C4F6E2D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868" y="5162234"/>
            <a:ext cx="84978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2788" indent="-350838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Qualitätsanalysesoftware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Schnittstelle zu Vergleichs-, Angebots-, Abschlusstool</a:t>
            </a:r>
          </a:p>
        </p:txBody>
      </p:sp>
    </p:spTree>
    <p:extLst>
      <p:ext uri="{BB962C8B-B14F-4D97-AF65-F5344CB8AC3E}">
        <p14:creationId xmlns:p14="http://schemas.microsoft.com/office/powerpoint/2010/main" val="307242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11E9000-7743-57F9-74E5-D45FC1C61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Finanzplan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="" xmlns:a16="http://schemas.microsoft.com/office/drawing/2014/main" id="{FDF3550C-E0C5-3C38-AA66-E6AD16A9F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9670" y="3284984"/>
            <a:ext cx="1680187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llipse 7">
            <a:extLst>
              <a:ext uri="{FF2B5EF4-FFF2-40B4-BE49-F238E27FC236}">
                <a16:creationId xmlns="" xmlns:a16="http://schemas.microsoft.com/office/drawing/2014/main" id="{F8A9D132-453B-2C8C-49ED-C7F34B98B5BD}"/>
              </a:ext>
            </a:extLst>
          </p:cNvPr>
          <p:cNvSpPr/>
          <p:nvPr/>
        </p:nvSpPr>
        <p:spPr bwMode="auto">
          <a:xfrm>
            <a:off x="2782888" y="2420939"/>
            <a:ext cx="2305050" cy="2160587"/>
          </a:xfrm>
          <a:prstGeom prst="ellipse">
            <a:avLst/>
          </a:prstGeom>
          <a:noFill/>
          <a:ln w="12700" cap="flat" cmpd="sng" algn="ctr">
            <a:solidFill>
              <a:schemeClr val="tx1"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endParaRPr lang="de-DE">
              <a:ea typeface="ＭＳ Ｐゴシック" pitchFamily="-16" charset="-128"/>
            </a:endParaRPr>
          </a:p>
        </p:txBody>
      </p:sp>
      <p:sp>
        <p:nvSpPr>
          <p:cNvPr id="5" name="Ellipse 8">
            <a:extLst>
              <a:ext uri="{FF2B5EF4-FFF2-40B4-BE49-F238E27FC236}">
                <a16:creationId xmlns="" xmlns:a16="http://schemas.microsoft.com/office/drawing/2014/main" id="{591A083E-32E7-CD27-7259-24A23EA279EA}"/>
              </a:ext>
            </a:extLst>
          </p:cNvPr>
          <p:cNvSpPr/>
          <p:nvPr/>
        </p:nvSpPr>
        <p:spPr bwMode="auto">
          <a:xfrm>
            <a:off x="6959600" y="2420939"/>
            <a:ext cx="2305050" cy="2160587"/>
          </a:xfrm>
          <a:prstGeom prst="ellipse">
            <a:avLst/>
          </a:prstGeom>
          <a:noFill/>
          <a:ln w="12700" cap="flat" cmpd="sng" algn="ctr">
            <a:solidFill>
              <a:schemeClr val="tx1"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endParaRPr lang="de-DE">
              <a:ea typeface="ＭＳ Ｐゴシック" pitchFamily="-16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B94BD05-2D75-91EE-B25F-F15FB3234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6134" y="3284984"/>
            <a:ext cx="1680187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Pfeil nach links und rechts 6">
            <a:extLst>
              <a:ext uri="{FF2B5EF4-FFF2-40B4-BE49-F238E27FC236}">
                <a16:creationId xmlns="" xmlns:a16="http://schemas.microsoft.com/office/drawing/2014/main" id="{D5019408-95F7-446D-8D5F-1049799CD2B4}"/>
              </a:ext>
            </a:extLst>
          </p:cNvPr>
          <p:cNvSpPr/>
          <p:nvPr/>
        </p:nvSpPr>
        <p:spPr bwMode="auto">
          <a:xfrm>
            <a:off x="5303838" y="3284539"/>
            <a:ext cx="1439862" cy="504825"/>
          </a:xfrm>
          <a:prstGeom prst="leftRightArrow">
            <a:avLst/>
          </a:prstGeom>
          <a:solidFill>
            <a:srgbClr val="D6D6D6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endParaRPr lang="de-DE">
              <a:ea typeface="ＭＳ Ｐゴシック" pitchFamily="-16" charset="-128"/>
            </a:endParaRPr>
          </a:p>
        </p:txBody>
      </p:sp>
      <p:sp>
        <p:nvSpPr>
          <p:cNvPr id="8" name="Textfeld 12">
            <a:extLst>
              <a:ext uri="{FF2B5EF4-FFF2-40B4-BE49-F238E27FC236}">
                <a16:creationId xmlns="" xmlns:a16="http://schemas.microsoft.com/office/drawing/2014/main" id="{AC0EC064-2010-D47A-0A69-E4A6D1049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201" y="4724401"/>
            <a:ext cx="13319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altLang="de-DE" sz="1600"/>
              <a:t>FinanzOffice</a:t>
            </a:r>
          </a:p>
        </p:txBody>
      </p:sp>
      <p:sp>
        <p:nvSpPr>
          <p:cNvPr id="9" name="Textfeld 13">
            <a:extLst>
              <a:ext uri="{FF2B5EF4-FFF2-40B4-BE49-F238E27FC236}">
                <a16:creationId xmlns="" xmlns:a16="http://schemas.microsoft.com/office/drawing/2014/main" id="{6A3FCDEA-2E67-CE7D-BAAC-727A8B286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8975" y="4724400"/>
            <a:ext cx="22050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altLang="de-DE" sz="1600"/>
              <a:t>afm Finanzplan (IWM)</a:t>
            </a:r>
          </a:p>
        </p:txBody>
      </p:sp>
    </p:spTree>
    <p:extLst>
      <p:ext uri="{BB962C8B-B14F-4D97-AF65-F5344CB8AC3E}">
        <p14:creationId xmlns:p14="http://schemas.microsoft.com/office/powerpoint/2010/main" val="25130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1DABF1A-2CFE-43F1-EA53-32180E1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45" y="516056"/>
            <a:ext cx="9012862" cy="1325563"/>
          </a:xfrm>
        </p:spPr>
        <p:txBody>
          <a:bodyPr/>
          <a:lstStyle/>
          <a:p>
            <a:r>
              <a:rPr lang="de-DE" dirty="0"/>
              <a:t>Finanzplan 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 Box 3">
            <a:extLst>
              <a:ext uri="{FF2B5EF4-FFF2-40B4-BE49-F238E27FC236}">
                <a16:creationId xmlns="" xmlns:a16="http://schemas.microsoft.com/office/drawing/2014/main" id="{22ADAE58-377D-9077-D3F8-CBA4A1CE3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1989139"/>
            <a:ext cx="849788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2788" indent="-350838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Haftungsbeschränkung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Dokumentation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Qualität nach Außen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Vorsorgenavigation</a:t>
            </a:r>
          </a:p>
        </p:txBody>
      </p:sp>
      <p:pic>
        <p:nvPicPr>
          <p:cNvPr id="4" name="Picture 5">
            <a:hlinkClick r:id="rId2"/>
            <a:extLst>
              <a:ext uri="{FF2B5EF4-FFF2-40B4-BE49-F238E27FC236}">
                <a16:creationId xmlns="" xmlns:a16="http://schemas.microsoft.com/office/drawing/2014/main" id="{302DE880-39FB-8F66-6D20-2CAA900DA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5149" y="2509104"/>
            <a:ext cx="1428750" cy="428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8981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9D185B2-EEAF-6711-BE0B-76C4B891A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Finanzplan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FEACD03B-3C79-39B8-7AA9-4ACC0D870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291" y="1482289"/>
            <a:ext cx="4193417" cy="530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4BD69B8-3B09-0259-F07C-CF5F4FE20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Beratungstools</a:t>
            </a:r>
          </a:p>
        </p:txBody>
      </p:sp>
      <p:grpSp>
        <p:nvGrpSpPr>
          <p:cNvPr id="3" name="Gruppieren 17">
            <a:extLst>
              <a:ext uri="{FF2B5EF4-FFF2-40B4-BE49-F238E27FC236}">
                <a16:creationId xmlns="" xmlns:a16="http://schemas.microsoft.com/office/drawing/2014/main" id="{CB9A0988-E265-C20F-53D9-9F59AD87A931}"/>
              </a:ext>
            </a:extLst>
          </p:cNvPr>
          <p:cNvGrpSpPr>
            <a:grpSpLocks/>
          </p:cNvGrpSpPr>
          <p:nvPr/>
        </p:nvGrpSpPr>
        <p:grpSpPr bwMode="auto">
          <a:xfrm>
            <a:off x="1992313" y="2420939"/>
            <a:ext cx="2303462" cy="2232025"/>
            <a:chOff x="3419872" y="1628800"/>
            <a:chExt cx="2304256" cy="2232248"/>
          </a:xfrm>
        </p:grpSpPr>
        <p:sp>
          <p:nvSpPr>
            <p:cNvPr id="4" name="Text Box 3">
              <a:hlinkClick r:id="rId3" action="ppaction://hlinkfile"/>
              <a:extLst>
                <a:ext uri="{FF2B5EF4-FFF2-40B4-BE49-F238E27FC236}">
                  <a16:creationId xmlns="" xmlns:a16="http://schemas.microsoft.com/office/drawing/2014/main" id="{48F61FCE-85FF-8400-5D8E-1D8BCDB764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9872" y="1628800"/>
              <a:ext cx="2304256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defRPr sz="24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2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rgbClr val="1D2D4B"/>
                </a:buClr>
              </a:pPr>
              <a:r>
                <a:rPr kumimoji="1" lang="de-DE" altLang="de-DE" sz="1200" b="1"/>
                <a:t>Strategienavigation</a:t>
              </a:r>
            </a:p>
          </p:txBody>
        </p:sp>
        <p:pic>
          <p:nvPicPr>
            <p:cNvPr id="5" name="Picture 8" descr="C:\Dokumente und Einstellungen\Wilken\Desktop\vorschau.jpg">
              <a:hlinkClick r:id="rId3" action="ppaction://hlinkfile"/>
              <a:extLst>
                <a:ext uri="{FF2B5EF4-FFF2-40B4-BE49-F238E27FC236}">
                  <a16:creationId xmlns="" xmlns:a16="http://schemas.microsoft.com/office/drawing/2014/main" id="{E21AEDE0-9CF2-F948-4628-BDDFDD6F9B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19872" y="2132087"/>
              <a:ext cx="2286788" cy="172896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6" name="Gruppieren 5">
            <a:extLst>
              <a:ext uri="{FF2B5EF4-FFF2-40B4-BE49-F238E27FC236}">
                <a16:creationId xmlns="" xmlns:a16="http://schemas.microsoft.com/office/drawing/2014/main" id="{53E397A5-1EC8-8F50-5808-091B2DD5EF26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2420938"/>
            <a:ext cx="2946400" cy="2246312"/>
            <a:chOff x="2920857" y="2420941"/>
            <a:chExt cx="2947287" cy="2245848"/>
          </a:xfrm>
        </p:grpSpPr>
        <p:sp>
          <p:nvSpPr>
            <p:cNvPr id="7" name="Text Box 3">
              <a:hlinkClick r:id="rId5" action="ppaction://hlinkfile"/>
              <a:extLst>
                <a:ext uri="{FF2B5EF4-FFF2-40B4-BE49-F238E27FC236}">
                  <a16:creationId xmlns="" xmlns:a16="http://schemas.microsoft.com/office/drawing/2014/main" id="{14735FDF-499C-0D9D-500C-AE9C61D60E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1975" y="2420941"/>
              <a:ext cx="2592388" cy="360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defRPr sz="24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2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rgbClr val="1D2D4B"/>
                </a:buClr>
              </a:pPr>
              <a:r>
                <a:rPr kumimoji="1" lang="de-DE" altLang="de-DE" sz="1200" b="1" dirty="0"/>
                <a:t>Risikoklassenfinder</a:t>
              </a:r>
            </a:p>
          </p:txBody>
        </p:sp>
        <p:pic>
          <p:nvPicPr>
            <p:cNvPr id="8" name="Grafik 7">
              <a:extLst>
                <a:ext uri="{FF2B5EF4-FFF2-40B4-BE49-F238E27FC236}">
                  <a16:creationId xmlns="" xmlns:a16="http://schemas.microsoft.com/office/drawing/2014/main" id="{1485E443-FECC-17BC-A407-BD0EC30CF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20857" y="2925662"/>
              <a:ext cx="2947287" cy="1741127"/>
            </a:xfrm>
            <a:prstGeom prst="rect">
              <a:avLst/>
            </a:prstGeom>
            <a:effectLst>
              <a:outerShdw blurRad="292100" dist="139700" dir="2700000" algn="ctr" rotWithShape="0">
                <a:schemeClr val="tx1">
                  <a:alpha val="65000"/>
                </a:schemeClr>
              </a:outerShdw>
            </a:effectLst>
          </p:spPr>
        </p:pic>
      </p:grpSp>
      <p:sp>
        <p:nvSpPr>
          <p:cNvPr id="9" name="Text Box 3">
            <a:hlinkClick r:id="rId7" action="ppaction://hlinkfile"/>
            <a:extLst>
              <a:ext uri="{FF2B5EF4-FFF2-40B4-BE49-F238E27FC236}">
                <a16:creationId xmlns="" xmlns:a16="http://schemas.microsoft.com/office/drawing/2014/main" id="{00F2350D-DBF9-66DD-A4AB-3753998E2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2420938"/>
            <a:ext cx="23749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200" b="1" dirty="0"/>
              <a:t>Finanzplaner PRO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0DEAF6F8-9984-E5BE-97E3-9C8554533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35864" y="2924175"/>
            <a:ext cx="2592387" cy="1728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4A3B85FD-ECE9-27CF-9381-937D996321C8}"/>
              </a:ext>
            </a:extLst>
          </p:cNvPr>
          <p:cNvSpPr txBox="1"/>
          <p:nvPr/>
        </p:nvSpPr>
        <p:spPr>
          <a:xfrm>
            <a:off x="4822257" y="5563402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und bereits auch schon da</a:t>
            </a:r>
          </a:p>
        </p:txBody>
      </p:sp>
    </p:spTree>
    <p:extLst>
      <p:ext uri="{BB962C8B-B14F-4D97-AF65-F5344CB8AC3E}">
        <p14:creationId xmlns:p14="http://schemas.microsoft.com/office/powerpoint/2010/main" val="390423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E1BC4A9-A2EC-68FB-0981-AAF0078A8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Strategienavigation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8DCF7E7E-4DFA-2255-C303-763FF6E1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06" y="1491916"/>
            <a:ext cx="4207341" cy="536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0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="" xmlns:a16="http://schemas.microsoft.com/office/drawing/2014/main" id="{90366BD0-C5DF-B1BE-BECA-870574F63E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9331" y="942387"/>
            <a:ext cx="10822677" cy="677862"/>
          </a:xfrm>
        </p:spPr>
        <p:txBody>
          <a:bodyPr/>
          <a:lstStyle/>
          <a:p>
            <a:r>
              <a:rPr lang="de-DE" altLang="de-DE" b="0" cap="all" dirty="0"/>
              <a:t>Beratungsprozess - emotionale Erfolgsfaktoren</a:t>
            </a:r>
            <a:endParaRPr lang="de-DE" altLang="de-DE" dirty="0"/>
          </a:p>
        </p:txBody>
      </p:sp>
      <p:sp>
        <p:nvSpPr>
          <p:cNvPr id="4099" name="Text Box 3">
            <a:extLst>
              <a:ext uri="{FF2B5EF4-FFF2-40B4-BE49-F238E27FC236}">
                <a16:creationId xmlns="" xmlns:a16="http://schemas.microsoft.com/office/drawing/2014/main" id="{F80E7BE8-C4ED-D861-B556-ED2D904A7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7763" y="6224589"/>
            <a:ext cx="7993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kumimoji="1" lang="de-DE" altLang="de-DE" sz="2000" b="1" dirty="0"/>
              <a:t>Erfolgselemente des Arbeitsprozesses</a:t>
            </a:r>
          </a:p>
        </p:txBody>
      </p:sp>
      <p:sp>
        <p:nvSpPr>
          <p:cNvPr id="5" name="Text Box 27">
            <a:extLst>
              <a:ext uri="{FF2B5EF4-FFF2-40B4-BE49-F238E27FC236}">
                <a16:creationId xmlns="" xmlns:a16="http://schemas.microsoft.com/office/drawing/2014/main" id="{16009B00-B230-144A-77F6-8A9930434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17732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ServiceCheck</a:t>
            </a:r>
          </a:p>
        </p:txBody>
      </p:sp>
      <p:sp>
        <p:nvSpPr>
          <p:cNvPr id="6" name="Text Box 27">
            <a:extLst>
              <a:ext uri="{FF2B5EF4-FFF2-40B4-BE49-F238E27FC236}">
                <a16:creationId xmlns="" xmlns:a16="http://schemas.microsoft.com/office/drawing/2014/main" id="{AF403241-1A66-9023-2161-D885E0E87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3" y="3500438"/>
            <a:ext cx="1695450" cy="576262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Wissen</a:t>
            </a:r>
          </a:p>
        </p:txBody>
      </p:sp>
      <p:sp>
        <p:nvSpPr>
          <p:cNvPr id="7" name="Text Box 27">
            <a:extLst>
              <a:ext uri="{FF2B5EF4-FFF2-40B4-BE49-F238E27FC236}">
                <a16:creationId xmlns="" xmlns:a16="http://schemas.microsoft.com/office/drawing/2014/main" id="{75E8A7D0-0826-AB5F-338F-AF3C57DF3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464" y="3500438"/>
            <a:ext cx="1697037" cy="576262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Wirkung</a:t>
            </a:r>
          </a:p>
        </p:txBody>
      </p:sp>
      <p:sp>
        <p:nvSpPr>
          <p:cNvPr id="8" name="Text Box 27">
            <a:extLst>
              <a:ext uri="{FF2B5EF4-FFF2-40B4-BE49-F238E27FC236}">
                <a16:creationId xmlns="" xmlns:a16="http://schemas.microsoft.com/office/drawing/2014/main" id="{A441613F-4A2F-8EE6-2818-956DCFC4B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3500438"/>
            <a:ext cx="1695450" cy="576262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Darstellung</a:t>
            </a:r>
          </a:p>
        </p:txBody>
      </p:sp>
      <p:sp>
        <p:nvSpPr>
          <p:cNvPr id="9" name="Text Box 27">
            <a:extLst>
              <a:ext uri="{FF2B5EF4-FFF2-40B4-BE49-F238E27FC236}">
                <a16:creationId xmlns="" xmlns:a16="http://schemas.microsoft.com/office/drawing/2014/main" id="{03927465-1E45-2062-C4C5-7EDCB3527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26368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Beratungstools</a:t>
            </a:r>
          </a:p>
        </p:txBody>
      </p:sp>
      <p:sp>
        <p:nvSpPr>
          <p:cNvPr id="10" name="Text Box 27">
            <a:extLst>
              <a:ext uri="{FF2B5EF4-FFF2-40B4-BE49-F238E27FC236}">
                <a16:creationId xmlns="" xmlns:a16="http://schemas.microsoft.com/office/drawing/2014/main" id="{B59FCC55-C5AC-1A01-BFF3-74E5C96C2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3500438"/>
            <a:ext cx="1695450" cy="576262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Einstellung</a:t>
            </a:r>
          </a:p>
        </p:txBody>
      </p:sp>
      <p:sp>
        <p:nvSpPr>
          <p:cNvPr id="11" name="Text Box 27">
            <a:extLst>
              <a:ext uri="{FF2B5EF4-FFF2-40B4-BE49-F238E27FC236}">
                <a16:creationId xmlns="" xmlns:a16="http://schemas.microsoft.com/office/drawing/2014/main" id="{0AE991BE-ED55-518E-F801-DDA9E1567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43656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Übersicht</a:t>
            </a:r>
          </a:p>
        </p:txBody>
      </p:sp>
      <p:sp>
        <p:nvSpPr>
          <p:cNvPr id="12" name="Text Box 27">
            <a:extLst>
              <a:ext uri="{FF2B5EF4-FFF2-40B4-BE49-F238E27FC236}">
                <a16:creationId xmlns="" xmlns:a16="http://schemas.microsoft.com/office/drawing/2014/main" id="{067A2914-EF51-CE6D-CA10-5DCCBE1D8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52292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Individualität</a:t>
            </a:r>
          </a:p>
        </p:txBody>
      </p:sp>
      <p:cxnSp>
        <p:nvCxnSpPr>
          <p:cNvPr id="4108" name="Gerade Verbindung mit Pfeil 15">
            <a:extLst>
              <a:ext uri="{FF2B5EF4-FFF2-40B4-BE49-F238E27FC236}">
                <a16:creationId xmlns="" xmlns:a16="http://schemas.microsoft.com/office/drawing/2014/main" id="{8632E2DE-FED3-76E1-10D2-9FD9A83362B7}"/>
              </a:ext>
            </a:extLst>
          </p:cNvPr>
          <p:cNvCxnSpPr>
            <a:cxnSpLocks noChangeShapeType="1"/>
            <a:stCxn id="10" idx="3"/>
            <a:endCxn id="6" idx="1"/>
          </p:cNvCxnSpPr>
          <p:nvPr/>
        </p:nvCxnSpPr>
        <p:spPr bwMode="auto">
          <a:xfrm>
            <a:off x="3687763" y="3789364"/>
            <a:ext cx="46355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09" name="Gerade Verbindung mit Pfeil 18">
            <a:extLst>
              <a:ext uri="{FF2B5EF4-FFF2-40B4-BE49-F238E27FC236}">
                <a16:creationId xmlns="" xmlns:a16="http://schemas.microsoft.com/office/drawing/2014/main" id="{1043AF1B-F785-891E-A152-EF8D1C297519}"/>
              </a:ext>
            </a:extLst>
          </p:cNvPr>
          <p:cNvCxnSpPr>
            <a:cxnSpLocks noChangeShapeType="1"/>
            <a:stCxn id="6" idx="3"/>
            <a:endCxn id="8" idx="1"/>
          </p:cNvCxnSpPr>
          <p:nvPr/>
        </p:nvCxnSpPr>
        <p:spPr bwMode="auto">
          <a:xfrm>
            <a:off x="5846764" y="3789364"/>
            <a:ext cx="433387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0" name="Gerade Verbindung mit Pfeil 21">
            <a:extLst>
              <a:ext uri="{FF2B5EF4-FFF2-40B4-BE49-F238E27FC236}">
                <a16:creationId xmlns="" xmlns:a16="http://schemas.microsoft.com/office/drawing/2014/main" id="{4B387795-50C2-D1D9-271F-A02BB00573C1}"/>
              </a:ext>
            </a:extLst>
          </p:cNvPr>
          <p:cNvCxnSpPr>
            <a:cxnSpLocks noChangeShapeType="1"/>
            <a:stCxn id="8" idx="3"/>
            <a:endCxn id="7" idx="1"/>
          </p:cNvCxnSpPr>
          <p:nvPr/>
        </p:nvCxnSpPr>
        <p:spPr bwMode="auto">
          <a:xfrm>
            <a:off x="7975601" y="3789364"/>
            <a:ext cx="423863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1" name="Gerade Verbindung 23">
            <a:extLst>
              <a:ext uri="{FF2B5EF4-FFF2-40B4-BE49-F238E27FC236}">
                <a16:creationId xmlns="" xmlns:a16="http://schemas.microsoft.com/office/drawing/2014/main" id="{76AAA31B-0E7A-53DB-1710-9F9DBE5D4C71}"/>
              </a:ext>
            </a:extLst>
          </p:cNvPr>
          <p:cNvCxnSpPr>
            <a:cxnSpLocks noChangeShapeType="1"/>
            <a:stCxn id="5" idx="2"/>
            <a:endCxn id="9" idx="0"/>
          </p:cNvCxnSpPr>
          <p:nvPr/>
        </p:nvCxnSpPr>
        <p:spPr bwMode="auto">
          <a:xfrm rot="5400000">
            <a:off x="6984206" y="2493169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2" name="Gerade Verbindung 25">
            <a:extLst>
              <a:ext uri="{FF2B5EF4-FFF2-40B4-BE49-F238E27FC236}">
                <a16:creationId xmlns="" xmlns:a16="http://schemas.microsoft.com/office/drawing/2014/main" id="{12569F80-D391-4C7E-4460-B4ABBA61801C}"/>
              </a:ext>
            </a:extLst>
          </p:cNvPr>
          <p:cNvCxnSpPr>
            <a:cxnSpLocks noChangeShapeType="1"/>
            <a:stCxn id="9" idx="2"/>
            <a:endCxn id="8" idx="0"/>
          </p:cNvCxnSpPr>
          <p:nvPr/>
        </p:nvCxnSpPr>
        <p:spPr bwMode="auto">
          <a:xfrm rot="5400000">
            <a:off x="6984206" y="3356769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3" name="Gerade Verbindung 27">
            <a:extLst>
              <a:ext uri="{FF2B5EF4-FFF2-40B4-BE49-F238E27FC236}">
                <a16:creationId xmlns="" xmlns:a16="http://schemas.microsoft.com/office/drawing/2014/main" id="{A4B4FFCE-E14B-A64C-AE28-43EED6D3E682}"/>
              </a:ext>
            </a:extLst>
          </p:cNvPr>
          <p:cNvCxnSpPr>
            <a:cxnSpLocks noChangeShapeType="1"/>
            <a:stCxn id="8" idx="2"/>
            <a:endCxn id="11" idx="0"/>
          </p:cNvCxnSpPr>
          <p:nvPr/>
        </p:nvCxnSpPr>
        <p:spPr bwMode="auto">
          <a:xfrm rot="5400000">
            <a:off x="6983413" y="4221163"/>
            <a:ext cx="2889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4" name="Gerade Verbindung 29">
            <a:extLst>
              <a:ext uri="{FF2B5EF4-FFF2-40B4-BE49-F238E27FC236}">
                <a16:creationId xmlns="" xmlns:a16="http://schemas.microsoft.com/office/drawing/2014/main" id="{2F646C35-A03C-67D2-E8BE-7C9A2903E196}"/>
              </a:ext>
            </a:extLst>
          </p:cNvPr>
          <p:cNvCxnSpPr>
            <a:cxnSpLocks noChangeShapeType="1"/>
            <a:stCxn id="11" idx="2"/>
            <a:endCxn id="12" idx="0"/>
          </p:cNvCxnSpPr>
          <p:nvPr/>
        </p:nvCxnSpPr>
        <p:spPr bwMode="auto">
          <a:xfrm rot="5400000">
            <a:off x="6984207" y="5085557"/>
            <a:ext cx="2873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Text Box 27">
            <a:extLst>
              <a:ext uri="{FF2B5EF4-FFF2-40B4-BE49-F238E27FC236}">
                <a16:creationId xmlns="" xmlns:a16="http://schemas.microsoft.com/office/drawing/2014/main" id="{BC7C5E32-FC77-6488-B952-48FE8FE93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3" y="17732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Kreativität</a:t>
            </a:r>
          </a:p>
        </p:txBody>
      </p:sp>
      <p:sp>
        <p:nvSpPr>
          <p:cNvPr id="20" name="Text Box 27">
            <a:extLst>
              <a:ext uri="{FF2B5EF4-FFF2-40B4-BE49-F238E27FC236}">
                <a16:creationId xmlns="" xmlns:a16="http://schemas.microsoft.com/office/drawing/2014/main" id="{FBB0D5D4-0071-3643-C641-EA5788735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3" y="26368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Bedarf</a:t>
            </a:r>
          </a:p>
        </p:txBody>
      </p:sp>
      <p:sp>
        <p:nvSpPr>
          <p:cNvPr id="21" name="Text Box 27">
            <a:extLst>
              <a:ext uri="{FF2B5EF4-FFF2-40B4-BE49-F238E27FC236}">
                <a16:creationId xmlns="" xmlns:a16="http://schemas.microsoft.com/office/drawing/2014/main" id="{BFDE0F9E-CAAF-6372-0600-8F9B0B6A3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3" y="43656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Markt</a:t>
            </a:r>
          </a:p>
        </p:txBody>
      </p:sp>
      <p:sp>
        <p:nvSpPr>
          <p:cNvPr id="22" name="Text Box 27">
            <a:extLst>
              <a:ext uri="{FF2B5EF4-FFF2-40B4-BE49-F238E27FC236}">
                <a16:creationId xmlns="" xmlns:a16="http://schemas.microsoft.com/office/drawing/2014/main" id="{127F962D-5133-C738-A17E-2D91C9967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3" y="52292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KBF</a:t>
            </a:r>
          </a:p>
        </p:txBody>
      </p:sp>
      <p:cxnSp>
        <p:nvCxnSpPr>
          <p:cNvPr id="23" name="Gerade Verbindung 23">
            <a:extLst>
              <a:ext uri="{FF2B5EF4-FFF2-40B4-BE49-F238E27FC236}">
                <a16:creationId xmlns="" xmlns:a16="http://schemas.microsoft.com/office/drawing/2014/main" id="{0379E21B-5C11-C2EE-5B0F-46B9A5292B57}"/>
              </a:ext>
            </a:extLst>
          </p:cNvPr>
          <p:cNvCxnSpPr>
            <a:cxnSpLocks noChangeShapeType="1"/>
            <a:stCxn id="19" idx="2"/>
            <a:endCxn id="20" idx="0"/>
          </p:cNvCxnSpPr>
          <p:nvPr/>
        </p:nvCxnSpPr>
        <p:spPr bwMode="auto">
          <a:xfrm rot="5400000">
            <a:off x="4855369" y="2493169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Gerade Verbindung 25">
            <a:extLst>
              <a:ext uri="{FF2B5EF4-FFF2-40B4-BE49-F238E27FC236}">
                <a16:creationId xmlns="" xmlns:a16="http://schemas.microsoft.com/office/drawing/2014/main" id="{00EEA7D6-87FF-ECA7-2376-7522A86DFFB6}"/>
              </a:ext>
            </a:extLst>
          </p:cNvPr>
          <p:cNvCxnSpPr>
            <a:cxnSpLocks noChangeShapeType="1"/>
            <a:stCxn id="20" idx="2"/>
          </p:cNvCxnSpPr>
          <p:nvPr/>
        </p:nvCxnSpPr>
        <p:spPr bwMode="auto">
          <a:xfrm rot="5400000">
            <a:off x="4855369" y="3356769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Gerade Verbindung 27">
            <a:extLst>
              <a:ext uri="{FF2B5EF4-FFF2-40B4-BE49-F238E27FC236}">
                <a16:creationId xmlns="" xmlns:a16="http://schemas.microsoft.com/office/drawing/2014/main" id="{67A0C7E8-8F99-D98B-3FEA-F1C31ED6FCE5}"/>
              </a:ext>
            </a:extLst>
          </p:cNvPr>
          <p:cNvCxnSpPr>
            <a:cxnSpLocks noChangeShapeType="1"/>
            <a:endCxn id="21" idx="0"/>
          </p:cNvCxnSpPr>
          <p:nvPr/>
        </p:nvCxnSpPr>
        <p:spPr bwMode="auto">
          <a:xfrm rot="5400000">
            <a:off x="4854576" y="4221163"/>
            <a:ext cx="2889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Gerade Verbindung 29">
            <a:extLst>
              <a:ext uri="{FF2B5EF4-FFF2-40B4-BE49-F238E27FC236}">
                <a16:creationId xmlns="" xmlns:a16="http://schemas.microsoft.com/office/drawing/2014/main" id="{2A4FC88A-FFCD-BC7C-153A-73DEFA82A013}"/>
              </a:ext>
            </a:extLst>
          </p:cNvPr>
          <p:cNvCxnSpPr>
            <a:cxnSpLocks noChangeShapeType="1"/>
            <a:stCxn id="21" idx="2"/>
            <a:endCxn id="22" idx="0"/>
          </p:cNvCxnSpPr>
          <p:nvPr/>
        </p:nvCxnSpPr>
        <p:spPr bwMode="auto">
          <a:xfrm rot="5400000">
            <a:off x="4855370" y="5085557"/>
            <a:ext cx="2873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Text Box 27">
            <a:extLst>
              <a:ext uri="{FF2B5EF4-FFF2-40B4-BE49-F238E27FC236}">
                <a16:creationId xmlns="" xmlns:a16="http://schemas.microsoft.com/office/drawing/2014/main" id="{DF09D3EF-758A-4A4F-E9D2-F7F5E42F0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7732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Überzeugung</a:t>
            </a:r>
          </a:p>
        </p:txBody>
      </p:sp>
      <p:sp>
        <p:nvSpPr>
          <p:cNvPr id="28" name="Text Box 27">
            <a:extLst>
              <a:ext uri="{FF2B5EF4-FFF2-40B4-BE49-F238E27FC236}">
                <a16:creationId xmlns="" xmlns:a16="http://schemas.microsoft.com/office/drawing/2014/main" id="{3B4181EF-196C-1941-0D8D-BFBCEAAD4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26368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Begeisterung</a:t>
            </a:r>
          </a:p>
        </p:txBody>
      </p:sp>
      <p:sp>
        <p:nvSpPr>
          <p:cNvPr id="29" name="Text Box 27">
            <a:extLst>
              <a:ext uri="{FF2B5EF4-FFF2-40B4-BE49-F238E27FC236}">
                <a16:creationId xmlns="" xmlns:a16="http://schemas.microsoft.com/office/drawing/2014/main" id="{3BE9655C-76EC-45F0-5ECC-91503C99C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43656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Antrieb</a:t>
            </a:r>
          </a:p>
        </p:txBody>
      </p:sp>
      <p:sp>
        <p:nvSpPr>
          <p:cNvPr id="30" name="Text Box 27">
            <a:extLst>
              <a:ext uri="{FF2B5EF4-FFF2-40B4-BE49-F238E27FC236}">
                <a16:creationId xmlns="" xmlns:a16="http://schemas.microsoft.com/office/drawing/2014/main" id="{BA0EBC23-A276-4573-9B30-3D81F314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2292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Vision</a:t>
            </a:r>
          </a:p>
        </p:txBody>
      </p:sp>
      <p:cxnSp>
        <p:nvCxnSpPr>
          <p:cNvPr id="31" name="Gerade Verbindung 23">
            <a:extLst>
              <a:ext uri="{FF2B5EF4-FFF2-40B4-BE49-F238E27FC236}">
                <a16:creationId xmlns="" xmlns:a16="http://schemas.microsoft.com/office/drawing/2014/main" id="{27496388-F5AB-0A65-73C5-973645CDAC88}"/>
              </a:ext>
            </a:extLst>
          </p:cNvPr>
          <p:cNvCxnSpPr>
            <a:cxnSpLocks noChangeShapeType="1"/>
            <a:stCxn id="27" idx="2"/>
            <a:endCxn id="28" idx="0"/>
          </p:cNvCxnSpPr>
          <p:nvPr/>
        </p:nvCxnSpPr>
        <p:spPr bwMode="auto">
          <a:xfrm rot="5400000">
            <a:off x="2696369" y="2493169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Gerade Verbindung 25">
            <a:extLst>
              <a:ext uri="{FF2B5EF4-FFF2-40B4-BE49-F238E27FC236}">
                <a16:creationId xmlns="" xmlns:a16="http://schemas.microsoft.com/office/drawing/2014/main" id="{588B5366-189A-F83A-F68C-67EECCC6FD9F}"/>
              </a:ext>
            </a:extLst>
          </p:cNvPr>
          <p:cNvCxnSpPr>
            <a:cxnSpLocks noChangeShapeType="1"/>
            <a:stCxn id="28" idx="2"/>
          </p:cNvCxnSpPr>
          <p:nvPr/>
        </p:nvCxnSpPr>
        <p:spPr bwMode="auto">
          <a:xfrm rot="5400000">
            <a:off x="2696369" y="3356769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Gerade Verbindung 27">
            <a:extLst>
              <a:ext uri="{FF2B5EF4-FFF2-40B4-BE49-F238E27FC236}">
                <a16:creationId xmlns="" xmlns:a16="http://schemas.microsoft.com/office/drawing/2014/main" id="{6DE32F8E-8CBA-F98D-A367-3E017A866AEF}"/>
              </a:ext>
            </a:extLst>
          </p:cNvPr>
          <p:cNvCxnSpPr>
            <a:cxnSpLocks noChangeShapeType="1"/>
            <a:endCxn id="29" idx="0"/>
          </p:cNvCxnSpPr>
          <p:nvPr/>
        </p:nvCxnSpPr>
        <p:spPr bwMode="auto">
          <a:xfrm rot="5400000">
            <a:off x="2695576" y="4221163"/>
            <a:ext cx="2889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Gerade Verbindung 29">
            <a:extLst>
              <a:ext uri="{FF2B5EF4-FFF2-40B4-BE49-F238E27FC236}">
                <a16:creationId xmlns="" xmlns:a16="http://schemas.microsoft.com/office/drawing/2014/main" id="{F499B2F7-7BDF-7410-F8CD-5E120C2BB6A5}"/>
              </a:ext>
            </a:extLst>
          </p:cNvPr>
          <p:cNvCxnSpPr>
            <a:cxnSpLocks noChangeShapeType="1"/>
            <a:stCxn id="29" idx="2"/>
            <a:endCxn id="30" idx="0"/>
          </p:cNvCxnSpPr>
          <p:nvPr/>
        </p:nvCxnSpPr>
        <p:spPr bwMode="auto">
          <a:xfrm rot="5400000">
            <a:off x="2696370" y="5085557"/>
            <a:ext cx="2873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Text Box 27">
            <a:extLst>
              <a:ext uri="{FF2B5EF4-FFF2-40B4-BE49-F238E27FC236}">
                <a16:creationId xmlns="" xmlns:a16="http://schemas.microsoft.com/office/drawing/2014/main" id="{44B015F3-A1F3-28FD-00F4-3AE78526A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463" y="17732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Identifikation</a:t>
            </a:r>
          </a:p>
        </p:txBody>
      </p:sp>
      <p:sp>
        <p:nvSpPr>
          <p:cNvPr id="36" name="Text Box 27">
            <a:extLst>
              <a:ext uri="{FF2B5EF4-FFF2-40B4-BE49-F238E27FC236}">
                <a16:creationId xmlns="" xmlns:a16="http://schemas.microsoft.com/office/drawing/2014/main" id="{9006E58B-D168-3710-A0DA-7A2E3D687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463" y="26368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Verständnis</a:t>
            </a:r>
          </a:p>
        </p:txBody>
      </p:sp>
      <p:sp>
        <p:nvSpPr>
          <p:cNvPr id="37" name="Text Box 27">
            <a:extLst>
              <a:ext uri="{FF2B5EF4-FFF2-40B4-BE49-F238E27FC236}">
                <a16:creationId xmlns="" xmlns:a16="http://schemas.microsoft.com/office/drawing/2014/main" id="{0DB60310-C52E-0244-6531-F709A4BF2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463" y="43656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Nutzen</a:t>
            </a:r>
          </a:p>
        </p:txBody>
      </p:sp>
      <p:sp>
        <p:nvSpPr>
          <p:cNvPr id="38" name="Text Box 27">
            <a:extLst>
              <a:ext uri="{FF2B5EF4-FFF2-40B4-BE49-F238E27FC236}">
                <a16:creationId xmlns="" xmlns:a16="http://schemas.microsoft.com/office/drawing/2014/main" id="{D7AE9A01-BF2F-31F1-4823-6DC59A3EC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463" y="52292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Sprache</a:t>
            </a:r>
          </a:p>
        </p:txBody>
      </p:sp>
      <p:cxnSp>
        <p:nvCxnSpPr>
          <p:cNvPr id="39" name="Gerade Verbindung 23">
            <a:extLst>
              <a:ext uri="{FF2B5EF4-FFF2-40B4-BE49-F238E27FC236}">
                <a16:creationId xmlns="" xmlns:a16="http://schemas.microsoft.com/office/drawing/2014/main" id="{E4F3612D-2900-9E29-92A3-91751065FBA9}"/>
              </a:ext>
            </a:extLst>
          </p:cNvPr>
          <p:cNvCxnSpPr>
            <a:cxnSpLocks noChangeShapeType="1"/>
            <a:stCxn id="35" idx="2"/>
            <a:endCxn id="36" idx="0"/>
          </p:cNvCxnSpPr>
          <p:nvPr/>
        </p:nvCxnSpPr>
        <p:spPr bwMode="auto">
          <a:xfrm rot="5400000">
            <a:off x="9103519" y="2493169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Gerade Verbindung 25">
            <a:extLst>
              <a:ext uri="{FF2B5EF4-FFF2-40B4-BE49-F238E27FC236}">
                <a16:creationId xmlns="" xmlns:a16="http://schemas.microsoft.com/office/drawing/2014/main" id="{9FFDE372-E263-59C9-591F-F1868EB1D31B}"/>
              </a:ext>
            </a:extLst>
          </p:cNvPr>
          <p:cNvCxnSpPr>
            <a:cxnSpLocks noChangeShapeType="1"/>
            <a:stCxn id="36" idx="2"/>
          </p:cNvCxnSpPr>
          <p:nvPr/>
        </p:nvCxnSpPr>
        <p:spPr bwMode="auto">
          <a:xfrm rot="5400000">
            <a:off x="9103519" y="3356769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Gerade Verbindung 27">
            <a:extLst>
              <a:ext uri="{FF2B5EF4-FFF2-40B4-BE49-F238E27FC236}">
                <a16:creationId xmlns="" xmlns:a16="http://schemas.microsoft.com/office/drawing/2014/main" id="{05A5ED7E-60E5-E121-90E0-D8D4FAB90B71}"/>
              </a:ext>
            </a:extLst>
          </p:cNvPr>
          <p:cNvCxnSpPr>
            <a:cxnSpLocks noChangeShapeType="1"/>
            <a:endCxn id="37" idx="0"/>
          </p:cNvCxnSpPr>
          <p:nvPr/>
        </p:nvCxnSpPr>
        <p:spPr bwMode="auto">
          <a:xfrm rot="5400000">
            <a:off x="9102726" y="4221163"/>
            <a:ext cx="2889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Gerade Verbindung 29">
            <a:extLst>
              <a:ext uri="{FF2B5EF4-FFF2-40B4-BE49-F238E27FC236}">
                <a16:creationId xmlns="" xmlns:a16="http://schemas.microsoft.com/office/drawing/2014/main" id="{9CA5F435-1AD2-2807-8A95-ADCF67F38D94}"/>
              </a:ext>
            </a:extLst>
          </p:cNvPr>
          <p:cNvCxnSpPr>
            <a:cxnSpLocks noChangeShapeType="1"/>
            <a:stCxn id="37" idx="2"/>
            <a:endCxn id="38" idx="0"/>
          </p:cNvCxnSpPr>
          <p:nvPr/>
        </p:nvCxnSpPr>
        <p:spPr bwMode="auto">
          <a:xfrm rot="5400000">
            <a:off x="9103520" y="5085557"/>
            <a:ext cx="2873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11" name="Foliennummernplatzhalter 4">
            <a:extLst>
              <a:ext uri="{FF2B5EF4-FFF2-40B4-BE49-F238E27FC236}">
                <a16:creationId xmlns="" xmlns:a16="http://schemas.microsoft.com/office/drawing/2014/main" id="{B2AADA58-8B30-F708-390A-250A059450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de-DE" altLang="de-DE" sz="900">
                <a:solidFill>
                  <a:schemeClr val="bg2"/>
                </a:solidFill>
              </a:rPr>
              <a:t>Seite </a:t>
            </a:r>
            <a:fld id="{6211C57B-F5E9-0A4C-B217-568A43F3C5D3}" type="slidenum">
              <a:rPr lang="de-DE" altLang="de-DE" sz="900">
                <a:solidFill>
                  <a:schemeClr val="bg2"/>
                </a:solidFill>
              </a:rPr>
              <a:pPr>
                <a:spcBef>
                  <a:spcPct val="0"/>
                </a:spcBef>
              </a:pPr>
              <a:t>3</a:t>
            </a:fld>
            <a:endParaRPr lang="de-DE" altLang="de-DE" sz="90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9" grpId="0" animBg="1"/>
      <p:bldP spid="20" grpId="0" animBg="1"/>
      <p:bldP spid="27" grpId="0" animBg="1"/>
      <p:bldP spid="28" grpId="0" animBg="1"/>
      <p:bldP spid="35" grpId="0" animBg="1"/>
      <p:bldP spid="3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1D3D75C-6124-04F1-14CB-5C04C2075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Risikoklassenfinder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C1042097-66FA-8D00-D606-F16BB2908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891" y="1025460"/>
            <a:ext cx="4921206" cy="583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3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0CC2915-A687-B7F8-D352-5FC92B0D9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SmartConsult</a:t>
            </a:r>
            <a:r>
              <a:rPr lang="de-DE" dirty="0"/>
              <a:t> (SC)</a:t>
            </a:r>
          </a:p>
        </p:txBody>
      </p:sp>
      <p:pic>
        <p:nvPicPr>
          <p:cNvPr id="4" name="Grafik 3" descr="Ein Bild, das Tisch enthält.&#10;&#10;Automatisch generierte Beschreibung">
            <a:extLst>
              <a:ext uri="{FF2B5EF4-FFF2-40B4-BE49-F238E27FC236}">
                <a16:creationId xmlns="" xmlns:a16="http://schemas.microsoft.com/office/drawing/2014/main" id="{AFF09020-F4F2-4046-509E-AE5E8B0A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89" y="1809535"/>
            <a:ext cx="6963179" cy="44131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Freihand 4">
                <a:extLst>
                  <a:ext uri="{FF2B5EF4-FFF2-40B4-BE49-F238E27FC236}">
                    <a16:creationId xmlns="" xmlns:a16="http://schemas.microsoft.com/office/drawing/2014/main" id="{D3153160-4C9D-8683-BEC9-C88D8A036A98}"/>
                  </a:ext>
                </a:extLst>
              </p14:cNvPr>
              <p14:cNvContentPartPr/>
              <p14:nvPr/>
            </p14:nvContentPartPr>
            <p14:xfrm>
              <a:off x="5909571" y="4719524"/>
              <a:ext cx="1114200" cy="1548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D3153160-4C9D-8683-BEC9-C88D8A036A9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55931" y="4611884"/>
                <a:ext cx="1221840" cy="231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93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5A8580A-D3E9-B4B0-E4F2-6760ED2C4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SmartConsult</a:t>
            </a:r>
            <a:r>
              <a:rPr lang="de-DE" dirty="0"/>
              <a:t> (SC)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B38EB841-B8D4-549F-9679-41E827CDA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960" y="1665443"/>
            <a:ext cx="8442080" cy="50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4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326B0AE-5161-D74D-6FF8-F6DC9EDB5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SmartConsult</a:t>
            </a:r>
            <a:r>
              <a:rPr lang="de-DE" dirty="0"/>
              <a:t> (SC)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776B4329-8EA3-D257-E890-1AF0532C6406}"/>
              </a:ext>
            </a:extLst>
          </p:cNvPr>
          <p:cNvSpPr txBox="1"/>
          <p:nvPr/>
        </p:nvSpPr>
        <p:spPr>
          <a:xfrm>
            <a:off x="4976261" y="3734602"/>
            <a:ext cx="3865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Pause ? </a:t>
            </a:r>
          </a:p>
          <a:p>
            <a:r>
              <a:rPr lang="de-DE" dirty="0"/>
              <a:t>Live	PHV	BU	Vorlagen</a:t>
            </a:r>
          </a:p>
        </p:txBody>
      </p:sp>
    </p:spTree>
    <p:extLst>
      <p:ext uri="{BB962C8B-B14F-4D97-AF65-F5344CB8AC3E}">
        <p14:creationId xmlns:p14="http://schemas.microsoft.com/office/powerpoint/2010/main" val="424607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739A8DE-D3D8-1D3B-12DF-10CA50173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 nach der Beratung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="" xmlns:a16="http://schemas.microsoft.com/office/drawing/2014/main" id="{0B9F162B-CB8C-F5E3-CE9D-BBE5F2609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1989139"/>
            <a:ext cx="8497887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2788" indent="-350838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Nachbearbeitung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Umsatz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Wiedervorlage (konkret) *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Kundenklassifikation mit Merkmalen *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Serviceleitfaden (Service-</a:t>
            </a:r>
            <a:r>
              <a:rPr kumimoji="1" lang="de-DE" altLang="de-DE" sz="1800" dirty="0" err="1"/>
              <a:t>Interval</a:t>
            </a:r>
            <a:r>
              <a:rPr kumimoji="1" lang="de-DE" altLang="de-DE" sz="1800" dirty="0"/>
              <a:t>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Kundengruppe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Farbensystematik *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224FCFD4-655C-9F5D-D983-BDDE14FB25E1}"/>
              </a:ext>
            </a:extLst>
          </p:cNvPr>
          <p:cNvSpPr txBox="1"/>
          <p:nvPr/>
        </p:nvSpPr>
        <p:spPr>
          <a:xfrm>
            <a:off x="2261937" y="5284269"/>
            <a:ext cx="8815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* Ich kann nur empfehlen, im Team/ Büro sehr ähnliche </a:t>
            </a:r>
          </a:p>
          <a:p>
            <a:r>
              <a:rPr lang="de-DE" dirty="0"/>
              <a:t>wenn nicht sogar gleiche Bezeichnungen/ Farben zu nutzen (Krankheit – Vertretung)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Freihand 4">
                <a:extLst>
                  <a:ext uri="{FF2B5EF4-FFF2-40B4-BE49-F238E27FC236}">
                    <a16:creationId xmlns="" xmlns:a16="http://schemas.microsoft.com/office/drawing/2014/main" id="{49D2F433-C873-2776-C052-8F27949EFEB2}"/>
                  </a:ext>
                </a:extLst>
              </p14:cNvPr>
              <p14:cNvContentPartPr/>
              <p14:nvPr/>
            </p14:nvContentPartPr>
            <p14:xfrm>
              <a:off x="2752731" y="3380684"/>
              <a:ext cx="3729960" cy="4212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49D2F433-C873-2776-C052-8F27949EFEB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98731" y="3273044"/>
                <a:ext cx="3837600" cy="25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73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7E0FB09-3B1E-A81A-F058-8A3E42F56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56932C70-C5C1-2B7F-4B15-0A5F13C79D56}"/>
              </a:ext>
            </a:extLst>
          </p:cNvPr>
          <p:cNvSpPr txBox="1"/>
          <p:nvPr/>
        </p:nvSpPr>
        <p:spPr>
          <a:xfrm>
            <a:off x="105877" y="1828800"/>
            <a:ext cx="111620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Ist es schwieriger Bestandskunden zu halten oder neue Kunden zu gewinnen?</a:t>
            </a:r>
          </a:p>
          <a:p>
            <a:endParaRPr lang="de-DE" dirty="0"/>
          </a:p>
          <a:p>
            <a:r>
              <a:rPr lang="de-DE" dirty="0"/>
              <a:t>1.) Experten gehen davon aus, dass es mindestens fünfmal teurer ist, einen </a:t>
            </a:r>
            <a:r>
              <a:rPr lang="de-DE" b="1" dirty="0"/>
              <a:t>neuen Kunden zu gewinnen</a:t>
            </a:r>
            <a:r>
              <a:rPr lang="de-DE" dirty="0"/>
              <a:t>, </a:t>
            </a:r>
          </a:p>
          <a:p>
            <a:r>
              <a:rPr lang="de-DE" dirty="0"/>
              <a:t>     als einen bestehenden </a:t>
            </a:r>
            <a:r>
              <a:rPr lang="de-DE" b="1" dirty="0"/>
              <a:t>Kunden</a:t>
            </a:r>
            <a:r>
              <a:rPr lang="de-DE" dirty="0"/>
              <a:t> zu </a:t>
            </a:r>
            <a:r>
              <a:rPr lang="de-DE" b="1" dirty="0"/>
              <a:t>halten</a:t>
            </a:r>
            <a:r>
              <a:rPr lang="de-DE" dirty="0"/>
              <a:t>. </a:t>
            </a:r>
          </a:p>
          <a:p>
            <a:r>
              <a:rPr lang="de-DE" dirty="0"/>
              <a:t>2.) </a:t>
            </a:r>
            <a:r>
              <a:rPr lang="de-DE" b="1" dirty="0"/>
              <a:t>Bestandskunden</a:t>
            </a:r>
            <a:r>
              <a:rPr lang="de-DE" dirty="0"/>
              <a:t> haben größere Warenkörbe und sorgen für höhere Wertschöpfung. 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Durch gezieltes Kundenbeziehungsmanagement können Unternehmen ihre Wertschöpfung steigern.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Freihand 4">
                <a:extLst>
                  <a:ext uri="{FF2B5EF4-FFF2-40B4-BE49-F238E27FC236}">
                    <a16:creationId xmlns="" xmlns:a16="http://schemas.microsoft.com/office/drawing/2014/main" id="{5BDD8CEC-DE5D-8AB4-B534-A5EE38E5F177}"/>
                  </a:ext>
                </a:extLst>
              </p14:cNvPr>
              <p14:cNvContentPartPr/>
              <p14:nvPr/>
            </p14:nvContentPartPr>
            <p14:xfrm>
              <a:off x="1553571" y="2832404"/>
              <a:ext cx="3209400" cy="4572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5BDD8CEC-DE5D-8AB4-B534-A5EE38E5F17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99571" y="2724404"/>
                <a:ext cx="3317040" cy="26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Freihand 5">
                <a:extLst>
                  <a:ext uri="{FF2B5EF4-FFF2-40B4-BE49-F238E27FC236}">
                    <a16:creationId xmlns="" xmlns:a16="http://schemas.microsoft.com/office/drawing/2014/main" id="{D0E75344-94BE-451F-AFE9-F0E4F1C381F3}"/>
                  </a:ext>
                </a:extLst>
              </p14:cNvPr>
              <p14:cNvContentPartPr/>
              <p14:nvPr/>
            </p14:nvContentPartPr>
            <p14:xfrm>
              <a:off x="5484051" y="2556644"/>
              <a:ext cx="1347480" cy="3924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D0E75344-94BE-451F-AFE9-F0E4F1C381F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30411" y="2448644"/>
                <a:ext cx="1455120" cy="25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463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3DC809E-7D68-C0C0-9E93-CEE4DECA9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7D3E8FB9-9D16-F394-91B0-95C2494C497E}"/>
              </a:ext>
            </a:extLst>
          </p:cNvPr>
          <p:cNvSpPr txBox="1"/>
          <p:nvPr/>
        </p:nvSpPr>
        <p:spPr>
          <a:xfrm>
            <a:off x="702644" y="2040556"/>
            <a:ext cx="8380179" cy="2041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06463" lvl="1" indent="-449263">
              <a:spcBef>
                <a:spcPts val="1050"/>
              </a:spcBef>
              <a:buFontTx/>
              <a:buAutoNum type="arabicPeriod"/>
            </a:pPr>
            <a:r>
              <a:rPr lang="de-DE" altLang="de-DE" dirty="0">
                <a:solidFill>
                  <a:srgbClr val="000000"/>
                </a:solidFill>
              </a:rPr>
              <a:t>Kundengeburtstag &amp; Weihnachtskarte &amp; Grüße zu Ostern und Nikolaus</a:t>
            </a:r>
          </a:p>
          <a:p>
            <a:pPr marL="906463" lvl="1" indent="-449263">
              <a:spcBef>
                <a:spcPts val="1050"/>
              </a:spcBef>
              <a:buFontTx/>
              <a:buAutoNum type="arabicPeriod"/>
            </a:pPr>
            <a:r>
              <a:rPr lang="de-DE" altLang="de-DE" dirty="0">
                <a:solidFill>
                  <a:srgbClr val="000000"/>
                </a:solidFill>
              </a:rPr>
              <a:t>Marktplatz</a:t>
            </a:r>
          </a:p>
          <a:p>
            <a:pPr marL="906463" lvl="1" indent="-449263">
              <a:spcBef>
                <a:spcPts val="1050"/>
              </a:spcBef>
              <a:buFontTx/>
              <a:buAutoNum type="arabicPeriod"/>
            </a:pPr>
            <a:r>
              <a:rPr lang="de-DE" altLang="de-DE" dirty="0" err="1">
                <a:solidFill>
                  <a:srgbClr val="000000"/>
                </a:solidFill>
              </a:rPr>
              <a:t>EMail</a:t>
            </a:r>
            <a:r>
              <a:rPr lang="de-DE" altLang="de-DE" dirty="0">
                <a:solidFill>
                  <a:srgbClr val="000000"/>
                </a:solidFill>
              </a:rPr>
              <a:t>-Newsletter</a:t>
            </a:r>
          </a:p>
          <a:p>
            <a:pPr marL="906463" lvl="1" indent="-449263">
              <a:spcBef>
                <a:spcPts val="1050"/>
              </a:spcBef>
              <a:buFontTx/>
              <a:buAutoNum type="arabicPeriod"/>
            </a:pPr>
            <a:r>
              <a:rPr lang="de-DE" altLang="de-DE" dirty="0">
                <a:solidFill>
                  <a:srgbClr val="000000"/>
                </a:solidFill>
              </a:rPr>
              <a:t>…</a:t>
            </a:r>
          </a:p>
          <a:p>
            <a:pPr marL="906463" lvl="1" indent="-449263">
              <a:spcBef>
                <a:spcPts val="1050"/>
              </a:spcBef>
              <a:buFontTx/>
              <a:buAutoNum type="arabicPeriod"/>
            </a:pPr>
            <a:endParaRPr lang="de-DE" alt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08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3813E90-9491-A93E-D9A7-9CE7FF629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5E67DC3A-386F-7C15-A076-400DC614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607" y="1453414"/>
            <a:ext cx="9548786" cy="533044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Freihand 4">
                <a:extLst>
                  <a:ext uri="{FF2B5EF4-FFF2-40B4-BE49-F238E27FC236}">
                    <a16:creationId xmlns="" xmlns:a16="http://schemas.microsoft.com/office/drawing/2014/main" id="{A953759A-58E0-78D9-0257-23BC995D4212}"/>
                  </a:ext>
                </a:extLst>
              </p14:cNvPr>
              <p14:cNvContentPartPr/>
              <p14:nvPr/>
            </p14:nvContentPartPr>
            <p14:xfrm>
              <a:off x="8055891" y="3415604"/>
              <a:ext cx="912600" cy="4392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A953759A-58E0-78D9-0257-23BC995D421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02251" y="3307964"/>
                <a:ext cx="1020240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Freihand 5">
                <a:extLst>
                  <a:ext uri="{FF2B5EF4-FFF2-40B4-BE49-F238E27FC236}">
                    <a16:creationId xmlns="" xmlns:a16="http://schemas.microsoft.com/office/drawing/2014/main" id="{5BC0338E-F7D7-E4FE-5358-EDB0FD3E30F0}"/>
                  </a:ext>
                </a:extLst>
              </p14:cNvPr>
              <p14:cNvContentPartPr/>
              <p14:nvPr/>
            </p14:nvContentPartPr>
            <p14:xfrm>
              <a:off x="9593091" y="3370244"/>
              <a:ext cx="1169640" cy="85716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5BC0338E-F7D7-E4FE-5358-EDB0FD3E30F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39451" y="3262244"/>
                <a:ext cx="1277280" cy="10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Freihand 6">
                <a:extLst>
                  <a:ext uri="{FF2B5EF4-FFF2-40B4-BE49-F238E27FC236}">
                    <a16:creationId xmlns="" xmlns:a16="http://schemas.microsoft.com/office/drawing/2014/main" id="{17D7695B-BB74-19C9-5C24-E3470451850F}"/>
                  </a:ext>
                </a:extLst>
              </p14:cNvPr>
              <p14:cNvContentPartPr/>
              <p14:nvPr/>
            </p14:nvContentPartPr>
            <p14:xfrm>
              <a:off x="4321251" y="4140644"/>
              <a:ext cx="968760" cy="3132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17D7695B-BB74-19C9-5C24-E3470451850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67251" y="4033004"/>
                <a:ext cx="1076400" cy="2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Freihand 7">
                <a:extLst>
                  <a:ext uri="{FF2B5EF4-FFF2-40B4-BE49-F238E27FC236}">
                    <a16:creationId xmlns="" xmlns:a16="http://schemas.microsoft.com/office/drawing/2014/main" id="{72F9F880-8745-DF88-ECD1-5F64845CE945}"/>
                  </a:ext>
                </a:extLst>
              </p14:cNvPr>
              <p14:cNvContentPartPr/>
              <p14:nvPr/>
            </p14:nvContentPartPr>
            <p14:xfrm>
              <a:off x="3828411" y="5305244"/>
              <a:ext cx="93240" cy="122004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72F9F880-8745-DF88-ECD1-5F64845CE94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74771" y="5197604"/>
                <a:ext cx="200880" cy="143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403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789FF24-E128-844E-0845-902A3B280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</a:t>
            </a:r>
          </a:p>
        </p:txBody>
      </p:sp>
      <p:pic>
        <p:nvPicPr>
          <p:cNvPr id="4" name="Picture 5">
            <a:hlinkClick r:id="rId2" action="ppaction://hlinkfile"/>
            <a:extLst>
              <a:ext uri="{FF2B5EF4-FFF2-40B4-BE49-F238E27FC236}">
                <a16:creationId xmlns="" xmlns:a16="http://schemas.microsoft.com/office/drawing/2014/main" id="{6057A32C-F337-6B44-97D4-90AD9110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6802" y="1577158"/>
            <a:ext cx="3662478" cy="5112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8DB2133E-C084-7109-7F94-4F90E597A8FE}"/>
              </a:ext>
            </a:extLst>
          </p:cNvPr>
          <p:cNvSpPr txBox="1"/>
          <p:nvPr/>
        </p:nvSpPr>
        <p:spPr>
          <a:xfrm>
            <a:off x="6275671" y="2839452"/>
            <a:ext cx="5827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Maklerauftrag &amp; Erstinformation noch aktuell oder neu</a:t>
            </a:r>
          </a:p>
        </p:txBody>
      </p:sp>
    </p:spTree>
    <p:extLst>
      <p:ext uri="{BB962C8B-B14F-4D97-AF65-F5344CB8AC3E}">
        <p14:creationId xmlns:p14="http://schemas.microsoft.com/office/powerpoint/2010/main" val="381706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DA26165-78AD-011F-1564-74989363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BBE1BF5-4FB5-785B-4F3F-70D3F43AE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38" y="1695766"/>
            <a:ext cx="676910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feil nach unten 3">
            <a:extLst>
              <a:ext uri="{FF2B5EF4-FFF2-40B4-BE49-F238E27FC236}">
                <a16:creationId xmlns="" xmlns:a16="http://schemas.microsoft.com/office/drawing/2014/main" id="{6DD08F2A-7823-E85D-F5C5-181EE15ED13F}"/>
              </a:ext>
            </a:extLst>
          </p:cNvPr>
          <p:cNvSpPr/>
          <p:nvPr/>
        </p:nvSpPr>
        <p:spPr>
          <a:xfrm rot="7005276">
            <a:off x="8049500" y="3456400"/>
            <a:ext cx="1205235" cy="1857676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34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="" xmlns:a16="http://schemas.microsoft.com/office/drawing/2014/main" id="{7B189820-7272-668E-7761-D0FDA3A07E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2" y="807244"/>
            <a:ext cx="8424862" cy="677862"/>
          </a:xfrm>
        </p:spPr>
        <p:txBody>
          <a:bodyPr/>
          <a:lstStyle/>
          <a:p>
            <a:r>
              <a:rPr lang="de-DE" altLang="de-DE" b="0" cap="all" dirty="0"/>
              <a:t>Beratungsprozess</a:t>
            </a:r>
            <a:endParaRPr lang="de-DE" altLang="de-DE" dirty="0"/>
          </a:p>
        </p:txBody>
      </p:sp>
      <p:sp>
        <p:nvSpPr>
          <p:cNvPr id="4099" name="Text Box 3">
            <a:extLst>
              <a:ext uri="{FF2B5EF4-FFF2-40B4-BE49-F238E27FC236}">
                <a16:creationId xmlns="" xmlns:a16="http://schemas.microsoft.com/office/drawing/2014/main" id="{4651811D-88FF-B263-0DCC-3D402BFE1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2" y="1870894"/>
            <a:ext cx="7993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kumimoji="1" lang="de-DE" altLang="de-DE" sz="2000" b="1" dirty="0"/>
              <a:t>Gesamtdarstellung des Arbeitsprozesses</a:t>
            </a:r>
          </a:p>
        </p:txBody>
      </p:sp>
      <p:sp>
        <p:nvSpPr>
          <p:cNvPr id="5" name="Text Box 27">
            <a:extLst>
              <a:ext uri="{FF2B5EF4-FFF2-40B4-BE49-F238E27FC236}">
                <a16:creationId xmlns="" xmlns:a16="http://schemas.microsoft.com/office/drawing/2014/main" id="{B9109749-423B-75DC-EA1A-7ABF97B52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2950" y="1870894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 err="1">
                <a:latin typeface="Arial" charset="0"/>
                <a:ea typeface="ＭＳ Ｐゴシック" pitchFamily="-16" charset="-128"/>
              </a:rPr>
              <a:t>TerminalServer</a:t>
            </a:r>
            <a:r>
              <a:rPr lang="de-DE" sz="1400" b="1" dirty="0">
                <a:latin typeface="Arial" charset="0"/>
                <a:ea typeface="ＭＳ Ｐゴシック" pitchFamily="-16" charset="-128"/>
              </a:rPr>
              <a:t> /</a:t>
            </a:r>
          </a:p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 err="1">
                <a:latin typeface="Arial" charset="0"/>
                <a:ea typeface="ＭＳ Ｐゴシック" pitchFamily="-16" charset="-128"/>
              </a:rPr>
              <a:t>www</a:t>
            </a:r>
            <a:r>
              <a:rPr lang="de-DE" sz="1400" b="1" dirty="0">
                <a:latin typeface="Arial" charset="0"/>
                <a:ea typeface="ＭＳ Ｐゴシック" pitchFamily="-16" charset="-128"/>
              </a:rPr>
              <a:t>.</a:t>
            </a:r>
          </a:p>
        </p:txBody>
      </p:sp>
      <p:sp>
        <p:nvSpPr>
          <p:cNvPr id="6" name="Text Box 27">
            <a:extLst>
              <a:ext uri="{FF2B5EF4-FFF2-40B4-BE49-F238E27FC236}">
                <a16:creationId xmlns="" xmlns:a16="http://schemas.microsoft.com/office/drawing/2014/main" id="{F5D00B2B-B450-AEF9-6497-E75B2A48A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3" y="35004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Analyse</a:t>
            </a:r>
          </a:p>
        </p:txBody>
      </p:sp>
      <p:sp>
        <p:nvSpPr>
          <p:cNvPr id="7" name="Text Box 27">
            <a:extLst>
              <a:ext uri="{FF2B5EF4-FFF2-40B4-BE49-F238E27FC236}">
                <a16:creationId xmlns="" xmlns:a16="http://schemas.microsoft.com/office/drawing/2014/main" id="{3565FC45-ED40-9DA0-589F-A10834078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464" y="3500438"/>
            <a:ext cx="1697037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 err="1">
                <a:latin typeface="Arial" charset="0"/>
                <a:ea typeface="ＭＳ Ｐゴシック" pitchFamily="-16" charset="-128"/>
              </a:rPr>
              <a:t>afm</a:t>
            </a:r>
            <a:r>
              <a:rPr lang="de-DE" sz="1400" b="1" dirty="0">
                <a:latin typeface="Arial" charset="0"/>
                <a:ea typeface="ＭＳ Ｐゴシック" pitchFamily="-16" charset="-128"/>
              </a:rPr>
              <a:t>-Finanzplan I Smart </a:t>
            </a:r>
            <a:r>
              <a:rPr lang="de-DE" sz="1400" b="1" dirty="0" err="1">
                <a:latin typeface="Arial" charset="0"/>
                <a:ea typeface="ＭＳ Ｐゴシック" pitchFamily="-16" charset="-128"/>
              </a:rPr>
              <a:t>Consult</a:t>
            </a:r>
            <a:endParaRPr lang="de-DE" sz="1400" b="1" dirty="0">
              <a:latin typeface="Arial" charset="0"/>
              <a:ea typeface="ＭＳ Ｐゴシック" pitchFamily="-16" charset="-128"/>
            </a:endParaRPr>
          </a:p>
        </p:txBody>
      </p:sp>
      <p:sp>
        <p:nvSpPr>
          <p:cNvPr id="8" name="Text Box 27">
            <a:extLst>
              <a:ext uri="{FF2B5EF4-FFF2-40B4-BE49-F238E27FC236}">
                <a16:creationId xmlns="" xmlns:a16="http://schemas.microsoft.com/office/drawing/2014/main" id="{83B1CF58-3EB6-0757-3163-517566B7A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35004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 err="1">
                <a:latin typeface="Arial" charset="0"/>
                <a:ea typeface="ＭＳ Ｐゴシック" pitchFamily="-16" charset="-128"/>
              </a:rPr>
              <a:t>FinanzOffice</a:t>
            </a:r>
            <a:r>
              <a:rPr lang="de-DE" sz="1400" b="1" dirty="0">
                <a:latin typeface="Arial" charset="0"/>
                <a:ea typeface="ＭＳ Ｐゴシック" pitchFamily="-16" charset="-128"/>
              </a:rPr>
              <a:t> I Smart Admin</a:t>
            </a:r>
          </a:p>
        </p:txBody>
      </p:sp>
      <p:sp>
        <p:nvSpPr>
          <p:cNvPr id="9" name="Text Box 27">
            <a:extLst>
              <a:ext uri="{FF2B5EF4-FFF2-40B4-BE49-F238E27FC236}">
                <a16:creationId xmlns="" xmlns:a16="http://schemas.microsoft.com/office/drawing/2014/main" id="{8739F293-35E9-73B4-2DDA-E9C6FA04F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26368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Beratungstools</a:t>
            </a:r>
          </a:p>
        </p:txBody>
      </p:sp>
      <p:sp>
        <p:nvSpPr>
          <p:cNvPr id="10" name="Text Box 27">
            <a:extLst>
              <a:ext uri="{FF2B5EF4-FFF2-40B4-BE49-F238E27FC236}">
                <a16:creationId xmlns="" xmlns:a16="http://schemas.microsoft.com/office/drawing/2014/main" id="{C6215A06-A74D-46C0-27CC-6A0A59C49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3500438"/>
            <a:ext cx="1695450" cy="576262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Kontakt</a:t>
            </a:r>
          </a:p>
        </p:txBody>
      </p:sp>
      <p:sp>
        <p:nvSpPr>
          <p:cNvPr id="11" name="Text Box 27">
            <a:extLst>
              <a:ext uri="{FF2B5EF4-FFF2-40B4-BE49-F238E27FC236}">
                <a16:creationId xmlns="" xmlns:a16="http://schemas.microsoft.com/office/drawing/2014/main" id="{96F4CA9F-1C2E-BC31-A114-C92BDE110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43656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BeraterPortal</a:t>
            </a:r>
          </a:p>
        </p:txBody>
      </p:sp>
      <p:sp>
        <p:nvSpPr>
          <p:cNvPr id="12" name="Text Box 27">
            <a:extLst>
              <a:ext uri="{FF2B5EF4-FFF2-40B4-BE49-F238E27FC236}">
                <a16:creationId xmlns="" xmlns:a16="http://schemas.microsoft.com/office/drawing/2014/main" id="{12D75728-BEC9-482A-C148-2F40F4BFC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5229226"/>
            <a:ext cx="1695450" cy="576263"/>
          </a:xfrm>
          <a:prstGeom prst="rect">
            <a:avLst/>
          </a:prstGeom>
          <a:noFill/>
          <a:ln w="9525" algn="ctr">
            <a:solidFill>
              <a:srgbClr val="1D2D4B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174625" indent="-174625" algn="ctr">
              <a:spcBef>
                <a:spcPct val="50000"/>
              </a:spcBef>
              <a:defRPr/>
            </a:pPr>
            <a:r>
              <a:rPr lang="de-DE" sz="1400" b="1" dirty="0">
                <a:latin typeface="Arial" charset="0"/>
                <a:ea typeface="ＭＳ Ｐゴシック" pitchFamily="-16" charset="-128"/>
              </a:rPr>
              <a:t>Recherche</a:t>
            </a:r>
          </a:p>
        </p:txBody>
      </p:sp>
      <p:cxnSp>
        <p:nvCxnSpPr>
          <p:cNvPr id="4108" name="Gerade Verbindung mit Pfeil 15">
            <a:extLst>
              <a:ext uri="{FF2B5EF4-FFF2-40B4-BE49-F238E27FC236}">
                <a16:creationId xmlns="" xmlns:a16="http://schemas.microsoft.com/office/drawing/2014/main" id="{D59F67AB-860F-26C3-A20A-CA1CA4E3DB10}"/>
              </a:ext>
            </a:extLst>
          </p:cNvPr>
          <p:cNvCxnSpPr>
            <a:cxnSpLocks noChangeShapeType="1"/>
            <a:stCxn id="10" idx="3"/>
            <a:endCxn id="6" idx="1"/>
          </p:cNvCxnSpPr>
          <p:nvPr/>
        </p:nvCxnSpPr>
        <p:spPr bwMode="auto">
          <a:xfrm>
            <a:off x="3687763" y="3789364"/>
            <a:ext cx="46355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09" name="Gerade Verbindung mit Pfeil 18">
            <a:extLst>
              <a:ext uri="{FF2B5EF4-FFF2-40B4-BE49-F238E27FC236}">
                <a16:creationId xmlns="" xmlns:a16="http://schemas.microsoft.com/office/drawing/2014/main" id="{4A3407F0-4530-E96D-E75B-3F41A7DC623C}"/>
              </a:ext>
            </a:extLst>
          </p:cNvPr>
          <p:cNvCxnSpPr>
            <a:cxnSpLocks noChangeShapeType="1"/>
            <a:stCxn id="6" idx="3"/>
            <a:endCxn id="8" idx="1"/>
          </p:cNvCxnSpPr>
          <p:nvPr/>
        </p:nvCxnSpPr>
        <p:spPr bwMode="auto">
          <a:xfrm>
            <a:off x="5846764" y="3789364"/>
            <a:ext cx="433387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0" name="Gerade Verbindung mit Pfeil 21">
            <a:extLst>
              <a:ext uri="{FF2B5EF4-FFF2-40B4-BE49-F238E27FC236}">
                <a16:creationId xmlns="" xmlns:a16="http://schemas.microsoft.com/office/drawing/2014/main" id="{E26F7FAE-4F75-1B55-9911-BF896FE1613F}"/>
              </a:ext>
            </a:extLst>
          </p:cNvPr>
          <p:cNvCxnSpPr>
            <a:cxnSpLocks noChangeShapeType="1"/>
            <a:stCxn id="8" idx="3"/>
            <a:endCxn id="7" idx="1"/>
          </p:cNvCxnSpPr>
          <p:nvPr/>
        </p:nvCxnSpPr>
        <p:spPr bwMode="auto">
          <a:xfrm>
            <a:off x="7975601" y="3789364"/>
            <a:ext cx="423863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1" name="Gerade Verbindung 23">
            <a:extLst>
              <a:ext uri="{FF2B5EF4-FFF2-40B4-BE49-F238E27FC236}">
                <a16:creationId xmlns="" xmlns:a16="http://schemas.microsoft.com/office/drawing/2014/main" id="{B90EE692-AD4A-8D97-3300-0CC6896FFC42}"/>
              </a:ext>
            </a:extLst>
          </p:cNvPr>
          <p:cNvCxnSpPr>
            <a:cxnSpLocks noChangeShapeType="1"/>
            <a:stCxn id="5" idx="2"/>
            <a:endCxn id="9" idx="0"/>
          </p:cNvCxnSpPr>
          <p:nvPr/>
        </p:nvCxnSpPr>
        <p:spPr bwMode="auto">
          <a:xfrm flipH="1">
            <a:off x="7127875" y="2447156"/>
            <a:ext cx="3352800" cy="18968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2" name="Gerade Verbindung 25">
            <a:extLst>
              <a:ext uri="{FF2B5EF4-FFF2-40B4-BE49-F238E27FC236}">
                <a16:creationId xmlns="" xmlns:a16="http://schemas.microsoft.com/office/drawing/2014/main" id="{8D78F018-2AFF-8225-0FDE-3CB2CCFEFE66}"/>
              </a:ext>
            </a:extLst>
          </p:cNvPr>
          <p:cNvCxnSpPr>
            <a:cxnSpLocks noChangeShapeType="1"/>
            <a:stCxn id="9" idx="2"/>
            <a:endCxn id="8" idx="0"/>
          </p:cNvCxnSpPr>
          <p:nvPr/>
        </p:nvCxnSpPr>
        <p:spPr bwMode="auto">
          <a:xfrm rot="5400000">
            <a:off x="6984206" y="3356769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3" name="Gerade Verbindung 27">
            <a:extLst>
              <a:ext uri="{FF2B5EF4-FFF2-40B4-BE49-F238E27FC236}">
                <a16:creationId xmlns="" xmlns:a16="http://schemas.microsoft.com/office/drawing/2014/main" id="{13184063-688D-0903-177A-EFEA2C993B7A}"/>
              </a:ext>
            </a:extLst>
          </p:cNvPr>
          <p:cNvCxnSpPr>
            <a:cxnSpLocks noChangeShapeType="1"/>
            <a:stCxn id="8" idx="2"/>
            <a:endCxn id="11" idx="0"/>
          </p:cNvCxnSpPr>
          <p:nvPr/>
        </p:nvCxnSpPr>
        <p:spPr bwMode="auto">
          <a:xfrm rot="5400000">
            <a:off x="6983413" y="4221163"/>
            <a:ext cx="2889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4" name="Gerade Verbindung 29">
            <a:extLst>
              <a:ext uri="{FF2B5EF4-FFF2-40B4-BE49-F238E27FC236}">
                <a16:creationId xmlns="" xmlns:a16="http://schemas.microsoft.com/office/drawing/2014/main" id="{93035AEB-0796-3D82-FCC4-DFD3F53A449D}"/>
              </a:ext>
            </a:extLst>
          </p:cNvPr>
          <p:cNvCxnSpPr>
            <a:cxnSpLocks noChangeShapeType="1"/>
            <a:stCxn id="11" idx="2"/>
            <a:endCxn id="12" idx="0"/>
          </p:cNvCxnSpPr>
          <p:nvPr/>
        </p:nvCxnSpPr>
        <p:spPr bwMode="auto">
          <a:xfrm rot="5400000">
            <a:off x="6984207" y="5085557"/>
            <a:ext cx="28733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DF95E0B8-06EA-1098-591B-EEC34BCBBA88}"/>
              </a:ext>
            </a:extLst>
          </p:cNvPr>
          <p:cNvSpPr txBox="1"/>
          <p:nvPr/>
        </p:nvSpPr>
        <p:spPr>
          <a:xfrm>
            <a:off x="9632950" y="5620823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afm-cloud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8992906-6607-5C7B-16B8-8C0A25B4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</a:t>
            </a:r>
          </a:p>
        </p:txBody>
      </p:sp>
      <p:pic>
        <p:nvPicPr>
          <p:cNvPr id="3" name="Inhaltsplatzhalter 5">
            <a:extLst>
              <a:ext uri="{FF2B5EF4-FFF2-40B4-BE49-F238E27FC236}">
                <a16:creationId xmlns="" xmlns:a16="http://schemas.microsoft.com/office/drawing/2014/main" id="{83487119-50C3-6FA8-274C-6875B3E1E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1" y="1695766"/>
            <a:ext cx="9012862" cy="4920535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="" xmlns:a16="http://schemas.microsoft.com/office/drawing/2014/main" id="{3C6D6204-CC59-E059-2970-150CC5F2ACD0}"/>
              </a:ext>
            </a:extLst>
          </p:cNvPr>
          <p:cNvGrpSpPr/>
          <p:nvPr/>
        </p:nvGrpSpPr>
        <p:grpSpPr>
          <a:xfrm>
            <a:off x="7326531" y="3171884"/>
            <a:ext cx="644400" cy="1194120"/>
            <a:chOff x="7326531" y="3171884"/>
            <a:chExt cx="644400" cy="119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Freihand 3">
                  <a:extLst>
                    <a:ext uri="{FF2B5EF4-FFF2-40B4-BE49-F238E27FC236}">
                      <a16:creationId xmlns="" xmlns:a16="http://schemas.microsoft.com/office/drawing/2014/main" id="{7CB3BA0A-EA51-3904-9529-B74B8F27E6D5}"/>
                    </a:ext>
                  </a:extLst>
                </p14:cNvPr>
                <p14:cNvContentPartPr/>
                <p14:nvPr/>
              </p14:nvContentPartPr>
              <p14:xfrm>
                <a:off x="7433091" y="3171884"/>
                <a:ext cx="376920" cy="832680"/>
              </p14:xfrm>
            </p:contentPart>
          </mc:Choice>
          <mc:Fallback xmlns="">
            <p:pic>
              <p:nvPicPr>
                <p:cNvPr id="4" name="Freihand 3">
                  <a:extLst>
                    <a:ext uri="{FF2B5EF4-FFF2-40B4-BE49-F238E27FC236}">
                      <a16:creationId xmlns:a16="http://schemas.microsoft.com/office/drawing/2014/main" id="{7CB3BA0A-EA51-3904-9529-B74B8F27E6D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415451" y="3153884"/>
                  <a:ext cx="412560" cy="86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Freihand 4">
                  <a:extLst>
                    <a:ext uri="{FF2B5EF4-FFF2-40B4-BE49-F238E27FC236}">
                      <a16:creationId xmlns="" xmlns:a16="http://schemas.microsoft.com/office/drawing/2014/main" id="{2D42E600-4547-2AC9-D2A1-3BD2506776D1}"/>
                    </a:ext>
                  </a:extLst>
                </p14:cNvPr>
                <p14:cNvContentPartPr/>
                <p14:nvPr/>
              </p14:nvContentPartPr>
              <p14:xfrm>
                <a:off x="7533891" y="3225164"/>
                <a:ext cx="437040" cy="908280"/>
              </p14:xfrm>
            </p:contentPart>
          </mc:Choice>
          <mc:Fallback xmlns="">
            <p:pic>
              <p:nvPicPr>
                <p:cNvPr id="5" name="Freihand 4">
                  <a:extLst>
                    <a:ext uri="{FF2B5EF4-FFF2-40B4-BE49-F238E27FC236}">
                      <a16:creationId xmlns:a16="http://schemas.microsoft.com/office/drawing/2014/main" id="{2D42E600-4547-2AC9-D2A1-3BD2506776D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516251" y="3207164"/>
                  <a:ext cx="472680" cy="9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Freihand 5">
                  <a:extLst>
                    <a:ext uri="{FF2B5EF4-FFF2-40B4-BE49-F238E27FC236}">
                      <a16:creationId xmlns="" xmlns:a16="http://schemas.microsoft.com/office/drawing/2014/main" id="{6D364878-160A-F478-3977-07BF1A85366F}"/>
                    </a:ext>
                  </a:extLst>
                </p14:cNvPr>
                <p14:cNvContentPartPr/>
                <p14:nvPr/>
              </p14:nvContentPartPr>
              <p14:xfrm>
                <a:off x="7409691" y="4096004"/>
                <a:ext cx="118800" cy="39960"/>
              </p14:xfrm>
            </p:contentPart>
          </mc:Choice>
          <mc:Fallback xmlns="">
            <p:pic>
              <p:nvPicPr>
                <p:cNvPr id="6" name="Freihand 5">
                  <a:extLst>
                    <a:ext uri="{FF2B5EF4-FFF2-40B4-BE49-F238E27FC236}">
                      <a16:creationId xmlns:a16="http://schemas.microsoft.com/office/drawing/2014/main" id="{6D364878-160A-F478-3977-07BF1A85366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391691" y="4078004"/>
                  <a:ext cx="15444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Freihand 7">
                  <a:extLst>
                    <a:ext uri="{FF2B5EF4-FFF2-40B4-BE49-F238E27FC236}">
                      <a16:creationId xmlns="" xmlns:a16="http://schemas.microsoft.com/office/drawing/2014/main" id="{4E56610E-3100-E37E-602E-9C6B6C85DF6D}"/>
                    </a:ext>
                  </a:extLst>
                </p14:cNvPr>
                <p14:cNvContentPartPr/>
                <p14:nvPr/>
              </p14:nvContentPartPr>
              <p14:xfrm>
                <a:off x="7860771" y="3197084"/>
                <a:ext cx="42840" cy="37440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4E56610E-3100-E37E-602E-9C6B6C85DF6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843131" y="3179444"/>
                  <a:ext cx="7848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Freihand 9">
                  <a:extLst>
                    <a:ext uri="{FF2B5EF4-FFF2-40B4-BE49-F238E27FC236}">
                      <a16:creationId xmlns="" xmlns:a16="http://schemas.microsoft.com/office/drawing/2014/main" id="{D1E7BDE6-7A81-7CBF-82C0-92D3A0569568}"/>
                    </a:ext>
                  </a:extLst>
                </p14:cNvPr>
                <p14:cNvContentPartPr/>
                <p14:nvPr/>
              </p14:nvContentPartPr>
              <p14:xfrm>
                <a:off x="7326531" y="4238564"/>
                <a:ext cx="127080" cy="127440"/>
              </p14:xfrm>
            </p:contentPart>
          </mc:Choice>
          <mc:Fallback xmlns="">
            <p:pic>
              <p:nvPicPr>
                <p:cNvPr id="10" name="Freihand 9">
                  <a:extLst>
                    <a:ext uri="{FF2B5EF4-FFF2-40B4-BE49-F238E27FC236}">
                      <a16:creationId xmlns:a16="http://schemas.microsoft.com/office/drawing/2014/main" id="{D1E7BDE6-7A81-7CBF-82C0-92D3A056956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308891" y="4220924"/>
                  <a:ext cx="162720" cy="163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0127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7F7E5B4-B342-60EF-C258-80900BCA9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BC732A2-5A51-248D-0D20-7204260F5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361" y="1486614"/>
            <a:ext cx="7391128" cy="510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13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4BD69B8-3B09-0259-F07C-CF5F4FE20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Service-Beratungstools</a:t>
            </a:r>
          </a:p>
        </p:txBody>
      </p:sp>
      <p:grpSp>
        <p:nvGrpSpPr>
          <p:cNvPr id="3" name="Gruppieren 17">
            <a:extLst>
              <a:ext uri="{FF2B5EF4-FFF2-40B4-BE49-F238E27FC236}">
                <a16:creationId xmlns="" xmlns:a16="http://schemas.microsoft.com/office/drawing/2014/main" id="{CB9A0988-E265-C20F-53D9-9F59AD87A931}"/>
              </a:ext>
            </a:extLst>
          </p:cNvPr>
          <p:cNvGrpSpPr>
            <a:grpSpLocks/>
          </p:cNvGrpSpPr>
          <p:nvPr/>
        </p:nvGrpSpPr>
        <p:grpSpPr bwMode="auto">
          <a:xfrm>
            <a:off x="1992313" y="2420939"/>
            <a:ext cx="2303462" cy="2232025"/>
            <a:chOff x="3419872" y="1628800"/>
            <a:chExt cx="2304256" cy="2232248"/>
          </a:xfrm>
        </p:grpSpPr>
        <p:sp>
          <p:nvSpPr>
            <p:cNvPr id="4" name="Text Box 3">
              <a:hlinkClick r:id="rId2" action="ppaction://hlinkfile"/>
              <a:extLst>
                <a:ext uri="{FF2B5EF4-FFF2-40B4-BE49-F238E27FC236}">
                  <a16:creationId xmlns="" xmlns:a16="http://schemas.microsoft.com/office/drawing/2014/main" id="{48F61FCE-85FF-8400-5D8E-1D8BCDB764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9872" y="1628800"/>
              <a:ext cx="2304256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defRPr sz="24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2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rgbClr val="1D2D4B"/>
                </a:buClr>
              </a:pPr>
              <a:r>
                <a:rPr kumimoji="1" lang="de-DE" altLang="de-DE" sz="1200" b="1"/>
                <a:t>Strategienavigation</a:t>
              </a:r>
            </a:p>
          </p:txBody>
        </p:sp>
        <p:pic>
          <p:nvPicPr>
            <p:cNvPr id="5" name="Picture 8" descr="C:\Dokumente und Einstellungen\Wilken\Desktop\vorschau.jpg">
              <a:hlinkClick r:id="rId2" action="ppaction://hlinkfile"/>
              <a:extLst>
                <a:ext uri="{FF2B5EF4-FFF2-40B4-BE49-F238E27FC236}">
                  <a16:creationId xmlns="" xmlns:a16="http://schemas.microsoft.com/office/drawing/2014/main" id="{E21AEDE0-9CF2-F948-4628-BDDFDD6F9B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19872" y="2132087"/>
              <a:ext cx="2286788" cy="172896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6" name="Gruppieren 5">
            <a:extLst>
              <a:ext uri="{FF2B5EF4-FFF2-40B4-BE49-F238E27FC236}">
                <a16:creationId xmlns="" xmlns:a16="http://schemas.microsoft.com/office/drawing/2014/main" id="{53E397A5-1EC8-8F50-5808-091B2DD5EF26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2420938"/>
            <a:ext cx="2946400" cy="2246312"/>
            <a:chOff x="2920857" y="2420941"/>
            <a:chExt cx="2947287" cy="2245848"/>
          </a:xfrm>
        </p:grpSpPr>
        <p:sp>
          <p:nvSpPr>
            <p:cNvPr id="7" name="Text Box 3">
              <a:hlinkClick r:id="rId4" action="ppaction://hlinkfile"/>
              <a:extLst>
                <a:ext uri="{FF2B5EF4-FFF2-40B4-BE49-F238E27FC236}">
                  <a16:creationId xmlns="" xmlns:a16="http://schemas.microsoft.com/office/drawing/2014/main" id="{14735FDF-499C-0D9D-500C-AE9C61D60E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1975" y="2420941"/>
              <a:ext cx="2592388" cy="360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defRPr sz="24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2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rgbClr val="1D2D4B"/>
                </a:buClr>
              </a:pPr>
              <a:r>
                <a:rPr kumimoji="1" lang="de-DE" altLang="de-DE" sz="1200" b="1" dirty="0"/>
                <a:t>Risikoklassenfinder</a:t>
              </a:r>
            </a:p>
          </p:txBody>
        </p:sp>
        <p:pic>
          <p:nvPicPr>
            <p:cNvPr id="8" name="Grafik 7">
              <a:extLst>
                <a:ext uri="{FF2B5EF4-FFF2-40B4-BE49-F238E27FC236}">
                  <a16:creationId xmlns="" xmlns:a16="http://schemas.microsoft.com/office/drawing/2014/main" id="{1485E443-FECC-17BC-A407-BD0EC30CF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20857" y="2925662"/>
              <a:ext cx="2947287" cy="1741127"/>
            </a:xfrm>
            <a:prstGeom prst="rect">
              <a:avLst/>
            </a:prstGeom>
            <a:effectLst>
              <a:outerShdw blurRad="292100" dist="139700" dir="2700000" algn="ctr" rotWithShape="0">
                <a:schemeClr val="tx1">
                  <a:alpha val="65000"/>
                </a:schemeClr>
              </a:outerShdw>
            </a:effectLst>
          </p:spPr>
        </p:pic>
      </p:grpSp>
      <p:sp>
        <p:nvSpPr>
          <p:cNvPr id="9" name="Text Box 3">
            <a:hlinkClick r:id="rId6" action="ppaction://hlinkfile"/>
            <a:extLst>
              <a:ext uri="{FF2B5EF4-FFF2-40B4-BE49-F238E27FC236}">
                <a16:creationId xmlns="" xmlns:a16="http://schemas.microsoft.com/office/drawing/2014/main" id="{00F2350D-DBF9-66DD-A4AB-3753998E2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2420938"/>
            <a:ext cx="23749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200" b="1" dirty="0"/>
              <a:t>Finanzplaner PRO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0DEAF6F8-9984-E5BE-97E3-9C8554533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35864" y="2924175"/>
            <a:ext cx="2592387" cy="1728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4A3B85FD-ECE9-27CF-9381-937D996321C8}"/>
              </a:ext>
            </a:extLst>
          </p:cNvPr>
          <p:cNvSpPr txBox="1"/>
          <p:nvPr/>
        </p:nvSpPr>
        <p:spPr>
          <a:xfrm>
            <a:off x="4822257" y="5563402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und bereits auch schon da</a:t>
            </a:r>
          </a:p>
        </p:txBody>
      </p:sp>
    </p:spTree>
    <p:extLst>
      <p:ext uri="{BB962C8B-B14F-4D97-AF65-F5344CB8AC3E}">
        <p14:creationId xmlns:p14="http://schemas.microsoft.com/office/powerpoint/2010/main" val="86567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5F78DCD-05C5-3CD8-84EE-76BB5C995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ECF298B1-F423-4764-5F66-0D198ED6F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162" y="1503261"/>
            <a:ext cx="4988921" cy="516223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Freihand 4">
                <a:extLst>
                  <a:ext uri="{FF2B5EF4-FFF2-40B4-BE49-F238E27FC236}">
                    <a16:creationId xmlns="" xmlns:a16="http://schemas.microsoft.com/office/drawing/2014/main" id="{46FE8DC6-2BB2-D20B-DC9F-CCA5C9114AC2}"/>
                  </a:ext>
                </a:extLst>
              </p14:cNvPr>
              <p14:cNvContentPartPr/>
              <p14:nvPr/>
            </p14:nvContentPartPr>
            <p14:xfrm>
              <a:off x="5679891" y="3626204"/>
              <a:ext cx="1631160" cy="3924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46FE8DC6-2BB2-D20B-DC9F-CCA5C9114A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25891" y="3518564"/>
                <a:ext cx="173880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Freihand 5">
                <a:extLst>
                  <a:ext uri="{FF2B5EF4-FFF2-40B4-BE49-F238E27FC236}">
                    <a16:creationId xmlns="" xmlns:a16="http://schemas.microsoft.com/office/drawing/2014/main" id="{28BC5248-D2D9-6364-7A7B-8D2C35E714B4}"/>
                  </a:ext>
                </a:extLst>
              </p14:cNvPr>
              <p14:cNvContentPartPr/>
              <p14:nvPr/>
            </p14:nvContentPartPr>
            <p14:xfrm>
              <a:off x="5708331" y="5256644"/>
              <a:ext cx="925560" cy="3204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28BC5248-D2D9-6364-7A7B-8D2C35E714B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54331" y="5149004"/>
                <a:ext cx="1033200" cy="247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106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2A88B77-0E0A-42F8-3736-478C7FE04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E72DF98-E975-C604-785C-2BD55DB10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22" y="1484313"/>
            <a:ext cx="68675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438F759-226B-E95B-8B96-A6B4745DE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21" y="4292601"/>
            <a:ext cx="68961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6D307884-05EC-B23E-22EA-A6908BE51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121" y="3183456"/>
            <a:ext cx="687705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2E2B3D8F-B2FB-DFC5-F4D1-4D49AFC02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434" y="1713864"/>
            <a:ext cx="68770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Freihand 6">
                <a:extLst>
                  <a:ext uri="{FF2B5EF4-FFF2-40B4-BE49-F238E27FC236}">
                    <a16:creationId xmlns="" xmlns:a16="http://schemas.microsoft.com/office/drawing/2014/main" id="{14A597CD-9D76-05BC-C115-96DD2A4669F6}"/>
                  </a:ext>
                </a:extLst>
              </p14:cNvPr>
              <p14:cNvContentPartPr/>
              <p14:nvPr/>
            </p14:nvContentPartPr>
            <p14:xfrm>
              <a:off x="512811" y="1578164"/>
              <a:ext cx="1133280" cy="3384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14A597CD-9D76-05BC-C115-96DD2A4669F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8811" y="1470164"/>
                <a:ext cx="124092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Freihand 7">
                <a:extLst>
                  <a:ext uri="{FF2B5EF4-FFF2-40B4-BE49-F238E27FC236}">
                    <a16:creationId xmlns="" xmlns:a16="http://schemas.microsoft.com/office/drawing/2014/main" id="{5D9D93BB-1895-07FB-D0FF-049F4D9A9499}"/>
                  </a:ext>
                </a:extLst>
              </p14:cNvPr>
              <p14:cNvContentPartPr/>
              <p14:nvPr/>
            </p14:nvContentPartPr>
            <p14:xfrm>
              <a:off x="5506011" y="1809644"/>
              <a:ext cx="777600" cy="2736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5D9D93BB-1895-07FB-D0FF-049F4D9A949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52011" y="1702004"/>
                <a:ext cx="88524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Freihand 8">
                <a:extLst>
                  <a:ext uri="{FF2B5EF4-FFF2-40B4-BE49-F238E27FC236}">
                    <a16:creationId xmlns="" xmlns:a16="http://schemas.microsoft.com/office/drawing/2014/main" id="{55F276C1-5F7F-55FA-75BA-D084A4155900}"/>
                  </a:ext>
                </a:extLst>
              </p14:cNvPr>
              <p14:cNvContentPartPr/>
              <p14:nvPr/>
            </p14:nvContentPartPr>
            <p14:xfrm>
              <a:off x="3604851" y="3262244"/>
              <a:ext cx="1355040" cy="4212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55F276C1-5F7F-55FA-75BA-D084A415590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51211" y="3154244"/>
                <a:ext cx="146268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Freihand 9">
                <a:extLst>
                  <a:ext uri="{FF2B5EF4-FFF2-40B4-BE49-F238E27FC236}">
                    <a16:creationId xmlns="" xmlns:a16="http://schemas.microsoft.com/office/drawing/2014/main" id="{694AA353-2BB2-7B53-545A-325BEEB7476A}"/>
                  </a:ext>
                </a:extLst>
              </p14:cNvPr>
              <p14:cNvContentPartPr/>
              <p14:nvPr/>
            </p14:nvContentPartPr>
            <p14:xfrm>
              <a:off x="548091" y="4403444"/>
              <a:ext cx="1729440" cy="2916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694AA353-2BB2-7B53-545A-325BEEB7476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94091" y="4295444"/>
                <a:ext cx="1837080" cy="24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879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17488248-1868-1D66-64FC-12DD2A648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45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A6A3E39A-C50D-C8B2-5F12-DED4B3B94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/>
              <a:t>Flexperto</a:t>
            </a:r>
            <a:r>
              <a:rPr lang="de-DE" dirty="0"/>
              <a:t> oder </a:t>
            </a:r>
            <a:r>
              <a:rPr lang="de-DE" dirty="0" err="1"/>
              <a:t>SmartConsult</a:t>
            </a:r>
            <a:endParaRPr lang="de-DE" dirty="0"/>
          </a:p>
          <a:p>
            <a:endParaRPr lang="de-DE" dirty="0"/>
          </a:p>
          <a:p>
            <a:r>
              <a:rPr lang="de-DE" dirty="0"/>
              <a:t>	wer nutzt einen der Dienste</a:t>
            </a:r>
          </a:p>
          <a:p>
            <a:endParaRPr lang="de-DE" dirty="0"/>
          </a:p>
          <a:p>
            <a:r>
              <a:rPr lang="de-DE" dirty="0"/>
              <a:t>		live?</a:t>
            </a:r>
          </a:p>
        </p:txBody>
      </p:sp>
      <p:sp>
        <p:nvSpPr>
          <p:cNvPr id="4" name="Titel 3">
            <a:extLst>
              <a:ext uri="{FF2B5EF4-FFF2-40B4-BE49-F238E27FC236}">
                <a16:creationId xmlns="" xmlns:a16="http://schemas.microsoft.com/office/drawing/2014/main" id="{0FDAC443-F0BE-968E-7349-5CDAA05D4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Nachbearbeitungen</a:t>
            </a:r>
          </a:p>
        </p:txBody>
      </p:sp>
    </p:spTree>
    <p:extLst>
      <p:ext uri="{BB962C8B-B14F-4D97-AF65-F5344CB8AC3E}">
        <p14:creationId xmlns:p14="http://schemas.microsoft.com/office/powerpoint/2010/main" val="772213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09412BF-5FE0-AE6A-3603-D2B58DCE5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BeraterPortal</a:t>
            </a:r>
            <a:endParaRPr lang="de-DE" dirty="0"/>
          </a:p>
        </p:txBody>
      </p:sp>
      <p:sp>
        <p:nvSpPr>
          <p:cNvPr id="3" name="Text Box 3">
            <a:extLst>
              <a:ext uri="{FF2B5EF4-FFF2-40B4-BE49-F238E27FC236}">
                <a16:creationId xmlns="" xmlns:a16="http://schemas.microsoft.com/office/drawing/2014/main" id="{9CA57772-025E-43D0-D913-EEAE38FDB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221" y="1810545"/>
            <a:ext cx="8497887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2788" indent="-350838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169988" indent="-350838"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Produktinformationen und -empfehlungen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Sparteninformationen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Newsarchiv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</a:pPr>
            <a:r>
              <a:rPr kumimoji="1" lang="de-DE" altLang="de-DE" sz="1800" dirty="0"/>
              <a:t>Akademie</a:t>
            </a:r>
          </a:p>
          <a:p>
            <a:pPr lvl="1"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800" dirty="0"/>
              <a:t>Workshops</a:t>
            </a:r>
          </a:p>
          <a:p>
            <a:pPr lvl="1"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800" dirty="0"/>
              <a:t>Kompetenzschmiede</a:t>
            </a:r>
          </a:p>
        </p:txBody>
      </p:sp>
      <p:pic>
        <p:nvPicPr>
          <p:cNvPr id="4" name="Picture 6" descr="C:\Users\Huber\Desktop\BeraterPortal_Screenshot.jpg">
            <a:extLst>
              <a:ext uri="{FF2B5EF4-FFF2-40B4-BE49-F238E27FC236}">
                <a16:creationId xmlns="" xmlns:a16="http://schemas.microsoft.com/office/drawing/2014/main" id="{9BA0A436-79C6-7DF6-18B3-BE636007F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5297" y="3185562"/>
            <a:ext cx="4035425" cy="2951163"/>
          </a:xfrm>
          <a:prstGeom prst="rect">
            <a:avLst/>
          </a:prstGeom>
          <a:noFill/>
          <a:effectLst>
            <a:outerShdw blurRad="190500" dist="38100" dir="2700000" sx="102000" sy="102000" algn="tl" rotWithShape="0">
              <a:prstClr val="black">
                <a:alpha val="2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940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CDEDBE9-C3CC-E6DE-863F-687695BE7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cloud</a:t>
            </a:r>
            <a:endParaRPr lang="de-DE" dirty="0"/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69904DB6-33EA-10CB-C00F-45A86FFF0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833" y="1608880"/>
            <a:ext cx="6875799" cy="524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5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3A17704F-7892-D8DA-CA1C-05AABAE69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cloud</a:t>
            </a:r>
            <a:endParaRPr lang="de-DE" dirty="0"/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="" xmlns:a16="http://schemas.microsoft.com/office/drawing/2014/main" id="{C6AC89CE-10CE-35DA-F085-0915F6903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240" y="1695766"/>
            <a:ext cx="8489519" cy="471094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1E8297F3-1F50-5C65-0033-4EFC649DBB53}"/>
              </a:ext>
            </a:extLst>
          </p:cNvPr>
          <p:cNvSpPr txBox="1"/>
          <p:nvPr/>
        </p:nvSpPr>
        <p:spPr>
          <a:xfrm>
            <a:off x="1088020" y="5092861"/>
            <a:ext cx="3822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Büro I Dokumente überall im Zugriff</a:t>
            </a:r>
          </a:p>
        </p:txBody>
      </p:sp>
    </p:spTree>
    <p:extLst>
      <p:ext uri="{BB962C8B-B14F-4D97-AF65-F5344CB8AC3E}">
        <p14:creationId xmlns:p14="http://schemas.microsoft.com/office/powerpoint/2010/main" val="216650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FE5CF73-8F16-02D5-7FD2-5B740783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cloud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AC2BCA12-B613-9B95-904D-EAFA9CC772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106" y="1501540"/>
            <a:ext cx="2475771" cy="535645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249C7866-73C5-EBB9-97CD-58739EC334B6}"/>
              </a:ext>
            </a:extLst>
          </p:cNvPr>
          <p:cNvSpPr txBox="1"/>
          <p:nvPr/>
        </p:nvSpPr>
        <p:spPr>
          <a:xfrm>
            <a:off x="951316" y="3429000"/>
            <a:ext cx="2339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Vor Ort beim Kunden</a:t>
            </a:r>
          </a:p>
        </p:txBody>
      </p:sp>
    </p:spTree>
    <p:extLst>
      <p:ext uri="{BB962C8B-B14F-4D97-AF65-F5344CB8AC3E}">
        <p14:creationId xmlns:p14="http://schemas.microsoft.com/office/powerpoint/2010/main" val="95520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84C49FC-23F2-D027-9FF2-32546CBD1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cloud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7F5DB264-766B-368F-A7AF-AD3939173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824" y="1840375"/>
            <a:ext cx="9097175" cy="481544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D8ACAF24-3A9A-5943-B9D5-246EA8CD1280}"/>
              </a:ext>
            </a:extLst>
          </p:cNvPr>
          <p:cNvSpPr txBox="1"/>
          <p:nvPr/>
        </p:nvSpPr>
        <p:spPr>
          <a:xfrm>
            <a:off x="497712" y="4667491"/>
            <a:ext cx="3608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Teilen von Beratungsdokumenten</a:t>
            </a:r>
          </a:p>
        </p:txBody>
      </p:sp>
    </p:spTree>
    <p:extLst>
      <p:ext uri="{BB962C8B-B14F-4D97-AF65-F5344CB8AC3E}">
        <p14:creationId xmlns:p14="http://schemas.microsoft.com/office/powerpoint/2010/main" val="389234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Design_afm</Template>
  <TotalTime>0</TotalTime>
  <Words>424</Words>
  <Application>Microsoft Office PowerPoint</Application>
  <PresentationFormat>Breitbild</PresentationFormat>
  <Paragraphs>186</Paragraphs>
  <Slides>45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51" baseType="lpstr">
      <vt:lpstr>ＭＳ Ｐゴシック</vt:lpstr>
      <vt:lpstr>Arial</vt:lpstr>
      <vt:lpstr>Calibri</vt:lpstr>
      <vt:lpstr>Symbol</vt:lpstr>
      <vt:lpstr>Wingdings</vt:lpstr>
      <vt:lpstr>Design_afm</vt:lpstr>
      <vt:lpstr>Beratungsprozesse &amp; Kompetenzen</vt:lpstr>
      <vt:lpstr>  Aus der vertrieblichen Praxis </vt:lpstr>
      <vt:lpstr>Beratungsprozess - emotionale Erfolgsfaktoren</vt:lpstr>
      <vt:lpstr>Beratungsprozess</vt:lpstr>
      <vt:lpstr>BeraterPortal</vt:lpstr>
      <vt:lpstr>cloud</vt:lpstr>
      <vt:lpstr>cloud</vt:lpstr>
      <vt:lpstr>cloud</vt:lpstr>
      <vt:lpstr>cloud</vt:lpstr>
      <vt:lpstr>Rendezvous</vt:lpstr>
      <vt:lpstr>Rendezvous</vt:lpstr>
      <vt:lpstr>Rendezvous</vt:lpstr>
      <vt:lpstr>Rendezvous</vt:lpstr>
      <vt:lpstr>Rendezvous</vt:lpstr>
      <vt:lpstr>Pause ???</vt:lpstr>
      <vt:lpstr>Smart Admin (SA) I Finanz Office I IWM</vt:lpstr>
      <vt:lpstr>Smart Admin (SA)</vt:lpstr>
      <vt:lpstr>Smart Admin (SA)</vt:lpstr>
      <vt:lpstr>Smart Admin (SA)</vt:lpstr>
      <vt:lpstr>Smart Admin (SA)</vt:lpstr>
      <vt:lpstr>Smart Admin (SA)</vt:lpstr>
      <vt:lpstr>Smart Admin (SA) I Arbeitshilfen</vt:lpstr>
      <vt:lpstr> Beratung</vt:lpstr>
      <vt:lpstr>finanzplan</vt:lpstr>
      <vt:lpstr>Finanzplan</vt:lpstr>
      <vt:lpstr>Finanzplan  </vt:lpstr>
      <vt:lpstr>Finanzplan</vt:lpstr>
      <vt:lpstr>Beratungstools</vt:lpstr>
      <vt:lpstr>Strategienavigation</vt:lpstr>
      <vt:lpstr>Risikoklassenfinder</vt:lpstr>
      <vt:lpstr>SmartConsult (SC)</vt:lpstr>
      <vt:lpstr>SmartConsult (SC)</vt:lpstr>
      <vt:lpstr>SmartConsult (SC)</vt:lpstr>
      <vt:lpstr>Und nach der Beratung</vt:lpstr>
      <vt:lpstr>Service</vt:lpstr>
      <vt:lpstr>Service</vt:lpstr>
      <vt:lpstr>Service</vt:lpstr>
      <vt:lpstr>Service</vt:lpstr>
      <vt:lpstr>Service</vt:lpstr>
      <vt:lpstr>Service</vt:lpstr>
      <vt:lpstr>Service</vt:lpstr>
      <vt:lpstr>Service-Beratungstools</vt:lpstr>
      <vt:lpstr>Service</vt:lpstr>
      <vt:lpstr>PowerPoint-Präsentation</vt:lpstr>
      <vt:lpstr>Nachbearbeitungen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Schiller</dc:creator>
  <cp:lastModifiedBy>Pospieszny, Phillip</cp:lastModifiedBy>
  <cp:revision>15</cp:revision>
  <cp:lastPrinted>2019-08-21T13:01:55Z</cp:lastPrinted>
  <dcterms:created xsi:type="dcterms:W3CDTF">2022-04-26T13:28:33Z</dcterms:created>
  <dcterms:modified xsi:type="dcterms:W3CDTF">2022-05-18T10:15:25Z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-1458491293</vt:i4>
  </property>
  <property fmtid="{D5CDD505-2E9C-101B-9397-08002B2CF9AE}" pid="3" name="_NewReviewCycle">
    <vt:lpwstr/>
  </property>
  <property fmtid="{D5CDD505-2E9C-101B-9397-08002B2CF9AE}" pid="4" name="_EmailSubject">
    <vt:lpwstr>pptx für den Workshop 18.05.22</vt:lpwstr>
  </property>
  <property fmtid="{D5CDD505-2E9C-101B-9397-08002B2CF9AE}" pid="5" name="_AuthorEmail">
    <vt:lpwstr>pospieszny@afm-gruppe.de</vt:lpwstr>
  </property>
  <property fmtid="{D5CDD505-2E9C-101B-9397-08002B2CF9AE}" pid="6" name="_AuthorEmailDisplayName">
    <vt:lpwstr>Pospieszny, Phillip</vt:lpwstr>
  </property>
</Properties>
</file>