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315" r:id="rId2"/>
  </p:sldIdLst>
  <p:sldSz cx="24385588" cy="18291175"/>
  <p:notesSz cx="7102475" cy="102314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441">
          <p15:clr>
            <a:srgbClr val="A4A3A4"/>
          </p15:clr>
        </p15:guide>
        <p15:guide id="2" pos="13124">
          <p15:clr>
            <a:srgbClr val="A4A3A4"/>
          </p15:clr>
        </p15:guide>
        <p15:guide id="3" pos="1784">
          <p15:clr>
            <a:srgbClr val="A4A3A4"/>
          </p15:clr>
        </p15:guide>
        <p15:guide id="4" orient="horz" pos="2586">
          <p15:clr>
            <a:srgbClr val="A4A3A4"/>
          </p15:clr>
        </p15:guide>
        <p15:guide id="5" pos="7454">
          <p15:clr>
            <a:srgbClr val="A4A3A4"/>
          </p15:clr>
        </p15:guide>
        <p15:guide id="6" orient="horz" pos="1905">
          <p15:clr>
            <a:srgbClr val="A4A3A4"/>
          </p15:clr>
        </p15:guide>
        <p15:guide id="7" orient="horz" pos="10977">
          <p15:clr>
            <a:srgbClr val="A4A3A4"/>
          </p15:clr>
        </p15:guide>
        <p15:guide id="8" pos="10493">
          <p15:clr>
            <a:srgbClr val="A4A3A4"/>
          </p15:clr>
        </p15:guide>
        <p15:guide id="9" pos="45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A413"/>
    <a:srgbClr val="01416B"/>
    <a:srgbClr val="0070C0"/>
    <a:srgbClr val="D3D3D3"/>
    <a:srgbClr val="FF1D1D"/>
    <a:srgbClr val="FFCC00"/>
    <a:srgbClr val="595959"/>
    <a:srgbClr val="00E668"/>
    <a:srgbClr val="4BFF9C"/>
    <a:srgbClr val="E5FF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6325" autoAdjust="0"/>
    <p:restoredTop sz="94660"/>
  </p:normalViewPr>
  <p:slideViewPr>
    <p:cSldViewPr showGuides="1">
      <p:cViewPr varScale="1">
        <p:scale>
          <a:sx n="48" d="100"/>
          <a:sy n="48" d="100"/>
        </p:scale>
        <p:origin x="-2272" y="-120"/>
      </p:cViewPr>
      <p:guideLst>
        <p:guide orient="horz" pos="6441"/>
        <p:guide orient="horz" pos="2586"/>
        <p:guide orient="horz" pos="1905"/>
        <p:guide orient="horz" pos="10977"/>
        <p:guide pos="13124"/>
        <p:guide pos="1784"/>
        <p:guide pos="7454"/>
        <p:guide pos="10493"/>
        <p:guide pos="45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3349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pPr>
              <a:defRPr/>
            </a:pPr>
            <a:fld id="{4CD4EF3B-0623-4DA9-B122-A88F0CADC328}" type="datetimeFigureOut">
              <a:rPr lang="de-DE"/>
              <a:pPr>
                <a:defRPr/>
              </a:pPr>
              <a:t>16.07.17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50950" y="1279525"/>
            <a:ext cx="46005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923879"/>
            <a:ext cx="5681980" cy="402862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18091"/>
            <a:ext cx="3077739" cy="513348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pPr>
              <a:defRPr/>
            </a:pPr>
            <a:fld id="{D5EFBF12-A73C-4253-B0E1-22D53D6CADA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7226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3EFC763-ED97-4331-A13D-800A5CFDF2A0}" type="slidenum">
              <a:rPr lang="en-GB"/>
              <a:pPr/>
              <a:t>1</a:t>
            </a:fld>
            <a:endParaRPr lang="en-GB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4925" cy="3836987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0248" y="4859362"/>
            <a:ext cx="5681980" cy="4604637"/>
          </a:xfrm>
          <a:noFill/>
          <a:ln/>
        </p:spPr>
        <p:txBody>
          <a:bodyPr wrap="none" anchor="ctr"/>
          <a:lstStyle/>
          <a:p>
            <a:endParaRPr lang="de-DE" smtClean="0">
              <a:latin typeface="Times New Roman" pitchFamily="18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048000" y="2994025"/>
            <a:ext cx="18289588" cy="63674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048000" y="9607550"/>
            <a:ext cx="18289588" cy="4416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DDC574-E0FF-458B-8296-61D28A170A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13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A93C6-FEE5-4FD0-8D04-F00ED8BC03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9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7679988" y="731838"/>
            <a:ext cx="5486400" cy="156067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19200" y="731838"/>
            <a:ext cx="16308388" cy="1560671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F59E1-2BD4-4A84-AB00-81D9016880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0634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19281" y="342961"/>
            <a:ext cx="21942797" cy="38233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87CCD6-B9FD-440C-894D-7FB0CD7E591E}" type="slidenum">
              <a:rPr lang="en-GB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0A171-FE3A-4906-8041-8B6237E965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75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63700" y="4559300"/>
            <a:ext cx="21032788" cy="760888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63700" y="12241213"/>
            <a:ext cx="21032788" cy="40005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7F63A-AB64-46F1-AF66-F25DE8CC35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80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19200" y="4267200"/>
            <a:ext cx="10896600" cy="120713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2268200" y="4267200"/>
            <a:ext cx="10898188" cy="120713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D631F-C97D-4B02-A6C6-62EB67A8D9F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4199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5" y="973138"/>
            <a:ext cx="21032788" cy="35353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79575" y="4483100"/>
            <a:ext cx="10315575" cy="21986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679575" y="6681788"/>
            <a:ext cx="10315575" cy="98266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2345988" y="4483100"/>
            <a:ext cx="10366375" cy="21986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2345988" y="6681788"/>
            <a:ext cx="10366375" cy="98266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0015F-952A-40B6-9539-A81CFAC101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07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D286C5-CA80-4589-B73E-E8152F7FAA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43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74A06-724F-40BB-9D0D-06BB5B9FD6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510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5" y="1219200"/>
            <a:ext cx="7864475" cy="42687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366375" y="2633663"/>
            <a:ext cx="12345988" cy="12998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79575" y="5487988"/>
            <a:ext cx="7864475" cy="10164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334BE-4626-4182-BB73-CCE2403DC4B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333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79575" y="1219200"/>
            <a:ext cx="7864475" cy="42687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0366375" y="2633663"/>
            <a:ext cx="12345988" cy="129984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679575" y="5487988"/>
            <a:ext cx="7864475" cy="101647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EC39C-F91E-4F5C-AD5D-39B0F092F26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904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731838"/>
            <a:ext cx="21947188" cy="304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3861" tIns="121931" rIns="243861" bIns="1219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4267200"/>
            <a:ext cx="21947188" cy="1207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3861" tIns="121931" rIns="243861" bIns="1219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to edit Master text styles</a:t>
            </a:r>
          </a:p>
          <a:p>
            <a:pPr lvl="1"/>
            <a:r>
              <a:rPr lang="de-DE" smtClean="0"/>
              <a:t>Second level</a:t>
            </a:r>
          </a:p>
          <a:p>
            <a:pPr lvl="2"/>
            <a:r>
              <a:rPr lang="de-DE" smtClean="0"/>
              <a:t>Third level</a:t>
            </a:r>
          </a:p>
          <a:p>
            <a:pPr lvl="3"/>
            <a:r>
              <a:rPr lang="de-DE" smtClean="0"/>
              <a:t>Fourth level</a:t>
            </a:r>
          </a:p>
          <a:p>
            <a:pPr lvl="4"/>
            <a:r>
              <a:rPr lang="de-D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16656050"/>
            <a:ext cx="56896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3861" tIns="121931" rIns="243861" bIns="121931" numCol="1" anchor="t" anchorCtr="0" compatLnSpc="1">
            <a:prstTxWarp prst="textNoShape">
              <a:avLst/>
            </a:prstTxWarp>
          </a:bodyPr>
          <a:lstStyle>
            <a:lvl1pPr defTabSz="2438400" eaLnBrk="1" hangingPunct="1">
              <a:defRPr sz="37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31200" y="16656050"/>
            <a:ext cx="7723188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3861" tIns="121931" rIns="243861" bIns="121931" numCol="1" anchor="t" anchorCtr="0" compatLnSpc="1">
            <a:prstTxWarp prst="textNoShape">
              <a:avLst/>
            </a:prstTxWarp>
          </a:bodyPr>
          <a:lstStyle>
            <a:lvl1pPr algn="ctr" defTabSz="2438400" eaLnBrk="1" hangingPunct="1">
              <a:defRPr sz="37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7476788" y="16656050"/>
            <a:ext cx="5689600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43861" tIns="121931" rIns="243861" bIns="121931" numCol="1" anchor="t" anchorCtr="0" compatLnSpc="1">
            <a:prstTxWarp prst="textNoShape">
              <a:avLst/>
            </a:prstTxWarp>
          </a:bodyPr>
          <a:lstStyle>
            <a:lvl1pPr algn="r" defTabSz="2438400" eaLnBrk="1" hangingPunct="1">
              <a:defRPr sz="3700"/>
            </a:lvl1pPr>
          </a:lstStyle>
          <a:p>
            <a:pPr>
              <a:defRPr/>
            </a:pPr>
            <a:fld id="{8C44780A-7C98-4F0C-B331-14D0E2EB29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2438400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438400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2438400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2438400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2438400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defTabSz="2438400" rtl="0" fontAlgn="base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defTabSz="2438400" rtl="0" fontAlgn="base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defTabSz="2438400" rtl="0" fontAlgn="base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defTabSz="2438400" rtl="0" fontAlgn="base">
        <a:spcBef>
          <a:spcPct val="0"/>
        </a:spcBef>
        <a:spcAft>
          <a:spcPct val="0"/>
        </a:spcAft>
        <a:defRPr sz="117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914400" indent="-914400" algn="l" defTabSz="2438400" rtl="0" eaLnBrk="0" fontAlgn="base" hangingPunct="0">
        <a:spcBef>
          <a:spcPct val="20000"/>
        </a:spcBef>
        <a:spcAft>
          <a:spcPct val="0"/>
        </a:spcAft>
        <a:buChar char="•"/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1200" indent="-762000" algn="l" defTabSz="2438400" rtl="0" eaLnBrk="0" fontAlgn="base" hangingPunct="0">
        <a:spcBef>
          <a:spcPct val="20000"/>
        </a:spcBef>
        <a:spcAft>
          <a:spcPct val="0"/>
        </a:spcAft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2pPr>
      <a:lvl3pPr marL="3048000" indent="-609600" algn="l" defTabSz="2438400" rtl="0" eaLnBrk="0" fontAlgn="base" hangingPunct="0">
        <a:spcBef>
          <a:spcPct val="20000"/>
        </a:spcBef>
        <a:spcAft>
          <a:spcPct val="0"/>
        </a:spcAft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4267200" indent="-609600" algn="l" defTabSz="2438400" rtl="0" eaLnBrk="0" fontAlgn="base" hangingPunct="0">
        <a:spcBef>
          <a:spcPct val="20000"/>
        </a:spcBef>
        <a:spcAft>
          <a:spcPct val="0"/>
        </a:spcAft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0" indent="-609600" algn="l" defTabSz="2438400" rtl="0" eaLnBrk="0" fontAlgn="base" hangingPunct="0">
        <a:spcBef>
          <a:spcPct val="20000"/>
        </a:spcBef>
        <a:spcAft>
          <a:spcPct val="0"/>
        </a:spcAft>
        <a:buChar char="»"/>
        <a:defRPr sz="5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 rot="5400000">
            <a:off x="10904361" y="-9972915"/>
            <a:ext cx="2464228" cy="23299217"/>
          </a:xfrm>
          <a:prstGeom prst="rect">
            <a:avLst/>
          </a:prstGeom>
          <a:gradFill rotWithShape="0">
            <a:gsLst>
              <a:gs pos="0">
                <a:srgbClr val="A6B5D8"/>
              </a:gs>
              <a:gs pos="50000">
                <a:srgbClr val="FFFFFF"/>
              </a:gs>
              <a:gs pos="100000">
                <a:srgbClr val="A6B5D8"/>
              </a:gs>
            </a:gsLst>
            <a:lin ang="0" scaled="1"/>
          </a:gradFill>
          <a:ln w="3240">
            <a:solidFill>
              <a:srgbClr val="2D5DA9"/>
            </a:solidFill>
            <a:miter lim="800000"/>
            <a:headEnd/>
            <a:tailEnd/>
          </a:ln>
        </p:spPr>
        <p:txBody>
          <a:bodyPr wrap="none" lIns="243861" tIns="121931" rIns="243861" bIns="121931" anchor="ctr"/>
          <a:lstStyle/>
          <a:p>
            <a:endParaRPr lang="de-DE"/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4318281" y="3768322"/>
            <a:ext cx="16612682" cy="97807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243861" tIns="121931" rIns="243861" bIns="121931" anchor="ctr"/>
          <a:lstStyle/>
          <a:p>
            <a:endParaRPr lang="de-DE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493598" y="3289873"/>
            <a:ext cx="18822626" cy="97806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243861" tIns="121931" rIns="243861" bIns="121931" anchor="ctr"/>
          <a:lstStyle/>
          <a:p>
            <a:endParaRPr lang="de-DE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78400" y="13322051"/>
            <a:ext cx="23479596" cy="652047"/>
            <a:chOff x="113" y="3139"/>
            <a:chExt cx="5546" cy="154"/>
          </a:xfrm>
        </p:grpSpPr>
        <p:sp>
          <p:nvSpPr>
            <p:cNvPr id="18460" name="Rectangle 6"/>
            <p:cNvSpPr>
              <a:spLocks noChangeArrowheads="1"/>
            </p:cNvSpPr>
            <p:nvPr/>
          </p:nvSpPr>
          <p:spPr bwMode="auto">
            <a:xfrm>
              <a:off x="113" y="3188"/>
              <a:ext cx="5311" cy="62"/>
            </a:xfrm>
            <a:prstGeom prst="rect">
              <a:avLst/>
            </a:prstGeom>
            <a:gradFill rotWithShape="0">
              <a:gsLst>
                <a:gs pos="0">
                  <a:srgbClr val="A6B5D8"/>
                </a:gs>
                <a:gs pos="50000">
                  <a:srgbClr val="ECEFF6"/>
                </a:gs>
                <a:gs pos="100000">
                  <a:srgbClr val="A6B5D8"/>
                </a:gs>
              </a:gsLst>
              <a:lin ang="5400000" scaled="1"/>
            </a:gradFill>
            <a:ln w="9360">
              <a:solidFill>
                <a:srgbClr val="2D5DA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8461" name="AutoShape 7"/>
            <p:cNvSpPr>
              <a:spLocks noChangeArrowheads="1"/>
            </p:cNvSpPr>
            <p:nvPr/>
          </p:nvSpPr>
          <p:spPr bwMode="auto">
            <a:xfrm rot="5400000">
              <a:off x="5459" y="3093"/>
              <a:ext cx="155" cy="249"/>
            </a:xfrm>
            <a:prstGeom prst="triangle">
              <a:avLst>
                <a:gd name="adj" fmla="val 54491"/>
              </a:avLst>
            </a:prstGeom>
            <a:gradFill rotWithShape="0">
              <a:gsLst>
                <a:gs pos="0">
                  <a:srgbClr val="A6B5D8"/>
                </a:gs>
                <a:gs pos="50000">
                  <a:srgbClr val="E3E7F2"/>
                </a:gs>
                <a:gs pos="100000">
                  <a:srgbClr val="A6B5D8"/>
                </a:gs>
              </a:gsLst>
              <a:lin ang="5400000" scaled="1"/>
            </a:gradFill>
            <a:ln w="12600">
              <a:solidFill>
                <a:srgbClr val="2D5DA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956796" y="791772"/>
            <a:ext cx="20545706" cy="162588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 anchor="ctr"/>
          <a:lstStyle/>
          <a:p>
            <a:pPr>
              <a:buClr>
                <a:srgbClr val="FF0000"/>
              </a:buClr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5300" b="1" dirty="0">
                <a:solidFill>
                  <a:srgbClr val="333399"/>
                </a:solidFill>
              </a:rPr>
              <a:t> (</a:t>
            </a:r>
            <a:r>
              <a:rPr lang="en-GB" sz="5300" b="1" dirty="0" err="1">
                <a:solidFill>
                  <a:srgbClr val="333399"/>
                </a:solidFill>
              </a:rPr>
              <a:t>Aktuelle</a:t>
            </a:r>
            <a:r>
              <a:rPr lang="en-GB" sz="5300" b="1" dirty="0">
                <a:solidFill>
                  <a:srgbClr val="333399"/>
                </a:solidFill>
              </a:rPr>
              <a:t> </a:t>
            </a:r>
            <a:r>
              <a:rPr lang="en-GB" sz="5300" b="1" dirty="0" err="1">
                <a:solidFill>
                  <a:srgbClr val="333399"/>
                </a:solidFill>
              </a:rPr>
              <a:t>Abschreibungssätze</a:t>
            </a:r>
            <a:r>
              <a:rPr lang="en-GB" sz="5300" b="1" dirty="0">
                <a:solidFill>
                  <a:srgbClr val="333399"/>
                </a:solidFill>
              </a:rPr>
              <a:t> )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7006624" y="11368476"/>
            <a:ext cx="3839882" cy="1918032"/>
          </a:xfrm>
          <a:prstGeom prst="rect">
            <a:avLst/>
          </a:prstGeom>
          <a:gradFill rotWithShape="0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 smtClean="0">
                <a:solidFill>
                  <a:srgbClr val="000000"/>
                </a:solidFill>
              </a:rPr>
              <a:t>12 </a:t>
            </a:r>
            <a:r>
              <a:rPr lang="en-GB" sz="3700" b="1" dirty="0">
                <a:solidFill>
                  <a:srgbClr val="000000"/>
                </a:solidFill>
              </a:rPr>
              <a:t>x </a:t>
            </a:r>
            <a:r>
              <a:rPr lang="en-GB" sz="3700" b="1" dirty="0" smtClean="0">
                <a:solidFill>
                  <a:srgbClr val="000000"/>
                </a:solidFill>
              </a:rPr>
              <a:t>2 </a:t>
            </a:r>
            <a:r>
              <a:rPr lang="en-GB" sz="3700" b="1" dirty="0">
                <a:solidFill>
                  <a:srgbClr val="000000"/>
                </a:solidFill>
              </a:rPr>
              <a:t>%</a:t>
            </a:r>
          </a:p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§ 7.4 </a:t>
            </a:r>
            <a:r>
              <a:rPr lang="en-GB" sz="3200" dirty="0" err="1">
                <a:solidFill>
                  <a:srgbClr val="000000"/>
                </a:solidFill>
              </a:rPr>
              <a:t>EStG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12383308" y="11736839"/>
            <a:ext cx="3839882" cy="1536968"/>
          </a:xfrm>
          <a:prstGeom prst="rect">
            <a:avLst/>
          </a:prstGeom>
          <a:gradFill rotWithShape="0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 smtClean="0">
                <a:solidFill>
                  <a:srgbClr val="000000"/>
                </a:solidFill>
              </a:rPr>
              <a:t>12 </a:t>
            </a:r>
            <a:r>
              <a:rPr lang="en-GB" sz="3700" b="1" dirty="0">
                <a:solidFill>
                  <a:srgbClr val="000000"/>
                </a:solidFill>
              </a:rPr>
              <a:t>x 2 %</a:t>
            </a:r>
          </a:p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§ 7.5 </a:t>
            </a:r>
            <a:r>
              <a:rPr lang="en-GB" sz="3200" dirty="0" err="1">
                <a:solidFill>
                  <a:srgbClr val="000000"/>
                </a:solidFill>
              </a:rPr>
              <a:t>EStG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7861598" y="6481291"/>
            <a:ext cx="3839882" cy="3456384"/>
          </a:xfrm>
          <a:prstGeom prst="rect">
            <a:avLst/>
          </a:prstGeom>
          <a:gradFill rotWithShape="0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2400" dirty="0" smtClean="0">
                <a:solidFill>
                  <a:srgbClr val="000000"/>
                </a:solidFill>
              </a:rPr>
              <a:t>   </a:t>
            </a:r>
            <a:r>
              <a:rPr lang="en-GB" sz="3200" dirty="0" smtClean="0">
                <a:solidFill>
                  <a:srgbClr val="000000"/>
                </a:solidFill>
              </a:rPr>
              <a:t> 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7006624" y="16202371"/>
            <a:ext cx="3839882" cy="1944751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spcBef>
                <a:spcPts val="3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b="1" dirty="0" err="1" smtClean="0">
                <a:solidFill>
                  <a:srgbClr val="000000"/>
                </a:solidFill>
              </a:rPr>
              <a:t>Altbau</a:t>
            </a:r>
            <a:r>
              <a:rPr lang="en-GB" b="1" dirty="0" smtClean="0">
                <a:solidFill>
                  <a:srgbClr val="000000"/>
                </a:solidFill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</a:rPr>
              <a:t>Bestand</a:t>
            </a:r>
            <a:endParaRPr lang="en-GB" b="1" dirty="0">
              <a:solidFill>
                <a:srgbClr val="000000"/>
              </a:solidFill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715372" y="3332213"/>
            <a:ext cx="575771" cy="12482033"/>
            <a:chOff x="1354" y="-305"/>
            <a:chExt cx="81" cy="5260"/>
          </a:xfrm>
        </p:grpSpPr>
        <p:sp>
          <p:nvSpPr>
            <p:cNvPr id="18458" name="Rectangle 15"/>
            <p:cNvSpPr>
              <a:spLocks noChangeArrowheads="1"/>
            </p:cNvSpPr>
            <p:nvPr/>
          </p:nvSpPr>
          <p:spPr bwMode="auto">
            <a:xfrm rot="-5400000">
              <a:off x="-984" y="2553"/>
              <a:ext cx="4766" cy="37"/>
            </a:xfrm>
            <a:prstGeom prst="rect">
              <a:avLst/>
            </a:prstGeom>
            <a:gradFill rotWithShape="0">
              <a:gsLst>
                <a:gs pos="0">
                  <a:srgbClr val="A6B5D8"/>
                </a:gs>
                <a:gs pos="50000">
                  <a:srgbClr val="ECEFF6"/>
                </a:gs>
                <a:gs pos="100000">
                  <a:srgbClr val="A6B5D8"/>
                </a:gs>
              </a:gsLst>
              <a:lin ang="0" scaled="1"/>
            </a:gradFill>
            <a:ln w="9360">
              <a:solidFill>
                <a:srgbClr val="2D5DA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8459" name="AutoShape 16"/>
            <p:cNvSpPr>
              <a:spLocks noChangeArrowheads="1"/>
            </p:cNvSpPr>
            <p:nvPr/>
          </p:nvSpPr>
          <p:spPr bwMode="auto">
            <a:xfrm>
              <a:off x="1354" y="-305"/>
              <a:ext cx="81" cy="507"/>
            </a:xfrm>
            <a:prstGeom prst="triangle">
              <a:avLst>
                <a:gd name="adj" fmla="val 54491"/>
              </a:avLst>
            </a:prstGeom>
            <a:gradFill rotWithShape="0">
              <a:gsLst>
                <a:gs pos="0">
                  <a:srgbClr val="A6B5D8"/>
                </a:gs>
                <a:gs pos="50000">
                  <a:srgbClr val="E3E7F2"/>
                </a:gs>
                <a:gs pos="100000">
                  <a:srgbClr val="A6B5D8"/>
                </a:gs>
              </a:gsLst>
              <a:lin ang="5400000" scaled="1"/>
            </a:gradFill>
            <a:ln w="12600">
              <a:solidFill>
                <a:srgbClr val="2D5DA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7425" name="Rectangle 17"/>
          <p:cNvSpPr>
            <a:spLocks noChangeArrowheads="1"/>
          </p:cNvSpPr>
          <p:nvPr/>
        </p:nvSpPr>
        <p:spPr bwMode="auto">
          <a:xfrm>
            <a:off x="7006624" y="14044406"/>
            <a:ext cx="3839882" cy="961132"/>
          </a:xfrm>
          <a:prstGeom prst="rect">
            <a:avLst/>
          </a:prstGeom>
          <a:solidFill>
            <a:schemeClr val="bg1">
              <a:lumMod val="85000"/>
            </a:schemeClr>
          </a:soli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>
                <a:solidFill>
                  <a:srgbClr val="000000"/>
                </a:solidFill>
              </a:rPr>
              <a:t>ca. 10 %</a:t>
            </a: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12383308" y="14044407"/>
            <a:ext cx="3839882" cy="1918032"/>
          </a:xfrm>
          <a:prstGeom prst="rect">
            <a:avLst/>
          </a:prstGeom>
          <a:solidFill>
            <a:srgbClr val="D9D9D9"/>
          </a:soli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>
                <a:solidFill>
                  <a:srgbClr val="000000"/>
                </a:solidFill>
              </a:rPr>
              <a:t>ca. 20 %</a:t>
            </a:r>
          </a:p>
        </p:txBody>
      </p:sp>
      <p:sp>
        <p:nvSpPr>
          <p:cNvPr id="17427" name="Rectangle 19"/>
          <p:cNvSpPr>
            <a:spLocks noChangeArrowheads="1"/>
          </p:cNvSpPr>
          <p:nvPr/>
        </p:nvSpPr>
        <p:spPr bwMode="auto">
          <a:xfrm>
            <a:off x="17861598" y="14044406"/>
            <a:ext cx="3839882" cy="961132"/>
          </a:xfrm>
          <a:prstGeom prst="rect">
            <a:avLst/>
          </a:prstGeom>
          <a:solidFill>
            <a:srgbClr val="D9D9D9"/>
          </a:soli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>
                <a:solidFill>
                  <a:srgbClr val="000000"/>
                </a:solidFill>
              </a:rPr>
              <a:t>ca. </a:t>
            </a:r>
            <a:r>
              <a:rPr lang="en-GB" sz="3700" b="1" dirty="0" smtClean="0">
                <a:solidFill>
                  <a:srgbClr val="000000"/>
                </a:solidFill>
              </a:rPr>
              <a:t>10 </a:t>
            </a:r>
            <a:r>
              <a:rPr lang="en-GB" sz="3700" b="1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478399" y="14141788"/>
            <a:ext cx="5279309" cy="1378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 algn="ctr">
              <a:spcBef>
                <a:spcPts val="2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b="1" dirty="0" err="1">
                <a:solidFill>
                  <a:srgbClr val="000000"/>
                </a:solidFill>
              </a:rPr>
              <a:t>Grundstücksanteil</a:t>
            </a:r>
            <a:r>
              <a:rPr lang="en-GB" sz="3200" b="1" dirty="0">
                <a:solidFill>
                  <a:srgbClr val="000000"/>
                </a:solidFill>
              </a:rPr>
              <a:t> in %</a:t>
            </a:r>
          </a:p>
          <a:p>
            <a:pPr algn="ctr">
              <a:spcBef>
                <a:spcPts val="1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2700" dirty="0">
                <a:solidFill>
                  <a:srgbClr val="000000"/>
                </a:solidFill>
              </a:rPr>
              <a:t>(</a:t>
            </a:r>
            <a:r>
              <a:rPr lang="en-GB" sz="2700" dirty="0" err="1">
                <a:solidFill>
                  <a:srgbClr val="000000"/>
                </a:solidFill>
              </a:rPr>
              <a:t>nicht</a:t>
            </a:r>
            <a:r>
              <a:rPr lang="en-GB" sz="2700" dirty="0">
                <a:solidFill>
                  <a:srgbClr val="000000"/>
                </a:solidFill>
              </a:rPr>
              <a:t> </a:t>
            </a:r>
            <a:r>
              <a:rPr lang="en-GB" sz="2700" dirty="0" err="1">
                <a:solidFill>
                  <a:srgbClr val="000000"/>
                </a:solidFill>
              </a:rPr>
              <a:t>abschreibungsfähig</a:t>
            </a:r>
            <a:r>
              <a:rPr lang="en-GB" sz="2700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386414" y="7993921"/>
            <a:ext cx="5757708" cy="27245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 algn="ctr">
              <a:spcBef>
                <a:spcPts val="3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b="1" dirty="0" smtClean="0">
                <a:solidFill>
                  <a:srgbClr val="000000"/>
                </a:solidFill>
              </a:rPr>
              <a:t>   </a:t>
            </a:r>
            <a:r>
              <a:rPr lang="en-GB" sz="3200" b="1" dirty="0" err="1" smtClean="0">
                <a:solidFill>
                  <a:srgbClr val="000000"/>
                </a:solidFill>
              </a:rPr>
              <a:t>Abschreibungshöhe</a:t>
            </a:r>
            <a:r>
              <a:rPr lang="en-GB" sz="3200" b="1" dirty="0" smtClean="0">
                <a:solidFill>
                  <a:srgbClr val="000000"/>
                </a:solidFill>
              </a:rPr>
              <a:t>                   der </a:t>
            </a:r>
            <a:r>
              <a:rPr lang="en-GB" sz="3200" b="1" dirty="0" err="1">
                <a:solidFill>
                  <a:srgbClr val="000000"/>
                </a:solidFill>
              </a:rPr>
              <a:t>Immobilie</a:t>
            </a:r>
            <a:r>
              <a:rPr lang="en-GB" sz="3200" b="1" dirty="0">
                <a:solidFill>
                  <a:srgbClr val="000000"/>
                </a:solidFill>
              </a:rPr>
              <a:t> in %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   </a:t>
            </a:r>
          </a:p>
          <a:p>
            <a:pPr algn="ctr">
              <a:spcBef>
                <a:spcPts val="2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dirty="0" smtClean="0">
                <a:solidFill>
                  <a:srgbClr val="000000"/>
                </a:solidFill>
              </a:rPr>
              <a:t> </a:t>
            </a:r>
            <a:r>
              <a:rPr lang="en-GB" sz="3200" dirty="0" err="1" smtClean="0">
                <a:solidFill>
                  <a:srgbClr val="000000"/>
                </a:solidFill>
              </a:rPr>
              <a:t>Betrachtungszeitraum</a:t>
            </a:r>
            <a:r>
              <a:rPr lang="en-GB" sz="3200" dirty="0" smtClean="0">
                <a:solidFill>
                  <a:srgbClr val="000000"/>
                </a:solidFill>
              </a:rPr>
              <a:t>       </a:t>
            </a:r>
            <a:r>
              <a:rPr lang="en-GB" sz="3200" b="1" dirty="0" smtClean="0">
                <a:solidFill>
                  <a:srgbClr val="000000"/>
                </a:solidFill>
              </a:rPr>
              <a:t>12 </a:t>
            </a:r>
            <a:r>
              <a:rPr lang="en-GB" sz="3200" b="1" dirty="0" err="1">
                <a:solidFill>
                  <a:srgbClr val="000000"/>
                </a:solidFill>
              </a:rPr>
              <a:t>Jahre</a:t>
            </a:r>
            <a:endParaRPr lang="en-GB" sz="3200" b="1" dirty="0">
              <a:solidFill>
                <a:srgbClr val="000000"/>
              </a:solidFill>
            </a:endParaRP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12387541" y="16202371"/>
            <a:ext cx="3839885" cy="1944788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spcBef>
                <a:spcPts val="3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b="1" dirty="0" err="1" smtClean="0">
                <a:solidFill>
                  <a:srgbClr val="000000"/>
                </a:solidFill>
              </a:rPr>
              <a:t>Neubau</a:t>
            </a:r>
            <a:endParaRPr lang="en-GB" b="1" dirty="0" smtClean="0">
              <a:solidFill>
                <a:srgbClr val="000000"/>
              </a:solidFill>
            </a:endParaRPr>
          </a:p>
          <a:p>
            <a:pPr algn="ctr">
              <a:spcBef>
                <a:spcPts val="3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b="1" dirty="0" err="1" smtClean="0">
                <a:solidFill>
                  <a:srgbClr val="000000"/>
                </a:solidFill>
              </a:rPr>
              <a:t>Pflegeimmobilie</a:t>
            </a:r>
            <a:endParaRPr lang="en-GB" sz="3200" b="1" dirty="0">
              <a:solidFill>
                <a:srgbClr val="000000"/>
              </a:solidFill>
            </a:endParaRP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17857364" y="16202371"/>
            <a:ext cx="3839885" cy="1944751"/>
          </a:xfrm>
          <a:prstGeom prst="rect">
            <a:avLst/>
          </a:prstGeom>
          <a:gradFill rotWithShape="0">
            <a:gsLst>
              <a:gs pos="0">
                <a:srgbClr val="003366"/>
              </a:gs>
              <a:gs pos="50000">
                <a:srgbClr val="FFFFFF"/>
              </a:gs>
              <a:gs pos="100000">
                <a:srgbClr val="003366"/>
              </a:gs>
            </a:gsLst>
            <a:lin ang="0" scaled="1"/>
          </a:gra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spcBef>
                <a:spcPts val="3000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b="1" dirty="0" err="1" smtClean="0">
                <a:solidFill>
                  <a:srgbClr val="000000"/>
                </a:solidFill>
              </a:rPr>
              <a:t>Kultur-Denkmal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6934320" y="10464056"/>
            <a:ext cx="4610402" cy="9137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>
              <a:spcBef>
                <a:spcPts val="2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4300" b="1" dirty="0" smtClean="0">
                <a:solidFill>
                  <a:srgbClr val="000000"/>
                </a:solidFill>
              </a:rPr>
              <a:t>Total: 21,60 </a:t>
            </a:r>
            <a:r>
              <a:rPr lang="en-GB" sz="4300" b="1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12285933" y="10752088"/>
            <a:ext cx="4610402" cy="9137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>
              <a:spcBef>
                <a:spcPts val="2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4300" b="1" dirty="0" smtClean="0">
                <a:solidFill>
                  <a:srgbClr val="000000"/>
                </a:solidFill>
              </a:rPr>
              <a:t>Total: 19,20 </a:t>
            </a:r>
            <a:r>
              <a:rPr lang="en-GB" sz="4300" b="1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16945322" y="4222771"/>
            <a:ext cx="5976664" cy="9137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240021" tIns="124811" rIns="240021" bIns="124811">
            <a:spAutoFit/>
          </a:bodyPr>
          <a:lstStyle/>
          <a:p>
            <a:pPr>
              <a:spcBef>
                <a:spcPts val="2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4300" b="1" dirty="0" smtClean="0">
                <a:solidFill>
                  <a:srgbClr val="FF6600"/>
                </a:solidFill>
              </a:rPr>
              <a:t>Total: </a:t>
            </a:r>
            <a:r>
              <a:rPr lang="en-GB" sz="2400" b="1" dirty="0" smtClean="0">
                <a:solidFill>
                  <a:srgbClr val="FF6600"/>
                </a:solidFill>
              </a:rPr>
              <a:t>(1+2)</a:t>
            </a:r>
            <a:r>
              <a:rPr lang="en-GB" sz="4300" b="1" dirty="0" smtClean="0">
                <a:solidFill>
                  <a:srgbClr val="FF6600"/>
                </a:solidFill>
              </a:rPr>
              <a:t>: 82,70 </a:t>
            </a:r>
            <a:r>
              <a:rPr lang="en-GB" sz="4300" b="1" dirty="0">
                <a:solidFill>
                  <a:srgbClr val="FF6600"/>
                </a:solidFill>
              </a:rPr>
              <a:t>%</a:t>
            </a:r>
          </a:p>
        </p:txBody>
      </p:sp>
      <p:sp>
        <p:nvSpPr>
          <p:cNvPr id="17435" name="Line 27"/>
          <p:cNvSpPr>
            <a:spLocks noChangeShapeType="1"/>
          </p:cNvSpPr>
          <p:nvPr/>
        </p:nvSpPr>
        <p:spPr bwMode="auto">
          <a:xfrm>
            <a:off x="6913486" y="4752752"/>
            <a:ext cx="8807700" cy="23758"/>
          </a:xfrm>
          <a:prstGeom prst="line">
            <a:avLst/>
          </a:prstGeom>
          <a:noFill/>
          <a:ln w="936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lIns="243861" tIns="121931" rIns="243861" bIns="121931"/>
          <a:lstStyle/>
          <a:p>
            <a:endParaRPr lang="de-DE"/>
          </a:p>
        </p:txBody>
      </p:sp>
      <p:sp>
        <p:nvSpPr>
          <p:cNvPr id="17436" name="Text Box 28"/>
          <p:cNvSpPr txBox="1">
            <a:spLocks noChangeArrowheads="1"/>
          </p:cNvSpPr>
          <p:nvPr/>
        </p:nvSpPr>
        <p:spPr bwMode="auto">
          <a:xfrm>
            <a:off x="7584282" y="3889003"/>
            <a:ext cx="4030248" cy="8214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240021" tIns="124811" rIns="240021" bIns="124811">
            <a:spAutoFit/>
          </a:bodyPr>
          <a:lstStyle/>
          <a:p>
            <a:pPr>
              <a:spcBef>
                <a:spcPts val="2334"/>
              </a:spcBef>
              <a:buClr>
                <a:srgbClr val="FF0000"/>
              </a:buClr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 smtClean="0">
                <a:solidFill>
                  <a:srgbClr val="FF6600"/>
                </a:solidFill>
              </a:rPr>
              <a:t>+ 282,9 %</a:t>
            </a:r>
            <a:endParaRPr lang="en-GB" sz="3700" b="1" dirty="0">
              <a:solidFill>
                <a:srgbClr val="FF6600"/>
              </a:solidFill>
            </a:endParaRPr>
          </a:p>
        </p:txBody>
      </p:sp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12912874" y="3889003"/>
            <a:ext cx="3264111" cy="8214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>
              <a:spcBef>
                <a:spcPts val="2334"/>
              </a:spcBef>
              <a:buClr>
                <a:srgbClr val="FF0000"/>
              </a:buClr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b="1" dirty="0" smtClean="0">
                <a:solidFill>
                  <a:srgbClr val="FF6600"/>
                </a:solidFill>
              </a:rPr>
              <a:t>+ 330,7 </a:t>
            </a:r>
            <a:r>
              <a:rPr lang="en-GB" sz="3700" b="1" dirty="0">
                <a:solidFill>
                  <a:srgbClr val="FF6600"/>
                </a:solidFill>
              </a:rPr>
              <a:t>%</a:t>
            </a:r>
          </a:p>
        </p:txBody>
      </p:sp>
      <p:sp>
        <p:nvSpPr>
          <p:cNvPr id="17438" name="AutoShape 30"/>
          <p:cNvSpPr>
            <a:spLocks noChangeArrowheads="1"/>
          </p:cNvSpPr>
          <p:nvPr/>
        </p:nvSpPr>
        <p:spPr bwMode="auto">
          <a:xfrm>
            <a:off x="15793194" y="4557984"/>
            <a:ext cx="385260" cy="385299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9360">
            <a:solidFill>
              <a:srgbClr val="FF0000"/>
            </a:solidFill>
            <a:miter lim="800000"/>
            <a:headEnd/>
            <a:tailEnd/>
          </a:ln>
        </p:spPr>
        <p:txBody>
          <a:bodyPr wrap="none" lIns="243861" tIns="121931" rIns="243861" bIns="121931" anchor="ctr"/>
          <a:lstStyle/>
          <a:p>
            <a:endParaRPr lang="de-DE">
              <a:solidFill>
                <a:srgbClr val="FF6600"/>
              </a:solidFill>
            </a:endParaRPr>
          </a:p>
        </p:txBody>
      </p:sp>
      <p:sp>
        <p:nvSpPr>
          <p:cNvPr id="31" name="Rectangle 10"/>
          <p:cNvSpPr>
            <a:spLocks noChangeArrowheads="1"/>
          </p:cNvSpPr>
          <p:nvPr/>
        </p:nvSpPr>
        <p:spPr bwMode="auto">
          <a:xfrm>
            <a:off x="17881426" y="11089803"/>
            <a:ext cx="3839882" cy="2232248"/>
          </a:xfrm>
          <a:prstGeom prst="rect">
            <a:avLst/>
          </a:prstGeom>
          <a:gradFill rotWithShape="0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3240">
            <a:solidFill>
              <a:srgbClr val="000000"/>
            </a:solidFill>
            <a:miter lim="800000"/>
            <a:headEnd/>
            <a:tailEnd/>
          </a:ln>
        </p:spPr>
        <p:txBody>
          <a:bodyPr lIns="240021" tIns="124811" rIns="240021" bIns="124811" anchor="ctr" anchorCtr="1"/>
          <a:lstStyle/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700" dirty="0" smtClean="0">
                <a:solidFill>
                  <a:srgbClr val="000000"/>
                </a:solidFill>
              </a:rPr>
              <a:t> </a:t>
            </a:r>
            <a:r>
              <a:rPr lang="en-GB" sz="2400" dirty="0" smtClean="0">
                <a:solidFill>
                  <a:srgbClr val="000000"/>
                </a:solidFill>
              </a:rPr>
              <a:t>  </a:t>
            </a:r>
            <a:r>
              <a:rPr lang="en-GB" sz="2400" dirty="0" err="1" smtClean="0">
                <a:solidFill>
                  <a:srgbClr val="000000"/>
                </a:solidFill>
              </a:rPr>
              <a:t>Altsubstanz</a:t>
            </a:r>
            <a:r>
              <a:rPr lang="en-GB" sz="2400" dirty="0" smtClean="0">
                <a:solidFill>
                  <a:srgbClr val="000000"/>
                </a:solidFill>
              </a:rPr>
              <a:t> (ca. 10%)</a:t>
            </a:r>
            <a:r>
              <a:rPr lang="en-GB" sz="2400" b="1" dirty="0" smtClean="0">
                <a:solidFill>
                  <a:srgbClr val="000000"/>
                </a:solidFill>
              </a:rPr>
              <a:t>    </a:t>
            </a:r>
            <a:r>
              <a:rPr lang="en-GB" sz="3700" b="1" dirty="0" smtClean="0">
                <a:solidFill>
                  <a:srgbClr val="000000"/>
                </a:solidFill>
              </a:rPr>
              <a:t>12 </a:t>
            </a:r>
            <a:r>
              <a:rPr lang="en-GB" sz="3700" b="1" dirty="0">
                <a:solidFill>
                  <a:srgbClr val="000000"/>
                </a:solidFill>
              </a:rPr>
              <a:t>x </a:t>
            </a:r>
            <a:r>
              <a:rPr lang="en-GB" sz="3700" b="1" dirty="0" smtClean="0">
                <a:solidFill>
                  <a:srgbClr val="000000"/>
                </a:solidFill>
              </a:rPr>
              <a:t>2,5 </a:t>
            </a:r>
            <a:r>
              <a:rPr lang="en-GB" sz="3700" b="1" dirty="0">
                <a:solidFill>
                  <a:srgbClr val="000000"/>
                </a:solidFill>
              </a:rPr>
              <a:t>%</a:t>
            </a:r>
          </a:p>
          <a:p>
            <a:pPr algn="ctr"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3200" dirty="0">
                <a:solidFill>
                  <a:srgbClr val="000000"/>
                </a:solidFill>
              </a:rPr>
              <a:t>§ </a:t>
            </a:r>
            <a:r>
              <a:rPr lang="en-GB" sz="3200" dirty="0" smtClean="0">
                <a:solidFill>
                  <a:srgbClr val="000000"/>
                </a:solidFill>
              </a:rPr>
              <a:t>7.4 </a:t>
            </a:r>
            <a:r>
              <a:rPr lang="en-GB" sz="3200" dirty="0" err="1">
                <a:solidFill>
                  <a:srgbClr val="000000"/>
                </a:solidFill>
              </a:rPr>
              <a:t>EStG</a:t>
            </a:r>
            <a:endParaRPr lang="en-GB" sz="3200" dirty="0">
              <a:solidFill>
                <a:srgbClr val="000000"/>
              </a:solidFill>
            </a:endParaRP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17665402" y="10104016"/>
            <a:ext cx="4610402" cy="9137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>
              <a:spcBef>
                <a:spcPts val="2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4300" b="1" dirty="0" smtClean="0">
                <a:solidFill>
                  <a:srgbClr val="000000"/>
                </a:solidFill>
              </a:rPr>
              <a:t>Total 1: 2,70 </a:t>
            </a:r>
            <a:r>
              <a:rPr lang="en-GB" sz="4300" b="1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17521386" y="5495504"/>
            <a:ext cx="4610402" cy="91377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240021" tIns="124811" rIns="240021" bIns="124811">
            <a:spAutoFit/>
          </a:bodyPr>
          <a:lstStyle/>
          <a:p>
            <a:pPr>
              <a:spcBef>
                <a:spcPts val="2667"/>
              </a:spcBef>
              <a:tabLst>
                <a:tab pos="0" algn="l"/>
                <a:tab pos="2438613" algn="l"/>
                <a:tab pos="4877227" algn="l"/>
                <a:tab pos="7315840" algn="l"/>
                <a:tab pos="9754453" algn="l"/>
                <a:tab pos="12193067" algn="l"/>
                <a:tab pos="14631680" algn="l"/>
                <a:tab pos="17070294" algn="l"/>
                <a:tab pos="19508907" algn="l"/>
                <a:tab pos="21947520" algn="l"/>
                <a:tab pos="24386134" algn="l"/>
                <a:tab pos="26824747" algn="l"/>
              </a:tabLst>
            </a:pPr>
            <a:r>
              <a:rPr lang="en-GB" sz="4300" b="1" dirty="0" smtClean="0">
                <a:solidFill>
                  <a:srgbClr val="000000"/>
                </a:solidFill>
              </a:rPr>
              <a:t>Total 2: 80,00 </a:t>
            </a:r>
            <a:r>
              <a:rPr lang="en-GB" sz="4300" b="1" dirty="0">
                <a:solidFill>
                  <a:srgbClr val="000000"/>
                </a:solidFill>
              </a:rPr>
              <a:t>%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7809418" y="6625307"/>
            <a:ext cx="3960440" cy="3200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Modernisierung </a:t>
            </a:r>
          </a:p>
          <a:p>
            <a:pPr algn="ctr"/>
            <a:r>
              <a:rPr lang="de-DE" sz="2400" dirty="0" smtClean="0"/>
              <a:t>(gemäß § 7i bzw. §7h)</a:t>
            </a:r>
            <a:endParaRPr lang="de-DE" sz="2400" dirty="0"/>
          </a:p>
          <a:p>
            <a:pPr algn="ctr"/>
            <a:r>
              <a:rPr lang="de-DE" sz="1800" dirty="0" smtClean="0"/>
              <a:t> </a:t>
            </a:r>
          </a:p>
          <a:p>
            <a:pPr algn="ctr"/>
            <a:r>
              <a:rPr lang="de-DE" sz="2400" dirty="0" smtClean="0"/>
              <a:t>Sanierungsanteil (ca. 80%)</a:t>
            </a:r>
          </a:p>
          <a:p>
            <a:pPr algn="ctr"/>
            <a:endParaRPr lang="de-DE" sz="1100" dirty="0" smtClean="0"/>
          </a:p>
          <a:p>
            <a:pPr algn="ctr"/>
            <a:r>
              <a:rPr lang="de-DE" sz="3700" dirty="0" smtClean="0"/>
              <a:t>8 Jahre x 9%</a:t>
            </a:r>
          </a:p>
          <a:p>
            <a:pPr algn="ctr"/>
            <a:r>
              <a:rPr lang="de-DE" sz="2400" dirty="0" smtClean="0"/>
              <a:t>+</a:t>
            </a:r>
          </a:p>
          <a:p>
            <a:pPr algn="ctr"/>
            <a:r>
              <a:rPr lang="de-DE" sz="3700" dirty="0" smtClean="0"/>
              <a:t>4 Jahre x 7%</a:t>
            </a:r>
          </a:p>
        </p:txBody>
      </p:sp>
    </p:spTree>
  </p:cSld>
  <p:clrMapOvr>
    <a:masterClrMapping/>
  </p:clrMapOvr>
  <p:transition xmlns:p14="http://schemas.microsoft.com/office/powerpoint/2010/main">
    <p:push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4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4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4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7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17435" grpId="0" animBg="1"/>
      <p:bldP spid="17438" grpId="0" animBg="1"/>
      <p:bldP spid="4" grpId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438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2438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Boreas.thmx</Template>
  <TotalTime>0</TotalTime>
  <Words>135</Words>
  <Application>Microsoft Macintosh PowerPoint</Application>
  <PresentationFormat>Benutzerdefiniert</PresentationFormat>
  <Paragraphs>35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Default 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-</dc:creator>
  <cp:lastModifiedBy>Axel Heim-von Thennet</cp:lastModifiedBy>
  <cp:revision>641</cp:revision>
  <cp:lastPrinted>2014-05-19T13:49:49Z</cp:lastPrinted>
  <dcterms:created xsi:type="dcterms:W3CDTF">2013-03-26T11:27:43Z</dcterms:created>
  <dcterms:modified xsi:type="dcterms:W3CDTF">2017-07-16T20:15:10Z</dcterms:modified>
</cp:coreProperties>
</file>