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16"/>
  </p:notesMasterIdLst>
  <p:handoutMasterIdLst>
    <p:handoutMasterId r:id="rId17"/>
  </p:handoutMasterIdLst>
  <p:sldIdLst>
    <p:sldId id="257" r:id="rId2"/>
    <p:sldId id="259" r:id="rId3"/>
    <p:sldId id="289" r:id="rId4"/>
    <p:sldId id="271" r:id="rId5"/>
    <p:sldId id="277" r:id="rId6"/>
    <p:sldId id="283" r:id="rId7"/>
    <p:sldId id="269" r:id="rId8"/>
    <p:sldId id="293" r:id="rId9"/>
    <p:sldId id="292" r:id="rId10"/>
    <p:sldId id="267" r:id="rId11"/>
    <p:sldId id="294" r:id="rId12"/>
    <p:sldId id="263" r:id="rId13"/>
    <p:sldId id="290" r:id="rId14"/>
    <p:sldId id="287" r:id="rId15"/>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7C9B"/>
    <a:srgbClr val="1D2D4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16" d="100"/>
          <a:sy n="116" d="100"/>
        </p:scale>
        <p:origin x="82" y="44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14.02.2024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14.02.2024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364221" y="370204"/>
            <a:ext cx="9012862" cy="1013754"/>
          </a:xfrm>
        </p:spPr>
        <p:txBody>
          <a:bodyPr/>
          <a:lstStyle/>
          <a:p>
            <a:r>
              <a:rPr lang="de-DE" dirty="0"/>
              <a:t>Z</a:t>
            </a:r>
            <a:r>
              <a:rPr lang="de-DE" dirty="0" smtClean="0"/>
              <a:t>WS Best Practice / Vertriebserfolge</a:t>
            </a:r>
            <a:endParaRPr lang="de-DE" dirty="0"/>
          </a:p>
        </p:txBody>
      </p:sp>
      <p:sp>
        <p:nvSpPr>
          <p:cNvPr id="2" name="Rechteck 1"/>
          <p:cNvSpPr/>
          <p:nvPr/>
        </p:nvSpPr>
        <p:spPr>
          <a:xfrm>
            <a:off x="3048000" y="2798058"/>
            <a:ext cx="6096000" cy="2154436"/>
          </a:xfrm>
          <a:prstGeom prst="rect">
            <a:avLst/>
          </a:prstGeom>
        </p:spPr>
        <p:txBody>
          <a:bodyPr>
            <a:spAutoFit/>
          </a:bodyPr>
          <a:lstStyle/>
          <a:p>
            <a:r>
              <a:rPr lang="de-DE" altLang="de-DE" sz="4000" dirty="0" smtClean="0">
                <a:solidFill>
                  <a:srgbClr val="1D2D4B"/>
                </a:solidFill>
              </a:rPr>
              <a:t>Zentralworkshop</a:t>
            </a:r>
            <a:br>
              <a:rPr lang="de-DE" altLang="de-DE" sz="4000" dirty="0" smtClean="0">
                <a:solidFill>
                  <a:srgbClr val="1D2D4B"/>
                </a:solidFill>
              </a:rPr>
            </a:br>
            <a:r>
              <a:rPr lang="de-DE" altLang="de-DE" sz="4000" dirty="0" smtClean="0">
                <a:solidFill>
                  <a:srgbClr val="1D2D4B"/>
                </a:solidFill>
              </a:rPr>
              <a:t>Best – Practice</a:t>
            </a:r>
          </a:p>
          <a:p>
            <a:r>
              <a:rPr lang="de-DE" altLang="de-DE" dirty="0" smtClean="0">
                <a:solidFill>
                  <a:srgbClr val="1D2D4B"/>
                </a:solidFill>
              </a:rPr>
              <a:t>Vertriebserfolge durch Empfehlungsstrategien – Neukunden und Geschäftsentwicklung – Ursache und Wirkung</a:t>
            </a:r>
            <a:endParaRPr lang="de-DE" dirty="0">
              <a:solidFill>
                <a:srgbClr val="1D2D4B"/>
              </a:solidFill>
            </a:endParaRP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half" idx="2"/>
          </p:nvPr>
        </p:nvSpPr>
        <p:spPr>
          <a:xfrm>
            <a:off x="369357" y="1548714"/>
            <a:ext cx="11343218" cy="5309286"/>
          </a:xfrm>
        </p:spPr>
        <p:txBody>
          <a:bodyPr/>
          <a:lstStyle/>
          <a:p>
            <a:r>
              <a:rPr lang="de-DE" u="sng" dirty="0"/>
              <a:t>Vertriebserfolge</a:t>
            </a:r>
          </a:p>
          <a:p>
            <a:r>
              <a:rPr lang="de-DE" dirty="0">
                <a:solidFill>
                  <a:srgbClr val="FF0000"/>
                </a:solidFill>
              </a:rPr>
              <a:t>Beispiel </a:t>
            </a:r>
            <a:r>
              <a:rPr lang="de-DE" dirty="0" smtClean="0">
                <a:solidFill>
                  <a:srgbClr val="FF0000"/>
                </a:solidFill>
              </a:rPr>
              <a:t>BAV u. </a:t>
            </a:r>
            <a:r>
              <a:rPr lang="de-DE" dirty="0" err="1" smtClean="0">
                <a:solidFill>
                  <a:srgbClr val="FF0000"/>
                </a:solidFill>
              </a:rPr>
              <a:t>Firmensach</a:t>
            </a:r>
            <a:r>
              <a:rPr lang="de-DE" dirty="0" smtClean="0">
                <a:solidFill>
                  <a:srgbClr val="FF0000"/>
                </a:solidFill>
              </a:rPr>
              <a:t> Denis Braune</a:t>
            </a:r>
          </a:p>
          <a:p>
            <a:r>
              <a:rPr lang="de-DE" dirty="0" smtClean="0"/>
              <a:t>Kaltakquise Firma für Solartechnik und Solarbrunnenbau (international)</a:t>
            </a:r>
          </a:p>
          <a:p>
            <a:r>
              <a:rPr lang="de-DE" dirty="0" smtClean="0"/>
              <a:t>Ergebnis 270 UE FP p.a. / 3.000 UE BAV / 500 UE Privatberatung</a:t>
            </a:r>
          </a:p>
          <a:p>
            <a:r>
              <a:rPr lang="de-DE" dirty="0" smtClean="0"/>
              <a:t>Weiterempfehlung durch Kunde an eigenen IT-Dienstleister u. Elektroinstallationsbetrieb /   2 Firmen von einer Familie</a:t>
            </a:r>
          </a:p>
          <a:p>
            <a:r>
              <a:rPr lang="de-DE" dirty="0"/>
              <a:t>e</a:t>
            </a:r>
            <a:r>
              <a:rPr lang="de-DE" dirty="0" smtClean="0"/>
              <a:t>rster </a:t>
            </a:r>
            <a:r>
              <a:rPr lang="de-DE" dirty="0" err="1" smtClean="0"/>
              <a:t>Step</a:t>
            </a:r>
            <a:r>
              <a:rPr lang="de-DE" dirty="0" smtClean="0"/>
              <a:t>: Gewinn des IT-Betriebes nur </a:t>
            </a:r>
            <a:r>
              <a:rPr lang="de-DE" dirty="0" err="1" smtClean="0"/>
              <a:t>Sach</a:t>
            </a:r>
            <a:r>
              <a:rPr lang="de-DE" dirty="0" smtClean="0"/>
              <a:t> (BAV sollte getrennt bleiben, zweite Firma ebenso)</a:t>
            </a:r>
          </a:p>
          <a:p>
            <a:r>
              <a:rPr lang="de-DE" dirty="0"/>
              <a:t>z</a:t>
            </a:r>
            <a:r>
              <a:rPr lang="de-DE" dirty="0" smtClean="0"/>
              <a:t>weiter </a:t>
            </a:r>
            <a:r>
              <a:rPr lang="de-DE" dirty="0" err="1" smtClean="0"/>
              <a:t>Step</a:t>
            </a:r>
            <a:r>
              <a:rPr lang="de-DE" dirty="0" smtClean="0"/>
              <a:t>: GF des zweiten Betriebes fragt nach Versicherbarkeit v. Porsche für seine Frau. Aufnahme in Flotte für kleines Geld trotz Vorschadenbelastung. Privatkundenanalyse folgt. Feststellung u.a. der erheblichen Unterversicherung BU bei gleichzeitiger Kenntnis gesundheitlicher Hinderungsgründe. Möglichkeiten der Absicherung Biometrie durch GV aufgezeigt. Ganzheitliche Beratung BAV und Behebung gravierender Fehler in der bestehenden BAV.</a:t>
            </a:r>
          </a:p>
          <a:p>
            <a:r>
              <a:rPr lang="de-DE" b="1" dirty="0" smtClean="0">
                <a:solidFill>
                  <a:srgbClr val="137C9B"/>
                </a:solidFill>
              </a:rPr>
              <a:t>Ergebnis: </a:t>
            </a:r>
            <a:r>
              <a:rPr lang="de-DE" dirty="0" smtClean="0">
                <a:solidFill>
                  <a:srgbClr val="137C9B"/>
                </a:solidFill>
              </a:rPr>
              <a:t>280 UE FP p.a. / 2.500 UE BAV </a:t>
            </a:r>
          </a:p>
          <a:p>
            <a:endParaRPr lang="de-DE" dirty="0">
              <a:solidFill>
                <a:schemeClr val="tx1"/>
              </a:solidFill>
            </a:endParaRPr>
          </a:p>
        </p:txBody>
      </p:sp>
      <p:sp>
        <p:nvSpPr>
          <p:cNvPr id="4" name="Titel 3"/>
          <p:cNvSpPr>
            <a:spLocks noGrp="1"/>
          </p:cNvSpPr>
          <p:nvPr>
            <p:ph type="title"/>
          </p:nvPr>
        </p:nvSpPr>
        <p:spPr>
          <a:xfrm>
            <a:off x="369357" y="534284"/>
            <a:ext cx="10314206" cy="873711"/>
          </a:xfrm>
        </p:spPr>
        <p:txBody>
          <a:bodyPr/>
          <a:lstStyle/>
          <a:p>
            <a:r>
              <a:rPr lang="de-DE" dirty="0"/>
              <a:t>ZWS Best Practice / Vertriebserfolge</a:t>
            </a:r>
          </a:p>
        </p:txBody>
      </p:sp>
    </p:spTree>
    <p:extLst>
      <p:ext uri="{BB962C8B-B14F-4D97-AF65-F5344CB8AC3E}">
        <p14:creationId xmlns:p14="http://schemas.microsoft.com/office/powerpoint/2010/main" val="2138625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half" idx="2"/>
          </p:nvPr>
        </p:nvSpPr>
        <p:spPr>
          <a:xfrm>
            <a:off x="369357" y="1540476"/>
            <a:ext cx="11343218" cy="5247502"/>
          </a:xfrm>
        </p:spPr>
        <p:txBody>
          <a:bodyPr/>
          <a:lstStyle/>
          <a:p>
            <a:r>
              <a:rPr lang="de-DE" u="sng" dirty="0"/>
              <a:t>Vertriebserfolge</a:t>
            </a:r>
          </a:p>
          <a:p>
            <a:r>
              <a:rPr lang="de-DE" dirty="0" smtClean="0">
                <a:solidFill>
                  <a:srgbClr val="FF0000"/>
                </a:solidFill>
              </a:rPr>
              <a:t>Beispiel </a:t>
            </a:r>
            <a:r>
              <a:rPr lang="de-DE" dirty="0" err="1" smtClean="0">
                <a:solidFill>
                  <a:srgbClr val="FF0000"/>
                </a:solidFill>
              </a:rPr>
              <a:t>Firmensach</a:t>
            </a:r>
            <a:r>
              <a:rPr lang="de-DE" dirty="0" smtClean="0">
                <a:solidFill>
                  <a:srgbClr val="FF0000"/>
                </a:solidFill>
              </a:rPr>
              <a:t> u. BAV Hauke Kriebel</a:t>
            </a:r>
          </a:p>
          <a:p>
            <a:pPr marL="342900" indent="-342900">
              <a:buFont typeface="Wingdings" panose="05000000000000000000" pitchFamily="2" charset="2"/>
              <a:buChar char="§"/>
            </a:pPr>
            <a:r>
              <a:rPr lang="de-DE" dirty="0" smtClean="0"/>
              <a:t>Kunde kleinerer Zimmereibetrieb seit 2002 (ebenso auf Empfehlung Dachdeckerbetrieb)</a:t>
            </a:r>
          </a:p>
          <a:p>
            <a:pPr marL="342900" indent="-342900">
              <a:buFont typeface="Wingdings" panose="05000000000000000000" pitchFamily="2" charset="2"/>
              <a:buChar char="§"/>
            </a:pPr>
            <a:r>
              <a:rPr lang="de-DE" dirty="0" smtClean="0"/>
              <a:t>Empfehlung 2007 aufgrund guter Erfahrungen an seinen Kunden (Metallverarbeitung)</a:t>
            </a:r>
          </a:p>
          <a:p>
            <a:pPr marL="342900" indent="-342900">
              <a:buFont typeface="Wingdings" panose="05000000000000000000" pitchFamily="2" charset="2"/>
              <a:buChar char="§"/>
            </a:pPr>
            <a:r>
              <a:rPr lang="de-DE" dirty="0" smtClean="0"/>
              <a:t>„besonderes“ Arbeitnehmerklientel </a:t>
            </a:r>
          </a:p>
          <a:p>
            <a:pPr marL="342900" indent="-342900">
              <a:buFont typeface="Wingdings" panose="05000000000000000000" pitchFamily="2" charset="2"/>
              <a:buChar char="§"/>
            </a:pPr>
            <a:r>
              <a:rPr lang="de-DE" dirty="0" smtClean="0"/>
              <a:t>Installation BAV-GV mit sehr hohen AG-Zuschüssen</a:t>
            </a:r>
          </a:p>
          <a:p>
            <a:pPr marL="342900" indent="-342900">
              <a:buFont typeface="Wingdings" panose="05000000000000000000" pitchFamily="2" charset="2"/>
              <a:buChar char="§"/>
            </a:pPr>
            <a:r>
              <a:rPr lang="de-DE" dirty="0" smtClean="0"/>
              <a:t>Installation </a:t>
            </a:r>
            <a:r>
              <a:rPr lang="de-DE" dirty="0" err="1" smtClean="0"/>
              <a:t>bKV</a:t>
            </a:r>
            <a:endParaRPr lang="de-DE" dirty="0" smtClean="0"/>
          </a:p>
          <a:p>
            <a:pPr marL="342900" indent="-342900">
              <a:buFont typeface="Wingdings" panose="05000000000000000000" pitchFamily="2" charset="2"/>
              <a:buChar char="§"/>
            </a:pPr>
            <a:r>
              <a:rPr lang="de-DE" dirty="0" smtClean="0"/>
              <a:t>Neuordnung komplett </a:t>
            </a:r>
            <a:r>
              <a:rPr lang="de-DE" dirty="0" err="1" smtClean="0"/>
              <a:t>Firmensach</a:t>
            </a:r>
            <a:endParaRPr lang="de-DE" dirty="0" smtClean="0"/>
          </a:p>
          <a:p>
            <a:pPr marL="342900" indent="-342900">
              <a:buFont typeface="Wingdings" panose="05000000000000000000" pitchFamily="2" charset="2"/>
              <a:buChar char="§"/>
            </a:pPr>
            <a:r>
              <a:rPr lang="de-DE" dirty="0" smtClean="0"/>
              <a:t>Beratung der gesamten Unternehmerfamilie</a:t>
            </a:r>
          </a:p>
          <a:p>
            <a:r>
              <a:rPr lang="de-DE" b="1" dirty="0" smtClean="0">
                <a:solidFill>
                  <a:srgbClr val="137C9B"/>
                </a:solidFill>
              </a:rPr>
              <a:t>Ergebnis:</a:t>
            </a:r>
          </a:p>
          <a:p>
            <a:r>
              <a:rPr lang="de-DE" dirty="0" smtClean="0"/>
              <a:t>200 UE FP p.a.</a:t>
            </a:r>
          </a:p>
          <a:p>
            <a:r>
              <a:rPr lang="de-DE" dirty="0" smtClean="0"/>
              <a:t>40 BAV-Verträge inkl. GGF-Versorgung + Privatberatung der Familie</a:t>
            </a:r>
          </a:p>
          <a:p>
            <a:endParaRPr lang="de-DE" dirty="0" smtClean="0"/>
          </a:p>
          <a:p>
            <a:endParaRPr lang="de-DE" dirty="0">
              <a:solidFill>
                <a:schemeClr val="tx1"/>
              </a:solidFill>
            </a:endParaRPr>
          </a:p>
        </p:txBody>
      </p:sp>
      <p:sp>
        <p:nvSpPr>
          <p:cNvPr id="4" name="Titel 3"/>
          <p:cNvSpPr>
            <a:spLocks noGrp="1"/>
          </p:cNvSpPr>
          <p:nvPr>
            <p:ph type="title"/>
          </p:nvPr>
        </p:nvSpPr>
        <p:spPr>
          <a:xfrm>
            <a:off x="369357" y="546641"/>
            <a:ext cx="10314206" cy="923138"/>
          </a:xfrm>
        </p:spPr>
        <p:txBody>
          <a:bodyPr/>
          <a:lstStyle/>
          <a:p>
            <a:r>
              <a:rPr lang="de-DE" dirty="0"/>
              <a:t>ZWS Best Practice / Vertriebserfolge</a:t>
            </a:r>
          </a:p>
        </p:txBody>
      </p:sp>
    </p:spTree>
    <p:extLst>
      <p:ext uri="{BB962C8B-B14F-4D97-AF65-F5344CB8AC3E}">
        <p14:creationId xmlns:p14="http://schemas.microsoft.com/office/powerpoint/2010/main" val="2424535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half" idx="2"/>
          </p:nvPr>
        </p:nvSpPr>
        <p:spPr>
          <a:xfrm>
            <a:off x="364220" y="1555564"/>
            <a:ext cx="11343218" cy="4796592"/>
          </a:xfrm>
        </p:spPr>
        <p:txBody>
          <a:bodyPr/>
          <a:lstStyle/>
          <a:p>
            <a:r>
              <a:rPr lang="de-DE" u="sng" dirty="0"/>
              <a:t>Vertriebserfolge</a:t>
            </a:r>
          </a:p>
          <a:p>
            <a:r>
              <a:rPr lang="de-DE" dirty="0">
                <a:solidFill>
                  <a:srgbClr val="FF0000"/>
                </a:solidFill>
              </a:rPr>
              <a:t>Beispiel </a:t>
            </a:r>
            <a:r>
              <a:rPr lang="de-DE" dirty="0" smtClean="0">
                <a:solidFill>
                  <a:srgbClr val="FF0000"/>
                </a:solidFill>
              </a:rPr>
              <a:t>BAV Oliver Dohrmann </a:t>
            </a:r>
            <a:r>
              <a:rPr lang="de-DE" dirty="0" smtClean="0">
                <a:solidFill>
                  <a:srgbClr val="FF0000"/>
                </a:solidFill>
              </a:rPr>
              <a:t>EDEKA</a:t>
            </a:r>
          </a:p>
          <a:p>
            <a:endParaRPr lang="de-DE" dirty="0">
              <a:solidFill>
                <a:srgbClr val="FF0000"/>
              </a:solidFill>
            </a:endParaRPr>
          </a:p>
          <a:p>
            <a:pPr marL="342900" indent="-342900">
              <a:buFont typeface="Wingdings" panose="05000000000000000000" pitchFamily="2" charset="2"/>
              <a:buChar char="§"/>
            </a:pPr>
            <a:r>
              <a:rPr lang="de-DE" dirty="0" smtClean="0"/>
              <a:t>erster Markt durch Empfehlung der Schwester als Marktleiterin, Konzept erstellt, EDEKA Versicherungsdienst rauschgeschoben, Einzelgespräche, etc.</a:t>
            </a:r>
          </a:p>
          <a:p>
            <a:pPr marL="342900" indent="-342900">
              <a:buFont typeface="Wingdings" panose="05000000000000000000" pitchFamily="2" charset="2"/>
              <a:buChar char="§"/>
            </a:pPr>
            <a:r>
              <a:rPr lang="de-DE" dirty="0"/>
              <a:t>d</a:t>
            </a:r>
            <a:r>
              <a:rPr lang="de-DE" dirty="0" smtClean="0"/>
              <a:t>ann </a:t>
            </a:r>
            <a:r>
              <a:rPr lang="de-DE" dirty="0"/>
              <a:t>W</a:t>
            </a:r>
            <a:r>
              <a:rPr lang="de-DE" dirty="0" smtClean="0"/>
              <a:t>echsel von 4 Mitarbeitern zu anderem Arbeitgeber / anderer Markt, Terminvereinbarung mit neuem Arbeitgeber, dito </a:t>
            </a:r>
          </a:p>
          <a:p>
            <a:pPr marL="342900" indent="-342900">
              <a:buFont typeface="Wingdings" panose="05000000000000000000" pitchFamily="2" charset="2"/>
              <a:buChar char="§"/>
            </a:pPr>
            <a:r>
              <a:rPr lang="de-DE" dirty="0" smtClean="0"/>
              <a:t>dritter Markt durch einfache Direktansprache</a:t>
            </a:r>
          </a:p>
          <a:p>
            <a:pPr marL="342900" indent="-342900">
              <a:buFont typeface="Wingdings" panose="05000000000000000000" pitchFamily="2" charset="2"/>
              <a:buChar char="§"/>
            </a:pPr>
            <a:endParaRPr lang="de-DE" dirty="0"/>
          </a:p>
          <a:p>
            <a:pPr marL="342900" indent="-342900">
              <a:buFont typeface="Wingdings" panose="05000000000000000000" pitchFamily="2" charset="2"/>
              <a:buChar char="§"/>
            </a:pPr>
            <a:r>
              <a:rPr lang="de-DE" dirty="0" smtClean="0"/>
              <a:t>Volumen bisher ca. 6.000 UE BAV			</a:t>
            </a:r>
            <a:endParaRPr lang="de-DE" dirty="0"/>
          </a:p>
        </p:txBody>
      </p:sp>
      <p:sp>
        <p:nvSpPr>
          <p:cNvPr id="4" name="Titel 3"/>
          <p:cNvSpPr>
            <a:spLocks noGrp="1"/>
          </p:cNvSpPr>
          <p:nvPr>
            <p:ph type="title"/>
          </p:nvPr>
        </p:nvSpPr>
        <p:spPr/>
        <p:txBody>
          <a:bodyPr/>
          <a:lstStyle/>
          <a:p>
            <a:r>
              <a:rPr lang="de-DE" dirty="0"/>
              <a:t>ZWS Best Practice / Vertriebserfolge</a:t>
            </a:r>
          </a:p>
        </p:txBody>
      </p:sp>
    </p:spTree>
    <p:extLst>
      <p:ext uri="{BB962C8B-B14F-4D97-AF65-F5344CB8AC3E}">
        <p14:creationId xmlns:p14="http://schemas.microsoft.com/office/powerpoint/2010/main" val="632551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half" idx="2"/>
          </p:nvPr>
        </p:nvSpPr>
        <p:spPr>
          <a:xfrm>
            <a:off x="369357" y="1556951"/>
            <a:ext cx="11343218" cy="5231027"/>
          </a:xfrm>
        </p:spPr>
        <p:txBody>
          <a:bodyPr/>
          <a:lstStyle/>
          <a:p>
            <a:r>
              <a:rPr lang="de-DE" u="sng" dirty="0"/>
              <a:t>Vertriebserfolge</a:t>
            </a:r>
          </a:p>
          <a:p>
            <a:r>
              <a:rPr lang="de-DE" b="1" dirty="0">
                <a:solidFill>
                  <a:srgbClr val="FF0000"/>
                </a:solidFill>
              </a:rPr>
              <a:t>Beispiel </a:t>
            </a:r>
            <a:r>
              <a:rPr lang="de-DE" b="1" dirty="0" err="1">
                <a:solidFill>
                  <a:srgbClr val="FF0000"/>
                </a:solidFill>
              </a:rPr>
              <a:t>Firmensach</a:t>
            </a:r>
            <a:r>
              <a:rPr lang="de-DE" b="1" dirty="0">
                <a:solidFill>
                  <a:srgbClr val="FF0000"/>
                </a:solidFill>
              </a:rPr>
              <a:t> Denis </a:t>
            </a:r>
            <a:r>
              <a:rPr lang="de-DE" b="1" dirty="0" smtClean="0">
                <a:solidFill>
                  <a:srgbClr val="FF0000"/>
                </a:solidFill>
              </a:rPr>
              <a:t>Braune</a:t>
            </a:r>
          </a:p>
          <a:p>
            <a:pPr marL="342900" indent="-342900">
              <a:buFont typeface="Wingdings" panose="05000000000000000000" pitchFamily="2" charset="2"/>
              <a:buChar char="§"/>
            </a:pPr>
            <a:r>
              <a:rPr lang="de-DE" dirty="0" smtClean="0"/>
              <a:t>Empfehlung v. Kundin an Privatkunden</a:t>
            </a:r>
          </a:p>
          <a:p>
            <a:pPr marL="342900" indent="-342900">
              <a:buFont typeface="Wingdings" panose="05000000000000000000" pitchFamily="2" charset="2"/>
              <a:buChar char="§"/>
            </a:pPr>
            <a:r>
              <a:rPr lang="de-DE" dirty="0" smtClean="0"/>
              <a:t>Partnerin ist die Schwester des Inhabers eines Familienbetriebes</a:t>
            </a:r>
          </a:p>
          <a:p>
            <a:pPr marL="342900" indent="-342900">
              <a:buFont typeface="Wingdings" panose="05000000000000000000" pitchFamily="2" charset="2"/>
              <a:buChar char="§"/>
            </a:pPr>
            <a:r>
              <a:rPr lang="de-DE" dirty="0" smtClean="0"/>
              <a:t>erst Privatkundenanalyse, dann Empfehlung an die Firma gezogen</a:t>
            </a:r>
          </a:p>
          <a:p>
            <a:pPr marL="342900" indent="-342900">
              <a:buFont typeface="Wingdings" panose="05000000000000000000" pitchFamily="2" charset="2"/>
              <a:buChar char="§"/>
            </a:pPr>
            <a:r>
              <a:rPr lang="de-DE" dirty="0" smtClean="0"/>
              <a:t>Privat- und Firmenberatung</a:t>
            </a:r>
          </a:p>
          <a:p>
            <a:endParaRPr lang="de-DE" b="1" dirty="0"/>
          </a:p>
          <a:p>
            <a:r>
              <a:rPr lang="de-DE" b="1" dirty="0" smtClean="0">
                <a:solidFill>
                  <a:srgbClr val="137C9B"/>
                </a:solidFill>
              </a:rPr>
              <a:t>Ergebnis:</a:t>
            </a:r>
          </a:p>
          <a:p>
            <a:r>
              <a:rPr lang="de-DE" dirty="0" smtClean="0"/>
              <a:t>600 UE FP p.a.</a:t>
            </a:r>
          </a:p>
          <a:p>
            <a:r>
              <a:rPr lang="de-DE" dirty="0" smtClean="0"/>
              <a:t>1.500 UE AP</a:t>
            </a:r>
          </a:p>
          <a:p>
            <a:endParaRPr lang="de-DE" dirty="0">
              <a:solidFill>
                <a:schemeClr val="tx1"/>
              </a:solidFill>
            </a:endParaRPr>
          </a:p>
        </p:txBody>
      </p:sp>
      <p:sp>
        <p:nvSpPr>
          <p:cNvPr id="4" name="Titel 3"/>
          <p:cNvSpPr>
            <a:spLocks noGrp="1"/>
          </p:cNvSpPr>
          <p:nvPr>
            <p:ph type="title"/>
          </p:nvPr>
        </p:nvSpPr>
        <p:spPr>
          <a:xfrm>
            <a:off x="272122" y="554399"/>
            <a:ext cx="10314206" cy="807808"/>
          </a:xfrm>
        </p:spPr>
        <p:txBody>
          <a:bodyPr/>
          <a:lstStyle/>
          <a:p>
            <a:r>
              <a:rPr lang="de-DE" dirty="0"/>
              <a:t>ZWS Best Practice / Vertriebserfolge</a:t>
            </a:r>
          </a:p>
        </p:txBody>
      </p:sp>
    </p:spTree>
    <p:extLst>
      <p:ext uri="{BB962C8B-B14F-4D97-AF65-F5344CB8AC3E}">
        <p14:creationId xmlns:p14="http://schemas.microsoft.com/office/powerpoint/2010/main" val="2100624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half" idx="2"/>
          </p:nvPr>
        </p:nvSpPr>
        <p:spPr/>
        <p:txBody>
          <a:bodyPr/>
          <a:lstStyle/>
          <a:p>
            <a:endParaRPr lang="de-DE" altLang="de-DE" b="1" dirty="0" smtClean="0">
              <a:solidFill>
                <a:srgbClr val="0033CC"/>
              </a:solidFill>
              <a:latin typeface="Georgia" panose="02040502050405020303" pitchFamily="18" charset="0"/>
            </a:endParaRPr>
          </a:p>
          <a:p>
            <a:endParaRPr lang="de-DE" altLang="de-DE" b="1" dirty="0">
              <a:solidFill>
                <a:srgbClr val="0033CC"/>
              </a:solidFill>
              <a:latin typeface="Georgia" panose="02040502050405020303" pitchFamily="18" charset="0"/>
            </a:endParaRPr>
          </a:p>
          <a:p>
            <a:endParaRPr lang="de-DE" altLang="de-DE" b="1" dirty="0" smtClean="0">
              <a:solidFill>
                <a:srgbClr val="0033CC"/>
              </a:solidFill>
              <a:latin typeface="Georgia" panose="02040502050405020303" pitchFamily="18" charset="0"/>
            </a:endParaRPr>
          </a:p>
          <a:p>
            <a:endParaRPr lang="de-DE" altLang="de-DE" b="1" dirty="0">
              <a:solidFill>
                <a:srgbClr val="0033CC"/>
              </a:solidFill>
              <a:latin typeface="Georgia" panose="02040502050405020303" pitchFamily="18" charset="0"/>
            </a:endParaRPr>
          </a:p>
          <a:p>
            <a:endParaRPr lang="de-DE" altLang="de-DE" b="1" dirty="0" smtClean="0">
              <a:solidFill>
                <a:srgbClr val="0033CC"/>
              </a:solidFill>
              <a:latin typeface="Georgia" panose="02040502050405020303" pitchFamily="18" charset="0"/>
            </a:endParaRPr>
          </a:p>
          <a:p>
            <a:endParaRPr lang="de-DE" altLang="de-DE" b="1" dirty="0">
              <a:solidFill>
                <a:srgbClr val="0033CC"/>
              </a:solidFill>
              <a:latin typeface="Georgia" panose="02040502050405020303" pitchFamily="18" charset="0"/>
            </a:endParaRPr>
          </a:p>
          <a:p>
            <a:pPr algn="ctr"/>
            <a:r>
              <a:rPr lang="de-DE" altLang="de-DE" sz="3200" b="1" dirty="0" smtClean="0">
                <a:solidFill>
                  <a:srgbClr val="137C9B"/>
                </a:solidFill>
                <a:latin typeface="Georgia" panose="02040502050405020303" pitchFamily="18" charset="0"/>
              </a:rPr>
              <a:t>„</a:t>
            </a:r>
            <a:r>
              <a:rPr lang="de-DE" altLang="de-DE" sz="3200" b="1" dirty="0">
                <a:solidFill>
                  <a:srgbClr val="137C9B"/>
                </a:solidFill>
                <a:latin typeface="Georgia" panose="02040502050405020303" pitchFamily="18" charset="0"/>
              </a:rPr>
              <a:t>Ein Beruf ohne Engagement und ohne Spaß ist wie ein </a:t>
            </a:r>
            <a:r>
              <a:rPr lang="de-DE" altLang="de-DE" sz="3200" b="1" dirty="0" err="1">
                <a:solidFill>
                  <a:srgbClr val="137C9B"/>
                </a:solidFill>
                <a:latin typeface="Georgia" panose="02040502050405020303" pitchFamily="18" charset="0"/>
              </a:rPr>
              <a:t>vergeudetes</a:t>
            </a:r>
            <a:r>
              <a:rPr lang="de-DE" altLang="de-DE" sz="3200" b="1" dirty="0">
                <a:solidFill>
                  <a:srgbClr val="137C9B"/>
                </a:solidFill>
                <a:latin typeface="Georgia" panose="02040502050405020303" pitchFamily="18" charset="0"/>
              </a:rPr>
              <a:t> Leben.“</a:t>
            </a:r>
          </a:p>
          <a:p>
            <a:endParaRPr lang="de-DE" dirty="0"/>
          </a:p>
        </p:txBody>
      </p:sp>
      <p:sp>
        <p:nvSpPr>
          <p:cNvPr id="4" name="Titel 3"/>
          <p:cNvSpPr>
            <a:spLocks noGrp="1"/>
          </p:cNvSpPr>
          <p:nvPr>
            <p:ph type="title"/>
          </p:nvPr>
        </p:nvSpPr>
        <p:spPr>
          <a:xfrm>
            <a:off x="369357" y="567555"/>
            <a:ext cx="10314206" cy="848997"/>
          </a:xfrm>
        </p:spPr>
        <p:txBody>
          <a:bodyPr/>
          <a:lstStyle/>
          <a:p>
            <a:r>
              <a:rPr lang="de-DE" dirty="0"/>
              <a:t>ZWS Best Practice / Vertriebserfolge</a:t>
            </a:r>
          </a:p>
        </p:txBody>
      </p:sp>
      <p:pic>
        <p:nvPicPr>
          <p:cNvPr id="5" name="Grafi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5392" y="2005013"/>
            <a:ext cx="2603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931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a:xfrm>
            <a:off x="369357" y="1801058"/>
            <a:ext cx="11602622" cy="4796592"/>
          </a:xfrm>
        </p:spPr>
        <p:txBody>
          <a:bodyPr/>
          <a:lstStyle/>
          <a:p>
            <a:pPr marL="342900" indent="-342900">
              <a:buFont typeface="Wingdings" panose="05000000000000000000" pitchFamily="2" charset="2"/>
              <a:buChar char="§"/>
            </a:pPr>
            <a:r>
              <a:rPr lang="de-DE" altLang="de-DE" b="1" dirty="0" smtClean="0"/>
              <a:t>Follow </a:t>
            </a:r>
            <a:r>
              <a:rPr lang="de-DE" altLang="de-DE" b="1" dirty="0" smtClean="0"/>
              <a:t>UP ZWS 12.10.2023 (Wachstum über Recruiting, BAV, Belegschaften, </a:t>
            </a:r>
            <a:r>
              <a:rPr lang="de-DE" altLang="de-DE" b="1" dirty="0" err="1" smtClean="0"/>
              <a:t>Firmensach</a:t>
            </a:r>
            <a:r>
              <a:rPr lang="de-DE" altLang="de-DE" b="1" dirty="0" smtClean="0"/>
              <a:t>)</a:t>
            </a:r>
          </a:p>
          <a:p>
            <a:pPr marL="342900" indent="-342900">
              <a:buFont typeface="Wingdings" panose="05000000000000000000" pitchFamily="2" charset="2"/>
              <a:buChar char="§"/>
            </a:pPr>
            <a:endParaRPr lang="de-DE" altLang="de-DE" b="1" dirty="0"/>
          </a:p>
          <a:p>
            <a:pPr marL="342900" indent="-342900">
              <a:buFont typeface="Wingdings" panose="05000000000000000000" pitchFamily="2" charset="2"/>
              <a:buChar char="§"/>
            </a:pPr>
            <a:r>
              <a:rPr lang="de-DE" altLang="de-DE" b="1" dirty="0" smtClean="0"/>
              <a:t>Potenzialbewusstsein</a:t>
            </a:r>
            <a:endParaRPr lang="de-DE" altLang="de-DE" b="1" dirty="0"/>
          </a:p>
          <a:p>
            <a:pPr marL="342900" indent="-342900">
              <a:buFont typeface="Wingdings" panose="05000000000000000000" pitchFamily="2" charset="2"/>
              <a:buChar char="§"/>
            </a:pPr>
            <a:endParaRPr lang="de-DE" altLang="de-DE" b="1" dirty="0"/>
          </a:p>
          <a:p>
            <a:pPr marL="342900" indent="-342900">
              <a:buFont typeface="Wingdings" panose="05000000000000000000" pitchFamily="2" charset="2"/>
              <a:buChar char="§"/>
            </a:pPr>
            <a:r>
              <a:rPr lang="de-DE" altLang="de-DE" b="1" dirty="0" smtClean="0"/>
              <a:t>Selektionsbeispiele </a:t>
            </a:r>
            <a:r>
              <a:rPr lang="de-DE" altLang="de-DE" b="1" dirty="0" smtClean="0"/>
              <a:t>Finanz-Office</a:t>
            </a:r>
          </a:p>
          <a:p>
            <a:pPr marL="342900" indent="-342900">
              <a:buFont typeface="Wingdings" panose="05000000000000000000" pitchFamily="2" charset="2"/>
              <a:buChar char="§"/>
            </a:pPr>
            <a:endParaRPr lang="de-DE" altLang="de-DE" b="1" dirty="0"/>
          </a:p>
          <a:p>
            <a:pPr marL="342900" indent="-342900">
              <a:buFont typeface="Wingdings" panose="05000000000000000000" pitchFamily="2" charset="2"/>
              <a:buChar char="§"/>
            </a:pPr>
            <a:r>
              <a:rPr lang="de-DE" altLang="de-DE" b="1" dirty="0" smtClean="0"/>
              <a:t>Vertriebserfolge </a:t>
            </a:r>
            <a:r>
              <a:rPr lang="de-DE" altLang="de-DE" b="1" dirty="0" err="1" smtClean="0"/>
              <a:t>KMU´s</a:t>
            </a:r>
            <a:endParaRPr lang="de-DE" altLang="de-DE" b="1" dirty="0" smtClean="0"/>
          </a:p>
          <a:p>
            <a:endParaRPr lang="de-DE" altLang="de-DE" b="1" dirty="0"/>
          </a:p>
          <a:p>
            <a:endParaRPr lang="de-DE" dirty="0"/>
          </a:p>
        </p:txBody>
      </p:sp>
      <p:sp>
        <p:nvSpPr>
          <p:cNvPr id="4" name="Titel 3"/>
          <p:cNvSpPr>
            <a:spLocks noGrp="1"/>
          </p:cNvSpPr>
          <p:nvPr>
            <p:ph type="title"/>
          </p:nvPr>
        </p:nvSpPr>
        <p:spPr/>
        <p:txBody>
          <a:bodyPr/>
          <a:lstStyle/>
          <a:p>
            <a:r>
              <a:rPr lang="de-DE" dirty="0"/>
              <a:t>ZWS Best Practice / </a:t>
            </a:r>
            <a:r>
              <a:rPr lang="de-DE" dirty="0" smtClean="0"/>
              <a:t>Vertriebserfolge - Agenda</a:t>
            </a:r>
            <a:endParaRPr lang="de-DE" dirty="0"/>
          </a:p>
        </p:txBody>
      </p:sp>
    </p:spTree>
    <p:extLst>
      <p:ext uri="{BB962C8B-B14F-4D97-AF65-F5344CB8AC3E}">
        <p14:creationId xmlns:p14="http://schemas.microsoft.com/office/powerpoint/2010/main" val="1410893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p:cNvSpPr>
            <a:spLocks noGrp="1"/>
          </p:cNvSpPr>
          <p:nvPr>
            <p:ph type="body" sz="half" idx="2"/>
          </p:nvPr>
        </p:nvSpPr>
        <p:spPr>
          <a:xfrm>
            <a:off x="369357" y="1548714"/>
            <a:ext cx="11343218" cy="5309286"/>
          </a:xfrm>
        </p:spPr>
        <p:txBody>
          <a:bodyPr/>
          <a:lstStyle/>
          <a:p>
            <a:r>
              <a:rPr lang="de-DE" b="1" u="sng" dirty="0" smtClean="0"/>
              <a:t>Follow-UP ZWS 12.10.2023</a:t>
            </a:r>
          </a:p>
          <a:p>
            <a:pPr marL="342900" indent="-342900">
              <a:buFontTx/>
              <a:buChar char="-"/>
            </a:pPr>
            <a:endParaRPr lang="de-DE" dirty="0" smtClean="0"/>
          </a:p>
          <a:p>
            <a:pPr marL="342900" indent="-342900">
              <a:buFont typeface="Wingdings" panose="05000000000000000000" pitchFamily="2" charset="2"/>
              <a:buChar char="§"/>
            </a:pPr>
            <a:r>
              <a:rPr lang="de-DE" dirty="0" smtClean="0"/>
              <a:t>Top-Kunden / </a:t>
            </a:r>
            <a:r>
              <a:rPr lang="de-DE" dirty="0" err="1" smtClean="0"/>
              <a:t>VIP´s</a:t>
            </a:r>
            <a:r>
              <a:rPr lang="de-DE" dirty="0" smtClean="0"/>
              <a:t> / Schlüsselpersonen mit „Stimme“ beim AG selektiert und terminiert?</a:t>
            </a:r>
          </a:p>
          <a:p>
            <a:pPr marL="342900" indent="-342900">
              <a:buFont typeface="Wingdings" panose="05000000000000000000" pitchFamily="2" charset="2"/>
              <a:buChar char="§"/>
            </a:pPr>
            <a:r>
              <a:rPr lang="de-DE" dirty="0" smtClean="0"/>
              <a:t>Einzel-</a:t>
            </a:r>
            <a:r>
              <a:rPr lang="de-DE" dirty="0" err="1" smtClean="0"/>
              <a:t>BAV´s</a:t>
            </a:r>
            <a:r>
              <a:rPr lang="de-DE" dirty="0" smtClean="0"/>
              <a:t> / Gruppenverträge selektiert und terminiert?</a:t>
            </a:r>
          </a:p>
          <a:p>
            <a:pPr marL="342900" indent="-342900">
              <a:buFont typeface="Wingdings" panose="05000000000000000000" pitchFamily="2" charset="2"/>
              <a:buChar char="§"/>
            </a:pPr>
            <a:r>
              <a:rPr lang="de-DE" dirty="0" smtClean="0"/>
              <a:t>BKV-Selektion durchgeführt?</a:t>
            </a:r>
          </a:p>
          <a:p>
            <a:pPr marL="342900" indent="-342900">
              <a:buFont typeface="Wingdings" panose="05000000000000000000" pitchFamily="2" charset="2"/>
              <a:buChar char="§"/>
            </a:pPr>
            <a:r>
              <a:rPr lang="de-DE" dirty="0" err="1" smtClean="0"/>
              <a:t>Recruitingoffensive</a:t>
            </a:r>
            <a:r>
              <a:rPr lang="de-DE" dirty="0" smtClean="0"/>
              <a:t> (Selektion im Bestand, Kundenansprache, Vorvermittler, eigenes Umfeld)</a:t>
            </a:r>
          </a:p>
          <a:p>
            <a:pPr marL="342900" indent="-342900">
              <a:buFont typeface="Wingdings" panose="05000000000000000000" pitchFamily="2" charset="2"/>
              <a:buChar char="§"/>
            </a:pPr>
            <a:r>
              <a:rPr lang="de-DE" dirty="0" smtClean="0"/>
              <a:t>Wachstum durch </a:t>
            </a:r>
            <a:r>
              <a:rPr lang="de-DE" dirty="0" err="1" smtClean="0"/>
              <a:t>Sach</a:t>
            </a:r>
            <a:r>
              <a:rPr lang="de-DE" dirty="0" smtClean="0"/>
              <a:t>, BAV, </a:t>
            </a:r>
            <a:r>
              <a:rPr lang="de-DE" dirty="0" err="1" smtClean="0"/>
              <a:t>VIP´s</a:t>
            </a:r>
            <a:r>
              <a:rPr lang="de-DE" dirty="0" smtClean="0"/>
              <a:t>, neue Mitarbeiter</a:t>
            </a:r>
          </a:p>
          <a:p>
            <a:pPr marL="342900" indent="-342900">
              <a:buFontTx/>
              <a:buChar char="-"/>
            </a:pPr>
            <a:endParaRPr lang="de-DE" dirty="0" smtClean="0"/>
          </a:p>
          <a:p>
            <a:pPr marL="342900" indent="-342900">
              <a:buFontTx/>
              <a:buChar char="-"/>
            </a:pPr>
            <a:endParaRPr lang="de-DE" dirty="0"/>
          </a:p>
        </p:txBody>
      </p:sp>
      <p:sp>
        <p:nvSpPr>
          <p:cNvPr id="4" name="Titel 3"/>
          <p:cNvSpPr>
            <a:spLocks noGrp="1"/>
          </p:cNvSpPr>
          <p:nvPr>
            <p:ph type="title"/>
          </p:nvPr>
        </p:nvSpPr>
        <p:spPr>
          <a:xfrm>
            <a:off x="369357" y="534284"/>
            <a:ext cx="10314206" cy="873711"/>
          </a:xfrm>
        </p:spPr>
        <p:txBody>
          <a:bodyPr/>
          <a:lstStyle/>
          <a:p>
            <a:r>
              <a:rPr lang="de-DE" dirty="0"/>
              <a:t>ZWS Best Practice / Vertriebserfolge</a:t>
            </a:r>
          </a:p>
        </p:txBody>
      </p:sp>
    </p:spTree>
    <p:extLst>
      <p:ext uri="{BB962C8B-B14F-4D97-AF65-F5344CB8AC3E}">
        <p14:creationId xmlns:p14="http://schemas.microsoft.com/office/powerpoint/2010/main" val="2254805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half" idx="2"/>
          </p:nvPr>
        </p:nvSpPr>
        <p:spPr>
          <a:xfrm>
            <a:off x="369357" y="1532238"/>
            <a:ext cx="11343218" cy="5255740"/>
          </a:xfrm>
        </p:spPr>
        <p:txBody>
          <a:bodyPr/>
          <a:lstStyle/>
          <a:p>
            <a:r>
              <a:rPr lang="de-DE" b="1" u="sng" dirty="0" smtClean="0"/>
              <a:t>Potenzialbewusstsein</a:t>
            </a:r>
          </a:p>
          <a:p>
            <a:endParaRPr lang="de-DE" b="1" u="sng" dirty="0" smtClean="0"/>
          </a:p>
          <a:p>
            <a:pPr marL="342900" indent="-342900">
              <a:buFont typeface="Wingdings" panose="05000000000000000000" pitchFamily="2" charset="2"/>
              <a:buChar char="§"/>
            </a:pPr>
            <a:r>
              <a:rPr lang="de-DE" dirty="0" smtClean="0"/>
              <a:t>Der Königsweg führt über den persönlichen Kontakt – die persönliche Empfehlung</a:t>
            </a:r>
          </a:p>
          <a:p>
            <a:pPr marL="342900" indent="-342900">
              <a:buFont typeface="Wingdings" panose="05000000000000000000" pitchFamily="2" charset="2"/>
              <a:buChar char="§"/>
            </a:pPr>
            <a:r>
              <a:rPr lang="de-DE" dirty="0" err="1" smtClean="0"/>
              <a:t>Firmensach</a:t>
            </a:r>
            <a:r>
              <a:rPr lang="de-DE" dirty="0" smtClean="0"/>
              <a:t>: über Mitarbeiter (Bestandsselektion), Schlüsselpersonen (GF, Betriebsrat, leitende Angestellte, Personalabteilungen), Empfehlung von Partnerfirmen durch Bestandskunden, </a:t>
            </a:r>
          </a:p>
          <a:p>
            <a:pPr marL="342900" indent="-342900">
              <a:buFont typeface="Wingdings" panose="05000000000000000000" pitchFamily="2" charset="2"/>
              <a:buChar char="§"/>
            </a:pPr>
            <a:r>
              <a:rPr lang="de-DE" dirty="0" smtClean="0"/>
              <a:t>BAV/</a:t>
            </a:r>
            <a:r>
              <a:rPr lang="de-DE" dirty="0" err="1" smtClean="0"/>
              <a:t>bKV</a:t>
            </a:r>
            <a:r>
              <a:rPr lang="de-DE" dirty="0" smtClean="0"/>
              <a:t>: über Mitarbeiter (Bestandsselektion), Schlüsselpersonen (GF, Betriebsrat, leitende Angestellte, Personalabteilungen), Inhaber, Selbständige, Partnerfirmen</a:t>
            </a:r>
          </a:p>
          <a:p>
            <a:pPr marL="342900" indent="-342900">
              <a:buFont typeface="Wingdings" panose="05000000000000000000" pitchFamily="2" charset="2"/>
              <a:buChar char="§"/>
            </a:pPr>
            <a:r>
              <a:rPr lang="de-DE" dirty="0" err="1" smtClean="0"/>
              <a:t>VIP´s</a:t>
            </a:r>
            <a:r>
              <a:rPr lang="de-DE" dirty="0" smtClean="0"/>
              <a:t> (Bestandsselektion und Beratungsanlässe, Generationenberater, konkrete </a:t>
            </a:r>
            <a:r>
              <a:rPr lang="de-DE" dirty="0" err="1" smtClean="0"/>
              <a:t>Empfehlungsnahme</a:t>
            </a:r>
            <a:r>
              <a:rPr lang="de-DE" dirty="0" smtClean="0"/>
              <a:t>) </a:t>
            </a:r>
          </a:p>
          <a:p>
            <a:pPr marL="342900" indent="-342900">
              <a:buFont typeface="Wingdings" panose="05000000000000000000" pitchFamily="2" charset="2"/>
              <a:buChar char="§"/>
            </a:pPr>
            <a:r>
              <a:rPr lang="de-DE" dirty="0" smtClean="0"/>
              <a:t>Recruiting: eigenes </a:t>
            </a:r>
            <a:r>
              <a:rPr lang="de-DE" dirty="0"/>
              <a:t>U</a:t>
            </a:r>
            <a:r>
              <a:rPr lang="de-DE" dirty="0" smtClean="0"/>
              <a:t>mfeld, Kundenbestand, Kundenansprache, Vorvermittler, kalt</a:t>
            </a:r>
          </a:p>
        </p:txBody>
      </p:sp>
      <p:sp>
        <p:nvSpPr>
          <p:cNvPr id="4" name="Titel 3"/>
          <p:cNvSpPr>
            <a:spLocks noGrp="1"/>
          </p:cNvSpPr>
          <p:nvPr>
            <p:ph type="title"/>
          </p:nvPr>
        </p:nvSpPr>
        <p:spPr>
          <a:xfrm>
            <a:off x="369357" y="560977"/>
            <a:ext cx="10314206" cy="848997"/>
          </a:xfrm>
        </p:spPr>
        <p:txBody>
          <a:bodyPr/>
          <a:lstStyle/>
          <a:p>
            <a:r>
              <a:rPr lang="de-DE" dirty="0"/>
              <a:t>ZWS Best Practice / Vertriebserfolge</a:t>
            </a:r>
          </a:p>
        </p:txBody>
      </p:sp>
    </p:spTree>
    <p:extLst>
      <p:ext uri="{BB962C8B-B14F-4D97-AF65-F5344CB8AC3E}">
        <p14:creationId xmlns:p14="http://schemas.microsoft.com/office/powerpoint/2010/main" val="53247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a:xfrm>
            <a:off x="369357" y="1540475"/>
            <a:ext cx="11343218" cy="5239265"/>
          </a:xfrm>
        </p:spPr>
        <p:txBody>
          <a:bodyPr/>
          <a:lstStyle/>
          <a:p>
            <a:r>
              <a:rPr lang="de-DE" b="1" u="sng" dirty="0" smtClean="0"/>
              <a:t>Selektionsbeispiele in Finanz-Office </a:t>
            </a:r>
            <a:endParaRPr lang="de-DE" b="1" u="sng" dirty="0"/>
          </a:p>
          <a:p>
            <a:pPr marL="342900" indent="-342900">
              <a:buFont typeface="Wingdings" panose="05000000000000000000" pitchFamily="2" charset="2"/>
              <a:buChar char="§"/>
            </a:pPr>
            <a:r>
              <a:rPr lang="de-DE" dirty="0" smtClean="0"/>
              <a:t>Selbständige</a:t>
            </a:r>
          </a:p>
          <a:p>
            <a:pPr marL="342900" indent="-342900">
              <a:buFont typeface="Wingdings" panose="05000000000000000000" pitchFamily="2" charset="2"/>
              <a:buChar char="§"/>
            </a:pPr>
            <a:r>
              <a:rPr lang="de-DE" dirty="0" err="1" smtClean="0"/>
              <a:t>GGF´s</a:t>
            </a:r>
            <a:endParaRPr lang="de-DE" dirty="0" smtClean="0"/>
          </a:p>
          <a:p>
            <a:pPr marL="342900" indent="-342900">
              <a:buFont typeface="Wingdings" panose="05000000000000000000" pitchFamily="2" charset="2"/>
              <a:buChar char="§"/>
            </a:pPr>
            <a:r>
              <a:rPr lang="de-DE" dirty="0" err="1" smtClean="0"/>
              <a:t>VIP´s</a:t>
            </a:r>
            <a:r>
              <a:rPr lang="de-DE" dirty="0" smtClean="0"/>
              <a:t> </a:t>
            </a:r>
          </a:p>
          <a:p>
            <a:pPr marL="342900" indent="-342900">
              <a:buFont typeface="Wingdings" panose="05000000000000000000" pitchFamily="2" charset="2"/>
              <a:buChar char="§"/>
            </a:pPr>
            <a:r>
              <a:rPr lang="de-DE" dirty="0" smtClean="0"/>
              <a:t>bestehende Kollektivverträge BAV mit Ziel BKV und Empfehlung</a:t>
            </a:r>
          </a:p>
          <a:p>
            <a:pPr marL="342900" indent="-342900">
              <a:buFont typeface="Wingdings" panose="05000000000000000000" pitchFamily="2" charset="2"/>
              <a:buChar char="§"/>
            </a:pPr>
            <a:r>
              <a:rPr lang="de-DE" dirty="0" smtClean="0"/>
              <a:t>Einzel-</a:t>
            </a:r>
            <a:r>
              <a:rPr lang="de-DE" dirty="0" err="1" smtClean="0"/>
              <a:t>BAV´s</a:t>
            </a:r>
            <a:endParaRPr lang="de-DE" dirty="0" smtClean="0"/>
          </a:p>
          <a:p>
            <a:pPr marL="342900" indent="-342900">
              <a:buFont typeface="Wingdings" panose="05000000000000000000" pitchFamily="2" charset="2"/>
              <a:buChar char="§"/>
            </a:pPr>
            <a:r>
              <a:rPr lang="de-DE" dirty="0" smtClean="0"/>
              <a:t>leitende Angestellte</a:t>
            </a:r>
          </a:p>
          <a:p>
            <a:pPr marL="342900" indent="-342900">
              <a:buFont typeface="Wingdings" panose="05000000000000000000" pitchFamily="2" charset="2"/>
              <a:buChar char="§"/>
            </a:pPr>
            <a:r>
              <a:rPr lang="de-DE" dirty="0" smtClean="0"/>
              <a:t>Betriebsräte</a:t>
            </a:r>
          </a:p>
          <a:p>
            <a:pPr marL="342900" indent="-342900">
              <a:buFont typeface="Wingdings" panose="05000000000000000000" pitchFamily="2" charset="2"/>
              <a:buChar char="§"/>
            </a:pPr>
            <a:r>
              <a:rPr lang="de-DE" dirty="0" smtClean="0"/>
              <a:t>Personal-Sachbearbeiter / Prokuristen / HR-Allgemein</a:t>
            </a:r>
          </a:p>
          <a:p>
            <a:pPr marL="342900" indent="-342900">
              <a:buFontTx/>
              <a:buChar char="-"/>
            </a:pPr>
            <a:endParaRPr lang="de-DE" dirty="0" smtClean="0"/>
          </a:p>
          <a:p>
            <a:pPr marL="342900" indent="-342900">
              <a:buFontTx/>
              <a:buChar char="-"/>
            </a:pPr>
            <a:endParaRPr lang="de-DE" dirty="0" smtClean="0"/>
          </a:p>
        </p:txBody>
      </p:sp>
      <p:sp>
        <p:nvSpPr>
          <p:cNvPr id="4" name="Titel 3"/>
          <p:cNvSpPr>
            <a:spLocks noGrp="1"/>
          </p:cNvSpPr>
          <p:nvPr>
            <p:ph type="title"/>
          </p:nvPr>
        </p:nvSpPr>
        <p:spPr>
          <a:xfrm>
            <a:off x="369357" y="554399"/>
            <a:ext cx="10314206" cy="848997"/>
          </a:xfrm>
        </p:spPr>
        <p:txBody>
          <a:bodyPr/>
          <a:lstStyle/>
          <a:p>
            <a:r>
              <a:rPr lang="de-DE" dirty="0"/>
              <a:t>ZWS Best Practice / Vertriebserfolge</a:t>
            </a:r>
          </a:p>
        </p:txBody>
      </p:sp>
    </p:spTree>
    <p:extLst>
      <p:ext uri="{BB962C8B-B14F-4D97-AF65-F5344CB8AC3E}">
        <p14:creationId xmlns:p14="http://schemas.microsoft.com/office/powerpoint/2010/main" val="161886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a:xfrm>
            <a:off x="369357" y="1540476"/>
            <a:ext cx="11343218" cy="5247502"/>
          </a:xfrm>
        </p:spPr>
        <p:txBody>
          <a:bodyPr/>
          <a:lstStyle/>
          <a:p>
            <a:r>
              <a:rPr lang="de-DE" u="sng" dirty="0"/>
              <a:t>Vertriebserfolge</a:t>
            </a:r>
          </a:p>
          <a:p>
            <a:r>
              <a:rPr lang="de-DE" dirty="0" smtClean="0">
                <a:solidFill>
                  <a:srgbClr val="FF0000"/>
                </a:solidFill>
              </a:rPr>
              <a:t>Beispiel BAV Hauke Kriebel</a:t>
            </a:r>
          </a:p>
          <a:p>
            <a:r>
              <a:rPr lang="de-DE" dirty="0" smtClean="0"/>
              <a:t>Kundin privat (v. Eltern empfohlen), Kundin seit 2004 (25 Jahre alt seinerzeit)</a:t>
            </a:r>
          </a:p>
          <a:p>
            <a:r>
              <a:rPr lang="de-DE" dirty="0" smtClean="0"/>
              <a:t>Servicetermin 2007</a:t>
            </a:r>
          </a:p>
          <a:p>
            <a:r>
              <a:rPr lang="de-DE" dirty="0" smtClean="0"/>
              <a:t>Abschluss Direktversicherung usw.</a:t>
            </a:r>
          </a:p>
          <a:p>
            <a:r>
              <a:rPr lang="de-DE" dirty="0" smtClean="0"/>
              <a:t>Servicetermin 2014</a:t>
            </a:r>
          </a:p>
          <a:p>
            <a:r>
              <a:rPr lang="de-DE" dirty="0" smtClean="0"/>
              <a:t>mittlerweile ppa. HR Lebensmitteleinzelhandel</a:t>
            </a:r>
          </a:p>
          <a:p>
            <a:r>
              <a:rPr lang="de-DE" dirty="0" smtClean="0"/>
              <a:t>Gruppenvertrag BAV f. alle </a:t>
            </a:r>
            <a:r>
              <a:rPr lang="de-DE" dirty="0" smtClean="0"/>
              <a:t>Märkte</a:t>
            </a:r>
          </a:p>
          <a:p>
            <a:endParaRPr lang="de-DE" dirty="0" smtClean="0"/>
          </a:p>
          <a:p>
            <a:r>
              <a:rPr lang="de-DE" b="1" dirty="0" smtClean="0">
                <a:solidFill>
                  <a:srgbClr val="137C9B"/>
                </a:solidFill>
              </a:rPr>
              <a:t>Ergebnis:</a:t>
            </a:r>
          </a:p>
          <a:p>
            <a:r>
              <a:rPr lang="de-DE" dirty="0" smtClean="0"/>
              <a:t>aktuell 160 BAV-Verträge aktiv</a:t>
            </a:r>
          </a:p>
          <a:p>
            <a:endParaRPr lang="de-DE" b="1" dirty="0" smtClean="0">
              <a:solidFill>
                <a:schemeClr val="tx1"/>
              </a:solidFill>
            </a:endParaRPr>
          </a:p>
          <a:p>
            <a:endParaRPr lang="de-DE" dirty="0">
              <a:solidFill>
                <a:schemeClr val="tx1"/>
              </a:solidFill>
            </a:endParaRPr>
          </a:p>
        </p:txBody>
      </p:sp>
      <p:sp>
        <p:nvSpPr>
          <p:cNvPr id="4" name="Titel 3"/>
          <p:cNvSpPr>
            <a:spLocks noGrp="1"/>
          </p:cNvSpPr>
          <p:nvPr>
            <p:ph type="title"/>
          </p:nvPr>
        </p:nvSpPr>
        <p:spPr>
          <a:xfrm>
            <a:off x="369357" y="495194"/>
            <a:ext cx="10314206" cy="923138"/>
          </a:xfrm>
        </p:spPr>
        <p:txBody>
          <a:bodyPr/>
          <a:lstStyle/>
          <a:p>
            <a:r>
              <a:rPr lang="de-DE" dirty="0"/>
              <a:t>ZWS Best Practice / Vertriebserfolge</a:t>
            </a:r>
          </a:p>
        </p:txBody>
      </p:sp>
    </p:spTree>
    <p:extLst>
      <p:ext uri="{BB962C8B-B14F-4D97-AF65-F5344CB8AC3E}">
        <p14:creationId xmlns:p14="http://schemas.microsoft.com/office/powerpoint/2010/main" val="2938616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half" idx="2"/>
          </p:nvPr>
        </p:nvSpPr>
        <p:spPr>
          <a:xfrm>
            <a:off x="364220" y="1599724"/>
            <a:ext cx="11343218" cy="5547506"/>
          </a:xfrm>
        </p:spPr>
        <p:txBody>
          <a:bodyPr/>
          <a:lstStyle/>
          <a:p>
            <a:r>
              <a:rPr lang="de-DE" u="sng" dirty="0"/>
              <a:t>Vertriebserfolge</a:t>
            </a:r>
          </a:p>
          <a:p>
            <a:r>
              <a:rPr lang="de-DE" dirty="0">
                <a:solidFill>
                  <a:srgbClr val="FF0000"/>
                </a:solidFill>
              </a:rPr>
              <a:t>Beispiel BAV und </a:t>
            </a:r>
            <a:r>
              <a:rPr lang="de-DE" dirty="0" err="1">
                <a:solidFill>
                  <a:srgbClr val="FF0000"/>
                </a:solidFill>
              </a:rPr>
              <a:t>Firmensach</a:t>
            </a:r>
            <a:r>
              <a:rPr lang="de-DE" dirty="0">
                <a:solidFill>
                  <a:srgbClr val="FF0000"/>
                </a:solidFill>
              </a:rPr>
              <a:t> </a:t>
            </a:r>
            <a:r>
              <a:rPr lang="de-DE" dirty="0" smtClean="0">
                <a:solidFill>
                  <a:srgbClr val="FF0000"/>
                </a:solidFill>
              </a:rPr>
              <a:t>David Bursee</a:t>
            </a:r>
          </a:p>
          <a:p>
            <a:pPr marL="342900" indent="-342900">
              <a:buFont typeface="Wingdings" panose="05000000000000000000" pitchFamily="2" charset="2"/>
              <a:buChar char="§"/>
            </a:pPr>
            <a:r>
              <a:rPr lang="de-DE" dirty="0" smtClean="0"/>
              <a:t>guter Freund u. Kunde arbeitet bei einem Hausverwalter</a:t>
            </a:r>
          </a:p>
          <a:p>
            <a:pPr marL="342900" indent="-342900">
              <a:buFont typeface="Wingdings" panose="05000000000000000000" pitchFamily="2" charset="2"/>
              <a:buChar char="§"/>
            </a:pPr>
            <a:r>
              <a:rPr lang="de-DE" dirty="0"/>
              <a:t>a</a:t>
            </a:r>
            <a:r>
              <a:rPr lang="de-DE" dirty="0" smtClean="0"/>
              <a:t>ls DEVK-Mann erfolglose Akquise</a:t>
            </a:r>
          </a:p>
          <a:p>
            <a:pPr marL="342900" indent="-342900">
              <a:buFont typeface="Wingdings" panose="05000000000000000000" pitchFamily="2" charset="2"/>
              <a:buChar char="§"/>
            </a:pPr>
            <a:r>
              <a:rPr lang="de-DE" dirty="0"/>
              <a:t>a</a:t>
            </a:r>
            <a:r>
              <a:rPr lang="de-DE" dirty="0" smtClean="0"/>
              <a:t>fm Start in 10.2011, neuer Anlauf über Kumpel, erster Abschluss in 2013</a:t>
            </a:r>
          </a:p>
          <a:p>
            <a:pPr marL="342900" indent="-342900">
              <a:buFont typeface="Wingdings" panose="05000000000000000000" pitchFamily="2" charset="2"/>
              <a:buChar char="§"/>
            </a:pPr>
            <a:r>
              <a:rPr lang="de-DE" dirty="0"/>
              <a:t>c</a:t>
            </a:r>
            <a:r>
              <a:rPr lang="de-DE" dirty="0" smtClean="0"/>
              <a:t>a. 720 UE FP p.a. bei überschaubarem Arbeitsaufwand Gebäude</a:t>
            </a:r>
          </a:p>
          <a:p>
            <a:pPr marL="342900" indent="-342900">
              <a:buFont typeface="Wingdings" panose="05000000000000000000" pitchFamily="2" charset="2"/>
              <a:buChar char="§"/>
            </a:pPr>
            <a:endParaRPr lang="de-DE" dirty="0"/>
          </a:p>
          <a:p>
            <a:pPr marL="342900" indent="-342900">
              <a:buFont typeface="Wingdings" panose="05000000000000000000" pitchFamily="2" charset="2"/>
              <a:buChar char="§"/>
            </a:pPr>
            <a:r>
              <a:rPr lang="de-DE" dirty="0" smtClean="0"/>
              <a:t>Hausverwalter ist gut befreundet mit größerem Handwerksbetrieb Sanitär und Heizung</a:t>
            </a:r>
          </a:p>
          <a:p>
            <a:pPr marL="342900" indent="-342900">
              <a:buFont typeface="Wingdings" panose="05000000000000000000" pitchFamily="2" charset="2"/>
              <a:buChar char="§"/>
            </a:pPr>
            <a:r>
              <a:rPr lang="de-DE" dirty="0" smtClean="0"/>
              <a:t>anfänglich ebenso wenig Interesse, dann zufälliges Treffen beim Hausverwalter</a:t>
            </a:r>
          </a:p>
          <a:p>
            <a:pPr marL="342900" indent="-342900">
              <a:buFont typeface="Wingdings" panose="05000000000000000000" pitchFamily="2" charset="2"/>
              <a:buChar char="§"/>
            </a:pPr>
            <a:r>
              <a:rPr lang="de-DE" dirty="0"/>
              <a:t>m</a:t>
            </a:r>
            <a:r>
              <a:rPr lang="de-DE" dirty="0" smtClean="0"/>
              <a:t>ittlerweile ca. 480 UE FP p.a. und 1.200 UE BAV realisiert</a:t>
            </a:r>
            <a:endParaRPr lang="de-DE" dirty="0"/>
          </a:p>
        </p:txBody>
      </p:sp>
      <p:sp>
        <p:nvSpPr>
          <p:cNvPr id="4" name="Titel 3"/>
          <p:cNvSpPr>
            <a:spLocks noGrp="1"/>
          </p:cNvSpPr>
          <p:nvPr>
            <p:ph type="title"/>
          </p:nvPr>
        </p:nvSpPr>
        <p:spPr>
          <a:xfrm>
            <a:off x="364220" y="567556"/>
            <a:ext cx="10314206" cy="799570"/>
          </a:xfrm>
        </p:spPr>
        <p:txBody>
          <a:bodyPr/>
          <a:lstStyle/>
          <a:p>
            <a:r>
              <a:rPr lang="de-DE" dirty="0"/>
              <a:t>ZWS Best Practice / Vertriebserfolge</a:t>
            </a:r>
          </a:p>
        </p:txBody>
      </p:sp>
    </p:spTree>
    <p:extLst>
      <p:ext uri="{BB962C8B-B14F-4D97-AF65-F5344CB8AC3E}">
        <p14:creationId xmlns:p14="http://schemas.microsoft.com/office/powerpoint/2010/main" val="4248369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half" idx="2"/>
          </p:nvPr>
        </p:nvSpPr>
        <p:spPr>
          <a:xfrm>
            <a:off x="369357" y="1540476"/>
            <a:ext cx="11343218" cy="5247502"/>
          </a:xfrm>
        </p:spPr>
        <p:txBody>
          <a:bodyPr/>
          <a:lstStyle/>
          <a:p>
            <a:r>
              <a:rPr lang="de-DE" b="1" u="sng" dirty="0"/>
              <a:t>Vertriebserfolge</a:t>
            </a:r>
          </a:p>
          <a:p>
            <a:r>
              <a:rPr lang="de-DE" dirty="0" smtClean="0">
                <a:solidFill>
                  <a:srgbClr val="FF0000"/>
                </a:solidFill>
              </a:rPr>
              <a:t>Beispiel BAV Hauke Kriebel</a:t>
            </a:r>
          </a:p>
          <a:p>
            <a:r>
              <a:rPr lang="de-DE" dirty="0" smtClean="0"/>
              <a:t>Kunde privat seit 2002 (43 Jahre alt seinerzeit)</a:t>
            </a:r>
          </a:p>
          <a:p>
            <a:r>
              <a:rPr lang="de-DE" dirty="0" smtClean="0"/>
              <a:t>Servicetermin 2018</a:t>
            </a:r>
          </a:p>
          <a:p>
            <a:r>
              <a:rPr lang="de-DE" dirty="0"/>
              <a:t>m</a:t>
            </a:r>
            <a:r>
              <a:rPr lang="de-DE" dirty="0" smtClean="0"/>
              <a:t>ittlerweile Fachbereichsleiter / Empfehlung an den Arbeitgeber zur BAV nach Bericht von großen Schwierigkeiten mit dem Vorvermittler.</a:t>
            </a:r>
          </a:p>
          <a:p>
            <a:r>
              <a:rPr lang="de-DE" dirty="0" smtClean="0"/>
              <a:t>Kunde seit 2019 / Übernahme Altverträge Allianz / Modifikation Gruppenvertrag Biometrie</a:t>
            </a:r>
          </a:p>
          <a:p>
            <a:endParaRPr lang="de-DE" dirty="0" smtClean="0"/>
          </a:p>
          <a:p>
            <a:r>
              <a:rPr lang="de-DE" b="1" dirty="0" smtClean="0">
                <a:solidFill>
                  <a:srgbClr val="137C9B"/>
                </a:solidFill>
              </a:rPr>
              <a:t>Ergebnis:</a:t>
            </a:r>
          </a:p>
          <a:p>
            <a:r>
              <a:rPr lang="de-DE" dirty="0" smtClean="0"/>
              <a:t>ca. 400 MA</a:t>
            </a:r>
          </a:p>
          <a:p>
            <a:r>
              <a:rPr lang="de-DE" dirty="0" smtClean="0"/>
              <a:t>aktuell 151 BAV-Verträge aktiv</a:t>
            </a:r>
          </a:p>
          <a:p>
            <a:r>
              <a:rPr lang="de-DE" dirty="0" err="1" smtClean="0"/>
              <a:t>bKV</a:t>
            </a:r>
            <a:r>
              <a:rPr lang="de-DE" dirty="0" smtClean="0"/>
              <a:t> in Überlegung</a:t>
            </a:r>
          </a:p>
          <a:p>
            <a:endParaRPr lang="de-DE" dirty="0" smtClean="0">
              <a:solidFill>
                <a:schemeClr val="tx1"/>
              </a:solidFill>
            </a:endParaRPr>
          </a:p>
          <a:p>
            <a:endParaRPr lang="de-DE" dirty="0">
              <a:solidFill>
                <a:schemeClr val="tx1"/>
              </a:solidFill>
            </a:endParaRPr>
          </a:p>
        </p:txBody>
      </p:sp>
      <p:sp>
        <p:nvSpPr>
          <p:cNvPr id="4" name="Titel 3"/>
          <p:cNvSpPr>
            <a:spLocks noGrp="1"/>
          </p:cNvSpPr>
          <p:nvPr>
            <p:ph type="title"/>
          </p:nvPr>
        </p:nvSpPr>
        <p:spPr>
          <a:xfrm>
            <a:off x="369357" y="546641"/>
            <a:ext cx="10314206" cy="923138"/>
          </a:xfrm>
        </p:spPr>
        <p:txBody>
          <a:bodyPr/>
          <a:lstStyle/>
          <a:p>
            <a:r>
              <a:rPr lang="de-DE" dirty="0"/>
              <a:t>ZWS Best Practice / Vertriebserfolge</a:t>
            </a:r>
          </a:p>
        </p:txBody>
      </p:sp>
    </p:spTree>
    <p:extLst>
      <p:ext uri="{BB962C8B-B14F-4D97-AF65-F5344CB8AC3E}">
        <p14:creationId xmlns:p14="http://schemas.microsoft.com/office/powerpoint/2010/main" val="392039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half" idx="2"/>
          </p:nvPr>
        </p:nvSpPr>
        <p:spPr>
          <a:xfrm>
            <a:off x="364220" y="1555564"/>
            <a:ext cx="11343218" cy="4796592"/>
          </a:xfrm>
        </p:spPr>
        <p:txBody>
          <a:bodyPr/>
          <a:lstStyle/>
          <a:p>
            <a:r>
              <a:rPr lang="de-DE" b="1" u="sng" dirty="0" smtClean="0"/>
              <a:t>Vertriebserfolge</a:t>
            </a:r>
          </a:p>
          <a:p>
            <a:r>
              <a:rPr lang="de-DE" dirty="0" smtClean="0">
                <a:solidFill>
                  <a:srgbClr val="FF0000"/>
                </a:solidFill>
              </a:rPr>
              <a:t>Beispiel </a:t>
            </a:r>
            <a:r>
              <a:rPr lang="de-DE" dirty="0" err="1" smtClean="0">
                <a:solidFill>
                  <a:srgbClr val="FF0000"/>
                </a:solidFill>
              </a:rPr>
              <a:t>Komposit</a:t>
            </a:r>
            <a:r>
              <a:rPr lang="de-DE" dirty="0" smtClean="0">
                <a:solidFill>
                  <a:srgbClr val="FF0000"/>
                </a:solidFill>
              </a:rPr>
              <a:t> Axel Kruse Hausverwalterkonzept</a:t>
            </a:r>
          </a:p>
          <a:p>
            <a:pPr marL="342900" indent="-342900">
              <a:buFont typeface="Wingdings" panose="05000000000000000000" pitchFamily="2" charset="2"/>
              <a:buChar char="§"/>
            </a:pPr>
            <a:r>
              <a:rPr lang="de-DE" dirty="0" smtClean="0"/>
              <a:t>Kaltakquise in 2016 Erstkontakt zum heutigen Kunden</a:t>
            </a:r>
          </a:p>
          <a:p>
            <a:pPr marL="342900" indent="-342900">
              <a:buFont typeface="Wingdings" panose="05000000000000000000" pitchFamily="2" charset="2"/>
              <a:buChar char="§"/>
            </a:pPr>
            <a:r>
              <a:rPr lang="de-DE" dirty="0" smtClean="0"/>
              <a:t>Einstieg ok, aber ohne finalen Erfolg</a:t>
            </a:r>
          </a:p>
          <a:p>
            <a:pPr marL="342900" indent="-342900">
              <a:buFont typeface="Wingdings" panose="05000000000000000000" pitchFamily="2" charset="2"/>
              <a:buChar char="§"/>
            </a:pPr>
            <a:r>
              <a:rPr lang="de-DE" dirty="0" smtClean="0"/>
              <a:t>Beharrlichkeit 5-6x im Kaltkontakt, erster persönlicher Termin, ohne ins Geschäft zu kommen</a:t>
            </a:r>
          </a:p>
          <a:p>
            <a:pPr marL="342900" indent="-342900">
              <a:buFont typeface="Wingdings" panose="05000000000000000000" pitchFamily="2" charset="2"/>
              <a:buChar char="§"/>
            </a:pPr>
            <a:r>
              <a:rPr lang="de-DE" dirty="0" smtClean="0"/>
              <a:t>Treffer über neuen Bekannten der dort 10 Jahre arbeitet</a:t>
            </a:r>
          </a:p>
          <a:p>
            <a:pPr marL="342900" indent="-342900">
              <a:buFont typeface="Wingdings" panose="05000000000000000000" pitchFamily="2" charset="2"/>
              <a:buChar char="§"/>
            </a:pPr>
            <a:r>
              <a:rPr lang="de-DE" dirty="0" smtClean="0"/>
              <a:t>Eintritt über den persönlichen Bekannten mit ersten „Testausschreibungen“</a:t>
            </a:r>
          </a:p>
          <a:p>
            <a:pPr marL="342900" indent="-342900">
              <a:buFont typeface="Wingdings" panose="05000000000000000000" pitchFamily="2" charset="2"/>
              <a:buChar char="§"/>
            </a:pPr>
            <a:r>
              <a:rPr lang="de-DE" dirty="0" smtClean="0"/>
              <a:t>Erste Erfolge / erste Abschlüsse über afm-Konzepte</a:t>
            </a:r>
          </a:p>
          <a:p>
            <a:pPr marL="342900" indent="-342900">
              <a:buFont typeface="Wingdings" panose="05000000000000000000" pitchFamily="2" charset="2"/>
              <a:buChar char="§"/>
            </a:pPr>
            <a:r>
              <a:rPr lang="de-DE" dirty="0" smtClean="0"/>
              <a:t>Einbindung MRH </a:t>
            </a:r>
            <a:r>
              <a:rPr lang="de-DE" dirty="0" err="1" smtClean="0"/>
              <a:t>Trowe</a:t>
            </a:r>
            <a:r>
              <a:rPr lang="de-DE" dirty="0" smtClean="0"/>
              <a:t> in Gesamtkonzept</a:t>
            </a:r>
          </a:p>
          <a:p>
            <a:pPr marL="342900" indent="-342900">
              <a:buFont typeface="Wingdings" panose="05000000000000000000" pitchFamily="2" charset="2"/>
              <a:buChar char="§"/>
            </a:pPr>
            <a:r>
              <a:rPr lang="de-DE" dirty="0" smtClean="0"/>
              <a:t>Bereits eingedeckt ca. 800 UE FP (ca. 1/3 des Gesamtbestandes)</a:t>
            </a:r>
          </a:p>
          <a:p>
            <a:pPr marL="342900" indent="-342900">
              <a:buFont typeface="Wingdings" panose="05000000000000000000" pitchFamily="2" charset="2"/>
              <a:buChar char="§"/>
            </a:pPr>
            <a:r>
              <a:rPr lang="de-DE" dirty="0" smtClean="0"/>
              <a:t>Gesamtprämie </a:t>
            </a:r>
            <a:r>
              <a:rPr lang="de-DE" dirty="0" err="1" smtClean="0"/>
              <a:t>Sach</a:t>
            </a:r>
            <a:r>
              <a:rPr lang="de-DE" dirty="0" smtClean="0"/>
              <a:t> in 2024 beim Kunden ca. 1 </a:t>
            </a:r>
            <a:r>
              <a:rPr lang="de-DE" dirty="0" err="1" smtClean="0"/>
              <a:t>Mio</a:t>
            </a:r>
            <a:r>
              <a:rPr lang="de-DE" dirty="0" smtClean="0"/>
              <a:t> €</a:t>
            </a:r>
          </a:p>
        </p:txBody>
      </p:sp>
      <p:sp>
        <p:nvSpPr>
          <p:cNvPr id="4" name="Titel 3"/>
          <p:cNvSpPr>
            <a:spLocks noGrp="1"/>
          </p:cNvSpPr>
          <p:nvPr>
            <p:ph type="title"/>
          </p:nvPr>
        </p:nvSpPr>
        <p:spPr/>
        <p:txBody>
          <a:bodyPr/>
          <a:lstStyle/>
          <a:p>
            <a:r>
              <a:rPr lang="de-DE" dirty="0"/>
              <a:t>ZWS Best Practice / Vertriebserfolge</a:t>
            </a:r>
          </a:p>
        </p:txBody>
      </p:sp>
    </p:spTree>
    <p:extLst>
      <p:ext uri="{BB962C8B-B14F-4D97-AF65-F5344CB8AC3E}">
        <p14:creationId xmlns:p14="http://schemas.microsoft.com/office/powerpoint/2010/main" val="4039879957"/>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Template>
  <TotalTime>0</TotalTime>
  <Words>849</Words>
  <Application>Microsoft Office PowerPoint</Application>
  <PresentationFormat>Breitbild</PresentationFormat>
  <Paragraphs>147</Paragraphs>
  <Slides>14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Georgia</vt:lpstr>
      <vt:lpstr>Symbol</vt:lpstr>
      <vt:lpstr>Wingdings</vt:lpstr>
      <vt:lpstr>Design_afm</vt:lpstr>
      <vt:lpstr>ZWS Best Practice / Vertriebserfolge</vt:lpstr>
      <vt:lpstr>ZWS Best Practice / Vertriebserfolge - Agenda</vt:lpstr>
      <vt:lpstr>ZWS Best Practice / Vertriebserfolge</vt:lpstr>
      <vt:lpstr>ZWS Best Practice / Vertriebserfolge</vt:lpstr>
      <vt:lpstr>ZWS Best Practice / Vertriebserfolge</vt:lpstr>
      <vt:lpstr>ZWS Best Practice / Vertriebserfolge</vt:lpstr>
      <vt:lpstr>ZWS Best Practice / Vertriebserfolge</vt:lpstr>
      <vt:lpstr>ZWS Best Practice / Vertriebserfolge</vt:lpstr>
      <vt:lpstr>ZWS Best Practice / Vertriebserfolge</vt:lpstr>
      <vt:lpstr>ZWS Best Practice / Vertriebserfolge</vt:lpstr>
      <vt:lpstr>ZWS Best Practice / Vertriebserfolge</vt:lpstr>
      <vt:lpstr>ZWS Best Practice / Vertriebserfolge</vt:lpstr>
      <vt:lpstr>ZWS Best Practice / Vertriebserfolge</vt:lpstr>
      <vt:lpstr>ZWS Best Practice / Vertriebserfolge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Kriebel, Hauke</dc:creator>
  <cp:lastModifiedBy>Gregorowitsch, Sventje</cp:lastModifiedBy>
  <cp:revision>149</cp:revision>
  <cp:lastPrinted>2019-08-21T13:01:55Z</cp:lastPrinted>
  <dcterms:created xsi:type="dcterms:W3CDTF">2021-05-04T07:04:53Z</dcterms:created>
  <dcterms:modified xsi:type="dcterms:W3CDTF">2024-02-14T19:48:16Z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-1339545065</vt:i4>
  </property>
  <property fmtid="{D5CDD505-2E9C-101B-9397-08002B2CF9AE}" pid="3" name="_NewReviewCycle">
    <vt:lpwstr/>
  </property>
  <property fmtid="{D5CDD505-2E9C-101B-9397-08002B2CF9AE}" pid="4" name="_EmailSubject">
    <vt:lpwstr>Präse</vt:lpwstr>
  </property>
  <property fmtid="{D5CDD505-2E9C-101B-9397-08002B2CF9AE}" pid="5" name="_AuthorEmail">
    <vt:lpwstr>Kriebel@afm-gruppe.de</vt:lpwstr>
  </property>
  <property fmtid="{D5CDD505-2E9C-101B-9397-08002B2CF9AE}" pid="6" name="_AuthorEmailDisplayName">
    <vt:lpwstr>Kriebel, Hauke</vt:lpwstr>
  </property>
</Properties>
</file>