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9.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5.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47.xml" ContentType="application/vnd.openxmlformats-officedocument.presentationml.slideLayout+xml"/>
  <Override PartName="/ppt/slideLayouts/slideLayout24.xml" ContentType="application/vnd.openxmlformats-officedocument.presentationml.slideLayout+xml"/>
  <Override PartName="/ppt/slideLayouts/slideLayout2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23.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2.xml" ContentType="application/vnd.openxmlformats-officedocument.presentationml.slideLayout+xml"/>
  <Override PartName="/ppt/slideLayouts/slideLayout1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layout4.xml" ContentType="application/vnd.openxmlformats-officedocument.drawingml.diagramLayout+xml"/>
  <Override PartName="/ppt/theme/theme2.xml" ContentType="application/vnd.openxmlformats-officedocument.theme+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diagrams/quickStyle2.xml" ContentType="application/vnd.openxmlformats-officedocument.drawingml.diagramStyle+xml"/>
  <Override PartName="/ppt/diagrams/layout2.xml" ContentType="application/vnd.openxmlformats-officedocument.drawingml.diagramLayout+xml"/>
  <Override PartName="/ppt/diagrams/drawing2.xml" ContentType="application/vnd.ms-office.drawingml.diagramDrawing+xml"/>
  <Override PartName="/ppt/diagrams/drawing3.xml" ContentType="application/vnd.ms-office.drawingml.diagramDrawing+xml"/>
  <Override PartName="/ppt/diagrams/colors2.xml" ContentType="application/vnd.openxmlformats-officedocument.drawingml.diagramColors+xml"/>
  <Override PartName="/ppt/diagrams/colors3.xml" ContentType="application/vnd.openxmlformats-officedocument.drawingml.diagramColors+xml"/>
  <Override PartName="/ppt/diagrams/layout3.xml" ContentType="application/vnd.openxmlformats-officedocument.drawingml.diagramLayout+xml"/>
  <Override PartName="/ppt/diagrams/quickStyle3.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9"/>
  </p:notesMasterIdLst>
  <p:handoutMasterIdLst>
    <p:handoutMasterId r:id="rId40"/>
  </p:handoutMasterIdLst>
  <p:sldIdLst>
    <p:sldId id="312" r:id="rId2"/>
    <p:sldId id="340" r:id="rId3"/>
    <p:sldId id="372" r:id="rId4"/>
    <p:sldId id="369" r:id="rId5"/>
    <p:sldId id="368" r:id="rId6"/>
    <p:sldId id="370" r:id="rId7"/>
    <p:sldId id="371" r:id="rId8"/>
    <p:sldId id="280" r:id="rId9"/>
    <p:sldId id="360" r:id="rId10"/>
    <p:sldId id="361" r:id="rId11"/>
    <p:sldId id="362" r:id="rId12"/>
    <p:sldId id="363" r:id="rId13"/>
    <p:sldId id="348" r:id="rId14"/>
    <p:sldId id="341" r:id="rId15"/>
    <p:sldId id="345" r:id="rId16"/>
    <p:sldId id="338" r:id="rId17"/>
    <p:sldId id="346" r:id="rId18"/>
    <p:sldId id="339" r:id="rId19"/>
    <p:sldId id="347" r:id="rId20"/>
    <p:sldId id="365" r:id="rId21"/>
    <p:sldId id="366" r:id="rId22"/>
    <p:sldId id="374" r:id="rId23"/>
    <p:sldId id="376" r:id="rId24"/>
    <p:sldId id="349" r:id="rId25"/>
    <p:sldId id="350" r:id="rId26"/>
    <p:sldId id="351" r:id="rId27"/>
    <p:sldId id="352" r:id="rId28"/>
    <p:sldId id="353" r:id="rId29"/>
    <p:sldId id="354" r:id="rId30"/>
    <p:sldId id="355" r:id="rId31"/>
    <p:sldId id="356" r:id="rId32"/>
    <p:sldId id="357" r:id="rId33"/>
    <p:sldId id="358" r:id="rId34"/>
    <p:sldId id="359" r:id="rId35"/>
    <p:sldId id="279" r:id="rId36"/>
    <p:sldId id="380" r:id="rId37"/>
    <p:sldId id="379" r:id="rId3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74" autoAdjust="0"/>
    <p:restoredTop sz="94870" autoAdjust="0"/>
  </p:normalViewPr>
  <p:slideViewPr>
    <p:cSldViewPr snapToGrid="0" showGuides="1">
      <p:cViewPr varScale="1">
        <p:scale>
          <a:sx n="103" d="100"/>
          <a:sy n="103" d="100"/>
        </p:scale>
        <p:origin x="138" y="64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743A65-2EC1-42A7-BB4C-92CE86754DC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883E0BE7-D4F0-4718-AAF4-147A908AF133}">
      <dgm:prSet phldrT="[Text]"/>
      <dgm:spPr/>
      <dgm:t>
        <a:bodyPr/>
        <a:lstStyle/>
        <a:p>
          <a:r>
            <a:rPr lang="de-DE" dirty="0" smtClean="0"/>
            <a:t>Versicherer</a:t>
          </a:r>
          <a:endParaRPr lang="de-DE" dirty="0"/>
        </a:p>
      </dgm:t>
    </dgm:pt>
    <dgm:pt modelId="{0E16E865-4004-4981-838E-02E7E7C4C880}" type="parTrans" cxnId="{74828B29-B43F-4A96-9CF5-06C3FDD0E3A2}">
      <dgm:prSet/>
      <dgm:spPr/>
      <dgm:t>
        <a:bodyPr/>
        <a:lstStyle/>
        <a:p>
          <a:endParaRPr lang="de-DE"/>
        </a:p>
      </dgm:t>
    </dgm:pt>
    <dgm:pt modelId="{26C866E3-3BB4-46F4-BC27-6AFCB81A3ECE}" type="sibTrans" cxnId="{74828B29-B43F-4A96-9CF5-06C3FDD0E3A2}">
      <dgm:prSet/>
      <dgm:spPr/>
      <dgm:t>
        <a:bodyPr/>
        <a:lstStyle/>
        <a:p>
          <a:endParaRPr lang="de-DE"/>
        </a:p>
      </dgm:t>
    </dgm:pt>
    <dgm:pt modelId="{F15D560D-9877-4750-8210-C266F227D67D}">
      <dgm:prSet phldrT="[Text]"/>
      <dgm:spPr/>
      <dgm:t>
        <a:bodyPr/>
        <a:lstStyle/>
        <a:p>
          <a:r>
            <a:rPr lang="de-DE" dirty="0" smtClean="0">
              <a:solidFill>
                <a:srgbClr val="FF0000"/>
              </a:solidFill>
            </a:rPr>
            <a:t>Expertenknappheit</a:t>
          </a:r>
          <a:endParaRPr lang="de-DE" dirty="0">
            <a:solidFill>
              <a:srgbClr val="FF0000"/>
            </a:solidFill>
          </a:endParaRPr>
        </a:p>
      </dgm:t>
    </dgm:pt>
    <dgm:pt modelId="{5F60426D-641B-46D7-BE6C-2F11B1B0D987}" type="parTrans" cxnId="{DEFD1BF4-FA2A-4CFA-A62B-CD2E060C0608}">
      <dgm:prSet/>
      <dgm:spPr/>
      <dgm:t>
        <a:bodyPr/>
        <a:lstStyle/>
        <a:p>
          <a:endParaRPr lang="de-DE"/>
        </a:p>
      </dgm:t>
    </dgm:pt>
    <dgm:pt modelId="{3B66246B-61AA-4C68-BD84-5F7BFEEA343A}" type="sibTrans" cxnId="{DEFD1BF4-FA2A-4CFA-A62B-CD2E060C0608}">
      <dgm:prSet/>
      <dgm:spPr/>
      <dgm:t>
        <a:bodyPr/>
        <a:lstStyle/>
        <a:p>
          <a:endParaRPr lang="de-DE"/>
        </a:p>
      </dgm:t>
    </dgm:pt>
    <dgm:pt modelId="{CEB8C20D-D504-41E8-A70C-95F4143F396A}">
      <dgm:prSet phldrT="[Text]"/>
      <dgm:spPr/>
      <dgm:t>
        <a:bodyPr/>
        <a:lstStyle/>
        <a:p>
          <a:r>
            <a:rPr lang="de-DE" dirty="0" smtClean="0">
              <a:solidFill>
                <a:srgbClr val="00B050"/>
              </a:solidFill>
            </a:rPr>
            <a:t>Spezialisierung</a:t>
          </a:r>
          <a:endParaRPr lang="de-DE" dirty="0">
            <a:solidFill>
              <a:srgbClr val="00B050"/>
            </a:solidFill>
          </a:endParaRPr>
        </a:p>
      </dgm:t>
    </dgm:pt>
    <dgm:pt modelId="{6B7FDB86-4D2C-4239-B0D6-D88BD9AE941A}" type="parTrans" cxnId="{49C1AE51-2334-4317-9540-9B385E0330C6}">
      <dgm:prSet/>
      <dgm:spPr/>
      <dgm:t>
        <a:bodyPr/>
        <a:lstStyle/>
        <a:p>
          <a:endParaRPr lang="de-DE"/>
        </a:p>
      </dgm:t>
    </dgm:pt>
    <dgm:pt modelId="{8F31FBC2-2A85-4F40-BE1B-D3EC3058FE6C}" type="sibTrans" cxnId="{49C1AE51-2334-4317-9540-9B385E0330C6}">
      <dgm:prSet/>
      <dgm:spPr/>
      <dgm:t>
        <a:bodyPr/>
        <a:lstStyle/>
        <a:p>
          <a:endParaRPr lang="de-DE"/>
        </a:p>
      </dgm:t>
    </dgm:pt>
    <dgm:pt modelId="{59C49979-1AB0-4F66-9AB4-AFCF03458957}">
      <dgm:prSet phldrT="[Text]"/>
      <dgm:spPr/>
      <dgm:t>
        <a:bodyPr/>
        <a:lstStyle/>
        <a:p>
          <a:r>
            <a:rPr lang="de-DE" dirty="0" smtClean="0"/>
            <a:t>Versicherungsmakler</a:t>
          </a:r>
          <a:endParaRPr lang="de-DE" dirty="0"/>
        </a:p>
      </dgm:t>
    </dgm:pt>
    <dgm:pt modelId="{148825DE-F7DE-4D41-934A-DDF2B16436AF}" type="parTrans" cxnId="{A415E6C4-5735-40F2-8925-CA3C997F4585}">
      <dgm:prSet/>
      <dgm:spPr/>
      <dgm:t>
        <a:bodyPr/>
        <a:lstStyle/>
        <a:p>
          <a:endParaRPr lang="de-DE"/>
        </a:p>
      </dgm:t>
    </dgm:pt>
    <dgm:pt modelId="{4F53AA57-4CE9-4929-8FEA-F80F36AC5ED2}" type="sibTrans" cxnId="{A415E6C4-5735-40F2-8925-CA3C997F4585}">
      <dgm:prSet/>
      <dgm:spPr/>
      <dgm:t>
        <a:bodyPr/>
        <a:lstStyle/>
        <a:p>
          <a:endParaRPr lang="de-DE"/>
        </a:p>
      </dgm:t>
    </dgm:pt>
    <dgm:pt modelId="{B0FC3A65-3B4A-40F3-905D-37F37796916F}">
      <dgm:prSet phldrT="[Text]"/>
      <dgm:spPr/>
      <dgm:t>
        <a:bodyPr/>
        <a:lstStyle/>
        <a:p>
          <a:r>
            <a:rPr lang="de-DE" dirty="0" smtClean="0">
              <a:solidFill>
                <a:srgbClr val="FF0000"/>
              </a:solidFill>
            </a:rPr>
            <a:t>Investitionsbedarf</a:t>
          </a:r>
          <a:endParaRPr lang="de-DE" dirty="0">
            <a:solidFill>
              <a:srgbClr val="FF0000"/>
            </a:solidFill>
          </a:endParaRPr>
        </a:p>
      </dgm:t>
    </dgm:pt>
    <dgm:pt modelId="{10BC92CE-AA4F-43E4-B098-438231D1F2C8}" type="parTrans" cxnId="{7690D796-1A3B-46D3-8FBF-4E068303EE5A}">
      <dgm:prSet/>
      <dgm:spPr/>
      <dgm:t>
        <a:bodyPr/>
        <a:lstStyle/>
        <a:p>
          <a:endParaRPr lang="de-DE"/>
        </a:p>
      </dgm:t>
    </dgm:pt>
    <dgm:pt modelId="{2D54ED38-3953-4341-8546-AF080BEAF67E}" type="sibTrans" cxnId="{7690D796-1A3B-46D3-8FBF-4E068303EE5A}">
      <dgm:prSet/>
      <dgm:spPr/>
      <dgm:t>
        <a:bodyPr/>
        <a:lstStyle/>
        <a:p>
          <a:endParaRPr lang="de-DE"/>
        </a:p>
      </dgm:t>
    </dgm:pt>
    <dgm:pt modelId="{9A0C9F4B-A37E-40FD-B118-CCEA98A3A724}">
      <dgm:prSet phldrT="[Text]"/>
      <dgm:spPr/>
      <dgm:t>
        <a:bodyPr/>
        <a:lstStyle/>
        <a:p>
          <a:r>
            <a:rPr lang="de-DE" dirty="0" smtClean="0"/>
            <a:t>Kunden</a:t>
          </a:r>
          <a:endParaRPr lang="de-DE" dirty="0"/>
        </a:p>
      </dgm:t>
    </dgm:pt>
    <dgm:pt modelId="{93AFB644-365C-44CE-919B-3654AB37B3E9}" type="parTrans" cxnId="{B7DB4FF6-26D0-49C6-BBD2-506A015DB2DA}">
      <dgm:prSet/>
      <dgm:spPr/>
      <dgm:t>
        <a:bodyPr/>
        <a:lstStyle/>
        <a:p>
          <a:endParaRPr lang="de-DE"/>
        </a:p>
      </dgm:t>
    </dgm:pt>
    <dgm:pt modelId="{71EF7376-9941-4B1A-BC0A-7A267E570D55}" type="sibTrans" cxnId="{B7DB4FF6-26D0-49C6-BBD2-506A015DB2DA}">
      <dgm:prSet/>
      <dgm:spPr/>
      <dgm:t>
        <a:bodyPr/>
        <a:lstStyle/>
        <a:p>
          <a:endParaRPr lang="de-DE"/>
        </a:p>
      </dgm:t>
    </dgm:pt>
    <dgm:pt modelId="{7B27E7D8-3CEC-4DBD-81A7-989F8440DCA9}">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solidFill>
                <a:srgbClr val="FF0000"/>
              </a:solidFill>
            </a:rPr>
            <a:t>Risikoänderungen</a:t>
          </a:r>
          <a:endParaRPr lang="de-DE" dirty="0">
            <a:solidFill>
              <a:srgbClr val="FF0000"/>
            </a:solidFill>
          </a:endParaRPr>
        </a:p>
      </dgm:t>
    </dgm:pt>
    <dgm:pt modelId="{2658EFDA-E78F-4CD2-9406-5B0DBAD8084F}" type="parTrans" cxnId="{F71A7A14-EEE1-41D7-81F6-B94CA841820D}">
      <dgm:prSet/>
      <dgm:spPr/>
      <dgm:t>
        <a:bodyPr/>
        <a:lstStyle/>
        <a:p>
          <a:endParaRPr lang="de-DE"/>
        </a:p>
      </dgm:t>
    </dgm:pt>
    <dgm:pt modelId="{59ECCE4C-3C6D-4EC8-8E48-2082AC0A4831}" type="sibTrans" cxnId="{F71A7A14-EEE1-41D7-81F6-B94CA841820D}">
      <dgm:prSet/>
      <dgm:spPr/>
      <dgm:t>
        <a:bodyPr/>
        <a:lstStyle/>
        <a:p>
          <a:endParaRPr lang="de-DE"/>
        </a:p>
      </dgm:t>
    </dgm:pt>
    <dgm:pt modelId="{DFCE4453-FABC-4158-82A1-3000B47A2C51}">
      <dgm:prSet phldrT="[Text]"/>
      <dgm:spPr/>
      <dgm:t>
        <a:bodyPr/>
        <a:lstStyle/>
        <a:p>
          <a:r>
            <a:rPr lang="de-DE" dirty="0" smtClean="0">
              <a:solidFill>
                <a:srgbClr val="FF0000"/>
              </a:solidFill>
            </a:rPr>
            <a:t>Mitarbeiterknappheit</a:t>
          </a:r>
          <a:endParaRPr lang="de-DE" dirty="0">
            <a:solidFill>
              <a:srgbClr val="FF0000"/>
            </a:solidFill>
          </a:endParaRPr>
        </a:p>
      </dgm:t>
    </dgm:pt>
    <dgm:pt modelId="{BF38615F-2847-4971-A3B5-6CE6E2F698D5}" type="parTrans" cxnId="{1366A824-F052-437A-9D74-597EBD57F44E}">
      <dgm:prSet/>
      <dgm:spPr/>
      <dgm:t>
        <a:bodyPr/>
        <a:lstStyle/>
        <a:p>
          <a:endParaRPr lang="de-DE"/>
        </a:p>
      </dgm:t>
    </dgm:pt>
    <dgm:pt modelId="{F74C130D-C751-4FF6-B1B3-0B4DB4908723}" type="sibTrans" cxnId="{1366A824-F052-437A-9D74-597EBD57F44E}">
      <dgm:prSet/>
      <dgm:spPr/>
      <dgm:t>
        <a:bodyPr/>
        <a:lstStyle/>
        <a:p>
          <a:endParaRPr lang="de-DE"/>
        </a:p>
      </dgm:t>
    </dgm:pt>
    <dgm:pt modelId="{D3956BB8-1C43-4A3B-BE7D-600FBDDF020E}">
      <dgm:prSet phldrT="[Text]"/>
      <dgm:spPr/>
      <dgm:t>
        <a:bodyPr/>
        <a:lstStyle/>
        <a:p>
          <a:r>
            <a:rPr lang="de-DE" dirty="0" smtClean="0">
              <a:solidFill>
                <a:srgbClr val="FF0000"/>
              </a:solidFill>
            </a:rPr>
            <a:t>Mitarbeiterknappheit</a:t>
          </a:r>
          <a:endParaRPr lang="de-DE" dirty="0">
            <a:solidFill>
              <a:srgbClr val="FF0000"/>
            </a:solidFill>
          </a:endParaRPr>
        </a:p>
      </dgm:t>
    </dgm:pt>
    <dgm:pt modelId="{1A7BB9DC-BC52-4DFC-B3C7-7BC65F59FF97}" type="parTrans" cxnId="{B9F0CE63-38C9-4DBD-A9D0-54AF06937E56}">
      <dgm:prSet/>
      <dgm:spPr/>
      <dgm:t>
        <a:bodyPr/>
        <a:lstStyle/>
        <a:p>
          <a:endParaRPr lang="de-DE"/>
        </a:p>
      </dgm:t>
    </dgm:pt>
    <dgm:pt modelId="{A5E96D76-EFF8-4BC8-91AA-C48E794291A6}" type="sibTrans" cxnId="{B9F0CE63-38C9-4DBD-A9D0-54AF06937E56}">
      <dgm:prSet/>
      <dgm:spPr/>
      <dgm:t>
        <a:bodyPr/>
        <a:lstStyle/>
        <a:p>
          <a:endParaRPr lang="de-DE"/>
        </a:p>
      </dgm:t>
    </dgm:pt>
    <dgm:pt modelId="{D1434274-EFED-4019-A1DA-CF6F2E393750}">
      <dgm:prSet phldrT="[Text]"/>
      <dgm:spPr/>
      <dgm:t>
        <a:bodyPr/>
        <a:lstStyle/>
        <a:p>
          <a:r>
            <a:rPr lang="de-DE" dirty="0" smtClean="0">
              <a:solidFill>
                <a:srgbClr val="FF0000"/>
              </a:solidFill>
            </a:rPr>
            <a:t>Haftungsthemen</a:t>
          </a:r>
          <a:endParaRPr lang="de-DE" dirty="0">
            <a:solidFill>
              <a:srgbClr val="FF0000"/>
            </a:solidFill>
          </a:endParaRPr>
        </a:p>
      </dgm:t>
    </dgm:pt>
    <dgm:pt modelId="{B9EB6C76-B65D-4B12-8861-B6D4903EB790}" type="parTrans" cxnId="{8F840ADF-EDC4-4651-B784-87B7A5B2DD77}">
      <dgm:prSet/>
      <dgm:spPr/>
      <dgm:t>
        <a:bodyPr/>
        <a:lstStyle/>
        <a:p>
          <a:endParaRPr lang="de-DE"/>
        </a:p>
      </dgm:t>
    </dgm:pt>
    <dgm:pt modelId="{12FFBAA0-A862-4AD0-A21B-8FB7AD7201D9}" type="sibTrans" cxnId="{8F840ADF-EDC4-4651-B784-87B7A5B2DD77}">
      <dgm:prSet/>
      <dgm:spPr/>
      <dgm:t>
        <a:bodyPr/>
        <a:lstStyle/>
        <a:p>
          <a:endParaRPr lang="de-DE"/>
        </a:p>
      </dgm:t>
    </dgm:pt>
    <dgm:pt modelId="{EF13EC3A-8080-4F22-894C-A901A0A27AE6}">
      <dgm:prSet phldrT="[Text]"/>
      <dgm:spPr/>
      <dgm:t>
        <a:bodyPr/>
        <a:lstStyle/>
        <a:p>
          <a:r>
            <a:rPr lang="de-DE" dirty="0" smtClean="0">
              <a:solidFill>
                <a:srgbClr val="FF0000"/>
              </a:solidFill>
            </a:rPr>
            <a:t>Nachfolgerthemen</a:t>
          </a:r>
          <a:endParaRPr lang="de-DE" dirty="0">
            <a:solidFill>
              <a:srgbClr val="FF0000"/>
            </a:solidFill>
          </a:endParaRPr>
        </a:p>
      </dgm:t>
    </dgm:pt>
    <dgm:pt modelId="{68AD55E9-5236-457B-947E-EBA83EE4F8D9}" type="parTrans" cxnId="{C0A93644-20A6-4FB6-9375-9944B1C9D437}">
      <dgm:prSet/>
      <dgm:spPr/>
      <dgm:t>
        <a:bodyPr/>
        <a:lstStyle/>
        <a:p>
          <a:endParaRPr lang="de-DE"/>
        </a:p>
      </dgm:t>
    </dgm:pt>
    <dgm:pt modelId="{83FAACF7-25D3-4A2F-ADCD-97910021479D}" type="sibTrans" cxnId="{C0A93644-20A6-4FB6-9375-9944B1C9D437}">
      <dgm:prSet/>
      <dgm:spPr/>
      <dgm:t>
        <a:bodyPr/>
        <a:lstStyle/>
        <a:p>
          <a:endParaRPr lang="de-DE"/>
        </a:p>
      </dgm:t>
    </dgm:pt>
    <dgm:pt modelId="{BAABC65F-0FB1-47EA-8F89-28BC78A72ADF}">
      <dgm:prSet phldrT="[Text]"/>
      <dgm:spPr/>
      <dgm:t>
        <a:bodyPr/>
        <a:lstStyle/>
        <a:p>
          <a:pPr marL="228600" lvl="1" indent="0" defTabSz="1066800">
            <a:lnSpc>
              <a:spcPct val="90000"/>
            </a:lnSpc>
            <a:spcBef>
              <a:spcPct val="0"/>
            </a:spcBef>
            <a:spcAft>
              <a:spcPct val="15000"/>
            </a:spcAft>
            <a:buNone/>
          </a:pPr>
          <a:endParaRPr lang="de-DE" dirty="0"/>
        </a:p>
      </dgm:t>
    </dgm:pt>
    <dgm:pt modelId="{C0E87E9C-58AF-46BB-BCF9-06B71735E89B}" type="parTrans" cxnId="{20196874-45CB-4FC1-B0C4-072FBF5549B6}">
      <dgm:prSet/>
      <dgm:spPr/>
      <dgm:t>
        <a:bodyPr/>
        <a:lstStyle/>
        <a:p>
          <a:endParaRPr lang="de-DE"/>
        </a:p>
      </dgm:t>
    </dgm:pt>
    <dgm:pt modelId="{97C5918E-B116-4389-920F-399904002138}" type="sibTrans" cxnId="{20196874-45CB-4FC1-B0C4-072FBF5549B6}">
      <dgm:prSet/>
      <dgm:spPr/>
      <dgm:t>
        <a:bodyPr/>
        <a:lstStyle/>
        <a:p>
          <a:endParaRPr lang="de-DE"/>
        </a:p>
      </dgm:t>
    </dgm:pt>
    <dgm:pt modelId="{A5BD0572-BBA6-4496-AEFC-3ADDE5833F7E}">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solidFill>
                <a:srgbClr val="FF0000"/>
              </a:solidFill>
            </a:rPr>
            <a:t>Haftungsthemen</a:t>
          </a:r>
          <a:endParaRPr lang="de-DE" dirty="0">
            <a:solidFill>
              <a:srgbClr val="FF0000"/>
            </a:solidFill>
          </a:endParaRPr>
        </a:p>
      </dgm:t>
    </dgm:pt>
    <dgm:pt modelId="{A9F46C07-BA2E-4B42-8BD2-15FF56E02172}" type="parTrans" cxnId="{F80249CB-CC8C-4280-B2FF-55077730FCFA}">
      <dgm:prSet/>
      <dgm:spPr/>
      <dgm:t>
        <a:bodyPr/>
        <a:lstStyle/>
        <a:p>
          <a:endParaRPr lang="de-DE"/>
        </a:p>
      </dgm:t>
    </dgm:pt>
    <dgm:pt modelId="{F7104465-A3A4-4863-814D-0D8DEE30FB8F}" type="sibTrans" cxnId="{F80249CB-CC8C-4280-B2FF-55077730FCFA}">
      <dgm:prSet/>
      <dgm:spPr/>
      <dgm:t>
        <a:bodyPr/>
        <a:lstStyle/>
        <a:p>
          <a:endParaRPr lang="de-DE"/>
        </a:p>
      </dgm:t>
    </dgm:pt>
    <dgm:pt modelId="{8811F33C-41A7-4B62-8E52-B95751D98A1F}">
      <dgm:prSet phldrT="[Text]"/>
      <dgm:spPr/>
      <dgm:t>
        <a:bodyPr/>
        <a:lstStyle/>
        <a:p>
          <a:r>
            <a:rPr lang="de-DE" dirty="0" smtClean="0">
              <a:solidFill>
                <a:srgbClr val="FF0000"/>
              </a:solidFill>
            </a:rPr>
            <a:t>IT-Projekte</a:t>
          </a:r>
          <a:endParaRPr lang="de-DE" dirty="0">
            <a:solidFill>
              <a:srgbClr val="FF0000"/>
            </a:solidFill>
          </a:endParaRPr>
        </a:p>
      </dgm:t>
    </dgm:pt>
    <dgm:pt modelId="{1923DD3C-CEF9-4898-B053-CE12E45A438E}" type="parTrans" cxnId="{A7E24251-CF21-4149-922F-2F7B1DCADE22}">
      <dgm:prSet/>
      <dgm:spPr/>
      <dgm:t>
        <a:bodyPr/>
        <a:lstStyle/>
        <a:p>
          <a:endParaRPr lang="de-DE"/>
        </a:p>
      </dgm:t>
    </dgm:pt>
    <dgm:pt modelId="{CF9835BF-14F2-4B34-9422-BF3637EAFBC4}" type="sibTrans" cxnId="{A7E24251-CF21-4149-922F-2F7B1DCADE22}">
      <dgm:prSet/>
      <dgm:spPr/>
      <dgm:t>
        <a:bodyPr/>
        <a:lstStyle/>
        <a:p>
          <a:endParaRPr lang="de-DE"/>
        </a:p>
      </dgm:t>
    </dgm:pt>
    <dgm:pt modelId="{34F76EE6-6DA5-4AAE-A142-A0492A44527B}">
      <dgm:prSet phldrT="[Text]"/>
      <dgm:spPr/>
      <dgm:t>
        <a:bodyPr/>
        <a:lstStyle/>
        <a:p>
          <a:r>
            <a:rPr lang="de-DE" dirty="0" smtClean="0">
              <a:solidFill>
                <a:srgbClr val="00B050"/>
              </a:solidFill>
            </a:rPr>
            <a:t>Prozesse optimieren</a:t>
          </a:r>
          <a:endParaRPr lang="de-DE" dirty="0">
            <a:solidFill>
              <a:srgbClr val="00B050"/>
            </a:solidFill>
          </a:endParaRPr>
        </a:p>
      </dgm:t>
    </dgm:pt>
    <dgm:pt modelId="{0E36F114-2F7B-4784-85A1-02E3735ED71D}" type="parTrans" cxnId="{C83F0780-22DC-4329-9F71-BE0AE117460B}">
      <dgm:prSet/>
      <dgm:spPr/>
      <dgm:t>
        <a:bodyPr/>
        <a:lstStyle/>
        <a:p>
          <a:endParaRPr lang="de-DE"/>
        </a:p>
      </dgm:t>
    </dgm:pt>
    <dgm:pt modelId="{7A4D3A9F-F8BA-4850-91A3-2E9199B5FAD5}" type="sibTrans" cxnId="{C83F0780-22DC-4329-9F71-BE0AE117460B}">
      <dgm:prSet/>
      <dgm:spPr/>
      <dgm:t>
        <a:bodyPr/>
        <a:lstStyle/>
        <a:p>
          <a:endParaRPr lang="de-DE"/>
        </a:p>
      </dgm:t>
    </dgm:pt>
    <dgm:pt modelId="{0081A90E-2E0F-4798-BE4E-409DF22C70FE}">
      <dgm:prSet phldrT="[Text]"/>
      <dgm:spPr/>
      <dgm:t>
        <a:bodyPr/>
        <a:lstStyle/>
        <a:p>
          <a:r>
            <a:rPr lang="de-DE" dirty="0" smtClean="0">
              <a:solidFill>
                <a:srgbClr val="00B050"/>
              </a:solidFill>
            </a:rPr>
            <a:t>Prozessoptimierung</a:t>
          </a:r>
          <a:endParaRPr lang="de-DE" dirty="0">
            <a:solidFill>
              <a:srgbClr val="00B050"/>
            </a:solidFill>
          </a:endParaRPr>
        </a:p>
      </dgm:t>
    </dgm:pt>
    <dgm:pt modelId="{8505FA57-FECA-46F6-8CA7-BA77EC26DDD6}" type="parTrans" cxnId="{D03CE5DE-451A-426D-AC60-BBECF556143A}">
      <dgm:prSet/>
      <dgm:spPr/>
      <dgm:t>
        <a:bodyPr/>
        <a:lstStyle/>
        <a:p>
          <a:endParaRPr lang="de-DE"/>
        </a:p>
      </dgm:t>
    </dgm:pt>
    <dgm:pt modelId="{039FBBF3-5702-4260-9001-604A525D08F4}" type="sibTrans" cxnId="{D03CE5DE-451A-426D-AC60-BBECF556143A}">
      <dgm:prSet/>
      <dgm:spPr/>
      <dgm:t>
        <a:bodyPr/>
        <a:lstStyle/>
        <a:p>
          <a:endParaRPr lang="de-DE"/>
        </a:p>
      </dgm:t>
    </dgm:pt>
    <dgm:pt modelId="{B5B98592-6D33-4E30-849A-50B45E4BE5CE}">
      <dgm:prSet phldrT="[Text]"/>
      <dgm:spPr/>
      <dgm:t>
        <a:bodyPr/>
        <a:lstStyle/>
        <a:p>
          <a:r>
            <a:rPr lang="de-DE" dirty="0" smtClean="0">
              <a:solidFill>
                <a:srgbClr val="00B050"/>
              </a:solidFill>
            </a:rPr>
            <a:t>Auslagerungen</a:t>
          </a:r>
          <a:endParaRPr lang="de-DE" dirty="0">
            <a:solidFill>
              <a:srgbClr val="00B050"/>
            </a:solidFill>
          </a:endParaRPr>
        </a:p>
      </dgm:t>
    </dgm:pt>
    <dgm:pt modelId="{4CE2C483-5250-4E2F-A77D-5CC697F3952A}" type="parTrans" cxnId="{DC3CD9AD-1E47-4BFD-86B7-B371744C592F}">
      <dgm:prSet/>
      <dgm:spPr/>
      <dgm:t>
        <a:bodyPr/>
        <a:lstStyle/>
        <a:p>
          <a:endParaRPr lang="de-DE"/>
        </a:p>
      </dgm:t>
    </dgm:pt>
    <dgm:pt modelId="{5FF3146D-5E35-42F2-92EC-37217C537C76}" type="sibTrans" cxnId="{DC3CD9AD-1E47-4BFD-86B7-B371744C592F}">
      <dgm:prSet/>
      <dgm:spPr/>
      <dgm:t>
        <a:bodyPr/>
        <a:lstStyle/>
        <a:p>
          <a:endParaRPr lang="de-DE"/>
        </a:p>
      </dgm:t>
    </dgm:pt>
    <dgm:pt modelId="{4CF31449-9723-44BC-8887-D39944B673A6}">
      <dgm:prSet phldrT="[Text]"/>
      <dgm:spPr/>
      <dgm:t>
        <a:bodyPr/>
        <a:lstStyle/>
        <a:p>
          <a:r>
            <a:rPr lang="de-DE" dirty="0" smtClean="0">
              <a:solidFill>
                <a:srgbClr val="00B050"/>
              </a:solidFill>
            </a:rPr>
            <a:t>Spezialisierung</a:t>
          </a:r>
          <a:endParaRPr lang="de-DE" dirty="0">
            <a:solidFill>
              <a:srgbClr val="00B050"/>
            </a:solidFill>
          </a:endParaRPr>
        </a:p>
      </dgm:t>
    </dgm:pt>
    <dgm:pt modelId="{CF5537A9-DCA5-4C07-B81F-F19B313FB372}" type="parTrans" cxnId="{011D4B2B-DE90-4DD4-9D66-C984AC0D3681}">
      <dgm:prSet/>
      <dgm:spPr/>
    </dgm:pt>
    <dgm:pt modelId="{C002DDD6-40E7-4FF3-8F92-BA238C71C005}" type="sibTrans" cxnId="{011D4B2B-DE90-4DD4-9D66-C984AC0D3681}">
      <dgm:prSet/>
      <dgm:spPr/>
    </dgm:pt>
    <dgm:pt modelId="{0A294175-198E-455A-9F49-4BDCBB46206A}">
      <dgm:prSet phldrT="[Text]"/>
      <dgm:spPr/>
      <dgm:t>
        <a:bodyPr/>
        <a:lstStyle/>
        <a:p>
          <a:r>
            <a:rPr lang="de-DE" dirty="0" smtClean="0">
              <a:solidFill>
                <a:srgbClr val="00B050"/>
              </a:solidFill>
            </a:rPr>
            <a:t>Benchmarking</a:t>
          </a:r>
          <a:endParaRPr lang="de-DE" dirty="0">
            <a:solidFill>
              <a:srgbClr val="00B050"/>
            </a:solidFill>
          </a:endParaRPr>
        </a:p>
      </dgm:t>
    </dgm:pt>
    <dgm:pt modelId="{5C6768EC-F076-4FE0-ABB2-81F81A34E67A}" type="parTrans" cxnId="{758EA8F3-BE7D-4B2D-B67E-65ABE79E083C}">
      <dgm:prSet/>
      <dgm:spPr/>
    </dgm:pt>
    <dgm:pt modelId="{5A8254A7-3CBC-4228-8693-E710577EAEE7}" type="sibTrans" cxnId="{758EA8F3-BE7D-4B2D-B67E-65ABE79E083C}">
      <dgm:prSet/>
      <dgm:spPr/>
    </dgm:pt>
    <dgm:pt modelId="{F122C803-6685-4B8F-ACC2-6D441C8A4299}">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solidFill>
                <a:srgbClr val="00B050"/>
              </a:solidFill>
            </a:rPr>
            <a:t>Prozessoptimierung</a:t>
          </a:r>
          <a:endParaRPr lang="de-DE" dirty="0">
            <a:solidFill>
              <a:srgbClr val="00B050"/>
            </a:solidFill>
          </a:endParaRPr>
        </a:p>
      </dgm:t>
    </dgm:pt>
    <dgm:pt modelId="{2760D74D-A26E-4C3B-B07D-8FE6EEB70D8C}" type="parTrans" cxnId="{0535D870-15EA-4646-9F40-2D42553F5C31}">
      <dgm:prSet/>
      <dgm:spPr/>
    </dgm:pt>
    <dgm:pt modelId="{0D6F081D-1FEE-49DA-A7F0-638030FF0AD3}" type="sibTrans" cxnId="{0535D870-15EA-4646-9F40-2D42553F5C31}">
      <dgm:prSet/>
      <dgm:spPr/>
    </dgm:pt>
    <dgm:pt modelId="{9B55BB95-80EF-4185-9BEC-339A18BA85DA}">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solidFill>
                <a:srgbClr val="FF0000"/>
              </a:solidFill>
            </a:rPr>
            <a:t>Mitarbeiterknappheit</a:t>
          </a:r>
          <a:endParaRPr lang="de-DE" dirty="0">
            <a:solidFill>
              <a:srgbClr val="FF0000"/>
            </a:solidFill>
          </a:endParaRPr>
        </a:p>
      </dgm:t>
    </dgm:pt>
    <dgm:pt modelId="{E7A7775F-AE0A-42F0-9E68-94CD9B6C2CFA}" type="parTrans" cxnId="{747194E6-9A58-483E-B466-E716B1B63FBA}">
      <dgm:prSet/>
      <dgm:spPr/>
    </dgm:pt>
    <dgm:pt modelId="{D1F21D97-E815-4D83-87E9-E5ADB7126DDF}" type="sibTrans" cxnId="{747194E6-9A58-483E-B466-E716B1B63FBA}">
      <dgm:prSet/>
      <dgm:spPr/>
    </dgm:pt>
    <dgm:pt modelId="{AC384CEC-F2DE-4102-8359-FE47A8DBF2DD}">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solidFill>
                <a:srgbClr val="FF0000"/>
              </a:solidFill>
            </a:rPr>
            <a:t>Rechtsänderungen</a:t>
          </a:r>
          <a:endParaRPr lang="de-DE" dirty="0">
            <a:solidFill>
              <a:srgbClr val="FF0000"/>
            </a:solidFill>
          </a:endParaRPr>
        </a:p>
      </dgm:t>
    </dgm:pt>
    <dgm:pt modelId="{39842D04-364C-4C18-AD84-471717934128}" type="parTrans" cxnId="{B659C3B4-CFCC-496D-9237-8E439C19323A}">
      <dgm:prSet/>
      <dgm:spPr/>
    </dgm:pt>
    <dgm:pt modelId="{3E64E879-6B52-46D1-8AF3-B7A9CAAB08F8}" type="sibTrans" cxnId="{B659C3B4-CFCC-496D-9237-8E439C19323A}">
      <dgm:prSet/>
      <dgm:spPr/>
    </dgm:pt>
    <dgm:pt modelId="{59AF3719-14D0-4014-9D6C-0E6D71D1F8E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solidFill>
              <a:srgbClr val="00B050"/>
            </a:solidFill>
          </a:endParaRPr>
        </a:p>
      </dgm:t>
    </dgm:pt>
    <dgm:pt modelId="{F91E9B4D-F3CE-48D4-B18B-C546CABF6C69}" type="parTrans" cxnId="{1F389018-AAA0-49E9-99FC-CF264AFD037C}">
      <dgm:prSet/>
      <dgm:spPr/>
    </dgm:pt>
    <dgm:pt modelId="{2F11986A-D855-4704-A213-7BD11C36C20B}" type="sibTrans" cxnId="{1F389018-AAA0-49E9-99FC-CF264AFD037C}">
      <dgm:prSet/>
      <dgm:spPr/>
    </dgm:pt>
    <dgm:pt modelId="{5D2DB539-C749-4DCF-83A1-A0BA7FA4F253}" type="pres">
      <dgm:prSet presAssocID="{BA743A65-2EC1-42A7-BB4C-92CE86754DCE}" presName="Name0" presStyleCnt="0">
        <dgm:presLayoutVars>
          <dgm:dir/>
          <dgm:animLvl val="lvl"/>
          <dgm:resizeHandles val="exact"/>
        </dgm:presLayoutVars>
      </dgm:prSet>
      <dgm:spPr/>
      <dgm:t>
        <a:bodyPr/>
        <a:lstStyle/>
        <a:p>
          <a:endParaRPr lang="de-DE"/>
        </a:p>
      </dgm:t>
    </dgm:pt>
    <dgm:pt modelId="{7734D45F-A702-4CB2-977D-DDC708DA54CC}" type="pres">
      <dgm:prSet presAssocID="{883E0BE7-D4F0-4718-AAF4-147A908AF133}" presName="composite" presStyleCnt="0"/>
      <dgm:spPr/>
    </dgm:pt>
    <dgm:pt modelId="{F4F285E6-E71F-4F40-AD10-03D9A8C3652A}" type="pres">
      <dgm:prSet presAssocID="{883E0BE7-D4F0-4718-AAF4-147A908AF133}" presName="parTx" presStyleLbl="alignNode1" presStyleIdx="0" presStyleCnt="3">
        <dgm:presLayoutVars>
          <dgm:chMax val="0"/>
          <dgm:chPref val="0"/>
          <dgm:bulletEnabled val="1"/>
        </dgm:presLayoutVars>
      </dgm:prSet>
      <dgm:spPr/>
      <dgm:t>
        <a:bodyPr/>
        <a:lstStyle/>
        <a:p>
          <a:endParaRPr lang="de-DE"/>
        </a:p>
      </dgm:t>
    </dgm:pt>
    <dgm:pt modelId="{DE90EAA5-9AFE-44BD-8525-A0917C984E83}" type="pres">
      <dgm:prSet presAssocID="{883E0BE7-D4F0-4718-AAF4-147A908AF133}" presName="desTx" presStyleLbl="alignAccFollowNode1" presStyleIdx="0" presStyleCnt="3">
        <dgm:presLayoutVars>
          <dgm:bulletEnabled val="1"/>
        </dgm:presLayoutVars>
      </dgm:prSet>
      <dgm:spPr/>
      <dgm:t>
        <a:bodyPr/>
        <a:lstStyle/>
        <a:p>
          <a:endParaRPr lang="de-DE"/>
        </a:p>
      </dgm:t>
    </dgm:pt>
    <dgm:pt modelId="{E9B06D38-6618-4831-B2AE-7CDD4096C635}" type="pres">
      <dgm:prSet presAssocID="{26C866E3-3BB4-46F4-BC27-6AFCB81A3ECE}" presName="space" presStyleCnt="0"/>
      <dgm:spPr/>
    </dgm:pt>
    <dgm:pt modelId="{93E25C2A-3806-493D-B1AF-442306718802}" type="pres">
      <dgm:prSet presAssocID="{59C49979-1AB0-4F66-9AB4-AFCF03458957}" presName="composite" presStyleCnt="0"/>
      <dgm:spPr/>
    </dgm:pt>
    <dgm:pt modelId="{9C0260DF-5039-4F56-A9D8-A3DFEA534594}" type="pres">
      <dgm:prSet presAssocID="{59C49979-1AB0-4F66-9AB4-AFCF03458957}" presName="parTx" presStyleLbl="alignNode1" presStyleIdx="1" presStyleCnt="3">
        <dgm:presLayoutVars>
          <dgm:chMax val="0"/>
          <dgm:chPref val="0"/>
          <dgm:bulletEnabled val="1"/>
        </dgm:presLayoutVars>
      </dgm:prSet>
      <dgm:spPr/>
      <dgm:t>
        <a:bodyPr/>
        <a:lstStyle/>
        <a:p>
          <a:endParaRPr lang="de-DE"/>
        </a:p>
      </dgm:t>
    </dgm:pt>
    <dgm:pt modelId="{C8BD5599-8419-48FA-8069-C7AFA12DB4D5}" type="pres">
      <dgm:prSet presAssocID="{59C49979-1AB0-4F66-9AB4-AFCF03458957}" presName="desTx" presStyleLbl="alignAccFollowNode1" presStyleIdx="1" presStyleCnt="3">
        <dgm:presLayoutVars>
          <dgm:bulletEnabled val="1"/>
        </dgm:presLayoutVars>
      </dgm:prSet>
      <dgm:spPr/>
      <dgm:t>
        <a:bodyPr/>
        <a:lstStyle/>
        <a:p>
          <a:endParaRPr lang="de-DE"/>
        </a:p>
      </dgm:t>
    </dgm:pt>
    <dgm:pt modelId="{57EA513A-BCA2-4CF5-B54B-7E72125E76CB}" type="pres">
      <dgm:prSet presAssocID="{4F53AA57-4CE9-4929-8FEA-F80F36AC5ED2}" presName="space" presStyleCnt="0"/>
      <dgm:spPr/>
    </dgm:pt>
    <dgm:pt modelId="{8A327D1E-4BC1-4A89-A69D-B50745F656E7}" type="pres">
      <dgm:prSet presAssocID="{9A0C9F4B-A37E-40FD-B118-CCEA98A3A724}" presName="composite" presStyleCnt="0"/>
      <dgm:spPr/>
    </dgm:pt>
    <dgm:pt modelId="{B039DD1E-137F-43A0-91B2-393F592018C4}" type="pres">
      <dgm:prSet presAssocID="{9A0C9F4B-A37E-40FD-B118-CCEA98A3A724}" presName="parTx" presStyleLbl="alignNode1" presStyleIdx="2" presStyleCnt="3">
        <dgm:presLayoutVars>
          <dgm:chMax val="0"/>
          <dgm:chPref val="0"/>
          <dgm:bulletEnabled val="1"/>
        </dgm:presLayoutVars>
      </dgm:prSet>
      <dgm:spPr/>
      <dgm:t>
        <a:bodyPr/>
        <a:lstStyle/>
        <a:p>
          <a:endParaRPr lang="de-DE"/>
        </a:p>
      </dgm:t>
    </dgm:pt>
    <dgm:pt modelId="{3FF60D9D-1D24-4E3F-8334-392797B7E843}" type="pres">
      <dgm:prSet presAssocID="{9A0C9F4B-A37E-40FD-B118-CCEA98A3A724}" presName="desTx" presStyleLbl="alignAccFollowNode1" presStyleIdx="2" presStyleCnt="3">
        <dgm:presLayoutVars>
          <dgm:bulletEnabled val="1"/>
        </dgm:presLayoutVars>
      </dgm:prSet>
      <dgm:spPr/>
      <dgm:t>
        <a:bodyPr/>
        <a:lstStyle/>
        <a:p>
          <a:endParaRPr lang="de-DE"/>
        </a:p>
      </dgm:t>
    </dgm:pt>
  </dgm:ptLst>
  <dgm:cxnLst>
    <dgm:cxn modelId="{1DB042CE-4CA0-493A-9B2D-CD60917CBA78}" type="presOf" srcId="{34F76EE6-6DA5-4AAE-A142-A0492A44527B}" destId="{DE90EAA5-9AFE-44BD-8525-A0917C984E83}" srcOrd="0" destOrd="3" presId="urn:microsoft.com/office/officeart/2005/8/layout/hList1"/>
    <dgm:cxn modelId="{74828B29-B43F-4A96-9CF5-06C3FDD0E3A2}" srcId="{BA743A65-2EC1-42A7-BB4C-92CE86754DCE}" destId="{883E0BE7-D4F0-4718-AAF4-147A908AF133}" srcOrd="0" destOrd="0" parTransId="{0E16E865-4004-4981-838E-02E7E7C4C880}" sibTransId="{26C866E3-3BB4-46F4-BC27-6AFCB81A3ECE}"/>
    <dgm:cxn modelId="{42ADA72F-B7D8-4AF3-B05B-26906E402E9A}" type="presOf" srcId="{7B27E7D8-3CEC-4DBD-81A7-989F8440DCA9}" destId="{3FF60D9D-1D24-4E3F-8334-392797B7E843}" srcOrd="0" destOrd="0" presId="urn:microsoft.com/office/officeart/2005/8/layout/hList1"/>
    <dgm:cxn modelId="{F71A7A14-EEE1-41D7-81F6-B94CA841820D}" srcId="{9A0C9F4B-A37E-40FD-B118-CCEA98A3A724}" destId="{7B27E7D8-3CEC-4DBD-81A7-989F8440DCA9}" srcOrd="0" destOrd="0" parTransId="{2658EFDA-E78F-4CD2-9406-5B0DBAD8084F}" sibTransId="{59ECCE4C-3C6D-4EC8-8E48-2082AC0A4831}"/>
    <dgm:cxn modelId="{1D61A135-A444-4871-BCAD-7BA84E0B9217}" type="presOf" srcId="{BA743A65-2EC1-42A7-BB4C-92CE86754DCE}" destId="{5D2DB539-C749-4DCF-83A1-A0BA7FA4F253}" srcOrd="0" destOrd="0" presId="urn:microsoft.com/office/officeart/2005/8/layout/hList1"/>
    <dgm:cxn modelId="{B9D08BD1-2B25-49F3-AE49-C06FFB127CFF}" type="presOf" srcId="{BAABC65F-0FB1-47EA-8F89-28BC78A72ADF}" destId="{3FF60D9D-1D24-4E3F-8334-392797B7E843}" srcOrd="0" destOrd="6" presId="urn:microsoft.com/office/officeart/2005/8/layout/hList1"/>
    <dgm:cxn modelId="{B7DB4FF6-26D0-49C6-BBD2-506A015DB2DA}" srcId="{BA743A65-2EC1-42A7-BB4C-92CE86754DCE}" destId="{9A0C9F4B-A37E-40FD-B118-CCEA98A3A724}" srcOrd="2" destOrd="0" parTransId="{93AFB644-365C-44CE-919B-3654AB37B3E9}" sibTransId="{71EF7376-9941-4B1A-BC0A-7A267E570D55}"/>
    <dgm:cxn modelId="{011D4B2B-DE90-4DD4-9D66-C984AC0D3681}" srcId="{59C49979-1AB0-4F66-9AB4-AFCF03458957}" destId="{4CF31449-9723-44BC-8887-D39944B673A6}" srcOrd="5" destOrd="0" parTransId="{CF5537A9-DCA5-4C07-B81F-F19B313FB372}" sibTransId="{C002DDD6-40E7-4FF3-8F92-BA238C71C005}"/>
    <dgm:cxn modelId="{B659C3B4-CFCC-496D-9237-8E439C19323A}" srcId="{9A0C9F4B-A37E-40FD-B118-CCEA98A3A724}" destId="{AC384CEC-F2DE-4102-8359-FE47A8DBF2DD}" srcOrd="1" destOrd="0" parTransId="{39842D04-364C-4C18-AD84-471717934128}" sibTransId="{3E64E879-6B52-46D1-8AF3-B7A9CAAB08F8}"/>
    <dgm:cxn modelId="{954848C0-C7F0-446E-8C8A-3FC2232F2723}" type="presOf" srcId="{59AF3719-14D0-4014-9D6C-0E6D71D1F8E1}" destId="{3FF60D9D-1D24-4E3F-8334-392797B7E843}" srcOrd="0" destOrd="5" presId="urn:microsoft.com/office/officeart/2005/8/layout/hList1"/>
    <dgm:cxn modelId="{C83F0780-22DC-4329-9F71-BE0AE117460B}" srcId="{883E0BE7-D4F0-4718-AAF4-147A908AF133}" destId="{34F76EE6-6DA5-4AAE-A142-A0492A44527B}" srcOrd="3" destOrd="0" parTransId="{0E36F114-2F7B-4784-85A1-02E3735ED71D}" sibTransId="{7A4D3A9F-F8BA-4850-91A3-2E9199B5FAD5}"/>
    <dgm:cxn modelId="{1366A824-F052-437A-9D74-597EBD57F44E}" srcId="{883E0BE7-D4F0-4718-AAF4-147A908AF133}" destId="{DFCE4453-FABC-4158-82A1-3000B47A2C51}" srcOrd="1" destOrd="0" parTransId="{BF38615F-2847-4971-A3B5-6CE6E2F698D5}" sibTransId="{F74C130D-C751-4FF6-B1B3-0B4DB4908723}"/>
    <dgm:cxn modelId="{A7E24251-CF21-4149-922F-2F7B1DCADE22}" srcId="{883E0BE7-D4F0-4718-AAF4-147A908AF133}" destId="{8811F33C-41A7-4B62-8E52-B95751D98A1F}" srcOrd="2" destOrd="0" parTransId="{1923DD3C-CEF9-4898-B053-CE12E45A438E}" sibTransId="{CF9835BF-14F2-4B34-9422-BF3637EAFBC4}"/>
    <dgm:cxn modelId="{DC3CD9AD-1E47-4BFD-86B7-B371744C592F}" srcId="{883E0BE7-D4F0-4718-AAF4-147A908AF133}" destId="{B5B98592-6D33-4E30-849A-50B45E4BE5CE}" srcOrd="5" destOrd="0" parTransId="{4CE2C483-5250-4E2F-A77D-5CC697F3952A}" sibTransId="{5FF3146D-5E35-42F2-92EC-37217C537C76}"/>
    <dgm:cxn modelId="{31CA0E97-0074-45B2-9D7B-E4C955517B8A}" type="presOf" srcId="{CEB8C20D-D504-41E8-A70C-95F4143F396A}" destId="{DE90EAA5-9AFE-44BD-8525-A0917C984E83}" srcOrd="0" destOrd="4" presId="urn:microsoft.com/office/officeart/2005/8/layout/hList1"/>
    <dgm:cxn modelId="{2588300A-7FD7-40AA-BEEF-6437A4044D6B}" type="presOf" srcId="{F15D560D-9877-4750-8210-C266F227D67D}" destId="{DE90EAA5-9AFE-44BD-8525-A0917C984E83}" srcOrd="0" destOrd="0" presId="urn:microsoft.com/office/officeart/2005/8/layout/hList1"/>
    <dgm:cxn modelId="{E0F0D815-EBB2-4D3B-8A73-11276797775F}" type="presOf" srcId="{4CF31449-9723-44BC-8887-D39944B673A6}" destId="{C8BD5599-8419-48FA-8069-C7AFA12DB4D5}" srcOrd="0" destOrd="5" presId="urn:microsoft.com/office/officeart/2005/8/layout/hList1"/>
    <dgm:cxn modelId="{1F389018-AAA0-49E9-99FC-CF264AFD037C}" srcId="{9A0C9F4B-A37E-40FD-B118-CCEA98A3A724}" destId="{59AF3719-14D0-4014-9D6C-0E6D71D1F8E1}" srcOrd="5" destOrd="0" parTransId="{F91E9B4D-F3CE-48D4-B18B-C546CABF6C69}" sibTransId="{2F11986A-D855-4704-A213-7BD11C36C20B}"/>
    <dgm:cxn modelId="{A99E7CAC-FE37-4ADC-B7AB-2BE600FBCD59}" type="presOf" srcId="{D1434274-EFED-4019-A1DA-CF6F2E393750}" destId="{C8BD5599-8419-48FA-8069-C7AFA12DB4D5}" srcOrd="0" destOrd="3" presId="urn:microsoft.com/office/officeart/2005/8/layout/hList1"/>
    <dgm:cxn modelId="{D03CE5DE-451A-426D-AC60-BBECF556143A}" srcId="{59C49979-1AB0-4F66-9AB4-AFCF03458957}" destId="{0081A90E-2E0F-4798-BE4E-409DF22C70FE}" srcOrd="4" destOrd="0" parTransId="{8505FA57-FECA-46F6-8CA7-BA77EC26DDD6}" sibTransId="{039FBBF3-5702-4260-9001-604A525D08F4}"/>
    <dgm:cxn modelId="{43369AD6-7034-4192-B53C-43FA04524B6E}" type="presOf" srcId="{59C49979-1AB0-4F66-9AB4-AFCF03458957}" destId="{9C0260DF-5039-4F56-A9D8-A3DFEA534594}" srcOrd="0" destOrd="0" presId="urn:microsoft.com/office/officeart/2005/8/layout/hList1"/>
    <dgm:cxn modelId="{6755BF86-CEEA-432B-AAF4-286DD1A15A07}" type="presOf" srcId="{0081A90E-2E0F-4798-BE4E-409DF22C70FE}" destId="{C8BD5599-8419-48FA-8069-C7AFA12DB4D5}" srcOrd="0" destOrd="4" presId="urn:microsoft.com/office/officeart/2005/8/layout/hList1"/>
    <dgm:cxn modelId="{49C1AE51-2334-4317-9540-9B385E0330C6}" srcId="{883E0BE7-D4F0-4718-AAF4-147A908AF133}" destId="{CEB8C20D-D504-41E8-A70C-95F4143F396A}" srcOrd="4" destOrd="0" parTransId="{6B7FDB86-4D2C-4239-B0D6-D88BD9AE941A}" sibTransId="{8F31FBC2-2A85-4F40-BE1B-D3EC3058FE6C}"/>
    <dgm:cxn modelId="{D975E904-87FE-4328-B32E-D5C1F33BCAE7}" type="presOf" srcId="{8811F33C-41A7-4B62-8E52-B95751D98A1F}" destId="{DE90EAA5-9AFE-44BD-8525-A0917C984E83}" srcOrd="0" destOrd="2" presId="urn:microsoft.com/office/officeart/2005/8/layout/hList1"/>
    <dgm:cxn modelId="{E20A7E03-B9FA-4301-B49B-02A95F223F90}" type="presOf" srcId="{D3956BB8-1C43-4A3B-BE7D-600FBDDF020E}" destId="{C8BD5599-8419-48FA-8069-C7AFA12DB4D5}" srcOrd="0" destOrd="2" presId="urn:microsoft.com/office/officeart/2005/8/layout/hList1"/>
    <dgm:cxn modelId="{747194E6-9A58-483E-B466-E716B1B63FBA}" srcId="{9A0C9F4B-A37E-40FD-B118-CCEA98A3A724}" destId="{9B55BB95-80EF-4185-9BEC-339A18BA85DA}" srcOrd="2" destOrd="0" parTransId="{E7A7775F-AE0A-42F0-9E68-94CD9B6C2CFA}" sibTransId="{D1F21D97-E815-4D83-87E9-E5ADB7126DDF}"/>
    <dgm:cxn modelId="{E325D210-40BA-44DC-B0CB-0A279D5D4123}" type="presOf" srcId="{883E0BE7-D4F0-4718-AAF4-147A908AF133}" destId="{F4F285E6-E71F-4F40-AD10-03D9A8C3652A}" srcOrd="0" destOrd="0" presId="urn:microsoft.com/office/officeart/2005/8/layout/hList1"/>
    <dgm:cxn modelId="{B9F0CE63-38C9-4DBD-A9D0-54AF06937E56}" srcId="{59C49979-1AB0-4F66-9AB4-AFCF03458957}" destId="{D3956BB8-1C43-4A3B-BE7D-600FBDDF020E}" srcOrd="2" destOrd="0" parTransId="{1A7BB9DC-BC52-4DFC-B3C7-7BC65F59FF97}" sibTransId="{A5E96D76-EFF8-4BC8-91AA-C48E794291A6}"/>
    <dgm:cxn modelId="{12A89373-6512-4BAA-9DFB-73DF67CE89CC}" type="presOf" srcId="{DFCE4453-FABC-4158-82A1-3000B47A2C51}" destId="{DE90EAA5-9AFE-44BD-8525-A0917C984E83}" srcOrd="0" destOrd="1" presId="urn:microsoft.com/office/officeart/2005/8/layout/hList1"/>
    <dgm:cxn modelId="{A1C2B596-B77C-4E10-8491-C3BD93F61CF3}" type="presOf" srcId="{F122C803-6685-4B8F-ACC2-6D441C8A4299}" destId="{3FF60D9D-1D24-4E3F-8334-392797B7E843}" srcOrd="0" destOrd="4" presId="urn:microsoft.com/office/officeart/2005/8/layout/hList1"/>
    <dgm:cxn modelId="{339116A7-F453-4F98-A961-154522DE8812}" type="presOf" srcId="{AC384CEC-F2DE-4102-8359-FE47A8DBF2DD}" destId="{3FF60D9D-1D24-4E3F-8334-392797B7E843}" srcOrd="0" destOrd="1" presId="urn:microsoft.com/office/officeart/2005/8/layout/hList1"/>
    <dgm:cxn modelId="{51526CFB-4E33-474E-B65F-38A640376E35}" type="presOf" srcId="{9B55BB95-80EF-4185-9BEC-339A18BA85DA}" destId="{3FF60D9D-1D24-4E3F-8334-392797B7E843}" srcOrd="0" destOrd="2" presId="urn:microsoft.com/office/officeart/2005/8/layout/hList1"/>
    <dgm:cxn modelId="{92D9F3D3-5266-4F5A-906E-EFC409B45595}" type="presOf" srcId="{9A0C9F4B-A37E-40FD-B118-CCEA98A3A724}" destId="{B039DD1E-137F-43A0-91B2-393F592018C4}" srcOrd="0" destOrd="0" presId="urn:microsoft.com/office/officeart/2005/8/layout/hList1"/>
    <dgm:cxn modelId="{8F840ADF-EDC4-4651-B784-87B7A5B2DD77}" srcId="{59C49979-1AB0-4F66-9AB4-AFCF03458957}" destId="{D1434274-EFED-4019-A1DA-CF6F2E393750}" srcOrd="3" destOrd="0" parTransId="{B9EB6C76-B65D-4B12-8861-B6D4903EB790}" sibTransId="{12FFBAA0-A862-4AD0-A21B-8FB7AD7201D9}"/>
    <dgm:cxn modelId="{301DD28D-2555-499F-A6E2-00F881054049}" type="presOf" srcId="{0A294175-198E-455A-9F49-4BDCBB46206A}" destId="{C8BD5599-8419-48FA-8069-C7AFA12DB4D5}" srcOrd="0" destOrd="6" presId="urn:microsoft.com/office/officeart/2005/8/layout/hList1"/>
    <dgm:cxn modelId="{F265769B-3BAA-4FFA-A599-2848336C789A}" type="presOf" srcId="{A5BD0572-BBA6-4496-AEFC-3ADDE5833F7E}" destId="{3FF60D9D-1D24-4E3F-8334-392797B7E843}" srcOrd="0" destOrd="3" presId="urn:microsoft.com/office/officeart/2005/8/layout/hList1"/>
    <dgm:cxn modelId="{D2DCF29C-95EE-4DB3-B925-57C00ACCF4F2}" type="presOf" srcId="{EF13EC3A-8080-4F22-894C-A901A0A27AE6}" destId="{C8BD5599-8419-48FA-8069-C7AFA12DB4D5}" srcOrd="0" destOrd="1" presId="urn:microsoft.com/office/officeart/2005/8/layout/hList1"/>
    <dgm:cxn modelId="{C0A93644-20A6-4FB6-9375-9944B1C9D437}" srcId="{59C49979-1AB0-4F66-9AB4-AFCF03458957}" destId="{EF13EC3A-8080-4F22-894C-A901A0A27AE6}" srcOrd="1" destOrd="0" parTransId="{68AD55E9-5236-457B-947E-EBA83EE4F8D9}" sibTransId="{83FAACF7-25D3-4A2F-ADCD-97910021479D}"/>
    <dgm:cxn modelId="{0535D870-15EA-4646-9F40-2D42553F5C31}" srcId="{9A0C9F4B-A37E-40FD-B118-CCEA98A3A724}" destId="{F122C803-6685-4B8F-ACC2-6D441C8A4299}" srcOrd="4" destOrd="0" parTransId="{2760D74D-A26E-4C3B-B07D-8FE6EEB70D8C}" sibTransId="{0D6F081D-1FEE-49DA-A7F0-638030FF0AD3}"/>
    <dgm:cxn modelId="{3D331004-CB97-430B-8246-DFAC272B4BAC}" type="presOf" srcId="{B5B98592-6D33-4E30-849A-50B45E4BE5CE}" destId="{DE90EAA5-9AFE-44BD-8525-A0917C984E83}" srcOrd="0" destOrd="5" presId="urn:microsoft.com/office/officeart/2005/8/layout/hList1"/>
    <dgm:cxn modelId="{758EA8F3-BE7D-4B2D-B67E-65ABE79E083C}" srcId="{59C49979-1AB0-4F66-9AB4-AFCF03458957}" destId="{0A294175-198E-455A-9F49-4BDCBB46206A}" srcOrd="6" destOrd="0" parTransId="{5C6768EC-F076-4FE0-ABB2-81F81A34E67A}" sibTransId="{5A8254A7-3CBC-4228-8693-E710577EAEE7}"/>
    <dgm:cxn modelId="{F80249CB-CC8C-4280-B2FF-55077730FCFA}" srcId="{9A0C9F4B-A37E-40FD-B118-CCEA98A3A724}" destId="{A5BD0572-BBA6-4496-AEFC-3ADDE5833F7E}" srcOrd="3" destOrd="0" parTransId="{A9F46C07-BA2E-4B42-8BD2-15FF56E02172}" sibTransId="{F7104465-A3A4-4863-814D-0D8DEE30FB8F}"/>
    <dgm:cxn modelId="{7690D796-1A3B-46D3-8FBF-4E068303EE5A}" srcId="{59C49979-1AB0-4F66-9AB4-AFCF03458957}" destId="{B0FC3A65-3B4A-40F3-905D-37F37796916F}" srcOrd="0" destOrd="0" parTransId="{10BC92CE-AA4F-43E4-B098-438231D1F2C8}" sibTransId="{2D54ED38-3953-4341-8546-AF080BEAF67E}"/>
    <dgm:cxn modelId="{20196874-45CB-4FC1-B0C4-072FBF5549B6}" srcId="{9A0C9F4B-A37E-40FD-B118-CCEA98A3A724}" destId="{BAABC65F-0FB1-47EA-8F89-28BC78A72ADF}" srcOrd="6" destOrd="0" parTransId="{C0E87E9C-58AF-46BB-BCF9-06B71735E89B}" sibTransId="{97C5918E-B116-4389-920F-399904002138}"/>
    <dgm:cxn modelId="{DEFD1BF4-FA2A-4CFA-A62B-CD2E060C0608}" srcId="{883E0BE7-D4F0-4718-AAF4-147A908AF133}" destId="{F15D560D-9877-4750-8210-C266F227D67D}" srcOrd="0" destOrd="0" parTransId="{5F60426D-641B-46D7-BE6C-2F11B1B0D987}" sibTransId="{3B66246B-61AA-4C68-BD84-5F7BFEEA343A}"/>
    <dgm:cxn modelId="{FDFCF625-BAF9-48C5-9B56-A8E29821647D}" type="presOf" srcId="{B0FC3A65-3B4A-40F3-905D-37F37796916F}" destId="{C8BD5599-8419-48FA-8069-C7AFA12DB4D5}" srcOrd="0" destOrd="0" presId="urn:microsoft.com/office/officeart/2005/8/layout/hList1"/>
    <dgm:cxn modelId="{A415E6C4-5735-40F2-8925-CA3C997F4585}" srcId="{BA743A65-2EC1-42A7-BB4C-92CE86754DCE}" destId="{59C49979-1AB0-4F66-9AB4-AFCF03458957}" srcOrd="1" destOrd="0" parTransId="{148825DE-F7DE-4D41-934A-DDF2B16436AF}" sibTransId="{4F53AA57-4CE9-4929-8FEA-F80F36AC5ED2}"/>
    <dgm:cxn modelId="{71D8232C-EE8F-445B-AAC7-75DB1A702447}" type="presParOf" srcId="{5D2DB539-C749-4DCF-83A1-A0BA7FA4F253}" destId="{7734D45F-A702-4CB2-977D-DDC708DA54CC}" srcOrd="0" destOrd="0" presId="urn:microsoft.com/office/officeart/2005/8/layout/hList1"/>
    <dgm:cxn modelId="{0DE0AF49-5B3A-49EF-8E2B-2E4CA1CA5001}" type="presParOf" srcId="{7734D45F-A702-4CB2-977D-DDC708DA54CC}" destId="{F4F285E6-E71F-4F40-AD10-03D9A8C3652A}" srcOrd="0" destOrd="0" presId="urn:microsoft.com/office/officeart/2005/8/layout/hList1"/>
    <dgm:cxn modelId="{915921F4-1C2A-4DEF-8540-BCB60DA7831F}" type="presParOf" srcId="{7734D45F-A702-4CB2-977D-DDC708DA54CC}" destId="{DE90EAA5-9AFE-44BD-8525-A0917C984E83}" srcOrd="1" destOrd="0" presId="urn:microsoft.com/office/officeart/2005/8/layout/hList1"/>
    <dgm:cxn modelId="{2E1111F8-A0AF-4912-B6BB-680A13799FF1}" type="presParOf" srcId="{5D2DB539-C749-4DCF-83A1-A0BA7FA4F253}" destId="{E9B06D38-6618-4831-B2AE-7CDD4096C635}" srcOrd="1" destOrd="0" presId="urn:microsoft.com/office/officeart/2005/8/layout/hList1"/>
    <dgm:cxn modelId="{6AED717B-E7B2-415D-9A7D-28FCCB8996C2}" type="presParOf" srcId="{5D2DB539-C749-4DCF-83A1-A0BA7FA4F253}" destId="{93E25C2A-3806-493D-B1AF-442306718802}" srcOrd="2" destOrd="0" presId="urn:microsoft.com/office/officeart/2005/8/layout/hList1"/>
    <dgm:cxn modelId="{500A2F1F-304E-49C7-8871-228880A14835}" type="presParOf" srcId="{93E25C2A-3806-493D-B1AF-442306718802}" destId="{9C0260DF-5039-4F56-A9D8-A3DFEA534594}" srcOrd="0" destOrd="0" presId="urn:microsoft.com/office/officeart/2005/8/layout/hList1"/>
    <dgm:cxn modelId="{73A51153-3627-4744-ACE8-DF27A21B5D48}" type="presParOf" srcId="{93E25C2A-3806-493D-B1AF-442306718802}" destId="{C8BD5599-8419-48FA-8069-C7AFA12DB4D5}" srcOrd="1" destOrd="0" presId="urn:microsoft.com/office/officeart/2005/8/layout/hList1"/>
    <dgm:cxn modelId="{09BB85BA-4479-4B3B-B330-8805B1E55161}" type="presParOf" srcId="{5D2DB539-C749-4DCF-83A1-A0BA7FA4F253}" destId="{57EA513A-BCA2-4CF5-B54B-7E72125E76CB}" srcOrd="3" destOrd="0" presId="urn:microsoft.com/office/officeart/2005/8/layout/hList1"/>
    <dgm:cxn modelId="{AB339C8A-76E6-4178-A016-FEF64C36C4E7}" type="presParOf" srcId="{5D2DB539-C749-4DCF-83A1-A0BA7FA4F253}" destId="{8A327D1E-4BC1-4A89-A69D-B50745F656E7}" srcOrd="4" destOrd="0" presId="urn:microsoft.com/office/officeart/2005/8/layout/hList1"/>
    <dgm:cxn modelId="{072AE496-0AAC-437A-B114-6952872BAB1A}" type="presParOf" srcId="{8A327D1E-4BC1-4A89-A69D-B50745F656E7}" destId="{B039DD1E-137F-43A0-91B2-393F592018C4}" srcOrd="0" destOrd="0" presId="urn:microsoft.com/office/officeart/2005/8/layout/hList1"/>
    <dgm:cxn modelId="{6720E72C-1666-4AF6-AC2F-48A3230481ED}" type="presParOf" srcId="{8A327D1E-4BC1-4A89-A69D-B50745F656E7}" destId="{3FF60D9D-1D24-4E3F-8334-392797B7E84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57E10-9185-4067-9FDF-2E37F89CA854}"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de-DE"/>
        </a:p>
      </dgm:t>
    </dgm:pt>
    <dgm:pt modelId="{8100793C-3781-42DD-BA83-7B6D6054DAED}">
      <dgm:prSet phldrT="[Text]"/>
      <dgm:spPr/>
      <dgm:t>
        <a:bodyPr/>
        <a:lstStyle/>
        <a:p>
          <a:r>
            <a:rPr lang="de-DE" dirty="0" smtClean="0"/>
            <a:t>Delegieren</a:t>
          </a:r>
        </a:p>
        <a:p>
          <a:r>
            <a:rPr lang="de-DE" dirty="0" smtClean="0"/>
            <a:t>C</a:t>
          </a:r>
          <a:endParaRPr lang="de-DE" dirty="0"/>
        </a:p>
      </dgm:t>
    </dgm:pt>
    <dgm:pt modelId="{9BCF9B60-7D75-4E9D-B0BE-F1839FEEB521}" type="parTrans" cxnId="{C37D4E7A-6A33-43B8-AA5D-98050B93F795}">
      <dgm:prSet/>
      <dgm:spPr/>
      <dgm:t>
        <a:bodyPr/>
        <a:lstStyle/>
        <a:p>
          <a:endParaRPr lang="de-DE"/>
        </a:p>
      </dgm:t>
    </dgm:pt>
    <dgm:pt modelId="{A2C40759-C1E5-4148-B5A6-296805F0998F}" type="sibTrans" cxnId="{C37D4E7A-6A33-43B8-AA5D-98050B93F795}">
      <dgm:prSet/>
      <dgm:spPr/>
      <dgm:t>
        <a:bodyPr/>
        <a:lstStyle/>
        <a:p>
          <a:endParaRPr lang="de-DE"/>
        </a:p>
      </dgm:t>
    </dgm:pt>
    <dgm:pt modelId="{4CE92490-16F1-4A05-B86A-877D52B8A85E}">
      <dgm:prSet phldrT="[Text]"/>
      <dgm:spPr>
        <a:solidFill>
          <a:srgbClr val="FF0000"/>
        </a:solidFill>
      </dgm:spPr>
      <dgm:t>
        <a:bodyPr/>
        <a:lstStyle/>
        <a:p>
          <a:r>
            <a:rPr lang="de-DE" dirty="0" smtClean="0">
              <a:solidFill>
                <a:schemeClr val="tx1"/>
              </a:solidFill>
            </a:rPr>
            <a:t>Sofort</a:t>
          </a:r>
          <a:r>
            <a:rPr lang="de-DE" dirty="0" smtClean="0">
              <a:solidFill>
                <a:srgbClr val="FF0000"/>
              </a:solidFill>
            </a:rPr>
            <a:t> </a:t>
          </a:r>
          <a:r>
            <a:rPr lang="de-DE" dirty="0" smtClean="0">
              <a:solidFill>
                <a:schemeClr val="tx1"/>
              </a:solidFill>
            </a:rPr>
            <a:t>erledigen</a:t>
          </a:r>
        </a:p>
        <a:p>
          <a:r>
            <a:rPr lang="de-DE" dirty="0" smtClean="0">
              <a:solidFill>
                <a:schemeClr val="tx1"/>
              </a:solidFill>
            </a:rPr>
            <a:t>A</a:t>
          </a:r>
          <a:endParaRPr lang="de-DE" dirty="0">
            <a:solidFill>
              <a:schemeClr val="tx1"/>
            </a:solidFill>
          </a:endParaRPr>
        </a:p>
      </dgm:t>
    </dgm:pt>
    <dgm:pt modelId="{B5DE8BE9-336F-41C9-A412-9FBBD1D34A2D}" type="parTrans" cxnId="{91CE4248-49DB-4F57-A97B-CA16808746AD}">
      <dgm:prSet/>
      <dgm:spPr/>
      <dgm:t>
        <a:bodyPr/>
        <a:lstStyle/>
        <a:p>
          <a:endParaRPr lang="de-DE"/>
        </a:p>
      </dgm:t>
    </dgm:pt>
    <dgm:pt modelId="{BDAF4C2D-1E7D-4FF5-A17A-62586DA90B28}" type="sibTrans" cxnId="{91CE4248-49DB-4F57-A97B-CA16808746AD}">
      <dgm:prSet/>
      <dgm:spPr/>
      <dgm:t>
        <a:bodyPr/>
        <a:lstStyle/>
        <a:p>
          <a:endParaRPr lang="de-DE"/>
        </a:p>
      </dgm:t>
    </dgm:pt>
    <dgm:pt modelId="{E9ADE333-5906-491B-9361-C54CDADBB66A}">
      <dgm:prSet phldrT="[Text]"/>
      <dgm:spPr/>
      <dgm:t>
        <a:bodyPr/>
        <a:lstStyle/>
        <a:p>
          <a:r>
            <a:rPr lang="de-DE" dirty="0" smtClean="0"/>
            <a:t>Wegwerfen</a:t>
          </a:r>
        </a:p>
        <a:p>
          <a:r>
            <a:rPr lang="de-DE" dirty="0" smtClean="0"/>
            <a:t>D</a:t>
          </a:r>
          <a:endParaRPr lang="de-DE" dirty="0"/>
        </a:p>
      </dgm:t>
    </dgm:pt>
    <dgm:pt modelId="{1685F4E9-853B-41EE-AF65-663795AA5FA3}" type="parTrans" cxnId="{F72E9917-1AF9-4F31-B22C-0CA26EACC518}">
      <dgm:prSet/>
      <dgm:spPr/>
      <dgm:t>
        <a:bodyPr/>
        <a:lstStyle/>
        <a:p>
          <a:endParaRPr lang="de-DE"/>
        </a:p>
      </dgm:t>
    </dgm:pt>
    <dgm:pt modelId="{DE520608-0A06-4331-9207-056278F2075F}" type="sibTrans" cxnId="{F72E9917-1AF9-4F31-B22C-0CA26EACC518}">
      <dgm:prSet/>
      <dgm:spPr/>
      <dgm:t>
        <a:bodyPr/>
        <a:lstStyle/>
        <a:p>
          <a:endParaRPr lang="de-DE"/>
        </a:p>
      </dgm:t>
    </dgm:pt>
    <dgm:pt modelId="{2586D7E9-00FE-4025-857A-49E9154A0AE5}">
      <dgm:prSet phldrT="[Text]"/>
      <dgm:spPr/>
      <dgm:t>
        <a:bodyPr/>
        <a:lstStyle/>
        <a:p>
          <a:r>
            <a:rPr lang="de-DE" dirty="0" smtClean="0"/>
            <a:t>Terminieren</a:t>
          </a:r>
        </a:p>
        <a:p>
          <a:r>
            <a:rPr lang="de-DE" dirty="0" smtClean="0"/>
            <a:t>B</a:t>
          </a:r>
          <a:endParaRPr lang="de-DE" dirty="0"/>
        </a:p>
      </dgm:t>
    </dgm:pt>
    <dgm:pt modelId="{CC07B6E2-253C-4CBB-927B-94134AEA8BD6}" type="parTrans" cxnId="{48BF0219-F021-43A5-932D-3AE3230E95CC}">
      <dgm:prSet/>
      <dgm:spPr/>
      <dgm:t>
        <a:bodyPr/>
        <a:lstStyle/>
        <a:p>
          <a:endParaRPr lang="de-DE"/>
        </a:p>
      </dgm:t>
    </dgm:pt>
    <dgm:pt modelId="{3F03F459-B06E-4FA2-9EDD-0A16CE13CAD7}" type="sibTrans" cxnId="{48BF0219-F021-43A5-932D-3AE3230E95CC}">
      <dgm:prSet/>
      <dgm:spPr/>
      <dgm:t>
        <a:bodyPr/>
        <a:lstStyle/>
        <a:p>
          <a:endParaRPr lang="de-DE"/>
        </a:p>
      </dgm:t>
    </dgm:pt>
    <dgm:pt modelId="{8D1E0AFB-6437-4D7E-94B3-E2A50EB76F32}" type="pres">
      <dgm:prSet presAssocID="{E9357E10-9185-4067-9FDF-2E37F89CA854}" presName="matrix" presStyleCnt="0">
        <dgm:presLayoutVars>
          <dgm:chMax val="1"/>
          <dgm:dir/>
          <dgm:resizeHandles val="exact"/>
        </dgm:presLayoutVars>
      </dgm:prSet>
      <dgm:spPr/>
      <dgm:t>
        <a:bodyPr/>
        <a:lstStyle/>
        <a:p>
          <a:endParaRPr lang="de-DE"/>
        </a:p>
      </dgm:t>
    </dgm:pt>
    <dgm:pt modelId="{FEB432C8-7540-4930-922F-12072F623D06}" type="pres">
      <dgm:prSet presAssocID="{E9357E10-9185-4067-9FDF-2E37F89CA854}" presName="axisShape" presStyleLbl="bgShp" presStyleIdx="0" presStyleCnt="1"/>
      <dgm:spPr/>
    </dgm:pt>
    <dgm:pt modelId="{0F799125-C2AB-4BBD-A28E-6CAD8928687C}" type="pres">
      <dgm:prSet presAssocID="{E9357E10-9185-4067-9FDF-2E37F89CA854}" presName="rect1" presStyleLbl="node1" presStyleIdx="0" presStyleCnt="4">
        <dgm:presLayoutVars>
          <dgm:chMax val="0"/>
          <dgm:chPref val="0"/>
          <dgm:bulletEnabled val="1"/>
        </dgm:presLayoutVars>
      </dgm:prSet>
      <dgm:spPr/>
      <dgm:t>
        <a:bodyPr/>
        <a:lstStyle/>
        <a:p>
          <a:endParaRPr lang="de-DE"/>
        </a:p>
      </dgm:t>
    </dgm:pt>
    <dgm:pt modelId="{6C019036-5131-4070-91FA-604214866A12}" type="pres">
      <dgm:prSet presAssocID="{E9357E10-9185-4067-9FDF-2E37F89CA854}" presName="rect2" presStyleLbl="node1" presStyleIdx="1" presStyleCnt="4">
        <dgm:presLayoutVars>
          <dgm:chMax val="0"/>
          <dgm:chPref val="0"/>
          <dgm:bulletEnabled val="1"/>
        </dgm:presLayoutVars>
      </dgm:prSet>
      <dgm:spPr/>
      <dgm:t>
        <a:bodyPr/>
        <a:lstStyle/>
        <a:p>
          <a:endParaRPr lang="de-DE"/>
        </a:p>
      </dgm:t>
    </dgm:pt>
    <dgm:pt modelId="{B1065A27-B952-46F8-900E-5CF3F38EB633}" type="pres">
      <dgm:prSet presAssocID="{E9357E10-9185-4067-9FDF-2E37F89CA854}" presName="rect3" presStyleLbl="node1" presStyleIdx="2" presStyleCnt="4">
        <dgm:presLayoutVars>
          <dgm:chMax val="0"/>
          <dgm:chPref val="0"/>
          <dgm:bulletEnabled val="1"/>
        </dgm:presLayoutVars>
      </dgm:prSet>
      <dgm:spPr/>
      <dgm:t>
        <a:bodyPr/>
        <a:lstStyle/>
        <a:p>
          <a:endParaRPr lang="de-DE"/>
        </a:p>
      </dgm:t>
    </dgm:pt>
    <dgm:pt modelId="{40E14479-F494-489B-88C5-62DD2CE88BB7}" type="pres">
      <dgm:prSet presAssocID="{E9357E10-9185-4067-9FDF-2E37F89CA854}" presName="rect4" presStyleLbl="node1" presStyleIdx="3" presStyleCnt="4">
        <dgm:presLayoutVars>
          <dgm:chMax val="0"/>
          <dgm:chPref val="0"/>
          <dgm:bulletEnabled val="1"/>
        </dgm:presLayoutVars>
      </dgm:prSet>
      <dgm:spPr/>
      <dgm:t>
        <a:bodyPr/>
        <a:lstStyle/>
        <a:p>
          <a:endParaRPr lang="de-DE"/>
        </a:p>
      </dgm:t>
    </dgm:pt>
  </dgm:ptLst>
  <dgm:cxnLst>
    <dgm:cxn modelId="{C37D4E7A-6A33-43B8-AA5D-98050B93F795}" srcId="{E9357E10-9185-4067-9FDF-2E37F89CA854}" destId="{8100793C-3781-42DD-BA83-7B6D6054DAED}" srcOrd="0" destOrd="0" parTransId="{9BCF9B60-7D75-4E9D-B0BE-F1839FEEB521}" sibTransId="{A2C40759-C1E5-4148-B5A6-296805F0998F}"/>
    <dgm:cxn modelId="{ACF965B5-C3CB-4C57-8675-777B63C16F18}" type="presOf" srcId="{2586D7E9-00FE-4025-857A-49E9154A0AE5}" destId="{40E14479-F494-489B-88C5-62DD2CE88BB7}" srcOrd="0" destOrd="0" presId="urn:microsoft.com/office/officeart/2005/8/layout/matrix2"/>
    <dgm:cxn modelId="{D146F5C8-E2E9-4195-861E-C579B21316BC}" type="presOf" srcId="{8100793C-3781-42DD-BA83-7B6D6054DAED}" destId="{0F799125-C2AB-4BBD-A28E-6CAD8928687C}" srcOrd="0" destOrd="0" presId="urn:microsoft.com/office/officeart/2005/8/layout/matrix2"/>
    <dgm:cxn modelId="{F72E9917-1AF9-4F31-B22C-0CA26EACC518}" srcId="{E9357E10-9185-4067-9FDF-2E37F89CA854}" destId="{E9ADE333-5906-491B-9361-C54CDADBB66A}" srcOrd="2" destOrd="0" parTransId="{1685F4E9-853B-41EE-AF65-663795AA5FA3}" sibTransId="{DE520608-0A06-4331-9207-056278F2075F}"/>
    <dgm:cxn modelId="{BAF7A192-EF89-4185-BE6B-065B60774B7C}" type="presOf" srcId="{E9357E10-9185-4067-9FDF-2E37F89CA854}" destId="{8D1E0AFB-6437-4D7E-94B3-E2A50EB76F32}" srcOrd="0" destOrd="0" presId="urn:microsoft.com/office/officeart/2005/8/layout/matrix2"/>
    <dgm:cxn modelId="{CC5FE9B4-AF49-44D1-ACF6-5838CA3EB8DF}" type="presOf" srcId="{E9ADE333-5906-491B-9361-C54CDADBB66A}" destId="{B1065A27-B952-46F8-900E-5CF3F38EB633}" srcOrd="0" destOrd="0" presId="urn:microsoft.com/office/officeart/2005/8/layout/matrix2"/>
    <dgm:cxn modelId="{91CE4248-49DB-4F57-A97B-CA16808746AD}" srcId="{E9357E10-9185-4067-9FDF-2E37F89CA854}" destId="{4CE92490-16F1-4A05-B86A-877D52B8A85E}" srcOrd="1" destOrd="0" parTransId="{B5DE8BE9-336F-41C9-A412-9FBBD1D34A2D}" sibTransId="{BDAF4C2D-1E7D-4FF5-A17A-62586DA90B28}"/>
    <dgm:cxn modelId="{5F20CBFA-44D3-4A2C-99AA-6D83F6261280}" type="presOf" srcId="{4CE92490-16F1-4A05-B86A-877D52B8A85E}" destId="{6C019036-5131-4070-91FA-604214866A12}" srcOrd="0" destOrd="0" presId="urn:microsoft.com/office/officeart/2005/8/layout/matrix2"/>
    <dgm:cxn modelId="{48BF0219-F021-43A5-932D-3AE3230E95CC}" srcId="{E9357E10-9185-4067-9FDF-2E37F89CA854}" destId="{2586D7E9-00FE-4025-857A-49E9154A0AE5}" srcOrd="3" destOrd="0" parTransId="{CC07B6E2-253C-4CBB-927B-94134AEA8BD6}" sibTransId="{3F03F459-B06E-4FA2-9EDD-0A16CE13CAD7}"/>
    <dgm:cxn modelId="{7C3E7B5D-1D33-4317-94B1-4E4713945D81}" type="presParOf" srcId="{8D1E0AFB-6437-4D7E-94B3-E2A50EB76F32}" destId="{FEB432C8-7540-4930-922F-12072F623D06}" srcOrd="0" destOrd="0" presId="urn:microsoft.com/office/officeart/2005/8/layout/matrix2"/>
    <dgm:cxn modelId="{61CD11D4-3412-4D7D-ADB9-6D25ABF2EEC5}" type="presParOf" srcId="{8D1E0AFB-6437-4D7E-94B3-E2A50EB76F32}" destId="{0F799125-C2AB-4BBD-A28E-6CAD8928687C}" srcOrd="1" destOrd="0" presId="urn:microsoft.com/office/officeart/2005/8/layout/matrix2"/>
    <dgm:cxn modelId="{1DA0B1E1-D83E-4BE4-9AF1-88F7B1478CC4}" type="presParOf" srcId="{8D1E0AFB-6437-4D7E-94B3-E2A50EB76F32}" destId="{6C019036-5131-4070-91FA-604214866A12}" srcOrd="2" destOrd="0" presId="urn:microsoft.com/office/officeart/2005/8/layout/matrix2"/>
    <dgm:cxn modelId="{6E673993-1BCD-4181-AB15-94C0E09EE47E}" type="presParOf" srcId="{8D1E0AFB-6437-4D7E-94B3-E2A50EB76F32}" destId="{B1065A27-B952-46F8-900E-5CF3F38EB633}" srcOrd="3" destOrd="0" presId="urn:microsoft.com/office/officeart/2005/8/layout/matrix2"/>
    <dgm:cxn modelId="{C0A3C8AC-B2D2-4E9A-BEC1-891D7CEE8927}" type="presParOf" srcId="{8D1E0AFB-6437-4D7E-94B3-E2A50EB76F32}" destId="{40E14479-F494-489B-88C5-62DD2CE88BB7}"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357E10-9185-4067-9FDF-2E37F89CA854}"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de-DE"/>
        </a:p>
      </dgm:t>
    </dgm:pt>
    <dgm:pt modelId="{8100793C-3781-42DD-BA83-7B6D6054DAED}">
      <dgm:prSet phldrT="[Text]"/>
      <dgm:spPr/>
      <dgm:t>
        <a:bodyPr/>
        <a:lstStyle/>
        <a:p>
          <a:r>
            <a:rPr lang="de-DE" dirty="0" smtClean="0"/>
            <a:t>Delegieren</a:t>
          </a:r>
          <a:endParaRPr lang="de-DE" dirty="0"/>
        </a:p>
      </dgm:t>
    </dgm:pt>
    <dgm:pt modelId="{9BCF9B60-7D75-4E9D-B0BE-F1839FEEB521}" type="parTrans" cxnId="{C37D4E7A-6A33-43B8-AA5D-98050B93F795}">
      <dgm:prSet/>
      <dgm:spPr/>
      <dgm:t>
        <a:bodyPr/>
        <a:lstStyle/>
        <a:p>
          <a:endParaRPr lang="de-DE"/>
        </a:p>
      </dgm:t>
    </dgm:pt>
    <dgm:pt modelId="{A2C40759-C1E5-4148-B5A6-296805F0998F}" type="sibTrans" cxnId="{C37D4E7A-6A33-43B8-AA5D-98050B93F795}">
      <dgm:prSet/>
      <dgm:spPr/>
      <dgm:t>
        <a:bodyPr/>
        <a:lstStyle/>
        <a:p>
          <a:endParaRPr lang="de-DE"/>
        </a:p>
      </dgm:t>
    </dgm:pt>
    <dgm:pt modelId="{4CE92490-16F1-4A05-B86A-877D52B8A85E}">
      <dgm:prSet phldrT="[Text]"/>
      <dgm:spPr>
        <a:solidFill>
          <a:srgbClr val="FF0000"/>
        </a:solidFill>
      </dgm:spPr>
      <dgm:t>
        <a:bodyPr/>
        <a:lstStyle/>
        <a:p>
          <a:r>
            <a:rPr lang="de-DE" dirty="0" smtClean="0">
              <a:solidFill>
                <a:schemeClr val="tx1"/>
              </a:solidFill>
            </a:rPr>
            <a:t>Sofort</a:t>
          </a:r>
          <a:r>
            <a:rPr lang="de-DE" dirty="0" smtClean="0">
              <a:solidFill>
                <a:srgbClr val="FF0000"/>
              </a:solidFill>
            </a:rPr>
            <a:t> </a:t>
          </a:r>
          <a:r>
            <a:rPr lang="de-DE" dirty="0" smtClean="0">
              <a:solidFill>
                <a:schemeClr val="tx1"/>
              </a:solidFill>
            </a:rPr>
            <a:t>erledigen</a:t>
          </a:r>
          <a:endParaRPr lang="de-DE" dirty="0">
            <a:solidFill>
              <a:schemeClr val="tx1"/>
            </a:solidFill>
          </a:endParaRPr>
        </a:p>
      </dgm:t>
    </dgm:pt>
    <dgm:pt modelId="{B5DE8BE9-336F-41C9-A412-9FBBD1D34A2D}" type="parTrans" cxnId="{91CE4248-49DB-4F57-A97B-CA16808746AD}">
      <dgm:prSet/>
      <dgm:spPr/>
      <dgm:t>
        <a:bodyPr/>
        <a:lstStyle/>
        <a:p>
          <a:endParaRPr lang="de-DE"/>
        </a:p>
      </dgm:t>
    </dgm:pt>
    <dgm:pt modelId="{BDAF4C2D-1E7D-4FF5-A17A-62586DA90B28}" type="sibTrans" cxnId="{91CE4248-49DB-4F57-A97B-CA16808746AD}">
      <dgm:prSet/>
      <dgm:spPr/>
      <dgm:t>
        <a:bodyPr/>
        <a:lstStyle/>
        <a:p>
          <a:endParaRPr lang="de-DE"/>
        </a:p>
      </dgm:t>
    </dgm:pt>
    <dgm:pt modelId="{E9ADE333-5906-491B-9361-C54CDADBB66A}">
      <dgm:prSet phldrT="[Text]"/>
      <dgm:spPr/>
      <dgm:t>
        <a:bodyPr/>
        <a:lstStyle/>
        <a:p>
          <a:r>
            <a:rPr lang="de-DE" dirty="0" smtClean="0"/>
            <a:t>Wegwerfen</a:t>
          </a:r>
          <a:endParaRPr lang="de-DE" dirty="0"/>
        </a:p>
      </dgm:t>
    </dgm:pt>
    <dgm:pt modelId="{1685F4E9-853B-41EE-AF65-663795AA5FA3}" type="parTrans" cxnId="{F72E9917-1AF9-4F31-B22C-0CA26EACC518}">
      <dgm:prSet/>
      <dgm:spPr/>
      <dgm:t>
        <a:bodyPr/>
        <a:lstStyle/>
        <a:p>
          <a:endParaRPr lang="de-DE"/>
        </a:p>
      </dgm:t>
    </dgm:pt>
    <dgm:pt modelId="{DE520608-0A06-4331-9207-056278F2075F}" type="sibTrans" cxnId="{F72E9917-1AF9-4F31-B22C-0CA26EACC518}">
      <dgm:prSet/>
      <dgm:spPr/>
      <dgm:t>
        <a:bodyPr/>
        <a:lstStyle/>
        <a:p>
          <a:endParaRPr lang="de-DE"/>
        </a:p>
      </dgm:t>
    </dgm:pt>
    <dgm:pt modelId="{2586D7E9-00FE-4025-857A-49E9154A0AE5}">
      <dgm:prSet phldrT="[Text]"/>
      <dgm:spPr/>
      <dgm:t>
        <a:bodyPr/>
        <a:lstStyle/>
        <a:p>
          <a:r>
            <a:rPr lang="de-DE" dirty="0" smtClean="0"/>
            <a:t>Terminieren</a:t>
          </a:r>
          <a:endParaRPr lang="de-DE" dirty="0"/>
        </a:p>
      </dgm:t>
    </dgm:pt>
    <dgm:pt modelId="{CC07B6E2-253C-4CBB-927B-94134AEA8BD6}" type="parTrans" cxnId="{48BF0219-F021-43A5-932D-3AE3230E95CC}">
      <dgm:prSet/>
      <dgm:spPr/>
      <dgm:t>
        <a:bodyPr/>
        <a:lstStyle/>
        <a:p>
          <a:endParaRPr lang="de-DE"/>
        </a:p>
      </dgm:t>
    </dgm:pt>
    <dgm:pt modelId="{3F03F459-B06E-4FA2-9EDD-0A16CE13CAD7}" type="sibTrans" cxnId="{48BF0219-F021-43A5-932D-3AE3230E95CC}">
      <dgm:prSet/>
      <dgm:spPr/>
      <dgm:t>
        <a:bodyPr/>
        <a:lstStyle/>
        <a:p>
          <a:endParaRPr lang="de-DE"/>
        </a:p>
      </dgm:t>
    </dgm:pt>
    <dgm:pt modelId="{8D1E0AFB-6437-4D7E-94B3-E2A50EB76F32}" type="pres">
      <dgm:prSet presAssocID="{E9357E10-9185-4067-9FDF-2E37F89CA854}" presName="matrix" presStyleCnt="0">
        <dgm:presLayoutVars>
          <dgm:chMax val="1"/>
          <dgm:dir/>
          <dgm:resizeHandles val="exact"/>
        </dgm:presLayoutVars>
      </dgm:prSet>
      <dgm:spPr/>
      <dgm:t>
        <a:bodyPr/>
        <a:lstStyle/>
        <a:p>
          <a:endParaRPr lang="de-DE"/>
        </a:p>
      </dgm:t>
    </dgm:pt>
    <dgm:pt modelId="{FEB432C8-7540-4930-922F-12072F623D06}" type="pres">
      <dgm:prSet presAssocID="{E9357E10-9185-4067-9FDF-2E37F89CA854}" presName="axisShape" presStyleLbl="bgShp" presStyleIdx="0" presStyleCnt="1"/>
      <dgm:spPr/>
    </dgm:pt>
    <dgm:pt modelId="{0F799125-C2AB-4BBD-A28E-6CAD8928687C}" type="pres">
      <dgm:prSet presAssocID="{E9357E10-9185-4067-9FDF-2E37F89CA854}" presName="rect1" presStyleLbl="node1" presStyleIdx="0" presStyleCnt="4">
        <dgm:presLayoutVars>
          <dgm:chMax val="0"/>
          <dgm:chPref val="0"/>
          <dgm:bulletEnabled val="1"/>
        </dgm:presLayoutVars>
      </dgm:prSet>
      <dgm:spPr/>
      <dgm:t>
        <a:bodyPr/>
        <a:lstStyle/>
        <a:p>
          <a:endParaRPr lang="de-DE"/>
        </a:p>
      </dgm:t>
    </dgm:pt>
    <dgm:pt modelId="{6C019036-5131-4070-91FA-604214866A12}" type="pres">
      <dgm:prSet presAssocID="{E9357E10-9185-4067-9FDF-2E37F89CA854}" presName="rect2" presStyleLbl="node1" presStyleIdx="1" presStyleCnt="4">
        <dgm:presLayoutVars>
          <dgm:chMax val="0"/>
          <dgm:chPref val="0"/>
          <dgm:bulletEnabled val="1"/>
        </dgm:presLayoutVars>
      </dgm:prSet>
      <dgm:spPr/>
      <dgm:t>
        <a:bodyPr/>
        <a:lstStyle/>
        <a:p>
          <a:endParaRPr lang="de-DE"/>
        </a:p>
      </dgm:t>
    </dgm:pt>
    <dgm:pt modelId="{B1065A27-B952-46F8-900E-5CF3F38EB633}" type="pres">
      <dgm:prSet presAssocID="{E9357E10-9185-4067-9FDF-2E37F89CA854}" presName="rect3" presStyleLbl="node1" presStyleIdx="2" presStyleCnt="4">
        <dgm:presLayoutVars>
          <dgm:chMax val="0"/>
          <dgm:chPref val="0"/>
          <dgm:bulletEnabled val="1"/>
        </dgm:presLayoutVars>
      </dgm:prSet>
      <dgm:spPr/>
      <dgm:t>
        <a:bodyPr/>
        <a:lstStyle/>
        <a:p>
          <a:endParaRPr lang="de-DE"/>
        </a:p>
      </dgm:t>
    </dgm:pt>
    <dgm:pt modelId="{40E14479-F494-489B-88C5-62DD2CE88BB7}" type="pres">
      <dgm:prSet presAssocID="{E9357E10-9185-4067-9FDF-2E37F89CA854}" presName="rect4" presStyleLbl="node1" presStyleIdx="3" presStyleCnt="4">
        <dgm:presLayoutVars>
          <dgm:chMax val="0"/>
          <dgm:chPref val="0"/>
          <dgm:bulletEnabled val="1"/>
        </dgm:presLayoutVars>
      </dgm:prSet>
      <dgm:spPr/>
      <dgm:t>
        <a:bodyPr/>
        <a:lstStyle/>
        <a:p>
          <a:endParaRPr lang="de-DE"/>
        </a:p>
      </dgm:t>
    </dgm:pt>
  </dgm:ptLst>
  <dgm:cxnLst>
    <dgm:cxn modelId="{C37D4E7A-6A33-43B8-AA5D-98050B93F795}" srcId="{E9357E10-9185-4067-9FDF-2E37F89CA854}" destId="{8100793C-3781-42DD-BA83-7B6D6054DAED}" srcOrd="0" destOrd="0" parTransId="{9BCF9B60-7D75-4E9D-B0BE-F1839FEEB521}" sibTransId="{A2C40759-C1E5-4148-B5A6-296805F0998F}"/>
    <dgm:cxn modelId="{4A70881D-BA37-4BE9-BFBB-20939641870C}" type="presOf" srcId="{2586D7E9-00FE-4025-857A-49E9154A0AE5}" destId="{40E14479-F494-489B-88C5-62DD2CE88BB7}" srcOrd="0" destOrd="0" presId="urn:microsoft.com/office/officeart/2005/8/layout/matrix2"/>
    <dgm:cxn modelId="{8512BCB8-C119-4928-9EA7-F3185F3709A8}" type="presOf" srcId="{E9357E10-9185-4067-9FDF-2E37F89CA854}" destId="{8D1E0AFB-6437-4D7E-94B3-E2A50EB76F32}" srcOrd="0" destOrd="0" presId="urn:microsoft.com/office/officeart/2005/8/layout/matrix2"/>
    <dgm:cxn modelId="{878C0DC2-D4C0-4F4E-8CB2-653992B3636B}" type="presOf" srcId="{4CE92490-16F1-4A05-B86A-877D52B8A85E}" destId="{6C019036-5131-4070-91FA-604214866A12}" srcOrd="0" destOrd="0" presId="urn:microsoft.com/office/officeart/2005/8/layout/matrix2"/>
    <dgm:cxn modelId="{F72E9917-1AF9-4F31-B22C-0CA26EACC518}" srcId="{E9357E10-9185-4067-9FDF-2E37F89CA854}" destId="{E9ADE333-5906-491B-9361-C54CDADBB66A}" srcOrd="2" destOrd="0" parTransId="{1685F4E9-853B-41EE-AF65-663795AA5FA3}" sibTransId="{DE520608-0A06-4331-9207-056278F2075F}"/>
    <dgm:cxn modelId="{8D147560-2569-4394-A8E3-4B2A07C3C16C}" type="presOf" srcId="{E9ADE333-5906-491B-9361-C54CDADBB66A}" destId="{B1065A27-B952-46F8-900E-5CF3F38EB633}" srcOrd="0" destOrd="0" presId="urn:microsoft.com/office/officeart/2005/8/layout/matrix2"/>
    <dgm:cxn modelId="{91CE4248-49DB-4F57-A97B-CA16808746AD}" srcId="{E9357E10-9185-4067-9FDF-2E37F89CA854}" destId="{4CE92490-16F1-4A05-B86A-877D52B8A85E}" srcOrd="1" destOrd="0" parTransId="{B5DE8BE9-336F-41C9-A412-9FBBD1D34A2D}" sibTransId="{BDAF4C2D-1E7D-4FF5-A17A-62586DA90B28}"/>
    <dgm:cxn modelId="{48BF0219-F021-43A5-932D-3AE3230E95CC}" srcId="{E9357E10-9185-4067-9FDF-2E37F89CA854}" destId="{2586D7E9-00FE-4025-857A-49E9154A0AE5}" srcOrd="3" destOrd="0" parTransId="{CC07B6E2-253C-4CBB-927B-94134AEA8BD6}" sibTransId="{3F03F459-B06E-4FA2-9EDD-0A16CE13CAD7}"/>
    <dgm:cxn modelId="{0C7A5CF3-FB16-43A4-AAD8-80E9E462B460}" type="presOf" srcId="{8100793C-3781-42DD-BA83-7B6D6054DAED}" destId="{0F799125-C2AB-4BBD-A28E-6CAD8928687C}" srcOrd="0" destOrd="0" presId="urn:microsoft.com/office/officeart/2005/8/layout/matrix2"/>
    <dgm:cxn modelId="{23EE68A3-79B9-4761-B20D-3DBBCD732B93}" type="presParOf" srcId="{8D1E0AFB-6437-4D7E-94B3-E2A50EB76F32}" destId="{FEB432C8-7540-4930-922F-12072F623D06}" srcOrd="0" destOrd="0" presId="urn:microsoft.com/office/officeart/2005/8/layout/matrix2"/>
    <dgm:cxn modelId="{3048A45B-30FC-44C8-87FF-5988ED8AB019}" type="presParOf" srcId="{8D1E0AFB-6437-4D7E-94B3-E2A50EB76F32}" destId="{0F799125-C2AB-4BBD-A28E-6CAD8928687C}" srcOrd="1" destOrd="0" presId="urn:microsoft.com/office/officeart/2005/8/layout/matrix2"/>
    <dgm:cxn modelId="{077EC20F-159B-47CD-8D52-8B31A9609F68}" type="presParOf" srcId="{8D1E0AFB-6437-4D7E-94B3-E2A50EB76F32}" destId="{6C019036-5131-4070-91FA-604214866A12}" srcOrd="2" destOrd="0" presId="urn:microsoft.com/office/officeart/2005/8/layout/matrix2"/>
    <dgm:cxn modelId="{84BE2BDE-722F-4CC6-A5AC-D2CAE004C2C7}" type="presParOf" srcId="{8D1E0AFB-6437-4D7E-94B3-E2A50EB76F32}" destId="{B1065A27-B952-46F8-900E-5CF3F38EB633}" srcOrd="3" destOrd="0" presId="urn:microsoft.com/office/officeart/2005/8/layout/matrix2"/>
    <dgm:cxn modelId="{10382B62-35BE-40F5-A9F3-2D5D48BF14B5}" type="presParOf" srcId="{8D1E0AFB-6437-4D7E-94B3-E2A50EB76F32}" destId="{40E14479-F494-489B-88C5-62DD2CE88BB7}"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84D486-B193-46A6-B29D-F4B58703B3FF}"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de-DE"/>
        </a:p>
      </dgm:t>
    </dgm:pt>
    <dgm:pt modelId="{FF8AFA77-9889-453A-9F3B-3372F8BA5E2F}">
      <dgm:prSet phldrT="[Text]"/>
      <dgm:spPr/>
      <dgm:t>
        <a:bodyPr/>
        <a:lstStyle/>
        <a:p>
          <a:r>
            <a:rPr lang="de-DE" dirty="0" smtClean="0"/>
            <a:t>Prävention</a:t>
          </a:r>
          <a:endParaRPr lang="de-DE" dirty="0"/>
        </a:p>
      </dgm:t>
    </dgm:pt>
    <dgm:pt modelId="{73BEBD05-A6D6-4259-A11F-46F263085C0A}" type="parTrans" cxnId="{88B085F6-86B3-4F11-8758-3F547FD9BE91}">
      <dgm:prSet/>
      <dgm:spPr/>
      <dgm:t>
        <a:bodyPr/>
        <a:lstStyle/>
        <a:p>
          <a:endParaRPr lang="de-DE"/>
        </a:p>
      </dgm:t>
    </dgm:pt>
    <dgm:pt modelId="{932287BB-607E-4D2E-85A9-AA6D11D72404}" type="sibTrans" cxnId="{88B085F6-86B3-4F11-8758-3F547FD9BE91}">
      <dgm:prSet/>
      <dgm:spPr/>
      <dgm:t>
        <a:bodyPr/>
        <a:lstStyle/>
        <a:p>
          <a:endParaRPr lang="de-DE"/>
        </a:p>
      </dgm:t>
    </dgm:pt>
    <dgm:pt modelId="{9673A114-F2AC-4765-A5A0-FCB368372FC2}">
      <dgm:prSet phldrT="[Text]"/>
      <dgm:spPr/>
      <dgm:t>
        <a:bodyPr/>
        <a:lstStyle/>
        <a:p>
          <a:r>
            <a:rPr lang="de-DE" dirty="0" smtClean="0"/>
            <a:t>Mitarbeiter-Awareness</a:t>
          </a:r>
          <a:endParaRPr lang="de-DE" dirty="0"/>
        </a:p>
      </dgm:t>
    </dgm:pt>
    <dgm:pt modelId="{4A423AA1-6C84-46CF-BB74-0FBD5AD7CC0B}" type="parTrans" cxnId="{C82EBBC4-110D-4414-BEAF-2D51BB9D0911}">
      <dgm:prSet/>
      <dgm:spPr/>
      <dgm:t>
        <a:bodyPr/>
        <a:lstStyle/>
        <a:p>
          <a:endParaRPr lang="de-DE"/>
        </a:p>
      </dgm:t>
    </dgm:pt>
    <dgm:pt modelId="{E52744FD-A966-4AE3-8E71-6B71DB6DA9E9}" type="sibTrans" cxnId="{C82EBBC4-110D-4414-BEAF-2D51BB9D0911}">
      <dgm:prSet/>
      <dgm:spPr/>
      <dgm:t>
        <a:bodyPr/>
        <a:lstStyle/>
        <a:p>
          <a:endParaRPr lang="de-DE"/>
        </a:p>
      </dgm:t>
    </dgm:pt>
    <dgm:pt modelId="{701E51CE-4D46-4117-9231-1D5DFB24DC1A}">
      <dgm:prSet phldrT="[Text]"/>
      <dgm:spPr/>
      <dgm:t>
        <a:bodyPr/>
        <a:lstStyle/>
        <a:p>
          <a:r>
            <a:rPr lang="de-DE" dirty="0" smtClean="0"/>
            <a:t>Notfallplanung</a:t>
          </a:r>
          <a:endParaRPr lang="de-DE" dirty="0"/>
        </a:p>
      </dgm:t>
    </dgm:pt>
    <dgm:pt modelId="{0D0AFB84-D7CC-42C2-AC74-FF7EA3122A38}" type="parTrans" cxnId="{82101858-A6C2-4DDD-A9E7-FEF4DA07B7CF}">
      <dgm:prSet/>
      <dgm:spPr/>
      <dgm:t>
        <a:bodyPr/>
        <a:lstStyle/>
        <a:p>
          <a:endParaRPr lang="de-DE"/>
        </a:p>
      </dgm:t>
    </dgm:pt>
    <dgm:pt modelId="{BE522A85-3039-45D8-823E-358C43D4433A}" type="sibTrans" cxnId="{82101858-A6C2-4DDD-A9E7-FEF4DA07B7CF}">
      <dgm:prSet/>
      <dgm:spPr/>
      <dgm:t>
        <a:bodyPr/>
        <a:lstStyle/>
        <a:p>
          <a:endParaRPr lang="de-DE"/>
        </a:p>
      </dgm:t>
    </dgm:pt>
    <dgm:pt modelId="{E600ADAF-828B-4326-B6B8-3A010A3CAF5E}">
      <dgm:prSet phldrT="[Text]"/>
      <dgm:spPr/>
      <dgm:t>
        <a:bodyPr/>
        <a:lstStyle/>
        <a:p>
          <a:r>
            <a:rPr lang="de-DE" dirty="0" smtClean="0"/>
            <a:t>Versicherung</a:t>
          </a:r>
          <a:endParaRPr lang="de-DE" dirty="0"/>
        </a:p>
      </dgm:t>
    </dgm:pt>
    <dgm:pt modelId="{8B174555-8D29-4EBF-8041-B624FCDDDA64}" type="parTrans" cxnId="{4C7CCF82-0521-4DC5-97F4-03AD83BD7F80}">
      <dgm:prSet/>
      <dgm:spPr/>
      <dgm:t>
        <a:bodyPr/>
        <a:lstStyle/>
        <a:p>
          <a:endParaRPr lang="de-DE"/>
        </a:p>
      </dgm:t>
    </dgm:pt>
    <dgm:pt modelId="{93D81BB2-EF95-4615-9536-49310356DDB8}" type="sibTrans" cxnId="{4C7CCF82-0521-4DC5-97F4-03AD83BD7F80}">
      <dgm:prSet/>
      <dgm:spPr/>
      <dgm:t>
        <a:bodyPr/>
        <a:lstStyle/>
        <a:p>
          <a:endParaRPr lang="de-DE"/>
        </a:p>
      </dgm:t>
    </dgm:pt>
    <dgm:pt modelId="{92B67577-3D65-457B-935D-1D749F303051}">
      <dgm:prSet phldrT="[Text]"/>
      <dgm:spPr/>
      <dgm:t>
        <a:bodyPr/>
        <a:lstStyle/>
        <a:p>
          <a:r>
            <a:rPr lang="de-DE" dirty="0" smtClean="0"/>
            <a:t>Präventionszahlungen / Zuschüsse</a:t>
          </a:r>
          <a:endParaRPr lang="de-DE" dirty="0"/>
        </a:p>
      </dgm:t>
    </dgm:pt>
    <dgm:pt modelId="{AFDB851B-57AC-4EB2-8636-1580F7B36DBD}" type="parTrans" cxnId="{7E08BCF9-1103-48CB-8E57-E0F35E21FFCC}">
      <dgm:prSet/>
      <dgm:spPr/>
      <dgm:t>
        <a:bodyPr/>
        <a:lstStyle/>
        <a:p>
          <a:endParaRPr lang="de-DE"/>
        </a:p>
      </dgm:t>
    </dgm:pt>
    <dgm:pt modelId="{194CE0B4-9D81-4DE9-817F-75116FF7391F}" type="sibTrans" cxnId="{7E08BCF9-1103-48CB-8E57-E0F35E21FFCC}">
      <dgm:prSet/>
      <dgm:spPr/>
      <dgm:t>
        <a:bodyPr/>
        <a:lstStyle/>
        <a:p>
          <a:endParaRPr lang="de-DE"/>
        </a:p>
      </dgm:t>
    </dgm:pt>
    <dgm:pt modelId="{FDEBCBEF-2CBB-4C8B-99A0-C4E2D8C00C47}">
      <dgm:prSet phldrT="[Text]"/>
      <dgm:spPr/>
      <dgm:t>
        <a:bodyPr/>
        <a:lstStyle/>
        <a:p>
          <a:r>
            <a:rPr lang="de-DE" dirty="0" smtClean="0"/>
            <a:t>Schadenmanagement</a:t>
          </a:r>
        </a:p>
        <a:p>
          <a:r>
            <a:rPr lang="de-DE" dirty="0" smtClean="0"/>
            <a:t>(externe Spezialisten)</a:t>
          </a:r>
          <a:endParaRPr lang="de-DE" dirty="0"/>
        </a:p>
      </dgm:t>
    </dgm:pt>
    <dgm:pt modelId="{690E9693-B51E-488D-A9FF-0CC36F25029D}" type="parTrans" cxnId="{4A3B09A7-C90C-4244-B272-612493F08314}">
      <dgm:prSet/>
      <dgm:spPr/>
      <dgm:t>
        <a:bodyPr/>
        <a:lstStyle/>
        <a:p>
          <a:endParaRPr lang="de-DE"/>
        </a:p>
      </dgm:t>
    </dgm:pt>
    <dgm:pt modelId="{C431FC15-18C9-4A47-A53A-78006F9F24A3}" type="sibTrans" cxnId="{4A3B09A7-C90C-4244-B272-612493F08314}">
      <dgm:prSet/>
      <dgm:spPr/>
      <dgm:t>
        <a:bodyPr/>
        <a:lstStyle/>
        <a:p>
          <a:endParaRPr lang="de-DE"/>
        </a:p>
      </dgm:t>
    </dgm:pt>
    <dgm:pt modelId="{07A07391-6ADC-405C-B6D4-80DB0D012FB2}">
      <dgm:prSet phldrT="[Text]"/>
      <dgm:spPr/>
      <dgm:t>
        <a:bodyPr/>
        <a:lstStyle/>
        <a:p>
          <a:r>
            <a:rPr lang="de-DE" dirty="0" smtClean="0"/>
            <a:t>IT: Forensik, Instandsetzung</a:t>
          </a:r>
          <a:endParaRPr lang="de-DE" dirty="0"/>
        </a:p>
      </dgm:t>
    </dgm:pt>
    <dgm:pt modelId="{E246823F-65AC-44BB-B8D6-79FC7FD8DEA0}" type="parTrans" cxnId="{980FC9EA-9958-4943-A136-E456CD1AAA19}">
      <dgm:prSet/>
      <dgm:spPr/>
      <dgm:t>
        <a:bodyPr/>
        <a:lstStyle/>
        <a:p>
          <a:endParaRPr lang="de-DE"/>
        </a:p>
      </dgm:t>
    </dgm:pt>
    <dgm:pt modelId="{B46C41B5-33AB-4DBA-A9EF-A0E89EB0BDFA}" type="sibTrans" cxnId="{980FC9EA-9958-4943-A136-E456CD1AAA19}">
      <dgm:prSet/>
      <dgm:spPr/>
      <dgm:t>
        <a:bodyPr/>
        <a:lstStyle/>
        <a:p>
          <a:endParaRPr lang="de-DE"/>
        </a:p>
      </dgm:t>
    </dgm:pt>
    <dgm:pt modelId="{DD468344-6BBB-4905-AF51-1C50765B9987}">
      <dgm:prSet phldrT="[Text]"/>
      <dgm:spPr/>
      <dgm:t>
        <a:bodyPr/>
        <a:lstStyle/>
        <a:p>
          <a:r>
            <a:rPr lang="de-DE" dirty="0" smtClean="0"/>
            <a:t>Organisation: Betriebsorganisation, Betriebsunterbrechung</a:t>
          </a:r>
          <a:endParaRPr lang="de-DE" dirty="0"/>
        </a:p>
      </dgm:t>
    </dgm:pt>
    <dgm:pt modelId="{735CB626-91CB-458C-A898-4B8C187AA6FD}" type="parTrans" cxnId="{7DB0B8D4-3E8C-48E9-A8F8-3628206EF84E}">
      <dgm:prSet/>
      <dgm:spPr/>
      <dgm:t>
        <a:bodyPr/>
        <a:lstStyle/>
        <a:p>
          <a:endParaRPr lang="de-DE"/>
        </a:p>
      </dgm:t>
    </dgm:pt>
    <dgm:pt modelId="{DE242364-82C5-492A-B75C-78947D3789EC}" type="sibTrans" cxnId="{7DB0B8D4-3E8C-48E9-A8F8-3628206EF84E}">
      <dgm:prSet/>
      <dgm:spPr/>
      <dgm:t>
        <a:bodyPr/>
        <a:lstStyle/>
        <a:p>
          <a:endParaRPr lang="de-DE"/>
        </a:p>
      </dgm:t>
    </dgm:pt>
    <dgm:pt modelId="{C959663D-46B5-4A01-830F-33D0D7912A07}">
      <dgm:prSet phldrT="[Text]"/>
      <dgm:spPr/>
      <dgm:t>
        <a:bodyPr/>
        <a:lstStyle/>
        <a:p>
          <a:r>
            <a:rPr lang="de-DE" dirty="0" smtClean="0"/>
            <a:t>Kommunikation: Erpresser-Kommunikation, Krisen-Kommunikation</a:t>
          </a:r>
          <a:endParaRPr lang="de-DE" dirty="0"/>
        </a:p>
      </dgm:t>
    </dgm:pt>
    <dgm:pt modelId="{88D18DD6-42A4-43EE-8FF0-9939FD5A05D7}" type="parTrans" cxnId="{CFB62688-6DBF-4020-BBAE-D8EB1515C08E}">
      <dgm:prSet/>
      <dgm:spPr/>
      <dgm:t>
        <a:bodyPr/>
        <a:lstStyle/>
        <a:p>
          <a:endParaRPr lang="de-DE"/>
        </a:p>
      </dgm:t>
    </dgm:pt>
    <dgm:pt modelId="{E768377B-7933-4F48-9D50-90EB0A282B5D}" type="sibTrans" cxnId="{CFB62688-6DBF-4020-BBAE-D8EB1515C08E}">
      <dgm:prSet/>
      <dgm:spPr/>
      <dgm:t>
        <a:bodyPr/>
        <a:lstStyle/>
        <a:p>
          <a:endParaRPr lang="de-DE"/>
        </a:p>
      </dgm:t>
    </dgm:pt>
    <dgm:pt modelId="{4A4C70E3-A42F-404D-AF14-12B505550E74}">
      <dgm:prSet phldrT="[Text]"/>
      <dgm:spPr/>
      <dgm:t>
        <a:bodyPr/>
        <a:lstStyle/>
        <a:p>
          <a:r>
            <a:rPr lang="de-DE" dirty="0" smtClean="0"/>
            <a:t>Recht: Datenschutz, Polizei/ LKA, Rechtsberatung</a:t>
          </a:r>
          <a:endParaRPr lang="de-DE" dirty="0"/>
        </a:p>
      </dgm:t>
    </dgm:pt>
    <dgm:pt modelId="{4055E27D-775E-4899-BC0A-2C0F42C66B92}" type="parTrans" cxnId="{187BB85F-471C-4E3C-B2C4-131F569EBEE7}">
      <dgm:prSet/>
      <dgm:spPr/>
      <dgm:t>
        <a:bodyPr/>
        <a:lstStyle/>
        <a:p>
          <a:endParaRPr lang="de-DE"/>
        </a:p>
      </dgm:t>
    </dgm:pt>
    <dgm:pt modelId="{671F30D7-3E48-48D4-8F66-E92B6A71BF0C}" type="sibTrans" cxnId="{187BB85F-471C-4E3C-B2C4-131F569EBEE7}">
      <dgm:prSet/>
      <dgm:spPr/>
      <dgm:t>
        <a:bodyPr/>
        <a:lstStyle/>
        <a:p>
          <a:endParaRPr lang="de-DE"/>
        </a:p>
      </dgm:t>
    </dgm:pt>
    <dgm:pt modelId="{0ABD9471-23A3-4FA3-B5E8-92A1BB52D97F}">
      <dgm:prSet phldrT="[Text]"/>
      <dgm:spPr/>
      <dgm:t>
        <a:bodyPr/>
        <a:lstStyle/>
        <a:p>
          <a:endParaRPr lang="de-DE" dirty="0"/>
        </a:p>
      </dgm:t>
    </dgm:pt>
    <dgm:pt modelId="{1E57DC66-93C6-4C0E-B2A2-536DF33397EB}" type="parTrans" cxnId="{CE45FABB-1E12-42EE-9320-9309AB120ECB}">
      <dgm:prSet/>
      <dgm:spPr/>
      <dgm:t>
        <a:bodyPr/>
        <a:lstStyle/>
        <a:p>
          <a:endParaRPr lang="de-DE"/>
        </a:p>
      </dgm:t>
    </dgm:pt>
    <dgm:pt modelId="{00D2F035-5A99-4E38-B8AC-D83DD331E2FA}" type="sibTrans" cxnId="{CE45FABB-1E12-42EE-9320-9309AB120ECB}">
      <dgm:prSet/>
      <dgm:spPr/>
      <dgm:t>
        <a:bodyPr/>
        <a:lstStyle/>
        <a:p>
          <a:endParaRPr lang="de-DE"/>
        </a:p>
      </dgm:t>
    </dgm:pt>
    <dgm:pt modelId="{02485C43-6241-4ED2-8756-B230FA283E66}">
      <dgm:prSet phldrT="[Text]"/>
      <dgm:spPr/>
      <dgm:t>
        <a:bodyPr/>
        <a:lstStyle/>
        <a:p>
          <a:r>
            <a:rPr lang="de-DE" dirty="0" smtClean="0"/>
            <a:t>Schadenzahlungen</a:t>
          </a:r>
          <a:endParaRPr lang="de-DE" dirty="0"/>
        </a:p>
      </dgm:t>
    </dgm:pt>
    <dgm:pt modelId="{4238344C-7194-42A0-8341-38B2E34AB460}" type="parTrans" cxnId="{927FFCC0-56A3-4552-964A-775B5762DAE8}">
      <dgm:prSet/>
      <dgm:spPr/>
    </dgm:pt>
    <dgm:pt modelId="{6B6EE2AF-E0DF-441B-844B-509F7C02AB8E}" type="sibTrans" cxnId="{927FFCC0-56A3-4552-964A-775B5762DAE8}">
      <dgm:prSet/>
      <dgm:spPr/>
    </dgm:pt>
    <dgm:pt modelId="{9541963E-0B50-45FF-AC01-CD365F309063}">
      <dgm:prSet phldrT="[Text]"/>
      <dgm:spPr/>
      <dgm:t>
        <a:bodyPr/>
        <a:lstStyle/>
        <a:p>
          <a:r>
            <a:rPr lang="de-DE" dirty="0" smtClean="0"/>
            <a:t>Bereithaltung/ Bezahlung von externen Spezialisten</a:t>
          </a:r>
          <a:endParaRPr lang="de-DE" dirty="0"/>
        </a:p>
      </dgm:t>
    </dgm:pt>
    <dgm:pt modelId="{CA23451D-5F12-4E2D-83DF-9C30484D9C22}" type="parTrans" cxnId="{A8B7B0C7-B86A-4523-9ED3-C173446185D0}">
      <dgm:prSet/>
      <dgm:spPr/>
    </dgm:pt>
    <dgm:pt modelId="{93313D9D-7B56-4309-8AAB-F2C682C697D3}" type="sibTrans" cxnId="{A8B7B0C7-B86A-4523-9ED3-C173446185D0}">
      <dgm:prSet/>
      <dgm:spPr/>
    </dgm:pt>
    <dgm:pt modelId="{A23D3515-1514-4B1E-800B-0EB3ED49E2F7}" type="pres">
      <dgm:prSet presAssocID="{3984D486-B193-46A6-B29D-F4B58703B3FF}" presName="Name0" presStyleCnt="0">
        <dgm:presLayoutVars>
          <dgm:dir/>
          <dgm:animLvl val="lvl"/>
          <dgm:resizeHandles val="exact"/>
        </dgm:presLayoutVars>
      </dgm:prSet>
      <dgm:spPr/>
      <dgm:t>
        <a:bodyPr/>
        <a:lstStyle/>
        <a:p>
          <a:endParaRPr lang="de-DE"/>
        </a:p>
      </dgm:t>
    </dgm:pt>
    <dgm:pt modelId="{509D5559-9BEC-44C5-ABFC-660B2DB5346E}" type="pres">
      <dgm:prSet presAssocID="{FF8AFA77-9889-453A-9F3B-3372F8BA5E2F}" presName="linNode" presStyleCnt="0"/>
      <dgm:spPr/>
    </dgm:pt>
    <dgm:pt modelId="{FE18E30D-BBF6-4859-8401-D9C8B14EB03F}" type="pres">
      <dgm:prSet presAssocID="{FF8AFA77-9889-453A-9F3B-3372F8BA5E2F}" presName="parentText" presStyleLbl="node1" presStyleIdx="0" presStyleCnt="3">
        <dgm:presLayoutVars>
          <dgm:chMax val="1"/>
          <dgm:bulletEnabled val="1"/>
        </dgm:presLayoutVars>
      </dgm:prSet>
      <dgm:spPr/>
      <dgm:t>
        <a:bodyPr/>
        <a:lstStyle/>
        <a:p>
          <a:endParaRPr lang="de-DE"/>
        </a:p>
      </dgm:t>
    </dgm:pt>
    <dgm:pt modelId="{D62DBF30-0176-457B-BCF4-89D9DE450B61}" type="pres">
      <dgm:prSet presAssocID="{FF8AFA77-9889-453A-9F3B-3372F8BA5E2F}" presName="descendantText" presStyleLbl="alignAccFollowNode1" presStyleIdx="0" presStyleCnt="3">
        <dgm:presLayoutVars>
          <dgm:bulletEnabled val="1"/>
        </dgm:presLayoutVars>
      </dgm:prSet>
      <dgm:spPr/>
      <dgm:t>
        <a:bodyPr/>
        <a:lstStyle/>
        <a:p>
          <a:endParaRPr lang="de-DE"/>
        </a:p>
      </dgm:t>
    </dgm:pt>
    <dgm:pt modelId="{8C3C990F-D31E-4C22-B19C-488E41B6FC03}" type="pres">
      <dgm:prSet presAssocID="{932287BB-607E-4D2E-85A9-AA6D11D72404}" presName="sp" presStyleCnt="0"/>
      <dgm:spPr/>
    </dgm:pt>
    <dgm:pt modelId="{048C6DE7-1E61-4FC1-947C-AE3174423259}" type="pres">
      <dgm:prSet presAssocID="{E600ADAF-828B-4326-B6B8-3A010A3CAF5E}" presName="linNode" presStyleCnt="0"/>
      <dgm:spPr/>
    </dgm:pt>
    <dgm:pt modelId="{4EA14C6E-B8B7-4496-8F44-5C83F07FB70B}" type="pres">
      <dgm:prSet presAssocID="{E600ADAF-828B-4326-B6B8-3A010A3CAF5E}" presName="parentText" presStyleLbl="node1" presStyleIdx="1" presStyleCnt="3">
        <dgm:presLayoutVars>
          <dgm:chMax val="1"/>
          <dgm:bulletEnabled val="1"/>
        </dgm:presLayoutVars>
      </dgm:prSet>
      <dgm:spPr/>
      <dgm:t>
        <a:bodyPr/>
        <a:lstStyle/>
        <a:p>
          <a:endParaRPr lang="de-DE"/>
        </a:p>
      </dgm:t>
    </dgm:pt>
    <dgm:pt modelId="{8D2906C4-ED29-4E6D-878A-FD083C95CEFA}" type="pres">
      <dgm:prSet presAssocID="{E600ADAF-828B-4326-B6B8-3A010A3CAF5E}" presName="descendantText" presStyleLbl="alignAccFollowNode1" presStyleIdx="1" presStyleCnt="3">
        <dgm:presLayoutVars>
          <dgm:bulletEnabled val="1"/>
        </dgm:presLayoutVars>
      </dgm:prSet>
      <dgm:spPr/>
      <dgm:t>
        <a:bodyPr/>
        <a:lstStyle/>
        <a:p>
          <a:endParaRPr lang="de-DE"/>
        </a:p>
      </dgm:t>
    </dgm:pt>
    <dgm:pt modelId="{C1C9F8B0-B72C-4B01-9C74-345B1A501F44}" type="pres">
      <dgm:prSet presAssocID="{93D81BB2-EF95-4615-9536-49310356DDB8}" presName="sp" presStyleCnt="0"/>
      <dgm:spPr/>
    </dgm:pt>
    <dgm:pt modelId="{431AA1EF-9599-4ECE-8484-487552AAE6BA}" type="pres">
      <dgm:prSet presAssocID="{FDEBCBEF-2CBB-4C8B-99A0-C4E2D8C00C47}" presName="linNode" presStyleCnt="0"/>
      <dgm:spPr/>
    </dgm:pt>
    <dgm:pt modelId="{F59976A8-18A8-4B12-9E1A-74161E2E51E1}" type="pres">
      <dgm:prSet presAssocID="{FDEBCBEF-2CBB-4C8B-99A0-C4E2D8C00C47}" presName="parentText" presStyleLbl="node1" presStyleIdx="2" presStyleCnt="3">
        <dgm:presLayoutVars>
          <dgm:chMax val="1"/>
          <dgm:bulletEnabled val="1"/>
        </dgm:presLayoutVars>
      </dgm:prSet>
      <dgm:spPr/>
      <dgm:t>
        <a:bodyPr/>
        <a:lstStyle/>
        <a:p>
          <a:endParaRPr lang="de-DE"/>
        </a:p>
      </dgm:t>
    </dgm:pt>
    <dgm:pt modelId="{857804AB-E20F-41C5-A470-BBBA61F5A7E3}" type="pres">
      <dgm:prSet presAssocID="{FDEBCBEF-2CBB-4C8B-99A0-C4E2D8C00C47}" presName="descendantText" presStyleLbl="alignAccFollowNode1" presStyleIdx="2" presStyleCnt="3">
        <dgm:presLayoutVars>
          <dgm:bulletEnabled val="1"/>
        </dgm:presLayoutVars>
      </dgm:prSet>
      <dgm:spPr/>
      <dgm:t>
        <a:bodyPr/>
        <a:lstStyle/>
        <a:p>
          <a:endParaRPr lang="de-DE"/>
        </a:p>
      </dgm:t>
    </dgm:pt>
  </dgm:ptLst>
  <dgm:cxnLst>
    <dgm:cxn modelId="{0CF855DC-8CA5-40F2-9536-1B36E4035141}" type="presOf" srcId="{C959663D-46B5-4A01-830F-33D0D7912A07}" destId="{857804AB-E20F-41C5-A470-BBBA61F5A7E3}" srcOrd="0" destOrd="2" presId="urn:microsoft.com/office/officeart/2005/8/layout/vList5"/>
    <dgm:cxn modelId="{9842C260-843F-46CD-87CC-789E091BFBA7}" type="presOf" srcId="{3984D486-B193-46A6-B29D-F4B58703B3FF}" destId="{A23D3515-1514-4B1E-800B-0EB3ED49E2F7}" srcOrd="0" destOrd="0" presId="urn:microsoft.com/office/officeart/2005/8/layout/vList5"/>
    <dgm:cxn modelId="{4A3B09A7-C90C-4244-B272-612493F08314}" srcId="{3984D486-B193-46A6-B29D-F4B58703B3FF}" destId="{FDEBCBEF-2CBB-4C8B-99A0-C4E2D8C00C47}" srcOrd="2" destOrd="0" parTransId="{690E9693-B51E-488D-A9FF-0CC36F25029D}" sibTransId="{C431FC15-18C9-4A47-A53A-78006F9F24A3}"/>
    <dgm:cxn modelId="{10A021FA-21FE-4400-A61E-8D9A4ACE9412}" type="presOf" srcId="{9541963E-0B50-45FF-AC01-CD365F309063}" destId="{8D2906C4-ED29-4E6D-878A-FD083C95CEFA}" srcOrd="0" destOrd="2" presId="urn:microsoft.com/office/officeart/2005/8/layout/vList5"/>
    <dgm:cxn modelId="{A8B7B0C7-B86A-4523-9ED3-C173446185D0}" srcId="{E600ADAF-828B-4326-B6B8-3A010A3CAF5E}" destId="{9541963E-0B50-45FF-AC01-CD365F309063}" srcOrd="2" destOrd="0" parTransId="{CA23451D-5F12-4E2D-83DF-9C30484D9C22}" sibTransId="{93313D9D-7B56-4309-8AAB-F2C682C697D3}"/>
    <dgm:cxn modelId="{980FC9EA-9958-4943-A136-E456CD1AAA19}" srcId="{FDEBCBEF-2CBB-4C8B-99A0-C4E2D8C00C47}" destId="{07A07391-6ADC-405C-B6D4-80DB0D012FB2}" srcOrd="0" destOrd="0" parTransId="{E246823F-65AC-44BB-B8D6-79FC7FD8DEA0}" sibTransId="{B46C41B5-33AB-4DBA-A9EF-A0E89EB0BDFA}"/>
    <dgm:cxn modelId="{82101858-A6C2-4DDD-A9E7-FEF4DA07B7CF}" srcId="{FF8AFA77-9889-453A-9F3B-3372F8BA5E2F}" destId="{701E51CE-4D46-4117-9231-1D5DFB24DC1A}" srcOrd="1" destOrd="0" parTransId="{0D0AFB84-D7CC-42C2-AC74-FF7EA3122A38}" sibTransId="{BE522A85-3039-45D8-823E-358C43D4433A}"/>
    <dgm:cxn modelId="{A7900303-F585-4E80-88EB-8ED7CE2E83DF}" type="presOf" srcId="{9673A114-F2AC-4765-A5A0-FCB368372FC2}" destId="{D62DBF30-0176-457B-BCF4-89D9DE450B61}" srcOrd="0" destOrd="0" presId="urn:microsoft.com/office/officeart/2005/8/layout/vList5"/>
    <dgm:cxn modelId="{9D335A81-B3EC-4ED8-A31F-A1EA872A6116}" type="presOf" srcId="{02485C43-6241-4ED2-8756-B230FA283E66}" destId="{8D2906C4-ED29-4E6D-878A-FD083C95CEFA}" srcOrd="0" destOrd="1" presId="urn:microsoft.com/office/officeart/2005/8/layout/vList5"/>
    <dgm:cxn modelId="{7E08BCF9-1103-48CB-8E57-E0F35E21FFCC}" srcId="{E600ADAF-828B-4326-B6B8-3A010A3CAF5E}" destId="{92B67577-3D65-457B-935D-1D749F303051}" srcOrd="0" destOrd="0" parTransId="{AFDB851B-57AC-4EB2-8636-1580F7B36DBD}" sibTransId="{194CE0B4-9D81-4DE9-817F-75116FF7391F}"/>
    <dgm:cxn modelId="{927FFCC0-56A3-4552-964A-775B5762DAE8}" srcId="{E600ADAF-828B-4326-B6B8-3A010A3CAF5E}" destId="{02485C43-6241-4ED2-8756-B230FA283E66}" srcOrd="1" destOrd="0" parTransId="{4238344C-7194-42A0-8341-38B2E34AB460}" sibTransId="{6B6EE2AF-E0DF-441B-844B-509F7C02AB8E}"/>
    <dgm:cxn modelId="{67E5AD65-CFE8-47FC-838B-16C35916EB86}" type="presOf" srcId="{701E51CE-4D46-4117-9231-1D5DFB24DC1A}" destId="{D62DBF30-0176-457B-BCF4-89D9DE450B61}" srcOrd="0" destOrd="1" presId="urn:microsoft.com/office/officeart/2005/8/layout/vList5"/>
    <dgm:cxn modelId="{9EE1D4CD-FB38-438C-8E70-221B68697D3C}" type="presOf" srcId="{FDEBCBEF-2CBB-4C8B-99A0-C4E2D8C00C47}" destId="{F59976A8-18A8-4B12-9E1A-74161E2E51E1}" srcOrd="0" destOrd="0" presId="urn:microsoft.com/office/officeart/2005/8/layout/vList5"/>
    <dgm:cxn modelId="{7DB0B8D4-3E8C-48E9-A8F8-3628206EF84E}" srcId="{FDEBCBEF-2CBB-4C8B-99A0-C4E2D8C00C47}" destId="{DD468344-6BBB-4905-AF51-1C50765B9987}" srcOrd="1" destOrd="0" parTransId="{735CB626-91CB-458C-A898-4B8C187AA6FD}" sibTransId="{DE242364-82C5-492A-B75C-78947D3789EC}"/>
    <dgm:cxn modelId="{4B5321E5-81A6-4D8C-9CE8-4EE92D09CC76}" type="presOf" srcId="{4A4C70E3-A42F-404D-AF14-12B505550E74}" destId="{857804AB-E20F-41C5-A470-BBBA61F5A7E3}" srcOrd="0" destOrd="3" presId="urn:microsoft.com/office/officeart/2005/8/layout/vList5"/>
    <dgm:cxn modelId="{230964D2-0C10-40DD-87A0-67532EE1427B}" type="presOf" srcId="{FF8AFA77-9889-453A-9F3B-3372F8BA5E2F}" destId="{FE18E30D-BBF6-4859-8401-D9C8B14EB03F}" srcOrd="0" destOrd="0" presId="urn:microsoft.com/office/officeart/2005/8/layout/vList5"/>
    <dgm:cxn modelId="{88B085F6-86B3-4F11-8758-3F547FD9BE91}" srcId="{3984D486-B193-46A6-B29D-F4B58703B3FF}" destId="{FF8AFA77-9889-453A-9F3B-3372F8BA5E2F}" srcOrd="0" destOrd="0" parTransId="{73BEBD05-A6D6-4259-A11F-46F263085C0A}" sibTransId="{932287BB-607E-4D2E-85A9-AA6D11D72404}"/>
    <dgm:cxn modelId="{187BB85F-471C-4E3C-B2C4-131F569EBEE7}" srcId="{FDEBCBEF-2CBB-4C8B-99A0-C4E2D8C00C47}" destId="{4A4C70E3-A42F-404D-AF14-12B505550E74}" srcOrd="3" destOrd="0" parTransId="{4055E27D-775E-4899-BC0A-2C0F42C66B92}" sibTransId="{671F30D7-3E48-48D4-8F66-E92B6A71BF0C}"/>
    <dgm:cxn modelId="{F276E4B8-6323-49AA-B1A6-2974A8AD939B}" type="presOf" srcId="{DD468344-6BBB-4905-AF51-1C50765B9987}" destId="{857804AB-E20F-41C5-A470-BBBA61F5A7E3}" srcOrd="0" destOrd="1" presId="urn:microsoft.com/office/officeart/2005/8/layout/vList5"/>
    <dgm:cxn modelId="{59C35603-100F-446C-921B-C4E452C24FD7}" type="presOf" srcId="{0ABD9471-23A3-4FA3-B5E8-92A1BB52D97F}" destId="{D62DBF30-0176-457B-BCF4-89D9DE450B61}" srcOrd="0" destOrd="2" presId="urn:microsoft.com/office/officeart/2005/8/layout/vList5"/>
    <dgm:cxn modelId="{4C7CCF82-0521-4DC5-97F4-03AD83BD7F80}" srcId="{3984D486-B193-46A6-B29D-F4B58703B3FF}" destId="{E600ADAF-828B-4326-B6B8-3A010A3CAF5E}" srcOrd="1" destOrd="0" parTransId="{8B174555-8D29-4EBF-8041-B624FCDDDA64}" sibTransId="{93D81BB2-EF95-4615-9536-49310356DDB8}"/>
    <dgm:cxn modelId="{CFB62688-6DBF-4020-BBAE-D8EB1515C08E}" srcId="{FDEBCBEF-2CBB-4C8B-99A0-C4E2D8C00C47}" destId="{C959663D-46B5-4A01-830F-33D0D7912A07}" srcOrd="2" destOrd="0" parTransId="{88D18DD6-42A4-43EE-8FF0-9939FD5A05D7}" sibTransId="{E768377B-7933-4F48-9D50-90EB0A282B5D}"/>
    <dgm:cxn modelId="{CE45FABB-1E12-42EE-9320-9309AB120ECB}" srcId="{FF8AFA77-9889-453A-9F3B-3372F8BA5E2F}" destId="{0ABD9471-23A3-4FA3-B5E8-92A1BB52D97F}" srcOrd="2" destOrd="0" parTransId="{1E57DC66-93C6-4C0E-B2A2-536DF33397EB}" sibTransId="{00D2F035-5A99-4E38-B8AC-D83DD331E2FA}"/>
    <dgm:cxn modelId="{267B4218-A603-4DCA-A3AD-D8E9E9156B48}" type="presOf" srcId="{92B67577-3D65-457B-935D-1D749F303051}" destId="{8D2906C4-ED29-4E6D-878A-FD083C95CEFA}" srcOrd="0" destOrd="0" presId="urn:microsoft.com/office/officeart/2005/8/layout/vList5"/>
    <dgm:cxn modelId="{C82EBBC4-110D-4414-BEAF-2D51BB9D0911}" srcId="{FF8AFA77-9889-453A-9F3B-3372F8BA5E2F}" destId="{9673A114-F2AC-4765-A5A0-FCB368372FC2}" srcOrd="0" destOrd="0" parTransId="{4A423AA1-6C84-46CF-BB74-0FBD5AD7CC0B}" sibTransId="{E52744FD-A966-4AE3-8E71-6B71DB6DA9E9}"/>
    <dgm:cxn modelId="{FDE7B702-713E-41B4-8175-2DF3E8B2EAF9}" type="presOf" srcId="{07A07391-6ADC-405C-B6D4-80DB0D012FB2}" destId="{857804AB-E20F-41C5-A470-BBBA61F5A7E3}" srcOrd="0" destOrd="0" presId="urn:microsoft.com/office/officeart/2005/8/layout/vList5"/>
    <dgm:cxn modelId="{329219A6-901E-438E-9183-FB7ADCFF2A6B}" type="presOf" srcId="{E600ADAF-828B-4326-B6B8-3A010A3CAF5E}" destId="{4EA14C6E-B8B7-4496-8F44-5C83F07FB70B}" srcOrd="0" destOrd="0" presId="urn:microsoft.com/office/officeart/2005/8/layout/vList5"/>
    <dgm:cxn modelId="{8B65A53F-76FD-4BFE-A749-DE12C25A8F43}" type="presParOf" srcId="{A23D3515-1514-4B1E-800B-0EB3ED49E2F7}" destId="{509D5559-9BEC-44C5-ABFC-660B2DB5346E}" srcOrd="0" destOrd="0" presId="urn:microsoft.com/office/officeart/2005/8/layout/vList5"/>
    <dgm:cxn modelId="{F7CF4410-F85B-44CB-BB89-E34EA75FEC23}" type="presParOf" srcId="{509D5559-9BEC-44C5-ABFC-660B2DB5346E}" destId="{FE18E30D-BBF6-4859-8401-D9C8B14EB03F}" srcOrd="0" destOrd="0" presId="urn:microsoft.com/office/officeart/2005/8/layout/vList5"/>
    <dgm:cxn modelId="{8F0895C5-E467-49F5-95BF-9F99907BB986}" type="presParOf" srcId="{509D5559-9BEC-44C5-ABFC-660B2DB5346E}" destId="{D62DBF30-0176-457B-BCF4-89D9DE450B61}" srcOrd="1" destOrd="0" presId="urn:microsoft.com/office/officeart/2005/8/layout/vList5"/>
    <dgm:cxn modelId="{F8865F3B-DAC1-4D6D-A418-CA03CE23D86B}" type="presParOf" srcId="{A23D3515-1514-4B1E-800B-0EB3ED49E2F7}" destId="{8C3C990F-D31E-4C22-B19C-488E41B6FC03}" srcOrd="1" destOrd="0" presId="urn:microsoft.com/office/officeart/2005/8/layout/vList5"/>
    <dgm:cxn modelId="{E12BA5C7-1C63-4860-93C5-7816DFFCF0F4}" type="presParOf" srcId="{A23D3515-1514-4B1E-800B-0EB3ED49E2F7}" destId="{048C6DE7-1E61-4FC1-947C-AE3174423259}" srcOrd="2" destOrd="0" presId="urn:microsoft.com/office/officeart/2005/8/layout/vList5"/>
    <dgm:cxn modelId="{A406D0D7-D3EA-4C17-8DB7-295BC525BCE5}" type="presParOf" srcId="{048C6DE7-1E61-4FC1-947C-AE3174423259}" destId="{4EA14C6E-B8B7-4496-8F44-5C83F07FB70B}" srcOrd="0" destOrd="0" presId="urn:microsoft.com/office/officeart/2005/8/layout/vList5"/>
    <dgm:cxn modelId="{6DF39E50-9995-4E96-84DA-C581DBA5BF4C}" type="presParOf" srcId="{048C6DE7-1E61-4FC1-947C-AE3174423259}" destId="{8D2906C4-ED29-4E6D-878A-FD083C95CEFA}" srcOrd="1" destOrd="0" presId="urn:microsoft.com/office/officeart/2005/8/layout/vList5"/>
    <dgm:cxn modelId="{D381A6DC-E5CC-4088-834A-D671448C777B}" type="presParOf" srcId="{A23D3515-1514-4B1E-800B-0EB3ED49E2F7}" destId="{C1C9F8B0-B72C-4B01-9C74-345B1A501F44}" srcOrd="3" destOrd="0" presId="urn:microsoft.com/office/officeart/2005/8/layout/vList5"/>
    <dgm:cxn modelId="{9ABA3B80-2312-4196-9E5A-0B91FFBEEE51}" type="presParOf" srcId="{A23D3515-1514-4B1E-800B-0EB3ED49E2F7}" destId="{431AA1EF-9599-4ECE-8484-487552AAE6BA}" srcOrd="4" destOrd="0" presId="urn:microsoft.com/office/officeart/2005/8/layout/vList5"/>
    <dgm:cxn modelId="{49D19E82-4EC5-4732-9BC3-EEDCE396356C}" type="presParOf" srcId="{431AA1EF-9599-4ECE-8484-487552AAE6BA}" destId="{F59976A8-18A8-4B12-9E1A-74161E2E51E1}" srcOrd="0" destOrd="0" presId="urn:microsoft.com/office/officeart/2005/8/layout/vList5"/>
    <dgm:cxn modelId="{5DDBB193-1D47-48A9-BD90-622E357BD7D0}" type="presParOf" srcId="{431AA1EF-9599-4ECE-8484-487552AAE6BA}" destId="{857804AB-E20F-41C5-A470-BBBA61F5A7E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285E6-E71F-4F40-AD10-03D9A8C3652A}">
      <dsp:nvSpPr>
        <dsp:cNvPr id="0" name=""/>
        <dsp:cNvSpPr/>
      </dsp:nvSpPr>
      <dsp:spPr>
        <a:xfrm>
          <a:off x="3394" y="287220"/>
          <a:ext cx="3309159"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de-DE" sz="2400" kern="1200" dirty="0" smtClean="0"/>
            <a:t>Versicherer</a:t>
          </a:r>
          <a:endParaRPr lang="de-DE" sz="2400" kern="1200" dirty="0"/>
        </a:p>
      </dsp:txBody>
      <dsp:txXfrm>
        <a:off x="3394" y="287220"/>
        <a:ext cx="3309159" cy="691200"/>
      </dsp:txXfrm>
    </dsp:sp>
    <dsp:sp modelId="{DE90EAA5-9AFE-44BD-8525-A0917C984E83}">
      <dsp:nvSpPr>
        <dsp:cNvPr id="0" name=""/>
        <dsp:cNvSpPr/>
      </dsp:nvSpPr>
      <dsp:spPr>
        <a:xfrm>
          <a:off x="3394" y="978420"/>
          <a:ext cx="3309159" cy="289460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de-DE" sz="2400" kern="1200" dirty="0" smtClean="0">
              <a:solidFill>
                <a:srgbClr val="FF0000"/>
              </a:solidFill>
            </a:rPr>
            <a:t>Expertenknappheit</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FF0000"/>
              </a:solidFill>
            </a:rPr>
            <a:t>Mitarbeiterknappheit</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FF0000"/>
              </a:solidFill>
            </a:rPr>
            <a:t>IT-Projekte</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Prozesse optimieren</a:t>
          </a:r>
          <a:endParaRPr lang="de-DE" sz="2400" kern="1200" dirty="0">
            <a:solidFill>
              <a:srgbClr val="00B05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Spezialisierung</a:t>
          </a:r>
          <a:endParaRPr lang="de-DE" sz="2400" kern="1200" dirty="0">
            <a:solidFill>
              <a:srgbClr val="00B05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Auslagerungen</a:t>
          </a:r>
          <a:endParaRPr lang="de-DE" sz="2400" kern="1200" dirty="0">
            <a:solidFill>
              <a:srgbClr val="00B050"/>
            </a:solidFill>
          </a:endParaRPr>
        </a:p>
      </dsp:txBody>
      <dsp:txXfrm>
        <a:off x="3394" y="978420"/>
        <a:ext cx="3309159" cy="2894602"/>
      </dsp:txXfrm>
    </dsp:sp>
    <dsp:sp modelId="{9C0260DF-5039-4F56-A9D8-A3DFEA534594}">
      <dsp:nvSpPr>
        <dsp:cNvPr id="0" name=""/>
        <dsp:cNvSpPr/>
      </dsp:nvSpPr>
      <dsp:spPr>
        <a:xfrm>
          <a:off x="3775836" y="287220"/>
          <a:ext cx="3309159"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de-DE" sz="2400" kern="1200" dirty="0" smtClean="0"/>
            <a:t>Versicherungsmakler</a:t>
          </a:r>
          <a:endParaRPr lang="de-DE" sz="2400" kern="1200" dirty="0"/>
        </a:p>
      </dsp:txBody>
      <dsp:txXfrm>
        <a:off x="3775836" y="287220"/>
        <a:ext cx="3309159" cy="691200"/>
      </dsp:txXfrm>
    </dsp:sp>
    <dsp:sp modelId="{C8BD5599-8419-48FA-8069-C7AFA12DB4D5}">
      <dsp:nvSpPr>
        <dsp:cNvPr id="0" name=""/>
        <dsp:cNvSpPr/>
      </dsp:nvSpPr>
      <dsp:spPr>
        <a:xfrm>
          <a:off x="3775836" y="978420"/>
          <a:ext cx="3309159" cy="289460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de-DE" sz="2400" kern="1200" dirty="0" smtClean="0">
              <a:solidFill>
                <a:srgbClr val="FF0000"/>
              </a:solidFill>
            </a:rPr>
            <a:t>Investitionsbedarf</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FF0000"/>
              </a:solidFill>
            </a:rPr>
            <a:t>Nachfolgerthemen</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FF0000"/>
              </a:solidFill>
            </a:rPr>
            <a:t>Mitarbeiterknappheit</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FF0000"/>
              </a:solidFill>
            </a:rPr>
            <a:t>Haftungsthemen</a:t>
          </a:r>
          <a:endParaRPr lang="de-DE" sz="2400" kern="1200" dirty="0">
            <a:solidFill>
              <a:srgbClr val="FF000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Prozessoptimierung</a:t>
          </a:r>
          <a:endParaRPr lang="de-DE" sz="2400" kern="1200" dirty="0">
            <a:solidFill>
              <a:srgbClr val="00B05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Spezialisierung</a:t>
          </a:r>
          <a:endParaRPr lang="de-DE" sz="2400" kern="1200" dirty="0">
            <a:solidFill>
              <a:srgbClr val="00B050"/>
            </a:solidFill>
          </a:endParaRPr>
        </a:p>
        <a:p>
          <a:pPr marL="228600" lvl="1" indent="-228600" algn="l" defTabSz="1066800">
            <a:lnSpc>
              <a:spcPct val="90000"/>
            </a:lnSpc>
            <a:spcBef>
              <a:spcPct val="0"/>
            </a:spcBef>
            <a:spcAft>
              <a:spcPct val="15000"/>
            </a:spcAft>
            <a:buChar char="••"/>
          </a:pPr>
          <a:r>
            <a:rPr lang="de-DE" sz="2400" kern="1200" dirty="0" smtClean="0">
              <a:solidFill>
                <a:srgbClr val="00B050"/>
              </a:solidFill>
            </a:rPr>
            <a:t>Benchmarking</a:t>
          </a:r>
          <a:endParaRPr lang="de-DE" sz="2400" kern="1200" dirty="0">
            <a:solidFill>
              <a:srgbClr val="00B050"/>
            </a:solidFill>
          </a:endParaRPr>
        </a:p>
      </dsp:txBody>
      <dsp:txXfrm>
        <a:off x="3775836" y="978420"/>
        <a:ext cx="3309159" cy="2894602"/>
      </dsp:txXfrm>
    </dsp:sp>
    <dsp:sp modelId="{B039DD1E-137F-43A0-91B2-393F592018C4}">
      <dsp:nvSpPr>
        <dsp:cNvPr id="0" name=""/>
        <dsp:cNvSpPr/>
      </dsp:nvSpPr>
      <dsp:spPr>
        <a:xfrm>
          <a:off x="7548278" y="287220"/>
          <a:ext cx="3309159"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de-DE" sz="2400" kern="1200" dirty="0" smtClean="0"/>
            <a:t>Kunden</a:t>
          </a:r>
          <a:endParaRPr lang="de-DE" sz="2400" kern="1200" dirty="0"/>
        </a:p>
      </dsp:txBody>
      <dsp:txXfrm>
        <a:off x="7548278" y="287220"/>
        <a:ext cx="3309159" cy="691200"/>
      </dsp:txXfrm>
    </dsp:sp>
    <dsp:sp modelId="{3FF60D9D-1D24-4E3F-8334-392797B7E843}">
      <dsp:nvSpPr>
        <dsp:cNvPr id="0" name=""/>
        <dsp:cNvSpPr/>
      </dsp:nvSpPr>
      <dsp:spPr>
        <a:xfrm>
          <a:off x="7548278" y="978420"/>
          <a:ext cx="3309159" cy="289460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Char char="••"/>
            <a:tabLst/>
            <a:defRPr/>
          </a:pPr>
          <a:r>
            <a:rPr lang="de-DE" sz="2400" kern="1200" dirty="0" smtClean="0">
              <a:solidFill>
                <a:srgbClr val="FF0000"/>
              </a:solidFill>
            </a:rPr>
            <a:t>Risikoänderungen</a:t>
          </a:r>
          <a:endParaRPr lang="de-DE" sz="2400" kern="1200" dirty="0">
            <a:solidFill>
              <a:srgbClr val="FF0000"/>
            </a:solidFill>
          </a:endParaRPr>
        </a:p>
        <a:p>
          <a:pPr marL="0" marR="0" lvl="0" indent="0" algn="l" defTabSz="914400" eaLnBrk="1" fontAlgn="auto" latinLnBrk="0" hangingPunct="1">
            <a:lnSpc>
              <a:spcPct val="100000"/>
            </a:lnSpc>
            <a:spcBef>
              <a:spcPct val="0"/>
            </a:spcBef>
            <a:spcAft>
              <a:spcPts val="0"/>
            </a:spcAft>
            <a:buClrTx/>
            <a:buSzTx/>
            <a:buFontTx/>
            <a:buChar char="••"/>
            <a:tabLst/>
            <a:defRPr/>
          </a:pPr>
          <a:r>
            <a:rPr lang="de-DE" sz="2400" kern="1200" dirty="0" smtClean="0">
              <a:solidFill>
                <a:srgbClr val="FF0000"/>
              </a:solidFill>
            </a:rPr>
            <a:t>Rechtsänderungen</a:t>
          </a:r>
          <a:endParaRPr lang="de-DE" sz="2400" kern="1200" dirty="0">
            <a:solidFill>
              <a:srgbClr val="FF0000"/>
            </a:solidFill>
          </a:endParaRPr>
        </a:p>
        <a:p>
          <a:pPr marL="0" marR="0" lvl="0" indent="0" algn="l" defTabSz="914400" eaLnBrk="1" fontAlgn="auto" latinLnBrk="0" hangingPunct="1">
            <a:lnSpc>
              <a:spcPct val="100000"/>
            </a:lnSpc>
            <a:spcBef>
              <a:spcPct val="0"/>
            </a:spcBef>
            <a:spcAft>
              <a:spcPts val="0"/>
            </a:spcAft>
            <a:buClrTx/>
            <a:buSzTx/>
            <a:buFontTx/>
            <a:buChar char="••"/>
            <a:tabLst/>
            <a:defRPr/>
          </a:pPr>
          <a:r>
            <a:rPr lang="de-DE" sz="2400" kern="1200" dirty="0" smtClean="0">
              <a:solidFill>
                <a:srgbClr val="FF0000"/>
              </a:solidFill>
            </a:rPr>
            <a:t>Mitarbeiterknappheit</a:t>
          </a:r>
          <a:endParaRPr lang="de-DE" sz="2400" kern="1200" dirty="0">
            <a:solidFill>
              <a:srgbClr val="FF0000"/>
            </a:solidFill>
          </a:endParaRPr>
        </a:p>
        <a:p>
          <a:pPr marL="0" marR="0" lvl="0" indent="0" algn="l" defTabSz="914400" eaLnBrk="1" fontAlgn="auto" latinLnBrk="0" hangingPunct="1">
            <a:lnSpc>
              <a:spcPct val="100000"/>
            </a:lnSpc>
            <a:spcBef>
              <a:spcPct val="0"/>
            </a:spcBef>
            <a:spcAft>
              <a:spcPts val="0"/>
            </a:spcAft>
            <a:buClrTx/>
            <a:buSzTx/>
            <a:buFontTx/>
            <a:buChar char="••"/>
            <a:tabLst/>
            <a:defRPr/>
          </a:pPr>
          <a:r>
            <a:rPr lang="de-DE" sz="2400" kern="1200" dirty="0" smtClean="0">
              <a:solidFill>
                <a:srgbClr val="FF0000"/>
              </a:solidFill>
            </a:rPr>
            <a:t>Haftungsthemen</a:t>
          </a:r>
          <a:endParaRPr lang="de-DE" sz="2400" kern="1200" dirty="0">
            <a:solidFill>
              <a:srgbClr val="FF0000"/>
            </a:solidFill>
          </a:endParaRPr>
        </a:p>
        <a:p>
          <a:pPr marL="0" marR="0" lvl="0" indent="0" algn="l" defTabSz="914400" eaLnBrk="1" fontAlgn="auto" latinLnBrk="0" hangingPunct="1">
            <a:lnSpc>
              <a:spcPct val="100000"/>
            </a:lnSpc>
            <a:spcBef>
              <a:spcPct val="0"/>
            </a:spcBef>
            <a:spcAft>
              <a:spcPts val="0"/>
            </a:spcAft>
            <a:buClrTx/>
            <a:buSzTx/>
            <a:buFontTx/>
            <a:buChar char="••"/>
            <a:tabLst/>
            <a:defRPr/>
          </a:pPr>
          <a:r>
            <a:rPr lang="de-DE" sz="2400" kern="1200" dirty="0" smtClean="0">
              <a:solidFill>
                <a:srgbClr val="00B050"/>
              </a:solidFill>
            </a:rPr>
            <a:t>Prozessoptimierung</a:t>
          </a:r>
          <a:endParaRPr lang="de-DE" sz="2400" kern="1200" dirty="0">
            <a:solidFill>
              <a:srgbClr val="00B050"/>
            </a:solidFill>
          </a:endParaRPr>
        </a:p>
        <a:p>
          <a:pPr marL="0" marR="0" lvl="0" indent="0" algn="l" defTabSz="914400" eaLnBrk="1" fontAlgn="auto" latinLnBrk="0" hangingPunct="1">
            <a:lnSpc>
              <a:spcPct val="100000"/>
            </a:lnSpc>
            <a:spcBef>
              <a:spcPct val="0"/>
            </a:spcBef>
            <a:spcAft>
              <a:spcPts val="0"/>
            </a:spcAft>
            <a:buClrTx/>
            <a:buSzTx/>
            <a:buFontTx/>
            <a:buChar char="••"/>
            <a:tabLst/>
            <a:defRPr/>
          </a:pPr>
          <a:endParaRPr lang="de-DE" sz="2400" kern="1200" dirty="0">
            <a:solidFill>
              <a:srgbClr val="00B050"/>
            </a:solidFill>
          </a:endParaRPr>
        </a:p>
        <a:p>
          <a:pPr marL="228600" lvl="1" indent="0" algn="l" defTabSz="1066800">
            <a:lnSpc>
              <a:spcPct val="90000"/>
            </a:lnSpc>
            <a:spcBef>
              <a:spcPct val="0"/>
            </a:spcBef>
            <a:spcAft>
              <a:spcPct val="15000"/>
            </a:spcAft>
            <a:buChar char="••"/>
          </a:pPr>
          <a:endParaRPr lang="de-DE" sz="2400" kern="1200" dirty="0"/>
        </a:p>
      </dsp:txBody>
      <dsp:txXfrm>
        <a:off x="7548278" y="978420"/>
        <a:ext cx="3309159" cy="2894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432C8-7540-4930-922F-12072F623D06}">
      <dsp:nvSpPr>
        <dsp:cNvPr id="0" name=""/>
        <dsp:cNvSpPr/>
      </dsp:nvSpPr>
      <dsp:spPr>
        <a:xfrm>
          <a:off x="1576960" y="0"/>
          <a:ext cx="4636104" cy="4636104"/>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99125-C2AB-4BBD-A28E-6CAD8928687C}">
      <dsp:nvSpPr>
        <dsp:cNvPr id="0" name=""/>
        <dsp:cNvSpPr/>
      </dsp:nvSpPr>
      <dsp:spPr>
        <a:xfrm>
          <a:off x="1878306" y="301346"/>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Delegieren</a:t>
          </a:r>
        </a:p>
        <a:p>
          <a:pPr lvl="0" algn="ctr" defTabSz="977900">
            <a:lnSpc>
              <a:spcPct val="90000"/>
            </a:lnSpc>
            <a:spcBef>
              <a:spcPct val="0"/>
            </a:spcBef>
            <a:spcAft>
              <a:spcPct val="35000"/>
            </a:spcAft>
          </a:pPr>
          <a:r>
            <a:rPr lang="de-DE" sz="2200" kern="1200" dirty="0" smtClean="0"/>
            <a:t>C</a:t>
          </a:r>
          <a:endParaRPr lang="de-DE" sz="2200" kern="1200" dirty="0"/>
        </a:p>
      </dsp:txBody>
      <dsp:txXfrm>
        <a:off x="1968832" y="391872"/>
        <a:ext cx="1673389" cy="1673389"/>
      </dsp:txXfrm>
    </dsp:sp>
    <dsp:sp modelId="{6C019036-5131-4070-91FA-604214866A12}">
      <dsp:nvSpPr>
        <dsp:cNvPr id="0" name=""/>
        <dsp:cNvSpPr/>
      </dsp:nvSpPr>
      <dsp:spPr>
        <a:xfrm>
          <a:off x="4057275" y="301346"/>
          <a:ext cx="1854441" cy="1854441"/>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solidFill>
                <a:schemeClr val="tx1"/>
              </a:solidFill>
            </a:rPr>
            <a:t>Sofort</a:t>
          </a:r>
          <a:r>
            <a:rPr lang="de-DE" sz="2200" kern="1200" dirty="0" smtClean="0">
              <a:solidFill>
                <a:srgbClr val="FF0000"/>
              </a:solidFill>
            </a:rPr>
            <a:t> </a:t>
          </a:r>
          <a:r>
            <a:rPr lang="de-DE" sz="2200" kern="1200" dirty="0" smtClean="0">
              <a:solidFill>
                <a:schemeClr val="tx1"/>
              </a:solidFill>
            </a:rPr>
            <a:t>erledigen</a:t>
          </a:r>
        </a:p>
        <a:p>
          <a:pPr lvl="0" algn="ctr" defTabSz="977900">
            <a:lnSpc>
              <a:spcPct val="90000"/>
            </a:lnSpc>
            <a:spcBef>
              <a:spcPct val="0"/>
            </a:spcBef>
            <a:spcAft>
              <a:spcPct val="35000"/>
            </a:spcAft>
          </a:pPr>
          <a:r>
            <a:rPr lang="de-DE" sz="2200" kern="1200" dirty="0" smtClean="0">
              <a:solidFill>
                <a:schemeClr val="tx1"/>
              </a:solidFill>
            </a:rPr>
            <a:t>A</a:t>
          </a:r>
          <a:endParaRPr lang="de-DE" sz="2200" kern="1200" dirty="0">
            <a:solidFill>
              <a:schemeClr val="tx1"/>
            </a:solidFill>
          </a:endParaRPr>
        </a:p>
      </dsp:txBody>
      <dsp:txXfrm>
        <a:off x="4147801" y="391872"/>
        <a:ext cx="1673389" cy="1673389"/>
      </dsp:txXfrm>
    </dsp:sp>
    <dsp:sp modelId="{B1065A27-B952-46F8-900E-5CF3F38EB633}">
      <dsp:nvSpPr>
        <dsp:cNvPr id="0" name=""/>
        <dsp:cNvSpPr/>
      </dsp:nvSpPr>
      <dsp:spPr>
        <a:xfrm>
          <a:off x="1878306" y="2480315"/>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Wegwerfen</a:t>
          </a:r>
        </a:p>
        <a:p>
          <a:pPr lvl="0" algn="ctr" defTabSz="977900">
            <a:lnSpc>
              <a:spcPct val="90000"/>
            </a:lnSpc>
            <a:spcBef>
              <a:spcPct val="0"/>
            </a:spcBef>
            <a:spcAft>
              <a:spcPct val="35000"/>
            </a:spcAft>
          </a:pPr>
          <a:r>
            <a:rPr lang="de-DE" sz="2200" kern="1200" dirty="0" smtClean="0"/>
            <a:t>D</a:t>
          </a:r>
          <a:endParaRPr lang="de-DE" sz="2200" kern="1200" dirty="0"/>
        </a:p>
      </dsp:txBody>
      <dsp:txXfrm>
        <a:off x="1968832" y="2570841"/>
        <a:ext cx="1673389" cy="1673389"/>
      </dsp:txXfrm>
    </dsp:sp>
    <dsp:sp modelId="{40E14479-F494-489B-88C5-62DD2CE88BB7}">
      <dsp:nvSpPr>
        <dsp:cNvPr id="0" name=""/>
        <dsp:cNvSpPr/>
      </dsp:nvSpPr>
      <dsp:spPr>
        <a:xfrm>
          <a:off x="4057275" y="2480315"/>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Terminieren</a:t>
          </a:r>
        </a:p>
        <a:p>
          <a:pPr lvl="0" algn="ctr" defTabSz="977900">
            <a:lnSpc>
              <a:spcPct val="90000"/>
            </a:lnSpc>
            <a:spcBef>
              <a:spcPct val="0"/>
            </a:spcBef>
            <a:spcAft>
              <a:spcPct val="35000"/>
            </a:spcAft>
          </a:pPr>
          <a:r>
            <a:rPr lang="de-DE" sz="2200" kern="1200" dirty="0" smtClean="0"/>
            <a:t>B</a:t>
          </a:r>
          <a:endParaRPr lang="de-DE" sz="2200" kern="1200" dirty="0"/>
        </a:p>
      </dsp:txBody>
      <dsp:txXfrm>
        <a:off x="4147801" y="2570841"/>
        <a:ext cx="1673389" cy="16733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432C8-7540-4930-922F-12072F623D06}">
      <dsp:nvSpPr>
        <dsp:cNvPr id="0" name=""/>
        <dsp:cNvSpPr/>
      </dsp:nvSpPr>
      <dsp:spPr>
        <a:xfrm>
          <a:off x="1576960" y="0"/>
          <a:ext cx="4636104" cy="4636104"/>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99125-C2AB-4BBD-A28E-6CAD8928687C}">
      <dsp:nvSpPr>
        <dsp:cNvPr id="0" name=""/>
        <dsp:cNvSpPr/>
      </dsp:nvSpPr>
      <dsp:spPr>
        <a:xfrm>
          <a:off x="1878306" y="301346"/>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Delegieren</a:t>
          </a:r>
          <a:endParaRPr lang="de-DE" sz="2200" kern="1200" dirty="0"/>
        </a:p>
      </dsp:txBody>
      <dsp:txXfrm>
        <a:off x="1968832" y="391872"/>
        <a:ext cx="1673389" cy="1673389"/>
      </dsp:txXfrm>
    </dsp:sp>
    <dsp:sp modelId="{6C019036-5131-4070-91FA-604214866A12}">
      <dsp:nvSpPr>
        <dsp:cNvPr id="0" name=""/>
        <dsp:cNvSpPr/>
      </dsp:nvSpPr>
      <dsp:spPr>
        <a:xfrm>
          <a:off x="4057275" y="301346"/>
          <a:ext cx="1854441" cy="1854441"/>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solidFill>
                <a:schemeClr val="tx1"/>
              </a:solidFill>
            </a:rPr>
            <a:t>Sofort</a:t>
          </a:r>
          <a:r>
            <a:rPr lang="de-DE" sz="2200" kern="1200" dirty="0" smtClean="0">
              <a:solidFill>
                <a:srgbClr val="FF0000"/>
              </a:solidFill>
            </a:rPr>
            <a:t> </a:t>
          </a:r>
          <a:r>
            <a:rPr lang="de-DE" sz="2200" kern="1200" dirty="0" smtClean="0">
              <a:solidFill>
                <a:schemeClr val="tx1"/>
              </a:solidFill>
            </a:rPr>
            <a:t>erledigen</a:t>
          </a:r>
          <a:endParaRPr lang="de-DE" sz="2200" kern="1200" dirty="0">
            <a:solidFill>
              <a:schemeClr val="tx1"/>
            </a:solidFill>
          </a:endParaRPr>
        </a:p>
      </dsp:txBody>
      <dsp:txXfrm>
        <a:off x="4147801" y="391872"/>
        <a:ext cx="1673389" cy="1673389"/>
      </dsp:txXfrm>
    </dsp:sp>
    <dsp:sp modelId="{B1065A27-B952-46F8-900E-5CF3F38EB633}">
      <dsp:nvSpPr>
        <dsp:cNvPr id="0" name=""/>
        <dsp:cNvSpPr/>
      </dsp:nvSpPr>
      <dsp:spPr>
        <a:xfrm>
          <a:off x="1878306" y="2480315"/>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Wegwerfen</a:t>
          </a:r>
          <a:endParaRPr lang="de-DE" sz="2200" kern="1200" dirty="0"/>
        </a:p>
      </dsp:txBody>
      <dsp:txXfrm>
        <a:off x="1968832" y="2570841"/>
        <a:ext cx="1673389" cy="1673389"/>
      </dsp:txXfrm>
    </dsp:sp>
    <dsp:sp modelId="{40E14479-F494-489B-88C5-62DD2CE88BB7}">
      <dsp:nvSpPr>
        <dsp:cNvPr id="0" name=""/>
        <dsp:cNvSpPr/>
      </dsp:nvSpPr>
      <dsp:spPr>
        <a:xfrm>
          <a:off x="4057275" y="2480315"/>
          <a:ext cx="1854441" cy="18544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de-DE" sz="2200" kern="1200" dirty="0" smtClean="0"/>
            <a:t>Terminieren</a:t>
          </a:r>
          <a:endParaRPr lang="de-DE" sz="2200" kern="1200" dirty="0"/>
        </a:p>
      </dsp:txBody>
      <dsp:txXfrm>
        <a:off x="4147801" y="2570841"/>
        <a:ext cx="1673389" cy="16733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DBF30-0176-457B-BCF4-89D9DE450B61}">
      <dsp:nvSpPr>
        <dsp:cNvPr id="0" name=""/>
        <dsp:cNvSpPr/>
      </dsp:nvSpPr>
      <dsp:spPr>
        <a:xfrm rot="5400000">
          <a:off x="6657206" y="-2647423"/>
          <a:ext cx="1239477" cy="684889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de-DE" sz="1700" kern="1200" dirty="0" smtClean="0"/>
            <a:t>Mitarbeiter-Awareness</a:t>
          </a:r>
          <a:endParaRPr lang="de-DE" sz="1700" kern="1200" dirty="0"/>
        </a:p>
        <a:p>
          <a:pPr marL="171450" lvl="1" indent="-171450" algn="l" defTabSz="755650">
            <a:lnSpc>
              <a:spcPct val="90000"/>
            </a:lnSpc>
            <a:spcBef>
              <a:spcPct val="0"/>
            </a:spcBef>
            <a:spcAft>
              <a:spcPct val="15000"/>
            </a:spcAft>
            <a:buChar char="••"/>
          </a:pPr>
          <a:r>
            <a:rPr lang="de-DE" sz="1700" kern="1200" dirty="0" smtClean="0"/>
            <a:t>Notfallplanung</a:t>
          </a:r>
          <a:endParaRPr lang="de-DE" sz="1700" kern="1200" dirty="0"/>
        </a:p>
        <a:p>
          <a:pPr marL="171450" lvl="1" indent="-171450" algn="l" defTabSz="755650">
            <a:lnSpc>
              <a:spcPct val="90000"/>
            </a:lnSpc>
            <a:spcBef>
              <a:spcPct val="0"/>
            </a:spcBef>
            <a:spcAft>
              <a:spcPct val="15000"/>
            </a:spcAft>
            <a:buChar char="••"/>
          </a:pPr>
          <a:endParaRPr lang="de-DE" sz="1700" kern="1200" dirty="0"/>
        </a:p>
      </dsp:txBody>
      <dsp:txXfrm rot="-5400000">
        <a:off x="3852500" y="217789"/>
        <a:ext cx="6788384" cy="1118465"/>
      </dsp:txXfrm>
    </dsp:sp>
    <dsp:sp modelId="{FE18E30D-BBF6-4859-8401-D9C8B14EB03F}">
      <dsp:nvSpPr>
        <dsp:cNvPr id="0" name=""/>
        <dsp:cNvSpPr/>
      </dsp:nvSpPr>
      <dsp:spPr>
        <a:xfrm>
          <a:off x="0" y="2347"/>
          <a:ext cx="3852500" cy="154934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de-DE" sz="2600" kern="1200" dirty="0" smtClean="0"/>
            <a:t>Prävention</a:t>
          </a:r>
          <a:endParaRPr lang="de-DE" sz="2600" kern="1200" dirty="0"/>
        </a:p>
      </dsp:txBody>
      <dsp:txXfrm>
        <a:off x="75633" y="77980"/>
        <a:ext cx="3701234" cy="1398081"/>
      </dsp:txXfrm>
    </dsp:sp>
    <dsp:sp modelId="{8D2906C4-ED29-4E6D-878A-FD083C95CEFA}">
      <dsp:nvSpPr>
        <dsp:cNvPr id="0" name=""/>
        <dsp:cNvSpPr/>
      </dsp:nvSpPr>
      <dsp:spPr>
        <a:xfrm rot="5400000">
          <a:off x="6657206" y="-1020609"/>
          <a:ext cx="1239477" cy="684889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de-DE" sz="1700" kern="1200" dirty="0" smtClean="0"/>
            <a:t>Präventionszahlungen / Zuschüsse</a:t>
          </a:r>
          <a:endParaRPr lang="de-DE" sz="1700" kern="1200" dirty="0"/>
        </a:p>
        <a:p>
          <a:pPr marL="171450" lvl="1" indent="-171450" algn="l" defTabSz="755650">
            <a:lnSpc>
              <a:spcPct val="90000"/>
            </a:lnSpc>
            <a:spcBef>
              <a:spcPct val="0"/>
            </a:spcBef>
            <a:spcAft>
              <a:spcPct val="15000"/>
            </a:spcAft>
            <a:buChar char="••"/>
          </a:pPr>
          <a:r>
            <a:rPr lang="de-DE" sz="1700" kern="1200" dirty="0" smtClean="0"/>
            <a:t>Schadenzahlungen</a:t>
          </a:r>
          <a:endParaRPr lang="de-DE" sz="1700" kern="1200" dirty="0"/>
        </a:p>
        <a:p>
          <a:pPr marL="171450" lvl="1" indent="-171450" algn="l" defTabSz="755650">
            <a:lnSpc>
              <a:spcPct val="90000"/>
            </a:lnSpc>
            <a:spcBef>
              <a:spcPct val="0"/>
            </a:spcBef>
            <a:spcAft>
              <a:spcPct val="15000"/>
            </a:spcAft>
            <a:buChar char="••"/>
          </a:pPr>
          <a:r>
            <a:rPr lang="de-DE" sz="1700" kern="1200" dirty="0" smtClean="0"/>
            <a:t>Bereithaltung/ Bezahlung von externen Spezialisten</a:t>
          </a:r>
          <a:endParaRPr lang="de-DE" sz="1700" kern="1200" dirty="0"/>
        </a:p>
      </dsp:txBody>
      <dsp:txXfrm rot="-5400000">
        <a:off x="3852500" y="1844603"/>
        <a:ext cx="6788384" cy="1118465"/>
      </dsp:txXfrm>
    </dsp:sp>
    <dsp:sp modelId="{4EA14C6E-B8B7-4496-8F44-5C83F07FB70B}">
      <dsp:nvSpPr>
        <dsp:cNvPr id="0" name=""/>
        <dsp:cNvSpPr/>
      </dsp:nvSpPr>
      <dsp:spPr>
        <a:xfrm>
          <a:off x="0" y="1629162"/>
          <a:ext cx="3852500" cy="154934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de-DE" sz="2600" kern="1200" dirty="0" smtClean="0"/>
            <a:t>Versicherung</a:t>
          </a:r>
          <a:endParaRPr lang="de-DE" sz="2600" kern="1200" dirty="0"/>
        </a:p>
      </dsp:txBody>
      <dsp:txXfrm>
        <a:off x="75633" y="1704795"/>
        <a:ext cx="3701234" cy="1398081"/>
      </dsp:txXfrm>
    </dsp:sp>
    <dsp:sp modelId="{857804AB-E20F-41C5-A470-BBBA61F5A7E3}">
      <dsp:nvSpPr>
        <dsp:cNvPr id="0" name=""/>
        <dsp:cNvSpPr/>
      </dsp:nvSpPr>
      <dsp:spPr>
        <a:xfrm rot="5400000">
          <a:off x="6657206" y="606205"/>
          <a:ext cx="1239477" cy="684889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de-DE" sz="1700" kern="1200" dirty="0" smtClean="0"/>
            <a:t>IT: Forensik, Instandsetzung</a:t>
          </a:r>
          <a:endParaRPr lang="de-DE" sz="1700" kern="1200" dirty="0"/>
        </a:p>
        <a:p>
          <a:pPr marL="171450" lvl="1" indent="-171450" algn="l" defTabSz="755650">
            <a:lnSpc>
              <a:spcPct val="90000"/>
            </a:lnSpc>
            <a:spcBef>
              <a:spcPct val="0"/>
            </a:spcBef>
            <a:spcAft>
              <a:spcPct val="15000"/>
            </a:spcAft>
            <a:buChar char="••"/>
          </a:pPr>
          <a:r>
            <a:rPr lang="de-DE" sz="1700" kern="1200" dirty="0" smtClean="0"/>
            <a:t>Organisation: Betriebsorganisation, Betriebsunterbrechung</a:t>
          </a:r>
          <a:endParaRPr lang="de-DE" sz="1700" kern="1200" dirty="0"/>
        </a:p>
        <a:p>
          <a:pPr marL="171450" lvl="1" indent="-171450" algn="l" defTabSz="755650">
            <a:lnSpc>
              <a:spcPct val="90000"/>
            </a:lnSpc>
            <a:spcBef>
              <a:spcPct val="0"/>
            </a:spcBef>
            <a:spcAft>
              <a:spcPct val="15000"/>
            </a:spcAft>
            <a:buChar char="••"/>
          </a:pPr>
          <a:r>
            <a:rPr lang="de-DE" sz="1700" kern="1200" dirty="0" smtClean="0"/>
            <a:t>Kommunikation: Erpresser-Kommunikation, Krisen-Kommunikation</a:t>
          </a:r>
          <a:endParaRPr lang="de-DE" sz="1700" kern="1200" dirty="0"/>
        </a:p>
        <a:p>
          <a:pPr marL="171450" lvl="1" indent="-171450" algn="l" defTabSz="755650">
            <a:lnSpc>
              <a:spcPct val="90000"/>
            </a:lnSpc>
            <a:spcBef>
              <a:spcPct val="0"/>
            </a:spcBef>
            <a:spcAft>
              <a:spcPct val="15000"/>
            </a:spcAft>
            <a:buChar char="••"/>
          </a:pPr>
          <a:r>
            <a:rPr lang="de-DE" sz="1700" kern="1200" dirty="0" smtClean="0"/>
            <a:t>Recht: Datenschutz, Polizei/ LKA, Rechtsberatung</a:t>
          </a:r>
          <a:endParaRPr lang="de-DE" sz="1700" kern="1200" dirty="0"/>
        </a:p>
      </dsp:txBody>
      <dsp:txXfrm rot="-5400000">
        <a:off x="3852500" y="3471417"/>
        <a:ext cx="6788384" cy="1118465"/>
      </dsp:txXfrm>
    </dsp:sp>
    <dsp:sp modelId="{F59976A8-18A8-4B12-9E1A-74161E2E51E1}">
      <dsp:nvSpPr>
        <dsp:cNvPr id="0" name=""/>
        <dsp:cNvSpPr/>
      </dsp:nvSpPr>
      <dsp:spPr>
        <a:xfrm>
          <a:off x="0" y="3255977"/>
          <a:ext cx="3852500" cy="154934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de-DE" sz="2600" kern="1200" dirty="0" smtClean="0"/>
            <a:t>Schadenmanagement</a:t>
          </a:r>
        </a:p>
        <a:p>
          <a:pPr lvl="0" algn="ctr" defTabSz="1155700">
            <a:lnSpc>
              <a:spcPct val="90000"/>
            </a:lnSpc>
            <a:spcBef>
              <a:spcPct val="0"/>
            </a:spcBef>
            <a:spcAft>
              <a:spcPct val="35000"/>
            </a:spcAft>
          </a:pPr>
          <a:r>
            <a:rPr lang="de-DE" sz="2600" kern="1200" dirty="0" smtClean="0"/>
            <a:t>(externe Spezialisten)</a:t>
          </a:r>
          <a:endParaRPr lang="de-DE" sz="2600" kern="1200" dirty="0"/>
        </a:p>
      </dsp:txBody>
      <dsp:txXfrm>
        <a:off x="75633" y="3331610"/>
        <a:ext cx="3701234" cy="139808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5" y="0"/>
            <a:ext cx="2945659" cy="498055"/>
          </a:xfrm>
          <a:prstGeom prst="rect">
            <a:avLst/>
          </a:prstGeom>
        </p:spPr>
        <p:txBody>
          <a:bodyPr vert="horz" lIns="91440" tIns="45720" rIns="91440" bIns="45720" rtlCol="0"/>
          <a:lstStyle>
            <a:lvl1pPr algn="r">
              <a:defRPr sz="1200"/>
            </a:lvl1pPr>
          </a:lstStyle>
          <a:p>
            <a:fld id="{BC262AAD-EE45-4569-A43C-3777BCDBA7C9}" type="datetimeFigureOut">
              <a:rPr lang="de-DE" smtClean="0"/>
              <a:t>14.02.2024</a:t>
            </a:fld>
            <a:endParaRPr lang="de-DE"/>
          </a:p>
        </p:txBody>
      </p:sp>
      <p:sp>
        <p:nvSpPr>
          <p:cNvPr id="4" name="Fußzeilenplatzhalter 3"/>
          <p:cNvSpPr>
            <a:spLocks noGrp="1"/>
          </p:cNvSpPr>
          <p:nvPr>
            <p:ph type="ftr" sz="quarter" idx="2"/>
          </p:nvPr>
        </p:nvSpPr>
        <p:spPr>
          <a:xfrm>
            <a:off x="1" y="9428586"/>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5" y="9428586"/>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5" y="0"/>
            <a:ext cx="2945659" cy="498055"/>
          </a:xfrm>
          <a:prstGeom prst="rect">
            <a:avLst/>
          </a:prstGeom>
        </p:spPr>
        <p:txBody>
          <a:bodyPr vert="horz" lIns="91440" tIns="45720" rIns="91440" bIns="45720" rtlCol="0"/>
          <a:lstStyle>
            <a:lvl1pPr algn="r">
              <a:defRPr sz="1200"/>
            </a:lvl1pPr>
          </a:lstStyle>
          <a:p>
            <a:fld id="{5AC9ED1C-5157-4F32-B542-B10EF038D16B}" type="datetimeFigureOut">
              <a:rPr lang="de-DE" smtClean="0"/>
              <a:t>14.02.2024</a:t>
            </a:fld>
            <a:endParaRPr lang="de-DE"/>
          </a:p>
        </p:txBody>
      </p:sp>
      <p:sp>
        <p:nvSpPr>
          <p:cNvPr id="4" name="Folienbildplatzhalter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428586"/>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5" y="9428586"/>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hyperlink" Target="https://360gradmanagerschutz.de/check-cyberhaftung-von-heuking-mrh-trow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360gradmanagerschutz.de/check-cyberhaftung-von-heuking-mrh-trow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a:t>
            </a:fld>
            <a:endParaRPr lang="de-DE"/>
          </a:p>
        </p:txBody>
      </p:sp>
      <p:sp>
        <p:nvSpPr>
          <p:cNvPr id="3" name="Textplatzhalter 2"/>
          <p:cNvSpPr>
            <a:spLocks noGrp="1"/>
          </p:cNvSpPr>
          <p:nvPr>
            <p:ph type="body" sz="half" idx="2"/>
          </p:nvPr>
        </p:nvSpPr>
        <p:spPr/>
        <p:txBody>
          <a:bodyPr/>
          <a:lstStyle/>
          <a:p>
            <a:endParaRPr lang="de-DE" dirty="0" smtClean="0"/>
          </a:p>
          <a:p>
            <a:r>
              <a:rPr lang="de-DE" b="1" dirty="0"/>
              <a:t>„Must-</a:t>
            </a:r>
            <a:r>
              <a:rPr lang="de-DE" b="1" dirty="0" err="1"/>
              <a:t>haves</a:t>
            </a:r>
            <a:r>
              <a:rPr lang="de-DE" b="1" dirty="0"/>
              <a:t>“ 2024: Grundlageninstrumente in der Kundenansprache I Produktempfehlungen</a:t>
            </a:r>
            <a:endParaRPr lang="de-DE" dirty="0"/>
          </a:p>
          <a:p>
            <a:pPr marL="342900" indent="-342900">
              <a:buFont typeface="Arial" panose="020B0604020202020204" pitchFamily="34" charset="0"/>
              <a:buChar char="•"/>
            </a:pPr>
            <a:r>
              <a:rPr lang="de-DE" dirty="0"/>
              <a:t>Marktentwicklungen im Firmenversicherungsgeschäft </a:t>
            </a:r>
          </a:p>
          <a:p>
            <a:pPr marL="342900" indent="-342900">
              <a:buFont typeface="Arial" panose="020B0604020202020204" pitchFamily="34" charset="0"/>
              <a:buChar char="•"/>
            </a:pPr>
            <a:r>
              <a:rPr lang="de-DE" dirty="0" smtClean="0"/>
              <a:t>Service-Check </a:t>
            </a:r>
            <a:r>
              <a:rPr lang="de-DE" dirty="0"/>
              <a:t>2024 </a:t>
            </a:r>
          </a:p>
          <a:p>
            <a:pPr marL="342900" indent="-342900">
              <a:buFont typeface="Arial" panose="020B0604020202020204" pitchFamily="34" charset="0"/>
              <a:buChar char="•"/>
            </a:pPr>
            <a:r>
              <a:rPr lang="de-DE" dirty="0" smtClean="0"/>
              <a:t>Cyberversicherung </a:t>
            </a:r>
            <a:r>
              <a:rPr lang="de-DE" dirty="0"/>
              <a:t>Empfehlungen/Handlungsbedarf </a:t>
            </a:r>
          </a:p>
          <a:p>
            <a:pPr marL="342900" indent="-342900">
              <a:buFont typeface="Arial" panose="020B0604020202020204" pitchFamily="34" charset="0"/>
              <a:buChar char="•"/>
            </a:pPr>
            <a:r>
              <a:rPr lang="de-DE" dirty="0" smtClean="0"/>
              <a:t>Summenanpassung </a:t>
            </a:r>
            <a:r>
              <a:rPr lang="de-DE" dirty="0"/>
              <a:t>im Bestand </a:t>
            </a:r>
          </a:p>
          <a:p>
            <a:pPr marL="342900" indent="-342900">
              <a:buFont typeface="Arial" panose="020B0604020202020204" pitchFamily="34" charset="0"/>
              <a:buChar char="•"/>
            </a:pPr>
            <a:r>
              <a:rPr lang="de-DE" dirty="0" smtClean="0"/>
              <a:t>Überprüfung </a:t>
            </a:r>
            <a:r>
              <a:rPr lang="de-DE" dirty="0"/>
              <a:t>der Bestände: </a:t>
            </a:r>
            <a:r>
              <a:rPr lang="de-DE" dirty="0" err="1"/>
              <a:t>Umdeckung</a:t>
            </a:r>
            <a:r>
              <a:rPr lang="de-DE" dirty="0"/>
              <a:t> auf afm Rahmenverträge oder auf aktuelle Bedingungen der VR </a:t>
            </a:r>
          </a:p>
          <a:p>
            <a:pPr marL="342900" indent="-342900">
              <a:buFont typeface="Arial" panose="020B0604020202020204" pitchFamily="34" charset="0"/>
              <a:buChar char="•"/>
            </a:pPr>
            <a:endParaRPr lang="de-DE" dirty="0"/>
          </a:p>
          <a:p>
            <a:r>
              <a:rPr lang="de-DE" dirty="0" smtClean="0"/>
              <a:t>Ulrich Kiesl, </a:t>
            </a:r>
            <a:r>
              <a:rPr lang="de-DE" dirty="0"/>
              <a:t>Marcel Schulte</a:t>
            </a:r>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Agenda </a:t>
            </a:r>
            <a:r>
              <a:rPr lang="de-DE" dirty="0"/>
              <a:t>„Must-</a:t>
            </a:r>
            <a:r>
              <a:rPr lang="de-DE" dirty="0" err="1"/>
              <a:t>haves</a:t>
            </a:r>
            <a:r>
              <a:rPr lang="de-DE" dirty="0"/>
              <a:t>“ 2024</a:t>
            </a:r>
          </a:p>
        </p:txBody>
      </p:sp>
    </p:spTree>
    <p:extLst>
      <p:ext uri="{BB962C8B-B14F-4D97-AF65-F5344CB8AC3E}">
        <p14:creationId xmlns:p14="http://schemas.microsoft.com/office/powerpoint/2010/main" val="11389446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4" name="Titel 3"/>
          <p:cNvSpPr>
            <a:spLocks noGrp="1"/>
          </p:cNvSpPr>
          <p:nvPr>
            <p:ph type="title"/>
          </p:nvPr>
        </p:nvSpPr>
        <p:spPr/>
        <p:txBody>
          <a:bodyPr/>
          <a:lstStyle/>
          <a:p>
            <a:r>
              <a:rPr lang="de-DE" dirty="0" smtClean="0"/>
              <a:t>Service-Check 2024 - Neuerungen</a:t>
            </a:r>
            <a:endParaRPr lang="de-DE" dirty="0"/>
          </a:p>
        </p:txBody>
      </p:sp>
      <p:pic>
        <p:nvPicPr>
          <p:cNvPr id="5" name="Grafik 4"/>
          <p:cNvPicPr>
            <a:picLocks noChangeAspect="1"/>
          </p:cNvPicPr>
          <p:nvPr/>
        </p:nvPicPr>
        <p:blipFill>
          <a:blip r:embed="rId2"/>
          <a:stretch>
            <a:fillRect/>
          </a:stretch>
        </p:blipFill>
        <p:spPr>
          <a:xfrm>
            <a:off x="969120" y="2045155"/>
            <a:ext cx="7286625" cy="1752600"/>
          </a:xfrm>
          <a:prstGeom prst="rect">
            <a:avLst/>
          </a:prstGeom>
        </p:spPr>
      </p:pic>
      <p:pic>
        <p:nvPicPr>
          <p:cNvPr id="7" name="Grafik 6"/>
          <p:cNvPicPr>
            <a:picLocks noChangeAspect="1"/>
          </p:cNvPicPr>
          <p:nvPr/>
        </p:nvPicPr>
        <p:blipFill>
          <a:blip r:embed="rId3"/>
          <a:stretch>
            <a:fillRect/>
          </a:stretch>
        </p:blipFill>
        <p:spPr>
          <a:xfrm>
            <a:off x="3051055" y="4147144"/>
            <a:ext cx="7400925" cy="1666875"/>
          </a:xfrm>
          <a:prstGeom prst="rect">
            <a:avLst/>
          </a:prstGeom>
        </p:spPr>
      </p:pic>
    </p:spTree>
    <p:extLst>
      <p:ext uri="{BB962C8B-B14F-4D97-AF65-F5344CB8AC3E}">
        <p14:creationId xmlns:p14="http://schemas.microsoft.com/office/powerpoint/2010/main" val="3359634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4" name="Titel 3"/>
          <p:cNvSpPr>
            <a:spLocks noGrp="1"/>
          </p:cNvSpPr>
          <p:nvPr>
            <p:ph type="title"/>
          </p:nvPr>
        </p:nvSpPr>
        <p:spPr/>
        <p:txBody>
          <a:bodyPr/>
          <a:lstStyle/>
          <a:p>
            <a:r>
              <a:rPr lang="de-DE" dirty="0" smtClean="0"/>
              <a:t>Service-Check 2024 - Neuerungen</a:t>
            </a:r>
            <a:endParaRPr lang="de-DE" dirty="0"/>
          </a:p>
        </p:txBody>
      </p:sp>
      <p:pic>
        <p:nvPicPr>
          <p:cNvPr id="5" name="Grafik 4"/>
          <p:cNvPicPr>
            <a:picLocks noChangeAspect="1"/>
          </p:cNvPicPr>
          <p:nvPr/>
        </p:nvPicPr>
        <p:blipFill>
          <a:blip r:embed="rId2"/>
          <a:stretch>
            <a:fillRect/>
          </a:stretch>
        </p:blipFill>
        <p:spPr>
          <a:xfrm>
            <a:off x="1907206" y="1628289"/>
            <a:ext cx="7836578" cy="4723867"/>
          </a:xfrm>
          <a:prstGeom prst="rect">
            <a:avLst/>
          </a:prstGeom>
        </p:spPr>
      </p:pic>
    </p:spTree>
    <p:extLst>
      <p:ext uri="{BB962C8B-B14F-4D97-AF65-F5344CB8AC3E}">
        <p14:creationId xmlns:p14="http://schemas.microsoft.com/office/powerpoint/2010/main" val="2369106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pic>
        <p:nvPicPr>
          <p:cNvPr id="6" name="Grafik 5"/>
          <p:cNvPicPr>
            <a:picLocks noChangeAspect="1"/>
          </p:cNvPicPr>
          <p:nvPr/>
        </p:nvPicPr>
        <p:blipFill>
          <a:blip r:embed="rId2"/>
          <a:stretch>
            <a:fillRect/>
          </a:stretch>
        </p:blipFill>
        <p:spPr>
          <a:xfrm>
            <a:off x="1499134" y="2668556"/>
            <a:ext cx="9179292" cy="2730462"/>
          </a:xfrm>
          <a:prstGeom prst="rect">
            <a:avLst/>
          </a:prstGeom>
        </p:spPr>
      </p:pic>
      <p:sp>
        <p:nvSpPr>
          <p:cNvPr id="3" name="Textplatzhalter 2"/>
          <p:cNvSpPr>
            <a:spLocks noGrp="1"/>
          </p:cNvSpPr>
          <p:nvPr>
            <p:ph type="body" sz="half" idx="2"/>
          </p:nvPr>
        </p:nvSpPr>
        <p:spPr/>
        <p:txBody>
          <a:bodyPr/>
          <a:lstStyle/>
          <a:p>
            <a:endParaRPr lang="de-DE" dirty="0" smtClean="0"/>
          </a:p>
        </p:txBody>
      </p:sp>
      <p:sp>
        <p:nvSpPr>
          <p:cNvPr id="4" name="Titel 3"/>
          <p:cNvSpPr>
            <a:spLocks noGrp="1"/>
          </p:cNvSpPr>
          <p:nvPr>
            <p:ph type="title"/>
          </p:nvPr>
        </p:nvSpPr>
        <p:spPr/>
        <p:txBody>
          <a:bodyPr/>
          <a:lstStyle/>
          <a:p>
            <a:r>
              <a:rPr lang="de-DE" dirty="0" smtClean="0"/>
              <a:t>Service-Check 2024 - Neuerungen</a:t>
            </a:r>
            <a:endParaRPr lang="de-DE" dirty="0"/>
          </a:p>
        </p:txBody>
      </p:sp>
    </p:spTree>
    <p:extLst>
      <p:ext uri="{BB962C8B-B14F-4D97-AF65-F5344CB8AC3E}">
        <p14:creationId xmlns:p14="http://schemas.microsoft.com/office/powerpoint/2010/main" val="213187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4" name="Titel 3"/>
          <p:cNvSpPr>
            <a:spLocks noGrp="1"/>
          </p:cNvSpPr>
          <p:nvPr>
            <p:ph type="title"/>
          </p:nvPr>
        </p:nvSpPr>
        <p:spPr/>
        <p:txBody>
          <a:bodyPr/>
          <a:lstStyle/>
          <a:p>
            <a:r>
              <a:rPr lang="de-DE" dirty="0" smtClean="0"/>
              <a:t>Bestandsteile der Cyberversicherung</a:t>
            </a:r>
            <a:endParaRPr lang="de-DE" dirty="0"/>
          </a:p>
        </p:txBody>
      </p:sp>
      <p:graphicFrame>
        <p:nvGraphicFramePr>
          <p:cNvPr id="6" name="Diagramm 5"/>
          <p:cNvGraphicFramePr/>
          <p:nvPr>
            <p:extLst>
              <p:ext uri="{D42A27DB-BD31-4B8C-83A1-F6EECF244321}">
                <p14:modId xmlns:p14="http://schemas.microsoft.com/office/powerpoint/2010/main" val="3013714103"/>
              </p:ext>
            </p:extLst>
          </p:nvPr>
        </p:nvGraphicFramePr>
        <p:xfrm>
          <a:off x="476681" y="1695766"/>
          <a:ext cx="10701391" cy="4807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8752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4" name="Titel 3"/>
          <p:cNvSpPr>
            <a:spLocks noGrp="1"/>
          </p:cNvSpPr>
          <p:nvPr>
            <p:ph type="title"/>
          </p:nvPr>
        </p:nvSpPr>
        <p:spPr/>
        <p:txBody>
          <a:bodyPr/>
          <a:lstStyle/>
          <a:p>
            <a:r>
              <a:rPr lang="de-DE" dirty="0" smtClean="0"/>
              <a:t>Cyberversicherungen – Argumente KMU</a:t>
            </a:r>
            <a:endParaRPr lang="de-DE" dirty="0"/>
          </a:p>
        </p:txBody>
      </p:sp>
      <p:pic>
        <p:nvPicPr>
          <p:cNvPr id="3" name="Grafik 2"/>
          <p:cNvPicPr>
            <a:picLocks noChangeAspect="1"/>
          </p:cNvPicPr>
          <p:nvPr/>
        </p:nvPicPr>
        <p:blipFill>
          <a:blip r:embed="rId2"/>
          <a:stretch>
            <a:fillRect/>
          </a:stretch>
        </p:blipFill>
        <p:spPr>
          <a:xfrm>
            <a:off x="1147665" y="1517131"/>
            <a:ext cx="9831355" cy="5200150"/>
          </a:xfrm>
          <a:prstGeom prst="rect">
            <a:avLst/>
          </a:prstGeom>
        </p:spPr>
      </p:pic>
    </p:spTree>
    <p:extLst>
      <p:ext uri="{BB962C8B-B14F-4D97-AF65-F5344CB8AC3E}">
        <p14:creationId xmlns:p14="http://schemas.microsoft.com/office/powerpoint/2010/main" val="1870717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4" name="Titel 3"/>
          <p:cNvSpPr>
            <a:spLocks noGrp="1"/>
          </p:cNvSpPr>
          <p:nvPr>
            <p:ph type="title"/>
          </p:nvPr>
        </p:nvSpPr>
        <p:spPr/>
        <p:txBody>
          <a:bodyPr/>
          <a:lstStyle/>
          <a:p>
            <a:r>
              <a:rPr lang="de-DE" dirty="0" smtClean="0"/>
              <a:t>Cyberversicherungen – Argumente KMU</a:t>
            </a:r>
            <a:endParaRPr lang="de-DE" dirty="0"/>
          </a:p>
        </p:txBody>
      </p:sp>
      <p:pic>
        <p:nvPicPr>
          <p:cNvPr id="5" name="Grafik 4"/>
          <p:cNvPicPr>
            <a:picLocks noChangeAspect="1"/>
          </p:cNvPicPr>
          <p:nvPr/>
        </p:nvPicPr>
        <p:blipFill>
          <a:blip r:embed="rId2"/>
          <a:stretch>
            <a:fillRect/>
          </a:stretch>
        </p:blipFill>
        <p:spPr>
          <a:xfrm>
            <a:off x="1374029" y="1635277"/>
            <a:ext cx="9150901" cy="5082004"/>
          </a:xfrm>
          <a:prstGeom prst="rect">
            <a:avLst/>
          </a:prstGeom>
        </p:spPr>
      </p:pic>
    </p:spTree>
    <p:extLst>
      <p:ext uri="{BB962C8B-B14F-4D97-AF65-F5344CB8AC3E}">
        <p14:creationId xmlns:p14="http://schemas.microsoft.com/office/powerpoint/2010/main" val="2006679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4" name="Titel 3"/>
          <p:cNvSpPr>
            <a:spLocks noGrp="1"/>
          </p:cNvSpPr>
          <p:nvPr>
            <p:ph type="title"/>
          </p:nvPr>
        </p:nvSpPr>
        <p:spPr/>
        <p:txBody>
          <a:bodyPr/>
          <a:lstStyle/>
          <a:p>
            <a:r>
              <a:rPr lang="de-DE" dirty="0" err="1" smtClean="0"/>
              <a:t>Cyber</a:t>
            </a:r>
            <a:r>
              <a:rPr lang="de-DE" dirty="0" smtClean="0"/>
              <a:t> – KMU - Schäden</a:t>
            </a:r>
            <a:endParaRPr lang="de-DE" dirty="0"/>
          </a:p>
        </p:txBody>
      </p:sp>
      <p:pic>
        <p:nvPicPr>
          <p:cNvPr id="3" name="Grafik 2"/>
          <p:cNvPicPr>
            <a:picLocks noChangeAspect="1"/>
          </p:cNvPicPr>
          <p:nvPr/>
        </p:nvPicPr>
        <p:blipFill>
          <a:blip r:embed="rId2"/>
          <a:stretch>
            <a:fillRect/>
          </a:stretch>
        </p:blipFill>
        <p:spPr>
          <a:xfrm>
            <a:off x="684727" y="1695766"/>
            <a:ext cx="9904449" cy="2101332"/>
          </a:xfrm>
          <a:prstGeom prst="rect">
            <a:avLst/>
          </a:prstGeom>
        </p:spPr>
      </p:pic>
      <p:pic>
        <p:nvPicPr>
          <p:cNvPr id="6" name="Grafik 5"/>
          <p:cNvPicPr>
            <a:picLocks noChangeAspect="1"/>
          </p:cNvPicPr>
          <p:nvPr/>
        </p:nvPicPr>
        <p:blipFill>
          <a:blip r:embed="rId3"/>
          <a:stretch>
            <a:fillRect/>
          </a:stretch>
        </p:blipFill>
        <p:spPr>
          <a:xfrm>
            <a:off x="9698588" y="3330373"/>
            <a:ext cx="1781175" cy="466725"/>
          </a:xfrm>
          <a:prstGeom prst="rect">
            <a:avLst/>
          </a:prstGeom>
        </p:spPr>
      </p:pic>
      <p:pic>
        <p:nvPicPr>
          <p:cNvPr id="7" name="Grafik 6"/>
          <p:cNvPicPr>
            <a:picLocks noChangeAspect="1"/>
          </p:cNvPicPr>
          <p:nvPr/>
        </p:nvPicPr>
        <p:blipFill>
          <a:blip r:embed="rId4"/>
          <a:stretch>
            <a:fillRect/>
          </a:stretch>
        </p:blipFill>
        <p:spPr>
          <a:xfrm>
            <a:off x="1869038" y="3943918"/>
            <a:ext cx="7829550" cy="2590800"/>
          </a:xfrm>
          <a:prstGeom prst="rect">
            <a:avLst/>
          </a:prstGeom>
        </p:spPr>
      </p:pic>
    </p:spTree>
    <p:extLst>
      <p:ext uri="{BB962C8B-B14F-4D97-AF65-F5344CB8AC3E}">
        <p14:creationId xmlns:p14="http://schemas.microsoft.com/office/powerpoint/2010/main" val="518557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4" name="Titel 3"/>
          <p:cNvSpPr>
            <a:spLocks noGrp="1"/>
          </p:cNvSpPr>
          <p:nvPr>
            <p:ph type="title"/>
          </p:nvPr>
        </p:nvSpPr>
        <p:spPr/>
        <p:txBody>
          <a:bodyPr/>
          <a:lstStyle/>
          <a:p>
            <a:r>
              <a:rPr lang="de-DE" dirty="0" err="1" smtClean="0"/>
              <a:t>Cyber</a:t>
            </a:r>
            <a:r>
              <a:rPr lang="de-DE" dirty="0" smtClean="0"/>
              <a:t> – KMU - Schäden</a:t>
            </a:r>
            <a:endParaRPr lang="de-DE" dirty="0"/>
          </a:p>
        </p:txBody>
      </p:sp>
      <p:pic>
        <p:nvPicPr>
          <p:cNvPr id="5" name="Grafik 4"/>
          <p:cNvPicPr>
            <a:picLocks noChangeAspect="1"/>
          </p:cNvPicPr>
          <p:nvPr/>
        </p:nvPicPr>
        <p:blipFill>
          <a:blip r:embed="rId2"/>
          <a:stretch>
            <a:fillRect/>
          </a:stretch>
        </p:blipFill>
        <p:spPr>
          <a:xfrm>
            <a:off x="2108718" y="2156342"/>
            <a:ext cx="7675595" cy="3475171"/>
          </a:xfrm>
          <a:prstGeom prst="rect">
            <a:avLst/>
          </a:prstGeom>
        </p:spPr>
      </p:pic>
    </p:spTree>
    <p:extLst>
      <p:ext uri="{BB962C8B-B14F-4D97-AF65-F5344CB8AC3E}">
        <p14:creationId xmlns:p14="http://schemas.microsoft.com/office/powerpoint/2010/main" val="2144719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4" name="Titel 3"/>
          <p:cNvSpPr>
            <a:spLocks noGrp="1"/>
          </p:cNvSpPr>
          <p:nvPr>
            <p:ph type="title"/>
          </p:nvPr>
        </p:nvSpPr>
        <p:spPr/>
        <p:txBody>
          <a:bodyPr/>
          <a:lstStyle/>
          <a:p>
            <a:r>
              <a:rPr lang="de-DE" dirty="0" err="1" smtClean="0"/>
              <a:t>Cyber</a:t>
            </a:r>
            <a:r>
              <a:rPr lang="de-DE" dirty="0" smtClean="0"/>
              <a:t> – </a:t>
            </a:r>
            <a:r>
              <a:rPr lang="de-DE" dirty="0" err="1" smtClean="0"/>
              <a:t>kmu</a:t>
            </a:r>
            <a:r>
              <a:rPr lang="de-DE" dirty="0" smtClean="0"/>
              <a:t> – das sind die </a:t>
            </a:r>
            <a:r>
              <a:rPr lang="de-DE" dirty="0" err="1" smtClean="0"/>
              <a:t>abschlusstreiber</a:t>
            </a:r>
            <a:endParaRPr lang="de-DE" dirty="0"/>
          </a:p>
        </p:txBody>
      </p:sp>
      <p:pic>
        <p:nvPicPr>
          <p:cNvPr id="6" name="Grafik 5"/>
          <p:cNvPicPr>
            <a:picLocks noChangeAspect="1"/>
          </p:cNvPicPr>
          <p:nvPr/>
        </p:nvPicPr>
        <p:blipFill>
          <a:blip r:embed="rId2"/>
          <a:stretch>
            <a:fillRect/>
          </a:stretch>
        </p:blipFill>
        <p:spPr>
          <a:xfrm>
            <a:off x="597160" y="1565689"/>
            <a:ext cx="10621238" cy="4916545"/>
          </a:xfrm>
          <a:prstGeom prst="rect">
            <a:avLst/>
          </a:prstGeom>
        </p:spPr>
      </p:pic>
    </p:spTree>
    <p:extLst>
      <p:ext uri="{BB962C8B-B14F-4D97-AF65-F5344CB8AC3E}">
        <p14:creationId xmlns:p14="http://schemas.microsoft.com/office/powerpoint/2010/main" val="2555508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4" name="Titel 3"/>
          <p:cNvSpPr>
            <a:spLocks noGrp="1"/>
          </p:cNvSpPr>
          <p:nvPr>
            <p:ph type="title"/>
          </p:nvPr>
        </p:nvSpPr>
        <p:spPr/>
        <p:txBody>
          <a:bodyPr/>
          <a:lstStyle/>
          <a:p>
            <a:r>
              <a:rPr lang="de-DE" dirty="0" err="1" smtClean="0"/>
              <a:t>Cyber</a:t>
            </a:r>
            <a:r>
              <a:rPr lang="de-DE" dirty="0" smtClean="0"/>
              <a:t> – </a:t>
            </a:r>
            <a:r>
              <a:rPr lang="de-DE" dirty="0" err="1" smtClean="0"/>
              <a:t>handlungsbedarf</a:t>
            </a:r>
            <a:r>
              <a:rPr lang="de-DE" dirty="0" smtClean="0"/>
              <a:t> / Chancen</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2191970241"/>
              </p:ext>
            </p:extLst>
          </p:nvPr>
        </p:nvGraphicFramePr>
        <p:xfrm>
          <a:off x="438540" y="1894113"/>
          <a:ext cx="11290040" cy="2780522"/>
        </p:xfrm>
        <a:graphic>
          <a:graphicData uri="http://schemas.openxmlformats.org/drawingml/2006/table">
            <a:tbl>
              <a:tblPr firstRow="1" bandRow="1">
                <a:tableStyleId>{5C22544A-7EE6-4342-B048-85BDC9FD1C3A}</a:tableStyleId>
              </a:tblPr>
              <a:tblGrid>
                <a:gridCol w="4820682"/>
                <a:gridCol w="2795996"/>
                <a:gridCol w="2689942"/>
                <a:gridCol w="983420"/>
              </a:tblGrid>
              <a:tr h="386162">
                <a:tc>
                  <a:txBody>
                    <a:bodyPr/>
                    <a:lstStyle/>
                    <a:p>
                      <a:r>
                        <a:rPr lang="de-DE" dirty="0" smtClean="0"/>
                        <a:t>Kriterien</a:t>
                      </a:r>
                      <a:endParaRPr lang="de-DE" dirty="0"/>
                    </a:p>
                  </a:txBody>
                  <a:tcPr/>
                </a:tc>
                <a:tc>
                  <a:txBody>
                    <a:bodyPr/>
                    <a:lstStyle/>
                    <a:p>
                      <a:pPr algn="ctr"/>
                      <a:r>
                        <a:rPr lang="de-DE" dirty="0" smtClean="0"/>
                        <a:t>Ist 2024</a:t>
                      </a:r>
                      <a:endParaRPr lang="de-DE" dirty="0"/>
                    </a:p>
                  </a:txBody>
                  <a:tcPr/>
                </a:tc>
                <a:tc>
                  <a:txBody>
                    <a:bodyPr/>
                    <a:lstStyle/>
                    <a:p>
                      <a:pPr algn="ctr"/>
                      <a:r>
                        <a:rPr lang="de-DE" dirty="0" smtClean="0"/>
                        <a:t>Aktive Firmenkunden</a:t>
                      </a:r>
                      <a:endParaRPr lang="de-DE" dirty="0"/>
                    </a:p>
                  </a:txBody>
                  <a:tcPr/>
                </a:tc>
                <a:tc>
                  <a:txBody>
                    <a:bodyPr/>
                    <a:lstStyle/>
                    <a:p>
                      <a:pPr algn="ctr"/>
                      <a:r>
                        <a:rPr lang="de-DE" dirty="0" smtClean="0"/>
                        <a:t>%</a:t>
                      </a:r>
                      <a:endParaRPr lang="de-DE" dirty="0"/>
                    </a:p>
                  </a:txBody>
                  <a:tcPr/>
                </a:tc>
              </a:tr>
              <a:tr h="399060">
                <a:tc>
                  <a:txBody>
                    <a:bodyPr/>
                    <a:lstStyle/>
                    <a:p>
                      <a:r>
                        <a:rPr lang="de-DE" dirty="0" smtClean="0"/>
                        <a:t>Cyberverträge im Bestand</a:t>
                      </a:r>
                      <a:endParaRPr lang="de-DE" dirty="0"/>
                    </a:p>
                  </a:txBody>
                  <a:tcPr/>
                </a:tc>
                <a:tc>
                  <a:txBody>
                    <a:bodyPr/>
                    <a:lstStyle/>
                    <a:p>
                      <a:pPr algn="ctr"/>
                      <a:r>
                        <a:rPr lang="de-DE" dirty="0" smtClean="0">
                          <a:solidFill>
                            <a:srgbClr val="FF0000"/>
                          </a:solidFill>
                        </a:rPr>
                        <a:t>154</a:t>
                      </a:r>
                      <a:endParaRPr lang="de-DE" dirty="0">
                        <a:solidFill>
                          <a:srgbClr val="FF0000"/>
                        </a:solidFill>
                      </a:endParaRPr>
                    </a:p>
                  </a:txBody>
                  <a:tcPr/>
                </a:tc>
                <a:tc>
                  <a:txBody>
                    <a:bodyPr/>
                    <a:lstStyle/>
                    <a:p>
                      <a:pPr algn="ctr"/>
                      <a:r>
                        <a:rPr lang="de-DE" dirty="0" smtClean="0">
                          <a:solidFill>
                            <a:srgbClr val="00B050"/>
                          </a:solidFill>
                        </a:rPr>
                        <a:t>6.921</a:t>
                      </a:r>
                      <a:endParaRPr lang="de-DE" dirty="0">
                        <a:solidFill>
                          <a:srgbClr val="00B05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srgbClr val="FF0000"/>
                          </a:solidFill>
                        </a:rPr>
                        <a:t>2,2</a:t>
                      </a:r>
                      <a:endParaRPr lang="de-DE" b="0" dirty="0" smtClean="0">
                        <a:solidFill>
                          <a:schemeClr val="dk1"/>
                        </a:solidFill>
                      </a:endParaRPr>
                    </a:p>
                  </a:txBody>
                  <a:tcPr/>
                </a:tc>
              </a:tr>
              <a:tr h="399060">
                <a:tc>
                  <a:txBody>
                    <a:bodyPr/>
                    <a:lstStyle/>
                    <a:p>
                      <a:r>
                        <a:rPr lang="de-DE" i="1" dirty="0" smtClean="0"/>
                        <a:t>davon</a:t>
                      </a:r>
                      <a:r>
                        <a:rPr lang="de-DE" baseline="0" dirty="0" smtClean="0"/>
                        <a:t> GmbH, GmbH &amp; Co. KG, AG</a:t>
                      </a:r>
                      <a:endParaRPr lang="de-DE" dirty="0"/>
                    </a:p>
                  </a:txBody>
                  <a:tcPr/>
                </a:tc>
                <a:tc>
                  <a:txBody>
                    <a:bodyPr/>
                    <a:lstStyle/>
                    <a:p>
                      <a:pPr algn="ctr"/>
                      <a:r>
                        <a:rPr lang="de-DE" dirty="0" smtClean="0">
                          <a:solidFill>
                            <a:srgbClr val="FF0000"/>
                          </a:solidFill>
                        </a:rPr>
                        <a:t>76</a:t>
                      </a:r>
                      <a:endParaRPr lang="de-DE" dirty="0">
                        <a:solidFill>
                          <a:srgbClr val="FF0000"/>
                        </a:solidFill>
                      </a:endParaRPr>
                    </a:p>
                  </a:txBody>
                  <a:tcPr/>
                </a:tc>
                <a:tc>
                  <a:txBody>
                    <a:bodyPr/>
                    <a:lstStyle/>
                    <a:p>
                      <a:pPr algn="ctr"/>
                      <a:r>
                        <a:rPr lang="de-DE" dirty="0" smtClean="0">
                          <a:solidFill>
                            <a:srgbClr val="00B050"/>
                          </a:solidFill>
                        </a:rPr>
                        <a:t>1.242</a:t>
                      </a:r>
                      <a:endParaRPr lang="de-DE" dirty="0">
                        <a:solidFill>
                          <a:srgbClr val="00B050"/>
                        </a:solidFill>
                      </a:endParaRPr>
                    </a:p>
                  </a:txBody>
                  <a:tcPr/>
                </a:tc>
                <a:tc>
                  <a:txBody>
                    <a:bodyPr/>
                    <a:lstStyle/>
                    <a:p>
                      <a:pPr algn="ctr"/>
                      <a:r>
                        <a:rPr lang="de-DE" b="1" dirty="0" smtClean="0">
                          <a:solidFill>
                            <a:srgbClr val="FF0000"/>
                          </a:solidFill>
                        </a:rPr>
                        <a:t>6,1</a:t>
                      </a:r>
                      <a:endParaRPr lang="de-DE" b="1" dirty="0">
                        <a:solidFill>
                          <a:srgbClr val="FF0000"/>
                        </a:solidFill>
                      </a:endParaRPr>
                    </a:p>
                  </a:txBody>
                  <a:tcPr/>
                </a:tc>
              </a:tr>
              <a:tr h="399060">
                <a:tc>
                  <a:txBody>
                    <a:bodyPr/>
                    <a:lstStyle/>
                    <a:p>
                      <a:r>
                        <a:rPr lang="de-DE" dirty="0" smtClean="0"/>
                        <a:t>Nettojahresprämie</a:t>
                      </a:r>
                      <a:endParaRPr lang="de-DE" dirty="0"/>
                    </a:p>
                  </a:txBody>
                  <a:tcPr/>
                </a:tc>
                <a:tc>
                  <a:txBody>
                    <a:bodyPr/>
                    <a:lstStyle/>
                    <a:p>
                      <a:pPr algn="ctr"/>
                      <a:r>
                        <a:rPr lang="de-DE" dirty="0" smtClean="0"/>
                        <a:t>350.000 €</a:t>
                      </a:r>
                      <a:endParaRPr lang="de-DE" dirty="0"/>
                    </a:p>
                  </a:txBody>
                  <a:tcPr/>
                </a:tc>
                <a:tc>
                  <a:txBody>
                    <a:bodyPr/>
                    <a:lstStyle/>
                    <a:p>
                      <a:pPr algn="ctr"/>
                      <a:endParaRPr lang="de-DE" dirty="0"/>
                    </a:p>
                  </a:txBody>
                  <a:tcPr/>
                </a:tc>
                <a:tc>
                  <a:txBody>
                    <a:bodyPr/>
                    <a:lstStyle/>
                    <a:p>
                      <a:pPr algn="ctr"/>
                      <a:endParaRPr lang="de-DE" dirty="0"/>
                    </a:p>
                  </a:txBody>
                  <a:tcPr/>
                </a:tc>
              </a:tr>
              <a:tr h="399060">
                <a:tc>
                  <a:txBody>
                    <a:bodyPr/>
                    <a:lstStyle/>
                    <a:p>
                      <a:r>
                        <a:rPr lang="de-DE" dirty="0" smtClean="0"/>
                        <a:t>Aktive Vermittler </a:t>
                      </a:r>
                      <a:endParaRPr lang="de-DE" dirty="0"/>
                    </a:p>
                  </a:txBody>
                  <a:tcPr/>
                </a:tc>
                <a:tc>
                  <a:txBody>
                    <a:bodyPr/>
                    <a:lstStyle/>
                    <a:p>
                      <a:pPr algn="ctr"/>
                      <a:r>
                        <a:rPr lang="de-DE" dirty="0" smtClean="0"/>
                        <a:t>49</a:t>
                      </a:r>
                      <a:endParaRPr lang="de-DE" dirty="0"/>
                    </a:p>
                  </a:txBody>
                  <a:tcPr/>
                </a:tc>
                <a:tc>
                  <a:txBody>
                    <a:bodyPr/>
                    <a:lstStyle/>
                    <a:p>
                      <a:pPr algn="ctr"/>
                      <a:endParaRPr lang="de-DE" dirty="0"/>
                    </a:p>
                  </a:txBody>
                  <a:tcPr/>
                </a:tc>
                <a:tc>
                  <a:txBody>
                    <a:bodyPr/>
                    <a:lstStyle/>
                    <a:p>
                      <a:pPr algn="ctr"/>
                      <a:endParaRPr lang="de-DE" dirty="0"/>
                    </a:p>
                  </a:txBody>
                  <a:tcPr/>
                </a:tc>
              </a:tr>
              <a:tr h="399060">
                <a:tc>
                  <a:txBody>
                    <a:bodyPr/>
                    <a:lstStyle/>
                    <a:p>
                      <a:r>
                        <a:rPr lang="de-DE" dirty="0" smtClean="0"/>
                        <a:t>NJP/</a:t>
                      </a:r>
                      <a:r>
                        <a:rPr lang="de-DE" baseline="0" dirty="0" smtClean="0"/>
                        <a:t> Vertrag - alle</a:t>
                      </a:r>
                    </a:p>
                  </a:txBody>
                  <a:tcPr/>
                </a:tc>
                <a:tc>
                  <a:txBody>
                    <a:bodyPr/>
                    <a:lstStyle/>
                    <a:p>
                      <a:pPr algn="ctr"/>
                      <a:r>
                        <a:rPr lang="de-DE" dirty="0" smtClean="0"/>
                        <a:t>2.260 €</a:t>
                      </a:r>
                    </a:p>
                  </a:txBody>
                  <a:tcPr/>
                </a:tc>
                <a:tc>
                  <a:txBody>
                    <a:bodyPr/>
                    <a:lstStyle/>
                    <a:p>
                      <a:pPr algn="ctr"/>
                      <a:endParaRPr lang="de-DE" dirty="0"/>
                    </a:p>
                  </a:txBody>
                  <a:tcPr/>
                </a:tc>
                <a:tc>
                  <a:txBody>
                    <a:bodyPr/>
                    <a:lstStyle/>
                    <a:p>
                      <a:pPr algn="ctr"/>
                      <a:endParaRPr lang="de-DE" dirty="0"/>
                    </a:p>
                  </a:txBody>
                  <a:tcPr/>
                </a:tc>
              </a:tr>
              <a:tr h="399060">
                <a:tc>
                  <a:txBody>
                    <a:bodyPr/>
                    <a:lstStyle/>
                    <a:p>
                      <a:r>
                        <a:rPr lang="de-DE" sz="1600" dirty="0" smtClean="0"/>
                        <a:t>NJP/</a:t>
                      </a:r>
                      <a:r>
                        <a:rPr lang="de-DE" sz="1600" baseline="0" dirty="0" smtClean="0"/>
                        <a:t> Vertrag -  ohne Großverträge &gt; 5.000 € NJP</a:t>
                      </a:r>
                      <a:endParaRPr lang="de-DE" sz="1600"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1.356 €</a:t>
                      </a:r>
                    </a:p>
                  </a:txBody>
                  <a:tcPr/>
                </a:tc>
                <a:tc>
                  <a:txBody>
                    <a:bodyPr/>
                    <a:lstStyle/>
                    <a:p>
                      <a:pPr algn="ctr"/>
                      <a:endParaRPr lang="de-DE" dirty="0"/>
                    </a:p>
                  </a:txBody>
                  <a:tcPr/>
                </a:tc>
                <a:tc>
                  <a:txBody>
                    <a:bodyPr/>
                    <a:lstStyle/>
                    <a:p>
                      <a:pPr algn="ctr"/>
                      <a:endParaRPr lang="de-DE" dirty="0"/>
                    </a:p>
                  </a:txBody>
                  <a:tcPr/>
                </a:tc>
              </a:tr>
            </a:tbl>
          </a:graphicData>
        </a:graphic>
      </p:graphicFrame>
    </p:spTree>
    <p:extLst>
      <p:ext uri="{BB962C8B-B14F-4D97-AF65-F5344CB8AC3E}">
        <p14:creationId xmlns:p14="http://schemas.microsoft.com/office/powerpoint/2010/main" val="1513667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dirty="0"/>
              <a:t>Marktentwicklungen im </a:t>
            </a:r>
            <a:r>
              <a:rPr lang="de-DE" dirty="0" err="1"/>
              <a:t>firmengeschäft</a:t>
            </a:r>
            <a:r>
              <a:rPr lang="de-DE" dirty="0"/>
              <a:t> 2024</a:t>
            </a:r>
          </a:p>
        </p:txBody>
      </p:sp>
      <p:graphicFrame>
        <p:nvGraphicFramePr>
          <p:cNvPr id="5" name="Diagramm 4"/>
          <p:cNvGraphicFramePr/>
          <p:nvPr>
            <p:extLst>
              <p:ext uri="{D42A27DB-BD31-4B8C-83A1-F6EECF244321}">
                <p14:modId xmlns:p14="http://schemas.microsoft.com/office/powerpoint/2010/main" val="375427864"/>
              </p:ext>
            </p:extLst>
          </p:nvPr>
        </p:nvGraphicFramePr>
        <p:xfrm>
          <a:off x="634482" y="1978090"/>
          <a:ext cx="10860832" cy="4160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1319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pPr marL="457200" indent="-457200">
              <a:buAutoNum type="arabicPeriod"/>
            </a:pPr>
            <a:r>
              <a:rPr lang="de-DE" dirty="0" smtClean="0"/>
              <a:t>Geschäftsführer ohne Cyber-Versicherungsschutz haften mit ihren Privatvermögen</a:t>
            </a:r>
          </a:p>
          <a:p>
            <a:pPr marL="457200" indent="-457200">
              <a:buAutoNum type="arabicPeriod"/>
            </a:pPr>
            <a:r>
              <a:rPr lang="de-DE" dirty="0" smtClean="0"/>
              <a:t>Präventionsmaßnahmen wie Notfallpläne gehören zur ordentlichen Geschäftsführung</a:t>
            </a:r>
          </a:p>
          <a:p>
            <a:pPr marL="457200" indent="-457200">
              <a:buFont typeface="Arial" panose="020B0604020202020204" pitchFamily="34" charset="0"/>
              <a:buAutoNum type="arabicPeriod"/>
            </a:pPr>
            <a:r>
              <a:rPr lang="de-DE" dirty="0" smtClean="0"/>
              <a:t>In Zeiten von Expertenknappheit ist es wichtig, den Zugang zu dem breiten Spektrum an notwendigem Expertenwissen für Cyberschäden gesichert zu haben.</a:t>
            </a:r>
            <a:r>
              <a:rPr lang="de-DE" dirty="0">
                <a:hlinkClick r:id="rId2"/>
              </a:rPr>
              <a:t> </a:t>
            </a:r>
            <a:endParaRPr lang="de-DE" dirty="0" smtClean="0">
              <a:hlinkClick r:id="rId2"/>
            </a:endParaRPr>
          </a:p>
          <a:p>
            <a:pPr lvl="1"/>
            <a:endParaRPr lang="de-DE" dirty="0" smtClean="0">
              <a:hlinkClick r:id="rId2"/>
            </a:endParaRPr>
          </a:p>
          <a:p>
            <a:pPr lvl="1"/>
            <a:r>
              <a:rPr lang="de-DE" dirty="0" smtClean="0">
                <a:hlinkClick r:id="rId2"/>
              </a:rPr>
              <a:t>Quelle: https</a:t>
            </a:r>
            <a:r>
              <a:rPr lang="de-DE" dirty="0">
                <a:hlinkClick r:id="rId2"/>
              </a:rPr>
              <a:t>://360gradmanagerschutz.de/check-cyberhaftung-von-heuking-mrh-trowe/</a:t>
            </a:r>
            <a:endParaRPr lang="de-DE" dirty="0"/>
          </a:p>
          <a:p>
            <a:pPr marL="457200" indent="-457200">
              <a:buAutoNum type="arabicPeriod"/>
            </a:pPr>
            <a:endParaRPr lang="de-DE" dirty="0" smtClean="0"/>
          </a:p>
        </p:txBody>
      </p:sp>
      <p:sp>
        <p:nvSpPr>
          <p:cNvPr id="4" name="Titel 3"/>
          <p:cNvSpPr>
            <a:spLocks noGrp="1"/>
          </p:cNvSpPr>
          <p:nvPr>
            <p:ph type="title"/>
          </p:nvPr>
        </p:nvSpPr>
        <p:spPr/>
        <p:txBody>
          <a:bodyPr/>
          <a:lstStyle/>
          <a:p>
            <a:r>
              <a:rPr lang="de-DE" dirty="0" err="1" smtClean="0"/>
              <a:t>Cyber</a:t>
            </a:r>
            <a:r>
              <a:rPr lang="de-DE" dirty="0" smtClean="0"/>
              <a:t> – Argumente Kapitalgesellschaften</a:t>
            </a:r>
            <a:endParaRPr lang="de-DE" dirty="0"/>
          </a:p>
        </p:txBody>
      </p:sp>
    </p:spTree>
    <p:extLst>
      <p:ext uri="{BB962C8B-B14F-4D97-AF65-F5344CB8AC3E}">
        <p14:creationId xmlns:p14="http://schemas.microsoft.com/office/powerpoint/2010/main" val="922137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p:txBody>
          <a:bodyPr/>
          <a:lstStyle/>
          <a:p>
            <a:pPr marL="457200" indent="-457200">
              <a:buAutoNum type="arabicPeriod"/>
            </a:pPr>
            <a:r>
              <a:rPr lang="de-DE" dirty="0" smtClean="0"/>
              <a:t>Der durchschnittliche Schaden kostet für den 1-Mann/Frau-Betrieb bis zum Mittelständler mit 49 Mitarbeitenden im Schnitt 50.000 €.</a:t>
            </a:r>
          </a:p>
          <a:p>
            <a:pPr marL="457200" indent="-457200">
              <a:buAutoNum type="arabicPeriod"/>
            </a:pPr>
            <a:r>
              <a:rPr lang="de-DE" dirty="0" smtClean="0"/>
              <a:t>Versuchen Sie einmal, sofort verfügbare und vertrauenswürdige Experten für IT-Forensik, IT-Wiederherstellung, Betriebsorganisation, Erpresser-Kommunikation, Krisen-Kommunikation oder Datenschutz-Rechtsberatung zu finden, wenn gerade ihre IT gehackt wurde?</a:t>
            </a:r>
          </a:p>
          <a:p>
            <a:pPr marL="457200" indent="-457200">
              <a:buFont typeface="Arial" panose="020B0604020202020204" pitchFamily="34" charset="0"/>
              <a:buAutoNum type="arabicPeriod"/>
            </a:pPr>
            <a:r>
              <a:rPr lang="de-DE" dirty="0" smtClean="0"/>
              <a:t>Wollen Sie das Risiko eingehen, gar nicht oder schlecht vorbereitet zu sein, wenn Komplettlösungen über Großabnehmerkonditionen von Versicherungen ab 650 € im Jahr zu haben sind?</a:t>
            </a:r>
            <a:endParaRPr lang="de-DE" dirty="0"/>
          </a:p>
          <a:p>
            <a:pPr marL="457200" indent="-457200">
              <a:buAutoNum type="arabicPeriod"/>
            </a:pPr>
            <a:endParaRPr lang="de-DE" dirty="0" smtClean="0"/>
          </a:p>
          <a:p>
            <a:pPr marL="457200" indent="-457200">
              <a:buAutoNum type="arabicPeriod"/>
            </a:pPr>
            <a:endParaRPr lang="de-DE" dirty="0"/>
          </a:p>
        </p:txBody>
      </p:sp>
      <p:sp>
        <p:nvSpPr>
          <p:cNvPr id="4" name="Titel 3"/>
          <p:cNvSpPr>
            <a:spLocks noGrp="1"/>
          </p:cNvSpPr>
          <p:nvPr>
            <p:ph type="title"/>
          </p:nvPr>
        </p:nvSpPr>
        <p:spPr/>
        <p:txBody>
          <a:bodyPr/>
          <a:lstStyle/>
          <a:p>
            <a:r>
              <a:rPr lang="de-DE" dirty="0" err="1" smtClean="0"/>
              <a:t>Cyber</a:t>
            </a:r>
            <a:r>
              <a:rPr lang="de-DE" dirty="0" smtClean="0"/>
              <a:t> – </a:t>
            </a:r>
            <a:r>
              <a:rPr lang="de-DE" dirty="0" err="1" smtClean="0"/>
              <a:t>argumente</a:t>
            </a:r>
            <a:r>
              <a:rPr lang="de-DE" dirty="0" smtClean="0"/>
              <a:t> Firmenkunden bis 50 Mitarbeiter</a:t>
            </a:r>
            <a:endParaRPr lang="de-DE" dirty="0"/>
          </a:p>
        </p:txBody>
      </p:sp>
    </p:spTree>
    <p:extLst>
      <p:ext uri="{BB962C8B-B14F-4D97-AF65-F5344CB8AC3E}">
        <p14:creationId xmlns:p14="http://schemas.microsoft.com/office/powerpoint/2010/main" val="1110592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pic>
        <p:nvPicPr>
          <p:cNvPr id="7" name="Grafik 6"/>
          <p:cNvPicPr>
            <a:picLocks noChangeAspect="1"/>
          </p:cNvPicPr>
          <p:nvPr/>
        </p:nvPicPr>
        <p:blipFill>
          <a:blip r:embed="rId2"/>
          <a:stretch>
            <a:fillRect/>
          </a:stretch>
        </p:blipFill>
        <p:spPr>
          <a:xfrm>
            <a:off x="4983061" y="1524336"/>
            <a:ext cx="6379654" cy="1757320"/>
          </a:xfrm>
          <a:prstGeom prst="rect">
            <a:avLst/>
          </a:prstGeom>
        </p:spPr>
      </p:pic>
      <p:sp>
        <p:nvSpPr>
          <p:cNvPr id="4" name="Titel 3"/>
          <p:cNvSpPr>
            <a:spLocks noGrp="1"/>
          </p:cNvSpPr>
          <p:nvPr>
            <p:ph type="title"/>
          </p:nvPr>
        </p:nvSpPr>
        <p:spPr/>
        <p:txBody>
          <a:bodyPr/>
          <a:lstStyle/>
          <a:p>
            <a:r>
              <a:rPr lang="de-DE" dirty="0" smtClean="0"/>
              <a:t>Kosten für Prävention und Serviceleistungen</a:t>
            </a:r>
            <a:endParaRPr lang="de-DE" dirty="0"/>
          </a:p>
        </p:txBody>
      </p:sp>
      <p:pic>
        <p:nvPicPr>
          <p:cNvPr id="5" name="Grafik 4"/>
          <p:cNvPicPr>
            <a:picLocks noChangeAspect="1"/>
          </p:cNvPicPr>
          <p:nvPr/>
        </p:nvPicPr>
        <p:blipFill>
          <a:blip r:embed="rId3"/>
          <a:stretch>
            <a:fillRect/>
          </a:stretch>
        </p:blipFill>
        <p:spPr>
          <a:xfrm>
            <a:off x="364220" y="1555047"/>
            <a:ext cx="4618841" cy="5162234"/>
          </a:xfrm>
          <a:prstGeom prst="rect">
            <a:avLst/>
          </a:prstGeom>
        </p:spPr>
      </p:pic>
      <p:sp>
        <p:nvSpPr>
          <p:cNvPr id="9" name="Rechteck 8"/>
          <p:cNvSpPr/>
          <p:nvPr/>
        </p:nvSpPr>
        <p:spPr>
          <a:xfrm>
            <a:off x="5177416" y="3514921"/>
            <a:ext cx="3442033" cy="2585323"/>
          </a:xfrm>
          <a:prstGeom prst="rect">
            <a:avLst/>
          </a:prstGeom>
        </p:spPr>
        <p:txBody>
          <a:bodyPr wrap="none">
            <a:spAutoFit/>
          </a:bodyPr>
          <a:lstStyle/>
          <a:p>
            <a:r>
              <a:rPr lang="de-DE" dirty="0"/>
              <a:t>BSI </a:t>
            </a:r>
            <a:r>
              <a:rPr lang="de-DE" dirty="0" smtClean="0"/>
              <a:t>zertifizierte Vorfall-Experten</a:t>
            </a:r>
          </a:p>
          <a:p>
            <a:endParaRPr lang="de-DE" dirty="0"/>
          </a:p>
          <a:p>
            <a:r>
              <a:rPr lang="de-DE" dirty="0" err="1" smtClean="0"/>
              <a:t>Hisolution</a:t>
            </a:r>
            <a:endParaRPr lang="de-DE" dirty="0" smtClean="0"/>
          </a:p>
          <a:p>
            <a:r>
              <a:rPr lang="de-DE" dirty="0" smtClean="0"/>
              <a:t>Ernest &amp; Young</a:t>
            </a:r>
          </a:p>
          <a:p>
            <a:r>
              <a:rPr lang="de-DE" dirty="0" smtClean="0"/>
              <a:t>Telekom</a:t>
            </a:r>
          </a:p>
          <a:p>
            <a:r>
              <a:rPr lang="de-DE" dirty="0" err="1" smtClean="0"/>
              <a:t>Bearing</a:t>
            </a:r>
            <a:r>
              <a:rPr lang="de-DE" dirty="0" smtClean="0"/>
              <a:t> Point</a:t>
            </a:r>
          </a:p>
          <a:p>
            <a:endParaRPr lang="de-DE"/>
          </a:p>
          <a:p>
            <a:endParaRPr lang="de-DE" dirty="0" smtClean="0"/>
          </a:p>
          <a:p>
            <a:endParaRPr lang="de-DE" dirty="0"/>
          </a:p>
        </p:txBody>
      </p:sp>
    </p:spTree>
    <p:extLst>
      <p:ext uri="{BB962C8B-B14F-4D97-AF65-F5344CB8AC3E}">
        <p14:creationId xmlns:p14="http://schemas.microsoft.com/office/powerpoint/2010/main" val="657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4" name="Titel 3"/>
          <p:cNvSpPr>
            <a:spLocks noGrp="1"/>
          </p:cNvSpPr>
          <p:nvPr>
            <p:ph type="title"/>
          </p:nvPr>
        </p:nvSpPr>
        <p:spPr/>
        <p:txBody>
          <a:bodyPr/>
          <a:lstStyle/>
          <a:p>
            <a:r>
              <a:rPr lang="de-DE" dirty="0" err="1" smtClean="0"/>
              <a:t>Markelnow</a:t>
            </a:r>
            <a:endParaRPr lang="de-DE" dirty="0"/>
          </a:p>
        </p:txBody>
      </p:sp>
      <p:pic>
        <p:nvPicPr>
          <p:cNvPr id="5" name="Grafik 4"/>
          <p:cNvPicPr>
            <a:picLocks noChangeAspect="1"/>
          </p:cNvPicPr>
          <p:nvPr/>
        </p:nvPicPr>
        <p:blipFill>
          <a:blip r:embed="rId2"/>
          <a:stretch>
            <a:fillRect/>
          </a:stretch>
        </p:blipFill>
        <p:spPr>
          <a:xfrm>
            <a:off x="569166" y="1899553"/>
            <a:ext cx="3147989" cy="4412000"/>
          </a:xfrm>
          <a:prstGeom prst="rect">
            <a:avLst/>
          </a:prstGeom>
        </p:spPr>
      </p:pic>
      <p:sp>
        <p:nvSpPr>
          <p:cNvPr id="6" name="Textfeld 5"/>
          <p:cNvSpPr txBox="1"/>
          <p:nvPr/>
        </p:nvSpPr>
        <p:spPr>
          <a:xfrm>
            <a:off x="461664" y="1530220"/>
            <a:ext cx="10341293" cy="369332"/>
          </a:xfrm>
          <a:prstGeom prst="rect">
            <a:avLst/>
          </a:prstGeom>
          <a:noFill/>
        </p:spPr>
        <p:txBody>
          <a:bodyPr wrap="none" rtlCol="0">
            <a:spAutoFit/>
          </a:bodyPr>
          <a:lstStyle/>
          <a:p>
            <a:r>
              <a:rPr lang="de-DE" dirty="0" smtClean="0"/>
              <a:t>Umsatz bis 	   100.000 €	500.000 €	1 Mio. €		5 Mio. €		10 Mio.€	</a:t>
            </a:r>
            <a:endParaRPr lang="de-DE" dirty="0"/>
          </a:p>
        </p:txBody>
      </p:sp>
      <p:sp>
        <p:nvSpPr>
          <p:cNvPr id="7" name="Textfeld 6"/>
          <p:cNvSpPr txBox="1"/>
          <p:nvPr/>
        </p:nvSpPr>
        <p:spPr>
          <a:xfrm>
            <a:off x="461664" y="6467658"/>
            <a:ext cx="10302820" cy="338554"/>
          </a:xfrm>
          <a:prstGeom prst="rect">
            <a:avLst/>
          </a:prstGeom>
          <a:noFill/>
        </p:spPr>
        <p:txBody>
          <a:bodyPr wrap="none" rtlCol="0">
            <a:spAutoFit/>
          </a:bodyPr>
          <a:lstStyle/>
          <a:p>
            <a:r>
              <a:rPr lang="de-DE" sz="1600" dirty="0"/>
              <a:t>d</a:t>
            </a:r>
            <a:r>
              <a:rPr lang="de-DE" sz="1600" dirty="0" smtClean="0"/>
              <a:t>avon Perseus Prävention</a:t>
            </a:r>
            <a:r>
              <a:rPr lang="de-DE" sz="1600" dirty="0"/>
              <a:t> </a:t>
            </a:r>
            <a:r>
              <a:rPr lang="de-DE" sz="1600" dirty="0" smtClean="0"/>
              <a:t>  101,75 €	    154,22 €                186,35 €                  338,43 €                 479,80  €</a:t>
            </a:r>
            <a:endParaRPr lang="de-DE" sz="1600" dirty="0"/>
          </a:p>
        </p:txBody>
      </p:sp>
      <p:pic>
        <p:nvPicPr>
          <p:cNvPr id="9" name="Grafik 8"/>
          <p:cNvPicPr>
            <a:picLocks noChangeAspect="1"/>
          </p:cNvPicPr>
          <p:nvPr/>
        </p:nvPicPr>
        <p:blipFill>
          <a:blip r:embed="rId3"/>
          <a:stretch>
            <a:fillRect/>
          </a:stretch>
        </p:blipFill>
        <p:spPr>
          <a:xfrm>
            <a:off x="7842941" y="1892500"/>
            <a:ext cx="1000139" cy="4517407"/>
          </a:xfrm>
          <a:prstGeom prst="rect">
            <a:avLst/>
          </a:prstGeom>
        </p:spPr>
      </p:pic>
      <p:pic>
        <p:nvPicPr>
          <p:cNvPr id="10" name="Grafik 9"/>
          <p:cNvPicPr>
            <a:picLocks noChangeAspect="1"/>
          </p:cNvPicPr>
          <p:nvPr/>
        </p:nvPicPr>
        <p:blipFill>
          <a:blip r:embed="rId4"/>
          <a:stretch>
            <a:fillRect/>
          </a:stretch>
        </p:blipFill>
        <p:spPr>
          <a:xfrm>
            <a:off x="5905094" y="1899552"/>
            <a:ext cx="1092706" cy="4517407"/>
          </a:xfrm>
          <a:prstGeom prst="rect">
            <a:avLst/>
          </a:prstGeom>
        </p:spPr>
      </p:pic>
      <p:pic>
        <p:nvPicPr>
          <p:cNvPr id="11" name="Grafik 10"/>
          <p:cNvPicPr>
            <a:picLocks noChangeAspect="1"/>
          </p:cNvPicPr>
          <p:nvPr/>
        </p:nvPicPr>
        <p:blipFill>
          <a:blip r:embed="rId5"/>
          <a:stretch>
            <a:fillRect/>
          </a:stretch>
        </p:blipFill>
        <p:spPr>
          <a:xfrm>
            <a:off x="4284240" y="1899551"/>
            <a:ext cx="944238" cy="4517407"/>
          </a:xfrm>
          <a:prstGeom prst="rect">
            <a:avLst/>
          </a:prstGeom>
        </p:spPr>
      </p:pic>
      <p:pic>
        <p:nvPicPr>
          <p:cNvPr id="12" name="Grafik 11"/>
          <p:cNvPicPr>
            <a:picLocks noChangeAspect="1"/>
          </p:cNvPicPr>
          <p:nvPr/>
        </p:nvPicPr>
        <p:blipFill>
          <a:blip r:embed="rId6"/>
          <a:stretch>
            <a:fillRect/>
          </a:stretch>
        </p:blipFill>
        <p:spPr>
          <a:xfrm>
            <a:off x="9688221" y="1899551"/>
            <a:ext cx="903481" cy="4517407"/>
          </a:xfrm>
          <a:prstGeom prst="rect">
            <a:avLst/>
          </a:prstGeom>
        </p:spPr>
      </p:pic>
      <p:sp>
        <p:nvSpPr>
          <p:cNvPr id="13" name="Textfeld 12"/>
          <p:cNvSpPr txBox="1"/>
          <p:nvPr/>
        </p:nvSpPr>
        <p:spPr>
          <a:xfrm>
            <a:off x="458893" y="1233778"/>
            <a:ext cx="10341293" cy="369332"/>
          </a:xfrm>
          <a:prstGeom prst="rect">
            <a:avLst/>
          </a:prstGeom>
          <a:noFill/>
        </p:spPr>
        <p:txBody>
          <a:bodyPr wrap="none" rtlCol="0">
            <a:spAutoFit/>
          </a:bodyPr>
          <a:lstStyle/>
          <a:p>
            <a:r>
              <a:rPr lang="de-DE" dirty="0" smtClean="0"/>
              <a:t>VS (SB500)	   250.000 €	500.000 €</a:t>
            </a:r>
            <a:r>
              <a:rPr lang="de-DE" dirty="0"/>
              <a:t> </a:t>
            </a:r>
            <a:r>
              <a:rPr lang="de-DE" dirty="0" smtClean="0"/>
              <a:t>         500.000 €		1 Mio. €		  1 Mio.€	</a:t>
            </a:r>
            <a:endParaRPr lang="de-DE" dirty="0"/>
          </a:p>
        </p:txBody>
      </p:sp>
    </p:spTree>
    <p:extLst>
      <p:ext uri="{BB962C8B-B14F-4D97-AF65-F5344CB8AC3E}">
        <p14:creationId xmlns:p14="http://schemas.microsoft.com/office/powerpoint/2010/main" val="830436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err="1" smtClean="0"/>
              <a:t>Cyber</a:t>
            </a:r>
            <a:endParaRPr lang="de-DE" dirty="0"/>
          </a:p>
          <a:p>
            <a:pPr marL="342900" indent="-342900">
              <a:buFont typeface="Arial" panose="020B0604020202020204" pitchFamily="34" charset="0"/>
              <a:buChar char="•"/>
            </a:pPr>
            <a:r>
              <a:rPr lang="de-DE" dirty="0" smtClean="0"/>
              <a:t>D&amp;O - RV</a:t>
            </a:r>
          </a:p>
          <a:p>
            <a:pPr marL="342900" indent="-342900">
              <a:buFont typeface="Arial" panose="020B0604020202020204" pitchFamily="34" charset="0"/>
              <a:buChar char="•"/>
            </a:pPr>
            <a:r>
              <a:rPr lang="de-DE" dirty="0" smtClean="0"/>
              <a:t>Gebäude/ Inhalt und BU – RV</a:t>
            </a:r>
          </a:p>
          <a:p>
            <a:pPr marL="342900" indent="-342900">
              <a:buFont typeface="Arial" panose="020B0604020202020204" pitchFamily="34" charset="0"/>
              <a:buChar char="•"/>
            </a:pPr>
            <a:r>
              <a:rPr lang="de-DE" dirty="0" err="1" smtClean="0"/>
              <a:t>MultiLine</a:t>
            </a:r>
            <a:r>
              <a:rPr lang="de-DE" dirty="0" smtClean="0"/>
              <a:t> Büro</a:t>
            </a:r>
          </a:p>
          <a:p>
            <a:pPr marL="342900" indent="-342900">
              <a:buFont typeface="Arial" panose="020B0604020202020204" pitchFamily="34" charset="0"/>
              <a:buChar char="•"/>
            </a:pPr>
            <a:r>
              <a:rPr lang="de-DE" dirty="0" smtClean="0"/>
              <a:t>Elektronik - RV</a:t>
            </a:r>
          </a:p>
          <a:p>
            <a:pPr marL="342900" indent="-342900">
              <a:buFont typeface="Arial" panose="020B0604020202020204" pitchFamily="34" charset="0"/>
              <a:buChar char="•"/>
            </a:pPr>
            <a:r>
              <a:rPr lang="de-DE" dirty="0" smtClean="0"/>
              <a:t>Maschinen – RV</a:t>
            </a:r>
          </a:p>
          <a:p>
            <a:pPr marL="342900" indent="-342900">
              <a:buFont typeface="Arial" panose="020B0604020202020204" pitchFamily="34" charset="0"/>
              <a:buChar char="•"/>
            </a:pPr>
            <a:r>
              <a:rPr lang="de-DE" dirty="0" smtClean="0"/>
              <a:t>Spezial-Straf-RS - RV</a:t>
            </a:r>
            <a:endParaRPr lang="de-DE" dirty="0"/>
          </a:p>
        </p:txBody>
      </p:sp>
      <p:sp>
        <p:nvSpPr>
          <p:cNvPr id="4" name="Titel 3"/>
          <p:cNvSpPr>
            <a:spLocks noGrp="1"/>
          </p:cNvSpPr>
          <p:nvPr>
            <p:ph type="title"/>
          </p:nvPr>
        </p:nvSpPr>
        <p:spPr/>
        <p:txBody>
          <a:bodyPr/>
          <a:lstStyle/>
          <a:p>
            <a:r>
              <a:rPr lang="de-DE" dirty="0" smtClean="0"/>
              <a:t>Produktempfehlungen </a:t>
            </a:r>
            <a:endParaRPr lang="de-DE" dirty="0"/>
          </a:p>
        </p:txBody>
      </p:sp>
    </p:spTree>
    <p:extLst>
      <p:ext uri="{BB962C8B-B14F-4D97-AF65-F5344CB8AC3E}">
        <p14:creationId xmlns:p14="http://schemas.microsoft.com/office/powerpoint/2010/main" val="110638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half" idx="2"/>
          </p:nvPr>
        </p:nvSpPr>
        <p:spPr/>
        <p:txBody>
          <a:bodyPr/>
          <a:lstStyle/>
          <a:p>
            <a:r>
              <a:rPr lang="de-DE" dirty="0" err="1" smtClean="0"/>
              <a:t>Markel</a:t>
            </a:r>
            <a:r>
              <a:rPr lang="de-DE" dirty="0" smtClean="0"/>
              <a:t>:</a:t>
            </a:r>
          </a:p>
          <a:p>
            <a:pPr marL="342900" indent="-342900">
              <a:buFont typeface="Arial" panose="020B0604020202020204" pitchFamily="34" charset="0"/>
              <a:buChar char="•"/>
            </a:pPr>
            <a:r>
              <a:rPr lang="de-DE" dirty="0" smtClean="0"/>
              <a:t>Schlankes Antragsmodell</a:t>
            </a:r>
          </a:p>
          <a:p>
            <a:pPr marL="342900" indent="-342900">
              <a:buFont typeface="Arial" panose="020B0604020202020204" pitchFamily="34" charset="0"/>
              <a:buChar char="•"/>
            </a:pPr>
            <a:r>
              <a:rPr lang="de-DE" dirty="0" smtClean="0"/>
              <a:t>Sehr gutes Preis-/Leistungs-Verhältnis</a:t>
            </a:r>
          </a:p>
          <a:p>
            <a:pPr marL="342900" indent="-342900">
              <a:buFont typeface="Arial" panose="020B0604020202020204" pitchFamily="34" charset="0"/>
              <a:buChar char="•"/>
            </a:pPr>
            <a:r>
              <a:rPr lang="de-DE" dirty="0" smtClean="0"/>
              <a:t>Alle Bausteine automatisch inkludiert (</a:t>
            </a:r>
            <a:r>
              <a:rPr lang="de-DE" dirty="0" err="1" smtClean="0"/>
              <a:t>Opt</a:t>
            </a:r>
            <a:r>
              <a:rPr lang="de-DE" dirty="0" smtClean="0"/>
              <a:t>-out Ansatz)</a:t>
            </a:r>
          </a:p>
          <a:p>
            <a:pPr marL="342900" indent="-342900">
              <a:buFont typeface="Arial" panose="020B0604020202020204" pitchFamily="34" charset="0"/>
              <a:buChar char="•"/>
            </a:pPr>
            <a:r>
              <a:rPr lang="de-DE" dirty="0" smtClean="0"/>
              <a:t>Muster IT-Notfallplan auf der </a:t>
            </a:r>
            <a:r>
              <a:rPr lang="de-DE" dirty="0" err="1" smtClean="0"/>
              <a:t>Markel</a:t>
            </a:r>
            <a:r>
              <a:rPr lang="de-DE" dirty="0" smtClean="0"/>
              <a:t> Website</a:t>
            </a:r>
          </a:p>
          <a:p>
            <a:endParaRPr lang="de-DE" dirty="0"/>
          </a:p>
          <a:p>
            <a:r>
              <a:rPr lang="de-DE" dirty="0" smtClean="0"/>
              <a:t>HDI:</a:t>
            </a:r>
          </a:p>
          <a:p>
            <a:pPr marL="342900" indent="-342900">
              <a:buFont typeface="Arial" panose="020B0604020202020204" pitchFamily="34" charset="0"/>
              <a:buChar char="•"/>
            </a:pPr>
            <a:r>
              <a:rPr lang="de-DE" dirty="0" smtClean="0"/>
              <a:t>Einfache Berechnung über Online-Rechner</a:t>
            </a:r>
          </a:p>
          <a:p>
            <a:pPr marL="342900" indent="-342900">
              <a:buFont typeface="Arial" panose="020B0604020202020204" pitchFamily="34" charset="0"/>
              <a:buChar char="•"/>
            </a:pPr>
            <a:r>
              <a:rPr lang="de-DE" dirty="0" smtClean="0"/>
              <a:t>Nachlassmöglichkeit von 10 %</a:t>
            </a:r>
          </a:p>
          <a:p>
            <a:pPr marL="342900" indent="-342900">
              <a:buFont typeface="Arial" panose="020B0604020202020204" pitchFamily="34" charset="0"/>
              <a:buChar char="•"/>
            </a:pPr>
            <a:r>
              <a:rPr lang="de-DE" dirty="0"/>
              <a:t>gutes Preis-/</a:t>
            </a:r>
            <a:r>
              <a:rPr lang="de-DE" dirty="0" smtClean="0"/>
              <a:t>Leistungs-Verhältnis</a:t>
            </a:r>
          </a:p>
          <a:p>
            <a:pPr marL="342900" indent="-342900">
              <a:buFont typeface="Arial" panose="020B0604020202020204" pitchFamily="34" charset="0"/>
              <a:buChar char="•"/>
            </a:pPr>
            <a:r>
              <a:rPr lang="de-DE" dirty="0"/>
              <a:t>Baustein "</a:t>
            </a:r>
            <a:r>
              <a:rPr lang="de-DE" b="1" dirty="0" err="1"/>
              <a:t>Cyber</a:t>
            </a:r>
            <a:r>
              <a:rPr lang="de-DE" b="1" dirty="0"/>
              <a:t> Security</a:t>
            </a:r>
            <a:r>
              <a:rPr lang="de-DE" dirty="0"/>
              <a:t>" (bei </a:t>
            </a:r>
            <a:r>
              <a:rPr lang="de-DE" dirty="0" smtClean="0"/>
              <a:t>positivem Ergebnis </a:t>
            </a:r>
            <a:r>
              <a:rPr lang="de-DE" dirty="0"/>
              <a:t>- Verzicht auf Prüfung einer vorvertraglichen Obliegenheitsverletzung)</a:t>
            </a:r>
            <a:endParaRPr lang="de-DE" dirty="0" smtClean="0"/>
          </a:p>
          <a:p>
            <a:endParaRPr lang="de-DE" dirty="0"/>
          </a:p>
          <a:p>
            <a:endParaRPr lang="de-DE" dirty="0" smtClean="0"/>
          </a:p>
        </p:txBody>
      </p:sp>
      <p:sp>
        <p:nvSpPr>
          <p:cNvPr id="4" name="Titel 3"/>
          <p:cNvSpPr>
            <a:spLocks noGrp="1"/>
          </p:cNvSpPr>
          <p:nvPr>
            <p:ph type="title"/>
          </p:nvPr>
        </p:nvSpPr>
        <p:spPr/>
        <p:txBody>
          <a:bodyPr/>
          <a:lstStyle/>
          <a:p>
            <a:r>
              <a:rPr lang="de-DE" dirty="0" smtClean="0"/>
              <a:t>Produktempfehlungen – </a:t>
            </a:r>
            <a:r>
              <a:rPr lang="de-DE" dirty="0" err="1" smtClean="0"/>
              <a:t>Cyber</a:t>
            </a:r>
            <a:endParaRPr lang="de-DE" dirty="0"/>
          </a:p>
        </p:txBody>
      </p:sp>
    </p:spTree>
    <p:extLst>
      <p:ext uri="{BB962C8B-B14F-4D97-AF65-F5344CB8AC3E}">
        <p14:creationId xmlns:p14="http://schemas.microsoft.com/office/powerpoint/2010/main" val="38876790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p:txBody>
          <a:bodyPr/>
          <a:lstStyle/>
          <a:p>
            <a:r>
              <a:rPr lang="de-DE" dirty="0" err="1" smtClean="0"/>
              <a:t>Hiscox</a:t>
            </a:r>
            <a:r>
              <a:rPr lang="de-DE" dirty="0" smtClean="0"/>
              <a:t> – „</a:t>
            </a:r>
            <a:r>
              <a:rPr lang="de-DE" dirty="0" err="1" smtClean="0"/>
              <a:t>old</a:t>
            </a:r>
            <a:r>
              <a:rPr lang="de-DE" dirty="0" smtClean="0"/>
              <a:t> but </a:t>
            </a:r>
            <a:r>
              <a:rPr lang="de-DE" dirty="0" err="1" smtClean="0"/>
              <a:t>gold</a:t>
            </a:r>
            <a:r>
              <a:rPr lang="de-DE" dirty="0" smtClean="0"/>
              <a:t>“:</a:t>
            </a:r>
          </a:p>
          <a:p>
            <a:pPr marL="342900" indent="-342900">
              <a:buFont typeface="Arial" panose="020B0604020202020204" pitchFamily="34" charset="0"/>
              <a:buChar char="•"/>
            </a:pPr>
            <a:r>
              <a:rPr lang="de-DE" dirty="0" smtClean="0"/>
              <a:t>Schlankes Antragsmodell</a:t>
            </a:r>
          </a:p>
          <a:p>
            <a:pPr marL="342900" indent="-342900">
              <a:buFont typeface="Arial" panose="020B0604020202020204" pitchFamily="34" charset="0"/>
              <a:buChar char="•"/>
            </a:pPr>
            <a:r>
              <a:rPr lang="de-DE" dirty="0" smtClean="0"/>
              <a:t>gutes Preis-/Leistungs-Verhältnis (</a:t>
            </a:r>
            <a:r>
              <a:rPr lang="de-DE" dirty="0" smtClean="0">
                <a:solidFill>
                  <a:srgbClr val="FF0000"/>
                </a:solidFill>
              </a:rPr>
              <a:t>bei BU etwas nachgelassen</a:t>
            </a:r>
            <a:r>
              <a:rPr lang="de-DE" dirty="0" smtClean="0"/>
              <a:t>)</a:t>
            </a:r>
          </a:p>
          <a:p>
            <a:pPr marL="342900" indent="-342900">
              <a:buFont typeface="Arial" panose="020B0604020202020204" pitchFamily="34" charset="0"/>
              <a:buChar char="•"/>
            </a:pPr>
            <a:r>
              <a:rPr lang="de-DE" dirty="0"/>
              <a:t>g</a:t>
            </a:r>
            <a:r>
              <a:rPr lang="de-DE" dirty="0" smtClean="0"/>
              <a:t>erade für die IT-Branche geeignet</a:t>
            </a:r>
          </a:p>
          <a:p>
            <a:pPr marL="342900" indent="-342900">
              <a:buFont typeface="Arial" panose="020B0604020202020204" pitchFamily="34" charset="0"/>
              <a:buChar char="•"/>
            </a:pPr>
            <a:r>
              <a:rPr lang="de-DE" dirty="0" smtClean="0"/>
              <a:t>Krisenplan mit </a:t>
            </a:r>
            <a:r>
              <a:rPr lang="de-DE" dirty="0" err="1" smtClean="0"/>
              <a:t>HiSolutions</a:t>
            </a:r>
            <a:r>
              <a:rPr lang="de-DE" dirty="0" smtClean="0"/>
              <a:t> im BP</a:t>
            </a:r>
          </a:p>
          <a:p>
            <a:endParaRPr lang="de-DE" dirty="0"/>
          </a:p>
          <a:p>
            <a:r>
              <a:rPr lang="de-DE" dirty="0" smtClean="0"/>
              <a:t>AXA:</a:t>
            </a:r>
          </a:p>
          <a:p>
            <a:pPr marL="342900" indent="-342900">
              <a:buFont typeface="Arial" panose="020B0604020202020204" pitchFamily="34" charset="0"/>
              <a:buChar char="•"/>
            </a:pPr>
            <a:r>
              <a:rPr lang="de-DE" dirty="0" smtClean="0"/>
              <a:t>Empfehlung bei internationalen und schweren Risiken</a:t>
            </a:r>
          </a:p>
          <a:p>
            <a:pPr marL="342900" indent="-342900">
              <a:buFont typeface="Arial" panose="020B0604020202020204" pitchFamily="34" charset="0"/>
              <a:buChar char="•"/>
            </a:pPr>
            <a:r>
              <a:rPr lang="de-DE" dirty="0" smtClean="0"/>
              <a:t>MRH </a:t>
            </a:r>
            <a:r>
              <a:rPr lang="de-DE" dirty="0" err="1" smtClean="0"/>
              <a:t>Trowe</a:t>
            </a:r>
            <a:r>
              <a:rPr lang="de-DE" dirty="0" smtClean="0"/>
              <a:t> </a:t>
            </a:r>
            <a:r>
              <a:rPr lang="de-DE" dirty="0" err="1" smtClean="0"/>
              <a:t>Sideletter</a:t>
            </a:r>
            <a:r>
              <a:rPr lang="de-DE" dirty="0" smtClean="0"/>
              <a:t> ab 10 Mio. EUR Umsatz</a:t>
            </a:r>
          </a:p>
          <a:p>
            <a:pPr marL="342900" indent="-342900">
              <a:buFont typeface="Arial" panose="020B0604020202020204" pitchFamily="34" charset="0"/>
              <a:buChar char="•"/>
            </a:pPr>
            <a:r>
              <a:rPr lang="de-DE" dirty="0"/>
              <a:t>sehr lösungsorientiert </a:t>
            </a:r>
            <a:r>
              <a:rPr lang="de-DE" dirty="0" smtClean="0"/>
              <a:t>im Cyberbereich</a:t>
            </a:r>
          </a:p>
          <a:p>
            <a:pPr marL="342900" indent="-342900">
              <a:buFont typeface="Arial" panose="020B0604020202020204" pitchFamily="34" charset="0"/>
              <a:buChar char="•"/>
            </a:pPr>
            <a:r>
              <a:rPr lang="de-DE" dirty="0" smtClean="0"/>
              <a:t>Muster IT-Notfallplan im BP</a:t>
            </a:r>
            <a:endParaRPr lang="de-DE" dirty="0"/>
          </a:p>
          <a:p>
            <a:endParaRPr lang="de-DE" dirty="0" smtClean="0"/>
          </a:p>
        </p:txBody>
      </p:sp>
      <p:sp>
        <p:nvSpPr>
          <p:cNvPr id="4" name="Titel 3"/>
          <p:cNvSpPr>
            <a:spLocks noGrp="1"/>
          </p:cNvSpPr>
          <p:nvPr>
            <p:ph type="title"/>
          </p:nvPr>
        </p:nvSpPr>
        <p:spPr/>
        <p:txBody>
          <a:bodyPr/>
          <a:lstStyle/>
          <a:p>
            <a:r>
              <a:rPr lang="de-DE" dirty="0" smtClean="0"/>
              <a:t>Produktempfehlungen – </a:t>
            </a:r>
            <a:r>
              <a:rPr lang="de-DE" dirty="0" err="1" smtClean="0"/>
              <a:t>Cyber</a:t>
            </a:r>
            <a:endParaRPr lang="de-DE" dirty="0"/>
          </a:p>
        </p:txBody>
      </p:sp>
    </p:spTree>
    <p:extLst>
      <p:ext uri="{BB962C8B-B14F-4D97-AF65-F5344CB8AC3E}">
        <p14:creationId xmlns:p14="http://schemas.microsoft.com/office/powerpoint/2010/main" val="42628554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half" idx="2"/>
          </p:nvPr>
        </p:nvSpPr>
        <p:spPr/>
        <p:txBody>
          <a:bodyPr/>
          <a:lstStyle/>
          <a:p>
            <a:r>
              <a:rPr lang="de-DE" dirty="0" err="1" smtClean="0"/>
              <a:t>Markel</a:t>
            </a:r>
            <a:r>
              <a:rPr lang="de-DE" dirty="0" smtClean="0"/>
              <a:t> - RV:</a:t>
            </a:r>
          </a:p>
          <a:p>
            <a:endParaRPr lang="de-DE" dirty="0"/>
          </a:p>
          <a:p>
            <a:r>
              <a:rPr lang="de-DE" dirty="0" smtClean="0"/>
              <a:t>Hinterlegung des Wordings im Neugeschäft für 15 % Mehrprämie</a:t>
            </a:r>
            <a:endParaRPr lang="de-DE" dirty="0"/>
          </a:p>
          <a:p>
            <a:endParaRPr lang="de-DE" dirty="0" smtClean="0"/>
          </a:p>
          <a:p>
            <a:pPr marL="342900" indent="-342900">
              <a:buFont typeface="Arial" panose="020B0604020202020204" pitchFamily="34" charset="0"/>
              <a:buChar char="•"/>
            </a:pPr>
            <a:r>
              <a:rPr lang="de-DE" dirty="0" smtClean="0"/>
              <a:t>2-fache </a:t>
            </a:r>
            <a:r>
              <a:rPr lang="de-DE" dirty="0"/>
              <a:t>Maximierung </a:t>
            </a:r>
            <a:r>
              <a:rPr lang="de-DE" dirty="0" smtClean="0"/>
              <a:t>möglich (15 % Mehrprämie)</a:t>
            </a:r>
          </a:p>
          <a:p>
            <a:pPr marL="342900" indent="-342900">
              <a:buFont typeface="Arial" panose="020B0604020202020204" pitchFamily="34" charset="0"/>
              <a:buChar char="•"/>
            </a:pPr>
            <a:r>
              <a:rPr lang="de-DE" dirty="0" smtClean="0"/>
              <a:t>Sehr </a:t>
            </a:r>
            <a:r>
              <a:rPr lang="de-DE" dirty="0"/>
              <a:t>kurze Repräsentantenklausel – </a:t>
            </a:r>
            <a:r>
              <a:rPr lang="de-DE" dirty="0">
                <a:solidFill>
                  <a:srgbClr val="00B050"/>
                </a:solidFill>
              </a:rPr>
              <a:t>nur die Kenntnis der Geschäftsführung zählt</a:t>
            </a:r>
          </a:p>
          <a:p>
            <a:pPr marL="342900" indent="-342900">
              <a:buFont typeface="Arial" panose="020B0604020202020204" pitchFamily="34" charset="0"/>
              <a:buChar char="•"/>
            </a:pPr>
            <a:r>
              <a:rPr lang="de-DE" dirty="0">
                <a:solidFill>
                  <a:srgbClr val="00B050"/>
                </a:solidFill>
              </a:rPr>
              <a:t>Nachmeldefrist von 144 Monate (12 </a:t>
            </a:r>
            <a:r>
              <a:rPr lang="de-DE" dirty="0" smtClean="0">
                <a:solidFill>
                  <a:srgbClr val="00B050"/>
                </a:solidFill>
              </a:rPr>
              <a:t>Jahre) - unverfallbar!</a:t>
            </a:r>
          </a:p>
          <a:p>
            <a:pPr marL="342900" indent="-342900">
              <a:buFont typeface="Arial" panose="020B0604020202020204" pitchFamily="34" charset="0"/>
              <a:buChar char="•"/>
            </a:pPr>
            <a:r>
              <a:rPr lang="de-DE" dirty="0" smtClean="0">
                <a:solidFill>
                  <a:srgbClr val="00B050"/>
                </a:solidFill>
              </a:rPr>
              <a:t>Schiedsgerichtsverfahren/ Schlichtungsverfahren – </a:t>
            </a:r>
            <a:r>
              <a:rPr lang="de-DE" dirty="0" smtClean="0"/>
              <a:t>Abwendung von Imageschäden</a:t>
            </a:r>
            <a:endParaRPr lang="de-DE" dirty="0"/>
          </a:p>
          <a:p>
            <a:pPr marL="342900" indent="-342900">
              <a:buFont typeface="Arial" panose="020B0604020202020204" pitchFamily="34" charset="0"/>
              <a:buChar char="•"/>
            </a:pPr>
            <a:r>
              <a:rPr lang="de-DE" dirty="0" smtClean="0">
                <a:solidFill>
                  <a:srgbClr val="00B050"/>
                </a:solidFill>
              </a:rPr>
              <a:t>Freie </a:t>
            </a:r>
            <a:r>
              <a:rPr lang="de-DE" dirty="0">
                <a:solidFill>
                  <a:srgbClr val="00B050"/>
                </a:solidFill>
              </a:rPr>
              <a:t>Anwaltswahl inkl. Honorarvereinbarungen </a:t>
            </a:r>
            <a:r>
              <a:rPr lang="de-DE" dirty="0"/>
              <a:t>im MRH </a:t>
            </a:r>
            <a:r>
              <a:rPr lang="de-DE" dirty="0" err="1"/>
              <a:t>Trowe</a:t>
            </a:r>
            <a:r>
              <a:rPr lang="de-DE" dirty="0"/>
              <a:t> </a:t>
            </a:r>
            <a:r>
              <a:rPr lang="de-DE" dirty="0" smtClean="0"/>
              <a:t>Anwaltsnetzwerk –</a:t>
            </a:r>
            <a:br>
              <a:rPr lang="de-DE" dirty="0" smtClean="0"/>
            </a:br>
            <a:r>
              <a:rPr lang="de-DE" dirty="0" smtClean="0">
                <a:solidFill>
                  <a:srgbClr val="00B050"/>
                </a:solidFill>
              </a:rPr>
              <a:t>ohne </a:t>
            </a:r>
            <a:r>
              <a:rPr lang="de-DE" dirty="0">
                <a:solidFill>
                  <a:srgbClr val="00B050"/>
                </a:solidFill>
              </a:rPr>
              <a:t>monetäre </a:t>
            </a:r>
            <a:r>
              <a:rPr lang="de-DE" dirty="0" smtClean="0">
                <a:solidFill>
                  <a:srgbClr val="00B050"/>
                </a:solidFill>
              </a:rPr>
              <a:t>Begrenzung</a:t>
            </a:r>
          </a:p>
          <a:p>
            <a:pPr marL="342900" indent="-342900">
              <a:buFont typeface="Arial" panose="020B0604020202020204" pitchFamily="34" charset="0"/>
              <a:buChar char="•"/>
            </a:pPr>
            <a:r>
              <a:rPr lang="de-DE" dirty="0"/>
              <a:t>Gehaltsfortzahlung </a:t>
            </a:r>
            <a:r>
              <a:rPr lang="de-DE" dirty="0" smtClean="0"/>
              <a:t>(wenn vom (ex-) Arbeitgeber einbehalten) - </a:t>
            </a:r>
            <a:r>
              <a:rPr lang="de-DE" dirty="0">
                <a:solidFill>
                  <a:srgbClr val="00B050"/>
                </a:solidFill>
              </a:rPr>
              <a:t>1 Mio. EUR pro Person</a:t>
            </a:r>
          </a:p>
          <a:p>
            <a:pPr marL="342900" indent="-342900">
              <a:buFont typeface="Arial" panose="020B0604020202020204" pitchFamily="34" charset="0"/>
              <a:buChar char="•"/>
            </a:pPr>
            <a:endParaRPr lang="de-DE" dirty="0">
              <a:solidFill>
                <a:srgbClr val="00B050"/>
              </a:solidFill>
            </a:endParaRPr>
          </a:p>
          <a:p>
            <a:pPr marL="342900" indent="-342900">
              <a:buFont typeface="Arial" panose="020B0604020202020204" pitchFamily="34" charset="0"/>
              <a:buChar char="•"/>
            </a:pPr>
            <a:endParaRPr lang="de-DE" dirty="0"/>
          </a:p>
          <a:p>
            <a:endParaRPr lang="de-DE" dirty="0"/>
          </a:p>
          <a:p>
            <a:endParaRPr lang="de-DE" dirty="0" smtClean="0"/>
          </a:p>
        </p:txBody>
      </p:sp>
      <p:sp>
        <p:nvSpPr>
          <p:cNvPr id="4" name="Titel 3"/>
          <p:cNvSpPr>
            <a:spLocks noGrp="1"/>
          </p:cNvSpPr>
          <p:nvPr>
            <p:ph type="title"/>
          </p:nvPr>
        </p:nvSpPr>
        <p:spPr/>
        <p:txBody>
          <a:bodyPr/>
          <a:lstStyle/>
          <a:p>
            <a:r>
              <a:rPr lang="de-DE" dirty="0" smtClean="0"/>
              <a:t>Produktempfehlungen – D&amp;O</a:t>
            </a:r>
            <a:endParaRPr lang="de-DE" dirty="0"/>
          </a:p>
        </p:txBody>
      </p:sp>
    </p:spTree>
    <p:extLst>
      <p:ext uri="{BB962C8B-B14F-4D97-AF65-F5344CB8AC3E}">
        <p14:creationId xmlns:p14="http://schemas.microsoft.com/office/powerpoint/2010/main" val="28269228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half" idx="2"/>
          </p:nvPr>
        </p:nvSpPr>
        <p:spPr/>
        <p:txBody>
          <a:bodyPr/>
          <a:lstStyle/>
          <a:p>
            <a:r>
              <a:rPr lang="de-DE" dirty="0" smtClean="0"/>
              <a:t>Hiscox - </a:t>
            </a:r>
            <a:r>
              <a:rPr lang="de-DE" dirty="0"/>
              <a:t>Weitreichender Deckungsumfang in einer Police </a:t>
            </a:r>
            <a:r>
              <a:rPr lang="de-DE" dirty="0" smtClean="0"/>
              <a:t>gebündelt:</a:t>
            </a:r>
          </a:p>
          <a:p>
            <a:endParaRPr lang="de-DE" dirty="0"/>
          </a:p>
          <a:p>
            <a:pPr marL="342900" indent="-342900">
              <a:buFont typeface="Arial" panose="020B0604020202020204" pitchFamily="34" charset="0"/>
              <a:buChar char="•"/>
            </a:pPr>
            <a:r>
              <a:rPr lang="de-DE" dirty="0" smtClean="0"/>
              <a:t>Inhalt + Elektronik inkl. Autoinhalt bis 50.000 EUR</a:t>
            </a:r>
          </a:p>
          <a:p>
            <a:pPr marL="342900" indent="-342900">
              <a:buFont typeface="Arial" panose="020B0604020202020204" pitchFamily="34" charset="0"/>
              <a:buChar char="•"/>
            </a:pPr>
            <a:r>
              <a:rPr lang="de-DE" dirty="0" smtClean="0"/>
              <a:t>Ertragsausfall bis 1 Mio. EUR, Haftzeit 24 Monate</a:t>
            </a:r>
          </a:p>
          <a:p>
            <a:pPr marL="342900" indent="-342900">
              <a:buFont typeface="Arial" panose="020B0604020202020204" pitchFamily="34" charset="0"/>
              <a:buChar char="•"/>
            </a:pPr>
            <a:r>
              <a:rPr lang="de-DE" dirty="0" smtClean="0"/>
              <a:t>Bürohaftpflicht bis 10 Mio. EUR, 2-fach maximiert</a:t>
            </a:r>
          </a:p>
          <a:p>
            <a:endParaRPr lang="de-DE" dirty="0" smtClean="0"/>
          </a:p>
          <a:p>
            <a:r>
              <a:rPr lang="de-DE" dirty="0" smtClean="0"/>
              <a:t>Geeignet für reine Bürobetrieb wie z. B. Rechtsanwälte, Unternehmensberater und Werbeagenturen</a:t>
            </a:r>
          </a:p>
          <a:p>
            <a:endParaRPr lang="de-DE" dirty="0"/>
          </a:p>
          <a:p>
            <a:pPr marL="342900" indent="-342900">
              <a:buFont typeface="Arial" panose="020B0604020202020204" pitchFamily="34" charset="0"/>
              <a:buChar char="•"/>
            </a:pPr>
            <a:r>
              <a:rPr lang="de-DE" dirty="0" smtClean="0">
                <a:solidFill>
                  <a:srgbClr val="00B050"/>
                </a:solidFill>
              </a:rPr>
              <a:t>Allgefahren-Deckung</a:t>
            </a:r>
          </a:p>
          <a:p>
            <a:pPr marL="342900" indent="-342900">
              <a:buFont typeface="Arial" panose="020B0604020202020204" pitchFamily="34" charset="0"/>
              <a:buChar char="•"/>
            </a:pPr>
            <a:r>
              <a:rPr lang="de-DE" dirty="0">
                <a:solidFill>
                  <a:srgbClr val="00B050"/>
                </a:solidFill>
              </a:rPr>
              <a:t>Umkehr der </a:t>
            </a:r>
            <a:r>
              <a:rPr lang="de-DE" dirty="0" smtClean="0">
                <a:solidFill>
                  <a:srgbClr val="00B050"/>
                </a:solidFill>
              </a:rPr>
              <a:t>Beweislast</a:t>
            </a:r>
          </a:p>
          <a:p>
            <a:pPr marL="342900" indent="-342900">
              <a:buFont typeface="Arial" panose="020B0604020202020204" pitchFamily="34" charset="0"/>
              <a:buChar char="•"/>
            </a:pPr>
            <a:r>
              <a:rPr lang="de-DE" dirty="0">
                <a:solidFill>
                  <a:srgbClr val="00B050"/>
                </a:solidFill>
              </a:rPr>
              <a:t>Keine Anrechnung einer Unterversicherung</a:t>
            </a:r>
            <a:endParaRPr lang="de-DE" dirty="0" smtClean="0">
              <a:solidFill>
                <a:srgbClr val="00B050"/>
              </a:solidFill>
            </a:endParaRPr>
          </a:p>
          <a:p>
            <a:endParaRPr lang="de-DE" dirty="0" smtClean="0"/>
          </a:p>
        </p:txBody>
      </p:sp>
      <p:sp>
        <p:nvSpPr>
          <p:cNvPr id="4" name="Titel 3"/>
          <p:cNvSpPr>
            <a:spLocks noGrp="1"/>
          </p:cNvSpPr>
          <p:nvPr>
            <p:ph type="title"/>
          </p:nvPr>
        </p:nvSpPr>
        <p:spPr/>
        <p:txBody>
          <a:bodyPr/>
          <a:lstStyle/>
          <a:p>
            <a:r>
              <a:rPr lang="de-DE" dirty="0" smtClean="0"/>
              <a:t>Produktempfehlungen – </a:t>
            </a:r>
            <a:r>
              <a:rPr lang="de-DE" dirty="0" err="1" smtClean="0"/>
              <a:t>MultiLine</a:t>
            </a:r>
            <a:r>
              <a:rPr lang="de-DE" dirty="0" smtClean="0"/>
              <a:t> Büro (AIP)</a:t>
            </a:r>
            <a:endParaRPr lang="de-DE" dirty="0"/>
          </a:p>
        </p:txBody>
      </p:sp>
    </p:spTree>
    <p:extLst>
      <p:ext uri="{BB962C8B-B14F-4D97-AF65-F5344CB8AC3E}">
        <p14:creationId xmlns:p14="http://schemas.microsoft.com/office/powerpoint/2010/main" val="21510324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half" idx="2"/>
          </p:nvPr>
        </p:nvSpPr>
        <p:spPr/>
        <p:txBody>
          <a:bodyPr/>
          <a:lstStyle/>
          <a:p>
            <a:r>
              <a:rPr lang="de-DE" dirty="0" smtClean="0"/>
              <a:t>HDI </a:t>
            </a:r>
            <a:r>
              <a:rPr lang="de-DE" dirty="0" err="1" smtClean="0"/>
              <a:t>commercial</a:t>
            </a:r>
            <a:r>
              <a:rPr lang="de-DE" dirty="0" smtClean="0"/>
              <a:t> pro:</a:t>
            </a:r>
          </a:p>
          <a:p>
            <a:endParaRPr lang="de-DE" dirty="0"/>
          </a:p>
          <a:p>
            <a:pPr marL="342900" indent="-342900">
              <a:buFont typeface="Arial" panose="020B0604020202020204" pitchFamily="34" charset="0"/>
              <a:buChar char="•"/>
            </a:pPr>
            <a:r>
              <a:rPr lang="de-DE" dirty="0" smtClean="0">
                <a:solidFill>
                  <a:srgbClr val="00B050"/>
                </a:solidFill>
              </a:rPr>
              <a:t>Unterversicherungsverzicht</a:t>
            </a:r>
            <a:r>
              <a:rPr lang="de-DE" dirty="0" smtClean="0"/>
              <a:t> bis 500.000 EUR</a:t>
            </a:r>
          </a:p>
          <a:p>
            <a:pPr marL="342900" indent="-342900">
              <a:buFont typeface="Arial" panose="020B0604020202020204" pitchFamily="34" charset="0"/>
              <a:buChar char="•"/>
            </a:pPr>
            <a:r>
              <a:rPr lang="de-DE" dirty="0">
                <a:solidFill>
                  <a:srgbClr val="00B050"/>
                </a:solidFill>
              </a:rPr>
              <a:t>Verzicht auf Quotelung</a:t>
            </a:r>
            <a:r>
              <a:rPr lang="de-DE" dirty="0"/>
              <a:t> bei Grobe </a:t>
            </a:r>
            <a:r>
              <a:rPr lang="de-DE" dirty="0" smtClean="0"/>
              <a:t>Fahrlässigkeit bis 250.000 EUR, danach 20% bis 500.000 EUR</a:t>
            </a:r>
          </a:p>
          <a:p>
            <a:pPr marL="342900" indent="-342900">
              <a:buFont typeface="Arial" panose="020B0604020202020204" pitchFamily="34" charset="0"/>
              <a:buChar char="•"/>
            </a:pPr>
            <a:r>
              <a:rPr lang="de-DE" dirty="0" smtClean="0">
                <a:solidFill>
                  <a:srgbClr val="00B050"/>
                </a:solidFill>
              </a:rPr>
              <a:t>Höherhaftung/Vorsorge</a:t>
            </a:r>
            <a:r>
              <a:rPr lang="de-DE" dirty="0" smtClean="0"/>
              <a:t> von 10 % der VS</a:t>
            </a:r>
          </a:p>
          <a:p>
            <a:pPr marL="342900" indent="-342900">
              <a:buFont typeface="Arial" panose="020B0604020202020204" pitchFamily="34" charset="0"/>
              <a:buChar char="•"/>
            </a:pPr>
            <a:r>
              <a:rPr lang="de-DE" dirty="0" smtClean="0">
                <a:solidFill>
                  <a:srgbClr val="00B050"/>
                </a:solidFill>
              </a:rPr>
              <a:t>Verkürzte Repräsentantenklausel</a:t>
            </a:r>
          </a:p>
          <a:p>
            <a:pPr marL="342900" indent="-342900">
              <a:buFont typeface="Arial" panose="020B0604020202020204" pitchFamily="34" charset="0"/>
              <a:buChar char="•"/>
            </a:pPr>
            <a:r>
              <a:rPr lang="de-DE" dirty="0">
                <a:solidFill>
                  <a:srgbClr val="00B050"/>
                </a:solidFill>
              </a:rPr>
              <a:t>Abweichungen von </a:t>
            </a:r>
            <a:r>
              <a:rPr lang="de-DE" dirty="0" smtClean="0">
                <a:solidFill>
                  <a:srgbClr val="00B050"/>
                </a:solidFill>
              </a:rPr>
              <a:t>Sicherheitsvorschriften </a:t>
            </a:r>
            <a:r>
              <a:rPr lang="de-DE" dirty="0" smtClean="0"/>
              <a:t>– auch von Handwerkern</a:t>
            </a:r>
          </a:p>
          <a:p>
            <a:pPr marL="342900" indent="-342900">
              <a:buFont typeface="Arial" panose="020B0604020202020204" pitchFamily="34" charset="0"/>
              <a:buChar char="•"/>
            </a:pPr>
            <a:r>
              <a:rPr lang="de-DE" dirty="0"/>
              <a:t>Weiteres Zubehör, sonstige Grundstücksbestandteile / Außen- und </a:t>
            </a:r>
            <a:r>
              <a:rPr lang="de-DE" dirty="0" smtClean="0"/>
              <a:t>gärtnerische Anlagen bis 50.000 EUR zusätzlich</a:t>
            </a:r>
          </a:p>
        </p:txBody>
      </p:sp>
      <p:sp>
        <p:nvSpPr>
          <p:cNvPr id="4" name="Titel 3"/>
          <p:cNvSpPr>
            <a:spLocks noGrp="1"/>
          </p:cNvSpPr>
          <p:nvPr>
            <p:ph type="title"/>
          </p:nvPr>
        </p:nvSpPr>
        <p:spPr/>
        <p:txBody>
          <a:bodyPr/>
          <a:lstStyle/>
          <a:p>
            <a:r>
              <a:rPr lang="de-DE" dirty="0"/>
              <a:t>Produktempfehlungen </a:t>
            </a:r>
            <a:r>
              <a:rPr lang="de-DE" dirty="0" smtClean="0"/>
              <a:t>- </a:t>
            </a:r>
            <a:r>
              <a:rPr lang="de-DE" dirty="0" err="1" smtClean="0"/>
              <a:t>MultiLine</a:t>
            </a:r>
            <a:endParaRPr lang="de-DE" dirty="0"/>
          </a:p>
        </p:txBody>
      </p:sp>
    </p:spTree>
    <p:extLst>
      <p:ext uri="{BB962C8B-B14F-4D97-AF65-F5344CB8AC3E}">
        <p14:creationId xmlns:p14="http://schemas.microsoft.com/office/powerpoint/2010/main" val="329988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pic>
        <p:nvPicPr>
          <p:cNvPr id="6" name="Grafik 5"/>
          <p:cNvPicPr>
            <a:picLocks noChangeAspect="1"/>
          </p:cNvPicPr>
          <p:nvPr/>
        </p:nvPicPr>
        <p:blipFill>
          <a:blip r:embed="rId2"/>
          <a:stretch>
            <a:fillRect/>
          </a:stretch>
        </p:blipFill>
        <p:spPr>
          <a:xfrm>
            <a:off x="7130829" y="1801058"/>
            <a:ext cx="2989103" cy="4796592"/>
          </a:xfrm>
          <a:prstGeom prst="rect">
            <a:avLst/>
          </a:prstGeom>
        </p:spPr>
      </p:pic>
      <p:pic>
        <p:nvPicPr>
          <p:cNvPr id="7" name="Grafik 6"/>
          <p:cNvPicPr>
            <a:picLocks noChangeAspect="1"/>
          </p:cNvPicPr>
          <p:nvPr/>
        </p:nvPicPr>
        <p:blipFill>
          <a:blip r:embed="rId3"/>
          <a:stretch>
            <a:fillRect/>
          </a:stretch>
        </p:blipFill>
        <p:spPr>
          <a:xfrm>
            <a:off x="1698172" y="1978092"/>
            <a:ext cx="2848169" cy="4442524"/>
          </a:xfrm>
          <a:prstGeom prst="rect">
            <a:avLst/>
          </a:prstGeom>
        </p:spPr>
      </p:pic>
      <p:sp>
        <p:nvSpPr>
          <p:cNvPr id="4" name="Titel 3"/>
          <p:cNvSpPr>
            <a:spLocks noGrp="1"/>
          </p:cNvSpPr>
          <p:nvPr>
            <p:ph type="title"/>
          </p:nvPr>
        </p:nvSpPr>
        <p:spPr/>
        <p:txBody>
          <a:bodyPr/>
          <a:lstStyle/>
          <a:p>
            <a:r>
              <a:rPr lang="de-DE" dirty="0" smtClean="0"/>
              <a:t>Maklerhaftung</a:t>
            </a:r>
            <a:endParaRPr lang="de-DE" dirty="0"/>
          </a:p>
        </p:txBody>
      </p:sp>
    </p:spTree>
    <p:extLst>
      <p:ext uri="{BB962C8B-B14F-4D97-AF65-F5344CB8AC3E}">
        <p14:creationId xmlns:p14="http://schemas.microsoft.com/office/powerpoint/2010/main" val="2196066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half" idx="2"/>
          </p:nvPr>
        </p:nvSpPr>
        <p:spPr/>
        <p:txBody>
          <a:bodyPr/>
          <a:lstStyle/>
          <a:p>
            <a:r>
              <a:rPr lang="de-DE" b="1" dirty="0" smtClean="0">
                <a:solidFill>
                  <a:srgbClr val="FF0000"/>
                </a:solidFill>
              </a:rPr>
              <a:t>Handlungsbedarf?</a:t>
            </a:r>
          </a:p>
          <a:p>
            <a:endParaRPr lang="de-DE" dirty="0" smtClean="0"/>
          </a:p>
          <a:p>
            <a:pPr marL="342900" indent="-342900">
              <a:buFont typeface="Arial" panose="020B0604020202020204" pitchFamily="34" charset="0"/>
              <a:buChar char="•"/>
            </a:pPr>
            <a:r>
              <a:rPr lang="de-DE" dirty="0" smtClean="0"/>
              <a:t>Viele Verträge </a:t>
            </a:r>
            <a:r>
              <a:rPr lang="de-DE" b="1" u="sng" dirty="0" smtClean="0">
                <a:solidFill>
                  <a:srgbClr val="FF0000"/>
                </a:solidFill>
              </a:rPr>
              <a:t>noch nicht</a:t>
            </a:r>
            <a:r>
              <a:rPr lang="de-DE" dirty="0" smtClean="0"/>
              <a:t> über Rahmenverträge eingedeckt!!!</a:t>
            </a:r>
            <a:br>
              <a:rPr lang="de-DE" dirty="0" smtClean="0"/>
            </a:br>
            <a:r>
              <a:rPr lang="de-DE" dirty="0" smtClean="0"/>
              <a:t>(Weitere VR = </a:t>
            </a:r>
            <a:r>
              <a:rPr lang="de-DE" b="1" dirty="0" smtClean="0">
                <a:solidFill>
                  <a:srgbClr val="00B050"/>
                </a:solidFill>
              </a:rPr>
              <a:t>SV</a:t>
            </a:r>
            <a:r>
              <a:rPr lang="de-DE" dirty="0" smtClean="0"/>
              <a:t>, </a:t>
            </a:r>
            <a:r>
              <a:rPr lang="de-DE" b="1" dirty="0" smtClean="0">
                <a:solidFill>
                  <a:srgbClr val="00B050"/>
                </a:solidFill>
              </a:rPr>
              <a:t>Gothaer über German Underwriting</a:t>
            </a:r>
            <a:r>
              <a:rPr lang="de-DE" dirty="0" smtClean="0"/>
              <a:t>)</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Generelle Überprüfung der Versicherungssummen </a:t>
            </a:r>
            <a:br>
              <a:rPr lang="de-DE" dirty="0" smtClean="0"/>
            </a:br>
            <a:r>
              <a:rPr lang="de-DE" dirty="0" smtClean="0"/>
              <a:t>(</a:t>
            </a:r>
            <a:r>
              <a:rPr lang="de-DE" b="1" dirty="0" smtClean="0">
                <a:solidFill>
                  <a:srgbClr val="FF0000"/>
                </a:solidFill>
              </a:rPr>
              <a:t>erhebliche Wertveränderungen in den letzten Jahren</a:t>
            </a:r>
            <a:r>
              <a:rPr lang="de-DE" dirty="0"/>
              <a:t> </a:t>
            </a:r>
            <a:r>
              <a:rPr lang="de-DE" dirty="0" smtClean="0"/>
              <a:t>– </a:t>
            </a:r>
            <a:r>
              <a:rPr lang="de-DE" dirty="0" err="1" smtClean="0"/>
              <a:t>SkenData</a:t>
            </a:r>
            <a:r>
              <a:rPr lang="de-DE" dirty="0" smtClean="0"/>
              <a:t>/Gutachter)</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smtClean="0"/>
              <a:t>Wenn keine Umdeckung erwünscht, Überprüfung ob </a:t>
            </a:r>
            <a:r>
              <a:rPr lang="de-DE" b="1" u="sng" dirty="0" smtClean="0">
                <a:solidFill>
                  <a:srgbClr val="FF0000"/>
                </a:solidFill>
              </a:rPr>
              <a:t>aktuelle </a:t>
            </a:r>
            <a:r>
              <a:rPr lang="de-DE" b="1" u="sng" dirty="0">
                <a:solidFill>
                  <a:srgbClr val="FF0000"/>
                </a:solidFill>
              </a:rPr>
              <a:t>Bedingungen</a:t>
            </a:r>
            <a:r>
              <a:rPr lang="de-DE" dirty="0"/>
              <a:t> zugrunde gelegt </a:t>
            </a:r>
            <a:r>
              <a:rPr lang="de-DE" dirty="0" smtClean="0"/>
              <a:t>sind</a:t>
            </a:r>
            <a:br>
              <a:rPr lang="de-DE" dirty="0" smtClean="0"/>
            </a:br>
            <a:r>
              <a:rPr lang="de-DE" dirty="0" smtClean="0"/>
              <a:t>(in neuesten Bedingungswerken sind fast ausschließlich Deckungsverbesserungen inkl. </a:t>
            </a:r>
            <a:r>
              <a:rPr lang="de-DE" b="1" dirty="0" smtClean="0">
                <a:solidFill>
                  <a:srgbClr val="00B050"/>
                </a:solidFill>
              </a:rPr>
              <a:t>Leistungsupdategarantien</a:t>
            </a:r>
            <a:r>
              <a:rPr lang="de-DE" dirty="0" smtClean="0"/>
              <a:t> enthalten)</a:t>
            </a:r>
            <a:endParaRPr lang="de-DE" dirty="0"/>
          </a:p>
          <a:p>
            <a:pPr marL="342900" indent="-342900">
              <a:buFont typeface="Arial" panose="020B0604020202020204" pitchFamily="34" charset="0"/>
              <a:buChar char="•"/>
            </a:pPr>
            <a:endParaRPr lang="de-DE" dirty="0" smtClean="0"/>
          </a:p>
        </p:txBody>
      </p:sp>
      <p:sp>
        <p:nvSpPr>
          <p:cNvPr id="4" name="Titel 3"/>
          <p:cNvSpPr>
            <a:spLocks noGrp="1"/>
          </p:cNvSpPr>
          <p:nvPr>
            <p:ph type="title"/>
          </p:nvPr>
        </p:nvSpPr>
        <p:spPr/>
        <p:txBody>
          <a:bodyPr/>
          <a:lstStyle/>
          <a:p>
            <a:r>
              <a:rPr lang="de-DE" dirty="0"/>
              <a:t>Produktempfehlungen - </a:t>
            </a:r>
            <a:r>
              <a:rPr lang="de-DE" dirty="0" err="1"/>
              <a:t>MultiLine</a:t>
            </a:r>
            <a:endParaRPr lang="de-DE" dirty="0"/>
          </a:p>
        </p:txBody>
      </p:sp>
    </p:spTree>
    <p:extLst>
      <p:ext uri="{BB962C8B-B14F-4D97-AF65-F5344CB8AC3E}">
        <p14:creationId xmlns:p14="http://schemas.microsoft.com/office/powerpoint/2010/main" val="28870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half" idx="2"/>
          </p:nvPr>
        </p:nvSpPr>
        <p:spPr/>
        <p:txBody>
          <a:bodyPr/>
          <a:lstStyle/>
          <a:p>
            <a:r>
              <a:rPr lang="de-DE" dirty="0" smtClean="0"/>
              <a:t>Konzept über R+V und ERGO:</a:t>
            </a:r>
            <a:br>
              <a:rPr lang="de-DE" dirty="0" smtClean="0"/>
            </a:br>
            <a:endParaRPr lang="de-DE" dirty="0" smtClean="0"/>
          </a:p>
          <a:p>
            <a:endParaRPr lang="de-DE" dirty="0"/>
          </a:p>
          <a:p>
            <a:endParaRPr lang="de-DE" dirty="0"/>
          </a:p>
          <a:p>
            <a:pPr marL="342900" indent="-342900">
              <a:buFont typeface="Arial" panose="020B0604020202020204" pitchFamily="34" charset="0"/>
              <a:buChar char="•"/>
            </a:pPr>
            <a:r>
              <a:rPr lang="de-DE" dirty="0">
                <a:solidFill>
                  <a:srgbClr val="00B050"/>
                </a:solidFill>
              </a:rPr>
              <a:t>Unterversicherungsverzicht</a:t>
            </a:r>
            <a:r>
              <a:rPr lang="de-DE" dirty="0"/>
              <a:t> </a:t>
            </a:r>
            <a:r>
              <a:rPr lang="de-DE" dirty="0" smtClean="0"/>
              <a:t>20%</a:t>
            </a:r>
          </a:p>
          <a:p>
            <a:pPr marL="342900" indent="-342900">
              <a:buFont typeface="Arial" panose="020B0604020202020204" pitchFamily="34" charset="0"/>
              <a:buChar char="•"/>
            </a:pPr>
            <a:r>
              <a:rPr lang="de-DE" dirty="0"/>
              <a:t>Neuwertentschädigung bei Totalschaden bis </a:t>
            </a:r>
            <a:r>
              <a:rPr lang="de-DE" dirty="0">
                <a:solidFill>
                  <a:srgbClr val="00B050"/>
                </a:solidFill>
              </a:rPr>
              <a:t>24 Monate</a:t>
            </a:r>
            <a:r>
              <a:rPr lang="de-DE" dirty="0"/>
              <a:t> (stationär</a:t>
            </a:r>
            <a:r>
              <a:rPr lang="de-DE" dirty="0" smtClean="0"/>
              <a:t>) bis </a:t>
            </a:r>
            <a:r>
              <a:rPr lang="de-DE" dirty="0">
                <a:solidFill>
                  <a:srgbClr val="00B050"/>
                </a:solidFill>
              </a:rPr>
              <a:t>18 Monate </a:t>
            </a:r>
            <a:r>
              <a:rPr lang="de-DE" dirty="0" smtClean="0"/>
              <a:t>(mobil)</a:t>
            </a:r>
          </a:p>
          <a:p>
            <a:pPr marL="342900" indent="-342900">
              <a:buFont typeface="Arial" panose="020B0604020202020204" pitchFamily="34" charset="0"/>
              <a:buChar char="•"/>
            </a:pPr>
            <a:r>
              <a:rPr lang="de-DE" dirty="0" smtClean="0">
                <a:solidFill>
                  <a:srgbClr val="00B050"/>
                </a:solidFill>
              </a:rPr>
              <a:t>Vorsorgeversicherung</a:t>
            </a:r>
            <a:r>
              <a:rPr lang="de-DE" dirty="0" smtClean="0"/>
              <a:t> bis 30% / 750.000 EUR</a:t>
            </a:r>
          </a:p>
          <a:p>
            <a:pPr marL="342900" indent="-342900">
              <a:buFont typeface="Arial" panose="020B0604020202020204" pitchFamily="34" charset="0"/>
              <a:buChar char="•"/>
            </a:pPr>
            <a:r>
              <a:rPr lang="de-DE" dirty="0"/>
              <a:t>Mehrkosten durch behelfsmäßige </a:t>
            </a:r>
            <a:r>
              <a:rPr lang="de-DE" dirty="0" smtClean="0"/>
              <a:t>oder vorläufige Wiederinstandsetzung bis 5.000 EUR</a:t>
            </a:r>
          </a:p>
          <a:p>
            <a:pPr marL="342900" indent="-342900">
              <a:buFont typeface="Arial" panose="020B0604020202020204" pitchFamily="34" charset="0"/>
              <a:buChar char="•"/>
            </a:pPr>
            <a:r>
              <a:rPr lang="de-DE" dirty="0" smtClean="0"/>
              <a:t>GAP Deckung bei Leasingverträgen</a:t>
            </a:r>
          </a:p>
          <a:p>
            <a:pPr marL="342900" indent="-342900">
              <a:buFont typeface="Arial" panose="020B0604020202020204" pitchFamily="34" charset="0"/>
              <a:buChar char="•"/>
            </a:pPr>
            <a:r>
              <a:rPr lang="de-DE" dirty="0">
                <a:solidFill>
                  <a:srgbClr val="00B050"/>
                </a:solidFill>
              </a:rPr>
              <a:t>Sofortiger Reparaturbeginn</a:t>
            </a:r>
            <a:r>
              <a:rPr lang="de-DE" dirty="0"/>
              <a:t> bis 25.000 </a:t>
            </a:r>
            <a:r>
              <a:rPr lang="de-DE" dirty="0" smtClean="0"/>
              <a:t>EUR</a:t>
            </a:r>
            <a:endParaRPr lang="de-DE" dirty="0"/>
          </a:p>
          <a:p>
            <a:pPr marL="342900" indent="-342900">
              <a:buFont typeface="Arial" panose="020B0604020202020204" pitchFamily="34" charset="0"/>
              <a:buChar char="•"/>
            </a:pPr>
            <a:r>
              <a:rPr lang="de-DE" dirty="0" smtClean="0">
                <a:solidFill>
                  <a:srgbClr val="00B050"/>
                </a:solidFill>
              </a:rPr>
              <a:t>Verzicht auf Quotelung</a:t>
            </a:r>
            <a:r>
              <a:rPr lang="de-DE" dirty="0" smtClean="0"/>
              <a:t> bei Grober </a:t>
            </a:r>
            <a:r>
              <a:rPr lang="de-DE" dirty="0"/>
              <a:t>Fahrlässigkeit bis </a:t>
            </a:r>
            <a:r>
              <a:rPr lang="de-DE" dirty="0" smtClean="0"/>
              <a:t>25.000 EUR (für GF, Gesellschafter)</a:t>
            </a:r>
            <a:endParaRPr lang="de-DE" dirty="0"/>
          </a:p>
          <a:p>
            <a:endParaRPr lang="de-DE" dirty="0" smtClean="0"/>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a:t>Produktempfehlungen </a:t>
            </a:r>
            <a:r>
              <a:rPr lang="de-DE" dirty="0" smtClean="0"/>
              <a:t>- Maschinen</a:t>
            </a:r>
            <a:endParaRPr lang="de-DE" dirty="0"/>
          </a:p>
        </p:txBody>
      </p:sp>
      <p:pic>
        <p:nvPicPr>
          <p:cNvPr id="5" name="Grafik 4"/>
          <p:cNvPicPr>
            <a:picLocks noChangeAspect="1"/>
          </p:cNvPicPr>
          <p:nvPr/>
        </p:nvPicPr>
        <p:blipFill>
          <a:blip r:embed="rId2"/>
          <a:stretch>
            <a:fillRect/>
          </a:stretch>
        </p:blipFill>
        <p:spPr>
          <a:xfrm>
            <a:off x="9329154" y="1695766"/>
            <a:ext cx="2388929" cy="1563435"/>
          </a:xfrm>
          <a:prstGeom prst="rect">
            <a:avLst/>
          </a:prstGeom>
        </p:spPr>
      </p:pic>
    </p:spTree>
    <p:extLst>
      <p:ext uri="{BB962C8B-B14F-4D97-AF65-F5344CB8AC3E}">
        <p14:creationId xmlns:p14="http://schemas.microsoft.com/office/powerpoint/2010/main" val="297790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half" idx="2"/>
          </p:nvPr>
        </p:nvSpPr>
        <p:spPr/>
        <p:txBody>
          <a:bodyPr/>
          <a:lstStyle/>
          <a:p>
            <a:r>
              <a:rPr lang="de-DE" dirty="0"/>
              <a:t>Konzept über R+V und ERGO</a:t>
            </a:r>
            <a:r>
              <a:rPr lang="de-DE" dirty="0" smtClean="0"/>
              <a:t>:</a:t>
            </a:r>
          </a:p>
          <a:p>
            <a:endParaRPr lang="de-DE" dirty="0" smtClean="0"/>
          </a:p>
          <a:p>
            <a:endParaRPr lang="de-DE" dirty="0"/>
          </a:p>
          <a:p>
            <a:pPr marL="342900" indent="-342900">
              <a:buFont typeface="Arial" panose="020B0604020202020204" pitchFamily="34" charset="0"/>
              <a:buChar char="•"/>
            </a:pPr>
            <a:r>
              <a:rPr lang="de-DE" dirty="0" smtClean="0"/>
              <a:t>Genereller </a:t>
            </a:r>
            <a:r>
              <a:rPr lang="de-DE" dirty="0" smtClean="0">
                <a:solidFill>
                  <a:srgbClr val="00B050"/>
                </a:solidFill>
              </a:rPr>
              <a:t>Unterversicherungsverzicht </a:t>
            </a:r>
          </a:p>
          <a:p>
            <a:pPr marL="342900" indent="-342900">
              <a:buFont typeface="Arial" panose="020B0604020202020204" pitchFamily="34" charset="0"/>
              <a:buChar char="•"/>
            </a:pPr>
            <a:r>
              <a:rPr lang="de-DE" dirty="0" smtClean="0">
                <a:solidFill>
                  <a:srgbClr val="00B050"/>
                </a:solidFill>
              </a:rPr>
              <a:t>Vorsorgeversicherung</a:t>
            </a:r>
            <a:r>
              <a:rPr lang="de-DE" dirty="0" smtClean="0"/>
              <a:t> bis 40% / 1.000.000</a:t>
            </a:r>
            <a:r>
              <a:rPr lang="de-DE" dirty="0"/>
              <a:t> </a:t>
            </a:r>
            <a:r>
              <a:rPr lang="de-DE" dirty="0" smtClean="0"/>
              <a:t>EUR</a:t>
            </a:r>
            <a:endParaRPr lang="de-DE" dirty="0"/>
          </a:p>
          <a:p>
            <a:pPr marL="342900" indent="-342900">
              <a:buFont typeface="Arial" panose="020B0604020202020204" pitchFamily="34" charset="0"/>
              <a:buChar char="•"/>
            </a:pPr>
            <a:r>
              <a:rPr lang="de-DE" dirty="0" smtClean="0">
                <a:solidFill>
                  <a:srgbClr val="00B050"/>
                </a:solidFill>
              </a:rPr>
              <a:t>Verzicht auf Quotelung</a:t>
            </a:r>
            <a:r>
              <a:rPr lang="de-DE" dirty="0" smtClean="0"/>
              <a:t> bei Grobe </a:t>
            </a:r>
            <a:r>
              <a:rPr lang="de-DE" dirty="0"/>
              <a:t>Fahrlässigkeit bis 250.000 EUR, danach 20% bis 500.000 </a:t>
            </a:r>
            <a:r>
              <a:rPr lang="de-DE" dirty="0" smtClean="0"/>
              <a:t>EUR</a:t>
            </a:r>
          </a:p>
          <a:p>
            <a:pPr marL="342900" indent="-342900">
              <a:buFont typeface="Arial" panose="020B0604020202020204" pitchFamily="34" charset="0"/>
              <a:buChar char="•"/>
            </a:pPr>
            <a:r>
              <a:rPr lang="de-DE" dirty="0" smtClean="0"/>
              <a:t>GAP </a:t>
            </a:r>
            <a:r>
              <a:rPr lang="de-DE" dirty="0"/>
              <a:t>Deckung bei </a:t>
            </a:r>
            <a:r>
              <a:rPr lang="de-DE" dirty="0" smtClean="0"/>
              <a:t>Leasingverträgen</a:t>
            </a:r>
          </a:p>
          <a:p>
            <a:pPr marL="342900" indent="-342900">
              <a:buFont typeface="Arial" panose="020B0604020202020204" pitchFamily="34" charset="0"/>
              <a:buChar char="•"/>
            </a:pPr>
            <a:r>
              <a:rPr lang="de-DE" dirty="0"/>
              <a:t>Innere Betriebsschäden elektronischer Bauteile bis 1.000 </a:t>
            </a:r>
            <a:r>
              <a:rPr lang="de-DE" dirty="0" smtClean="0"/>
              <a:t>EUR </a:t>
            </a:r>
            <a:r>
              <a:rPr lang="de-DE" dirty="0"/>
              <a:t>auf Erstes Risiko</a:t>
            </a:r>
          </a:p>
          <a:p>
            <a:pPr marL="342900" indent="-342900">
              <a:buFont typeface="Arial" panose="020B0604020202020204" pitchFamily="34" charset="0"/>
              <a:buChar char="•"/>
            </a:pPr>
            <a:r>
              <a:rPr lang="de-DE" dirty="0" smtClean="0"/>
              <a:t>automatische </a:t>
            </a:r>
            <a:r>
              <a:rPr lang="de-DE" dirty="0" smtClean="0">
                <a:solidFill>
                  <a:srgbClr val="00B050"/>
                </a:solidFill>
              </a:rPr>
              <a:t>Home-Office Deckung</a:t>
            </a:r>
            <a:r>
              <a:rPr lang="de-DE" dirty="0" smtClean="0"/>
              <a:t> innerhalb </a:t>
            </a:r>
            <a:r>
              <a:rPr lang="de-DE" dirty="0"/>
              <a:t>der Bundesrepublik Deutschland bis 5.000 Euro je </a:t>
            </a:r>
            <a:r>
              <a:rPr lang="de-DE" dirty="0" smtClean="0"/>
              <a:t>Versicherungsfall</a:t>
            </a:r>
          </a:p>
          <a:p>
            <a:pPr marL="342900" indent="-342900">
              <a:buFont typeface="Arial" panose="020B0604020202020204" pitchFamily="34" charset="0"/>
              <a:buChar char="•"/>
            </a:pPr>
            <a:r>
              <a:rPr lang="de-DE" dirty="0" smtClean="0"/>
              <a:t>Weltweite </a:t>
            </a:r>
            <a:r>
              <a:rPr lang="de-DE" dirty="0"/>
              <a:t>Deckung für berufliche Zwecke </a:t>
            </a:r>
            <a:r>
              <a:rPr lang="de-DE" dirty="0" smtClean="0">
                <a:solidFill>
                  <a:srgbClr val="00B050"/>
                </a:solidFill>
              </a:rPr>
              <a:t>mobil </a:t>
            </a:r>
            <a:r>
              <a:rPr lang="de-DE" dirty="0">
                <a:solidFill>
                  <a:srgbClr val="00B050"/>
                </a:solidFill>
              </a:rPr>
              <a:t>eingesetzte </a:t>
            </a:r>
            <a:r>
              <a:rPr lang="de-DE" dirty="0" smtClean="0">
                <a:solidFill>
                  <a:srgbClr val="00B050"/>
                </a:solidFill>
              </a:rPr>
              <a:t>Geräte</a:t>
            </a:r>
            <a:r>
              <a:rPr lang="de-DE" dirty="0" smtClean="0"/>
              <a:t> bis zu </a:t>
            </a:r>
            <a:r>
              <a:rPr lang="de-DE" dirty="0"/>
              <a:t>6 Monate.</a:t>
            </a:r>
          </a:p>
          <a:p>
            <a:endParaRPr lang="de-DE" dirty="0" smtClean="0"/>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a:t>Produktempfehlungen </a:t>
            </a:r>
            <a:r>
              <a:rPr lang="de-DE" dirty="0" smtClean="0"/>
              <a:t>- Elektronik</a:t>
            </a:r>
            <a:endParaRPr lang="de-DE" dirty="0"/>
          </a:p>
        </p:txBody>
      </p:sp>
      <p:pic>
        <p:nvPicPr>
          <p:cNvPr id="5" name="Grafik 4"/>
          <p:cNvPicPr>
            <a:picLocks noChangeAspect="1"/>
          </p:cNvPicPr>
          <p:nvPr/>
        </p:nvPicPr>
        <p:blipFill>
          <a:blip r:embed="rId2"/>
          <a:stretch>
            <a:fillRect/>
          </a:stretch>
        </p:blipFill>
        <p:spPr>
          <a:xfrm>
            <a:off x="9455016" y="1681427"/>
            <a:ext cx="2446819" cy="1678185"/>
          </a:xfrm>
          <a:prstGeom prst="rect">
            <a:avLst/>
          </a:prstGeom>
        </p:spPr>
      </p:pic>
    </p:spTree>
    <p:extLst>
      <p:ext uri="{BB962C8B-B14F-4D97-AF65-F5344CB8AC3E}">
        <p14:creationId xmlns:p14="http://schemas.microsoft.com/office/powerpoint/2010/main" val="76666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half" idx="2"/>
          </p:nvPr>
        </p:nvSpPr>
        <p:spPr/>
        <p:txBody>
          <a:bodyPr/>
          <a:lstStyle/>
          <a:p>
            <a:r>
              <a:rPr lang="de-DE" b="1" dirty="0"/>
              <a:t>Welche Arten der Absicherung gibt es</a:t>
            </a:r>
            <a:r>
              <a:rPr lang="de-DE" b="1" dirty="0" smtClean="0"/>
              <a:t>?</a:t>
            </a:r>
            <a:endParaRPr lang="de-DE" b="1" dirty="0" smtClean="0">
              <a:solidFill>
                <a:srgbClr val="FF0000"/>
              </a:solidFill>
            </a:endParaRPr>
          </a:p>
          <a:p>
            <a:endParaRPr lang="de-DE" b="1" dirty="0" smtClean="0">
              <a:solidFill>
                <a:srgbClr val="FF0000"/>
              </a:solidFill>
            </a:endParaRPr>
          </a:p>
          <a:p>
            <a:r>
              <a:rPr lang="de-DE" b="1" dirty="0" smtClean="0">
                <a:solidFill>
                  <a:srgbClr val="FF0000"/>
                </a:solidFill>
              </a:rPr>
              <a:t>Deckung </a:t>
            </a:r>
            <a:r>
              <a:rPr lang="de-DE" b="1" dirty="0">
                <a:solidFill>
                  <a:srgbClr val="FF0000"/>
                </a:solidFill>
              </a:rPr>
              <a:t>innerhalb des </a:t>
            </a:r>
            <a:r>
              <a:rPr lang="de-DE" b="1" dirty="0" smtClean="0">
                <a:solidFill>
                  <a:srgbClr val="FF0000"/>
                </a:solidFill>
              </a:rPr>
              <a:t>Firmen-RS (nur bei fahrlässigen Vergehen, keine Honorare)</a:t>
            </a:r>
          </a:p>
          <a:p>
            <a:r>
              <a:rPr lang="de-DE" b="1" dirty="0" smtClean="0">
                <a:solidFill>
                  <a:srgbClr val="FFC000"/>
                </a:solidFill>
              </a:rPr>
              <a:t>Straf-RS-Baustein/Klausel </a:t>
            </a:r>
            <a:r>
              <a:rPr lang="de-DE" b="1" dirty="0">
                <a:solidFill>
                  <a:srgbClr val="FFC000"/>
                </a:solidFill>
              </a:rPr>
              <a:t>zum </a:t>
            </a:r>
            <a:r>
              <a:rPr lang="de-DE" b="1" dirty="0" smtClean="0">
                <a:solidFill>
                  <a:srgbClr val="FFC000"/>
                </a:solidFill>
              </a:rPr>
              <a:t>Firmen-Rechtsschutz (inkl. Honorare)</a:t>
            </a:r>
            <a:endParaRPr lang="de-DE" dirty="0" smtClean="0">
              <a:solidFill>
                <a:srgbClr val="FFC000"/>
              </a:solidFill>
            </a:endParaRPr>
          </a:p>
          <a:p>
            <a:r>
              <a:rPr lang="de-DE" b="1" dirty="0">
                <a:solidFill>
                  <a:srgbClr val="00B050"/>
                </a:solidFill>
              </a:rPr>
              <a:t>Separater </a:t>
            </a:r>
            <a:r>
              <a:rPr lang="de-DE" b="1" dirty="0" smtClean="0">
                <a:solidFill>
                  <a:srgbClr val="00B050"/>
                </a:solidFill>
              </a:rPr>
              <a:t>Spezial-Strafrechtschutzvertrag</a:t>
            </a:r>
          </a:p>
          <a:p>
            <a:endParaRPr lang="de-DE" dirty="0">
              <a:solidFill>
                <a:srgbClr val="00B050"/>
              </a:solidFill>
            </a:endParaRPr>
          </a:p>
          <a:p>
            <a:r>
              <a:rPr lang="de-DE" dirty="0"/>
              <a:t>Roland und ERGO - RV:</a:t>
            </a:r>
          </a:p>
          <a:p>
            <a:endParaRPr lang="de-DE" dirty="0" smtClean="0"/>
          </a:p>
          <a:p>
            <a:pPr marL="342900" indent="-342900">
              <a:buFont typeface="Arial" panose="020B0604020202020204" pitchFamily="34" charset="0"/>
              <a:buChar char="•"/>
            </a:pPr>
            <a:r>
              <a:rPr lang="de-DE" dirty="0"/>
              <a:t>Generell </a:t>
            </a:r>
            <a:r>
              <a:rPr lang="de-DE" dirty="0" smtClean="0">
                <a:solidFill>
                  <a:srgbClr val="00B050"/>
                </a:solidFill>
              </a:rPr>
              <a:t>höherer Deckungsumfang </a:t>
            </a:r>
            <a:r>
              <a:rPr lang="de-DE" dirty="0"/>
              <a:t>als in Straf-RS-Bausteinen</a:t>
            </a:r>
          </a:p>
          <a:p>
            <a:pPr marL="342900" indent="-342900">
              <a:buFont typeface="Arial" panose="020B0604020202020204" pitchFamily="34" charset="0"/>
              <a:buChar char="•"/>
            </a:pPr>
            <a:r>
              <a:rPr lang="de-DE" dirty="0"/>
              <a:t>Versichert sind </a:t>
            </a:r>
            <a:r>
              <a:rPr lang="de-DE" b="1" u="sng" dirty="0">
                <a:solidFill>
                  <a:srgbClr val="00B050"/>
                </a:solidFill>
              </a:rPr>
              <a:t>sämtliche</a:t>
            </a:r>
            <a:r>
              <a:rPr lang="de-DE" dirty="0"/>
              <a:t> Verfahren mit strafrechtlichem Charakter</a:t>
            </a:r>
          </a:p>
          <a:p>
            <a:pPr marL="342900" indent="-342900">
              <a:buFont typeface="Arial" panose="020B0604020202020204" pitchFamily="34" charset="0"/>
              <a:buChar char="•"/>
            </a:pPr>
            <a:r>
              <a:rPr lang="de-DE" dirty="0" smtClean="0"/>
              <a:t>Nachhaftung generell - </a:t>
            </a:r>
            <a:r>
              <a:rPr lang="de-DE" dirty="0" smtClean="0">
                <a:solidFill>
                  <a:srgbClr val="00B050"/>
                </a:solidFill>
              </a:rPr>
              <a:t>5 </a:t>
            </a:r>
            <a:r>
              <a:rPr lang="de-DE" dirty="0">
                <a:solidFill>
                  <a:srgbClr val="00B050"/>
                </a:solidFill>
              </a:rPr>
              <a:t>Jahre </a:t>
            </a:r>
            <a:r>
              <a:rPr lang="de-DE" dirty="0"/>
              <a:t>(normal 3 Jahre</a:t>
            </a:r>
            <a:r>
              <a:rPr lang="de-DE" dirty="0" smtClean="0"/>
              <a:t>)</a:t>
            </a:r>
            <a:endParaRPr lang="de-DE" dirty="0"/>
          </a:p>
          <a:p>
            <a:pPr marL="342900" indent="-342900">
              <a:buFont typeface="Arial" panose="020B0604020202020204" pitchFamily="34" charset="0"/>
              <a:buChar char="•"/>
            </a:pPr>
            <a:r>
              <a:rPr lang="de-DE" dirty="0"/>
              <a:t>Nachhaftung bei Insolvenz, freiwilligen Liquidation, der </a:t>
            </a:r>
            <a:r>
              <a:rPr lang="de-DE" dirty="0" smtClean="0"/>
              <a:t>Fusion - </a:t>
            </a:r>
            <a:r>
              <a:rPr lang="de-DE" dirty="0" smtClean="0">
                <a:solidFill>
                  <a:srgbClr val="00B050"/>
                </a:solidFill>
              </a:rPr>
              <a:t>6 </a:t>
            </a:r>
            <a:r>
              <a:rPr lang="de-DE" dirty="0">
                <a:solidFill>
                  <a:srgbClr val="00B050"/>
                </a:solidFill>
              </a:rPr>
              <a:t>Jahre </a:t>
            </a:r>
            <a:r>
              <a:rPr lang="de-DE" dirty="0"/>
              <a:t>(normal 5 </a:t>
            </a:r>
            <a:r>
              <a:rPr lang="de-DE" dirty="0" smtClean="0"/>
              <a:t>Jahre)</a:t>
            </a:r>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a:t>Produktempfehlungen </a:t>
            </a:r>
            <a:r>
              <a:rPr lang="de-DE" dirty="0" smtClean="0"/>
              <a:t>- Spezial-Straf-RS</a:t>
            </a:r>
            <a:endParaRPr lang="de-DE" dirty="0"/>
          </a:p>
        </p:txBody>
      </p:sp>
      <p:pic>
        <p:nvPicPr>
          <p:cNvPr id="5" name="Grafik 4"/>
          <p:cNvPicPr>
            <a:picLocks noChangeAspect="1"/>
          </p:cNvPicPr>
          <p:nvPr/>
        </p:nvPicPr>
        <p:blipFill>
          <a:blip r:embed="rId2"/>
          <a:stretch>
            <a:fillRect/>
          </a:stretch>
        </p:blipFill>
        <p:spPr>
          <a:xfrm>
            <a:off x="8946793" y="3279775"/>
            <a:ext cx="1800225" cy="2952750"/>
          </a:xfrm>
          <a:prstGeom prst="rect">
            <a:avLst/>
          </a:prstGeom>
        </p:spPr>
      </p:pic>
    </p:spTree>
    <p:extLst>
      <p:ext uri="{BB962C8B-B14F-4D97-AF65-F5344CB8AC3E}">
        <p14:creationId xmlns:p14="http://schemas.microsoft.com/office/powerpoint/2010/main" val="304718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half" idx="2"/>
          </p:nvPr>
        </p:nvSpPr>
        <p:spPr/>
        <p:txBody>
          <a:bodyPr/>
          <a:lstStyle/>
          <a:p>
            <a:r>
              <a:rPr lang="de-DE" b="1" dirty="0" smtClean="0">
                <a:solidFill>
                  <a:srgbClr val="FF0000"/>
                </a:solidFill>
              </a:rPr>
              <a:t>Handlungsbedarf?</a:t>
            </a:r>
          </a:p>
          <a:p>
            <a:endParaRPr lang="de-DE" dirty="0"/>
          </a:p>
          <a:p>
            <a:pPr marL="342900" indent="-342900">
              <a:buFont typeface="Arial" panose="020B0604020202020204" pitchFamily="34" charset="0"/>
              <a:buChar char="•"/>
            </a:pPr>
            <a:r>
              <a:rPr lang="de-DE" dirty="0" smtClean="0"/>
              <a:t>Überprüfung, ob </a:t>
            </a:r>
            <a:r>
              <a:rPr lang="de-DE" b="1" u="sng" dirty="0" smtClean="0"/>
              <a:t>zumindest</a:t>
            </a:r>
            <a:r>
              <a:rPr lang="de-DE" dirty="0" smtClean="0"/>
              <a:t> der Straf-RS-Baustein inkludiert wurde</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Idealerweise Abschluss des separaten Spezial-Straf-RS</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Generelle Überprüfung des RS-Bestandes, ob die </a:t>
            </a:r>
            <a:r>
              <a:rPr lang="de-DE" b="1" u="sng" dirty="0" smtClean="0">
                <a:solidFill>
                  <a:srgbClr val="FF0000"/>
                </a:solidFill>
              </a:rPr>
              <a:t>aktuellen Bedingungen</a:t>
            </a:r>
            <a:r>
              <a:rPr lang="de-DE" b="1" u="sng" dirty="0" smtClean="0"/>
              <a:t> </a:t>
            </a:r>
            <a:r>
              <a:rPr lang="de-DE" dirty="0" smtClean="0"/>
              <a:t>zugrunde gelegt sind</a:t>
            </a:r>
            <a:endParaRPr lang="de-DE" dirty="0"/>
          </a:p>
        </p:txBody>
      </p:sp>
      <p:sp>
        <p:nvSpPr>
          <p:cNvPr id="4" name="Titel 3"/>
          <p:cNvSpPr>
            <a:spLocks noGrp="1"/>
          </p:cNvSpPr>
          <p:nvPr>
            <p:ph type="title"/>
          </p:nvPr>
        </p:nvSpPr>
        <p:spPr/>
        <p:txBody>
          <a:bodyPr/>
          <a:lstStyle/>
          <a:p>
            <a:r>
              <a:rPr lang="de-DE" dirty="0"/>
              <a:t>Produktempfehlungen </a:t>
            </a:r>
            <a:r>
              <a:rPr lang="de-DE" dirty="0" smtClean="0"/>
              <a:t>- Spezial-Straf-RS</a:t>
            </a:r>
            <a:endParaRPr lang="de-DE" dirty="0"/>
          </a:p>
        </p:txBody>
      </p:sp>
    </p:spTree>
    <p:extLst>
      <p:ext uri="{BB962C8B-B14F-4D97-AF65-F5344CB8AC3E}">
        <p14:creationId xmlns:p14="http://schemas.microsoft.com/office/powerpoint/2010/main" val="364470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2000" dirty="0"/>
              <a:t>Firmenversicherung / ZW III 11.10.2023</a:t>
            </a:r>
          </a:p>
        </p:txBody>
      </p:sp>
      <p:sp>
        <p:nvSpPr>
          <p:cNvPr id="3" name="Textfeld 2"/>
          <p:cNvSpPr txBox="1"/>
          <p:nvPr/>
        </p:nvSpPr>
        <p:spPr>
          <a:xfrm>
            <a:off x="2432507" y="2849766"/>
            <a:ext cx="8029074" cy="584775"/>
          </a:xfrm>
          <a:prstGeom prst="rect">
            <a:avLst/>
          </a:prstGeom>
          <a:noFill/>
        </p:spPr>
        <p:txBody>
          <a:bodyPr wrap="square" rtlCol="0">
            <a:spAutoFit/>
          </a:bodyPr>
          <a:lstStyle/>
          <a:p>
            <a:r>
              <a:rPr lang="de-DE" sz="3200" dirty="0" smtClean="0">
                <a:solidFill>
                  <a:srgbClr val="1D2D4B"/>
                </a:solidFill>
              </a:rPr>
              <a:t>Vielen Dank für Ihre Aufmerksamkeit!</a:t>
            </a:r>
            <a:endParaRPr lang="de-DE" sz="3200" dirty="0">
              <a:solidFill>
                <a:srgbClr val="1D2D4B"/>
              </a:solidFill>
            </a:endParaRPr>
          </a:p>
        </p:txBody>
      </p:sp>
    </p:spTree>
    <p:extLst>
      <p:ext uri="{BB962C8B-B14F-4D97-AF65-F5344CB8AC3E}">
        <p14:creationId xmlns:p14="http://schemas.microsoft.com/office/powerpoint/2010/main" val="14427847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smtClean="0"/>
              <a:t>backup</a:t>
            </a:r>
            <a:endParaRPr lang="de-DE"/>
          </a:p>
        </p:txBody>
      </p:sp>
    </p:spTree>
    <p:extLst>
      <p:ext uri="{BB962C8B-B14F-4D97-AF65-F5344CB8AC3E}">
        <p14:creationId xmlns:p14="http://schemas.microsoft.com/office/powerpoint/2010/main" val="37544036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half" idx="2"/>
          </p:nvPr>
        </p:nvSpPr>
        <p:spPr/>
        <p:txBody>
          <a:bodyPr/>
          <a:lstStyle/>
          <a:p>
            <a:pPr marL="457200" indent="-457200">
              <a:buAutoNum type="arabicPeriod"/>
            </a:pPr>
            <a:r>
              <a:rPr lang="de-DE" dirty="0" smtClean="0"/>
              <a:t>Geschäftsführer ohne Cyber-Versicherungsschutz haften mit ihren Privatvermögen</a:t>
            </a:r>
            <a:endParaRPr lang="de-DE" dirty="0"/>
          </a:p>
          <a:p>
            <a:pPr lvl="1"/>
            <a:r>
              <a:rPr lang="de-DE" b="1" i="1" dirty="0" smtClean="0"/>
              <a:t>Fazit</a:t>
            </a:r>
            <a:r>
              <a:rPr lang="de-DE" b="1" i="1" dirty="0"/>
              <a:t>: Cyberrisiken &amp; Organhaftung </a:t>
            </a:r>
          </a:p>
          <a:p>
            <a:pPr lvl="1"/>
            <a:r>
              <a:rPr lang="de-DE" i="1" dirty="0"/>
              <a:t>Im Ergebnis setzen sich Organe erheblichen Haftungsrisiken aus, wenn sie Cyberrisiken gänzlich ignorieren und den Prozess der Risikoanalyse und Absicherung durch geeignete Versicherungslösungen nicht anstoßen. </a:t>
            </a:r>
            <a:endParaRPr lang="de-DE" i="1" dirty="0" smtClean="0"/>
          </a:p>
          <a:p>
            <a:pPr lvl="1"/>
            <a:endParaRPr lang="de-DE" dirty="0" smtClean="0"/>
          </a:p>
          <a:p>
            <a:pPr marL="457200" indent="-457200">
              <a:buAutoNum type="arabicPeriod"/>
            </a:pPr>
            <a:r>
              <a:rPr lang="de-DE" dirty="0" smtClean="0"/>
              <a:t>Präventionsmaßnahmen wie Notfallpläne gehören zur ordentlichen Geschäftsführung</a:t>
            </a:r>
          </a:p>
          <a:p>
            <a:pPr lvl="1"/>
            <a:r>
              <a:rPr lang="de-DE" b="1" i="1" dirty="0" smtClean="0"/>
              <a:t>Risikovorsorge </a:t>
            </a:r>
            <a:r>
              <a:rPr lang="de-DE" b="1" i="1" dirty="0"/>
              <a:t>als zentrale Organpflicht</a:t>
            </a:r>
          </a:p>
          <a:p>
            <a:pPr lvl="1"/>
            <a:r>
              <a:rPr lang="de-DE" i="1" dirty="0"/>
              <a:t>Die Geschäftsleitung eines Unternehmens (Geschäftsführer, Vorstände) sind verpflichtet, für alle betrieblichen Bereiche eine </a:t>
            </a:r>
            <a:r>
              <a:rPr lang="de-DE" i="1" dirty="0" smtClean="0"/>
              <a:t>Risiko-vorsorge </a:t>
            </a:r>
            <a:r>
              <a:rPr lang="de-DE" i="1" dirty="0"/>
              <a:t>hinsichtlich aller ersichtlicher Gefahren zu treffen, welche die betrieblichen Abläufe und Existenzgrundlagen bedrohen können.</a:t>
            </a:r>
          </a:p>
          <a:p>
            <a:pPr lvl="1"/>
            <a:endParaRPr lang="de-DE" dirty="0" smtClean="0"/>
          </a:p>
          <a:p>
            <a:pPr marL="457200" indent="-457200">
              <a:buFont typeface="Arial" panose="020B0604020202020204" pitchFamily="34" charset="0"/>
              <a:buAutoNum type="arabicPeriod"/>
            </a:pPr>
            <a:r>
              <a:rPr lang="de-DE" dirty="0" smtClean="0"/>
              <a:t>In Zeiten von Expertenknappheit ist es wichtig, den Zugang zu dem breiten Spektrum an notwendigem Expertenwissen für Cyberschäden gesichert zu haben.</a:t>
            </a:r>
            <a:r>
              <a:rPr lang="de-DE" dirty="0">
                <a:hlinkClick r:id="rId2"/>
              </a:rPr>
              <a:t> </a:t>
            </a:r>
            <a:endParaRPr lang="de-DE" dirty="0" smtClean="0">
              <a:hlinkClick r:id="rId2"/>
            </a:endParaRPr>
          </a:p>
          <a:p>
            <a:pPr lvl="1"/>
            <a:r>
              <a:rPr lang="de-DE" dirty="0" smtClean="0"/>
              <a:t>„</a:t>
            </a:r>
            <a:r>
              <a:rPr lang="de-DE" dirty="0"/>
              <a:t>Bei </a:t>
            </a:r>
            <a:r>
              <a:rPr lang="de-DE" dirty="0" err="1"/>
              <a:t>Cyber</a:t>
            </a:r>
            <a:r>
              <a:rPr lang="de-DE" dirty="0"/>
              <a:t> Security und Haftung der Geschäftsleitung ergibt sich das Spannungsfeld, dass die Entwicklung und das Managen hohen Zeitaufwand und dezidierte Detailkenntnisse von einem sehr komplexen und häufig fremden Themenfeld erfordert. Daher kommt bei </a:t>
            </a:r>
            <a:r>
              <a:rPr lang="de-DE" dirty="0" err="1"/>
              <a:t>Cyber</a:t>
            </a:r>
            <a:r>
              <a:rPr lang="de-DE" dirty="0"/>
              <a:t> Security eine extrem hohe Abhängigkeit von Dritten, anders als in weniger komplexen Risikoquellen (z.B. Brandschutz), zum Tragen mit entsprechendem Fehler- und Haftungspotential für die Geschäftsleiter.“ </a:t>
            </a:r>
            <a:endParaRPr lang="de-DE" dirty="0" smtClean="0">
              <a:hlinkClick r:id="rId2"/>
            </a:endParaRPr>
          </a:p>
          <a:p>
            <a:pPr lvl="1"/>
            <a:endParaRPr lang="de-DE" dirty="0" smtClean="0">
              <a:hlinkClick r:id="rId2"/>
            </a:endParaRPr>
          </a:p>
          <a:p>
            <a:pPr lvl="1"/>
            <a:r>
              <a:rPr lang="de-DE" dirty="0" smtClean="0">
                <a:hlinkClick r:id="rId2"/>
              </a:rPr>
              <a:t>Quelle: https</a:t>
            </a:r>
            <a:r>
              <a:rPr lang="de-DE" dirty="0">
                <a:hlinkClick r:id="rId2"/>
              </a:rPr>
              <a:t>://360gradmanagerschutz.de/check-cyberhaftung-von-heuking-mrh-trowe/</a:t>
            </a:r>
            <a:endParaRPr lang="de-DE" dirty="0"/>
          </a:p>
          <a:p>
            <a:pPr marL="457200" indent="-457200">
              <a:buAutoNum type="arabicPeriod"/>
            </a:pPr>
            <a:endParaRPr lang="de-DE" dirty="0" smtClean="0"/>
          </a:p>
        </p:txBody>
      </p:sp>
      <p:sp>
        <p:nvSpPr>
          <p:cNvPr id="4" name="Titel 3"/>
          <p:cNvSpPr>
            <a:spLocks noGrp="1"/>
          </p:cNvSpPr>
          <p:nvPr>
            <p:ph type="title"/>
          </p:nvPr>
        </p:nvSpPr>
        <p:spPr/>
        <p:txBody>
          <a:bodyPr/>
          <a:lstStyle/>
          <a:p>
            <a:r>
              <a:rPr lang="de-DE" dirty="0" err="1" smtClean="0"/>
              <a:t>Cyber</a:t>
            </a:r>
            <a:r>
              <a:rPr lang="de-DE" dirty="0" smtClean="0"/>
              <a:t> – Argumente Kapitalgesellschaften</a:t>
            </a:r>
            <a:endParaRPr lang="de-DE" dirty="0"/>
          </a:p>
        </p:txBody>
      </p:sp>
    </p:spTree>
    <p:extLst>
      <p:ext uri="{BB962C8B-B14F-4D97-AF65-F5344CB8AC3E}">
        <p14:creationId xmlns:p14="http://schemas.microsoft.com/office/powerpoint/2010/main" val="2315882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4" name="Titel 3"/>
          <p:cNvSpPr>
            <a:spLocks noGrp="1"/>
          </p:cNvSpPr>
          <p:nvPr>
            <p:ph type="title"/>
          </p:nvPr>
        </p:nvSpPr>
        <p:spPr/>
        <p:txBody>
          <a:bodyPr/>
          <a:lstStyle/>
          <a:p>
            <a:r>
              <a:rPr lang="de-DE" dirty="0" smtClean="0"/>
              <a:t>Eisenhower - Regel</a:t>
            </a:r>
            <a:endParaRPr lang="de-DE" dirty="0"/>
          </a:p>
        </p:txBody>
      </p:sp>
      <p:graphicFrame>
        <p:nvGraphicFramePr>
          <p:cNvPr id="6" name="Diagramm 5"/>
          <p:cNvGraphicFramePr/>
          <p:nvPr>
            <p:extLst>
              <p:ext uri="{D42A27DB-BD31-4B8C-83A1-F6EECF244321}">
                <p14:modId xmlns:p14="http://schemas.microsoft.com/office/powerpoint/2010/main" val="2164645953"/>
              </p:ext>
            </p:extLst>
          </p:nvPr>
        </p:nvGraphicFramePr>
        <p:xfrm>
          <a:off x="2369976" y="1502229"/>
          <a:ext cx="7790024" cy="4636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5723814" y="1032984"/>
            <a:ext cx="1082348" cy="369332"/>
          </a:xfrm>
          <a:prstGeom prst="rect">
            <a:avLst/>
          </a:prstGeom>
          <a:noFill/>
        </p:spPr>
        <p:txBody>
          <a:bodyPr wrap="none" rtlCol="0">
            <a:spAutoFit/>
          </a:bodyPr>
          <a:lstStyle/>
          <a:p>
            <a:r>
              <a:rPr lang="de-DE" dirty="0" smtClean="0">
                <a:solidFill>
                  <a:srgbClr val="FF0000"/>
                </a:solidFill>
              </a:rPr>
              <a:t>dringend</a:t>
            </a:r>
            <a:endParaRPr lang="de-DE" dirty="0">
              <a:solidFill>
                <a:srgbClr val="FF0000"/>
              </a:solidFill>
            </a:endParaRPr>
          </a:p>
        </p:txBody>
      </p:sp>
      <p:sp>
        <p:nvSpPr>
          <p:cNvPr id="8" name="Textplatzhalter 7"/>
          <p:cNvSpPr txBox="1">
            <a:spLocks noGrp="1"/>
          </p:cNvSpPr>
          <p:nvPr>
            <p:ph type="body" sz="half" idx="2"/>
          </p:nvPr>
        </p:nvSpPr>
        <p:spPr>
          <a:xfrm>
            <a:off x="5345505" y="6238246"/>
            <a:ext cx="1838965" cy="369332"/>
          </a:xfrm>
          <a:prstGeom prst="rect">
            <a:avLst/>
          </a:prstGeom>
          <a:noFill/>
        </p:spPr>
        <p:txBody>
          <a:bodyPr wrap="none" rtlCol="0">
            <a:spAutoFit/>
          </a:bodyPr>
          <a:lstStyle/>
          <a:p>
            <a:r>
              <a:rPr lang="de-DE" dirty="0" smtClean="0"/>
              <a:t>Nicht dringend</a:t>
            </a:r>
            <a:endParaRPr lang="de-DE" dirty="0"/>
          </a:p>
        </p:txBody>
      </p:sp>
      <p:sp>
        <p:nvSpPr>
          <p:cNvPr id="9" name="Textfeld 8"/>
          <p:cNvSpPr txBox="1"/>
          <p:nvPr/>
        </p:nvSpPr>
        <p:spPr>
          <a:xfrm>
            <a:off x="8735147" y="3613665"/>
            <a:ext cx="941283" cy="369332"/>
          </a:xfrm>
          <a:prstGeom prst="rect">
            <a:avLst/>
          </a:prstGeom>
          <a:noFill/>
        </p:spPr>
        <p:txBody>
          <a:bodyPr wrap="none" rtlCol="0">
            <a:spAutoFit/>
          </a:bodyPr>
          <a:lstStyle/>
          <a:p>
            <a:r>
              <a:rPr lang="de-DE" dirty="0" smtClean="0">
                <a:solidFill>
                  <a:srgbClr val="FF0000"/>
                </a:solidFill>
              </a:rPr>
              <a:t>Wichtig</a:t>
            </a:r>
            <a:endParaRPr lang="de-DE" dirty="0">
              <a:solidFill>
                <a:srgbClr val="FF0000"/>
              </a:solidFill>
            </a:endParaRPr>
          </a:p>
        </p:txBody>
      </p:sp>
      <p:sp>
        <p:nvSpPr>
          <p:cNvPr id="10" name="Textfeld 9"/>
          <p:cNvSpPr txBox="1"/>
          <p:nvPr/>
        </p:nvSpPr>
        <p:spPr>
          <a:xfrm>
            <a:off x="2369976" y="3613665"/>
            <a:ext cx="1479892" cy="369332"/>
          </a:xfrm>
          <a:prstGeom prst="rect">
            <a:avLst/>
          </a:prstGeom>
          <a:noFill/>
        </p:spPr>
        <p:txBody>
          <a:bodyPr wrap="none" rtlCol="0">
            <a:spAutoFit/>
          </a:bodyPr>
          <a:lstStyle/>
          <a:p>
            <a:r>
              <a:rPr lang="de-DE" dirty="0" smtClean="0"/>
              <a:t>Nicht wichtig</a:t>
            </a:r>
            <a:endParaRPr lang="de-DE" dirty="0"/>
          </a:p>
        </p:txBody>
      </p:sp>
    </p:spTree>
    <p:extLst>
      <p:ext uri="{BB962C8B-B14F-4D97-AF65-F5344CB8AC3E}">
        <p14:creationId xmlns:p14="http://schemas.microsoft.com/office/powerpoint/2010/main" val="376768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4" name="Titel 3"/>
          <p:cNvSpPr>
            <a:spLocks noGrp="1"/>
          </p:cNvSpPr>
          <p:nvPr>
            <p:ph type="title"/>
          </p:nvPr>
        </p:nvSpPr>
        <p:spPr/>
        <p:txBody>
          <a:bodyPr/>
          <a:lstStyle/>
          <a:p>
            <a:r>
              <a:rPr lang="de-DE" dirty="0" smtClean="0"/>
              <a:t>Eisenhower - Regel</a:t>
            </a:r>
            <a:endParaRPr lang="de-DE" dirty="0"/>
          </a:p>
        </p:txBody>
      </p:sp>
      <p:graphicFrame>
        <p:nvGraphicFramePr>
          <p:cNvPr id="6" name="Diagramm 5"/>
          <p:cNvGraphicFramePr/>
          <p:nvPr>
            <p:extLst>
              <p:ext uri="{D42A27DB-BD31-4B8C-83A1-F6EECF244321}">
                <p14:modId xmlns:p14="http://schemas.microsoft.com/office/powerpoint/2010/main" val="3013135334"/>
              </p:ext>
            </p:extLst>
          </p:nvPr>
        </p:nvGraphicFramePr>
        <p:xfrm>
          <a:off x="2369976" y="1502229"/>
          <a:ext cx="7790024" cy="4636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5723814" y="1032984"/>
            <a:ext cx="1082348" cy="369332"/>
          </a:xfrm>
          <a:prstGeom prst="rect">
            <a:avLst/>
          </a:prstGeom>
          <a:noFill/>
        </p:spPr>
        <p:txBody>
          <a:bodyPr wrap="none" rtlCol="0">
            <a:spAutoFit/>
          </a:bodyPr>
          <a:lstStyle/>
          <a:p>
            <a:r>
              <a:rPr lang="de-DE" dirty="0" smtClean="0">
                <a:solidFill>
                  <a:srgbClr val="FF0000"/>
                </a:solidFill>
              </a:rPr>
              <a:t>dringend</a:t>
            </a:r>
            <a:endParaRPr lang="de-DE" dirty="0">
              <a:solidFill>
                <a:srgbClr val="FF0000"/>
              </a:solidFill>
            </a:endParaRPr>
          </a:p>
        </p:txBody>
      </p:sp>
      <p:sp>
        <p:nvSpPr>
          <p:cNvPr id="8" name="Textplatzhalter 7"/>
          <p:cNvSpPr txBox="1">
            <a:spLocks noGrp="1"/>
          </p:cNvSpPr>
          <p:nvPr>
            <p:ph type="body" sz="half" idx="2"/>
          </p:nvPr>
        </p:nvSpPr>
        <p:spPr>
          <a:xfrm>
            <a:off x="5345505" y="6238246"/>
            <a:ext cx="1838965" cy="369332"/>
          </a:xfrm>
          <a:prstGeom prst="rect">
            <a:avLst/>
          </a:prstGeom>
          <a:noFill/>
        </p:spPr>
        <p:txBody>
          <a:bodyPr wrap="none" rtlCol="0">
            <a:spAutoFit/>
          </a:bodyPr>
          <a:lstStyle/>
          <a:p>
            <a:r>
              <a:rPr lang="de-DE" dirty="0" smtClean="0"/>
              <a:t>Nicht dringend</a:t>
            </a:r>
            <a:endParaRPr lang="de-DE" dirty="0"/>
          </a:p>
        </p:txBody>
      </p:sp>
      <p:sp>
        <p:nvSpPr>
          <p:cNvPr id="9" name="Textfeld 8"/>
          <p:cNvSpPr txBox="1"/>
          <p:nvPr/>
        </p:nvSpPr>
        <p:spPr>
          <a:xfrm>
            <a:off x="8735147" y="3613665"/>
            <a:ext cx="941283" cy="369332"/>
          </a:xfrm>
          <a:prstGeom prst="rect">
            <a:avLst/>
          </a:prstGeom>
          <a:noFill/>
        </p:spPr>
        <p:txBody>
          <a:bodyPr wrap="none" rtlCol="0">
            <a:spAutoFit/>
          </a:bodyPr>
          <a:lstStyle/>
          <a:p>
            <a:r>
              <a:rPr lang="de-DE" dirty="0" smtClean="0">
                <a:solidFill>
                  <a:srgbClr val="FF0000"/>
                </a:solidFill>
              </a:rPr>
              <a:t>Wichtig</a:t>
            </a:r>
            <a:endParaRPr lang="de-DE" dirty="0">
              <a:solidFill>
                <a:srgbClr val="FF0000"/>
              </a:solidFill>
            </a:endParaRPr>
          </a:p>
        </p:txBody>
      </p:sp>
      <p:sp>
        <p:nvSpPr>
          <p:cNvPr id="10" name="Textfeld 9"/>
          <p:cNvSpPr txBox="1"/>
          <p:nvPr/>
        </p:nvSpPr>
        <p:spPr>
          <a:xfrm>
            <a:off x="2369976" y="3613665"/>
            <a:ext cx="1479892" cy="369332"/>
          </a:xfrm>
          <a:prstGeom prst="rect">
            <a:avLst/>
          </a:prstGeom>
          <a:noFill/>
        </p:spPr>
        <p:txBody>
          <a:bodyPr wrap="none" rtlCol="0">
            <a:spAutoFit/>
          </a:bodyPr>
          <a:lstStyle/>
          <a:p>
            <a:r>
              <a:rPr lang="de-DE" dirty="0" smtClean="0"/>
              <a:t>Nicht wichtig</a:t>
            </a:r>
            <a:endParaRPr lang="de-DE" dirty="0"/>
          </a:p>
        </p:txBody>
      </p:sp>
      <p:sp>
        <p:nvSpPr>
          <p:cNvPr id="3" name="Gewitterblitz 2"/>
          <p:cNvSpPr/>
          <p:nvPr/>
        </p:nvSpPr>
        <p:spPr>
          <a:xfrm>
            <a:off x="4142792" y="1629405"/>
            <a:ext cx="970384" cy="908522"/>
          </a:xfrm>
          <a:prstGeom prst="lightningBol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Gewitterblitz 10"/>
          <p:cNvSpPr/>
          <p:nvPr/>
        </p:nvSpPr>
        <p:spPr>
          <a:xfrm>
            <a:off x="6391367" y="3798331"/>
            <a:ext cx="970384" cy="908522"/>
          </a:xfrm>
          <a:prstGeom prst="lightningBol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1112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p:txBody>
          <a:bodyPr/>
          <a:lstStyle/>
          <a:p>
            <a:r>
              <a:rPr lang="de-DE" dirty="0" smtClean="0"/>
              <a:t>Wenn nicht genügend Mitarbeiterkapazitäten vorhanden sind</a:t>
            </a:r>
          </a:p>
          <a:p>
            <a:endParaRPr lang="de-DE" dirty="0"/>
          </a:p>
          <a:p>
            <a:pPr algn="ctr"/>
            <a:r>
              <a:rPr lang="de-DE" dirty="0"/>
              <a:t>w</a:t>
            </a:r>
            <a:r>
              <a:rPr lang="de-DE" dirty="0" smtClean="0"/>
              <a:t>erden B-Aufgaben irgendwann </a:t>
            </a:r>
            <a:r>
              <a:rPr lang="de-DE" dirty="0" smtClean="0">
                <a:solidFill>
                  <a:srgbClr val="FF0000"/>
                </a:solidFill>
              </a:rPr>
              <a:t>dringlich</a:t>
            </a:r>
          </a:p>
          <a:p>
            <a:pPr algn="ctr"/>
            <a:r>
              <a:rPr lang="de-DE" dirty="0"/>
              <a:t>u</a:t>
            </a:r>
            <a:r>
              <a:rPr lang="de-DE" dirty="0" smtClean="0"/>
              <a:t>nd</a:t>
            </a:r>
          </a:p>
          <a:p>
            <a:pPr algn="ctr"/>
            <a:r>
              <a:rPr lang="de-DE" dirty="0" smtClean="0"/>
              <a:t>C-Aufgaben können </a:t>
            </a:r>
            <a:r>
              <a:rPr lang="de-DE" dirty="0" smtClean="0">
                <a:solidFill>
                  <a:srgbClr val="FF0000"/>
                </a:solidFill>
              </a:rPr>
              <a:t>nicht</a:t>
            </a:r>
            <a:r>
              <a:rPr lang="de-DE" dirty="0" smtClean="0"/>
              <a:t> mehr delegiert werden.</a:t>
            </a:r>
          </a:p>
          <a:p>
            <a:pPr algn="ctr"/>
            <a:endParaRPr lang="de-DE" dirty="0" smtClean="0"/>
          </a:p>
          <a:p>
            <a:pPr algn="ctr"/>
            <a:r>
              <a:rPr lang="de-DE" dirty="0" smtClean="0">
                <a:solidFill>
                  <a:srgbClr val="FF0000"/>
                </a:solidFill>
              </a:rPr>
              <a:t>Die Folge: A-Aufgaben bleiben auch liegen.</a:t>
            </a:r>
          </a:p>
          <a:p>
            <a:endParaRPr lang="de-DE" dirty="0"/>
          </a:p>
          <a:p>
            <a:r>
              <a:rPr lang="de-DE" dirty="0" smtClean="0">
                <a:solidFill>
                  <a:srgbClr val="00B050"/>
                </a:solidFill>
              </a:rPr>
              <a:t>Lösungsansätze: </a:t>
            </a:r>
          </a:p>
          <a:p>
            <a:pPr marL="342900" indent="-342900">
              <a:buFont typeface="Arial" panose="020B0604020202020204" pitchFamily="34" charset="0"/>
              <a:buChar char="•"/>
            </a:pPr>
            <a:r>
              <a:rPr lang="de-DE" dirty="0" smtClean="0">
                <a:solidFill>
                  <a:srgbClr val="00B050"/>
                </a:solidFill>
              </a:rPr>
              <a:t>Effiziente Vorbereitung</a:t>
            </a:r>
          </a:p>
          <a:p>
            <a:pPr marL="342900" indent="-342900">
              <a:buFont typeface="Arial" panose="020B0604020202020204" pitchFamily="34" charset="0"/>
              <a:buChar char="•"/>
            </a:pPr>
            <a:r>
              <a:rPr lang="de-DE" dirty="0" smtClean="0">
                <a:solidFill>
                  <a:srgbClr val="00B050"/>
                </a:solidFill>
              </a:rPr>
              <a:t>Automatisieren von Aufgaben (Routinen) </a:t>
            </a:r>
          </a:p>
          <a:p>
            <a:pPr marL="342900" indent="-342900">
              <a:buFont typeface="Arial" panose="020B0604020202020204" pitchFamily="34" charset="0"/>
              <a:buChar char="•"/>
            </a:pPr>
            <a:r>
              <a:rPr lang="de-DE" dirty="0" smtClean="0">
                <a:solidFill>
                  <a:srgbClr val="00B050"/>
                </a:solidFill>
              </a:rPr>
              <a:t>Bündeln von Aufgaben im Team</a:t>
            </a:r>
            <a:endParaRPr lang="de-DE" dirty="0">
              <a:solidFill>
                <a:srgbClr val="00B050"/>
              </a:solidFill>
            </a:endParaRPr>
          </a:p>
        </p:txBody>
      </p:sp>
      <p:sp>
        <p:nvSpPr>
          <p:cNvPr id="4" name="Titel 3"/>
          <p:cNvSpPr>
            <a:spLocks noGrp="1"/>
          </p:cNvSpPr>
          <p:nvPr>
            <p:ph type="title"/>
          </p:nvPr>
        </p:nvSpPr>
        <p:spPr/>
        <p:txBody>
          <a:bodyPr/>
          <a:lstStyle/>
          <a:p>
            <a:r>
              <a:rPr lang="de-DE" dirty="0" smtClean="0"/>
              <a:t>Erweiterte Eisenhower – Regel </a:t>
            </a:r>
            <a:endParaRPr lang="de-DE" dirty="0"/>
          </a:p>
        </p:txBody>
      </p:sp>
    </p:spTree>
    <p:extLst>
      <p:ext uri="{BB962C8B-B14F-4D97-AF65-F5344CB8AC3E}">
        <p14:creationId xmlns:p14="http://schemas.microsoft.com/office/powerpoint/2010/main" val="317937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a:t>Effiziente </a:t>
            </a:r>
            <a:r>
              <a:rPr lang="de-DE" dirty="0" smtClean="0"/>
              <a:t>Vorbereitung</a:t>
            </a:r>
          </a:p>
          <a:p>
            <a:pPr marL="800100" lvl="1" indent="-342900">
              <a:buFont typeface="Arial" panose="020B0604020202020204" pitchFamily="34" charset="0"/>
              <a:buChar char="•"/>
            </a:pPr>
            <a:r>
              <a:rPr lang="de-DE" dirty="0" smtClean="0"/>
              <a:t>Kundendaten pflegen und ins IWM eintragen</a:t>
            </a:r>
          </a:p>
          <a:p>
            <a:pPr marL="1257300" lvl="2" indent="-342900">
              <a:buFont typeface="Arial" panose="020B0604020202020204" pitchFamily="34" charset="0"/>
              <a:buChar char="•"/>
            </a:pPr>
            <a:r>
              <a:rPr lang="de-DE" dirty="0" smtClean="0"/>
              <a:t>Branche </a:t>
            </a:r>
          </a:p>
          <a:p>
            <a:pPr marL="1257300" lvl="2" indent="-342900">
              <a:buFont typeface="Arial" panose="020B0604020202020204" pitchFamily="34" charset="0"/>
              <a:buChar char="•"/>
            </a:pPr>
            <a:r>
              <a:rPr lang="de-DE" dirty="0" smtClean="0"/>
              <a:t>Umsatz</a:t>
            </a:r>
          </a:p>
          <a:p>
            <a:pPr marL="1257300" lvl="2" indent="-342900">
              <a:buFont typeface="Arial" panose="020B0604020202020204" pitchFamily="34" charset="0"/>
              <a:buChar char="•"/>
            </a:pPr>
            <a:r>
              <a:rPr lang="de-DE" dirty="0" smtClean="0"/>
              <a:t>Mitarbeiter</a:t>
            </a:r>
          </a:p>
          <a:p>
            <a:pPr lvl="1"/>
            <a:endParaRPr lang="de-DE" dirty="0"/>
          </a:p>
          <a:p>
            <a:pPr marL="342900" indent="-342900">
              <a:buFont typeface="Arial" panose="020B0604020202020204" pitchFamily="34" charset="0"/>
              <a:buChar char="•"/>
            </a:pPr>
            <a:r>
              <a:rPr lang="de-DE" dirty="0"/>
              <a:t>Automatisieren von Aufgaben (Routinen) </a:t>
            </a:r>
            <a:endParaRPr lang="de-DE" dirty="0" smtClean="0"/>
          </a:p>
          <a:p>
            <a:pPr marL="800100" lvl="1" indent="-342900">
              <a:buFont typeface="Arial" panose="020B0604020202020204" pitchFamily="34" charset="0"/>
              <a:buChar char="•"/>
            </a:pPr>
            <a:r>
              <a:rPr lang="de-DE" dirty="0" smtClean="0"/>
              <a:t>Jahresgespräche/ Checklisten</a:t>
            </a:r>
          </a:p>
          <a:p>
            <a:pPr marL="800100" lvl="1" indent="-342900">
              <a:buFont typeface="Arial" panose="020B0604020202020204" pitchFamily="34" charset="0"/>
              <a:buChar char="•"/>
            </a:pPr>
            <a:r>
              <a:rPr lang="de-DE" dirty="0" smtClean="0"/>
              <a:t>Versicherungssummen </a:t>
            </a:r>
          </a:p>
          <a:p>
            <a:pPr lvl="1"/>
            <a:endParaRPr lang="de-DE" dirty="0"/>
          </a:p>
          <a:p>
            <a:pPr marL="342900" indent="-342900">
              <a:buFont typeface="Arial" panose="020B0604020202020204" pitchFamily="34" charset="0"/>
              <a:buChar char="•"/>
            </a:pPr>
            <a:r>
              <a:rPr lang="de-DE" dirty="0"/>
              <a:t>Bündeln von Aufgaben im </a:t>
            </a:r>
            <a:r>
              <a:rPr lang="de-DE" dirty="0" smtClean="0"/>
              <a:t>Team</a:t>
            </a:r>
          </a:p>
          <a:p>
            <a:pPr marL="800100" lvl="1" indent="-342900">
              <a:buFont typeface="Arial" panose="020B0604020202020204" pitchFamily="34" charset="0"/>
              <a:buChar char="•"/>
            </a:pPr>
            <a:r>
              <a:rPr lang="de-DE" dirty="0" smtClean="0"/>
              <a:t>Jahresgesprächsprozess einführen</a:t>
            </a:r>
          </a:p>
          <a:p>
            <a:pPr marL="800100" lvl="1" indent="-342900">
              <a:buFont typeface="Arial" panose="020B0604020202020204" pitchFamily="34" charset="0"/>
              <a:buChar char="•"/>
            </a:pPr>
            <a:r>
              <a:rPr lang="de-DE" dirty="0" smtClean="0"/>
              <a:t>Aktionen zentral einführen</a:t>
            </a:r>
          </a:p>
          <a:p>
            <a:pPr marL="800100" lvl="1" indent="-342900">
              <a:buFont typeface="Arial" panose="020B0604020202020204" pitchFamily="34" charset="0"/>
              <a:buChar char="•"/>
            </a:pPr>
            <a:endParaRPr lang="de-DE" dirty="0"/>
          </a:p>
          <a:p>
            <a:endParaRPr lang="de-DE" dirty="0"/>
          </a:p>
        </p:txBody>
      </p:sp>
      <p:sp>
        <p:nvSpPr>
          <p:cNvPr id="4" name="Titel 3"/>
          <p:cNvSpPr>
            <a:spLocks noGrp="1"/>
          </p:cNvSpPr>
          <p:nvPr>
            <p:ph type="title"/>
          </p:nvPr>
        </p:nvSpPr>
        <p:spPr/>
        <p:txBody>
          <a:bodyPr/>
          <a:lstStyle/>
          <a:p>
            <a:r>
              <a:rPr lang="de-DE" dirty="0" smtClean="0"/>
              <a:t>Erweiterte Eisenhower-Ansätze afm</a:t>
            </a:r>
            <a:endParaRPr lang="de-DE" dirty="0"/>
          </a:p>
        </p:txBody>
      </p:sp>
    </p:spTree>
    <p:extLst>
      <p:ext uri="{BB962C8B-B14F-4D97-AF65-F5344CB8AC3E}">
        <p14:creationId xmlns:p14="http://schemas.microsoft.com/office/powerpoint/2010/main" val="51564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half" idx="2"/>
          </p:nvPr>
        </p:nvSpPr>
        <p:spPr/>
        <p:txBody>
          <a:bodyPr/>
          <a:lstStyle/>
          <a:p>
            <a:r>
              <a:rPr lang="de-DE" dirty="0" smtClean="0"/>
              <a:t>Warum ist die Nutzung von Service-Checks und Jahresgesprächen wichtig und sinnvoll?</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Abgleich der bestehenden Vertragssituation mit der aktuellen Risikosituation</a:t>
            </a:r>
          </a:p>
          <a:p>
            <a:pPr marL="342900" indent="-342900">
              <a:buFont typeface="Arial" panose="020B0604020202020204" pitchFamily="34" charset="0"/>
              <a:buChar char="•"/>
            </a:pPr>
            <a:r>
              <a:rPr lang="de-DE" dirty="0"/>
              <a:t>Berücksichtigung von Entwicklungen in naher Zukunft</a:t>
            </a:r>
          </a:p>
          <a:p>
            <a:pPr marL="342900" indent="-342900">
              <a:buFont typeface="Arial" panose="020B0604020202020204" pitchFamily="34" charset="0"/>
              <a:buChar char="•"/>
            </a:pPr>
            <a:r>
              <a:rPr lang="de-DE" dirty="0"/>
              <a:t>Unterstützung beim Handling neuer oder sich verändernde Risikosituationen</a:t>
            </a:r>
          </a:p>
          <a:p>
            <a:pPr marL="342900" indent="-342900">
              <a:buFont typeface="Arial" panose="020B0604020202020204" pitchFamily="34" charset="0"/>
              <a:buChar char="•"/>
            </a:pPr>
            <a:r>
              <a:rPr lang="de-DE" dirty="0"/>
              <a:t>Ausbau der Kundenverbindung durch Komplettierung des Versicherungsschutzes – Ansprache sämtlicher Absicherungsmöglichkeiten und Sparten</a:t>
            </a:r>
          </a:p>
          <a:p>
            <a:pPr marL="342900" indent="-342900">
              <a:buFont typeface="Arial" panose="020B0604020202020204" pitchFamily="34" charset="0"/>
              <a:buChar char="•"/>
            </a:pPr>
            <a:r>
              <a:rPr lang="de-DE" dirty="0"/>
              <a:t>Neuordnungen bestehender </a:t>
            </a:r>
            <a:r>
              <a:rPr lang="de-DE" dirty="0" smtClean="0"/>
              <a:t>Verträge</a:t>
            </a:r>
          </a:p>
          <a:p>
            <a:pPr marL="342900" indent="-342900">
              <a:buFont typeface="Arial" panose="020B0604020202020204" pitchFamily="34" charset="0"/>
              <a:buChar char="•"/>
            </a:pPr>
            <a:r>
              <a:rPr lang="de-DE" b="1" dirty="0" smtClean="0">
                <a:solidFill>
                  <a:srgbClr val="00B050"/>
                </a:solidFill>
              </a:rPr>
              <a:t>Haftungssicherheit!!!</a:t>
            </a:r>
            <a:endParaRPr lang="de-DE" b="1" dirty="0">
              <a:solidFill>
                <a:srgbClr val="00B050"/>
              </a:solidFill>
            </a:endParaRPr>
          </a:p>
          <a:p>
            <a:pPr marL="342900" indent="-342900">
              <a:buFont typeface="Arial" panose="020B0604020202020204" pitchFamily="34" charset="0"/>
              <a:buChar char="•"/>
            </a:pPr>
            <a:r>
              <a:rPr lang="de-DE" dirty="0" smtClean="0"/>
              <a:t>Bisherige </a:t>
            </a:r>
            <a:r>
              <a:rPr lang="de-DE" dirty="0"/>
              <a:t>Leistungsbilanz </a:t>
            </a:r>
            <a:r>
              <a:rPr lang="de-DE" dirty="0" smtClean="0"/>
              <a:t>kommunizieren- Persönliche Bindung</a:t>
            </a:r>
          </a:p>
          <a:p>
            <a:pPr marL="342900" indent="-342900">
              <a:buFont typeface="Arial" panose="020B0604020202020204" pitchFamily="34" charset="0"/>
              <a:buChar char="•"/>
            </a:pPr>
            <a:r>
              <a:rPr lang="de-DE" dirty="0" smtClean="0"/>
              <a:t>Weiterempfehlungspotential</a:t>
            </a:r>
            <a:endParaRPr lang="de-DE" dirty="0"/>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smtClean="0"/>
          </a:p>
        </p:txBody>
      </p:sp>
      <p:sp>
        <p:nvSpPr>
          <p:cNvPr id="4" name="Titel 3"/>
          <p:cNvSpPr>
            <a:spLocks noGrp="1"/>
          </p:cNvSpPr>
          <p:nvPr>
            <p:ph type="title"/>
          </p:nvPr>
        </p:nvSpPr>
        <p:spPr/>
        <p:txBody>
          <a:bodyPr/>
          <a:lstStyle/>
          <a:p>
            <a:r>
              <a:rPr lang="de-DE" dirty="0" smtClean="0"/>
              <a:t>Service-Check 2024</a:t>
            </a:r>
            <a:endParaRPr lang="de-DE" dirty="0"/>
          </a:p>
        </p:txBody>
      </p:sp>
    </p:spTree>
    <p:extLst>
      <p:ext uri="{BB962C8B-B14F-4D97-AF65-F5344CB8AC3E}">
        <p14:creationId xmlns:p14="http://schemas.microsoft.com/office/powerpoint/2010/main" val="248119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half" idx="2"/>
          </p:nvPr>
        </p:nvSpPr>
        <p:spPr/>
        <p:txBody>
          <a:bodyPr/>
          <a:lstStyle/>
          <a:p>
            <a:r>
              <a:rPr lang="de-DE" dirty="0" smtClean="0"/>
              <a:t>Die drei wichtigsten Aspekte:</a:t>
            </a:r>
          </a:p>
          <a:p>
            <a:pPr marL="342900" indent="-342900">
              <a:buFont typeface="Arial" panose="020B0604020202020204" pitchFamily="34" charset="0"/>
              <a:buChar char="•"/>
            </a:pPr>
            <a:endParaRPr lang="de-DE" dirty="0"/>
          </a:p>
          <a:p>
            <a:pPr marL="457200" indent="-457200">
              <a:buFont typeface="+mj-lt"/>
              <a:buAutoNum type="arabicPeriod"/>
            </a:pPr>
            <a:r>
              <a:rPr lang="de-DE" dirty="0" smtClean="0"/>
              <a:t>Jahresgespräche führen/ Risikocheck machen – </a:t>
            </a:r>
            <a:r>
              <a:rPr lang="de-DE" dirty="0" smtClean="0">
                <a:solidFill>
                  <a:srgbClr val="00B050"/>
                </a:solidFill>
              </a:rPr>
              <a:t>Prozessoptimierung, Haftungssicherheit</a:t>
            </a:r>
            <a:endParaRPr lang="de-DE" dirty="0">
              <a:solidFill>
                <a:srgbClr val="00B050"/>
              </a:solidFill>
            </a:endParaRPr>
          </a:p>
          <a:p>
            <a:pPr marL="457200" indent="-457200">
              <a:buFont typeface="+mj-lt"/>
              <a:buAutoNum type="arabicPeriod"/>
            </a:pPr>
            <a:r>
              <a:rPr lang="de-DE" dirty="0" smtClean="0"/>
              <a:t>Frage nach den Versicherungswerten stellen - </a:t>
            </a:r>
            <a:r>
              <a:rPr lang="de-DE" dirty="0" smtClean="0">
                <a:solidFill>
                  <a:srgbClr val="00B050"/>
                </a:solidFill>
              </a:rPr>
              <a:t>Haftungssicherheit</a:t>
            </a:r>
          </a:p>
          <a:p>
            <a:pPr marL="457200" indent="-457200">
              <a:buFont typeface="+mj-lt"/>
              <a:buAutoNum type="arabicPeriod"/>
            </a:pPr>
            <a:r>
              <a:rPr lang="de-DE" dirty="0" smtClean="0"/>
              <a:t>Unterschrift des Kunden – </a:t>
            </a:r>
            <a:r>
              <a:rPr lang="de-DE" dirty="0" smtClean="0">
                <a:solidFill>
                  <a:srgbClr val="00B050"/>
                </a:solidFill>
              </a:rPr>
              <a:t>Haftungssicherheit</a:t>
            </a:r>
          </a:p>
          <a:p>
            <a:pPr marL="457200" indent="-457200">
              <a:buFont typeface="+mj-lt"/>
              <a:buAutoNum type="arabicPeriod"/>
            </a:pPr>
            <a:endParaRPr lang="de-DE" dirty="0">
              <a:solidFill>
                <a:srgbClr val="00B050"/>
              </a:solidFill>
            </a:endParaRPr>
          </a:p>
          <a:p>
            <a:pPr marL="457200" indent="-457200">
              <a:buFont typeface="+mj-lt"/>
              <a:buAutoNum type="arabicPeriod"/>
            </a:pPr>
            <a:endParaRPr lang="de-DE" dirty="0" smtClean="0">
              <a:solidFill>
                <a:srgbClr val="00B050"/>
              </a:solidFill>
            </a:endParaRPr>
          </a:p>
          <a:p>
            <a:pPr marL="457200" indent="-457200">
              <a:buFont typeface="+mj-lt"/>
              <a:buAutoNum type="arabicPeriod"/>
            </a:pPr>
            <a:endParaRPr lang="de-DE" dirty="0">
              <a:solidFill>
                <a:srgbClr val="00B050"/>
              </a:solidFill>
            </a:endParaRPr>
          </a:p>
          <a:p>
            <a:pPr marL="457200" indent="-457200">
              <a:buFont typeface="+mj-lt"/>
              <a:buAutoNum type="arabicPeriod"/>
            </a:pPr>
            <a:endParaRPr lang="de-DE" dirty="0" smtClean="0">
              <a:solidFill>
                <a:srgbClr val="00B050"/>
              </a:solidFill>
            </a:endParaRPr>
          </a:p>
          <a:p>
            <a:r>
              <a:rPr lang="de-DE" dirty="0" smtClean="0">
                <a:solidFill>
                  <a:schemeClr val="tx1"/>
                </a:solidFill>
              </a:rPr>
              <a:t>In Kürze:  Service-Check als Webservice</a:t>
            </a:r>
            <a:endParaRPr lang="de-DE" dirty="0">
              <a:solidFill>
                <a:schemeClr val="tx1"/>
              </a:solidFill>
            </a:endParaRP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smtClean="0"/>
          </a:p>
        </p:txBody>
      </p:sp>
      <p:sp>
        <p:nvSpPr>
          <p:cNvPr id="4" name="Titel 3"/>
          <p:cNvSpPr>
            <a:spLocks noGrp="1"/>
          </p:cNvSpPr>
          <p:nvPr>
            <p:ph type="title"/>
          </p:nvPr>
        </p:nvSpPr>
        <p:spPr/>
        <p:txBody>
          <a:bodyPr/>
          <a:lstStyle/>
          <a:p>
            <a:r>
              <a:rPr lang="de-DE" dirty="0" smtClean="0"/>
              <a:t>Service-Check 2024</a:t>
            </a:r>
            <a:endParaRPr lang="de-DE" dirty="0"/>
          </a:p>
        </p:txBody>
      </p:sp>
    </p:spTree>
    <p:extLst>
      <p:ext uri="{BB962C8B-B14F-4D97-AF65-F5344CB8AC3E}">
        <p14:creationId xmlns:p14="http://schemas.microsoft.com/office/powerpoint/2010/main" val="242949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1333</Words>
  <Application>Microsoft Office PowerPoint</Application>
  <PresentationFormat>Breitbild</PresentationFormat>
  <Paragraphs>340</Paragraphs>
  <Slides>37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37</vt:i4>
      </vt:variant>
    </vt:vector>
  </HeadingPairs>
  <TitlesOfParts>
    <vt:vector size="42" baseType="lpstr">
      <vt:lpstr>Arial</vt:lpstr>
      <vt:lpstr>Calibri</vt:lpstr>
      <vt:lpstr>Symbol</vt:lpstr>
      <vt:lpstr>Wingdings</vt:lpstr>
      <vt:lpstr>Design_afm</vt:lpstr>
      <vt:lpstr>Agenda „Must-haves“ 2024</vt:lpstr>
      <vt:lpstr>Marktentwicklungen im firmengeschäft 2024</vt:lpstr>
      <vt:lpstr>Maklerhaftung</vt:lpstr>
      <vt:lpstr>Eisenhower - Regel</vt:lpstr>
      <vt:lpstr>Eisenhower - Regel</vt:lpstr>
      <vt:lpstr>Erweiterte Eisenhower – Regel </vt:lpstr>
      <vt:lpstr>Erweiterte Eisenhower-Ansätze afm</vt:lpstr>
      <vt:lpstr>Service-Check 2024</vt:lpstr>
      <vt:lpstr>Service-Check 2024</vt:lpstr>
      <vt:lpstr>Service-Check 2024 - Neuerungen</vt:lpstr>
      <vt:lpstr>Service-Check 2024 - Neuerungen</vt:lpstr>
      <vt:lpstr>Service-Check 2024 - Neuerungen</vt:lpstr>
      <vt:lpstr>Bestandsteile der Cyberversicherung</vt:lpstr>
      <vt:lpstr>Cyberversicherungen – Argumente KMU</vt:lpstr>
      <vt:lpstr>Cyberversicherungen – Argumente KMU</vt:lpstr>
      <vt:lpstr>Cyber – KMU - Schäden</vt:lpstr>
      <vt:lpstr>Cyber – KMU - Schäden</vt:lpstr>
      <vt:lpstr>Cyber – kmu – das sind die abschlusstreiber</vt:lpstr>
      <vt:lpstr>Cyber – handlungsbedarf / Chancen</vt:lpstr>
      <vt:lpstr>Cyber – Argumente Kapitalgesellschaften</vt:lpstr>
      <vt:lpstr>Cyber – argumente Firmenkunden bis 50 Mitarbeiter</vt:lpstr>
      <vt:lpstr>Kosten für Prävention und Serviceleistungen</vt:lpstr>
      <vt:lpstr>Markelnow</vt:lpstr>
      <vt:lpstr>Produktempfehlungen </vt:lpstr>
      <vt:lpstr>Produktempfehlungen – Cyber</vt:lpstr>
      <vt:lpstr>Produktempfehlungen – Cyber</vt:lpstr>
      <vt:lpstr>Produktempfehlungen – D&amp;O</vt:lpstr>
      <vt:lpstr>Produktempfehlungen – MultiLine Büro (AIP)</vt:lpstr>
      <vt:lpstr>Produktempfehlungen - MultiLine</vt:lpstr>
      <vt:lpstr>Produktempfehlungen - MultiLine</vt:lpstr>
      <vt:lpstr>Produktempfehlungen - Maschinen</vt:lpstr>
      <vt:lpstr>Produktempfehlungen - Elektronik</vt:lpstr>
      <vt:lpstr>Produktempfehlungen - Spezial-Straf-RS</vt:lpstr>
      <vt:lpstr>Produktempfehlungen - Spezial-Straf-RS</vt:lpstr>
      <vt:lpstr>Firmenversicherung / ZW III 11.10.2023</vt:lpstr>
      <vt:lpstr>backup</vt:lpstr>
      <vt:lpstr>Cyber – Argumente Kapitalgesellschaften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Quartalsworkshop II / 2022 - Firmenversicherung</dc:title>
  <dc:creator>Maximilian Jund</dc:creator>
  <cp:lastModifiedBy>Kiesl, Ulrich H.</cp:lastModifiedBy>
  <cp:revision>766</cp:revision>
  <cp:lastPrinted>2024-02-14T08:35:19Z</cp:lastPrinted>
  <dcterms:created xsi:type="dcterms:W3CDTF">2022-04-29T11:15:39Z</dcterms:created>
  <dcterms:modified xsi:type="dcterms:W3CDTF">2024-02-14T15:13:20Z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-541252917</vt:i4>
  </property>
  <property fmtid="{D5CDD505-2E9C-101B-9397-08002B2CF9AE}" pid="3" name="_NewReviewCycle">
    <vt:lpwstr/>
  </property>
  <property fmtid="{D5CDD505-2E9C-101B-9397-08002B2CF9AE}" pid="4" name="_EmailSubject">
    <vt:lpwstr>Präsentation </vt:lpwstr>
  </property>
  <property fmtid="{D5CDD505-2E9C-101B-9397-08002B2CF9AE}" pid="5" name="_AuthorEmail">
    <vt:lpwstr>kiesl@afm-gruppe.de</vt:lpwstr>
  </property>
  <property fmtid="{D5CDD505-2E9C-101B-9397-08002B2CF9AE}" pid="6" name="_AuthorEmailDisplayName">
    <vt:lpwstr>Kiesl, Ulrich H.</vt:lpwstr>
  </property>
</Properties>
</file>