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1" r:id="rId3"/>
    <p:sldId id="262" r:id="rId4"/>
    <p:sldId id="257" r:id="rId5"/>
    <p:sldId id="260" r:id="rId6"/>
    <p:sldId id="258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1" r:id="rId15"/>
    <p:sldId id="270" r:id="rId16"/>
    <p:sldId id="272" r:id="rId17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lzmann, Peter" initials="HP" lastIdx="1" clrIdx="0">
    <p:extLst>
      <p:ext uri="{19B8F6BF-5375-455C-9EA6-DF929625EA0E}">
        <p15:presenceInfo xmlns:p15="http://schemas.microsoft.com/office/powerpoint/2012/main" userId="S-1-5-21-1804209438-245528104-1844936127-23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6"/>
    <a:srgbClr val="137C9B"/>
    <a:srgbClr val="5C87AA"/>
    <a:srgbClr val="1D2D4B"/>
    <a:srgbClr val="C60000"/>
    <a:srgbClr val="D6D6D6"/>
    <a:srgbClr val="AAA295"/>
    <a:srgbClr val="FF3399"/>
    <a:srgbClr val="EDEDED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5" autoAdjust="0"/>
    <p:restoredTop sz="94870" autoAdjust="0"/>
  </p:normalViewPr>
  <p:slideViewPr>
    <p:cSldViewPr snapToGrid="0" showGuides="1">
      <p:cViewPr varScale="1">
        <p:scale>
          <a:sx n="112" d="100"/>
          <a:sy n="112" d="100"/>
        </p:scale>
        <p:origin x="108" y="438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4868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13.02.2024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13.02.2024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62" r:id="rId3"/>
    <p:sldLayoutId id="2147483686" r:id="rId4"/>
    <p:sldLayoutId id="2147483684" r:id="rId5"/>
    <p:sldLayoutId id="2147483678" r:id="rId6"/>
    <p:sldLayoutId id="2147483685" r:id="rId7"/>
    <p:sldLayoutId id="2147483689" r:id="rId8"/>
    <p:sldLayoutId id="2147483679" r:id="rId9"/>
    <p:sldLayoutId id="2147483681" r:id="rId10"/>
    <p:sldLayoutId id="2147483680" r:id="rId11"/>
    <p:sldLayoutId id="2147483690" r:id="rId12"/>
    <p:sldLayoutId id="2147483682" r:id="rId13"/>
    <p:sldLayoutId id="2147483691" r:id="rId14"/>
    <p:sldLayoutId id="2147483687" r:id="rId15"/>
    <p:sldLayoutId id="2147483688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25" orient="horz" pos="709" userDrawn="1">
          <p15:clr>
            <a:srgbClr val="F26B43"/>
          </p15:clr>
        </p15:guide>
        <p15:guide id="2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ebservice.afm-gruppe.de/index.php/332257?lang=d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2949879" y="3244241"/>
            <a:ext cx="56866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afm </a:t>
            </a:r>
            <a:r>
              <a:rPr lang="de-DE" sz="6000" dirty="0" smtClean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Webservice</a:t>
            </a:r>
            <a:endParaRPr lang="de-DE" sz="6000" dirty="0">
              <a:solidFill>
                <a:srgbClr val="0030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775482" y="4340270"/>
            <a:ext cx="203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aber wirklich! </a:t>
            </a:r>
          </a:p>
          <a:p>
            <a:endParaRPr lang="de-DE" dirty="0">
              <a:solidFill>
                <a:srgbClr val="0030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sehen wir? 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334" y="1514186"/>
            <a:ext cx="3386948" cy="528075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09005" y="3310759"/>
            <a:ext cx="3392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1D2D4B"/>
                </a:solidFill>
              </a:rPr>
              <a:t>Diese PDF wird direkt an den Versicherer mit den Fotos u. </a:t>
            </a:r>
            <a:r>
              <a:rPr lang="de-DE" dirty="0">
                <a:solidFill>
                  <a:srgbClr val="1D2D4B"/>
                </a:solidFill>
              </a:rPr>
              <a:t>Unterlagen </a:t>
            </a:r>
            <a:r>
              <a:rPr lang="de-DE" dirty="0" smtClean="0">
                <a:solidFill>
                  <a:srgbClr val="1D2D4B"/>
                </a:solidFill>
              </a:rPr>
              <a:t>weitergeleitet, Schaden in </a:t>
            </a:r>
            <a:r>
              <a:rPr lang="de-DE" dirty="0" err="1" smtClean="0">
                <a:solidFill>
                  <a:srgbClr val="1D2D4B"/>
                </a:solidFill>
              </a:rPr>
              <a:t>Smartadmin</a:t>
            </a:r>
            <a:r>
              <a:rPr lang="de-DE" dirty="0" smtClean="0">
                <a:solidFill>
                  <a:srgbClr val="1D2D4B"/>
                </a:solidFill>
              </a:rPr>
              <a:t> angelegt</a:t>
            </a: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3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64220" y="1602842"/>
            <a:ext cx="110689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1D2D4B"/>
                </a:solidFill>
              </a:rPr>
              <a:t>wie viel Zeit (in %) kann man durch den afm Webservice sparen? </a:t>
            </a:r>
            <a:r>
              <a:rPr lang="de-DE" dirty="0" smtClean="0">
                <a:solidFill>
                  <a:srgbClr val="1D2D4B"/>
                </a:solidFill>
              </a:rPr>
              <a:t/>
            </a:r>
            <a:br>
              <a:rPr lang="de-DE" dirty="0" smtClean="0">
                <a:solidFill>
                  <a:srgbClr val="1D2D4B"/>
                </a:solidFill>
              </a:rPr>
            </a:b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1D2D4B"/>
                </a:solidFill>
              </a:rPr>
              <a:t>Welche Vorteile haben </a:t>
            </a:r>
            <a:r>
              <a:rPr lang="de-DE" b="1" u="sng" dirty="0" smtClean="0">
                <a:solidFill>
                  <a:srgbClr val="1D2D4B"/>
                </a:solidFill>
              </a:rPr>
              <a:t>wir</a:t>
            </a:r>
            <a:r>
              <a:rPr lang="de-DE" b="1" dirty="0" smtClean="0">
                <a:solidFill>
                  <a:srgbClr val="1D2D4B"/>
                </a:solidFill>
              </a:rPr>
              <a:t> dadurch? </a:t>
            </a:r>
            <a:r>
              <a:rPr lang="de-DE" dirty="0" smtClean="0">
                <a:solidFill>
                  <a:srgbClr val="1D2D4B"/>
                </a:solidFill>
              </a:rPr>
              <a:t/>
            </a:r>
            <a:br>
              <a:rPr lang="de-DE" dirty="0" smtClean="0">
                <a:solidFill>
                  <a:srgbClr val="1D2D4B"/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rgbClr val="1D2D4B"/>
                </a:solidFill>
              </a:rPr>
              <a:t>w</a:t>
            </a:r>
            <a:r>
              <a:rPr lang="de-DE" b="1" dirty="0" smtClean="0">
                <a:solidFill>
                  <a:srgbClr val="1D2D4B"/>
                </a:solidFill>
              </a:rPr>
              <a:t>elche Vorteile hat der Kunde? </a:t>
            </a:r>
            <a:r>
              <a:rPr lang="de-DE" dirty="0" smtClean="0">
                <a:solidFill>
                  <a:srgbClr val="1D2D4B"/>
                </a:solidFill>
              </a:rPr>
              <a:t/>
            </a:r>
            <a:br>
              <a:rPr lang="de-DE" dirty="0" smtClean="0">
                <a:solidFill>
                  <a:srgbClr val="1D2D4B"/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rgbClr val="1D2D4B"/>
                </a:solidFill>
              </a:rPr>
              <a:t>w</a:t>
            </a:r>
            <a:r>
              <a:rPr lang="de-DE" b="1" dirty="0" smtClean="0">
                <a:solidFill>
                  <a:srgbClr val="1D2D4B"/>
                </a:solidFill>
              </a:rPr>
              <a:t>elche Nachteile gibt es im Vergleich zur alten Methode? </a:t>
            </a: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 smtClean="0">
                <a:solidFill>
                  <a:srgbClr val="1D2D4B"/>
                </a:solidFill>
              </a:rPr>
              <a:t/>
            </a:r>
            <a:br>
              <a:rPr lang="de-DE" dirty="0" smtClean="0">
                <a:solidFill>
                  <a:srgbClr val="1D2D4B"/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66892" y="1879250"/>
            <a:ext cx="9829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Abhängig vom Vorgang zwischen 20 % bis 90 %. Die Vorgänge, die am unbeliebtesten sind </a:t>
            </a: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>z.B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. Schadenmeldungen und Kfz Berechnungen, werden in 10 % bis 20 % der Zeit erledigt! </a:t>
            </a: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Zudem werden die Vorgänge nur noch 1 bis 3 Mal angefasst und nicht über Tage bis zu 10 oder 20 Mal!</a:t>
            </a: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666892" y="3263063"/>
            <a:ext cx="1137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Zeitersparnis und </a:t>
            </a: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>effizienteres Arbeiten 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/ weniger Stress / freie Zeit für andere berufliche Tätigkeiten oder mehr Freizeit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666892" y="4070127"/>
            <a:ext cx="9357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Zeitersparnis / weniger Stress / weniger genervt / professionellerer Eindruck unserer Arbeitsweise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02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Statistische Analyse am </a:t>
            </a:r>
            <a:r>
              <a:rPr lang="de-DE" dirty="0" err="1" smtClean="0"/>
              <a:t>Bspl</a:t>
            </a:r>
            <a:r>
              <a:rPr lang="de-DE" dirty="0" smtClean="0"/>
              <a:t>. Büroablauf Holzmann/Braune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64220" y="1602842"/>
            <a:ext cx="110689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1D2D4B"/>
                </a:solidFill>
              </a:rPr>
              <a:t>Wie viele Standardvorgänge ergeben sich im Monat? (Ansatz einer Nutzenanalyse)</a:t>
            </a:r>
          </a:p>
          <a:p>
            <a:pPr marL="285750" indent="-285750">
              <a:buFontTx/>
              <a:buChar char="-"/>
            </a:pP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de-DE" dirty="0" smtClean="0">
                <a:solidFill>
                  <a:srgbClr val="1D2D4B"/>
                </a:solidFill>
              </a:rPr>
              <a:t/>
            </a:r>
            <a:br>
              <a:rPr lang="de-DE" dirty="0" smtClean="0">
                <a:solidFill>
                  <a:srgbClr val="1D2D4B"/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66892" y="1879250"/>
            <a:ext cx="1093555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(Kfz-Neuberechnungen / Schadenmeldungen / Änderungsanzeigen Bank, Namensänderung, Umzug, Kontaktdaten </a:t>
            </a:r>
          </a:p>
          <a:p>
            <a:r>
              <a:rPr lang="de-DE" dirty="0" smtClean="0"/>
              <a:t>Tierversicherungen / Reiseversicherungen / selektierte BU-Vorbereitung etc.) </a:t>
            </a:r>
          </a:p>
          <a:p>
            <a:endParaRPr lang="de-DE" dirty="0" smtClean="0"/>
          </a:p>
          <a:p>
            <a:r>
              <a:rPr lang="de-DE" dirty="0" smtClean="0"/>
              <a:t>Insgesamt: ⌀ 250 Anfragen pro Monat </a:t>
            </a:r>
          </a:p>
          <a:p>
            <a:endParaRPr lang="de-DE" dirty="0"/>
          </a:p>
          <a:p>
            <a:r>
              <a:rPr lang="de-DE" dirty="0" smtClean="0"/>
              <a:t>⌀ Ersparnis je Anfrage (sehr </a:t>
            </a:r>
            <a:r>
              <a:rPr lang="de-DE" dirty="0" err="1" smtClean="0"/>
              <a:t>variirend</a:t>
            </a:r>
            <a:r>
              <a:rPr lang="de-DE" dirty="0" smtClean="0"/>
              <a:t>) ca. 10 Minuten </a:t>
            </a:r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Gesamtersparnis im Monat: ca. 41 Std.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Eine gewonnene Woche im Team für weitere Aktivitäten (Entlastung Backoffice) </a:t>
            </a:r>
            <a:endParaRPr lang="de-DE" dirty="0" smtClean="0"/>
          </a:p>
          <a:p>
            <a:endParaRPr lang="de-DE" dirty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06628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Anleitung - </a:t>
            </a:r>
            <a:r>
              <a:rPr lang="de-DE" dirty="0" err="1" smtClean="0"/>
              <a:t>BeraterPortal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974" y="1595336"/>
            <a:ext cx="7406042" cy="526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</a:t>
            </a:r>
            <a:r>
              <a:rPr lang="de-DE" dirty="0" smtClean="0"/>
              <a:t>raktischer Teil 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832" y="1695766"/>
            <a:ext cx="3551011" cy="355101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09005" y="1747083"/>
            <a:ext cx="64764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smtClean="0">
                <a:solidFill>
                  <a:srgbClr val="1D2D4B"/>
                </a:solidFill>
              </a:rPr>
              <a:t>wir importiere ich eine Umfrage? </a:t>
            </a:r>
            <a:br>
              <a:rPr lang="de-DE" dirty="0" smtClean="0">
                <a:solidFill>
                  <a:srgbClr val="1D2D4B"/>
                </a:solidFill>
              </a:rPr>
            </a:br>
            <a:endParaRPr lang="de-DE" dirty="0" smtClean="0">
              <a:solidFill>
                <a:srgbClr val="1D2D4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1D2D4B"/>
                </a:solidFill>
              </a:rPr>
              <a:t>w</a:t>
            </a:r>
            <a:r>
              <a:rPr lang="de-DE" dirty="0" smtClean="0">
                <a:solidFill>
                  <a:srgbClr val="1D2D4B"/>
                </a:solidFill>
              </a:rPr>
              <a:t>elche Anpassungen sind einmalig notwendig? </a:t>
            </a:r>
            <a:br>
              <a:rPr lang="de-DE" dirty="0" smtClean="0">
                <a:solidFill>
                  <a:srgbClr val="1D2D4B"/>
                </a:solidFill>
              </a:rPr>
            </a:br>
            <a:endParaRPr lang="de-DE" dirty="0" smtClean="0">
              <a:solidFill>
                <a:srgbClr val="1D2D4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 smtClean="0">
                <a:solidFill>
                  <a:srgbClr val="1D2D4B"/>
                </a:solidFill>
              </a:rPr>
              <a:t>wie aktiviere ich eine Umfrage? </a:t>
            </a:r>
            <a:br>
              <a:rPr lang="de-DE" dirty="0" smtClean="0">
                <a:solidFill>
                  <a:srgbClr val="1D2D4B"/>
                </a:solidFill>
              </a:rPr>
            </a:br>
            <a:endParaRPr lang="de-DE" dirty="0" smtClean="0">
              <a:solidFill>
                <a:srgbClr val="1D2D4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1D2D4B"/>
                </a:solidFill>
              </a:rPr>
              <a:t>w</a:t>
            </a:r>
            <a:r>
              <a:rPr lang="de-DE" dirty="0" smtClean="0">
                <a:solidFill>
                  <a:srgbClr val="1D2D4B"/>
                </a:solidFill>
              </a:rPr>
              <a:t>o finde ich den Link, den ich an die Kunden versenden kann?</a:t>
            </a:r>
            <a:br>
              <a:rPr lang="de-DE" dirty="0" smtClean="0">
                <a:solidFill>
                  <a:srgbClr val="1D2D4B"/>
                </a:solidFill>
              </a:rPr>
            </a:br>
            <a:endParaRPr lang="de-DE" dirty="0" smtClean="0">
              <a:solidFill>
                <a:srgbClr val="1D2D4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1D2D4B"/>
                </a:solidFill>
              </a:rPr>
              <a:t>e</a:t>
            </a:r>
            <a:r>
              <a:rPr lang="de-DE" dirty="0" smtClean="0">
                <a:solidFill>
                  <a:srgbClr val="1D2D4B"/>
                </a:solidFill>
              </a:rPr>
              <a:t>infache Anlage einer Linkliste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7" name="Wolkenförmige Legende 6"/>
          <p:cNvSpPr/>
          <p:nvPr/>
        </p:nvSpPr>
        <p:spPr>
          <a:xfrm>
            <a:off x="6219216" y="808559"/>
            <a:ext cx="2677097" cy="978949"/>
          </a:xfrm>
          <a:prstGeom prst="cloudCallout">
            <a:avLst>
              <a:gd name="adj1" fmla="val 44517"/>
              <a:gd name="adj2" fmla="val 11034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Ich helfe dem Braune mal wieder ;-) 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86529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 dirty="0" smtClean="0"/>
              <a:t>Nutzen des afm Webservice aufzeigen / Nutzungsanalyse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Nutzungsrahmen erhöhen zur Effizienzsteigerung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Praxisbeispiele einer Kommunikation aus Standardanfrage mit/ohne afm Webservice</a:t>
            </a:r>
          </a:p>
          <a:p>
            <a:pPr marL="342900" indent="-342900">
              <a:buFontTx/>
              <a:buChar char="-"/>
            </a:pPr>
            <a:r>
              <a:rPr lang="de-DE" dirty="0"/>
              <a:t>t</a:t>
            </a:r>
            <a:r>
              <a:rPr lang="de-DE" dirty="0" smtClean="0"/>
              <a:t>echnische Hilfestellung bei der Einrichtung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Erfolgreiche Implementierung in allen Geschäftsstellen als elementares Ergänzungstool der digitalen Welt </a:t>
            </a:r>
          </a:p>
          <a:p>
            <a:pPr marL="342900" indent="-342900">
              <a:buFontTx/>
              <a:buChar char="-"/>
            </a:pPr>
            <a:r>
              <a:rPr lang="de-DE" b="1" dirty="0" smtClean="0"/>
              <a:t>Ideensammlung / Erfahrungsberichte 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 dieses ZWS-Teiles 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76" y="2281237"/>
            <a:ext cx="367850" cy="36785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2695808"/>
            <a:ext cx="367850" cy="36785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3063658"/>
            <a:ext cx="367850" cy="3678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3478229"/>
            <a:ext cx="367850" cy="36785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0" y="3892800"/>
            <a:ext cx="367850" cy="36785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64220" y="6211535"/>
            <a:ext cx="7131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rgbClr val="1D2D4B"/>
                </a:solidFill>
              </a:rPr>
              <a:t>Viel Spaß damit und nutzen Sie die frei werdende Zeit! </a:t>
            </a:r>
            <a:endParaRPr lang="de-DE" sz="2400" b="1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9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78565" y="3085030"/>
            <a:ext cx="6221337" cy="2837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>
          <a:xfrm>
            <a:off x="403541" y="1614667"/>
            <a:ext cx="11343218" cy="3811588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Bei Fragen, Problemen, Anregungen, aber auch für die Anmeldung, </a:t>
            </a:r>
            <a:endParaRPr lang="de-DE" dirty="0" smtClean="0"/>
          </a:p>
          <a:p>
            <a:r>
              <a:rPr lang="de-DE" dirty="0" smtClean="0"/>
              <a:t>senden </a:t>
            </a:r>
            <a:r>
              <a:rPr lang="de-DE" dirty="0"/>
              <a:t>Sie uns bitte eine </a:t>
            </a:r>
            <a:r>
              <a:rPr lang="de-DE" dirty="0" smtClean="0"/>
              <a:t>E-Mail </a:t>
            </a:r>
            <a:r>
              <a:rPr lang="de-DE" dirty="0"/>
              <a:t>an folgende E-Mail-Adresse</a:t>
            </a:r>
            <a:r>
              <a:rPr lang="de-DE" dirty="0" smtClean="0"/>
              <a:t>: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	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afm Webservice – </a:t>
            </a:r>
            <a:r>
              <a:rPr lang="de-DE" dirty="0" smtClean="0">
                <a:solidFill>
                  <a:srgbClr val="137C9B"/>
                </a:solidFill>
              </a:rPr>
              <a:t>Ihre Ansprechpartnerin</a:t>
            </a:r>
            <a:endParaRPr lang="de-DE" dirty="0">
              <a:solidFill>
                <a:srgbClr val="137C9B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586810" y="3480018"/>
            <a:ext cx="56687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u="sng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Luisa Wäscher</a:t>
            </a:r>
          </a:p>
          <a:p>
            <a:endParaRPr lang="de-DE" sz="3200" dirty="0" smtClean="0">
              <a:solidFill>
                <a:srgbClr val="0030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>
              <a:solidFill>
                <a:srgbClr val="0030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 smtClean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de-DE" sz="3200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040 532886-176</a:t>
            </a:r>
          </a:p>
          <a:p>
            <a:r>
              <a:rPr lang="de-DE" sz="3200" b="1" dirty="0" smtClean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webservice@afm-gruppe.de</a:t>
            </a:r>
            <a:endParaRPr lang="de-DE" sz="3200" b="1" dirty="0">
              <a:solidFill>
                <a:srgbClr val="137C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76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Start des afm Webservice war im September 2023 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 dirty="0" smtClean="0"/>
              <a:t>61 registrierte Nutzer 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183 importierte Umfragen 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541 Einzelumfragen wurden versendet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Tx/>
              <a:buChar char="-"/>
            </a:pPr>
            <a:r>
              <a:rPr lang="de-DE" dirty="0" smtClean="0"/>
              <a:t>nur 14 Nutzer nutzen es aktiv am Kunden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154 vollständig beantwortete Umfragen (von 541!!!) 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77 % der registrierten Nutzer nutzen es nicht!!! </a:t>
            </a:r>
          </a:p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Auswertung der bisherigen Nutzung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060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 dirty="0" smtClean="0"/>
              <a:t>Nutzen des afm Webservice aufzeigen / Nutzungsanalyse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Nutzungsrahmen erhöhen zur Effizienzsteigerung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Praxisbeispiele einer Kommunikation aus Standardanfrage mit/ohne afm Webservice</a:t>
            </a:r>
          </a:p>
          <a:p>
            <a:pPr marL="342900" indent="-342900">
              <a:buFontTx/>
              <a:buChar char="-"/>
            </a:pPr>
            <a:r>
              <a:rPr lang="de-DE" dirty="0"/>
              <a:t>t</a:t>
            </a:r>
            <a:r>
              <a:rPr lang="de-DE" dirty="0" smtClean="0"/>
              <a:t>echnische Hilfestellung bei der Einrichtung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Erfolgreiche Implementierung in allen Geschäftsstellen als elementares Ergänzungstool der digitalen Welt 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Ideensammlung / Erfahrungsberichte 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 dieses ZWS-Teiles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694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4219" y="881289"/>
            <a:ext cx="11347991" cy="395680"/>
          </a:xfrm>
        </p:spPr>
        <p:txBody>
          <a:bodyPr/>
          <a:lstStyle/>
          <a:p>
            <a:r>
              <a:rPr lang="de-DE" b="1" dirty="0" smtClean="0">
                <a:solidFill>
                  <a:srgbClr val="003056"/>
                </a:solidFill>
              </a:rPr>
              <a:t>Wie läuft eine </a:t>
            </a:r>
            <a:r>
              <a:rPr lang="de-DE" b="1" u="sng" dirty="0" smtClean="0">
                <a:solidFill>
                  <a:srgbClr val="003056"/>
                </a:solidFill>
              </a:rPr>
              <a:t>typische</a:t>
            </a:r>
            <a:r>
              <a:rPr lang="de-DE" b="1" dirty="0" smtClean="0">
                <a:solidFill>
                  <a:srgbClr val="003056"/>
                </a:solidFill>
              </a:rPr>
              <a:t> Kommunikation </a:t>
            </a:r>
            <a:r>
              <a:rPr lang="de-DE" b="1" u="sng" dirty="0" smtClean="0">
                <a:solidFill>
                  <a:srgbClr val="003056"/>
                </a:solidFill>
              </a:rPr>
              <a:t>ohne</a:t>
            </a:r>
            <a:r>
              <a:rPr lang="de-DE" b="1" dirty="0" smtClean="0">
                <a:solidFill>
                  <a:srgbClr val="003056"/>
                </a:solidFill>
              </a:rPr>
              <a:t> den afm Webservice? </a:t>
            </a:r>
            <a:endParaRPr lang="de-DE" b="1" dirty="0">
              <a:solidFill>
                <a:srgbClr val="003056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4219" y="216517"/>
            <a:ext cx="10314206" cy="817942"/>
          </a:xfrm>
        </p:spPr>
        <p:txBody>
          <a:bodyPr/>
          <a:lstStyle/>
          <a:p>
            <a:r>
              <a:rPr lang="de-DE" dirty="0" smtClean="0"/>
              <a:t>Kommunikation – Hausrat Schaden – Fahrraddiebstahl		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3824658" y="1670691"/>
            <a:ext cx="2831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003056"/>
                </a:solidFill>
              </a:rPr>
              <a:t>Kommunikations-Ping-</a:t>
            </a:r>
            <a:r>
              <a:rPr lang="de-DE" b="1" dirty="0" err="1" smtClean="0">
                <a:solidFill>
                  <a:srgbClr val="003056"/>
                </a:solidFill>
              </a:rPr>
              <a:t>Pong</a:t>
            </a:r>
            <a:r>
              <a:rPr lang="de-DE" b="1" dirty="0" smtClean="0">
                <a:solidFill>
                  <a:srgbClr val="003056"/>
                </a:solidFill>
              </a:rPr>
              <a:t/>
            </a:r>
            <a:br>
              <a:rPr lang="de-DE" b="1" dirty="0" smtClean="0">
                <a:solidFill>
                  <a:srgbClr val="003056"/>
                </a:solidFill>
              </a:rPr>
            </a:br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1582366" y="5653435"/>
            <a:ext cx="118874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Nachteile: </a:t>
            </a:r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Zeitverschwendung </a:t>
            </a:r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Berater- und Kundenebene</a:t>
            </a:r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Verlust an Effizienz und Produktivität</a:t>
            </a:r>
          </a:p>
          <a:p>
            <a:r>
              <a:rPr lang="de-DE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Belastung der Kundenverbindung / eigener Nerven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88723" y="2173266"/>
            <a:ext cx="609068" cy="3785652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0565437" y="2063538"/>
            <a:ext cx="535330" cy="4401205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1455725" y="2428646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197791" y="2040239"/>
            <a:ext cx="94179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Kunde ruft aufgeregt  an – Das Fahrrad meiner Tochter wurde geklaut! Sie fährt damit immer zur Schule und hat es auch heute angeschlossen. 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Wir wissen auch wer das gewesen sein könnte – vor ein paar Monaten ist eine neue Familie in unsere Gegend gezogen und die….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b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 flipV="1">
            <a:off x="1455725" y="2985240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1281698" y="2565938"/>
            <a:ext cx="94179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Innerhalb der Hausrat sind Fahrräder versichert. Damit ich den Schaden melden kann, benötige ich von Ihnen eine Kopie der Polizeianzeige,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en Anschaffungsbeleg zum Fahrrad und die Angabe, wo und wann das passiert ist. Senden Sie mir die Daten bitte gesammelt per E-Mail	</a:t>
            </a:r>
            <a:b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1459333" y="3524671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1387986" y="3277692"/>
            <a:ext cx="34067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Kunde sendet 2 Tage später die Anzeige der Polizei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Gerade Verbindung mit Pfeil 27"/>
          <p:cNvCxnSpPr/>
          <p:nvPr/>
        </p:nvCxnSpPr>
        <p:spPr>
          <a:xfrm flipH="1" flipV="1">
            <a:off x="1415139" y="4003493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1415139" y="3572606"/>
            <a:ext cx="6627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Vielen Dank für die Zusendung der Anzeige. </a:t>
            </a:r>
            <a:b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Sobald ich den Anschaffungsbeleg und die Angaben (WWW) bekomme, kann ich den Schaden melden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Gerade Verbindung mit Pfeil 21"/>
          <p:cNvCxnSpPr/>
          <p:nvPr/>
        </p:nvCxnSpPr>
        <p:spPr>
          <a:xfrm flipV="1">
            <a:off x="1415140" y="4488514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387582" y="4213172"/>
            <a:ext cx="46506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Kunde sendet 2 Tage später die Antworten und den Anschaffungsbeleg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170545" y="4802312"/>
            <a:ext cx="42625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Berater sammelt die Informationen aus der Korrespondenz </a:t>
            </a:r>
          </a:p>
          <a:p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bündelt diese in der afm – Schadenanzeige </a:t>
            </a:r>
            <a:r>
              <a:rPr lang="de-D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Smartadmin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druckt diese als PDF und versendet es an den Versicherer </a:t>
            </a: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0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4" grpId="0"/>
      <p:bldP spid="27" grpId="0"/>
      <p:bldP spid="29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4219" y="881289"/>
            <a:ext cx="11347991" cy="395680"/>
          </a:xfrm>
        </p:spPr>
        <p:txBody>
          <a:bodyPr/>
          <a:lstStyle/>
          <a:p>
            <a:r>
              <a:rPr lang="de-DE" b="1" dirty="0" smtClean="0">
                <a:solidFill>
                  <a:srgbClr val="003056"/>
                </a:solidFill>
              </a:rPr>
              <a:t>Wie läuft eine </a:t>
            </a:r>
            <a:r>
              <a:rPr lang="de-DE" b="1" u="sng" dirty="0" smtClean="0">
                <a:solidFill>
                  <a:srgbClr val="003056"/>
                </a:solidFill>
              </a:rPr>
              <a:t>typische</a:t>
            </a:r>
            <a:r>
              <a:rPr lang="de-DE" b="1" dirty="0" smtClean="0">
                <a:solidFill>
                  <a:srgbClr val="003056"/>
                </a:solidFill>
              </a:rPr>
              <a:t> Kommunikation </a:t>
            </a:r>
            <a:r>
              <a:rPr lang="de-DE" b="1" u="sng" dirty="0" smtClean="0">
                <a:solidFill>
                  <a:srgbClr val="003056"/>
                </a:solidFill>
              </a:rPr>
              <a:t>mit</a:t>
            </a:r>
            <a:r>
              <a:rPr lang="de-DE" b="1" dirty="0" smtClean="0">
                <a:solidFill>
                  <a:srgbClr val="003056"/>
                </a:solidFill>
              </a:rPr>
              <a:t> dem afm Webservice? </a:t>
            </a:r>
            <a:endParaRPr lang="de-DE" b="1" dirty="0">
              <a:solidFill>
                <a:srgbClr val="003056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4219" y="216517"/>
            <a:ext cx="10314206" cy="817942"/>
          </a:xfrm>
        </p:spPr>
        <p:txBody>
          <a:bodyPr/>
          <a:lstStyle/>
          <a:p>
            <a:r>
              <a:rPr lang="de-DE" dirty="0" smtClean="0"/>
              <a:t>Kommunikation – Hausrat Schaden – Fahrraddiebstahl		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3824658" y="1670691"/>
            <a:ext cx="3283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003056"/>
                </a:solidFill>
              </a:rPr>
              <a:t>kein Kommunikations-Ping-</a:t>
            </a:r>
            <a:r>
              <a:rPr lang="de-DE" b="1" dirty="0" err="1" smtClean="0">
                <a:solidFill>
                  <a:srgbClr val="003056"/>
                </a:solidFill>
              </a:rPr>
              <a:t>Pong</a:t>
            </a:r>
            <a:r>
              <a:rPr lang="de-DE" b="1" dirty="0" smtClean="0">
                <a:solidFill>
                  <a:srgbClr val="003056"/>
                </a:solidFill>
              </a:rPr>
              <a:t/>
            </a:r>
            <a:br>
              <a:rPr lang="de-DE" b="1" dirty="0" smtClean="0">
                <a:solidFill>
                  <a:srgbClr val="003056"/>
                </a:solidFill>
              </a:rPr>
            </a:b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88723" y="2173266"/>
            <a:ext cx="609068" cy="3785652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de-DE" sz="48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0565437" y="2063538"/>
            <a:ext cx="535330" cy="4401205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r>
              <a:rPr lang="de-DE" sz="40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1455725" y="2428646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197791" y="2040239"/>
            <a:ext cx="94179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Kunde ruft aufgeregt  an – Das Fahrrad meiner Tochter wurde geklaut! Sie fährt damit immer zur Schule und hat es auch heute angeschlossen. 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Wir wissen auch wer das gewesen sein könnte – vor ein paar Monaten ist eine neue Familie in unsere Gegend gezogen und die….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b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 flipV="1">
            <a:off x="1455725" y="2985240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1281698" y="2565938"/>
            <a:ext cx="87254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Innerhalb der Hausrat sind Fahrräder versichert. Damit ich den Schaden melden kann, bitte ich Sie einen Online-Fragebogen vollständig 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auszufüllen. Den Link dafür sende ich Ihnen gleich per E-Mail.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1459333" y="3524671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1387986" y="3277692"/>
            <a:ext cx="5854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Kunde sendet teilweise unmittelbar die vollständige Schadenanzeige via afm Webservice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Gerade Verbindung mit Pfeil 27"/>
          <p:cNvCxnSpPr/>
          <p:nvPr/>
        </p:nvCxnSpPr>
        <p:spPr>
          <a:xfrm flipH="1" flipV="1">
            <a:off x="1453594" y="4373911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1469738" y="4086275"/>
            <a:ext cx="52774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Vielen Dank für die Zusendung der Daten, der Schaden wurde soeben gemeldet. 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637393" y="3563055"/>
            <a:ext cx="43488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Berater wird per E-Mail benachrichtigt, dass der Kunde die </a:t>
            </a:r>
          </a:p>
          <a:p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Umfrage beendet hat. Die Schadenmeldung wird nach kurzer </a:t>
            </a:r>
          </a:p>
          <a:p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inhaltlicher Prüfung als PDF runtergeladen zusammen</a:t>
            </a:r>
          </a:p>
          <a:p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mit gesendetem Anschaffungsbeleg und der Anzeige der Polizei. </a:t>
            </a:r>
            <a:b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Dauer ca. 1 Minute inkl. Anlage in </a:t>
            </a:r>
            <a:r>
              <a:rPr lang="de-DE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SmartAdmin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4304750" y="5047183"/>
            <a:ext cx="333456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Vorteile: </a:t>
            </a: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spürbar weniger Rückfragen </a:t>
            </a:r>
            <a:b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(Effizienzsteigerung)   </a:t>
            </a: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Zeitersparnis für den </a:t>
            </a:r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Kunden &amp; uns</a:t>
            </a:r>
            <a:endParaRPr lang="de-DE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bessere Kundenbindung</a:t>
            </a: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4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(schnell und unkompliziert)</a:t>
            </a:r>
            <a:endParaRPr lang="de-DE" sz="1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2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7" grpId="0"/>
      <p:bldP spid="29" grpId="0"/>
      <p:bldP spid="25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Live-Demo – Was sieht der Kunde?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3627212" y="2698154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Link zur Hausrat Schadenmeldung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2522262" y="3518953"/>
            <a:ext cx="6088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2"/>
              </a:rPr>
              <a:t>https://webservice.afm-gruppe.de/index.php/332257?lang=de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38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sehen wir? 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82" y="1635113"/>
            <a:ext cx="3296028" cy="471704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441" y="1695766"/>
            <a:ext cx="5370872" cy="524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sehen wir? 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53" y="2579238"/>
            <a:ext cx="3748753" cy="282373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0" y="1879250"/>
            <a:ext cx="7224206" cy="3695437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 flipV="1">
            <a:off x="9295349" y="4439570"/>
            <a:ext cx="807194" cy="189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7920596" y="1519796"/>
            <a:ext cx="12612" cy="5486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sehen wir? 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325" y="1647769"/>
            <a:ext cx="7645258" cy="4800328"/>
          </a:xfrm>
          <a:prstGeom prst="rect">
            <a:avLst/>
          </a:prstGeom>
        </p:spPr>
      </p:pic>
      <p:cxnSp>
        <p:nvCxnSpPr>
          <p:cNvPr id="7" name="Gerade Verbindung mit Pfeil 6"/>
          <p:cNvCxnSpPr/>
          <p:nvPr/>
        </p:nvCxnSpPr>
        <p:spPr>
          <a:xfrm>
            <a:off x="4767492" y="2408971"/>
            <a:ext cx="151349" cy="296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>
            <a:off x="9888132" y="1695766"/>
            <a:ext cx="1097280" cy="699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4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afm_Master_16_9(1)</Template>
  <TotalTime>0</TotalTime>
  <Words>755</Words>
  <Application>Microsoft Office PowerPoint</Application>
  <PresentationFormat>Breitbild</PresentationFormat>
  <Paragraphs>154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afm PowerPoint-Vorlagen</vt:lpstr>
      <vt:lpstr> </vt:lpstr>
      <vt:lpstr>Auswertung der bisherigen Nutzung</vt:lpstr>
      <vt:lpstr>Ziele dieses ZWS-Teiles </vt:lpstr>
      <vt:lpstr>Kommunikation – Hausrat Schaden – Fahrraddiebstahl  </vt:lpstr>
      <vt:lpstr>Kommunikation – Hausrat Schaden – Fahrraddiebstahl  </vt:lpstr>
      <vt:lpstr>Live-Demo – Was sieht der Kunde?</vt:lpstr>
      <vt:lpstr>Was sehen wir? </vt:lpstr>
      <vt:lpstr>Was sehen wir? </vt:lpstr>
      <vt:lpstr>Was sehen wir? </vt:lpstr>
      <vt:lpstr>Was sehen wir? </vt:lpstr>
      <vt:lpstr>Zusammenfassung</vt:lpstr>
      <vt:lpstr>Statistische Analyse am Bspl. Büroablauf Holzmann/Braune</vt:lpstr>
      <vt:lpstr>Anleitung - BeraterPortal</vt:lpstr>
      <vt:lpstr>praktischer Teil </vt:lpstr>
      <vt:lpstr>Ziele dieses ZWS-Teiles </vt:lpstr>
      <vt:lpstr>afm Webservice – Ihre Ansprechpartnerin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afm WebService</dc:title>
  <dc:creator>Holzmann, Peter</dc:creator>
  <cp:lastModifiedBy>Gregorowitsch, Sventje</cp:lastModifiedBy>
  <cp:revision>84</cp:revision>
  <cp:lastPrinted>2019-07-16T16:42:17Z</cp:lastPrinted>
  <dcterms:created xsi:type="dcterms:W3CDTF">2024-01-29T11:02:44Z</dcterms:created>
  <dcterms:modified xsi:type="dcterms:W3CDTF">2024-02-13T14:24:29Z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