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62"/>
  </p:notesMasterIdLst>
  <p:handoutMasterIdLst>
    <p:handoutMasterId r:id="rId63"/>
  </p:handoutMasterIdLst>
  <p:sldIdLst>
    <p:sldId id="258" r:id="rId2"/>
    <p:sldId id="285" r:id="rId3"/>
    <p:sldId id="323" r:id="rId4"/>
    <p:sldId id="286" r:id="rId5"/>
    <p:sldId id="320" r:id="rId6"/>
    <p:sldId id="321" r:id="rId7"/>
    <p:sldId id="322" r:id="rId8"/>
    <p:sldId id="287" r:id="rId9"/>
    <p:sldId id="288" r:id="rId10"/>
    <p:sldId id="289" r:id="rId11"/>
    <p:sldId id="290" r:id="rId12"/>
    <p:sldId id="291" r:id="rId13"/>
    <p:sldId id="292" r:id="rId14"/>
    <p:sldId id="293" r:id="rId15"/>
    <p:sldId id="294" r:id="rId16"/>
    <p:sldId id="295" r:id="rId17"/>
    <p:sldId id="296" r:id="rId18"/>
    <p:sldId id="324" r:id="rId19"/>
    <p:sldId id="297" r:id="rId20"/>
    <p:sldId id="298" r:id="rId21"/>
    <p:sldId id="299" r:id="rId22"/>
    <p:sldId id="259" r:id="rId23"/>
    <p:sldId id="260" r:id="rId24"/>
    <p:sldId id="261" r:id="rId25"/>
    <p:sldId id="262" r:id="rId26"/>
    <p:sldId id="263" r:id="rId27"/>
    <p:sldId id="264" r:id="rId28"/>
    <p:sldId id="325" r:id="rId29"/>
    <p:sldId id="266" r:id="rId30"/>
    <p:sldId id="268" r:id="rId31"/>
    <p:sldId id="269" r:id="rId32"/>
    <p:sldId id="302" r:id="rId33"/>
    <p:sldId id="303" r:id="rId34"/>
    <p:sldId id="304" r:id="rId35"/>
    <p:sldId id="271" r:id="rId36"/>
    <p:sldId id="276" r:id="rId37"/>
    <p:sldId id="277" r:id="rId38"/>
    <p:sldId id="278" r:id="rId39"/>
    <p:sldId id="327" r:id="rId40"/>
    <p:sldId id="307" r:id="rId41"/>
    <p:sldId id="308" r:id="rId42"/>
    <p:sldId id="309" r:id="rId43"/>
    <p:sldId id="310" r:id="rId44"/>
    <p:sldId id="311" r:id="rId45"/>
    <p:sldId id="312" r:id="rId46"/>
    <p:sldId id="313" r:id="rId47"/>
    <p:sldId id="315" r:id="rId48"/>
    <p:sldId id="279" r:id="rId49"/>
    <p:sldId id="280" r:id="rId50"/>
    <p:sldId id="281" r:id="rId51"/>
    <p:sldId id="282" r:id="rId52"/>
    <p:sldId id="283" r:id="rId53"/>
    <p:sldId id="284" r:id="rId54"/>
    <p:sldId id="347" r:id="rId55"/>
    <p:sldId id="316" r:id="rId56"/>
    <p:sldId id="317" r:id="rId57"/>
    <p:sldId id="318" r:id="rId58"/>
    <p:sldId id="319" r:id="rId59"/>
    <p:sldId id="305" r:id="rId60"/>
    <p:sldId id="306" r:id="rId61"/>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3" autoAdjust="0"/>
    <p:restoredTop sz="94870" autoAdjust="0"/>
  </p:normalViewPr>
  <p:slideViewPr>
    <p:cSldViewPr snapToGrid="0" showGuides="1">
      <p:cViewPr varScale="1">
        <p:scale>
          <a:sx n="119" d="100"/>
          <a:sy n="119" d="100"/>
        </p:scale>
        <p:origin x="132" y="438"/>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13.02.2024</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13.02.2024</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0813" y="277813"/>
            <a:ext cx="4902200" cy="275907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6100924-6BC6-44AE-B6F0-F23BBD947225}" type="slidenum">
              <a:rPr lang="de-DE" smtClean="0"/>
              <a:pPr/>
              <a:t>44</a:t>
            </a:fld>
            <a:endParaRPr lang="de-DE" dirty="0"/>
          </a:p>
        </p:txBody>
      </p:sp>
    </p:spTree>
    <p:extLst>
      <p:ext uri="{BB962C8B-B14F-4D97-AF65-F5344CB8AC3E}">
        <p14:creationId xmlns:p14="http://schemas.microsoft.com/office/powerpoint/2010/main" val="30220807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89925778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27568" y="188913"/>
            <a:ext cx="11332633" cy="677862"/>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27567" y="908050"/>
            <a:ext cx="11334751" cy="5041900"/>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p:cNvSpPr>
            <a:spLocks noGrp="1" noChangeArrowheads="1"/>
          </p:cNvSpPr>
          <p:nvPr>
            <p:ph type="ftr" sz="quarter" idx="10"/>
          </p:nvPr>
        </p:nvSpPr>
        <p:spPr>
          <a:xfrm>
            <a:off x="431801" y="6629400"/>
            <a:ext cx="8953500" cy="228600"/>
          </a:xfrm>
          <a:prstGeom prst="rect">
            <a:avLst/>
          </a:prstGeom>
          <a:ln/>
        </p:spPr>
        <p:txBody>
          <a:bodyPr/>
          <a:lstStyle>
            <a:lvl1pPr>
              <a:defRPr/>
            </a:lvl1pPr>
          </a:lstStyle>
          <a:p>
            <a:pPr>
              <a:defRPr/>
            </a:pPr>
            <a:r>
              <a:rPr lang="de-DE">
                <a:solidFill>
                  <a:srgbClr val="808080"/>
                </a:solidFill>
              </a:rPr>
              <a:t>Gesetzliche- und Private Krankenversicherung im Vergleich</a:t>
            </a:r>
          </a:p>
        </p:txBody>
      </p:sp>
      <p:sp>
        <p:nvSpPr>
          <p:cNvPr id="5" name="Rectangle 7"/>
          <p:cNvSpPr>
            <a:spLocks noGrp="1" noChangeArrowheads="1"/>
          </p:cNvSpPr>
          <p:nvPr>
            <p:ph type="sldNum" sz="quarter" idx="11"/>
          </p:nvPr>
        </p:nvSpPr>
        <p:spPr>
          <a:xfrm>
            <a:off x="9628717" y="6629400"/>
            <a:ext cx="2131483" cy="228600"/>
          </a:xfrm>
          <a:prstGeom prst="rect">
            <a:avLst/>
          </a:prstGeom>
          <a:ln/>
        </p:spPr>
        <p:txBody>
          <a:bodyPr/>
          <a:lstStyle>
            <a:lvl1pPr>
              <a:defRPr/>
            </a:lvl1pPr>
          </a:lstStyle>
          <a:p>
            <a:pPr>
              <a:defRPr/>
            </a:pPr>
            <a:r>
              <a:rPr lang="de-DE">
                <a:solidFill>
                  <a:srgbClr val="808080"/>
                </a:solidFill>
              </a:rPr>
              <a:t>Seite </a:t>
            </a:r>
            <a:fld id="{1B8B6313-F6B3-4F8F-A831-D26FBD7338A5}" type="slidenum">
              <a:rPr lang="de-DE">
                <a:solidFill>
                  <a:srgbClr val="808080"/>
                </a:solidFill>
              </a:rPr>
              <a:pPr>
                <a:defRPr/>
              </a:pPr>
              <a:t>‹Nr.›</a:t>
            </a:fld>
            <a:endParaRPr lang="de-DE">
              <a:solidFill>
                <a:srgbClr val="808080"/>
              </a:solidFill>
            </a:endParaRPr>
          </a:p>
        </p:txBody>
      </p:sp>
    </p:spTree>
    <p:extLst>
      <p:ext uri="{BB962C8B-B14F-4D97-AF65-F5344CB8AC3E}">
        <p14:creationId xmlns:p14="http://schemas.microsoft.com/office/powerpoint/2010/main" val="362521113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ontent-Box-red">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xmlns="" id="{F7C3CF8B-1279-40E6-BB28-2D6C545563A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1" name="think-cell Folie" r:id="rId4" imgW="410" imgH="409" progId="TCLayout.ActiveDocument.1">
                  <p:embed/>
                </p:oleObj>
              </mc:Choice>
              <mc:Fallback>
                <p:oleObj name="think-cell Folie" r:id="rId4" imgW="410" imgH="409"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xmlns="" id="{5FDCD777-80A3-4BB5-923E-E788280A7214}"/>
              </a:ext>
            </a:extLst>
          </p:cNvPr>
          <p:cNvSpPr>
            <a:spLocks noGrp="1"/>
          </p:cNvSpPr>
          <p:nvPr>
            <p:ph type="title"/>
          </p:nvPr>
        </p:nvSpPr>
        <p:spPr>
          <a:xfrm>
            <a:off x="515938" y="476250"/>
            <a:ext cx="11160124" cy="762001"/>
          </a:xfrm>
          <a:prstGeom prst="rect">
            <a:avLst/>
          </a:prstGeom>
        </p:spPr>
        <p:txBody>
          <a:bodyPr vert="horz"/>
          <a:lstStyle>
            <a:lvl1pPr rtl="0">
              <a:defRPr/>
            </a:lvl1pPr>
          </a:lstStyle>
          <a:p>
            <a:r>
              <a:rPr lang="de-DE"/>
              <a:t>Mastertitelformat bearbeiten</a:t>
            </a:r>
            <a:endParaRPr lang="de-DE" dirty="0"/>
          </a:p>
        </p:txBody>
      </p:sp>
      <p:sp>
        <p:nvSpPr>
          <p:cNvPr id="3" name="Datumsplatzhalter 2">
            <a:extLst>
              <a:ext uri="{FF2B5EF4-FFF2-40B4-BE49-F238E27FC236}">
                <a16:creationId xmlns:a16="http://schemas.microsoft.com/office/drawing/2014/main" xmlns="" id="{10A41602-D713-4AF0-AD98-DA821443669A}"/>
              </a:ext>
            </a:extLst>
          </p:cNvPr>
          <p:cNvSpPr>
            <a:spLocks noGrp="1"/>
          </p:cNvSpPr>
          <p:nvPr>
            <p:ph type="dt" sz="half" idx="10"/>
          </p:nvPr>
        </p:nvSpPr>
        <p:spPr>
          <a:xfrm>
            <a:off x="1262062" y="6310319"/>
            <a:ext cx="1647826" cy="277071"/>
          </a:xfrm>
          <a:prstGeom prst="rect">
            <a:avLst/>
          </a:prstGeom>
        </p:spPr>
        <p:txBody>
          <a:bodyPr/>
          <a:lstStyle>
            <a:lvl1pPr rtl="0">
              <a:defRPr/>
            </a:lvl1pPr>
          </a:lstStyle>
          <a:p>
            <a:r>
              <a:rPr lang="de-DE"/>
              <a:t>1. September 2022</a:t>
            </a:r>
            <a:endParaRPr lang="de-DE" dirty="0"/>
          </a:p>
        </p:txBody>
      </p:sp>
      <p:sp>
        <p:nvSpPr>
          <p:cNvPr id="4" name="Fußzeilenplatzhalter 3">
            <a:extLst>
              <a:ext uri="{FF2B5EF4-FFF2-40B4-BE49-F238E27FC236}">
                <a16:creationId xmlns:a16="http://schemas.microsoft.com/office/drawing/2014/main" xmlns="" id="{37DC4CA0-1CD0-4AA0-856F-8BD4A47BC5D7}"/>
              </a:ext>
            </a:extLst>
          </p:cNvPr>
          <p:cNvSpPr>
            <a:spLocks noGrp="1"/>
          </p:cNvSpPr>
          <p:nvPr>
            <p:ph type="ftr" sz="quarter" idx="11"/>
          </p:nvPr>
        </p:nvSpPr>
        <p:spPr>
          <a:xfrm>
            <a:off x="3368969" y="6310319"/>
            <a:ext cx="7203551" cy="277071"/>
          </a:xfrm>
          <a:prstGeom prst="rect">
            <a:avLst/>
          </a:prstGeom>
        </p:spPr>
        <p:txBody>
          <a:bodyPr/>
          <a:lstStyle>
            <a:lvl1pPr rtl="0">
              <a:defRPr/>
            </a:lvl1pPr>
          </a:lstStyle>
          <a:p>
            <a:r>
              <a:rPr lang="de-DE"/>
              <a:t>Baloise Best Invest</a:t>
            </a:r>
            <a:endParaRPr lang="de-DE" dirty="0"/>
          </a:p>
        </p:txBody>
      </p:sp>
      <p:sp>
        <p:nvSpPr>
          <p:cNvPr id="5" name="Foliennummernplatzhalter 4">
            <a:extLst>
              <a:ext uri="{FF2B5EF4-FFF2-40B4-BE49-F238E27FC236}">
                <a16:creationId xmlns:a16="http://schemas.microsoft.com/office/drawing/2014/main" xmlns="" id="{62813C00-7EEB-4B2F-AF69-D5B3D46DFAD1}"/>
              </a:ext>
            </a:extLst>
          </p:cNvPr>
          <p:cNvSpPr>
            <a:spLocks noGrp="1"/>
          </p:cNvSpPr>
          <p:nvPr>
            <p:ph type="sldNum" sz="quarter" idx="12"/>
          </p:nvPr>
        </p:nvSpPr>
        <p:spPr>
          <a:xfrm>
            <a:off x="11237204" y="6310320"/>
            <a:ext cx="438855" cy="277070"/>
          </a:xfrm>
          <a:prstGeom prst="rect">
            <a:avLst/>
          </a:prstGeom>
        </p:spPr>
        <p:txBody>
          <a:bodyPr/>
          <a:lstStyle>
            <a:lvl1pPr rtl="0">
              <a:defRPr/>
            </a:lvl1pPr>
          </a:lstStyle>
          <a:p>
            <a:fld id="{C523EA1F-D604-4B49-8705-A85D7018354E}" type="slidenum">
              <a:rPr lang="de-DE" smtClean="0"/>
              <a:pPr/>
              <a:t>‹Nr.›</a:t>
            </a:fld>
            <a:endParaRPr lang="de-DE" dirty="0"/>
          </a:p>
        </p:txBody>
      </p:sp>
      <p:sp>
        <p:nvSpPr>
          <p:cNvPr id="7" name="Inhaltsplatzhalter 6">
            <a:extLst>
              <a:ext uri="{FF2B5EF4-FFF2-40B4-BE49-F238E27FC236}">
                <a16:creationId xmlns:a16="http://schemas.microsoft.com/office/drawing/2014/main" xmlns="" id="{580ADB94-A296-414F-981F-B8193396F60F}"/>
              </a:ext>
            </a:extLst>
          </p:cNvPr>
          <p:cNvSpPr>
            <a:spLocks noGrp="1"/>
          </p:cNvSpPr>
          <p:nvPr>
            <p:ph sz="quarter" idx="13"/>
          </p:nvPr>
        </p:nvSpPr>
        <p:spPr>
          <a:xfrm>
            <a:off x="515937" y="1520825"/>
            <a:ext cx="8280401" cy="4572000"/>
          </a:xfrm>
          <a:prstGeom prst="rect">
            <a:avLst/>
          </a:prstGeom>
        </p:spPr>
        <p:txBody>
          <a:bodyPr/>
          <a:lstStyle>
            <a:lvl1pPr rtl="0">
              <a:defRPr/>
            </a:lvl1pPr>
            <a:lvl2pPr rtl="0">
              <a:defRPr/>
            </a:lvl2pPr>
            <a:lvl3pPr rtl="0">
              <a:defRPr/>
            </a:lvl3pPr>
            <a:lvl4pPr rtl="0">
              <a:defRPr/>
            </a:lvl4pPr>
            <a:lvl5pPr rtl="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extplatzhalter 8">
            <a:extLst>
              <a:ext uri="{FF2B5EF4-FFF2-40B4-BE49-F238E27FC236}">
                <a16:creationId xmlns:a16="http://schemas.microsoft.com/office/drawing/2014/main" xmlns="" id="{1557326C-3DF4-4BE1-A923-B4023B32573D}"/>
              </a:ext>
            </a:extLst>
          </p:cNvPr>
          <p:cNvSpPr>
            <a:spLocks noGrp="1"/>
          </p:cNvSpPr>
          <p:nvPr>
            <p:ph type="body" sz="quarter" idx="14"/>
          </p:nvPr>
        </p:nvSpPr>
        <p:spPr>
          <a:xfrm>
            <a:off x="9083675" y="1520825"/>
            <a:ext cx="2592388" cy="4572000"/>
          </a:xfrm>
          <a:prstGeom prst="roundRect">
            <a:avLst>
              <a:gd name="adj" fmla="val 5601"/>
            </a:avLst>
          </a:prstGeom>
          <a:solidFill>
            <a:srgbClr val="FFACA6"/>
          </a:solidFill>
        </p:spPr>
        <p:txBody>
          <a:bodyPr lIns="144000" tIns="144000" rIns="144000" bIns="144000"/>
          <a:lstStyle>
            <a:lvl1pPr rtl="0">
              <a:defRPr/>
            </a:lvl1pPr>
            <a:lvl2pPr rtl="0">
              <a:defRPr/>
            </a:lvl2pPr>
            <a:lvl3pPr rtl="0">
              <a:defRPr/>
            </a:lvl3pPr>
            <a:lvl4pPr rtl="0">
              <a:defRPr/>
            </a:lvl4pPr>
            <a:lvl5pPr rtl="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43481539"/>
      </p:ext>
    </p:extLst>
  </p:cSld>
  <p:clrMapOvr>
    <a:masterClrMapping/>
  </p:clrMapOvr>
  <p:extLst>
    <p:ext uri="{DCECCB84-F9BA-43D5-87BE-67443E8EF086}">
      <p15:sldGuideLst xmlns:p15="http://schemas.microsoft.com/office/powerpoint/2012/main">
        <p15:guide id="1" pos="2116">
          <p15:clr>
            <a:srgbClr val="FBAE40"/>
          </p15:clr>
        </p15:guide>
        <p15:guide id="2" pos="3931">
          <p15:clr>
            <a:srgbClr val="FBAE40"/>
          </p15:clr>
        </p15:guide>
        <p15:guide id="3" pos="5722">
          <p15:clr>
            <a:srgbClr val="FBAE40"/>
          </p15:clr>
        </p15:guide>
        <p15:guide id="4" pos="5541">
          <p15:clr>
            <a:srgbClr val="FBAE40"/>
          </p15:clr>
        </p15:guide>
        <p15:guide id="5" pos="3749">
          <p15:clr>
            <a:srgbClr val="FBAE40"/>
          </p15:clr>
        </p15:guide>
        <p15:guide id="6" pos="1935">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Titelfolie für Wechselmotiv 1">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xmlns="" id="{78FF201B-7922-43AA-8422-437428B06913}"/>
              </a:ext>
            </a:extLst>
          </p:cNvPr>
          <p:cNvSpPr/>
          <p:nvPr userDrawn="1"/>
        </p:nvSpPr>
        <p:spPr bwMode="gray">
          <a:xfrm>
            <a:off x="9017000" y="0"/>
            <a:ext cx="3175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lstStyle/>
          <a:p>
            <a:pPr>
              <a:lnSpc>
                <a:spcPct val="110000"/>
              </a:lnSpc>
              <a:spcBef>
                <a:spcPts val="600"/>
              </a:spcBef>
            </a:pPr>
            <a:endParaRPr lang="de-DE">
              <a:solidFill>
                <a:prstClr val="white"/>
              </a:solidFill>
            </a:endParaRPr>
          </a:p>
        </p:txBody>
      </p:sp>
      <p:pic>
        <p:nvPicPr>
          <p:cNvPr id="35" name="Grafik 34">
            <a:extLst>
              <a:ext uri="{FF2B5EF4-FFF2-40B4-BE49-F238E27FC236}">
                <a16:creationId xmlns:a16="http://schemas.microsoft.com/office/drawing/2014/main" xmlns="" id="{8181024B-86B2-4DEC-8912-4DF31008DC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811634" y="3783691"/>
            <a:ext cx="3142331" cy="2016000"/>
          </a:xfrm>
          <a:prstGeom prst="rect">
            <a:avLst/>
          </a:prstGeom>
        </p:spPr>
      </p:pic>
      <p:sp>
        <p:nvSpPr>
          <p:cNvPr id="9" name="Bildplatzhalter 8">
            <a:extLst>
              <a:ext uri="{FF2B5EF4-FFF2-40B4-BE49-F238E27FC236}">
                <a16:creationId xmlns:a16="http://schemas.microsoft.com/office/drawing/2014/main" xmlns="" id="{D721CB7B-387E-408C-8EBD-A889B253456B}"/>
              </a:ext>
            </a:extLst>
          </p:cNvPr>
          <p:cNvSpPr>
            <a:spLocks noGrp="1"/>
          </p:cNvSpPr>
          <p:nvPr>
            <p:ph type="pic" sz="quarter" idx="13"/>
          </p:nvPr>
        </p:nvSpPr>
        <p:spPr bwMode="gray">
          <a:xfrm>
            <a:off x="6511926" y="0"/>
            <a:ext cx="5680075" cy="6858000"/>
          </a:xfrm>
          <a:custGeom>
            <a:avLst/>
            <a:gdLst>
              <a:gd name="connsiteX0" fmla="*/ 1299709 w 5680075"/>
              <a:gd name="connsiteY0" fmla="*/ 3783693 h 6858000"/>
              <a:gd name="connsiteX1" fmla="*/ 1299709 w 5680075"/>
              <a:gd name="connsiteY1" fmla="*/ 5799694 h 6858000"/>
              <a:gd name="connsiteX2" fmla="*/ 3163178 w 5680075"/>
              <a:gd name="connsiteY2" fmla="*/ 5799694 h 6858000"/>
              <a:gd name="connsiteX3" fmla="*/ 3940208 w 5680075"/>
              <a:gd name="connsiteY3" fmla="*/ 5673772 h 6858000"/>
              <a:gd name="connsiteX4" fmla="*/ 4442040 w 5680075"/>
              <a:gd name="connsiteY4" fmla="*/ 4728629 h 6858000"/>
              <a:gd name="connsiteX5" fmla="*/ 3956396 w 5680075"/>
              <a:gd name="connsiteY5" fmla="*/ 3909615 h 6858000"/>
              <a:gd name="connsiteX6" fmla="*/ 3195015 w 5680075"/>
              <a:gd name="connsiteY6" fmla="*/ 3783693 h 6858000"/>
              <a:gd name="connsiteX7" fmla="*/ 0 w 5680075"/>
              <a:gd name="connsiteY7" fmla="*/ 0 h 6858000"/>
              <a:gd name="connsiteX8" fmla="*/ 15875 w 5680075"/>
              <a:gd name="connsiteY8" fmla="*/ 0 h 6858000"/>
              <a:gd name="connsiteX9" fmla="*/ 993775 w 5680075"/>
              <a:gd name="connsiteY9" fmla="*/ 0 h 6858000"/>
              <a:gd name="connsiteX10" fmla="*/ 5680075 w 5680075"/>
              <a:gd name="connsiteY10" fmla="*/ 0 h 6858000"/>
              <a:gd name="connsiteX11" fmla="*/ 5680075 w 5680075"/>
              <a:gd name="connsiteY11" fmla="*/ 3 h 6858000"/>
              <a:gd name="connsiteX12" fmla="*/ 2451100 w 5680075"/>
              <a:gd name="connsiteY12" fmla="*/ 3 h 6858000"/>
              <a:gd name="connsiteX13" fmla="*/ 2451100 w 5680075"/>
              <a:gd name="connsiteY13" fmla="*/ 7037 h 6858000"/>
              <a:gd name="connsiteX14" fmla="*/ 3395205 w 5680075"/>
              <a:gd name="connsiteY14" fmla="*/ 7037 h 6858000"/>
              <a:gd name="connsiteX15" fmla="*/ 5141299 w 5680075"/>
              <a:gd name="connsiteY15" fmla="*/ 731147 h 6858000"/>
              <a:gd name="connsiteX16" fmla="*/ 5453456 w 5680075"/>
              <a:gd name="connsiteY16" fmla="*/ 1781887 h 6858000"/>
              <a:gd name="connsiteX17" fmla="*/ 5141299 w 5680075"/>
              <a:gd name="connsiteY17" fmla="*/ 2789966 h 6858000"/>
              <a:gd name="connsiteX18" fmla="*/ 4630496 w 5680075"/>
              <a:gd name="connsiteY18" fmla="*/ 3173352 h 6858000"/>
              <a:gd name="connsiteX19" fmla="*/ 5411457 w 5680075"/>
              <a:gd name="connsiteY19" fmla="*/ 3783950 h 6858000"/>
              <a:gd name="connsiteX20" fmla="*/ 5667047 w 5680075"/>
              <a:gd name="connsiteY20" fmla="*/ 4792596 h 6858000"/>
              <a:gd name="connsiteX21" fmla="*/ 5368890 w 5680075"/>
              <a:gd name="connsiteY21" fmla="*/ 5885902 h 6858000"/>
              <a:gd name="connsiteX22" fmla="*/ 4900276 w 5680075"/>
              <a:gd name="connsiteY22" fmla="*/ 6425083 h 6858000"/>
              <a:gd name="connsiteX23" fmla="*/ 4147788 w 5680075"/>
              <a:gd name="connsiteY23" fmla="*/ 6765618 h 6858000"/>
              <a:gd name="connsiteX24" fmla="*/ 3448839 w 5680075"/>
              <a:gd name="connsiteY24" fmla="*/ 6857497 h 6858000"/>
              <a:gd name="connsiteX25" fmla="*/ 3431985 w 5680075"/>
              <a:gd name="connsiteY25" fmla="*/ 6858000 h 6858000"/>
              <a:gd name="connsiteX26" fmla="*/ 993775 w 5680075"/>
              <a:gd name="connsiteY26" fmla="*/ 6858000 h 6858000"/>
              <a:gd name="connsiteX27" fmla="*/ 15875 w 5680075"/>
              <a:gd name="connsiteY27" fmla="*/ 6858000 h 6858000"/>
              <a:gd name="connsiteX28" fmla="*/ 0 w 5680075"/>
              <a:gd name="connsiteY2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80075" h="6858000">
                <a:moveTo>
                  <a:pt x="1299709" y="3783693"/>
                </a:moveTo>
                <a:lnTo>
                  <a:pt x="1299709" y="5799694"/>
                </a:lnTo>
                <a:lnTo>
                  <a:pt x="3163178" y="5799694"/>
                </a:lnTo>
                <a:cubicBezTo>
                  <a:pt x="3486941" y="5799694"/>
                  <a:pt x="3745951" y="5752578"/>
                  <a:pt x="3940208" y="5673772"/>
                </a:cubicBezTo>
                <a:cubicBezTo>
                  <a:pt x="4280375" y="5516266"/>
                  <a:pt x="4442364" y="5185512"/>
                  <a:pt x="4442040" y="4728629"/>
                </a:cubicBezTo>
                <a:cubicBezTo>
                  <a:pt x="4442040" y="4334915"/>
                  <a:pt x="4280159" y="4067016"/>
                  <a:pt x="3956396" y="3909615"/>
                </a:cubicBezTo>
                <a:cubicBezTo>
                  <a:pt x="3777788" y="3830914"/>
                  <a:pt x="3518777" y="3783693"/>
                  <a:pt x="3195015" y="3783693"/>
                </a:cubicBezTo>
                <a:close/>
                <a:moveTo>
                  <a:pt x="0" y="0"/>
                </a:moveTo>
                <a:lnTo>
                  <a:pt x="15875" y="0"/>
                </a:lnTo>
                <a:lnTo>
                  <a:pt x="993775" y="0"/>
                </a:lnTo>
                <a:lnTo>
                  <a:pt x="5680075" y="0"/>
                </a:lnTo>
                <a:lnTo>
                  <a:pt x="5680075" y="3"/>
                </a:lnTo>
                <a:lnTo>
                  <a:pt x="2451100" y="3"/>
                </a:lnTo>
                <a:lnTo>
                  <a:pt x="2451100" y="7037"/>
                </a:lnTo>
                <a:lnTo>
                  <a:pt x="3395205" y="7037"/>
                </a:lnTo>
                <a:cubicBezTo>
                  <a:pt x="4218669" y="21289"/>
                  <a:pt x="4800701" y="262659"/>
                  <a:pt x="5141299" y="731147"/>
                </a:cubicBezTo>
                <a:cubicBezTo>
                  <a:pt x="5339944" y="1029304"/>
                  <a:pt x="5453456" y="1369745"/>
                  <a:pt x="5453456" y="1781887"/>
                </a:cubicBezTo>
                <a:cubicBezTo>
                  <a:pt x="5453456" y="2194029"/>
                  <a:pt x="5354228" y="2534564"/>
                  <a:pt x="5141299" y="2789966"/>
                </a:cubicBezTo>
                <a:cubicBezTo>
                  <a:pt x="5027787" y="2932045"/>
                  <a:pt x="4857519" y="3059840"/>
                  <a:pt x="4630496" y="3173352"/>
                </a:cubicBezTo>
                <a:cubicBezTo>
                  <a:pt x="4971315" y="3301525"/>
                  <a:pt x="5226811" y="3500171"/>
                  <a:pt x="5411457" y="3783950"/>
                </a:cubicBezTo>
                <a:cubicBezTo>
                  <a:pt x="5581819" y="4053730"/>
                  <a:pt x="5667047" y="4394454"/>
                  <a:pt x="5667047" y="4792596"/>
                </a:cubicBezTo>
                <a:cubicBezTo>
                  <a:pt x="5667047" y="5204832"/>
                  <a:pt x="5567535" y="5559273"/>
                  <a:pt x="5368890" y="5885902"/>
                </a:cubicBezTo>
                <a:cubicBezTo>
                  <a:pt x="5240811" y="6098453"/>
                  <a:pt x="5084827" y="6283194"/>
                  <a:pt x="4900276" y="6425083"/>
                </a:cubicBezTo>
                <a:cubicBezTo>
                  <a:pt x="4686968" y="6595351"/>
                  <a:pt x="4431756" y="6708768"/>
                  <a:pt x="4147788" y="6765618"/>
                </a:cubicBezTo>
                <a:cubicBezTo>
                  <a:pt x="3934811" y="6808256"/>
                  <a:pt x="3697731" y="6842860"/>
                  <a:pt x="3448839" y="6857497"/>
                </a:cubicBezTo>
                <a:lnTo>
                  <a:pt x="3431985" y="6858000"/>
                </a:lnTo>
                <a:lnTo>
                  <a:pt x="993775" y="6858000"/>
                </a:lnTo>
                <a:lnTo>
                  <a:pt x="15875" y="6858000"/>
                </a:lnTo>
                <a:lnTo>
                  <a:pt x="0" y="6858000"/>
                </a:lnTo>
                <a:close/>
              </a:path>
            </a:pathLst>
          </a:custGeom>
          <a:solidFill>
            <a:schemeClr val="bg1"/>
          </a:solidFill>
        </p:spPr>
        <p:txBody>
          <a:bodyPr wrap="square">
            <a:noAutofit/>
          </a:bodyPr>
          <a:lstStyle>
            <a:lvl1pPr algn="ctr">
              <a:defRPr/>
            </a:lvl1pPr>
          </a:lstStyle>
          <a:p>
            <a:r>
              <a:rPr lang="de-DE"/>
              <a:t>Bild durch Klicken auf Symbol hinzufügen</a:t>
            </a:r>
          </a:p>
        </p:txBody>
      </p:sp>
      <p:sp>
        <p:nvSpPr>
          <p:cNvPr id="2" name="Titel 1">
            <a:extLst>
              <a:ext uri="{FF2B5EF4-FFF2-40B4-BE49-F238E27FC236}">
                <a16:creationId xmlns:a16="http://schemas.microsoft.com/office/drawing/2014/main" xmlns="" id="{A9ED02B1-1F24-4E0C-946C-5FF3286BCCE6}"/>
              </a:ext>
            </a:extLst>
          </p:cNvPr>
          <p:cNvSpPr>
            <a:spLocks noGrp="1"/>
          </p:cNvSpPr>
          <p:nvPr>
            <p:ph type="ctrTitle"/>
          </p:nvPr>
        </p:nvSpPr>
        <p:spPr bwMode="gray">
          <a:xfrm>
            <a:off x="-1" y="0"/>
            <a:ext cx="6511927" cy="6858000"/>
          </a:xfrm>
          <a:prstGeom prst="rect">
            <a:avLst/>
          </a:prstGeom>
          <a:solidFill>
            <a:schemeClr val="accent1"/>
          </a:solidFill>
        </p:spPr>
        <p:txBody>
          <a:bodyPr lIns="360000" rIns="576000" bIns="3204000" anchor="b"/>
          <a:lstStyle>
            <a:lvl1pPr algn="r">
              <a:lnSpc>
                <a:spcPct val="90000"/>
              </a:lnSpc>
              <a:defRPr sz="4000" cap="all" baseline="0">
                <a:solidFill>
                  <a:schemeClr val="bg1"/>
                </a:solidFill>
              </a:defRPr>
            </a:lvl1pPr>
          </a:lstStyle>
          <a:p>
            <a:r>
              <a:rPr lang="de-DE"/>
              <a:t>Titelmasterformat durch Klicken bearbeiten</a:t>
            </a:r>
          </a:p>
        </p:txBody>
      </p:sp>
      <p:sp>
        <p:nvSpPr>
          <p:cNvPr id="3" name="Untertitel 2">
            <a:extLst>
              <a:ext uri="{FF2B5EF4-FFF2-40B4-BE49-F238E27FC236}">
                <a16:creationId xmlns:a16="http://schemas.microsoft.com/office/drawing/2014/main" xmlns="" id="{EEB0C1F0-8145-43C1-A4EC-59452C233EB6}"/>
              </a:ext>
            </a:extLst>
          </p:cNvPr>
          <p:cNvSpPr>
            <a:spLocks noGrp="1"/>
          </p:cNvSpPr>
          <p:nvPr>
            <p:ph type="subTitle" idx="1"/>
          </p:nvPr>
        </p:nvSpPr>
        <p:spPr bwMode="gray">
          <a:xfrm>
            <a:off x="407986" y="3802743"/>
            <a:ext cx="5543552" cy="409463"/>
          </a:xfrm>
          <a:prstGeom prst="rect">
            <a:avLst/>
          </a:prstGeom>
        </p:spPr>
        <p:txBody>
          <a:bodyPr anchor="t"/>
          <a:lstStyle>
            <a:lvl1pPr marL="0" indent="0" algn="r">
              <a:buNone/>
              <a:defRPr sz="2000" b="1">
                <a:solidFill>
                  <a:srgbClr val="CDFF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20" name="Textplatzhalter 19">
            <a:extLst>
              <a:ext uri="{FF2B5EF4-FFF2-40B4-BE49-F238E27FC236}">
                <a16:creationId xmlns:a16="http://schemas.microsoft.com/office/drawing/2014/main" xmlns="" id="{0E7A93EF-84E6-4661-98AB-49B1C86D7F37}"/>
              </a:ext>
            </a:extLst>
          </p:cNvPr>
          <p:cNvSpPr>
            <a:spLocks noGrp="1"/>
          </p:cNvSpPr>
          <p:nvPr>
            <p:ph type="body" sz="quarter" idx="12" hasCustomPrompt="1"/>
          </p:nvPr>
        </p:nvSpPr>
        <p:spPr bwMode="gray">
          <a:xfrm>
            <a:off x="407988" y="4400551"/>
            <a:ext cx="5543550" cy="409463"/>
          </a:xfrm>
          <a:prstGeom prst="rect">
            <a:avLst/>
          </a:prstGeom>
        </p:spPr>
        <p:txBody>
          <a:bodyPr/>
          <a:lstStyle>
            <a:lvl1pPr algn="r">
              <a:defRPr>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de-DE"/>
              <a:t>Name, Datum</a:t>
            </a:r>
          </a:p>
        </p:txBody>
      </p:sp>
    </p:spTree>
    <p:extLst>
      <p:ext uri="{BB962C8B-B14F-4D97-AF65-F5344CB8AC3E}">
        <p14:creationId xmlns:p14="http://schemas.microsoft.com/office/powerpoint/2010/main" val="3327860148"/>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itel und ein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C39F0EF-F073-4DF4-B97A-2E4E22624E1F}"/>
              </a:ext>
            </a:extLst>
          </p:cNvPr>
          <p:cNvSpPr>
            <a:spLocks noGrp="1"/>
          </p:cNvSpPr>
          <p:nvPr>
            <p:ph type="title"/>
          </p:nvPr>
        </p:nvSpPr>
        <p:spPr bwMode="gray">
          <a:xfrm>
            <a:off x="407988" y="333374"/>
            <a:ext cx="9864000" cy="684000"/>
          </a:xfrm>
          <a:prstGeom prst="rect">
            <a:avLst/>
          </a:prstGeom>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xmlns="" id="{56E7B3CF-A2B0-46A5-BB65-61A1BB55BCF3}"/>
              </a:ext>
            </a:extLst>
          </p:cNvPr>
          <p:cNvSpPr>
            <a:spLocks noGrp="1"/>
          </p:cNvSpPr>
          <p:nvPr>
            <p:ph type="dt" sz="half" idx="10"/>
          </p:nvPr>
        </p:nvSpPr>
        <p:spPr bwMode="gray">
          <a:xfrm>
            <a:off x="10508455" y="6562141"/>
            <a:ext cx="840581" cy="108000"/>
          </a:xfrm>
          <a:prstGeom prst="rect">
            <a:avLst/>
          </a:prstGeom>
        </p:spPr>
        <p:txBody>
          <a:bodyPr/>
          <a:lstStyle/>
          <a:p>
            <a:fld id="{AA998432-7E23-4FE5-9D19-B9D369C15284}" type="datetime1">
              <a:rPr lang="de-DE" smtClean="0">
                <a:solidFill>
                  <a:srgbClr val="575757"/>
                </a:solidFill>
              </a:rPr>
              <a:pPr/>
              <a:t>13.02.2024</a:t>
            </a:fld>
            <a:endParaRPr lang="de-DE">
              <a:solidFill>
                <a:srgbClr val="575757"/>
              </a:solidFill>
            </a:endParaRPr>
          </a:p>
        </p:txBody>
      </p:sp>
      <p:sp>
        <p:nvSpPr>
          <p:cNvPr id="4" name="Fußzeilenplatzhalter 3">
            <a:extLst>
              <a:ext uri="{FF2B5EF4-FFF2-40B4-BE49-F238E27FC236}">
                <a16:creationId xmlns:a16="http://schemas.microsoft.com/office/drawing/2014/main" xmlns="" id="{56567642-393D-4518-8071-9C4C76D62444}"/>
              </a:ext>
            </a:extLst>
          </p:cNvPr>
          <p:cNvSpPr>
            <a:spLocks noGrp="1"/>
          </p:cNvSpPr>
          <p:nvPr>
            <p:ph type="ftr" sz="quarter" idx="11"/>
          </p:nvPr>
        </p:nvSpPr>
        <p:spPr bwMode="gray">
          <a:xfrm>
            <a:off x="407986" y="6562141"/>
            <a:ext cx="5543552" cy="108000"/>
          </a:xfrm>
          <a:prstGeom prst="rect">
            <a:avLst/>
          </a:prstGeom>
        </p:spPr>
        <p:txBody>
          <a:bodyPr/>
          <a:lstStyle/>
          <a:p>
            <a:endParaRPr lang="de-DE">
              <a:solidFill>
                <a:srgbClr val="575757"/>
              </a:solidFill>
            </a:endParaRPr>
          </a:p>
        </p:txBody>
      </p:sp>
      <p:sp>
        <p:nvSpPr>
          <p:cNvPr id="5" name="Foliennummernplatzhalter 4">
            <a:extLst>
              <a:ext uri="{FF2B5EF4-FFF2-40B4-BE49-F238E27FC236}">
                <a16:creationId xmlns:a16="http://schemas.microsoft.com/office/drawing/2014/main" xmlns="" id="{2B262F49-83DA-4461-A640-72E8A8E0377A}"/>
              </a:ext>
            </a:extLst>
          </p:cNvPr>
          <p:cNvSpPr>
            <a:spLocks noGrp="1"/>
          </p:cNvSpPr>
          <p:nvPr>
            <p:ph type="sldNum" sz="quarter" idx="12"/>
          </p:nvPr>
        </p:nvSpPr>
        <p:spPr bwMode="gray">
          <a:xfrm>
            <a:off x="11441905" y="6562141"/>
            <a:ext cx="342107" cy="108000"/>
          </a:xfrm>
          <a:prstGeom prst="rect">
            <a:avLst/>
          </a:prstGeom>
        </p:spPr>
        <p:txBody>
          <a:bodyPr/>
          <a:lstStyle/>
          <a:p>
            <a:fld id="{68C043CC-5C95-4899-A53E-B5A0898FD6B6}" type="slidenum">
              <a:rPr lang="de-DE" smtClean="0">
                <a:solidFill>
                  <a:srgbClr val="575757"/>
                </a:solidFill>
              </a:rPr>
              <a:pPr/>
              <a:t>‹Nr.›</a:t>
            </a:fld>
            <a:endParaRPr lang="de-DE">
              <a:solidFill>
                <a:srgbClr val="575757"/>
              </a:solidFill>
            </a:endParaRPr>
          </a:p>
        </p:txBody>
      </p:sp>
      <p:sp>
        <p:nvSpPr>
          <p:cNvPr id="8" name="Textplatzhalter 6">
            <a:extLst>
              <a:ext uri="{FF2B5EF4-FFF2-40B4-BE49-F238E27FC236}">
                <a16:creationId xmlns:a16="http://schemas.microsoft.com/office/drawing/2014/main" xmlns="" id="{755DB642-2813-4402-9DA0-03935C55390C}"/>
              </a:ext>
            </a:extLst>
          </p:cNvPr>
          <p:cNvSpPr>
            <a:spLocks noGrp="1"/>
          </p:cNvSpPr>
          <p:nvPr>
            <p:ph type="body" sz="quarter" idx="14"/>
          </p:nvPr>
        </p:nvSpPr>
        <p:spPr bwMode="gray">
          <a:xfrm>
            <a:off x="407988" y="1345929"/>
            <a:ext cx="11376025" cy="216000"/>
          </a:xfrm>
          <a:prstGeom prst="rect">
            <a:avLst/>
          </a:prstGeom>
        </p:spPr>
        <p:txBody>
          <a:bodyPr anchor="ctr"/>
          <a:lstStyle>
            <a:lvl1pPr>
              <a:lnSpc>
                <a:spcPct val="100000"/>
              </a:lnSpc>
              <a:defRPr sz="1800" b="1">
                <a:solidFill>
                  <a:schemeClr val="tx1"/>
                </a:solidFill>
              </a:defRPr>
            </a:lvl1pPr>
          </a:lstStyle>
          <a:p>
            <a:pPr lvl="0"/>
            <a:r>
              <a:rPr lang="de-DE"/>
              <a:t>Textmasterformat bearbeiten</a:t>
            </a:r>
          </a:p>
        </p:txBody>
      </p:sp>
      <p:sp>
        <p:nvSpPr>
          <p:cNvPr id="10" name="Inhaltsplatzhalter 9">
            <a:extLst>
              <a:ext uri="{FF2B5EF4-FFF2-40B4-BE49-F238E27FC236}">
                <a16:creationId xmlns:a16="http://schemas.microsoft.com/office/drawing/2014/main" xmlns="" id="{8160E8CC-1626-43AC-818A-FF44DBABDFCC}"/>
              </a:ext>
            </a:extLst>
          </p:cNvPr>
          <p:cNvSpPr>
            <a:spLocks noGrp="1"/>
          </p:cNvSpPr>
          <p:nvPr>
            <p:ph sz="quarter" idx="15"/>
          </p:nvPr>
        </p:nvSpPr>
        <p:spPr bwMode="gray">
          <a:xfrm>
            <a:off x="407988" y="1773239"/>
            <a:ext cx="11376024" cy="4608510"/>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298616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 id="2147483820" r:id="rId49"/>
    <p:sldLayoutId id="2147483821" r:id="rId50"/>
    <p:sldLayoutId id="2147483822" r:id="rId51"/>
    <p:sldLayoutId id="2147483823" r:id="rId52"/>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5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a:t>
            </a:fld>
            <a:endParaRPr lang="de-DE" dirty="0"/>
          </a:p>
        </p:txBody>
      </p:sp>
      <p:sp>
        <p:nvSpPr>
          <p:cNvPr id="3" name="Textplatzhalter 2"/>
          <p:cNvSpPr>
            <a:spLocks noGrp="1"/>
          </p:cNvSpPr>
          <p:nvPr>
            <p:ph type="body" sz="half" idx="2"/>
          </p:nvPr>
        </p:nvSpPr>
        <p:spPr/>
        <p:txBody>
          <a:bodyPr/>
          <a:lstStyle/>
          <a:p>
            <a:pPr algn="ctr"/>
            <a:r>
              <a:rPr lang="de-DE" sz="6000" b="1" dirty="0">
                <a:latin typeface="Palace Script MT" panose="030303020206070C0B05" pitchFamily="66" charset="0"/>
              </a:rPr>
              <a:t>Herzlich Willkommen zum ersten Zentralworkshop in 2024 am heutigen Valentinstag </a:t>
            </a:r>
          </a:p>
        </p:txBody>
      </p:sp>
      <p:sp>
        <p:nvSpPr>
          <p:cNvPr id="4" name="Titel 3"/>
          <p:cNvSpPr>
            <a:spLocks noGrp="1"/>
          </p:cNvSpPr>
          <p:nvPr>
            <p:ph type="title"/>
          </p:nvPr>
        </p:nvSpPr>
        <p:spPr/>
        <p:txBody>
          <a:bodyPr/>
          <a:lstStyle/>
          <a:p>
            <a:endParaRPr lang="de-DE"/>
          </a:p>
        </p:txBody>
      </p:sp>
      <p:pic>
        <p:nvPicPr>
          <p:cNvPr id="6" name="Grafik 5"/>
          <p:cNvPicPr>
            <a:picLocks noChangeAspect="1"/>
          </p:cNvPicPr>
          <p:nvPr/>
        </p:nvPicPr>
        <p:blipFill>
          <a:blip r:embed="rId2"/>
          <a:stretch>
            <a:fillRect/>
          </a:stretch>
        </p:blipFill>
        <p:spPr>
          <a:xfrm>
            <a:off x="3451939" y="3849152"/>
            <a:ext cx="5178056" cy="2214829"/>
          </a:xfrm>
          <a:prstGeom prst="rect">
            <a:avLst/>
          </a:prstGeom>
        </p:spPr>
      </p:pic>
    </p:spTree>
    <p:extLst>
      <p:ext uri="{BB962C8B-B14F-4D97-AF65-F5344CB8AC3E}">
        <p14:creationId xmlns:p14="http://schemas.microsoft.com/office/powerpoint/2010/main" val="3010844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Neuer Vollversicherungstarif der </a:t>
            </a:r>
            <a:r>
              <a:rPr lang="de-DE" dirty="0" err="1"/>
              <a:t>Universa</a:t>
            </a:r>
            <a:endParaRPr lang="de-DE" sz="2400" dirty="0"/>
          </a:p>
        </p:txBody>
      </p:sp>
      <p:pic>
        <p:nvPicPr>
          <p:cNvPr id="4" name="Grafik 3"/>
          <p:cNvPicPr>
            <a:picLocks noChangeAspect="1"/>
          </p:cNvPicPr>
          <p:nvPr/>
        </p:nvPicPr>
        <p:blipFill>
          <a:blip r:embed="rId2"/>
          <a:stretch>
            <a:fillRect/>
          </a:stretch>
        </p:blipFill>
        <p:spPr>
          <a:xfrm>
            <a:off x="225599" y="1709557"/>
            <a:ext cx="9153260" cy="4642599"/>
          </a:xfrm>
          <a:prstGeom prst="rect">
            <a:avLst/>
          </a:prstGeom>
        </p:spPr>
      </p:pic>
      <p:cxnSp>
        <p:nvCxnSpPr>
          <p:cNvPr id="5" name="Gerader Verbinder 4"/>
          <p:cNvCxnSpPr/>
          <p:nvPr/>
        </p:nvCxnSpPr>
        <p:spPr>
          <a:xfrm flipV="1">
            <a:off x="1051305" y="2827057"/>
            <a:ext cx="3504653" cy="8022"/>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p:nvCxnSpPr>
        <p:spPr>
          <a:xfrm flipV="1">
            <a:off x="1051305" y="3072063"/>
            <a:ext cx="2429832" cy="417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Gerader Verbinder 9"/>
          <p:cNvCxnSpPr/>
          <p:nvPr/>
        </p:nvCxnSpPr>
        <p:spPr>
          <a:xfrm>
            <a:off x="1051305" y="5542547"/>
            <a:ext cx="4531348" cy="8021"/>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658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Neuer Vollversicherungstarif der </a:t>
            </a:r>
            <a:r>
              <a:rPr lang="de-DE" dirty="0" err="1"/>
              <a:t>Universa</a:t>
            </a:r>
            <a:endParaRPr lang="de-DE" sz="2400" dirty="0"/>
          </a:p>
        </p:txBody>
      </p:sp>
      <p:pic>
        <p:nvPicPr>
          <p:cNvPr id="3" name="Grafik 2"/>
          <p:cNvPicPr>
            <a:picLocks noChangeAspect="1"/>
          </p:cNvPicPr>
          <p:nvPr/>
        </p:nvPicPr>
        <p:blipFill>
          <a:blip r:embed="rId2"/>
          <a:stretch>
            <a:fillRect/>
          </a:stretch>
        </p:blipFill>
        <p:spPr>
          <a:xfrm>
            <a:off x="225599" y="1641922"/>
            <a:ext cx="9014654" cy="4730060"/>
          </a:xfrm>
          <a:prstGeom prst="rect">
            <a:avLst/>
          </a:prstGeom>
        </p:spPr>
      </p:pic>
      <p:cxnSp>
        <p:nvCxnSpPr>
          <p:cNvPr id="5" name="Gerader Verbinder 4"/>
          <p:cNvCxnSpPr/>
          <p:nvPr/>
        </p:nvCxnSpPr>
        <p:spPr>
          <a:xfrm flipV="1">
            <a:off x="963074" y="3208421"/>
            <a:ext cx="3921747" cy="16043"/>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 name="Gerader Verbinder 7"/>
          <p:cNvCxnSpPr/>
          <p:nvPr/>
        </p:nvCxnSpPr>
        <p:spPr>
          <a:xfrm flipV="1">
            <a:off x="5928106" y="5815263"/>
            <a:ext cx="2967241" cy="8022"/>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845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Neuer Vollversicherungstarif der </a:t>
            </a:r>
            <a:r>
              <a:rPr lang="de-DE" dirty="0" err="1"/>
              <a:t>Universa</a:t>
            </a:r>
            <a:endParaRPr lang="de-DE" sz="2400" dirty="0"/>
          </a:p>
        </p:txBody>
      </p:sp>
      <p:pic>
        <p:nvPicPr>
          <p:cNvPr id="4" name="Grafik 3"/>
          <p:cNvPicPr>
            <a:picLocks noChangeAspect="1"/>
          </p:cNvPicPr>
          <p:nvPr/>
        </p:nvPicPr>
        <p:blipFill>
          <a:blip r:embed="rId2"/>
          <a:stretch>
            <a:fillRect/>
          </a:stretch>
        </p:blipFill>
        <p:spPr>
          <a:xfrm>
            <a:off x="225599" y="1652644"/>
            <a:ext cx="8338177" cy="4977684"/>
          </a:xfrm>
          <a:prstGeom prst="rect">
            <a:avLst/>
          </a:prstGeom>
        </p:spPr>
      </p:pic>
      <p:sp>
        <p:nvSpPr>
          <p:cNvPr id="3" name="Rechteck 2"/>
          <p:cNvSpPr/>
          <p:nvPr/>
        </p:nvSpPr>
        <p:spPr>
          <a:xfrm>
            <a:off x="689809" y="3408946"/>
            <a:ext cx="7764379" cy="3144253"/>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923483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Neuer Vollversicherungstarif der </a:t>
            </a:r>
            <a:r>
              <a:rPr lang="de-DE" dirty="0" err="1"/>
              <a:t>Universa</a:t>
            </a:r>
            <a:endParaRPr lang="de-DE" sz="2400" dirty="0"/>
          </a:p>
        </p:txBody>
      </p:sp>
      <p:pic>
        <p:nvPicPr>
          <p:cNvPr id="3" name="Grafik 2"/>
          <p:cNvPicPr>
            <a:picLocks noChangeAspect="1"/>
          </p:cNvPicPr>
          <p:nvPr/>
        </p:nvPicPr>
        <p:blipFill>
          <a:blip r:embed="rId2"/>
          <a:stretch>
            <a:fillRect/>
          </a:stretch>
        </p:blipFill>
        <p:spPr>
          <a:xfrm>
            <a:off x="225599" y="1627609"/>
            <a:ext cx="8903041" cy="4724547"/>
          </a:xfrm>
          <a:prstGeom prst="rect">
            <a:avLst/>
          </a:prstGeom>
        </p:spPr>
      </p:pic>
      <p:sp>
        <p:nvSpPr>
          <p:cNvPr id="5" name="Rechteck 4"/>
          <p:cNvSpPr/>
          <p:nvPr/>
        </p:nvSpPr>
        <p:spPr>
          <a:xfrm>
            <a:off x="336884" y="2173706"/>
            <a:ext cx="8743495" cy="417845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39063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Neuer Vollversicherungstarif der </a:t>
            </a:r>
            <a:r>
              <a:rPr lang="de-DE" dirty="0" err="1"/>
              <a:t>Universa</a:t>
            </a:r>
            <a:endParaRPr lang="de-DE" sz="2400" dirty="0"/>
          </a:p>
        </p:txBody>
      </p:sp>
      <p:pic>
        <p:nvPicPr>
          <p:cNvPr id="4" name="Grafik 3"/>
          <p:cNvPicPr>
            <a:picLocks noChangeAspect="1"/>
          </p:cNvPicPr>
          <p:nvPr/>
        </p:nvPicPr>
        <p:blipFill>
          <a:blip r:embed="rId2"/>
          <a:stretch>
            <a:fillRect/>
          </a:stretch>
        </p:blipFill>
        <p:spPr>
          <a:xfrm>
            <a:off x="225598" y="1622375"/>
            <a:ext cx="9207159" cy="4713674"/>
          </a:xfrm>
          <a:prstGeom prst="rect">
            <a:avLst/>
          </a:prstGeom>
        </p:spPr>
      </p:pic>
    </p:spTree>
    <p:extLst>
      <p:ext uri="{BB962C8B-B14F-4D97-AF65-F5344CB8AC3E}">
        <p14:creationId xmlns:p14="http://schemas.microsoft.com/office/powerpoint/2010/main" val="194686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Neuer Vollversicherungstarif der </a:t>
            </a:r>
            <a:r>
              <a:rPr lang="de-DE" dirty="0" err="1"/>
              <a:t>Universa</a:t>
            </a:r>
            <a:endParaRPr lang="de-DE" sz="2400" dirty="0"/>
          </a:p>
        </p:txBody>
      </p:sp>
      <p:pic>
        <p:nvPicPr>
          <p:cNvPr id="3" name="Grafik 2"/>
          <p:cNvPicPr>
            <a:picLocks noChangeAspect="1"/>
          </p:cNvPicPr>
          <p:nvPr/>
        </p:nvPicPr>
        <p:blipFill>
          <a:blip r:embed="rId2"/>
          <a:stretch>
            <a:fillRect/>
          </a:stretch>
        </p:blipFill>
        <p:spPr>
          <a:xfrm>
            <a:off x="225599" y="1712154"/>
            <a:ext cx="9993222" cy="4531913"/>
          </a:xfrm>
          <a:prstGeom prst="rect">
            <a:avLst/>
          </a:prstGeom>
        </p:spPr>
      </p:pic>
    </p:spTree>
    <p:extLst>
      <p:ext uri="{BB962C8B-B14F-4D97-AF65-F5344CB8AC3E}">
        <p14:creationId xmlns:p14="http://schemas.microsoft.com/office/powerpoint/2010/main" val="1573422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Neuer Vollversicherungstarif der </a:t>
            </a:r>
            <a:r>
              <a:rPr lang="de-DE" dirty="0" err="1"/>
              <a:t>Universa</a:t>
            </a:r>
            <a:endParaRPr lang="de-DE" sz="2400" dirty="0"/>
          </a:p>
        </p:txBody>
      </p:sp>
      <p:pic>
        <p:nvPicPr>
          <p:cNvPr id="4" name="Grafik 3"/>
          <p:cNvPicPr>
            <a:picLocks noChangeAspect="1"/>
          </p:cNvPicPr>
          <p:nvPr/>
        </p:nvPicPr>
        <p:blipFill>
          <a:blip r:embed="rId2"/>
          <a:stretch>
            <a:fillRect/>
          </a:stretch>
        </p:blipFill>
        <p:spPr>
          <a:xfrm>
            <a:off x="225599" y="1627159"/>
            <a:ext cx="9597899" cy="4637283"/>
          </a:xfrm>
          <a:prstGeom prst="rect">
            <a:avLst/>
          </a:prstGeom>
        </p:spPr>
      </p:pic>
    </p:spTree>
    <p:extLst>
      <p:ext uri="{BB962C8B-B14F-4D97-AF65-F5344CB8AC3E}">
        <p14:creationId xmlns:p14="http://schemas.microsoft.com/office/powerpoint/2010/main" val="2040012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Neuer Vollversicherungstarif der </a:t>
            </a:r>
            <a:r>
              <a:rPr lang="de-DE" dirty="0" err="1"/>
              <a:t>Universa</a:t>
            </a:r>
            <a:endParaRPr lang="de-DE" sz="2400" dirty="0"/>
          </a:p>
        </p:txBody>
      </p:sp>
      <p:sp>
        <p:nvSpPr>
          <p:cNvPr id="3" name="Textfeld 2"/>
          <p:cNvSpPr txBox="1"/>
          <p:nvPr/>
        </p:nvSpPr>
        <p:spPr>
          <a:xfrm>
            <a:off x="1187116" y="3511023"/>
            <a:ext cx="9681368" cy="1384995"/>
          </a:xfrm>
          <a:prstGeom prst="rect">
            <a:avLst/>
          </a:prstGeom>
          <a:noFill/>
        </p:spPr>
        <p:txBody>
          <a:bodyPr wrap="none" rtlCol="0">
            <a:spAutoFit/>
          </a:bodyPr>
          <a:lstStyle/>
          <a:p>
            <a:r>
              <a:rPr lang="de-DE" sz="2800" b="1" dirty="0">
                <a:solidFill>
                  <a:srgbClr val="1D2D4B"/>
                </a:solidFill>
              </a:rPr>
              <a:t>Detailliertes </a:t>
            </a:r>
            <a:r>
              <a:rPr lang="de-DE" sz="2800" b="1" dirty="0" err="1">
                <a:solidFill>
                  <a:srgbClr val="1D2D4B"/>
                </a:solidFill>
              </a:rPr>
              <a:t>Webinar</a:t>
            </a:r>
            <a:r>
              <a:rPr lang="de-DE" sz="2800" b="1" dirty="0">
                <a:solidFill>
                  <a:srgbClr val="1D2D4B"/>
                </a:solidFill>
              </a:rPr>
              <a:t> zur Tarifvorstellung am 18.04.2024</a:t>
            </a:r>
          </a:p>
          <a:p>
            <a:endParaRPr lang="de-DE" sz="2800" b="1" dirty="0">
              <a:solidFill>
                <a:srgbClr val="1D2D4B"/>
              </a:solidFill>
            </a:endParaRPr>
          </a:p>
          <a:p>
            <a:pPr algn="ctr"/>
            <a:r>
              <a:rPr lang="de-DE" sz="2800" b="1" dirty="0">
                <a:solidFill>
                  <a:srgbClr val="1D2D4B"/>
                </a:solidFill>
              </a:rPr>
              <a:t>Save </a:t>
            </a:r>
            <a:r>
              <a:rPr lang="de-DE" sz="2800" b="1" dirty="0" err="1">
                <a:solidFill>
                  <a:srgbClr val="1D2D4B"/>
                </a:solidFill>
              </a:rPr>
              <a:t>the</a:t>
            </a:r>
            <a:r>
              <a:rPr lang="de-DE" sz="2800" b="1" dirty="0">
                <a:solidFill>
                  <a:srgbClr val="1D2D4B"/>
                </a:solidFill>
              </a:rPr>
              <a:t> Date</a:t>
            </a:r>
          </a:p>
        </p:txBody>
      </p:sp>
    </p:spTree>
    <p:extLst>
      <p:ext uri="{BB962C8B-B14F-4D97-AF65-F5344CB8AC3E}">
        <p14:creationId xmlns:p14="http://schemas.microsoft.com/office/powerpoint/2010/main" val="1949108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xmlns="" id="{07DDECB3-6264-4C0B-A60A-2B1362FEA13F}"/>
              </a:ext>
            </a:extLst>
          </p:cNvPr>
          <p:cNvSpPr>
            <a:spLocks noGrp="1"/>
          </p:cNvSpPr>
          <p:nvPr>
            <p:ph type="sldNum" sz="quarter" idx="4"/>
          </p:nvPr>
        </p:nvSpPr>
        <p:spPr/>
        <p:txBody>
          <a:bodyPr/>
          <a:lstStyle/>
          <a:p>
            <a:fld id="{EA952CFE-AF4B-4BE9-B2E2-E1420D3F9B32}" type="slidenum">
              <a:rPr lang="de-DE" smtClean="0"/>
              <a:pPr/>
              <a:t>18</a:t>
            </a:fld>
            <a:endParaRPr lang="de-DE" dirty="0"/>
          </a:p>
        </p:txBody>
      </p:sp>
      <p:sp>
        <p:nvSpPr>
          <p:cNvPr id="4" name="Textplatzhalter 3">
            <a:extLst>
              <a:ext uri="{FF2B5EF4-FFF2-40B4-BE49-F238E27FC236}">
                <a16:creationId xmlns:a16="http://schemas.microsoft.com/office/drawing/2014/main" xmlns="" id="{E70D23E2-E7C2-4111-8C9A-56E040E00ED2}"/>
              </a:ext>
            </a:extLst>
          </p:cNvPr>
          <p:cNvSpPr>
            <a:spLocks noGrp="1"/>
          </p:cNvSpPr>
          <p:nvPr>
            <p:ph type="body" sz="half" idx="2"/>
          </p:nvPr>
        </p:nvSpPr>
        <p:spPr/>
        <p:txBody>
          <a:bodyPr/>
          <a:lstStyle/>
          <a:p>
            <a:r>
              <a:rPr lang="de-DE" sz="4000" dirty="0">
                <a:latin typeface="+mj-lt"/>
              </a:rPr>
              <a:t>Zahnzusatzversicherung</a:t>
            </a:r>
          </a:p>
          <a:p>
            <a:r>
              <a:rPr lang="de-DE" sz="4000" dirty="0">
                <a:latin typeface="+mj-lt"/>
              </a:rPr>
              <a:t>Neuerungen bei der BBKK/UKV</a:t>
            </a:r>
          </a:p>
        </p:txBody>
      </p:sp>
    </p:spTree>
    <p:extLst>
      <p:ext uri="{BB962C8B-B14F-4D97-AF65-F5344CB8AC3E}">
        <p14:creationId xmlns:p14="http://schemas.microsoft.com/office/powerpoint/2010/main" val="2557360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Neue Zahnzusatztarife der VKB / BBKK / UKV</a:t>
            </a:r>
            <a:endParaRPr lang="de-DE" sz="2400" dirty="0"/>
          </a:p>
        </p:txBody>
      </p:sp>
      <p:sp>
        <p:nvSpPr>
          <p:cNvPr id="6" name="Inhaltsplatzhalter 2"/>
          <p:cNvSpPr txBox="1">
            <a:spLocks/>
          </p:cNvSpPr>
          <p:nvPr/>
        </p:nvSpPr>
        <p:spPr>
          <a:xfrm>
            <a:off x="569496" y="1573798"/>
            <a:ext cx="10716126" cy="4698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000" b="1" dirty="0">
              <a:solidFill>
                <a:srgbClr val="1D2D4B"/>
              </a:solidFill>
            </a:endParaRPr>
          </a:p>
          <a:p>
            <a:pPr>
              <a:buFont typeface="Wingdings" panose="05000000000000000000" pitchFamily="2" charset="2"/>
              <a:buChar char="§"/>
            </a:pPr>
            <a:r>
              <a:rPr lang="de-DE" sz="2000" dirty="0">
                <a:solidFill>
                  <a:srgbClr val="1D2D4B"/>
                </a:solidFill>
              </a:rPr>
              <a:t>Voraussichtlich ab August 2024 bietet die VKB neue Zahntarife an. </a:t>
            </a:r>
          </a:p>
          <a:p>
            <a:pPr>
              <a:buFont typeface="Wingdings" panose="05000000000000000000" pitchFamily="2" charset="2"/>
              <a:buChar char="§"/>
            </a:pPr>
            <a:r>
              <a:rPr lang="de-DE" sz="2000" dirty="0">
                <a:solidFill>
                  <a:srgbClr val="1D2D4B"/>
                </a:solidFill>
              </a:rPr>
              <a:t>Die aktuellen Tarife sind dann nicht mehr verkaufsoffen.</a:t>
            </a:r>
          </a:p>
          <a:p>
            <a:pPr>
              <a:buFont typeface="Wingdings" panose="05000000000000000000" pitchFamily="2" charset="2"/>
              <a:buChar char="§"/>
            </a:pPr>
            <a:r>
              <a:rPr lang="de-DE" sz="2000" dirty="0">
                <a:solidFill>
                  <a:srgbClr val="1D2D4B"/>
                </a:solidFill>
              </a:rPr>
              <a:t>Leistungsstufen: 75% | 90% | 100%</a:t>
            </a:r>
          </a:p>
          <a:p>
            <a:pPr>
              <a:buFont typeface="Wingdings" panose="05000000000000000000" pitchFamily="2" charset="2"/>
              <a:buChar char="§"/>
            </a:pPr>
            <a:r>
              <a:rPr lang="de-DE" sz="2000" dirty="0">
                <a:solidFill>
                  <a:srgbClr val="1D2D4B"/>
                </a:solidFill>
              </a:rPr>
              <a:t>Besonderheiten der 100%-Stufe:</a:t>
            </a:r>
          </a:p>
          <a:p>
            <a:pPr lvl="1">
              <a:buFont typeface="Wingdings" panose="05000000000000000000" pitchFamily="2" charset="2"/>
              <a:buChar char="§"/>
            </a:pPr>
            <a:r>
              <a:rPr lang="de-DE" sz="1600" dirty="0">
                <a:solidFill>
                  <a:srgbClr val="1D2D4B"/>
                </a:solidFill>
              </a:rPr>
              <a:t>PZR unbegrenzt</a:t>
            </a:r>
          </a:p>
          <a:p>
            <a:pPr lvl="1">
              <a:buFont typeface="Wingdings" panose="05000000000000000000" pitchFamily="2" charset="2"/>
              <a:buChar char="§"/>
            </a:pPr>
            <a:r>
              <a:rPr lang="de-DE" sz="1600" dirty="0" err="1">
                <a:solidFill>
                  <a:srgbClr val="1D2D4B"/>
                </a:solidFill>
              </a:rPr>
              <a:t>Bleaching</a:t>
            </a:r>
            <a:r>
              <a:rPr lang="de-DE" sz="1600" dirty="0">
                <a:solidFill>
                  <a:srgbClr val="1D2D4B"/>
                </a:solidFill>
              </a:rPr>
              <a:t> wird bis Summe X erstattet</a:t>
            </a:r>
          </a:p>
          <a:p>
            <a:pPr lvl="1">
              <a:buFont typeface="Wingdings" panose="05000000000000000000" pitchFamily="2" charset="2"/>
              <a:buChar char="§"/>
            </a:pPr>
            <a:r>
              <a:rPr lang="de-DE" sz="1600" dirty="0">
                <a:solidFill>
                  <a:srgbClr val="1D2D4B"/>
                </a:solidFill>
              </a:rPr>
              <a:t>Nur 3 Jahre Summenbegrenzung</a:t>
            </a:r>
          </a:p>
          <a:p>
            <a:pPr lvl="1">
              <a:buFont typeface="Wingdings" panose="05000000000000000000" pitchFamily="2" charset="2"/>
              <a:buChar char="§"/>
            </a:pPr>
            <a:r>
              <a:rPr lang="de-DE" sz="1600" dirty="0">
                <a:solidFill>
                  <a:srgbClr val="1D2D4B"/>
                </a:solidFill>
              </a:rPr>
              <a:t>KFO-Leistung 100% bis zu einem Rechnungsbetrag von 5.000,- €</a:t>
            </a:r>
          </a:p>
          <a:p>
            <a:pPr lvl="1">
              <a:buFont typeface="Wingdings" panose="05000000000000000000" pitchFamily="2" charset="2"/>
              <a:buChar char="§"/>
            </a:pPr>
            <a:endParaRPr lang="de-DE" sz="1600" dirty="0">
              <a:solidFill>
                <a:srgbClr val="1D2D4B"/>
              </a:solidFill>
            </a:endParaRPr>
          </a:p>
          <a:p>
            <a:pPr>
              <a:buFont typeface="Wingdings" panose="05000000000000000000" pitchFamily="2" charset="2"/>
              <a:buChar char="§"/>
            </a:pPr>
            <a:r>
              <a:rPr lang="de-DE" sz="2000" dirty="0" err="1">
                <a:solidFill>
                  <a:srgbClr val="1D2D4B"/>
                </a:solidFill>
              </a:rPr>
              <a:t>ZahnPRIVAT</a:t>
            </a:r>
            <a:r>
              <a:rPr lang="de-DE" sz="2000" dirty="0">
                <a:solidFill>
                  <a:srgbClr val="1D2D4B"/>
                </a:solidFill>
              </a:rPr>
              <a:t>-Verträge mit dem Beginn 1.Februar 2024 oder später, die ohne RZ </a:t>
            </a:r>
            <a:r>
              <a:rPr lang="de-DE" sz="2000" dirty="0" err="1">
                <a:solidFill>
                  <a:srgbClr val="1D2D4B"/>
                </a:solidFill>
              </a:rPr>
              <a:t>policiert</a:t>
            </a:r>
            <a:r>
              <a:rPr lang="de-DE" sz="2000" dirty="0">
                <a:solidFill>
                  <a:srgbClr val="1D2D4B"/>
                </a:solidFill>
              </a:rPr>
              <a:t> wurden, können ohne Risikoprüfung auf die neue Tarifgeneration umgestellt werden.</a:t>
            </a:r>
          </a:p>
          <a:p>
            <a:pPr marL="0" indent="0">
              <a:buNone/>
            </a:pPr>
            <a:endParaRPr lang="de-DE" sz="1800" dirty="0">
              <a:solidFill>
                <a:srgbClr val="1D2D4B"/>
              </a:solidFill>
            </a:endParaRPr>
          </a:p>
        </p:txBody>
      </p:sp>
    </p:spTree>
    <p:extLst>
      <p:ext uri="{BB962C8B-B14F-4D97-AF65-F5344CB8AC3E}">
        <p14:creationId xmlns:p14="http://schemas.microsoft.com/office/powerpoint/2010/main" val="1918986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680" y="145120"/>
            <a:ext cx="9012862" cy="1325563"/>
          </a:xfrm>
        </p:spPr>
        <p:txBody>
          <a:bodyPr/>
          <a:lstStyle/>
          <a:p>
            <a:r>
              <a:rPr lang="de-DE" dirty="0"/>
              <a:t>Herzlich Willkommen!</a:t>
            </a:r>
          </a:p>
        </p:txBody>
      </p:sp>
      <p:sp>
        <p:nvSpPr>
          <p:cNvPr id="3" name="Textfeld 2"/>
          <p:cNvSpPr txBox="1"/>
          <p:nvPr/>
        </p:nvSpPr>
        <p:spPr>
          <a:xfrm>
            <a:off x="251680" y="3084156"/>
            <a:ext cx="11282290" cy="1323439"/>
          </a:xfrm>
          <a:prstGeom prst="rect">
            <a:avLst/>
          </a:prstGeom>
          <a:noFill/>
        </p:spPr>
        <p:txBody>
          <a:bodyPr wrap="square" rtlCol="0">
            <a:spAutoFit/>
          </a:bodyPr>
          <a:lstStyle/>
          <a:p>
            <a:r>
              <a:rPr lang="de-DE" sz="4000" dirty="0">
                <a:solidFill>
                  <a:srgbClr val="1D2D4B"/>
                </a:solidFill>
              </a:rPr>
              <a:t>ZWSI-02-2024</a:t>
            </a:r>
          </a:p>
          <a:p>
            <a:r>
              <a:rPr lang="de-DE" sz="4000" dirty="0">
                <a:solidFill>
                  <a:srgbClr val="1D2D4B"/>
                </a:solidFill>
              </a:rPr>
              <a:t>Vorsorge-KV</a:t>
            </a:r>
          </a:p>
        </p:txBody>
      </p:sp>
    </p:spTree>
    <p:extLst>
      <p:ext uri="{BB962C8B-B14F-4D97-AF65-F5344CB8AC3E}">
        <p14:creationId xmlns:p14="http://schemas.microsoft.com/office/powerpoint/2010/main" val="27517336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Neue Zahnzusatztarife der VKB / BBKK / UKV</a:t>
            </a:r>
            <a:endParaRPr lang="de-DE" sz="2400" dirty="0"/>
          </a:p>
        </p:txBody>
      </p:sp>
      <p:sp>
        <p:nvSpPr>
          <p:cNvPr id="6" name="Inhaltsplatzhalter 2"/>
          <p:cNvSpPr txBox="1">
            <a:spLocks/>
          </p:cNvSpPr>
          <p:nvPr/>
        </p:nvSpPr>
        <p:spPr>
          <a:xfrm>
            <a:off x="569496" y="1573798"/>
            <a:ext cx="10716126" cy="4698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000" b="1" dirty="0">
              <a:solidFill>
                <a:srgbClr val="1D2D4B"/>
              </a:solidFill>
            </a:endParaRPr>
          </a:p>
          <a:p>
            <a:pPr>
              <a:buFont typeface="Wingdings" panose="05000000000000000000" pitchFamily="2" charset="2"/>
              <a:buChar char="§"/>
            </a:pPr>
            <a:r>
              <a:rPr lang="de-DE" sz="2000" dirty="0">
                <a:solidFill>
                  <a:srgbClr val="1D2D4B"/>
                </a:solidFill>
              </a:rPr>
              <a:t>Voraussichtlich ab August 2024 bietet die VKB neue Zahntarife an. </a:t>
            </a:r>
          </a:p>
          <a:p>
            <a:pPr>
              <a:buFont typeface="Wingdings" panose="05000000000000000000" pitchFamily="2" charset="2"/>
              <a:buChar char="§"/>
            </a:pPr>
            <a:r>
              <a:rPr lang="de-DE" sz="2000" dirty="0">
                <a:solidFill>
                  <a:srgbClr val="1D2D4B"/>
                </a:solidFill>
              </a:rPr>
              <a:t>Die aktuellen Tarife sind dann nicht mehr verkaufsoffen.</a:t>
            </a:r>
          </a:p>
          <a:p>
            <a:pPr>
              <a:buFont typeface="Wingdings" panose="05000000000000000000" pitchFamily="2" charset="2"/>
              <a:buChar char="§"/>
            </a:pPr>
            <a:r>
              <a:rPr lang="de-DE" sz="2000" dirty="0">
                <a:solidFill>
                  <a:srgbClr val="1D2D4B"/>
                </a:solidFill>
              </a:rPr>
              <a:t>Leistungsstufen: 75% | 90% | 100%</a:t>
            </a:r>
          </a:p>
          <a:p>
            <a:pPr>
              <a:buFont typeface="Wingdings" panose="05000000000000000000" pitchFamily="2" charset="2"/>
              <a:buChar char="§"/>
            </a:pPr>
            <a:r>
              <a:rPr lang="de-DE" sz="2000" dirty="0">
                <a:solidFill>
                  <a:srgbClr val="1D2D4B"/>
                </a:solidFill>
              </a:rPr>
              <a:t>Besonderheiten der 100%-Stufe:</a:t>
            </a:r>
          </a:p>
          <a:p>
            <a:pPr lvl="1">
              <a:buFont typeface="Wingdings" panose="05000000000000000000" pitchFamily="2" charset="2"/>
              <a:buChar char="§"/>
            </a:pPr>
            <a:r>
              <a:rPr lang="de-DE" sz="1600" dirty="0">
                <a:solidFill>
                  <a:srgbClr val="1D2D4B"/>
                </a:solidFill>
              </a:rPr>
              <a:t>PZR unbegrenzt</a:t>
            </a:r>
          </a:p>
          <a:p>
            <a:pPr lvl="1">
              <a:buFont typeface="Wingdings" panose="05000000000000000000" pitchFamily="2" charset="2"/>
              <a:buChar char="§"/>
            </a:pPr>
            <a:r>
              <a:rPr lang="de-DE" sz="1600" dirty="0" err="1">
                <a:solidFill>
                  <a:srgbClr val="1D2D4B"/>
                </a:solidFill>
              </a:rPr>
              <a:t>Bleaching</a:t>
            </a:r>
            <a:r>
              <a:rPr lang="de-DE" sz="1600" dirty="0">
                <a:solidFill>
                  <a:srgbClr val="1D2D4B"/>
                </a:solidFill>
              </a:rPr>
              <a:t> wird bis Summe X erstattet</a:t>
            </a:r>
          </a:p>
          <a:p>
            <a:pPr lvl="1">
              <a:buFont typeface="Wingdings" panose="05000000000000000000" pitchFamily="2" charset="2"/>
              <a:buChar char="§"/>
            </a:pPr>
            <a:r>
              <a:rPr lang="de-DE" sz="1600" dirty="0">
                <a:solidFill>
                  <a:srgbClr val="1D2D4B"/>
                </a:solidFill>
              </a:rPr>
              <a:t>Nur 3 Jahre Summenbegrenzung</a:t>
            </a:r>
          </a:p>
          <a:p>
            <a:pPr lvl="1">
              <a:buFont typeface="Wingdings" panose="05000000000000000000" pitchFamily="2" charset="2"/>
              <a:buChar char="§"/>
            </a:pPr>
            <a:r>
              <a:rPr lang="de-DE" sz="1600" dirty="0">
                <a:solidFill>
                  <a:srgbClr val="1D2D4B"/>
                </a:solidFill>
              </a:rPr>
              <a:t>KFO-Leistung 100% bis zu einem Rechnungsbetrag von 5.000,- €</a:t>
            </a:r>
          </a:p>
          <a:p>
            <a:pPr lvl="1">
              <a:buFont typeface="Wingdings" panose="05000000000000000000" pitchFamily="2" charset="2"/>
              <a:buChar char="§"/>
            </a:pPr>
            <a:endParaRPr lang="de-DE" sz="1600" dirty="0">
              <a:solidFill>
                <a:srgbClr val="1D2D4B"/>
              </a:solidFill>
            </a:endParaRPr>
          </a:p>
          <a:p>
            <a:pPr>
              <a:buFont typeface="Wingdings" panose="05000000000000000000" pitchFamily="2" charset="2"/>
              <a:buChar char="§"/>
            </a:pPr>
            <a:r>
              <a:rPr lang="de-DE" sz="2000" dirty="0" err="1">
                <a:solidFill>
                  <a:srgbClr val="1D2D4B"/>
                </a:solidFill>
              </a:rPr>
              <a:t>ZahnPRIVAT</a:t>
            </a:r>
            <a:r>
              <a:rPr lang="de-DE" sz="2000" dirty="0">
                <a:solidFill>
                  <a:srgbClr val="1D2D4B"/>
                </a:solidFill>
              </a:rPr>
              <a:t>-Verträge mit dem Beginn 1</a:t>
            </a:r>
            <a:r>
              <a:rPr lang="de-DE" sz="2000" dirty="0" smtClean="0">
                <a:solidFill>
                  <a:srgbClr val="1D2D4B"/>
                </a:solidFill>
              </a:rPr>
              <a:t>. Februar </a:t>
            </a:r>
            <a:r>
              <a:rPr lang="de-DE" sz="2000" dirty="0">
                <a:solidFill>
                  <a:srgbClr val="1D2D4B"/>
                </a:solidFill>
              </a:rPr>
              <a:t>2024 oder später, die ohne RZ </a:t>
            </a:r>
            <a:r>
              <a:rPr lang="de-DE" sz="2000" dirty="0" err="1">
                <a:solidFill>
                  <a:srgbClr val="1D2D4B"/>
                </a:solidFill>
              </a:rPr>
              <a:t>policiert</a:t>
            </a:r>
            <a:r>
              <a:rPr lang="de-DE" sz="2000" dirty="0">
                <a:solidFill>
                  <a:srgbClr val="1D2D4B"/>
                </a:solidFill>
              </a:rPr>
              <a:t> wurden, können ohne Risikoprüfung auf die neue Tarifgeneration umgestellt werden.</a:t>
            </a:r>
          </a:p>
          <a:p>
            <a:pPr marL="0" indent="0">
              <a:buNone/>
            </a:pPr>
            <a:endParaRPr lang="de-DE" sz="1800" dirty="0">
              <a:solidFill>
                <a:srgbClr val="1D2D4B"/>
              </a:solidFill>
            </a:endParaRPr>
          </a:p>
        </p:txBody>
      </p:sp>
    </p:spTree>
    <p:extLst>
      <p:ext uri="{BB962C8B-B14F-4D97-AF65-F5344CB8AC3E}">
        <p14:creationId xmlns:p14="http://schemas.microsoft.com/office/powerpoint/2010/main" val="37832095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Neue Zahnzusatztarife der VKB / BBKK / UKV</a:t>
            </a:r>
            <a:endParaRPr lang="de-DE" sz="2400" dirty="0"/>
          </a:p>
        </p:txBody>
      </p:sp>
      <p:pic>
        <p:nvPicPr>
          <p:cNvPr id="3" name="Grafik 2"/>
          <p:cNvPicPr>
            <a:picLocks noChangeAspect="1"/>
          </p:cNvPicPr>
          <p:nvPr/>
        </p:nvPicPr>
        <p:blipFill>
          <a:blip r:embed="rId2"/>
          <a:stretch>
            <a:fillRect/>
          </a:stretch>
        </p:blipFill>
        <p:spPr>
          <a:xfrm>
            <a:off x="4085570" y="1570613"/>
            <a:ext cx="3511196" cy="4964105"/>
          </a:xfrm>
          <a:prstGeom prst="rect">
            <a:avLst/>
          </a:prstGeom>
        </p:spPr>
      </p:pic>
    </p:spTree>
    <p:extLst>
      <p:ext uri="{BB962C8B-B14F-4D97-AF65-F5344CB8AC3E}">
        <p14:creationId xmlns:p14="http://schemas.microsoft.com/office/powerpoint/2010/main" val="3848493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22</a:t>
            </a:fld>
            <a:endParaRPr lang="de-DE" dirty="0"/>
          </a:p>
        </p:txBody>
      </p:sp>
      <p:sp>
        <p:nvSpPr>
          <p:cNvPr id="3" name="Textplatzhalter 2"/>
          <p:cNvSpPr>
            <a:spLocks noGrp="1"/>
          </p:cNvSpPr>
          <p:nvPr>
            <p:ph type="body" sz="half" idx="2"/>
          </p:nvPr>
        </p:nvSpPr>
        <p:spPr/>
        <p:txBody>
          <a:bodyPr/>
          <a:lstStyle/>
          <a:p>
            <a:pPr algn="ctr"/>
            <a:endParaRPr lang="de-DE" dirty="0"/>
          </a:p>
          <a:p>
            <a:pPr algn="ctr"/>
            <a:endParaRPr lang="de-DE" dirty="0"/>
          </a:p>
          <a:p>
            <a:pPr algn="ctr"/>
            <a:endParaRPr lang="de-DE" dirty="0"/>
          </a:p>
          <a:p>
            <a:r>
              <a:rPr lang="de-DE" sz="3600" dirty="0"/>
              <a:t>Neues aus der Biometrie</a:t>
            </a:r>
          </a:p>
          <a:p>
            <a:r>
              <a:rPr lang="de-DE" sz="3600" dirty="0"/>
              <a:t>Dialog </a:t>
            </a:r>
          </a:p>
        </p:txBody>
      </p:sp>
      <p:sp>
        <p:nvSpPr>
          <p:cNvPr id="4" name="Titel 3"/>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566606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23</a:t>
            </a:fld>
            <a:endParaRPr lang="de-DE" dirty="0"/>
          </a:p>
        </p:txBody>
      </p:sp>
      <p:sp>
        <p:nvSpPr>
          <p:cNvPr id="3" name="Textplatzhalter 2"/>
          <p:cNvSpPr>
            <a:spLocks noGrp="1"/>
          </p:cNvSpPr>
          <p:nvPr>
            <p:ph type="body" sz="quarter" idx="10"/>
          </p:nvPr>
        </p:nvSpPr>
        <p:spPr/>
        <p:txBody>
          <a:bodyPr/>
          <a:lstStyle/>
          <a:p>
            <a:r>
              <a:rPr lang="de-DE" dirty="0"/>
              <a:t>Neues vom Versicherer / Dialog</a:t>
            </a:r>
          </a:p>
        </p:txBody>
      </p:sp>
      <p:pic>
        <p:nvPicPr>
          <p:cNvPr id="6" name="Grafik 5"/>
          <p:cNvPicPr>
            <a:picLocks noChangeAspect="1"/>
          </p:cNvPicPr>
          <p:nvPr/>
        </p:nvPicPr>
        <p:blipFill>
          <a:blip r:embed="rId2"/>
          <a:stretch>
            <a:fillRect/>
          </a:stretch>
        </p:blipFill>
        <p:spPr>
          <a:xfrm>
            <a:off x="364220" y="2936306"/>
            <a:ext cx="9059086" cy="2816794"/>
          </a:xfrm>
          <a:prstGeom prst="rect">
            <a:avLst/>
          </a:prstGeom>
        </p:spPr>
      </p:pic>
      <p:sp>
        <p:nvSpPr>
          <p:cNvPr id="4" name="Textplatzhalter 3"/>
          <p:cNvSpPr>
            <a:spLocks noGrp="1"/>
          </p:cNvSpPr>
          <p:nvPr>
            <p:ph type="body" sz="half" idx="2"/>
          </p:nvPr>
        </p:nvSpPr>
        <p:spPr/>
        <p:txBody>
          <a:bodyPr/>
          <a:lstStyle/>
          <a:p>
            <a:r>
              <a:rPr lang="de-DE" sz="2400" b="1" dirty="0"/>
              <a:t>Neuerungen in der BU der Dialog (02/2024) </a:t>
            </a:r>
          </a:p>
          <a:p>
            <a:endParaRPr lang="de-DE" sz="2800" dirty="0"/>
          </a:p>
        </p:txBody>
      </p:sp>
      <p:sp>
        <p:nvSpPr>
          <p:cNvPr id="5" name="Titel 4"/>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42298367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24</a:t>
            </a:fld>
            <a:endParaRPr lang="de-DE" dirty="0"/>
          </a:p>
        </p:txBody>
      </p:sp>
      <p:sp>
        <p:nvSpPr>
          <p:cNvPr id="3" name="Textplatzhalter 2"/>
          <p:cNvSpPr>
            <a:spLocks noGrp="1"/>
          </p:cNvSpPr>
          <p:nvPr>
            <p:ph type="body" sz="quarter" idx="10"/>
          </p:nvPr>
        </p:nvSpPr>
        <p:spPr/>
        <p:txBody>
          <a:bodyPr/>
          <a:lstStyle/>
          <a:p>
            <a:r>
              <a:rPr lang="de-DE" dirty="0"/>
              <a:t>Neues vom Versicherer / Dialog</a:t>
            </a:r>
          </a:p>
        </p:txBody>
      </p:sp>
      <p:sp>
        <p:nvSpPr>
          <p:cNvPr id="4" name="Textplatzhalter 3"/>
          <p:cNvSpPr>
            <a:spLocks noGrp="1"/>
          </p:cNvSpPr>
          <p:nvPr>
            <p:ph type="body" sz="half" idx="2"/>
          </p:nvPr>
        </p:nvSpPr>
        <p:spPr/>
        <p:txBody>
          <a:bodyPr/>
          <a:lstStyle/>
          <a:p>
            <a:endParaRPr lang="de-DE" dirty="0"/>
          </a:p>
        </p:txBody>
      </p:sp>
      <p:sp>
        <p:nvSpPr>
          <p:cNvPr id="5" name="Titel 4"/>
          <p:cNvSpPr>
            <a:spLocks noGrp="1"/>
          </p:cNvSpPr>
          <p:nvPr>
            <p:ph type="title"/>
          </p:nvPr>
        </p:nvSpPr>
        <p:spPr/>
        <p:txBody>
          <a:bodyPr/>
          <a:lstStyle/>
          <a:p>
            <a:r>
              <a:rPr lang="de-DE" dirty="0"/>
              <a:t>ZW I 2024</a:t>
            </a:r>
          </a:p>
        </p:txBody>
      </p:sp>
      <p:pic>
        <p:nvPicPr>
          <p:cNvPr id="6" name="Grafik 5"/>
          <p:cNvPicPr>
            <a:picLocks noChangeAspect="1"/>
          </p:cNvPicPr>
          <p:nvPr/>
        </p:nvPicPr>
        <p:blipFill>
          <a:blip r:embed="rId2"/>
          <a:stretch>
            <a:fillRect/>
          </a:stretch>
        </p:blipFill>
        <p:spPr>
          <a:xfrm>
            <a:off x="355480" y="2281237"/>
            <a:ext cx="10096500" cy="3811588"/>
          </a:xfrm>
          <a:prstGeom prst="rect">
            <a:avLst/>
          </a:prstGeom>
        </p:spPr>
      </p:pic>
    </p:spTree>
    <p:extLst>
      <p:ext uri="{BB962C8B-B14F-4D97-AF65-F5344CB8AC3E}">
        <p14:creationId xmlns:p14="http://schemas.microsoft.com/office/powerpoint/2010/main" val="1041567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25</a:t>
            </a:fld>
            <a:endParaRPr lang="de-DE" dirty="0"/>
          </a:p>
        </p:txBody>
      </p:sp>
      <p:sp>
        <p:nvSpPr>
          <p:cNvPr id="3" name="Textplatzhalter 2"/>
          <p:cNvSpPr>
            <a:spLocks noGrp="1"/>
          </p:cNvSpPr>
          <p:nvPr>
            <p:ph type="body" sz="quarter" idx="10"/>
          </p:nvPr>
        </p:nvSpPr>
        <p:spPr/>
        <p:txBody>
          <a:bodyPr/>
          <a:lstStyle/>
          <a:p>
            <a:r>
              <a:rPr lang="de-DE" dirty="0"/>
              <a:t>Neues vom Versicherer / Dialog</a:t>
            </a:r>
          </a:p>
        </p:txBody>
      </p:sp>
      <p:sp>
        <p:nvSpPr>
          <p:cNvPr id="4" name="Textplatzhalter 3"/>
          <p:cNvSpPr>
            <a:spLocks noGrp="1"/>
          </p:cNvSpPr>
          <p:nvPr>
            <p:ph type="body" sz="half" idx="2"/>
          </p:nvPr>
        </p:nvSpPr>
        <p:spPr/>
        <p:txBody>
          <a:bodyPr/>
          <a:lstStyle/>
          <a:p>
            <a:r>
              <a:rPr lang="de-DE" dirty="0"/>
              <a:t>.</a:t>
            </a:r>
          </a:p>
        </p:txBody>
      </p:sp>
      <p:sp>
        <p:nvSpPr>
          <p:cNvPr id="5" name="Titel 4"/>
          <p:cNvSpPr>
            <a:spLocks noGrp="1"/>
          </p:cNvSpPr>
          <p:nvPr>
            <p:ph type="title"/>
          </p:nvPr>
        </p:nvSpPr>
        <p:spPr/>
        <p:txBody>
          <a:bodyPr/>
          <a:lstStyle/>
          <a:p>
            <a:r>
              <a:rPr lang="de-DE" dirty="0"/>
              <a:t>ZW I 2024</a:t>
            </a:r>
          </a:p>
        </p:txBody>
      </p:sp>
      <p:pic>
        <p:nvPicPr>
          <p:cNvPr id="7" name="Grafik 6"/>
          <p:cNvPicPr>
            <a:picLocks noChangeAspect="1"/>
          </p:cNvPicPr>
          <p:nvPr/>
        </p:nvPicPr>
        <p:blipFill>
          <a:blip r:embed="rId2"/>
          <a:stretch>
            <a:fillRect/>
          </a:stretch>
        </p:blipFill>
        <p:spPr>
          <a:xfrm>
            <a:off x="453855" y="2507824"/>
            <a:ext cx="9591675" cy="3124200"/>
          </a:xfrm>
          <a:prstGeom prst="rect">
            <a:avLst/>
          </a:prstGeom>
        </p:spPr>
      </p:pic>
      <p:pic>
        <p:nvPicPr>
          <p:cNvPr id="8" name="Grafik 7"/>
          <p:cNvPicPr>
            <a:picLocks noChangeAspect="1"/>
          </p:cNvPicPr>
          <p:nvPr/>
        </p:nvPicPr>
        <p:blipFill>
          <a:blip r:embed="rId3"/>
          <a:stretch>
            <a:fillRect/>
          </a:stretch>
        </p:blipFill>
        <p:spPr>
          <a:xfrm>
            <a:off x="548396" y="5749073"/>
            <a:ext cx="2476500" cy="219075"/>
          </a:xfrm>
          <a:prstGeom prst="rect">
            <a:avLst/>
          </a:prstGeom>
        </p:spPr>
      </p:pic>
    </p:spTree>
    <p:extLst>
      <p:ext uri="{BB962C8B-B14F-4D97-AF65-F5344CB8AC3E}">
        <p14:creationId xmlns:p14="http://schemas.microsoft.com/office/powerpoint/2010/main" val="3656887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26</a:t>
            </a:fld>
            <a:endParaRPr lang="de-DE" dirty="0"/>
          </a:p>
        </p:txBody>
      </p:sp>
      <p:sp>
        <p:nvSpPr>
          <p:cNvPr id="3" name="Textplatzhalter 2"/>
          <p:cNvSpPr>
            <a:spLocks noGrp="1"/>
          </p:cNvSpPr>
          <p:nvPr>
            <p:ph type="body" sz="quarter" idx="10"/>
          </p:nvPr>
        </p:nvSpPr>
        <p:spPr/>
        <p:txBody>
          <a:bodyPr/>
          <a:lstStyle/>
          <a:p>
            <a:r>
              <a:rPr lang="de-DE" dirty="0"/>
              <a:t>Neues vom Versicherer / Dialog</a:t>
            </a:r>
          </a:p>
          <a:p>
            <a:endParaRPr lang="de-DE" dirty="0"/>
          </a:p>
        </p:txBody>
      </p:sp>
      <p:sp>
        <p:nvSpPr>
          <p:cNvPr id="4" name="Textplatzhalter 3"/>
          <p:cNvSpPr>
            <a:spLocks noGrp="1"/>
          </p:cNvSpPr>
          <p:nvPr>
            <p:ph type="body" sz="half" idx="2"/>
          </p:nvPr>
        </p:nvSpPr>
        <p:spPr/>
        <p:txBody>
          <a:bodyPr/>
          <a:lstStyle/>
          <a:p>
            <a:r>
              <a:rPr lang="de-DE" dirty="0"/>
              <a:t>Verkürzte Gesundheitsprüfung bei…</a:t>
            </a:r>
          </a:p>
          <a:p>
            <a:pPr marL="342900" indent="-342900">
              <a:buFont typeface="Arial" panose="020B0604020202020204" pitchFamily="34" charset="0"/>
              <a:buChar char="•"/>
            </a:pPr>
            <a:r>
              <a:rPr lang="de-DE" sz="1800" dirty="0"/>
              <a:t>Max. Eintrittsalter bis 35 Jahre</a:t>
            </a:r>
          </a:p>
          <a:p>
            <a:pPr marL="342900" indent="-342900">
              <a:buFont typeface="Arial" panose="020B0604020202020204" pitchFamily="34" charset="0"/>
              <a:buChar char="•"/>
            </a:pPr>
            <a:r>
              <a:rPr lang="de-DE" sz="1800" dirty="0"/>
              <a:t>Max. Monatsrente 2.000 €</a:t>
            </a:r>
          </a:p>
          <a:p>
            <a:pPr marL="342900" indent="-342900">
              <a:buFont typeface="Arial" panose="020B0604020202020204" pitchFamily="34" charset="0"/>
              <a:buChar char="•"/>
            </a:pPr>
            <a:r>
              <a:rPr lang="de-DE" sz="1800" dirty="0"/>
              <a:t>BMI 18-27</a:t>
            </a:r>
          </a:p>
          <a:p>
            <a:pPr marL="342900" indent="-342900">
              <a:buFont typeface="Arial" panose="020B0604020202020204" pitchFamily="34" charset="0"/>
              <a:buChar char="•"/>
            </a:pPr>
            <a:endParaRPr lang="de-DE" sz="1800" dirty="0"/>
          </a:p>
          <a:p>
            <a:r>
              <a:rPr lang="de-DE" dirty="0"/>
              <a:t>Verkürztes Fragenset…. Abfragezeiträume</a:t>
            </a:r>
          </a:p>
          <a:p>
            <a:pPr marL="342900" indent="-342900">
              <a:buFont typeface="Arial" panose="020B0604020202020204" pitchFamily="34" charset="0"/>
              <a:buChar char="•"/>
            </a:pPr>
            <a:r>
              <a:rPr lang="de-DE" sz="1800" dirty="0"/>
              <a:t>Frage stationärer Aufenthalt: 5 Jahre</a:t>
            </a:r>
          </a:p>
          <a:p>
            <a:pPr marL="342900" indent="-342900">
              <a:buFont typeface="Arial" panose="020B0604020202020204" pitchFamily="34" charset="0"/>
              <a:buChar char="•"/>
            </a:pPr>
            <a:r>
              <a:rPr lang="de-DE" sz="1800" dirty="0"/>
              <a:t>Frage ambulante Behandlung: 5 Jahre</a:t>
            </a:r>
          </a:p>
          <a:p>
            <a:pPr marL="342900" indent="-342900">
              <a:buFont typeface="Arial" panose="020B0604020202020204" pitchFamily="34" charset="0"/>
              <a:buChar char="•"/>
            </a:pPr>
            <a:r>
              <a:rPr lang="de-DE" sz="1800" dirty="0"/>
              <a:t>Medikamentenfrage: 12 Monate</a:t>
            </a:r>
          </a:p>
          <a:p>
            <a:pPr marL="342900" indent="-342900">
              <a:buFont typeface="Arial" panose="020B0604020202020204" pitchFamily="34" charset="0"/>
              <a:buChar char="•"/>
            </a:pPr>
            <a:r>
              <a:rPr lang="de-DE" sz="1800" dirty="0"/>
              <a:t>Keine Frage nach Auslandsaufenthalten</a:t>
            </a:r>
          </a:p>
        </p:txBody>
      </p:sp>
      <p:sp>
        <p:nvSpPr>
          <p:cNvPr id="5" name="Titel 4"/>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1667653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27</a:t>
            </a:fld>
            <a:endParaRPr lang="de-DE" dirty="0"/>
          </a:p>
        </p:txBody>
      </p:sp>
      <p:sp>
        <p:nvSpPr>
          <p:cNvPr id="3" name="Textplatzhalter 2"/>
          <p:cNvSpPr>
            <a:spLocks noGrp="1"/>
          </p:cNvSpPr>
          <p:nvPr>
            <p:ph type="body" sz="quarter" idx="10"/>
          </p:nvPr>
        </p:nvSpPr>
        <p:spPr/>
        <p:txBody>
          <a:bodyPr/>
          <a:lstStyle/>
          <a:p>
            <a:r>
              <a:rPr lang="de-DE" dirty="0"/>
              <a:t>Neues vom Versicherer / Dialog</a:t>
            </a:r>
          </a:p>
          <a:p>
            <a:endParaRPr lang="de-DE" dirty="0"/>
          </a:p>
        </p:txBody>
      </p:sp>
      <p:pic>
        <p:nvPicPr>
          <p:cNvPr id="6" name="Grafik 5"/>
          <p:cNvPicPr>
            <a:picLocks noChangeAspect="1"/>
          </p:cNvPicPr>
          <p:nvPr/>
        </p:nvPicPr>
        <p:blipFill>
          <a:blip r:embed="rId2"/>
          <a:stretch>
            <a:fillRect/>
          </a:stretch>
        </p:blipFill>
        <p:spPr>
          <a:xfrm>
            <a:off x="286398" y="2281237"/>
            <a:ext cx="8458200" cy="4141170"/>
          </a:xfrm>
          <a:prstGeom prst="rect">
            <a:avLst/>
          </a:prstGeom>
        </p:spPr>
      </p:pic>
      <p:sp>
        <p:nvSpPr>
          <p:cNvPr id="4" name="Textplatzhalter 3"/>
          <p:cNvSpPr>
            <a:spLocks noGrp="1"/>
          </p:cNvSpPr>
          <p:nvPr>
            <p:ph type="body" sz="half" idx="2"/>
          </p:nvPr>
        </p:nvSpPr>
        <p:spPr/>
        <p:txBody>
          <a:bodyPr/>
          <a:lstStyle/>
          <a:p>
            <a:r>
              <a:rPr lang="de-DE" dirty="0"/>
              <a:t>.</a:t>
            </a:r>
          </a:p>
        </p:txBody>
      </p:sp>
      <p:sp>
        <p:nvSpPr>
          <p:cNvPr id="5" name="Titel 4"/>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1216920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28</a:t>
            </a:fld>
            <a:endParaRPr lang="de-DE" dirty="0"/>
          </a:p>
        </p:txBody>
      </p:sp>
      <p:sp>
        <p:nvSpPr>
          <p:cNvPr id="3" name="Textplatzhalter 2"/>
          <p:cNvSpPr>
            <a:spLocks noGrp="1"/>
          </p:cNvSpPr>
          <p:nvPr>
            <p:ph type="body" sz="quarter" idx="10"/>
          </p:nvPr>
        </p:nvSpPr>
        <p:spPr/>
        <p:txBody>
          <a:bodyPr/>
          <a:lstStyle/>
          <a:p>
            <a:r>
              <a:rPr lang="de-DE" dirty="0"/>
              <a:t>Neues vom Versicherer / Dialog</a:t>
            </a:r>
          </a:p>
          <a:p>
            <a:endParaRPr lang="de-DE" dirty="0"/>
          </a:p>
        </p:txBody>
      </p:sp>
      <p:pic>
        <p:nvPicPr>
          <p:cNvPr id="8" name="Grafik 7"/>
          <p:cNvPicPr>
            <a:picLocks noChangeAspect="1"/>
          </p:cNvPicPr>
          <p:nvPr/>
        </p:nvPicPr>
        <p:blipFill>
          <a:blip r:embed="rId2"/>
          <a:stretch>
            <a:fillRect/>
          </a:stretch>
        </p:blipFill>
        <p:spPr>
          <a:xfrm>
            <a:off x="476236" y="4257270"/>
            <a:ext cx="10429078" cy="1024849"/>
          </a:xfrm>
          <a:prstGeom prst="rect">
            <a:avLst/>
          </a:prstGeom>
        </p:spPr>
      </p:pic>
      <p:sp>
        <p:nvSpPr>
          <p:cNvPr id="4" name="Textplatzhalter 3"/>
          <p:cNvSpPr>
            <a:spLocks noGrp="1"/>
          </p:cNvSpPr>
          <p:nvPr>
            <p:ph type="body" sz="half" idx="2"/>
          </p:nvPr>
        </p:nvSpPr>
        <p:spPr/>
        <p:txBody>
          <a:bodyPr/>
          <a:lstStyle/>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DU-Klausel ist standardmäßig enthalten und muss nicht explizit gegen Zusatzbeitrag abgeschlossen werden</a:t>
            </a:r>
          </a:p>
        </p:txBody>
      </p:sp>
      <p:sp>
        <p:nvSpPr>
          <p:cNvPr id="5" name="Titel 4"/>
          <p:cNvSpPr>
            <a:spLocks noGrp="1"/>
          </p:cNvSpPr>
          <p:nvPr>
            <p:ph type="title"/>
          </p:nvPr>
        </p:nvSpPr>
        <p:spPr/>
        <p:txBody>
          <a:bodyPr/>
          <a:lstStyle/>
          <a:p>
            <a:r>
              <a:rPr lang="de-DE" dirty="0"/>
              <a:t>ZW I 2024</a:t>
            </a:r>
          </a:p>
        </p:txBody>
      </p:sp>
      <p:sp>
        <p:nvSpPr>
          <p:cNvPr id="6" name="Textfeld 5">
            <a:extLst>
              <a:ext uri="{FF2B5EF4-FFF2-40B4-BE49-F238E27FC236}">
                <a16:creationId xmlns:a16="http://schemas.microsoft.com/office/drawing/2014/main" xmlns="" id="{94E5EEEB-8B97-4556-B6D9-1A842F076F77}"/>
              </a:ext>
            </a:extLst>
          </p:cNvPr>
          <p:cNvSpPr txBox="1"/>
          <p:nvPr/>
        </p:nvSpPr>
        <p:spPr>
          <a:xfrm>
            <a:off x="476236" y="5635800"/>
            <a:ext cx="10429078" cy="1477328"/>
          </a:xfrm>
          <a:prstGeom prst="rect">
            <a:avLst/>
          </a:prstGeom>
          <a:noFill/>
        </p:spPr>
        <p:txBody>
          <a:bodyPr wrap="square" rtlCol="0">
            <a:spAutoFit/>
          </a:bodyPr>
          <a:lstStyle/>
          <a:p>
            <a:r>
              <a:rPr lang="de-DE" dirty="0"/>
              <a:t>		Lehrer 	Polizist</a:t>
            </a:r>
          </a:p>
          <a:p>
            <a:r>
              <a:rPr lang="de-DE" dirty="0"/>
              <a:t>Allianz		42,02 €	68,48 €</a:t>
            </a:r>
          </a:p>
          <a:p>
            <a:r>
              <a:rPr lang="de-DE" dirty="0"/>
              <a:t>Dialog		44,17 € 	74,54 €		</a:t>
            </a:r>
          </a:p>
          <a:p>
            <a:endParaRPr lang="de-DE" dirty="0"/>
          </a:p>
          <a:p>
            <a:r>
              <a:rPr lang="de-DE" dirty="0"/>
              <a:t>			</a:t>
            </a:r>
          </a:p>
        </p:txBody>
      </p:sp>
    </p:spTree>
    <p:extLst>
      <p:ext uri="{BB962C8B-B14F-4D97-AF65-F5344CB8AC3E}">
        <p14:creationId xmlns:p14="http://schemas.microsoft.com/office/powerpoint/2010/main" val="986876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29</a:t>
            </a:fld>
            <a:endParaRPr lang="de-DE" dirty="0"/>
          </a:p>
        </p:txBody>
      </p:sp>
      <p:sp>
        <p:nvSpPr>
          <p:cNvPr id="3" name="Textplatzhalter 2"/>
          <p:cNvSpPr>
            <a:spLocks noGrp="1"/>
          </p:cNvSpPr>
          <p:nvPr>
            <p:ph type="body" sz="quarter" idx="10"/>
          </p:nvPr>
        </p:nvSpPr>
        <p:spPr/>
        <p:txBody>
          <a:bodyPr/>
          <a:lstStyle/>
          <a:p>
            <a:r>
              <a:rPr lang="de-DE" dirty="0"/>
              <a:t>Neues vom Versicherer / Dialog</a:t>
            </a:r>
          </a:p>
          <a:p>
            <a:pPr marL="342900" indent="-342900">
              <a:buFont typeface="Arial" panose="020B0604020202020204" pitchFamily="34" charset="0"/>
              <a:buChar char="•"/>
            </a:pPr>
            <a:endParaRPr lang="de-DE" dirty="0"/>
          </a:p>
        </p:txBody>
      </p:sp>
      <p:sp>
        <p:nvSpPr>
          <p:cNvPr id="4" name="Textplatzhalter 3"/>
          <p:cNvSpPr>
            <a:spLocks noGrp="1"/>
          </p:cNvSpPr>
          <p:nvPr>
            <p:ph type="body" sz="half" idx="2"/>
          </p:nvPr>
        </p:nvSpPr>
        <p:spPr/>
        <p:txBody>
          <a:bodyPr/>
          <a:lstStyle/>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a:t>Neue Berufsgruppeneinteilung</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a:t>Besserstellung für zahlreiche Berufe ohne Preiserhöhung</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a:t>Gutes Pricing für z.B. Floristen, Landwirte, Gärtner</a:t>
            </a:r>
          </a:p>
        </p:txBody>
      </p:sp>
      <p:sp>
        <p:nvSpPr>
          <p:cNvPr id="5" name="Titel 4"/>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3643839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xmlns="" id="{F093BB09-FC13-4787-8286-7738A36744F4}"/>
              </a:ext>
            </a:extLst>
          </p:cNvPr>
          <p:cNvSpPr>
            <a:spLocks noGrp="1"/>
          </p:cNvSpPr>
          <p:nvPr>
            <p:ph type="sldNum" sz="quarter" idx="4"/>
          </p:nvPr>
        </p:nvSpPr>
        <p:spPr/>
        <p:txBody>
          <a:bodyPr/>
          <a:lstStyle/>
          <a:p>
            <a:fld id="{0DB11324-E0A8-4199-978D-02885A0D0942}" type="slidenum">
              <a:rPr lang="de-DE" smtClean="0"/>
              <a:t>3</a:t>
            </a:fld>
            <a:endParaRPr lang="de-DE"/>
          </a:p>
        </p:txBody>
      </p:sp>
      <p:sp>
        <p:nvSpPr>
          <p:cNvPr id="3" name="Textplatzhalter 2">
            <a:extLst>
              <a:ext uri="{FF2B5EF4-FFF2-40B4-BE49-F238E27FC236}">
                <a16:creationId xmlns:a16="http://schemas.microsoft.com/office/drawing/2014/main" xmlns="" id="{1B0A4650-564F-4E78-83EC-C07588237CE9}"/>
              </a:ext>
            </a:extLst>
          </p:cNvPr>
          <p:cNvSpPr>
            <a:spLocks noGrp="1"/>
          </p:cNvSpPr>
          <p:nvPr>
            <p:ph type="body" sz="half" idx="2"/>
          </p:nvPr>
        </p:nvSpPr>
        <p:spPr/>
        <p:txBody>
          <a:bodyPr/>
          <a:lstStyle/>
          <a:p>
            <a:endParaRPr lang="de-DE" dirty="0"/>
          </a:p>
          <a:p>
            <a:pPr marL="342900" indent="-342900">
              <a:buFont typeface="Arial" panose="020B0604020202020204" pitchFamily="34" charset="0"/>
              <a:buChar char="•"/>
            </a:pPr>
            <a:r>
              <a:rPr lang="de-DE" dirty="0" err="1"/>
              <a:t>Biometriesplitter</a:t>
            </a:r>
            <a:endParaRPr lang="de-DE" dirty="0"/>
          </a:p>
          <a:p>
            <a:pPr marL="342900" indent="-342900">
              <a:buFont typeface="Arial" panose="020B0604020202020204" pitchFamily="34" charset="0"/>
              <a:buChar char="•"/>
            </a:pPr>
            <a:r>
              <a:rPr lang="de-DE" dirty="0"/>
              <a:t>Neuer KV-Tarif der </a:t>
            </a:r>
            <a:r>
              <a:rPr lang="de-DE" dirty="0" err="1"/>
              <a:t>uniVersa</a:t>
            </a:r>
            <a:endParaRPr lang="de-DE" dirty="0"/>
          </a:p>
          <a:p>
            <a:pPr marL="342900" indent="-342900">
              <a:buFont typeface="Arial" panose="020B0604020202020204" pitchFamily="34" charset="0"/>
              <a:buChar char="•"/>
            </a:pPr>
            <a:endParaRPr lang="de-DE" dirty="0"/>
          </a:p>
        </p:txBody>
      </p:sp>
      <p:sp>
        <p:nvSpPr>
          <p:cNvPr id="4" name="Titel 3">
            <a:extLst>
              <a:ext uri="{FF2B5EF4-FFF2-40B4-BE49-F238E27FC236}">
                <a16:creationId xmlns:a16="http://schemas.microsoft.com/office/drawing/2014/main" xmlns="" id="{87BA6A12-EB1C-49B0-8955-299FCC83922D}"/>
              </a:ext>
            </a:extLst>
          </p:cNvPr>
          <p:cNvSpPr>
            <a:spLocks noGrp="1"/>
          </p:cNvSpPr>
          <p:nvPr>
            <p:ph type="title"/>
          </p:nvPr>
        </p:nvSpPr>
        <p:spPr/>
        <p:txBody>
          <a:bodyPr>
            <a:normAutofit/>
          </a:bodyPr>
          <a:lstStyle/>
          <a:p>
            <a:r>
              <a:rPr lang="de-DE" sz="3600" dirty="0"/>
              <a:t>Agenda</a:t>
            </a:r>
            <a:br>
              <a:rPr lang="de-DE" sz="3600" dirty="0"/>
            </a:br>
            <a:endParaRPr lang="de-DE" sz="3600" dirty="0"/>
          </a:p>
        </p:txBody>
      </p:sp>
    </p:spTree>
    <p:extLst>
      <p:ext uri="{BB962C8B-B14F-4D97-AF65-F5344CB8AC3E}">
        <p14:creationId xmlns:p14="http://schemas.microsoft.com/office/powerpoint/2010/main" val="10371255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30</a:t>
            </a:fld>
            <a:endParaRPr lang="de-DE" dirty="0"/>
          </a:p>
        </p:txBody>
      </p:sp>
      <p:sp>
        <p:nvSpPr>
          <p:cNvPr id="3" name="Textplatzhalter 2"/>
          <p:cNvSpPr>
            <a:spLocks noGrp="1"/>
          </p:cNvSpPr>
          <p:nvPr>
            <p:ph type="body" sz="quarter" idx="10"/>
          </p:nvPr>
        </p:nvSpPr>
        <p:spPr/>
        <p:txBody>
          <a:bodyPr/>
          <a:lstStyle/>
          <a:p>
            <a:r>
              <a:rPr lang="de-DE" dirty="0"/>
              <a:t>Neues vom Versicherer / Alte Leipziger / ALH-Gruppe</a:t>
            </a:r>
          </a:p>
        </p:txBody>
      </p:sp>
      <p:sp>
        <p:nvSpPr>
          <p:cNvPr id="4" name="Textplatzhalter 3"/>
          <p:cNvSpPr>
            <a:spLocks noGrp="1"/>
          </p:cNvSpPr>
          <p:nvPr>
            <p:ph type="body" sz="half" idx="2"/>
          </p:nvPr>
        </p:nvSpPr>
        <p:spPr>
          <a:xfrm>
            <a:off x="364220" y="2252054"/>
            <a:ext cx="11343218" cy="3811588"/>
          </a:xfrm>
        </p:spPr>
        <p:txBody>
          <a:bodyPr/>
          <a:lstStyle/>
          <a:p>
            <a:r>
              <a:rPr lang="de-DE" b="1" dirty="0"/>
              <a:t>Hallesche Gesundheitsportal:</a:t>
            </a:r>
          </a:p>
          <a:p>
            <a:endParaRPr lang="de-DE" dirty="0"/>
          </a:p>
          <a:p>
            <a:pPr marL="342900" indent="-342900">
              <a:buFont typeface="Wingdings" panose="05000000000000000000" pitchFamily="2" charset="2"/>
              <a:buChar char="Ø"/>
            </a:pPr>
            <a:r>
              <a:rPr lang="de-DE" sz="1800" dirty="0"/>
              <a:t>Informationen und Hilfestellungen bei psychischen Erkrankungen oder zur Prophylaxe z.B. „Erste Hilfe bei Panikattacken“ oder „Wie funktionieren Psychotherapien?“</a:t>
            </a:r>
          </a:p>
          <a:p>
            <a:pPr marL="342900" indent="-342900">
              <a:buFont typeface="Wingdings" panose="05000000000000000000" pitchFamily="2" charset="2"/>
              <a:buChar char="Ø"/>
            </a:pPr>
            <a:endParaRPr lang="de-DE" sz="1800" dirty="0"/>
          </a:p>
          <a:p>
            <a:pPr marL="342900" indent="-342900">
              <a:buFont typeface="Wingdings" panose="05000000000000000000" pitchFamily="2" charset="2"/>
              <a:buChar char="Ø"/>
            </a:pPr>
            <a:r>
              <a:rPr lang="de-DE" sz="1800" dirty="0"/>
              <a:t>Verschiedenste psychische Krankheitsbilder (Abhängigkeit und Sucht, Phobien und Ängste, Persönlichkeitsstörungen, Trauma und Belastung etc.) werden gut beschrieben inkl. Symptome, Ursachen/Risikofaktoren, Untersuchungen/Diagnose, Behandlung und Verlauf/Prognose</a:t>
            </a:r>
          </a:p>
          <a:p>
            <a:pPr marL="342900" indent="-342900">
              <a:buFont typeface="Wingdings" panose="05000000000000000000" pitchFamily="2" charset="2"/>
              <a:buChar char="Ø"/>
            </a:pPr>
            <a:endParaRPr lang="de-DE" sz="1800" dirty="0"/>
          </a:p>
          <a:p>
            <a:pPr marL="342900" indent="-342900">
              <a:buFont typeface="Wingdings" panose="05000000000000000000" pitchFamily="2" charset="2"/>
              <a:buChar char="Ø"/>
            </a:pPr>
            <a:r>
              <a:rPr lang="de-DE" sz="1800" dirty="0"/>
              <a:t>Sämtliche Therapiemöglichkeiten (z.B. Gesprächstherapie, Gestalttherapie, Hypnose, Musiktherapie, Psychoanalyse, Psychotherapie, Traumatherapie, Verhaltenstherapie etc.) erklärt</a:t>
            </a:r>
          </a:p>
        </p:txBody>
      </p:sp>
      <p:sp>
        <p:nvSpPr>
          <p:cNvPr id="5" name="Titel 4"/>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37412954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31</a:t>
            </a:fld>
            <a:endParaRPr lang="de-DE" dirty="0"/>
          </a:p>
        </p:txBody>
      </p:sp>
      <p:sp>
        <p:nvSpPr>
          <p:cNvPr id="3" name="Textplatzhalter 2"/>
          <p:cNvSpPr>
            <a:spLocks noGrp="1"/>
          </p:cNvSpPr>
          <p:nvPr>
            <p:ph type="body" sz="quarter" idx="10"/>
          </p:nvPr>
        </p:nvSpPr>
        <p:spPr/>
        <p:txBody>
          <a:bodyPr/>
          <a:lstStyle/>
          <a:p>
            <a:r>
              <a:rPr lang="de-DE" dirty="0"/>
              <a:t>Neues vom Versicherer / Alte Leipziger / ALH-Gruppe</a:t>
            </a:r>
          </a:p>
          <a:p>
            <a:endParaRPr lang="de-DE" dirty="0"/>
          </a:p>
          <a:p>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Ø"/>
            </a:pPr>
            <a:endParaRPr lang="de-DE" sz="1800" dirty="0"/>
          </a:p>
          <a:p>
            <a:pPr marL="342900" indent="-342900">
              <a:buFont typeface="Wingdings" panose="05000000000000000000" pitchFamily="2" charset="2"/>
              <a:buChar char="Ø"/>
            </a:pPr>
            <a:r>
              <a:rPr lang="de-DE" sz="1800" dirty="0"/>
              <a:t>Erläuterung typischer Symptome wie z.B. Innere Unruhe, Konzentrationsschwäche, Schlafstörungen, Schwindel, Schmerzen in Rücken oder Brust, Zähneknirschen etc.</a:t>
            </a:r>
          </a:p>
          <a:p>
            <a:pPr marL="285750" indent="-285750">
              <a:buFont typeface="Wingdings" panose="05000000000000000000" pitchFamily="2" charset="2"/>
              <a:buChar char="Ø"/>
            </a:pPr>
            <a:r>
              <a:rPr lang="de-DE" sz="1800" dirty="0"/>
              <a:t> Möglichkeit eines kostenlosen Risikoselbsttests</a:t>
            </a:r>
          </a:p>
          <a:p>
            <a:pPr marL="800100" lvl="1" indent="-342900">
              <a:buFont typeface="Wingdings" panose="05000000000000000000" pitchFamily="2" charset="2"/>
              <a:buChar char="Ø"/>
            </a:pPr>
            <a:endParaRPr lang="de-DE" sz="1200" dirty="0"/>
          </a:p>
          <a:p>
            <a:pPr marL="342900" indent="-342900">
              <a:buFont typeface="Wingdings" panose="05000000000000000000" pitchFamily="2" charset="2"/>
              <a:buChar char="Ø"/>
            </a:pPr>
            <a:r>
              <a:rPr lang="de-DE" sz="1800" dirty="0">
                <a:solidFill>
                  <a:srgbClr val="C00000"/>
                </a:solidFill>
              </a:rPr>
              <a:t>Online-Unterstützungsprogramme von </a:t>
            </a:r>
            <a:r>
              <a:rPr lang="de-DE" sz="1800" dirty="0" err="1">
                <a:solidFill>
                  <a:srgbClr val="C00000"/>
                </a:solidFill>
              </a:rPr>
              <a:t>Novego</a:t>
            </a:r>
            <a:r>
              <a:rPr lang="de-DE" sz="1800" dirty="0">
                <a:solidFill>
                  <a:srgbClr val="C00000"/>
                </a:solidFill>
              </a:rPr>
              <a:t> zu den Themen Depressionen, Ängsten, Stress, Burnout oder Schlafproblemen (ggf. Kostenübernahme der Krankenversicherung) – z.B. zur Überbrückung der Wartezeit vor einer Psychotherapie, als Therapiebegleitung oder Vorbeugend</a:t>
            </a:r>
          </a:p>
          <a:p>
            <a:pPr marL="342900" indent="-342900">
              <a:buFont typeface="Wingdings" panose="05000000000000000000" pitchFamily="2" charset="2"/>
              <a:buChar char="Ø"/>
            </a:pPr>
            <a:r>
              <a:rPr lang="de-DE" sz="1800" dirty="0">
                <a:solidFill>
                  <a:srgbClr val="C00000"/>
                </a:solidFill>
              </a:rPr>
              <a:t>In Kürze verfügbar:  Terminservice                                                                                                               Der Terminservice von MD </a:t>
            </a:r>
            <a:r>
              <a:rPr lang="de-DE" sz="1800" dirty="0" err="1">
                <a:solidFill>
                  <a:srgbClr val="C00000"/>
                </a:solidFill>
              </a:rPr>
              <a:t>Medicus</a:t>
            </a:r>
            <a:r>
              <a:rPr lang="de-DE" sz="1800" dirty="0">
                <a:solidFill>
                  <a:srgbClr val="C00000"/>
                </a:solidFill>
              </a:rPr>
              <a:t> recherchiert geeignete Spezialisten in der Nähe und vereinbart auf Wunsch gleich den Termin beim Psychiater, Psychologen oder Psychotherapeut</a:t>
            </a:r>
          </a:p>
        </p:txBody>
      </p:sp>
      <p:sp>
        <p:nvSpPr>
          <p:cNvPr id="5" name="Titel 4"/>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3205188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3" name="Textplatzhalter 2"/>
          <p:cNvSpPr>
            <a:spLocks noGrp="1"/>
          </p:cNvSpPr>
          <p:nvPr>
            <p:ph type="body" sz="half" idx="2"/>
          </p:nvPr>
        </p:nvSpPr>
        <p:spPr/>
        <p:txBody>
          <a:bodyPr/>
          <a:lstStyle/>
          <a:p>
            <a:r>
              <a:rPr lang="de-DE" sz="3600" dirty="0"/>
              <a:t>Neues aus der Risikoprüfung</a:t>
            </a:r>
          </a:p>
        </p:txBody>
      </p:sp>
    </p:spTree>
    <p:extLst>
      <p:ext uri="{BB962C8B-B14F-4D97-AF65-F5344CB8AC3E}">
        <p14:creationId xmlns:p14="http://schemas.microsoft.com/office/powerpoint/2010/main" val="4169028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pic>
        <p:nvPicPr>
          <p:cNvPr id="6" name="Grafik 5"/>
          <p:cNvPicPr>
            <a:picLocks noChangeAspect="1"/>
          </p:cNvPicPr>
          <p:nvPr/>
        </p:nvPicPr>
        <p:blipFill>
          <a:blip r:embed="rId2"/>
          <a:stretch>
            <a:fillRect/>
          </a:stretch>
        </p:blipFill>
        <p:spPr>
          <a:xfrm>
            <a:off x="391103" y="275206"/>
            <a:ext cx="6162675" cy="6076950"/>
          </a:xfrm>
          <a:prstGeom prst="rect">
            <a:avLst/>
          </a:prstGeom>
        </p:spPr>
      </p:pic>
      <p:sp>
        <p:nvSpPr>
          <p:cNvPr id="7" name="Textfeld 6"/>
          <p:cNvSpPr txBox="1"/>
          <p:nvPr/>
        </p:nvSpPr>
        <p:spPr>
          <a:xfrm>
            <a:off x="7554482" y="1888621"/>
            <a:ext cx="3794333" cy="1200329"/>
          </a:xfrm>
          <a:prstGeom prst="rect">
            <a:avLst/>
          </a:prstGeom>
          <a:noFill/>
        </p:spPr>
        <p:txBody>
          <a:bodyPr wrap="square" rtlCol="0">
            <a:spAutoFit/>
          </a:bodyPr>
          <a:lstStyle/>
          <a:p>
            <a:r>
              <a:rPr lang="de-DE" sz="3600" dirty="0"/>
              <a:t>Wie würden Sie entscheiden?</a:t>
            </a:r>
          </a:p>
        </p:txBody>
      </p:sp>
    </p:spTree>
    <p:extLst>
      <p:ext uri="{BB962C8B-B14F-4D97-AF65-F5344CB8AC3E}">
        <p14:creationId xmlns:p14="http://schemas.microsoft.com/office/powerpoint/2010/main" val="22331416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9913" y="490754"/>
            <a:ext cx="11332633" cy="677862"/>
          </a:xfrm>
        </p:spPr>
        <p:txBody>
          <a:bodyPr/>
          <a:lstStyle/>
          <a:p>
            <a:r>
              <a:rPr lang="de-DE" dirty="0"/>
              <a:t>Voten</a:t>
            </a:r>
          </a:p>
        </p:txBody>
      </p:sp>
      <p:graphicFrame>
        <p:nvGraphicFramePr>
          <p:cNvPr id="5" name="Inhaltsplatzhalter 4"/>
          <p:cNvGraphicFramePr>
            <a:graphicFrameLocks noGrp="1"/>
          </p:cNvGraphicFramePr>
          <p:nvPr>
            <p:ph idx="1"/>
          </p:nvPr>
        </p:nvGraphicFramePr>
        <p:xfrm>
          <a:off x="1325563" y="2407920"/>
          <a:ext cx="9537700" cy="2042160"/>
        </p:xfrm>
        <a:graphic>
          <a:graphicData uri="http://schemas.openxmlformats.org/drawingml/2006/table">
            <a:tbl>
              <a:tblPr/>
              <a:tblGrid>
                <a:gridCol w="1524000">
                  <a:extLst>
                    <a:ext uri="{9D8B030D-6E8A-4147-A177-3AD203B41FA5}">
                      <a16:colId xmlns:a16="http://schemas.microsoft.com/office/drawing/2014/main" xmlns="" val="20000"/>
                    </a:ext>
                  </a:extLst>
                </a:gridCol>
                <a:gridCol w="1536700">
                  <a:extLst>
                    <a:ext uri="{9D8B030D-6E8A-4147-A177-3AD203B41FA5}">
                      <a16:colId xmlns:a16="http://schemas.microsoft.com/office/drawing/2014/main" xmlns="" val="20001"/>
                    </a:ext>
                  </a:extLst>
                </a:gridCol>
                <a:gridCol w="4953000">
                  <a:extLst>
                    <a:ext uri="{9D8B030D-6E8A-4147-A177-3AD203B41FA5}">
                      <a16:colId xmlns:a16="http://schemas.microsoft.com/office/drawing/2014/main" xmlns="" val="20002"/>
                    </a:ext>
                  </a:extLst>
                </a:gridCol>
                <a:gridCol w="1524000">
                  <a:extLst>
                    <a:ext uri="{9D8B030D-6E8A-4147-A177-3AD203B41FA5}">
                      <a16:colId xmlns:a16="http://schemas.microsoft.com/office/drawing/2014/main" xmlns="" val="20003"/>
                    </a:ext>
                  </a:extLst>
                </a:gridCol>
              </a:tblGrid>
              <a:tr h="255270">
                <a:tc>
                  <a:txBody>
                    <a:bodyPr/>
                    <a:lstStyle/>
                    <a:p>
                      <a:pPr algn="ctr" fontAlgn="b"/>
                      <a:r>
                        <a:rPr lang="de-DE" sz="1000" b="1" i="0" u="none" strike="noStrike" dirty="0">
                          <a:solidFill>
                            <a:srgbClr val="000000"/>
                          </a:solidFill>
                          <a:effectLst/>
                          <a:latin typeface="Arial" panose="020B0604020202020204" pitchFamily="34" charset="0"/>
                        </a:rPr>
                        <a:t>Versicherer</a:t>
                      </a:r>
                    </a:p>
                  </a:txBody>
                  <a:tcPr marL="9525" marR="9525" marT="9525" marB="0" anchor="b">
                    <a:lnL>
                      <a:noFill/>
                    </a:lnL>
                    <a:lnR>
                      <a:noFill/>
                    </a:lnR>
                    <a:lnT>
                      <a:noFill/>
                    </a:lnT>
                    <a:lnB>
                      <a:noFill/>
                    </a:lnB>
                  </a:tcPr>
                </a:tc>
                <a:tc>
                  <a:txBody>
                    <a:bodyPr/>
                    <a:lstStyle/>
                    <a:p>
                      <a:pPr algn="ctr" fontAlgn="b"/>
                      <a:r>
                        <a:rPr lang="de-DE" sz="1000" b="1" i="0" u="none" strike="noStrike">
                          <a:solidFill>
                            <a:srgbClr val="000000"/>
                          </a:solidFill>
                          <a:effectLst/>
                          <a:latin typeface="Arial" panose="020B0604020202020204" pitchFamily="34" charset="0"/>
                        </a:rPr>
                        <a:t>Zahlbeitrag</a:t>
                      </a:r>
                    </a:p>
                  </a:txBody>
                  <a:tcPr marL="9525" marR="9525" marT="9525" marB="0" anchor="b">
                    <a:lnL>
                      <a:noFill/>
                    </a:lnL>
                    <a:lnR>
                      <a:noFill/>
                    </a:lnR>
                    <a:lnT>
                      <a:noFill/>
                    </a:lnT>
                    <a:lnB>
                      <a:noFill/>
                    </a:lnB>
                  </a:tcPr>
                </a:tc>
                <a:tc>
                  <a:txBody>
                    <a:bodyPr/>
                    <a:lstStyle/>
                    <a:p>
                      <a:pPr algn="ctr" fontAlgn="b"/>
                      <a:r>
                        <a:rPr lang="de-DE" sz="1000" b="1" i="0" u="none" strike="noStrike" dirty="0">
                          <a:solidFill>
                            <a:srgbClr val="000000"/>
                          </a:solidFill>
                          <a:effectLst/>
                          <a:latin typeface="Arial" panose="020B0604020202020204" pitchFamily="34" charset="0"/>
                        </a:rPr>
                        <a:t>Vertragskonditionen</a:t>
                      </a:r>
                    </a:p>
                  </a:txBody>
                  <a:tcPr marL="9525" marR="9525" marT="9525" marB="0" anchor="b">
                    <a:lnL>
                      <a:noFill/>
                    </a:lnL>
                    <a:lnR>
                      <a:noFill/>
                    </a:lnR>
                    <a:lnT>
                      <a:noFill/>
                    </a:lnT>
                    <a:lnB>
                      <a:noFill/>
                    </a:lnB>
                  </a:tcPr>
                </a:tc>
                <a:tc>
                  <a:txBody>
                    <a:bodyPr/>
                    <a:lstStyle/>
                    <a:p>
                      <a:pPr algn="ctr" fontAlgn="b"/>
                      <a:r>
                        <a:rPr lang="de-DE" sz="1000" b="1" i="0" u="none" strike="noStrike">
                          <a:solidFill>
                            <a:srgbClr val="000000"/>
                          </a:solidFill>
                          <a:effectLst/>
                          <a:latin typeface="Arial" panose="020B0604020202020204" pitchFamily="34" charset="0"/>
                        </a:rPr>
                        <a:t>ärztliches Zeugnis</a:t>
                      </a:r>
                    </a:p>
                  </a:txBody>
                  <a:tcPr marL="9525" marR="9525" marT="9525" marB="0" anchor="b">
                    <a:lnL>
                      <a:noFill/>
                    </a:lnL>
                    <a:lnR>
                      <a:noFill/>
                    </a:lnR>
                    <a:lnT>
                      <a:noFill/>
                    </a:lnT>
                    <a:lnB>
                      <a:noFill/>
                    </a:lnB>
                  </a:tcPr>
                </a:tc>
                <a:extLst>
                  <a:ext uri="{0D108BD9-81ED-4DB2-BD59-A6C34878D82A}">
                    <a16:rowId xmlns:a16="http://schemas.microsoft.com/office/drawing/2014/main" xmlns="" val="10000"/>
                  </a:ext>
                </a:extLst>
              </a:tr>
              <a:tr h="255270">
                <a:tc>
                  <a:txBody>
                    <a:bodyPr/>
                    <a:lstStyle/>
                    <a:p>
                      <a:pPr algn="l" fontAlgn="b"/>
                      <a:r>
                        <a:rPr lang="de-DE" sz="1000" b="0" i="0" u="none" strike="noStrike">
                          <a:solidFill>
                            <a:srgbClr val="000000"/>
                          </a:solidFill>
                          <a:effectLst/>
                          <a:latin typeface="Arial" panose="020B0604020202020204" pitchFamily="34" charset="0"/>
                        </a:rPr>
                        <a:t>Allianz</a:t>
                      </a:r>
                    </a:p>
                  </a:txBody>
                  <a:tcPr marL="9525" marR="9525" marT="9525" marB="0" anchor="b">
                    <a:lnL>
                      <a:noFill/>
                    </a:lnL>
                    <a:lnR>
                      <a:noFill/>
                    </a:lnR>
                    <a:lnT>
                      <a:noFill/>
                    </a:lnT>
                    <a:lnB>
                      <a:noFill/>
                    </a:lnB>
                  </a:tcPr>
                </a:tc>
                <a:tc>
                  <a:txBody>
                    <a:bodyPr/>
                    <a:lstStyle/>
                    <a:p>
                      <a:pPr algn="r" fontAlgn="b"/>
                      <a:r>
                        <a:rPr lang="de-DE" sz="1000" b="0" i="0" u="none" strike="noStrike">
                          <a:solidFill>
                            <a:srgbClr val="000000"/>
                          </a:solidFill>
                          <a:effectLst/>
                          <a:latin typeface="Arial" panose="020B0604020202020204" pitchFamily="34" charset="0"/>
                        </a:rPr>
                        <a:t>122,71 €</a:t>
                      </a:r>
                    </a:p>
                  </a:txBody>
                  <a:tcPr marL="9525" marR="9525" marT="9525" marB="0" anchor="b">
                    <a:lnL>
                      <a:noFill/>
                    </a:lnL>
                    <a:lnR>
                      <a:noFill/>
                    </a:lnR>
                    <a:lnT>
                      <a:noFill/>
                    </a:lnT>
                    <a:lnB>
                      <a:noFill/>
                    </a:lnB>
                  </a:tcPr>
                </a:tc>
                <a:tc>
                  <a:txBody>
                    <a:bodyPr/>
                    <a:lstStyle/>
                    <a:p>
                      <a:pPr algn="ctr" fontAlgn="b"/>
                      <a:r>
                        <a:rPr lang="de-DE" sz="1000" b="1" i="0" u="none" strike="noStrike">
                          <a:solidFill>
                            <a:srgbClr val="FFC000"/>
                          </a:solidFill>
                          <a:effectLst/>
                          <a:latin typeface="Arial" panose="020B0604020202020204" pitchFamily="34" charset="0"/>
                        </a:rPr>
                        <a:t>50 % Ausgleichsbeitrag  (nach HAB)</a:t>
                      </a:r>
                    </a:p>
                  </a:txBody>
                  <a:tcPr marL="9525" marR="9525" marT="9525" marB="0" anchor="b">
                    <a:lnL>
                      <a:noFill/>
                    </a:lnL>
                    <a:lnR>
                      <a:noFill/>
                    </a:lnR>
                    <a:lnT>
                      <a:noFill/>
                    </a:lnT>
                    <a:lnB>
                      <a:noFill/>
                    </a:lnB>
                  </a:tcPr>
                </a:tc>
                <a:tc>
                  <a:txBody>
                    <a:bodyPr/>
                    <a:lstStyle/>
                    <a:p>
                      <a:pPr algn="ctr" fontAlgn="b"/>
                      <a:r>
                        <a:rPr lang="de-DE" sz="1000" b="0" i="0" u="none" strike="noStrike">
                          <a:solidFill>
                            <a:srgbClr val="000000"/>
                          </a:solidFill>
                          <a:effectLst/>
                          <a:latin typeface="Arial" panose="020B0604020202020204" pitchFamily="34" charset="0"/>
                        </a:rPr>
                        <a:t>ab 2.500 €</a:t>
                      </a:r>
                    </a:p>
                  </a:txBody>
                  <a:tcPr marL="9525" marR="9525" marT="9525" marB="0" anchor="b">
                    <a:lnL>
                      <a:noFill/>
                    </a:lnL>
                    <a:lnR>
                      <a:noFill/>
                    </a:lnR>
                    <a:lnT>
                      <a:noFill/>
                    </a:lnT>
                    <a:lnB>
                      <a:noFill/>
                    </a:lnB>
                  </a:tcPr>
                </a:tc>
                <a:extLst>
                  <a:ext uri="{0D108BD9-81ED-4DB2-BD59-A6C34878D82A}">
                    <a16:rowId xmlns:a16="http://schemas.microsoft.com/office/drawing/2014/main" xmlns="" val="10001"/>
                  </a:ext>
                </a:extLst>
              </a:tr>
              <a:tr h="255270">
                <a:tc>
                  <a:txBody>
                    <a:bodyPr/>
                    <a:lstStyle/>
                    <a:p>
                      <a:pPr algn="l" fontAlgn="b"/>
                      <a:r>
                        <a:rPr lang="de-DE" sz="1000" b="0" i="0" u="none" strike="noStrike">
                          <a:solidFill>
                            <a:srgbClr val="000000"/>
                          </a:solidFill>
                          <a:effectLst/>
                          <a:latin typeface="Arial" panose="020B0604020202020204" pitchFamily="34" charset="0"/>
                        </a:rPr>
                        <a:t>LV1871</a:t>
                      </a:r>
                    </a:p>
                  </a:txBody>
                  <a:tcPr marL="9525" marR="9525" marT="9525" marB="0" anchor="b">
                    <a:lnL>
                      <a:noFill/>
                    </a:lnL>
                    <a:lnR>
                      <a:noFill/>
                    </a:lnR>
                    <a:lnT>
                      <a:noFill/>
                    </a:lnT>
                    <a:lnB>
                      <a:noFill/>
                    </a:lnB>
                  </a:tcPr>
                </a:tc>
                <a:tc>
                  <a:txBody>
                    <a:bodyPr/>
                    <a:lstStyle/>
                    <a:p>
                      <a:pPr algn="r" fontAlgn="b"/>
                      <a:r>
                        <a:rPr lang="de-DE" sz="1000" b="0" i="0" u="none" strike="noStrike">
                          <a:solidFill>
                            <a:srgbClr val="000000"/>
                          </a:solidFill>
                          <a:effectLst/>
                          <a:latin typeface="Arial" panose="020B0604020202020204" pitchFamily="34" charset="0"/>
                        </a:rPr>
                        <a:t>112,87 €</a:t>
                      </a:r>
                    </a:p>
                  </a:txBody>
                  <a:tcPr marL="9525" marR="9525" marT="9525" marB="0" anchor="b">
                    <a:lnL>
                      <a:noFill/>
                    </a:lnL>
                    <a:lnR>
                      <a:noFill/>
                    </a:lnR>
                    <a:lnT>
                      <a:noFill/>
                    </a:lnT>
                    <a:lnB>
                      <a:noFill/>
                    </a:lnB>
                  </a:tcPr>
                </a:tc>
                <a:tc>
                  <a:txBody>
                    <a:bodyPr/>
                    <a:lstStyle/>
                    <a:p>
                      <a:pPr algn="ctr" fontAlgn="b"/>
                      <a:r>
                        <a:rPr lang="de-DE" sz="1000" b="1" i="0" u="none" strike="noStrike">
                          <a:solidFill>
                            <a:srgbClr val="FF0000"/>
                          </a:solidFill>
                          <a:effectLst/>
                          <a:latin typeface="Arial" panose="020B0604020202020204" pitchFamily="34" charset="0"/>
                        </a:rPr>
                        <a:t>Zurückstellung</a:t>
                      </a:r>
                    </a:p>
                  </a:txBody>
                  <a:tcPr marL="9525" marR="9525" marT="9525" marB="0" anchor="b">
                    <a:lnL>
                      <a:noFill/>
                    </a:lnL>
                    <a:lnR>
                      <a:noFill/>
                    </a:lnR>
                    <a:lnT>
                      <a:noFill/>
                    </a:lnT>
                    <a:lnB>
                      <a:noFill/>
                    </a:lnB>
                  </a:tcPr>
                </a:tc>
                <a:tc>
                  <a:txBody>
                    <a:bodyPr/>
                    <a:lstStyle/>
                    <a:p>
                      <a:pPr algn="ctr" fontAlgn="b"/>
                      <a:endParaRPr lang="de-DE"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10002"/>
                  </a:ext>
                </a:extLst>
              </a:tr>
              <a:tr h="255270">
                <a:tc>
                  <a:txBody>
                    <a:bodyPr/>
                    <a:lstStyle/>
                    <a:p>
                      <a:pPr algn="l" fontAlgn="b"/>
                      <a:r>
                        <a:rPr lang="de-DE" sz="1000" b="0" i="0" u="none" strike="noStrike">
                          <a:solidFill>
                            <a:srgbClr val="000000"/>
                          </a:solidFill>
                          <a:effectLst/>
                          <a:latin typeface="Arial" panose="020B0604020202020204" pitchFamily="34" charset="0"/>
                        </a:rPr>
                        <a:t>Baloise</a:t>
                      </a:r>
                    </a:p>
                  </a:txBody>
                  <a:tcPr marL="9525" marR="9525" marT="9525" marB="0" anchor="b">
                    <a:lnL>
                      <a:noFill/>
                    </a:lnL>
                    <a:lnR>
                      <a:noFill/>
                    </a:lnR>
                    <a:lnT>
                      <a:noFill/>
                    </a:lnT>
                    <a:lnB>
                      <a:noFill/>
                    </a:lnB>
                  </a:tcPr>
                </a:tc>
                <a:tc>
                  <a:txBody>
                    <a:bodyPr/>
                    <a:lstStyle/>
                    <a:p>
                      <a:pPr algn="r" fontAlgn="b"/>
                      <a:r>
                        <a:rPr lang="de-DE" sz="1000" b="0" i="0" u="none" strike="noStrike">
                          <a:solidFill>
                            <a:srgbClr val="000000"/>
                          </a:solidFill>
                          <a:effectLst/>
                          <a:latin typeface="Arial" panose="020B0604020202020204" pitchFamily="34" charset="0"/>
                        </a:rPr>
                        <a:t>104,09 €</a:t>
                      </a:r>
                    </a:p>
                  </a:txBody>
                  <a:tcPr marL="9525" marR="9525" marT="9525" marB="0" anchor="b">
                    <a:lnL>
                      <a:noFill/>
                    </a:lnL>
                    <a:lnR>
                      <a:noFill/>
                    </a:lnR>
                    <a:lnT>
                      <a:noFill/>
                    </a:lnT>
                    <a:lnB>
                      <a:noFill/>
                    </a:lnB>
                  </a:tcPr>
                </a:tc>
                <a:tc>
                  <a:txBody>
                    <a:bodyPr/>
                    <a:lstStyle/>
                    <a:p>
                      <a:pPr algn="ctr" fontAlgn="b"/>
                      <a:r>
                        <a:rPr lang="de-DE" sz="1000" b="1" i="0" u="none" strike="noStrike">
                          <a:solidFill>
                            <a:srgbClr val="FFC000"/>
                          </a:solidFill>
                          <a:effectLst/>
                          <a:latin typeface="Arial" panose="020B0604020202020204" pitchFamily="34" charset="0"/>
                        </a:rPr>
                        <a:t>Ausschlussklausel Psyche</a:t>
                      </a:r>
                    </a:p>
                  </a:txBody>
                  <a:tcPr marL="9525" marR="9525" marT="9525" marB="0" anchor="b">
                    <a:lnL>
                      <a:noFill/>
                    </a:lnL>
                    <a:lnR>
                      <a:noFill/>
                    </a:lnR>
                    <a:lnT>
                      <a:noFill/>
                    </a:lnT>
                    <a:lnB>
                      <a:noFill/>
                    </a:lnB>
                  </a:tcPr>
                </a:tc>
                <a:tc>
                  <a:txBody>
                    <a:bodyPr/>
                    <a:lstStyle/>
                    <a:p>
                      <a:pPr algn="ctr" fontAlgn="b"/>
                      <a:r>
                        <a:rPr lang="de-DE" sz="1000" b="0" i="0" u="none" strike="noStrike">
                          <a:solidFill>
                            <a:srgbClr val="000000"/>
                          </a:solidFill>
                          <a:effectLst/>
                          <a:latin typeface="Arial" panose="020B0604020202020204" pitchFamily="34" charset="0"/>
                        </a:rPr>
                        <a:t>ab 3.000 €</a:t>
                      </a:r>
                    </a:p>
                  </a:txBody>
                  <a:tcPr marL="9525" marR="9525" marT="9525" marB="0" anchor="b">
                    <a:lnL>
                      <a:noFill/>
                    </a:lnL>
                    <a:lnR>
                      <a:noFill/>
                    </a:lnR>
                    <a:lnT>
                      <a:noFill/>
                    </a:lnT>
                    <a:lnB>
                      <a:noFill/>
                    </a:lnB>
                  </a:tcPr>
                </a:tc>
                <a:extLst>
                  <a:ext uri="{0D108BD9-81ED-4DB2-BD59-A6C34878D82A}">
                    <a16:rowId xmlns:a16="http://schemas.microsoft.com/office/drawing/2014/main" xmlns="" val="10003"/>
                  </a:ext>
                </a:extLst>
              </a:tr>
              <a:tr h="255270">
                <a:tc>
                  <a:txBody>
                    <a:bodyPr/>
                    <a:lstStyle/>
                    <a:p>
                      <a:pPr algn="l" fontAlgn="b"/>
                      <a:r>
                        <a:rPr lang="de-DE" sz="1000" b="0" i="0" u="none" strike="noStrike">
                          <a:solidFill>
                            <a:srgbClr val="000000"/>
                          </a:solidFill>
                          <a:effectLst/>
                          <a:latin typeface="Arial" panose="020B0604020202020204" pitchFamily="34" charset="0"/>
                        </a:rPr>
                        <a:t>Hannoversche Leben</a:t>
                      </a:r>
                    </a:p>
                  </a:txBody>
                  <a:tcPr marL="9525" marR="9525" marT="9525" marB="0" anchor="b">
                    <a:lnL>
                      <a:noFill/>
                    </a:lnL>
                    <a:lnR>
                      <a:noFill/>
                    </a:lnR>
                    <a:lnT>
                      <a:noFill/>
                    </a:lnT>
                    <a:lnB>
                      <a:noFill/>
                    </a:lnB>
                  </a:tcPr>
                </a:tc>
                <a:tc>
                  <a:txBody>
                    <a:bodyPr/>
                    <a:lstStyle/>
                    <a:p>
                      <a:pPr algn="r" fontAlgn="b"/>
                      <a:r>
                        <a:rPr lang="de-DE" sz="1000" b="0" i="0" u="none" strike="noStrike">
                          <a:solidFill>
                            <a:srgbClr val="000000"/>
                          </a:solidFill>
                          <a:effectLst/>
                          <a:latin typeface="Arial" panose="020B0604020202020204" pitchFamily="34" charset="0"/>
                        </a:rPr>
                        <a:t>137,69 €</a:t>
                      </a:r>
                    </a:p>
                  </a:txBody>
                  <a:tcPr marL="9525" marR="9525" marT="9525" marB="0" anchor="b">
                    <a:lnL>
                      <a:noFill/>
                    </a:lnL>
                    <a:lnR>
                      <a:noFill/>
                    </a:lnR>
                    <a:lnT>
                      <a:noFill/>
                    </a:lnT>
                    <a:lnB>
                      <a:noFill/>
                    </a:lnB>
                  </a:tcPr>
                </a:tc>
                <a:tc>
                  <a:txBody>
                    <a:bodyPr/>
                    <a:lstStyle/>
                    <a:p>
                      <a:pPr algn="l" fontAlgn="b"/>
                      <a:endParaRPr lang="de-DE" sz="1000" b="1"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de-DE"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10004"/>
                  </a:ext>
                </a:extLst>
              </a:tr>
              <a:tr h="255270">
                <a:tc>
                  <a:txBody>
                    <a:bodyPr/>
                    <a:lstStyle/>
                    <a:p>
                      <a:pPr algn="l" fontAlgn="b"/>
                      <a:r>
                        <a:rPr lang="de-DE" sz="1000" b="0" i="0" u="none" strike="noStrike">
                          <a:solidFill>
                            <a:srgbClr val="000000"/>
                          </a:solidFill>
                          <a:effectLst/>
                          <a:latin typeface="Arial" panose="020B0604020202020204" pitchFamily="34" charset="0"/>
                        </a:rPr>
                        <a:t>Volkswohl Bund</a:t>
                      </a:r>
                    </a:p>
                  </a:txBody>
                  <a:tcPr marL="9525" marR="9525" marT="9525" marB="0" anchor="b">
                    <a:lnL>
                      <a:noFill/>
                    </a:lnL>
                    <a:lnR>
                      <a:noFill/>
                    </a:lnR>
                    <a:lnT>
                      <a:noFill/>
                    </a:lnT>
                    <a:lnB>
                      <a:noFill/>
                    </a:lnB>
                  </a:tcPr>
                </a:tc>
                <a:tc>
                  <a:txBody>
                    <a:bodyPr/>
                    <a:lstStyle/>
                    <a:p>
                      <a:pPr algn="r" fontAlgn="b"/>
                      <a:r>
                        <a:rPr lang="de-DE" sz="1000" b="0" i="0" u="none" strike="noStrike">
                          <a:solidFill>
                            <a:srgbClr val="000000"/>
                          </a:solidFill>
                          <a:effectLst/>
                          <a:latin typeface="Arial" panose="020B0604020202020204" pitchFamily="34" charset="0"/>
                        </a:rPr>
                        <a:t>118,47 €</a:t>
                      </a:r>
                    </a:p>
                  </a:txBody>
                  <a:tcPr marL="9525" marR="9525" marT="9525" marB="0" anchor="b">
                    <a:lnL>
                      <a:noFill/>
                    </a:lnL>
                    <a:lnR>
                      <a:noFill/>
                    </a:lnR>
                    <a:lnT>
                      <a:noFill/>
                    </a:lnT>
                    <a:lnB>
                      <a:noFill/>
                    </a:lnB>
                  </a:tcPr>
                </a:tc>
                <a:tc>
                  <a:txBody>
                    <a:bodyPr/>
                    <a:lstStyle/>
                    <a:p>
                      <a:pPr algn="ctr" fontAlgn="b"/>
                      <a:r>
                        <a:rPr lang="de-DE" sz="1000" b="1" i="0" u="none" strike="noStrike">
                          <a:solidFill>
                            <a:srgbClr val="00B050"/>
                          </a:solidFill>
                          <a:effectLst/>
                          <a:latin typeface="Arial" panose="020B0604020202020204" pitchFamily="34" charset="0"/>
                        </a:rPr>
                        <a:t>normale Annahme</a:t>
                      </a:r>
                    </a:p>
                  </a:txBody>
                  <a:tcPr marL="9525" marR="9525" marT="9525" marB="0" anchor="b">
                    <a:lnL>
                      <a:noFill/>
                    </a:lnL>
                    <a:lnR>
                      <a:noFill/>
                    </a:lnR>
                    <a:lnT>
                      <a:noFill/>
                    </a:lnT>
                    <a:lnB>
                      <a:noFill/>
                    </a:lnB>
                  </a:tcPr>
                </a:tc>
                <a:tc>
                  <a:txBody>
                    <a:bodyPr/>
                    <a:lstStyle/>
                    <a:p>
                      <a:pPr algn="ctr" fontAlgn="b"/>
                      <a:r>
                        <a:rPr lang="de-DE" sz="1000" b="0" i="0" u="none" strike="noStrike">
                          <a:solidFill>
                            <a:srgbClr val="000000"/>
                          </a:solidFill>
                          <a:effectLst/>
                          <a:latin typeface="Arial" panose="020B0604020202020204" pitchFamily="34" charset="0"/>
                        </a:rPr>
                        <a:t>ab 2.500 €</a:t>
                      </a:r>
                    </a:p>
                  </a:txBody>
                  <a:tcPr marL="9525" marR="9525" marT="9525" marB="0" anchor="b">
                    <a:lnL>
                      <a:noFill/>
                    </a:lnL>
                    <a:lnR>
                      <a:noFill/>
                    </a:lnR>
                    <a:lnT>
                      <a:noFill/>
                    </a:lnT>
                    <a:lnB>
                      <a:noFill/>
                    </a:lnB>
                  </a:tcPr>
                </a:tc>
                <a:extLst>
                  <a:ext uri="{0D108BD9-81ED-4DB2-BD59-A6C34878D82A}">
                    <a16:rowId xmlns:a16="http://schemas.microsoft.com/office/drawing/2014/main" xmlns="" val="10005"/>
                  </a:ext>
                </a:extLst>
              </a:tr>
              <a:tr h="255270">
                <a:tc>
                  <a:txBody>
                    <a:bodyPr/>
                    <a:lstStyle/>
                    <a:p>
                      <a:pPr algn="l" fontAlgn="b"/>
                      <a:r>
                        <a:rPr lang="de-DE" sz="1000" b="0" i="0" u="none" strike="noStrike">
                          <a:solidFill>
                            <a:srgbClr val="000000"/>
                          </a:solidFill>
                          <a:effectLst/>
                          <a:latin typeface="Arial" panose="020B0604020202020204" pitchFamily="34" charset="0"/>
                        </a:rPr>
                        <a:t>Dialog</a:t>
                      </a:r>
                    </a:p>
                  </a:txBody>
                  <a:tcPr marL="9525" marR="9525" marT="9525" marB="0" anchor="b">
                    <a:lnL>
                      <a:noFill/>
                    </a:lnL>
                    <a:lnR>
                      <a:noFill/>
                    </a:lnR>
                    <a:lnT>
                      <a:noFill/>
                    </a:lnT>
                    <a:lnB>
                      <a:noFill/>
                    </a:lnB>
                  </a:tcPr>
                </a:tc>
                <a:tc>
                  <a:txBody>
                    <a:bodyPr/>
                    <a:lstStyle/>
                    <a:p>
                      <a:pPr algn="r" fontAlgn="b"/>
                      <a:r>
                        <a:rPr lang="de-DE" sz="1000" b="0" i="0" u="none" strike="noStrike">
                          <a:solidFill>
                            <a:srgbClr val="000000"/>
                          </a:solidFill>
                          <a:effectLst/>
                          <a:latin typeface="Arial" panose="020B0604020202020204" pitchFamily="34" charset="0"/>
                        </a:rPr>
                        <a:t>100,71 €</a:t>
                      </a:r>
                    </a:p>
                  </a:txBody>
                  <a:tcPr marL="9525" marR="9525" marT="9525" marB="0" anchor="b">
                    <a:lnL>
                      <a:noFill/>
                    </a:lnL>
                    <a:lnR>
                      <a:noFill/>
                    </a:lnR>
                    <a:lnT>
                      <a:noFill/>
                    </a:lnT>
                    <a:lnB>
                      <a:noFill/>
                    </a:lnB>
                  </a:tcPr>
                </a:tc>
                <a:tc>
                  <a:txBody>
                    <a:bodyPr/>
                    <a:lstStyle/>
                    <a:p>
                      <a:pPr algn="ctr" fontAlgn="b"/>
                      <a:r>
                        <a:rPr lang="de-DE" sz="1000" b="1" i="0" u="none" strike="noStrike">
                          <a:solidFill>
                            <a:srgbClr val="FF0000"/>
                          </a:solidFill>
                          <a:effectLst/>
                          <a:latin typeface="Arial" panose="020B0604020202020204" pitchFamily="34" charset="0"/>
                        </a:rPr>
                        <a:t>Zurückstellung</a:t>
                      </a:r>
                    </a:p>
                  </a:txBody>
                  <a:tcPr marL="9525" marR="9525" marT="9525" marB="0" anchor="b">
                    <a:lnL>
                      <a:noFill/>
                    </a:lnL>
                    <a:lnR>
                      <a:noFill/>
                    </a:lnR>
                    <a:lnT>
                      <a:noFill/>
                    </a:lnT>
                    <a:lnB>
                      <a:noFill/>
                    </a:lnB>
                  </a:tcPr>
                </a:tc>
                <a:tc>
                  <a:txBody>
                    <a:bodyPr/>
                    <a:lstStyle/>
                    <a:p>
                      <a:pPr algn="ctr" fontAlgn="b"/>
                      <a:endParaRPr lang="de-DE"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10006"/>
                  </a:ext>
                </a:extLst>
              </a:tr>
              <a:tr h="255270">
                <a:tc>
                  <a:txBody>
                    <a:bodyPr/>
                    <a:lstStyle/>
                    <a:p>
                      <a:pPr algn="l" fontAlgn="b"/>
                      <a:r>
                        <a:rPr lang="de-DE" sz="1000" b="0" i="0" u="none" strike="noStrike">
                          <a:solidFill>
                            <a:srgbClr val="000000"/>
                          </a:solidFill>
                          <a:effectLst/>
                          <a:latin typeface="Arial" panose="020B0604020202020204" pitchFamily="34" charset="0"/>
                        </a:rPr>
                        <a:t>SwissLife</a:t>
                      </a:r>
                    </a:p>
                  </a:txBody>
                  <a:tcPr marL="9525" marR="9525" marT="9525" marB="0" anchor="b">
                    <a:lnL>
                      <a:noFill/>
                    </a:lnL>
                    <a:lnR>
                      <a:noFill/>
                    </a:lnR>
                    <a:lnT>
                      <a:noFill/>
                    </a:lnT>
                    <a:lnB>
                      <a:noFill/>
                    </a:lnB>
                  </a:tcPr>
                </a:tc>
                <a:tc>
                  <a:txBody>
                    <a:bodyPr/>
                    <a:lstStyle/>
                    <a:p>
                      <a:pPr algn="r" fontAlgn="b"/>
                      <a:r>
                        <a:rPr lang="de-DE" sz="1000" b="0" i="0" u="none" strike="noStrike">
                          <a:solidFill>
                            <a:srgbClr val="000000"/>
                          </a:solidFill>
                          <a:effectLst/>
                          <a:latin typeface="Arial" panose="020B0604020202020204" pitchFamily="34" charset="0"/>
                        </a:rPr>
                        <a:t>132,44 €</a:t>
                      </a:r>
                    </a:p>
                  </a:txBody>
                  <a:tcPr marL="9525" marR="9525" marT="9525" marB="0" anchor="b">
                    <a:lnL>
                      <a:noFill/>
                    </a:lnL>
                    <a:lnR>
                      <a:noFill/>
                    </a:lnR>
                    <a:lnT>
                      <a:noFill/>
                    </a:lnT>
                    <a:lnB>
                      <a:noFill/>
                    </a:lnB>
                  </a:tcPr>
                </a:tc>
                <a:tc>
                  <a:txBody>
                    <a:bodyPr/>
                    <a:lstStyle/>
                    <a:p>
                      <a:pPr algn="ctr" fontAlgn="b"/>
                      <a:r>
                        <a:rPr lang="de-DE" sz="1000" b="1" i="0" u="none" strike="noStrike">
                          <a:solidFill>
                            <a:srgbClr val="FF0000"/>
                          </a:solidFill>
                          <a:effectLst/>
                          <a:latin typeface="Arial" panose="020B0604020202020204" pitchFamily="34" charset="0"/>
                        </a:rPr>
                        <a:t>Zurückstellung</a:t>
                      </a:r>
                    </a:p>
                  </a:txBody>
                  <a:tcPr marL="9525" marR="9525" marT="9525" marB="0" anchor="b">
                    <a:lnL>
                      <a:noFill/>
                    </a:lnL>
                    <a:lnR>
                      <a:noFill/>
                    </a:lnR>
                    <a:lnT>
                      <a:noFill/>
                    </a:lnT>
                    <a:lnB>
                      <a:noFill/>
                    </a:lnB>
                  </a:tcPr>
                </a:tc>
                <a:tc>
                  <a:txBody>
                    <a:bodyPr/>
                    <a:lstStyle/>
                    <a:p>
                      <a:pPr algn="l" fontAlgn="b"/>
                      <a:endParaRPr lang="de-DE" sz="10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10007"/>
                  </a:ext>
                </a:extLst>
              </a:tr>
            </a:tbl>
          </a:graphicData>
        </a:graphic>
      </p:graphicFrame>
      <p:sp>
        <p:nvSpPr>
          <p:cNvPr id="4" name="Foliennummernplatzhalter 3"/>
          <p:cNvSpPr>
            <a:spLocks noGrp="1"/>
          </p:cNvSpPr>
          <p:nvPr>
            <p:ph type="sldNum" sz="quarter" idx="11"/>
          </p:nvPr>
        </p:nvSpPr>
        <p:spPr/>
        <p:txBody>
          <a:bodyPr/>
          <a:lstStyle/>
          <a:p>
            <a:pPr>
              <a:defRPr/>
            </a:pPr>
            <a:r>
              <a:rPr lang="de-DE">
                <a:solidFill>
                  <a:srgbClr val="808080"/>
                </a:solidFill>
              </a:rPr>
              <a:t>Seite </a:t>
            </a:r>
            <a:fld id="{1B8B6313-F6B3-4F8F-A831-D26FBD7338A5}" type="slidenum">
              <a:rPr lang="de-DE" smtClean="0">
                <a:solidFill>
                  <a:srgbClr val="808080"/>
                </a:solidFill>
              </a:rPr>
              <a:pPr>
                <a:defRPr/>
              </a:pPr>
              <a:t>34</a:t>
            </a:fld>
            <a:endParaRPr lang="de-DE">
              <a:solidFill>
                <a:srgbClr val="808080"/>
              </a:solidFill>
            </a:endParaRPr>
          </a:p>
        </p:txBody>
      </p:sp>
      <p:sp>
        <p:nvSpPr>
          <p:cNvPr id="6" name="Textfeld 5"/>
          <p:cNvSpPr txBox="1"/>
          <p:nvPr/>
        </p:nvSpPr>
        <p:spPr>
          <a:xfrm>
            <a:off x="1325563" y="4989250"/>
            <a:ext cx="9691625" cy="215444"/>
          </a:xfrm>
          <a:prstGeom prst="rect">
            <a:avLst/>
          </a:prstGeom>
          <a:noFill/>
        </p:spPr>
        <p:txBody>
          <a:bodyPr wrap="square" rtlCol="0">
            <a:spAutoFit/>
          </a:bodyPr>
          <a:lstStyle/>
          <a:p>
            <a:r>
              <a:rPr lang="de-DE" sz="800" dirty="0"/>
              <a:t>* EA 67 Jahre, ohne AU-Klausel, € 3.000 €</a:t>
            </a:r>
          </a:p>
        </p:txBody>
      </p:sp>
    </p:spTree>
    <p:extLst>
      <p:ext uri="{BB962C8B-B14F-4D97-AF65-F5344CB8AC3E}">
        <p14:creationId xmlns:p14="http://schemas.microsoft.com/office/powerpoint/2010/main" val="3674829979"/>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0"/>
          </p:nvPr>
        </p:nvSpPr>
        <p:spPr/>
        <p:txBody>
          <a:bodyPr/>
          <a:lstStyle/>
          <a:p>
            <a:r>
              <a:rPr lang="de-DE" dirty="0"/>
              <a:t>Neues vom Versicherer / Hannoversche</a:t>
            </a:r>
          </a:p>
        </p:txBody>
      </p:sp>
      <p:sp>
        <p:nvSpPr>
          <p:cNvPr id="3" name="Textplatzhalter 2"/>
          <p:cNvSpPr>
            <a:spLocks noGrp="1"/>
          </p:cNvSpPr>
          <p:nvPr>
            <p:ph type="body" sz="half" idx="2"/>
          </p:nvPr>
        </p:nvSpPr>
        <p:spPr/>
        <p:txBody>
          <a:bodyPr/>
          <a:lstStyle/>
          <a:p>
            <a:r>
              <a:rPr lang="de-DE" b="1" dirty="0"/>
              <a:t>Risikoprüfung Hannoversche: </a:t>
            </a:r>
          </a:p>
          <a:p>
            <a:endParaRPr lang="de-DE" dirty="0"/>
          </a:p>
          <a:p>
            <a:pPr marL="342900" indent="-342900">
              <a:buFont typeface="Wingdings" panose="05000000000000000000" pitchFamily="2" charset="2"/>
              <a:buChar char="Ø"/>
            </a:pPr>
            <a:r>
              <a:rPr lang="de-DE" dirty="0"/>
              <a:t>ggf. mit Zuschlag Leberwerte, Cholesterin, kardiologische Erkrankungen, ADHS, Kopfschmerzen/Migräne</a:t>
            </a:r>
          </a:p>
          <a:p>
            <a:pPr marL="342900" indent="-342900">
              <a:buFont typeface="Wingdings" panose="05000000000000000000" pitchFamily="2" charset="2"/>
              <a:buChar char="Ø"/>
            </a:pPr>
            <a:r>
              <a:rPr lang="de-DE" dirty="0"/>
              <a:t>Mit Zuschlag: Gicht</a:t>
            </a:r>
          </a:p>
          <a:p>
            <a:pPr marL="342900" indent="-342900">
              <a:buFont typeface="Wingdings" panose="05000000000000000000" pitchFamily="2" charset="2"/>
              <a:buChar char="Ø"/>
            </a:pPr>
            <a:r>
              <a:rPr lang="de-DE" dirty="0"/>
              <a:t>Ausschlussklausel: Epilepsie</a:t>
            </a:r>
          </a:p>
          <a:p>
            <a:pPr marL="342900" indent="-342900">
              <a:buFont typeface="Wingdings" panose="05000000000000000000" pitchFamily="2" charset="2"/>
              <a:buChar char="Ø"/>
            </a:pPr>
            <a:endParaRPr lang="de-DE" dirty="0"/>
          </a:p>
          <a:p>
            <a:r>
              <a:rPr lang="de-DE" dirty="0"/>
              <a:t>    - trotzdem immer individuelle Prüfung und somit auch andere Entscheidung möglich - </a:t>
            </a:r>
          </a:p>
        </p:txBody>
      </p:sp>
      <p:sp>
        <p:nvSpPr>
          <p:cNvPr id="2" name="Titel 1"/>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34364884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36</a:t>
            </a:fld>
            <a:endParaRPr lang="de-DE" dirty="0"/>
          </a:p>
        </p:txBody>
      </p:sp>
      <p:sp>
        <p:nvSpPr>
          <p:cNvPr id="3" name="Textplatzhalter 2"/>
          <p:cNvSpPr>
            <a:spLocks noGrp="1"/>
          </p:cNvSpPr>
          <p:nvPr>
            <p:ph type="body" sz="quarter" idx="10"/>
          </p:nvPr>
        </p:nvSpPr>
        <p:spPr/>
        <p:txBody>
          <a:bodyPr/>
          <a:lstStyle/>
          <a:p>
            <a:r>
              <a:rPr lang="de-DE" dirty="0"/>
              <a:t>Antragsentscheidungen</a:t>
            </a:r>
          </a:p>
          <a:p>
            <a:endParaRPr lang="de-DE" dirty="0"/>
          </a:p>
        </p:txBody>
      </p:sp>
      <p:sp>
        <p:nvSpPr>
          <p:cNvPr id="4" name="Textplatzhalter 3"/>
          <p:cNvSpPr>
            <a:spLocks noGrp="1"/>
          </p:cNvSpPr>
          <p:nvPr>
            <p:ph type="body" sz="half" idx="2"/>
          </p:nvPr>
        </p:nvSpPr>
        <p:spPr/>
        <p:txBody>
          <a:bodyPr/>
          <a:lstStyle/>
          <a:p>
            <a:endParaRPr lang="de-DE" b="1" u="sng" dirty="0"/>
          </a:p>
          <a:p>
            <a:r>
              <a:rPr lang="de-DE" b="1" u="sng" dirty="0"/>
              <a:t>Grundfähigkeit ohne Psyche-Baustein</a:t>
            </a:r>
          </a:p>
          <a:p>
            <a:endParaRPr lang="de-DE" dirty="0"/>
          </a:p>
          <a:p>
            <a:r>
              <a:rPr lang="de-DE" dirty="0"/>
              <a:t>Obwohl keine Psyche-Absicherung beantragt wird, kann es bei regelmäßiger Medikamenteneinnahme zu einen Risikoausgleichsbeitrag kommen.</a:t>
            </a:r>
          </a:p>
          <a:p>
            <a:endParaRPr lang="de-DE" dirty="0"/>
          </a:p>
          <a:p>
            <a:pPr marL="342900" indent="-342900">
              <a:buFont typeface="Wingdings" panose="05000000000000000000" pitchFamily="2" charset="2"/>
              <a:buChar char="Ø"/>
            </a:pPr>
            <a:r>
              <a:rPr lang="de-DE" dirty="0"/>
              <a:t>Grund dafür ist, dass das Medikament auf den gesamten Körper wirkt (inkl. möglicher Nebenwirkungen)</a:t>
            </a:r>
          </a:p>
        </p:txBody>
      </p:sp>
      <p:sp>
        <p:nvSpPr>
          <p:cNvPr id="5" name="Titel 4"/>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27178502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37</a:t>
            </a:fld>
            <a:endParaRPr lang="de-DE" dirty="0"/>
          </a:p>
        </p:txBody>
      </p:sp>
      <p:sp>
        <p:nvSpPr>
          <p:cNvPr id="3" name="Textplatzhalter 2"/>
          <p:cNvSpPr>
            <a:spLocks noGrp="1"/>
          </p:cNvSpPr>
          <p:nvPr>
            <p:ph type="body" sz="quarter" idx="10"/>
          </p:nvPr>
        </p:nvSpPr>
        <p:spPr/>
        <p:txBody>
          <a:bodyPr/>
          <a:lstStyle/>
          <a:p>
            <a:r>
              <a:rPr lang="de-DE" dirty="0"/>
              <a:t>Antragsentscheidungen</a:t>
            </a:r>
          </a:p>
        </p:txBody>
      </p:sp>
      <p:sp>
        <p:nvSpPr>
          <p:cNvPr id="4" name="Textplatzhalter 3"/>
          <p:cNvSpPr>
            <a:spLocks noGrp="1"/>
          </p:cNvSpPr>
          <p:nvPr>
            <p:ph type="body" sz="half" idx="2"/>
          </p:nvPr>
        </p:nvSpPr>
        <p:spPr/>
        <p:txBody>
          <a:bodyPr/>
          <a:lstStyle/>
          <a:p>
            <a:endParaRPr lang="de-DE" dirty="0"/>
          </a:p>
          <a:p>
            <a:r>
              <a:rPr lang="de-DE" b="1" dirty="0"/>
              <a:t>RVA SBU Marketingmanagerin *1991 / in den letzten 3,5 Jahren 4x Rückenbehandlungen</a:t>
            </a:r>
          </a:p>
          <a:p>
            <a:endParaRPr lang="de-DE" dirty="0"/>
          </a:p>
          <a:p>
            <a:pPr marL="342900" indent="-342900">
              <a:buFont typeface="Wingdings" panose="05000000000000000000" pitchFamily="2" charset="2"/>
              <a:buChar char="§"/>
            </a:pPr>
            <a:r>
              <a:rPr lang="de-DE" dirty="0" err="1"/>
              <a:t>Baloise</a:t>
            </a:r>
            <a:r>
              <a:rPr lang="de-DE" dirty="0"/>
              <a:t>: Ausschluss ohne Überprüfung</a:t>
            </a:r>
          </a:p>
          <a:p>
            <a:pPr marL="342900" indent="-342900">
              <a:buFont typeface="Wingdings" panose="05000000000000000000" pitchFamily="2" charset="2"/>
              <a:buChar char="§"/>
            </a:pPr>
            <a:r>
              <a:rPr lang="de-DE" dirty="0"/>
              <a:t>VWB: Ausschluss + Überprüfbarkeit nach 2 behandlungsfreien Jahren</a:t>
            </a:r>
          </a:p>
          <a:p>
            <a:pPr marL="342900" indent="-342900">
              <a:buFont typeface="Wingdings" panose="05000000000000000000" pitchFamily="2" charset="2"/>
              <a:buChar char="§"/>
            </a:pPr>
            <a:r>
              <a:rPr lang="de-DE" dirty="0"/>
              <a:t>AL: Ausschluss + Überprüfbarkeit nach 1 behandlungsfreiem Jahr</a:t>
            </a:r>
          </a:p>
          <a:p>
            <a:pPr marL="342900" indent="-342900">
              <a:buFont typeface="Wingdings" panose="05000000000000000000" pitchFamily="2" charset="2"/>
              <a:buChar char="§"/>
            </a:pPr>
            <a:r>
              <a:rPr lang="de-DE" dirty="0"/>
              <a:t>LV1871: Normalannahme</a:t>
            </a:r>
          </a:p>
        </p:txBody>
      </p:sp>
      <p:sp>
        <p:nvSpPr>
          <p:cNvPr id="5" name="Titel 4"/>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18533648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38</a:t>
            </a:fld>
            <a:endParaRPr lang="de-DE" dirty="0"/>
          </a:p>
        </p:txBody>
      </p:sp>
      <p:sp>
        <p:nvSpPr>
          <p:cNvPr id="3" name="Textplatzhalter 2"/>
          <p:cNvSpPr>
            <a:spLocks noGrp="1"/>
          </p:cNvSpPr>
          <p:nvPr>
            <p:ph type="body" sz="quarter" idx="10"/>
          </p:nvPr>
        </p:nvSpPr>
        <p:spPr/>
        <p:txBody>
          <a:bodyPr/>
          <a:lstStyle/>
          <a:p>
            <a:r>
              <a:rPr lang="de-DE" dirty="0"/>
              <a:t>Antragsentscheidungen</a:t>
            </a:r>
          </a:p>
          <a:p>
            <a:endParaRPr lang="de-DE" dirty="0"/>
          </a:p>
        </p:txBody>
      </p:sp>
      <p:sp>
        <p:nvSpPr>
          <p:cNvPr id="4" name="Textplatzhalter 3"/>
          <p:cNvSpPr>
            <a:spLocks noGrp="1"/>
          </p:cNvSpPr>
          <p:nvPr>
            <p:ph type="body" sz="half" idx="2"/>
          </p:nvPr>
        </p:nvSpPr>
        <p:spPr/>
        <p:txBody>
          <a:bodyPr/>
          <a:lstStyle/>
          <a:p>
            <a:r>
              <a:rPr lang="de-DE" b="1" dirty="0"/>
              <a:t>RVA PKV-Voll Marketingmanagerin *1991 / in den letzten 3,5 Jahren 4x Rückenbehandlungen (teilweise mussten den Gesellschaften ergänzende Unterlagen zur Verfügung gestellt werden):</a:t>
            </a:r>
          </a:p>
          <a:p>
            <a:endParaRPr lang="de-DE" b="1" dirty="0"/>
          </a:p>
          <a:p>
            <a:r>
              <a:rPr lang="de-DE" sz="1600" dirty="0"/>
              <a:t>BBKK: Zuschlag 20,80 € Zähneknirschen + 25,70 € Wirbelsäule mit einem Jahr Beschwerdefreiheit verhandelbar</a:t>
            </a:r>
          </a:p>
          <a:p>
            <a:r>
              <a:rPr lang="de-DE" sz="1600" dirty="0"/>
              <a:t>ARAG: Zuschlag 103,38 € Wirbelsäule (auf Nachfrage nach 5 Jahren verhandelbar) </a:t>
            </a:r>
          </a:p>
          <a:p>
            <a:r>
              <a:rPr lang="de-DE" sz="1600" dirty="0"/>
              <a:t>Barmenia: 134,44 € Wirbelsäule</a:t>
            </a:r>
          </a:p>
          <a:p>
            <a:r>
              <a:rPr lang="de-DE" sz="1600" dirty="0"/>
              <a:t>Hallesche variabel: Im Tarif XL 600 – 84,67 €</a:t>
            </a:r>
          </a:p>
          <a:p>
            <a:r>
              <a:rPr lang="de-DE" sz="1600" dirty="0"/>
              <a:t>Signal variabel: Im Tarif Esprit 77,27 € </a:t>
            </a:r>
          </a:p>
          <a:p>
            <a:r>
              <a:rPr lang="de-DE" sz="1600" dirty="0"/>
              <a:t>R+V: Ablehnung</a:t>
            </a:r>
          </a:p>
          <a:p>
            <a:r>
              <a:rPr lang="de-DE" sz="1600" dirty="0" err="1"/>
              <a:t>uniVersa</a:t>
            </a:r>
            <a:r>
              <a:rPr lang="de-DE" sz="1600" dirty="0"/>
              <a:t>: Ablehnung</a:t>
            </a:r>
          </a:p>
          <a:p>
            <a:r>
              <a:rPr lang="de-DE" sz="1600" dirty="0"/>
              <a:t> </a:t>
            </a:r>
          </a:p>
          <a:p>
            <a:endParaRPr lang="de-DE" sz="1600" dirty="0"/>
          </a:p>
          <a:p>
            <a:endParaRPr lang="de-DE" sz="1600" dirty="0"/>
          </a:p>
          <a:p>
            <a:endParaRPr lang="de-DE" dirty="0"/>
          </a:p>
        </p:txBody>
      </p:sp>
      <p:sp>
        <p:nvSpPr>
          <p:cNvPr id="5" name="Titel 4"/>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30940013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3" name="Textplatzhalter 2"/>
          <p:cNvSpPr>
            <a:spLocks noGrp="1"/>
          </p:cNvSpPr>
          <p:nvPr>
            <p:ph type="body" sz="half" idx="2"/>
          </p:nvPr>
        </p:nvSpPr>
        <p:spPr/>
        <p:txBody>
          <a:bodyPr/>
          <a:lstStyle/>
          <a:p>
            <a:r>
              <a:rPr lang="de-DE" sz="3600" dirty="0"/>
              <a:t>Kosten in der FRV </a:t>
            </a:r>
          </a:p>
        </p:txBody>
      </p:sp>
    </p:spTree>
    <p:extLst>
      <p:ext uri="{BB962C8B-B14F-4D97-AF65-F5344CB8AC3E}">
        <p14:creationId xmlns:p14="http://schemas.microsoft.com/office/powerpoint/2010/main" val="1257512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Wir werden </a:t>
            </a:r>
            <a:r>
              <a:rPr lang="de-DE"/>
              <a:t>immer älter</a:t>
            </a:r>
            <a:endParaRPr lang="de-DE" sz="2400" dirty="0"/>
          </a:p>
        </p:txBody>
      </p:sp>
      <p:pic>
        <p:nvPicPr>
          <p:cNvPr id="3" name="Grafik 2"/>
          <p:cNvPicPr>
            <a:picLocks noChangeAspect="1"/>
          </p:cNvPicPr>
          <p:nvPr/>
        </p:nvPicPr>
        <p:blipFill>
          <a:blip r:embed="rId2"/>
          <a:stretch>
            <a:fillRect/>
          </a:stretch>
        </p:blipFill>
        <p:spPr>
          <a:xfrm>
            <a:off x="1517489" y="1649901"/>
            <a:ext cx="5452806" cy="4749218"/>
          </a:xfrm>
          <a:prstGeom prst="rect">
            <a:avLst/>
          </a:prstGeom>
        </p:spPr>
      </p:pic>
    </p:spTree>
    <p:extLst>
      <p:ext uri="{BB962C8B-B14F-4D97-AF65-F5344CB8AC3E}">
        <p14:creationId xmlns:p14="http://schemas.microsoft.com/office/powerpoint/2010/main" val="3087864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pic>
        <p:nvPicPr>
          <p:cNvPr id="5" name="Grafik 4"/>
          <p:cNvPicPr>
            <a:picLocks noChangeAspect="1"/>
          </p:cNvPicPr>
          <p:nvPr/>
        </p:nvPicPr>
        <p:blipFill>
          <a:blip r:embed="rId2"/>
          <a:stretch>
            <a:fillRect/>
          </a:stretch>
        </p:blipFill>
        <p:spPr>
          <a:xfrm>
            <a:off x="345955" y="1945014"/>
            <a:ext cx="8734425" cy="2352675"/>
          </a:xfrm>
          <a:prstGeom prst="rect">
            <a:avLst/>
          </a:prstGeom>
        </p:spPr>
      </p:pic>
      <p:sp>
        <p:nvSpPr>
          <p:cNvPr id="4" name="Titel 3"/>
          <p:cNvSpPr>
            <a:spLocks noGrp="1"/>
          </p:cNvSpPr>
          <p:nvPr>
            <p:ph type="title"/>
          </p:nvPr>
        </p:nvSpPr>
        <p:spPr/>
        <p:txBody>
          <a:bodyPr/>
          <a:lstStyle/>
          <a:p>
            <a:r>
              <a:rPr lang="de-DE" dirty="0"/>
              <a:t>Guter Tipp </a:t>
            </a:r>
            <a:r>
              <a:rPr lang="de-DE" dirty="0">
                <a:sym typeface="Wingdings" panose="05000000000000000000" pitchFamily="2" charset="2"/>
              </a:rPr>
              <a:t></a:t>
            </a:r>
            <a:endParaRPr lang="de-DE" dirty="0"/>
          </a:p>
        </p:txBody>
      </p:sp>
      <p:sp>
        <p:nvSpPr>
          <p:cNvPr id="7" name="Ellipse 6"/>
          <p:cNvSpPr/>
          <p:nvPr/>
        </p:nvSpPr>
        <p:spPr>
          <a:xfrm>
            <a:off x="2025353" y="3341406"/>
            <a:ext cx="2495372" cy="33328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254762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3" name="Textplatzhalter 2"/>
          <p:cNvSpPr>
            <a:spLocks noGrp="1"/>
          </p:cNvSpPr>
          <p:nvPr>
            <p:ph type="body" sz="half" idx="2"/>
          </p:nvPr>
        </p:nvSpPr>
        <p:spPr/>
        <p:txBody>
          <a:bodyPr/>
          <a:lstStyle/>
          <a:p>
            <a:r>
              <a:rPr lang="de-DE" sz="2800" dirty="0"/>
              <a:t>Sind Kosten in Ihrer Beratung ein Thema?</a:t>
            </a:r>
          </a:p>
          <a:p>
            <a:endParaRPr lang="de-DE" sz="2800" dirty="0"/>
          </a:p>
          <a:p>
            <a:r>
              <a:rPr lang="de-DE" sz="2800" dirty="0"/>
              <a:t>Um welche Kosten geht es hier vorwiegend?</a:t>
            </a:r>
          </a:p>
        </p:txBody>
      </p:sp>
    </p:spTree>
    <p:extLst>
      <p:ext uri="{BB962C8B-B14F-4D97-AF65-F5344CB8AC3E}">
        <p14:creationId xmlns:p14="http://schemas.microsoft.com/office/powerpoint/2010/main" val="3120607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42</a:t>
            </a:fld>
            <a:endParaRPr lang="de-DE"/>
          </a:p>
        </p:txBody>
      </p:sp>
      <p:sp>
        <p:nvSpPr>
          <p:cNvPr id="3" name="Textplatzhalter 2"/>
          <p:cNvSpPr>
            <a:spLocks noGrp="1"/>
          </p:cNvSpPr>
          <p:nvPr>
            <p:ph type="body" sz="half" idx="2"/>
          </p:nvPr>
        </p:nvSpPr>
        <p:spPr/>
        <p:txBody>
          <a:bodyPr/>
          <a:lstStyle/>
          <a:p>
            <a:r>
              <a:rPr lang="el-GR" sz="6600" dirty="0"/>
              <a:t>α</a:t>
            </a:r>
            <a:r>
              <a:rPr lang="de-DE" sz="6600" dirty="0"/>
              <a:t> </a:t>
            </a:r>
            <a:r>
              <a:rPr lang="de-DE" sz="2400" dirty="0"/>
              <a:t>Kosten		Abschluss- und Vertriebskosten </a:t>
            </a:r>
          </a:p>
          <a:p>
            <a:r>
              <a:rPr lang="de-DE" sz="2400" dirty="0"/>
              <a:t>			(% prämien- und laufzeitbezogen)</a:t>
            </a:r>
          </a:p>
          <a:p>
            <a:endParaRPr lang="de-DE" sz="2400" dirty="0"/>
          </a:p>
          <a:p>
            <a:r>
              <a:rPr lang="el-GR" sz="6600" dirty="0"/>
              <a:t>β</a:t>
            </a:r>
            <a:r>
              <a:rPr lang="de-DE" sz="6600" dirty="0"/>
              <a:t> </a:t>
            </a:r>
            <a:r>
              <a:rPr lang="de-DE" sz="2400" dirty="0"/>
              <a:t>Kosten		Verwaltungskosten (% prämienbezogen)</a:t>
            </a:r>
          </a:p>
          <a:p>
            <a:endParaRPr lang="de-DE" sz="2400" dirty="0"/>
          </a:p>
          <a:p>
            <a:r>
              <a:rPr lang="de-DE" sz="6600" dirty="0"/>
              <a:t>γ </a:t>
            </a:r>
            <a:r>
              <a:rPr lang="de-DE" sz="2400" dirty="0"/>
              <a:t>Kosten		Anlagekosten (% guthabenbezogen)</a:t>
            </a:r>
            <a:endParaRPr lang="de-DE" sz="6600" dirty="0"/>
          </a:p>
          <a:p>
            <a:endParaRPr lang="de-DE" sz="6600" dirty="0"/>
          </a:p>
          <a:p>
            <a:endParaRPr lang="de-DE" sz="2400" dirty="0"/>
          </a:p>
        </p:txBody>
      </p:sp>
      <p:sp>
        <p:nvSpPr>
          <p:cNvPr id="4" name="Titel 3"/>
          <p:cNvSpPr>
            <a:spLocks noGrp="1"/>
          </p:cNvSpPr>
          <p:nvPr>
            <p:ph type="title"/>
          </p:nvPr>
        </p:nvSpPr>
        <p:spPr/>
        <p:txBody>
          <a:bodyPr/>
          <a:lstStyle/>
          <a:p>
            <a:r>
              <a:rPr lang="de-DE" dirty="0"/>
              <a:t>Abgrenzung von Kostenbestandteilen</a:t>
            </a:r>
          </a:p>
        </p:txBody>
      </p:sp>
    </p:spTree>
    <p:extLst>
      <p:ext uri="{BB962C8B-B14F-4D97-AF65-F5344CB8AC3E}">
        <p14:creationId xmlns:p14="http://schemas.microsoft.com/office/powerpoint/2010/main" val="13624950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6" name="Textplatzhalter 5"/>
          <p:cNvSpPr>
            <a:spLocks noGrp="1"/>
          </p:cNvSpPr>
          <p:nvPr>
            <p:ph type="body" sz="half" idx="2"/>
          </p:nvPr>
        </p:nvSpPr>
        <p:spPr/>
        <p:txBody>
          <a:bodyPr/>
          <a:lstStyle/>
          <a:p>
            <a:r>
              <a:rPr lang="de-DE" dirty="0"/>
              <a:t>These: Der ausschließliche Blick auf die Abschlusskosten ist falsch</a:t>
            </a:r>
          </a:p>
          <a:p>
            <a:endParaRPr lang="de-DE" dirty="0"/>
          </a:p>
          <a:p>
            <a:r>
              <a:rPr lang="de-DE" dirty="0"/>
              <a:t>Variante A						Variante B</a:t>
            </a:r>
          </a:p>
          <a:p>
            <a:r>
              <a:rPr lang="de-DE" dirty="0"/>
              <a:t>Einzeltarif ohne Rabattierung (volle AP)			Honorartarif (keine AP)</a:t>
            </a:r>
          </a:p>
          <a:p>
            <a:r>
              <a:rPr lang="de-DE" dirty="0"/>
              <a:t>ETF-Portfolio aktiv </a:t>
            </a:r>
            <a:r>
              <a:rPr lang="de-DE" dirty="0" err="1"/>
              <a:t>gemanaged</a:t>
            </a:r>
            <a:r>
              <a:rPr lang="de-DE" dirty="0"/>
              <a:t>				Strategieportfolio</a:t>
            </a:r>
          </a:p>
          <a:p>
            <a:r>
              <a:rPr lang="de-DE" dirty="0"/>
              <a:t>6 % Wertentwicklung (Bruttomethode)			6 % Wertentwicklung (Bruttomethode)</a:t>
            </a:r>
          </a:p>
          <a:p>
            <a:r>
              <a:rPr lang="de-DE" dirty="0"/>
              <a:t>RIY 1,13%						</a:t>
            </a:r>
            <a:r>
              <a:rPr lang="de-DE" dirty="0" err="1"/>
              <a:t>RiY</a:t>
            </a:r>
            <a:r>
              <a:rPr lang="de-DE" dirty="0"/>
              <a:t> 1,47 % </a:t>
            </a:r>
          </a:p>
          <a:p>
            <a:r>
              <a:rPr lang="de-DE" dirty="0"/>
              <a:t>Ablaufleistung 87.091,52 €				Ablaufleistung 78.280,14 €</a:t>
            </a:r>
          </a:p>
          <a:p>
            <a:endParaRPr lang="de-DE" dirty="0"/>
          </a:p>
          <a:p>
            <a:r>
              <a:rPr lang="de-DE" dirty="0"/>
              <a:t>Welche Gründe gibt </a:t>
            </a:r>
            <a:r>
              <a:rPr lang="de-DE"/>
              <a:t>es dafür?</a:t>
            </a:r>
            <a:endParaRPr lang="de-DE" dirty="0"/>
          </a:p>
          <a:p>
            <a:endParaRPr lang="de-DE" dirty="0"/>
          </a:p>
          <a:p>
            <a:endParaRPr lang="de-DE" dirty="0"/>
          </a:p>
          <a:p>
            <a:endParaRPr lang="de-DE" dirty="0"/>
          </a:p>
          <a:p>
            <a:endParaRPr lang="de-DE" dirty="0"/>
          </a:p>
          <a:p>
            <a:endParaRPr lang="de-DE" dirty="0"/>
          </a:p>
        </p:txBody>
      </p:sp>
    </p:spTree>
    <p:extLst>
      <p:ext uri="{BB962C8B-B14F-4D97-AF65-F5344CB8AC3E}">
        <p14:creationId xmlns:p14="http://schemas.microsoft.com/office/powerpoint/2010/main" val="31371356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4">
            <a:extLst>
              <a:ext uri="{FF2B5EF4-FFF2-40B4-BE49-F238E27FC236}">
                <a16:creationId xmlns:a16="http://schemas.microsoft.com/office/drawing/2014/main" xmlns="" id="{D870AF5D-71EB-CCF8-15C9-A57C77C7EB7C}"/>
              </a:ext>
            </a:extLst>
          </p:cNvPr>
          <p:cNvSpPr txBox="1">
            <a:spLocks/>
          </p:cNvSpPr>
          <p:nvPr/>
        </p:nvSpPr>
        <p:spPr>
          <a:xfrm>
            <a:off x="7566102" y="4264619"/>
            <a:ext cx="4100694" cy="1396333"/>
          </a:xfrm>
          <a:prstGeom prst="roundRect">
            <a:avLst>
              <a:gd name="adj" fmla="val 5601"/>
            </a:avLst>
          </a:prstGeom>
          <a:solidFill>
            <a:srgbClr val="CBF2EC"/>
          </a:solidFill>
        </p:spPr>
        <p:txBody>
          <a:bodyPr vert="horz" lIns="144000" tIns="144000" rIns="144000" bIns="144000" rtlCol="0">
            <a:noAutofit/>
          </a:bodyPr>
          <a:lstStyle>
            <a:lvl1pPr marL="0" indent="0" algn="l" defTabSz="914400" rtl="0" eaLnBrk="1" latinLnBrk="0" hangingPunct="1">
              <a:lnSpc>
                <a:spcPts val="2100"/>
              </a:lnSpc>
              <a:spcBef>
                <a:spcPts val="0"/>
              </a:spcBef>
              <a:spcAft>
                <a:spcPts val="1600"/>
              </a:spcAft>
              <a:buFont typeface="Arial" panose="020B0604020202020204" pitchFamily="34" charset="0"/>
              <a:buNone/>
              <a:defRPr sz="1600" b="1" kern="1200">
                <a:solidFill>
                  <a:schemeClr val="tx2"/>
                </a:solidFill>
                <a:latin typeface="+mn-lt"/>
                <a:ea typeface="+mn-ea"/>
                <a:cs typeface="+mn-cs"/>
              </a:defRPr>
            </a:lvl1pPr>
            <a:lvl2pPr marL="0" indent="0" algn="l" defTabSz="914400" rtl="0" eaLnBrk="1" latinLnBrk="0" hangingPunct="1">
              <a:lnSpc>
                <a:spcPts val="2100"/>
              </a:lnSpc>
              <a:spcBef>
                <a:spcPts val="0"/>
              </a:spcBef>
              <a:spcAft>
                <a:spcPts val="1600"/>
              </a:spcAft>
              <a:buFont typeface="Arial" panose="020B0604020202020204" pitchFamily="34" charset="0"/>
              <a:buNone/>
              <a:defRPr sz="1600" kern="1200">
                <a:solidFill>
                  <a:schemeClr val="tx2"/>
                </a:solidFill>
                <a:latin typeface="+mn-lt"/>
                <a:ea typeface="+mn-ea"/>
                <a:cs typeface="+mn-cs"/>
              </a:defRPr>
            </a:lvl2pPr>
            <a:lvl3pPr marL="179388" indent="-179388" algn="l" defTabSz="914400" rtl="0" eaLnBrk="1" latinLnBrk="0" hangingPunct="1">
              <a:lnSpc>
                <a:spcPts val="2100"/>
              </a:lnSpc>
              <a:spcBef>
                <a:spcPts val="0"/>
              </a:spcBef>
              <a:buFont typeface="Arial" panose="020B0604020202020204" pitchFamily="34" charset="0"/>
              <a:buChar char="•"/>
              <a:defRPr sz="1600" b="1" kern="1200">
                <a:solidFill>
                  <a:schemeClr val="tx2"/>
                </a:solidFill>
                <a:latin typeface="+mn-lt"/>
                <a:ea typeface="+mn-ea"/>
                <a:cs typeface="+mn-cs"/>
              </a:defRPr>
            </a:lvl3pPr>
            <a:lvl4pPr marL="357188" indent="-179388" algn="l" defTabSz="914400" rtl="0" eaLnBrk="1" latinLnBrk="0" hangingPunct="1">
              <a:lnSpc>
                <a:spcPts val="2100"/>
              </a:lnSpc>
              <a:spcBef>
                <a:spcPts val="0"/>
              </a:spcBef>
              <a:buFont typeface="Arial" panose="020B0604020202020204" pitchFamily="34" charset="0"/>
              <a:buChar char="•"/>
              <a:defRPr sz="1600" kern="1200">
                <a:solidFill>
                  <a:schemeClr val="tx2"/>
                </a:solidFill>
                <a:latin typeface="+mn-lt"/>
                <a:ea typeface="+mn-ea"/>
                <a:cs typeface="+mn-cs"/>
              </a:defRPr>
            </a:lvl4pPr>
            <a:lvl5pPr marL="536575" indent="-180975" algn="l" defTabSz="914400" rtl="0" eaLnBrk="1" latinLnBrk="0" hangingPunct="1">
              <a:lnSpc>
                <a:spcPts val="2100"/>
              </a:lnSpc>
              <a:spcBef>
                <a:spcPts val="0"/>
              </a:spcBef>
              <a:buFont typeface="Arial" panose="020B0604020202020204" pitchFamily="34" charset="0"/>
              <a:buChar char="•"/>
              <a:defRPr sz="1600" kern="1200">
                <a:solidFill>
                  <a:schemeClr val="tx2"/>
                </a:solidFill>
                <a:latin typeface="+mn-lt"/>
                <a:ea typeface="+mn-ea"/>
                <a:cs typeface="+mn-cs"/>
              </a:defRPr>
            </a:lvl5pPr>
            <a:lvl6pPr marL="0" indent="0" algn="l" defTabSz="914400" rtl="0" eaLnBrk="1" latinLnBrk="0" hangingPunct="1">
              <a:lnSpc>
                <a:spcPct val="90000"/>
              </a:lnSpc>
              <a:spcBef>
                <a:spcPts val="1600"/>
              </a:spcBef>
              <a:spcAft>
                <a:spcPts val="1600"/>
              </a:spcAft>
              <a:buFont typeface="Arial" panose="020B0604020202020204" pitchFamily="34" charset="0"/>
              <a:buNone/>
              <a:defRPr sz="3200" b="1" kern="1200">
                <a:solidFill>
                  <a:schemeClr val="tx2"/>
                </a:solidFill>
                <a:latin typeface="+mn-lt"/>
                <a:ea typeface="+mn-ea"/>
                <a:cs typeface="+mn-cs"/>
              </a:defRPr>
            </a:lvl6pPr>
            <a:lvl7pPr marL="0" indent="0" algn="l" defTabSz="914400" rtl="0" eaLnBrk="1" latinLnBrk="0" hangingPunct="1">
              <a:lnSpc>
                <a:spcPts val="1400"/>
              </a:lnSpc>
              <a:spcBef>
                <a:spcPts val="500"/>
              </a:spcBef>
              <a:buFont typeface="Arial" panose="020B0604020202020204" pitchFamily="34" charset="0"/>
              <a:buNone/>
              <a:defRPr sz="10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6" name="Textplatzhalter 4">
            <a:extLst>
              <a:ext uri="{FF2B5EF4-FFF2-40B4-BE49-F238E27FC236}">
                <a16:creationId xmlns:a16="http://schemas.microsoft.com/office/drawing/2014/main" xmlns="" id="{6246D014-E7CB-382E-FB82-C7A5C459FF7C}"/>
              </a:ext>
            </a:extLst>
          </p:cNvPr>
          <p:cNvSpPr txBox="1">
            <a:spLocks/>
          </p:cNvSpPr>
          <p:nvPr/>
        </p:nvSpPr>
        <p:spPr>
          <a:xfrm>
            <a:off x="7558481" y="1430045"/>
            <a:ext cx="4100694" cy="2736656"/>
          </a:xfrm>
          <a:prstGeom prst="roundRect">
            <a:avLst>
              <a:gd name="adj" fmla="val 5601"/>
            </a:avLst>
          </a:prstGeom>
          <a:solidFill>
            <a:srgbClr val="CBF2EC"/>
          </a:solidFill>
        </p:spPr>
        <p:txBody>
          <a:bodyPr vert="horz" lIns="144000" tIns="144000" rIns="144000" bIns="144000" rtlCol="0">
            <a:noAutofit/>
          </a:bodyPr>
          <a:lstStyle>
            <a:lvl1pPr marL="0" indent="0" algn="l" defTabSz="914400" rtl="0" eaLnBrk="1" latinLnBrk="0" hangingPunct="1">
              <a:lnSpc>
                <a:spcPts val="2100"/>
              </a:lnSpc>
              <a:spcBef>
                <a:spcPts val="0"/>
              </a:spcBef>
              <a:spcAft>
                <a:spcPts val="1600"/>
              </a:spcAft>
              <a:buFont typeface="Arial" panose="020B0604020202020204" pitchFamily="34" charset="0"/>
              <a:buNone/>
              <a:defRPr sz="1600" b="1" kern="1200">
                <a:solidFill>
                  <a:schemeClr val="tx2"/>
                </a:solidFill>
                <a:latin typeface="+mn-lt"/>
                <a:ea typeface="+mn-ea"/>
                <a:cs typeface="+mn-cs"/>
              </a:defRPr>
            </a:lvl1pPr>
            <a:lvl2pPr marL="0" indent="0" algn="l" defTabSz="914400" rtl="0" eaLnBrk="1" latinLnBrk="0" hangingPunct="1">
              <a:lnSpc>
                <a:spcPts val="2100"/>
              </a:lnSpc>
              <a:spcBef>
                <a:spcPts val="0"/>
              </a:spcBef>
              <a:spcAft>
                <a:spcPts val="1600"/>
              </a:spcAft>
              <a:buFont typeface="Arial" panose="020B0604020202020204" pitchFamily="34" charset="0"/>
              <a:buNone/>
              <a:defRPr sz="1600" kern="1200">
                <a:solidFill>
                  <a:schemeClr val="tx2"/>
                </a:solidFill>
                <a:latin typeface="+mn-lt"/>
                <a:ea typeface="+mn-ea"/>
                <a:cs typeface="+mn-cs"/>
              </a:defRPr>
            </a:lvl2pPr>
            <a:lvl3pPr marL="179388" indent="-179388" algn="l" defTabSz="914400" rtl="0" eaLnBrk="1" latinLnBrk="0" hangingPunct="1">
              <a:lnSpc>
                <a:spcPts val="2100"/>
              </a:lnSpc>
              <a:spcBef>
                <a:spcPts val="0"/>
              </a:spcBef>
              <a:buFont typeface="Arial" panose="020B0604020202020204" pitchFamily="34" charset="0"/>
              <a:buChar char="•"/>
              <a:defRPr sz="1600" b="1" kern="1200">
                <a:solidFill>
                  <a:schemeClr val="tx2"/>
                </a:solidFill>
                <a:latin typeface="+mn-lt"/>
                <a:ea typeface="+mn-ea"/>
                <a:cs typeface="+mn-cs"/>
              </a:defRPr>
            </a:lvl3pPr>
            <a:lvl4pPr marL="357188" indent="-179388" algn="l" defTabSz="914400" rtl="0" eaLnBrk="1" latinLnBrk="0" hangingPunct="1">
              <a:lnSpc>
                <a:spcPts val="2100"/>
              </a:lnSpc>
              <a:spcBef>
                <a:spcPts val="0"/>
              </a:spcBef>
              <a:buFont typeface="Arial" panose="020B0604020202020204" pitchFamily="34" charset="0"/>
              <a:buChar char="•"/>
              <a:defRPr sz="1600" kern="1200">
                <a:solidFill>
                  <a:schemeClr val="tx2"/>
                </a:solidFill>
                <a:latin typeface="+mn-lt"/>
                <a:ea typeface="+mn-ea"/>
                <a:cs typeface="+mn-cs"/>
              </a:defRPr>
            </a:lvl4pPr>
            <a:lvl5pPr marL="536575" indent="-180975" algn="l" defTabSz="914400" rtl="0" eaLnBrk="1" latinLnBrk="0" hangingPunct="1">
              <a:lnSpc>
                <a:spcPts val="2100"/>
              </a:lnSpc>
              <a:spcBef>
                <a:spcPts val="0"/>
              </a:spcBef>
              <a:buFont typeface="Arial" panose="020B0604020202020204" pitchFamily="34" charset="0"/>
              <a:buChar char="•"/>
              <a:defRPr sz="1600" kern="1200">
                <a:solidFill>
                  <a:schemeClr val="tx2"/>
                </a:solidFill>
                <a:latin typeface="+mn-lt"/>
                <a:ea typeface="+mn-ea"/>
                <a:cs typeface="+mn-cs"/>
              </a:defRPr>
            </a:lvl5pPr>
            <a:lvl6pPr marL="0" indent="0" algn="l" defTabSz="914400" rtl="0" eaLnBrk="1" latinLnBrk="0" hangingPunct="1">
              <a:lnSpc>
                <a:spcPct val="90000"/>
              </a:lnSpc>
              <a:spcBef>
                <a:spcPts val="1600"/>
              </a:spcBef>
              <a:spcAft>
                <a:spcPts val="1600"/>
              </a:spcAft>
              <a:buFont typeface="Arial" panose="020B0604020202020204" pitchFamily="34" charset="0"/>
              <a:buNone/>
              <a:defRPr sz="3200" b="1" kern="1200">
                <a:solidFill>
                  <a:schemeClr val="tx2"/>
                </a:solidFill>
                <a:latin typeface="+mn-lt"/>
                <a:ea typeface="+mn-ea"/>
                <a:cs typeface="+mn-cs"/>
              </a:defRPr>
            </a:lvl6pPr>
            <a:lvl7pPr marL="0" indent="0" algn="l" defTabSz="914400" rtl="0" eaLnBrk="1" latinLnBrk="0" hangingPunct="1">
              <a:lnSpc>
                <a:spcPts val="1400"/>
              </a:lnSpc>
              <a:spcBef>
                <a:spcPts val="500"/>
              </a:spcBef>
              <a:buFont typeface="Arial" panose="020B0604020202020204" pitchFamily="34" charset="0"/>
              <a:buNone/>
              <a:defRPr sz="10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4" name="Textplatzhalter 4">
            <a:extLst>
              <a:ext uri="{FF2B5EF4-FFF2-40B4-BE49-F238E27FC236}">
                <a16:creationId xmlns:a16="http://schemas.microsoft.com/office/drawing/2014/main" xmlns="" id="{FC2F3CF6-7532-669C-8235-589F9FD37320}"/>
              </a:ext>
            </a:extLst>
          </p:cNvPr>
          <p:cNvSpPr txBox="1">
            <a:spLocks/>
          </p:cNvSpPr>
          <p:nvPr/>
        </p:nvSpPr>
        <p:spPr>
          <a:xfrm>
            <a:off x="532825" y="1448291"/>
            <a:ext cx="6530905" cy="4258806"/>
          </a:xfrm>
          <a:prstGeom prst="roundRect">
            <a:avLst>
              <a:gd name="adj" fmla="val 5601"/>
            </a:avLst>
          </a:prstGeom>
          <a:solidFill>
            <a:srgbClr val="CBF2EC"/>
          </a:solidFill>
        </p:spPr>
        <p:txBody>
          <a:bodyPr vert="horz" lIns="144000" tIns="144000" rIns="144000" bIns="144000" rtlCol="0">
            <a:noAutofit/>
          </a:bodyPr>
          <a:lstStyle>
            <a:lvl1pPr marL="0" indent="0" algn="l" defTabSz="914400" rtl="0" eaLnBrk="1" latinLnBrk="0" hangingPunct="1">
              <a:lnSpc>
                <a:spcPts val="2100"/>
              </a:lnSpc>
              <a:spcBef>
                <a:spcPts val="0"/>
              </a:spcBef>
              <a:spcAft>
                <a:spcPts val="1600"/>
              </a:spcAft>
              <a:buFont typeface="Arial" panose="020B0604020202020204" pitchFamily="34" charset="0"/>
              <a:buNone/>
              <a:defRPr sz="1600" b="1" kern="1200">
                <a:solidFill>
                  <a:schemeClr val="tx2"/>
                </a:solidFill>
                <a:latin typeface="+mn-lt"/>
                <a:ea typeface="+mn-ea"/>
                <a:cs typeface="+mn-cs"/>
              </a:defRPr>
            </a:lvl1pPr>
            <a:lvl2pPr marL="0" indent="0" algn="l" defTabSz="914400" rtl="0" eaLnBrk="1" latinLnBrk="0" hangingPunct="1">
              <a:lnSpc>
                <a:spcPts val="2100"/>
              </a:lnSpc>
              <a:spcBef>
                <a:spcPts val="0"/>
              </a:spcBef>
              <a:spcAft>
                <a:spcPts val="1600"/>
              </a:spcAft>
              <a:buFont typeface="Arial" panose="020B0604020202020204" pitchFamily="34" charset="0"/>
              <a:buNone/>
              <a:defRPr sz="1600" kern="1200">
                <a:solidFill>
                  <a:schemeClr val="tx2"/>
                </a:solidFill>
                <a:latin typeface="+mn-lt"/>
                <a:ea typeface="+mn-ea"/>
                <a:cs typeface="+mn-cs"/>
              </a:defRPr>
            </a:lvl2pPr>
            <a:lvl3pPr marL="179388" indent="-179388" algn="l" defTabSz="914400" rtl="0" eaLnBrk="1" latinLnBrk="0" hangingPunct="1">
              <a:lnSpc>
                <a:spcPts val="2100"/>
              </a:lnSpc>
              <a:spcBef>
                <a:spcPts val="0"/>
              </a:spcBef>
              <a:buFont typeface="Arial" panose="020B0604020202020204" pitchFamily="34" charset="0"/>
              <a:buChar char="•"/>
              <a:defRPr sz="1600" b="1" kern="1200">
                <a:solidFill>
                  <a:schemeClr val="tx2"/>
                </a:solidFill>
                <a:latin typeface="+mn-lt"/>
                <a:ea typeface="+mn-ea"/>
                <a:cs typeface="+mn-cs"/>
              </a:defRPr>
            </a:lvl3pPr>
            <a:lvl4pPr marL="357188" indent="-179388" algn="l" defTabSz="914400" rtl="0" eaLnBrk="1" latinLnBrk="0" hangingPunct="1">
              <a:lnSpc>
                <a:spcPts val="2100"/>
              </a:lnSpc>
              <a:spcBef>
                <a:spcPts val="0"/>
              </a:spcBef>
              <a:buFont typeface="Arial" panose="020B0604020202020204" pitchFamily="34" charset="0"/>
              <a:buChar char="•"/>
              <a:defRPr sz="1600" kern="1200">
                <a:solidFill>
                  <a:schemeClr val="tx2"/>
                </a:solidFill>
                <a:latin typeface="+mn-lt"/>
                <a:ea typeface="+mn-ea"/>
                <a:cs typeface="+mn-cs"/>
              </a:defRPr>
            </a:lvl4pPr>
            <a:lvl5pPr marL="536575" indent="-180975" algn="l" defTabSz="914400" rtl="0" eaLnBrk="1" latinLnBrk="0" hangingPunct="1">
              <a:lnSpc>
                <a:spcPts val="2100"/>
              </a:lnSpc>
              <a:spcBef>
                <a:spcPts val="0"/>
              </a:spcBef>
              <a:buFont typeface="Arial" panose="020B0604020202020204" pitchFamily="34" charset="0"/>
              <a:buChar char="•"/>
              <a:defRPr sz="1600" kern="1200">
                <a:solidFill>
                  <a:schemeClr val="tx2"/>
                </a:solidFill>
                <a:latin typeface="+mn-lt"/>
                <a:ea typeface="+mn-ea"/>
                <a:cs typeface="+mn-cs"/>
              </a:defRPr>
            </a:lvl5pPr>
            <a:lvl6pPr marL="0" indent="0" algn="l" defTabSz="914400" rtl="0" eaLnBrk="1" latinLnBrk="0" hangingPunct="1">
              <a:lnSpc>
                <a:spcPct val="90000"/>
              </a:lnSpc>
              <a:spcBef>
                <a:spcPts val="1600"/>
              </a:spcBef>
              <a:spcAft>
                <a:spcPts val="1600"/>
              </a:spcAft>
              <a:buFont typeface="Arial" panose="020B0604020202020204" pitchFamily="34" charset="0"/>
              <a:buNone/>
              <a:defRPr sz="3200" b="1" kern="1200">
                <a:solidFill>
                  <a:schemeClr val="tx2"/>
                </a:solidFill>
                <a:latin typeface="+mn-lt"/>
                <a:ea typeface="+mn-ea"/>
                <a:cs typeface="+mn-cs"/>
              </a:defRPr>
            </a:lvl6pPr>
            <a:lvl7pPr marL="0" indent="0" algn="l" defTabSz="914400" rtl="0" eaLnBrk="1" latinLnBrk="0" hangingPunct="1">
              <a:lnSpc>
                <a:spcPts val="1400"/>
              </a:lnSpc>
              <a:spcBef>
                <a:spcPts val="500"/>
              </a:spcBef>
              <a:buFont typeface="Arial" panose="020B0604020202020204" pitchFamily="34" charset="0"/>
              <a:buNone/>
              <a:defRPr sz="10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23" name="Foliennummernplatzhalter 22">
            <a:extLst>
              <a:ext uri="{FF2B5EF4-FFF2-40B4-BE49-F238E27FC236}">
                <a16:creationId xmlns:a16="http://schemas.microsoft.com/office/drawing/2014/main" xmlns="" id="{B01D95F2-6486-49E0-4FE4-5FCDB3DAFF49}"/>
              </a:ext>
            </a:extLst>
          </p:cNvPr>
          <p:cNvSpPr>
            <a:spLocks noGrp="1"/>
          </p:cNvSpPr>
          <p:nvPr>
            <p:ph type="sldNum" sz="quarter" idx="12"/>
          </p:nvPr>
        </p:nvSpPr>
        <p:spPr/>
        <p:txBody>
          <a:bodyPr/>
          <a:lstStyle/>
          <a:p>
            <a:fld id="{C523EA1F-D604-4B49-8705-A85D7018354E}" type="slidenum">
              <a:rPr lang="de-DE" smtClean="0"/>
              <a:pPr/>
              <a:t>44</a:t>
            </a:fld>
            <a:endParaRPr lang="de-DE" dirty="0"/>
          </a:p>
        </p:txBody>
      </p:sp>
      <p:pic>
        <p:nvPicPr>
          <p:cNvPr id="14" name="Grafik 13">
            <a:extLst>
              <a:ext uri="{FF2B5EF4-FFF2-40B4-BE49-F238E27FC236}">
                <a16:creationId xmlns:a16="http://schemas.microsoft.com/office/drawing/2014/main" xmlns="" id="{27DB9DC8-79F3-52E6-B7D1-A90AF7CBAF00}"/>
              </a:ext>
            </a:extLst>
          </p:cNvPr>
          <p:cNvPicPr>
            <a:picLocks noChangeAspect="1"/>
          </p:cNvPicPr>
          <p:nvPr/>
        </p:nvPicPr>
        <p:blipFill>
          <a:blip r:embed="rId3"/>
          <a:stretch>
            <a:fillRect/>
          </a:stretch>
        </p:blipFill>
        <p:spPr>
          <a:xfrm>
            <a:off x="784488" y="1773371"/>
            <a:ext cx="6027581" cy="3636338"/>
          </a:xfrm>
          <a:prstGeom prst="rect">
            <a:avLst/>
          </a:prstGeom>
        </p:spPr>
      </p:pic>
      <p:sp>
        <p:nvSpPr>
          <p:cNvPr id="16" name="Pfeil: nach rechts 15">
            <a:extLst>
              <a:ext uri="{FF2B5EF4-FFF2-40B4-BE49-F238E27FC236}">
                <a16:creationId xmlns:a16="http://schemas.microsoft.com/office/drawing/2014/main" xmlns="" id="{CE6372DF-8818-BA8E-882D-EC0A326264E7}"/>
              </a:ext>
            </a:extLst>
          </p:cNvPr>
          <p:cNvSpPr/>
          <p:nvPr/>
        </p:nvSpPr>
        <p:spPr>
          <a:xfrm>
            <a:off x="4043378" y="3464590"/>
            <a:ext cx="967563" cy="297711"/>
          </a:xfrm>
          <a:prstGeom prst="rightArrow">
            <a:avLst/>
          </a:prstGeom>
          <a:solidFill>
            <a:srgbClr val="000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1" dirty="0">
              <a:solidFill>
                <a:schemeClr val="tx2"/>
              </a:solidFill>
            </a:endParaRPr>
          </a:p>
        </p:txBody>
      </p:sp>
      <p:sp>
        <p:nvSpPr>
          <p:cNvPr id="18" name="Inhaltsplatzhalter 2">
            <a:extLst>
              <a:ext uri="{FF2B5EF4-FFF2-40B4-BE49-F238E27FC236}">
                <a16:creationId xmlns:a16="http://schemas.microsoft.com/office/drawing/2014/main" xmlns="" id="{6DB4EC9B-42CB-0EE1-120B-4832E211313B}"/>
              </a:ext>
            </a:extLst>
          </p:cNvPr>
          <p:cNvSpPr txBox="1">
            <a:spLocks/>
          </p:cNvSpPr>
          <p:nvPr/>
        </p:nvSpPr>
        <p:spPr>
          <a:xfrm>
            <a:off x="7724523" y="1613437"/>
            <a:ext cx="3783853" cy="4572000"/>
          </a:xfrm>
          <a:prstGeom prst="rect">
            <a:avLst/>
          </a:prstGeom>
        </p:spPr>
        <p:txBody>
          <a:bodyPr vert="horz" lIns="0" tIns="0" rIns="0" bIns="0" rtlCol="0" anchor="t">
            <a:noAutofit/>
          </a:bodyPr>
          <a:lstStyle>
            <a:lvl1pPr marL="0" indent="0" algn="l" defTabSz="914400" rtl="0" eaLnBrk="1" latinLnBrk="0" hangingPunct="1">
              <a:lnSpc>
                <a:spcPts val="2100"/>
              </a:lnSpc>
              <a:spcBef>
                <a:spcPts val="0"/>
              </a:spcBef>
              <a:spcAft>
                <a:spcPts val="1600"/>
              </a:spcAft>
              <a:buFont typeface="Arial" panose="020B0604020202020204" pitchFamily="34" charset="0"/>
              <a:buNone/>
              <a:defRPr sz="1600" b="1" kern="1200">
                <a:solidFill>
                  <a:schemeClr val="tx2"/>
                </a:solidFill>
                <a:latin typeface="+mn-lt"/>
                <a:ea typeface="+mn-ea"/>
                <a:cs typeface="+mn-cs"/>
              </a:defRPr>
            </a:lvl1pPr>
            <a:lvl2pPr marL="0" indent="0" algn="l" defTabSz="914400" rtl="0" eaLnBrk="1" latinLnBrk="0" hangingPunct="1">
              <a:lnSpc>
                <a:spcPts val="2100"/>
              </a:lnSpc>
              <a:spcBef>
                <a:spcPts val="0"/>
              </a:spcBef>
              <a:spcAft>
                <a:spcPts val="1600"/>
              </a:spcAft>
              <a:buFont typeface="Arial" panose="020B0604020202020204" pitchFamily="34" charset="0"/>
              <a:buNone/>
              <a:defRPr sz="1600" kern="1200">
                <a:solidFill>
                  <a:schemeClr val="tx2"/>
                </a:solidFill>
                <a:latin typeface="+mn-lt"/>
                <a:ea typeface="+mn-ea"/>
                <a:cs typeface="+mn-cs"/>
              </a:defRPr>
            </a:lvl2pPr>
            <a:lvl3pPr marL="179388" indent="-179388" algn="l" defTabSz="914400" rtl="0" eaLnBrk="1" latinLnBrk="0" hangingPunct="1">
              <a:lnSpc>
                <a:spcPts val="2100"/>
              </a:lnSpc>
              <a:spcBef>
                <a:spcPts val="0"/>
              </a:spcBef>
              <a:buFont typeface="Arial" panose="020B0604020202020204" pitchFamily="34" charset="0"/>
              <a:buChar char="•"/>
              <a:defRPr sz="1600" b="1" kern="1200">
                <a:solidFill>
                  <a:schemeClr val="tx2"/>
                </a:solidFill>
                <a:latin typeface="+mn-lt"/>
                <a:ea typeface="+mn-ea"/>
                <a:cs typeface="+mn-cs"/>
              </a:defRPr>
            </a:lvl3pPr>
            <a:lvl4pPr marL="357188" indent="-179388" algn="l" defTabSz="914400" rtl="0" eaLnBrk="1" latinLnBrk="0" hangingPunct="1">
              <a:lnSpc>
                <a:spcPts val="2100"/>
              </a:lnSpc>
              <a:spcBef>
                <a:spcPts val="0"/>
              </a:spcBef>
              <a:buFont typeface="Arial" panose="020B0604020202020204" pitchFamily="34" charset="0"/>
              <a:buChar char="•"/>
              <a:defRPr sz="1600" kern="1200">
                <a:solidFill>
                  <a:schemeClr val="tx2"/>
                </a:solidFill>
                <a:latin typeface="+mn-lt"/>
                <a:ea typeface="+mn-ea"/>
                <a:cs typeface="+mn-cs"/>
              </a:defRPr>
            </a:lvl4pPr>
            <a:lvl5pPr marL="536575" indent="-180975" algn="l" defTabSz="914400" rtl="0" eaLnBrk="1" latinLnBrk="0" hangingPunct="1">
              <a:lnSpc>
                <a:spcPts val="2100"/>
              </a:lnSpc>
              <a:spcBef>
                <a:spcPts val="0"/>
              </a:spcBef>
              <a:buFont typeface="Arial" panose="020B0604020202020204" pitchFamily="34" charset="0"/>
              <a:buChar char="•"/>
              <a:defRPr sz="1600" kern="1200">
                <a:solidFill>
                  <a:schemeClr val="tx2"/>
                </a:solidFill>
                <a:latin typeface="+mn-lt"/>
                <a:ea typeface="+mn-ea"/>
                <a:cs typeface="+mn-cs"/>
              </a:defRPr>
            </a:lvl5pPr>
            <a:lvl6pPr marL="0" indent="0" algn="l" defTabSz="914400" rtl="0" eaLnBrk="1" latinLnBrk="0" hangingPunct="1">
              <a:lnSpc>
                <a:spcPct val="90000"/>
              </a:lnSpc>
              <a:spcBef>
                <a:spcPts val="1600"/>
              </a:spcBef>
              <a:spcAft>
                <a:spcPts val="1600"/>
              </a:spcAft>
              <a:buFont typeface="Arial" panose="020B0604020202020204" pitchFamily="34" charset="0"/>
              <a:buNone/>
              <a:defRPr sz="3200" b="1" kern="1200">
                <a:solidFill>
                  <a:schemeClr val="tx2"/>
                </a:solidFill>
                <a:latin typeface="+mn-lt"/>
                <a:ea typeface="+mn-ea"/>
                <a:cs typeface="+mn-cs"/>
              </a:defRPr>
            </a:lvl6pPr>
            <a:lvl7pPr marL="0" indent="0" algn="l" defTabSz="914400" rtl="0" eaLnBrk="1" latinLnBrk="0" hangingPunct="1">
              <a:lnSpc>
                <a:spcPts val="1400"/>
              </a:lnSpc>
              <a:spcBef>
                <a:spcPts val="500"/>
              </a:spcBef>
              <a:buFont typeface="Arial" panose="020B0604020202020204" pitchFamily="34" charset="0"/>
              <a:buNone/>
              <a:defRPr sz="10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cs typeface="Arial"/>
              </a:rPr>
              <a:t>Vorteil Baloise im Vergleich</a:t>
            </a:r>
          </a:p>
          <a:p>
            <a:pPr marL="285750" indent="-285750">
              <a:buFont typeface="Arial" panose="020B0604020202020204" pitchFamily="34" charset="0"/>
              <a:buChar char="•"/>
            </a:pPr>
            <a:r>
              <a:rPr lang="de-DE" b="0" dirty="0">
                <a:cs typeface="Arial"/>
              </a:rPr>
              <a:t>Überschussbeteiligung auf die Kosten auf das Vertragsvermögen in Höhe der Hälfte --&gt; 0,15%</a:t>
            </a:r>
          </a:p>
          <a:p>
            <a:pPr marL="285750" indent="-285750">
              <a:buFont typeface="Arial" panose="020B0604020202020204" pitchFamily="34" charset="0"/>
              <a:buChar char="•"/>
            </a:pPr>
            <a:r>
              <a:rPr lang="de-DE" b="0" dirty="0">
                <a:cs typeface="Arial"/>
              </a:rPr>
              <a:t>(0,3% abzgl. 0,15% = 0,15%)</a:t>
            </a:r>
          </a:p>
          <a:p>
            <a:pPr marL="285750" indent="-285750">
              <a:buFont typeface="Arial" panose="020B0604020202020204" pitchFamily="34" charset="0"/>
              <a:buChar char="•"/>
            </a:pPr>
            <a:r>
              <a:rPr lang="de-DE" b="0" dirty="0">
                <a:cs typeface="Arial"/>
              </a:rPr>
              <a:t>Deckelung der Kosten bei 150% der Beitragssumme (</a:t>
            </a:r>
            <a:r>
              <a:rPr lang="de-DE" dirty="0">
                <a:cs typeface="Arial"/>
              </a:rPr>
              <a:t>Kostenobergrenze</a:t>
            </a:r>
            <a:r>
              <a:rPr lang="de-DE" b="0" dirty="0">
                <a:cs typeface="Arial"/>
              </a:rPr>
              <a:t>)</a:t>
            </a:r>
            <a:endParaRPr lang="de-DE" b="0" dirty="0"/>
          </a:p>
          <a:p>
            <a:pPr marL="285750" indent="-285750">
              <a:buFont typeface="Arial" panose="020B0604020202020204" pitchFamily="34" charset="0"/>
              <a:buChar char="•"/>
            </a:pPr>
            <a:endParaRPr lang="de-DE" dirty="0">
              <a:cs typeface="Arial"/>
            </a:endParaRPr>
          </a:p>
        </p:txBody>
      </p:sp>
      <p:sp>
        <p:nvSpPr>
          <p:cNvPr id="21" name="Inhaltsplatzhalter 2">
            <a:extLst>
              <a:ext uri="{FF2B5EF4-FFF2-40B4-BE49-F238E27FC236}">
                <a16:creationId xmlns:a16="http://schemas.microsoft.com/office/drawing/2014/main" xmlns="" id="{086412C8-82ED-0FB9-D590-10F0277B438B}"/>
              </a:ext>
            </a:extLst>
          </p:cNvPr>
          <p:cNvSpPr txBox="1">
            <a:spLocks/>
          </p:cNvSpPr>
          <p:nvPr/>
        </p:nvSpPr>
        <p:spPr>
          <a:xfrm>
            <a:off x="7780964" y="4291651"/>
            <a:ext cx="3783853" cy="1893786"/>
          </a:xfrm>
          <a:prstGeom prst="rect">
            <a:avLst/>
          </a:prstGeom>
        </p:spPr>
        <p:txBody>
          <a:bodyPr vert="horz" lIns="0" tIns="0" rIns="0" bIns="0" rtlCol="0" anchor="t">
            <a:noAutofit/>
          </a:bodyPr>
          <a:lstStyle>
            <a:lvl1pPr marL="0" indent="0" algn="l" defTabSz="914400" rtl="0" eaLnBrk="1" latinLnBrk="0" hangingPunct="1">
              <a:lnSpc>
                <a:spcPts val="2100"/>
              </a:lnSpc>
              <a:spcBef>
                <a:spcPts val="0"/>
              </a:spcBef>
              <a:spcAft>
                <a:spcPts val="1600"/>
              </a:spcAft>
              <a:buFont typeface="Arial" panose="020B0604020202020204" pitchFamily="34" charset="0"/>
              <a:buNone/>
              <a:defRPr sz="1600" b="1" kern="1200">
                <a:solidFill>
                  <a:schemeClr val="tx2"/>
                </a:solidFill>
                <a:latin typeface="+mn-lt"/>
                <a:ea typeface="+mn-ea"/>
                <a:cs typeface="+mn-cs"/>
              </a:defRPr>
            </a:lvl1pPr>
            <a:lvl2pPr marL="0" indent="0" algn="l" defTabSz="914400" rtl="0" eaLnBrk="1" latinLnBrk="0" hangingPunct="1">
              <a:lnSpc>
                <a:spcPts val="2100"/>
              </a:lnSpc>
              <a:spcBef>
                <a:spcPts val="0"/>
              </a:spcBef>
              <a:spcAft>
                <a:spcPts val="1600"/>
              </a:spcAft>
              <a:buFont typeface="Arial" panose="020B0604020202020204" pitchFamily="34" charset="0"/>
              <a:buNone/>
              <a:defRPr sz="1600" kern="1200">
                <a:solidFill>
                  <a:schemeClr val="tx2"/>
                </a:solidFill>
                <a:latin typeface="+mn-lt"/>
                <a:ea typeface="+mn-ea"/>
                <a:cs typeface="+mn-cs"/>
              </a:defRPr>
            </a:lvl2pPr>
            <a:lvl3pPr marL="179388" indent="-179388" algn="l" defTabSz="914400" rtl="0" eaLnBrk="1" latinLnBrk="0" hangingPunct="1">
              <a:lnSpc>
                <a:spcPts val="2100"/>
              </a:lnSpc>
              <a:spcBef>
                <a:spcPts val="0"/>
              </a:spcBef>
              <a:buFont typeface="Arial" panose="020B0604020202020204" pitchFamily="34" charset="0"/>
              <a:buChar char="•"/>
              <a:defRPr sz="1600" b="1" kern="1200">
                <a:solidFill>
                  <a:schemeClr val="tx2"/>
                </a:solidFill>
                <a:latin typeface="+mn-lt"/>
                <a:ea typeface="+mn-ea"/>
                <a:cs typeface="+mn-cs"/>
              </a:defRPr>
            </a:lvl3pPr>
            <a:lvl4pPr marL="357188" indent="-179388" algn="l" defTabSz="914400" rtl="0" eaLnBrk="1" latinLnBrk="0" hangingPunct="1">
              <a:lnSpc>
                <a:spcPts val="2100"/>
              </a:lnSpc>
              <a:spcBef>
                <a:spcPts val="0"/>
              </a:spcBef>
              <a:buFont typeface="Arial" panose="020B0604020202020204" pitchFamily="34" charset="0"/>
              <a:buChar char="•"/>
              <a:defRPr sz="1600" kern="1200">
                <a:solidFill>
                  <a:schemeClr val="tx2"/>
                </a:solidFill>
                <a:latin typeface="+mn-lt"/>
                <a:ea typeface="+mn-ea"/>
                <a:cs typeface="+mn-cs"/>
              </a:defRPr>
            </a:lvl4pPr>
            <a:lvl5pPr marL="536575" indent="-180975" algn="l" defTabSz="914400" rtl="0" eaLnBrk="1" latinLnBrk="0" hangingPunct="1">
              <a:lnSpc>
                <a:spcPts val="2100"/>
              </a:lnSpc>
              <a:spcBef>
                <a:spcPts val="0"/>
              </a:spcBef>
              <a:buFont typeface="Arial" panose="020B0604020202020204" pitchFamily="34" charset="0"/>
              <a:buChar char="•"/>
              <a:defRPr sz="1600" kern="1200">
                <a:solidFill>
                  <a:schemeClr val="tx2"/>
                </a:solidFill>
                <a:latin typeface="+mn-lt"/>
                <a:ea typeface="+mn-ea"/>
                <a:cs typeface="+mn-cs"/>
              </a:defRPr>
            </a:lvl5pPr>
            <a:lvl6pPr marL="0" indent="0" algn="l" defTabSz="914400" rtl="0" eaLnBrk="1" latinLnBrk="0" hangingPunct="1">
              <a:lnSpc>
                <a:spcPct val="90000"/>
              </a:lnSpc>
              <a:spcBef>
                <a:spcPts val="1600"/>
              </a:spcBef>
              <a:spcAft>
                <a:spcPts val="1600"/>
              </a:spcAft>
              <a:buFont typeface="Arial" panose="020B0604020202020204" pitchFamily="34" charset="0"/>
              <a:buNone/>
              <a:defRPr sz="3200" b="1" kern="1200">
                <a:solidFill>
                  <a:schemeClr val="tx2"/>
                </a:solidFill>
                <a:latin typeface="+mn-lt"/>
                <a:ea typeface="+mn-ea"/>
                <a:cs typeface="+mn-cs"/>
              </a:defRPr>
            </a:lvl6pPr>
            <a:lvl7pPr marL="0" indent="0" algn="l" defTabSz="914400" rtl="0" eaLnBrk="1" latinLnBrk="0" hangingPunct="1">
              <a:lnSpc>
                <a:spcPts val="1400"/>
              </a:lnSpc>
              <a:spcBef>
                <a:spcPts val="500"/>
              </a:spcBef>
              <a:buFont typeface="Arial" panose="020B0604020202020204" pitchFamily="34" charset="0"/>
              <a:buNone/>
              <a:defRPr sz="10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cs typeface="Arial"/>
              </a:rPr>
              <a:t>Kundennutzen</a:t>
            </a:r>
          </a:p>
          <a:p>
            <a:pPr marL="285750" indent="-285750">
              <a:buFont typeface="Arial" panose="020B0604020202020204" pitchFamily="34" charset="0"/>
              <a:buChar char="•"/>
            </a:pPr>
            <a:r>
              <a:rPr lang="de-DE" dirty="0">
                <a:cs typeface="Arial"/>
              </a:rPr>
              <a:t>Je besser sich die Police </a:t>
            </a:r>
            <a:r>
              <a:rPr lang="de-DE" b="0" dirty="0">
                <a:cs typeface="Arial"/>
              </a:rPr>
              <a:t>entwickelt, desto mehr </a:t>
            </a:r>
            <a:r>
              <a:rPr lang="de-DE" dirty="0">
                <a:cs typeface="Arial"/>
              </a:rPr>
              <a:t>profitiert der Kunde           </a:t>
            </a:r>
            <a:r>
              <a:rPr lang="de-DE" b="0" dirty="0">
                <a:cs typeface="Arial"/>
              </a:rPr>
              <a:t>(und nicht der Versicherer)!</a:t>
            </a:r>
          </a:p>
        </p:txBody>
      </p:sp>
      <p:sp>
        <p:nvSpPr>
          <p:cNvPr id="2" name="Titel 1">
            <a:extLst>
              <a:ext uri="{FF2B5EF4-FFF2-40B4-BE49-F238E27FC236}">
                <a16:creationId xmlns:a16="http://schemas.microsoft.com/office/drawing/2014/main" xmlns="" id="{99DB8508-2FF1-D51C-4720-6A921005ABD2}"/>
              </a:ext>
            </a:extLst>
          </p:cNvPr>
          <p:cNvSpPr>
            <a:spLocks noGrp="1"/>
          </p:cNvSpPr>
          <p:nvPr>
            <p:ph type="title"/>
          </p:nvPr>
        </p:nvSpPr>
        <p:spPr>
          <a:xfrm>
            <a:off x="710590" y="528530"/>
            <a:ext cx="11160124" cy="762001"/>
          </a:xfrm>
        </p:spPr>
        <p:txBody>
          <a:bodyPr/>
          <a:lstStyle/>
          <a:p>
            <a:r>
              <a:rPr lang="de-DE" dirty="0"/>
              <a:t>Wirkung des Kostendeckels bei Laufzeit 35 Jahre (mtl. 100 Euro)*</a:t>
            </a:r>
          </a:p>
        </p:txBody>
      </p:sp>
      <p:sp>
        <p:nvSpPr>
          <p:cNvPr id="3" name="Titel 1">
            <a:extLst>
              <a:ext uri="{FF2B5EF4-FFF2-40B4-BE49-F238E27FC236}">
                <a16:creationId xmlns:a16="http://schemas.microsoft.com/office/drawing/2014/main" xmlns="" id="{B348CF57-EAC7-4983-989B-36DA93DEA991}"/>
              </a:ext>
            </a:extLst>
          </p:cNvPr>
          <p:cNvSpPr txBox="1">
            <a:spLocks/>
          </p:cNvSpPr>
          <p:nvPr/>
        </p:nvSpPr>
        <p:spPr>
          <a:xfrm>
            <a:off x="7568420" y="5679358"/>
            <a:ext cx="3965471" cy="341325"/>
          </a:xfrm>
          <a:prstGeom prst="rect">
            <a:avLst/>
          </a:prstGeom>
        </p:spPr>
        <p:txBody>
          <a:bodyPr vert="horz" lIns="0" tIns="0" rIns="0" bIns="0" rtlCol="0" anchor="t">
            <a:noAutofit/>
          </a:bodyPr>
          <a:lstStyle>
            <a:lvl1pPr algn="l" defTabSz="914400" rtl="0" eaLnBrk="1" latinLnBrk="0" hangingPunct="1">
              <a:lnSpc>
                <a:spcPts val="2800"/>
              </a:lnSpc>
              <a:spcBef>
                <a:spcPct val="0"/>
              </a:spcBef>
              <a:buNone/>
              <a:defRPr sz="2400" b="1" kern="1200">
                <a:solidFill>
                  <a:schemeClr val="tx2"/>
                </a:solidFill>
                <a:latin typeface="+mj-lt"/>
                <a:ea typeface="+mj-ea"/>
                <a:cs typeface="+mj-cs"/>
              </a:defRPr>
            </a:lvl1pPr>
          </a:lstStyle>
          <a:p>
            <a:pPr algn="r"/>
            <a:r>
              <a:rPr lang="en-US" sz="1000" b="0" dirty="0"/>
              <a:t>* </a:t>
            </a:r>
            <a:r>
              <a:rPr lang="en-US" sz="1000" b="0" dirty="0" err="1"/>
              <a:t>sofern</a:t>
            </a:r>
            <a:r>
              <a:rPr lang="en-US" sz="1000" b="0" dirty="0"/>
              <a:t> </a:t>
            </a:r>
            <a:r>
              <a:rPr lang="en-US" sz="1000" b="0" dirty="0" err="1"/>
              <a:t>möglich</a:t>
            </a:r>
            <a:r>
              <a:rPr lang="en-US" sz="1000" b="0" dirty="0"/>
              <a:t>: iShares Core S&amp;P 500 - B UCITS ETF (Acc)</a:t>
            </a:r>
          </a:p>
          <a:p>
            <a:pPr algn="r"/>
            <a:endParaRPr lang="de-DE" sz="1000" b="0" dirty="0"/>
          </a:p>
        </p:txBody>
      </p:sp>
      <p:sp>
        <p:nvSpPr>
          <p:cNvPr id="7" name="Rechteck 6">
            <a:extLst>
              <a:ext uri="{FF2B5EF4-FFF2-40B4-BE49-F238E27FC236}">
                <a16:creationId xmlns:a16="http://schemas.microsoft.com/office/drawing/2014/main" xmlns="" id="{79EDF275-9B8B-2F1B-58A8-64EACECAE563}"/>
              </a:ext>
            </a:extLst>
          </p:cNvPr>
          <p:cNvSpPr/>
          <p:nvPr/>
        </p:nvSpPr>
        <p:spPr>
          <a:xfrm>
            <a:off x="5339431" y="3762301"/>
            <a:ext cx="1394744" cy="228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1" dirty="0">
              <a:solidFill>
                <a:schemeClr val="tx2"/>
              </a:solidFill>
            </a:endParaRPr>
          </a:p>
        </p:txBody>
      </p:sp>
      <p:sp>
        <p:nvSpPr>
          <p:cNvPr id="9" name="Rechteck 8">
            <a:extLst>
              <a:ext uri="{FF2B5EF4-FFF2-40B4-BE49-F238E27FC236}">
                <a16:creationId xmlns:a16="http://schemas.microsoft.com/office/drawing/2014/main" xmlns="" id="{2DC97AEB-8589-883D-2BB8-845F2F609A31}"/>
              </a:ext>
            </a:extLst>
          </p:cNvPr>
          <p:cNvSpPr/>
          <p:nvPr/>
        </p:nvSpPr>
        <p:spPr>
          <a:xfrm>
            <a:off x="4572000" y="2495550"/>
            <a:ext cx="1600200" cy="297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1" dirty="0">
              <a:solidFill>
                <a:schemeClr val="tx2"/>
              </a:solidFill>
            </a:endParaRPr>
          </a:p>
        </p:txBody>
      </p:sp>
    </p:spTree>
    <p:extLst>
      <p:ext uri="{BB962C8B-B14F-4D97-AF65-F5344CB8AC3E}">
        <p14:creationId xmlns:p14="http://schemas.microsoft.com/office/powerpoint/2010/main" val="311068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3" name="Textplatzhalter 2"/>
          <p:cNvSpPr>
            <a:spLocks noGrp="1"/>
          </p:cNvSpPr>
          <p:nvPr>
            <p:ph type="body" sz="half" idx="2"/>
          </p:nvPr>
        </p:nvSpPr>
        <p:spPr>
          <a:xfrm>
            <a:off x="369357" y="1801058"/>
            <a:ext cx="11343218" cy="2818325"/>
          </a:xfrm>
        </p:spPr>
        <p:txBody>
          <a:bodyPr/>
          <a:lstStyle/>
          <a:p>
            <a:r>
              <a:rPr lang="de-DE" dirty="0"/>
              <a:t>#Basisinformationsblatt</a:t>
            </a:r>
          </a:p>
          <a:p>
            <a:pPr marL="457200" indent="-457200">
              <a:buAutoNum type="arabicParenR"/>
            </a:pPr>
            <a:endParaRPr lang="de-DE" dirty="0"/>
          </a:p>
          <a:p>
            <a:pPr marL="457200" indent="-457200">
              <a:buAutoNum type="arabicParenR"/>
            </a:pPr>
            <a:r>
              <a:rPr lang="de-DE" dirty="0"/>
              <a:t>Das Basisinformationsblatt ermöglicht eine Vergleichbarkeit von Kosten und Renditen</a:t>
            </a:r>
          </a:p>
          <a:p>
            <a:pPr marL="457200" indent="-457200">
              <a:buAutoNum type="arabicParenR"/>
            </a:pPr>
            <a:r>
              <a:rPr lang="de-DE" dirty="0"/>
              <a:t>Das Basisinformationsblatt verwendet ein Standardszenario</a:t>
            </a:r>
          </a:p>
          <a:p>
            <a:pPr marL="457200" indent="-457200">
              <a:buAutoNum type="arabicParenR"/>
            </a:pPr>
            <a:r>
              <a:rPr lang="de-DE" dirty="0"/>
              <a:t>Im Basisinformationsblatt werden Tarifierungsrabatte (z.B. Beratungserleichterung) nicht berücksichtigt. </a:t>
            </a:r>
          </a:p>
          <a:p>
            <a:pPr marL="457200" indent="-457200">
              <a:buFont typeface="Arial" panose="020B0604020202020204" pitchFamily="34" charset="0"/>
              <a:buAutoNum type="arabicParenR"/>
            </a:pPr>
            <a:r>
              <a:rPr lang="de-DE" dirty="0"/>
              <a:t>Im Basisinformationsblatt werden individuelle Überschussbeteiligungen nicht berücksichtigt</a:t>
            </a:r>
          </a:p>
          <a:p>
            <a:pPr marL="457200" indent="-457200">
              <a:buAutoNum type="arabicParenR"/>
            </a:pPr>
            <a:endParaRPr lang="de-DE" dirty="0"/>
          </a:p>
        </p:txBody>
      </p:sp>
      <p:sp>
        <p:nvSpPr>
          <p:cNvPr id="4" name="Titel 3"/>
          <p:cNvSpPr>
            <a:spLocks noGrp="1"/>
          </p:cNvSpPr>
          <p:nvPr>
            <p:ph type="title"/>
          </p:nvPr>
        </p:nvSpPr>
        <p:spPr/>
        <p:txBody>
          <a:bodyPr/>
          <a:lstStyle/>
          <a:p>
            <a:r>
              <a:rPr lang="de-DE" dirty="0"/>
              <a:t>Wissensquiz | BIB |  Welche Aussagen sind korrekt?</a:t>
            </a:r>
          </a:p>
        </p:txBody>
      </p:sp>
      <p:sp>
        <p:nvSpPr>
          <p:cNvPr id="6" name="Textfeld 5">
            <a:extLst>
              <a:ext uri="{FF2B5EF4-FFF2-40B4-BE49-F238E27FC236}">
                <a16:creationId xmlns:a16="http://schemas.microsoft.com/office/drawing/2014/main" xmlns="" id="{4E4B3360-D843-480D-9E0C-B1BAE0845EBC}"/>
              </a:ext>
            </a:extLst>
          </p:cNvPr>
          <p:cNvSpPr txBox="1"/>
          <p:nvPr/>
        </p:nvSpPr>
        <p:spPr>
          <a:xfrm>
            <a:off x="1223838" y="4929668"/>
            <a:ext cx="8594969" cy="1477328"/>
          </a:xfrm>
          <a:prstGeom prst="rect">
            <a:avLst/>
          </a:prstGeom>
          <a:noFill/>
        </p:spPr>
        <p:txBody>
          <a:bodyPr wrap="square">
            <a:spAutoFit/>
          </a:bodyPr>
          <a:lstStyle/>
          <a:p>
            <a:r>
              <a:rPr lang="de-DE" dirty="0"/>
              <a:t>„Das BIB in seiner jetzigen Form ist zu einhundert Prozent nutzlos und ich würde sogar sagen kontraproduktiv, denn es reduziert Transparenz. Es kostet weiterhin Geld, da die Daten ständig aktualisiert werden müssen. Und es ist frustrierend viel Arbeit hierfür aufzuwenden, wenn das Ergebnis im Vertrieb praktisch nicht nutzbar ist“</a:t>
            </a:r>
          </a:p>
        </p:txBody>
      </p:sp>
    </p:spTree>
    <p:extLst>
      <p:ext uri="{BB962C8B-B14F-4D97-AF65-F5344CB8AC3E}">
        <p14:creationId xmlns:p14="http://schemas.microsoft.com/office/powerpoint/2010/main" val="120992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46</a:t>
            </a:fld>
            <a:endParaRPr lang="de-DE"/>
          </a:p>
        </p:txBody>
      </p:sp>
      <p:sp>
        <p:nvSpPr>
          <p:cNvPr id="3" name="Textplatzhalter 2"/>
          <p:cNvSpPr>
            <a:spLocks noGrp="1"/>
          </p:cNvSpPr>
          <p:nvPr>
            <p:ph type="body" sz="half" idx="2"/>
          </p:nvPr>
        </p:nvSpPr>
        <p:spPr>
          <a:xfrm>
            <a:off x="369356" y="1801058"/>
            <a:ext cx="11822643" cy="4796592"/>
          </a:xfrm>
        </p:spPr>
        <p:txBody>
          <a:bodyPr/>
          <a:lstStyle/>
          <a:p>
            <a:r>
              <a:rPr lang="de-DE" dirty="0"/>
              <a:t>#Effektivkosten</a:t>
            </a:r>
          </a:p>
          <a:p>
            <a:endParaRPr lang="de-DE" dirty="0"/>
          </a:p>
          <a:p>
            <a:pPr marL="457200" indent="-457200">
              <a:buAutoNum type="arabicParenR"/>
            </a:pPr>
            <a:r>
              <a:rPr lang="de-DE" dirty="0"/>
              <a:t>Die Effektivkostenquote gibt an, wie stark eine angenommene Wertentwicklung durch anfallende Kosten reduziert wird.</a:t>
            </a:r>
          </a:p>
          <a:p>
            <a:pPr marL="457200" indent="-457200">
              <a:buAutoNum type="arabicParenR"/>
            </a:pPr>
            <a:r>
              <a:rPr lang="de-DE" dirty="0"/>
              <a:t>Die Effektivkostenquote gibt an, wie stark eine angenommene Wertentwicklung durch die Abschlusskosten reduziert wird</a:t>
            </a:r>
          </a:p>
          <a:p>
            <a:pPr marL="457200" indent="-457200">
              <a:buAutoNum type="arabicParenR"/>
            </a:pPr>
            <a:r>
              <a:rPr lang="de-DE" dirty="0"/>
              <a:t>Die Höhe der Effektivkostenquote kann aufgrund der Vertragslaufzeit, Beitragshöhe und Zahlweise unterschiedlich hoch ausfallen.</a:t>
            </a:r>
          </a:p>
          <a:p>
            <a:pPr marL="457200" indent="-457200">
              <a:buAutoNum type="arabicParenR"/>
            </a:pPr>
            <a:r>
              <a:rPr lang="de-DE" dirty="0"/>
              <a:t>Die Höhe der Effektivkostenquote ist unabhängig von der Vertragslaufzeit, der Beitragshöhe und der Zahlweise bei dem jeweiligen Anbieter immer gleich.</a:t>
            </a:r>
          </a:p>
          <a:p>
            <a:pPr marL="457200" indent="-457200">
              <a:buFont typeface="Arial" panose="020B0604020202020204" pitchFamily="34" charset="0"/>
              <a:buAutoNum type="arabicParenR"/>
            </a:pPr>
            <a:r>
              <a:rPr lang="de-DE" dirty="0"/>
              <a:t>Die Effektivkostenquote im BIB unterscheidet sich von der im Vorschlag</a:t>
            </a:r>
          </a:p>
          <a:p>
            <a:pPr marL="457200" indent="-457200">
              <a:buAutoNum type="arabicParenR"/>
            </a:pPr>
            <a:endParaRPr lang="de-DE" dirty="0"/>
          </a:p>
        </p:txBody>
      </p:sp>
      <p:sp>
        <p:nvSpPr>
          <p:cNvPr id="4" name="Titel 3"/>
          <p:cNvSpPr>
            <a:spLocks noGrp="1"/>
          </p:cNvSpPr>
          <p:nvPr>
            <p:ph type="title"/>
          </p:nvPr>
        </p:nvSpPr>
        <p:spPr/>
        <p:txBody>
          <a:bodyPr/>
          <a:lstStyle/>
          <a:p>
            <a:r>
              <a:rPr lang="de-DE" dirty="0" err="1"/>
              <a:t>Wissenquiz</a:t>
            </a:r>
            <a:r>
              <a:rPr lang="de-DE" dirty="0"/>
              <a:t>: Welche Aussagen Sind korrekt</a:t>
            </a:r>
          </a:p>
        </p:txBody>
      </p:sp>
    </p:spTree>
    <p:extLst>
      <p:ext uri="{BB962C8B-B14F-4D97-AF65-F5344CB8AC3E}">
        <p14:creationId xmlns:p14="http://schemas.microsoft.com/office/powerpoint/2010/main" val="36093458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pic>
        <p:nvPicPr>
          <p:cNvPr id="5" name="Grafik 4"/>
          <p:cNvPicPr>
            <a:picLocks noChangeAspect="1"/>
          </p:cNvPicPr>
          <p:nvPr/>
        </p:nvPicPr>
        <p:blipFill>
          <a:blip r:embed="rId2"/>
          <a:stretch>
            <a:fillRect/>
          </a:stretch>
        </p:blipFill>
        <p:spPr>
          <a:xfrm>
            <a:off x="204684" y="1497166"/>
            <a:ext cx="11439525" cy="4581525"/>
          </a:xfrm>
          <a:prstGeom prst="rect">
            <a:avLst/>
          </a:prstGeom>
        </p:spPr>
      </p:pic>
    </p:spTree>
    <p:extLst>
      <p:ext uri="{BB962C8B-B14F-4D97-AF65-F5344CB8AC3E}">
        <p14:creationId xmlns:p14="http://schemas.microsoft.com/office/powerpoint/2010/main" val="37101506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48</a:t>
            </a:fld>
            <a:endParaRPr lang="de-DE" dirty="0"/>
          </a:p>
        </p:txBody>
      </p:sp>
      <p:sp>
        <p:nvSpPr>
          <p:cNvPr id="3" name="Textplatzhalter 2"/>
          <p:cNvSpPr>
            <a:spLocks noGrp="1"/>
          </p:cNvSpPr>
          <p:nvPr>
            <p:ph type="body" sz="half" idx="2"/>
          </p:nvPr>
        </p:nvSpPr>
        <p:spPr/>
        <p:txBody>
          <a:bodyPr/>
          <a:lstStyle/>
          <a:p>
            <a:pPr algn="ctr"/>
            <a:endParaRPr lang="de-DE" sz="3200" dirty="0"/>
          </a:p>
          <a:p>
            <a:r>
              <a:rPr lang="de-DE" sz="3600" dirty="0">
                <a:latin typeface="+mj-lt"/>
              </a:rPr>
              <a:t>Leistungsfall</a:t>
            </a:r>
          </a:p>
        </p:txBody>
      </p:sp>
      <p:sp>
        <p:nvSpPr>
          <p:cNvPr id="4" name="Titel 3"/>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17735619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49</a:t>
            </a:fld>
            <a:endParaRPr lang="de-DE" dirty="0"/>
          </a:p>
        </p:txBody>
      </p:sp>
      <p:sp>
        <p:nvSpPr>
          <p:cNvPr id="3" name="Textplatzhalter 2"/>
          <p:cNvSpPr>
            <a:spLocks noGrp="1"/>
          </p:cNvSpPr>
          <p:nvPr>
            <p:ph type="body" sz="quarter" idx="10"/>
          </p:nvPr>
        </p:nvSpPr>
        <p:spPr/>
        <p:txBody>
          <a:bodyPr/>
          <a:lstStyle/>
          <a:p>
            <a:r>
              <a:rPr lang="de-DE" dirty="0"/>
              <a:t>Leistungsfall</a:t>
            </a:r>
          </a:p>
        </p:txBody>
      </p:sp>
      <p:sp>
        <p:nvSpPr>
          <p:cNvPr id="4" name="Textplatzhalter 3"/>
          <p:cNvSpPr>
            <a:spLocks noGrp="1"/>
          </p:cNvSpPr>
          <p:nvPr>
            <p:ph type="body" sz="half" idx="2"/>
          </p:nvPr>
        </p:nvSpPr>
        <p:spPr/>
        <p:txBody>
          <a:bodyPr/>
          <a:lstStyle/>
          <a:p>
            <a:r>
              <a:rPr lang="de-DE" b="1" dirty="0"/>
              <a:t>Lehrerin *1980, BU-Vertrag seit 01.09.2011, BU-Rentenhöhe 1.000 €/Monat</a:t>
            </a:r>
          </a:p>
          <a:p>
            <a:pPr marL="342900" indent="-342900">
              <a:buFont typeface="Wingdings" panose="05000000000000000000" pitchFamily="2" charset="2"/>
              <a:buChar char="Ø"/>
            </a:pPr>
            <a:r>
              <a:rPr lang="de-DE" sz="1600" dirty="0"/>
              <a:t>04.07.2022 Versetzung in den Ruhestand (Psyche) an Versicherer gesendet</a:t>
            </a:r>
          </a:p>
          <a:p>
            <a:pPr marL="342900" indent="-342900">
              <a:buFont typeface="Wingdings" panose="05000000000000000000" pitchFamily="2" charset="2"/>
              <a:buChar char="Ø"/>
            </a:pPr>
            <a:r>
              <a:rPr lang="de-DE" sz="1600" dirty="0"/>
              <a:t>15.07.2022 Versicherer fordert bei VN ergänzende Unterlagen an (da ein LA im Vertrag dokumentiert wurde)</a:t>
            </a:r>
          </a:p>
          <a:p>
            <a:pPr marL="342900" indent="-342900">
              <a:buFont typeface="Wingdings" panose="05000000000000000000" pitchFamily="2" charset="2"/>
              <a:buChar char="Ø"/>
            </a:pPr>
            <a:r>
              <a:rPr lang="de-DE" sz="1600" dirty="0"/>
              <a:t>13.09.2022 Versicherer fordert weitere Informationen über VN an und startet Arztanfrage</a:t>
            </a:r>
          </a:p>
          <a:p>
            <a:pPr marL="342900" indent="-342900">
              <a:buFont typeface="Wingdings" panose="05000000000000000000" pitchFamily="2" charset="2"/>
              <a:buChar char="Ø"/>
            </a:pPr>
            <a:r>
              <a:rPr lang="de-DE" sz="1600" dirty="0"/>
              <a:t>10.10.2022 VN sendet Unterlagen an den Versicherer</a:t>
            </a:r>
          </a:p>
          <a:p>
            <a:pPr marL="342900" indent="-342900">
              <a:buFont typeface="Wingdings" panose="05000000000000000000" pitchFamily="2" charset="2"/>
              <a:buChar char="Ø"/>
            </a:pPr>
            <a:r>
              <a:rPr lang="de-DE" sz="1600" dirty="0"/>
              <a:t>18.10.2022 wird eine weitere Arztanfrage vom Versicherer angefordert</a:t>
            </a:r>
          </a:p>
          <a:p>
            <a:pPr marL="342900" indent="-342900">
              <a:buFont typeface="Wingdings" panose="05000000000000000000" pitchFamily="2" charset="2"/>
              <a:buChar char="Ø"/>
            </a:pPr>
            <a:r>
              <a:rPr lang="de-DE" sz="1600" dirty="0"/>
              <a:t>13.12.2022 Unterlagen liegen dem Versicherer vor und die abschließende Entscheidung soll noch ca. 1-2 Wochen dauern</a:t>
            </a:r>
          </a:p>
          <a:p>
            <a:pPr marL="342900" indent="-342900">
              <a:buFont typeface="Wingdings" panose="05000000000000000000" pitchFamily="2" charset="2"/>
              <a:buChar char="Ø"/>
            </a:pPr>
            <a:r>
              <a:rPr lang="de-DE" sz="1600" dirty="0"/>
              <a:t>21.12.2022 nun benötigt der Versicherer doch noch einen Arztbericht</a:t>
            </a:r>
          </a:p>
          <a:p>
            <a:pPr marL="342900" indent="-342900">
              <a:buFont typeface="Wingdings" panose="05000000000000000000" pitchFamily="2" charset="2"/>
              <a:buChar char="Ø"/>
            </a:pPr>
            <a:r>
              <a:rPr lang="de-DE" sz="1600" dirty="0"/>
              <a:t>09.01.2023 Wir haben die DU-Klausel mit dem Versicherer erörtert -&gt; offenbar keine „echte“-DU-Klausel; die Sachbearbeiterin klärt den Umstand und meldet sich wieder</a:t>
            </a:r>
          </a:p>
        </p:txBody>
      </p:sp>
      <p:sp>
        <p:nvSpPr>
          <p:cNvPr id="5" name="Titel 4"/>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4281970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a:t>
            </a:fld>
            <a:endParaRPr lang="de-DE" dirty="0"/>
          </a:p>
        </p:txBody>
      </p:sp>
      <p:sp>
        <p:nvSpPr>
          <p:cNvPr id="3" name="Textplatzhalter 2"/>
          <p:cNvSpPr>
            <a:spLocks noGrp="1"/>
          </p:cNvSpPr>
          <p:nvPr>
            <p:ph type="body" sz="quarter" idx="10"/>
          </p:nvPr>
        </p:nvSpPr>
        <p:spPr>
          <a:xfrm>
            <a:off x="2232461" y="835144"/>
            <a:ext cx="11347991" cy="395680"/>
          </a:xfrm>
        </p:spPr>
        <p:txBody>
          <a:bodyPr/>
          <a:lstStyle/>
          <a:p>
            <a:r>
              <a:rPr lang="de-DE" dirty="0" err="1"/>
              <a:t>Biometriesplitter</a:t>
            </a:r>
            <a:r>
              <a:rPr lang="de-DE" dirty="0"/>
              <a:t> </a:t>
            </a:r>
          </a:p>
        </p:txBody>
      </p:sp>
      <p:sp>
        <p:nvSpPr>
          <p:cNvPr id="4" name="Textplatzhalter 3"/>
          <p:cNvSpPr>
            <a:spLocks noGrp="1"/>
          </p:cNvSpPr>
          <p:nvPr>
            <p:ph type="body" sz="half" idx="2"/>
          </p:nvPr>
        </p:nvSpPr>
        <p:spPr/>
        <p:txBody>
          <a:bodyPr/>
          <a:lstStyle/>
          <a:p>
            <a:endParaRPr lang="de-DE" dirty="0"/>
          </a:p>
          <a:p>
            <a:r>
              <a:rPr lang="de-DE" dirty="0"/>
              <a:t>AU-Leistung = BU-Leistung und somit Anrechnung auf Krankentagegeld? </a:t>
            </a:r>
            <a:r>
              <a:rPr lang="de-DE" b="1" dirty="0"/>
              <a:t>Nein!</a:t>
            </a:r>
          </a:p>
          <a:p>
            <a:endParaRPr lang="de-DE" b="1" dirty="0"/>
          </a:p>
          <a:p>
            <a:r>
              <a:rPr lang="de-DE" b="1" dirty="0"/>
              <a:t>Laut einem Urteil des Sozialgerichts Trier dürfen die Leistungen aus einer BU mit Arbeitsunfähigkeitsklausel nicht auf das Krankengeld Ihrer Krankenkasse angerechnet werden</a:t>
            </a:r>
            <a:r>
              <a:rPr lang="de-DE" dirty="0"/>
              <a:t>.</a:t>
            </a:r>
          </a:p>
          <a:p>
            <a:endParaRPr lang="de-DE" dirty="0"/>
          </a:p>
          <a:p>
            <a:r>
              <a:rPr lang="de-DE" dirty="0"/>
              <a:t>Jedoch hat sich bewährt, sich schriftlich vom KT-Versicherer bestätigen zu lassen, dass im Falle einer AU-Leistung, die Zahlung des Krankentagegeldes nicht eingestellt bzw. zurückgefordert wird.</a:t>
            </a:r>
          </a:p>
          <a:p>
            <a:endParaRPr lang="de-DE" dirty="0"/>
          </a:p>
          <a:p>
            <a:endParaRPr lang="de-DE" dirty="0"/>
          </a:p>
          <a:p>
            <a:endParaRPr lang="de-DE" dirty="0"/>
          </a:p>
        </p:txBody>
      </p:sp>
      <p:sp>
        <p:nvSpPr>
          <p:cNvPr id="5" name="Titel 4"/>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14374789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50</a:t>
            </a:fld>
            <a:endParaRPr lang="de-DE" dirty="0"/>
          </a:p>
        </p:txBody>
      </p:sp>
      <p:sp>
        <p:nvSpPr>
          <p:cNvPr id="3" name="Textplatzhalter 2"/>
          <p:cNvSpPr>
            <a:spLocks noGrp="1"/>
          </p:cNvSpPr>
          <p:nvPr>
            <p:ph type="body" sz="quarter" idx="10"/>
          </p:nvPr>
        </p:nvSpPr>
        <p:spPr/>
        <p:txBody>
          <a:bodyPr/>
          <a:lstStyle/>
          <a:p>
            <a:r>
              <a:rPr lang="de-DE" dirty="0"/>
              <a:t>Leistungsfall</a:t>
            </a:r>
          </a:p>
          <a:p>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Ø"/>
            </a:pPr>
            <a:r>
              <a:rPr lang="de-DE" sz="1600" dirty="0"/>
              <a:t>09.01.2023 nochmaliger Rückruf der Sachbearbeiterin: es wird so ausführlich geprüft, weil die BU vielleicht schon viel länger besteht (das wäre ja wichtig für die VN) – allerdings sei die Aktenlage noch zu dünn</a:t>
            </a:r>
          </a:p>
          <a:p>
            <a:pPr marL="342900" indent="-342900">
              <a:buFont typeface="Wingdings" panose="05000000000000000000" pitchFamily="2" charset="2"/>
              <a:buChar char="Ø"/>
            </a:pPr>
            <a:r>
              <a:rPr lang="de-DE" sz="1600" dirty="0"/>
              <a:t>03.03.2023 die VN hat alle gewünschten Unterlagen dem Versicherer zur Verfügung gestellt</a:t>
            </a:r>
          </a:p>
          <a:p>
            <a:pPr marL="342900" indent="-342900">
              <a:buFont typeface="Wingdings" panose="05000000000000000000" pitchFamily="2" charset="2"/>
              <a:buChar char="Ø"/>
            </a:pPr>
            <a:r>
              <a:rPr lang="de-DE" sz="1600" dirty="0"/>
              <a:t>29.03.2023 Nachfrage beim Vers. ergab: Unterlagen seien erstmal vollständig; die Prüfung läuft. Wir wurden um Geduld gebeten (ca. 2 Wochen) u.a. wg. Vier-Augen-Prinzip</a:t>
            </a:r>
          </a:p>
          <a:p>
            <a:pPr marL="342900" indent="-342900">
              <a:buFont typeface="Wingdings" panose="05000000000000000000" pitchFamily="2" charset="2"/>
              <a:buChar char="Ø"/>
            </a:pPr>
            <a:r>
              <a:rPr lang="de-DE" sz="1600" dirty="0"/>
              <a:t>12.04.2023 Nachfrage beim Vers. ergab: Vorgang ist noch in der Revision; Entscheidung soll in ein paar Tagen erfolgen</a:t>
            </a:r>
          </a:p>
          <a:p>
            <a:pPr marL="342900" indent="-342900">
              <a:buFont typeface="Wingdings" panose="05000000000000000000" pitchFamily="2" charset="2"/>
              <a:buChar char="Ø"/>
            </a:pPr>
            <a:r>
              <a:rPr lang="de-DE" sz="1600" dirty="0"/>
              <a:t>17.04.2023 VN erhält die Ablehnung (obwohl Krankheitsbild seit Jahren besteht, inkl. medikamentöser Therapie, nach stat. Aufenthalten und laufender Psychotherapie // hierzu lagen diverse Berichte von Fachärzten, Kliniken und Therapeuten sowie Gutachten des Amtsarztes vor)</a:t>
            </a:r>
          </a:p>
          <a:p>
            <a:pPr marL="342900" indent="-342900">
              <a:buFont typeface="Wingdings" panose="05000000000000000000" pitchFamily="2" charset="2"/>
              <a:buChar char="Ø"/>
            </a:pPr>
            <a:r>
              <a:rPr lang="de-DE" sz="1600" dirty="0"/>
              <a:t>Versicherer lehnt letztendlich ab, mit der Begründung das die 50% nicht erreicht sind</a:t>
            </a:r>
          </a:p>
          <a:p>
            <a:pPr marL="342900" indent="-342900">
              <a:buFont typeface="Wingdings" panose="05000000000000000000" pitchFamily="2" charset="2"/>
              <a:buChar char="Ø"/>
            </a:pPr>
            <a:endParaRPr lang="de-DE" sz="1600" dirty="0"/>
          </a:p>
        </p:txBody>
      </p:sp>
      <p:sp>
        <p:nvSpPr>
          <p:cNvPr id="5" name="Titel 4"/>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9853545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51</a:t>
            </a:fld>
            <a:endParaRPr lang="de-DE" dirty="0"/>
          </a:p>
        </p:txBody>
      </p:sp>
      <p:sp>
        <p:nvSpPr>
          <p:cNvPr id="3" name="Textplatzhalter 2"/>
          <p:cNvSpPr>
            <a:spLocks noGrp="1"/>
          </p:cNvSpPr>
          <p:nvPr>
            <p:ph type="body" sz="quarter" idx="10"/>
          </p:nvPr>
        </p:nvSpPr>
        <p:spPr/>
        <p:txBody>
          <a:bodyPr/>
          <a:lstStyle/>
          <a:p>
            <a:r>
              <a:rPr lang="de-DE" dirty="0"/>
              <a:t>Leistungsfall</a:t>
            </a:r>
          </a:p>
          <a:p>
            <a:endParaRPr lang="de-DE" dirty="0"/>
          </a:p>
        </p:txBody>
      </p:sp>
      <p:sp>
        <p:nvSpPr>
          <p:cNvPr id="4" name="Textplatzhalter 3"/>
          <p:cNvSpPr>
            <a:spLocks noGrp="1"/>
          </p:cNvSpPr>
          <p:nvPr>
            <p:ph type="body" sz="half" idx="2"/>
          </p:nvPr>
        </p:nvSpPr>
        <p:spPr/>
        <p:txBody>
          <a:bodyPr/>
          <a:lstStyle/>
          <a:p>
            <a:r>
              <a:rPr lang="de-DE" dirty="0"/>
              <a:t>Auszüge aus dem Ablehnungsschreiben:</a:t>
            </a:r>
          </a:p>
          <a:p>
            <a:r>
              <a:rPr lang="de-DE" sz="1600" dirty="0"/>
              <a:t>Bei der amtsärztlichen Untersuchung am 21.01.2022 wurde eine </a:t>
            </a:r>
            <a:r>
              <a:rPr lang="de-DE" sz="1600" dirty="0">
                <a:solidFill>
                  <a:srgbClr val="FF0000"/>
                </a:solidFill>
              </a:rPr>
              <a:t>mittelgradig schwere bis schwere seelische Gesundheitsstörung festgestellt</a:t>
            </a:r>
            <a:r>
              <a:rPr lang="de-DE" sz="1600" dirty="0"/>
              <a:t>. Im derzeitigen Aufgabenbereich bestünden </a:t>
            </a:r>
            <a:r>
              <a:rPr lang="de-DE" sz="1600" dirty="0">
                <a:solidFill>
                  <a:srgbClr val="FF0000"/>
                </a:solidFill>
              </a:rPr>
              <a:t>erhebliche Leistungseinschränkungen</a:t>
            </a:r>
            <a:r>
              <a:rPr lang="de-DE" sz="1600" dirty="0"/>
              <a:t>. Sie seien </a:t>
            </a:r>
            <a:r>
              <a:rPr lang="de-DE" sz="1600" dirty="0">
                <a:solidFill>
                  <a:srgbClr val="FF0000"/>
                </a:solidFill>
              </a:rPr>
              <a:t>nicht in der Lage, dem Schuldienst nachzukommen</a:t>
            </a:r>
            <a:r>
              <a:rPr lang="de-DE" sz="1600" dirty="0"/>
              <a:t>. Aus dem Gutachten geht weiterhervor, dass von einer </a:t>
            </a:r>
            <a:r>
              <a:rPr lang="de-DE" sz="1600" dirty="0">
                <a:solidFill>
                  <a:srgbClr val="FF0000"/>
                </a:solidFill>
              </a:rPr>
              <a:t>dauerhaften Dienstunfähigkeit ausgegangen wird, da eine mittelschwere bis schwere Krankheitsphase vorläge und eine zeitliche Prognose nicht gestellt werden könne</a:t>
            </a:r>
            <a:r>
              <a:rPr lang="de-DE" sz="1600" dirty="0"/>
              <a:t>. …</a:t>
            </a:r>
          </a:p>
          <a:p>
            <a:r>
              <a:rPr lang="de-DE" sz="1600" dirty="0"/>
              <a:t>Dem ausführlichen Entlassungsbericht des Fachzentrums für Stressmedizin und Psychotherapie Falkenried über den teilstationären Aufenthalt vom 15.02.2022 bis 04.05.2022 ist zu entnehmen, dass dort die </a:t>
            </a:r>
            <a:r>
              <a:rPr lang="de-DE" sz="1600" dirty="0">
                <a:solidFill>
                  <a:srgbClr val="FF0000"/>
                </a:solidFill>
              </a:rPr>
              <a:t>Diagnosen einer </a:t>
            </a:r>
            <a:r>
              <a:rPr lang="de-DE" sz="1600" u="sng" dirty="0">
                <a:solidFill>
                  <a:srgbClr val="FF0000"/>
                </a:solidFill>
              </a:rPr>
              <a:t>rezidivierenden</a:t>
            </a:r>
            <a:r>
              <a:rPr lang="de-DE" sz="1600" dirty="0">
                <a:solidFill>
                  <a:srgbClr val="FF0000"/>
                </a:solidFill>
              </a:rPr>
              <a:t> depressiven Störung (gegenwärtig schwere Episode ohne psychotische Symptome) und einer Überforderungssymptomatik gestellt wurden. </a:t>
            </a:r>
            <a:r>
              <a:rPr lang="de-DE" sz="1600" dirty="0">
                <a:solidFill>
                  <a:schemeClr val="tx1"/>
                </a:solidFill>
              </a:rPr>
              <a:t>…</a:t>
            </a:r>
          </a:p>
          <a:p>
            <a:r>
              <a:rPr lang="de-DE" sz="1600" dirty="0"/>
              <a:t>Als Diagnose nannte Frau Dr. Braun eine </a:t>
            </a:r>
            <a:r>
              <a:rPr lang="de-DE" sz="1600" u="sng" dirty="0">
                <a:solidFill>
                  <a:srgbClr val="FF0000"/>
                </a:solidFill>
              </a:rPr>
              <a:t>rezidivierende</a:t>
            </a:r>
            <a:r>
              <a:rPr lang="de-DE" sz="1600" dirty="0"/>
              <a:t> depressive Störung (gegenwärtig mittelgradige Episode) und Probleme mit Bezug auf Schwierigkeiten bei der Lebensbewältigung. Sie informierte uns über die bisherige Behandlung und Medikation. </a:t>
            </a:r>
            <a:r>
              <a:rPr lang="de-DE" sz="1600" dirty="0">
                <a:solidFill>
                  <a:srgbClr val="FF0000"/>
                </a:solidFill>
              </a:rPr>
              <a:t>Eine berufliche Tätigkeit sei laut ihr bis auf Weiteres nicht denkbar</a:t>
            </a:r>
            <a:r>
              <a:rPr lang="de-DE" sz="1600" dirty="0"/>
              <a:t>. …</a:t>
            </a:r>
          </a:p>
        </p:txBody>
      </p:sp>
      <p:sp>
        <p:nvSpPr>
          <p:cNvPr id="5" name="Titel 4"/>
          <p:cNvSpPr>
            <a:spLocks noGrp="1"/>
          </p:cNvSpPr>
          <p:nvPr>
            <p:ph type="title"/>
          </p:nvPr>
        </p:nvSpPr>
        <p:spPr/>
        <p:txBody>
          <a:bodyPr/>
          <a:lstStyle/>
          <a:p>
            <a:r>
              <a:rPr lang="de-DE" dirty="0"/>
              <a:t>ZW I 2024</a:t>
            </a:r>
          </a:p>
        </p:txBody>
      </p:sp>
    </p:spTree>
    <p:extLst>
      <p:ext uri="{BB962C8B-B14F-4D97-AF65-F5344CB8AC3E}">
        <p14:creationId xmlns:p14="http://schemas.microsoft.com/office/powerpoint/2010/main" val="22185609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52</a:t>
            </a:fld>
            <a:endParaRPr lang="de-DE" dirty="0"/>
          </a:p>
        </p:txBody>
      </p:sp>
      <p:sp>
        <p:nvSpPr>
          <p:cNvPr id="3" name="Textplatzhalter 2"/>
          <p:cNvSpPr>
            <a:spLocks noGrp="1"/>
          </p:cNvSpPr>
          <p:nvPr>
            <p:ph type="body" sz="quarter" idx="10"/>
          </p:nvPr>
        </p:nvSpPr>
        <p:spPr/>
        <p:txBody>
          <a:bodyPr/>
          <a:lstStyle/>
          <a:p>
            <a:r>
              <a:rPr lang="de-DE" dirty="0"/>
              <a:t>Leistungsfall</a:t>
            </a:r>
          </a:p>
          <a:p>
            <a:endParaRPr lang="de-DE" dirty="0"/>
          </a:p>
        </p:txBody>
      </p:sp>
      <p:sp>
        <p:nvSpPr>
          <p:cNvPr id="4" name="Textplatzhalter 3"/>
          <p:cNvSpPr>
            <a:spLocks noGrp="1"/>
          </p:cNvSpPr>
          <p:nvPr>
            <p:ph type="body" sz="half" idx="2"/>
          </p:nvPr>
        </p:nvSpPr>
        <p:spPr/>
        <p:txBody>
          <a:bodyPr/>
          <a:lstStyle/>
          <a:p>
            <a:r>
              <a:rPr lang="de-DE" sz="1600" dirty="0"/>
              <a:t>Beachten Sie bitte, dass die gesundheitliche Störung, die der Versicherte in seinem Antrag auf Leistungen angibt, </a:t>
            </a:r>
            <a:r>
              <a:rPr lang="de-DE" sz="1600" b="1" dirty="0"/>
              <a:t>mit objektiven Methoden der Medizin nachgewiesen werden muss. </a:t>
            </a:r>
            <a:r>
              <a:rPr lang="de-DE" sz="1600" dirty="0"/>
              <a:t>Die subjektiven Schilderungen des Versicherten alleine können nicht als Nachweis für die Erkrankung und ggf. eine daraus folgende Berufsunfähigkeit dienen.</a:t>
            </a:r>
          </a:p>
          <a:p>
            <a:r>
              <a:rPr lang="de-DE" sz="1600" dirty="0"/>
              <a:t>Eine leistungsauslösende, mindestens 50%ige Berufsunfähigkeit ist nach den zugrundeliegenden Bedingungen nicht nachgewiesen.</a:t>
            </a:r>
          </a:p>
          <a:p>
            <a:pPr marL="285750" indent="-285750">
              <a:buFont typeface="Wingdings" panose="05000000000000000000" pitchFamily="2" charset="2"/>
              <a:buChar char="Ø"/>
            </a:pPr>
            <a:r>
              <a:rPr lang="de-DE" sz="1600" dirty="0"/>
              <a:t>19.04.2023 Widerspruch durch uns</a:t>
            </a:r>
          </a:p>
          <a:p>
            <a:pPr marL="285750" indent="-285750">
              <a:buFont typeface="Wingdings" panose="05000000000000000000" pitchFamily="2" charset="2"/>
              <a:buChar char="Ø"/>
            </a:pPr>
            <a:r>
              <a:rPr lang="de-DE" sz="1600" dirty="0"/>
              <a:t>26.04.2023 Versicherer bleibt bei Ablehnung </a:t>
            </a:r>
          </a:p>
          <a:p>
            <a:pPr marL="285750" indent="-285750">
              <a:buFont typeface="Wingdings" panose="05000000000000000000" pitchFamily="2" charset="2"/>
              <a:buChar char="Ø"/>
            </a:pPr>
            <a:endParaRPr lang="de-DE" sz="1600" dirty="0"/>
          </a:p>
          <a:p>
            <a:pPr marL="285750" indent="-285750">
              <a:buFont typeface="Wingdings" panose="05000000000000000000" pitchFamily="2" charset="2"/>
              <a:buChar char="Ø"/>
            </a:pPr>
            <a:r>
              <a:rPr lang="de-DE" sz="1600" dirty="0"/>
              <a:t>05.05.2023 nochmaliger Widerspruch inkl. Fragenanforderung der noch offenen Fragen und Androhung einer Vorstandsbeschwerde, wenn die Unklarheiten nicht konkret benannt werden können</a:t>
            </a:r>
          </a:p>
          <a:p>
            <a:pPr marL="285750" indent="-285750">
              <a:buFont typeface="Wingdings" panose="05000000000000000000" pitchFamily="2" charset="2"/>
              <a:buChar char="Ø"/>
            </a:pPr>
            <a:r>
              <a:rPr lang="de-DE" sz="1600" dirty="0"/>
              <a:t>Versicherer strebt Gutachten an (Termin erst Ende August 2023)</a:t>
            </a:r>
          </a:p>
          <a:p>
            <a:pPr marL="285750" indent="-285750">
              <a:buFont typeface="Wingdings" panose="05000000000000000000" pitchFamily="2" charset="2"/>
              <a:buChar char="Ø"/>
            </a:pPr>
            <a:r>
              <a:rPr lang="de-DE" sz="1600" dirty="0"/>
              <a:t>Nach Einschaltung des Maklerbetreuers: Kulanzleistung vom 01.09.21 bis Gutachten/endgültige Entscheidung vorliegt (ca. 24.000 €)</a:t>
            </a:r>
          </a:p>
          <a:p>
            <a:pPr marL="285750" indent="-285750">
              <a:buFont typeface="Wingdings" panose="05000000000000000000" pitchFamily="2" charset="2"/>
              <a:buChar char="Ø"/>
            </a:pPr>
            <a:endParaRPr lang="de-DE" sz="1600" dirty="0"/>
          </a:p>
        </p:txBody>
      </p:sp>
      <p:sp>
        <p:nvSpPr>
          <p:cNvPr id="5" name="Titel 4"/>
          <p:cNvSpPr>
            <a:spLocks noGrp="1"/>
          </p:cNvSpPr>
          <p:nvPr>
            <p:ph type="title"/>
          </p:nvPr>
        </p:nvSpPr>
        <p:spPr/>
        <p:txBody>
          <a:bodyPr/>
          <a:lstStyle/>
          <a:p>
            <a:r>
              <a:rPr lang="de-DE" dirty="0"/>
              <a:t>ZW I 2024</a:t>
            </a:r>
          </a:p>
        </p:txBody>
      </p:sp>
      <p:pic>
        <p:nvPicPr>
          <p:cNvPr id="6" name="Grafik 5"/>
          <p:cNvPicPr>
            <a:picLocks noChangeAspect="1"/>
          </p:cNvPicPr>
          <p:nvPr/>
        </p:nvPicPr>
        <p:blipFill>
          <a:blip r:embed="rId2"/>
          <a:stretch>
            <a:fillRect/>
          </a:stretch>
        </p:blipFill>
        <p:spPr>
          <a:xfrm>
            <a:off x="4746997" y="3975461"/>
            <a:ext cx="7153275" cy="552450"/>
          </a:xfrm>
          <a:prstGeom prst="rect">
            <a:avLst/>
          </a:prstGeom>
        </p:spPr>
      </p:pic>
    </p:spTree>
    <p:extLst>
      <p:ext uri="{BB962C8B-B14F-4D97-AF65-F5344CB8AC3E}">
        <p14:creationId xmlns:p14="http://schemas.microsoft.com/office/powerpoint/2010/main" val="32878176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53</a:t>
            </a:fld>
            <a:endParaRPr lang="de-DE" dirty="0"/>
          </a:p>
        </p:txBody>
      </p:sp>
      <p:sp>
        <p:nvSpPr>
          <p:cNvPr id="3" name="Textplatzhalter 2"/>
          <p:cNvSpPr>
            <a:spLocks noGrp="1"/>
          </p:cNvSpPr>
          <p:nvPr>
            <p:ph type="body" sz="quarter" idx="10"/>
          </p:nvPr>
        </p:nvSpPr>
        <p:spPr/>
        <p:txBody>
          <a:bodyPr/>
          <a:lstStyle/>
          <a:p>
            <a:r>
              <a:rPr lang="de-DE" dirty="0"/>
              <a:t>Leistungsfall</a:t>
            </a:r>
          </a:p>
          <a:p>
            <a:pPr marL="342900" indent="-342900">
              <a:buFont typeface="Wingdings" panose="05000000000000000000" pitchFamily="2" charset="2"/>
              <a:buChar char="Ø"/>
            </a:pPr>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Ø"/>
            </a:pPr>
            <a:r>
              <a:rPr lang="de-DE" dirty="0"/>
              <a:t>Auswertung des Gutachtens zog sich bis Ende Dezember 2023</a:t>
            </a:r>
          </a:p>
          <a:p>
            <a:pPr marL="342900" indent="-342900">
              <a:buFont typeface="Wingdings" panose="05000000000000000000" pitchFamily="2" charset="2"/>
              <a:buChar char="Ø"/>
            </a:pPr>
            <a:r>
              <a:rPr lang="de-DE" dirty="0">
                <a:solidFill>
                  <a:srgbClr val="00B050"/>
                </a:solidFill>
              </a:rPr>
              <a:t>29.12.2023 Leistungsanerkennung !</a:t>
            </a:r>
          </a:p>
          <a:p>
            <a:endParaRPr lang="de-DE" dirty="0">
              <a:solidFill>
                <a:srgbClr val="00B050"/>
              </a:solidFill>
            </a:endParaRPr>
          </a:p>
          <a:p>
            <a:pPr marL="342900" indent="-342900">
              <a:buFont typeface="Wingdings" panose="05000000000000000000" pitchFamily="2" charset="2"/>
              <a:buChar char="Ø"/>
            </a:pPr>
            <a:endParaRPr lang="de-DE" dirty="0">
              <a:solidFill>
                <a:srgbClr val="00B050"/>
              </a:solidFill>
            </a:endParaRPr>
          </a:p>
        </p:txBody>
      </p:sp>
      <p:sp>
        <p:nvSpPr>
          <p:cNvPr id="5" name="Titel 4"/>
          <p:cNvSpPr>
            <a:spLocks noGrp="1"/>
          </p:cNvSpPr>
          <p:nvPr>
            <p:ph type="title"/>
          </p:nvPr>
        </p:nvSpPr>
        <p:spPr/>
        <p:txBody>
          <a:bodyPr/>
          <a:lstStyle/>
          <a:p>
            <a:r>
              <a:rPr lang="de-DE" dirty="0"/>
              <a:t>ZW I 2024</a:t>
            </a:r>
          </a:p>
        </p:txBody>
      </p:sp>
      <p:sp>
        <p:nvSpPr>
          <p:cNvPr id="8" name="Smiley 7"/>
          <p:cNvSpPr/>
          <p:nvPr/>
        </p:nvSpPr>
        <p:spPr>
          <a:xfrm>
            <a:off x="4608613" y="3743687"/>
            <a:ext cx="1429966" cy="1327099"/>
          </a:xfrm>
          <a:prstGeom prst="smileyFace">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720879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54</a:t>
            </a:fld>
            <a:endParaRPr lang="de-DE"/>
          </a:p>
        </p:txBody>
      </p:sp>
      <p:sp>
        <p:nvSpPr>
          <p:cNvPr id="6" name="Inhaltsplatzhalter 2"/>
          <p:cNvSpPr txBox="1">
            <a:spLocks/>
          </p:cNvSpPr>
          <p:nvPr/>
        </p:nvSpPr>
        <p:spPr>
          <a:xfrm>
            <a:off x="428624" y="1495644"/>
            <a:ext cx="11334751"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a:p>
            <a:pPr marL="0" indent="0">
              <a:buNone/>
            </a:pPr>
            <a:endParaRPr lang="de-DE" sz="2400" u="sng" dirty="0">
              <a:solidFill>
                <a:srgbClr val="1D2D4B"/>
              </a:solidFill>
            </a:endParaRPr>
          </a:p>
          <a:p>
            <a:pPr marL="0" indent="0">
              <a:buNone/>
            </a:pPr>
            <a:endParaRPr lang="de-DE" sz="2400" dirty="0">
              <a:solidFill>
                <a:srgbClr val="1D2D4B"/>
              </a:solidFill>
            </a:endParaRPr>
          </a:p>
          <a:p>
            <a:pPr marL="0" indent="0">
              <a:buNone/>
            </a:pPr>
            <a:endParaRPr lang="de-DE" sz="2400" dirty="0">
              <a:solidFill>
                <a:srgbClr val="1D2D4B"/>
              </a:solidFill>
            </a:endParaRPr>
          </a:p>
          <a:p>
            <a:pPr marL="0" indent="0">
              <a:buNone/>
            </a:pPr>
            <a:r>
              <a:rPr lang="de-DE" sz="3600" dirty="0">
                <a:solidFill>
                  <a:srgbClr val="1D2D4B"/>
                </a:solidFill>
                <a:latin typeface="+mj-lt"/>
              </a:rPr>
              <a:t>Vielen Dank für Ihre Aufmerksamkeit! </a:t>
            </a:r>
            <a:r>
              <a:rPr lang="de-DE" sz="3600" dirty="0">
                <a:solidFill>
                  <a:srgbClr val="1D2D4B"/>
                </a:solidFill>
                <a:latin typeface="+mj-lt"/>
                <a:sym typeface="Wingdings" panose="05000000000000000000" pitchFamily="2" charset="2"/>
              </a:rPr>
              <a:t></a:t>
            </a:r>
            <a:endParaRPr lang="de-DE" sz="3600" dirty="0">
              <a:solidFill>
                <a:srgbClr val="1D2D4B"/>
              </a:solidFill>
              <a:latin typeface="+mj-lt"/>
            </a:endParaRPr>
          </a:p>
        </p:txBody>
      </p:sp>
    </p:spTree>
    <p:extLst>
      <p:ext uri="{BB962C8B-B14F-4D97-AF65-F5344CB8AC3E}">
        <p14:creationId xmlns:p14="http://schemas.microsoft.com/office/powerpoint/2010/main" val="35973712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xmlns="" id="{C8D3CB35-24A0-B239-B900-F36BC15C4E10}"/>
              </a:ext>
            </a:extLst>
          </p:cNvPr>
          <p:cNvSpPr>
            <a:spLocks noGrp="1"/>
          </p:cNvSpPr>
          <p:nvPr>
            <p:ph type="ctrTitle"/>
          </p:nvPr>
        </p:nvSpPr>
        <p:spPr/>
        <p:txBody>
          <a:bodyPr/>
          <a:lstStyle/>
          <a:p>
            <a:r>
              <a:rPr lang="de-DE" dirty="0"/>
              <a:t>Lohnt sich die </a:t>
            </a:r>
            <a:r>
              <a:rPr lang="de-DE" dirty="0" err="1"/>
              <a:t>bkv</a:t>
            </a:r>
            <a:r>
              <a:rPr lang="de-DE" dirty="0"/>
              <a:t>?</a:t>
            </a:r>
          </a:p>
        </p:txBody>
      </p:sp>
      <p:sp>
        <p:nvSpPr>
          <p:cNvPr id="4" name="Untertitel 3">
            <a:extLst>
              <a:ext uri="{FF2B5EF4-FFF2-40B4-BE49-F238E27FC236}">
                <a16:creationId xmlns:a16="http://schemas.microsoft.com/office/drawing/2014/main" xmlns="" id="{962A8EBC-3E16-8565-7405-32C3CB53865A}"/>
              </a:ext>
            </a:extLst>
          </p:cNvPr>
          <p:cNvSpPr>
            <a:spLocks noGrp="1"/>
          </p:cNvSpPr>
          <p:nvPr>
            <p:ph type="subTitle" idx="1"/>
          </p:nvPr>
        </p:nvSpPr>
        <p:spPr/>
        <p:txBody>
          <a:bodyPr/>
          <a:lstStyle/>
          <a:p>
            <a:r>
              <a:rPr lang="de-DE" dirty="0"/>
              <a:t>Reduziert eine bKV Fehlzeiten im Unternehmen?</a:t>
            </a:r>
          </a:p>
        </p:txBody>
      </p:sp>
      <p:sp>
        <p:nvSpPr>
          <p:cNvPr id="5" name="Textplatzhalter 4">
            <a:extLst>
              <a:ext uri="{FF2B5EF4-FFF2-40B4-BE49-F238E27FC236}">
                <a16:creationId xmlns:a16="http://schemas.microsoft.com/office/drawing/2014/main" xmlns="" id="{43A3A991-10C4-9EF6-7DAD-B3FE84E64C27}"/>
              </a:ext>
            </a:extLst>
          </p:cNvPr>
          <p:cNvSpPr>
            <a:spLocks noGrp="1"/>
          </p:cNvSpPr>
          <p:nvPr>
            <p:ph type="body" sz="quarter" idx="12"/>
          </p:nvPr>
        </p:nvSpPr>
        <p:spPr/>
        <p:txBody>
          <a:bodyPr/>
          <a:lstStyle/>
          <a:p>
            <a:r>
              <a:rPr lang="de-DE" dirty="0"/>
              <a:t>Christopher Hans, Competence Center Firmenkunden</a:t>
            </a:r>
          </a:p>
        </p:txBody>
      </p:sp>
    </p:spTree>
    <p:extLst>
      <p:ext uri="{BB962C8B-B14F-4D97-AF65-F5344CB8AC3E}">
        <p14:creationId xmlns:p14="http://schemas.microsoft.com/office/powerpoint/2010/main" val="38547499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a:xfrm>
            <a:off x="1256231" y="2544143"/>
            <a:ext cx="8332149" cy="1465016"/>
          </a:xfrm>
          <a:prstGeom prst="rect">
            <a:avLst/>
          </a:prstGeom>
        </p:spPr>
        <p:txBody>
          <a:bodyPr wrap="square">
            <a:spAutoFit/>
          </a:bodyPr>
          <a:lstStyle/>
          <a:p>
            <a:pPr>
              <a:lnSpc>
                <a:spcPct val="110000"/>
              </a:lnSpc>
              <a:spcBef>
                <a:spcPts val="600"/>
              </a:spcBef>
              <a:buClr>
                <a:schemeClr val="tx1"/>
              </a:buClr>
            </a:pPr>
            <a:r>
              <a:rPr lang="de-DE" dirty="0">
                <a:solidFill>
                  <a:srgbClr val="1D2D4B"/>
                </a:solidFill>
                <a:latin typeface="Arial" panose="020B0604020202020204" pitchFamily="34" charset="0"/>
                <a:cs typeface="Arial" panose="020B0604020202020204" pitchFamily="34" charset="0"/>
              </a:rPr>
              <a:t>Die Einrichtung einer bKV freut alle Mitarbeiter und bietet in Form eines Gesundheitsbudgets den höchstmöglichen Nutzungsgrad.</a:t>
            </a:r>
          </a:p>
          <a:p>
            <a:pPr>
              <a:lnSpc>
                <a:spcPct val="110000"/>
              </a:lnSpc>
              <a:spcBef>
                <a:spcPts val="600"/>
              </a:spcBef>
              <a:buClr>
                <a:schemeClr val="tx1"/>
              </a:buClr>
            </a:pPr>
            <a:endParaRPr lang="de-DE" dirty="0">
              <a:solidFill>
                <a:srgbClr val="1D2D4B"/>
              </a:solidFill>
              <a:latin typeface="Arial" panose="020B0604020202020204" pitchFamily="34" charset="0"/>
              <a:cs typeface="Arial" panose="020B0604020202020204" pitchFamily="34" charset="0"/>
            </a:endParaRPr>
          </a:p>
          <a:p>
            <a:pPr>
              <a:lnSpc>
                <a:spcPct val="110000"/>
              </a:lnSpc>
              <a:spcBef>
                <a:spcPts val="600"/>
              </a:spcBef>
              <a:buClr>
                <a:schemeClr val="tx1"/>
              </a:buClr>
            </a:pPr>
            <a:r>
              <a:rPr lang="de-DE" dirty="0">
                <a:solidFill>
                  <a:srgbClr val="1D2D4B"/>
                </a:solidFill>
                <a:latin typeface="Arial" panose="020B0604020202020204" pitchFamily="34" charset="0"/>
                <a:cs typeface="Arial" panose="020B0604020202020204" pitchFamily="34" charset="0"/>
              </a:rPr>
              <a:t>Nicht mehr. Nicht weniger.</a:t>
            </a:r>
          </a:p>
        </p:txBody>
      </p:sp>
    </p:spTree>
    <p:extLst>
      <p:ext uri="{BB962C8B-B14F-4D97-AF65-F5344CB8AC3E}">
        <p14:creationId xmlns:p14="http://schemas.microsoft.com/office/powerpoint/2010/main" val="27641149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xmlns="" id="{DE9DAD2A-A8A2-CD56-FBB6-182E7BB298F0}"/>
              </a:ext>
            </a:extLst>
          </p:cNvPr>
          <p:cNvSpPr>
            <a:spLocks noGrp="1"/>
          </p:cNvSpPr>
          <p:nvPr>
            <p:ph type="body" sz="quarter" idx="4294967295"/>
          </p:nvPr>
        </p:nvSpPr>
        <p:spPr>
          <a:xfrm>
            <a:off x="0" y="1610681"/>
            <a:ext cx="11376025" cy="215900"/>
          </a:xfrm>
          <a:prstGeom prst="rect">
            <a:avLst/>
          </a:prstGeom>
        </p:spPr>
        <p:txBody>
          <a:bodyPr/>
          <a:lstStyle/>
          <a:p>
            <a:pPr marL="0" indent="0">
              <a:buNone/>
            </a:pPr>
            <a:r>
              <a:rPr lang="de-DE" dirty="0"/>
              <a:t>  Fehlzeiten</a:t>
            </a:r>
          </a:p>
        </p:txBody>
      </p:sp>
      <p:sp>
        <p:nvSpPr>
          <p:cNvPr id="11" name="Inhaltsplatzhalter 10">
            <a:extLst>
              <a:ext uri="{FF2B5EF4-FFF2-40B4-BE49-F238E27FC236}">
                <a16:creationId xmlns:a16="http://schemas.microsoft.com/office/drawing/2014/main" xmlns="" id="{8C47ECAD-7647-E111-E622-834A1C9CD7F9}"/>
              </a:ext>
            </a:extLst>
          </p:cNvPr>
          <p:cNvSpPr>
            <a:spLocks noGrp="1"/>
          </p:cNvSpPr>
          <p:nvPr>
            <p:ph sz="quarter" idx="4294967295"/>
          </p:nvPr>
        </p:nvSpPr>
        <p:spPr>
          <a:xfrm>
            <a:off x="0" y="1773238"/>
            <a:ext cx="6494804" cy="4608512"/>
          </a:xfrm>
          <a:prstGeom prst="rect">
            <a:avLst/>
          </a:prstGeom>
        </p:spPr>
        <p:txBody>
          <a:bodyPr/>
          <a:lstStyle/>
          <a:p>
            <a:endParaRPr lang="de-DE" sz="1400" dirty="0"/>
          </a:p>
          <a:p>
            <a:r>
              <a:rPr lang="de-DE" sz="1400" dirty="0"/>
              <a:t>Seit Jahren steigen Fehlzeiten in deutschen Unternehmen an.</a:t>
            </a:r>
          </a:p>
          <a:p>
            <a:r>
              <a:rPr lang="de-DE" sz="1400" dirty="0"/>
              <a:t>Grippewellen, Corona und die leider immer noch zunehmende Tendenz im Bereich psychosozialer Erkrankungen treiben die Statistik. Daneben beklagen Personalverantwortlich fehlende Stress- und Konfliktresilienz insbesondere bei nachwachsenden Generationen, welche kurzfristige Krankschreibungen zur Flucht nutzen.  </a:t>
            </a:r>
          </a:p>
          <a:p>
            <a:r>
              <a:rPr lang="de-DE" sz="1400" dirty="0"/>
              <a:t>Angesichts alternder Belegschaften und der damit verbundenen gesundheitlichen Gefahr schwerwiegenderer und langwieriger Erkrankungen suchen Unternehmen nach Lösungen, um dem Anstieg an Fehlzeiten Herr zu werden. </a:t>
            </a:r>
          </a:p>
          <a:p>
            <a:r>
              <a:rPr lang="de-DE" sz="1400" dirty="0"/>
              <a:t>In diesem Zusammenhang wird uns als führender betrieblicher Krankenversicherer häufig die Frage gestellt: </a:t>
            </a:r>
          </a:p>
          <a:p>
            <a:pPr marL="0" indent="0">
              <a:buNone/>
            </a:pPr>
            <a:r>
              <a:rPr lang="de-DE" sz="1400" dirty="0"/>
              <a:t>„</a:t>
            </a:r>
            <a:r>
              <a:rPr lang="de-DE" sz="1400" b="1" dirty="0"/>
              <a:t>Wieviel Fehlzeiten wird eine betriebliche Krankenversicherung in       unserem Unternehmen abbauen?“ </a:t>
            </a:r>
          </a:p>
          <a:p>
            <a:endParaRPr lang="de-DE" sz="1400" b="1" dirty="0"/>
          </a:p>
          <a:p>
            <a:endParaRPr lang="de-DE" dirty="0"/>
          </a:p>
        </p:txBody>
      </p:sp>
      <p:pic>
        <p:nvPicPr>
          <p:cNvPr id="12" name="Grafik 11">
            <a:extLst>
              <a:ext uri="{FF2B5EF4-FFF2-40B4-BE49-F238E27FC236}">
                <a16:creationId xmlns:a16="http://schemas.microsoft.com/office/drawing/2014/main" xmlns="" id="{7A981EE7-C66C-AC85-C0C7-E03EF370742A}"/>
              </a:ext>
            </a:extLst>
          </p:cNvPr>
          <p:cNvPicPr>
            <a:picLocks noChangeAspect="1"/>
          </p:cNvPicPr>
          <p:nvPr/>
        </p:nvPicPr>
        <p:blipFill>
          <a:blip r:embed="rId2"/>
          <a:stretch>
            <a:fillRect/>
          </a:stretch>
        </p:blipFill>
        <p:spPr>
          <a:xfrm>
            <a:off x="6715369" y="1826581"/>
            <a:ext cx="5068643" cy="3204838"/>
          </a:xfrm>
          <a:prstGeom prst="rect">
            <a:avLst/>
          </a:prstGeom>
        </p:spPr>
      </p:pic>
    </p:spTree>
    <p:extLst>
      <p:ext uri="{BB962C8B-B14F-4D97-AF65-F5344CB8AC3E}">
        <p14:creationId xmlns:p14="http://schemas.microsoft.com/office/powerpoint/2010/main" val="14883230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399EE17-27A2-38B0-A11A-4F6B9FA2E19B}"/>
              </a:ext>
            </a:extLst>
          </p:cNvPr>
          <p:cNvSpPr>
            <a:spLocks noGrp="1"/>
          </p:cNvSpPr>
          <p:nvPr>
            <p:ph type="title"/>
          </p:nvPr>
        </p:nvSpPr>
        <p:spPr/>
        <p:txBody>
          <a:bodyPr/>
          <a:lstStyle/>
          <a:p>
            <a:r>
              <a:rPr lang="de-DE" dirty="0"/>
              <a:t>Wir müssten lügen, denn die Datengrundlage fehlt. </a:t>
            </a:r>
          </a:p>
        </p:txBody>
      </p:sp>
      <p:sp>
        <p:nvSpPr>
          <p:cNvPr id="3" name="Datumsplatzhalter 2">
            <a:extLst>
              <a:ext uri="{FF2B5EF4-FFF2-40B4-BE49-F238E27FC236}">
                <a16:creationId xmlns:a16="http://schemas.microsoft.com/office/drawing/2014/main" xmlns="" id="{352729C2-F7E9-F1D6-F022-B2390ADB191C}"/>
              </a:ext>
            </a:extLst>
          </p:cNvPr>
          <p:cNvSpPr>
            <a:spLocks noGrp="1"/>
          </p:cNvSpPr>
          <p:nvPr>
            <p:ph type="dt" sz="half" idx="10"/>
          </p:nvPr>
        </p:nvSpPr>
        <p:spPr/>
        <p:txBody>
          <a:bodyPr/>
          <a:lstStyle/>
          <a:p>
            <a:fld id="{AA998432-7E23-4FE5-9D19-B9D369C15284}" type="datetime1">
              <a:rPr lang="de-DE" smtClean="0">
                <a:solidFill>
                  <a:srgbClr val="575757"/>
                </a:solidFill>
              </a:rPr>
              <a:pPr/>
              <a:t>13.02.2024</a:t>
            </a:fld>
            <a:endParaRPr lang="de-DE">
              <a:solidFill>
                <a:srgbClr val="575757"/>
              </a:solidFill>
            </a:endParaRPr>
          </a:p>
        </p:txBody>
      </p:sp>
      <p:sp>
        <p:nvSpPr>
          <p:cNvPr id="4" name="Textplatzhalter 3">
            <a:extLst>
              <a:ext uri="{FF2B5EF4-FFF2-40B4-BE49-F238E27FC236}">
                <a16:creationId xmlns:a16="http://schemas.microsoft.com/office/drawing/2014/main" xmlns="" id="{467668FD-F4B3-B021-D8AA-74ACB845026B}"/>
              </a:ext>
            </a:extLst>
          </p:cNvPr>
          <p:cNvSpPr>
            <a:spLocks noGrp="1"/>
          </p:cNvSpPr>
          <p:nvPr>
            <p:ph type="body" sz="quarter" idx="14"/>
          </p:nvPr>
        </p:nvSpPr>
        <p:spPr/>
        <p:txBody>
          <a:bodyPr/>
          <a:lstStyle/>
          <a:p>
            <a:r>
              <a:rPr lang="de-DE" dirty="0"/>
              <a:t>Die betriebliche Krankenversicherung reduziert sicher Fehlzeiten, nur kann </a:t>
            </a:r>
            <a:r>
              <a:rPr lang="de-DE" u="sng" dirty="0"/>
              <a:t>niemand</a:t>
            </a:r>
            <a:r>
              <a:rPr lang="de-DE" dirty="0"/>
              <a:t> kann seriös sagen: Wieviel! </a:t>
            </a:r>
          </a:p>
        </p:txBody>
      </p:sp>
      <p:sp>
        <p:nvSpPr>
          <p:cNvPr id="5" name="Inhaltsplatzhalter 4">
            <a:extLst>
              <a:ext uri="{FF2B5EF4-FFF2-40B4-BE49-F238E27FC236}">
                <a16:creationId xmlns:a16="http://schemas.microsoft.com/office/drawing/2014/main" xmlns="" id="{036343B9-0B40-3837-5B54-AE6AC58F3F19}"/>
              </a:ext>
            </a:extLst>
          </p:cNvPr>
          <p:cNvSpPr>
            <a:spLocks noGrp="1"/>
          </p:cNvSpPr>
          <p:nvPr>
            <p:ph sz="quarter" idx="15"/>
          </p:nvPr>
        </p:nvSpPr>
        <p:spPr/>
        <p:txBody>
          <a:bodyPr/>
          <a:lstStyle/>
          <a:p>
            <a:r>
              <a:rPr lang="de-DE" sz="1600" dirty="0"/>
              <a:t>Versicherungsunternehmen bieten Ihren Kunden im Rahmen betrieblicher Krankenversicherung folgende Produktlösungen an: </a:t>
            </a:r>
          </a:p>
          <a:p>
            <a:r>
              <a:rPr lang="de-DE" sz="1600" dirty="0"/>
              <a:t>- Kostenersatz für Zahnbehandlung und Zahnersatz</a:t>
            </a:r>
          </a:p>
          <a:p>
            <a:r>
              <a:rPr lang="de-DE" sz="1600" dirty="0"/>
              <a:t>- Kostenersatz für Heilbehandlungen, Heil- und Hilfsmittel sowie Medikamente und Sehhilfen. </a:t>
            </a:r>
          </a:p>
          <a:p>
            <a:r>
              <a:rPr lang="de-DE" sz="1600" dirty="0"/>
              <a:t>- Wahlärztliche Behandlung und komfortable Unterbringung bei stationären Aufenthalten</a:t>
            </a:r>
          </a:p>
          <a:p>
            <a:r>
              <a:rPr lang="de-DE" sz="1600" dirty="0"/>
              <a:t>- Kostenersatz für Vorsorgeuntersuchungen außerhalb des gesetzlichen Präventionsprogramms. </a:t>
            </a:r>
          </a:p>
          <a:p>
            <a:r>
              <a:rPr lang="de-DE" sz="1600" dirty="0"/>
              <a:t>- etc. </a:t>
            </a:r>
          </a:p>
          <a:p>
            <a:endParaRPr lang="de-DE" sz="1600" dirty="0"/>
          </a:p>
          <a:p>
            <a:r>
              <a:rPr lang="de-DE" sz="1600" dirty="0"/>
              <a:t>Nach dem Gesetz der großen Zahl kommt es sicher zu vielen Interaktionen, bei denen Fehlzeiten verkürzt oder ganz vermieden werden. </a:t>
            </a:r>
          </a:p>
          <a:p>
            <a:r>
              <a:rPr lang="de-DE" sz="1600" dirty="0"/>
              <a:t>Aber: </a:t>
            </a:r>
          </a:p>
          <a:p>
            <a:r>
              <a:rPr lang="de-DE" sz="1600" dirty="0"/>
              <a:t>Eine Rückmeldung zu verkürzten Krankheitsverläufen, rechtzeitig erkannten schwerwiegenden Erkrankungen oder kürzeren Behandlungszeiträumen infolge besserer und richtiger Behandlung, z.B. durch schnelleren Zugriff auf fachärztliche Kapazitäten, wird Versicherungsunternehmen nicht gegeben. </a:t>
            </a:r>
          </a:p>
          <a:p>
            <a:r>
              <a:rPr lang="de-DE" sz="1600" dirty="0"/>
              <a:t>Somit kann keine valide Aussage erstellt werden. Wer etwas anderes behauptet stellt Vermutungen an.  </a:t>
            </a:r>
          </a:p>
        </p:txBody>
      </p:sp>
    </p:spTree>
    <p:extLst>
      <p:ext uri="{BB962C8B-B14F-4D97-AF65-F5344CB8AC3E}">
        <p14:creationId xmlns:p14="http://schemas.microsoft.com/office/powerpoint/2010/main" val="2838669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7567" y="676023"/>
            <a:ext cx="11332633" cy="677862"/>
          </a:xfrm>
        </p:spPr>
        <p:txBody>
          <a:bodyPr/>
          <a:lstStyle/>
          <a:p>
            <a:r>
              <a:rPr lang="de-DE" dirty="0"/>
              <a:t>Golden BU Vorsorgeschutz | LV 1871</a:t>
            </a:r>
            <a:br>
              <a:rPr lang="de-DE" dirty="0"/>
            </a:br>
            <a:endParaRPr lang="de-DE" dirty="0"/>
          </a:p>
        </p:txBody>
      </p:sp>
      <p:sp>
        <p:nvSpPr>
          <p:cNvPr id="4" name="Foliennummernplatzhalter 3"/>
          <p:cNvSpPr>
            <a:spLocks noGrp="1"/>
          </p:cNvSpPr>
          <p:nvPr>
            <p:ph type="sldNum" sz="quarter" idx="11"/>
          </p:nvPr>
        </p:nvSpPr>
        <p:spPr/>
        <p:txBody>
          <a:bodyPr/>
          <a:lstStyle/>
          <a:p>
            <a:pPr>
              <a:defRPr/>
            </a:pPr>
            <a:r>
              <a:rPr lang="de-DE">
                <a:solidFill>
                  <a:srgbClr val="808080"/>
                </a:solidFill>
              </a:rPr>
              <a:t>Seite </a:t>
            </a:r>
            <a:fld id="{1B8B6313-F6B3-4F8F-A831-D26FBD7338A5}" type="slidenum">
              <a:rPr lang="de-DE" smtClean="0">
                <a:solidFill>
                  <a:srgbClr val="808080"/>
                </a:solidFill>
              </a:rPr>
              <a:pPr>
                <a:defRPr/>
              </a:pPr>
              <a:t>59</a:t>
            </a:fld>
            <a:endParaRPr lang="de-DE">
              <a:solidFill>
                <a:srgbClr val="808080"/>
              </a:solidFill>
            </a:endParaRPr>
          </a:p>
        </p:txBody>
      </p:sp>
      <p:sp>
        <p:nvSpPr>
          <p:cNvPr id="6" name="Textfeld 5"/>
          <p:cNvSpPr txBox="1"/>
          <p:nvPr/>
        </p:nvSpPr>
        <p:spPr>
          <a:xfrm>
            <a:off x="427567" y="2102265"/>
            <a:ext cx="8519880" cy="1477328"/>
          </a:xfrm>
          <a:prstGeom prst="rect">
            <a:avLst/>
          </a:prstGeom>
          <a:noFill/>
        </p:spPr>
        <p:txBody>
          <a:bodyPr wrap="square" rtlCol="0">
            <a:spAutoFit/>
          </a:bodyPr>
          <a:lstStyle/>
          <a:p>
            <a:pPr marL="285750" indent="-285750">
              <a:buFont typeface="Arial" panose="020B0604020202020204" pitchFamily="34" charset="0"/>
              <a:buChar char="•"/>
            </a:pPr>
            <a:r>
              <a:rPr lang="de-DE" dirty="0"/>
              <a:t> „Mini“-BU ohne Gesundheitsprüfung zur Absicherung der Beitragszahlung von bestehenden Altersvorsorge- oder Darlehnsverträgen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Was passiert, wenn z.B. ein Darlehen ausläuft, welches über die SBUV abgesichert werden sollte?</a:t>
            </a:r>
          </a:p>
        </p:txBody>
      </p:sp>
      <p:sp>
        <p:nvSpPr>
          <p:cNvPr id="7" name="Titel 1"/>
          <p:cNvSpPr txBox="1">
            <a:spLocks/>
          </p:cNvSpPr>
          <p:nvPr/>
        </p:nvSpPr>
        <p:spPr>
          <a:xfrm>
            <a:off x="251680" y="145120"/>
            <a:ext cx="9012862" cy="1325563"/>
          </a:xfrm>
          <a:prstGeom prst="rect">
            <a:avLst/>
          </a:prstGeom>
        </p:spPr>
        <p:txBody>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dirty="0"/>
              <a:t> </a:t>
            </a:r>
          </a:p>
        </p:txBody>
      </p:sp>
    </p:spTree>
    <p:extLst>
      <p:ext uri="{BB962C8B-B14F-4D97-AF65-F5344CB8AC3E}">
        <p14:creationId xmlns:p14="http://schemas.microsoft.com/office/powerpoint/2010/main" val="132787093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a:t>
            </a:fld>
            <a:endParaRPr lang="de-DE" dirty="0"/>
          </a:p>
        </p:txBody>
      </p:sp>
      <p:sp>
        <p:nvSpPr>
          <p:cNvPr id="3" name="Textplatzhalter 2"/>
          <p:cNvSpPr>
            <a:spLocks noGrp="1"/>
          </p:cNvSpPr>
          <p:nvPr>
            <p:ph type="body" sz="quarter" idx="10"/>
          </p:nvPr>
        </p:nvSpPr>
        <p:spPr>
          <a:xfrm>
            <a:off x="2288784" y="756627"/>
            <a:ext cx="11347991" cy="395680"/>
          </a:xfrm>
        </p:spPr>
        <p:txBody>
          <a:bodyPr/>
          <a:lstStyle/>
          <a:p>
            <a:r>
              <a:rPr lang="de-DE" dirty="0" err="1"/>
              <a:t>Biometriesplitter</a:t>
            </a:r>
            <a:endParaRPr lang="de-DE" dirty="0"/>
          </a:p>
        </p:txBody>
      </p:sp>
      <p:sp>
        <p:nvSpPr>
          <p:cNvPr id="4" name="Textplatzhalter 3"/>
          <p:cNvSpPr>
            <a:spLocks noGrp="1"/>
          </p:cNvSpPr>
          <p:nvPr>
            <p:ph type="body" sz="half" idx="2"/>
          </p:nvPr>
        </p:nvSpPr>
        <p:spPr/>
        <p:txBody>
          <a:bodyPr/>
          <a:lstStyle/>
          <a:p>
            <a:r>
              <a:rPr lang="de-DE" b="1" dirty="0"/>
              <a:t>HDI – Verweisungsverzicht konkret</a:t>
            </a:r>
          </a:p>
          <a:p>
            <a:endParaRPr lang="de-DE" dirty="0"/>
          </a:p>
          <a:p>
            <a:r>
              <a:rPr lang="de-DE" dirty="0"/>
              <a:t>Die HDI verzichtet ab dem 01.01.2024 für alle neu abgeschlossenen Berufsunfähigkeitsversicherungen (BU) vollständig auf die Regelungen zur Verweisung. </a:t>
            </a:r>
          </a:p>
          <a:p>
            <a:r>
              <a:rPr lang="de-DE" dirty="0"/>
              <a:t>Das Produktupdate der HDI EGO Top BU soll die Leistungsprüfung erheblich vereinfachen – solange eine mindestens 50%-</a:t>
            </a:r>
            <a:r>
              <a:rPr lang="de-DE" dirty="0" err="1"/>
              <a:t>ige</a:t>
            </a:r>
            <a:r>
              <a:rPr lang="de-DE" dirty="0"/>
              <a:t> Berufsunfähigkeit für den zuletzt ausgeübten Beruf besteht, wird eine BU-Rente gezahlt, unabhängig davon, ob der Versicherte einen anderen Beruf aufgenommen hat.</a:t>
            </a:r>
          </a:p>
          <a:p>
            <a:endParaRPr lang="de-DE" dirty="0"/>
          </a:p>
          <a:p>
            <a:r>
              <a:rPr lang="de-DE" dirty="0"/>
              <a:t>Welche Rolle spielt das in der Praxis?</a:t>
            </a:r>
          </a:p>
        </p:txBody>
      </p:sp>
      <p:sp>
        <p:nvSpPr>
          <p:cNvPr id="5" name="Titel 4"/>
          <p:cNvSpPr>
            <a:spLocks noGrp="1"/>
          </p:cNvSpPr>
          <p:nvPr>
            <p:ph type="title"/>
          </p:nvPr>
        </p:nvSpPr>
        <p:spPr>
          <a:xfrm>
            <a:off x="369358" y="300233"/>
            <a:ext cx="10314206" cy="1325563"/>
          </a:xfrm>
        </p:spPr>
        <p:txBody>
          <a:bodyPr/>
          <a:lstStyle/>
          <a:p>
            <a:r>
              <a:rPr lang="de-DE" dirty="0"/>
              <a:t>ZW I 2024</a:t>
            </a:r>
          </a:p>
        </p:txBody>
      </p:sp>
    </p:spTree>
    <p:extLst>
      <p:ext uri="{BB962C8B-B14F-4D97-AF65-F5344CB8AC3E}">
        <p14:creationId xmlns:p14="http://schemas.microsoft.com/office/powerpoint/2010/main" val="9870898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4" name="Foliennummernplatzhalter 3"/>
          <p:cNvSpPr>
            <a:spLocks noGrp="1"/>
          </p:cNvSpPr>
          <p:nvPr>
            <p:ph type="sldNum" sz="quarter" idx="11"/>
          </p:nvPr>
        </p:nvSpPr>
        <p:spPr/>
        <p:txBody>
          <a:bodyPr/>
          <a:lstStyle/>
          <a:p>
            <a:pPr>
              <a:defRPr/>
            </a:pPr>
            <a:r>
              <a:rPr lang="de-DE">
                <a:solidFill>
                  <a:srgbClr val="808080"/>
                </a:solidFill>
              </a:rPr>
              <a:t>Seite </a:t>
            </a:r>
            <a:fld id="{1B8B6313-F6B3-4F8F-A831-D26FBD7338A5}" type="slidenum">
              <a:rPr lang="de-DE" smtClean="0">
                <a:solidFill>
                  <a:srgbClr val="808080"/>
                </a:solidFill>
              </a:rPr>
              <a:pPr>
                <a:defRPr/>
              </a:pPr>
              <a:t>60</a:t>
            </a:fld>
            <a:endParaRPr lang="de-DE">
              <a:solidFill>
                <a:srgbClr val="808080"/>
              </a:solidFill>
            </a:endParaRPr>
          </a:p>
        </p:txBody>
      </p:sp>
      <p:pic>
        <p:nvPicPr>
          <p:cNvPr id="5" name="Inhaltsplatzhalter 4"/>
          <p:cNvPicPr>
            <a:picLocks noGrp="1" noChangeAspect="1"/>
          </p:cNvPicPr>
          <p:nvPr>
            <p:ph idx="1"/>
          </p:nvPr>
        </p:nvPicPr>
        <p:blipFill>
          <a:blip r:embed="rId2"/>
          <a:stretch>
            <a:fillRect/>
          </a:stretch>
        </p:blipFill>
        <p:spPr>
          <a:xfrm>
            <a:off x="5247118" y="1534861"/>
            <a:ext cx="5370557" cy="4556836"/>
          </a:xfrm>
          <a:prstGeom prst="rect">
            <a:avLst/>
          </a:prstGeom>
        </p:spPr>
      </p:pic>
      <p:pic>
        <p:nvPicPr>
          <p:cNvPr id="6" name="Grafik 5"/>
          <p:cNvPicPr>
            <a:picLocks noChangeAspect="1"/>
          </p:cNvPicPr>
          <p:nvPr/>
        </p:nvPicPr>
        <p:blipFill>
          <a:blip r:embed="rId3"/>
          <a:stretch>
            <a:fillRect/>
          </a:stretch>
        </p:blipFill>
        <p:spPr>
          <a:xfrm>
            <a:off x="58960" y="2198450"/>
            <a:ext cx="5192323" cy="3484503"/>
          </a:xfrm>
          <a:prstGeom prst="rect">
            <a:avLst/>
          </a:prstGeom>
        </p:spPr>
      </p:pic>
    </p:spTree>
    <p:extLst>
      <p:ext uri="{BB962C8B-B14F-4D97-AF65-F5344CB8AC3E}">
        <p14:creationId xmlns:p14="http://schemas.microsoft.com/office/powerpoint/2010/main" val="423936699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xmlns="" id="{07DDECB3-6264-4C0B-A60A-2B1362FEA13F}"/>
              </a:ext>
            </a:extLst>
          </p:cNvPr>
          <p:cNvSpPr>
            <a:spLocks noGrp="1"/>
          </p:cNvSpPr>
          <p:nvPr>
            <p:ph type="sldNum" sz="quarter" idx="4"/>
          </p:nvPr>
        </p:nvSpPr>
        <p:spPr/>
        <p:txBody>
          <a:bodyPr/>
          <a:lstStyle/>
          <a:p>
            <a:fld id="{EA952CFE-AF4B-4BE9-B2E2-E1420D3F9B32}" type="slidenum">
              <a:rPr lang="de-DE" smtClean="0"/>
              <a:pPr/>
              <a:t>7</a:t>
            </a:fld>
            <a:endParaRPr lang="de-DE" dirty="0"/>
          </a:p>
        </p:txBody>
      </p:sp>
      <p:sp>
        <p:nvSpPr>
          <p:cNvPr id="4" name="Textplatzhalter 3">
            <a:extLst>
              <a:ext uri="{FF2B5EF4-FFF2-40B4-BE49-F238E27FC236}">
                <a16:creationId xmlns:a16="http://schemas.microsoft.com/office/drawing/2014/main" xmlns="" id="{E70D23E2-E7C2-4111-8C9A-56E040E00ED2}"/>
              </a:ext>
            </a:extLst>
          </p:cNvPr>
          <p:cNvSpPr>
            <a:spLocks noGrp="1"/>
          </p:cNvSpPr>
          <p:nvPr>
            <p:ph type="body" sz="half" idx="2"/>
          </p:nvPr>
        </p:nvSpPr>
        <p:spPr/>
        <p:txBody>
          <a:bodyPr/>
          <a:lstStyle/>
          <a:p>
            <a:r>
              <a:rPr lang="de-DE" sz="4000" dirty="0">
                <a:latin typeface="+mj-lt"/>
              </a:rPr>
              <a:t>PKV – </a:t>
            </a:r>
          </a:p>
          <a:p>
            <a:r>
              <a:rPr lang="de-DE" sz="4000" dirty="0">
                <a:latin typeface="+mj-lt"/>
              </a:rPr>
              <a:t>Neuer Vollversicherungstarif der </a:t>
            </a:r>
            <a:r>
              <a:rPr lang="de-DE" sz="4000" dirty="0" err="1">
                <a:latin typeface="+mj-lt"/>
              </a:rPr>
              <a:t>uniVersa</a:t>
            </a:r>
            <a:endParaRPr lang="de-DE" sz="4000" dirty="0">
              <a:latin typeface="+mj-lt"/>
            </a:endParaRPr>
          </a:p>
        </p:txBody>
      </p:sp>
    </p:spTree>
    <p:extLst>
      <p:ext uri="{BB962C8B-B14F-4D97-AF65-F5344CB8AC3E}">
        <p14:creationId xmlns:p14="http://schemas.microsoft.com/office/powerpoint/2010/main" val="3504030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Neuer Vollversicherungstarif der </a:t>
            </a:r>
            <a:r>
              <a:rPr lang="de-DE" dirty="0" err="1"/>
              <a:t>Universa</a:t>
            </a:r>
            <a:endParaRPr lang="de-DE" sz="2400" dirty="0"/>
          </a:p>
        </p:txBody>
      </p:sp>
      <p:sp>
        <p:nvSpPr>
          <p:cNvPr id="6" name="Inhaltsplatzhalter 2"/>
          <p:cNvSpPr txBox="1">
            <a:spLocks/>
          </p:cNvSpPr>
          <p:nvPr/>
        </p:nvSpPr>
        <p:spPr>
          <a:xfrm>
            <a:off x="569496" y="1573798"/>
            <a:ext cx="10716126" cy="4698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000" b="1" dirty="0">
              <a:solidFill>
                <a:srgbClr val="1D2D4B"/>
              </a:solidFill>
            </a:endParaRPr>
          </a:p>
          <a:p>
            <a:pPr marL="0" indent="0">
              <a:buNone/>
            </a:pPr>
            <a:endParaRPr lang="de-DE" sz="2000" b="1" dirty="0">
              <a:solidFill>
                <a:srgbClr val="1D2D4B"/>
              </a:solidFill>
            </a:endParaRPr>
          </a:p>
          <a:p>
            <a:pPr>
              <a:buFont typeface="Wingdings" panose="05000000000000000000" pitchFamily="2" charset="2"/>
              <a:buChar char="§"/>
            </a:pPr>
            <a:r>
              <a:rPr lang="de-DE" sz="2000" dirty="0">
                <a:solidFill>
                  <a:srgbClr val="1D2D4B"/>
                </a:solidFill>
              </a:rPr>
              <a:t>Voraussichtlich ab Mai 2024 bietet die </a:t>
            </a:r>
            <a:r>
              <a:rPr lang="de-DE" sz="2000" dirty="0" err="1">
                <a:solidFill>
                  <a:srgbClr val="1D2D4B"/>
                </a:solidFill>
              </a:rPr>
              <a:t>Universa</a:t>
            </a:r>
            <a:r>
              <a:rPr lang="de-DE" sz="2000" dirty="0">
                <a:solidFill>
                  <a:srgbClr val="1D2D4B"/>
                </a:solidFill>
              </a:rPr>
              <a:t> einen neuen Tarif an. </a:t>
            </a:r>
          </a:p>
          <a:p>
            <a:pPr>
              <a:buFont typeface="Wingdings" panose="05000000000000000000" pitchFamily="2" charset="2"/>
              <a:buChar char="§"/>
            </a:pPr>
            <a:r>
              <a:rPr lang="de-DE" sz="2000" dirty="0">
                <a:solidFill>
                  <a:srgbClr val="1D2D4B"/>
                </a:solidFill>
              </a:rPr>
              <a:t>Dieser wird zwischen den VE-Kompakttarifen und den Classic-Tarifen positioniert.</a:t>
            </a:r>
          </a:p>
          <a:p>
            <a:pPr>
              <a:buFont typeface="Wingdings" panose="05000000000000000000" pitchFamily="2" charset="2"/>
              <a:buChar char="§"/>
            </a:pPr>
            <a:r>
              <a:rPr lang="de-DE" sz="2000" dirty="0">
                <a:solidFill>
                  <a:srgbClr val="1D2D4B"/>
                </a:solidFill>
              </a:rPr>
              <a:t>Der Tarif stellt eine weitere Option in der Tarifwechselmatrix dar.</a:t>
            </a:r>
          </a:p>
          <a:p>
            <a:pPr>
              <a:buFont typeface="Wingdings" panose="05000000000000000000" pitchFamily="2" charset="2"/>
              <a:buChar char="§"/>
            </a:pPr>
            <a:r>
              <a:rPr lang="de-DE" sz="2000" dirty="0">
                <a:solidFill>
                  <a:srgbClr val="1D2D4B"/>
                </a:solidFill>
              </a:rPr>
              <a:t>SB 300,- €, so dass der Tarif auch für Angestellte passt / Kinder und Jugendliche die Hälfte</a:t>
            </a:r>
          </a:p>
          <a:p>
            <a:pPr>
              <a:buFont typeface="Wingdings" panose="05000000000000000000" pitchFamily="2" charset="2"/>
              <a:buChar char="§"/>
            </a:pPr>
            <a:r>
              <a:rPr lang="de-DE" sz="2000" dirty="0">
                <a:solidFill>
                  <a:srgbClr val="1D2D4B"/>
                </a:solidFill>
              </a:rPr>
              <a:t>Moderne Bedingungen</a:t>
            </a:r>
            <a:endParaRPr lang="de-DE" sz="1800" dirty="0">
              <a:solidFill>
                <a:srgbClr val="1D2D4B"/>
              </a:solidFill>
            </a:endParaRPr>
          </a:p>
          <a:p>
            <a:pPr marL="0" indent="0">
              <a:buNone/>
            </a:pPr>
            <a:endParaRPr lang="de-DE" sz="1800" dirty="0">
              <a:solidFill>
                <a:srgbClr val="1D2D4B"/>
              </a:solidFill>
            </a:endParaRPr>
          </a:p>
        </p:txBody>
      </p:sp>
    </p:spTree>
    <p:extLst>
      <p:ext uri="{BB962C8B-B14F-4D97-AF65-F5344CB8AC3E}">
        <p14:creationId xmlns:p14="http://schemas.microsoft.com/office/powerpoint/2010/main" val="1909212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Neuer Vollversicherungstarif der </a:t>
            </a:r>
            <a:r>
              <a:rPr lang="de-DE" dirty="0" err="1"/>
              <a:t>Universa</a:t>
            </a:r>
            <a:endParaRPr lang="de-DE" sz="2400" dirty="0"/>
          </a:p>
        </p:txBody>
      </p:sp>
      <p:pic>
        <p:nvPicPr>
          <p:cNvPr id="3" name="Grafik 2"/>
          <p:cNvPicPr>
            <a:picLocks noChangeAspect="1"/>
          </p:cNvPicPr>
          <p:nvPr/>
        </p:nvPicPr>
        <p:blipFill>
          <a:blip r:embed="rId2"/>
          <a:stretch>
            <a:fillRect/>
          </a:stretch>
        </p:blipFill>
        <p:spPr>
          <a:xfrm>
            <a:off x="225599" y="1686565"/>
            <a:ext cx="9511959" cy="4662056"/>
          </a:xfrm>
          <a:prstGeom prst="rect">
            <a:avLst/>
          </a:prstGeom>
        </p:spPr>
      </p:pic>
      <p:cxnSp>
        <p:nvCxnSpPr>
          <p:cNvPr id="6" name="Gerader Verbinder 5"/>
          <p:cNvCxnSpPr/>
          <p:nvPr/>
        </p:nvCxnSpPr>
        <p:spPr>
          <a:xfrm flipV="1">
            <a:off x="1051306" y="2863516"/>
            <a:ext cx="2036799" cy="8022"/>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81527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2430</Words>
  <Application>Microsoft Office PowerPoint</Application>
  <PresentationFormat>Breitbild</PresentationFormat>
  <Paragraphs>391</Paragraphs>
  <Slides>60</Slides>
  <Notes>1</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60</vt:i4>
      </vt:variant>
    </vt:vector>
  </HeadingPairs>
  <TitlesOfParts>
    <vt:vector size="67" baseType="lpstr">
      <vt:lpstr>Arial</vt:lpstr>
      <vt:lpstr>Calibri</vt:lpstr>
      <vt:lpstr>Palace Script MT</vt:lpstr>
      <vt:lpstr>Symbol</vt:lpstr>
      <vt:lpstr>Wingdings</vt:lpstr>
      <vt:lpstr>Design_afm</vt:lpstr>
      <vt:lpstr>think-cell Folie</vt:lpstr>
      <vt:lpstr>PowerPoint-Präsentation</vt:lpstr>
      <vt:lpstr>Herzlich Willkommen!</vt:lpstr>
      <vt:lpstr>Agenda </vt:lpstr>
      <vt:lpstr>Wir werden immer älter</vt:lpstr>
      <vt:lpstr>ZW I 2024</vt:lpstr>
      <vt:lpstr>ZW I 2024</vt:lpstr>
      <vt:lpstr>PowerPoint-Präsentation</vt:lpstr>
      <vt:lpstr>Neuer Vollversicherungstarif der Universa</vt:lpstr>
      <vt:lpstr>Neuer Vollversicherungstarif der Universa</vt:lpstr>
      <vt:lpstr>Neuer Vollversicherungstarif der Universa</vt:lpstr>
      <vt:lpstr>Neuer Vollversicherungstarif der Universa</vt:lpstr>
      <vt:lpstr>Neuer Vollversicherungstarif der Universa</vt:lpstr>
      <vt:lpstr>Neuer Vollversicherungstarif der Universa</vt:lpstr>
      <vt:lpstr>Neuer Vollversicherungstarif der Universa</vt:lpstr>
      <vt:lpstr>Neuer Vollversicherungstarif der Universa</vt:lpstr>
      <vt:lpstr>Neuer Vollversicherungstarif der Universa</vt:lpstr>
      <vt:lpstr>Neuer Vollversicherungstarif der Universa</vt:lpstr>
      <vt:lpstr>PowerPoint-Präsentation</vt:lpstr>
      <vt:lpstr>Neue Zahnzusatztarife der VKB / BBKK / UKV</vt:lpstr>
      <vt:lpstr>Neue Zahnzusatztarife der VKB / BBKK / UKV</vt:lpstr>
      <vt:lpstr>Neue Zahnzusatztarife der VKB / BBKK / UKV</vt:lpstr>
      <vt:lpstr>ZW I 2024</vt:lpstr>
      <vt:lpstr>ZW I 2024</vt:lpstr>
      <vt:lpstr>ZW I 2024</vt:lpstr>
      <vt:lpstr>ZW I 2024</vt:lpstr>
      <vt:lpstr>ZW I 2024</vt:lpstr>
      <vt:lpstr>ZW I 2024</vt:lpstr>
      <vt:lpstr>ZW I 2024</vt:lpstr>
      <vt:lpstr>ZW I 2024</vt:lpstr>
      <vt:lpstr>ZW I 2024</vt:lpstr>
      <vt:lpstr>ZW I 2024</vt:lpstr>
      <vt:lpstr>PowerPoint-Präsentation</vt:lpstr>
      <vt:lpstr>PowerPoint-Präsentation</vt:lpstr>
      <vt:lpstr>Voten</vt:lpstr>
      <vt:lpstr>ZW I 2024</vt:lpstr>
      <vt:lpstr>ZW I 2024</vt:lpstr>
      <vt:lpstr>ZW I 2024</vt:lpstr>
      <vt:lpstr>ZW I 2024</vt:lpstr>
      <vt:lpstr>PowerPoint-Präsentation</vt:lpstr>
      <vt:lpstr>Guter Tipp </vt:lpstr>
      <vt:lpstr>PowerPoint-Präsentation</vt:lpstr>
      <vt:lpstr>Abgrenzung von Kostenbestandteilen</vt:lpstr>
      <vt:lpstr>PowerPoint-Präsentation</vt:lpstr>
      <vt:lpstr>Wirkung des Kostendeckels bei Laufzeit 35 Jahre (mtl. 100 Euro)*</vt:lpstr>
      <vt:lpstr>Wissensquiz | BIB |  Welche Aussagen sind korrekt?</vt:lpstr>
      <vt:lpstr>Wissenquiz: Welche Aussagen Sind korrekt</vt:lpstr>
      <vt:lpstr>PowerPoint-Präsentation</vt:lpstr>
      <vt:lpstr>ZW I 2024</vt:lpstr>
      <vt:lpstr>ZW I 2024</vt:lpstr>
      <vt:lpstr>ZW I 2024</vt:lpstr>
      <vt:lpstr>ZW I 2024</vt:lpstr>
      <vt:lpstr>ZW I 2024</vt:lpstr>
      <vt:lpstr>ZW I 2024</vt:lpstr>
      <vt:lpstr>PowerPoint-Präsentation</vt:lpstr>
      <vt:lpstr>Lohnt sich die bkv?</vt:lpstr>
      <vt:lpstr>PowerPoint-Präsentation</vt:lpstr>
      <vt:lpstr>PowerPoint-Präsentation</vt:lpstr>
      <vt:lpstr>Wir müssten lügen, denn die Datengrundlage fehlt. </vt:lpstr>
      <vt:lpstr>Golden BU Vorsorgeschutz | LV 1871 </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Grönsund, Tamara</dc:creator>
  <cp:lastModifiedBy>Gregorowitsch, Sventje</cp:lastModifiedBy>
  <cp:revision>16</cp:revision>
  <cp:lastPrinted>2019-08-21T13:01:55Z</cp:lastPrinted>
  <dcterms:created xsi:type="dcterms:W3CDTF">2024-02-12T15:58:38Z</dcterms:created>
  <dcterms:modified xsi:type="dcterms:W3CDTF">2024-02-13T11:21:19Z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