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 id="2147483819" r:id="rId2"/>
  </p:sldMasterIdLst>
  <p:notesMasterIdLst>
    <p:notesMasterId r:id="rId54"/>
  </p:notesMasterIdLst>
  <p:handoutMasterIdLst>
    <p:handoutMasterId r:id="rId55"/>
  </p:handoutMasterIdLst>
  <p:sldIdLst>
    <p:sldId id="282" r:id="rId3"/>
    <p:sldId id="286" r:id="rId4"/>
    <p:sldId id="287" r:id="rId5"/>
    <p:sldId id="283" r:id="rId6"/>
    <p:sldId id="284" r:id="rId7"/>
    <p:sldId id="288" r:id="rId8"/>
    <p:sldId id="305" r:id="rId9"/>
    <p:sldId id="280" r:id="rId10"/>
    <p:sldId id="278" r:id="rId11"/>
    <p:sldId id="279" r:id="rId12"/>
    <p:sldId id="281" r:id="rId13"/>
    <p:sldId id="302" r:id="rId14"/>
    <p:sldId id="303" r:id="rId15"/>
    <p:sldId id="261" r:id="rId16"/>
    <p:sldId id="306" r:id="rId17"/>
    <p:sldId id="272" r:id="rId18"/>
    <p:sldId id="258" r:id="rId19"/>
    <p:sldId id="285" r:id="rId20"/>
    <p:sldId id="304" r:id="rId21"/>
    <p:sldId id="292" r:id="rId22"/>
    <p:sldId id="265" r:id="rId23"/>
    <p:sldId id="266" r:id="rId24"/>
    <p:sldId id="267" r:id="rId25"/>
    <p:sldId id="263" r:id="rId26"/>
    <p:sldId id="268" r:id="rId27"/>
    <p:sldId id="269" r:id="rId28"/>
    <p:sldId id="270" r:id="rId29"/>
    <p:sldId id="300" r:id="rId30"/>
    <p:sldId id="271" r:id="rId31"/>
    <p:sldId id="301" r:id="rId32"/>
    <p:sldId id="257" r:id="rId33"/>
    <p:sldId id="295" r:id="rId34"/>
    <p:sldId id="264" r:id="rId35"/>
    <p:sldId id="296" r:id="rId36"/>
    <p:sldId id="297" r:id="rId37"/>
    <p:sldId id="298" r:id="rId38"/>
    <p:sldId id="299" r:id="rId39"/>
    <p:sldId id="293" r:id="rId40"/>
    <p:sldId id="294" r:id="rId41"/>
    <p:sldId id="275" r:id="rId42"/>
    <p:sldId id="274" r:id="rId43"/>
    <p:sldId id="289" r:id="rId44"/>
    <p:sldId id="290" r:id="rId45"/>
    <p:sldId id="291" r:id="rId46"/>
    <p:sldId id="273" r:id="rId47"/>
    <p:sldId id="277" r:id="rId48"/>
    <p:sldId id="311" r:id="rId49"/>
    <p:sldId id="307" r:id="rId50"/>
    <p:sldId id="308" r:id="rId51"/>
    <p:sldId id="309" r:id="rId52"/>
    <p:sldId id="310" r:id="rId53"/>
  </p:sldIdLst>
  <p:sldSz cx="12192000" cy="6858000"/>
  <p:notesSz cx="6794500" cy="100076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2D4B"/>
    <a:srgbClr val="137C9B"/>
    <a:srgbClr val="EDEDED"/>
    <a:srgbClr val="D0CECE"/>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870" autoAdjust="0"/>
  </p:normalViewPr>
  <p:slideViewPr>
    <p:cSldViewPr snapToGrid="0" showGuides="1">
      <p:cViewPr varScale="1">
        <p:scale>
          <a:sx n="83" d="100"/>
          <a:sy n="83" d="100"/>
        </p:scale>
        <p:origin x="120" y="324"/>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108" d="100"/>
        <a:sy n="108"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0814DF-2551-4672-8E0B-8A7CBC8D528D}"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de-DE"/>
        </a:p>
      </dgm:t>
    </dgm:pt>
    <dgm:pt modelId="{7994176E-1A90-4C9D-B4B5-B2B682C19F42}">
      <dgm:prSet phldrT="[Text]"/>
      <dgm:spPr>
        <a:ln>
          <a:solidFill>
            <a:srgbClr val="FF0000"/>
          </a:solidFill>
        </a:ln>
      </dgm:spPr>
      <dgm:t>
        <a:bodyPr/>
        <a:lstStyle/>
        <a:p>
          <a:r>
            <a:rPr lang="de-DE" dirty="0" smtClean="0"/>
            <a:t>26.02. Ersttermin</a:t>
          </a:r>
          <a:endParaRPr lang="de-DE" dirty="0"/>
        </a:p>
      </dgm:t>
    </dgm:pt>
    <dgm:pt modelId="{B0BEB6F0-3EF9-4C47-A66D-6559E8295EC8}" type="parTrans" cxnId="{DA14CE68-44A7-4EFD-AF22-236454E3A1BD}">
      <dgm:prSet/>
      <dgm:spPr/>
      <dgm:t>
        <a:bodyPr/>
        <a:lstStyle/>
        <a:p>
          <a:endParaRPr lang="de-DE"/>
        </a:p>
      </dgm:t>
    </dgm:pt>
    <dgm:pt modelId="{1868A2B9-FE40-4C94-BF50-2A146060038C}" type="sibTrans" cxnId="{DA14CE68-44A7-4EFD-AF22-236454E3A1BD}">
      <dgm:prSet/>
      <dgm:spPr/>
      <dgm:t>
        <a:bodyPr/>
        <a:lstStyle/>
        <a:p>
          <a:endParaRPr lang="de-DE"/>
        </a:p>
      </dgm:t>
    </dgm:pt>
    <dgm:pt modelId="{FD8F597C-5C87-41A9-ABBB-AB672DC6D202}">
      <dgm:prSet phldrT="[Text]"/>
      <dgm:spPr/>
      <dgm:t>
        <a:bodyPr/>
        <a:lstStyle/>
        <a:p>
          <a:r>
            <a:rPr lang="de-DE" dirty="0" smtClean="0"/>
            <a:t>28.4. Maklerauftrag</a:t>
          </a:r>
          <a:endParaRPr lang="de-DE" dirty="0"/>
        </a:p>
      </dgm:t>
    </dgm:pt>
    <dgm:pt modelId="{7041310D-2AAE-4802-A28F-2274C45D98AC}" type="parTrans" cxnId="{787448DC-07E4-4671-81A6-AC5FFDF0F3E0}">
      <dgm:prSet/>
      <dgm:spPr/>
      <dgm:t>
        <a:bodyPr/>
        <a:lstStyle/>
        <a:p>
          <a:endParaRPr lang="de-DE"/>
        </a:p>
      </dgm:t>
    </dgm:pt>
    <dgm:pt modelId="{3740EF02-44A7-422F-AA0E-1530B78FBB7D}" type="sibTrans" cxnId="{787448DC-07E4-4671-81A6-AC5FFDF0F3E0}">
      <dgm:prSet/>
      <dgm:spPr/>
      <dgm:t>
        <a:bodyPr/>
        <a:lstStyle/>
        <a:p>
          <a:endParaRPr lang="de-DE"/>
        </a:p>
      </dgm:t>
    </dgm:pt>
    <dgm:pt modelId="{2B5D7127-28B8-45E5-BC22-C6962FE6C17C}">
      <dgm:prSet phldrT="[Text]"/>
      <dgm:spPr/>
      <dgm:t>
        <a:bodyPr/>
        <a:lstStyle/>
        <a:p>
          <a:r>
            <a:rPr lang="de-DE" dirty="0" smtClean="0"/>
            <a:t>05.07. Termin mit Betriebsrat</a:t>
          </a:r>
          <a:endParaRPr lang="de-DE" dirty="0"/>
        </a:p>
      </dgm:t>
    </dgm:pt>
    <dgm:pt modelId="{190ED659-8DB2-4C47-A525-050B346ED140}" type="parTrans" cxnId="{ABF58897-0C33-4D2D-BCA4-7339892D2F81}">
      <dgm:prSet/>
      <dgm:spPr/>
      <dgm:t>
        <a:bodyPr/>
        <a:lstStyle/>
        <a:p>
          <a:endParaRPr lang="de-DE"/>
        </a:p>
      </dgm:t>
    </dgm:pt>
    <dgm:pt modelId="{297E5D16-7A82-4EE8-B4C9-C12E13870992}" type="sibTrans" cxnId="{ABF58897-0C33-4D2D-BCA4-7339892D2F81}">
      <dgm:prSet/>
      <dgm:spPr/>
      <dgm:t>
        <a:bodyPr/>
        <a:lstStyle/>
        <a:p>
          <a:endParaRPr lang="de-DE"/>
        </a:p>
      </dgm:t>
    </dgm:pt>
    <dgm:pt modelId="{6C3C6EF9-01F4-40DA-9EF8-BFB282ADE687}">
      <dgm:prSet phldrT="[Text]"/>
      <dgm:spPr/>
      <dgm:t>
        <a:bodyPr/>
        <a:lstStyle/>
        <a:p>
          <a:r>
            <a:rPr lang="de-DE" dirty="0" smtClean="0"/>
            <a:t>26.06. Zweittermin</a:t>
          </a:r>
          <a:endParaRPr lang="de-DE" dirty="0"/>
        </a:p>
      </dgm:t>
    </dgm:pt>
    <dgm:pt modelId="{0A00A179-C3C8-4D37-BF76-0516A0DA0F48}" type="parTrans" cxnId="{8131FEF9-6D39-419D-A8AA-DBFC8FD1E916}">
      <dgm:prSet/>
      <dgm:spPr/>
      <dgm:t>
        <a:bodyPr/>
        <a:lstStyle/>
        <a:p>
          <a:endParaRPr lang="de-DE"/>
        </a:p>
      </dgm:t>
    </dgm:pt>
    <dgm:pt modelId="{56AB09BC-6AFE-4985-8E44-DBB35EF20538}" type="sibTrans" cxnId="{8131FEF9-6D39-419D-A8AA-DBFC8FD1E916}">
      <dgm:prSet/>
      <dgm:spPr/>
      <dgm:t>
        <a:bodyPr/>
        <a:lstStyle/>
        <a:p>
          <a:endParaRPr lang="de-DE"/>
        </a:p>
      </dgm:t>
    </dgm:pt>
    <dgm:pt modelId="{FD93063F-E222-40BB-A2B1-6F5B6B3724A6}">
      <dgm:prSet phldrT="[Text]"/>
      <dgm:spPr/>
      <dgm:t>
        <a:bodyPr/>
        <a:lstStyle/>
        <a:p>
          <a:r>
            <a:rPr lang="de-DE" dirty="0" smtClean="0"/>
            <a:t>19.07. Kommunikation an Belegschaft</a:t>
          </a:r>
          <a:endParaRPr lang="de-DE" dirty="0"/>
        </a:p>
      </dgm:t>
    </dgm:pt>
    <dgm:pt modelId="{FE51F5EC-8C1E-4E9D-996D-B5C6BC46EB89}" type="parTrans" cxnId="{E0405367-8A58-49AA-931B-E36A96382667}">
      <dgm:prSet/>
      <dgm:spPr/>
      <dgm:t>
        <a:bodyPr/>
        <a:lstStyle/>
        <a:p>
          <a:endParaRPr lang="de-DE"/>
        </a:p>
      </dgm:t>
    </dgm:pt>
    <dgm:pt modelId="{478A32D7-B5EF-4DA6-AA04-BF8B3F426F65}" type="sibTrans" cxnId="{E0405367-8A58-49AA-931B-E36A96382667}">
      <dgm:prSet/>
      <dgm:spPr/>
      <dgm:t>
        <a:bodyPr/>
        <a:lstStyle/>
        <a:p>
          <a:endParaRPr lang="de-DE"/>
        </a:p>
      </dgm:t>
    </dgm:pt>
    <dgm:pt modelId="{3B9C56C3-ED8B-4DB9-8DC6-77E157136796}">
      <dgm:prSet phldrT="[Text]"/>
      <dgm:spPr/>
      <dgm:t>
        <a:bodyPr/>
        <a:lstStyle/>
        <a:p>
          <a:r>
            <a:rPr lang="de-DE" dirty="0" smtClean="0"/>
            <a:t>02.08. REMINDER an Belegschaft</a:t>
          </a:r>
          <a:endParaRPr lang="de-DE" dirty="0"/>
        </a:p>
      </dgm:t>
    </dgm:pt>
    <dgm:pt modelId="{7B6D0AF3-1575-404C-B98F-2804ED22202F}" type="parTrans" cxnId="{06B95473-8AED-4F40-A8CE-BFE9CFB6718E}">
      <dgm:prSet/>
      <dgm:spPr/>
      <dgm:t>
        <a:bodyPr/>
        <a:lstStyle/>
        <a:p>
          <a:endParaRPr lang="de-DE"/>
        </a:p>
      </dgm:t>
    </dgm:pt>
    <dgm:pt modelId="{284D789E-1F9D-4FC8-BE3B-0783FDE0CF2F}" type="sibTrans" cxnId="{06B95473-8AED-4F40-A8CE-BFE9CFB6718E}">
      <dgm:prSet/>
      <dgm:spPr/>
      <dgm:t>
        <a:bodyPr/>
        <a:lstStyle/>
        <a:p>
          <a:endParaRPr lang="de-DE"/>
        </a:p>
      </dgm:t>
    </dgm:pt>
    <dgm:pt modelId="{C4A6B34B-FE1F-4279-B6DC-A9DAFC30F684}" type="pres">
      <dgm:prSet presAssocID="{400814DF-2551-4672-8E0B-8A7CBC8D528D}" presName="Name0" presStyleCnt="0">
        <dgm:presLayoutVars>
          <dgm:dir/>
          <dgm:animLvl val="lvl"/>
          <dgm:resizeHandles val="exact"/>
        </dgm:presLayoutVars>
      </dgm:prSet>
      <dgm:spPr/>
      <dgm:t>
        <a:bodyPr/>
        <a:lstStyle/>
        <a:p>
          <a:endParaRPr lang="de-DE"/>
        </a:p>
      </dgm:t>
    </dgm:pt>
    <dgm:pt modelId="{EDEE870C-90D1-4D39-A18D-68A2FEE62051}" type="pres">
      <dgm:prSet presAssocID="{7994176E-1A90-4C9D-B4B5-B2B682C19F42}" presName="parTxOnly" presStyleLbl="node1" presStyleIdx="0" presStyleCnt="6">
        <dgm:presLayoutVars>
          <dgm:chMax val="0"/>
          <dgm:chPref val="0"/>
          <dgm:bulletEnabled val="1"/>
        </dgm:presLayoutVars>
      </dgm:prSet>
      <dgm:spPr/>
      <dgm:t>
        <a:bodyPr/>
        <a:lstStyle/>
        <a:p>
          <a:endParaRPr lang="de-DE"/>
        </a:p>
      </dgm:t>
    </dgm:pt>
    <dgm:pt modelId="{E78EC954-B112-4C9A-A825-E7C41A3F40C9}" type="pres">
      <dgm:prSet presAssocID="{1868A2B9-FE40-4C94-BF50-2A146060038C}" presName="parTxOnlySpace" presStyleCnt="0"/>
      <dgm:spPr/>
    </dgm:pt>
    <dgm:pt modelId="{3BF9EC44-91C5-47A8-99B2-87050AEFFF59}" type="pres">
      <dgm:prSet presAssocID="{FD8F597C-5C87-41A9-ABBB-AB672DC6D202}" presName="parTxOnly" presStyleLbl="node1" presStyleIdx="1" presStyleCnt="6">
        <dgm:presLayoutVars>
          <dgm:chMax val="0"/>
          <dgm:chPref val="0"/>
          <dgm:bulletEnabled val="1"/>
        </dgm:presLayoutVars>
      </dgm:prSet>
      <dgm:spPr/>
      <dgm:t>
        <a:bodyPr/>
        <a:lstStyle/>
        <a:p>
          <a:endParaRPr lang="de-DE"/>
        </a:p>
      </dgm:t>
    </dgm:pt>
    <dgm:pt modelId="{DB125D40-55C7-4A69-88B7-991968E66CF0}" type="pres">
      <dgm:prSet presAssocID="{3740EF02-44A7-422F-AA0E-1530B78FBB7D}" presName="parTxOnlySpace" presStyleCnt="0"/>
      <dgm:spPr/>
    </dgm:pt>
    <dgm:pt modelId="{C6F924C0-6C4B-4AEC-9B1A-B366CEE3851B}" type="pres">
      <dgm:prSet presAssocID="{6C3C6EF9-01F4-40DA-9EF8-BFB282ADE687}" presName="parTxOnly" presStyleLbl="node1" presStyleIdx="2" presStyleCnt="6">
        <dgm:presLayoutVars>
          <dgm:chMax val="0"/>
          <dgm:chPref val="0"/>
          <dgm:bulletEnabled val="1"/>
        </dgm:presLayoutVars>
      </dgm:prSet>
      <dgm:spPr/>
      <dgm:t>
        <a:bodyPr/>
        <a:lstStyle/>
        <a:p>
          <a:endParaRPr lang="de-DE"/>
        </a:p>
      </dgm:t>
    </dgm:pt>
    <dgm:pt modelId="{BA37B4BA-7B46-47C9-82A9-4FF984F54649}" type="pres">
      <dgm:prSet presAssocID="{56AB09BC-6AFE-4985-8E44-DBB35EF20538}" presName="parTxOnlySpace" presStyleCnt="0"/>
      <dgm:spPr/>
    </dgm:pt>
    <dgm:pt modelId="{E5D6A2D1-8A0B-41FA-8AEA-01C49FEEA70E}" type="pres">
      <dgm:prSet presAssocID="{2B5D7127-28B8-45E5-BC22-C6962FE6C17C}" presName="parTxOnly" presStyleLbl="node1" presStyleIdx="3" presStyleCnt="6">
        <dgm:presLayoutVars>
          <dgm:chMax val="0"/>
          <dgm:chPref val="0"/>
          <dgm:bulletEnabled val="1"/>
        </dgm:presLayoutVars>
      </dgm:prSet>
      <dgm:spPr/>
      <dgm:t>
        <a:bodyPr/>
        <a:lstStyle/>
        <a:p>
          <a:endParaRPr lang="de-DE"/>
        </a:p>
      </dgm:t>
    </dgm:pt>
    <dgm:pt modelId="{557DFFCC-A987-4CAF-890E-5FDCDEB60C97}" type="pres">
      <dgm:prSet presAssocID="{297E5D16-7A82-4EE8-B4C9-C12E13870992}" presName="parTxOnlySpace" presStyleCnt="0"/>
      <dgm:spPr/>
    </dgm:pt>
    <dgm:pt modelId="{9062F0AE-3184-4A79-83B2-EF0E46CCCD5A}" type="pres">
      <dgm:prSet presAssocID="{FD93063F-E222-40BB-A2B1-6F5B6B3724A6}" presName="parTxOnly" presStyleLbl="node1" presStyleIdx="4" presStyleCnt="6">
        <dgm:presLayoutVars>
          <dgm:chMax val="0"/>
          <dgm:chPref val="0"/>
          <dgm:bulletEnabled val="1"/>
        </dgm:presLayoutVars>
      </dgm:prSet>
      <dgm:spPr/>
      <dgm:t>
        <a:bodyPr/>
        <a:lstStyle/>
        <a:p>
          <a:endParaRPr lang="de-DE"/>
        </a:p>
      </dgm:t>
    </dgm:pt>
    <dgm:pt modelId="{5BEF17E3-F66E-4FC3-88A6-8D87EF005DE8}" type="pres">
      <dgm:prSet presAssocID="{478A32D7-B5EF-4DA6-AA04-BF8B3F426F65}" presName="parTxOnlySpace" presStyleCnt="0"/>
      <dgm:spPr/>
    </dgm:pt>
    <dgm:pt modelId="{89C99712-9E1B-4748-BE06-56FFE2586553}" type="pres">
      <dgm:prSet presAssocID="{3B9C56C3-ED8B-4DB9-8DC6-77E157136796}" presName="parTxOnly" presStyleLbl="node1" presStyleIdx="5" presStyleCnt="6">
        <dgm:presLayoutVars>
          <dgm:chMax val="0"/>
          <dgm:chPref val="0"/>
          <dgm:bulletEnabled val="1"/>
        </dgm:presLayoutVars>
      </dgm:prSet>
      <dgm:spPr/>
      <dgm:t>
        <a:bodyPr/>
        <a:lstStyle/>
        <a:p>
          <a:endParaRPr lang="de-DE"/>
        </a:p>
      </dgm:t>
    </dgm:pt>
  </dgm:ptLst>
  <dgm:cxnLst>
    <dgm:cxn modelId="{85409850-C2F1-4E0A-8241-C246BBA95C6E}" type="presOf" srcId="{FD8F597C-5C87-41A9-ABBB-AB672DC6D202}" destId="{3BF9EC44-91C5-47A8-99B2-87050AEFFF59}" srcOrd="0" destOrd="0" presId="urn:microsoft.com/office/officeart/2005/8/layout/chevron1"/>
    <dgm:cxn modelId="{EDF52A63-4839-4EB0-856A-75284345E181}" type="presOf" srcId="{FD93063F-E222-40BB-A2B1-6F5B6B3724A6}" destId="{9062F0AE-3184-4A79-83B2-EF0E46CCCD5A}" srcOrd="0" destOrd="0" presId="urn:microsoft.com/office/officeart/2005/8/layout/chevron1"/>
    <dgm:cxn modelId="{DA14CE68-44A7-4EFD-AF22-236454E3A1BD}" srcId="{400814DF-2551-4672-8E0B-8A7CBC8D528D}" destId="{7994176E-1A90-4C9D-B4B5-B2B682C19F42}" srcOrd="0" destOrd="0" parTransId="{B0BEB6F0-3EF9-4C47-A66D-6559E8295EC8}" sibTransId="{1868A2B9-FE40-4C94-BF50-2A146060038C}"/>
    <dgm:cxn modelId="{ABF58897-0C33-4D2D-BCA4-7339892D2F81}" srcId="{400814DF-2551-4672-8E0B-8A7CBC8D528D}" destId="{2B5D7127-28B8-45E5-BC22-C6962FE6C17C}" srcOrd="3" destOrd="0" parTransId="{190ED659-8DB2-4C47-A525-050B346ED140}" sibTransId="{297E5D16-7A82-4EE8-B4C9-C12E13870992}"/>
    <dgm:cxn modelId="{787448DC-07E4-4671-81A6-AC5FFDF0F3E0}" srcId="{400814DF-2551-4672-8E0B-8A7CBC8D528D}" destId="{FD8F597C-5C87-41A9-ABBB-AB672DC6D202}" srcOrd="1" destOrd="0" parTransId="{7041310D-2AAE-4802-A28F-2274C45D98AC}" sibTransId="{3740EF02-44A7-422F-AA0E-1530B78FBB7D}"/>
    <dgm:cxn modelId="{950D3898-3B60-4C27-B76C-C75AE99D60A9}" type="presOf" srcId="{400814DF-2551-4672-8E0B-8A7CBC8D528D}" destId="{C4A6B34B-FE1F-4279-B6DC-A9DAFC30F684}" srcOrd="0" destOrd="0" presId="urn:microsoft.com/office/officeart/2005/8/layout/chevron1"/>
    <dgm:cxn modelId="{8AE346E4-A466-4404-8A36-0F096C79B2EA}" type="presOf" srcId="{6C3C6EF9-01F4-40DA-9EF8-BFB282ADE687}" destId="{C6F924C0-6C4B-4AEC-9B1A-B366CEE3851B}" srcOrd="0" destOrd="0" presId="urn:microsoft.com/office/officeart/2005/8/layout/chevron1"/>
    <dgm:cxn modelId="{8131FEF9-6D39-419D-A8AA-DBFC8FD1E916}" srcId="{400814DF-2551-4672-8E0B-8A7CBC8D528D}" destId="{6C3C6EF9-01F4-40DA-9EF8-BFB282ADE687}" srcOrd="2" destOrd="0" parTransId="{0A00A179-C3C8-4D37-BF76-0516A0DA0F48}" sibTransId="{56AB09BC-6AFE-4985-8E44-DBB35EF20538}"/>
    <dgm:cxn modelId="{2858055B-BB91-42C9-B1A0-E3C54E96101E}" type="presOf" srcId="{7994176E-1A90-4C9D-B4B5-B2B682C19F42}" destId="{EDEE870C-90D1-4D39-A18D-68A2FEE62051}" srcOrd="0" destOrd="0" presId="urn:microsoft.com/office/officeart/2005/8/layout/chevron1"/>
    <dgm:cxn modelId="{21B23F0A-57C2-4219-9676-8B86E58D05B0}" type="presOf" srcId="{2B5D7127-28B8-45E5-BC22-C6962FE6C17C}" destId="{E5D6A2D1-8A0B-41FA-8AEA-01C49FEEA70E}" srcOrd="0" destOrd="0" presId="urn:microsoft.com/office/officeart/2005/8/layout/chevron1"/>
    <dgm:cxn modelId="{E0405367-8A58-49AA-931B-E36A96382667}" srcId="{400814DF-2551-4672-8E0B-8A7CBC8D528D}" destId="{FD93063F-E222-40BB-A2B1-6F5B6B3724A6}" srcOrd="4" destOrd="0" parTransId="{FE51F5EC-8C1E-4E9D-996D-B5C6BC46EB89}" sibTransId="{478A32D7-B5EF-4DA6-AA04-BF8B3F426F65}"/>
    <dgm:cxn modelId="{06B95473-8AED-4F40-A8CE-BFE9CFB6718E}" srcId="{400814DF-2551-4672-8E0B-8A7CBC8D528D}" destId="{3B9C56C3-ED8B-4DB9-8DC6-77E157136796}" srcOrd="5" destOrd="0" parTransId="{7B6D0AF3-1575-404C-B98F-2804ED22202F}" sibTransId="{284D789E-1F9D-4FC8-BE3B-0783FDE0CF2F}"/>
    <dgm:cxn modelId="{2ECE9431-16B9-42D0-90BA-271544BD064F}" type="presOf" srcId="{3B9C56C3-ED8B-4DB9-8DC6-77E157136796}" destId="{89C99712-9E1B-4748-BE06-56FFE2586553}" srcOrd="0" destOrd="0" presId="urn:microsoft.com/office/officeart/2005/8/layout/chevron1"/>
    <dgm:cxn modelId="{D74A1B04-FD32-4E8A-9A5F-E17EB3D424C9}" type="presParOf" srcId="{C4A6B34B-FE1F-4279-B6DC-A9DAFC30F684}" destId="{EDEE870C-90D1-4D39-A18D-68A2FEE62051}" srcOrd="0" destOrd="0" presId="urn:microsoft.com/office/officeart/2005/8/layout/chevron1"/>
    <dgm:cxn modelId="{5C796E78-200B-4762-B2A9-E1E9DB10E6F0}" type="presParOf" srcId="{C4A6B34B-FE1F-4279-B6DC-A9DAFC30F684}" destId="{E78EC954-B112-4C9A-A825-E7C41A3F40C9}" srcOrd="1" destOrd="0" presId="urn:microsoft.com/office/officeart/2005/8/layout/chevron1"/>
    <dgm:cxn modelId="{C9A12CEC-903A-4823-9409-3822B2BADCD4}" type="presParOf" srcId="{C4A6B34B-FE1F-4279-B6DC-A9DAFC30F684}" destId="{3BF9EC44-91C5-47A8-99B2-87050AEFFF59}" srcOrd="2" destOrd="0" presId="urn:microsoft.com/office/officeart/2005/8/layout/chevron1"/>
    <dgm:cxn modelId="{60D83512-19ED-4339-B91F-009AAEDDFA93}" type="presParOf" srcId="{C4A6B34B-FE1F-4279-B6DC-A9DAFC30F684}" destId="{DB125D40-55C7-4A69-88B7-991968E66CF0}" srcOrd="3" destOrd="0" presId="urn:microsoft.com/office/officeart/2005/8/layout/chevron1"/>
    <dgm:cxn modelId="{34828CD2-E900-41AF-AE83-C11475F6CC26}" type="presParOf" srcId="{C4A6B34B-FE1F-4279-B6DC-A9DAFC30F684}" destId="{C6F924C0-6C4B-4AEC-9B1A-B366CEE3851B}" srcOrd="4" destOrd="0" presId="urn:microsoft.com/office/officeart/2005/8/layout/chevron1"/>
    <dgm:cxn modelId="{67913B99-A300-48B0-BC2E-E8E4B4334C11}" type="presParOf" srcId="{C4A6B34B-FE1F-4279-B6DC-A9DAFC30F684}" destId="{BA37B4BA-7B46-47C9-82A9-4FF984F54649}" srcOrd="5" destOrd="0" presId="urn:microsoft.com/office/officeart/2005/8/layout/chevron1"/>
    <dgm:cxn modelId="{D7D25376-85EA-4C3C-B321-6CF9108B1487}" type="presParOf" srcId="{C4A6B34B-FE1F-4279-B6DC-A9DAFC30F684}" destId="{E5D6A2D1-8A0B-41FA-8AEA-01C49FEEA70E}" srcOrd="6" destOrd="0" presId="urn:microsoft.com/office/officeart/2005/8/layout/chevron1"/>
    <dgm:cxn modelId="{56D27773-6263-4C71-88C5-F5C92D9D973B}" type="presParOf" srcId="{C4A6B34B-FE1F-4279-B6DC-A9DAFC30F684}" destId="{557DFFCC-A987-4CAF-890E-5FDCDEB60C97}" srcOrd="7" destOrd="0" presId="urn:microsoft.com/office/officeart/2005/8/layout/chevron1"/>
    <dgm:cxn modelId="{387D0DD4-5EE5-4F3D-8AFC-064B2100507F}" type="presParOf" srcId="{C4A6B34B-FE1F-4279-B6DC-A9DAFC30F684}" destId="{9062F0AE-3184-4A79-83B2-EF0E46CCCD5A}" srcOrd="8" destOrd="0" presId="urn:microsoft.com/office/officeart/2005/8/layout/chevron1"/>
    <dgm:cxn modelId="{67FD88B2-CFCE-4EAA-85C3-4BAB5C0BDAC7}" type="presParOf" srcId="{C4A6B34B-FE1F-4279-B6DC-A9DAFC30F684}" destId="{5BEF17E3-F66E-4FC3-88A6-8D87EF005DE8}" srcOrd="9" destOrd="0" presId="urn:microsoft.com/office/officeart/2005/8/layout/chevron1"/>
    <dgm:cxn modelId="{90EF6F3F-7BB2-4F50-93B4-8F7B1A7D88D7}" type="presParOf" srcId="{C4A6B34B-FE1F-4279-B6DC-A9DAFC30F684}" destId="{89C99712-9E1B-4748-BE06-56FFE2586553}" srcOrd="10"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00814DF-2551-4672-8E0B-8A7CBC8D528D}"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de-DE"/>
        </a:p>
      </dgm:t>
    </dgm:pt>
    <dgm:pt modelId="{FD8F597C-5C87-41A9-ABBB-AB672DC6D202}">
      <dgm:prSet phldrT="[Text]"/>
      <dgm:spPr/>
      <dgm:t>
        <a:bodyPr/>
        <a:lstStyle/>
        <a:p>
          <a:r>
            <a:rPr lang="de-DE" dirty="0" smtClean="0"/>
            <a:t>10.08. 1.Infoveranstaltung vor ORT</a:t>
          </a:r>
          <a:endParaRPr lang="de-DE" dirty="0"/>
        </a:p>
      </dgm:t>
    </dgm:pt>
    <dgm:pt modelId="{7041310D-2AAE-4802-A28F-2274C45D98AC}" type="parTrans" cxnId="{787448DC-07E4-4671-81A6-AC5FFDF0F3E0}">
      <dgm:prSet/>
      <dgm:spPr/>
      <dgm:t>
        <a:bodyPr/>
        <a:lstStyle/>
        <a:p>
          <a:endParaRPr lang="de-DE"/>
        </a:p>
      </dgm:t>
    </dgm:pt>
    <dgm:pt modelId="{3740EF02-44A7-422F-AA0E-1530B78FBB7D}" type="sibTrans" cxnId="{787448DC-07E4-4671-81A6-AC5FFDF0F3E0}">
      <dgm:prSet/>
      <dgm:spPr/>
      <dgm:t>
        <a:bodyPr/>
        <a:lstStyle/>
        <a:p>
          <a:endParaRPr lang="de-DE"/>
        </a:p>
      </dgm:t>
    </dgm:pt>
    <dgm:pt modelId="{2B5D7127-28B8-45E5-BC22-C6962FE6C17C}">
      <dgm:prSet phldrT="[Text]"/>
      <dgm:spPr/>
      <dgm:t>
        <a:bodyPr/>
        <a:lstStyle/>
        <a:p>
          <a:r>
            <a:rPr lang="de-DE" dirty="0" smtClean="0"/>
            <a:t>15.08. </a:t>
          </a:r>
        </a:p>
        <a:p>
          <a:r>
            <a:rPr lang="de-DE" dirty="0" smtClean="0"/>
            <a:t>2. und 3. Infoveranstaltungen vor Ort</a:t>
          </a:r>
          <a:endParaRPr lang="de-DE" dirty="0"/>
        </a:p>
      </dgm:t>
    </dgm:pt>
    <dgm:pt modelId="{190ED659-8DB2-4C47-A525-050B346ED140}" type="parTrans" cxnId="{ABF58897-0C33-4D2D-BCA4-7339892D2F81}">
      <dgm:prSet/>
      <dgm:spPr/>
      <dgm:t>
        <a:bodyPr/>
        <a:lstStyle/>
        <a:p>
          <a:endParaRPr lang="de-DE"/>
        </a:p>
      </dgm:t>
    </dgm:pt>
    <dgm:pt modelId="{297E5D16-7A82-4EE8-B4C9-C12E13870992}" type="sibTrans" cxnId="{ABF58897-0C33-4D2D-BCA4-7339892D2F81}">
      <dgm:prSet/>
      <dgm:spPr/>
      <dgm:t>
        <a:bodyPr/>
        <a:lstStyle/>
        <a:p>
          <a:endParaRPr lang="de-DE"/>
        </a:p>
      </dgm:t>
    </dgm:pt>
    <dgm:pt modelId="{6C3C6EF9-01F4-40DA-9EF8-BFB282ADE687}">
      <dgm:prSet phldrT="[Text]"/>
      <dgm:spPr/>
      <dgm:t>
        <a:bodyPr/>
        <a:lstStyle/>
        <a:p>
          <a:r>
            <a:rPr lang="de-DE" dirty="0" smtClean="0"/>
            <a:t>11.08. Infoveranstaltung TEAMS: 1 Deutsch +1 Englisch</a:t>
          </a:r>
          <a:endParaRPr lang="de-DE" dirty="0"/>
        </a:p>
      </dgm:t>
    </dgm:pt>
    <dgm:pt modelId="{0A00A179-C3C8-4D37-BF76-0516A0DA0F48}" type="parTrans" cxnId="{8131FEF9-6D39-419D-A8AA-DBFC8FD1E916}">
      <dgm:prSet/>
      <dgm:spPr/>
      <dgm:t>
        <a:bodyPr/>
        <a:lstStyle/>
        <a:p>
          <a:endParaRPr lang="de-DE"/>
        </a:p>
      </dgm:t>
    </dgm:pt>
    <dgm:pt modelId="{56AB09BC-6AFE-4985-8E44-DBB35EF20538}" type="sibTrans" cxnId="{8131FEF9-6D39-419D-A8AA-DBFC8FD1E916}">
      <dgm:prSet/>
      <dgm:spPr/>
      <dgm:t>
        <a:bodyPr/>
        <a:lstStyle/>
        <a:p>
          <a:endParaRPr lang="de-DE"/>
        </a:p>
      </dgm:t>
    </dgm:pt>
    <dgm:pt modelId="{FD93063F-E222-40BB-A2B1-6F5B6B3724A6}">
      <dgm:prSet phldrT="[Text]"/>
      <dgm:spPr/>
      <dgm:t>
        <a:bodyPr/>
        <a:lstStyle/>
        <a:p>
          <a:r>
            <a:rPr lang="de-DE" dirty="0" smtClean="0"/>
            <a:t>17.+18.08. Einzelberatungen</a:t>
          </a:r>
          <a:endParaRPr lang="de-DE" dirty="0"/>
        </a:p>
      </dgm:t>
    </dgm:pt>
    <dgm:pt modelId="{FE51F5EC-8C1E-4E9D-996D-B5C6BC46EB89}" type="parTrans" cxnId="{E0405367-8A58-49AA-931B-E36A96382667}">
      <dgm:prSet/>
      <dgm:spPr/>
      <dgm:t>
        <a:bodyPr/>
        <a:lstStyle/>
        <a:p>
          <a:endParaRPr lang="de-DE"/>
        </a:p>
      </dgm:t>
    </dgm:pt>
    <dgm:pt modelId="{478A32D7-B5EF-4DA6-AA04-BF8B3F426F65}" type="sibTrans" cxnId="{E0405367-8A58-49AA-931B-E36A96382667}">
      <dgm:prSet/>
      <dgm:spPr/>
      <dgm:t>
        <a:bodyPr/>
        <a:lstStyle/>
        <a:p>
          <a:endParaRPr lang="de-DE"/>
        </a:p>
      </dgm:t>
    </dgm:pt>
    <dgm:pt modelId="{DF0F9CB3-D466-4634-8C96-1031B967B1DE}">
      <dgm:prSet phldrT="[Text]"/>
      <dgm:spPr/>
      <dgm:t>
        <a:bodyPr/>
        <a:lstStyle/>
        <a:p>
          <a:r>
            <a:rPr lang="de-DE" dirty="0" smtClean="0"/>
            <a:t>24.08. Einzelberatungen</a:t>
          </a:r>
          <a:endParaRPr lang="de-DE" dirty="0"/>
        </a:p>
      </dgm:t>
    </dgm:pt>
    <dgm:pt modelId="{D5B896A7-FC67-42F2-94E3-1A1CE1551250}" type="parTrans" cxnId="{BA67FC3F-B276-4B97-9F10-A8A1AD0779D2}">
      <dgm:prSet/>
      <dgm:spPr/>
      <dgm:t>
        <a:bodyPr/>
        <a:lstStyle/>
        <a:p>
          <a:endParaRPr lang="de-DE"/>
        </a:p>
      </dgm:t>
    </dgm:pt>
    <dgm:pt modelId="{ADEBFD6E-BBFD-4375-9BF3-D910D6CDEDB6}" type="sibTrans" cxnId="{BA67FC3F-B276-4B97-9F10-A8A1AD0779D2}">
      <dgm:prSet/>
      <dgm:spPr/>
      <dgm:t>
        <a:bodyPr/>
        <a:lstStyle/>
        <a:p>
          <a:endParaRPr lang="de-DE"/>
        </a:p>
      </dgm:t>
    </dgm:pt>
    <dgm:pt modelId="{C4A6B34B-FE1F-4279-B6DC-A9DAFC30F684}" type="pres">
      <dgm:prSet presAssocID="{400814DF-2551-4672-8E0B-8A7CBC8D528D}" presName="Name0" presStyleCnt="0">
        <dgm:presLayoutVars>
          <dgm:dir/>
          <dgm:animLvl val="lvl"/>
          <dgm:resizeHandles val="exact"/>
        </dgm:presLayoutVars>
      </dgm:prSet>
      <dgm:spPr/>
      <dgm:t>
        <a:bodyPr/>
        <a:lstStyle/>
        <a:p>
          <a:endParaRPr lang="de-DE"/>
        </a:p>
      </dgm:t>
    </dgm:pt>
    <dgm:pt modelId="{3BF9EC44-91C5-47A8-99B2-87050AEFFF59}" type="pres">
      <dgm:prSet presAssocID="{FD8F597C-5C87-41A9-ABBB-AB672DC6D202}" presName="parTxOnly" presStyleLbl="node1" presStyleIdx="0" presStyleCnt="5">
        <dgm:presLayoutVars>
          <dgm:chMax val="0"/>
          <dgm:chPref val="0"/>
          <dgm:bulletEnabled val="1"/>
        </dgm:presLayoutVars>
      </dgm:prSet>
      <dgm:spPr/>
      <dgm:t>
        <a:bodyPr/>
        <a:lstStyle/>
        <a:p>
          <a:endParaRPr lang="de-DE"/>
        </a:p>
      </dgm:t>
    </dgm:pt>
    <dgm:pt modelId="{DB125D40-55C7-4A69-88B7-991968E66CF0}" type="pres">
      <dgm:prSet presAssocID="{3740EF02-44A7-422F-AA0E-1530B78FBB7D}" presName="parTxOnlySpace" presStyleCnt="0"/>
      <dgm:spPr/>
    </dgm:pt>
    <dgm:pt modelId="{C6F924C0-6C4B-4AEC-9B1A-B366CEE3851B}" type="pres">
      <dgm:prSet presAssocID="{6C3C6EF9-01F4-40DA-9EF8-BFB282ADE687}" presName="parTxOnly" presStyleLbl="node1" presStyleIdx="1" presStyleCnt="5">
        <dgm:presLayoutVars>
          <dgm:chMax val="0"/>
          <dgm:chPref val="0"/>
          <dgm:bulletEnabled val="1"/>
        </dgm:presLayoutVars>
      </dgm:prSet>
      <dgm:spPr/>
      <dgm:t>
        <a:bodyPr/>
        <a:lstStyle/>
        <a:p>
          <a:endParaRPr lang="de-DE"/>
        </a:p>
      </dgm:t>
    </dgm:pt>
    <dgm:pt modelId="{BA37B4BA-7B46-47C9-82A9-4FF984F54649}" type="pres">
      <dgm:prSet presAssocID="{56AB09BC-6AFE-4985-8E44-DBB35EF20538}" presName="parTxOnlySpace" presStyleCnt="0"/>
      <dgm:spPr/>
    </dgm:pt>
    <dgm:pt modelId="{E5D6A2D1-8A0B-41FA-8AEA-01C49FEEA70E}" type="pres">
      <dgm:prSet presAssocID="{2B5D7127-28B8-45E5-BC22-C6962FE6C17C}" presName="parTxOnly" presStyleLbl="node1" presStyleIdx="2" presStyleCnt="5">
        <dgm:presLayoutVars>
          <dgm:chMax val="0"/>
          <dgm:chPref val="0"/>
          <dgm:bulletEnabled val="1"/>
        </dgm:presLayoutVars>
      </dgm:prSet>
      <dgm:spPr/>
      <dgm:t>
        <a:bodyPr/>
        <a:lstStyle/>
        <a:p>
          <a:endParaRPr lang="de-DE"/>
        </a:p>
      </dgm:t>
    </dgm:pt>
    <dgm:pt modelId="{557DFFCC-A987-4CAF-890E-5FDCDEB60C97}" type="pres">
      <dgm:prSet presAssocID="{297E5D16-7A82-4EE8-B4C9-C12E13870992}" presName="parTxOnlySpace" presStyleCnt="0"/>
      <dgm:spPr/>
    </dgm:pt>
    <dgm:pt modelId="{9062F0AE-3184-4A79-83B2-EF0E46CCCD5A}" type="pres">
      <dgm:prSet presAssocID="{FD93063F-E222-40BB-A2B1-6F5B6B3724A6}" presName="parTxOnly" presStyleLbl="node1" presStyleIdx="3" presStyleCnt="5">
        <dgm:presLayoutVars>
          <dgm:chMax val="0"/>
          <dgm:chPref val="0"/>
          <dgm:bulletEnabled val="1"/>
        </dgm:presLayoutVars>
      </dgm:prSet>
      <dgm:spPr/>
      <dgm:t>
        <a:bodyPr/>
        <a:lstStyle/>
        <a:p>
          <a:endParaRPr lang="de-DE"/>
        </a:p>
      </dgm:t>
    </dgm:pt>
    <dgm:pt modelId="{88329111-E63C-45F7-A973-8AF315AED534}" type="pres">
      <dgm:prSet presAssocID="{478A32D7-B5EF-4DA6-AA04-BF8B3F426F65}" presName="parTxOnlySpace" presStyleCnt="0"/>
      <dgm:spPr/>
    </dgm:pt>
    <dgm:pt modelId="{241C0A2E-56BC-4024-BAAB-FF3E40F85896}" type="pres">
      <dgm:prSet presAssocID="{DF0F9CB3-D466-4634-8C96-1031B967B1DE}" presName="parTxOnly" presStyleLbl="node1" presStyleIdx="4" presStyleCnt="5" custLinFactNeighborX="1124" custLinFactNeighborY="1630">
        <dgm:presLayoutVars>
          <dgm:chMax val="0"/>
          <dgm:chPref val="0"/>
          <dgm:bulletEnabled val="1"/>
        </dgm:presLayoutVars>
      </dgm:prSet>
      <dgm:spPr/>
      <dgm:t>
        <a:bodyPr/>
        <a:lstStyle/>
        <a:p>
          <a:endParaRPr lang="de-DE"/>
        </a:p>
      </dgm:t>
    </dgm:pt>
  </dgm:ptLst>
  <dgm:cxnLst>
    <dgm:cxn modelId="{8131FEF9-6D39-419D-A8AA-DBFC8FD1E916}" srcId="{400814DF-2551-4672-8E0B-8A7CBC8D528D}" destId="{6C3C6EF9-01F4-40DA-9EF8-BFB282ADE687}" srcOrd="1" destOrd="0" parTransId="{0A00A179-C3C8-4D37-BF76-0516A0DA0F48}" sibTransId="{56AB09BC-6AFE-4985-8E44-DBB35EF20538}"/>
    <dgm:cxn modelId="{45BE572F-DE19-46FF-AF99-7942EE269299}" type="presOf" srcId="{6C3C6EF9-01F4-40DA-9EF8-BFB282ADE687}" destId="{C6F924C0-6C4B-4AEC-9B1A-B366CEE3851B}" srcOrd="0" destOrd="0" presId="urn:microsoft.com/office/officeart/2005/8/layout/chevron1"/>
    <dgm:cxn modelId="{6CF0EBB7-A47F-49FC-850C-94F39A53CEBB}" type="presOf" srcId="{DF0F9CB3-D466-4634-8C96-1031B967B1DE}" destId="{241C0A2E-56BC-4024-BAAB-FF3E40F85896}" srcOrd="0" destOrd="0" presId="urn:microsoft.com/office/officeart/2005/8/layout/chevron1"/>
    <dgm:cxn modelId="{068FC898-D2B6-46D9-B6AC-39877A87306C}" type="presOf" srcId="{400814DF-2551-4672-8E0B-8A7CBC8D528D}" destId="{C4A6B34B-FE1F-4279-B6DC-A9DAFC30F684}" srcOrd="0" destOrd="0" presId="urn:microsoft.com/office/officeart/2005/8/layout/chevron1"/>
    <dgm:cxn modelId="{AD421918-A418-42D1-A8AC-DA86B7DB7072}" type="presOf" srcId="{FD8F597C-5C87-41A9-ABBB-AB672DC6D202}" destId="{3BF9EC44-91C5-47A8-99B2-87050AEFFF59}" srcOrd="0" destOrd="0" presId="urn:microsoft.com/office/officeart/2005/8/layout/chevron1"/>
    <dgm:cxn modelId="{BA67FC3F-B276-4B97-9F10-A8A1AD0779D2}" srcId="{400814DF-2551-4672-8E0B-8A7CBC8D528D}" destId="{DF0F9CB3-D466-4634-8C96-1031B967B1DE}" srcOrd="4" destOrd="0" parTransId="{D5B896A7-FC67-42F2-94E3-1A1CE1551250}" sibTransId="{ADEBFD6E-BBFD-4375-9BF3-D910D6CDEDB6}"/>
    <dgm:cxn modelId="{39123953-D789-47B3-BB84-1B5E3E2E2BDD}" type="presOf" srcId="{2B5D7127-28B8-45E5-BC22-C6962FE6C17C}" destId="{E5D6A2D1-8A0B-41FA-8AEA-01C49FEEA70E}" srcOrd="0" destOrd="0" presId="urn:microsoft.com/office/officeart/2005/8/layout/chevron1"/>
    <dgm:cxn modelId="{E0405367-8A58-49AA-931B-E36A96382667}" srcId="{400814DF-2551-4672-8E0B-8A7CBC8D528D}" destId="{FD93063F-E222-40BB-A2B1-6F5B6B3724A6}" srcOrd="3" destOrd="0" parTransId="{FE51F5EC-8C1E-4E9D-996D-B5C6BC46EB89}" sibTransId="{478A32D7-B5EF-4DA6-AA04-BF8B3F426F65}"/>
    <dgm:cxn modelId="{ABF58897-0C33-4D2D-BCA4-7339892D2F81}" srcId="{400814DF-2551-4672-8E0B-8A7CBC8D528D}" destId="{2B5D7127-28B8-45E5-BC22-C6962FE6C17C}" srcOrd="2" destOrd="0" parTransId="{190ED659-8DB2-4C47-A525-050B346ED140}" sibTransId="{297E5D16-7A82-4EE8-B4C9-C12E13870992}"/>
    <dgm:cxn modelId="{787448DC-07E4-4671-81A6-AC5FFDF0F3E0}" srcId="{400814DF-2551-4672-8E0B-8A7CBC8D528D}" destId="{FD8F597C-5C87-41A9-ABBB-AB672DC6D202}" srcOrd="0" destOrd="0" parTransId="{7041310D-2AAE-4802-A28F-2274C45D98AC}" sibTransId="{3740EF02-44A7-422F-AA0E-1530B78FBB7D}"/>
    <dgm:cxn modelId="{EB886729-F357-4C6D-A8C1-8A0C2EA3702D}" type="presOf" srcId="{FD93063F-E222-40BB-A2B1-6F5B6B3724A6}" destId="{9062F0AE-3184-4A79-83B2-EF0E46CCCD5A}" srcOrd="0" destOrd="0" presId="urn:microsoft.com/office/officeart/2005/8/layout/chevron1"/>
    <dgm:cxn modelId="{07A23FBD-2611-4E2A-8D7F-6034C1F60F60}" type="presParOf" srcId="{C4A6B34B-FE1F-4279-B6DC-A9DAFC30F684}" destId="{3BF9EC44-91C5-47A8-99B2-87050AEFFF59}" srcOrd="0" destOrd="0" presId="urn:microsoft.com/office/officeart/2005/8/layout/chevron1"/>
    <dgm:cxn modelId="{75E8B55E-C1EC-4AEB-9F70-3041F4279C66}" type="presParOf" srcId="{C4A6B34B-FE1F-4279-B6DC-A9DAFC30F684}" destId="{DB125D40-55C7-4A69-88B7-991968E66CF0}" srcOrd="1" destOrd="0" presId="urn:microsoft.com/office/officeart/2005/8/layout/chevron1"/>
    <dgm:cxn modelId="{E5ABA237-3204-4F78-96DB-70D11A3DA8EE}" type="presParOf" srcId="{C4A6B34B-FE1F-4279-B6DC-A9DAFC30F684}" destId="{C6F924C0-6C4B-4AEC-9B1A-B366CEE3851B}" srcOrd="2" destOrd="0" presId="urn:microsoft.com/office/officeart/2005/8/layout/chevron1"/>
    <dgm:cxn modelId="{CCF680DB-4C5F-4305-B3D7-3F19121BBC21}" type="presParOf" srcId="{C4A6B34B-FE1F-4279-B6DC-A9DAFC30F684}" destId="{BA37B4BA-7B46-47C9-82A9-4FF984F54649}" srcOrd="3" destOrd="0" presId="urn:microsoft.com/office/officeart/2005/8/layout/chevron1"/>
    <dgm:cxn modelId="{A90C1464-C146-40E6-B4C8-D0A6477AD658}" type="presParOf" srcId="{C4A6B34B-FE1F-4279-B6DC-A9DAFC30F684}" destId="{E5D6A2D1-8A0B-41FA-8AEA-01C49FEEA70E}" srcOrd="4" destOrd="0" presId="urn:microsoft.com/office/officeart/2005/8/layout/chevron1"/>
    <dgm:cxn modelId="{C423C02C-70B7-4D4C-B722-5D80E82A6E41}" type="presParOf" srcId="{C4A6B34B-FE1F-4279-B6DC-A9DAFC30F684}" destId="{557DFFCC-A987-4CAF-890E-5FDCDEB60C97}" srcOrd="5" destOrd="0" presId="urn:microsoft.com/office/officeart/2005/8/layout/chevron1"/>
    <dgm:cxn modelId="{F7492E29-3E19-4FBB-A3F8-9ABA39838534}" type="presParOf" srcId="{C4A6B34B-FE1F-4279-B6DC-A9DAFC30F684}" destId="{9062F0AE-3184-4A79-83B2-EF0E46CCCD5A}" srcOrd="6" destOrd="0" presId="urn:microsoft.com/office/officeart/2005/8/layout/chevron1"/>
    <dgm:cxn modelId="{437250D8-5256-4CFE-8105-6C3F6E266834}" type="presParOf" srcId="{C4A6B34B-FE1F-4279-B6DC-A9DAFC30F684}" destId="{88329111-E63C-45F7-A973-8AF315AED534}" srcOrd="7" destOrd="0" presId="urn:microsoft.com/office/officeart/2005/8/layout/chevron1"/>
    <dgm:cxn modelId="{44ABC86B-0313-40E4-AE66-6E5C3A50E5CC}" type="presParOf" srcId="{C4A6B34B-FE1F-4279-B6DC-A9DAFC30F684}" destId="{241C0A2E-56BC-4024-BAAB-FF3E40F85896}" srcOrd="8" destOrd="0" presId="urn:microsoft.com/office/officeart/2005/8/layout/chevron1"/>
  </dgm:cxnLst>
  <dgm:bg>
    <a:noFill/>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00814DF-2551-4672-8E0B-8A7CBC8D528D}"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de-DE"/>
        </a:p>
      </dgm:t>
    </dgm:pt>
    <dgm:pt modelId="{FD8F597C-5C87-41A9-ABBB-AB672DC6D202}">
      <dgm:prSet phldrT="[Text]"/>
      <dgm:spPr/>
      <dgm:t>
        <a:bodyPr/>
        <a:lstStyle/>
        <a:p>
          <a:r>
            <a:rPr lang="de-DE" dirty="0" smtClean="0"/>
            <a:t>04.09.</a:t>
          </a:r>
        </a:p>
        <a:p>
          <a:r>
            <a:rPr lang="de-DE" dirty="0" smtClean="0"/>
            <a:t> 4.Infoveran-staltung vor Ort</a:t>
          </a:r>
          <a:endParaRPr lang="de-DE" dirty="0"/>
        </a:p>
      </dgm:t>
    </dgm:pt>
    <dgm:pt modelId="{7041310D-2AAE-4802-A28F-2274C45D98AC}" type="parTrans" cxnId="{787448DC-07E4-4671-81A6-AC5FFDF0F3E0}">
      <dgm:prSet/>
      <dgm:spPr/>
      <dgm:t>
        <a:bodyPr/>
        <a:lstStyle/>
        <a:p>
          <a:endParaRPr lang="de-DE"/>
        </a:p>
      </dgm:t>
    </dgm:pt>
    <dgm:pt modelId="{3740EF02-44A7-422F-AA0E-1530B78FBB7D}" type="sibTrans" cxnId="{787448DC-07E4-4671-81A6-AC5FFDF0F3E0}">
      <dgm:prSet/>
      <dgm:spPr/>
      <dgm:t>
        <a:bodyPr/>
        <a:lstStyle/>
        <a:p>
          <a:endParaRPr lang="de-DE"/>
        </a:p>
      </dgm:t>
    </dgm:pt>
    <dgm:pt modelId="{2B5D7127-28B8-45E5-BC22-C6962FE6C17C}">
      <dgm:prSet phldrT="[Text]"/>
      <dgm:spPr/>
      <dgm:t>
        <a:bodyPr/>
        <a:lstStyle/>
        <a:p>
          <a:r>
            <a:rPr lang="de-DE" dirty="0" smtClean="0"/>
            <a:t>05.09. </a:t>
          </a:r>
        </a:p>
        <a:p>
          <a:r>
            <a:rPr lang="de-DE" dirty="0" smtClean="0"/>
            <a:t>5.Infoveran-staltungen vor Ort</a:t>
          </a:r>
          <a:endParaRPr lang="de-DE" dirty="0"/>
        </a:p>
      </dgm:t>
    </dgm:pt>
    <dgm:pt modelId="{190ED659-8DB2-4C47-A525-050B346ED140}" type="parTrans" cxnId="{ABF58897-0C33-4D2D-BCA4-7339892D2F81}">
      <dgm:prSet/>
      <dgm:spPr/>
      <dgm:t>
        <a:bodyPr/>
        <a:lstStyle/>
        <a:p>
          <a:endParaRPr lang="de-DE"/>
        </a:p>
      </dgm:t>
    </dgm:pt>
    <dgm:pt modelId="{297E5D16-7A82-4EE8-B4C9-C12E13870992}" type="sibTrans" cxnId="{ABF58897-0C33-4D2D-BCA4-7339892D2F81}">
      <dgm:prSet/>
      <dgm:spPr/>
      <dgm:t>
        <a:bodyPr/>
        <a:lstStyle/>
        <a:p>
          <a:endParaRPr lang="de-DE"/>
        </a:p>
      </dgm:t>
    </dgm:pt>
    <dgm:pt modelId="{6C3C6EF9-01F4-40DA-9EF8-BFB282ADE687}">
      <dgm:prSet phldrT="[Text]"/>
      <dgm:spPr/>
      <dgm:t>
        <a:bodyPr/>
        <a:lstStyle/>
        <a:p>
          <a:r>
            <a:rPr lang="de-DE" dirty="0" smtClean="0"/>
            <a:t>04.09. Infoveranstaltung TEAMS: 1  Englisch</a:t>
          </a:r>
          <a:endParaRPr lang="de-DE" dirty="0"/>
        </a:p>
      </dgm:t>
    </dgm:pt>
    <dgm:pt modelId="{0A00A179-C3C8-4D37-BF76-0516A0DA0F48}" type="parTrans" cxnId="{8131FEF9-6D39-419D-A8AA-DBFC8FD1E916}">
      <dgm:prSet/>
      <dgm:spPr/>
      <dgm:t>
        <a:bodyPr/>
        <a:lstStyle/>
        <a:p>
          <a:endParaRPr lang="de-DE"/>
        </a:p>
      </dgm:t>
    </dgm:pt>
    <dgm:pt modelId="{56AB09BC-6AFE-4985-8E44-DBB35EF20538}" type="sibTrans" cxnId="{8131FEF9-6D39-419D-A8AA-DBFC8FD1E916}">
      <dgm:prSet/>
      <dgm:spPr/>
      <dgm:t>
        <a:bodyPr/>
        <a:lstStyle/>
        <a:p>
          <a:endParaRPr lang="de-DE"/>
        </a:p>
      </dgm:t>
    </dgm:pt>
    <dgm:pt modelId="{FD93063F-E222-40BB-A2B1-6F5B6B3724A6}">
      <dgm:prSet phldrT="[Text]"/>
      <dgm:spPr/>
      <dgm:t>
        <a:bodyPr/>
        <a:lstStyle/>
        <a:p>
          <a:r>
            <a:rPr lang="de-DE" dirty="0" err="1" smtClean="0"/>
            <a:t>tbd</a:t>
          </a:r>
          <a:r>
            <a:rPr lang="de-DE" dirty="0" smtClean="0"/>
            <a:t>. Einzelberatungen</a:t>
          </a:r>
          <a:endParaRPr lang="de-DE" dirty="0"/>
        </a:p>
      </dgm:t>
    </dgm:pt>
    <dgm:pt modelId="{FE51F5EC-8C1E-4E9D-996D-B5C6BC46EB89}" type="parTrans" cxnId="{E0405367-8A58-49AA-931B-E36A96382667}">
      <dgm:prSet/>
      <dgm:spPr/>
      <dgm:t>
        <a:bodyPr/>
        <a:lstStyle/>
        <a:p>
          <a:endParaRPr lang="de-DE"/>
        </a:p>
      </dgm:t>
    </dgm:pt>
    <dgm:pt modelId="{478A32D7-B5EF-4DA6-AA04-BF8B3F426F65}" type="sibTrans" cxnId="{E0405367-8A58-49AA-931B-E36A96382667}">
      <dgm:prSet/>
      <dgm:spPr/>
      <dgm:t>
        <a:bodyPr/>
        <a:lstStyle/>
        <a:p>
          <a:endParaRPr lang="de-DE"/>
        </a:p>
      </dgm:t>
    </dgm:pt>
    <dgm:pt modelId="{DF0F9CB3-D466-4634-8C96-1031B967B1DE}">
      <dgm:prSet phldrT="[Text]"/>
      <dgm:spPr/>
      <dgm:t>
        <a:bodyPr/>
        <a:lstStyle/>
        <a:p>
          <a:r>
            <a:rPr lang="de-DE" dirty="0" err="1" smtClean="0"/>
            <a:t>tbd</a:t>
          </a:r>
          <a:r>
            <a:rPr lang="de-DE" dirty="0" smtClean="0"/>
            <a:t>. Einzelberatungen</a:t>
          </a:r>
          <a:endParaRPr lang="de-DE" dirty="0"/>
        </a:p>
      </dgm:t>
    </dgm:pt>
    <dgm:pt modelId="{D5B896A7-FC67-42F2-94E3-1A1CE1551250}" type="parTrans" cxnId="{BA67FC3F-B276-4B97-9F10-A8A1AD0779D2}">
      <dgm:prSet/>
      <dgm:spPr/>
      <dgm:t>
        <a:bodyPr/>
        <a:lstStyle/>
        <a:p>
          <a:endParaRPr lang="de-DE"/>
        </a:p>
      </dgm:t>
    </dgm:pt>
    <dgm:pt modelId="{ADEBFD6E-BBFD-4375-9BF3-D910D6CDEDB6}" type="sibTrans" cxnId="{BA67FC3F-B276-4B97-9F10-A8A1AD0779D2}">
      <dgm:prSet/>
      <dgm:spPr/>
      <dgm:t>
        <a:bodyPr/>
        <a:lstStyle/>
        <a:p>
          <a:endParaRPr lang="de-DE"/>
        </a:p>
      </dgm:t>
    </dgm:pt>
    <dgm:pt modelId="{C4A6B34B-FE1F-4279-B6DC-A9DAFC30F684}" type="pres">
      <dgm:prSet presAssocID="{400814DF-2551-4672-8E0B-8A7CBC8D528D}" presName="Name0" presStyleCnt="0">
        <dgm:presLayoutVars>
          <dgm:dir/>
          <dgm:animLvl val="lvl"/>
          <dgm:resizeHandles val="exact"/>
        </dgm:presLayoutVars>
      </dgm:prSet>
      <dgm:spPr/>
      <dgm:t>
        <a:bodyPr/>
        <a:lstStyle/>
        <a:p>
          <a:endParaRPr lang="de-DE"/>
        </a:p>
      </dgm:t>
    </dgm:pt>
    <dgm:pt modelId="{3BF9EC44-91C5-47A8-99B2-87050AEFFF59}" type="pres">
      <dgm:prSet presAssocID="{FD8F597C-5C87-41A9-ABBB-AB672DC6D202}" presName="parTxOnly" presStyleLbl="node1" presStyleIdx="0" presStyleCnt="5">
        <dgm:presLayoutVars>
          <dgm:chMax val="0"/>
          <dgm:chPref val="0"/>
          <dgm:bulletEnabled val="1"/>
        </dgm:presLayoutVars>
      </dgm:prSet>
      <dgm:spPr/>
      <dgm:t>
        <a:bodyPr/>
        <a:lstStyle/>
        <a:p>
          <a:endParaRPr lang="de-DE"/>
        </a:p>
      </dgm:t>
    </dgm:pt>
    <dgm:pt modelId="{DB125D40-55C7-4A69-88B7-991968E66CF0}" type="pres">
      <dgm:prSet presAssocID="{3740EF02-44A7-422F-AA0E-1530B78FBB7D}" presName="parTxOnlySpace" presStyleCnt="0"/>
      <dgm:spPr/>
    </dgm:pt>
    <dgm:pt modelId="{C6F924C0-6C4B-4AEC-9B1A-B366CEE3851B}" type="pres">
      <dgm:prSet presAssocID="{6C3C6EF9-01F4-40DA-9EF8-BFB282ADE687}" presName="parTxOnly" presStyleLbl="node1" presStyleIdx="1" presStyleCnt="5">
        <dgm:presLayoutVars>
          <dgm:chMax val="0"/>
          <dgm:chPref val="0"/>
          <dgm:bulletEnabled val="1"/>
        </dgm:presLayoutVars>
      </dgm:prSet>
      <dgm:spPr/>
      <dgm:t>
        <a:bodyPr/>
        <a:lstStyle/>
        <a:p>
          <a:endParaRPr lang="de-DE"/>
        </a:p>
      </dgm:t>
    </dgm:pt>
    <dgm:pt modelId="{BA37B4BA-7B46-47C9-82A9-4FF984F54649}" type="pres">
      <dgm:prSet presAssocID="{56AB09BC-6AFE-4985-8E44-DBB35EF20538}" presName="parTxOnlySpace" presStyleCnt="0"/>
      <dgm:spPr/>
    </dgm:pt>
    <dgm:pt modelId="{E5D6A2D1-8A0B-41FA-8AEA-01C49FEEA70E}" type="pres">
      <dgm:prSet presAssocID="{2B5D7127-28B8-45E5-BC22-C6962FE6C17C}" presName="parTxOnly" presStyleLbl="node1" presStyleIdx="2" presStyleCnt="5">
        <dgm:presLayoutVars>
          <dgm:chMax val="0"/>
          <dgm:chPref val="0"/>
          <dgm:bulletEnabled val="1"/>
        </dgm:presLayoutVars>
      </dgm:prSet>
      <dgm:spPr/>
      <dgm:t>
        <a:bodyPr/>
        <a:lstStyle/>
        <a:p>
          <a:endParaRPr lang="de-DE"/>
        </a:p>
      </dgm:t>
    </dgm:pt>
    <dgm:pt modelId="{557DFFCC-A987-4CAF-890E-5FDCDEB60C97}" type="pres">
      <dgm:prSet presAssocID="{297E5D16-7A82-4EE8-B4C9-C12E13870992}" presName="parTxOnlySpace" presStyleCnt="0"/>
      <dgm:spPr/>
    </dgm:pt>
    <dgm:pt modelId="{9062F0AE-3184-4A79-83B2-EF0E46CCCD5A}" type="pres">
      <dgm:prSet presAssocID="{FD93063F-E222-40BB-A2B1-6F5B6B3724A6}" presName="parTxOnly" presStyleLbl="node1" presStyleIdx="3" presStyleCnt="5">
        <dgm:presLayoutVars>
          <dgm:chMax val="0"/>
          <dgm:chPref val="0"/>
          <dgm:bulletEnabled val="1"/>
        </dgm:presLayoutVars>
      </dgm:prSet>
      <dgm:spPr/>
      <dgm:t>
        <a:bodyPr/>
        <a:lstStyle/>
        <a:p>
          <a:endParaRPr lang="de-DE"/>
        </a:p>
      </dgm:t>
    </dgm:pt>
    <dgm:pt modelId="{88329111-E63C-45F7-A973-8AF315AED534}" type="pres">
      <dgm:prSet presAssocID="{478A32D7-B5EF-4DA6-AA04-BF8B3F426F65}" presName="parTxOnlySpace" presStyleCnt="0"/>
      <dgm:spPr/>
    </dgm:pt>
    <dgm:pt modelId="{241C0A2E-56BC-4024-BAAB-FF3E40F85896}" type="pres">
      <dgm:prSet presAssocID="{DF0F9CB3-D466-4634-8C96-1031B967B1DE}" presName="parTxOnly" presStyleLbl="node1" presStyleIdx="4" presStyleCnt="5">
        <dgm:presLayoutVars>
          <dgm:chMax val="0"/>
          <dgm:chPref val="0"/>
          <dgm:bulletEnabled val="1"/>
        </dgm:presLayoutVars>
      </dgm:prSet>
      <dgm:spPr/>
      <dgm:t>
        <a:bodyPr/>
        <a:lstStyle/>
        <a:p>
          <a:endParaRPr lang="de-DE"/>
        </a:p>
      </dgm:t>
    </dgm:pt>
  </dgm:ptLst>
  <dgm:cxnLst>
    <dgm:cxn modelId="{F73F030A-17CC-4A56-BA62-07F1B4B27F2C}" type="presOf" srcId="{400814DF-2551-4672-8E0B-8A7CBC8D528D}" destId="{C4A6B34B-FE1F-4279-B6DC-A9DAFC30F684}" srcOrd="0" destOrd="0" presId="urn:microsoft.com/office/officeart/2005/8/layout/chevron1"/>
    <dgm:cxn modelId="{F3E88C07-C139-4461-B985-546EE99C9F92}" type="presOf" srcId="{2B5D7127-28B8-45E5-BC22-C6962FE6C17C}" destId="{E5D6A2D1-8A0B-41FA-8AEA-01C49FEEA70E}" srcOrd="0" destOrd="0" presId="urn:microsoft.com/office/officeart/2005/8/layout/chevron1"/>
    <dgm:cxn modelId="{555F6A56-8B31-47D9-BFA4-8697511A7FD7}" type="presOf" srcId="{FD8F597C-5C87-41A9-ABBB-AB672DC6D202}" destId="{3BF9EC44-91C5-47A8-99B2-87050AEFFF59}" srcOrd="0" destOrd="0" presId="urn:microsoft.com/office/officeart/2005/8/layout/chevron1"/>
    <dgm:cxn modelId="{ABF58897-0C33-4D2D-BCA4-7339892D2F81}" srcId="{400814DF-2551-4672-8E0B-8A7CBC8D528D}" destId="{2B5D7127-28B8-45E5-BC22-C6962FE6C17C}" srcOrd="2" destOrd="0" parTransId="{190ED659-8DB2-4C47-A525-050B346ED140}" sibTransId="{297E5D16-7A82-4EE8-B4C9-C12E13870992}"/>
    <dgm:cxn modelId="{787448DC-07E4-4671-81A6-AC5FFDF0F3E0}" srcId="{400814DF-2551-4672-8E0B-8A7CBC8D528D}" destId="{FD8F597C-5C87-41A9-ABBB-AB672DC6D202}" srcOrd="0" destOrd="0" parTransId="{7041310D-2AAE-4802-A28F-2274C45D98AC}" sibTransId="{3740EF02-44A7-422F-AA0E-1530B78FBB7D}"/>
    <dgm:cxn modelId="{F5CB932D-BC11-4BBA-9130-EE016ADB47EF}" type="presOf" srcId="{DF0F9CB3-D466-4634-8C96-1031B967B1DE}" destId="{241C0A2E-56BC-4024-BAAB-FF3E40F85896}" srcOrd="0" destOrd="0" presId="urn:microsoft.com/office/officeart/2005/8/layout/chevron1"/>
    <dgm:cxn modelId="{8131FEF9-6D39-419D-A8AA-DBFC8FD1E916}" srcId="{400814DF-2551-4672-8E0B-8A7CBC8D528D}" destId="{6C3C6EF9-01F4-40DA-9EF8-BFB282ADE687}" srcOrd="1" destOrd="0" parTransId="{0A00A179-C3C8-4D37-BF76-0516A0DA0F48}" sibTransId="{56AB09BC-6AFE-4985-8E44-DBB35EF20538}"/>
    <dgm:cxn modelId="{BA67FC3F-B276-4B97-9F10-A8A1AD0779D2}" srcId="{400814DF-2551-4672-8E0B-8A7CBC8D528D}" destId="{DF0F9CB3-D466-4634-8C96-1031B967B1DE}" srcOrd="4" destOrd="0" parTransId="{D5B896A7-FC67-42F2-94E3-1A1CE1551250}" sibTransId="{ADEBFD6E-BBFD-4375-9BF3-D910D6CDEDB6}"/>
    <dgm:cxn modelId="{E0405367-8A58-49AA-931B-E36A96382667}" srcId="{400814DF-2551-4672-8E0B-8A7CBC8D528D}" destId="{FD93063F-E222-40BB-A2B1-6F5B6B3724A6}" srcOrd="3" destOrd="0" parTransId="{FE51F5EC-8C1E-4E9D-996D-B5C6BC46EB89}" sibTransId="{478A32D7-B5EF-4DA6-AA04-BF8B3F426F65}"/>
    <dgm:cxn modelId="{F9B70616-E1B6-45AC-8399-BB005C6A2984}" type="presOf" srcId="{FD93063F-E222-40BB-A2B1-6F5B6B3724A6}" destId="{9062F0AE-3184-4A79-83B2-EF0E46CCCD5A}" srcOrd="0" destOrd="0" presId="urn:microsoft.com/office/officeart/2005/8/layout/chevron1"/>
    <dgm:cxn modelId="{57D47984-C070-4D45-8E74-F8D95EC0EA92}" type="presOf" srcId="{6C3C6EF9-01F4-40DA-9EF8-BFB282ADE687}" destId="{C6F924C0-6C4B-4AEC-9B1A-B366CEE3851B}" srcOrd="0" destOrd="0" presId="urn:microsoft.com/office/officeart/2005/8/layout/chevron1"/>
    <dgm:cxn modelId="{19765116-A2D7-4712-813B-9B5C06A90143}" type="presParOf" srcId="{C4A6B34B-FE1F-4279-B6DC-A9DAFC30F684}" destId="{3BF9EC44-91C5-47A8-99B2-87050AEFFF59}" srcOrd="0" destOrd="0" presId="urn:microsoft.com/office/officeart/2005/8/layout/chevron1"/>
    <dgm:cxn modelId="{814F57F6-87A3-4061-80C1-4B59B1823F20}" type="presParOf" srcId="{C4A6B34B-FE1F-4279-B6DC-A9DAFC30F684}" destId="{DB125D40-55C7-4A69-88B7-991968E66CF0}" srcOrd="1" destOrd="0" presId="urn:microsoft.com/office/officeart/2005/8/layout/chevron1"/>
    <dgm:cxn modelId="{C2525231-C2F2-4D9F-A173-CA476F1E604A}" type="presParOf" srcId="{C4A6B34B-FE1F-4279-B6DC-A9DAFC30F684}" destId="{C6F924C0-6C4B-4AEC-9B1A-B366CEE3851B}" srcOrd="2" destOrd="0" presId="urn:microsoft.com/office/officeart/2005/8/layout/chevron1"/>
    <dgm:cxn modelId="{858538C7-E129-4822-809B-1753BB7BD88B}" type="presParOf" srcId="{C4A6B34B-FE1F-4279-B6DC-A9DAFC30F684}" destId="{BA37B4BA-7B46-47C9-82A9-4FF984F54649}" srcOrd="3" destOrd="0" presId="urn:microsoft.com/office/officeart/2005/8/layout/chevron1"/>
    <dgm:cxn modelId="{60E9F5FB-55D4-41DA-973D-E4743A0E97B6}" type="presParOf" srcId="{C4A6B34B-FE1F-4279-B6DC-A9DAFC30F684}" destId="{E5D6A2D1-8A0B-41FA-8AEA-01C49FEEA70E}" srcOrd="4" destOrd="0" presId="urn:microsoft.com/office/officeart/2005/8/layout/chevron1"/>
    <dgm:cxn modelId="{BAB8F3D3-C0EC-4CE5-804E-54615839665F}" type="presParOf" srcId="{C4A6B34B-FE1F-4279-B6DC-A9DAFC30F684}" destId="{557DFFCC-A987-4CAF-890E-5FDCDEB60C97}" srcOrd="5" destOrd="0" presId="urn:microsoft.com/office/officeart/2005/8/layout/chevron1"/>
    <dgm:cxn modelId="{1CAE81E3-35C9-4E55-8A2D-A150EEFD45B2}" type="presParOf" srcId="{C4A6B34B-FE1F-4279-B6DC-A9DAFC30F684}" destId="{9062F0AE-3184-4A79-83B2-EF0E46CCCD5A}" srcOrd="6" destOrd="0" presId="urn:microsoft.com/office/officeart/2005/8/layout/chevron1"/>
    <dgm:cxn modelId="{3C3E7315-C22B-40DD-A54E-1F4B73F123E6}" type="presParOf" srcId="{C4A6B34B-FE1F-4279-B6DC-A9DAFC30F684}" destId="{88329111-E63C-45F7-A973-8AF315AED534}" srcOrd="7" destOrd="0" presId="urn:microsoft.com/office/officeart/2005/8/layout/chevron1"/>
    <dgm:cxn modelId="{D08D81F5-77FA-412F-B021-DA32335B8ED0}" type="presParOf" srcId="{C4A6B34B-FE1F-4279-B6DC-A9DAFC30F684}" destId="{241C0A2E-56BC-4024-BAAB-FF3E40F85896}" srcOrd="8" destOrd="0" presId="urn:microsoft.com/office/officeart/2005/8/layout/chevron1"/>
  </dgm:cxnLst>
  <dgm:bg>
    <a:noFill/>
  </dgm:bg>
  <dgm:whole/>
  <dgm:extLst>
    <a:ext uri="http://schemas.microsoft.com/office/drawing/2008/diagram">
      <dsp:dataModelExt xmlns:dsp="http://schemas.microsoft.com/office/drawing/2008/diagram" relId="rId1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8645" y="0"/>
            <a:ext cx="2944283" cy="502118"/>
          </a:xfrm>
          <a:prstGeom prst="rect">
            <a:avLst/>
          </a:prstGeom>
        </p:spPr>
        <p:txBody>
          <a:bodyPr vert="horz" lIns="91440" tIns="45720" rIns="91440" bIns="45720" rtlCol="0"/>
          <a:lstStyle>
            <a:lvl1pPr algn="r">
              <a:defRPr sz="1200"/>
            </a:lvl1pPr>
          </a:lstStyle>
          <a:p>
            <a:fld id="{BC262AAD-EE45-4569-A43C-3777BCDBA7C9}" type="datetimeFigureOut">
              <a:rPr lang="de-DE" smtClean="0"/>
              <a:t>10.10.2023</a:t>
            </a:fld>
            <a:endParaRPr lang="de-DE"/>
          </a:p>
        </p:txBody>
      </p:sp>
      <p:sp>
        <p:nvSpPr>
          <p:cNvPr id="4" name="Fußzeilenplatzhalter 3"/>
          <p:cNvSpPr>
            <a:spLocks noGrp="1"/>
          </p:cNvSpPr>
          <p:nvPr>
            <p:ph type="ftr" sz="quarter" idx="2"/>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8645" y="9505484"/>
            <a:ext cx="2944283" cy="502117"/>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8645" y="0"/>
            <a:ext cx="2944283" cy="502118"/>
          </a:xfrm>
          <a:prstGeom prst="rect">
            <a:avLst/>
          </a:prstGeom>
        </p:spPr>
        <p:txBody>
          <a:bodyPr vert="horz" lIns="91440" tIns="45720" rIns="91440" bIns="45720" rtlCol="0"/>
          <a:lstStyle>
            <a:lvl1pPr algn="r">
              <a:defRPr sz="1200"/>
            </a:lvl1pPr>
          </a:lstStyle>
          <a:p>
            <a:fld id="{5AC9ED1C-5157-4F32-B542-B10EF038D16B}" type="datetimeFigureOut">
              <a:rPr lang="de-DE" smtClean="0"/>
              <a:t>10.10.2023</a:t>
            </a:fld>
            <a:endParaRPr lang="de-DE"/>
          </a:p>
        </p:txBody>
      </p:sp>
      <p:sp>
        <p:nvSpPr>
          <p:cNvPr id="4" name="Folienbildplatzhalter 3"/>
          <p:cNvSpPr>
            <a:spLocks noGrp="1" noRot="1" noChangeAspect="1"/>
          </p:cNvSpPr>
          <p:nvPr>
            <p:ph type="sldImg" idx="2"/>
          </p:nvPr>
        </p:nvSpPr>
        <p:spPr>
          <a:xfrm>
            <a:off x="395288" y="1250950"/>
            <a:ext cx="6003925" cy="33782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816157"/>
            <a:ext cx="5435600" cy="3940493"/>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8645" y="9505484"/>
            <a:ext cx="2944283" cy="502117"/>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5302809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394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5" name="Rechteck 4"/>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prstClr val="white"/>
              </a:solidFill>
            </a:endParaRPr>
          </a:p>
        </p:txBody>
      </p:sp>
      <p:sp>
        <p:nvSpPr>
          <p:cNvPr id="7"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Tree>
    <p:extLst>
      <p:ext uri="{BB962C8B-B14F-4D97-AF65-F5344CB8AC3E}">
        <p14:creationId xmlns:p14="http://schemas.microsoft.com/office/powerpoint/2010/main" val="1163463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Zwischen_Unterthemen">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buFontTx/>
              <a:buNone/>
              <a:defRPr>
                <a:solidFill>
                  <a:srgbClr val="1D2D4B"/>
                </a:solidFill>
              </a:defRPr>
            </a:lvl1pPr>
          </a:lstStyle>
          <a:p>
            <a:r>
              <a:rPr lang="de-DE" dirty="0"/>
              <a:t>Bild</a:t>
            </a:r>
          </a:p>
        </p:txBody>
      </p:sp>
      <p:sp>
        <p:nvSpPr>
          <p:cNvPr id="10" name="Textplatzhalter 2"/>
          <p:cNvSpPr>
            <a:spLocks noGrp="1"/>
          </p:cNvSpPr>
          <p:nvPr>
            <p:ph type="body" sz="quarter" idx="11" hasCustomPrompt="1"/>
          </p:nvPr>
        </p:nvSpPr>
        <p:spPr>
          <a:xfrm>
            <a:off x="0" y="2498486"/>
            <a:ext cx="12192000" cy="395680"/>
          </a:xfrm>
          <a:prstGeom prst="rect">
            <a:avLst/>
          </a:prstGeom>
        </p:spPr>
        <p:txBody>
          <a:bodyPr/>
          <a:lstStyle>
            <a:lvl1pPr marL="0" indent="0" algn="ctr">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2535076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2160">
          <p15:clr>
            <a:srgbClr val="FBAE40"/>
          </p15:clr>
        </p15:guide>
        <p15:guide id="4294967295" orient="horz" pos="709">
          <p15:clr>
            <a:srgbClr val="FBAE40"/>
          </p15:clr>
        </p15:guide>
        <p15:guide id="4294967295" orient="horz" pos="1298">
          <p15:clr>
            <a:srgbClr val="FBAE40"/>
          </p15:clr>
        </p15:guide>
        <p15:guide id="4294967295" orient="horz" pos="1162">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7" name="Textplatzhalter 3"/>
          <p:cNvSpPr>
            <a:spLocks noGrp="1"/>
          </p:cNvSpPr>
          <p:nvPr>
            <p:ph type="body" sz="half" idx="2" hasCustomPrompt="1"/>
          </p:nvPr>
        </p:nvSpPr>
        <p:spPr>
          <a:xfrm>
            <a:off x="369358" y="1773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504009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guide id="4294967295" orient="horz" pos="1162">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zwei_Unterüberschriften_Text">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5" name="Textplatzhalter 3"/>
          <p:cNvSpPr>
            <a:spLocks noGrp="1"/>
          </p:cNvSpPr>
          <p:nvPr>
            <p:ph type="body" sz="half" idx="2"/>
          </p:nvPr>
        </p:nvSpPr>
        <p:spPr>
          <a:xfrm>
            <a:off x="370036" y="2281237"/>
            <a:ext cx="11342539"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7" name="Textplatzhalter 2"/>
          <p:cNvSpPr>
            <a:spLocks noGrp="1"/>
          </p:cNvSpPr>
          <p:nvPr>
            <p:ph type="body" sz="quarter" idx="12" hasCustomPrompt="1"/>
          </p:nvPr>
        </p:nvSpPr>
        <p:spPr>
          <a:xfrm>
            <a:off x="361238" y="4183952"/>
            <a:ext cx="11351337"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8" name="Textplatzhalter 3"/>
          <p:cNvSpPr>
            <a:spLocks noGrp="1"/>
          </p:cNvSpPr>
          <p:nvPr>
            <p:ph type="body" sz="half" idx="13"/>
          </p:nvPr>
        </p:nvSpPr>
        <p:spPr>
          <a:xfrm>
            <a:off x="341052" y="4704887"/>
            <a:ext cx="11371524"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2" name="Titelplatzhalter 1"/>
          <p:cNvSpPr>
            <a:spLocks noGrp="1"/>
          </p:cNvSpPr>
          <p:nvPr>
            <p:ph type="title" hasCustomPrompt="1"/>
          </p:nvPr>
        </p:nvSpPr>
        <p:spPr>
          <a:xfrm>
            <a:off x="365475" y="205347"/>
            <a:ext cx="103469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292236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zweizeilige 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3" name="Textplatzhalter 3"/>
          <p:cNvSpPr>
            <a:spLocks noGrp="1"/>
          </p:cNvSpPr>
          <p:nvPr>
            <p:ph type="body" sz="half" idx="13"/>
          </p:nvPr>
        </p:nvSpPr>
        <p:spPr>
          <a:xfrm>
            <a:off x="371549"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5" name="Titelplatzhalter 1"/>
          <p:cNvSpPr>
            <a:spLocks noGrp="1"/>
          </p:cNvSpPr>
          <p:nvPr>
            <p:ph type="title" hasCustomPrompt="1"/>
          </p:nvPr>
        </p:nvSpPr>
        <p:spPr>
          <a:xfrm>
            <a:off x="365475" y="205347"/>
            <a:ext cx="102898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649877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3" name="Textplatzhalter 3"/>
          <p:cNvSpPr>
            <a:spLocks noGrp="1"/>
          </p:cNvSpPr>
          <p:nvPr>
            <p:ph type="body" sz="half" idx="13"/>
          </p:nvPr>
        </p:nvSpPr>
        <p:spPr>
          <a:xfrm>
            <a:off x="367355"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540256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Überschrift_zweizeilig_Unterüberschrift_Tex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2"/>
          <p:cNvSpPr>
            <a:spLocks noGrp="1"/>
          </p:cNvSpPr>
          <p:nvPr>
            <p:ph type="body" sz="quarter" idx="10" hasCustomPrompt="1"/>
          </p:nvPr>
        </p:nvSpPr>
        <p:spPr>
          <a:xfrm>
            <a:off x="368899" y="1722200"/>
            <a:ext cx="11354790"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2"/>
          </p:nvPr>
        </p:nvSpPr>
        <p:spPr>
          <a:xfrm>
            <a:off x="368454" y="2281237"/>
            <a:ext cx="11344122"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4" name="Textplatzhalter 3"/>
          <p:cNvSpPr>
            <a:spLocks noGrp="1"/>
          </p:cNvSpPr>
          <p:nvPr>
            <p:ph type="body" sz="half" idx="13"/>
          </p:nvPr>
        </p:nvSpPr>
        <p:spPr>
          <a:xfrm>
            <a:off x="367803" y="4674327"/>
            <a:ext cx="1134477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314603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2_Überschrift_zweizeilig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2" name="Tabellenplatzhalter 11"/>
          <p:cNvSpPr>
            <a:spLocks noGrp="1"/>
          </p:cNvSpPr>
          <p:nvPr>
            <p:ph type="tbl" sz="quarter" idx="10"/>
          </p:nvPr>
        </p:nvSpPr>
        <p:spPr>
          <a:xfrm>
            <a:off x="479425" y="1979613"/>
            <a:ext cx="10313988" cy="4618037"/>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a:t>Tabelle</a:t>
            </a:r>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4160186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Überschrift_zweizeilig_Diagramm">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sp>
        <p:nvSpPr>
          <p:cNvPr id="11" name="Diagrammplatzhalter 10"/>
          <p:cNvSpPr>
            <a:spLocks noGrp="1"/>
          </p:cNvSpPr>
          <p:nvPr>
            <p:ph type="chart" sz="quarter" idx="10" hasCustomPrompt="1"/>
          </p:nvPr>
        </p:nvSpPr>
        <p:spPr>
          <a:xfrm>
            <a:off x="479426" y="1959997"/>
            <a:ext cx="10318446" cy="4637653"/>
          </a:xfrm>
          <a:prstGeom prst="rect">
            <a:avLst/>
          </a:prstGeom>
        </p:spPr>
        <p:txBody>
          <a:bodyPr/>
          <a:lstStyle>
            <a:lvl1pPr marL="0" indent="0">
              <a:buFontTx/>
              <a:buNone/>
              <a:defRPr sz="2400">
                <a:solidFill>
                  <a:srgbClr val="1D2D4B"/>
                </a:solidFill>
              </a:defRPr>
            </a:lvl1pPr>
          </a:lstStyle>
          <a:p>
            <a:r>
              <a:rPr lang="de-DE" dirty="0"/>
              <a:t>Diagramme</a:t>
            </a:r>
          </a:p>
        </p:txBody>
      </p:sp>
    </p:spTree>
    <p:extLst>
      <p:ext uri="{BB962C8B-B14F-4D97-AF65-F5344CB8AC3E}">
        <p14:creationId xmlns:p14="http://schemas.microsoft.com/office/powerpoint/2010/main" val="816876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sldGuideLst>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TEXT - Standar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48EABC81-5ACB-4532-81EB-AB290F291120}"/>
              </a:ext>
            </a:extLst>
          </p:cNvPr>
          <p:cNvSpPr>
            <a:spLocks noGrp="1"/>
          </p:cNvSpPr>
          <p:nvPr>
            <p:ph type="title" hasCustomPrompt="1"/>
          </p:nvPr>
        </p:nvSpPr>
        <p:spPr>
          <a:xfrm>
            <a:off x="451152" y="456781"/>
            <a:ext cx="11289696" cy="1143397"/>
          </a:xfrm>
          <a:prstGeom prst="rect">
            <a:avLst/>
          </a:prstGeom>
        </p:spPr>
        <p:txBody>
          <a:bodyPr anchor="t"/>
          <a:lstStyle>
            <a:lvl1pPr>
              <a:defRPr sz="3136">
                <a:latin typeface="+mj-lt"/>
              </a:defRPr>
            </a:lvl1pPr>
          </a:lstStyle>
          <a:p>
            <a:r>
              <a:rPr lang="de-DE" dirty="0"/>
              <a:t>Titel durch Klicken bearbeiten</a:t>
            </a:r>
            <a:endParaRPr lang="de-AT" dirty="0"/>
          </a:p>
        </p:txBody>
      </p:sp>
      <p:sp>
        <p:nvSpPr>
          <p:cNvPr id="12" name="Textplatzhalter 6">
            <a:extLst>
              <a:ext uri="{FF2B5EF4-FFF2-40B4-BE49-F238E27FC236}">
                <a16:creationId xmlns="" xmlns:a16="http://schemas.microsoft.com/office/drawing/2014/main" id="{9AD9F09F-4E53-4F70-8135-6B34A9B4FE4F}"/>
              </a:ext>
            </a:extLst>
          </p:cNvPr>
          <p:cNvSpPr>
            <a:spLocks noGrp="1"/>
          </p:cNvSpPr>
          <p:nvPr>
            <p:ph type="body" sz="quarter" idx="10" hasCustomPrompt="1"/>
          </p:nvPr>
        </p:nvSpPr>
        <p:spPr>
          <a:xfrm>
            <a:off x="451343" y="1828696"/>
            <a:ext cx="7451599" cy="4343538"/>
          </a:xfrm>
          <a:prstGeom prst="rect">
            <a:avLst/>
          </a:prstGeom>
        </p:spPr>
        <p:txBody>
          <a:bodyPr/>
          <a:lstStyle>
            <a:lvl1pPr marL="0" indent="0">
              <a:spcBef>
                <a:spcPts val="392"/>
              </a:spcBef>
              <a:spcAft>
                <a:spcPts val="392"/>
              </a:spcAft>
              <a:buNone/>
              <a:defRPr>
                <a:latin typeface="+mn-lt"/>
              </a:defRPr>
            </a:lvl1pPr>
            <a:lvl2pPr marL="211680" indent="0">
              <a:buNone/>
              <a:defRPr>
                <a:latin typeface="+mn-lt"/>
              </a:defRPr>
            </a:lvl2pPr>
            <a:lvl3pPr marL="423360" indent="0">
              <a:buNone/>
              <a:defRPr>
                <a:latin typeface="+mn-lt"/>
              </a:defRPr>
            </a:lvl3pPr>
            <a:lvl4pPr marL="635040" indent="0">
              <a:buNone/>
              <a:defRPr>
                <a:latin typeface="+mn-lt"/>
              </a:defRPr>
            </a:lvl4pPr>
            <a:lvl5pPr marL="846720" indent="0">
              <a:buNone/>
              <a:defRPr>
                <a:latin typeface="+mn-lt"/>
              </a:defRPr>
            </a:lvl5pPr>
          </a:lstStyle>
          <a:p>
            <a:pPr lvl="0"/>
            <a:r>
              <a:rPr lang="de-DE" dirty="0"/>
              <a:t>Text durch Klicken bearbeiten</a:t>
            </a:r>
            <a:endParaRPr lang="de-AT" dirty="0"/>
          </a:p>
        </p:txBody>
      </p:sp>
      <p:sp>
        <p:nvSpPr>
          <p:cNvPr id="7" name="Datumsplatzhalter 6">
            <a:extLst>
              <a:ext uri="{FF2B5EF4-FFF2-40B4-BE49-F238E27FC236}">
                <a16:creationId xmlns="" xmlns:a16="http://schemas.microsoft.com/office/drawing/2014/main" id="{3F09E9AE-C66C-4D56-85F5-7BFD2E2FE351}"/>
              </a:ext>
            </a:extLst>
          </p:cNvPr>
          <p:cNvSpPr>
            <a:spLocks noGrp="1"/>
          </p:cNvSpPr>
          <p:nvPr>
            <p:ph type="dt" sz="half" idx="11"/>
          </p:nvPr>
        </p:nvSpPr>
        <p:spPr>
          <a:xfrm>
            <a:off x="5700096" y="6470528"/>
            <a:ext cx="790252" cy="117508"/>
          </a:xfrm>
          <a:prstGeom prst="rect">
            <a:avLst/>
          </a:prstGeom>
        </p:spPr>
        <p:txBody>
          <a:bodyPr/>
          <a:lstStyle/>
          <a:p>
            <a:fld id="{57EAF43A-9C5B-429A-971F-77AE924073CE}" type="datetime1">
              <a:rPr lang="de-DE" smtClean="0">
                <a:solidFill>
                  <a:srgbClr val="000000"/>
                </a:solidFill>
              </a:rPr>
              <a:pPr/>
              <a:t>10.10.2023</a:t>
            </a:fld>
            <a:endParaRPr lang="de-AT" dirty="0">
              <a:solidFill>
                <a:srgbClr val="000000"/>
              </a:solidFill>
            </a:endParaRPr>
          </a:p>
        </p:txBody>
      </p:sp>
      <p:sp>
        <p:nvSpPr>
          <p:cNvPr id="9" name="Fußzeilenplatzhalter 8">
            <a:extLst>
              <a:ext uri="{FF2B5EF4-FFF2-40B4-BE49-F238E27FC236}">
                <a16:creationId xmlns="" xmlns:a16="http://schemas.microsoft.com/office/drawing/2014/main" id="{4666A476-6B5A-4CE8-A4BF-4FEE3F197D25}"/>
              </a:ext>
            </a:extLst>
          </p:cNvPr>
          <p:cNvSpPr>
            <a:spLocks noGrp="1"/>
          </p:cNvSpPr>
          <p:nvPr>
            <p:ph type="ftr" sz="quarter" idx="12"/>
          </p:nvPr>
        </p:nvSpPr>
        <p:spPr>
          <a:xfrm>
            <a:off x="678228" y="6470527"/>
            <a:ext cx="4063055" cy="117509"/>
          </a:xfrm>
          <a:prstGeom prst="rect">
            <a:avLst/>
          </a:prstGeom>
        </p:spPr>
        <p:txBody>
          <a:bodyPr/>
          <a:lstStyle>
            <a:lvl1pPr>
              <a:defRPr/>
            </a:lvl1pPr>
          </a:lstStyle>
          <a:p>
            <a:r>
              <a:rPr lang="de-AT" dirty="0">
                <a:solidFill>
                  <a:srgbClr val="000000"/>
                </a:solidFill>
              </a:rPr>
              <a:t>Helvetia </a:t>
            </a:r>
            <a:r>
              <a:rPr lang="de-AT" dirty="0" err="1">
                <a:solidFill>
                  <a:srgbClr val="000000"/>
                </a:solidFill>
              </a:rPr>
              <a:t>WorkLife</a:t>
            </a:r>
            <a:r>
              <a:rPr lang="de-AT" dirty="0">
                <a:solidFill>
                  <a:srgbClr val="000000"/>
                </a:solidFill>
              </a:rPr>
              <a:t> </a:t>
            </a:r>
            <a:r>
              <a:rPr lang="de-AT" dirty="0" err="1">
                <a:solidFill>
                  <a:srgbClr val="000000"/>
                </a:solidFill>
              </a:rPr>
              <a:t>Direct</a:t>
            </a:r>
            <a:r>
              <a:rPr lang="de-AT" dirty="0">
                <a:solidFill>
                  <a:srgbClr val="000000"/>
                </a:solidFill>
              </a:rPr>
              <a:t> - Arbeitnehmerpräsentation</a:t>
            </a:r>
          </a:p>
        </p:txBody>
      </p:sp>
      <p:sp>
        <p:nvSpPr>
          <p:cNvPr id="10" name="Foliennummernplatzhalter 9">
            <a:extLst>
              <a:ext uri="{FF2B5EF4-FFF2-40B4-BE49-F238E27FC236}">
                <a16:creationId xmlns="" xmlns:a16="http://schemas.microsoft.com/office/drawing/2014/main" id="{2355D682-6FF8-4DF4-B59A-D2BB38645387}"/>
              </a:ext>
            </a:extLst>
          </p:cNvPr>
          <p:cNvSpPr>
            <a:spLocks noGrp="1"/>
          </p:cNvSpPr>
          <p:nvPr>
            <p:ph type="sldNum" sz="quarter" idx="13"/>
          </p:nvPr>
        </p:nvSpPr>
        <p:spPr>
          <a:xfrm>
            <a:off x="451154" y="6470527"/>
            <a:ext cx="227073" cy="117509"/>
          </a:xfrm>
          <a:prstGeom prst="rect">
            <a:avLst/>
          </a:prstGeom>
        </p:spPr>
        <p:txBody>
          <a:bodyPr/>
          <a:lstStyle/>
          <a:p>
            <a:fld id="{8A502CCC-8A67-4693-AC99-52F4840EABEB}" type="slidenum">
              <a:rPr lang="de-AT" smtClean="0">
                <a:solidFill>
                  <a:srgbClr val="000000"/>
                </a:solidFill>
              </a:rPr>
              <a:pPr/>
              <a:t>‹Nr.›</a:t>
            </a:fld>
            <a:endParaRPr lang="de-AT" dirty="0">
              <a:solidFill>
                <a:srgbClr val="000000"/>
              </a:solidFill>
            </a:endParaRPr>
          </a:p>
        </p:txBody>
      </p:sp>
      <p:pic>
        <p:nvPicPr>
          <p:cNvPr id="11" name="Grafik 10">
            <a:extLst>
              <a:ext uri="{FF2B5EF4-FFF2-40B4-BE49-F238E27FC236}">
                <a16:creationId xmlns="" xmlns:a16="http://schemas.microsoft.com/office/drawing/2014/main" id="{C354CAFE-A045-4BE4-99A4-F5F8D749CFA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12618" y="6085111"/>
            <a:ext cx="1328229" cy="590217"/>
          </a:xfrm>
          <a:prstGeom prst="rect">
            <a:avLst/>
          </a:prstGeom>
        </p:spPr>
      </p:pic>
    </p:spTree>
    <p:extLst>
      <p:ext uri="{BB962C8B-B14F-4D97-AF65-F5344CB8AC3E}">
        <p14:creationId xmlns:p14="http://schemas.microsoft.com/office/powerpoint/2010/main" val="212465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6091128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240040973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1016805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27532245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0" pos="3749" userDrawn="1">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69826491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1386536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7707171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418643609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74318469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6322862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8161994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4938702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26580431"/>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600270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8971145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958011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4797213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3493796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288523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91973831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2268558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6317985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4969156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70833997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400624286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3550705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4975166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271185646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38941956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386167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752963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1069658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9594746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7453573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5739976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6056527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smtClean="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smtClean="0">
                <a:solidFill>
                  <a:srgbClr val="137C9B"/>
                </a:solidFill>
              </a:rPr>
              <a:t>Wir freuen uns darauf, Sie zu unterstützen! </a:t>
            </a:r>
            <a:endParaRPr lang="de-DE" altLang="de-DE" sz="2400" b="0" dirty="0">
              <a:solidFill>
                <a:srgbClr val="137C9B"/>
              </a:solidFill>
            </a:endParaRP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325700483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Tree>
    <p:extLst>
      <p:ext uri="{BB962C8B-B14F-4D97-AF65-F5344CB8AC3E}">
        <p14:creationId xmlns:p14="http://schemas.microsoft.com/office/powerpoint/2010/main" val="20845634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178375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4294967295" orient="horz" pos="709">
          <p15:clr>
            <a:srgbClr val="FBAE40"/>
          </p15:clr>
        </p15:guide>
        <p15:guide id="4294967295" orient="horz" pos="129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37835909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2084438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4294967295" orient="horz" pos="709">
          <p15:clr>
            <a:srgbClr val="FBAE40"/>
          </p15:clr>
        </p15:guide>
        <p15:guide id="4294967295" orient="horz" pos="1298">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325817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guide id="4294967295" orient="horz" pos="1298">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1433062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4294967295" orient="horz" pos="1298">
          <p15:clr>
            <a:srgbClr val="FBAE40"/>
          </p15:clr>
        </p15:guide>
        <p15:guide id="4294967295" orient="horz" pos="709">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723245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4294967295" orient="horz" pos="709">
          <p15:clr>
            <a:srgbClr val="FBAE40"/>
          </p15:clr>
        </p15:guide>
        <p15:guide id="4294967295" orient="horz" pos="1298">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2137411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4294967295" orient="horz" pos="709">
          <p15:clr>
            <a:srgbClr val="FBAE40"/>
          </p15:clr>
        </p15:guide>
        <p15:guide id="4294967295" orient="horz" pos="1298">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189274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4294967295" orient="horz" pos="709">
          <p15:clr>
            <a:srgbClr val="FBAE40"/>
          </p15:clr>
        </p15:guide>
        <p15:guide id="4294967295" orient="horz" pos="1298">
          <p15:clr>
            <a:srgbClr val="FBAE40"/>
          </p15:clr>
        </p15:guide>
        <p15:guide id="4294967295" orient="horz" pos="1797">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408428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4294967295" orient="horz" pos="709">
          <p15:clr>
            <a:srgbClr val="FBAE40"/>
          </p15:clr>
        </p15:guide>
        <p15:guide id="4294967295" orient="horz" pos="1298">
          <p15:clr>
            <a:srgbClr val="FBAE40"/>
          </p15:clr>
        </p15:guide>
        <p15:guide id="4294967295" orient="horz" pos="1797">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2160154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guide id="4294967295" orient="horz" pos="1298">
          <p15:clr>
            <a:srgbClr val="FBAE40"/>
          </p15:clr>
        </p15:guide>
        <p15:guide id="4294967295" orient="horz" pos="157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1864289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guide id="4294967295" orient="horz" pos="1298">
          <p15:clr>
            <a:srgbClr val="FBAE40"/>
          </p15:clr>
        </p15:guide>
        <p15:guide id="4294967295" orient="horz" pos="157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2440240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guide id="4294967295" orient="horz" pos="1298">
          <p15:clr>
            <a:srgbClr val="FBAE40"/>
          </p15:clr>
        </p15:guide>
        <p15:guide id="4294967295" orient="horz" pos="179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1863150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guide id="4294967295" pos="3749">
          <p15:clr>
            <a:srgbClr val="FBAE40"/>
          </p15:clr>
        </p15:guide>
        <p15:guide id="4294967295" pos="3863">
          <p15:clr>
            <a:srgbClr val="FBAE40"/>
          </p15:clr>
        </p15:guide>
        <p15:guide id="4294967295" orient="horz" pos="1298">
          <p15:clr>
            <a:srgbClr val="FBAE40"/>
          </p15:clr>
        </p15:guide>
        <p15:guide id="4294967295" orient="horz" pos="157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2169595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guide id="4294967295" pos="3749">
          <p15:clr>
            <a:srgbClr val="FBAE40"/>
          </p15:clr>
        </p15:guide>
        <p15:guide id="4294967295" pos="3863">
          <p15:clr>
            <a:srgbClr val="FBAE40"/>
          </p15:clr>
        </p15:guide>
        <p15:guide id="4294967295" orient="horz" pos="1298">
          <p15:clr>
            <a:srgbClr val="FBAE40"/>
          </p15:clr>
        </p15:guide>
        <p15:guide id="4294967295" orient="horz" pos="1797">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1912263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4294967295" orient="horz" pos="709">
          <p15:clr>
            <a:srgbClr val="FBAE40"/>
          </p15:clr>
        </p15:guide>
        <p15:guide id="4294967295" orient="horz" pos="1298">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3504544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4294967295" orient="horz" pos="709">
          <p15:clr>
            <a:srgbClr val="FBAE40"/>
          </p15:clr>
        </p15:guide>
        <p15:guide id="4294967295" orient="horz" pos="1298">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1103705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guide id="4294967295" orient="horz" pos="1298">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10022098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guide id="4294967295" orient="horz" pos="1298">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3223145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1142754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117176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1664197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90844845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7" name="Inhaltsplatzhalter 2"/>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endParaRPr lang="de-DE" sz="2400" kern="0" dirty="0">
              <a:solidFill>
                <a:srgbClr val="1D2D4B"/>
              </a:solidFill>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887152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859716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4294967295" orient="horz" pos="709">
          <p15:clr>
            <a:srgbClr val="FBAE40"/>
          </p15:clr>
        </p15:guide>
        <p15:guide id="4294967295" orient="horz" pos="1298">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642895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4294967295" orient="horz" pos="709">
          <p15:clr>
            <a:srgbClr val="FBAE40"/>
          </p15:clr>
        </p15:guide>
        <p15:guide id="4294967295" orient="horz" pos="1298">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107706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guide id="4294967295" orient="horz" pos="1298">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870764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4294967295" orient="horz" pos="1298">
          <p15:clr>
            <a:srgbClr val="FBAE40"/>
          </p15:clr>
        </p15:guide>
        <p15:guide id="4294967295" orient="horz" pos="709">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80566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4294967295" orient="horz" pos="709">
          <p15:clr>
            <a:srgbClr val="FBAE40"/>
          </p15:clr>
        </p15:guide>
        <p15:guide id="4294967295" orient="horz" pos="1298">
          <p15:clr>
            <a:srgbClr val="FBAE40"/>
          </p15:clr>
        </p15:guide>
        <p15:guide id="4294967295" orient="horz" pos="157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468813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4294967295" orient="horz" pos="709">
          <p15:clr>
            <a:srgbClr val="FBAE40"/>
          </p15:clr>
        </p15:guide>
        <p15:guide id="4294967295" orient="horz" pos="1298">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780419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4294967295" orient="horz" pos="709">
          <p15:clr>
            <a:srgbClr val="FBAE40"/>
          </p15:clr>
        </p15:guide>
        <p15:guide id="4294967295" orient="horz" pos="1298">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951500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4294967295" orient="horz" pos="709">
          <p15:clr>
            <a:srgbClr val="FBAE40"/>
          </p15:clr>
        </p15:guide>
        <p15:guide id="4294967295" orient="horz" pos="1298">
          <p15:clr>
            <a:srgbClr val="FBAE40"/>
          </p15:clr>
        </p15:guide>
        <p15:guide id="4294967295" orient="horz" pos="1797">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4179186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guide id="4294967295" orient="horz" pos="1298">
          <p15:clr>
            <a:srgbClr val="FBAE40"/>
          </p15:clr>
        </p15:guide>
        <p15:guide id="4294967295" orient="horz" pos="157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8869264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2643583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guide id="4294967295" orient="horz" pos="1298">
          <p15:clr>
            <a:srgbClr val="FBAE40"/>
          </p15:clr>
        </p15:guide>
        <p15:guide id="4294967295" orient="horz" pos="157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20189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guide id="4294967295" orient="horz" pos="1298">
          <p15:clr>
            <a:srgbClr val="FBAE40"/>
          </p15:clr>
        </p15:guide>
        <p15:guide id="4294967295" orient="horz" pos="1797">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199261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guide id="4294967295" pos="3749">
          <p15:clr>
            <a:srgbClr val="FBAE40"/>
          </p15:clr>
        </p15:guide>
        <p15:guide id="4294967295" pos="3863">
          <p15:clr>
            <a:srgbClr val="FBAE40"/>
          </p15:clr>
        </p15:guide>
        <p15:guide id="4294967295" orient="horz" pos="1298">
          <p15:clr>
            <a:srgbClr val="FBAE40"/>
          </p15:clr>
        </p15:guide>
        <p15:guide id="4294967295" orient="horz" pos="157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4265054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guide id="4294967295" pos="3749">
          <p15:clr>
            <a:srgbClr val="FBAE40"/>
          </p15:clr>
        </p15:guide>
        <p15:guide id="4294967295" pos="3863">
          <p15:clr>
            <a:srgbClr val="FBAE40"/>
          </p15:clr>
        </p15:guide>
        <p15:guide id="4294967295" orient="horz" pos="1298">
          <p15:clr>
            <a:srgbClr val="FBAE40"/>
          </p15:clr>
        </p15:guide>
        <p15:guide id="4294967295" orient="horz" pos="1797">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2823695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4294967295" orient="horz" pos="709">
          <p15:clr>
            <a:srgbClr val="FBAE40"/>
          </p15:clr>
        </p15:guide>
        <p15:guide id="4294967295" orient="horz" pos="1298">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pPr/>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2406366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4294967295" orient="horz" pos="709">
          <p15:clr>
            <a:srgbClr val="FBAE40"/>
          </p15:clr>
        </p15:guide>
        <p15:guide id="4294967295" orient="horz" pos="1298">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772910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guide id="4294967295" orient="horz" pos="1298">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698935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guide id="4294967295" orient="horz" pos="1298">
          <p15:clr>
            <a:srgbClr val="FBAE40"/>
          </p15:clr>
        </p15:guide>
      </p15:sldGuideLst>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516045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57451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2377455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330353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395914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Vielen Dank</a:t>
            </a:r>
          </a:p>
        </p:txBody>
      </p:sp>
      <p:sp>
        <p:nvSpPr>
          <p:cNvPr id="4" name="Rechteck 3"/>
          <p:cNvSpPr/>
          <p:nvPr userDrawn="1"/>
        </p:nvSpPr>
        <p:spPr>
          <a:xfrm>
            <a:off x="479425" y="3797612"/>
            <a:ext cx="11233151" cy="461665"/>
          </a:xfrm>
          <a:prstGeom prst="rect">
            <a:avLst/>
          </a:prstGeom>
        </p:spPr>
        <p:txBody>
          <a:bodyPr wrap="square">
            <a:spAutoFit/>
          </a:bodyPr>
          <a:lstStyle/>
          <a:p>
            <a:pPr algn="ctr"/>
            <a:r>
              <a:rPr lang="de-DE" sz="2400" dirty="0">
                <a:solidFill>
                  <a:srgbClr val="137C9B"/>
                </a:solidFill>
              </a:rPr>
              <a:t>                             für Ihre Aufmerksamkeit.</a:t>
            </a:r>
          </a:p>
        </p:txBody>
      </p:sp>
    </p:spTree>
    <p:extLst>
      <p:ext uri="{BB962C8B-B14F-4D97-AF65-F5344CB8AC3E}">
        <p14:creationId xmlns:p14="http://schemas.microsoft.com/office/powerpoint/2010/main" val="1638850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36704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dirty="0">
                <a:solidFill>
                  <a:srgbClr val="137C9B"/>
                </a:solidFill>
              </a:rPr>
              <a:t>Wir freuen uns darauf, Sie zu unterstützen! </a:t>
            </a: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Am Musterplatz 123 | 54321 Musterstadt</a:t>
            </a:r>
          </a:p>
          <a:p>
            <a:pPr algn="ctr">
              <a:defRPr/>
            </a:pPr>
            <a:endParaRPr lang="de-DE" altLang="de-DE" dirty="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Tel. 040 543211-123 | Fax 040 543211-123 | Mobil 0172 1234567</a:t>
            </a:r>
          </a:p>
          <a:p>
            <a:pPr algn="ctr">
              <a:defRPr/>
            </a:pPr>
            <a:endParaRPr lang="de-DE" altLang="de-DE" dirty="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mustermann@afm-gruppe.de | www.afm-gruppe.de</a:t>
            </a:r>
          </a:p>
          <a:p>
            <a:pPr algn="ctr">
              <a:defRPr/>
            </a:pPr>
            <a:endParaRPr lang="de-DE" altLang="de-DE" dirty="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Geschäftsstelle Musterstadt | Manfred Mustermann</a:t>
            </a:r>
          </a:p>
          <a:p>
            <a:pPr algn="ctr">
              <a:defRPr/>
            </a:pPr>
            <a:endParaRPr lang="de-DE" altLang="de-DE" dirty="0"/>
          </a:p>
        </p:txBody>
      </p:sp>
    </p:spTree>
    <p:extLst>
      <p:ext uri="{BB962C8B-B14F-4D97-AF65-F5344CB8AC3E}">
        <p14:creationId xmlns:p14="http://schemas.microsoft.com/office/powerpoint/2010/main" val="415982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BIld_link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479425" y="1850791"/>
            <a:ext cx="3325659" cy="467383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p>
        </p:txBody>
      </p:sp>
      <p:sp>
        <p:nvSpPr>
          <p:cNvPr id="12" name="Textplatzhalter 3"/>
          <p:cNvSpPr>
            <a:spLocks noGrp="1"/>
          </p:cNvSpPr>
          <p:nvPr>
            <p:ph type="body" sz="half" idx="10"/>
          </p:nvPr>
        </p:nvSpPr>
        <p:spPr>
          <a:xfrm>
            <a:off x="4494524" y="1803381"/>
            <a:ext cx="4351411"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908536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guide id="4294967295" orient="horz" pos="1162">
          <p15:clr>
            <a:srgbClr val="FBAE40"/>
          </p15:clr>
        </p15:guide>
        <p15:guide id="4294967295" orient="horz" pos="4110">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9212" y="1803380"/>
            <a:ext cx="11343363" cy="441326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7948389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guide id="4294967295" orient="horz" pos="1298">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Bild_recht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7221239" y="1797696"/>
            <a:ext cx="3183255" cy="4224337"/>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dirty="0"/>
              <a:t>Bild durch Klicken auf Symbol hinzufügen</a:t>
            </a:r>
          </a:p>
        </p:txBody>
      </p:sp>
      <p:sp>
        <p:nvSpPr>
          <p:cNvPr id="12"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236091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Text_Aufzählung_Quellenangab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extplatzhalter 3"/>
          <p:cNvSpPr>
            <a:spLocks noGrp="1"/>
          </p:cNvSpPr>
          <p:nvPr>
            <p:ph type="body" sz="half" idx="2" hasCustomPrompt="1"/>
          </p:nvPr>
        </p:nvSpPr>
        <p:spPr>
          <a:xfrm>
            <a:off x="368448" y="1809281"/>
            <a:ext cx="11344128" cy="43861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4327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a:t>
            </a:r>
          </a:p>
        </p:txBody>
      </p:sp>
      <p:sp>
        <p:nvSpPr>
          <p:cNvPr id="16" name="Textplatzhalter 3"/>
          <p:cNvSpPr>
            <a:spLocks noGrp="1"/>
          </p:cNvSpPr>
          <p:nvPr>
            <p:ph type="body" sz="half" idx="11"/>
          </p:nvPr>
        </p:nvSpPr>
        <p:spPr>
          <a:xfrm>
            <a:off x="379561" y="5752631"/>
            <a:ext cx="11333014" cy="43861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1" name="Grafik 10"/>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458944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2160">
          <p15:clr>
            <a:srgbClr val="FBAE40"/>
          </p15:clr>
        </p15:guide>
        <p15:guide id="4294967295" orient="horz" pos="709">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Überschrift_Tab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sp>
        <p:nvSpPr>
          <p:cNvPr id="5" name="Tabellenplatzhalter 11"/>
          <p:cNvSpPr>
            <a:spLocks noGrp="1"/>
          </p:cNvSpPr>
          <p:nvPr>
            <p:ph type="tbl" sz="quarter" idx="10"/>
          </p:nvPr>
        </p:nvSpPr>
        <p:spPr>
          <a:xfrm>
            <a:off x="479425" y="1979613"/>
            <a:ext cx="10313988" cy="4618037"/>
          </a:xfrm>
          <a:prstGeom prst="rect">
            <a:avLst/>
          </a:prstGeom>
        </p:spPr>
        <p:txBody>
          <a:bodyPr/>
          <a:lstStyle>
            <a:lvl1pPr marL="0" indent="0">
              <a:buFontTx/>
              <a:buNone/>
              <a:defRPr>
                <a:solidFill>
                  <a:srgbClr val="1D2D4B"/>
                </a:solidFill>
                <a:latin typeface="Arial" panose="020B0604020202020204" pitchFamily="34" charset="0"/>
                <a:cs typeface="Arial" panose="020B0604020202020204" pitchFamily="34" charset="0"/>
              </a:defRPr>
            </a:lvl1pPr>
          </a:lstStyle>
          <a:p>
            <a:r>
              <a:rPr lang="de-DE" dirty="0"/>
              <a:t>Tabelle</a:t>
            </a:r>
          </a:p>
        </p:txBody>
      </p:sp>
    </p:spTree>
    <p:extLst>
      <p:ext uri="{BB962C8B-B14F-4D97-AF65-F5344CB8AC3E}">
        <p14:creationId xmlns:p14="http://schemas.microsoft.com/office/powerpoint/2010/main" val="2743544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4294967295" orient="horz" pos="709">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0.xml"/><Relationship Id="rId18" Type="http://schemas.openxmlformats.org/officeDocument/2006/relationships/slideLayout" Target="../slideLayouts/slideLayout65.xml"/><Relationship Id="rId26" Type="http://schemas.openxmlformats.org/officeDocument/2006/relationships/slideLayout" Target="../slideLayouts/slideLayout73.xml"/><Relationship Id="rId39" Type="http://schemas.openxmlformats.org/officeDocument/2006/relationships/slideLayout" Target="../slideLayouts/slideLayout86.xml"/><Relationship Id="rId21" Type="http://schemas.openxmlformats.org/officeDocument/2006/relationships/slideLayout" Target="../slideLayouts/slideLayout68.xml"/><Relationship Id="rId34" Type="http://schemas.openxmlformats.org/officeDocument/2006/relationships/slideLayout" Target="../slideLayouts/slideLayout81.xml"/><Relationship Id="rId42" Type="http://schemas.openxmlformats.org/officeDocument/2006/relationships/slideLayout" Target="../slideLayouts/slideLayout89.xml"/><Relationship Id="rId47" Type="http://schemas.openxmlformats.org/officeDocument/2006/relationships/slideLayout" Target="../slideLayouts/slideLayout94.xml"/><Relationship Id="rId50" Type="http://schemas.openxmlformats.org/officeDocument/2006/relationships/slideLayout" Target="../slideLayouts/slideLayout97.xml"/><Relationship Id="rId55" Type="http://schemas.openxmlformats.org/officeDocument/2006/relationships/slideLayout" Target="../slideLayouts/slideLayout102.xml"/><Relationship Id="rId63" Type="http://schemas.openxmlformats.org/officeDocument/2006/relationships/theme" Target="../theme/theme2.xml"/><Relationship Id="rId7" Type="http://schemas.openxmlformats.org/officeDocument/2006/relationships/slideLayout" Target="../slideLayouts/slideLayout54.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9" Type="http://schemas.openxmlformats.org/officeDocument/2006/relationships/slideLayout" Target="../slideLayouts/slideLayout76.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24" Type="http://schemas.openxmlformats.org/officeDocument/2006/relationships/slideLayout" Target="../slideLayouts/slideLayout71.xml"/><Relationship Id="rId32" Type="http://schemas.openxmlformats.org/officeDocument/2006/relationships/slideLayout" Target="../slideLayouts/slideLayout79.xml"/><Relationship Id="rId37" Type="http://schemas.openxmlformats.org/officeDocument/2006/relationships/slideLayout" Target="../slideLayouts/slideLayout84.xml"/><Relationship Id="rId40" Type="http://schemas.openxmlformats.org/officeDocument/2006/relationships/slideLayout" Target="../slideLayouts/slideLayout87.xml"/><Relationship Id="rId45" Type="http://schemas.openxmlformats.org/officeDocument/2006/relationships/slideLayout" Target="../slideLayouts/slideLayout92.xml"/><Relationship Id="rId53" Type="http://schemas.openxmlformats.org/officeDocument/2006/relationships/slideLayout" Target="../slideLayouts/slideLayout100.xml"/><Relationship Id="rId58" Type="http://schemas.openxmlformats.org/officeDocument/2006/relationships/slideLayout" Target="../slideLayouts/slideLayout105.xml"/><Relationship Id="rId66" Type="http://schemas.openxmlformats.org/officeDocument/2006/relationships/oleObject" Target="../embeddings/oleObject1.bin"/><Relationship Id="rId5" Type="http://schemas.openxmlformats.org/officeDocument/2006/relationships/slideLayout" Target="../slideLayouts/slideLayout52.xml"/><Relationship Id="rId15" Type="http://schemas.openxmlformats.org/officeDocument/2006/relationships/slideLayout" Target="../slideLayouts/slideLayout62.xml"/><Relationship Id="rId23" Type="http://schemas.openxmlformats.org/officeDocument/2006/relationships/slideLayout" Target="../slideLayouts/slideLayout70.xml"/><Relationship Id="rId28" Type="http://schemas.openxmlformats.org/officeDocument/2006/relationships/slideLayout" Target="../slideLayouts/slideLayout75.xml"/><Relationship Id="rId36" Type="http://schemas.openxmlformats.org/officeDocument/2006/relationships/slideLayout" Target="../slideLayouts/slideLayout83.xml"/><Relationship Id="rId49" Type="http://schemas.openxmlformats.org/officeDocument/2006/relationships/slideLayout" Target="../slideLayouts/slideLayout96.xml"/><Relationship Id="rId57" Type="http://schemas.openxmlformats.org/officeDocument/2006/relationships/slideLayout" Target="../slideLayouts/slideLayout104.xml"/><Relationship Id="rId61" Type="http://schemas.openxmlformats.org/officeDocument/2006/relationships/slideLayout" Target="../slideLayouts/slideLayout108.xml"/><Relationship Id="rId10" Type="http://schemas.openxmlformats.org/officeDocument/2006/relationships/slideLayout" Target="../slideLayouts/slideLayout57.xml"/><Relationship Id="rId19" Type="http://schemas.openxmlformats.org/officeDocument/2006/relationships/slideLayout" Target="../slideLayouts/slideLayout66.xml"/><Relationship Id="rId31" Type="http://schemas.openxmlformats.org/officeDocument/2006/relationships/slideLayout" Target="../slideLayouts/slideLayout78.xml"/><Relationship Id="rId44" Type="http://schemas.openxmlformats.org/officeDocument/2006/relationships/slideLayout" Target="../slideLayouts/slideLayout91.xml"/><Relationship Id="rId52" Type="http://schemas.openxmlformats.org/officeDocument/2006/relationships/slideLayout" Target="../slideLayouts/slideLayout99.xml"/><Relationship Id="rId60" Type="http://schemas.openxmlformats.org/officeDocument/2006/relationships/slideLayout" Target="../slideLayouts/slideLayout107.xml"/><Relationship Id="rId65" Type="http://schemas.openxmlformats.org/officeDocument/2006/relationships/tags" Target="../tags/tag1.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slideLayout" Target="../slideLayouts/slideLayout69.xml"/><Relationship Id="rId27" Type="http://schemas.openxmlformats.org/officeDocument/2006/relationships/slideLayout" Target="../slideLayouts/slideLayout74.xml"/><Relationship Id="rId30" Type="http://schemas.openxmlformats.org/officeDocument/2006/relationships/slideLayout" Target="../slideLayouts/slideLayout77.xml"/><Relationship Id="rId35" Type="http://schemas.openxmlformats.org/officeDocument/2006/relationships/slideLayout" Target="../slideLayouts/slideLayout82.xml"/><Relationship Id="rId43" Type="http://schemas.openxmlformats.org/officeDocument/2006/relationships/slideLayout" Target="../slideLayouts/slideLayout90.xml"/><Relationship Id="rId48" Type="http://schemas.openxmlformats.org/officeDocument/2006/relationships/slideLayout" Target="../slideLayouts/slideLayout95.xml"/><Relationship Id="rId56" Type="http://schemas.openxmlformats.org/officeDocument/2006/relationships/slideLayout" Target="../slideLayouts/slideLayout103.xml"/><Relationship Id="rId64" Type="http://schemas.openxmlformats.org/officeDocument/2006/relationships/vmlDrawing" Target="../drawings/vmlDrawing1.vml"/><Relationship Id="rId8" Type="http://schemas.openxmlformats.org/officeDocument/2006/relationships/slideLayout" Target="../slideLayouts/slideLayout55.xml"/><Relationship Id="rId51" Type="http://schemas.openxmlformats.org/officeDocument/2006/relationships/slideLayout" Target="../slideLayouts/slideLayout98.xml"/><Relationship Id="rId3" Type="http://schemas.openxmlformats.org/officeDocument/2006/relationships/slideLayout" Target="../slideLayouts/slideLayout50.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5" Type="http://schemas.openxmlformats.org/officeDocument/2006/relationships/slideLayout" Target="../slideLayouts/slideLayout72.xml"/><Relationship Id="rId33" Type="http://schemas.openxmlformats.org/officeDocument/2006/relationships/slideLayout" Target="../slideLayouts/slideLayout80.xml"/><Relationship Id="rId38" Type="http://schemas.openxmlformats.org/officeDocument/2006/relationships/slideLayout" Target="../slideLayouts/slideLayout85.xml"/><Relationship Id="rId46" Type="http://schemas.openxmlformats.org/officeDocument/2006/relationships/slideLayout" Target="../slideLayouts/slideLayout93.xml"/><Relationship Id="rId59" Type="http://schemas.openxmlformats.org/officeDocument/2006/relationships/slideLayout" Target="../slideLayouts/slideLayout106.xml"/><Relationship Id="rId67" Type="http://schemas.openxmlformats.org/officeDocument/2006/relationships/image" Target="../media/image4.emf"/><Relationship Id="rId20" Type="http://schemas.openxmlformats.org/officeDocument/2006/relationships/slideLayout" Target="../slideLayouts/slideLayout67.xml"/><Relationship Id="rId41" Type="http://schemas.openxmlformats.org/officeDocument/2006/relationships/slideLayout" Target="../slideLayouts/slideLayout88.xml"/><Relationship Id="rId54" Type="http://schemas.openxmlformats.org/officeDocument/2006/relationships/slideLayout" Target="../slideLayouts/slideLayout101.xml"/><Relationship Id="rId62" Type="http://schemas.openxmlformats.org/officeDocument/2006/relationships/slideLayout" Target="../slideLayouts/slideLayout10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kt 1" hidden="1">
            <a:extLst>
              <a:ext uri="{FF2B5EF4-FFF2-40B4-BE49-F238E27FC236}">
                <a16:creationId xmlns="" xmlns:a16="http://schemas.microsoft.com/office/drawing/2014/main" id="{370F3B4D-9B6D-70B3-AEB7-F93941328A91}"/>
              </a:ext>
            </a:extLst>
          </p:cNvPr>
          <p:cNvGraphicFramePr>
            <a:graphicFrameLocks noChangeAspect="1"/>
          </p:cNvGraphicFramePr>
          <p:nvPr userDrawn="1">
            <p:custDataLst>
              <p:tags r:id="rId65"/>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9" name="think-cell Folie" r:id="rId66" imgW="592" imgH="591" progId="TCLayout.ActiveDocument.1">
                  <p:embed/>
                </p:oleObj>
              </mc:Choice>
              <mc:Fallback>
                <p:oleObj name="think-cell Folie" r:id="rId66" imgW="592" imgH="591" progId="TCLayout.ActiveDocument.1">
                  <p:embed/>
                  <p:pic>
                    <p:nvPicPr>
                      <p:cNvPr id="0" name=""/>
                      <p:cNvPicPr/>
                      <p:nvPr/>
                    </p:nvPicPr>
                    <p:blipFill>
                      <a:blip r:embed="rId67"/>
                      <a:stretch>
                        <a:fillRect/>
                      </a:stretch>
                    </p:blipFill>
                    <p:spPr>
                      <a:xfrm>
                        <a:off x="1588" y="1588"/>
                        <a:ext cx="1588" cy="1588"/>
                      </a:xfrm>
                      <a:prstGeom prst="rect">
                        <a:avLst/>
                      </a:prstGeom>
                    </p:spPr>
                  </p:pic>
                </p:oleObj>
              </mc:Fallback>
            </mc:AlternateContent>
          </a:graphicData>
        </a:graphic>
      </p:graphicFrame>
      <p:cxnSp>
        <p:nvCxnSpPr>
          <p:cNvPr id="7" name="Gerade Verbindung 13">
            <a:extLst>
              <a:ext uri="{FF2B5EF4-FFF2-40B4-BE49-F238E27FC236}">
                <a16:creationId xmlns=""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
        <p:nvSpPr>
          <p:cNvPr id="4" name="MSIPCMContentMarking" descr="{&quot;HashCode&quot;:-1692887849,&quot;Placement&quot;:&quot;Header&quot;,&quot;Top&quot;:0.0,&quot;Left&quot;:0.0,&quot;SlideWidth&quot;:960,&quot;SlideHeight&quot;:540}">
            <a:extLst>
              <a:ext uri="{FF2B5EF4-FFF2-40B4-BE49-F238E27FC236}">
                <a16:creationId xmlns="" xmlns:a16="http://schemas.microsoft.com/office/drawing/2014/main" id="{A00D4E60-39BF-C6C9-9970-373E15DB2B61}"/>
              </a:ext>
            </a:extLst>
          </p:cNvPr>
          <p:cNvSpPr txBox="1"/>
          <p:nvPr userDrawn="1"/>
        </p:nvSpPr>
        <p:spPr>
          <a:xfrm>
            <a:off x="0" y="0"/>
            <a:ext cx="663105" cy="252360"/>
          </a:xfrm>
          <a:prstGeom prst="rect">
            <a:avLst/>
          </a:prstGeom>
          <a:noFill/>
        </p:spPr>
        <p:txBody>
          <a:bodyPr vert="horz" wrap="square" lIns="0" tIns="0" rIns="0" bIns="0" rtlCol="0" anchor="ctr" anchorCtr="1">
            <a:spAutoFit/>
          </a:bodyPr>
          <a:lstStyle/>
          <a:p>
            <a:r>
              <a:rPr lang="de-DE" sz="1000">
                <a:solidFill>
                  <a:srgbClr val="000000"/>
                </a:solidFill>
                <a:latin typeface="CorpoS" pitchFamily="2" charset="0"/>
              </a:rPr>
              <a:t>Internal</a:t>
            </a:r>
          </a:p>
        </p:txBody>
      </p:sp>
    </p:spTree>
    <p:extLst>
      <p:ext uri="{BB962C8B-B14F-4D97-AF65-F5344CB8AC3E}">
        <p14:creationId xmlns:p14="http://schemas.microsoft.com/office/powerpoint/2010/main" val="1299741347"/>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 id="2147483832" r:id="rId13"/>
    <p:sldLayoutId id="2147483833" r:id="rId14"/>
    <p:sldLayoutId id="2147483834" r:id="rId15"/>
    <p:sldLayoutId id="2147483835" r:id="rId16"/>
    <p:sldLayoutId id="2147483836" r:id="rId17"/>
    <p:sldLayoutId id="2147483837" r:id="rId18"/>
    <p:sldLayoutId id="2147483838" r:id="rId19"/>
    <p:sldLayoutId id="2147483839" r:id="rId20"/>
    <p:sldLayoutId id="2147483840" r:id="rId21"/>
    <p:sldLayoutId id="2147483841" r:id="rId22"/>
    <p:sldLayoutId id="2147483842" r:id="rId23"/>
    <p:sldLayoutId id="2147483843" r:id="rId24"/>
    <p:sldLayoutId id="2147483844" r:id="rId25"/>
    <p:sldLayoutId id="2147483845" r:id="rId26"/>
    <p:sldLayoutId id="2147483846" r:id="rId27"/>
    <p:sldLayoutId id="2147483847" r:id="rId28"/>
    <p:sldLayoutId id="2147483848" r:id="rId29"/>
    <p:sldLayoutId id="2147483849" r:id="rId30"/>
    <p:sldLayoutId id="2147483850" r:id="rId31"/>
    <p:sldLayoutId id="2147483851" r:id="rId32"/>
    <p:sldLayoutId id="2147483852" r:id="rId33"/>
    <p:sldLayoutId id="2147483853" r:id="rId34"/>
    <p:sldLayoutId id="2147483854" r:id="rId35"/>
    <p:sldLayoutId id="2147483855" r:id="rId36"/>
    <p:sldLayoutId id="2147483856" r:id="rId37"/>
    <p:sldLayoutId id="2147483857" r:id="rId38"/>
    <p:sldLayoutId id="2147483858" r:id="rId39"/>
    <p:sldLayoutId id="2147483859" r:id="rId40"/>
    <p:sldLayoutId id="2147483860" r:id="rId41"/>
    <p:sldLayoutId id="2147483861" r:id="rId42"/>
    <p:sldLayoutId id="2147483862" r:id="rId43"/>
    <p:sldLayoutId id="2147483863" r:id="rId44"/>
    <p:sldLayoutId id="2147483864" r:id="rId45"/>
    <p:sldLayoutId id="2147483865" r:id="rId46"/>
    <p:sldLayoutId id="2147483866" r:id="rId47"/>
    <p:sldLayoutId id="2147483867" r:id="rId48"/>
    <p:sldLayoutId id="2147483868" r:id="rId49"/>
    <p:sldLayoutId id="2147483869" r:id="rId50"/>
    <p:sldLayoutId id="2147483870" r:id="rId51"/>
    <p:sldLayoutId id="2147483871" r:id="rId52"/>
    <p:sldLayoutId id="2147483872" r:id="rId53"/>
    <p:sldLayoutId id="2147483873" r:id="rId54"/>
    <p:sldLayoutId id="2147483874" r:id="rId55"/>
    <p:sldLayoutId id="2147483875" r:id="rId56"/>
    <p:sldLayoutId id="2147483876" r:id="rId57"/>
    <p:sldLayoutId id="2147483877" r:id="rId58"/>
    <p:sldLayoutId id="2147483878" r:id="rId59"/>
    <p:sldLayoutId id="2147483879" r:id="rId60"/>
    <p:sldLayoutId id="2147483880" r:id="rId61"/>
    <p:sldLayoutId id="2147483881" r:id="rId6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4294967295" pos="7378">
          <p15:clr>
            <a:srgbClr val="F26B43"/>
          </p15:clr>
        </p15:guide>
        <p15:guide id="4294967295" pos="302">
          <p15:clr>
            <a:srgbClr val="F26B43"/>
          </p15:clr>
        </p15:guide>
        <p15:guide id="4294967295" orient="horz" pos="709">
          <p15:clr>
            <a:srgbClr val="F26B43"/>
          </p15:clr>
        </p15:guide>
        <p15:guide id="4294967295" orient="horz" pos="415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Layout" Target="../slideLayouts/slideLayout6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Layout" Target="../diagrams/layout3.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diagramData" Target="../diagrams/data3.xml"/><Relationship Id="rId2" Type="http://schemas.openxmlformats.org/officeDocument/2006/relationships/diagramData" Target="../diagrams/data1.xml"/><Relationship Id="rId16" Type="http://schemas.microsoft.com/office/2007/relationships/diagramDrawing" Target="../diagrams/drawing3.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Colors" Target="../diagrams/colors3.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a:t>
            </a:fld>
            <a:endParaRPr lang="de-DE"/>
          </a:p>
        </p:txBody>
      </p:sp>
      <p:sp>
        <p:nvSpPr>
          <p:cNvPr id="4" name="Titel 3"/>
          <p:cNvSpPr>
            <a:spLocks noGrp="1"/>
          </p:cNvSpPr>
          <p:nvPr>
            <p:ph type="title"/>
          </p:nvPr>
        </p:nvSpPr>
        <p:spPr>
          <a:xfrm>
            <a:off x="369357" y="97488"/>
            <a:ext cx="10314206" cy="1325563"/>
          </a:xfrm>
        </p:spPr>
        <p:txBody>
          <a:bodyPr/>
          <a:lstStyle/>
          <a:p>
            <a:r>
              <a:rPr lang="de-DE" dirty="0" smtClean="0"/>
              <a:t>An alle </a:t>
            </a:r>
            <a:r>
              <a:rPr lang="de-DE" dirty="0" err="1" smtClean="0"/>
              <a:t>schlaumeier</a:t>
            </a:r>
            <a:r>
              <a:rPr lang="de-DE" smtClean="0"/>
              <a:t>, </a:t>
            </a:r>
            <a:br>
              <a:rPr lang="de-DE" smtClean="0"/>
            </a:br>
            <a:r>
              <a:rPr lang="de-DE" smtClean="0"/>
              <a:t>die </a:t>
            </a:r>
            <a:r>
              <a:rPr lang="de-DE" dirty="0" smtClean="0"/>
              <a:t>vermögensaufbau nicht von altersvorsorge unterscheiden können</a:t>
            </a:r>
            <a:endParaRPr lang="de-DE" dirty="0"/>
          </a:p>
        </p:txBody>
      </p:sp>
      <p:pic>
        <p:nvPicPr>
          <p:cNvPr id="5" name="Grafik 4"/>
          <p:cNvPicPr>
            <a:picLocks noChangeAspect="1"/>
          </p:cNvPicPr>
          <p:nvPr/>
        </p:nvPicPr>
        <p:blipFill>
          <a:blip r:embed="rId2"/>
          <a:stretch>
            <a:fillRect/>
          </a:stretch>
        </p:blipFill>
        <p:spPr>
          <a:xfrm>
            <a:off x="369357" y="1622673"/>
            <a:ext cx="3390148" cy="4587125"/>
          </a:xfrm>
          <a:prstGeom prst="rect">
            <a:avLst/>
          </a:prstGeom>
        </p:spPr>
      </p:pic>
      <p:sp>
        <p:nvSpPr>
          <p:cNvPr id="6" name="Textfeld 5"/>
          <p:cNvSpPr txBox="1"/>
          <p:nvPr/>
        </p:nvSpPr>
        <p:spPr>
          <a:xfrm>
            <a:off x="4307305" y="3994484"/>
            <a:ext cx="6882063" cy="2062103"/>
          </a:xfrm>
          <a:prstGeom prst="rect">
            <a:avLst/>
          </a:prstGeom>
          <a:noFill/>
        </p:spPr>
        <p:txBody>
          <a:bodyPr wrap="square" rtlCol="0">
            <a:spAutoFit/>
          </a:bodyPr>
          <a:lstStyle/>
          <a:p>
            <a:pPr algn="just"/>
            <a:r>
              <a:rPr lang="de-DE" sz="1600" dirty="0"/>
              <a:t>1965, zwei Jahre nach dem Tod des Enkels, verkaufte die damals 90-Jährige ihre Wohnung gegen Zahlung einer Leibrente </a:t>
            </a:r>
            <a:r>
              <a:rPr lang="de-DE" sz="1600" b="1" dirty="0"/>
              <a:t>von </a:t>
            </a:r>
            <a:r>
              <a:rPr lang="de-DE" sz="1600" b="1" dirty="0" smtClean="0"/>
              <a:t>400 Euro pro Monat* </a:t>
            </a:r>
            <a:r>
              <a:rPr lang="de-DE" sz="1600" dirty="0"/>
              <a:t>an den 47-jährigen Rechtsanwalt André-François </a:t>
            </a:r>
            <a:r>
              <a:rPr lang="de-DE" sz="1600" dirty="0" err="1"/>
              <a:t>Raffray</a:t>
            </a:r>
            <a:r>
              <a:rPr lang="de-DE" sz="1600" dirty="0"/>
              <a:t>. Nach ihrem Tod sollte die Wohnung an </a:t>
            </a:r>
            <a:r>
              <a:rPr lang="de-DE" sz="1600" dirty="0" err="1"/>
              <a:t>Raffray</a:t>
            </a:r>
            <a:r>
              <a:rPr lang="de-DE" sz="1600" dirty="0"/>
              <a:t> fallen. </a:t>
            </a:r>
            <a:r>
              <a:rPr lang="de-DE" sz="1600" dirty="0" err="1"/>
              <a:t>Raffray</a:t>
            </a:r>
            <a:r>
              <a:rPr lang="de-DE" sz="1600" dirty="0"/>
              <a:t> erlebte das Ende seiner Zahlungsverpflichtung jedoch nicht mehr. Als er im Dezember 1995 mit 77 Jahren an Krebs starb, musste seine Witwe die Rentenzahlungen fortsetzen. Die rund </a:t>
            </a:r>
            <a:r>
              <a:rPr lang="de-DE" sz="1600" b="1" i="1" dirty="0" smtClean="0"/>
              <a:t>138.000 Euro</a:t>
            </a:r>
            <a:r>
              <a:rPr lang="de-DE" sz="1600" dirty="0" smtClean="0"/>
              <a:t>, </a:t>
            </a:r>
            <a:r>
              <a:rPr lang="de-DE" sz="1600" dirty="0"/>
              <a:t>die er bis dahin gezahlt hatte, entsprachen </a:t>
            </a:r>
            <a:r>
              <a:rPr lang="de-DE" sz="1600" b="1" i="1" dirty="0"/>
              <a:t>inzwischen dem doppelten Marktpreis der Wohnung</a:t>
            </a:r>
            <a:r>
              <a:rPr lang="de-DE" sz="1600" b="1" i="1" dirty="0" smtClean="0"/>
              <a:t>.</a:t>
            </a:r>
            <a:endParaRPr lang="de-DE" sz="1600" b="1" i="1" dirty="0"/>
          </a:p>
        </p:txBody>
      </p:sp>
      <p:sp>
        <p:nvSpPr>
          <p:cNvPr id="7" name="Textfeld 6"/>
          <p:cNvSpPr txBox="1"/>
          <p:nvPr/>
        </p:nvSpPr>
        <p:spPr>
          <a:xfrm>
            <a:off x="4307305" y="1863305"/>
            <a:ext cx="6657474" cy="1323439"/>
          </a:xfrm>
          <a:prstGeom prst="rect">
            <a:avLst/>
          </a:prstGeom>
          <a:noFill/>
        </p:spPr>
        <p:txBody>
          <a:bodyPr wrap="square" rtlCol="0">
            <a:spAutoFit/>
          </a:bodyPr>
          <a:lstStyle/>
          <a:p>
            <a:pPr algn="just"/>
            <a:r>
              <a:rPr lang="de-DE" sz="1600" dirty="0"/>
              <a:t>Jeanne Louise </a:t>
            </a:r>
            <a:r>
              <a:rPr lang="de-DE" sz="1600" dirty="0" err="1"/>
              <a:t>Calment</a:t>
            </a:r>
            <a:r>
              <a:rPr lang="de-DE" sz="1600" dirty="0"/>
              <a:t> (* 21. Februar 1875 in Arles; † 4. August 1997 ebenda) war eine französische Altersrekordlerin. Sie hält seit 1990 den Rekord des höchsten erreichten Lebensalters eines Menschen. Sie war der erste Mensch, der erwiesenermaßen sein 116. sowie die jeweils darauf folgenden </a:t>
            </a:r>
            <a:r>
              <a:rPr lang="de-DE" sz="1600" b="1" i="1" u="sng" dirty="0"/>
              <a:t>Lebensjahre bis einschließlich des 122. </a:t>
            </a:r>
            <a:r>
              <a:rPr lang="de-DE" sz="1600" dirty="0"/>
              <a:t>vollendete. </a:t>
            </a:r>
          </a:p>
        </p:txBody>
      </p:sp>
      <p:sp>
        <p:nvSpPr>
          <p:cNvPr id="8" name="Textfeld 7"/>
          <p:cNvSpPr txBox="1"/>
          <p:nvPr/>
        </p:nvSpPr>
        <p:spPr>
          <a:xfrm>
            <a:off x="4307305" y="6488668"/>
            <a:ext cx="4845264" cy="230832"/>
          </a:xfrm>
          <a:prstGeom prst="rect">
            <a:avLst/>
          </a:prstGeom>
          <a:noFill/>
        </p:spPr>
        <p:txBody>
          <a:bodyPr wrap="square" rtlCol="0">
            <a:spAutoFit/>
          </a:bodyPr>
          <a:lstStyle/>
          <a:p>
            <a:r>
              <a:rPr lang="de-DE" sz="900" smtClean="0"/>
              <a:t>* Umrechnung Franc in Euro</a:t>
            </a:r>
            <a:endParaRPr lang="de-DE" sz="900"/>
          </a:p>
        </p:txBody>
      </p:sp>
    </p:spTree>
    <p:extLst>
      <p:ext uri="{BB962C8B-B14F-4D97-AF65-F5344CB8AC3E}">
        <p14:creationId xmlns:p14="http://schemas.microsoft.com/office/powerpoint/2010/main" val="8398980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10</a:t>
            </a:fld>
            <a:endParaRPr lang="de-DE"/>
          </a:p>
        </p:txBody>
      </p:sp>
      <p:sp>
        <p:nvSpPr>
          <p:cNvPr id="3" name="Textplatzhalter 2"/>
          <p:cNvSpPr>
            <a:spLocks noGrp="1"/>
          </p:cNvSpPr>
          <p:nvPr>
            <p:ph type="body" sz="half" idx="2"/>
          </p:nvPr>
        </p:nvSpPr>
        <p:spPr/>
        <p:txBody>
          <a:bodyPr/>
          <a:lstStyle/>
          <a:p>
            <a:r>
              <a:rPr lang="de-DE" sz="1800" dirty="0" smtClean="0"/>
              <a:t>1.Gruppen-Infoveranstaltungen VOR-ORT  ( bis zu jeweils 15 Leuten max.)</a:t>
            </a:r>
          </a:p>
          <a:p>
            <a:r>
              <a:rPr lang="de-DE" sz="1800" dirty="0"/>
              <a:t>	</a:t>
            </a:r>
            <a:r>
              <a:rPr lang="de-DE" sz="1800" dirty="0" smtClean="0"/>
              <a:t>Deutsch und Englisch</a:t>
            </a:r>
          </a:p>
          <a:p>
            <a:endParaRPr lang="de-DE" sz="1800" dirty="0"/>
          </a:p>
          <a:p>
            <a:r>
              <a:rPr lang="de-DE" sz="1800" dirty="0" smtClean="0"/>
              <a:t>2.Online-Infoveranstaltung über TEAMS</a:t>
            </a:r>
          </a:p>
          <a:p>
            <a:r>
              <a:rPr lang="de-DE" sz="1800" dirty="0"/>
              <a:t>	</a:t>
            </a:r>
            <a:r>
              <a:rPr lang="de-DE" sz="1800" dirty="0" smtClean="0"/>
              <a:t>Deutsch und Englisch</a:t>
            </a:r>
          </a:p>
          <a:p>
            <a:r>
              <a:rPr lang="de-DE" sz="1800" b="1" dirty="0" smtClean="0"/>
              <a:t>INSGESAMT</a:t>
            </a:r>
            <a:r>
              <a:rPr lang="de-DE" sz="1800" dirty="0" smtClean="0"/>
              <a:t> : </a:t>
            </a:r>
            <a:r>
              <a:rPr lang="de-DE" sz="1800" b="1" dirty="0" smtClean="0"/>
              <a:t>8 VOR-Ort – bis jetzt !</a:t>
            </a:r>
          </a:p>
          <a:p>
            <a:endParaRPr lang="de-DE" sz="1800" b="1" dirty="0"/>
          </a:p>
          <a:p>
            <a:r>
              <a:rPr lang="de-DE" sz="1800" dirty="0" smtClean="0"/>
              <a:t>3.Einzel-Beratungsgespräche VOR-ORT</a:t>
            </a:r>
          </a:p>
          <a:p>
            <a:r>
              <a:rPr lang="de-DE" sz="1800" dirty="0"/>
              <a:t>	</a:t>
            </a:r>
            <a:r>
              <a:rPr lang="de-DE" sz="1800" dirty="0" smtClean="0"/>
              <a:t>Deutsch und Englisch</a:t>
            </a:r>
          </a:p>
          <a:p>
            <a:endParaRPr lang="de-DE" sz="1800" dirty="0" smtClean="0"/>
          </a:p>
          <a:p>
            <a:r>
              <a:rPr lang="de-DE" sz="1800" dirty="0" smtClean="0"/>
              <a:t>4.Online-Beratungsgespräche </a:t>
            </a:r>
          </a:p>
          <a:p>
            <a:r>
              <a:rPr lang="de-DE" sz="1800" dirty="0"/>
              <a:t>	</a:t>
            </a:r>
            <a:r>
              <a:rPr lang="de-DE" sz="1800" dirty="0" smtClean="0"/>
              <a:t>Deutsch und Englisch</a:t>
            </a:r>
          </a:p>
          <a:p>
            <a:r>
              <a:rPr lang="de-DE" sz="1800" b="1" dirty="0" smtClean="0"/>
              <a:t>INSGESAMT : &gt; 50 Termine VOR-Ort !</a:t>
            </a:r>
            <a:endParaRPr lang="de-DE" sz="1800" b="1" dirty="0"/>
          </a:p>
        </p:txBody>
      </p:sp>
      <p:sp>
        <p:nvSpPr>
          <p:cNvPr id="4" name="Titel 3"/>
          <p:cNvSpPr>
            <a:spLocks noGrp="1"/>
          </p:cNvSpPr>
          <p:nvPr>
            <p:ph type="title"/>
          </p:nvPr>
        </p:nvSpPr>
        <p:spPr>
          <a:xfrm>
            <a:off x="369357" y="81446"/>
            <a:ext cx="10314206" cy="1325563"/>
          </a:xfrm>
        </p:spPr>
        <p:txBody>
          <a:bodyPr/>
          <a:lstStyle/>
          <a:p>
            <a:r>
              <a:rPr lang="de-DE" b="1" i="1" u="sng" dirty="0" smtClean="0"/>
              <a:t>Wir</a:t>
            </a:r>
            <a:r>
              <a:rPr lang="de-DE" dirty="0" smtClean="0"/>
              <a:t> haben </a:t>
            </a:r>
            <a:r>
              <a:rPr lang="de-DE" b="1" i="1" u="sng" dirty="0" smtClean="0"/>
              <a:t>Alle  </a:t>
            </a:r>
            <a:r>
              <a:rPr lang="de-DE" dirty="0" err="1" smtClean="0"/>
              <a:t>möglichkeiten</a:t>
            </a:r>
            <a:r>
              <a:rPr lang="de-DE" dirty="0" smtClean="0"/>
              <a:t> in der </a:t>
            </a:r>
            <a:r>
              <a:rPr lang="de-DE" dirty="0" err="1" smtClean="0"/>
              <a:t>umsetzung</a:t>
            </a:r>
            <a:endParaRPr lang="de-DE" dirty="0"/>
          </a:p>
        </p:txBody>
      </p:sp>
    </p:spTree>
    <p:extLst>
      <p:ext uri="{BB962C8B-B14F-4D97-AF65-F5344CB8AC3E}">
        <p14:creationId xmlns:p14="http://schemas.microsoft.com/office/powerpoint/2010/main" val="27057925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11</a:t>
            </a:fld>
            <a:endParaRPr lang="de-DE"/>
          </a:p>
        </p:txBody>
      </p:sp>
      <p:sp>
        <p:nvSpPr>
          <p:cNvPr id="4" name="Titel 3"/>
          <p:cNvSpPr>
            <a:spLocks noGrp="1"/>
          </p:cNvSpPr>
          <p:nvPr>
            <p:ph type="title"/>
          </p:nvPr>
        </p:nvSpPr>
        <p:spPr/>
        <p:txBody>
          <a:bodyPr/>
          <a:lstStyle/>
          <a:p>
            <a:r>
              <a:rPr lang="de-DE" dirty="0" smtClean="0"/>
              <a:t>….und das nächste Projekt ist bereits durchterminiert</a:t>
            </a:r>
            <a:endParaRPr lang="de-DE" dirty="0"/>
          </a:p>
        </p:txBody>
      </p:sp>
      <p:pic>
        <p:nvPicPr>
          <p:cNvPr id="5" name="Grafik 4"/>
          <p:cNvPicPr>
            <a:picLocks noChangeAspect="1"/>
          </p:cNvPicPr>
          <p:nvPr/>
        </p:nvPicPr>
        <p:blipFill>
          <a:blip r:embed="rId2"/>
          <a:stretch>
            <a:fillRect/>
          </a:stretch>
        </p:blipFill>
        <p:spPr>
          <a:xfrm>
            <a:off x="4550799" y="2497700"/>
            <a:ext cx="2508762" cy="3104061"/>
          </a:xfrm>
          <a:prstGeom prst="rect">
            <a:avLst/>
          </a:prstGeom>
        </p:spPr>
      </p:pic>
    </p:spTree>
    <p:extLst>
      <p:ext uri="{BB962C8B-B14F-4D97-AF65-F5344CB8AC3E}">
        <p14:creationId xmlns:p14="http://schemas.microsoft.com/office/powerpoint/2010/main" val="27115846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a:t>
            </a:fld>
            <a:endParaRPr lang="de-DE"/>
          </a:p>
        </p:txBody>
      </p:sp>
      <p:sp>
        <p:nvSpPr>
          <p:cNvPr id="3" name="Textplatzhalter 2"/>
          <p:cNvSpPr>
            <a:spLocks noGrp="1"/>
          </p:cNvSpPr>
          <p:nvPr>
            <p:ph type="body" sz="half" idx="2"/>
          </p:nvPr>
        </p:nvSpPr>
        <p:spPr/>
        <p:txBody>
          <a:bodyPr/>
          <a:lstStyle/>
          <a:p>
            <a:endParaRPr lang="de-DE"/>
          </a:p>
        </p:txBody>
      </p:sp>
      <p:sp>
        <p:nvSpPr>
          <p:cNvPr id="4" name="Titel 3"/>
          <p:cNvSpPr>
            <a:spLocks noGrp="1"/>
          </p:cNvSpPr>
          <p:nvPr>
            <p:ph type="title"/>
          </p:nvPr>
        </p:nvSpPr>
        <p:spPr/>
        <p:txBody>
          <a:bodyPr/>
          <a:lstStyle/>
          <a:p>
            <a:endParaRPr lang="de-DE"/>
          </a:p>
        </p:txBody>
      </p:sp>
    </p:spTree>
    <p:extLst>
      <p:ext uri="{BB962C8B-B14F-4D97-AF65-F5344CB8AC3E}">
        <p14:creationId xmlns:p14="http://schemas.microsoft.com/office/powerpoint/2010/main" val="41964446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a:t>
            </a:fld>
            <a:endParaRPr lang="de-DE"/>
          </a:p>
        </p:txBody>
      </p:sp>
      <p:sp>
        <p:nvSpPr>
          <p:cNvPr id="3" name="Textplatzhalter 2"/>
          <p:cNvSpPr>
            <a:spLocks noGrp="1"/>
          </p:cNvSpPr>
          <p:nvPr>
            <p:ph type="body" sz="half" idx="2"/>
          </p:nvPr>
        </p:nvSpPr>
        <p:spPr/>
        <p:txBody>
          <a:bodyPr/>
          <a:lstStyle/>
          <a:p>
            <a:pPr marL="342900" indent="-342900">
              <a:buFont typeface="Arial" panose="020B0604020202020204" pitchFamily="34" charset="0"/>
              <a:buChar char="•"/>
            </a:pPr>
            <a:r>
              <a:rPr lang="de-DE" dirty="0" smtClean="0"/>
              <a:t> </a:t>
            </a:r>
          </a:p>
          <a:p>
            <a:pPr marL="342900" indent="-342900">
              <a:buFont typeface="Arial" panose="020B0604020202020204" pitchFamily="34" charset="0"/>
              <a:buChar char="•"/>
            </a:pPr>
            <a:r>
              <a:rPr lang="de-DE" dirty="0"/>
              <a:t> </a:t>
            </a:r>
            <a:endParaRPr lang="de-DE" dirty="0" smtClean="0"/>
          </a:p>
          <a:p>
            <a:pPr marL="342900" indent="-342900">
              <a:buFont typeface="Arial" panose="020B0604020202020204" pitchFamily="34" charset="0"/>
              <a:buChar char="•"/>
            </a:pPr>
            <a:r>
              <a:rPr lang="de-DE" dirty="0"/>
              <a:t> </a:t>
            </a:r>
            <a:endParaRPr lang="de-DE" dirty="0" smtClean="0"/>
          </a:p>
          <a:p>
            <a:pPr marL="342900" indent="-342900">
              <a:buFont typeface="Arial" panose="020B0604020202020204" pitchFamily="34" charset="0"/>
              <a:buChar char="•"/>
            </a:pPr>
            <a:r>
              <a:rPr lang="de-DE" dirty="0"/>
              <a:t> </a:t>
            </a:r>
          </a:p>
        </p:txBody>
      </p:sp>
      <p:sp>
        <p:nvSpPr>
          <p:cNvPr id="4" name="Titel 3"/>
          <p:cNvSpPr>
            <a:spLocks noGrp="1"/>
          </p:cNvSpPr>
          <p:nvPr>
            <p:ph type="title"/>
          </p:nvPr>
        </p:nvSpPr>
        <p:spPr/>
        <p:txBody>
          <a:bodyPr/>
          <a:lstStyle/>
          <a:p>
            <a:r>
              <a:rPr lang="de-DE" b="1" dirty="0" smtClean="0"/>
              <a:t>Worüber sprechen sie derzeit mit ihren </a:t>
            </a:r>
            <a:r>
              <a:rPr lang="de-DE" b="1" dirty="0" err="1" smtClean="0"/>
              <a:t>firmenkunden</a:t>
            </a:r>
            <a:r>
              <a:rPr lang="de-DE" b="1" dirty="0" smtClean="0"/>
              <a:t>?</a:t>
            </a:r>
            <a:endParaRPr lang="de-DE" b="1" dirty="0"/>
          </a:p>
        </p:txBody>
      </p:sp>
    </p:spTree>
    <p:extLst>
      <p:ext uri="{BB962C8B-B14F-4D97-AF65-F5344CB8AC3E}">
        <p14:creationId xmlns:p14="http://schemas.microsoft.com/office/powerpoint/2010/main" val="34884321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a:t>
            </a:fld>
            <a:endParaRPr lang="de-DE"/>
          </a:p>
        </p:txBody>
      </p:sp>
      <p:sp>
        <p:nvSpPr>
          <p:cNvPr id="3" name="Textplatzhalter 2"/>
          <p:cNvSpPr>
            <a:spLocks noGrp="1"/>
          </p:cNvSpPr>
          <p:nvPr>
            <p:ph type="body" sz="half" idx="2"/>
          </p:nvPr>
        </p:nvSpPr>
        <p:spPr>
          <a:xfrm>
            <a:off x="369356" y="1801058"/>
            <a:ext cx="11743985" cy="4796592"/>
          </a:xfrm>
        </p:spPr>
        <p:txBody>
          <a:bodyPr/>
          <a:lstStyle/>
          <a:p>
            <a:pPr marL="342900" indent="-342900">
              <a:buFont typeface="Wingdings" panose="05000000000000000000" pitchFamily="2" charset="2"/>
              <a:buChar char="§"/>
            </a:pPr>
            <a:r>
              <a:rPr lang="de-DE" dirty="0" smtClean="0"/>
              <a:t>Gesetzesänderungen – BRSG,</a:t>
            </a:r>
          </a:p>
          <a:p>
            <a:pPr lvl="1"/>
            <a:r>
              <a:rPr lang="de-DE" sz="1600" dirty="0" smtClean="0">
                <a:solidFill>
                  <a:srgbClr val="FF0000"/>
                </a:solidFill>
              </a:rPr>
              <a:t>Entfall der Hinzuverdienstgrenzen (Anpassung § 6 BetrAVG) </a:t>
            </a:r>
            <a:endParaRPr lang="de-DE" sz="1600" dirty="0" smtClean="0"/>
          </a:p>
          <a:p>
            <a:pPr marL="342900" indent="-342900">
              <a:buFont typeface="Wingdings" panose="05000000000000000000" pitchFamily="2" charset="2"/>
              <a:buChar char="§"/>
            </a:pPr>
            <a:r>
              <a:rPr lang="de-DE" dirty="0" smtClean="0"/>
              <a:t>Rechtsprechung : i.d.R. durch Urteile bei Fragen zu </a:t>
            </a:r>
            <a:r>
              <a:rPr lang="de-DE" b="1" dirty="0" smtClean="0">
                <a:solidFill>
                  <a:srgbClr val="FF0000"/>
                </a:solidFill>
              </a:rPr>
              <a:t>Arbeits</a:t>
            </a:r>
            <a:r>
              <a:rPr lang="de-DE" dirty="0" smtClean="0"/>
              <a:t>-Steuer-und Sozialversicherungsrecht</a:t>
            </a:r>
          </a:p>
          <a:p>
            <a:pPr lvl="1"/>
            <a:r>
              <a:rPr lang="de-DE" dirty="0" smtClean="0">
                <a:solidFill>
                  <a:srgbClr val="FF0000"/>
                </a:solidFill>
              </a:rPr>
              <a:t>Zulässigkeit von Kapitaloptionen (BAG,17.01.2023 </a:t>
            </a:r>
            <a:r>
              <a:rPr lang="de-DE" dirty="0">
                <a:solidFill>
                  <a:srgbClr val="FF0000"/>
                </a:solidFill>
              </a:rPr>
              <a:t>– 3 AZR 220/22 und </a:t>
            </a:r>
            <a:r>
              <a:rPr lang="de-DE" dirty="0" smtClean="0">
                <a:solidFill>
                  <a:srgbClr val="FF0000"/>
                </a:solidFill>
              </a:rPr>
              <a:t>501/21</a:t>
            </a:r>
            <a:r>
              <a:rPr lang="de-DE" dirty="0" smtClean="0"/>
              <a:t>)</a:t>
            </a:r>
          </a:p>
          <a:p>
            <a:pPr lvl="1"/>
            <a:r>
              <a:rPr lang="de-DE" b="1" u="sng" dirty="0" smtClean="0"/>
              <a:t>BU Anwalt gegen Versorgungswerk: 24</a:t>
            </a:r>
            <a:r>
              <a:rPr lang="de-DE" b="1" u="sng" dirty="0"/>
              <a:t>. August 2023 (5 K 69/20</a:t>
            </a:r>
            <a:r>
              <a:rPr lang="de-DE" b="1" u="sng" dirty="0" smtClean="0"/>
              <a:t>) </a:t>
            </a:r>
            <a:r>
              <a:rPr lang="de-DE" b="1" u="sng" dirty="0" err="1" smtClean="0"/>
              <a:t>n.Folie</a:t>
            </a:r>
            <a:endParaRPr lang="de-DE" b="1" u="sng" dirty="0" smtClean="0"/>
          </a:p>
          <a:p>
            <a:pPr marL="342900" indent="-342900">
              <a:buFont typeface="Wingdings" panose="05000000000000000000" pitchFamily="2" charset="2"/>
              <a:buChar char="§"/>
            </a:pPr>
            <a:r>
              <a:rPr lang="de-DE" dirty="0" smtClean="0"/>
              <a:t>Neuerungen in der Finanzverwaltung : BMF-Schreiben (18.3.22)</a:t>
            </a:r>
          </a:p>
          <a:p>
            <a:r>
              <a:rPr lang="de-DE" sz="1600" dirty="0" smtClean="0">
                <a:solidFill>
                  <a:srgbClr val="FF0000"/>
                </a:solidFill>
                <a:latin typeface="+mn-lt"/>
              </a:rPr>
              <a:t>	in </a:t>
            </a:r>
            <a:r>
              <a:rPr lang="de-DE" sz="1600" dirty="0">
                <a:solidFill>
                  <a:srgbClr val="FF0000"/>
                </a:solidFill>
                <a:latin typeface="+mn-lt"/>
              </a:rPr>
              <a:t>allen fünf Durchführungswegen </a:t>
            </a:r>
            <a:r>
              <a:rPr lang="de-DE" sz="1600" dirty="0" smtClean="0">
                <a:solidFill>
                  <a:srgbClr val="FF0000"/>
                </a:solidFill>
                <a:latin typeface="+mn-lt"/>
              </a:rPr>
              <a:t>der bAV </a:t>
            </a:r>
            <a:r>
              <a:rPr lang="de-DE" sz="1600" dirty="0">
                <a:solidFill>
                  <a:srgbClr val="FF0000"/>
                </a:solidFill>
                <a:latin typeface="+mn-lt"/>
              </a:rPr>
              <a:t>kein Ausscheiden aus dem aktiven </a:t>
            </a:r>
            <a:r>
              <a:rPr lang="de-DE" sz="1600" dirty="0" smtClean="0">
                <a:solidFill>
                  <a:srgbClr val="FF0000"/>
                </a:solidFill>
                <a:latin typeface="+mn-lt"/>
              </a:rPr>
              <a:t>Arbeits-bzw. 	Dienstverhältnis </a:t>
            </a:r>
            <a:r>
              <a:rPr lang="de-DE" sz="1600" dirty="0">
                <a:solidFill>
                  <a:srgbClr val="FF0000"/>
                </a:solidFill>
                <a:latin typeface="+mn-lt"/>
              </a:rPr>
              <a:t>mehr </a:t>
            </a:r>
            <a:r>
              <a:rPr lang="de-DE" sz="1600" dirty="0" smtClean="0">
                <a:solidFill>
                  <a:srgbClr val="FF0000"/>
                </a:solidFill>
                <a:latin typeface="+mn-lt"/>
              </a:rPr>
              <a:t>	nötig </a:t>
            </a:r>
            <a:r>
              <a:rPr lang="de-DE" sz="1600" dirty="0">
                <a:solidFill>
                  <a:srgbClr val="FF0000"/>
                </a:solidFill>
                <a:latin typeface="+mn-lt"/>
              </a:rPr>
              <a:t>ist. Zuvor </a:t>
            </a:r>
            <a:r>
              <a:rPr lang="de-DE" sz="1600" dirty="0" smtClean="0">
                <a:solidFill>
                  <a:srgbClr val="FF0000"/>
                </a:solidFill>
                <a:latin typeface="+mn-lt"/>
              </a:rPr>
              <a:t>war das </a:t>
            </a:r>
            <a:r>
              <a:rPr lang="de-DE" sz="1600" dirty="0">
                <a:solidFill>
                  <a:srgbClr val="FF0000"/>
                </a:solidFill>
                <a:latin typeface="+mn-lt"/>
              </a:rPr>
              <a:t>beim Durchführungsweg </a:t>
            </a:r>
            <a:r>
              <a:rPr lang="de-DE" sz="1600" dirty="0" smtClean="0">
                <a:solidFill>
                  <a:srgbClr val="FF0000"/>
                </a:solidFill>
                <a:latin typeface="+mn-lt"/>
              </a:rPr>
              <a:t>Unterstützungskasse 	zumindest </a:t>
            </a:r>
            <a:r>
              <a:rPr lang="de-DE" sz="1600" dirty="0">
                <a:solidFill>
                  <a:srgbClr val="FF0000"/>
                </a:solidFill>
                <a:latin typeface="+mn-lt"/>
              </a:rPr>
              <a:t>in dieser expliziten Form nicht klar</a:t>
            </a:r>
            <a:r>
              <a:rPr lang="de-DE" sz="1600" dirty="0" smtClean="0">
                <a:solidFill>
                  <a:srgbClr val="FF0000"/>
                </a:solidFill>
                <a:latin typeface="+mn-lt"/>
              </a:rPr>
              <a:t>. 	-BBG-Steigerung….</a:t>
            </a:r>
          </a:p>
          <a:p>
            <a:pPr marL="342900" indent="-342900">
              <a:buFont typeface="Wingdings" panose="05000000000000000000" pitchFamily="2" charset="2"/>
              <a:buChar char="§"/>
            </a:pPr>
            <a:r>
              <a:rPr lang="de-DE" dirty="0" smtClean="0"/>
              <a:t>Trends in der Personalpolitik </a:t>
            </a:r>
          </a:p>
          <a:p>
            <a:pPr lvl="1"/>
            <a:r>
              <a:rPr lang="de-DE" b="1" dirty="0" smtClean="0">
                <a:solidFill>
                  <a:srgbClr val="FF0000"/>
                </a:solidFill>
              </a:rPr>
              <a:t>Studienergebnisse, Fachkräftemangel </a:t>
            </a:r>
          </a:p>
          <a:p>
            <a:pPr marL="342900" indent="-342900">
              <a:buFont typeface="Wingdings" panose="05000000000000000000" pitchFamily="2" charset="2"/>
              <a:buChar char="§"/>
            </a:pPr>
            <a:r>
              <a:rPr lang="de-DE" dirty="0" smtClean="0"/>
              <a:t>Neuerungen in der Produktwelt : b-A.E.K.-V</a:t>
            </a:r>
          </a:p>
          <a:p>
            <a:pPr marL="342900" indent="-342900">
              <a:buFont typeface="Wingdings" panose="05000000000000000000" pitchFamily="2" charset="2"/>
              <a:buChar char="§"/>
            </a:pPr>
            <a:r>
              <a:rPr lang="de-DE" dirty="0" smtClean="0"/>
              <a:t>Digitale Möglichkeiten</a:t>
            </a:r>
          </a:p>
          <a:p>
            <a:pPr marL="342900" indent="-342900">
              <a:buFont typeface="Wingdings" panose="05000000000000000000" pitchFamily="2" charset="2"/>
              <a:buChar char="§"/>
            </a:pPr>
            <a:r>
              <a:rPr lang="de-DE" dirty="0" smtClean="0"/>
              <a:t>Veränderungen der soziale Rahmenbedingungen : Altersarmut…</a:t>
            </a:r>
            <a:endParaRPr lang="de-DE" dirty="0"/>
          </a:p>
        </p:txBody>
      </p:sp>
      <p:sp>
        <p:nvSpPr>
          <p:cNvPr id="4" name="Titel 3"/>
          <p:cNvSpPr>
            <a:spLocks noGrp="1"/>
          </p:cNvSpPr>
          <p:nvPr>
            <p:ph type="title"/>
          </p:nvPr>
        </p:nvSpPr>
        <p:spPr>
          <a:xfrm>
            <a:off x="369357" y="104732"/>
            <a:ext cx="10314206" cy="1325563"/>
          </a:xfrm>
        </p:spPr>
        <p:txBody>
          <a:bodyPr/>
          <a:lstStyle/>
          <a:p>
            <a:r>
              <a:rPr lang="de-DE" dirty="0" smtClean="0"/>
              <a:t>bAV | es gibt immer was zu berichten –</a:t>
            </a:r>
            <a:br>
              <a:rPr lang="de-DE" dirty="0" smtClean="0"/>
            </a:br>
            <a:r>
              <a:rPr lang="de-DE" dirty="0"/>
              <a:t/>
            </a:r>
            <a:br>
              <a:rPr lang="de-DE" dirty="0"/>
            </a:br>
            <a:r>
              <a:rPr lang="de-DE" dirty="0" smtClean="0"/>
              <a:t>Stillstand ausgeschlossen</a:t>
            </a:r>
            <a:endParaRPr lang="de-DE" dirty="0"/>
          </a:p>
        </p:txBody>
      </p:sp>
    </p:spTree>
    <p:extLst>
      <p:ext uri="{BB962C8B-B14F-4D97-AF65-F5344CB8AC3E}">
        <p14:creationId xmlns:p14="http://schemas.microsoft.com/office/powerpoint/2010/main" val="30490377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15</a:t>
            </a:fld>
            <a:endParaRPr lang="de-DE" dirty="0"/>
          </a:p>
        </p:txBody>
      </p:sp>
      <p:sp>
        <p:nvSpPr>
          <p:cNvPr id="6" name="Titel 5"/>
          <p:cNvSpPr>
            <a:spLocks noGrp="1"/>
          </p:cNvSpPr>
          <p:nvPr>
            <p:ph type="title"/>
          </p:nvPr>
        </p:nvSpPr>
        <p:spPr/>
        <p:txBody>
          <a:bodyPr/>
          <a:lstStyle/>
          <a:p>
            <a:r>
              <a:rPr lang="de-DE" dirty="0"/>
              <a:t>Das Problem in Zahlen</a:t>
            </a:r>
          </a:p>
        </p:txBody>
      </p:sp>
      <p:sp>
        <p:nvSpPr>
          <p:cNvPr id="11" name="Foliennummernplatzhalter 1"/>
          <p:cNvSpPr txBox="1">
            <a:spLocks/>
          </p:cNvSpPr>
          <p:nvPr/>
        </p:nvSpPr>
        <p:spPr>
          <a:xfrm>
            <a:off x="9080380" y="6352156"/>
            <a:ext cx="2743200" cy="365125"/>
          </a:xfrm>
          <a:prstGeom prst="rect">
            <a:avLst/>
          </a:prstGeom>
        </p:spPr>
        <p:txBody>
          <a:bodyPr vert="horz" lIns="91440" tIns="45720" rIns="91440" bIns="45720" rtlCol="0" anchor="ctr"/>
          <a:lstStyle>
            <a:defPPr>
              <a:defRPr lang="de-DE"/>
            </a:defPPr>
            <a:lvl1pPr marL="0" algn="r" defTabSz="914400" rtl="0" eaLnBrk="1" latinLnBrk="0" hangingPunct="1">
              <a:defRPr sz="1600" kern="1200">
                <a:solidFill>
                  <a:srgbClr val="1D2D4B"/>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DB11324-E0A8-4199-978D-02885A0D0942}" type="slidenum">
              <a:rPr lang="de-DE" smtClean="0"/>
              <a:pPr/>
              <a:t>15</a:t>
            </a:fld>
            <a:endParaRPr lang="de-DE"/>
          </a:p>
        </p:txBody>
      </p:sp>
      <p:pic>
        <p:nvPicPr>
          <p:cNvPr id="8" name="Grafik 7">
            <a:extLst>
              <a:ext uri="{FF2B5EF4-FFF2-40B4-BE49-F238E27FC236}">
                <a16:creationId xmlns="" xmlns:a16="http://schemas.microsoft.com/office/drawing/2014/main" id="{C3965C64-B03D-310D-B746-55E4CC0353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220" y="1539787"/>
            <a:ext cx="8823093" cy="5318213"/>
          </a:xfrm>
          <a:prstGeom prst="rect">
            <a:avLst/>
          </a:prstGeom>
        </p:spPr>
      </p:pic>
      <p:pic>
        <p:nvPicPr>
          <p:cNvPr id="9" name="Grafik 8">
            <a:extLst>
              <a:ext uri="{FF2B5EF4-FFF2-40B4-BE49-F238E27FC236}">
                <a16:creationId xmlns="" xmlns:a16="http://schemas.microsoft.com/office/drawing/2014/main" id="{49932DD9-A1FE-4AC7-7534-5EDB4F14F1EF}"/>
              </a:ext>
            </a:extLst>
          </p:cNvPr>
          <p:cNvPicPr>
            <a:picLocks noChangeAspect="1"/>
          </p:cNvPicPr>
          <p:nvPr/>
        </p:nvPicPr>
        <p:blipFill>
          <a:blip r:embed="rId3"/>
          <a:stretch>
            <a:fillRect/>
          </a:stretch>
        </p:blipFill>
        <p:spPr>
          <a:xfrm>
            <a:off x="8663016" y="2025829"/>
            <a:ext cx="3304866" cy="3040476"/>
          </a:xfrm>
          <a:prstGeom prst="rect">
            <a:avLst/>
          </a:prstGeom>
        </p:spPr>
      </p:pic>
    </p:spTree>
    <p:extLst>
      <p:ext uri="{BB962C8B-B14F-4D97-AF65-F5344CB8AC3E}">
        <p14:creationId xmlns:p14="http://schemas.microsoft.com/office/powerpoint/2010/main" val="325914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a:t>
            </a:fld>
            <a:endParaRPr lang="de-DE"/>
          </a:p>
        </p:txBody>
      </p:sp>
      <p:sp>
        <p:nvSpPr>
          <p:cNvPr id="4" name="Titel 3"/>
          <p:cNvSpPr>
            <a:spLocks noGrp="1"/>
          </p:cNvSpPr>
          <p:nvPr>
            <p:ph type="title"/>
          </p:nvPr>
        </p:nvSpPr>
        <p:spPr>
          <a:xfrm>
            <a:off x="275730" y="85068"/>
            <a:ext cx="10314206" cy="1325563"/>
          </a:xfrm>
        </p:spPr>
        <p:txBody>
          <a:bodyPr/>
          <a:lstStyle/>
          <a:p>
            <a:r>
              <a:rPr lang="de-DE" dirty="0" smtClean="0"/>
              <a:t>Aus </a:t>
            </a:r>
            <a:r>
              <a:rPr lang="de-DE" b="1" i="1" dirty="0" smtClean="0"/>
              <a:t>Teil</a:t>
            </a:r>
            <a:r>
              <a:rPr lang="de-DE" dirty="0" smtClean="0"/>
              <a:t>zeitarbeit wird nie eine </a:t>
            </a:r>
            <a:r>
              <a:rPr lang="de-DE" b="1" i="1" dirty="0" smtClean="0"/>
              <a:t>Voll</a:t>
            </a:r>
            <a:r>
              <a:rPr lang="de-DE" dirty="0" smtClean="0"/>
              <a:t>rente werden</a:t>
            </a:r>
            <a:endParaRPr lang="de-DE" dirty="0"/>
          </a:p>
        </p:txBody>
      </p:sp>
      <p:pic>
        <p:nvPicPr>
          <p:cNvPr id="7" name="Grafik 6"/>
          <p:cNvPicPr>
            <a:picLocks noChangeAspect="1"/>
          </p:cNvPicPr>
          <p:nvPr/>
        </p:nvPicPr>
        <p:blipFill>
          <a:blip r:embed="rId2"/>
          <a:stretch>
            <a:fillRect/>
          </a:stretch>
        </p:blipFill>
        <p:spPr>
          <a:xfrm>
            <a:off x="137651" y="1589196"/>
            <a:ext cx="6179573" cy="4464742"/>
          </a:xfrm>
          <a:prstGeom prst="rect">
            <a:avLst/>
          </a:prstGeom>
        </p:spPr>
      </p:pic>
      <p:pic>
        <p:nvPicPr>
          <p:cNvPr id="8" name="Grafik 7"/>
          <p:cNvPicPr>
            <a:picLocks noChangeAspect="1"/>
          </p:cNvPicPr>
          <p:nvPr/>
        </p:nvPicPr>
        <p:blipFill>
          <a:blip r:embed="rId3"/>
          <a:stretch>
            <a:fillRect/>
          </a:stretch>
        </p:blipFill>
        <p:spPr>
          <a:xfrm>
            <a:off x="7974185" y="1589196"/>
            <a:ext cx="3649541" cy="4762960"/>
          </a:xfrm>
          <a:prstGeom prst="rect">
            <a:avLst/>
          </a:prstGeom>
        </p:spPr>
      </p:pic>
      <p:sp>
        <p:nvSpPr>
          <p:cNvPr id="9" name="Textfeld 8"/>
          <p:cNvSpPr txBox="1"/>
          <p:nvPr/>
        </p:nvSpPr>
        <p:spPr>
          <a:xfrm>
            <a:off x="137651" y="6346055"/>
            <a:ext cx="12486968" cy="338554"/>
          </a:xfrm>
          <a:prstGeom prst="rect">
            <a:avLst/>
          </a:prstGeom>
          <a:noFill/>
        </p:spPr>
        <p:txBody>
          <a:bodyPr wrap="square" rtlCol="0">
            <a:spAutoFit/>
          </a:bodyPr>
          <a:lstStyle/>
          <a:p>
            <a:r>
              <a:rPr lang="de-DE" sz="1600" dirty="0" smtClean="0"/>
              <a:t>Ca. 39 Mio. Erwerbstätige | 11,7 Mio. Teilzeitstellen ( davon 9,1 Mio. = 78%Frauen| –max. 31 Stunden wöchentlich</a:t>
            </a:r>
            <a:endParaRPr lang="de-DE" sz="1600" dirty="0"/>
          </a:p>
        </p:txBody>
      </p:sp>
    </p:spTree>
    <p:extLst>
      <p:ext uri="{BB962C8B-B14F-4D97-AF65-F5344CB8AC3E}">
        <p14:creationId xmlns:p14="http://schemas.microsoft.com/office/powerpoint/2010/main" val="41675806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a:t>
            </a:fld>
            <a:endParaRPr lang="de-DE"/>
          </a:p>
        </p:txBody>
      </p:sp>
      <p:sp>
        <p:nvSpPr>
          <p:cNvPr id="4" name="Titel 3"/>
          <p:cNvSpPr>
            <a:spLocks noGrp="1"/>
          </p:cNvSpPr>
          <p:nvPr>
            <p:ph type="title"/>
          </p:nvPr>
        </p:nvSpPr>
        <p:spPr/>
        <p:txBody>
          <a:bodyPr/>
          <a:lstStyle/>
          <a:p>
            <a:r>
              <a:rPr lang="de-DE" dirty="0" smtClean="0"/>
              <a:t>Aktuelles </a:t>
            </a:r>
            <a:endParaRPr lang="de-DE" dirty="0"/>
          </a:p>
        </p:txBody>
      </p:sp>
      <p:pic>
        <p:nvPicPr>
          <p:cNvPr id="5" name="Grafik 4"/>
          <p:cNvPicPr>
            <a:picLocks noChangeAspect="1"/>
          </p:cNvPicPr>
          <p:nvPr/>
        </p:nvPicPr>
        <p:blipFill>
          <a:blip r:embed="rId2"/>
          <a:stretch>
            <a:fillRect/>
          </a:stretch>
        </p:blipFill>
        <p:spPr>
          <a:xfrm>
            <a:off x="164181" y="1573092"/>
            <a:ext cx="6505575" cy="2114550"/>
          </a:xfrm>
          <a:prstGeom prst="rect">
            <a:avLst/>
          </a:prstGeom>
          <a:ln>
            <a:solidFill>
              <a:schemeClr val="accent1"/>
            </a:solidFill>
          </a:ln>
        </p:spPr>
      </p:pic>
      <p:pic>
        <p:nvPicPr>
          <p:cNvPr id="6" name="Grafik 5"/>
          <p:cNvPicPr>
            <a:picLocks noChangeAspect="1"/>
          </p:cNvPicPr>
          <p:nvPr/>
        </p:nvPicPr>
        <p:blipFill>
          <a:blip r:embed="rId3"/>
          <a:stretch>
            <a:fillRect/>
          </a:stretch>
        </p:blipFill>
        <p:spPr>
          <a:xfrm>
            <a:off x="288005" y="3652485"/>
            <a:ext cx="6257925" cy="742950"/>
          </a:xfrm>
          <a:prstGeom prst="rect">
            <a:avLst/>
          </a:prstGeom>
        </p:spPr>
      </p:pic>
      <p:pic>
        <p:nvPicPr>
          <p:cNvPr id="7" name="Grafik 6"/>
          <p:cNvPicPr>
            <a:picLocks noChangeAspect="1"/>
          </p:cNvPicPr>
          <p:nvPr/>
        </p:nvPicPr>
        <p:blipFill>
          <a:blip r:embed="rId4"/>
          <a:stretch>
            <a:fillRect/>
          </a:stretch>
        </p:blipFill>
        <p:spPr>
          <a:xfrm>
            <a:off x="7252784" y="3480152"/>
            <a:ext cx="3990975" cy="695325"/>
          </a:xfrm>
          <a:prstGeom prst="rect">
            <a:avLst/>
          </a:prstGeom>
          <a:ln>
            <a:solidFill>
              <a:schemeClr val="accent1"/>
            </a:solidFill>
          </a:ln>
        </p:spPr>
      </p:pic>
      <p:pic>
        <p:nvPicPr>
          <p:cNvPr id="8" name="Grafik 7"/>
          <p:cNvPicPr>
            <a:picLocks noChangeAspect="1"/>
          </p:cNvPicPr>
          <p:nvPr/>
        </p:nvPicPr>
        <p:blipFill>
          <a:blip r:embed="rId5"/>
          <a:stretch>
            <a:fillRect/>
          </a:stretch>
        </p:blipFill>
        <p:spPr>
          <a:xfrm>
            <a:off x="9966205" y="1573092"/>
            <a:ext cx="485775" cy="304800"/>
          </a:xfrm>
          <a:prstGeom prst="rect">
            <a:avLst/>
          </a:prstGeom>
        </p:spPr>
      </p:pic>
      <p:pic>
        <p:nvPicPr>
          <p:cNvPr id="9" name="Grafik 8"/>
          <p:cNvPicPr>
            <a:picLocks noChangeAspect="1"/>
          </p:cNvPicPr>
          <p:nvPr/>
        </p:nvPicPr>
        <p:blipFill>
          <a:blip r:embed="rId6"/>
          <a:stretch>
            <a:fillRect/>
          </a:stretch>
        </p:blipFill>
        <p:spPr>
          <a:xfrm>
            <a:off x="6545930" y="4253218"/>
            <a:ext cx="5588168" cy="566916"/>
          </a:xfrm>
          <a:prstGeom prst="rect">
            <a:avLst/>
          </a:prstGeom>
        </p:spPr>
      </p:pic>
      <p:pic>
        <p:nvPicPr>
          <p:cNvPr id="10" name="Grafik 9"/>
          <p:cNvPicPr>
            <a:picLocks noChangeAspect="1"/>
          </p:cNvPicPr>
          <p:nvPr/>
        </p:nvPicPr>
        <p:blipFill>
          <a:blip r:embed="rId7"/>
          <a:stretch>
            <a:fillRect/>
          </a:stretch>
        </p:blipFill>
        <p:spPr>
          <a:xfrm>
            <a:off x="6851483" y="4975615"/>
            <a:ext cx="5035968" cy="1221060"/>
          </a:xfrm>
          <a:prstGeom prst="rect">
            <a:avLst/>
          </a:prstGeom>
          <a:ln w="41275">
            <a:solidFill>
              <a:schemeClr val="accent6"/>
            </a:solidFill>
          </a:ln>
        </p:spPr>
      </p:pic>
    </p:spTree>
    <p:extLst>
      <p:ext uri="{BB962C8B-B14F-4D97-AF65-F5344CB8AC3E}">
        <p14:creationId xmlns:p14="http://schemas.microsoft.com/office/powerpoint/2010/main" val="3520738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a:t>
            </a:fld>
            <a:endParaRPr lang="de-DE"/>
          </a:p>
        </p:txBody>
      </p:sp>
      <p:sp>
        <p:nvSpPr>
          <p:cNvPr id="3" name="Textplatzhalter 2"/>
          <p:cNvSpPr>
            <a:spLocks noGrp="1"/>
          </p:cNvSpPr>
          <p:nvPr>
            <p:ph type="body" sz="half" idx="2"/>
          </p:nvPr>
        </p:nvSpPr>
        <p:spPr/>
        <p:txBody>
          <a:bodyPr/>
          <a:lstStyle/>
          <a:p>
            <a:pPr algn="just"/>
            <a:r>
              <a:rPr lang="de-DE" sz="1800" dirty="0"/>
              <a:t>Ein 61-jähriger Rechtsanwalt hatte im Jahr 2010 bei einem Verkehrsunfall ein Schädel-Hirn-Trauma </a:t>
            </a:r>
            <a:r>
              <a:rPr lang="de-DE" sz="1800" dirty="0" smtClean="0"/>
              <a:t>erlitten</a:t>
            </a:r>
            <a:r>
              <a:rPr lang="de-DE" sz="1800" dirty="0"/>
              <a:t>. In dessen Folge beantragte er sechs Jahre später, </a:t>
            </a:r>
            <a:r>
              <a:rPr lang="de-DE" sz="1800" dirty="0" smtClean="0"/>
              <a:t>im Dezember </a:t>
            </a:r>
            <a:r>
              <a:rPr lang="de-DE" sz="1800" dirty="0"/>
              <a:t>2016, eine Berufsunfähigkeitsrente bei seinem Versorgungswerk.</a:t>
            </a:r>
            <a:endParaRPr lang="de-DE" sz="1800" dirty="0" smtClean="0"/>
          </a:p>
          <a:p>
            <a:pPr algn="just"/>
            <a:endParaRPr lang="de-DE" sz="1800" dirty="0" smtClean="0"/>
          </a:p>
          <a:p>
            <a:pPr algn="just"/>
            <a:r>
              <a:rPr lang="de-DE" sz="1800" dirty="0" smtClean="0"/>
              <a:t>Dennoch </a:t>
            </a:r>
            <a:r>
              <a:rPr lang="de-DE" sz="1800" dirty="0"/>
              <a:t>sah das Gericht seinen Antrag als unbegründet an und lehnte die Klage daher am 24. August 2023 (5 K 69/20) ab.</a:t>
            </a:r>
          </a:p>
          <a:p>
            <a:pPr algn="just"/>
            <a:r>
              <a:rPr lang="de-DE" sz="1800" b="1" dirty="0"/>
              <a:t>Voraussetzungen zur Anerkennung der Rente </a:t>
            </a:r>
            <a:r>
              <a:rPr lang="de-DE" sz="1800" dirty="0"/>
              <a:t>wäre eine Berufsunfähigkeit von mehr als 90 Tagen und die </a:t>
            </a:r>
            <a:r>
              <a:rPr lang="de-DE" sz="1800" b="1" dirty="0"/>
              <a:t>vollständige Einstellung </a:t>
            </a:r>
            <a:r>
              <a:rPr lang="de-DE" sz="1800" b="1" dirty="0" smtClean="0"/>
              <a:t>der anwaltlichen </a:t>
            </a:r>
            <a:r>
              <a:rPr lang="de-DE" sz="1800" b="1" dirty="0"/>
              <a:t>Berufstätigkeit</a:t>
            </a:r>
            <a:r>
              <a:rPr lang="de-DE" sz="1800" dirty="0"/>
              <a:t>.</a:t>
            </a:r>
          </a:p>
          <a:p>
            <a:pPr algn="just"/>
            <a:r>
              <a:rPr lang="de-DE" sz="1800" dirty="0"/>
              <a:t>Der Kläger wäre durch das Versorgungswerk hinreichend abgesichert gewesen und dieses habe ihm die </a:t>
            </a:r>
            <a:r>
              <a:rPr lang="de-DE" sz="1800" dirty="0" smtClean="0"/>
              <a:t>Niederlegung beziehungsweise </a:t>
            </a:r>
            <a:r>
              <a:rPr lang="de-DE" sz="1800" dirty="0"/>
              <a:t>Aufgabe seiner Arbeit vor dem Abschluss des Verfahrens auch nahegelegt, wie es aus dem Urteil hervorgeht.</a:t>
            </a:r>
          </a:p>
        </p:txBody>
      </p:sp>
      <p:sp>
        <p:nvSpPr>
          <p:cNvPr id="4" name="Titel 3"/>
          <p:cNvSpPr>
            <a:spLocks noGrp="1"/>
          </p:cNvSpPr>
          <p:nvPr>
            <p:ph type="title"/>
          </p:nvPr>
        </p:nvSpPr>
        <p:spPr/>
        <p:txBody>
          <a:bodyPr/>
          <a:lstStyle/>
          <a:p>
            <a:r>
              <a:rPr lang="de-DE" dirty="0"/>
              <a:t>Wieso ein berufsunfähiger </a:t>
            </a:r>
            <a:r>
              <a:rPr lang="de-DE" b="1" dirty="0"/>
              <a:t>Anwalt</a:t>
            </a:r>
            <a:r>
              <a:rPr lang="de-DE" dirty="0"/>
              <a:t> keine Rente bekommt</a:t>
            </a:r>
          </a:p>
        </p:txBody>
      </p:sp>
    </p:spTree>
    <p:extLst>
      <p:ext uri="{BB962C8B-B14F-4D97-AF65-F5344CB8AC3E}">
        <p14:creationId xmlns:p14="http://schemas.microsoft.com/office/powerpoint/2010/main" val="268057359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a:t>
            </a:fld>
            <a:endParaRPr lang="de-DE"/>
          </a:p>
        </p:txBody>
      </p:sp>
      <p:sp>
        <p:nvSpPr>
          <p:cNvPr id="3" name="Textplatzhalter 2"/>
          <p:cNvSpPr>
            <a:spLocks noGrp="1"/>
          </p:cNvSpPr>
          <p:nvPr>
            <p:ph type="body" sz="half" idx="2"/>
          </p:nvPr>
        </p:nvSpPr>
        <p:spPr/>
        <p:txBody>
          <a:bodyPr/>
          <a:lstStyle/>
          <a:p>
            <a:r>
              <a:rPr lang="de-DE" dirty="0" smtClean="0"/>
              <a:t>….und rede….und rede…..und rede….</a:t>
            </a:r>
            <a:endParaRPr lang="de-DE" dirty="0"/>
          </a:p>
        </p:txBody>
      </p:sp>
      <p:sp>
        <p:nvSpPr>
          <p:cNvPr id="4" name="Titel 3"/>
          <p:cNvSpPr>
            <a:spLocks noGrp="1"/>
          </p:cNvSpPr>
          <p:nvPr>
            <p:ph type="title"/>
          </p:nvPr>
        </p:nvSpPr>
        <p:spPr/>
        <p:txBody>
          <a:bodyPr/>
          <a:lstStyle/>
          <a:p>
            <a:r>
              <a:rPr lang="de-DE" dirty="0" smtClean="0"/>
              <a:t>Tue gutes……</a:t>
            </a:r>
            <a:endParaRPr lang="de-DE" dirty="0"/>
          </a:p>
        </p:txBody>
      </p:sp>
      <p:pic>
        <p:nvPicPr>
          <p:cNvPr id="5" name="Grafik 4"/>
          <p:cNvPicPr>
            <a:picLocks noChangeAspect="1"/>
          </p:cNvPicPr>
          <p:nvPr/>
        </p:nvPicPr>
        <p:blipFill>
          <a:blip r:embed="rId2"/>
          <a:stretch>
            <a:fillRect/>
          </a:stretch>
        </p:blipFill>
        <p:spPr>
          <a:xfrm>
            <a:off x="258352" y="2294021"/>
            <a:ext cx="7180157" cy="3447799"/>
          </a:xfrm>
          <a:prstGeom prst="rect">
            <a:avLst/>
          </a:prstGeom>
        </p:spPr>
      </p:pic>
      <p:pic>
        <p:nvPicPr>
          <p:cNvPr id="6" name="Grafik 5"/>
          <p:cNvPicPr>
            <a:picLocks noChangeAspect="1"/>
          </p:cNvPicPr>
          <p:nvPr/>
        </p:nvPicPr>
        <p:blipFill>
          <a:blip r:embed="rId3"/>
          <a:stretch>
            <a:fillRect/>
          </a:stretch>
        </p:blipFill>
        <p:spPr>
          <a:xfrm>
            <a:off x="7716941" y="1679308"/>
            <a:ext cx="3995634" cy="5037973"/>
          </a:xfrm>
          <a:prstGeom prst="rect">
            <a:avLst/>
          </a:prstGeom>
          <a:ln>
            <a:solidFill>
              <a:schemeClr val="accent1"/>
            </a:solidFill>
          </a:ln>
        </p:spPr>
      </p:pic>
      <p:sp>
        <p:nvSpPr>
          <p:cNvPr id="7" name="Rechteck 6"/>
          <p:cNvSpPr/>
          <p:nvPr/>
        </p:nvSpPr>
        <p:spPr>
          <a:xfrm>
            <a:off x="9384632" y="2809776"/>
            <a:ext cx="1756611" cy="4571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Rechteck 7"/>
          <p:cNvSpPr/>
          <p:nvPr/>
        </p:nvSpPr>
        <p:spPr>
          <a:xfrm>
            <a:off x="8069179" y="6488483"/>
            <a:ext cx="1756611" cy="4571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Rechteck 8"/>
          <p:cNvSpPr/>
          <p:nvPr/>
        </p:nvSpPr>
        <p:spPr>
          <a:xfrm>
            <a:off x="8202074" y="3947154"/>
            <a:ext cx="1756611" cy="4571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873232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a:t>
            </a:fld>
            <a:endParaRPr lang="de-DE" dirty="0"/>
          </a:p>
        </p:txBody>
      </p:sp>
      <p:pic>
        <p:nvPicPr>
          <p:cNvPr id="5" name="Grafik 4"/>
          <p:cNvPicPr>
            <a:picLocks noChangeAspect="1"/>
          </p:cNvPicPr>
          <p:nvPr/>
        </p:nvPicPr>
        <p:blipFill>
          <a:blip r:embed="rId2"/>
          <a:stretch>
            <a:fillRect/>
          </a:stretch>
        </p:blipFill>
        <p:spPr>
          <a:xfrm>
            <a:off x="120817" y="1594835"/>
            <a:ext cx="5886450" cy="4200525"/>
          </a:xfrm>
          <a:prstGeom prst="rect">
            <a:avLst/>
          </a:prstGeom>
        </p:spPr>
      </p:pic>
      <p:sp>
        <p:nvSpPr>
          <p:cNvPr id="4" name="Titel 3"/>
          <p:cNvSpPr>
            <a:spLocks noGrp="1"/>
          </p:cNvSpPr>
          <p:nvPr>
            <p:ph type="title"/>
          </p:nvPr>
        </p:nvSpPr>
        <p:spPr>
          <a:xfrm>
            <a:off x="369357" y="81445"/>
            <a:ext cx="10314206" cy="1325563"/>
          </a:xfrm>
        </p:spPr>
        <p:txBody>
          <a:bodyPr/>
          <a:lstStyle/>
          <a:p>
            <a:r>
              <a:rPr lang="de-DE" dirty="0" smtClean="0"/>
              <a:t>Immer älter…..am ende des </a:t>
            </a:r>
            <a:r>
              <a:rPr lang="de-DE" dirty="0" err="1" smtClean="0"/>
              <a:t>geldes</a:t>
            </a:r>
            <a:r>
              <a:rPr lang="de-DE" dirty="0" smtClean="0"/>
              <a:t> noch leben?</a:t>
            </a:r>
            <a:endParaRPr lang="de-DE" dirty="0"/>
          </a:p>
        </p:txBody>
      </p:sp>
      <p:pic>
        <p:nvPicPr>
          <p:cNvPr id="6" name="Grafik 5"/>
          <p:cNvPicPr>
            <a:picLocks noChangeAspect="1"/>
          </p:cNvPicPr>
          <p:nvPr/>
        </p:nvPicPr>
        <p:blipFill>
          <a:blip r:embed="rId3"/>
          <a:stretch>
            <a:fillRect/>
          </a:stretch>
        </p:blipFill>
        <p:spPr>
          <a:xfrm>
            <a:off x="6079957" y="1594834"/>
            <a:ext cx="5806608" cy="4200525"/>
          </a:xfrm>
          <a:prstGeom prst="rect">
            <a:avLst/>
          </a:prstGeom>
        </p:spPr>
      </p:pic>
    </p:spTree>
    <p:extLst>
      <p:ext uri="{BB962C8B-B14F-4D97-AF65-F5344CB8AC3E}">
        <p14:creationId xmlns:p14="http://schemas.microsoft.com/office/powerpoint/2010/main" val="21646667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20</a:t>
            </a:fld>
            <a:endParaRPr lang="de-DE"/>
          </a:p>
        </p:txBody>
      </p:sp>
      <p:sp>
        <p:nvSpPr>
          <p:cNvPr id="3" name="Textplatzhalter 2"/>
          <p:cNvSpPr>
            <a:spLocks noGrp="1"/>
          </p:cNvSpPr>
          <p:nvPr>
            <p:ph type="body" sz="half" idx="2"/>
          </p:nvPr>
        </p:nvSpPr>
        <p:spPr/>
        <p:txBody>
          <a:bodyPr/>
          <a:lstStyle/>
          <a:p>
            <a:endParaRPr lang="de-DE"/>
          </a:p>
        </p:txBody>
      </p:sp>
      <p:sp>
        <p:nvSpPr>
          <p:cNvPr id="4" name="Titel 3"/>
          <p:cNvSpPr>
            <a:spLocks noGrp="1"/>
          </p:cNvSpPr>
          <p:nvPr>
            <p:ph type="title"/>
          </p:nvPr>
        </p:nvSpPr>
        <p:spPr/>
        <p:txBody>
          <a:bodyPr/>
          <a:lstStyle/>
          <a:p>
            <a:endParaRPr lang="de-DE"/>
          </a:p>
        </p:txBody>
      </p:sp>
    </p:spTree>
    <p:extLst>
      <p:ext uri="{BB962C8B-B14F-4D97-AF65-F5344CB8AC3E}">
        <p14:creationId xmlns:p14="http://schemas.microsoft.com/office/powerpoint/2010/main" val="1764929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21</a:t>
            </a:fld>
            <a:endParaRPr lang="de-DE"/>
          </a:p>
        </p:txBody>
      </p:sp>
      <p:sp>
        <p:nvSpPr>
          <p:cNvPr id="4" name="Titel 3"/>
          <p:cNvSpPr>
            <a:spLocks noGrp="1"/>
          </p:cNvSpPr>
          <p:nvPr>
            <p:ph type="title"/>
          </p:nvPr>
        </p:nvSpPr>
        <p:spPr/>
        <p:txBody>
          <a:bodyPr/>
          <a:lstStyle/>
          <a:p>
            <a:r>
              <a:rPr lang="de-DE" dirty="0" smtClean="0"/>
              <a:t>Allianz Neueinrichtung Gruppenvertrag: Überblick</a:t>
            </a:r>
            <a:endParaRPr lang="de-DE" dirty="0"/>
          </a:p>
        </p:txBody>
      </p:sp>
      <p:pic>
        <p:nvPicPr>
          <p:cNvPr id="5" name="Grafik 4"/>
          <p:cNvPicPr>
            <a:picLocks noChangeAspect="1"/>
          </p:cNvPicPr>
          <p:nvPr/>
        </p:nvPicPr>
        <p:blipFill>
          <a:blip r:embed="rId2"/>
          <a:stretch>
            <a:fillRect/>
          </a:stretch>
        </p:blipFill>
        <p:spPr>
          <a:xfrm>
            <a:off x="481779" y="2114080"/>
            <a:ext cx="10923639" cy="3108678"/>
          </a:xfrm>
          <a:prstGeom prst="rect">
            <a:avLst/>
          </a:prstGeom>
        </p:spPr>
      </p:pic>
    </p:spTree>
    <p:extLst>
      <p:ext uri="{BB962C8B-B14F-4D97-AF65-F5344CB8AC3E}">
        <p14:creationId xmlns:p14="http://schemas.microsoft.com/office/powerpoint/2010/main" val="30187796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22</a:t>
            </a:fld>
            <a:endParaRPr lang="de-DE"/>
          </a:p>
        </p:txBody>
      </p:sp>
      <p:sp>
        <p:nvSpPr>
          <p:cNvPr id="4" name="Titel 3"/>
          <p:cNvSpPr>
            <a:spLocks noGrp="1"/>
          </p:cNvSpPr>
          <p:nvPr>
            <p:ph type="title"/>
          </p:nvPr>
        </p:nvSpPr>
        <p:spPr/>
        <p:txBody>
          <a:bodyPr/>
          <a:lstStyle/>
          <a:p>
            <a:r>
              <a:rPr lang="de-DE" dirty="0" smtClean="0"/>
              <a:t>Allianz Gruppenvertragsregularien</a:t>
            </a:r>
            <a:endParaRPr lang="de-DE" dirty="0"/>
          </a:p>
        </p:txBody>
      </p:sp>
      <p:pic>
        <p:nvPicPr>
          <p:cNvPr id="5" name="Grafik 4"/>
          <p:cNvPicPr>
            <a:picLocks noChangeAspect="1"/>
          </p:cNvPicPr>
          <p:nvPr/>
        </p:nvPicPr>
        <p:blipFill>
          <a:blip r:embed="rId2"/>
          <a:stretch>
            <a:fillRect/>
          </a:stretch>
        </p:blipFill>
        <p:spPr>
          <a:xfrm>
            <a:off x="442451" y="1597444"/>
            <a:ext cx="10788872" cy="5029498"/>
          </a:xfrm>
          <a:prstGeom prst="rect">
            <a:avLst/>
          </a:prstGeom>
        </p:spPr>
      </p:pic>
    </p:spTree>
    <p:extLst>
      <p:ext uri="{BB962C8B-B14F-4D97-AF65-F5344CB8AC3E}">
        <p14:creationId xmlns:p14="http://schemas.microsoft.com/office/powerpoint/2010/main" val="697654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23</a:t>
            </a:fld>
            <a:endParaRPr lang="de-DE"/>
          </a:p>
        </p:txBody>
      </p:sp>
      <p:sp>
        <p:nvSpPr>
          <p:cNvPr id="4" name="Titel 3"/>
          <p:cNvSpPr>
            <a:spLocks noGrp="1"/>
          </p:cNvSpPr>
          <p:nvPr>
            <p:ph type="title"/>
          </p:nvPr>
        </p:nvSpPr>
        <p:spPr>
          <a:xfrm>
            <a:off x="256065" y="55571"/>
            <a:ext cx="10314206" cy="1325563"/>
          </a:xfrm>
        </p:spPr>
        <p:txBody>
          <a:bodyPr/>
          <a:lstStyle/>
          <a:p>
            <a:r>
              <a:rPr lang="de-DE" dirty="0">
                <a:solidFill>
                  <a:srgbClr val="003781"/>
                </a:solidFill>
              </a:rPr>
              <a:t>Wie viele </a:t>
            </a:r>
            <a:r>
              <a:rPr lang="de-DE" dirty="0" smtClean="0">
                <a:solidFill>
                  <a:srgbClr val="003781"/>
                </a:solidFill>
              </a:rPr>
              <a:t>Arbeitnehmer machen </a:t>
            </a:r>
            <a:r>
              <a:rPr lang="de-DE" dirty="0">
                <a:solidFill>
                  <a:srgbClr val="003781"/>
                </a:solidFill>
              </a:rPr>
              <a:t>mit </a:t>
            </a:r>
            <a:r>
              <a:rPr lang="de-DE" dirty="0">
                <a:solidFill>
                  <a:srgbClr val="129FD2"/>
                </a:solidFill>
              </a:rPr>
              <a:t>bei der Einrichtung des Gruppenvertrags?</a:t>
            </a:r>
            <a:endParaRPr lang="de-DE" dirty="0"/>
          </a:p>
        </p:txBody>
      </p:sp>
      <p:pic>
        <p:nvPicPr>
          <p:cNvPr id="5" name="Grafik 4"/>
          <p:cNvPicPr>
            <a:picLocks noChangeAspect="1"/>
          </p:cNvPicPr>
          <p:nvPr/>
        </p:nvPicPr>
        <p:blipFill>
          <a:blip r:embed="rId2"/>
          <a:stretch>
            <a:fillRect/>
          </a:stretch>
        </p:blipFill>
        <p:spPr>
          <a:xfrm>
            <a:off x="177406" y="1672173"/>
            <a:ext cx="12031637" cy="4423827"/>
          </a:xfrm>
          <a:prstGeom prst="rect">
            <a:avLst/>
          </a:prstGeom>
        </p:spPr>
      </p:pic>
    </p:spTree>
    <p:extLst>
      <p:ext uri="{BB962C8B-B14F-4D97-AF65-F5344CB8AC3E}">
        <p14:creationId xmlns:p14="http://schemas.microsoft.com/office/powerpoint/2010/main" val="30125614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24</a:t>
            </a:fld>
            <a:endParaRPr lang="de-DE"/>
          </a:p>
        </p:txBody>
      </p:sp>
      <p:sp>
        <p:nvSpPr>
          <p:cNvPr id="4" name="Titel 3"/>
          <p:cNvSpPr>
            <a:spLocks noGrp="1"/>
          </p:cNvSpPr>
          <p:nvPr>
            <p:ph type="title"/>
          </p:nvPr>
        </p:nvSpPr>
        <p:spPr>
          <a:xfrm>
            <a:off x="137773" y="114564"/>
            <a:ext cx="11574801" cy="1325563"/>
          </a:xfrm>
        </p:spPr>
        <p:txBody>
          <a:bodyPr/>
          <a:lstStyle/>
          <a:p>
            <a:r>
              <a:rPr lang="de-DE" dirty="0">
                <a:solidFill>
                  <a:srgbClr val="003781"/>
                </a:solidFill>
              </a:rPr>
              <a:t>Detaillierte Übersicht: </a:t>
            </a:r>
            <a:r>
              <a:rPr lang="de-DE" dirty="0">
                <a:solidFill>
                  <a:srgbClr val="129FD2"/>
                </a:solidFill>
              </a:rPr>
              <a:t>wie komme ich zum </a:t>
            </a:r>
            <a:r>
              <a:rPr lang="de-DE" dirty="0" smtClean="0">
                <a:solidFill>
                  <a:srgbClr val="129FD2"/>
                </a:solidFill>
              </a:rPr>
              <a:t>Gruppenvertrag</a:t>
            </a:r>
            <a:r>
              <a:rPr lang="de-DE" dirty="0">
                <a:solidFill>
                  <a:srgbClr val="129FD2"/>
                </a:solidFill>
              </a:rPr>
              <a:t>?</a:t>
            </a:r>
            <a:endParaRPr lang="de-DE" dirty="0"/>
          </a:p>
        </p:txBody>
      </p:sp>
      <p:pic>
        <p:nvPicPr>
          <p:cNvPr id="5" name="Grafik 4"/>
          <p:cNvPicPr>
            <a:picLocks noChangeAspect="1"/>
          </p:cNvPicPr>
          <p:nvPr/>
        </p:nvPicPr>
        <p:blipFill>
          <a:blip r:embed="rId2"/>
          <a:stretch>
            <a:fillRect/>
          </a:stretch>
        </p:blipFill>
        <p:spPr>
          <a:xfrm>
            <a:off x="0" y="1594901"/>
            <a:ext cx="12192000" cy="5044714"/>
          </a:xfrm>
          <a:prstGeom prst="rect">
            <a:avLst/>
          </a:prstGeom>
        </p:spPr>
      </p:pic>
    </p:spTree>
    <p:extLst>
      <p:ext uri="{BB962C8B-B14F-4D97-AF65-F5344CB8AC3E}">
        <p14:creationId xmlns:p14="http://schemas.microsoft.com/office/powerpoint/2010/main" val="42892297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25</a:t>
            </a:fld>
            <a:endParaRPr lang="de-DE"/>
          </a:p>
        </p:txBody>
      </p:sp>
      <p:sp>
        <p:nvSpPr>
          <p:cNvPr id="4" name="Titel 3"/>
          <p:cNvSpPr>
            <a:spLocks noGrp="1"/>
          </p:cNvSpPr>
          <p:nvPr>
            <p:ph type="title"/>
          </p:nvPr>
        </p:nvSpPr>
        <p:spPr>
          <a:xfrm>
            <a:off x="236400" y="114564"/>
            <a:ext cx="10314206" cy="1325563"/>
          </a:xfrm>
        </p:spPr>
        <p:txBody>
          <a:bodyPr/>
          <a:lstStyle/>
          <a:p>
            <a:r>
              <a:rPr lang="de-DE" dirty="0">
                <a:solidFill>
                  <a:srgbClr val="003781"/>
                </a:solidFill>
              </a:rPr>
              <a:t>Die Regelungen des Gruppenvertrags </a:t>
            </a:r>
            <a:r>
              <a:rPr lang="de-DE" dirty="0">
                <a:solidFill>
                  <a:srgbClr val="129FD2"/>
                </a:solidFill>
              </a:rPr>
              <a:t>im Einzelnen</a:t>
            </a:r>
            <a:endParaRPr lang="de-DE" dirty="0"/>
          </a:p>
        </p:txBody>
      </p:sp>
      <p:pic>
        <p:nvPicPr>
          <p:cNvPr id="5" name="Grafik 4"/>
          <p:cNvPicPr>
            <a:picLocks noChangeAspect="1"/>
          </p:cNvPicPr>
          <p:nvPr/>
        </p:nvPicPr>
        <p:blipFill>
          <a:blip r:embed="rId2"/>
          <a:stretch>
            <a:fillRect/>
          </a:stretch>
        </p:blipFill>
        <p:spPr>
          <a:xfrm>
            <a:off x="0" y="1617649"/>
            <a:ext cx="12192000" cy="4556985"/>
          </a:xfrm>
          <a:prstGeom prst="rect">
            <a:avLst/>
          </a:prstGeom>
        </p:spPr>
      </p:pic>
    </p:spTree>
    <p:extLst>
      <p:ext uri="{BB962C8B-B14F-4D97-AF65-F5344CB8AC3E}">
        <p14:creationId xmlns:p14="http://schemas.microsoft.com/office/powerpoint/2010/main" val="12301290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26</a:t>
            </a:fld>
            <a:endParaRPr lang="de-DE"/>
          </a:p>
        </p:txBody>
      </p:sp>
      <p:sp>
        <p:nvSpPr>
          <p:cNvPr id="4" name="Titel 3"/>
          <p:cNvSpPr>
            <a:spLocks noGrp="1"/>
          </p:cNvSpPr>
          <p:nvPr>
            <p:ph type="title"/>
          </p:nvPr>
        </p:nvSpPr>
        <p:spPr>
          <a:xfrm>
            <a:off x="137774" y="94900"/>
            <a:ext cx="10314206" cy="1325563"/>
          </a:xfrm>
        </p:spPr>
        <p:txBody>
          <a:bodyPr/>
          <a:lstStyle/>
          <a:p>
            <a:r>
              <a:rPr lang="de-DE" dirty="0">
                <a:solidFill>
                  <a:srgbClr val="003781"/>
                </a:solidFill>
              </a:rPr>
              <a:t>Gruppenvertrag kann nicht abgeschlossen werden? </a:t>
            </a:r>
            <a:r>
              <a:rPr lang="de-DE" sz="2000" b="1" dirty="0">
                <a:solidFill>
                  <a:srgbClr val="129FD2"/>
                </a:solidFill>
              </a:rPr>
              <a:t>Es geht dennoch weiter!</a:t>
            </a:r>
            <a:endParaRPr lang="de-DE" dirty="0"/>
          </a:p>
        </p:txBody>
      </p:sp>
      <p:pic>
        <p:nvPicPr>
          <p:cNvPr id="5" name="Grafik 4"/>
          <p:cNvPicPr>
            <a:picLocks noChangeAspect="1"/>
          </p:cNvPicPr>
          <p:nvPr/>
        </p:nvPicPr>
        <p:blipFill>
          <a:blip r:embed="rId2"/>
          <a:stretch>
            <a:fillRect/>
          </a:stretch>
        </p:blipFill>
        <p:spPr>
          <a:xfrm>
            <a:off x="0" y="1610512"/>
            <a:ext cx="12192000" cy="4148254"/>
          </a:xfrm>
          <a:prstGeom prst="rect">
            <a:avLst/>
          </a:prstGeom>
        </p:spPr>
      </p:pic>
    </p:spTree>
    <p:extLst>
      <p:ext uri="{BB962C8B-B14F-4D97-AF65-F5344CB8AC3E}">
        <p14:creationId xmlns:p14="http://schemas.microsoft.com/office/powerpoint/2010/main" val="17332300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27</a:t>
            </a:fld>
            <a:endParaRPr lang="de-DE"/>
          </a:p>
        </p:txBody>
      </p:sp>
      <p:sp>
        <p:nvSpPr>
          <p:cNvPr id="4" name="Titel 3"/>
          <p:cNvSpPr>
            <a:spLocks noGrp="1"/>
          </p:cNvSpPr>
          <p:nvPr>
            <p:ph type="title"/>
          </p:nvPr>
        </p:nvSpPr>
        <p:spPr>
          <a:xfrm>
            <a:off x="137774" y="163725"/>
            <a:ext cx="10835026" cy="1325563"/>
          </a:xfrm>
        </p:spPr>
        <p:txBody>
          <a:bodyPr anchor="t">
            <a:normAutofit/>
          </a:bodyPr>
          <a:lstStyle/>
          <a:p>
            <a:r>
              <a:rPr lang="de-DE" dirty="0">
                <a:solidFill>
                  <a:srgbClr val="003781"/>
                </a:solidFill>
              </a:rPr>
              <a:t>Informationen </a:t>
            </a:r>
            <a:r>
              <a:rPr lang="de-DE" dirty="0">
                <a:solidFill>
                  <a:srgbClr val="129FD2"/>
                </a:solidFill>
              </a:rPr>
              <a:t>zum </a:t>
            </a:r>
            <a:r>
              <a:rPr lang="de-DE" dirty="0" smtClean="0">
                <a:solidFill>
                  <a:srgbClr val="129FD2"/>
                </a:solidFill>
              </a:rPr>
              <a:t>Hintergrund</a:t>
            </a:r>
            <a:br>
              <a:rPr lang="de-DE" dirty="0" smtClean="0">
                <a:solidFill>
                  <a:srgbClr val="129FD2"/>
                </a:solidFill>
              </a:rPr>
            </a:br>
            <a:r>
              <a:rPr lang="de-DE" sz="2000" b="1" dirty="0">
                <a:solidFill>
                  <a:srgbClr val="003781"/>
                </a:solidFill>
              </a:rPr>
              <a:t>Versicherungsaufsichtsgesetzt (VAG) mit </a:t>
            </a:r>
            <a:r>
              <a:rPr lang="de-DE" sz="2000" b="1" dirty="0" smtClean="0">
                <a:solidFill>
                  <a:srgbClr val="003781"/>
                </a:solidFill>
              </a:rPr>
              <a:t>dem Grundsatz </a:t>
            </a:r>
            <a:r>
              <a:rPr lang="de-DE" sz="2000" b="1" dirty="0">
                <a:solidFill>
                  <a:srgbClr val="003781"/>
                </a:solidFill>
              </a:rPr>
              <a:t>der </a:t>
            </a:r>
            <a:r>
              <a:rPr lang="de-DE" sz="2000" b="1" dirty="0" smtClean="0">
                <a:solidFill>
                  <a:srgbClr val="003781"/>
                </a:solidFill>
              </a:rPr>
              <a:t>Gleich-behandlung</a:t>
            </a:r>
            <a:r>
              <a:rPr lang="de-DE" sz="2000" b="1" dirty="0">
                <a:solidFill>
                  <a:srgbClr val="003781"/>
                </a:solidFill>
              </a:rPr>
              <a:t>: </a:t>
            </a:r>
            <a:r>
              <a:rPr lang="de-DE" sz="2000" dirty="0">
                <a:solidFill>
                  <a:srgbClr val="003781"/>
                </a:solidFill>
              </a:rPr>
              <a:t>Bei gleichen Voraussetzungen dürfen Prämien und Leistungen nur nach gleichen Grundsätzen bemessen werden.</a:t>
            </a:r>
            <a:endParaRPr lang="de-DE" sz="2000" dirty="0"/>
          </a:p>
        </p:txBody>
      </p:sp>
      <p:pic>
        <p:nvPicPr>
          <p:cNvPr id="5" name="Grafik 4"/>
          <p:cNvPicPr>
            <a:picLocks noChangeAspect="1"/>
          </p:cNvPicPr>
          <p:nvPr/>
        </p:nvPicPr>
        <p:blipFill>
          <a:blip r:embed="rId2"/>
          <a:stretch>
            <a:fillRect/>
          </a:stretch>
        </p:blipFill>
        <p:spPr>
          <a:xfrm>
            <a:off x="0" y="2204476"/>
            <a:ext cx="12192000" cy="2449048"/>
          </a:xfrm>
          <a:prstGeom prst="rect">
            <a:avLst/>
          </a:prstGeom>
        </p:spPr>
      </p:pic>
    </p:spTree>
    <p:extLst>
      <p:ext uri="{BB962C8B-B14F-4D97-AF65-F5344CB8AC3E}">
        <p14:creationId xmlns:p14="http://schemas.microsoft.com/office/powerpoint/2010/main" val="10580108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28</a:t>
            </a:fld>
            <a:endParaRPr lang="de-DE"/>
          </a:p>
        </p:txBody>
      </p:sp>
      <p:sp>
        <p:nvSpPr>
          <p:cNvPr id="3" name="Textplatzhalter 2"/>
          <p:cNvSpPr>
            <a:spLocks noGrp="1"/>
          </p:cNvSpPr>
          <p:nvPr>
            <p:ph type="body" sz="half" idx="2"/>
          </p:nvPr>
        </p:nvSpPr>
        <p:spPr/>
        <p:txBody>
          <a:bodyPr/>
          <a:lstStyle/>
          <a:p>
            <a:endParaRPr lang="de-DE"/>
          </a:p>
        </p:txBody>
      </p:sp>
      <p:sp>
        <p:nvSpPr>
          <p:cNvPr id="4" name="Titel 3"/>
          <p:cNvSpPr>
            <a:spLocks noGrp="1"/>
          </p:cNvSpPr>
          <p:nvPr>
            <p:ph type="title"/>
          </p:nvPr>
        </p:nvSpPr>
        <p:spPr/>
        <p:txBody>
          <a:bodyPr/>
          <a:lstStyle/>
          <a:p>
            <a:endParaRPr lang="de-DE"/>
          </a:p>
        </p:txBody>
      </p:sp>
    </p:spTree>
    <p:extLst>
      <p:ext uri="{BB962C8B-B14F-4D97-AF65-F5344CB8AC3E}">
        <p14:creationId xmlns:p14="http://schemas.microsoft.com/office/powerpoint/2010/main" val="18872292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29</a:t>
            </a:fld>
            <a:endParaRPr lang="de-DE"/>
          </a:p>
        </p:txBody>
      </p:sp>
      <p:sp>
        <p:nvSpPr>
          <p:cNvPr id="3" name="Textplatzhalter 2"/>
          <p:cNvSpPr>
            <a:spLocks noGrp="1"/>
          </p:cNvSpPr>
          <p:nvPr>
            <p:ph type="body" sz="half" idx="2"/>
          </p:nvPr>
        </p:nvSpPr>
        <p:spPr/>
        <p:txBody>
          <a:bodyPr/>
          <a:lstStyle/>
          <a:p>
            <a:r>
              <a:rPr lang="de-DE" dirty="0" smtClean="0"/>
              <a:t>Zielgruppen:</a:t>
            </a:r>
          </a:p>
          <a:p>
            <a:endParaRPr lang="de-DE" dirty="0"/>
          </a:p>
          <a:p>
            <a:r>
              <a:rPr lang="de-DE" dirty="0" smtClean="0"/>
              <a:t>Aktuell Anwälte</a:t>
            </a:r>
            <a:endParaRPr lang="de-DE" dirty="0"/>
          </a:p>
        </p:txBody>
      </p:sp>
      <p:sp>
        <p:nvSpPr>
          <p:cNvPr id="4" name="Titel 3"/>
          <p:cNvSpPr>
            <a:spLocks noGrp="1"/>
          </p:cNvSpPr>
          <p:nvPr>
            <p:ph type="title"/>
          </p:nvPr>
        </p:nvSpPr>
        <p:spPr/>
        <p:txBody>
          <a:bodyPr/>
          <a:lstStyle/>
          <a:p>
            <a:r>
              <a:rPr lang="de-DE" dirty="0" err="1" smtClean="0"/>
              <a:t>BeraterPortal</a:t>
            </a:r>
            <a:r>
              <a:rPr lang="de-DE" dirty="0" smtClean="0"/>
              <a:t> Neuaufbau zeigen wie im ID-WS</a:t>
            </a:r>
            <a:endParaRPr lang="de-DE" dirty="0"/>
          </a:p>
        </p:txBody>
      </p:sp>
    </p:spTree>
    <p:extLst>
      <p:ext uri="{BB962C8B-B14F-4D97-AF65-F5344CB8AC3E}">
        <p14:creationId xmlns:p14="http://schemas.microsoft.com/office/powerpoint/2010/main" val="3042797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a:t>
            </a:fld>
            <a:endParaRPr lang="de-DE"/>
          </a:p>
        </p:txBody>
      </p:sp>
      <p:sp>
        <p:nvSpPr>
          <p:cNvPr id="4" name="Titel 3"/>
          <p:cNvSpPr>
            <a:spLocks noGrp="1"/>
          </p:cNvSpPr>
          <p:nvPr>
            <p:ph type="title"/>
          </p:nvPr>
        </p:nvSpPr>
        <p:spPr>
          <a:xfrm>
            <a:off x="369357" y="145614"/>
            <a:ext cx="10314206" cy="1325563"/>
          </a:xfrm>
        </p:spPr>
        <p:txBody>
          <a:bodyPr/>
          <a:lstStyle/>
          <a:p>
            <a:r>
              <a:rPr lang="de-DE" dirty="0" smtClean="0"/>
              <a:t>Warum Fondspolice und nicht fonds-</a:t>
            </a:r>
            <a:r>
              <a:rPr lang="de-DE" dirty="0" err="1" smtClean="0"/>
              <a:t>direktanlage</a:t>
            </a:r>
            <a:r>
              <a:rPr lang="de-DE" dirty="0" smtClean="0"/>
              <a:t>?</a:t>
            </a:r>
            <a:endParaRPr lang="de-DE" dirty="0"/>
          </a:p>
        </p:txBody>
      </p:sp>
      <p:pic>
        <p:nvPicPr>
          <p:cNvPr id="5" name="Grafik 4"/>
          <p:cNvPicPr>
            <a:picLocks noChangeAspect="1"/>
          </p:cNvPicPr>
          <p:nvPr/>
        </p:nvPicPr>
        <p:blipFill>
          <a:blip r:embed="rId2"/>
          <a:stretch>
            <a:fillRect/>
          </a:stretch>
        </p:blipFill>
        <p:spPr>
          <a:xfrm>
            <a:off x="369357" y="1672139"/>
            <a:ext cx="5543550" cy="561975"/>
          </a:xfrm>
          <a:prstGeom prst="rect">
            <a:avLst/>
          </a:prstGeom>
        </p:spPr>
      </p:pic>
      <p:pic>
        <p:nvPicPr>
          <p:cNvPr id="6" name="Grafik 5"/>
          <p:cNvPicPr>
            <a:picLocks noChangeAspect="1"/>
          </p:cNvPicPr>
          <p:nvPr/>
        </p:nvPicPr>
        <p:blipFill>
          <a:blip r:embed="rId3"/>
          <a:stretch>
            <a:fillRect/>
          </a:stretch>
        </p:blipFill>
        <p:spPr>
          <a:xfrm>
            <a:off x="558465" y="2435076"/>
            <a:ext cx="6134100" cy="1638300"/>
          </a:xfrm>
          <a:prstGeom prst="rect">
            <a:avLst/>
          </a:prstGeom>
        </p:spPr>
      </p:pic>
      <p:pic>
        <p:nvPicPr>
          <p:cNvPr id="7" name="Grafik 6"/>
          <p:cNvPicPr>
            <a:picLocks noChangeAspect="1"/>
          </p:cNvPicPr>
          <p:nvPr/>
        </p:nvPicPr>
        <p:blipFill>
          <a:blip r:embed="rId4"/>
          <a:stretch>
            <a:fillRect/>
          </a:stretch>
        </p:blipFill>
        <p:spPr>
          <a:xfrm>
            <a:off x="5256296" y="4256977"/>
            <a:ext cx="5962650" cy="2333625"/>
          </a:xfrm>
          <a:prstGeom prst="rect">
            <a:avLst/>
          </a:prstGeom>
        </p:spPr>
      </p:pic>
    </p:spTree>
    <p:extLst>
      <p:ext uri="{BB962C8B-B14F-4D97-AF65-F5344CB8AC3E}">
        <p14:creationId xmlns:p14="http://schemas.microsoft.com/office/powerpoint/2010/main" val="3610826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30</a:t>
            </a:fld>
            <a:endParaRPr lang="de-DE"/>
          </a:p>
        </p:txBody>
      </p:sp>
      <p:pic>
        <p:nvPicPr>
          <p:cNvPr id="5" name="Grafik 4"/>
          <p:cNvPicPr>
            <a:picLocks noChangeAspect="1"/>
          </p:cNvPicPr>
          <p:nvPr/>
        </p:nvPicPr>
        <p:blipFill>
          <a:blip r:embed="rId2"/>
          <a:stretch>
            <a:fillRect/>
          </a:stretch>
        </p:blipFill>
        <p:spPr>
          <a:xfrm>
            <a:off x="0" y="1522146"/>
            <a:ext cx="6153150" cy="4457700"/>
          </a:xfrm>
          <a:prstGeom prst="rect">
            <a:avLst/>
          </a:prstGeom>
        </p:spPr>
      </p:pic>
      <p:sp>
        <p:nvSpPr>
          <p:cNvPr id="4" name="Titel 3"/>
          <p:cNvSpPr>
            <a:spLocks noGrp="1"/>
          </p:cNvSpPr>
          <p:nvPr>
            <p:ph type="title"/>
          </p:nvPr>
        </p:nvSpPr>
        <p:spPr>
          <a:xfrm>
            <a:off x="364220" y="69261"/>
            <a:ext cx="10314206" cy="1325563"/>
          </a:xfrm>
        </p:spPr>
        <p:txBody>
          <a:bodyPr/>
          <a:lstStyle/>
          <a:p>
            <a:r>
              <a:rPr lang="de-DE" dirty="0" smtClean="0"/>
              <a:t>Besondere </a:t>
            </a:r>
            <a:r>
              <a:rPr lang="de-DE" dirty="0" err="1" smtClean="0"/>
              <a:t>zielgruppe</a:t>
            </a:r>
            <a:r>
              <a:rPr lang="de-DE" dirty="0" smtClean="0"/>
              <a:t> </a:t>
            </a:r>
            <a:endParaRPr lang="de-DE" dirty="0"/>
          </a:p>
        </p:txBody>
      </p:sp>
      <p:pic>
        <p:nvPicPr>
          <p:cNvPr id="6" name="Grafik 5"/>
          <p:cNvPicPr>
            <a:picLocks noChangeAspect="1"/>
          </p:cNvPicPr>
          <p:nvPr/>
        </p:nvPicPr>
        <p:blipFill>
          <a:blip r:embed="rId3"/>
          <a:stretch>
            <a:fillRect/>
          </a:stretch>
        </p:blipFill>
        <p:spPr>
          <a:xfrm>
            <a:off x="5891514" y="1780945"/>
            <a:ext cx="6188116" cy="2928926"/>
          </a:xfrm>
          <a:prstGeom prst="rect">
            <a:avLst/>
          </a:prstGeom>
        </p:spPr>
      </p:pic>
    </p:spTree>
    <p:extLst>
      <p:ext uri="{BB962C8B-B14F-4D97-AF65-F5344CB8AC3E}">
        <p14:creationId xmlns:p14="http://schemas.microsoft.com/office/powerpoint/2010/main" val="7542324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stretch>
            <a:fillRect/>
          </a:stretch>
        </p:blipFill>
        <p:spPr>
          <a:xfrm>
            <a:off x="7776558" y="113530"/>
            <a:ext cx="3910116" cy="6598321"/>
          </a:xfrm>
          <a:prstGeom prst="rect">
            <a:avLst/>
          </a:prstGeom>
        </p:spPr>
      </p:pic>
      <p:pic>
        <p:nvPicPr>
          <p:cNvPr id="3" name="Grafik 2"/>
          <p:cNvPicPr>
            <a:picLocks noChangeAspect="1"/>
          </p:cNvPicPr>
          <p:nvPr/>
        </p:nvPicPr>
        <p:blipFill>
          <a:blip r:embed="rId3"/>
          <a:stretch>
            <a:fillRect/>
          </a:stretch>
        </p:blipFill>
        <p:spPr>
          <a:xfrm>
            <a:off x="225843" y="113530"/>
            <a:ext cx="4505325" cy="3686175"/>
          </a:xfrm>
          <a:prstGeom prst="rect">
            <a:avLst/>
          </a:prstGeom>
        </p:spPr>
      </p:pic>
    </p:spTree>
    <p:extLst>
      <p:ext uri="{BB962C8B-B14F-4D97-AF65-F5344CB8AC3E}">
        <p14:creationId xmlns:p14="http://schemas.microsoft.com/office/powerpoint/2010/main" val="38087369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32</a:t>
            </a:fld>
            <a:endParaRPr lang="de-DE"/>
          </a:p>
        </p:txBody>
      </p:sp>
      <p:sp>
        <p:nvSpPr>
          <p:cNvPr id="3" name="Textplatzhalter 2"/>
          <p:cNvSpPr>
            <a:spLocks noGrp="1"/>
          </p:cNvSpPr>
          <p:nvPr>
            <p:ph type="body" sz="half" idx="2"/>
          </p:nvPr>
        </p:nvSpPr>
        <p:spPr/>
        <p:txBody>
          <a:bodyPr/>
          <a:lstStyle/>
          <a:p>
            <a:r>
              <a:rPr lang="de-DE" sz="6000" dirty="0" smtClean="0"/>
              <a:t>STUDIEN</a:t>
            </a:r>
            <a:endParaRPr lang="de-DE" sz="6000" dirty="0"/>
          </a:p>
        </p:txBody>
      </p:sp>
      <p:sp>
        <p:nvSpPr>
          <p:cNvPr id="4" name="Titel 3"/>
          <p:cNvSpPr>
            <a:spLocks noGrp="1"/>
          </p:cNvSpPr>
          <p:nvPr>
            <p:ph type="title"/>
          </p:nvPr>
        </p:nvSpPr>
        <p:spPr/>
        <p:txBody>
          <a:bodyPr/>
          <a:lstStyle/>
          <a:p>
            <a:endParaRPr lang="de-DE"/>
          </a:p>
        </p:txBody>
      </p:sp>
    </p:spTree>
    <p:extLst>
      <p:ext uri="{BB962C8B-B14F-4D97-AF65-F5344CB8AC3E}">
        <p14:creationId xmlns:p14="http://schemas.microsoft.com/office/powerpoint/2010/main" val="1616738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33</a:t>
            </a:fld>
            <a:endParaRPr lang="de-DE"/>
          </a:p>
        </p:txBody>
      </p:sp>
      <p:sp>
        <p:nvSpPr>
          <p:cNvPr id="3" name="Textplatzhalter 2"/>
          <p:cNvSpPr>
            <a:spLocks noGrp="1"/>
          </p:cNvSpPr>
          <p:nvPr>
            <p:ph type="body" sz="half" idx="2"/>
          </p:nvPr>
        </p:nvSpPr>
        <p:spPr/>
        <p:txBody>
          <a:bodyPr/>
          <a:lstStyle/>
          <a:p>
            <a:endParaRPr lang="de-DE" dirty="0"/>
          </a:p>
        </p:txBody>
      </p:sp>
      <p:sp>
        <p:nvSpPr>
          <p:cNvPr id="4" name="Titel 3"/>
          <p:cNvSpPr>
            <a:spLocks noGrp="1"/>
          </p:cNvSpPr>
          <p:nvPr>
            <p:ph type="title"/>
          </p:nvPr>
        </p:nvSpPr>
        <p:spPr/>
        <p:txBody>
          <a:bodyPr/>
          <a:lstStyle/>
          <a:p>
            <a:endParaRPr lang="de-DE"/>
          </a:p>
        </p:txBody>
      </p:sp>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290" y="61566"/>
            <a:ext cx="5997676" cy="3373693"/>
          </a:xfrm>
          <a:prstGeom prst="rect">
            <a:avLst/>
          </a:prstGeom>
        </p:spPr>
      </p:pic>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39852" y="138380"/>
            <a:ext cx="5724560" cy="3220065"/>
          </a:xfrm>
          <a:prstGeom prst="rect">
            <a:avLst/>
          </a:prstGeom>
        </p:spPr>
      </p:pic>
      <p:pic>
        <p:nvPicPr>
          <p:cNvPr id="7" name="Grafi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8" y="1878897"/>
            <a:ext cx="6084872" cy="3422741"/>
          </a:xfrm>
          <a:prstGeom prst="rect">
            <a:avLst/>
          </a:prstGeom>
        </p:spPr>
      </p:pic>
      <p:pic>
        <p:nvPicPr>
          <p:cNvPr id="8" name="Grafik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89521" y="2209499"/>
            <a:ext cx="5271663" cy="2965311"/>
          </a:xfrm>
          <a:prstGeom prst="rect">
            <a:avLst/>
          </a:prstGeom>
        </p:spPr>
      </p:pic>
      <p:pic>
        <p:nvPicPr>
          <p:cNvPr id="9" name="Grafik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149" y="3002639"/>
            <a:ext cx="5728367" cy="3222207"/>
          </a:xfrm>
          <a:prstGeom prst="rect">
            <a:avLst/>
          </a:prstGeom>
        </p:spPr>
      </p:pic>
      <p:pic>
        <p:nvPicPr>
          <p:cNvPr id="10" name="Grafik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35021" y="3164191"/>
            <a:ext cx="4876799" cy="2743200"/>
          </a:xfrm>
          <a:prstGeom prst="rect">
            <a:avLst/>
          </a:prstGeom>
        </p:spPr>
      </p:pic>
      <p:pic>
        <p:nvPicPr>
          <p:cNvPr id="11" name="Grafik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370514" y="3667082"/>
            <a:ext cx="5750930" cy="2930568"/>
          </a:xfrm>
          <a:prstGeom prst="rect">
            <a:avLst/>
          </a:prstGeom>
        </p:spPr>
      </p:pic>
    </p:spTree>
    <p:extLst>
      <p:ext uri="{BB962C8B-B14F-4D97-AF65-F5344CB8AC3E}">
        <p14:creationId xmlns:p14="http://schemas.microsoft.com/office/powerpoint/2010/main" val="179005494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34</a:t>
            </a:fld>
            <a:endParaRPr lang="de-DE"/>
          </a:p>
        </p:txBody>
      </p:sp>
      <p:sp>
        <p:nvSpPr>
          <p:cNvPr id="3" name="Textplatzhalter 2"/>
          <p:cNvSpPr>
            <a:spLocks noGrp="1"/>
          </p:cNvSpPr>
          <p:nvPr>
            <p:ph type="body" sz="half" idx="2"/>
          </p:nvPr>
        </p:nvSpPr>
        <p:spPr/>
        <p:txBody>
          <a:bodyPr/>
          <a:lstStyle/>
          <a:p>
            <a:endParaRPr lang="de-DE" dirty="0"/>
          </a:p>
        </p:txBody>
      </p:sp>
      <p:sp>
        <p:nvSpPr>
          <p:cNvPr id="4" name="Titel 3"/>
          <p:cNvSpPr>
            <a:spLocks noGrp="1"/>
          </p:cNvSpPr>
          <p:nvPr>
            <p:ph type="title"/>
          </p:nvPr>
        </p:nvSpPr>
        <p:spPr/>
        <p:txBody>
          <a:bodyPr/>
          <a:lstStyle/>
          <a:p>
            <a:r>
              <a:rPr lang="de-DE" dirty="0" smtClean="0"/>
              <a:t>APP-</a:t>
            </a:r>
            <a:r>
              <a:rPr lang="de-DE" dirty="0" err="1" smtClean="0"/>
              <a:t>benefits</a:t>
            </a:r>
            <a:r>
              <a:rPr lang="de-DE" dirty="0" smtClean="0"/>
              <a:t>-studie</a:t>
            </a:r>
            <a:endParaRPr lang="de-DE" dirty="0"/>
          </a:p>
        </p:txBody>
      </p:sp>
      <p:pic>
        <p:nvPicPr>
          <p:cNvPr id="5" name="Grafik 4"/>
          <p:cNvPicPr>
            <a:picLocks noChangeAspect="1"/>
          </p:cNvPicPr>
          <p:nvPr/>
        </p:nvPicPr>
        <p:blipFill>
          <a:blip r:embed="rId2"/>
          <a:stretch>
            <a:fillRect/>
          </a:stretch>
        </p:blipFill>
        <p:spPr>
          <a:xfrm>
            <a:off x="641683" y="1781069"/>
            <a:ext cx="10659979" cy="4816581"/>
          </a:xfrm>
          <a:prstGeom prst="rect">
            <a:avLst/>
          </a:prstGeom>
        </p:spPr>
      </p:pic>
    </p:spTree>
    <p:extLst>
      <p:ext uri="{BB962C8B-B14F-4D97-AF65-F5344CB8AC3E}">
        <p14:creationId xmlns:p14="http://schemas.microsoft.com/office/powerpoint/2010/main" val="66404826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35</a:t>
            </a:fld>
            <a:endParaRPr lang="de-DE"/>
          </a:p>
        </p:txBody>
      </p:sp>
      <p:sp>
        <p:nvSpPr>
          <p:cNvPr id="4" name="Titel 3"/>
          <p:cNvSpPr>
            <a:spLocks noGrp="1"/>
          </p:cNvSpPr>
          <p:nvPr>
            <p:ph type="title"/>
          </p:nvPr>
        </p:nvSpPr>
        <p:spPr/>
        <p:txBody>
          <a:bodyPr/>
          <a:lstStyle/>
          <a:p>
            <a:r>
              <a:rPr lang="de-DE" dirty="0"/>
              <a:t>Was sind die größten personalpolitischen</a:t>
            </a:r>
            <a:br>
              <a:rPr lang="de-DE" dirty="0"/>
            </a:br>
            <a:r>
              <a:rPr lang="de-DE" dirty="0"/>
              <a:t>Herausforderungen der Unternehmen?</a:t>
            </a:r>
          </a:p>
        </p:txBody>
      </p:sp>
      <p:pic>
        <p:nvPicPr>
          <p:cNvPr id="5" name="Grafik 4"/>
          <p:cNvPicPr>
            <a:picLocks noChangeAspect="1"/>
          </p:cNvPicPr>
          <p:nvPr/>
        </p:nvPicPr>
        <p:blipFill>
          <a:blip r:embed="rId2"/>
          <a:stretch>
            <a:fillRect/>
          </a:stretch>
        </p:blipFill>
        <p:spPr>
          <a:xfrm>
            <a:off x="529390" y="1748678"/>
            <a:ext cx="10467474" cy="4655859"/>
          </a:xfrm>
          <a:prstGeom prst="rect">
            <a:avLst/>
          </a:prstGeom>
        </p:spPr>
      </p:pic>
    </p:spTree>
    <p:extLst>
      <p:ext uri="{BB962C8B-B14F-4D97-AF65-F5344CB8AC3E}">
        <p14:creationId xmlns:p14="http://schemas.microsoft.com/office/powerpoint/2010/main" val="6424140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36</a:t>
            </a:fld>
            <a:endParaRPr lang="de-DE"/>
          </a:p>
        </p:txBody>
      </p:sp>
      <p:pic>
        <p:nvPicPr>
          <p:cNvPr id="5" name="Grafik 4"/>
          <p:cNvPicPr>
            <a:picLocks noChangeAspect="1"/>
          </p:cNvPicPr>
          <p:nvPr/>
        </p:nvPicPr>
        <p:blipFill>
          <a:blip r:embed="rId2"/>
          <a:stretch>
            <a:fillRect/>
          </a:stretch>
        </p:blipFill>
        <p:spPr>
          <a:xfrm>
            <a:off x="0" y="1695766"/>
            <a:ext cx="12192000" cy="4308284"/>
          </a:xfrm>
          <a:prstGeom prst="rect">
            <a:avLst/>
          </a:prstGeom>
        </p:spPr>
      </p:pic>
      <p:sp>
        <p:nvSpPr>
          <p:cNvPr id="4" name="Titel 3"/>
          <p:cNvSpPr>
            <a:spLocks noGrp="1"/>
          </p:cNvSpPr>
          <p:nvPr>
            <p:ph type="title"/>
          </p:nvPr>
        </p:nvSpPr>
        <p:spPr/>
        <p:txBody>
          <a:bodyPr/>
          <a:lstStyle/>
          <a:p>
            <a:r>
              <a:rPr lang="de-DE" dirty="0">
                <a:solidFill>
                  <a:srgbClr val="003781"/>
                </a:solidFill>
              </a:rPr>
              <a:t>Welche </a:t>
            </a:r>
            <a:r>
              <a:rPr lang="de-DE" dirty="0" err="1">
                <a:solidFill>
                  <a:srgbClr val="F86100"/>
                </a:solidFill>
              </a:rPr>
              <a:t>Benefits</a:t>
            </a:r>
            <a:r>
              <a:rPr lang="de-DE" dirty="0">
                <a:solidFill>
                  <a:srgbClr val="F86100"/>
                </a:solidFill>
              </a:rPr>
              <a:t>-Strategie</a:t>
            </a:r>
            <a:r>
              <a:rPr lang="de-DE" dirty="0">
                <a:solidFill>
                  <a:srgbClr val="003781"/>
                </a:solidFill>
              </a:rPr>
              <a:t>verfolgen die </a:t>
            </a:r>
            <a:r>
              <a:rPr lang="de-DE" dirty="0" err="1">
                <a:solidFill>
                  <a:srgbClr val="003781"/>
                </a:solidFill>
              </a:rPr>
              <a:t>Unternehmen?Und</a:t>
            </a:r>
            <a:r>
              <a:rPr lang="de-DE" dirty="0">
                <a:solidFill>
                  <a:srgbClr val="003781"/>
                </a:solidFill>
              </a:rPr>
              <a:t> soll sich das in </a:t>
            </a:r>
            <a:r>
              <a:rPr lang="de-DE" dirty="0" err="1">
                <a:solidFill>
                  <a:srgbClr val="F86100"/>
                </a:solidFill>
              </a:rPr>
              <a:t>Zukunft</a:t>
            </a:r>
            <a:r>
              <a:rPr lang="de-DE" dirty="0" err="1">
                <a:solidFill>
                  <a:srgbClr val="003781"/>
                </a:solidFill>
              </a:rPr>
              <a:t>ändern</a:t>
            </a:r>
            <a:r>
              <a:rPr lang="de-DE" dirty="0">
                <a:solidFill>
                  <a:srgbClr val="003781"/>
                </a:solidFill>
              </a:rPr>
              <a:t>?</a:t>
            </a:r>
            <a:endParaRPr lang="de-DE" dirty="0"/>
          </a:p>
        </p:txBody>
      </p:sp>
    </p:spTree>
    <p:extLst>
      <p:ext uri="{BB962C8B-B14F-4D97-AF65-F5344CB8AC3E}">
        <p14:creationId xmlns:p14="http://schemas.microsoft.com/office/powerpoint/2010/main" val="125874939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37</a:t>
            </a:fld>
            <a:endParaRPr lang="de-DE"/>
          </a:p>
        </p:txBody>
      </p:sp>
      <p:sp>
        <p:nvSpPr>
          <p:cNvPr id="4" name="Titel 3"/>
          <p:cNvSpPr>
            <a:spLocks noGrp="1"/>
          </p:cNvSpPr>
          <p:nvPr>
            <p:ph type="title"/>
          </p:nvPr>
        </p:nvSpPr>
        <p:spPr/>
        <p:txBody>
          <a:bodyPr/>
          <a:lstStyle/>
          <a:p>
            <a:r>
              <a:rPr lang="de-DE" dirty="0">
                <a:solidFill>
                  <a:srgbClr val="003781"/>
                </a:solidFill>
              </a:rPr>
              <a:t>Wieviel </a:t>
            </a:r>
            <a:r>
              <a:rPr lang="de-DE" dirty="0" smtClean="0">
                <a:solidFill>
                  <a:srgbClr val="F86100"/>
                </a:solidFill>
              </a:rPr>
              <a:t>investieren </a:t>
            </a:r>
            <a:r>
              <a:rPr lang="de-DE" dirty="0" smtClean="0">
                <a:solidFill>
                  <a:srgbClr val="003781"/>
                </a:solidFill>
              </a:rPr>
              <a:t>die </a:t>
            </a:r>
            <a:r>
              <a:rPr lang="de-DE" dirty="0">
                <a:solidFill>
                  <a:srgbClr val="003781"/>
                </a:solidFill>
              </a:rPr>
              <a:t>Unternehmen aktuell </a:t>
            </a:r>
            <a:r>
              <a:rPr lang="de-DE" dirty="0" smtClean="0">
                <a:solidFill>
                  <a:srgbClr val="F86100"/>
                </a:solidFill>
              </a:rPr>
              <a:t>freiwillig </a:t>
            </a:r>
            <a:r>
              <a:rPr lang="de-DE" dirty="0" smtClean="0">
                <a:solidFill>
                  <a:srgbClr val="003781"/>
                </a:solidFill>
              </a:rPr>
              <a:t>in </a:t>
            </a:r>
            <a:r>
              <a:rPr lang="de-DE" dirty="0">
                <a:solidFill>
                  <a:srgbClr val="003781"/>
                </a:solidFill>
              </a:rPr>
              <a:t>arbeitgeberfinanzierte </a:t>
            </a:r>
            <a:r>
              <a:rPr lang="de-DE" dirty="0" err="1">
                <a:solidFill>
                  <a:srgbClr val="003781"/>
                </a:solidFill>
              </a:rPr>
              <a:t>Benefits</a:t>
            </a:r>
            <a:r>
              <a:rPr lang="de-DE" dirty="0">
                <a:solidFill>
                  <a:srgbClr val="003781"/>
                </a:solidFill>
              </a:rPr>
              <a:t>?</a:t>
            </a:r>
            <a:endParaRPr lang="de-DE" dirty="0"/>
          </a:p>
        </p:txBody>
      </p:sp>
      <p:pic>
        <p:nvPicPr>
          <p:cNvPr id="5" name="Grafik 4"/>
          <p:cNvPicPr>
            <a:picLocks noChangeAspect="1"/>
          </p:cNvPicPr>
          <p:nvPr/>
        </p:nvPicPr>
        <p:blipFill>
          <a:blip r:embed="rId2"/>
          <a:stretch>
            <a:fillRect/>
          </a:stretch>
        </p:blipFill>
        <p:spPr>
          <a:xfrm>
            <a:off x="569493" y="1637592"/>
            <a:ext cx="10764253" cy="4352648"/>
          </a:xfrm>
          <a:prstGeom prst="rect">
            <a:avLst/>
          </a:prstGeom>
        </p:spPr>
      </p:pic>
    </p:spTree>
    <p:extLst>
      <p:ext uri="{BB962C8B-B14F-4D97-AF65-F5344CB8AC3E}">
        <p14:creationId xmlns:p14="http://schemas.microsoft.com/office/powerpoint/2010/main" val="21157958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38</a:t>
            </a:fld>
            <a:endParaRPr lang="de-DE" dirty="0"/>
          </a:p>
        </p:txBody>
      </p:sp>
      <p:sp>
        <p:nvSpPr>
          <p:cNvPr id="4" name="Titel 3"/>
          <p:cNvSpPr>
            <a:spLocks noGrp="1"/>
          </p:cNvSpPr>
          <p:nvPr>
            <p:ph type="title"/>
          </p:nvPr>
        </p:nvSpPr>
        <p:spPr/>
        <p:txBody>
          <a:bodyPr/>
          <a:lstStyle/>
          <a:p>
            <a:r>
              <a:rPr lang="de-DE" dirty="0" smtClean="0"/>
              <a:t>Beispiele für moderne </a:t>
            </a:r>
            <a:r>
              <a:rPr lang="de-DE" cap="none" dirty="0" err="1" smtClean="0"/>
              <a:t>b</a:t>
            </a:r>
            <a:r>
              <a:rPr lang="de-DE" dirty="0" err="1" smtClean="0"/>
              <a:t>AV</a:t>
            </a:r>
            <a:r>
              <a:rPr lang="de-DE" dirty="0" smtClean="0"/>
              <a:t>-Konzepte</a:t>
            </a:r>
            <a:endParaRPr lang="de-DE" dirty="0"/>
          </a:p>
        </p:txBody>
      </p:sp>
      <p:sp>
        <p:nvSpPr>
          <p:cNvPr id="7" name="Textfeld 6"/>
          <p:cNvSpPr txBox="1"/>
          <p:nvPr/>
        </p:nvSpPr>
        <p:spPr>
          <a:xfrm>
            <a:off x="7950417" y="1640857"/>
            <a:ext cx="3563888" cy="954107"/>
          </a:xfrm>
          <a:prstGeom prst="rect">
            <a:avLst/>
          </a:prstGeom>
          <a:noFill/>
        </p:spPr>
        <p:txBody>
          <a:bodyPr wrap="square" rtlCol="0">
            <a:spAutoFit/>
          </a:bodyPr>
          <a:lstStyle/>
          <a:p>
            <a:r>
              <a:rPr lang="de-DE" sz="1400" b="1" dirty="0" smtClean="0">
                <a:solidFill>
                  <a:srgbClr val="1D2D4B"/>
                </a:solidFill>
              </a:rPr>
              <a:t>S</a:t>
            </a:r>
            <a:r>
              <a:rPr lang="de-DE" sz="1400" dirty="0" smtClean="0">
                <a:solidFill>
                  <a:srgbClr val="1D2D4B"/>
                </a:solidFill>
              </a:rPr>
              <a:t> </a:t>
            </a:r>
          </a:p>
          <a:p>
            <a:pPr marL="171450" indent="-171450">
              <a:buFont typeface="Wingdings" panose="05000000000000000000" pitchFamily="2" charset="2"/>
              <a:buChar char="§"/>
            </a:pPr>
            <a:r>
              <a:rPr lang="de-DE" sz="1400" dirty="0" smtClean="0">
                <a:solidFill>
                  <a:srgbClr val="1D2D4B"/>
                </a:solidFill>
              </a:rPr>
              <a:t>Standard erfüllt die gesetzlichen Mindestanforderungen</a:t>
            </a:r>
          </a:p>
          <a:p>
            <a:pPr marL="171450" indent="-171450">
              <a:buFont typeface="Wingdings" panose="05000000000000000000" pitchFamily="2" charset="2"/>
              <a:buChar char="§"/>
            </a:pPr>
            <a:r>
              <a:rPr lang="de-DE" sz="1400" dirty="0" smtClean="0">
                <a:solidFill>
                  <a:srgbClr val="1D2D4B"/>
                </a:solidFill>
              </a:rPr>
              <a:t>Reine Altersvorsorge</a:t>
            </a:r>
            <a:endParaRPr lang="de-DE" sz="1400" dirty="0">
              <a:solidFill>
                <a:srgbClr val="1D2D4B"/>
              </a:solidFill>
            </a:endParaRPr>
          </a:p>
        </p:txBody>
      </p:sp>
      <p:sp>
        <p:nvSpPr>
          <p:cNvPr id="8" name="Textfeld 7"/>
          <p:cNvSpPr txBox="1"/>
          <p:nvPr/>
        </p:nvSpPr>
        <p:spPr>
          <a:xfrm>
            <a:off x="7950417" y="2726120"/>
            <a:ext cx="3563888" cy="1815882"/>
          </a:xfrm>
          <a:prstGeom prst="rect">
            <a:avLst/>
          </a:prstGeom>
          <a:noFill/>
        </p:spPr>
        <p:txBody>
          <a:bodyPr wrap="square" rtlCol="0">
            <a:spAutoFit/>
          </a:bodyPr>
          <a:lstStyle/>
          <a:p>
            <a:r>
              <a:rPr lang="de-DE" sz="1400" b="1" dirty="0" smtClean="0">
                <a:solidFill>
                  <a:srgbClr val="1D2D4B"/>
                </a:solidFill>
              </a:rPr>
              <a:t>M  zusätzlich zu S</a:t>
            </a:r>
            <a:endParaRPr lang="de-DE" sz="1400" dirty="0" smtClean="0">
              <a:solidFill>
                <a:srgbClr val="1D2D4B"/>
              </a:solidFill>
            </a:endParaRPr>
          </a:p>
          <a:p>
            <a:pPr marL="171450" indent="-171450">
              <a:buFont typeface="Wingdings" panose="05000000000000000000" pitchFamily="2" charset="2"/>
              <a:buChar char="§"/>
            </a:pPr>
            <a:r>
              <a:rPr lang="de-DE" sz="1400" b="1" i="1" u="sng" dirty="0" smtClean="0">
                <a:solidFill>
                  <a:srgbClr val="1D2D4B"/>
                </a:solidFill>
              </a:rPr>
              <a:t>Höherer Zuschuss: 50% </a:t>
            </a:r>
            <a:r>
              <a:rPr lang="de-DE" sz="1400" dirty="0" smtClean="0">
                <a:solidFill>
                  <a:srgbClr val="1D2D4B"/>
                </a:solidFill>
              </a:rPr>
              <a:t>vom Umwandlungsbetrag des Mitarbeiters</a:t>
            </a:r>
          </a:p>
          <a:p>
            <a:pPr marL="171450" indent="-171450">
              <a:buFont typeface="Wingdings" panose="05000000000000000000" pitchFamily="2" charset="2"/>
              <a:buChar char="§"/>
            </a:pPr>
            <a:r>
              <a:rPr lang="de-DE" sz="1400" dirty="0" smtClean="0">
                <a:solidFill>
                  <a:srgbClr val="1D2D4B"/>
                </a:solidFill>
              </a:rPr>
              <a:t>Mitarbeiter hat Auswahl bei der Anlagevariante über kapitalmarktorientierte Modelle</a:t>
            </a:r>
          </a:p>
          <a:p>
            <a:pPr marL="171450" indent="-171450">
              <a:buFont typeface="Wingdings" panose="05000000000000000000" pitchFamily="2" charset="2"/>
              <a:buChar char="§"/>
            </a:pPr>
            <a:r>
              <a:rPr lang="de-DE" sz="1400" dirty="0" smtClean="0">
                <a:solidFill>
                  <a:srgbClr val="1D2D4B"/>
                </a:solidFill>
              </a:rPr>
              <a:t>Optional Beitragsübernahme im Falle der Berufsunfähigkeit | </a:t>
            </a:r>
            <a:r>
              <a:rPr lang="de-DE" sz="1400" b="1" i="1" dirty="0" smtClean="0">
                <a:solidFill>
                  <a:srgbClr val="1D2D4B"/>
                </a:solidFill>
              </a:rPr>
              <a:t>Renten-Airbag</a:t>
            </a:r>
            <a:endParaRPr lang="de-DE" sz="1400" b="1" i="1" dirty="0">
              <a:solidFill>
                <a:srgbClr val="1D2D4B"/>
              </a:solidFill>
            </a:endParaRPr>
          </a:p>
        </p:txBody>
      </p:sp>
      <p:sp>
        <p:nvSpPr>
          <p:cNvPr id="9" name="Textfeld 8"/>
          <p:cNvSpPr txBox="1"/>
          <p:nvPr/>
        </p:nvSpPr>
        <p:spPr>
          <a:xfrm>
            <a:off x="7950417" y="4567422"/>
            <a:ext cx="3563888" cy="2031325"/>
          </a:xfrm>
          <a:prstGeom prst="rect">
            <a:avLst/>
          </a:prstGeom>
          <a:noFill/>
        </p:spPr>
        <p:txBody>
          <a:bodyPr wrap="square" rtlCol="0">
            <a:spAutoFit/>
          </a:bodyPr>
          <a:lstStyle/>
          <a:p>
            <a:r>
              <a:rPr lang="de-DE" sz="1400" b="1" dirty="0" smtClean="0">
                <a:solidFill>
                  <a:srgbClr val="1D2D4B"/>
                </a:solidFill>
              </a:rPr>
              <a:t>L  zusätzlich zu M</a:t>
            </a:r>
            <a:endParaRPr lang="de-DE" sz="1400" dirty="0" smtClean="0">
              <a:solidFill>
                <a:srgbClr val="1D2D4B"/>
              </a:solidFill>
            </a:endParaRPr>
          </a:p>
          <a:p>
            <a:pPr marL="171450" indent="-171450">
              <a:buFont typeface="Wingdings" panose="05000000000000000000" pitchFamily="2" charset="2"/>
              <a:buChar char="§"/>
            </a:pPr>
            <a:r>
              <a:rPr lang="de-DE" sz="1400" b="1" i="1" u="sng" dirty="0" smtClean="0">
                <a:solidFill>
                  <a:srgbClr val="1D2D4B"/>
                </a:solidFill>
              </a:rPr>
              <a:t>Höherer Zuschuss: 100% </a:t>
            </a:r>
            <a:r>
              <a:rPr lang="de-DE" sz="1400" dirty="0" smtClean="0">
                <a:solidFill>
                  <a:srgbClr val="1D2D4B"/>
                </a:solidFill>
              </a:rPr>
              <a:t>vom Umwandlungsbetrag des Mitarbeiters</a:t>
            </a:r>
          </a:p>
          <a:p>
            <a:pPr marL="171450" indent="-171450">
              <a:buFont typeface="Wingdings" panose="05000000000000000000" pitchFamily="2" charset="2"/>
              <a:buChar char="§"/>
            </a:pPr>
            <a:r>
              <a:rPr lang="de-DE" sz="1400" dirty="0" smtClean="0">
                <a:solidFill>
                  <a:srgbClr val="1D2D4B"/>
                </a:solidFill>
              </a:rPr>
              <a:t>Optional: betriebliche Einkommensvorsorge mit vereinfachten Zugang und exklusiven Sonderkonditionen</a:t>
            </a:r>
          </a:p>
          <a:p>
            <a:pPr marL="171450" indent="-171450">
              <a:buFont typeface="Wingdings" panose="05000000000000000000" pitchFamily="2" charset="2"/>
              <a:buChar char="§"/>
            </a:pPr>
            <a:r>
              <a:rPr lang="de-DE" sz="1400" dirty="0" smtClean="0">
                <a:solidFill>
                  <a:srgbClr val="1D2D4B"/>
                </a:solidFill>
              </a:rPr>
              <a:t>Betriebliche Krankenversicherung für die Belegschaft </a:t>
            </a:r>
            <a:endParaRPr lang="de-DE" sz="1400" b="1" i="1" dirty="0">
              <a:solidFill>
                <a:srgbClr val="1D2D4B"/>
              </a:solidFill>
            </a:endParaRPr>
          </a:p>
        </p:txBody>
      </p:sp>
      <p:graphicFrame>
        <p:nvGraphicFramePr>
          <p:cNvPr id="10" name="Tabelle 9"/>
          <p:cNvGraphicFramePr>
            <a:graphicFrameLocks noGrp="1"/>
          </p:cNvGraphicFramePr>
          <p:nvPr/>
        </p:nvGraphicFramePr>
        <p:xfrm>
          <a:off x="364220" y="1695766"/>
          <a:ext cx="6793964" cy="4694448"/>
        </p:xfrm>
        <a:graphic>
          <a:graphicData uri="http://schemas.openxmlformats.org/drawingml/2006/table">
            <a:tbl>
              <a:tblPr firstRow="1" bandRow="1">
                <a:tableStyleId>{5C22544A-7EE6-4342-B048-85BDC9FD1C3A}</a:tableStyleId>
              </a:tblPr>
              <a:tblGrid>
                <a:gridCol w="2776144"/>
                <a:gridCol w="469642"/>
                <a:gridCol w="925049"/>
                <a:gridCol w="1348511"/>
                <a:gridCol w="1274618"/>
              </a:tblGrid>
              <a:tr h="5868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smtClean="0">
                          <a:solidFill>
                            <a:schemeClr val="bg1"/>
                          </a:solidFill>
                        </a:rPr>
                        <a:t>325</a:t>
                      </a:r>
                      <a:r>
                        <a:rPr lang="de-DE" sz="1200" baseline="0" dirty="0" smtClean="0">
                          <a:solidFill>
                            <a:schemeClr val="bg1"/>
                          </a:solidFill>
                        </a:rPr>
                        <a:t> Beschäftigte </a:t>
                      </a:r>
                      <a:r>
                        <a:rPr lang="de-DE" sz="1200" dirty="0" smtClean="0">
                          <a:solidFill>
                            <a:schemeClr val="bg1"/>
                          </a:solidFill>
                        </a:rPr>
                        <a:t>                       20.100.000 Euro Lohnsumme</a:t>
                      </a:r>
                    </a:p>
                  </a:txBody>
                  <a:tcPr anchor="ctr">
                    <a:solidFill>
                      <a:srgbClr val="137C9B"/>
                    </a:solidFill>
                  </a:tcPr>
                </a:tc>
                <a:tc>
                  <a:txBody>
                    <a:bodyPr/>
                    <a:lstStyle/>
                    <a:p>
                      <a:pPr marL="0" indent="0" algn="ctr" defTabSz="914400" rtl="0" eaLnBrk="1" latinLnBrk="0" hangingPunct="1"/>
                      <a:r>
                        <a:rPr lang="de-DE" sz="1800" kern="1200" dirty="0" smtClean="0">
                          <a:solidFill>
                            <a:srgbClr val="1D2D4B"/>
                          </a:solidFill>
                          <a:latin typeface="+mn-lt"/>
                          <a:ea typeface="+mn-ea"/>
                          <a:cs typeface="+mn-cs"/>
                        </a:rPr>
                        <a:t>   </a:t>
                      </a:r>
                      <a:endParaRPr lang="de-DE" sz="1800" kern="1200" dirty="0">
                        <a:solidFill>
                          <a:srgbClr val="1D2D4B"/>
                        </a:solidFill>
                        <a:latin typeface="+mn-lt"/>
                        <a:ea typeface="+mn-ea"/>
                        <a:cs typeface="+mn-cs"/>
                      </a:endParaRPr>
                    </a:p>
                  </a:txBody>
                  <a:tcPr anchor="ctr">
                    <a:solidFill>
                      <a:schemeClr val="bg1"/>
                    </a:solidFill>
                  </a:tcPr>
                </a:tc>
                <a:tc>
                  <a:txBody>
                    <a:bodyPr/>
                    <a:lstStyle/>
                    <a:p>
                      <a:pPr marL="439738" indent="-439738" algn="l" defTabSz="914400" rtl="0" eaLnBrk="1" latinLnBrk="0" hangingPunct="1"/>
                      <a:endParaRPr lang="de-DE" sz="1800" kern="1200" dirty="0">
                        <a:solidFill>
                          <a:srgbClr val="1D2D4B"/>
                        </a:solidFill>
                        <a:latin typeface="+mn-lt"/>
                        <a:ea typeface="+mn-ea"/>
                        <a:cs typeface="+mn-cs"/>
                      </a:endParaRPr>
                    </a:p>
                  </a:txBody>
                  <a:tcPr anchor="ctr">
                    <a:solidFill>
                      <a:schemeClr val="bg1"/>
                    </a:solidFill>
                  </a:tcPr>
                </a:tc>
                <a:tc>
                  <a:txBody>
                    <a:bodyPr/>
                    <a:lstStyle/>
                    <a:p>
                      <a:pPr algn="ctr" defTabSz="895350">
                        <a:tabLst>
                          <a:tab pos="895350" algn="l"/>
                        </a:tabLst>
                      </a:pPr>
                      <a:endParaRPr lang="de-DE" dirty="0">
                        <a:solidFill>
                          <a:srgbClr val="1D2D4B"/>
                        </a:solidFill>
                      </a:endParaRPr>
                    </a:p>
                  </a:txBody>
                  <a:tcPr anchor="ctr">
                    <a:solidFill>
                      <a:schemeClr val="bg1"/>
                    </a:solidFill>
                  </a:tcPr>
                </a:tc>
                <a:tc>
                  <a:txBody>
                    <a:bodyPr/>
                    <a:lstStyle/>
                    <a:p>
                      <a:pPr algn="ctr"/>
                      <a:endParaRPr lang="de-DE" dirty="0">
                        <a:solidFill>
                          <a:srgbClr val="1D2D4B"/>
                        </a:solidFill>
                      </a:endParaRPr>
                    </a:p>
                  </a:txBody>
                  <a:tcPr anchor="ctr">
                    <a:solidFill>
                      <a:schemeClr val="bg1"/>
                    </a:solidFill>
                  </a:tcPr>
                </a:tc>
              </a:tr>
              <a:tr h="586806">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de-DE" sz="1050" b="1" dirty="0" smtClean="0">
                          <a:solidFill>
                            <a:srgbClr val="1D2D4B"/>
                          </a:solidFill>
                        </a:rPr>
                        <a:t>Teilnehmer</a:t>
                      </a:r>
                      <a:r>
                        <a:rPr lang="de-DE" sz="1050" b="1" baseline="0" dirty="0" smtClean="0">
                          <a:solidFill>
                            <a:srgbClr val="1D2D4B"/>
                          </a:solidFill>
                        </a:rPr>
                        <a:t> Entgeltumwandlung in %</a:t>
                      </a:r>
                      <a:endParaRPr lang="de-DE" sz="1050" b="1" dirty="0" smtClean="0">
                        <a:solidFill>
                          <a:srgbClr val="1D2D4B"/>
                        </a:solidFill>
                      </a:endParaRPr>
                    </a:p>
                  </a:txBody>
                  <a:tcPr anchor="ctr"/>
                </a:tc>
                <a:tc gridSpan="2">
                  <a:txBody>
                    <a:bodyPr/>
                    <a:lstStyle/>
                    <a:p>
                      <a:pPr marL="0" algn="ctr" defTabSz="914400" rtl="0" eaLnBrk="1" latinLnBrk="0" hangingPunct="1"/>
                      <a:r>
                        <a:rPr lang="de-DE" sz="1200" kern="1200" dirty="0" smtClean="0">
                          <a:solidFill>
                            <a:srgbClr val="1D2D4B"/>
                          </a:solidFill>
                          <a:latin typeface="+mn-lt"/>
                          <a:ea typeface="+mn-ea"/>
                          <a:cs typeface="+mn-cs"/>
                        </a:rPr>
                        <a:t>50 %</a:t>
                      </a:r>
                      <a:endParaRPr lang="de-DE" sz="1200" kern="1200" dirty="0">
                        <a:solidFill>
                          <a:srgbClr val="1D2D4B"/>
                        </a:solidFill>
                        <a:latin typeface="+mn-lt"/>
                        <a:ea typeface="+mn-ea"/>
                        <a:cs typeface="+mn-cs"/>
                      </a:endParaRPr>
                    </a:p>
                  </a:txBody>
                  <a:tcPr anchor="ctr"/>
                </a:tc>
                <a:tc hMerge="1">
                  <a:txBody>
                    <a:bodyPr/>
                    <a:lstStyle/>
                    <a:p>
                      <a:endParaRPr lang="de-DE"/>
                    </a:p>
                  </a:txBody>
                  <a:tcPr/>
                </a:tc>
                <a:tc>
                  <a:txBody>
                    <a:bodyPr/>
                    <a:lstStyle/>
                    <a:p>
                      <a:pPr algn="ctr"/>
                      <a:r>
                        <a:rPr lang="de-DE" sz="1200" dirty="0" smtClean="0">
                          <a:solidFill>
                            <a:srgbClr val="1D2D4B"/>
                          </a:solidFill>
                        </a:rPr>
                        <a:t>71 %</a:t>
                      </a:r>
                      <a:endParaRPr lang="de-DE" sz="1200" dirty="0">
                        <a:solidFill>
                          <a:srgbClr val="1D2D4B"/>
                        </a:solidFill>
                      </a:endParaRPr>
                    </a:p>
                  </a:txBody>
                  <a:tcPr anchor="ctr"/>
                </a:tc>
                <a:tc>
                  <a:txBody>
                    <a:bodyPr/>
                    <a:lstStyle/>
                    <a:p>
                      <a:pPr algn="ctr"/>
                      <a:r>
                        <a:rPr lang="de-DE" sz="1200" dirty="0" smtClean="0">
                          <a:solidFill>
                            <a:srgbClr val="1D2D4B"/>
                          </a:solidFill>
                        </a:rPr>
                        <a:t>81 %</a:t>
                      </a:r>
                      <a:endParaRPr lang="de-DE" sz="1200" dirty="0">
                        <a:solidFill>
                          <a:srgbClr val="1D2D4B"/>
                        </a:solidFill>
                      </a:endParaRPr>
                    </a:p>
                  </a:txBody>
                  <a:tcPr anchor="ctr"/>
                </a:tc>
              </a:tr>
              <a:tr h="586806">
                <a:tc>
                  <a:txBody>
                    <a:bodyPr/>
                    <a:lstStyle/>
                    <a:p>
                      <a:pPr algn="r"/>
                      <a:r>
                        <a:rPr lang="de-DE" sz="1050" b="1" dirty="0" smtClean="0">
                          <a:solidFill>
                            <a:srgbClr val="1D2D4B"/>
                          </a:solidFill>
                        </a:rPr>
                        <a:t>Teilnehmer</a:t>
                      </a:r>
                      <a:r>
                        <a:rPr lang="de-DE" sz="1050" b="1" baseline="0" dirty="0" smtClean="0">
                          <a:solidFill>
                            <a:srgbClr val="1D2D4B"/>
                          </a:solidFill>
                        </a:rPr>
                        <a:t> Entgeltumwandlung </a:t>
                      </a:r>
                    </a:p>
                  </a:txBody>
                  <a:tcPr anchor="ctr"/>
                </a:tc>
                <a:tc gridSpan="2">
                  <a:txBody>
                    <a:bodyPr/>
                    <a:lstStyle/>
                    <a:p>
                      <a:pPr marL="0" algn="ctr" defTabSz="914400" rtl="0" eaLnBrk="1" latinLnBrk="0" hangingPunct="1"/>
                      <a:r>
                        <a:rPr lang="de-DE" sz="1200" kern="1200" dirty="0" smtClean="0">
                          <a:solidFill>
                            <a:srgbClr val="1D2D4B"/>
                          </a:solidFill>
                          <a:latin typeface="+mn-lt"/>
                          <a:ea typeface="+mn-ea"/>
                          <a:cs typeface="+mn-cs"/>
                        </a:rPr>
                        <a:t>163</a:t>
                      </a:r>
                      <a:endParaRPr lang="de-DE" sz="1200" kern="1200" dirty="0">
                        <a:solidFill>
                          <a:srgbClr val="1D2D4B"/>
                        </a:solidFill>
                        <a:latin typeface="+mn-lt"/>
                        <a:ea typeface="+mn-ea"/>
                        <a:cs typeface="+mn-cs"/>
                      </a:endParaRPr>
                    </a:p>
                  </a:txBody>
                  <a:tcPr anchor="ctr"/>
                </a:tc>
                <a:tc hMerge="1">
                  <a:txBody>
                    <a:bodyPr/>
                    <a:lstStyle/>
                    <a:p>
                      <a:endParaRPr lang="de-DE"/>
                    </a:p>
                  </a:txBody>
                  <a:tcPr/>
                </a:tc>
                <a:tc>
                  <a:txBody>
                    <a:bodyPr/>
                    <a:lstStyle/>
                    <a:p>
                      <a:pPr algn="ctr"/>
                      <a:r>
                        <a:rPr lang="de-DE" sz="1200" dirty="0" smtClean="0">
                          <a:solidFill>
                            <a:srgbClr val="1D2D4B"/>
                          </a:solidFill>
                        </a:rPr>
                        <a:t>230</a:t>
                      </a:r>
                      <a:endParaRPr lang="de-DE" sz="1200" dirty="0">
                        <a:solidFill>
                          <a:srgbClr val="1D2D4B"/>
                        </a:solidFill>
                      </a:endParaRPr>
                    </a:p>
                  </a:txBody>
                  <a:tcPr anchor="ctr"/>
                </a:tc>
                <a:tc>
                  <a:txBody>
                    <a:bodyPr/>
                    <a:lstStyle/>
                    <a:p>
                      <a:pPr algn="ctr"/>
                      <a:r>
                        <a:rPr lang="de-DE" sz="1200" dirty="0" smtClean="0">
                          <a:solidFill>
                            <a:srgbClr val="1D2D4B"/>
                          </a:solidFill>
                        </a:rPr>
                        <a:t>263</a:t>
                      </a:r>
                      <a:endParaRPr lang="de-DE" sz="1200" dirty="0">
                        <a:solidFill>
                          <a:srgbClr val="1D2D4B"/>
                        </a:solidFill>
                      </a:endParaRPr>
                    </a:p>
                  </a:txBody>
                  <a:tcPr anchor="ctr"/>
                </a:tc>
              </a:tr>
              <a:tr h="586806">
                <a:tc>
                  <a:txBody>
                    <a:bodyPr/>
                    <a:lstStyle/>
                    <a:p>
                      <a:pPr algn="r"/>
                      <a:r>
                        <a:rPr lang="de-DE" sz="1050" b="1" dirty="0" smtClean="0">
                          <a:solidFill>
                            <a:srgbClr val="1D2D4B"/>
                          </a:solidFill>
                        </a:rPr>
                        <a:t>Jahresbetrag</a:t>
                      </a:r>
                      <a:r>
                        <a:rPr lang="de-DE" sz="1050" b="1" baseline="0" dirty="0" smtClean="0">
                          <a:solidFill>
                            <a:srgbClr val="1D2D4B"/>
                          </a:solidFill>
                        </a:rPr>
                        <a:t> Entgeltumwandlung </a:t>
                      </a:r>
                      <a:endParaRPr lang="de-DE" sz="1050" b="1" dirty="0">
                        <a:solidFill>
                          <a:srgbClr val="1D2D4B"/>
                        </a:solidFill>
                      </a:endParaRPr>
                    </a:p>
                  </a:txBody>
                  <a:tcPr anchor="ctr"/>
                </a:tc>
                <a:tc gridSpan="2">
                  <a:txBody>
                    <a:bodyPr/>
                    <a:lstStyle/>
                    <a:p>
                      <a:pPr algn="ctr"/>
                      <a:r>
                        <a:rPr lang="de-DE" sz="1200" dirty="0" smtClean="0">
                          <a:solidFill>
                            <a:srgbClr val="1D2D4B"/>
                          </a:solidFill>
                        </a:rPr>
                        <a:t>192.720 Euro</a:t>
                      </a:r>
                      <a:endParaRPr lang="de-DE" sz="1200" dirty="0">
                        <a:solidFill>
                          <a:srgbClr val="1D2D4B"/>
                        </a:solidFill>
                      </a:endParaRPr>
                    </a:p>
                  </a:txBody>
                  <a:tcPr anchor="ctr"/>
                </a:tc>
                <a:tc hMerge="1">
                  <a:txBody>
                    <a:bodyPr/>
                    <a:lstStyle/>
                    <a:p>
                      <a:endParaRPr lang="de-DE"/>
                    </a:p>
                  </a:txBody>
                  <a:tcPr/>
                </a:tc>
                <a:tc>
                  <a:txBody>
                    <a:bodyPr/>
                    <a:lstStyle/>
                    <a:p>
                      <a:pPr algn="ctr"/>
                      <a:r>
                        <a:rPr lang="de-DE" sz="1200" dirty="0" smtClean="0">
                          <a:solidFill>
                            <a:srgbClr val="1D2D4B"/>
                          </a:solidFill>
                        </a:rPr>
                        <a:t>338.160 Euro</a:t>
                      </a:r>
                      <a:endParaRPr lang="de-DE" sz="1200" dirty="0">
                        <a:solidFill>
                          <a:srgbClr val="1D2D4B"/>
                        </a:solidFill>
                      </a:endParaRPr>
                    </a:p>
                  </a:txBody>
                  <a:tcPr anchor="ctr"/>
                </a:tc>
                <a:tc>
                  <a:txBody>
                    <a:bodyPr/>
                    <a:lstStyle/>
                    <a:p>
                      <a:pPr algn="ctr"/>
                      <a:r>
                        <a:rPr lang="de-DE" sz="1200" dirty="0" smtClean="0">
                          <a:solidFill>
                            <a:srgbClr val="1D2D4B"/>
                          </a:solidFill>
                        </a:rPr>
                        <a:t>543.600 Euro</a:t>
                      </a:r>
                      <a:endParaRPr lang="de-DE" sz="1200" dirty="0">
                        <a:solidFill>
                          <a:srgbClr val="1D2D4B"/>
                        </a:solidFill>
                      </a:endParaRPr>
                    </a:p>
                  </a:txBody>
                  <a:tcPr anchor="ctr"/>
                </a:tc>
              </a:tr>
              <a:tr h="586806">
                <a:tc>
                  <a:txBody>
                    <a:bodyPr/>
                    <a:lstStyle/>
                    <a:p>
                      <a:pPr algn="r"/>
                      <a:r>
                        <a:rPr lang="de-DE" sz="1050" b="1" dirty="0" smtClean="0">
                          <a:solidFill>
                            <a:srgbClr val="1D2D4B"/>
                          </a:solidFill>
                        </a:rPr>
                        <a:t>Summe der SV-Einsparung</a:t>
                      </a:r>
                      <a:endParaRPr lang="de-DE" sz="1050" b="1" dirty="0">
                        <a:solidFill>
                          <a:srgbClr val="1D2D4B"/>
                        </a:solidFill>
                      </a:endParaRPr>
                    </a:p>
                  </a:txBody>
                  <a:tcPr anchor="ctr"/>
                </a:tc>
                <a:tc gridSpan="2">
                  <a:txBody>
                    <a:bodyPr/>
                    <a:lstStyle/>
                    <a:p>
                      <a:pPr algn="ctr"/>
                      <a:r>
                        <a:rPr lang="de-DE" sz="1200" dirty="0" smtClean="0">
                          <a:solidFill>
                            <a:srgbClr val="1D2D4B"/>
                          </a:solidFill>
                        </a:rPr>
                        <a:t>-25.675 Euro</a:t>
                      </a:r>
                      <a:endParaRPr lang="de-DE" sz="1200" dirty="0">
                        <a:solidFill>
                          <a:srgbClr val="1D2D4B"/>
                        </a:solidFill>
                      </a:endParaRPr>
                    </a:p>
                  </a:txBody>
                  <a:tcPr anchor="ctr"/>
                </a:tc>
                <a:tc hMerge="1">
                  <a:txBody>
                    <a:bodyPr/>
                    <a:lstStyle/>
                    <a:p>
                      <a:endParaRPr lang="de-DE"/>
                    </a:p>
                  </a:txBody>
                  <a:tcPr/>
                </a:tc>
                <a:tc>
                  <a:txBody>
                    <a:bodyPr/>
                    <a:lstStyle/>
                    <a:p>
                      <a:pPr algn="ctr"/>
                      <a:r>
                        <a:rPr lang="de-DE" sz="1200" dirty="0" smtClean="0">
                          <a:solidFill>
                            <a:srgbClr val="1D2D4B"/>
                          </a:solidFill>
                        </a:rPr>
                        <a:t>-47.426 Euro</a:t>
                      </a:r>
                      <a:endParaRPr lang="de-DE" sz="1200" dirty="0">
                        <a:solidFill>
                          <a:srgbClr val="1D2D4B"/>
                        </a:solidFill>
                      </a:endParaRPr>
                    </a:p>
                  </a:txBody>
                  <a:tcPr anchor="ctr"/>
                </a:tc>
                <a:tc>
                  <a:txBody>
                    <a:bodyPr/>
                    <a:lstStyle/>
                    <a:p>
                      <a:pPr algn="ctr"/>
                      <a:r>
                        <a:rPr lang="de-DE" sz="1200" dirty="0" smtClean="0">
                          <a:solidFill>
                            <a:srgbClr val="1D2D4B"/>
                          </a:solidFill>
                        </a:rPr>
                        <a:t>-78.451 Euro</a:t>
                      </a:r>
                      <a:endParaRPr lang="de-DE" sz="1200" dirty="0">
                        <a:solidFill>
                          <a:srgbClr val="1D2D4B"/>
                        </a:solidFill>
                      </a:endParaRPr>
                    </a:p>
                  </a:txBody>
                  <a:tcPr anchor="ctr"/>
                </a:tc>
              </a:tr>
              <a:tr h="586806">
                <a:tc>
                  <a:txBody>
                    <a:bodyPr/>
                    <a:lstStyle/>
                    <a:p>
                      <a:pPr algn="r"/>
                      <a:r>
                        <a:rPr lang="de-DE" sz="1050" b="1" dirty="0" smtClean="0">
                          <a:solidFill>
                            <a:srgbClr val="1D2D4B"/>
                          </a:solidFill>
                        </a:rPr>
                        <a:t>Summer Arbeitgeberzuschuss</a:t>
                      </a:r>
                      <a:endParaRPr lang="de-DE" sz="1050" b="1" dirty="0">
                        <a:solidFill>
                          <a:srgbClr val="1D2D4B"/>
                        </a:solidFill>
                      </a:endParaRPr>
                    </a:p>
                  </a:txBody>
                  <a:tcPr anchor="ctr"/>
                </a:tc>
                <a:tc gridSpan="2">
                  <a:txBody>
                    <a:bodyPr/>
                    <a:lstStyle/>
                    <a:p>
                      <a:pPr algn="ctr"/>
                      <a:r>
                        <a:rPr lang="de-DE" sz="1200" dirty="0" smtClean="0">
                          <a:solidFill>
                            <a:srgbClr val="1D2D4B"/>
                          </a:solidFill>
                        </a:rPr>
                        <a:t>28.909</a:t>
                      </a:r>
                      <a:r>
                        <a:rPr lang="de-DE" sz="1200" baseline="0" dirty="0" smtClean="0">
                          <a:solidFill>
                            <a:srgbClr val="1D2D4B"/>
                          </a:solidFill>
                        </a:rPr>
                        <a:t> Euro</a:t>
                      </a:r>
                      <a:endParaRPr lang="de-DE" sz="1200" dirty="0">
                        <a:solidFill>
                          <a:srgbClr val="1D2D4B"/>
                        </a:solidFill>
                      </a:endParaRPr>
                    </a:p>
                  </a:txBody>
                  <a:tcPr anchor="ctr"/>
                </a:tc>
                <a:tc hMerge="1">
                  <a:txBody>
                    <a:bodyPr/>
                    <a:lstStyle/>
                    <a:p>
                      <a:endParaRPr lang="de-DE"/>
                    </a:p>
                  </a:txBody>
                  <a:tcPr/>
                </a:tc>
                <a:tc>
                  <a:txBody>
                    <a:bodyPr/>
                    <a:lstStyle/>
                    <a:p>
                      <a:pPr algn="ctr"/>
                      <a:r>
                        <a:rPr lang="de-DE" sz="1200" dirty="0" smtClean="0">
                          <a:solidFill>
                            <a:srgbClr val="1D2D4B"/>
                          </a:solidFill>
                        </a:rPr>
                        <a:t>169.080 Euro</a:t>
                      </a:r>
                      <a:endParaRPr lang="de-DE" sz="1200" dirty="0">
                        <a:solidFill>
                          <a:srgbClr val="1D2D4B"/>
                        </a:solidFill>
                      </a:endParaRPr>
                    </a:p>
                  </a:txBody>
                  <a:tcPr anchor="ctr"/>
                </a:tc>
                <a:tc>
                  <a:txBody>
                    <a:bodyPr/>
                    <a:lstStyle/>
                    <a:p>
                      <a:pPr algn="ctr"/>
                      <a:r>
                        <a:rPr lang="de-DE" sz="1200" dirty="0" smtClean="0">
                          <a:solidFill>
                            <a:srgbClr val="1D2D4B"/>
                          </a:solidFill>
                        </a:rPr>
                        <a:t>543.600</a:t>
                      </a:r>
                      <a:r>
                        <a:rPr lang="de-DE" sz="1200" baseline="0" dirty="0" smtClean="0">
                          <a:solidFill>
                            <a:srgbClr val="1D2D4B"/>
                          </a:solidFill>
                        </a:rPr>
                        <a:t> Euro</a:t>
                      </a:r>
                      <a:endParaRPr lang="de-DE" sz="1200" dirty="0">
                        <a:solidFill>
                          <a:srgbClr val="1D2D4B"/>
                        </a:solidFill>
                      </a:endParaRPr>
                    </a:p>
                  </a:txBody>
                  <a:tcPr anchor="ctr"/>
                </a:tc>
              </a:tr>
              <a:tr h="586806">
                <a:tc>
                  <a:txBody>
                    <a:bodyPr/>
                    <a:lstStyle/>
                    <a:p>
                      <a:pPr algn="r"/>
                      <a:r>
                        <a:rPr lang="de-DE" sz="1050" b="1" dirty="0" smtClean="0">
                          <a:solidFill>
                            <a:srgbClr val="1D2D4B"/>
                          </a:solidFill>
                        </a:rPr>
                        <a:t>Gesamtaufwand </a:t>
                      </a:r>
                      <a:endParaRPr lang="de-DE" sz="1050" b="1" dirty="0">
                        <a:solidFill>
                          <a:srgbClr val="1D2D4B"/>
                        </a:solidFill>
                      </a:endParaRPr>
                    </a:p>
                  </a:txBody>
                  <a:tcPr anchor="ctr"/>
                </a:tc>
                <a:tc gridSpan="2">
                  <a:txBody>
                    <a:bodyPr/>
                    <a:lstStyle/>
                    <a:p>
                      <a:pPr algn="ctr"/>
                      <a:r>
                        <a:rPr lang="de-DE" sz="1200" dirty="0" smtClean="0">
                          <a:solidFill>
                            <a:srgbClr val="1D2D4B"/>
                          </a:solidFill>
                        </a:rPr>
                        <a:t>3.233 Euro</a:t>
                      </a:r>
                      <a:endParaRPr lang="de-DE" sz="1200" dirty="0">
                        <a:solidFill>
                          <a:srgbClr val="1D2D4B"/>
                        </a:solidFill>
                      </a:endParaRPr>
                    </a:p>
                  </a:txBody>
                  <a:tcPr anchor="ctr"/>
                </a:tc>
                <a:tc hMerge="1">
                  <a:txBody>
                    <a:bodyPr/>
                    <a:lstStyle/>
                    <a:p>
                      <a:endParaRPr lang="de-DE"/>
                    </a:p>
                  </a:txBody>
                  <a:tcPr/>
                </a:tc>
                <a:tc>
                  <a:txBody>
                    <a:bodyPr/>
                    <a:lstStyle/>
                    <a:p>
                      <a:pPr algn="ctr"/>
                      <a:r>
                        <a:rPr lang="de-DE" sz="1200" dirty="0" smtClean="0">
                          <a:solidFill>
                            <a:srgbClr val="1D2D4B"/>
                          </a:solidFill>
                        </a:rPr>
                        <a:t>121.654 Euro</a:t>
                      </a:r>
                      <a:endParaRPr lang="de-DE" sz="1200" dirty="0">
                        <a:solidFill>
                          <a:srgbClr val="1D2D4B"/>
                        </a:solidFill>
                      </a:endParaRPr>
                    </a:p>
                  </a:txBody>
                  <a:tcPr anchor="ctr"/>
                </a:tc>
                <a:tc>
                  <a:txBody>
                    <a:bodyPr/>
                    <a:lstStyle/>
                    <a:p>
                      <a:pPr algn="ctr"/>
                      <a:r>
                        <a:rPr lang="de-DE" sz="1200" dirty="0" smtClean="0">
                          <a:solidFill>
                            <a:srgbClr val="1D2D4B"/>
                          </a:solidFill>
                        </a:rPr>
                        <a:t>465.149 Euro</a:t>
                      </a:r>
                      <a:endParaRPr lang="de-DE" sz="1200" dirty="0">
                        <a:solidFill>
                          <a:srgbClr val="1D2D4B"/>
                        </a:solidFill>
                      </a:endParaRPr>
                    </a:p>
                  </a:txBody>
                  <a:tcPr anchor="ctr"/>
                </a:tc>
              </a:tr>
              <a:tr h="586806">
                <a:tc>
                  <a:txBody>
                    <a:bodyPr/>
                    <a:lstStyle/>
                    <a:p>
                      <a:pPr algn="r"/>
                      <a:r>
                        <a:rPr lang="de-DE" sz="1050" b="1" dirty="0" smtClean="0">
                          <a:solidFill>
                            <a:srgbClr val="1D2D4B"/>
                          </a:solidFill>
                        </a:rPr>
                        <a:t>Aufwand in Relation zur Lohnsumme</a:t>
                      </a:r>
                      <a:endParaRPr lang="de-DE" sz="1050" b="1" dirty="0">
                        <a:solidFill>
                          <a:srgbClr val="1D2D4B"/>
                        </a:solidFill>
                      </a:endParaRPr>
                    </a:p>
                  </a:txBody>
                  <a:tcPr anchor="ctr"/>
                </a:tc>
                <a:tc gridSpan="2">
                  <a:txBody>
                    <a:bodyPr/>
                    <a:lstStyle/>
                    <a:p>
                      <a:pPr algn="ctr"/>
                      <a:r>
                        <a:rPr lang="de-DE" sz="1200" dirty="0" smtClean="0">
                          <a:solidFill>
                            <a:srgbClr val="1D2D4B"/>
                          </a:solidFill>
                        </a:rPr>
                        <a:t>0,02 %</a:t>
                      </a:r>
                      <a:endParaRPr lang="de-DE" sz="1200" dirty="0">
                        <a:solidFill>
                          <a:srgbClr val="1D2D4B"/>
                        </a:solidFill>
                      </a:endParaRPr>
                    </a:p>
                  </a:txBody>
                  <a:tcPr anchor="ctr"/>
                </a:tc>
                <a:tc hMerge="1">
                  <a:txBody>
                    <a:bodyPr/>
                    <a:lstStyle/>
                    <a:p>
                      <a:endParaRPr lang="de-DE"/>
                    </a:p>
                  </a:txBody>
                  <a:tcPr/>
                </a:tc>
                <a:tc>
                  <a:txBody>
                    <a:bodyPr/>
                    <a:lstStyle/>
                    <a:p>
                      <a:pPr algn="ctr"/>
                      <a:r>
                        <a:rPr lang="de-DE" sz="1200" dirty="0" smtClean="0">
                          <a:solidFill>
                            <a:srgbClr val="1D2D4B"/>
                          </a:solidFill>
                        </a:rPr>
                        <a:t>0,61 %</a:t>
                      </a:r>
                      <a:endParaRPr lang="de-DE" sz="1200" dirty="0">
                        <a:solidFill>
                          <a:srgbClr val="1D2D4B"/>
                        </a:solidFill>
                      </a:endParaRPr>
                    </a:p>
                  </a:txBody>
                  <a:tcPr anchor="ctr"/>
                </a:tc>
                <a:tc>
                  <a:txBody>
                    <a:bodyPr/>
                    <a:lstStyle/>
                    <a:p>
                      <a:pPr algn="ctr"/>
                      <a:r>
                        <a:rPr lang="de-DE" sz="1200" dirty="0" smtClean="0">
                          <a:solidFill>
                            <a:srgbClr val="1D2D4B"/>
                          </a:solidFill>
                        </a:rPr>
                        <a:t>2,31 %</a:t>
                      </a:r>
                      <a:endParaRPr lang="de-DE" sz="1200" dirty="0">
                        <a:solidFill>
                          <a:srgbClr val="1D2D4B"/>
                        </a:solidFill>
                      </a:endParaRPr>
                    </a:p>
                  </a:txBody>
                  <a:tcPr anchor="ctr"/>
                </a:tc>
              </a:tr>
            </a:tbl>
          </a:graphicData>
        </a:graphic>
      </p:graphicFrame>
      <p:sp>
        <p:nvSpPr>
          <p:cNvPr id="12" name="Ellipse 11"/>
          <p:cNvSpPr/>
          <p:nvPr/>
        </p:nvSpPr>
        <p:spPr>
          <a:xfrm>
            <a:off x="3558002" y="1637405"/>
            <a:ext cx="576000" cy="5760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smtClean="0">
                <a:solidFill>
                  <a:srgbClr val="1D2D4B"/>
                </a:solidFill>
              </a:rPr>
              <a:t>S</a:t>
            </a:r>
            <a:endParaRPr lang="de-DE" b="1" dirty="0">
              <a:solidFill>
                <a:srgbClr val="1D2D4B"/>
              </a:solidFill>
            </a:endParaRPr>
          </a:p>
        </p:txBody>
      </p:sp>
      <p:sp>
        <p:nvSpPr>
          <p:cNvPr id="13" name="Ellipse 12"/>
          <p:cNvSpPr/>
          <p:nvPr/>
        </p:nvSpPr>
        <p:spPr>
          <a:xfrm>
            <a:off x="4926235" y="1632392"/>
            <a:ext cx="576000" cy="5760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1D2D4B"/>
                </a:solidFill>
              </a:rPr>
              <a:t>M</a:t>
            </a:r>
          </a:p>
        </p:txBody>
      </p:sp>
      <p:sp>
        <p:nvSpPr>
          <p:cNvPr id="14" name="Ellipse 13"/>
          <p:cNvSpPr/>
          <p:nvPr/>
        </p:nvSpPr>
        <p:spPr>
          <a:xfrm>
            <a:off x="6205669" y="1640857"/>
            <a:ext cx="576000" cy="57600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1D2D4B"/>
                </a:solidFill>
              </a:rPr>
              <a:t>L</a:t>
            </a:r>
          </a:p>
        </p:txBody>
      </p:sp>
    </p:spTree>
    <p:extLst>
      <p:ext uri="{BB962C8B-B14F-4D97-AF65-F5344CB8AC3E}">
        <p14:creationId xmlns:p14="http://schemas.microsoft.com/office/powerpoint/2010/main" val="378788321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39</a:t>
            </a:fld>
            <a:endParaRPr lang="de-DE"/>
          </a:p>
        </p:txBody>
      </p:sp>
      <p:sp>
        <p:nvSpPr>
          <p:cNvPr id="4" name="Titel 3"/>
          <p:cNvSpPr>
            <a:spLocks noGrp="1"/>
          </p:cNvSpPr>
          <p:nvPr>
            <p:ph type="title"/>
          </p:nvPr>
        </p:nvSpPr>
        <p:spPr>
          <a:xfrm>
            <a:off x="369357" y="177698"/>
            <a:ext cx="10314206" cy="1325563"/>
          </a:xfrm>
        </p:spPr>
        <p:txBody>
          <a:bodyPr/>
          <a:lstStyle/>
          <a:p>
            <a:r>
              <a:rPr lang="de-DE" dirty="0" smtClean="0"/>
              <a:t>Die 3-faltigkeit der </a:t>
            </a:r>
            <a:r>
              <a:rPr lang="de-DE" dirty="0" err="1" smtClean="0"/>
              <a:t>bav</a:t>
            </a:r>
            <a:endParaRPr lang="de-DE" dirty="0"/>
          </a:p>
        </p:txBody>
      </p:sp>
      <p:pic>
        <p:nvPicPr>
          <p:cNvPr id="5" name="Grafik 4"/>
          <p:cNvPicPr>
            <a:picLocks noChangeAspect="1"/>
          </p:cNvPicPr>
          <p:nvPr/>
        </p:nvPicPr>
        <p:blipFill>
          <a:blip r:embed="rId2"/>
          <a:stretch>
            <a:fillRect/>
          </a:stretch>
        </p:blipFill>
        <p:spPr>
          <a:xfrm>
            <a:off x="136358" y="1660680"/>
            <a:ext cx="6434638" cy="3350623"/>
          </a:xfrm>
          <a:prstGeom prst="rect">
            <a:avLst/>
          </a:prstGeom>
        </p:spPr>
      </p:pic>
      <p:pic>
        <p:nvPicPr>
          <p:cNvPr id="6" name="Grafik 5"/>
          <p:cNvPicPr>
            <a:picLocks noChangeAspect="1"/>
          </p:cNvPicPr>
          <p:nvPr/>
        </p:nvPicPr>
        <p:blipFill>
          <a:blip r:embed="rId3"/>
          <a:stretch>
            <a:fillRect/>
          </a:stretch>
        </p:blipFill>
        <p:spPr>
          <a:xfrm>
            <a:off x="3051273" y="4526531"/>
            <a:ext cx="8877300" cy="2190750"/>
          </a:xfrm>
          <a:prstGeom prst="rect">
            <a:avLst/>
          </a:prstGeom>
        </p:spPr>
      </p:pic>
    </p:spTree>
    <p:extLst>
      <p:ext uri="{BB962C8B-B14F-4D97-AF65-F5344CB8AC3E}">
        <p14:creationId xmlns:p14="http://schemas.microsoft.com/office/powerpoint/2010/main" val="349868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a:t>
            </a:fld>
            <a:endParaRPr lang="de-DE"/>
          </a:p>
        </p:txBody>
      </p:sp>
      <p:sp>
        <p:nvSpPr>
          <p:cNvPr id="3" name="Textplatzhalter 2"/>
          <p:cNvSpPr>
            <a:spLocks noGrp="1"/>
          </p:cNvSpPr>
          <p:nvPr>
            <p:ph type="body" sz="half" idx="2"/>
          </p:nvPr>
        </p:nvSpPr>
        <p:spPr>
          <a:xfrm>
            <a:off x="369357" y="1801058"/>
            <a:ext cx="3473438" cy="4796592"/>
          </a:xfrm>
        </p:spPr>
        <p:txBody>
          <a:bodyPr anchor="ctr"/>
          <a:lstStyle/>
          <a:p>
            <a:pPr algn="ctr"/>
            <a:r>
              <a:rPr lang="de-DE" sz="34400" b="1" dirty="0" smtClean="0"/>
              <a:t>?</a:t>
            </a:r>
            <a:endParaRPr lang="de-DE" sz="34400" b="1" dirty="0"/>
          </a:p>
        </p:txBody>
      </p:sp>
      <p:sp>
        <p:nvSpPr>
          <p:cNvPr id="4" name="Titel 3"/>
          <p:cNvSpPr>
            <a:spLocks noGrp="1"/>
          </p:cNvSpPr>
          <p:nvPr>
            <p:ph type="title"/>
          </p:nvPr>
        </p:nvSpPr>
        <p:spPr/>
        <p:txBody>
          <a:bodyPr/>
          <a:lstStyle/>
          <a:p>
            <a:r>
              <a:rPr lang="de-DE" dirty="0" err="1" smtClean="0"/>
              <a:t>agenda</a:t>
            </a:r>
            <a:endParaRPr lang="de-DE" dirty="0"/>
          </a:p>
        </p:txBody>
      </p:sp>
    </p:spTree>
    <p:extLst>
      <p:ext uri="{BB962C8B-B14F-4D97-AF65-F5344CB8AC3E}">
        <p14:creationId xmlns:p14="http://schemas.microsoft.com/office/powerpoint/2010/main" val="149591882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40</a:t>
            </a:fld>
            <a:endParaRPr lang="de-DE"/>
          </a:p>
        </p:txBody>
      </p:sp>
      <p:sp>
        <p:nvSpPr>
          <p:cNvPr id="4" name="Titel 3"/>
          <p:cNvSpPr>
            <a:spLocks noGrp="1"/>
          </p:cNvSpPr>
          <p:nvPr>
            <p:ph type="title"/>
          </p:nvPr>
        </p:nvSpPr>
        <p:spPr/>
        <p:txBody>
          <a:bodyPr/>
          <a:lstStyle/>
          <a:p>
            <a:r>
              <a:rPr lang="de-DE" dirty="0" smtClean="0"/>
              <a:t>Quick </a:t>
            </a:r>
            <a:r>
              <a:rPr lang="de-DE" dirty="0" err="1" smtClean="0"/>
              <a:t>checks</a:t>
            </a:r>
            <a:r>
              <a:rPr lang="de-DE" dirty="0" smtClean="0"/>
              <a:t> </a:t>
            </a:r>
            <a:r>
              <a:rPr lang="de-DE" dirty="0" err="1" smtClean="0"/>
              <a:t>bav-aufwandsrechner</a:t>
            </a:r>
            <a:r>
              <a:rPr lang="de-DE" dirty="0" smtClean="0"/>
              <a:t> -50%-</a:t>
            </a:r>
            <a:endParaRPr lang="de-DE" dirty="0"/>
          </a:p>
        </p:txBody>
      </p:sp>
      <p:pic>
        <p:nvPicPr>
          <p:cNvPr id="6" name="Grafik 5"/>
          <p:cNvPicPr>
            <a:picLocks noChangeAspect="1"/>
          </p:cNvPicPr>
          <p:nvPr/>
        </p:nvPicPr>
        <p:blipFill>
          <a:blip r:embed="rId2"/>
          <a:stretch>
            <a:fillRect/>
          </a:stretch>
        </p:blipFill>
        <p:spPr>
          <a:xfrm>
            <a:off x="364220" y="1695766"/>
            <a:ext cx="7115175" cy="2057400"/>
          </a:xfrm>
          <a:prstGeom prst="rect">
            <a:avLst/>
          </a:prstGeom>
        </p:spPr>
      </p:pic>
      <p:pic>
        <p:nvPicPr>
          <p:cNvPr id="7" name="Grafik 6"/>
          <p:cNvPicPr>
            <a:picLocks noChangeAspect="1"/>
          </p:cNvPicPr>
          <p:nvPr/>
        </p:nvPicPr>
        <p:blipFill>
          <a:blip r:embed="rId3"/>
          <a:stretch>
            <a:fillRect/>
          </a:stretch>
        </p:blipFill>
        <p:spPr>
          <a:xfrm>
            <a:off x="364220" y="3842785"/>
            <a:ext cx="7271472" cy="2702394"/>
          </a:xfrm>
          <a:prstGeom prst="rect">
            <a:avLst/>
          </a:prstGeom>
        </p:spPr>
      </p:pic>
      <p:pic>
        <p:nvPicPr>
          <p:cNvPr id="8" name="Grafik 7"/>
          <p:cNvPicPr>
            <a:picLocks noChangeAspect="1"/>
          </p:cNvPicPr>
          <p:nvPr/>
        </p:nvPicPr>
        <p:blipFill>
          <a:blip r:embed="rId4"/>
          <a:stretch>
            <a:fillRect/>
          </a:stretch>
        </p:blipFill>
        <p:spPr>
          <a:xfrm>
            <a:off x="9118830" y="1695767"/>
            <a:ext cx="2612711" cy="2435076"/>
          </a:xfrm>
          <a:prstGeom prst="rect">
            <a:avLst/>
          </a:prstGeom>
        </p:spPr>
      </p:pic>
    </p:spTree>
    <p:extLst>
      <p:ext uri="{BB962C8B-B14F-4D97-AF65-F5344CB8AC3E}">
        <p14:creationId xmlns:p14="http://schemas.microsoft.com/office/powerpoint/2010/main" val="2963712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41</a:t>
            </a:fld>
            <a:endParaRPr lang="de-DE"/>
          </a:p>
        </p:txBody>
      </p:sp>
      <p:sp>
        <p:nvSpPr>
          <p:cNvPr id="3" name="Textplatzhalter 2"/>
          <p:cNvSpPr>
            <a:spLocks noGrp="1"/>
          </p:cNvSpPr>
          <p:nvPr>
            <p:ph type="body" sz="half" idx="2"/>
          </p:nvPr>
        </p:nvSpPr>
        <p:spPr/>
        <p:txBody>
          <a:bodyPr/>
          <a:lstStyle/>
          <a:p>
            <a:endParaRPr lang="de-DE"/>
          </a:p>
        </p:txBody>
      </p:sp>
      <p:sp>
        <p:nvSpPr>
          <p:cNvPr id="4" name="Titel 3"/>
          <p:cNvSpPr>
            <a:spLocks noGrp="1"/>
          </p:cNvSpPr>
          <p:nvPr>
            <p:ph type="title"/>
          </p:nvPr>
        </p:nvSpPr>
        <p:spPr/>
        <p:txBody>
          <a:bodyPr/>
          <a:lstStyle/>
          <a:p>
            <a:endParaRPr lang="de-DE"/>
          </a:p>
        </p:txBody>
      </p:sp>
    </p:spTree>
    <p:extLst>
      <p:ext uri="{BB962C8B-B14F-4D97-AF65-F5344CB8AC3E}">
        <p14:creationId xmlns:p14="http://schemas.microsoft.com/office/powerpoint/2010/main" val="151137285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42</a:t>
            </a:fld>
            <a:endParaRPr lang="de-DE"/>
          </a:p>
        </p:txBody>
      </p:sp>
      <p:sp>
        <p:nvSpPr>
          <p:cNvPr id="3" name="Textplatzhalter 2"/>
          <p:cNvSpPr>
            <a:spLocks noGrp="1"/>
          </p:cNvSpPr>
          <p:nvPr>
            <p:ph type="body" sz="half" idx="2"/>
          </p:nvPr>
        </p:nvSpPr>
        <p:spPr/>
        <p:txBody>
          <a:bodyPr/>
          <a:lstStyle/>
          <a:p>
            <a:pPr algn="just"/>
            <a:r>
              <a:rPr lang="de-DE" b="1" u="sng" dirty="0" smtClean="0"/>
              <a:t>Vorher:</a:t>
            </a:r>
          </a:p>
          <a:p>
            <a:pPr algn="just"/>
            <a:r>
              <a:rPr lang="de-DE" dirty="0"/>
              <a:t>Bislang konnten potenzielle Rentner </a:t>
            </a:r>
            <a:r>
              <a:rPr lang="de-DE" dirty="0" smtClean="0"/>
              <a:t>die „</a:t>
            </a:r>
            <a:r>
              <a:rPr lang="de-DE" dirty="0"/>
              <a:t>Vollrente“ aus der gesetzlichen </a:t>
            </a:r>
            <a:r>
              <a:rPr lang="de-DE" dirty="0" smtClean="0"/>
              <a:t>Rentenversicherung vor </a:t>
            </a:r>
            <a:r>
              <a:rPr lang="de-DE" dirty="0"/>
              <a:t>Erreichen der </a:t>
            </a:r>
            <a:r>
              <a:rPr lang="de-DE" dirty="0" smtClean="0"/>
              <a:t>Regelaltersgrenze </a:t>
            </a:r>
            <a:r>
              <a:rPr lang="de-DE" dirty="0"/>
              <a:t>nur beziehen, wenn mit </a:t>
            </a:r>
            <a:r>
              <a:rPr lang="de-DE" dirty="0" smtClean="0"/>
              <a:t>noch laufendem </a:t>
            </a:r>
            <a:r>
              <a:rPr lang="de-DE" dirty="0"/>
              <a:t>Arbeitseinkommen die „Hinzuverdienstgrenze</a:t>
            </a:r>
            <a:r>
              <a:rPr lang="de-DE" dirty="0" smtClean="0"/>
              <a:t>“ von </a:t>
            </a:r>
            <a:r>
              <a:rPr lang="de-DE" dirty="0"/>
              <a:t>6.300 Euro nicht </a:t>
            </a:r>
            <a:r>
              <a:rPr lang="de-DE" dirty="0" smtClean="0"/>
              <a:t>überschritten wurde Bei höherem </a:t>
            </a:r>
            <a:r>
              <a:rPr lang="de-DE" dirty="0"/>
              <a:t>Hinzuverdienst musste mit </a:t>
            </a:r>
            <a:r>
              <a:rPr lang="de-DE" dirty="0" smtClean="0"/>
              <a:t>einem komplizierten </a:t>
            </a:r>
            <a:r>
              <a:rPr lang="de-DE" dirty="0"/>
              <a:t>Verfahren berechnet werden</a:t>
            </a:r>
            <a:r>
              <a:rPr lang="de-DE" dirty="0" smtClean="0"/>
              <a:t>, wie </a:t>
            </a:r>
            <a:r>
              <a:rPr lang="de-DE" dirty="0"/>
              <a:t>viel gesetzliche „Teilrente“ („</a:t>
            </a:r>
            <a:r>
              <a:rPr lang="de-DE" dirty="0" err="1"/>
              <a:t>Flexi</a:t>
            </a:r>
            <a:r>
              <a:rPr lang="de-DE" dirty="0"/>
              <a:t>-Rente</a:t>
            </a:r>
            <a:r>
              <a:rPr lang="de-DE" dirty="0" smtClean="0"/>
              <a:t>“) man </a:t>
            </a:r>
            <a:r>
              <a:rPr lang="de-DE" dirty="0"/>
              <a:t>aufgrund des Hinzuverdienstes </a:t>
            </a:r>
            <a:r>
              <a:rPr lang="de-DE" dirty="0" smtClean="0"/>
              <a:t>maximal beziehen </a:t>
            </a:r>
            <a:r>
              <a:rPr lang="de-DE" dirty="0"/>
              <a:t>durfte. Je höher der </a:t>
            </a:r>
            <a:r>
              <a:rPr lang="de-DE" dirty="0" smtClean="0"/>
              <a:t>Hinzuverdienst, desto </a:t>
            </a:r>
            <a:r>
              <a:rPr lang="de-DE" dirty="0"/>
              <a:t>niedriger die beziehbare Rente – bis </a:t>
            </a:r>
            <a:r>
              <a:rPr lang="de-DE" dirty="0" smtClean="0"/>
              <a:t>hin zum </a:t>
            </a:r>
            <a:r>
              <a:rPr lang="de-DE" dirty="0"/>
              <a:t>Wegfall. Gleichzeitiger Bezug </a:t>
            </a:r>
            <a:r>
              <a:rPr lang="de-DE" dirty="0" smtClean="0"/>
              <a:t>von Arbeitseinkommen </a:t>
            </a:r>
            <a:r>
              <a:rPr lang="de-DE" dirty="0"/>
              <a:t>und Rente vertrugen </a:t>
            </a:r>
            <a:r>
              <a:rPr lang="de-DE" dirty="0" smtClean="0"/>
              <a:t>sich also </a:t>
            </a:r>
            <a:r>
              <a:rPr lang="de-DE" dirty="0"/>
              <a:t>oft nicht</a:t>
            </a:r>
            <a:r>
              <a:rPr lang="de-DE" dirty="0" smtClean="0"/>
              <a:t>.</a:t>
            </a:r>
          </a:p>
          <a:p>
            <a:pPr algn="just"/>
            <a:r>
              <a:rPr lang="de-DE" b="1" u="sng" dirty="0" smtClean="0"/>
              <a:t>Seit 2023:</a:t>
            </a:r>
          </a:p>
          <a:p>
            <a:pPr algn="just"/>
            <a:r>
              <a:rPr lang="de-DE" dirty="0">
                <a:latin typeface="SabonNextLTPro-Regular"/>
              </a:rPr>
              <a:t>Hinzuverdienstgrenze </a:t>
            </a:r>
            <a:r>
              <a:rPr lang="de-DE" dirty="0" smtClean="0">
                <a:latin typeface="SabonNextLTPro-Regular"/>
              </a:rPr>
              <a:t>ist für vorgezogene gesetzliche </a:t>
            </a:r>
            <a:r>
              <a:rPr lang="de-DE" dirty="0">
                <a:latin typeface="SabonNextLTPro-Regular"/>
              </a:rPr>
              <a:t>Altersrenten entfallen. Man </a:t>
            </a:r>
            <a:r>
              <a:rPr lang="de-DE" dirty="0" smtClean="0">
                <a:latin typeface="SabonNextLTPro-Regular"/>
              </a:rPr>
              <a:t>kann somit nebeneinander </a:t>
            </a:r>
            <a:r>
              <a:rPr lang="de-DE" dirty="0">
                <a:latin typeface="SabonNextLTPro-Regular"/>
              </a:rPr>
              <a:t>gesetzliche Rente </a:t>
            </a:r>
            <a:r>
              <a:rPr lang="de-DE" dirty="0" smtClean="0">
                <a:latin typeface="SabonNextLTPro-Regular"/>
              </a:rPr>
              <a:t>und Arbeitseinkommen </a:t>
            </a:r>
            <a:r>
              <a:rPr lang="de-DE" dirty="0">
                <a:latin typeface="SabonNextLTPro-Regular"/>
              </a:rPr>
              <a:t>aus einer Voll- oder </a:t>
            </a:r>
            <a:r>
              <a:rPr lang="de-DE" dirty="0" smtClean="0">
                <a:latin typeface="SabonNextLTPro-Regular"/>
              </a:rPr>
              <a:t>auch Teilzeittätigkeit </a:t>
            </a:r>
            <a:r>
              <a:rPr lang="de-DE" dirty="0">
                <a:latin typeface="SabonNextLTPro-Regular"/>
              </a:rPr>
              <a:t>– egal in welcher Höhe – beziehen</a:t>
            </a:r>
            <a:endParaRPr lang="de-DE" b="1" u="sng" dirty="0"/>
          </a:p>
        </p:txBody>
      </p:sp>
      <p:sp>
        <p:nvSpPr>
          <p:cNvPr id="4" name="Titel 3"/>
          <p:cNvSpPr>
            <a:spLocks noGrp="1"/>
          </p:cNvSpPr>
          <p:nvPr>
            <p:ph type="title"/>
          </p:nvPr>
        </p:nvSpPr>
        <p:spPr/>
        <p:txBody>
          <a:bodyPr/>
          <a:lstStyle/>
          <a:p>
            <a:r>
              <a:rPr lang="de-DE" dirty="0" smtClean="0"/>
              <a:t>8.SGB-IV-Änderungsgesetz </a:t>
            </a:r>
            <a:endParaRPr lang="de-DE" dirty="0"/>
          </a:p>
        </p:txBody>
      </p:sp>
    </p:spTree>
    <p:extLst>
      <p:ext uri="{BB962C8B-B14F-4D97-AF65-F5344CB8AC3E}">
        <p14:creationId xmlns:p14="http://schemas.microsoft.com/office/powerpoint/2010/main" val="29659875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43</a:t>
            </a:fld>
            <a:endParaRPr lang="de-DE"/>
          </a:p>
        </p:txBody>
      </p:sp>
      <p:sp>
        <p:nvSpPr>
          <p:cNvPr id="3" name="Textplatzhalter 2"/>
          <p:cNvSpPr>
            <a:spLocks noGrp="1"/>
          </p:cNvSpPr>
          <p:nvPr>
            <p:ph type="body" sz="half" idx="2"/>
          </p:nvPr>
        </p:nvSpPr>
        <p:spPr>
          <a:xfrm>
            <a:off x="221873" y="1625665"/>
            <a:ext cx="11343218" cy="4796592"/>
          </a:xfrm>
        </p:spPr>
        <p:txBody>
          <a:bodyPr/>
          <a:lstStyle/>
          <a:p>
            <a:pPr algn="just"/>
            <a:r>
              <a:rPr lang="de-DE" dirty="0">
                <a:latin typeface="SabonNextLTPro-Regular"/>
              </a:rPr>
              <a:t>Aus steuerlichen Gründen dürfte es </a:t>
            </a:r>
            <a:r>
              <a:rPr lang="de-DE" dirty="0" smtClean="0">
                <a:latin typeface="SabonNextLTPro-Regular"/>
              </a:rPr>
              <a:t>selten Sinn </a:t>
            </a:r>
            <a:r>
              <a:rPr lang="de-DE" dirty="0">
                <a:latin typeface="SabonNextLTPro-Regular"/>
              </a:rPr>
              <a:t>machen, Vollzeiteinkommen und die </a:t>
            </a:r>
            <a:r>
              <a:rPr lang="de-DE" dirty="0" smtClean="0">
                <a:latin typeface="SabonNextLTPro-Regular"/>
              </a:rPr>
              <a:t>Vollrente aus </a:t>
            </a:r>
            <a:r>
              <a:rPr lang="de-DE" dirty="0">
                <a:latin typeface="SabonNextLTPro-Regular"/>
              </a:rPr>
              <a:t>der gesetzlichen </a:t>
            </a:r>
            <a:r>
              <a:rPr lang="de-DE" dirty="0" smtClean="0">
                <a:latin typeface="SabonNextLTPro-Regular"/>
              </a:rPr>
              <a:t>Rentenversicherung parallel </a:t>
            </a:r>
            <a:r>
              <a:rPr lang="de-DE" dirty="0">
                <a:latin typeface="SabonNextLTPro-Regular"/>
              </a:rPr>
              <a:t>zu beziehen. </a:t>
            </a:r>
            <a:endParaRPr lang="de-DE" dirty="0" smtClean="0">
              <a:latin typeface="SabonNextLTPro-Regular"/>
            </a:endParaRPr>
          </a:p>
          <a:p>
            <a:pPr algn="just"/>
            <a:r>
              <a:rPr lang="de-DE" b="1" i="1" dirty="0" smtClean="0">
                <a:latin typeface="SabonNextLTPro-Regular"/>
              </a:rPr>
              <a:t>Interessant </a:t>
            </a:r>
            <a:r>
              <a:rPr lang="de-DE" b="1" i="1" dirty="0">
                <a:latin typeface="SabonNextLTPro-Regular"/>
              </a:rPr>
              <a:t>sind </a:t>
            </a:r>
            <a:r>
              <a:rPr lang="de-DE" b="1" i="1" dirty="0" smtClean="0">
                <a:latin typeface="SabonNextLTPro-Regular"/>
              </a:rPr>
              <a:t>aber Gestaltungen</a:t>
            </a:r>
            <a:r>
              <a:rPr lang="de-DE" dirty="0">
                <a:latin typeface="SabonNextLTPro-Regular"/>
              </a:rPr>
              <a:t>, in deren Rahmen man </a:t>
            </a:r>
            <a:r>
              <a:rPr lang="de-DE" dirty="0" smtClean="0">
                <a:latin typeface="SabonNextLTPro-Regular"/>
              </a:rPr>
              <a:t>sich „</a:t>
            </a:r>
            <a:r>
              <a:rPr lang="de-DE" dirty="0">
                <a:latin typeface="SabonNextLTPro-Regular"/>
              </a:rPr>
              <a:t>gleitend“ in den Ruhestand verabschiedet </a:t>
            </a:r>
            <a:r>
              <a:rPr lang="de-DE" dirty="0" smtClean="0">
                <a:latin typeface="SabonNextLTPro-Regular"/>
              </a:rPr>
              <a:t>–also </a:t>
            </a:r>
            <a:r>
              <a:rPr lang="de-DE" dirty="0">
                <a:latin typeface="SabonNextLTPro-Regular"/>
              </a:rPr>
              <a:t>z. B. ab Vollendung des 65. </a:t>
            </a:r>
            <a:r>
              <a:rPr lang="de-DE" dirty="0" smtClean="0">
                <a:latin typeface="SabonNextLTPro-Regular"/>
              </a:rPr>
              <a:t>Lebensjahres Umstellung </a:t>
            </a:r>
            <a:r>
              <a:rPr lang="de-DE" dirty="0">
                <a:latin typeface="SabonNextLTPro-Regular"/>
              </a:rPr>
              <a:t>auf eine 50%-</a:t>
            </a:r>
            <a:r>
              <a:rPr lang="de-DE" dirty="0" err="1">
                <a:latin typeface="SabonNextLTPro-Regular"/>
              </a:rPr>
              <a:t>ige</a:t>
            </a:r>
            <a:r>
              <a:rPr lang="de-DE" dirty="0">
                <a:latin typeface="SabonNextLTPro-Regular"/>
              </a:rPr>
              <a:t> </a:t>
            </a:r>
            <a:r>
              <a:rPr lang="de-DE" dirty="0" smtClean="0">
                <a:latin typeface="SabonNextLTPro-Regular"/>
              </a:rPr>
              <a:t>Teilzeittätigkeit und </a:t>
            </a:r>
            <a:r>
              <a:rPr lang="de-DE" dirty="0">
                <a:latin typeface="SabonNextLTPro-Regular"/>
              </a:rPr>
              <a:t>parallel dazu Bezug einer </a:t>
            </a:r>
            <a:r>
              <a:rPr lang="de-DE" dirty="0" smtClean="0">
                <a:latin typeface="SabonNextLTPro-Regular"/>
              </a:rPr>
              <a:t>Teilrente </a:t>
            </a:r>
            <a:r>
              <a:rPr lang="de-DE" dirty="0">
                <a:latin typeface="SabonNextLTPro-Regular"/>
              </a:rPr>
              <a:t>in </a:t>
            </a:r>
            <a:r>
              <a:rPr lang="de-DE" dirty="0" smtClean="0">
                <a:latin typeface="SabonNextLTPro-Regular"/>
              </a:rPr>
              <a:t>Höhe von </a:t>
            </a:r>
            <a:r>
              <a:rPr lang="de-DE" dirty="0">
                <a:latin typeface="SabonNextLTPro-Regular"/>
              </a:rPr>
              <a:t>z. B. 50%. Hinsichtlich möglicher </a:t>
            </a:r>
            <a:r>
              <a:rPr lang="de-DE" dirty="0" smtClean="0">
                <a:latin typeface="SabonNextLTPro-Regular"/>
              </a:rPr>
              <a:t>Kombinationen sind </a:t>
            </a:r>
            <a:r>
              <a:rPr lang="de-DE" dirty="0">
                <a:latin typeface="SabonNextLTPro-Regular"/>
              </a:rPr>
              <a:t>der Fantasie keine Grenzen gesetzt</a:t>
            </a:r>
            <a:r>
              <a:rPr lang="de-DE" dirty="0" smtClean="0">
                <a:latin typeface="SabonNextLTPro-Regular"/>
              </a:rPr>
              <a:t>, zumal </a:t>
            </a:r>
            <a:r>
              <a:rPr lang="de-DE" dirty="0">
                <a:latin typeface="SabonNextLTPro-Regular"/>
              </a:rPr>
              <a:t>man die Höhe der Teilrente jederzeit </a:t>
            </a:r>
            <a:r>
              <a:rPr lang="de-DE" dirty="0" smtClean="0">
                <a:latin typeface="SabonNextLTPro-Regular"/>
              </a:rPr>
              <a:t>für die </a:t>
            </a:r>
            <a:r>
              <a:rPr lang="de-DE" dirty="0">
                <a:latin typeface="SabonNextLTPro-Regular"/>
              </a:rPr>
              <a:t>Zukunft neu festlegen kann.</a:t>
            </a:r>
            <a:endParaRPr lang="de-DE" dirty="0"/>
          </a:p>
        </p:txBody>
      </p:sp>
      <p:sp>
        <p:nvSpPr>
          <p:cNvPr id="5" name="Titel 3"/>
          <p:cNvSpPr>
            <a:spLocks noGrp="1"/>
          </p:cNvSpPr>
          <p:nvPr>
            <p:ph type="title"/>
          </p:nvPr>
        </p:nvSpPr>
        <p:spPr/>
        <p:txBody>
          <a:bodyPr/>
          <a:lstStyle/>
          <a:p>
            <a:r>
              <a:rPr lang="de-DE" dirty="0" smtClean="0"/>
              <a:t>8.SGB-IV-Änderungsgesetz </a:t>
            </a:r>
            <a:endParaRPr lang="de-DE" dirty="0"/>
          </a:p>
        </p:txBody>
      </p:sp>
    </p:spTree>
    <p:extLst>
      <p:ext uri="{BB962C8B-B14F-4D97-AF65-F5344CB8AC3E}">
        <p14:creationId xmlns:p14="http://schemas.microsoft.com/office/powerpoint/2010/main" val="17768320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44</a:t>
            </a:fld>
            <a:endParaRPr lang="de-DE"/>
          </a:p>
        </p:txBody>
      </p:sp>
      <p:sp>
        <p:nvSpPr>
          <p:cNvPr id="3" name="Textplatzhalter 2"/>
          <p:cNvSpPr>
            <a:spLocks noGrp="1"/>
          </p:cNvSpPr>
          <p:nvPr>
            <p:ph type="body" sz="half" idx="2"/>
          </p:nvPr>
        </p:nvSpPr>
        <p:spPr/>
        <p:txBody>
          <a:bodyPr/>
          <a:lstStyle/>
          <a:p>
            <a:pPr algn="just"/>
            <a:r>
              <a:rPr lang="de-DE" sz="1800" dirty="0">
                <a:latin typeface="+mn-lt"/>
              </a:rPr>
              <a:t>Nach Maßgabe des BMF-Schreibens </a:t>
            </a:r>
            <a:r>
              <a:rPr lang="de-DE" sz="1800" dirty="0" smtClean="0">
                <a:latin typeface="+mn-lt"/>
              </a:rPr>
              <a:t>vom 12.08.2021 </a:t>
            </a:r>
            <a:r>
              <a:rPr lang="de-DE" sz="1800" dirty="0">
                <a:latin typeface="+mn-lt"/>
              </a:rPr>
              <a:t>(bzw. Vorgängerschreiben) ist es </a:t>
            </a:r>
            <a:r>
              <a:rPr lang="de-DE" sz="1800" dirty="0" smtClean="0">
                <a:latin typeface="+mn-lt"/>
              </a:rPr>
              <a:t>bei den </a:t>
            </a:r>
            <a:r>
              <a:rPr lang="de-DE" sz="1800" dirty="0">
                <a:latin typeface="+mn-lt"/>
              </a:rPr>
              <a:t>externen Durchführungswegen </a:t>
            </a:r>
            <a:r>
              <a:rPr lang="de-DE" sz="1800" dirty="0" smtClean="0">
                <a:latin typeface="+mn-lt"/>
              </a:rPr>
              <a:t>Direktversicherung</a:t>
            </a:r>
            <a:r>
              <a:rPr lang="de-DE" sz="1800" dirty="0">
                <a:latin typeface="+mn-lt"/>
              </a:rPr>
              <a:t>, Pensionskasse und </a:t>
            </a:r>
            <a:r>
              <a:rPr lang="de-DE" sz="1800" dirty="0" smtClean="0">
                <a:latin typeface="+mn-lt"/>
              </a:rPr>
              <a:t>Pensionsfonds schon </a:t>
            </a:r>
            <a:r>
              <a:rPr lang="de-DE" sz="1800" dirty="0">
                <a:latin typeface="+mn-lt"/>
              </a:rPr>
              <a:t>seit jeher steuerlich anerkannt, </a:t>
            </a:r>
            <a:r>
              <a:rPr lang="de-DE" sz="1800" dirty="0" smtClean="0">
                <a:latin typeface="+mn-lt"/>
              </a:rPr>
              <a:t>Altersleistungen nach </a:t>
            </a:r>
            <a:r>
              <a:rPr lang="de-DE" sz="1800" dirty="0">
                <a:latin typeface="+mn-lt"/>
              </a:rPr>
              <a:t>Vollendung des 62. </a:t>
            </a:r>
            <a:r>
              <a:rPr lang="de-DE" sz="1800" dirty="0" smtClean="0">
                <a:latin typeface="+mn-lt"/>
              </a:rPr>
              <a:t>Lebensjahres (</a:t>
            </a:r>
            <a:r>
              <a:rPr lang="de-DE" sz="1800" dirty="0">
                <a:latin typeface="+mn-lt"/>
              </a:rPr>
              <a:t>Mindestalter; bei Zusagen vor 2012: 60. Lebensjahr</a:t>
            </a:r>
            <a:r>
              <a:rPr lang="de-DE" sz="1800" dirty="0" smtClean="0">
                <a:latin typeface="+mn-lt"/>
              </a:rPr>
              <a:t>) bereits </a:t>
            </a:r>
            <a:r>
              <a:rPr lang="de-DE" sz="1800" dirty="0">
                <a:latin typeface="+mn-lt"/>
              </a:rPr>
              <a:t>während des noch </a:t>
            </a:r>
            <a:r>
              <a:rPr lang="de-DE" sz="1800" dirty="0" smtClean="0">
                <a:latin typeface="+mn-lt"/>
              </a:rPr>
              <a:t>bestehenden Arbeitsverhältnisses </a:t>
            </a:r>
            <a:r>
              <a:rPr lang="de-DE" sz="1800" dirty="0">
                <a:latin typeface="+mn-lt"/>
              </a:rPr>
              <a:t>zu beziehen</a:t>
            </a:r>
            <a:r>
              <a:rPr lang="de-DE" sz="1800" dirty="0" smtClean="0">
                <a:latin typeface="+mn-lt"/>
              </a:rPr>
              <a:t>.</a:t>
            </a:r>
          </a:p>
          <a:p>
            <a:pPr algn="just"/>
            <a:endParaRPr lang="de-DE" sz="1800" dirty="0">
              <a:latin typeface="+mn-lt"/>
            </a:endParaRPr>
          </a:p>
          <a:p>
            <a:pPr algn="just"/>
            <a:r>
              <a:rPr lang="de-DE" sz="1800" dirty="0">
                <a:latin typeface="+mn-lt"/>
              </a:rPr>
              <a:t>Nur bei Unterstützungskassen und </a:t>
            </a:r>
            <a:r>
              <a:rPr lang="de-DE" sz="1800" dirty="0" smtClean="0">
                <a:latin typeface="+mn-lt"/>
              </a:rPr>
              <a:t>Pensionszusagen war </a:t>
            </a:r>
            <a:r>
              <a:rPr lang="de-DE" sz="1800" dirty="0">
                <a:latin typeface="+mn-lt"/>
              </a:rPr>
              <a:t>dies steuerlich anerkannt </a:t>
            </a:r>
            <a:r>
              <a:rPr lang="de-DE" sz="1800" dirty="0" smtClean="0">
                <a:latin typeface="+mn-lt"/>
              </a:rPr>
              <a:t>nicht möglich</a:t>
            </a:r>
            <a:r>
              <a:rPr lang="de-DE" sz="1800" dirty="0">
                <a:latin typeface="+mn-lt"/>
              </a:rPr>
              <a:t>. Das Bundesfinanzministerium (BMF</a:t>
            </a:r>
            <a:r>
              <a:rPr lang="de-DE" sz="1800" dirty="0" smtClean="0">
                <a:latin typeface="+mn-lt"/>
              </a:rPr>
              <a:t>) hat </a:t>
            </a:r>
            <a:r>
              <a:rPr lang="de-DE" sz="1800" dirty="0">
                <a:latin typeface="+mn-lt"/>
              </a:rPr>
              <a:t>mit Schreiben vom </a:t>
            </a:r>
            <a:r>
              <a:rPr lang="de-DE" sz="1800" b="1" i="1" dirty="0">
                <a:latin typeface="+mn-lt"/>
              </a:rPr>
              <a:t>18.03.2022</a:t>
            </a:r>
            <a:r>
              <a:rPr lang="de-DE" sz="1800" dirty="0">
                <a:latin typeface="+mn-lt"/>
              </a:rPr>
              <a:t> jedoch geregelt</a:t>
            </a:r>
            <a:r>
              <a:rPr lang="de-DE" sz="1800" dirty="0" smtClean="0">
                <a:latin typeface="+mn-lt"/>
              </a:rPr>
              <a:t>, dass </a:t>
            </a:r>
            <a:r>
              <a:rPr lang="de-DE" sz="1800" dirty="0">
                <a:latin typeface="+mn-lt"/>
              </a:rPr>
              <a:t>auch bei diesen </a:t>
            </a:r>
            <a:r>
              <a:rPr lang="de-DE" sz="1800" dirty="0" smtClean="0">
                <a:latin typeface="+mn-lt"/>
              </a:rPr>
              <a:t>Durchführungswegen Leistungen </a:t>
            </a:r>
            <a:r>
              <a:rPr lang="de-DE" sz="1800" dirty="0">
                <a:latin typeface="+mn-lt"/>
              </a:rPr>
              <a:t>während eines noch </a:t>
            </a:r>
            <a:r>
              <a:rPr lang="de-DE" sz="1800" dirty="0" smtClean="0">
                <a:latin typeface="+mn-lt"/>
              </a:rPr>
              <a:t>bestehenden Arbeitsverhältnisses </a:t>
            </a:r>
            <a:r>
              <a:rPr lang="de-DE" sz="1800" dirty="0">
                <a:latin typeface="+mn-lt"/>
              </a:rPr>
              <a:t>bezogen werden dürfen</a:t>
            </a:r>
            <a:r>
              <a:rPr lang="de-DE" sz="1800" dirty="0" smtClean="0">
                <a:latin typeface="+mn-lt"/>
              </a:rPr>
              <a:t>.</a:t>
            </a:r>
          </a:p>
          <a:p>
            <a:pPr algn="just"/>
            <a:r>
              <a:rPr lang="de-DE" sz="1800" b="1" u="sng" dirty="0">
                <a:latin typeface="+mn-lt"/>
              </a:rPr>
              <a:t>Arbeitsrechtlich gilt </a:t>
            </a:r>
            <a:r>
              <a:rPr lang="de-DE" sz="1800" b="1" u="sng" dirty="0" smtClean="0">
                <a:latin typeface="+mn-lt"/>
              </a:rPr>
              <a:t>nach § </a:t>
            </a:r>
            <a:r>
              <a:rPr lang="de-DE" sz="1800" b="1" u="sng" dirty="0">
                <a:latin typeface="+mn-lt"/>
              </a:rPr>
              <a:t>6 BetrAVG Betriebsrentengesetz: </a:t>
            </a:r>
            <a:endParaRPr lang="de-DE" sz="1800" b="1" u="sng" dirty="0" smtClean="0">
              <a:latin typeface="+mn-lt"/>
            </a:endParaRPr>
          </a:p>
          <a:p>
            <a:pPr algn="just"/>
            <a:r>
              <a:rPr lang="de-DE" sz="1800" dirty="0" smtClean="0">
                <a:latin typeface="+mn-lt"/>
              </a:rPr>
              <a:t>Arbeitnehmer haben </a:t>
            </a:r>
            <a:r>
              <a:rPr lang="de-DE" sz="1800" dirty="0">
                <a:latin typeface="+mn-lt"/>
              </a:rPr>
              <a:t>einen </a:t>
            </a:r>
            <a:r>
              <a:rPr lang="de-DE" sz="1800" dirty="0" smtClean="0">
                <a:latin typeface="+mn-lt"/>
              </a:rPr>
              <a:t>gesetzlichen </a:t>
            </a:r>
            <a:r>
              <a:rPr lang="de-DE" sz="1800" dirty="0">
                <a:latin typeface="+mn-lt"/>
              </a:rPr>
              <a:t>Anspruch auf </a:t>
            </a:r>
            <a:r>
              <a:rPr lang="de-DE" sz="1800" dirty="0" smtClean="0">
                <a:latin typeface="+mn-lt"/>
              </a:rPr>
              <a:t>vorgezogene bAV-Leistungen</a:t>
            </a:r>
            <a:r>
              <a:rPr lang="de-DE" sz="1800" dirty="0">
                <a:latin typeface="+mn-lt"/>
              </a:rPr>
              <a:t>, wenn sie den Bezug </a:t>
            </a:r>
            <a:r>
              <a:rPr lang="de-DE" sz="1800" dirty="0" smtClean="0">
                <a:latin typeface="+mn-lt"/>
              </a:rPr>
              <a:t>einer gesetzlichen </a:t>
            </a:r>
            <a:r>
              <a:rPr lang="de-DE" sz="1800" dirty="0">
                <a:latin typeface="+mn-lt"/>
              </a:rPr>
              <a:t>Altersrente in Form einer </a:t>
            </a:r>
            <a:r>
              <a:rPr lang="de-DE" sz="1800" dirty="0" smtClean="0">
                <a:latin typeface="+mn-lt"/>
              </a:rPr>
              <a:t>Vollrente nachweisen </a:t>
            </a:r>
            <a:r>
              <a:rPr lang="de-DE" sz="1800" dirty="0">
                <a:latin typeface="+mn-lt"/>
              </a:rPr>
              <a:t>und „alle sonstigen </a:t>
            </a:r>
            <a:r>
              <a:rPr lang="de-DE" sz="1800" dirty="0" smtClean="0">
                <a:latin typeface="+mn-lt"/>
              </a:rPr>
              <a:t>Leistungs-voraussetzungen“ der </a:t>
            </a:r>
            <a:r>
              <a:rPr lang="de-DE" sz="1800" dirty="0">
                <a:latin typeface="+mn-lt"/>
              </a:rPr>
              <a:t>Versorgungszusage des </a:t>
            </a:r>
            <a:r>
              <a:rPr lang="de-DE" sz="1800" dirty="0" smtClean="0">
                <a:latin typeface="+mn-lt"/>
              </a:rPr>
              <a:t>Arbeitgebers </a:t>
            </a:r>
            <a:r>
              <a:rPr lang="de-DE" sz="1800" dirty="0">
                <a:latin typeface="+mn-lt"/>
              </a:rPr>
              <a:t>wie z. B. insbesondere das </a:t>
            </a:r>
            <a:r>
              <a:rPr lang="de-DE" sz="1800" dirty="0" smtClean="0">
                <a:latin typeface="+mn-lt"/>
              </a:rPr>
              <a:t>Ausscheiden aus </a:t>
            </a:r>
            <a:r>
              <a:rPr lang="de-DE" sz="1800" dirty="0">
                <a:latin typeface="+mn-lt"/>
              </a:rPr>
              <a:t>dem Unternehmen erfüllt sind.</a:t>
            </a:r>
          </a:p>
        </p:txBody>
      </p:sp>
      <p:sp>
        <p:nvSpPr>
          <p:cNvPr id="5" name="Titel 3"/>
          <p:cNvSpPr>
            <a:spLocks noGrp="1"/>
          </p:cNvSpPr>
          <p:nvPr>
            <p:ph type="title"/>
          </p:nvPr>
        </p:nvSpPr>
        <p:spPr/>
        <p:txBody>
          <a:bodyPr/>
          <a:lstStyle/>
          <a:p>
            <a:r>
              <a:rPr lang="de-DE" dirty="0" smtClean="0"/>
              <a:t>8.SGB-IV-Änderungsgesetz ..und was ist mit der </a:t>
            </a:r>
            <a:r>
              <a:rPr lang="de-DE" dirty="0" err="1" smtClean="0"/>
              <a:t>bav</a:t>
            </a:r>
            <a:r>
              <a:rPr lang="de-DE" dirty="0" smtClean="0"/>
              <a:t>? </a:t>
            </a:r>
            <a:endParaRPr lang="de-DE" dirty="0"/>
          </a:p>
        </p:txBody>
      </p:sp>
    </p:spTree>
    <p:extLst>
      <p:ext uri="{BB962C8B-B14F-4D97-AF65-F5344CB8AC3E}">
        <p14:creationId xmlns:p14="http://schemas.microsoft.com/office/powerpoint/2010/main" val="17814040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45</a:t>
            </a:fld>
            <a:endParaRPr lang="de-DE"/>
          </a:p>
        </p:txBody>
      </p:sp>
      <p:sp>
        <p:nvSpPr>
          <p:cNvPr id="3" name="Textplatzhalter 2"/>
          <p:cNvSpPr>
            <a:spLocks noGrp="1"/>
          </p:cNvSpPr>
          <p:nvPr>
            <p:ph type="body" sz="half" idx="2"/>
          </p:nvPr>
        </p:nvSpPr>
        <p:spPr/>
        <p:txBody>
          <a:bodyPr/>
          <a:lstStyle/>
          <a:p>
            <a:endParaRPr lang="de-DE"/>
          </a:p>
        </p:txBody>
      </p:sp>
      <p:sp>
        <p:nvSpPr>
          <p:cNvPr id="4" name="Titel 3"/>
          <p:cNvSpPr>
            <a:spLocks noGrp="1"/>
          </p:cNvSpPr>
          <p:nvPr>
            <p:ph type="title"/>
          </p:nvPr>
        </p:nvSpPr>
        <p:spPr/>
        <p:txBody>
          <a:bodyPr/>
          <a:lstStyle/>
          <a:p>
            <a:endParaRPr lang="de-DE"/>
          </a:p>
        </p:txBody>
      </p:sp>
    </p:spTree>
    <p:extLst>
      <p:ext uri="{BB962C8B-B14F-4D97-AF65-F5344CB8AC3E}">
        <p14:creationId xmlns:p14="http://schemas.microsoft.com/office/powerpoint/2010/main" val="41743434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46</a:t>
            </a:fld>
            <a:endParaRPr lang="de-DE"/>
          </a:p>
        </p:txBody>
      </p:sp>
      <p:pic>
        <p:nvPicPr>
          <p:cNvPr id="5" name="Grafik 4"/>
          <p:cNvPicPr>
            <a:picLocks noChangeAspect="1"/>
          </p:cNvPicPr>
          <p:nvPr/>
        </p:nvPicPr>
        <p:blipFill>
          <a:blip r:embed="rId2"/>
          <a:stretch>
            <a:fillRect/>
          </a:stretch>
        </p:blipFill>
        <p:spPr>
          <a:xfrm>
            <a:off x="153627" y="130123"/>
            <a:ext cx="3035301" cy="1138238"/>
          </a:xfrm>
          <a:prstGeom prst="rect">
            <a:avLst/>
          </a:prstGeom>
        </p:spPr>
      </p:pic>
      <p:sp>
        <p:nvSpPr>
          <p:cNvPr id="6" name="Textplatzhalter 5"/>
          <p:cNvSpPr>
            <a:spLocks noGrp="1"/>
          </p:cNvSpPr>
          <p:nvPr>
            <p:ph type="body" sz="half" idx="2"/>
          </p:nvPr>
        </p:nvSpPr>
        <p:spPr>
          <a:xfrm>
            <a:off x="363639" y="4134463"/>
            <a:ext cx="10107716" cy="1701185"/>
          </a:xfrm>
        </p:spPr>
        <p:txBody>
          <a:bodyPr/>
          <a:lstStyle/>
          <a:p>
            <a:r>
              <a:rPr lang="de-DE" dirty="0" smtClean="0"/>
              <a:t>170 Mitarbeiter</a:t>
            </a:r>
          </a:p>
          <a:p>
            <a:r>
              <a:rPr lang="de-DE" dirty="0" smtClean="0"/>
              <a:t>Ehemals Tochter der OTTO Gruppe – seit 2021 eigenständige GmbH</a:t>
            </a:r>
          </a:p>
          <a:p>
            <a:r>
              <a:rPr lang="de-DE" dirty="0" smtClean="0"/>
              <a:t>17 Pensionszusagen wurden übernommen</a:t>
            </a:r>
          </a:p>
          <a:p>
            <a:r>
              <a:rPr lang="de-DE" dirty="0" smtClean="0"/>
              <a:t>3 bestehende Direktversicherungen</a:t>
            </a:r>
            <a:endParaRPr lang="de-DE" dirty="0"/>
          </a:p>
        </p:txBody>
      </p:sp>
      <p:pic>
        <p:nvPicPr>
          <p:cNvPr id="7" name="Grafik 6"/>
          <p:cNvPicPr>
            <a:picLocks noChangeAspect="1"/>
          </p:cNvPicPr>
          <p:nvPr/>
        </p:nvPicPr>
        <p:blipFill>
          <a:blip r:embed="rId3"/>
          <a:stretch>
            <a:fillRect/>
          </a:stretch>
        </p:blipFill>
        <p:spPr>
          <a:xfrm>
            <a:off x="363639" y="1501262"/>
            <a:ext cx="8220075" cy="2400300"/>
          </a:xfrm>
          <a:prstGeom prst="rect">
            <a:avLst/>
          </a:prstGeom>
        </p:spPr>
      </p:pic>
    </p:spTree>
    <p:extLst>
      <p:ext uri="{BB962C8B-B14F-4D97-AF65-F5344CB8AC3E}">
        <p14:creationId xmlns:p14="http://schemas.microsoft.com/office/powerpoint/2010/main" val="396344884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47</a:t>
            </a:fld>
            <a:endParaRPr lang="de-DE"/>
          </a:p>
        </p:txBody>
      </p:sp>
      <p:pic>
        <p:nvPicPr>
          <p:cNvPr id="5" name="Grafik 4"/>
          <p:cNvPicPr>
            <a:picLocks noChangeAspect="1"/>
          </p:cNvPicPr>
          <p:nvPr/>
        </p:nvPicPr>
        <p:blipFill>
          <a:blip r:embed="rId2"/>
          <a:stretch>
            <a:fillRect/>
          </a:stretch>
        </p:blipFill>
        <p:spPr>
          <a:xfrm>
            <a:off x="3299419" y="3052520"/>
            <a:ext cx="8524161" cy="3759180"/>
          </a:xfrm>
          <a:prstGeom prst="rect">
            <a:avLst/>
          </a:prstGeom>
        </p:spPr>
      </p:pic>
      <p:pic>
        <p:nvPicPr>
          <p:cNvPr id="6" name="Grafik 5"/>
          <p:cNvPicPr>
            <a:picLocks noChangeAspect="1"/>
          </p:cNvPicPr>
          <p:nvPr/>
        </p:nvPicPr>
        <p:blipFill>
          <a:blip r:embed="rId3"/>
          <a:stretch>
            <a:fillRect/>
          </a:stretch>
        </p:blipFill>
        <p:spPr>
          <a:xfrm>
            <a:off x="254340" y="149923"/>
            <a:ext cx="5433711" cy="2808178"/>
          </a:xfrm>
          <a:prstGeom prst="rect">
            <a:avLst/>
          </a:prstGeom>
        </p:spPr>
      </p:pic>
    </p:spTree>
    <p:extLst>
      <p:ext uri="{BB962C8B-B14F-4D97-AF65-F5344CB8AC3E}">
        <p14:creationId xmlns:p14="http://schemas.microsoft.com/office/powerpoint/2010/main" val="37716121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48</a:t>
            </a:fld>
            <a:endParaRPr lang="de-DE"/>
          </a:p>
        </p:txBody>
      </p:sp>
      <p:pic>
        <p:nvPicPr>
          <p:cNvPr id="5" name="Grafik 4"/>
          <p:cNvPicPr>
            <a:picLocks noChangeAspect="1"/>
          </p:cNvPicPr>
          <p:nvPr/>
        </p:nvPicPr>
        <p:blipFill>
          <a:blip r:embed="rId2"/>
          <a:stretch>
            <a:fillRect/>
          </a:stretch>
        </p:blipFill>
        <p:spPr>
          <a:xfrm>
            <a:off x="364219" y="1834768"/>
            <a:ext cx="11790237" cy="3396989"/>
          </a:xfrm>
          <a:prstGeom prst="rect">
            <a:avLst/>
          </a:prstGeom>
        </p:spPr>
      </p:pic>
      <p:sp>
        <p:nvSpPr>
          <p:cNvPr id="4" name="Titel 3"/>
          <p:cNvSpPr>
            <a:spLocks noGrp="1"/>
          </p:cNvSpPr>
          <p:nvPr>
            <p:ph type="title"/>
          </p:nvPr>
        </p:nvSpPr>
        <p:spPr/>
        <p:txBody>
          <a:bodyPr>
            <a:normAutofit/>
          </a:bodyPr>
          <a:lstStyle/>
          <a:p>
            <a:r>
              <a:rPr lang="de-DE" sz="2000" dirty="0">
                <a:solidFill>
                  <a:srgbClr val="202334"/>
                </a:solidFill>
                <a:latin typeface="+mn-lt"/>
              </a:rPr>
              <a:t>Die </a:t>
            </a:r>
            <a:r>
              <a:rPr lang="de-DE" sz="2000" dirty="0" smtClean="0">
                <a:solidFill>
                  <a:srgbClr val="202334"/>
                </a:solidFill>
                <a:latin typeface="+mn-lt"/>
              </a:rPr>
              <a:t>Betriebsrente  </a:t>
            </a:r>
            <a:r>
              <a:rPr lang="de-DE" sz="2000" dirty="0" smtClean="0">
                <a:solidFill>
                  <a:srgbClr val="3E525F"/>
                </a:solidFill>
                <a:latin typeface="+mn-lt"/>
              </a:rPr>
              <a:t>Sicherheit </a:t>
            </a:r>
            <a:r>
              <a:rPr lang="de-DE" sz="2000" dirty="0">
                <a:solidFill>
                  <a:srgbClr val="3E525F"/>
                </a:solidFill>
                <a:latin typeface="+mn-lt"/>
              </a:rPr>
              <a:t>geht vor</a:t>
            </a:r>
            <a:endParaRPr lang="de-DE" sz="2000" dirty="0">
              <a:latin typeface="+mn-lt"/>
            </a:endParaRPr>
          </a:p>
        </p:txBody>
      </p:sp>
    </p:spTree>
    <p:extLst>
      <p:ext uri="{BB962C8B-B14F-4D97-AF65-F5344CB8AC3E}">
        <p14:creationId xmlns:p14="http://schemas.microsoft.com/office/powerpoint/2010/main" val="20512938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49</a:t>
            </a:fld>
            <a:endParaRPr lang="de-DE"/>
          </a:p>
        </p:txBody>
      </p:sp>
      <p:pic>
        <p:nvPicPr>
          <p:cNvPr id="5" name="Grafik 4"/>
          <p:cNvPicPr>
            <a:picLocks noChangeAspect="1"/>
          </p:cNvPicPr>
          <p:nvPr/>
        </p:nvPicPr>
        <p:blipFill>
          <a:blip r:embed="rId2"/>
          <a:stretch>
            <a:fillRect/>
          </a:stretch>
        </p:blipFill>
        <p:spPr>
          <a:xfrm>
            <a:off x="-1" y="1692736"/>
            <a:ext cx="6453945" cy="4140905"/>
          </a:xfrm>
          <a:prstGeom prst="rect">
            <a:avLst/>
          </a:prstGeom>
        </p:spPr>
      </p:pic>
      <p:sp>
        <p:nvSpPr>
          <p:cNvPr id="4" name="Titel 3"/>
          <p:cNvSpPr>
            <a:spLocks noGrp="1"/>
          </p:cNvSpPr>
          <p:nvPr>
            <p:ph type="title"/>
          </p:nvPr>
        </p:nvSpPr>
        <p:spPr>
          <a:xfrm>
            <a:off x="369357" y="103985"/>
            <a:ext cx="10314206" cy="1325563"/>
          </a:xfrm>
        </p:spPr>
        <p:txBody>
          <a:bodyPr>
            <a:normAutofit/>
          </a:bodyPr>
          <a:lstStyle/>
          <a:p>
            <a:r>
              <a:rPr lang="de-DE" sz="2000" dirty="0"/>
              <a:t>Betreiben Sie betriebliche Altersvorsorge, z. B. um Ihre Rente </a:t>
            </a:r>
            <a:r>
              <a:rPr lang="de-DE" sz="2000" dirty="0" smtClean="0"/>
              <a:t>aufzustocken  oder </a:t>
            </a:r>
            <a:r>
              <a:rPr lang="de-DE" sz="2000" dirty="0"/>
              <a:t>früher in Rente gehen zu können?</a:t>
            </a:r>
          </a:p>
        </p:txBody>
      </p:sp>
      <p:pic>
        <p:nvPicPr>
          <p:cNvPr id="6" name="Grafik 5"/>
          <p:cNvPicPr>
            <a:picLocks noChangeAspect="1"/>
          </p:cNvPicPr>
          <p:nvPr/>
        </p:nvPicPr>
        <p:blipFill>
          <a:blip r:embed="rId3"/>
          <a:stretch>
            <a:fillRect/>
          </a:stretch>
        </p:blipFill>
        <p:spPr>
          <a:xfrm>
            <a:off x="6743941" y="1775207"/>
            <a:ext cx="3939621" cy="4874658"/>
          </a:xfrm>
          <a:prstGeom prst="rect">
            <a:avLst/>
          </a:prstGeom>
        </p:spPr>
      </p:pic>
    </p:spTree>
    <p:extLst>
      <p:ext uri="{BB962C8B-B14F-4D97-AF65-F5344CB8AC3E}">
        <p14:creationId xmlns:p14="http://schemas.microsoft.com/office/powerpoint/2010/main" val="1986248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a:t>
            </a:fld>
            <a:endParaRPr lang="de-DE"/>
          </a:p>
        </p:txBody>
      </p:sp>
      <p:sp>
        <p:nvSpPr>
          <p:cNvPr id="3" name="Textplatzhalter 2"/>
          <p:cNvSpPr>
            <a:spLocks noGrp="1"/>
          </p:cNvSpPr>
          <p:nvPr>
            <p:ph type="body" sz="half" idx="2"/>
          </p:nvPr>
        </p:nvSpPr>
        <p:spPr/>
        <p:txBody>
          <a:bodyPr/>
          <a:lstStyle/>
          <a:p>
            <a:pPr marL="342900" indent="-342900">
              <a:buFont typeface="Arial" panose="020B0604020202020204" pitchFamily="34" charset="0"/>
              <a:buChar char="•"/>
            </a:pPr>
            <a:r>
              <a:rPr lang="de-DE" dirty="0" smtClean="0"/>
              <a:t>BBG-Dynamik</a:t>
            </a:r>
          </a:p>
          <a:p>
            <a:pPr marL="342900" indent="-342900">
              <a:buFont typeface="Arial" panose="020B0604020202020204" pitchFamily="34" charset="0"/>
              <a:buChar char="•"/>
            </a:pPr>
            <a:r>
              <a:rPr lang="de-DE" dirty="0" smtClean="0"/>
              <a:t>4% der BBG-West in 2024 : 302 € p.m. sozialversicherungsfrei und steuerfrei (= 10 € mehr)</a:t>
            </a:r>
          </a:p>
          <a:p>
            <a:pPr marL="342900" indent="-342900">
              <a:buFont typeface="Arial" panose="020B0604020202020204" pitchFamily="34" charset="0"/>
              <a:buChar char="•"/>
            </a:pPr>
            <a:r>
              <a:rPr lang="de-DE" dirty="0" smtClean="0"/>
              <a:t>8% der BBG-West in 2024 : 604 € </a:t>
            </a:r>
            <a:r>
              <a:rPr lang="de-DE" dirty="0" err="1" smtClean="0"/>
              <a:t>p.m</a:t>
            </a:r>
            <a:r>
              <a:rPr lang="de-DE" dirty="0" smtClean="0"/>
              <a:t> steuerfrei (= 20 € mehr </a:t>
            </a:r>
            <a:r>
              <a:rPr lang="de-DE" dirty="0" err="1" smtClean="0"/>
              <a:t>p.m</a:t>
            </a:r>
            <a:r>
              <a:rPr lang="de-DE" dirty="0" smtClean="0"/>
              <a:t>)</a:t>
            </a:r>
          </a:p>
          <a:p>
            <a:pPr marL="342900" indent="-342900">
              <a:buFont typeface="Arial" panose="020B0604020202020204" pitchFamily="34" charset="0"/>
              <a:buChar char="•"/>
            </a:pPr>
            <a:r>
              <a:rPr lang="de-DE" dirty="0" smtClean="0"/>
              <a:t>Optional Zuzahlungen</a:t>
            </a:r>
          </a:p>
          <a:p>
            <a:pPr marL="342900" indent="-342900">
              <a:buFont typeface="Arial" panose="020B0604020202020204" pitchFamily="34" charset="0"/>
              <a:buChar char="•"/>
            </a:pPr>
            <a:r>
              <a:rPr lang="de-DE" dirty="0" smtClean="0"/>
              <a:t>Zielgruppen (s. Neu-Aufbau </a:t>
            </a:r>
            <a:r>
              <a:rPr lang="de-DE" dirty="0" err="1" smtClean="0"/>
              <a:t>BeraterPortal</a:t>
            </a:r>
            <a:r>
              <a:rPr lang="de-DE" dirty="0" smtClean="0"/>
              <a:t> PM)</a:t>
            </a:r>
          </a:p>
          <a:p>
            <a:pPr marL="342900" indent="-342900">
              <a:buFont typeface="Arial" panose="020B0604020202020204" pitchFamily="34" charset="0"/>
              <a:buChar char="•"/>
            </a:pPr>
            <a:r>
              <a:rPr lang="de-DE" dirty="0" smtClean="0"/>
              <a:t>Selektion im Bestand </a:t>
            </a:r>
          </a:p>
          <a:p>
            <a:pPr marL="800100" lvl="1" indent="-342900">
              <a:buFont typeface="Arial" panose="020B0604020202020204" pitchFamily="34" charset="0"/>
              <a:buChar char="•"/>
            </a:pPr>
            <a:r>
              <a:rPr lang="de-DE" dirty="0" smtClean="0"/>
              <a:t>Junge bAV-Kunden : Niedrige Beiträge als Azubi? Was ist mit BU……</a:t>
            </a:r>
          </a:p>
          <a:p>
            <a:pPr marL="800100" lvl="1" indent="-342900">
              <a:buFont typeface="Arial" panose="020B0604020202020204" pitchFamily="34" charset="0"/>
              <a:buChar char="•"/>
            </a:pPr>
            <a:r>
              <a:rPr lang="de-DE" dirty="0" smtClean="0"/>
              <a:t>Jung und mit „alten-Produkten“</a:t>
            </a:r>
          </a:p>
          <a:p>
            <a:pPr marL="342900" indent="-342900">
              <a:buFont typeface="Arial" panose="020B0604020202020204" pitchFamily="34" charset="0"/>
              <a:buChar char="•"/>
            </a:pPr>
            <a:r>
              <a:rPr lang="de-DE" dirty="0"/>
              <a:t>NEUKUNDE und Umsetzung noch nicht erfolgt?</a:t>
            </a:r>
          </a:p>
          <a:p>
            <a:pPr marL="342900" indent="-342900">
              <a:buFont typeface="Arial" panose="020B0604020202020204" pitchFamily="34" charset="0"/>
              <a:buChar char="•"/>
            </a:pPr>
            <a:endParaRPr lang="de-DE" dirty="0" smtClean="0"/>
          </a:p>
          <a:p>
            <a:pPr marL="342900" indent="-342900">
              <a:buFont typeface="Arial" panose="020B0604020202020204" pitchFamily="34" charset="0"/>
              <a:buChar char="•"/>
            </a:pPr>
            <a:endParaRPr lang="de-DE" dirty="0" smtClean="0"/>
          </a:p>
        </p:txBody>
      </p:sp>
      <p:sp>
        <p:nvSpPr>
          <p:cNvPr id="4" name="Titel 3"/>
          <p:cNvSpPr>
            <a:spLocks noGrp="1"/>
          </p:cNvSpPr>
          <p:nvPr>
            <p:ph type="title"/>
          </p:nvPr>
        </p:nvSpPr>
        <p:spPr>
          <a:xfrm>
            <a:off x="369357" y="113530"/>
            <a:ext cx="10314206" cy="1325563"/>
          </a:xfrm>
        </p:spPr>
        <p:txBody>
          <a:bodyPr anchor="t"/>
          <a:lstStyle/>
          <a:p>
            <a:r>
              <a:rPr lang="de-DE" dirty="0" smtClean="0"/>
              <a:t>Vertriebsimpulse für das </a:t>
            </a:r>
            <a:r>
              <a:rPr lang="de-DE" dirty="0" err="1" smtClean="0"/>
              <a:t>bav-jahresendgeschäft</a:t>
            </a:r>
            <a:r>
              <a:rPr lang="de-DE" dirty="0" smtClean="0"/>
              <a:t/>
            </a:r>
            <a:br>
              <a:rPr lang="de-DE" dirty="0" smtClean="0"/>
            </a:br>
            <a:r>
              <a:rPr lang="de-DE" dirty="0"/>
              <a:t/>
            </a:r>
            <a:br>
              <a:rPr lang="de-DE" dirty="0"/>
            </a:br>
            <a:r>
              <a:rPr lang="de-DE" dirty="0" smtClean="0"/>
              <a:t>Welche Ideen bzw. konkreten </a:t>
            </a:r>
            <a:r>
              <a:rPr lang="de-DE" dirty="0" err="1" smtClean="0"/>
              <a:t>massnahmen</a:t>
            </a:r>
            <a:r>
              <a:rPr lang="de-DE" dirty="0" smtClean="0"/>
              <a:t> setzen sie um?</a:t>
            </a:r>
            <a:endParaRPr lang="de-DE" dirty="0"/>
          </a:p>
        </p:txBody>
      </p:sp>
    </p:spTree>
    <p:extLst>
      <p:ext uri="{BB962C8B-B14F-4D97-AF65-F5344CB8AC3E}">
        <p14:creationId xmlns:p14="http://schemas.microsoft.com/office/powerpoint/2010/main" val="1039290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50</a:t>
            </a:fld>
            <a:endParaRPr lang="de-DE"/>
          </a:p>
        </p:txBody>
      </p:sp>
      <p:pic>
        <p:nvPicPr>
          <p:cNvPr id="5" name="Grafik 4"/>
          <p:cNvPicPr>
            <a:picLocks noChangeAspect="1"/>
          </p:cNvPicPr>
          <p:nvPr/>
        </p:nvPicPr>
        <p:blipFill>
          <a:blip r:embed="rId2"/>
          <a:stretch>
            <a:fillRect/>
          </a:stretch>
        </p:blipFill>
        <p:spPr>
          <a:xfrm>
            <a:off x="347662" y="1802153"/>
            <a:ext cx="7334302" cy="3603223"/>
          </a:xfrm>
          <a:prstGeom prst="rect">
            <a:avLst/>
          </a:prstGeom>
        </p:spPr>
      </p:pic>
      <p:sp>
        <p:nvSpPr>
          <p:cNvPr id="4" name="Titel 3"/>
          <p:cNvSpPr>
            <a:spLocks noGrp="1"/>
          </p:cNvSpPr>
          <p:nvPr>
            <p:ph type="title"/>
          </p:nvPr>
        </p:nvSpPr>
        <p:spPr>
          <a:xfrm>
            <a:off x="114167" y="92411"/>
            <a:ext cx="11853598" cy="1325563"/>
          </a:xfrm>
        </p:spPr>
        <p:txBody>
          <a:bodyPr anchor="t">
            <a:normAutofit fontScale="90000"/>
          </a:bodyPr>
          <a:lstStyle/>
          <a:p>
            <a:pPr>
              <a:lnSpc>
                <a:spcPct val="150000"/>
              </a:lnSpc>
            </a:pPr>
            <a:r>
              <a:rPr lang="de-DE" dirty="0"/>
              <a:t>Die </a:t>
            </a:r>
            <a:r>
              <a:rPr lang="de-DE" dirty="0" smtClean="0"/>
              <a:t>Arbeitgeber-Attraktivität Maßgeschneiderte </a:t>
            </a:r>
            <a:r>
              <a:rPr lang="de-DE" dirty="0" err="1" smtClean="0"/>
              <a:t>Benefits</a:t>
            </a:r>
            <a:r>
              <a:rPr lang="de-DE" dirty="0"/>
              <a:t>-Auswahl</a:t>
            </a:r>
            <a:br>
              <a:rPr lang="de-DE" dirty="0"/>
            </a:br>
            <a:r>
              <a:rPr lang="de-DE" sz="2000" i="1" dirty="0"/>
              <a:t>Wie wichtig sind Ihnen die folgenden zusätzlichen Leistungen eines</a:t>
            </a:r>
            <a:br>
              <a:rPr lang="de-DE" sz="2000" i="1" dirty="0"/>
            </a:br>
            <a:r>
              <a:rPr lang="de-DE" sz="2000" i="1" dirty="0"/>
              <a:t>Arbeitgebers? (Bitte geben Sie für jede Leistung eine Antwort.)</a:t>
            </a:r>
          </a:p>
        </p:txBody>
      </p:sp>
    </p:spTree>
    <p:extLst>
      <p:ext uri="{BB962C8B-B14F-4D97-AF65-F5344CB8AC3E}">
        <p14:creationId xmlns:p14="http://schemas.microsoft.com/office/powerpoint/2010/main" val="15744603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51</a:t>
            </a:fld>
            <a:endParaRPr lang="de-DE"/>
          </a:p>
        </p:txBody>
      </p:sp>
      <p:pic>
        <p:nvPicPr>
          <p:cNvPr id="5" name="Grafik 4"/>
          <p:cNvPicPr>
            <a:picLocks noChangeAspect="1"/>
          </p:cNvPicPr>
          <p:nvPr/>
        </p:nvPicPr>
        <p:blipFill>
          <a:blip r:embed="rId2"/>
          <a:stretch>
            <a:fillRect/>
          </a:stretch>
        </p:blipFill>
        <p:spPr>
          <a:xfrm>
            <a:off x="1965827" y="1832538"/>
            <a:ext cx="8612675" cy="3653862"/>
          </a:xfrm>
          <a:prstGeom prst="rect">
            <a:avLst/>
          </a:prstGeom>
        </p:spPr>
      </p:pic>
      <p:sp>
        <p:nvSpPr>
          <p:cNvPr id="4" name="Titel 3"/>
          <p:cNvSpPr>
            <a:spLocks noGrp="1"/>
          </p:cNvSpPr>
          <p:nvPr>
            <p:ph type="title"/>
          </p:nvPr>
        </p:nvSpPr>
        <p:spPr/>
        <p:txBody>
          <a:bodyPr/>
          <a:lstStyle/>
          <a:p>
            <a:r>
              <a:rPr lang="de-DE" sz="3200" dirty="0">
                <a:solidFill>
                  <a:srgbClr val="202334"/>
                </a:solidFill>
                <a:latin typeface="HelveticaNowDisplay-Bd"/>
              </a:rPr>
              <a:t>Die Arbeitgeber-Attraktivität</a:t>
            </a:r>
            <a:br>
              <a:rPr lang="de-DE" sz="3200" dirty="0">
                <a:solidFill>
                  <a:srgbClr val="202334"/>
                </a:solidFill>
                <a:latin typeface="HelveticaNowDisplay-Bd"/>
              </a:rPr>
            </a:br>
            <a:r>
              <a:rPr lang="de-DE" dirty="0">
                <a:solidFill>
                  <a:srgbClr val="3E525F"/>
                </a:solidFill>
                <a:latin typeface="HelveticaNowDisplay-Regular"/>
              </a:rPr>
              <a:t>Maßgeschneiderte </a:t>
            </a:r>
            <a:r>
              <a:rPr lang="de-DE" dirty="0" err="1">
                <a:solidFill>
                  <a:srgbClr val="3E525F"/>
                </a:solidFill>
                <a:latin typeface="HelveticaNowDisplay-Regular"/>
              </a:rPr>
              <a:t>Benefits</a:t>
            </a:r>
            <a:r>
              <a:rPr lang="de-DE" dirty="0">
                <a:solidFill>
                  <a:srgbClr val="3E525F"/>
                </a:solidFill>
                <a:latin typeface="HelveticaNowDisplay-Regular"/>
              </a:rPr>
              <a:t>-Auswahl</a:t>
            </a:r>
            <a:endParaRPr lang="de-DE" dirty="0"/>
          </a:p>
        </p:txBody>
      </p:sp>
      <p:sp>
        <p:nvSpPr>
          <p:cNvPr id="6" name="Textfeld 5"/>
          <p:cNvSpPr txBox="1"/>
          <p:nvPr/>
        </p:nvSpPr>
        <p:spPr>
          <a:xfrm>
            <a:off x="55562" y="5611388"/>
            <a:ext cx="12136438" cy="923330"/>
          </a:xfrm>
          <a:prstGeom prst="rect">
            <a:avLst/>
          </a:prstGeom>
          <a:noFill/>
        </p:spPr>
        <p:txBody>
          <a:bodyPr wrap="square" rtlCol="0">
            <a:spAutoFit/>
          </a:bodyPr>
          <a:lstStyle/>
          <a:p>
            <a:pPr algn="just"/>
            <a:r>
              <a:rPr lang="de-DE" dirty="0"/>
              <a:t>Bedürfnisorientierte Strategien als </a:t>
            </a:r>
            <a:r>
              <a:rPr lang="de-DE" dirty="0" smtClean="0"/>
              <a:t>Schlüssel Unternehmen </a:t>
            </a:r>
            <a:r>
              <a:rPr lang="de-DE" dirty="0"/>
              <a:t>sind also gut beraten, ihre </a:t>
            </a:r>
            <a:r>
              <a:rPr lang="de-DE" dirty="0" smtClean="0"/>
              <a:t>HR-Strategien zur </a:t>
            </a:r>
            <a:r>
              <a:rPr lang="de-DE" dirty="0"/>
              <a:t>Gewinnung junger Talente an diesen </a:t>
            </a:r>
            <a:r>
              <a:rPr lang="de-DE" dirty="0" smtClean="0"/>
              <a:t>Bedürfnissen auszurichten</a:t>
            </a:r>
            <a:r>
              <a:rPr lang="de-DE" dirty="0"/>
              <a:t>, denn sie beeinflussen sehr deutlich </a:t>
            </a:r>
            <a:r>
              <a:rPr lang="de-DE" dirty="0" smtClean="0"/>
              <a:t>die Auswahl </a:t>
            </a:r>
            <a:r>
              <a:rPr lang="de-DE" dirty="0"/>
              <a:t>des Arbeitgebers.</a:t>
            </a:r>
          </a:p>
        </p:txBody>
      </p:sp>
    </p:spTree>
    <p:extLst>
      <p:ext uri="{BB962C8B-B14F-4D97-AF65-F5344CB8AC3E}">
        <p14:creationId xmlns:p14="http://schemas.microsoft.com/office/powerpoint/2010/main" val="335154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6</a:t>
            </a:fld>
            <a:endParaRPr lang="de-DE"/>
          </a:p>
        </p:txBody>
      </p:sp>
      <p:sp>
        <p:nvSpPr>
          <p:cNvPr id="3" name="Textplatzhalter 2"/>
          <p:cNvSpPr>
            <a:spLocks noGrp="1"/>
          </p:cNvSpPr>
          <p:nvPr>
            <p:ph type="body" sz="half" idx="2"/>
          </p:nvPr>
        </p:nvSpPr>
        <p:spPr>
          <a:xfrm>
            <a:off x="216957" y="1738126"/>
            <a:ext cx="11726390" cy="4796592"/>
          </a:xfrm>
        </p:spPr>
        <p:txBody>
          <a:bodyPr/>
          <a:lstStyle/>
          <a:p>
            <a:r>
              <a:rPr lang="de-DE" sz="2800" b="1" dirty="0"/>
              <a:t>Wie wäre es mit einer persönlichen Infoveranstaltung in Verbindung mit verbindlichen Einzelberatungen?</a:t>
            </a:r>
          </a:p>
          <a:p>
            <a:endParaRPr lang="de-DE" sz="2800" b="1" dirty="0"/>
          </a:p>
        </p:txBody>
      </p:sp>
      <p:sp>
        <p:nvSpPr>
          <p:cNvPr id="4" name="Titel 3"/>
          <p:cNvSpPr>
            <a:spLocks noGrp="1"/>
          </p:cNvSpPr>
          <p:nvPr>
            <p:ph type="title"/>
          </p:nvPr>
        </p:nvSpPr>
        <p:spPr/>
        <p:txBody>
          <a:bodyPr/>
          <a:lstStyle/>
          <a:p>
            <a:r>
              <a:rPr lang="de-DE" dirty="0" smtClean="0"/>
              <a:t>Präsenz schlägt digital</a:t>
            </a:r>
            <a:endParaRPr lang="de-DE" dirty="0"/>
          </a:p>
        </p:txBody>
      </p:sp>
      <p:sp>
        <p:nvSpPr>
          <p:cNvPr id="5" name="Textfeld 4"/>
          <p:cNvSpPr txBox="1"/>
          <p:nvPr/>
        </p:nvSpPr>
        <p:spPr>
          <a:xfrm>
            <a:off x="897237" y="3674757"/>
            <a:ext cx="9248172" cy="923330"/>
          </a:xfrm>
          <a:prstGeom prst="rect">
            <a:avLst/>
          </a:prstGeom>
          <a:noFill/>
        </p:spPr>
        <p:txBody>
          <a:bodyPr wrap="square" rtlCol="0">
            <a:spAutoFit/>
          </a:bodyPr>
          <a:lstStyle/>
          <a:p>
            <a:pPr marL="285750" indent="-285750">
              <a:buFont typeface="Arial" panose="020B0604020202020204" pitchFamily="34" charset="0"/>
              <a:buChar char="•"/>
            </a:pPr>
            <a:r>
              <a:rPr lang="de-DE" dirty="0" smtClean="0"/>
              <a:t>Wie und ggf. womit motivieren Sie Ihren Arbeitgeber eine Infokampagne zu starten?</a:t>
            </a:r>
          </a:p>
          <a:p>
            <a:pPr marL="285750" indent="-285750">
              <a:buFont typeface="Arial" panose="020B0604020202020204" pitchFamily="34" charset="0"/>
              <a:buChar char="•"/>
            </a:pPr>
            <a:r>
              <a:rPr lang="de-DE" dirty="0" smtClean="0"/>
              <a:t>Was benötigen Sie an Unterstützung und Hilfsmitteln?</a:t>
            </a:r>
          </a:p>
          <a:p>
            <a:pPr marL="285750" indent="-285750">
              <a:buFont typeface="Arial" panose="020B0604020202020204" pitchFamily="34" charset="0"/>
              <a:buChar char="•"/>
            </a:pPr>
            <a:r>
              <a:rPr lang="de-DE" dirty="0" smtClean="0"/>
              <a:t>Müssen Sie alles alleine machen? </a:t>
            </a:r>
            <a:endParaRPr lang="de-DE" dirty="0"/>
          </a:p>
        </p:txBody>
      </p:sp>
    </p:spTree>
    <p:extLst>
      <p:ext uri="{BB962C8B-B14F-4D97-AF65-F5344CB8AC3E}">
        <p14:creationId xmlns:p14="http://schemas.microsoft.com/office/powerpoint/2010/main" val="1783683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7</a:t>
            </a:fld>
            <a:endParaRPr lang="de-DE"/>
          </a:p>
        </p:txBody>
      </p:sp>
      <p:sp>
        <p:nvSpPr>
          <p:cNvPr id="3" name="Textplatzhalter 2"/>
          <p:cNvSpPr>
            <a:spLocks noGrp="1"/>
          </p:cNvSpPr>
          <p:nvPr>
            <p:ph type="body" sz="half" idx="2"/>
          </p:nvPr>
        </p:nvSpPr>
        <p:spPr/>
        <p:txBody>
          <a:bodyPr/>
          <a:lstStyle/>
          <a:p>
            <a:r>
              <a:rPr lang="de-DE" dirty="0" smtClean="0"/>
              <a:t>….und rede….und rede…..und rede….</a:t>
            </a:r>
            <a:endParaRPr lang="de-DE" dirty="0"/>
          </a:p>
        </p:txBody>
      </p:sp>
      <p:sp>
        <p:nvSpPr>
          <p:cNvPr id="4" name="Titel 3"/>
          <p:cNvSpPr>
            <a:spLocks noGrp="1"/>
          </p:cNvSpPr>
          <p:nvPr>
            <p:ph type="title"/>
          </p:nvPr>
        </p:nvSpPr>
        <p:spPr/>
        <p:txBody>
          <a:bodyPr/>
          <a:lstStyle/>
          <a:p>
            <a:r>
              <a:rPr lang="de-DE" dirty="0" smtClean="0"/>
              <a:t>Tue gutes……</a:t>
            </a:r>
            <a:endParaRPr lang="de-DE" dirty="0"/>
          </a:p>
        </p:txBody>
      </p:sp>
      <p:pic>
        <p:nvPicPr>
          <p:cNvPr id="5" name="Grafik 4"/>
          <p:cNvPicPr>
            <a:picLocks noChangeAspect="1"/>
          </p:cNvPicPr>
          <p:nvPr/>
        </p:nvPicPr>
        <p:blipFill>
          <a:blip r:embed="rId2"/>
          <a:stretch>
            <a:fillRect/>
          </a:stretch>
        </p:blipFill>
        <p:spPr>
          <a:xfrm>
            <a:off x="258352" y="2294021"/>
            <a:ext cx="7180157" cy="3447799"/>
          </a:xfrm>
          <a:prstGeom prst="rect">
            <a:avLst/>
          </a:prstGeom>
        </p:spPr>
      </p:pic>
      <p:pic>
        <p:nvPicPr>
          <p:cNvPr id="6" name="Grafik 5"/>
          <p:cNvPicPr>
            <a:picLocks noChangeAspect="1"/>
          </p:cNvPicPr>
          <p:nvPr/>
        </p:nvPicPr>
        <p:blipFill>
          <a:blip r:embed="rId3"/>
          <a:stretch>
            <a:fillRect/>
          </a:stretch>
        </p:blipFill>
        <p:spPr>
          <a:xfrm>
            <a:off x="7716941" y="1679308"/>
            <a:ext cx="3995634" cy="5037973"/>
          </a:xfrm>
          <a:prstGeom prst="rect">
            <a:avLst/>
          </a:prstGeom>
          <a:ln>
            <a:solidFill>
              <a:schemeClr val="accent1"/>
            </a:solidFill>
          </a:ln>
        </p:spPr>
      </p:pic>
      <p:sp>
        <p:nvSpPr>
          <p:cNvPr id="7" name="Rechteck 6"/>
          <p:cNvSpPr/>
          <p:nvPr/>
        </p:nvSpPr>
        <p:spPr>
          <a:xfrm>
            <a:off x="9384632" y="2809776"/>
            <a:ext cx="1756611" cy="4571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8" name="Rechteck 7"/>
          <p:cNvSpPr/>
          <p:nvPr/>
        </p:nvSpPr>
        <p:spPr>
          <a:xfrm>
            <a:off x="8069179" y="6488483"/>
            <a:ext cx="1756611" cy="4571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
        <p:nvSpPr>
          <p:cNvPr id="9" name="Rechteck 8"/>
          <p:cNvSpPr/>
          <p:nvPr/>
        </p:nvSpPr>
        <p:spPr>
          <a:xfrm>
            <a:off x="8202074" y="3947154"/>
            <a:ext cx="1756611" cy="45719"/>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prstClr val="white"/>
              </a:solidFill>
            </a:endParaRPr>
          </a:p>
        </p:txBody>
      </p:sp>
    </p:spTree>
    <p:extLst>
      <p:ext uri="{BB962C8B-B14F-4D97-AF65-F5344CB8AC3E}">
        <p14:creationId xmlns:p14="http://schemas.microsoft.com/office/powerpoint/2010/main" val="1421911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8</a:t>
            </a:fld>
            <a:endParaRPr lang="de-DE"/>
          </a:p>
        </p:txBody>
      </p:sp>
      <p:sp>
        <p:nvSpPr>
          <p:cNvPr id="4" name="Titel 3"/>
          <p:cNvSpPr>
            <a:spLocks noGrp="1"/>
          </p:cNvSpPr>
          <p:nvPr>
            <p:ph type="title"/>
          </p:nvPr>
        </p:nvSpPr>
        <p:spPr>
          <a:xfrm>
            <a:off x="243904" y="105509"/>
            <a:ext cx="10314206" cy="1325563"/>
          </a:xfrm>
        </p:spPr>
        <p:txBody>
          <a:bodyPr/>
          <a:lstStyle/>
          <a:p>
            <a:r>
              <a:rPr lang="de-DE" dirty="0" smtClean="0"/>
              <a:t>Wie ist das denn bitte passiert?.........Kein Zufall</a:t>
            </a:r>
            <a:endParaRPr lang="de-DE" dirty="0"/>
          </a:p>
        </p:txBody>
      </p:sp>
      <p:pic>
        <p:nvPicPr>
          <p:cNvPr id="5" name="Grafik 4"/>
          <p:cNvPicPr>
            <a:picLocks noChangeAspect="1"/>
          </p:cNvPicPr>
          <p:nvPr/>
        </p:nvPicPr>
        <p:blipFill>
          <a:blip r:embed="rId2"/>
          <a:stretch>
            <a:fillRect/>
          </a:stretch>
        </p:blipFill>
        <p:spPr>
          <a:xfrm>
            <a:off x="385128" y="1680731"/>
            <a:ext cx="6516367" cy="1441563"/>
          </a:xfrm>
          <a:prstGeom prst="rect">
            <a:avLst/>
          </a:prstGeom>
        </p:spPr>
      </p:pic>
      <p:pic>
        <p:nvPicPr>
          <p:cNvPr id="6" name="Grafik 5"/>
          <p:cNvPicPr>
            <a:picLocks noChangeAspect="1"/>
          </p:cNvPicPr>
          <p:nvPr/>
        </p:nvPicPr>
        <p:blipFill>
          <a:blip r:embed="rId3"/>
          <a:stretch>
            <a:fillRect/>
          </a:stretch>
        </p:blipFill>
        <p:spPr>
          <a:xfrm>
            <a:off x="5109411" y="3248858"/>
            <a:ext cx="1180848" cy="451500"/>
          </a:xfrm>
          <a:prstGeom prst="rect">
            <a:avLst/>
          </a:prstGeom>
        </p:spPr>
      </p:pic>
      <p:pic>
        <p:nvPicPr>
          <p:cNvPr id="7" name="Grafik 6"/>
          <p:cNvPicPr>
            <a:picLocks noChangeAspect="1"/>
          </p:cNvPicPr>
          <p:nvPr/>
        </p:nvPicPr>
        <p:blipFill>
          <a:blip r:embed="rId4"/>
          <a:stretch>
            <a:fillRect/>
          </a:stretch>
        </p:blipFill>
        <p:spPr>
          <a:xfrm>
            <a:off x="243904" y="3855437"/>
            <a:ext cx="5674393" cy="348623"/>
          </a:xfrm>
          <a:prstGeom prst="rect">
            <a:avLst/>
          </a:prstGeom>
        </p:spPr>
      </p:pic>
      <p:pic>
        <p:nvPicPr>
          <p:cNvPr id="8" name="Grafik 7">
            <a:extLst>
              <a:ext uri="{FF2B5EF4-FFF2-40B4-BE49-F238E27FC236}">
                <a16:creationId xmlns:a16="http://schemas.microsoft.com/office/drawing/2014/main" xmlns="" id="{ADF82DD5-5D6F-FC98-5368-B5DDD9B841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41261" y="3186143"/>
            <a:ext cx="5141139" cy="2982727"/>
          </a:xfrm>
          <a:prstGeom prst="rect">
            <a:avLst/>
          </a:prstGeom>
        </p:spPr>
      </p:pic>
      <p:sp>
        <p:nvSpPr>
          <p:cNvPr id="3" name="Textfeld 2"/>
          <p:cNvSpPr txBox="1"/>
          <p:nvPr/>
        </p:nvSpPr>
        <p:spPr>
          <a:xfrm>
            <a:off x="243904" y="6232719"/>
            <a:ext cx="7359328" cy="369332"/>
          </a:xfrm>
          <a:prstGeom prst="rect">
            <a:avLst/>
          </a:prstGeom>
          <a:noFill/>
        </p:spPr>
        <p:txBody>
          <a:bodyPr wrap="square" rtlCol="0">
            <a:spAutoFit/>
          </a:bodyPr>
          <a:lstStyle/>
          <a:p>
            <a:r>
              <a:rPr lang="de-DE" b="1" i="1" dirty="0" smtClean="0">
                <a:solidFill>
                  <a:srgbClr val="002060"/>
                </a:solidFill>
                <a:effectLst>
                  <a:outerShdw blurRad="38100" dist="38100" dir="2700000" algn="tl">
                    <a:srgbClr val="000000">
                      <a:alpha val="43137"/>
                    </a:srgbClr>
                  </a:outerShdw>
                </a:effectLst>
              </a:rPr>
              <a:t>Es ist mehr als nur das tolle Ergebnis, es ist der Weg dorthin </a:t>
            </a:r>
            <a:endParaRPr lang="de-DE" b="1" i="1" dirty="0">
              <a:solidFill>
                <a:srgbClr val="00206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36827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9</a:t>
            </a:fld>
            <a:endParaRPr lang="de-DE"/>
          </a:p>
        </p:txBody>
      </p:sp>
      <p:sp>
        <p:nvSpPr>
          <p:cNvPr id="4" name="Titel 3"/>
          <p:cNvSpPr>
            <a:spLocks noGrp="1"/>
          </p:cNvSpPr>
          <p:nvPr>
            <p:ph type="title"/>
          </p:nvPr>
        </p:nvSpPr>
        <p:spPr>
          <a:xfrm>
            <a:off x="369357" y="129572"/>
            <a:ext cx="10314206" cy="1325563"/>
          </a:xfrm>
        </p:spPr>
        <p:txBody>
          <a:bodyPr/>
          <a:lstStyle/>
          <a:p>
            <a:r>
              <a:rPr lang="de-DE" dirty="0" smtClean="0"/>
              <a:t>Wann passierte was: </a:t>
            </a:r>
            <a:r>
              <a:rPr lang="de-DE" dirty="0" err="1" smtClean="0"/>
              <a:t>kommunikation</a:t>
            </a:r>
            <a:r>
              <a:rPr lang="de-DE" dirty="0" smtClean="0"/>
              <a:t> ist das </a:t>
            </a:r>
            <a:r>
              <a:rPr lang="de-DE" dirty="0" err="1" smtClean="0"/>
              <a:t>rezept</a:t>
            </a:r>
            <a:endParaRPr lang="de-DE" dirty="0"/>
          </a:p>
        </p:txBody>
      </p:sp>
      <p:graphicFrame>
        <p:nvGraphicFramePr>
          <p:cNvPr id="5" name="Diagramm 4"/>
          <p:cNvGraphicFramePr/>
          <p:nvPr>
            <p:extLst/>
          </p:nvPr>
        </p:nvGraphicFramePr>
        <p:xfrm>
          <a:off x="149678" y="1455135"/>
          <a:ext cx="11747353" cy="18368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m 5"/>
          <p:cNvGraphicFramePr/>
          <p:nvPr>
            <p:extLst/>
          </p:nvPr>
        </p:nvGraphicFramePr>
        <p:xfrm>
          <a:off x="823449" y="2948622"/>
          <a:ext cx="9406021" cy="217758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Textfeld 6"/>
          <p:cNvSpPr txBox="1"/>
          <p:nvPr/>
        </p:nvSpPr>
        <p:spPr>
          <a:xfrm>
            <a:off x="4857135" y="3153937"/>
            <a:ext cx="2054942" cy="369332"/>
          </a:xfrm>
          <a:prstGeom prst="rect">
            <a:avLst/>
          </a:prstGeom>
          <a:noFill/>
        </p:spPr>
        <p:txBody>
          <a:bodyPr wrap="square" rtlCol="0">
            <a:spAutoFit/>
          </a:bodyPr>
          <a:lstStyle/>
          <a:p>
            <a:r>
              <a:rPr lang="de-DE" b="1" u="sng" dirty="0" smtClean="0">
                <a:solidFill>
                  <a:srgbClr val="000000"/>
                </a:solidFill>
                <a:effectLst>
                  <a:outerShdw blurRad="38100" dist="38100" dir="2700000" algn="tl">
                    <a:srgbClr val="000000">
                      <a:alpha val="43137"/>
                    </a:srgbClr>
                  </a:outerShdw>
                </a:effectLst>
              </a:rPr>
              <a:t>Action: 1. Welle</a:t>
            </a:r>
            <a:endParaRPr lang="de-DE" b="1" u="sng" dirty="0">
              <a:solidFill>
                <a:srgbClr val="000000"/>
              </a:solidFill>
              <a:effectLst>
                <a:outerShdw blurRad="38100" dist="38100" dir="2700000" algn="tl">
                  <a:srgbClr val="000000">
                    <a:alpha val="43137"/>
                  </a:srgbClr>
                </a:outerShdw>
              </a:effectLst>
            </a:endParaRPr>
          </a:p>
        </p:txBody>
      </p:sp>
      <p:graphicFrame>
        <p:nvGraphicFramePr>
          <p:cNvPr id="8" name="Diagramm 7"/>
          <p:cNvGraphicFramePr/>
          <p:nvPr>
            <p:extLst/>
          </p:nvPr>
        </p:nvGraphicFramePr>
        <p:xfrm>
          <a:off x="2332701" y="4668503"/>
          <a:ext cx="9406021" cy="2177587"/>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9" name="Textfeld 8"/>
          <p:cNvSpPr txBox="1"/>
          <p:nvPr/>
        </p:nvSpPr>
        <p:spPr>
          <a:xfrm>
            <a:off x="6145161" y="4785443"/>
            <a:ext cx="2054942" cy="369332"/>
          </a:xfrm>
          <a:prstGeom prst="rect">
            <a:avLst/>
          </a:prstGeom>
          <a:noFill/>
        </p:spPr>
        <p:txBody>
          <a:bodyPr wrap="square" rtlCol="0">
            <a:spAutoFit/>
          </a:bodyPr>
          <a:lstStyle/>
          <a:p>
            <a:r>
              <a:rPr lang="de-DE" b="1" u="sng" dirty="0" smtClean="0">
                <a:solidFill>
                  <a:srgbClr val="000000"/>
                </a:solidFill>
                <a:effectLst>
                  <a:outerShdw blurRad="38100" dist="38100" dir="2700000" algn="tl">
                    <a:srgbClr val="000000">
                      <a:alpha val="43137"/>
                    </a:srgbClr>
                  </a:outerShdw>
                </a:effectLst>
              </a:rPr>
              <a:t>Action: 2. Welle</a:t>
            </a:r>
            <a:endParaRPr lang="de-DE" b="1" u="sng" dirty="0">
              <a:solidFill>
                <a:srgbClr val="0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35180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Graphic spid="6" grpId="0">
        <p:bldAsOne/>
      </p:bldGraphic>
      <p:bldP spid="7" grpId="0"/>
      <p:bldGraphic spid="8" grpId="0">
        <p:bldAsOne/>
      </p:bldGraphic>
      <p:bldP spid="9" grpId="0"/>
    </p:bld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1_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1464</Words>
  <Application>Microsoft Office PowerPoint</Application>
  <PresentationFormat>Breitbild</PresentationFormat>
  <Paragraphs>232</Paragraphs>
  <Slides>51</Slides>
  <Notes>0</Notes>
  <HiddenSlides>0</HiddenSlides>
  <MMClips>0</MMClips>
  <ScaleCrop>false</ScaleCrop>
  <HeadingPairs>
    <vt:vector size="8" baseType="variant">
      <vt:variant>
        <vt:lpstr>Verwendete Schriftarten</vt:lpstr>
      </vt:variant>
      <vt:variant>
        <vt:i4>8</vt:i4>
      </vt:variant>
      <vt:variant>
        <vt:lpstr>Design</vt:lpstr>
      </vt:variant>
      <vt:variant>
        <vt:i4>2</vt:i4>
      </vt:variant>
      <vt:variant>
        <vt:lpstr>Eingebettete OLE-Server</vt:lpstr>
      </vt:variant>
      <vt:variant>
        <vt:i4>1</vt:i4>
      </vt:variant>
      <vt:variant>
        <vt:lpstr>Folientitel</vt:lpstr>
      </vt:variant>
      <vt:variant>
        <vt:i4>51</vt:i4>
      </vt:variant>
    </vt:vector>
  </HeadingPairs>
  <TitlesOfParts>
    <vt:vector size="62" baseType="lpstr">
      <vt:lpstr>Arial</vt:lpstr>
      <vt:lpstr>Calibri</vt:lpstr>
      <vt:lpstr>CorpoS</vt:lpstr>
      <vt:lpstr>HelveticaNowDisplay-Bd</vt:lpstr>
      <vt:lpstr>HelveticaNowDisplay-Regular</vt:lpstr>
      <vt:lpstr>SabonNextLTPro-Regular</vt:lpstr>
      <vt:lpstr>Symbol</vt:lpstr>
      <vt:lpstr>Wingdings</vt:lpstr>
      <vt:lpstr>Design_afm</vt:lpstr>
      <vt:lpstr>1_Design_afm</vt:lpstr>
      <vt:lpstr>think-cell Folie</vt:lpstr>
      <vt:lpstr>An alle schlaumeier,  die vermögensaufbau nicht von altersvorsorge unterscheiden können</vt:lpstr>
      <vt:lpstr>Immer älter…..am ende des geldes noch leben?</vt:lpstr>
      <vt:lpstr>Warum Fondspolice und nicht fonds-direktanlage?</vt:lpstr>
      <vt:lpstr>agenda</vt:lpstr>
      <vt:lpstr>Vertriebsimpulse für das bav-jahresendgeschäft  Welche Ideen bzw. konkreten massnahmen setzen sie um?</vt:lpstr>
      <vt:lpstr>Präsenz schlägt digital</vt:lpstr>
      <vt:lpstr>Tue gutes……</vt:lpstr>
      <vt:lpstr>Wie ist das denn bitte passiert?.........Kein Zufall</vt:lpstr>
      <vt:lpstr>Wann passierte was: kommunikation ist das rezept</vt:lpstr>
      <vt:lpstr>Wir haben Alle  möglichkeiten in der umsetzung</vt:lpstr>
      <vt:lpstr>….und das nächste Projekt ist bereits durchterminiert</vt:lpstr>
      <vt:lpstr>PowerPoint-Präsentation</vt:lpstr>
      <vt:lpstr>Worüber sprechen sie derzeit mit ihren firmenkunden?</vt:lpstr>
      <vt:lpstr>bAV | es gibt immer was zu berichten –  Stillstand ausgeschlossen</vt:lpstr>
      <vt:lpstr>Das Problem in Zahlen</vt:lpstr>
      <vt:lpstr>Aus Teilzeitarbeit wird nie eine Vollrente werden</vt:lpstr>
      <vt:lpstr>Aktuelles </vt:lpstr>
      <vt:lpstr>Wieso ein berufsunfähiger Anwalt keine Rente bekommt</vt:lpstr>
      <vt:lpstr>Tue gutes……</vt:lpstr>
      <vt:lpstr>PowerPoint-Präsentation</vt:lpstr>
      <vt:lpstr>Allianz Neueinrichtung Gruppenvertrag: Überblick</vt:lpstr>
      <vt:lpstr>Allianz Gruppenvertragsregularien</vt:lpstr>
      <vt:lpstr>Wie viele Arbeitnehmer machen mit bei der Einrichtung des Gruppenvertrags?</vt:lpstr>
      <vt:lpstr>Detaillierte Übersicht: wie komme ich zum Gruppenvertrag?</vt:lpstr>
      <vt:lpstr>Die Regelungen des Gruppenvertrags im Einzelnen</vt:lpstr>
      <vt:lpstr>Gruppenvertrag kann nicht abgeschlossen werden? Es geht dennoch weiter!</vt:lpstr>
      <vt:lpstr>Informationen zum Hintergrund Versicherungsaufsichtsgesetzt (VAG) mit dem Grundsatz der Gleich-behandlung: Bei gleichen Voraussetzungen dürfen Prämien und Leistungen nur nach gleichen Grundsätzen bemessen werden.</vt:lpstr>
      <vt:lpstr>PowerPoint-Präsentation</vt:lpstr>
      <vt:lpstr>BeraterPortal Neuaufbau zeigen wie im ID-WS</vt:lpstr>
      <vt:lpstr>Besondere zielgruppe </vt:lpstr>
      <vt:lpstr>PowerPoint-Präsentation</vt:lpstr>
      <vt:lpstr>PowerPoint-Präsentation</vt:lpstr>
      <vt:lpstr>PowerPoint-Präsentation</vt:lpstr>
      <vt:lpstr>APP-benefits-studie</vt:lpstr>
      <vt:lpstr>Was sind die größten personalpolitischen Herausforderungen der Unternehmen?</vt:lpstr>
      <vt:lpstr>Welche Benefits-Strategieverfolgen die Unternehmen?Und soll sich das in Zukunftändern?</vt:lpstr>
      <vt:lpstr>Wieviel investieren die Unternehmen aktuell freiwillig in arbeitgeberfinanzierte Benefits?</vt:lpstr>
      <vt:lpstr>Beispiele für moderne bAV-Konzepte</vt:lpstr>
      <vt:lpstr>Die 3-faltigkeit der bav</vt:lpstr>
      <vt:lpstr>Quick checks bav-aufwandsrechner -50%-</vt:lpstr>
      <vt:lpstr>PowerPoint-Präsentation</vt:lpstr>
      <vt:lpstr>8.SGB-IV-Änderungsgesetz </vt:lpstr>
      <vt:lpstr>8.SGB-IV-Änderungsgesetz </vt:lpstr>
      <vt:lpstr>8.SGB-IV-Änderungsgesetz ..und was ist mit der bav? </vt:lpstr>
      <vt:lpstr>PowerPoint-Präsentation</vt:lpstr>
      <vt:lpstr>PowerPoint-Präsentation</vt:lpstr>
      <vt:lpstr>PowerPoint-Präsentation</vt:lpstr>
      <vt:lpstr>Die Betriebsrente  Sicherheit geht vor</vt:lpstr>
      <vt:lpstr>Betreiben Sie betriebliche Altersvorsorge, z. B. um Ihre Rente aufzustocken  oder früher in Rente gehen zu können?</vt:lpstr>
      <vt:lpstr>Die Arbeitgeber-Attraktivität Maßgeschneiderte Benefits-Auswahl Wie wichtig sind Ihnen die folgenden zusätzlichen Leistungen eines Arbeitgebers? (Bitte geben Sie für jede Leistung eine Antwort.)</vt:lpstr>
      <vt:lpstr>Die Arbeitgeber-Attraktivität Maßgeschneiderte Benefits-Auswahl</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Arps, Thomas</dc:creator>
  <cp:lastModifiedBy>Arps, Thomas</cp:lastModifiedBy>
  <cp:revision>78</cp:revision>
  <cp:lastPrinted>2019-08-21T13:01:55Z</cp:lastPrinted>
  <dcterms:created xsi:type="dcterms:W3CDTF">2023-09-22T09:54:23Z</dcterms:created>
  <dcterms:modified xsi:type="dcterms:W3CDTF">2023-10-10T16:42:53Z</dcterms:modified>
</cp:coreProperties>
</file>