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66"/>
  </p:notesMasterIdLst>
  <p:handoutMasterIdLst>
    <p:handoutMasterId r:id="rId67"/>
  </p:handoutMasterIdLst>
  <p:sldIdLst>
    <p:sldId id="300" r:id="rId2"/>
    <p:sldId id="456" r:id="rId3"/>
    <p:sldId id="433" r:id="rId4"/>
    <p:sldId id="434" r:id="rId5"/>
    <p:sldId id="436" r:id="rId6"/>
    <p:sldId id="421" r:id="rId7"/>
    <p:sldId id="419" r:id="rId8"/>
    <p:sldId id="420" r:id="rId9"/>
    <p:sldId id="422" r:id="rId10"/>
    <p:sldId id="423" r:id="rId11"/>
    <p:sldId id="437" r:id="rId12"/>
    <p:sldId id="427" r:id="rId13"/>
    <p:sldId id="428" r:id="rId14"/>
    <p:sldId id="429" r:id="rId15"/>
    <p:sldId id="430" r:id="rId16"/>
    <p:sldId id="431" r:id="rId17"/>
    <p:sldId id="432" r:id="rId18"/>
    <p:sldId id="444" r:id="rId19"/>
    <p:sldId id="445" r:id="rId20"/>
    <p:sldId id="446" r:id="rId21"/>
    <p:sldId id="389" r:id="rId22"/>
    <p:sldId id="380" r:id="rId23"/>
    <p:sldId id="393" r:id="rId24"/>
    <p:sldId id="400" r:id="rId25"/>
    <p:sldId id="397" r:id="rId26"/>
    <p:sldId id="398" r:id="rId27"/>
    <p:sldId id="378" r:id="rId28"/>
    <p:sldId id="385" r:id="rId29"/>
    <p:sldId id="438" r:id="rId30"/>
    <p:sldId id="439" r:id="rId31"/>
    <p:sldId id="440" r:id="rId32"/>
    <p:sldId id="441" r:id="rId33"/>
    <p:sldId id="442" r:id="rId34"/>
    <p:sldId id="443" r:id="rId35"/>
    <p:sldId id="383" r:id="rId36"/>
    <p:sldId id="384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0" r:id="rId47"/>
    <p:sldId id="411" r:id="rId48"/>
    <p:sldId id="412" r:id="rId49"/>
    <p:sldId id="413" r:id="rId50"/>
    <p:sldId id="414" r:id="rId51"/>
    <p:sldId id="415" r:id="rId52"/>
    <p:sldId id="416" r:id="rId53"/>
    <p:sldId id="417" r:id="rId54"/>
    <p:sldId id="418" r:id="rId55"/>
    <p:sldId id="447" r:id="rId56"/>
    <p:sldId id="448" r:id="rId57"/>
    <p:sldId id="449" r:id="rId58"/>
    <p:sldId id="450" r:id="rId59"/>
    <p:sldId id="451" r:id="rId60"/>
    <p:sldId id="452" r:id="rId61"/>
    <p:sldId id="453" r:id="rId62"/>
    <p:sldId id="454" r:id="rId63"/>
    <p:sldId id="455" r:id="rId64"/>
    <p:sldId id="347" r:id="rId6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C60000"/>
    <a:srgbClr val="EDEDED"/>
    <a:srgbClr val="FFFF66"/>
    <a:srgbClr val="137C9B"/>
    <a:srgbClr val="D0CECE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984" autoAdjust="0"/>
  </p:normalViewPr>
  <p:slideViewPr>
    <p:cSldViewPr snapToGrid="0" showGuides="1">
      <p:cViewPr varScale="1">
        <p:scale>
          <a:sx n="112" d="100"/>
          <a:sy n="112" d="100"/>
        </p:scale>
        <p:origin x="126" y="16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11.10.2023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11.10.2023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 smtClean="0"/>
              <a:t>Herzlich Willkommen!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1680" y="3084156"/>
            <a:ext cx="11282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Z</a:t>
            </a:r>
            <a:r>
              <a:rPr lang="de-DE" sz="4000" dirty="0" smtClean="0">
                <a:solidFill>
                  <a:srgbClr val="1D2D4B"/>
                </a:solidFill>
              </a:rPr>
              <a:t>WSIII-10-2023</a:t>
            </a:r>
            <a:endParaRPr lang="de-DE" sz="4000" dirty="0">
              <a:solidFill>
                <a:srgbClr val="1D2D4B"/>
              </a:solidFill>
            </a:endParaRPr>
          </a:p>
          <a:p>
            <a:r>
              <a:rPr lang="de-DE" sz="4000" dirty="0" smtClean="0">
                <a:solidFill>
                  <a:srgbClr val="1D2D4B"/>
                </a:solidFill>
              </a:rPr>
              <a:t>Vorsorge</a:t>
            </a:r>
            <a:endParaRPr lang="de-DE" sz="40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62" y="1957404"/>
            <a:ext cx="10679394" cy="3130167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Neues von „</a:t>
            </a:r>
            <a:r>
              <a:rPr lang="de-DE" dirty="0" err="1" smtClean="0"/>
              <a:t>HallEsche</a:t>
            </a:r>
            <a:r>
              <a:rPr lang="de-DE" dirty="0" smtClean="0"/>
              <a:t>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3713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5" name="Titel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5400" dirty="0" smtClean="0"/>
              <a:t>Idee: Fonds-Rente </a:t>
            </a:r>
          </a:p>
          <a:p>
            <a:r>
              <a:rPr lang="de-DE" sz="5400" dirty="0" smtClean="0"/>
              <a:t>als KV-Beitragsentlastung</a:t>
            </a:r>
          </a:p>
          <a:p>
            <a:endParaRPr lang="de-DE" sz="5400" dirty="0"/>
          </a:p>
          <a:p>
            <a:r>
              <a:rPr lang="de-DE" sz="5400" dirty="0" smtClean="0"/>
              <a:t>Für wen?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3469182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34" y="1662739"/>
            <a:ext cx="10773398" cy="4689417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338138" y="68263"/>
            <a:ext cx="10313987" cy="1325562"/>
          </a:xfrm>
        </p:spPr>
        <p:txBody>
          <a:bodyPr/>
          <a:lstStyle/>
          <a:p>
            <a:r>
              <a:rPr lang="de-DE" dirty="0" smtClean="0"/>
              <a:t>Idee: Fonds-RV als KV-Beitragsentlastung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864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384" y="1444238"/>
            <a:ext cx="10364124" cy="509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20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75" y="1189677"/>
            <a:ext cx="10077939" cy="53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12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4000" dirty="0" smtClean="0"/>
              <a:t>Wer lebenslange Ausgaben hat, braucht lebenslange Einnahmen.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0097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„Warum hört eine Fonds-Rente nach Renteneintritt auf, eine Fonds-Rente zu sein?“</a:t>
            </a:r>
          </a:p>
          <a:p>
            <a:endParaRPr lang="de-DE" dirty="0"/>
          </a:p>
          <a:p>
            <a:r>
              <a:rPr lang="de-DE" dirty="0" smtClean="0"/>
              <a:t>Fondsgebundener Rentenbezug: Kombination Fondsanlage mit Garantierente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Statische Hybridrente  </a:t>
            </a:r>
          </a:p>
          <a:p>
            <a:r>
              <a:rPr lang="de-DE" dirty="0"/>
              <a:t> </a:t>
            </a:r>
            <a:r>
              <a:rPr lang="de-DE" dirty="0" smtClean="0"/>
              <a:t>    Kombination aus klassischer und fondsgebundener Rente; </a:t>
            </a:r>
          </a:p>
          <a:p>
            <a:r>
              <a:rPr lang="de-DE" dirty="0" smtClean="0"/>
              <a:t>     Umschichtungen finden nicht statt.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Dynamische Hybridrente  (mit WS-Fonds oder ohne)</a:t>
            </a:r>
          </a:p>
          <a:p>
            <a:r>
              <a:rPr lang="de-DE" dirty="0" smtClean="0"/>
              <a:t>     Kombination aus klassischer und fondsgebundener Rente</a:t>
            </a:r>
          </a:p>
          <a:p>
            <a:r>
              <a:rPr lang="de-DE" dirty="0" smtClean="0"/>
              <a:t>     Stetige Ermittlung des maximal möglichen Fondsanteils zur Sicherstellung der Garantierente</a:t>
            </a:r>
          </a:p>
          <a:p>
            <a:r>
              <a:rPr lang="de-DE" dirty="0"/>
              <a:t> </a:t>
            </a:r>
            <a:r>
              <a:rPr lang="de-DE" dirty="0" smtClean="0"/>
              <a:t>    =&gt; dadurch regelmäßige Umschichtungen</a:t>
            </a:r>
          </a:p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Fondsgebundener Rentenbezug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206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98" y="447425"/>
            <a:ext cx="4794565" cy="291861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228" y="447425"/>
            <a:ext cx="4911695" cy="291861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97" y="3752118"/>
            <a:ext cx="4794565" cy="286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37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sz="4000" dirty="0" smtClean="0"/>
          </a:p>
          <a:p>
            <a:endParaRPr lang="de-DE" sz="4000" dirty="0"/>
          </a:p>
          <a:p>
            <a:endParaRPr lang="de-DE" sz="4000" dirty="0" smtClean="0"/>
          </a:p>
          <a:p>
            <a:pPr algn="ctr"/>
            <a:r>
              <a:rPr lang="de-DE" sz="4000" dirty="0" smtClean="0"/>
              <a:t>Patientenquittung</a:t>
            </a:r>
            <a:endParaRPr lang="de-DE" sz="40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Zentral-Workshop III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579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Patientenquittung</a:t>
            </a:r>
            <a:endParaRPr lang="de-DE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Als </a:t>
            </a:r>
            <a:r>
              <a:rPr lang="de-DE" dirty="0"/>
              <a:t>Mitglied der Gesetzlichen Krankenkasse </a:t>
            </a:r>
            <a:r>
              <a:rPr lang="de-DE" dirty="0" smtClean="0"/>
              <a:t>erfährt man nicht </a:t>
            </a:r>
            <a:r>
              <a:rPr lang="de-DE" dirty="0"/>
              <a:t>automatisch, welche Leistungen der Arzt abrechnet und welche Kosten damit verbunden sind. </a:t>
            </a: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Auf Wunsch, kann man nach § 305 Abs. 2 SGB V vom Arzt, Zahnarzt oder Krankenhaus eine Patientenquittung mit Kosten – und Leistungsinformationen in verständlicher Form erhalten.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Zusätzlich kann man nach § 305 Abs. 1 SGB V auch von der Krankenkasse auf Antrag Informationen über die in Anspruch genommenen Leistungen und deren Kosten erhalten.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 smtClean="0"/>
              <a:t>Zentral-Workshop III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672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874" y="1603760"/>
            <a:ext cx="5810250" cy="4419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685" y="1964286"/>
            <a:ext cx="5257800" cy="33909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01652" y="606790"/>
            <a:ext cx="7494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1D2D4B"/>
                </a:solidFill>
              </a:rPr>
              <a:t>Wie finden wir das?</a:t>
            </a:r>
            <a:endParaRPr lang="de-DE" sz="2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76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Patientenquittung ja, aber….</a:t>
            </a:r>
            <a:endParaRPr lang="de-DE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Patientenquittung vom Arzt vermutlich gut verständlich und nachvollziehbar (aber </a:t>
            </a:r>
            <a:r>
              <a:rPr lang="de-DE" dirty="0"/>
              <a:t>a</a:t>
            </a:r>
            <a:r>
              <a:rPr lang="de-DE" dirty="0" smtClean="0"/>
              <a:t>ufwendig, da ggf. pro Arzt)</a:t>
            </a:r>
          </a:p>
          <a:p>
            <a:endParaRPr lang="de-DE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Patientenquittung von der Krankenkasse oft nur ICD-Codes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          dient der Übersicht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smtClean="0"/>
              <a:t>         genaue Abfrage von über Beschwerden, Behandlungen, Befunde, Therapien etc. über VN</a:t>
            </a:r>
          </a:p>
          <a:p>
            <a:r>
              <a:rPr lang="de-DE" dirty="0" smtClean="0"/>
              <a:t>               nötig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3623685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69496" y="1573798"/>
            <a:ext cx="10716126" cy="3833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Empfehlungen im Beraterportal: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96" y="2143080"/>
            <a:ext cx="6582694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44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69496" y="1573798"/>
            <a:ext cx="10716126" cy="46986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000" b="1" dirty="0" smtClean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Seit ca. 3 Jahren steigt das Angebot der 100%-Tarife ständig.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Die Leistungen sind top.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Aber: Die Beiträge im Alter sind hoch. Und alle Tarife sind relativ neu. Bleiben die Beiträge stabil?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Passen die hohen Beiträge im Alter ins Gesamtbudget der Kunden?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000" b="1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=&gt; Vorher Barmenia als Alternative, aber bereits nach 3 Jahren waren erste Korrekturen des Leistungsumfangs und der Beiträge nötig.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000" b="1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=&gt; neu Allianz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241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69496" y="1573798"/>
            <a:ext cx="10716126" cy="50836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Bei der Barmenia gibt es jeweils 2 Tarifbausteine: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>
                <a:solidFill>
                  <a:srgbClr val="1D2D4B"/>
                </a:solidFill>
              </a:rPr>
              <a:t>Mehr Zahn 80 / 90 / 100 und Mehr Zahnvorsorge Bonus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48" y="2271155"/>
            <a:ext cx="5173574" cy="320400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33" y="5412967"/>
            <a:ext cx="5141489" cy="125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47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69496" y="1573798"/>
            <a:ext cx="10716126" cy="50836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Und für den Einzelabschluss: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>
                <a:solidFill>
                  <a:srgbClr val="1D2D4B"/>
                </a:solidFill>
              </a:rPr>
              <a:t>Mehr Zahnvorsorge D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20" y="2293508"/>
            <a:ext cx="5505427" cy="302875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20" y="5161391"/>
            <a:ext cx="5633764" cy="137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27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Highlights Allianz </a:t>
            </a:r>
            <a:r>
              <a:rPr lang="de-DE" dirty="0" err="1" smtClean="0"/>
              <a:t>Meinzahnschutz</a:t>
            </a:r>
            <a:endParaRPr lang="de-DE" sz="2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34" y="1748691"/>
            <a:ext cx="9931778" cy="489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Tarifdetails im BP unter </a:t>
            </a:r>
            <a:r>
              <a:rPr lang="de-DE" dirty="0" err="1" smtClean="0"/>
              <a:t>entscheidungsnavigationen</a:t>
            </a:r>
            <a:endParaRPr lang="de-DE" sz="24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961" y="1671201"/>
            <a:ext cx="7808239" cy="456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19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Beiträge bei unseren Primärempfehlungen und bei 100%-Tarifen: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144897"/>
              </p:ext>
            </p:extLst>
          </p:nvPr>
        </p:nvGraphicFramePr>
        <p:xfrm>
          <a:off x="393035" y="2428151"/>
          <a:ext cx="10547681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865"/>
                <a:gridCol w="1604865"/>
                <a:gridCol w="1843379"/>
                <a:gridCol w="2903772"/>
                <a:gridCol w="25908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Versicherer / Tarif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UKV </a:t>
                      </a:r>
                      <a:r>
                        <a:rPr lang="de-DE" dirty="0" err="1" smtClean="0"/>
                        <a:t>ZahnPRIVAT</a:t>
                      </a:r>
                      <a:r>
                        <a:rPr lang="de-DE" dirty="0" smtClean="0"/>
                        <a:t> Premium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Universa</a:t>
                      </a:r>
                      <a:r>
                        <a:rPr lang="de-DE" dirty="0" smtClean="0"/>
                        <a:t> uni-</a:t>
                      </a:r>
                      <a:r>
                        <a:rPr lang="de-DE" dirty="0" err="1" smtClean="0"/>
                        <a:t>dentPrivat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Barmenia Mehr Zahn 100 + Mehr </a:t>
                      </a:r>
                      <a:r>
                        <a:rPr lang="de-DE" smtClean="0"/>
                        <a:t>Zahnvorsorge Bonus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Allianz </a:t>
                      </a:r>
                      <a:r>
                        <a:rPr lang="de-DE" dirty="0" err="1" smtClean="0">
                          <a:solidFill>
                            <a:schemeClr val="bg1"/>
                          </a:solidFill>
                        </a:rPr>
                        <a:t>MeinZahnschutz</a:t>
                      </a:r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 100 ohne AR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Alter 30 Jahre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25,92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15,68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18,50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18,77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Alter 60 Jahre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74,78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34,75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59,40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56,93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Alter 70 Jahre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74,78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38,88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70,40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kein Onlineabschluss möglich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7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Zahnzusatz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69496" y="2061411"/>
            <a:ext cx="10716126" cy="31282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Die Primärempfehlungen sind länger am Markt.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Das Preis-Leistungsverhältnis stimmt.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Beitragsstabil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Konstantes Tarifsystem (keine geschlossenen Tarife)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solidFill>
                  <a:srgbClr val="1D2D4B"/>
                </a:solidFill>
              </a:rPr>
              <a:t>Unterstützung im Leistungsfall</a:t>
            </a:r>
            <a:br>
              <a:rPr lang="de-DE" sz="2000" b="1" dirty="0" smtClean="0">
                <a:solidFill>
                  <a:srgbClr val="1D2D4B"/>
                </a:solidFill>
              </a:rPr>
            </a:br>
            <a:r>
              <a:rPr lang="de-DE" sz="2000" b="1" dirty="0" smtClean="0">
                <a:solidFill>
                  <a:srgbClr val="1D2D4B"/>
                </a:solidFill>
              </a:rPr>
              <a:t/>
            </a:r>
            <a:br>
              <a:rPr lang="de-DE" sz="2000" b="1" dirty="0" smtClean="0">
                <a:solidFill>
                  <a:srgbClr val="1D2D4B"/>
                </a:solidFill>
              </a:rPr>
            </a:br>
            <a:endParaRPr lang="de-DE" sz="2000" b="1" dirty="0" smtClean="0">
              <a:solidFill>
                <a:srgbClr val="1D2D4B"/>
              </a:solidFill>
            </a:endParaRP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05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BU Leistungsfall - Procedere</a:t>
            </a:r>
            <a:endParaRPr lang="de-DE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de-DE" sz="18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VN meldet BU-Vorgang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Info an Versicherer -&gt; der sendet dann den Leistungsantrag an den VN – ggf. findet ein Telefonat von Seiten des Versicherers hierzu statt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Ausgefüllter Leistungsantrag (gern über uns) an den Versicherer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Ggf. erneutes / erstmaliges Telefonat von Seiten des Versicherers und / oder…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de-DE" dirty="0" smtClean="0"/>
          </a:p>
          <a:p>
            <a:endParaRPr lang="de-DE" dirty="0" smtClean="0"/>
          </a:p>
          <a:p>
            <a:r>
              <a:rPr lang="de-DE" sz="1800" dirty="0" smtClean="0"/>
              <a:t>Weitere Rückfragen an                               Entscheidung des                                im weiteren Verlauf</a:t>
            </a:r>
          </a:p>
          <a:p>
            <a:r>
              <a:rPr lang="de-DE" sz="1800" dirty="0"/>
              <a:t>Ä</a:t>
            </a:r>
            <a:r>
              <a:rPr lang="de-DE" sz="1800" dirty="0" smtClean="0"/>
              <a:t>rzte, VN, Kranken-                                    Leistungsantrages                                 Gutachtenauftrag</a:t>
            </a:r>
          </a:p>
          <a:p>
            <a:r>
              <a:rPr lang="de-DE" sz="1800" dirty="0" err="1" smtClean="0"/>
              <a:t>versicherer</a:t>
            </a:r>
            <a:r>
              <a:rPr lang="de-DE" sz="1800" dirty="0" smtClean="0"/>
              <a:t> etc. / Anforderung</a:t>
            </a:r>
          </a:p>
          <a:p>
            <a:r>
              <a:rPr lang="de-DE" sz="1800" dirty="0"/>
              <a:t>v</a:t>
            </a:r>
            <a:r>
              <a:rPr lang="de-DE" sz="1800" dirty="0" smtClean="0"/>
              <a:t>on weiteren Unterlagen</a:t>
            </a:r>
            <a:endParaRPr lang="de-DE" sz="18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1921403" y="4495798"/>
            <a:ext cx="676275" cy="400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5730663" y="4495798"/>
            <a:ext cx="27042" cy="518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8443502" y="4495798"/>
            <a:ext cx="838200" cy="352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145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0065"/>
            <a:ext cx="10225933" cy="5367793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Metall Rente | AKS-Studie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9754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BU Leistungsfall </a:t>
            </a:r>
            <a:r>
              <a:rPr lang="de-DE" b="1" dirty="0" smtClean="0"/>
              <a:t>– Geduld – Geduld – Geduld 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1800" dirty="0" smtClean="0"/>
              <a:t>Alle Unterlagen von Anfang an bitte über uns einreichen, sofern Begleitung gewünscht wird (nachträglicher Einstieg durch uns bei Problemen ungünstig)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Weiterer Ablauf wird durch uns terminiert und ggf. erinnert / somit aktueller Sachstand besser gewährleistet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1800" dirty="0" smtClean="0"/>
              <a:t>Ggf. fordert ein Dienstleister alle nötigen Unterlagen an und gibt sie dem Versicherer zur Entscheidung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de-DE" sz="1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Ablauf von Seiten des Versicherers meistens korrekt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Entscheidung des Versicherers meistens nachvollziehbar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r>
              <a:rPr lang="de-DE" dirty="0" smtClean="0"/>
              <a:t>Fazit: Kunden von vornherein auf zeitlich langen Weg vorbereiten, Emotionen rausnehmen, </a:t>
            </a:r>
          </a:p>
          <a:p>
            <a:r>
              <a:rPr lang="de-DE" dirty="0"/>
              <a:t> </a:t>
            </a:r>
            <a:r>
              <a:rPr lang="de-DE" dirty="0" smtClean="0"/>
              <a:t>         im Dialog bleiben, Vorgehensweise erklären (bei Unsicherheiten gern Rücksprache mit uns);</a:t>
            </a:r>
          </a:p>
          <a:p>
            <a:r>
              <a:rPr lang="de-DE" dirty="0"/>
              <a:t> </a:t>
            </a:r>
            <a:r>
              <a:rPr lang="de-DE" dirty="0" smtClean="0"/>
              <a:t>         bitte auf Nachfragen zum Stand der Dinge beim Dienstleister/Versicherer verzichten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2733029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BU-Leistungsantrag I</a:t>
            </a:r>
            <a:endParaRPr lang="de-DE" b="1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>
          <a:noFill/>
          <a:ln w="12700">
            <a:solidFill>
              <a:srgbClr val="0070C0"/>
            </a:solidFill>
          </a:ln>
          <a:effectLst/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dirty="0" smtClean="0"/>
              <a:t>VN ist 37 Jahre und selbstständige Friseurmeisterin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dirty="0" smtClean="0"/>
              <a:t>Antragstellung </a:t>
            </a:r>
            <a:r>
              <a:rPr lang="de-DE" sz="1800" dirty="0" smtClean="0">
                <a:solidFill>
                  <a:srgbClr val="00B050"/>
                </a:solidFill>
              </a:rPr>
              <a:t>01.06.</a:t>
            </a:r>
            <a:r>
              <a:rPr lang="de-DE" sz="1800" b="1" dirty="0" smtClean="0">
                <a:solidFill>
                  <a:srgbClr val="00B050"/>
                </a:solidFill>
              </a:rPr>
              <a:t>2022</a:t>
            </a:r>
            <a:r>
              <a:rPr lang="de-DE" sz="1800" dirty="0" smtClean="0"/>
              <a:t> / </a:t>
            </a:r>
            <a:r>
              <a:rPr lang="de-DE" sz="1800" dirty="0" err="1" smtClean="0"/>
              <a:t>Vers.beginn</a:t>
            </a:r>
            <a:r>
              <a:rPr lang="de-DE" sz="1800" dirty="0" smtClean="0"/>
              <a:t> 01.08.2022 / Gesundheitsfragen alle mit „nein“ beantwortet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>
                <a:solidFill>
                  <a:srgbClr val="C00000"/>
                </a:solidFill>
              </a:rPr>
              <a:t>14.02.</a:t>
            </a:r>
            <a:r>
              <a:rPr lang="de-DE" sz="1600" b="1" dirty="0" smtClean="0">
                <a:solidFill>
                  <a:srgbClr val="C00000"/>
                </a:solidFill>
              </a:rPr>
              <a:t>2023</a:t>
            </a:r>
            <a:r>
              <a:rPr lang="de-DE" sz="1600" dirty="0" smtClean="0"/>
              <a:t> Leistungsantrag wg. Mamma-</a:t>
            </a:r>
            <a:r>
              <a:rPr lang="de-DE" sz="1600" dirty="0" err="1" smtClean="0"/>
              <a:t>Ca</a:t>
            </a:r>
            <a:r>
              <a:rPr lang="de-DE" sz="1600" dirty="0" smtClean="0"/>
              <a:t> / Schriftwechsel von unabhängigen Dienstleister an VN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14.03.2023 erhalten wir den Leistungsantrag (unterschrieben am 11.03.2023) inklusiver Berichte mit der Bitte um Prüfung, ob alles vollständig 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14.03.2023 zeitgleich erinnert der Dienstleister die VN an die Unterlagen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15.03.2023 Weiterleitung durch uns an den Dienstleister, nachdem die VN uns ihr Einverständnis gegeben hat / Terminierung des Vorganges und Info zum Procedere an den Berater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28.03.2023 ergänzende Fragen an VN vom Dienstleister und Info, dass diverse Ärzte und Krankenkasse angeschrieben werden / Schweigepflichtentbindungen </a:t>
            </a:r>
            <a:r>
              <a:rPr lang="de-DE" sz="1600" dirty="0" err="1" smtClean="0"/>
              <a:t>angef</a:t>
            </a:r>
            <a:r>
              <a:rPr lang="de-DE" sz="1600" dirty="0" smtClean="0"/>
              <a:t>.   (VVA-Prüfung)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09.04.2023 Reaktion bzw. Beantwortung durch VN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12.04.2023 vom Berater erhalten und am 13.04.2023 an Dienstleister weitergleitet</a:t>
            </a:r>
          </a:p>
          <a:p>
            <a:endParaRPr lang="de-DE" sz="1800" dirty="0" smtClean="0"/>
          </a:p>
          <a:p>
            <a:endParaRPr lang="de-DE" sz="1800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25201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BU-Leistungsantrag I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 w="12700">
            <a:solidFill>
              <a:srgbClr val="137C9B"/>
            </a:solidFill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19.04.2023 Dienstleister fordert ergänzende Informationen über VN an (Schweigepflichtentbindung wurde nicht vollständig aufgefüllt)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21.04.2023 werden weitere Einkommensnachweise/ Jahresabschluss etc. (da vorher nicht vollständig eingereicht) – der Berater ist unzufrieden mit dem Vorgehgen des Dienstleisters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25.04.2023 Unterschrift auf Schweigepflichtentbindung von VN erhalten und an Dienstleister weitergeleitet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03.05.2023 Einkommensnachweise erhalten und an den Dienstleister weitergleitet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06.06.2023 Aufgrund Urlaubszeiten und defekter Telefonanlage beim Dienstleister Kontaktaufnahme unterbrochen; Frau Fink vom Versicherer um Unterstützung gebeten / Berater informiert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06.06.2023 direkt Rückmeldung vom Maklerbetreuer an Berater und uns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 28.06.2023 </a:t>
            </a:r>
            <a:r>
              <a:rPr lang="de-DE" sz="1600" dirty="0"/>
              <a:t>Rückmeldung vom Dienstleister, dass </a:t>
            </a:r>
            <a:r>
              <a:rPr lang="de-DE" sz="1600" dirty="0" smtClean="0"/>
              <a:t>Diagnosezuordnung </a:t>
            </a:r>
            <a:r>
              <a:rPr lang="de-DE" sz="1600" dirty="0"/>
              <a:t>zum Patient oder Angehöriger dem Versicherer </a:t>
            </a:r>
            <a:r>
              <a:rPr lang="de-DE" sz="1600" dirty="0" smtClean="0"/>
              <a:t>   unklar </a:t>
            </a:r>
            <a:r>
              <a:rPr lang="de-DE" sz="1600" dirty="0"/>
              <a:t>war und hier eine Klärung läuft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13.07.2023 Schreiben </a:t>
            </a:r>
            <a:r>
              <a:rPr lang="de-DE" sz="1600" dirty="0"/>
              <a:t>an VN, dass weitere Anfrage bei der Krankenkasse noch nicht beantwortet </a:t>
            </a:r>
            <a:r>
              <a:rPr lang="de-DE" sz="1600" dirty="0" smtClean="0"/>
              <a:t>wurde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01.08.2023 Krankenkassenauszug/Patientenakte an Dienstleister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08.08.2023 Ergänzende Stellungnahme der Kundin über Berater an den Dienstleister</a:t>
            </a:r>
            <a:endParaRPr lang="de-D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2106170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BU-Leistungsantrag I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22.08.2023 nach Auswertung der Patientenakte -&gt; weitere Nachfragen seitens des Dienstleisters an VN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30.08.2023 Beantwortung der Kundin an den Dienstleister gesendet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14.09.2023 Rückmeldung vom Dienstleister an VN, dass Unterlagen vollständig sind und an den Versicherer zur Entscheidung geschickt wurde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15.09.2023 Versicherer hat Eingang Unterlagen bestätigt</a:t>
            </a:r>
          </a:p>
          <a:p>
            <a:endParaRPr lang="de-DE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Entscheidung noch offen</a:t>
            </a:r>
          </a:p>
          <a:p>
            <a:endParaRPr lang="de-DE" dirty="0"/>
          </a:p>
          <a:p>
            <a:r>
              <a:rPr lang="de-DE" dirty="0" smtClean="0"/>
              <a:t>Fazit: - Eine Krebsdiagnose schützt nicht vor einer VVA-Prüfung</a:t>
            </a:r>
          </a:p>
          <a:p>
            <a:r>
              <a:rPr lang="de-DE" dirty="0"/>
              <a:t> </a:t>
            </a:r>
            <a:r>
              <a:rPr lang="de-DE" dirty="0" smtClean="0"/>
              <a:t>         - Je mehr im Laufe einer Prüfung bekannt wird, desto mehr wird ggf. erklärungsbedürftig und </a:t>
            </a:r>
          </a:p>
          <a:p>
            <a:r>
              <a:rPr lang="de-DE" dirty="0"/>
              <a:t> </a:t>
            </a:r>
            <a:r>
              <a:rPr lang="de-DE" dirty="0" smtClean="0"/>
              <a:t>            möglicherweise risikoerheblich</a:t>
            </a:r>
          </a:p>
          <a:p>
            <a:r>
              <a:rPr lang="de-DE" dirty="0"/>
              <a:t> </a:t>
            </a:r>
            <a:r>
              <a:rPr lang="de-DE" dirty="0" smtClean="0"/>
              <a:t>         -  Kommunikation pflegen 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19312083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/>
              <a:t>Kommunikation </a:t>
            </a:r>
            <a:endParaRPr lang="de-DE" b="1" dirty="0"/>
          </a:p>
          <a:p>
            <a:endParaRPr lang="de-DE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noFill/>
          <a:ln>
            <a:solidFill>
              <a:srgbClr val="137C9B"/>
            </a:solidFill>
          </a:ln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Verständnis ja, aber…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Wahrnehmung vs. Wirklichkeit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Ablauf / Procedere erklären, hilft verstehen</a:t>
            </a:r>
          </a:p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6" name="Smiley 5"/>
          <p:cNvSpPr/>
          <p:nvPr/>
        </p:nvSpPr>
        <p:spPr>
          <a:xfrm>
            <a:off x="7683620" y="3182112"/>
            <a:ext cx="1396760" cy="1414272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1489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PKV-Beratung</a:t>
            </a:r>
            <a:endParaRPr lang="de-DE" sz="2400" b="1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8"/>
            <a:ext cx="10716126" cy="4424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de-DE" sz="2000" b="1" dirty="0" smtClean="0">
              <a:solidFill>
                <a:srgbClr val="1D2D4B"/>
              </a:solidFill>
            </a:endParaRPr>
          </a:p>
          <a:p>
            <a:pPr marL="0" indent="0" algn="ctr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 algn="ctr">
              <a:buNone/>
            </a:pPr>
            <a:endParaRPr lang="de-DE" sz="2000" b="1" dirty="0" smtClean="0">
              <a:solidFill>
                <a:srgbClr val="1D2D4B"/>
              </a:solidFill>
            </a:endParaRPr>
          </a:p>
          <a:p>
            <a:pPr marL="0" indent="0" algn="ctr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 algn="ctr">
              <a:buNone/>
            </a:pPr>
            <a:r>
              <a:rPr lang="de-DE" b="1" dirty="0" smtClean="0">
                <a:solidFill>
                  <a:srgbClr val="1D2D4B"/>
                </a:solidFill>
              </a:rPr>
              <a:t>AHB + Reha + Kur</a:t>
            </a:r>
            <a:endParaRPr lang="de-DE" dirty="0">
              <a:solidFill>
                <a:srgbClr val="1D2D4B"/>
              </a:solidFill>
            </a:endParaRPr>
          </a:p>
          <a:p>
            <a:pPr fontAlgn="base"/>
            <a:endParaRPr lang="de-DE" sz="2000" dirty="0"/>
          </a:p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9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PKV-Beratung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63" y="1790328"/>
            <a:ext cx="10714547" cy="444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04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Rehabilitation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74" y="2634602"/>
            <a:ext cx="10087398" cy="371755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89812" y="1671117"/>
            <a:ext cx="10263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1D2D4B"/>
                </a:solidFill>
              </a:rPr>
              <a:t>Rehabilitationsleistungen</a:t>
            </a:r>
            <a:r>
              <a:rPr lang="de-DE" dirty="0" smtClean="0">
                <a:solidFill>
                  <a:srgbClr val="1D2D4B"/>
                </a:solidFill>
              </a:rPr>
              <a:t> sind Maßnahmen mit dem Ziel, Menschen die gesundheitlich (schwer)</a:t>
            </a:r>
          </a:p>
          <a:p>
            <a:r>
              <a:rPr lang="de-DE" dirty="0" smtClean="0">
                <a:solidFill>
                  <a:srgbClr val="1D2D4B"/>
                </a:solidFill>
              </a:rPr>
              <a:t>beeinträchtigt sind zurück ins selbstbestimmte Leben zu führen.</a:t>
            </a: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37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Rehabilitation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967" y="1671117"/>
            <a:ext cx="9412013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89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Rehabilitation – wer trägt die Kosten?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08" y="1768188"/>
            <a:ext cx="10888934" cy="44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0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637490"/>
            <a:ext cx="9167679" cy="4772942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Metall </a:t>
            </a:r>
            <a:r>
              <a:rPr lang="de-DE" dirty="0" smtClean="0"/>
              <a:t>Rente </a:t>
            </a:r>
            <a:r>
              <a:rPr lang="de-DE" dirty="0"/>
              <a:t>| AKS-Studie</a:t>
            </a:r>
          </a:p>
        </p:txBody>
      </p:sp>
    </p:spTree>
    <p:extLst>
      <p:ext uri="{BB962C8B-B14F-4D97-AF65-F5344CB8AC3E}">
        <p14:creationId xmlns:p14="http://schemas.microsoft.com/office/powerpoint/2010/main" val="21488878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Anschluss-Rehabilitation (AR)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12" y="1671117"/>
            <a:ext cx="11118857" cy="482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683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Fallbeispiele - Anschluss-Rehabilitation (</a:t>
            </a:r>
            <a:r>
              <a:rPr lang="de-DE" dirty="0" err="1" smtClean="0"/>
              <a:t>Ahb</a:t>
            </a:r>
            <a:r>
              <a:rPr lang="de-DE" dirty="0" smtClean="0"/>
              <a:t> oder </a:t>
            </a:r>
            <a:r>
              <a:rPr lang="de-DE" dirty="0" err="1" smtClean="0"/>
              <a:t>agm</a:t>
            </a:r>
            <a:r>
              <a:rPr lang="de-DE" dirty="0" smtClean="0"/>
              <a:t>)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47" y="1787093"/>
            <a:ext cx="11045991" cy="458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069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Rehabilitation auf Antrag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98" y="1496720"/>
            <a:ext cx="11262281" cy="493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136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Fallbeispiele - Rehabilitation auf Antrag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72" y="1527666"/>
            <a:ext cx="11529005" cy="458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585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Rehabilitation – Handlungsbedarf beim PKV-Versicherten?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01" y="1681820"/>
            <a:ext cx="10746383" cy="467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659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Rehabilitation – Handlungsbedarf beim PKV-Versicherten?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671117"/>
            <a:ext cx="10716126" cy="4737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72" y="1543410"/>
            <a:ext cx="10123923" cy="499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0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Musterbedingungen: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794" y="1959571"/>
            <a:ext cx="7817596" cy="43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122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778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HanseMerkur</a:t>
            </a:r>
            <a:r>
              <a:rPr lang="de-DE" sz="2000" b="1" dirty="0" smtClean="0">
                <a:solidFill>
                  <a:srgbClr val="1D2D4B"/>
                </a:solidFill>
              </a:rPr>
              <a:t>:</a:t>
            </a:r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marL="457200" lvl="1" indent="0">
              <a:buNone/>
            </a:pPr>
            <a:endParaRPr lang="de-DE" sz="1800" b="1" dirty="0"/>
          </a:p>
          <a:p>
            <a:pPr marL="457200" lvl="1" indent="0">
              <a:buNone/>
            </a:pPr>
            <a:r>
              <a:rPr lang="de-DE" sz="1800" b="1" dirty="0" smtClean="0">
                <a:solidFill>
                  <a:srgbClr val="1D2D4B"/>
                </a:solidFill>
              </a:rPr>
              <a:t>=&gt; Abschließende Aufzählung (Long </a:t>
            </a:r>
            <a:r>
              <a:rPr lang="de-DE" sz="1800" b="1" dirty="0" err="1" smtClean="0">
                <a:solidFill>
                  <a:srgbClr val="1D2D4B"/>
                </a:solidFill>
              </a:rPr>
              <a:t>Covid</a:t>
            </a:r>
            <a:r>
              <a:rPr lang="de-DE" sz="1800" b="1" dirty="0" smtClean="0">
                <a:solidFill>
                  <a:srgbClr val="1D2D4B"/>
                </a:solidFill>
              </a:rPr>
              <a:t>, Schulterprothetik, Rheuma,…fehlen)</a:t>
            </a:r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090" y="1649944"/>
            <a:ext cx="4978532" cy="415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266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7783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HanseMerkur</a:t>
            </a:r>
            <a:r>
              <a:rPr lang="de-DE" sz="2000" b="1" dirty="0" smtClean="0">
                <a:solidFill>
                  <a:srgbClr val="1D2D4B"/>
                </a:solidFill>
              </a:rPr>
              <a:t>, Leistung bei medizinischer Reha:</a:t>
            </a:r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lvl="1"/>
            <a:endParaRPr lang="de-DE" sz="1800" b="1" dirty="0" smtClean="0"/>
          </a:p>
          <a:p>
            <a:pPr lvl="1"/>
            <a:endParaRPr lang="de-DE" sz="1800" b="1" dirty="0"/>
          </a:p>
          <a:p>
            <a:pPr marL="457200" lvl="1" indent="0">
              <a:buNone/>
            </a:pPr>
            <a:endParaRPr lang="de-DE" sz="1800" b="1" dirty="0"/>
          </a:p>
          <a:p>
            <a:pPr marL="457200" lvl="1" indent="0">
              <a:buNone/>
            </a:pPr>
            <a:r>
              <a:rPr lang="de-DE" sz="1800" b="1" dirty="0" smtClean="0">
                <a:solidFill>
                  <a:srgbClr val="1D2D4B"/>
                </a:solidFill>
              </a:rPr>
              <a:t>=&gt; Keine klare Leistungsaussage / -zusage</a:t>
            </a:r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783" y="2037081"/>
            <a:ext cx="8463128" cy="37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129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1D2D4B"/>
                </a:solidFill>
              </a:rPr>
              <a:t>Barmenia: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03" y="2226329"/>
            <a:ext cx="3536424" cy="412582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955" y="1747496"/>
            <a:ext cx="3258005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56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95" y="1430093"/>
            <a:ext cx="10124229" cy="5287188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Metall </a:t>
            </a:r>
            <a:r>
              <a:rPr lang="de-DE" dirty="0" smtClean="0"/>
              <a:t>Rente </a:t>
            </a:r>
            <a:r>
              <a:rPr lang="de-DE" dirty="0"/>
              <a:t>| AKS-Studie</a:t>
            </a:r>
          </a:p>
        </p:txBody>
      </p:sp>
    </p:spTree>
    <p:extLst>
      <p:ext uri="{BB962C8B-B14F-4D97-AF65-F5344CB8AC3E}">
        <p14:creationId xmlns:p14="http://schemas.microsoft.com/office/powerpoint/2010/main" val="1183511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Universa</a:t>
            </a:r>
            <a:r>
              <a:rPr lang="de-DE" sz="2000" b="1" dirty="0" smtClean="0">
                <a:solidFill>
                  <a:srgbClr val="1D2D4B"/>
                </a:solidFill>
              </a:rPr>
              <a:t>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59" y="2344276"/>
            <a:ext cx="4953691" cy="151468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26" y="2409103"/>
            <a:ext cx="5529821" cy="357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Universa</a:t>
            </a:r>
            <a:r>
              <a:rPr lang="de-DE" sz="2000" b="1" dirty="0" smtClean="0">
                <a:solidFill>
                  <a:srgbClr val="1D2D4B"/>
                </a:solidFill>
              </a:rPr>
              <a:t>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991" y="2166493"/>
            <a:ext cx="7015347" cy="397763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990" y="1658383"/>
            <a:ext cx="3543893" cy="66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22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Universa</a:t>
            </a:r>
            <a:r>
              <a:rPr lang="de-DE" sz="2000" b="1" dirty="0" smtClean="0">
                <a:solidFill>
                  <a:srgbClr val="1D2D4B"/>
                </a:solidFill>
              </a:rPr>
              <a:t> Tarif uni-KU für Kur- und </a:t>
            </a:r>
            <a:r>
              <a:rPr lang="de-DE" sz="2000" b="1" dirty="0" err="1" smtClean="0">
                <a:solidFill>
                  <a:srgbClr val="1D2D4B"/>
                </a:solidFill>
              </a:rPr>
              <a:t>Sanatoriumsbehandlung</a:t>
            </a:r>
            <a:r>
              <a:rPr lang="de-DE" sz="2000" b="1" dirty="0" smtClean="0">
                <a:solidFill>
                  <a:srgbClr val="1D2D4B"/>
                </a:solidFill>
              </a:rPr>
              <a:t>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24" y="2076383"/>
            <a:ext cx="10040751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542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Universa</a:t>
            </a:r>
            <a:r>
              <a:rPr lang="de-DE" sz="2000" b="1" dirty="0" smtClean="0">
                <a:solidFill>
                  <a:srgbClr val="1D2D4B"/>
                </a:solidFill>
              </a:rPr>
              <a:t> Tarif uni-KSKT Tagegeld bei vollstationären Behandlungen in einem Krankenhaus, in einer Kuranstalt oder in einem Sanatorium:</a:t>
            </a:r>
          </a:p>
          <a:p>
            <a:pPr lvl="1"/>
            <a:endParaRPr lang="de-DE" sz="1800" b="1" dirty="0" smtClean="0"/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35" y="2299606"/>
            <a:ext cx="3601449" cy="445369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138" y="2299606"/>
            <a:ext cx="4654564" cy="423945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9886" y="2231488"/>
            <a:ext cx="3552114" cy="11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486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Reha - Tarifbeispiele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93035" y="1573798"/>
            <a:ext cx="11430545" cy="4570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 err="1" smtClean="0">
                <a:solidFill>
                  <a:srgbClr val="1D2D4B"/>
                </a:solidFill>
              </a:rPr>
              <a:t>Universa</a:t>
            </a:r>
            <a:r>
              <a:rPr lang="de-DE" sz="2000" b="1" dirty="0" smtClean="0">
                <a:solidFill>
                  <a:srgbClr val="1D2D4B"/>
                </a:solidFill>
              </a:rPr>
              <a:t> Tarif uni-KSKT Tagegeld bei vollstationären Behandlungen in einem Krankenhaus, in einer Kuranstalt oder in einem Sanatorium:</a:t>
            </a:r>
            <a:br>
              <a:rPr lang="de-DE" sz="2000" b="1" dirty="0" smtClean="0">
                <a:solidFill>
                  <a:srgbClr val="1D2D4B"/>
                </a:solidFill>
              </a:rPr>
            </a:br>
            <a:endParaRPr lang="de-DE" sz="2000" b="1" dirty="0" smtClean="0">
              <a:solidFill>
                <a:srgbClr val="1D2D4B"/>
              </a:solidFill>
            </a:endParaRPr>
          </a:p>
          <a:p>
            <a:pPr lvl="1"/>
            <a:r>
              <a:rPr lang="de-DE" sz="1800" dirty="0" smtClean="0">
                <a:solidFill>
                  <a:srgbClr val="1D2D4B"/>
                </a:solidFill>
              </a:rPr>
              <a:t>Im Tarif KU fehlen die Reha-Leistungen</a:t>
            </a:r>
          </a:p>
          <a:p>
            <a:pPr lvl="1"/>
            <a:r>
              <a:rPr lang="de-DE" sz="1800" dirty="0" smtClean="0">
                <a:solidFill>
                  <a:srgbClr val="1D2D4B"/>
                </a:solidFill>
              </a:rPr>
              <a:t>Der Tarif KSKT leistet auch bei Krankenhausaufenthalten</a:t>
            </a:r>
          </a:p>
          <a:p>
            <a:pPr lvl="1"/>
            <a:r>
              <a:rPr lang="de-DE" sz="1800" dirty="0" smtClean="0">
                <a:solidFill>
                  <a:srgbClr val="1D2D4B"/>
                </a:solidFill>
              </a:rPr>
              <a:t>Der Tarif KSKT leistet für Kur </a:t>
            </a:r>
            <a:r>
              <a:rPr lang="de-DE" sz="1800" b="1" dirty="0" smtClean="0">
                <a:solidFill>
                  <a:srgbClr val="1D2D4B"/>
                </a:solidFill>
              </a:rPr>
              <a:t>und</a:t>
            </a:r>
            <a:r>
              <a:rPr lang="de-DE" sz="1800" dirty="0" smtClean="0">
                <a:solidFill>
                  <a:srgbClr val="1D2D4B"/>
                </a:solidFill>
              </a:rPr>
              <a:t> Reha </a:t>
            </a:r>
            <a:r>
              <a:rPr lang="de-DE" sz="1800" b="1" dirty="0" smtClean="0">
                <a:solidFill>
                  <a:srgbClr val="1D2D4B"/>
                </a:solidFill>
              </a:rPr>
              <a:t>und</a:t>
            </a:r>
            <a:r>
              <a:rPr lang="de-DE" sz="1800" dirty="0" smtClean="0">
                <a:solidFill>
                  <a:srgbClr val="1D2D4B"/>
                </a:solidFill>
              </a:rPr>
              <a:t> Krankenhaus</a:t>
            </a:r>
          </a:p>
          <a:p>
            <a:pPr marL="0" indent="0">
              <a:buNone/>
            </a:pPr>
            <a:endParaRPr lang="de-DE" sz="1800" dirty="0" smtClean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409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sz="4000" dirty="0" smtClean="0"/>
          </a:p>
          <a:p>
            <a:endParaRPr lang="de-DE" sz="4000" dirty="0"/>
          </a:p>
          <a:p>
            <a:pPr algn="ctr"/>
            <a:r>
              <a:rPr lang="de-DE" sz="4000" dirty="0" smtClean="0"/>
              <a:t>Voranfragen und ihre Ergebnisse</a:t>
            </a:r>
            <a:endParaRPr lang="de-DE" sz="40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</p:spTree>
    <p:extLst>
      <p:ext uri="{BB962C8B-B14F-4D97-AF65-F5344CB8AC3E}">
        <p14:creationId xmlns:p14="http://schemas.microsoft.com/office/powerpoint/2010/main" val="19426670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Voranfragen und ihre 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b="1" dirty="0" smtClean="0"/>
              <a:t>Antragsteller 29 Jahre alt / Angestellter als Operation Manager / BU war gewünscht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Bluthochdruck / Einnahme von </a:t>
            </a:r>
            <a:r>
              <a:rPr lang="de-DE" dirty="0" err="1" smtClean="0"/>
              <a:t>Ramipril</a:t>
            </a:r>
            <a:r>
              <a:rPr lang="de-DE" dirty="0" smtClean="0"/>
              <a:t> 1xtägl.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ADHS mit Konzentrationsstörungen seit 2008 / Einnahme Retard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Geplanter beruflicher Auslandsaufenthalt in Dubai ab Oktober 2023 für 2 Jahre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BU nicht möglich, aber GF-Voranfragen gestartet bei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Allianz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Baloise</a:t>
            </a: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Die Dortmunder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d</a:t>
            </a:r>
            <a:r>
              <a:rPr lang="de-DE" dirty="0" smtClean="0"/>
              <a:t>ie Bayerische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28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57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e-DE" sz="1600" b="1" u="sng" dirty="0" smtClean="0"/>
              <a:t>Entscheidung der Allianz: </a:t>
            </a:r>
          </a:p>
          <a:p>
            <a:endParaRPr lang="de-DE" sz="1200" b="1" dirty="0" smtClean="0"/>
          </a:p>
          <a:p>
            <a:r>
              <a:rPr lang="de-DE" sz="1400" b="1" dirty="0" smtClean="0"/>
              <a:t>Für </a:t>
            </a:r>
            <a:r>
              <a:rPr lang="de-DE" sz="1400" b="1" dirty="0"/>
              <a:t>KSP-GF </a:t>
            </a:r>
            <a:endParaRPr lang="de-DE" sz="1400" dirty="0"/>
          </a:p>
          <a:p>
            <a:r>
              <a:rPr lang="de-DE" sz="1400" dirty="0"/>
              <a:t>-mit folgenden Klauseln versicherbar: </a:t>
            </a:r>
          </a:p>
          <a:p>
            <a:r>
              <a:rPr lang="de-DE" sz="1400" dirty="0" err="1"/>
              <a:t>Klauselbezeichnung</a:t>
            </a:r>
            <a:r>
              <a:rPr lang="de-DE" sz="1400" dirty="0"/>
              <a:t>: </a:t>
            </a:r>
          </a:p>
          <a:p>
            <a:r>
              <a:rPr lang="de-DE" sz="1400" dirty="0"/>
              <a:t>Auslandsklausel für KSP </a:t>
            </a:r>
          </a:p>
          <a:p>
            <a:r>
              <a:rPr lang="de-DE" sz="1400" dirty="0"/>
              <a:t>-Berufsgruppe A </a:t>
            </a:r>
          </a:p>
          <a:p>
            <a:r>
              <a:rPr lang="de-DE" sz="1400" dirty="0"/>
              <a:t>-</a:t>
            </a:r>
            <a:r>
              <a:rPr lang="de-DE" sz="1400" b="1" dirty="0"/>
              <a:t>versicherbar mit Zuschlag in Höhe von 25% des Beitrags </a:t>
            </a:r>
          </a:p>
          <a:p>
            <a:r>
              <a:rPr lang="de-DE" sz="1400" dirty="0" smtClean="0"/>
              <a:t> Zur </a:t>
            </a:r>
            <a:r>
              <a:rPr lang="de-DE" sz="1400" dirty="0"/>
              <a:t>Einschätzung ist ein Arztbericht (vom Hausarzt) erforderlich. </a:t>
            </a:r>
            <a:r>
              <a:rPr lang="de-DE" sz="1400" dirty="0" smtClean="0"/>
              <a:t>Dieser wird angefordert, sobald </a:t>
            </a:r>
            <a:r>
              <a:rPr lang="de-DE" sz="1400" dirty="0"/>
              <a:t>der Originalantrag vorliegt. </a:t>
            </a:r>
            <a:endParaRPr lang="de-DE" sz="1400" dirty="0" smtClean="0"/>
          </a:p>
          <a:p>
            <a:endParaRPr lang="de-DE" sz="1400" dirty="0"/>
          </a:p>
          <a:p>
            <a:r>
              <a:rPr lang="de-DE" sz="1400" b="1" dirty="0"/>
              <a:t>Für KSP-DD </a:t>
            </a:r>
            <a:endParaRPr lang="de-DE" sz="1400" dirty="0"/>
          </a:p>
          <a:p>
            <a:r>
              <a:rPr lang="de-DE" sz="1400" b="1" dirty="0"/>
              <a:t>-versicherbar mit Zuschlag in Höhe von 50% des Beitrags </a:t>
            </a:r>
            <a:endParaRPr lang="de-DE" sz="1400" dirty="0"/>
          </a:p>
          <a:p>
            <a:endParaRPr lang="de-DE" sz="1400" dirty="0"/>
          </a:p>
          <a:p>
            <a:r>
              <a:rPr lang="de-DE" sz="1400" b="1" dirty="0"/>
              <a:t>Für KSP-Psyche </a:t>
            </a:r>
            <a:endParaRPr lang="de-DE" sz="1400" dirty="0"/>
          </a:p>
          <a:p>
            <a:r>
              <a:rPr lang="de-DE" sz="1400" dirty="0" smtClean="0"/>
              <a:t>- kein </a:t>
            </a:r>
            <a:r>
              <a:rPr lang="de-DE" sz="1400" dirty="0"/>
              <a:t>Versicherungsschutz </a:t>
            </a:r>
            <a:r>
              <a:rPr lang="de-DE" sz="1400" dirty="0" smtClean="0"/>
              <a:t> </a:t>
            </a:r>
          </a:p>
          <a:p>
            <a:endParaRPr lang="de-DE" sz="1400" dirty="0"/>
          </a:p>
          <a:p>
            <a:r>
              <a:rPr lang="de-DE" sz="1400" b="1" dirty="0"/>
              <a:t>Für KSP-KS </a:t>
            </a:r>
            <a:endParaRPr lang="de-DE" sz="1400" dirty="0"/>
          </a:p>
          <a:p>
            <a:r>
              <a:rPr lang="de-DE" sz="1400" dirty="0" smtClean="0"/>
              <a:t>-</a:t>
            </a:r>
            <a:r>
              <a:rPr lang="de-DE" sz="1400" dirty="0"/>
              <a:t> </a:t>
            </a:r>
            <a:r>
              <a:rPr lang="de-DE" sz="1400" dirty="0" smtClean="0"/>
              <a:t>kein </a:t>
            </a:r>
            <a:r>
              <a:rPr lang="de-DE" sz="1400" dirty="0"/>
              <a:t>Versicherungsschutz </a:t>
            </a:r>
          </a:p>
        </p:txBody>
      </p:sp>
    </p:spTree>
    <p:extLst>
      <p:ext uri="{BB962C8B-B14F-4D97-AF65-F5344CB8AC3E}">
        <p14:creationId xmlns:p14="http://schemas.microsoft.com/office/powerpoint/2010/main" val="3340399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58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de-DE" sz="1600" b="1" u="sng" dirty="0" smtClean="0"/>
          </a:p>
          <a:p>
            <a:r>
              <a:rPr lang="de-DE" sz="1600" b="1" u="sng" dirty="0" smtClean="0"/>
              <a:t>Entscheidung</a:t>
            </a:r>
            <a:r>
              <a:rPr lang="de-DE" b="1" u="sng" dirty="0" smtClean="0"/>
              <a:t> </a:t>
            </a:r>
            <a:r>
              <a:rPr lang="de-DE" sz="1600" b="1" u="sng" dirty="0" smtClean="0"/>
              <a:t>der Dortmunder:</a:t>
            </a:r>
          </a:p>
          <a:p>
            <a:endParaRPr lang="de-DE" u="sng" dirty="0"/>
          </a:p>
          <a:p>
            <a:r>
              <a:rPr lang="de-DE" sz="1600" b="1" dirty="0" smtClean="0"/>
              <a:t>Für </a:t>
            </a:r>
            <a:r>
              <a:rPr lang="de-DE" sz="1600" b="1" dirty="0"/>
              <a:t>den Kernschutz</a:t>
            </a:r>
          </a:p>
          <a:p>
            <a:r>
              <a:rPr lang="de-DE" sz="1600" dirty="0"/>
              <a:t> </a:t>
            </a:r>
          </a:p>
          <a:p>
            <a:pPr lvl="0"/>
            <a:r>
              <a:rPr lang="de-DE" sz="1600" b="1" dirty="0"/>
              <a:t>25% Risikozuschlag </a:t>
            </a:r>
          </a:p>
          <a:p>
            <a:r>
              <a:rPr lang="de-DE" sz="1600" dirty="0"/>
              <a:t> </a:t>
            </a:r>
          </a:p>
          <a:p>
            <a:r>
              <a:rPr lang="de-DE" sz="1600" dirty="0"/>
              <a:t>Bitte </a:t>
            </a:r>
            <a:r>
              <a:rPr lang="de-DE" sz="1600" dirty="0" smtClean="0"/>
              <a:t>beachten </a:t>
            </a:r>
            <a:r>
              <a:rPr lang="de-DE" sz="1600" dirty="0"/>
              <a:t>bei Antragsstellung: </a:t>
            </a:r>
          </a:p>
          <a:p>
            <a:r>
              <a:rPr lang="de-DE" sz="1600" dirty="0"/>
              <a:t> </a:t>
            </a:r>
          </a:p>
          <a:p>
            <a:pPr lvl="0"/>
            <a:r>
              <a:rPr lang="de-DE" sz="1600" dirty="0"/>
              <a:t>Der Antragssteller muss ein unbefristetes Aufenthaltsrecht in Deutschland besitzen oder ein europäischer Staatsbürger sein</a:t>
            </a:r>
          </a:p>
          <a:p>
            <a:pPr lvl="0"/>
            <a:r>
              <a:rPr lang="de-DE" sz="1600" dirty="0" smtClean="0"/>
              <a:t>Es wird zur </a:t>
            </a:r>
            <a:r>
              <a:rPr lang="de-DE" sz="1600" dirty="0"/>
              <a:t>Abbuchung ein deutsches </a:t>
            </a:r>
            <a:r>
              <a:rPr lang="de-DE" sz="1600" dirty="0" smtClean="0"/>
              <a:t>Konto benötigt</a:t>
            </a:r>
            <a:endParaRPr lang="de-DE" sz="1600" dirty="0"/>
          </a:p>
          <a:p>
            <a:pPr lvl="0"/>
            <a:r>
              <a:rPr lang="de-DE" sz="1600" dirty="0"/>
              <a:t>Für die Korrespondenz </a:t>
            </a:r>
            <a:r>
              <a:rPr lang="de-DE" sz="1600" dirty="0" smtClean="0"/>
              <a:t>wird eine </a:t>
            </a:r>
            <a:r>
              <a:rPr lang="de-DE" sz="1600" dirty="0"/>
              <a:t>deutsche Anschrift (keine c/o Anschrift</a:t>
            </a:r>
            <a:r>
              <a:rPr lang="de-DE" sz="1600" dirty="0" smtClean="0"/>
              <a:t>) benötigt</a:t>
            </a:r>
            <a:endParaRPr lang="de-DE" sz="16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67379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59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de-DE" sz="1600" b="1" u="sng" dirty="0" smtClean="0"/>
          </a:p>
          <a:p>
            <a:r>
              <a:rPr lang="de-DE" sz="1600" b="1" u="sng" dirty="0" smtClean="0"/>
              <a:t>Entscheidung die Bayerische: </a:t>
            </a:r>
          </a:p>
          <a:p>
            <a:endParaRPr lang="de-DE" dirty="0"/>
          </a:p>
          <a:p>
            <a:r>
              <a:rPr lang="de-DE" sz="1600" dirty="0" smtClean="0"/>
              <a:t>Votum </a:t>
            </a:r>
            <a:r>
              <a:rPr lang="de-DE" sz="1600" dirty="0"/>
              <a:t>GF(gilt für den Tarif Body ohne Optionen): </a:t>
            </a:r>
          </a:p>
          <a:p>
            <a:endParaRPr lang="de-DE" sz="1600" dirty="0"/>
          </a:p>
          <a:p>
            <a:r>
              <a:rPr lang="de-DE" sz="1600" dirty="0"/>
              <a:t>medizinischer Risikozuschlag (2) in Höhe von </a:t>
            </a:r>
            <a:r>
              <a:rPr lang="de-DE" sz="1600" b="1" dirty="0"/>
              <a:t>50% wegen Auslandsaufenthalt/ADHS </a:t>
            </a:r>
            <a:endParaRPr lang="de-DE" sz="1600" b="1" dirty="0" smtClean="0"/>
          </a:p>
          <a:p>
            <a:endParaRPr lang="de-DE" sz="1600" b="1" dirty="0" smtClean="0"/>
          </a:p>
          <a:p>
            <a:endParaRPr lang="de-DE" sz="1600" b="1" dirty="0"/>
          </a:p>
          <a:p>
            <a:r>
              <a:rPr lang="de-DE" sz="1600" b="1" u="sng" dirty="0" smtClean="0"/>
              <a:t>Entscheidung der </a:t>
            </a:r>
            <a:r>
              <a:rPr lang="de-DE" sz="1600" b="1" u="sng" dirty="0" err="1" smtClean="0"/>
              <a:t>Baloise</a:t>
            </a:r>
            <a:r>
              <a:rPr lang="de-DE" sz="1600" b="1" u="sng" dirty="0" smtClean="0"/>
              <a:t>: </a:t>
            </a:r>
          </a:p>
          <a:p>
            <a:endParaRPr lang="de-DE" sz="1600" b="1" u="sng" dirty="0"/>
          </a:p>
          <a:p>
            <a:r>
              <a:rPr lang="de-DE" sz="1600" b="1" dirty="0" smtClean="0">
                <a:solidFill>
                  <a:srgbClr val="00B050"/>
                </a:solidFill>
              </a:rPr>
              <a:t>Normalannahme</a:t>
            </a:r>
            <a:endParaRPr lang="de-DE" sz="1600" b="1" dirty="0">
              <a:solidFill>
                <a:srgbClr val="00B050"/>
              </a:solidFill>
            </a:endParaRP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10843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 smtClean="0"/>
              <a:t>Risiko-LV: </a:t>
            </a:r>
          </a:p>
          <a:p>
            <a:r>
              <a:rPr lang="de-DE" dirty="0" smtClean="0"/>
              <a:t>Der </a:t>
            </a:r>
            <a:r>
              <a:rPr lang="de-DE" dirty="0"/>
              <a:t>Beitragszuschlag für das Hobby „Tauchen bis 40m Tiefe“ mit Tauchschein und positiver Tauglichkeitsprüfung entfällt in allen Tarifen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 smtClean="0"/>
              <a:t>BU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Neues von „</a:t>
            </a:r>
            <a:r>
              <a:rPr lang="de-DE" dirty="0" err="1" smtClean="0"/>
              <a:t>Baloise</a:t>
            </a:r>
            <a:r>
              <a:rPr lang="de-DE" dirty="0" smtClean="0"/>
              <a:t>“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085" y="3431607"/>
            <a:ext cx="8980990" cy="251056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6674265" y="5665862"/>
            <a:ext cx="3683238" cy="504202"/>
          </a:xfrm>
          <a:prstGeom prst="rect">
            <a:avLst/>
          </a:prstGeom>
          <a:noFill/>
          <a:ln w="28575">
            <a:solidFill>
              <a:srgbClr val="C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6365192" y="4425297"/>
            <a:ext cx="4453783" cy="504202"/>
          </a:xfrm>
          <a:prstGeom prst="rect">
            <a:avLst/>
          </a:prstGeom>
          <a:noFill/>
          <a:ln w="28575">
            <a:solidFill>
              <a:srgbClr val="C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09935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60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b="1" dirty="0" smtClean="0"/>
              <a:t>Antragsteller 27 Jahre alt / Arbeitnehmer Geschäftsführer / BU war gewünscht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Akne </a:t>
            </a:r>
            <a:r>
              <a:rPr lang="de-DE" dirty="0" err="1" smtClean="0"/>
              <a:t>inversa</a:t>
            </a:r>
            <a:r>
              <a:rPr lang="de-DE" dirty="0"/>
              <a:t>*</a:t>
            </a:r>
            <a:r>
              <a:rPr lang="de-DE" dirty="0" smtClean="0"/>
              <a:t> inkl. Abszesse/Schwellungen/Entzündungen/Narben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Ganzjährige Beschwerden / widerkehrende Abszesse inkl. Spaltung + Medikamente</a:t>
            </a:r>
          </a:p>
          <a:p>
            <a:endParaRPr lang="de-DE" sz="1200" dirty="0" smtClean="0"/>
          </a:p>
          <a:p>
            <a:r>
              <a:rPr lang="de-DE" sz="1200" dirty="0" smtClean="0"/>
              <a:t>*(Bei </a:t>
            </a:r>
            <a:r>
              <a:rPr lang="de-DE" sz="1200" dirty="0"/>
              <a:t>der Akne </a:t>
            </a:r>
            <a:r>
              <a:rPr lang="de-DE" sz="1200" dirty="0" err="1"/>
              <a:t>inversa</a:t>
            </a:r>
            <a:r>
              <a:rPr lang="de-DE" sz="1200" dirty="0"/>
              <a:t> handelt es sich um eine -nicht heilbare- chronische Hauterkrankung. Bei mittelschweren und schweren Formen kann es mehr oder weniger regelmäßig zu Operationen (</a:t>
            </a:r>
            <a:r>
              <a:rPr lang="de-DE" sz="1200" dirty="0" err="1"/>
              <a:t>Abszesseröffnung</a:t>
            </a:r>
            <a:r>
              <a:rPr lang="de-DE" sz="1200" dirty="0"/>
              <a:t>) kommen. Schmerzen und Wundheilung sind in diesem Zusammenhang </a:t>
            </a:r>
            <a:r>
              <a:rPr lang="de-DE" sz="1200" dirty="0" smtClean="0"/>
              <a:t>meist </a:t>
            </a:r>
            <a:r>
              <a:rPr lang="de-DE" sz="1200" dirty="0"/>
              <a:t>ein Thema</a:t>
            </a:r>
            <a:r>
              <a:rPr lang="de-DE" sz="1200" dirty="0" smtClean="0"/>
              <a:t>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smtClean="0"/>
              <a:t>Berater hat selbständig eine Voranfrage bei der Gothaer gehalten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 smtClean="0"/>
              <a:t>Entscheidung Gothaer: Ablehnung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Daraufhin haben wir ergänzend noch zwei Voranfragen bei Allianz und Volkswohl Bund gehalten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90011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61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e-DE" b="1" u="sng" dirty="0" smtClean="0"/>
              <a:t>Entscheidung Allianz: </a:t>
            </a:r>
          </a:p>
          <a:p>
            <a:endParaRPr lang="de-DE" dirty="0"/>
          </a:p>
          <a:p>
            <a:r>
              <a:rPr lang="de-DE" dirty="0" smtClean="0"/>
              <a:t>Ausschlussklausel Abszesse der Haut mit Folgen</a:t>
            </a:r>
          </a:p>
          <a:p>
            <a:r>
              <a:rPr lang="de-DE" dirty="0" smtClean="0"/>
              <a:t>Sollten die Abszesse nicht nur auf der Haut liegen, sondern auch im Körper, kann aktuell leider kein Versicherungsschutz geboten werden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b="1" u="sng" dirty="0" smtClean="0"/>
              <a:t>Entscheidung Volkswohl Bund:</a:t>
            </a:r>
          </a:p>
          <a:p>
            <a:endParaRPr lang="de-DE" dirty="0"/>
          </a:p>
          <a:p>
            <a:r>
              <a:rPr lang="de-DE" dirty="0" smtClean="0"/>
              <a:t>Ausschluss jeglicher Abszesse</a:t>
            </a:r>
          </a:p>
          <a:p>
            <a:r>
              <a:rPr lang="de-DE" dirty="0" smtClean="0"/>
              <a:t>12 % Risikozuschlag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831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62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b="1" dirty="0" smtClean="0"/>
              <a:t>Antragstellerin 28 Jahre alt / Beamtin / KV war gewünscht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 dirty="0" smtClean="0"/>
              <a:t>Trauerbewältigung Dez. 2020 – April 2021 (Heilpraktiker)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 dirty="0" smtClean="0"/>
              <a:t>Magenschleimhautentzündung Juni 2022 – Juli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1800" dirty="0" smtClean="0"/>
              <a:t>Voranfragen bei Barmenia und </a:t>
            </a:r>
            <a:r>
              <a:rPr lang="de-DE" sz="1800" dirty="0" err="1" smtClean="0"/>
              <a:t>RuV</a:t>
            </a:r>
            <a:endParaRPr lang="de-DE" sz="18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1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1800" dirty="0" smtClean="0"/>
              <a:t>Entscheidung Barmenia: </a:t>
            </a:r>
            <a:r>
              <a:rPr lang="de-DE" sz="1800" b="1" dirty="0" smtClean="0"/>
              <a:t>Ablehnung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1800" dirty="0" smtClean="0"/>
              <a:t>Entscheidung </a:t>
            </a:r>
            <a:r>
              <a:rPr lang="de-DE" sz="1800" dirty="0" err="1" smtClean="0"/>
              <a:t>RuV</a:t>
            </a:r>
            <a:r>
              <a:rPr lang="de-DE" sz="1800" dirty="0" smtClean="0"/>
              <a:t>:     </a:t>
            </a:r>
            <a:r>
              <a:rPr lang="de-DE" sz="1600" b="1" dirty="0" smtClean="0"/>
              <a:t>Tarif</a:t>
            </a:r>
            <a:r>
              <a:rPr lang="de-DE" sz="1600" b="1" dirty="0"/>
              <a:t>: BB50</a:t>
            </a:r>
            <a:endParaRPr lang="de-DE" sz="1600" dirty="0"/>
          </a:p>
          <a:p>
            <a:r>
              <a:rPr lang="de-DE" sz="1600" b="1" dirty="0" smtClean="0"/>
              <a:t>                                              Zuschlag</a:t>
            </a:r>
            <a:r>
              <a:rPr lang="de-DE" sz="1600" b="1" dirty="0"/>
              <a:t>: 36,70 EUR</a:t>
            </a:r>
            <a:endParaRPr lang="de-DE" sz="1600" dirty="0"/>
          </a:p>
          <a:p>
            <a:r>
              <a:rPr lang="de-DE" sz="1600" dirty="0" smtClean="0"/>
              <a:t>                                              Entzündung </a:t>
            </a:r>
            <a:r>
              <a:rPr lang="de-DE" sz="1600" dirty="0"/>
              <a:t>der Magen- und Darmschleimhaut einschl. Folgen</a:t>
            </a:r>
          </a:p>
          <a:p>
            <a:r>
              <a:rPr lang="de-DE" sz="1600" dirty="0" smtClean="0"/>
              <a:t>                                              Belastungs- </a:t>
            </a:r>
            <a:r>
              <a:rPr lang="de-DE" sz="1600" dirty="0"/>
              <a:t>und Anpassungsstörung einschl. </a:t>
            </a:r>
            <a:r>
              <a:rPr lang="de-DE" sz="1600" dirty="0" smtClean="0"/>
              <a:t>Folgen</a:t>
            </a:r>
            <a:endParaRPr lang="de-DE" dirty="0"/>
          </a:p>
          <a:p>
            <a:r>
              <a:rPr lang="de-DE" sz="1600" b="1" dirty="0" smtClean="0"/>
              <a:t>                                              Tarif</a:t>
            </a:r>
            <a:r>
              <a:rPr lang="de-DE" sz="1600" b="1" dirty="0"/>
              <a:t>: 10U</a:t>
            </a:r>
            <a:endParaRPr lang="de-DE" sz="1600" dirty="0"/>
          </a:p>
          <a:p>
            <a:r>
              <a:rPr lang="de-DE" sz="1600" b="1" dirty="0" smtClean="0"/>
              <a:t>                                              Leistungsausschluss</a:t>
            </a:r>
            <a:endParaRPr lang="de-DE" sz="1600" dirty="0"/>
          </a:p>
          <a:p>
            <a:r>
              <a:rPr lang="de-DE" sz="1600" dirty="0" smtClean="0"/>
              <a:t>                                              Belastungs- </a:t>
            </a:r>
            <a:r>
              <a:rPr lang="de-DE" sz="1600" dirty="0"/>
              <a:t>und Anpassungsstörung einschl. Folgen</a:t>
            </a:r>
          </a:p>
          <a:p>
            <a:r>
              <a:rPr lang="de-DE" dirty="0"/>
              <a:t> 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67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63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Zentral-Workshop III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Voranfragen und ihre Ergebnisse</a:t>
            </a:r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b="1" dirty="0" smtClean="0"/>
              <a:t>Antragsteller 36 Jahre alt / selbstständiger Physiotherapeut / GF war gewünscht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Leberwerte </a:t>
            </a:r>
            <a:r>
              <a:rPr lang="de-DE" sz="1800" dirty="0"/>
              <a:t>sind unverändert </a:t>
            </a:r>
            <a:r>
              <a:rPr lang="de-DE" sz="1800" dirty="0" smtClean="0"/>
              <a:t>hoch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keine Symptome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Arzt </a:t>
            </a:r>
            <a:r>
              <a:rPr lang="de-DE" sz="1800" dirty="0"/>
              <a:t>meint, </a:t>
            </a:r>
            <a:r>
              <a:rPr lang="de-DE" sz="1800" dirty="0" smtClean="0"/>
              <a:t>es gibt Fälle, </a:t>
            </a:r>
            <a:r>
              <a:rPr lang="de-DE" sz="1800" dirty="0"/>
              <a:t>bei denen diese Werte erblich bedingt sein </a:t>
            </a:r>
            <a:r>
              <a:rPr lang="de-DE" sz="1800" dirty="0" smtClean="0"/>
              <a:t>können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Therapie bei </a:t>
            </a:r>
            <a:r>
              <a:rPr lang="de-DE" sz="1800" dirty="0"/>
              <a:t>Beschwerdefreiheit nicht nötig </a:t>
            </a:r>
            <a:r>
              <a:rPr lang="de-DE" sz="1800" dirty="0" smtClean="0"/>
              <a:t>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Regelmäßige </a:t>
            </a:r>
            <a:r>
              <a:rPr lang="de-DE" sz="1800" dirty="0"/>
              <a:t>Kontrolluntersuchungen der Leber/ Leberwerde werden jedoch </a:t>
            </a:r>
            <a:r>
              <a:rPr lang="de-DE" sz="1800" dirty="0" smtClean="0"/>
              <a:t>angeraten</a:t>
            </a: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 smtClean="0"/>
              <a:t>1x </a:t>
            </a:r>
            <a:r>
              <a:rPr lang="de-DE" sz="1800" dirty="0"/>
              <a:t>jährlich erfolgt eine Ultraschall Vorsorge Untersuchung bei einem </a:t>
            </a:r>
            <a:r>
              <a:rPr lang="de-DE" sz="1800" dirty="0" err="1" smtClean="0"/>
              <a:t>Gastrologen</a:t>
            </a:r>
            <a:endParaRPr lang="de-D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800" dirty="0" smtClean="0"/>
              <a:t>Voranfrage bei Alte Leipziger und Swiss Life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800" dirty="0"/>
          </a:p>
          <a:p>
            <a:r>
              <a:rPr lang="de-DE" sz="1800" b="1" dirty="0" smtClean="0"/>
              <a:t>Entscheidung: Alte Leipziger -&gt; Ablehnung</a:t>
            </a:r>
          </a:p>
          <a:p>
            <a:endParaRPr lang="de-DE" sz="1800" b="1" dirty="0" smtClean="0"/>
          </a:p>
          <a:p>
            <a:r>
              <a:rPr lang="de-DE" sz="1800" b="1" dirty="0" smtClean="0"/>
              <a:t>Entscheidung: Swiss Life -&gt; keine Entscheidung möglich. </a:t>
            </a:r>
            <a:r>
              <a:rPr lang="de-DE" sz="1800" b="1" dirty="0"/>
              <a:t>V</a:t>
            </a:r>
            <a:r>
              <a:rPr lang="de-DE" sz="1800" b="1" dirty="0" smtClean="0"/>
              <a:t>ollständiger Antrag und HAB zur weiteren      Prüfung nötig</a:t>
            </a:r>
            <a:endParaRPr lang="de-DE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45639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pPr marL="0" indent="0">
              <a:buNone/>
            </a:pPr>
            <a:endParaRPr lang="de-DE" sz="2400" u="sng" dirty="0" smtClean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 smtClean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 smtClean="0">
              <a:solidFill>
                <a:srgbClr val="1D2D4B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1D2D4B"/>
                </a:solidFill>
              </a:rPr>
              <a:t>Vielen Dank für Ihre Aufmerksamkeit!</a:t>
            </a:r>
          </a:p>
        </p:txBody>
      </p:sp>
      <p:pic>
        <p:nvPicPr>
          <p:cNvPr id="5" name="Inhaltsplatzhalter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272965" y="1973598"/>
            <a:ext cx="1948864" cy="3195039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737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91" y="1736183"/>
            <a:ext cx="6943725" cy="351472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50378" y="786213"/>
            <a:ext cx="8520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Basisrente : Optimierung der Alterskohorte</a:t>
            </a: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427290" y="5537675"/>
            <a:ext cx="1033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48 Jahre, Controller, Basisrente mit BU-Rente (50 €)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005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" y="1720812"/>
            <a:ext cx="5667375" cy="2981325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1957892" y="3715509"/>
            <a:ext cx="988296" cy="2970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6669741" y="1759722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6003607" y="1759722"/>
            <a:ext cx="61883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Mit 52 Jahren Eintritt der BU aufgrund von schweren Depressionen (2027) </a:t>
            </a:r>
          </a:p>
          <a:p>
            <a:endParaRPr lang="de-DE" dirty="0" smtClean="0"/>
          </a:p>
          <a:p>
            <a:r>
              <a:rPr lang="de-DE" dirty="0" smtClean="0"/>
              <a:t>Leistung der BU-Rente </a:t>
            </a:r>
            <a:r>
              <a:rPr lang="de-DE" dirty="0" err="1" smtClean="0"/>
              <a:t>i.H.v</a:t>
            </a:r>
            <a:r>
              <a:rPr lang="de-DE" dirty="0" smtClean="0"/>
              <a:t>. 58,88 €</a:t>
            </a:r>
          </a:p>
          <a:p>
            <a:endParaRPr lang="de-DE" dirty="0"/>
          </a:p>
          <a:p>
            <a:r>
              <a:rPr lang="de-DE" dirty="0" smtClean="0"/>
              <a:t>Besteuerungsanteil 87%</a:t>
            </a:r>
          </a:p>
          <a:p>
            <a:endParaRPr lang="de-DE" dirty="0"/>
          </a:p>
          <a:p>
            <a:r>
              <a:rPr lang="de-DE" dirty="0" smtClean="0"/>
              <a:t>Wiedereintritt ins Berufsleben 2037</a:t>
            </a:r>
          </a:p>
          <a:p>
            <a:endParaRPr lang="de-DE" dirty="0"/>
          </a:p>
          <a:p>
            <a:r>
              <a:rPr lang="de-DE" dirty="0" smtClean="0"/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986183" y="4593515"/>
            <a:ext cx="6188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Beginn Altersrente 2041</a:t>
            </a:r>
          </a:p>
          <a:p>
            <a:endParaRPr lang="de-DE" dirty="0"/>
          </a:p>
          <a:p>
            <a:r>
              <a:rPr lang="de-DE" dirty="0" smtClean="0"/>
              <a:t>Wie hoch ist der Besteuerungsanteil der Altersrente?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6152972" y="5734228"/>
            <a:ext cx="5454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100%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6152972" y="6149610"/>
            <a:ext cx="5454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  92%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284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584520"/>
            <a:ext cx="10303379" cy="4878883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Neues von „</a:t>
            </a:r>
            <a:r>
              <a:rPr lang="de-DE" dirty="0" err="1" smtClean="0"/>
              <a:t>HallEsche</a:t>
            </a:r>
            <a:r>
              <a:rPr lang="de-DE" dirty="0" smtClean="0"/>
              <a:t>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728681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1893</Words>
  <Application>Microsoft Office PowerPoint</Application>
  <PresentationFormat>Breitbild</PresentationFormat>
  <Paragraphs>457</Paragraphs>
  <Slides>64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64</vt:i4>
      </vt:variant>
    </vt:vector>
  </HeadingPairs>
  <TitlesOfParts>
    <vt:vector size="69" baseType="lpstr">
      <vt:lpstr>Arial</vt:lpstr>
      <vt:lpstr>Calibri</vt:lpstr>
      <vt:lpstr>Symbol</vt:lpstr>
      <vt:lpstr>Wingdings</vt:lpstr>
      <vt:lpstr>Design_afm</vt:lpstr>
      <vt:lpstr>Herzlich Willkommen!</vt:lpstr>
      <vt:lpstr>PowerPoint-Präsentation</vt:lpstr>
      <vt:lpstr>Metall Rente | AKS-Studie</vt:lpstr>
      <vt:lpstr>Metall Rente | AKS-Studie</vt:lpstr>
      <vt:lpstr>Metall Rente | AKS-Studie</vt:lpstr>
      <vt:lpstr>Neues von „Baloise“</vt:lpstr>
      <vt:lpstr>PowerPoint-Präsentation</vt:lpstr>
      <vt:lpstr>PowerPoint-Präsentation</vt:lpstr>
      <vt:lpstr>Neues von „HallEsche“</vt:lpstr>
      <vt:lpstr>Neues von „HallEsche“</vt:lpstr>
      <vt:lpstr>PowerPoint-Präsentation</vt:lpstr>
      <vt:lpstr>Idee: Fonds-RV als KV-Beitragsentlastung</vt:lpstr>
      <vt:lpstr>PowerPoint-Präsentation</vt:lpstr>
      <vt:lpstr>PowerPoint-Präsentation</vt:lpstr>
      <vt:lpstr>PowerPoint-Präsentation</vt:lpstr>
      <vt:lpstr>Fondsgebundener Rentenbezug</vt:lpstr>
      <vt:lpstr>PowerPoint-Präsentation</vt:lpstr>
      <vt:lpstr>Zentral-Workshop III</vt:lpstr>
      <vt:lpstr>Zentral-Workshop III</vt:lpstr>
      <vt:lpstr>Zentral-Workshop III</vt:lpstr>
      <vt:lpstr>Zahnzusatz</vt:lpstr>
      <vt:lpstr>Zahnzusatz</vt:lpstr>
      <vt:lpstr>Zahnzusatz</vt:lpstr>
      <vt:lpstr>Zahnzusatz</vt:lpstr>
      <vt:lpstr>Highlights Allianz Meinzahnschutz</vt:lpstr>
      <vt:lpstr>Tarifdetails im BP unter entscheidungsnavigationen</vt:lpstr>
      <vt:lpstr>Zahnzusatz</vt:lpstr>
      <vt:lpstr>Zahnzusatz</vt:lpstr>
      <vt:lpstr>Zentral-Workshop III</vt:lpstr>
      <vt:lpstr>Zentral-Workshop III</vt:lpstr>
      <vt:lpstr>Zentral-Workshop III</vt:lpstr>
      <vt:lpstr>Zentral-Workshop III</vt:lpstr>
      <vt:lpstr>Zentral-Workshop III</vt:lpstr>
      <vt:lpstr>Zentral-Workshop III</vt:lpstr>
      <vt:lpstr>PKV-Beratung</vt:lpstr>
      <vt:lpstr>PKV-Beratung</vt:lpstr>
      <vt:lpstr>Die Rehabilitation</vt:lpstr>
      <vt:lpstr>Die Rehabilitation</vt:lpstr>
      <vt:lpstr>Die Rehabilitation – wer trägt die Kosten?</vt:lpstr>
      <vt:lpstr>Die Anschluss-Rehabilitation (AR)</vt:lpstr>
      <vt:lpstr>Fallbeispiele - Anschluss-Rehabilitation (Ahb oder agm)</vt:lpstr>
      <vt:lpstr>Die Rehabilitation auf Antrag</vt:lpstr>
      <vt:lpstr>Fallbeispiele - Rehabilitation auf Antrag</vt:lpstr>
      <vt:lpstr>Rehabilitation – Handlungsbedarf beim PKV-Versicherten?</vt:lpstr>
      <vt:lpstr>Rehabilitation – Handlungsbedarf beim PKV-Versicherten?</vt:lpstr>
      <vt:lpstr>Reha - Tarifbeispiele</vt:lpstr>
      <vt:lpstr>Reha - Tarifbeispiele</vt:lpstr>
      <vt:lpstr>Reha - Tarifbeispiele</vt:lpstr>
      <vt:lpstr>Reha - Tarifbeispiele</vt:lpstr>
      <vt:lpstr>Reha - Tarifbeispiele</vt:lpstr>
      <vt:lpstr>Reha - Tarifbeispiele</vt:lpstr>
      <vt:lpstr>Reha - Tarifbeispiele</vt:lpstr>
      <vt:lpstr>Reha - Tarifbeispiele</vt:lpstr>
      <vt:lpstr>Reha - Tarifbeispiele</vt:lpstr>
      <vt:lpstr>Zentral-Workshop III</vt:lpstr>
      <vt:lpstr>Zentral-Workshop III</vt:lpstr>
      <vt:lpstr>Zentral-Workshop III</vt:lpstr>
      <vt:lpstr>Zentral-Workshop III</vt:lpstr>
      <vt:lpstr>Zentral-Workshop III</vt:lpstr>
      <vt:lpstr>Zentral-Workshop III</vt:lpstr>
      <vt:lpstr>Zentral-Workshop III</vt:lpstr>
      <vt:lpstr>Zentral-Workshop III</vt:lpstr>
      <vt:lpstr>Zentral-Workshop III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 aus unserer leistungsfall-begleitung | brustkrebs kfm. Angestellte | mit 46 erkrankt</dc:title>
  <dc:creator>Jan-Luca Kriebel</dc:creator>
  <cp:lastModifiedBy>Harden, Britta</cp:lastModifiedBy>
  <cp:revision>498</cp:revision>
  <cp:lastPrinted>2020-02-18T10:04:02Z</cp:lastPrinted>
  <dcterms:created xsi:type="dcterms:W3CDTF">2020-01-30T08:12:46Z</dcterms:created>
  <dcterms:modified xsi:type="dcterms:W3CDTF">2023-10-11T07:01:47Z</dcterms:modified>
</cp:coreProperties>
</file>