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63" r:id="rId4"/>
    <p:sldId id="268" r:id="rId5"/>
    <p:sldId id="270" r:id="rId6"/>
    <p:sldId id="264" r:id="rId7"/>
    <p:sldId id="266" r:id="rId8"/>
    <p:sldId id="271" r:id="rId9"/>
    <p:sldId id="272" r:id="rId10"/>
    <p:sldId id="269" r:id="rId11"/>
    <p:sldId id="267" r:id="rId1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69" autoAdjust="0"/>
    <p:restoredTop sz="94660"/>
  </p:normalViewPr>
  <p:slideViewPr>
    <p:cSldViewPr snapToGrid="0">
      <p:cViewPr varScale="1">
        <p:scale>
          <a:sx n="118" d="100"/>
          <a:sy n="118" d="100"/>
        </p:scale>
        <p:origin x="114" y="4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2400" kern="0" dirty="0">
              <a:solidFill>
                <a:srgbClr val="1D2D4B"/>
              </a:solidFill>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Tree>
    <p:extLst>
      <p:ext uri="{BB962C8B-B14F-4D97-AF65-F5344CB8AC3E}">
        <p14:creationId xmlns:p14="http://schemas.microsoft.com/office/powerpoint/2010/main" val="206670218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143013373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182330817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42687420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396889242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425245835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323005037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12807555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375226896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329074023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02941414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51298570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402064617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45976571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379705463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7" name="Inhaltsplatzhalter 2">
            <a:extLst/>
          </p:cNvPr>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2400" kern="0" dirty="0">
              <a:solidFill>
                <a:srgbClr val="1D2D4B"/>
              </a:solidFill>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2400" kern="0" dirty="0">
              <a:solidFill>
                <a:srgbClr val="1D2D4B"/>
              </a:solidFill>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732043752"/>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4185626813"/>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12242188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96893820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93981442"/>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97111411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13115382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4271072482"/>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57885367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07131096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38041026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199274111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55660685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96899916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418736342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92139133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746438243"/>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95916161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144521161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20567094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166988011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17374777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426796084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59445798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Vielen Dank</a:t>
            </a:r>
          </a:p>
        </p:txBody>
      </p:sp>
      <p:sp>
        <p:nvSpPr>
          <p:cNvPr id="4" name="Rechteck 3"/>
          <p:cNvSpPr/>
          <p:nvPr userDrawn="1"/>
        </p:nvSpPr>
        <p:spPr>
          <a:xfrm>
            <a:off x="479425" y="3797612"/>
            <a:ext cx="11233151" cy="461665"/>
          </a:xfrm>
          <a:prstGeom prst="rect">
            <a:avLst/>
          </a:prstGeom>
        </p:spPr>
        <p:txBody>
          <a:bodyPr wrap="square">
            <a:spAutoFit/>
          </a:bodyPr>
          <a:lstStyle/>
          <a:p>
            <a:pPr algn="ctr"/>
            <a:r>
              <a:rPr lang="de-DE" sz="2400" dirty="0">
                <a:solidFill>
                  <a:srgbClr val="137C9B"/>
                </a:solidFill>
              </a:rPr>
              <a:t>                             für Ihre Aufmerksamkeit.</a:t>
            </a:r>
          </a:p>
        </p:txBody>
      </p:sp>
    </p:spTree>
    <p:extLst>
      <p:ext uri="{BB962C8B-B14F-4D97-AF65-F5344CB8AC3E}">
        <p14:creationId xmlns:p14="http://schemas.microsoft.com/office/powerpoint/2010/main" val="346721403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615069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dirty="0">
                <a:solidFill>
                  <a:srgbClr val="137C9B"/>
                </a:solidFill>
              </a:rPr>
              <a:t>Wir freuen uns darauf, Sie zu unterstützen! </a:t>
            </a: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Am Musterplatz 123 | 54321 Musterstadt</a:t>
            </a:r>
          </a:p>
          <a:p>
            <a:pPr algn="ctr">
              <a:defRPr/>
            </a:pPr>
            <a:endParaRPr lang="de-DE" altLang="de-DE" dirty="0" smtClean="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Tel. 040 543211-123 | Fax 040 543211-123 | Mobil 0172 1234567</a:t>
            </a:r>
          </a:p>
          <a:p>
            <a:pPr algn="ctr">
              <a:defRPr/>
            </a:pPr>
            <a:endParaRPr lang="de-DE" altLang="de-DE" dirty="0" smtClean="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mustermann@afm-gruppe.de | www.afm-gruppe.de</a:t>
            </a:r>
          </a:p>
          <a:p>
            <a:pPr algn="ctr">
              <a:defRPr/>
            </a:pPr>
            <a:endParaRPr lang="de-DE" altLang="de-DE" dirty="0" smtClean="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Geschäftsstelle Musterstadt | Manfred Mustermann</a:t>
            </a:r>
          </a:p>
          <a:p>
            <a:pPr algn="ctr">
              <a:defRPr/>
            </a:pPr>
            <a:endParaRPr lang="de-DE" altLang="de-DE" dirty="0" smtClean="0"/>
          </a:p>
        </p:txBody>
      </p:sp>
    </p:spTree>
    <p:extLst>
      <p:ext uri="{BB962C8B-B14F-4D97-AF65-F5344CB8AC3E}">
        <p14:creationId xmlns:p14="http://schemas.microsoft.com/office/powerpoint/2010/main" val="157196686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Textfeld ohne Animation">
    <p:spTree>
      <p:nvGrpSpPr>
        <p:cNvPr id="1" name=""/>
        <p:cNvGrpSpPr/>
        <p:nvPr/>
      </p:nvGrpSpPr>
      <p:grpSpPr>
        <a:xfrm>
          <a:off x="0" y="0"/>
          <a:ext cx="0" cy="0"/>
          <a:chOff x="0" y="0"/>
          <a:chExt cx="0" cy="0"/>
        </a:xfrm>
      </p:grpSpPr>
      <p:sp>
        <p:nvSpPr>
          <p:cNvPr id="6" name="Textplatzhalter 6"/>
          <p:cNvSpPr>
            <a:spLocks noGrp="1"/>
          </p:cNvSpPr>
          <p:nvPr>
            <p:ph type="body" sz="quarter" idx="11" hasCustomPrompt="1"/>
          </p:nvPr>
        </p:nvSpPr>
        <p:spPr>
          <a:xfrm>
            <a:off x="623395" y="2084851"/>
            <a:ext cx="9505055" cy="3840229"/>
          </a:xfrm>
          <a:prstGeom prst="rect">
            <a:avLst/>
          </a:prstGeom>
        </p:spPr>
        <p:txBody>
          <a:bodyPr/>
          <a:lstStyle>
            <a:lvl1pPr>
              <a:buNone/>
              <a:defRPr sz="1867" baseline="0">
                <a:solidFill>
                  <a:schemeClr val="accent5">
                    <a:lumMod val="10000"/>
                  </a:schemeClr>
                </a:solidFill>
                <a:latin typeface="Arial" pitchFamily="34" charset="0"/>
                <a:cs typeface="Arial" pitchFamily="34" charset="0"/>
              </a:defRPr>
            </a:lvl1pPr>
            <a:lvl2pPr>
              <a:defRPr sz="1600"/>
            </a:lvl2pPr>
            <a:lvl3pPr>
              <a:defRPr sz="1600"/>
            </a:lvl3pPr>
            <a:lvl4pPr>
              <a:defRPr sz="1600"/>
            </a:lvl4pPr>
            <a:lvl5pPr>
              <a:defRPr sz="1600"/>
            </a:lvl5pPr>
          </a:lstStyle>
          <a:p>
            <a:pPr lvl="0"/>
            <a:r>
              <a:rPr lang="de-DE" dirty="0"/>
              <a:t>Hier Text eingeben</a:t>
            </a:r>
          </a:p>
        </p:txBody>
      </p:sp>
      <p:sp>
        <p:nvSpPr>
          <p:cNvPr id="12" name="Titel 8"/>
          <p:cNvSpPr>
            <a:spLocks noGrp="1"/>
          </p:cNvSpPr>
          <p:nvPr>
            <p:ph type="title" hasCustomPrompt="1"/>
          </p:nvPr>
        </p:nvSpPr>
        <p:spPr>
          <a:xfrm>
            <a:off x="609601" y="836712"/>
            <a:ext cx="9422839" cy="576064"/>
          </a:xfrm>
          <a:prstGeom prst="rect">
            <a:avLst/>
          </a:prstGeom>
        </p:spPr>
        <p:txBody>
          <a:bodyPr/>
          <a:lstStyle>
            <a:lvl1pPr algn="l">
              <a:defRPr sz="3600" b="1" baseline="0">
                <a:latin typeface="Arial" pitchFamily="34" charset="0"/>
                <a:cs typeface="Arial" pitchFamily="34" charset="0"/>
              </a:defRPr>
            </a:lvl1pPr>
          </a:lstStyle>
          <a:p>
            <a:r>
              <a:rPr lang="de-DE" dirty="0"/>
              <a:t>Titel eingeben  </a:t>
            </a:r>
          </a:p>
        </p:txBody>
      </p:sp>
      <p:sp>
        <p:nvSpPr>
          <p:cNvPr id="9" name="Textplatzhalter 11"/>
          <p:cNvSpPr>
            <a:spLocks noGrp="1"/>
          </p:cNvSpPr>
          <p:nvPr>
            <p:ph type="body" sz="quarter" idx="12" hasCustomPrompt="1"/>
          </p:nvPr>
        </p:nvSpPr>
        <p:spPr>
          <a:xfrm>
            <a:off x="624618" y="645022"/>
            <a:ext cx="9407823" cy="575733"/>
          </a:xfrm>
          <a:prstGeom prst="rect">
            <a:avLst/>
          </a:prstGeom>
        </p:spPr>
        <p:txBody>
          <a:bodyPr wrap="square"/>
          <a:lstStyle>
            <a:lvl1pPr>
              <a:buNone/>
              <a:defRPr sz="1600" b="1" baseline="0">
                <a:solidFill>
                  <a:schemeClr val="accent6">
                    <a:lumMod val="50000"/>
                  </a:schemeClr>
                </a:solidFill>
                <a:latin typeface="Arial" pitchFamily="34" charset="0"/>
                <a:cs typeface="Arial" pitchFamily="34" charset="0"/>
              </a:defRPr>
            </a:lvl1pPr>
          </a:lstStyle>
          <a:p>
            <a:pPr lvl="0"/>
            <a:r>
              <a:rPr lang="de-DE" dirty="0"/>
              <a:t>UNTERTITEL EINGEBEN</a:t>
            </a:r>
          </a:p>
        </p:txBody>
      </p:sp>
    </p:spTree>
    <p:extLst>
      <p:ext uri="{BB962C8B-B14F-4D97-AF65-F5344CB8AC3E}">
        <p14:creationId xmlns:p14="http://schemas.microsoft.com/office/powerpoint/2010/main" val="29645337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308068375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365645163"/>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36515424"/>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95230968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349899467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 xmlns:a16="http://schemas.microsoft.com/office/drawing/2014/main"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 xmlns:a16="http://schemas.microsoft.com/office/drawing/2014/main"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48481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normAutofit/>
          </a:bodyPr>
          <a:lstStyle/>
          <a:p>
            <a:pPr algn="ctr"/>
            <a:r>
              <a:rPr lang="de-DE" sz="3200" b="1" dirty="0" smtClean="0"/>
              <a:t>ZWS 12.10.2023</a:t>
            </a:r>
            <a:endParaRPr lang="de-DE" sz="3200" b="1" dirty="0"/>
          </a:p>
        </p:txBody>
      </p:sp>
      <p:sp>
        <p:nvSpPr>
          <p:cNvPr id="2" name="Foliennummernplatzhalter 1"/>
          <p:cNvSpPr>
            <a:spLocks noGrp="1"/>
          </p:cNvSpPr>
          <p:nvPr>
            <p:ph type="sldNum" sz="quarter" idx="4"/>
          </p:nvPr>
        </p:nvSpPr>
        <p:spPr/>
        <p:txBody>
          <a:bodyPr/>
          <a:lstStyle/>
          <a:p>
            <a:fld id="{0DB11324-E0A8-4199-978D-02885A0D0942}" type="slidenum">
              <a:rPr lang="de-DE" smtClean="0"/>
              <a:pPr/>
              <a:t>1</a:t>
            </a:fld>
            <a:endParaRPr lang="de-DE"/>
          </a:p>
        </p:txBody>
      </p:sp>
      <p:sp>
        <p:nvSpPr>
          <p:cNvPr id="7" name="Rechteck 6"/>
          <p:cNvSpPr/>
          <p:nvPr/>
        </p:nvSpPr>
        <p:spPr>
          <a:xfrm>
            <a:off x="3573930" y="2311141"/>
            <a:ext cx="5115858" cy="707886"/>
          </a:xfrm>
          <a:prstGeom prst="rect">
            <a:avLst/>
          </a:prstGeom>
        </p:spPr>
        <p:txBody>
          <a:bodyPr wrap="square">
            <a:spAutoFit/>
          </a:bodyPr>
          <a:lstStyle/>
          <a:p>
            <a:pPr algn="ctr" fontAlgn="base">
              <a:spcBef>
                <a:spcPct val="0"/>
              </a:spcBef>
              <a:spcAft>
                <a:spcPct val="0"/>
              </a:spcAft>
            </a:pPr>
            <a:endParaRPr lang="de-DE" sz="2000" b="1" dirty="0" smtClean="0">
              <a:solidFill>
                <a:srgbClr val="1D2D4B"/>
              </a:solidFill>
              <a:cs typeface="Arial" pitchFamily="34" charset="0"/>
            </a:endParaRPr>
          </a:p>
          <a:p>
            <a:pPr algn="ctr" fontAlgn="base">
              <a:spcBef>
                <a:spcPct val="0"/>
              </a:spcBef>
              <a:spcAft>
                <a:spcPct val="0"/>
              </a:spcAft>
            </a:pPr>
            <a:endParaRPr lang="de-DE" sz="2000" b="1" dirty="0">
              <a:solidFill>
                <a:srgbClr val="1D2D4B"/>
              </a:solidFill>
              <a:cs typeface="Arial" pitchFamily="34" charset="0"/>
            </a:endParaRPr>
          </a:p>
        </p:txBody>
      </p:sp>
      <p:sp>
        <p:nvSpPr>
          <p:cNvPr id="15" name="Rechteck 14"/>
          <p:cNvSpPr/>
          <p:nvPr/>
        </p:nvSpPr>
        <p:spPr>
          <a:xfrm>
            <a:off x="8510803" y="4600504"/>
            <a:ext cx="234360" cy="523220"/>
          </a:xfrm>
          <a:prstGeom prst="rect">
            <a:avLst/>
          </a:prstGeom>
        </p:spPr>
        <p:txBody>
          <a:bodyPr wrap="none">
            <a:spAutoFit/>
          </a:bodyPr>
          <a:lstStyle/>
          <a:p>
            <a:pPr fontAlgn="base">
              <a:spcBef>
                <a:spcPct val="0"/>
              </a:spcBef>
              <a:spcAft>
                <a:spcPct val="0"/>
              </a:spcAft>
            </a:pPr>
            <a:endParaRPr lang="de-DE" sz="1400" dirty="0">
              <a:solidFill>
                <a:srgbClr val="1D2D4B"/>
              </a:solidFill>
              <a:ea typeface="Calibri" pitchFamily="34" charset="0"/>
              <a:cs typeface="Arial" pitchFamily="34" charset="0"/>
            </a:endParaRPr>
          </a:p>
          <a:p>
            <a:pPr fontAlgn="base">
              <a:spcBef>
                <a:spcPct val="0"/>
              </a:spcBef>
              <a:spcAft>
                <a:spcPct val="0"/>
              </a:spcAft>
            </a:pPr>
            <a:r>
              <a:rPr lang="de-DE" sz="1400" dirty="0">
                <a:solidFill>
                  <a:srgbClr val="1D2D4B"/>
                </a:solidFill>
                <a:cs typeface="Arial" pitchFamily="34" charset="0"/>
              </a:rPr>
              <a:t> </a:t>
            </a:r>
            <a:endParaRPr lang="de-DE" sz="1400" dirty="0">
              <a:solidFill>
                <a:srgbClr val="1D2D4B"/>
              </a:solidFill>
            </a:endParaRPr>
          </a:p>
        </p:txBody>
      </p:sp>
      <p:sp>
        <p:nvSpPr>
          <p:cNvPr id="3" name="Rechteck 2"/>
          <p:cNvSpPr/>
          <p:nvPr/>
        </p:nvSpPr>
        <p:spPr>
          <a:xfrm>
            <a:off x="1068072" y="3292886"/>
            <a:ext cx="10039419" cy="535531"/>
          </a:xfrm>
          <a:prstGeom prst="rect">
            <a:avLst/>
          </a:prstGeom>
        </p:spPr>
        <p:txBody>
          <a:bodyPr wrap="square">
            <a:spAutoFit/>
          </a:bodyPr>
          <a:lstStyle/>
          <a:p>
            <a:pPr algn="ctr">
              <a:lnSpc>
                <a:spcPct val="90000"/>
              </a:lnSpc>
              <a:spcBef>
                <a:spcPct val="0"/>
              </a:spcBef>
            </a:pPr>
            <a:r>
              <a:rPr lang="de-DE" sz="3200" b="1" cap="all" dirty="0">
                <a:solidFill>
                  <a:srgbClr val="1D2D4B"/>
                </a:solidFill>
                <a:latin typeface="Arial" panose="020B0604020202020204" pitchFamily="34" charset="0"/>
                <a:ea typeface="+mj-ea"/>
                <a:cs typeface="Arial" panose="020B0604020202020204" pitchFamily="34" charset="0"/>
              </a:rPr>
              <a:t>Best Practice - </a:t>
            </a:r>
            <a:r>
              <a:rPr lang="de-DE" sz="3200" b="1" cap="all" dirty="0" err="1">
                <a:solidFill>
                  <a:srgbClr val="1D2D4B"/>
                </a:solidFill>
                <a:latin typeface="Arial" panose="020B0604020202020204" pitchFamily="34" charset="0"/>
                <a:ea typeface="+mj-ea"/>
                <a:cs typeface="Arial" panose="020B0604020202020204" pitchFamily="34" charset="0"/>
              </a:rPr>
              <a:t>Empfehlungsnahme</a:t>
            </a:r>
            <a:endParaRPr lang="de-DE" sz="3200" b="1" cap="all" dirty="0">
              <a:solidFill>
                <a:srgbClr val="1D2D4B"/>
              </a:solidFill>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92157017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10</a:t>
            </a:fld>
            <a:endParaRPr lang="de-DE"/>
          </a:p>
        </p:txBody>
      </p:sp>
      <p:sp>
        <p:nvSpPr>
          <p:cNvPr id="3" name="Textplatzhalter 2"/>
          <p:cNvSpPr>
            <a:spLocks noGrp="1"/>
          </p:cNvSpPr>
          <p:nvPr>
            <p:ph type="body" sz="half" idx="2"/>
          </p:nvPr>
        </p:nvSpPr>
        <p:spPr/>
        <p:txBody>
          <a:bodyPr/>
          <a:lstStyle/>
          <a:p>
            <a:pPr algn="ctr"/>
            <a:endParaRPr lang="de-DE" dirty="0" smtClean="0"/>
          </a:p>
          <a:p>
            <a:pPr algn="ctr"/>
            <a:endParaRPr lang="de-DE" dirty="0"/>
          </a:p>
          <a:p>
            <a:pPr algn="ctr"/>
            <a:endParaRPr lang="de-DE" dirty="0" smtClean="0"/>
          </a:p>
          <a:p>
            <a:pPr algn="ctr"/>
            <a:endParaRPr lang="de-DE" dirty="0"/>
          </a:p>
          <a:p>
            <a:pPr algn="ctr"/>
            <a:r>
              <a:rPr lang="de-DE" dirty="0" smtClean="0"/>
              <a:t>Vielen Dank für Ihre Aufmerksamkeit!</a:t>
            </a:r>
          </a:p>
        </p:txBody>
      </p:sp>
      <p:sp>
        <p:nvSpPr>
          <p:cNvPr id="4" name="Titel 3"/>
          <p:cNvSpPr>
            <a:spLocks noGrp="1"/>
          </p:cNvSpPr>
          <p:nvPr>
            <p:ph type="title"/>
          </p:nvPr>
        </p:nvSpPr>
        <p:spPr/>
        <p:txBody>
          <a:bodyPr/>
          <a:lstStyle/>
          <a:p>
            <a:pPr algn="ctr"/>
            <a:r>
              <a:rPr lang="de-DE" dirty="0" smtClean="0"/>
              <a:t>Best Practice</a:t>
            </a:r>
            <a:endParaRPr lang="de-DE" dirty="0"/>
          </a:p>
        </p:txBody>
      </p:sp>
    </p:spTree>
    <p:extLst>
      <p:ext uri="{BB962C8B-B14F-4D97-AF65-F5344CB8AC3E}">
        <p14:creationId xmlns:p14="http://schemas.microsoft.com/office/powerpoint/2010/main" val="17622926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11</a:t>
            </a:fld>
            <a:endParaRPr lang="de-DE"/>
          </a:p>
        </p:txBody>
      </p:sp>
      <p:pic>
        <p:nvPicPr>
          <p:cNvPr id="7" name="Bild 3"/>
          <p:cNvPicPr>
            <a:picLocks noChangeAspect="1"/>
          </p:cNvPicPr>
          <p:nvPr/>
        </p:nvPicPr>
        <p:blipFill>
          <a:blip r:embed="rId2" cstate="print"/>
          <a:srcRect/>
          <a:stretch>
            <a:fillRect/>
          </a:stretch>
        </p:blipFill>
        <p:spPr bwMode="auto">
          <a:xfrm>
            <a:off x="1524000" y="0"/>
            <a:ext cx="9144000" cy="6858000"/>
          </a:xfrm>
          <a:prstGeom prst="rect">
            <a:avLst/>
          </a:prstGeom>
          <a:noFill/>
          <a:ln w="9525">
            <a:noFill/>
            <a:miter lim="800000"/>
            <a:headEnd/>
            <a:tailEnd/>
          </a:ln>
        </p:spPr>
      </p:pic>
    </p:spTree>
    <p:extLst>
      <p:ext uri="{BB962C8B-B14F-4D97-AF65-F5344CB8AC3E}">
        <p14:creationId xmlns:p14="http://schemas.microsoft.com/office/powerpoint/2010/main" val="287862413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2</a:t>
            </a:fld>
            <a:endParaRPr lang="de-DE"/>
          </a:p>
        </p:txBody>
      </p:sp>
      <p:sp>
        <p:nvSpPr>
          <p:cNvPr id="3" name="Textplatzhalter 2"/>
          <p:cNvSpPr>
            <a:spLocks noGrp="1"/>
          </p:cNvSpPr>
          <p:nvPr>
            <p:ph type="body" sz="half" idx="2"/>
          </p:nvPr>
        </p:nvSpPr>
        <p:spPr>
          <a:xfrm>
            <a:off x="364220" y="1695766"/>
            <a:ext cx="11011657" cy="4452785"/>
          </a:xfrm>
        </p:spPr>
        <p:txBody>
          <a:bodyPr/>
          <a:lstStyle/>
          <a:p>
            <a:pPr marL="361950" indent="-361950" fontAlgn="base">
              <a:lnSpc>
                <a:spcPct val="150000"/>
              </a:lnSpc>
              <a:spcBef>
                <a:spcPct val="0"/>
              </a:spcBef>
              <a:spcAft>
                <a:spcPct val="0"/>
              </a:spcAft>
              <a:buFont typeface="Wingdings" panose="05000000000000000000" pitchFamily="2" charset="2"/>
              <a:buChar char="§"/>
              <a:defRPr/>
            </a:pPr>
            <a:r>
              <a:rPr lang="de-DE" sz="1800" dirty="0" smtClean="0"/>
              <a:t>Erfahrungsaustausch </a:t>
            </a:r>
          </a:p>
          <a:p>
            <a:pPr marL="361950" indent="-361950" fontAlgn="base">
              <a:lnSpc>
                <a:spcPct val="150000"/>
              </a:lnSpc>
              <a:spcBef>
                <a:spcPct val="0"/>
              </a:spcBef>
              <a:spcAft>
                <a:spcPct val="0"/>
              </a:spcAft>
              <a:buFont typeface="Wingdings" panose="05000000000000000000" pitchFamily="2" charset="2"/>
              <a:buChar char="§"/>
              <a:defRPr/>
            </a:pPr>
            <a:r>
              <a:rPr lang="de-DE" sz="1800" dirty="0" smtClean="0"/>
              <a:t>Die Angst vor der Empfehlungsfrage ?</a:t>
            </a:r>
          </a:p>
          <a:p>
            <a:pPr marL="361950" indent="-361950" fontAlgn="base">
              <a:lnSpc>
                <a:spcPct val="150000"/>
              </a:lnSpc>
              <a:spcBef>
                <a:spcPct val="0"/>
              </a:spcBef>
              <a:spcAft>
                <a:spcPct val="0"/>
              </a:spcAft>
              <a:buFont typeface="Wingdings" panose="05000000000000000000" pitchFamily="2" charset="2"/>
              <a:buChar char="§"/>
              <a:defRPr/>
            </a:pPr>
            <a:r>
              <a:rPr lang="de-DE" sz="1800" dirty="0" smtClean="0"/>
              <a:t>Gründe für Empfehlungen</a:t>
            </a:r>
            <a:endParaRPr lang="de-DE" sz="1800" dirty="0"/>
          </a:p>
          <a:p>
            <a:pPr marL="361950" indent="-361950" fontAlgn="base">
              <a:lnSpc>
                <a:spcPct val="150000"/>
              </a:lnSpc>
              <a:spcBef>
                <a:spcPct val="0"/>
              </a:spcBef>
              <a:spcAft>
                <a:spcPct val="0"/>
              </a:spcAft>
              <a:buFont typeface="Wingdings" panose="05000000000000000000" pitchFamily="2" charset="2"/>
              <a:buChar char="§"/>
              <a:defRPr/>
            </a:pPr>
            <a:r>
              <a:rPr lang="de-DE" sz="1800" dirty="0" smtClean="0"/>
              <a:t>Beispiele für die </a:t>
            </a:r>
            <a:r>
              <a:rPr lang="de-DE" sz="1800" dirty="0" err="1" smtClean="0"/>
              <a:t>Empfehlungsnahme</a:t>
            </a:r>
            <a:r>
              <a:rPr lang="de-DE" sz="1800" dirty="0" smtClean="0"/>
              <a:t> in der Kundenberatung </a:t>
            </a:r>
            <a:endParaRPr lang="de-DE" sz="1800" dirty="0"/>
          </a:p>
          <a:p>
            <a:pPr marL="361950" indent="-361950" fontAlgn="base">
              <a:lnSpc>
                <a:spcPct val="150000"/>
              </a:lnSpc>
              <a:spcBef>
                <a:spcPct val="0"/>
              </a:spcBef>
              <a:spcAft>
                <a:spcPct val="0"/>
              </a:spcAft>
              <a:buFont typeface="Wingdings" panose="05000000000000000000" pitchFamily="2" charset="2"/>
              <a:buChar char="§"/>
              <a:defRPr/>
            </a:pPr>
            <a:r>
              <a:rPr lang="de-DE" sz="1800" dirty="0" smtClean="0"/>
              <a:t>Möglichkeiten zur gezielten Selektion des Kundenstamms </a:t>
            </a:r>
            <a:endParaRPr lang="de-DE" sz="1800" dirty="0"/>
          </a:p>
          <a:p>
            <a:pPr fontAlgn="base">
              <a:lnSpc>
                <a:spcPct val="150000"/>
              </a:lnSpc>
              <a:spcBef>
                <a:spcPct val="0"/>
              </a:spcBef>
              <a:spcAft>
                <a:spcPct val="0"/>
              </a:spcAft>
              <a:defRPr/>
            </a:pPr>
            <a:endParaRPr lang="de-DE" sz="1800" dirty="0"/>
          </a:p>
          <a:p>
            <a:pPr marL="342900" indent="-342900">
              <a:buFont typeface="Arial" panose="020B0604020202020204" pitchFamily="34" charset="0"/>
              <a:buChar char="•"/>
            </a:pPr>
            <a:endParaRPr lang="de-DE" dirty="0"/>
          </a:p>
        </p:txBody>
      </p:sp>
      <p:sp>
        <p:nvSpPr>
          <p:cNvPr id="4" name="Titel 3"/>
          <p:cNvSpPr>
            <a:spLocks noGrp="1"/>
          </p:cNvSpPr>
          <p:nvPr>
            <p:ph type="title"/>
          </p:nvPr>
        </p:nvSpPr>
        <p:spPr/>
        <p:txBody>
          <a:bodyPr>
            <a:normAutofit/>
          </a:bodyPr>
          <a:lstStyle/>
          <a:p>
            <a:r>
              <a:rPr lang="de-DE" sz="1800" dirty="0" smtClean="0"/>
              <a:t>Agenda</a:t>
            </a:r>
            <a:endParaRPr lang="de-DE" sz="1800" dirty="0"/>
          </a:p>
        </p:txBody>
      </p:sp>
    </p:spTree>
    <p:extLst>
      <p:ext uri="{BB962C8B-B14F-4D97-AF65-F5344CB8AC3E}">
        <p14:creationId xmlns:p14="http://schemas.microsoft.com/office/powerpoint/2010/main" val="521068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3</a:t>
            </a:fld>
            <a:endParaRPr lang="de-DE"/>
          </a:p>
        </p:txBody>
      </p:sp>
      <p:sp>
        <p:nvSpPr>
          <p:cNvPr id="3" name="Textplatzhalter 2"/>
          <p:cNvSpPr>
            <a:spLocks noGrp="1"/>
          </p:cNvSpPr>
          <p:nvPr>
            <p:ph type="body" sz="half" idx="2"/>
          </p:nvPr>
        </p:nvSpPr>
        <p:spPr/>
        <p:txBody>
          <a:bodyPr/>
          <a:lstStyle/>
          <a:p>
            <a:pPr marL="342900" indent="-342900">
              <a:buFont typeface="Wingdings" panose="05000000000000000000" pitchFamily="2" charset="2"/>
              <a:buChar char="§"/>
            </a:pPr>
            <a:r>
              <a:rPr lang="de-DE" sz="1800" dirty="0" smtClean="0"/>
              <a:t>Wer fragt denn wirklich regelmäßig nach Empfehlungen ? </a:t>
            </a:r>
          </a:p>
          <a:p>
            <a:pPr marL="342900" indent="-342900">
              <a:buFont typeface="Wingdings" panose="05000000000000000000" pitchFamily="2" charset="2"/>
              <a:buChar char="§"/>
            </a:pPr>
            <a:r>
              <a:rPr lang="de-DE" sz="1800" dirty="0" smtClean="0"/>
              <a:t>Welche Maßnahmen wurden bisher ergriffen?</a:t>
            </a:r>
          </a:p>
          <a:p>
            <a:pPr marL="342900" indent="-342900">
              <a:buFont typeface="Wingdings" panose="05000000000000000000" pitchFamily="2" charset="2"/>
              <a:buChar char="§"/>
            </a:pPr>
            <a:r>
              <a:rPr lang="de-DE" sz="1800" dirty="0" smtClean="0"/>
              <a:t>Ergebnisse?</a:t>
            </a:r>
          </a:p>
          <a:p>
            <a:pPr marL="342900" indent="-342900">
              <a:buFont typeface="Wingdings" panose="05000000000000000000" pitchFamily="2" charset="2"/>
              <a:buChar char="§"/>
            </a:pPr>
            <a:r>
              <a:rPr lang="de-DE" sz="1800" dirty="0" smtClean="0"/>
              <a:t>Warum wurde/wird diese Frage nicht gestellt?</a:t>
            </a:r>
          </a:p>
        </p:txBody>
      </p:sp>
      <p:sp>
        <p:nvSpPr>
          <p:cNvPr id="4" name="Titel 3"/>
          <p:cNvSpPr>
            <a:spLocks noGrp="1"/>
          </p:cNvSpPr>
          <p:nvPr>
            <p:ph type="title"/>
          </p:nvPr>
        </p:nvSpPr>
        <p:spPr/>
        <p:txBody>
          <a:bodyPr>
            <a:normAutofit/>
          </a:bodyPr>
          <a:lstStyle/>
          <a:p>
            <a:r>
              <a:rPr lang="de-DE" sz="1800" dirty="0" smtClean="0"/>
              <a:t>Erfahrungsaustausch</a:t>
            </a:r>
            <a:endParaRPr lang="de-DE" sz="1800" dirty="0"/>
          </a:p>
        </p:txBody>
      </p:sp>
    </p:spTree>
    <p:extLst>
      <p:ext uri="{BB962C8B-B14F-4D97-AF65-F5344CB8AC3E}">
        <p14:creationId xmlns:p14="http://schemas.microsoft.com/office/powerpoint/2010/main" val="3351161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4</a:t>
            </a:fld>
            <a:endParaRPr lang="de-DE"/>
          </a:p>
        </p:txBody>
      </p:sp>
      <p:sp>
        <p:nvSpPr>
          <p:cNvPr id="3" name="Textplatzhalter 2"/>
          <p:cNvSpPr>
            <a:spLocks noGrp="1"/>
          </p:cNvSpPr>
          <p:nvPr>
            <p:ph type="body" sz="half" idx="2"/>
          </p:nvPr>
        </p:nvSpPr>
        <p:spPr/>
        <p:txBody>
          <a:bodyPr/>
          <a:lstStyle/>
          <a:p>
            <a:pPr marL="457200" indent="-457200">
              <a:buAutoNum type="arabicParenR"/>
            </a:pPr>
            <a:r>
              <a:rPr lang="de-DE" dirty="0" smtClean="0"/>
              <a:t>Geringe Kosten</a:t>
            </a:r>
          </a:p>
          <a:p>
            <a:pPr marL="457200" indent="-457200">
              <a:buAutoNum type="arabicParenR"/>
            </a:pPr>
            <a:r>
              <a:rPr lang="de-DE" dirty="0" smtClean="0"/>
              <a:t>Vertrauensvorschuss </a:t>
            </a:r>
          </a:p>
          <a:p>
            <a:pPr marL="457200" indent="-457200">
              <a:buAutoNum type="arabicParenR"/>
            </a:pPr>
            <a:r>
              <a:rPr lang="de-DE" dirty="0" smtClean="0"/>
              <a:t>Schnellere Kaufentscheidung </a:t>
            </a:r>
            <a:r>
              <a:rPr lang="de-DE" dirty="0" smtClean="0"/>
              <a:t>„Überzeugen </a:t>
            </a:r>
            <a:r>
              <a:rPr lang="de-DE" dirty="0" smtClean="0"/>
              <a:t>kann man besser über einen Zeugen“</a:t>
            </a:r>
          </a:p>
          <a:p>
            <a:pPr marL="457200" indent="-457200">
              <a:buAutoNum type="arabicParenR"/>
            </a:pPr>
            <a:r>
              <a:rPr lang="de-DE" dirty="0" smtClean="0"/>
              <a:t>Umsatzsteigerungen</a:t>
            </a:r>
          </a:p>
          <a:p>
            <a:pPr marL="457200" indent="-457200">
              <a:buAutoNum type="arabicParenR"/>
            </a:pPr>
            <a:r>
              <a:rPr lang="de-DE" dirty="0" smtClean="0"/>
              <a:t>Möglichkeit zur Gewinnung neuer Geschäftspartner </a:t>
            </a:r>
          </a:p>
          <a:p>
            <a:pPr marL="457200" indent="-457200">
              <a:buAutoNum type="arabicParenR"/>
            </a:pPr>
            <a:r>
              <a:rPr lang="de-DE" dirty="0" smtClean="0"/>
              <a:t>Unternehmenswachstum</a:t>
            </a:r>
          </a:p>
          <a:p>
            <a:endParaRPr lang="de-DE" dirty="0"/>
          </a:p>
        </p:txBody>
      </p:sp>
      <p:sp>
        <p:nvSpPr>
          <p:cNvPr id="4" name="Titel 3"/>
          <p:cNvSpPr>
            <a:spLocks noGrp="1"/>
          </p:cNvSpPr>
          <p:nvPr>
            <p:ph type="title"/>
          </p:nvPr>
        </p:nvSpPr>
        <p:spPr/>
        <p:txBody>
          <a:bodyPr/>
          <a:lstStyle/>
          <a:p>
            <a:r>
              <a:rPr lang="de-DE" dirty="0" smtClean="0"/>
              <a:t>Gründe für Empfehlungen</a:t>
            </a:r>
            <a:endParaRPr lang="de-DE" dirty="0"/>
          </a:p>
        </p:txBody>
      </p:sp>
    </p:spTree>
    <p:extLst>
      <p:ext uri="{BB962C8B-B14F-4D97-AF65-F5344CB8AC3E}">
        <p14:creationId xmlns:p14="http://schemas.microsoft.com/office/powerpoint/2010/main" val="1865091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5</a:t>
            </a:fld>
            <a:endParaRPr lang="de-DE"/>
          </a:p>
        </p:txBody>
      </p:sp>
      <p:sp>
        <p:nvSpPr>
          <p:cNvPr id="3" name="Textplatzhalter 2"/>
          <p:cNvSpPr>
            <a:spLocks noGrp="1"/>
          </p:cNvSpPr>
          <p:nvPr>
            <p:ph type="body" sz="half" idx="2"/>
          </p:nvPr>
        </p:nvSpPr>
        <p:spPr/>
        <p:txBody>
          <a:bodyPr/>
          <a:lstStyle/>
          <a:p>
            <a:r>
              <a:rPr lang="de-DE" dirty="0" smtClean="0"/>
              <a:t>Interview mit sehr erfolgreichen Kollegen</a:t>
            </a:r>
            <a:endParaRPr lang="de-DE" dirty="0"/>
          </a:p>
        </p:txBody>
      </p:sp>
      <p:sp>
        <p:nvSpPr>
          <p:cNvPr id="4" name="Titel 3"/>
          <p:cNvSpPr>
            <a:spLocks noGrp="1"/>
          </p:cNvSpPr>
          <p:nvPr>
            <p:ph type="title"/>
          </p:nvPr>
        </p:nvSpPr>
        <p:spPr/>
        <p:txBody>
          <a:bodyPr/>
          <a:lstStyle/>
          <a:p>
            <a:r>
              <a:rPr lang="de-DE" dirty="0" err="1" smtClean="0"/>
              <a:t>Empfehlungsnahme</a:t>
            </a:r>
            <a:r>
              <a:rPr lang="de-DE" dirty="0" smtClean="0"/>
              <a:t> 	</a:t>
            </a:r>
            <a:endParaRPr lang="de-DE" dirty="0"/>
          </a:p>
        </p:txBody>
      </p:sp>
    </p:spTree>
    <p:extLst>
      <p:ext uri="{BB962C8B-B14F-4D97-AF65-F5344CB8AC3E}">
        <p14:creationId xmlns:p14="http://schemas.microsoft.com/office/powerpoint/2010/main" val="40768206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6</a:t>
            </a:fld>
            <a:endParaRPr lang="de-DE"/>
          </a:p>
        </p:txBody>
      </p:sp>
      <p:sp>
        <p:nvSpPr>
          <p:cNvPr id="3" name="Textplatzhalter 2"/>
          <p:cNvSpPr>
            <a:spLocks noGrp="1"/>
          </p:cNvSpPr>
          <p:nvPr>
            <p:ph type="body" sz="half" idx="2"/>
          </p:nvPr>
        </p:nvSpPr>
        <p:spPr>
          <a:xfrm>
            <a:off x="1165811" y="1858208"/>
            <a:ext cx="10389616" cy="4796592"/>
          </a:xfrm>
        </p:spPr>
        <p:txBody>
          <a:bodyPr/>
          <a:lstStyle/>
          <a:p>
            <a:r>
              <a:rPr lang="de-DE" dirty="0" smtClean="0">
                <a:solidFill>
                  <a:schemeClr val="accent1"/>
                </a:solidFill>
              </a:rPr>
              <a:t>Erfahrungsaustausch</a:t>
            </a:r>
          </a:p>
          <a:p>
            <a:endParaRPr lang="de-DE" sz="400" dirty="0"/>
          </a:p>
          <a:p>
            <a:pPr marL="342900" indent="-342900">
              <a:buFontTx/>
              <a:buChar char="-"/>
            </a:pPr>
            <a:r>
              <a:rPr lang="de-DE" dirty="0" smtClean="0"/>
              <a:t>Wann ist der richtige Zeitpunkt der Empfehlungsfrage? Gibt es den überhaupt?</a:t>
            </a:r>
          </a:p>
          <a:p>
            <a:pPr marL="342900" indent="-342900">
              <a:buFontTx/>
              <a:buChar char="-"/>
            </a:pPr>
            <a:r>
              <a:rPr lang="de-DE" dirty="0" smtClean="0"/>
              <a:t>Beispiele </a:t>
            </a:r>
            <a:r>
              <a:rPr lang="de-DE" dirty="0" smtClean="0"/>
              <a:t>in </a:t>
            </a:r>
            <a:r>
              <a:rPr lang="de-DE" dirty="0" smtClean="0"/>
              <a:t>der Kundenberatung</a:t>
            </a:r>
          </a:p>
          <a:p>
            <a:r>
              <a:rPr lang="de-DE" dirty="0" smtClean="0"/>
              <a:t>	- </a:t>
            </a:r>
            <a:r>
              <a:rPr lang="de-DE" dirty="0" err="1" smtClean="0"/>
              <a:t>Rendez-Vous</a:t>
            </a:r>
            <a:endParaRPr lang="de-DE" dirty="0" smtClean="0"/>
          </a:p>
          <a:p>
            <a:r>
              <a:rPr lang="de-DE" dirty="0"/>
              <a:t>	</a:t>
            </a:r>
            <a:r>
              <a:rPr lang="de-DE" dirty="0" smtClean="0"/>
              <a:t>- Analyse</a:t>
            </a:r>
          </a:p>
          <a:p>
            <a:r>
              <a:rPr lang="de-DE" dirty="0"/>
              <a:t>	</a:t>
            </a:r>
            <a:r>
              <a:rPr lang="de-DE" dirty="0" smtClean="0"/>
              <a:t>- Small Talk vor der Beratung ( Hausaufgabe? )</a:t>
            </a:r>
          </a:p>
          <a:p>
            <a:r>
              <a:rPr lang="de-DE" dirty="0"/>
              <a:t>	</a:t>
            </a:r>
            <a:r>
              <a:rPr lang="de-DE" dirty="0" smtClean="0"/>
              <a:t>- In der Beratung selber in den einzelnen Sparten ( Beispiele </a:t>
            </a:r>
            <a:r>
              <a:rPr lang="de-DE" dirty="0" smtClean="0"/>
              <a:t>PHV, HR</a:t>
            </a:r>
            <a:r>
              <a:rPr lang="de-DE" dirty="0" smtClean="0"/>
              <a:t>, Unfall </a:t>
            </a:r>
            <a:r>
              <a:rPr lang="de-DE" dirty="0" smtClean="0"/>
              <a:t>), 		  Auswahl </a:t>
            </a:r>
            <a:r>
              <a:rPr lang="de-DE" dirty="0" smtClean="0"/>
              <a:t>von 3 Bedingungshighlights</a:t>
            </a:r>
          </a:p>
          <a:p>
            <a:r>
              <a:rPr lang="de-DE" dirty="0"/>
              <a:t>	</a:t>
            </a:r>
            <a:r>
              <a:rPr lang="de-DE" dirty="0" smtClean="0"/>
              <a:t>- Nach der Beratung </a:t>
            </a:r>
          </a:p>
          <a:p>
            <a:r>
              <a:rPr lang="de-DE" dirty="0"/>
              <a:t>	</a:t>
            </a:r>
            <a:r>
              <a:rPr lang="de-DE" dirty="0" smtClean="0"/>
              <a:t>- Im Wellness Call</a:t>
            </a:r>
          </a:p>
          <a:p>
            <a:r>
              <a:rPr lang="de-DE" dirty="0"/>
              <a:t>	</a:t>
            </a:r>
            <a:r>
              <a:rPr lang="de-DE" dirty="0" smtClean="0"/>
              <a:t>- Nach einer erfolgreichen Schadenabwicklung</a:t>
            </a:r>
            <a:endParaRPr lang="de-DE" dirty="0"/>
          </a:p>
        </p:txBody>
      </p:sp>
      <p:sp>
        <p:nvSpPr>
          <p:cNvPr id="7" name="Titel 3"/>
          <p:cNvSpPr>
            <a:spLocks noGrp="1"/>
          </p:cNvSpPr>
          <p:nvPr>
            <p:ph type="title"/>
          </p:nvPr>
        </p:nvSpPr>
        <p:spPr>
          <a:xfrm>
            <a:off x="379320" y="389244"/>
            <a:ext cx="10314206" cy="1325563"/>
          </a:xfrm>
        </p:spPr>
        <p:txBody>
          <a:bodyPr>
            <a:normAutofit/>
          </a:bodyPr>
          <a:lstStyle/>
          <a:p>
            <a:r>
              <a:rPr lang="de-DE" sz="1800" dirty="0" smtClean="0"/>
              <a:t>Zeitpunkt der Empfehlungsfrage</a:t>
            </a:r>
            <a:endParaRPr lang="de-DE" sz="1800" dirty="0"/>
          </a:p>
        </p:txBody>
      </p:sp>
    </p:spTree>
    <p:extLst>
      <p:ext uri="{BB962C8B-B14F-4D97-AF65-F5344CB8AC3E}">
        <p14:creationId xmlns:p14="http://schemas.microsoft.com/office/powerpoint/2010/main" val="430092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Effect transition="in" filter="fade">
                                      <p:cBhvr>
                                        <p:cTn id="56" dur="1000"/>
                                        <p:tgtEl>
                                          <p:spTgt spid="3">
                                            <p:txEl>
                                              <p:pRg st="8" end="8"/>
                                            </p:txEl>
                                          </p:spTgt>
                                        </p:tgtEl>
                                      </p:cBhvr>
                                    </p:animEffect>
                                    <p:anim calcmode="lin" valueType="num">
                                      <p:cBhvr>
                                        <p:cTn id="5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9" end="9"/>
                                            </p:txEl>
                                          </p:spTgt>
                                        </p:tgtEl>
                                        <p:attrNameLst>
                                          <p:attrName>style.visibility</p:attrName>
                                        </p:attrNameLst>
                                      </p:cBhvr>
                                      <p:to>
                                        <p:strVal val="visible"/>
                                      </p:to>
                                    </p:set>
                                    <p:animEffect transition="in" filter="fade">
                                      <p:cBhvr>
                                        <p:cTn id="63" dur="1000"/>
                                        <p:tgtEl>
                                          <p:spTgt spid="3">
                                            <p:txEl>
                                              <p:pRg st="9" end="9"/>
                                            </p:txEl>
                                          </p:spTgt>
                                        </p:tgtEl>
                                      </p:cBhvr>
                                    </p:animEffect>
                                    <p:anim calcmode="lin" valueType="num">
                                      <p:cBhvr>
                                        <p:cTn id="64"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10" end="10"/>
                                            </p:txEl>
                                          </p:spTgt>
                                        </p:tgtEl>
                                        <p:attrNameLst>
                                          <p:attrName>style.visibility</p:attrName>
                                        </p:attrNameLst>
                                      </p:cBhvr>
                                      <p:to>
                                        <p:strVal val="visible"/>
                                      </p:to>
                                    </p:set>
                                    <p:animEffect transition="in" filter="fade">
                                      <p:cBhvr>
                                        <p:cTn id="70" dur="1000"/>
                                        <p:tgtEl>
                                          <p:spTgt spid="3">
                                            <p:txEl>
                                              <p:pRg st="10" end="10"/>
                                            </p:txEl>
                                          </p:spTgt>
                                        </p:tgtEl>
                                      </p:cBhvr>
                                    </p:animEffect>
                                    <p:anim calcmode="lin" valueType="num">
                                      <p:cBhvr>
                                        <p:cTn id="71"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7</a:t>
            </a:fld>
            <a:endParaRPr lang="de-DE"/>
          </a:p>
        </p:txBody>
      </p:sp>
      <p:sp>
        <p:nvSpPr>
          <p:cNvPr id="3" name="Textplatzhalter 2"/>
          <p:cNvSpPr>
            <a:spLocks noGrp="1"/>
          </p:cNvSpPr>
          <p:nvPr>
            <p:ph type="body" sz="half" idx="2"/>
          </p:nvPr>
        </p:nvSpPr>
        <p:spPr/>
        <p:txBody>
          <a:bodyPr/>
          <a:lstStyle/>
          <a:p>
            <a:endParaRPr lang="de-DE" dirty="0"/>
          </a:p>
          <a:p>
            <a:pPr marL="342900" indent="-342900">
              <a:buFont typeface="Arial" panose="020B0604020202020204" pitchFamily="34" charset="0"/>
              <a:buChar char="•"/>
            </a:pPr>
            <a:endParaRPr lang="de-DE" dirty="0" smtClean="0">
              <a:solidFill>
                <a:schemeClr val="tx2"/>
              </a:solidFill>
            </a:endParaRPr>
          </a:p>
          <a:p>
            <a:pPr marL="342900" indent="-342900">
              <a:buFont typeface="Wingdings" panose="05000000000000000000" pitchFamily="2" charset="2"/>
              <a:buChar char="§"/>
            </a:pPr>
            <a:r>
              <a:rPr lang="de-DE" dirty="0" smtClean="0">
                <a:solidFill>
                  <a:schemeClr val="tx2"/>
                </a:solidFill>
              </a:rPr>
              <a:t>Kriterien zur Selektion ?</a:t>
            </a:r>
          </a:p>
          <a:p>
            <a:r>
              <a:rPr lang="de-DE" dirty="0" smtClean="0">
                <a:solidFill>
                  <a:schemeClr val="tx2"/>
                </a:solidFill>
              </a:rPr>
              <a:t>	- VIP/A-Kunden ( qualifizierte Empfehlungen der TOP Kunden bringen auch TOP 	    	 	  Empfehlungen ), Aktionen gem. Interview</a:t>
            </a:r>
          </a:p>
          <a:p>
            <a:r>
              <a:rPr lang="de-DE" dirty="0">
                <a:solidFill>
                  <a:schemeClr val="tx2"/>
                </a:solidFill>
              </a:rPr>
              <a:t>	</a:t>
            </a:r>
            <a:r>
              <a:rPr lang="de-DE" dirty="0" smtClean="0">
                <a:solidFill>
                  <a:schemeClr val="tx2"/>
                </a:solidFill>
              </a:rPr>
              <a:t>- Empfehlungswettbewerb</a:t>
            </a:r>
          </a:p>
          <a:p>
            <a:r>
              <a:rPr lang="de-DE" dirty="0">
                <a:solidFill>
                  <a:schemeClr val="tx2"/>
                </a:solidFill>
              </a:rPr>
              <a:t>	</a:t>
            </a:r>
            <a:r>
              <a:rPr lang="de-DE" dirty="0" smtClean="0">
                <a:solidFill>
                  <a:schemeClr val="tx2"/>
                </a:solidFill>
              </a:rPr>
              <a:t>- Firmenkunden ( Weiterempfehlung an Firmen, die zusammenarbeiten ) </a:t>
            </a:r>
          </a:p>
          <a:p>
            <a:r>
              <a:rPr lang="de-DE" dirty="0">
                <a:solidFill>
                  <a:schemeClr val="tx2"/>
                </a:solidFill>
              </a:rPr>
              <a:t>	</a:t>
            </a:r>
            <a:r>
              <a:rPr lang="de-DE" dirty="0" smtClean="0">
                <a:solidFill>
                  <a:schemeClr val="tx2"/>
                </a:solidFill>
              </a:rPr>
              <a:t>- BAV-Einzelverträge ( Weiterempfehlung an den AG ) : Riesenpotential</a:t>
            </a:r>
          </a:p>
          <a:p>
            <a:pPr marL="342900" indent="-342900">
              <a:buFont typeface="Wingdings" panose="05000000000000000000" pitchFamily="2" charset="2"/>
              <a:buChar char="§"/>
            </a:pPr>
            <a:r>
              <a:rPr lang="de-DE" dirty="0" smtClean="0">
                <a:solidFill>
                  <a:schemeClr val="tx2"/>
                </a:solidFill>
              </a:rPr>
              <a:t>WICHTIG!! Rückmeldung an den Empfehlungsgeber + „Belohnung“ </a:t>
            </a:r>
          </a:p>
          <a:p>
            <a:pPr marL="342900" indent="-342900">
              <a:buFont typeface="Wingdings" panose="05000000000000000000" pitchFamily="2" charset="2"/>
              <a:buChar char="§"/>
            </a:pPr>
            <a:r>
              <a:rPr lang="de-DE" dirty="0" smtClean="0">
                <a:solidFill>
                  <a:schemeClr val="tx2"/>
                </a:solidFill>
              </a:rPr>
              <a:t>Kontaktgebervereinbarungen – Empfehlungsmotor ( + Potential für neue MA )</a:t>
            </a:r>
            <a:endParaRPr lang="de-DE" dirty="0">
              <a:solidFill>
                <a:schemeClr val="tx2"/>
              </a:solidFill>
            </a:endParaRPr>
          </a:p>
        </p:txBody>
      </p:sp>
      <p:sp>
        <p:nvSpPr>
          <p:cNvPr id="4" name="Titel 3"/>
          <p:cNvSpPr>
            <a:spLocks noGrp="1"/>
          </p:cNvSpPr>
          <p:nvPr>
            <p:ph type="title"/>
          </p:nvPr>
        </p:nvSpPr>
        <p:spPr/>
        <p:txBody>
          <a:bodyPr/>
          <a:lstStyle/>
          <a:p>
            <a:r>
              <a:rPr lang="de-DE" dirty="0"/>
              <a:t>Selektion des Kundenstamms in Bezug auf die </a:t>
            </a:r>
            <a:r>
              <a:rPr lang="de-DE" dirty="0" err="1" smtClean="0"/>
              <a:t>Empfehlungsnahme</a:t>
            </a:r>
            <a:r>
              <a:rPr lang="de-DE" dirty="0" smtClean="0"/>
              <a:t> </a:t>
            </a:r>
            <a:r>
              <a:rPr lang="de-DE" dirty="0" err="1" smtClean="0"/>
              <a:t>ausserhalb</a:t>
            </a:r>
            <a:r>
              <a:rPr lang="de-DE" dirty="0" smtClean="0"/>
              <a:t> der Beratung:</a:t>
            </a:r>
            <a:endParaRPr lang="de-DE" dirty="0"/>
          </a:p>
        </p:txBody>
      </p:sp>
    </p:spTree>
    <p:extLst>
      <p:ext uri="{BB962C8B-B14F-4D97-AF65-F5344CB8AC3E}">
        <p14:creationId xmlns:p14="http://schemas.microsoft.com/office/powerpoint/2010/main" val="2000982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1000"/>
                                        <p:tgtEl>
                                          <p:spTgt spid="3">
                                            <p:txEl>
                                              <p:pRg st="5" end="5"/>
                                            </p:txEl>
                                          </p:spTgt>
                                        </p:tgtEl>
                                      </p:cBhvr>
                                    </p:animEffect>
                                    <p:anim calcmode="lin" valueType="num">
                                      <p:cBhvr>
                                        <p:cTn id="2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1000"/>
                                        <p:tgtEl>
                                          <p:spTgt spid="3">
                                            <p:txEl>
                                              <p:pRg st="6" end="6"/>
                                            </p:txEl>
                                          </p:spTgt>
                                        </p:tgtEl>
                                      </p:cBhvr>
                                    </p:animEffect>
                                    <p:anim calcmode="lin" valueType="num">
                                      <p:cBhvr>
                                        <p:cTn id="3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1000"/>
                                        <p:tgtEl>
                                          <p:spTgt spid="3">
                                            <p:txEl>
                                              <p:pRg st="7" end="7"/>
                                            </p:txEl>
                                          </p:spTgt>
                                        </p:tgtEl>
                                      </p:cBhvr>
                                    </p:animEffect>
                                    <p:anim calcmode="lin" valueType="num">
                                      <p:cBhvr>
                                        <p:cTn id="4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8</a:t>
            </a:fld>
            <a:endParaRPr lang="de-DE"/>
          </a:p>
        </p:txBody>
      </p:sp>
      <p:sp>
        <p:nvSpPr>
          <p:cNvPr id="3" name="Textplatzhalter 2"/>
          <p:cNvSpPr>
            <a:spLocks noGrp="1"/>
          </p:cNvSpPr>
          <p:nvPr>
            <p:ph type="body" sz="half" idx="2"/>
          </p:nvPr>
        </p:nvSpPr>
        <p:spPr>
          <a:xfrm>
            <a:off x="369356" y="1639217"/>
            <a:ext cx="11453107" cy="4796592"/>
          </a:xfrm>
        </p:spPr>
        <p:txBody>
          <a:bodyPr/>
          <a:lstStyle/>
          <a:p>
            <a:r>
              <a:rPr lang="de-DE" sz="1900" dirty="0"/>
              <a:t>Hallo ……, </a:t>
            </a:r>
          </a:p>
          <a:p>
            <a:r>
              <a:rPr lang="de-DE" sz="1900" dirty="0" smtClean="0"/>
              <a:t>zunächst </a:t>
            </a:r>
            <a:r>
              <a:rPr lang="de-DE" sz="1900" dirty="0"/>
              <a:t>einmal ein frohes Neues Jahr, ich hoffe Ihr seid gut ins neue Jahr gestartet!</a:t>
            </a:r>
          </a:p>
          <a:p>
            <a:r>
              <a:rPr lang="de-DE" sz="1900" dirty="0" smtClean="0"/>
              <a:t>Gleich </a:t>
            </a:r>
            <a:r>
              <a:rPr lang="de-DE" sz="1900" dirty="0"/>
              <a:t>zu Jahresbeginn habe ich eine wirklich besondere Aktion für Euch, bei der Ihr Euch richtig tolle </a:t>
            </a:r>
            <a:r>
              <a:rPr lang="de-DE" sz="1900" b="1" dirty="0"/>
              <a:t>Gutscheine in Höhe von 100,00 € pro Empfehlung</a:t>
            </a:r>
            <a:r>
              <a:rPr lang="de-DE" sz="1900" dirty="0"/>
              <a:t> sichern könnt!</a:t>
            </a:r>
          </a:p>
          <a:p>
            <a:r>
              <a:rPr lang="de-DE" sz="1900" dirty="0" smtClean="0"/>
              <a:t>Wie </a:t>
            </a:r>
            <a:r>
              <a:rPr lang="de-DE" sz="1900" dirty="0"/>
              <a:t>ich Euch bei unserem Erstgespräch bereits sagte, ist es für mich sehr wichtig, dass Ihr mich als sicherlich sehr zufriedene Kunden weiterempfiehlt, damit ich Euch auch in Zukunft diesen für Euch </a:t>
            </a:r>
            <a:r>
              <a:rPr lang="de-DE" sz="1900" b="1" dirty="0"/>
              <a:t>kostenlosen</a:t>
            </a:r>
            <a:r>
              <a:rPr lang="de-DE" sz="1900" dirty="0"/>
              <a:t> Service ( wie zum </a:t>
            </a:r>
            <a:r>
              <a:rPr lang="de-DE" sz="1900"/>
              <a:t>Beispiel </a:t>
            </a:r>
            <a:r>
              <a:rPr lang="de-DE" sz="1900" smtClean="0"/>
              <a:t>Schadenabwicklungen, </a:t>
            </a:r>
            <a:r>
              <a:rPr lang="de-DE" sz="1900" dirty="0"/>
              <a:t>Vertrags- und Adressänderungen ) bieten kann.</a:t>
            </a:r>
          </a:p>
          <a:p>
            <a:r>
              <a:rPr lang="de-DE" sz="1900" dirty="0" smtClean="0"/>
              <a:t>Anders </a:t>
            </a:r>
            <a:r>
              <a:rPr lang="de-DE" sz="1900" dirty="0"/>
              <a:t>als beim Rechtsanwalt, bei dem Ihr bei jeder Serviceanfrage direkt eine Rechnung erhaltet.</a:t>
            </a:r>
          </a:p>
          <a:p>
            <a:r>
              <a:rPr lang="de-DE" sz="1900" b="1" dirty="0" smtClean="0"/>
              <a:t>Meine </a:t>
            </a:r>
            <a:r>
              <a:rPr lang="de-DE" sz="1900" b="1" dirty="0"/>
              <a:t>Bezahlung ist Eure Empfehlung</a:t>
            </a:r>
            <a:endParaRPr lang="de-DE" sz="1900" dirty="0"/>
          </a:p>
          <a:p>
            <a:r>
              <a:rPr lang="de-DE" sz="1900" dirty="0" smtClean="0"/>
              <a:t>Und </a:t>
            </a:r>
            <a:r>
              <a:rPr lang="de-DE" sz="1900" dirty="0"/>
              <a:t>diese Empfehlung möchte ich unabhängig von unserem kostenlosen Service jetzt auch noch zusätzlich honorieren!</a:t>
            </a:r>
          </a:p>
          <a:p>
            <a:r>
              <a:rPr lang="de-DE" sz="1900" dirty="0" smtClean="0"/>
              <a:t>Als </a:t>
            </a:r>
            <a:r>
              <a:rPr lang="de-DE" sz="1900" dirty="0"/>
              <a:t>Dankeschön erhaltet Ihr für jede Empfehlung, die bei mir Vollkunde wird und auch in den Genuss meiner Dienstleistung kommen möchte einen 100,00 EUR Gutschein, den Ihr aus folgenden Kategorien wählen könnt:</a:t>
            </a:r>
          </a:p>
          <a:p>
            <a:r>
              <a:rPr lang="de-DE" dirty="0"/>
              <a:t> </a:t>
            </a:r>
          </a:p>
          <a:p>
            <a:r>
              <a:rPr lang="de-DE" dirty="0"/>
              <a:t> </a:t>
            </a:r>
          </a:p>
          <a:p>
            <a:endParaRPr lang="de-DE" dirty="0"/>
          </a:p>
        </p:txBody>
      </p:sp>
      <p:sp>
        <p:nvSpPr>
          <p:cNvPr id="4" name="Titel 3"/>
          <p:cNvSpPr>
            <a:spLocks noGrp="1"/>
          </p:cNvSpPr>
          <p:nvPr>
            <p:ph type="title"/>
          </p:nvPr>
        </p:nvSpPr>
        <p:spPr/>
        <p:txBody>
          <a:bodyPr/>
          <a:lstStyle/>
          <a:p>
            <a:r>
              <a:rPr lang="de-DE" dirty="0" smtClean="0"/>
              <a:t>Empfehlungswettbewerb - Beispiel</a:t>
            </a:r>
            <a:endParaRPr lang="de-DE" dirty="0"/>
          </a:p>
        </p:txBody>
      </p:sp>
    </p:spTree>
    <p:extLst>
      <p:ext uri="{BB962C8B-B14F-4D97-AF65-F5344CB8AC3E}">
        <p14:creationId xmlns:p14="http://schemas.microsoft.com/office/powerpoint/2010/main" val="42605260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9</a:t>
            </a:fld>
            <a:endParaRPr lang="de-DE"/>
          </a:p>
        </p:txBody>
      </p:sp>
      <p:sp>
        <p:nvSpPr>
          <p:cNvPr id="3" name="Textplatzhalter 2"/>
          <p:cNvSpPr>
            <a:spLocks noGrp="1"/>
          </p:cNvSpPr>
          <p:nvPr>
            <p:ph type="body" sz="half" idx="2"/>
          </p:nvPr>
        </p:nvSpPr>
        <p:spPr/>
        <p:txBody>
          <a:bodyPr/>
          <a:lstStyle/>
          <a:p>
            <a:r>
              <a:rPr lang="de-DE" b="1" dirty="0"/>
              <a:t>- Aral Tankgutschein</a:t>
            </a:r>
            <a:endParaRPr lang="de-DE" dirty="0"/>
          </a:p>
          <a:p>
            <a:r>
              <a:rPr lang="de-DE" b="1" dirty="0"/>
              <a:t>- Amazon Gutschein</a:t>
            </a:r>
            <a:endParaRPr lang="de-DE" dirty="0"/>
          </a:p>
          <a:p>
            <a:r>
              <a:rPr lang="de-DE" b="1" dirty="0"/>
              <a:t>- Reisegutschein eurer Wahl</a:t>
            </a:r>
            <a:endParaRPr lang="de-DE" dirty="0"/>
          </a:p>
          <a:p>
            <a:r>
              <a:rPr lang="de-DE" dirty="0"/>
              <a:t> </a:t>
            </a:r>
          </a:p>
          <a:p>
            <a:r>
              <a:rPr lang="de-DE" dirty="0"/>
              <a:t>Ich hoffe Ihr nutzt dieses wirklich tolle Angebot und ich freue mich sehr auf Eure hoffentlich zahlreichen Empfehlungen. </a:t>
            </a:r>
          </a:p>
          <a:p>
            <a:r>
              <a:rPr lang="de-DE" dirty="0"/>
              <a:t> </a:t>
            </a:r>
          </a:p>
          <a:p>
            <a:r>
              <a:rPr lang="de-DE" dirty="0"/>
              <a:t>Gerne könnt Ihr Eure Empfehlungen über die angehängte beschreibbare Datei zurückmailen.</a:t>
            </a:r>
          </a:p>
          <a:p>
            <a:r>
              <a:rPr lang="de-DE" dirty="0"/>
              <a:t> </a:t>
            </a:r>
          </a:p>
          <a:p>
            <a:r>
              <a:rPr lang="de-DE" dirty="0"/>
              <a:t>Bis dahin erstmal alles Gute und vor allem beste Gesundheit!</a:t>
            </a:r>
          </a:p>
          <a:p>
            <a:r>
              <a:rPr lang="de-DE" dirty="0"/>
              <a:t> </a:t>
            </a:r>
          </a:p>
          <a:p>
            <a:endParaRPr lang="de-DE" dirty="0"/>
          </a:p>
        </p:txBody>
      </p:sp>
      <p:sp>
        <p:nvSpPr>
          <p:cNvPr id="4" name="Titel 3"/>
          <p:cNvSpPr>
            <a:spLocks noGrp="1"/>
          </p:cNvSpPr>
          <p:nvPr>
            <p:ph type="title"/>
          </p:nvPr>
        </p:nvSpPr>
        <p:spPr/>
        <p:txBody>
          <a:bodyPr/>
          <a:lstStyle/>
          <a:p>
            <a:r>
              <a:rPr lang="de-DE" dirty="0" smtClean="0"/>
              <a:t>Empfehlungswettbewerb - Beispiel</a:t>
            </a:r>
            <a:endParaRPr lang="de-DE" dirty="0"/>
          </a:p>
        </p:txBody>
      </p:sp>
    </p:spTree>
    <p:extLst>
      <p:ext uri="{BB962C8B-B14F-4D97-AF65-F5344CB8AC3E}">
        <p14:creationId xmlns:p14="http://schemas.microsoft.com/office/powerpoint/2010/main" val="3632314439"/>
      </p:ext>
    </p:extLst>
  </p:cSld>
  <p:clrMapOvr>
    <a:masterClrMapping/>
  </p:clrMapOvr>
</p:sld>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docProps/app.xml><?xml version="1.0" encoding="utf-8"?>
<Properties xmlns="http://schemas.openxmlformats.org/officeDocument/2006/extended-properties" xmlns:vt="http://schemas.openxmlformats.org/officeDocument/2006/docPropsVTypes">
  <TotalTime>0</TotalTime>
  <Words>327</Words>
  <Application>Microsoft Office PowerPoint</Application>
  <PresentationFormat>Breitbild</PresentationFormat>
  <Paragraphs>85</Paragraphs>
  <Slides>11</Slides>
  <Notes>0</Notes>
  <HiddenSlides>1</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11</vt:i4>
      </vt:variant>
    </vt:vector>
  </HeadingPairs>
  <TitlesOfParts>
    <vt:vector size="16" baseType="lpstr">
      <vt:lpstr>Arial</vt:lpstr>
      <vt:lpstr>Calibri</vt:lpstr>
      <vt:lpstr>Symbol</vt:lpstr>
      <vt:lpstr>Wingdings</vt:lpstr>
      <vt:lpstr>Design_afm</vt:lpstr>
      <vt:lpstr>ZWS 12.10.2023</vt:lpstr>
      <vt:lpstr>Agenda</vt:lpstr>
      <vt:lpstr>Erfahrungsaustausch</vt:lpstr>
      <vt:lpstr>Gründe für Empfehlungen</vt:lpstr>
      <vt:lpstr>Empfehlungsnahme  </vt:lpstr>
      <vt:lpstr>Zeitpunkt der Empfehlungsfrage</vt:lpstr>
      <vt:lpstr>Selektion des Kundenstamms in Bezug auf die Empfehlungsnahme ausserhalb der Beratung:</vt:lpstr>
      <vt:lpstr>Empfehlungswettbewerb - Beispiel</vt:lpstr>
      <vt:lpstr>Empfehlungswettbewerb - Beispiel</vt:lpstr>
      <vt:lpstr>Best Practice</vt:lpstr>
      <vt:lpstr>PowerPoint-Präsentation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Wie funktioniert die betriebliche krankenversicherung (bkv)?</dc:title>
  <dc:creator>Britta Harden</dc:creator>
  <cp:lastModifiedBy>Gregorowitsch, Sventje</cp:lastModifiedBy>
  <cp:revision>44</cp:revision>
  <dcterms:created xsi:type="dcterms:W3CDTF">2020-03-11T09:28:50Z</dcterms:created>
  <dcterms:modified xsi:type="dcterms:W3CDTF">2023-10-10T13:49:19Z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1810071366</vt:i4>
  </property>
  <property fmtid="{D5CDD505-2E9C-101B-9397-08002B2CF9AE}" pid="3" name="_NewReviewCycle">
    <vt:lpwstr/>
  </property>
  <property fmtid="{D5CDD505-2E9C-101B-9397-08002B2CF9AE}" pid="4" name="_EmailSubject">
    <vt:lpwstr>Präsentation</vt:lpwstr>
  </property>
  <property fmtid="{D5CDD505-2E9C-101B-9397-08002B2CF9AE}" pid="5" name="_AuthorEmail">
    <vt:lpwstr>Potuzak@afm-gruppe.de</vt:lpwstr>
  </property>
  <property fmtid="{D5CDD505-2E9C-101B-9397-08002B2CF9AE}" pid="6" name="_AuthorEmailDisplayName">
    <vt:lpwstr>Potuzak, Karsten</vt:lpwstr>
  </property>
</Properties>
</file>