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9.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0.xml" ContentType="application/vnd.openxmlformats-officedocument.presentationml.slideLayout+xml"/>
  <Override PartName="/ppt/slideLayouts/slideLayout28.xml" ContentType="application/vnd.openxmlformats-officedocument.presentationml.slideLayout+xml"/>
  <Override PartName="/ppt/slideLayouts/slideLayout32.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1.xml" ContentType="application/vnd.openxmlformats-officedocument.presentationml.slideLayout+xml"/>
  <Override PartName="/ppt/slideLayouts/slideLayout47.xml" ContentType="application/vnd.openxmlformats-officedocument.presentationml.slideLayout+xml"/>
  <Override PartName="/ppt/slideLayouts/slideLayout41.xml" ContentType="application/vnd.openxmlformats-officedocument.presentationml.slideLayout+xml"/>
  <Override PartName="/ppt/slideLayouts/slideLayout46.xml" ContentType="application/vnd.openxmlformats-officedocument.presentationml.slideLayout+xml"/>
  <Override PartName="/ppt/slideLayouts/slideLayout39.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19"/>
  </p:notesMasterIdLst>
  <p:handoutMasterIdLst>
    <p:handoutMasterId r:id="rId20"/>
  </p:handoutMasterIdLst>
  <p:sldIdLst>
    <p:sldId id="257" r:id="rId2"/>
    <p:sldId id="259" r:id="rId3"/>
    <p:sldId id="289" r:id="rId4"/>
    <p:sldId id="271" r:id="rId5"/>
    <p:sldId id="277" r:id="rId6"/>
    <p:sldId id="275" r:id="rId7"/>
    <p:sldId id="279" r:id="rId8"/>
    <p:sldId id="281" r:id="rId9"/>
    <p:sldId id="291" r:id="rId10"/>
    <p:sldId id="269" r:id="rId11"/>
    <p:sldId id="283" r:id="rId12"/>
    <p:sldId id="290" r:id="rId13"/>
    <p:sldId id="267" r:id="rId14"/>
    <p:sldId id="284" r:id="rId15"/>
    <p:sldId id="263" r:id="rId16"/>
    <p:sldId id="292" r:id="rId17"/>
    <p:sldId id="287" r:id="rId18"/>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870" autoAdjust="0"/>
  </p:normalViewPr>
  <p:slideViewPr>
    <p:cSldViewPr snapToGrid="0" showGuides="1">
      <p:cViewPr varScale="1">
        <p:scale>
          <a:sx n="126" d="100"/>
          <a:sy n="126" d="100"/>
        </p:scale>
        <p:origin x="77" y="13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11.10.2023</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11.10.2023</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a:xfrm>
            <a:off x="364221" y="370204"/>
            <a:ext cx="9012862" cy="1013754"/>
          </a:xfrm>
        </p:spPr>
        <p:txBody>
          <a:bodyPr/>
          <a:lstStyle/>
          <a:p>
            <a:r>
              <a:rPr lang="de-DE" dirty="0"/>
              <a:t>Z</a:t>
            </a:r>
            <a:r>
              <a:rPr lang="de-DE" dirty="0" smtClean="0"/>
              <a:t>WS Best </a:t>
            </a:r>
            <a:r>
              <a:rPr lang="de-DE" dirty="0" err="1" smtClean="0"/>
              <a:t>PRactice</a:t>
            </a:r>
            <a:endParaRPr lang="de-DE" dirty="0"/>
          </a:p>
        </p:txBody>
      </p:sp>
      <p:sp>
        <p:nvSpPr>
          <p:cNvPr id="2" name="Rechteck 1"/>
          <p:cNvSpPr/>
          <p:nvPr/>
        </p:nvSpPr>
        <p:spPr>
          <a:xfrm>
            <a:off x="3048000" y="2798058"/>
            <a:ext cx="6096000" cy="1261884"/>
          </a:xfrm>
          <a:prstGeom prst="rect">
            <a:avLst/>
          </a:prstGeom>
        </p:spPr>
        <p:txBody>
          <a:bodyPr>
            <a:spAutoFit/>
          </a:bodyPr>
          <a:lstStyle/>
          <a:p>
            <a:r>
              <a:rPr lang="de-DE" altLang="de-DE" sz="4000" dirty="0" smtClean="0"/>
              <a:t>Zentralworkshop</a:t>
            </a:r>
            <a:br>
              <a:rPr lang="de-DE" altLang="de-DE" sz="4000" dirty="0" smtClean="0"/>
            </a:br>
            <a:r>
              <a:rPr lang="de-DE" altLang="de-DE" dirty="0" smtClean="0"/>
              <a:t>Umsatzmotoren im Jahresendgeschäft </a:t>
            </a:r>
            <a:r>
              <a:rPr lang="de-DE" altLang="de-DE" dirty="0"/>
              <a:t>– </a:t>
            </a:r>
            <a:r>
              <a:rPr lang="de-DE" altLang="de-DE" dirty="0" smtClean="0"/>
              <a:t>Heben von </a:t>
            </a:r>
            <a:r>
              <a:rPr lang="de-DE" altLang="de-DE" dirty="0" smtClean="0"/>
              <a:t>Potenzialen im Kundenbestand</a:t>
            </a:r>
            <a:endParaRPr lang="de-DE" dirty="0"/>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half" idx="2"/>
          </p:nvPr>
        </p:nvSpPr>
        <p:spPr>
          <a:xfrm>
            <a:off x="364220" y="1599724"/>
            <a:ext cx="11343218" cy="5547506"/>
          </a:xfrm>
        </p:spPr>
        <p:txBody>
          <a:bodyPr/>
          <a:lstStyle/>
          <a:p>
            <a:r>
              <a:rPr lang="de-DE" b="1" u="sng" dirty="0" smtClean="0"/>
              <a:t>Beratungsansätze Einmalbeitrag</a:t>
            </a:r>
          </a:p>
          <a:p>
            <a:pPr marL="342900" indent="-342900">
              <a:buFontTx/>
              <a:buChar char="-"/>
            </a:pPr>
            <a:r>
              <a:rPr lang="de-DE" dirty="0" smtClean="0"/>
              <a:t>Erben </a:t>
            </a:r>
            <a:r>
              <a:rPr lang="de-DE" dirty="0" smtClean="0"/>
              <a:t>u. Schenken bei vermögenden Kunden (z.B. Standard Life)</a:t>
            </a:r>
          </a:p>
          <a:p>
            <a:pPr marL="342900" indent="-342900">
              <a:buFontTx/>
              <a:buChar char="-"/>
            </a:pPr>
            <a:r>
              <a:rPr lang="de-DE" dirty="0" smtClean="0"/>
              <a:t>Kapitalanlage </a:t>
            </a:r>
            <a:r>
              <a:rPr lang="de-DE" dirty="0" smtClean="0"/>
              <a:t>wenn Kunde passend ansprechen, Vermögen durch Sachwerte, Umstellung </a:t>
            </a:r>
            <a:r>
              <a:rPr lang="de-DE" dirty="0" smtClean="0"/>
              <a:t>Fondsdepots</a:t>
            </a:r>
          </a:p>
          <a:p>
            <a:pPr marL="342900" indent="-342900">
              <a:buFontTx/>
              <a:buChar char="-"/>
            </a:pPr>
            <a:r>
              <a:rPr lang="de-DE" dirty="0" smtClean="0"/>
              <a:t>Einmalbeitrag Pflegerente</a:t>
            </a:r>
          </a:p>
          <a:p>
            <a:pPr marL="342900" indent="-342900">
              <a:buFontTx/>
              <a:buChar char="-"/>
            </a:pPr>
            <a:r>
              <a:rPr lang="de-DE" dirty="0" smtClean="0"/>
              <a:t>Einmalbeitrag Sofortrente</a:t>
            </a:r>
          </a:p>
          <a:p>
            <a:pPr marL="342900" indent="-342900">
              <a:buFontTx/>
              <a:buChar char="-"/>
            </a:pPr>
            <a:r>
              <a:rPr lang="de-DE" dirty="0" smtClean="0"/>
              <a:t>Einmalbeitrag Allianz, Ideal o.ä. als verfügbares Kapitalanlageinstrument</a:t>
            </a:r>
            <a:endParaRPr lang="de-DE" dirty="0"/>
          </a:p>
        </p:txBody>
      </p:sp>
      <p:sp>
        <p:nvSpPr>
          <p:cNvPr id="4" name="Titel 3"/>
          <p:cNvSpPr>
            <a:spLocks noGrp="1"/>
          </p:cNvSpPr>
          <p:nvPr>
            <p:ph type="title"/>
          </p:nvPr>
        </p:nvSpPr>
        <p:spPr>
          <a:xfrm>
            <a:off x="364220" y="370204"/>
            <a:ext cx="10314206" cy="799570"/>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4248369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p:cNvSpPr>
            <a:spLocks noGrp="1"/>
          </p:cNvSpPr>
          <p:nvPr>
            <p:ph type="body" sz="half" idx="2"/>
          </p:nvPr>
        </p:nvSpPr>
        <p:spPr>
          <a:xfrm>
            <a:off x="369357" y="1540476"/>
            <a:ext cx="11343218" cy="5247502"/>
          </a:xfrm>
        </p:spPr>
        <p:txBody>
          <a:bodyPr/>
          <a:lstStyle/>
          <a:p>
            <a:r>
              <a:rPr lang="de-DE" b="1" u="sng" dirty="0" smtClean="0"/>
              <a:t>Bausparen / </a:t>
            </a:r>
            <a:r>
              <a:rPr lang="de-DE" b="1" u="sng" dirty="0"/>
              <a:t>F</a:t>
            </a:r>
            <a:r>
              <a:rPr lang="de-DE" b="1" u="sng" dirty="0" smtClean="0"/>
              <a:t>inanzierung und Vermögen</a:t>
            </a:r>
          </a:p>
          <a:p>
            <a:pPr marL="342900" indent="-342900">
              <a:buFontTx/>
              <a:buChar char="-"/>
            </a:pPr>
            <a:r>
              <a:rPr lang="de-DE" dirty="0" smtClean="0"/>
              <a:t>Aufnahme von bestehenden Finanzierungen und Vermögenswerten sowie Einpflege in Finanz-Office</a:t>
            </a:r>
          </a:p>
          <a:p>
            <a:pPr marL="342900" indent="-342900">
              <a:buFontTx/>
              <a:buChar char="-"/>
            </a:pPr>
            <a:r>
              <a:rPr lang="de-DE" dirty="0" err="1" smtClean="0"/>
              <a:t>Forwarddarlehen</a:t>
            </a:r>
            <a:r>
              <a:rPr lang="de-DE" dirty="0" smtClean="0"/>
              <a:t> prüfen bzw. auf </a:t>
            </a:r>
            <a:r>
              <a:rPr lang="de-DE" dirty="0" smtClean="0"/>
              <a:t>Wiedervorlage</a:t>
            </a:r>
          </a:p>
          <a:p>
            <a:pPr marL="342900" indent="-342900">
              <a:buFontTx/>
              <a:buChar char="-"/>
            </a:pPr>
            <a:r>
              <a:rPr lang="de-DE" dirty="0" smtClean="0">
                <a:solidFill>
                  <a:srgbClr val="FF0000"/>
                </a:solidFill>
              </a:rPr>
              <a:t>Bausparvertrag</a:t>
            </a:r>
            <a:r>
              <a:rPr lang="de-DE" dirty="0" smtClean="0"/>
              <a:t> ggf. als Instrument gegen gestiegene Zinsen und ggf. schwierige Anschlussfinanzierungen nutzen</a:t>
            </a:r>
            <a:endParaRPr lang="de-DE" dirty="0" smtClean="0"/>
          </a:p>
          <a:p>
            <a:pPr marL="342900" indent="-342900">
              <a:buFontTx/>
              <a:buChar char="-"/>
            </a:pPr>
            <a:r>
              <a:rPr lang="de-DE" dirty="0" smtClean="0"/>
              <a:t>sofern </a:t>
            </a:r>
            <a:r>
              <a:rPr lang="de-DE" dirty="0" smtClean="0"/>
              <a:t>weiteres Vermögen vorhanden ist, ggf. Datenaufnahmebogen nutzen / Anlagekonzept (Einmalbeitragsgeschäft, afm-Vermögensverwaltung, Kapitalanlage allgemein, alternative Investments)</a:t>
            </a:r>
          </a:p>
          <a:p>
            <a:r>
              <a:rPr lang="de-DE" dirty="0">
                <a:solidFill>
                  <a:srgbClr val="FF0000"/>
                </a:solidFill>
              </a:rPr>
              <a:t>n</a:t>
            </a:r>
            <a:r>
              <a:rPr lang="de-DE" dirty="0" smtClean="0">
                <a:solidFill>
                  <a:srgbClr val="FF0000"/>
                </a:solidFill>
              </a:rPr>
              <a:t>eue Möglichkeit: Verkauf von Kundenimmobilien über afm als Immobilienmakler!!!!</a:t>
            </a:r>
          </a:p>
          <a:p>
            <a:pPr marL="342900" indent="-342900">
              <a:buFontTx/>
              <a:buChar char="-"/>
            </a:pPr>
            <a:r>
              <a:rPr lang="de-DE" dirty="0" smtClean="0">
                <a:solidFill>
                  <a:srgbClr val="FF0000"/>
                </a:solidFill>
              </a:rPr>
              <a:t>regional Topchance auf zusätzliches Umsatzpotenzial und hervorragendes Angebot für den Bestandskunden.</a:t>
            </a:r>
          </a:p>
          <a:p>
            <a:pPr marL="342900" indent="-342900">
              <a:buFontTx/>
              <a:buChar char="-"/>
            </a:pPr>
            <a:r>
              <a:rPr lang="de-DE" dirty="0" smtClean="0">
                <a:solidFill>
                  <a:srgbClr val="FF0000"/>
                </a:solidFill>
              </a:rPr>
              <a:t>125 UE je 100.000 € Kaufpreis!!!!!</a:t>
            </a:r>
          </a:p>
          <a:p>
            <a:r>
              <a:rPr lang="de-DE" dirty="0" smtClean="0">
                <a:solidFill>
                  <a:srgbClr val="FF0000"/>
                </a:solidFill>
              </a:rPr>
              <a:t> </a:t>
            </a:r>
            <a:endParaRPr lang="de-DE" dirty="0"/>
          </a:p>
        </p:txBody>
      </p:sp>
      <p:sp>
        <p:nvSpPr>
          <p:cNvPr id="4" name="Titel 3"/>
          <p:cNvSpPr>
            <a:spLocks noGrp="1"/>
          </p:cNvSpPr>
          <p:nvPr>
            <p:ph type="title"/>
          </p:nvPr>
        </p:nvSpPr>
        <p:spPr>
          <a:xfrm>
            <a:off x="364220" y="370204"/>
            <a:ext cx="10314206" cy="923138"/>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2938616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half" idx="2"/>
          </p:nvPr>
        </p:nvSpPr>
        <p:spPr>
          <a:xfrm>
            <a:off x="369357" y="1556951"/>
            <a:ext cx="11343218" cy="5231027"/>
          </a:xfrm>
        </p:spPr>
        <p:txBody>
          <a:bodyPr/>
          <a:lstStyle/>
          <a:p>
            <a:r>
              <a:rPr lang="de-DE" b="1" u="sng" dirty="0" smtClean="0"/>
              <a:t>Vertriebschance Kundenkinder</a:t>
            </a:r>
          </a:p>
          <a:p>
            <a:endParaRPr lang="de-DE" b="1" u="sng" dirty="0"/>
          </a:p>
          <a:p>
            <a:r>
              <a:rPr lang="de-DE" dirty="0" smtClean="0"/>
              <a:t>Viele unserer Kundenkinder gehen uns durch mangelhafte Datenpflege und reduzierten Kontakt verloren.</a:t>
            </a:r>
          </a:p>
          <a:p>
            <a:r>
              <a:rPr lang="de-DE" b="1" dirty="0" smtClean="0">
                <a:solidFill>
                  <a:srgbClr val="FF0000"/>
                </a:solidFill>
              </a:rPr>
              <a:t>Schlimmer noch, sie werden von Mitbewerbern schlecht beraten und Sie sind schuld!!! </a:t>
            </a:r>
            <a:r>
              <a:rPr lang="de-DE" b="1" dirty="0" smtClean="0">
                <a:solidFill>
                  <a:srgbClr val="FF0000"/>
                </a:solidFill>
                <a:sym typeface="Wingdings" panose="05000000000000000000" pitchFamily="2" charset="2"/>
              </a:rPr>
              <a:t></a:t>
            </a:r>
          </a:p>
          <a:p>
            <a:r>
              <a:rPr lang="de-DE" b="1" u="sng" dirty="0" smtClean="0">
                <a:solidFill>
                  <a:schemeClr val="tx1"/>
                </a:solidFill>
                <a:sym typeface="Wingdings" panose="05000000000000000000" pitchFamily="2" charset="2"/>
              </a:rPr>
              <a:t>Maßnahmen</a:t>
            </a:r>
          </a:p>
          <a:p>
            <a:pPr marL="342900" indent="-342900">
              <a:buFontTx/>
              <a:buChar char="-"/>
            </a:pPr>
            <a:r>
              <a:rPr lang="de-DE" dirty="0" smtClean="0">
                <a:solidFill>
                  <a:srgbClr val="FF0000"/>
                </a:solidFill>
                <a:sym typeface="Wingdings" panose="05000000000000000000" pitchFamily="2" charset="2"/>
              </a:rPr>
              <a:t>Pflege und Eingabe der Kundenkinderdaten als Interessent</a:t>
            </a:r>
          </a:p>
          <a:p>
            <a:pPr marL="342900" indent="-342900">
              <a:buFontTx/>
              <a:buChar char="-"/>
            </a:pPr>
            <a:r>
              <a:rPr lang="de-DE" dirty="0" smtClean="0">
                <a:solidFill>
                  <a:srgbClr val="FF0000"/>
                </a:solidFill>
                <a:sym typeface="Wingdings" panose="05000000000000000000" pitchFamily="2" charset="2"/>
              </a:rPr>
              <a:t>Wiedervorlage schaffen und rechtzeitig da sein!</a:t>
            </a:r>
          </a:p>
          <a:p>
            <a:pPr marL="342900" indent="-342900">
              <a:buFontTx/>
              <a:buChar char="-"/>
            </a:pPr>
            <a:r>
              <a:rPr lang="de-DE" dirty="0" smtClean="0">
                <a:solidFill>
                  <a:srgbClr val="FF0000"/>
                </a:solidFill>
                <a:sym typeface="Wingdings" panose="05000000000000000000" pitchFamily="2" charset="2"/>
              </a:rPr>
              <a:t>Wir haben tausende von Kindern im System für die wir nicht rechtzeitig vor Ort sind oder waren. Das Potenzial für diese Neukunden ist in Zahlen kaum zu berechnen, liegt aber sicher je Kinde bei 50 UE +!</a:t>
            </a:r>
            <a:endParaRPr lang="de-DE" dirty="0">
              <a:solidFill>
                <a:srgbClr val="FF0000"/>
              </a:solidFill>
            </a:endParaRPr>
          </a:p>
        </p:txBody>
      </p:sp>
      <p:sp>
        <p:nvSpPr>
          <p:cNvPr id="4" name="Titel 3"/>
          <p:cNvSpPr>
            <a:spLocks noGrp="1"/>
          </p:cNvSpPr>
          <p:nvPr>
            <p:ph type="title"/>
          </p:nvPr>
        </p:nvSpPr>
        <p:spPr>
          <a:xfrm>
            <a:off x="364220" y="370204"/>
            <a:ext cx="10314206" cy="807808"/>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2100624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half" idx="2"/>
          </p:nvPr>
        </p:nvSpPr>
        <p:spPr>
          <a:xfrm>
            <a:off x="369357" y="1548714"/>
            <a:ext cx="11343218" cy="5309286"/>
          </a:xfrm>
        </p:spPr>
        <p:txBody>
          <a:bodyPr/>
          <a:lstStyle/>
          <a:p>
            <a:r>
              <a:rPr lang="de-DE" b="1" u="sng" dirty="0" smtClean="0"/>
              <a:t>Vertriebschance betriebliche Krankenversicherung</a:t>
            </a:r>
          </a:p>
          <a:p>
            <a:r>
              <a:rPr lang="de-DE" dirty="0" smtClean="0"/>
              <a:t>„neues Produkt“ mit überragenden und modernen, erlebbaren Rahmenbedingungen zur Mitarbeiterbindung und –</a:t>
            </a:r>
            <a:r>
              <a:rPr lang="de-DE" dirty="0" err="1" smtClean="0"/>
              <a:t>findung</a:t>
            </a:r>
            <a:r>
              <a:rPr lang="de-DE" dirty="0" smtClean="0"/>
              <a:t>.</a:t>
            </a:r>
          </a:p>
          <a:p>
            <a:r>
              <a:rPr lang="de-DE" b="1" u="sng" dirty="0" smtClean="0">
                <a:solidFill>
                  <a:srgbClr val="FF0000"/>
                </a:solidFill>
              </a:rPr>
              <a:t>Selektion in Finanz-Office:</a:t>
            </a:r>
          </a:p>
          <a:p>
            <a:pPr marL="342900" indent="-342900">
              <a:buFontTx/>
              <a:buChar char="-"/>
            </a:pPr>
            <a:r>
              <a:rPr lang="de-DE" dirty="0" smtClean="0"/>
              <a:t>Kunden mit BAV-Verträgen</a:t>
            </a:r>
          </a:p>
          <a:p>
            <a:pPr marL="342900" indent="-342900">
              <a:buFontTx/>
              <a:buChar char="-"/>
            </a:pPr>
            <a:r>
              <a:rPr lang="de-DE" dirty="0" smtClean="0"/>
              <a:t>Einzel-</a:t>
            </a:r>
            <a:r>
              <a:rPr lang="de-DE" dirty="0" err="1" smtClean="0"/>
              <a:t>BAV´s</a:t>
            </a:r>
            <a:r>
              <a:rPr lang="de-DE" dirty="0" smtClean="0"/>
              <a:t> außerhalb von Kollektiven</a:t>
            </a:r>
          </a:p>
          <a:p>
            <a:pPr marL="342900" indent="-342900">
              <a:buFontTx/>
              <a:buChar char="-"/>
            </a:pPr>
            <a:r>
              <a:rPr lang="de-DE" dirty="0" smtClean="0"/>
              <a:t>Führungskräfte, Leitungsorgane und Mitarbeiter mit „Stimme“ beim Arbeitgeber</a:t>
            </a:r>
          </a:p>
          <a:p>
            <a:pPr marL="342900" indent="-342900">
              <a:buFontTx/>
              <a:buChar char="-"/>
            </a:pPr>
            <a:r>
              <a:rPr lang="de-DE" dirty="0"/>
              <a:t>a</a:t>
            </a:r>
            <a:r>
              <a:rPr lang="de-DE" dirty="0" smtClean="0"/>
              <a:t>lle Firmenkunden</a:t>
            </a:r>
          </a:p>
          <a:p>
            <a:endParaRPr lang="de-DE" dirty="0"/>
          </a:p>
        </p:txBody>
      </p:sp>
      <p:sp>
        <p:nvSpPr>
          <p:cNvPr id="4" name="Titel 3"/>
          <p:cNvSpPr>
            <a:spLocks noGrp="1"/>
          </p:cNvSpPr>
          <p:nvPr>
            <p:ph type="title"/>
          </p:nvPr>
        </p:nvSpPr>
        <p:spPr>
          <a:xfrm>
            <a:off x="364220" y="370203"/>
            <a:ext cx="10314206" cy="873711"/>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2138625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p:cNvSpPr>
            <a:spLocks noGrp="1"/>
          </p:cNvSpPr>
          <p:nvPr>
            <p:ph type="body" sz="half" idx="2"/>
          </p:nvPr>
        </p:nvSpPr>
        <p:spPr>
          <a:xfrm>
            <a:off x="369357" y="1556951"/>
            <a:ext cx="11343218" cy="5160330"/>
          </a:xfrm>
        </p:spPr>
        <p:txBody>
          <a:bodyPr/>
          <a:lstStyle/>
          <a:p>
            <a:r>
              <a:rPr lang="de-DE" altLang="de-DE" sz="3600" b="1" dirty="0"/>
              <a:t>„Um Erfolg zu haben, musst Du</a:t>
            </a:r>
            <a:br>
              <a:rPr lang="de-DE" altLang="de-DE" sz="3600" b="1" dirty="0"/>
            </a:br>
            <a:r>
              <a:rPr lang="de-DE" altLang="de-DE" sz="3600" b="1" dirty="0"/>
              <a:t>den Standpunkt des anderen einnehmen</a:t>
            </a:r>
            <a:br>
              <a:rPr lang="de-DE" altLang="de-DE" sz="3600" b="1" dirty="0"/>
            </a:br>
            <a:r>
              <a:rPr lang="de-DE" altLang="de-DE" sz="3600" b="1" dirty="0"/>
              <a:t>und die Dinge mit seinen Augen sehen.“</a:t>
            </a:r>
          </a:p>
          <a:p>
            <a:r>
              <a:rPr lang="de-DE" sz="3600" b="1" dirty="0" smtClean="0"/>
              <a:t>							(Henry Ford)</a:t>
            </a:r>
            <a:endParaRPr lang="de-DE" sz="3600" b="1" dirty="0"/>
          </a:p>
          <a:p>
            <a:endParaRPr lang="de-DE" sz="3600" b="1" dirty="0" smtClean="0"/>
          </a:p>
          <a:p>
            <a:r>
              <a:rPr lang="de-DE" sz="2800" b="1" dirty="0" smtClean="0"/>
              <a:t>Betrachte jeden Servicetermin wie einen Neukunden!!!</a:t>
            </a:r>
          </a:p>
          <a:p>
            <a:r>
              <a:rPr lang="de-DE" sz="2800" b="1" dirty="0" smtClean="0"/>
              <a:t>Potential je Servicetermin oftmals oberhalb von 100 UE</a:t>
            </a:r>
            <a:endParaRPr lang="de-DE" sz="2800" b="1" dirty="0"/>
          </a:p>
        </p:txBody>
      </p:sp>
      <p:sp>
        <p:nvSpPr>
          <p:cNvPr id="4" name="Titel 3"/>
          <p:cNvSpPr>
            <a:spLocks noGrp="1"/>
          </p:cNvSpPr>
          <p:nvPr>
            <p:ph type="title"/>
          </p:nvPr>
        </p:nvSpPr>
        <p:spPr>
          <a:xfrm>
            <a:off x="364220" y="370203"/>
            <a:ext cx="10314206" cy="865473"/>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3790565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p:cNvSpPr>
            <a:spLocks noGrp="1"/>
          </p:cNvSpPr>
          <p:nvPr>
            <p:ph type="body" sz="half" idx="2"/>
          </p:nvPr>
        </p:nvSpPr>
        <p:spPr>
          <a:xfrm>
            <a:off x="364220" y="1555564"/>
            <a:ext cx="11343218" cy="4796592"/>
          </a:xfrm>
        </p:spPr>
        <p:txBody>
          <a:bodyPr/>
          <a:lstStyle/>
          <a:p>
            <a:r>
              <a:rPr lang="de-DE" b="1" u="sng" dirty="0" smtClean="0"/>
              <a:t>Vertriebschance Mitarbeitergewinnung</a:t>
            </a:r>
          </a:p>
          <a:p>
            <a:pPr marL="342900" indent="-342900">
              <a:buFontTx/>
              <a:buChar char="-"/>
            </a:pPr>
            <a:r>
              <a:rPr lang="de-DE" dirty="0" smtClean="0"/>
              <a:t>ein </a:t>
            </a:r>
            <a:r>
              <a:rPr lang="de-DE" dirty="0" smtClean="0"/>
              <a:t>großer Teil des Neugeschäftes resultiert aus konsequenter Bestandsarbeit und </a:t>
            </a:r>
            <a:r>
              <a:rPr lang="de-DE" dirty="0" smtClean="0"/>
              <a:t>Bestandsgeschäften bzw. aus Empfehlungen hieraus.</a:t>
            </a:r>
            <a:endParaRPr lang="de-DE" dirty="0" smtClean="0"/>
          </a:p>
          <a:p>
            <a:pPr marL="342900" indent="-342900">
              <a:buFontTx/>
              <a:buChar char="-"/>
            </a:pPr>
            <a:r>
              <a:rPr lang="de-DE" dirty="0"/>
              <a:t>d</a:t>
            </a:r>
            <a:r>
              <a:rPr lang="de-DE" dirty="0" smtClean="0"/>
              <a:t>ie steigende Beratungsqualität, der ganzheitliche Beratungsansatz und die sensationell wachsenden Möglichkeiten machen es jedoch auch zunehmend schwieriger, unser Serviceversprechen dauerhaft </a:t>
            </a:r>
            <a:r>
              <a:rPr lang="de-DE" dirty="0" smtClean="0"/>
              <a:t>und über viele Jahre </a:t>
            </a:r>
            <a:r>
              <a:rPr lang="de-DE" dirty="0" smtClean="0"/>
              <a:t>einzulösen und </a:t>
            </a:r>
            <a:r>
              <a:rPr lang="de-DE" dirty="0" smtClean="0"/>
              <a:t>Kundenbindung / -</a:t>
            </a:r>
            <a:r>
              <a:rPr lang="de-DE" dirty="0" smtClean="0"/>
              <a:t>begeisterung dauerhaft zu erzeugen.</a:t>
            </a:r>
            <a:endParaRPr lang="de-DE" dirty="0" smtClean="0"/>
          </a:p>
          <a:p>
            <a:pPr marL="342900" indent="-342900">
              <a:buFontTx/>
              <a:buChar char="-"/>
            </a:pPr>
            <a:r>
              <a:rPr lang="de-DE" dirty="0" smtClean="0"/>
              <a:t>Unser Kunden- und </a:t>
            </a:r>
            <a:r>
              <a:rPr lang="de-DE" b="1" dirty="0" smtClean="0">
                <a:solidFill>
                  <a:srgbClr val="FF0000"/>
                </a:solidFill>
              </a:rPr>
              <a:t>Umsatzpotenzial</a:t>
            </a:r>
            <a:r>
              <a:rPr lang="de-DE" dirty="0" smtClean="0"/>
              <a:t> ist allein aufgrund unserer Alleinstellungsmerkmale und unserer Beratungsqualität nahezu </a:t>
            </a:r>
            <a:r>
              <a:rPr lang="de-DE" b="1" dirty="0" smtClean="0">
                <a:solidFill>
                  <a:srgbClr val="FF0000"/>
                </a:solidFill>
              </a:rPr>
              <a:t>unerschöpflich</a:t>
            </a:r>
            <a:r>
              <a:rPr lang="de-DE" dirty="0" smtClean="0"/>
              <a:t>!!! Bei </a:t>
            </a:r>
            <a:r>
              <a:rPr lang="de-DE" dirty="0" smtClean="0"/>
              <a:t>konsequenter Datenpflege könnten wir quasi Tag und Nacht beraten und würden die Potenziale immer noch nicht ausschöpfen können.</a:t>
            </a:r>
          </a:p>
          <a:p>
            <a:pPr marL="342900" indent="-342900">
              <a:buFontTx/>
              <a:buChar char="-"/>
            </a:pPr>
            <a:r>
              <a:rPr lang="de-DE" dirty="0" smtClean="0"/>
              <a:t>Um diese Potenziale heben zu können, brauchen wir alle gemeinsam neue Partner die uns helfen, unsere Potenziale nicht nur besser zu nutzen, sondern die uns auch das erforderliche Wachstum ermöglichen.</a:t>
            </a:r>
          </a:p>
          <a:p>
            <a:r>
              <a:rPr lang="de-DE" dirty="0" smtClean="0"/>
              <a:t>			</a:t>
            </a:r>
            <a:endParaRPr lang="de-DE" dirty="0"/>
          </a:p>
        </p:txBody>
      </p:sp>
      <p:sp>
        <p:nvSpPr>
          <p:cNvPr id="4" name="Titel 3"/>
          <p:cNvSpPr>
            <a:spLocks noGrp="1"/>
          </p:cNvSpPr>
          <p:nvPr>
            <p:ph type="title"/>
          </p:nvPr>
        </p:nvSpPr>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632551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p:cNvSpPr>
            <a:spLocks noGrp="1"/>
          </p:cNvSpPr>
          <p:nvPr>
            <p:ph type="body" sz="half" idx="2"/>
          </p:nvPr>
        </p:nvSpPr>
        <p:spPr>
          <a:xfrm>
            <a:off x="364220" y="1555564"/>
            <a:ext cx="11343218" cy="4796592"/>
          </a:xfrm>
        </p:spPr>
        <p:txBody>
          <a:bodyPr/>
          <a:lstStyle/>
          <a:p>
            <a:r>
              <a:rPr lang="de-DE" b="1" u="sng" dirty="0" smtClean="0"/>
              <a:t>Vertriebschance Mitarbeitergewinnung</a:t>
            </a:r>
          </a:p>
          <a:p>
            <a:r>
              <a:rPr lang="de-DE" b="1" dirty="0" smtClean="0">
                <a:solidFill>
                  <a:srgbClr val="FF0000"/>
                </a:solidFill>
              </a:rPr>
              <a:t>Mitarbeiteroffensive 2023/2024</a:t>
            </a:r>
            <a:endParaRPr lang="de-DE" b="1" dirty="0" smtClean="0">
              <a:solidFill>
                <a:srgbClr val="FF0000"/>
              </a:solidFill>
            </a:endParaRPr>
          </a:p>
          <a:p>
            <a:pPr marL="342900" indent="-342900">
              <a:buFontTx/>
              <a:buChar char="-"/>
            </a:pPr>
            <a:r>
              <a:rPr lang="de-DE" dirty="0" smtClean="0"/>
              <a:t>Selektion im Kundenbestand (wer könnte interessant sein für uns?)</a:t>
            </a:r>
          </a:p>
          <a:p>
            <a:pPr marL="342900" indent="-342900">
              <a:buFontTx/>
              <a:buChar char="-"/>
            </a:pPr>
            <a:r>
              <a:rPr lang="de-DE" dirty="0" smtClean="0"/>
              <a:t>Kundenansprache (Wen kennen Sie, der für uns interessant sein könnte?)</a:t>
            </a:r>
          </a:p>
          <a:p>
            <a:pPr marL="342900" indent="-342900">
              <a:buFontTx/>
              <a:buChar char="-"/>
            </a:pPr>
            <a:r>
              <a:rPr lang="de-DE" dirty="0" smtClean="0"/>
              <a:t>Vorvermittler beim Kunden?</a:t>
            </a:r>
          </a:p>
          <a:p>
            <a:pPr marL="342900" indent="-342900">
              <a:buFontTx/>
              <a:buChar char="-"/>
            </a:pPr>
            <a:r>
              <a:rPr lang="de-DE" dirty="0" err="1" smtClean="0"/>
              <a:t>Social</a:t>
            </a:r>
            <a:r>
              <a:rPr lang="de-DE" dirty="0" smtClean="0"/>
              <a:t>-Media Aktivitäten</a:t>
            </a:r>
          </a:p>
          <a:p>
            <a:pPr marL="342900" indent="-342900">
              <a:buFontTx/>
              <a:buChar char="-"/>
            </a:pPr>
            <a:r>
              <a:rPr lang="de-DE" dirty="0"/>
              <a:t>e</a:t>
            </a:r>
            <a:r>
              <a:rPr lang="de-DE" dirty="0" smtClean="0"/>
              <a:t>igenes Umfeld durchleuchten</a:t>
            </a:r>
          </a:p>
          <a:p>
            <a:pPr marL="342900" indent="-342900">
              <a:buFontTx/>
              <a:buChar char="-"/>
            </a:pPr>
            <a:r>
              <a:rPr lang="de-DE" dirty="0" smtClean="0"/>
              <a:t>Kaltakquise</a:t>
            </a:r>
          </a:p>
          <a:p>
            <a:pPr marL="342900" indent="-342900">
              <a:buFontTx/>
              <a:buChar char="-"/>
            </a:pPr>
            <a:r>
              <a:rPr lang="de-DE" dirty="0" err="1"/>
              <a:t>u</a:t>
            </a:r>
            <a:r>
              <a:rPr lang="de-DE" dirty="0" err="1" smtClean="0"/>
              <a:t>vm</a:t>
            </a:r>
            <a:r>
              <a:rPr lang="de-DE" dirty="0" smtClean="0"/>
              <a:t>. (offene Augen und priorisieren!!!)</a:t>
            </a:r>
            <a:endParaRPr lang="de-DE" dirty="0"/>
          </a:p>
        </p:txBody>
      </p:sp>
      <p:sp>
        <p:nvSpPr>
          <p:cNvPr id="4" name="Titel 3"/>
          <p:cNvSpPr>
            <a:spLocks noGrp="1"/>
          </p:cNvSpPr>
          <p:nvPr>
            <p:ph type="title"/>
          </p:nvPr>
        </p:nvSpPr>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4039879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p:cNvSpPr>
            <a:spLocks noGrp="1"/>
          </p:cNvSpPr>
          <p:nvPr>
            <p:ph type="body" sz="half" idx="2"/>
          </p:nvPr>
        </p:nvSpPr>
        <p:spPr/>
        <p:txBody>
          <a:bodyPr/>
          <a:lstStyle/>
          <a:p>
            <a:endParaRPr lang="de-DE" altLang="de-DE" b="1" dirty="0" smtClean="0">
              <a:solidFill>
                <a:srgbClr val="0033CC"/>
              </a:solidFill>
              <a:latin typeface="Georgia" panose="02040502050405020303" pitchFamily="18" charset="0"/>
            </a:endParaRPr>
          </a:p>
          <a:p>
            <a:endParaRPr lang="de-DE" altLang="de-DE" b="1" dirty="0">
              <a:solidFill>
                <a:srgbClr val="0033CC"/>
              </a:solidFill>
              <a:latin typeface="Georgia" panose="02040502050405020303" pitchFamily="18" charset="0"/>
            </a:endParaRPr>
          </a:p>
          <a:p>
            <a:endParaRPr lang="de-DE" altLang="de-DE" b="1" dirty="0" smtClean="0">
              <a:solidFill>
                <a:srgbClr val="0033CC"/>
              </a:solidFill>
              <a:latin typeface="Georgia" panose="02040502050405020303" pitchFamily="18" charset="0"/>
            </a:endParaRPr>
          </a:p>
          <a:p>
            <a:endParaRPr lang="de-DE" altLang="de-DE" b="1" dirty="0">
              <a:solidFill>
                <a:srgbClr val="0033CC"/>
              </a:solidFill>
              <a:latin typeface="Georgia" panose="02040502050405020303" pitchFamily="18" charset="0"/>
            </a:endParaRPr>
          </a:p>
          <a:p>
            <a:endParaRPr lang="de-DE" altLang="de-DE" b="1" dirty="0" smtClean="0">
              <a:solidFill>
                <a:srgbClr val="0033CC"/>
              </a:solidFill>
              <a:latin typeface="Georgia" panose="02040502050405020303" pitchFamily="18" charset="0"/>
            </a:endParaRPr>
          </a:p>
          <a:p>
            <a:endParaRPr lang="de-DE" altLang="de-DE" b="1" dirty="0">
              <a:solidFill>
                <a:srgbClr val="0033CC"/>
              </a:solidFill>
              <a:latin typeface="Georgia" panose="02040502050405020303" pitchFamily="18" charset="0"/>
            </a:endParaRPr>
          </a:p>
          <a:p>
            <a:pPr algn="ctr"/>
            <a:r>
              <a:rPr lang="de-DE" altLang="de-DE" sz="3200" b="1" dirty="0" smtClean="0">
                <a:solidFill>
                  <a:srgbClr val="0033CC"/>
                </a:solidFill>
                <a:latin typeface="Georgia" panose="02040502050405020303" pitchFamily="18" charset="0"/>
              </a:rPr>
              <a:t>„</a:t>
            </a:r>
            <a:r>
              <a:rPr lang="de-DE" altLang="de-DE" sz="3200" b="1" dirty="0">
                <a:solidFill>
                  <a:srgbClr val="0033CC"/>
                </a:solidFill>
                <a:latin typeface="Georgia" panose="02040502050405020303" pitchFamily="18" charset="0"/>
              </a:rPr>
              <a:t>Ein Beruf ohne Engagement und ohne Spaß ist wie ein </a:t>
            </a:r>
            <a:r>
              <a:rPr lang="de-DE" altLang="de-DE" sz="3200" b="1" dirty="0" err="1">
                <a:solidFill>
                  <a:srgbClr val="0033CC"/>
                </a:solidFill>
                <a:latin typeface="Georgia" panose="02040502050405020303" pitchFamily="18" charset="0"/>
              </a:rPr>
              <a:t>vergeudetes</a:t>
            </a:r>
            <a:r>
              <a:rPr lang="de-DE" altLang="de-DE" sz="3200" b="1" dirty="0">
                <a:solidFill>
                  <a:srgbClr val="0033CC"/>
                </a:solidFill>
                <a:latin typeface="Georgia" panose="02040502050405020303" pitchFamily="18" charset="0"/>
              </a:rPr>
              <a:t> Leben.“</a:t>
            </a:r>
          </a:p>
          <a:p>
            <a:endParaRPr lang="de-DE" dirty="0"/>
          </a:p>
        </p:txBody>
      </p:sp>
      <p:sp>
        <p:nvSpPr>
          <p:cNvPr id="4" name="Titel 3"/>
          <p:cNvSpPr>
            <a:spLocks noGrp="1"/>
          </p:cNvSpPr>
          <p:nvPr>
            <p:ph type="title"/>
          </p:nvPr>
        </p:nvSpPr>
        <p:spPr>
          <a:xfrm>
            <a:off x="364220" y="370203"/>
            <a:ext cx="10314206" cy="848997"/>
          </a:xfrm>
        </p:spPr>
        <p:txBody>
          <a:bodyPr/>
          <a:lstStyle/>
          <a:p>
            <a:r>
              <a:rPr lang="de-DE" dirty="0"/>
              <a:t>ZWS Best </a:t>
            </a:r>
            <a:r>
              <a:rPr lang="de-DE" dirty="0" err="1" smtClean="0"/>
              <a:t>PRactice</a:t>
            </a:r>
            <a:endParaRPr lang="de-DE" dirty="0"/>
          </a:p>
        </p:txBody>
      </p:sp>
      <p:pic>
        <p:nvPicPr>
          <p:cNvPr id="5" name="Grafi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5392" y="2005013"/>
            <a:ext cx="2603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931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p:txBody>
          <a:bodyPr/>
          <a:lstStyle/>
          <a:p>
            <a:r>
              <a:rPr lang="de-DE" altLang="de-DE" b="1" dirty="0"/>
              <a:t>Grundsätzliche Faktoren und </a:t>
            </a:r>
            <a:r>
              <a:rPr lang="de-DE" altLang="de-DE" b="1" dirty="0" smtClean="0"/>
              <a:t>technische Möglichkeiten</a:t>
            </a:r>
          </a:p>
          <a:p>
            <a:endParaRPr lang="de-DE" altLang="de-DE" b="1" dirty="0"/>
          </a:p>
          <a:p>
            <a:r>
              <a:rPr lang="de-DE" altLang="de-DE" b="1" dirty="0" smtClean="0"/>
              <a:t>Potenzialbewusstsein</a:t>
            </a:r>
            <a:endParaRPr lang="de-DE" altLang="de-DE" b="1" dirty="0"/>
          </a:p>
          <a:p>
            <a:endParaRPr lang="de-DE" altLang="de-DE" b="1" dirty="0"/>
          </a:p>
          <a:p>
            <a:r>
              <a:rPr lang="de-DE" altLang="de-DE" b="1" dirty="0" smtClean="0"/>
              <a:t>Selektionsbeispiele </a:t>
            </a:r>
            <a:r>
              <a:rPr lang="de-DE" altLang="de-DE" b="1" dirty="0" smtClean="0"/>
              <a:t>Finanz-Office</a:t>
            </a:r>
          </a:p>
          <a:p>
            <a:endParaRPr lang="de-DE" altLang="de-DE" b="1" dirty="0"/>
          </a:p>
          <a:p>
            <a:r>
              <a:rPr lang="de-DE" altLang="de-DE" b="1" dirty="0"/>
              <a:t>v</a:t>
            </a:r>
            <a:r>
              <a:rPr lang="de-DE" altLang="de-DE" b="1" dirty="0" smtClean="0"/>
              <a:t>ertriebliche Impulse / Beratungsanlässe </a:t>
            </a:r>
            <a:r>
              <a:rPr lang="de-DE" altLang="de-DE" b="1" dirty="0" smtClean="0"/>
              <a:t>konkret</a:t>
            </a:r>
          </a:p>
          <a:p>
            <a:endParaRPr lang="de-DE" altLang="de-DE" b="1" dirty="0" smtClean="0"/>
          </a:p>
          <a:p>
            <a:r>
              <a:rPr lang="de-DE" altLang="de-DE" b="1" dirty="0" smtClean="0"/>
              <a:t>Potenzialanalyse zugunsten neuer Partner</a:t>
            </a:r>
            <a:endParaRPr lang="de-DE" altLang="de-DE" b="1" dirty="0"/>
          </a:p>
          <a:p>
            <a:endParaRPr lang="de-DE" dirty="0"/>
          </a:p>
        </p:txBody>
      </p:sp>
      <p:sp>
        <p:nvSpPr>
          <p:cNvPr id="4" name="Titel 3"/>
          <p:cNvSpPr>
            <a:spLocks noGrp="1"/>
          </p:cNvSpPr>
          <p:nvPr>
            <p:ph type="title"/>
          </p:nvPr>
        </p:nvSpPr>
        <p:spPr/>
        <p:txBody>
          <a:bodyPr/>
          <a:lstStyle/>
          <a:p>
            <a:r>
              <a:rPr lang="de-DE" dirty="0"/>
              <a:t>ZWS Best </a:t>
            </a:r>
            <a:r>
              <a:rPr lang="de-DE" dirty="0" err="1" smtClean="0"/>
              <a:t>PRactice</a:t>
            </a:r>
            <a:r>
              <a:rPr lang="de-DE" dirty="0" smtClean="0"/>
              <a:t> - Agenda</a:t>
            </a:r>
            <a:endParaRPr lang="de-DE" dirty="0"/>
          </a:p>
        </p:txBody>
      </p:sp>
    </p:spTree>
    <p:extLst>
      <p:ext uri="{BB962C8B-B14F-4D97-AF65-F5344CB8AC3E}">
        <p14:creationId xmlns:p14="http://schemas.microsoft.com/office/powerpoint/2010/main" val="14108935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p:cNvSpPr>
            <a:spLocks noGrp="1"/>
          </p:cNvSpPr>
          <p:nvPr>
            <p:ph type="body" sz="half" idx="2"/>
          </p:nvPr>
        </p:nvSpPr>
        <p:spPr>
          <a:xfrm>
            <a:off x="369357" y="1548714"/>
            <a:ext cx="11343218" cy="5309286"/>
          </a:xfrm>
        </p:spPr>
        <p:txBody>
          <a:bodyPr/>
          <a:lstStyle/>
          <a:p>
            <a:r>
              <a:rPr lang="de-DE" b="1" u="sng" dirty="0" smtClean="0"/>
              <a:t>Voraussetzung für eine profitable Potenzialanalyse</a:t>
            </a:r>
          </a:p>
          <a:p>
            <a:pPr marL="342900" indent="-342900">
              <a:buFontTx/>
              <a:buChar char="-"/>
            </a:pPr>
            <a:r>
              <a:rPr lang="de-DE" dirty="0"/>
              <a:t>u</a:t>
            </a:r>
            <a:r>
              <a:rPr lang="de-DE" dirty="0" smtClean="0"/>
              <a:t>mfangreiche und zuverlässige Datenpflege in Finanz-Office (Mutter aller Daten und größter Umsatzmotor!!!)</a:t>
            </a:r>
          </a:p>
          <a:p>
            <a:pPr marL="342900" indent="-342900">
              <a:buFontTx/>
              <a:buChar char="-"/>
            </a:pPr>
            <a:r>
              <a:rPr lang="de-DE" dirty="0" smtClean="0"/>
              <a:t>umfangreiche Selektionsmöglichkeiten schaffen (Kunde ohne…, Produktselektionen, Kunde bis Alter…, Kundenkinder, Wiedervorlagesystem, ablaufende Verträge, etc.)</a:t>
            </a:r>
          </a:p>
          <a:p>
            <a:pPr marL="342900" indent="-342900">
              <a:buFontTx/>
              <a:buChar char="-"/>
            </a:pPr>
            <a:r>
              <a:rPr lang="de-DE" dirty="0" smtClean="0"/>
              <a:t>Selektionsmöglichkeiten zum neuen Bedarf</a:t>
            </a:r>
            <a:r>
              <a:rPr lang="de-DE" dirty="0"/>
              <a:t>? / neue Beratungsanlässe?</a:t>
            </a:r>
          </a:p>
          <a:p>
            <a:pPr marL="342900" indent="-342900">
              <a:buFontTx/>
              <a:buChar char="-"/>
            </a:pPr>
            <a:r>
              <a:rPr lang="de-DE" dirty="0" smtClean="0"/>
              <a:t>Beratung </a:t>
            </a:r>
            <a:r>
              <a:rPr lang="de-DE" dirty="0"/>
              <a:t>neuer Lebenspartner / Ehepartner / ältere Kinder / Partner der Kinder / Empfehlung</a:t>
            </a:r>
          </a:p>
          <a:p>
            <a:pPr marL="342900" indent="-342900">
              <a:buFontTx/>
              <a:buChar char="-"/>
            </a:pPr>
            <a:endParaRPr lang="de-DE" dirty="0"/>
          </a:p>
        </p:txBody>
      </p:sp>
      <p:sp>
        <p:nvSpPr>
          <p:cNvPr id="4" name="Titel 3"/>
          <p:cNvSpPr>
            <a:spLocks noGrp="1"/>
          </p:cNvSpPr>
          <p:nvPr>
            <p:ph type="title"/>
          </p:nvPr>
        </p:nvSpPr>
        <p:spPr>
          <a:xfrm>
            <a:off x="364220" y="370203"/>
            <a:ext cx="10314206" cy="873711"/>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2254805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half" idx="2"/>
          </p:nvPr>
        </p:nvSpPr>
        <p:spPr>
          <a:xfrm>
            <a:off x="369357" y="1532238"/>
            <a:ext cx="11343218" cy="5255740"/>
          </a:xfrm>
        </p:spPr>
        <p:txBody>
          <a:bodyPr/>
          <a:lstStyle/>
          <a:p>
            <a:r>
              <a:rPr lang="de-DE" b="1" u="sng" dirty="0" smtClean="0"/>
              <a:t>Sachversicherungsinventur und –</a:t>
            </a:r>
            <a:r>
              <a:rPr lang="de-DE" b="1" u="sng" dirty="0" err="1" smtClean="0"/>
              <a:t>optimierung</a:t>
            </a:r>
            <a:r>
              <a:rPr lang="de-DE" b="1" u="sng" dirty="0" smtClean="0"/>
              <a:t> -  </a:t>
            </a:r>
            <a:r>
              <a:rPr lang="de-DE" b="1" u="sng" dirty="0" err="1" smtClean="0">
                <a:solidFill>
                  <a:srgbClr val="FF0000"/>
                </a:solidFill>
              </a:rPr>
              <a:t>Umdeckungsaktion</a:t>
            </a:r>
            <a:r>
              <a:rPr lang="de-DE" b="1" u="sng" dirty="0" smtClean="0">
                <a:solidFill>
                  <a:srgbClr val="FF0000"/>
                </a:solidFill>
              </a:rPr>
              <a:t> </a:t>
            </a:r>
            <a:r>
              <a:rPr lang="de-DE" b="1" u="sng" dirty="0" err="1" smtClean="0">
                <a:solidFill>
                  <a:srgbClr val="FF0000"/>
                </a:solidFill>
              </a:rPr>
              <a:t>Interlloyd</a:t>
            </a:r>
            <a:endParaRPr lang="de-DE" b="1" u="sng" dirty="0" smtClean="0">
              <a:solidFill>
                <a:srgbClr val="FF0000"/>
              </a:solidFill>
            </a:endParaRPr>
          </a:p>
          <a:p>
            <a:endParaRPr lang="de-DE" b="1" u="sng" dirty="0" smtClean="0"/>
          </a:p>
          <a:p>
            <a:pPr marL="342900" indent="-342900">
              <a:buFontTx/>
              <a:buChar char="-"/>
            </a:pPr>
            <a:r>
              <a:rPr lang="de-DE" dirty="0" err="1" smtClean="0"/>
              <a:t>Umdeckung</a:t>
            </a:r>
            <a:r>
              <a:rPr lang="de-DE" dirty="0" smtClean="0"/>
              <a:t> </a:t>
            </a:r>
            <a:r>
              <a:rPr lang="de-DE" dirty="0" smtClean="0">
                <a:solidFill>
                  <a:srgbClr val="FF0000"/>
                </a:solidFill>
              </a:rPr>
              <a:t>Fremdverträge Unfallversicherung </a:t>
            </a:r>
            <a:r>
              <a:rPr lang="de-DE" dirty="0" smtClean="0"/>
              <a:t>(Selektion in Finanz-Office)</a:t>
            </a:r>
          </a:p>
          <a:p>
            <a:pPr marL="342900" indent="-342900">
              <a:buFontTx/>
              <a:buChar char="-"/>
            </a:pPr>
            <a:r>
              <a:rPr lang="de-DE" dirty="0"/>
              <a:t>a</a:t>
            </a:r>
            <a:r>
              <a:rPr lang="de-DE" dirty="0" smtClean="0"/>
              <a:t>ktuelle Aktion der </a:t>
            </a:r>
            <a:r>
              <a:rPr lang="de-DE" dirty="0" err="1" smtClean="0"/>
              <a:t>Interlloyd</a:t>
            </a:r>
            <a:r>
              <a:rPr lang="de-DE" dirty="0" smtClean="0"/>
              <a:t> für laufende Fremdverträge in </a:t>
            </a:r>
            <a:r>
              <a:rPr lang="de-DE" dirty="0" err="1" smtClean="0"/>
              <a:t>Protect</a:t>
            </a:r>
            <a:r>
              <a:rPr lang="de-DE" dirty="0" smtClean="0"/>
              <a:t> Plus</a:t>
            </a:r>
          </a:p>
          <a:p>
            <a:pPr marL="342900" indent="-342900">
              <a:buFontTx/>
              <a:buChar char="-"/>
            </a:pPr>
            <a:r>
              <a:rPr lang="de-DE" dirty="0" smtClean="0"/>
              <a:t>Einholung bisher nicht zu realisierender </a:t>
            </a:r>
            <a:r>
              <a:rPr lang="de-DE" dirty="0" err="1" smtClean="0"/>
              <a:t>Umdeckungen</a:t>
            </a:r>
            <a:r>
              <a:rPr lang="de-DE" dirty="0" smtClean="0"/>
              <a:t> Unfall gegen Prämienvorteil ohne GP</a:t>
            </a:r>
          </a:p>
          <a:p>
            <a:pPr marL="342900" indent="-342900">
              <a:buFontTx/>
              <a:buChar char="-"/>
            </a:pPr>
            <a:endParaRPr lang="de-DE" dirty="0" smtClean="0"/>
          </a:p>
          <a:p>
            <a:pPr marL="342900" indent="-342900">
              <a:buFontTx/>
              <a:buChar char="-"/>
            </a:pPr>
            <a:r>
              <a:rPr lang="de-DE" dirty="0" err="1" smtClean="0"/>
              <a:t>Umdeckung</a:t>
            </a:r>
            <a:r>
              <a:rPr lang="de-DE" dirty="0" smtClean="0"/>
              <a:t> </a:t>
            </a:r>
            <a:r>
              <a:rPr lang="de-DE" dirty="0" smtClean="0">
                <a:solidFill>
                  <a:srgbClr val="FF0000"/>
                </a:solidFill>
              </a:rPr>
              <a:t>Fremdverträge Wohngebäudeversicherung </a:t>
            </a:r>
            <a:r>
              <a:rPr lang="de-DE" dirty="0" smtClean="0"/>
              <a:t>(Selektion in Finanz-Office)</a:t>
            </a:r>
          </a:p>
          <a:p>
            <a:pPr marL="342900" indent="-342900">
              <a:buFontTx/>
              <a:buChar char="-"/>
            </a:pPr>
            <a:r>
              <a:rPr lang="de-DE" dirty="0"/>
              <a:t>aktuelle Aktion der </a:t>
            </a:r>
            <a:r>
              <a:rPr lang="de-DE" dirty="0" err="1"/>
              <a:t>Interlloyd</a:t>
            </a:r>
            <a:r>
              <a:rPr lang="de-DE" dirty="0"/>
              <a:t> für laufende Fremdverträge in </a:t>
            </a:r>
            <a:r>
              <a:rPr lang="de-DE" dirty="0" err="1" smtClean="0"/>
              <a:t>Eurosecure</a:t>
            </a:r>
            <a:r>
              <a:rPr lang="de-DE" dirty="0" smtClean="0"/>
              <a:t> </a:t>
            </a:r>
            <a:r>
              <a:rPr lang="de-DE" dirty="0"/>
              <a:t>Plus</a:t>
            </a:r>
          </a:p>
          <a:p>
            <a:pPr marL="342900" indent="-342900">
              <a:buFontTx/>
              <a:buChar char="-"/>
            </a:pPr>
            <a:r>
              <a:rPr lang="de-DE" dirty="0"/>
              <a:t>Einholung bisher nicht zu realisierender </a:t>
            </a:r>
            <a:r>
              <a:rPr lang="de-DE" dirty="0" err="1"/>
              <a:t>Umdeckungen</a:t>
            </a:r>
            <a:r>
              <a:rPr lang="de-DE" dirty="0"/>
              <a:t> </a:t>
            </a:r>
            <a:r>
              <a:rPr lang="de-DE" dirty="0" smtClean="0"/>
              <a:t>WGB gegen Prämienvorteil</a:t>
            </a:r>
            <a:endParaRPr lang="de-DE" dirty="0"/>
          </a:p>
        </p:txBody>
      </p:sp>
      <p:sp>
        <p:nvSpPr>
          <p:cNvPr id="4" name="Titel 3"/>
          <p:cNvSpPr>
            <a:spLocks noGrp="1"/>
          </p:cNvSpPr>
          <p:nvPr>
            <p:ph type="title"/>
          </p:nvPr>
        </p:nvSpPr>
        <p:spPr>
          <a:xfrm>
            <a:off x="364220" y="370203"/>
            <a:ext cx="10314206" cy="848997"/>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53247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half" idx="2"/>
          </p:nvPr>
        </p:nvSpPr>
        <p:spPr>
          <a:xfrm>
            <a:off x="369357" y="1540475"/>
            <a:ext cx="11343218" cy="5239265"/>
          </a:xfrm>
        </p:spPr>
        <p:txBody>
          <a:bodyPr/>
          <a:lstStyle/>
          <a:p>
            <a:r>
              <a:rPr lang="de-DE" b="1" u="sng" dirty="0" smtClean="0"/>
              <a:t>Beratungsansätze Krankenversicherung</a:t>
            </a:r>
          </a:p>
          <a:p>
            <a:pPr marL="342900" indent="-342900">
              <a:buFontTx/>
              <a:buChar char="-"/>
            </a:pPr>
            <a:r>
              <a:rPr lang="de-DE" dirty="0" smtClean="0">
                <a:solidFill>
                  <a:srgbClr val="FF0000"/>
                </a:solidFill>
              </a:rPr>
              <a:t>Prüfung </a:t>
            </a:r>
            <a:r>
              <a:rPr lang="de-DE" dirty="0" smtClean="0">
                <a:solidFill>
                  <a:srgbClr val="FF0000"/>
                </a:solidFill>
              </a:rPr>
              <a:t>Vollkostenversicherung </a:t>
            </a:r>
            <a:r>
              <a:rPr lang="de-DE" dirty="0" smtClean="0">
                <a:solidFill>
                  <a:srgbClr val="FF0000"/>
                </a:solidFill>
              </a:rPr>
              <a:t>Bestand und Fremdverträge</a:t>
            </a:r>
            <a:r>
              <a:rPr lang="de-DE" b="1" dirty="0" smtClean="0">
                <a:solidFill>
                  <a:srgbClr val="FF0000"/>
                </a:solidFill>
              </a:rPr>
              <a:t> </a:t>
            </a:r>
            <a:r>
              <a:rPr lang="de-DE" dirty="0" smtClean="0"/>
              <a:t>(Tarifwechsel</a:t>
            </a:r>
            <a:r>
              <a:rPr lang="de-DE" dirty="0" smtClean="0"/>
              <a:t>, SB, Beitragsentlastung im Alter, </a:t>
            </a:r>
            <a:r>
              <a:rPr lang="de-DE" dirty="0" smtClean="0"/>
              <a:t>Anbieterwechsel nach Beitragserhöhung), </a:t>
            </a:r>
            <a:r>
              <a:rPr lang="de-DE" dirty="0" smtClean="0">
                <a:solidFill>
                  <a:srgbClr val="FF0000"/>
                </a:solidFill>
              </a:rPr>
              <a:t>Selektion in Finanz-Office aller Vollkostenversicherungen und Prüfung</a:t>
            </a:r>
          </a:p>
          <a:p>
            <a:pPr marL="342900" indent="-342900">
              <a:buFontTx/>
              <a:buChar char="-"/>
            </a:pPr>
            <a:r>
              <a:rPr lang="de-DE" dirty="0" smtClean="0">
                <a:solidFill>
                  <a:srgbClr val="FF0000"/>
                </a:solidFill>
              </a:rPr>
              <a:t>Berechnung </a:t>
            </a:r>
            <a:r>
              <a:rPr lang="de-DE" dirty="0">
                <a:solidFill>
                  <a:srgbClr val="FF0000"/>
                </a:solidFill>
              </a:rPr>
              <a:t>u. Beratung Krankentagegeldlücke </a:t>
            </a:r>
            <a:r>
              <a:rPr lang="de-DE" dirty="0"/>
              <a:t>(z.B. über Finanzplaner-Pro) WICHTIG!!!</a:t>
            </a:r>
          </a:p>
          <a:p>
            <a:pPr marL="342900" indent="-342900">
              <a:buFontTx/>
              <a:buChar char="-"/>
            </a:pPr>
            <a:r>
              <a:rPr lang="de-DE" dirty="0" smtClean="0">
                <a:solidFill>
                  <a:srgbClr val="FF0000"/>
                </a:solidFill>
              </a:rPr>
              <a:t>Restkostentarife Beamte prüfen </a:t>
            </a:r>
            <a:r>
              <a:rPr lang="de-DE" dirty="0" smtClean="0"/>
              <a:t>/ geänderte Beihilfesätze</a:t>
            </a:r>
          </a:p>
          <a:p>
            <a:pPr marL="342900" indent="-342900">
              <a:buFontTx/>
              <a:buChar char="-"/>
            </a:pPr>
            <a:endParaRPr lang="de-DE" dirty="0" smtClean="0"/>
          </a:p>
          <a:p>
            <a:pPr marL="342900" indent="-342900">
              <a:buFontTx/>
              <a:buChar char="-"/>
            </a:pPr>
            <a:r>
              <a:rPr lang="de-DE" dirty="0" smtClean="0"/>
              <a:t>Ergänzung </a:t>
            </a:r>
            <a:r>
              <a:rPr lang="de-DE" dirty="0"/>
              <a:t>Krankenzusatz (Zahn, Brille, GKV-Ergänzung, stationäre Ergänzung)</a:t>
            </a:r>
          </a:p>
          <a:p>
            <a:pPr marL="342900" indent="-342900">
              <a:buFontTx/>
              <a:buChar char="-"/>
            </a:pPr>
            <a:r>
              <a:rPr lang="de-DE" dirty="0" smtClean="0"/>
              <a:t>GKV-Wechsel </a:t>
            </a:r>
            <a:r>
              <a:rPr lang="de-DE" dirty="0"/>
              <a:t>(z.B. Barmer / TKK)</a:t>
            </a:r>
          </a:p>
          <a:p>
            <a:pPr marL="342900" indent="-342900">
              <a:buFontTx/>
              <a:buChar char="-"/>
            </a:pPr>
            <a:endParaRPr lang="de-DE" dirty="0" smtClean="0"/>
          </a:p>
        </p:txBody>
      </p:sp>
      <p:sp>
        <p:nvSpPr>
          <p:cNvPr id="4" name="Titel 3"/>
          <p:cNvSpPr>
            <a:spLocks noGrp="1"/>
          </p:cNvSpPr>
          <p:nvPr>
            <p:ph type="title"/>
          </p:nvPr>
        </p:nvSpPr>
        <p:spPr>
          <a:xfrm>
            <a:off x="364220" y="370203"/>
            <a:ext cx="10314206" cy="848997"/>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1618860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half" idx="2"/>
          </p:nvPr>
        </p:nvSpPr>
        <p:spPr>
          <a:xfrm>
            <a:off x="369357" y="1532238"/>
            <a:ext cx="11343218" cy="5263978"/>
          </a:xfrm>
        </p:spPr>
        <p:txBody>
          <a:bodyPr/>
          <a:lstStyle/>
          <a:p>
            <a:pPr marL="342900" indent="-342900">
              <a:buFontTx/>
              <a:buChar char="-"/>
            </a:pPr>
            <a:endParaRPr lang="de-DE" dirty="0" smtClean="0"/>
          </a:p>
          <a:p>
            <a:r>
              <a:rPr lang="de-DE" b="1" u="sng" dirty="0"/>
              <a:t>Beratungsansätze Pflegeversicherung</a:t>
            </a:r>
          </a:p>
          <a:p>
            <a:pPr marL="342900" indent="-342900">
              <a:buFontTx/>
              <a:buChar char="-"/>
            </a:pPr>
            <a:r>
              <a:rPr lang="de-DE" dirty="0">
                <a:solidFill>
                  <a:srgbClr val="FF0000"/>
                </a:solidFill>
              </a:rPr>
              <a:t>Pflegetagegeld / Pflegerente / </a:t>
            </a:r>
            <a:r>
              <a:rPr lang="de-DE" dirty="0" err="1" smtClean="0">
                <a:solidFill>
                  <a:srgbClr val="FF0000"/>
                </a:solidFill>
              </a:rPr>
              <a:t>PflegeBahr</a:t>
            </a:r>
            <a:r>
              <a:rPr lang="de-DE" dirty="0" smtClean="0">
                <a:solidFill>
                  <a:srgbClr val="FF0000"/>
                </a:solidFill>
              </a:rPr>
              <a:t> </a:t>
            </a:r>
            <a:r>
              <a:rPr lang="de-DE" dirty="0" smtClean="0"/>
              <a:t>(Selektion Finanz-Office Kunde ohne…)</a:t>
            </a:r>
          </a:p>
          <a:p>
            <a:pPr marL="342900" indent="-342900">
              <a:buFontTx/>
              <a:buChar char="-"/>
            </a:pPr>
            <a:r>
              <a:rPr lang="de-DE" dirty="0" smtClean="0"/>
              <a:t>Beratungsverpflichtung gegenüber allen Kunden</a:t>
            </a:r>
          </a:p>
          <a:p>
            <a:pPr marL="342900" indent="-342900">
              <a:buFontTx/>
              <a:buChar char="-"/>
            </a:pPr>
            <a:r>
              <a:rPr lang="de-DE" dirty="0" smtClean="0"/>
              <a:t>Bedarfsgerechte Beratung unter Beachtung von Motiven, finanziellen Möglichkeiten und Gesundheitszustand</a:t>
            </a:r>
          </a:p>
          <a:p>
            <a:pPr marL="342900" indent="-342900">
              <a:buFontTx/>
              <a:buChar char="-"/>
            </a:pPr>
            <a:r>
              <a:rPr lang="de-DE" dirty="0" smtClean="0"/>
              <a:t>„neue Produktidee“ mit geringer Kundendurchdringung und großem Potenzial</a:t>
            </a:r>
          </a:p>
          <a:p>
            <a:pPr marL="342900" indent="-342900">
              <a:buFontTx/>
              <a:buChar char="-"/>
            </a:pPr>
            <a:endParaRPr lang="de-DE" dirty="0"/>
          </a:p>
          <a:p>
            <a:pPr marL="342900" indent="-342900">
              <a:buFontTx/>
              <a:buChar char="-"/>
            </a:pPr>
            <a:r>
              <a:rPr lang="de-DE" dirty="0" smtClean="0">
                <a:solidFill>
                  <a:srgbClr val="FF0000"/>
                </a:solidFill>
              </a:rPr>
              <a:t>„kostenfreie“ Pflege gegen Einmalbeitrag!!!!</a:t>
            </a:r>
            <a:endParaRPr lang="de-DE" dirty="0">
              <a:solidFill>
                <a:srgbClr val="FF0000"/>
              </a:solidFill>
            </a:endParaRPr>
          </a:p>
          <a:p>
            <a:pPr marL="342900" indent="-342900">
              <a:buFontTx/>
              <a:buChar char="-"/>
            </a:pPr>
            <a:r>
              <a:rPr lang="de-DE" dirty="0" smtClean="0"/>
              <a:t>Beispiel 30.000 € Einmalbeitrag für 1.355 € Pflegerente</a:t>
            </a:r>
          </a:p>
          <a:p>
            <a:pPr marL="342900" indent="-342900">
              <a:buFontTx/>
              <a:buChar char="-"/>
            </a:pPr>
            <a:r>
              <a:rPr lang="de-DE" dirty="0" smtClean="0"/>
              <a:t>Break-Even nach ca. 6 Jahren (Rückkaufwert über 30.000 €)</a:t>
            </a:r>
            <a:endParaRPr lang="de-DE" dirty="0" smtClean="0"/>
          </a:p>
          <a:p>
            <a:endParaRPr lang="de-DE" dirty="0"/>
          </a:p>
        </p:txBody>
      </p:sp>
      <p:sp>
        <p:nvSpPr>
          <p:cNvPr id="4" name="Titel 3"/>
          <p:cNvSpPr>
            <a:spLocks noGrp="1"/>
          </p:cNvSpPr>
          <p:nvPr>
            <p:ph type="title"/>
          </p:nvPr>
        </p:nvSpPr>
        <p:spPr>
          <a:xfrm>
            <a:off x="364220" y="370203"/>
            <a:ext cx="10314206" cy="873711"/>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1705710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half" idx="2"/>
          </p:nvPr>
        </p:nvSpPr>
        <p:spPr>
          <a:xfrm>
            <a:off x="364220" y="1623018"/>
            <a:ext cx="11343218" cy="4795949"/>
          </a:xfrm>
        </p:spPr>
        <p:txBody>
          <a:bodyPr/>
          <a:lstStyle/>
          <a:p>
            <a:r>
              <a:rPr lang="de-DE" b="1" u="sng" dirty="0" smtClean="0"/>
              <a:t>Beratungsansätze Arbeitskraftabsicherung</a:t>
            </a:r>
          </a:p>
          <a:p>
            <a:pPr marL="342900" indent="-342900">
              <a:buFontTx/>
              <a:buChar char="-"/>
            </a:pPr>
            <a:r>
              <a:rPr lang="de-DE" dirty="0" smtClean="0"/>
              <a:t>BU-Bedarfsanalyse (Finanzplaner-Pro) / Anbieteranalyse</a:t>
            </a:r>
          </a:p>
          <a:p>
            <a:pPr marL="342900" indent="-342900">
              <a:buFontTx/>
              <a:buChar char="-"/>
            </a:pPr>
            <a:r>
              <a:rPr lang="de-DE" dirty="0" smtClean="0">
                <a:solidFill>
                  <a:srgbClr val="FF0000"/>
                </a:solidFill>
              </a:rPr>
              <a:t>Versorgungshöhe prüfen / </a:t>
            </a:r>
            <a:r>
              <a:rPr lang="de-DE" dirty="0" err="1" smtClean="0">
                <a:solidFill>
                  <a:srgbClr val="FF0000"/>
                </a:solidFill>
              </a:rPr>
              <a:t>Endalter</a:t>
            </a:r>
            <a:r>
              <a:rPr lang="de-DE" dirty="0" smtClean="0">
                <a:solidFill>
                  <a:srgbClr val="FF0000"/>
                </a:solidFill>
              </a:rPr>
              <a:t> prüfen </a:t>
            </a:r>
            <a:r>
              <a:rPr lang="de-DE" dirty="0" smtClean="0"/>
              <a:t>/ Leistung bei AU</a:t>
            </a:r>
          </a:p>
          <a:p>
            <a:pPr marL="342900" indent="-342900">
              <a:buFontTx/>
              <a:buChar char="-"/>
            </a:pPr>
            <a:r>
              <a:rPr lang="de-DE" dirty="0" smtClean="0">
                <a:solidFill>
                  <a:srgbClr val="FF0000"/>
                </a:solidFill>
              </a:rPr>
              <a:t>Anbieterwechsel prüfen (BU-Navi online)</a:t>
            </a:r>
          </a:p>
          <a:p>
            <a:pPr marL="342900" indent="-342900">
              <a:buFontTx/>
              <a:buChar char="-"/>
            </a:pPr>
            <a:r>
              <a:rPr lang="de-DE" dirty="0" smtClean="0"/>
              <a:t>Nachversicherungsgarantien prüfen</a:t>
            </a:r>
          </a:p>
          <a:p>
            <a:pPr marL="342900" indent="-342900">
              <a:buFontTx/>
              <a:buChar char="-"/>
            </a:pPr>
            <a:r>
              <a:rPr lang="de-DE" dirty="0" smtClean="0">
                <a:solidFill>
                  <a:srgbClr val="FF0000"/>
                </a:solidFill>
              </a:rPr>
              <a:t>BU-BAV prüfen </a:t>
            </a:r>
            <a:r>
              <a:rPr lang="de-DE" dirty="0" smtClean="0"/>
              <a:t>(höhere Renten bei geringerem Nettoaufwand) z.B. bei gefahrerhöhenden Berufen (z. B. Handwerker) Privat-BU 120 €, SBU-BAV 50 € netto</a:t>
            </a:r>
          </a:p>
          <a:p>
            <a:pPr marL="342900" indent="-342900">
              <a:buFontTx/>
              <a:buChar char="-"/>
            </a:pPr>
            <a:r>
              <a:rPr lang="de-DE" dirty="0" smtClean="0"/>
              <a:t>Alternativ: Absicherung Grundfähigkeit prüfen</a:t>
            </a:r>
          </a:p>
          <a:p>
            <a:pPr marL="342900" indent="-342900">
              <a:buFontTx/>
              <a:buChar char="-"/>
            </a:pPr>
            <a:r>
              <a:rPr lang="de-DE" dirty="0" smtClean="0"/>
              <a:t>LV1871 BU-Beitragsbefreiung ohne Gesundheitsprüfung</a:t>
            </a:r>
          </a:p>
          <a:p>
            <a:pPr marL="342900" indent="-342900">
              <a:buFontTx/>
              <a:buChar char="-"/>
            </a:pPr>
            <a:r>
              <a:rPr lang="de-DE" dirty="0" smtClean="0"/>
              <a:t>Schüler-BU</a:t>
            </a:r>
          </a:p>
          <a:p>
            <a:pPr marL="342900" indent="-342900">
              <a:buFontTx/>
              <a:buChar char="-"/>
            </a:pPr>
            <a:r>
              <a:rPr lang="de-DE" dirty="0" smtClean="0">
                <a:solidFill>
                  <a:srgbClr val="FF0000"/>
                </a:solidFill>
              </a:rPr>
              <a:t>RZ </a:t>
            </a:r>
            <a:r>
              <a:rPr lang="de-DE" dirty="0">
                <a:solidFill>
                  <a:srgbClr val="FF0000"/>
                </a:solidFill>
              </a:rPr>
              <a:t>prüfen, abgelehnte Anträge prüfen, neue Berufsgruppe, BU-Navi </a:t>
            </a:r>
            <a:r>
              <a:rPr lang="de-DE" dirty="0" smtClean="0">
                <a:solidFill>
                  <a:srgbClr val="FF0000"/>
                </a:solidFill>
              </a:rPr>
              <a:t>Online</a:t>
            </a:r>
            <a:endParaRPr lang="de-DE" dirty="0" smtClean="0">
              <a:solidFill>
                <a:srgbClr val="FF0000"/>
              </a:solidFill>
            </a:endParaRPr>
          </a:p>
        </p:txBody>
      </p:sp>
      <p:sp>
        <p:nvSpPr>
          <p:cNvPr id="4" name="Titel 3"/>
          <p:cNvSpPr>
            <a:spLocks noGrp="1"/>
          </p:cNvSpPr>
          <p:nvPr>
            <p:ph type="title"/>
          </p:nvPr>
        </p:nvSpPr>
        <p:spPr>
          <a:xfrm>
            <a:off x="364220" y="370203"/>
            <a:ext cx="10314206" cy="832521"/>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2227217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p:cNvSpPr>
            <a:spLocks noGrp="1"/>
          </p:cNvSpPr>
          <p:nvPr>
            <p:ph type="body" sz="half" idx="2"/>
          </p:nvPr>
        </p:nvSpPr>
        <p:spPr>
          <a:xfrm>
            <a:off x="369357" y="1556951"/>
            <a:ext cx="11343218" cy="5231027"/>
          </a:xfrm>
        </p:spPr>
        <p:txBody>
          <a:bodyPr/>
          <a:lstStyle/>
          <a:p>
            <a:r>
              <a:rPr lang="de-DE" b="1" u="sng" dirty="0" smtClean="0"/>
              <a:t>Beratung Altersvorsorge</a:t>
            </a:r>
          </a:p>
          <a:p>
            <a:pPr marL="342900" indent="-342900">
              <a:buFontTx/>
              <a:buChar char="-"/>
            </a:pPr>
            <a:r>
              <a:rPr lang="de-DE" dirty="0" smtClean="0"/>
              <a:t>ergänzende Angebote / Riester / 3. Schicht / Basisrente / BAV</a:t>
            </a:r>
          </a:p>
          <a:p>
            <a:pPr marL="342900" indent="-342900">
              <a:buFontTx/>
              <a:buChar char="-"/>
            </a:pPr>
            <a:r>
              <a:rPr lang="de-DE" dirty="0"/>
              <a:t>s</a:t>
            </a:r>
            <a:r>
              <a:rPr lang="de-DE" dirty="0" smtClean="0"/>
              <a:t>teuer- oder förderoptimierte Möglichkeiten erläutern</a:t>
            </a:r>
          </a:p>
          <a:p>
            <a:pPr marL="342900" indent="-342900">
              <a:buFontTx/>
              <a:buChar char="-"/>
            </a:pPr>
            <a:r>
              <a:rPr lang="de-DE" dirty="0" smtClean="0"/>
              <a:t>Optimierung der Bestandsverträge: </a:t>
            </a:r>
            <a:r>
              <a:rPr lang="de-DE" dirty="0" smtClean="0">
                <a:solidFill>
                  <a:srgbClr val="FF0000"/>
                </a:solidFill>
              </a:rPr>
              <a:t>Fondswechsel</a:t>
            </a:r>
            <a:r>
              <a:rPr lang="de-DE" dirty="0" smtClean="0"/>
              <a:t>, Erhöhungsoptionen, </a:t>
            </a:r>
            <a:r>
              <a:rPr lang="de-DE" dirty="0"/>
              <a:t>R</a:t>
            </a:r>
            <a:r>
              <a:rPr lang="de-DE" dirty="0" smtClean="0"/>
              <a:t>iester vs. Basisrente</a:t>
            </a:r>
          </a:p>
          <a:p>
            <a:pPr marL="342900" indent="-342900">
              <a:buFontTx/>
              <a:buChar char="-"/>
            </a:pPr>
            <a:r>
              <a:rPr lang="de-DE" dirty="0" smtClean="0">
                <a:solidFill>
                  <a:srgbClr val="FF0000"/>
                </a:solidFill>
              </a:rPr>
              <a:t>Kindervorsorge</a:t>
            </a:r>
            <a:endParaRPr lang="de-DE" dirty="0" smtClean="0">
              <a:solidFill>
                <a:srgbClr val="FF0000"/>
              </a:solidFill>
            </a:endParaRPr>
          </a:p>
          <a:p>
            <a:pPr marL="342900" indent="-342900">
              <a:buFontTx/>
              <a:buChar char="-"/>
            </a:pPr>
            <a:r>
              <a:rPr lang="de-DE" dirty="0" smtClean="0">
                <a:solidFill>
                  <a:srgbClr val="FF0000"/>
                </a:solidFill>
              </a:rPr>
              <a:t>Schüler-, Kinder-BU</a:t>
            </a:r>
          </a:p>
          <a:p>
            <a:pPr marL="342900" indent="-342900">
              <a:buFontTx/>
              <a:buChar char="-"/>
            </a:pPr>
            <a:r>
              <a:rPr lang="de-DE" dirty="0" smtClean="0"/>
              <a:t>Kinder-Vorsorgeplan</a:t>
            </a:r>
          </a:p>
          <a:p>
            <a:r>
              <a:rPr lang="de-DE" b="1" u="sng" dirty="0"/>
              <a:t>Beratung </a:t>
            </a:r>
            <a:r>
              <a:rPr lang="de-DE" b="1" u="sng" dirty="0" err="1"/>
              <a:t>Riestervorsorge</a:t>
            </a:r>
            <a:endParaRPr lang="de-DE" b="1" u="sng" dirty="0"/>
          </a:p>
          <a:p>
            <a:pPr marL="342900" indent="-342900">
              <a:buFontTx/>
              <a:buChar char="-"/>
            </a:pPr>
            <a:r>
              <a:rPr lang="de-DE" dirty="0"/>
              <a:t>Förderfähigkeit Riester</a:t>
            </a:r>
          </a:p>
          <a:p>
            <a:pPr marL="342900" indent="-342900">
              <a:buFontTx/>
              <a:buChar char="-"/>
            </a:pPr>
            <a:r>
              <a:rPr lang="de-DE" dirty="0" err="1">
                <a:solidFill>
                  <a:srgbClr val="FF0000"/>
                </a:solidFill>
              </a:rPr>
              <a:t>Riestercheck</a:t>
            </a:r>
            <a:r>
              <a:rPr lang="de-DE" dirty="0">
                <a:solidFill>
                  <a:srgbClr val="FF0000"/>
                </a:solidFill>
              </a:rPr>
              <a:t> </a:t>
            </a:r>
            <a:r>
              <a:rPr lang="de-DE" dirty="0"/>
              <a:t>/ Kinderzulagen / </a:t>
            </a:r>
            <a:r>
              <a:rPr lang="de-DE" dirty="0" err="1"/>
              <a:t>Anhängselvertrag</a:t>
            </a:r>
            <a:r>
              <a:rPr lang="de-DE" dirty="0"/>
              <a:t> / steuerliche Optimierung / Bestandsoptimierung: </a:t>
            </a:r>
            <a:r>
              <a:rPr lang="de-DE" dirty="0">
                <a:solidFill>
                  <a:srgbClr val="FF0000"/>
                </a:solidFill>
              </a:rPr>
              <a:t>Fondswechsel</a:t>
            </a:r>
            <a:r>
              <a:rPr lang="de-DE" dirty="0"/>
              <a:t>, Förderoptimierung, Portierung von Altverträgen, BU-Schutz inkludieren</a:t>
            </a:r>
          </a:p>
          <a:p>
            <a:pPr marL="342900" indent="-342900">
              <a:buFontTx/>
              <a:buChar char="-"/>
            </a:pPr>
            <a:endParaRPr lang="de-DE" dirty="0"/>
          </a:p>
        </p:txBody>
      </p:sp>
      <p:sp>
        <p:nvSpPr>
          <p:cNvPr id="4" name="Titel 3"/>
          <p:cNvSpPr>
            <a:spLocks noGrp="1"/>
          </p:cNvSpPr>
          <p:nvPr>
            <p:ph type="title"/>
          </p:nvPr>
        </p:nvSpPr>
        <p:spPr>
          <a:xfrm>
            <a:off x="364220" y="370204"/>
            <a:ext cx="10314206" cy="807808"/>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217904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half" idx="2"/>
          </p:nvPr>
        </p:nvSpPr>
        <p:spPr>
          <a:xfrm>
            <a:off x="364220" y="1665407"/>
            <a:ext cx="11343218" cy="5469924"/>
          </a:xfrm>
        </p:spPr>
        <p:txBody>
          <a:bodyPr/>
          <a:lstStyle/>
          <a:p>
            <a:r>
              <a:rPr lang="de-DE" b="1" u="sng" dirty="0"/>
              <a:t>Beratung </a:t>
            </a:r>
            <a:r>
              <a:rPr lang="de-DE" b="1" u="sng" dirty="0" smtClean="0"/>
              <a:t>betriebliche Altersvorsorge</a:t>
            </a:r>
            <a:endParaRPr lang="de-DE" b="1" u="sng" dirty="0"/>
          </a:p>
          <a:p>
            <a:endParaRPr lang="de-DE" dirty="0" smtClean="0"/>
          </a:p>
          <a:p>
            <a:r>
              <a:rPr lang="de-DE" dirty="0" smtClean="0">
                <a:solidFill>
                  <a:srgbClr val="FF0000"/>
                </a:solidFill>
              </a:rPr>
              <a:t>Bei </a:t>
            </a:r>
            <a:r>
              <a:rPr lang="de-DE" dirty="0">
                <a:solidFill>
                  <a:srgbClr val="FF0000"/>
                </a:solidFill>
              </a:rPr>
              <a:t>bestehenden BAV-Verträgen: Bestandsoptimierungen, </a:t>
            </a:r>
            <a:r>
              <a:rPr lang="de-DE" dirty="0" smtClean="0">
                <a:solidFill>
                  <a:srgbClr val="FF0000"/>
                </a:solidFill>
              </a:rPr>
              <a:t>Erhöhungen (ohne GP bis zum Förderhöchstbetrag oftmals möglich), </a:t>
            </a:r>
            <a:r>
              <a:rPr lang="de-DE" dirty="0">
                <a:solidFill>
                  <a:srgbClr val="FF0000"/>
                </a:solidFill>
              </a:rPr>
              <a:t>neuer </a:t>
            </a:r>
            <a:r>
              <a:rPr lang="de-DE" dirty="0" smtClean="0">
                <a:solidFill>
                  <a:srgbClr val="FF0000"/>
                </a:solidFill>
              </a:rPr>
              <a:t>Förderrahmen, Fondswechsel,</a:t>
            </a:r>
          </a:p>
          <a:p>
            <a:r>
              <a:rPr lang="de-DE" dirty="0" smtClean="0">
                <a:solidFill>
                  <a:srgbClr val="FF0000"/>
                </a:solidFill>
              </a:rPr>
              <a:t>SBU-BAV</a:t>
            </a:r>
          </a:p>
          <a:p>
            <a:r>
              <a:rPr lang="de-DE" dirty="0" smtClean="0">
                <a:solidFill>
                  <a:srgbClr val="FF0000"/>
                </a:solidFill>
              </a:rPr>
              <a:t>Empfehlung </a:t>
            </a:r>
            <a:r>
              <a:rPr lang="de-DE" dirty="0">
                <a:solidFill>
                  <a:srgbClr val="FF0000"/>
                </a:solidFill>
              </a:rPr>
              <a:t>an Arbeitgeber und Kollegen!!! </a:t>
            </a:r>
            <a:r>
              <a:rPr lang="de-DE" dirty="0" smtClean="0">
                <a:solidFill>
                  <a:srgbClr val="FF0000"/>
                </a:solidFill>
              </a:rPr>
              <a:t>Rahmenvertragsmöglichkeiten</a:t>
            </a:r>
          </a:p>
          <a:p>
            <a:endParaRPr lang="de-DE" dirty="0" smtClean="0"/>
          </a:p>
          <a:p>
            <a:r>
              <a:rPr lang="de-DE" b="1" u="sng" dirty="0" smtClean="0"/>
              <a:t>Selektionen in Finanz-Office</a:t>
            </a:r>
          </a:p>
          <a:p>
            <a:pPr marL="342900" indent="-342900">
              <a:buFontTx/>
              <a:buChar char="-"/>
            </a:pPr>
            <a:r>
              <a:rPr lang="de-DE" dirty="0"/>
              <a:t>a</a:t>
            </a:r>
            <a:r>
              <a:rPr lang="de-DE" dirty="0" smtClean="0"/>
              <a:t>lle BAV-Verträge</a:t>
            </a:r>
          </a:p>
          <a:p>
            <a:pPr marL="342900" indent="-342900">
              <a:buFontTx/>
              <a:buChar char="-"/>
            </a:pPr>
            <a:r>
              <a:rPr lang="de-DE" dirty="0"/>
              <a:t>v</a:t>
            </a:r>
            <a:r>
              <a:rPr lang="de-DE" dirty="0" smtClean="0"/>
              <a:t>orhandene Kollektive: neue Belegschaftsinfo, ggf. Vortrag, Einzelgespräche</a:t>
            </a:r>
          </a:p>
          <a:p>
            <a:pPr marL="342900" indent="-342900">
              <a:buFontTx/>
              <a:buChar char="-"/>
            </a:pPr>
            <a:r>
              <a:rPr lang="de-DE" dirty="0" smtClean="0"/>
              <a:t>Einzel-</a:t>
            </a:r>
            <a:r>
              <a:rPr lang="de-DE" dirty="0" err="1" smtClean="0"/>
              <a:t>BAV´s</a:t>
            </a:r>
            <a:r>
              <a:rPr lang="de-DE" dirty="0" smtClean="0"/>
              <a:t> (</a:t>
            </a:r>
            <a:r>
              <a:rPr lang="de-DE" dirty="0" smtClean="0">
                <a:solidFill>
                  <a:srgbClr val="FF0000"/>
                </a:solidFill>
              </a:rPr>
              <a:t>Möglichkeiten zur AG-Ansprache</a:t>
            </a:r>
            <a:r>
              <a:rPr lang="de-DE" dirty="0" smtClean="0"/>
              <a:t>)</a:t>
            </a:r>
          </a:p>
          <a:p>
            <a:pPr marL="342900" indent="-342900">
              <a:buFontTx/>
              <a:buChar char="-"/>
            </a:pPr>
            <a:r>
              <a:rPr lang="de-DE" dirty="0" err="1" smtClean="0"/>
              <a:t>Empfehlungsnahme</a:t>
            </a:r>
            <a:r>
              <a:rPr lang="de-DE" dirty="0" smtClean="0"/>
              <a:t> Arbeitskollegen</a:t>
            </a:r>
            <a:endParaRPr lang="de-DE" dirty="0"/>
          </a:p>
          <a:p>
            <a:endParaRPr lang="de-DE" dirty="0"/>
          </a:p>
        </p:txBody>
      </p:sp>
      <p:sp>
        <p:nvSpPr>
          <p:cNvPr id="4" name="Titel 3"/>
          <p:cNvSpPr>
            <a:spLocks noGrp="1"/>
          </p:cNvSpPr>
          <p:nvPr>
            <p:ph type="title"/>
          </p:nvPr>
        </p:nvSpPr>
        <p:spPr>
          <a:xfrm>
            <a:off x="364220" y="370203"/>
            <a:ext cx="10314206" cy="832521"/>
          </a:xfrm>
        </p:spPr>
        <p:txBody>
          <a:bodyPr/>
          <a:lstStyle/>
          <a:p>
            <a:r>
              <a:rPr lang="de-DE" dirty="0"/>
              <a:t>ZWS Best </a:t>
            </a:r>
            <a:r>
              <a:rPr lang="de-DE" dirty="0" err="1" smtClean="0"/>
              <a:t>PRactice</a:t>
            </a:r>
            <a:endParaRPr lang="de-DE" dirty="0"/>
          </a:p>
        </p:txBody>
      </p:sp>
    </p:spTree>
    <p:extLst>
      <p:ext uri="{BB962C8B-B14F-4D97-AF65-F5344CB8AC3E}">
        <p14:creationId xmlns:p14="http://schemas.microsoft.com/office/powerpoint/2010/main" val="3859855698"/>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afm_Master_16_9</Template>
  <TotalTime>0</TotalTime>
  <Words>987</Words>
  <Application>Microsoft Office PowerPoint</Application>
  <PresentationFormat>Breitbild</PresentationFormat>
  <Paragraphs>162</Paragraphs>
  <Slides>17</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17</vt:i4>
      </vt:variant>
    </vt:vector>
  </HeadingPairs>
  <TitlesOfParts>
    <vt:vector size="23" baseType="lpstr">
      <vt:lpstr>Arial</vt:lpstr>
      <vt:lpstr>Calibri</vt:lpstr>
      <vt:lpstr>Georgia</vt:lpstr>
      <vt:lpstr>Symbol</vt:lpstr>
      <vt:lpstr>Wingdings</vt:lpstr>
      <vt:lpstr>Design_afm</vt:lpstr>
      <vt:lpstr>ZWS Best PRactice</vt:lpstr>
      <vt:lpstr>ZWS Best PRactice - Agenda</vt:lpstr>
      <vt:lpstr>ZWS Best PRactice</vt:lpstr>
      <vt:lpstr>ZWS Best PRactice</vt:lpstr>
      <vt:lpstr>ZWS Best PRactice</vt:lpstr>
      <vt:lpstr>ZWS Best PRactice</vt:lpstr>
      <vt:lpstr>ZWS Best PRactice</vt:lpstr>
      <vt:lpstr>ZWS Best PRactice</vt:lpstr>
      <vt:lpstr>ZWS Best PRactice</vt:lpstr>
      <vt:lpstr>ZWS Best PRactice</vt:lpstr>
      <vt:lpstr>ZWS Best PRactice</vt:lpstr>
      <vt:lpstr>ZWS Best PRactice</vt:lpstr>
      <vt:lpstr>ZWS Best PRactice</vt:lpstr>
      <vt:lpstr>ZWS Best PRactice</vt:lpstr>
      <vt:lpstr>ZWS Best PRactice</vt:lpstr>
      <vt:lpstr>ZWS Best PRactice</vt:lpstr>
      <vt:lpstr>ZWS Best PRactice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Kriebel, Hauke</dc:creator>
  <cp:lastModifiedBy>Kriebel, Hauke</cp:lastModifiedBy>
  <cp:revision>107</cp:revision>
  <cp:lastPrinted>2019-08-21T13:01:55Z</cp:lastPrinted>
  <dcterms:created xsi:type="dcterms:W3CDTF">2021-05-04T07:04:53Z</dcterms:created>
  <dcterms:modified xsi:type="dcterms:W3CDTF">2023-10-11T10:02:35Z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-1027540143</vt:i4>
  </property>
  <property fmtid="{D5CDD505-2E9C-101B-9397-08002B2CF9AE}" pid="3" name="_NewReviewCycle">
    <vt:lpwstr/>
  </property>
  <property fmtid="{D5CDD505-2E9C-101B-9397-08002B2CF9AE}" pid="4" name="_EmailSubject">
    <vt:lpwstr>Präse ZWS 12.10.2023</vt:lpwstr>
  </property>
  <property fmtid="{D5CDD505-2E9C-101B-9397-08002B2CF9AE}" pid="5" name="_AuthorEmail">
    <vt:lpwstr>Kriebel@afm-gruppe.de</vt:lpwstr>
  </property>
  <property fmtid="{D5CDD505-2E9C-101B-9397-08002B2CF9AE}" pid="6" name="_AuthorEmailDisplayName">
    <vt:lpwstr>Kriebel, Hauke</vt:lpwstr>
  </property>
</Properties>
</file>