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4"/>
  </p:notesMasterIdLst>
  <p:handoutMasterIdLst>
    <p:handoutMasterId r:id="rId35"/>
  </p:handoutMasterIdLst>
  <p:sldIdLst>
    <p:sldId id="312" r:id="rId2"/>
    <p:sldId id="300" r:id="rId3"/>
    <p:sldId id="301" r:id="rId4"/>
    <p:sldId id="280" r:id="rId5"/>
    <p:sldId id="294" r:id="rId6"/>
    <p:sldId id="281" r:id="rId7"/>
    <p:sldId id="286" r:id="rId8"/>
    <p:sldId id="285" r:id="rId9"/>
    <p:sldId id="283" r:id="rId10"/>
    <p:sldId id="284" r:id="rId11"/>
    <p:sldId id="289" r:id="rId12"/>
    <p:sldId id="290" r:id="rId13"/>
    <p:sldId id="291" r:id="rId14"/>
    <p:sldId id="305" r:id="rId15"/>
    <p:sldId id="306" r:id="rId16"/>
    <p:sldId id="307" r:id="rId17"/>
    <p:sldId id="298" r:id="rId18"/>
    <p:sldId id="282" r:id="rId19"/>
    <p:sldId id="288" r:id="rId20"/>
    <p:sldId id="287" r:id="rId21"/>
    <p:sldId id="297" r:id="rId22"/>
    <p:sldId id="295" r:id="rId23"/>
    <p:sldId id="292" r:id="rId24"/>
    <p:sldId id="302" r:id="rId25"/>
    <p:sldId id="308" r:id="rId26"/>
    <p:sldId id="293" r:id="rId27"/>
    <p:sldId id="296" r:id="rId28"/>
    <p:sldId id="304" r:id="rId29"/>
    <p:sldId id="309" r:id="rId30"/>
    <p:sldId id="310" r:id="rId31"/>
    <p:sldId id="311" r:id="rId32"/>
    <p:sldId id="279" r:id="rId33"/>
  </p:sldIdLst>
  <p:sldSz cx="12192000" cy="6858000"/>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870" autoAdjust="0"/>
  </p:normalViewPr>
  <p:slideViewPr>
    <p:cSldViewPr snapToGrid="0" showGuides="1">
      <p:cViewPr varScale="1">
        <p:scale>
          <a:sx n="103" d="100"/>
          <a:sy n="103" d="100"/>
        </p:scale>
        <p:origin x="138" y="40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5622800" y="0"/>
            <a:ext cx="4301543" cy="341064"/>
          </a:xfrm>
          <a:prstGeom prst="rect">
            <a:avLst/>
          </a:prstGeom>
        </p:spPr>
        <p:txBody>
          <a:bodyPr vert="horz" lIns="91440" tIns="45720" rIns="91440" bIns="45720" rtlCol="0"/>
          <a:lstStyle>
            <a:lvl1pPr algn="r">
              <a:defRPr sz="1200"/>
            </a:lvl1pPr>
          </a:lstStyle>
          <a:p>
            <a:fld id="{BC262AAD-EE45-4569-A43C-3777BCDBA7C9}" type="datetimeFigureOut">
              <a:rPr lang="de-DE" smtClean="0"/>
              <a:t>10.10.2023</a:t>
            </a:fld>
            <a:endParaRPr lang="de-DE"/>
          </a:p>
        </p:txBody>
      </p:sp>
      <p:sp>
        <p:nvSpPr>
          <p:cNvPr id="4" name="Fußzeilenplatzhalter 3"/>
          <p:cNvSpPr>
            <a:spLocks noGrp="1"/>
          </p:cNvSpPr>
          <p:nvPr>
            <p:ph type="ftr" sz="quarter" idx="2"/>
          </p:nvPr>
        </p:nvSpPr>
        <p:spPr>
          <a:xfrm>
            <a:off x="1" y="6456613"/>
            <a:ext cx="4301543" cy="34106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5622800" y="6456613"/>
            <a:ext cx="4301543" cy="341064"/>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5622800" y="0"/>
            <a:ext cx="4301543" cy="341064"/>
          </a:xfrm>
          <a:prstGeom prst="rect">
            <a:avLst/>
          </a:prstGeom>
        </p:spPr>
        <p:txBody>
          <a:bodyPr vert="horz" lIns="91440" tIns="45720" rIns="91440" bIns="45720" rtlCol="0"/>
          <a:lstStyle>
            <a:lvl1pPr algn="r">
              <a:defRPr sz="1200"/>
            </a:lvl1pPr>
          </a:lstStyle>
          <a:p>
            <a:fld id="{5AC9ED1C-5157-4F32-B542-B10EF038D16B}" type="datetimeFigureOut">
              <a:rPr lang="de-DE" smtClean="0"/>
              <a:t>10.10.2023</a:t>
            </a:fld>
            <a:endParaRPr lang="de-DE"/>
          </a:p>
        </p:txBody>
      </p:sp>
      <p:sp>
        <p:nvSpPr>
          <p:cNvPr id="4" name="Folienbildplatzhalt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6456613"/>
            <a:ext cx="4301543" cy="34106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5622800" y="6456613"/>
            <a:ext cx="4301543" cy="341064"/>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a:t>
            </a:fld>
            <a:endParaRPr lang="de-DE"/>
          </a:p>
        </p:txBody>
      </p:sp>
      <p:sp>
        <p:nvSpPr>
          <p:cNvPr id="3" name="Textplatzhalter 2"/>
          <p:cNvSpPr>
            <a:spLocks noGrp="1"/>
          </p:cNvSpPr>
          <p:nvPr>
            <p:ph type="body" sz="half" idx="2"/>
          </p:nvPr>
        </p:nvSpPr>
        <p:spPr/>
        <p:txBody>
          <a:bodyPr/>
          <a:lstStyle/>
          <a:p>
            <a:endParaRPr lang="de-DE" dirty="0" smtClean="0"/>
          </a:p>
          <a:p>
            <a:endParaRPr lang="de-DE" dirty="0"/>
          </a:p>
          <a:p>
            <a:pPr marL="342900" indent="-342900">
              <a:buFont typeface="Arial" panose="020B0604020202020204" pitchFamily="34" charset="0"/>
              <a:buChar char="•"/>
            </a:pPr>
            <a:r>
              <a:rPr lang="de-DE" dirty="0" smtClean="0"/>
              <a:t>Erkennen von Sachschadenrisiken und präventive Deckungsinhalte</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smtClean="0"/>
              <a:t>Update Service-Check und Erstrisikoanalyse</a:t>
            </a:r>
            <a:endParaRPr lang="de-DE" dirty="0"/>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a:p>
          <a:p>
            <a:r>
              <a:rPr lang="de-DE" dirty="0" smtClean="0"/>
              <a:t>Jan </a:t>
            </a:r>
            <a:r>
              <a:rPr lang="de-DE" dirty="0"/>
              <a:t>Weithase, Olaf Bleuel, Marcel Schulte</a:t>
            </a:r>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Agenda</a:t>
            </a:r>
            <a:endParaRPr lang="de-DE" dirty="0"/>
          </a:p>
        </p:txBody>
      </p:sp>
    </p:spTree>
    <p:extLst>
      <p:ext uri="{BB962C8B-B14F-4D97-AF65-F5344CB8AC3E}">
        <p14:creationId xmlns:p14="http://schemas.microsoft.com/office/powerpoint/2010/main" val="11389446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p:txBody>
          <a:bodyPr/>
          <a:lstStyle/>
          <a:p>
            <a:r>
              <a:rPr lang="de-DE" u="sng" dirty="0" smtClean="0"/>
              <a:t>Gemeiner Wert</a:t>
            </a:r>
          </a:p>
          <a:p>
            <a:endParaRPr lang="de-DE" dirty="0" smtClean="0"/>
          </a:p>
          <a:p>
            <a:r>
              <a:rPr lang="de-DE" dirty="0" smtClean="0"/>
              <a:t>Gebäude</a:t>
            </a:r>
          </a:p>
          <a:p>
            <a:r>
              <a:rPr lang="de-DE" i="1" dirty="0"/>
              <a:t>Falls Versicherung nur zum gemeinen Wert vereinbart ist oder falls das Gebäude zum Abbruch bestimmt oder sonst dauernd entwertet ist. Eine dauernde Entwertung liegt insbesondere vor, wenn das Gebäude für seinen Zweck allgemein oder im Betrieb des Versicherungsnehmers nicht mehr zu verwenden </a:t>
            </a:r>
            <a:r>
              <a:rPr lang="de-DE" i="1" dirty="0" smtClean="0"/>
              <a:t>ist. Der gemeine Wert </a:t>
            </a:r>
            <a:r>
              <a:rPr lang="de-DE" i="1" dirty="0"/>
              <a:t>ist der für den Versicherungsnehmer erzielbare Verkaufspreis </a:t>
            </a:r>
            <a:r>
              <a:rPr lang="de-DE" i="1" dirty="0" smtClean="0"/>
              <a:t>für das </a:t>
            </a:r>
            <a:r>
              <a:rPr lang="de-DE" i="1" dirty="0"/>
              <a:t>Gebäude oder für das Altmaterial</a:t>
            </a:r>
            <a:r>
              <a:rPr lang="de-DE" i="1" dirty="0" smtClean="0"/>
              <a:t>.</a:t>
            </a:r>
          </a:p>
          <a:p>
            <a:endParaRPr lang="de-DE" i="1" dirty="0"/>
          </a:p>
          <a:p>
            <a:r>
              <a:rPr lang="de-DE" dirty="0"/>
              <a:t>Bewegliche Sachen:</a:t>
            </a:r>
          </a:p>
          <a:p>
            <a:r>
              <a:rPr lang="de-DE" i="1" dirty="0"/>
              <a:t>S</a:t>
            </a:r>
            <a:r>
              <a:rPr lang="de-DE" i="1" dirty="0" smtClean="0"/>
              <a:t>oweit </a:t>
            </a:r>
            <a:r>
              <a:rPr lang="de-DE" i="1" dirty="0"/>
              <a:t>die Sache für ihren Zweck allgemein oder im </a:t>
            </a:r>
            <a:r>
              <a:rPr lang="de-DE" i="1" dirty="0" smtClean="0"/>
              <a:t>Betrieb des </a:t>
            </a:r>
            <a:r>
              <a:rPr lang="de-DE" i="1" dirty="0"/>
              <a:t>Versicherungsnehmers nicht mehr zu verwenden </a:t>
            </a:r>
            <a:r>
              <a:rPr lang="de-DE" i="1" dirty="0" smtClean="0"/>
              <a:t>ist; gemeiner </a:t>
            </a:r>
            <a:r>
              <a:rPr lang="de-DE" i="1" dirty="0"/>
              <a:t>Wert ist der erzielbare Verkaufspreis für die Sache oder für das Altmaterial.</a:t>
            </a:r>
            <a:endParaRPr lang="de-DE" i="1" dirty="0" smtClean="0"/>
          </a:p>
        </p:txBody>
      </p:sp>
      <p:sp>
        <p:nvSpPr>
          <p:cNvPr id="4" name="Titel 3"/>
          <p:cNvSpPr>
            <a:spLocks noGrp="1"/>
          </p:cNvSpPr>
          <p:nvPr>
            <p:ph type="title"/>
          </p:nvPr>
        </p:nvSpPr>
        <p:spPr/>
        <p:txBody>
          <a:bodyPr/>
          <a:lstStyle/>
          <a:p>
            <a:r>
              <a:rPr lang="de-DE" dirty="0"/>
              <a:t>Rechtliche Grundlagen – Gebäude/Inhalt</a:t>
            </a:r>
          </a:p>
        </p:txBody>
      </p:sp>
    </p:spTree>
    <p:extLst>
      <p:ext uri="{BB962C8B-B14F-4D97-AF65-F5344CB8AC3E}">
        <p14:creationId xmlns:p14="http://schemas.microsoft.com/office/powerpoint/2010/main" val="352679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half" idx="2"/>
          </p:nvPr>
        </p:nvSpPr>
        <p:spPr/>
        <p:txBody>
          <a:bodyPr/>
          <a:lstStyle/>
          <a:p>
            <a:pPr lvl="0"/>
            <a:r>
              <a:rPr lang="de-DE" dirty="0"/>
              <a:t>Neuwert = Listenpreis + Bezugskosten (z. B. Fracht, Montage, Einrichtung, Verkabelung)</a:t>
            </a:r>
          </a:p>
          <a:p>
            <a:r>
              <a:rPr lang="de-DE" dirty="0"/>
              <a:t> </a:t>
            </a:r>
          </a:p>
          <a:p>
            <a:pPr marL="342900" indent="-342900">
              <a:buFont typeface="Arial" panose="020B0604020202020204" pitchFamily="34" charset="0"/>
              <a:buChar char="•"/>
            </a:pPr>
            <a:r>
              <a:rPr lang="de-DE" dirty="0" smtClean="0"/>
              <a:t>oder - </a:t>
            </a:r>
            <a:r>
              <a:rPr lang="de-DE" b="1" dirty="0" smtClean="0"/>
              <a:t>letzte </a:t>
            </a:r>
            <a:r>
              <a:rPr lang="de-DE" b="1" dirty="0"/>
              <a:t>Listenpreis</a:t>
            </a:r>
            <a:r>
              <a:rPr lang="de-DE" dirty="0"/>
              <a:t> </a:t>
            </a:r>
            <a:r>
              <a:rPr lang="de-DE" b="1" dirty="0" smtClean="0"/>
              <a:t>zuzüglich </a:t>
            </a:r>
            <a:r>
              <a:rPr lang="de-DE" b="1" dirty="0"/>
              <a:t>der Bezugskosten</a:t>
            </a:r>
            <a:r>
              <a:rPr lang="de-DE" dirty="0"/>
              <a:t> </a:t>
            </a:r>
            <a:r>
              <a:rPr lang="de-DE" dirty="0" smtClean="0"/>
              <a:t>+- </a:t>
            </a:r>
            <a:r>
              <a:rPr lang="de-DE" dirty="0"/>
              <a:t>Preisentwicklung</a:t>
            </a:r>
            <a:endParaRPr lang="de-DE" dirty="0" smtClean="0"/>
          </a:p>
          <a:p>
            <a:pPr marL="342900" indent="-342900">
              <a:buFont typeface="Arial" panose="020B0604020202020204" pitchFamily="34" charset="0"/>
              <a:buChar char="•"/>
            </a:pPr>
            <a:r>
              <a:rPr lang="de-DE" dirty="0"/>
              <a:t>o</a:t>
            </a:r>
            <a:r>
              <a:rPr lang="de-DE" dirty="0" smtClean="0"/>
              <a:t>der - </a:t>
            </a:r>
            <a:r>
              <a:rPr lang="de-DE" b="1" dirty="0" smtClean="0"/>
              <a:t>Kauf- </a:t>
            </a:r>
            <a:r>
              <a:rPr lang="de-DE" b="1" dirty="0"/>
              <a:t>oder Lieferpreis</a:t>
            </a:r>
            <a:r>
              <a:rPr lang="de-DE" dirty="0"/>
              <a:t> </a:t>
            </a:r>
            <a:r>
              <a:rPr lang="de-DE" b="1" dirty="0" smtClean="0"/>
              <a:t>zuzüglich </a:t>
            </a:r>
            <a:r>
              <a:rPr lang="de-DE" b="1" dirty="0"/>
              <a:t>der </a:t>
            </a:r>
            <a:r>
              <a:rPr lang="de-DE" b="1" dirty="0" smtClean="0"/>
              <a:t>Bezugskosten</a:t>
            </a:r>
            <a:r>
              <a:rPr lang="de-DE" dirty="0"/>
              <a:t> +- </a:t>
            </a:r>
            <a:r>
              <a:rPr lang="de-DE" dirty="0" smtClean="0"/>
              <a:t>Preisentwicklung</a:t>
            </a:r>
          </a:p>
          <a:p>
            <a:endParaRPr lang="de-DE" dirty="0" smtClean="0"/>
          </a:p>
          <a:p>
            <a:r>
              <a:rPr lang="de-DE" dirty="0" smtClean="0"/>
              <a:t>Kann </a:t>
            </a:r>
            <a:r>
              <a:rPr lang="de-DE" dirty="0"/>
              <a:t>weder ein Listenpreis noch ein Kauf- oder Lieferpreis ermittelt werden, so ist die </a:t>
            </a:r>
            <a:r>
              <a:rPr lang="de-DE" b="1" dirty="0"/>
              <a:t>Summe der Kosten</a:t>
            </a:r>
            <a:r>
              <a:rPr lang="de-DE" dirty="0"/>
              <a:t> maßgebend, die jeweils notwendig war, um die Sache in der vorliegenden </a:t>
            </a:r>
            <a:r>
              <a:rPr lang="de-DE" b="1" dirty="0"/>
              <a:t>gleichen Art und Güte</a:t>
            </a:r>
            <a:r>
              <a:rPr lang="de-DE" dirty="0"/>
              <a:t> (z. B. Konstruktion, Abmessung, Leistung) zuzüglich der Handelsspanne und der </a:t>
            </a:r>
            <a:r>
              <a:rPr lang="de-DE" b="1" dirty="0"/>
              <a:t>Bezugskosten</a:t>
            </a:r>
            <a:r>
              <a:rPr lang="de-DE" dirty="0"/>
              <a:t> wiederherzustellen. Dieser Betrag ist entsprechend der Preisentwicklung zu vermindern oder zu erhöhen</a:t>
            </a:r>
            <a:r>
              <a:rPr lang="de-DE" dirty="0" smtClean="0"/>
              <a:t>.</a:t>
            </a:r>
            <a:endParaRPr lang="de-DE" dirty="0"/>
          </a:p>
        </p:txBody>
      </p:sp>
      <p:sp>
        <p:nvSpPr>
          <p:cNvPr id="4" name="Titel 3"/>
          <p:cNvSpPr>
            <a:spLocks noGrp="1"/>
          </p:cNvSpPr>
          <p:nvPr>
            <p:ph type="title"/>
          </p:nvPr>
        </p:nvSpPr>
        <p:spPr/>
        <p:txBody>
          <a:bodyPr/>
          <a:lstStyle/>
          <a:p>
            <a:r>
              <a:rPr lang="de-DE" dirty="0" smtClean="0"/>
              <a:t>Rechtliche Grundlagen - Elektronik</a:t>
            </a:r>
            <a:endParaRPr lang="de-DE" dirty="0"/>
          </a:p>
        </p:txBody>
      </p:sp>
    </p:spTree>
    <p:extLst>
      <p:ext uri="{BB962C8B-B14F-4D97-AF65-F5344CB8AC3E}">
        <p14:creationId xmlns:p14="http://schemas.microsoft.com/office/powerpoint/2010/main" val="219731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p:txBody>
          <a:bodyPr/>
          <a:lstStyle/>
          <a:p>
            <a:pPr lvl="0"/>
            <a:r>
              <a:rPr lang="de-DE" dirty="0" smtClean="0"/>
              <a:t>Exkurs:</a:t>
            </a:r>
          </a:p>
          <a:p>
            <a:pPr lvl="0"/>
            <a:r>
              <a:rPr lang="de-DE" dirty="0" smtClean="0"/>
              <a:t>Was ist zu beachten, wenn man eine Inhaltsversicherung / KBU hat und nun zusätzlich eine Elektronikversicherung abschließt?</a:t>
            </a:r>
          </a:p>
          <a:p>
            <a:pPr lvl="0"/>
            <a:endParaRPr lang="de-DE" dirty="0" smtClean="0"/>
          </a:p>
          <a:p>
            <a:pPr marL="342900" lvl="0" indent="-342900">
              <a:buFont typeface="Arial" panose="020B0604020202020204" pitchFamily="34" charset="0"/>
              <a:buChar char="•"/>
            </a:pPr>
            <a:r>
              <a:rPr lang="de-DE" dirty="0" smtClean="0"/>
              <a:t>Versicherungssumme Inhalt?</a:t>
            </a:r>
          </a:p>
          <a:p>
            <a:pPr lvl="0"/>
            <a:endParaRPr lang="de-DE" dirty="0"/>
          </a:p>
          <a:p>
            <a:pPr marL="342900" lvl="0" indent="-342900">
              <a:buFont typeface="Arial" panose="020B0604020202020204" pitchFamily="34" charset="0"/>
              <a:buChar char="•"/>
            </a:pPr>
            <a:r>
              <a:rPr lang="de-DE" dirty="0" smtClean="0"/>
              <a:t>Versicherungssumme Betriebsunterbrechung?</a:t>
            </a:r>
            <a:endParaRPr lang="de-DE" dirty="0"/>
          </a:p>
        </p:txBody>
      </p:sp>
      <p:sp>
        <p:nvSpPr>
          <p:cNvPr id="4" name="Titel 3"/>
          <p:cNvSpPr>
            <a:spLocks noGrp="1"/>
          </p:cNvSpPr>
          <p:nvPr>
            <p:ph type="title"/>
          </p:nvPr>
        </p:nvSpPr>
        <p:spPr/>
        <p:txBody>
          <a:bodyPr/>
          <a:lstStyle/>
          <a:p>
            <a:r>
              <a:rPr lang="de-DE" dirty="0" smtClean="0"/>
              <a:t>Rechtliche Grundlagen - Elektronik</a:t>
            </a:r>
            <a:endParaRPr lang="de-DE" dirty="0"/>
          </a:p>
        </p:txBody>
      </p:sp>
    </p:spTree>
    <p:extLst>
      <p:ext uri="{BB962C8B-B14F-4D97-AF65-F5344CB8AC3E}">
        <p14:creationId xmlns:p14="http://schemas.microsoft.com/office/powerpoint/2010/main" val="40367516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p:txBody>
          <a:bodyPr/>
          <a:lstStyle/>
          <a:p>
            <a:pPr lvl="0"/>
            <a:r>
              <a:rPr lang="de-DE" dirty="0"/>
              <a:t>Neuwert ist der jeweils gültige Listenpreis der versicherten Sache im Neuzustand zuzüglich der Bezugskosten (z. B. Kosten für Verpackung, Fracht, Zölle, Montage</a:t>
            </a:r>
            <a:r>
              <a:rPr lang="de-DE" dirty="0" smtClean="0"/>
              <a:t>).</a:t>
            </a:r>
          </a:p>
          <a:p>
            <a:pPr lvl="0"/>
            <a:endParaRPr lang="de-DE" dirty="0"/>
          </a:p>
          <a:p>
            <a:pPr marL="342900" lvl="0" indent="-342900">
              <a:buFont typeface="Arial" panose="020B0604020202020204" pitchFamily="34" charset="0"/>
              <a:buChar char="•"/>
            </a:pPr>
            <a:r>
              <a:rPr lang="de-DE" dirty="0" smtClean="0"/>
              <a:t>Oder - </a:t>
            </a:r>
            <a:r>
              <a:rPr lang="de-DE" b="1" dirty="0" smtClean="0"/>
              <a:t>letzte </a:t>
            </a:r>
            <a:r>
              <a:rPr lang="de-DE" b="1" dirty="0"/>
              <a:t>Listenpreis </a:t>
            </a:r>
            <a:r>
              <a:rPr lang="de-DE" b="1" dirty="0" smtClean="0"/>
              <a:t>zuzüglich </a:t>
            </a:r>
            <a:r>
              <a:rPr lang="de-DE" b="1" dirty="0"/>
              <a:t>der </a:t>
            </a:r>
            <a:r>
              <a:rPr lang="de-DE" b="1" dirty="0" smtClean="0"/>
              <a:t>Bezugskosten</a:t>
            </a:r>
            <a:r>
              <a:rPr lang="de-DE" dirty="0" smtClean="0"/>
              <a:t> +- Preisentwicklung ohne Rabatte</a:t>
            </a:r>
          </a:p>
          <a:p>
            <a:pPr marL="342900" indent="-342900">
              <a:buFont typeface="Arial" panose="020B0604020202020204" pitchFamily="34" charset="0"/>
              <a:buChar char="•"/>
            </a:pPr>
            <a:r>
              <a:rPr lang="de-DE" dirty="0" smtClean="0"/>
              <a:t>Oder - </a:t>
            </a:r>
            <a:r>
              <a:rPr lang="de-DE" b="1" dirty="0" smtClean="0"/>
              <a:t>Kauf- </a:t>
            </a:r>
            <a:r>
              <a:rPr lang="de-DE" b="1" dirty="0"/>
              <a:t>oder Lieferpreis </a:t>
            </a:r>
            <a:r>
              <a:rPr lang="de-DE" b="1" dirty="0" smtClean="0"/>
              <a:t>zuzüglich </a:t>
            </a:r>
            <a:r>
              <a:rPr lang="de-DE" b="1" dirty="0"/>
              <a:t>der </a:t>
            </a:r>
            <a:r>
              <a:rPr lang="de-DE" b="1" dirty="0" smtClean="0"/>
              <a:t>Bezugskosten</a:t>
            </a:r>
            <a:r>
              <a:rPr lang="de-DE" dirty="0" smtClean="0"/>
              <a:t> +- </a:t>
            </a:r>
            <a:r>
              <a:rPr lang="de-DE" dirty="0"/>
              <a:t>Preisentwicklung ohne </a:t>
            </a:r>
            <a:r>
              <a:rPr lang="de-DE" dirty="0" smtClean="0"/>
              <a:t>Rabatte</a:t>
            </a:r>
          </a:p>
          <a:p>
            <a:pPr marL="342900" lvl="0" indent="-342900">
              <a:buFont typeface="Arial" panose="020B0604020202020204" pitchFamily="34" charset="0"/>
              <a:buChar char="•"/>
            </a:pPr>
            <a:endParaRPr lang="de-DE" dirty="0"/>
          </a:p>
          <a:p>
            <a:pPr lvl="0"/>
            <a:r>
              <a:rPr lang="de-DE" dirty="0" smtClean="0"/>
              <a:t>Kann </a:t>
            </a:r>
            <a:r>
              <a:rPr lang="de-DE" dirty="0"/>
              <a:t>weder ein Listenpreis noch ein Kauf- oder Lieferpreis ermittelt werden, so ist die </a:t>
            </a:r>
            <a:r>
              <a:rPr lang="de-DE" b="1" dirty="0"/>
              <a:t>Summe der Kosten</a:t>
            </a:r>
            <a:r>
              <a:rPr lang="de-DE" dirty="0"/>
              <a:t> maßgebend, die jeweils notwendig war, um die Sache in der vorliegenden </a:t>
            </a:r>
            <a:r>
              <a:rPr lang="de-DE" b="1" dirty="0"/>
              <a:t>gleichen Art und Güte</a:t>
            </a:r>
            <a:r>
              <a:rPr lang="de-DE" dirty="0"/>
              <a:t> (z. B. Konstruktion, Abmessung, Leistung) zuzüglich der </a:t>
            </a:r>
            <a:r>
              <a:rPr lang="de-DE" dirty="0" smtClean="0"/>
              <a:t>Handelsspanne </a:t>
            </a:r>
            <a:r>
              <a:rPr lang="de-DE" dirty="0"/>
              <a:t>und der </a:t>
            </a:r>
            <a:r>
              <a:rPr lang="de-DE" b="1" dirty="0"/>
              <a:t>Bezugskosten</a:t>
            </a:r>
            <a:r>
              <a:rPr lang="de-DE" dirty="0"/>
              <a:t> wiederherzustellen. Dieser Betrag ist entsprechend der Preisentwicklung zu vermindern oder zu erhöhen. </a:t>
            </a:r>
          </a:p>
        </p:txBody>
      </p:sp>
      <p:sp>
        <p:nvSpPr>
          <p:cNvPr id="4" name="Titel 3"/>
          <p:cNvSpPr>
            <a:spLocks noGrp="1"/>
          </p:cNvSpPr>
          <p:nvPr>
            <p:ph type="title"/>
          </p:nvPr>
        </p:nvSpPr>
        <p:spPr/>
        <p:txBody>
          <a:bodyPr/>
          <a:lstStyle/>
          <a:p>
            <a:r>
              <a:rPr lang="de-DE" dirty="0" smtClean="0"/>
              <a:t>Rechtliche Grundlagen - Maschine</a:t>
            </a:r>
            <a:endParaRPr lang="de-DE" dirty="0"/>
          </a:p>
        </p:txBody>
      </p:sp>
    </p:spTree>
    <p:extLst>
      <p:ext uri="{BB962C8B-B14F-4D97-AF65-F5344CB8AC3E}">
        <p14:creationId xmlns:p14="http://schemas.microsoft.com/office/powerpoint/2010/main" val="411633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half" idx="2"/>
          </p:nvPr>
        </p:nvSpPr>
        <p:spPr/>
        <p:txBody>
          <a:bodyPr/>
          <a:lstStyle/>
          <a:p>
            <a:r>
              <a:rPr lang="de-DE" dirty="0" smtClean="0"/>
              <a:t>Wie </a:t>
            </a:r>
            <a:r>
              <a:rPr lang="de-DE" dirty="0"/>
              <a:t>wird der Wert von beschädigten oder zerstörten </a:t>
            </a:r>
            <a:r>
              <a:rPr lang="de-DE" dirty="0" smtClean="0"/>
              <a:t>Gebäuden/Gegenständen in der Regeln / in marktüblichen Bedingungen festgelegt</a:t>
            </a:r>
            <a:r>
              <a:rPr lang="de-DE" dirty="0"/>
              <a:t>?</a:t>
            </a:r>
            <a:endParaRPr lang="de-DE" i="1" dirty="0" smtClean="0"/>
          </a:p>
        </p:txBody>
      </p:sp>
      <p:sp>
        <p:nvSpPr>
          <p:cNvPr id="4" name="Titel 3"/>
          <p:cNvSpPr>
            <a:spLocks noGrp="1"/>
          </p:cNvSpPr>
          <p:nvPr>
            <p:ph type="title"/>
          </p:nvPr>
        </p:nvSpPr>
        <p:spPr/>
        <p:txBody>
          <a:bodyPr/>
          <a:lstStyle/>
          <a:p>
            <a:r>
              <a:rPr lang="de-DE" dirty="0" smtClean="0"/>
              <a:t>Rechtliche </a:t>
            </a:r>
            <a:r>
              <a:rPr lang="de-DE" dirty="0"/>
              <a:t>Grundlagen </a:t>
            </a:r>
            <a:r>
              <a:rPr lang="de-DE" dirty="0" smtClean="0"/>
              <a:t>- Gebäude/Inhalt/TV</a:t>
            </a:r>
            <a:endParaRPr lang="de-DE" dirty="0"/>
          </a:p>
        </p:txBody>
      </p:sp>
    </p:spTree>
    <p:extLst>
      <p:ext uri="{BB962C8B-B14F-4D97-AF65-F5344CB8AC3E}">
        <p14:creationId xmlns:p14="http://schemas.microsoft.com/office/powerpoint/2010/main" val="3486100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half" idx="2"/>
          </p:nvPr>
        </p:nvSpPr>
        <p:spPr/>
        <p:txBody>
          <a:bodyPr/>
          <a:lstStyle/>
          <a:p>
            <a:r>
              <a:rPr lang="de-DE" u="sng" dirty="0" smtClean="0"/>
              <a:t>Neuwertschaden</a:t>
            </a:r>
          </a:p>
          <a:p>
            <a:endParaRPr lang="de-DE" i="1" dirty="0"/>
          </a:p>
          <a:p>
            <a:r>
              <a:rPr lang="de-DE" b="1" dirty="0" smtClean="0"/>
              <a:t>Gebäude/Inhalt: </a:t>
            </a:r>
            <a:r>
              <a:rPr lang="de-DE" dirty="0" smtClean="0"/>
              <a:t>Kosten </a:t>
            </a:r>
            <a:r>
              <a:rPr lang="de-DE" dirty="0"/>
              <a:t>für eine gleichwertige Neuanschaffung </a:t>
            </a:r>
            <a:r>
              <a:rPr lang="de-DE" dirty="0" smtClean="0"/>
              <a:t>= Neuwert / Wertzuschlag / gleitender Neuwert </a:t>
            </a:r>
          </a:p>
          <a:p>
            <a:endParaRPr lang="de-DE" b="1" i="1" dirty="0"/>
          </a:p>
          <a:p>
            <a:r>
              <a:rPr lang="de-DE" b="1" dirty="0" smtClean="0"/>
              <a:t>Elektronik: </a:t>
            </a:r>
            <a:r>
              <a:rPr lang="de-DE" dirty="0" smtClean="0"/>
              <a:t>Kosten für Geräte der gleiche Art, Güte </a:t>
            </a:r>
            <a:r>
              <a:rPr lang="de-DE" dirty="0"/>
              <a:t>und Funktion </a:t>
            </a:r>
            <a:r>
              <a:rPr lang="de-DE" dirty="0" smtClean="0"/>
              <a:t>= </a:t>
            </a:r>
            <a:r>
              <a:rPr lang="de-DE" dirty="0"/>
              <a:t>Neuwert</a:t>
            </a:r>
          </a:p>
          <a:p>
            <a:endParaRPr lang="de-DE" b="1" dirty="0"/>
          </a:p>
          <a:p>
            <a:r>
              <a:rPr lang="de-DE" b="1" dirty="0" smtClean="0"/>
              <a:t>Maschine: </a:t>
            </a:r>
            <a:r>
              <a:rPr lang="de-DE" dirty="0" smtClean="0"/>
              <a:t>Kosten einer gleichartigen Maschine (inkl. Beschaffungskosten) = Neuwert bei neuen Anlagen / Zeitwert / Wiederbeschaffungspreis</a:t>
            </a:r>
          </a:p>
          <a:p>
            <a:endParaRPr lang="de-DE" b="1" dirty="0"/>
          </a:p>
          <a:p>
            <a:endParaRPr lang="de-DE" b="1" dirty="0" smtClean="0"/>
          </a:p>
          <a:p>
            <a:r>
              <a:rPr lang="de-DE" b="1" dirty="0" smtClean="0"/>
              <a:t>Entschädigung immer nach Abzug des Altmaterials / Restwert</a:t>
            </a:r>
            <a:endParaRPr lang="de-DE" dirty="0" smtClean="0"/>
          </a:p>
        </p:txBody>
      </p:sp>
      <p:sp>
        <p:nvSpPr>
          <p:cNvPr id="4" name="Titel 3"/>
          <p:cNvSpPr>
            <a:spLocks noGrp="1"/>
          </p:cNvSpPr>
          <p:nvPr>
            <p:ph type="title"/>
          </p:nvPr>
        </p:nvSpPr>
        <p:spPr/>
        <p:txBody>
          <a:bodyPr/>
          <a:lstStyle/>
          <a:p>
            <a:r>
              <a:rPr lang="de-DE" dirty="0" smtClean="0"/>
              <a:t>Rechtliche Grundlagen – Gebäude/Inhalt/TV</a:t>
            </a:r>
            <a:endParaRPr lang="de-DE" dirty="0"/>
          </a:p>
        </p:txBody>
      </p:sp>
    </p:spTree>
    <p:extLst>
      <p:ext uri="{BB962C8B-B14F-4D97-AF65-F5344CB8AC3E}">
        <p14:creationId xmlns:p14="http://schemas.microsoft.com/office/powerpoint/2010/main" val="266232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half" idx="2"/>
          </p:nvPr>
        </p:nvSpPr>
        <p:spPr/>
        <p:txBody>
          <a:bodyPr/>
          <a:lstStyle/>
          <a:p>
            <a:r>
              <a:rPr lang="de-DE" u="sng" dirty="0" smtClean="0"/>
              <a:t>Zeitwertschaden (i.d.R. pauschale Abnutzung)</a:t>
            </a:r>
          </a:p>
          <a:p>
            <a:endParaRPr lang="de-DE" i="1" dirty="0"/>
          </a:p>
          <a:p>
            <a:r>
              <a:rPr lang="de-DE" b="1" dirty="0"/>
              <a:t>Gebäude/Inhalt: </a:t>
            </a:r>
            <a:r>
              <a:rPr lang="de-DE" dirty="0"/>
              <a:t>Neuwert - Wertminderung </a:t>
            </a:r>
            <a:r>
              <a:rPr lang="de-DE" dirty="0" smtClean="0"/>
              <a:t>= Zeitwert</a:t>
            </a:r>
            <a:endParaRPr lang="de-DE" dirty="0"/>
          </a:p>
          <a:p>
            <a:endParaRPr lang="de-DE" b="1" i="1" dirty="0"/>
          </a:p>
          <a:p>
            <a:r>
              <a:rPr lang="de-DE" b="1" dirty="0" smtClean="0"/>
              <a:t>Elektronik</a:t>
            </a:r>
            <a:r>
              <a:rPr lang="de-DE" b="1" dirty="0"/>
              <a:t>: </a:t>
            </a:r>
            <a:r>
              <a:rPr lang="de-DE" dirty="0"/>
              <a:t>Neuwert - Wertminderung </a:t>
            </a:r>
            <a:r>
              <a:rPr lang="de-DE" dirty="0" smtClean="0"/>
              <a:t>= Zeitwert</a:t>
            </a:r>
          </a:p>
          <a:p>
            <a:endParaRPr lang="de-DE" b="1" dirty="0"/>
          </a:p>
          <a:p>
            <a:r>
              <a:rPr lang="de-DE" b="1" dirty="0" smtClean="0"/>
              <a:t>Maschine: </a:t>
            </a:r>
            <a:r>
              <a:rPr lang="de-DE" dirty="0"/>
              <a:t>Neuwert - Wertminderung = Zeitwert</a:t>
            </a:r>
          </a:p>
          <a:p>
            <a:endParaRPr lang="de-DE" b="1" dirty="0" smtClean="0"/>
          </a:p>
          <a:p>
            <a:endParaRPr lang="de-DE" b="1" dirty="0"/>
          </a:p>
          <a:p>
            <a:r>
              <a:rPr lang="de-DE" b="1" dirty="0"/>
              <a:t>Entschädigung immer nach Abzug des </a:t>
            </a:r>
            <a:r>
              <a:rPr lang="de-DE" b="1" dirty="0" smtClean="0"/>
              <a:t>Altmaterials / Restwert</a:t>
            </a:r>
            <a:endParaRPr lang="de-DE" dirty="0"/>
          </a:p>
          <a:p>
            <a:endParaRPr lang="de-DE" dirty="0" smtClean="0"/>
          </a:p>
        </p:txBody>
      </p:sp>
      <p:sp>
        <p:nvSpPr>
          <p:cNvPr id="4" name="Titel 3"/>
          <p:cNvSpPr>
            <a:spLocks noGrp="1"/>
          </p:cNvSpPr>
          <p:nvPr>
            <p:ph type="title"/>
          </p:nvPr>
        </p:nvSpPr>
        <p:spPr/>
        <p:txBody>
          <a:bodyPr/>
          <a:lstStyle/>
          <a:p>
            <a:r>
              <a:rPr lang="de-DE" dirty="0" smtClean="0"/>
              <a:t>Rechtliche Grundlagen – </a:t>
            </a:r>
            <a:r>
              <a:rPr lang="de-DE" dirty="0"/>
              <a:t>Gebäude/Inhalt/TV</a:t>
            </a:r>
          </a:p>
        </p:txBody>
      </p:sp>
    </p:spTree>
    <p:extLst>
      <p:ext uri="{BB962C8B-B14F-4D97-AF65-F5344CB8AC3E}">
        <p14:creationId xmlns:p14="http://schemas.microsoft.com/office/powerpoint/2010/main" val="127782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half" idx="2"/>
          </p:nvPr>
        </p:nvSpPr>
        <p:spPr/>
        <p:txBody>
          <a:bodyPr/>
          <a:lstStyle/>
          <a:p>
            <a:endParaRPr lang="de-DE" dirty="0" smtClean="0"/>
          </a:p>
          <a:p>
            <a:endParaRPr lang="de-DE" dirty="0"/>
          </a:p>
          <a:p>
            <a:endParaRPr lang="de-DE" dirty="0" smtClean="0"/>
          </a:p>
          <a:p>
            <a:endParaRPr lang="de-DE" dirty="0"/>
          </a:p>
          <a:p>
            <a:endParaRPr lang="de-DE" dirty="0" smtClean="0"/>
          </a:p>
          <a:p>
            <a:r>
              <a:rPr lang="de-DE" dirty="0" smtClean="0"/>
              <a:t>Wie kann die Versicherungssumme für Gebäude unverbindlich ermittelt werden?</a:t>
            </a:r>
            <a:endParaRPr lang="de-DE" dirty="0"/>
          </a:p>
        </p:txBody>
      </p:sp>
      <p:sp>
        <p:nvSpPr>
          <p:cNvPr id="4" name="Titel 3"/>
          <p:cNvSpPr>
            <a:spLocks noGrp="1"/>
          </p:cNvSpPr>
          <p:nvPr>
            <p:ph type="title"/>
          </p:nvPr>
        </p:nvSpPr>
        <p:spPr/>
        <p:txBody>
          <a:bodyPr/>
          <a:lstStyle/>
          <a:p>
            <a:r>
              <a:rPr lang="de-DE" dirty="0" smtClean="0"/>
              <a:t>Versicherungstechnische KBF – Gebäude/Inhalt</a:t>
            </a:r>
            <a:endParaRPr lang="de-DE" dirty="0"/>
          </a:p>
        </p:txBody>
      </p:sp>
    </p:spTree>
    <p:extLst>
      <p:ext uri="{BB962C8B-B14F-4D97-AF65-F5344CB8AC3E}">
        <p14:creationId xmlns:p14="http://schemas.microsoft.com/office/powerpoint/2010/main" val="10366711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r>
              <a:rPr lang="de-DE" u="sng" dirty="0" err="1" smtClean="0"/>
              <a:t>SkenData</a:t>
            </a:r>
            <a:r>
              <a:rPr lang="de-DE" u="sng" dirty="0"/>
              <a:t> </a:t>
            </a:r>
            <a:r>
              <a:rPr lang="de-DE" u="sng" dirty="0" smtClean="0"/>
              <a:t>- Tool-Wert14</a:t>
            </a:r>
          </a:p>
          <a:p>
            <a:endParaRPr lang="de-DE" u="sng" dirty="0"/>
          </a:p>
          <a:p>
            <a:pPr marL="342900" lvl="0" indent="-342900">
              <a:buFont typeface="Arial" panose="020B0604020202020204" pitchFamily="34" charset="0"/>
              <a:buChar char="•"/>
            </a:pPr>
            <a:r>
              <a:rPr lang="de-DE" dirty="0"/>
              <a:t>3D-Gebäudedaten und Luftbilder</a:t>
            </a:r>
          </a:p>
          <a:p>
            <a:pPr marL="342900" lvl="0" indent="-342900">
              <a:buFont typeface="Arial" panose="020B0604020202020204" pitchFamily="34" charset="0"/>
              <a:buChar char="•"/>
            </a:pPr>
            <a:r>
              <a:rPr lang="de-DE" dirty="0"/>
              <a:t>c</a:t>
            </a:r>
            <a:r>
              <a:rPr lang="de-DE" dirty="0" smtClean="0"/>
              <a:t>a</a:t>
            </a:r>
            <a:r>
              <a:rPr lang="de-DE" dirty="0"/>
              <a:t>. 51 Mio. Gebäude an ca. 21 Mio. Adressen</a:t>
            </a:r>
          </a:p>
          <a:p>
            <a:pPr marL="342900" lvl="0" indent="-342900">
              <a:buFont typeface="Arial" panose="020B0604020202020204" pitchFamily="34" charset="0"/>
              <a:buChar char="•"/>
            </a:pPr>
            <a:r>
              <a:rPr lang="de-DE" dirty="0"/>
              <a:t>ü</a:t>
            </a:r>
            <a:r>
              <a:rPr lang="de-DE" dirty="0" smtClean="0"/>
              <a:t>ber </a:t>
            </a:r>
            <a:r>
              <a:rPr lang="de-DE" dirty="0"/>
              <a:t>70 verschiedene Gebäudetypen wählbar</a:t>
            </a:r>
          </a:p>
          <a:p>
            <a:pPr marL="342900" lvl="0" indent="-342900">
              <a:buFont typeface="Arial" panose="020B0604020202020204" pitchFamily="34" charset="0"/>
              <a:buChar char="•"/>
            </a:pPr>
            <a:r>
              <a:rPr lang="de-DE" dirty="0"/>
              <a:t>ZÜRS-Zonen Auswertung optional</a:t>
            </a:r>
          </a:p>
          <a:p>
            <a:pPr marL="342900" lvl="0" indent="-342900">
              <a:buFont typeface="Arial" panose="020B0604020202020204" pitchFamily="34" charset="0"/>
              <a:buChar char="•"/>
            </a:pPr>
            <a:r>
              <a:rPr lang="de-DE" dirty="0"/>
              <a:t>Unterversicherungsverzicht bei über 30 </a:t>
            </a:r>
            <a:r>
              <a:rPr lang="de-DE" dirty="0" smtClean="0"/>
              <a:t>VR</a:t>
            </a:r>
          </a:p>
          <a:p>
            <a:pPr marL="742950" lvl="1" indent="-285750">
              <a:buFont typeface="Arial" panose="020B0604020202020204" pitchFamily="34" charset="0"/>
              <a:buChar char="•"/>
            </a:pPr>
            <a:r>
              <a:rPr lang="de-DE" dirty="0" smtClean="0"/>
              <a:t>SV bis 10 Mio. EUR</a:t>
            </a:r>
          </a:p>
          <a:p>
            <a:pPr marL="742950" lvl="1" indent="-285750">
              <a:buFont typeface="Arial" panose="020B0604020202020204" pitchFamily="34" charset="0"/>
              <a:buChar char="•"/>
            </a:pPr>
            <a:r>
              <a:rPr lang="de-DE" dirty="0" smtClean="0"/>
              <a:t>HDI </a:t>
            </a:r>
            <a:r>
              <a:rPr lang="de-DE" dirty="0"/>
              <a:t>bis 15 Mio. EUR</a:t>
            </a:r>
          </a:p>
          <a:p>
            <a:pPr marL="342900" lvl="0" indent="-342900">
              <a:buFont typeface="Arial" panose="020B0604020202020204" pitchFamily="34" charset="0"/>
              <a:buChar char="•"/>
            </a:pPr>
            <a:r>
              <a:rPr lang="de-DE" dirty="0"/>
              <a:t>Probleme: </a:t>
            </a:r>
          </a:p>
          <a:p>
            <a:pPr marL="742950" lvl="1" indent="-285750">
              <a:buFont typeface="Arial" panose="020B0604020202020204" pitchFamily="34" charset="0"/>
              <a:buChar char="•"/>
            </a:pPr>
            <a:r>
              <a:rPr lang="de-DE" dirty="0"/>
              <a:t>hoher Anteil bezüglich des Denkmalschutzes</a:t>
            </a:r>
          </a:p>
          <a:p>
            <a:pPr marL="742950" lvl="1" indent="-285750">
              <a:buFont typeface="Arial" panose="020B0604020202020204" pitchFamily="34" charset="0"/>
              <a:buChar char="•"/>
            </a:pPr>
            <a:r>
              <a:rPr lang="de-DE" dirty="0"/>
              <a:t>teilweise werden Gebäudedaten nicht automatisch gezogen</a:t>
            </a:r>
          </a:p>
          <a:p>
            <a:pPr marL="742950" lvl="1" indent="-285750">
              <a:buFont typeface="Arial" panose="020B0604020202020204" pitchFamily="34" charset="0"/>
              <a:buChar char="•"/>
            </a:pPr>
            <a:r>
              <a:rPr lang="de-DE" dirty="0"/>
              <a:t>Komplexe </a:t>
            </a:r>
            <a:r>
              <a:rPr lang="de-DE" dirty="0" smtClean="0"/>
              <a:t>Gebäude </a:t>
            </a:r>
            <a:r>
              <a:rPr lang="de-DE" dirty="0"/>
              <a:t>(Form, Material etc.) und Gebäude insbesondere in der </a:t>
            </a:r>
            <a:r>
              <a:rPr lang="de-DE" dirty="0" smtClean="0"/>
              <a:t>Industriebereich</a:t>
            </a:r>
            <a:endParaRPr lang="de-DE" dirty="0"/>
          </a:p>
        </p:txBody>
      </p:sp>
      <p:sp>
        <p:nvSpPr>
          <p:cNvPr id="4" name="Titel 3"/>
          <p:cNvSpPr>
            <a:spLocks noGrp="1"/>
          </p:cNvSpPr>
          <p:nvPr>
            <p:ph type="title"/>
          </p:nvPr>
        </p:nvSpPr>
        <p:spPr/>
        <p:txBody>
          <a:bodyPr/>
          <a:lstStyle/>
          <a:p>
            <a:r>
              <a:rPr lang="de-DE" dirty="0" smtClean="0"/>
              <a:t>Versicherungstechnische KBF – Gebäude/Inhalt</a:t>
            </a:r>
            <a:endParaRPr lang="de-DE" dirty="0"/>
          </a:p>
        </p:txBody>
      </p:sp>
    </p:spTree>
    <p:extLst>
      <p:ext uri="{BB962C8B-B14F-4D97-AF65-F5344CB8AC3E}">
        <p14:creationId xmlns:p14="http://schemas.microsoft.com/office/powerpoint/2010/main" val="1013273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p:txBody>
          <a:bodyPr/>
          <a:lstStyle/>
          <a:p>
            <a:r>
              <a:rPr lang="de-DE" u="sng" dirty="0"/>
              <a:t>Gutachter</a:t>
            </a:r>
          </a:p>
          <a:p>
            <a:r>
              <a:rPr lang="de-DE" dirty="0"/>
              <a:t> </a:t>
            </a:r>
          </a:p>
          <a:p>
            <a:pPr marL="342900" lvl="0" indent="-342900">
              <a:buFont typeface="Arial" panose="020B0604020202020204" pitchFamily="34" charset="0"/>
              <a:buChar char="•"/>
            </a:pPr>
            <a:r>
              <a:rPr lang="de-DE" dirty="0"/>
              <a:t>Kostenaufwendiger</a:t>
            </a:r>
          </a:p>
          <a:p>
            <a:pPr marL="342900" lvl="0" indent="-342900">
              <a:buFont typeface="Arial" panose="020B0604020202020204" pitchFamily="34" charset="0"/>
              <a:buChar char="•"/>
            </a:pPr>
            <a:r>
              <a:rPr lang="de-DE" dirty="0"/>
              <a:t>Bei hohem Denkmalschutzanteil</a:t>
            </a:r>
          </a:p>
          <a:p>
            <a:pPr marL="342900" lvl="0" indent="-342900">
              <a:buFont typeface="Arial" panose="020B0604020202020204" pitchFamily="34" charset="0"/>
              <a:buChar char="•"/>
            </a:pPr>
            <a:r>
              <a:rPr lang="de-DE" dirty="0"/>
              <a:t>Komplexe Gebäude und Gebäude insbesondere </a:t>
            </a:r>
            <a:r>
              <a:rPr lang="de-DE" dirty="0" smtClean="0"/>
              <a:t>im Industriebereich</a:t>
            </a:r>
            <a:endParaRPr lang="de-DE" dirty="0"/>
          </a:p>
          <a:p>
            <a:pPr marL="342900" indent="-342900">
              <a:buFont typeface="Arial" panose="020B0604020202020204" pitchFamily="34" charset="0"/>
              <a:buChar char="•"/>
            </a:pPr>
            <a:r>
              <a:rPr lang="de-DE" dirty="0"/>
              <a:t>Bei fehlerhafter Bewertung – Haftung des </a:t>
            </a:r>
            <a:r>
              <a:rPr lang="de-DE" dirty="0" smtClean="0"/>
              <a:t>Gutachters</a:t>
            </a:r>
          </a:p>
          <a:p>
            <a:pPr marL="342900" indent="-342900">
              <a:buFont typeface="Arial" panose="020B0604020202020204" pitchFamily="34" charset="0"/>
              <a:buChar char="•"/>
            </a:pPr>
            <a:endParaRPr lang="de-DE" dirty="0" smtClean="0"/>
          </a:p>
          <a:p>
            <a:r>
              <a:rPr lang="de-DE" u="sng" dirty="0" err="1" smtClean="0"/>
              <a:t>Umrechung</a:t>
            </a:r>
            <a:r>
              <a:rPr lang="de-DE" u="sng" dirty="0" smtClean="0"/>
              <a:t> aktueller Neuwert / </a:t>
            </a:r>
            <a:r>
              <a:rPr lang="de-DE" b="1" u="sng" dirty="0" smtClean="0"/>
              <a:t>Neubau</a:t>
            </a:r>
          </a:p>
          <a:p>
            <a:endParaRPr lang="de-DE" u="sng" dirty="0" smtClean="0"/>
          </a:p>
          <a:p>
            <a:r>
              <a:rPr lang="de-DE" u="sng" dirty="0" smtClean="0"/>
              <a:t>Wertermittlungsbögen der VR</a:t>
            </a:r>
            <a:r>
              <a:rPr lang="de-DE" dirty="0" smtClean="0"/>
              <a:t> </a:t>
            </a:r>
          </a:p>
          <a:p>
            <a:endParaRPr lang="de-DE" dirty="0" smtClean="0"/>
          </a:p>
          <a:p>
            <a:pPr marL="342900" indent="-342900">
              <a:buFont typeface="Arial" panose="020B0604020202020204" pitchFamily="34" charset="0"/>
              <a:buChar char="•"/>
            </a:pPr>
            <a:r>
              <a:rPr lang="de-DE" dirty="0" smtClean="0"/>
              <a:t>Bögen von den VR mit gleichzeitiger Unterversicherungsverzichtserklärung</a:t>
            </a:r>
            <a:endParaRPr lang="de-DE" dirty="0"/>
          </a:p>
        </p:txBody>
      </p:sp>
      <p:sp>
        <p:nvSpPr>
          <p:cNvPr id="4" name="Titel 3"/>
          <p:cNvSpPr>
            <a:spLocks noGrp="1"/>
          </p:cNvSpPr>
          <p:nvPr>
            <p:ph type="title"/>
          </p:nvPr>
        </p:nvSpPr>
        <p:spPr/>
        <p:txBody>
          <a:bodyPr/>
          <a:lstStyle/>
          <a:p>
            <a:r>
              <a:rPr lang="de-DE" dirty="0"/>
              <a:t>Versicherungstechnische KBF – Gebäude/Inhalt</a:t>
            </a:r>
          </a:p>
        </p:txBody>
      </p:sp>
    </p:spTree>
    <p:extLst>
      <p:ext uri="{BB962C8B-B14F-4D97-AF65-F5344CB8AC3E}">
        <p14:creationId xmlns:p14="http://schemas.microsoft.com/office/powerpoint/2010/main" val="3029834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6444626"/>
            <a:ext cx="4489371" cy="369332"/>
          </a:xfrm>
          <a:prstGeom prst="rect">
            <a:avLst/>
          </a:prstGeom>
        </p:spPr>
        <p:txBody>
          <a:bodyPr wrap="none">
            <a:spAutoFit/>
          </a:bodyPr>
          <a:lstStyle/>
          <a:p>
            <a:r>
              <a:rPr lang="de-DE" dirty="0">
                <a:solidFill>
                  <a:srgbClr val="1D2D4B"/>
                </a:solidFill>
              </a:rPr>
              <a:t>Jan Weithase, Olaf Bleuel, Marcel Schulte</a:t>
            </a:r>
          </a:p>
        </p:txBody>
      </p:sp>
      <p:sp>
        <p:nvSpPr>
          <p:cNvPr id="2" name="Titel 1"/>
          <p:cNvSpPr>
            <a:spLocks noGrp="1"/>
          </p:cNvSpPr>
          <p:nvPr>
            <p:ph type="title"/>
          </p:nvPr>
        </p:nvSpPr>
        <p:spPr>
          <a:xfrm>
            <a:off x="292503" y="131137"/>
            <a:ext cx="10314206" cy="1325563"/>
          </a:xfrm>
        </p:spPr>
        <p:txBody>
          <a:bodyPr/>
          <a:lstStyle/>
          <a:p>
            <a:r>
              <a:rPr lang="de-DE" dirty="0" smtClean="0"/>
              <a:t>PROLOG</a:t>
            </a:r>
            <a:br>
              <a:rPr lang="de-DE" dirty="0" smtClean="0"/>
            </a:br>
            <a:r>
              <a:rPr lang="de-DE" dirty="0"/>
              <a:t/>
            </a:r>
            <a:br>
              <a:rPr lang="de-DE" dirty="0"/>
            </a:br>
            <a:r>
              <a:rPr lang="de-DE" dirty="0" smtClean="0"/>
              <a:t>WISSEN - WOLLEN - KÖNNEN</a:t>
            </a:r>
            <a:endParaRPr lang="de-DE"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619" y="2237648"/>
            <a:ext cx="10262145" cy="4076157"/>
          </a:xfrm>
          <a:prstGeom prst="rect">
            <a:avLst/>
          </a:prstGeom>
        </p:spPr>
      </p:pic>
      <p:pic>
        <p:nvPicPr>
          <p:cNvPr id="11" name="Grafik 10"/>
          <p:cNvPicPr>
            <a:picLocks noChangeAspect="1"/>
          </p:cNvPicPr>
          <p:nvPr/>
        </p:nvPicPr>
        <p:blipFill rotWithShape="1">
          <a:blip r:embed="rId3">
            <a:extLst>
              <a:ext uri="{28A0092B-C50C-407E-A947-70E740481C1C}">
                <a14:useLocalDpi xmlns:a14="http://schemas.microsoft.com/office/drawing/2010/main" val="0"/>
              </a:ext>
            </a:extLst>
          </a:blip>
          <a:srcRect l="29678" t="47654" r="34678" b="30095"/>
          <a:stretch/>
        </p:blipFill>
        <p:spPr>
          <a:xfrm>
            <a:off x="3636000" y="3420000"/>
            <a:ext cx="4356000" cy="1548000"/>
          </a:xfrm>
          <a:prstGeom prst="rect">
            <a:avLst/>
          </a:prstGeom>
        </p:spPr>
      </p:pic>
      <p:pic>
        <p:nvPicPr>
          <p:cNvPr id="12" name="Grafik 11"/>
          <p:cNvPicPr>
            <a:picLocks noChangeAspect="1"/>
          </p:cNvPicPr>
          <p:nvPr/>
        </p:nvPicPr>
        <p:blipFill rotWithShape="1">
          <a:blip r:embed="rId4" cstate="print">
            <a:extLst>
              <a:ext uri="{28A0092B-C50C-407E-A947-70E740481C1C}">
                <a14:useLocalDpi xmlns:a14="http://schemas.microsoft.com/office/drawing/2010/main" val="0"/>
              </a:ext>
            </a:extLst>
          </a:blip>
          <a:srcRect l="30895" t="24296" r="29465" b="4949"/>
          <a:stretch/>
        </p:blipFill>
        <p:spPr>
          <a:xfrm>
            <a:off x="3636000" y="1597623"/>
            <a:ext cx="4784117" cy="4803614"/>
          </a:xfrm>
          <a:prstGeom prst="rect">
            <a:avLst/>
          </a:prstGeom>
          <a:ln>
            <a:solidFill>
              <a:srgbClr val="1D2D4B"/>
            </a:solidFill>
          </a:ln>
        </p:spPr>
      </p:pic>
    </p:spTree>
    <p:extLst>
      <p:ext uri="{BB962C8B-B14F-4D97-AF65-F5344CB8AC3E}">
        <p14:creationId xmlns:p14="http://schemas.microsoft.com/office/powerpoint/2010/main" val="29968505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a:p>
          <a:p>
            <a:endParaRPr lang="de-DE" dirty="0"/>
          </a:p>
          <a:p>
            <a:r>
              <a:rPr lang="de-DE" dirty="0" smtClean="0"/>
              <a:t>Letztendlich </a:t>
            </a:r>
            <a:r>
              <a:rPr lang="de-DE" dirty="0"/>
              <a:t>liegt die Verantwortung </a:t>
            </a:r>
            <a:r>
              <a:rPr lang="de-DE" dirty="0" smtClean="0"/>
              <a:t>für die Versicherungssumme</a:t>
            </a:r>
            <a:r>
              <a:rPr lang="de-DE" b="1" dirty="0" smtClean="0"/>
              <a:t> beim VN!</a:t>
            </a:r>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6159484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p:txBody>
          <a:bodyPr/>
          <a:lstStyle/>
          <a:p>
            <a:r>
              <a:rPr lang="de-DE" dirty="0" smtClean="0"/>
              <a:t>Mögliche Risiken im Schadenfall:</a:t>
            </a:r>
          </a:p>
          <a:p>
            <a:endParaRPr lang="de-DE" dirty="0"/>
          </a:p>
          <a:p>
            <a:pPr marL="342900" indent="-342900">
              <a:buFont typeface="Arial" panose="020B0604020202020204" pitchFamily="34" charset="0"/>
              <a:buChar char="•"/>
            </a:pPr>
            <a:r>
              <a:rPr lang="de-DE" dirty="0" smtClean="0"/>
              <a:t>Fehlerhafte Versicherungssumme</a:t>
            </a:r>
          </a:p>
          <a:p>
            <a:pPr marL="800100" lvl="1" indent="-342900">
              <a:buFont typeface="Arial" panose="020B0604020202020204" pitchFamily="34" charset="0"/>
              <a:buChar char="•"/>
            </a:pPr>
            <a:r>
              <a:rPr lang="de-DE" dirty="0" smtClean="0"/>
              <a:t>Übernahme Vorversicherer</a:t>
            </a:r>
          </a:p>
          <a:p>
            <a:pPr marL="800100" lvl="1" indent="-342900">
              <a:buFont typeface="Arial" panose="020B0604020202020204" pitchFamily="34" charset="0"/>
              <a:buChar char="•"/>
            </a:pPr>
            <a:r>
              <a:rPr lang="de-DE" dirty="0" smtClean="0"/>
              <a:t>Mehrwertsteuer </a:t>
            </a:r>
            <a:r>
              <a:rPr lang="de-DE" dirty="0"/>
              <a:t>bei </a:t>
            </a:r>
            <a:r>
              <a:rPr lang="de-DE" dirty="0" smtClean="0"/>
              <a:t>Bezugskosten</a:t>
            </a:r>
          </a:p>
          <a:p>
            <a:pPr marL="800100" lvl="1" indent="-342900">
              <a:buFont typeface="Arial" panose="020B0604020202020204" pitchFamily="34" charset="0"/>
              <a:buChar char="•"/>
            </a:pPr>
            <a:r>
              <a:rPr lang="de-DE" dirty="0" smtClean="0"/>
              <a:t>Rabatte</a:t>
            </a:r>
          </a:p>
          <a:p>
            <a:pPr marL="800100" lvl="1" indent="-342900">
              <a:buFont typeface="Arial" panose="020B0604020202020204" pitchFamily="34" charset="0"/>
              <a:buChar char="•"/>
            </a:pPr>
            <a:r>
              <a:rPr lang="de-DE" dirty="0" smtClean="0"/>
              <a:t>Bezugskosten</a:t>
            </a:r>
          </a:p>
          <a:p>
            <a:pPr marL="800100" lvl="1" indent="-342900">
              <a:buFont typeface="Arial" panose="020B0604020202020204" pitchFamily="34" charset="0"/>
              <a:buChar char="•"/>
            </a:pPr>
            <a:r>
              <a:rPr lang="de-DE" dirty="0"/>
              <a:t>Aktuelle Wertsteigerung bei </a:t>
            </a:r>
            <a:r>
              <a:rPr lang="de-DE" dirty="0" smtClean="0"/>
              <a:t>VR Wechsel </a:t>
            </a:r>
            <a:r>
              <a:rPr lang="de-DE" dirty="0"/>
              <a:t>missachtet </a:t>
            </a:r>
            <a:r>
              <a:rPr lang="de-DE" dirty="0" smtClean="0"/>
              <a:t>(Wertzuschlagklausel) </a:t>
            </a:r>
          </a:p>
          <a:p>
            <a:pPr marL="800100" lvl="1" indent="-342900">
              <a:buFont typeface="Arial" panose="020B0604020202020204" pitchFamily="34" charset="0"/>
              <a:buChar char="•"/>
            </a:pPr>
            <a:r>
              <a:rPr lang="de-DE" dirty="0" smtClean="0"/>
              <a:t>Erweiterungsinvestitionen</a:t>
            </a:r>
          </a:p>
          <a:p>
            <a:pPr marL="800100" lvl="1" indent="-342900">
              <a:buFont typeface="Arial" panose="020B0604020202020204" pitchFamily="34" charset="0"/>
              <a:buChar char="•"/>
            </a:pPr>
            <a:r>
              <a:rPr lang="de-DE" dirty="0" smtClean="0"/>
              <a:t>Wertsteigerungen</a:t>
            </a:r>
            <a:endParaRPr lang="de-DE" dirty="0"/>
          </a:p>
          <a:p>
            <a:pPr marL="342900" indent="-342900">
              <a:buFont typeface="Arial" panose="020B0604020202020204" pitchFamily="34" charset="0"/>
              <a:buChar char="•"/>
            </a:pPr>
            <a:r>
              <a:rPr lang="de-DE" dirty="0" smtClean="0"/>
              <a:t>Grobe Fahrlässigkeit (Anteil und Zurechnung)</a:t>
            </a:r>
          </a:p>
          <a:p>
            <a:pPr marL="342900" indent="-342900">
              <a:buFont typeface="Arial" panose="020B0604020202020204" pitchFamily="34" charset="0"/>
              <a:buChar char="•"/>
            </a:pPr>
            <a:r>
              <a:rPr lang="de-DE" dirty="0" smtClean="0"/>
              <a:t>Obliegenheitsverletzungen</a:t>
            </a:r>
          </a:p>
          <a:p>
            <a:pPr marL="342900" indent="-342900">
              <a:buFont typeface="Arial" panose="020B0604020202020204" pitchFamily="34" charset="0"/>
              <a:buChar char="•"/>
            </a:pPr>
            <a:r>
              <a:rPr lang="de-DE" dirty="0" smtClean="0"/>
              <a:t>Nicht alle Gefahren versichert – z. B. Elementar</a:t>
            </a:r>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53419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p:txBody>
          <a:bodyPr/>
          <a:lstStyle/>
          <a:p>
            <a:endParaRPr lang="de-DE" dirty="0" smtClean="0"/>
          </a:p>
          <a:p>
            <a:endParaRPr lang="de-DE" dirty="0"/>
          </a:p>
          <a:p>
            <a:endParaRPr lang="de-DE" dirty="0" smtClean="0"/>
          </a:p>
          <a:p>
            <a:endParaRPr lang="de-DE" dirty="0"/>
          </a:p>
          <a:p>
            <a:endParaRPr lang="de-DE" dirty="0" smtClean="0"/>
          </a:p>
          <a:p>
            <a:r>
              <a:rPr lang="de-DE" dirty="0" smtClean="0"/>
              <a:t>Welche präventiven Deckungsinhalte bestehen in den Multi-Line-Konzepten, Beispiel HDI?</a:t>
            </a:r>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765393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half" idx="2"/>
          </p:nvPr>
        </p:nvSpPr>
        <p:spPr/>
        <p:txBody>
          <a:bodyPr/>
          <a:lstStyle/>
          <a:p>
            <a:r>
              <a:rPr lang="de-DE" u="sng" dirty="0" smtClean="0"/>
              <a:t>Präventive Deckungsinhalte in den Multi-Line-Konzepten, Beispiel HDI:</a:t>
            </a:r>
          </a:p>
          <a:p>
            <a:endParaRPr lang="de-DE" dirty="0"/>
          </a:p>
          <a:p>
            <a:pPr marL="342900" indent="-342900">
              <a:buFont typeface="Arial" panose="020B0604020202020204" pitchFamily="34" charset="0"/>
              <a:buChar char="•"/>
            </a:pPr>
            <a:r>
              <a:rPr lang="de-DE" dirty="0" smtClean="0"/>
              <a:t>Unterversicherungsverzicht bis 500.000 EUR</a:t>
            </a:r>
          </a:p>
          <a:p>
            <a:pPr marL="342900" indent="-342900">
              <a:buFont typeface="Arial" panose="020B0604020202020204" pitchFamily="34" charset="0"/>
              <a:buChar char="•"/>
            </a:pPr>
            <a:r>
              <a:rPr lang="de-DE" dirty="0"/>
              <a:t>Grobe </a:t>
            </a:r>
            <a:r>
              <a:rPr lang="de-DE" dirty="0" smtClean="0"/>
              <a:t>Fahrlässigkeit bis 250.000 EUR, danach 20% bis 500.000 EUR</a:t>
            </a:r>
          </a:p>
          <a:p>
            <a:pPr marL="342900" indent="-342900">
              <a:buFont typeface="Arial" panose="020B0604020202020204" pitchFamily="34" charset="0"/>
              <a:buChar char="•"/>
            </a:pPr>
            <a:r>
              <a:rPr lang="de-DE" dirty="0" smtClean="0"/>
              <a:t>Höherhaftung/Vorsorge von 10 % der VS</a:t>
            </a:r>
          </a:p>
          <a:p>
            <a:pPr marL="342900" indent="-342900">
              <a:buFont typeface="Arial" panose="020B0604020202020204" pitchFamily="34" charset="0"/>
              <a:buChar char="•"/>
            </a:pPr>
            <a:r>
              <a:rPr lang="de-DE" dirty="0" smtClean="0"/>
              <a:t>Repräsentantenklausel</a:t>
            </a:r>
          </a:p>
          <a:p>
            <a:pPr marL="342900" indent="-342900">
              <a:buFont typeface="Arial" panose="020B0604020202020204" pitchFamily="34" charset="0"/>
              <a:buChar char="•"/>
            </a:pPr>
            <a:r>
              <a:rPr lang="de-DE" dirty="0"/>
              <a:t>Abweichungen von </a:t>
            </a:r>
            <a:r>
              <a:rPr lang="de-DE" dirty="0" smtClean="0"/>
              <a:t>Sicherheitsvorschriften – auch von Handwerkern</a:t>
            </a:r>
          </a:p>
          <a:p>
            <a:pPr marL="342900" indent="-342900">
              <a:buFont typeface="Arial" panose="020B0604020202020204" pitchFamily="34" charset="0"/>
              <a:buChar char="•"/>
            </a:pPr>
            <a:r>
              <a:rPr lang="de-DE" dirty="0"/>
              <a:t>Weiteres Zubehör, sonstige Grundstücksbestandteile / Außen- und </a:t>
            </a:r>
            <a:r>
              <a:rPr lang="de-DE" dirty="0" smtClean="0"/>
              <a:t>gärtnerische Anlagen bis 50.000 EUR zusätzlich</a:t>
            </a:r>
            <a:endParaRPr lang="de-DE" dirty="0"/>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40028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p:txBody>
          <a:bodyPr/>
          <a:lstStyle/>
          <a:p>
            <a:endParaRPr lang="de-DE" dirty="0" smtClean="0"/>
          </a:p>
          <a:p>
            <a:r>
              <a:rPr lang="de-DE" u="sng" dirty="0" smtClean="0"/>
              <a:t>Welche präventiven Deckungsinhalte bestehen in den Maschinenversicherungskonzepten, Beispiel R&amp;V und ERGO?</a:t>
            </a:r>
          </a:p>
          <a:p>
            <a:endParaRPr lang="de-DE" dirty="0"/>
          </a:p>
          <a:p>
            <a:pPr marL="342900" indent="-342900">
              <a:buFont typeface="Arial" panose="020B0604020202020204" pitchFamily="34" charset="0"/>
              <a:buChar char="•"/>
            </a:pPr>
            <a:r>
              <a:rPr lang="de-DE" dirty="0"/>
              <a:t>Unterversicherungsverzicht </a:t>
            </a:r>
            <a:r>
              <a:rPr lang="de-DE" dirty="0" smtClean="0"/>
              <a:t>20%</a:t>
            </a:r>
          </a:p>
          <a:p>
            <a:pPr marL="342900" indent="-342900">
              <a:buFont typeface="Arial" panose="020B0604020202020204" pitchFamily="34" charset="0"/>
              <a:buChar char="•"/>
            </a:pPr>
            <a:r>
              <a:rPr lang="de-DE" dirty="0"/>
              <a:t>Neuwertentschädigung bei Totalschaden bis 24 Monate (stationär</a:t>
            </a:r>
            <a:r>
              <a:rPr lang="de-DE" dirty="0" smtClean="0"/>
              <a:t>) bis </a:t>
            </a:r>
            <a:r>
              <a:rPr lang="de-DE" dirty="0"/>
              <a:t>18 Monate </a:t>
            </a:r>
            <a:r>
              <a:rPr lang="de-DE" dirty="0" smtClean="0"/>
              <a:t>(mobil)</a:t>
            </a:r>
          </a:p>
          <a:p>
            <a:pPr marL="342900" indent="-342900">
              <a:buFont typeface="Arial" panose="020B0604020202020204" pitchFamily="34" charset="0"/>
              <a:buChar char="•"/>
            </a:pPr>
            <a:r>
              <a:rPr lang="de-DE" dirty="0" smtClean="0"/>
              <a:t>Vorsorgeversicherung bis 30% / 750.000,- €</a:t>
            </a:r>
          </a:p>
          <a:p>
            <a:pPr marL="342900" indent="-342900">
              <a:buFont typeface="Arial" panose="020B0604020202020204" pitchFamily="34" charset="0"/>
              <a:buChar char="•"/>
            </a:pPr>
            <a:r>
              <a:rPr lang="de-DE" dirty="0"/>
              <a:t>Mehrkosten durch behelfsmäßige </a:t>
            </a:r>
            <a:r>
              <a:rPr lang="de-DE" dirty="0" smtClean="0"/>
              <a:t>oder vorläufige Wiederinstandsetzung bis 5.000 EUR</a:t>
            </a:r>
          </a:p>
          <a:p>
            <a:pPr marL="342900" indent="-342900">
              <a:buFont typeface="Arial" panose="020B0604020202020204" pitchFamily="34" charset="0"/>
              <a:buChar char="•"/>
            </a:pPr>
            <a:r>
              <a:rPr lang="de-DE" dirty="0" smtClean="0"/>
              <a:t>GAP Deckung</a:t>
            </a:r>
          </a:p>
          <a:p>
            <a:pPr marL="342900" indent="-342900">
              <a:buFont typeface="Arial" panose="020B0604020202020204" pitchFamily="34" charset="0"/>
              <a:buChar char="•"/>
            </a:pPr>
            <a:r>
              <a:rPr lang="de-DE" dirty="0"/>
              <a:t>Sofortiger Reparaturbeginn bis 25.000 €</a:t>
            </a:r>
          </a:p>
          <a:p>
            <a:pPr marL="342900" indent="-342900">
              <a:buFont typeface="Arial" panose="020B0604020202020204" pitchFamily="34" charset="0"/>
              <a:buChar char="•"/>
            </a:pPr>
            <a:r>
              <a:rPr lang="de-DE" dirty="0" smtClean="0"/>
              <a:t>Verzicht auf Quotelung bei Grober </a:t>
            </a:r>
            <a:r>
              <a:rPr lang="de-DE" dirty="0"/>
              <a:t>Fahrlässigkeit bis </a:t>
            </a:r>
            <a:r>
              <a:rPr lang="de-DE" dirty="0" smtClean="0"/>
              <a:t>25.000 EUR (für GF, Gesellschafter)</a:t>
            </a:r>
            <a:endParaRPr lang="de-DE" dirty="0"/>
          </a:p>
          <a:p>
            <a:endParaRPr lang="de-DE" dirty="0" smtClean="0"/>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270525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half" idx="2"/>
          </p:nvPr>
        </p:nvSpPr>
        <p:spPr/>
        <p:txBody>
          <a:bodyPr/>
          <a:lstStyle/>
          <a:p>
            <a:endParaRPr lang="de-DE" dirty="0" smtClean="0"/>
          </a:p>
          <a:p>
            <a:r>
              <a:rPr lang="de-DE" u="sng" dirty="0" smtClean="0"/>
              <a:t>Welche präventiven Deckungsinhalte bestehen in den Elektronikversicherungskonzepten, Beispiel R&amp;V</a:t>
            </a:r>
          </a:p>
          <a:p>
            <a:endParaRPr lang="de-DE" dirty="0"/>
          </a:p>
          <a:p>
            <a:pPr marL="342900" indent="-342900">
              <a:buFont typeface="Arial" panose="020B0604020202020204" pitchFamily="34" charset="0"/>
              <a:buChar char="•"/>
            </a:pPr>
            <a:r>
              <a:rPr lang="de-DE" dirty="0" smtClean="0"/>
              <a:t>Genereller Unterversicherungsverzicht </a:t>
            </a:r>
          </a:p>
          <a:p>
            <a:pPr marL="342900" indent="-342900">
              <a:buFont typeface="Arial" panose="020B0604020202020204" pitchFamily="34" charset="0"/>
              <a:buChar char="•"/>
            </a:pPr>
            <a:r>
              <a:rPr lang="de-DE" dirty="0" smtClean="0"/>
              <a:t>Vorsorgeversicherung bis 40% / 1.000.000,- €</a:t>
            </a:r>
            <a:endParaRPr lang="de-DE" dirty="0"/>
          </a:p>
          <a:p>
            <a:pPr marL="342900" indent="-342900">
              <a:buFont typeface="Arial" panose="020B0604020202020204" pitchFamily="34" charset="0"/>
              <a:buChar char="•"/>
            </a:pPr>
            <a:r>
              <a:rPr lang="de-DE" dirty="0" smtClean="0"/>
              <a:t>Verzicht auf Quotelung bei Grobe </a:t>
            </a:r>
            <a:r>
              <a:rPr lang="de-DE" dirty="0"/>
              <a:t>Fahrlässigkeit bis 250.000 EUR, danach 20% bis 500.000 </a:t>
            </a:r>
            <a:r>
              <a:rPr lang="de-DE" dirty="0" smtClean="0"/>
              <a:t>EUR</a:t>
            </a:r>
          </a:p>
          <a:p>
            <a:pPr marL="342900" indent="-342900">
              <a:buFont typeface="Arial" panose="020B0604020202020204" pitchFamily="34" charset="0"/>
              <a:buChar char="•"/>
            </a:pPr>
            <a:r>
              <a:rPr lang="de-DE" dirty="0" smtClean="0"/>
              <a:t>GAP Deckung</a:t>
            </a:r>
          </a:p>
          <a:p>
            <a:pPr marL="342900" indent="-342900">
              <a:buFont typeface="Arial" panose="020B0604020202020204" pitchFamily="34" charset="0"/>
              <a:buChar char="•"/>
            </a:pPr>
            <a:r>
              <a:rPr lang="de-DE" dirty="0"/>
              <a:t>Innere Betriebsschäden elektronischer Bauteile bis 1.000 € auf Erstes Risiko</a:t>
            </a:r>
          </a:p>
          <a:p>
            <a:pPr marL="342900" indent="-342900">
              <a:buFont typeface="Arial" panose="020B0604020202020204" pitchFamily="34" charset="0"/>
              <a:buChar char="•"/>
            </a:pPr>
            <a:r>
              <a:rPr lang="de-DE" dirty="0" smtClean="0"/>
              <a:t>automatische Home-Office Deckung innerhalb </a:t>
            </a:r>
            <a:r>
              <a:rPr lang="de-DE" dirty="0"/>
              <a:t>der Bundesrepublik Deutschland bis 5.000 Euro je </a:t>
            </a:r>
            <a:r>
              <a:rPr lang="de-DE" dirty="0" smtClean="0"/>
              <a:t>Versicherungsfall</a:t>
            </a:r>
          </a:p>
          <a:p>
            <a:pPr marL="342900" indent="-342900">
              <a:buFont typeface="Arial" panose="020B0604020202020204" pitchFamily="34" charset="0"/>
              <a:buChar char="•"/>
            </a:pPr>
            <a:r>
              <a:rPr lang="de-DE" dirty="0" smtClean="0"/>
              <a:t>Weltweite </a:t>
            </a:r>
            <a:r>
              <a:rPr lang="de-DE" dirty="0"/>
              <a:t>Deckung für berufliche Zwecke </a:t>
            </a:r>
            <a:r>
              <a:rPr lang="de-DE" dirty="0" smtClean="0"/>
              <a:t>mobil </a:t>
            </a:r>
            <a:r>
              <a:rPr lang="de-DE" dirty="0"/>
              <a:t>eingesetzte </a:t>
            </a:r>
            <a:r>
              <a:rPr lang="de-DE" dirty="0" smtClean="0"/>
              <a:t>Geräte bis zu </a:t>
            </a:r>
            <a:r>
              <a:rPr lang="de-DE" dirty="0"/>
              <a:t>6 Monate.</a:t>
            </a:r>
          </a:p>
          <a:p>
            <a:endParaRPr lang="de-DE" dirty="0" smtClean="0"/>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Versicherungstechnische KBF</a:t>
            </a:r>
            <a:endParaRPr lang="de-DE" dirty="0"/>
          </a:p>
        </p:txBody>
      </p:sp>
    </p:spTree>
    <p:extLst>
      <p:ext uri="{BB962C8B-B14F-4D97-AF65-F5344CB8AC3E}">
        <p14:creationId xmlns:p14="http://schemas.microsoft.com/office/powerpoint/2010/main" val="326122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p:txBody>
          <a:bodyPr/>
          <a:lstStyle/>
          <a:p>
            <a:r>
              <a:rPr lang="de-DE" dirty="0" smtClean="0"/>
              <a:t>Neuer Summenermittlungsbogen</a:t>
            </a:r>
          </a:p>
          <a:p>
            <a:endParaRPr lang="de-DE" dirty="0"/>
          </a:p>
          <a:p>
            <a:r>
              <a:rPr lang="de-DE" dirty="0" smtClean="0"/>
              <a:t>Rahmenkonzepte</a:t>
            </a:r>
            <a:r>
              <a:rPr lang="de-DE" dirty="0" smtClean="0"/>
              <a:t>:</a:t>
            </a:r>
          </a:p>
          <a:p>
            <a:endParaRPr lang="de-DE" dirty="0"/>
          </a:p>
          <a:p>
            <a:pPr marL="342900" indent="-342900">
              <a:buFont typeface="Arial" panose="020B0604020202020204" pitchFamily="34" charset="0"/>
              <a:buChar char="•"/>
            </a:pPr>
            <a:r>
              <a:rPr lang="de-DE" dirty="0" smtClean="0"/>
              <a:t>ERGO</a:t>
            </a:r>
          </a:p>
          <a:p>
            <a:pPr marL="342900" indent="-342900">
              <a:buFont typeface="Arial" panose="020B0604020202020204" pitchFamily="34" charset="0"/>
              <a:buChar char="•"/>
            </a:pPr>
            <a:r>
              <a:rPr lang="de-DE" dirty="0" smtClean="0"/>
              <a:t>R+V</a:t>
            </a:r>
          </a:p>
        </p:txBody>
      </p:sp>
      <p:sp>
        <p:nvSpPr>
          <p:cNvPr id="4" name="Titel 3"/>
          <p:cNvSpPr>
            <a:spLocks noGrp="1"/>
          </p:cNvSpPr>
          <p:nvPr>
            <p:ph type="title"/>
          </p:nvPr>
        </p:nvSpPr>
        <p:spPr/>
        <p:txBody>
          <a:bodyPr/>
          <a:lstStyle/>
          <a:p>
            <a:r>
              <a:rPr lang="de-DE" dirty="0"/>
              <a:t>Versicherungstechnische KBF – </a:t>
            </a:r>
            <a:r>
              <a:rPr lang="de-DE" dirty="0" smtClean="0"/>
              <a:t>Elektronik</a:t>
            </a:r>
            <a:endParaRPr lang="de-DE" dirty="0"/>
          </a:p>
        </p:txBody>
      </p:sp>
      <p:pic>
        <p:nvPicPr>
          <p:cNvPr id="5" name="Grafik 4"/>
          <p:cNvPicPr>
            <a:picLocks noChangeAspect="1"/>
          </p:cNvPicPr>
          <p:nvPr/>
        </p:nvPicPr>
        <p:blipFill>
          <a:blip r:embed="rId2"/>
          <a:stretch>
            <a:fillRect/>
          </a:stretch>
        </p:blipFill>
        <p:spPr>
          <a:xfrm>
            <a:off x="5245719" y="1801058"/>
            <a:ext cx="3593224" cy="5056942"/>
          </a:xfrm>
          <a:prstGeom prst="rect">
            <a:avLst/>
          </a:prstGeom>
        </p:spPr>
      </p:pic>
    </p:spTree>
    <p:extLst>
      <p:ext uri="{BB962C8B-B14F-4D97-AF65-F5344CB8AC3E}">
        <p14:creationId xmlns:p14="http://schemas.microsoft.com/office/powerpoint/2010/main" val="3043142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half" idx="2"/>
          </p:nvPr>
        </p:nvSpPr>
        <p:spPr>
          <a:xfrm>
            <a:off x="364220" y="2061408"/>
            <a:ext cx="11822643" cy="4796592"/>
          </a:xfrm>
        </p:spPr>
        <p:txBody>
          <a:bodyPr/>
          <a:lstStyle/>
          <a:p>
            <a:r>
              <a:rPr lang="de-DE" dirty="0" smtClean="0"/>
              <a:t>aktuell:</a:t>
            </a:r>
          </a:p>
          <a:p>
            <a:endParaRPr lang="de-DE" dirty="0"/>
          </a:p>
          <a:p>
            <a:r>
              <a:rPr lang="de-DE" dirty="0" smtClean="0"/>
              <a:t>- Fortlaufender Abgleich zur Verbesserung sowie Ergänzung der Rahmenverträge in Zusammenarbeit   	mit MRH Trowe (Allianz ESA)</a:t>
            </a:r>
          </a:p>
          <a:p>
            <a:endParaRPr lang="de-DE"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Versicherungstechnische KBF - Maschine</a:t>
            </a:r>
            <a:endParaRPr lang="de-DE" dirty="0"/>
          </a:p>
        </p:txBody>
      </p:sp>
    </p:spTree>
    <p:extLst>
      <p:ext uri="{BB962C8B-B14F-4D97-AF65-F5344CB8AC3E}">
        <p14:creationId xmlns:p14="http://schemas.microsoft.com/office/powerpoint/2010/main" val="5889426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err="1" smtClean="0"/>
              <a:t>ServiceCheck</a:t>
            </a:r>
            <a:r>
              <a:rPr lang="de-DE" dirty="0" smtClean="0"/>
              <a:t> und Bedeutung der zu beachtenden wesentliche risikorelevante Veränderungen</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smtClean="0"/>
              <a:t>Optional: Auszüge Risikofragebögen und Ermittlung – Hintergründe  </a:t>
            </a:r>
            <a:endParaRPr lang="de-DE" dirty="0"/>
          </a:p>
        </p:txBody>
      </p:sp>
      <p:sp>
        <p:nvSpPr>
          <p:cNvPr id="4" name="Titel 3"/>
          <p:cNvSpPr>
            <a:spLocks noGrp="1"/>
          </p:cNvSpPr>
          <p:nvPr>
            <p:ph type="title"/>
          </p:nvPr>
        </p:nvSpPr>
        <p:spPr/>
        <p:txBody>
          <a:bodyPr/>
          <a:lstStyle/>
          <a:p>
            <a:r>
              <a:rPr lang="de-DE" dirty="0" smtClean="0"/>
              <a:t>ANNEX</a:t>
            </a:r>
            <a:endParaRPr lang="de-DE" dirty="0"/>
          </a:p>
        </p:txBody>
      </p:sp>
      <p:pic>
        <p:nvPicPr>
          <p:cNvPr id="5" name="Grafik 4"/>
          <p:cNvPicPr>
            <a:picLocks noChangeAspect="1"/>
          </p:cNvPicPr>
          <p:nvPr/>
        </p:nvPicPr>
        <p:blipFill>
          <a:blip r:embed="rId2"/>
          <a:stretch>
            <a:fillRect/>
          </a:stretch>
        </p:blipFill>
        <p:spPr>
          <a:xfrm>
            <a:off x="2357054" y="3815534"/>
            <a:ext cx="6328537" cy="2395108"/>
          </a:xfrm>
          <a:prstGeom prst="rect">
            <a:avLst/>
          </a:prstGeom>
          <a:ln w="28575">
            <a:solidFill>
              <a:srgbClr val="1D2D4B"/>
            </a:solidFill>
          </a:ln>
        </p:spPr>
      </p:pic>
    </p:spTree>
    <p:extLst>
      <p:ext uri="{BB962C8B-B14F-4D97-AF65-F5344CB8AC3E}">
        <p14:creationId xmlns:p14="http://schemas.microsoft.com/office/powerpoint/2010/main" val="9548064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p:txBody>
          <a:bodyPr/>
          <a:lstStyle/>
          <a:p>
            <a:r>
              <a:rPr lang="de-DE" dirty="0" smtClean="0"/>
              <a:t>ANNEX</a:t>
            </a:r>
            <a:endParaRPr lang="de-DE" dirty="0"/>
          </a:p>
        </p:txBody>
      </p:sp>
      <p:pic>
        <p:nvPicPr>
          <p:cNvPr id="5" name="Grafik 4"/>
          <p:cNvPicPr>
            <a:picLocks noChangeAspect="1"/>
          </p:cNvPicPr>
          <p:nvPr/>
        </p:nvPicPr>
        <p:blipFill>
          <a:blip r:embed="rId2"/>
          <a:stretch>
            <a:fillRect/>
          </a:stretch>
        </p:blipFill>
        <p:spPr>
          <a:xfrm>
            <a:off x="1745210" y="141514"/>
            <a:ext cx="8369314" cy="6488681"/>
          </a:xfrm>
          <a:prstGeom prst="rect">
            <a:avLst/>
          </a:prstGeom>
          <a:ln>
            <a:solidFill>
              <a:srgbClr val="1D2D4B"/>
            </a:solidFill>
          </a:ln>
        </p:spPr>
      </p:pic>
    </p:spTree>
    <p:extLst>
      <p:ext uri="{BB962C8B-B14F-4D97-AF65-F5344CB8AC3E}">
        <p14:creationId xmlns:p14="http://schemas.microsoft.com/office/powerpoint/2010/main" val="3679708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6162328" y="1799146"/>
            <a:ext cx="2543813" cy="3600000"/>
          </a:xfrm>
          <a:prstGeom prst="rect">
            <a:avLst/>
          </a:prstGeom>
          <a:ln w="3175">
            <a:solidFill>
              <a:schemeClr val="bg1">
                <a:lumMod val="65000"/>
              </a:schemeClr>
            </a:solidFill>
          </a:ln>
        </p:spPr>
      </p:pic>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itel 2"/>
          <p:cNvSpPr>
            <a:spLocks noGrp="1"/>
          </p:cNvSpPr>
          <p:nvPr>
            <p:ph type="title"/>
          </p:nvPr>
        </p:nvSpPr>
        <p:spPr/>
        <p:txBody>
          <a:bodyPr/>
          <a:lstStyle/>
          <a:p>
            <a:r>
              <a:rPr lang="de-DE" dirty="0" smtClean="0"/>
              <a:t>Risikoplan</a:t>
            </a:r>
            <a:endParaRPr lang="de-DE" dirty="0"/>
          </a:p>
        </p:txBody>
      </p:sp>
      <p:pic>
        <p:nvPicPr>
          <p:cNvPr id="5" name="Grafik 4"/>
          <p:cNvPicPr>
            <a:picLocks noChangeAspect="1"/>
          </p:cNvPicPr>
          <p:nvPr/>
        </p:nvPicPr>
        <p:blipFill>
          <a:blip r:embed="rId3"/>
          <a:stretch>
            <a:fillRect/>
          </a:stretch>
        </p:blipFill>
        <p:spPr>
          <a:xfrm>
            <a:off x="364220" y="1799146"/>
            <a:ext cx="2545794" cy="3600000"/>
          </a:xfrm>
          <a:prstGeom prst="rect">
            <a:avLst/>
          </a:prstGeom>
          <a:ln w="3175">
            <a:solidFill>
              <a:schemeClr val="bg1">
                <a:lumMod val="65000"/>
              </a:schemeClr>
            </a:solidFill>
          </a:ln>
        </p:spPr>
      </p:pic>
      <p:pic>
        <p:nvPicPr>
          <p:cNvPr id="6" name="Grafik 5"/>
          <p:cNvPicPr>
            <a:picLocks noChangeAspect="1"/>
          </p:cNvPicPr>
          <p:nvPr/>
        </p:nvPicPr>
        <p:blipFill>
          <a:blip r:embed="rId4"/>
          <a:stretch>
            <a:fillRect/>
          </a:stretch>
        </p:blipFill>
        <p:spPr>
          <a:xfrm>
            <a:off x="2311474" y="2378008"/>
            <a:ext cx="2540518" cy="3600000"/>
          </a:xfrm>
          <a:prstGeom prst="rect">
            <a:avLst/>
          </a:prstGeom>
          <a:ln w="3175">
            <a:solidFill>
              <a:schemeClr val="bg1">
                <a:lumMod val="65000"/>
              </a:schemeClr>
            </a:solidFill>
          </a:ln>
        </p:spPr>
      </p:pic>
      <p:pic>
        <p:nvPicPr>
          <p:cNvPr id="7" name="Grafik 6"/>
          <p:cNvPicPr>
            <a:picLocks noChangeAspect="1"/>
          </p:cNvPicPr>
          <p:nvPr/>
        </p:nvPicPr>
        <p:blipFill>
          <a:blip r:embed="rId5"/>
          <a:stretch>
            <a:fillRect/>
          </a:stretch>
        </p:blipFill>
        <p:spPr>
          <a:xfrm>
            <a:off x="4113340" y="2988577"/>
            <a:ext cx="2547980" cy="3600000"/>
          </a:xfrm>
          <a:prstGeom prst="rect">
            <a:avLst/>
          </a:prstGeom>
          <a:ln w="3175">
            <a:solidFill>
              <a:schemeClr val="bg1">
                <a:lumMod val="65000"/>
              </a:schemeClr>
            </a:solidFill>
          </a:ln>
        </p:spPr>
      </p:pic>
      <p:pic>
        <p:nvPicPr>
          <p:cNvPr id="10" name="Grafik 9"/>
          <p:cNvPicPr>
            <a:picLocks noChangeAspect="1"/>
          </p:cNvPicPr>
          <p:nvPr/>
        </p:nvPicPr>
        <p:blipFill>
          <a:blip r:embed="rId6"/>
          <a:stretch>
            <a:fillRect/>
          </a:stretch>
        </p:blipFill>
        <p:spPr>
          <a:xfrm>
            <a:off x="9169133" y="1799146"/>
            <a:ext cx="2544699" cy="3600000"/>
          </a:xfrm>
          <a:prstGeom prst="rect">
            <a:avLst/>
          </a:prstGeom>
          <a:ln w="3175">
            <a:solidFill>
              <a:schemeClr val="bg1">
                <a:lumMod val="65000"/>
              </a:schemeClr>
            </a:solidFill>
          </a:ln>
        </p:spPr>
      </p:pic>
      <p:pic>
        <p:nvPicPr>
          <p:cNvPr id="11" name="Grafik 10"/>
          <p:cNvPicPr>
            <a:picLocks noChangeAspect="1"/>
          </p:cNvPicPr>
          <p:nvPr/>
        </p:nvPicPr>
        <p:blipFill>
          <a:blip r:embed="rId7"/>
          <a:stretch>
            <a:fillRect/>
          </a:stretch>
        </p:blipFill>
        <p:spPr>
          <a:xfrm rot="5400000">
            <a:off x="7891981" y="3529947"/>
            <a:ext cx="2547346" cy="3600000"/>
          </a:xfrm>
          <a:prstGeom prst="rect">
            <a:avLst/>
          </a:prstGeom>
          <a:ln w="3175">
            <a:solidFill>
              <a:schemeClr val="bg1">
                <a:lumMod val="65000"/>
              </a:schemeClr>
            </a:solidFill>
          </a:ln>
        </p:spPr>
      </p:pic>
      <p:sp>
        <p:nvSpPr>
          <p:cNvPr id="4" name="Interaktive Schaltfläche: Start 3">
            <a:hlinkClick r:id="" action="ppaction://noaction" highlightClick="1"/>
          </p:cNvPr>
          <p:cNvSpPr/>
          <p:nvPr/>
        </p:nvSpPr>
        <p:spPr>
          <a:xfrm>
            <a:off x="1989724" y="1295468"/>
            <a:ext cx="7683130" cy="5001773"/>
          </a:xfrm>
          <a:prstGeom prst="actionButtonHom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8575">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u="sng" dirty="0" smtClean="0"/>
              <a:t>SACHSCHADENRISIKEN </a:t>
            </a:r>
            <a:endParaRPr lang="de-DE" sz="4000" b="1" u="sng" dirty="0"/>
          </a:p>
          <a:p>
            <a:pPr algn="ctr"/>
            <a:endParaRPr lang="de-DE" dirty="0">
              <a:solidFill>
                <a:schemeClr val="bg1"/>
              </a:solidFill>
            </a:endParaRPr>
          </a:p>
          <a:p>
            <a:pPr algn="ctr"/>
            <a:endParaRPr lang="de-DE" dirty="0" smtClean="0"/>
          </a:p>
          <a:p>
            <a:r>
              <a:rPr lang="de-DE" dirty="0" smtClean="0"/>
              <a:t>	</a:t>
            </a:r>
            <a:r>
              <a:rPr lang="de-DE" sz="2400" dirty="0" smtClean="0"/>
              <a:t>1) Sparten</a:t>
            </a:r>
          </a:p>
          <a:p>
            <a:endParaRPr lang="de-DE" sz="2400" dirty="0" smtClean="0"/>
          </a:p>
          <a:p>
            <a:r>
              <a:rPr lang="de-DE" sz="2400" dirty="0" smtClean="0"/>
              <a:t>	2) Rechtliche Grundlagen </a:t>
            </a:r>
          </a:p>
          <a:p>
            <a:endParaRPr lang="de-DE" sz="2400" dirty="0" smtClean="0"/>
          </a:p>
          <a:p>
            <a:r>
              <a:rPr lang="de-DE" sz="2400" dirty="0" smtClean="0"/>
              <a:t>	3) Ursachen für Unterversicherungspotentiale</a:t>
            </a:r>
          </a:p>
          <a:p>
            <a:endParaRPr lang="de-DE" sz="2400" dirty="0" smtClean="0"/>
          </a:p>
          <a:p>
            <a:pPr algn="just"/>
            <a:r>
              <a:rPr lang="de-DE" sz="2400" dirty="0" smtClean="0"/>
              <a:t>	3) Versicherungstechnische KBF </a:t>
            </a:r>
            <a:endParaRPr lang="de-DE" sz="2400" dirty="0"/>
          </a:p>
        </p:txBody>
      </p:sp>
      <p:sp>
        <p:nvSpPr>
          <p:cNvPr id="12" name="Rechteck 11"/>
          <p:cNvSpPr/>
          <p:nvPr/>
        </p:nvSpPr>
        <p:spPr>
          <a:xfrm>
            <a:off x="7882844" y="2629650"/>
            <a:ext cx="2474939" cy="1938992"/>
          </a:xfrm>
          <a:prstGeom prst="rect">
            <a:avLst/>
          </a:prstGeom>
        </p:spPr>
        <p:txBody>
          <a:bodyPr wrap="square">
            <a:spAutoFit/>
          </a:bodyPr>
          <a:lstStyle/>
          <a:p>
            <a:r>
              <a:rPr lang="de-DE" sz="12000" b="1" dirty="0" smtClean="0">
                <a:solidFill>
                  <a:schemeClr val="bg1"/>
                </a:solidFill>
              </a:rPr>
              <a:t>?</a:t>
            </a:r>
            <a:endParaRPr lang="de-DE" sz="12000" b="1" dirty="0">
              <a:solidFill>
                <a:schemeClr val="bg1"/>
              </a:solidFill>
            </a:endParaRPr>
          </a:p>
        </p:txBody>
      </p:sp>
    </p:spTree>
    <p:extLst>
      <p:ext uri="{BB962C8B-B14F-4D97-AF65-F5344CB8AC3E}">
        <p14:creationId xmlns:p14="http://schemas.microsoft.com/office/powerpoint/2010/main" val="389469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par>
                                <p:cTn id="30" presetID="53" presetClass="entr" presetSubtype="16"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1" nodeType="clickEffect">
                                  <p:stCondLst>
                                    <p:cond delay="0"/>
                                  </p:stCondLst>
                                  <p:childTnLst>
                                    <p:set>
                                      <p:cBhvr>
                                        <p:cTn id="38" dur="1" fill="hold">
                                          <p:stCondLst>
                                            <p:cond delay="0"/>
                                          </p:stCondLst>
                                        </p:cTn>
                                        <p:tgtEl>
                                          <p:spTgt spid="4">
                                            <p:bg/>
                                          </p:spTgt>
                                        </p:tgtEl>
                                        <p:attrNameLst>
                                          <p:attrName>style.visibility</p:attrName>
                                        </p:attrNameLst>
                                      </p:cBhvr>
                                      <p:to>
                                        <p:strVal val="visible"/>
                                      </p:to>
                                    </p:set>
                                    <p:anim calcmode="lin" valueType="num">
                                      <p:cBhvr>
                                        <p:cTn id="39" dur="1000" fill="hold"/>
                                        <p:tgtEl>
                                          <p:spTgt spid="4">
                                            <p:bg/>
                                          </p:spTgt>
                                        </p:tgtEl>
                                        <p:attrNameLst>
                                          <p:attrName>ppt_w</p:attrName>
                                        </p:attrNameLst>
                                      </p:cBhvr>
                                      <p:tavLst>
                                        <p:tav tm="0">
                                          <p:val>
                                            <p:fltVal val="0"/>
                                          </p:val>
                                        </p:tav>
                                        <p:tav tm="100000">
                                          <p:val>
                                            <p:strVal val="#ppt_w"/>
                                          </p:val>
                                        </p:tav>
                                      </p:tavLst>
                                    </p:anim>
                                    <p:anim calcmode="lin" valueType="num">
                                      <p:cBhvr>
                                        <p:cTn id="40" dur="1000" fill="hold"/>
                                        <p:tgtEl>
                                          <p:spTgt spid="4">
                                            <p:bg/>
                                          </p:spTgt>
                                        </p:tgtEl>
                                        <p:attrNameLst>
                                          <p:attrName>ppt_h</p:attrName>
                                        </p:attrNameLst>
                                      </p:cBhvr>
                                      <p:tavLst>
                                        <p:tav tm="0">
                                          <p:val>
                                            <p:fltVal val="0"/>
                                          </p:val>
                                        </p:tav>
                                        <p:tav tm="100000">
                                          <p:val>
                                            <p:strVal val="#ppt_h"/>
                                          </p:val>
                                        </p:tav>
                                      </p:tavLst>
                                    </p:anim>
                                    <p:anim calcmode="lin" valueType="num">
                                      <p:cBhvr>
                                        <p:cTn id="41" dur="1000" fill="hold"/>
                                        <p:tgtEl>
                                          <p:spTgt spid="4">
                                            <p:bg/>
                                          </p:spTgt>
                                        </p:tgtEl>
                                        <p:attrNameLst>
                                          <p:attrName>style.rotation</p:attrName>
                                        </p:attrNameLst>
                                      </p:cBhvr>
                                      <p:tavLst>
                                        <p:tav tm="0">
                                          <p:val>
                                            <p:fltVal val="90"/>
                                          </p:val>
                                        </p:tav>
                                        <p:tav tm="100000">
                                          <p:val>
                                            <p:fltVal val="0"/>
                                          </p:val>
                                        </p:tav>
                                      </p:tavLst>
                                    </p:anim>
                                    <p:animEffect transition="in" filter="fade">
                                      <p:cBhvr>
                                        <p:cTn id="42" dur="1000"/>
                                        <p:tgtEl>
                                          <p:spTgt spid="4">
                                            <p:bg/>
                                          </p:spTgt>
                                        </p:tgtEl>
                                      </p:cBhvr>
                                    </p:animEffect>
                                  </p:childTnLst>
                                </p:cTn>
                              </p:par>
                              <p:par>
                                <p:cTn id="43" presetID="6" presetClass="entr" presetSubtype="16" fill="hold"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circle(in)">
                                      <p:cBhvr>
                                        <p:cTn id="45" dur="2000"/>
                                        <p:tgtEl>
                                          <p:spTgt spid="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circle(in)">
                                      <p:cBhvr>
                                        <p:cTn id="50" dur="2000"/>
                                        <p:tgtEl>
                                          <p:spTgt spid="4">
                                            <p:txEl>
                                              <p:pRg st="3" end="3"/>
                                            </p:txEl>
                                          </p:spTgt>
                                        </p:tgtEl>
                                      </p:cBhvr>
                                    </p:animEffect>
                                  </p:childTnLst>
                                </p:cTn>
                              </p:par>
                              <p:par>
                                <p:cTn id="51" presetID="6" presetClass="entr" presetSubtype="16" fill="hold" nodeType="with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Effect transition="in" filter="circle(in)">
                                      <p:cBhvr>
                                        <p:cTn id="53" dur="2000"/>
                                        <p:tgtEl>
                                          <p:spTgt spid="4">
                                            <p:txEl>
                                              <p:pRg st="5" end="5"/>
                                            </p:txEl>
                                          </p:spTgt>
                                        </p:tgtEl>
                                      </p:cBhvr>
                                    </p:animEffect>
                                  </p:childTnLst>
                                </p:cTn>
                              </p:par>
                              <p:par>
                                <p:cTn id="54" presetID="6" presetClass="entr" presetSubtype="16" fill="hold" nodeType="with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circle(in)">
                                      <p:cBhvr>
                                        <p:cTn id="56" dur="2000"/>
                                        <p:tgtEl>
                                          <p:spTgt spid="4">
                                            <p:txEl>
                                              <p:pRg st="7" end="7"/>
                                            </p:txEl>
                                          </p:spTgt>
                                        </p:tgtEl>
                                      </p:cBhvr>
                                    </p:animEffect>
                                  </p:childTnLst>
                                </p:cTn>
                              </p:par>
                              <p:par>
                                <p:cTn id="57" presetID="6" presetClass="entr" presetSubtype="16" fill="hold" nodeType="withEffect">
                                  <p:stCondLst>
                                    <p:cond delay="0"/>
                                  </p:stCondLst>
                                  <p:childTnLst>
                                    <p:set>
                                      <p:cBhvr>
                                        <p:cTn id="58" dur="1" fill="hold">
                                          <p:stCondLst>
                                            <p:cond delay="0"/>
                                          </p:stCondLst>
                                        </p:cTn>
                                        <p:tgtEl>
                                          <p:spTgt spid="4">
                                            <p:txEl>
                                              <p:pRg st="9" end="9"/>
                                            </p:txEl>
                                          </p:spTgt>
                                        </p:tgtEl>
                                        <p:attrNameLst>
                                          <p:attrName>style.visibility</p:attrName>
                                        </p:attrNameLst>
                                      </p:cBhvr>
                                      <p:to>
                                        <p:strVal val="visible"/>
                                      </p:to>
                                    </p:set>
                                    <p:animEffect transition="in" filter="circle(in)">
                                      <p:cBhvr>
                                        <p:cTn id="59" dur="2000"/>
                                        <p:tgtEl>
                                          <p:spTgt spid="4">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45"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2000"/>
                                        <p:tgtEl>
                                          <p:spTgt spid="12"/>
                                        </p:tgtEl>
                                      </p:cBhvr>
                                    </p:animEffect>
                                    <p:anim calcmode="lin" valueType="num">
                                      <p:cBhvr>
                                        <p:cTn id="65" dur="2000" fill="hold"/>
                                        <p:tgtEl>
                                          <p:spTgt spid="12"/>
                                        </p:tgtEl>
                                        <p:attrNameLst>
                                          <p:attrName>ppt_w</p:attrName>
                                        </p:attrNameLst>
                                      </p:cBhvr>
                                      <p:tavLst>
                                        <p:tav tm="0" fmla="#ppt_w*sin(2.5*pi*$)">
                                          <p:val>
                                            <p:fltVal val="0"/>
                                          </p:val>
                                        </p:tav>
                                        <p:tav tm="100000">
                                          <p:val>
                                            <p:fltVal val="1"/>
                                          </p:val>
                                        </p:tav>
                                      </p:tavLst>
                                    </p:anim>
                                    <p:anim calcmode="lin" valueType="num">
                                      <p:cBhvr>
                                        <p:cTn id="66"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uiExpand="1" build="allAtOnce"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4" name="Titel 3"/>
          <p:cNvSpPr>
            <a:spLocks noGrp="1"/>
          </p:cNvSpPr>
          <p:nvPr>
            <p:ph type="title"/>
          </p:nvPr>
        </p:nvSpPr>
        <p:spPr/>
        <p:txBody>
          <a:bodyPr/>
          <a:lstStyle/>
          <a:p>
            <a:r>
              <a:rPr lang="de-DE" dirty="0" smtClean="0"/>
              <a:t>ANNEX</a:t>
            </a:r>
            <a:endParaRPr lang="de-DE" dirty="0"/>
          </a:p>
        </p:txBody>
      </p:sp>
      <p:pic>
        <p:nvPicPr>
          <p:cNvPr id="3" name="Grafik 2"/>
          <p:cNvPicPr>
            <a:picLocks noChangeAspect="1"/>
          </p:cNvPicPr>
          <p:nvPr/>
        </p:nvPicPr>
        <p:blipFill>
          <a:blip r:embed="rId2"/>
          <a:stretch>
            <a:fillRect/>
          </a:stretch>
        </p:blipFill>
        <p:spPr>
          <a:xfrm>
            <a:off x="2162174" y="1567543"/>
            <a:ext cx="8145203" cy="5149738"/>
          </a:xfrm>
          <a:prstGeom prst="rect">
            <a:avLst/>
          </a:prstGeom>
          <a:ln>
            <a:solidFill>
              <a:srgbClr val="1D2D4B"/>
            </a:solidFill>
          </a:ln>
        </p:spPr>
      </p:pic>
    </p:spTree>
    <p:extLst>
      <p:ext uri="{BB962C8B-B14F-4D97-AF65-F5344CB8AC3E}">
        <p14:creationId xmlns:p14="http://schemas.microsoft.com/office/powerpoint/2010/main" val="1456516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4" name="Titel 3"/>
          <p:cNvSpPr>
            <a:spLocks noGrp="1"/>
          </p:cNvSpPr>
          <p:nvPr>
            <p:ph type="title"/>
          </p:nvPr>
        </p:nvSpPr>
        <p:spPr/>
        <p:txBody>
          <a:bodyPr/>
          <a:lstStyle/>
          <a:p>
            <a:r>
              <a:rPr lang="de-DE" dirty="0" smtClean="0"/>
              <a:t>ANNEX</a:t>
            </a:r>
            <a:endParaRPr lang="de-DE" dirty="0"/>
          </a:p>
        </p:txBody>
      </p:sp>
      <p:pic>
        <p:nvPicPr>
          <p:cNvPr id="6" name="Grafik 5"/>
          <p:cNvPicPr>
            <a:picLocks noChangeAspect="1"/>
          </p:cNvPicPr>
          <p:nvPr/>
        </p:nvPicPr>
        <p:blipFill>
          <a:blip r:embed="rId2"/>
          <a:stretch>
            <a:fillRect/>
          </a:stretch>
        </p:blipFill>
        <p:spPr>
          <a:xfrm>
            <a:off x="1957613" y="4418816"/>
            <a:ext cx="6968673" cy="2167837"/>
          </a:xfrm>
          <a:prstGeom prst="rect">
            <a:avLst/>
          </a:prstGeom>
          <a:ln>
            <a:solidFill>
              <a:srgbClr val="1D2D4B"/>
            </a:solidFill>
          </a:ln>
        </p:spPr>
      </p:pic>
      <p:pic>
        <p:nvPicPr>
          <p:cNvPr id="5" name="Grafik 4"/>
          <p:cNvPicPr>
            <a:picLocks noChangeAspect="1"/>
          </p:cNvPicPr>
          <p:nvPr/>
        </p:nvPicPr>
        <p:blipFill>
          <a:blip r:embed="rId3"/>
          <a:stretch>
            <a:fillRect/>
          </a:stretch>
        </p:blipFill>
        <p:spPr>
          <a:xfrm>
            <a:off x="5521323" y="1445395"/>
            <a:ext cx="5030475" cy="2668840"/>
          </a:xfrm>
          <a:prstGeom prst="rect">
            <a:avLst/>
          </a:prstGeom>
          <a:ln>
            <a:solidFill>
              <a:srgbClr val="1D2D4B"/>
            </a:solidFill>
          </a:ln>
        </p:spPr>
      </p:pic>
      <p:pic>
        <p:nvPicPr>
          <p:cNvPr id="7" name="Grafik 6"/>
          <p:cNvPicPr>
            <a:picLocks noChangeAspect="1"/>
          </p:cNvPicPr>
          <p:nvPr/>
        </p:nvPicPr>
        <p:blipFill>
          <a:blip r:embed="rId4"/>
          <a:stretch>
            <a:fillRect/>
          </a:stretch>
        </p:blipFill>
        <p:spPr>
          <a:xfrm>
            <a:off x="788763" y="1377115"/>
            <a:ext cx="4088037" cy="2737120"/>
          </a:xfrm>
          <a:prstGeom prst="rect">
            <a:avLst/>
          </a:prstGeom>
          <a:ln>
            <a:solidFill>
              <a:srgbClr val="1D2D4B"/>
            </a:solidFill>
          </a:ln>
        </p:spPr>
      </p:pic>
    </p:spTree>
    <p:extLst>
      <p:ext uri="{BB962C8B-B14F-4D97-AF65-F5344CB8AC3E}">
        <p14:creationId xmlns:p14="http://schemas.microsoft.com/office/powerpoint/2010/main" val="41307332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2000" dirty="0"/>
              <a:t>Firmenversicherung / ZW III 11.10.2023</a:t>
            </a:r>
          </a:p>
        </p:txBody>
      </p:sp>
      <p:sp>
        <p:nvSpPr>
          <p:cNvPr id="3" name="Textfeld 2"/>
          <p:cNvSpPr txBox="1"/>
          <p:nvPr/>
        </p:nvSpPr>
        <p:spPr>
          <a:xfrm>
            <a:off x="2432507" y="2849766"/>
            <a:ext cx="8029074" cy="584775"/>
          </a:xfrm>
          <a:prstGeom prst="rect">
            <a:avLst/>
          </a:prstGeom>
          <a:noFill/>
        </p:spPr>
        <p:txBody>
          <a:bodyPr wrap="square" rtlCol="0">
            <a:spAutoFit/>
          </a:bodyPr>
          <a:lstStyle/>
          <a:p>
            <a:r>
              <a:rPr lang="de-DE" sz="3200" dirty="0" smtClean="0">
                <a:solidFill>
                  <a:srgbClr val="1D2D4B"/>
                </a:solidFill>
              </a:rPr>
              <a:t>Vielen Dank für Ihre Aufmerksamkeit!</a:t>
            </a:r>
            <a:endParaRPr lang="de-DE" sz="3200" dirty="0">
              <a:solidFill>
                <a:srgbClr val="1D2D4B"/>
              </a:solidFill>
            </a:endParaRPr>
          </a:p>
        </p:txBody>
      </p:sp>
    </p:spTree>
    <p:extLst>
      <p:ext uri="{BB962C8B-B14F-4D97-AF65-F5344CB8AC3E}">
        <p14:creationId xmlns:p14="http://schemas.microsoft.com/office/powerpoint/2010/main" val="14427847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Gebäude</a:t>
            </a:r>
          </a:p>
          <a:p>
            <a:endParaRPr lang="de-DE" dirty="0" smtClean="0"/>
          </a:p>
          <a:p>
            <a:pPr marL="342900" indent="-342900">
              <a:buFont typeface="Arial" panose="020B0604020202020204" pitchFamily="34" charset="0"/>
              <a:buChar char="•"/>
            </a:pPr>
            <a:r>
              <a:rPr lang="de-DE" dirty="0" smtClean="0"/>
              <a:t>Inhalt und Betriebsunterbrechung</a:t>
            </a:r>
          </a:p>
          <a:p>
            <a:endParaRPr lang="de-DE" dirty="0" smtClean="0"/>
          </a:p>
          <a:p>
            <a:pPr marL="342900" indent="-342900">
              <a:buFont typeface="Arial" panose="020B0604020202020204" pitchFamily="34" charset="0"/>
              <a:buChar char="•"/>
            </a:pPr>
            <a:r>
              <a:rPr lang="de-DE" dirty="0" smtClean="0"/>
              <a:t>Elektronik</a:t>
            </a:r>
          </a:p>
          <a:p>
            <a:endParaRPr lang="de-DE" dirty="0" smtClean="0"/>
          </a:p>
          <a:p>
            <a:pPr marL="342900" indent="-342900">
              <a:buFont typeface="Arial" panose="020B0604020202020204" pitchFamily="34" charset="0"/>
              <a:buChar char="•"/>
            </a:pPr>
            <a:r>
              <a:rPr lang="de-DE" dirty="0" smtClean="0"/>
              <a:t>Maschinen</a:t>
            </a:r>
            <a:endParaRPr lang="de-DE" dirty="0"/>
          </a:p>
        </p:txBody>
      </p:sp>
      <p:sp>
        <p:nvSpPr>
          <p:cNvPr id="4" name="Titel 3"/>
          <p:cNvSpPr>
            <a:spLocks noGrp="1"/>
          </p:cNvSpPr>
          <p:nvPr>
            <p:ph type="title"/>
          </p:nvPr>
        </p:nvSpPr>
        <p:spPr/>
        <p:txBody>
          <a:bodyPr/>
          <a:lstStyle/>
          <a:p>
            <a:r>
              <a:rPr lang="de-DE" dirty="0" smtClean="0"/>
              <a:t>Sparten</a:t>
            </a:r>
            <a:endParaRPr lang="de-DE" dirty="0"/>
          </a:p>
        </p:txBody>
      </p:sp>
    </p:spTree>
    <p:extLst>
      <p:ext uri="{BB962C8B-B14F-4D97-AF65-F5344CB8AC3E}">
        <p14:creationId xmlns:p14="http://schemas.microsoft.com/office/powerpoint/2010/main" val="248119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r>
              <a:rPr lang="de-DE" dirty="0" smtClean="0"/>
              <a:t>Welche Versicherungswertdefinitionen gibt es?</a:t>
            </a:r>
            <a:endParaRPr lang="de-DE" i="1" dirty="0" smtClean="0"/>
          </a:p>
        </p:txBody>
      </p:sp>
      <p:sp>
        <p:nvSpPr>
          <p:cNvPr id="4" name="Titel 3"/>
          <p:cNvSpPr>
            <a:spLocks noGrp="1"/>
          </p:cNvSpPr>
          <p:nvPr>
            <p:ph type="title"/>
          </p:nvPr>
        </p:nvSpPr>
        <p:spPr/>
        <p:txBody>
          <a:bodyPr/>
          <a:lstStyle/>
          <a:p>
            <a:r>
              <a:rPr lang="de-DE" dirty="0" smtClean="0"/>
              <a:t>Rechtliche Grundlagen</a:t>
            </a:r>
            <a:endParaRPr lang="de-DE" dirty="0"/>
          </a:p>
        </p:txBody>
      </p:sp>
    </p:spTree>
    <p:extLst>
      <p:ext uri="{BB962C8B-B14F-4D97-AF65-F5344CB8AC3E}">
        <p14:creationId xmlns:p14="http://schemas.microsoft.com/office/powerpoint/2010/main" val="2555654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p:txBody>
          <a:bodyPr/>
          <a:lstStyle/>
          <a:p>
            <a:r>
              <a:rPr lang="de-DE" u="sng" dirty="0" smtClean="0"/>
              <a:t>Neuwert</a:t>
            </a:r>
          </a:p>
          <a:p>
            <a:endParaRPr lang="de-DE" dirty="0" smtClean="0"/>
          </a:p>
          <a:p>
            <a:r>
              <a:rPr lang="de-DE" dirty="0" smtClean="0"/>
              <a:t>Gebäude:</a:t>
            </a:r>
            <a:endParaRPr lang="de-DE" dirty="0"/>
          </a:p>
          <a:p>
            <a:r>
              <a:rPr lang="de-DE" i="1" dirty="0"/>
              <a:t>Neuwert ist der Betrag, der aufzuwenden ist, um Sachen gleicher Art und Güte in neuwertigem Zustand herzustellen. Maßgebend ist der ortsübliche Neubauwert einschließlich Architektengebühren sowie sonstige Konstruktions- und Planungskosten</a:t>
            </a:r>
            <a:r>
              <a:rPr lang="de-DE" i="1" dirty="0" smtClean="0"/>
              <a:t>.</a:t>
            </a:r>
          </a:p>
          <a:p>
            <a:endParaRPr lang="de-DE" i="1" dirty="0"/>
          </a:p>
          <a:p>
            <a:r>
              <a:rPr lang="de-DE" dirty="0" smtClean="0"/>
              <a:t>Bewegliche Sachen:</a:t>
            </a:r>
          </a:p>
          <a:p>
            <a:r>
              <a:rPr lang="de-DE" i="1" dirty="0"/>
              <a:t>Neuwert ist der Betrag, der aufzuwenden ist, um Sachen </a:t>
            </a:r>
            <a:r>
              <a:rPr lang="de-DE" i="1" dirty="0" smtClean="0"/>
              <a:t>gleicher Art </a:t>
            </a:r>
            <a:r>
              <a:rPr lang="de-DE" i="1" dirty="0"/>
              <a:t>und Güte in neuwertigem Zustand wiederzubeschaffen oder sie neu </a:t>
            </a:r>
            <a:r>
              <a:rPr lang="de-DE" i="1" dirty="0" smtClean="0"/>
              <a:t>herzustellen, maßgebend </a:t>
            </a:r>
            <a:r>
              <a:rPr lang="de-DE" i="1" dirty="0"/>
              <a:t>ist der niedrigere </a:t>
            </a:r>
            <a:r>
              <a:rPr lang="de-DE" i="1" dirty="0" smtClean="0"/>
              <a:t>Betrag.</a:t>
            </a:r>
          </a:p>
        </p:txBody>
      </p:sp>
      <p:sp>
        <p:nvSpPr>
          <p:cNvPr id="4" name="Titel 3"/>
          <p:cNvSpPr>
            <a:spLocks noGrp="1"/>
          </p:cNvSpPr>
          <p:nvPr>
            <p:ph type="title"/>
          </p:nvPr>
        </p:nvSpPr>
        <p:spPr/>
        <p:txBody>
          <a:bodyPr/>
          <a:lstStyle/>
          <a:p>
            <a:r>
              <a:rPr lang="de-DE" dirty="0" smtClean="0"/>
              <a:t>Rechtliche Grundlagen – Gebäude/Inhalt</a:t>
            </a:r>
            <a:endParaRPr lang="de-DE" dirty="0"/>
          </a:p>
        </p:txBody>
      </p:sp>
    </p:spTree>
    <p:extLst>
      <p:ext uri="{BB962C8B-B14F-4D97-AF65-F5344CB8AC3E}">
        <p14:creationId xmlns:p14="http://schemas.microsoft.com/office/powerpoint/2010/main" val="328552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p:txBody>
          <a:bodyPr/>
          <a:lstStyle/>
          <a:p>
            <a:r>
              <a:rPr lang="de-DE" u="sng" dirty="0"/>
              <a:t>Gleitender </a:t>
            </a:r>
            <a:r>
              <a:rPr lang="de-DE" u="sng" dirty="0" smtClean="0"/>
              <a:t>Neuwert - Versicherungssumme Wert 1914</a:t>
            </a:r>
          </a:p>
          <a:p>
            <a:endParaRPr lang="de-DE" u="sng" dirty="0"/>
          </a:p>
          <a:p>
            <a:r>
              <a:rPr lang="de-DE" dirty="0"/>
              <a:t>Der Gebäudeversicherungswert 1914 ist ein Basis­wert in der Gebäude­versicherung. Mit diesem theo­re­tischen Rechenwert wird die Versicherungs­summe sowie die entsprechende Versicherungs­prämie der Gebäude­versicherung ermittelt. </a:t>
            </a:r>
            <a:r>
              <a:rPr lang="de-DE" dirty="0" smtClean="0"/>
              <a:t>Er </a:t>
            </a:r>
            <a:r>
              <a:rPr lang="de-DE" dirty="0"/>
              <a:t>sagt aus, wie hoch die Neubaukosten eines G</a:t>
            </a:r>
            <a:r>
              <a:rPr lang="de-DE" dirty="0" smtClean="0"/>
              <a:t>ebäudes </a:t>
            </a:r>
            <a:r>
              <a:rPr lang="de-DE" dirty="0"/>
              <a:t>im Jahr 1914 in Goldmark gewesen wären. Dieses Jahr wurde gewählt, weil zu diesem Zeitpunkt die Baupreise in Deutschland langfristig stabil waren und die Währung durch Goldreserven gedeckt war. </a:t>
            </a:r>
            <a:endParaRPr lang="de-DE" dirty="0" smtClean="0"/>
          </a:p>
          <a:p>
            <a:endParaRPr lang="de-DE" dirty="0" smtClean="0"/>
          </a:p>
          <a:p>
            <a:r>
              <a:rPr lang="de-DE" dirty="0"/>
              <a:t>Damit </a:t>
            </a:r>
            <a:r>
              <a:rPr lang="de-DE" dirty="0" smtClean="0"/>
              <a:t>das Gebäude ausreichend </a:t>
            </a:r>
            <a:r>
              <a:rPr lang="de-DE" dirty="0"/>
              <a:t>versichert ist, müssen die Versicherer stets das aktuelle Kostenniveau berücksichtigen, das sich aufgrund veränderter Baupreise und Löhne stetig verändert. Ist ein </a:t>
            </a:r>
            <a:r>
              <a:rPr lang="de-DE" dirty="0" smtClean="0"/>
              <a:t>gleitender Neuwert bzw</a:t>
            </a:r>
            <a:r>
              <a:rPr lang="de-DE" dirty="0"/>
              <a:t>. gleitende Neuwertversicherung vereinbart, passen die Versicherer automatisch die Versicherungssumme alljährlich an die Preisentwicklung an.</a:t>
            </a:r>
          </a:p>
        </p:txBody>
      </p:sp>
      <p:sp>
        <p:nvSpPr>
          <p:cNvPr id="4" name="Titel 3"/>
          <p:cNvSpPr>
            <a:spLocks noGrp="1"/>
          </p:cNvSpPr>
          <p:nvPr>
            <p:ph type="title"/>
          </p:nvPr>
        </p:nvSpPr>
        <p:spPr/>
        <p:txBody>
          <a:bodyPr/>
          <a:lstStyle/>
          <a:p>
            <a:r>
              <a:rPr lang="de-DE" dirty="0"/>
              <a:t>Rechtliche Grundlagen – Gebäude/Inhalt</a:t>
            </a:r>
          </a:p>
        </p:txBody>
      </p:sp>
    </p:spTree>
    <p:extLst>
      <p:ext uri="{BB962C8B-B14F-4D97-AF65-F5344CB8AC3E}">
        <p14:creationId xmlns:p14="http://schemas.microsoft.com/office/powerpoint/2010/main" val="1221338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half" idx="2"/>
          </p:nvPr>
        </p:nvSpPr>
        <p:spPr/>
        <p:txBody>
          <a:bodyPr/>
          <a:lstStyle/>
          <a:p>
            <a:r>
              <a:rPr lang="de-DE" u="sng" dirty="0" smtClean="0"/>
              <a:t>Neuwert nach Wertzuschlagsklausel</a:t>
            </a:r>
          </a:p>
          <a:p>
            <a:endParaRPr lang="de-DE" u="sng" dirty="0"/>
          </a:p>
          <a:p>
            <a:pPr marL="342900" indent="-342900">
              <a:buFont typeface="Arial" panose="020B0604020202020204" pitchFamily="34" charset="0"/>
              <a:buChar char="•"/>
            </a:pPr>
            <a:r>
              <a:rPr lang="de-DE" dirty="0"/>
              <a:t>b</a:t>
            </a:r>
            <a:r>
              <a:rPr lang="de-DE" dirty="0" smtClean="0"/>
              <a:t>ieten einen guten Schutz vor Unterversicherung</a:t>
            </a:r>
          </a:p>
          <a:p>
            <a:pPr marL="342900" indent="-342900">
              <a:buFont typeface="Arial" panose="020B0604020202020204" pitchFamily="34" charset="0"/>
              <a:buChar char="•"/>
            </a:pPr>
            <a:r>
              <a:rPr lang="de-DE" dirty="0"/>
              <a:t>s</a:t>
            </a:r>
            <a:r>
              <a:rPr lang="de-DE" dirty="0" smtClean="0"/>
              <a:t>ind eine Art Vorsorge in Bezug auf künftige Preisentwicklungen</a:t>
            </a:r>
          </a:p>
          <a:p>
            <a:pPr marL="342900" indent="-342900">
              <a:buFont typeface="Arial" panose="020B0604020202020204" pitchFamily="34" charset="0"/>
              <a:buChar char="•"/>
            </a:pPr>
            <a:r>
              <a:rPr lang="de-DE" dirty="0"/>
              <a:t>p</a:t>
            </a:r>
            <a:r>
              <a:rPr lang="de-DE" dirty="0" smtClean="0"/>
              <a:t>assen automatisch ohne besondere Vereinbarung die Versicherungssumme an Inflation an</a:t>
            </a:r>
          </a:p>
          <a:p>
            <a:pPr marL="342900" indent="-342900">
              <a:buFont typeface="Arial" panose="020B0604020202020204" pitchFamily="34" charset="0"/>
              <a:buChar char="•"/>
            </a:pPr>
            <a:r>
              <a:rPr lang="de-DE" dirty="0" smtClean="0"/>
              <a:t>Umrechnung auf ein Basisjahr (z. B. 1980) = Grundsumme</a:t>
            </a:r>
          </a:p>
          <a:p>
            <a:pPr marL="342900" indent="-342900">
              <a:buFont typeface="Arial" panose="020B0604020202020204" pitchFamily="34" charset="0"/>
              <a:buChar char="•"/>
            </a:pPr>
            <a:r>
              <a:rPr lang="de-DE" dirty="0" smtClean="0"/>
              <a:t>im </a:t>
            </a:r>
            <a:r>
              <a:rPr lang="de-DE" dirty="0"/>
              <a:t>Schadenfall haftet der Versicherer </a:t>
            </a:r>
            <a:r>
              <a:rPr lang="de-DE" dirty="0" smtClean="0"/>
              <a:t>bis </a:t>
            </a:r>
            <a:r>
              <a:rPr lang="de-DE" dirty="0"/>
              <a:t>zur Grundsumme zuzüglich doppeltem Wertzuschlag</a:t>
            </a:r>
            <a:endParaRPr lang="de-DE" dirty="0" smtClean="0"/>
          </a:p>
        </p:txBody>
      </p:sp>
      <p:sp>
        <p:nvSpPr>
          <p:cNvPr id="4" name="Titel 3"/>
          <p:cNvSpPr>
            <a:spLocks noGrp="1"/>
          </p:cNvSpPr>
          <p:nvPr>
            <p:ph type="title"/>
          </p:nvPr>
        </p:nvSpPr>
        <p:spPr/>
        <p:txBody>
          <a:bodyPr/>
          <a:lstStyle/>
          <a:p>
            <a:r>
              <a:rPr lang="de-DE" dirty="0"/>
              <a:t>Rechtliche Grundlagen – Gebäude/Inhalt</a:t>
            </a:r>
          </a:p>
        </p:txBody>
      </p:sp>
    </p:spTree>
    <p:extLst>
      <p:ext uri="{BB962C8B-B14F-4D97-AF65-F5344CB8AC3E}">
        <p14:creationId xmlns:p14="http://schemas.microsoft.com/office/powerpoint/2010/main" val="94405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half" idx="2"/>
          </p:nvPr>
        </p:nvSpPr>
        <p:spPr/>
        <p:txBody>
          <a:bodyPr/>
          <a:lstStyle/>
          <a:p>
            <a:r>
              <a:rPr lang="de-DE" u="sng" dirty="0" smtClean="0"/>
              <a:t>Zeitwert</a:t>
            </a:r>
          </a:p>
          <a:p>
            <a:endParaRPr lang="de-DE" dirty="0" smtClean="0"/>
          </a:p>
          <a:p>
            <a:r>
              <a:rPr lang="de-DE" dirty="0" smtClean="0"/>
              <a:t>Gebäude:</a:t>
            </a:r>
            <a:endParaRPr lang="de-DE" dirty="0"/>
          </a:p>
          <a:p>
            <a:r>
              <a:rPr lang="de-DE" i="1" dirty="0"/>
              <a:t>Der Zeitwert ergibt sich aus dem Neuwert des Gebäudes durch einen Abzug entsprechend seinem insbesondere durch den Abnutzungsgrad bestimmten Zustand</a:t>
            </a:r>
            <a:r>
              <a:rPr lang="de-DE" i="1" dirty="0" smtClean="0"/>
              <a:t>. Gebäude die zum Neuwert versichert sind aber zum Schadenzeitpunkt weniger als 40 </a:t>
            </a:r>
            <a:r>
              <a:rPr lang="de-DE" i="1" dirty="0"/>
              <a:t>Prozent des </a:t>
            </a:r>
            <a:r>
              <a:rPr lang="de-DE" i="1" dirty="0" smtClean="0"/>
              <a:t>Neuwertes wert sind, werden auch nur zum Zeitwert abgerechnet.</a:t>
            </a:r>
          </a:p>
          <a:p>
            <a:endParaRPr lang="de-DE" dirty="0"/>
          </a:p>
          <a:p>
            <a:r>
              <a:rPr lang="de-DE" dirty="0"/>
              <a:t>Bewegliche Sachen:</a:t>
            </a:r>
          </a:p>
          <a:p>
            <a:r>
              <a:rPr lang="de-DE" i="1" dirty="0" smtClean="0"/>
              <a:t>Falls </a:t>
            </a:r>
            <a:r>
              <a:rPr lang="de-DE" i="1" dirty="0"/>
              <a:t>Versicherung nur zum Zeitwert vereinbart ist oder falls der Zeitwert im Fall der Versicherung zum Neuwert weniger als 40 Prozent des Neuwertes beträgt (Zeitwertvorbehalt</a:t>
            </a:r>
            <a:r>
              <a:rPr lang="de-DE" i="1" dirty="0" smtClean="0"/>
              <a:t>). </a:t>
            </a:r>
            <a:r>
              <a:rPr lang="de-DE" i="1" dirty="0"/>
              <a:t>Der Zeitwert ergibt sich aus dem Neuwert der beweglichen Sachen durch </a:t>
            </a:r>
            <a:r>
              <a:rPr lang="de-DE" i="1" dirty="0" smtClean="0"/>
              <a:t>einen Abzug </a:t>
            </a:r>
            <a:r>
              <a:rPr lang="de-DE" i="1" dirty="0"/>
              <a:t>entsprechend ihrem insbesondere durch den Abnutzungsgrad </a:t>
            </a:r>
            <a:r>
              <a:rPr lang="de-DE" i="1" dirty="0" smtClean="0"/>
              <a:t>bestimmten Zustand</a:t>
            </a:r>
            <a:r>
              <a:rPr lang="de-DE" i="1" dirty="0"/>
              <a:t>.</a:t>
            </a:r>
          </a:p>
          <a:p>
            <a:endParaRPr lang="de-DE" dirty="0" smtClean="0"/>
          </a:p>
        </p:txBody>
      </p:sp>
      <p:sp>
        <p:nvSpPr>
          <p:cNvPr id="4" name="Titel 3"/>
          <p:cNvSpPr>
            <a:spLocks noGrp="1"/>
          </p:cNvSpPr>
          <p:nvPr>
            <p:ph type="title"/>
          </p:nvPr>
        </p:nvSpPr>
        <p:spPr/>
        <p:txBody>
          <a:bodyPr/>
          <a:lstStyle/>
          <a:p>
            <a:r>
              <a:rPr lang="de-DE" dirty="0"/>
              <a:t>Rechtliche Grundlagen – Gebäude/Inhalt</a:t>
            </a:r>
          </a:p>
        </p:txBody>
      </p:sp>
    </p:spTree>
    <p:extLst>
      <p:ext uri="{BB962C8B-B14F-4D97-AF65-F5344CB8AC3E}">
        <p14:creationId xmlns:p14="http://schemas.microsoft.com/office/powerpoint/2010/main" val="140910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1153</Words>
  <Application>Microsoft Office PowerPoint</Application>
  <PresentationFormat>Breitbild</PresentationFormat>
  <Paragraphs>262</Paragraphs>
  <Slides>32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32</vt:i4>
      </vt:variant>
    </vt:vector>
  </HeadingPairs>
  <TitlesOfParts>
    <vt:vector size="37" baseType="lpstr">
      <vt:lpstr>Arial</vt:lpstr>
      <vt:lpstr>Calibri</vt:lpstr>
      <vt:lpstr>Symbol</vt:lpstr>
      <vt:lpstr>Wingdings</vt:lpstr>
      <vt:lpstr>Design_afm</vt:lpstr>
      <vt:lpstr>Agenda</vt:lpstr>
      <vt:lpstr>PROLOG  WISSEN - WOLLEN - KÖNNEN</vt:lpstr>
      <vt:lpstr>Risikoplan</vt:lpstr>
      <vt:lpstr>Sparten</vt:lpstr>
      <vt:lpstr>Rechtliche Grundlagen</vt:lpstr>
      <vt:lpstr>Rechtliche Grundlagen – Gebäude/Inhalt</vt:lpstr>
      <vt:lpstr>Rechtliche Grundlagen – Gebäude/Inhalt</vt:lpstr>
      <vt:lpstr>Rechtliche Grundlagen – Gebäude/Inhalt</vt:lpstr>
      <vt:lpstr>Rechtliche Grundlagen – Gebäude/Inhalt</vt:lpstr>
      <vt:lpstr>Rechtliche Grundlagen – Gebäude/Inhalt</vt:lpstr>
      <vt:lpstr>Rechtliche Grundlagen - Elektronik</vt:lpstr>
      <vt:lpstr>Rechtliche Grundlagen - Elektronik</vt:lpstr>
      <vt:lpstr>Rechtliche Grundlagen - Maschine</vt:lpstr>
      <vt:lpstr>Rechtliche Grundlagen - Gebäude/Inhalt/TV</vt:lpstr>
      <vt:lpstr>Rechtliche Grundlagen – Gebäude/Inhalt/TV</vt:lpstr>
      <vt:lpstr>Rechtliche Grundlagen – Gebäude/Inhalt/TV</vt:lpstr>
      <vt:lpstr>Versicherungstechnische KBF – Gebäude/Inhalt</vt:lpstr>
      <vt:lpstr>Versicherungstechnische KBF – Gebäude/Inhalt</vt:lpstr>
      <vt:lpstr>Versicherungstechnische KBF – Gebäude/Inhalt</vt:lpstr>
      <vt:lpstr>Versicherungstechnische KBF</vt:lpstr>
      <vt:lpstr>Versicherungstechnische KBF</vt:lpstr>
      <vt:lpstr>Versicherungstechnische KBF</vt:lpstr>
      <vt:lpstr>Versicherungstechnische KBF</vt:lpstr>
      <vt:lpstr>Versicherungstechnische KBF</vt:lpstr>
      <vt:lpstr>Versicherungstechnische KBF</vt:lpstr>
      <vt:lpstr>Versicherungstechnische KBF – Elektronik</vt:lpstr>
      <vt:lpstr>Versicherungstechnische KBF - Maschine</vt:lpstr>
      <vt:lpstr>ANNEX</vt:lpstr>
      <vt:lpstr>ANNEX</vt:lpstr>
      <vt:lpstr>ANNEX</vt:lpstr>
      <vt:lpstr>ANNEX</vt:lpstr>
      <vt:lpstr>Firmenversicherung / ZW III 11.10.2023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Quartalsworkshop II / 2022 - Firmenversicherung</dc:title>
  <dc:creator>Maximilian Jund</dc:creator>
  <cp:lastModifiedBy>Schulte, Marcel</cp:lastModifiedBy>
  <cp:revision>570</cp:revision>
  <cp:lastPrinted>2023-08-08T13:57:03Z</cp:lastPrinted>
  <dcterms:created xsi:type="dcterms:W3CDTF">2022-04-29T11:15:39Z</dcterms:created>
  <dcterms:modified xsi:type="dcterms:W3CDTF">2023-10-10T09:31:30Z</dcterms:modified>
</cp:coreProperties>
</file>