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63"/>
  </p:notesMasterIdLst>
  <p:handoutMasterIdLst>
    <p:handoutMasterId r:id="rId64"/>
  </p:handoutMasterIdLst>
  <p:sldIdLst>
    <p:sldId id="300" r:id="rId2"/>
    <p:sldId id="391" r:id="rId3"/>
    <p:sldId id="377" r:id="rId4"/>
    <p:sldId id="390" r:id="rId5"/>
    <p:sldId id="392" r:id="rId6"/>
    <p:sldId id="389" r:id="rId7"/>
    <p:sldId id="380" r:id="rId8"/>
    <p:sldId id="393" r:id="rId9"/>
    <p:sldId id="400" r:id="rId10"/>
    <p:sldId id="397" r:id="rId11"/>
    <p:sldId id="398" r:id="rId12"/>
    <p:sldId id="378" r:id="rId13"/>
    <p:sldId id="385" r:id="rId14"/>
    <p:sldId id="382" r:id="rId15"/>
    <p:sldId id="394" r:id="rId16"/>
    <p:sldId id="383" r:id="rId17"/>
    <p:sldId id="384" r:id="rId18"/>
    <p:sldId id="395" r:id="rId19"/>
    <p:sldId id="396" r:id="rId20"/>
    <p:sldId id="399" r:id="rId21"/>
    <p:sldId id="347" r:id="rId22"/>
    <p:sldId id="401" r:id="rId23"/>
    <p:sldId id="402" r:id="rId24"/>
    <p:sldId id="403" r:id="rId25"/>
    <p:sldId id="404" r:id="rId26"/>
    <p:sldId id="405" r:id="rId27"/>
    <p:sldId id="406" r:id="rId28"/>
    <p:sldId id="407" r:id="rId29"/>
    <p:sldId id="408" r:id="rId30"/>
    <p:sldId id="409" r:id="rId31"/>
    <p:sldId id="410" r:id="rId32"/>
    <p:sldId id="411" r:id="rId33"/>
    <p:sldId id="412" r:id="rId34"/>
    <p:sldId id="413" r:id="rId35"/>
    <p:sldId id="414" r:id="rId36"/>
    <p:sldId id="415" r:id="rId37"/>
    <p:sldId id="416" r:id="rId38"/>
    <p:sldId id="417" r:id="rId39"/>
    <p:sldId id="418" r:id="rId40"/>
    <p:sldId id="419" r:id="rId41"/>
    <p:sldId id="420" r:id="rId42"/>
    <p:sldId id="421" r:id="rId43"/>
    <p:sldId id="422" r:id="rId44"/>
    <p:sldId id="423" r:id="rId45"/>
    <p:sldId id="424" r:id="rId46"/>
    <p:sldId id="425" r:id="rId47"/>
    <p:sldId id="426" r:id="rId48"/>
    <p:sldId id="427" r:id="rId49"/>
    <p:sldId id="428" r:id="rId50"/>
    <p:sldId id="429" r:id="rId51"/>
    <p:sldId id="430" r:id="rId52"/>
    <p:sldId id="431" r:id="rId53"/>
    <p:sldId id="432" r:id="rId54"/>
    <p:sldId id="433" r:id="rId55"/>
    <p:sldId id="434" r:id="rId56"/>
    <p:sldId id="435" r:id="rId57"/>
    <p:sldId id="436" r:id="rId58"/>
    <p:sldId id="437" r:id="rId59"/>
    <p:sldId id="438" r:id="rId60"/>
    <p:sldId id="439" r:id="rId61"/>
    <p:sldId id="440" r:id="rId62"/>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EDEDED"/>
    <a:srgbClr val="FFFF66"/>
    <a:srgbClr val="137C9B"/>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984" autoAdjust="0"/>
  </p:normalViewPr>
  <p:slideViewPr>
    <p:cSldViewPr snapToGrid="0" showGuides="1">
      <p:cViewPr varScale="1">
        <p:scale>
          <a:sx n="85" d="100"/>
          <a:sy n="85" d="100"/>
        </p:scale>
        <p:origin x="470" y="62"/>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22.09.2023</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22.09.2023</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6276837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hyperlink" Target="https://www.bafin.de/DE/Verbraucher/Bank/Produkte/Basiskonto/basiskonto_node.html;jsessionid=297102B12111026A09749ECB76D154F4.2_cid502#doc7906372bodyText2" TargetMode="Externa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r>
              <a:rPr lang="de-DE" dirty="0" smtClean="0"/>
              <a:t>Herzlich Willkommen!</a:t>
            </a:r>
            <a:endParaRPr lang="de-DE" dirty="0"/>
          </a:p>
        </p:txBody>
      </p:sp>
      <p:sp>
        <p:nvSpPr>
          <p:cNvPr id="3" name="Textfeld 2"/>
          <p:cNvSpPr txBox="1"/>
          <p:nvPr/>
        </p:nvSpPr>
        <p:spPr>
          <a:xfrm>
            <a:off x="251680" y="3084156"/>
            <a:ext cx="11282290" cy="1323439"/>
          </a:xfrm>
          <a:prstGeom prst="rect">
            <a:avLst/>
          </a:prstGeom>
          <a:noFill/>
        </p:spPr>
        <p:txBody>
          <a:bodyPr wrap="square" rtlCol="0">
            <a:spAutoFit/>
          </a:bodyPr>
          <a:lstStyle/>
          <a:p>
            <a:r>
              <a:rPr lang="de-DE" sz="4000" dirty="0" smtClean="0">
                <a:solidFill>
                  <a:srgbClr val="1D2D4B"/>
                </a:solidFill>
              </a:rPr>
              <a:t>Innendienstworkshop-09-2023</a:t>
            </a:r>
            <a:endParaRPr lang="de-DE" sz="4000" dirty="0">
              <a:solidFill>
                <a:srgbClr val="1D2D4B"/>
              </a:solidFill>
            </a:endParaRPr>
          </a:p>
          <a:p>
            <a:r>
              <a:rPr lang="de-DE" sz="4000" dirty="0" smtClean="0">
                <a:solidFill>
                  <a:srgbClr val="1D2D4B"/>
                </a:solidFill>
              </a:rPr>
              <a:t>Vorsorge-KV</a:t>
            </a:r>
            <a:endParaRPr lang="de-DE" sz="4000" dirty="0">
              <a:solidFill>
                <a:srgbClr val="1D2D4B"/>
              </a:solidFill>
            </a:endParaRPr>
          </a:p>
        </p:txBody>
      </p:sp>
    </p:spTree>
    <p:extLst>
      <p:ext uri="{BB962C8B-B14F-4D97-AF65-F5344CB8AC3E}">
        <p14:creationId xmlns:p14="http://schemas.microsoft.com/office/powerpoint/2010/main" val="34485608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Highlights Allianz </a:t>
            </a:r>
            <a:r>
              <a:rPr lang="de-DE" dirty="0" err="1" smtClean="0"/>
              <a:t>Meinzahnschutz</a:t>
            </a:r>
            <a:endParaRPr lang="de-DE" sz="2400" dirty="0"/>
          </a:p>
        </p:txBody>
      </p:sp>
      <p:pic>
        <p:nvPicPr>
          <p:cNvPr id="5" name="Grafik 4"/>
          <p:cNvPicPr>
            <a:picLocks noChangeAspect="1"/>
          </p:cNvPicPr>
          <p:nvPr/>
        </p:nvPicPr>
        <p:blipFill>
          <a:blip r:embed="rId2"/>
          <a:stretch>
            <a:fillRect/>
          </a:stretch>
        </p:blipFill>
        <p:spPr>
          <a:xfrm>
            <a:off x="435834" y="1748691"/>
            <a:ext cx="9931778" cy="4892741"/>
          </a:xfrm>
          <a:prstGeom prst="rect">
            <a:avLst/>
          </a:prstGeom>
        </p:spPr>
      </p:pic>
    </p:spTree>
    <p:extLst>
      <p:ext uri="{BB962C8B-B14F-4D97-AF65-F5344CB8AC3E}">
        <p14:creationId xmlns:p14="http://schemas.microsoft.com/office/powerpoint/2010/main" val="23701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Tarifdetails im BP unter </a:t>
            </a:r>
            <a:r>
              <a:rPr lang="de-DE" dirty="0" err="1" smtClean="0"/>
              <a:t>entscheidungsnavigationen</a:t>
            </a:r>
            <a:endParaRPr lang="de-DE" sz="2400" dirty="0"/>
          </a:p>
        </p:txBody>
      </p:sp>
      <p:pic>
        <p:nvPicPr>
          <p:cNvPr id="3" name="Grafik 2"/>
          <p:cNvPicPr>
            <a:picLocks noChangeAspect="1"/>
          </p:cNvPicPr>
          <p:nvPr/>
        </p:nvPicPr>
        <p:blipFill>
          <a:blip r:embed="rId2"/>
          <a:stretch>
            <a:fillRect/>
          </a:stretch>
        </p:blipFill>
        <p:spPr>
          <a:xfrm>
            <a:off x="1030961" y="1671201"/>
            <a:ext cx="7808239" cy="4564068"/>
          </a:xfrm>
          <a:prstGeom prst="rect">
            <a:avLst/>
          </a:prstGeom>
        </p:spPr>
      </p:pic>
    </p:spTree>
    <p:extLst>
      <p:ext uri="{BB962C8B-B14F-4D97-AF65-F5344CB8AC3E}">
        <p14:creationId xmlns:p14="http://schemas.microsoft.com/office/powerpoint/2010/main" val="2334819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Zahnzusatz</a:t>
            </a:r>
            <a:endParaRPr lang="de-DE" sz="2400" dirty="0"/>
          </a:p>
        </p:txBody>
      </p:sp>
      <p:sp>
        <p:nvSpPr>
          <p:cNvPr id="6" name="Inhaltsplatzhalter 2"/>
          <p:cNvSpPr txBox="1">
            <a:spLocks/>
          </p:cNvSpPr>
          <p:nvPr/>
        </p:nvSpPr>
        <p:spPr>
          <a:xfrm>
            <a:off x="393035" y="1573798"/>
            <a:ext cx="11430545" cy="45703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smtClean="0">
                <a:solidFill>
                  <a:srgbClr val="1D2D4B"/>
                </a:solidFill>
              </a:rPr>
              <a:t>Beiträge bei unseren Primärempfehlungen und bei 100%-Tarifen:</a:t>
            </a:r>
          </a:p>
          <a:p>
            <a:pPr lvl="1"/>
            <a:endParaRPr lang="de-DE" sz="1800" b="1" dirty="0" smtClean="0"/>
          </a:p>
          <a:p>
            <a:pPr marL="0" indent="0">
              <a:buNone/>
            </a:pPr>
            <a:endParaRPr lang="de-DE" sz="1800" dirty="0" smtClean="0">
              <a:solidFill>
                <a:srgbClr val="1D2D4B"/>
              </a:solidFill>
            </a:endParaRPr>
          </a:p>
        </p:txBody>
      </p:sp>
      <p:graphicFrame>
        <p:nvGraphicFramePr>
          <p:cNvPr id="4" name="Tabelle 3"/>
          <p:cNvGraphicFramePr>
            <a:graphicFrameLocks noGrp="1"/>
          </p:cNvGraphicFramePr>
          <p:nvPr>
            <p:extLst>
              <p:ext uri="{D42A27DB-BD31-4B8C-83A1-F6EECF244321}">
                <p14:modId xmlns:p14="http://schemas.microsoft.com/office/powerpoint/2010/main" val="2862144897"/>
              </p:ext>
            </p:extLst>
          </p:nvPr>
        </p:nvGraphicFramePr>
        <p:xfrm>
          <a:off x="393035" y="2428151"/>
          <a:ext cx="10547681" cy="2834640"/>
        </p:xfrm>
        <a:graphic>
          <a:graphicData uri="http://schemas.openxmlformats.org/drawingml/2006/table">
            <a:tbl>
              <a:tblPr firstRow="1" bandRow="1">
                <a:tableStyleId>{5C22544A-7EE6-4342-B048-85BDC9FD1C3A}</a:tableStyleId>
              </a:tblPr>
              <a:tblGrid>
                <a:gridCol w="1604865"/>
                <a:gridCol w="1604865"/>
                <a:gridCol w="1843379"/>
                <a:gridCol w="2903772"/>
                <a:gridCol w="2590800"/>
              </a:tblGrid>
              <a:tr h="370840">
                <a:tc>
                  <a:txBody>
                    <a:bodyPr/>
                    <a:lstStyle/>
                    <a:p>
                      <a:r>
                        <a:rPr lang="de-DE" dirty="0" smtClean="0"/>
                        <a:t>Versicherer / Tarif</a:t>
                      </a:r>
                      <a:endParaRPr lang="de-DE" dirty="0"/>
                    </a:p>
                  </a:txBody>
                  <a:tcPr/>
                </a:tc>
                <a:tc>
                  <a:txBody>
                    <a:bodyPr/>
                    <a:lstStyle/>
                    <a:p>
                      <a:r>
                        <a:rPr lang="de-DE" dirty="0" smtClean="0"/>
                        <a:t>UKV </a:t>
                      </a:r>
                      <a:r>
                        <a:rPr lang="de-DE" dirty="0" err="1" smtClean="0"/>
                        <a:t>ZahnPRIVAT</a:t>
                      </a:r>
                      <a:r>
                        <a:rPr lang="de-DE" dirty="0" smtClean="0"/>
                        <a:t> Premium</a:t>
                      </a:r>
                      <a:endParaRPr lang="de-DE" dirty="0"/>
                    </a:p>
                  </a:txBody>
                  <a:tcPr/>
                </a:tc>
                <a:tc>
                  <a:txBody>
                    <a:bodyPr/>
                    <a:lstStyle/>
                    <a:p>
                      <a:r>
                        <a:rPr lang="de-DE" dirty="0" err="1" smtClean="0"/>
                        <a:t>Universa</a:t>
                      </a:r>
                      <a:r>
                        <a:rPr lang="de-DE" dirty="0" smtClean="0"/>
                        <a:t> uni-</a:t>
                      </a:r>
                      <a:r>
                        <a:rPr lang="de-DE" dirty="0" err="1" smtClean="0"/>
                        <a:t>dentPrivat</a:t>
                      </a:r>
                      <a:endParaRPr lang="de-DE" dirty="0"/>
                    </a:p>
                  </a:txBody>
                  <a:tcPr/>
                </a:tc>
                <a:tc>
                  <a:txBody>
                    <a:bodyPr/>
                    <a:lstStyle/>
                    <a:p>
                      <a:r>
                        <a:rPr lang="de-DE" dirty="0" smtClean="0"/>
                        <a:t>Barmenia Mehr Zahn 100 + Mehr Zahnvorsorge Bonus</a:t>
                      </a:r>
                      <a:endParaRPr lang="de-DE" dirty="0"/>
                    </a:p>
                  </a:txBody>
                  <a:tcPr/>
                </a:tc>
                <a:tc>
                  <a:txBody>
                    <a:bodyPr/>
                    <a:lstStyle/>
                    <a:p>
                      <a:r>
                        <a:rPr lang="de-DE" dirty="0" smtClean="0">
                          <a:solidFill>
                            <a:schemeClr val="bg1"/>
                          </a:solidFill>
                        </a:rPr>
                        <a:t>Allianz </a:t>
                      </a:r>
                      <a:r>
                        <a:rPr lang="de-DE" dirty="0" err="1" smtClean="0">
                          <a:solidFill>
                            <a:schemeClr val="bg1"/>
                          </a:solidFill>
                        </a:rPr>
                        <a:t>MeinZahnschutz</a:t>
                      </a:r>
                      <a:r>
                        <a:rPr lang="de-DE" dirty="0" smtClean="0">
                          <a:solidFill>
                            <a:schemeClr val="bg1"/>
                          </a:solidFill>
                        </a:rPr>
                        <a:t> 100 ohne AR</a:t>
                      </a:r>
                      <a:endParaRPr lang="de-DE" dirty="0">
                        <a:solidFill>
                          <a:schemeClr val="bg1"/>
                        </a:solidFill>
                      </a:endParaRPr>
                    </a:p>
                  </a:txBody>
                  <a:tcPr/>
                </a:tc>
              </a:tr>
              <a:tr h="370840">
                <a:tc>
                  <a:txBody>
                    <a:bodyPr/>
                    <a:lstStyle/>
                    <a:p>
                      <a:r>
                        <a:rPr lang="de-DE" dirty="0" smtClean="0"/>
                        <a:t>Alter 30 Jahre</a:t>
                      </a:r>
                      <a:endParaRPr lang="de-DE" dirty="0"/>
                    </a:p>
                  </a:txBody>
                  <a:tcPr/>
                </a:tc>
                <a:tc>
                  <a:txBody>
                    <a:bodyPr/>
                    <a:lstStyle/>
                    <a:p>
                      <a:pPr algn="ctr"/>
                      <a:r>
                        <a:rPr lang="de-DE" dirty="0" smtClean="0"/>
                        <a:t>25,92</a:t>
                      </a:r>
                      <a:endParaRPr lang="de-DE" dirty="0"/>
                    </a:p>
                  </a:txBody>
                  <a:tcPr/>
                </a:tc>
                <a:tc>
                  <a:txBody>
                    <a:bodyPr/>
                    <a:lstStyle/>
                    <a:p>
                      <a:pPr algn="ctr"/>
                      <a:r>
                        <a:rPr lang="de-DE" dirty="0" smtClean="0"/>
                        <a:t>15,68</a:t>
                      </a:r>
                      <a:endParaRPr lang="de-DE" dirty="0"/>
                    </a:p>
                  </a:txBody>
                  <a:tcPr/>
                </a:tc>
                <a:tc>
                  <a:txBody>
                    <a:bodyPr/>
                    <a:lstStyle/>
                    <a:p>
                      <a:pPr algn="ctr"/>
                      <a:r>
                        <a:rPr lang="de-DE" dirty="0" smtClean="0"/>
                        <a:t>18,50</a:t>
                      </a:r>
                      <a:endParaRPr lang="de-DE" dirty="0"/>
                    </a:p>
                  </a:txBody>
                  <a:tcPr/>
                </a:tc>
                <a:tc>
                  <a:txBody>
                    <a:bodyPr/>
                    <a:lstStyle/>
                    <a:p>
                      <a:pPr algn="ctr"/>
                      <a:r>
                        <a:rPr lang="de-DE" dirty="0" smtClean="0"/>
                        <a:t>18,77</a:t>
                      </a:r>
                      <a:endParaRPr lang="de-DE" dirty="0"/>
                    </a:p>
                  </a:txBody>
                  <a:tcPr/>
                </a:tc>
              </a:tr>
              <a:tr h="370840">
                <a:tc>
                  <a:txBody>
                    <a:bodyPr/>
                    <a:lstStyle/>
                    <a:p>
                      <a:r>
                        <a:rPr lang="de-DE" dirty="0" smtClean="0"/>
                        <a:t>Alter 60 Jahre</a:t>
                      </a:r>
                      <a:endParaRPr lang="de-DE" dirty="0"/>
                    </a:p>
                  </a:txBody>
                  <a:tcPr/>
                </a:tc>
                <a:tc>
                  <a:txBody>
                    <a:bodyPr/>
                    <a:lstStyle/>
                    <a:p>
                      <a:pPr algn="ctr"/>
                      <a:r>
                        <a:rPr lang="de-DE" dirty="0" smtClean="0"/>
                        <a:t>74,78</a:t>
                      </a:r>
                      <a:endParaRPr lang="de-DE" dirty="0"/>
                    </a:p>
                  </a:txBody>
                  <a:tcPr/>
                </a:tc>
                <a:tc>
                  <a:txBody>
                    <a:bodyPr/>
                    <a:lstStyle/>
                    <a:p>
                      <a:pPr algn="ctr"/>
                      <a:r>
                        <a:rPr lang="de-DE" dirty="0" smtClean="0"/>
                        <a:t>34,75</a:t>
                      </a:r>
                      <a:endParaRPr lang="de-DE" dirty="0"/>
                    </a:p>
                  </a:txBody>
                  <a:tcPr/>
                </a:tc>
                <a:tc>
                  <a:txBody>
                    <a:bodyPr/>
                    <a:lstStyle/>
                    <a:p>
                      <a:pPr algn="ctr"/>
                      <a:r>
                        <a:rPr lang="de-DE" dirty="0" smtClean="0"/>
                        <a:t>59,40</a:t>
                      </a:r>
                      <a:endParaRPr lang="de-DE" dirty="0"/>
                    </a:p>
                  </a:txBody>
                  <a:tcPr/>
                </a:tc>
                <a:tc>
                  <a:txBody>
                    <a:bodyPr/>
                    <a:lstStyle/>
                    <a:p>
                      <a:pPr algn="ctr"/>
                      <a:r>
                        <a:rPr lang="de-DE" dirty="0" smtClean="0"/>
                        <a:t>56,93</a:t>
                      </a:r>
                      <a:endParaRPr lang="de-DE" dirty="0"/>
                    </a:p>
                  </a:txBody>
                  <a:tcPr/>
                </a:tc>
              </a:tr>
              <a:tr h="370840">
                <a:tc>
                  <a:txBody>
                    <a:bodyPr/>
                    <a:lstStyle/>
                    <a:p>
                      <a:r>
                        <a:rPr lang="de-DE" dirty="0" smtClean="0"/>
                        <a:t>Alter 70 Jahre</a:t>
                      </a:r>
                      <a:endParaRPr lang="de-DE" dirty="0"/>
                    </a:p>
                  </a:txBody>
                  <a:tcPr/>
                </a:tc>
                <a:tc>
                  <a:txBody>
                    <a:bodyPr/>
                    <a:lstStyle/>
                    <a:p>
                      <a:pPr algn="ctr"/>
                      <a:r>
                        <a:rPr lang="de-DE" dirty="0" smtClean="0"/>
                        <a:t>74,78</a:t>
                      </a:r>
                      <a:endParaRPr lang="de-DE" dirty="0"/>
                    </a:p>
                  </a:txBody>
                  <a:tcPr/>
                </a:tc>
                <a:tc>
                  <a:txBody>
                    <a:bodyPr/>
                    <a:lstStyle/>
                    <a:p>
                      <a:pPr algn="ctr"/>
                      <a:r>
                        <a:rPr lang="de-DE" dirty="0" smtClean="0"/>
                        <a:t>38,88</a:t>
                      </a:r>
                      <a:endParaRPr lang="de-DE" dirty="0"/>
                    </a:p>
                  </a:txBody>
                  <a:tcPr/>
                </a:tc>
                <a:tc>
                  <a:txBody>
                    <a:bodyPr/>
                    <a:lstStyle/>
                    <a:p>
                      <a:pPr algn="ctr"/>
                      <a:r>
                        <a:rPr lang="de-DE" dirty="0" smtClean="0"/>
                        <a:t>70,40</a:t>
                      </a:r>
                      <a:endParaRPr lang="de-DE" dirty="0"/>
                    </a:p>
                  </a:txBody>
                  <a:tcPr/>
                </a:tc>
                <a:tc>
                  <a:txBody>
                    <a:bodyPr/>
                    <a:lstStyle/>
                    <a:p>
                      <a:pPr algn="ctr"/>
                      <a:r>
                        <a:rPr lang="de-DE" dirty="0" smtClean="0"/>
                        <a:t>kein Onlineabschluss möglich</a:t>
                      </a:r>
                      <a:endParaRPr lang="de-DE" dirty="0"/>
                    </a:p>
                  </a:txBody>
                  <a:tcPr/>
                </a:tc>
              </a:tr>
            </a:tbl>
          </a:graphicData>
        </a:graphic>
      </p:graphicFrame>
    </p:spTree>
    <p:extLst>
      <p:ext uri="{BB962C8B-B14F-4D97-AF65-F5344CB8AC3E}">
        <p14:creationId xmlns:p14="http://schemas.microsoft.com/office/powerpoint/2010/main" val="3428027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Zahnzusatz</a:t>
            </a:r>
            <a:endParaRPr lang="de-DE" sz="2400" dirty="0"/>
          </a:p>
        </p:txBody>
      </p:sp>
      <p:sp>
        <p:nvSpPr>
          <p:cNvPr id="6" name="Inhaltsplatzhalter 2"/>
          <p:cNvSpPr txBox="1">
            <a:spLocks/>
          </p:cNvSpPr>
          <p:nvPr/>
        </p:nvSpPr>
        <p:spPr>
          <a:xfrm>
            <a:off x="569496" y="2061411"/>
            <a:ext cx="10716126" cy="31282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de-DE" sz="2000" b="1" dirty="0" smtClean="0">
                <a:solidFill>
                  <a:srgbClr val="1D2D4B"/>
                </a:solidFill>
              </a:rPr>
              <a:t>Die Primärempfehlungen sind länger am Markt.</a:t>
            </a:r>
          </a:p>
          <a:p>
            <a:pPr>
              <a:buFont typeface="Wingdings" panose="05000000000000000000" pitchFamily="2" charset="2"/>
              <a:buChar char="§"/>
            </a:pPr>
            <a:r>
              <a:rPr lang="de-DE" sz="2000" b="1" dirty="0" smtClean="0">
                <a:solidFill>
                  <a:srgbClr val="1D2D4B"/>
                </a:solidFill>
              </a:rPr>
              <a:t>Das Preis-Leistungsverhältnis stimmt.</a:t>
            </a:r>
          </a:p>
          <a:p>
            <a:pPr>
              <a:buFont typeface="Wingdings" panose="05000000000000000000" pitchFamily="2" charset="2"/>
              <a:buChar char="§"/>
            </a:pPr>
            <a:r>
              <a:rPr lang="de-DE" sz="2000" b="1" dirty="0" smtClean="0">
                <a:solidFill>
                  <a:srgbClr val="1D2D4B"/>
                </a:solidFill>
              </a:rPr>
              <a:t>Beitragsstabil</a:t>
            </a:r>
          </a:p>
          <a:p>
            <a:pPr>
              <a:buFont typeface="Wingdings" panose="05000000000000000000" pitchFamily="2" charset="2"/>
              <a:buChar char="§"/>
            </a:pPr>
            <a:r>
              <a:rPr lang="de-DE" sz="2000" b="1" dirty="0" smtClean="0">
                <a:solidFill>
                  <a:srgbClr val="1D2D4B"/>
                </a:solidFill>
              </a:rPr>
              <a:t>Konstantes Tarifsystem (keine geschlossenen Tarife)</a:t>
            </a:r>
          </a:p>
          <a:p>
            <a:pPr>
              <a:buFont typeface="Wingdings" panose="05000000000000000000" pitchFamily="2" charset="2"/>
              <a:buChar char="§"/>
            </a:pPr>
            <a:r>
              <a:rPr lang="de-DE" sz="2000" b="1" dirty="0" smtClean="0">
                <a:solidFill>
                  <a:srgbClr val="1D2D4B"/>
                </a:solidFill>
              </a:rPr>
              <a:t>Unterstützung im Leistungsfall</a:t>
            </a:r>
            <a:br>
              <a:rPr lang="de-DE" sz="2000" b="1" dirty="0" smtClean="0">
                <a:solidFill>
                  <a:srgbClr val="1D2D4B"/>
                </a:solidFill>
              </a:rPr>
            </a:br>
            <a:r>
              <a:rPr lang="de-DE" sz="2000" b="1" dirty="0" smtClean="0">
                <a:solidFill>
                  <a:srgbClr val="1D2D4B"/>
                </a:solidFill>
              </a:rPr>
              <a:t/>
            </a:r>
            <a:br>
              <a:rPr lang="de-DE" sz="2000" b="1" dirty="0" smtClean="0">
                <a:solidFill>
                  <a:srgbClr val="1D2D4B"/>
                </a:solidFill>
              </a:rPr>
            </a:br>
            <a:endParaRPr lang="de-DE" sz="2000" b="1" dirty="0" smtClean="0">
              <a:solidFill>
                <a:srgbClr val="1D2D4B"/>
              </a:solidFill>
            </a:endParaRPr>
          </a:p>
          <a:p>
            <a:pPr lvl="1"/>
            <a:endParaRPr lang="de-DE" sz="1800" b="1" dirty="0" smtClean="0"/>
          </a:p>
          <a:p>
            <a:pPr marL="0" indent="0">
              <a:buNone/>
            </a:pPr>
            <a:endParaRPr lang="de-DE" sz="1800" dirty="0" smtClean="0">
              <a:solidFill>
                <a:srgbClr val="1D2D4B"/>
              </a:solidFill>
            </a:endParaRPr>
          </a:p>
        </p:txBody>
      </p:sp>
    </p:spTree>
    <p:extLst>
      <p:ext uri="{BB962C8B-B14F-4D97-AF65-F5344CB8AC3E}">
        <p14:creationId xmlns:p14="http://schemas.microsoft.com/office/powerpoint/2010/main" val="2304205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Angebotsblätter</a:t>
            </a:r>
            <a:endParaRPr lang="de-DE" sz="2400" dirty="0"/>
          </a:p>
        </p:txBody>
      </p:sp>
      <p:sp>
        <p:nvSpPr>
          <p:cNvPr id="6" name="Inhaltsplatzhalter 2"/>
          <p:cNvSpPr txBox="1">
            <a:spLocks/>
          </p:cNvSpPr>
          <p:nvPr/>
        </p:nvSpPr>
        <p:spPr>
          <a:xfrm>
            <a:off x="689812" y="1671118"/>
            <a:ext cx="10716126" cy="44248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b="1" dirty="0" smtClean="0"/>
          </a:p>
          <a:p>
            <a:pPr marL="0" indent="0">
              <a:buNone/>
            </a:pPr>
            <a:endParaRPr lang="de-DE" sz="1800" dirty="0" smtClean="0">
              <a:solidFill>
                <a:srgbClr val="1D2D4B"/>
              </a:solidFill>
            </a:endParaRPr>
          </a:p>
        </p:txBody>
      </p:sp>
      <p:pic>
        <p:nvPicPr>
          <p:cNvPr id="3" name="Grafik 2"/>
          <p:cNvPicPr>
            <a:picLocks noChangeAspect="1"/>
          </p:cNvPicPr>
          <p:nvPr/>
        </p:nvPicPr>
        <p:blipFill>
          <a:blip r:embed="rId2"/>
          <a:stretch>
            <a:fillRect/>
          </a:stretch>
        </p:blipFill>
        <p:spPr>
          <a:xfrm>
            <a:off x="2021343" y="1609792"/>
            <a:ext cx="4919111" cy="4924926"/>
          </a:xfrm>
          <a:prstGeom prst="rect">
            <a:avLst/>
          </a:prstGeom>
        </p:spPr>
      </p:pic>
    </p:spTree>
    <p:extLst>
      <p:ext uri="{BB962C8B-B14F-4D97-AF65-F5344CB8AC3E}">
        <p14:creationId xmlns:p14="http://schemas.microsoft.com/office/powerpoint/2010/main" val="328175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Angebotsblätter</a:t>
            </a:r>
            <a:endParaRPr lang="de-DE" sz="2400" dirty="0"/>
          </a:p>
        </p:txBody>
      </p:sp>
      <p:sp>
        <p:nvSpPr>
          <p:cNvPr id="6" name="Inhaltsplatzhalter 2"/>
          <p:cNvSpPr txBox="1">
            <a:spLocks/>
          </p:cNvSpPr>
          <p:nvPr/>
        </p:nvSpPr>
        <p:spPr>
          <a:xfrm>
            <a:off x="689812" y="1671118"/>
            <a:ext cx="10716126" cy="44248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b="1" dirty="0" smtClean="0"/>
          </a:p>
          <a:p>
            <a:pPr marL="0" indent="0">
              <a:buNone/>
            </a:pPr>
            <a:endParaRPr lang="de-DE" sz="1800" dirty="0" smtClean="0">
              <a:solidFill>
                <a:srgbClr val="1D2D4B"/>
              </a:solidFill>
            </a:endParaRPr>
          </a:p>
        </p:txBody>
      </p:sp>
      <p:pic>
        <p:nvPicPr>
          <p:cNvPr id="4" name="Grafik 3"/>
          <p:cNvPicPr>
            <a:picLocks noChangeAspect="1"/>
          </p:cNvPicPr>
          <p:nvPr/>
        </p:nvPicPr>
        <p:blipFill>
          <a:blip r:embed="rId2"/>
          <a:stretch>
            <a:fillRect/>
          </a:stretch>
        </p:blipFill>
        <p:spPr>
          <a:xfrm>
            <a:off x="1200436" y="1671118"/>
            <a:ext cx="3505441" cy="4973053"/>
          </a:xfrm>
          <a:prstGeom prst="rect">
            <a:avLst/>
          </a:prstGeom>
        </p:spPr>
      </p:pic>
      <p:pic>
        <p:nvPicPr>
          <p:cNvPr id="5" name="Grafik 4"/>
          <p:cNvPicPr>
            <a:picLocks noChangeAspect="1"/>
          </p:cNvPicPr>
          <p:nvPr/>
        </p:nvPicPr>
        <p:blipFill>
          <a:blip r:embed="rId3"/>
          <a:stretch>
            <a:fillRect/>
          </a:stretch>
        </p:blipFill>
        <p:spPr>
          <a:xfrm>
            <a:off x="5600339" y="1671118"/>
            <a:ext cx="3615438" cy="4973053"/>
          </a:xfrm>
          <a:prstGeom prst="rect">
            <a:avLst/>
          </a:prstGeom>
        </p:spPr>
      </p:pic>
    </p:spTree>
    <p:extLst>
      <p:ext uri="{BB962C8B-B14F-4D97-AF65-F5344CB8AC3E}">
        <p14:creationId xmlns:p14="http://schemas.microsoft.com/office/powerpoint/2010/main" val="1316256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Angebotsblätter</a:t>
            </a:r>
            <a:endParaRPr lang="de-DE" sz="2400" dirty="0"/>
          </a:p>
        </p:txBody>
      </p:sp>
      <p:sp>
        <p:nvSpPr>
          <p:cNvPr id="6" name="Inhaltsplatzhalter 2"/>
          <p:cNvSpPr txBox="1">
            <a:spLocks/>
          </p:cNvSpPr>
          <p:nvPr/>
        </p:nvSpPr>
        <p:spPr>
          <a:xfrm>
            <a:off x="689812" y="1671118"/>
            <a:ext cx="10716126" cy="44248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sz="2000" b="1" dirty="0" smtClean="0">
              <a:solidFill>
                <a:srgbClr val="1D2D4B"/>
              </a:solidFill>
            </a:endParaRPr>
          </a:p>
          <a:p>
            <a:pPr marL="0" indent="0" algn="ctr">
              <a:buNone/>
            </a:pPr>
            <a:endParaRPr lang="de-DE" sz="2000" b="1" dirty="0">
              <a:solidFill>
                <a:srgbClr val="1D2D4B"/>
              </a:solidFill>
            </a:endParaRPr>
          </a:p>
          <a:p>
            <a:pPr marL="0" indent="0" algn="ctr">
              <a:buNone/>
            </a:pPr>
            <a:endParaRPr lang="de-DE" sz="2000" b="1" dirty="0" smtClean="0">
              <a:solidFill>
                <a:srgbClr val="1D2D4B"/>
              </a:solidFill>
            </a:endParaRPr>
          </a:p>
          <a:p>
            <a:pPr marL="0" indent="0" algn="ctr">
              <a:buNone/>
            </a:pPr>
            <a:endParaRPr lang="de-DE" sz="2000" b="1" dirty="0">
              <a:solidFill>
                <a:srgbClr val="1D2D4B"/>
              </a:solidFill>
            </a:endParaRPr>
          </a:p>
          <a:p>
            <a:pPr marL="0" indent="0" algn="ctr">
              <a:buNone/>
            </a:pPr>
            <a:r>
              <a:rPr lang="de-DE" sz="2000" b="1" dirty="0" smtClean="0">
                <a:solidFill>
                  <a:srgbClr val="1D2D4B"/>
                </a:solidFill>
              </a:rPr>
              <a:t>Kundenanfrage =&gt; </a:t>
            </a:r>
            <a:r>
              <a:rPr lang="de-DE" sz="2000" b="1" dirty="0" err="1" smtClean="0">
                <a:solidFill>
                  <a:srgbClr val="1D2D4B"/>
                </a:solidFill>
              </a:rPr>
              <a:t>Downselling</a:t>
            </a:r>
            <a:endParaRPr lang="de-DE" sz="2000" dirty="0">
              <a:solidFill>
                <a:srgbClr val="1D2D4B"/>
              </a:solidFill>
            </a:endParaRPr>
          </a:p>
          <a:p>
            <a:pPr fontAlgn="base"/>
            <a:endParaRPr lang="de-DE" sz="2000" dirty="0"/>
          </a:p>
          <a:p>
            <a:pPr marL="0" indent="0">
              <a:buNone/>
            </a:pPr>
            <a:endParaRPr lang="de-DE" sz="2200" b="1" dirty="0" smtClean="0"/>
          </a:p>
          <a:p>
            <a:pPr marL="0" indent="0">
              <a:buNone/>
            </a:pPr>
            <a:endParaRPr lang="de-DE" sz="1800" dirty="0" smtClean="0">
              <a:solidFill>
                <a:srgbClr val="1D2D4B"/>
              </a:solidFill>
            </a:endParaRPr>
          </a:p>
        </p:txBody>
      </p:sp>
    </p:spTree>
    <p:extLst>
      <p:ext uri="{BB962C8B-B14F-4D97-AF65-F5344CB8AC3E}">
        <p14:creationId xmlns:p14="http://schemas.microsoft.com/office/powerpoint/2010/main" val="423839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Kommunikation</a:t>
            </a:r>
            <a:endParaRPr lang="de-DE" sz="2400" dirty="0"/>
          </a:p>
        </p:txBody>
      </p:sp>
      <p:sp>
        <p:nvSpPr>
          <p:cNvPr id="6" name="Inhaltsplatzhalter 2"/>
          <p:cNvSpPr txBox="1">
            <a:spLocks/>
          </p:cNvSpPr>
          <p:nvPr/>
        </p:nvSpPr>
        <p:spPr>
          <a:xfrm>
            <a:off x="689812" y="1671117"/>
            <a:ext cx="10716126" cy="47377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b="1" dirty="0" smtClean="0"/>
          </a:p>
          <a:p>
            <a:pPr marL="0" indent="0">
              <a:buNone/>
            </a:pPr>
            <a:endParaRPr lang="de-DE" sz="1800" dirty="0" smtClean="0">
              <a:solidFill>
                <a:srgbClr val="1D2D4B"/>
              </a:solidFill>
            </a:endParaRPr>
          </a:p>
        </p:txBody>
      </p:sp>
      <p:pic>
        <p:nvPicPr>
          <p:cNvPr id="4" name="Grafik 3"/>
          <p:cNvPicPr>
            <a:picLocks noChangeAspect="1"/>
          </p:cNvPicPr>
          <p:nvPr/>
        </p:nvPicPr>
        <p:blipFill>
          <a:blip r:embed="rId2"/>
          <a:stretch>
            <a:fillRect/>
          </a:stretch>
        </p:blipFill>
        <p:spPr>
          <a:xfrm>
            <a:off x="410230" y="1766408"/>
            <a:ext cx="10895596" cy="4169171"/>
          </a:xfrm>
          <a:prstGeom prst="rect">
            <a:avLst/>
          </a:prstGeom>
        </p:spPr>
      </p:pic>
    </p:spTree>
    <p:extLst>
      <p:ext uri="{BB962C8B-B14F-4D97-AF65-F5344CB8AC3E}">
        <p14:creationId xmlns:p14="http://schemas.microsoft.com/office/powerpoint/2010/main" val="2449204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Kommunikation</a:t>
            </a:r>
            <a:endParaRPr lang="de-DE" sz="2400" dirty="0"/>
          </a:p>
        </p:txBody>
      </p:sp>
      <p:sp>
        <p:nvSpPr>
          <p:cNvPr id="6" name="Inhaltsplatzhalter 2"/>
          <p:cNvSpPr txBox="1">
            <a:spLocks/>
          </p:cNvSpPr>
          <p:nvPr/>
        </p:nvSpPr>
        <p:spPr>
          <a:xfrm>
            <a:off x="689812" y="1671117"/>
            <a:ext cx="10716126" cy="47377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b="1" dirty="0" smtClean="0"/>
          </a:p>
          <a:p>
            <a:pPr marL="0" indent="0">
              <a:buNone/>
            </a:pPr>
            <a:endParaRPr lang="de-DE" sz="1800" dirty="0" smtClean="0">
              <a:solidFill>
                <a:srgbClr val="1D2D4B"/>
              </a:solidFill>
            </a:endParaRPr>
          </a:p>
        </p:txBody>
      </p:sp>
      <p:pic>
        <p:nvPicPr>
          <p:cNvPr id="4" name="Grafik 3"/>
          <p:cNvPicPr>
            <a:picLocks noChangeAspect="1"/>
          </p:cNvPicPr>
          <p:nvPr/>
        </p:nvPicPr>
        <p:blipFill>
          <a:blip r:embed="rId2"/>
          <a:stretch>
            <a:fillRect/>
          </a:stretch>
        </p:blipFill>
        <p:spPr>
          <a:xfrm>
            <a:off x="1082842" y="2087046"/>
            <a:ext cx="7579896" cy="4604930"/>
          </a:xfrm>
          <a:prstGeom prst="rect">
            <a:avLst/>
          </a:prstGeom>
        </p:spPr>
      </p:pic>
      <p:sp>
        <p:nvSpPr>
          <p:cNvPr id="5" name="Textfeld 4"/>
          <p:cNvSpPr txBox="1"/>
          <p:nvPr/>
        </p:nvSpPr>
        <p:spPr>
          <a:xfrm>
            <a:off x="1138990" y="1663377"/>
            <a:ext cx="3694153" cy="369332"/>
          </a:xfrm>
          <a:prstGeom prst="rect">
            <a:avLst/>
          </a:prstGeom>
          <a:noFill/>
        </p:spPr>
        <p:txBody>
          <a:bodyPr wrap="none" rtlCol="0">
            <a:spAutoFit/>
          </a:bodyPr>
          <a:lstStyle/>
          <a:p>
            <a:r>
              <a:rPr lang="de-DE" dirty="0" smtClean="0"/>
              <a:t>Letzter Stand 11.September 2023:</a:t>
            </a:r>
            <a:endParaRPr lang="de-DE" dirty="0"/>
          </a:p>
        </p:txBody>
      </p:sp>
    </p:spTree>
    <p:extLst>
      <p:ext uri="{BB962C8B-B14F-4D97-AF65-F5344CB8AC3E}">
        <p14:creationId xmlns:p14="http://schemas.microsoft.com/office/powerpoint/2010/main" val="155179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Kommunikation</a:t>
            </a:r>
            <a:endParaRPr lang="de-DE" sz="2400" dirty="0"/>
          </a:p>
        </p:txBody>
      </p:sp>
      <p:sp>
        <p:nvSpPr>
          <p:cNvPr id="6" name="Inhaltsplatzhalter 2"/>
          <p:cNvSpPr txBox="1">
            <a:spLocks/>
          </p:cNvSpPr>
          <p:nvPr/>
        </p:nvSpPr>
        <p:spPr>
          <a:xfrm>
            <a:off x="569496" y="1604210"/>
            <a:ext cx="10716126" cy="47479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de-DE" sz="2000" b="1" dirty="0" smtClean="0">
                <a:solidFill>
                  <a:srgbClr val="1D2D4B"/>
                </a:solidFill>
              </a:rPr>
              <a:t>Ablauf:</a:t>
            </a:r>
          </a:p>
          <a:p>
            <a:pPr>
              <a:buFont typeface="Wingdings" panose="05000000000000000000" pitchFamily="2" charset="2"/>
              <a:buChar char="§"/>
            </a:pPr>
            <a:r>
              <a:rPr lang="de-DE" sz="2000" dirty="0" smtClean="0">
                <a:solidFill>
                  <a:srgbClr val="1D2D4B"/>
                </a:solidFill>
              </a:rPr>
              <a:t>22.08.2022 Schreiben TK, was machen Sie jetzt bleiben Sie bei uns versichert</a:t>
            </a:r>
          </a:p>
          <a:p>
            <a:pPr>
              <a:buFont typeface="Wingdings" panose="05000000000000000000" pitchFamily="2" charset="2"/>
              <a:buChar char="§"/>
            </a:pPr>
            <a:r>
              <a:rPr lang="de-DE" sz="2000" dirty="0" smtClean="0">
                <a:solidFill>
                  <a:srgbClr val="1D2D4B"/>
                </a:solidFill>
              </a:rPr>
              <a:t>03.10.2022 </a:t>
            </a:r>
            <a:r>
              <a:rPr lang="de-DE" sz="2000" dirty="0" err="1" smtClean="0">
                <a:solidFill>
                  <a:srgbClr val="1D2D4B"/>
                </a:solidFill>
              </a:rPr>
              <a:t>Reminder</a:t>
            </a:r>
            <a:r>
              <a:rPr lang="de-DE" sz="2000" dirty="0" smtClean="0">
                <a:solidFill>
                  <a:srgbClr val="1D2D4B"/>
                </a:solidFill>
              </a:rPr>
              <a:t> der TK</a:t>
            </a:r>
          </a:p>
          <a:p>
            <a:pPr>
              <a:buFont typeface="Wingdings" panose="05000000000000000000" pitchFamily="2" charset="2"/>
              <a:buChar char="§"/>
            </a:pPr>
            <a:r>
              <a:rPr lang="de-DE" sz="2000" dirty="0" smtClean="0">
                <a:solidFill>
                  <a:srgbClr val="1D2D4B"/>
                </a:solidFill>
              </a:rPr>
              <a:t>07.10.2022 Kunde ist bei der TK pflichtversichert als Student</a:t>
            </a:r>
          </a:p>
          <a:p>
            <a:pPr>
              <a:buFont typeface="Wingdings" panose="05000000000000000000" pitchFamily="2" charset="2"/>
              <a:buChar char="§"/>
            </a:pPr>
            <a:r>
              <a:rPr lang="de-DE" sz="2000" dirty="0" smtClean="0">
                <a:solidFill>
                  <a:srgbClr val="1D2D4B"/>
                </a:solidFill>
              </a:rPr>
              <a:t>15.11.2022 Mahnung über 916,55 € läuft auf</a:t>
            </a:r>
          </a:p>
          <a:p>
            <a:pPr>
              <a:buFont typeface="Wingdings" panose="05000000000000000000" pitchFamily="2" charset="2"/>
              <a:buChar char="§"/>
            </a:pPr>
            <a:r>
              <a:rPr lang="de-DE" sz="2000" dirty="0" smtClean="0">
                <a:solidFill>
                  <a:srgbClr val="1D2D4B"/>
                </a:solidFill>
              </a:rPr>
              <a:t>06.12.2022 Kunde versucht sich von der Versicherungspflicht befreien zu lassen, was abgelehnt wird</a:t>
            </a:r>
          </a:p>
          <a:p>
            <a:pPr>
              <a:buFont typeface="Wingdings" panose="05000000000000000000" pitchFamily="2" charset="2"/>
              <a:buChar char="§"/>
            </a:pPr>
            <a:r>
              <a:rPr lang="de-DE" sz="2000" dirty="0" smtClean="0">
                <a:solidFill>
                  <a:srgbClr val="1D2D4B"/>
                </a:solidFill>
              </a:rPr>
              <a:t>21.12.2022 bei der TK wird der Fehler bemerkt und die Mitgliedschaft endet rückwirkend zum 12.08.2022</a:t>
            </a:r>
          </a:p>
          <a:p>
            <a:pPr>
              <a:buFont typeface="Wingdings" panose="05000000000000000000" pitchFamily="2" charset="2"/>
              <a:buChar char="§"/>
            </a:pPr>
            <a:r>
              <a:rPr lang="de-DE" sz="2000" dirty="0" smtClean="0">
                <a:solidFill>
                  <a:srgbClr val="1D2D4B"/>
                </a:solidFill>
              </a:rPr>
              <a:t>06.06.2023 Kunde teilt der TK mit, dass er eine AWV bei der </a:t>
            </a:r>
            <a:r>
              <a:rPr lang="de-DE" sz="2000" dirty="0" err="1" smtClean="0">
                <a:solidFill>
                  <a:srgbClr val="1D2D4B"/>
                </a:solidFill>
              </a:rPr>
              <a:t>Generali</a:t>
            </a:r>
            <a:r>
              <a:rPr lang="de-DE" sz="2000" dirty="0" smtClean="0">
                <a:solidFill>
                  <a:srgbClr val="1D2D4B"/>
                </a:solidFill>
              </a:rPr>
              <a:t> hat</a:t>
            </a:r>
            <a:br>
              <a:rPr lang="de-DE" sz="2000" dirty="0" smtClean="0">
                <a:solidFill>
                  <a:srgbClr val="1D2D4B"/>
                </a:solidFill>
              </a:rPr>
            </a:br>
            <a:r>
              <a:rPr lang="de-DE" sz="2000" dirty="0" smtClean="0">
                <a:solidFill>
                  <a:srgbClr val="1D2D4B"/>
                </a:solidFill>
              </a:rPr>
              <a:t>und TK fordert Leistungen über 320,65 € zurück.</a:t>
            </a:r>
          </a:p>
          <a:p>
            <a:pPr>
              <a:buFont typeface="Wingdings" panose="05000000000000000000" pitchFamily="2" charset="2"/>
              <a:buChar char="§"/>
            </a:pPr>
            <a:endParaRPr lang="de-DE" sz="2000" dirty="0" smtClean="0">
              <a:solidFill>
                <a:srgbClr val="1D2D4B"/>
              </a:solidFill>
            </a:endParaRPr>
          </a:p>
          <a:p>
            <a:pPr lvl="1"/>
            <a:endParaRPr lang="de-DE" sz="1800" b="1" dirty="0" smtClean="0"/>
          </a:p>
          <a:p>
            <a:pPr marL="0" indent="0">
              <a:buNone/>
            </a:pPr>
            <a:endParaRPr lang="de-DE" sz="1800" dirty="0" smtClean="0">
              <a:solidFill>
                <a:srgbClr val="1D2D4B"/>
              </a:solidFill>
            </a:endParaRPr>
          </a:p>
        </p:txBody>
      </p:sp>
    </p:spTree>
    <p:extLst>
      <p:ext uri="{BB962C8B-B14F-4D97-AF65-F5344CB8AC3E}">
        <p14:creationId xmlns:p14="http://schemas.microsoft.com/office/powerpoint/2010/main" val="2927260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Barmenia Mehr Gesundheit</a:t>
            </a:r>
            <a:endParaRPr lang="de-DE" sz="2400" dirty="0"/>
          </a:p>
        </p:txBody>
      </p:sp>
      <p:sp>
        <p:nvSpPr>
          <p:cNvPr id="6" name="Inhaltsplatzhalter 2"/>
          <p:cNvSpPr txBox="1">
            <a:spLocks/>
          </p:cNvSpPr>
          <p:nvPr/>
        </p:nvSpPr>
        <p:spPr>
          <a:xfrm>
            <a:off x="225599" y="1573798"/>
            <a:ext cx="11060023" cy="46665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de-DE" sz="1800" b="1" dirty="0" smtClean="0"/>
          </a:p>
          <a:p>
            <a:pPr marL="0" indent="0">
              <a:buNone/>
            </a:pPr>
            <a:r>
              <a:rPr lang="de-DE" sz="1800" u="sng" dirty="0">
                <a:solidFill>
                  <a:srgbClr val="1D2D4B"/>
                </a:solidFill>
              </a:rPr>
              <a:t>a</a:t>
            </a:r>
            <a:r>
              <a:rPr lang="de-DE" sz="1800" u="sng" dirty="0" smtClean="0">
                <a:solidFill>
                  <a:srgbClr val="1D2D4B"/>
                </a:solidFill>
              </a:rPr>
              <a:t>fm-Empfehlung:</a:t>
            </a:r>
            <a:r>
              <a:rPr lang="de-DE" sz="1800" dirty="0" smtClean="0">
                <a:solidFill>
                  <a:srgbClr val="1D2D4B"/>
                </a:solidFill>
              </a:rPr>
              <a:t> </a:t>
            </a:r>
            <a:r>
              <a:rPr lang="de-DE" sz="1800" dirty="0" err="1" smtClean="0">
                <a:solidFill>
                  <a:srgbClr val="1D2D4B"/>
                </a:solidFill>
              </a:rPr>
              <a:t>NaturPrivat</a:t>
            </a:r>
            <a:r>
              <a:rPr lang="de-DE" sz="1800" dirty="0" smtClean="0">
                <a:solidFill>
                  <a:srgbClr val="1D2D4B"/>
                </a:solidFill>
              </a:rPr>
              <a:t> der VKB / BBKK / UKV</a:t>
            </a:r>
          </a:p>
          <a:p>
            <a:pPr marL="0" indent="0">
              <a:buNone/>
            </a:pPr>
            <a:endParaRPr lang="de-DE" sz="1800" dirty="0">
              <a:solidFill>
                <a:srgbClr val="1D2D4B"/>
              </a:solidFill>
            </a:endParaRPr>
          </a:p>
          <a:p>
            <a:pPr marL="0" lvl="0" indent="0" eaLnBrk="0" fontAlgn="base" hangingPunct="0">
              <a:lnSpc>
                <a:spcPct val="100000"/>
              </a:lnSpc>
              <a:spcBef>
                <a:spcPct val="0"/>
              </a:spcBef>
              <a:spcAft>
                <a:spcPct val="0"/>
              </a:spcAft>
              <a:buNone/>
            </a:pPr>
            <a:r>
              <a:rPr lang="de-DE" sz="1800" u="sng" dirty="0" smtClean="0">
                <a:solidFill>
                  <a:srgbClr val="1D2D4B"/>
                </a:solidFill>
              </a:rPr>
              <a:t>Leistungen:</a:t>
            </a:r>
            <a:r>
              <a:rPr lang="de-DE" sz="1800" dirty="0" smtClean="0">
                <a:solidFill>
                  <a:srgbClr val="1D2D4B"/>
                </a:solidFill>
              </a:rPr>
              <a:t> </a:t>
            </a:r>
          </a:p>
          <a:p>
            <a:pPr marL="0" lvl="0" indent="0" eaLnBrk="0" fontAlgn="base" hangingPunct="0">
              <a:lnSpc>
                <a:spcPct val="100000"/>
              </a:lnSpc>
              <a:spcBef>
                <a:spcPct val="0"/>
              </a:spcBef>
              <a:spcAft>
                <a:spcPct val="0"/>
              </a:spcAft>
              <a:buFontTx/>
              <a:buChar char="•"/>
            </a:pPr>
            <a:endParaRPr lang="de-DE" altLang="de-DE" sz="1800" dirty="0">
              <a:solidFill>
                <a:srgbClr val="1D2D4B"/>
              </a:solidFill>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de-DE" altLang="de-DE" sz="1800" dirty="0" smtClean="0">
                <a:latin typeface="Arial" panose="020B0604020202020204" pitchFamily="34" charset="0"/>
              </a:rPr>
              <a:t> 80</a:t>
            </a:r>
            <a:r>
              <a:rPr lang="de-DE" altLang="de-DE" sz="1800" dirty="0">
                <a:latin typeface="Arial" panose="020B0604020202020204" pitchFamily="34" charset="0"/>
              </a:rPr>
              <a:t>% für ambulante Naturheilverfahren durch Ärzte oder Heilpraktiker, gemäß </a:t>
            </a:r>
            <a:r>
              <a:rPr lang="de-DE" altLang="de-DE" sz="1800" dirty="0" err="1">
                <a:latin typeface="Arial" panose="020B0604020202020204" pitchFamily="34" charset="0"/>
              </a:rPr>
              <a:t>Hufelandverzeichnis</a:t>
            </a:r>
            <a:r>
              <a:rPr lang="de-DE" altLang="de-DE" sz="1800" dirty="0">
                <a:latin typeface="Arial" panose="020B0604020202020204" pitchFamily="34" charset="0"/>
              </a:rPr>
              <a:t>, </a:t>
            </a:r>
            <a:r>
              <a:rPr lang="de-DE" altLang="de-DE" sz="1800" dirty="0" smtClean="0">
                <a:latin typeface="Arial" panose="020B0604020202020204" pitchFamily="34" charset="0"/>
              </a:rPr>
              <a:t>	maximal </a:t>
            </a:r>
            <a:r>
              <a:rPr lang="de-DE" altLang="de-DE" sz="1800" dirty="0">
                <a:latin typeface="Arial" panose="020B0604020202020204" pitchFamily="34" charset="0"/>
              </a:rPr>
              <a:t>1.000 € pro </a:t>
            </a:r>
            <a:r>
              <a:rPr lang="de-DE" altLang="de-DE" sz="1800" dirty="0" smtClean="0">
                <a:latin typeface="Arial" panose="020B0604020202020204" pitchFamily="34" charset="0"/>
              </a:rPr>
              <a:t>Jahr</a:t>
            </a:r>
            <a:br>
              <a:rPr lang="de-DE" altLang="de-DE" sz="1800" dirty="0" smtClean="0">
                <a:latin typeface="Arial" panose="020B0604020202020204" pitchFamily="34" charset="0"/>
              </a:rPr>
            </a:br>
            <a:endParaRPr lang="de-DE" altLang="de-DE" sz="18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de-DE" altLang="de-DE" sz="1800" dirty="0" smtClean="0">
                <a:latin typeface="Arial" panose="020B0604020202020204" pitchFamily="34" charset="0"/>
              </a:rPr>
              <a:t> Leistungsstaffel</a:t>
            </a:r>
            <a:r>
              <a:rPr lang="de-DE" altLang="de-DE" sz="1800" dirty="0">
                <a:latin typeface="Arial" panose="020B0604020202020204" pitchFamily="34" charset="0"/>
              </a:rPr>
              <a:t>: 1. Versicherungsjahr: 500 € Erstattung und im 1. und 2. Versicherungsjahr 1.000 </a:t>
            </a:r>
            <a:r>
              <a:rPr lang="de-DE" altLang="de-DE" sz="1800" dirty="0" smtClean="0">
                <a:latin typeface="Arial" panose="020B0604020202020204" pitchFamily="34" charset="0"/>
              </a:rPr>
              <a:t>€</a:t>
            </a:r>
            <a:br>
              <a:rPr lang="de-DE" altLang="de-DE" sz="1800" dirty="0" smtClean="0">
                <a:latin typeface="Arial" panose="020B0604020202020204" pitchFamily="34" charset="0"/>
              </a:rPr>
            </a:br>
            <a:endParaRPr lang="de-DE" altLang="de-DE" sz="18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de-DE" altLang="de-DE" sz="1800" dirty="0" smtClean="0">
                <a:latin typeface="Arial" panose="020B0604020202020204" pitchFamily="34" charset="0"/>
              </a:rPr>
              <a:t> Geleistet </a:t>
            </a:r>
            <a:r>
              <a:rPr lang="de-DE" altLang="de-DE" sz="1800" dirty="0">
                <a:latin typeface="Arial" panose="020B0604020202020204" pitchFamily="34" charset="0"/>
              </a:rPr>
              <a:t>wird für Akupunktur, Homöopathie, Osteopathie, Anthroposophische Medizin und Traditionelle </a:t>
            </a:r>
            <a:r>
              <a:rPr lang="de-DE" altLang="de-DE" sz="1800" dirty="0" smtClean="0">
                <a:latin typeface="Arial" panose="020B0604020202020204" pitchFamily="34" charset="0"/>
              </a:rPr>
              <a:t>	Chinesische </a:t>
            </a:r>
            <a:r>
              <a:rPr lang="de-DE" altLang="de-DE" sz="1800" dirty="0">
                <a:latin typeface="Arial" panose="020B0604020202020204" pitchFamily="34" charset="0"/>
              </a:rPr>
              <a:t>Medizin (TCM) </a:t>
            </a:r>
          </a:p>
          <a:p>
            <a:pPr marL="0" indent="0">
              <a:buNone/>
            </a:pPr>
            <a:endParaRPr lang="de-DE" sz="1800" dirty="0" smtClean="0">
              <a:solidFill>
                <a:srgbClr val="1D2D4B"/>
              </a:solidFill>
            </a:endParaRPr>
          </a:p>
        </p:txBody>
      </p:sp>
      <p:sp>
        <p:nvSpPr>
          <p:cNvPr id="4" name="Rectangle 1"/>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77831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Kommunikation</a:t>
            </a:r>
            <a:endParaRPr lang="de-DE" sz="2400" dirty="0"/>
          </a:p>
        </p:txBody>
      </p:sp>
      <p:sp>
        <p:nvSpPr>
          <p:cNvPr id="6" name="Inhaltsplatzhalter 2"/>
          <p:cNvSpPr txBox="1">
            <a:spLocks/>
          </p:cNvSpPr>
          <p:nvPr/>
        </p:nvSpPr>
        <p:spPr>
          <a:xfrm>
            <a:off x="569496" y="1604210"/>
            <a:ext cx="10716126" cy="47479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sz="2000" b="1" dirty="0" smtClean="0">
              <a:solidFill>
                <a:srgbClr val="1D2D4B"/>
              </a:solidFill>
            </a:endParaRPr>
          </a:p>
          <a:p>
            <a:pPr marL="0" indent="0" algn="ctr">
              <a:buNone/>
            </a:pPr>
            <a:endParaRPr lang="de-DE" sz="2000" b="1" dirty="0">
              <a:solidFill>
                <a:srgbClr val="1D2D4B"/>
              </a:solidFill>
            </a:endParaRPr>
          </a:p>
          <a:p>
            <a:pPr marL="0" indent="0" algn="ctr">
              <a:buNone/>
            </a:pPr>
            <a:endParaRPr lang="de-DE" sz="2000" b="1" dirty="0" smtClean="0">
              <a:solidFill>
                <a:srgbClr val="1D2D4B"/>
              </a:solidFill>
            </a:endParaRPr>
          </a:p>
          <a:p>
            <a:pPr marL="0" indent="0" algn="ctr">
              <a:buNone/>
            </a:pPr>
            <a:r>
              <a:rPr lang="de-DE" b="1" dirty="0" smtClean="0">
                <a:solidFill>
                  <a:srgbClr val="1D2D4B"/>
                </a:solidFill>
              </a:rPr>
              <a:t>Was hätte man besser machen können?</a:t>
            </a:r>
            <a:endParaRPr lang="de-DE" dirty="0" smtClean="0">
              <a:solidFill>
                <a:srgbClr val="1D2D4B"/>
              </a:solidFill>
            </a:endParaRPr>
          </a:p>
          <a:p>
            <a:pPr>
              <a:buFont typeface="Wingdings" panose="05000000000000000000" pitchFamily="2" charset="2"/>
              <a:buChar char="§"/>
            </a:pPr>
            <a:endParaRPr lang="de-DE" sz="2000" dirty="0" smtClean="0">
              <a:solidFill>
                <a:srgbClr val="1D2D4B"/>
              </a:solidFill>
            </a:endParaRPr>
          </a:p>
          <a:p>
            <a:pPr lvl="1"/>
            <a:endParaRPr lang="de-DE" sz="1800" b="1" dirty="0" smtClean="0"/>
          </a:p>
          <a:p>
            <a:pPr marL="0" indent="0">
              <a:buNone/>
            </a:pPr>
            <a:endParaRPr lang="de-DE" sz="1800" dirty="0" smtClean="0">
              <a:solidFill>
                <a:srgbClr val="1D2D4B"/>
              </a:solidFill>
            </a:endParaRPr>
          </a:p>
        </p:txBody>
      </p:sp>
    </p:spTree>
    <p:extLst>
      <p:ext uri="{BB962C8B-B14F-4D97-AF65-F5344CB8AC3E}">
        <p14:creationId xmlns:p14="http://schemas.microsoft.com/office/powerpoint/2010/main" val="2047204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endParaRPr lang="de-DE" sz="2400" dirty="0"/>
          </a:p>
        </p:txBody>
      </p:sp>
      <p:sp>
        <p:nvSpPr>
          <p:cNvPr id="6" name="Inhaltsplatzhalter 2"/>
          <p:cNvSpPr txBox="1">
            <a:spLocks/>
          </p:cNvSpPr>
          <p:nvPr/>
        </p:nvSpPr>
        <p:spPr>
          <a:xfrm>
            <a:off x="488829" y="157379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smtClean="0"/>
          </a:p>
          <a:p>
            <a:pPr marL="0" indent="0">
              <a:buNone/>
            </a:pPr>
            <a:endParaRPr lang="de-DE" sz="2400" u="sng" dirty="0" smtClean="0">
              <a:solidFill>
                <a:srgbClr val="1D2D4B"/>
              </a:solidFill>
            </a:endParaRPr>
          </a:p>
          <a:p>
            <a:pPr marL="0" indent="0">
              <a:buNone/>
            </a:pPr>
            <a:endParaRPr lang="de-DE" sz="2400" dirty="0" smtClean="0">
              <a:solidFill>
                <a:srgbClr val="1D2D4B"/>
              </a:solidFill>
            </a:endParaRPr>
          </a:p>
          <a:p>
            <a:pPr marL="0" indent="0">
              <a:buNone/>
            </a:pPr>
            <a:endParaRPr lang="de-DE" sz="2400" dirty="0" smtClean="0">
              <a:solidFill>
                <a:srgbClr val="1D2D4B"/>
              </a:solidFill>
            </a:endParaRPr>
          </a:p>
          <a:p>
            <a:pPr marL="0" indent="0">
              <a:buNone/>
            </a:pPr>
            <a:r>
              <a:rPr lang="de-DE" dirty="0" smtClean="0">
                <a:solidFill>
                  <a:srgbClr val="1D2D4B"/>
                </a:solidFill>
              </a:rPr>
              <a:t>Vielen Dank für Ihre Aufmerksamkeit!</a:t>
            </a:r>
          </a:p>
        </p:txBody>
      </p:sp>
      <p:pic>
        <p:nvPicPr>
          <p:cNvPr id="5" name="Inhaltsplatzhalter 3"/>
          <p:cNvPicPr>
            <a:picLocks noGrp="1"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flipH="1">
            <a:off x="8272965" y="1973598"/>
            <a:ext cx="1948864" cy="3195039"/>
          </a:xfrm>
          <a:prstGeom prst="roundRect">
            <a:avLst>
              <a:gd name="adj" fmla="val 8594"/>
            </a:avLst>
          </a:prstGeom>
          <a:solidFill>
            <a:schemeClr val="bg1"/>
          </a:solidFill>
          <a:ln w="9525">
            <a:noFill/>
            <a:miter lim="800000"/>
            <a:headEnd/>
            <a:tailEnd/>
          </a:ln>
          <a:effectLst>
            <a:reflection blurRad="12700" stA="38000" endPos="28000" dist="5000" dir="5400000" sy="-100000" algn="bl" rotWithShape="0"/>
          </a:effectLst>
        </p:spPr>
      </p:pic>
    </p:spTree>
    <p:extLst>
      <p:ext uri="{BB962C8B-B14F-4D97-AF65-F5344CB8AC3E}">
        <p14:creationId xmlns:p14="http://schemas.microsoft.com/office/powerpoint/2010/main" val="359737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500" fill="hold"/>
                                        <p:tgtEl>
                                          <p:spTgt spid="5"/>
                                        </p:tgtEl>
                                        <p:attrNameLst>
                                          <p:attrName>ppt_x</p:attrName>
                                        </p:attrNameLst>
                                      </p:cBhvr>
                                      <p:tavLst>
                                        <p:tav tm="0">
                                          <p:val>
                                            <p:strVal val="#ppt_x"/>
                                          </p:val>
                                        </p:tav>
                                        <p:tav tm="100000">
                                          <p:val>
                                            <p:strVal val="#ppt_x"/>
                                          </p:val>
                                        </p:tav>
                                      </p:tavLst>
                                    </p:anim>
                                    <p:anim calcmode="lin" valueType="num">
                                      <p:cBhvr additive="base">
                                        <p:cTn id="8" dur="2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quarter" idx="10"/>
          </p:nvPr>
        </p:nvSpPr>
        <p:spPr/>
        <p:txBody>
          <a:bodyPr/>
          <a:lstStyle/>
          <a:p>
            <a:r>
              <a:rPr lang="de-DE" b="1" dirty="0" smtClean="0"/>
              <a:t>Gesundheitsfragen / Risikoprüfung</a:t>
            </a:r>
            <a:endParaRPr lang="de-DE" b="1" dirty="0"/>
          </a:p>
        </p:txBody>
      </p:sp>
      <p:sp>
        <p:nvSpPr>
          <p:cNvPr id="4" name="Textplatzhalter 3"/>
          <p:cNvSpPr>
            <a:spLocks noGrp="1"/>
          </p:cNvSpPr>
          <p:nvPr>
            <p:ph type="body" sz="half" idx="2"/>
          </p:nvPr>
        </p:nvSpPr>
        <p:spPr>
          <a:solidFill>
            <a:schemeClr val="accent6">
              <a:lumMod val="20000"/>
              <a:lumOff val="80000"/>
              <a:alpha val="30000"/>
            </a:schemeClr>
          </a:solidFill>
          <a:ln>
            <a:solidFill>
              <a:srgbClr val="137C9B"/>
            </a:solidFill>
          </a:ln>
        </p:spPr>
        <p:txBody>
          <a:bodyPr/>
          <a:lstStyle/>
          <a:p>
            <a:pPr marL="342900" indent="-342900">
              <a:buFont typeface="Wingdings" panose="05000000000000000000" pitchFamily="2" charset="2"/>
              <a:buChar char="ü"/>
            </a:pPr>
            <a:endParaRPr lang="de-DE" dirty="0" smtClean="0"/>
          </a:p>
          <a:p>
            <a:pPr marL="342900" indent="-342900">
              <a:buFont typeface="Wingdings" panose="05000000000000000000" pitchFamily="2" charset="2"/>
              <a:buChar char="ü"/>
            </a:pPr>
            <a:r>
              <a:rPr lang="de-DE" dirty="0" smtClean="0"/>
              <a:t>Antragsfragen im Sinne der Fragestellung beantworten</a:t>
            </a:r>
          </a:p>
          <a:p>
            <a:pPr marL="342900" indent="-342900">
              <a:buFont typeface="Wingdings" panose="05000000000000000000" pitchFamily="2" charset="2"/>
              <a:buChar char="ü"/>
            </a:pPr>
            <a:endParaRPr lang="de-DE" dirty="0" smtClean="0"/>
          </a:p>
          <a:p>
            <a:pPr marL="342900" indent="-342900">
              <a:buFont typeface="Wingdings" panose="05000000000000000000" pitchFamily="2" charset="2"/>
              <a:buChar char="ü"/>
            </a:pPr>
            <a:r>
              <a:rPr lang="de-DE" dirty="0" smtClean="0"/>
              <a:t>Bewertung vermeiden (Untersuchungen/Beschwerden/Routinekontrollen </a:t>
            </a:r>
            <a:r>
              <a:rPr lang="de-DE" u="sng" dirty="0" smtClean="0"/>
              <a:t>ohne Befund</a:t>
            </a:r>
            <a:r>
              <a:rPr lang="de-DE" dirty="0" smtClean="0"/>
              <a:t>, sind trotzdem eine Untersuchung und somit meistens </a:t>
            </a:r>
            <a:r>
              <a:rPr lang="de-DE" dirty="0" err="1" smtClean="0"/>
              <a:t>angabepflichtig</a:t>
            </a:r>
            <a:r>
              <a:rPr lang="de-DE" dirty="0" smtClean="0"/>
              <a:t>)</a:t>
            </a:r>
          </a:p>
          <a:p>
            <a:pPr marL="342900" indent="-342900">
              <a:buFont typeface="Wingdings" panose="05000000000000000000" pitchFamily="2" charset="2"/>
              <a:buChar char="ü"/>
            </a:pPr>
            <a:endParaRPr lang="de-DE" dirty="0" smtClean="0"/>
          </a:p>
          <a:p>
            <a:pPr marL="342900" indent="-342900">
              <a:buFont typeface="Wingdings" panose="05000000000000000000" pitchFamily="2" charset="2"/>
              <a:buChar char="ü"/>
            </a:pPr>
            <a:r>
              <a:rPr lang="de-DE" dirty="0" smtClean="0"/>
              <a:t>Bei Unsicherheiten – Patientenakte bei Ärzten und / oder bei Krankenkasse anfordern</a:t>
            </a:r>
          </a:p>
          <a:p>
            <a:pPr marL="342900" indent="-342900">
              <a:buFont typeface="Wingdings" panose="05000000000000000000" pitchFamily="2" charset="2"/>
              <a:buChar char="ü"/>
            </a:pPr>
            <a:endParaRPr lang="de-DE" dirty="0" smtClean="0"/>
          </a:p>
          <a:p>
            <a:pPr marL="342900" indent="-342900">
              <a:buFont typeface="Wingdings" panose="05000000000000000000" pitchFamily="2" charset="2"/>
              <a:buChar char="ü"/>
            </a:pPr>
            <a:r>
              <a:rPr lang="de-DE" dirty="0" smtClean="0"/>
              <a:t>Fragebögen, ärztliche Berichte etc. mit einreichen</a:t>
            </a:r>
          </a:p>
          <a:p>
            <a:pPr marL="342900" indent="-342900">
              <a:buFont typeface="Wingdings" panose="05000000000000000000" pitchFamily="2" charset="2"/>
              <a:buChar char="ü"/>
            </a:pPr>
            <a:endParaRPr lang="de-DE" dirty="0" smtClean="0"/>
          </a:p>
          <a:p>
            <a:pPr marL="342900" indent="-342900">
              <a:buFont typeface="Wingdings" panose="05000000000000000000" pitchFamily="2" charset="2"/>
              <a:buChar char="ü"/>
            </a:pPr>
            <a:r>
              <a:rPr lang="de-DE" dirty="0" smtClean="0"/>
              <a:t>Ggf. Voranfrage halten</a:t>
            </a:r>
          </a:p>
          <a:p>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2814289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p:cNvSpPr>
            <a:spLocks noGrp="1"/>
          </p:cNvSpPr>
          <p:nvPr>
            <p:ph type="body" sz="quarter" idx="10"/>
          </p:nvPr>
        </p:nvSpPr>
        <p:spPr/>
        <p:txBody>
          <a:bodyPr/>
          <a:lstStyle/>
          <a:p>
            <a:r>
              <a:rPr lang="de-DE" b="1" dirty="0" smtClean="0"/>
              <a:t>Patientenquittung</a:t>
            </a:r>
            <a:endParaRPr lang="de-DE" b="1" dirty="0"/>
          </a:p>
        </p:txBody>
      </p:sp>
      <p:sp>
        <p:nvSpPr>
          <p:cNvPr id="4" name="Textplatzhalter 3"/>
          <p:cNvSpPr>
            <a:spLocks noGrp="1"/>
          </p:cNvSpPr>
          <p:nvPr>
            <p:ph type="body" sz="half" idx="2"/>
          </p:nvPr>
        </p:nvSpPr>
        <p:spPr>
          <a:solidFill>
            <a:schemeClr val="accent1">
              <a:lumMod val="20000"/>
              <a:lumOff val="80000"/>
              <a:alpha val="45000"/>
            </a:schemeClr>
          </a:solidFill>
          <a:ln>
            <a:solidFill>
              <a:srgbClr val="137C9B"/>
            </a:solidFill>
          </a:ln>
        </p:spPr>
        <p:txBody>
          <a:bodyPr/>
          <a:lstStyle/>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r>
              <a:rPr lang="de-DE" dirty="0" smtClean="0"/>
              <a:t>Als </a:t>
            </a:r>
            <a:r>
              <a:rPr lang="de-DE" dirty="0"/>
              <a:t>Mitglied der Gesetzlichen Krankenkasse </a:t>
            </a:r>
            <a:r>
              <a:rPr lang="de-DE" dirty="0" smtClean="0"/>
              <a:t>erfährt man nicht </a:t>
            </a:r>
            <a:r>
              <a:rPr lang="de-DE" dirty="0"/>
              <a:t>automatisch, welche Leistungen der Arzt abrechnet und welche Kosten damit verbunden sind. </a:t>
            </a:r>
            <a:endParaRPr lang="de-DE" dirty="0" smtClean="0"/>
          </a:p>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r>
              <a:rPr lang="de-DE" dirty="0" smtClean="0"/>
              <a:t>Auf Wunsch, kann man nach § 305 Abs. 2 SGB V vom Arzt, Zahnarzt oder Krankenhaus eine Patientenquittung mit Kosten – und Leistungsinformationen in verständlicher Form erhalten.</a:t>
            </a:r>
          </a:p>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r>
              <a:rPr lang="de-DE" dirty="0" smtClean="0"/>
              <a:t>Zusätzlich kann man nach § 305 Abs. 1 SGB V auch von der Krankenkasse auf Antrag Informationen über die in Anspruch genommenen Leistungen und deren Kosten erhalten.</a:t>
            </a:r>
          </a:p>
          <a:p>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2709905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quarter" idx="10"/>
          </p:nvPr>
        </p:nvSpPr>
        <p:spPr/>
        <p:txBody>
          <a:bodyPr/>
          <a:lstStyle/>
          <a:p>
            <a:r>
              <a:rPr lang="de-DE" b="1" dirty="0" smtClean="0"/>
              <a:t>Patientenquittung ja, aber….</a:t>
            </a:r>
            <a:endParaRPr lang="de-DE" b="1" dirty="0"/>
          </a:p>
        </p:txBody>
      </p:sp>
      <p:sp>
        <p:nvSpPr>
          <p:cNvPr id="4" name="Textplatzhalter 3"/>
          <p:cNvSpPr>
            <a:spLocks noGrp="1"/>
          </p:cNvSpPr>
          <p:nvPr>
            <p:ph type="body" sz="half" idx="2"/>
          </p:nvPr>
        </p:nvSpPr>
        <p:spPr>
          <a:solidFill>
            <a:schemeClr val="accent1">
              <a:lumMod val="20000"/>
              <a:lumOff val="80000"/>
              <a:alpha val="45000"/>
            </a:schemeClr>
          </a:solidFill>
          <a:ln>
            <a:solidFill>
              <a:srgbClr val="137C9B"/>
            </a:solidFill>
          </a:ln>
        </p:spPr>
        <p:txBody>
          <a:bodyPr/>
          <a:lstStyle/>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r>
              <a:rPr lang="de-DE" dirty="0" smtClean="0"/>
              <a:t>Patientenquittung vom Arzt vermutlich gut verständlich und nachvollziehbar (aber </a:t>
            </a:r>
            <a:r>
              <a:rPr lang="de-DE" dirty="0"/>
              <a:t>a</a:t>
            </a:r>
            <a:r>
              <a:rPr lang="de-DE" dirty="0" smtClean="0"/>
              <a:t>ufwendig, da ggf. pro Arzt)</a:t>
            </a:r>
          </a:p>
          <a:p>
            <a:endParaRPr lang="de-DE" dirty="0"/>
          </a:p>
          <a:p>
            <a:pPr marL="342900" indent="-342900">
              <a:buFont typeface="Wingdings" panose="05000000000000000000" pitchFamily="2" charset="2"/>
              <a:buChar char="Ø"/>
            </a:pPr>
            <a:r>
              <a:rPr lang="de-DE" dirty="0" smtClean="0"/>
              <a:t>Patientenquittung von der Krankenkasse oft nur ICD-Codes</a:t>
            </a:r>
          </a:p>
          <a:p>
            <a:pPr marL="342900" indent="-342900">
              <a:buFont typeface="Wingdings" panose="05000000000000000000" pitchFamily="2" charset="2"/>
              <a:buChar char="Ø"/>
            </a:pPr>
            <a:endParaRPr lang="de-DE" dirty="0" smtClean="0"/>
          </a:p>
          <a:p>
            <a:pPr marL="342900" indent="-342900">
              <a:buFont typeface="Arial" panose="020B0604020202020204" pitchFamily="34" charset="0"/>
              <a:buChar char="•"/>
            </a:pPr>
            <a:r>
              <a:rPr lang="de-DE" dirty="0" smtClean="0"/>
              <a:t>          dient der Übersicht</a:t>
            </a:r>
          </a:p>
          <a:p>
            <a:pPr marL="342900" indent="-342900">
              <a:buFont typeface="Arial" panose="020B0604020202020204" pitchFamily="34" charset="0"/>
              <a:buChar char="•"/>
            </a:pPr>
            <a:r>
              <a:rPr lang="de-DE" dirty="0"/>
              <a:t> </a:t>
            </a:r>
            <a:r>
              <a:rPr lang="de-DE" dirty="0" smtClean="0"/>
              <a:t>         genaue Abfrage von über Beschwerden, Behandlungen, Befunde, Therapien etc. über VN</a:t>
            </a:r>
          </a:p>
          <a:p>
            <a:r>
              <a:rPr lang="de-DE" dirty="0" smtClean="0"/>
              <a:t>               nötig</a:t>
            </a:r>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4286110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p:cNvSpPr>
            <a:spLocks noGrp="1"/>
          </p:cNvSpPr>
          <p:nvPr>
            <p:ph type="body" sz="quarter" idx="10"/>
          </p:nvPr>
        </p:nvSpPr>
        <p:spPr/>
        <p:txBody>
          <a:bodyPr/>
          <a:lstStyle/>
          <a:p>
            <a:r>
              <a:rPr lang="de-DE" b="1" dirty="0" smtClean="0"/>
              <a:t>Ursachen für eine BU / Gesundheitsfragen </a:t>
            </a:r>
            <a:r>
              <a:rPr lang="de-DE" b="1" dirty="0"/>
              <a:t>/ Risikoprüfung</a:t>
            </a:r>
          </a:p>
        </p:txBody>
      </p:sp>
      <p:pic>
        <p:nvPicPr>
          <p:cNvPr id="6" name="Grafik 5"/>
          <p:cNvPicPr>
            <a:picLocks noChangeAspect="1"/>
          </p:cNvPicPr>
          <p:nvPr/>
        </p:nvPicPr>
        <p:blipFill>
          <a:blip r:embed="rId2"/>
          <a:stretch>
            <a:fillRect/>
          </a:stretch>
        </p:blipFill>
        <p:spPr>
          <a:xfrm>
            <a:off x="2492373" y="2274777"/>
            <a:ext cx="6057900" cy="4295775"/>
          </a:xfrm>
          <a:prstGeom prst="rect">
            <a:avLst/>
          </a:prstGeom>
          <a:ln w="12700">
            <a:solidFill>
              <a:schemeClr val="tx1"/>
            </a:solidFill>
          </a:ln>
        </p:spPr>
      </p:pic>
      <p:sp>
        <p:nvSpPr>
          <p:cNvPr id="4" name="Textplatzhalter 3"/>
          <p:cNvSpPr>
            <a:spLocks noGrp="1"/>
          </p:cNvSpPr>
          <p:nvPr>
            <p:ph type="body" sz="half" idx="2"/>
          </p:nvPr>
        </p:nvSpPr>
        <p:spPr>
          <a:xfrm>
            <a:off x="364220" y="2247679"/>
            <a:ext cx="11343218" cy="4349969"/>
          </a:xfrm>
          <a:noFill/>
          <a:ln w="12700">
            <a:solidFill>
              <a:schemeClr val="accent1">
                <a:lumMod val="75000"/>
              </a:schemeClr>
            </a:solidFill>
          </a:ln>
        </p:spPr>
        <p:txBody>
          <a:bodyPr/>
          <a:lstStyle/>
          <a:p>
            <a:r>
              <a:rPr lang="de-DE" dirty="0" smtClean="0">
                <a:solidFill>
                  <a:schemeClr val="bg1"/>
                </a:solidFill>
              </a:rPr>
              <a:t>.</a:t>
            </a:r>
            <a:endParaRPr lang="de-DE" dirty="0">
              <a:solidFill>
                <a:schemeClr val="bg1"/>
              </a:solidFill>
            </a:endParaRPr>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pic>
        <p:nvPicPr>
          <p:cNvPr id="7" name="Grafik 6"/>
          <p:cNvPicPr>
            <a:picLocks noChangeAspect="1"/>
          </p:cNvPicPr>
          <p:nvPr/>
        </p:nvPicPr>
        <p:blipFill>
          <a:blip r:embed="rId3"/>
          <a:stretch>
            <a:fillRect/>
          </a:stretch>
        </p:blipFill>
        <p:spPr>
          <a:xfrm>
            <a:off x="2562712" y="6410893"/>
            <a:ext cx="1790700" cy="123825"/>
          </a:xfrm>
          <a:prstGeom prst="rect">
            <a:avLst/>
          </a:prstGeom>
        </p:spPr>
      </p:pic>
    </p:spTree>
    <p:extLst>
      <p:ext uri="{BB962C8B-B14F-4D97-AF65-F5344CB8AC3E}">
        <p14:creationId xmlns:p14="http://schemas.microsoft.com/office/powerpoint/2010/main" val="2571675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quarter" idx="10"/>
          </p:nvPr>
        </p:nvSpPr>
        <p:spPr/>
        <p:txBody>
          <a:bodyPr/>
          <a:lstStyle/>
          <a:p>
            <a:r>
              <a:rPr lang="de-DE" b="1" dirty="0" smtClean="0"/>
              <a:t>BU Leistungsfall - Procedere</a:t>
            </a:r>
            <a:endParaRPr lang="de-DE" b="1" dirty="0"/>
          </a:p>
        </p:txBody>
      </p:sp>
      <p:sp>
        <p:nvSpPr>
          <p:cNvPr id="4" name="Textplatzhalter 3"/>
          <p:cNvSpPr>
            <a:spLocks noGrp="1"/>
          </p:cNvSpPr>
          <p:nvPr>
            <p:ph type="body" sz="half" idx="2"/>
          </p:nvPr>
        </p:nvSpPr>
        <p:spPr>
          <a:solidFill>
            <a:srgbClr val="99FFCC">
              <a:alpha val="35000"/>
            </a:srgbClr>
          </a:solidFill>
          <a:ln>
            <a:solidFill>
              <a:srgbClr val="137C9B"/>
            </a:solidFill>
          </a:ln>
        </p:spPr>
        <p:txBody>
          <a:bodyPr/>
          <a:lstStyle/>
          <a:p>
            <a:pPr marL="342900" indent="-342900">
              <a:buFont typeface="Wingdings" panose="05000000000000000000" pitchFamily="2" charset="2"/>
              <a:buChar char="v"/>
            </a:pPr>
            <a:endParaRPr lang="de-DE" sz="1800" dirty="0" smtClean="0"/>
          </a:p>
          <a:p>
            <a:pPr marL="342900" indent="-342900">
              <a:buFont typeface="Wingdings" panose="05000000000000000000" pitchFamily="2" charset="2"/>
              <a:buChar char="v"/>
            </a:pPr>
            <a:r>
              <a:rPr lang="de-DE" sz="1800" dirty="0" smtClean="0"/>
              <a:t>VN meldet BU-Vorgang</a:t>
            </a:r>
          </a:p>
          <a:p>
            <a:pPr marL="342900" indent="-342900">
              <a:buFont typeface="Wingdings" panose="05000000000000000000" pitchFamily="2" charset="2"/>
              <a:buChar char="v"/>
            </a:pPr>
            <a:r>
              <a:rPr lang="de-DE" sz="1800" dirty="0" smtClean="0"/>
              <a:t>Info an Versicherer -&gt; der sendet dann den Leistungsantrag an den VN – ggf. findet ein Telefonat von Seiten des Versicherers hierzu statt</a:t>
            </a:r>
          </a:p>
          <a:p>
            <a:pPr marL="342900" indent="-342900">
              <a:buFont typeface="Wingdings" panose="05000000000000000000" pitchFamily="2" charset="2"/>
              <a:buChar char="v"/>
            </a:pPr>
            <a:r>
              <a:rPr lang="de-DE" sz="1800" dirty="0" smtClean="0"/>
              <a:t>Ausgefüllter Leistungsantrag (gern über uns) an den Versicherer</a:t>
            </a:r>
          </a:p>
          <a:p>
            <a:pPr marL="342900" indent="-342900">
              <a:buFont typeface="Wingdings" panose="05000000000000000000" pitchFamily="2" charset="2"/>
              <a:buChar char="v"/>
            </a:pPr>
            <a:r>
              <a:rPr lang="de-DE" sz="1800" dirty="0" smtClean="0"/>
              <a:t>Ggf. erneutes / erstmaliges Telefonat von Seiten des Versicherers und / oder…</a:t>
            </a:r>
          </a:p>
          <a:p>
            <a:pPr marL="342900" indent="-342900">
              <a:buFont typeface="Wingdings" panose="05000000000000000000" pitchFamily="2" charset="2"/>
              <a:buChar char="v"/>
            </a:pPr>
            <a:endParaRPr lang="de-DE" dirty="0" smtClean="0"/>
          </a:p>
          <a:p>
            <a:endParaRPr lang="de-DE" dirty="0" smtClean="0"/>
          </a:p>
          <a:p>
            <a:r>
              <a:rPr lang="de-DE" sz="1800" dirty="0" smtClean="0"/>
              <a:t>Weitere Rückfragen an                               Entscheidung des                                im weiteren Verlauf</a:t>
            </a:r>
          </a:p>
          <a:p>
            <a:r>
              <a:rPr lang="de-DE" sz="1800" dirty="0"/>
              <a:t>Ä</a:t>
            </a:r>
            <a:r>
              <a:rPr lang="de-DE" sz="1800" dirty="0" smtClean="0"/>
              <a:t>rzte, VN, Kranken-                                    Leistungsantrages                                 Gutachtenauftrag</a:t>
            </a:r>
          </a:p>
          <a:p>
            <a:r>
              <a:rPr lang="de-DE" sz="1800" dirty="0" err="1" smtClean="0"/>
              <a:t>versicherer</a:t>
            </a:r>
            <a:r>
              <a:rPr lang="de-DE" sz="1800" dirty="0" smtClean="0"/>
              <a:t> etc. / Anforderung</a:t>
            </a:r>
          </a:p>
          <a:p>
            <a:r>
              <a:rPr lang="de-DE" sz="1800" dirty="0"/>
              <a:t>v</a:t>
            </a:r>
            <a:r>
              <a:rPr lang="de-DE" sz="1800" dirty="0" smtClean="0"/>
              <a:t>on weiteren Unterlagen</a:t>
            </a:r>
            <a:endParaRPr lang="de-DE" sz="1800"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cxnSp>
        <p:nvCxnSpPr>
          <p:cNvPr id="12" name="Gerade Verbindung mit Pfeil 11"/>
          <p:cNvCxnSpPr/>
          <p:nvPr/>
        </p:nvCxnSpPr>
        <p:spPr>
          <a:xfrm flipH="1">
            <a:off x="1921403" y="4495798"/>
            <a:ext cx="676275" cy="400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5730663" y="4495798"/>
            <a:ext cx="27042" cy="5183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p:nvPr/>
        </p:nvCxnSpPr>
        <p:spPr>
          <a:xfrm>
            <a:off x="8443502" y="4495798"/>
            <a:ext cx="838200" cy="3524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552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quarter" idx="10"/>
          </p:nvPr>
        </p:nvSpPr>
        <p:spPr/>
        <p:txBody>
          <a:bodyPr/>
          <a:lstStyle/>
          <a:p>
            <a:r>
              <a:rPr lang="de-DE" b="1" dirty="0"/>
              <a:t>BU Leistungsfall </a:t>
            </a:r>
            <a:r>
              <a:rPr lang="de-DE" b="1" dirty="0" smtClean="0"/>
              <a:t>– Geduld – Geduld – Geduld </a:t>
            </a:r>
            <a:endParaRPr lang="de-DE" b="1" dirty="0"/>
          </a:p>
          <a:p>
            <a:endParaRPr lang="de-DE" dirty="0"/>
          </a:p>
        </p:txBody>
      </p:sp>
      <p:sp>
        <p:nvSpPr>
          <p:cNvPr id="4" name="Textplatzhalter 3"/>
          <p:cNvSpPr>
            <a:spLocks noGrp="1"/>
          </p:cNvSpPr>
          <p:nvPr>
            <p:ph type="body" sz="half" idx="2"/>
          </p:nvPr>
        </p:nvSpPr>
        <p:spPr>
          <a:solidFill>
            <a:srgbClr val="99FFCC">
              <a:alpha val="35000"/>
            </a:srgbClr>
          </a:solidFill>
          <a:ln>
            <a:solidFill>
              <a:srgbClr val="137C9B"/>
            </a:solidFill>
          </a:ln>
        </p:spPr>
        <p:txBody>
          <a:bodyPr/>
          <a:lstStyle/>
          <a:p>
            <a:pPr marL="285750" indent="-285750">
              <a:buFont typeface="Wingdings" panose="05000000000000000000" pitchFamily="2" charset="2"/>
              <a:buChar char="v"/>
            </a:pPr>
            <a:r>
              <a:rPr lang="de-DE" sz="1800" dirty="0" smtClean="0"/>
              <a:t>Alle Unterlagen von Anfang an bitte über uns einreichen, sofern Begleitung gewünscht wird (nachträglicher Einstieg durch uns bei Problemen ungünstig)</a:t>
            </a:r>
          </a:p>
          <a:p>
            <a:pPr marL="342900" indent="-342900">
              <a:buFont typeface="Wingdings" panose="05000000000000000000" pitchFamily="2" charset="2"/>
              <a:buChar char="v"/>
            </a:pPr>
            <a:r>
              <a:rPr lang="de-DE" sz="1800" dirty="0" smtClean="0"/>
              <a:t>Weiterer Ablauf wird durch uns terminiert und ggf. erinnert / somit aktueller Sachstand besser gewährleistet</a:t>
            </a:r>
          </a:p>
          <a:p>
            <a:pPr marL="342900" indent="-342900">
              <a:buFont typeface="Wingdings" panose="05000000000000000000" pitchFamily="2" charset="2"/>
              <a:buChar char="v"/>
            </a:pPr>
            <a:r>
              <a:rPr lang="de-DE" sz="1800" dirty="0" smtClean="0"/>
              <a:t>Ggf. fordert ein Dienstleister alle nötigen Unterlagen an und gibt sie dem Versicherer zur Entscheidung </a:t>
            </a:r>
          </a:p>
          <a:p>
            <a:pPr marL="342900" indent="-342900">
              <a:buFont typeface="Wingdings" panose="05000000000000000000" pitchFamily="2" charset="2"/>
              <a:buChar char="v"/>
            </a:pPr>
            <a:endParaRPr lang="de-DE" sz="1800" dirty="0"/>
          </a:p>
          <a:p>
            <a:pPr marL="342900" indent="-342900">
              <a:buFont typeface="Wingdings" panose="05000000000000000000" pitchFamily="2" charset="2"/>
              <a:buChar char="Ø"/>
            </a:pPr>
            <a:r>
              <a:rPr lang="de-DE" dirty="0" smtClean="0"/>
              <a:t>Ablauf von Seiten des Versicherers meistens korrekt</a:t>
            </a:r>
          </a:p>
          <a:p>
            <a:pPr marL="342900" indent="-342900">
              <a:buFont typeface="Wingdings" panose="05000000000000000000" pitchFamily="2" charset="2"/>
              <a:buChar char="Ø"/>
            </a:pPr>
            <a:r>
              <a:rPr lang="de-DE" dirty="0" smtClean="0"/>
              <a:t>Entscheidung des Versicherers meistens nachvollziehbar</a:t>
            </a:r>
          </a:p>
          <a:p>
            <a:pPr marL="342900" indent="-342900">
              <a:buFont typeface="Wingdings" panose="05000000000000000000" pitchFamily="2" charset="2"/>
              <a:buChar char="Ø"/>
            </a:pPr>
            <a:endParaRPr lang="de-DE" dirty="0" smtClean="0"/>
          </a:p>
          <a:p>
            <a:r>
              <a:rPr lang="de-DE" dirty="0" smtClean="0"/>
              <a:t>Fazit: Kunden von vornherein auf zeitlich langen Weg vorbereiten, Emotionen rausnehmen, </a:t>
            </a:r>
          </a:p>
          <a:p>
            <a:r>
              <a:rPr lang="de-DE" dirty="0"/>
              <a:t> </a:t>
            </a:r>
            <a:r>
              <a:rPr lang="de-DE" dirty="0" smtClean="0"/>
              <a:t>         im Dialog bleiben, Vorgehensweise erklären (bei Unsicherheiten gern Rücksprache mit uns);</a:t>
            </a:r>
          </a:p>
          <a:p>
            <a:r>
              <a:rPr lang="de-DE" dirty="0"/>
              <a:t> </a:t>
            </a:r>
            <a:r>
              <a:rPr lang="de-DE" dirty="0" smtClean="0"/>
              <a:t>         bitte auf Nachfragen zum Stand der Dinge beim Dienstleister/Versicherer verzichten</a:t>
            </a:r>
          </a:p>
          <a:p>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3689067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lstStyle/>
          <a:p>
            <a:r>
              <a:rPr lang="de-DE" b="1" dirty="0" smtClean="0"/>
              <a:t>BU-Leistungsantrag I</a:t>
            </a:r>
            <a:endParaRPr lang="de-DE" b="1" dirty="0"/>
          </a:p>
        </p:txBody>
      </p:sp>
      <p:sp>
        <p:nvSpPr>
          <p:cNvPr id="2" name="Textplatzhalter 1"/>
          <p:cNvSpPr>
            <a:spLocks noGrp="1"/>
          </p:cNvSpPr>
          <p:nvPr>
            <p:ph type="body" sz="half" idx="2"/>
          </p:nvPr>
        </p:nvSpPr>
        <p:spPr>
          <a:solidFill>
            <a:srgbClr val="EDEDED"/>
          </a:solidFill>
          <a:ln w="12700">
            <a:solidFill>
              <a:srgbClr val="0070C0"/>
            </a:solidFill>
          </a:ln>
          <a:effectLst/>
        </p:spPr>
        <p:txBody>
          <a:bodyPr/>
          <a:lstStyle/>
          <a:p>
            <a:pPr marL="285750" indent="-285750">
              <a:buFont typeface="Wingdings" panose="05000000000000000000" pitchFamily="2" charset="2"/>
              <a:buChar char="Ø"/>
            </a:pPr>
            <a:r>
              <a:rPr lang="de-DE" sz="1800" dirty="0" smtClean="0"/>
              <a:t>VN ist 37 Jahre und selbstständige Friseurmeisterin</a:t>
            </a:r>
          </a:p>
          <a:p>
            <a:pPr marL="285750" indent="-285750">
              <a:buFont typeface="Wingdings" panose="05000000000000000000" pitchFamily="2" charset="2"/>
              <a:buChar char="Ø"/>
            </a:pPr>
            <a:r>
              <a:rPr lang="de-DE" sz="1800" dirty="0" smtClean="0"/>
              <a:t>Antragstellung </a:t>
            </a:r>
            <a:r>
              <a:rPr lang="de-DE" sz="1800" dirty="0" smtClean="0">
                <a:solidFill>
                  <a:srgbClr val="00B050"/>
                </a:solidFill>
              </a:rPr>
              <a:t>01.06.</a:t>
            </a:r>
            <a:r>
              <a:rPr lang="de-DE" sz="1800" b="1" dirty="0" smtClean="0">
                <a:solidFill>
                  <a:srgbClr val="00B050"/>
                </a:solidFill>
              </a:rPr>
              <a:t>2022</a:t>
            </a:r>
            <a:r>
              <a:rPr lang="de-DE" sz="1800" dirty="0" smtClean="0"/>
              <a:t> / </a:t>
            </a:r>
            <a:r>
              <a:rPr lang="de-DE" sz="1800" dirty="0" err="1" smtClean="0"/>
              <a:t>Vers.beginn</a:t>
            </a:r>
            <a:r>
              <a:rPr lang="de-DE" sz="1800" dirty="0" smtClean="0"/>
              <a:t> 01.08.2022 / Gesundheitsfragen alle mit „nein“ beantwortet</a:t>
            </a:r>
          </a:p>
          <a:p>
            <a:pPr marL="285750" indent="-285750">
              <a:buFont typeface="Wingdings" panose="05000000000000000000" pitchFamily="2" charset="2"/>
              <a:buChar char="Ø"/>
            </a:pPr>
            <a:endParaRPr lang="de-DE" sz="1800" dirty="0" smtClean="0"/>
          </a:p>
          <a:p>
            <a:pPr marL="285750" indent="-285750">
              <a:buFont typeface="Arial" panose="020B0604020202020204" pitchFamily="34" charset="0"/>
              <a:buChar char="•"/>
            </a:pPr>
            <a:r>
              <a:rPr lang="de-DE" sz="1600" dirty="0" smtClean="0">
                <a:solidFill>
                  <a:srgbClr val="C00000"/>
                </a:solidFill>
              </a:rPr>
              <a:t>14.02.</a:t>
            </a:r>
            <a:r>
              <a:rPr lang="de-DE" sz="1600" b="1" dirty="0" smtClean="0">
                <a:solidFill>
                  <a:srgbClr val="C00000"/>
                </a:solidFill>
              </a:rPr>
              <a:t>2023</a:t>
            </a:r>
            <a:r>
              <a:rPr lang="de-DE" sz="1600" dirty="0" smtClean="0"/>
              <a:t> Leistungsantrag wg. Mamma-</a:t>
            </a:r>
            <a:r>
              <a:rPr lang="de-DE" sz="1600" dirty="0" err="1" smtClean="0"/>
              <a:t>Ca</a:t>
            </a:r>
            <a:r>
              <a:rPr lang="de-DE" sz="1600" dirty="0" smtClean="0"/>
              <a:t> / Schriftwechsel von unabhängigen Dienstleister an VN</a:t>
            </a:r>
          </a:p>
          <a:p>
            <a:pPr marL="285750" indent="-285750">
              <a:buFont typeface="Arial" panose="020B0604020202020204" pitchFamily="34" charset="0"/>
              <a:buChar char="•"/>
            </a:pPr>
            <a:r>
              <a:rPr lang="de-DE" sz="1600" dirty="0" smtClean="0"/>
              <a:t>14.03.2023 erhalten wir den Leistungsantrag (unterschrieben am 11.03.2023) inklusiver Berichte mit der Bitte um Prüfung, ob alles vollständig ist</a:t>
            </a:r>
          </a:p>
          <a:p>
            <a:pPr marL="285750" indent="-285750">
              <a:buFont typeface="Arial" panose="020B0604020202020204" pitchFamily="34" charset="0"/>
              <a:buChar char="•"/>
            </a:pPr>
            <a:r>
              <a:rPr lang="de-DE" sz="1600" dirty="0" smtClean="0"/>
              <a:t>14.03.2023 zeitgleich erinnert der Dienstleister die VN an die Unterlagen</a:t>
            </a:r>
          </a:p>
          <a:p>
            <a:pPr marL="285750" indent="-285750">
              <a:buFont typeface="Arial" panose="020B0604020202020204" pitchFamily="34" charset="0"/>
              <a:buChar char="•"/>
            </a:pPr>
            <a:r>
              <a:rPr lang="de-DE" sz="1600" dirty="0" smtClean="0"/>
              <a:t>15.03.2023 Weiterleitung durch uns an den Dienstleister, nachdem die VN uns ihr Einverständnis gegeben hat / Terminierung des Vorganges und Info zum Procedere an den Berater</a:t>
            </a:r>
          </a:p>
          <a:p>
            <a:pPr marL="285750" indent="-285750">
              <a:buFont typeface="Arial" panose="020B0604020202020204" pitchFamily="34" charset="0"/>
              <a:buChar char="•"/>
            </a:pPr>
            <a:r>
              <a:rPr lang="de-DE" sz="1600" dirty="0" smtClean="0"/>
              <a:t>28.03.2023 ergänzende Fragen an VN vom Dienstleister und Info, dass diverse Ärzte und Krankenkasse angeschrieben werden / Schweigepflichtentbindungen </a:t>
            </a:r>
            <a:r>
              <a:rPr lang="de-DE" sz="1600" dirty="0" err="1" smtClean="0"/>
              <a:t>angef</a:t>
            </a:r>
            <a:r>
              <a:rPr lang="de-DE" sz="1600" dirty="0" smtClean="0"/>
              <a:t>.   (VVA-Prüfung)</a:t>
            </a:r>
          </a:p>
          <a:p>
            <a:pPr marL="285750" indent="-285750">
              <a:buFont typeface="Arial" panose="020B0604020202020204" pitchFamily="34" charset="0"/>
              <a:buChar char="•"/>
            </a:pPr>
            <a:r>
              <a:rPr lang="de-DE" sz="1600" dirty="0" smtClean="0"/>
              <a:t>09.04.2023 Reaktion bzw. Beantwortung durch VN</a:t>
            </a:r>
          </a:p>
          <a:p>
            <a:pPr marL="285750" indent="-285750">
              <a:buFont typeface="Arial" panose="020B0604020202020204" pitchFamily="34" charset="0"/>
              <a:buChar char="•"/>
            </a:pPr>
            <a:r>
              <a:rPr lang="de-DE" sz="1600" dirty="0" smtClean="0"/>
              <a:t>12.04.2023 vom Berater erhalten und am 13.04.2023 an Dienstleister weitergleitet</a:t>
            </a:r>
          </a:p>
          <a:p>
            <a:endParaRPr lang="de-DE" sz="1800" dirty="0" smtClean="0"/>
          </a:p>
          <a:p>
            <a:endParaRPr lang="de-DE" sz="1800" dirty="0" smtClean="0"/>
          </a:p>
        </p:txBody>
      </p:sp>
      <p:sp>
        <p:nvSpPr>
          <p:cNvPr id="12" name="Titel 11"/>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smtClean="0"/>
              <a:t>Innendienst-Workshop 21.09.2023</a:t>
            </a:r>
            <a:endParaRPr lang="de-DE" dirty="0"/>
          </a:p>
        </p:txBody>
      </p:sp>
    </p:spTree>
    <p:extLst>
      <p:ext uri="{BB962C8B-B14F-4D97-AF65-F5344CB8AC3E}">
        <p14:creationId xmlns:p14="http://schemas.microsoft.com/office/powerpoint/2010/main" val="1974502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p:cNvSpPr>
            <a:spLocks noGrp="1"/>
          </p:cNvSpPr>
          <p:nvPr>
            <p:ph type="body" sz="quarter" idx="10"/>
          </p:nvPr>
        </p:nvSpPr>
        <p:spPr/>
        <p:txBody>
          <a:bodyPr/>
          <a:lstStyle/>
          <a:p>
            <a:r>
              <a:rPr lang="de-DE" b="1" dirty="0" smtClean="0"/>
              <a:t>BU-Leistungsantrag I</a:t>
            </a:r>
            <a:endParaRPr lang="de-DE" b="1" dirty="0"/>
          </a:p>
          <a:p>
            <a:endParaRPr lang="de-DE" dirty="0"/>
          </a:p>
        </p:txBody>
      </p:sp>
      <p:sp>
        <p:nvSpPr>
          <p:cNvPr id="4" name="Textplatzhalter 3"/>
          <p:cNvSpPr>
            <a:spLocks noGrp="1"/>
          </p:cNvSpPr>
          <p:nvPr>
            <p:ph type="body" sz="half" idx="2"/>
          </p:nvPr>
        </p:nvSpPr>
        <p:spPr>
          <a:solidFill>
            <a:srgbClr val="EDEDED"/>
          </a:solidFill>
          <a:ln w="12700">
            <a:solidFill>
              <a:srgbClr val="137C9B"/>
            </a:solidFill>
          </a:ln>
        </p:spPr>
        <p:txBody>
          <a:bodyPr/>
          <a:lstStyle/>
          <a:p>
            <a:pPr marL="342900" indent="-342900">
              <a:buFont typeface="Arial" panose="020B0604020202020204" pitchFamily="34" charset="0"/>
              <a:buChar char="•"/>
            </a:pPr>
            <a:r>
              <a:rPr lang="de-DE" sz="1600" dirty="0" smtClean="0"/>
              <a:t>19.04.2023 Dienstleister fordert ergänzende Informationen über VN an (Schweigepflichtentbindung wurde nicht vollständig aufgefüllt)</a:t>
            </a:r>
          </a:p>
          <a:p>
            <a:pPr marL="342900" indent="-342900">
              <a:buFont typeface="Arial" panose="020B0604020202020204" pitchFamily="34" charset="0"/>
              <a:buChar char="•"/>
            </a:pPr>
            <a:r>
              <a:rPr lang="de-DE" sz="1600" dirty="0" smtClean="0"/>
              <a:t>21.04.2023 werden weitere Einkommensnachweise/ Jahresabschluss etc. (da vorher nicht vollständig eingereicht) – der Berater ist unzufrieden mit dem Vorgehgen des Dienstleisters </a:t>
            </a:r>
          </a:p>
          <a:p>
            <a:pPr marL="342900" indent="-342900">
              <a:buFont typeface="Arial" panose="020B0604020202020204" pitchFamily="34" charset="0"/>
              <a:buChar char="•"/>
            </a:pPr>
            <a:r>
              <a:rPr lang="de-DE" sz="1600" dirty="0" smtClean="0"/>
              <a:t>25.04.2023 Unterschrift auf Schweigepflichtentbindung von VN erhalten und an Dienstleister weitergeleitet</a:t>
            </a:r>
          </a:p>
          <a:p>
            <a:pPr marL="342900" indent="-342900">
              <a:buFont typeface="Arial" panose="020B0604020202020204" pitchFamily="34" charset="0"/>
              <a:buChar char="•"/>
            </a:pPr>
            <a:r>
              <a:rPr lang="de-DE" sz="1600" dirty="0" smtClean="0"/>
              <a:t>03.05.2023 Einkommensnachweise erhalten und an den Dienstleister weitergleitet</a:t>
            </a:r>
          </a:p>
          <a:p>
            <a:pPr marL="342900" indent="-342900">
              <a:buFont typeface="Arial" panose="020B0604020202020204" pitchFamily="34" charset="0"/>
              <a:buChar char="•"/>
            </a:pPr>
            <a:r>
              <a:rPr lang="de-DE" sz="1600" dirty="0" smtClean="0"/>
              <a:t>06.06.2023 Aufgrund Urlaubszeiten und defekter Telefonanlage beim Dienstleister Kontaktaufnahme unterbrochen; Frau Fink vom Versicherer um Unterstützung gebeten / Berater informiert</a:t>
            </a:r>
          </a:p>
          <a:p>
            <a:pPr marL="342900" indent="-342900">
              <a:buFont typeface="Arial" panose="020B0604020202020204" pitchFamily="34" charset="0"/>
              <a:buChar char="•"/>
            </a:pPr>
            <a:r>
              <a:rPr lang="de-DE" sz="1600" dirty="0" smtClean="0"/>
              <a:t>06.06.2023 direkt Rückmeldung vom Maklerbetreuer an Berater und uns</a:t>
            </a:r>
          </a:p>
          <a:p>
            <a:pPr marL="285750" indent="-285750">
              <a:buFont typeface="Arial" panose="020B0604020202020204" pitchFamily="34" charset="0"/>
              <a:buChar char="•"/>
            </a:pPr>
            <a:r>
              <a:rPr lang="de-DE" sz="1600" dirty="0" smtClean="0"/>
              <a:t> 28.06.2023 </a:t>
            </a:r>
            <a:r>
              <a:rPr lang="de-DE" sz="1600" dirty="0"/>
              <a:t>Rückmeldung vom Dienstleister, dass </a:t>
            </a:r>
            <a:r>
              <a:rPr lang="de-DE" sz="1600" dirty="0" smtClean="0"/>
              <a:t>Diagnosezuordnung </a:t>
            </a:r>
            <a:r>
              <a:rPr lang="de-DE" sz="1600" dirty="0"/>
              <a:t>zum Patient oder Angehöriger dem Versicherer </a:t>
            </a:r>
            <a:r>
              <a:rPr lang="de-DE" sz="1600" dirty="0" smtClean="0"/>
              <a:t>   unklar </a:t>
            </a:r>
            <a:r>
              <a:rPr lang="de-DE" sz="1600" dirty="0"/>
              <a:t>war und hier eine Klärung läuft</a:t>
            </a:r>
          </a:p>
          <a:p>
            <a:pPr marL="285750" indent="-285750">
              <a:buFont typeface="Arial" panose="020B0604020202020204" pitchFamily="34" charset="0"/>
              <a:buChar char="•"/>
            </a:pPr>
            <a:r>
              <a:rPr lang="de-DE" sz="1600" dirty="0" smtClean="0"/>
              <a:t>13.07.2023 Schreiben </a:t>
            </a:r>
            <a:r>
              <a:rPr lang="de-DE" sz="1600" dirty="0"/>
              <a:t>an VN, dass weitere Anfrage bei der Krankenkasse noch nicht beantwortet </a:t>
            </a:r>
            <a:r>
              <a:rPr lang="de-DE" sz="1600" dirty="0" smtClean="0"/>
              <a:t>wurde</a:t>
            </a:r>
          </a:p>
          <a:p>
            <a:pPr marL="285750" indent="-285750">
              <a:buFont typeface="Arial" panose="020B0604020202020204" pitchFamily="34" charset="0"/>
              <a:buChar char="•"/>
            </a:pPr>
            <a:r>
              <a:rPr lang="de-DE" sz="1600" dirty="0" smtClean="0"/>
              <a:t>01.08.2023 Krankenkassenauszug/Patientenakte an Dienstleister</a:t>
            </a:r>
          </a:p>
          <a:p>
            <a:pPr marL="285750" indent="-285750">
              <a:buFont typeface="Arial" panose="020B0604020202020204" pitchFamily="34" charset="0"/>
              <a:buChar char="•"/>
            </a:pPr>
            <a:r>
              <a:rPr lang="de-DE" sz="1600" dirty="0" smtClean="0"/>
              <a:t>08.08.2023 Ergänzende Stellungnahme der Kundin über Berater an den Dienstleister</a:t>
            </a:r>
            <a:endParaRPr lang="de-DE" sz="1600" dirty="0"/>
          </a:p>
          <a:p>
            <a:pPr marL="342900" indent="-342900">
              <a:buFont typeface="Arial" panose="020B0604020202020204" pitchFamily="34" charset="0"/>
              <a:buChar char="•"/>
            </a:pPr>
            <a:endParaRPr lang="de-DE" sz="1600" dirty="0" smtClean="0"/>
          </a:p>
          <a:p>
            <a:endParaRPr lang="de-DE" dirty="0" smtClean="0"/>
          </a:p>
          <a:p>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3544502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Barmenia Budgettarife für Privatkunden</a:t>
            </a:r>
            <a:endParaRPr lang="de-DE" sz="2400" dirty="0"/>
          </a:p>
        </p:txBody>
      </p:sp>
      <p:sp>
        <p:nvSpPr>
          <p:cNvPr id="6" name="Inhaltsplatzhalter 2"/>
          <p:cNvSpPr txBox="1">
            <a:spLocks/>
          </p:cNvSpPr>
          <p:nvPr/>
        </p:nvSpPr>
        <p:spPr>
          <a:xfrm>
            <a:off x="569496" y="1573798"/>
            <a:ext cx="10716126" cy="3833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de-DE" sz="1800" b="1" dirty="0" smtClean="0"/>
          </a:p>
          <a:p>
            <a:pPr marL="0" indent="0">
              <a:buNone/>
            </a:pPr>
            <a:endParaRPr lang="de-DE" sz="1800" dirty="0" smtClean="0">
              <a:solidFill>
                <a:srgbClr val="1D2D4B"/>
              </a:solidFill>
            </a:endParaRPr>
          </a:p>
        </p:txBody>
      </p:sp>
      <p:pic>
        <p:nvPicPr>
          <p:cNvPr id="4" name="Grafik 3"/>
          <p:cNvPicPr>
            <a:picLocks noChangeAspect="1"/>
          </p:cNvPicPr>
          <p:nvPr/>
        </p:nvPicPr>
        <p:blipFill>
          <a:blip r:embed="rId2"/>
          <a:stretch>
            <a:fillRect/>
          </a:stretch>
        </p:blipFill>
        <p:spPr>
          <a:xfrm>
            <a:off x="569496" y="2218824"/>
            <a:ext cx="9164329" cy="3591426"/>
          </a:xfrm>
          <a:prstGeom prst="rect">
            <a:avLst/>
          </a:prstGeom>
        </p:spPr>
      </p:pic>
    </p:spTree>
    <p:extLst>
      <p:ext uri="{BB962C8B-B14F-4D97-AF65-F5344CB8AC3E}">
        <p14:creationId xmlns:p14="http://schemas.microsoft.com/office/powerpoint/2010/main" val="416886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p:cNvSpPr>
            <a:spLocks noGrp="1"/>
          </p:cNvSpPr>
          <p:nvPr>
            <p:ph type="body" sz="quarter" idx="10"/>
          </p:nvPr>
        </p:nvSpPr>
        <p:spPr/>
        <p:txBody>
          <a:bodyPr/>
          <a:lstStyle/>
          <a:p>
            <a:r>
              <a:rPr lang="de-DE" b="1" dirty="0" smtClean="0"/>
              <a:t>BU-Leistungsantrag I</a:t>
            </a:r>
            <a:endParaRPr lang="de-DE" b="1" dirty="0"/>
          </a:p>
          <a:p>
            <a:endParaRPr lang="de-DE" dirty="0"/>
          </a:p>
        </p:txBody>
      </p:sp>
      <p:sp>
        <p:nvSpPr>
          <p:cNvPr id="4" name="Textplatzhalter 3"/>
          <p:cNvSpPr>
            <a:spLocks noGrp="1"/>
          </p:cNvSpPr>
          <p:nvPr>
            <p:ph type="body" sz="half" idx="2"/>
          </p:nvPr>
        </p:nvSpPr>
        <p:spPr>
          <a:solidFill>
            <a:srgbClr val="EDEDED"/>
          </a:solidFill>
          <a:ln>
            <a:solidFill>
              <a:srgbClr val="137C9B"/>
            </a:solidFill>
          </a:ln>
        </p:spPr>
        <p:txBody>
          <a:bodyPr/>
          <a:lstStyle/>
          <a:p>
            <a:pPr marL="285750" indent="-285750">
              <a:buFont typeface="Arial" panose="020B0604020202020204" pitchFamily="34" charset="0"/>
              <a:buChar char="•"/>
            </a:pPr>
            <a:r>
              <a:rPr lang="de-DE" sz="1600" dirty="0" smtClean="0"/>
              <a:t>22.08.2023 nach Auswertung der Patientenakte -&gt; weitere Nachfragen seitens des Dienstleisters an VN</a:t>
            </a:r>
          </a:p>
          <a:p>
            <a:pPr marL="285750" indent="-285750">
              <a:buFont typeface="Arial" panose="020B0604020202020204" pitchFamily="34" charset="0"/>
              <a:buChar char="•"/>
            </a:pPr>
            <a:r>
              <a:rPr lang="de-DE" sz="1600" dirty="0" smtClean="0"/>
              <a:t>30.08.2023 Beantwortung der Kundin an den Dienstleister gesendet</a:t>
            </a:r>
          </a:p>
          <a:p>
            <a:pPr marL="285750" indent="-285750">
              <a:buFont typeface="Arial" panose="020B0604020202020204" pitchFamily="34" charset="0"/>
              <a:buChar char="•"/>
            </a:pPr>
            <a:r>
              <a:rPr lang="de-DE" sz="1600" dirty="0" smtClean="0"/>
              <a:t>14.09.2023 Rückmeldung vom Dienstleister an VN, dass Unterlagen vollständig sind und an den Versicherer zur Entscheidung geschickt wurde</a:t>
            </a:r>
          </a:p>
          <a:p>
            <a:pPr marL="285750" indent="-285750">
              <a:buFont typeface="Arial" panose="020B0604020202020204" pitchFamily="34" charset="0"/>
              <a:buChar char="•"/>
            </a:pPr>
            <a:r>
              <a:rPr lang="de-DE" sz="1600" dirty="0" smtClean="0"/>
              <a:t>15.09.2023 Versicherer hat Eingang </a:t>
            </a:r>
            <a:r>
              <a:rPr lang="de-DE" sz="1600" smtClean="0"/>
              <a:t>Unterlagen bestätigt</a:t>
            </a:r>
            <a:endParaRPr lang="de-DE" sz="1600" dirty="0" smtClean="0"/>
          </a:p>
          <a:p>
            <a:endParaRPr lang="de-DE" sz="1600" dirty="0"/>
          </a:p>
          <a:p>
            <a:pPr marL="342900" indent="-342900">
              <a:buFont typeface="Wingdings" panose="05000000000000000000" pitchFamily="2" charset="2"/>
              <a:buChar char="Ø"/>
            </a:pPr>
            <a:r>
              <a:rPr lang="de-DE" dirty="0" smtClean="0"/>
              <a:t>Entscheidung noch offen</a:t>
            </a:r>
          </a:p>
          <a:p>
            <a:endParaRPr lang="de-DE" dirty="0"/>
          </a:p>
          <a:p>
            <a:r>
              <a:rPr lang="de-DE" dirty="0" smtClean="0"/>
              <a:t>Fazit: - Eine Krebsdiagnose schützt nicht vor einer VVA-Prüfung</a:t>
            </a:r>
          </a:p>
          <a:p>
            <a:r>
              <a:rPr lang="de-DE" dirty="0"/>
              <a:t> </a:t>
            </a:r>
            <a:r>
              <a:rPr lang="de-DE" dirty="0" smtClean="0"/>
              <a:t>         - Je mehr im Laufe einer Prüfung bekannt wird, desto mehr wird ggf. erklärungsbedürftig und </a:t>
            </a:r>
          </a:p>
          <a:p>
            <a:r>
              <a:rPr lang="de-DE" dirty="0"/>
              <a:t> </a:t>
            </a:r>
            <a:r>
              <a:rPr lang="de-DE" dirty="0" smtClean="0"/>
              <a:t>            möglicherweise risikoerheblich</a:t>
            </a:r>
          </a:p>
          <a:p>
            <a:r>
              <a:rPr lang="de-DE" dirty="0"/>
              <a:t> </a:t>
            </a:r>
            <a:r>
              <a:rPr lang="de-DE" dirty="0" smtClean="0"/>
              <a:t>         -  Kommunikation pflegen </a:t>
            </a:r>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3051776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p:cNvSpPr>
            <a:spLocks noGrp="1"/>
          </p:cNvSpPr>
          <p:nvPr>
            <p:ph type="body" sz="quarter" idx="10"/>
          </p:nvPr>
        </p:nvSpPr>
        <p:spPr/>
        <p:txBody>
          <a:bodyPr/>
          <a:lstStyle/>
          <a:p>
            <a:r>
              <a:rPr lang="de-DE" b="1" dirty="0" smtClean="0"/>
              <a:t>BU-Leistungsantrag II</a:t>
            </a:r>
            <a:endParaRPr lang="de-DE" b="1" dirty="0"/>
          </a:p>
        </p:txBody>
      </p:sp>
      <p:sp>
        <p:nvSpPr>
          <p:cNvPr id="4" name="Textplatzhalter 3"/>
          <p:cNvSpPr>
            <a:spLocks noGrp="1"/>
          </p:cNvSpPr>
          <p:nvPr>
            <p:ph type="body" sz="half" idx="2"/>
          </p:nvPr>
        </p:nvSpPr>
        <p:spPr>
          <a:solidFill>
            <a:srgbClr val="EDEDED"/>
          </a:solidFill>
          <a:ln>
            <a:solidFill>
              <a:srgbClr val="0070C0"/>
            </a:solidFill>
          </a:ln>
        </p:spPr>
        <p:txBody>
          <a:bodyPr/>
          <a:lstStyle/>
          <a:p>
            <a:pPr marL="342900" indent="-342900">
              <a:buFont typeface="Wingdings" panose="05000000000000000000" pitchFamily="2" charset="2"/>
              <a:buChar char="Ø"/>
            </a:pPr>
            <a:r>
              <a:rPr lang="de-DE" sz="1800" dirty="0" smtClean="0"/>
              <a:t>VN ist 40 Jahre alt und angestellter Industriemeister</a:t>
            </a:r>
          </a:p>
          <a:p>
            <a:pPr marL="342900" indent="-342900">
              <a:buFont typeface="Wingdings" panose="05000000000000000000" pitchFamily="2" charset="2"/>
              <a:buChar char="Ø"/>
            </a:pPr>
            <a:r>
              <a:rPr lang="de-DE" sz="1800" dirty="0" smtClean="0"/>
              <a:t>Antragstellung 06.03.2019 / </a:t>
            </a:r>
            <a:r>
              <a:rPr lang="de-DE" sz="1800" dirty="0" err="1" smtClean="0"/>
              <a:t>Vers.beginn</a:t>
            </a:r>
            <a:r>
              <a:rPr lang="de-DE" sz="1800" dirty="0" smtClean="0"/>
              <a:t> 01.05.2019 / Gesundheitsfragen mit „nein“ beantwortet</a:t>
            </a:r>
          </a:p>
          <a:p>
            <a:pPr marL="342900" indent="-342900">
              <a:buFont typeface="Arial" panose="020B0604020202020204" pitchFamily="34" charset="0"/>
              <a:buChar char="•"/>
            </a:pPr>
            <a:endParaRPr lang="de-DE" sz="1800" dirty="0" smtClean="0"/>
          </a:p>
          <a:p>
            <a:pPr marL="342900" indent="-342900">
              <a:buFont typeface="Arial" panose="020B0604020202020204" pitchFamily="34" charset="0"/>
              <a:buChar char="•"/>
            </a:pPr>
            <a:r>
              <a:rPr lang="de-DE" sz="1600" dirty="0" smtClean="0"/>
              <a:t>28.11.2022 Leistungsantrag wg. </a:t>
            </a:r>
            <a:r>
              <a:rPr lang="de-DE" sz="1600" dirty="0" err="1" smtClean="0"/>
              <a:t>Bizepsriss</a:t>
            </a:r>
            <a:r>
              <a:rPr lang="de-DE" sz="1600" dirty="0" smtClean="0"/>
              <a:t>/Arbeitsunfall an Dienstleister  </a:t>
            </a:r>
          </a:p>
          <a:p>
            <a:pPr marL="342900" indent="-342900">
              <a:buFont typeface="Arial" panose="020B0604020202020204" pitchFamily="34" charset="0"/>
              <a:buChar char="•"/>
            </a:pPr>
            <a:r>
              <a:rPr lang="de-DE" sz="1600" dirty="0" smtClean="0"/>
              <a:t>20.12.2022 Berater nach dem Stand der Dinge gefragt: es wurden eigenständig ergänzende Unterlagen an den Dienstleister gesendet</a:t>
            </a:r>
          </a:p>
          <a:p>
            <a:pPr marL="342900" indent="-342900">
              <a:buFont typeface="Arial" panose="020B0604020202020204" pitchFamily="34" charset="0"/>
              <a:buChar char="•"/>
            </a:pPr>
            <a:r>
              <a:rPr lang="de-DE" sz="1600" dirty="0" smtClean="0"/>
              <a:t>19.01.2023 Berater nach dem Stand der Dinge gefragt: VN hat nicht vom Dienstleister gehört -&gt; </a:t>
            </a:r>
            <a:r>
              <a:rPr lang="de-DE" sz="1600" dirty="0" err="1" smtClean="0"/>
              <a:t>Rü</a:t>
            </a:r>
            <a:r>
              <a:rPr lang="de-DE" sz="1600" dirty="0" smtClean="0"/>
              <a:t> beim Dienstleister ergab noch offene Arztanfragen</a:t>
            </a:r>
          </a:p>
          <a:p>
            <a:pPr marL="342900" indent="-342900">
              <a:buFont typeface="Arial" panose="020B0604020202020204" pitchFamily="34" charset="0"/>
              <a:buChar char="•"/>
            </a:pPr>
            <a:r>
              <a:rPr lang="de-DE" sz="1600" dirty="0" smtClean="0"/>
              <a:t>10.02.2023 Post vom Dienstleister an VN: Schweigepflichtentbindung für Krankenversicherer fehlt noch</a:t>
            </a:r>
          </a:p>
          <a:p>
            <a:pPr marL="342900" indent="-342900">
              <a:buFont typeface="Arial" panose="020B0604020202020204" pitchFamily="34" charset="0"/>
              <a:buChar char="•"/>
            </a:pPr>
            <a:r>
              <a:rPr lang="de-DE" sz="1600" dirty="0" smtClean="0"/>
              <a:t>14.03.2023 Anfrage an Krankenversicherer vom Dienstleister</a:t>
            </a:r>
          </a:p>
          <a:p>
            <a:pPr marL="342900" indent="-342900">
              <a:buFont typeface="Arial" panose="020B0604020202020204" pitchFamily="34" charset="0"/>
              <a:buChar char="•"/>
            </a:pPr>
            <a:r>
              <a:rPr lang="de-DE" sz="1600" dirty="0" smtClean="0"/>
              <a:t>Krankenkasse antwortet nicht -&gt; Dienstleister hat 2x erinnert und am 14.04.2023 auch über VN</a:t>
            </a:r>
          </a:p>
          <a:p>
            <a:pPr marL="342900" indent="-342900">
              <a:buFont typeface="Arial" panose="020B0604020202020204" pitchFamily="34" charset="0"/>
              <a:buChar char="•"/>
            </a:pPr>
            <a:r>
              <a:rPr lang="de-DE" sz="1600" dirty="0" smtClean="0"/>
              <a:t>Berater informiert und er kümmert sich darum</a:t>
            </a:r>
          </a:p>
          <a:p>
            <a:pPr marL="342900" indent="-342900">
              <a:buFont typeface="Arial" panose="020B0604020202020204" pitchFamily="34" charset="0"/>
              <a:buChar char="•"/>
            </a:pPr>
            <a:endParaRPr lang="de-DE" sz="1600" dirty="0" smtClean="0"/>
          </a:p>
          <a:p>
            <a:pPr marL="342900" indent="-342900">
              <a:buFont typeface="Arial" panose="020B0604020202020204" pitchFamily="34" charset="0"/>
              <a:buChar char="•"/>
            </a:pPr>
            <a:endParaRPr lang="de-DE" sz="1600" dirty="0" smtClean="0"/>
          </a:p>
          <a:p>
            <a:pPr marL="342900" indent="-342900">
              <a:buFont typeface="Arial" panose="020B0604020202020204" pitchFamily="34" charset="0"/>
              <a:buChar char="•"/>
            </a:pPr>
            <a:endParaRPr lang="de-DE" sz="1600" dirty="0" smtClean="0"/>
          </a:p>
          <a:p>
            <a:pPr marL="342900" indent="-342900">
              <a:buFont typeface="Arial" panose="020B0604020202020204" pitchFamily="34" charset="0"/>
              <a:buChar char="•"/>
            </a:pPr>
            <a:endParaRPr lang="de-DE" sz="1800" dirty="0" smtClean="0"/>
          </a:p>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endParaRPr lang="de-DE" sz="1800" dirty="0" smtClean="0"/>
          </a:p>
          <a:p>
            <a:pPr marL="342900" indent="-342900">
              <a:buFont typeface="Wingdings" panose="05000000000000000000" pitchFamily="2" charset="2"/>
              <a:buChar char="Ø"/>
            </a:pPr>
            <a:endParaRPr lang="de-DE" sz="1800" dirty="0"/>
          </a:p>
          <a:p>
            <a:pPr marL="342900" indent="-342900">
              <a:buFont typeface="Arial" panose="020B0604020202020204" pitchFamily="34" charset="0"/>
              <a:buChar char="•"/>
            </a:pPr>
            <a:endParaRPr lang="de-DE" sz="1800" dirty="0" smtClean="0"/>
          </a:p>
          <a:p>
            <a:pPr marL="342900" indent="-342900">
              <a:buFont typeface="Wingdings" panose="05000000000000000000" pitchFamily="2" charset="2"/>
              <a:buChar char="Ø"/>
            </a:pPr>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515001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quarter" idx="10"/>
          </p:nvPr>
        </p:nvSpPr>
        <p:spPr/>
        <p:txBody>
          <a:bodyPr/>
          <a:lstStyle/>
          <a:p>
            <a:r>
              <a:rPr lang="de-DE" b="1" dirty="0"/>
              <a:t>BU-Leistungsantrag II</a:t>
            </a:r>
          </a:p>
          <a:p>
            <a:endParaRPr lang="de-DE" dirty="0"/>
          </a:p>
        </p:txBody>
      </p:sp>
      <p:sp>
        <p:nvSpPr>
          <p:cNvPr id="4" name="Textplatzhalter 3"/>
          <p:cNvSpPr>
            <a:spLocks noGrp="1"/>
          </p:cNvSpPr>
          <p:nvPr>
            <p:ph type="body" sz="half" idx="2"/>
          </p:nvPr>
        </p:nvSpPr>
        <p:spPr>
          <a:solidFill>
            <a:srgbClr val="EDEDED"/>
          </a:solidFill>
          <a:ln>
            <a:solidFill>
              <a:srgbClr val="137C9B"/>
            </a:solidFill>
          </a:ln>
        </p:spPr>
        <p:txBody>
          <a:bodyPr/>
          <a:lstStyle/>
          <a:p>
            <a:pPr marL="342900" indent="-342900">
              <a:buFont typeface="Arial" panose="020B0604020202020204" pitchFamily="34" charset="0"/>
              <a:buChar char="•"/>
            </a:pPr>
            <a:endParaRPr lang="de-DE" sz="1600" dirty="0" smtClean="0"/>
          </a:p>
          <a:p>
            <a:pPr marL="342900" indent="-342900">
              <a:buFont typeface="Arial" panose="020B0604020202020204" pitchFamily="34" charset="0"/>
              <a:buChar char="•"/>
            </a:pPr>
            <a:r>
              <a:rPr lang="de-DE" sz="1600" dirty="0" smtClean="0"/>
              <a:t>Mitte Mai 2023 liegen Unterlagen von der Krankenkasse vor / Dienstleister „klopft“ den aktuellen Gesundheitszustand ab</a:t>
            </a:r>
          </a:p>
          <a:p>
            <a:pPr marL="342900" indent="-342900">
              <a:buFont typeface="Arial" panose="020B0604020202020204" pitchFamily="34" charset="0"/>
              <a:buChar char="•"/>
            </a:pPr>
            <a:r>
              <a:rPr lang="de-DE" sz="1600" dirty="0" smtClean="0"/>
              <a:t>VN und Berater über diese Vorgehensweise verärgert / Vorgehensweise von uns erläutert</a:t>
            </a:r>
          </a:p>
          <a:p>
            <a:pPr marL="342900" indent="-342900">
              <a:buFont typeface="Arial" panose="020B0604020202020204" pitchFamily="34" charset="0"/>
              <a:buChar char="•"/>
            </a:pPr>
            <a:r>
              <a:rPr lang="de-DE" sz="1600" dirty="0" smtClean="0"/>
              <a:t>Mitte Juni 2023 beschwert sich der Berater beim Versicherer</a:t>
            </a:r>
          </a:p>
          <a:p>
            <a:pPr marL="342900" indent="-342900">
              <a:buFont typeface="Arial" panose="020B0604020202020204" pitchFamily="34" charset="0"/>
              <a:buChar char="•"/>
            </a:pPr>
            <a:r>
              <a:rPr lang="de-DE" sz="1600" dirty="0" smtClean="0"/>
              <a:t>Versicherer erkennt BU (Aktenlage eindeutig) nicht an, </a:t>
            </a:r>
            <a:r>
              <a:rPr lang="de-DE" sz="1600" dirty="0" smtClean="0">
                <a:solidFill>
                  <a:srgbClr val="00B050"/>
                </a:solidFill>
              </a:rPr>
              <a:t>ABER AU-Leistung vom 24.08.2022 – 13.06.2023</a:t>
            </a:r>
          </a:p>
          <a:p>
            <a:pPr marL="342900" indent="-342900">
              <a:buFont typeface="Arial" panose="020B0604020202020204" pitchFamily="34" charset="0"/>
              <a:buChar char="•"/>
            </a:pPr>
            <a:r>
              <a:rPr lang="de-DE" sz="1600" dirty="0" smtClean="0"/>
              <a:t>14.06.2023 VN ist wieder voll arbeitsfähig</a:t>
            </a:r>
          </a:p>
          <a:p>
            <a:pPr marL="342900" indent="-342900">
              <a:buFont typeface="Arial" panose="020B0604020202020204" pitchFamily="34" charset="0"/>
              <a:buChar char="•"/>
            </a:pPr>
            <a:r>
              <a:rPr lang="de-DE" sz="1600" dirty="0" smtClean="0"/>
              <a:t>29.06.2023 Berater stellt Unterlagen zur Verfügung (2-Zeiler des Arztes, dass VN vom 11.11.2022 – 02.05.2023 zu 100% AU – und BU war), um BU nochmal zu prüfen</a:t>
            </a:r>
          </a:p>
          <a:p>
            <a:pPr marL="342900" indent="-342900">
              <a:buFont typeface="Arial" panose="020B0604020202020204" pitchFamily="34" charset="0"/>
              <a:buChar char="•"/>
            </a:pPr>
            <a:r>
              <a:rPr lang="de-DE" sz="1600" dirty="0" smtClean="0"/>
              <a:t>Ohne entsprechende  bzw. neue Befunde keine weitere Prüfung möglich</a:t>
            </a:r>
          </a:p>
          <a:p>
            <a:pPr marL="342900" indent="-342900">
              <a:buFont typeface="Arial" panose="020B0604020202020204" pitchFamily="34" charset="0"/>
              <a:buChar char="•"/>
            </a:pPr>
            <a:endParaRPr lang="de-DE" sz="1600" dirty="0" smtClean="0"/>
          </a:p>
          <a:p>
            <a:pPr marL="342900" indent="-342900">
              <a:buFont typeface="Arial" panose="020B0604020202020204" pitchFamily="34" charset="0"/>
              <a:buChar char="•"/>
            </a:pPr>
            <a:endParaRPr lang="de-DE" sz="1600"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10100130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p:cNvSpPr>
            <a:spLocks noGrp="1"/>
          </p:cNvSpPr>
          <p:nvPr>
            <p:ph type="body" sz="quarter" idx="10"/>
          </p:nvPr>
        </p:nvSpPr>
        <p:spPr/>
        <p:txBody>
          <a:bodyPr/>
          <a:lstStyle/>
          <a:p>
            <a:r>
              <a:rPr lang="de-DE" b="1" dirty="0" smtClean="0"/>
              <a:t>Kommunikation </a:t>
            </a:r>
            <a:endParaRPr lang="de-DE" b="1" dirty="0"/>
          </a:p>
          <a:p>
            <a:endParaRPr lang="de-DE" b="1" dirty="0"/>
          </a:p>
        </p:txBody>
      </p:sp>
      <p:sp>
        <p:nvSpPr>
          <p:cNvPr id="4" name="Textplatzhalter 3"/>
          <p:cNvSpPr>
            <a:spLocks noGrp="1"/>
          </p:cNvSpPr>
          <p:nvPr>
            <p:ph type="body" sz="half" idx="2"/>
          </p:nvPr>
        </p:nvSpPr>
        <p:spPr>
          <a:solidFill>
            <a:srgbClr val="FFC000">
              <a:alpha val="20000"/>
            </a:srgbClr>
          </a:solidFill>
          <a:ln>
            <a:solidFill>
              <a:srgbClr val="137C9B"/>
            </a:solidFill>
          </a:ln>
        </p:spPr>
        <p:txBody>
          <a:bodyPr/>
          <a:lstStyle/>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Verständnis ja, aber…</a:t>
            </a:r>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Wahrnehmung vs. Wirklichkeit</a:t>
            </a:r>
            <a:endParaRPr lang="de-DE" dirty="0"/>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r>
              <a:rPr lang="de-DE" dirty="0" smtClean="0"/>
              <a:t>Ablauf / Procedere erklären, hilft verstehen</a:t>
            </a:r>
          </a:p>
          <a:p>
            <a:r>
              <a:rPr lang="de-DE" dirty="0" smtClean="0"/>
              <a:t> </a:t>
            </a:r>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
        <p:nvSpPr>
          <p:cNvPr id="6" name="Smiley 5"/>
          <p:cNvSpPr/>
          <p:nvPr/>
        </p:nvSpPr>
        <p:spPr>
          <a:xfrm>
            <a:off x="7683620" y="3182112"/>
            <a:ext cx="1396760" cy="1414272"/>
          </a:xfrm>
          <a:prstGeom prst="smileyFac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50581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quarter" idx="10"/>
          </p:nvPr>
        </p:nvSpPr>
        <p:spPr/>
        <p:txBody>
          <a:bodyPr/>
          <a:lstStyle/>
          <a:p>
            <a:r>
              <a:rPr lang="de-DE" b="1" dirty="0" smtClean="0"/>
              <a:t>Kommunikation im BU Leistungsfall I </a:t>
            </a:r>
            <a:endParaRPr lang="de-DE" b="1" dirty="0"/>
          </a:p>
        </p:txBody>
      </p:sp>
      <p:sp>
        <p:nvSpPr>
          <p:cNvPr id="4" name="Textplatzhalter 3"/>
          <p:cNvSpPr>
            <a:spLocks noGrp="1"/>
          </p:cNvSpPr>
          <p:nvPr>
            <p:ph type="body" sz="half" idx="2"/>
          </p:nvPr>
        </p:nvSpPr>
        <p:spPr>
          <a:solidFill>
            <a:srgbClr val="FFC000">
              <a:alpha val="19000"/>
            </a:srgbClr>
          </a:solidFill>
          <a:ln>
            <a:solidFill>
              <a:srgbClr val="137C9B"/>
            </a:solidFill>
          </a:ln>
        </p:spPr>
        <p:txBody>
          <a:bodyPr/>
          <a:lstStyle/>
          <a:p>
            <a:pPr marL="342900" indent="-342900">
              <a:buFont typeface="Wingdings" panose="05000000000000000000" pitchFamily="2" charset="2"/>
              <a:buChar char="Ø"/>
            </a:pPr>
            <a:endParaRPr lang="de-DE" dirty="0" smtClean="0"/>
          </a:p>
          <a:p>
            <a:pPr marL="342900" indent="-342900">
              <a:buFont typeface="Wingdings" panose="05000000000000000000" pitchFamily="2" charset="2"/>
              <a:buChar char="Ø"/>
            </a:pPr>
            <a:r>
              <a:rPr lang="de-DE" dirty="0" smtClean="0"/>
              <a:t>VN ist 50 Jahre alt und angestellte Krankenpflegerin bzw. Pflegegutachterin seit 2010</a:t>
            </a:r>
          </a:p>
          <a:p>
            <a:pPr marL="342900" indent="-342900">
              <a:buFont typeface="Wingdings" panose="05000000000000000000" pitchFamily="2" charset="2"/>
              <a:buChar char="Ø"/>
            </a:pPr>
            <a:r>
              <a:rPr lang="de-DE" dirty="0" smtClean="0"/>
              <a:t>Antragstellung 21.10.2013, </a:t>
            </a:r>
            <a:r>
              <a:rPr lang="de-DE" dirty="0" err="1" smtClean="0"/>
              <a:t>Vers.beginn</a:t>
            </a:r>
            <a:r>
              <a:rPr lang="de-DE" dirty="0" smtClean="0"/>
              <a:t> 01.02.2014 / Gesundheitsfragen mit „nein“ beantwortet, außer die Rückenfrage inkl. Arztbericht </a:t>
            </a:r>
            <a:r>
              <a:rPr lang="de-DE" smtClean="0"/>
              <a:t>(Hexenschuss mit 12 KG) -&gt; </a:t>
            </a:r>
            <a:r>
              <a:rPr lang="de-DE" dirty="0" smtClean="0"/>
              <a:t>somit AK Wirbelsäule</a:t>
            </a:r>
          </a:p>
          <a:p>
            <a:pPr marL="342900" indent="-342900">
              <a:buFont typeface="Wingdings" panose="05000000000000000000" pitchFamily="2" charset="2"/>
              <a:buChar char="Ø"/>
            </a:pPr>
            <a:endParaRPr lang="de-DE" dirty="0"/>
          </a:p>
          <a:p>
            <a:pPr marL="342900" indent="-342900">
              <a:buFont typeface="Arial" panose="020B0604020202020204" pitchFamily="34" charset="0"/>
              <a:buChar char="•"/>
            </a:pPr>
            <a:r>
              <a:rPr lang="de-DE" dirty="0" smtClean="0"/>
              <a:t>21.04.2022 BU-Leistungsantrag wg. Unfall am 27.08.2020 an Versicherer (lt. VN BU seit 23.02.2022) + Unfallanzeige und AU-Bescheinigung</a:t>
            </a:r>
          </a:p>
          <a:p>
            <a:pPr marL="342900" indent="-342900">
              <a:buFont typeface="Arial" panose="020B0604020202020204" pitchFamily="34" charset="0"/>
              <a:buChar char="•"/>
            </a:pPr>
            <a:r>
              <a:rPr lang="de-DE" dirty="0" smtClean="0"/>
              <a:t>29.12.2022 Rücktritt des Versicherers nach § 19 </a:t>
            </a:r>
            <a:r>
              <a:rPr lang="de-DE" dirty="0" err="1" smtClean="0"/>
              <a:t>Abs</a:t>
            </a:r>
            <a:r>
              <a:rPr lang="de-DE" dirty="0" smtClean="0"/>
              <a:t> 2 VVG / Beendigung des Vertrages</a:t>
            </a:r>
          </a:p>
          <a:p>
            <a:pPr marL="342900" indent="-342900">
              <a:buFont typeface="Arial" panose="020B0604020202020204" pitchFamily="34" charset="0"/>
              <a:buChar char="•"/>
            </a:pPr>
            <a:r>
              <a:rPr lang="de-DE" dirty="0" smtClean="0"/>
              <a:t>Weitere Prüfung des Leistungsantrages, da bisher kein kausaler Zusammenhang</a:t>
            </a:r>
          </a:p>
          <a:p>
            <a:pPr marL="342900" indent="-342900">
              <a:buFont typeface="Arial" panose="020B0604020202020204" pitchFamily="34" charset="0"/>
              <a:buChar char="•"/>
            </a:pPr>
            <a:endParaRPr lang="de-DE" dirty="0"/>
          </a:p>
          <a:p>
            <a:pPr marL="342900" indent="-342900">
              <a:buFont typeface="Wingdings" panose="05000000000000000000" pitchFamily="2" charset="2"/>
              <a:buChar char="Ø"/>
            </a:pPr>
            <a:r>
              <a:rPr lang="de-DE" sz="2800" dirty="0" smtClean="0"/>
              <a:t>Was war passiert?</a:t>
            </a:r>
          </a:p>
          <a:p>
            <a:pPr marL="342900" indent="-342900">
              <a:buFont typeface="Arial" panose="020B0604020202020204" pitchFamily="34" charset="0"/>
              <a:buChar char="•"/>
            </a:pPr>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2112565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p:cNvSpPr>
            <a:spLocks noGrp="1"/>
          </p:cNvSpPr>
          <p:nvPr>
            <p:ph type="body" sz="quarter" idx="10"/>
          </p:nvPr>
        </p:nvSpPr>
        <p:spPr/>
        <p:txBody>
          <a:bodyPr/>
          <a:lstStyle/>
          <a:p>
            <a:r>
              <a:rPr lang="de-DE" b="1" dirty="0"/>
              <a:t>Kommunikation im BU </a:t>
            </a:r>
            <a:r>
              <a:rPr lang="de-DE" b="1" dirty="0" smtClean="0"/>
              <a:t>Leistungsfall I </a:t>
            </a:r>
            <a:endParaRPr lang="de-DE" b="1" dirty="0"/>
          </a:p>
          <a:p>
            <a:endParaRPr lang="de-DE" dirty="0"/>
          </a:p>
        </p:txBody>
      </p:sp>
      <p:sp>
        <p:nvSpPr>
          <p:cNvPr id="4" name="Textplatzhalter 3"/>
          <p:cNvSpPr>
            <a:spLocks noGrp="1"/>
          </p:cNvSpPr>
          <p:nvPr>
            <p:ph type="body" sz="half" idx="2"/>
          </p:nvPr>
        </p:nvSpPr>
        <p:spPr>
          <a:solidFill>
            <a:srgbClr val="FFC000">
              <a:alpha val="17000"/>
            </a:srgbClr>
          </a:solidFill>
          <a:ln>
            <a:solidFill>
              <a:srgbClr val="137C9B"/>
            </a:solidFill>
          </a:ln>
        </p:spPr>
        <p:txBody>
          <a:bodyPr/>
          <a:lstStyle/>
          <a:p>
            <a:pPr marL="342900" indent="-342900">
              <a:buFont typeface="Wingdings" panose="05000000000000000000" pitchFamily="2" charset="2"/>
              <a:buChar char="Ø"/>
            </a:pPr>
            <a:endParaRPr lang="de-DE" dirty="0" smtClean="0">
              <a:solidFill>
                <a:schemeClr val="tx1"/>
              </a:solidFill>
            </a:endParaRPr>
          </a:p>
          <a:p>
            <a:pPr marL="342900" indent="-342900">
              <a:buFont typeface="Wingdings" panose="05000000000000000000" pitchFamily="2" charset="2"/>
              <a:buChar char="Ø"/>
            </a:pPr>
            <a:r>
              <a:rPr lang="de-DE" dirty="0" smtClean="0">
                <a:solidFill>
                  <a:schemeClr val="tx1"/>
                </a:solidFill>
              </a:rPr>
              <a:t>Im Rahmen der Leistungsprüfung wurden ergänzende Unterlagen angefordert und geprüft:</a:t>
            </a:r>
          </a:p>
          <a:p>
            <a:r>
              <a:rPr lang="de-DE" dirty="0" smtClean="0">
                <a:solidFill>
                  <a:schemeClr val="tx1"/>
                </a:solidFill>
              </a:rPr>
              <a:t>     U.a. </a:t>
            </a:r>
            <a:r>
              <a:rPr lang="de-DE" dirty="0">
                <a:solidFill>
                  <a:schemeClr val="tx1"/>
                </a:solidFill>
              </a:rPr>
              <a:t>i</a:t>
            </a:r>
            <a:r>
              <a:rPr lang="de-DE" dirty="0" smtClean="0">
                <a:solidFill>
                  <a:schemeClr val="tx1"/>
                </a:solidFill>
              </a:rPr>
              <a:t>n den Jahren 2011/12 wurden diverse Untersuchungen durchgeführt und angeraten zu</a:t>
            </a:r>
          </a:p>
          <a:p>
            <a:pPr marL="342900" indent="-342900">
              <a:buFont typeface="Arial" panose="020B0604020202020204" pitchFamily="34" charset="0"/>
              <a:buChar char="•"/>
            </a:pPr>
            <a:r>
              <a:rPr lang="de-DE" dirty="0" smtClean="0">
                <a:solidFill>
                  <a:schemeClr val="tx1"/>
                </a:solidFill>
              </a:rPr>
              <a:t>Uterus </a:t>
            </a:r>
            <a:r>
              <a:rPr lang="de-DE" dirty="0" err="1" smtClean="0">
                <a:solidFill>
                  <a:schemeClr val="tx1"/>
                </a:solidFill>
              </a:rPr>
              <a:t>myomatosus</a:t>
            </a:r>
            <a:r>
              <a:rPr lang="de-DE" dirty="0" smtClean="0">
                <a:solidFill>
                  <a:schemeClr val="tx1"/>
                </a:solidFill>
              </a:rPr>
              <a:t>, Kinderwunsch, Hufeisenniere, </a:t>
            </a:r>
            <a:r>
              <a:rPr lang="de-DE" dirty="0" err="1" smtClean="0">
                <a:solidFill>
                  <a:schemeClr val="tx1"/>
                </a:solidFill>
              </a:rPr>
              <a:t>rez</a:t>
            </a:r>
            <a:r>
              <a:rPr lang="de-DE" dirty="0" smtClean="0">
                <a:solidFill>
                  <a:schemeClr val="tx1"/>
                </a:solidFill>
              </a:rPr>
              <a:t>. Harnwegsinfekte, krampfartige abdominelle Schmerzen, abklärungsbedürftige Befunde der linken Mamma</a:t>
            </a:r>
          </a:p>
          <a:p>
            <a:pPr marL="342900" indent="-342900">
              <a:buFont typeface="Arial" panose="020B0604020202020204" pitchFamily="34" charset="0"/>
              <a:buChar char="•"/>
            </a:pPr>
            <a:r>
              <a:rPr lang="de-DE" dirty="0" smtClean="0">
                <a:solidFill>
                  <a:schemeClr val="tx1"/>
                </a:solidFill>
              </a:rPr>
              <a:t>Kernspintomographie des Abdomen und </a:t>
            </a:r>
            <a:r>
              <a:rPr lang="de-DE" dirty="0" err="1" smtClean="0">
                <a:solidFill>
                  <a:schemeClr val="tx1"/>
                </a:solidFill>
              </a:rPr>
              <a:t>Coloskopie</a:t>
            </a:r>
            <a:endParaRPr lang="de-DE" dirty="0" smtClean="0">
              <a:solidFill>
                <a:schemeClr val="tx1"/>
              </a:solidFill>
            </a:endParaRPr>
          </a:p>
          <a:p>
            <a:pPr marL="342900" indent="-342900">
              <a:buFont typeface="Arial" panose="020B0604020202020204" pitchFamily="34" charset="0"/>
              <a:buChar char="•"/>
            </a:pPr>
            <a:r>
              <a:rPr lang="de-DE" dirty="0" smtClean="0">
                <a:solidFill>
                  <a:schemeClr val="tx1"/>
                </a:solidFill>
              </a:rPr>
              <a:t>Abklärungsuntersuchungen im Krankenhaus 2017 ergaben: Myome bekannt seit 19. Lebensjahr und Magen-Darm-Beschwerden seit ca. 10 Jahren</a:t>
            </a:r>
          </a:p>
          <a:p>
            <a:pPr marL="342900" indent="-342900">
              <a:buFont typeface="Arial" panose="020B0604020202020204" pitchFamily="34" charset="0"/>
              <a:buChar char="•"/>
            </a:pPr>
            <a:endParaRPr lang="de-DE" dirty="0">
              <a:solidFill>
                <a:schemeClr val="tx1"/>
              </a:solidFill>
            </a:endParaRPr>
          </a:p>
          <a:p>
            <a:pPr marL="342900" indent="-342900">
              <a:buFont typeface="Wingdings" panose="05000000000000000000" pitchFamily="2" charset="2"/>
              <a:buChar char="Ø"/>
            </a:pPr>
            <a:r>
              <a:rPr lang="de-DE" dirty="0" smtClean="0">
                <a:solidFill>
                  <a:schemeClr val="tx1"/>
                </a:solidFill>
              </a:rPr>
              <a:t>Wären diese Diagnosen / Beschwerden bei Antragstellung bekannt gewesen, wäre der Vertrag nicht zustande gekommen</a:t>
            </a:r>
          </a:p>
          <a:p>
            <a:pPr marL="342900" indent="-342900">
              <a:buFont typeface="Arial" panose="020B0604020202020204" pitchFamily="34" charset="0"/>
              <a:buChar char="•"/>
            </a:pPr>
            <a:endParaRPr lang="de-DE" dirty="0">
              <a:solidFill>
                <a:schemeClr val="tx1"/>
              </a:solidFill>
            </a:endParaRPr>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6418689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p:cNvSpPr>
            <a:spLocks noGrp="1"/>
          </p:cNvSpPr>
          <p:nvPr>
            <p:ph type="body" sz="quarter" idx="10"/>
          </p:nvPr>
        </p:nvSpPr>
        <p:spPr/>
        <p:txBody>
          <a:bodyPr/>
          <a:lstStyle/>
          <a:p>
            <a:r>
              <a:rPr lang="de-DE" b="1" dirty="0"/>
              <a:t>Kommunikation im BU </a:t>
            </a:r>
            <a:r>
              <a:rPr lang="de-DE" b="1" dirty="0" smtClean="0"/>
              <a:t>Leistungsfall I </a:t>
            </a:r>
            <a:endParaRPr lang="de-DE" b="1" dirty="0"/>
          </a:p>
          <a:p>
            <a:endParaRPr lang="de-DE" dirty="0"/>
          </a:p>
        </p:txBody>
      </p:sp>
      <p:sp>
        <p:nvSpPr>
          <p:cNvPr id="4" name="Textplatzhalter 3"/>
          <p:cNvSpPr>
            <a:spLocks noGrp="1"/>
          </p:cNvSpPr>
          <p:nvPr>
            <p:ph type="body" sz="half" idx="2"/>
          </p:nvPr>
        </p:nvSpPr>
        <p:spPr>
          <a:solidFill>
            <a:srgbClr val="FFCC00">
              <a:alpha val="20000"/>
            </a:srgbClr>
          </a:solidFill>
          <a:ln>
            <a:solidFill>
              <a:srgbClr val="137C9B"/>
            </a:solidFill>
          </a:ln>
        </p:spPr>
        <p:txBody>
          <a:bodyPr/>
          <a:lstStyle/>
          <a:p>
            <a:endParaRPr lang="de-DE" dirty="0" smtClean="0"/>
          </a:p>
          <a:p>
            <a:r>
              <a:rPr lang="de-DE" dirty="0" smtClean="0"/>
              <a:t>Stellungnahme VN: </a:t>
            </a:r>
          </a:p>
          <a:p>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pic>
        <p:nvPicPr>
          <p:cNvPr id="6" name="Grafik 5"/>
          <p:cNvPicPr>
            <a:picLocks noChangeAspect="1"/>
          </p:cNvPicPr>
          <p:nvPr/>
        </p:nvPicPr>
        <p:blipFill>
          <a:blip r:embed="rId2"/>
          <a:stretch>
            <a:fillRect/>
          </a:stretch>
        </p:blipFill>
        <p:spPr>
          <a:xfrm>
            <a:off x="536448" y="3305663"/>
            <a:ext cx="10753343" cy="2738418"/>
          </a:xfrm>
          <a:prstGeom prst="rect">
            <a:avLst/>
          </a:prstGeom>
        </p:spPr>
      </p:pic>
    </p:spTree>
    <p:extLst>
      <p:ext uri="{BB962C8B-B14F-4D97-AF65-F5344CB8AC3E}">
        <p14:creationId xmlns:p14="http://schemas.microsoft.com/office/powerpoint/2010/main" val="12410613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p:cNvSpPr>
            <a:spLocks noGrp="1"/>
          </p:cNvSpPr>
          <p:nvPr>
            <p:ph type="body" sz="quarter" idx="10"/>
          </p:nvPr>
        </p:nvSpPr>
        <p:spPr/>
        <p:txBody>
          <a:bodyPr/>
          <a:lstStyle/>
          <a:p>
            <a:r>
              <a:rPr lang="de-DE" b="1" dirty="0"/>
              <a:t>Kommunikation im BU Leistungsfall I </a:t>
            </a:r>
          </a:p>
          <a:p>
            <a:endParaRPr lang="de-DE" dirty="0"/>
          </a:p>
        </p:txBody>
      </p:sp>
      <p:pic>
        <p:nvPicPr>
          <p:cNvPr id="7" name="Grafik 6"/>
          <p:cNvPicPr>
            <a:picLocks noChangeAspect="1"/>
          </p:cNvPicPr>
          <p:nvPr/>
        </p:nvPicPr>
        <p:blipFill>
          <a:blip r:embed="rId2"/>
          <a:stretch>
            <a:fillRect/>
          </a:stretch>
        </p:blipFill>
        <p:spPr>
          <a:xfrm>
            <a:off x="1028700" y="2638425"/>
            <a:ext cx="8639175" cy="1209675"/>
          </a:xfrm>
          <a:prstGeom prst="rect">
            <a:avLst/>
          </a:prstGeom>
        </p:spPr>
      </p:pic>
      <p:sp>
        <p:nvSpPr>
          <p:cNvPr id="4" name="Textplatzhalter 3"/>
          <p:cNvSpPr>
            <a:spLocks noGrp="1"/>
          </p:cNvSpPr>
          <p:nvPr>
            <p:ph type="body" sz="half" idx="2"/>
          </p:nvPr>
        </p:nvSpPr>
        <p:spPr>
          <a:ln>
            <a:solidFill>
              <a:srgbClr val="137C9B"/>
            </a:solidFill>
          </a:ln>
        </p:spPr>
        <p:txBody>
          <a:bodyPr/>
          <a:lstStyle/>
          <a:p>
            <a:r>
              <a:rPr lang="de-DE" dirty="0" smtClean="0">
                <a:solidFill>
                  <a:schemeClr val="bg1"/>
                </a:solidFill>
              </a:rPr>
              <a:t>.</a:t>
            </a:r>
            <a:endParaRPr lang="de-DE" dirty="0">
              <a:solidFill>
                <a:schemeClr val="bg1"/>
              </a:solidFill>
            </a:endParaRPr>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40648275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3" name="Textplatzhalter 2"/>
          <p:cNvSpPr>
            <a:spLocks noGrp="1"/>
          </p:cNvSpPr>
          <p:nvPr>
            <p:ph type="body" sz="quarter" idx="10"/>
          </p:nvPr>
        </p:nvSpPr>
        <p:spPr/>
        <p:txBody>
          <a:bodyPr/>
          <a:lstStyle/>
          <a:p>
            <a:r>
              <a:rPr lang="de-DE" b="1" dirty="0"/>
              <a:t>Kommunikation im BU Leistungsfall </a:t>
            </a:r>
            <a:r>
              <a:rPr lang="de-DE" b="1" dirty="0" smtClean="0"/>
              <a:t>I </a:t>
            </a:r>
            <a:endParaRPr lang="de-DE" b="1" dirty="0"/>
          </a:p>
          <a:p>
            <a:endParaRPr lang="de-DE" dirty="0"/>
          </a:p>
        </p:txBody>
      </p:sp>
      <p:sp>
        <p:nvSpPr>
          <p:cNvPr id="4" name="Textplatzhalter 3"/>
          <p:cNvSpPr>
            <a:spLocks noGrp="1"/>
          </p:cNvSpPr>
          <p:nvPr>
            <p:ph type="body" sz="half" idx="2"/>
          </p:nvPr>
        </p:nvSpPr>
        <p:spPr>
          <a:solidFill>
            <a:srgbClr val="FFC000">
              <a:alpha val="17000"/>
            </a:srgbClr>
          </a:solidFill>
          <a:ln>
            <a:solidFill>
              <a:srgbClr val="137C9B"/>
            </a:solidFill>
          </a:ln>
        </p:spPr>
        <p:txBody>
          <a:bodyPr/>
          <a:lstStyle/>
          <a:p>
            <a:r>
              <a:rPr lang="de-DE" dirty="0" smtClean="0"/>
              <a:t>Im weiteren Verlauf:</a:t>
            </a:r>
          </a:p>
          <a:p>
            <a:endParaRPr lang="de-DE" dirty="0" smtClean="0"/>
          </a:p>
          <a:p>
            <a:pPr marL="342900" indent="-342900">
              <a:buFont typeface="Wingdings" panose="05000000000000000000" pitchFamily="2" charset="2"/>
              <a:buChar char="Ø"/>
            </a:pPr>
            <a:r>
              <a:rPr lang="de-DE" sz="1800" dirty="0" smtClean="0"/>
              <a:t>Im Rahmen der Leistungsprüfung wurden weitere Erkrankungen/Behandlungen bekannt</a:t>
            </a:r>
          </a:p>
          <a:p>
            <a:pPr marL="342900" indent="-342900">
              <a:buFont typeface="Wingdings" panose="05000000000000000000" pitchFamily="2" charset="2"/>
              <a:buChar char="Ø"/>
            </a:pPr>
            <a:endParaRPr lang="de-DE" sz="1800" dirty="0" smtClean="0"/>
          </a:p>
          <a:p>
            <a:pPr marL="342900" indent="-342900">
              <a:buFont typeface="Wingdings" panose="05000000000000000000" pitchFamily="2" charset="2"/>
              <a:buChar char="Ø"/>
            </a:pPr>
            <a:r>
              <a:rPr lang="de-DE" sz="1800" dirty="0" smtClean="0"/>
              <a:t>2. Rücktritt des Versicherers / Weiterhin Prüfung des Leistungsantrages</a:t>
            </a:r>
          </a:p>
          <a:p>
            <a:pPr marL="342900" indent="-342900">
              <a:buFont typeface="Wingdings" panose="05000000000000000000" pitchFamily="2" charset="2"/>
              <a:buChar char="Ø"/>
            </a:pPr>
            <a:endParaRPr lang="de-DE" sz="1800" dirty="0" smtClean="0"/>
          </a:p>
          <a:p>
            <a:pPr marL="342900" indent="-342900">
              <a:buFont typeface="Wingdings" panose="05000000000000000000" pitchFamily="2" charset="2"/>
              <a:buChar char="Ø"/>
            </a:pPr>
            <a:r>
              <a:rPr lang="de-DE" sz="1800" dirty="0" smtClean="0"/>
              <a:t>Weitere Prüfung des Leistungsantrages inkl. div. Stellungnahmen der VN</a:t>
            </a:r>
          </a:p>
          <a:p>
            <a:pPr marL="342900" indent="-342900">
              <a:buFont typeface="Wingdings" panose="05000000000000000000" pitchFamily="2" charset="2"/>
              <a:buChar char="Ø"/>
            </a:pPr>
            <a:endParaRPr lang="de-DE" sz="1800" dirty="0" smtClean="0"/>
          </a:p>
          <a:p>
            <a:pPr marL="342900" indent="-342900">
              <a:buFont typeface="Wingdings" panose="05000000000000000000" pitchFamily="2" charset="2"/>
              <a:buChar char="Ø"/>
            </a:pPr>
            <a:r>
              <a:rPr lang="de-DE" sz="1800" dirty="0" smtClean="0"/>
              <a:t>3. Rücktritt mit Anfechtung / Leistungsfrei  </a:t>
            </a:r>
            <a:endParaRPr lang="de-DE" sz="1800"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11265557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3" name="Textplatzhalter 2"/>
          <p:cNvSpPr>
            <a:spLocks noGrp="1"/>
          </p:cNvSpPr>
          <p:nvPr>
            <p:ph type="body" sz="quarter" idx="10"/>
          </p:nvPr>
        </p:nvSpPr>
        <p:spPr/>
        <p:txBody>
          <a:bodyPr/>
          <a:lstStyle/>
          <a:p>
            <a:r>
              <a:rPr lang="de-DE" b="1" dirty="0" smtClean="0"/>
              <a:t>Kommunikation / Prüfung </a:t>
            </a:r>
            <a:r>
              <a:rPr lang="de-DE" b="1" dirty="0"/>
              <a:t>im </a:t>
            </a:r>
            <a:r>
              <a:rPr lang="de-DE" b="1" dirty="0" smtClean="0"/>
              <a:t>PKV Leistungsfall</a:t>
            </a:r>
            <a:endParaRPr lang="de-DE" b="1" dirty="0"/>
          </a:p>
          <a:p>
            <a:endParaRPr lang="de-DE" dirty="0"/>
          </a:p>
        </p:txBody>
      </p:sp>
      <p:sp>
        <p:nvSpPr>
          <p:cNvPr id="4" name="Textplatzhalter 3"/>
          <p:cNvSpPr>
            <a:spLocks noGrp="1"/>
          </p:cNvSpPr>
          <p:nvPr>
            <p:ph type="body" sz="half" idx="2"/>
          </p:nvPr>
        </p:nvSpPr>
        <p:spPr>
          <a:solidFill>
            <a:srgbClr val="7030A0">
              <a:alpha val="12000"/>
            </a:srgbClr>
          </a:solidFill>
          <a:ln>
            <a:solidFill>
              <a:srgbClr val="137C9B"/>
            </a:solidFill>
          </a:ln>
        </p:spPr>
        <p:txBody>
          <a:bodyPr/>
          <a:lstStyle/>
          <a:p>
            <a:pPr marL="342900" indent="-342900">
              <a:buFont typeface="Wingdings" panose="05000000000000000000" pitchFamily="2" charset="2"/>
              <a:buChar char="Ø"/>
            </a:pPr>
            <a:r>
              <a:rPr lang="de-DE" dirty="0" smtClean="0"/>
              <a:t>VN ist 42 Jahre alt und selbstständige Kosmetikerin</a:t>
            </a:r>
          </a:p>
          <a:p>
            <a:pPr marL="342900" indent="-342900">
              <a:buFont typeface="Wingdings" panose="05000000000000000000" pitchFamily="2" charset="2"/>
              <a:buChar char="Ø"/>
            </a:pPr>
            <a:r>
              <a:rPr lang="de-DE" dirty="0" smtClean="0"/>
              <a:t>Antragstellung 15.10.2021, </a:t>
            </a:r>
            <a:r>
              <a:rPr lang="de-DE" dirty="0" err="1" smtClean="0"/>
              <a:t>Vers.beginn</a:t>
            </a:r>
            <a:r>
              <a:rPr lang="de-DE" dirty="0" smtClean="0"/>
              <a:t> 01.12.2021 / Gesundheitsfragen mit „nein“ beantwortet (außer Zahnfrage)</a:t>
            </a:r>
          </a:p>
          <a:p>
            <a:pPr marL="342900" indent="-342900">
              <a:buFont typeface="Arial" panose="020B0604020202020204" pitchFamily="34" charset="0"/>
              <a:buChar char="•"/>
            </a:pPr>
            <a:endParaRPr lang="de-DE" sz="1800" dirty="0" smtClean="0"/>
          </a:p>
          <a:p>
            <a:pPr marL="342900" indent="-342900">
              <a:buFont typeface="Arial" panose="020B0604020202020204" pitchFamily="34" charset="0"/>
              <a:buChar char="•"/>
            </a:pPr>
            <a:r>
              <a:rPr lang="de-DE" sz="1800" dirty="0" smtClean="0"/>
              <a:t>VN reicht Rechnungen ein</a:t>
            </a:r>
          </a:p>
          <a:p>
            <a:pPr marL="342900" indent="-342900">
              <a:buFont typeface="Arial" panose="020B0604020202020204" pitchFamily="34" charset="0"/>
              <a:buChar char="•"/>
            </a:pPr>
            <a:r>
              <a:rPr lang="de-DE" sz="1800" dirty="0" smtClean="0"/>
              <a:t>Oktober 2022 Versicherer fordert Patientenakte bei der GKV (Vorversicherer) an</a:t>
            </a:r>
          </a:p>
          <a:p>
            <a:pPr marL="342900" indent="-342900">
              <a:buFont typeface="Arial" panose="020B0604020202020204" pitchFamily="34" charset="0"/>
              <a:buChar char="•"/>
            </a:pPr>
            <a:r>
              <a:rPr lang="de-DE" sz="1800" dirty="0" smtClean="0"/>
              <a:t>Im Abfragezeitraum Behandlungen/Untersuchungen wegen:</a:t>
            </a:r>
          </a:p>
          <a:p>
            <a:r>
              <a:rPr lang="de-DE" sz="1800" dirty="0" smtClean="0"/>
              <a:t>     </a:t>
            </a:r>
            <a:r>
              <a:rPr lang="de-DE" sz="1800" dirty="0" err="1" smtClean="0"/>
              <a:t>Mastodynie</a:t>
            </a:r>
            <a:r>
              <a:rPr lang="de-DE" sz="1800" dirty="0" smtClean="0"/>
              <a:t>, Asthma bronchiale, Kopfprellung, Hauterkrankungen, gyn. Behandlungen, Hypochondrische</a:t>
            </a:r>
          </a:p>
          <a:p>
            <a:r>
              <a:rPr lang="de-DE" sz="1800" dirty="0"/>
              <a:t> </a:t>
            </a:r>
            <a:r>
              <a:rPr lang="de-DE" sz="1800" dirty="0" smtClean="0"/>
              <a:t>    Störung, Atrophie der Mamma, Stress</a:t>
            </a:r>
          </a:p>
          <a:p>
            <a:pPr marL="285750" indent="-285750">
              <a:buFont typeface="Wingdings" panose="05000000000000000000" pitchFamily="2" charset="2"/>
              <a:buChar char="Ø"/>
            </a:pPr>
            <a:endParaRPr lang="de-DE" dirty="0" smtClean="0"/>
          </a:p>
          <a:p>
            <a:pPr marL="285750" indent="-285750">
              <a:buFont typeface="Wingdings" panose="05000000000000000000" pitchFamily="2" charset="2"/>
              <a:buChar char="Ø"/>
            </a:pPr>
            <a:r>
              <a:rPr lang="de-DE" dirty="0" smtClean="0"/>
              <a:t>November 2022 Rücktritt </a:t>
            </a:r>
            <a:r>
              <a:rPr lang="de-DE" smtClean="0"/>
              <a:t>vom Versicherer mit </a:t>
            </a:r>
            <a:r>
              <a:rPr lang="de-DE" dirty="0" smtClean="0"/>
              <a:t>Anfechtung wegen arglistiger Täuschung</a:t>
            </a:r>
          </a:p>
          <a:p>
            <a:endParaRPr lang="de-DE" dirty="0" smtClean="0"/>
          </a:p>
          <a:p>
            <a:endParaRPr lang="de-DE" sz="1800"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spTree>
    <p:extLst>
      <p:ext uri="{BB962C8B-B14F-4D97-AF65-F5344CB8AC3E}">
        <p14:creationId xmlns:p14="http://schemas.microsoft.com/office/powerpoint/2010/main" val="1996532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Barmenia Mehr </a:t>
            </a:r>
            <a:r>
              <a:rPr lang="de-DE" dirty="0" err="1" smtClean="0"/>
              <a:t>gesundheit</a:t>
            </a:r>
            <a:endParaRPr lang="de-DE" sz="2400" dirty="0"/>
          </a:p>
        </p:txBody>
      </p:sp>
      <p:sp>
        <p:nvSpPr>
          <p:cNvPr id="6" name="Inhaltsplatzhalter 2"/>
          <p:cNvSpPr txBox="1">
            <a:spLocks/>
          </p:cNvSpPr>
          <p:nvPr/>
        </p:nvSpPr>
        <p:spPr>
          <a:xfrm>
            <a:off x="569496" y="1573798"/>
            <a:ext cx="10716126" cy="3833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de-DE" sz="1800" b="1" dirty="0" smtClean="0"/>
          </a:p>
          <a:p>
            <a:pPr marL="0" indent="0">
              <a:buNone/>
            </a:pPr>
            <a:endParaRPr lang="de-DE" sz="1800" dirty="0" smtClean="0">
              <a:solidFill>
                <a:srgbClr val="1D2D4B"/>
              </a:solidFill>
            </a:endParaRPr>
          </a:p>
        </p:txBody>
      </p:sp>
      <p:pic>
        <p:nvPicPr>
          <p:cNvPr id="3" name="Grafik 2"/>
          <p:cNvPicPr>
            <a:picLocks noChangeAspect="1"/>
          </p:cNvPicPr>
          <p:nvPr/>
        </p:nvPicPr>
        <p:blipFill>
          <a:blip r:embed="rId2"/>
          <a:stretch>
            <a:fillRect/>
          </a:stretch>
        </p:blipFill>
        <p:spPr>
          <a:xfrm>
            <a:off x="882316" y="1573798"/>
            <a:ext cx="7668125" cy="5122518"/>
          </a:xfrm>
          <a:prstGeom prst="rect">
            <a:avLst/>
          </a:prstGeom>
        </p:spPr>
      </p:pic>
      <p:sp>
        <p:nvSpPr>
          <p:cNvPr id="5" name="Textfeld 4"/>
          <p:cNvSpPr txBox="1"/>
          <p:nvPr/>
        </p:nvSpPr>
        <p:spPr>
          <a:xfrm>
            <a:off x="8935754" y="4046126"/>
            <a:ext cx="2622583" cy="1477328"/>
          </a:xfrm>
          <a:prstGeom prst="rect">
            <a:avLst/>
          </a:prstGeom>
          <a:noFill/>
        </p:spPr>
        <p:txBody>
          <a:bodyPr wrap="square" rtlCol="0">
            <a:spAutoFit/>
          </a:bodyPr>
          <a:lstStyle/>
          <a:p>
            <a:r>
              <a:rPr lang="de-DE" b="1" dirty="0" smtClean="0"/>
              <a:t>Hinweis:</a:t>
            </a:r>
          </a:p>
          <a:p>
            <a:r>
              <a:rPr lang="de-DE" dirty="0" smtClean="0"/>
              <a:t>Bei Naturheilverfahren und Heilpraktiker-behandlungen beträgt die Wartezeit 3 Monate. </a:t>
            </a:r>
            <a:endParaRPr lang="de-DE" dirty="0"/>
          </a:p>
        </p:txBody>
      </p:sp>
    </p:spTree>
    <p:extLst>
      <p:ext uri="{BB962C8B-B14F-4D97-AF65-F5344CB8AC3E}">
        <p14:creationId xmlns:p14="http://schemas.microsoft.com/office/powerpoint/2010/main" val="23699451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3" name="Textplatzhalter 2"/>
          <p:cNvSpPr>
            <a:spLocks noGrp="1"/>
          </p:cNvSpPr>
          <p:nvPr>
            <p:ph type="body" sz="quarter" idx="10"/>
          </p:nvPr>
        </p:nvSpPr>
        <p:spPr/>
        <p:txBody>
          <a:bodyPr/>
          <a:lstStyle/>
          <a:p>
            <a:r>
              <a:rPr lang="de-DE" b="1" dirty="0"/>
              <a:t>Kommunikation / Prüfung im PKV Leistungsfall</a:t>
            </a:r>
          </a:p>
          <a:p>
            <a:endParaRPr lang="de-DE" dirty="0"/>
          </a:p>
        </p:txBody>
      </p:sp>
      <p:sp>
        <p:nvSpPr>
          <p:cNvPr id="4" name="Textplatzhalter 3"/>
          <p:cNvSpPr>
            <a:spLocks noGrp="1"/>
          </p:cNvSpPr>
          <p:nvPr>
            <p:ph type="body" sz="half" idx="2"/>
          </p:nvPr>
        </p:nvSpPr>
        <p:spPr>
          <a:solidFill>
            <a:srgbClr val="7030A0">
              <a:alpha val="12000"/>
            </a:srgbClr>
          </a:solidFill>
          <a:ln>
            <a:solidFill>
              <a:srgbClr val="137C9B"/>
            </a:solidFill>
          </a:ln>
        </p:spPr>
        <p:txBody>
          <a:bodyPr/>
          <a:lstStyle/>
          <a:p>
            <a:r>
              <a:rPr lang="de-DE" dirty="0" smtClean="0"/>
              <a:t>Auszüge aus den Stellungnahmen der VN: </a:t>
            </a:r>
          </a:p>
          <a:p>
            <a:endParaRPr lang="de-DE" dirty="0"/>
          </a:p>
          <a:p>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pic>
        <p:nvPicPr>
          <p:cNvPr id="6" name="Grafik 5"/>
          <p:cNvPicPr>
            <a:picLocks noChangeAspect="1"/>
          </p:cNvPicPr>
          <p:nvPr/>
        </p:nvPicPr>
        <p:blipFill>
          <a:blip r:embed="rId2"/>
          <a:stretch>
            <a:fillRect/>
          </a:stretch>
        </p:blipFill>
        <p:spPr>
          <a:xfrm>
            <a:off x="1478644" y="2812940"/>
            <a:ext cx="7913005" cy="3219450"/>
          </a:xfrm>
          <a:prstGeom prst="rect">
            <a:avLst/>
          </a:prstGeom>
        </p:spPr>
      </p:pic>
    </p:spTree>
    <p:extLst>
      <p:ext uri="{BB962C8B-B14F-4D97-AF65-F5344CB8AC3E}">
        <p14:creationId xmlns:p14="http://schemas.microsoft.com/office/powerpoint/2010/main" val="19495102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3" name="Textplatzhalter 2"/>
          <p:cNvSpPr>
            <a:spLocks noGrp="1"/>
          </p:cNvSpPr>
          <p:nvPr>
            <p:ph type="body" sz="quarter" idx="10"/>
          </p:nvPr>
        </p:nvSpPr>
        <p:spPr/>
        <p:txBody>
          <a:bodyPr/>
          <a:lstStyle/>
          <a:p>
            <a:r>
              <a:rPr lang="de-DE" b="1" dirty="0"/>
              <a:t>Kommunikation / Prüfung im PKV Leistungsfall</a:t>
            </a:r>
          </a:p>
          <a:p>
            <a:endParaRPr lang="de-DE" dirty="0"/>
          </a:p>
        </p:txBody>
      </p:sp>
      <p:sp>
        <p:nvSpPr>
          <p:cNvPr id="4" name="Textplatzhalter 3"/>
          <p:cNvSpPr>
            <a:spLocks noGrp="1"/>
          </p:cNvSpPr>
          <p:nvPr>
            <p:ph type="body" sz="half" idx="2"/>
          </p:nvPr>
        </p:nvSpPr>
        <p:spPr>
          <a:solidFill>
            <a:srgbClr val="7030A0">
              <a:alpha val="12000"/>
            </a:srgbClr>
          </a:solidFill>
          <a:ln>
            <a:solidFill>
              <a:srgbClr val="137C9B"/>
            </a:solidFill>
          </a:ln>
        </p:spPr>
        <p:txBody>
          <a:bodyPr/>
          <a:lstStyle/>
          <a:p>
            <a:r>
              <a:rPr lang="de-DE" dirty="0" smtClean="0"/>
              <a:t>      Brustvergrößerung von 04´21 – 10´21                                                                                                           </a:t>
            </a:r>
            <a:endParaRPr lang="de-DE" dirty="0"/>
          </a:p>
        </p:txBody>
      </p:sp>
      <p:sp>
        <p:nvSpPr>
          <p:cNvPr id="5" name="Titel 4"/>
          <p:cNvSpPr>
            <a:spLocks noGrp="1"/>
          </p:cNvSpPr>
          <p:nvPr>
            <p:ph type="title"/>
          </p:nvPr>
        </p:nvSpPr>
        <p:spPr>
          <a:solidFill>
            <a:schemeClr val="accent1">
              <a:lumMod val="20000"/>
              <a:lumOff val="80000"/>
            </a:schemeClr>
          </a:solidFill>
          <a:effectLst>
            <a:outerShdw blurRad="50800" dist="38100" dir="2700000" algn="tl" rotWithShape="0">
              <a:prstClr val="black">
                <a:alpha val="40000"/>
              </a:prstClr>
            </a:outerShdw>
          </a:effectLst>
        </p:spPr>
        <p:txBody>
          <a:bodyPr/>
          <a:lstStyle/>
          <a:p>
            <a:r>
              <a:rPr lang="de-DE" dirty="0"/>
              <a:t>Innendienst-Workshop 21.09.2023</a:t>
            </a:r>
          </a:p>
        </p:txBody>
      </p:sp>
      <p:pic>
        <p:nvPicPr>
          <p:cNvPr id="8" name="Grafik 7"/>
          <p:cNvPicPr>
            <a:picLocks noChangeAspect="1"/>
          </p:cNvPicPr>
          <p:nvPr/>
        </p:nvPicPr>
        <p:blipFill>
          <a:blip r:embed="rId2"/>
          <a:stretch>
            <a:fillRect/>
          </a:stretch>
        </p:blipFill>
        <p:spPr>
          <a:xfrm>
            <a:off x="1403604" y="2786651"/>
            <a:ext cx="7484364" cy="3467100"/>
          </a:xfrm>
          <a:prstGeom prst="rect">
            <a:avLst/>
          </a:prstGeom>
        </p:spPr>
      </p:pic>
    </p:spTree>
    <p:extLst>
      <p:ext uri="{BB962C8B-B14F-4D97-AF65-F5344CB8AC3E}">
        <p14:creationId xmlns:p14="http://schemas.microsoft.com/office/powerpoint/2010/main" val="22676085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1"/>
          <p:cNvSpPr txBox="1">
            <a:spLocks/>
          </p:cNvSpPr>
          <p:nvPr/>
        </p:nvSpPr>
        <p:spPr>
          <a:xfrm>
            <a:off x="592512" y="2885159"/>
            <a:ext cx="9012862" cy="1325563"/>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sz="4800" dirty="0" smtClean="0"/>
              <a:t> </a:t>
            </a:r>
            <a:r>
              <a:rPr lang="de-DE" sz="3600" dirty="0" smtClean="0"/>
              <a:t>Kommunikation</a:t>
            </a:r>
            <a:endParaRPr lang="de-DE" sz="3600" dirty="0"/>
          </a:p>
        </p:txBody>
      </p:sp>
    </p:spTree>
    <p:extLst>
      <p:ext uri="{BB962C8B-B14F-4D97-AF65-F5344CB8AC3E}">
        <p14:creationId xmlns:p14="http://schemas.microsoft.com/office/powerpoint/2010/main" val="40479009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3" name="Titel 2"/>
          <p:cNvSpPr>
            <a:spLocks noGrp="1"/>
          </p:cNvSpPr>
          <p:nvPr>
            <p:ph type="title"/>
          </p:nvPr>
        </p:nvSpPr>
        <p:spPr/>
        <p:txBody>
          <a:bodyPr/>
          <a:lstStyle/>
          <a:p>
            <a:r>
              <a:rPr lang="de-DE" dirty="0" smtClean="0"/>
              <a:t> </a:t>
            </a:r>
            <a:endParaRPr lang="de-DE" dirty="0"/>
          </a:p>
        </p:txBody>
      </p:sp>
      <p:sp>
        <p:nvSpPr>
          <p:cNvPr id="4" name="Textplatzhalter 3"/>
          <p:cNvSpPr>
            <a:spLocks noGrp="1"/>
          </p:cNvSpPr>
          <p:nvPr>
            <p:ph type="body" sz="half" idx="2"/>
          </p:nvPr>
        </p:nvSpPr>
        <p:spPr/>
        <p:txBody>
          <a:bodyPr/>
          <a:lstStyle/>
          <a:p>
            <a:pPr marL="0" indent="0" algn="ctr">
              <a:buNone/>
            </a:pPr>
            <a:endParaRPr lang="de-DE" dirty="0" smtClean="0"/>
          </a:p>
          <a:p>
            <a:pPr marL="0" indent="0" algn="ctr">
              <a:buNone/>
            </a:pPr>
            <a:endParaRPr lang="de-DE" dirty="0"/>
          </a:p>
          <a:p>
            <a:pPr marL="0" indent="0" algn="ctr">
              <a:buNone/>
            </a:pPr>
            <a:endParaRPr lang="de-DE" dirty="0" smtClean="0"/>
          </a:p>
          <a:p>
            <a:pPr marL="0" indent="0" algn="ctr">
              <a:buNone/>
            </a:pPr>
            <a:endParaRPr lang="de-DE" dirty="0"/>
          </a:p>
          <a:p>
            <a:pPr marL="0" indent="0" algn="ctr">
              <a:buNone/>
            </a:pPr>
            <a:endParaRPr lang="de-DE" dirty="0" smtClean="0"/>
          </a:p>
          <a:p>
            <a:pPr marL="0" indent="0" algn="ctr">
              <a:buNone/>
            </a:pPr>
            <a:r>
              <a:rPr lang="de-DE" sz="3600" dirty="0" smtClean="0"/>
              <a:t>Du </a:t>
            </a:r>
            <a:r>
              <a:rPr lang="de-DE" sz="3600" dirty="0"/>
              <a:t>begegnest mir und ich reagiere darauf </a:t>
            </a:r>
          </a:p>
          <a:p>
            <a:endParaRPr lang="de-DE" dirty="0"/>
          </a:p>
        </p:txBody>
      </p:sp>
    </p:spTree>
    <p:extLst>
      <p:ext uri="{BB962C8B-B14F-4D97-AF65-F5344CB8AC3E}">
        <p14:creationId xmlns:p14="http://schemas.microsoft.com/office/powerpoint/2010/main" val="28400677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4" name="Textplatzhalter 3"/>
          <p:cNvSpPr>
            <a:spLocks noGrp="1"/>
          </p:cNvSpPr>
          <p:nvPr>
            <p:ph type="body" sz="half" idx="2"/>
          </p:nvPr>
        </p:nvSpPr>
        <p:spPr/>
        <p:txBody>
          <a:bodyPr/>
          <a:lstStyle/>
          <a:p>
            <a:pPr marL="0" indent="0">
              <a:buNone/>
            </a:pPr>
            <a:r>
              <a:rPr lang="de-DE" sz="4000" dirty="0" smtClean="0"/>
              <a:t>„Ich finde, </a:t>
            </a:r>
            <a:r>
              <a:rPr lang="de-DE" sz="4000" dirty="0"/>
              <a:t>man muss sich auch nicht alles gefallen </a:t>
            </a:r>
            <a:r>
              <a:rPr lang="de-DE" sz="4000" dirty="0" smtClean="0"/>
              <a:t>lassen“</a:t>
            </a:r>
            <a:r>
              <a:rPr lang="de-DE" dirty="0"/>
              <a:t/>
            </a:r>
            <a:br>
              <a:rPr lang="de-DE" dirty="0"/>
            </a:br>
            <a:endParaRPr lang="de-DE" dirty="0"/>
          </a:p>
        </p:txBody>
      </p:sp>
    </p:spTree>
    <p:extLst>
      <p:ext uri="{BB962C8B-B14F-4D97-AF65-F5344CB8AC3E}">
        <p14:creationId xmlns:p14="http://schemas.microsoft.com/office/powerpoint/2010/main" val="42266194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3" name="Titel 2"/>
          <p:cNvSpPr>
            <a:spLocks noGrp="1"/>
          </p:cNvSpPr>
          <p:nvPr>
            <p:ph type="title"/>
          </p:nvPr>
        </p:nvSpPr>
        <p:spPr/>
        <p:txBody>
          <a:bodyPr/>
          <a:lstStyle/>
          <a:p>
            <a:r>
              <a:rPr lang="de-DE" dirty="0" smtClean="0"/>
              <a:t>Ausgangssituation</a:t>
            </a:r>
            <a:endParaRPr lang="de-DE" dirty="0"/>
          </a:p>
        </p:txBody>
      </p:sp>
      <p:sp>
        <p:nvSpPr>
          <p:cNvPr id="4" name="Textplatzhalter 3"/>
          <p:cNvSpPr>
            <a:spLocks noGrp="1"/>
          </p:cNvSpPr>
          <p:nvPr>
            <p:ph type="body" sz="half" idx="2"/>
          </p:nvPr>
        </p:nvSpPr>
        <p:spPr/>
        <p:txBody>
          <a:bodyPr/>
          <a:lstStyle/>
          <a:p>
            <a:pPr marL="0" indent="0">
              <a:buNone/>
            </a:pPr>
            <a:r>
              <a:rPr lang="de-DE" dirty="0"/>
              <a:t>F</a:t>
            </a:r>
            <a:r>
              <a:rPr lang="de-DE" dirty="0" smtClean="0"/>
              <a:t>olgende </a:t>
            </a:r>
            <a:r>
              <a:rPr lang="de-DE" dirty="0"/>
              <a:t>Information kam von der AXA zur Auszahlung der Leistung an Frau </a:t>
            </a:r>
            <a:r>
              <a:rPr lang="de-DE" dirty="0" smtClean="0"/>
              <a:t>XXX</a:t>
            </a:r>
            <a:endParaRPr lang="de-DE" dirty="0"/>
          </a:p>
          <a:p>
            <a:pPr marL="0" indent="0">
              <a:buNone/>
            </a:pPr>
            <a:r>
              <a:rPr lang="de-DE" i="1" dirty="0"/>
              <a:t>„Aufgrund der Verschärfungen im Geldwäschegesetz dürfen wir die Leistungen, die Frau </a:t>
            </a:r>
            <a:r>
              <a:rPr lang="de-DE" i="1" dirty="0" smtClean="0"/>
              <a:t>XXX beantragt </a:t>
            </a:r>
            <a:r>
              <a:rPr lang="de-DE" i="1" dirty="0"/>
              <a:t>hat, nicht (mehr) an den Arbeitgeber überweisen. Wir werden die Leistung daher in diesem Fall per Orderscheck erbringen, der heute raus geht.</a:t>
            </a:r>
            <a:endParaRPr lang="de-DE" dirty="0"/>
          </a:p>
          <a:p>
            <a:pPr marL="0" indent="0">
              <a:buNone/>
            </a:pPr>
            <a:r>
              <a:rPr lang="de-DE" i="1" dirty="0"/>
              <a:t> </a:t>
            </a:r>
            <a:r>
              <a:rPr lang="de-DE" i="1" dirty="0" smtClean="0"/>
              <a:t>Uns </a:t>
            </a:r>
            <a:r>
              <a:rPr lang="de-DE" i="1" dirty="0"/>
              <a:t>wurde angeboten, evtl. Gebühren sofort in Abzug zu bringen. Das geht nicht, denn die Gebühren fallen nicht bei uns, sondern bei der Bank an und zwar erst dann, wenn der Scheck eingelöst wird.“</a:t>
            </a:r>
            <a:endParaRPr lang="de-DE" dirty="0"/>
          </a:p>
          <a:p>
            <a:endParaRPr lang="de-DE" dirty="0"/>
          </a:p>
        </p:txBody>
      </p:sp>
    </p:spTree>
    <p:extLst>
      <p:ext uri="{BB962C8B-B14F-4D97-AF65-F5344CB8AC3E}">
        <p14:creationId xmlns:p14="http://schemas.microsoft.com/office/powerpoint/2010/main" val="39078037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4" name="Textplatzhalter 3"/>
          <p:cNvSpPr>
            <a:spLocks noGrp="1"/>
          </p:cNvSpPr>
          <p:nvPr>
            <p:ph type="body" sz="half" idx="2"/>
          </p:nvPr>
        </p:nvSpPr>
        <p:spPr/>
        <p:txBody>
          <a:bodyPr/>
          <a:lstStyle/>
          <a:p>
            <a:pPr marL="0" indent="0">
              <a:buNone/>
            </a:pPr>
            <a:r>
              <a:rPr lang="de-DE" i="1" dirty="0"/>
              <a:t>Alles klar, vielen Dank.</a:t>
            </a:r>
          </a:p>
          <a:p>
            <a:pPr marL="0" indent="0">
              <a:buNone/>
            </a:pPr>
            <a:r>
              <a:rPr lang="de-DE" i="1" dirty="0" smtClean="0"/>
              <a:t>Mit </a:t>
            </a:r>
            <a:r>
              <a:rPr lang="de-DE" i="1" dirty="0"/>
              <a:t>dem Scheck kann sie ohne Konto ja eh nichts anfangen. Aber gut. Meine Meinung dazu habe ich deutlich kundgetan.</a:t>
            </a:r>
          </a:p>
          <a:p>
            <a:pPr marL="0" indent="0">
              <a:buNone/>
            </a:pPr>
            <a:r>
              <a:rPr lang="de-DE" i="1" dirty="0"/>
              <a:t> </a:t>
            </a:r>
            <a:endParaRPr lang="de-DE" i="1" dirty="0" smtClean="0"/>
          </a:p>
          <a:p>
            <a:pPr marL="0" indent="0">
              <a:buNone/>
            </a:pPr>
            <a:endParaRPr lang="de-DE" i="1" dirty="0"/>
          </a:p>
          <a:p>
            <a:endParaRPr lang="de-DE" dirty="0"/>
          </a:p>
        </p:txBody>
      </p:sp>
    </p:spTree>
    <p:extLst>
      <p:ext uri="{BB962C8B-B14F-4D97-AF65-F5344CB8AC3E}">
        <p14:creationId xmlns:p14="http://schemas.microsoft.com/office/powerpoint/2010/main" val="31738204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5" name="Textplatzhalter 4"/>
          <p:cNvSpPr>
            <a:spLocks noGrp="1"/>
          </p:cNvSpPr>
          <p:nvPr>
            <p:ph type="body" sz="half" idx="2"/>
          </p:nvPr>
        </p:nvSpPr>
        <p:spPr>
          <a:xfrm>
            <a:off x="367096" y="1799146"/>
            <a:ext cx="11345480" cy="3247043"/>
          </a:xfrm>
          <a:prstGeom prst="rect">
            <a:avLst/>
          </a:prstGeom>
        </p:spPr>
        <p:txBody>
          <a:bodyPr>
            <a:spAutoFit/>
          </a:bodyPr>
          <a:lstStyle/>
          <a:p>
            <a:pPr marL="0" indent="0">
              <a:buNone/>
            </a:pPr>
            <a:r>
              <a:rPr lang="de-DE" dirty="0"/>
              <a:t>dieser Orderscheck ist in bar einzulösen….natürlich kann sie damit etwas anfangen. </a:t>
            </a:r>
            <a:br>
              <a:rPr lang="de-DE" dirty="0"/>
            </a:br>
            <a:r>
              <a:rPr lang="de-DE" dirty="0"/>
              <a:t>Und so leid es mir tut. In nun 14 Jahren Finanzdienstleistung habe ich keinen Menschen kennen gelernt, der kein Girokonto besessen hat. </a:t>
            </a:r>
            <a:br>
              <a:rPr lang="de-DE" dirty="0"/>
            </a:br>
            <a:r>
              <a:rPr lang="de-DE" dirty="0"/>
              <a:t>Das ist keine </a:t>
            </a:r>
            <a:r>
              <a:rPr lang="de-DE" dirty="0" err="1"/>
              <a:t>Unflexibilität</a:t>
            </a:r>
            <a:r>
              <a:rPr lang="de-DE" dirty="0"/>
              <a:t> der Versicherung – jene hat schließlich gerade eine Lösung gefunden. </a:t>
            </a:r>
          </a:p>
          <a:p>
            <a:pPr marL="0" indent="0">
              <a:buNone/>
            </a:pPr>
            <a:r>
              <a:rPr lang="de-DE" dirty="0"/>
              <a:t>Jeder Bürger hat in Deutschland ein Recht auf ein Girokonto. </a:t>
            </a:r>
            <a:r>
              <a:rPr lang="de-DE" u="sng" dirty="0">
                <a:hlinkClick r:id="rId2"/>
              </a:rPr>
              <a:t>https://www.bafin.de/DE/Verbraucher/Bank/Produkte/Basiskonto/basiskonto_node.html;jsessionid=297102B12111026A09749ECB76D154F4.2_cid502#doc7906372bodyText2</a:t>
            </a:r>
            <a:r>
              <a:rPr lang="de-DE" dirty="0"/>
              <a:t> </a:t>
            </a:r>
          </a:p>
          <a:p>
            <a:pPr marL="0" indent="0">
              <a:buNone/>
            </a:pPr>
            <a:r>
              <a:rPr lang="de-DE" dirty="0" smtClean="0"/>
              <a:t>Wenn XXX der </a:t>
            </a:r>
            <a:r>
              <a:rPr lang="de-DE" dirty="0"/>
              <a:t>Meinung ist, sich keins eröffnen zu wollen, dann muss sie zumindest die dazu gehörigen Konsequenzen berücksichtigen.</a:t>
            </a:r>
          </a:p>
          <a:p>
            <a:pPr marL="0" indent="0">
              <a:buNone/>
            </a:pPr>
            <a:r>
              <a:rPr lang="de-DE" dirty="0"/>
              <a:t>Sie wird nun, wie von Ihnen gewünscht, nicht mehr im Vertrag als versicherte Person geführt.</a:t>
            </a:r>
          </a:p>
        </p:txBody>
      </p:sp>
    </p:spTree>
    <p:extLst>
      <p:ext uri="{BB962C8B-B14F-4D97-AF65-F5344CB8AC3E}">
        <p14:creationId xmlns:p14="http://schemas.microsoft.com/office/powerpoint/2010/main" val="10795006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3" name="Titel 2"/>
          <p:cNvSpPr>
            <a:spLocks noGrp="1"/>
          </p:cNvSpPr>
          <p:nvPr>
            <p:ph type="title"/>
          </p:nvPr>
        </p:nvSpPr>
        <p:spPr>
          <a:xfrm>
            <a:off x="367096" y="166016"/>
            <a:ext cx="10314206" cy="1325563"/>
          </a:xfrm>
        </p:spPr>
        <p:txBody>
          <a:bodyPr/>
          <a:lstStyle/>
          <a:p>
            <a:r>
              <a:rPr lang="de-DE" dirty="0" smtClean="0"/>
              <a:t>Anruf 23.12, 17:50h</a:t>
            </a:r>
            <a:endParaRPr lang="de-DE" dirty="0"/>
          </a:p>
        </p:txBody>
      </p:sp>
      <p:sp>
        <p:nvSpPr>
          <p:cNvPr id="4" name="Textplatzhalter 3"/>
          <p:cNvSpPr>
            <a:spLocks noGrp="1"/>
          </p:cNvSpPr>
          <p:nvPr>
            <p:ph type="body" sz="half" idx="2"/>
          </p:nvPr>
        </p:nvSpPr>
        <p:spPr/>
        <p:txBody>
          <a:bodyPr/>
          <a:lstStyle/>
          <a:p>
            <a:pPr marL="0" indent="0">
              <a:buNone/>
            </a:pPr>
            <a:r>
              <a:rPr lang="de-DE" dirty="0" smtClean="0"/>
              <a:t>Skiunfall Bänderriss am 23.12.2023</a:t>
            </a:r>
          </a:p>
          <a:p>
            <a:pPr marL="0" indent="0">
              <a:buNone/>
            </a:pPr>
            <a:r>
              <a:rPr lang="de-DE" dirty="0"/>
              <a:t>Herr </a:t>
            </a:r>
            <a:r>
              <a:rPr lang="de-DE" dirty="0" smtClean="0"/>
              <a:t>XXX </a:t>
            </a:r>
            <a:r>
              <a:rPr lang="de-DE" dirty="0"/>
              <a:t>rief mich am 23.12. abends an und teilte mit, dass er sich in Lech einer OP nach Skiunfall unterziehen muss. Ich habe ihm daher die Rufnummer der Continentale gegeben, da in einem solchen Fall natürlich eine Kostenübernahmebestätigung eingeholt werden muss (keine deutsche </a:t>
            </a:r>
            <a:r>
              <a:rPr lang="de-DE" dirty="0" err="1"/>
              <a:t>GoÄ</a:t>
            </a:r>
            <a:r>
              <a:rPr lang="de-DE" dirty="0"/>
              <a:t>). Ich habe dann nichts mehr gehört. Heute rief Herr </a:t>
            </a:r>
            <a:r>
              <a:rPr lang="de-DE" dirty="0" smtClean="0"/>
              <a:t>XXX </a:t>
            </a:r>
            <a:r>
              <a:rPr lang="de-DE" dirty="0"/>
              <a:t>mich an und informierte mich über die Höhe der Rechnung </a:t>
            </a:r>
            <a:r>
              <a:rPr lang="de-DE" dirty="0" smtClean="0"/>
              <a:t>(XXX </a:t>
            </a:r>
            <a:r>
              <a:rPr lang="de-DE" dirty="0"/>
              <a:t>plus MRT, CT etc.). Die Frage, ob die Conti die Kosten denn vorher zugesagt hätte, verneinte er. Das wurde wohl nicht weiter verfolgt. </a:t>
            </a:r>
            <a:endParaRPr lang="de-DE" dirty="0" smtClean="0"/>
          </a:p>
          <a:p>
            <a:endParaRPr lang="de-DE" dirty="0"/>
          </a:p>
          <a:p>
            <a:pPr marL="0" indent="0">
              <a:buNone/>
            </a:pPr>
            <a:r>
              <a:rPr lang="de-DE" i="1" dirty="0" smtClean="0"/>
              <a:t>„</a:t>
            </a:r>
            <a:r>
              <a:rPr lang="de-DE" i="1" dirty="0" smtClean="0">
                <a:solidFill>
                  <a:srgbClr val="00B050"/>
                </a:solidFill>
              </a:rPr>
              <a:t>anbei </a:t>
            </a:r>
            <a:r>
              <a:rPr lang="de-DE" i="1" dirty="0">
                <a:solidFill>
                  <a:srgbClr val="00B050"/>
                </a:solidFill>
              </a:rPr>
              <a:t>einmal für Sie zur Ansicht die OP Rechnung (ich muss dazu sagen, dass Herr Dr. </a:t>
            </a:r>
            <a:r>
              <a:rPr lang="de-DE" i="1" dirty="0" err="1">
                <a:solidFill>
                  <a:srgbClr val="00B050"/>
                </a:solidFill>
              </a:rPr>
              <a:t>Rhomberg</a:t>
            </a:r>
            <a:r>
              <a:rPr lang="de-DE" i="1" dirty="0">
                <a:solidFill>
                  <a:srgbClr val="00B050"/>
                </a:solidFill>
              </a:rPr>
              <a:t> sehr </a:t>
            </a:r>
            <a:r>
              <a:rPr lang="de-DE" i="1" dirty="0" err="1">
                <a:solidFill>
                  <a:srgbClr val="00B050"/>
                </a:solidFill>
              </a:rPr>
              <a:t>sehr</a:t>
            </a:r>
            <a:r>
              <a:rPr lang="de-DE" i="1" dirty="0">
                <a:solidFill>
                  <a:srgbClr val="00B050"/>
                </a:solidFill>
              </a:rPr>
              <a:t> nett war und wirklich sein Handwerk versteht).</a:t>
            </a:r>
          </a:p>
          <a:p>
            <a:pPr marL="0" indent="0">
              <a:buNone/>
            </a:pPr>
            <a:r>
              <a:rPr lang="de-DE" i="1" dirty="0" smtClean="0">
                <a:solidFill>
                  <a:srgbClr val="00B050"/>
                </a:solidFill>
              </a:rPr>
              <a:t>Jetzt </a:t>
            </a:r>
            <a:r>
              <a:rPr lang="de-DE" i="1" dirty="0">
                <a:solidFill>
                  <a:srgbClr val="00B050"/>
                </a:solidFill>
              </a:rPr>
              <a:t>haben Sie mich ja ein wenig nervös gemacht, aber ich müsste doch unabhängig von einer Auslandsversicherung, die ich </a:t>
            </a:r>
            <a:r>
              <a:rPr lang="de-DE" i="1" dirty="0" err="1">
                <a:solidFill>
                  <a:srgbClr val="00B050"/>
                </a:solidFill>
              </a:rPr>
              <a:t>ich</a:t>
            </a:r>
            <a:r>
              <a:rPr lang="de-DE" i="1" dirty="0">
                <a:solidFill>
                  <a:srgbClr val="00B050"/>
                </a:solidFill>
              </a:rPr>
              <a:t> über die Lufthansa </a:t>
            </a:r>
            <a:r>
              <a:rPr lang="de-DE" i="1" dirty="0" err="1">
                <a:solidFill>
                  <a:srgbClr val="00B050"/>
                </a:solidFill>
              </a:rPr>
              <a:t>Frequent</a:t>
            </a:r>
            <a:r>
              <a:rPr lang="de-DE" i="1" dirty="0">
                <a:solidFill>
                  <a:srgbClr val="00B050"/>
                </a:solidFill>
              </a:rPr>
              <a:t> </a:t>
            </a:r>
            <a:r>
              <a:rPr lang="de-DE" i="1" dirty="0" err="1">
                <a:solidFill>
                  <a:srgbClr val="00B050"/>
                </a:solidFill>
              </a:rPr>
              <a:t>Traveller</a:t>
            </a:r>
            <a:r>
              <a:rPr lang="de-DE" i="1" dirty="0">
                <a:solidFill>
                  <a:srgbClr val="00B050"/>
                </a:solidFill>
              </a:rPr>
              <a:t> Karte habe, auch in meinem Conti Tarif eine Auslandskrankenversicherung haben (inkl. Rücktransport </a:t>
            </a:r>
            <a:r>
              <a:rPr lang="de-DE" i="1" dirty="0" err="1">
                <a:solidFill>
                  <a:srgbClr val="00B050"/>
                </a:solidFill>
              </a:rPr>
              <a:t>etc</a:t>
            </a:r>
            <a:r>
              <a:rPr lang="de-DE" i="1" dirty="0" smtClean="0">
                <a:solidFill>
                  <a:srgbClr val="00B050"/>
                </a:solidFill>
              </a:rPr>
              <a:t>), oder“</a:t>
            </a:r>
            <a:endParaRPr lang="de-DE" i="1" dirty="0">
              <a:solidFill>
                <a:srgbClr val="00B050"/>
              </a:solidFill>
            </a:endParaRPr>
          </a:p>
          <a:p>
            <a:endParaRPr lang="de-DE" dirty="0">
              <a:solidFill>
                <a:srgbClr val="00B050"/>
              </a:solidFill>
            </a:endParaRPr>
          </a:p>
          <a:p>
            <a:endParaRPr lang="de-DE" dirty="0" smtClean="0"/>
          </a:p>
          <a:p>
            <a:endParaRPr lang="de-DE" dirty="0"/>
          </a:p>
          <a:p>
            <a:endParaRPr lang="de-DE" dirty="0"/>
          </a:p>
        </p:txBody>
      </p:sp>
    </p:spTree>
    <p:extLst>
      <p:ext uri="{BB962C8B-B14F-4D97-AF65-F5344CB8AC3E}">
        <p14:creationId xmlns:p14="http://schemas.microsoft.com/office/powerpoint/2010/main" val="29405417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pic>
        <p:nvPicPr>
          <p:cNvPr id="5" name="Grafik 4"/>
          <p:cNvPicPr>
            <a:picLocks noChangeAspect="1"/>
          </p:cNvPicPr>
          <p:nvPr/>
        </p:nvPicPr>
        <p:blipFill>
          <a:blip r:embed="rId2"/>
          <a:stretch>
            <a:fillRect/>
          </a:stretch>
        </p:blipFill>
        <p:spPr>
          <a:xfrm>
            <a:off x="752171" y="569016"/>
            <a:ext cx="6895202" cy="5965702"/>
          </a:xfrm>
          <a:prstGeom prst="rect">
            <a:avLst/>
          </a:prstGeom>
        </p:spPr>
      </p:pic>
    </p:spTree>
    <p:extLst>
      <p:ext uri="{BB962C8B-B14F-4D97-AF65-F5344CB8AC3E}">
        <p14:creationId xmlns:p14="http://schemas.microsoft.com/office/powerpoint/2010/main" val="1176909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Naturprivat und Barmenia Mehr Gesundheit</a:t>
            </a:r>
            <a:endParaRPr lang="de-DE" sz="2400" dirty="0"/>
          </a:p>
        </p:txBody>
      </p:sp>
      <p:sp>
        <p:nvSpPr>
          <p:cNvPr id="6" name="Inhaltsplatzhalter 2"/>
          <p:cNvSpPr txBox="1">
            <a:spLocks/>
          </p:cNvSpPr>
          <p:nvPr/>
        </p:nvSpPr>
        <p:spPr>
          <a:xfrm>
            <a:off x="225599" y="1573798"/>
            <a:ext cx="11060023" cy="46665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de-DE" sz="1800" b="1" dirty="0" smtClean="0"/>
          </a:p>
          <a:p>
            <a:pPr marL="0" indent="0">
              <a:buNone/>
            </a:pPr>
            <a:endParaRPr lang="de-DE" sz="1800" dirty="0" smtClean="0">
              <a:solidFill>
                <a:srgbClr val="1D2D4B"/>
              </a:solidFill>
            </a:endParaRPr>
          </a:p>
        </p:txBody>
      </p:sp>
      <p:sp>
        <p:nvSpPr>
          <p:cNvPr id="4" name="Rectangle 1"/>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3" name="Tabelle 2"/>
          <p:cNvGraphicFramePr>
            <a:graphicFrameLocks noGrp="1"/>
          </p:cNvGraphicFramePr>
          <p:nvPr>
            <p:extLst>
              <p:ext uri="{D42A27DB-BD31-4B8C-83A1-F6EECF244321}">
                <p14:modId xmlns:p14="http://schemas.microsoft.com/office/powerpoint/2010/main" val="1313267310"/>
              </p:ext>
            </p:extLst>
          </p:nvPr>
        </p:nvGraphicFramePr>
        <p:xfrm>
          <a:off x="553452" y="2331898"/>
          <a:ext cx="10732170" cy="2397760"/>
        </p:xfrm>
        <a:graphic>
          <a:graphicData uri="http://schemas.openxmlformats.org/drawingml/2006/table">
            <a:tbl>
              <a:tblPr firstRow="1" bandRow="1">
                <a:tableStyleId>{5C22544A-7EE6-4342-B048-85BDC9FD1C3A}</a:tableStyleId>
              </a:tblPr>
              <a:tblGrid>
                <a:gridCol w="1788695"/>
                <a:gridCol w="1788695"/>
                <a:gridCol w="1788695"/>
                <a:gridCol w="1788695"/>
                <a:gridCol w="1788695"/>
                <a:gridCol w="1788695"/>
              </a:tblGrid>
              <a:tr h="370840">
                <a:tc>
                  <a:txBody>
                    <a:bodyPr/>
                    <a:lstStyle/>
                    <a:p>
                      <a:r>
                        <a:rPr lang="de-DE" dirty="0" smtClean="0"/>
                        <a:t>Alter</a:t>
                      </a:r>
                      <a:endParaRPr lang="de-DE" dirty="0"/>
                    </a:p>
                  </a:txBody>
                  <a:tcPr/>
                </a:tc>
                <a:tc>
                  <a:txBody>
                    <a:bodyPr/>
                    <a:lstStyle/>
                    <a:p>
                      <a:r>
                        <a:rPr lang="de-DE" dirty="0" err="1" smtClean="0"/>
                        <a:t>NaturPrivat</a:t>
                      </a:r>
                      <a:endParaRPr lang="de-DE" dirty="0"/>
                    </a:p>
                  </a:txBody>
                  <a:tcPr/>
                </a:tc>
                <a:tc>
                  <a:txBody>
                    <a:bodyPr/>
                    <a:lstStyle/>
                    <a:p>
                      <a:r>
                        <a:rPr lang="de-DE" dirty="0" smtClean="0"/>
                        <a:t>Mehr Gesundheit 2.000 D</a:t>
                      </a:r>
                      <a:endParaRPr lang="de-DE" dirty="0"/>
                    </a:p>
                  </a:txBody>
                  <a:tcPr/>
                </a:tc>
                <a:tc>
                  <a:txBody>
                    <a:bodyPr/>
                    <a:lstStyle/>
                    <a:p>
                      <a:r>
                        <a:rPr lang="de-DE" dirty="0" smtClean="0"/>
                        <a:t>Mehr Gesundheit 1.000 D</a:t>
                      </a:r>
                      <a:endParaRPr lang="de-DE" dirty="0"/>
                    </a:p>
                  </a:txBody>
                  <a:tcPr/>
                </a:tc>
                <a:tc>
                  <a:txBody>
                    <a:bodyPr/>
                    <a:lstStyle/>
                    <a:p>
                      <a:r>
                        <a:rPr lang="de-DE" dirty="0" smtClean="0"/>
                        <a:t>Mehr Gesundheit 500 D</a:t>
                      </a:r>
                      <a:endParaRPr lang="de-DE" dirty="0"/>
                    </a:p>
                  </a:txBody>
                  <a:tcPr/>
                </a:tc>
                <a:tc>
                  <a:txBody>
                    <a:bodyPr/>
                    <a:lstStyle/>
                    <a:p>
                      <a:r>
                        <a:rPr lang="de-DE" dirty="0" smtClean="0"/>
                        <a:t>Mehr Sehen</a:t>
                      </a:r>
                      <a:endParaRPr lang="de-DE" dirty="0"/>
                    </a:p>
                  </a:txBody>
                  <a:tcPr/>
                </a:tc>
              </a:tr>
              <a:tr h="370840">
                <a:tc>
                  <a:txBody>
                    <a:bodyPr/>
                    <a:lstStyle/>
                    <a:p>
                      <a:pPr algn="ctr"/>
                      <a:r>
                        <a:rPr lang="de-DE" dirty="0" smtClean="0"/>
                        <a:t>20</a:t>
                      </a:r>
                      <a:endParaRPr lang="de-DE" dirty="0"/>
                    </a:p>
                  </a:txBody>
                  <a:tcPr/>
                </a:tc>
                <a:tc>
                  <a:txBody>
                    <a:bodyPr/>
                    <a:lstStyle/>
                    <a:p>
                      <a:pPr algn="ctr"/>
                      <a:r>
                        <a:rPr lang="de-DE" dirty="0" smtClean="0"/>
                        <a:t>28,10</a:t>
                      </a:r>
                      <a:endParaRPr lang="de-DE" dirty="0"/>
                    </a:p>
                  </a:txBody>
                  <a:tcPr/>
                </a:tc>
                <a:tc>
                  <a:txBody>
                    <a:bodyPr/>
                    <a:lstStyle/>
                    <a:p>
                      <a:pPr algn="ctr"/>
                      <a:r>
                        <a:rPr lang="de-DE" dirty="0" smtClean="0"/>
                        <a:t>18,40</a:t>
                      </a:r>
                      <a:endParaRPr lang="de-DE" dirty="0"/>
                    </a:p>
                  </a:txBody>
                  <a:tcPr/>
                </a:tc>
                <a:tc>
                  <a:txBody>
                    <a:bodyPr/>
                    <a:lstStyle/>
                    <a:p>
                      <a:pPr algn="ctr"/>
                      <a:r>
                        <a:rPr lang="de-DE" dirty="0" smtClean="0"/>
                        <a:t>9,90</a:t>
                      </a:r>
                      <a:endParaRPr lang="de-DE" dirty="0"/>
                    </a:p>
                  </a:txBody>
                  <a:tcPr/>
                </a:tc>
                <a:tc>
                  <a:txBody>
                    <a:bodyPr/>
                    <a:lstStyle/>
                    <a:p>
                      <a:pPr algn="ctr"/>
                      <a:r>
                        <a:rPr lang="de-DE" dirty="0" smtClean="0"/>
                        <a:t>6,90</a:t>
                      </a:r>
                      <a:endParaRPr lang="de-DE" dirty="0"/>
                    </a:p>
                  </a:txBody>
                  <a:tcPr/>
                </a:tc>
                <a:tc>
                  <a:txBody>
                    <a:bodyPr/>
                    <a:lstStyle/>
                    <a:p>
                      <a:pPr algn="ctr"/>
                      <a:r>
                        <a:rPr lang="de-DE" dirty="0" smtClean="0"/>
                        <a:t>9,80</a:t>
                      </a:r>
                      <a:endParaRPr lang="de-DE" dirty="0"/>
                    </a:p>
                  </a:txBody>
                  <a:tcPr/>
                </a:tc>
              </a:tr>
              <a:tr h="370840">
                <a:tc>
                  <a:txBody>
                    <a:bodyPr/>
                    <a:lstStyle/>
                    <a:p>
                      <a:pPr algn="ctr"/>
                      <a:r>
                        <a:rPr lang="de-DE" dirty="0" smtClean="0"/>
                        <a:t>30</a:t>
                      </a:r>
                      <a:endParaRPr lang="de-DE" dirty="0"/>
                    </a:p>
                  </a:txBody>
                  <a:tcPr/>
                </a:tc>
                <a:tc>
                  <a:txBody>
                    <a:bodyPr/>
                    <a:lstStyle/>
                    <a:p>
                      <a:pPr algn="ctr"/>
                      <a:r>
                        <a:rPr lang="de-DE" dirty="0" smtClean="0"/>
                        <a:t>28,10</a:t>
                      </a:r>
                      <a:endParaRPr lang="de-DE" dirty="0"/>
                    </a:p>
                  </a:txBody>
                  <a:tcPr/>
                </a:tc>
                <a:tc>
                  <a:txBody>
                    <a:bodyPr/>
                    <a:lstStyle/>
                    <a:p>
                      <a:pPr algn="ctr"/>
                      <a:r>
                        <a:rPr lang="de-DE" dirty="0" smtClean="0"/>
                        <a:t>23,20</a:t>
                      </a:r>
                      <a:endParaRPr lang="de-DE" dirty="0"/>
                    </a:p>
                  </a:txBody>
                  <a:tcPr/>
                </a:tc>
                <a:tc>
                  <a:txBody>
                    <a:bodyPr/>
                    <a:lstStyle/>
                    <a:p>
                      <a:pPr algn="ctr"/>
                      <a:r>
                        <a:rPr lang="de-DE" dirty="0" smtClean="0"/>
                        <a:t>12,90</a:t>
                      </a:r>
                      <a:endParaRPr lang="de-DE" dirty="0"/>
                    </a:p>
                  </a:txBody>
                  <a:tcPr/>
                </a:tc>
                <a:tc>
                  <a:txBody>
                    <a:bodyPr/>
                    <a:lstStyle/>
                    <a:p>
                      <a:pPr algn="ctr"/>
                      <a:r>
                        <a:rPr lang="de-DE" dirty="0" smtClean="0"/>
                        <a:t>9,00</a:t>
                      </a:r>
                      <a:endParaRPr lang="de-DE" dirty="0"/>
                    </a:p>
                  </a:txBody>
                  <a:tcPr/>
                </a:tc>
                <a:tc>
                  <a:txBody>
                    <a:bodyPr/>
                    <a:lstStyle/>
                    <a:p>
                      <a:pPr algn="ctr"/>
                      <a:r>
                        <a:rPr lang="de-DE" dirty="0" smtClean="0"/>
                        <a:t>11,50</a:t>
                      </a:r>
                      <a:endParaRPr lang="de-DE" dirty="0"/>
                    </a:p>
                  </a:txBody>
                  <a:tcPr/>
                </a:tc>
              </a:tr>
              <a:tr h="370840">
                <a:tc>
                  <a:txBody>
                    <a:bodyPr/>
                    <a:lstStyle/>
                    <a:p>
                      <a:pPr algn="ctr"/>
                      <a:r>
                        <a:rPr lang="de-DE" dirty="0" smtClean="0"/>
                        <a:t>40</a:t>
                      </a:r>
                      <a:endParaRPr lang="de-DE" dirty="0"/>
                    </a:p>
                  </a:txBody>
                  <a:tcPr/>
                </a:tc>
                <a:tc>
                  <a:txBody>
                    <a:bodyPr/>
                    <a:lstStyle/>
                    <a:p>
                      <a:pPr algn="ctr"/>
                      <a:r>
                        <a:rPr lang="de-DE" dirty="0" smtClean="0"/>
                        <a:t>28,10</a:t>
                      </a:r>
                      <a:endParaRPr lang="de-DE" dirty="0"/>
                    </a:p>
                  </a:txBody>
                  <a:tcPr/>
                </a:tc>
                <a:tc>
                  <a:txBody>
                    <a:bodyPr/>
                    <a:lstStyle/>
                    <a:p>
                      <a:pPr algn="ctr"/>
                      <a:r>
                        <a:rPr lang="de-DE" dirty="0" smtClean="0"/>
                        <a:t>33,00</a:t>
                      </a:r>
                      <a:endParaRPr lang="de-DE" dirty="0"/>
                    </a:p>
                  </a:txBody>
                  <a:tcPr/>
                </a:tc>
                <a:tc>
                  <a:txBody>
                    <a:bodyPr/>
                    <a:lstStyle/>
                    <a:p>
                      <a:pPr algn="ctr"/>
                      <a:r>
                        <a:rPr lang="de-DE" dirty="0" smtClean="0"/>
                        <a:t>18,70</a:t>
                      </a:r>
                      <a:endParaRPr lang="de-DE" dirty="0"/>
                    </a:p>
                  </a:txBody>
                  <a:tcPr/>
                </a:tc>
                <a:tc>
                  <a:txBody>
                    <a:bodyPr/>
                    <a:lstStyle/>
                    <a:p>
                      <a:pPr algn="ctr"/>
                      <a:r>
                        <a:rPr lang="de-DE" dirty="0" smtClean="0"/>
                        <a:t>12,90</a:t>
                      </a:r>
                      <a:endParaRPr lang="de-DE" dirty="0"/>
                    </a:p>
                  </a:txBody>
                  <a:tcPr/>
                </a:tc>
                <a:tc>
                  <a:txBody>
                    <a:bodyPr/>
                    <a:lstStyle/>
                    <a:p>
                      <a:pPr algn="ctr"/>
                      <a:r>
                        <a:rPr lang="de-DE" dirty="0" smtClean="0"/>
                        <a:t>11,50</a:t>
                      </a:r>
                      <a:endParaRPr lang="de-DE" dirty="0"/>
                    </a:p>
                  </a:txBody>
                  <a:tcPr/>
                </a:tc>
              </a:tr>
              <a:tr h="370840">
                <a:tc>
                  <a:txBody>
                    <a:bodyPr/>
                    <a:lstStyle/>
                    <a:p>
                      <a:pPr algn="ctr"/>
                      <a:r>
                        <a:rPr lang="de-DE" dirty="0" smtClean="0"/>
                        <a:t>50</a:t>
                      </a:r>
                      <a:endParaRPr lang="de-DE" dirty="0"/>
                    </a:p>
                  </a:txBody>
                  <a:tcPr/>
                </a:tc>
                <a:tc>
                  <a:txBody>
                    <a:bodyPr/>
                    <a:lstStyle/>
                    <a:p>
                      <a:pPr algn="ctr"/>
                      <a:r>
                        <a:rPr lang="de-DE" dirty="0" smtClean="0"/>
                        <a:t>35,63</a:t>
                      </a:r>
                      <a:endParaRPr lang="de-DE" dirty="0"/>
                    </a:p>
                  </a:txBody>
                  <a:tcPr/>
                </a:tc>
                <a:tc>
                  <a:txBody>
                    <a:bodyPr/>
                    <a:lstStyle/>
                    <a:p>
                      <a:pPr algn="ctr"/>
                      <a:r>
                        <a:rPr lang="de-DE" dirty="0" smtClean="0"/>
                        <a:t>46,80</a:t>
                      </a:r>
                      <a:endParaRPr lang="de-DE" dirty="0"/>
                    </a:p>
                  </a:txBody>
                  <a:tcPr/>
                </a:tc>
                <a:tc>
                  <a:txBody>
                    <a:bodyPr/>
                    <a:lstStyle/>
                    <a:p>
                      <a:pPr algn="ctr"/>
                      <a:r>
                        <a:rPr lang="de-DE" dirty="0" smtClean="0"/>
                        <a:t>26,60</a:t>
                      </a:r>
                      <a:endParaRPr lang="de-DE" dirty="0"/>
                    </a:p>
                  </a:txBody>
                  <a:tcPr/>
                </a:tc>
                <a:tc>
                  <a:txBody>
                    <a:bodyPr/>
                    <a:lstStyle/>
                    <a:p>
                      <a:pPr algn="ctr"/>
                      <a:r>
                        <a:rPr lang="de-DE" dirty="0" smtClean="0"/>
                        <a:t>18,00</a:t>
                      </a:r>
                      <a:endParaRPr lang="de-DE" dirty="0"/>
                    </a:p>
                  </a:txBody>
                  <a:tcPr/>
                </a:tc>
                <a:tc>
                  <a:txBody>
                    <a:bodyPr/>
                    <a:lstStyle/>
                    <a:p>
                      <a:pPr algn="ctr"/>
                      <a:r>
                        <a:rPr lang="de-DE" dirty="0" smtClean="0"/>
                        <a:t>11,50</a:t>
                      </a:r>
                      <a:endParaRPr lang="de-DE" dirty="0"/>
                    </a:p>
                  </a:txBody>
                  <a:tcPr/>
                </a:tc>
              </a:tr>
            </a:tbl>
          </a:graphicData>
        </a:graphic>
      </p:graphicFrame>
    </p:spTree>
    <p:extLst>
      <p:ext uri="{BB962C8B-B14F-4D97-AF65-F5344CB8AC3E}">
        <p14:creationId xmlns:p14="http://schemas.microsoft.com/office/powerpoint/2010/main" val="30796374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sp>
        <p:nvSpPr>
          <p:cNvPr id="3" name="Titel 2"/>
          <p:cNvSpPr>
            <a:spLocks noGrp="1"/>
          </p:cNvSpPr>
          <p:nvPr>
            <p:ph type="title"/>
          </p:nvPr>
        </p:nvSpPr>
        <p:spPr/>
        <p:txBody>
          <a:bodyPr/>
          <a:lstStyle/>
          <a:p>
            <a:r>
              <a:rPr lang="de-DE" dirty="0"/>
              <a:t>Fähigkeiten, die helfen</a:t>
            </a:r>
          </a:p>
        </p:txBody>
      </p:sp>
      <p:sp>
        <p:nvSpPr>
          <p:cNvPr id="4" name="Textplatzhalter 3"/>
          <p:cNvSpPr>
            <a:spLocks noGrp="1"/>
          </p:cNvSpPr>
          <p:nvPr>
            <p:ph type="body" sz="half" idx="2"/>
          </p:nvPr>
        </p:nvSpPr>
        <p:spPr/>
        <p:txBody>
          <a:bodyPr/>
          <a:lstStyle/>
          <a:p>
            <a:pPr marL="0" indent="0">
              <a:buNone/>
            </a:pPr>
            <a:r>
              <a:rPr lang="de-DE" dirty="0"/>
              <a:t>Sachlichkeit</a:t>
            </a:r>
            <a:br>
              <a:rPr lang="de-DE" dirty="0"/>
            </a:br>
            <a:endParaRPr lang="de-DE" dirty="0"/>
          </a:p>
          <a:p>
            <a:pPr marL="0" indent="0">
              <a:buNone/>
            </a:pPr>
            <a:r>
              <a:rPr lang="de-DE" dirty="0"/>
              <a:t>Kühler Kopf </a:t>
            </a:r>
            <a:br>
              <a:rPr lang="de-DE" dirty="0"/>
            </a:br>
            <a:endParaRPr lang="de-DE" dirty="0"/>
          </a:p>
          <a:p>
            <a:pPr marL="0" indent="0">
              <a:buNone/>
            </a:pPr>
            <a:r>
              <a:rPr lang="de-DE" dirty="0"/>
              <a:t>Verständnisvoll, aber nicht mitfühlend („bester Freund“ wird nicht gebraucht)</a:t>
            </a:r>
            <a:br>
              <a:rPr lang="de-DE" dirty="0"/>
            </a:br>
            <a:endParaRPr lang="de-DE" dirty="0"/>
          </a:p>
          <a:p>
            <a:pPr marL="0" indent="0">
              <a:buNone/>
            </a:pPr>
            <a:r>
              <a:rPr lang="de-DE" dirty="0"/>
              <a:t>Strenge </a:t>
            </a:r>
            <a:r>
              <a:rPr lang="de-DE" dirty="0">
                <a:sym typeface="Wingdings" panose="05000000000000000000" pitchFamily="2" charset="2"/>
              </a:rPr>
              <a:t></a:t>
            </a:r>
            <a:br>
              <a:rPr lang="de-DE" dirty="0">
                <a:sym typeface="Wingdings" panose="05000000000000000000" pitchFamily="2" charset="2"/>
              </a:rPr>
            </a:br>
            <a:endParaRPr lang="de-DE" dirty="0">
              <a:sym typeface="Wingdings" panose="05000000000000000000" pitchFamily="2" charset="2"/>
            </a:endParaRPr>
          </a:p>
          <a:p>
            <a:pPr marL="0" indent="0">
              <a:buNone/>
            </a:pPr>
            <a:r>
              <a:rPr lang="de-DE" dirty="0">
                <a:sym typeface="Wingdings" panose="05000000000000000000" pitchFamily="2" charset="2"/>
              </a:rPr>
              <a:t>Fachlich einwandfrei</a:t>
            </a:r>
            <a:endParaRPr lang="de-DE" dirty="0"/>
          </a:p>
          <a:p>
            <a:pPr marL="0" indent="0">
              <a:buNone/>
            </a:pPr>
            <a:endParaRPr lang="de-DE" dirty="0"/>
          </a:p>
        </p:txBody>
      </p:sp>
    </p:spTree>
    <p:extLst>
      <p:ext uri="{BB962C8B-B14F-4D97-AF65-F5344CB8AC3E}">
        <p14:creationId xmlns:p14="http://schemas.microsoft.com/office/powerpoint/2010/main" val="22495888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sp>
        <p:nvSpPr>
          <p:cNvPr id="3" name="Textplatzhalter 2"/>
          <p:cNvSpPr>
            <a:spLocks noGrp="1"/>
          </p:cNvSpPr>
          <p:nvPr>
            <p:ph type="body" sz="half" idx="2"/>
          </p:nvPr>
        </p:nvSpPr>
        <p:spPr/>
        <p:txBody>
          <a:bodyPr/>
          <a:lstStyle/>
          <a:p>
            <a:r>
              <a:rPr lang="de-DE" dirty="0" smtClean="0"/>
              <a:t>Warum denn jetzt noch ein Fragebogen??????? Was wollen die denn noch wissen????? Mein Arzt ist im Urlaub, den erreiche ich nicht. Dann müssen wir das eben lassen!!</a:t>
            </a:r>
          </a:p>
          <a:p>
            <a:endParaRPr lang="de-DE" dirty="0"/>
          </a:p>
          <a:p>
            <a:r>
              <a:rPr lang="de-DE" dirty="0" smtClean="0"/>
              <a:t>(angefordert wird eine Selbstauskunft für Bluthochdruck)</a:t>
            </a:r>
            <a:endParaRPr lang="de-DE" dirty="0"/>
          </a:p>
        </p:txBody>
      </p:sp>
      <p:sp>
        <p:nvSpPr>
          <p:cNvPr id="4" name="Titel 3"/>
          <p:cNvSpPr>
            <a:spLocks noGrp="1"/>
          </p:cNvSpPr>
          <p:nvPr>
            <p:ph type="title"/>
          </p:nvPr>
        </p:nvSpPr>
        <p:spPr/>
        <p:txBody>
          <a:bodyPr/>
          <a:lstStyle/>
          <a:p>
            <a:r>
              <a:rPr lang="de-DE" dirty="0" smtClean="0"/>
              <a:t>Wenn ein Fragebogen schon ein Hindernis ist</a:t>
            </a:r>
            <a:endParaRPr lang="de-DE" dirty="0"/>
          </a:p>
        </p:txBody>
      </p:sp>
    </p:spTree>
    <p:extLst>
      <p:ext uri="{BB962C8B-B14F-4D97-AF65-F5344CB8AC3E}">
        <p14:creationId xmlns:p14="http://schemas.microsoft.com/office/powerpoint/2010/main" val="4149422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smtClean="0"/>
              <a:t>Klinische Medizin = Versicherungsmedizin?</a:t>
            </a:r>
          </a:p>
          <a:p>
            <a:pPr marL="342900" indent="-342900">
              <a:buFont typeface="Arial" panose="020B0604020202020204" pitchFamily="34" charset="0"/>
              <a:buChar char="•"/>
            </a:pPr>
            <a:r>
              <a:rPr lang="de-DE" dirty="0" smtClean="0"/>
              <a:t>Risikoprüfung = reine Statistik – Emotionen müssen raus</a:t>
            </a:r>
          </a:p>
          <a:p>
            <a:pPr marL="342900" indent="-342900">
              <a:buFont typeface="Arial" panose="020B0604020202020204" pitchFamily="34" charset="0"/>
              <a:buChar char="•"/>
            </a:pPr>
            <a:r>
              <a:rPr lang="de-DE" dirty="0" smtClean="0"/>
              <a:t>Keine Bewertung, ob eine Vorerkrankung „schlimm“ oder „ernsthaft“ ist, sondern ob sie statistisch Auswirkungen auf die Leistungsfähigkeit im Berufsleben haben kann (BU) oder ob die Behandlung Geld kosten kann und es ggfls. modernste (teure) Verfahren zur Therapie gibt, auf die der Versicherte ja ein Anrecht hat. (KV). </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smtClean="0"/>
              <a:t>Wie bereiten Sie den Kunden auf Nachfragen, zusätzliche Unterlagen oder ärztliche Zeugnisse vor?</a:t>
            </a:r>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lstStyle/>
          <a:p>
            <a:r>
              <a:rPr lang="de-DE" dirty="0" smtClean="0"/>
              <a:t>Wie funktioniert Risikoprüfung?</a:t>
            </a:r>
            <a:endParaRPr lang="de-DE" dirty="0"/>
          </a:p>
        </p:txBody>
      </p:sp>
    </p:spTree>
    <p:extLst>
      <p:ext uri="{BB962C8B-B14F-4D97-AF65-F5344CB8AC3E}">
        <p14:creationId xmlns:p14="http://schemas.microsoft.com/office/powerpoint/2010/main" val="13811298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53</a:t>
            </a:fld>
            <a:endParaRPr lang="de-DE"/>
          </a:p>
        </p:txBody>
      </p:sp>
      <p:sp>
        <p:nvSpPr>
          <p:cNvPr id="3" name="Textplatzhalter 2"/>
          <p:cNvSpPr>
            <a:spLocks noGrp="1"/>
          </p:cNvSpPr>
          <p:nvPr>
            <p:ph type="body" sz="half" idx="2"/>
          </p:nvPr>
        </p:nvSpPr>
        <p:spPr/>
        <p:txBody>
          <a:bodyPr/>
          <a:lstStyle/>
          <a:p>
            <a:r>
              <a:rPr lang="de-DE" dirty="0" smtClean="0"/>
              <a:t>Sind die Hürden vielleicht auch in unserem Kopf?</a:t>
            </a:r>
            <a:endParaRPr lang="de-DE" dirty="0"/>
          </a:p>
          <a:p>
            <a:endParaRPr lang="de-DE" dirty="0"/>
          </a:p>
          <a:p>
            <a:r>
              <a:rPr lang="de-DE" dirty="0" smtClean="0"/>
              <a:t>Ist eine Kommunikation per E-Mail effektiv? </a:t>
            </a:r>
          </a:p>
          <a:p>
            <a:endParaRPr lang="de-DE" dirty="0"/>
          </a:p>
          <a:p>
            <a:r>
              <a:rPr lang="de-DE" dirty="0" smtClean="0"/>
              <a:t>Sind Sie Richtungsweiser? Oder Kumpel? </a:t>
            </a:r>
          </a:p>
          <a:p>
            <a:endParaRPr lang="de-DE" dirty="0" smtClean="0"/>
          </a:p>
          <a:p>
            <a:endParaRPr lang="de-DE" dirty="0" smtClean="0"/>
          </a:p>
        </p:txBody>
      </p:sp>
    </p:spTree>
    <p:extLst>
      <p:ext uri="{BB962C8B-B14F-4D97-AF65-F5344CB8AC3E}">
        <p14:creationId xmlns:p14="http://schemas.microsoft.com/office/powerpoint/2010/main" val="9068479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54</a:t>
            </a:fld>
            <a:endParaRPr lang="de-DE"/>
          </a:p>
        </p:txBody>
      </p:sp>
      <p:sp>
        <p:nvSpPr>
          <p:cNvPr id="3" name="Textplatzhalter 2"/>
          <p:cNvSpPr>
            <a:spLocks noGrp="1"/>
          </p:cNvSpPr>
          <p:nvPr>
            <p:ph type="body" sz="half" idx="2"/>
          </p:nvPr>
        </p:nvSpPr>
        <p:spPr/>
        <p:txBody>
          <a:bodyPr/>
          <a:lstStyle/>
          <a:p>
            <a:r>
              <a:rPr lang="de-DE" dirty="0" smtClean="0"/>
              <a:t>Vermeiden wir künftig folgende Termini im Zusammenhang mit der Risikoprüfung:</a:t>
            </a:r>
          </a:p>
          <a:p>
            <a:endParaRPr lang="de-DE" dirty="0"/>
          </a:p>
          <a:p>
            <a:pPr marL="342900" indent="-342900">
              <a:buFontTx/>
              <a:buChar char="-"/>
            </a:pPr>
            <a:r>
              <a:rPr lang="de-DE" dirty="0" smtClean="0"/>
              <a:t>Gesellschaft</a:t>
            </a:r>
          </a:p>
          <a:p>
            <a:pPr marL="342900" indent="-342900">
              <a:buFontTx/>
              <a:buChar char="-"/>
            </a:pPr>
            <a:r>
              <a:rPr lang="de-DE" dirty="0" smtClean="0"/>
              <a:t>Leider noch</a:t>
            </a:r>
          </a:p>
          <a:p>
            <a:pPr marL="342900" indent="-342900">
              <a:buFontTx/>
              <a:buChar char="-"/>
            </a:pPr>
            <a:r>
              <a:rPr lang="de-DE" dirty="0" smtClean="0"/>
              <a:t>Entschuldigung</a:t>
            </a:r>
          </a:p>
          <a:p>
            <a:pPr marL="342900" indent="-342900">
              <a:buFontTx/>
              <a:buChar char="-"/>
            </a:pPr>
            <a:r>
              <a:rPr lang="de-DE" dirty="0" smtClean="0"/>
              <a:t>(Risiko)Zuschlag</a:t>
            </a:r>
          </a:p>
          <a:p>
            <a:pPr marL="342900" indent="-342900">
              <a:buFontTx/>
              <a:buChar char="-"/>
            </a:pPr>
            <a:r>
              <a:rPr lang="de-DE" dirty="0" smtClean="0"/>
              <a:t>Ablehnung</a:t>
            </a:r>
          </a:p>
          <a:p>
            <a:r>
              <a:rPr lang="de-DE" dirty="0" smtClean="0"/>
              <a:t>……..</a:t>
            </a:r>
          </a:p>
          <a:p>
            <a:endParaRPr lang="de-DE" dirty="0" smtClean="0"/>
          </a:p>
          <a:p>
            <a:endParaRPr lang="de-DE" dirty="0"/>
          </a:p>
          <a:p>
            <a:endParaRPr lang="de-DE" dirty="0" smtClean="0"/>
          </a:p>
          <a:p>
            <a:pPr marL="342900" indent="-342900">
              <a:buFontTx/>
              <a:buChar char="-"/>
            </a:pPr>
            <a:endParaRPr lang="de-DE" dirty="0"/>
          </a:p>
        </p:txBody>
      </p:sp>
    </p:spTree>
    <p:extLst>
      <p:ext uri="{BB962C8B-B14F-4D97-AF65-F5344CB8AC3E}">
        <p14:creationId xmlns:p14="http://schemas.microsoft.com/office/powerpoint/2010/main" val="33341998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55</a:t>
            </a:fld>
            <a:endParaRPr lang="de-DE"/>
          </a:p>
        </p:txBody>
      </p:sp>
      <p:sp>
        <p:nvSpPr>
          <p:cNvPr id="3" name="Textplatzhalter 2"/>
          <p:cNvSpPr>
            <a:spLocks noGrp="1"/>
          </p:cNvSpPr>
          <p:nvPr>
            <p:ph type="body" sz="half" idx="2"/>
          </p:nvPr>
        </p:nvSpPr>
        <p:spPr/>
        <p:txBody>
          <a:bodyPr/>
          <a:lstStyle/>
          <a:p>
            <a:r>
              <a:rPr lang="de-DE" sz="3600" dirty="0" smtClean="0"/>
              <a:t>Wir sind selten objektiv im Hinblick auf den eigenen Gesundheitszustand</a:t>
            </a:r>
          </a:p>
          <a:p>
            <a:endParaRPr lang="de-DE" sz="3600" dirty="0" smtClean="0"/>
          </a:p>
          <a:p>
            <a:r>
              <a:rPr lang="de-DE" sz="3600" dirty="0" smtClean="0"/>
              <a:t>Paradoxon (Rücken, Psyche) </a:t>
            </a:r>
          </a:p>
          <a:p>
            <a:endParaRPr lang="de-DE" sz="3600" dirty="0"/>
          </a:p>
          <a:p>
            <a:r>
              <a:rPr lang="de-DE" sz="3600" dirty="0" smtClean="0"/>
              <a:t> </a:t>
            </a:r>
            <a:endParaRPr lang="de-DE" sz="3600" dirty="0"/>
          </a:p>
        </p:txBody>
      </p:sp>
    </p:spTree>
    <p:extLst>
      <p:ext uri="{BB962C8B-B14F-4D97-AF65-F5344CB8AC3E}">
        <p14:creationId xmlns:p14="http://schemas.microsoft.com/office/powerpoint/2010/main" val="28079411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56</a:t>
            </a:fld>
            <a:endParaRPr lang="de-DE"/>
          </a:p>
        </p:txBody>
      </p:sp>
      <p:sp>
        <p:nvSpPr>
          <p:cNvPr id="3" name="Textplatzhalter 2"/>
          <p:cNvSpPr>
            <a:spLocks noGrp="1"/>
          </p:cNvSpPr>
          <p:nvPr>
            <p:ph type="body" sz="half" idx="2"/>
          </p:nvPr>
        </p:nvSpPr>
        <p:spPr>
          <a:xfrm>
            <a:off x="373531" y="1555564"/>
            <a:ext cx="11343218" cy="4796592"/>
          </a:xfrm>
        </p:spPr>
        <p:txBody>
          <a:bodyPr/>
          <a:lstStyle/>
          <a:p>
            <a:r>
              <a:rPr lang="de-DE" sz="2400" dirty="0" smtClean="0"/>
              <a:t>Antrag auf BU-Absicherung | 2.300 € BU-Rente</a:t>
            </a:r>
          </a:p>
          <a:p>
            <a:r>
              <a:rPr lang="de-DE" sz="2400" dirty="0" smtClean="0"/>
              <a:t>Disponent Spedition</a:t>
            </a:r>
          </a:p>
          <a:p>
            <a:endParaRPr lang="de-DE" sz="2400" dirty="0"/>
          </a:p>
          <a:p>
            <a:endParaRPr lang="de-DE" sz="2400" dirty="0" smtClean="0"/>
          </a:p>
          <a:p>
            <a:endParaRPr lang="de-DE" sz="2400" dirty="0"/>
          </a:p>
          <a:p>
            <a:endParaRPr lang="de-DE" sz="2400" dirty="0" smtClean="0"/>
          </a:p>
          <a:p>
            <a:endParaRPr lang="de-DE" sz="2400" dirty="0"/>
          </a:p>
          <a:p>
            <a:endParaRPr lang="de-DE" sz="2400" dirty="0" smtClean="0"/>
          </a:p>
          <a:p>
            <a:r>
              <a:rPr lang="de-DE" sz="2400" dirty="0" smtClean="0"/>
              <a:t>Wie machen Sie weiter?</a:t>
            </a:r>
          </a:p>
          <a:p>
            <a:endParaRPr lang="de-DE" sz="2400" dirty="0"/>
          </a:p>
          <a:p>
            <a:endParaRPr lang="de-DE" sz="2400" dirty="0"/>
          </a:p>
        </p:txBody>
      </p:sp>
      <p:pic>
        <p:nvPicPr>
          <p:cNvPr id="6" name="Grafik 5"/>
          <p:cNvPicPr>
            <a:picLocks noChangeAspect="1"/>
          </p:cNvPicPr>
          <p:nvPr/>
        </p:nvPicPr>
        <p:blipFill>
          <a:blip r:embed="rId2"/>
          <a:stretch>
            <a:fillRect/>
          </a:stretch>
        </p:blipFill>
        <p:spPr>
          <a:xfrm>
            <a:off x="373531" y="2787967"/>
            <a:ext cx="8810625" cy="1876425"/>
          </a:xfrm>
          <a:prstGeom prst="rect">
            <a:avLst/>
          </a:prstGeom>
        </p:spPr>
      </p:pic>
    </p:spTree>
    <p:extLst>
      <p:ext uri="{BB962C8B-B14F-4D97-AF65-F5344CB8AC3E}">
        <p14:creationId xmlns:p14="http://schemas.microsoft.com/office/powerpoint/2010/main" val="27719290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57</a:t>
            </a:fld>
            <a:endParaRPr lang="de-DE"/>
          </a:p>
        </p:txBody>
      </p:sp>
      <p:sp>
        <p:nvSpPr>
          <p:cNvPr id="3" name="Textplatzhalter 2"/>
          <p:cNvSpPr>
            <a:spLocks noGrp="1"/>
          </p:cNvSpPr>
          <p:nvPr>
            <p:ph type="body" sz="half" idx="2"/>
          </p:nvPr>
        </p:nvSpPr>
        <p:spPr/>
        <p:txBody>
          <a:bodyPr/>
          <a:lstStyle/>
          <a:p>
            <a:r>
              <a:rPr lang="de-DE" dirty="0" smtClean="0"/>
              <a:t>Mögliche Reaktionen des Kunden auf Erschwernisse:</a:t>
            </a:r>
          </a:p>
          <a:p>
            <a:endParaRPr lang="de-DE" dirty="0"/>
          </a:p>
          <a:p>
            <a:r>
              <a:rPr lang="de-DE" dirty="0" smtClean="0"/>
              <a:t>LA</a:t>
            </a:r>
          </a:p>
          <a:p>
            <a:r>
              <a:rPr lang="de-DE" dirty="0" smtClean="0"/>
              <a:t>RZ</a:t>
            </a:r>
          </a:p>
          <a:p>
            <a:r>
              <a:rPr lang="de-DE" dirty="0" smtClean="0"/>
              <a:t>Reduzierung Rente</a:t>
            </a:r>
          </a:p>
          <a:p>
            <a:r>
              <a:rPr lang="de-DE" dirty="0" smtClean="0"/>
              <a:t> </a:t>
            </a:r>
          </a:p>
          <a:p>
            <a:endParaRPr lang="de-DE" dirty="0"/>
          </a:p>
          <a:p>
            <a:r>
              <a:rPr lang="de-DE" dirty="0" smtClean="0"/>
              <a:t>Wie gehen wir damit um? Sammlung geeigneter Formulierungen</a:t>
            </a:r>
            <a:endParaRPr lang="de-DE" dirty="0"/>
          </a:p>
        </p:txBody>
      </p:sp>
    </p:spTree>
    <p:extLst>
      <p:ext uri="{BB962C8B-B14F-4D97-AF65-F5344CB8AC3E}">
        <p14:creationId xmlns:p14="http://schemas.microsoft.com/office/powerpoint/2010/main" val="19172197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58</a:t>
            </a:fld>
            <a:endParaRPr lang="de-DE"/>
          </a:p>
        </p:txBody>
      </p:sp>
      <p:pic>
        <p:nvPicPr>
          <p:cNvPr id="5" name="Grafik 4"/>
          <p:cNvPicPr>
            <a:picLocks noChangeAspect="1"/>
          </p:cNvPicPr>
          <p:nvPr/>
        </p:nvPicPr>
        <p:blipFill>
          <a:blip r:embed="rId2"/>
          <a:stretch>
            <a:fillRect/>
          </a:stretch>
        </p:blipFill>
        <p:spPr>
          <a:xfrm>
            <a:off x="923517" y="1738312"/>
            <a:ext cx="10371138" cy="2902268"/>
          </a:xfrm>
          <a:prstGeom prst="rect">
            <a:avLst/>
          </a:prstGeom>
        </p:spPr>
      </p:pic>
    </p:spTree>
    <p:extLst>
      <p:ext uri="{BB962C8B-B14F-4D97-AF65-F5344CB8AC3E}">
        <p14:creationId xmlns:p14="http://schemas.microsoft.com/office/powerpoint/2010/main" val="24022946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59</a:t>
            </a:fld>
            <a:endParaRPr lang="de-DE"/>
          </a:p>
        </p:txBody>
      </p:sp>
      <p:pic>
        <p:nvPicPr>
          <p:cNvPr id="5" name="Grafik 4"/>
          <p:cNvPicPr>
            <a:picLocks noChangeAspect="1"/>
          </p:cNvPicPr>
          <p:nvPr/>
        </p:nvPicPr>
        <p:blipFill>
          <a:blip r:embed="rId2"/>
          <a:stretch>
            <a:fillRect/>
          </a:stretch>
        </p:blipFill>
        <p:spPr>
          <a:xfrm>
            <a:off x="1176337" y="2290762"/>
            <a:ext cx="9839325" cy="2276475"/>
          </a:xfrm>
          <a:prstGeom prst="rect">
            <a:avLst/>
          </a:prstGeom>
        </p:spPr>
      </p:pic>
      <p:sp>
        <p:nvSpPr>
          <p:cNvPr id="6" name="Textfeld 5"/>
          <p:cNvSpPr txBox="1"/>
          <p:nvPr/>
        </p:nvSpPr>
        <p:spPr>
          <a:xfrm>
            <a:off x="320040" y="742950"/>
            <a:ext cx="9909810" cy="369332"/>
          </a:xfrm>
          <a:prstGeom prst="rect">
            <a:avLst/>
          </a:prstGeom>
          <a:noFill/>
        </p:spPr>
        <p:txBody>
          <a:bodyPr wrap="square" rtlCol="0">
            <a:spAutoFit/>
          </a:bodyPr>
          <a:lstStyle/>
          <a:p>
            <a:r>
              <a:rPr lang="de-DE" dirty="0" smtClean="0"/>
              <a:t>Schülerin, 16 Jahre alt</a:t>
            </a:r>
            <a:endParaRPr lang="de-DE" dirty="0"/>
          </a:p>
        </p:txBody>
      </p:sp>
    </p:spTree>
    <p:extLst>
      <p:ext uri="{BB962C8B-B14F-4D97-AF65-F5344CB8AC3E}">
        <p14:creationId xmlns:p14="http://schemas.microsoft.com/office/powerpoint/2010/main" val="3932461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Zahnzusatz</a:t>
            </a:r>
            <a:endParaRPr lang="de-DE" sz="2400" dirty="0"/>
          </a:p>
        </p:txBody>
      </p:sp>
      <p:sp>
        <p:nvSpPr>
          <p:cNvPr id="6" name="Inhaltsplatzhalter 2"/>
          <p:cNvSpPr txBox="1">
            <a:spLocks/>
          </p:cNvSpPr>
          <p:nvPr/>
        </p:nvSpPr>
        <p:spPr>
          <a:xfrm>
            <a:off x="569496" y="1573798"/>
            <a:ext cx="10716126" cy="3833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smtClean="0">
                <a:solidFill>
                  <a:srgbClr val="1D2D4B"/>
                </a:solidFill>
              </a:rPr>
              <a:t>Empfehlungen im Beraterportal:</a:t>
            </a:r>
          </a:p>
          <a:p>
            <a:pPr lvl="1"/>
            <a:endParaRPr lang="de-DE" sz="1800" b="1" dirty="0" smtClean="0"/>
          </a:p>
          <a:p>
            <a:pPr marL="0" indent="0">
              <a:buNone/>
            </a:pPr>
            <a:endParaRPr lang="de-DE" sz="1800" dirty="0" smtClean="0">
              <a:solidFill>
                <a:srgbClr val="1D2D4B"/>
              </a:solidFill>
            </a:endParaRPr>
          </a:p>
        </p:txBody>
      </p:sp>
      <p:pic>
        <p:nvPicPr>
          <p:cNvPr id="4" name="Grafik 3"/>
          <p:cNvPicPr>
            <a:picLocks noChangeAspect="1"/>
          </p:cNvPicPr>
          <p:nvPr/>
        </p:nvPicPr>
        <p:blipFill>
          <a:blip r:embed="rId2"/>
          <a:stretch>
            <a:fillRect/>
          </a:stretch>
        </p:blipFill>
        <p:spPr>
          <a:xfrm>
            <a:off x="569496" y="2143080"/>
            <a:ext cx="6582694" cy="4391638"/>
          </a:xfrm>
          <a:prstGeom prst="rect">
            <a:avLst/>
          </a:prstGeom>
        </p:spPr>
      </p:pic>
    </p:spTree>
    <p:extLst>
      <p:ext uri="{BB962C8B-B14F-4D97-AF65-F5344CB8AC3E}">
        <p14:creationId xmlns:p14="http://schemas.microsoft.com/office/powerpoint/2010/main" val="6990448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60</a:t>
            </a:fld>
            <a:endParaRPr lang="de-DE"/>
          </a:p>
        </p:txBody>
      </p:sp>
      <p:pic>
        <p:nvPicPr>
          <p:cNvPr id="7" name="Grafik 6"/>
          <p:cNvPicPr>
            <a:picLocks noChangeAspect="1"/>
          </p:cNvPicPr>
          <p:nvPr/>
        </p:nvPicPr>
        <p:blipFill>
          <a:blip r:embed="rId2"/>
          <a:stretch>
            <a:fillRect/>
          </a:stretch>
        </p:blipFill>
        <p:spPr>
          <a:xfrm>
            <a:off x="352425" y="1719262"/>
            <a:ext cx="9086850" cy="2390775"/>
          </a:xfrm>
          <a:prstGeom prst="rect">
            <a:avLst/>
          </a:prstGeom>
        </p:spPr>
      </p:pic>
      <p:pic>
        <p:nvPicPr>
          <p:cNvPr id="8" name="Grafik 7"/>
          <p:cNvPicPr>
            <a:picLocks noChangeAspect="1"/>
          </p:cNvPicPr>
          <p:nvPr/>
        </p:nvPicPr>
        <p:blipFill>
          <a:blip r:embed="rId3"/>
          <a:stretch>
            <a:fillRect/>
          </a:stretch>
        </p:blipFill>
        <p:spPr>
          <a:xfrm>
            <a:off x="4391025" y="3858577"/>
            <a:ext cx="7800975" cy="1800225"/>
          </a:xfrm>
          <a:prstGeom prst="rect">
            <a:avLst/>
          </a:prstGeom>
        </p:spPr>
      </p:pic>
      <p:sp>
        <p:nvSpPr>
          <p:cNvPr id="9" name="Textfeld 8"/>
          <p:cNvSpPr txBox="1"/>
          <p:nvPr/>
        </p:nvSpPr>
        <p:spPr>
          <a:xfrm>
            <a:off x="584835" y="4913914"/>
            <a:ext cx="3806190" cy="369332"/>
          </a:xfrm>
          <a:prstGeom prst="rect">
            <a:avLst/>
          </a:prstGeom>
          <a:noFill/>
        </p:spPr>
        <p:txBody>
          <a:bodyPr wrap="square" rtlCol="0">
            <a:spAutoFit/>
          </a:bodyPr>
          <a:lstStyle/>
          <a:p>
            <a:r>
              <a:rPr lang="de-DE" dirty="0" smtClean="0"/>
              <a:t>Welche Gedanken habe ich dazu?</a:t>
            </a:r>
            <a:endParaRPr lang="de-DE" dirty="0"/>
          </a:p>
        </p:txBody>
      </p:sp>
    </p:spTree>
    <p:extLst>
      <p:ext uri="{BB962C8B-B14F-4D97-AF65-F5344CB8AC3E}">
        <p14:creationId xmlns:p14="http://schemas.microsoft.com/office/powerpoint/2010/main" val="23428003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61</a:t>
            </a:fld>
            <a:endParaRPr lang="de-DE"/>
          </a:p>
        </p:txBody>
      </p:sp>
      <p:sp>
        <p:nvSpPr>
          <p:cNvPr id="3" name="Textplatzhalter 2"/>
          <p:cNvSpPr>
            <a:spLocks noGrp="1"/>
          </p:cNvSpPr>
          <p:nvPr>
            <p:ph type="body" sz="half" idx="2"/>
          </p:nvPr>
        </p:nvSpPr>
        <p:spPr>
          <a:xfrm>
            <a:off x="346497" y="1738126"/>
            <a:ext cx="11343218" cy="4796592"/>
          </a:xfrm>
        </p:spPr>
        <p:txBody>
          <a:bodyPr/>
          <a:lstStyle/>
          <a:p>
            <a:r>
              <a:rPr lang="de-DE" sz="3200" dirty="0" smtClean="0"/>
              <a:t>Wir finden den optimalen Weg der Kommunikation.</a:t>
            </a:r>
            <a:endParaRPr lang="de-DE" sz="3200" dirty="0"/>
          </a:p>
        </p:txBody>
      </p:sp>
    </p:spTree>
    <p:extLst>
      <p:ext uri="{BB962C8B-B14F-4D97-AF65-F5344CB8AC3E}">
        <p14:creationId xmlns:p14="http://schemas.microsoft.com/office/powerpoint/2010/main" val="912769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Zahnzusatz</a:t>
            </a:r>
            <a:endParaRPr lang="de-DE" sz="2400" dirty="0"/>
          </a:p>
        </p:txBody>
      </p:sp>
      <p:sp>
        <p:nvSpPr>
          <p:cNvPr id="6" name="Inhaltsplatzhalter 2"/>
          <p:cNvSpPr txBox="1">
            <a:spLocks/>
          </p:cNvSpPr>
          <p:nvPr/>
        </p:nvSpPr>
        <p:spPr>
          <a:xfrm>
            <a:off x="569496" y="1573798"/>
            <a:ext cx="10716126" cy="4698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000" b="1" dirty="0" smtClean="0">
              <a:solidFill>
                <a:srgbClr val="1D2D4B"/>
              </a:solidFill>
            </a:endParaRPr>
          </a:p>
          <a:p>
            <a:pPr>
              <a:buFont typeface="Wingdings" panose="05000000000000000000" pitchFamily="2" charset="2"/>
              <a:buChar char="§"/>
            </a:pPr>
            <a:r>
              <a:rPr lang="de-DE" sz="2000" b="1" dirty="0" smtClean="0">
                <a:solidFill>
                  <a:srgbClr val="1D2D4B"/>
                </a:solidFill>
              </a:rPr>
              <a:t>Seit ca. 3 Jahren steigt das Angebot der 100%-Tarife ständig. </a:t>
            </a:r>
          </a:p>
          <a:p>
            <a:pPr>
              <a:buFont typeface="Wingdings" panose="05000000000000000000" pitchFamily="2" charset="2"/>
              <a:buChar char="§"/>
            </a:pPr>
            <a:r>
              <a:rPr lang="de-DE" sz="2000" b="1" dirty="0" smtClean="0">
                <a:solidFill>
                  <a:srgbClr val="1D2D4B"/>
                </a:solidFill>
              </a:rPr>
              <a:t>Die Leistungen sind top.</a:t>
            </a:r>
          </a:p>
          <a:p>
            <a:pPr>
              <a:buFont typeface="Wingdings" panose="05000000000000000000" pitchFamily="2" charset="2"/>
              <a:buChar char="§"/>
            </a:pPr>
            <a:r>
              <a:rPr lang="de-DE" sz="2000" b="1" dirty="0" smtClean="0">
                <a:solidFill>
                  <a:srgbClr val="1D2D4B"/>
                </a:solidFill>
              </a:rPr>
              <a:t>Aber: Die Beiträge im Alter sind hoch. Und alle Tarife sind relativ neu. Bleiben die Beiträge stabil?</a:t>
            </a:r>
          </a:p>
          <a:p>
            <a:pPr>
              <a:buFont typeface="Wingdings" panose="05000000000000000000" pitchFamily="2" charset="2"/>
              <a:buChar char="§"/>
            </a:pPr>
            <a:r>
              <a:rPr lang="de-DE" sz="2000" b="1" dirty="0" smtClean="0">
                <a:solidFill>
                  <a:srgbClr val="1D2D4B"/>
                </a:solidFill>
              </a:rPr>
              <a:t>Passen die hohen Beiträge im Alter ins Gesamtbudget der Kunden?</a:t>
            </a:r>
          </a:p>
          <a:p>
            <a:pPr>
              <a:buFont typeface="Wingdings" panose="05000000000000000000" pitchFamily="2" charset="2"/>
              <a:buChar char="§"/>
            </a:pPr>
            <a:endParaRPr lang="de-DE" sz="2000" b="1" dirty="0">
              <a:solidFill>
                <a:srgbClr val="1D2D4B"/>
              </a:solidFill>
            </a:endParaRPr>
          </a:p>
          <a:p>
            <a:pPr>
              <a:buFont typeface="Wingdings" panose="05000000000000000000" pitchFamily="2" charset="2"/>
              <a:buChar char="§"/>
            </a:pPr>
            <a:r>
              <a:rPr lang="de-DE" sz="2000" b="1" dirty="0" smtClean="0">
                <a:solidFill>
                  <a:srgbClr val="1D2D4B"/>
                </a:solidFill>
              </a:rPr>
              <a:t>=&gt; Vorher Barmenia als Alternative, aber bereits nach 3 Jahren waren erste Korrekturen des Leistungsumfangs und der Beiträge nötig.</a:t>
            </a:r>
          </a:p>
          <a:p>
            <a:pPr>
              <a:buFont typeface="Wingdings" panose="05000000000000000000" pitchFamily="2" charset="2"/>
              <a:buChar char="§"/>
            </a:pPr>
            <a:endParaRPr lang="de-DE" sz="2000" b="1" dirty="0">
              <a:solidFill>
                <a:srgbClr val="1D2D4B"/>
              </a:solidFill>
            </a:endParaRPr>
          </a:p>
          <a:p>
            <a:pPr>
              <a:buFont typeface="Wingdings" panose="05000000000000000000" pitchFamily="2" charset="2"/>
              <a:buChar char="§"/>
            </a:pPr>
            <a:r>
              <a:rPr lang="de-DE" sz="2000" b="1" dirty="0" smtClean="0">
                <a:solidFill>
                  <a:srgbClr val="1D2D4B"/>
                </a:solidFill>
              </a:rPr>
              <a:t>=&gt; neu Allianz</a:t>
            </a:r>
          </a:p>
          <a:p>
            <a:pPr lvl="1"/>
            <a:endParaRPr lang="de-DE" sz="1800" b="1" dirty="0" smtClean="0"/>
          </a:p>
          <a:p>
            <a:pPr marL="0" indent="0">
              <a:buNone/>
            </a:pPr>
            <a:endParaRPr lang="de-DE" sz="1800" dirty="0" smtClean="0">
              <a:solidFill>
                <a:srgbClr val="1D2D4B"/>
              </a:solidFill>
            </a:endParaRPr>
          </a:p>
        </p:txBody>
      </p:sp>
    </p:spTree>
    <p:extLst>
      <p:ext uri="{BB962C8B-B14F-4D97-AF65-F5344CB8AC3E}">
        <p14:creationId xmlns:p14="http://schemas.microsoft.com/office/powerpoint/2010/main" val="2289241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Zahnzusatz</a:t>
            </a:r>
            <a:endParaRPr lang="de-DE" sz="2400" dirty="0"/>
          </a:p>
        </p:txBody>
      </p:sp>
      <p:sp>
        <p:nvSpPr>
          <p:cNvPr id="6" name="Inhaltsplatzhalter 2"/>
          <p:cNvSpPr txBox="1">
            <a:spLocks/>
          </p:cNvSpPr>
          <p:nvPr/>
        </p:nvSpPr>
        <p:spPr>
          <a:xfrm>
            <a:off x="569496" y="1573798"/>
            <a:ext cx="10716126" cy="50836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smtClean="0">
                <a:solidFill>
                  <a:srgbClr val="1D2D4B"/>
                </a:solidFill>
              </a:rPr>
              <a:t>Bei der Barmenia gibt es jeweils 2 Tarifbausteine:</a:t>
            </a:r>
          </a:p>
          <a:p>
            <a:pPr>
              <a:buFont typeface="Wingdings" panose="05000000000000000000" pitchFamily="2" charset="2"/>
              <a:buChar char="§"/>
            </a:pPr>
            <a:r>
              <a:rPr lang="de-DE" sz="1800" dirty="0" smtClean="0">
                <a:solidFill>
                  <a:srgbClr val="1D2D4B"/>
                </a:solidFill>
              </a:rPr>
              <a:t>Mehr Zahn 80 / 90 / 100 und Mehr Zahnvorsorge Bonus</a:t>
            </a:r>
          </a:p>
          <a:p>
            <a:pPr lvl="1"/>
            <a:endParaRPr lang="de-DE" sz="1800" b="1" dirty="0" smtClean="0"/>
          </a:p>
          <a:p>
            <a:pPr marL="0" indent="0">
              <a:buNone/>
            </a:pPr>
            <a:endParaRPr lang="de-DE" sz="1800" dirty="0" smtClean="0">
              <a:solidFill>
                <a:srgbClr val="1D2D4B"/>
              </a:solidFill>
            </a:endParaRPr>
          </a:p>
        </p:txBody>
      </p:sp>
      <p:pic>
        <p:nvPicPr>
          <p:cNvPr id="5" name="Grafik 4"/>
          <p:cNvPicPr>
            <a:picLocks noChangeAspect="1"/>
          </p:cNvPicPr>
          <p:nvPr/>
        </p:nvPicPr>
        <p:blipFill>
          <a:blip r:embed="rId2"/>
          <a:stretch>
            <a:fillRect/>
          </a:stretch>
        </p:blipFill>
        <p:spPr>
          <a:xfrm>
            <a:off x="625648" y="2271155"/>
            <a:ext cx="5173574" cy="3204009"/>
          </a:xfrm>
          <a:prstGeom prst="rect">
            <a:avLst/>
          </a:prstGeom>
        </p:spPr>
      </p:pic>
      <p:pic>
        <p:nvPicPr>
          <p:cNvPr id="8" name="Grafik 7"/>
          <p:cNvPicPr>
            <a:picLocks noChangeAspect="1"/>
          </p:cNvPicPr>
          <p:nvPr/>
        </p:nvPicPr>
        <p:blipFill>
          <a:blip r:embed="rId3"/>
          <a:stretch>
            <a:fillRect/>
          </a:stretch>
        </p:blipFill>
        <p:spPr>
          <a:xfrm>
            <a:off x="657733" y="5412967"/>
            <a:ext cx="5141489" cy="1252325"/>
          </a:xfrm>
          <a:prstGeom prst="rect">
            <a:avLst/>
          </a:prstGeom>
        </p:spPr>
      </p:pic>
    </p:spTree>
    <p:extLst>
      <p:ext uri="{BB962C8B-B14F-4D97-AF65-F5344CB8AC3E}">
        <p14:creationId xmlns:p14="http://schemas.microsoft.com/office/powerpoint/2010/main" val="3745547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Zahnzusatz</a:t>
            </a:r>
            <a:endParaRPr lang="de-DE" sz="2400" dirty="0"/>
          </a:p>
        </p:txBody>
      </p:sp>
      <p:sp>
        <p:nvSpPr>
          <p:cNvPr id="6" name="Inhaltsplatzhalter 2"/>
          <p:cNvSpPr txBox="1">
            <a:spLocks/>
          </p:cNvSpPr>
          <p:nvPr/>
        </p:nvSpPr>
        <p:spPr>
          <a:xfrm>
            <a:off x="569496" y="1573798"/>
            <a:ext cx="10716126" cy="50836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smtClean="0">
                <a:solidFill>
                  <a:srgbClr val="1D2D4B"/>
                </a:solidFill>
              </a:rPr>
              <a:t>Und für den Einzelabschluss:</a:t>
            </a:r>
          </a:p>
          <a:p>
            <a:pPr>
              <a:buFont typeface="Wingdings" panose="05000000000000000000" pitchFamily="2" charset="2"/>
              <a:buChar char="§"/>
            </a:pPr>
            <a:r>
              <a:rPr lang="de-DE" sz="1800" dirty="0" smtClean="0">
                <a:solidFill>
                  <a:srgbClr val="1D2D4B"/>
                </a:solidFill>
              </a:rPr>
              <a:t>Mehr Zahnvorsorge D</a:t>
            </a:r>
          </a:p>
          <a:p>
            <a:pPr lvl="1"/>
            <a:endParaRPr lang="de-DE" sz="1800" b="1" dirty="0" smtClean="0"/>
          </a:p>
          <a:p>
            <a:pPr marL="0" indent="0">
              <a:buNone/>
            </a:pPr>
            <a:endParaRPr lang="de-DE" sz="1800" dirty="0" smtClean="0">
              <a:solidFill>
                <a:srgbClr val="1D2D4B"/>
              </a:solidFill>
            </a:endParaRPr>
          </a:p>
        </p:txBody>
      </p:sp>
      <p:pic>
        <p:nvPicPr>
          <p:cNvPr id="3" name="Grafik 2"/>
          <p:cNvPicPr>
            <a:picLocks noChangeAspect="1"/>
          </p:cNvPicPr>
          <p:nvPr/>
        </p:nvPicPr>
        <p:blipFill>
          <a:blip r:embed="rId2"/>
          <a:stretch>
            <a:fillRect/>
          </a:stretch>
        </p:blipFill>
        <p:spPr>
          <a:xfrm>
            <a:off x="646720" y="2293508"/>
            <a:ext cx="5505427" cy="3028751"/>
          </a:xfrm>
          <a:prstGeom prst="rect">
            <a:avLst/>
          </a:prstGeom>
        </p:spPr>
      </p:pic>
      <p:pic>
        <p:nvPicPr>
          <p:cNvPr id="4" name="Grafik 3"/>
          <p:cNvPicPr>
            <a:picLocks noChangeAspect="1"/>
          </p:cNvPicPr>
          <p:nvPr/>
        </p:nvPicPr>
        <p:blipFill>
          <a:blip r:embed="rId3"/>
          <a:stretch>
            <a:fillRect/>
          </a:stretch>
        </p:blipFill>
        <p:spPr>
          <a:xfrm>
            <a:off x="646720" y="5161391"/>
            <a:ext cx="5633764" cy="1373327"/>
          </a:xfrm>
          <a:prstGeom prst="rect">
            <a:avLst/>
          </a:prstGeom>
        </p:spPr>
      </p:pic>
    </p:spTree>
    <p:extLst>
      <p:ext uri="{BB962C8B-B14F-4D97-AF65-F5344CB8AC3E}">
        <p14:creationId xmlns:p14="http://schemas.microsoft.com/office/powerpoint/2010/main" val="2130627106"/>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2401</Words>
  <Application>Microsoft Office PowerPoint</Application>
  <PresentationFormat>Breitbild</PresentationFormat>
  <Paragraphs>462</Paragraphs>
  <Slides>61</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61</vt:i4>
      </vt:variant>
    </vt:vector>
  </HeadingPairs>
  <TitlesOfParts>
    <vt:vector size="66" baseType="lpstr">
      <vt:lpstr>Arial</vt:lpstr>
      <vt:lpstr>Calibri</vt:lpstr>
      <vt:lpstr>Symbol</vt:lpstr>
      <vt:lpstr>Wingdings</vt:lpstr>
      <vt:lpstr>Design_afm</vt:lpstr>
      <vt:lpstr>Herzlich Willkommen!</vt:lpstr>
      <vt:lpstr>Barmenia Mehr Gesundheit</vt:lpstr>
      <vt:lpstr>Barmenia Budgettarife für Privatkunden</vt:lpstr>
      <vt:lpstr>Barmenia Mehr gesundheit</vt:lpstr>
      <vt:lpstr>Naturprivat und Barmenia Mehr Gesundheit</vt:lpstr>
      <vt:lpstr>Zahnzusatz</vt:lpstr>
      <vt:lpstr>Zahnzusatz</vt:lpstr>
      <vt:lpstr>Zahnzusatz</vt:lpstr>
      <vt:lpstr>Zahnzusatz</vt:lpstr>
      <vt:lpstr>Highlights Allianz Meinzahnschutz</vt:lpstr>
      <vt:lpstr>Tarifdetails im BP unter entscheidungsnavigationen</vt:lpstr>
      <vt:lpstr>Zahnzusatz</vt:lpstr>
      <vt:lpstr>Zahnzusatz</vt:lpstr>
      <vt:lpstr>Angebotsblätter</vt:lpstr>
      <vt:lpstr>Angebotsblätter</vt:lpstr>
      <vt:lpstr>Angebotsblätter</vt:lpstr>
      <vt:lpstr>Kommunikation</vt:lpstr>
      <vt:lpstr>Kommunikation</vt:lpstr>
      <vt:lpstr>Kommunikation</vt:lpstr>
      <vt:lpstr>Kommunikation</vt:lpstr>
      <vt:lpstr>PowerPoint-Präsentation</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Innendienst-Workshop 21.09.2023</vt:lpstr>
      <vt:lpstr>PowerPoint-Präsentation</vt:lpstr>
      <vt:lpstr> </vt:lpstr>
      <vt:lpstr>PowerPoint-Präsentation</vt:lpstr>
      <vt:lpstr>Ausgangssituation</vt:lpstr>
      <vt:lpstr>PowerPoint-Präsentation</vt:lpstr>
      <vt:lpstr>PowerPoint-Präsentation</vt:lpstr>
      <vt:lpstr>Anruf 23.12, 17:50h</vt:lpstr>
      <vt:lpstr>PowerPoint-Präsentation</vt:lpstr>
      <vt:lpstr>Fähigkeiten, die helfen</vt:lpstr>
      <vt:lpstr>Wenn ein Fragebogen schon ein Hindernis ist</vt:lpstr>
      <vt:lpstr>Wie funktioniert Risikoprüfung?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Beispiel aus unserer leistungsfall-begleitung | brustkrebs kfm. Angestellte | mit 46 erkrankt</dc:title>
  <dc:creator>Jan-Luca Kriebel</dc:creator>
  <cp:lastModifiedBy>Gregorowitsch, Sventje</cp:lastModifiedBy>
  <cp:revision>419</cp:revision>
  <cp:lastPrinted>2020-02-18T10:04:02Z</cp:lastPrinted>
  <dcterms:created xsi:type="dcterms:W3CDTF">2020-01-30T08:12:46Z</dcterms:created>
  <dcterms:modified xsi:type="dcterms:W3CDTF">2023-09-22T10:46:34Z</dcterms:modified>
</cp:coreProperties>
</file>