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25"/>
  </p:notesMasterIdLst>
  <p:handoutMasterIdLst>
    <p:handoutMasterId r:id="rId26"/>
  </p:handoutMasterIdLst>
  <p:sldIdLst>
    <p:sldId id="257" r:id="rId2"/>
    <p:sldId id="311" r:id="rId3"/>
    <p:sldId id="309" r:id="rId4"/>
    <p:sldId id="280" r:id="rId5"/>
    <p:sldId id="283" r:id="rId6"/>
    <p:sldId id="310" r:id="rId7"/>
    <p:sldId id="296" r:id="rId8"/>
    <p:sldId id="308" r:id="rId9"/>
    <p:sldId id="281" r:id="rId10"/>
    <p:sldId id="306" r:id="rId11"/>
    <p:sldId id="295" r:id="rId12"/>
    <p:sldId id="298" r:id="rId13"/>
    <p:sldId id="301" r:id="rId14"/>
    <p:sldId id="287" r:id="rId15"/>
    <p:sldId id="292" r:id="rId16"/>
    <p:sldId id="293" r:id="rId17"/>
    <p:sldId id="294" r:id="rId18"/>
    <p:sldId id="312" r:id="rId19"/>
    <p:sldId id="279" r:id="rId20"/>
    <p:sldId id="307" r:id="rId21"/>
    <p:sldId id="302" r:id="rId22"/>
    <p:sldId id="303" r:id="rId23"/>
    <p:sldId id="304" r:id="rId24"/>
  </p:sldIdLst>
  <p:sldSz cx="12192000" cy="6858000"/>
  <p:notesSz cx="9926638" cy="679767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2D4B"/>
    <a:srgbClr val="137C9B"/>
    <a:srgbClr val="EDEDED"/>
    <a:srgbClr val="D0CECE"/>
    <a:srgbClr val="D6D6D6"/>
    <a:srgbClr val="C60000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474" autoAdjust="0"/>
    <p:restoredTop sz="94870" autoAdjust="0"/>
  </p:normalViewPr>
  <p:slideViewPr>
    <p:cSldViewPr snapToGrid="0" showGuides="1">
      <p:cViewPr varScale="1">
        <p:scale>
          <a:sx n="103" d="100"/>
          <a:sy n="103" d="100"/>
        </p:scale>
        <p:origin x="138" y="126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622800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21.09.2023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6456613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622800" y="6456613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622800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21.09.2023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6456613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622800" y="6456613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0" pos="3749" userDrawn="1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 smtClean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 smtClean="0">
                <a:solidFill>
                  <a:srgbClr val="137C9B"/>
                </a:solidFill>
              </a:rPr>
              <a:t>Wir freuen uns darauf, Sie zu unterstützen! </a:t>
            </a:r>
            <a:endParaRPr lang="de-DE" altLang="de-DE" sz="2400" b="0" dirty="0">
              <a:solidFill>
                <a:srgbClr val="137C9B"/>
              </a:solidFill>
            </a:endParaRP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Am Musterplatz 123 | 54321 Musterstadt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mustermann@afm-gruppe.de | www.afm-gruppe.de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Geschäftsstelle Musterstadt | Manfred Mustermann</a:t>
            </a:r>
          </a:p>
          <a:p>
            <a:pPr algn="ctr">
              <a:defRPr/>
            </a:pPr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=""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=""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000" dirty="0" smtClean="0"/>
              <a:t>Firmenversicherung / ID Schulung 21.09.2023</a:t>
            </a:r>
            <a:endParaRPr lang="de-DE" sz="2000" dirty="0"/>
          </a:p>
        </p:txBody>
      </p:sp>
      <p:sp>
        <p:nvSpPr>
          <p:cNvPr id="2" name="Textfeld 1"/>
          <p:cNvSpPr txBox="1"/>
          <p:nvPr/>
        </p:nvSpPr>
        <p:spPr>
          <a:xfrm>
            <a:off x="449179" y="2067632"/>
            <a:ext cx="106355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Erkennen </a:t>
            </a:r>
            <a:r>
              <a:rPr lang="de-DE" dirty="0"/>
              <a:t>und erfassen der notwendigen Risikodaten für die Angebotserstellung im </a:t>
            </a:r>
            <a:r>
              <a:rPr lang="de-DE" dirty="0" smtClean="0"/>
              <a:t>Firmengeschäft</a:t>
            </a:r>
          </a:p>
          <a:p>
            <a:r>
              <a:rPr lang="de-DE" dirty="0" smtClean="0"/>
              <a:t> </a:t>
            </a:r>
            <a:endParaRPr lang="de-DE" dirty="0"/>
          </a:p>
          <a:p>
            <a:r>
              <a:rPr lang="de-DE" dirty="0"/>
              <a:t>Kennen und Finden der Änderungen im </a:t>
            </a:r>
            <a:r>
              <a:rPr lang="de-DE" dirty="0" err="1"/>
              <a:t>BeraterPortal</a:t>
            </a:r>
            <a:r>
              <a:rPr lang="de-DE" dirty="0"/>
              <a:t> </a:t>
            </a:r>
            <a:r>
              <a:rPr lang="de-DE" dirty="0" smtClean="0"/>
              <a:t>Firmen</a:t>
            </a:r>
          </a:p>
          <a:p>
            <a:endParaRPr lang="de-DE" dirty="0"/>
          </a:p>
          <a:p>
            <a:r>
              <a:rPr lang="de-DE" dirty="0"/>
              <a:t>Arbeitsmittel zur Risikoerfassung im Firmengeschäft vorstellen und einüben </a:t>
            </a:r>
            <a:endParaRPr lang="de-DE" dirty="0" smtClean="0"/>
          </a:p>
          <a:p>
            <a:endParaRPr lang="de-DE" dirty="0"/>
          </a:p>
          <a:p>
            <a:r>
              <a:rPr lang="de-DE" dirty="0"/>
              <a:t>Einfache </a:t>
            </a:r>
            <a:r>
              <a:rPr lang="de-DE" dirty="0" smtClean="0"/>
              <a:t>Angebotserstellung</a:t>
            </a:r>
            <a:endParaRPr lang="de-DE" dirty="0"/>
          </a:p>
          <a:p>
            <a:endParaRPr lang="de-DE" dirty="0" smtClean="0"/>
          </a:p>
          <a:p>
            <a:endParaRPr lang="de-DE" dirty="0" smtClean="0"/>
          </a:p>
          <a:p>
            <a:r>
              <a:rPr lang="de-DE" dirty="0" smtClean="0"/>
              <a:t>Ulrich Kiesl &amp; Marcel Schulte / 21.09.2023</a:t>
            </a:r>
            <a:endParaRPr lang="de-DE" dirty="0"/>
          </a:p>
          <a:p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0873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10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Rechteck 4"/>
          <p:cNvSpPr/>
          <p:nvPr/>
        </p:nvSpPr>
        <p:spPr>
          <a:xfrm>
            <a:off x="3048000" y="1859340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dirty="0"/>
              <a:t>{"a":5,"d":"B","h":"www.canva.com","c":"DAFvEYrz9wg","i":"S6tCjTrAkJj6EoxZbViqcQ","b":1695287012140,"j":[{"A":{"B":{},"K":{},"D":{},"L":{"A":[{"A":{},"B":"C"},{"A":{},"B":"B"}]},"E":{},"F":{"A":"Identity.png","B":1},"G":{},"H":{"B":"</a:t>
            </a:r>
            <a:r>
              <a:rPr lang="de-DE" dirty="0" err="1"/>
              <a:t>none</a:t>
            </a:r>
            <a:r>
              <a:rPr lang="de-DE" dirty="0"/>
              <a:t>","C":"#000000","D":"#</a:t>
            </a:r>
            <a:r>
              <a:rPr lang="de-DE" dirty="0" err="1"/>
              <a:t>ffffff</a:t>
            </a:r>
            <a:r>
              <a:rPr lang="de-DE" dirty="0"/>
              <a:t>"},"J":{"F":"#000000"}}}],"A?":"B","A":[{"A":108,"B":141.042654028436,"D":1637.914691943128,"C":864,"A?":"</a:t>
            </a:r>
            <a:r>
              <a:rPr lang="de-DE" dirty="0" err="1"/>
              <a:t>I","a</a:t>
            </a:r>
            <a:r>
              <a:rPr lang="de-DE" dirty="0"/>
              <a:t>":{"B":{"A":{"A":"MAC_Me0fVhY","B":1},"B":{"A":-5.684341886080802e-14,"B":-1.1368683772161603e-13,"D":1637.9146919431282,"C":864.0000000000001}}}}],"B":1920,"C":1080}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682"/>
            <a:ext cx="12192000" cy="680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96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11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Szene aus der </a:t>
            </a:r>
            <a:r>
              <a:rPr lang="de-DE" dirty="0"/>
              <a:t>P</a:t>
            </a:r>
            <a:r>
              <a:rPr lang="de-DE" dirty="0" smtClean="0"/>
              <a:t>raxis: Ihr Bildschirm ist schwarz, nichts geht mehr! Die Buchhaltung bekommt einen Anruf: </a:t>
            </a:r>
            <a:r>
              <a:rPr lang="de-DE" dirty="0"/>
              <a:t> </a:t>
            </a:r>
            <a:r>
              <a:rPr lang="de-DE" dirty="0" smtClean="0"/>
              <a:t>„Wir haben Ihre Daten verschlüsselt und wollen Geld.“</a:t>
            </a:r>
          </a:p>
          <a:p>
            <a:endParaRPr lang="de-DE" b="1" dirty="0"/>
          </a:p>
          <a:p>
            <a:r>
              <a:rPr lang="de-DE" dirty="0"/>
              <a:t>Was ist zuerst zu tun und was besser nicht? </a:t>
            </a:r>
            <a:endParaRPr lang="de-DE" dirty="0" smtClean="0"/>
          </a:p>
          <a:p>
            <a:endParaRPr lang="de-DE" dirty="0"/>
          </a:p>
          <a:p>
            <a:r>
              <a:rPr lang="de-DE" dirty="0"/>
              <a:t>Die </a:t>
            </a:r>
            <a:r>
              <a:rPr lang="de-DE" dirty="0" smtClean="0"/>
              <a:t>wichtigste Frage</a:t>
            </a:r>
            <a:r>
              <a:rPr lang="de-DE" dirty="0"/>
              <a:t>: </a:t>
            </a:r>
            <a:r>
              <a:rPr lang="de-DE" dirty="0">
                <a:solidFill>
                  <a:srgbClr val="FF0000"/>
                </a:solidFill>
              </a:rPr>
              <a:t>„Wie gut sind Sie darauf vorbereitet</a:t>
            </a:r>
            <a:r>
              <a:rPr lang="de-DE" dirty="0" smtClean="0">
                <a:solidFill>
                  <a:srgbClr val="FF0000"/>
                </a:solidFill>
              </a:rPr>
              <a:t>?“</a:t>
            </a:r>
          </a:p>
          <a:p>
            <a:endParaRPr lang="de-DE" b="1" dirty="0" smtClean="0"/>
          </a:p>
          <a:p>
            <a:r>
              <a:rPr lang="de-DE" dirty="0" smtClean="0"/>
              <a:t>Die wichtigsten Infos für den ID/ AD: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err="1"/>
              <a:t>Cyber</a:t>
            </a:r>
            <a:r>
              <a:rPr lang="de-DE" dirty="0"/>
              <a:t> Grundinformationen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err="1" smtClean="0"/>
              <a:t>Cyber</a:t>
            </a:r>
            <a:r>
              <a:rPr lang="de-DE" dirty="0" smtClean="0"/>
              <a:t> KBF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Cyber</a:t>
            </a:r>
            <a:r>
              <a:rPr lang="de-DE" dirty="0" smtClean="0"/>
              <a:t> – von </a:t>
            </a:r>
            <a:r>
              <a:rPr lang="de-DE" dirty="0" err="1" smtClean="0"/>
              <a:t>mensch</a:t>
            </a:r>
            <a:r>
              <a:rPr lang="de-DE" dirty="0" smtClean="0"/>
              <a:t> zu </a:t>
            </a:r>
            <a:r>
              <a:rPr lang="de-DE" dirty="0" err="1" smtClean="0"/>
              <a:t>mensch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28196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12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HDI:</a:t>
            </a:r>
          </a:p>
          <a:p>
            <a:endParaRPr lang="de-D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afm Rahmenvertrag für Gebäude, Inhalt und BU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Sehr Leistungsstark mit BU bis zur Deckungssumme (keine Klein-BU bis zur Inhaltssumme)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Beachtung der Branchen-Negativliste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Einfache Berechnung über den Online-Rechner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Problematik bei der Zugrundelegung des </a:t>
            </a:r>
            <a:r>
              <a:rPr lang="de-DE" dirty="0" err="1" smtClean="0"/>
              <a:t>Sideletters</a:t>
            </a:r>
            <a:r>
              <a:rPr lang="de-DE" dirty="0" smtClean="0"/>
              <a:t> – nachträgliche Zusendung an die </a:t>
            </a:r>
            <a:r>
              <a:rPr lang="de-DE" dirty="0" err="1" smtClean="0"/>
              <a:t>Underwriterin</a:t>
            </a:r>
            <a:endParaRPr lang="de-D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Empfehlung zum Abschluss der Betriebsschließungsversicherung bei lebensmittelverarbeitenden Betrieben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10 % Rabatt bei der Umdeckung unter Voraussetzungen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Multi-Line – </a:t>
            </a:r>
            <a:r>
              <a:rPr lang="de-DE" dirty="0" err="1" smtClean="0"/>
              <a:t>Sach</a:t>
            </a:r>
            <a:r>
              <a:rPr lang="de-DE" dirty="0" smtClean="0"/>
              <a:t> und Betriebsunterbrechung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7246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13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All-Inklusiv-Police:</a:t>
            </a:r>
          </a:p>
          <a:p>
            <a:endParaRPr lang="de-D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Schlankes und anwenderfreundliches Konzept: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1800" dirty="0" smtClean="0"/>
              <a:t>Inhaltsversicherung inkl. Betriebsunterbrechung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1800" dirty="0" smtClean="0"/>
              <a:t>Elektronikversicherung (Allgefahren-Versicherung)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1800" dirty="0" smtClean="0"/>
              <a:t>Büro-/Betriebshaftpflicht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Eigene afm-Deckungsnote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Inventarliste zur Unterstützung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Multi-Line – reine Bürobetriebe – Hiscox AIP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0349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14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Versicherung eines Verdachtes oder des </a:t>
            </a:r>
            <a:r>
              <a:rPr lang="de-DE" dirty="0"/>
              <a:t>Verstoßes </a:t>
            </a:r>
            <a:r>
              <a:rPr lang="de-DE" dirty="0" smtClean="0"/>
              <a:t>gegen:</a:t>
            </a: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das Strafrecht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d</a:t>
            </a:r>
            <a:r>
              <a:rPr lang="de-DE" dirty="0" smtClean="0"/>
              <a:t>as </a:t>
            </a:r>
            <a:r>
              <a:rPr lang="de-DE" dirty="0" err="1" smtClean="0"/>
              <a:t>Ordnungswidrigkeitenrecht</a:t>
            </a: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d</a:t>
            </a:r>
            <a:r>
              <a:rPr lang="de-DE" dirty="0" smtClean="0"/>
              <a:t>as Standesrecht </a:t>
            </a:r>
            <a:r>
              <a:rPr lang="de-DE" dirty="0"/>
              <a:t>oder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das Disziplinarrecht</a:t>
            </a:r>
          </a:p>
          <a:p>
            <a:endParaRPr lang="de-DE" b="1" dirty="0" smtClean="0"/>
          </a:p>
          <a:p>
            <a:r>
              <a:rPr lang="de-DE" dirty="0" smtClean="0"/>
              <a:t>Roland: einfache Berechnung über den Terminalserver</a:t>
            </a:r>
          </a:p>
          <a:p>
            <a:endParaRPr lang="de-DE" dirty="0"/>
          </a:p>
          <a:p>
            <a:r>
              <a:rPr lang="de-DE" dirty="0" smtClean="0"/>
              <a:t>Roland und ERGO: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Eigenes </a:t>
            </a:r>
            <a:r>
              <a:rPr lang="de-DE" dirty="0" err="1" smtClean="0"/>
              <a:t>Sonderwording</a:t>
            </a:r>
            <a:r>
              <a:rPr lang="de-DE" dirty="0" smtClean="0"/>
              <a:t> mit wesentlichen Verbesserungen zum Markt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Spezial-Straf-Rechtsschutz – Roland und ERGO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6645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15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Allgefahren-Versicherung (alles ist versichert, außer das was explizit ausgeschlossen ist)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Festes Prämientableau nach Gruppen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a</a:t>
            </a:r>
            <a:r>
              <a:rPr lang="de-DE" dirty="0" smtClean="0"/>
              <a:t>fm Rahmenverträge für verbesserte Deckungsinhalte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Einfacher Summenermittlungsbogen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Bei Anwendung muss die Elektroniksumme in der Inhaltsversicherung gestrichen werden, sonst gibt es eine Doppelversicherung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Demnächst Allianz als weiteren Anbieter mit Top-Bedingungen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 smtClean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Elektronikversicherung – R+V und ERGO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1472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16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Allgefahren-Versicherung (alles ist versichert, außer das was explizit ausgeschlossen ist)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Feste Prämien je nach Objekt und Deckungsumfang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afm Rahmenverträge für verbesserte Deckungsinhalte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Word-Vorlage als Antrag – im Zuge des nächsten Jahres wird es auch eine eigene Deckungsnote geben</a:t>
            </a: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Demnächst Allianz als weiteren Anbieter mit Top-Bedingungen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 smtClean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Maschinenversicherung – R+V und ERGO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825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17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Neue Rahmenverträge über MRH </a:t>
            </a:r>
            <a:r>
              <a:rPr lang="de-DE" dirty="0" err="1" smtClean="0"/>
              <a:t>Trowe</a:t>
            </a:r>
            <a:endParaRPr lang="de-DE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1600" b="1" dirty="0" smtClean="0"/>
              <a:t>Württembergische und Gothaer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de-DE" sz="16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Sehr leistungsfähige Gliedertaxe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Viele Deckungsverbesserungen und Sondereinschlüsse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Einfache Angebotserstellung über eigenen Excel-Rechner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Württembergische: schon ab einer Person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 smtClean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Gruppenunfallversicherung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7552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18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9270840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2279174" y="1879819"/>
            <a:ext cx="7523584" cy="3598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4000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Wünsche und </a:t>
            </a:r>
            <a:r>
              <a:rPr lang="de-DE" sz="4000" dirty="0" smtClean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Anregungen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de-DE" sz="4000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4000" dirty="0" smtClean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kiesl@afm-gruppe.de</a:t>
            </a:r>
            <a:endParaRPr lang="de-DE" sz="4000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4000" dirty="0" smtClean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schulte@afm-gruppe.de</a:t>
            </a:r>
            <a:r>
              <a:rPr lang="de-DE" sz="4000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de-DE" sz="2800" u="sng" dirty="0" smtClean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8222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000" dirty="0" smtClean="0"/>
              <a:t>Webinar – Firmenversicherung – II/ 2023</a:t>
            </a:r>
            <a:endParaRPr lang="de-DE" sz="2000" dirty="0"/>
          </a:p>
        </p:txBody>
      </p:sp>
      <p:sp>
        <p:nvSpPr>
          <p:cNvPr id="3" name="Textfeld 2"/>
          <p:cNvSpPr txBox="1"/>
          <p:nvPr/>
        </p:nvSpPr>
        <p:spPr>
          <a:xfrm>
            <a:off x="2432507" y="2849766"/>
            <a:ext cx="8029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Vielen Dank für Ihre Aufmerksamkeit!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144278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6376" y="0"/>
            <a:ext cx="12428376" cy="8308397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1524000" y="1909994"/>
            <a:ext cx="9033932" cy="2244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28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Tätigkeitsschwerpunkt insgesamt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sz="28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Wer </a:t>
            </a:r>
            <a:r>
              <a:rPr lang="de-DE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macht weniger als 10% Firmengeschäft?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Wer macht 10-50% Firmengeschäft?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Wer macht über 50 % Firmengeschäft?</a:t>
            </a:r>
            <a:endParaRPr lang="de-DE" sz="2800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1523999" y="4538461"/>
            <a:ext cx="8730343" cy="1680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Tätigkeitsschwerpunkt </a:t>
            </a:r>
            <a:r>
              <a:rPr lang="de-DE" sz="28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Firmengeschäft</a:t>
            </a:r>
            <a:endParaRPr lang="de-DE" sz="2800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sz="28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Bestandskunden</a:t>
            </a:r>
            <a:endParaRPr lang="de-DE" sz="2800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sz="28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Neukunden / Anbahnungen</a:t>
            </a:r>
            <a:endParaRPr lang="de-DE" sz="2800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17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20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Backup</a:t>
            </a:r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798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21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dirty="0" smtClean="0"/>
              <a:t>Managerhaftpflicht für Organe und Leitende Angestellt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dirty="0" smtClean="0"/>
              <a:t>Unbegrenzte Haftung der Organe schon bei leichter Fahrlässigkeit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dirty="0" smtClean="0"/>
              <a:t>Unterteilung in Unternehmens-D&amp;O und persönlicher D&amp;O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dirty="0" smtClean="0"/>
              <a:t>Erstellung eines Organigramms elementar wichtig zur </a:t>
            </a:r>
            <a:r>
              <a:rPr lang="de-DE" dirty="0"/>
              <a:t>A</a:t>
            </a:r>
            <a:r>
              <a:rPr lang="de-DE" dirty="0" smtClean="0"/>
              <a:t>bschätzung der richtigen Versicherungssumme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dirty="0" smtClean="0"/>
              <a:t>3 Antragsmodelle bei Markel oder Berechnung über </a:t>
            </a:r>
            <a:r>
              <a:rPr lang="de-DE" dirty="0" err="1" smtClean="0"/>
              <a:t>MarkelNow</a:t>
            </a:r>
            <a:endParaRPr lang="de-DE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dirty="0" smtClean="0"/>
              <a:t>Sehr umfangreiches Bedingungswerk für 15 % Mehrprämie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dirty="0" smtClean="0"/>
              <a:t>Eignes Anwaltsnetzwerk über MRH </a:t>
            </a:r>
            <a:r>
              <a:rPr lang="de-DE" dirty="0" err="1" smtClean="0"/>
              <a:t>Trowe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D&amp;O – Markel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750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22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dirty="0" smtClean="0"/>
              <a:t>D&amp;O-RS:</a:t>
            </a:r>
          </a:p>
          <a:p>
            <a:pPr lvl="0"/>
            <a:endParaRPr lang="de-DE" dirty="0" smtClean="0"/>
          </a:p>
          <a:p>
            <a:r>
              <a:rPr lang="de-DE" b="1" dirty="0"/>
              <a:t>Problem: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>Der beliebteste Einwand der D&amp;O-Versicherer im Rahmen der Schadenregulierung ist die Behauptung </a:t>
            </a:r>
            <a:r>
              <a:rPr lang="de-DE" dirty="0" smtClean="0"/>
              <a:t>vorsätzlichen </a:t>
            </a:r>
            <a:r>
              <a:rPr lang="de-DE" dirty="0"/>
              <a:t>Handels. Wenngleich die D&amp;O-Versichsicherungsbedingungen vorsehen, dass Vorsatz rechtskräftig festgestellt werden muss, werden Leistungen gelegentlich mit der Behauptung "</a:t>
            </a:r>
            <a:r>
              <a:rPr lang="de-DE" dirty="0" err="1" smtClean="0"/>
              <a:t>offensichlichen</a:t>
            </a:r>
            <a:r>
              <a:rPr lang="de-DE" dirty="0" smtClean="0"/>
              <a:t> </a:t>
            </a:r>
            <a:r>
              <a:rPr lang="de-DE" dirty="0"/>
              <a:t>Vorsatzes" verweigert.</a:t>
            </a:r>
            <a:r>
              <a:rPr lang="de-DE" b="1" dirty="0"/>
              <a:t> </a:t>
            </a:r>
            <a:br>
              <a:rPr lang="de-DE" b="1" dirty="0"/>
            </a:br>
            <a:endParaRPr lang="de-DE" dirty="0"/>
          </a:p>
          <a:p>
            <a:r>
              <a:rPr lang="de-DE" b="1" dirty="0"/>
              <a:t>Die Lösung:</a:t>
            </a:r>
            <a:br>
              <a:rPr lang="de-DE" b="1" dirty="0"/>
            </a:br>
            <a:r>
              <a:rPr lang="de-DE" dirty="0"/>
              <a:t>Auch diese kaum kalkulierbare Deckungslücke wird durch die Rechtsschutzversicherung geschlossen, da die Rechtsschutzpolice keinen Ausschluss für eine vorsätzliche Pflichtverletzung beinhaltet.</a:t>
            </a:r>
            <a:r>
              <a:rPr lang="de-DE" b="1" dirty="0"/>
              <a:t/>
            </a:r>
            <a:br>
              <a:rPr lang="de-DE" b="1" dirty="0"/>
            </a:b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D&amp;O-RS und Vermögensschaden-RS - Roland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0501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23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dirty="0"/>
              <a:t>Vermögensschaden-RS </a:t>
            </a:r>
            <a:r>
              <a:rPr lang="de-DE" dirty="0" smtClean="0"/>
              <a:t>:</a:t>
            </a:r>
          </a:p>
          <a:p>
            <a:pPr lvl="0"/>
            <a:endParaRPr lang="de-DE" dirty="0" smtClean="0"/>
          </a:p>
          <a:p>
            <a:r>
              <a:rPr lang="de-DE" b="1" dirty="0"/>
              <a:t>Problem: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>Zunehmend werden Schadenersatzansprüche </a:t>
            </a:r>
            <a:r>
              <a:rPr lang="de-DE" dirty="0" smtClean="0"/>
              <a:t>geltend </a:t>
            </a:r>
            <a:r>
              <a:rPr lang="de-DE" dirty="0"/>
              <a:t>gemacht, die exakt der D&amp;O-Deckungssumme entsprechen oder sogar übersteigen. Da in der D&amp;O-Versicherung Abwehrkosten auf die Deckungssumme angerechnet werden, steht im Falle eines Vergleich oder gerichtlichen Urteils nur eine reduzierte und ungenügende (Rest-)Summe zum Schadenausgleich zur Verfügung. </a:t>
            </a:r>
            <a:endParaRPr lang="de-DE" dirty="0" smtClean="0"/>
          </a:p>
          <a:p>
            <a:endParaRPr lang="de-DE" dirty="0"/>
          </a:p>
          <a:p>
            <a:r>
              <a:rPr lang="de-DE" b="1" dirty="0"/>
              <a:t>Die Lösung:</a:t>
            </a:r>
            <a:br>
              <a:rPr lang="de-DE" b="1" dirty="0"/>
            </a:br>
            <a:r>
              <a:rPr lang="de-DE" dirty="0"/>
              <a:t>Diese Deckungslücke wird durch den Vermögensschaden-RS geschlossen. Der Rechtsschutzversicherer übernimmt sämtliche Verfahrenskosten, so dass ein voller Schadenausgleich über die D&amp;O-Versicherung ermöglicht wird.</a:t>
            </a:r>
          </a:p>
          <a:p>
            <a:r>
              <a:rPr lang="de-DE" b="1" dirty="0"/>
              <a:t/>
            </a:r>
            <a:br>
              <a:rPr lang="de-DE" b="1" dirty="0"/>
            </a:b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D&amp;O-RS und Vermögensschaden-RS - Roland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8105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375"/>
            <a:ext cx="12192000" cy="682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08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Smart Admin: Firmenkunden-Daten von Privatkunden-Daten trennen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Grundlegende Firmen-Daten aus dem Impressum abgleichen und eintragen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Name aus Smart Admin in </a:t>
            </a:r>
            <a:r>
              <a:rPr lang="de-DE" dirty="0"/>
              <a:t>den </a:t>
            </a:r>
            <a:r>
              <a:rPr lang="de-DE" dirty="0" smtClean="0"/>
              <a:t>Betreff der Mail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Versicherungsnummer </a:t>
            </a:r>
            <a:r>
              <a:rPr lang="de-DE" dirty="0"/>
              <a:t>wie in Smart Admin und nicht wie auf den Dokumenten in den Mailbetreff eintragen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Eskalation </a:t>
            </a:r>
            <a:r>
              <a:rPr lang="de-DE" dirty="0"/>
              <a:t>bitte nur über die Fachabteilung</a:t>
            </a:r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Smart Admin und </a:t>
            </a:r>
            <a:r>
              <a:rPr lang="de-DE" dirty="0" smtClean="0"/>
              <a:t>Kommunikation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8119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Bei Schadenanzeigen die Fachabteilung ins cc.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Bei größeren Schäden Absprache mit der Fachabteilung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Dem </a:t>
            </a:r>
            <a:r>
              <a:rPr lang="de-DE" dirty="0"/>
              <a:t>Kunden gegenüber keine Aussagen zu Deckungsinhalten geben – sagen Sie dem Kunden: </a:t>
            </a:r>
            <a:r>
              <a:rPr lang="de-DE" dirty="0" smtClean="0"/>
              <a:t>„Ich </a:t>
            </a:r>
            <a:r>
              <a:rPr lang="de-DE" dirty="0"/>
              <a:t>kläre das mit der Fachabteilung und melde mich dann bei Ihnen“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Bei Haftpflichtschäden den Kunden raten, keine Schuld anzuerkennen – Prüfung immer durch den Versicherer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Kommunikation im Schadenfall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8314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53"/>
            <a:ext cx="12192000" cy="685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27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7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655" y="1695766"/>
            <a:ext cx="9458325" cy="510540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Risikoerfassung / Servicecheck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581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8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268"/>
            <a:ext cx="12192000" cy="680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04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9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Name </a:t>
            </a:r>
            <a:r>
              <a:rPr lang="de-DE" dirty="0"/>
              <a:t>des Kunde mit Rechtsform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Anschrift </a:t>
            </a:r>
            <a:r>
              <a:rPr lang="de-DE" dirty="0"/>
              <a:t>des Kunden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Betriebsart </a:t>
            </a:r>
            <a:r>
              <a:rPr lang="de-DE" dirty="0"/>
              <a:t>(kurze Beschreibung)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Jahresnettoumsatz</a:t>
            </a: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Gewünschte Versicherungssumme (3, 5 oder 10 Mio. EUR)</a:t>
            </a: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Gewünschte Selbstbeteiligung (keiner, 250, 500, 1.000 EUR)</a:t>
            </a: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Gewünschter Vertragsbeginn (bitte darauf achten, ob der alte Vertrag gekündigt wurde)</a:t>
            </a: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Gewünschte </a:t>
            </a:r>
            <a:r>
              <a:rPr lang="de-DE" dirty="0"/>
              <a:t>Hauptfälligkeit (meist 01.01)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Anzahl Mitarbeiter (aufgeteilt nach Vollzeit, Teilzeit, geringfügig Beschäftigte, Auszubildende)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Anzahl Geschäftsführer</a:t>
            </a: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Schäden der letzten 5 Jahre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BetriebsHaftpflicht</a:t>
            </a:r>
            <a:r>
              <a:rPr lang="de-DE" dirty="0" smtClean="0"/>
              <a:t> - ERGO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994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865</Words>
  <Application>Microsoft Office PowerPoint</Application>
  <PresentationFormat>Breitbild</PresentationFormat>
  <Paragraphs>152</Paragraphs>
  <Slides>23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9" baseType="lpstr">
      <vt:lpstr>Arial</vt:lpstr>
      <vt:lpstr>Calibri</vt:lpstr>
      <vt:lpstr>Symbol</vt:lpstr>
      <vt:lpstr>Times New Roman</vt:lpstr>
      <vt:lpstr>Wingdings</vt:lpstr>
      <vt:lpstr>Design_afm</vt:lpstr>
      <vt:lpstr>Firmenversicherung / ID Schulung 21.09.2023</vt:lpstr>
      <vt:lpstr>PowerPoint-Präsentation</vt:lpstr>
      <vt:lpstr>PowerPoint-Präsentation</vt:lpstr>
      <vt:lpstr>Smart Admin und Kommunikation</vt:lpstr>
      <vt:lpstr>Kommunikation im Schadenfall</vt:lpstr>
      <vt:lpstr>PowerPoint-Präsentation</vt:lpstr>
      <vt:lpstr>Risikoerfassung / Servicecheck</vt:lpstr>
      <vt:lpstr>PowerPoint-Präsentation</vt:lpstr>
      <vt:lpstr>BetriebsHaftpflicht - ERGO </vt:lpstr>
      <vt:lpstr>PowerPoint-Präsentation</vt:lpstr>
      <vt:lpstr>Cyber – von mensch zu mensch</vt:lpstr>
      <vt:lpstr>Multi-Line – Sach und Betriebsunterbrechung</vt:lpstr>
      <vt:lpstr>Multi-Line – reine Bürobetriebe – Hiscox AIP</vt:lpstr>
      <vt:lpstr>Spezial-Straf-Rechtsschutz – Roland und ERGO</vt:lpstr>
      <vt:lpstr>Elektronikversicherung – R+V und ERGO</vt:lpstr>
      <vt:lpstr>Maschinenversicherung – R+V und ERGO</vt:lpstr>
      <vt:lpstr>Gruppenunfallversicherung</vt:lpstr>
      <vt:lpstr>PowerPoint-Präsentation</vt:lpstr>
      <vt:lpstr>Webinar – Firmenversicherung – II/ 2023</vt:lpstr>
      <vt:lpstr>PowerPoint-Präsentation</vt:lpstr>
      <vt:lpstr>D&amp;O – Markel</vt:lpstr>
      <vt:lpstr>D&amp;O-RS und Vermögensschaden-RS - Roland</vt:lpstr>
      <vt:lpstr>D&amp;O-RS und Vermögensschaden-RS - Roland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Quartalsworkshop II / 2022 - Firmenversicherung</dc:title>
  <dc:creator>Maximilian Jund</dc:creator>
  <cp:lastModifiedBy>Kiesl, Ulrich H.</cp:lastModifiedBy>
  <cp:revision>415</cp:revision>
  <cp:lastPrinted>2023-08-08T13:57:03Z</cp:lastPrinted>
  <dcterms:created xsi:type="dcterms:W3CDTF">2022-04-29T11:15:39Z</dcterms:created>
  <dcterms:modified xsi:type="dcterms:W3CDTF">2023-09-21T10:18:22Z</dcterms:modified>
</cp:coreProperties>
</file>