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62" r:id="rId4"/>
    <p:sldId id="260" r:id="rId5"/>
    <p:sldId id="261" r:id="rId6"/>
    <p:sldId id="263" r:id="rId7"/>
    <p:sldId id="265" r:id="rId8"/>
    <p:sldId id="266" r:id="rId9"/>
    <p:sldId id="268" r:id="rId10"/>
    <p:sldId id="272" r:id="rId11"/>
    <p:sldId id="269" r:id="rId12"/>
    <p:sldId id="270" r:id="rId13"/>
    <p:sldId id="271" r:id="rId14"/>
    <p:sldId id="259" r:id="rId15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870" autoAdjust="0"/>
  </p:normalViewPr>
  <p:slideViewPr>
    <p:cSldViewPr snapToGrid="0" showGuides="1">
      <p:cViewPr varScale="1">
        <p:scale>
          <a:sx n="113" d="100"/>
          <a:sy n="113" d="100"/>
        </p:scale>
        <p:origin x="102" y="576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22.09.2023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22.09.2023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0" pos="3749" userDrawn="1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6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2" Type="http://schemas.openxmlformats.org/officeDocument/2006/relationships/image" Target="../media/image27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5" Type="http://schemas.openxmlformats.org/officeDocument/2006/relationships/image" Target="../media/image38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15.png"/><Relationship Id="rId7" Type="http://schemas.openxmlformats.org/officeDocument/2006/relationships/image" Target="../media/image34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32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11" Type="http://schemas.openxmlformats.org/officeDocument/2006/relationships/image" Target="../media/image42.png"/><Relationship Id="rId5" Type="http://schemas.openxmlformats.org/officeDocument/2006/relationships/image" Target="../media/image35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3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3879070" y="2045272"/>
            <a:ext cx="4453623" cy="575419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 smtClean="0"/>
              <a:t>ID Workshop -Privatversicherungen</a:t>
            </a:r>
            <a:endParaRPr lang="de-DE" dirty="0"/>
          </a:p>
        </p:txBody>
      </p:sp>
      <p:pic>
        <p:nvPicPr>
          <p:cNvPr id="1028" name="Picture 4" descr="Year 11 Industrial Technology Multimedia Study Day - Sydney Distance  Education High Scho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747" y="4666601"/>
            <a:ext cx="2390774" cy="11415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1" b="35598"/>
          <a:stretch/>
        </p:blipFill>
        <p:spPr>
          <a:xfrm>
            <a:off x="3671360" y="2888439"/>
            <a:ext cx="2390774" cy="717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09" b="28931"/>
          <a:stretch/>
        </p:blipFill>
        <p:spPr>
          <a:xfrm>
            <a:off x="3671360" y="3670908"/>
            <a:ext cx="2390774" cy="727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25" b="26793"/>
          <a:stretch/>
        </p:blipFill>
        <p:spPr>
          <a:xfrm>
            <a:off x="6126693" y="2884429"/>
            <a:ext cx="2390774" cy="721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50" r="2861" b="27799"/>
          <a:stretch/>
        </p:blipFill>
        <p:spPr>
          <a:xfrm>
            <a:off x="6126693" y="3670908"/>
            <a:ext cx="2390774" cy="724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Motive und Lösungen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Empfehlungen | Haftpflicht</a:t>
            </a:r>
            <a:endParaRPr lang="de-DE" dirty="0"/>
          </a:p>
        </p:txBody>
      </p:sp>
      <p:sp>
        <p:nvSpPr>
          <p:cNvPr id="19" name="Gestreifter Pfeil nach rechts 18"/>
          <p:cNvSpPr/>
          <p:nvPr/>
        </p:nvSpPr>
        <p:spPr>
          <a:xfrm>
            <a:off x="2916721" y="2687370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Gestreifter Pfeil nach rechts 19"/>
          <p:cNvSpPr/>
          <p:nvPr/>
        </p:nvSpPr>
        <p:spPr>
          <a:xfrm>
            <a:off x="2898602" y="3274954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Gestreifter Pfeil nach rechts 20"/>
          <p:cNvSpPr/>
          <p:nvPr/>
        </p:nvSpPr>
        <p:spPr>
          <a:xfrm>
            <a:off x="2898602" y="3862538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815" y="2519314"/>
            <a:ext cx="1797665" cy="54168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69" y="3125976"/>
            <a:ext cx="1804511" cy="541353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15" y="3730402"/>
            <a:ext cx="1797665" cy="539300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5086" y="2527267"/>
            <a:ext cx="1790700" cy="541374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2461" y="2525438"/>
            <a:ext cx="1790700" cy="541374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9836" y="2527268"/>
            <a:ext cx="1804581" cy="541374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9142" y="2523247"/>
            <a:ext cx="1812631" cy="537747"/>
          </a:xfrm>
          <a:prstGeom prst="rect">
            <a:avLst/>
          </a:prstGeom>
        </p:spPr>
      </p:pic>
      <p:pic>
        <p:nvPicPr>
          <p:cNvPr id="31" name="Grafik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5086" y="3123911"/>
            <a:ext cx="1812631" cy="537747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2461" y="3120284"/>
            <a:ext cx="1790700" cy="541374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9836" y="3120284"/>
            <a:ext cx="1790700" cy="541374"/>
          </a:xfrm>
          <a:prstGeom prst="rect">
            <a:avLst/>
          </a:prstGeom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25086" y="3701120"/>
            <a:ext cx="1790700" cy="5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0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Motive und Lösungen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Empfehlungen | Rechtsschutz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68" y="2518757"/>
            <a:ext cx="1804512" cy="174515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69" y="4289367"/>
            <a:ext cx="1804512" cy="175091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/>
          <a:srcRect r="50083" b="51179"/>
          <a:stretch/>
        </p:blipFill>
        <p:spPr>
          <a:xfrm>
            <a:off x="3625546" y="2518757"/>
            <a:ext cx="1835917" cy="57092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5546" y="3114742"/>
            <a:ext cx="1829752" cy="55318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/>
          <a:srcRect t="51839" r="49980"/>
          <a:stretch/>
        </p:blipFill>
        <p:spPr>
          <a:xfrm>
            <a:off x="7395197" y="2514656"/>
            <a:ext cx="1830212" cy="56030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4"/>
          <a:srcRect l="50220" b="52008"/>
          <a:stretch/>
        </p:blipFill>
        <p:spPr>
          <a:xfrm>
            <a:off x="5512856" y="2514656"/>
            <a:ext cx="1830948" cy="561249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5546" y="3703304"/>
            <a:ext cx="1829752" cy="553181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5546" y="4888232"/>
            <a:ext cx="1829752" cy="553181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7100" y="4888232"/>
            <a:ext cx="1837113" cy="563866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5547" y="5475262"/>
            <a:ext cx="1829752" cy="553181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1323" y="5485164"/>
            <a:ext cx="1829752" cy="553181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4"/>
          <a:srcRect t="51839" r="49980"/>
          <a:stretch/>
        </p:blipFill>
        <p:spPr>
          <a:xfrm>
            <a:off x="3625086" y="4298131"/>
            <a:ext cx="1830212" cy="560309"/>
          </a:xfrm>
          <a:prstGeom prst="rect">
            <a:avLst/>
          </a:prstGeom>
        </p:spPr>
      </p:pic>
      <p:sp>
        <p:nvSpPr>
          <p:cNvPr id="19" name="Gestreifter Pfeil nach rechts 18"/>
          <p:cNvSpPr/>
          <p:nvPr/>
        </p:nvSpPr>
        <p:spPr>
          <a:xfrm>
            <a:off x="2916721" y="2687370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Gestreifter Pfeil nach rechts 19"/>
          <p:cNvSpPr/>
          <p:nvPr/>
        </p:nvSpPr>
        <p:spPr>
          <a:xfrm>
            <a:off x="2898602" y="3274954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Gestreifter Pfeil nach rechts 20"/>
          <p:cNvSpPr/>
          <p:nvPr/>
        </p:nvSpPr>
        <p:spPr>
          <a:xfrm>
            <a:off x="2898602" y="3862538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Gestreifter Pfeil nach rechts 21"/>
          <p:cNvSpPr/>
          <p:nvPr/>
        </p:nvSpPr>
        <p:spPr>
          <a:xfrm>
            <a:off x="2898372" y="4461907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Gestreifter Pfeil nach rechts 22"/>
          <p:cNvSpPr/>
          <p:nvPr/>
        </p:nvSpPr>
        <p:spPr>
          <a:xfrm>
            <a:off x="2917918" y="5043102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Gestreifter Pfeil nach rechts 23"/>
          <p:cNvSpPr/>
          <p:nvPr/>
        </p:nvSpPr>
        <p:spPr>
          <a:xfrm>
            <a:off x="2898372" y="5635474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Grafik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6802" y="2521784"/>
            <a:ext cx="1829752" cy="553181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 rotWithShape="1">
          <a:blip r:embed="rId4"/>
          <a:srcRect l="50220" b="52008"/>
          <a:stretch/>
        </p:blipFill>
        <p:spPr>
          <a:xfrm>
            <a:off x="5509773" y="3116387"/>
            <a:ext cx="1830948" cy="561249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1323" y="4891916"/>
            <a:ext cx="1829752" cy="55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9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Empfehlungen | </a:t>
            </a:r>
            <a:r>
              <a:rPr lang="de-DE" dirty="0" smtClean="0"/>
              <a:t>Hausrat</a:t>
            </a:r>
            <a:endParaRPr lang="de-DE" dirty="0"/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 smtClean="0"/>
              <a:t>Motive und Lösungen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495206"/>
            <a:ext cx="1790700" cy="54551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3075072"/>
            <a:ext cx="1790700" cy="53958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" y="3649009"/>
            <a:ext cx="1790700" cy="541374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850" y="4224738"/>
            <a:ext cx="1790700" cy="531241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4790334"/>
            <a:ext cx="1790700" cy="541374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50" y="5366063"/>
            <a:ext cx="1790700" cy="537210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0926" y="2499343"/>
            <a:ext cx="1790700" cy="541374"/>
          </a:xfrm>
          <a:prstGeom prst="rect">
            <a:avLst/>
          </a:prstGeom>
        </p:spPr>
      </p:pic>
      <p:sp>
        <p:nvSpPr>
          <p:cNvPr id="29" name="Gestreifter Pfeil nach rechts 28"/>
          <p:cNvSpPr/>
          <p:nvPr/>
        </p:nvSpPr>
        <p:spPr>
          <a:xfrm>
            <a:off x="2882600" y="2653870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Gestreifter Pfeil nach rechts 29"/>
          <p:cNvSpPr/>
          <p:nvPr/>
        </p:nvSpPr>
        <p:spPr>
          <a:xfrm>
            <a:off x="2872827" y="3228485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Gestreifter Pfeil nach rechts 30"/>
          <p:cNvSpPr/>
          <p:nvPr/>
        </p:nvSpPr>
        <p:spPr>
          <a:xfrm>
            <a:off x="2863054" y="3800275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Gestreifter Pfeil nach rechts 31"/>
          <p:cNvSpPr/>
          <p:nvPr/>
        </p:nvSpPr>
        <p:spPr>
          <a:xfrm>
            <a:off x="2863054" y="4372065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Gestreifter Pfeil nach rechts 32"/>
          <p:cNvSpPr/>
          <p:nvPr/>
        </p:nvSpPr>
        <p:spPr>
          <a:xfrm>
            <a:off x="2882600" y="4944643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Gestreifter Pfeil nach rechts 33"/>
          <p:cNvSpPr/>
          <p:nvPr/>
        </p:nvSpPr>
        <p:spPr>
          <a:xfrm>
            <a:off x="2863054" y="5518290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90926" y="3075072"/>
            <a:ext cx="1790700" cy="541374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48301" y="3079229"/>
            <a:ext cx="1790700" cy="535425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05676" y="3073280"/>
            <a:ext cx="1790700" cy="541374"/>
          </a:xfrm>
          <a:prstGeom prst="rect">
            <a:avLst/>
          </a:prstGeom>
        </p:spPr>
      </p:pic>
      <p:pic>
        <p:nvPicPr>
          <p:cNvPr id="38" name="Grafik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90926" y="3648940"/>
            <a:ext cx="1790700" cy="535425"/>
          </a:xfrm>
          <a:prstGeom prst="rect">
            <a:avLst/>
          </a:prstGeom>
        </p:spPr>
      </p:pic>
      <p:pic>
        <p:nvPicPr>
          <p:cNvPr id="39" name="Grafik 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8301" y="3642991"/>
            <a:ext cx="1790700" cy="541374"/>
          </a:xfrm>
          <a:prstGeom prst="rect">
            <a:avLst/>
          </a:prstGeom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05676" y="3642991"/>
            <a:ext cx="1790700" cy="541374"/>
          </a:xfrm>
          <a:prstGeom prst="rect">
            <a:avLst/>
          </a:prstGeom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90926" y="4220549"/>
            <a:ext cx="1790700" cy="541374"/>
          </a:xfrm>
          <a:prstGeom prst="rect">
            <a:avLst/>
          </a:prstGeom>
        </p:spPr>
      </p:pic>
      <p:pic>
        <p:nvPicPr>
          <p:cNvPr id="42" name="Grafik 4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48301" y="4224706"/>
            <a:ext cx="1790700" cy="535425"/>
          </a:xfrm>
          <a:prstGeom prst="rect">
            <a:avLst/>
          </a:prstGeom>
        </p:spPr>
      </p:pic>
      <p:pic>
        <p:nvPicPr>
          <p:cNvPr id="43" name="Grafik 4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48301" y="2497514"/>
            <a:ext cx="1790700" cy="541374"/>
          </a:xfrm>
          <a:prstGeom prst="rect">
            <a:avLst/>
          </a:prstGeom>
        </p:spPr>
      </p:pic>
      <p:pic>
        <p:nvPicPr>
          <p:cNvPr id="44" name="Grafik 4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90926" y="4798107"/>
            <a:ext cx="1790700" cy="535425"/>
          </a:xfrm>
          <a:prstGeom prst="rect">
            <a:avLst/>
          </a:prstGeom>
        </p:spPr>
      </p:pic>
      <p:pic>
        <p:nvPicPr>
          <p:cNvPr id="45" name="Grafik 4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48301" y="4798107"/>
            <a:ext cx="1790700" cy="539582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90926" y="5366063"/>
            <a:ext cx="1790700" cy="5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35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Empfehlungen | </a:t>
            </a:r>
            <a:r>
              <a:rPr lang="de-DE" dirty="0" err="1" smtClean="0"/>
              <a:t>gebäude</a:t>
            </a:r>
            <a:endParaRPr lang="de-DE" dirty="0"/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364584" y="1755536"/>
            <a:ext cx="11347991" cy="395680"/>
          </a:xfrm>
        </p:spPr>
        <p:txBody>
          <a:bodyPr/>
          <a:lstStyle/>
          <a:p>
            <a:r>
              <a:rPr lang="de-DE" dirty="0" smtClean="0"/>
              <a:t>Motive und Lösungen</a:t>
            </a:r>
            <a:endParaRPr lang="de-DE" dirty="0"/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5946817"/>
            <a:ext cx="1790700" cy="537210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0926" y="2499343"/>
            <a:ext cx="1790700" cy="541374"/>
          </a:xfrm>
          <a:prstGeom prst="rect">
            <a:avLst/>
          </a:prstGeom>
        </p:spPr>
      </p:pic>
      <p:sp>
        <p:nvSpPr>
          <p:cNvPr id="29" name="Gestreifter Pfeil nach rechts 28"/>
          <p:cNvSpPr/>
          <p:nvPr/>
        </p:nvSpPr>
        <p:spPr>
          <a:xfrm>
            <a:off x="2882600" y="2653870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Gestreifter Pfeil nach rechts 29"/>
          <p:cNvSpPr/>
          <p:nvPr/>
        </p:nvSpPr>
        <p:spPr>
          <a:xfrm>
            <a:off x="2872827" y="3228485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Gestreifter Pfeil nach rechts 30"/>
          <p:cNvSpPr/>
          <p:nvPr/>
        </p:nvSpPr>
        <p:spPr>
          <a:xfrm>
            <a:off x="2863054" y="3800275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Gestreifter Pfeil nach rechts 31"/>
          <p:cNvSpPr/>
          <p:nvPr/>
        </p:nvSpPr>
        <p:spPr>
          <a:xfrm>
            <a:off x="2863054" y="4372065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Gestreifter Pfeil nach rechts 32"/>
          <p:cNvSpPr/>
          <p:nvPr/>
        </p:nvSpPr>
        <p:spPr>
          <a:xfrm>
            <a:off x="2882600" y="4944643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Gestreifter Pfeil nach rechts 33"/>
          <p:cNvSpPr/>
          <p:nvPr/>
        </p:nvSpPr>
        <p:spPr>
          <a:xfrm>
            <a:off x="2863054" y="5518290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5676" y="4798107"/>
            <a:ext cx="1790700" cy="541374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8301" y="3073243"/>
            <a:ext cx="1790700" cy="541374"/>
          </a:xfrm>
          <a:prstGeom prst="rect">
            <a:avLst/>
          </a:prstGeom>
        </p:spPr>
      </p:pic>
      <p:pic>
        <p:nvPicPr>
          <p:cNvPr id="38" name="Grafik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0926" y="3648940"/>
            <a:ext cx="1790700" cy="535425"/>
          </a:xfrm>
          <a:prstGeom prst="rect">
            <a:avLst/>
          </a:prstGeom>
        </p:spPr>
      </p:pic>
      <p:pic>
        <p:nvPicPr>
          <p:cNvPr id="39" name="Grafik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1" y="3642991"/>
            <a:ext cx="1790700" cy="541374"/>
          </a:xfrm>
          <a:prstGeom prst="rect">
            <a:avLst/>
          </a:prstGeom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0926" y="4220549"/>
            <a:ext cx="1790700" cy="541374"/>
          </a:xfrm>
          <a:prstGeom prst="rect">
            <a:avLst/>
          </a:prstGeom>
        </p:spPr>
      </p:pic>
      <p:pic>
        <p:nvPicPr>
          <p:cNvPr id="42" name="Grafik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8301" y="4224706"/>
            <a:ext cx="1790700" cy="535425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0926" y="5942653"/>
            <a:ext cx="1790700" cy="54137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2491564"/>
            <a:ext cx="1790700" cy="54732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3073243"/>
            <a:ext cx="1790700" cy="54137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850" y="4220730"/>
            <a:ext cx="1790700" cy="53542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850" y="3649961"/>
            <a:ext cx="1790700" cy="53542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7686" y="4789929"/>
            <a:ext cx="1807864" cy="542359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7686" y="5360698"/>
            <a:ext cx="1807864" cy="550740"/>
          </a:xfrm>
          <a:prstGeom prst="rect">
            <a:avLst/>
          </a:prstGeom>
        </p:spPr>
      </p:pic>
      <p:sp>
        <p:nvSpPr>
          <p:cNvPr id="47" name="Gestreifter Pfeil nach rechts 46"/>
          <p:cNvSpPr/>
          <p:nvPr/>
        </p:nvSpPr>
        <p:spPr>
          <a:xfrm>
            <a:off x="2859050" y="6099044"/>
            <a:ext cx="340822" cy="232756"/>
          </a:xfrm>
          <a:prstGeom prst="stripedRightArrow">
            <a:avLst/>
          </a:prstGeom>
          <a:noFill/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48301" y="2497514"/>
            <a:ext cx="1790700" cy="541374"/>
          </a:xfrm>
          <a:prstGeom prst="rect">
            <a:avLst/>
          </a:prstGeom>
        </p:spPr>
      </p:pic>
      <p:pic>
        <p:nvPicPr>
          <p:cNvPr id="48" name="Grafik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5676" y="2502239"/>
            <a:ext cx="1790700" cy="54137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63051" y="2501199"/>
            <a:ext cx="1791603" cy="543453"/>
          </a:xfrm>
          <a:prstGeom prst="rect">
            <a:avLst/>
          </a:prstGeom>
        </p:spPr>
      </p:pic>
      <p:pic>
        <p:nvPicPr>
          <p:cNvPr id="49" name="Grafik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0926" y="3073243"/>
            <a:ext cx="1790700" cy="541374"/>
          </a:xfrm>
          <a:prstGeom prst="rect">
            <a:avLst/>
          </a:prstGeom>
        </p:spPr>
      </p:pic>
      <p:pic>
        <p:nvPicPr>
          <p:cNvPr id="50" name="Grafik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05676" y="3072241"/>
            <a:ext cx="1790700" cy="541374"/>
          </a:xfrm>
          <a:prstGeom prst="rect">
            <a:avLst/>
          </a:prstGeom>
        </p:spPr>
      </p:pic>
      <p:pic>
        <p:nvPicPr>
          <p:cNvPr id="51" name="Grafik 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5676" y="3638819"/>
            <a:ext cx="1790700" cy="541374"/>
          </a:xfrm>
          <a:prstGeom prst="rect">
            <a:avLst/>
          </a:prstGeom>
        </p:spPr>
      </p:pic>
      <p:pic>
        <p:nvPicPr>
          <p:cNvPr id="52" name="Grafik 5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65388" y="3644925"/>
            <a:ext cx="1791603" cy="543453"/>
          </a:xfrm>
          <a:prstGeom prst="rect">
            <a:avLst/>
          </a:prstGeom>
        </p:spPr>
      </p:pic>
      <p:pic>
        <p:nvPicPr>
          <p:cNvPr id="53" name="Grafik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0926" y="4798107"/>
            <a:ext cx="1790700" cy="541374"/>
          </a:xfrm>
          <a:prstGeom prst="rect">
            <a:avLst/>
          </a:prstGeom>
        </p:spPr>
      </p:pic>
      <p:pic>
        <p:nvPicPr>
          <p:cNvPr id="54" name="Grafik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8301" y="4790914"/>
            <a:ext cx="1790700" cy="541374"/>
          </a:xfrm>
          <a:prstGeom prst="rect">
            <a:avLst/>
          </a:prstGeom>
        </p:spPr>
      </p:pic>
      <p:pic>
        <p:nvPicPr>
          <p:cNvPr id="55" name="Grafik 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3954" y="4801081"/>
            <a:ext cx="1790700" cy="535425"/>
          </a:xfrm>
          <a:prstGeom prst="rect">
            <a:avLst/>
          </a:prstGeom>
        </p:spPr>
      </p:pic>
      <p:pic>
        <p:nvPicPr>
          <p:cNvPr id="56" name="Grafik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0926" y="5370380"/>
            <a:ext cx="1790700" cy="541374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48302" y="5370380"/>
            <a:ext cx="1790700" cy="54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Vielen Dank für Ihre Aufmerksamkeit</a:t>
            </a:r>
          </a:p>
        </p:txBody>
      </p:sp>
      <p:pic>
        <p:nvPicPr>
          <p:cNvPr id="9" name="Picture 2" descr="Erfolg - was ist das und wie wird man erfolgreich 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321" y="2060575"/>
            <a:ext cx="4358004" cy="407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35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2400" dirty="0" smtClean="0"/>
              <a:t>Agenda</a:t>
            </a:r>
          </a:p>
          <a:p>
            <a:endParaRPr lang="de-DE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DSGVO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afm Webservice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Vergleichsrechner und afm Tools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afm Finanzplan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Aktuelle </a:t>
            </a:r>
            <a:r>
              <a:rPr lang="de-DE" dirty="0" smtClean="0"/>
              <a:t>Aktionen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Anhang Empfehlungen nach Sparte</a:t>
            </a:r>
            <a:endParaRPr lang="de-DE" dirty="0"/>
          </a:p>
        </p:txBody>
      </p:sp>
      <p:sp>
        <p:nvSpPr>
          <p:cNvPr id="5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Id</a:t>
            </a:r>
            <a:r>
              <a:rPr lang="de-DE" dirty="0" smtClean="0"/>
              <a:t> </a:t>
            </a:r>
            <a:r>
              <a:rPr lang="de-DE" dirty="0" err="1" smtClean="0"/>
              <a:t>workshop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5626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Datenschutzkonformer Umgang mit Kundendaten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 smtClean="0"/>
              <a:t>Kunden mit aktiven Verträgen sind in der Regel keine inaktiven Kunden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 smtClean="0"/>
              <a:t>„</a:t>
            </a:r>
            <a:r>
              <a:rPr lang="de-DE" sz="1800" dirty="0" err="1" smtClean="0"/>
              <a:t>Mülli</a:t>
            </a:r>
            <a:r>
              <a:rPr lang="de-DE" sz="1800" dirty="0" smtClean="0"/>
              <a:t> </a:t>
            </a:r>
            <a:r>
              <a:rPr lang="de-DE" sz="1800" dirty="0" err="1" smtClean="0"/>
              <a:t>Müllmans</a:t>
            </a:r>
            <a:r>
              <a:rPr lang="de-DE" sz="1800" dirty="0" smtClean="0"/>
              <a:t>“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 smtClean="0"/>
              <a:t>Achtung vor Phishing Mails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600" dirty="0" smtClean="0"/>
              <a:t>Keine Anhänge öffnen bei unbekanntem Absender bzw. bei verdächtig vorkommenden Mails</a:t>
            </a:r>
          </a:p>
        </p:txBody>
      </p:sp>
      <p:sp>
        <p:nvSpPr>
          <p:cNvPr id="5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DSGVO</a:t>
            </a:r>
            <a:endParaRPr lang="de-DE" dirty="0"/>
          </a:p>
        </p:txBody>
      </p:sp>
      <p:pic>
        <p:nvPicPr>
          <p:cNvPr id="1026" name="Grafik 6" descr="image0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110" y="3778469"/>
            <a:ext cx="4162957" cy="241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1287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 smtClean="0"/>
              <a:t>Schritt in Richtung Digitalisierung bei wiederkehrenden Standardvorgängen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 smtClean="0"/>
              <a:t>Zeitersparnis je Einzelvorgang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 smtClean="0"/>
              <a:t>Webapplikation für Ab- und Umfragen mit optischer sowie inhaltlicher Anpassung in verschieden Einsatzbereichen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 smtClean="0"/>
              <a:t>Umfasst Fragebögen, Checklisten, Angebotsanfragen und weitere Möglichkeiten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 smtClean="0"/>
              <a:t>Durch die Festlegung von Pflichtfeldern können gefahrerhebliche Risikoänderungen in Zukunft nicht mehr in </a:t>
            </a:r>
            <a:r>
              <a:rPr lang="de-DE" sz="1800" dirty="0"/>
              <a:t>V</a:t>
            </a:r>
            <a:r>
              <a:rPr lang="de-DE" sz="1800" dirty="0" smtClean="0"/>
              <a:t>ergessenheit geraten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 smtClean="0"/>
              <a:t>Leitfaden</a:t>
            </a:r>
            <a:endParaRPr lang="de-DE" sz="1800" dirty="0"/>
          </a:p>
        </p:txBody>
      </p:sp>
      <p:sp>
        <p:nvSpPr>
          <p:cNvPr id="5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Afm Webservice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250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Bei Fragen, Problemen, Anregungen, aber auch für die Anmeldung, senden Sie uns bitte eine </a:t>
            </a:r>
          </a:p>
          <a:p>
            <a:r>
              <a:rPr lang="de-DE" dirty="0" smtClean="0"/>
              <a:t>E-Mail an </a:t>
            </a:r>
            <a:r>
              <a:rPr lang="de-DE" smtClean="0"/>
              <a:t>folgende E-Mail-Adresse</a:t>
            </a:r>
            <a:r>
              <a:rPr lang="de-DE" dirty="0" smtClean="0"/>
              <a:t>:</a:t>
            </a:r>
          </a:p>
          <a:p>
            <a:endParaRPr lang="de-DE" dirty="0" smtClean="0"/>
          </a:p>
          <a:p>
            <a:endParaRPr lang="de-DE" dirty="0"/>
          </a:p>
          <a:p>
            <a:pPr algn="ctr"/>
            <a:r>
              <a:rPr lang="de-DE" b="1" dirty="0" smtClean="0"/>
              <a:t>Webservice@afm-gruppe.de</a:t>
            </a:r>
            <a:endParaRPr lang="de-DE" b="1" dirty="0"/>
          </a:p>
        </p:txBody>
      </p:sp>
      <p:sp>
        <p:nvSpPr>
          <p:cNvPr id="5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Afm Webservice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2215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Der Weg zum </a:t>
            </a:r>
            <a:r>
              <a:rPr lang="de-DE" dirty="0" smtClean="0"/>
              <a:t>Angebot | zur Analyse</a:t>
            </a:r>
            <a:endParaRPr lang="de-DE" dirty="0"/>
          </a:p>
        </p:txBody>
      </p:sp>
      <p:sp>
        <p:nvSpPr>
          <p:cNvPr id="5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Rechentools und afm </a:t>
            </a:r>
            <a:r>
              <a:rPr lang="de-DE" dirty="0" err="1" smtClean="0"/>
              <a:t>finanzplan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724" y="2286683"/>
            <a:ext cx="5932483" cy="414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56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Interlloyd </a:t>
            </a:r>
            <a:r>
              <a:rPr lang="de-DE" dirty="0" err="1" smtClean="0"/>
              <a:t>Umdeckungsaktion</a:t>
            </a:r>
            <a:endParaRPr lang="de-DE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 smtClean="0"/>
              <a:t>Wohngebäude (</a:t>
            </a:r>
            <a:r>
              <a:rPr lang="de-DE" sz="1800" dirty="0" err="1" smtClean="0"/>
              <a:t>EurosecurePlus</a:t>
            </a:r>
            <a:r>
              <a:rPr lang="de-DE" sz="1800" dirty="0" smtClean="0"/>
              <a:t>) und Unfall (</a:t>
            </a:r>
            <a:r>
              <a:rPr lang="de-DE" sz="1800" dirty="0" err="1" smtClean="0"/>
              <a:t>ProtectPlus</a:t>
            </a:r>
            <a:r>
              <a:rPr lang="de-DE" sz="1800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 smtClean="0"/>
              <a:t>-10% auf die bisherige Prämie 2022 (Achtung Index-Anpassung)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 smtClean="0"/>
              <a:t>Keine Besitzstandsgarantie</a:t>
            </a:r>
          </a:p>
        </p:txBody>
      </p:sp>
      <p:sp>
        <p:nvSpPr>
          <p:cNvPr id="5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Aktuelle </a:t>
            </a:r>
            <a:r>
              <a:rPr lang="de-DE" dirty="0" err="1" smtClean="0"/>
              <a:t>aktionen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8450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Interlloyd </a:t>
            </a:r>
            <a:r>
              <a:rPr lang="de-DE" dirty="0" err="1" smtClean="0"/>
              <a:t>Umdeckungsaktion</a:t>
            </a:r>
            <a:endParaRPr lang="de-DE" dirty="0" smtClean="0"/>
          </a:p>
        </p:txBody>
      </p:sp>
      <p:sp>
        <p:nvSpPr>
          <p:cNvPr id="5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Aktuelle </a:t>
            </a:r>
            <a:r>
              <a:rPr lang="de-DE" dirty="0" err="1" smtClean="0"/>
              <a:t>aktionen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061" y="1801057"/>
            <a:ext cx="5951919" cy="44314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7722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2400" dirty="0" smtClean="0"/>
              <a:t>Agenda</a:t>
            </a:r>
          </a:p>
          <a:p>
            <a:endParaRPr lang="de-DE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DSGVO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afm Webservice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Vergleichsrechner und afm Tools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afm Finanzplan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Aktuelle </a:t>
            </a: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Aktionen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Anhang Empfehlungen nach Sparte (</a:t>
            </a:r>
            <a:r>
              <a:rPr lang="de-DE" dirty="0"/>
              <a:t>A</a:t>
            </a:r>
            <a:r>
              <a:rPr lang="de-DE" dirty="0" smtClean="0"/>
              <a:t>uszug)</a:t>
            </a:r>
            <a:endParaRPr lang="de-DE" dirty="0"/>
          </a:p>
        </p:txBody>
      </p:sp>
      <p:sp>
        <p:nvSpPr>
          <p:cNvPr id="5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Id</a:t>
            </a:r>
            <a:r>
              <a:rPr lang="de-DE" dirty="0" smtClean="0"/>
              <a:t> </a:t>
            </a:r>
            <a:r>
              <a:rPr lang="de-DE" dirty="0" err="1" smtClean="0"/>
              <a:t>workshop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3611084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239</Words>
  <Application>Microsoft Office PowerPoint</Application>
  <PresentationFormat>Breitbild</PresentationFormat>
  <Paragraphs>70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Symbol</vt:lpstr>
      <vt:lpstr>Wingdings</vt:lpstr>
      <vt:lpstr>Design_afm</vt:lpstr>
      <vt:lpstr>ID Workshop -Privatversicherungen</vt:lpstr>
      <vt:lpstr>Id workshop</vt:lpstr>
      <vt:lpstr>DSGVO</vt:lpstr>
      <vt:lpstr>Afm Webservice</vt:lpstr>
      <vt:lpstr>Afm Webservice</vt:lpstr>
      <vt:lpstr>Rechentools und afm finanzplan</vt:lpstr>
      <vt:lpstr>Aktuelle aktionen</vt:lpstr>
      <vt:lpstr>Aktuelle aktionen</vt:lpstr>
      <vt:lpstr>Id workshop</vt:lpstr>
      <vt:lpstr>Empfehlungen | Haftpflicht</vt:lpstr>
      <vt:lpstr>Empfehlungen | Rechtsschutz</vt:lpstr>
      <vt:lpstr>Empfehlungen | Hausrat</vt:lpstr>
      <vt:lpstr>Empfehlungen | gebäude</vt:lpstr>
      <vt:lpstr>Vielen Dank für Ihre Aufmerksamkeit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Afm Webservice</dc:title>
  <dc:creator>Wäscher, Luisa</dc:creator>
  <cp:lastModifiedBy>Wilken, Ringo</cp:lastModifiedBy>
  <cp:revision>38</cp:revision>
  <cp:lastPrinted>2019-08-21T13:01:55Z</cp:lastPrinted>
  <dcterms:created xsi:type="dcterms:W3CDTF">2023-07-26T08:37:58Z</dcterms:created>
  <dcterms:modified xsi:type="dcterms:W3CDTF">2023-09-22T11:09:08Z</dcterms:modified>
</cp:coreProperties>
</file>