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9" r:id="rId1"/>
    <p:sldMasterId id="2147483773" r:id="rId2"/>
  </p:sldMasterIdLst>
  <p:notesMasterIdLst>
    <p:notesMasterId r:id="rId31"/>
  </p:notesMasterIdLst>
  <p:handoutMasterIdLst>
    <p:handoutMasterId r:id="rId32"/>
  </p:handoutMasterIdLst>
  <p:sldIdLst>
    <p:sldId id="704" r:id="rId3"/>
    <p:sldId id="502" r:id="rId4"/>
    <p:sldId id="701" r:id="rId5"/>
    <p:sldId id="658" r:id="rId6"/>
    <p:sldId id="686" r:id="rId7"/>
    <p:sldId id="702" r:id="rId8"/>
    <p:sldId id="703" r:id="rId9"/>
    <p:sldId id="687" r:id="rId10"/>
    <p:sldId id="688" r:id="rId11"/>
    <p:sldId id="696" r:id="rId12"/>
    <p:sldId id="700" r:id="rId13"/>
    <p:sldId id="699" r:id="rId14"/>
    <p:sldId id="674" r:id="rId15"/>
    <p:sldId id="689" r:id="rId16"/>
    <p:sldId id="339" r:id="rId17"/>
    <p:sldId id="693" r:id="rId18"/>
    <p:sldId id="694" r:id="rId19"/>
    <p:sldId id="673" r:id="rId20"/>
    <p:sldId id="692" r:id="rId21"/>
    <p:sldId id="690" r:id="rId22"/>
    <p:sldId id="691" r:id="rId23"/>
    <p:sldId id="695" r:id="rId24"/>
    <p:sldId id="697" r:id="rId25"/>
    <p:sldId id="698" r:id="rId26"/>
    <p:sldId id="341" r:id="rId27"/>
    <p:sldId id="685" r:id="rId28"/>
    <p:sldId id="682" r:id="rId29"/>
    <p:sldId id="683" r:id="rId30"/>
  </p:sldIdLst>
  <p:sldSz cx="12192000" cy="6858000"/>
  <p:notesSz cx="6761163" cy="99425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323" userDrawn="1">
          <p15:clr>
            <a:srgbClr val="F26B43"/>
          </p15:clr>
        </p15:guide>
        <p15:guide id="38" pos="767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King" initials="AnKi" lastIdx="1" clrIdx="0">
    <p:extLst>
      <p:ext uri="{19B8F6BF-5375-455C-9EA6-DF929625EA0E}">
        <p15:presenceInfo xmlns:p15="http://schemas.microsoft.com/office/powerpoint/2012/main" userId="Anthony Ki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137C9B"/>
    <a:srgbClr val="5F99AF"/>
    <a:srgbClr val="C60000"/>
    <a:srgbClr val="006950"/>
    <a:srgbClr val="CCD7DE"/>
    <a:srgbClr val="BECFDD"/>
    <a:srgbClr val="9DB7CC"/>
    <a:srgbClr val="5C87A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6866" autoAdjust="0"/>
  </p:normalViewPr>
  <p:slideViewPr>
    <p:cSldViewPr snapToGrid="0" showGuides="1">
      <p:cViewPr varScale="1">
        <p:scale>
          <a:sx n="116" d="100"/>
          <a:sy n="116" d="100"/>
        </p:scale>
        <p:origin x="102" y="450"/>
      </p:cViewPr>
      <p:guideLst>
        <p:guide orient="horz" pos="323"/>
        <p:guide pos="7673"/>
      </p:guideLst>
    </p:cSldViewPr>
  </p:slideViewPr>
  <p:outlineViewPr>
    <p:cViewPr>
      <p:scale>
        <a:sx n="33" d="100"/>
        <a:sy n="33" d="100"/>
      </p:scale>
      <p:origin x="0" y="-2863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20"/>
    </p:cViewPr>
  </p:sorterViewPr>
  <p:notesViewPr>
    <p:cSldViewPr snapToGrid="0">
      <p:cViewPr varScale="1">
        <p:scale>
          <a:sx n="90" d="100"/>
          <a:sy n="90" d="100"/>
        </p:scale>
        <p:origin x="37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29763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21.09.2023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43664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29763" y="9443664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29763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21.09.2023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43664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29763" y="9443664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05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19945786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77038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99322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8477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34684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747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14791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733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196302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58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7070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7243095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61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3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4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9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</a:t>
            </a:r>
          </a:p>
        </p:txBody>
      </p:sp>
    </p:spTree>
    <p:extLst>
      <p:ext uri="{BB962C8B-B14F-4D97-AF65-F5344CB8AC3E}">
        <p14:creationId xmlns:p14="http://schemas.microsoft.com/office/powerpoint/2010/main" val="237465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7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5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143212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3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8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3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2498255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4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9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5540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Diagramme</a:t>
            </a:r>
          </a:p>
        </p:txBody>
      </p:sp>
    </p:spTree>
    <p:extLst>
      <p:ext uri="{BB962C8B-B14F-4D97-AF65-F5344CB8AC3E}">
        <p14:creationId xmlns:p14="http://schemas.microsoft.com/office/powerpoint/2010/main" val="153847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8EABC81-5ACB-4532-81EB-AB290F291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1152" y="456781"/>
            <a:ext cx="11289696" cy="1143397"/>
          </a:xfrm>
          <a:prstGeom prst="rect">
            <a:avLst/>
          </a:prstGeom>
        </p:spPr>
        <p:txBody>
          <a:bodyPr anchor="t"/>
          <a:lstStyle>
            <a:lvl1pPr>
              <a:defRPr sz="3136">
                <a:latin typeface="+mj-lt"/>
              </a:defRPr>
            </a:lvl1pPr>
          </a:lstStyle>
          <a:p>
            <a:r>
              <a:rPr lang="de-DE" dirty="0"/>
              <a:t>Titel durch Klicken bearbeiten</a:t>
            </a:r>
            <a:endParaRPr lang="de-AT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xmlns="" id="{9AD9F09F-4E53-4F70-8135-6B34A9B4FE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343" y="1828696"/>
            <a:ext cx="7451599" cy="434353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92"/>
              </a:spcBef>
              <a:spcAft>
                <a:spcPts val="392"/>
              </a:spcAft>
              <a:buNone/>
              <a:defRPr>
                <a:latin typeface="+mn-lt"/>
              </a:defRPr>
            </a:lvl1pPr>
            <a:lvl2pPr marL="211680" indent="0">
              <a:buNone/>
              <a:defRPr>
                <a:latin typeface="+mn-lt"/>
              </a:defRPr>
            </a:lvl2pPr>
            <a:lvl3pPr marL="423360" indent="0">
              <a:buNone/>
              <a:defRPr>
                <a:latin typeface="+mn-lt"/>
              </a:defRPr>
            </a:lvl3pPr>
            <a:lvl4pPr marL="635040" indent="0">
              <a:buNone/>
              <a:defRPr>
                <a:latin typeface="+mn-lt"/>
              </a:defRPr>
            </a:lvl4pPr>
            <a:lvl5pPr marL="846720" indent="0">
              <a:buNone/>
              <a:defRPr>
                <a:latin typeface="+mn-lt"/>
              </a:defRPr>
            </a:lvl5pPr>
          </a:lstStyle>
          <a:p>
            <a:pPr lvl="0"/>
            <a:r>
              <a:rPr lang="de-DE" dirty="0"/>
              <a:t>Text durch Klicken bearbeiten</a:t>
            </a:r>
            <a:endParaRPr lang="de-AT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xmlns="" id="{3F09E9AE-C66C-4D56-85F5-7BFD2E2FE35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00096" y="6470528"/>
            <a:ext cx="790252" cy="117508"/>
          </a:xfrm>
          <a:prstGeom prst="rect">
            <a:avLst/>
          </a:prstGeom>
        </p:spPr>
        <p:txBody>
          <a:bodyPr/>
          <a:lstStyle/>
          <a:p>
            <a:fld id="{57EAF43A-9C5B-429A-971F-77AE924073CE}" type="datetime1">
              <a:rPr lang="de-DE" smtClean="0">
                <a:solidFill>
                  <a:srgbClr val="000000"/>
                </a:solidFill>
              </a:rPr>
              <a:pPr/>
              <a:t>21.09.2023</a:t>
            </a:fld>
            <a:endParaRPr lang="de-AT" dirty="0">
              <a:solidFill>
                <a:srgbClr val="000000"/>
              </a:solidFill>
            </a:endParaRP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xmlns="" id="{4666A476-6B5A-4CE8-A4BF-4FEE3F197D2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78228" y="6470527"/>
            <a:ext cx="4063055" cy="11750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AT" dirty="0">
                <a:solidFill>
                  <a:srgbClr val="000000"/>
                </a:solidFill>
              </a:rPr>
              <a:t>Helvetia </a:t>
            </a:r>
            <a:r>
              <a:rPr lang="de-AT" dirty="0" err="1">
                <a:solidFill>
                  <a:srgbClr val="000000"/>
                </a:solidFill>
              </a:rPr>
              <a:t>WorkLife</a:t>
            </a:r>
            <a:r>
              <a:rPr lang="de-AT" dirty="0">
                <a:solidFill>
                  <a:srgbClr val="000000"/>
                </a:solidFill>
              </a:rPr>
              <a:t> </a:t>
            </a:r>
            <a:r>
              <a:rPr lang="de-AT" dirty="0" err="1">
                <a:solidFill>
                  <a:srgbClr val="000000"/>
                </a:solidFill>
              </a:rPr>
              <a:t>Direct</a:t>
            </a:r>
            <a:r>
              <a:rPr lang="de-AT" dirty="0">
                <a:solidFill>
                  <a:srgbClr val="000000"/>
                </a:solidFill>
              </a:rPr>
              <a:t> - Arbeitnehmerpräsentation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xmlns="" id="{2355D682-6FF8-4DF4-B59A-D2BB3864538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451154" y="6470527"/>
            <a:ext cx="227073" cy="117509"/>
          </a:xfrm>
          <a:prstGeom prst="rect">
            <a:avLst/>
          </a:prstGeom>
        </p:spPr>
        <p:txBody>
          <a:bodyPr/>
          <a:lstStyle/>
          <a:p>
            <a:fld id="{8A502CCC-8A67-4693-AC99-52F4840EABEB}" type="slidenum">
              <a:rPr lang="de-AT" smtClean="0">
                <a:solidFill>
                  <a:srgbClr val="000000"/>
                </a:solidFill>
              </a:rPr>
              <a:pPr/>
              <a:t>‹Nr.›</a:t>
            </a:fld>
            <a:endParaRPr lang="de-AT" dirty="0">
              <a:solidFill>
                <a:srgbClr val="000000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C354CAFE-A045-4BE4-99A4-F5F8D749CF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618" y="6085111"/>
            <a:ext cx="1328229" cy="59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82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970940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173929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799042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640287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8829780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9519223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38883996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6512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4658484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5292933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53387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60477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548515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23473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55400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03579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10590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355978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44495766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10687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937694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5819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616000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44110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02838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50872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4438004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514594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086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71412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1680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5398402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41000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379963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2131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15173376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313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25215882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228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131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52551164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098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9238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84436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6650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77458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51848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8EABC81-5ACB-4532-81EB-AB290F291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1152" y="456781"/>
            <a:ext cx="11289696" cy="1143397"/>
          </a:xfrm>
          <a:prstGeom prst="rect">
            <a:avLst/>
          </a:prstGeom>
        </p:spPr>
        <p:txBody>
          <a:bodyPr anchor="t"/>
          <a:lstStyle>
            <a:lvl1pPr>
              <a:defRPr sz="3136">
                <a:latin typeface="+mj-lt"/>
              </a:defRPr>
            </a:lvl1pPr>
          </a:lstStyle>
          <a:p>
            <a:r>
              <a:rPr lang="de-DE" dirty="0"/>
              <a:t>Titel durch Klicken bearbeiten</a:t>
            </a:r>
            <a:endParaRPr lang="de-AT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xmlns="" id="{9AD9F09F-4E53-4F70-8135-6B34A9B4FE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343" y="1828696"/>
            <a:ext cx="7451599" cy="434353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92"/>
              </a:spcBef>
              <a:spcAft>
                <a:spcPts val="392"/>
              </a:spcAft>
              <a:buNone/>
              <a:defRPr>
                <a:latin typeface="+mn-lt"/>
              </a:defRPr>
            </a:lvl1pPr>
            <a:lvl2pPr marL="211680" indent="0">
              <a:buNone/>
              <a:defRPr>
                <a:latin typeface="+mn-lt"/>
              </a:defRPr>
            </a:lvl2pPr>
            <a:lvl3pPr marL="423360" indent="0">
              <a:buNone/>
              <a:defRPr>
                <a:latin typeface="+mn-lt"/>
              </a:defRPr>
            </a:lvl3pPr>
            <a:lvl4pPr marL="635040" indent="0">
              <a:buNone/>
              <a:defRPr>
                <a:latin typeface="+mn-lt"/>
              </a:defRPr>
            </a:lvl4pPr>
            <a:lvl5pPr marL="846720" indent="0">
              <a:buNone/>
              <a:defRPr>
                <a:latin typeface="+mn-lt"/>
              </a:defRPr>
            </a:lvl5pPr>
          </a:lstStyle>
          <a:p>
            <a:pPr lvl="0"/>
            <a:r>
              <a:rPr lang="de-DE" dirty="0"/>
              <a:t>Text durch Klicken bearbeiten</a:t>
            </a:r>
            <a:endParaRPr lang="de-AT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xmlns="" id="{3F09E9AE-C66C-4D56-85F5-7BFD2E2FE35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00096" y="6470528"/>
            <a:ext cx="790252" cy="117508"/>
          </a:xfrm>
          <a:prstGeom prst="rect">
            <a:avLst/>
          </a:prstGeom>
        </p:spPr>
        <p:txBody>
          <a:bodyPr/>
          <a:lstStyle/>
          <a:p>
            <a:fld id="{57EAF43A-9C5B-429A-971F-77AE924073CE}" type="datetime1">
              <a:rPr lang="de-DE" smtClean="0"/>
              <a:pPr/>
              <a:t>21.09.2023</a:t>
            </a:fld>
            <a:endParaRPr lang="de-AT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xmlns="" id="{4666A476-6B5A-4CE8-A4BF-4FEE3F197D2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78228" y="6470527"/>
            <a:ext cx="4063055" cy="11750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AT" dirty="0" smtClean="0"/>
              <a:t>Helvetia </a:t>
            </a:r>
            <a:r>
              <a:rPr lang="de-AT" dirty="0" err="1" smtClean="0"/>
              <a:t>WorkLife</a:t>
            </a:r>
            <a:r>
              <a:rPr lang="de-AT" dirty="0" smtClean="0"/>
              <a:t> </a:t>
            </a:r>
            <a:r>
              <a:rPr lang="de-AT" dirty="0" err="1" smtClean="0"/>
              <a:t>Direct</a:t>
            </a:r>
            <a:r>
              <a:rPr lang="de-AT" dirty="0" smtClean="0"/>
              <a:t> - Arbeitnehmerpräsentation</a:t>
            </a:r>
            <a:endParaRPr lang="de-AT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xmlns="" id="{2355D682-6FF8-4DF4-B59A-D2BB3864538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451154" y="6470527"/>
            <a:ext cx="227073" cy="117509"/>
          </a:xfrm>
          <a:prstGeom prst="rect">
            <a:avLst/>
          </a:prstGeom>
        </p:spPr>
        <p:txBody>
          <a:bodyPr/>
          <a:lstStyle/>
          <a:p>
            <a:fld id="{8A502CCC-8A67-4693-AC99-52F4840EABEB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C354CAFE-A045-4BE4-99A4-F5F8D749CF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618" y="6085111"/>
            <a:ext cx="1328229" cy="59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36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1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08799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6600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430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7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23532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93791669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58570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4707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156725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77765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7672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9618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421926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7199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3891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44555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58377277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25519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54966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7593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52094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6196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3685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1395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52486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93687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544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31282788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28098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37334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10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93837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33665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1010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6869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7714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26956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90847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9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83.xml"/><Relationship Id="rId34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Relationship Id="rId63" Type="http://schemas.openxmlformats.org/officeDocument/2006/relationships/theme" Target="../theme/theme2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oleObject" Target="../embeddings/oleObject1.bin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61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tags" Target="../tags/tag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vmlDrawing" Target="../drawings/vmlDrawing1.vm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image" Target="../media/image5.emf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56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6" r:id="rId27"/>
    <p:sldLayoutId id="2147483737" r:id="rId28"/>
    <p:sldLayoutId id="2147483738" r:id="rId29"/>
    <p:sldLayoutId id="2147483739" r:id="rId30"/>
    <p:sldLayoutId id="2147483740" r:id="rId31"/>
    <p:sldLayoutId id="2147483741" r:id="rId32"/>
    <p:sldLayoutId id="2147483742" r:id="rId33"/>
    <p:sldLayoutId id="2147483743" r:id="rId34"/>
    <p:sldLayoutId id="2147483744" r:id="rId35"/>
    <p:sldLayoutId id="2147483745" r:id="rId36"/>
    <p:sldLayoutId id="2147483746" r:id="rId37"/>
    <p:sldLayoutId id="2147483747" r:id="rId38"/>
    <p:sldLayoutId id="2147483748" r:id="rId39"/>
    <p:sldLayoutId id="2147483749" r:id="rId40"/>
    <p:sldLayoutId id="2147483750" r:id="rId41"/>
    <p:sldLayoutId id="2147483751" r:id="rId42"/>
    <p:sldLayoutId id="2147483752" r:id="rId43"/>
    <p:sldLayoutId id="2147483753" r:id="rId44"/>
    <p:sldLayoutId id="2147483754" r:id="rId45"/>
    <p:sldLayoutId id="2147483755" r:id="rId46"/>
    <p:sldLayoutId id="2147483756" r:id="rId47"/>
    <p:sldLayoutId id="2147483760" r:id="rId48"/>
    <p:sldLayoutId id="2147483762" r:id="rId49"/>
    <p:sldLayoutId id="2147483764" r:id="rId50"/>
    <p:sldLayoutId id="2147483767" r:id="rId51"/>
    <p:sldLayoutId id="2147483768" r:id="rId52"/>
    <p:sldLayoutId id="2147483677" r:id="rId53"/>
    <p:sldLayoutId id="2147483697" r:id="rId54"/>
    <p:sldLayoutId id="2147483684" r:id="rId55"/>
    <p:sldLayoutId id="2147483680" r:id="rId56"/>
    <p:sldLayoutId id="2147483682" r:id="rId57"/>
    <p:sldLayoutId id="2147483691" r:id="rId58"/>
    <p:sldLayoutId id="2147483688" r:id="rId59"/>
    <p:sldLayoutId id="2147483696" r:id="rId60"/>
    <p:sldLayoutId id="2147483694" r:id="rId61"/>
    <p:sldLayoutId id="2147483772" r:id="rId6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xmlns="" id="{370F3B4D-9B6D-70B3-AEB7-F93941328A9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5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think-cell Folie" r:id="rId66" imgW="592" imgH="591" progId="TCLayout.ActiveDocument.1">
                  <p:embed/>
                </p:oleObj>
              </mc:Choice>
              <mc:Fallback>
                <p:oleObj name="think-cell Folie" r:id="rId66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SIPCMContentMarking" descr="{&quot;HashCode&quot;:-1692887849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xmlns="" id="{A00D4E60-39BF-C6C9-9970-373E15DB2B61}"/>
              </a:ext>
            </a:extLst>
          </p:cNvPr>
          <p:cNvSpPr txBox="1"/>
          <p:nvPr userDrawn="1"/>
        </p:nvSpPr>
        <p:spPr>
          <a:xfrm>
            <a:off x="0" y="0"/>
            <a:ext cx="663105" cy="25236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r>
              <a:rPr lang="de-DE" sz="1000">
                <a:solidFill>
                  <a:srgbClr val="000000"/>
                </a:solidFill>
                <a:latin typeface="CorpoS" pitchFamily="2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77530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  <p:sldLayoutId id="2147483790" r:id="rId17"/>
    <p:sldLayoutId id="2147483791" r:id="rId18"/>
    <p:sldLayoutId id="2147483792" r:id="rId19"/>
    <p:sldLayoutId id="2147483793" r:id="rId20"/>
    <p:sldLayoutId id="2147483794" r:id="rId21"/>
    <p:sldLayoutId id="2147483795" r:id="rId22"/>
    <p:sldLayoutId id="2147483796" r:id="rId23"/>
    <p:sldLayoutId id="2147483797" r:id="rId24"/>
    <p:sldLayoutId id="2147483798" r:id="rId25"/>
    <p:sldLayoutId id="2147483799" r:id="rId26"/>
    <p:sldLayoutId id="2147483800" r:id="rId27"/>
    <p:sldLayoutId id="2147483801" r:id="rId28"/>
    <p:sldLayoutId id="2147483802" r:id="rId29"/>
    <p:sldLayoutId id="2147483803" r:id="rId30"/>
    <p:sldLayoutId id="2147483804" r:id="rId31"/>
    <p:sldLayoutId id="2147483805" r:id="rId32"/>
    <p:sldLayoutId id="2147483806" r:id="rId33"/>
    <p:sldLayoutId id="2147483807" r:id="rId34"/>
    <p:sldLayoutId id="2147483808" r:id="rId35"/>
    <p:sldLayoutId id="2147483809" r:id="rId36"/>
    <p:sldLayoutId id="2147483810" r:id="rId37"/>
    <p:sldLayoutId id="2147483811" r:id="rId38"/>
    <p:sldLayoutId id="2147483812" r:id="rId39"/>
    <p:sldLayoutId id="2147483813" r:id="rId40"/>
    <p:sldLayoutId id="2147483814" r:id="rId41"/>
    <p:sldLayoutId id="2147483815" r:id="rId42"/>
    <p:sldLayoutId id="2147483816" r:id="rId43"/>
    <p:sldLayoutId id="2147483817" r:id="rId44"/>
    <p:sldLayoutId id="2147483818" r:id="rId45"/>
    <p:sldLayoutId id="2147483819" r:id="rId46"/>
    <p:sldLayoutId id="2147483820" r:id="rId47"/>
    <p:sldLayoutId id="2147483821" r:id="rId48"/>
    <p:sldLayoutId id="2147483822" r:id="rId49"/>
    <p:sldLayoutId id="2147483823" r:id="rId50"/>
    <p:sldLayoutId id="2147483824" r:id="rId51"/>
    <p:sldLayoutId id="2147483825" r:id="rId52"/>
    <p:sldLayoutId id="2147483826" r:id="rId53"/>
    <p:sldLayoutId id="2147483827" r:id="rId54"/>
    <p:sldLayoutId id="2147483828" r:id="rId55"/>
    <p:sldLayoutId id="2147483829" r:id="rId56"/>
    <p:sldLayoutId id="2147483830" r:id="rId57"/>
    <p:sldLayoutId id="2147483831" r:id="rId58"/>
    <p:sldLayoutId id="2147483832" r:id="rId59"/>
    <p:sldLayoutId id="2147483833" r:id="rId60"/>
    <p:sldLayoutId id="2147483834" r:id="rId61"/>
    <p:sldLayoutId id="2147483835" r:id="rId6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m-berater.de/index.php?id=4377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://www.afm-berater.de/fileadmin/templates/intranet/stammordner/Marketing/Werbemittel/Flyer___Beileger/Pensionsmanagement/afm_Direktversicherung.pdf" TargetMode="Externa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slideLayout" Target="../slideLayouts/slideLayout86.xml"/><Relationship Id="rId7" Type="http://schemas.openxmlformats.org/officeDocument/2006/relationships/image" Target="../media/image18.jpe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hyperlink" Target="https://bavinfo.net/QIMAGermanyGmbH" TargetMode="Externa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afm-berater.de/fileadmin/templates/intranet/stammordner/Marketing/Werbemittel/Flyer___Beileger/Pensionsmanagement/afm_bAV_Durchfuehrungswege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afm-berater.de/index.php?id=5740" TargetMode="Externa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www.afm-berater.de/index.php?id=5741" TargetMode="Externa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afm-berater.de/index.php?id=5822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afm-berater.de/index.php?id=5740" TargetMode="Externa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afm-berater.de/index.php?id=5744" TargetMode="Externa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www.afm-berater.de/index.php?id=9327" TargetMode="Externa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www.afm-berater.de/index.php?id=582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5" y="1673182"/>
            <a:ext cx="11115675" cy="141922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813" y="2909277"/>
            <a:ext cx="6315075" cy="96202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075" y="3871302"/>
            <a:ext cx="7117492" cy="25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193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452" y="2857124"/>
            <a:ext cx="5446726" cy="3860157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Marketing - Flyer</a:t>
            </a:r>
            <a:endParaRPr lang="de-DE" dirty="0"/>
          </a:p>
        </p:txBody>
      </p:sp>
      <p:pic>
        <p:nvPicPr>
          <p:cNvPr id="5" name="Grafik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220" y="1671481"/>
            <a:ext cx="4884097" cy="482085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6" name="Grafik 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8317" y="1671481"/>
            <a:ext cx="4789611" cy="3408744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9590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xmlns="" id="{22846AF4-F1A1-4700-5B2E-4F7F4DE33C7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think-cell Folie" r:id="rId4" imgW="592" imgH="591" progId="TCLayout.ActiveDocument.1">
                  <p:embed/>
                </p:oleObj>
              </mc:Choice>
              <mc:Fallback>
                <p:oleObj name="think-cell Folie" r:id="rId4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 smtClean="0"/>
              <a:t>Beispiel für ein Portal | </a:t>
            </a:r>
            <a:r>
              <a:rPr lang="de-DE" dirty="0"/>
              <a:t>Informieren und </a:t>
            </a:r>
            <a:r>
              <a:rPr lang="de-DE" dirty="0" smtClean="0"/>
              <a:t>Berechnen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>
                <a:hlinkClick r:id="rId6"/>
              </a:rPr>
              <a:t>https://bavinfo.net/QIMAGermanyGmbH</a:t>
            </a:r>
            <a:r>
              <a:rPr lang="de-DE" dirty="0" smtClean="0">
                <a:hlinkClick r:id="rId6"/>
              </a:rPr>
              <a:t> 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C94E3C34-99B4-73B9-E2BC-E39CBAD7F06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54"/>
          <a:stretch/>
        </p:blipFill>
        <p:spPr>
          <a:xfrm>
            <a:off x="1466225" y="1530910"/>
            <a:ext cx="3795119" cy="482124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ADF82DD5-5D6F-FC98-5368-B5DDD9B841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59057"/>
            <a:ext cx="5180984" cy="300584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xmlns="" id="{EF4EDACA-8DB3-E892-F3FF-797E57EDD4C7}"/>
              </a:ext>
            </a:extLst>
          </p:cNvPr>
          <p:cNvSpPr txBox="1"/>
          <p:nvPr/>
        </p:nvSpPr>
        <p:spPr>
          <a:xfrm>
            <a:off x="7607168" y="5543146"/>
            <a:ext cx="3401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  <a:hlinkClick r:id="rId6"/>
              </a:rPr>
              <a:t>https://</a:t>
            </a:r>
            <a:r>
              <a:rPr lang="de-DE" sz="1400" dirty="0" smtClean="0">
                <a:solidFill>
                  <a:srgbClr val="000000"/>
                </a:solidFill>
                <a:hlinkClick r:id="rId6"/>
              </a:rPr>
              <a:t>bavinfo.net/QIMAGermanyGmbH</a:t>
            </a:r>
            <a:endParaRPr lang="de-DE" sz="1400" dirty="0" smtClean="0">
              <a:solidFill>
                <a:srgbClr val="000000"/>
              </a:solidFill>
            </a:endParaRPr>
          </a:p>
          <a:p>
            <a:endParaRPr lang="de-DE" sz="1400" dirty="0">
              <a:solidFill>
                <a:srgbClr val="0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93E37C72-E388-1FD3-0E6E-1F1D008D7FD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533" y="4969677"/>
            <a:ext cx="1747604" cy="174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4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Übersicht Durchführungswege der </a:t>
            </a:r>
            <a:r>
              <a:rPr lang="de-DE" dirty="0" err="1" smtClean="0"/>
              <a:t>bAV</a:t>
            </a:r>
            <a:endParaRPr lang="de-DE" dirty="0"/>
          </a:p>
        </p:txBody>
      </p:sp>
      <p:pic>
        <p:nvPicPr>
          <p:cNvPr id="5" name="Grafik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200" y="1695766"/>
            <a:ext cx="7214245" cy="510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1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762089"/>
              </p:ext>
            </p:extLst>
          </p:nvPr>
        </p:nvGraphicFramePr>
        <p:xfrm>
          <a:off x="914581" y="1816094"/>
          <a:ext cx="8378278" cy="4536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80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674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927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88256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AV/geplanter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Information 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Leistungsregulierung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Austrittsprotokoll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Abfindungsvereinbarung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Versorgungsordnung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endParaRPr lang="de-DE" sz="1400" b="0" i="0" spc="0" dirty="0">
                        <a:solidFill>
                          <a:srgbClr val="1D2D4B"/>
                        </a:solidFill>
                      </a:endParaRPr>
                    </a:p>
                  </a:txBody>
                  <a:tcPr marL="89094" marR="89094" marT="44547" marB="44547"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8256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err="1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bAV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/vorzeitiger</a:t>
                      </a:r>
                      <a:r>
                        <a:rPr lang="de-DE" sz="1400" b="1" i="0" spc="0" baseline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Information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Leistungsregulierung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9775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bAV/ohne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Haftungsbefreiung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Begleitung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Arbeitsplatzattraktivität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79775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Neuer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</a:t>
                      </a:r>
                      <a:r>
                        <a:rPr lang="de-DE" sz="1400" b="1" i="0" spc="0" baseline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bestehender oder ohne bAV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Überprüfung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Risikovermeidung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Arbeitsplatzattraktivität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Portabilitätscheck/MA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err="1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Umwandlungsvereinba-rung</a:t>
                      </a: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/Protokoll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Versorgungsordnung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ARBEITSRECHTlich</a:t>
            </a:r>
            <a:r>
              <a:rPr lang="de-DE" dirty="0" smtClean="0"/>
              <a:t> RELEVANTE </a:t>
            </a:r>
            <a:r>
              <a:rPr lang="de-DE" cap="none" dirty="0" err="1" smtClean="0"/>
              <a:t>b</a:t>
            </a:r>
            <a:r>
              <a:rPr lang="de-DE" dirty="0" err="1" smtClean="0"/>
              <a:t>AV-GESCHÄFTSvorfälle</a:t>
            </a:r>
            <a:r>
              <a:rPr lang="de-DE" dirty="0" smtClean="0"/>
              <a:t> - Arbeitgeber</a:t>
            </a:r>
            <a:endParaRPr lang="de-DE" dirty="0"/>
          </a:p>
        </p:txBody>
      </p:sp>
      <p:cxnSp>
        <p:nvCxnSpPr>
          <p:cNvPr id="7" name="Gerade Verbindung mit Pfeil 6"/>
          <p:cNvCxnSpPr>
            <a:cxnSpLocks noChangeShapeType="1"/>
          </p:cNvCxnSpPr>
          <p:nvPr/>
        </p:nvCxnSpPr>
        <p:spPr bwMode="auto">
          <a:xfrm flipV="1">
            <a:off x="843747" y="1748829"/>
            <a:ext cx="0" cy="4702322"/>
          </a:xfrm>
          <a:prstGeom prst="straightConnector1">
            <a:avLst/>
          </a:prstGeom>
          <a:noFill/>
          <a:ln w="19050" algn="ctr">
            <a:solidFill>
              <a:srgbClr val="777777">
                <a:alpha val="70000"/>
              </a:srgbClr>
            </a:solidFill>
            <a:round/>
            <a:headEnd/>
            <a:tailEnd type="triangle" w="lg" len="lg"/>
          </a:ln>
        </p:spPr>
      </p:cxnSp>
      <p:cxnSp>
        <p:nvCxnSpPr>
          <p:cNvPr id="8" name="Gerade Verbindung mit Pfeil 7"/>
          <p:cNvCxnSpPr>
            <a:cxnSpLocks noChangeShapeType="1"/>
          </p:cNvCxnSpPr>
          <p:nvPr/>
        </p:nvCxnSpPr>
        <p:spPr bwMode="auto">
          <a:xfrm>
            <a:off x="860680" y="6451151"/>
            <a:ext cx="8495679" cy="0"/>
          </a:xfrm>
          <a:prstGeom prst="straightConnector1">
            <a:avLst/>
          </a:prstGeom>
          <a:noFill/>
          <a:ln w="19050" algn="ctr">
            <a:solidFill>
              <a:srgbClr val="777777">
                <a:alpha val="70000"/>
              </a:srgbClr>
            </a:solidFill>
            <a:round/>
            <a:headEnd/>
            <a:tailEnd type="triangle" w="lg" len="lg"/>
          </a:ln>
        </p:spPr>
      </p:cxnSp>
      <p:sp>
        <p:nvSpPr>
          <p:cNvPr id="9" name="Rechteck 8"/>
          <p:cNvSpPr>
            <a:spLocks noChangeArrowheads="1"/>
          </p:cNvSpPr>
          <p:nvPr/>
        </p:nvSpPr>
        <p:spPr bwMode="auto">
          <a:xfrm rot="16200000">
            <a:off x="-275463" y="2769607"/>
            <a:ext cx="17617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sz="14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</a:rPr>
              <a:t>Beschäftigungsverlauf</a:t>
            </a:r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7282035" y="6512637"/>
            <a:ext cx="185948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sz="14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</a:rPr>
              <a:t>Handlungsmaßnahmen</a:t>
            </a:r>
          </a:p>
        </p:txBody>
      </p:sp>
    </p:spTree>
    <p:extLst>
      <p:ext uri="{BB962C8B-B14F-4D97-AF65-F5344CB8AC3E}">
        <p14:creationId xmlns:p14="http://schemas.microsoft.com/office/powerpoint/2010/main" val="48987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de-DE" b="1" dirty="0" smtClean="0"/>
          </a:p>
          <a:p>
            <a:pPr marL="457200" indent="-457200">
              <a:buFont typeface="+mj-lt"/>
              <a:buAutoNum type="arabicPeriod"/>
            </a:pPr>
            <a:r>
              <a:rPr lang="de-DE" b="1" dirty="0" smtClean="0"/>
              <a:t>Anspruch </a:t>
            </a:r>
            <a:r>
              <a:rPr lang="de-DE" b="1" dirty="0"/>
              <a:t>auch bei </a:t>
            </a:r>
            <a:r>
              <a:rPr lang="de-DE" b="1" dirty="0" smtClean="0"/>
              <a:t>Arbeitgeberwechsel</a:t>
            </a:r>
            <a:endParaRPr lang="de-DE" dirty="0" smtClean="0"/>
          </a:p>
          <a:p>
            <a:pPr marL="914400" lvl="1" indent="-45720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Sollten</a:t>
            </a:r>
            <a:r>
              <a:rPr lang="de-DE" sz="1200" dirty="0"/>
              <a:t> </a:t>
            </a: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Ihr derzeitiges Unternehmen einmal verlassen, können Sie die </a:t>
            </a:r>
            <a:r>
              <a:rPr lang="de-DE" sz="1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Direktversicherung </a:t>
            </a: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 oder beim neuen Arbeitgeber </a:t>
            </a:r>
            <a:r>
              <a:rPr lang="de-DE" sz="1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fortführen</a:t>
            </a:r>
          </a:p>
          <a:p>
            <a:pPr marL="914400" lvl="1" indent="-457200">
              <a:buFont typeface="Symbol" panose="05050102010706020507" pitchFamily="18" charset="2"/>
              <a:buChar char="-"/>
            </a:pPr>
            <a:endParaRPr lang="de-DE" sz="18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b="1" dirty="0"/>
              <a:t>Insolvenzschutz</a:t>
            </a:r>
          </a:p>
          <a:p>
            <a:pPr marL="914400" lvl="1" indent="-45720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Leistungen aus der Direktversicherung bleiben Ihnen auch bei eigener Insolvenz oder der des Arbeitgebers </a:t>
            </a:r>
            <a:r>
              <a:rPr lang="de-DE" sz="1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erhalten</a:t>
            </a:r>
          </a:p>
          <a:p>
            <a:pPr marL="914400" lvl="1" indent="-457200">
              <a:buFont typeface="Symbol" panose="05050102010706020507" pitchFamily="18" charset="2"/>
              <a:buChar char="-"/>
            </a:pPr>
            <a:endParaRPr lang="de-DE" sz="18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b="1" dirty="0"/>
              <a:t>Schutz vor Zugriff bei Bezug von </a:t>
            </a:r>
            <a:r>
              <a:rPr lang="de-DE" b="1" dirty="0" smtClean="0"/>
              <a:t>Bürgergeld</a:t>
            </a:r>
            <a:endParaRPr lang="de-DE" b="1" dirty="0"/>
          </a:p>
          <a:p>
            <a:pPr marL="914400" lvl="1" indent="-45720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Vermögenswerte sind vor einer Auflösung geschützt, sollten Sie jemals </a:t>
            </a:r>
            <a:r>
              <a:rPr lang="de-DE" sz="1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Bürgergeld in </a:t>
            </a: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Anspruch nehmen </a:t>
            </a:r>
            <a:r>
              <a:rPr lang="de-DE" sz="1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müssen</a:t>
            </a:r>
            <a:endParaRPr lang="de-DE" sz="18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 Bezug von Grundsicherung im Alter sind Renten aus einer betrieblichen Vorsorge teilweise </a:t>
            </a:r>
            <a:r>
              <a:rPr lang="de-DE" sz="1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anrechnungsfrei</a:t>
            </a:r>
            <a:endParaRPr lang="de-DE" sz="18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Symbol" panose="05050102010706020507" pitchFamily="18" charset="2"/>
              <a:buChar char="-"/>
            </a:pPr>
            <a:endParaRPr lang="de-DE" sz="18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Symbol" panose="05050102010706020507" pitchFamily="18" charset="2"/>
              <a:buChar char="-"/>
            </a:pPr>
            <a:endParaRPr lang="de-DE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wichtigsten Grundlagen - Arbeitnehmer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489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364220" y="1594734"/>
            <a:ext cx="11344076" cy="387626"/>
          </a:xfrm>
          <a:prstGeom prst="rect">
            <a:avLst/>
          </a:prstGeom>
          <a:solidFill>
            <a:srgbClr val="5C87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365421" y="2641736"/>
            <a:ext cx="11344076" cy="387626"/>
          </a:xfrm>
          <a:prstGeom prst="rect">
            <a:avLst/>
          </a:prstGeom>
          <a:solidFill>
            <a:srgbClr val="5C87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365421" y="5132173"/>
            <a:ext cx="11344076" cy="387626"/>
          </a:xfrm>
          <a:prstGeom prst="rect">
            <a:avLst/>
          </a:prstGeom>
          <a:solidFill>
            <a:srgbClr val="5C87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>
                <a:cs typeface="Times New Roman" pitchFamily="18" charset="0"/>
              </a:rPr>
              <a:t>Anspruch auch bei Arbeitgeberwechsel - Arbeitnehmer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7096" y="1584958"/>
            <a:ext cx="11345480" cy="4798504"/>
          </a:xfrm>
        </p:spPr>
        <p:txBody>
          <a:bodyPr/>
          <a:lstStyle/>
          <a:p>
            <a:pPr marL="0" indent="0">
              <a:buNone/>
            </a:pPr>
            <a:r>
              <a:rPr lang="de-DE" b="1" dirty="0" smtClean="0">
                <a:solidFill>
                  <a:schemeClr val="bg1"/>
                </a:solidFill>
              </a:rPr>
              <a:t>   Fortführung</a:t>
            </a:r>
            <a:endParaRPr lang="de-DE" dirty="0" smtClean="0">
              <a:solidFill>
                <a:schemeClr val="bg1"/>
              </a:solidFill>
            </a:endParaRPr>
          </a:p>
          <a:p>
            <a:r>
              <a:rPr lang="de-DE" dirty="0" smtClean="0"/>
              <a:t>Arbeitnehmer kann den Vertrag als Versicherungsnehmer fortführen (versicherungsvertragliche Lösung)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chemeClr val="bg1"/>
                </a:solidFill>
              </a:rPr>
              <a:t>   Abfindung</a:t>
            </a:r>
            <a:endParaRPr lang="de-DE" b="1" dirty="0">
              <a:solidFill>
                <a:schemeClr val="bg1"/>
              </a:solidFill>
            </a:endParaRPr>
          </a:p>
          <a:p>
            <a:r>
              <a:rPr lang="de-DE" dirty="0" smtClean="0"/>
              <a:t>In den Grenzen des Betriebsrentengesetz (BetrAVG) möglich: max. 1 % der Bezugsgröße </a:t>
            </a:r>
            <a:br>
              <a:rPr lang="de-DE" dirty="0" smtClean="0"/>
            </a:br>
            <a:r>
              <a:rPr lang="de-DE" dirty="0" smtClean="0"/>
              <a:t>(§ 18 SGB IV)</a:t>
            </a:r>
          </a:p>
          <a:p>
            <a:r>
              <a:rPr lang="de-DE" b="1" dirty="0" smtClean="0"/>
              <a:t>Alte Bundesländer: </a:t>
            </a:r>
            <a:r>
              <a:rPr lang="de-DE" dirty="0" smtClean="0"/>
              <a:t>4.074 </a:t>
            </a:r>
            <a:r>
              <a:rPr lang="de-DE" dirty="0"/>
              <a:t>€</a:t>
            </a:r>
            <a:r>
              <a:rPr lang="de-DE" dirty="0" smtClean="0"/>
              <a:t> Kapital bzw. 33,95 € Monatsrente </a:t>
            </a:r>
          </a:p>
          <a:p>
            <a:pPr lvl="1"/>
            <a:r>
              <a:rPr lang="de-DE" dirty="0" smtClean="0"/>
              <a:t>2024 wahrscheinlich 4.242 € Kapital bzw. 35,35 € Monatsrente</a:t>
            </a:r>
          </a:p>
          <a:p>
            <a:r>
              <a:rPr lang="de-DE" b="1" dirty="0" smtClean="0"/>
              <a:t>Neue </a:t>
            </a:r>
            <a:r>
              <a:rPr lang="de-DE" b="1" dirty="0"/>
              <a:t>Bundesländer: </a:t>
            </a:r>
            <a:r>
              <a:rPr lang="de-DE" dirty="0" smtClean="0"/>
              <a:t>3.948 € </a:t>
            </a:r>
            <a:r>
              <a:rPr lang="de-DE" dirty="0"/>
              <a:t>Kapital bzw. </a:t>
            </a:r>
            <a:r>
              <a:rPr lang="de-DE" dirty="0" smtClean="0"/>
              <a:t>32,90 € Monatsrente</a:t>
            </a:r>
          </a:p>
          <a:p>
            <a:pPr lvl="1"/>
            <a:r>
              <a:rPr lang="de-DE" dirty="0"/>
              <a:t>2024 wahrscheinlich </a:t>
            </a:r>
            <a:r>
              <a:rPr lang="de-DE" dirty="0" smtClean="0"/>
              <a:t>4.158 € </a:t>
            </a:r>
            <a:r>
              <a:rPr lang="de-DE" dirty="0"/>
              <a:t>Kapital bzw. </a:t>
            </a:r>
            <a:r>
              <a:rPr lang="de-DE" dirty="0" smtClean="0"/>
              <a:t>34,65 </a:t>
            </a:r>
            <a:r>
              <a:rPr lang="de-DE" dirty="0"/>
              <a:t>€ </a:t>
            </a:r>
            <a:r>
              <a:rPr lang="de-DE" dirty="0" smtClean="0"/>
              <a:t>Monatsrente</a:t>
            </a:r>
            <a:endParaRPr lang="de-DE" sz="200" dirty="0" smtClean="0"/>
          </a:p>
          <a:p>
            <a:pPr marL="0" indent="0">
              <a:buNone/>
            </a:pPr>
            <a:r>
              <a:rPr lang="de-DE" b="1" dirty="0" smtClean="0">
                <a:solidFill>
                  <a:schemeClr val="bg1"/>
                </a:solidFill>
              </a:rPr>
              <a:t>   Übertragung auf neuen Arbeitgeber</a:t>
            </a:r>
          </a:p>
          <a:p>
            <a:r>
              <a:rPr lang="de-DE" dirty="0" smtClean="0"/>
              <a:t>Fortführung des Vertrages mittels VN-Wechsel</a:t>
            </a:r>
          </a:p>
          <a:p>
            <a:r>
              <a:rPr lang="de-DE" dirty="0" smtClean="0"/>
              <a:t>Wertgleiche Fortführung über Versorgungswerk des neuen AG nach Übertragung … („gebildetes Kapital)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217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Beraterportal - Grundwissen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24" y="1620432"/>
            <a:ext cx="9580952" cy="49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0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Beraterportal - Fachlektüre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24" y="1709675"/>
            <a:ext cx="9580952" cy="46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Beraterportal – Praxishandbuch </a:t>
            </a:r>
            <a:r>
              <a:rPr lang="de-DE" dirty="0" err="1" smtClean="0"/>
              <a:t>bAV</a:t>
            </a:r>
            <a:endParaRPr lang="de-DE" dirty="0"/>
          </a:p>
        </p:txBody>
      </p:sp>
      <p:pic>
        <p:nvPicPr>
          <p:cNvPr id="6" name="Grafik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989" y="1695766"/>
            <a:ext cx="7866667" cy="49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91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Beispiel: Mitarbeiter Verlässt Unternehmen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374413"/>
              </p:ext>
            </p:extLst>
          </p:nvPr>
        </p:nvGraphicFramePr>
        <p:xfrm>
          <a:off x="914581" y="1816094"/>
          <a:ext cx="8378278" cy="4536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80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674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927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88256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AV/geplanter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Information 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Leistungsregulierung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Austrittsprotokoll</a:t>
                      </a:r>
                    </a:p>
                    <a:p>
                      <a:pPr marL="742950" lvl="1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VN-Wechsel oder</a:t>
                      </a:r>
                    </a:p>
                    <a:p>
                      <a:pPr marL="742950" lvl="1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Deckungskapital-übertragung</a:t>
                      </a:r>
                    </a:p>
                    <a:p>
                      <a:pPr marL="742950" lvl="1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private Fortführung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Abfindungsvereinbarung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Versorgungsordnung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endParaRPr lang="de-DE" sz="1400" b="0" i="0" spc="0" dirty="0">
                        <a:solidFill>
                          <a:srgbClr val="1D2D4B"/>
                        </a:solidFill>
                      </a:endParaRPr>
                    </a:p>
                  </a:txBody>
                  <a:tcPr marL="89094" marR="89094" marT="44547" marB="44547"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8256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err="1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bAV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/vorzeitiger</a:t>
                      </a:r>
                      <a:r>
                        <a:rPr lang="de-DE" sz="1400" b="1" i="0" spc="0" baseline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Information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Leistungsregulierung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9775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bAV/ohne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Haftungsbefreiung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Begleitung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Arbeitsplatzattraktivität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79775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Neuer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</a:t>
                      </a:r>
                      <a:r>
                        <a:rPr lang="de-DE" sz="1400" b="1" i="0" spc="0" baseline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bestehender oder ohne bAV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Überprüfung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Risikovermeidung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Arbeitsplatzattraktivität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Portabilitätscheck/MA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err="1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Umwandlungsvereinba-rung</a:t>
                      </a: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/Protokoll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Versorgungsordnung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9" name="Gerade Verbindung mit Pfeil 8"/>
          <p:cNvCxnSpPr>
            <a:cxnSpLocks noChangeShapeType="1"/>
          </p:cNvCxnSpPr>
          <p:nvPr/>
        </p:nvCxnSpPr>
        <p:spPr bwMode="auto">
          <a:xfrm flipV="1">
            <a:off x="843747" y="1748829"/>
            <a:ext cx="0" cy="4702322"/>
          </a:xfrm>
          <a:prstGeom prst="straightConnector1">
            <a:avLst/>
          </a:prstGeom>
          <a:noFill/>
          <a:ln w="19050" algn="ctr">
            <a:solidFill>
              <a:srgbClr val="777777">
                <a:alpha val="70000"/>
              </a:srgbClr>
            </a:solidFill>
            <a:round/>
            <a:headEnd/>
            <a:tailEnd type="triangle" w="lg" len="lg"/>
          </a:ln>
        </p:spPr>
      </p:cxnSp>
      <p:cxnSp>
        <p:nvCxnSpPr>
          <p:cNvPr id="10" name="Gerade Verbindung mit Pfeil 9"/>
          <p:cNvCxnSpPr>
            <a:cxnSpLocks noChangeShapeType="1"/>
          </p:cNvCxnSpPr>
          <p:nvPr/>
        </p:nvCxnSpPr>
        <p:spPr bwMode="auto">
          <a:xfrm>
            <a:off x="860680" y="6451151"/>
            <a:ext cx="8495679" cy="0"/>
          </a:xfrm>
          <a:prstGeom prst="straightConnector1">
            <a:avLst/>
          </a:prstGeom>
          <a:noFill/>
          <a:ln w="19050" algn="ctr">
            <a:solidFill>
              <a:srgbClr val="777777">
                <a:alpha val="70000"/>
              </a:srgbClr>
            </a:solidFill>
            <a:round/>
            <a:headEnd/>
            <a:tailEnd type="triangle" w="lg" len="lg"/>
          </a:ln>
        </p:spPr>
      </p:cxnSp>
      <p:sp>
        <p:nvSpPr>
          <p:cNvPr id="11" name="Rechteck 10"/>
          <p:cNvSpPr>
            <a:spLocks noChangeArrowheads="1"/>
          </p:cNvSpPr>
          <p:nvPr/>
        </p:nvSpPr>
        <p:spPr bwMode="auto">
          <a:xfrm rot="16200000">
            <a:off x="-275463" y="2769607"/>
            <a:ext cx="17617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sz="14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</a:rPr>
              <a:t>Beschäftigungsverlauf</a:t>
            </a:r>
          </a:p>
        </p:txBody>
      </p:sp>
      <p:sp>
        <p:nvSpPr>
          <p:cNvPr id="12" name="Rechteck 11"/>
          <p:cNvSpPr/>
          <p:nvPr/>
        </p:nvSpPr>
        <p:spPr>
          <a:xfrm>
            <a:off x="1012195" y="4073156"/>
            <a:ext cx="2453951" cy="1048404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>
            <a:off x="6582315" y="2847372"/>
            <a:ext cx="2650603" cy="91080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31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4294967295"/>
          </p:nvPr>
        </p:nvSpPr>
        <p:spPr>
          <a:xfrm>
            <a:off x="2108718" y="2872144"/>
            <a:ext cx="7417837" cy="2315675"/>
          </a:xfrm>
          <a:prstGeom prst="rect">
            <a:avLst/>
          </a:prstGeom>
          <a:noFill/>
        </p:spPr>
        <p:txBody>
          <a:bodyPr/>
          <a:lstStyle/>
          <a:p>
            <a:pPr marL="0" indent="0" algn="ctr">
              <a:buNone/>
            </a:pPr>
            <a:r>
              <a:rPr lang="de-DE" sz="4000" dirty="0" smtClean="0">
                <a:solidFill>
                  <a:srgbClr val="1D2D4B"/>
                </a:solidFill>
              </a:rPr>
              <a:t>Herzlich willkommen zum</a:t>
            </a:r>
          </a:p>
          <a:p>
            <a:pPr marL="0" indent="0" algn="ctr">
              <a:buNone/>
            </a:pPr>
            <a:r>
              <a:rPr lang="de-DE" sz="4000" b="1" dirty="0" smtClean="0">
                <a:solidFill>
                  <a:srgbClr val="1D2D4B"/>
                </a:solidFill>
              </a:rPr>
              <a:t>Innendienst-Workshop</a:t>
            </a:r>
          </a:p>
        </p:txBody>
      </p:sp>
      <p:sp>
        <p:nvSpPr>
          <p:cNvPr id="8" name="Rechteck 7"/>
          <p:cNvSpPr/>
          <p:nvPr/>
        </p:nvSpPr>
        <p:spPr>
          <a:xfrm>
            <a:off x="11044681" y="2470927"/>
            <a:ext cx="1091681" cy="401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1" y="4500070"/>
            <a:ext cx="1788275" cy="201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9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Beraterportal - Pensionsmanagement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" name="Grafik 8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223" y="1695766"/>
            <a:ext cx="7569153" cy="447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1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Beraterportal - Vertragsverwaltung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38" y="1695766"/>
            <a:ext cx="9609524" cy="42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6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Beraterportal – Unterlagen für alle relevanten </a:t>
            </a:r>
            <a:r>
              <a:rPr lang="de-DE" dirty="0" err="1" smtClean="0"/>
              <a:t>bAV</a:t>
            </a:r>
            <a:r>
              <a:rPr lang="de-DE" dirty="0" smtClean="0"/>
              <a:t>-Geschäftsvorfälle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650" y="1695766"/>
            <a:ext cx="7408300" cy="446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1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Beispiel: Mitarbeiter verlässt Unternehmen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247" y="1798475"/>
            <a:ext cx="5933333" cy="416190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2" y="1758821"/>
            <a:ext cx="5952381" cy="41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559" y="1697480"/>
            <a:ext cx="2056411" cy="29006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Musterdokumente und Bearbeitungs-Leitfaden </a:t>
            </a:r>
            <a:r>
              <a:rPr lang="de-DE" dirty="0" err="1" smtClean="0"/>
              <a:t>DienstAustritt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02" y="1514646"/>
            <a:ext cx="3445774" cy="48375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7578" y="1557897"/>
            <a:ext cx="2051461" cy="29006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6589" y="1961403"/>
            <a:ext cx="2088063" cy="29499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812" y="2883460"/>
            <a:ext cx="2057196" cy="29006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1507" y="3333682"/>
            <a:ext cx="2072645" cy="29006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86442" y="2359849"/>
            <a:ext cx="1983967" cy="27984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04747" y="1877316"/>
            <a:ext cx="3451686" cy="486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4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EMPFANGSBERECHTIGTE BEI TOD – HINTERBLIEBENE 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0" hangingPunct="0">
              <a:defRPr/>
            </a:pPr>
            <a:r>
              <a:rPr lang="de-DE" altLang="de-DE" dirty="0"/>
              <a:t>Ehepartner, eingetragene Lebenspartner</a:t>
            </a:r>
          </a:p>
          <a:p>
            <a:pPr eaLnBrk="0" hangingPunct="0">
              <a:defRPr/>
            </a:pPr>
            <a:r>
              <a:rPr lang="de-DE" altLang="de-DE" dirty="0" smtClean="0"/>
              <a:t>Kindergeldberechtigte </a:t>
            </a:r>
            <a:r>
              <a:rPr lang="de-DE" altLang="de-DE" dirty="0"/>
              <a:t>Kinder (inkl. faktisches Stiefkind)</a:t>
            </a:r>
          </a:p>
          <a:p>
            <a:pPr eaLnBrk="0" hangingPunct="0">
              <a:defRPr/>
            </a:pPr>
            <a:r>
              <a:rPr lang="de-DE" altLang="de-DE" dirty="0" smtClean="0"/>
              <a:t>Lebensgefährte* </a:t>
            </a:r>
            <a:r>
              <a:rPr lang="de-DE" altLang="de-DE" dirty="0"/>
              <a:t>unter bestimmten Voraussetzungen</a:t>
            </a:r>
            <a:endParaRPr lang="de-DE" altLang="de-DE" b="1" dirty="0"/>
          </a:p>
          <a:p>
            <a:pPr eaLnBrk="0" hangingPunct="0">
              <a:defRPr/>
            </a:pPr>
            <a:r>
              <a:rPr lang="de-DE" altLang="de-DE" dirty="0"/>
              <a:t>Frühere Ehepartner</a:t>
            </a:r>
          </a:p>
          <a:p>
            <a:pPr>
              <a:defRPr/>
            </a:pPr>
            <a:r>
              <a:rPr lang="de-DE" altLang="de-DE" dirty="0"/>
              <a:t>Sterbegeld an beliebige Person </a:t>
            </a:r>
            <a:r>
              <a:rPr lang="de-DE" altLang="de-DE" kern="0" dirty="0">
                <a:ea typeface="Geneva" charset="0"/>
                <a:cs typeface="Arial_"/>
              </a:rPr>
              <a:t>bis 8.000 </a:t>
            </a:r>
            <a:r>
              <a:rPr lang="de-DE" altLang="de-DE" kern="0" dirty="0" smtClean="0">
                <a:ea typeface="Geneva" charset="0"/>
                <a:cs typeface="Arial_"/>
              </a:rPr>
              <a:t>€ </a:t>
            </a:r>
            <a:br>
              <a:rPr lang="de-DE" altLang="de-DE" kern="0" dirty="0" smtClean="0">
                <a:ea typeface="Geneva" charset="0"/>
                <a:cs typeface="Arial_"/>
              </a:rPr>
            </a:br>
            <a:r>
              <a:rPr lang="de-DE" altLang="de-DE" kern="0" dirty="0" smtClean="0">
                <a:ea typeface="Geneva" charset="0"/>
                <a:cs typeface="Arial_"/>
              </a:rPr>
              <a:t>(</a:t>
            </a:r>
            <a:r>
              <a:rPr lang="de-DE" altLang="de-DE" kern="0" dirty="0">
                <a:ea typeface="Geneva" charset="0"/>
                <a:cs typeface="Arial_"/>
              </a:rPr>
              <a:t>nur wenn kein berechtigter Hinterbliebener vorhanden</a:t>
            </a:r>
            <a:r>
              <a:rPr lang="de-DE" altLang="de-DE" kern="0" dirty="0" smtClean="0">
                <a:ea typeface="Geneva" charset="0"/>
                <a:cs typeface="Arial_"/>
              </a:rPr>
              <a:t>)</a:t>
            </a:r>
          </a:p>
          <a:p>
            <a:pPr>
              <a:defRPr/>
            </a:pPr>
            <a:endParaRPr lang="de-DE" altLang="de-DE" kern="0" dirty="0">
              <a:ea typeface="Geneva" charset="0"/>
              <a:cs typeface="Arial_"/>
            </a:endParaRPr>
          </a:p>
          <a:p>
            <a:pPr marL="0" indent="0">
              <a:buNone/>
              <a:defRPr/>
            </a:pPr>
            <a:r>
              <a:rPr lang="de-DE" altLang="de-DE" b="1" kern="0" dirty="0" smtClean="0">
                <a:ea typeface="Geneva" charset="0"/>
                <a:cs typeface="Arial_"/>
              </a:rPr>
              <a:t>Warum ist das wichtig?</a:t>
            </a:r>
          </a:p>
          <a:p>
            <a:pPr marL="0" indent="0">
              <a:buNone/>
              <a:defRPr/>
            </a:pPr>
            <a:endParaRPr lang="de-DE" altLang="de-DE" b="1" kern="0" dirty="0" smtClean="0">
              <a:ea typeface="Geneva" charset="0"/>
              <a:cs typeface="Arial_"/>
            </a:endParaRPr>
          </a:p>
          <a:p>
            <a:pPr marL="0" indent="0">
              <a:buNone/>
              <a:defRPr/>
            </a:pPr>
            <a:r>
              <a:rPr lang="de-DE" altLang="de-DE" b="1" kern="0" dirty="0" smtClean="0">
                <a:ea typeface="Geneva" charset="0"/>
                <a:cs typeface="Arial_"/>
              </a:rPr>
              <a:t>Wo steht das denn? </a:t>
            </a:r>
            <a:endParaRPr lang="de-DE" altLang="de-DE" b="1" kern="0" dirty="0">
              <a:ea typeface="Geneva" charset="0"/>
              <a:cs typeface="Arial_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284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26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Fachlektüre im BP- Pensionsmanagement</a:t>
            </a:r>
            <a:endParaRPr lang="de-DE" dirty="0"/>
          </a:p>
        </p:txBody>
      </p:sp>
      <p:pic>
        <p:nvPicPr>
          <p:cNvPr id="6" name="Grafik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97" y="1993159"/>
            <a:ext cx="5876190" cy="393333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187" y="1695766"/>
            <a:ext cx="5331431" cy="467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1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27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Bezugsrechterklärung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086" y="1567339"/>
            <a:ext cx="3648473" cy="514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164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28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Ihre Fragen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6645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80695" y="32318"/>
            <a:ext cx="10314206" cy="132556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062680" y="2825578"/>
            <a:ext cx="9407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i="1" dirty="0" smtClean="0"/>
              <a:t>Es geht mir heute </a:t>
            </a:r>
            <a:r>
              <a:rPr lang="de-DE" sz="3600" b="1" i="1" dirty="0" err="1" smtClean="0"/>
              <a:t>ausschliesslich</a:t>
            </a:r>
            <a:r>
              <a:rPr lang="de-DE" sz="3600" b="1" i="1" dirty="0" smtClean="0"/>
              <a:t> um Sie</a:t>
            </a:r>
            <a:endParaRPr lang="de-DE" sz="3600" b="1" i="1" dirty="0"/>
          </a:p>
        </p:txBody>
      </p:sp>
    </p:spTree>
    <p:extLst>
      <p:ext uri="{BB962C8B-B14F-4D97-AF65-F5344CB8AC3E}">
        <p14:creationId xmlns:p14="http://schemas.microsoft.com/office/powerpoint/2010/main" val="28417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 smtClean="0"/>
              <a:t>Ihr Wissensstand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So </a:t>
            </a:r>
            <a:r>
              <a:rPr lang="de-DE" dirty="0"/>
              <a:t>funktioniert die Direktversicherung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Marketing - Flyer</a:t>
            </a:r>
            <a:endParaRPr lang="de-DE" dirty="0"/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Die wichtigsten Grundlagen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Arbeitsrechtlich relevante </a:t>
            </a:r>
            <a:r>
              <a:rPr lang="de-DE" dirty="0" err="1" smtClean="0"/>
              <a:t>bAV</a:t>
            </a:r>
            <a:r>
              <a:rPr lang="de-DE" dirty="0" smtClean="0"/>
              <a:t>-Geschäftsvorfälle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Grundwissen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Fachlektüre</a:t>
            </a:r>
          </a:p>
          <a:p>
            <a:pPr marL="971550" lvl="1" indent="-514350">
              <a:buFont typeface="Symbol" panose="05050102010706020507" pitchFamily="18" charset="2"/>
              <a:buChar char="-"/>
            </a:pP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Praxishandbuch </a:t>
            </a:r>
            <a:r>
              <a:rPr lang="de-DE" sz="2000" dirty="0" err="1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bAV</a:t>
            </a:r>
            <a:endParaRPr lang="de-DE" sz="2000" dirty="0" smtClean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Beispiel: Mitarbeiter verlässt Unternehmen</a:t>
            </a:r>
          </a:p>
          <a:p>
            <a:pPr marL="457200" lvl="0" indent="-457200">
              <a:buFont typeface="+mj-lt"/>
              <a:buAutoNum type="arabicPeriod"/>
            </a:pPr>
            <a:r>
              <a:rPr lang="de-DE" dirty="0" smtClean="0"/>
              <a:t>Bezugsberechtigung im Todesfall</a:t>
            </a:r>
          </a:p>
          <a:p>
            <a:pPr marL="457200" lvl="0" indent="-457200">
              <a:buFont typeface="+mj-lt"/>
              <a:buAutoNum type="arabicPeriod"/>
            </a:pPr>
            <a:r>
              <a:rPr lang="de-DE" dirty="0" smtClean="0"/>
              <a:t>Fragen</a:t>
            </a:r>
            <a:endParaRPr lang="de-DE" dirty="0"/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83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Wer von Ihnen hat mit </a:t>
            </a:r>
            <a:r>
              <a:rPr lang="de-DE" dirty="0" err="1" smtClean="0"/>
              <a:t>bAV</a:t>
            </a:r>
            <a:r>
              <a:rPr lang="de-DE" dirty="0" smtClean="0"/>
              <a:t> zu tun?</a:t>
            </a:r>
          </a:p>
          <a:p>
            <a:pPr marL="457200" indent="-457200">
              <a:buFont typeface="+mj-lt"/>
              <a:buAutoNum type="arabicPeriod"/>
            </a:pPr>
            <a:endParaRPr lang="de-DE" dirty="0"/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Wer weiß wieviel über die </a:t>
            </a:r>
            <a:r>
              <a:rPr lang="de-DE" dirty="0" err="1" smtClean="0"/>
              <a:t>bAV</a:t>
            </a:r>
            <a:r>
              <a:rPr lang="de-DE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endParaRPr lang="de-DE" dirty="0" smtClean="0"/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Was sind typische </a:t>
            </a:r>
            <a:r>
              <a:rPr lang="de-DE" dirty="0" err="1" smtClean="0"/>
              <a:t>bAV</a:t>
            </a:r>
            <a:r>
              <a:rPr lang="de-DE" dirty="0" smtClean="0"/>
              <a:t>-Vorfälle?</a:t>
            </a:r>
          </a:p>
          <a:p>
            <a:pPr marL="457200" indent="-457200">
              <a:buFont typeface="+mj-lt"/>
              <a:buAutoNum type="arabicPeriod"/>
            </a:pPr>
            <a:endParaRPr lang="de-DE" dirty="0"/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Welche Fragen, werden von Kunden häufig gestellt?</a:t>
            </a:r>
            <a:endParaRPr lang="de-DE" dirty="0"/>
          </a:p>
          <a:p>
            <a:pPr marL="457200" indent="-457200">
              <a:buFont typeface="+mj-lt"/>
              <a:buAutoNum type="arabicPeriod"/>
            </a:pPr>
            <a:endParaRPr lang="de-DE" dirty="0" smtClean="0"/>
          </a:p>
          <a:p>
            <a:pPr marL="457200" indent="-457200">
              <a:buFont typeface="+mj-lt"/>
              <a:buAutoNum type="arabicPeriod"/>
            </a:pP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Ihr Wissensstand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639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Problem in Zahlen</a:t>
            </a:r>
          </a:p>
        </p:txBody>
      </p:sp>
      <p:sp>
        <p:nvSpPr>
          <p:cNvPr id="11" name="Foliennummernplatzhalter 1"/>
          <p:cNvSpPr txBox="1">
            <a:spLocks/>
          </p:cNvSpPr>
          <p:nvPr/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B11324-E0A8-4199-978D-02885A0D0942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85" y="1884303"/>
            <a:ext cx="7133040" cy="417982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758" y="1884303"/>
            <a:ext cx="4247982" cy="390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71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Problem in Zahlen</a:t>
            </a:r>
          </a:p>
        </p:txBody>
      </p:sp>
      <p:sp>
        <p:nvSpPr>
          <p:cNvPr id="11" name="Foliennummernplatzhalter 1"/>
          <p:cNvSpPr txBox="1">
            <a:spLocks/>
          </p:cNvSpPr>
          <p:nvPr/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B11324-E0A8-4199-978D-02885A0D0942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C3965C64-B03D-310D-B746-55E4CC035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0" y="1539787"/>
            <a:ext cx="8823093" cy="531821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49932DD9-A1FE-4AC7-7534-5EDB4F14F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016" y="2025829"/>
            <a:ext cx="3304866" cy="304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So funktioniert die Direktversicherung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64900" y="2696962"/>
            <a:ext cx="9752132" cy="300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050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So funktioniert die Direktversicherung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433248" y="1900722"/>
            <a:ext cx="7215436" cy="459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949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2_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437</Words>
  <Application>Microsoft Office PowerPoint</Application>
  <PresentationFormat>Breitbild</PresentationFormat>
  <Paragraphs>163</Paragraphs>
  <Slides>28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40" baseType="lpstr">
      <vt:lpstr>ＭＳ Ｐゴシック</vt:lpstr>
      <vt:lpstr>Arial</vt:lpstr>
      <vt:lpstr>Arial_</vt:lpstr>
      <vt:lpstr>Calibri</vt:lpstr>
      <vt:lpstr>CorpoS</vt:lpstr>
      <vt:lpstr>Geneva</vt:lpstr>
      <vt:lpstr>Symbol</vt:lpstr>
      <vt:lpstr>Times New Roman</vt:lpstr>
      <vt:lpstr>Wingdings</vt:lpstr>
      <vt:lpstr>Design_afm</vt:lpstr>
      <vt:lpstr>2_Design_afm</vt:lpstr>
      <vt:lpstr>think-cell Folie</vt:lpstr>
      <vt:lpstr>PowerPoint-Präsentation</vt:lpstr>
      <vt:lpstr>PowerPoint-Präsentation</vt:lpstr>
      <vt:lpstr>PowerPoint-Präsentation</vt:lpstr>
      <vt:lpstr>Agenda</vt:lpstr>
      <vt:lpstr>Ihr Wissensstand</vt:lpstr>
      <vt:lpstr>Das Problem in Zahlen</vt:lpstr>
      <vt:lpstr>Das Problem in Zahlen</vt:lpstr>
      <vt:lpstr>So funktioniert die Direktversicherung</vt:lpstr>
      <vt:lpstr>So funktioniert die Direktversicherung</vt:lpstr>
      <vt:lpstr>Marketing - Flyer</vt:lpstr>
      <vt:lpstr>Beispiel für ein Portal | Informieren und Berechnen  https://bavinfo.net/QIMAGermanyGmbH </vt:lpstr>
      <vt:lpstr>Übersicht Durchführungswege der bAV</vt:lpstr>
      <vt:lpstr>ARBEITSRECHTlich RELEVANTE bAV-GESCHÄFTSvorfälle - Arbeitgeber</vt:lpstr>
      <vt:lpstr>Die wichtigsten Grundlagen - Arbeitnehmer</vt:lpstr>
      <vt:lpstr>Anspruch auch bei Arbeitgeberwechsel - Arbeitnehmer</vt:lpstr>
      <vt:lpstr>Beraterportal - Grundwissen</vt:lpstr>
      <vt:lpstr>Beraterportal - Fachlektüre</vt:lpstr>
      <vt:lpstr>Beraterportal – Praxishandbuch bAV</vt:lpstr>
      <vt:lpstr>Beispiel: Mitarbeiter Verlässt Unternehmen</vt:lpstr>
      <vt:lpstr>Beraterportal - Pensionsmanagement</vt:lpstr>
      <vt:lpstr>Beraterportal - Vertragsverwaltung</vt:lpstr>
      <vt:lpstr>Beraterportal – Unterlagen für alle relevanten bAV-Geschäftsvorfälle</vt:lpstr>
      <vt:lpstr>Beispiel: Mitarbeiter verlässt Unternehmen</vt:lpstr>
      <vt:lpstr>Musterdokumente und Bearbeitungs-Leitfaden DienstAustritt</vt:lpstr>
      <vt:lpstr>EMPFANGSBERECHTIGTE BEI TOD – HINTERBLIEBENE </vt:lpstr>
      <vt:lpstr>Fachlektüre im BP- Pensionsmanagement</vt:lpstr>
      <vt:lpstr>Bezugsrechterklärung</vt:lpstr>
      <vt:lpstr>Ihre Fragen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Sarina Oelker</dc:creator>
  <cp:lastModifiedBy>Arps, Thomas</cp:lastModifiedBy>
  <cp:revision>1514</cp:revision>
  <cp:lastPrinted>2020-03-19T13:05:28Z</cp:lastPrinted>
  <dcterms:created xsi:type="dcterms:W3CDTF">2019-08-21T08:57:07Z</dcterms:created>
  <dcterms:modified xsi:type="dcterms:W3CDTF">2023-09-21T06:47:27Z</dcterms:modified>
</cp:coreProperties>
</file>