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47"/>
  </p:notesMasterIdLst>
  <p:handoutMasterIdLst>
    <p:handoutMasterId r:id="rId48"/>
  </p:handoutMasterIdLst>
  <p:sldIdLst>
    <p:sldId id="257" r:id="rId2"/>
    <p:sldId id="303" r:id="rId3"/>
    <p:sldId id="365" r:id="rId4"/>
    <p:sldId id="369" r:id="rId5"/>
    <p:sldId id="370" r:id="rId6"/>
    <p:sldId id="371" r:id="rId7"/>
    <p:sldId id="373" r:id="rId8"/>
    <p:sldId id="374" r:id="rId9"/>
    <p:sldId id="375" r:id="rId10"/>
    <p:sldId id="400" r:id="rId11"/>
    <p:sldId id="401" r:id="rId12"/>
    <p:sldId id="397" r:id="rId13"/>
    <p:sldId id="399" r:id="rId14"/>
    <p:sldId id="378" r:id="rId15"/>
    <p:sldId id="391" r:id="rId16"/>
    <p:sldId id="385" r:id="rId17"/>
    <p:sldId id="390" r:id="rId18"/>
    <p:sldId id="382" r:id="rId19"/>
    <p:sldId id="383" r:id="rId20"/>
    <p:sldId id="384" r:id="rId21"/>
    <p:sldId id="402" r:id="rId22"/>
    <p:sldId id="388" r:id="rId23"/>
    <p:sldId id="332" r:id="rId24"/>
    <p:sldId id="338" r:id="rId25"/>
    <p:sldId id="333" r:id="rId26"/>
    <p:sldId id="403" r:id="rId27"/>
    <p:sldId id="334" r:id="rId28"/>
    <p:sldId id="410" r:id="rId29"/>
    <p:sldId id="398" r:id="rId30"/>
    <p:sldId id="405" r:id="rId31"/>
    <p:sldId id="364" r:id="rId32"/>
    <p:sldId id="409" r:id="rId33"/>
    <p:sldId id="407" r:id="rId34"/>
    <p:sldId id="376" r:id="rId35"/>
    <p:sldId id="362" r:id="rId36"/>
    <p:sldId id="392" r:id="rId37"/>
    <p:sldId id="408" r:id="rId38"/>
    <p:sldId id="377" r:id="rId39"/>
    <p:sldId id="345" r:id="rId40"/>
    <p:sldId id="346" r:id="rId41"/>
    <p:sldId id="363" r:id="rId42"/>
    <p:sldId id="406" r:id="rId43"/>
    <p:sldId id="309" r:id="rId44"/>
    <p:sldId id="411" r:id="rId45"/>
    <p:sldId id="412" r:id="rId46"/>
  </p:sldIdLst>
  <p:sldSz cx="12192000" cy="6858000"/>
  <p:notesSz cx="6794500" cy="10007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870" autoAdjust="0"/>
  </p:normalViewPr>
  <p:slideViewPr>
    <p:cSldViewPr snapToGrid="0" showGuides="1">
      <p:cViewPr varScale="1">
        <p:scale>
          <a:sx n="115" d="100"/>
          <a:sy n="115" d="100"/>
        </p:scale>
        <p:origin x="120" y="414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22.06.2023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50211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22.06.2023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5288" y="1250950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816157"/>
            <a:ext cx="5435600" cy="39404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505484"/>
            <a:ext cx="2944283" cy="50211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0" pos="3749" userDrawn="1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>
            <a:extLst/>
          </p:cNvPr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>
            <a:extLst/>
          </p:cNvPr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</a:t>
            </a:r>
            <a:br>
              <a:rPr lang="de-DE" dirty="0" smtClean="0"/>
            </a:br>
            <a:r>
              <a:rPr lang="de-DE" dirty="0" smtClean="0"/>
              <a:t>BEARBEITEN ZWEIZEILIG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 smtClean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 smtClean="0">
                <a:solidFill>
                  <a:srgbClr val="137C9B"/>
                </a:solidFill>
              </a:rPr>
              <a:t>Wir freuen uns darauf, Sie zu unterstützen! </a:t>
            </a:r>
            <a:endParaRPr lang="de-DE" altLang="de-DE" sz="2400" b="0" dirty="0">
              <a:solidFill>
                <a:srgbClr val="137C9B"/>
              </a:solidFill>
            </a:endParaRP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Am Musterplatz 123 | 54321 Musterstadt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mustermann@afm-gruppe.de | www.afm-gruppe.de</a:t>
            </a:r>
          </a:p>
          <a:p>
            <a:pPr algn="ctr">
              <a:defRPr/>
            </a:pPr>
            <a:endParaRPr lang="de-DE" altLang="de-DE" dirty="0" smtClean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 smtClean="0"/>
              <a:t>Geschäftsstelle Musterstadt | Manfred Mustermann</a:t>
            </a:r>
          </a:p>
          <a:p>
            <a:pPr algn="ctr">
              <a:defRPr/>
            </a:pPr>
            <a:endParaRPr lang="de-DE" altLang="de-DE" dirty="0" smtClean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 smtClean="0"/>
              <a:t>Unterüberschrift</a:t>
            </a:r>
          </a:p>
          <a:p>
            <a:pPr lvl="0"/>
            <a:r>
              <a:rPr lang="de-DE" dirty="0" smtClean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 smtClean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  <p:extLst mod="1"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xmlns="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ZW - II - 2023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364221" y="2626822"/>
            <a:ext cx="1006671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b="1" dirty="0" smtClean="0">
                <a:solidFill>
                  <a:srgbClr val="1D2D4B"/>
                </a:solidFill>
              </a:rPr>
              <a:t>Privatversicherungen</a:t>
            </a:r>
          </a:p>
          <a:p>
            <a:r>
              <a:rPr lang="de-DE" sz="2000" dirty="0" smtClean="0">
                <a:solidFill>
                  <a:srgbClr val="1D2D4B"/>
                </a:solidFill>
              </a:rPr>
              <a:t>Gebäude / Hausrat – Abgrenzung versicherter Sachen</a:t>
            </a:r>
          </a:p>
          <a:p>
            <a:r>
              <a:rPr lang="de-DE" sz="2000" dirty="0" smtClean="0">
                <a:solidFill>
                  <a:srgbClr val="1D2D4B"/>
                </a:solidFill>
              </a:rPr>
              <a:t>sowie erneuerbare Energien</a:t>
            </a:r>
            <a:endParaRPr lang="de-DE" sz="2000" dirty="0">
              <a:solidFill>
                <a:srgbClr val="1D2D4B"/>
              </a:solidFill>
            </a:endParaRPr>
          </a:p>
          <a:p>
            <a:endParaRPr lang="de-DE" sz="2000" dirty="0" smtClean="0">
              <a:solidFill>
                <a:srgbClr val="1D2D4B"/>
              </a:solidFill>
            </a:endParaRPr>
          </a:p>
          <a:p>
            <a:endParaRPr lang="de-DE" sz="2000" dirty="0">
              <a:solidFill>
                <a:srgbClr val="1D2D4B"/>
              </a:solidFill>
            </a:endParaRPr>
          </a:p>
          <a:p>
            <a:endParaRPr lang="de-DE" sz="2000" dirty="0" smtClean="0">
              <a:solidFill>
                <a:srgbClr val="1D2D4B"/>
              </a:solidFill>
            </a:endParaRPr>
          </a:p>
          <a:p>
            <a:endParaRPr lang="de-DE" sz="2000" dirty="0">
              <a:solidFill>
                <a:srgbClr val="1D2D4B"/>
              </a:solidFill>
            </a:endParaRPr>
          </a:p>
          <a:p>
            <a:r>
              <a:rPr lang="de-DE" sz="2000" dirty="0" smtClean="0">
                <a:solidFill>
                  <a:srgbClr val="1D2D4B"/>
                </a:solidFill>
              </a:rPr>
              <a:t>Referenten: Andreas Kiss	</a:t>
            </a:r>
            <a:endParaRPr lang="de-DE" sz="2000" dirty="0">
              <a:solidFill>
                <a:srgbClr val="1D2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73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6766559" y="3034145"/>
            <a:ext cx="4946074" cy="15378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10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540992" cy="3491419"/>
          </a:xfrm>
        </p:spPr>
        <p:txBody>
          <a:bodyPr/>
          <a:lstStyle/>
          <a:p>
            <a:endParaRPr lang="de-DE" sz="1600" dirty="0" smtClean="0"/>
          </a:p>
          <a:p>
            <a:r>
              <a:rPr lang="de-DE" sz="1600" dirty="0" smtClean="0"/>
              <a:t>A </a:t>
            </a:r>
            <a:r>
              <a:rPr lang="de-DE" sz="1600" dirty="0"/>
              <a:t>8.3 </a:t>
            </a:r>
            <a:r>
              <a:rPr lang="de-DE" sz="1600" dirty="0" smtClean="0"/>
              <a:t>	Ferner </a:t>
            </a:r>
            <a:r>
              <a:rPr lang="de-DE" sz="1600" dirty="0"/>
              <a:t>gehören zum Hausrat </a:t>
            </a:r>
          </a:p>
          <a:p>
            <a:endParaRPr lang="de-DE" sz="1600" dirty="0" smtClean="0"/>
          </a:p>
          <a:p>
            <a:r>
              <a:rPr lang="de-DE" sz="1600" dirty="0" smtClean="0"/>
              <a:t>A </a:t>
            </a:r>
            <a:r>
              <a:rPr lang="de-DE" sz="1600" dirty="0"/>
              <a:t>8.3.1 </a:t>
            </a:r>
            <a:r>
              <a:rPr lang="de-DE" sz="1600" dirty="0" smtClean="0"/>
              <a:t>	alle </a:t>
            </a:r>
            <a:r>
              <a:rPr lang="de-DE" sz="1600" dirty="0"/>
              <a:t>in das Gebäude eingefügten Sachen (z. B. </a:t>
            </a:r>
            <a:r>
              <a:rPr lang="de-DE" sz="1600" dirty="0" smtClean="0"/>
              <a:t>	Einbaumöbel </a:t>
            </a:r>
            <a:r>
              <a:rPr lang="de-DE" sz="1600" dirty="0"/>
              <a:t>und </a:t>
            </a:r>
            <a:r>
              <a:rPr lang="de-DE" sz="1600" dirty="0" smtClean="0"/>
              <a:t>Einbauküchen</a:t>
            </a:r>
            <a:r>
              <a:rPr lang="de-DE" sz="1600" dirty="0"/>
              <a:t>). Dies gilt aber </a:t>
            </a:r>
            <a:r>
              <a:rPr lang="de-DE" sz="1600" dirty="0" smtClean="0"/>
              <a:t>	nur</a:t>
            </a:r>
            <a:r>
              <a:rPr lang="de-DE" sz="1600" dirty="0"/>
              <a:t>, wenn der </a:t>
            </a:r>
            <a:r>
              <a:rPr lang="de-DE" sz="1600" dirty="0" smtClean="0"/>
              <a:t>Versicherungsnehmer </a:t>
            </a:r>
            <a:r>
              <a:rPr lang="de-DE" sz="1600" dirty="0"/>
              <a:t>diese als </a:t>
            </a:r>
            <a:r>
              <a:rPr lang="de-DE" sz="1600" dirty="0" smtClean="0"/>
              <a:t>	Mieter oder </a:t>
            </a:r>
            <a:r>
              <a:rPr lang="de-DE" sz="1600" b="1" dirty="0"/>
              <a:t>Wohnungseigentümer auf seine </a:t>
            </a:r>
            <a:r>
              <a:rPr lang="de-DE" sz="1600" b="1" dirty="0" smtClean="0"/>
              <a:t>	Kosten </a:t>
            </a:r>
            <a:r>
              <a:rPr lang="de-DE" sz="1600" b="1" dirty="0"/>
              <a:t>beschafft </a:t>
            </a:r>
            <a:r>
              <a:rPr lang="de-DE" sz="1600" dirty="0"/>
              <a:t>oder </a:t>
            </a:r>
            <a:r>
              <a:rPr lang="de-DE" sz="1600" dirty="0" smtClean="0"/>
              <a:t>übernommen hat</a:t>
            </a:r>
            <a:r>
              <a:rPr lang="de-DE" sz="1600" dirty="0"/>
              <a:t>. </a:t>
            </a:r>
            <a:endParaRPr lang="de-DE" sz="1600" dirty="0" smtClean="0"/>
          </a:p>
          <a:p>
            <a:r>
              <a:rPr lang="de-DE" sz="1600" dirty="0" smtClean="0"/>
              <a:t>	Er </a:t>
            </a:r>
            <a:r>
              <a:rPr lang="de-DE" sz="1600" dirty="0"/>
              <a:t>muss aufgrund dessen hierfür die Gefahr </a:t>
            </a:r>
            <a:r>
              <a:rPr lang="de-DE" sz="1600" dirty="0" smtClean="0"/>
              <a:t>	tragen</a:t>
            </a:r>
            <a:r>
              <a:rPr lang="de-DE" sz="1600" dirty="0"/>
              <a:t>. </a:t>
            </a:r>
            <a:endParaRPr lang="de-DE" sz="1600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GDV-Musterbedingungen </a:t>
            </a:r>
            <a:r>
              <a:rPr lang="de-DE" dirty="0" smtClean="0">
                <a:solidFill>
                  <a:schemeClr val="accent3"/>
                </a:solidFill>
              </a:rPr>
              <a:t>VHB 2022 - Stand </a:t>
            </a:r>
            <a:r>
              <a:rPr lang="de-DE" dirty="0">
                <a:solidFill>
                  <a:schemeClr val="accent3"/>
                </a:solidFill>
              </a:rPr>
              <a:t>Mai </a:t>
            </a:r>
            <a:r>
              <a:rPr lang="de-DE" dirty="0" smtClean="0">
                <a:solidFill>
                  <a:schemeClr val="accent3"/>
                </a:solidFill>
              </a:rPr>
              <a:t>2022</a:t>
            </a:r>
            <a:endParaRPr lang="de-DE" dirty="0">
              <a:solidFill>
                <a:schemeClr val="accent3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6766558" y="3034144"/>
            <a:ext cx="49460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Bei </a:t>
            </a:r>
            <a:r>
              <a:rPr lang="de-DE" dirty="0"/>
              <a:t>ETW ist eine </a:t>
            </a:r>
            <a:r>
              <a:rPr lang="de-DE" dirty="0" smtClean="0"/>
              <a:t>genaue Trennung </a:t>
            </a:r>
            <a:r>
              <a:rPr lang="de-DE" dirty="0"/>
              <a:t>oftmals besonders </a:t>
            </a:r>
            <a:r>
              <a:rPr lang="de-DE" dirty="0" smtClean="0"/>
              <a:t>Wichtig !</a:t>
            </a:r>
          </a:p>
          <a:p>
            <a:pPr algn="ctr"/>
            <a:endParaRPr lang="de-DE" dirty="0"/>
          </a:p>
          <a:p>
            <a:pPr algn="ctr"/>
            <a:r>
              <a:rPr lang="de-DE" dirty="0" smtClean="0"/>
              <a:t>Es handelt sich in der Regel um Sondereigentum des Wohnungseigentümers</a:t>
            </a:r>
          </a:p>
        </p:txBody>
      </p:sp>
    </p:spTree>
    <p:extLst>
      <p:ext uri="{BB962C8B-B14F-4D97-AF65-F5344CB8AC3E}">
        <p14:creationId xmlns:p14="http://schemas.microsoft.com/office/powerpoint/2010/main" val="126721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34525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Basiswissen – Versicherungsgrundlagen / Bedingungen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Gebäudebestandteile </a:t>
            </a: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Abgrenzungen versicherter Sachen zur Hausratversicherung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Grundstücksbestandteile </a:t>
            </a:r>
          </a:p>
          <a:p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Erneuerbare Energien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Wärmepumpen, PV-Analgen und Balkonkraftwerke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937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7.2 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</a:t>
            </a:r>
            <a:r>
              <a:rPr lang="de-DE" sz="1600" dirty="0"/>
              <a:t>Sachen, die </a:t>
            </a:r>
            <a:r>
              <a:rPr lang="de-DE" sz="1600" dirty="0" smtClean="0"/>
              <a:t>durch</a:t>
            </a:r>
            <a:r>
              <a:rPr lang="de-DE" sz="1600" dirty="0"/>
              <a:t> </a:t>
            </a:r>
            <a:r>
              <a:rPr lang="de-DE" sz="1600" dirty="0" smtClean="0"/>
              <a:t>ihre feste 	Verbindung </a:t>
            </a:r>
            <a:r>
              <a:rPr lang="de-DE" sz="1600" dirty="0"/>
              <a:t>mit dem Gebäude </a:t>
            </a:r>
            <a:r>
              <a:rPr lang="de-DE" sz="1600" dirty="0" smtClean="0"/>
              <a:t>ihre </a:t>
            </a:r>
            <a:r>
              <a:rPr lang="de-DE" sz="1600" dirty="0"/>
              <a:t>Selbständigkeit </a:t>
            </a:r>
            <a:r>
              <a:rPr lang="de-DE" sz="1600" dirty="0" smtClean="0"/>
              <a:t>	verloren </a:t>
            </a:r>
            <a:r>
              <a:rPr lang="de-DE" sz="1600" dirty="0"/>
              <a:t>haben. </a:t>
            </a:r>
            <a:r>
              <a:rPr lang="de-DE" sz="1600" dirty="0" smtClean="0"/>
              <a:t>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</a:t>
            </a:r>
            <a:r>
              <a:rPr lang="de-DE" sz="1600" dirty="0" smtClean="0"/>
              <a:t>Einbaumöbel bzw. 	Einbauküchen</a:t>
            </a:r>
            <a:r>
              <a:rPr lang="de-DE" sz="1600" dirty="0"/>
              <a:t>, die individuell für das </a:t>
            </a:r>
            <a:r>
              <a:rPr lang="de-DE" sz="1600" dirty="0" smtClean="0"/>
              <a:t>Gebäude 	gefertigt </a:t>
            </a:r>
            <a:r>
              <a:rPr lang="de-DE" sz="1600" dirty="0"/>
              <a:t>und mit einem </a:t>
            </a:r>
            <a:r>
              <a:rPr lang="de-DE" sz="1600" dirty="0" smtClean="0"/>
              <a:t>großen </a:t>
            </a:r>
            <a:r>
              <a:rPr lang="de-DE" sz="1600" dirty="0"/>
              <a:t>Einbauaufwand an </a:t>
            </a:r>
            <a:r>
              <a:rPr lang="de-DE" sz="1600" dirty="0" smtClean="0"/>
              <a:t>	das </a:t>
            </a:r>
            <a:r>
              <a:rPr lang="de-DE" sz="1600" dirty="0"/>
              <a:t>Gebäude </a:t>
            </a:r>
            <a:r>
              <a:rPr lang="de-DE" sz="1600" dirty="0" smtClean="0"/>
              <a:t>angepasst </a:t>
            </a:r>
            <a:r>
              <a:rPr lang="de-DE" sz="1600" dirty="0"/>
              <a:t>sind. </a:t>
            </a:r>
          </a:p>
          <a:p>
            <a:r>
              <a:rPr lang="de-DE" sz="1600" dirty="0"/>
              <a:t>	Dazu gehören nicht Anbaumöbel oder </a:t>
            </a:r>
            <a:r>
              <a:rPr lang="de-DE" sz="1600" dirty="0" smtClean="0"/>
              <a:t>	Anbauküchen</a:t>
            </a:r>
            <a:r>
              <a:rPr lang="de-DE" sz="1600" dirty="0"/>
              <a:t>, die serienmäßig </a:t>
            </a:r>
            <a:r>
              <a:rPr lang="de-DE" sz="1600" dirty="0" smtClean="0"/>
              <a:t>vorgefertigt </a:t>
            </a:r>
            <a:r>
              <a:rPr lang="de-DE" sz="1600" dirty="0"/>
              <a:t>sind.</a:t>
            </a: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738664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b) </a:t>
            </a:r>
            <a:r>
              <a:rPr lang="de-DE" sz="1600" dirty="0"/>
              <a:t>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Sachen</a:t>
            </a:r>
            <a:r>
              <a:rPr lang="de-DE" sz="1600" dirty="0"/>
              <a:t>, die durch </a:t>
            </a:r>
            <a:r>
              <a:rPr lang="de-DE" sz="1600" dirty="0" smtClean="0"/>
              <a:t>	ihre </a:t>
            </a:r>
            <a:r>
              <a:rPr lang="de-DE" sz="1600" dirty="0"/>
              <a:t>feste </a:t>
            </a:r>
            <a:r>
              <a:rPr lang="de-DE" sz="1600" dirty="0" smtClean="0"/>
              <a:t>	Verbindung mit dem Gebäude ihre 	Selbständigkeit </a:t>
            </a:r>
            <a:r>
              <a:rPr lang="de-DE" sz="1600" dirty="0"/>
              <a:t>verloren </a:t>
            </a:r>
            <a:r>
              <a:rPr lang="de-DE" sz="1600" dirty="0" smtClean="0"/>
              <a:t>haben.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Einbaumöbel bzw. 	</a:t>
            </a:r>
            <a:r>
              <a:rPr lang="de-DE" sz="1600" dirty="0" smtClean="0"/>
              <a:t>Einbauküchen, </a:t>
            </a:r>
            <a:r>
              <a:rPr lang="de-DE" sz="1600" dirty="0" smtClean="0">
                <a:solidFill>
                  <a:srgbClr val="00B050"/>
                </a:solidFill>
              </a:rPr>
              <a:t>die </a:t>
            </a:r>
            <a:r>
              <a:rPr lang="de-DE" sz="1600" dirty="0">
                <a:solidFill>
                  <a:srgbClr val="00B050"/>
                </a:solidFill>
              </a:rPr>
              <a:t>individuell für das </a:t>
            </a:r>
            <a:r>
              <a:rPr lang="de-DE" sz="1600" dirty="0" smtClean="0">
                <a:solidFill>
                  <a:srgbClr val="00B050"/>
                </a:solidFill>
              </a:rPr>
              <a:t>Gebäude 	raumspezifisch geplant </a:t>
            </a:r>
            <a:r>
              <a:rPr lang="de-DE" sz="1600" dirty="0">
                <a:solidFill>
                  <a:srgbClr val="00B050"/>
                </a:solidFill>
              </a:rPr>
              <a:t>und </a:t>
            </a:r>
            <a:r>
              <a:rPr lang="de-DE" sz="1600" dirty="0" smtClean="0">
                <a:solidFill>
                  <a:srgbClr val="00B050"/>
                </a:solidFill>
              </a:rPr>
              <a:t>gefertigt </a:t>
            </a:r>
            <a:r>
              <a:rPr lang="de-DE" sz="1600" dirty="0">
                <a:solidFill>
                  <a:srgbClr val="00B050"/>
                </a:solidFill>
              </a:rPr>
              <a:t>sind.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164" y="1592400"/>
            <a:ext cx="7218290" cy="500525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88" y="385675"/>
            <a:ext cx="10412870" cy="130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4168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6168044" y="2151216"/>
            <a:ext cx="5544531" cy="3950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200" dirty="0"/>
              <a:t>Abgrenzungen versicherter Sachen zur Hausratversicherung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210986"/>
            <a:ext cx="5413125" cy="4141170"/>
          </a:xfrm>
        </p:spPr>
        <p:txBody>
          <a:bodyPr/>
          <a:lstStyle/>
          <a:p>
            <a:pPr marL="285750" lvl="1" indent="-2857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Balkone und Balkongeländer</a:t>
            </a:r>
            <a:endParaRPr lang="de-DE" altLang="de-DE" sz="1600" dirty="0">
              <a:solidFill>
                <a:srgbClr val="1D2D4B"/>
              </a:solidFill>
            </a:endParaRP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Türen und Fenster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Heizkessel und Heizkörper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Sanitäre Anlagen wie Dusche, WC Badewanne und alle im Haus verlegten Zu- und Ableitungsrohre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Innenschwimmbecken und Saunaanlagen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Sonnenkollektoren auf dem Dach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Teppichböden (fest auf dem Estrich verlegt), Parkett-, Fliesen und Laminatböden oder Tapeten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600" dirty="0" smtClean="0">
                <a:solidFill>
                  <a:srgbClr val="1D2D4B"/>
                </a:solidFill>
              </a:rPr>
              <a:t>Einbaumöbel wie Einbauschrank oder Einbauküche </a:t>
            </a:r>
            <a:endParaRPr lang="de-DE" altLang="de-DE" sz="16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Gebäudebestandteile können sein</a:t>
            </a:r>
            <a:endParaRPr lang="de-DE" altLang="de-DE" sz="2000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6220705" y="2210986"/>
            <a:ext cx="5385415" cy="3790604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200">
                <a:solidFill>
                  <a:srgbClr val="1D2D4B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9pPr>
          </a:lstStyle>
          <a:p>
            <a:pPr marL="0" lvl="1" indent="0">
              <a:buNone/>
            </a:pPr>
            <a:endParaRPr lang="de-DE" altLang="de-DE" sz="1600" dirty="0" smtClean="0"/>
          </a:p>
          <a:p>
            <a:pPr marL="0" lvl="1" indent="0">
              <a:buNone/>
            </a:pPr>
            <a:r>
              <a:rPr lang="de-DE" altLang="de-DE" sz="1600" b="1" dirty="0" smtClean="0"/>
              <a:t>Gebäudebestandteile sind demnach alle Sachen,</a:t>
            </a:r>
            <a:endParaRPr lang="de-DE" altLang="de-DE" sz="1600" b="1" dirty="0"/>
          </a:p>
          <a:p>
            <a:pPr lvl="1"/>
            <a:r>
              <a:rPr lang="de-DE" altLang="de-DE" sz="1600" dirty="0" smtClean="0"/>
              <a:t>die voneinander nicht getrennt werden können</a:t>
            </a:r>
          </a:p>
          <a:p>
            <a:pPr lvl="1"/>
            <a:r>
              <a:rPr lang="de-DE" altLang="de-DE" sz="1600" dirty="0" smtClean="0"/>
              <a:t>ohne dass der eine oder andere Teil zerstört </a:t>
            </a:r>
          </a:p>
          <a:p>
            <a:pPr lvl="1"/>
            <a:r>
              <a:rPr lang="de-DE" altLang="de-DE" sz="1600" dirty="0" smtClean="0"/>
              <a:t>oder in seinem Wesen verändert wird</a:t>
            </a:r>
          </a:p>
          <a:p>
            <a:pPr marL="0" lvl="1" indent="0">
              <a:buNone/>
            </a:pPr>
            <a:endParaRPr lang="de-DE" altLang="de-DE" sz="1600" dirty="0" smtClean="0"/>
          </a:p>
          <a:p>
            <a:pPr lvl="1"/>
            <a:r>
              <a:rPr lang="de-DE" altLang="de-DE" sz="1600" dirty="0" smtClean="0"/>
              <a:t>Ebenso fest mit dem Gebäude verbunden sind</a:t>
            </a:r>
          </a:p>
          <a:p>
            <a:pPr lvl="1"/>
            <a:r>
              <a:rPr lang="de-DE" altLang="de-DE" sz="1600" dirty="0" smtClean="0"/>
              <a:t>oder/auch wirtschaftlich dauerhaft mit dem Gebäuden verbunden sind. </a:t>
            </a:r>
            <a:endParaRPr lang="de-DE" altLang="de-DE" sz="1600" dirty="0"/>
          </a:p>
        </p:txBody>
      </p:sp>
    </p:spTree>
    <p:extLst>
      <p:ext uri="{BB962C8B-B14F-4D97-AF65-F5344CB8AC3E}">
        <p14:creationId xmlns:p14="http://schemas.microsoft.com/office/powerpoint/2010/main" val="148201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9795" y="2395246"/>
            <a:ext cx="5043055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2195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15</a:t>
            </a:fld>
            <a:endParaRPr lang="de-DE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2335876"/>
            <a:ext cx="5496681" cy="3669859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933" y="2335875"/>
            <a:ext cx="5488445" cy="3669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941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16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20" y="2296070"/>
            <a:ext cx="5970963" cy="3980642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758" y="2582153"/>
            <a:ext cx="5115820" cy="3408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21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Einbaumöbel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6" y="2323616"/>
            <a:ext cx="5504789" cy="3669859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8154" y="2335875"/>
            <a:ext cx="5206538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3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053" y="2335876"/>
            <a:ext cx="3927326" cy="3532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5945140" cy="4261774"/>
          </a:xfrm>
        </p:spPr>
        <p:txBody>
          <a:bodyPr/>
          <a:lstStyle/>
          <a:p>
            <a:r>
              <a:rPr lang="de-DE" sz="1600" b="1" dirty="0" smtClean="0"/>
              <a:t>Einbauküchen</a:t>
            </a:r>
            <a:r>
              <a:rPr lang="de-DE" sz="1600" dirty="0" smtClean="0"/>
              <a:t> </a:t>
            </a:r>
            <a:r>
              <a:rPr lang="de-DE" sz="1600" dirty="0"/>
              <a:t>fallen unter den Versicherungsschutz der Wohngebäudeversicherung, </a:t>
            </a:r>
            <a:r>
              <a:rPr lang="de-DE" sz="1600" dirty="0" smtClean="0"/>
              <a:t>wenn: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speziell für den betreffenden Raum </a:t>
            </a:r>
            <a:r>
              <a:rPr lang="de-DE" sz="1600" dirty="0" smtClean="0"/>
              <a:t>angefertigt wurden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im </a:t>
            </a:r>
            <a:r>
              <a:rPr lang="de-DE" sz="1600" dirty="0"/>
              <a:t>Wesentlichen individuell </a:t>
            </a:r>
            <a:r>
              <a:rPr lang="de-DE" sz="1600" dirty="0" smtClean="0"/>
              <a:t>handwerklich gestaltet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so </a:t>
            </a:r>
            <a:r>
              <a:rPr lang="de-DE" sz="1600" dirty="0"/>
              <a:t>in das Gebäude eingefügt worden sind, </a:t>
            </a:r>
            <a:r>
              <a:rPr lang="de-DE" sz="1600" dirty="0" smtClean="0"/>
              <a:t>dass </a:t>
            </a:r>
            <a:r>
              <a:rPr lang="de-DE" sz="1600" dirty="0"/>
              <a:t>nicht ohne erheblichen Wertverlust eine Trennung vom Gebäude möglich ist.</a:t>
            </a:r>
          </a:p>
          <a:p>
            <a:endParaRPr lang="de-DE" sz="1600" dirty="0"/>
          </a:p>
          <a:p>
            <a:r>
              <a:rPr lang="de-DE" sz="1600" dirty="0"/>
              <a:t>Diese Voraussetzungen liegen heutzutage in den meisten Fällen nicht mehr vor</a:t>
            </a:r>
            <a:r>
              <a:rPr lang="de-DE" sz="1600" dirty="0" smtClean="0"/>
              <a:t>.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35637924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19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9252" y="2457433"/>
            <a:ext cx="3657917" cy="3657917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5945140" cy="4261774"/>
          </a:xfrm>
        </p:spPr>
        <p:txBody>
          <a:bodyPr/>
          <a:lstStyle/>
          <a:p>
            <a:r>
              <a:rPr lang="de-DE" sz="1600" dirty="0" smtClean="0"/>
              <a:t>Die technischen Geräte der Einbauküchen </a:t>
            </a:r>
            <a:r>
              <a:rPr lang="de-DE" sz="1600" dirty="0"/>
              <a:t>fallen </a:t>
            </a:r>
            <a:r>
              <a:rPr lang="de-DE" sz="1600" dirty="0" smtClean="0"/>
              <a:t>nicht unter den Versicherungsschutz: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b="1" dirty="0" smtClean="0"/>
              <a:t>Sie gehören in die Hausratversicherung</a:t>
            </a:r>
          </a:p>
          <a:p>
            <a:r>
              <a:rPr lang="de-DE" sz="1600" dirty="0" smtClean="0"/>
              <a:t>Selbst wenn der Korpus tatsächlich Gebäudebestandteil ist, lässt </a:t>
            </a:r>
            <a:r>
              <a:rPr lang="de-DE" sz="1600" dirty="0"/>
              <a:t>sich </a:t>
            </a:r>
            <a:r>
              <a:rPr lang="de-DE" sz="1600" dirty="0" smtClean="0"/>
              <a:t>z.B. der Einbauherd ohne weiteres austauschen, mitnehmen bzw. neu einbauen. </a:t>
            </a:r>
          </a:p>
          <a:p>
            <a:r>
              <a:rPr lang="de-DE" sz="1600" dirty="0" smtClean="0"/>
              <a:t>Die technischen Geräte unterliegen der DIN.</a:t>
            </a:r>
          </a:p>
          <a:p>
            <a:r>
              <a:rPr lang="de-DE" sz="1600" dirty="0" smtClean="0"/>
              <a:t>Die Einbauküche sollte deswegen immer ein besonderes Augenmerk haben. </a:t>
            </a:r>
          </a:p>
          <a:p>
            <a:r>
              <a:rPr lang="de-DE" sz="1600" dirty="0" smtClean="0"/>
              <a:t>Einige Versicherer haben extra Klauseln für den Einschluss. 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015425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34525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Basiswissen – Versicherungsgrundlagen / Bedingungen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Gebäudebestandteile </a:t>
            </a:r>
            <a:endParaRPr lang="de-DE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rgbClr val="1D2D4B"/>
                </a:solidFill>
              </a:rPr>
              <a:t>Abgrenzungen versicherter Sachen zur Hausratversicherung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Grundstücksbestandteile </a:t>
            </a:r>
          </a:p>
          <a:p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Erneuerbare Energien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 smtClean="0"/>
              <a:t>Wärmepumpen, PV-Analgen und Balkonkraftwerke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967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Gebäudebestandteile </a:t>
            </a:r>
            <a:br>
              <a:rPr lang="de-DE" dirty="0"/>
            </a:br>
            <a:r>
              <a:rPr lang="de-DE" sz="1300" dirty="0" smtClean="0"/>
              <a:t>Abgrenzungen </a:t>
            </a:r>
            <a:r>
              <a:rPr lang="de-DE" sz="1300" dirty="0"/>
              <a:t>versicherter Sachen zur </a:t>
            </a:r>
            <a:r>
              <a:rPr lang="de-DE" sz="1300" dirty="0" smtClean="0"/>
              <a:t>Hausratversicherung</a:t>
            </a:r>
            <a:endParaRPr lang="de-DE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Küchen als Einbau- oder Anbau- bzw. Modulküchen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3404" y="2210986"/>
            <a:ext cx="5890350" cy="4200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269432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21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34525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Basiswissen – Versicherungsgrundlagen / Bedingungen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Gebäudebestandteile </a:t>
            </a:r>
            <a:endParaRPr lang="de-DE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Abgrenzungen versicherter Sachen zur Hausratversicherung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Grundstücksbestandteile </a:t>
            </a:r>
          </a:p>
          <a:p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Erneuerbare Energien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Wärmepumpen, PV-Analgen und Balkonkraftwerke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059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7.5 	Weitere </a:t>
            </a:r>
            <a:r>
              <a:rPr lang="de-DE" sz="1600" b="1" dirty="0"/>
              <a:t>Grundstücksbestandteile</a:t>
            </a:r>
          </a:p>
          <a:p>
            <a:r>
              <a:rPr lang="de-DE" sz="1600" dirty="0" smtClean="0"/>
              <a:t>	Als </a:t>
            </a:r>
            <a:r>
              <a:rPr lang="de-DE" sz="1600" dirty="0"/>
              <a:t>weitere Grundstücksbestandteile </a:t>
            </a:r>
            <a:r>
              <a:rPr lang="de-DE" sz="1600" dirty="0" smtClean="0"/>
              <a:t>gelten 	</a:t>
            </a:r>
            <a:r>
              <a:rPr lang="de-DE" sz="1600" i="1" dirty="0" smtClean="0">
                <a:solidFill>
                  <a:srgbClr val="FF0000"/>
                </a:solidFill>
              </a:rPr>
              <a:t>insbesondere </a:t>
            </a:r>
            <a:r>
              <a:rPr lang="de-DE" sz="1600" i="1" dirty="0">
                <a:solidFill>
                  <a:srgbClr val="FF0000"/>
                </a:solidFill>
              </a:rPr>
              <a:t>/ ausschließlich </a:t>
            </a:r>
            <a:r>
              <a:rPr lang="de-DE" sz="1600" i="1" dirty="0" smtClean="0"/>
              <a:t>	</a:t>
            </a:r>
            <a:r>
              <a:rPr lang="de-DE" sz="1600" dirty="0" smtClean="0"/>
              <a:t>folgende </a:t>
            </a:r>
            <a:r>
              <a:rPr lang="de-DE" sz="1600" dirty="0"/>
              <a:t>fest mit </a:t>
            </a:r>
            <a:r>
              <a:rPr lang="de-DE" sz="1600" dirty="0" smtClean="0"/>
              <a:t>	dem </a:t>
            </a:r>
            <a:r>
              <a:rPr lang="de-DE" sz="1600" dirty="0"/>
              <a:t>Grund und Boden </a:t>
            </a:r>
            <a:r>
              <a:rPr lang="de-DE" sz="1600" dirty="0" smtClean="0"/>
              <a:t>des 	Versicherungsgrundstücks verbundene </a:t>
            </a:r>
            <a:r>
              <a:rPr lang="de-DE" sz="1600" dirty="0"/>
              <a:t>Sachen: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	[</a:t>
            </a:r>
            <a:r>
              <a:rPr lang="de-DE" sz="1600" dirty="0">
                <a:solidFill>
                  <a:srgbClr val="FF0000"/>
                </a:solidFill>
              </a:rPr>
              <a:t>Platzhalter für Aufzählung]</a:t>
            </a:r>
          </a:p>
          <a:p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Grundstücksbestandteile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852160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d) </a:t>
            </a:r>
            <a:r>
              <a:rPr lang="de-DE" sz="1600" dirty="0"/>
              <a:t>	</a:t>
            </a:r>
            <a:r>
              <a:rPr lang="de-DE" sz="1600" dirty="0" smtClean="0"/>
              <a:t>Als mitversicherte Grundstückbestandteile 	gelten die </a:t>
            </a:r>
            <a:r>
              <a:rPr lang="de-DE" sz="1600" dirty="0"/>
              <a:t>mit </a:t>
            </a:r>
            <a:r>
              <a:rPr lang="de-DE" sz="1600" dirty="0" smtClean="0"/>
              <a:t>dem </a:t>
            </a:r>
            <a:r>
              <a:rPr lang="de-DE" sz="1600" dirty="0"/>
              <a:t>Grund und Boden des </a:t>
            </a:r>
            <a:r>
              <a:rPr lang="de-DE" sz="1600" dirty="0" smtClean="0"/>
              <a:t>	Versicherungsgrundstücks fest 	verbundenen </a:t>
            </a:r>
            <a:r>
              <a:rPr lang="de-DE" sz="1600" dirty="0"/>
              <a:t>Sachen. </a:t>
            </a:r>
            <a:r>
              <a:rPr lang="de-DE" sz="1600" dirty="0" smtClean="0"/>
              <a:t>Dieses </a:t>
            </a:r>
            <a:r>
              <a:rPr lang="de-DE" sz="1600" dirty="0"/>
              <a:t>sind</a:t>
            </a:r>
          </a:p>
          <a:p>
            <a:r>
              <a:rPr lang="de-DE" sz="1600" dirty="0" smtClean="0"/>
              <a:t>	</a:t>
            </a:r>
            <a:r>
              <a:rPr lang="de-DE" sz="1600" u="sng" dirty="0" smtClean="0"/>
              <a:t>QM-Modelle</a:t>
            </a:r>
            <a:r>
              <a:rPr lang="de-DE" sz="1600" dirty="0" smtClean="0"/>
              <a:t> </a:t>
            </a:r>
            <a:r>
              <a:rPr lang="de-DE" sz="1600" dirty="0" smtClean="0">
                <a:solidFill>
                  <a:srgbClr val="00B050"/>
                </a:solidFill>
              </a:rPr>
              <a:t>Garagen </a:t>
            </a:r>
            <a:r>
              <a:rPr lang="de-DE" sz="1600" dirty="0">
                <a:solidFill>
                  <a:srgbClr val="00B050"/>
                </a:solidFill>
              </a:rPr>
              <a:t>und Carports, </a:t>
            </a:r>
            <a:r>
              <a:rPr lang="de-DE" sz="1600" dirty="0" smtClean="0">
                <a:solidFill>
                  <a:srgbClr val="00B050"/>
                </a:solidFill>
              </a:rPr>
              <a:t>Schuppen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Gewächs- und Gartenhäuser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Antennenanlagen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Gartenkamine, Bänke</a:t>
            </a:r>
            <a:r>
              <a:rPr lang="de-DE" sz="1600" dirty="0">
                <a:solidFill>
                  <a:srgbClr val="00B050"/>
                </a:solidFill>
              </a:rPr>
              <a:t>, Wäschespinnen, </a:t>
            </a:r>
            <a:r>
              <a:rPr lang="de-DE" sz="1600" dirty="0" smtClean="0">
                <a:solidFill>
                  <a:srgbClr val="00B050"/>
                </a:solidFill>
              </a:rPr>
              <a:t>	Grundstückseinfriedungen</a:t>
            </a:r>
            <a:r>
              <a:rPr lang="de-DE" sz="1600" dirty="0">
                <a:solidFill>
                  <a:srgbClr val="00B050"/>
                </a:solidFill>
              </a:rPr>
              <a:t> </a:t>
            </a:r>
            <a:r>
              <a:rPr lang="de-DE" sz="1600" dirty="0" smtClean="0">
                <a:solidFill>
                  <a:srgbClr val="00B050"/>
                </a:solidFill>
              </a:rPr>
              <a:t>(auch Hecken</a:t>
            </a:r>
            <a:r>
              <a:rPr lang="de-DE" sz="1600" dirty="0">
                <a:solidFill>
                  <a:srgbClr val="00B050"/>
                </a:solidFill>
              </a:rPr>
              <a:t>), 	</a:t>
            </a:r>
            <a:r>
              <a:rPr lang="de-DE" sz="1600" dirty="0" smtClean="0">
                <a:solidFill>
                  <a:srgbClr val="00B050"/>
                </a:solidFill>
              </a:rPr>
              <a:t>Hof- und ……………..</a:t>
            </a:r>
            <a:r>
              <a:rPr lang="de-DE" sz="1600" dirty="0" smtClean="0"/>
              <a:t>	</a:t>
            </a:r>
          </a:p>
          <a:p>
            <a:r>
              <a:rPr lang="de-DE" sz="1600" dirty="0" smtClean="0"/>
              <a:t>	</a:t>
            </a:r>
            <a:r>
              <a:rPr lang="de-DE" sz="1600" u="sng" dirty="0" smtClean="0"/>
              <a:t>VS-Modelle</a:t>
            </a:r>
            <a:r>
              <a:rPr lang="de-DE" sz="1600" dirty="0" smtClean="0"/>
              <a:t> </a:t>
            </a:r>
            <a:r>
              <a:rPr lang="de-DE" sz="1600" dirty="0" smtClean="0">
                <a:solidFill>
                  <a:srgbClr val="FF0000"/>
                </a:solidFill>
              </a:rPr>
              <a:t>abweichend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GDV-Musterbedingungen Stand Mai 2022  vs. VWG 2016 ITL</a:t>
            </a:r>
          </a:p>
        </p:txBody>
      </p:sp>
      <p:sp>
        <p:nvSpPr>
          <p:cNvPr id="7" name="Textfeld 6"/>
          <p:cNvSpPr txBox="1"/>
          <p:nvPr/>
        </p:nvSpPr>
        <p:spPr>
          <a:xfrm rot="19844541">
            <a:off x="2248920" y="3137499"/>
            <a:ext cx="69576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6000" dirty="0" smtClean="0">
                <a:solidFill>
                  <a:schemeClr val="accent5">
                    <a:lumMod val="40000"/>
                    <a:lumOff val="60000"/>
                  </a:schemeClr>
                </a:solidFill>
              </a:rPr>
              <a:t>Nur zur Erinnerung</a:t>
            </a:r>
            <a:endParaRPr lang="de-DE" sz="6000" dirty="0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0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Grundstücksbestandteile 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4964237" cy="4261774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Einfriedungen (und zwar ausschließlich Zäune, Mauern, Hecken)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Hof- und Gehsteigbefestigungen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Hundehütten und -zwinger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Müllbehälterboxen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Klingel- und Briefkastenanlagen,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Wege- und Gartenbeleuchtungen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Wohnterrassen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Überdachungen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Pergolen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Regenwasser-Nutzungsanlagen (Zisternen)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Grillkamine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Springbrunnen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Schwimmbad mit/ohne Abdeckung/-Überdachung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Grundstücksbestandteile können sein</a:t>
            </a:r>
            <a:endParaRPr lang="de-DE" altLang="de-DE" sz="2000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5878330" y="2335876"/>
            <a:ext cx="4964237" cy="4261774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200">
                <a:solidFill>
                  <a:srgbClr val="1D2D4B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9pPr>
          </a:lstStyle>
          <a:p>
            <a:pPr lvl="1"/>
            <a:r>
              <a:rPr lang="de-DE" altLang="de-DE" dirty="0"/>
              <a:t>Kunst/Skulpturen</a:t>
            </a:r>
          </a:p>
          <a:p>
            <a:pPr lvl="1"/>
            <a:r>
              <a:rPr lang="de-DE" altLang="de-DE" dirty="0"/>
              <a:t>Pavillon (kein Zelt)</a:t>
            </a:r>
          </a:p>
          <a:p>
            <a:pPr lvl="1"/>
            <a:r>
              <a:rPr lang="de-DE" altLang="de-DE" dirty="0"/>
              <a:t>Kleinkläranlage</a:t>
            </a:r>
          </a:p>
          <a:p>
            <a:pPr lvl="1"/>
            <a:r>
              <a:rPr lang="de-DE" altLang="de-DE" dirty="0"/>
              <a:t>Ständer und Masten (ausgenommen Funkmasten),</a:t>
            </a:r>
          </a:p>
          <a:p>
            <a:pPr lvl="1"/>
            <a:r>
              <a:rPr lang="de-DE" altLang="de-DE" dirty="0"/>
              <a:t>elektrische Freileitungen,</a:t>
            </a:r>
          </a:p>
          <a:p>
            <a:pPr lvl="1"/>
            <a:r>
              <a:rPr lang="de-DE" altLang="de-DE" dirty="0"/>
              <a:t>Rundfunk-, Fernsehantennen-, Satellitenempfangsanlagen,</a:t>
            </a:r>
          </a:p>
          <a:p>
            <a:pPr lvl="1"/>
            <a:r>
              <a:rPr lang="de-DE" altLang="de-DE" dirty="0"/>
              <a:t>Wäschespinnen (sofern fest im Boden verankert)</a:t>
            </a:r>
          </a:p>
          <a:p>
            <a:pPr lvl="1"/>
            <a:r>
              <a:rPr lang="de-DE" altLang="de-DE" dirty="0"/>
              <a:t>Garten- und Gerätehäuser </a:t>
            </a:r>
          </a:p>
          <a:p>
            <a:pPr lvl="1"/>
            <a:r>
              <a:rPr lang="de-DE" altLang="de-DE" dirty="0"/>
              <a:t>Solaranlagen (solarthermische Anlagen / Photovoltaikanlagen).</a:t>
            </a:r>
          </a:p>
          <a:p>
            <a:pPr lvl="1"/>
            <a:r>
              <a:rPr lang="de-DE" altLang="de-DE" dirty="0"/>
              <a:t>Schwimmbad mit/ohne Abdeckung/-Überdachung</a:t>
            </a:r>
          </a:p>
          <a:p>
            <a:pPr lvl="1"/>
            <a:r>
              <a:rPr lang="de-DE" altLang="de-DE" dirty="0"/>
              <a:t>festmontierte Spielplatzeinrichtungen</a:t>
            </a:r>
          </a:p>
          <a:p>
            <a:pPr lvl="1"/>
            <a:r>
              <a:rPr lang="de-DE" altLang="de-DE" dirty="0"/>
              <a:t>Öl- und Gastanks</a:t>
            </a:r>
          </a:p>
        </p:txBody>
      </p:sp>
    </p:spTree>
    <p:extLst>
      <p:ext uri="{BB962C8B-B14F-4D97-AF65-F5344CB8AC3E}">
        <p14:creationId xmlns:p14="http://schemas.microsoft.com/office/powerpoint/2010/main" val="12017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Grundstücksbestandteile 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348354" cy="4261774"/>
          </a:xfrm>
        </p:spPr>
        <p:txBody>
          <a:bodyPr/>
          <a:lstStyle/>
          <a:p>
            <a:pPr marL="0" lvl="1">
              <a:lnSpc>
                <a:spcPct val="150000"/>
              </a:lnSpc>
              <a:spcBef>
                <a:spcPts val="0"/>
              </a:spcBef>
            </a:pPr>
            <a:r>
              <a:rPr lang="de-DE" altLang="de-DE" dirty="0" smtClean="0">
                <a:solidFill>
                  <a:srgbClr val="1D2D4B"/>
                </a:solidFill>
              </a:rPr>
              <a:t>Beispiel </a:t>
            </a:r>
            <a:r>
              <a:rPr lang="de-DE" altLang="de-DE" dirty="0" err="1" smtClean="0">
                <a:solidFill>
                  <a:srgbClr val="1D2D4B"/>
                </a:solidFill>
              </a:rPr>
              <a:t>Eurosecure</a:t>
            </a:r>
            <a:r>
              <a:rPr lang="de-DE" altLang="de-DE" dirty="0" smtClean="0">
                <a:solidFill>
                  <a:srgbClr val="1D2D4B"/>
                </a:solidFill>
              </a:rPr>
              <a:t> Plus:</a:t>
            </a:r>
          </a:p>
          <a:p>
            <a:pPr marL="0" lvl="1">
              <a:lnSpc>
                <a:spcPct val="150000"/>
              </a:lnSpc>
              <a:spcBef>
                <a:spcPts val="0"/>
              </a:spcBef>
            </a:pPr>
            <a:endParaRPr lang="de-DE" altLang="de-DE" sz="12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Grundstücksbestandteile</a:t>
            </a:r>
            <a:endParaRPr lang="de-DE" altLang="de-DE" sz="2000" dirty="0"/>
          </a:p>
        </p:txBody>
      </p:sp>
      <p:pic>
        <p:nvPicPr>
          <p:cNvPr id="1026" name="Grafik 9" descr="image00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143" b="21462"/>
          <a:stretch/>
        </p:blipFill>
        <p:spPr bwMode="auto">
          <a:xfrm>
            <a:off x="1559243" y="3192087"/>
            <a:ext cx="4629150" cy="2309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Bildergebnis fÃ¼r logo interlloy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825" y="1770749"/>
            <a:ext cx="1184977" cy="5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055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25</a:t>
            </a:fld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Grundstücksbestandteile 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5255183" cy="4261774"/>
          </a:xfrm>
        </p:spPr>
        <p:txBody>
          <a:bodyPr/>
          <a:lstStyle/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b="1" dirty="0">
                <a:solidFill>
                  <a:srgbClr val="00B050"/>
                </a:solidFill>
              </a:rPr>
              <a:t>Einfriedungen (und zwar ausschließlich Zäune, Mauern, Hecken)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Hof- und Gehsteigbefestigungen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Hundehütten und -zwinger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FFC000"/>
                </a:solidFill>
              </a:rPr>
              <a:t>Müllbehälterboxen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FFC000"/>
                </a:solidFill>
              </a:rPr>
              <a:t>Klingel- und Briefkastenanlagen,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Wege- und Gartenbeleuchtungen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Wohnterrassen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Überdachungen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Pergolen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1D2D4B"/>
                </a:solidFill>
              </a:rPr>
              <a:t>Regenwasser-Nutzungsanlagen (Zisternen)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>
                <a:solidFill>
                  <a:srgbClr val="00B050"/>
                </a:solidFill>
              </a:rPr>
              <a:t>Grillkamine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de-DE" altLang="de-DE" sz="1200" dirty="0" smtClean="0">
                <a:solidFill>
                  <a:srgbClr val="1D2D4B"/>
                </a:solidFill>
              </a:rPr>
              <a:t>Springbrunnen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altLang="de-DE" sz="1200" dirty="0">
              <a:solidFill>
                <a:srgbClr val="1D2D4B"/>
              </a:solidFill>
            </a:endParaRPr>
          </a:p>
          <a:p>
            <a:pPr marL="0" lvl="1">
              <a:lnSpc>
                <a:spcPct val="150000"/>
              </a:lnSpc>
              <a:spcBef>
                <a:spcPts val="0"/>
              </a:spcBef>
            </a:pPr>
            <a:r>
              <a:rPr lang="de-DE" altLang="de-DE" sz="1200" dirty="0" smtClean="0">
                <a:solidFill>
                  <a:srgbClr val="FF0000"/>
                </a:solidFill>
              </a:rPr>
              <a:t>Nicht </a:t>
            </a:r>
            <a:r>
              <a:rPr lang="de-DE" altLang="de-DE" sz="1200" dirty="0">
                <a:solidFill>
                  <a:srgbClr val="FF0000"/>
                </a:solidFill>
              </a:rPr>
              <a:t>in den Bedingungen benannte Grundstücksbestandteile müssen gesondert deklariert werden!</a:t>
            </a:r>
          </a:p>
          <a:p>
            <a: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de-DE" altLang="de-DE" sz="1200" dirty="0">
              <a:solidFill>
                <a:srgbClr val="1D2D4B"/>
              </a:solidFill>
            </a:endParaRP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Grundstücksbestandteile</a:t>
            </a:r>
            <a:endParaRPr lang="de-DE" altLang="de-DE" sz="2000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5878330" y="2335876"/>
            <a:ext cx="4964237" cy="4261774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lvl="1" indent="-34290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 sz="1200">
                <a:solidFill>
                  <a:srgbClr val="1D2D4B"/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/>
            </a:lvl9pPr>
          </a:lstStyle>
          <a:p>
            <a:pPr lvl="1"/>
            <a:r>
              <a:rPr lang="de-DE" altLang="de-DE" dirty="0"/>
              <a:t>Kunst/Skulpturen</a:t>
            </a:r>
          </a:p>
          <a:p>
            <a:pPr lvl="1"/>
            <a:r>
              <a:rPr lang="de-DE" altLang="de-DE" dirty="0">
                <a:solidFill>
                  <a:srgbClr val="00B050"/>
                </a:solidFill>
              </a:rPr>
              <a:t>Pavillon (kein Zelt)</a:t>
            </a:r>
          </a:p>
          <a:p>
            <a:pPr lvl="1"/>
            <a:r>
              <a:rPr lang="de-DE" altLang="de-DE" dirty="0"/>
              <a:t>Kleinkläranlage</a:t>
            </a:r>
          </a:p>
          <a:p>
            <a:pPr lvl="1"/>
            <a:r>
              <a:rPr lang="de-DE" altLang="de-DE" dirty="0">
                <a:solidFill>
                  <a:srgbClr val="00B050"/>
                </a:solidFill>
              </a:rPr>
              <a:t>Ständer und Masten (ausgenommen Funkmasten),</a:t>
            </a:r>
          </a:p>
          <a:p>
            <a:pPr lvl="1"/>
            <a:r>
              <a:rPr lang="de-DE" altLang="de-DE" dirty="0">
                <a:solidFill>
                  <a:srgbClr val="00B050"/>
                </a:solidFill>
              </a:rPr>
              <a:t>elektrische Freileitungen,</a:t>
            </a:r>
          </a:p>
          <a:p>
            <a:pPr lvl="1"/>
            <a:r>
              <a:rPr lang="de-DE" altLang="de-DE" dirty="0">
                <a:solidFill>
                  <a:srgbClr val="00B050"/>
                </a:solidFill>
              </a:rPr>
              <a:t>Rundfunk-, Fernsehantennen-, Satellitenempfangsanlagen,</a:t>
            </a:r>
          </a:p>
          <a:p>
            <a:pPr lvl="1"/>
            <a:r>
              <a:rPr lang="de-DE" altLang="de-DE" dirty="0"/>
              <a:t>Wäschespinnen (sofern fest im Boden verankert)</a:t>
            </a:r>
          </a:p>
          <a:p>
            <a:pPr lvl="1"/>
            <a:r>
              <a:rPr lang="de-DE" altLang="de-DE" dirty="0">
                <a:solidFill>
                  <a:srgbClr val="00B050"/>
                </a:solidFill>
              </a:rPr>
              <a:t>Garten- und Gerätehäuser </a:t>
            </a:r>
          </a:p>
          <a:p>
            <a:pPr lvl="1"/>
            <a:r>
              <a:rPr lang="de-DE" altLang="de-DE" dirty="0"/>
              <a:t>Solaranlagen (solarthermische Anlagen / Photovoltaikanlagen).</a:t>
            </a:r>
          </a:p>
          <a:p>
            <a:pPr lvl="1"/>
            <a:r>
              <a:rPr lang="de-DE" altLang="de-DE" dirty="0" smtClean="0"/>
              <a:t>Schwimmbad mit/ohne Abdeckung/-Überdachung</a:t>
            </a:r>
          </a:p>
          <a:p>
            <a:pPr lvl="1"/>
            <a:r>
              <a:rPr lang="de-DE" altLang="de-DE" dirty="0" smtClean="0"/>
              <a:t>festmontierte </a:t>
            </a:r>
            <a:r>
              <a:rPr lang="de-DE" altLang="de-DE" dirty="0"/>
              <a:t>Spielplatzeinrichtungen</a:t>
            </a:r>
          </a:p>
          <a:p>
            <a:pPr lvl="1"/>
            <a:r>
              <a:rPr lang="de-DE" altLang="de-DE" dirty="0"/>
              <a:t>Öl- und Gastanks</a:t>
            </a:r>
          </a:p>
        </p:txBody>
      </p:sp>
      <p:pic>
        <p:nvPicPr>
          <p:cNvPr id="8" name="Picture 4" descr="Bildergebnis fÃ¼r logo interlloy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825" y="1770749"/>
            <a:ext cx="1184977" cy="5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7147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801058"/>
            <a:ext cx="11343218" cy="3452586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Basiswissen – Versicherungsgrundlagen / Bedingungen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Gebäudebestandteile </a:t>
            </a:r>
            <a:endParaRPr lang="de-DE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schemeClr val="bg1">
                    <a:lumMod val="75000"/>
                  </a:schemeClr>
                </a:solidFill>
              </a:rPr>
              <a:t>Abgrenzungen versicherter Sachen zur Hausratversicherung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chemeClr val="bg1">
                    <a:lumMod val="75000"/>
                  </a:schemeClr>
                </a:solidFill>
              </a:rPr>
              <a:t>Grundstücksbestandteile </a:t>
            </a:r>
          </a:p>
          <a:p>
            <a:endParaRPr lang="de-DE" dirty="0" smtClean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 smtClean="0"/>
              <a:t>Erneuerbare Energien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de-DE" dirty="0" smtClean="0">
                <a:solidFill>
                  <a:srgbClr val="1D2D4B"/>
                </a:solidFill>
              </a:rPr>
              <a:t>Wärmepumpen, PV-Analgen und Balkonkraftwerke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1403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344188"/>
            <a:ext cx="11348355" cy="4253461"/>
          </a:xfrm>
        </p:spPr>
        <p:txBody>
          <a:bodyPr/>
          <a:lstStyle/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sz="1600" dirty="0"/>
              <a:t>Anlagen zur Energiegewinnung</a:t>
            </a:r>
            <a:br>
              <a:rPr lang="de-DE" altLang="de-DE" sz="1600" dirty="0"/>
            </a:br>
            <a:r>
              <a:rPr lang="de-DE" altLang="de-DE" sz="1600" dirty="0"/>
              <a:t>z.B. Solarthermische oder geothermische Anlagen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sz="1600" dirty="0">
                <a:solidFill>
                  <a:schemeClr val="accent6"/>
                </a:solidFill>
              </a:rPr>
              <a:t>Photovoltaikanlagen auf dem Dach </a:t>
            </a:r>
            <a:r>
              <a:rPr lang="de-DE" altLang="de-DE" sz="1600" dirty="0" smtClean="0">
                <a:solidFill>
                  <a:schemeClr val="accent6"/>
                </a:solidFill>
              </a:rPr>
              <a:t>montiert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sz="1600" dirty="0" smtClean="0"/>
              <a:t>Balkonkraftwerke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sz="1600" dirty="0" smtClean="0"/>
              <a:t>Wärmepumpen</a:t>
            </a:r>
            <a:endParaRPr lang="de-DE" altLang="de-DE" sz="1600" dirty="0"/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Gebäudebestandteile erneuerbare Energien 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248016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28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7.2 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</a:t>
            </a:r>
            <a:r>
              <a:rPr lang="de-DE" sz="1600" dirty="0"/>
              <a:t>Sachen, die durch </a:t>
            </a:r>
            <a:r>
              <a:rPr lang="de-DE" sz="1600" dirty="0" smtClean="0"/>
              <a:t>	ihre feste 	Verbindung </a:t>
            </a:r>
            <a:r>
              <a:rPr lang="de-DE" sz="1600" dirty="0"/>
              <a:t>mit dem Gebäude </a:t>
            </a:r>
            <a:r>
              <a:rPr lang="de-DE" sz="1600" dirty="0" smtClean="0"/>
              <a:t>ihre </a:t>
            </a:r>
            <a:r>
              <a:rPr lang="de-DE" sz="1600" dirty="0"/>
              <a:t>Selbständigkeit </a:t>
            </a:r>
            <a:r>
              <a:rPr lang="de-DE" sz="1600" dirty="0" smtClean="0"/>
              <a:t>	verloren </a:t>
            </a:r>
            <a:r>
              <a:rPr lang="de-DE" sz="1600" dirty="0"/>
              <a:t>haben. </a:t>
            </a:r>
            <a:r>
              <a:rPr lang="de-DE" sz="1600" dirty="0" smtClean="0"/>
              <a:t>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</a:t>
            </a:r>
            <a:r>
              <a:rPr lang="de-DE" sz="1600" dirty="0" smtClean="0"/>
              <a:t>Einbaumöbel bzw. 	Einbauküchen</a:t>
            </a:r>
            <a:r>
              <a:rPr lang="de-DE" sz="1600" dirty="0"/>
              <a:t>, die individuell für das </a:t>
            </a:r>
            <a:r>
              <a:rPr lang="de-DE" sz="1600" dirty="0" smtClean="0"/>
              <a:t>Gebäude 	gefertigt </a:t>
            </a:r>
            <a:r>
              <a:rPr lang="de-DE" sz="1600" dirty="0"/>
              <a:t>und mit einem </a:t>
            </a:r>
            <a:r>
              <a:rPr lang="de-DE" sz="1600" dirty="0" smtClean="0"/>
              <a:t>großen </a:t>
            </a:r>
            <a:r>
              <a:rPr lang="de-DE" sz="1600" dirty="0"/>
              <a:t>Einbauaufwand an </a:t>
            </a:r>
            <a:r>
              <a:rPr lang="de-DE" sz="1600" dirty="0" smtClean="0"/>
              <a:t>	das </a:t>
            </a:r>
            <a:r>
              <a:rPr lang="de-DE" sz="1600" dirty="0"/>
              <a:t>Gebäude </a:t>
            </a:r>
            <a:r>
              <a:rPr lang="de-DE" sz="1600" dirty="0" smtClean="0"/>
              <a:t>angepasst </a:t>
            </a:r>
            <a:r>
              <a:rPr lang="de-DE" sz="1600" dirty="0"/>
              <a:t>sind. </a:t>
            </a:r>
          </a:p>
          <a:p>
            <a:r>
              <a:rPr lang="de-DE" sz="1600" dirty="0"/>
              <a:t>	Dazu gehören nicht Anbaumöbel oder </a:t>
            </a:r>
            <a:r>
              <a:rPr lang="de-DE" sz="1600" dirty="0" smtClean="0"/>
              <a:t>	Anbauküchen</a:t>
            </a:r>
            <a:r>
              <a:rPr lang="de-DE" sz="1600" dirty="0"/>
              <a:t>, die serienmäßig </a:t>
            </a:r>
            <a:r>
              <a:rPr lang="de-DE" sz="1600" dirty="0" smtClean="0"/>
              <a:t>vorgefertigt </a:t>
            </a:r>
            <a:r>
              <a:rPr lang="de-DE" sz="1600" dirty="0"/>
              <a:t>sind.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738664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b) </a:t>
            </a:r>
            <a:r>
              <a:rPr lang="de-DE" sz="1600" dirty="0"/>
              <a:t>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Sachen</a:t>
            </a:r>
            <a:r>
              <a:rPr lang="de-DE" sz="1600" dirty="0"/>
              <a:t>, die durch </a:t>
            </a:r>
            <a:r>
              <a:rPr lang="de-DE" sz="1600" dirty="0" smtClean="0"/>
              <a:t>	ihre </a:t>
            </a:r>
            <a:r>
              <a:rPr lang="de-DE" sz="1600" dirty="0"/>
              <a:t>feste </a:t>
            </a:r>
            <a:r>
              <a:rPr lang="de-DE" sz="1600" dirty="0" smtClean="0"/>
              <a:t>	Verbindung mit dem Gebäude ihre 	Selbständigkeit </a:t>
            </a:r>
            <a:r>
              <a:rPr lang="de-DE" sz="1600" dirty="0"/>
              <a:t>verloren </a:t>
            </a:r>
            <a:r>
              <a:rPr lang="de-DE" sz="1600" dirty="0" smtClean="0"/>
              <a:t>haben.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Einbaumöbel bzw. 	</a:t>
            </a:r>
            <a:r>
              <a:rPr lang="de-DE" sz="1600" dirty="0" smtClean="0"/>
              <a:t>Einbauküchen, </a:t>
            </a:r>
            <a:r>
              <a:rPr lang="de-DE" sz="1600" dirty="0" smtClean="0">
                <a:solidFill>
                  <a:srgbClr val="00B050"/>
                </a:solidFill>
              </a:rPr>
              <a:t>die </a:t>
            </a:r>
            <a:r>
              <a:rPr lang="de-DE" sz="1600" dirty="0">
                <a:solidFill>
                  <a:srgbClr val="00B050"/>
                </a:solidFill>
              </a:rPr>
              <a:t>individuell für das </a:t>
            </a:r>
            <a:r>
              <a:rPr lang="de-DE" sz="1600" dirty="0" smtClean="0">
                <a:solidFill>
                  <a:srgbClr val="00B050"/>
                </a:solidFill>
              </a:rPr>
              <a:t>Gebäude 	raumspezifisch geplant </a:t>
            </a:r>
            <a:r>
              <a:rPr lang="de-DE" sz="1600" dirty="0">
                <a:solidFill>
                  <a:srgbClr val="00B050"/>
                </a:solidFill>
              </a:rPr>
              <a:t>und </a:t>
            </a:r>
            <a:r>
              <a:rPr lang="de-DE" sz="1600" dirty="0" smtClean="0">
                <a:solidFill>
                  <a:srgbClr val="00B050"/>
                </a:solidFill>
              </a:rPr>
              <a:t>gefertigt </a:t>
            </a:r>
            <a:r>
              <a:rPr lang="de-DE" sz="1600" dirty="0">
                <a:solidFill>
                  <a:srgbClr val="00B050"/>
                </a:solidFill>
              </a:rPr>
              <a:t>sind.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6824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Gebäudebestandteile erneuerbare Energien </a:t>
            </a:r>
            <a:endParaRPr lang="de-DE" altLang="de-DE" b="1" dirty="0"/>
          </a:p>
        </p:txBody>
      </p:sp>
      <p:sp>
        <p:nvSpPr>
          <p:cNvPr id="7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210986"/>
            <a:ext cx="11343218" cy="4386664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1600" dirty="0" smtClean="0"/>
              <a:t>Die Anlagen somit als Gebäudebestandteil mitversichert, gegen die allgemeinen Gefahren:</a:t>
            </a:r>
          </a:p>
          <a:p>
            <a:pPr marL="723900" lvl="1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de-DE" altLang="de-DE" dirty="0" smtClean="0"/>
          </a:p>
          <a:p>
            <a:pPr marL="723900" lvl="1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dirty="0" smtClean="0"/>
              <a:t>Feuer</a:t>
            </a:r>
          </a:p>
          <a:p>
            <a:pPr marL="723900" lvl="1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dirty="0" smtClean="0"/>
              <a:t>Leitungswasser </a:t>
            </a:r>
          </a:p>
          <a:p>
            <a:pPr marL="723900" lvl="1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dirty="0" smtClean="0"/>
              <a:t>Sturm / Hagel </a:t>
            </a:r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de-DE" altLang="de-DE" sz="1600" dirty="0" smtClean="0"/>
          </a:p>
          <a:p>
            <a:pPr marL="266700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altLang="de-DE" sz="1600" dirty="0" smtClean="0">
                <a:solidFill>
                  <a:srgbClr val="00B050"/>
                </a:solidFill>
              </a:rPr>
              <a:t>Diebstahl von außen angebrachten Sachen </a:t>
            </a:r>
            <a:r>
              <a:rPr lang="de-DE" altLang="de-DE" sz="1600" dirty="0" smtClean="0"/>
              <a:t>(beispielhaft Eurosecure Plus oder Domcura TOP ) </a:t>
            </a:r>
          </a:p>
          <a:p>
            <a:pPr marL="723900" lvl="1" indent="-266700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DE" dirty="0" smtClean="0">
                <a:solidFill>
                  <a:srgbClr val="1D2D4B"/>
                </a:solidFill>
              </a:rPr>
              <a:t>Mitversichert </a:t>
            </a:r>
            <a:r>
              <a:rPr lang="de-DE" dirty="0">
                <a:solidFill>
                  <a:srgbClr val="1D2D4B"/>
                </a:solidFill>
              </a:rPr>
              <a:t>ist der Diebstahl versicherter Sachen, die </a:t>
            </a:r>
            <a:r>
              <a:rPr lang="de-DE" dirty="0" smtClean="0">
                <a:solidFill>
                  <a:srgbClr val="1D2D4B"/>
                </a:solidFill>
              </a:rPr>
              <a:t>fest mit </a:t>
            </a:r>
            <a:r>
              <a:rPr lang="de-DE" dirty="0">
                <a:solidFill>
                  <a:srgbClr val="1D2D4B"/>
                </a:solidFill>
              </a:rPr>
              <a:t>dem Gebäude verbunden und außen angebracht sind</a:t>
            </a:r>
            <a:r>
              <a:rPr lang="de-DE" dirty="0" smtClean="0">
                <a:solidFill>
                  <a:srgbClr val="1D2D4B"/>
                </a:solidFill>
              </a:rPr>
              <a:t>. Soweit </a:t>
            </a:r>
            <a:r>
              <a:rPr lang="de-DE" dirty="0">
                <a:solidFill>
                  <a:srgbClr val="1D2D4B"/>
                </a:solidFill>
              </a:rPr>
              <a:t>nicht etwas anderes vereinbart ist, beträgt </a:t>
            </a:r>
            <a:r>
              <a:rPr lang="de-DE" dirty="0" smtClean="0">
                <a:solidFill>
                  <a:srgbClr val="1D2D4B"/>
                </a:solidFill>
              </a:rPr>
              <a:t>die Höchstentschädigung </a:t>
            </a:r>
            <a:r>
              <a:rPr lang="de-DE" dirty="0">
                <a:solidFill>
                  <a:srgbClr val="1D2D4B"/>
                </a:solidFill>
              </a:rPr>
              <a:t>je Schadenfall </a:t>
            </a:r>
            <a:r>
              <a:rPr lang="de-DE" dirty="0" smtClean="0">
                <a:solidFill>
                  <a:srgbClr val="1D2D4B"/>
                </a:solidFill>
              </a:rPr>
              <a:t>5.000,00 </a:t>
            </a:r>
            <a:r>
              <a:rPr lang="de-DE" dirty="0">
                <a:solidFill>
                  <a:srgbClr val="1D2D4B"/>
                </a:solidFill>
              </a:rPr>
              <a:t>Euro.</a:t>
            </a:r>
            <a:r>
              <a:rPr lang="de-DE" altLang="de-DE" dirty="0" smtClean="0">
                <a:solidFill>
                  <a:srgbClr val="1D2D4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816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 smtClean="0"/>
              <a:t>A 6 Versicherte </a:t>
            </a:r>
            <a:r>
              <a:rPr lang="de-DE" sz="1600" dirty="0"/>
              <a:t>Sachen </a:t>
            </a:r>
            <a:r>
              <a:rPr lang="de-DE" sz="1600" dirty="0" smtClean="0"/>
              <a:t>sind: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die </a:t>
            </a:r>
            <a:r>
              <a:rPr lang="de-DE" sz="1600" dirty="0"/>
              <a:t>im </a:t>
            </a:r>
            <a:r>
              <a:rPr lang="de-DE" sz="1600" dirty="0" smtClean="0"/>
              <a:t>Versicherungsschein bezeichneten Gebäude,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deren Gebäudebestandteile,</a:t>
            </a:r>
            <a:r>
              <a:rPr lang="de-DE" sz="1600" dirty="0"/>
              <a:t> </a:t>
            </a:r>
            <a:endParaRPr lang="de-DE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deren Gebäudezubehör,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Terrassen </a:t>
            </a:r>
            <a:r>
              <a:rPr lang="de-DE" sz="1600" dirty="0"/>
              <a:t>auf </a:t>
            </a:r>
            <a:r>
              <a:rPr lang="de-DE" sz="1600" dirty="0" smtClean="0"/>
              <a:t>dem Versicherungsgrundstück, die </a:t>
            </a:r>
            <a:r>
              <a:rPr lang="de-DE" sz="1600" dirty="0"/>
              <a:t>unmittelbar an das </a:t>
            </a:r>
            <a:r>
              <a:rPr lang="de-DE" sz="1600" dirty="0" smtClean="0"/>
              <a:t>Gebäude anschließen,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Weitere </a:t>
            </a:r>
            <a:r>
              <a:rPr lang="de-DE" sz="1600" dirty="0"/>
              <a:t>Grundstücksbestandteile</a:t>
            </a:r>
            <a:r>
              <a:rPr lang="de-DE" dirty="0"/>
              <a:t>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538221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Versichert </a:t>
            </a:r>
            <a:r>
              <a:rPr lang="de-DE" sz="1600" dirty="0"/>
              <a:t>sind </a:t>
            </a:r>
            <a:endParaRPr lang="de-DE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die </a:t>
            </a:r>
            <a:r>
              <a:rPr lang="de-DE" sz="1600" dirty="0"/>
              <a:t>in dem Versicherungsschein </a:t>
            </a:r>
            <a:r>
              <a:rPr lang="de-DE" sz="1600" dirty="0" smtClean="0"/>
              <a:t>bezeichneten Gebäude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mit </a:t>
            </a:r>
            <a:r>
              <a:rPr lang="de-DE" sz="1600" dirty="0"/>
              <a:t>ihren </a:t>
            </a:r>
            <a:r>
              <a:rPr lang="de-DE" sz="1600" dirty="0" smtClean="0"/>
              <a:t>Gebäudebestandteilen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und </a:t>
            </a:r>
            <a:r>
              <a:rPr lang="de-DE" sz="1600" dirty="0"/>
              <a:t>Gebäudezubehör </a:t>
            </a:r>
            <a:endParaRPr lang="de-DE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einschließlich </a:t>
            </a:r>
            <a:r>
              <a:rPr lang="de-DE" sz="1600" dirty="0"/>
              <a:t>unmittelbar an </a:t>
            </a:r>
            <a:r>
              <a:rPr lang="de-DE" sz="1600" dirty="0" smtClean="0"/>
              <a:t>das Gebäude </a:t>
            </a:r>
            <a:r>
              <a:rPr lang="de-DE" sz="1600" dirty="0"/>
              <a:t>anschließender Terrassen </a:t>
            </a:r>
            <a:r>
              <a:rPr lang="de-DE" sz="1600" dirty="0" smtClean="0"/>
              <a:t>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Weitere </a:t>
            </a:r>
            <a:r>
              <a:rPr lang="de-DE" sz="1600" dirty="0"/>
              <a:t>Grundstückbestandteile sind nur </a:t>
            </a:r>
            <a:r>
              <a:rPr lang="de-DE" sz="1600" dirty="0" smtClean="0"/>
              <a:t>versichert, </a:t>
            </a:r>
            <a:r>
              <a:rPr lang="de-DE" sz="1600" dirty="0" smtClean="0">
                <a:solidFill>
                  <a:srgbClr val="FF0000"/>
                </a:solidFill>
              </a:rPr>
              <a:t>soweit </a:t>
            </a:r>
            <a:r>
              <a:rPr lang="de-DE" sz="1600" dirty="0">
                <a:solidFill>
                  <a:srgbClr val="FF0000"/>
                </a:solidFill>
              </a:rPr>
              <a:t>diese ausdrücklich in den </a:t>
            </a:r>
            <a:r>
              <a:rPr lang="de-DE" sz="1600" dirty="0" smtClean="0">
                <a:solidFill>
                  <a:srgbClr val="FF0000"/>
                </a:solidFill>
              </a:rPr>
              <a:t>Versicherungsumfang einbezogen </a:t>
            </a:r>
            <a:r>
              <a:rPr lang="de-DE" sz="1600" dirty="0">
                <a:solidFill>
                  <a:srgbClr val="FF0000"/>
                </a:solidFill>
              </a:rPr>
              <a:t>sind.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907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Wärmepumpen</a:t>
            </a:r>
            <a:endParaRPr lang="de-DE" altLang="de-DE" b="1" dirty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19" y="2493698"/>
            <a:ext cx="5413125" cy="3752967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977" y="2474171"/>
            <a:ext cx="5652597" cy="37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84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r>
              <a:rPr lang="de-DE" sz="1400" b="1" dirty="0" smtClean="0"/>
              <a:t>Das </a:t>
            </a:r>
            <a:r>
              <a:rPr lang="de-DE" sz="1400" b="1" dirty="0"/>
              <a:t>Thema Wärmepumpen ist nicht erst durch das GEG (Gebäudeenergiegesetz) in aller Munde, sondern Wärmepumpen sind als umweltfreundliche Energiequelle immer beliebter. </a:t>
            </a:r>
            <a:endParaRPr lang="de-DE" sz="1400" dirty="0"/>
          </a:p>
          <a:p>
            <a:r>
              <a:rPr lang="de-DE" sz="1400" b="1" dirty="0"/>
              <a:t>Wie sieht der Versicherungsschutz dazu in der Wohngebäudeversicherung aus?</a:t>
            </a:r>
            <a:endParaRPr lang="de-DE" sz="1400" dirty="0"/>
          </a:p>
          <a:p>
            <a:r>
              <a:rPr lang="de-DE" sz="1400" dirty="0" smtClean="0"/>
              <a:t>Im </a:t>
            </a:r>
            <a:r>
              <a:rPr lang="de-DE" sz="1400" dirty="0"/>
              <a:t>Rahmen der Wohngebäudeversicherung sind Wärmepumpen, egal ob Luft-oder Geothermie-Wärmepumpe </a:t>
            </a:r>
            <a:r>
              <a:rPr lang="de-DE" sz="1400" dirty="0" smtClean="0"/>
              <a:t>bedingungsgemäß </a:t>
            </a:r>
            <a:r>
              <a:rPr lang="de-DE" sz="1400" b="1" dirty="0" smtClean="0"/>
              <a:t>als </a:t>
            </a:r>
            <a:r>
              <a:rPr lang="de-DE" sz="1400" b="1" dirty="0"/>
              <a:t>Gebäudebestandteil versichert</a:t>
            </a:r>
            <a:r>
              <a:rPr lang="de-DE" sz="1400" dirty="0"/>
              <a:t>. </a:t>
            </a:r>
          </a:p>
          <a:p>
            <a:r>
              <a:rPr lang="de-DE" sz="1400" dirty="0" smtClean="0"/>
              <a:t>Die </a:t>
            </a:r>
            <a:r>
              <a:rPr lang="de-DE" sz="1400" dirty="0"/>
              <a:t>Zuordnung als Gebäudebestandteil hat der BGH (Urt. v. 15.11.1989 –</a:t>
            </a:r>
            <a:r>
              <a:rPr lang="de-DE" sz="1400" dirty="0" smtClean="0"/>
              <a:t>IV a </a:t>
            </a:r>
            <a:r>
              <a:rPr lang="de-DE" sz="1400" dirty="0"/>
              <a:t>ZR 212/88) ausdrücklich erklärt, weil sie Teil der Heizungsanlage ist. Ob sich die Wärmepumpenanlage im oder außerhalb des Gebäudes befindet ist dabei nicht maßgeblich. </a:t>
            </a:r>
            <a:endParaRPr lang="de-DE" sz="1400" dirty="0" smtClean="0"/>
          </a:p>
          <a:p>
            <a:r>
              <a:rPr lang="de-DE" sz="1400" dirty="0" smtClean="0"/>
              <a:t>Im </a:t>
            </a:r>
            <a:r>
              <a:rPr lang="de-DE" sz="1400" dirty="0"/>
              <a:t>Fall das BGH waren die Wärmepumpen sogar in einem Abstand von 15 m entfernt vom Haus aufgestellt gewesen.</a:t>
            </a:r>
          </a:p>
          <a:p>
            <a:endParaRPr lang="de-DE" sz="1400" dirty="0"/>
          </a:p>
          <a:p>
            <a:r>
              <a:rPr lang="de-DE" sz="1400" b="1" dirty="0"/>
              <a:t>Gegen welche Gefahren sind die Wärmepumpen versichert? </a:t>
            </a:r>
            <a:endParaRPr lang="de-DE" sz="1400" dirty="0"/>
          </a:p>
          <a:p>
            <a:r>
              <a:rPr lang="de-DE" sz="1400" dirty="0" smtClean="0"/>
              <a:t>Wärmepumpen </a:t>
            </a:r>
            <a:r>
              <a:rPr lang="de-DE" sz="1400" dirty="0"/>
              <a:t>sind bedingungsgemäß demnach versicherte Sachen (Gebäudebestandteil) und demzufolge gegen die jeweils vereinbarten Gefahren versichert, in der Regel: </a:t>
            </a: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Feuer</a:t>
            </a:r>
            <a:r>
              <a:rPr lang="de-DE" sz="1400" dirty="0"/>
              <a:t>, </a:t>
            </a:r>
            <a:endParaRPr lang="de-D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Leitungswasser </a:t>
            </a:r>
            <a:r>
              <a:rPr lang="de-DE" sz="1400" dirty="0"/>
              <a:t>(Rohrbruch, Frost, Nässeschäden), </a:t>
            </a:r>
            <a:endParaRPr lang="de-D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Sturm/Hagel </a:t>
            </a:r>
            <a:r>
              <a:rPr lang="de-DE" sz="1400" dirty="0"/>
              <a:t>sowie gegen </a:t>
            </a:r>
            <a:r>
              <a:rPr lang="de-DE" sz="1400" dirty="0" smtClean="0"/>
              <a:t>Elementarschäden wenn vereinbart </a:t>
            </a:r>
            <a:endParaRPr lang="de-DE" sz="1400" dirty="0"/>
          </a:p>
          <a:p>
            <a:endParaRPr lang="de-DE" sz="1400" dirty="0"/>
          </a:p>
          <a:p>
            <a:endParaRPr lang="de-DE" sz="14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Wärmepumpen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3028368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r>
              <a:rPr lang="de-DE" sz="1400" b="1" dirty="0" smtClean="0">
                <a:solidFill>
                  <a:schemeClr val="bg1">
                    <a:lumMod val="85000"/>
                  </a:schemeClr>
                </a:solidFill>
              </a:rPr>
              <a:t>Das </a:t>
            </a:r>
            <a:r>
              <a:rPr lang="de-DE" sz="1400" b="1" dirty="0">
                <a:solidFill>
                  <a:schemeClr val="bg1">
                    <a:lumMod val="85000"/>
                  </a:schemeClr>
                </a:solidFill>
              </a:rPr>
              <a:t>Thema Wärmepumpen ist nicht erst durch das GEG (Gebäudeenergiegesetz) in aller Munde, sondern Wärmepumpen sind als umweltfreundliche Energiequelle immer beliebter.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de-DE" sz="1400" b="1" dirty="0">
                <a:solidFill>
                  <a:schemeClr val="bg1">
                    <a:lumMod val="85000"/>
                  </a:schemeClr>
                </a:solidFill>
              </a:rPr>
              <a:t>Wie sieht der Versicherungsschutz dazu in der Wohngebäudeversicherung aus?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Im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Rahmen der Wohngebäudeversicherung sind Wärmepumpen, egal ob Luft-oder Geothermie-Wärmepumpe </a:t>
            </a: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bedingungsgemäß </a:t>
            </a:r>
            <a:r>
              <a:rPr lang="de-DE" sz="1400" b="1" dirty="0" smtClean="0">
                <a:solidFill>
                  <a:schemeClr val="bg1">
                    <a:lumMod val="85000"/>
                  </a:schemeClr>
                </a:solidFill>
              </a:rPr>
              <a:t>als </a:t>
            </a:r>
            <a:r>
              <a:rPr lang="de-DE" sz="1400" b="1" dirty="0">
                <a:solidFill>
                  <a:schemeClr val="bg1">
                    <a:lumMod val="85000"/>
                  </a:schemeClr>
                </a:solidFill>
              </a:rPr>
              <a:t>Gebäudebestandteil versichert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. </a:t>
            </a:r>
          </a:p>
          <a:p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Die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Zuordnung als Gebäudebestandteil hat der BGH (Urt. v. 15.11.1989 –</a:t>
            </a: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IV a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ZR 212/88) ausdrücklich erklärt, weil sie Teil der Heizungsanlage ist. Ob sich die Wärmepumpenanlage im oder außerhalb des Gebäudes befindet ist dabei nicht maßgeblich. </a:t>
            </a:r>
            <a:endParaRPr lang="de-DE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Im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Fall das BGH waren die Wärmepumpen sogar in einem Abstand von 15 m entfernt vom Haus aufgestellt gewesen.</a:t>
            </a:r>
          </a:p>
          <a:p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de-DE" sz="1400" b="1" dirty="0">
                <a:solidFill>
                  <a:schemeClr val="bg1">
                    <a:lumMod val="85000"/>
                  </a:schemeClr>
                </a:solidFill>
              </a:rPr>
              <a:t>Gegen welche Gefahren sind die Wärmepumpen versichert?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Wärmepumpen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sind bedingungsgemäß demnach versicherte Sachen (Gebäudebestandteil) und demzufolge gegen die jeweils vereinbarten Gefahren versichert, in der Regel: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Feuer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endParaRPr lang="de-DE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Leitungswasser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(Rohrbruch, Frost, Nässeschäden), </a:t>
            </a:r>
            <a:endParaRPr lang="de-DE" sz="1400" dirty="0" smtClean="0">
              <a:solidFill>
                <a:schemeClr val="bg1">
                  <a:lumMod val="8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Sturm/Hagel </a:t>
            </a:r>
            <a:r>
              <a:rPr lang="de-DE" sz="1400" dirty="0">
                <a:solidFill>
                  <a:schemeClr val="bg1">
                    <a:lumMod val="85000"/>
                  </a:schemeClr>
                </a:solidFill>
              </a:rPr>
              <a:t>sowie gegen </a:t>
            </a:r>
            <a:r>
              <a:rPr lang="de-DE" sz="1400" dirty="0" smtClean="0">
                <a:solidFill>
                  <a:schemeClr val="bg1">
                    <a:lumMod val="85000"/>
                  </a:schemeClr>
                </a:solidFill>
              </a:rPr>
              <a:t>Elementarschäden wenn vereinbart </a:t>
            </a:r>
            <a:endParaRPr lang="de-DE" sz="1400" dirty="0">
              <a:solidFill>
                <a:schemeClr val="bg1">
                  <a:lumMod val="85000"/>
                </a:schemeClr>
              </a:solidFill>
            </a:endParaRPr>
          </a:p>
          <a:p>
            <a:endParaRPr lang="de-DE" sz="1400" dirty="0"/>
          </a:p>
          <a:p>
            <a:endParaRPr lang="de-DE" sz="14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Wärmepumpen</a:t>
            </a:r>
            <a:endParaRPr lang="de-DE" altLang="de-DE" sz="2000" dirty="0"/>
          </a:p>
        </p:txBody>
      </p:sp>
      <p:sp>
        <p:nvSpPr>
          <p:cNvPr id="6" name="Textfeld 5"/>
          <p:cNvSpPr txBox="1"/>
          <p:nvPr/>
        </p:nvSpPr>
        <p:spPr>
          <a:xfrm rot="19847390">
            <a:off x="1495819" y="2937206"/>
            <a:ext cx="82290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>
                <a:solidFill>
                  <a:srgbClr val="FF0000"/>
                </a:solidFill>
              </a:rPr>
              <a:t>ACHTUNG </a:t>
            </a:r>
          </a:p>
          <a:p>
            <a:pPr algn="ctr"/>
            <a:r>
              <a:rPr lang="de-DE" dirty="0" smtClean="0"/>
              <a:t>Es gibt vereinzelt Versicherer, die dem BGH-Urteil nicht folgen.</a:t>
            </a:r>
          </a:p>
          <a:p>
            <a:pPr algn="ctr"/>
            <a:r>
              <a:rPr lang="de-DE" dirty="0" smtClean="0"/>
              <a:t> Deswegen -  gerade wenn </a:t>
            </a:r>
            <a:r>
              <a:rPr lang="de-DE" b="1" dirty="0" smtClean="0">
                <a:solidFill>
                  <a:srgbClr val="FF0000"/>
                </a:solidFill>
              </a:rPr>
              <a:t>die Wärmepumpe </a:t>
            </a:r>
            <a:r>
              <a:rPr lang="de-DE" dirty="0" smtClean="0">
                <a:solidFill>
                  <a:srgbClr val="FF0000"/>
                </a:solidFill>
              </a:rPr>
              <a:t>sich </a:t>
            </a:r>
            <a:r>
              <a:rPr lang="de-DE" b="1" dirty="0" smtClean="0">
                <a:solidFill>
                  <a:srgbClr val="FF0000"/>
                </a:solidFill>
              </a:rPr>
              <a:t>auf dem Grundstück </a:t>
            </a:r>
            <a:r>
              <a:rPr lang="de-DE" dirty="0" smtClean="0"/>
              <a:t>befindet – sollten die Pumpen auch bei den Grundstücksbestandteilen aufgeführt sein.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69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r>
              <a:rPr lang="de-DE" sz="1400" b="1" dirty="0"/>
              <a:t>Gibt es weitergehenden Versicherungsschutz? </a:t>
            </a:r>
            <a:endParaRPr lang="de-DE" sz="1400" dirty="0"/>
          </a:p>
          <a:p>
            <a:r>
              <a:rPr lang="de-DE" sz="1400" dirty="0" smtClean="0"/>
              <a:t>Für </a:t>
            </a:r>
            <a:r>
              <a:rPr lang="de-DE" sz="1400" dirty="0"/>
              <a:t>die Deckung in der allgemeinen </a:t>
            </a:r>
            <a:r>
              <a:rPr lang="de-DE" sz="1400" dirty="0" smtClean="0"/>
              <a:t>Wohngebäudeversicherung. </a:t>
            </a:r>
            <a:r>
              <a:rPr lang="de-DE" sz="1400" dirty="0"/>
              <a:t>Wärmepumpenanlage genießen denselben Versicherungsschutz wie andere Gebäudebestandteile auch.</a:t>
            </a:r>
          </a:p>
          <a:p>
            <a:r>
              <a:rPr lang="de-DE" sz="1400" dirty="0" smtClean="0"/>
              <a:t>Je nach Gesellschaft und Tarif sind </a:t>
            </a:r>
            <a:r>
              <a:rPr lang="de-DE" sz="1400" dirty="0"/>
              <a:t>demnach die Deckungserweiterungen </a:t>
            </a:r>
            <a:r>
              <a:rPr lang="de-DE" sz="1400" dirty="0" smtClean="0"/>
              <a:t>von aufgeführten </a:t>
            </a:r>
            <a:r>
              <a:rPr lang="de-DE" sz="1400" dirty="0"/>
              <a:t>Leistungen mitversichert: </a:t>
            </a:r>
            <a:endParaRPr lang="de-DE" sz="1400" dirty="0" smtClean="0"/>
          </a:p>
          <a:p>
            <a:r>
              <a:rPr lang="de-DE" sz="1400" dirty="0" smtClean="0"/>
              <a:t>So etwas kann sein: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dirty="0" smtClean="0"/>
              <a:t>Schäden </a:t>
            </a:r>
            <a:r>
              <a:rPr lang="de-DE" sz="1400" b="1" dirty="0"/>
              <a:t>durch </a:t>
            </a:r>
            <a:r>
              <a:rPr lang="de-DE" sz="1400" b="1" dirty="0" smtClean="0"/>
              <a:t>Nagetiere</a:t>
            </a: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dirty="0" smtClean="0"/>
              <a:t>Mut-und </a:t>
            </a:r>
            <a:r>
              <a:rPr lang="de-DE" sz="1400" b="1" dirty="0"/>
              <a:t>böswillige Beschädigungen (inkl. Graffiti</a:t>
            </a:r>
            <a:r>
              <a:rPr lang="de-DE" sz="1400" b="1" dirty="0" smtClean="0"/>
              <a:t>)</a:t>
            </a:r>
            <a:endParaRPr lang="de-DE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b="1" dirty="0" smtClean="0"/>
              <a:t>Einfacher Diebstahl (</a:t>
            </a:r>
            <a:r>
              <a:rPr lang="de-DE" sz="1400" b="1" dirty="0" smtClean="0">
                <a:solidFill>
                  <a:srgbClr val="FF0000"/>
                </a:solidFill>
              </a:rPr>
              <a:t>meist in der Höhe der VS nicht ausreichend ca. 5.000 €</a:t>
            </a:r>
            <a:r>
              <a:rPr lang="de-DE" sz="1400" b="1" dirty="0" smtClean="0"/>
              <a:t>)</a:t>
            </a:r>
            <a:endParaRPr lang="de-DE" sz="1400" dirty="0"/>
          </a:p>
          <a:p>
            <a:endParaRPr lang="de-DE" sz="1400" dirty="0"/>
          </a:p>
          <a:p>
            <a:r>
              <a:rPr lang="de-DE" sz="1400" b="1" dirty="0"/>
              <a:t>Gibt es weitergehende Absicherungsmöglichkeiten für die Wärmepumpe, insbesondere beim Diebstahl der Anlage ? </a:t>
            </a:r>
            <a:endParaRPr lang="de-DE" sz="1400" dirty="0"/>
          </a:p>
          <a:p>
            <a:r>
              <a:rPr lang="de-DE" sz="1400" b="1" dirty="0" smtClean="0"/>
              <a:t>Ja</a:t>
            </a:r>
            <a:r>
              <a:rPr lang="de-DE" sz="1400" dirty="0"/>
              <a:t>, im Rahmen </a:t>
            </a:r>
            <a:r>
              <a:rPr lang="de-DE" sz="1400" dirty="0" smtClean="0"/>
              <a:t>der verschiedenen Tariflinien der Versicherer gibt </a:t>
            </a:r>
            <a:r>
              <a:rPr lang="de-DE" sz="1400" dirty="0"/>
              <a:t>es </a:t>
            </a:r>
            <a:r>
              <a:rPr lang="de-DE" sz="1400" dirty="0" smtClean="0"/>
              <a:t>oft in den „Premium und Top“-Tarifen Lösungen</a:t>
            </a:r>
            <a:r>
              <a:rPr lang="de-DE" sz="1400" dirty="0"/>
              <a:t>, </a:t>
            </a:r>
            <a:r>
              <a:rPr lang="de-DE" sz="1400" dirty="0" smtClean="0"/>
              <a:t>wie </a:t>
            </a:r>
            <a:r>
              <a:rPr lang="de-DE" sz="1400" dirty="0"/>
              <a:t>den </a:t>
            </a:r>
            <a:endParaRPr lang="de-DE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 smtClean="0"/>
              <a:t>Baustein </a:t>
            </a:r>
            <a:r>
              <a:rPr lang="de-DE" sz="1400" dirty="0"/>
              <a:t>„Erneuerbare Energien</a:t>
            </a:r>
            <a:r>
              <a:rPr lang="de-DE" sz="1400" dirty="0" smtClean="0"/>
              <a:t>“ oder „Haustechnik“</a:t>
            </a:r>
            <a:endParaRPr lang="de-DE" sz="1400" dirty="0"/>
          </a:p>
          <a:p>
            <a:endParaRPr lang="de-DE" sz="14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Wärmepumpen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304457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smtClean="0"/>
              <a:t>Interlloyd Lösung – Erweiterung für </a:t>
            </a:r>
            <a:r>
              <a:rPr lang="de-DE" dirty="0"/>
              <a:t>Anlagen </a:t>
            </a:r>
            <a:r>
              <a:rPr lang="de-DE" b="1" dirty="0"/>
              <a:t>im Wert bis maximal 20.000 </a:t>
            </a:r>
            <a:r>
              <a:rPr lang="de-DE" b="1" dirty="0" smtClean="0"/>
              <a:t>Euro </a:t>
            </a:r>
          </a:p>
          <a:p>
            <a:r>
              <a:rPr lang="de-DE" dirty="0" smtClean="0"/>
              <a:t>in den Tarifen</a:t>
            </a:r>
            <a:r>
              <a:rPr lang="de-DE" sz="1600" dirty="0" smtClean="0"/>
              <a:t>: afm </a:t>
            </a:r>
            <a:r>
              <a:rPr lang="de-DE" sz="1600" dirty="0"/>
              <a:t>Eurosecure, EurosecurePlus und </a:t>
            </a:r>
            <a:r>
              <a:rPr lang="de-DE" sz="1600" dirty="0" smtClean="0"/>
              <a:t>Infinitus ausschließlich für EFH und ZFH</a:t>
            </a:r>
            <a:endParaRPr lang="de-D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16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Photovoltaikanlagen </a:t>
            </a:r>
            <a:r>
              <a:rPr lang="de-DE" sz="1600" dirty="0"/>
              <a:t>bis 30 kWp auf dem Dach oder Car, Alter max. 5 </a:t>
            </a:r>
            <a:r>
              <a:rPr lang="de-DE" sz="1600" dirty="0" smtClean="0"/>
              <a:t>Jahre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err="1" smtClean="0"/>
              <a:t>Solarthermieanlagen</a:t>
            </a:r>
            <a:r>
              <a:rPr lang="de-DE" sz="1600" dirty="0" smtClean="0"/>
              <a:t> </a:t>
            </a:r>
            <a:r>
              <a:rPr lang="de-DE" sz="1600" dirty="0"/>
              <a:t>bis 20 </a:t>
            </a:r>
            <a:r>
              <a:rPr lang="de-DE" sz="1600" dirty="0" smtClean="0"/>
              <a:t>qm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1600" dirty="0" smtClean="0"/>
              <a:t>Oberflächennahe </a:t>
            </a:r>
            <a:r>
              <a:rPr lang="de-DE" sz="1600" dirty="0" err="1"/>
              <a:t>Geothermieanlagen</a:t>
            </a:r>
            <a:r>
              <a:rPr lang="de-DE" sz="1600" dirty="0"/>
              <a:t> und Wärmepumpenanlagen bis 30 KW</a:t>
            </a:r>
          </a:p>
          <a:p>
            <a:endParaRPr lang="de-DE" sz="1600" dirty="0" smtClean="0"/>
          </a:p>
          <a:p>
            <a:r>
              <a:rPr lang="de-DE" sz="1600" dirty="0" smtClean="0"/>
              <a:t>Voraussetzung </a:t>
            </a:r>
            <a:r>
              <a:rPr lang="de-DE" sz="1600" dirty="0"/>
              <a:t>ist, dass die Anlage von einem Fachbetrieb installiert wurde und das Gebäude ständig bewohnt ist. </a:t>
            </a:r>
            <a:r>
              <a:rPr lang="de-DE" sz="1600" dirty="0" smtClean="0"/>
              <a:t>Die </a:t>
            </a:r>
            <a:r>
              <a:rPr lang="de-DE" sz="1600" dirty="0"/>
              <a:t>Anlage muss auf dem im Versicherungsschein bezeichneten Grundstück stehen</a:t>
            </a:r>
            <a:r>
              <a:rPr lang="de-DE" sz="1600" dirty="0" smtClean="0"/>
              <a:t>.</a:t>
            </a:r>
          </a:p>
          <a:p>
            <a:endParaRPr lang="de-DE" sz="1600" dirty="0" smtClean="0"/>
          </a:p>
          <a:p>
            <a:r>
              <a:rPr lang="de-DE" sz="1600" dirty="0" smtClean="0"/>
              <a:t>Der </a:t>
            </a:r>
            <a:r>
              <a:rPr lang="de-DE" sz="1600" dirty="0"/>
              <a:t>Mehrbeitrag beträgt 20 Euro netto p.a. im Tarif Eurosecure und EurosecurePlus. </a:t>
            </a:r>
            <a:endParaRPr lang="de-DE" sz="1600" dirty="0" smtClean="0"/>
          </a:p>
          <a:p>
            <a:r>
              <a:rPr lang="de-DE" sz="1600" dirty="0" smtClean="0"/>
              <a:t>Im </a:t>
            </a:r>
            <a:r>
              <a:rPr lang="de-DE" sz="1600" dirty="0"/>
              <a:t>Tarif Infinitus können wir die Anlage kostenneutral einschließen. </a:t>
            </a:r>
          </a:p>
          <a:p>
            <a:r>
              <a:rPr lang="de-DE" sz="1600" dirty="0" smtClean="0"/>
              <a:t>Antrag an </a:t>
            </a:r>
            <a:r>
              <a:rPr lang="de-DE" sz="1600" dirty="0"/>
              <a:t>service@interlloyd.de </a:t>
            </a:r>
            <a:r>
              <a:rPr lang="de-DE" sz="1600" dirty="0" smtClean="0"/>
              <a:t> mit </a:t>
            </a:r>
            <a:r>
              <a:rPr lang="de-DE" sz="1600" b="1" dirty="0" smtClean="0"/>
              <a:t>Wert </a:t>
            </a:r>
            <a:r>
              <a:rPr lang="de-DE" sz="1600" b="1" dirty="0"/>
              <a:t>und </a:t>
            </a:r>
            <a:r>
              <a:rPr lang="de-DE" sz="1600" b="1" dirty="0" smtClean="0"/>
              <a:t>Art </a:t>
            </a:r>
            <a:r>
              <a:rPr lang="de-DE" sz="1600" b="1" dirty="0"/>
              <a:t>der Anlage an.</a:t>
            </a:r>
            <a:endParaRPr lang="de-DE" sz="1600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9848" y="1801058"/>
            <a:ext cx="118272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1408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sz="1600" b="1" dirty="0" smtClean="0"/>
              <a:t>Domcura – Erweiterung ist bedingungsgemäß sie zählt zum Beispiel die Anlagen 			            auch aus Grundstücksbestandteil mit auf</a:t>
            </a:r>
          </a:p>
          <a:p>
            <a:r>
              <a:rPr lang="de-DE" sz="1600" b="1" dirty="0" smtClean="0"/>
              <a:t>4</a:t>
            </a:r>
            <a:r>
              <a:rPr lang="de-DE" sz="1600" b="1" dirty="0"/>
              <a:t>. Anlagen der erneuerbaren Energien</a:t>
            </a:r>
            <a:endParaRPr lang="de-DE" sz="1600" dirty="0"/>
          </a:p>
          <a:p>
            <a:r>
              <a:rPr lang="de-DE" sz="1600" dirty="0"/>
              <a:t>Versichert sind folgende </a:t>
            </a:r>
            <a:r>
              <a:rPr lang="de-DE" sz="1600" dirty="0">
                <a:solidFill>
                  <a:srgbClr val="00B050"/>
                </a:solidFill>
              </a:rPr>
              <a:t>auf dem </a:t>
            </a:r>
            <a:r>
              <a:rPr lang="de-DE" sz="1600" dirty="0">
                <a:solidFill>
                  <a:schemeClr val="tx1"/>
                </a:solidFill>
              </a:rPr>
              <a:t>im Versicherungsschein bezeichneten </a:t>
            </a:r>
            <a:r>
              <a:rPr lang="de-DE" sz="1600" dirty="0">
                <a:solidFill>
                  <a:srgbClr val="00B050"/>
                </a:solidFill>
              </a:rPr>
              <a:t>Versicherungsgrundstück 	 </a:t>
            </a:r>
            <a:r>
              <a:rPr lang="de-DE" sz="1600" dirty="0" smtClean="0">
                <a:solidFill>
                  <a:srgbClr val="00B050"/>
                </a:solidFill>
              </a:rPr>
              <a:t>                </a:t>
            </a:r>
            <a:r>
              <a:rPr lang="de-DE" sz="1600" dirty="0" smtClean="0"/>
              <a:t>vorhandenen </a:t>
            </a:r>
            <a:r>
              <a:rPr lang="de-DE" sz="1600" dirty="0"/>
              <a:t>Anlagen der </a:t>
            </a:r>
            <a:r>
              <a:rPr lang="de-DE" sz="1600" dirty="0" smtClean="0"/>
              <a:t>erneuerbaren</a:t>
            </a:r>
            <a:r>
              <a:rPr lang="de-DE" sz="1600" dirty="0"/>
              <a:t> </a:t>
            </a:r>
            <a:r>
              <a:rPr lang="de-DE" sz="1600" dirty="0" smtClean="0"/>
              <a:t>Energien</a:t>
            </a:r>
            <a:r>
              <a:rPr lang="de-DE" sz="1600" dirty="0"/>
              <a:t>:</a:t>
            </a:r>
          </a:p>
          <a:p>
            <a:r>
              <a:rPr lang="de-DE" sz="1600" dirty="0"/>
              <a:t>a) Photovoltaikanlagen, soweit sie</a:t>
            </a:r>
          </a:p>
          <a:p>
            <a:r>
              <a:rPr lang="de-DE" sz="1600" dirty="0" err="1"/>
              <a:t>aa</a:t>
            </a:r>
            <a:r>
              <a:rPr lang="de-DE" sz="1600" dirty="0"/>
              <a:t>) auf/an dem versicherten Gebäude,</a:t>
            </a:r>
          </a:p>
          <a:p>
            <a:r>
              <a:rPr lang="de-DE" sz="1600" dirty="0" err="1"/>
              <a:t>bb</a:t>
            </a:r>
            <a:r>
              <a:rPr lang="de-DE" sz="1600" dirty="0"/>
              <a:t>) auf dem Dach einer mitversicherten Garage/Carport gemäß Nr. 1 b) oder</a:t>
            </a:r>
          </a:p>
          <a:p>
            <a:r>
              <a:rPr lang="de-DE" sz="1600" dirty="0"/>
              <a:t>cc) auf dem Dach mitversicherter Nebengebäude gemäß Nr. 1 </a:t>
            </a:r>
            <a:r>
              <a:rPr lang="de-DE" sz="1600" dirty="0" smtClean="0"/>
              <a:t>c)</a:t>
            </a:r>
            <a:r>
              <a:rPr lang="de-DE" sz="1600" dirty="0"/>
              <a:t> </a:t>
            </a:r>
            <a:r>
              <a:rPr lang="de-DE" sz="1600" dirty="0" smtClean="0"/>
              <a:t>befestigt </a:t>
            </a:r>
            <a:r>
              <a:rPr lang="de-DE" sz="1600" dirty="0"/>
              <a:t>sind.</a:t>
            </a:r>
          </a:p>
          <a:p>
            <a:r>
              <a:rPr lang="de-DE" sz="1600" dirty="0" smtClean="0"/>
              <a:t>b) </a:t>
            </a:r>
            <a:r>
              <a:rPr lang="de-DE" sz="1600" dirty="0" err="1" smtClean="0"/>
              <a:t>Solarthermieanlagen</a:t>
            </a:r>
            <a:r>
              <a:rPr lang="de-DE" sz="1600" dirty="0" smtClean="0"/>
              <a:t>, soweit sie</a:t>
            </a:r>
          </a:p>
          <a:p>
            <a:r>
              <a:rPr lang="de-DE" sz="1600" dirty="0" smtClean="0"/>
              <a:t>….</a:t>
            </a:r>
            <a:r>
              <a:rPr lang="de-DE" sz="1600" dirty="0"/>
              <a:t> </a:t>
            </a:r>
            <a:r>
              <a:rPr lang="de-DE" sz="1600" dirty="0" smtClean="0"/>
              <a:t>befestigt sind.</a:t>
            </a:r>
          </a:p>
          <a:p>
            <a:r>
              <a:rPr lang="de-DE" sz="1600" dirty="0" smtClean="0"/>
              <a:t>c</a:t>
            </a:r>
            <a:r>
              <a:rPr lang="de-DE" sz="1600" dirty="0"/>
              <a:t>) Oberflächennahe </a:t>
            </a:r>
            <a:r>
              <a:rPr lang="de-DE" sz="1600" dirty="0" err="1"/>
              <a:t>Geothermieanlagen</a:t>
            </a:r>
            <a:r>
              <a:rPr lang="de-DE" sz="1600" dirty="0"/>
              <a:t>;</a:t>
            </a:r>
          </a:p>
          <a:p>
            <a:r>
              <a:rPr lang="de-DE" sz="1600" dirty="0"/>
              <a:t>d) Sonstige Wärmepumpenanlagen.</a:t>
            </a:r>
          </a:p>
          <a:p>
            <a:r>
              <a:rPr lang="de-DE" sz="1600" dirty="0"/>
              <a:t>Zu den vorgenannten Anlagen der erneuerbaren Energien gehören auch </a:t>
            </a:r>
            <a:r>
              <a:rPr lang="de-DE" sz="1600" dirty="0" smtClean="0"/>
              <a:t>alle</a:t>
            </a:r>
            <a:r>
              <a:rPr lang="de-DE" sz="1600" dirty="0"/>
              <a:t> </a:t>
            </a:r>
            <a:r>
              <a:rPr lang="de-DE" sz="1600" dirty="0" smtClean="0"/>
              <a:t>- </a:t>
            </a:r>
            <a:r>
              <a:rPr lang="de-DE" sz="1600" dirty="0"/>
              <a:t>notwendigen Komponenten, soweit sich diese auf dem Versicherungsgrundstück befinden und soweit sie betriebsfertig sind. </a:t>
            </a:r>
            <a:endParaRPr lang="de-DE" sz="1600" dirty="0" smtClean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675" y="2068657"/>
            <a:ext cx="18669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7100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 sz="1600" b="1" u="sng" dirty="0" smtClean="0"/>
          </a:p>
          <a:p>
            <a:r>
              <a:rPr lang="de-DE" sz="1600" b="1" u="sng" dirty="0" smtClean="0"/>
              <a:t>Ab </a:t>
            </a:r>
            <a:r>
              <a:rPr lang="de-DE" sz="1600" b="1" u="sng" dirty="0"/>
              <a:t>TOP-SCHUTZ</a:t>
            </a:r>
            <a:endParaRPr lang="de-DE" sz="1600" dirty="0"/>
          </a:p>
          <a:p>
            <a:endParaRPr lang="de-DE" sz="16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Diebstahl </a:t>
            </a:r>
            <a:r>
              <a:rPr lang="de-DE" sz="1600" dirty="0"/>
              <a:t>von außen angebrachten </a:t>
            </a:r>
            <a:r>
              <a:rPr lang="de-DE" sz="1600" dirty="0" smtClean="0"/>
              <a:t>Sachen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 smtClean="0"/>
              <a:t>Schäden </a:t>
            </a:r>
            <a:r>
              <a:rPr lang="de-DE" dirty="0"/>
              <a:t>an außen angebrachten Sachen durch einfachen Diebstahl. Dies gilt nur, soweit der Versicherungsnehmer für diese Sachen die Gefahr </a:t>
            </a:r>
            <a:r>
              <a:rPr lang="de-DE" dirty="0" smtClean="0"/>
              <a:t>trägt.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600" dirty="0" smtClean="0">
                <a:solidFill>
                  <a:srgbClr val="00B050"/>
                </a:solidFill>
              </a:rPr>
              <a:t>Die </a:t>
            </a:r>
            <a:r>
              <a:rPr lang="de-DE" sz="1600" dirty="0">
                <a:solidFill>
                  <a:srgbClr val="00B050"/>
                </a:solidFill>
              </a:rPr>
              <a:t>Entschädigung hierfür ist je Versicherungsfall auf 5.000,- Euro begrenzt</a:t>
            </a:r>
            <a:r>
              <a:rPr lang="de-DE" sz="1600" dirty="0"/>
              <a:t>.</a:t>
            </a:r>
          </a:p>
          <a:p>
            <a:r>
              <a:rPr lang="de-DE" sz="1600" dirty="0"/>
              <a:t> 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Böswillige Beschädigung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dirty="0" smtClean="0"/>
              <a:t>Böswillige </a:t>
            </a:r>
            <a:r>
              <a:rPr lang="de-DE" dirty="0"/>
              <a:t>Beschädigung ist jede vorsätzliche, unmittelbare Zerstörung, Beschädigung oder Beeinträchtigung (z. B. auch Graffiti) von versicherten </a:t>
            </a:r>
            <a:r>
              <a:rPr lang="de-DE" dirty="0" smtClean="0"/>
              <a:t>Sachen</a:t>
            </a:r>
            <a:r>
              <a:rPr lang="de-DE" dirty="0"/>
              <a:t> </a:t>
            </a:r>
            <a:r>
              <a:rPr lang="de-DE" dirty="0" smtClean="0"/>
              <a:t>durch </a:t>
            </a:r>
            <a:r>
              <a:rPr lang="de-DE" dirty="0"/>
              <a:t>unbekannte </a:t>
            </a:r>
            <a:r>
              <a:rPr lang="de-DE" dirty="0" smtClean="0"/>
              <a:t>Dritte.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600" dirty="0" smtClean="0"/>
              <a:t>Nicht </a:t>
            </a:r>
            <a:r>
              <a:rPr lang="de-DE" sz="1600" dirty="0"/>
              <a:t>versichert sind ohne Rücksicht auf mitwirkende Ursachen </a:t>
            </a:r>
            <a:r>
              <a:rPr lang="de-DE" sz="1600" dirty="0" smtClean="0"/>
              <a:t>Schäden ……….</a:t>
            </a:r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45675" y="1801058"/>
            <a:ext cx="1866900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257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37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endParaRPr lang="de-DE" sz="1400" dirty="0"/>
          </a:p>
          <a:p>
            <a:endParaRPr lang="de-DE" sz="14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Wärmepumpen</a:t>
            </a:r>
            <a:endParaRPr lang="de-DE" altLang="de-DE" sz="2000" dirty="0"/>
          </a:p>
        </p:txBody>
      </p:sp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595002"/>
              </p:ext>
            </p:extLst>
          </p:nvPr>
        </p:nvGraphicFramePr>
        <p:xfrm>
          <a:off x="2198099" y="2485958"/>
          <a:ext cx="7680960" cy="330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5542"/>
                <a:gridCol w="386541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Gefahren und Schäden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Wärmepumpen</a:t>
                      </a:r>
                      <a:endParaRPr lang="de-DE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Feuer, Leitungswasser, Sturm/Hagel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versichert</a:t>
                      </a:r>
                      <a:endParaRPr lang="de-DE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Elementar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versichert</a:t>
                      </a:r>
                      <a:r>
                        <a:rPr lang="de-DE" baseline="0" dirty="0" smtClean="0"/>
                        <a:t>, wenn vereinbart</a:t>
                      </a:r>
                      <a:endParaRPr lang="de-DE" dirty="0" smtClean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Mut-und böswillige Beschädigungen 	</a:t>
                      </a:r>
                      <a:endParaRPr lang="de-DE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In „Top“-Tarifen</a:t>
                      </a:r>
                      <a:r>
                        <a:rPr lang="de-DE" baseline="0" dirty="0" smtClean="0"/>
                        <a:t> teilweise versichert Sublimits entscheiden</a:t>
                      </a:r>
                      <a:endParaRPr lang="de-DE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Einfacher Diebstahl </a:t>
                      </a:r>
                      <a:endParaRPr lang="de-DE" sz="18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In „Top“-Tarifen</a:t>
                      </a:r>
                      <a:r>
                        <a:rPr lang="de-DE" baseline="0" dirty="0" smtClean="0"/>
                        <a:t> teilweise versichert Sublimits entscheiden</a:t>
                      </a:r>
                      <a:endParaRPr lang="de-DE" dirty="0" smtClean="0"/>
                    </a:p>
                    <a:p>
                      <a:pPr algn="ctr"/>
                      <a:r>
                        <a:rPr lang="de-DE" dirty="0" smtClean="0"/>
                        <a:t>-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bei</a:t>
                      </a:r>
                      <a:r>
                        <a:rPr lang="de-DE" baseline="0" dirty="0" smtClean="0"/>
                        <a:t> 5.000 € ist max. Schluss -</a:t>
                      </a:r>
                      <a:endParaRPr lang="de-DE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Unbenannte</a:t>
                      </a:r>
                      <a:r>
                        <a:rPr lang="de-DE" baseline="0" dirty="0" smtClean="0"/>
                        <a:t> Gefahren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Nur</a:t>
                      </a:r>
                      <a:r>
                        <a:rPr lang="de-DE" baseline="0" dirty="0" smtClean="0"/>
                        <a:t> über Bausteine</a:t>
                      </a:r>
                      <a:endParaRPr lang="de-DE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36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515389" y="2078182"/>
            <a:ext cx="11197186" cy="42739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1920689"/>
            <a:ext cx="11343218" cy="4796592"/>
          </a:xfrm>
        </p:spPr>
        <p:txBody>
          <a:bodyPr/>
          <a:lstStyle/>
          <a:p>
            <a:endParaRPr lang="de-DE" sz="1600" dirty="0" smtClean="0"/>
          </a:p>
          <a:p>
            <a:pPr algn="ctr"/>
            <a:r>
              <a:rPr lang="de-DE" sz="2400" dirty="0" smtClean="0"/>
              <a:t>Unsere klare Empfehlung ist diese </a:t>
            </a:r>
            <a:r>
              <a:rPr lang="de-DE" sz="2400" dirty="0" smtClean="0"/>
              <a:t>technischen </a:t>
            </a:r>
            <a:r>
              <a:rPr lang="de-DE" sz="2400" dirty="0" smtClean="0"/>
              <a:t>Anlagen, wenn möglich über eine TV-Deckung </a:t>
            </a:r>
            <a:r>
              <a:rPr lang="de-DE" sz="2400" dirty="0" smtClean="0"/>
              <a:t>abzusichern.</a:t>
            </a:r>
            <a:endParaRPr lang="de-DE" sz="2400" dirty="0" smtClean="0"/>
          </a:p>
          <a:p>
            <a:pPr algn="ctr"/>
            <a:endParaRPr lang="de-DE" sz="2400" dirty="0"/>
          </a:p>
          <a:p>
            <a:pPr algn="ctr"/>
            <a:r>
              <a:rPr lang="de-DE" sz="2400" dirty="0" smtClean="0"/>
              <a:t>Die Interlloyd hat hierfür eine </a:t>
            </a:r>
            <a:r>
              <a:rPr lang="de-DE" sz="2400" dirty="0" smtClean="0"/>
              <a:t>private </a:t>
            </a:r>
            <a:r>
              <a:rPr lang="de-DE" sz="2400" dirty="0" err="1"/>
              <a:t>F</a:t>
            </a:r>
            <a:r>
              <a:rPr lang="de-DE" sz="2400" dirty="0" err="1" smtClean="0"/>
              <a:t>otovolatik</a:t>
            </a:r>
            <a:r>
              <a:rPr lang="de-DE" sz="2400" dirty="0" smtClean="0"/>
              <a:t>-Versicherung </a:t>
            </a:r>
          </a:p>
          <a:p>
            <a:pPr algn="ctr"/>
            <a:endParaRPr lang="de-DE" sz="2400" dirty="0"/>
          </a:p>
          <a:p>
            <a:pPr algn="ctr"/>
            <a:r>
              <a:rPr lang="de-DE" sz="2400" dirty="0" smtClean="0"/>
              <a:t>Die Domcura bietet zum Beispiel im TOP-Schutz die Erweiterung </a:t>
            </a:r>
            <a:endParaRPr lang="de-DE" sz="2400" dirty="0"/>
          </a:p>
          <a:p>
            <a:pPr algn="ctr"/>
            <a:r>
              <a:rPr lang="de-DE" sz="2400" dirty="0" smtClean="0"/>
              <a:t>Baustein erneuerbare Energietechnik</a:t>
            </a:r>
          </a:p>
          <a:p>
            <a:pPr algn="ctr"/>
            <a:endParaRPr lang="de-DE" sz="2400" dirty="0"/>
          </a:p>
          <a:p>
            <a:pPr algn="ctr"/>
            <a:r>
              <a:rPr lang="de-DE" sz="2400" dirty="0" smtClean="0"/>
              <a:t>Bei beiden Lösungen handelt es sich </a:t>
            </a:r>
            <a:r>
              <a:rPr lang="de-DE" sz="2400" dirty="0" smtClean="0"/>
              <a:t>um </a:t>
            </a:r>
            <a:r>
              <a:rPr lang="de-DE" sz="2400" dirty="0" smtClean="0"/>
              <a:t>TV-Deckungen</a:t>
            </a:r>
            <a:endParaRPr lang="de-DE" sz="2400" dirty="0"/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38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400" dirty="0"/>
              <a:t>Wärmepumpen, PV-Analgen und Balkonkraftwerke</a:t>
            </a:r>
          </a:p>
        </p:txBody>
      </p:sp>
    </p:spTree>
    <p:extLst>
      <p:ext uri="{BB962C8B-B14F-4D97-AF65-F5344CB8AC3E}">
        <p14:creationId xmlns:p14="http://schemas.microsoft.com/office/powerpoint/2010/main" val="42396171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39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/>
              <a:t>F</a:t>
            </a:r>
            <a:r>
              <a:rPr lang="de-DE" dirty="0" smtClean="0"/>
              <a:t>otovoltaik | separate Versicherung</a:t>
            </a:r>
            <a:endParaRPr lang="de-DE" altLang="de-DE" sz="20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425" y="2327636"/>
            <a:ext cx="5343525" cy="38481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2388" y="2951441"/>
            <a:ext cx="4937161" cy="3453363"/>
          </a:xfrm>
          <a:prstGeom prst="rect">
            <a:avLst/>
          </a:prstGeom>
        </p:spPr>
      </p:pic>
      <p:pic>
        <p:nvPicPr>
          <p:cNvPr id="8" name="Picture 4" descr="Bildergebnis fÃ¼r logo interlloy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825" y="1770749"/>
            <a:ext cx="1184977" cy="5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5009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7.1 </a:t>
            </a:r>
            <a:r>
              <a:rPr lang="de-DE" sz="1600" dirty="0" smtClean="0"/>
              <a:t>	Gebäude </a:t>
            </a:r>
            <a:r>
              <a:rPr lang="de-DE" sz="1600" dirty="0"/>
              <a:t>sind mit dem Erdboden </a:t>
            </a:r>
            <a:r>
              <a:rPr lang="de-DE" sz="1600" dirty="0" smtClean="0"/>
              <a:t>	verbundene </a:t>
            </a:r>
            <a:r>
              <a:rPr lang="de-DE" sz="1600" dirty="0"/>
              <a:t>Bauwerke.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Sie </a:t>
            </a:r>
            <a:r>
              <a:rPr lang="de-DE" sz="1600" dirty="0"/>
              <a:t>müssen </a:t>
            </a:r>
            <a:r>
              <a:rPr lang="de-DE" sz="1600" dirty="0" smtClean="0"/>
              <a:t>gegen </a:t>
            </a:r>
            <a:r>
              <a:rPr lang="de-DE" sz="1600" dirty="0"/>
              <a:t>äußere </a:t>
            </a:r>
            <a:r>
              <a:rPr lang="de-DE" sz="1600" dirty="0" smtClean="0"/>
              <a:t>Einflüsse schützen 	können </a:t>
            </a:r>
            <a:r>
              <a:rPr lang="de-DE" sz="1600" dirty="0"/>
              <a:t>und im Sinne </a:t>
            </a:r>
            <a:r>
              <a:rPr lang="de-DE" sz="1600" dirty="0" smtClean="0"/>
              <a:t>dieser 	Versicherungsbedingungen </a:t>
            </a:r>
            <a:r>
              <a:rPr lang="de-DE" sz="1600" dirty="0"/>
              <a:t>für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die überwiegende </a:t>
            </a:r>
            <a:r>
              <a:rPr lang="de-DE" sz="1600" dirty="0"/>
              <a:t>Nutzung </a:t>
            </a:r>
            <a:r>
              <a:rPr lang="de-DE" sz="1600" dirty="0" smtClean="0"/>
              <a:t>zu 	Wohnzwecken 	bestimmt </a:t>
            </a:r>
            <a:r>
              <a:rPr lang="de-DE" sz="1600" dirty="0"/>
              <a:t>sein.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538221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a) </a:t>
            </a:r>
            <a:r>
              <a:rPr lang="de-DE" sz="1600" dirty="0"/>
              <a:t>	</a:t>
            </a:r>
            <a:r>
              <a:rPr lang="de-DE" sz="1600" dirty="0" smtClean="0"/>
              <a:t>Gebäude </a:t>
            </a:r>
            <a:r>
              <a:rPr lang="de-DE" sz="1600" dirty="0"/>
              <a:t>im Sinne dieser Regelungen </a:t>
            </a:r>
            <a:r>
              <a:rPr lang="de-DE" sz="1600" dirty="0" smtClean="0"/>
              <a:t>sind mit 	dem </a:t>
            </a:r>
            <a:r>
              <a:rPr lang="de-DE" sz="1600" dirty="0"/>
              <a:t>Erdboden verbundene </a:t>
            </a:r>
            <a:r>
              <a:rPr lang="de-DE" sz="1600" dirty="0" smtClean="0"/>
              <a:t>Bauwerke</a:t>
            </a:r>
            <a:r>
              <a:rPr lang="de-DE" sz="1600" dirty="0"/>
              <a:t>,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die der überwiegenden Nutzung </a:t>
            </a:r>
            <a:r>
              <a:rPr lang="de-DE" sz="1600" dirty="0"/>
              <a:t>zu </a:t>
            </a:r>
            <a:r>
              <a:rPr lang="de-DE" sz="1600" dirty="0" smtClean="0"/>
              <a:t>	Wohnzwecken bestimmt sind 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und </a:t>
            </a:r>
            <a:r>
              <a:rPr lang="de-DE" sz="1600" dirty="0"/>
              <a:t>gegen äußere Einflüsse </a:t>
            </a:r>
            <a:r>
              <a:rPr lang="de-DE" sz="1600" dirty="0" smtClean="0"/>
              <a:t>schützen können</a:t>
            </a:r>
            <a:r>
              <a:rPr lang="de-DE" sz="1600" dirty="0"/>
              <a:t>.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78633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40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/>
              <a:t>F</a:t>
            </a:r>
            <a:r>
              <a:rPr lang="de-DE" dirty="0" smtClean="0"/>
              <a:t>otovoltaik | separate Versicherung</a:t>
            </a:r>
            <a:endParaRPr lang="de-DE" altLang="de-DE" sz="2000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785" y="2227612"/>
            <a:ext cx="4821555" cy="4418231"/>
          </a:xfrm>
          <a:prstGeom prst="rect">
            <a:avLst/>
          </a:prstGeom>
        </p:spPr>
      </p:pic>
      <p:pic>
        <p:nvPicPr>
          <p:cNvPr id="8" name="Picture 4" descr="Bildergebnis fÃ¼r logo interlloy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0825" y="1770749"/>
            <a:ext cx="1184977" cy="59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61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41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Erneuerbare Energien</a:t>
            </a:r>
            <a:br>
              <a:rPr lang="de-DE" dirty="0"/>
            </a:br>
            <a:r>
              <a:rPr lang="de-DE" sz="1200" dirty="0"/>
              <a:t>Wärmepumpen, PV-Analgen und Balkonkraftwerke</a:t>
            </a:r>
            <a:endParaRPr lang="de-DE" sz="1200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endParaRPr lang="de-DE" sz="1200" dirty="0" smtClean="0"/>
          </a:p>
          <a:p>
            <a:r>
              <a:rPr lang="de-DE" sz="1200" dirty="0" smtClean="0"/>
              <a:t>Eine </a:t>
            </a:r>
            <a:r>
              <a:rPr lang="de-DE" sz="1200" dirty="0"/>
              <a:t>mobile Solaranlage wird auch „Inselkraftwerk“ oder „Inselanlage“ genannt. Das trifft den Kern der Sache gleich zweiermaßen</a:t>
            </a:r>
            <a:r>
              <a:rPr lang="de-DE" sz="1200" dirty="0" smtClean="0"/>
              <a:t>:</a:t>
            </a:r>
          </a:p>
          <a:p>
            <a:endParaRPr lang="de-DE" sz="1200" dirty="0"/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Die mobile Solaranlage läuft unabhängig von deinem Stromnetz zu Hause.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Sie ist tragbar und du kannst sie an einem beliebigen Ort aufstellen.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Du kannst den mit ihr produzierten Strom aber nicht in deinen Stromkreis einspeisen. Hier ist sie wirklich nur eine Insellösung.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Du kannst technische Geräte nicht dauerhaft darüber mit Strom versorgen.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Sie eignet sich nur für technische Geräte mit geringer Leistung.</a:t>
            </a:r>
          </a:p>
          <a:p>
            <a:pPr marL="171450" lvl="0" indent="-171450">
              <a:buFont typeface="Wingdings" panose="05000000000000000000" pitchFamily="2" charset="2"/>
              <a:buChar char="§"/>
            </a:pPr>
            <a:r>
              <a:rPr lang="de-DE" sz="1200" dirty="0"/>
              <a:t>Also keine Waschmaschine, Trockner oder Ähnliches.</a:t>
            </a:r>
          </a:p>
          <a:p>
            <a:endParaRPr lang="de-DE" sz="1200" dirty="0" smtClean="0"/>
          </a:p>
          <a:p>
            <a:r>
              <a:rPr lang="de-DE" sz="1200" dirty="0" smtClean="0"/>
              <a:t>Das </a:t>
            </a:r>
            <a:r>
              <a:rPr lang="de-DE" sz="1200" dirty="0"/>
              <a:t>ist auch der größte Unterschied zu einer Photovoltaik-Anlage auf dem Dach oder einen Balkonkraftwerk.</a:t>
            </a:r>
          </a:p>
          <a:p>
            <a:r>
              <a:rPr lang="de-DE" sz="1200" dirty="0"/>
              <a:t>Beide speisen die erzeugte Energie direkt in deinen Stromkreislauf zu Hause ein. </a:t>
            </a:r>
          </a:p>
          <a:p>
            <a:r>
              <a:rPr lang="de-DE" sz="1200" dirty="0"/>
              <a:t> </a:t>
            </a:r>
          </a:p>
          <a:p>
            <a:r>
              <a:rPr lang="de-DE" sz="1200" b="1" dirty="0"/>
              <a:t>Eine mobile Solaranlage tut das nicht; dafür brauchst du für sie auch keine Genehmigung oder Anmeldung.</a:t>
            </a:r>
            <a:endParaRPr lang="de-DE" sz="12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Balkonkraftwerk oder mobile Solaranlage und wo gehört sie hin?</a:t>
            </a:r>
          </a:p>
          <a:p>
            <a:pPr>
              <a:spcBef>
                <a:spcPct val="0"/>
              </a:spcBef>
              <a:defRPr/>
            </a:pP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26156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42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1" y="2335876"/>
            <a:ext cx="11140594" cy="4261774"/>
          </a:xfrm>
        </p:spPr>
        <p:txBody>
          <a:bodyPr/>
          <a:lstStyle/>
          <a:p>
            <a:endParaRPr lang="de-DE" sz="1200" dirty="0" smtClean="0"/>
          </a:p>
          <a:p>
            <a:r>
              <a:rPr lang="de-DE" sz="1400" dirty="0" smtClean="0"/>
              <a:t>Ist eine Balkonkraftwerk Hausrat? 			NEIN</a:t>
            </a:r>
          </a:p>
          <a:p>
            <a:r>
              <a:rPr lang="de-DE" sz="1400" dirty="0" smtClean="0"/>
              <a:t>Ist ein Balkonkraftwerk Gebäudebestandteil? 	 	 JA </a:t>
            </a:r>
          </a:p>
          <a:p>
            <a:endParaRPr lang="de-DE" sz="1400" dirty="0" smtClean="0"/>
          </a:p>
          <a:p>
            <a:r>
              <a:rPr lang="de-DE" sz="1400" b="1" dirty="0" smtClean="0"/>
              <a:t>Wichtig</a:t>
            </a:r>
            <a:r>
              <a:rPr lang="de-DE" sz="1400" dirty="0" smtClean="0"/>
              <a:t> für </a:t>
            </a:r>
            <a:r>
              <a:rPr lang="de-DE" sz="1400" dirty="0"/>
              <a:t>Mieter und </a:t>
            </a:r>
            <a:r>
              <a:rPr lang="de-DE" sz="1400" dirty="0" smtClean="0"/>
              <a:t>Besitzer von Eigentumswohnung.</a:t>
            </a:r>
          </a:p>
          <a:p>
            <a:r>
              <a:rPr lang="de-DE" sz="1400" dirty="0"/>
              <a:t>Balkonkraftwerke sind tatsächlich zur Zeit ein kleines Problem in der </a:t>
            </a:r>
            <a:r>
              <a:rPr lang="de-DE" sz="1400" dirty="0" smtClean="0"/>
              <a:t>Absicherung. Sie werden in den Hausratbedingungen nicht zu den mitversicherbaren Gebäudeteilen gezählt, daher müssen sie extra benannt werden bzw. sein.</a:t>
            </a:r>
          </a:p>
          <a:p>
            <a:r>
              <a:rPr lang="de-DE" sz="1400" dirty="0" smtClean="0"/>
              <a:t>Aktuelle Bedingungswerke Hausrat die Balkonkraftwerke abdecken: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 smtClean="0"/>
              <a:t>Ammerländer nur im </a:t>
            </a:r>
            <a:r>
              <a:rPr lang="de-DE" sz="1400" dirty="0" err="1" smtClean="0"/>
              <a:t>Excellent</a:t>
            </a:r>
            <a:r>
              <a:rPr lang="de-DE" sz="1400" dirty="0" smtClean="0"/>
              <a:t> bis 3.000 </a:t>
            </a:r>
            <a:r>
              <a:rPr lang="de-DE" sz="1400" dirty="0" smtClean="0"/>
              <a:t>€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 smtClean="0"/>
              <a:t>Alte Leipziger </a:t>
            </a:r>
            <a:r>
              <a:rPr lang="de-DE" sz="1400" dirty="0" err="1" smtClean="0"/>
              <a:t>Comfort</a:t>
            </a:r>
            <a:r>
              <a:rPr lang="de-DE" sz="1400" smtClean="0"/>
              <a:t> bis 2.500 €</a:t>
            </a:r>
            <a:endParaRPr lang="de-DE" sz="1400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 smtClean="0"/>
              <a:t>R+V / Condor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400" dirty="0" smtClean="0"/>
              <a:t>Interlloyd gegen 20 € netto Zuschlag</a:t>
            </a:r>
            <a:endParaRPr lang="de-DE" sz="14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Balkonkraftwerk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1792896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43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  <a:endParaRPr lang="de-DE" sz="1200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210986"/>
            <a:ext cx="11348355" cy="4386664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!!!!!!!!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Produkterweiterung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!!!!!!!!</a:t>
            </a:r>
            <a:endParaRPr lang="de-DE" altLang="de-DE" sz="6000" dirty="0" smtClean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Interlloyd – Ausblick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204133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44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Erneuerbare Energien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sz="1200" dirty="0">
                <a:solidFill>
                  <a:schemeClr val="tx1"/>
                </a:solidFill>
              </a:rPr>
              <a:t>Wärmepumpen, PV-Analgen und Balkonkraftwerke</a:t>
            </a:r>
            <a:endParaRPr lang="de-DE" sz="1200" dirty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dirty="0" smtClean="0"/>
              <a:t>BeraterPortal</a:t>
            </a:r>
            <a:r>
              <a:rPr lang="de-DE" dirty="0" smtClean="0"/>
              <a:t> </a:t>
            </a:r>
            <a:r>
              <a:rPr lang="de-DE" dirty="0" smtClean="0"/>
              <a:t>– Ausblick</a:t>
            </a:r>
            <a:endParaRPr lang="de-DE" altLang="de-DE" sz="2000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787" y="2210986"/>
            <a:ext cx="4862621" cy="439591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5289" y="2210986"/>
            <a:ext cx="5328457" cy="4438743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133898" y="5178829"/>
            <a:ext cx="1903615" cy="1173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95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45</a:t>
            </a:fld>
            <a:endParaRPr lang="de-DE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Gebäude / Hausrat – Abgrenzung versicherter Sachen</a:t>
            </a:r>
            <a:br>
              <a:rPr lang="de-DE" dirty="0"/>
            </a:br>
            <a:r>
              <a:rPr lang="de-DE" dirty="0"/>
              <a:t>sowie erneuerbare Energien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half" idx="2"/>
          </p:nvPr>
        </p:nvSpPr>
        <p:spPr>
          <a:xfrm>
            <a:off x="364220" y="2210986"/>
            <a:ext cx="11348355" cy="4386664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Herzlichen Dank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Für ihre Aufmerksamkeit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defRPr/>
            </a:pPr>
            <a:r>
              <a:rPr lang="de-DE" altLang="de-DE" sz="6000" dirty="0" smtClean="0"/>
              <a:t>--offene Fragerunde --</a:t>
            </a:r>
            <a:endParaRPr lang="de-DE" altLang="de-DE" sz="6000" dirty="0" smtClean="0"/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indent="0">
              <a:lnSpc>
                <a:spcPct val="90000"/>
              </a:lnSpc>
              <a:spcBef>
                <a:spcPts val="100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Tx/>
              <a:buNone/>
              <a:defRPr sz="2400"/>
            </a:lvl2pPr>
            <a:lvl3pPr indent="0">
              <a:lnSpc>
                <a:spcPct val="90000"/>
              </a:lnSpc>
              <a:spcBef>
                <a:spcPts val="500"/>
              </a:spcBef>
              <a:buFontTx/>
              <a:buNone/>
              <a:defRPr sz="2000"/>
            </a:lvl3pPr>
            <a:lvl4pPr indent="0">
              <a:lnSpc>
                <a:spcPct val="90000"/>
              </a:lnSpc>
              <a:spcBef>
                <a:spcPts val="500"/>
              </a:spcBef>
              <a:buFontTx/>
              <a:buNone/>
            </a:lvl4pPr>
            <a:lvl5pPr indent="0">
              <a:lnSpc>
                <a:spcPct val="90000"/>
              </a:lnSpc>
              <a:spcBef>
                <a:spcPts val="500"/>
              </a:spcBef>
              <a:buFontTx/>
              <a:buNone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ct val="0"/>
              </a:spcBef>
              <a:defRPr/>
            </a:pPr>
            <a:r>
              <a:rPr lang="de-DE" altLang="de-DE" sz="2000" dirty="0" smtClean="0"/>
              <a:t>Offene Runde</a:t>
            </a: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157568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7.2 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</a:t>
            </a:r>
            <a:r>
              <a:rPr lang="de-DE" sz="1600" dirty="0"/>
              <a:t>Sachen, die durch </a:t>
            </a:r>
            <a:r>
              <a:rPr lang="de-DE" sz="1600" dirty="0" smtClean="0"/>
              <a:t>	ihre feste 	Verbindung </a:t>
            </a:r>
            <a:r>
              <a:rPr lang="de-DE" sz="1600" dirty="0"/>
              <a:t>mit dem Gebäude </a:t>
            </a:r>
            <a:r>
              <a:rPr lang="de-DE" sz="1600" dirty="0" smtClean="0"/>
              <a:t>ihre </a:t>
            </a:r>
            <a:r>
              <a:rPr lang="de-DE" sz="1600" dirty="0"/>
              <a:t>Selbständigkeit </a:t>
            </a:r>
            <a:r>
              <a:rPr lang="de-DE" sz="1600" dirty="0" smtClean="0"/>
              <a:t>	verloren </a:t>
            </a:r>
            <a:r>
              <a:rPr lang="de-DE" sz="1600" dirty="0"/>
              <a:t>haben. </a:t>
            </a:r>
            <a:r>
              <a:rPr lang="de-DE" sz="1600" dirty="0" smtClean="0"/>
              <a:t>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</a:t>
            </a:r>
            <a:r>
              <a:rPr lang="de-DE" sz="1600" dirty="0" smtClean="0"/>
              <a:t>Einbaumöbel bzw. 	Einbauküchen</a:t>
            </a:r>
            <a:r>
              <a:rPr lang="de-DE" sz="1600" dirty="0"/>
              <a:t>, die individuell für das </a:t>
            </a:r>
            <a:r>
              <a:rPr lang="de-DE" sz="1600" dirty="0" smtClean="0"/>
              <a:t>Gebäude 	gefertigt </a:t>
            </a:r>
            <a:r>
              <a:rPr lang="de-DE" sz="1600" dirty="0"/>
              <a:t>und mit einem </a:t>
            </a:r>
            <a:r>
              <a:rPr lang="de-DE" sz="1600" dirty="0" smtClean="0"/>
              <a:t>großen </a:t>
            </a:r>
            <a:r>
              <a:rPr lang="de-DE" sz="1600" dirty="0"/>
              <a:t>Einbauaufwand an </a:t>
            </a:r>
            <a:r>
              <a:rPr lang="de-DE" sz="1600" dirty="0" smtClean="0"/>
              <a:t>	das </a:t>
            </a:r>
            <a:r>
              <a:rPr lang="de-DE" sz="1600" dirty="0"/>
              <a:t>Gebäude </a:t>
            </a:r>
            <a:r>
              <a:rPr lang="de-DE" sz="1600" dirty="0" smtClean="0"/>
              <a:t>angepasst </a:t>
            </a:r>
            <a:r>
              <a:rPr lang="de-DE" sz="1600" dirty="0"/>
              <a:t>sind. </a:t>
            </a:r>
          </a:p>
          <a:p>
            <a:r>
              <a:rPr lang="de-DE" sz="1600" dirty="0"/>
              <a:t>	Dazu gehören nicht Anbaumöbel oder </a:t>
            </a:r>
            <a:r>
              <a:rPr lang="de-DE" sz="1600" dirty="0" smtClean="0"/>
              <a:t>	Anbauküchen</a:t>
            </a:r>
            <a:r>
              <a:rPr lang="de-DE" sz="1600" dirty="0"/>
              <a:t>, die serienmäßig </a:t>
            </a:r>
            <a:r>
              <a:rPr lang="de-DE" sz="1600" dirty="0" smtClean="0"/>
              <a:t>vorgefertigt </a:t>
            </a:r>
            <a:r>
              <a:rPr lang="de-DE" sz="1600" dirty="0"/>
              <a:t>sind.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738664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b) </a:t>
            </a:r>
            <a:r>
              <a:rPr lang="de-DE" sz="1600" dirty="0"/>
              <a:t>	</a:t>
            </a:r>
            <a:r>
              <a:rPr lang="de-DE" sz="1600" b="1" dirty="0"/>
              <a:t>Gebäudebestandteile</a:t>
            </a:r>
            <a:r>
              <a:rPr lang="de-DE" sz="1600" dirty="0"/>
              <a:t> sind in </a:t>
            </a:r>
            <a:r>
              <a:rPr lang="de-DE" sz="1600" dirty="0" smtClean="0"/>
              <a:t>ein Gebäude 	eingefügte Sachen</a:t>
            </a:r>
            <a:r>
              <a:rPr lang="de-DE" sz="1600" dirty="0"/>
              <a:t>, die durch </a:t>
            </a:r>
            <a:r>
              <a:rPr lang="de-DE" sz="1600" dirty="0" smtClean="0"/>
              <a:t>	ihre </a:t>
            </a:r>
            <a:r>
              <a:rPr lang="de-DE" sz="1600" dirty="0"/>
              <a:t>feste </a:t>
            </a:r>
            <a:r>
              <a:rPr lang="de-DE" sz="1600" dirty="0" smtClean="0"/>
              <a:t>	Verbindung mit dem Gebäude ihre 	Selbständigkeit </a:t>
            </a:r>
            <a:r>
              <a:rPr lang="de-DE" sz="1600" dirty="0"/>
              <a:t>verloren </a:t>
            </a:r>
            <a:r>
              <a:rPr lang="de-DE" sz="1600" dirty="0" smtClean="0"/>
              <a:t>haben.	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Dazu </a:t>
            </a:r>
            <a:r>
              <a:rPr lang="de-DE" sz="1600" dirty="0"/>
              <a:t>gehören auch Einbaumöbel bzw. 	</a:t>
            </a:r>
            <a:r>
              <a:rPr lang="de-DE" sz="1600" dirty="0" smtClean="0"/>
              <a:t>Einbauküchen, </a:t>
            </a:r>
            <a:r>
              <a:rPr lang="de-DE" sz="1600" dirty="0" smtClean="0">
                <a:solidFill>
                  <a:srgbClr val="00B050"/>
                </a:solidFill>
              </a:rPr>
              <a:t>die </a:t>
            </a:r>
            <a:r>
              <a:rPr lang="de-DE" sz="1600" dirty="0">
                <a:solidFill>
                  <a:srgbClr val="00B050"/>
                </a:solidFill>
              </a:rPr>
              <a:t>individuell für das </a:t>
            </a:r>
            <a:r>
              <a:rPr lang="de-DE" sz="1600" dirty="0" smtClean="0">
                <a:solidFill>
                  <a:srgbClr val="00B050"/>
                </a:solidFill>
              </a:rPr>
              <a:t>Gebäude 	raumspezifisch geplant </a:t>
            </a:r>
            <a:r>
              <a:rPr lang="de-DE" sz="1600" dirty="0">
                <a:solidFill>
                  <a:srgbClr val="00B050"/>
                </a:solidFill>
              </a:rPr>
              <a:t>und </a:t>
            </a:r>
            <a:r>
              <a:rPr lang="de-DE" sz="1600" dirty="0" smtClean="0">
                <a:solidFill>
                  <a:srgbClr val="00B050"/>
                </a:solidFill>
              </a:rPr>
              <a:t>gefertigt </a:t>
            </a:r>
            <a:r>
              <a:rPr lang="de-DE" sz="1600" dirty="0">
                <a:solidFill>
                  <a:srgbClr val="00B050"/>
                </a:solidFill>
              </a:rPr>
              <a:t>sind.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927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7.3 	</a:t>
            </a:r>
            <a:r>
              <a:rPr lang="de-DE" sz="1600" b="1" dirty="0"/>
              <a:t>Gebäudezubehör</a:t>
            </a:r>
            <a:r>
              <a:rPr lang="de-DE" sz="1600" dirty="0"/>
              <a:t> sind </a:t>
            </a:r>
            <a:r>
              <a:rPr lang="de-DE" sz="1600" dirty="0" smtClean="0"/>
              <a:t>bewegliche Sachen</a:t>
            </a:r>
            <a:r>
              <a:rPr lang="de-DE" sz="1600" dirty="0"/>
              <a:t>, die </a:t>
            </a:r>
            <a:r>
              <a:rPr lang="de-DE" sz="1600" dirty="0" smtClean="0"/>
              <a:t>	sich </a:t>
            </a:r>
            <a:r>
              <a:rPr lang="de-DE" sz="1600" dirty="0"/>
              <a:t>im Gebäude befinden </a:t>
            </a:r>
            <a:r>
              <a:rPr lang="de-DE" sz="1600" dirty="0" smtClean="0"/>
              <a:t>oder </a:t>
            </a:r>
            <a:r>
              <a:rPr lang="de-DE" sz="1600" dirty="0"/>
              <a:t>außen am 	Gebäude angebracht </a:t>
            </a:r>
            <a:r>
              <a:rPr lang="de-DE" sz="1600" dirty="0" smtClean="0"/>
              <a:t>sind</a:t>
            </a:r>
            <a:r>
              <a:rPr lang="de-DE" sz="1600" dirty="0"/>
              <a:t>.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Sie </a:t>
            </a:r>
            <a:r>
              <a:rPr lang="de-DE" sz="1600" dirty="0"/>
              <a:t>müssen der Instandhaltung </a:t>
            </a:r>
            <a:r>
              <a:rPr lang="de-DE" sz="1600" dirty="0" smtClean="0"/>
              <a:t>bzw. 	überwiegenden Zweckbestimmung des 	versicherten </a:t>
            </a:r>
            <a:r>
              <a:rPr lang="de-DE" sz="1600" dirty="0"/>
              <a:t>Gebäudes dienen.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Als Gebäudezubehör </a:t>
            </a:r>
            <a:r>
              <a:rPr lang="de-DE" sz="1600" dirty="0"/>
              <a:t>gelten </a:t>
            </a:r>
            <a:r>
              <a:rPr lang="de-DE" sz="1600" dirty="0" smtClean="0"/>
              <a:t>auch Müllboxen sowie 	Klingel- </a:t>
            </a:r>
            <a:r>
              <a:rPr lang="de-DE" sz="1600" dirty="0"/>
              <a:t>und </a:t>
            </a:r>
            <a:r>
              <a:rPr lang="de-DE" sz="1600" dirty="0" smtClean="0"/>
              <a:t>Briefkastenanlagen auf </a:t>
            </a:r>
            <a:r>
              <a:rPr lang="de-DE" sz="1600" dirty="0"/>
              <a:t>dem </a:t>
            </a:r>
            <a:r>
              <a:rPr lang="de-DE" sz="1600" dirty="0" smtClean="0"/>
              <a:t>	Versicherungsgrundstück</a:t>
            </a:r>
            <a:r>
              <a:rPr lang="de-DE" sz="1600" dirty="0"/>
              <a:t>.</a:t>
            </a:r>
          </a:p>
          <a:p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738664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b) </a:t>
            </a:r>
            <a:r>
              <a:rPr lang="de-DE" sz="1600" dirty="0"/>
              <a:t>	</a:t>
            </a:r>
            <a:r>
              <a:rPr lang="de-DE" sz="1600" b="1" dirty="0"/>
              <a:t>Gebäudezubehör</a:t>
            </a:r>
            <a:r>
              <a:rPr lang="de-DE" sz="1600" dirty="0"/>
              <a:t> sind </a:t>
            </a:r>
            <a:r>
              <a:rPr lang="de-DE" sz="1600" dirty="0" smtClean="0"/>
              <a:t>bewegliche Sachen</a:t>
            </a:r>
            <a:r>
              <a:rPr lang="de-DE" sz="1600" dirty="0"/>
              <a:t>, die </a:t>
            </a:r>
            <a:r>
              <a:rPr lang="de-DE" sz="1600" dirty="0" smtClean="0"/>
              <a:t>	sich im </a:t>
            </a:r>
            <a:r>
              <a:rPr lang="de-DE" sz="1600" dirty="0"/>
              <a:t>Gebäude befinden </a:t>
            </a:r>
            <a:r>
              <a:rPr lang="de-DE" sz="1600" dirty="0" smtClean="0"/>
              <a:t>oder </a:t>
            </a:r>
            <a:r>
              <a:rPr lang="de-DE" sz="1600" dirty="0"/>
              <a:t>außen am </a:t>
            </a:r>
            <a:r>
              <a:rPr lang="de-DE" sz="1600" dirty="0" smtClean="0"/>
              <a:t>	Gebäude angebracht sind </a:t>
            </a:r>
          </a:p>
          <a:p>
            <a:r>
              <a:rPr lang="de-DE" sz="1600" dirty="0"/>
              <a:t>	</a:t>
            </a:r>
            <a:r>
              <a:rPr lang="de-DE" sz="1600" dirty="0" smtClean="0"/>
              <a:t>und </a:t>
            </a:r>
            <a:r>
              <a:rPr lang="de-DE" sz="1600" dirty="0"/>
              <a:t>der Instandhaltung </a:t>
            </a:r>
            <a:r>
              <a:rPr lang="de-DE" sz="1600" dirty="0" smtClean="0"/>
              <a:t>bzw. überwiegenden 	Zweckbestimmung des versicherten Gebäudes 	dienen</a:t>
            </a:r>
            <a:r>
              <a:rPr lang="de-DE" sz="1600" dirty="0"/>
              <a:t>. </a:t>
            </a:r>
            <a:endParaRPr lang="de-DE" sz="1600" dirty="0" smtClean="0"/>
          </a:p>
          <a:p>
            <a:r>
              <a:rPr lang="de-DE" sz="1600" dirty="0"/>
              <a:t>	</a:t>
            </a:r>
            <a:r>
              <a:rPr lang="de-DE" sz="1600" dirty="0" smtClean="0"/>
              <a:t>Als </a:t>
            </a:r>
            <a:r>
              <a:rPr lang="de-DE" sz="1600" dirty="0"/>
              <a:t>Gebäudezubehör </a:t>
            </a:r>
            <a:r>
              <a:rPr lang="de-DE" sz="1600" dirty="0" smtClean="0"/>
              <a:t>gelten ferner Müllboxen 	sowie </a:t>
            </a:r>
            <a:r>
              <a:rPr lang="de-DE" sz="1600" dirty="0"/>
              <a:t>Klingel- und </a:t>
            </a:r>
            <a:r>
              <a:rPr lang="de-DE" sz="1600" dirty="0" smtClean="0"/>
              <a:t>Briefkastenanlagen auf </a:t>
            </a:r>
            <a:r>
              <a:rPr lang="de-DE" sz="1600" dirty="0"/>
              <a:t>dem </a:t>
            </a:r>
            <a:r>
              <a:rPr lang="de-DE" sz="1600" dirty="0" smtClean="0"/>
              <a:t>	Versicherungsgrundstück</a:t>
            </a:r>
            <a:r>
              <a:rPr lang="de-DE" sz="1600" dirty="0"/>
              <a:t>.</a:t>
            </a:r>
            <a:endParaRPr lang="de-DE" sz="1600" dirty="0">
              <a:solidFill>
                <a:srgbClr val="00B050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smtClean="0">
                <a:solidFill>
                  <a:schemeClr val="accent3"/>
                </a:solidFill>
              </a:rPr>
              <a:t>GDV-Musterbedingungen Stand Mai 2022  vs. VWG 2016 ITL</a:t>
            </a:r>
            <a:endParaRPr lang="de-DE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477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7.5 	Weitere </a:t>
            </a:r>
            <a:r>
              <a:rPr lang="de-DE" sz="1600" b="1" dirty="0"/>
              <a:t>Grundstücksbestandteile</a:t>
            </a:r>
          </a:p>
          <a:p>
            <a:r>
              <a:rPr lang="de-DE" sz="1600" dirty="0" smtClean="0"/>
              <a:t>	Als </a:t>
            </a:r>
            <a:r>
              <a:rPr lang="de-DE" sz="1600" dirty="0"/>
              <a:t>weitere Grundstücksbestandteile </a:t>
            </a:r>
            <a:r>
              <a:rPr lang="de-DE" sz="1600" dirty="0" smtClean="0"/>
              <a:t>gelten 	</a:t>
            </a:r>
            <a:r>
              <a:rPr lang="de-DE" sz="1600" i="1" dirty="0" smtClean="0">
                <a:solidFill>
                  <a:srgbClr val="FF0000"/>
                </a:solidFill>
              </a:rPr>
              <a:t>insbesondere </a:t>
            </a:r>
            <a:r>
              <a:rPr lang="de-DE" sz="1600" i="1" dirty="0">
                <a:solidFill>
                  <a:srgbClr val="FF0000"/>
                </a:solidFill>
              </a:rPr>
              <a:t>/ ausschließlich </a:t>
            </a:r>
            <a:r>
              <a:rPr lang="de-DE" sz="1600" i="1" dirty="0" smtClean="0"/>
              <a:t>	</a:t>
            </a:r>
            <a:r>
              <a:rPr lang="de-DE" sz="1600" dirty="0" smtClean="0"/>
              <a:t>folgende </a:t>
            </a:r>
            <a:r>
              <a:rPr lang="de-DE" sz="1600" dirty="0"/>
              <a:t>fest mit </a:t>
            </a:r>
            <a:r>
              <a:rPr lang="de-DE" sz="1600" dirty="0" smtClean="0"/>
              <a:t>	dem </a:t>
            </a:r>
            <a:r>
              <a:rPr lang="de-DE" sz="1600" dirty="0"/>
              <a:t>Grund und Boden </a:t>
            </a:r>
            <a:r>
              <a:rPr lang="de-DE" sz="1600" dirty="0" smtClean="0"/>
              <a:t>des 	Versicherungsgrundstücks verbundene </a:t>
            </a:r>
            <a:r>
              <a:rPr lang="de-DE" sz="1600" dirty="0"/>
              <a:t>Sachen:</a:t>
            </a:r>
          </a:p>
          <a:p>
            <a:r>
              <a:rPr lang="de-DE" sz="1600" dirty="0" smtClean="0">
                <a:solidFill>
                  <a:srgbClr val="FF0000"/>
                </a:solidFill>
              </a:rPr>
              <a:t>	[</a:t>
            </a:r>
            <a:r>
              <a:rPr lang="de-DE" sz="1600" dirty="0">
                <a:solidFill>
                  <a:srgbClr val="FF0000"/>
                </a:solidFill>
              </a:rPr>
              <a:t>Platzhalter für Aufzählung]</a:t>
            </a:r>
          </a:p>
          <a:p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852160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d) </a:t>
            </a:r>
            <a:r>
              <a:rPr lang="de-DE" sz="1600" dirty="0"/>
              <a:t>	</a:t>
            </a:r>
            <a:r>
              <a:rPr lang="de-DE" sz="1600" dirty="0" smtClean="0"/>
              <a:t>Als mitversicherte Grundstückbestandteile 	gelten die </a:t>
            </a:r>
            <a:r>
              <a:rPr lang="de-DE" sz="1600" dirty="0"/>
              <a:t>mit </a:t>
            </a:r>
            <a:r>
              <a:rPr lang="de-DE" sz="1600" dirty="0" smtClean="0"/>
              <a:t>dem </a:t>
            </a:r>
            <a:r>
              <a:rPr lang="de-DE" sz="1600" dirty="0"/>
              <a:t>Grund und Boden des </a:t>
            </a:r>
            <a:r>
              <a:rPr lang="de-DE" sz="1600" dirty="0" smtClean="0"/>
              <a:t>	Versicherungsgrundstücks fest 	verbundenen </a:t>
            </a:r>
            <a:r>
              <a:rPr lang="de-DE" sz="1600" dirty="0"/>
              <a:t>Sachen. </a:t>
            </a:r>
            <a:r>
              <a:rPr lang="de-DE" sz="1600" dirty="0" smtClean="0"/>
              <a:t>Dieses </a:t>
            </a:r>
            <a:r>
              <a:rPr lang="de-DE" sz="1600" dirty="0"/>
              <a:t>sind</a:t>
            </a:r>
          </a:p>
          <a:p>
            <a:r>
              <a:rPr lang="de-DE" sz="1600" dirty="0" smtClean="0"/>
              <a:t>	</a:t>
            </a:r>
            <a:r>
              <a:rPr lang="de-DE" sz="1600" u="sng" dirty="0" smtClean="0"/>
              <a:t>QM-Modelle</a:t>
            </a:r>
            <a:r>
              <a:rPr lang="de-DE" sz="1600" dirty="0" smtClean="0"/>
              <a:t> </a:t>
            </a:r>
            <a:r>
              <a:rPr lang="de-DE" sz="1600" dirty="0" smtClean="0">
                <a:solidFill>
                  <a:srgbClr val="00B050"/>
                </a:solidFill>
              </a:rPr>
              <a:t>Garagen </a:t>
            </a:r>
            <a:r>
              <a:rPr lang="de-DE" sz="1600" dirty="0">
                <a:solidFill>
                  <a:srgbClr val="00B050"/>
                </a:solidFill>
              </a:rPr>
              <a:t>und Carports, </a:t>
            </a:r>
            <a:r>
              <a:rPr lang="de-DE" sz="1600" dirty="0" smtClean="0">
                <a:solidFill>
                  <a:srgbClr val="00B050"/>
                </a:solidFill>
              </a:rPr>
              <a:t>Schuppen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Gewächs- und Gartenhäuser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Antennenanlagen</a:t>
            </a:r>
            <a:r>
              <a:rPr lang="de-DE" sz="1600" dirty="0">
                <a:solidFill>
                  <a:srgbClr val="00B050"/>
                </a:solidFill>
              </a:rPr>
              <a:t>, </a:t>
            </a:r>
            <a:r>
              <a:rPr lang="de-DE" sz="1600" dirty="0" smtClean="0">
                <a:solidFill>
                  <a:srgbClr val="00B050"/>
                </a:solidFill>
              </a:rPr>
              <a:t>	Gartenkamine, Bänke</a:t>
            </a:r>
            <a:r>
              <a:rPr lang="de-DE" sz="1600" dirty="0">
                <a:solidFill>
                  <a:srgbClr val="00B050"/>
                </a:solidFill>
              </a:rPr>
              <a:t>, Wäschespinnen, </a:t>
            </a:r>
            <a:r>
              <a:rPr lang="de-DE" sz="1600" dirty="0" smtClean="0">
                <a:solidFill>
                  <a:srgbClr val="00B050"/>
                </a:solidFill>
              </a:rPr>
              <a:t>	Grundstückseinfriedungen</a:t>
            </a:r>
            <a:r>
              <a:rPr lang="de-DE" sz="1600" dirty="0">
                <a:solidFill>
                  <a:srgbClr val="00B050"/>
                </a:solidFill>
              </a:rPr>
              <a:t> </a:t>
            </a:r>
            <a:r>
              <a:rPr lang="de-DE" sz="1600" dirty="0" smtClean="0">
                <a:solidFill>
                  <a:srgbClr val="00B050"/>
                </a:solidFill>
              </a:rPr>
              <a:t>(auch Hecken</a:t>
            </a:r>
            <a:r>
              <a:rPr lang="de-DE" sz="1600" dirty="0">
                <a:solidFill>
                  <a:srgbClr val="00B050"/>
                </a:solidFill>
              </a:rPr>
              <a:t>), 	</a:t>
            </a:r>
            <a:r>
              <a:rPr lang="de-DE" sz="1600" dirty="0" smtClean="0">
                <a:solidFill>
                  <a:srgbClr val="00B050"/>
                </a:solidFill>
              </a:rPr>
              <a:t>Hof- und ……………..</a:t>
            </a:r>
            <a:r>
              <a:rPr lang="de-DE" sz="1600" dirty="0" smtClean="0"/>
              <a:t>	</a:t>
            </a:r>
          </a:p>
          <a:p>
            <a:r>
              <a:rPr lang="de-DE" sz="1600" dirty="0" smtClean="0"/>
              <a:t>	</a:t>
            </a:r>
            <a:r>
              <a:rPr lang="de-DE" sz="1600" u="sng" dirty="0" smtClean="0"/>
              <a:t>VS-Modelle</a:t>
            </a:r>
            <a:r>
              <a:rPr lang="de-DE" sz="1600" dirty="0" smtClean="0"/>
              <a:t> </a:t>
            </a:r>
            <a:r>
              <a:rPr lang="de-DE" sz="1600" dirty="0" smtClean="0">
                <a:solidFill>
                  <a:srgbClr val="FF0000"/>
                </a:solidFill>
              </a:rPr>
              <a:t>abweichend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GDV-Musterbedingungen Stand Mai 2022  vs. VWG 2016 ITL</a:t>
            </a:r>
          </a:p>
        </p:txBody>
      </p:sp>
    </p:spTree>
    <p:extLst>
      <p:ext uri="{BB962C8B-B14F-4D97-AF65-F5344CB8AC3E}">
        <p14:creationId xmlns:p14="http://schemas.microsoft.com/office/powerpoint/2010/main" val="68691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8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255861" y="2335876"/>
            <a:ext cx="5715559" cy="4261774"/>
          </a:xfrm>
        </p:spPr>
        <p:txBody>
          <a:bodyPr/>
          <a:lstStyle/>
          <a:p>
            <a:endParaRPr lang="de-DE" sz="1600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7.6 </a:t>
            </a:r>
            <a:r>
              <a:rPr lang="de-DE" sz="1600" dirty="0"/>
              <a:t>	</a:t>
            </a:r>
            <a:r>
              <a:rPr lang="de-DE" sz="1600" b="1" dirty="0" smtClean="0"/>
              <a:t>Nicht </a:t>
            </a:r>
            <a:r>
              <a:rPr lang="de-DE" sz="1600" b="1" dirty="0"/>
              <a:t>versicherte Sachen</a:t>
            </a:r>
          </a:p>
          <a:p>
            <a:r>
              <a:rPr lang="de-DE" sz="1600" dirty="0" smtClean="0"/>
              <a:t>	Photovoltaikanlagen </a:t>
            </a:r>
            <a:r>
              <a:rPr lang="de-DE" sz="1600" dirty="0"/>
              <a:t>sowie deren </a:t>
            </a:r>
            <a:r>
              <a:rPr lang="de-DE" sz="1600" dirty="0" smtClean="0"/>
              <a:t>zugehörige 	Installationen </a:t>
            </a:r>
            <a:r>
              <a:rPr lang="de-DE" sz="1600" dirty="0"/>
              <a:t>(z. B. </a:t>
            </a:r>
            <a:r>
              <a:rPr lang="de-DE" sz="1600" dirty="0" smtClean="0"/>
              <a:t>	Solarmodule, Montagerahmen</a:t>
            </a:r>
            <a:r>
              <a:rPr lang="de-DE" sz="1600" dirty="0"/>
              <a:t>, </a:t>
            </a:r>
            <a:r>
              <a:rPr lang="de-DE" sz="1600" dirty="0" smtClean="0"/>
              <a:t>	Befestigungselemente</a:t>
            </a:r>
            <a:r>
              <a:rPr lang="de-DE" sz="1600" dirty="0"/>
              <a:t>, Mess-</a:t>
            </a:r>
            <a:r>
              <a:rPr lang="de-DE" sz="1600" dirty="0" smtClean="0"/>
              <a:t>, Steuer- 	und 	Regeltechnik, Wechselrichter </a:t>
            </a:r>
            <a:r>
              <a:rPr lang="de-DE" sz="1600" dirty="0"/>
              <a:t>und </a:t>
            </a:r>
            <a:r>
              <a:rPr lang="de-DE" sz="1600" dirty="0" smtClean="0"/>
              <a:t>Verkabelung).</a:t>
            </a:r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852160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 smtClean="0"/>
          </a:p>
          <a:p>
            <a:r>
              <a:rPr lang="de-DE" sz="1600" dirty="0" smtClean="0"/>
              <a:t>§ 6 - 4 </a:t>
            </a:r>
            <a:r>
              <a:rPr lang="de-DE" sz="1600" dirty="0"/>
              <a:t>	Ausschlüsse</a:t>
            </a:r>
          </a:p>
          <a:p>
            <a:r>
              <a:rPr lang="de-DE" sz="1600" dirty="0" smtClean="0"/>
              <a:t>	Nicht </a:t>
            </a:r>
            <a:r>
              <a:rPr lang="de-DE" sz="1600" dirty="0"/>
              <a:t>versichert sind Photovoltaikanlagen </a:t>
            </a:r>
            <a:r>
              <a:rPr lang="de-DE" sz="1600" dirty="0" smtClean="0"/>
              <a:t>	sowie deren zugehörige Installationen (z</a:t>
            </a:r>
            <a:r>
              <a:rPr lang="de-DE" sz="1600" dirty="0"/>
              <a:t>. </a:t>
            </a:r>
            <a:r>
              <a:rPr lang="de-DE" sz="1600" dirty="0" smtClean="0"/>
              <a:t>B</a:t>
            </a:r>
            <a:r>
              <a:rPr lang="de-DE" sz="1600" dirty="0"/>
              <a:t>. </a:t>
            </a:r>
            <a:r>
              <a:rPr lang="de-DE" sz="1600" dirty="0" smtClean="0"/>
              <a:t>	Solarmodule</a:t>
            </a:r>
            <a:r>
              <a:rPr lang="de-DE" sz="1600" dirty="0"/>
              <a:t>, </a:t>
            </a:r>
            <a:r>
              <a:rPr lang="de-DE" sz="1600" dirty="0" smtClean="0"/>
              <a:t>Montagerahmen, 	Befestigungselemente</a:t>
            </a:r>
            <a:r>
              <a:rPr lang="de-DE" sz="1600" dirty="0"/>
              <a:t>, Mess-, Steuer- </a:t>
            </a:r>
            <a:r>
              <a:rPr lang="de-DE" sz="1600" dirty="0" smtClean="0"/>
              <a:t>	und 	Regeltechnik, Wechselrichter </a:t>
            </a:r>
            <a:r>
              <a:rPr lang="de-DE" sz="1600" dirty="0"/>
              <a:t>und </a:t>
            </a:r>
            <a:r>
              <a:rPr lang="de-DE" sz="1600" dirty="0" smtClean="0"/>
              <a:t>Verkabelung).</a:t>
            </a:r>
            <a:endParaRPr lang="de-DE" sz="1600" dirty="0">
              <a:solidFill>
                <a:srgbClr val="00B050"/>
              </a:solidFill>
            </a:endParaRP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GDV-Musterbedingungen Stand Mai 2022  vs. VWG 2016 ITL</a:t>
            </a:r>
          </a:p>
        </p:txBody>
      </p:sp>
      <p:sp>
        <p:nvSpPr>
          <p:cNvPr id="7" name="Textplatzhalter 2"/>
          <p:cNvSpPr txBox="1">
            <a:spLocks/>
          </p:cNvSpPr>
          <p:nvPr/>
        </p:nvSpPr>
        <p:spPr>
          <a:xfrm>
            <a:off x="355236" y="4466763"/>
            <a:ext cx="11459360" cy="16522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HINWEIS</a:t>
            </a:r>
            <a:r>
              <a:rPr lang="de-DE" b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de-DE" dirty="0" smtClean="0">
                <a:solidFill>
                  <a:srgbClr val="00B050"/>
                </a:solidFill>
              </a:rPr>
              <a:t>Protect Plus / Classic gegen Benennung mitversichert</a:t>
            </a:r>
          </a:p>
          <a:p>
            <a:pPr algn="ctr"/>
            <a:r>
              <a:rPr lang="de-DE" dirty="0" smtClean="0">
                <a:solidFill>
                  <a:srgbClr val="00B050"/>
                </a:solidFill>
              </a:rPr>
              <a:t>Infinitus bis 25.000 € auf dem Eingeschlossen</a:t>
            </a:r>
          </a:p>
          <a:p>
            <a:pPr algn="ctr"/>
            <a:r>
              <a:rPr lang="de-DE" dirty="0" smtClean="0">
                <a:solidFill>
                  <a:schemeClr val="accent6"/>
                </a:solidFill>
              </a:rPr>
              <a:t>Eurosecure und Eurosecure Plus nicht versichert</a:t>
            </a:r>
            <a:endParaRPr lang="de-DE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98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369357" y="2335876"/>
            <a:ext cx="5715559" cy="4261774"/>
          </a:xfrm>
        </p:spPr>
        <p:txBody>
          <a:bodyPr/>
          <a:lstStyle/>
          <a:p>
            <a:endParaRPr lang="de-DE" dirty="0" smtClean="0"/>
          </a:p>
          <a:p>
            <a:r>
              <a:rPr lang="de-DE" sz="1600" dirty="0"/>
              <a:t>A </a:t>
            </a:r>
            <a:r>
              <a:rPr lang="de-DE" sz="1600" dirty="0" smtClean="0"/>
              <a:t>7.6 </a:t>
            </a:r>
            <a:r>
              <a:rPr lang="de-DE" sz="1600" dirty="0"/>
              <a:t>	</a:t>
            </a:r>
            <a:r>
              <a:rPr lang="de-DE" sz="1600" b="1" dirty="0" smtClean="0"/>
              <a:t>Nicht </a:t>
            </a:r>
            <a:r>
              <a:rPr lang="de-DE" sz="1600" b="1" dirty="0"/>
              <a:t>versicherte Sachen</a:t>
            </a:r>
          </a:p>
          <a:p>
            <a:r>
              <a:rPr lang="de-DE" sz="1600" dirty="0" smtClean="0"/>
              <a:t>	alle </a:t>
            </a:r>
            <a:r>
              <a:rPr lang="de-DE" sz="1600" dirty="0"/>
              <a:t>in das Gebäude </a:t>
            </a:r>
            <a:r>
              <a:rPr lang="de-DE" sz="1600" dirty="0">
                <a:solidFill>
                  <a:srgbClr val="FF0000"/>
                </a:solidFill>
              </a:rPr>
              <a:t>nachträglich </a:t>
            </a:r>
            <a:r>
              <a:rPr lang="de-DE" sz="1600" dirty="0" smtClean="0">
                <a:solidFill>
                  <a:srgbClr val="FF0000"/>
                </a:solidFill>
              </a:rPr>
              <a:t>eingefügten 	Sachen</a:t>
            </a:r>
            <a:r>
              <a:rPr lang="de-DE" sz="1600" dirty="0">
                <a:solidFill>
                  <a:srgbClr val="FF0000"/>
                </a:solidFill>
              </a:rPr>
              <a:t>, die ein Mieter oder </a:t>
            </a:r>
            <a:r>
              <a:rPr lang="de-DE" sz="1600" dirty="0" smtClean="0">
                <a:solidFill>
                  <a:srgbClr val="FF0000"/>
                </a:solidFill>
              </a:rPr>
              <a:t>ein	Wohnungseigentümer auf </a:t>
            </a:r>
            <a:r>
              <a:rPr lang="de-DE" sz="1600" dirty="0">
                <a:solidFill>
                  <a:srgbClr val="FF0000"/>
                </a:solidFill>
              </a:rPr>
              <a:t>seine </a:t>
            </a:r>
            <a:r>
              <a:rPr lang="de-DE" sz="1600" dirty="0" smtClean="0">
                <a:solidFill>
                  <a:srgbClr val="FF0000"/>
                </a:solidFill>
              </a:rPr>
              <a:t>Kosten </a:t>
            </a:r>
            <a:r>
              <a:rPr lang="de-DE" sz="1600" dirty="0">
                <a:solidFill>
                  <a:srgbClr val="FF0000"/>
                </a:solidFill>
              </a:rPr>
              <a:t>beschafft </a:t>
            </a:r>
            <a:r>
              <a:rPr lang="de-DE" sz="1600" dirty="0" smtClean="0">
                <a:solidFill>
                  <a:srgbClr val="FF0000"/>
                </a:solidFill>
              </a:rPr>
              <a:t>	oder übernommen hat und für </a:t>
            </a:r>
            <a:r>
              <a:rPr lang="de-DE" sz="1600" dirty="0">
                <a:solidFill>
                  <a:srgbClr val="FF0000"/>
                </a:solidFill>
              </a:rPr>
              <a:t>die er die Gefahr </a:t>
            </a:r>
            <a:r>
              <a:rPr lang="de-DE" sz="1600" dirty="0" smtClean="0">
                <a:solidFill>
                  <a:srgbClr val="FF0000"/>
                </a:solidFill>
              </a:rPr>
              <a:t>	trägt</a:t>
            </a:r>
            <a:r>
              <a:rPr lang="de-DE" sz="1600" dirty="0">
                <a:solidFill>
                  <a:srgbClr val="FF0000"/>
                </a:solidFill>
              </a:rPr>
              <a:t>.</a:t>
            </a:r>
          </a:p>
          <a:p>
            <a:r>
              <a:rPr lang="de-DE" sz="1600" dirty="0" smtClean="0"/>
              <a:t>	Werden </a:t>
            </a:r>
            <a:r>
              <a:rPr lang="de-DE" sz="1600" dirty="0"/>
              <a:t>Sachen dagegen nur </a:t>
            </a:r>
            <a:r>
              <a:rPr lang="de-DE" sz="1600" dirty="0" smtClean="0"/>
              <a:t>	ausgetauscht</a:t>
            </a:r>
            <a:r>
              <a:rPr lang="de-DE" sz="1600" dirty="0"/>
              <a:t>, sind </a:t>
            </a:r>
            <a:r>
              <a:rPr lang="de-DE" sz="1600" dirty="0" smtClean="0"/>
              <a:t>	die </a:t>
            </a:r>
            <a:r>
              <a:rPr lang="de-DE" sz="1600" dirty="0"/>
              <a:t>neu eingefügten </a:t>
            </a:r>
            <a:r>
              <a:rPr lang="de-DE" sz="1600" dirty="0" smtClean="0"/>
              <a:t>Sachen versichert</a:t>
            </a:r>
            <a:r>
              <a:rPr lang="de-DE" sz="1600" dirty="0"/>
              <a:t>.</a:t>
            </a:r>
          </a:p>
          <a:p>
            <a:r>
              <a:rPr lang="de-DE" sz="1600" dirty="0" smtClean="0"/>
              <a:t>	Eine </a:t>
            </a:r>
            <a:r>
              <a:rPr lang="de-DE" sz="1600" dirty="0"/>
              <a:t>anderweitige Vereinbarung über die </a:t>
            </a:r>
            <a:r>
              <a:rPr lang="de-DE" sz="1600" dirty="0" smtClean="0"/>
              <a:t>	Gefahrtragung </a:t>
            </a:r>
            <a:r>
              <a:rPr lang="de-DE" sz="1600" dirty="0"/>
              <a:t>ist </a:t>
            </a:r>
            <a:r>
              <a:rPr lang="de-DE" sz="1600" dirty="0" smtClean="0"/>
              <a:t>vom 	Versicherungsnehmer nachzuweisen.</a:t>
            </a:r>
            <a:endParaRPr lang="de-DE" sz="1600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42900" indent="-342900"/>
            <a:r>
              <a:rPr lang="de-DE" dirty="0" smtClean="0">
                <a:solidFill>
                  <a:schemeClr val="tx1"/>
                </a:solidFill>
              </a:rPr>
              <a:t>Basiswissen – Versicherungsbedingungen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5" name="Textplatzhalter 2"/>
          <p:cNvSpPr txBox="1">
            <a:spLocks/>
          </p:cNvSpPr>
          <p:nvPr/>
        </p:nvSpPr>
        <p:spPr>
          <a:xfrm>
            <a:off x="6084916" y="2335876"/>
            <a:ext cx="5852160" cy="426177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1600" dirty="0" smtClean="0"/>
              <a:t>§ 6 - 3 </a:t>
            </a:r>
            <a:r>
              <a:rPr lang="de-DE" sz="1600" dirty="0"/>
              <a:t>	</a:t>
            </a:r>
            <a:r>
              <a:rPr lang="de-DE" sz="1600" b="1" dirty="0"/>
              <a:t>Einschlüsse</a:t>
            </a:r>
          </a:p>
          <a:p>
            <a:r>
              <a:rPr lang="de-DE" sz="1600" dirty="0"/>
              <a:t>a) </a:t>
            </a:r>
            <a:r>
              <a:rPr lang="de-DE" sz="1600" dirty="0" smtClean="0"/>
              <a:t>	</a:t>
            </a:r>
            <a:r>
              <a:rPr lang="de-DE" sz="1600" dirty="0" smtClean="0">
                <a:solidFill>
                  <a:srgbClr val="00B050"/>
                </a:solidFill>
              </a:rPr>
              <a:t>Abweichend </a:t>
            </a:r>
            <a:r>
              <a:rPr lang="de-DE" sz="1600" dirty="0">
                <a:solidFill>
                  <a:srgbClr val="00B050"/>
                </a:solidFill>
              </a:rPr>
              <a:t>von Nr. </a:t>
            </a:r>
            <a:r>
              <a:rPr lang="de-DE" sz="1600" dirty="0" smtClean="0">
                <a:solidFill>
                  <a:srgbClr val="00B050"/>
                </a:solidFill>
              </a:rPr>
              <a:t>b</a:t>
            </a:r>
            <a:r>
              <a:rPr lang="de-DE" sz="1600" dirty="0">
                <a:solidFill>
                  <a:srgbClr val="00B050"/>
                </a:solidFill>
              </a:rPr>
              <a:t>) gelten in das </a:t>
            </a:r>
            <a:r>
              <a:rPr lang="de-DE" sz="1600" dirty="0" smtClean="0">
                <a:solidFill>
                  <a:srgbClr val="00B050"/>
                </a:solidFill>
              </a:rPr>
              <a:t>Gebäude 	nachträglich </a:t>
            </a:r>
            <a:r>
              <a:rPr lang="de-DE" sz="1600" dirty="0">
                <a:solidFill>
                  <a:srgbClr val="00B050"/>
                </a:solidFill>
              </a:rPr>
              <a:t>eingefügte oder </a:t>
            </a:r>
            <a:r>
              <a:rPr lang="de-DE" sz="1600" dirty="0" smtClean="0">
                <a:solidFill>
                  <a:srgbClr val="00B050"/>
                </a:solidFill>
              </a:rPr>
              <a:t>ausgetauschte 	Sachen als </a:t>
            </a:r>
            <a:r>
              <a:rPr lang="de-DE" sz="1600" dirty="0">
                <a:solidFill>
                  <a:srgbClr val="00B050"/>
                </a:solidFill>
              </a:rPr>
              <a:t>versichert, die </a:t>
            </a:r>
            <a:r>
              <a:rPr lang="de-DE" sz="1600" dirty="0" smtClean="0">
                <a:solidFill>
                  <a:srgbClr val="00B050"/>
                </a:solidFill>
              </a:rPr>
              <a:t>ein </a:t>
            </a:r>
            <a:r>
              <a:rPr lang="de-DE" sz="1600" dirty="0">
                <a:solidFill>
                  <a:srgbClr val="00B050"/>
                </a:solidFill>
              </a:rPr>
              <a:t>Mieter </a:t>
            </a:r>
            <a:r>
              <a:rPr lang="de-DE" sz="1600" dirty="0" smtClean="0">
                <a:solidFill>
                  <a:srgbClr val="00B050"/>
                </a:solidFill>
              </a:rPr>
              <a:t>oder 	Wohnungseigentümer auf seine </a:t>
            </a:r>
            <a:r>
              <a:rPr lang="de-DE" sz="1600" dirty="0">
                <a:solidFill>
                  <a:srgbClr val="00B050"/>
                </a:solidFill>
              </a:rPr>
              <a:t>Kosten beschafft </a:t>
            </a:r>
            <a:r>
              <a:rPr lang="de-DE" sz="1600" dirty="0" smtClean="0">
                <a:solidFill>
                  <a:srgbClr val="00B050"/>
                </a:solidFill>
              </a:rPr>
              <a:t>	oder übernommen hat </a:t>
            </a:r>
            <a:r>
              <a:rPr lang="de-DE" sz="1600" dirty="0">
                <a:solidFill>
                  <a:srgbClr val="00B050"/>
                </a:solidFill>
              </a:rPr>
              <a:t>und daher hierfür die </a:t>
            </a:r>
            <a:r>
              <a:rPr lang="de-DE" sz="1600" dirty="0" smtClean="0">
                <a:solidFill>
                  <a:srgbClr val="00B050"/>
                </a:solidFill>
              </a:rPr>
              <a:t>Gefahr 	trägt</a:t>
            </a:r>
            <a:r>
              <a:rPr lang="de-DE" sz="1600" dirty="0">
                <a:solidFill>
                  <a:srgbClr val="00B050"/>
                </a:solidFill>
              </a:rPr>
              <a:t>.</a:t>
            </a:r>
          </a:p>
          <a:p>
            <a:r>
              <a:rPr lang="de-DE" sz="1600" dirty="0">
                <a:solidFill>
                  <a:schemeClr val="tx1"/>
                </a:solidFill>
              </a:rPr>
              <a:t>b) </a:t>
            </a:r>
            <a:r>
              <a:rPr lang="de-DE" sz="1600" dirty="0" smtClean="0">
                <a:solidFill>
                  <a:srgbClr val="00B050"/>
                </a:solidFill>
              </a:rPr>
              <a:t>	Mitversichert </a:t>
            </a:r>
            <a:r>
              <a:rPr lang="de-DE" sz="1600" dirty="0">
                <a:solidFill>
                  <a:srgbClr val="00B050"/>
                </a:solidFill>
              </a:rPr>
              <a:t>sind </a:t>
            </a:r>
            <a:r>
              <a:rPr lang="de-DE" sz="1600" dirty="0" smtClean="0">
                <a:solidFill>
                  <a:srgbClr val="00B050"/>
                </a:solidFill>
              </a:rPr>
              <a:t>vom Wohnungseigentümer bereit 	gestellte </a:t>
            </a:r>
            <a:r>
              <a:rPr lang="de-DE" sz="1600" dirty="0">
                <a:solidFill>
                  <a:srgbClr val="00B050"/>
                </a:solidFill>
              </a:rPr>
              <a:t>Ein- </a:t>
            </a:r>
            <a:r>
              <a:rPr lang="de-DE" sz="1600" dirty="0" smtClean="0">
                <a:solidFill>
                  <a:srgbClr val="00B050"/>
                </a:solidFill>
              </a:rPr>
              <a:t>oder </a:t>
            </a:r>
            <a:r>
              <a:rPr lang="de-DE" sz="1600" dirty="0">
                <a:solidFill>
                  <a:srgbClr val="00B050"/>
                </a:solidFill>
              </a:rPr>
              <a:t>Anbauküchen</a:t>
            </a:r>
          </a:p>
        </p:txBody>
      </p:sp>
      <p:sp>
        <p:nvSpPr>
          <p:cNvPr id="6" name="Textplatzhalter 2"/>
          <p:cNvSpPr txBox="1">
            <a:spLocks/>
          </p:cNvSpPr>
          <p:nvPr/>
        </p:nvSpPr>
        <p:spPr>
          <a:xfrm>
            <a:off x="292287" y="1811015"/>
            <a:ext cx="11531293" cy="40961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1D2D4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accent3"/>
                </a:solidFill>
              </a:rPr>
              <a:t>GDV-Musterbedingungen Stand Mai 2022  vs. VWG 2016 ITL</a:t>
            </a:r>
          </a:p>
        </p:txBody>
      </p:sp>
    </p:spTree>
    <p:extLst>
      <p:ext uri="{BB962C8B-B14F-4D97-AF65-F5344CB8AC3E}">
        <p14:creationId xmlns:p14="http://schemas.microsoft.com/office/powerpoint/2010/main" val="1057270823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afm_Master_16_9 (2)</Template>
  <TotalTime>0</TotalTime>
  <Words>1939</Words>
  <Application>Microsoft Office PowerPoint</Application>
  <PresentationFormat>Breitbild</PresentationFormat>
  <Paragraphs>478</Paragraphs>
  <Slides>45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45</vt:i4>
      </vt:variant>
    </vt:vector>
  </HeadingPairs>
  <TitlesOfParts>
    <vt:vector size="50" baseType="lpstr">
      <vt:lpstr>Arial</vt:lpstr>
      <vt:lpstr>Calibri</vt:lpstr>
      <vt:lpstr>Symbol</vt:lpstr>
      <vt:lpstr>Wingdings</vt:lpstr>
      <vt:lpstr>Design_afm</vt:lpstr>
      <vt:lpstr>ZW - II - 2023</vt:lpstr>
      <vt:lpstr>Agenda</vt:lpstr>
      <vt:lpstr>Basiswissen – Versicherungsbedingungen</vt:lpstr>
      <vt:lpstr>Basiswissen – Versicherungsbedingungen</vt:lpstr>
      <vt:lpstr>Basiswissen – Versicherungsbedingungen</vt:lpstr>
      <vt:lpstr>Basiswissen – Versicherungsbedingungen</vt:lpstr>
      <vt:lpstr>Basiswissen – Versicherungsbedingungen</vt:lpstr>
      <vt:lpstr>Basiswissen – Versicherungsbedingungen</vt:lpstr>
      <vt:lpstr>Basiswissen – Versicherungsbedingungen</vt:lpstr>
      <vt:lpstr>Basiswissen – Versicherungsbedingungen</vt:lpstr>
      <vt:lpstr>Agenda</vt:lpstr>
      <vt:lpstr>PowerPoint-Präsentation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Gebäudebestandteile  Abgrenzungen versicherter Sachen zur Hausratversicherung</vt:lpstr>
      <vt:lpstr>Agenda</vt:lpstr>
      <vt:lpstr>Grundstücksbestandteile</vt:lpstr>
      <vt:lpstr>Grundstücksbestandteile </vt:lpstr>
      <vt:lpstr>Grundstücksbestandteile </vt:lpstr>
      <vt:lpstr>Grundstücksbestandteile </vt:lpstr>
      <vt:lpstr>Agenda</vt:lpstr>
      <vt:lpstr>Erneuerbare Energien Wärmepumpen, PV-Analgen und Balkonkraftwerke</vt:lpstr>
      <vt:lpstr>Basiswissen – Versicherungsbedingungen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Erneuerbare Energien Wärmepumpen, PV-Analgen und Balkonkraftwerke</vt:lpstr>
      <vt:lpstr>Gebäude / Hausrat – Abgrenzung versicherter Sachen sowie erneuerbare Energien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Ringo Wilken</dc:creator>
  <cp:lastModifiedBy>Kiss, Andreas</cp:lastModifiedBy>
  <cp:revision>410</cp:revision>
  <cp:lastPrinted>2019-08-21T13:01:55Z</cp:lastPrinted>
  <dcterms:created xsi:type="dcterms:W3CDTF">2020-02-11T12:20:33Z</dcterms:created>
  <dcterms:modified xsi:type="dcterms:W3CDTF">2023-06-22T10:19:56Z</dcterms:modified>
</cp:coreProperties>
</file>