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30" r:id="rId2"/>
  </p:sldMasterIdLst>
  <p:sldIdLst>
    <p:sldId id="335" r:id="rId3"/>
    <p:sldId id="268" r:id="rId4"/>
    <p:sldId id="332" r:id="rId5"/>
    <p:sldId id="257" r:id="rId6"/>
    <p:sldId id="283" r:id="rId7"/>
    <p:sldId id="317" r:id="rId8"/>
    <p:sldId id="318" r:id="rId9"/>
    <p:sldId id="286" r:id="rId10"/>
    <p:sldId id="319" r:id="rId11"/>
    <p:sldId id="320" r:id="rId12"/>
    <p:sldId id="321" r:id="rId13"/>
    <p:sldId id="322" r:id="rId14"/>
    <p:sldId id="292" r:id="rId15"/>
    <p:sldId id="291" r:id="rId16"/>
    <p:sldId id="323" r:id="rId17"/>
    <p:sldId id="263" r:id="rId18"/>
    <p:sldId id="264" r:id="rId19"/>
    <p:sldId id="294" r:id="rId20"/>
    <p:sldId id="265" r:id="rId21"/>
    <p:sldId id="302" r:id="rId22"/>
    <p:sldId id="266" r:id="rId23"/>
    <p:sldId id="295" r:id="rId24"/>
    <p:sldId id="296" r:id="rId25"/>
    <p:sldId id="297" r:id="rId26"/>
    <p:sldId id="298" r:id="rId27"/>
    <p:sldId id="299" r:id="rId28"/>
    <p:sldId id="300" r:id="rId29"/>
    <p:sldId id="301" r:id="rId30"/>
    <p:sldId id="269" r:id="rId31"/>
    <p:sldId id="270" r:id="rId32"/>
    <p:sldId id="272" r:id="rId33"/>
    <p:sldId id="310" r:id="rId34"/>
    <p:sldId id="311" r:id="rId35"/>
    <p:sldId id="315" r:id="rId36"/>
    <p:sldId id="324" r:id="rId37"/>
    <p:sldId id="325" r:id="rId38"/>
    <p:sldId id="314" r:id="rId39"/>
    <p:sldId id="303" r:id="rId40"/>
    <p:sldId id="312" r:id="rId41"/>
    <p:sldId id="307" r:id="rId42"/>
    <p:sldId id="305" r:id="rId43"/>
    <p:sldId id="304" r:id="rId44"/>
    <p:sldId id="275" r:id="rId45"/>
    <p:sldId id="306" r:id="rId46"/>
    <p:sldId id="273" r:id="rId47"/>
    <p:sldId id="313" r:id="rId48"/>
    <p:sldId id="316" r:id="rId49"/>
    <p:sldId id="308" r:id="rId50"/>
    <p:sldId id="309" r:id="rId51"/>
    <p:sldId id="333" r:id="rId52"/>
    <p:sldId id="334" r:id="rId53"/>
    <p:sldId id="271" r:id="rId54"/>
    <p:sldId id="276" r:id="rId55"/>
    <p:sldId id="326" r:id="rId56"/>
    <p:sldId id="327" r:id="rId57"/>
    <p:sldId id="328" r:id="rId58"/>
    <p:sldId id="329" r:id="rId59"/>
    <p:sldId id="330" r:id="rId60"/>
    <p:sldId id="331" r:id="rId61"/>
    <p:sldId id="277" r:id="rId62"/>
    <p:sldId id="278" r:id="rId63"/>
    <p:sldId id="279" r:id="rId64"/>
    <p:sldId id="280" r:id="rId6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89" d="100"/>
          <a:sy n="89" d="100"/>
        </p:scale>
        <p:origin x="326" y="77"/>
      </p:cViewPr>
      <p:guideLst/>
    </p:cSldViewPr>
  </p:slideViewPr>
  <p:notesTextViewPr>
    <p:cViewPr>
      <p:scale>
        <a:sx n="3" d="2"/>
        <a:sy n="3" d="2"/>
      </p:scale>
      <p:origin x="0" y="0"/>
    </p:cViewPr>
  </p:notesTextViewPr>
  <p:sorterViewPr>
    <p:cViewPr varScale="1">
      <p:scale>
        <a:sx n="100" d="100"/>
        <a:sy n="100" d="100"/>
      </p:scale>
      <p:origin x="0" y="-978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Tree>
    <p:extLst>
      <p:ext uri="{BB962C8B-B14F-4D97-AF65-F5344CB8AC3E}">
        <p14:creationId xmlns:p14="http://schemas.microsoft.com/office/powerpoint/2010/main" val="14927415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28043307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86707032"/>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81758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10954110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057722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343109016"/>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48383301"/>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88719200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411959369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8543189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91670093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19987208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42269178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24173525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63369665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91722938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algn="ctr"/>
            <a:r>
              <a:rPr lang="de-DE" sz="2400" dirty="0">
                <a:solidFill>
                  <a:srgbClr val="137C9B"/>
                </a:solidFill>
              </a:rPr>
              <a:t>                             für Ihre Aufmerksamkeit.</a:t>
            </a:r>
          </a:p>
        </p:txBody>
      </p:sp>
    </p:spTree>
    <p:extLst>
      <p:ext uri="{BB962C8B-B14F-4D97-AF65-F5344CB8AC3E}">
        <p14:creationId xmlns:p14="http://schemas.microsoft.com/office/powerpoint/2010/main" val="514867936"/>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14513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4238270986"/>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081681929"/>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162">
          <p15:clr>
            <a:srgbClr val="FBAE40"/>
          </p15:clr>
        </p15:guide>
        <p15:guide id="3" orient="horz" pos="411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2228401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57013206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5706492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3957842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09">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Überschrift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sp>
        <p:nvSpPr>
          <p:cNvPr id="5"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Tree>
    <p:extLst>
      <p:ext uri="{BB962C8B-B14F-4D97-AF65-F5344CB8AC3E}">
        <p14:creationId xmlns:p14="http://schemas.microsoft.com/office/powerpoint/2010/main" val="340873184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7"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2151290699"/>
      </p:ext>
    </p:extLst>
  </p:cSld>
  <p:clrMapOvr>
    <a:masterClrMapping/>
  </p:clrMapOvr>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Zwischen_Unterthemen">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buFontTx/>
              <a:buNone/>
              <a:defRPr>
                <a:solidFill>
                  <a:srgbClr val="1D2D4B"/>
                </a:solidFill>
              </a:defRPr>
            </a:lvl1pPr>
          </a:lstStyle>
          <a:p>
            <a:r>
              <a:rPr lang="de-DE" dirty="0"/>
              <a:t>Bild</a:t>
            </a:r>
          </a:p>
        </p:txBody>
      </p:sp>
      <p:sp>
        <p:nvSpPr>
          <p:cNvPr id="10" name="Textplatzhalter 2"/>
          <p:cNvSpPr>
            <a:spLocks noGrp="1"/>
          </p:cNvSpPr>
          <p:nvPr>
            <p:ph type="body" sz="quarter" idx="11" hasCustomPrompt="1"/>
          </p:nvPr>
        </p:nvSpPr>
        <p:spPr>
          <a:xfrm>
            <a:off x="0" y="2498486"/>
            <a:ext cx="12192000" cy="395680"/>
          </a:xfrm>
          <a:prstGeom prst="rect">
            <a:avLst/>
          </a:prstGeom>
        </p:spPr>
        <p:txBody>
          <a:bodyPr/>
          <a:lstStyle>
            <a:lvl1pPr marL="0" indent="0" algn="ctr">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262002133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6934199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162">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198606696"/>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4756410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650758956"/>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8899" y="17222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010001483"/>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727637038"/>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34594206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Überschrift_zweizeilig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a:t>Diagramme</a:t>
            </a:r>
          </a:p>
        </p:txBody>
      </p:sp>
    </p:spTree>
    <p:extLst>
      <p:ext uri="{BB962C8B-B14F-4D97-AF65-F5344CB8AC3E}">
        <p14:creationId xmlns:p14="http://schemas.microsoft.com/office/powerpoint/2010/main" val="56519788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TEXT - Standar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8EABC81-5ACB-4532-81EB-AB290F291120}"/>
              </a:ext>
            </a:extLst>
          </p:cNvPr>
          <p:cNvSpPr>
            <a:spLocks noGrp="1"/>
          </p:cNvSpPr>
          <p:nvPr>
            <p:ph type="title" hasCustomPrompt="1"/>
          </p:nvPr>
        </p:nvSpPr>
        <p:spPr>
          <a:xfrm>
            <a:off x="451152" y="456781"/>
            <a:ext cx="11289696" cy="1143397"/>
          </a:xfrm>
          <a:prstGeom prst="rect">
            <a:avLst/>
          </a:prstGeom>
        </p:spPr>
        <p:txBody>
          <a:bodyPr anchor="t"/>
          <a:lstStyle>
            <a:lvl1pPr>
              <a:defRPr sz="3136">
                <a:latin typeface="+mj-lt"/>
              </a:defRPr>
            </a:lvl1pPr>
          </a:lstStyle>
          <a:p>
            <a:r>
              <a:rPr lang="de-DE" dirty="0"/>
              <a:t>Titel durch Klicken bearbeiten</a:t>
            </a:r>
            <a:endParaRPr lang="de-AT" dirty="0"/>
          </a:p>
        </p:txBody>
      </p:sp>
      <p:sp>
        <p:nvSpPr>
          <p:cNvPr id="12" name="Textplatzhalter 6">
            <a:extLst>
              <a:ext uri="{FF2B5EF4-FFF2-40B4-BE49-F238E27FC236}">
                <a16:creationId xmlns:a16="http://schemas.microsoft.com/office/drawing/2014/main" xmlns="" id="{9AD9F09F-4E53-4F70-8135-6B34A9B4FE4F}"/>
              </a:ext>
            </a:extLst>
          </p:cNvPr>
          <p:cNvSpPr>
            <a:spLocks noGrp="1"/>
          </p:cNvSpPr>
          <p:nvPr>
            <p:ph type="body" sz="quarter" idx="10" hasCustomPrompt="1"/>
          </p:nvPr>
        </p:nvSpPr>
        <p:spPr>
          <a:xfrm>
            <a:off x="451343" y="1828696"/>
            <a:ext cx="7451599" cy="4343538"/>
          </a:xfrm>
          <a:prstGeom prst="rect">
            <a:avLst/>
          </a:prstGeom>
        </p:spPr>
        <p:txBody>
          <a:bodyPr/>
          <a:lstStyle>
            <a:lvl1pPr marL="0" indent="0">
              <a:spcBef>
                <a:spcPts val="392"/>
              </a:spcBef>
              <a:spcAft>
                <a:spcPts val="392"/>
              </a:spcAft>
              <a:buNone/>
              <a:defRPr>
                <a:latin typeface="+mn-lt"/>
              </a:defRPr>
            </a:lvl1pPr>
            <a:lvl2pPr marL="211680" indent="0">
              <a:buNone/>
              <a:defRPr>
                <a:latin typeface="+mn-lt"/>
              </a:defRPr>
            </a:lvl2pPr>
            <a:lvl3pPr marL="423360" indent="0">
              <a:buNone/>
              <a:defRPr>
                <a:latin typeface="+mn-lt"/>
              </a:defRPr>
            </a:lvl3pPr>
            <a:lvl4pPr marL="635040" indent="0">
              <a:buNone/>
              <a:defRPr>
                <a:latin typeface="+mn-lt"/>
              </a:defRPr>
            </a:lvl4pPr>
            <a:lvl5pPr marL="846720" indent="0">
              <a:buNone/>
              <a:defRPr>
                <a:latin typeface="+mn-lt"/>
              </a:defRPr>
            </a:lvl5pPr>
          </a:lstStyle>
          <a:p>
            <a:pPr lvl="0"/>
            <a:r>
              <a:rPr lang="de-DE" dirty="0"/>
              <a:t>Text durch Klicken bearbeiten</a:t>
            </a:r>
            <a:endParaRPr lang="de-AT" dirty="0"/>
          </a:p>
        </p:txBody>
      </p:sp>
      <p:sp>
        <p:nvSpPr>
          <p:cNvPr id="7" name="Datumsplatzhalter 6">
            <a:extLst>
              <a:ext uri="{FF2B5EF4-FFF2-40B4-BE49-F238E27FC236}">
                <a16:creationId xmlns:a16="http://schemas.microsoft.com/office/drawing/2014/main" xmlns="" id="{3F09E9AE-C66C-4D56-85F5-7BFD2E2FE351}"/>
              </a:ext>
            </a:extLst>
          </p:cNvPr>
          <p:cNvSpPr>
            <a:spLocks noGrp="1"/>
          </p:cNvSpPr>
          <p:nvPr>
            <p:ph type="dt" sz="half" idx="11"/>
          </p:nvPr>
        </p:nvSpPr>
        <p:spPr>
          <a:xfrm>
            <a:off x="5700096" y="6470528"/>
            <a:ext cx="790252" cy="117508"/>
          </a:xfrm>
          <a:prstGeom prst="rect">
            <a:avLst/>
          </a:prstGeom>
        </p:spPr>
        <p:txBody>
          <a:bodyPr/>
          <a:lstStyle/>
          <a:p>
            <a:fld id="{57EAF43A-9C5B-429A-971F-77AE924073CE}" type="datetime1">
              <a:rPr lang="de-DE" smtClean="0">
                <a:solidFill>
                  <a:srgbClr val="000000"/>
                </a:solidFill>
              </a:rPr>
              <a:pPr/>
              <a:t>21.06.2023</a:t>
            </a:fld>
            <a:endParaRPr lang="de-AT" dirty="0">
              <a:solidFill>
                <a:srgbClr val="000000"/>
              </a:solidFill>
            </a:endParaRPr>
          </a:p>
        </p:txBody>
      </p:sp>
      <p:sp>
        <p:nvSpPr>
          <p:cNvPr id="9" name="Fußzeilenplatzhalter 8">
            <a:extLst>
              <a:ext uri="{FF2B5EF4-FFF2-40B4-BE49-F238E27FC236}">
                <a16:creationId xmlns:a16="http://schemas.microsoft.com/office/drawing/2014/main" xmlns="" id="{4666A476-6B5A-4CE8-A4BF-4FEE3F197D25}"/>
              </a:ext>
            </a:extLst>
          </p:cNvPr>
          <p:cNvSpPr>
            <a:spLocks noGrp="1"/>
          </p:cNvSpPr>
          <p:nvPr>
            <p:ph type="ftr" sz="quarter" idx="12"/>
          </p:nvPr>
        </p:nvSpPr>
        <p:spPr>
          <a:xfrm>
            <a:off x="678228" y="6470527"/>
            <a:ext cx="4063055" cy="117509"/>
          </a:xfrm>
          <a:prstGeom prst="rect">
            <a:avLst/>
          </a:prstGeom>
        </p:spPr>
        <p:txBody>
          <a:bodyPr/>
          <a:lstStyle>
            <a:lvl1pPr>
              <a:defRPr/>
            </a:lvl1pPr>
          </a:lstStyle>
          <a:p>
            <a:r>
              <a:rPr lang="de-AT" dirty="0">
                <a:solidFill>
                  <a:srgbClr val="000000"/>
                </a:solidFill>
              </a:rPr>
              <a:t>Helvetia </a:t>
            </a:r>
            <a:r>
              <a:rPr lang="de-AT" dirty="0" err="1">
                <a:solidFill>
                  <a:srgbClr val="000000"/>
                </a:solidFill>
              </a:rPr>
              <a:t>WorkLife</a:t>
            </a:r>
            <a:r>
              <a:rPr lang="de-AT" dirty="0">
                <a:solidFill>
                  <a:srgbClr val="000000"/>
                </a:solidFill>
              </a:rPr>
              <a:t> </a:t>
            </a:r>
            <a:r>
              <a:rPr lang="de-AT" dirty="0" err="1">
                <a:solidFill>
                  <a:srgbClr val="000000"/>
                </a:solidFill>
              </a:rPr>
              <a:t>Direct</a:t>
            </a:r>
            <a:r>
              <a:rPr lang="de-AT" dirty="0">
                <a:solidFill>
                  <a:srgbClr val="000000"/>
                </a:solidFill>
              </a:rPr>
              <a:t> - Arbeitnehmerpräsentation</a:t>
            </a:r>
          </a:p>
        </p:txBody>
      </p:sp>
      <p:sp>
        <p:nvSpPr>
          <p:cNvPr id="10" name="Foliennummernplatzhalter 9">
            <a:extLst>
              <a:ext uri="{FF2B5EF4-FFF2-40B4-BE49-F238E27FC236}">
                <a16:creationId xmlns:a16="http://schemas.microsoft.com/office/drawing/2014/main" xmlns="" id="{2355D682-6FF8-4DF4-B59A-D2BB38645387}"/>
              </a:ext>
            </a:extLst>
          </p:cNvPr>
          <p:cNvSpPr>
            <a:spLocks noGrp="1"/>
          </p:cNvSpPr>
          <p:nvPr>
            <p:ph type="sldNum" sz="quarter" idx="13"/>
          </p:nvPr>
        </p:nvSpPr>
        <p:spPr>
          <a:xfrm>
            <a:off x="451154" y="6470527"/>
            <a:ext cx="227073" cy="117509"/>
          </a:xfrm>
          <a:prstGeom prst="rect">
            <a:avLst/>
          </a:prstGeom>
        </p:spPr>
        <p:txBody>
          <a:bodyPr/>
          <a:lstStyle/>
          <a:p>
            <a:fld id="{8A502CCC-8A67-4693-AC99-52F4840EABEB}" type="slidenum">
              <a:rPr lang="de-AT" smtClean="0">
                <a:solidFill>
                  <a:srgbClr val="000000"/>
                </a:solidFill>
              </a:rPr>
              <a:pPr/>
              <a:t>‹Nr.›</a:t>
            </a:fld>
            <a:endParaRPr lang="de-AT" dirty="0">
              <a:solidFill>
                <a:srgbClr val="000000"/>
              </a:solidFill>
            </a:endParaRPr>
          </a:p>
        </p:txBody>
      </p:sp>
      <p:pic>
        <p:nvPicPr>
          <p:cNvPr id="11" name="Grafik 10">
            <a:extLst>
              <a:ext uri="{FF2B5EF4-FFF2-40B4-BE49-F238E27FC236}">
                <a16:creationId xmlns:a16="http://schemas.microsoft.com/office/drawing/2014/main" xmlns="" id="{C354CAFE-A045-4BE4-99A4-F5F8D749CF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12618" y="6085111"/>
            <a:ext cx="1328229" cy="590217"/>
          </a:xfrm>
          <a:prstGeom prst="rect">
            <a:avLst/>
          </a:prstGeom>
        </p:spPr>
      </p:pic>
    </p:spTree>
    <p:extLst>
      <p:ext uri="{BB962C8B-B14F-4D97-AF65-F5344CB8AC3E}">
        <p14:creationId xmlns:p14="http://schemas.microsoft.com/office/powerpoint/2010/main" val="1120564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9398235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3410472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52485102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42270539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328632829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34978072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93000987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9439712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178541045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413120022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3137330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2115689"/>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78386332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00748611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6474987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80018255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25614495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138291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07231928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38698434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22723809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90138769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23734798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4574741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66277040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92224768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09015378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54467279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97447239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7014690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17858665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4383751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15382575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7776525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21439272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algn="ctr"/>
            <a:r>
              <a:rPr lang="de-DE" sz="2400" dirty="0">
                <a:solidFill>
                  <a:srgbClr val="137C9B"/>
                </a:solidFill>
              </a:rPr>
              <a:t>                             für Ihre Aufmerksamkeit.</a:t>
            </a:r>
          </a:p>
        </p:txBody>
      </p:sp>
    </p:spTree>
    <p:extLst>
      <p:ext uri="{BB962C8B-B14F-4D97-AF65-F5344CB8AC3E}">
        <p14:creationId xmlns:p14="http://schemas.microsoft.com/office/powerpoint/2010/main" val="30381252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6572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24688740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78536675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365304313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10005989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7721516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guide id="3" orient="horz" pos="411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2298175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5968831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7567544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6583929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34083540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34223381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357755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Überschrift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Tree>
    <p:extLst>
      <p:ext uri="{BB962C8B-B14F-4D97-AF65-F5344CB8AC3E}">
        <p14:creationId xmlns:p14="http://schemas.microsoft.com/office/powerpoint/2010/main" val="318428881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72615069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28038467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Überschrift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smtClean="0"/>
              <a:t>Diagramme</a:t>
            </a:r>
            <a:endParaRPr lang="de-DE" dirty="0"/>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70590700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7"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180573614"/>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Zwischen_Unterthemen">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buFontTx/>
              <a:buNone/>
              <a:defRPr>
                <a:solidFill>
                  <a:srgbClr val="1D2D4B"/>
                </a:solidFill>
              </a:defRPr>
            </a:lvl1pPr>
          </a:lstStyle>
          <a:p>
            <a:r>
              <a:rPr lang="de-DE" dirty="0" smtClean="0"/>
              <a:t>Bild</a:t>
            </a:r>
            <a:endParaRPr lang="de-DE" dirty="0"/>
          </a:p>
        </p:txBody>
      </p:sp>
      <p:sp>
        <p:nvSpPr>
          <p:cNvPr id="10" name="Textplatzhalter 2"/>
          <p:cNvSpPr>
            <a:spLocks noGrp="1"/>
          </p:cNvSpPr>
          <p:nvPr>
            <p:ph type="body" sz="quarter" idx="11" hasCustomPrompt="1"/>
          </p:nvPr>
        </p:nvSpPr>
        <p:spPr>
          <a:xfrm>
            <a:off x="0" y="2498486"/>
            <a:ext cx="12192000" cy="395680"/>
          </a:xfrm>
          <a:prstGeom prst="rect">
            <a:avLst/>
          </a:prstGeom>
        </p:spPr>
        <p:txBody>
          <a:bodyPr/>
          <a:lstStyle>
            <a:lvl1pPr marL="0" indent="0" algn="ctr">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94923484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7431305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75815974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9242081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5421610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8899" y="17222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758863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59018071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Überschrift_zweizeilig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smtClean="0"/>
              <a:t>Diagramme</a:t>
            </a:r>
            <a:endParaRPr lang="de-DE" dirty="0"/>
          </a:p>
        </p:txBody>
      </p:sp>
    </p:spTree>
    <p:extLst>
      <p:ext uri="{BB962C8B-B14F-4D97-AF65-F5344CB8AC3E}">
        <p14:creationId xmlns:p14="http://schemas.microsoft.com/office/powerpoint/2010/main" val="29573310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422357163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Tree>
    <p:extLst>
      <p:ext uri="{BB962C8B-B14F-4D97-AF65-F5344CB8AC3E}">
        <p14:creationId xmlns:p14="http://schemas.microsoft.com/office/powerpoint/2010/main" val="20857216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81446904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407818344"/>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3276329235"/>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4168401956"/>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9918865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423324"/>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40903233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36571498"/>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89616730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47618948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352714069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30221416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3169489904"/>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312093961"/>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419212591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155906652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1508252239"/>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339713511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978938226"/>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17515115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48294563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3305244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124425844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17558305"/>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88832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3271525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412647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130515034"/>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299101338"/>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869334"/>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7418306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slideLayout" Target="../slideLayouts/slideLayout95.xml"/><Relationship Id="rId39" Type="http://schemas.openxmlformats.org/officeDocument/2006/relationships/slideLayout" Target="../slideLayouts/slideLayout108.xml"/><Relationship Id="rId21" Type="http://schemas.openxmlformats.org/officeDocument/2006/relationships/slideLayout" Target="../slideLayouts/slideLayout90.xml"/><Relationship Id="rId34" Type="http://schemas.openxmlformats.org/officeDocument/2006/relationships/slideLayout" Target="../slideLayouts/slideLayout103.xml"/><Relationship Id="rId42" Type="http://schemas.openxmlformats.org/officeDocument/2006/relationships/slideLayout" Target="../slideLayouts/slideLayout111.xml"/><Relationship Id="rId47" Type="http://schemas.openxmlformats.org/officeDocument/2006/relationships/slideLayout" Target="../slideLayouts/slideLayout116.xml"/><Relationship Id="rId50" Type="http://schemas.openxmlformats.org/officeDocument/2006/relationships/slideLayout" Target="../slideLayouts/slideLayout119.xml"/><Relationship Id="rId55" Type="http://schemas.openxmlformats.org/officeDocument/2006/relationships/slideLayout" Target="../slideLayouts/slideLayout124.xml"/><Relationship Id="rId63" Type="http://schemas.openxmlformats.org/officeDocument/2006/relationships/slideLayout" Target="../slideLayouts/slideLayout132.xml"/><Relationship Id="rId7" Type="http://schemas.openxmlformats.org/officeDocument/2006/relationships/slideLayout" Target="../slideLayouts/slideLayout7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slideLayout" Target="../slideLayouts/slideLayout89.xml"/><Relationship Id="rId29" Type="http://schemas.openxmlformats.org/officeDocument/2006/relationships/slideLayout" Target="../slideLayouts/slideLayout98.xml"/><Relationship Id="rId41" Type="http://schemas.openxmlformats.org/officeDocument/2006/relationships/slideLayout" Target="../slideLayouts/slideLayout110.xml"/><Relationship Id="rId54" Type="http://schemas.openxmlformats.org/officeDocument/2006/relationships/slideLayout" Target="../slideLayouts/slideLayout123.xml"/><Relationship Id="rId62" Type="http://schemas.openxmlformats.org/officeDocument/2006/relationships/slideLayout" Target="../slideLayouts/slideLayout13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32" Type="http://schemas.openxmlformats.org/officeDocument/2006/relationships/slideLayout" Target="../slideLayouts/slideLayout101.xml"/><Relationship Id="rId37" Type="http://schemas.openxmlformats.org/officeDocument/2006/relationships/slideLayout" Target="../slideLayouts/slideLayout106.xml"/><Relationship Id="rId40" Type="http://schemas.openxmlformats.org/officeDocument/2006/relationships/slideLayout" Target="../slideLayouts/slideLayout109.xml"/><Relationship Id="rId45" Type="http://schemas.openxmlformats.org/officeDocument/2006/relationships/slideLayout" Target="../slideLayouts/slideLayout114.xml"/><Relationship Id="rId53" Type="http://schemas.openxmlformats.org/officeDocument/2006/relationships/slideLayout" Target="../slideLayouts/slideLayout122.xml"/><Relationship Id="rId58" Type="http://schemas.openxmlformats.org/officeDocument/2006/relationships/slideLayout" Target="../slideLayouts/slideLayout127.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slideLayout" Target="../slideLayouts/slideLayout97.xml"/><Relationship Id="rId36" Type="http://schemas.openxmlformats.org/officeDocument/2006/relationships/slideLayout" Target="../slideLayouts/slideLayout105.xml"/><Relationship Id="rId49" Type="http://schemas.openxmlformats.org/officeDocument/2006/relationships/slideLayout" Target="../slideLayouts/slideLayout118.xml"/><Relationship Id="rId57" Type="http://schemas.openxmlformats.org/officeDocument/2006/relationships/slideLayout" Target="../slideLayouts/slideLayout126.xml"/><Relationship Id="rId61" Type="http://schemas.openxmlformats.org/officeDocument/2006/relationships/slideLayout" Target="../slideLayouts/slideLayout130.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31" Type="http://schemas.openxmlformats.org/officeDocument/2006/relationships/slideLayout" Target="../slideLayouts/slideLayout100.xml"/><Relationship Id="rId44" Type="http://schemas.openxmlformats.org/officeDocument/2006/relationships/slideLayout" Target="../slideLayouts/slideLayout113.xml"/><Relationship Id="rId52" Type="http://schemas.openxmlformats.org/officeDocument/2006/relationships/slideLayout" Target="../slideLayouts/slideLayout121.xml"/><Relationship Id="rId60" Type="http://schemas.openxmlformats.org/officeDocument/2006/relationships/slideLayout" Target="../slideLayouts/slideLayout12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 Id="rId30" Type="http://schemas.openxmlformats.org/officeDocument/2006/relationships/slideLayout" Target="../slideLayouts/slideLayout99.xml"/><Relationship Id="rId35" Type="http://schemas.openxmlformats.org/officeDocument/2006/relationships/slideLayout" Target="../slideLayouts/slideLayout104.xml"/><Relationship Id="rId43" Type="http://schemas.openxmlformats.org/officeDocument/2006/relationships/slideLayout" Target="../slideLayouts/slideLayout112.xml"/><Relationship Id="rId48" Type="http://schemas.openxmlformats.org/officeDocument/2006/relationships/slideLayout" Target="../slideLayouts/slideLayout117.xml"/><Relationship Id="rId56" Type="http://schemas.openxmlformats.org/officeDocument/2006/relationships/slideLayout" Target="../slideLayouts/slideLayout125.xml"/><Relationship Id="rId64" Type="http://schemas.openxmlformats.org/officeDocument/2006/relationships/theme" Target="../theme/theme2.xml"/><Relationship Id="rId8" Type="http://schemas.openxmlformats.org/officeDocument/2006/relationships/slideLayout" Target="../slideLayouts/slideLayout77.xml"/><Relationship Id="rId51" Type="http://schemas.openxmlformats.org/officeDocument/2006/relationships/slideLayout" Target="../slideLayouts/slideLayout120.xml"/><Relationship Id="rId3" Type="http://schemas.openxmlformats.org/officeDocument/2006/relationships/slideLayout" Target="../slideLayouts/slideLayout72.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33" Type="http://schemas.openxmlformats.org/officeDocument/2006/relationships/slideLayout" Target="../slideLayouts/slideLayout102.xml"/><Relationship Id="rId38" Type="http://schemas.openxmlformats.org/officeDocument/2006/relationships/slideLayout" Target="../slideLayouts/slideLayout107.xml"/><Relationship Id="rId46" Type="http://schemas.openxmlformats.org/officeDocument/2006/relationships/slideLayout" Target="../slideLayouts/slideLayout115.xml"/><Relationship Id="rId59" Type="http://schemas.openxmlformats.org/officeDocument/2006/relationships/slideLayout" Target="../slideLayouts/slideLayout1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55556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59864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 id="2147483748" r:id="rId18"/>
    <p:sldLayoutId id="2147483749" r:id="rId19"/>
    <p:sldLayoutId id="2147483750" r:id="rId20"/>
    <p:sldLayoutId id="2147483751" r:id="rId21"/>
    <p:sldLayoutId id="2147483752" r:id="rId22"/>
    <p:sldLayoutId id="2147483753" r:id="rId23"/>
    <p:sldLayoutId id="2147483754" r:id="rId24"/>
    <p:sldLayoutId id="2147483755" r:id="rId25"/>
    <p:sldLayoutId id="2147483756" r:id="rId26"/>
    <p:sldLayoutId id="2147483757" r:id="rId27"/>
    <p:sldLayoutId id="2147483758" r:id="rId28"/>
    <p:sldLayoutId id="2147483759" r:id="rId29"/>
    <p:sldLayoutId id="2147483760" r:id="rId30"/>
    <p:sldLayoutId id="2147483761" r:id="rId31"/>
    <p:sldLayoutId id="2147483762" r:id="rId32"/>
    <p:sldLayoutId id="2147483763" r:id="rId33"/>
    <p:sldLayoutId id="2147483764" r:id="rId34"/>
    <p:sldLayoutId id="2147483765" r:id="rId35"/>
    <p:sldLayoutId id="2147483766" r:id="rId36"/>
    <p:sldLayoutId id="2147483767" r:id="rId37"/>
    <p:sldLayoutId id="2147483768" r:id="rId38"/>
    <p:sldLayoutId id="2147483769" r:id="rId39"/>
    <p:sldLayoutId id="2147483770" r:id="rId40"/>
    <p:sldLayoutId id="2147483771" r:id="rId41"/>
    <p:sldLayoutId id="2147483772" r:id="rId42"/>
    <p:sldLayoutId id="2147483773" r:id="rId43"/>
    <p:sldLayoutId id="2147483774" r:id="rId44"/>
    <p:sldLayoutId id="2147483775" r:id="rId45"/>
    <p:sldLayoutId id="2147483776" r:id="rId46"/>
    <p:sldLayoutId id="2147483777" r:id="rId47"/>
    <p:sldLayoutId id="2147483778" r:id="rId48"/>
    <p:sldLayoutId id="2147483779" r:id="rId49"/>
    <p:sldLayoutId id="2147483780" r:id="rId50"/>
    <p:sldLayoutId id="2147483781" r:id="rId51"/>
    <p:sldLayoutId id="2147483782" r:id="rId52"/>
    <p:sldLayoutId id="2147483783" r:id="rId53"/>
    <p:sldLayoutId id="2147483784" r:id="rId54"/>
    <p:sldLayoutId id="2147483785" r:id="rId55"/>
    <p:sldLayoutId id="2147483786" r:id="rId56"/>
    <p:sldLayoutId id="2147483787" r:id="rId57"/>
    <p:sldLayoutId id="2147483788" r:id="rId58"/>
    <p:sldLayoutId id="2147483789" r:id="rId59"/>
    <p:sldLayoutId id="2147483790" r:id="rId60"/>
    <p:sldLayoutId id="2147483791" r:id="rId61"/>
    <p:sldLayoutId id="2147483792" r:id="rId62"/>
    <p:sldLayoutId id="2147483793" r:id="rId63"/>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6.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6.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6.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6.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6.xml"/><Relationship Id="rId5" Type="http://schemas.openxmlformats.org/officeDocument/2006/relationships/image" Target="../media/image30.png"/><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6.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6.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6.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6.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6.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bavinfo.net/HEROSEGmbHArmaturenundMetalle" TargetMode="Externa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6.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Layout" Target="../slideLayouts/slideLayout93.xml"/><Relationship Id="rId5" Type="http://schemas.openxmlformats.org/officeDocument/2006/relationships/image" Target="../media/image50.jpg"/><Relationship Id="rId4" Type="http://schemas.openxmlformats.org/officeDocument/2006/relationships/hyperlink" Target="https://bavinfo.net/QIMAGermanyGmbH"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93.xml"/><Relationship Id="rId4" Type="http://schemas.openxmlformats.org/officeDocument/2006/relationships/image" Target="../media/image5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6.xml"/></Relationships>
</file>

<file path=ppt/slides/_rels/slide5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6.xml"/></Relationships>
</file>

<file path=ppt/slides/_rels/slide5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6.xml"/></Relationships>
</file>

<file path=ppt/slides/_rels/slide5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6.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6.xml"/></Relationships>
</file>

<file path=ppt/slides/_rels/slide5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1537413" y="3294557"/>
            <a:ext cx="9012862" cy="1325563"/>
          </a:xfrm>
        </p:spPr>
        <p:txBody>
          <a:bodyPr/>
          <a:lstStyle/>
          <a:p>
            <a:r>
              <a:rPr lang="de-DE" dirty="0" smtClean="0"/>
              <a:t>Herzlich willkommen</a:t>
            </a:r>
            <a:br>
              <a:rPr lang="de-DE" dirty="0" smtClean="0"/>
            </a:br>
            <a:r>
              <a:rPr lang="de-DE" dirty="0" smtClean="0"/>
              <a:t>zum Zentralworkshop II 2023 !</a:t>
            </a:r>
            <a:endParaRPr lang="de-DE" dirty="0"/>
          </a:p>
        </p:txBody>
      </p:sp>
      <p:sp>
        <p:nvSpPr>
          <p:cNvPr id="2" name="Foliennummernplatzhalter 1"/>
          <p:cNvSpPr>
            <a:spLocks noGrp="1"/>
          </p:cNvSpPr>
          <p:nvPr>
            <p:ph type="sldNum" sz="quarter" idx="4"/>
          </p:nvPr>
        </p:nvSpPr>
        <p:spPr/>
        <p:txBody>
          <a:bodyPr/>
          <a:lstStyle/>
          <a:p>
            <a:fld id="{EA952CFE-AF4B-4BE9-B2E2-E1420D3F9B32}" type="slidenum">
              <a:rPr lang="de-DE" smtClean="0"/>
              <a:pPr/>
              <a:t>1</a:t>
            </a:fld>
            <a:endParaRPr lang="de-DE" dirty="0"/>
          </a:p>
        </p:txBody>
      </p:sp>
    </p:spTree>
    <p:extLst>
      <p:ext uri="{BB962C8B-B14F-4D97-AF65-F5344CB8AC3E}">
        <p14:creationId xmlns:p14="http://schemas.microsoft.com/office/powerpoint/2010/main" val="3277447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a:t>
            </a:fld>
            <a:endParaRPr lang="de-DE" dirty="0"/>
          </a:p>
        </p:txBody>
      </p:sp>
      <p:sp>
        <p:nvSpPr>
          <p:cNvPr id="3" name="Textplatzhalter 2"/>
          <p:cNvSpPr>
            <a:spLocks noGrp="1"/>
          </p:cNvSpPr>
          <p:nvPr>
            <p:ph type="body" sz="quarter" idx="10"/>
          </p:nvPr>
        </p:nvSpPr>
        <p:spPr>
          <a:xfrm>
            <a:off x="162022" y="1678391"/>
            <a:ext cx="12182378" cy="395680"/>
          </a:xfrm>
        </p:spPr>
        <p:txBody>
          <a:bodyPr/>
          <a:lstStyle/>
          <a:p>
            <a:r>
              <a:rPr lang="de-DE" b="1" dirty="0" smtClean="0"/>
              <a:t>1.Platz</a:t>
            </a:r>
            <a:r>
              <a:rPr lang="de-DE" b="1" dirty="0"/>
              <a:t>: </a:t>
            </a:r>
            <a:r>
              <a:rPr lang="de-DE" b="1" dirty="0" err="1"/>
              <a:t>Planisware</a:t>
            </a:r>
            <a:r>
              <a:rPr lang="de-DE" b="1" dirty="0"/>
              <a:t>, München: Mitarbeiterbindung durch ganzheitliche Versorgung</a:t>
            </a:r>
            <a:endParaRPr lang="de-DE" dirty="0"/>
          </a:p>
        </p:txBody>
      </p:sp>
      <p:sp>
        <p:nvSpPr>
          <p:cNvPr id="4" name="Textplatzhalter 3"/>
          <p:cNvSpPr>
            <a:spLocks noGrp="1"/>
          </p:cNvSpPr>
          <p:nvPr>
            <p:ph type="body" sz="half" idx="2"/>
          </p:nvPr>
        </p:nvSpPr>
        <p:spPr>
          <a:xfrm>
            <a:off x="162022" y="2333848"/>
            <a:ext cx="11343608" cy="1782036"/>
          </a:xfrm>
        </p:spPr>
        <p:txBody>
          <a:bodyPr/>
          <a:lstStyle/>
          <a:p>
            <a:pPr marL="0" indent="0" algn="just">
              <a:buNone/>
            </a:pPr>
            <a:r>
              <a:rPr lang="de-DE" dirty="0"/>
              <a:t>Um </a:t>
            </a:r>
            <a:r>
              <a:rPr lang="de-DE" i="1" dirty="0">
                <a:solidFill>
                  <a:srgbClr val="00B050"/>
                </a:solidFill>
              </a:rPr>
              <a:t>Mitarbeitende zur Weiterempfehlung von </a:t>
            </a:r>
            <a:r>
              <a:rPr lang="de-DE" i="1" dirty="0" err="1">
                <a:solidFill>
                  <a:srgbClr val="00B050"/>
                </a:solidFill>
              </a:rPr>
              <a:t>Planisware</a:t>
            </a:r>
            <a:r>
              <a:rPr lang="de-DE" i="1" dirty="0">
                <a:solidFill>
                  <a:srgbClr val="00B050"/>
                </a:solidFill>
              </a:rPr>
              <a:t> als Arbeitgeber zu motivieren</a:t>
            </a:r>
            <a:r>
              <a:rPr lang="de-DE" dirty="0"/>
              <a:t>, setzt der Software-Anbieter bewusst auf eine </a:t>
            </a:r>
            <a:r>
              <a:rPr lang="de-DE" i="1" dirty="0">
                <a:solidFill>
                  <a:srgbClr val="00B050"/>
                </a:solidFill>
              </a:rPr>
              <a:t>betriebliche Versorgung, „die unsere Mitarbeitenden privat nicht bekommen können</a:t>
            </a:r>
            <a:r>
              <a:rPr lang="de-DE" dirty="0"/>
              <a:t>“. Aufbauend auf einer vorherigen bAV-Lösung und nach umfassender Analyse mit vielen Prozessbeteiligten wurde ein – so die Jury – sehr wertvolles, flexibles und </a:t>
            </a:r>
            <a:r>
              <a:rPr lang="de-DE" i="1" dirty="0">
                <a:solidFill>
                  <a:srgbClr val="00B050"/>
                </a:solidFill>
              </a:rPr>
              <a:t>individuelles </a:t>
            </a:r>
            <a:r>
              <a:rPr lang="de-DE" i="1" dirty="0" err="1">
                <a:solidFill>
                  <a:srgbClr val="00B050"/>
                </a:solidFill>
              </a:rPr>
              <a:t>Benefits</a:t>
            </a:r>
            <a:r>
              <a:rPr lang="de-DE" i="1" dirty="0">
                <a:solidFill>
                  <a:srgbClr val="00B050"/>
                </a:solidFill>
              </a:rPr>
              <a:t>-Paket </a:t>
            </a:r>
            <a:r>
              <a:rPr lang="de-DE" dirty="0"/>
              <a:t>entwickelt. </a:t>
            </a:r>
            <a:endParaRPr lang="de-DE" dirty="0" smtClean="0"/>
          </a:p>
          <a:p>
            <a:pPr marL="0" indent="0" algn="just">
              <a:buNone/>
            </a:pPr>
            <a:r>
              <a:rPr lang="de-DE" dirty="0" smtClean="0"/>
              <a:t>Die </a:t>
            </a:r>
            <a:r>
              <a:rPr lang="de-DE" dirty="0"/>
              <a:t>Vorsorgebeiträge des Arbeitgebers sowie die (</a:t>
            </a:r>
            <a:r>
              <a:rPr lang="de-DE" i="1" dirty="0">
                <a:solidFill>
                  <a:srgbClr val="00B050"/>
                </a:solidFill>
              </a:rPr>
              <a:t>vom Arbeitgeber hoch bezuschussten</a:t>
            </a:r>
            <a:r>
              <a:rPr lang="de-DE" dirty="0"/>
              <a:t>) Eigenbeiträge der Mitarbeitenden werden in eine Ansparrente oder Fondsrente mit individuell </a:t>
            </a:r>
            <a:r>
              <a:rPr lang="de-DE" i="1" dirty="0">
                <a:solidFill>
                  <a:srgbClr val="00B050"/>
                </a:solidFill>
              </a:rPr>
              <a:t>wählbarer Aktienquote </a:t>
            </a:r>
            <a:r>
              <a:rPr lang="de-DE" dirty="0"/>
              <a:t>angelegt, so dass Mitarbeitende je nach Sicherheitspräferenz und Anlagehorizont die für sie optimale Form wählen können.</a:t>
            </a:r>
          </a:p>
        </p:txBody>
      </p:sp>
      <p:sp>
        <p:nvSpPr>
          <p:cNvPr id="5" name="Titel 4"/>
          <p:cNvSpPr>
            <a:spLocks noGrp="1"/>
          </p:cNvSpPr>
          <p:nvPr>
            <p:ph type="title"/>
          </p:nvPr>
        </p:nvSpPr>
        <p:spPr/>
        <p:txBody>
          <a:bodyPr/>
          <a:lstStyle/>
          <a:p>
            <a:r>
              <a:rPr lang="de-DE" dirty="0" smtClean="0"/>
              <a:t>Kategorie KMU</a:t>
            </a:r>
            <a:endParaRPr lang="de-DE" dirty="0"/>
          </a:p>
        </p:txBody>
      </p:sp>
    </p:spTree>
    <p:extLst>
      <p:ext uri="{BB962C8B-B14F-4D97-AF65-F5344CB8AC3E}">
        <p14:creationId xmlns:p14="http://schemas.microsoft.com/office/powerpoint/2010/main" val="27671051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a:t>
            </a:fld>
            <a:endParaRPr lang="de-DE" dirty="0"/>
          </a:p>
        </p:txBody>
      </p:sp>
      <p:sp>
        <p:nvSpPr>
          <p:cNvPr id="3" name="Textplatzhalter 2"/>
          <p:cNvSpPr>
            <a:spLocks noGrp="1"/>
          </p:cNvSpPr>
          <p:nvPr>
            <p:ph type="body" sz="quarter" idx="10"/>
          </p:nvPr>
        </p:nvSpPr>
        <p:spPr>
          <a:xfrm>
            <a:off x="162022" y="1678391"/>
            <a:ext cx="12182378" cy="395680"/>
          </a:xfrm>
        </p:spPr>
        <p:txBody>
          <a:bodyPr/>
          <a:lstStyle/>
          <a:p>
            <a:r>
              <a:rPr lang="de-DE" b="1" dirty="0"/>
              <a:t>2.Platz:Louisiana Steakhaus, Erfurt: Gut gemeint UND gut gemacht</a:t>
            </a:r>
            <a:endParaRPr lang="de-DE" dirty="0"/>
          </a:p>
        </p:txBody>
      </p:sp>
      <p:sp>
        <p:nvSpPr>
          <p:cNvPr id="4" name="Textplatzhalter 3"/>
          <p:cNvSpPr>
            <a:spLocks noGrp="1"/>
          </p:cNvSpPr>
          <p:nvPr>
            <p:ph type="body" sz="half" idx="2"/>
          </p:nvPr>
        </p:nvSpPr>
        <p:spPr>
          <a:xfrm>
            <a:off x="162022" y="2333848"/>
            <a:ext cx="11343608" cy="1782036"/>
          </a:xfrm>
        </p:spPr>
        <p:txBody>
          <a:bodyPr/>
          <a:lstStyle/>
          <a:p>
            <a:pPr marL="0" indent="0" algn="just">
              <a:buNone/>
            </a:pPr>
            <a:r>
              <a:rPr lang="de-DE" dirty="0"/>
              <a:t>In der Gastronomie-Branche, die nach den Corona-</a:t>
            </a:r>
            <a:r>
              <a:rPr lang="de-DE" dirty="0" err="1"/>
              <a:t>Lockdowns</a:t>
            </a:r>
            <a:r>
              <a:rPr lang="de-DE" dirty="0"/>
              <a:t> von der Personalabwanderung in andere Branchen besonders betroffen ist, setzt die Inhaberin des Louisiana Steakhauses ein deutliches Zeichen: Als ehemalige Mitarbeiterin kennt Inhaberin Melanie Walter die Präferenzen der Angestellten und bietet ihnen eine effektive Entlastung durch eine </a:t>
            </a:r>
            <a:r>
              <a:rPr lang="de-DE" i="1" dirty="0">
                <a:solidFill>
                  <a:srgbClr val="00B050"/>
                </a:solidFill>
              </a:rPr>
              <a:t>umfassende betriebliche Alters-, Gesundheits- und Unfallvorsorge</a:t>
            </a:r>
            <a:r>
              <a:rPr lang="de-DE" dirty="0"/>
              <a:t>. Durch </a:t>
            </a:r>
            <a:r>
              <a:rPr lang="de-DE" i="1" dirty="0">
                <a:solidFill>
                  <a:srgbClr val="00B050"/>
                </a:solidFill>
              </a:rPr>
              <a:t>persönliche Beratung </a:t>
            </a:r>
            <a:r>
              <a:rPr lang="de-DE" dirty="0"/>
              <a:t>sensibilisiert, sparen die meisten Mitarbeitenden </a:t>
            </a:r>
            <a:r>
              <a:rPr lang="de-DE" i="1" dirty="0">
                <a:solidFill>
                  <a:srgbClr val="00B050"/>
                </a:solidFill>
              </a:rPr>
              <a:t>zusätzlich zu den arbeitgeberfinanzierten Beiträgen </a:t>
            </a:r>
            <a:r>
              <a:rPr lang="de-DE" dirty="0"/>
              <a:t>selbst für ihre bAV. Das Steakhaus bezuschusst dies durch weitere Beiträge, die mit der Unternehmenszugehörigkeit steigen. Insgesamt ein ganzheitliches und werthaltiges Paket, urteilt die Jury.</a:t>
            </a:r>
          </a:p>
        </p:txBody>
      </p:sp>
      <p:sp>
        <p:nvSpPr>
          <p:cNvPr id="5" name="Titel 4"/>
          <p:cNvSpPr>
            <a:spLocks noGrp="1"/>
          </p:cNvSpPr>
          <p:nvPr>
            <p:ph type="title"/>
          </p:nvPr>
        </p:nvSpPr>
        <p:spPr/>
        <p:txBody>
          <a:bodyPr/>
          <a:lstStyle/>
          <a:p>
            <a:r>
              <a:rPr lang="de-DE" dirty="0" smtClean="0"/>
              <a:t>Kategorie KMU</a:t>
            </a:r>
            <a:endParaRPr lang="de-DE" dirty="0"/>
          </a:p>
        </p:txBody>
      </p:sp>
    </p:spTree>
    <p:extLst>
      <p:ext uri="{BB962C8B-B14F-4D97-AF65-F5344CB8AC3E}">
        <p14:creationId xmlns:p14="http://schemas.microsoft.com/office/powerpoint/2010/main" val="9005095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a:t>
            </a:fld>
            <a:endParaRPr lang="de-DE" dirty="0"/>
          </a:p>
        </p:txBody>
      </p:sp>
      <p:sp>
        <p:nvSpPr>
          <p:cNvPr id="3" name="Textplatzhalter 2"/>
          <p:cNvSpPr>
            <a:spLocks noGrp="1"/>
          </p:cNvSpPr>
          <p:nvPr>
            <p:ph type="body" sz="quarter" idx="10"/>
          </p:nvPr>
        </p:nvSpPr>
        <p:spPr>
          <a:xfrm>
            <a:off x="162022" y="1678391"/>
            <a:ext cx="12182378" cy="395680"/>
          </a:xfrm>
        </p:spPr>
        <p:txBody>
          <a:bodyPr/>
          <a:lstStyle/>
          <a:p>
            <a:r>
              <a:rPr lang="de-DE" b="1" dirty="0"/>
              <a:t>3.Platz:ibidi, Gräfelfing: Agile bAV in dynamischem Start-Up-Umfeld</a:t>
            </a:r>
            <a:endParaRPr lang="de-DE" dirty="0"/>
          </a:p>
        </p:txBody>
      </p:sp>
      <p:sp>
        <p:nvSpPr>
          <p:cNvPr id="4" name="Textplatzhalter 3"/>
          <p:cNvSpPr>
            <a:spLocks noGrp="1"/>
          </p:cNvSpPr>
          <p:nvPr>
            <p:ph type="body" sz="half" idx="2"/>
          </p:nvPr>
        </p:nvSpPr>
        <p:spPr>
          <a:xfrm>
            <a:off x="162022" y="2333848"/>
            <a:ext cx="11343608" cy="1782036"/>
          </a:xfrm>
        </p:spPr>
        <p:txBody>
          <a:bodyPr/>
          <a:lstStyle/>
          <a:p>
            <a:pPr marL="0" indent="0" algn="just">
              <a:buNone/>
            </a:pPr>
            <a:r>
              <a:rPr lang="de-DE" dirty="0"/>
              <a:t>Dass die langfristig angelegte bAV sehr wohl in das dynamische Gründungsumfeld von Start-Ups passt, demonstriert </a:t>
            </a:r>
            <a:r>
              <a:rPr lang="de-DE" dirty="0" err="1"/>
              <a:t>ibidi</a:t>
            </a:r>
            <a:r>
              <a:rPr lang="de-DE" dirty="0"/>
              <a:t> eindrücklich. Das gründergeführte Biotechnologie-Unternehmen aus der Nähe von München betont: „Wir haben unsere </a:t>
            </a:r>
            <a:r>
              <a:rPr lang="de-DE" i="1" dirty="0">
                <a:solidFill>
                  <a:srgbClr val="00B050"/>
                </a:solidFill>
              </a:rPr>
              <a:t>bAV agil am Bedarf unserer international gesuchten Mitarbeitenden entwickelt – innovativ und flexibel</a:t>
            </a:r>
            <a:r>
              <a:rPr lang="de-DE" dirty="0"/>
              <a:t> spiegelt sie den </a:t>
            </a:r>
            <a:r>
              <a:rPr lang="de-DE" dirty="0" err="1"/>
              <a:t>ibidi</a:t>
            </a:r>
            <a:r>
              <a:rPr lang="de-DE" dirty="0"/>
              <a:t>-Spirit wider.“ Aus Sicht der Jury ist die Verknüpfung zwischen agilem Arbeiten und agiler bAV hervorzuheben. </a:t>
            </a:r>
            <a:r>
              <a:rPr lang="de-DE" i="1" dirty="0">
                <a:solidFill>
                  <a:srgbClr val="00B050"/>
                </a:solidFill>
              </a:rPr>
              <a:t>Gelungen ist auch die Unterstützung der Mitarbeiterbindung durch bAV:</a:t>
            </a:r>
            <a:r>
              <a:rPr lang="de-DE" dirty="0"/>
              <a:t> der </a:t>
            </a:r>
            <a:r>
              <a:rPr lang="de-DE" b="1" i="1" u="sng" dirty="0">
                <a:solidFill>
                  <a:srgbClr val="00B050"/>
                </a:solidFill>
              </a:rPr>
              <a:t>Arbeitgeberbeitrag steigt mit der Unternehmenszugehörigkeit</a:t>
            </a:r>
            <a:r>
              <a:rPr lang="de-DE" dirty="0"/>
              <a:t>. </a:t>
            </a:r>
            <a:r>
              <a:rPr lang="de-DE" i="1" u="sng" dirty="0">
                <a:solidFill>
                  <a:srgbClr val="00B050"/>
                </a:solidFill>
              </a:rPr>
              <a:t>Flexibel</a:t>
            </a:r>
            <a:r>
              <a:rPr lang="de-DE" dirty="0"/>
              <a:t> ist die </a:t>
            </a:r>
            <a:r>
              <a:rPr lang="de-DE" dirty="0" err="1"/>
              <a:t>ibidi</a:t>
            </a:r>
            <a:r>
              <a:rPr lang="de-DE" dirty="0"/>
              <a:t>-Altersversorgung nicht nur in der Wahl des Abrufalters (zwischen 62 und 85) und der Auszahlungsform (Rente oder Kapital), sondern auch in den </a:t>
            </a:r>
            <a:r>
              <a:rPr lang="de-DE" i="1" dirty="0">
                <a:solidFill>
                  <a:srgbClr val="00B050"/>
                </a:solidFill>
              </a:rPr>
              <a:t>Anlagemöglichkeiten</a:t>
            </a:r>
            <a:r>
              <a:rPr lang="de-DE" dirty="0"/>
              <a:t>: Mitarbeitende können den Fokus beim Altersvorsorge-Sparen auf Sicherheit, Wachstum oder Chance legen.</a:t>
            </a:r>
          </a:p>
        </p:txBody>
      </p:sp>
      <p:sp>
        <p:nvSpPr>
          <p:cNvPr id="5" name="Titel 4"/>
          <p:cNvSpPr>
            <a:spLocks noGrp="1"/>
          </p:cNvSpPr>
          <p:nvPr>
            <p:ph type="title"/>
          </p:nvPr>
        </p:nvSpPr>
        <p:spPr/>
        <p:txBody>
          <a:bodyPr/>
          <a:lstStyle/>
          <a:p>
            <a:r>
              <a:rPr lang="de-DE" dirty="0" smtClean="0"/>
              <a:t>Kategorie KMU</a:t>
            </a:r>
            <a:endParaRPr lang="de-DE" dirty="0"/>
          </a:p>
        </p:txBody>
      </p:sp>
    </p:spTree>
    <p:extLst>
      <p:ext uri="{BB962C8B-B14F-4D97-AF65-F5344CB8AC3E}">
        <p14:creationId xmlns:p14="http://schemas.microsoft.com/office/powerpoint/2010/main" val="17300442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r>
              <a:rPr lang="de-DE" dirty="0" smtClean="0"/>
              <a:t>Wir tun Gutes, was können wir davon? </a:t>
            </a:r>
            <a:endParaRPr lang="de-DE" dirty="0"/>
          </a:p>
        </p:txBody>
      </p:sp>
    </p:spTree>
    <p:extLst>
      <p:ext uri="{BB962C8B-B14F-4D97-AF65-F5344CB8AC3E}">
        <p14:creationId xmlns:p14="http://schemas.microsoft.com/office/powerpoint/2010/main" val="41535707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a:t>
            </a:fld>
            <a:endParaRPr lang="de-DE" dirty="0"/>
          </a:p>
        </p:txBody>
      </p:sp>
      <p:sp>
        <p:nvSpPr>
          <p:cNvPr id="3" name="Textplatzhalter 2"/>
          <p:cNvSpPr>
            <a:spLocks noGrp="1"/>
          </p:cNvSpPr>
          <p:nvPr>
            <p:ph type="body" sz="quarter" idx="10"/>
          </p:nvPr>
        </p:nvSpPr>
        <p:spPr/>
        <p:txBody>
          <a:bodyPr/>
          <a:lstStyle/>
          <a:p>
            <a:r>
              <a:rPr lang="de-DE" dirty="0" smtClean="0"/>
              <a:t>Modellierung und Technik </a:t>
            </a:r>
            <a:endParaRPr lang="de-DE" dirty="0"/>
          </a:p>
        </p:txBody>
      </p:sp>
      <p:sp>
        <p:nvSpPr>
          <p:cNvPr id="4" name="Textplatzhalter 3"/>
          <p:cNvSpPr>
            <a:spLocks noGrp="1"/>
          </p:cNvSpPr>
          <p:nvPr>
            <p:ph type="body" sz="half" idx="2"/>
          </p:nvPr>
        </p:nvSpPr>
        <p:spPr/>
        <p:txBody>
          <a:bodyPr/>
          <a:lstStyle/>
          <a:p>
            <a:r>
              <a:rPr lang="de-DE" dirty="0" smtClean="0"/>
              <a:t>Sonderkonditionen</a:t>
            </a:r>
          </a:p>
          <a:p>
            <a:r>
              <a:rPr lang="de-DE" dirty="0" smtClean="0"/>
              <a:t>Kapitalmarktorientierte Modelle inkl.  „ETF-Fonds“</a:t>
            </a:r>
          </a:p>
          <a:p>
            <a:r>
              <a:rPr lang="de-DE" dirty="0" smtClean="0"/>
              <a:t>1%-Unterschied macht schon was aus</a:t>
            </a:r>
          </a:p>
          <a:p>
            <a:r>
              <a:rPr lang="de-DE" dirty="0" smtClean="0"/>
              <a:t>Aktiv und/oder passiv gemanagte Vorsorgemodelle</a:t>
            </a:r>
          </a:p>
          <a:p>
            <a:r>
              <a:rPr lang="de-DE" dirty="0" smtClean="0"/>
              <a:t>„Renten-Airbag“</a:t>
            </a:r>
            <a:endParaRPr lang="de-DE" dirty="0"/>
          </a:p>
        </p:txBody>
      </p:sp>
      <p:sp>
        <p:nvSpPr>
          <p:cNvPr id="5" name="Titel 4"/>
          <p:cNvSpPr>
            <a:spLocks noGrp="1"/>
          </p:cNvSpPr>
          <p:nvPr>
            <p:ph type="title"/>
          </p:nvPr>
        </p:nvSpPr>
        <p:spPr/>
        <p:txBody>
          <a:bodyPr/>
          <a:lstStyle/>
          <a:p>
            <a:r>
              <a:rPr lang="de-DE" dirty="0" smtClean="0"/>
              <a:t>Unsere Antworten: kapitalmarktorientierte Modelle</a:t>
            </a:r>
            <a:endParaRPr lang="de-DE" dirty="0"/>
          </a:p>
        </p:txBody>
      </p:sp>
    </p:spTree>
    <p:extLst>
      <p:ext uri="{BB962C8B-B14F-4D97-AF65-F5344CB8AC3E}">
        <p14:creationId xmlns:p14="http://schemas.microsoft.com/office/powerpoint/2010/main" val="3198266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a:t>
            </a:fld>
            <a:endParaRPr lang="de-DE" dirty="0"/>
          </a:p>
        </p:txBody>
      </p:sp>
      <p:sp>
        <p:nvSpPr>
          <p:cNvPr id="5" name="Titel 4"/>
          <p:cNvSpPr>
            <a:spLocks noGrp="1"/>
          </p:cNvSpPr>
          <p:nvPr>
            <p:ph type="title"/>
          </p:nvPr>
        </p:nvSpPr>
        <p:spPr/>
        <p:txBody>
          <a:bodyPr/>
          <a:lstStyle/>
          <a:p>
            <a:r>
              <a:rPr lang="de-DE" dirty="0" smtClean="0"/>
              <a:t>Was macht den Unterschied? </a:t>
            </a:r>
            <a:endParaRPr lang="de-DE" dirty="0"/>
          </a:p>
        </p:txBody>
      </p:sp>
      <p:graphicFrame>
        <p:nvGraphicFramePr>
          <p:cNvPr id="6" name="Tabelle 5"/>
          <p:cNvGraphicFramePr>
            <a:graphicFrameLocks noGrp="1"/>
          </p:cNvGraphicFramePr>
          <p:nvPr>
            <p:extLst/>
          </p:nvPr>
        </p:nvGraphicFramePr>
        <p:xfrm>
          <a:off x="1574799" y="1810529"/>
          <a:ext cx="8127999" cy="1483360"/>
        </p:xfrm>
        <a:graphic>
          <a:graphicData uri="http://schemas.openxmlformats.org/drawingml/2006/table">
            <a:tbl>
              <a:tblPr firstRow="1" bandRow="1">
                <a:tableStyleId>{5C22544A-7EE6-4342-B048-85BDC9FD1C3A}</a:tableStyleId>
              </a:tblPr>
              <a:tblGrid>
                <a:gridCol w="2709333"/>
                <a:gridCol w="2709333"/>
                <a:gridCol w="2709333"/>
              </a:tblGrid>
              <a:tr h="370840">
                <a:tc>
                  <a:txBody>
                    <a:bodyPr/>
                    <a:lstStyle/>
                    <a:p>
                      <a:endParaRPr lang="de-DE" dirty="0"/>
                    </a:p>
                  </a:txBody>
                  <a:tcPr/>
                </a:tc>
                <a:tc>
                  <a:txBody>
                    <a:bodyPr/>
                    <a:lstStyle/>
                    <a:p>
                      <a:r>
                        <a:rPr lang="de-DE" dirty="0" smtClean="0"/>
                        <a:t>Rente</a:t>
                      </a:r>
                      <a:endParaRPr lang="de-DE" dirty="0"/>
                    </a:p>
                  </a:txBody>
                  <a:tcPr/>
                </a:tc>
                <a:tc>
                  <a:txBody>
                    <a:bodyPr/>
                    <a:lstStyle/>
                    <a:p>
                      <a:r>
                        <a:rPr lang="de-DE" dirty="0" smtClean="0"/>
                        <a:t>Kapital</a:t>
                      </a:r>
                      <a:endParaRPr lang="de-DE" dirty="0"/>
                    </a:p>
                  </a:txBody>
                  <a:tcPr/>
                </a:tc>
              </a:tr>
              <a:tr h="370840">
                <a:tc>
                  <a:txBody>
                    <a:bodyPr/>
                    <a:lstStyle/>
                    <a:p>
                      <a:r>
                        <a:rPr lang="de-DE" dirty="0" smtClean="0"/>
                        <a:t>2,50%</a:t>
                      </a:r>
                      <a:endParaRPr lang="de-DE" dirty="0"/>
                    </a:p>
                  </a:txBody>
                  <a:tcPr/>
                </a:tc>
                <a:tc>
                  <a:txBody>
                    <a:bodyPr/>
                    <a:lstStyle/>
                    <a:p>
                      <a:pPr algn="ctr"/>
                      <a:r>
                        <a:rPr lang="de-DE" dirty="0" smtClean="0"/>
                        <a:t>142 €</a:t>
                      </a:r>
                    </a:p>
                  </a:txBody>
                  <a:tcPr/>
                </a:tc>
                <a:tc>
                  <a:txBody>
                    <a:bodyPr/>
                    <a:lstStyle/>
                    <a:p>
                      <a:pPr algn="ctr"/>
                      <a:r>
                        <a:rPr lang="de-DE" dirty="0" smtClean="0"/>
                        <a:t>56.331 €</a:t>
                      </a:r>
                      <a:endParaRPr lang="de-DE" dirty="0"/>
                    </a:p>
                  </a:txBody>
                  <a:tcPr/>
                </a:tc>
              </a:tr>
              <a:tr h="370840">
                <a:tc>
                  <a:txBody>
                    <a:bodyPr/>
                    <a:lstStyle/>
                    <a:p>
                      <a:r>
                        <a:rPr lang="de-DE" dirty="0" smtClean="0"/>
                        <a:t>4,50% -inkl. FONDS</a:t>
                      </a:r>
                      <a:endParaRPr lang="de-DE" dirty="0"/>
                    </a:p>
                  </a:txBody>
                  <a:tcPr/>
                </a:tc>
                <a:tc>
                  <a:txBody>
                    <a:bodyPr/>
                    <a:lstStyle/>
                    <a:p>
                      <a:pPr algn="ctr"/>
                      <a:r>
                        <a:rPr lang="de-DE" dirty="0" smtClean="0"/>
                        <a:t>213 €</a:t>
                      </a:r>
                      <a:endParaRPr lang="de-DE" dirty="0"/>
                    </a:p>
                  </a:txBody>
                  <a:tcPr/>
                </a:tc>
                <a:tc>
                  <a:txBody>
                    <a:bodyPr/>
                    <a:lstStyle/>
                    <a:p>
                      <a:pPr algn="ctr"/>
                      <a:r>
                        <a:rPr lang="de-DE" dirty="0" smtClean="0"/>
                        <a:t>84.640 €</a:t>
                      </a:r>
                      <a:endParaRPr lang="de-DE" dirty="0"/>
                    </a:p>
                  </a:txBody>
                  <a:tcPr/>
                </a:tc>
              </a:tr>
              <a:tr h="370840">
                <a:tc>
                  <a:txBody>
                    <a:bodyPr/>
                    <a:lstStyle/>
                    <a:p>
                      <a:r>
                        <a:rPr lang="de-DE" dirty="0" smtClean="0"/>
                        <a:t>Unterschied</a:t>
                      </a:r>
                      <a:endParaRPr lang="de-DE" dirty="0"/>
                    </a:p>
                  </a:txBody>
                  <a:tcPr/>
                </a:tc>
                <a:tc>
                  <a:txBody>
                    <a:bodyPr/>
                    <a:lstStyle/>
                    <a:p>
                      <a:r>
                        <a:rPr lang="de-DE" dirty="0" smtClean="0"/>
                        <a:t>50% mehr Leistung !</a:t>
                      </a:r>
                      <a:endParaRPr lang="de-DE" dirty="0"/>
                    </a:p>
                  </a:txBody>
                  <a:tcPr/>
                </a:tc>
                <a:tc>
                  <a:txBody>
                    <a:bodyPr/>
                    <a:lstStyle/>
                    <a:p>
                      <a:r>
                        <a:rPr lang="de-DE" dirty="0" smtClean="0"/>
                        <a:t>28.309 € =  50%+</a:t>
                      </a:r>
                      <a:endParaRPr lang="de-DE" dirty="0"/>
                    </a:p>
                  </a:txBody>
                  <a:tcPr/>
                </a:tc>
              </a:tr>
            </a:tbl>
          </a:graphicData>
        </a:graphic>
      </p:graphicFrame>
      <p:sp>
        <p:nvSpPr>
          <p:cNvPr id="8" name="Textfeld 7"/>
          <p:cNvSpPr txBox="1"/>
          <p:nvPr/>
        </p:nvSpPr>
        <p:spPr>
          <a:xfrm>
            <a:off x="283029" y="6347949"/>
            <a:ext cx="7064828" cy="276999"/>
          </a:xfrm>
          <a:prstGeom prst="rect">
            <a:avLst/>
          </a:prstGeom>
          <a:noFill/>
        </p:spPr>
        <p:txBody>
          <a:bodyPr wrap="square" rtlCol="0">
            <a:spAutoFit/>
          </a:bodyPr>
          <a:lstStyle/>
          <a:p>
            <a:r>
              <a:rPr lang="de-DE" sz="1200" dirty="0" smtClean="0">
                <a:solidFill>
                  <a:srgbClr val="000000"/>
                </a:solidFill>
              </a:rPr>
              <a:t>EA:30 J. Rente 67, Brutto 4,50% Bruttomethode  100€ Beitrag </a:t>
            </a:r>
            <a:r>
              <a:rPr lang="de-DE" sz="1200" dirty="0" err="1" smtClean="0">
                <a:solidFill>
                  <a:srgbClr val="000000"/>
                </a:solidFill>
              </a:rPr>
              <a:t>p.m</a:t>
            </a:r>
            <a:r>
              <a:rPr lang="de-DE" sz="1200" dirty="0" smtClean="0">
                <a:solidFill>
                  <a:srgbClr val="000000"/>
                </a:solidFill>
              </a:rPr>
              <a:t> , Netto-Anteil: 	</a:t>
            </a:r>
            <a:endParaRPr lang="de-DE" sz="1200" dirty="0">
              <a:solidFill>
                <a:srgbClr val="000000"/>
              </a:solidFill>
            </a:endParaRPr>
          </a:p>
        </p:txBody>
      </p:sp>
      <p:graphicFrame>
        <p:nvGraphicFramePr>
          <p:cNvPr id="9" name="Tabelle 8"/>
          <p:cNvGraphicFramePr>
            <a:graphicFrameLocks noGrp="1"/>
          </p:cNvGraphicFramePr>
          <p:nvPr>
            <p:extLst/>
          </p:nvPr>
        </p:nvGraphicFramePr>
        <p:xfrm>
          <a:off x="1574799" y="4077136"/>
          <a:ext cx="8127999" cy="1483360"/>
        </p:xfrm>
        <a:graphic>
          <a:graphicData uri="http://schemas.openxmlformats.org/drawingml/2006/table">
            <a:tbl>
              <a:tblPr firstRow="1" bandRow="1">
                <a:tableStyleId>{5C22544A-7EE6-4342-B048-85BDC9FD1C3A}</a:tableStyleId>
              </a:tblPr>
              <a:tblGrid>
                <a:gridCol w="2709333"/>
                <a:gridCol w="2709333"/>
                <a:gridCol w="2709333"/>
              </a:tblGrid>
              <a:tr h="370840">
                <a:tc>
                  <a:txBody>
                    <a:bodyPr/>
                    <a:lstStyle/>
                    <a:p>
                      <a:r>
                        <a:rPr lang="de-DE" dirty="0" smtClean="0"/>
                        <a:t>Kostenvorteile</a:t>
                      </a:r>
                      <a:endParaRPr lang="de-DE" dirty="0"/>
                    </a:p>
                  </a:txBody>
                  <a:tcPr/>
                </a:tc>
                <a:tc>
                  <a:txBody>
                    <a:bodyPr/>
                    <a:lstStyle/>
                    <a:p>
                      <a:r>
                        <a:rPr lang="de-DE" dirty="0" smtClean="0"/>
                        <a:t>Rente</a:t>
                      </a:r>
                      <a:endParaRPr lang="de-DE" dirty="0"/>
                    </a:p>
                  </a:txBody>
                  <a:tcPr/>
                </a:tc>
                <a:tc>
                  <a:txBody>
                    <a:bodyPr/>
                    <a:lstStyle/>
                    <a:p>
                      <a:r>
                        <a:rPr lang="de-DE" dirty="0" smtClean="0"/>
                        <a:t>Kapital</a:t>
                      </a:r>
                      <a:endParaRPr lang="de-DE" dirty="0"/>
                    </a:p>
                  </a:txBody>
                  <a:tcPr/>
                </a:tc>
              </a:tr>
              <a:tr h="370840">
                <a:tc>
                  <a:txBody>
                    <a:bodyPr/>
                    <a:lstStyle/>
                    <a:p>
                      <a:r>
                        <a:rPr lang="de-DE" dirty="0" smtClean="0"/>
                        <a:t>4,50 %</a:t>
                      </a:r>
                      <a:endParaRPr lang="de-DE" dirty="0"/>
                    </a:p>
                  </a:txBody>
                  <a:tcPr/>
                </a:tc>
                <a:tc>
                  <a:txBody>
                    <a:bodyPr/>
                    <a:lstStyle/>
                    <a:p>
                      <a:pPr algn="ctr"/>
                      <a:r>
                        <a:rPr lang="de-DE" dirty="0" smtClean="0"/>
                        <a:t>231 €</a:t>
                      </a:r>
                    </a:p>
                  </a:txBody>
                  <a:tcPr/>
                </a:tc>
                <a:tc>
                  <a:txBody>
                    <a:bodyPr/>
                    <a:lstStyle/>
                    <a:p>
                      <a:pPr algn="ctr"/>
                      <a:r>
                        <a:rPr lang="de-DE" dirty="0" smtClean="0"/>
                        <a:t>91.500 €</a:t>
                      </a:r>
                      <a:endParaRPr lang="de-DE" dirty="0"/>
                    </a:p>
                  </a:txBody>
                  <a:tcPr/>
                </a:tc>
              </a:tr>
              <a:tr h="370840">
                <a:tc>
                  <a:txBody>
                    <a:bodyPr/>
                    <a:lstStyle/>
                    <a:p>
                      <a:endParaRPr lang="de-DE" dirty="0"/>
                    </a:p>
                  </a:txBody>
                  <a:tcPr/>
                </a:tc>
                <a:tc>
                  <a:txBody>
                    <a:bodyPr/>
                    <a:lstStyle/>
                    <a:p>
                      <a:pPr algn="ctr"/>
                      <a:r>
                        <a:rPr lang="de-DE" dirty="0" smtClean="0"/>
                        <a:t>63% mehr Leistung</a:t>
                      </a:r>
                      <a:endParaRPr lang="de-DE" dirty="0"/>
                    </a:p>
                  </a:txBody>
                  <a:tcPr/>
                </a:tc>
                <a:tc>
                  <a:txBody>
                    <a:bodyPr/>
                    <a:lstStyle/>
                    <a:p>
                      <a:pPr algn="ctr"/>
                      <a:r>
                        <a:rPr lang="de-DE" dirty="0" smtClean="0"/>
                        <a:t>35.169 € +</a:t>
                      </a:r>
                      <a:endParaRPr lang="de-DE" dirty="0"/>
                    </a:p>
                  </a:txBody>
                  <a:tcPr/>
                </a:tc>
              </a:tr>
              <a:tr h="370840">
                <a:tc>
                  <a:txBody>
                    <a:bodyPr/>
                    <a:lstStyle/>
                    <a:p>
                      <a:endParaRPr lang="de-DE" dirty="0"/>
                    </a:p>
                  </a:txBody>
                  <a:tcPr/>
                </a:tc>
                <a:tc>
                  <a:txBody>
                    <a:bodyPr/>
                    <a:lstStyle/>
                    <a:p>
                      <a:endParaRPr lang="de-DE" dirty="0"/>
                    </a:p>
                  </a:txBody>
                  <a:tcPr/>
                </a:tc>
                <a:tc>
                  <a:txBody>
                    <a:bodyPr/>
                    <a:lstStyle/>
                    <a:p>
                      <a:endParaRPr lang="de-DE" dirty="0"/>
                    </a:p>
                  </a:txBody>
                  <a:tcPr/>
                </a:tc>
              </a:tr>
            </a:tbl>
          </a:graphicData>
        </a:graphic>
      </p:graphicFrame>
    </p:spTree>
    <p:extLst>
      <p:ext uri="{BB962C8B-B14F-4D97-AF65-F5344CB8AC3E}">
        <p14:creationId xmlns:p14="http://schemas.microsoft.com/office/powerpoint/2010/main" val="890282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16</a:t>
            </a:fld>
            <a:endParaRPr lang="de-DE" dirty="0"/>
          </a:p>
        </p:txBody>
      </p:sp>
      <p:sp>
        <p:nvSpPr>
          <p:cNvPr id="3" name="Textfeld 2"/>
          <p:cNvSpPr txBox="1"/>
          <p:nvPr/>
        </p:nvSpPr>
        <p:spPr>
          <a:xfrm>
            <a:off x="56148" y="388566"/>
            <a:ext cx="6256421" cy="461665"/>
          </a:xfrm>
          <a:prstGeom prst="rect">
            <a:avLst/>
          </a:prstGeom>
          <a:noFill/>
        </p:spPr>
        <p:txBody>
          <a:bodyPr wrap="square" rtlCol="0">
            <a:spAutoFit/>
          </a:bodyPr>
          <a:lstStyle/>
          <a:p>
            <a:r>
              <a:rPr lang="de-DE" sz="2400" b="1" dirty="0" smtClean="0"/>
              <a:t>Wer bekommt wie viel Geld im Alter?</a:t>
            </a:r>
            <a:endParaRPr lang="de-DE" sz="2400" b="1" dirty="0"/>
          </a:p>
        </p:txBody>
      </p:sp>
      <p:pic>
        <p:nvPicPr>
          <p:cNvPr id="4" name="Grafik 3"/>
          <p:cNvPicPr>
            <a:picLocks noChangeAspect="1"/>
          </p:cNvPicPr>
          <p:nvPr/>
        </p:nvPicPr>
        <p:blipFill>
          <a:blip r:embed="rId2"/>
          <a:stretch>
            <a:fillRect/>
          </a:stretch>
        </p:blipFill>
        <p:spPr>
          <a:xfrm>
            <a:off x="0" y="1648577"/>
            <a:ext cx="5857875" cy="2181225"/>
          </a:xfrm>
          <a:prstGeom prst="rect">
            <a:avLst/>
          </a:prstGeom>
          <a:ln>
            <a:solidFill>
              <a:schemeClr val="accent1"/>
            </a:solidFill>
          </a:ln>
        </p:spPr>
      </p:pic>
      <p:pic>
        <p:nvPicPr>
          <p:cNvPr id="5" name="Grafik 4"/>
          <p:cNvPicPr>
            <a:picLocks noChangeAspect="1"/>
          </p:cNvPicPr>
          <p:nvPr/>
        </p:nvPicPr>
        <p:blipFill>
          <a:blip r:embed="rId3"/>
          <a:stretch>
            <a:fillRect/>
          </a:stretch>
        </p:blipFill>
        <p:spPr>
          <a:xfrm>
            <a:off x="5994279" y="165183"/>
            <a:ext cx="6077733" cy="6186973"/>
          </a:xfrm>
          <a:prstGeom prst="rect">
            <a:avLst/>
          </a:prstGeom>
        </p:spPr>
      </p:pic>
      <p:sp>
        <p:nvSpPr>
          <p:cNvPr id="8" name="Textfeld 7"/>
          <p:cNvSpPr txBox="1"/>
          <p:nvPr/>
        </p:nvSpPr>
        <p:spPr>
          <a:xfrm>
            <a:off x="376989" y="4628148"/>
            <a:ext cx="3481137" cy="1200329"/>
          </a:xfrm>
          <a:prstGeom prst="rect">
            <a:avLst/>
          </a:prstGeom>
          <a:noFill/>
          <a:ln>
            <a:solidFill>
              <a:schemeClr val="accent1"/>
            </a:solidFill>
          </a:ln>
        </p:spPr>
        <p:txBody>
          <a:bodyPr wrap="square" rtlCol="0">
            <a:spAutoFit/>
          </a:bodyPr>
          <a:lstStyle/>
          <a:p>
            <a:r>
              <a:rPr lang="de-DE" dirty="0" smtClean="0"/>
              <a:t>Schnitt Männer: 1.241 €</a:t>
            </a:r>
          </a:p>
          <a:p>
            <a:r>
              <a:rPr lang="de-DE" dirty="0"/>
              <a:t> </a:t>
            </a:r>
            <a:r>
              <a:rPr lang="de-DE" dirty="0" smtClean="0"/>
              <a:t>           Frauen:     890 €</a:t>
            </a:r>
          </a:p>
          <a:p>
            <a:r>
              <a:rPr lang="de-DE" dirty="0" smtClean="0"/>
              <a:t>54% der Frauen erhalten eine Rente &lt; 1.000 € monatlich   </a:t>
            </a:r>
            <a:endParaRPr lang="de-DE" dirty="0"/>
          </a:p>
        </p:txBody>
      </p:sp>
      <p:sp>
        <p:nvSpPr>
          <p:cNvPr id="9" name="Textfeld 8"/>
          <p:cNvSpPr txBox="1"/>
          <p:nvPr/>
        </p:nvSpPr>
        <p:spPr>
          <a:xfrm>
            <a:off x="248653" y="6364257"/>
            <a:ext cx="9135979" cy="369332"/>
          </a:xfrm>
          <a:prstGeom prst="rect">
            <a:avLst/>
          </a:prstGeom>
          <a:noFill/>
          <a:ln>
            <a:solidFill>
              <a:srgbClr val="FF0000"/>
            </a:solidFill>
          </a:ln>
        </p:spPr>
        <p:txBody>
          <a:bodyPr wrap="square" rtlCol="0">
            <a:spAutoFit/>
          </a:bodyPr>
          <a:lstStyle/>
          <a:p>
            <a:r>
              <a:rPr lang="de-DE" b="1" dirty="0" smtClean="0"/>
              <a:t>DER BEDARF IST NACH WIE VOR ENORM……es ist nur halt kein </a:t>
            </a:r>
            <a:r>
              <a:rPr lang="de-DE" b="1" dirty="0" err="1" smtClean="0"/>
              <a:t>Iphone</a:t>
            </a:r>
            <a:endParaRPr lang="de-DE" b="1" dirty="0"/>
          </a:p>
        </p:txBody>
      </p:sp>
    </p:spTree>
    <p:extLst>
      <p:ext uri="{BB962C8B-B14F-4D97-AF65-F5344CB8AC3E}">
        <p14:creationId xmlns:p14="http://schemas.microsoft.com/office/powerpoint/2010/main" val="7886598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17</a:t>
            </a:fld>
            <a:endParaRPr lang="de-DE" dirty="0"/>
          </a:p>
        </p:txBody>
      </p:sp>
      <p:sp>
        <p:nvSpPr>
          <p:cNvPr id="5" name="Titel 4"/>
          <p:cNvSpPr>
            <a:spLocks noGrp="1"/>
          </p:cNvSpPr>
          <p:nvPr>
            <p:ph type="title"/>
          </p:nvPr>
        </p:nvSpPr>
        <p:spPr>
          <a:xfrm>
            <a:off x="365475" y="109095"/>
            <a:ext cx="10289825" cy="1325563"/>
          </a:xfrm>
        </p:spPr>
        <p:txBody>
          <a:bodyPr/>
          <a:lstStyle/>
          <a:p>
            <a:r>
              <a:rPr lang="de-DE" dirty="0"/>
              <a:t>Zahl der Beitragszahler pro Rentner seit </a:t>
            </a:r>
            <a:r>
              <a:rPr lang="de-DE" dirty="0" smtClean="0"/>
              <a:t>1962 | </a:t>
            </a:r>
            <a:r>
              <a:rPr lang="de-DE" b="1" dirty="0"/>
              <a:t>Fakt ist: Die Rente mit 63 ist teuer (bis 2035 fast 140 Milliarden Euro), verschärft den Fachkräftemangel um zehn bis 20 Prozent.</a:t>
            </a:r>
            <a:endParaRPr lang="de-DE" dirty="0"/>
          </a:p>
        </p:txBody>
      </p:sp>
      <p:pic>
        <p:nvPicPr>
          <p:cNvPr id="6" name="Grafik 5"/>
          <p:cNvPicPr>
            <a:picLocks noChangeAspect="1"/>
          </p:cNvPicPr>
          <p:nvPr/>
        </p:nvPicPr>
        <p:blipFill>
          <a:blip r:embed="rId2"/>
          <a:stretch>
            <a:fillRect/>
          </a:stretch>
        </p:blipFill>
        <p:spPr>
          <a:xfrm>
            <a:off x="365475" y="1772218"/>
            <a:ext cx="5038725" cy="4762500"/>
          </a:xfrm>
          <a:prstGeom prst="rect">
            <a:avLst/>
          </a:prstGeom>
          <a:ln>
            <a:solidFill>
              <a:schemeClr val="accent1"/>
            </a:solidFill>
          </a:ln>
        </p:spPr>
      </p:pic>
      <p:pic>
        <p:nvPicPr>
          <p:cNvPr id="7" name="Grafik 6"/>
          <p:cNvPicPr>
            <a:picLocks noChangeAspect="1"/>
          </p:cNvPicPr>
          <p:nvPr/>
        </p:nvPicPr>
        <p:blipFill>
          <a:blip r:embed="rId3"/>
          <a:stretch>
            <a:fillRect/>
          </a:stretch>
        </p:blipFill>
        <p:spPr>
          <a:xfrm>
            <a:off x="6397792" y="2768454"/>
            <a:ext cx="4791209" cy="2822219"/>
          </a:xfrm>
          <a:prstGeom prst="rect">
            <a:avLst/>
          </a:prstGeom>
          <a:ln>
            <a:solidFill>
              <a:schemeClr val="accent1"/>
            </a:solidFill>
          </a:ln>
        </p:spPr>
      </p:pic>
    </p:spTree>
    <p:extLst>
      <p:ext uri="{BB962C8B-B14F-4D97-AF65-F5344CB8AC3E}">
        <p14:creationId xmlns:p14="http://schemas.microsoft.com/office/powerpoint/2010/main" val="17401789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r>
              <a:rPr lang="de-DE" dirty="0" smtClean="0"/>
              <a:t>Auf gute Partnerschaft ?! </a:t>
            </a:r>
            <a:br>
              <a:rPr lang="de-DE" dirty="0" smtClean="0"/>
            </a:br>
            <a:r>
              <a:rPr lang="de-DE" dirty="0" smtClean="0"/>
              <a:t>Direktversicherung und rückgedeckte Unterstützungskasse</a:t>
            </a:r>
            <a:endParaRPr lang="de-DE" dirty="0"/>
          </a:p>
        </p:txBody>
      </p:sp>
    </p:spTree>
    <p:extLst>
      <p:ext uri="{BB962C8B-B14F-4D97-AF65-F5344CB8AC3E}">
        <p14:creationId xmlns:p14="http://schemas.microsoft.com/office/powerpoint/2010/main" val="25149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19</a:t>
            </a:fld>
            <a:endParaRPr lang="de-DE" dirty="0"/>
          </a:p>
        </p:txBody>
      </p:sp>
      <p:sp>
        <p:nvSpPr>
          <p:cNvPr id="5" name="Titel 4"/>
          <p:cNvSpPr>
            <a:spLocks noGrp="1"/>
          </p:cNvSpPr>
          <p:nvPr>
            <p:ph type="title"/>
          </p:nvPr>
        </p:nvSpPr>
        <p:spPr/>
        <p:txBody>
          <a:bodyPr/>
          <a:lstStyle/>
          <a:p>
            <a:r>
              <a:rPr lang="de-DE" b="1" dirty="0" smtClean="0">
                <a:solidFill>
                  <a:srgbClr val="00B050"/>
                </a:solidFill>
              </a:rPr>
              <a:t>DV</a:t>
            </a:r>
            <a:r>
              <a:rPr lang="de-DE" dirty="0" smtClean="0"/>
              <a:t> + UK = Starkes Doppel</a:t>
            </a:r>
            <a:endParaRPr lang="de-DE" dirty="0"/>
          </a:p>
        </p:txBody>
      </p:sp>
      <p:pic>
        <p:nvPicPr>
          <p:cNvPr id="6" name="Grafik 5"/>
          <p:cNvPicPr>
            <a:picLocks noChangeAspect="1"/>
          </p:cNvPicPr>
          <p:nvPr/>
        </p:nvPicPr>
        <p:blipFill>
          <a:blip r:embed="rId2"/>
          <a:stretch>
            <a:fillRect/>
          </a:stretch>
        </p:blipFill>
        <p:spPr>
          <a:xfrm>
            <a:off x="298533" y="1614487"/>
            <a:ext cx="4295775" cy="3324225"/>
          </a:xfrm>
          <a:prstGeom prst="rect">
            <a:avLst/>
          </a:prstGeom>
        </p:spPr>
      </p:pic>
      <p:pic>
        <p:nvPicPr>
          <p:cNvPr id="7" name="Grafik 6"/>
          <p:cNvPicPr>
            <a:picLocks noChangeAspect="1"/>
          </p:cNvPicPr>
          <p:nvPr/>
        </p:nvPicPr>
        <p:blipFill>
          <a:blip r:embed="rId3"/>
          <a:stretch>
            <a:fillRect/>
          </a:stretch>
        </p:blipFill>
        <p:spPr>
          <a:xfrm>
            <a:off x="5287628" y="1726378"/>
            <a:ext cx="2851784" cy="3100441"/>
          </a:xfrm>
          <a:prstGeom prst="rect">
            <a:avLst/>
          </a:prstGeom>
        </p:spPr>
      </p:pic>
      <p:pic>
        <p:nvPicPr>
          <p:cNvPr id="8" name="Grafik 7"/>
          <p:cNvPicPr>
            <a:picLocks noChangeAspect="1"/>
          </p:cNvPicPr>
          <p:nvPr/>
        </p:nvPicPr>
        <p:blipFill>
          <a:blip r:embed="rId4"/>
          <a:stretch>
            <a:fillRect/>
          </a:stretch>
        </p:blipFill>
        <p:spPr>
          <a:xfrm>
            <a:off x="8831894" y="1726378"/>
            <a:ext cx="3126351" cy="3100441"/>
          </a:xfrm>
          <a:prstGeom prst="rect">
            <a:avLst/>
          </a:prstGeom>
        </p:spPr>
      </p:pic>
      <p:pic>
        <p:nvPicPr>
          <p:cNvPr id="12" name="Grafik 11"/>
          <p:cNvPicPr>
            <a:picLocks noChangeAspect="1"/>
          </p:cNvPicPr>
          <p:nvPr/>
        </p:nvPicPr>
        <p:blipFill>
          <a:blip r:embed="rId5"/>
          <a:stretch>
            <a:fillRect/>
          </a:stretch>
        </p:blipFill>
        <p:spPr>
          <a:xfrm>
            <a:off x="9970170" y="5874757"/>
            <a:ext cx="1210752" cy="954797"/>
          </a:xfrm>
          <a:prstGeom prst="rect">
            <a:avLst/>
          </a:prstGeom>
        </p:spPr>
      </p:pic>
      <p:sp>
        <p:nvSpPr>
          <p:cNvPr id="3" name="Textfeld 2"/>
          <p:cNvSpPr txBox="1"/>
          <p:nvPr/>
        </p:nvSpPr>
        <p:spPr>
          <a:xfrm>
            <a:off x="8983502" y="5271731"/>
            <a:ext cx="2326106" cy="369332"/>
          </a:xfrm>
          <a:prstGeom prst="rect">
            <a:avLst/>
          </a:prstGeom>
          <a:noFill/>
        </p:spPr>
        <p:txBody>
          <a:bodyPr wrap="square" rtlCol="0">
            <a:spAutoFit/>
          </a:bodyPr>
          <a:lstStyle/>
          <a:p>
            <a:r>
              <a:rPr lang="de-DE" dirty="0"/>
              <a:t>8</a:t>
            </a:r>
            <a:r>
              <a:rPr lang="de-DE" dirty="0" smtClean="0"/>
              <a:t>% BBG = 584 €</a:t>
            </a:r>
            <a:endParaRPr lang="de-DE" dirty="0"/>
          </a:p>
        </p:txBody>
      </p:sp>
      <p:sp>
        <p:nvSpPr>
          <p:cNvPr id="13" name="Textfeld 12"/>
          <p:cNvSpPr txBox="1"/>
          <p:nvPr/>
        </p:nvSpPr>
        <p:spPr>
          <a:xfrm>
            <a:off x="5662787" y="5271731"/>
            <a:ext cx="2326106" cy="369332"/>
          </a:xfrm>
          <a:prstGeom prst="rect">
            <a:avLst/>
          </a:prstGeom>
          <a:noFill/>
        </p:spPr>
        <p:txBody>
          <a:bodyPr wrap="square" rtlCol="0">
            <a:spAutoFit/>
          </a:bodyPr>
          <a:lstStyle/>
          <a:p>
            <a:r>
              <a:rPr lang="de-DE" dirty="0" smtClean="0"/>
              <a:t>Bis 4% BBG = 292 €</a:t>
            </a:r>
            <a:endParaRPr lang="de-DE" dirty="0"/>
          </a:p>
        </p:txBody>
      </p:sp>
      <p:sp>
        <p:nvSpPr>
          <p:cNvPr id="4" name="Textfeld 3"/>
          <p:cNvSpPr txBox="1"/>
          <p:nvPr/>
        </p:nvSpPr>
        <p:spPr>
          <a:xfrm>
            <a:off x="365475" y="6511301"/>
            <a:ext cx="3657600" cy="261610"/>
          </a:xfrm>
          <a:prstGeom prst="rect">
            <a:avLst/>
          </a:prstGeom>
          <a:noFill/>
        </p:spPr>
        <p:txBody>
          <a:bodyPr wrap="square" rtlCol="0">
            <a:spAutoFit/>
          </a:bodyPr>
          <a:lstStyle/>
          <a:p>
            <a:r>
              <a:rPr lang="de-DE" sz="1100" dirty="0" smtClean="0"/>
              <a:t>20% Zuschuss (48,66)</a:t>
            </a:r>
            <a:endParaRPr lang="de-DE" sz="1100" dirty="0"/>
          </a:p>
        </p:txBody>
      </p:sp>
    </p:spTree>
    <p:extLst>
      <p:ext uri="{BB962C8B-B14F-4D97-AF65-F5344CB8AC3E}">
        <p14:creationId xmlns:p14="http://schemas.microsoft.com/office/powerpoint/2010/main" val="1335494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sp>
        <p:nvSpPr>
          <p:cNvPr id="3" name="Textplatzhalter 2"/>
          <p:cNvSpPr>
            <a:spLocks noGrp="1"/>
          </p:cNvSpPr>
          <p:nvPr>
            <p:ph type="body" sz="quarter" idx="10"/>
          </p:nvPr>
        </p:nvSpPr>
        <p:spPr>
          <a:xfrm>
            <a:off x="365475" y="1557755"/>
            <a:ext cx="11350026" cy="395680"/>
          </a:xfrm>
        </p:spPr>
        <p:txBody>
          <a:bodyPr/>
          <a:lstStyle/>
          <a:p>
            <a:r>
              <a:rPr lang="de-DE" dirty="0" smtClean="0"/>
              <a:t>Wer kennt den ? </a:t>
            </a:r>
            <a:endParaRPr lang="de-DE" dirty="0"/>
          </a:p>
        </p:txBody>
      </p:sp>
      <p:sp>
        <p:nvSpPr>
          <p:cNvPr id="5" name="Titel 4"/>
          <p:cNvSpPr>
            <a:spLocks noGrp="1"/>
          </p:cNvSpPr>
          <p:nvPr>
            <p:ph type="title"/>
          </p:nvPr>
        </p:nvSpPr>
        <p:spPr/>
        <p:txBody>
          <a:bodyPr/>
          <a:lstStyle/>
          <a:p>
            <a:r>
              <a:rPr lang="de-DE" dirty="0" smtClean="0"/>
              <a:t>Vom Standesamt genehmigte Namen : KEIN Scherz </a:t>
            </a:r>
            <a:endParaRPr lang="de-DE" dirty="0"/>
          </a:p>
        </p:txBody>
      </p:sp>
      <p:pic>
        <p:nvPicPr>
          <p:cNvPr id="6" name="Grafik 5"/>
          <p:cNvPicPr>
            <a:picLocks noChangeAspect="1"/>
          </p:cNvPicPr>
          <p:nvPr/>
        </p:nvPicPr>
        <p:blipFill>
          <a:blip r:embed="rId2"/>
          <a:stretch>
            <a:fillRect/>
          </a:stretch>
        </p:blipFill>
        <p:spPr>
          <a:xfrm>
            <a:off x="1038224" y="1980280"/>
            <a:ext cx="9810750" cy="1390650"/>
          </a:xfrm>
          <a:prstGeom prst="rect">
            <a:avLst/>
          </a:prstGeom>
        </p:spPr>
      </p:pic>
      <p:sp>
        <p:nvSpPr>
          <p:cNvPr id="7" name="Textfeld 6"/>
          <p:cNvSpPr txBox="1"/>
          <p:nvPr/>
        </p:nvSpPr>
        <p:spPr>
          <a:xfrm>
            <a:off x="5093292" y="3439225"/>
            <a:ext cx="1572126" cy="369332"/>
          </a:xfrm>
          <a:prstGeom prst="rect">
            <a:avLst/>
          </a:prstGeom>
          <a:solidFill>
            <a:srgbClr val="FFFF00"/>
          </a:solidFill>
        </p:spPr>
        <p:txBody>
          <a:bodyPr wrap="square" rtlCol="0">
            <a:spAutoFit/>
          </a:bodyPr>
          <a:lstStyle/>
          <a:p>
            <a:r>
              <a:rPr lang="de-DE" b="1" dirty="0" smtClean="0"/>
              <a:t>Matt Damon</a:t>
            </a:r>
            <a:endParaRPr lang="de-DE" b="1" dirty="0"/>
          </a:p>
        </p:txBody>
      </p:sp>
      <p:pic>
        <p:nvPicPr>
          <p:cNvPr id="8" name="Grafik 7"/>
          <p:cNvPicPr>
            <a:picLocks noChangeAspect="1"/>
          </p:cNvPicPr>
          <p:nvPr/>
        </p:nvPicPr>
        <p:blipFill>
          <a:blip r:embed="rId3"/>
          <a:stretch>
            <a:fillRect/>
          </a:stretch>
        </p:blipFill>
        <p:spPr>
          <a:xfrm>
            <a:off x="547687" y="4360334"/>
            <a:ext cx="10791825" cy="1485900"/>
          </a:xfrm>
          <a:prstGeom prst="rect">
            <a:avLst/>
          </a:prstGeom>
        </p:spPr>
      </p:pic>
      <p:sp>
        <p:nvSpPr>
          <p:cNvPr id="9" name="Textfeld 8"/>
          <p:cNvSpPr txBox="1"/>
          <p:nvPr/>
        </p:nvSpPr>
        <p:spPr>
          <a:xfrm>
            <a:off x="365475" y="3853613"/>
            <a:ext cx="3842084" cy="461665"/>
          </a:xfrm>
          <a:prstGeom prst="rect">
            <a:avLst/>
          </a:prstGeom>
          <a:noFill/>
        </p:spPr>
        <p:txBody>
          <a:bodyPr wrap="square" rtlCol="0">
            <a:spAutoFit/>
          </a:bodyPr>
          <a:lstStyle/>
          <a:p>
            <a:r>
              <a:rPr lang="de-DE" sz="2400" dirty="0" smtClean="0">
                <a:solidFill>
                  <a:srgbClr val="00B0F0"/>
                </a:solidFill>
              </a:rPr>
              <a:t>Wer kennt den  ?</a:t>
            </a:r>
            <a:endParaRPr lang="de-DE" sz="2400" dirty="0">
              <a:solidFill>
                <a:srgbClr val="00B0F0"/>
              </a:solidFill>
            </a:endParaRPr>
          </a:p>
        </p:txBody>
      </p:sp>
      <p:sp>
        <p:nvSpPr>
          <p:cNvPr id="10" name="Textfeld 9"/>
          <p:cNvSpPr txBox="1"/>
          <p:nvPr/>
        </p:nvSpPr>
        <p:spPr>
          <a:xfrm>
            <a:off x="5093292" y="6030790"/>
            <a:ext cx="1572126" cy="369332"/>
          </a:xfrm>
          <a:prstGeom prst="rect">
            <a:avLst/>
          </a:prstGeom>
          <a:solidFill>
            <a:srgbClr val="FFFF00"/>
          </a:solidFill>
        </p:spPr>
        <p:txBody>
          <a:bodyPr wrap="square" rtlCol="0">
            <a:spAutoFit/>
          </a:bodyPr>
          <a:lstStyle/>
          <a:p>
            <a:r>
              <a:rPr lang="de-DE" b="1" dirty="0" smtClean="0"/>
              <a:t>Matt-Eagle</a:t>
            </a:r>
            <a:endParaRPr lang="de-DE" b="1" dirty="0"/>
          </a:p>
        </p:txBody>
      </p:sp>
    </p:spTree>
    <p:extLst>
      <p:ext uri="{BB962C8B-B14F-4D97-AF65-F5344CB8AC3E}">
        <p14:creationId xmlns:p14="http://schemas.microsoft.com/office/powerpoint/2010/main" val="148264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9" grpId="0"/>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20</a:t>
            </a:fld>
            <a:endParaRPr lang="de-DE" dirty="0"/>
          </a:p>
        </p:txBody>
      </p:sp>
      <p:pic>
        <p:nvPicPr>
          <p:cNvPr id="6" name="Grafik 5"/>
          <p:cNvPicPr>
            <a:picLocks noChangeAspect="1"/>
          </p:cNvPicPr>
          <p:nvPr/>
        </p:nvPicPr>
        <p:blipFill>
          <a:blip r:embed="rId2"/>
          <a:stretch>
            <a:fillRect/>
          </a:stretch>
        </p:blipFill>
        <p:spPr>
          <a:xfrm>
            <a:off x="247259" y="1596189"/>
            <a:ext cx="6495202" cy="4852737"/>
          </a:xfrm>
          <a:prstGeom prst="rect">
            <a:avLst/>
          </a:prstGeom>
          <a:ln>
            <a:solidFill>
              <a:schemeClr val="accent1"/>
            </a:solidFill>
          </a:ln>
        </p:spPr>
      </p:pic>
      <p:sp>
        <p:nvSpPr>
          <p:cNvPr id="8" name="Titel 4"/>
          <p:cNvSpPr>
            <a:spLocks noGrp="1"/>
          </p:cNvSpPr>
          <p:nvPr>
            <p:ph type="title"/>
          </p:nvPr>
        </p:nvSpPr>
        <p:spPr/>
        <p:txBody>
          <a:bodyPr/>
          <a:lstStyle/>
          <a:p>
            <a:r>
              <a:rPr lang="de-DE" dirty="0" smtClean="0"/>
              <a:t>DV + UK = Starkes Doppel</a:t>
            </a:r>
            <a:endParaRPr lang="de-DE" dirty="0"/>
          </a:p>
        </p:txBody>
      </p:sp>
      <p:pic>
        <p:nvPicPr>
          <p:cNvPr id="9" name="Grafik 8"/>
          <p:cNvPicPr>
            <a:picLocks noChangeAspect="1"/>
          </p:cNvPicPr>
          <p:nvPr/>
        </p:nvPicPr>
        <p:blipFill>
          <a:blip r:embed="rId3"/>
          <a:stretch>
            <a:fillRect/>
          </a:stretch>
        </p:blipFill>
        <p:spPr>
          <a:xfrm>
            <a:off x="7098208" y="1778849"/>
            <a:ext cx="4717843" cy="2560539"/>
          </a:xfrm>
          <a:prstGeom prst="rect">
            <a:avLst/>
          </a:prstGeom>
          <a:ln>
            <a:solidFill>
              <a:schemeClr val="accent1"/>
            </a:solidFill>
          </a:ln>
        </p:spPr>
      </p:pic>
      <p:sp>
        <p:nvSpPr>
          <p:cNvPr id="10" name="Textfeld 9"/>
          <p:cNvSpPr txBox="1"/>
          <p:nvPr/>
        </p:nvSpPr>
        <p:spPr>
          <a:xfrm>
            <a:off x="7179627" y="5180886"/>
            <a:ext cx="4555722" cy="923330"/>
          </a:xfrm>
          <a:prstGeom prst="rect">
            <a:avLst/>
          </a:prstGeom>
          <a:solidFill>
            <a:srgbClr val="FFFF00"/>
          </a:solidFill>
          <a:ln>
            <a:solidFill>
              <a:schemeClr val="accent1"/>
            </a:solidFill>
          </a:ln>
        </p:spPr>
        <p:txBody>
          <a:bodyPr wrap="square" rtlCol="0">
            <a:spAutoFit/>
          </a:bodyPr>
          <a:lstStyle/>
          <a:p>
            <a:r>
              <a:rPr lang="de-DE" dirty="0" smtClean="0"/>
              <a:t>                              </a:t>
            </a:r>
            <a:r>
              <a:rPr lang="de-DE" b="1" dirty="0" smtClean="0"/>
              <a:t>584</a:t>
            </a:r>
          </a:p>
          <a:p>
            <a:r>
              <a:rPr lang="de-DE" dirty="0" smtClean="0"/>
              <a:t>320 (nur über DV nach §3.63 EStG)  Oder 236 im Kombi-Modell</a:t>
            </a:r>
            <a:endParaRPr lang="de-DE" dirty="0"/>
          </a:p>
        </p:txBody>
      </p:sp>
    </p:spTree>
    <p:extLst>
      <p:ext uri="{BB962C8B-B14F-4D97-AF65-F5344CB8AC3E}">
        <p14:creationId xmlns:p14="http://schemas.microsoft.com/office/powerpoint/2010/main" val="2201581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21</a:t>
            </a:fld>
            <a:endParaRPr lang="de-DE" dirty="0"/>
          </a:p>
        </p:txBody>
      </p:sp>
      <p:sp>
        <p:nvSpPr>
          <p:cNvPr id="5" name="Titel 4"/>
          <p:cNvSpPr>
            <a:spLocks noGrp="1"/>
          </p:cNvSpPr>
          <p:nvPr>
            <p:ph type="title"/>
          </p:nvPr>
        </p:nvSpPr>
        <p:spPr/>
        <p:txBody>
          <a:bodyPr/>
          <a:lstStyle/>
          <a:p>
            <a:r>
              <a:rPr lang="de-DE" dirty="0" smtClean="0"/>
              <a:t>Das starke Doppel</a:t>
            </a:r>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945537939"/>
              </p:ext>
            </p:extLst>
          </p:nvPr>
        </p:nvGraphicFramePr>
        <p:xfrm>
          <a:off x="1379430" y="2283581"/>
          <a:ext cx="8630843" cy="2763063"/>
        </p:xfrm>
        <a:graphic>
          <a:graphicData uri="http://schemas.openxmlformats.org/drawingml/2006/table">
            <a:tbl>
              <a:tblPr firstRow="1" bandRow="1">
                <a:tableStyleId>{5C22544A-7EE6-4342-B048-85BDC9FD1C3A}</a:tableStyleId>
              </a:tblPr>
              <a:tblGrid>
                <a:gridCol w="2865157"/>
                <a:gridCol w="1759772"/>
                <a:gridCol w="1907157"/>
                <a:gridCol w="2098757"/>
              </a:tblGrid>
              <a:tr h="616221">
                <a:tc>
                  <a:txBody>
                    <a:bodyPr/>
                    <a:lstStyle/>
                    <a:p>
                      <a:r>
                        <a:rPr lang="de-DE" dirty="0" smtClean="0"/>
                        <a:t>Nettoanteil</a:t>
                      </a:r>
                      <a:endParaRPr lang="de-DE" dirty="0"/>
                    </a:p>
                  </a:txBody>
                  <a:tcPr/>
                </a:tc>
                <a:tc>
                  <a:txBody>
                    <a:bodyPr/>
                    <a:lstStyle/>
                    <a:p>
                      <a:r>
                        <a:rPr lang="de-DE" dirty="0" smtClean="0"/>
                        <a:t>Sparbeitrag</a:t>
                      </a:r>
                      <a:endParaRPr lang="de-DE" dirty="0"/>
                    </a:p>
                  </a:txBody>
                  <a:tcPr/>
                </a:tc>
                <a:tc>
                  <a:txBody>
                    <a:bodyPr/>
                    <a:lstStyle/>
                    <a:p>
                      <a:r>
                        <a:rPr lang="de-DE" dirty="0" smtClean="0"/>
                        <a:t>Gesamtrente</a:t>
                      </a:r>
                      <a:endParaRPr lang="de-DE" dirty="0"/>
                    </a:p>
                  </a:txBody>
                  <a:tcPr/>
                </a:tc>
                <a:tc>
                  <a:txBody>
                    <a:bodyPr/>
                    <a:lstStyle/>
                    <a:p>
                      <a:r>
                        <a:rPr lang="de-DE" dirty="0" smtClean="0"/>
                        <a:t>Gesamtkapital</a:t>
                      </a:r>
                      <a:endParaRPr lang="de-DE" dirty="0"/>
                    </a:p>
                  </a:txBody>
                  <a:tcPr/>
                </a:tc>
              </a:tr>
              <a:tr h="616221">
                <a:tc>
                  <a:txBody>
                    <a:bodyPr/>
                    <a:lstStyle/>
                    <a:p>
                      <a:r>
                        <a:rPr lang="de-DE" dirty="0" smtClean="0"/>
                        <a:t>236 € Kombi-Modell</a:t>
                      </a:r>
                      <a:endParaRPr lang="de-DE" dirty="0"/>
                    </a:p>
                  </a:txBody>
                  <a:tcPr>
                    <a:solidFill>
                      <a:srgbClr val="FFFF00"/>
                    </a:solidFill>
                  </a:tcPr>
                </a:tc>
                <a:tc>
                  <a:txBody>
                    <a:bodyPr/>
                    <a:lstStyle/>
                    <a:p>
                      <a:r>
                        <a:rPr lang="de-DE" dirty="0" smtClean="0"/>
                        <a:t>584 €</a:t>
                      </a:r>
                      <a:endParaRPr lang="de-DE" dirty="0"/>
                    </a:p>
                  </a:txBody>
                  <a:tcPr/>
                </a:tc>
                <a:tc>
                  <a:txBody>
                    <a:bodyPr/>
                    <a:lstStyle/>
                    <a:p>
                      <a:r>
                        <a:rPr lang="de-DE" dirty="0" smtClean="0"/>
                        <a:t>1.348 €</a:t>
                      </a:r>
                      <a:endParaRPr lang="de-DE" dirty="0"/>
                    </a:p>
                  </a:txBody>
                  <a:tcPr/>
                </a:tc>
                <a:tc>
                  <a:txBody>
                    <a:bodyPr/>
                    <a:lstStyle/>
                    <a:p>
                      <a:r>
                        <a:rPr lang="de-DE" dirty="0" smtClean="0"/>
                        <a:t>534.363 €</a:t>
                      </a:r>
                      <a:endParaRPr lang="de-DE" dirty="0"/>
                    </a:p>
                  </a:txBody>
                  <a:tcPr/>
                </a:tc>
              </a:tr>
              <a:tr h="616221">
                <a:tc>
                  <a:txBody>
                    <a:bodyPr/>
                    <a:lstStyle/>
                    <a:p>
                      <a:r>
                        <a:rPr lang="de-DE" dirty="0" smtClean="0"/>
                        <a:t>236 € (i.R. §3.63 )</a:t>
                      </a:r>
                      <a:endParaRPr lang="de-DE" dirty="0"/>
                    </a:p>
                  </a:txBody>
                  <a:tcPr/>
                </a:tc>
                <a:tc>
                  <a:txBody>
                    <a:bodyPr/>
                    <a:lstStyle/>
                    <a:p>
                      <a:r>
                        <a:rPr lang="de-DE" dirty="0" smtClean="0"/>
                        <a:t>464 €</a:t>
                      </a:r>
                      <a:endParaRPr lang="de-DE" dirty="0"/>
                    </a:p>
                  </a:txBody>
                  <a:tcPr/>
                </a:tc>
                <a:tc>
                  <a:txBody>
                    <a:bodyPr/>
                    <a:lstStyle/>
                    <a:p>
                      <a:r>
                        <a:rPr lang="de-DE" dirty="0" smtClean="0"/>
                        <a:t>1.071 €</a:t>
                      </a:r>
                      <a:endParaRPr lang="de-DE" dirty="0"/>
                    </a:p>
                  </a:txBody>
                  <a:tcPr/>
                </a:tc>
                <a:tc>
                  <a:txBody>
                    <a:bodyPr/>
                    <a:lstStyle/>
                    <a:p>
                      <a:r>
                        <a:rPr lang="de-DE" dirty="0" smtClean="0"/>
                        <a:t>424.561 €</a:t>
                      </a:r>
                      <a:endParaRPr lang="de-DE" dirty="0"/>
                    </a:p>
                  </a:txBody>
                  <a:tcPr/>
                </a:tc>
              </a:tr>
              <a:tr h="616221">
                <a:tc>
                  <a:txBody>
                    <a:bodyPr/>
                    <a:lstStyle/>
                    <a:p>
                      <a:endParaRPr lang="de-DE" dirty="0"/>
                    </a:p>
                  </a:txBody>
                  <a:tcPr/>
                </a:tc>
                <a:tc>
                  <a:txBody>
                    <a:bodyPr/>
                    <a:lstStyle/>
                    <a:p>
                      <a:r>
                        <a:rPr lang="de-DE" b="1" i="1" dirty="0" smtClean="0"/>
                        <a:t>+ 120 € </a:t>
                      </a:r>
                      <a:r>
                        <a:rPr lang="de-DE" b="1" i="1" dirty="0" err="1" smtClean="0"/>
                        <a:t>mtl</a:t>
                      </a:r>
                      <a:r>
                        <a:rPr lang="de-DE" b="1" i="1" dirty="0" smtClean="0"/>
                        <a:t> MEHR sparen</a:t>
                      </a:r>
                      <a:endParaRPr lang="de-DE" b="1" i="1" dirty="0"/>
                    </a:p>
                  </a:txBody>
                  <a:tcPr>
                    <a:solidFill>
                      <a:srgbClr val="FFFF00"/>
                    </a:solidFill>
                  </a:tcPr>
                </a:tc>
                <a:tc>
                  <a:txBody>
                    <a:bodyPr/>
                    <a:lstStyle/>
                    <a:p>
                      <a:r>
                        <a:rPr lang="de-DE" b="1" i="1" dirty="0" smtClean="0"/>
                        <a:t>+ 277 € mtl. MEHR Rente</a:t>
                      </a:r>
                      <a:endParaRPr lang="de-DE" b="1" i="1" dirty="0"/>
                    </a:p>
                  </a:txBody>
                  <a:tcPr>
                    <a:solidFill>
                      <a:srgbClr val="FFFF00"/>
                    </a:solidFill>
                  </a:tcPr>
                </a:tc>
                <a:tc>
                  <a:txBody>
                    <a:bodyPr/>
                    <a:lstStyle/>
                    <a:p>
                      <a:r>
                        <a:rPr lang="de-DE" b="1" i="1" dirty="0" smtClean="0"/>
                        <a:t> +109.802 € einfach MEHR Kohle</a:t>
                      </a:r>
                      <a:endParaRPr lang="de-DE" b="1" i="1" dirty="0"/>
                    </a:p>
                  </a:txBody>
                  <a:tcPr>
                    <a:solidFill>
                      <a:srgbClr val="FFFF00"/>
                    </a:solidFill>
                  </a:tcPr>
                </a:tc>
              </a:tr>
            </a:tbl>
          </a:graphicData>
        </a:graphic>
      </p:graphicFrame>
      <p:sp>
        <p:nvSpPr>
          <p:cNvPr id="7" name="Textfeld 6"/>
          <p:cNvSpPr txBox="1"/>
          <p:nvPr/>
        </p:nvSpPr>
        <p:spPr>
          <a:xfrm>
            <a:off x="283029" y="6347949"/>
            <a:ext cx="7064828" cy="369332"/>
          </a:xfrm>
          <a:prstGeom prst="rect">
            <a:avLst/>
          </a:prstGeom>
          <a:noFill/>
        </p:spPr>
        <p:txBody>
          <a:bodyPr wrap="square" rtlCol="0">
            <a:spAutoFit/>
          </a:bodyPr>
          <a:lstStyle/>
          <a:p>
            <a:r>
              <a:rPr lang="de-DE" dirty="0" smtClean="0"/>
              <a:t>EA:30 J. Rente 67, Brutto 4,50% Bruttomethode</a:t>
            </a:r>
            <a:endParaRPr lang="de-DE" dirty="0"/>
          </a:p>
        </p:txBody>
      </p:sp>
    </p:spTree>
    <p:extLst>
      <p:ext uri="{BB962C8B-B14F-4D97-AF65-F5344CB8AC3E}">
        <p14:creationId xmlns:p14="http://schemas.microsoft.com/office/powerpoint/2010/main" val="39556440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22</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r>
              <a:rPr lang="de-DE" dirty="0" smtClean="0"/>
              <a:t>Attraktivität des Kombimodells</a:t>
            </a:r>
            <a:endParaRPr lang="de-DE" dirty="0"/>
          </a:p>
        </p:txBody>
      </p:sp>
      <p:pic>
        <p:nvPicPr>
          <p:cNvPr id="6" name="Grafik 5"/>
          <p:cNvPicPr>
            <a:picLocks noChangeAspect="1"/>
          </p:cNvPicPr>
          <p:nvPr/>
        </p:nvPicPr>
        <p:blipFill>
          <a:blip r:embed="rId2"/>
          <a:stretch>
            <a:fillRect/>
          </a:stretch>
        </p:blipFill>
        <p:spPr>
          <a:xfrm>
            <a:off x="0" y="1588620"/>
            <a:ext cx="12192000" cy="4829937"/>
          </a:xfrm>
          <a:prstGeom prst="rect">
            <a:avLst/>
          </a:prstGeom>
        </p:spPr>
      </p:pic>
    </p:spTree>
    <p:extLst>
      <p:ext uri="{BB962C8B-B14F-4D97-AF65-F5344CB8AC3E}">
        <p14:creationId xmlns:p14="http://schemas.microsoft.com/office/powerpoint/2010/main" val="38189724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23</a:t>
            </a:fld>
            <a:endParaRPr lang="de-DE" dirty="0"/>
          </a:p>
        </p:txBody>
      </p:sp>
      <p:sp>
        <p:nvSpPr>
          <p:cNvPr id="4" name="Textplatzhalter 3"/>
          <p:cNvSpPr>
            <a:spLocks noGrp="1"/>
          </p:cNvSpPr>
          <p:nvPr>
            <p:ph type="body" sz="half" idx="2"/>
          </p:nvPr>
        </p:nvSpPr>
        <p:spPr>
          <a:xfrm>
            <a:off x="365474" y="1611952"/>
            <a:ext cx="11369325" cy="5005416"/>
          </a:xfrm>
        </p:spPr>
        <p:txBody>
          <a:bodyPr/>
          <a:lstStyle/>
          <a:p>
            <a:pPr marL="0" indent="0">
              <a:buNone/>
            </a:pPr>
            <a:r>
              <a:rPr lang="de-DE" dirty="0" smtClean="0">
                <a:solidFill>
                  <a:srgbClr val="000000"/>
                </a:solidFill>
                <a:latin typeface="Roboto-Regular"/>
              </a:rPr>
              <a:t>Die </a:t>
            </a:r>
            <a:r>
              <a:rPr lang="de-DE" dirty="0">
                <a:solidFill>
                  <a:srgbClr val="000000"/>
                </a:solidFill>
                <a:latin typeface="Roboto-Regular"/>
              </a:rPr>
              <a:t>Einführung</a:t>
            </a:r>
          </a:p>
          <a:p>
            <a:pPr marL="0" indent="0">
              <a:buNone/>
            </a:pPr>
            <a:r>
              <a:rPr lang="de-DE" sz="900" dirty="0" smtClean="0">
                <a:solidFill>
                  <a:srgbClr val="00A7EC"/>
                </a:solidFill>
                <a:latin typeface="OpenSymbol"/>
              </a:rPr>
              <a:t>	 </a:t>
            </a:r>
            <a:r>
              <a:rPr lang="de-DE" dirty="0">
                <a:solidFill>
                  <a:srgbClr val="000000"/>
                </a:solidFill>
                <a:latin typeface="Roboto-Regular"/>
              </a:rPr>
              <a:t>einer arbeitgeberfinanzierten bAV</a:t>
            </a:r>
          </a:p>
          <a:p>
            <a:pPr marL="0" indent="0">
              <a:buNone/>
            </a:pPr>
            <a:r>
              <a:rPr lang="de-DE" sz="900" dirty="0">
                <a:solidFill>
                  <a:srgbClr val="00A7EC"/>
                </a:solidFill>
                <a:latin typeface="OpenSymbol"/>
              </a:rPr>
              <a:t>	</a:t>
            </a:r>
            <a:r>
              <a:rPr lang="de-DE" dirty="0" smtClean="0">
                <a:solidFill>
                  <a:srgbClr val="000000"/>
                </a:solidFill>
                <a:latin typeface="Roboto-Regular"/>
              </a:rPr>
              <a:t>und </a:t>
            </a:r>
            <a:r>
              <a:rPr lang="de-DE" dirty="0">
                <a:solidFill>
                  <a:srgbClr val="000000"/>
                </a:solidFill>
                <a:latin typeface="Roboto-Regular"/>
              </a:rPr>
              <a:t>/ oder einer weiteren arbeitnehmerfinanzierter bAV,</a:t>
            </a:r>
          </a:p>
          <a:p>
            <a:pPr marL="0" indent="0">
              <a:buNone/>
            </a:pPr>
            <a:r>
              <a:rPr lang="de-DE" dirty="0" smtClean="0">
                <a:solidFill>
                  <a:srgbClr val="000000"/>
                </a:solidFill>
                <a:latin typeface="Roboto-Regular"/>
              </a:rPr>
              <a:t>	die </a:t>
            </a:r>
            <a:r>
              <a:rPr lang="de-DE" dirty="0">
                <a:solidFill>
                  <a:srgbClr val="000000"/>
                </a:solidFill>
                <a:latin typeface="Roboto-Regular"/>
              </a:rPr>
              <a:t>den steuer- und sozialversicherungsfreien Dotierungsrahmen von § 3 Nr. 63 EStG </a:t>
            </a:r>
            <a:r>
              <a:rPr lang="de-DE" dirty="0" smtClean="0">
                <a:solidFill>
                  <a:srgbClr val="000000"/>
                </a:solidFill>
                <a:latin typeface="Roboto-Regular"/>
              </a:rPr>
              <a:t>	unberührt </a:t>
            </a:r>
            <a:r>
              <a:rPr lang="de-DE" dirty="0">
                <a:solidFill>
                  <a:srgbClr val="000000"/>
                </a:solidFill>
                <a:latin typeface="Roboto-Regular"/>
              </a:rPr>
              <a:t>lässt</a:t>
            </a:r>
            <a:r>
              <a:rPr lang="de-DE" dirty="0" smtClean="0">
                <a:solidFill>
                  <a:srgbClr val="000000"/>
                </a:solidFill>
                <a:latin typeface="Roboto-Regular"/>
              </a:rPr>
              <a:t>, gewollt </a:t>
            </a:r>
            <a:r>
              <a:rPr lang="de-DE" dirty="0">
                <a:solidFill>
                  <a:srgbClr val="000000"/>
                </a:solidFill>
                <a:latin typeface="Roboto-Regular"/>
              </a:rPr>
              <a:t>ist.</a:t>
            </a:r>
          </a:p>
          <a:p>
            <a:pPr marL="0" indent="0">
              <a:buNone/>
            </a:pPr>
            <a:r>
              <a:rPr lang="de-DE" sz="900" dirty="0" smtClean="0">
                <a:solidFill>
                  <a:srgbClr val="00A7EC"/>
                </a:solidFill>
                <a:latin typeface="OpenSymbol"/>
              </a:rPr>
              <a:t> </a:t>
            </a:r>
            <a:r>
              <a:rPr lang="de-DE" dirty="0">
                <a:solidFill>
                  <a:srgbClr val="000000"/>
                </a:solidFill>
                <a:latin typeface="Roboto-Regular"/>
              </a:rPr>
              <a:t>Wenn gleichzeitig eine Bilanzberührung nicht erwünscht ist.</a:t>
            </a:r>
          </a:p>
          <a:p>
            <a:pPr marL="0" indent="0">
              <a:buNone/>
            </a:pPr>
            <a:r>
              <a:rPr lang="de-DE" sz="900" dirty="0" smtClean="0">
                <a:solidFill>
                  <a:srgbClr val="00A7EC"/>
                </a:solidFill>
                <a:latin typeface="OpenSymbol"/>
              </a:rPr>
              <a:t> </a:t>
            </a:r>
            <a:r>
              <a:rPr lang="de-DE" dirty="0">
                <a:solidFill>
                  <a:srgbClr val="000000"/>
                </a:solidFill>
                <a:latin typeface="Roboto-Regular"/>
              </a:rPr>
              <a:t>Niedrigzinsphase und Inflation machen mehr bAV für viele Arbeitnehmer zwingend.</a:t>
            </a:r>
          </a:p>
          <a:p>
            <a:pPr marL="0" indent="0">
              <a:buNone/>
            </a:pPr>
            <a:endParaRPr lang="de-DE" sz="900" dirty="0" smtClean="0">
              <a:solidFill>
                <a:srgbClr val="00A7EC"/>
              </a:solidFill>
              <a:latin typeface="OpenSymbol"/>
            </a:endParaRPr>
          </a:p>
          <a:p>
            <a:pPr marL="0" indent="0">
              <a:buNone/>
            </a:pPr>
            <a:r>
              <a:rPr lang="de-DE" sz="900" dirty="0" smtClean="0">
                <a:solidFill>
                  <a:srgbClr val="00A7EC"/>
                </a:solidFill>
                <a:latin typeface="OpenSymbol"/>
              </a:rPr>
              <a:t> </a:t>
            </a:r>
            <a:r>
              <a:rPr lang="de-DE" dirty="0">
                <a:solidFill>
                  <a:srgbClr val="000000"/>
                </a:solidFill>
                <a:latin typeface="Roboto-Regular"/>
              </a:rPr>
              <a:t>P.S.: Auch scheinbare Gutverdiener laufen in die Altersarmut, wenn nicht &gt; 4 % der BBG </a:t>
            </a:r>
            <a:r>
              <a:rPr lang="de-DE" dirty="0" smtClean="0">
                <a:solidFill>
                  <a:srgbClr val="000000"/>
                </a:solidFill>
                <a:latin typeface="Roboto-Regular"/>
              </a:rPr>
              <a:t>     </a:t>
            </a:r>
          </a:p>
          <a:p>
            <a:pPr marL="0" indent="0">
              <a:buNone/>
            </a:pPr>
            <a:r>
              <a:rPr lang="de-DE" dirty="0">
                <a:solidFill>
                  <a:srgbClr val="000000"/>
                </a:solidFill>
                <a:latin typeface="Roboto-Regular"/>
              </a:rPr>
              <a:t> </a:t>
            </a:r>
            <a:r>
              <a:rPr lang="de-DE" dirty="0" smtClean="0">
                <a:solidFill>
                  <a:srgbClr val="000000"/>
                </a:solidFill>
                <a:latin typeface="Roboto-Regular"/>
              </a:rPr>
              <a:t>        vorgesorgt </a:t>
            </a:r>
            <a:r>
              <a:rPr lang="de-DE" dirty="0">
                <a:solidFill>
                  <a:srgbClr val="000000"/>
                </a:solidFill>
                <a:latin typeface="Roboto-Regular"/>
              </a:rPr>
              <a:t>wird.</a:t>
            </a:r>
          </a:p>
          <a:p>
            <a:pPr marL="0" indent="0">
              <a:buNone/>
            </a:pPr>
            <a:endParaRPr lang="de-DE" dirty="0"/>
          </a:p>
        </p:txBody>
      </p:sp>
      <p:sp>
        <p:nvSpPr>
          <p:cNvPr id="5" name="Titel 4"/>
          <p:cNvSpPr>
            <a:spLocks noGrp="1"/>
          </p:cNvSpPr>
          <p:nvPr>
            <p:ph type="title"/>
          </p:nvPr>
        </p:nvSpPr>
        <p:spPr/>
        <p:txBody>
          <a:bodyPr/>
          <a:lstStyle/>
          <a:p>
            <a:r>
              <a:rPr lang="de-DE" dirty="0">
                <a:solidFill>
                  <a:srgbClr val="000000"/>
                </a:solidFill>
                <a:latin typeface="Roboto-Regular"/>
              </a:rPr>
              <a:t>Die Kombination DV plus UK ist attraktiv, wenn</a:t>
            </a:r>
            <a:br>
              <a:rPr lang="de-DE" dirty="0">
                <a:solidFill>
                  <a:srgbClr val="000000"/>
                </a:solidFill>
                <a:latin typeface="Roboto-Regular"/>
              </a:rPr>
            </a:br>
            <a:endParaRPr lang="de-DE" dirty="0"/>
          </a:p>
        </p:txBody>
      </p:sp>
    </p:spTree>
    <p:extLst>
      <p:ext uri="{BB962C8B-B14F-4D97-AF65-F5344CB8AC3E}">
        <p14:creationId xmlns:p14="http://schemas.microsoft.com/office/powerpoint/2010/main" val="2157567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24</a:t>
            </a:fld>
            <a:endParaRPr lang="de-DE" dirty="0"/>
          </a:p>
        </p:txBody>
      </p:sp>
      <p:sp>
        <p:nvSpPr>
          <p:cNvPr id="5" name="Titel 4"/>
          <p:cNvSpPr>
            <a:spLocks noGrp="1"/>
          </p:cNvSpPr>
          <p:nvPr>
            <p:ph type="title"/>
          </p:nvPr>
        </p:nvSpPr>
        <p:spPr/>
        <p:txBody>
          <a:bodyPr/>
          <a:lstStyle/>
          <a:p>
            <a:r>
              <a:rPr lang="de-DE" dirty="0" smtClean="0"/>
              <a:t>Das Problem in der Praxis</a:t>
            </a:r>
            <a:endParaRPr lang="de-DE" dirty="0"/>
          </a:p>
        </p:txBody>
      </p:sp>
      <p:sp>
        <p:nvSpPr>
          <p:cNvPr id="6" name="Textfeld 5"/>
          <p:cNvSpPr txBox="1"/>
          <p:nvPr/>
        </p:nvSpPr>
        <p:spPr>
          <a:xfrm>
            <a:off x="88232" y="1780674"/>
            <a:ext cx="12360442" cy="3477875"/>
          </a:xfrm>
          <a:prstGeom prst="rect">
            <a:avLst/>
          </a:prstGeom>
          <a:noFill/>
        </p:spPr>
        <p:txBody>
          <a:bodyPr wrap="square" rtlCol="0">
            <a:spAutoFit/>
          </a:bodyPr>
          <a:lstStyle/>
          <a:p>
            <a:r>
              <a:rPr lang="de-DE" sz="2000" b="1" dirty="0" smtClean="0"/>
              <a:t>Zwei </a:t>
            </a:r>
            <a:r>
              <a:rPr lang="de-DE" sz="2000" b="1" dirty="0"/>
              <a:t>Durchführungswege mit jeweils eigenen </a:t>
            </a:r>
            <a:r>
              <a:rPr lang="de-DE" sz="2000" b="1" dirty="0" smtClean="0"/>
              <a:t>Spielregeln !</a:t>
            </a:r>
          </a:p>
          <a:p>
            <a:endParaRPr lang="de-DE" sz="2000" dirty="0"/>
          </a:p>
          <a:p>
            <a:r>
              <a:rPr lang="de-DE" sz="2000" dirty="0"/>
              <a:t>● Kein Gleichlauf im Steuer-, Arbeits- und </a:t>
            </a:r>
            <a:r>
              <a:rPr lang="de-DE" sz="2000" dirty="0" smtClean="0"/>
              <a:t>Sozialversicherungsrecht</a:t>
            </a:r>
          </a:p>
          <a:p>
            <a:endParaRPr lang="de-DE" sz="2000" dirty="0"/>
          </a:p>
          <a:p>
            <a:r>
              <a:rPr lang="de-DE" sz="2000" dirty="0"/>
              <a:t>● Hohes Irritationspotential bei Arbeitgeber und Arbeitnehmer, insbes. bei „Störfällen</a:t>
            </a:r>
            <a:r>
              <a:rPr lang="de-DE" sz="2000" dirty="0" smtClean="0"/>
              <a:t>“</a:t>
            </a:r>
          </a:p>
          <a:p>
            <a:endParaRPr lang="de-DE" sz="2000" dirty="0"/>
          </a:p>
          <a:p>
            <a:r>
              <a:rPr lang="de-DE" sz="2000" dirty="0"/>
              <a:t>● Hohe Anforderungen an die Sachbearbeiter des Arbeitgebers, des Maklers, des Versicherers </a:t>
            </a:r>
            <a:r>
              <a:rPr lang="de-DE" sz="2000" dirty="0" smtClean="0"/>
              <a:t>der Ukasse</a:t>
            </a:r>
          </a:p>
          <a:p>
            <a:endParaRPr lang="de-DE" sz="2000" dirty="0"/>
          </a:p>
          <a:p>
            <a:r>
              <a:rPr lang="de-DE" sz="2000" dirty="0"/>
              <a:t>● Kommunikation und Dokumentation im Vorfeld und begleitend </a:t>
            </a:r>
            <a:r>
              <a:rPr lang="de-DE" sz="2000" dirty="0" smtClean="0"/>
              <a:t>nötig:</a:t>
            </a:r>
          </a:p>
          <a:p>
            <a:r>
              <a:rPr lang="de-DE" sz="2000" dirty="0" smtClean="0"/>
              <a:t>	● </a:t>
            </a:r>
            <a:r>
              <a:rPr lang="de-DE" sz="2000" dirty="0"/>
              <a:t>in Richtung Arbeitgeber/Personalabteilung</a:t>
            </a:r>
          </a:p>
          <a:p>
            <a:r>
              <a:rPr lang="de-DE" sz="2000" dirty="0" smtClean="0"/>
              <a:t>	● </a:t>
            </a:r>
            <a:r>
              <a:rPr lang="de-DE" sz="2000" dirty="0"/>
              <a:t>in Richtung Arbeitnehmer</a:t>
            </a:r>
          </a:p>
        </p:txBody>
      </p:sp>
    </p:spTree>
    <p:extLst>
      <p:ext uri="{BB962C8B-B14F-4D97-AF65-F5344CB8AC3E}">
        <p14:creationId xmlns:p14="http://schemas.microsoft.com/office/powerpoint/2010/main" val="39111925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25</a:t>
            </a:fld>
            <a:endParaRPr lang="de-DE" dirty="0"/>
          </a:p>
        </p:txBody>
      </p:sp>
      <p:sp>
        <p:nvSpPr>
          <p:cNvPr id="5" name="Titel 4"/>
          <p:cNvSpPr>
            <a:spLocks noGrp="1"/>
          </p:cNvSpPr>
          <p:nvPr>
            <p:ph type="title"/>
          </p:nvPr>
        </p:nvSpPr>
        <p:spPr/>
        <p:txBody>
          <a:bodyPr/>
          <a:lstStyle/>
          <a:p>
            <a:r>
              <a:rPr lang="de-DE" dirty="0" smtClean="0"/>
              <a:t>Grundsätzliche Unterschiede im Arbeitsrecht</a:t>
            </a:r>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819304436"/>
              </p:ext>
            </p:extLst>
          </p:nvPr>
        </p:nvGraphicFramePr>
        <p:xfrm>
          <a:off x="1590842" y="1786466"/>
          <a:ext cx="8128000" cy="2661920"/>
        </p:xfrm>
        <a:graphic>
          <a:graphicData uri="http://schemas.openxmlformats.org/drawingml/2006/table">
            <a:tbl>
              <a:tblPr firstRow="1" bandRow="1">
                <a:tableStyleId>{5C22544A-7EE6-4342-B048-85BDC9FD1C3A}</a:tableStyleId>
              </a:tblPr>
              <a:tblGrid>
                <a:gridCol w="4064000"/>
                <a:gridCol w="4064000"/>
              </a:tblGrid>
              <a:tr h="370840">
                <a:tc>
                  <a:txBody>
                    <a:bodyPr/>
                    <a:lstStyle/>
                    <a:p>
                      <a:r>
                        <a:rPr lang="de-DE" dirty="0" smtClean="0"/>
                        <a:t>Direktversicherung</a:t>
                      </a:r>
                      <a:endParaRPr lang="de-DE" dirty="0"/>
                    </a:p>
                  </a:txBody>
                  <a:tcPr/>
                </a:tc>
                <a:tc>
                  <a:txBody>
                    <a:bodyPr/>
                    <a:lstStyle/>
                    <a:p>
                      <a:r>
                        <a:rPr lang="de-DE" dirty="0" smtClean="0"/>
                        <a:t>Unterstützungskasse</a:t>
                      </a:r>
                      <a:endParaRPr lang="de-DE" dirty="0"/>
                    </a:p>
                  </a:txBody>
                  <a:tcPr/>
                </a:tc>
              </a:tr>
              <a:tr h="370840">
                <a:tc>
                  <a:txBody>
                    <a:bodyPr/>
                    <a:lstStyle/>
                    <a:p>
                      <a:r>
                        <a:rPr lang="de-DE" dirty="0" smtClean="0"/>
                        <a:t>§ 1b Abs.2</a:t>
                      </a:r>
                      <a:r>
                        <a:rPr lang="de-DE" baseline="0" dirty="0" smtClean="0"/>
                        <a:t> Satz 1 BetrAVG</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 1b Abs.4</a:t>
                      </a:r>
                      <a:r>
                        <a:rPr lang="de-DE" baseline="0" dirty="0" smtClean="0"/>
                        <a:t> Satz 1 BetrAVG</a:t>
                      </a:r>
                      <a:endParaRPr lang="de-DE" dirty="0"/>
                    </a:p>
                  </a:txBody>
                  <a:tcPr/>
                </a:tc>
              </a:tr>
              <a:tr h="370840">
                <a:tc>
                  <a:txBody>
                    <a:bodyPr/>
                    <a:lstStyle/>
                    <a:p>
                      <a:r>
                        <a:rPr lang="de-DE" sz="1800" b="0" i="0" u="none" strike="noStrike" kern="1200" baseline="0" dirty="0" smtClean="0">
                          <a:solidFill>
                            <a:schemeClr val="dk1"/>
                          </a:solidFill>
                          <a:latin typeface="+mn-lt"/>
                          <a:ea typeface="+mn-ea"/>
                          <a:cs typeface="+mn-cs"/>
                        </a:rPr>
                        <a:t>Versicherungsvertragliche Lösung</a:t>
                      </a:r>
                    </a:p>
                    <a:p>
                      <a:r>
                        <a:rPr lang="de-DE" sz="1800" b="0" i="0" u="none" strike="noStrike" kern="1200" baseline="0" dirty="0" smtClean="0">
                          <a:solidFill>
                            <a:schemeClr val="dk1"/>
                          </a:solidFill>
                          <a:latin typeface="+mn-lt"/>
                          <a:ea typeface="+mn-ea"/>
                          <a:cs typeface="+mn-cs"/>
                        </a:rPr>
                        <a:t>§ 2 Abs. 2 Satz 2-3 BetrAVG (BOLZ).</a:t>
                      </a:r>
                      <a:endParaRPr lang="de-DE" dirty="0"/>
                    </a:p>
                  </a:txBody>
                  <a:tcPr/>
                </a:tc>
                <a:tc>
                  <a:txBody>
                    <a:bodyPr/>
                    <a:lstStyle/>
                    <a:p>
                      <a:r>
                        <a:rPr lang="de-DE" sz="1800" b="0" i="0" u="none" strike="noStrike" kern="1200" baseline="0" dirty="0" smtClean="0">
                          <a:solidFill>
                            <a:schemeClr val="dk1"/>
                          </a:solidFill>
                          <a:latin typeface="+mn-lt"/>
                          <a:ea typeface="+mn-ea"/>
                          <a:cs typeface="+mn-cs"/>
                        </a:rPr>
                        <a:t>Keine Versicherungsvertragliche Lösung möglich.</a:t>
                      </a:r>
                      <a:endParaRPr lang="de-DE" dirty="0"/>
                    </a:p>
                  </a:txBody>
                  <a:tcPr/>
                </a:tc>
              </a:tr>
              <a:tr h="370840">
                <a:tc>
                  <a:txBody>
                    <a:bodyPr/>
                    <a:lstStyle/>
                    <a:p>
                      <a:r>
                        <a:rPr lang="de-DE" dirty="0" smtClean="0"/>
                        <a:t>§ 16 BetrAVG I.d.R. Weitergabe der Überschüsse; </a:t>
                      </a:r>
                      <a:endParaRPr lang="de-DE" dirty="0"/>
                    </a:p>
                  </a:txBody>
                  <a:tcPr/>
                </a:tc>
                <a:tc>
                  <a:txBody>
                    <a:bodyPr/>
                    <a:lstStyle/>
                    <a:p>
                      <a:r>
                        <a:rPr lang="de-DE" dirty="0" smtClean="0"/>
                        <a:t>§ 16 Abs. 5 BetrAVG: mindestens 1% p.a.</a:t>
                      </a:r>
                      <a:endParaRPr lang="de-DE" dirty="0"/>
                    </a:p>
                  </a:txBody>
                  <a:tcPr/>
                </a:tc>
              </a:tr>
              <a:tr h="370840">
                <a:tc>
                  <a:txBody>
                    <a:bodyPr/>
                    <a:lstStyle/>
                    <a:p>
                      <a:r>
                        <a:rPr lang="de-DE" dirty="0" smtClean="0"/>
                        <a:t>I.d.R. Schutz durch unwiderrufliches</a:t>
                      </a:r>
                    </a:p>
                    <a:p>
                      <a:r>
                        <a:rPr lang="de-DE" dirty="0" smtClean="0"/>
                        <a:t>Bezugsrecht</a:t>
                      </a:r>
                      <a:endParaRPr lang="de-DE" dirty="0"/>
                    </a:p>
                  </a:txBody>
                  <a:tcPr/>
                </a:tc>
                <a:tc>
                  <a:txBody>
                    <a:bodyPr/>
                    <a:lstStyle/>
                    <a:p>
                      <a:r>
                        <a:rPr lang="de-DE" dirty="0" smtClean="0"/>
                        <a:t>kostenpflichtiger Schutz durch </a:t>
                      </a:r>
                      <a:r>
                        <a:rPr lang="de-DE" dirty="0" err="1" smtClean="0"/>
                        <a:t>PSVaG</a:t>
                      </a:r>
                      <a:endParaRPr lang="de-DE" dirty="0"/>
                    </a:p>
                  </a:txBody>
                  <a:tcPr/>
                </a:tc>
              </a:tr>
            </a:tbl>
          </a:graphicData>
        </a:graphic>
      </p:graphicFrame>
      <p:sp>
        <p:nvSpPr>
          <p:cNvPr id="7" name="Textfeld 6"/>
          <p:cNvSpPr txBox="1"/>
          <p:nvPr/>
        </p:nvSpPr>
        <p:spPr>
          <a:xfrm>
            <a:off x="146382" y="5235537"/>
            <a:ext cx="4483769" cy="1477328"/>
          </a:xfrm>
          <a:prstGeom prst="rect">
            <a:avLst/>
          </a:prstGeom>
          <a:noFill/>
        </p:spPr>
        <p:txBody>
          <a:bodyPr wrap="square" rtlCol="0">
            <a:spAutoFit/>
          </a:bodyPr>
          <a:lstStyle/>
          <a:p>
            <a:r>
              <a:rPr lang="de-DE" b="1" dirty="0" smtClean="0"/>
              <a:t>PSV-Berechnung</a:t>
            </a:r>
            <a:r>
              <a:rPr lang="de-DE" dirty="0" smtClean="0"/>
              <a:t>: </a:t>
            </a:r>
            <a:r>
              <a:rPr lang="de-DE" u="sng" dirty="0" smtClean="0"/>
              <a:t>5 x Jahresrente</a:t>
            </a:r>
          </a:p>
          <a:p>
            <a:r>
              <a:rPr lang="de-DE" dirty="0" smtClean="0"/>
              <a:t>                                     1.000</a:t>
            </a:r>
            <a:endParaRPr lang="de-DE" dirty="0"/>
          </a:p>
          <a:p>
            <a:endParaRPr lang="de-DE" u="sng" dirty="0" smtClean="0"/>
          </a:p>
          <a:p>
            <a:endParaRPr lang="de-DE" u="sng" dirty="0"/>
          </a:p>
          <a:p>
            <a:endParaRPr lang="de-DE" u="sng" dirty="0"/>
          </a:p>
        </p:txBody>
      </p:sp>
      <p:sp>
        <p:nvSpPr>
          <p:cNvPr id="8" name="Textfeld 7"/>
          <p:cNvSpPr txBox="1"/>
          <p:nvPr/>
        </p:nvSpPr>
        <p:spPr>
          <a:xfrm>
            <a:off x="3751119" y="5374105"/>
            <a:ext cx="2069431" cy="369332"/>
          </a:xfrm>
          <a:prstGeom prst="rect">
            <a:avLst/>
          </a:prstGeom>
          <a:noFill/>
        </p:spPr>
        <p:txBody>
          <a:bodyPr wrap="square" rtlCol="0">
            <a:spAutoFit/>
          </a:bodyPr>
          <a:lstStyle/>
          <a:p>
            <a:r>
              <a:rPr lang="de-DE" dirty="0" smtClean="0"/>
              <a:t>X 1,8 (in 2022)</a:t>
            </a:r>
            <a:endParaRPr lang="de-DE" dirty="0"/>
          </a:p>
        </p:txBody>
      </p:sp>
      <p:sp>
        <p:nvSpPr>
          <p:cNvPr id="9" name="Textfeld 8"/>
          <p:cNvSpPr txBox="1"/>
          <p:nvPr/>
        </p:nvSpPr>
        <p:spPr>
          <a:xfrm>
            <a:off x="7271083" y="4916542"/>
            <a:ext cx="4455695" cy="1477328"/>
          </a:xfrm>
          <a:prstGeom prst="rect">
            <a:avLst/>
          </a:prstGeom>
          <a:noFill/>
        </p:spPr>
        <p:txBody>
          <a:bodyPr wrap="square" rtlCol="0">
            <a:spAutoFit/>
          </a:bodyPr>
          <a:lstStyle/>
          <a:p>
            <a:r>
              <a:rPr lang="de-DE" dirty="0" smtClean="0"/>
              <a:t>Monatsrente: 500€</a:t>
            </a:r>
          </a:p>
          <a:p>
            <a:r>
              <a:rPr lang="de-DE" dirty="0" smtClean="0"/>
              <a:t>Jahresrente: 6.000€</a:t>
            </a:r>
            <a:endParaRPr lang="de-DE" dirty="0"/>
          </a:p>
          <a:p>
            <a:endParaRPr lang="de-DE" dirty="0" smtClean="0"/>
          </a:p>
          <a:p>
            <a:r>
              <a:rPr lang="de-DE" u="sng" dirty="0" smtClean="0"/>
              <a:t>5 x 6.000€   </a:t>
            </a:r>
            <a:r>
              <a:rPr lang="de-DE" dirty="0" smtClean="0"/>
              <a:t>= </a:t>
            </a:r>
            <a:r>
              <a:rPr lang="de-DE" u="sng" dirty="0" smtClean="0"/>
              <a:t>30.000€ </a:t>
            </a:r>
            <a:r>
              <a:rPr lang="de-DE" dirty="0" smtClean="0"/>
              <a:t>= 30 x 1,8 = 54 €</a:t>
            </a:r>
            <a:endParaRPr lang="de-DE" u="sng" dirty="0" smtClean="0"/>
          </a:p>
          <a:p>
            <a:r>
              <a:rPr lang="de-DE" dirty="0" smtClean="0"/>
              <a:t>   1.000              1.000</a:t>
            </a:r>
            <a:endParaRPr lang="de-DE" u="sng" dirty="0"/>
          </a:p>
        </p:txBody>
      </p:sp>
    </p:spTree>
    <p:extLst>
      <p:ext uri="{BB962C8B-B14F-4D97-AF65-F5344CB8AC3E}">
        <p14:creationId xmlns:p14="http://schemas.microsoft.com/office/powerpoint/2010/main" val="29921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26</a:t>
            </a:fld>
            <a:endParaRPr lang="de-DE" dirty="0"/>
          </a:p>
        </p:txBody>
      </p:sp>
      <p:sp>
        <p:nvSpPr>
          <p:cNvPr id="5" name="Titel 4"/>
          <p:cNvSpPr>
            <a:spLocks noGrp="1"/>
          </p:cNvSpPr>
          <p:nvPr>
            <p:ph type="title"/>
          </p:nvPr>
        </p:nvSpPr>
        <p:spPr/>
        <p:txBody>
          <a:bodyPr/>
          <a:lstStyle/>
          <a:p>
            <a:r>
              <a:rPr lang="de-DE" dirty="0" smtClean="0"/>
              <a:t>Grundsätzliche Unterschiede im Steuerrecht</a:t>
            </a:r>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2110045132"/>
              </p:ext>
            </p:extLst>
          </p:nvPr>
        </p:nvGraphicFramePr>
        <p:xfrm>
          <a:off x="219242" y="1593961"/>
          <a:ext cx="11667958" cy="4216400"/>
        </p:xfrm>
        <a:graphic>
          <a:graphicData uri="http://schemas.openxmlformats.org/drawingml/2006/table">
            <a:tbl>
              <a:tblPr firstRow="1" bandRow="1">
                <a:tableStyleId>{5C22544A-7EE6-4342-B048-85BDC9FD1C3A}</a:tableStyleId>
              </a:tblPr>
              <a:tblGrid>
                <a:gridCol w="5833979"/>
                <a:gridCol w="5833979"/>
              </a:tblGrid>
              <a:tr h="370840">
                <a:tc>
                  <a:txBody>
                    <a:bodyPr/>
                    <a:lstStyle/>
                    <a:p>
                      <a:r>
                        <a:rPr lang="de-DE" dirty="0" smtClean="0"/>
                        <a:t>Direktversicherung</a:t>
                      </a:r>
                      <a:endParaRPr lang="de-DE" dirty="0"/>
                    </a:p>
                  </a:txBody>
                  <a:tcPr/>
                </a:tc>
                <a:tc>
                  <a:txBody>
                    <a:bodyPr/>
                    <a:lstStyle/>
                    <a:p>
                      <a:r>
                        <a:rPr lang="de-DE" dirty="0" smtClean="0"/>
                        <a:t>Unterstützungskasse</a:t>
                      </a:r>
                      <a:endParaRPr lang="de-DE" dirty="0"/>
                    </a:p>
                  </a:txBody>
                  <a:tcPr/>
                </a:tc>
              </a:tr>
              <a:tr h="370840">
                <a:tc>
                  <a:txBody>
                    <a:bodyPr/>
                    <a:lstStyle/>
                    <a:p>
                      <a:r>
                        <a:rPr lang="de-DE" dirty="0" smtClean="0"/>
                        <a:t>Einzige Voraussetzung: Erstes Dienstverhältnis.</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Ein erstes Dienstverhältnis ist </a:t>
                      </a:r>
                      <a:r>
                        <a:rPr lang="de-DE" b="1" i="1" u="sng" dirty="0" smtClean="0"/>
                        <a:t>keine</a:t>
                      </a:r>
                      <a:r>
                        <a:rPr lang="de-DE" dirty="0" smtClean="0"/>
                        <a:t> Voraussetzung.</a:t>
                      </a:r>
                      <a:endParaRPr lang="de-DE" dirty="0"/>
                    </a:p>
                  </a:txBody>
                  <a:tcPr/>
                </a:tc>
              </a:tr>
              <a:tr h="370840">
                <a:tc>
                  <a:txBody>
                    <a:bodyPr/>
                    <a:lstStyle/>
                    <a:p>
                      <a:r>
                        <a:rPr lang="de-DE" dirty="0" smtClean="0"/>
                        <a:t>Steuerfreiheit der Beiträge bis 8% der BBG (2023: 7.008 € /p.a.; 584 € p.m.).</a:t>
                      </a:r>
                      <a:endParaRPr lang="de-DE" dirty="0"/>
                    </a:p>
                  </a:txBody>
                  <a:tcPr/>
                </a:tc>
                <a:tc>
                  <a:txBody>
                    <a:bodyPr/>
                    <a:lstStyle/>
                    <a:p>
                      <a:r>
                        <a:rPr lang="de-DE" dirty="0" smtClean="0"/>
                        <a:t>Steuerfreiheit: </a:t>
                      </a:r>
                      <a:r>
                        <a:rPr lang="de-DE" b="1" i="1" dirty="0" smtClean="0"/>
                        <a:t>unbegrenzt</a:t>
                      </a:r>
                      <a:r>
                        <a:rPr lang="de-DE" dirty="0" smtClean="0"/>
                        <a:t>, weil kein Zufluss</a:t>
                      </a:r>
                      <a:endParaRPr lang="de-DE" dirty="0"/>
                    </a:p>
                  </a:txBody>
                  <a:tcPr/>
                </a:tc>
              </a:tr>
              <a:tr h="370840">
                <a:tc>
                  <a:txBody>
                    <a:bodyPr/>
                    <a:lstStyle/>
                    <a:p>
                      <a:r>
                        <a:rPr lang="de-DE" dirty="0" smtClean="0"/>
                        <a:t>Sinkende Beiträge: Änderungsmitteilung an Versicherer</a:t>
                      </a:r>
                      <a:endParaRPr lang="de-DE" dirty="0"/>
                    </a:p>
                  </a:txBody>
                  <a:tcPr/>
                </a:tc>
                <a:tc>
                  <a:txBody>
                    <a:bodyPr/>
                    <a:lstStyle/>
                    <a:p>
                      <a:r>
                        <a:rPr lang="de-DE" dirty="0" smtClean="0"/>
                        <a:t>Grundsätzlich nur gleichbleibende oder steigende Beiträge </a:t>
                      </a:r>
                    </a:p>
                    <a:p>
                      <a:r>
                        <a:rPr lang="de-DE" b="1" dirty="0" smtClean="0"/>
                        <a:t>Ausnahmen</a:t>
                      </a:r>
                    </a:p>
                    <a:p>
                      <a:r>
                        <a:rPr lang="de-DE" dirty="0" smtClean="0"/>
                        <a:t>● Beitragsreduzierung beruht auf einer Änderung der Versorgungszusage (Schriftform).</a:t>
                      </a:r>
                    </a:p>
                    <a:p>
                      <a:r>
                        <a:rPr lang="de-DE" dirty="0" smtClean="0"/>
                        <a:t>● Änderung der Versorgungszusage, wenn der</a:t>
                      </a:r>
                    </a:p>
                    <a:p>
                      <a:r>
                        <a:rPr lang="de-DE" dirty="0" smtClean="0"/>
                        <a:t>Arbeitgeber auf Verlangen des Arbeitnehmers</a:t>
                      </a:r>
                    </a:p>
                    <a:p>
                      <a:r>
                        <a:rPr lang="de-DE" dirty="0" smtClean="0"/>
                        <a:t>die Entgeltumwandlung im Wege einer vertraglichen Vereinbarung reduziert.</a:t>
                      </a:r>
                    </a:p>
                    <a:p>
                      <a:r>
                        <a:rPr lang="de-DE" dirty="0" smtClean="0"/>
                        <a:t>● Wechsel von Voll- in Teilzeitbeschäftigung</a:t>
                      </a:r>
                      <a:endParaRPr lang="de-DE" dirty="0"/>
                    </a:p>
                  </a:txBody>
                  <a:tcPr/>
                </a:tc>
              </a:tr>
            </a:tbl>
          </a:graphicData>
        </a:graphic>
      </p:graphicFrame>
    </p:spTree>
    <p:extLst>
      <p:ext uri="{BB962C8B-B14F-4D97-AF65-F5344CB8AC3E}">
        <p14:creationId xmlns:p14="http://schemas.microsoft.com/office/powerpoint/2010/main" val="262151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27</a:t>
            </a:fld>
            <a:endParaRPr lang="de-DE" dirty="0"/>
          </a:p>
        </p:txBody>
      </p:sp>
      <p:sp>
        <p:nvSpPr>
          <p:cNvPr id="5" name="Titel 4"/>
          <p:cNvSpPr>
            <a:spLocks noGrp="1"/>
          </p:cNvSpPr>
          <p:nvPr>
            <p:ph type="title"/>
          </p:nvPr>
        </p:nvSpPr>
        <p:spPr/>
        <p:txBody>
          <a:bodyPr/>
          <a:lstStyle/>
          <a:p>
            <a:r>
              <a:rPr lang="de-DE" dirty="0" smtClean="0"/>
              <a:t>Grundsätzliche Unterschiede im Sozialversicherungsrecht</a:t>
            </a:r>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1901651029"/>
              </p:ext>
            </p:extLst>
          </p:nvPr>
        </p:nvGraphicFramePr>
        <p:xfrm>
          <a:off x="780716" y="1746360"/>
          <a:ext cx="10232738" cy="2199640"/>
        </p:xfrm>
        <a:graphic>
          <a:graphicData uri="http://schemas.openxmlformats.org/drawingml/2006/table">
            <a:tbl>
              <a:tblPr firstRow="1" bandRow="1">
                <a:tableStyleId>{5C22544A-7EE6-4342-B048-85BDC9FD1C3A}</a:tableStyleId>
              </a:tblPr>
              <a:tblGrid>
                <a:gridCol w="5116369"/>
                <a:gridCol w="5116369"/>
              </a:tblGrid>
              <a:tr h="370840">
                <a:tc>
                  <a:txBody>
                    <a:bodyPr/>
                    <a:lstStyle/>
                    <a:p>
                      <a:r>
                        <a:rPr lang="de-DE" dirty="0" smtClean="0"/>
                        <a:t>Direktversicherung</a:t>
                      </a:r>
                      <a:endParaRPr lang="de-DE" dirty="0"/>
                    </a:p>
                  </a:txBody>
                  <a:tcPr/>
                </a:tc>
                <a:tc>
                  <a:txBody>
                    <a:bodyPr/>
                    <a:lstStyle/>
                    <a:p>
                      <a:r>
                        <a:rPr lang="de-DE" dirty="0" smtClean="0"/>
                        <a:t>Unterstützungskasse</a:t>
                      </a:r>
                      <a:endParaRPr lang="de-DE" dirty="0"/>
                    </a:p>
                  </a:txBody>
                  <a:tcPr/>
                </a:tc>
              </a:tr>
              <a:tr h="370840">
                <a:tc>
                  <a:txBody>
                    <a:bodyPr/>
                    <a:lstStyle/>
                    <a:p>
                      <a:r>
                        <a:rPr lang="de-DE" sz="1800" b="0" i="0" u="none" strike="noStrike" kern="1200" baseline="0" dirty="0" smtClean="0">
                          <a:solidFill>
                            <a:schemeClr val="dk1"/>
                          </a:solidFill>
                          <a:latin typeface="+mn-lt"/>
                          <a:ea typeface="+mn-ea"/>
                          <a:cs typeface="+mn-cs"/>
                        </a:rPr>
                        <a:t>Entgeltumwandlung und Arbeitgeberfinanzierung</a:t>
                      </a:r>
                    </a:p>
                    <a:p>
                      <a:r>
                        <a:rPr lang="de-DE" sz="1800" b="0" i="0" u="none" strike="noStrike" kern="1200" baseline="0" dirty="0" smtClean="0">
                          <a:solidFill>
                            <a:schemeClr val="dk1"/>
                          </a:solidFill>
                          <a:latin typeface="+mn-lt"/>
                          <a:ea typeface="+mn-ea"/>
                          <a:cs typeface="+mn-cs"/>
                        </a:rPr>
                        <a:t>sind </a:t>
                      </a:r>
                      <a:r>
                        <a:rPr lang="de-DE" sz="1800" b="1" i="0" u="none" strike="noStrike" kern="1200" baseline="0" dirty="0" smtClean="0">
                          <a:solidFill>
                            <a:schemeClr val="dk1"/>
                          </a:solidFill>
                          <a:latin typeface="+mn-lt"/>
                          <a:ea typeface="+mn-ea"/>
                          <a:cs typeface="+mn-cs"/>
                        </a:rPr>
                        <a:t>insgesamt </a:t>
                      </a:r>
                      <a:r>
                        <a:rPr lang="de-DE" sz="1800" b="0" i="0" u="none" strike="noStrike" kern="1200" baseline="0" dirty="0" smtClean="0">
                          <a:solidFill>
                            <a:schemeClr val="dk1"/>
                          </a:solidFill>
                          <a:latin typeface="+mn-lt"/>
                          <a:ea typeface="+mn-ea"/>
                          <a:cs typeface="+mn-cs"/>
                        </a:rPr>
                        <a:t>beitragsfrei bis 4% der BBG gem. § 1 Nr. 9 </a:t>
                      </a:r>
                      <a:r>
                        <a:rPr lang="de-DE" sz="1800" b="0" i="0" u="none" strike="noStrike" kern="1200" baseline="0" dirty="0" err="1" smtClean="0">
                          <a:solidFill>
                            <a:schemeClr val="dk1"/>
                          </a:solidFill>
                          <a:latin typeface="+mn-lt"/>
                          <a:ea typeface="+mn-ea"/>
                          <a:cs typeface="+mn-cs"/>
                        </a:rPr>
                        <a:t>SvEV</a:t>
                      </a:r>
                      <a:r>
                        <a:rPr lang="de-DE" sz="1800" b="0" i="0" u="none" strike="noStrike" kern="1200" baseline="0" dirty="0" smtClean="0">
                          <a:solidFill>
                            <a:schemeClr val="dk1"/>
                          </a:solidFill>
                          <a:latin typeface="+mn-lt"/>
                          <a:ea typeface="+mn-ea"/>
                          <a:cs typeface="+mn-cs"/>
                        </a:rPr>
                        <a:t>*.</a:t>
                      </a:r>
                      <a:endParaRPr lang="de-DE" dirty="0"/>
                    </a:p>
                  </a:txBody>
                  <a:tcPr/>
                </a:tc>
                <a:tc>
                  <a:txBody>
                    <a:bodyPr/>
                    <a:lstStyle/>
                    <a:p>
                      <a:r>
                        <a:rPr lang="de-DE" sz="1800" b="0" i="0" u="none" strike="noStrike" kern="1200" baseline="0" dirty="0" smtClean="0">
                          <a:solidFill>
                            <a:schemeClr val="dk1"/>
                          </a:solidFill>
                          <a:latin typeface="+mn-lt"/>
                          <a:ea typeface="+mn-ea"/>
                          <a:cs typeface="+mn-cs"/>
                        </a:rPr>
                        <a:t>Entgeltumwandlung beitragsfrei bis 4% der</a:t>
                      </a:r>
                    </a:p>
                    <a:p>
                      <a:r>
                        <a:rPr lang="de-DE" sz="1800" b="0" i="0" u="none" strike="noStrike" kern="1200" baseline="0" dirty="0" smtClean="0">
                          <a:solidFill>
                            <a:schemeClr val="dk1"/>
                          </a:solidFill>
                          <a:latin typeface="+mn-lt"/>
                          <a:ea typeface="+mn-ea"/>
                          <a:cs typeface="+mn-cs"/>
                        </a:rPr>
                        <a:t>BBG gem. § 14 SGB IV.</a:t>
                      </a:r>
                      <a:endParaRPr lang="de-DE" dirty="0"/>
                    </a:p>
                  </a:txBody>
                  <a:tcPr/>
                </a:tc>
              </a:tr>
              <a:tr h="370840">
                <a:tc>
                  <a:txBody>
                    <a:bodyPr/>
                    <a:lstStyle/>
                    <a:p>
                      <a:endParaRPr lang="de-DE" dirty="0"/>
                    </a:p>
                  </a:txBody>
                  <a:tcPr/>
                </a:tc>
                <a:tc>
                  <a:txBody>
                    <a:bodyPr/>
                    <a:lstStyle/>
                    <a:p>
                      <a:r>
                        <a:rPr lang="de-DE" sz="1800" b="0" i="0" u="none" strike="noStrike" kern="1200" baseline="0" dirty="0" smtClean="0">
                          <a:solidFill>
                            <a:schemeClr val="dk1"/>
                          </a:solidFill>
                          <a:latin typeface="+mn-lt"/>
                          <a:ea typeface="+mn-ea"/>
                          <a:cs typeface="+mn-cs"/>
                        </a:rPr>
                        <a:t>Bei Arbeitgeberfinanzierung mangels</a:t>
                      </a:r>
                    </a:p>
                    <a:p>
                      <a:r>
                        <a:rPr lang="de-DE" sz="1800" b="0" i="0" u="none" strike="noStrike" kern="1200" baseline="0" dirty="0" smtClean="0">
                          <a:solidFill>
                            <a:schemeClr val="dk1"/>
                          </a:solidFill>
                          <a:latin typeface="+mn-lt"/>
                          <a:ea typeface="+mn-ea"/>
                          <a:cs typeface="+mn-cs"/>
                        </a:rPr>
                        <a:t>Zuflusses (§ 11 EStG </a:t>
                      </a:r>
                      <a:r>
                        <a:rPr lang="de-DE" sz="1800" b="0" i="0" u="none" strike="noStrike" kern="1200" baseline="0" dirty="0" err="1" smtClean="0">
                          <a:solidFill>
                            <a:schemeClr val="dk1"/>
                          </a:solidFill>
                          <a:latin typeface="+mn-lt"/>
                          <a:ea typeface="+mn-ea"/>
                          <a:cs typeface="+mn-cs"/>
                        </a:rPr>
                        <a:t>i.V.m</a:t>
                      </a:r>
                      <a:r>
                        <a:rPr lang="de-DE" sz="1800" b="0" i="0" u="none" strike="noStrike" kern="1200" baseline="0" dirty="0" smtClean="0">
                          <a:solidFill>
                            <a:schemeClr val="dk1"/>
                          </a:solidFill>
                          <a:latin typeface="+mn-lt"/>
                          <a:ea typeface="+mn-ea"/>
                          <a:cs typeface="+mn-cs"/>
                        </a:rPr>
                        <a:t>. § 14 SGB IV)</a:t>
                      </a:r>
                    </a:p>
                    <a:p>
                      <a:r>
                        <a:rPr lang="de-DE" sz="1800" b="0" i="0" u="none" strike="noStrike" kern="1200" baseline="0" dirty="0" smtClean="0">
                          <a:solidFill>
                            <a:schemeClr val="dk1"/>
                          </a:solidFill>
                          <a:latin typeface="+mn-lt"/>
                          <a:ea typeface="+mn-ea"/>
                          <a:cs typeface="+mn-cs"/>
                        </a:rPr>
                        <a:t>unbegrenzt sozialversicherungsfrei.</a:t>
                      </a:r>
                      <a:endParaRPr lang="de-DE" dirty="0"/>
                    </a:p>
                  </a:txBody>
                  <a:tcPr/>
                </a:tc>
              </a:tr>
            </a:tbl>
          </a:graphicData>
        </a:graphic>
      </p:graphicFrame>
      <p:sp>
        <p:nvSpPr>
          <p:cNvPr id="3" name="Textfeld 2"/>
          <p:cNvSpPr txBox="1"/>
          <p:nvPr/>
        </p:nvSpPr>
        <p:spPr>
          <a:xfrm>
            <a:off x="365475" y="6271946"/>
            <a:ext cx="6464968" cy="338554"/>
          </a:xfrm>
          <a:prstGeom prst="rect">
            <a:avLst/>
          </a:prstGeom>
          <a:noFill/>
        </p:spPr>
        <p:txBody>
          <a:bodyPr wrap="square" rtlCol="0">
            <a:spAutoFit/>
          </a:bodyPr>
          <a:lstStyle/>
          <a:p>
            <a:r>
              <a:rPr lang="de-DE" sz="1600" dirty="0" smtClean="0"/>
              <a:t>*Sozialversicherungsentgeltverordnung</a:t>
            </a:r>
            <a:endParaRPr lang="de-DE" sz="1600" dirty="0"/>
          </a:p>
        </p:txBody>
      </p:sp>
    </p:spTree>
    <p:extLst>
      <p:ext uri="{BB962C8B-B14F-4D97-AF65-F5344CB8AC3E}">
        <p14:creationId xmlns:p14="http://schemas.microsoft.com/office/powerpoint/2010/main" val="14629605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28</a:t>
            </a:fld>
            <a:endParaRPr lang="de-DE" dirty="0"/>
          </a:p>
        </p:txBody>
      </p:sp>
      <p:sp>
        <p:nvSpPr>
          <p:cNvPr id="3" name="Textplatzhalter 2"/>
          <p:cNvSpPr>
            <a:spLocks noGrp="1"/>
          </p:cNvSpPr>
          <p:nvPr>
            <p:ph type="body" sz="quarter" idx="10"/>
          </p:nvPr>
        </p:nvSpPr>
        <p:spPr/>
        <p:txBody>
          <a:bodyPr/>
          <a:lstStyle/>
          <a:p>
            <a:r>
              <a:rPr lang="de-DE" dirty="0" smtClean="0"/>
              <a:t>FAZIT</a:t>
            </a:r>
            <a:endParaRPr lang="de-DE" dirty="0"/>
          </a:p>
        </p:txBody>
      </p:sp>
      <p:sp>
        <p:nvSpPr>
          <p:cNvPr id="4" name="Textplatzhalter 3"/>
          <p:cNvSpPr>
            <a:spLocks noGrp="1"/>
          </p:cNvSpPr>
          <p:nvPr>
            <p:ph type="body" sz="half" idx="2"/>
          </p:nvPr>
        </p:nvSpPr>
        <p:spPr/>
        <p:txBody>
          <a:bodyPr/>
          <a:lstStyle/>
          <a:p>
            <a:r>
              <a:rPr lang="de-DE" dirty="0"/>
              <a:t>Das Kombimodell passt für Arbeitgeber, die Arbeitnehmern oder besonderen Kreisen von Arbeitnehmern </a:t>
            </a:r>
            <a:r>
              <a:rPr lang="de-DE" dirty="0" smtClean="0"/>
              <a:t>eine zusätzliche </a:t>
            </a:r>
            <a:r>
              <a:rPr lang="de-DE" dirty="0"/>
              <a:t>Versorgung gewähren wollen.</a:t>
            </a:r>
          </a:p>
          <a:p>
            <a:r>
              <a:rPr lang="de-DE" dirty="0" smtClean="0"/>
              <a:t>Direkt-VERSICHERUNG </a:t>
            </a:r>
            <a:r>
              <a:rPr lang="de-DE" dirty="0"/>
              <a:t>und Unterstützungskasse mit Rückdeckungs-VERSICHERUNG sind zwar beide </a:t>
            </a:r>
            <a:r>
              <a:rPr lang="de-DE" dirty="0" smtClean="0"/>
              <a:t>mit einer </a:t>
            </a:r>
            <a:r>
              <a:rPr lang="de-DE" dirty="0"/>
              <a:t>Versicherung als Ausfinanzierungsinstrument verknüpft,</a:t>
            </a:r>
          </a:p>
          <a:p>
            <a:r>
              <a:rPr lang="de-DE" dirty="0" smtClean="0"/>
              <a:t>in </a:t>
            </a:r>
            <a:r>
              <a:rPr lang="de-DE" dirty="0"/>
              <a:t>der Praxis muss der Arbeitgeber (Personal, Lohnbuchhaltung) und das eigene </a:t>
            </a:r>
            <a:r>
              <a:rPr lang="de-DE" dirty="0" err="1"/>
              <a:t>Backoffice</a:t>
            </a:r>
            <a:r>
              <a:rPr lang="de-DE" dirty="0"/>
              <a:t> von Beginn </a:t>
            </a:r>
            <a:r>
              <a:rPr lang="de-DE" dirty="0" smtClean="0"/>
              <a:t>an über </a:t>
            </a:r>
            <a:r>
              <a:rPr lang="de-DE" dirty="0"/>
              <a:t>das unterschiedliche Handlung aufgeklärt werden.</a:t>
            </a:r>
          </a:p>
        </p:txBody>
      </p:sp>
      <p:sp>
        <p:nvSpPr>
          <p:cNvPr id="5" name="Titel 4"/>
          <p:cNvSpPr>
            <a:spLocks noGrp="1"/>
          </p:cNvSpPr>
          <p:nvPr>
            <p:ph type="title"/>
          </p:nvPr>
        </p:nvSpPr>
        <p:spPr/>
        <p:txBody>
          <a:bodyPr>
            <a:normAutofit/>
          </a:bodyPr>
          <a:lstStyle/>
          <a:p>
            <a:r>
              <a:rPr lang="de-DE" sz="2800" dirty="0"/>
              <a:t>Attraktivität des Kombimodells</a:t>
            </a:r>
          </a:p>
        </p:txBody>
      </p:sp>
    </p:spTree>
    <p:extLst>
      <p:ext uri="{BB962C8B-B14F-4D97-AF65-F5344CB8AC3E}">
        <p14:creationId xmlns:p14="http://schemas.microsoft.com/office/powerpoint/2010/main" val="8329175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29</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endParaRPr lang="de-DE"/>
          </a:p>
        </p:txBody>
      </p:sp>
    </p:spTree>
    <p:extLst>
      <p:ext uri="{BB962C8B-B14F-4D97-AF65-F5344CB8AC3E}">
        <p14:creationId xmlns:p14="http://schemas.microsoft.com/office/powerpoint/2010/main" val="40592939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a:t>
            </a:fld>
            <a:endParaRPr lang="de-DE" dirty="0"/>
          </a:p>
        </p:txBody>
      </p:sp>
      <p:pic>
        <p:nvPicPr>
          <p:cNvPr id="6" name="Grafik 5"/>
          <p:cNvPicPr>
            <a:picLocks noChangeAspect="1"/>
          </p:cNvPicPr>
          <p:nvPr/>
        </p:nvPicPr>
        <p:blipFill>
          <a:blip r:embed="rId2"/>
          <a:stretch>
            <a:fillRect/>
          </a:stretch>
        </p:blipFill>
        <p:spPr>
          <a:xfrm>
            <a:off x="1914453" y="1580147"/>
            <a:ext cx="2659710" cy="2759242"/>
          </a:xfrm>
          <a:prstGeom prst="rect">
            <a:avLst/>
          </a:prstGeom>
        </p:spPr>
      </p:pic>
      <p:pic>
        <p:nvPicPr>
          <p:cNvPr id="7" name="Grafik 6"/>
          <p:cNvPicPr>
            <a:picLocks noChangeAspect="1"/>
          </p:cNvPicPr>
          <p:nvPr/>
        </p:nvPicPr>
        <p:blipFill>
          <a:blip r:embed="rId3"/>
          <a:stretch>
            <a:fillRect/>
          </a:stretch>
        </p:blipFill>
        <p:spPr>
          <a:xfrm>
            <a:off x="352927" y="4000130"/>
            <a:ext cx="2037096" cy="2534588"/>
          </a:xfrm>
          <a:prstGeom prst="rect">
            <a:avLst/>
          </a:prstGeom>
        </p:spPr>
      </p:pic>
      <p:sp>
        <p:nvSpPr>
          <p:cNvPr id="8" name="Textfeld 7"/>
          <p:cNvSpPr txBox="1"/>
          <p:nvPr/>
        </p:nvSpPr>
        <p:spPr>
          <a:xfrm>
            <a:off x="2716558" y="601580"/>
            <a:ext cx="5769715" cy="369332"/>
          </a:xfrm>
          <a:prstGeom prst="rect">
            <a:avLst/>
          </a:prstGeom>
          <a:noFill/>
        </p:spPr>
        <p:txBody>
          <a:bodyPr wrap="square" rtlCol="0">
            <a:spAutoFit/>
          </a:bodyPr>
          <a:lstStyle/>
          <a:p>
            <a:r>
              <a:rPr lang="de-DE" dirty="0" smtClean="0"/>
              <a:t>Das Spiel hat sich verändert ….aber wer merkt es?!</a:t>
            </a:r>
            <a:endParaRPr lang="de-DE" dirty="0"/>
          </a:p>
        </p:txBody>
      </p:sp>
      <p:pic>
        <p:nvPicPr>
          <p:cNvPr id="9" name="Grafik 8"/>
          <p:cNvPicPr>
            <a:picLocks noChangeAspect="1"/>
          </p:cNvPicPr>
          <p:nvPr/>
        </p:nvPicPr>
        <p:blipFill>
          <a:blip r:embed="rId4"/>
          <a:stretch>
            <a:fillRect/>
          </a:stretch>
        </p:blipFill>
        <p:spPr>
          <a:xfrm>
            <a:off x="7161373" y="1748589"/>
            <a:ext cx="4211977" cy="2866273"/>
          </a:xfrm>
          <a:prstGeom prst="rect">
            <a:avLst/>
          </a:prstGeom>
        </p:spPr>
      </p:pic>
      <p:pic>
        <p:nvPicPr>
          <p:cNvPr id="10" name="Grafik 9"/>
          <p:cNvPicPr>
            <a:picLocks noChangeAspect="1"/>
          </p:cNvPicPr>
          <p:nvPr/>
        </p:nvPicPr>
        <p:blipFill>
          <a:blip r:embed="rId5"/>
          <a:stretch>
            <a:fillRect/>
          </a:stretch>
        </p:blipFill>
        <p:spPr>
          <a:xfrm>
            <a:off x="6180699" y="4726973"/>
            <a:ext cx="3569641" cy="1807745"/>
          </a:xfrm>
          <a:prstGeom prst="rect">
            <a:avLst/>
          </a:prstGeom>
        </p:spPr>
      </p:pic>
    </p:spTree>
    <p:extLst>
      <p:ext uri="{BB962C8B-B14F-4D97-AF65-F5344CB8AC3E}">
        <p14:creationId xmlns:p14="http://schemas.microsoft.com/office/powerpoint/2010/main" val="388331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30</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r>
              <a:rPr lang="de-DE" dirty="0" smtClean="0"/>
              <a:t>Ergebnisse aus bAV-relevanten Studien</a:t>
            </a:r>
            <a:endParaRPr lang="de-DE" dirty="0"/>
          </a:p>
        </p:txBody>
      </p:sp>
      <p:pic>
        <p:nvPicPr>
          <p:cNvPr id="6" name="Grafik 5"/>
          <p:cNvPicPr>
            <a:picLocks noChangeAspect="1"/>
          </p:cNvPicPr>
          <p:nvPr/>
        </p:nvPicPr>
        <p:blipFill>
          <a:blip r:embed="rId2"/>
          <a:stretch>
            <a:fillRect/>
          </a:stretch>
        </p:blipFill>
        <p:spPr>
          <a:xfrm>
            <a:off x="226003" y="1530910"/>
            <a:ext cx="6567827" cy="2623851"/>
          </a:xfrm>
          <a:prstGeom prst="rect">
            <a:avLst/>
          </a:prstGeom>
        </p:spPr>
      </p:pic>
      <p:pic>
        <p:nvPicPr>
          <p:cNvPr id="7" name="Grafik 6"/>
          <p:cNvPicPr>
            <a:picLocks noChangeAspect="1"/>
          </p:cNvPicPr>
          <p:nvPr/>
        </p:nvPicPr>
        <p:blipFill>
          <a:blip r:embed="rId3"/>
          <a:stretch>
            <a:fillRect/>
          </a:stretch>
        </p:blipFill>
        <p:spPr>
          <a:xfrm>
            <a:off x="6930376" y="2150375"/>
            <a:ext cx="5058148" cy="4008771"/>
          </a:xfrm>
          <a:prstGeom prst="rect">
            <a:avLst/>
          </a:prstGeom>
        </p:spPr>
      </p:pic>
    </p:spTree>
    <p:extLst>
      <p:ext uri="{BB962C8B-B14F-4D97-AF65-F5344CB8AC3E}">
        <p14:creationId xmlns:p14="http://schemas.microsoft.com/office/powerpoint/2010/main" val="20683347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31</a:t>
            </a:fld>
            <a:endParaRPr lang="de-DE" dirty="0"/>
          </a:p>
        </p:txBody>
      </p:sp>
      <p:sp>
        <p:nvSpPr>
          <p:cNvPr id="4" name="Textplatzhalter 3"/>
          <p:cNvSpPr>
            <a:spLocks noGrp="1"/>
          </p:cNvSpPr>
          <p:nvPr>
            <p:ph type="body" sz="half" idx="2"/>
          </p:nvPr>
        </p:nvSpPr>
        <p:spPr>
          <a:xfrm>
            <a:off x="272714" y="1530910"/>
            <a:ext cx="11343608" cy="1782036"/>
          </a:xfrm>
        </p:spPr>
        <p:txBody>
          <a:bodyPr/>
          <a:lstStyle/>
          <a:p>
            <a:pPr algn="just">
              <a:lnSpc>
                <a:spcPct val="150000"/>
              </a:lnSpc>
            </a:pPr>
            <a:endParaRPr lang="de-DE" sz="1600" dirty="0">
              <a:solidFill>
                <a:srgbClr val="000000"/>
              </a:solidFill>
            </a:endParaRPr>
          </a:p>
          <a:p>
            <a:pPr marL="0" indent="0" algn="just">
              <a:lnSpc>
                <a:spcPct val="150000"/>
              </a:lnSpc>
              <a:buNone/>
            </a:pPr>
            <a:r>
              <a:rPr lang="de-DE" b="1" dirty="0">
                <a:solidFill>
                  <a:srgbClr val="7E35B1"/>
                </a:solidFill>
              </a:rPr>
              <a:t>Akzeptanz kapitalmarktorientierter Versicherungsprodukte </a:t>
            </a:r>
            <a:r>
              <a:rPr lang="de-DE" b="1" dirty="0" smtClean="0">
                <a:solidFill>
                  <a:srgbClr val="7E35B1"/>
                </a:solidFill>
              </a:rPr>
              <a:t>steigt </a:t>
            </a:r>
            <a:r>
              <a:rPr lang="de-DE" dirty="0" smtClean="0">
                <a:solidFill>
                  <a:srgbClr val="000000"/>
                </a:solidFill>
              </a:rPr>
              <a:t>– Die </a:t>
            </a:r>
            <a:r>
              <a:rPr lang="de-DE" dirty="0">
                <a:solidFill>
                  <a:srgbClr val="000000"/>
                </a:solidFill>
              </a:rPr>
              <a:t>Entgeltumwandlung ist meist versicherungsbasiert. Vorherrschender Durchführungsweg ist die Direktversicherung. Mit Blick auf einen attraktiven Mix aus Chance und Sicherheit steigen Akzeptanz und Angebot kapitalmarktorientierter Versicherungsprodukte mit anfänglich verminderten Garantien, wobei Einigkeit herrscht, dass ein gewisses Garantieniveau (80 bis 100% der gezahlten Beiträge) gegeben sein sollte. </a:t>
            </a:r>
          </a:p>
          <a:p>
            <a:pPr marL="0" indent="0" algn="just">
              <a:lnSpc>
                <a:spcPct val="150000"/>
              </a:lnSpc>
              <a:buNone/>
            </a:pPr>
            <a:endParaRPr lang="de-DE" dirty="0"/>
          </a:p>
        </p:txBody>
      </p:sp>
      <p:sp>
        <p:nvSpPr>
          <p:cNvPr id="5" name="Titel 4"/>
          <p:cNvSpPr>
            <a:spLocks noGrp="1"/>
          </p:cNvSpPr>
          <p:nvPr>
            <p:ph type="title"/>
          </p:nvPr>
        </p:nvSpPr>
        <p:spPr/>
        <p:txBody>
          <a:bodyPr/>
          <a:lstStyle/>
          <a:p>
            <a:r>
              <a:rPr lang="de-DE" dirty="0" smtClean="0"/>
              <a:t>Kurzfassung</a:t>
            </a:r>
            <a:endParaRPr lang="de-DE" dirty="0"/>
          </a:p>
        </p:txBody>
      </p:sp>
    </p:spTree>
    <p:extLst>
      <p:ext uri="{BB962C8B-B14F-4D97-AF65-F5344CB8AC3E}">
        <p14:creationId xmlns:p14="http://schemas.microsoft.com/office/powerpoint/2010/main" val="32749288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32</a:t>
            </a:fld>
            <a:endParaRPr lang="de-DE" dirty="0"/>
          </a:p>
        </p:txBody>
      </p:sp>
      <p:sp>
        <p:nvSpPr>
          <p:cNvPr id="5" name="Titel 4"/>
          <p:cNvSpPr>
            <a:spLocks noGrp="1"/>
          </p:cNvSpPr>
          <p:nvPr>
            <p:ph type="title"/>
          </p:nvPr>
        </p:nvSpPr>
        <p:spPr/>
        <p:txBody>
          <a:bodyPr/>
          <a:lstStyle/>
          <a:p>
            <a:r>
              <a:rPr lang="de-DE" dirty="0" smtClean="0"/>
              <a:t>Was macht den Unterschied? </a:t>
            </a:r>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403410339"/>
              </p:ext>
            </p:extLst>
          </p:nvPr>
        </p:nvGraphicFramePr>
        <p:xfrm>
          <a:off x="1574799" y="1810529"/>
          <a:ext cx="8127999" cy="1483360"/>
        </p:xfrm>
        <a:graphic>
          <a:graphicData uri="http://schemas.openxmlformats.org/drawingml/2006/table">
            <a:tbl>
              <a:tblPr firstRow="1" bandRow="1">
                <a:tableStyleId>{5C22544A-7EE6-4342-B048-85BDC9FD1C3A}</a:tableStyleId>
              </a:tblPr>
              <a:tblGrid>
                <a:gridCol w="2709333"/>
                <a:gridCol w="2709333"/>
                <a:gridCol w="2709333"/>
              </a:tblGrid>
              <a:tr h="370840">
                <a:tc>
                  <a:txBody>
                    <a:bodyPr/>
                    <a:lstStyle/>
                    <a:p>
                      <a:endParaRPr lang="de-DE" dirty="0"/>
                    </a:p>
                  </a:txBody>
                  <a:tcPr/>
                </a:tc>
                <a:tc>
                  <a:txBody>
                    <a:bodyPr/>
                    <a:lstStyle/>
                    <a:p>
                      <a:r>
                        <a:rPr lang="de-DE" dirty="0" smtClean="0"/>
                        <a:t>Rente</a:t>
                      </a:r>
                      <a:endParaRPr lang="de-DE" dirty="0"/>
                    </a:p>
                  </a:txBody>
                  <a:tcPr/>
                </a:tc>
                <a:tc>
                  <a:txBody>
                    <a:bodyPr/>
                    <a:lstStyle/>
                    <a:p>
                      <a:r>
                        <a:rPr lang="de-DE" dirty="0" smtClean="0"/>
                        <a:t>Kapital</a:t>
                      </a:r>
                      <a:endParaRPr lang="de-DE" dirty="0"/>
                    </a:p>
                  </a:txBody>
                  <a:tcPr/>
                </a:tc>
              </a:tr>
              <a:tr h="370840">
                <a:tc>
                  <a:txBody>
                    <a:bodyPr/>
                    <a:lstStyle/>
                    <a:p>
                      <a:r>
                        <a:rPr lang="de-DE" dirty="0" smtClean="0"/>
                        <a:t>2,50%</a:t>
                      </a:r>
                      <a:endParaRPr lang="de-DE" dirty="0"/>
                    </a:p>
                  </a:txBody>
                  <a:tcPr/>
                </a:tc>
                <a:tc>
                  <a:txBody>
                    <a:bodyPr/>
                    <a:lstStyle/>
                    <a:p>
                      <a:pPr algn="ctr"/>
                      <a:r>
                        <a:rPr lang="de-DE" dirty="0" smtClean="0"/>
                        <a:t>142 €</a:t>
                      </a:r>
                    </a:p>
                  </a:txBody>
                  <a:tcPr/>
                </a:tc>
                <a:tc>
                  <a:txBody>
                    <a:bodyPr/>
                    <a:lstStyle/>
                    <a:p>
                      <a:pPr algn="ctr"/>
                      <a:r>
                        <a:rPr lang="de-DE" dirty="0" smtClean="0"/>
                        <a:t>56.331 €</a:t>
                      </a:r>
                      <a:endParaRPr lang="de-DE" dirty="0"/>
                    </a:p>
                  </a:txBody>
                  <a:tcPr/>
                </a:tc>
              </a:tr>
              <a:tr h="370840">
                <a:tc>
                  <a:txBody>
                    <a:bodyPr/>
                    <a:lstStyle/>
                    <a:p>
                      <a:r>
                        <a:rPr lang="de-DE" dirty="0" smtClean="0"/>
                        <a:t>4,50% -inkl. FONDS</a:t>
                      </a:r>
                      <a:endParaRPr lang="de-DE" dirty="0"/>
                    </a:p>
                  </a:txBody>
                  <a:tcPr/>
                </a:tc>
                <a:tc>
                  <a:txBody>
                    <a:bodyPr/>
                    <a:lstStyle/>
                    <a:p>
                      <a:pPr algn="ctr"/>
                      <a:r>
                        <a:rPr lang="de-DE" dirty="0" smtClean="0"/>
                        <a:t>213 €</a:t>
                      </a:r>
                      <a:endParaRPr lang="de-DE" dirty="0"/>
                    </a:p>
                  </a:txBody>
                  <a:tcPr/>
                </a:tc>
                <a:tc>
                  <a:txBody>
                    <a:bodyPr/>
                    <a:lstStyle/>
                    <a:p>
                      <a:pPr algn="ctr"/>
                      <a:r>
                        <a:rPr lang="de-DE" dirty="0" smtClean="0"/>
                        <a:t>84.640 €</a:t>
                      </a:r>
                      <a:endParaRPr lang="de-DE" dirty="0"/>
                    </a:p>
                  </a:txBody>
                  <a:tcPr/>
                </a:tc>
              </a:tr>
              <a:tr h="370840">
                <a:tc>
                  <a:txBody>
                    <a:bodyPr/>
                    <a:lstStyle/>
                    <a:p>
                      <a:r>
                        <a:rPr lang="de-DE" dirty="0" smtClean="0"/>
                        <a:t>Unterschied</a:t>
                      </a:r>
                      <a:endParaRPr lang="de-DE" dirty="0"/>
                    </a:p>
                  </a:txBody>
                  <a:tcPr/>
                </a:tc>
                <a:tc>
                  <a:txBody>
                    <a:bodyPr/>
                    <a:lstStyle/>
                    <a:p>
                      <a:r>
                        <a:rPr lang="de-DE" dirty="0" smtClean="0"/>
                        <a:t>50% mehr Leistung !</a:t>
                      </a:r>
                      <a:endParaRPr lang="de-DE" dirty="0"/>
                    </a:p>
                  </a:txBody>
                  <a:tcPr/>
                </a:tc>
                <a:tc>
                  <a:txBody>
                    <a:bodyPr/>
                    <a:lstStyle/>
                    <a:p>
                      <a:r>
                        <a:rPr lang="de-DE" dirty="0" smtClean="0"/>
                        <a:t>28.309 € =  50%+</a:t>
                      </a:r>
                      <a:endParaRPr lang="de-DE" dirty="0"/>
                    </a:p>
                  </a:txBody>
                  <a:tcPr/>
                </a:tc>
              </a:tr>
            </a:tbl>
          </a:graphicData>
        </a:graphic>
      </p:graphicFrame>
      <p:sp>
        <p:nvSpPr>
          <p:cNvPr id="8" name="Textfeld 7"/>
          <p:cNvSpPr txBox="1"/>
          <p:nvPr/>
        </p:nvSpPr>
        <p:spPr>
          <a:xfrm>
            <a:off x="283029" y="6347949"/>
            <a:ext cx="7064828" cy="276999"/>
          </a:xfrm>
          <a:prstGeom prst="rect">
            <a:avLst/>
          </a:prstGeom>
          <a:noFill/>
        </p:spPr>
        <p:txBody>
          <a:bodyPr wrap="square" rtlCol="0">
            <a:spAutoFit/>
          </a:bodyPr>
          <a:lstStyle/>
          <a:p>
            <a:r>
              <a:rPr lang="de-DE" sz="1200" dirty="0" smtClean="0">
                <a:solidFill>
                  <a:srgbClr val="000000"/>
                </a:solidFill>
              </a:rPr>
              <a:t>EA:30 J. Rente 67, Brutto 4,50% Bruttomethode  100€ Beitrag </a:t>
            </a:r>
            <a:r>
              <a:rPr lang="de-DE" sz="1200" dirty="0" err="1" smtClean="0">
                <a:solidFill>
                  <a:srgbClr val="000000"/>
                </a:solidFill>
              </a:rPr>
              <a:t>p.m</a:t>
            </a:r>
            <a:r>
              <a:rPr lang="de-DE" sz="1200" dirty="0" smtClean="0">
                <a:solidFill>
                  <a:srgbClr val="000000"/>
                </a:solidFill>
              </a:rPr>
              <a:t> , Netto-Anteil: 	</a:t>
            </a:r>
            <a:endParaRPr lang="de-DE" sz="1200" dirty="0">
              <a:solidFill>
                <a:srgbClr val="000000"/>
              </a:solidFill>
            </a:endParaRPr>
          </a:p>
        </p:txBody>
      </p:sp>
      <p:graphicFrame>
        <p:nvGraphicFramePr>
          <p:cNvPr id="9" name="Tabelle 8"/>
          <p:cNvGraphicFramePr>
            <a:graphicFrameLocks noGrp="1"/>
          </p:cNvGraphicFramePr>
          <p:nvPr>
            <p:extLst>
              <p:ext uri="{D42A27DB-BD31-4B8C-83A1-F6EECF244321}">
                <p14:modId xmlns:p14="http://schemas.microsoft.com/office/powerpoint/2010/main" val="1060524812"/>
              </p:ext>
            </p:extLst>
          </p:nvPr>
        </p:nvGraphicFramePr>
        <p:xfrm>
          <a:off x="1574799" y="4077136"/>
          <a:ext cx="8127999" cy="1483360"/>
        </p:xfrm>
        <a:graphic>
          <a:graphicData uri="http://schemas.openxmlformats.org/drawingml/2006/table">
            <a:tbl>
              <a:tblPr firstRow="1" bandRow="1">
                <a:tableStyleId>{5C22544A-7EE6-4342-B048-85BDC9FD1C3A}</a:tableStyleId>
              </a:tblPr>
              <a:tblGrid>
                <a:gridCol w="2709333"/>
                <a:gridCol w="2709333"/>
                <a:gridCol w="2709333"/>
              </a:tblGrid>
              <a:tr h="370840">
                <a:tc>
                  <a:txBody>
                    <a:bodyPr/>
                    <a:lstStyle/>
                    <a:p>
                      <a:r>
                        <a:rPr lang="de-DE" dirty="0" smtClean="0"/>
                        <a:t>Kostenvorteile</a:t>
                      </a:r>
                      <a:endParaRPr lang="de-DE" dirty="0"/>
                    </a:p>
                  </a:txBody>
                  <a:tcPr/>
                </a:tc>
                <a:tc>
                  <a:txBody>
                    <a:bodyPr/>
                    <a:lstStyle/>
                    <a:p>
                      <a:r>
                        <a:rPr lang="de-DE" dirty="0" smtClean="0"/>
                        <a:t>Rente</a:t>
                      </a:r>
                      <a:endParaRPr lang="de-DE" dirty="0"/>
                    </a:p>
                  </a:txBody>
                  <a:tcPr/>
                </a:tc>
                <a:tc>
                  <a:txBody>
                    <a:bodyPr/>
                    <a:lstStyle/>
                    <a:p>
                      <a:r>
                        <a:rPr lang="de-DE" dirty="0" smtClean="0"/>
                        <a:t>Kapital</a:t>
                      </a:r>
                      <a:endParaRPr lang="de-DE" dirty="0"/>
                    </a:p>
                  </a:txBody>
                  <a:tcPr/>
                </a:tc>
              </a:tr>
              <a:tr h="370840">
                <a:tc>
                  <a:txBody>
                    <a:bodyPr/>
                    <a:lstStyle/>
                    <a:p>
                      <a:r>
                        <a:rPr lang="de-DE" dirty="0" smtClean="0"/>
                        <a:t>4,50 %</a:t>
                      </a:r>
                      <a:endParaRPr lang="de-DE" dirty="0"/>
                    </a:p>
                  </a:txBody>
                  <a:tcPr/>
                </a:tc>
                <a:tc>
                  <a:txBody>
                    <a:bodyPr/>
                    <a:lstStyle/>
                    <a:p>
                      <a:pPr algn="ctr"/>
                      <a:r>
                        <a:rPr lang="de-DE" dirty="0" smtClean="0"/>
                        <a:t>231 €</a:t>
                      </a:r>
                    </a:p>
                  </a:txBody>
                  <a:tcPr/>
                </a:tc>
                <a:tc>
                  <a:txBody>
                    <a:bodyPr/>
                    <a:lstStyle/>
                    <a:p>
                      <a:pPr algn="ctr"/>
                      <a:r>
                        <a:rPr lang="de-DE" dirty="0" smtClean="0"/>
                        <a:t>91.500 €</a:t>
                      </a:r>
                      <a:endParaRPr lang="de-DE" dirty="0"/>
                    </a:p>
                  </a:txBody>
                  <a:tcPr/>
                </a:tc>
              </a:tr>
              <a:tr h="370840">
                <a:tc>
                  <a:txBody>
                    <a:bodyPr/>
                    <a:lstStyle/>
                    <a:p>
                      <a:endParaRPr lang="de-DE" dirty="0"/>
                    </a:p>
                  </a:txBody>
                  <a:tcPr/>
                </a:tc>
                <a:tc>
                  <a:txBody>
                    <a:bodyPr/>
                    <a:lstStyle/>
                    <a:p>
                      <a:pPr algn="ctr"/>
                      <a:r>
                        <a:rPr lang="de-DE" dirty="0" smtClean="0"/>
                        <a:t>63% mehr Leistung</a:t>
                      </a:r>
                      <a:endParaRPr lang="de-DE" dirty="0"/>
                    </a:p>
                  </a:txBody>
                  <a:tcPr/>
                </a:tc>
                <a:tc>
                  <a:txBody>
                    <a:bodyPr/>
                    <a:lstStyle/>
                    <a:p>
                      <a:pPr algn="ctr"/>
                      <a:r>
                        <a:rPr lang="de-DE" dirty="0" smtClean="0"/>
                        <a:t>35.169 € +</a:t>
                      </a:r>
                      <a:endParaRPr lang="de-DE" dirty="0"/>
                    </a:p>
                  </a:txBody>
                  <a:tcPr/>
                </a:tc>
              </a:tr>
              <a:tr h="370840">
                <a:tc>
                  <a:txBody>
                    <a:bodyPr/>
                    <a:lstStyle/>
                    <a:p>
                      <a:endParaRPr lang="de-DE" dirty="0"/>
                    </a:p>
                  </a:txBody>
                  <a:tcPr/>
                </a:tc>
                <a:tc>
                  <a:txBody>
                    <a:bodyPr/>
                    <a:lstStyle/>
                    <a:p>
                      <a:endParaRPr lang="de-DE" dirty="0"/>
                    </a:p>
                  </a:txBody>
                  <a:tcPr/>
                </a:tc>
                <a:tc>
                  <a:txBody>
                    <a:bodyPr/>
                    <a:lstStyle/>
                    <a:p>
                      <a:endParaRPr lang="de-DE" dirty="0"/>
                    </a:p>
                  </a:txBody>
                  <a:tcPr/>
                </a:tc>
              </a:tr>
            </a:tbl>
          </a:graphicData>
        </a:graphic>
      </p:graphicFrame>
    </p:spTree>
    <p:extLst>
      <p:ext uri="{BB962C8B-B14F-4D97-AF65-F5344CB8AC3E}">
        <p14:creationId xmlns:p14="http://schemas.microsoft.com/office/powerpoint/2010/main" val="3405591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33</a:t>
            </a:fld>
            <a:endParaRPr lang="de-DE" dirty="0"/>
          </a:p>
        </p:txBody>
      </p:sp>
      <p:sp>
        <p:nvSpPr>
          <p:cNvPr id="5" name="Titel 4"/>
          <p:cNvSpPr>
            <a:spLocks noGrp="1"/>
          </p:cNvSpPr>
          <p:nvPr>
            <p:ph type="title"/>
          </p:nvPr>
        </p:nvSpPr>
        <p:spPr/>
        <p:txBody>
          <a:bodyPr/>
          <a:lstStyle/>
          <a:p>
            <a:r>
              <a:rPr lang="de-DE" dirty="0" smtClean="0"/>
              <a:t>Was macht den Unterschied? Rendite und Kosten im Modell  </a:t>
            </a:r>
            <a:endParaRPr lang="de-DE" dirty="0"/>
          </a:p>
        </p:txBody>
      </p:sp>
      <p:sp>
        <p:nvSpPr>
          <p:cNvPr id="6" name="Textfeld 5"/>
          <p:cNvSpPr txBox="1"/>
          <p:nvPr/>
        </p:nvSpPr>
        <p:spPr>
          <a:xfrm>
            <a:off x="283029" y="6347949"/>
            <a:ext cx="7064828" cy="276999"/>
          </a:xfrm>
          <a:prstGeom prst="rect">
            <a:avLst/>
          </a:prstGeom>
          <a:noFill/>
        </p:spPr>
        <p:txBody>
          <a:bodyPr wrap="square" rtlCol="0">
            <a:spAutoFit/>
          </a:bodyPr>
          <a:lstStyle/>
          <a:p>
            <a:r>
              <a:rPr lang="de-DE" sz="1200" dirty="0" smtClean="0">
                <a:solidFill>
                  <a:srgbClr val="000000"/>
                </a:solidFill>
              </a:rPr>
              <a:t>EA:30 J. Rente 67, Brutto 4,50% Bruttomethode  100€ Beitrag </a:t>
            </a:r>
            <a:r>
              <a:rPr lang="de-DE" sz="1200" dirty="0" err="1" smtClean="0">
                <a:solidFill>
                  <a:srgbClr val="000000"/>
                </a:solidFill>
              </a:rPr>
              <a:t>p.m</a:t>
            </a:r>
            <a:r>
              <a:rPr lang="de-DE" sz="1200" dirty="0" smtClean="0">
                <a:solidFill>
                  <a:srgbClr val="000000"/>
                </a:solidFill>
              </a:rPr>
              <a:t>	</a:t>
            </a:r>
            <a:endParaRPr lang="de-DE" sz="1200" dirty="0">
              <a:solidFill>
                <a:srgbClr val="000000"/>
              </a:solidFill>
            </a:endParaRPr>
          </a:p>
        </p:txBody>
      </p:sp>
      <p:pic>
        <p:nvPicPr>
          <p:cNvPr id="7" name="Grafik 6"/>
          <p:cNvPicPr>
            <a:picLocks noChangeAspect="1"/>
          </p:cNvPicPr>
          <p:nvPr/>
        </p:nvPicPr>
        <p:blipFill>
          <a:blip r:embed="rId2"/>
          <a:stretch>
            <a:fillRect/>
          </a:stretch>
        </p:blipFill>
        <p:spPr>
          <a:xfrm>
            <a:off x="5905787" y="1580996"/>
            <a:ext cx="5253692" cy="2870688"/>
          </a:xfrm>
          <a:prstGeom prst="rect">
            <a:avLst/>
          </a:prstGeom>
        </p:spPr>
      </p:pic>
      <p:pic>
        <p:nvPicPr>
          <p:cNvPr id="8" name="Grafik 7"/>
          <p:cNvPicPr>
            <a:picLocks noChangeAspect="1"/>
          </p:cNvPicPr>
          <p:nvPr/>
        </p:nvPicPr>
        <p:blipFill>
          <a:blip r:embed="rId3"/>
          <a:stretch>
            <a:fillRect/>
          </a:stretch>
        </p:blipFill>
        <p:spPr>
          <a:xfrm>
            <a:off x="7994770" y="5553600"/>
            <a:ext cx="1706369" cy="510316"/>
          </a:xfrm>
          <a:prstGeom prst="rect">
            <a:avLst/>
          </a:prstGeom>
        </p:spPr>
      </p:pic>
      <p:pic>
        <p:nvPicPr>
          <p:cNvPr id="9" name="Grafik 8"/>
          <p:cNvPicPr>
            <a:picLocks noChangeAspect="1"/>
          </p:cNvPicPr>
          <p:nvPr/>
        </p:nvPicPr>
        <p:blipFill>
          <a:blip r:embed="rId4"/>
          <a:stretch>
            <a:fillRect/>
          </a:stretch>
        </p:blipFill>
        <p:spPr>
          <a:xfrm>
            <a:off x="298354" y="1580996"/>
            <a:ext cx="5291903" cy="2790478"/>
          </a:xfrm>
          <a:prstGeom prst="rect">
            <a:avLst/>
          </a:prstGeom>
        </p:spPr>
      </p:pic>
      <p:pic>
        <p:nvPicPr>
          <p:cNvPr id="10" name="Grafik 9"/>
          <p:cNvPicPr>
            <a:picLocks noChangeAspect="1"/>
          </p:cNvPicPr>
          <p:nvPr/>
        </p:nvPicPr>
        <p:blipFill>
          <a:blip r:embed="rId5"/>
          <a:stretch>
            <a:fillRect/>
          </a:stretch>
        </p:blipFill>
        <p:spPr>
          <a:xfrm>
            <a:off x="1593754" y="5573128"/>
            <a:ext cx="1763503" cy="570545"/>
          </a:xfrm>
          <a:prstGeom prst="rect">
            <a:avLst/>
          </a:prstGeom>
        </p:spPr>
      </p:pic>
    </p:spTree>
    <p:extLst>
      <p:ext uri="{BB962C8B-B14F-4D97-AF65-F5344CB8AC3E}">
        <p14:creationId xmlns:p14="http://schemas.microsoft.com/office/powerpoint/2010/main" val="14124959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34</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r>
              <a:rPr lang="de-DE" dirty="0" smtClean="0"/>
              <a:t>Veredelung Renten-Airbag</a:t>
            </a:r>
            <a:endParaRPr lang="de-DE" dirty="0"/>
          </a:p>
        </p:txBody>
      </p:sp>
    </p:spTree>
    <p:extLst>
      <p:ext uri="{BB962C8B-B14F-4D97-AF65-F5344CB8AC3E}">
        <p14:creationId xmlns:p14="http://schemas.microsoft.com/office/powerpoint/2010/main" val="1866640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bwMode="auto">
          <a:xfrm>
            <a:off x="484730" y="2406836"/>
            <a:ext cx="9582234" cy="2847177"/>
          </a:xfrm>
          <a:prstGeom prst="rect">
            <a:avLst/>
          </a:prstGeom>
          <a:solidFill>
            <a:schemeClr val="bg1">
              <a:lumMod val="95000"/>
            </a:schemeClr>
          </a:solidFill>
          <a:ln w="6350" cap="flat" cmpd="sng" algn="ctr">
            <a:noFill/>
            <a:prstDash val="solid"/>
            <a:round/>
            <a:headEnd type="none" w="med" len="med"/>
            <a:tailEnd type="none" w="med" len="med"/>
          </a:ln>
          <a:effectLst/>
          <a:extLst/>
        </p:spPr>
        <p:txBody>
          <a:bodyPr wrap="none" lIns="67500" tIns="35100" rIns="67500" bIns="35100" anchor="ctr"/>
          <a:lstStyle/>
          <a:p>
            <a:pPr>
              <a:buClr>
                <a:srgbClr val="113388"/>
              </a:buClr>
              <a:defRPr/>
            </a:pPr>
            <a:endParaRPr lang="de-DE" sz="1200" dirty="0">
              <a:solidFill>
                <a:srgbClr val="000000"/>
              </a:solidFill>
              <a:ea typeface="Arial Unicode MS" pitchFamily="34" charset="-128"/>
              <a:cs typeface="Arial Unicode MS" pitchFamily="34" charset="-128"/>
            </a:endParaRPr>
          </a:p>
        </p:txBody>
      </p:sp>
      <p:sp>
        <p:nvSpPr>
          <p:cNvPr id="2" name="Foliennummernplatzhalter 1"/>
          <p:cNvSpPr>
            <a:spLocks noGrp="1"/>
          </p:cNvSpPr>
          <p:nvPr>
            <p:ph type="sldNum" sz="quarter" idx="4"/>
          </p:nvPr>
        </p:nvSpPr>
        <p:spPr/>
        <p:txBody>
          <a:bodyPr/>
          <a:lstStyle/>
          <a:p>
            <a:fld id="{EA952CFE-AF4B-4BE9-B2E2-E1420D3F9B32}" type="slidenum">
              <a:rPr lang="de-DE" smtClean="0"/>
              <a:pPr/>
              <a:t>35</a:t>
            </a:fld>
            <a:endParaRPr lang="de-DE" dirty="0"/>
          </a:p>
        </p:txBody>
      </p:sp>
      <p:sp>
        <p:nvSpPr>
          <p:cNvPr id="7" name="Textplatzhalter 6"/>
          <p:cNvSpPr>
            <a:spLocks noGrp="1"/>
          </p:cNvSpPr>
          <p:nvPr>
            <p:ph type="body" sz="half" idx="2"/>
          </p:nvPr>
        </p:nvSpPr>
        <p:spPr>
          <a:xfrm>
            <a:off x="368446" y="1744735"/>
            <a:ext cx="11344128" cy="1243799"/>
          </a:xfrm>
        </p:spPr>
        <p:txBody>
          <a:bodyPr/>
          <a:lstStyle/>
          <a:p>
            <a:r>
              <a:rPr lang="de-DE" altLang="de-DE" sz="1600" kern="0" dirty="0">
                <a:ea typeface="ＭＳ Ｐゴシック" pitchFamily="34" charset="-128"/>
              </a:rPr>
              <a:t>Ein Arbeitnehmer hat einen monatlichen </a:t>
            </a:r>
            <a:r>
              <a:rPr lang="de-DE" altLang="de-DE" sz="1600" b="1" kern="0" dirty="0">
                <a:solidFill>
                  <a:srgbClr val="00B050"/>
                </a:solidFill>
                <a:ea typeface="ＭＳ Ｐゴシック" pitchFamily="34" charset="-128"/>
              </a:rPr>
              <a:t>Nettoaufwand in Höhe von </a:t>
            </a:r>
            <a:r>
              <a:rPr lang="de-DE" altLang="de-DE" sz="1600" b="1" kern="0" dirty="0" smtClean="0">
                <a:solidFill>
                  <a:srgbClr val="00B050"/>
                </a:solidFill>
                <a:ea typeface="ＭＳ Ｐゴシック" pitchFamily="34" charset="-128"/>
              </a:rPr>
              <a:t>48,60 </a:t>
            </a:r>
            <a:r>
              <a:rPr lang="de-DE" altLang="de-DE" sz="1600" b="1" kern="0" dirty="0">
                <a:solidFill>
                  <a:srgbClr val="00B050"/>
                </a:solidFill>
                <a:ea typeface="ＭＳ Ｐゴシック" pitchFamily="34" charset="-128"/>
              </a:rPr>
              <a:t>€ </a:t>
            </a:r>
            <a:r>
              <a:rPr lang="de-DE" altLang="de-DE" sz="1600" kern="0" dirty="0">
                <a:ea typeface="ＭＳ Ｐゴシック" pitchFamily="34" charset="-128"/>
              </a:rPr>
              <a:t>zur Sicherung seiner Altersvorsorge im Falle einer Berufsunfähigkeit ist der Rentenretter integriert. Mit 40 Jahren wird er berufsunfähig. Renteneintritt mit 67</a:t>
            </a:r>
            <a:r>
              <a:rPr lang="de-DE" altLang="de-DE" sz="1600" kern="0" dirty="0" smtClean="0">
                <a:ea typeface="ＭＳ Ｐゴシック" pitchFamily="34" charset="-128"/>
              </a:rPr>
              <a:t>.</a:t>
            </a:r>
          </a:p>
          <a:p>
            <a:endParaRPr lang="de-DE" altLang="de-DE" sz="1600" kern="0" dirty="0">
              <a:ea typeface="ＭＳ Ｐゴシック" pitchFamily="34" charset="-128"/>
            </a:endParaRPr>
          </a:p>
        </p:txBody>
      </p:sp>
      <p:sp>
        <p:nvSpPr>
          <p:cNvPr id="6" name="Textplatzhalter 5"/>
          <p:cNvSpPr>
            <a:spLocks noGrp="1"/>
          </p:cNvSpPr>
          <p:nvPr>
            <p:ph type="body" sz="half" idx="11"/>
          </p:nvPr>
        </p:nvSpPr>
        <p:spPr/>
        <p:txBody>
          <a:bodyPr/>
          <a:lstStyle/>
          <a:p>
            <a:r>
              <a:rPr lang="de-DE" dirty="0"/>
              <a:t>1 Der Gesamtbeitrag teilt sich auf in </a:t>
            </a:r>
            <a:r>
              <a:rPr lang="de-DE" b="1" dirty="0" smtClean="0">
                <a:solidFill>
                  <a:srgbClr val="00B050"/>
                </a:solidFill>
              </a:rPr>
              <a:t>112,99 </a:t>
            </a:r>
            <a:r>
              <a:rPr lang="de-DE" dirty="0"/>
              <a:t>€ für die Altersvorsorge und </a:t>
            </a:r>
            <a:r>
              <a:rPr lang="de-DE" b="1" dirty="0" smtClean="0">
                <a:solidFill>
                  <a:srgbClr val="00B050"/>
                </a:solidFill>
              </a:rPr>
              <a:t>7</a:t>
            </a:r>
            <a:r>
              <a:rPr lang="de-DE" altLang="de-DE" b="1" dirty="0" smtClean="0">
                <a:solidFill>
                  <a:srgbClr val="00B050"/>
                </a:solidFill>
                <a:ea typeface="MS PGothic" pitchFamily="34" charset="-128"/>
              </a:rPr>
              <a:t>,01</a:t>
            </a:r>
            <a:r>
              <a:rPr lang="de-DE" dirty="0" smtClean="0"/>
              <a:t> </a:t>
            </a:r>
            <a:r>
              <a:rPr lang="de-DE" dirty="0"/>
              <a:t>€ für den Rentenretter (Berufsunfähigkeitsvorsorge B Plus) (Werte gerundet).</a:t>
            </a:r>
            <a:br>
              <a:rPr lang="de-DE" dirty="0"/>
            </a:br>
            <a:r>
              <a:rPr lang="de-DE" dirty="0"/>
              <a:t>* inkl. nicht garantierter aktueller Überschussbeteiligung</a:t>
            </a:r>
          </a:p>
          <a:p>
            <a:endParaRPr lang="de-DE" dirty="0"/>
          </a:p>
        </p:txBody>
      </p:sp>
      <p:sp>
        <p:nvSpPr>
          <p:cNvPr id="5" name="Titel 4"/>
          <p:cNvSpPr>
            <a:spLocks noGrp="1"/>
          </p:cNvSpPr>
          <p:nvPr>
            <p:ph type="title"/>
          </p:nvPr>
        </p:nvSpPr>
        <p:spPr>
          <a:xfrm>
            <a:off x="65954" y="127577"/>
            <a:ext cx="10270775" cy="1145744"/>
          </a:xfrm>
        </p:spPr>
        <p:txBody>
          <a:bodyPr/>
          <a:lstStyle/>
          <a:p>
            <a:r>
              <a:rPr lang="de-DE" altLang="de-DE" dirty="0" smtClean="0">
                <a:ea typeface="MS PGothic" pitchFamily="34" charset="-128"/>
              </a:rPr>
              <a:t>DIE LEISTUNG DES „RENTENRETTERS“ BEI EINEM </a:t>
            </a:r>
            <a:br>
              <a:rPr lang="de-DE" altLang="de-DE" dirty="0" smtClean="0">
                <a:ea typeface="MS PGothic" pitchFamily="34" charset="-128"/>
              </a:rPr>
            </a:br>
            <a:r>
              <a:rPr lang="de-DE" altLang="de-DE" dirty="0" smtClean="0">
                <a:ea typeface="MS PGothic" pitchFamily="34" charset="-128"/>
              </a:rPr>
              <a:t>BRUTTO-SPARBEITRAG IN HÖHE VON </a:t>
            </a:r>
            <a:r>
              <a:rPr lang="de-DE" altLang="de-DE" dirty="0" smtClean="0">
                <a:solidFill>
                  <a:srgbClr val="00B050"/>
                </a:solidFill>
                <a:ea typeface="MS PGothic" pitchFamily="34" charset="-128"/>
              </a:rPr>
              <a:t>120</a:t>
            </a:r>
            <a:r>
              <a:rPr lang="de-DE" altLang="de-DE" dirty="0" smtClean="0">
                <a:ea typeface="MS PGothic" pitchFamily="34" charset="-128"/>
              </a:rPr>
              <a:t> € MONATLICH</a:t>
            </a:r>
            <a:endParaRPr lang="de-DE" dirty="0"/>
          </a:p>
        </p:txBody>
      </p:sp>
      <p:cxnSp>
        <p:nvCxnSpPr>
          <p:cNvPr id="9" name="Gerade Verbindung mit Pfeil 9"/>
          <p:cNvCxnSpPr>
            <a:cxnSpLocks noChangeShapeType="1"/>
          </p:cNvCxnSpPr>
          <p:nvPr/>
        </p:nvCxnSpPr>
        <p:spPr bwMode="auto">
          <a:xfrm>
            <a:off x="557013" y="4605692"/>
            <a:ext cx="9360000" cy="0"/>
          </a:xfrm>
          <a:prstGeom prst="straightConnector1">
            <a:avLst/>
          </a:prstGeom>
          <a:noFill/>
          <a:ln w="6350" algn="ctr">
            <a:solidFill>
              <a:srgbClr val="7F7F7F"/>
            </a:solidFill>
            <a:round/>
            <a:headEnd/>
            <a:tailEnd type="triangle" w="med" len="med"/>
          </a:ln>
          <a:extLst>
            <a:ext uri="{909E8E84-426E-40DD-AFC4-6F175D3DCCD1}">
              <a14:hiddenFill xmlns:a14="http://schemas.microsoft.com/office/drawing/2010/main">
                <a:noFill/>
              </a14:hiddenFill>
            </a:ext>
          </a:extLst>
        </p:spPr>
      </p:cxnSp>
      <p:sp>
        <p:nvSpPr>
          <p:cNvPr id="10" name="Textfeld 12"/>
          <p:cNvSpPr txBox="1">
            <a:spLocks noChangeArrowheads="1"/>
          </p:cNvSpPr>
          <p:nvPr/>
        </p:nvSpPr>
        <p:spPr bwMode="auto">
          <a:xfrm>
            <a:off x="423664" y="4656889"/>
            <a:ext cx="4619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30</a:t>
            </a:r>
          </a:p>
        </p:txBody>
      </p:sp>
      <p:sp>
        <p:nvSpPr>
          <p:cNvPr id="11" name="Textfeld 34"/>
          <p:cNvSpPr txBox="1">
            <a:spLocks noChangeArrowheads="1"/>
          </p:cNvSpPr>
          <p:nvPr/>
        </p:nvSpPr>
        <p:spPr bwMode="auto">
          <a:xfrm>
            <a:off x="2999981" y="4629097"/>
            <a:ext cx="5779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smtClean="0">
                <a:solidFill>
                  <a:srgbClr val="1D2D4B"/>
                </a:solidFill>
                <a:ea typeface="Arial Unicode MS" pitchFamily="34" charset="-128"/>
                <a:cs typeface="Arial Unicode MS" pitchFamily="34" charset="-128"/>
              </a:rPr>
              <a:t>**40</a:t>
            </a:r>
            <a:endParaRPr lang="de-DE" altLang="de-DE" sz="1200" dirty="0">
              <a:solidFill>
                <a:srgbClr val="1D2D4B"/>
              </a:solidFill>
              <a:ea typeface="Arial Unicode MS" pitchFamily="34" charset="-128"/>
              <a:cs typeface="Arial Unicode MS" pitchFamily="34" charset="-128"/>
            </a:endParaRPr>
          </a:p>
        </p:txBody>
      </p:sp>
      <p:sp>
        <p:nvSpPr>
          <p:cNvPr id="12" name="Textfeld 35"/>
          <p:cNvSpPr txBox="1">
            <a:spLocks noChangeArrowheads="1"/>
          </p:cNvSpPr>
          <p:nvPr/>
        </p:nvSpPr>
        <p:spPr bwMode="auto">
          <a:xfrm>
            <a:off x="7538837" y="4656889"/>
            <a:ext cx="46315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a:solidFill>
                  <a:srgbClr val="1D2D4B"/>
                </a:solidFill>
                <a:ea typeface="Arial Unicode MS" pitchFamily="34" charset="-128"/>
                <a:cs typeface="Arial Unicode MS" pitchFamily="34" charset="-128"/>
              </a:rPr>
              <a:t>67</a:t>
            </a:r>
          </a:p>
        </p:txBody>
      </p:sp>
      <p:cxnSp>
        <p:nvCxnSpPr>
          <p:cNvPr id="13" name="Gerade Verbindung 39"/>
          <p:cNvCxnSpPr>
            <a:cxnSpLocks noChangeShapeType="1"/>
          </p:cNvCxnSpPr>
          <p:nvPr/>
        </p:nvCxnSpPr>
        <p:spPr bwMode="auto">
          <a:xfrm>
            <a:off x="3331549" y="2530172"/>
            <a:ext cx="0" cy="2160000"/>
          </a:xfrm>
          <a:prstGeom prst="line">
            <a:avLst/>
          </a:prstGeom>
          <a:noFill/>
          <a:ln w="6350" algn="ctr">
            <a:solidFill>
              <a:srgbClr val="7F7F7F"/>
            </a:solidFill>
            <a:round/>
            <a:headEnd/>
            <a:tailEnd/>
          </a:ln>
          <a:extLst>
            <a:ext uri="{909E8E84-426E-40DD-AFC4-6F175D3DCCD1}">
              <a14:hiddenFill xmlns:a14="http://schemas.microsoft.com/office/drawing/2010/main">
                <a:noFill/>
              </a14:hiddenFill>
            </a:ext>
          </a:extLst>
        </p:spPr>
      </p:cxnSp>
      <p:cxnSp>
        <p:nvCxnSpPr>
          <p:cNvPr id="14" name="Gerade Verbindung 42"/>
          <p:cNvCxnSpPr>
            <a:cxnSpLocks noChangeShapeType="1"/>
          </p:cNvCxnSpPr>
          <p:nvPr/>
        </p:nvCxnSpPr>
        <p:spPr bwMode="auto">
          <a:xfrm>
            <a:off x="7759321" y="2530172"/>
            <a:ext cx="0" cy="2160000"/>
          </a:xfrm>
          <a:prstGeom prst="line">
            <a:avLst/>
          </a:prstGeom>
          <a:noFill/>
          <a:ln w="6350" algn="ctr">
            <a:solidFill>
              <a:srgbClr val="7F7F7F"/>
            </a:solidFill>
            <a:round/>
            <a:headEnd/>
            <a:tailEnd/>
          </a:ln>
          <a:extLst>
            <a:ext uri="{909E8E84-426E-40DD-AFC4-6F175D3DCCD1}">
              <a14:hiddenFill xmlns:a14="http://schemas.microsoft.com/office/drawing/2010/main">
                <a:noFill/>
              </a14:hiddenFill>
            </a:ext>
          </a:extLst>
        </p:spPr>
      </p:cxnSp>
      <p:cxnSp>
        <p:nvCxnSpPr>
          <p:cNvPr id="15" name="Gerade Verbindung 15"/>
          <p:cNvCxnSpPr>
            <a:cxnSpLocks noChangeShapeType="1"/>
          </p:cNvCxnSpPr>
          <p:nvPr/>
        </p:nvCxnSpPr>
        <p:spPr bwMode="auto">
          <a:xfrm>
            <a:off x="654644" y="2530172"/>
            <a:ext cx="0" cy="2160000"/>
          </a:xfrm>
          <a:prstGeom prst="line">
            <a:avLst/>
          </a:prstGeom>
          <a:noFill/>
          <a:ln w="6350" algn="ctr">
            <a:solidFill>
              <a:srgbClr val="7F7F7F"/>
            </a:solidFill>
            <a:round/>
            <a:headEnd/>
            <a:tailEnd/>
          </a:ln>
          <a:extLst>
            <a:ext uri="{909E8E84-426E-40DD-AFC4-6F175D3DCCD1}">
              <a14:hiddenFill xmlns:a14="http://schemas.microsoft.com/office/drawing/2010/main">
                <a:noFill/>
              </a14:hiddenFill>
            </a:ext>
          </a:extLst>
        </p:spPr>
      </p:cxnSp>
      <p:sp>
        <p:nvSpPr>
          <p:cNvPr id="16" name="Textfeld 18"/>
          <p:cNvSpPr txBox="1">
            <a:spLocks noChangeArrowheads="1"/>
          </p:cNvSpPr>
          <p:nvPr/>
        </p:nvSpPr>
        <p:spPr bwMode="auto">
          <a:xfrm>
            <a:off x="692743" y="4658080"/>
            <a:ext cx="16633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Erwerbsleben</a:t>
            </a:r>
          </a:p>
        </p:txBody>
      </p:sp>
      <p:sp>
        <p:nvSpPr>
          <p:cNvPr id="17" name="Textfeld 45"/>
          <p:cNvSpPr txBox="1">
            <a:spLocks noChangeArrowheads="1"/>
          </p:cNvSpPr>
          <p:nvPr/>
        </p:nvSpPr>
        <p:spPr bwMode="auto">
          <a:xfrm>
            <a:off x="3763227" y="4652853"/>
            <a:ext cx="298965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Berufsunfähigkeit</a:t>
            </a:r>
          </a:p>
        </p:txBody>
      </p:sp>
      <p:sp>
        <p:nvSpPr>
          <p:cNvPr id="18" name="Textfeld 48"/>
          <p:cNvSpPr txBox="1">
            <a:spLocks noChangeArrowheads="1"/>
          </p:cNvSpPr>
          <p:nvPr/>
        </p:nvSpPr>
        <p:spPr bwMode="auto">
          <a:xfrm>
            <a:off x="8233617" y="4658080"/>
            <a:ext cx="10596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Rentenalter </a:t>
            </a:r>
          </a:p>
        </p:txBody>
      </p:sp>
      <p:sp>
        <p:nvSpPr>
          <p:cNvPr id="19" name="Rechteck 37"/>
          <p:cNvSpPr>
            <a:spLocks noChangeArrowheads="1"/>
          </p:cNvSpPr>
          <p:nvPr/>
        </p:nvSpPr>
        <p:spPr bwMode="auto">
          <a:xfrm>
            <a:off x="654644" y="3207572"/>
            <a:ext cx="2088946" cy="1143840"/>
          </a:xfrm>
          <a:prstGeom prst="rect">
            <a:avLst/>
          </a:prstGeom>
          <a:solidFill>
            <a:srgbClr val="CCD7DE">
              <a:alpha val="40000"/>
            </a:srgbClr>
          </a:solidFill>
          <a:ln w="9525">
            <a:noFill/>
            <a:miter lim="800000"/>
            <a:headEnd/>
            <a:tailEnd/>
          </a:ln>
        </p:spPr>
        <p:txBody>
          <a:bodyPr wrap="none" lIns="67500" tIns="35100" rIns="67500" bIns="35100" anchor="ct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600" b="1" dirty="0">
                <a:solidFill>
                  <a:srgbClr val="1D2D4B"/>
                </a:solidFill>
                <a:ea typeface="Arial Unicode MS" pitchFamily="34" charset="-128"/>
                <a:cs typeface="Arial Unicode MS" pitchFamily="34" charset="-128"/>
              </a:rPr>
              <a:t>Brutto-Sparbeitrag: </a:t>
            </a:r>
            <a:r>
              <a:rPr lang="de-DE" altLang="de-DE" sz="1600" dirty="0">
                <a:solidFill>
                  <a:srgbClr val="1D2D4B"/>
                </a:solidFill>
                <a:ea typeface="Arial Unicode MS" pitchFamily="34" charset="-128"/>
                <a:cs typeface="Arial Unicode MS" pitchFamily="34" charset="-128"/>
              </a:rPr>
              <a:t/>
            </a:r>
            <a:br>
              <a:rPr lang="de-DE" altLang="de-DE" sz="1600" dirty="0">
                <a:solidFill>
                  <a:srgbClr val="1D2D4B"/>
                </a:solidFill>
                <a:ea typeface="Arial Unicode MS" pitchFamily="34" charset="-128"/>
                <a:cs typeface="Arial Unicode MS" pitchFamily="34" charset="-128"/>
              </a:rPr>
            </a:br>
            <a:r>
              <a:rPr lang="de-DE" altLang="de-DE" sz="1600" dirty="0">
                <a:solidFill>
                  <a:srgbClr val="1D2D4B"/>
                </a:solidFill>
                <a:ea typeface="Arial Unicode MS" pitchFamily="34" charset="-128"/>
                <a:cs typeface="Arial Unicode MS" pitchFamily="34" charset="-128"/>
              </a:rPr>
              <a:t>mtl. </a:t>
            </a:r>
            <a:r>
              <a:rPr lang="de-DE" altLang="de-DE" sz="1600" b="1" dirty="0" smtClean="0">
                <a:solidFill>
                  <a:srgbClr val="00B050"/>
                </a:solidFill>
                <a:ea typeface="MS PGothic" pitchFamily="34" charset="-128"/>
              </a:rPr>
              <a:t>120,00</a:t>
            </a:r>
            <a:r>
              <a:rPr lang="de-DE" altLang="de-DE" sz="1600" dirty="0" smtClean="0">
                <a:solidFill>
                  <a:srgbClr val="1D2D4B"/>
                </a:solidFill>
                <a:ea typeface="Arial Unicode MS" pitchFamily="34" charset="-128"/>
                <a:cs typeface="Arial Unicode MS" pitchFamily="34" charset="-128"/>
              </a:rPr>
              <a:t> €</a:t>
            </a:r>
            <a:r>
              <a:rPr lang="de-DE" altLang="de-DE" sz="1600" baseline="30000" dirty="0" smtClean="0">
                <a:solidFill>
                  <a:srgbClr val="1D2D4B"/>
                </a:solidFill>
                <a:ea typeface="Arial Unicode MS" pitchFamily="34" charset="-128"/>
                <a:cs typeface="Arial Unicode MS" pitchFamily="34" charset="-128"/>
              </a:rPr>
              <a:t>1</a:t>
            </a:r>
            <a:endParaRPr lang="de-DE" altLang="de-DE" sz="1600" baseline="30000" dirty="0">
              <a:solidFill>
                <a:srgbClr val="1D2D4B"/>
              </a:solidFill>
              <a:ea typeface="Arial Unicode MS" pitchFamily="34" charset="-128"/>
              <a:cs typeface="Arial Unicode MS" pitchFamily="34" charset="-128"/>
            </a:endParaRPr>
          </a:p>
        </p:txBody>
      </p:sp>
      <p:sp>
        <p:nvSpPr>
          <p:cNvPr id="20" name="Rechteck 38"/>
          <p:cNvSpPr>
            <a:spLocks noChangeArrowheads="1"/>
          </p:cNvSpPr>
          <p:nvPr/>
        </p:nvSpPr>
        <p:spPr bwMode="auto">
          <a:xfrm>
            <a:off x="3333139" y="3212514"/>
            <a:ext cx="3804149" cy="1138898"/>
          </a:xfrm>
          <a:prstGeom prst="rect">
            <a:avLst/>
          </a:prstGeom>
          <a:solidFill>
            <a:srgbClr val="0092B0">
              <a:alpha val="70195"/>
            </a:srgbClr>
          </a:solidFill>
          <a:ln w="19050">
            <a:solidFill>
              <a:srgbClr val="1D2D4B"/>
            </a:solidFill>
            <a:miter lim="800000"/>
            <a:headEnd/>
            <a:tailEnd/>
          </a:ln>
        </p:spPr>
        <p:txBody>
          <a:bodyPr wrap="none" lIns="67500" tIns="35100" rIns="67500" bIns="35100" anchor="ct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400" b="1" dirty="0">
                <a:solidFill>
                  <a:srgbClr val="1D2D4B"/>
                </a:solidFill>
                <a:ea typeface="Arial Unicode MS" pitchFamily="34" charset="-128"/>
                <a:cs typeface="Arial Unicode MS" pitchFamily="34" charset="-128"/>
              </a:rPr>
              <a:t>Beitragsübernahme für die Altersvorsorge</a:t>
            </a:r>
            <a:br>
              <a:rPr lang="de-DE" altLang="de-DE" sz="1400" b="1" dirty="0">
                <a:solidFill>
                  <a:srgbClr val="1D2D4B"/>
                </a:solidFill>
                <a:ea typeface="Arial Unicode MS" pitchFamily="34" charset="-128"/>
                <a:cs typeface="Arial Unicode MS" pitchFamily="34" charset="-128"/>
              </a:rPr>
            </a:br>
            <a:r>
              <a:rPr lang="de-DE" altLang="de-DE" sz="1400" b="1" dirty="0">
                <a:solidFill>
                  <a:srgbClr val="1D2D4B"/>
                </a:solidFill>
                <a:ea typeface="Arial Unicode MS" pitchFamily="34" charset="-128"/>
                <a:cs typeface="Arial Unicode MS" pitchFamily="34" charset="-128"/>
              </a:rPr>
              <a:t>durch </a:t>
            </a:r>
            <a:r>
              <a:rPr lang="de-DE" altLang="de-DE" sz="1400" b="1" dirty="0" smtClean="0">
                <a:solidFill>
                  <a:srgbClr val="1D2D4B"/>
                </a:solidFill>
                <a:ea typeface="Arial Unicode MS" pitchFamily="34" charset="-128"/>
                <a:cs typeface="Arial Unicode MS" pitchFamily="34" charset="-128"/>
              </a:rPr>
              <a:t>Versorgungsträger: </a:t>
            </a:r>
            <a:r>
              <a:rPr lang="de-DE" altLang="de-DE" sz="1400" b="1" dirty="0">
                <a:solidFill>
                  <a:srgbClr val="1D2D4B"/>
                </a:solidFill>
                <a:ea typeface="Arial Unicode MS" pitchFamily="34" charset="-128"/>
                <a:cs typeface="Arial Unicode MS" pitchFamily="34" charset="-128"/>
              </a:rPr>
              <a:t/>
            </a:r>
            <a:br>
              <a:rPr lang="de-DE" altLang="de-DE" sz="1400" b="1" dirty="0">
                <a:solidFill>
                  <a:srgbClr val="1D2D4B"/>
                </a:solidFill>
                <a:ea typeface="Arial Unicode MS" pitchFamily="34" charset="-128"/>
                <a:cs typeface="Arial Unicode MS" pitchFamily="34" charset="-128"/>
              </a:rPr>
            </a:br>
            <a:r>
              <a:rPr lang="de-DE" altLang="de-DE" sz="1400" dirty="0">
                <a:solidFill>
                  <a:srgbClr val="1D2D4B"/>
                </a:solidFill>
                <a:ea typeface="Arial Unicode MS" pitchFamily="34" charset="-128"/>
                <a:cs typeface="Arial Unicode MS" pitchFamily="34" charset="-128"/>
              </a:rPr>
              <a:t>mtl. ca. </a:t>
            </a:r>
            <a:r>
              <a:rPr lang="de-DE" altLang="de-DE" sz="1400" dirty="0" smtClean="0">
                <a:solidFill>
                  <a:srgbClr val="1D2D4B"/>
                </a:solidFill>
                <a:ea typeface="Arial Unicode MS" pitchFamily="34" charset="-128"/>
                <a:cs typeface="Arial Unicode MS" pitchFamily="34" charset="-128"/>
              </a:rPr>
              <a:t>113 € </a:t>
            </a:r>
            <a:r>
              <a:rPr lang="de-DE" altLang="de-DE" sz="1400" dirty="0">
                <a:solidFill>
                  <a:srgbClr val="1D2D4B"/>
                </a:solidFill>
                <a:ea typeface="Arial Unicode MS" pitchFamily="34" charset="-128"/>
                <a:cs typeface="Arial Unicode MS" pitchFamily="34" charset="-128"/>
              </a:rPr>
              <a:t>bis zum Rentenbeginn</a:t>
            </a:r>
          </a:p>
        </p:txBody>
      </p:sp>
      <p:cxnSp>
        <p:nvCxnSpPr>
          <p:cNvPr id="21" name="Gerade Verbindung 42"/>
          <p:cNvCxnSpPr>
            <a:cxnSpLocks noChangeShapeType="1"/>
          </p:cNvCxnSpPr>
          <p:nvPr/>
        </p:nvCxnSpPr>
        <p:spPr bwMode="auto">
          <a:xfrm>
            <a:off x="5139728" y="3168607"/>
            <a:ext cx="0" cy="300038"/>
          </a:xfrm>
          <a:prstGeom prst="line">
            <a:avLst/>
          </a:prstGeom>
          <a:noFill/>
          <a:ln w="9525" algn="ctr">
            <a:solidFill>
              <a:srgbClr val="0092B0"/>
            </a:solidFill>
            <a:round/>
            <a:headEnd/>
            <a:tailEnd/>
          </a:ln>
          <a:extLst>
            <a:ext uri="{909E8E84-426E-40DD-AFC4-6F175D3DCCD1}">
              <a14:hiddenFill xmlns:a14="http://schemas.microsoft.com/office/drawing/2010/main">
                <a:noFill/>
              </a14:hiddenFill>
            </a:ext>
          </a:extLst>
        </p:spPr>
      </p:cxnSp>
      <p:sp>
        <p:nvSpPr>
          <p:cNvPr id="22" name="Rechteck 40"/>
          <p:cNvSpPr>
            <a:spLocks noChangeArrowheads="1"/>
          </p:cNvSpPr>
          <p:nvPr/>
        </p:nvSpPr>
        <p:spPr bwMode="auto">
          <a:xfrm>
            <a:off x="7756937" y="3207572"/>
            <a:ext cx="1849681" cy="1146222"/>
          </a:xfrm>
          <a:prstGeom prst="rect">
            <a:avLst/>
          </a:prstGeom>
          <a:solidFill>
            <a:srgbClr val="0092B0"/>
          </a:solidFill>
          <a:ln w="9525">
            <a:solidFill>
              <a:srgbClr val="0092B0"/>
            </a:solidFill>
            <a:miter lim="800000"/>
            <a:headEnd/>
            <a:tailEnd/>
          </a:ln>
        </p:spPr>
        <p:txBody>
          <a:bodyPr wrap="none" lIns="67500" tIns="35100" rIns="67500" bIns="35100" anchor="ct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600" dirty="0">
                <a:solidFill>
                  <a:srgbClr val="1D2D4B"/>
                </a:solidFill>
                <a:ea typeface="Arial Unicode MS" pitchFamily="34" charset="-128"/>
                <a:cs typeface="Arial Unicode MS" pitchFamily="34" charset="-128"/>
              </a:rPr>
              <a:t>Lebenslange </a:t>
            </a:r>
            <a:br>
              <a:rPr lang="de-DE" altLang="de-DE" sz="1600" dirty="0">
                <a:solidFill>
                  <a:srgbClr val="1D2D4B"/>
                </a:solidFill>
                <a:ea typeface="Arial Unicode MS" pitchFamily="34" charset="-128"/>
                <a:cs typeface="Arial Unicode MS" pitchFamily="34" charset="-128"/>
              </a:rPr>
            </a:br>
            <a:r>
              <a:rPr lang="de-DE" altLang="de-DE" sz="1600" dirty="0">
                <a:solidFill>
                  <a:srgbClr val="1D2D4B"/>
                </a:solidFill>
                <a:ea typeface="Arial Unicode MS" pitchFamily="34" charset="-128"/>
                <a:cs typeface="Arial Unicode MS" pitchFamily="34" charset="-128"/>
              </a:rPr>
              <a:t>Altersrente oder</a:t>
            </a:r>
          </a:p>
          <a:p>
            <a:pPr algn="ctr" eaLnBrk="1" hangingPunct="1">
              <a:buClr>
                <a:srgbClr val="113388"/>
              </a:buClr>
            </a:pPr>
            <a:r>
              <a:rPr lang="de-DE" altLang="de-DE" sz="1600" dirty="0">
                <a:solidFill>
                  <a:srgbClr val="1D2D4B"/>
                </a:solidFill>
                <a:ea typeface="Arial Unicode MS" pitchFamily="34" charset="-128"/>
                <a:cs typeface="Arial Unicode MS" pitchFamily="34" charset="-128"/>
              </a:rPr>
              <a:t>Kapitalabfindung</a:t>
            </a:r>
          </a:p>
        </p:txBody>
      </p:sp>
      <p:cxnSp>
        <p:nvCxnSpPr>
          <p:cNvPr id="23" name="Gerade Verbindung 42"/>
          <p:cNvCxnSpPr>
            <a:cxnSpLocks noChangeShapeType="1"/>
          </p:cNvCxnSpPr>
          <p:nvPr/>
        </p:nvCxnSpPr>
        <p:spPr bwMode="auto">
          <a:xfrm>
            <a:off x="3334135" y="2641897"/>
            <a:ext cx="0" cy="576000"/>
          </a:xfrm>
          <a:prstGeom prst="line">
            <a:avLst/>
          </a:prstGeom>
          <a:noFill/>
          <a:ln w="19050" algn="ctr">
            <a:solidFill>
              <a:srgbClr val="1D2D4B"/>
            </a:solidFill>
            <a:round/>
            <a:headEnd/>
            <a:tailEnd/>
          </a:ln>
          <a:extLst>
            <a:ext uri="{909E8E84-426E-40DD-AFC4-6F175D3DCCD1}">
              <a14:hiddenFill xmlns:a14="http://schemas.microsoft.com/office/drawing/2010/main">
                <a:noFill/>
              </a14:hiddenFill>
            </a:ext>
          </a:extLst>
        </p:spPr>
      </p:cxnSp>
      <p:sp>
        <p:nvSpPr>
          <p:cNvPr id="24" name="AutoShape 5"/>
          <p:cNvSpPr>
            <a:spLocks noChangeArrowheads="1"/>
          </p:cNvSpPr>
          <p:nvPr/>
        </p:nvSpPr>
        <p:spPr bwMode="gray">
          <a:xfrm rot="5400000">
            <a:off x="6823472" y="3657499"/>
            <a:ext cx="1112611" cy="279628"/>
          </a:xfrm>
          <a:prstGeom prst="triangle">
            <a:avLst>
              <a:gd name="adj" fmla="val 48690"/>
            </a:avLst>
          </a:prstGeom>
          <a:solidFill>
            <a:srgbClr val="0092B0"/>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lIns="67500" tIns="35100" rIns="67500" bIns="35100" anchor="ctr"/>
          <a:lstStyle>
            <a:lvl1pPr algn="l" defTabSz="784225" eaLnBrk="0" hangingPunct="0">
              <a:defRPr sz="2000">
                <a:solidFill>
                  <a:schemeClr val="accent1"/>
                </a:solidFill>
                <a:latin typeface="Arial" pitchFamily="34" charset="0"/>
              </a:defRPr>
            </a:lvl1pPr>
            <a:lvl2pPr marL="742950" indent="-285750" algn="l" defTabSz="784225" eaLnBrk="0" hangingPunct="0">
              <a:defRPr>
                <a:solidFill>
                  <a:schemeClr val="tx1"/>
                </a:solidFill>
                <a:latin typeface="Arial" pitchFamily="34" charset="0"/>
              </a:defRPr>
            </a:lvl2pPr>
            <a:lvl3pPr marL="1143000" indent="-228600" algn="l" defTabSz="784225" eaLnBrk="0" hangingPunct="0">
              <a:buChar char="§"/>
              <a:defRPr>
                <a:solidFill>
                  <a:schemeClr val="tx1"/>
                </a:solidFill>
                <a:latin typeface="Arial" pitchFamily="34" charset="0"/>
              </a:defRPr>
            </a:lvl3pPr>
            <a:lvl4pPr marL="1600200" indent="-228600" algn="l" defTabSz="784225" eaLnBrk="0" hangingPunct="0">
              <a:buClr>
                <a:schemeClr val="tx1"/>
              </a:buClr>
              <a:buChar char="-"/>
              <a:defRPr>
                <a:solidFill>
                  <a:schemeClr val="tx1"/>
                </a:solidFill>
                <a:latin typeface="Arial" pitchFamily="34" charset="0"/>
              </a:defRPr>
            </a:lvl4pPr>
            <a:lvl5pPr marL="2057400" indent="-228600" algn="l" defTabSz="784225" eaLnBrk="0" hangingPunct="0">
              <a:buClr>
                <a:schemeClr val="tx1"/>
              </a:buClr>
              <a:buChar char="-"/>
              <a:defRPr>
                <a:solidFill>
                  <a:schemeClr val="tx1"/>
                </a:solidFill>
                <a:latin typeface="Arial" pitchFamily="34" charset="0"/>
              </a:defRPr>
            </a:lvl5pPr>
            <a:lvl6pPr marL="2514600" indent="-228600" defTabSz="784225"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defTabSz="784225"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defTabSz="784225"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defTabSz="784225" eaLnBrk="0" fontAlgn="base" hangingPunct="0">
              <a:spcBef>
                <a:spcPct val="0"/>
              </a:spcBef>
              <a:spcAft>
                <a:spcPct val="30000"/>
              </a:spcAft>
              <a:buClr>
                <a:schemeClr val="tx1"/>
              </a:buClr>
              <a:buChar char="-"/>
              <a:defRPr>
                <a:solidFill>
                  <a:schemeClr val="tx1"/>
                </a:solidFill>
                <a:latin typeface="Arial" pitchFamily="34" charset="0"/>
              </a:defRPr>
            </a:lvl9pPr>
          </a:lstStyle>
          <a:p>
            <a:pPr algn="ctr">
              <a:spcAft>
                <a:spcPct val="0"/>
              </a:spcAft>
              <a:buClr>
                <a:srgbClr val="D8D8D5"/>
              </a:buClr>
              <a:buSzPct val="70000"/>
            </a:pPr>
            <a:endParaRPr lang="en-US" altLang="de-DE" sz="1050">
              <a:solidFill>
                <a:srgbClr val="000000"/>
              </a:solidFill>
              <a:ea typeface="Arial Unicode MS" pitchFamily="34" charset="-128"/>
              <a:cs typeface="Arial Unicode MS" pitchFamily="34" charset="-128"/>
            </a:endParaRPr>
          </a:p>
        </p:txBody>
      </p:sp>
      <p:cxnSp>
        <p:nvCxnSpPr>
          <p:cNvPr id="26" name="Gerade Verbindung 42"/>
          <p:cNvCxnSpPr>
            <a:cxnSpLocks noChangeShapeType="1"/>
          </p:cNvCxnSpPr>
          <p:nvPr/>
        </p:nvCxnSpPr>
        <p:spPr bwMode="auto">
          <a:xfrm>
            <a:off x="3327785" y="2661829"/>
            <a:ext cx="180000" cy="1304"/>
          </a:xfrm>
          <a:prstGeom prst="line">
            <a:avLst/>
          </a:prstGeom>
          <a:noFill/>
          <a:ln w="25400" algn="ctr">
            <a:solidFill>
              <a:srgbClr val="1D2D4B"/>
            </a:solidFill>
            <a:round/>
            <a:headEnd/>
            <a:tailEnd/>
          </a:ln>
          <a:extLst>
            <a:ext uri="{909E8E84-426E-40DD-AFC4-6F175D3DCCD1}">
              <a14:hiddenFill xmlns:a14="http://schemas.microsoft.com/office/drawing/2010/main">
                <a:noFill/>
              </a14:hiddenFill>
            </a:ext>
          </a:extLst>
        </p:spPr>
      </p:cxnSp>
      <p:cxnSp>
        <p:nvCxnSpPr>
          <p:cNvPr id="27" name="Gerade Verbindung 42"/>
          <p:cNvCxnSpPr>
            <a:cxnSpLocks noChangeShapeType="1"/>
          </p:cNvCxnSpPr>
          <p:nvPr/>
        </p:nvCxnSpPr>
        <p:spPr bwMode="auto">
          <a:xfrm flipV="1">
            <a:off x="6752886" y="2661829"/>
            <a:ext cx="374115" cy="652"/>
          </a:xfrm>
          <a:prstGeom prst="line">
            <a:avLst/>
          </a:prstGeom>
          <a:noFill/>
          <a:ln w="22225" algn="ctr">
            <a:solidFill>
              <a:srgbClr val="1D2D4B"/>
            </a:solidFill>
            <a:round/>
            <a:headEnd/>
            <a:tailEnd/>
          </a:ln>
          <a:extLst>
            <a:ext uri="{909E8E84-426E-40DD-AFC4-6F175D3DCCD1}">
              <a14:hiddenFill xmlns:a14="http://schemas.microsoft.com/office/drawing/2010/main">
                <a:noFill/>
              </a14:hiddenFill>
            </a:ext>
          </a:extLst>
        </p:spPr>
      </p:cxnSp>
      <p:sp>
        <p:nvSpPr>
          <p:cNvPr id="28" name="Textfeld 5"/>
          <p:cNvSpPr txBox="1">
            <a:spLocks noChangeArrowheads="1"/>
          </p:cNvSpPr>
          <p:nvPr/>
        </p:nvSpPr>
        <p:spPr bwMode="auto">
          <a:xfrm>
            <a:off x="3445409" y="2498179"/>
            <a:ext cx="3511867" cy="646331"/>
          </a:xfrm>
          <a:prstGeom prst="rect">
            <a:avLst/>
          </a:prstGeom>
          <a:solidFill>
            <a:schemeClr val="bg1">
              <a:alpha val="74901"/>
            </a:schemeClr>
          </a:solidFill>
          <a:ln w="22225">
            <a:solidFill>
              <a:srgbClr val="1D2D4B"/>
            </a:solidFill>
            <a:miter lim="800000"/>
            <a:headEnd/>
            <a:tailEnd/>
          </a:ln>
        </p:spPr>
        <p:txBody>
          <a:bodyPr wrap="square">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Gesamte Beitragszahlung durch Versorgungsträger: </a:t>
            </a:r>
            <a:br>
              <a:rPr lang="de-DE" altLang="de-DE" sz="1200" dirty="0">
                <a:solidFill>
                  <a:srgbClr val="1D2D4B"/>
                </a:solidFill>
                <a:ea typeface="Arial Unicode MS" pitchFamily="34" charset="-128"/>
                <a:cs typeface="Arial Unicode MS" pitchFamily="34" charset="-128"/>
              </a:rPr>
            </a:br>
            <a:r>
              <a:rPr lang="de-DE" altLang="de-DE" sz="1200" dirty="0">
                <a:solidFill>
                  <a:srgbClr val="1D2D4B"/>
                </a:solidFill>
                <a:ea typeface="Arial Unicode MS" pitchFamily="34" charset="-128"/>
                <a:cs typeface="Arial Unicode MS" pitchFamily="34" charset="-128"/>
              </a:rPr>
              <a:t>27 Jahre x </a:t>
            </a:r>
            <a:r>
              <a:rPr lang="de-DE" altLang="de-DE" sz="1200" b="1" dirty="0" smtClean="0">
                <a:solidFill>
                  <a:srgbClr val="00B050"/>
                </a:solidFill>
                <a:ea typeface="Arial Unicode MS" pitchFamily="34" charset="-128"/>
                <a:cs typeface="Arial Unicode MS" pitchFamily="34" charset="-128"/>
              </a:rPr>
              <a:t>1.356</a:t>
            </a:r>
            <a:r>
              <a:rPr lang="de-DE" altLang="de-DE" sz="1200" dirty="0" smtClean="0">
                <a:solidFill>
                  <a:srgbClr val="FF0000"/>
                </a:solidFill>
                <a:ea typeface="Arial Unicode MS" pitchFamily="34" charset="-128"/>
                <a:cs typeface="Arial Unicode MS" pitchFamily="34" charset="-128"/>
              </a:rPr>
              <a:t> </a:t>
            </a:r>
            <a:r>
              <a:rPr lang="de-DE" altLang="de-DE" sz="1200" dirty="0" smtClean="0">
                <a:solidFill>
                  <a:srgbClr val="1D2D4B"/>
                </a:solidFill>
                <a:ea typeface="Arial Unicode MS" pitchFamily="34" charset="-128"/>
                <a:cs typeface="Arial Unicode MS" pitchFamily="34" charset="-128"/>
              </a:rPr>
              <a:t>€ </a:t>
            </a:r>
            <a:r>
              <a:rPr lang="de-DE" altLang="de-DE" sz="1200" dirty="0">
                <a:solidFill>
                  <a:srgbClr val="1D2D4B"/>
                </a:solidFill>
                <a:ea typeface="Arial Unicode MS" pitchFamily="34" charset="-128"/>
                <a:cs typeface="Arial Unicode MS" pitchFamily="34" charset="-128"/>
              </a:rPr>
              <a:t>p. a. =</a:t>
            </a:r>
            <a:r>
              <a:rPr lang="de-DE" altLang="de-DE" sz="1200" dirty="0">
                <a:solidFill>
                  <a:srgbClr val="FF0000"/>
                </a:solidFill>
                <a:ea typeface="Arial Unicode MS" pitchFamily="34" charset="-128"/>
                <a:cs typeface="Arial Unicode MS" pitchFamily="34" charset="-128"/>
              </a:rPr>
              <a:t> </a:t>
            </a:r>
            <a:r>
              <a:rPr lang="de-DE" altLang="de-DE" sz="1200" b="1" dirty="0" smtClean="0">
                <a:solidFill>
                  <a:srgbClr val="00B050"/>
                </a:solidFill>
                <a:ea typeface="Arial Unicode MS" pitchFamily="34" charset="-128"/>
                <a:cs typeface="Arial Unicode MS" pitchFamily="34" charset="-128"/>
              </a:rPr>
              <a:t>36.609 </a:t>
            </a:r>
            <a:r>
              <a:rPr lang="de-DE" altLang="de-DE" sz="1200" b="1" dirty="0" smtClean="0">
                <a:solidFill>
                  <a:srgbClr val="1D2D4B"/>
                </a:solidFill>
                <a:ea typeface="Arial Unicode MS" pitchFamily="34" charset="-128"/>
                <a:cs typeface="Arial Unicode MS" pitchFamily="34" charset="-128"/>
              </a:rPr>
              <a:t>€</a:t>
            </a:r>
            <a:endParaRPr lang="de-DE" altLang="de-DE" sz="1200" b="1" dirty="0">
              <a:solidFill>
                <a:srgbClr val="1D2D4B"/>
              </a:solidFill>
              <a:ea typeface="Arial Unicode MS" pitchFamily="34" charset="-128"/>
              <a:cs typeface="Arial Unicode MS" pitchFamily="34" charset="-128"/>
            </a:endParaRPr>
          </a:p>
        </p:txBody>
      </p:sp>
      <p:sp>
        <p:nvSpPr>
          <p:cNvPr id="29" name="AutoShape 5"/>
          <p:cNvSpPr>
            <a:spLocks noChangeArrowheads="1"/>
          </p:cNvSpPr>
          <p:nvPr/>
        </p:nvSpPr>
        <p:spPr bwMode="gray">
          <a:xfrm rot="5400000">
            <a:off x="2407253" y="3611134"/>
            <a:ext cx="1146953" cy="333602"/>
          </a:xfrm>
          <a:prstGeom prst="triangle">
            <a:avLst>
              <a:gd name="adj" fmla="val 48690"/>
            </a:avLst>
          </a:prstGeom>
          <a:solidFill>
            <a:srgbClr val="CCD7DE"/>
          </a:solidFill>
          <a:ln>
            <a:noFill/>
          </a:ln>
          <a:extLst/>
        </p:spPr>
        <p:txBody>
          <a:bodyPr wrap="none" lIns="67500" tIns="35100" rIns="67500" bIns="35100" anchor="ctr"/>
          <a:lstStyle>
            <a:lvl1pPr algn="l" defTabSz="784225" eaLnBrk="0" hangingPunct="0">
              <a:defRPr sz="2000">
                <a:solidFill>
                  <a:schemeClr val="accent1"/>
                </a:solidFill>
                <a:latin typeface="Arial" pitchFamily="34" charset="0"/>
              </a:defRPr>
            </a:lvl1pPr>
            <a:lvl2pPr marL="742950" indent="-285750" algn="l" defTabSz="784225" eaLnBrk="0" hangingPunct="0">
              <a:defRPr>
                <a:solidFill>
                  <a:schemeClr val="tx1"/>
                </a:solidFill>
                <a:latin typeface="Arial" pitchFamily="34" charset="0"/>
              </a:defRPr>
            </a:lvl2pPr>
            <a:lvl3pPr marL="1143000" indent="-228600" algn="l" defTabSz="784225" eaLnBrk="0" hangingPunct="0">
              <a:buChar char="§"/>
              <a:defRPr>
                <a:solidFill>
                  <a:schemeClr val="tx1"/>
                </a:solidFill>
                <a:latin typeface="Arial" pitchFamily="34" charset="0"/>
              </a:defRPr>
            </a:lvl3pPr>
            <a:lvl4pPr marL="1600200" indent="-228600" algn="l" defTabSz="784225" eaLnBrk="0" hangingPunct="0">
              <a:buClr>
                <a:schemeClr val="tx1"/>
              </a:buClr>
              <a:buChar char="-"/>
              <a:defRPr>
                <a:solidFill>
                  <a:schemeClr val="tx1"/>
                </a:solidFill>
                <a:latin typeface="Arial" pitchFamily="34" charset="0"/>
              </a:defRPr>
            </a:lvl4pPr>
            <a:lvl5pPr marL="2057400" indent="-228600" algn="l" defTabSz="784225" eaLnBrk="0" hangingPunct="0">
              <a:buClr>
                <a:schemeClr val="tx1"/>
              </a:buClr>
              <a:buChar char="-"/>
              <a:defRPr>
                <a:solidFill>
                  <a:schemeClr val="tx1"/>
                </a:solidFill>
                <a:latin typeface="Arial" pitchFamily="34" charset="0"/>
              </a:defRPr>
            </a:lvl5pPr>
            <a:lvl6pPr marL="2514600" indent="-228600" defTabSz="784225"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defTabSz="784225"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defTabSz="784225"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defTabSz="784225" eaLnBrk="0" fontAlgn="base" hangingPunct="0">
              <a:spcBef>
                <a:spcPct val="0"/>
              </a:spcBef>
              <a:spcAft>
                <a:spcPct val="30000"/>
              </a:spcAft>
              <a:buClr>
                <a:schemeClr val="tx1"/>
              </a:buClr>
              <a:buChar char="-"/>
              <a:defRPr>
                <a:solidFill>
                  <a:schemeClr val="tx1"/>
                </a:solidFill>
                <a:latin typeface="Arial" pitchFamily="34" charset="0"/>
              </a:defRPr>
            </a:lvl9pPr>
          </a:lstStyle>
          <a:p>
            <a:pPr algn="ctr">
              <a:spcAft>
                <a:spcPct val="0"/>
              </a:spcAft>
              <a:buClr>
                <a:srgbClr val="D8D8D5"/>
              </a:buClr>
              <a:buSzPct val="70000"/>
            </a:pPr>
            <a:endParaRPr lang="en-US" altLang="de-DE" sz="1050">
              <a:solidFill>
                <a:srgbClr val="000000"/>
              </a:solidFill>
              <a:ea typeface="Arial Unicode MS" pitchFamily="34" charset="-128"/>
              <a:cs typeface="Arial Unicode MS" pitchFamily="34" charset="-128"/>
            </a:endParaRPr>
          </a:p>
        </p:txBody>
      </p:sp>
      <p:sp>
        <p:nvSpPr>
          <p:cNvPr id="3" name="Textfeld 2"/>
          <p:cNvSpPr txBox="1"/>
          <p:nvPr/>
        </p:nvSpPr>
        <p:spPr>
          <a:xfrm>
            <a:off x="9980605" y="3314675"/>
            <a:ext cx="2044149" cy="923330"/>
          </a:xfrm>
          <a:prstGeom prst="rect">
            <a:avLst/>
          </a:prstGeom>
          <a:noFill/>
        </p:spPr>
        <p:txBody>
          <a:bodyPr wrap="none" rtlCol="0">
            <a:spAutoFit/>
          </a:bodyPr>
          <a:lstStyle/>
          <a:p>
            <a:pPr algn="r"/>
            <a:r>
              <a:rPr lang="de-DE" dirty="0" smtClean="0">
                <a:solidFill>
                  <a:srgbClr val="1D2D4B"/>
                </a:solidFill>
              </a:rPr>
              <a:t>Gesamtwerte*</a:t>
            </a:r>
          </a:p>
          <a:p>
            <a:pPr algn="r"/>
            <a:r>
              <a:rPr lang="de-DE" b="1" dirty="0" smtClean="0">
                <a:solidFill>
                  <a:srgbClr val="00B050"/>
                </a:solidFill>
              </a:rPr>
              <a:t>265 € Rente</a:t>
            </a:r>
          </a:p>
          <a:p>
            <a:pPr algn="r"/>
            <a:r>
              <a:rPr lang="de-DE" b="1" dirty="0" smtClean="0">
                <a:solidFill>
                  <a:srgbClr val="00B050"/>
                </a:solidFill>
              </a:rPr>
              <a:t>104.912 € Kapital</a:t>
            </a:r>
            <a:endParaRPr lang="de-DE" b="1" dirty="0">
              <a:solidFill>
                <a:srgbClr val="00B050"/>
              </a:solidFill>
            </a:endParaRPr>
          </a:p>
        </p:txBody>
      </p:sp>
      <p:cxnSp>
        <p:nvCxnSpPr>
          <p:cNvPr id="37" name="Gerade Verbindung 42"/>
          <p:cNvCxnSpPr>
            <a:cxnSpLocks noChangeShapeType="1"/>
          </p:cNvCxnSpPr>
          <p:nvPr/>
        </p:nvCxnSpPr>
        <p:spPr bwMode="auto">
          <a:xfrm>
            <a:off x="7133511" y="2645439"/>
            <a:ext cx="0" cy="576000"/>
          </a:xfrm>
          <a:prstGeom prst="line">
            <a:avLst/>
          </a:prstGeom>
          <a:noFill/>
          <a:ln w="19050" algn="ctr">
            <a:solidFill>
              <a:srgbClr val="1D2D4B"/>
            </a:solidFill>
            <a:round/>
            <a:headEnd/>
            <a:tailEnd/>
          </a:ln>
          <a:extLst>
            <a:ext uri="{909E8E84-426E-40DD-AFC4-6F175D3DCCD1}">
              <a14:hiddenFill xmlns:a14="http://schemas.microsoft.com/office/drawing/2010/main">
                <a:noFill/>
              </a14:hiddenFill>
            </a:ext>
          </a:extLst>
        </p:spPr>
      </p:cxnSp>
      <p:sp>
        <p:nvSpPr>
          <p:cNvPr id="39" name="Textfeld 38"/>
          <p:cNvSpPr txBox="1"/>
          <p:nvPr/>
        </p:nvSpPr>
        <p:spPr>
          <a:xfrm>
            <a:off x="371593" y="5341233"/>
            <a:ext cx="11340981" cy="984885"/>
          </a:xfrm>
          <a:prstGeom prst="rect">
            <a:avLst/>
          </a:prstGeom>
          <a:noFill/>
        </p:spPr>
        <p:txBody>
          <a:bodyPr wrap="square" rtlCol="0">
            <a:spAutoFit/>
          </a:bodyPr>
          <a:lstStyle/>
          <a:p>
            <a:r>
              <a:rPr lang="de-DE" altLang="de-DE" sz="2000" kern="0" dirty="0">
                <a:solidFill>
                  <a:srgbClr val="137C9B"/>
                </a:solidFill>
                <a:ea typeface="Arial Unicode MS" pitchFamily="34" charset="-128"/>
              </a:rPr>
              <a:t>Die Beiträge in die bAV werden bis zum Erreichen des Rentenalters durch </a:t>
            </a:r>
            <a:r>
              <a:rPr lang="de-DE" altLang="de-DE" sz="2000" kern="0" dirty="0" smtClean="0">
                <a:solidFill>
                  <a:srgbClr val="137C9B"/>
                </a:solidFill>
                <a:ea typeface="Arial Unicode MS" pitchFamily="34" charset="-128"/>
              </a:rPr>
              <a:t>den Versorgungsträger</a:t>
            </a:r>
            <a:r>
              <a:rPr lang="de-DE" altLang="de-DE" sz="2000" kern="0" dirty="0" smtClean="0">
                <a:solidFill>
                  <a:srgbClr val="FF0000"/>
                </a:solidFill>
                <a:ea typeface="Arial Unicode MS" pitchFamily="34" charset="-128"/>
              </a:rPr>
              <a:t> </a:t>
            </a:r>
            <a:r>
              <a:rPr lang="de-DE" altLang="de-DE" sz="2000" kern="0" dirty="0" smtClean="0">
                <a:solidFill>
                  <a:srgbClr val="137C9B"/>
                </a:solidFill>
                <a:ea typeface="Arial Unicode MS" pitchFamily="34" charset="-128"/>
              </a:rPr>
              <a:t>bezahlt </a:t>
            </a:r>
            <a:r>
              <a:rPr lang="de-DE" altLang="de-DE" sz="2000" kern="0" dirty="0">
                <a:solidFill>
                  <a:srgbClr val="137C9B"/>
                </a:solidFill>
                <a:ea typeface="Arial Unicode MS" pitchFamily="34" charset="-128"/>
              </a:rPr>
              <a:t>– </a:t>
            </a:r>
            <a:r>
              <a:rPr lang="de-DE" altLang="de-DE" sz="2000" kern="0" dirty="0" smtClean="0">
                <a:solidFill>
                  <a:srgbClr val="137C9B"/>
                </a:solidFill>
                <a:ea typeface="Arial Unicode MS" pitchFamily="34" charset="-128"/>
              </a:rPr>
              <a:t>auch </a:t>
            </a:r>
            <a:r>
              <a:rPr lang="de-DE" altLang="de-DE" sz="2000" kern="0" dirty="0">
                <a:solidFill>
                  <a:srgbClr val="137C9B"/>
                </a:solidFill>
                <a:ea typeface="Arial Unicode MS" pitchFamily="34" charset="-128"/>
              </a:rPr>
              <a:t>wenn der Beruf vorzeitig aufgegeben werden muss.  </a:t>
            </a:r>
          </a:p>
          <a:p>
            <a:endParaRPr lang="de-DE" dirty="0">
              <a:solidFill>
                <a:srgbClr val="000000"/>
              </a:solidFill>
            </a:endParaRPr>
          </a:p>
        </p:txBody>
      </p:sp>
      <p:sp>
        <p:nvSpPr>
          <p:cNvPr id="4" name="Textfeld 3"/>
          <p:cNvSpPr txBox="1"/>
          <p:nvPr/>
        </p:nvSpPr>
        <p:spPr>
          <a:xfrm>
            <a:off x="3806324" y="6558496"/>
            <a:ext cx="2496758" cy="261610"/>
          </a:xfrm>
          <a:prstGeom prst="rect">
            <a:avLst/>
          </a:prstGeom>
          <a:noFill/>
        </p:spPr>
        <p:txBody>
          <a:bodyPr wrap="square" rtlCol="0">
            <a:spAutoFit/>
          </a:bodyPr>
          <a:lstStyle/>
          <a:p>
            <a:r>
              <a:rPr lang="de-DE" sz="1050" dirty="0" smtClean="0"/>
              <a:t>**bisherige Nettozahlung: 5.832 €</a:t>
            </a:r>
            <a:endParaRPr lang="de-DE" sz="1050" dirty="0"/>
          </a:p>
        </p:txBody>
      </p:sp>
    </p:spTree>
    <p:extLst>
      <p:ext uri="{BB962C8B-B14F-4D97-AF65-F5344CB8AC3E}">
        <p14:creationId xmlns:p14="http://schemas.microsoft.com/office/powerpoint/2010/main" val="10030327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36</a:t>
            </a:fld>
            <a:endParaRPr lang="de-DE"/>
          </a:p>
        </p:txBody>
      </p:sp>
      <p:sp>
        <p:nvSpPr>
          <p:cNvPr id="5" name="Textplatzhalter 4"/>
          <p:cNvSpPr>
            <a:spLocks noGrp="1"/>
          </p:cNvSpPr>
          <p:nvPr>
            <p:ph type="body" sz="half" idx="11"/>
          </p:nvPr>
        </p:nvSpPr>
        <p:spPr/>
        <p:txBody>
          <a:bodyPr/>
          <a:lstStyle/>
          <a:p>
            <a:endParaRPr lang="de-DE"/>
          </a:p>
        </p:txBody>
      </p:sp>
      <p:sp>
        <p:nvSpPr>
          <p:cNvPr id="6" name="Titel 5"/>
          <p:cNvSpPr>
            <a:spLocks noGrp="1"/>
          </p:cNvSpPr>
          <p:nvPr>
            <p:ph type="title"/>
          </p:nvPr>
        </p:nvSpPr>
        <p:spPr/>
        <p:txBody>
          <a:bodyPr/>
          <a:lstStyle/>
          <a:p>
            <a:r>
              <a:rPr lang="de-DE" dirty="0" smtClean="0"/>
              <a:t>Leistungen ohne renten-airbag</a:t>
            </a:r>
            <a:endParaRPr lang="de-DE" dirty="0"/>
          </a:p>
        </p:txBody>
      </p:sp>
      <p:pic>
        <p:nvPicPr>
          <p:cNvPr id="7" name="Grafik 6"/>
          <p:cNvPicPr>
            <a:picLocks noChangeAspect="1"/>
          </p:cNvPicPr>
          <p:nvPr/>
        </p:nvPicPr>
        <p:blipFill>
          <a:blip r:embed="rId2"/>
          <a:stretch>
            <a:fillRect/>
          </a:stretch>
        </p:blipFill>
        <p:spPr>
          <a:xfrm>
            <a:off x="117809" y="1530910"/>
            <a:ext cx="5010150" cy="3295650"/>
          </a:xfrm>
          <a:prstGeom prst="rect">
            <a:avLst/>
          </a:prstGeom>
        </p:spPr>
      </p:pic>
      <p:pic>
        <p:nvPicPr>
          <p:cNvPr id="8" name="Grafik 7"/>
          <p:cNvPicPr>
            <a:picLocks noChangeAspect="1"/>
          </p:cNvPicPr>
          <p:nvPr/>
        </p:nvPicPr>
        <p:blipFill>
          <a:blip r:embed="rId3"/>
          <a:stretch>
            <a:fillRect/>
          </a:stretch>
        </p:blipFill>
        <p:spPr>
          <a:xfrm>
            <a:off x="6536565" y="1702854"/>
            <a:ext cx="5016166" cy="3625674"/>
          </a:xfrm>
          <a:prstGeom prst="rect">
            <a:avLst/>
          </a:prstGeom>
          <a:ln>
            <a:solidFill>
              <a:schemeClr val="accent6"/>
            </a:solidFill>
          </a:ln>
        </p:spPr>
      </p:pic>
      <p:sp>
        <p:nvSpPr>
          <p:cNvPr id="9" name="Textfeld 8"/>
          <p:cNvSpPr txBox="1"/>
          <p:nvPr/>
        </p:nvSpPr>
        <p:spPr>
          <a:xfrm>
            <a:off x="1526415" y="4412622"/>
            <a:ext cx="4136447" cy="646331"/>
          </a:xfrm>
          <a:prstGeom prst="rect">
            <a:avLst/>
          </a:prstGeom>
          <a:noFill/>
          <a:ln>
            <a:solidFill>
              <a:schemeClr val="accent6"/>
            </a:solidFill>
          </a:ln>
        </p:spPr>
        <p:txBody>
          <a:bodyPr wrap="square" rtlCol="0">
            <a:spAutoFit/>
          </a:bodyPr>
          <a:lstStyle/>
          <a:p>
            <a:r>
              <a:rPr lang="de-DE" dirty="0" smtClean="0">
                <a:solidFill>
                  <a:srgbClr val="1D2D4B"/>
                </a:solidFill>
              </a:rPr>
              <a:t>Gesamtwerte*</a:t>
            </a:r>
          </a:p>
          <a:p>
            <a:r>
              <a:rPr lang="de-DE" b="1" dirty="0" smtClean="0">
                <a:solidFill>
                  <a:srgbClr val="00B050"/>
                </a:solidFill>
              </a:rPr>
              <a:t>265 € Rente             104.912 € Kapital</a:t>
            </a:r>
            <a:endParaRPr lang="de-DE" b="1" dirty="0">
              <a:solidFill>
                <a:srgbClr val="00B050"/>
              </a:solidFill>
            </a:endParaRPr>
          </a:p>
        </p:txBody>
      </p:sp>
      <p:sp>
        <p:nvSpPr>
          <p:cNvPr id="10" name="Rechteck 9"/>
          <p:cNvSpPr/>
          <p:nvPr/>
        </p:nvSpPr>
        <p:spPr>
          <a:xfrm>
            <a:off x="6615558" y="4941514"/>
            <a:ext cx="3718146" cy="210590"/>
          </a:xfrm>
          <a:prstGeom prst="rect">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58526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37</a:t>
            </a:fld>
            <a:endParaRPr lang="de-DE" dirty="0"/>
          </a:p>
        </p:txBody>
      </p:sp>
      <p:sp>
        <p:nvSpPr>
          <p:cNvPr id="5" name="Titel 4"/>
          <p:cNvSpPr>
            <a:spLocks noGrp="1"/>
          </p:cNvSpPr>
          <p:nvPr>
            <p:ph type="title"/>
          </p:nvPr>
        </p:nvSpPr>
        <p:spPr>
          <a:xfrm>
            <a:off x="277243" y="85031"/>
            <a:ext cx="10289825" cy="1325563"/>
          </a:xfrm>
        </p:spPr>
        <p:txBody>
          <a:bodyPr/>
          <a:lstStyle/>
          <a:p>
            <a:endParaRPr lang="de-DE"/>
          </a:p>
        </p:txBody>
      </p:sp>
      <p:pic>
        <p:nvPicPr>
          <p:cNvPr id="6" name="Grafik 5"/>
          <p:cNvPicPr>
            <a:picLocks noChangeAspect="1"/>
          </p:cNvPicPr>
          <p:nvPr/>
        </p:nvPicPr>
        <p:blipFill>
          <a:blip r:embed="rId2"/>
          <a:stretch>
            <a:fillRect/>
          </a:stretch>
        </p:blipFill>
        <p:spPr>
          <a:xfrm>
            <a:off x="152399" y="1644673"/>
            <a:ext cx="6888079" cy="3583441"/>
          </a:xfrm>
          <a:prstGeom prst="rect">
            <a:avLst/>
          </a:prstGeom>
          <a:ln>
            <a:solidFill>
              <a:srgbClr val="00B0F0"/>
            </a:solidFill>
          </a:ln>
        </p:spPr>
      </p:pic>
      <p:pic>
        <p:nvPicPr>
          <p:cNvPr id="7" name="Grafik 6"/>
          <p:cNvPicPr>
            <a:picLocks noChangeAspect="1"/>
          </p:cNvPicPr>
          <p:nvPr/>
        </p:nvPicPr>
        <p:blipFill>
          <a:blip r:embed="rId3"/>
          <a:stretch>
            <a:fillRect/>
          </a:stretch>
        </p:blipFill>
        <p:spPr>
          <a:xfrm>
            <a:off x="2794668" y="5479031"/>
            <a:ext cx="7772400" cy="1238250"/>
          </a:xfrm>
          <a:prstGeom prst="rect">
            <a:avLst/>
          </a:prstGeom>
          <a:ln w="57150">
            <a:solidFill>
              <a:srgbClr val="FF0000"/>
            </a:solidFill>
          </a:ln>
        </p:spPr>
      </p:pic>
    </p:spTree>
    <p:extLst>
      <p:ext uri="{BB962C8B-B14F-4D97-AF65-F5344CB8AC3E}">
        <p14:creationId xmlns:p14="http://schemas.microsoft.com/office/powerpoint/2010/main" val="26294102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38</a:t>
            </a:fld>
            <a:endParaRPr lang="de-DE" dirty="0"/>
          </a:p>
        </p:txBody>
      </p:sp>
      <p:sp>
        <p:nvSpPr>
          <p:cNvPr id="4" name="Textplatzhalter 3"/>
          <p:cNvSpPr>
            <a:spLocks noGrp="1"/>
          </p:cNvSpPr>
          <p:nvPr>
            <p:ph type="body" sz="half" idx="2"/>
          </p:nvPr>
        </p:nvSpPr>
        <p:spPr>
          <a:xfrm>
            <a:off x="208546" y="1603932"/>
            <a:ext cx="11343608" cy="1782036"/>
          </a:xfrm>
        </p:spPr>
        <p:txBody>
          <a:bodyPr/>
          <a:lstStyle/>
          <a:p>
            <a:pPr marL="0" indent="0">
              <a:buNone/>
            </a:pPr>
            <a:r>
              <a:rPr lang="de-DE" dirty="0">
                <a:solidFill>
                  <a:srgbClr val="000000"/>
                </a:solidFill>
              </a:rPr>
              <a:t>Attitude Survey von WTW kommt 2022 (GBAS 2022) zu dem Ergebnis, dass 74% der Mitarbeitenden eine aktive Rolle ihres Arbeitgebers bei der betrieblichen Altersversorgung (bAV) fordern. </a:t>
            </a:r>
            <a:endParaRPr lang="de-DE" dirty="0" smtClean="0">
              <a:solidFill>
                <a:srgbClr val="000000"/>
              </a:solidFill>
            </a:endParaRPr>
          </a:p>
          <a:p>
            <a:pPr marL="0" indent="0">
              <a:buNone/>
            </a:pPr>
            <a:endParaRPr lang="de-DE" dirty="0">
              <a:solidFill>
                <a:srgbClr val="000000"/>
              </a:solidFill>
            </a:endParaRPr>
          </a:p>
          <a:p>
            <a:pPr marL="0" indent="0">
              <a:buNone/>
            </a:pPr>
            <a:endParaRPr lang="de-DE" dirty="0" smtClean="0">
              <a:solidFill>
                <a:srgbClr val="000000"/>
              </a:solidFill>
            </a:endParaRPr>
          </a:p>
          <a:p>
            <a:pPr marL="0" indent="0">
              <a:buNone/>
            </a:pPr>
            <a:endParaRPr lang="de-DE" dirty="0">
              <a:solidFill>
                <a:srgbClr val="000000"/>
              </a:solidFill>
            </a:endParaRPr>
          </a:p>
          <a:p>
            <a:pPr marL="0" indent="0">
              <a:buNone/>
            </a:pPr>
            <a:endParaRPr lang="de-DE" dirty="0" smtClean="0">
              <a:solidFill>
                <a:srgbClr val="000000"/>
              </a:solidFill>
            </a:endParaRPr>
          </a:p>
          <a:p>
            <a:pPr marL="0" indent="0">
              <a:buNone/>
            </a:pPr>
            <a:endParaRPr lang="de-DE" dirty="0">
              <a:solidFill>
                <a:srgbClr val="000000"/>
              </a:solidFill>
            </a:endParaRPr>
          </a:p>
          <a:p>
            <a:pPr marL="0" indent="0">
              <a:buNone/>
            </a:pPr>
            <a:endParaRPr lang="de-DE" dirty="0" smtClean="0">
              <a:solidFill>
                <a:srgbClr val="000000"/>
              </a:solidFill>
            </a:endParaRPr>
          </a:p>
          <a:p>
            <a:pPr marL="0" indent="0">
              <a:buNone/>
            </a:pPr>
            <a:endParaRPr lang="de-DE" dirty="0" smtClean="0">
              <a:solidFill>
                <a:srgbClr val="000000"/>
              </a:solidFill>
            </a:endParaRPr>
          </a:p>
          <a:p>
            <a:pPr marL="0" indent="0">
              <a:buNone/>
            </a:pPr>
            <a:endParaRPr lang="de-DE" dirty="0">
              <a:solidFill>
                <a:srgbClr val="000000"/>
              </a:solidFill>
            </a:endParaRPr>
          </a:p>
          <a:p>
            <a:pPr marL="0" indent="0">
              <a:buNone/>
            </a:pPr>
            <a:r>
              <a:rPr lang="de-DE" i="1" dirty="0">
                <a:solidFill>
                  <a:srgbClr val="000000"/>
                </a:solidFill>
              </a:rPr>
              <a:t>Unverständlich also, dass in einigen wenigen Unternehmen die Entgeltumwandlung noch immer nicht aktiv angeboten wird. Gründe dafür sind </a:t>
            </a:r>
            <a:r>
              <a:rPr lang="de-DE" b="1" i="1" dirty="0">
                <a:solidFill>
                  <a:srgbClr val="FF0000"/>
                </a:solidFill>
              </a:rPr>
              <a:t>weiterhin Komplexität und Haftung</a:t>
            </a:r>
            <a:r>
              <a:rPr lang="de-DE" i="1" dirty="0">
                <a:solidFill>
                  <a:srgbClr val="000000"/>
                </a:solidFill>
              </a:rPr>
              <a:t>.</a:t>
            </a:r>
            <a:endParaRPr lang="de-DE" i="1" dirty="0"/>
          </a:p>
        </p:txBody>
      </p:sp>
      <p:sp>
        <p:nvSpPr>
          <p:cNvPr id="5" name="Titel 4"/>
          <p:cNvSpPr>
            <a:spLocks noGrp="1"/>
          </p:cNvSpPr>
          <p:nvPr>
            <p:ph type="title"/>
          </p:nvPr>
        </p:nvSpPr>
        <p:spPr/>
        <p:txBody>
          <a:bodyPr/>
          <a:lstStyle/>
          <a:p>
            <a:endParaRPr lang="de-DE"/>
          </a:p>
        </p:txBody>
      </p:sp>
      <p:pic>
        <p:nvPicPr>
          <p:cNvPr id="6" name="Grafik 5"/>
          <p:cNvPicPr>
            <a:picLocks noChangeAspect="1"/>
          </p:cNvPicPr>
          <p:nvPr/>
        </p:nvPicPr>
        <p:blipFill>
          <a:blip r:embed="rId2"/>
          <a:stretch>
            <a:fillRect/>
          </a:stretch>
        </p:blipFill>
        <p:spPr>
          <a:xfrm>
            <a:off x="1764631" y="2241263"/>
            <a:ext cx="5927558" cy="3509457"/>
          </a:xfrm>
          <a:prstGeom prst="rect">
            <a:avLst/>
          </a:prstGeom>
        </p:spPr>
      </p:pic>
    </p:spTree>
    <p:extLst>
      <p:ext uri="{BB962C8B-B14F-4D97-AF65-F5344CB8AC3E}">
        <p14:creationId xmlns:p14="http://schemas.microsoft.com/office/powerpoint/2010/main" val="4502874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39</a:t>
            </a:fld>
            <a:endParaRPr lang="de-DE" dirty="0"/>
          </a:p>
        </p:txBody>
      </p:sp>
      <p:sp>
        <p:nvSpPr>
          <p:cNvPr id="4" name="Titel 3"/>
          <p:cNvSpPr>
            <a:spLocks noGrp="1"/>
          </p:cNvSpPr>
          <p:nvPr>
            <p:ph type="title"/>
          </p:nvPr>
        </p:nvSpPr>
        <p:spPr/>
        <p:txBody>
          <a:bodyPr/>
          <a:lstStyle/>
          <a:p>
            <a:r>
              <a:rPr lang="de-DE" dirty="0" smtClean="0"/>
              <a:t>ARBEITSRECHTSRELEVANTE </a:t>
            </a:r>
            <a:r>
              <a:rPr lang="de-DE" cap="none" dirty="0" smtClean="0"/>
              <a:t>b</a:t>
            </a:r>
            <a:r>
              <a:rPr lang="de-DE" dirty="0" smtClean="0"/>
              <a:t>AV-GESCHÄFTSPROZESSE</a:t>
            </a:r>
            <a:endParaRPr lang="de-DE" dirty="0"/>
          </a:p>
        </p:txBody>
      </p:sp>
      <p:pic>
        <p:nvPicPr>
          <p:cNvPr id="3" name="Grafik 2"/>
          <p:cNvPicPr>
            <a:picLocks noChangeAspect="1"/>
          </p:cNvPicPr>
          <p:nvPr/>
        </p:nvPicPr>
        <p:blipFill>
          <a:blip r:embed="rId2"/>
          <a:stretch>
            <a:fillRect/>
          </a:stretch>
        </p:blipFill>
        <p:spPr>
          <a:xfrm>
            <a:off x="0" y="1656001"/>
            <a:ext cx="7112314" cy="3993983"/>
          </a:xfrm>
          <a:prstGeom prst="rect">
            <a:avLst/>
          </a:prstGeom>
        </p:spPr>
      </p:pic>
      <p:sp>
        <p:nvSpPr>
          <p:cNvPr id="5" name="Textfeld 4"/>
          <p:cNvSpPr txBox="1"/>
          <p:nvPr/>
        </p:nvSpPr>
        <p:spPr>
          <a:xfrm>
            <a:off x="7804484" y="2241714"/>
            <a:ext cx="4162927" cy="2862322"/>
          </a:xfrm>
          <a:prstGeom prst="rect">
            <a:avLst/>
          </a:prstGeom>
          <a:noFill/>
          <a:ln>
            <a:solidFill>
              <a:schemeClr val="accent1"/>
            </a:solidFill>
          </a:ln>
        </p:spPr>
        <p:txBody>
          <a:bodyPr wrap="square" rtlCol="0">
            <a:spAutoFit/>
          </a:bodyPr>
          <a:lstStyle/>
          <a:p>
            <a:r>
              <a:rPr lang="de-DE" dirty="0" smtClean="0">
                <a:solidFill>
                  <a:srgbClr val="000000"/>
                </a:solidFill>
              </a:rPr>
              <a:t>Beitragsfreistellung </a:t>
            </a:r>
          </a:p>
          <a:p>
            <a:r>
              <a:rPr lang="de-DE" dirty="0">
                <a:solidFill>
                  <a:srgbClr val="000000"/>
                </a:solidFill>
              </a:rPr>
              <a:t>	</a:t>
            </a:r>
            <a:r>
              <a:rPr lang="de-DE" dirty="0" err="1" smtClean="0">
                <a:solidFill>
                  <a:srgbClr val="000000"/>
                </a:solidFill>
              </a:rPr>
              <a:t>Elternzeit,Krankheit</a:t>
            </a:r>
            <a:r>
              <a:rPr lang="de-DE" dirty="0" smtClean="0">
                <a:solidFill>
                  <a:srgbClr val="000000"/>
                </a:solidFill>
              </a:rPr>
              <a:t>….</a:t>
            </a:r>
          </a:p>
          <a:p>
            <a:r>
              <a:rPr lang="de-DE" dirty="0" smtClean="0">
                <a:solidFill>
                  <a:srgbClr val="000000"/>
                </a:solidFill>
              </a:rPr>
              <a:t>Beitragsreduzierung /-erhöhung</a:t>
            </a:r>
          </a:p>
          <a:p>
            <a:r>
              <a:rPr lang="de-DE" dirty="0" smtClean="0">
                <a:solidFill>
                  <a:srgbClr val="000000"/>
                </a:solidFill>
              </a:rPr>
              <a:t>Fondswechsel</a:t>
            </a:r>
          </a:p>
          <a:p>
            <a:r>
              <a:rPr lang="de-DE" dirty="0" smtClean="0">
                <a:solidFill>
                  <a:srgbClr val="000000"/>
                </a:solidFill>
              </a:rPr>
              <a:t>Adressänderung</a:t>
            </a:r>
          </a:p>
          <a:p>
            <a:r>
              <a:rPr lang="de-DE" dirty="0" smtClean="0">
                <a:solidFill>
                  <a:srgbClr val="000000"/>
                </a:solidFill>
              </a:rPr>
              <a:t>Namensänderung</a:t>
            </a:r>
          </a:p>
          <a:p>
            <a:r>
              <a:rPr lang="de-DE" dirty="0" smtClean="0">
                <a:solidFill>
                  <a:srgbClr val="000000"/>
                </a:solidFill>
              </a:rPr>
              <a:t>Bezugsrechtsänderung</a:t>
            </a:r>
          </a:p>
          <a:p>
            <a:r>
              <a:rPr lang="de-DE" dirty="0" smtClean="0">
                <a:solidFill>
                  <a:srgbClr val="000000"/>
                </a:solidFill>
              </a:rPr>
              <a:t>.</a:t>
            </a:r>
          </a:p>
          <a:p>
            <a:r>
              <a:rPr lang="de-DE" dirty="0" smtClean="0">
                <a:solidFill>
                  <a:srgbClr val="000000"/>
                </a:solidFill>
              </a:rPr>
              <a:t>.</a:t>
            </a:r>
          </a:p>
          <a:p>
            <a:endParaRPr lang="de-DE" dirty="0">
              <a:solidFill>
                <a:srgbClr val="000000"/>
              </a:solidFill>
            </a:endParaRPr>
          </a:p>
        </p:txBody>
      </p:sp>
      <p:sp>
        <p:nvSpPr>
          <p:cNvPr id="11" name="Textfeld 10"/>
          <p:cNvSpPr txBox="1"/>
          <p:nvPr/>
        </p:nvSpPr>
        <p:spPr>
          <a:xfrm>
            <a:off x="7178842" y="3201334"/>
            <a:ext cx="946484" cy="646331"/>
          </a:xfrm>
          <a:prstGeom prst="rect">
            <a:avLst/>
          </a:prstGeom>
          <a:noFill/>
        </p:spPr>
        <p:txBody>
          <a:bodyPr wrap="square" rtlCol="0">
            <a:spAutoFit/>
          </a:bodyPr>
          <a:lstStyle/>
          <a:p>
            <a:r>
              <a:rPr lang="de-DE" sz="3600" b="1" dirty="0" smtClean="0">
                <a:solidFill>
                  <a:srgbClr val="000000"/>
                </a:solidFill>
              </a:rPr>
              <a:t>+</a:t>
            </a:r>
            <a:endParaRPr lang="de-DE" sz="3600" b="1" dirty="0">
              <a:solidFill>
                <a:srgbClr val="000000"/>
              </a:solidFill>
            </a:endParaRPr>
          </a:p>
        </p:txBody>
      </p:sp>
      <p:sp>
        <p:nvSpPr>
          <p:cNvPr id="12" name="Textfeld 11"/>
          <p:cNvSpPr txBox="1"/>
          <p:nvPr/>
        </p:nvSpPr>
        <p:spPr>
          <a:xfrm>
            <a:off x="4411579" y="5983705"/>
            <a:ext cx="5269832" cy="461665"/>
          </a:xfrm>
          <a:prstGeom prst="rect">
            <a:avLst/>
          </a:prstGeom>
          <a:noFill/>
        </p:spPr>
        <p:txBody>
          <a:bodyPr wrap="square" rtlCol="0">
            <a:spAutoFit/>
          </a:bodyPr>
          <a:lstStyle/>
          <a:p>
            <a:r>
              <a:rPr lang="de-DE" sz="2400" b="1" dirty="0" smtClean="0">
                <a:solidFill>
                  <a:srgbClr val="000000"/>
                </a:solidFill>
              </a:rPr>
              <a:t>Zeit als 2. Währung</a:t>
            </a:r>
            <a:endParaRPr lang="de-DE" sz="2400" b="1" dirty="0">
              <a:solidFill>
                <a:srgbClr val="000000"/>
              </a:solidFill>
            </a:endParaRPr>
          </a:p>
        </p:txBody>
      </p:sp>
    </p:spTree>
    <p:extLst>
      <p:ext uri="{BB962C8B-B14F-4D97-AF65-F5344CB8AC3E}">
        <p14:creationId xmlns:p14="http://schemas.microsoft.com/office/powerpoint/2010/main" val="34227310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a:t>
            </a:fld>
            <a:endParaRPr lang="de-DE" dirty="0"/>
          </a:p>
        </p:txBody>
      </p:sp>
      <p:sp>
        <p:nvSpPr>
          <p:cNvPr id="4" name="Textplatzhalter 3"/>
          <p:cNvSpPr>
            <a:spLocks noGrp="1"/>
          </p:cNvSpPr>
          <p:nvPr>
            <p:ph type="body" sz="half" idx="2"/>
          </p:nvPr>
        </p:nvSpPr>
        <p:spPr>
          <a:xfrm>
            <a:off x="144377" y="1587889"/>
            <a:ext cx="11951370" cy="1782036"/>
          </a:xfrm>
        </p:spPr>
        <p:txBody>
          <a:bodyPr/>
          <a:lstStyle/>
          <a:p>
            <a:pPr marL="342900" indent="-342900">
              <a:buAutoNum type="arabicPeriod"/>
            </a:pPr>
            <a:r>
              <a:rPr lang="de-DE" sz="1800" b="1" dirty="0" smtClean="0">
                <a:solidFill>
                  <a:srgbClr val="000000"/>
                </a:solidFill>
                <a:latin typeface="+mn-lt"/>
                <a:ea typeface="Calibri" panose="020F0502020204030204" pitchFamily="34" charset="0"/>
              </a:rPr>
              <a:t>Auf </a:t>
            </a:r>
            <a:r>
              <a:rPr lang="de-DE" sz="1800" b="1" dirty="0">
                <a:solidFill>
                  <a:srgbClr val="000000"/>
                </a:solidFill>
                <a:latin typeface="+mn-lt"/>
                <a:ea typeface="Calibri" panose="020F0502020204030204" pitchFamily="34" charset="0"/>
              </a:rPr>
              <a:t>gute Partnerschaft ?! – Direktversicherung und Unterstützungskasse als attraktives </a:t>
            </a:r>
            <a:r>
              <a:rPr lang="de-DE" sz="1800" b="1" dirty="0" smtClean="0">
                <a:solidFill>
                  <a:srgbClr val="000000"/>
                </a:solidFill>
                <a:latin typeface="+mn-lt"/>
                <a:ea typeface="Calibri" panose="020F0502020204030204" pitchFamily="34" charset="0"/>
              </a:rPr>
              <a:t>Kombimodell</a:t>
            </a:r>
          </a:p>
          <a:p>
            <a:pPr marL="0" indent="0">
              <a:buNone/>
            </a:pPr>
            <a:endParaRPr lang="de-DE" sz="1800" dirty="0">
              <a:latin typeface="+mn-lt"/>
              <a:ea typeface="Calibri" panose="020F0502020204030204" pitchFamily="34" charset="0"/>
            </a:endParaRPr>
          </a:p>
          <a:p>
            <a:pPr marL="0" indent="0">
              <a:buNone/>
            </a:pPr>
            <a:r>
              <a:rPr lang="de-DE" sz="1800" b="1" dirty="0" smtClean="0">
                <a:solidFill>
                  <a:srgbClr val="000000"/>
                </a:solidFill>
                <a:latin typeface="+mn-lt"/>
                <a:ea typeface="Calibri" panose="020F0502020204030204" pitchFamily="34" charset="0"/>
              </a:rPr>
              <a:t>2. Preisträger </a:t>
            </a:r>
            <a:r>
              <a:rPr lang="de-DE" sz="1800" b="1" dirty="0">
                <a:solidFill>
                  <a:srgbClr val="000000"/>
                </a:solidFill>
                <a:latin typeface="+mn-lt"/>
                <a:ea typeface="Calibri" panose="020F0502020204030204" pitchFamily="34" charset="0"/>
              </a:rPr>
              <a:t>Deutscher bAV Preis 2023 (Konzerne und KMU)</a:t>
            </a:r>
            <a:endParaRPr lang="de-DE" sz="1800" dirty="0">
              <a:latin typeface="+mn-lt"/>
              <a:ea typeface="Calibri" panose="020F0502020204030204" pitchFamily="34" charset="0"/>
            </a:endParaRPr>
          </a:p>
          <a:p>
            <a:pPr marL="342900" lvl="0" indent="-342900">
              <a:buFont typeface="+mj-lt"/>
              <a:buAutoNum type="alphaLcPeriod"/>
            </a:pPr>
            <a:r>
              <a:rPr lang="de-DE" sz="1800" dirty="0" smtClean="0">
                <a:solidFill>
                  <a:srgbClr val="000000"/>
                </a:solidFill>
                <a:latin typeface="+mn-lt"/>
                <a:ea typeface="Calibri" panose="020F0502020204030204" pitchFamily="34" charset="0"/>
              </a:rPr>
              <a:t>Vorstellung </a:t>
            </a:r>
            <a:r>
              <a:rPr lang="de-DE" sz="1800" dirty="0">
                <a:solidFill>
                  <a:srgbClr val="000000"/>
                </a:solidFill>
                <a:latin typeface="+mn-lt"/>
                <a:ea typeface="Calibri" panose="020F0502020204030204" pitchFamily="34" charset="0"/>
              </a:rPr>
              <a:t>Preisträger Konzerne (1.-3.Platz)  -</a:t>
            </a:r>
            <a:r>
              <a:rPr lang="de-DE" sz="1800" dirty="0" err="1">
                <a:solidFill>
                  <a:srgbClr val="000000"/>
                </a:solidFill>
                <a:latin typeface="+mn-lt"/>
                <a:ea typeface="Calibri" panose="020F0502020204030204" pitchFamily="34" charset="0"/>
              </a:rPr>
              <a:t>Uniper</a:t>
            </a:r>
            <a:r>
              <a:rPr lang="de-DE" sz="1800" dirty="0">
                <a:solidFill>
                  <a:srgbClr val="000000"/>
                </a:solidFill>
                <a:latin typeface="+mn-lt"/>
                <a:ea typeface="Calibri" panose="020F0502020204030204" pitchFamily="34" charset="0"/>
              </a:rPr>
              <a:t>, Rheinmetall , Siemens </a:t>
            </a:r>
            <a:r>
              <a:rPr lang="de-DE" sz="1800" dirty="0" err="1">
                <a:solidFill>
                  <a:srgbClr val="000000"/>
                </a:solidFill>
                <a:latin typeface="+mn-lt"/>
                <a:ea typeface="Calibri" panose="020F0502020204030204" pitchFamily="34" charset="0"/>
              </a:rPr>
              <a:t>Healthineers</a:t>
            </a:r>
            <a:endParaRPr lang="de-DE" sz="1800" dirty="0">
              <a:latin typeface="+mn-lt"/>
              <a:ea typeface="Calibri" panose="020F0502020204030204" pitchFamily="34" charset="0"/>
            </a:endParaRPr>
          </a:p>
          <a:p>
            <a:pPr marL="342900" lvl="0" indent="-342900">
              <a:buFont typeface="+mj-lt"/>
              <a:buAutoNum type="alphaLcPeriod"/>
            </a:pPr>
            <a:r>
              <a:rPr lang="de-DE" sz="1800" dirty="0">
                <a:solidFill>
                  <a:srgbClr val="000000"/>
                </a:solidFill>
                <a:latin typeface="+mn-lt"/>
                <a:ea typeface="Calibri" panose="020F0502020204030204" pitchFamily="34" charset="0"/>
              </a:rPr>
              <a:t>Vorstellung der jeweiligen Konzepte</a:t>
            </a:r>
            <a:endParaRPr lang="de-DE" sz="1800" dirty="0">
              <a:latin typeface="+mn-lt"/>
              <a:ea typeface="Calibri" panose="020F0502020204030204" pitchFamily="34" charset="0"/>
            </a:endParaRPr>
          </a:p>
          <a:p>
            <a:pPr marL="0" indent="0">
              <a:buNone/>
            </a:pPr>
            <a:r>
              <a:rPr lang="de-DE" sz="1800" dirty="0" smtClean="0">
                <a:solidFill>
                  <a:srgbClr val="000000"/>
                </a:solidFill>
                <a:latin typeface="+mn-lt"/>
                <a:ea typeface="Calibri" panose="020F0502020204030204" pitchFamily="34" charset="0"/>
              </a:rPr>
              <a:t>c.</a:t>
            </a:r>
            <a:r>
              <a:rPr lang="de-DE" sz="1800" b="1" dirty="0" smtClean="0">
                <a:solidFill>
                  <a:srgbClr val="000000"/>
                </a:solidFill>
                <a:latin typeface="+mn-lt"/>
                <a:ea typeface="Calibri" panose="020F0502020204030204" pitchFamily="34" charset="0"/>
              </a:rPr>
              <a:t>  </a:t>
            </a:r>
            <a:r>
              <a:rPr lang="de-DE" sz="1800" dirty="0" smtClean="0">
                <a:solidFill>
                  <a:srgbClr val="000000"/>
                </a:solidFill>
                <a:latin typeface="+mn-lt"/>
                <a:ea typeface="Calibri" panose="020F0502020204030204" pitchFamily="34" charset="0"/>
              </a:rPr>
              <a:t>Vorstellung </a:t>
            </a:r>
            <a:r>
              <a:rPr lang="de-DE" sz="1800" dirty="0">
                <a:solidFill>
                  <a:srgbClr val="000000"/>
                </a:solidFill>
                <a:latin typeface="+mn-lt"/>
                <a:ea typeface="Calibri" panose="020F0502020204030204" pitchFamily="34" charset="0"/>
              </a:rPr>
              <a:t>Preisträger KMU (1.-3.Platz) –</a:t>
            </a:r>
            <a:r>
              <a:rPr lang="de-DE" sz="1800" dirty="0" err="1">
                <a:solidFill>
                  <a:srgbClr val="000000"/>
                </a:solidFill>
                <a:latin typeface="+mn-lt"/>
                <a:ea typeface="Calibri" panose="020F0502020204030204" pitchFamily="34" charset="0"/>
              </a:rPr>
              <a:t>Planisware</a:t>
            </a:r>
            <a:r>
              <a:rPr lang="de-DE" sz="1800" dirty="0">
                <a:solidFill>
                  <a:srgbClr val="000000"/>
                </a:solidFill>
                <a:latin typeface="+mn-lt"/>
                <a:ea typeface="Calibri" panose="020F0502020204030204" pitchFamily="34" charset="0"/>
              </a:rPr>
              <a:t>, Louisiana Steakhaus, </a:t>
            </a:r>
            <a:r>
              <a:rPr lang="de-DE" sz="1800" dirty="0" err="1" smtClean="0">
                <a:solidFill>
                  <a:srgbClr val="000000"/>
                </a:solidFill>
                <a:latin typeface="+mn-lt"/>
                <a:ea typeface="Calibri" panose="020F0502020204030204" pitchFamily="34" charset="0"/>
              </a:rPr>
              <a:t>ibidi</a:t>
            </a:r>
            <a:endParaRPr lang="de-DE" sz="1800" dirty="0" smtClean="0">
              <a:latin typeface="+mn-lt"/>
              <a:ea typeface="Calibri" panose="020F0502020204030204" pitchFamily="34" charset="0"/>
            </a:endParaRPr>
          </a:p>
          <a:p>
            <a:pPr marL="0" lvl="0" indent="0">
              <a:buNone/>
            </a:pPr>
            <a:r>
              <a:rPr lang="de-DE" sz="1800" dirty="0" smtClean="0">
                <a:solidFill>
                  <a:srgbClr val="000000"/>
                </a:solidFill>
                <a:latin typeface="+mn-lt"/>
                <a:ea typeface="Calibri" panose="020F0502020204030204" pitchFamily="34" charset="0"/>
              </a:rPr>
              <a:t>d.  Vorstellung der jeweiligen Konzepte</a:t>
            </a:r>
            <a:endParaRPr lang="de-DE" sz="1800" dirty="0" smtClean="0">
              <a:latin typeface="+mn-lt"/>
              <a:ea typeface="Calibri" panose="020F0502020204030204" pitchFamily="34" charset="0"/>
            </a:endParaRPr>
          </a:p>
          <a:p>
            <a:pPr indent="0">
              <a:buNone/>
            </a:pPr>
            <a:r>
              <a:rPr lang="de-DE" sz="1800" dirty="0" smtClean="0">
                <a:solidFill>
                  <a:srgbClr val="000000"/>
                </a:solidFill>
                <a:latin typeface="+mn-lt"/>
                <a:ea typeface="Calibri" panose="020F0502020204030204" pitchFamily="34" charset="0"/>
              </a:rPr>
              <a:t>Fazit</a:t>
            </a:r>
            <a:r>
              <a:rPr lang="de-DE" sz="1800" dirty="0">
                <a:solidFill>
                  <a:srgbClr val="000000"/>
                </a:solidFill>
                <a:latin typeface="+mn-lt"/>
                <a:ea typeface="Calibri" panose="020F0502020204030204" pitchFamily="34" charset="0"/>
              </a:rPr>
              <a:t>: Was machen gute Belegschaftswerke aus</a:t>
            </a:r>
            <a:r>
              <a:rPr lang="de-DE" sz="1800" dirty="0" smtClean="0">
                <a:solidFill>
                  <a:srgbClr val="000000"/>
                </a:solidFill>
                <a:latin typeface="+mn-lt"/>
                <a:ea typeface="Calibri" panose="020F0502020204030204" pitchFamily="34" charset="0"/>
              </a:rPr>
              <a:t>?!</a:t>
            </a:r>
          </a:p>
          <a:p>
            <a:pPr indent="0">
              <a:buNone/>
            </a:pPr>
            <a:endParaRPr lang="de-DE" sz="1800" dirty="0">
              <a:latin typeface="+mn-lt"/>
              <a:ea typeface="Calibri" panose="020F0502020204030204" pitchFamily="34" charset="0"/>
            </a:endParaRPr>
          </a:p>
          <a:p>
            <a:pPr marL="0" indent="0">
              <a:buNone/>
            </a:pPr>
            <a:r>
              <a:rPr lang="de-DE" sz="1800" b="1" dirty="0" smtClean="0">
                <a:solidFill>
                  <a:srgbClr val="000000"/>
                </a:solidFill>
                <a:latin typeface="+mn-lt"/>
                <a:ea typeface="Calibri" panose="020F0502020204030204" pitchFamily="34" charset="0"/>
              </a:rPr>
              <a:t>3</a:t>
            </a:r>
            <a:r>
              <a:rPr lang="de-DE" sz="1800" b="1" dirty="0">
                <a:solidFill>
                  <a:srgbClr val="000000"/>
                </a:solidFill>
                <a:latin typeface="+mn-lt"/>
                <a:ea typeface="Calibri" panose="020F0502020204030204" pitchFamily="34" charset="0"/>
              </a:rPr>
              <a:t>. Ergebnisse der aktuellen WTW-Studie und mögliche Auswirkungen auf die Beraterpraxis</a:t>
            </a:r>
            <a:endParaRPr lang="de-DE" sz="1800" dirty="0">
              <a:latin typeface="+mn-lt"/>
              <a:ea typeface="Calibri" panose="020F0502020204030204" pitchFamily="34" charset="0"/>
            </a:endParaRPr>
          </a:p>
          <a:p>
            <a:pPr marL="342900" lvl="0" indent="-342900">
              <a:buFont typeface="+mj-lt"/>
              <a:buAutoNum type="alphaLcPeriod"/>
            </a:pPr>
            <a:r>
              <a:rPr lang="de-DE" sz="1800" dirty="0" smtClean="0">
                <a:solidFill>
                  <a:srgbClr val="000000"/>
                </a:solidFill>
                <a:latin typeface="+mn-lt"/>
                <a:ea typeface="Calibri" panose="020F0502020204030204" pitchFamily="34" charset="0"/>
              </a:rPr>
              <a:t>Ergebnisse </a:t>
            </a:r>
            <a:r>
              <a:rPr lang="de-DE" sz="1800" dirty="0">
                <a:solidFill>
                  <a:srgbClr val="000000"/>
                </a:solidFill>
                <a:latin typeface="+mn-lt"/>
                <a:ea typeface="Calibri" panose="020F0502020204030204" pitchFamily="34" charset="0"/>
              </a:rPr>
              <a:t>der Studie: Situation der Entgeltumwandlung 2023</a:t>
            </a:r>
            <a:endParaRPr lang="de-DE" sz="1800" dirty="0">
              <a:latin typeface="+mn-lt"/>
              <a:ea typeface="Calibri" panose="020F0502020204030204" pitchFamily="34" charset="0"/>
            </a:endParaRPr>
          </a:p>
          <a:p>
            <a:pPr marL="342900" lvl="0" indent="-342900">
              <a:buFont typeface="+mj-lt"/>
              <a:buAutoNum type="alphaLcPeriod"/>
            </a:pPr>
            <a:r>
              <a:rPr lang="de-DE" sz="1800" dirty="0">
                <a:solidFill>
                  <a:srgbClr val="000000"/>
                </a:solidFill>
                <a:latin typeface="+mn-lt"/>
                <a:ea typeface="Calibri" panose="020F0502020204030204" pitchFamily="34" charset="0"/>
              </a:rPr>
              <a:t>Was kann/muss ich als </a:t>
            </a:r>
            <a:r>
              <a:rPr lang="de-DE" sz="1800" dirty="0" err="1">
                <a:solidFill>
                  <a:srgbClr val="000000"/>
                </a:solidFill>
                <a:latin typeface="+mn-lt"/>
                <a:ea typeface="Calibri" panose="020F0502020204030204" pitchFamily="34" charset="0"/>
              </a:rPr>
              <a:t>BeraterIn</a:t>
            </a:r>
            <a:r>
              <a:rPr lang="de-DE" sz="1800" dirty="0">
                <a:solidFill>
                  <a:srgbClr val="000000"/>
                </a:solidFill>
                <a:latin typeface="+mn-lt"/>
                <a:ea typeface="Calibri" panose="020F0502020204030204" pitchFamily="34" charset="0"/>
              </a:rPr>
              <a:t> hieraus ableiten?</a:t>
            </a:r>
            <a:endParaRPr lang="de-DE" sz="1800" dirty="0">
              <a:latin typeface="+mn-lt"/>
              <a:ea typeface="Calibri" panose="020F0502020204030204" pitchFamily="34" charset="0"/>
            </a:endParaRPr>
          </a:p>
          <a:p>
            <a:pPr marL="0" indent="0">
              <a:buNone/>
            </a:pPr>
            <a:endParaRPr lang="de-DE" sz="1800" dirty="0">
              <a:latin typeface="+mn-lt"/>
            </a:endParaRPr>
          </a:p>
        </p:txBody>
      </p:sp>
      <p:sp>
        <p:nvSpPr>
          <p:cNvPr id="5" name="Titel 4"/>
          <p:cNvSpPr>
            <a:spLocks noGrp="1"/>
          </p:cNvSpPr>
          <p:nvPr>
            <p:ph type="title"/>
          </p:nvPr>
        </p:nvSpPr>
        <p:spPr/>
        <p:txBody>
          <a:bodyPr/>
          <a:lstStyle/>
          <a:p>
            <a:r>
              <a:rPr lang="de-DE" dirty="0" smtClean="0"/>
              <a:t>ZWS 2 </a:t>
            </a:r>
            <a:endParaRPr lang="de-DE" dirty="0"/>
          </a:p>
        </p:txBody>
      </p:sp>
    </p:spTree>
    <p:extLst>
      <p:ext uri="{BB962C8B-B14F-4D97-AF65-F5344CB8AC3E}">
        <p14:creationId xmlns:p14="http://schemas.microsoft.com/office/powerpoint/2010/main" val="39125820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40</a:t>
            </a:fld>
            <a:endParaRPr lang="de-DE" dirty="0"/>
          </a:p>
        </p:txBody>
      </p:sp>
      <p:sp>
        <p:nvSpPr>
          <p:cNvPr id="3" name="Textplatzhalter 2"/>
          <p:cNvSpPr>
            <a:spLocks noGrp="1"/>
          </p:cNvSpPr>
          <p:nvPr>
            <p:ph type="body" sz="quarter" idx="10"/>
          </p:nvPr>
        </p:nvSpPr>
        <p:spPr>
          <a:xfrm>
            <a:off x="170044" y="1552072"/>
            <a:ext cx="11350026" cy="395680"/>
          </a:xfrm>
        </p:spPr>
        <p:txBody>
          <a:bodyPr/>
          <a:lstStyle/>
          <a:p>
            <a:r>
              <a:rPr lang="de-DE" sz="2000" dirty="0"/>
              <a:t>Zum 1. August 2022 </a:t>
            </a:r>
            <a:r>
              <a:rPr lang="de-DE" sz="2000" dirty="0" smtClean="0"/>
              <a:t>traten </a:t>
            </a:r>
            <a:r>
              <a:rPr lang="de-DE" sz="2000" dirty="0"/>
              <a:t>die Änderungen des Nachweisgesetzes (NachwG) in Kraft. Dies hat auch Auswirkungen auf die betriebliche Altersversorgung (bAV).</a:t>
            </a:r>
          </a:p>
        </p:txBody>
      </p:sp>
      <p:sp>
        <p:nvSpPr>
          <p:cNvPr id="4" name="Textplatzhalter 3"/>
          <p:cNvSpPr>
            <a:spLocks noGrp="1"/>
          </p:cNvSpPr>
          <p:nvPr>
            <p:ph type="body" sz="half" idx="2"/>
          </p:nvPr>
        </p:nvSpPr>
        <p:spPr>
          <a:xfrm>
            <a:off x="176462" y="2545036"/>
            <a:ext cx="11343608" cy="1782036"/>
          </a:xfrm>
        </p:spPr>
        <p:txBody>
          <a:bodyPr/>
          <a:lstStyle/>
          <a:p>
            <a:pPr marL="0" indent="0" algn="just">
              <a:buNone/>
            </a:pPr>
            <a:r>
              <a:rPr lang="de-DE" sz="1800" dirty="0"/>
              <a:t>Besondere Relevanz für die bAV hat insbesondere die ab 1. August geltende Pflicht der Arbeitgeber, den </a:t>
            </a:r>
            <a:r>
              <a:rPr lang="de-DE" sz="1800" dirty="0" smtClean="0"/>
              <a:t>Arbeitnehmerinnen </a:t>
            </a:r>
            <a:r>
              <a:rPr lang="de-DE" sz="1800" dirty="0"/>
              <a:t>und Arbeitnehmern (nachfolgend „Arbeitnehmer“) bis </a:t>
            </a:r>
            <a:r>
              <a:rPr lang="de-DE" sz="1800" b="1" dirty="0"/>
              <a:t>spätestens am ersten Tag der Arbeitsleistung einen schriftlichen Nachweis von Zusammensetzung und Höhe des Arbeitsentgelts auszuhändigen </a:t>
            </a:r>
            <a:r>
              <a:rPr lang="de-DE" sz="1800" dirty="0"/>
              <a:t>(§ 2 Abs. 1 S. 2 Nr. 7 NachwG n. F.). </a:t>
            </a:r>
            <a:endParaRPr lang="de-DE" sz="1800" dirty="0" smtClean="0"/>
          </a:p>
          <a:p>
            <a:pPr marL="0" indent="0" algn="just">
              <a:buNone/>
            </a:pPr>
            <a:r>
              <a:rPr lang="de-DE" sz="1800" dirty="0" smtClean="0"/>
              <a:t>Eine </a:t>
            </a:r>
            <a:r>
              <a:rPr lang="de-DE" sz="1800" b="1" dirty="0"/>
              <a:t>Änderung</a:t>
            </a:r>
            <a:r>
              <a:rPr lang="de-DE" sz="1800" dirty="0"/>
              <a:t> von Zusammensetzung und Höhe des Entgelts muss den Arbeitnehmern </a:t>
            </a:r>
            <a:r>
              <a:rPr lang="de-DE" sz="1800" b="1" dirty="0"/>
              <a:t>spätestens „an dem Tag, an dem sie wirksam wird“</a:t>
            </a:r>
            <a:r>
              <a:rPr lang="de-DE" sz="1800" dirty="0"/>
              <a:t>, </a:t>
            </a:r>
            <a:r>
              <a:rPr lang="de-DE" sz="1800" i="1" u="sng" dirty="0"/>
              <a:t>schriftlich mitgeteilt werden</a:t>
            </a:r>
            <a:r>
              <a:rPr lang="de-DE" sz="1800" dirty="0"/>
              <a:t>. </a:t>
            </a:r>
            <a:endParaRPr lang="de-DE" sz="1800" dirty="0" smtClean="0"/>
          </a:p>
          <a:p>
            <a:pPr marL="0" indent="0" algn="just">
              <a:buNone/>
            </a:pPr>
            <a:r>
              <a:rPr lang="de-DE" sz="1800" dirty="0" smtClean="0"/>
              <a:t>Nach </a:t>
            </a:r>
            <a:r>
              <a:rPr lang="de-DE" sz="1800" dirty="0"/>
              <a:t>dem Wortlaut der Neufassung des Gesetzes müssen Arbeitgeber zukünftig auch über die „Art der Auszahlung“ informieren – in der bAV also bspw. über die zu erbringenden Versorgungsbeiträge. </a:t>
            </a:r>
            <a:endParaRPr lang="de-DE" sz="1800" dirty="0" smtClean="0"/>
          </a:p>
        </p:txBody>
      </p:sp>
      <p:sp>
        <p:nvSpPr>
          <p:cNvPr id="5" name="Titel 4"/>
          <p:cNvSpPr>
            <a:spLocks noGrp="1"/>
          </p:cNvSpPr>
          <p:nvPr>
            <p:ph type="title"/>
          </p:nvPr>
        </p:nvSpPr>
        <p:spPr/>
        <p:txBody>
          <a:bodyPr/>
          <a:lstStyle/>
          <a:p>
            <a:r>
              <a:rPr lang="de-DE" dirty="0" smtClean="0"/>
              <a:t>Nachweisgesetz und die Auswirkungen </a:t>
            </a:r>
            <a:r>
              <a:rPr lang="de-DE" dirty="0"/>
              <a:t>auf die bAV</a:t>
            </a:r>
          </a:p>
        </p:txBody>
      </p:sp>
    </p:spTree>
    <p:extLst>
      <p:ext uri="{BB962C8B-B14F-4D97-AF65-F5344CB8AC3E}">
        <p14:creationId xmlns:p14="http://schemas.microsoft.com/office/powerpoint/2010/main" val="42733588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41</a:t>
            </a:fld>
            <a:endParaRPr lang="de-DE" dirty="0"/>
          </a:p>
        </p:txBody>
      </p:sp>
      <p:sp>
        <p:nvSpPr>
          <p:cNvPr id="3" name="Textplatzhalter 2"/>
          <p:cNvSpPr>
            <a:spLocks noGrp="1"/>
          </p:cNvSpPr>
          <p:nvPr>
            <p:ph type="body" sz="quarter" idx="10"/>
          </p:nvPr>
        </p:nvSpPr>
        <p:spPr>
          <a:xfrm>
            <a:off x="170044" y="1552072"/>
            <a:ext cx="11350026" cy="395680"/>
          </a:xfrm>
        </p:spPr>
        <p:txBody>
          <a:bodyPr/>
          <a:lstStyle/>
          <a:p>
            <a:r>
              <a:rPr lang="de-DE" sz="2000" dirty="0"/>
              <a:t>Welche Informationen (</a:t>
            </a:r>
            <a:r>
              <a:rPr lang="de-DE" sz="2000" dirty="0" smtClean="0"/>
              <a:t>bAV) </a:t>
            </a:r>
            <a:r>
              <a:rPr lang="de-DE" sz="2000" dirty="0"/>
              <a:t>müssen Arbeitgeber den Arbeitnehmern wann und wie mitteilen?</a:t>
            </a:r>
          </a:p>
        </p:txBody>
      </p:sp>
      <p:sp>
        <p:nvSpPr>
          <p:cNvPr id="5" name="Titel 4"/>
          <p:cNvSpPr>
            <a:spLocks noGrp="1"/>
          </p:cNvSpPr>
          <p:nvPr>
            <p:ph type="title"/>
          </p:nvPr>
        </p:nvSpPr>
        <p:spPr>
          <a:xfrm>
            <a:off x="108801" y="-238432"/>
            <a:ext cx="12083199" cy="1325563"/>
          </a:xfrm>
        </p:spPr>
        <p:txBody>
          <a:bodyPr/>
          <a:lstStyle/>
          <a:p>
            <a:r>
              <a:rPr lang="de-DE" b="1" dirty="0" smtClean="0"/>
              <a:t>Nachweisgesetz (08.2022)</a:t>
            </a:r>
            <a:r>
              <a:rPr lang="de-DE" dirty="0" smtClean="0"/>
              <a:t> und Informationspflichten haben </a:t>
            </a:r>
            <a:r>
              <a:rPr lang="de-DE" dirty="0"/>
              <a:t>Auswirkungen auf die bAV</a:t>
            </a:r>
          </a:p>
        </p:txBody>
      </p:sp>
      <p:pic>
        <p:nvPicPr>
          <p:cNvPr id="4" name="Grafik 3"/>
          <p:cNvPicPr>
            <a:picLocks noChangeAspect="1"/>
          </p:cNvPicPr>
          <p:nvPr/>
        </p:nvPicPr>
        <p:blipFill>
          <a:blip r:embed="rId2"/>
          <a:stretch>
            <a:fillRect/>
          </a:stretch>
        </p:blipFill>
        <p:spPr>
          <a:xfrm>
            <a:off x="253564" y="2343432"/>
            <a:ext cx="5412258" cy="4323347"/>
          </a:xfrm>
          <a:prstGeom prst="rect">
            <a:avLst/>
          </a:prstGeom>
          <a:ln>
            <a:solidFill>
              <a:srgbClr val="00B050"/>
            </a:solidFill>
          </a:ln>
        </p:spPr>
      </p:pic>
      <p:sp>
        <p:nvSpPr>
          <p:cNvPr id="7" name="Textfeld 6"/>
          <p:cNvSpPr txBox="1"/>
          <p:nvPr/>
        </p:nvSpPr>
        <p:spPr>
          <a:xfrm>
            <a:off x="170044" y="1947752"/>
            <a:ext cx="8598568" cy="369332"/>
          </a:xfrm>
          <a:prstGeom prst="rect">
            <a:avLst/>
          </a:prstGeom>
          <a:noFill/>
        </p:spPr>
        <p:txBody>
          <a:bodyPr wrap="square" rtlCol="0">
            <a:spAutoFit/>
          </a:bodyPr>
          <a:lstStyle/>
          <a:p>
            <a:r>
              <a:rPr lang="de-DE" dirty="0" smtClean="0">
                <a:solidFill>
                  <a:srgbClr val="000000"/>
                </a:solidFill>
              </a:rPr>
              <a:t>A. Wenn </a:t>
            </a:r>
            <a:r>
              <a:rPr lang="de-DE" b="1" u="sng" dirty="0">
                <a:solidFill>
                  <a:srgbClr val="000000"/>
                </a:solidFill>
              </a:rPr>
              <a:t>keine</a:t>
            </a:r>
            <a:r>
              <a:rPr lang="de-DE" dirty="0">
                <a:solidFill>
                  <a:srgbClr val="000000"/>
                </a:solidFill>
              </a:rPr>
              <a:t> Kollektivvereinbarung zur </a:t>
            </a:r>
            <a:r>
              <a:rPr lang="de-DE" dirty="0" smtClean="0">
                <a:solidFill>
                  <a:srgbClr val="000000"/>
                </a:solidFill>
              </a:rPr>
              <a:t>bAV </a:t>
            </a:r>
            <a:r>
              <a:rPr lang="de-DE" dirty="0">
                <a:solidFill>
                  <a:srgbClr val="000000"/>
                </a:solidFill>
              </a:rPr>
              <a:t>besteht:</a:t>
            </a:r>
          </a:p>
        </p:txBody>
      </p:sp>
      <p:pic>
        <p:nvPicPr>
          <p:cNvPr id="6" name="Grafik 5"/>
          <p:cNvPicPr>
            <a:picLocks noChangeAspect="1"/>
          </p:cNvPicPr>
          <p:nvPr/>
        </p:nvPicPr>
        <p:blipFill>
          <a:blip r:embed="rId3"/>
          <a:stretch>
            <a:fillRect/>
          </a:stretch>
        </p:blipFill>
        <p:spPr>
          <a:xfrm>
            <a:off x="318620" y="627228"/>
            <a:ext cx="1267292" cy="692374"/>
          </a:xfrm>
          <a:prstGeom prst="rect">
            <a:avLst/>
          </a:prstGeom>
        </p:spPr>
      </p:pic>
      <p:sp>
        <p:nvSpPr>
          <p:cNvPr id="9" name="Textfeld 8"/>
          <p:cNvSpPr txBox="1"/>
          <p:nvPr/>
        </p:nvSpPr>
        <p:spPr>
          <a:xfrm>
            <a:off x="6384758" y="2687053"/>
            <a:ext cx="2502568" cy="369332"/>
          </a:xfrm>
          <a:prstGeom prst="rect">
            <a:avLst/>
          </a:prstGeom>
          <a:noFill/>
        </p:spPr>
        <p:txBody>
          <a:bodyPr wrap="square" rtlCol="0">
            <a:spAutoFit/>
          </a:bodyPr>
          <a:lstStyle/>
          <a:p>
            <a:r>
              <a:rPr lang="de-DE"/>
              <a:t>(pdf 61 Keller) </a:t>
            </a:r>
            <a:endParaRPr lang="de-DE" dirty="0"/>
          </a:p>
        </p:txBody>
      </p:sp>
    </p:spTree>
    <p:extLst>
      <p:ext uri="{BB962C8B-B14F-4D97-AF65-F5344CB8AC3E}">
        <p14:creationId xmlns:p14="http://schemas.microsoft.com/office/powerpoint/2010/main" val="123287519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42</a:t>
            </a:fld>
            <a:endParaRPr lang="de-DE" dirty="0"/>
          </a:p>
        </p:txBody>
      </p:sp>
      <p:pic>
        <p:nvPicPr>
          <p:cNvPr id="6" name="Grafik 5"/>
          <p:cNvPicPr>
            <a:picLocks noChangeAspect="1"/>
          </p:cNvPicPr>
          <p:nvPr/>
        </p:nvPicPr>
        <p:blipFill>
          <a:blip r:embed="rId2"/>
          <a:stretch>
            <a:fillRect/>
          </a:stretch>
        </p:blipFill>
        <p:spPr>
          <a:xfrm>
            <a:off x="176463" y="1759728"/>
            <a:ext cx="11726495" cy="3733672"/>
          </a:xfrm>
          <a:prstGeom prst="rect">
            <a:avLst/>
          </a:prstGeom>
        </p:spPr>
      </p:pic>
      <p:sp>
        <p:nvSpPr>
          <p:cNvPr id="7" name="Titel 4"/>
          <p:cNvSpPr>
            <a:spLocks noGrp="1"/>
          </p:cNvSpPr>
          <p:nvPr>
            <p:ph type="title"/>
          </p:nvPr>
        </p:nvSpPr>
        <p:spPr/>
        <p:txBody>
          <a:bodyPr/>
          <a:lstStyle/>
          <a:p>
            <a:r>
              <a:rPr lang="de-DE" dirty="0" smtClean="0"/>
              <a:t>Nachweisgesetz und Auskunftspflicht</a:t>
            </a:r>
            <a:endParaRPr lang="de-DE" dirty="0"/>
          </a:p>
        </p:txBody>
      </p:sp>
    </p:spTree>
    <p:extLst>
      <p:ext uri="{BB962C8B-B14F-4D97-AF65-F5344CB8AC3E}">
        <p14:creationId xmlns:p14="http://schemas.microsoft.com/office/powerpoint/2010/main" val="237814440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43</a:t>
            </a:fld>
            <a:endParaRPr lang="de-DE" dirty="0"/>
          </a:p>
        </p:txBody>
      </p:sp>
      <p:sp>
        <p:nvSpPr>
          <p:cNvPr id="5" name="Titel 4"/>
          <p:cNvSpPr>
            <a:spLocks noGrp="1"/>
          </p:cNvSpPr>
          <p:nvPr>
            <p:ph type="title"/>
          </p:nvPr>
        </p:nvSpPr>
        <p:spPr/>
        <p:txBody>
          <a:bodyPr/>
          <a:lstStyle/>
          <a:p>
            <a:r>
              <a:rPr lang="de-DE" dirty="0" smtClean="0"/>
              <a:t>Nachweisgesetz + Auskunftspflicht = </a:t>
            </a:r>
            <a:r>
              <a:rPr lang="de-DE" b="1" i="1" dirty="0" smtClean="0"/>
              <a:t>Versorgungsordnung</a:t>
            </a:r>
            <a:endParaRPr lang="de-DE" b="1" i="1" dirty="0"/>
          </a:p>
        </p:txBody>
      </p:sp>
      <p:pic>
        <p:nvPicPr>
          <p:cNvPr id="6" name="Grafik 5"/>
          <p:cNvPicPr>
            <a:picLocks noChangeAspect="1"/>
          </p:cNvPicPr>
          <p:nvPr/>
        </p:nvPicPr>
        <p:blipFill>
          <a:blip r:embed="rId2"/>
          <a:stretch>
            <a:fillRect/>
          </a:stretch>
        </p:blipFill>
        <p:spPr>
          <a:xfrm>
            <a:off x="0" y="1530910"/>
            <a:ext cx="6268954" cy="5300116"/>
          </a:xfrm>
          <a:prstGeom prst="rect">
            <a:avLst/>
          </a:prstGeom>
        </p:spPr>
      </p:pic>
      <p:sp>
        <p:nvSpPr>
          <p:cNvPr id="8" name="Rechteck 7"/>
          <p:cNvSpPr/>
          <p:nvPr/>
        </p:nvSpPr>
        <p:spPr>
          <a:xfrm>
            <a:off x="7347833" y="5675367"/>
            <a:ext cx="3825494" cy="553998"/>
          </a:xfrm>
          <a:prstGeom prst="rect">
            <a:avLst/>
          </a:prstGeom>
          <a:ln>
            <a:solidFill>
              <a:schemeClr val="accent1"/>
            </a:solidFill>
          </a:ln>
        </p:spPr>
        <p:txBody>
          <a:bodyPr wrap="square">
            <a:spAutoFit/>
          </a:bodyPr>
          <a:lstStyle/>
          <a:p>
            <a:r>
              <a:rPr lang="de-DE" sz="1000" b="1" dirty="0">
                <a:solidFill>
                  <a:srgbClr val="000000"/>
                </a:solidFill>
                <a:latin typeface="Minion Pro"/>
              </a:rPr>
              <a:t>Es kann ein Bußgeld von bis zu 2.000 € gegen den Arbeitgeber verhängt werden, wenn die Vorgaben des NachwG nicht eingehalten werden </a:t>
            </a:r>
            <a:endParaRPr lang="de-DE" b="1" dirty="0"/>
          </a:p>
        </p:txBody>
      </p:sp>
      <p:pic>
        <p:nvPicPr>
          <p:cNvPr id="3" name="Grafik 2"/>
          <p:cNvPicPr>
            <a:picLocks noChangeAspect="1"/>
          </p:cNvPicPr>
          <p:nvPr/>
        </p:nvPicPr>
        <p:blipFill>
          <a:blip r:embed="rId3"/>
          <a:stretch>
            <a:fillRect/>
          </a:stretch>
        </p:blipFill>
        <p:spPr>
          <a:xfrm>
            <a:off x="6390195" y="1868905"/>
            <a:ext cx="5740769" cy="1851359"/>
          </a:xfrm>
          <a:prstGeom prst="rect">
            <a:avLst/>
          </a:prstGeom>
          <a:ln>
            <a:solidFill>
              <a:srgbClr val="FF0000"/>
            </a:solidFill>
            <a:prstDash val="solid"/>
          </a:ln>
        </p:spPr>
      </p:pic>
    </p:spTree>
    <p:extLst>
      <p:ext uri="{BB962C8B-B14F-4D97-AF65-F5344CB8AC3E}">
        <p14:creationId xmlns:p14="http://schemas.microsoft.com/office/powerpoint/2010/main" val="847844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44</a:t>
            </a:fld>
            <a:endParaRPr lang="de-DE" dirty="0"/>
          </a:p>
        </p:txBody>
      </p:sp>
      <p:sp>
        <p:nvSpPr>
          <p:cNvPr id="3" name="Textplatzhalter 2"/>
          <p:cNvSpPr>
            <a:spLocks noGrp="1"/>
          </p:cNvSpPr>
          <p:nvPr>
            <p:ph type="body" sz="quarter" idx="10"/>
          </p:nvPr>
        </p:nvSpPr>
        <p:spPr/>
        <p:txBody>
          <a:bodyPr/>
          <a:lstStyle/>
          <a:p>
            <a:r>
              <a:rPr lang="de-DE" dirty="0" smtClean="0"/>
              <a:t>Vertriebsimpuls</a:t>
            </a:r>
            <a:endParaRPr lang="de-DE" dirty="0"/>
          </a:p>
        </p:txBody>
      </p:sp>
      <p:sp>
        <p:nvSpPr>
          <p:cNvPr id="4" name="Textplatzhalter 3"/>
          <p:cNvSpPr>
            <a:spLocks noGrp="1"/>
          </p:cNvSpPr>
          <p:nvPr>
            <p:ph type="body" sz="half" idx="2"/>
          </p:nvPr>
        </p:nvSpPr>
        <p:spPr/>
        <p:txBody>
          <a:bodyPr/>
          <a:lstStyle/>
          <a:p>
            <a:r>
              <a:rPr lang="de-DE" dirty="0" smtClean="0"/>
              <a:t>Neue Mitarbeiter werden zwangsläufig zur Beratung angemeldet nach Probezeit</a:t>
            </a:r>
          </a:p>
          <a:p>
            <a:r>
              <a:rPr lang="de-DE" dirty="0" smtClean="0"/>
              <a:t>Vermitteln von deutlichen Mehrwerte und Kompetenz bei Ihrem Firmenkunden</a:t>
            </a:r>
            <a:endParaRPr lang="de-DE" dirty="0"/>
          </a:p>
        </p:txBody>
      </p:sp>
      <p:sp>
        <p:nvSpPr>
          <p:cNvPr id="5" name="Titel 4"/>
          <p:cNvSpPr>
            <a:spLocks noGrp="1"/>
          </p:cNvSpPr>
          <p:nvPr>
            <p:ph type="title"/>
          </p:nvPr>
        </p:nvSpPr>
        <p:spPr/>
        <p:txBody>
          <a:bodyPr/>
          <a:lstStyle/>
          <a:p>
            <a:r>
              <a:rPr lang="de-DE" dirty="0" smtClean="0"/>
              <a:t>Nachweisgesetz und Auskunftspflicht</a:t>
            </a:r>
            <a:endParaRPr lang="de-DE" dirty="0"/>
          </a:p>
        </p:txBody>
      </p:sp>
    </p:spTree>
    <p:extLst>
      <p:ext uri="{BB962C8B-B14F-4D97-AF65-F5344CB8AC3E}">
        <p14:creationId xmlns:p14="http://schemas.microsoft.com/office/powerpoint/2010/main" val="16089443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45</a:t>
            </a:fld>
            <a:endParaRPr lang="de-DE" dirty="0"/>
          </a:p>
        </p:txBody>
      </p:sp>
      <p:sp>
        <p:nvSpPr>
          <p:cNvPr id="4" name="Textplatzhalter 3"/>
          <p:cNvSpPr>
            <a:spLocks noGrp="1"/>
          </p:cNvSpPr>
          <p:nvPr>
            <p:ph type="body" sz="half" idx="2"/>
          </p:nvPr>
        </p:nvSpPr>
        <p:spPr>
          <a:xfrm>
            <a:off x="365475" y="1530910"/>
            <a:ext cx="11343608" cy="1782036"/>
          </a:xfrm>
        </p:spPr>
        <p:txBody>
          <a:bodyPr/>
          <a:lstStyle/>
          <a:p>
            <a:pPr algn="just">
              <a:lnSpc>
                <a:spcPct val="150000"/>
              </a:lnSpc>
            </a:pPr>
            <a:endParaRPr lang="de-DE" sz="1600" dirty="0">
              <a:solidFill>
                <a:srgbClr val="000000"/>
              </a:solidFill>
            </a:endParaRPr>
          </a:p>
          <a:p>
            <a:pPr marL="0" indent="0" algn="just">
              <a:lnSpc>
                <a:spcPct val="150000"/>
              </a:lnSpc>
              <a:buNone/>
            </a:pPr>
            <a:r>
              <a:rPr lang="de-DE" b="1" dirty="0">
                <a:solidFill>
                  <a:srgbClr val="7E35B1"/>
                </a:solidFill>
              </a:rPr>
              <a:t>Kommunikation wird digital </a:t>
            </a:r>
            <a:r>
              <a:rPr lang="de-DE" dirty="0">
                <a:solidFill>
                  <a:srgbClr val="000000"/>
                </a:solidFill>
              </a:rPr>
              <a:t>–Die veränderten Arbeitsbedingungen haben zu einem erheblichen Schub bei der Digitalisierung der Information und Beratung zur Entgeltumwandlung geführt. KI ist hier aber noch kein Thema. Vielmehr wird die </a:t>
            </a:r>
            <a:r>
              <a:rPr lang="de-DE" b="1" i="1" dirty="0">
                <a:solidFill>
                  <a:srgbClr val="00B050"/>
                </a:solidFill>
              </a:rPr>
              <a:t>persönliche Kommunikation weiterhin favorisiert</a:t>
            </a:r>
            <a:r>
              <a:rPr lang="de-DE" dirty="0">
                <a:solidFill>
                  <a:srgbClr val="000000"/>
                </a:solidFill>
              </a:rPr>
              <a:t>, diese aber “</a:t>
            </a:r>
            <a:r>
              <a:rPr lang="de-DE" i="1" dirty="0">
                <a:solidFill>
                  <a:srgbClr val="00B050"/>
                </a:solidFill>
              </a:rPr>
              <a:t>online</a:t>
            </a:r>
            <a:r>
              <a:rPr lang="de-DE" dirty="0">
                <a:solidFill>
                  <a:srgbClr val="000000"/>
                </a:solidFill>
              </a:rPr>
              <a:t>”. Erstes Informationsmedium ist </a:t>
            </a:r>
            <a:r>
              <a:rPr lang="de-DE" i="1" dirty="0">
                <a:solidFill>
                  <a:srgbClr val="00B050"/>
                </a:solidFill>
              </a:rPr>
              <a:t>in der Regel das Intranet</a:t>
            </a:r>
            <a:r>
              <a:rPr lang="de-DE" dirty="0">
                <a:solidFill>
                  <a:srgbClr val="000000"/>
                </a:solidFill>
              </a:rPr>
              <a:t>, </a:t>
            </a:r>
            <a:r>
              <a:rPr lang="de-DE" i="1" dirty="0">
                <a:solidFill>
                  <a:srgbClr val="00B050"/>
                </a:solidFill>
              </a:rPr>
              <a:t>digitale Plattformen rücken aber immer stärker in den Fokus</a:t>
            </a:r>
            <a:r>
              <a:rPr lang="de-DE" dirty="0">
                <a:solidFill>
                  <a:srgbClr val="000000"/>
                </a:solidFill>
              </a:rPr>
              <a:t>. </a:t>
            </a:r>
            <a:endParaRPr lang="de-DE" dirty="0" smtClean="0">
              <a:solidFill>
                <a:srgbClr val="000000"/>
              </a:solidFill>
            </a:endParaRPr>
          </a:p>
          <a:p>
            <a:pPr marL="0" indent="0" algn="just">
              <a:lnSpc>
                <a:spcPct val="150000"/>
              </a:lnSpc>
              <a:buNone/>
            </a:pPr>
            <a:r>
              <a:rPr lang="de-DE" b="1" dirty="0" smtClean="0">
                <a:solidFill>
                  <a:srgbClr val="000000"/>
                </a:solidFill>
              </a:rPr>
              <a:t>Von </a:t>
            </a:r>
            <a:r>
              <a:rPr lang="de-DE" b="1" dirty="0">
                <a:solidFill>
                  <a:srgbClr val="000000"/>
                </a:solidFill>
              </a:rPr>
              <a:t>ihnen erwarten die Personalverantwortlichen in erster Linie Informationen zum bestehenden Angebot und den erreichten Anwartschaften und damit eine Entlastung der Personalbereiche. </a:t>
            </a:r>
          </a:p>
          <a:p>
            <a:pPr marL="0" indent="0" algn="just">
              <a:lnSpc>
                <a:spcPct val="150000"/>
              </a:lnSpc>
              <a:buNone/>
            </a:pPr>
            <a:endParaRPr lang="de-DE" dirty="0"/>
          </a:p>
        </p:txBody>
      </p:sp>
      <p:sp>
        <p:nvSpPr>
          <p:cNvPr id="5" name="Titel 4"/>
          <p:cNvSpPr>
            <a:spLocks noGrp="1"/>
          </p:cNvSpPr>
          <p:nvPr>
            <p:ph type="title"/>
          </p:nvPr>
        </p:nvSpPr>
        <p:spPr/>
        <p:txBody>
          <a:bodyPr/>
          <a:lstStyle/>
          <a:p>
            <a:r>
              <a:rPr lang="de-DE" dirty="0" smtClean="0"/>
              <a:t>Kurzfassung </a:t>
            </a:r>
            <a:endParaRPr lang="de-DE" dirty="0"/>
          </a:p>
        </p:txBody>
      </p:sp>
    </p:spTree>
    <p:extLst>
      <p:ext uri="{BB962C8B-B14F-4D97-AF65-F5344CB8AC3E}">
        <p14:creationId xmlns:p14="http://schemas.microsoft.com/office/powerpoint/2010/main" val="26290239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46</a:t>
            </a:fld>
            <a:endParaRPr lang="de-DE" dirty="0"/>
          </a:p>
        </p:txBody>
      </p:sp>
      <p:sp>
        <p:nvSpPr>
          <p:cNvPr id="5" name="Titel 4"/>
          <p:cNvSpPr>
            <a:spLocks noGrp="1"/>
          </p:cNvSpPr>
          <p:nvPr>
            <p:ph type="title"/>
          </p:nvPr>
        </p:nvSpPr>
        <p:spPr/>
        <p:txBody>
          <a:bodyPr/>
          <a:lstStyle/>
          <a:p>
            <a:endParaRPr lang="de-DE"/>
          </a:p>
        </p:txBody>
      </p:sp>
      <p:pic>
        <p:nvPicPr>
          <p:cNvPr id="6" name="Grafik 5"/>
          <p:cNvPicPr>
            <a:picLocks noChangeAspect="1"/>
          </p:cNvPicPr>
          <p:nvPr/>
        </p:nvPicPr>
        <p:blipFill>
          <a:blip r:embed="rId2"/>
          <a:stretch>
            <a:fillRect/>
          </a:stretch>
        </p:blipFill>
        <p:spPr>
          <a:xfrm>
            <a:off x="1790950" y="1610476"/>
            <a:ext cx="8963025" cy="5000625"/>
          </a:xfrm>
          <a:prstGeom prst="rect">
            <a:avLst/>
          </a:prstGeom>
        </p:spPr>
      </p:pic>
      <p:sp>
        <p:nvSpPr>
          <p:cNvPr id="7" name="Pfeil nach rechts 6"/>
          <p:cNvSpPr/>
          <p:nvPr/>
        </p:nvSpPr>
        <p:spPr>
          <a:xfrm>
            <a:off x="365475" y="6081621"/>
            <a:ext cx="1318946" cy="54107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1925122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47</a:t>
            </a:fld>
            <a:endParaRPr lang="de-DE" dirty="0"/>
          </a:p>
        </p:txBody>
      </p:sp>
      <p:sp>
        <p:nvSpPr>
          <p:cNvPr id="4" name="Titel 3"/>
          <p:cNvSpPr>
            <a:spLocks noGrp="1"/>
          </p:cNvSpPr>
          <p:nvPr>
            <p:ph type="title"/>
          </p:nvPr>
        </p:nvSpPr>
        <p:spPr/>
        <p:txBody>
          <a:bodyPr/>
          <a:lstStyle/>
          <a:p>
            <a:r>
              <a:rPr lang="de-DE" dirty="0" smtClean="0"/>
              <a:t>Das Wunderding lautet „Kommunikation“</a:t>
            </a:r>
            <a:endParaRPr lang="de-DE" dirty="0"/>
          </a:p>
        </p:txBody>
      </p:sp>
      <p:pic>
        <p:nvPicPr>
          <p:cNvPr id="6" name="Grafik 5"/>
          <p:cNvPicPr>
            <a:picLocks noChangeAspect="1"/>
          </p:cNvPicPr>
          <p:nvPr/>
        </p:nvPicPr>
        <p:blipFill>
          <a:blip r:embed="rId2"/>
          <a:stretch>
            <a:fillRect/>
          </a:stretch>
        </p:blipFill>
        <p:spPr>
          <a:xfrm>
            <a:off x="167989" y="1850410"/>
            <a:ext cx="11365832" cy="2996252"/>
          </a:xfrm>
          <a:prstGeom prst="rect">
            <a:avLst/>
          </a:prstGeom>
        </p:spPr>
      </p:pic>
    </p:spTree>
    <p:extLst>
      <p:ext uri="{BB962C8B-B14F-4D97-AF65-F5344CB8AC3E}">
        <p14:creationId xmlns:p14="http://schemas.microsoft.com/office/powerpoint/2010/main" val="206867252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48</a:t>
            </a:fld>
            <a:endParaRPr lang="de-DE" dirty="0"/>
          </a:p>
        </p:txBody>
      </p:sp>
      <p:sp>
        <p:nvSpPr>
          <p:cNvPr id="6" name="Titel 5"/>
          <p:cNvSpPr>
            <a:spLocks noGrp="1"/>
          </p:cNvSpPr>
          <p:nvPr>
            <p:ph type="title"/>
          </p:nvPr>
        </p:nvSpPr>
        <p:spPr/>
        <p:txBody>
          <a:bodyPr/>
          <a:lstStyle/>
          <a:p>
            <a:r>
              <a:rPr lang="de-DE" dirty="0" smtClean="0"/>
              <a:t>GANZHEITLICHE KOMMUNIKATION</a:t>
            </a:r>
            <a:endParaRPr lang="de-DE" dirty="0"/>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425" y="2040165"/>
            <a:ext cx="10672638" cy="3601358"/>
          </a:xfrm>
          <a:prstGeom prst="rect">
            <a:avLst/>
          </a:prstGeom>
        </p:spPr>
      </p:pic>
    </p:spTree>
    <p:extLst>
      <p:ext uri="{BB962C8B-B14F-4D97-AF65-F5344CB8AC3E}">
        <p14:creationId xmlns:p14="http://schemas.microsoft.com/office/powerpoint/2010/main" val="10943206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49</a:t>
            </a:fld>
            <a:endParaRPr lang="de-DE"/>
          </a:p>
        </p:txBody>
      </p:sp>
      <p:sp>
        <p:nvSpPr>
          <p:cNvPr id="7" name="Textfeld 6"/>
          <p:cNvSpPr txBox="1"/>
          <p:nvPr/>
        </p:nvSpPr>
        <p:spPr>
          <a:xfrm>
            <a:off x="240630" y="5943601"/>
            <a:ext cx="7066548" cy="523220"/>
          </a:xfrm>
          <a:prstGeom prst="rect">
            <a:avLst/>
          </a:prstGeom>
          <a:noFill/>
        </p:spPr>
        <p:txBody>
          <a:bodyPr wrap="square" rtlCol="0">
            <a:spAutoFit/>
          </a:bodyPr>
          <a:lstStyle/>
          <a:p>
            <a:r>
              <a:rPr lang="de-DE" sz="1400" dirty="0">
                <a:solidFill>
                  <a:srgbClr val="000000"/>
                </a:solidFill>
                <a:latin typeface="Inter"/>
                <a:ea typeface="Calibri" panose="020F0502020204030204" pitchFamily="34" charset="0"/>
                <a:cs typeface="Times New Roman" panose="02020603050405020304" pitchFamily="18" charset="0"/>
              </a:rPr>
              <a:t>Oder Sie nutzen folgenden Link: </a:t>
            </a:r>
            <a:r>
              <a:rPr lang="de-DE" sz="1400" u="sng" dirty="0">
                <a:solidFill>
                  <a:srgbClr val="0563C1"/>
                </a:solidFill>
                <a:latin typeface="Inter"/>
                <a:ea typeface="Calibri" panose="020F0502020204030204" pitchFamily="34" charset="0"/>
                <a:cs typeface="Times New Roman" panose="02020603050405020304" pitchFamily="18" charset="0"/>
                <a:hlinkClick r:id="rId2"/>
              </a:rPr>
              <a:t>https://bavinfo.net/HEROSEGmbHArmaturenundMetalle</a:t>
            </a:r>
            <a:endParaRPr lang="de-DE" sz="1400" dirty="0"/>
          </a:p>
        </p:txBody>
      </p:sp>
      <p:pic>
        <p:nvPicPr>
          <p:cNvPr id="3" name="Grafik 2"/>
          <p:cNvPicPr>
            <a:picLocks noChangeAspect="1"/>
          </p:cNvPicPr>
          <p:nvPr/>
        </p:nvPicPr>
        <p:blipFill>
          <a:blip r:embed="rId3"/>
          <a:stretch>
            <a:fillRect/>
          </a:stretch>
        </p:blipFill>
        <p:spPr>
          <a:xfrm>
            <a:off x="136357" y="1589423"/>
            <a:ext cx="8721095" cy="3215188"/>
          </a:xfrm>
          <a:prstGeom prst="rect">
            <a:avLst/>
          </a:prstGeom>
          <a:ln>
            <a:solidFill>
              <a:schemeClr val="accent6"/>
            </a:solidFill>
          </a:ln>
        </p:spPr>
      </p:pic>
      <p:pic>
        <p:nvPicPr>
          <p:cNvPr id="5" name="Grafik 4"/>
          <p:cNvPicPr>
            <a:picLocks noChangeAspect="1"/>
          </p:cNvPicPr>
          <p:nvPr/>
        </p:nvPicPr>
        <p:blipFill>
          <a:blip r:embed="rId4"/>
          <a:stretch>
            <a:fillRect/>
          </a:stretch>
        </p:blipFill>
        <p:spPr>
          <a:xfrm>
            <a:off x="240630" y="1797042"/>
            <a:ext cx="8086725" cy="2447925"/>
          </a:xfrm>
          <a:prstGeom prst="rect">
            <a:avLst/>
          </a:prstGeom>
          <a:ln>
            <a:solidFill>
              <a:schemeClr val="accent1"/>
            </a:solidFill>
          </a:ln>
        </p:spPr>
      </p:pic>
      <p:pic>
        <p:nvPicPr>
          <p:cNvPr id="6" name="Grafik 5"/>
          <p:cNvPicPr>
            <a:picLocks noChangeAspect="1"/>
          </p:cNvPicPr>
          <p:nvPr/>
        </p:nvPicPr>
        <p:blipFill>
          <a:blip r:embed="rId5"/>
          <a:stretch>
            <a:fillRect/>
          </a:stretch>
        </p:blipFill>
        <p:spPr>
          <a:xfrm>
            <a:off x="5366083" y="27717"/>
            <a:ext cx="4578333" cy="6507001"/>
          </a:xfrm>
          <a:prstGeom prst="rect">
            <a:avLst/>
          </a:prstGeom>
        </p:spPr>
      </p:pic>
    </p:spTree>
    <p:extLst>
      <p:ext uri="{BB962C8B-B14F-4D97-AF65-F5344CB8AC3E}">
        <p14:creationId xmlns:p14="http://schemas.microsoft.com/office/powerpoint/2010/main" val="1703185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a:t>
            </a:fld>
            <a:endParaRPr lang="de-DE" dirty="0"/>
          </a:p>
        </p:txBody>
      </p:sp>
      <p:sp>
        <p:nvSpPr>
          <p:cNvPr id="3" name="Textplatzhalter 2"/>
          <p:cNvSpPr>
            <a:spLocks noGrp="1"/>
          </p:cNvSpPr>
          <p:nvPr>
            <p:ph type="body" sz="quarter" idx="10"/>
          </p:nvPr>
        </p:nvSpPr>
        <p:spPr/>
        <p:txBody>
          <a:bodyPr/>
          <a:lstStyle/>
          <a:p>
            <a:endParaRPr lang="de-DE"/>
          </a:p>
        </p:txBody>
      </p:sp>
      <p:sp>
        <p:nvSpPr>
          <p:cNvPr id="5" name="Titel 4"/>
          <p:cNvSpPr>
            <a:spLocks noGrp="1"/>
          </p:cNvSpPr>
          <p:nvPr>
            <p:ph type="title"/>
          </p:nvPr>
        </p:nvSpPr>
        <p:spPr/>
        <p:txBody>
          <a:bodyPr/>
          <a:lstStyle/>
          <a:p>
            <a:endParaRPr lang="de-DE"/>
          </a:p>
        </p:txBody>
      </p:sp>
      <p:pic>
        <p:nvPicPr>
          <p:cNvPr id="6" name="Grafik 5"/>
          <p:cNvPicPr>
            <a:picLocks noChangeAspect="1"/>
          </p:cNvPicPr>
          <p:nvPr/>
        </p:nvPicPr>
        <p:blipFill>
          <a:blip r:embed="rId2"/>
          <a:stretch>
            <a:fillRect/>
          </a:stretch>
        </p:blipFill>
        <p:spPr>
          <a:xfrm>
            <a:off x="185033" y="205347"/>
            <a:ext cx="11638547" cy="2186246"/>
          </a:xfrm>
          <a:prstGeom prst="rect">
            <a:avLst/>
          </a:prstGeom>
        </p:spPr>
      </p:pic>
      <p:pic>
        <p:nvPicPr>
          <p:cNvPr id="4" name="Grafik 3"/>
          <p:cNvPicPr>
            <a:picLocks noChangeAspect="1"/>
          </p:cNvPicPr>
          <p:nvPr/>
        </p:nvPicPr>
        <p:blipFill>
          <a:blip r:embed="rId3"/>
          <a:stretch>
            <a:fillRect/>
          </a:stretch>
        </p:blipFill>
        <p:spPr>
          <a:xfrm>
            <a:off x="2911642" y="3006641"/>
            <a:ext cx="6400800" cy="3267075"/>
          </a:xfrm>
          <a:prstGeom prst="rect">
            <a:avLst/>
          </a:prstGeom>
        </p:spPr>
      </p:pic>
    </p:spTree>
    <p:extLst>
      <p:ext uri="{BB962C8B-B14F-4D97-AF65-F5344CB8AC3E}">
        <p14:creationId xmlns:p14="http://schemas.microsoft.com/office/powerpoint/2010/main" val="319229892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xmlns="" id="{DB7566EE-0BD3-F82A-A2EC-900DD37032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5201" y="1723578"/>
            <a:ext cx="5180984" cy="3005845"/>
          </a:xfrm>
          <a:prstGeom prst="rect">
            <a:avLst/>
          </a:prstGeom>
        </p:spPr>
      </p:pic>
      <p:pic>
        <p:nvPicPr>
          <p:cNvPr id="11" name="Grafik 10">
            <a:extLst>
              <a:ext uri="{FF2B5EF4-FFF2-40B4-BE49-F238E27FC236}">
                <a16:creationId xmlns:a16="http://schemas.microsoft.com/office/drawing/2014/main" xmlns="" id="{7726BFE8-A4D5-9672-50A4-23FE9EB649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0380" y="3753290"/>
            <a:ext cx="2239433" cy="2239433"/>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pPr/>
              <a:t>50</a:t>
            </a:fld>
            <a:endParaRPr lang="de-DE"/>
          </a:p>
        </p:txBody>
      </p:sp>
      <p:sp>
        <p:nvSpPr>
          <p:cNvPr id="6" name="Titel 5"/>
          <p:cNvSpPr>
            <a:spLocks noGrp="1"/>
          </p:cNvSpPr>
          <p:nvPr>
            <p:ph type="title"/>
          </p:nvPr>
        </p:nvSpPr>
        <p:spPr>
          <a:xfrm>
            <a:off x="181205" y="111963"/>
            <a:ext cx="10270775" cy="1325563"/>
          </a:xfrm>
          <a:ln>
            <a:solidFill>
              <a:schemeClr val="accent1"/>
            </a:solidFill>
          </a:ln>
        </p:spPr>
        <p:txBody>
          <a:bodyPr/>
          <a:lstStyle/>
          <a:p>
            <a:r>
              <a:rPr lang="de-DE" dirty="0"/>
              <a:t>Das Arbeitnehmer-Portal | Informieren und Berechnen </a:t>
            </a:r>
            <a:br>
              <a:rPr lang="de-DE" dirty="0"/>
            </a:br>
            <a:r>
              <a:rPr lang="de-DE" dirty="0"/>
              <a:t>Firmenindividuell </a:t>
            </a:r>
            <a:r>
              <a:rPr lang="de-DE" dirty="0" smtClean="0"/>
              <a:t>anpassbar | </a:t>
            </a:r>
            <a:r>
              <a:rPr lang="de-DE" b="1" dirty="0" smtClean="0"/>
              <a:t>JETZT NOCH BESSER !!</a:t>
            </a:r>
            <a:endParaRPr lang="de-DE" dirty="0"/>
          </a:p>
        </p:txBody>
      </p:sp>
      <p:sp>
        <p:nvSpPr>
          <p:cNvPr id="3" name="Textfeld 2"/>
          <p:cNvSpPr txBox="1"/>
          <p:nvPr/>
        </p:nvSpPr>
        <p:spPr>
          <a:xfrm>
            <a:off x="5693695" y="6165386"/>
            <a:ext cx="6498305" cy="369332"/>
          </a:xfrm>
          <a:prstGeom prst="rect">
            <a:avLst/>
          </a:prstGeom>
          <a:noFill/>
        </p:spPr>
        <p:txBody>
          <a:bodyPr wrap="square" rtlCol="0">
            <a:spAutoFit/>
          </a:bodyPr>
          <a:lstStyle/>
          <a:p>
            <a:r>
              <a:rPr lang="de-DE" u="sng" dirty="0">
                <a:solidFill>
                  <a:srgbClr val="000000"/>
                </a:solidFill>
                <a:ea typeface="Calibri" panose="020F0502020204030204" pitchFamily="34" charset="0"/>
                <a:hlinkClick r:id="rId4"/>
              </a:rPr>
              <a:t>https://</a:t>
            </a:r>
            <a:r>
              <a:rPr lang="de-DE" u="sng" dirty="0" err="1">
                <a:solidFill>
                  <a:srgbClr val="000000"/>
                </a:solidFill>
                <a:ea typeface="Calibri" panose="020F0502020204030204" pitchFamily="34" charset="0"/>
                <a:hlinkClick r:id="rId4"/>
              </a:rPr>
              <a:t>bavinfo.net</a:t>
            </a:r>
            <a:r>
              <a:rPr lang="de-DE" u="sng" dirty="0">
                <a:solidFill>
                  <a:srgbClr val="000000"/>
                </a:solidFill>
                <a:ea typeface="Calibri" panose="020F0502020204030204" pitchFamily="34" charset="0"/>
                <a:hlinkClick r:id="rId4"/>
              </a:rPr>
              <a:t>/</a:t>
            </a:r>
            <a:r>
              <a:rPr lang="de-DE" u="sng" dirty="0" err="1">
                <a:solidFill>
                  <a:srgbClr val="000000"/>
                </a:solidFill>
                <a:ea typeface="Calibri" panose="020F0502020204030204" pitchFamily="34" charset="0"/>
                <a:hlinkClick r:id="rId4"/>
              </a:rPr>
              <a:t>QIMAGermanyGmbH</a:t>
            </a:r>
            <a:endParaRPr lang="de-DE" dirty="0">
              <a:solidFill>
                <a:srgbClr val="000000"/>
              </a:solidFill>
            </a:endParaRPr>
          </a:p>
        </p:txBody>
      </p:sp>
      <p:pic>
        <p:nvPicPr>
          <p:cNvPr id="13" name="Grafik 12">
            <a:extLst>
              <a:ext uri="{FF2B5EF4-FFF2-40B4-BE49-F238E27FC236}">
                <a16:creationId xmlns:a16="http://schemas.microsoft.com/office/drawing/2014/main" xmlns="" id="{2E32CC4B-CBF8-F189-1C99-5163972E2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739" y="1530911"/>
            <a:ext cx="4193302" cy="5942334"/>
          </a:xfrm>
          <a:prstGeom prst="rect">
            <a:avLst/>
          </a:prstGeom>
        </p:spPr>
      </p:pic>
    </p:spTree>
    <p:extLst>
      <p:ext uri="{BB962C8B-B14F-4D97-AF65-F5344CB8AC3E}">
        <p14:creationId xmlns:p14="http://schemas.microsoft.com/office/powerpoint/2010/main" val="225254192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51</a:t>
            </a:fld>
            <a:endParaRPr lang="de-DE"/>
          </a:p>
        </p:txBody>
      </p:sp>
      <p:sp>
        <p:nvSpPr>
          <p:cNvPr id="4" name="Titel 3"/>
          <p:cNvSpPr>
            <a:spLocks noGrp="1"/>
          </p:cNvSpPr>
          <p:nvPr>
            <p:ph type="title"/>
          </p:nvPr>
        </p:nvSpPr>
        <p:spPr/>
        <p:txBody>
          <a:bodyPr/>
          <a:lstStyle/>
          <a:p>
            <a:endParaRPr lang="de-DE"/>
          </a:p>
        </p:txBody>
      </p:sp>
      <p:pic>
        <p:nvPicPr>
          <p:cNvPr id="5" name="Grafik 4"/>
          <p:cNvPicPr>
            <a:picLocks noChangeAspect="1"/>
          </p:cNvPicPr>
          <p:nvPr/>
        </p:nvPicPr>
        <p:blipFill>
          <a:blip r:embed="rId2"/>
          <a:stretch>
            <a:fillRect/>
          </a:stretch>
        </p:blipFill>
        <p:spPr>
          <a:xfrm>
            <a:off x="1489158" y="1763126"/>
            <a:ext cx="3765811" cy="2359693"/>
          </a:xfrm>
          <a:prstGeom prst="rect">
            <a:avLst/>
          </a:prstGeom>
        </p:spPr>
      </p:pic>
      <p:pic>
        <p:nvPicPr>
          <p:cNvPr id="6" name="Grafik 5"/>
          <p:cNvPicPr>
            <a:picLocks noChangeAspect="1"/>
          </p:cNvPicPr>
          <p:nvPr/>
        </p:nvPicPr>
        <p:blipFill>
          <a:blip r:embed="rId3"/>
          <a:stretch>
            <a:fillRect/>
          </a:stretch>
        </p:blipFill>
        <p:spPr>
          <a:xfrm>
            <a:off x="435140" y="4643793"/>
            <a:ext cx="4309583" cy="1508354"/>
          </a:xfrm>
          <a:prstGeom prst="rect">
            <a:avLst/>
          </a:prstGeom>
        </p:spPr>
      </p:pic>
      <p:pic>
        <p:nvPicPr>
          <p:cNvPr id="7" name="Grafik 6"/>
          <p:cNvPicPr>
            <a:picLocks noChangeAspect="1"/>
          </p:cNvPicPr>
          <p:nvPr/>
        </p:nvPicPr>
        <p:blipFill>
          <a:blip r:embed="rId4"/>
          <a:stretch>
            <a:fillRect/>
          </a:stretch>
        </p:blipFill>
        <p:spPr>
          <a:xfrm>
            <a:off x="5940425" y="2814992"/>
            <a:ext cx="6159139" cy="2398691"/>
          </a:xfrm>
          <a:prstGeom prst="rect">
            <a:avLst/>
          </a:prstGeom>
        </p:spPr>
      </p:pic>
    </p:spTree>
    <p:extLst>
      <p:ext uri="{BB962C8B-B14F-4D97-AF65-F5344CB8AC3E}">
        <p14:creationId xmlns:p14="http://schemas.microsoft.com/office/powerpoint/2010/main" val="20338519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52</a:t>
            </a:fld>
            <a:endParaRPr lang="de-DE" dirty="0"/>
          </a:p>
        </p:txBody>
      </p:sp>
      <p:sp>
        <p:nvSpPr>
          <p:cNvPr id="4" name="Textplatzhalter 3"/>
          <p:cNvSpPr>
            <a:spLocks noGrp="1"/>
          </p:cNvSpPr>
          <p:nvPr>
            <p:ph type="body" sz="half" idx="2"/>
          </p:nvPr>
        </p:nvSpPr>
        <p:spPr>
          <a:xfrm>
            <a:off x="365475" y="1836543"/>
            <a:ext cx="11343608" cy="1782036"/>
          </a:xfrm>
        </p:spPr>
        <p:txBody>
          <a:bodyPr/>
          <a:lstStyle/>
          <a:p>
            <a:pPr algn="just">
              <a:lnSpc>
                <a:spcPct val="150000"/>
              </a:lnSpc>
            </a:pPr>
            <a:endParaRPr lang="de-DE" sz="1600" dirty="0">
              <a:solidFill>
                <a:srgbClr val="000000"/>
              </a:solidFill>
            </a:endParaRPr>
          </a:p>
          <a:p>
            <a:pPr marL="0" indent="0" algn="just">
              <a:lnSpc>
                <a:spcPct val="150000"/>
              </a:lnSpc>
              <a:buNone/>
            </a:pPr>
            <a:r>
              <a:rPr lang="de-DE" b="1" dirty="0">
                <a:solidFill>
                  <a:srgbClr val="7E35B1"/>
                </a:solidFill>
              </a:rPr>
              <a:t>Weiterhin Potenzial bei den </a:t>
            </a:r>
            <a:r>
              <a:rPr lang="de-DE" b="1" dirty="0" smtClean="0">
                <a:solidFill>
                  <a:srgbClr val="7E35B1"/>
                </a:solidFill>
              </a:rPr>
              <a:t>Teilnahmequoten </a:t>
            </a:r>
            <a:r>
              <a:rPr lang="de-DE" dirty="0" smtClean="0">
                <a:solidFill>
                  <a:srgbClr val="000000"/>
                </a:solidFill>
              </a:rPr>
              <a:t>– Trotz </a:t>
            </a:r>
            <a:r>
              <a:rPr lang="de-DE" dirty="0">
                <a:solidFill>
                  <a:srgbClr val="000000"/>
                </a:solidFill>
              </a:rPr>
              <a:t>anerkannt hoher Bedeutung der Entgeltumwandlung verharren die </a:t>
            </a:r>
            <a:r>
              <a:rPr lang="de-DE" i="1" dirty="0">
                <a:solidFill>
                  <a:srgbClr val="FF0000"/>
                </a:solidFill>
              </a:rPr>
              <a:t>Teilnahmequoten in der Mehrzahl der Unternehmen unter 50%</a:t>
            </a:r>
            <a:r>
              <a:rPr lang="de-DE" dirty="0">
                <a:solidFill>
                  <a:srgbClr val="000000"/>
                </a:solidFill>
              </a:rPr>
              <a:t>. Personalverantwortliche vermuten vor allem </a:t>
            </a:r>
            <a:r>
              <a:rPr lang="de-DE" i="1" dirty="0">
                <a:solidFill>
                  <a:srgbClr val="FF0000"/>
                </a:solidFill>
              </a:rPr>
              <a:t>fehlendes Wissen über den Versorgungsbedarf </a:t>
            </a:r>
            <a:r>
              <a:rPr lang="de-DE" dirty="0">
                <a:solidFill>
                  <a:srgbClr val="000000"/>
                </a:solidFill>
              </a:rPr>
              <a:t>als Grund. </a:t>
            </a:r>
            <a:r>
              <a:rPr lang="de-DE" i="1" dirty="0">
                <a:solidFill>
                  <a:srgbClr val="00B050"/>
                </a:solidFill>
              </a:rPr>
              <a:t>Attraktive Zuschüsse tragen dazu bei, Teilnahmequoten zu erhöhen</a:t>
            </a:r>
            <a:r>
              <a:rPr lang="de-DE" dirty="0">
                <a:solidFill>
                  <a:srgbClr val="000000"/>
                </a:solidFill>
              </a:rPr>
              <a:t>. Mit aktiver </a:t>
            </a:r>
            <a:r>
              <a:rPr lang="de-DE" i="1" dirty="0">
                <a:solidFill>
                  <a:srgbClr val="00B050"/>
                </a:solidFill>
              </a:rPr>
              <a:t>Unterstützung bei der Information</a:t>
            </a:r>
            <a:r>
              <a:rPr lang="de-DE" dirty="0">
                <a:solidFill>
                  <a:srgbClr val="000000"/>
                </a:solidFill>
              </a:rPr>
              <a:t> und durch Zuschüsse können Unternehmen dieses wichtige </a:t>
            </a:r>
            <a:r>
              <a:rPr lang="de-DE" dirty="0" err="1">
                <a:solidFill>
                  <a:srgbClr val="000000"/>
                </a:solidFill>
              </a:rPr>
              <a:t>Benefit</a:t>
            </a:r>
            <a:r>
              <a:rPr lang="de-DE" dirty="0">
                <a:solidFill>
                  <a:srgbClr val="000000"/>
                </a:solidFill>
              </a:rPr>
              <a:t> fördern und sich bei ihren Mitarbeitenden als ”Kümmernde” positionieren.</a:t>
            </a:r>
          </a:p>
          <a:p>
            <a:pPr marL="0" indent="0" algn="just">
              <a:lnSpc>
                <a:spcPct val="150000"/>
              </a:lnSpc>
              <a:buNone/>
            </a:pPr>
            <a:endParaRPr lang="de-DE" dirty="0"/>
          </a:p>
        </p:txBody>
      </p:sp>
      <p:sp>
        <p:nvSpPr>
          <p:cNvPr id="5" name="Titel 4"/>
          <p:cNvSpPr>
            <a:spLocks noGrp="1"/>
          </p:cNvSpPr>
          <p:nvPr>
            <p:ph type="title"/>
          </p:nvPr>
        </p:nvSpPr>
        <p:spPr/>
        <p:txBody>
          <a:bodyPr/>
          <a:lstStyle/>
          <a:p>
            <a:r>
              <a:rPr lang="de-DE" dirty="0" smtClean="0"/>
              <a:t>Kurzfassung</a:t>
            </a:r>
            <a:endParaRPr lang="de-DE" dirty="0"/>
          </a:p>
        </p:txBody>
      </p:sp>
    </p:spTree>
    <p:extLst>
      <p:ext uri="{BB962C8B-B14F-4D97-AF65-F5344CB8AC3E}">
        <p14:creationId xmlns:p14="http://schemas.microsoft.com/office/powerpoint/2010/main" val="34454330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53</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endParaRPr lang="de-DE"/>
          </a:p>
        </p:txBody>
      </p:sp>
    </p:spTree>
    <p:extLst>
      <p:ext uri="{BB962C8B-B14F-4D97-AF65-F5344CB8AC3E}">
        <p14:creationId xmlns:p14="http://schemas.microsoft.com/office/powerpoint/2010/main" val="342584984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54</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endParaRPr lang="de-DE"/>
          </a:p>
        </p:txBody>
      </p:sp>
      <p:pic>
        <p:nvPicPr>
          <p:cNvPr id="6" name="Grafik 5"/>
          <p:cNvPicPr>
            <a:picLocks noChangeAspect="1"/>
          </p:cNvPicPr>
          <p:nvPr/>
        </p:nvPicPr>
        <p:blipFill>
          <a:blip r:embed="rId2"/>
          <a:stretch>
            <a:fillRect/>
          </a:stretch>
        </p:blipFill>
        <p:spPr>
          <a:xfrm>
            <a:off x="368967" y="205347"/>
            <a:ext cx="7328198" cy="6588576"/>
          </a:xfrm>
          <a:prstGeom prst="rect">
            <a:avLst/>
          </a:prstGeom>
        </p:spPr>
      </p:pic>
      <p:sp>
        <p:nvSpPr>
          <p:cNvPr id="7" name="Pfeil nach links 6"/>
          <p:cNvSpPr/>
          <p:nvPr/>
        </p:nvSpPr>
        <p:spPr>
          <a:xfrm rot="5400000">
            <a:off x="4138391" y="5667183"/>
            <a:ext cx="625032" cy="381965"/>
          </a:xfrm>
          <a:prstGeom prst="leftArrow">
            <a:avLst/>
          </a:prstGeom>
          <a:solidFill>
            <a:srgbClr val="92D05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8" name="Ellipse 7"/>
          <p:cNvSpPr/>
          <p:nvPr/>
        </p:nvSpPr>
        <p:spPr>
          <a:xfrm>
            <a:off x="10343536" y="2856012"/>
            <a:ext cx="1606021" cy="1403529"/>
          </a:xfrm>
          <a:prstGeom prst="ellipse">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9" name="Rechteck 8"/>
          <p:cNvSpPr/>
          <p:nvPr/>
        </p:nvSpPr>
        <p:spPr>
          <a:xfrm>
            <a:off x="2628835" y="4807974"/>
            <a:ext cx="3644146" cy="24580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Tree>
    <p:extLst>
      <p:ext uri="{BB962C8B-B14F-4D97-AF65-F5344CB8AC3E}">
        <p14:creationId xmlns:p14="http://schemas.microsoft.com/office/powerpoint/2010/main" val="252026114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55</a:t>
            </a:fld>
            <a:endParaRPr lang="de-DE" dirty="0"/>
          </a:p>
        </p:txBody>
      </p:sp>
      <p:pic>
        <p:nvPicPr>
          <p:cNvPr id="6" name="Grafik 5"/>
          <p:cNvPicPr>
            <a:picLocks noChangeAspect="1"/>
          </p:cNvPicPr>
          <p:nvPr/>
        </p:nvPicPr>
        <p:blipFill>
          <a:blip r:embed="rId2"/>
          <a:stretch>
            <a:fillRect/>
          </a:stretch>
        </p:blipFill>
        <p:spPr>
          <a:xfrm>
            <a:off x="665138" y="209076"/>
            <a:ext cx="6840489" cy="6648924"/>
          </a:xfrm>
          <a:prstGeom prst="rect">
            <a:avLst/>
          </a:prstGeom>
        </p:spPr>
      </p:pic>
      <p:sp>
        <p:nvSpPr>
          <p:cNvPr id="7" name="Pfeil nach links 6"/>
          <p:cNvSpPr/>
          <p:nvPr/>
        </p:nvSpPr>
        <p:spPr>
          <a:xfrm>
            <a:off x="7355454" y="4126973"/>
            <a:ext cx="1336261" cy="381965"/>
          </a:xfrm>
          <a:prstGeom prst="leftArrow">
            <a:avLst/>
          </a:prstGeom>
          <a:solidFill>
            <a:srgbClr val="92D05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8" name="Pfeil nach links 7"/>
          <p:cNvSpPr/>
          <p:nvPr/>
        </p:nvSpPr>
        <p:spPr>
          <a:xfrm>
            <a:off x="6850324" y="1614582"/>
            <a:ext cx="625032" cy="381965"/>
          </a:xfrm>
          <a:prstGeom prst="leftArrow">
            <a:avLst/>
          </a:prstGeom>
          <a:solidFill>
            <a:srgbClr val="92D05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Tree>
    <p:extLst>
      <p:ext uri="{BB962C8B-B14F-4D97-AF65-F5344CB8AC3E}">
        <p14:creationId xmlns:p14="http://schemas.microsoft.com/office/powerpoint/2010/main" val="144813536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56</a:t>
            </a:fld>
            <a:endParaRPr lang="de-DE" dirty="0"/>
          </a:p>
        </p:txBody>
      </p:sp>
      <p:pic>
        <p:nvPicPr>
          <p:cNvPr id="6" name="Grafik 5"/>
          <p:cNvPicPr>
            <a:picLocks noChangeAspect="1"/>
          </p:cNvPicPr>
          <p:nvPr/>
        </p:nvPicPr>
        <p:blipFill>
          <a:blip r:embed="rId2"/>
          <a:stretch>
            <a:fillRect/>
          </a:stretch>
        </p:blipFill>
        <p:spPr>
          <a:xfrm>
            <a:off x="304974" y="64628"/>
            <a:ext cx="6449461" cy="6652653"/>
          </a:xfrm>
          <a:prstGeom prst="rect">
            <a:avLst/>
          </a:prstGeom>
        </p:spPr>
      </p:pic>
      <p:sp>
        <p:nvSpPr>
          <p:cNvPr id="7" name="Pfeil nach links 6"/>
          <p:cNvSpPr/>
          <p:nvPr/>
        </p:nvSpPr>
        <p:spPr>
          <a:xfrm>
            <a:off x="7810018" y="5318916"/>
            <a:ext cx="625032" cy="381965"/>
          </a:xfrm>
          <a:prstGeom prst="leftArrow">
            <a:avLst/>
          </a:prstGeom>
          <a:solidFill>
            <a:srgbClr val="92D05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8" name="Pfeil nach links 7"/>
          <p:cNvSpPr/>
          <p:nvPr/>
        </p:nvSpPr>
        <p:spPr>
          <a:xfrm>
            <a:off x="6797839" y="6306729"/>
            <a:ext cx="625032" cy="381965"/>
          </a:xfrm>
          <a:prstGeom prst="leftArrow">
            <a:avLst/>
          </a:prstGeom>
          <a:solidFill>
            <a:srgbClr val="92D05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9" name="Pfeil nach links 8"/>
          <p:cNvSpPr/>
          <p:nvPr/>
        </p:nvSpPr>
        <p:spPr>
          <a:xfrm>
            <a:off x="6657194" y="4813488"/>
            <a:ext cx="625032" cy="381965"/>
          </a:xfrm>
          <a:prstGeom prst="leftArrow">
            <a:avLst/>
          </a:prstGeom>
          <a:solidFill>
            <a:srgbClr val="92D05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Tree>
    <p:extLst>
      <p:ext uri="{BB962C8B-B14F-4D97-AF65-F5344CB8AC3E}">
        <p14:creationId xmlns:p14="http://schemas.microsoft.com/office/powerpoint/2010/main" val="101043600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57</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endParaRPr lang="de-DE"/>
          </a:p>
        </p:txBody>
      </p:sp>
      <p:pic>
        <p:nvPicPr>
          <p:cNvPr id="6" name="Grafik 5"/>
          <p:cNvPicPr>
            <a:picLocks noChangeAspect="1"/>
          </p:cNvPicPr>
          <p:nvPr/>
        </p:nvPicPr>
        <p:blipFill>
          <a:blip r:embed="rId2"/>
          <a:stretch>
            <a:fillRect/>
          </a:stretch>
        </p:blipFill>
        <p:spPr>
          <a:xfrm>
            <a:off x="6037562" y="478886"/>
            <a:ext cx="5942107" cy="6055832"/>
          </a:xfrm>
          <a:prstGeom prst="rect">
            <a:avLst/>
          </a:prstGeom>
        </p:spPr>
      </p:pic>
      <p:pic>
        <p:nvPicPr>
          <p:cNvPr id="7" name="Grafik 6"/>
          <p:cNvPicPr>
            <a:picLocks noChangeAspect="1"/>
          </p:cNvPicPr>
          <p:nvPr/>
        </p:nvPicPr>
        <p:blipFill>
          <a:blip r:embed="rId3"/>
          <a:stretch>
            <a:fillRect/>
          </a:stretch>
        </p:blipFill>
        <p:spPr>
          <a:xfrm>
            <a:off x="45291" y="64628"/>
            <a:ext cx="7886700" cy="1752600"/>
          </a:xfrm>
          <a:prstGeom prst="rect">
            <a:avLst/>
          </a:prstGeom>
        </p:spPr>
      </p:pic>
    </p:spTree>
    <p:extLst>
      <p:ext uri="{BB962C8B-B14F-4D97-AF65-F5344CB8AC3E}">
        <p14:creationId xmlns:p14="http://schemas.microsoft.com/office/powerpoint/2010/main" val="129606254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58</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endParaRPr lang="de-DE"/>
          </a:p>
        </p:txBody>
      </p:sp>
      <p:pic>
        <p:nvPicPr>
          <p:cNvPr id="6" name="Grafik 5"/>
          <p:cNvPicPr>
            <a:picLocks noChangeAspect="1"/>
          </p:cNvPicPr>
          <p:nvPr/>
        </p:nvPicPr>
        <p:blipFill>
          <a:blip r:embed="rId2"/>
          <a:stretch>
            <a:fillRect/>
          </a:stretch>
        </p:blipFill>
        <p:spPr>
          <a:xfrm>
            <a:off x="167148" y="281062"/>
            <a:ext cx="7763182" cy="6436219"/>
          </a:xfrm>
          <a:prstGeom prst="rect">
            <a:avLst/>
          </a:prstGeom>
        </p:spPr>
      </p:pic>
    </p:spTree>
    <p:extLst>
      <p:ext uri="{BB962C8B-B14F-4D97-AF65-F5344CB8AC3E}">
        <p14:creationId xmlns:p14="http://schemas.microsoft.com/office/powerpoint/2010/main" val="55334368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59</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endParaRPr lang="de-DE"/>
          </a:p>
        </p:txBody>
      </p:sp>
      <p:pic>
        <p:nvPicPr>
          <p:cNvPr id="6" name="Grafik 5"/>
          <p:cNvPicPr>
            <a:picLocks noChangeAspect="1"/>
          </p:cNvPicPr>
          <p:nvPr/>
        </p:nvPicPr>
        <p:blipFill>
          <a:blip r:embed="rId2"/>
          <a:stretch>
            <a:fillRect/>
          </a:stretch>
        </p:blipFill>
        <p:spPr>
          <a:xfrm>
            <a:off x="521110" y="205347"/>
            <a:ext cx="6651419" cy="6488812"/>
          </a:xfrm>
          <a:prstGeom prst="rect">
            <a:avLst/>
          </a:prstGeom>
        </p:spPr>
      </p:pic>
    </p:spTree>
    <p:extLst>
      <p:ext uri="{BB962C8B-B14F-4D97-AF65-F5344CB8AC3E}">
        <p14:creationId xmlns:p14="http://schemas.microsoft.com/office/powerpoint/2010/main" val="14125705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a:t>
            </a:fld>
            <a:endParaRPr lang="de-DE" dirty="0"/>
          </a:p>
        </p:txBody>
      </p:sp>
      <p:sp>
        <p:nvSpPr>
          <p:cNvPr id="3" name="Textplatzhalter 2"/>
          <p:cNvSpPr>
            <a:spLocks noGrp="1"/>
          </p:cNvSpPr>
          <p:nvPr>
            <p:ph type="body" sz="quarter" idx="10"/>
          </p:nvPr>
        </p:nvSpPr>
        <p:spPr/>
        <p:txBody>
          <a:bodyPr/>
          <a:lstStyle/>
          <a:p>
            <a:r>
              <a:rPr lang="de-DE" dirty="0" smtClean="0"/>
              <a:t>1. Platz :</a:t>
            </a:r>
            <a:r>
              <a:rPr lang="de-DE" b="1" dirty="0" err="1"/>
              <a:t>Uniper</a:t>
            </a:r>
            <a:r>
              <a:rPr lang="de-DE" b="1" dirty="0"/>
              <a:t>, Düsseldorf: Hoch innovatives Sozialpartnermodell</a:t>
            </a:r>
            <a:endParaRPr lang="de-DE" dirty="0"/>
          </a:p>
        </p:txBody>
      </p:sp>
      <p:sp>
        <p:nvSpPr>
          <p:cNvPr id="4" name="Textplatzhalter 3"/>
          <p:cNvSpPr>
            <a:spLocks noGrp="1"/>
          </p:cNvSpPr>
          <p:nvPr>
            <p:ph type="body" sz="half" idx="2"/>
          </p:nvPr>
        </p:nvSpPr>
        <p:spPr>
          <a:xfrm>
            <a:off x="248652" y="2737980"/>
            <a:ext cx="11343608" cy="1782036"/>
          </a:xfrm>
        </p:spPr>
        <p:txBody>
          <a:bodyPr/>
          <a:lstStyle/>
          <a:p>
            <a:pPr marL="0" indent="0" algn="just">
              <a:buNone/>
            </a:pPr>
            <a:r>
              <a:rPr lang="de-DE" dirty="0"/>
              <a:t>„Die Einführung einer </a:t>
            </a:r>
            <a:r>
              <a:rPr lang="de-DE" i="1" dirty="0">
                <a:solidFill>
                  <a:srgbClr val="00B050"/>
                </a:solidFill>
              </a:rPr>
              <a:t>reinen Beitragszusage </a:t>
            </a:r>
            <a:r>
              <a:rPr lang="de-DE" dirty="0"/>
              <a:t>und des </a:t>
            </a:r>
            <a:r>
              <a:rPr lang="de-DE" i="1" dirty="0">
                <a:solidFill>
                  <a:srgbClr val="00B050"/>
                </a:solidFill>
              </a:rPr>
              <a:t>ersten Sozialpartnermodells </a:t>
            </a:r>
            <a:r>
              <a:rPr lang="de-DE" dirty="0"/>
              <a:t>in Deutschland ist ein echtes Leuchtturmprojekt“, so die Jury. </a:t>
            </a:r>
            <a:r>
              <a:rPr lang="de-DE" dirty="0" err="1"/>
              <a:t>Uniper</a:t>
            </a:r>
            <a:r>
              <a:rPr lang="de-DE" dirty="0"/>
              <a:t> setzt dabei auf Chancenorientierung, ohne dabei das „Primat der Planbarkeit und Stabilität der angestrebten Rente“ außer Acht zu lassen, wie das Unternehmen betont. Das Energieunternehmen komplementierte das </a:t>
            </a:r>
            <a:r>
              <a:rPr lang="de-DE" dirty="0">
                <a:solidFill>
                  <a:srgbClr val="FF0000"/>
                </a:solidFill>
              </a:rPr>
              <a:t>bisherige, in der Niedrigzinsphase von Mitarbeitenden als weniger attraktiv wahrgenommene, bAV-Modell </a:t>
            </a:r>
            <a:r>
              <a:rPr lang="de-DE" dirty="0"/>
              <a:t>mit einer reinen Beitragszusage und ermöglicht </a:t>
            </a:r>
            <a:r>
              <a:rPr lang="de-DE" dirty="0">
                <a:solidFill>
                  <a:srgbClr val="00B050"/>
                </a:solidFill>
              </a:rPr>
              <a:t>nun die Wertentwicklung der Vorsorgebeiträge am Kapitalmarkt</a:t>
            </a:r>
            <a:r>
              <a:rPr lang="de-DE" dirty="0"/>
              <a:t>. Hierbei soll ein hoch innovatives Sicherungskonzept etwaige Schwankungen generationengerecht mindern oder ausgleichen.</a:t>
            </a:r>
          </a:p>
        </p:txBody>
      </p:sp>
      <p:sp>
        <p:nvSpPr>
          <p:cNvPr id="5" name="Titel 4"/>
          <p:cNvSpPr>
            <a:spLocks noGrp="1"/>
          </p:cNvSpPr>
          <p:nvPr>
            <p:ph type="title"/>
          </p:nvPr>
        </p:nvSpPr>
        <p:spPr/>
        <p:txBody>
          <a:bodyPr/>
          <a:lstStyle/>
          <a:p>
            <a:r>
              <a:rPr lang="de-DE" dirty="0" smtClean="0"/>
              <a:t>Kategorie Großunternehmen</a:t>
            </a:r>
            <a:endParaRPr lang="de-DE" dirty="0"/>
          </a:p>
        </p:txBody>
      </p:sp>
    </p:spTree>
    <p:extLst>
      <p:ext uri="{BB962C8B-B14F-4D97-AF65-F5344CB8AC3E}">
        <p14:creationId xmlns:p14="http://schemas.microsoft.com/office/powerpoint/2010/main" val="424404945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60</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endParaRPr lang="de-DE"/>
          </a:p>
        </p:txBody>
      </p:sp>
    </p:spTree>
    <p:extLst>
      <p:ext uri="{BB962C8B-B14F-4D97-AF65-F5344CB8AC3E}">
        <p14:creationId xmlns:p14="http://schemas.microsoft.com/office/powerpoint/2010/main" val="346629801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61</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endParaRPr lang="de-DE"/>
          </a:p>
        </p:txBody>
      </p:sp>
    </p:spTree>
    <p:extLst>
      <p:ext uri="{BB962C8B-B14F-4D97-AF65-F5344CB8AC3E}">
        <p14:creationId xmlns:p14="http://schemas.microsoft.com/office/powerpoint/2010/main" val="8456474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62</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endParaRPr lang="de-DE"/>
          </a:p>
        </p:txBody>
      </p:sp>
    </p:spTree>
    <p:extLst>
      <p:ext uri="{BB962C8B-B14F-4D97-AF65-F5344CB8AC3E}">
        <p14:creationId xmlns:p14="http://schemas.microsoft.com/office/powerpoint/2010/main" val="101542309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63</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endParaRPr lang="de-DE"/>
          </a:p>
        </p:txBody>
      </p:sp>
    </p:spTree>
    <p:extLst>
      <p:ext uri="{BB962C8B-B14F-4D97-AF65-F5344CB8AC3E}">
        <p14:creationId xmlns:p14="http://schemas.microsoft.com/office/powerpoint/2010/main" val="13179012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a:t>
            </a:fld>
            <a:endParaRPr lang="de-DE" dirty="0"/>
          </a:p>
        </p:txBody>
      </p:sp>
      <p:sp>
        <p:nvSpPr>
          <p:cNvPr id="3" name="Textplatzhalter 2"/>
          <p:cNvSpPr>
            <a:spLocks noGrp="1"/>
          </p:cNvSpPr>
          <p:nvPr>
            <p:ph type="body" sz="quarter" idx="10"/>
          </p:nvPr>
        </p:nvSpPr>
        <p:spPr/>
        <p:txBody>
          <a:bodyPr/>
          <a:lstStyle/>
          <a:p>
            <a:r>
              <a:rPr lang="de-DE" b="1" dirty="0" smtClean="0"/>
              <a:t>2. Platz</a:t>
            </a:r>
            <a:r>
              <a:rPr lang="de-DE" b="1" dirty="0"/>
              <a:t>: Rheinmetall, Düsseldorf: Altersvorsorge umfassend modernisier</a:t>
            </a:r>
            <a:endParaRPr lang="de-DE" dirty="0"/>
          </a:p>
        </p:txBody>
      </p:sp>
      <p:sp>
        <p:nvSpPr>
          <p:cNvPr id="4" name="Textplatzhalter 3"/>
          <p:cNvSpPr>
            <a:spLocks noGrp="1"/>
          </p:cNvSpPr>
          <p:nvPr>
            <p:ph type="body" sz="half" idx="2"/>
          </p:nvPr>
        </p:nvSpPr>
        <p:spPr>
          <a:xfrm>
            <a:off x="362549" y="2385370"/>
            <a:ext cx="11343608" cy="1782036"/>
          </a:xfrm>
        </p:spPr>
        <p:txBody>
          <a:bodyPr/>
          <a:lstStyle/>
          <a:p>
            <a:pPr marL="0" indent="0" algn="just">
              <a:buNone/>
            </a:pPr>
            <a:r>
              <a:rPr lang="de-DE" i="1" dirty="0">
                <a:solidFill>
                  <a:srgbClr val="00B050"/>
                </a:solidFill>
              </a:rPr>
              <a:t>Höhere Arbeitgeberbeiträge, Zuschüsse zu den Eigenbeiträgen der Beschäftigten und Wechsel auf ein fondsbasiertes Anlagemodell, welches höhere Renditen auf die Vorsorgebeiträge ermöglicht </a:t>
            </a:r>
            <a:r>
              <a:rPr lang="de-DE" dirty="0"/>
              <a:t>– Rheinmetall investiert deutlich in die Altersvorsorge seiner rund 14.000 inländischen Mitarbeiterinnen und Mitarbeiter.  </a:t>
            </a:r>
            <a:endParaRPr lang="de-DE" dirty="0" smtClean="0"/>
          </a:p>
          <a:p>
            <a:pPr marL="0" indent="0" algn="just">
              <a:buNone/>
            </a:pPr>
            <a:r>
              <a:rPr lang="de-DE" dirty="0" smtClean="0"/>
              <a:t>Durch </a:t>
            </a:r>
            <a:r>
              <a:rPr lang="de-DE" i="1" dirty="0">
                <a:solidFill>
                  <a:srgbClr val="00B050"/>
                </a:solidFill>
              </a:rPr>
              <a:t>Mindestbeiträge für die unteren Entgeltgruppen achtet der Technologiekonzern auch darauf, seiner sozialen Verantwortung als Arbeitgeber gerecht zu werden</a:t>
            </a:r>
            <a:r>
              <a:rPr lang="de-DE" dirty="0"/>
              <a:t>, bemerkt die Jury anerkennend.</a:t>
            </a:r>
          </a:p>
        </p:txBody>
      </p:sp>
      <p:sp>
        <p:nvSpPr>
          <p:cNvPr id="6" name="Titel 4"/>
          <p:cNvSpPr>
            <a:spLocks noGrp="1"/>
          </p:cNvSpPr>
          <p:nvPr>
            <p:ph type="title"/>
          </p:nvPr>
        </p:nvSpPr>
        <p:spPr/>
        <p:txBody>
          <a:bodyPr/>
          <a:lstStyle/>
          <a:p>
            <a:r>
              <a:rPr lang="de-DE" dirty="0" smtClean="0"/>
              <a:t>Kategorie Großunternehmen</a:t>
            </a:r>
            <a:endParaRPr lang="de-DE" dirty="0"/>
          </a:p>
        </p:txBody>
      </p:sp>
    </p:spTree>
    <p:extLst>
      <p:ext uri="{BB962C8B-B14F-4D97-AF65-F5344CB8AC3E}">
        <p14:creationId xmlns:p14="http://schemas.microsoft.com/office/powerpoint/2010/main" val="39441610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a:t>
            </a:fld>
            <a:endParaRPr lang="de-DE" dirty="0"/>
          </a:p>
        </p:txBody>
      </p:sp>
      <p:sp>
        <p:nvSpPr>
          <p:cNvPr id="3" name="Textplatzhalter 2"/>
          <p:cNvSpPr>
            <a:spLocks noGrp="1"/>
          </p:cNvSpPr>
          <p:nvPr>
            <p:ph type="body" sz="quarter" idx="10"/>
          </p:nvPr>
        </p:nvSpPr>
        <p:spPr/>
        <p:txBody>
          <a:bodyPr/>
          <a:lstStyle/>
          <a:p>
            <a:endParaRPr lang="de-DE"/>
          </a:p>
        </p:txBody>
      </p:sp>
      <p:sp>
        <p:nvSpPr>
          <p:cNvPr id="4" name="Textplatzhalter 3"/>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r>
              <a:rPr lang="de-DE" dirty="0" smtClean="0"/>
              <a:t>Auszug 2. Platz Konzerne: Rheinmetall</a:t>
            </a:r>
            <a:endParaRPr lang="de-DE" dirty="0"/>
          </a:p>
        </p:txBody>
      </p:sp>
      <p:pic>
        <p:nvPicPr>
          <p:cNvPr id="6" name="Grafik 5"/>
          <p:cNvPicPr>
            <a:picLocks noChangeAspect="1"/>
          </p:cNvPicPr>
          <p:nvPr/>
        </p:nvPicPr>
        <p:blipFill>
          <a:blip r:embed="rId2"/>
          <a:stretch>
            <a:fillRect/>
          </a:stretch>
        </p:blipFill>
        <p:spPr>
          <a:xfrm>
            <a:off x="305603" y="1886988"/>
            <a:ext cx="11300859" cy="3840098"/>
          </a:xfrm>
          <a:prstGeom prst="rect">
            <a:avLst/>
          </a:prstGeom>
        </p:spPr>
      </p:pic>
    </p:spTree>
    <p:extLst>
      <p:ext uri="{BB962C8B-B14F-4D97-AF65-F5344CB8AC3E}">
        <p14:creationId xmlns:p14="http://schemas.microsoft.com/office/powerpoint/2010/main" val="1584290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a:t>
            </a:fld>
            <a:endParaRPr lang="de-DE" dirty="0"/>
          </a:p>
        </p:txBody>
      </p:sp>
      <p:sp>
        <p:nvSpPr>
          <p:cNvPr id="3" name="Textplatzhalter 2"/>
          <p:cNvSpPr>
            <a:spLocks noGrp="1"/>
          </p:cNvSpPr>
          <p:nvPr>
            <p:ph type="body" sz="quarter" idx="10"/>
          </p:nvPr>
        </p:nvSpPr>
        <p:spPr/>
        <p:txBody>
          <a:bodyPr/>
          <a:lstStyle/>
          <a:p>
            <a:r>
              <a:rPr lang="de-DE" b="1" dirty="0" smtClean="0"/>
              <a:t>3. Platz</a:t>
            </a:r>
            <a:r>
              <a:rPr lang="de-DE" b="1" dirty="0"/>
              <a:t>: Siemens </a:t>
            </a:r>
            <a:r>
              <a:rPr lang="de-DE" b="1" dirty="0" err="1"/>
              <a:t>Healthineers</a:t>
            </a:r>
            <a:r>
              <a:rPr lang="de-DE" b="1" dirty="0"/>
              <a:t>, Erlangen: bAV-Lücken ausgleichen</a:t>
            </a:r>
            <a:endParaRPr lang="de-DE" dirty="0"/>
          </a:p>
        </p:txBody>
      </p:sp>
      <p:sp>
        <p:nvSpPr>
          <p:cNvPr id="4" name="Textplatzhalter 3"/>
          <p:cNvSpPr>
            <a:spLocks noGrp="1"/>
          </p:cNvSpPr>
          <p:nvPr>
            <p:ph type="body" sz="half" idx="2"/>
          </p:nvPr>
        </p:nvSpPr>
        <p:spPr>
          <a:xfrm>
            <a:off x="362549" y="2385370"/>
            <a:ext cx="11343608" cy="1782036"/>
          </a:xfrm>
        </p:spPr>
        <p:txBody>
          <a:bodyPr/>
          <a:lstStyle/>
          <a:p>
            <a:pPr marL="0" indent="0" algn="just">
              <a:buNone/>
            </a:pPr>
            <a:r>
              <a:rPr lang="de-DE" dirty="0"/>
              <a:t>Die </a:t>
            </a:r>
            <a:r>
              <a:rPr lang="de-DE" i="1" dirty="0">
                <a:solidFill>
                  <a:srgbClr val="00B050"/>
                </a:solidFill>
              </a:rPr>
              <a:t>bAV-Beiträge f</a:t>
            </a:r>
            <a:r>
              <a:rPr lang="de-DE" dirty="0"/>
              <a:t>ür die breite Belegschaft wurden in dem neuen Altersvorsorgeplan von Siemens </a:t>
            </a:r>
            <a:r>
              <a:rPr lang="de-DE" dirty="0" err="1"/>
              <a:t>Healthineers</a:t>
            </a:r>
            <a:r>
              <a:rPr lang="de-DE" dirty="0"/>
              <a:t> </a:t>
            </a:r>
            <a:r>
              <a:rPr lang="de-DE" i="1" dirty="0">
                <a:solidFill>
                  <a:srgbClr val="00B050"/>
                </a:solidFill>
              </a:rPr>
              <a:t>deutlich aufgestockt</a:t>
            </a:r>
            <a:r>
              <a:rPr lang="de-DE" dirty="0"/>
              <a:t>. Gleichzeitig legt der Medizintechnik-Hersteller besonderes Augenmerk darauf, bestehende Altersvorsorge-Lücken zu verringern. Die einheitliche und transparente Beitragslogik wird deshalb in einigen Punkten ergänzt. So wird die </a:t>
            </a:r>
            <a:r>
              <a:rPr lang="de-DE" i="1" dirty="0">
                <a:solidFill>
                  <a:srgbClr val="00B050"/>
                </a:solidFill>
              </a:rPr>
              <a:t>bAV für die unteren Lohngruppen durch Mindestbeiträge ausgebaut</a:t>
            </a:r>
            <a:r>
              <a:rPr lang="de-DE" dirty="0"/>
              <a:t>. Familienfreundliche Teilzeit-Arbeitskonzepte werden ebenfalls durch Mindestbeiträge für die Altersvorsorge begleitet – dies soll das </a:t>
            </a:r>
            <a:r>
              <a:rPr lang="de-DE" i="1" dirty="0">
                <a:solidFill>
                  <a:srgbClr val="00B050"/>
                </a:solidFill>
              </a:rPr>
              <a:t>Gender Pension Gap reduzieren</a:t>
            </a:r>
            <a:r>
              <a:rPr lang="de-DE" dirty="0"/>
              <a:t>. </a:t>
            </a:r>
            <a:endParaRPr lang="de-DE" dirty="0" smtClean="0"/>
          </a:p>
          <a:p>
            <a:pPr marL="0" indent="0" algn="just">
              <a:buNone/>
            </a:pPr>
            <a:r>
              <a:rPr lang="de-DE" dirty="0" smtClean="0"/>
              <a:t>Uns </a:t>
            </a:r>
            <a:r>
              <a:rPr lang="de-DE" dirty="0"/>
              <a:t>ist wichtig, allen Mitarbeitenden die Möglichkeit zu geben, individuelle Lebens- und Arbeitskonzepte zu verwirklichen“, betont das Unternehmen. </a:t>
            </a:r>
            <a:r>
              <a:rPr lang="de-DE" i="1" dirty="0">
                <a:solidFill>
                  <a:srgbClr val="00B050"/>
                </a:solidFill>
              </a:rPr>
              <a:t>Berufseinsteiger werden anhand eines Startbausteins von Anfang an mit der bAV vertraut gemacht,</a:t>
            </a:r>
            <a:r>
              <a:rPr lang="de-DE" dirty="0"/>
              <a:t> damit Vorsorgelücken gar nicht erst entstehen.</a:t>
            </a:r>
          </a:p>
        </p:txBody>
      </p:sp>
      <p:sp>
        <p:nvSpPr>
          <p:cNvPr id="6" name="Titel 4"/>
          <p:cNvSpPr>
            <a:spLocks noGrp="1"/>
          </p:cNvSpPr>
          <p:nvPr>
            <p:ph type="title"/>
          </p:nvPr>
        </p:nvSpPr>
        <p:spPr/>
        <p:txBody>
          <a:bodyPr/>
          <a:lstStyle/>
          <a:p>
            <a:r>
              <a:rPr lang="de-DE" dirty="0" smtClean="0"/>
              <a:t>Kategorie Großunternehmen</a:t>
            </a:r>
            <a:endParaRPr lang="de-DE" dirty="0"/>
          </a:p>
        </p:txBody>
      </p:sp>
    </p:spTree>
    <p:extLst>
      <p:ext uri="{BB962C8B-B14F-4D97-AF65-F5344CB8AC3E}">
        <p14:creationId xmlns:p14="http://schemas.microsoft.com/office/powerpoint/2010/main" val="2072643483"/>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1_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docProps/app.xml><?xml version="1.0" encoding="utf-8"?>
<Properties xmlns="http://schemas.openxmlformats.org/officeDocument/2006/extended-properties" xmlns:vt="http://schemas.openxmlformats.org/officeDocument/2006/docPropsVTypes">
  <TotalTime>0</TotalTime>
  <Words>2270</Words>
  <Application>Microsoft Office PowerPoint</Application>
  <PresentationFormat>Breitbild</PresentationFormat>
  <Paragraphs>341</Paragraphs>
  <Slides>63</Slides>
  <Notes>0</Notes>
  <HiddenSlides>0</HiddenSlides>
  <MMClips>0</MMClips>
  <ScaleCrop>false</ScaleCrop>
  <HeadingPairs>
    <vt:vector size="6" baseType="variant">
      <vt:variant>
        <vt:lpstr>Verwendete Schriftarten</vt:lpstr>
      </vt:variant>
      <vt:variant>
        <vt:i4>12</vt:i4>
      </vt:variant>
      <vt:variant>
        <vt:lpstr>Design</vt:lpstr>
      </vt:variant>
      <vt:variant>
        <vt:i4>2</vt:i4>
      </vt:variant>
      <vt:variant>
        <vt:lpstr>Folientitel</vt:lpstr>
      </vt:variant>
      <vt:variant>
        <vt:i4>63</vt:i4>
      </vt:variant>
    </vt:vector>
  </HeadingPairs>
  <TitlesOfParts>
    <vt:vector size="77" baseType="lpstr">
      <vt:lpstr>Arial Unicode MS</vt:lpstr>
      <vt:lpstr>MS PGothic</vt:lpstr>
      <vt:lpstr>MS PGothic</vt:lpstr>
      <vt:lpstr>Arial</vt:lpstr>
      <vt:lpstr>Calibri</vt:lpstr>
      <vt:lpstr>Inter</vt:lpstr>
      <vt:lpstr>Minion Pro</vt:lpstr>
      <vt:lpstr>OpenSymbol</vt:lpstr>
      <vt:lpstr>Roboto-Regular</vt:lpstr>
      <vt:lpstr>Symbol</vt:lpstr>
      <vt:lpstr>Times New Roman</vt:lpstr>
      <vt:lpstr>Wingdings</vt:lpstr>
      <vt:lpstr>Design_afm</vt:lpstr>
      <vt:lpstr>1_Design_afm</vt:lpstr>
      <vt:lpstr>Herzlich willkommen zum Zentralworkshop II 2023 !</vt:lpstr>
      <vt:lpstr>Vom Standesamt genehmigte Namen : KEIN Scherz </vt:lpstr>
      <vt:lpstr>PowerPoint-Präsentation</vt:lpstr>
      <vt:lpstr>ZWS 2 </vt:lpstr>
      <vt:lpstr>PowerPoint-Präsentation</vt:lpstr>
      <vt:lpstr>Kategorie Großunternehmen</vt:lpstr>
      <vt:lpstr>Kategorie Großunternehmen</vt:lpstr>
      <vt:lpstr>Auszug 2. Platz Konzerne: Rheinmetall</vt:lpstr>
      <vt:lpstr>Kategorie Großunternehmen</vt:lpstr>
      <vt:lpstr>Kategorie KMU</vt:lpstr>
      <vt:lpstr>Kategorie KMU</vt:lpstr>
      <vt:lpstr>Kategorie KMU</vt:lpstr>
      <vt:lpstr>Wir tun Gutes, was können wir davon? </vt:lpstr>
      <vt:lpstr>Unsere Antworten: kapitalmarktorientierte Modelle</vt:lpstr>
      <vt:lpstr>Was macht den Unterschied? </vt:lpstr>
      <vt:lpstr>PowerPoint-Präsentation</vt:lpstr>
      <vt:lpstr>Zahl der Beitragszahler pro Rentner seit 1962 | Fakt ist: Die Rente mit 63 ist teuer (bis 2035 fast 140 Milliarden Euro), verschärft den Fachkräftemangel um zehn bis 20 Prozent.</vt:lpstr>
      <vt:lpstr>Auf gute Partnerschaft ?!  Direktversicherung und rückgedeckte Unterstützungskasse</vt:lpstr>
      <vt:lpstr>DV + UK = Starkes Doppel</vt:lpstr>
      <vt:lpstr>DV + UK = Starkes Doppel</vt:lpstr>
      <vt:lpstr>Das starke Doppel</vt:lpstr>
      <vt:lpstr>Attraktivität des Kombimodells</vt:lpstr>
      <vt:lpstr>Die Kombination DV plus UK ist attraktiv, wenn </vt:lpstr>
      <vt:lpstr>Das Problem in der Praxis</vt:lpstr>
      <vt:lpstr>Grundsätzliche Unterschiede im Arbeitsrecht</vt:lpstr>
      <vt:lpstr>Grundsätzliche Unterschiede im Steuerrecht</vt:lpstr>
      <vt:lpstr>Grundsätzliche Unterschiede im Sozialversicherungsrecht</vt:lpstr>
      <vt:lpstr>Attraktivität des Kombimodells</vt:lpstr>
      <vt:lpstr>PowerPoint-Präsentation</vt:lpstr>
      <vt:lpstr>Ergebnisse aus bAV-relevanten Studien</vt:lpstr>
      <vt:lpstr>Kurzfassung</vt:lpstr>
      <vt:lpstr>Was macht den Unterschied? </vt:lpstr>
      <vt:lpstr>Was macht den Unterschied? Rendite und Kosten im Modell  </vt:lpstr>
      <vt:lpstr>Veredelung Renten-Airbag</vt:lpstr>
      <vt:lpstr>DIE LEISTUNG DES „RENTENRETTERS“ BEI EINEM  BRUTTO-SPARBEITRAG IN HÖHE VON 120 € MONATLICH</vt:lpstr>
      <vt:lpstr>Leistungen ohne renten-airbag</vt:lpstr>
      <vt:lpstr>PowerPoint-Präsentation</vt:lpstr>
      <vt:lpstr>PowerPoint-Präsentation</vt:lpstr>
      <vt:lpstr>ARBEITSRECHTSRELEVANTE bAV-GESCHÄFTSPROZESSE</vt:lpstr>
      <vt:lpstr>Nachweisgesetz und die Auswirkungen auf die bAV</vt:lpstr>
      <vt:lpstr>Nachweisgesetz (08.2022) und Informationspflichten haben Auswirkungen auf die bAV</vt:lpstr>
      <vt:lpstr>Nachweisgesetz und Auskunftspflicht</vt:lpstr>
      <vt:lpstr>Nachweisgesetz + Auskunftspflicht = Versorgungsordnung</vt:lpstr>
      <vt:lpstr>Nachweisgesetz und Auskunftspflicht</vt:lpstr>
      <vt:lpstr>Kurzfassung </vt:lpstr>
      <vt:lpstr>PowerPoint-Präsentation</vt:lpstr>
      <vt:lpstr>Das Wunderding lautet „Kommunikation“</vt:lpstr>
      <vt:lpstr>GANZHEITLICHE KOMMUNIKATION</vt:lpstr>
      <vt:lpstr>PowerPoint-Präsentation</vt:lpstr>
      <vt:lpstr>Das Arbeitnehmer-Portal | Informieren und Berechnen  Firmenindividuell anpassbar | JETZT NOCH BESSER !!</vt:lpstr>
      <vt:lpstr>PowerPoint-Präsentation</vt:lpstr>
      <vt:lpstr>Kurzfassung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Thomas Arps</dc:creator>
  <cp:lastModifiedBy>PC Akademie</cp:lastModifiedBy>
  <cp:revision>144</cp:revision>
  <dcterms:created xsi:type="dcterms:W3CDTF">2020-01-27T13:47:09Z</dcterms:created>
  <dcterms:modified xsi:type="dcterms:W3CDTF">2023-06-21T08:12:48Z</dcterms:modified>
</cp:coreProperties>
</file>