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65"/>
  </p:notesMasterIdLst>
  <p:handoutMasterIdLst>
    <p:handoutMasterId r:id="rId66"/>
  </p:handoutMasterIdLst>
  <p:sldIdLst>
    <p:sldId id="264" r:id="rId2"/>
    <p:sldId id="286" r:id="rId3"/>
    <p:sldId id="285" r:id="rId4"/>
    <p:sldId id="343" r:id="rId5"/>
    <p:sldId id="319" r:id="rId6"/>
    <p:sldId id="287" r:id="rId7"/>
    <p:sldId id="288" r:id="rId8"/>
    <p:sldId id="289" r:id="rId9"/>
    <p:sldId id="290" r:id="rId10"/>
    <p:sldId id="291" r:id="rId11"/>
    <p:sldId id="292" r:id="rId12"/>
    <p:sldId id="293" r:id="rId13"/>
    <p:sldId id="294" r:id="rId14"/>
    <p:sldId id="295" r:id="rId15"/>
    <p:sldId id="296" r:id="rId16"/>
    <p:sldId id="297" r:id="rId17"/>
    <p:sldId id="344" r:id="rId18"/>
    <p:sldId id="298" r:id="rId19"/>
    <p:sldId id="258" r:id="rId20"/>
    <p:sldId id="259" r:id="rId21"/>
    <p:sldId id="265" r:id="rId22"/>
    <p:sldId id="266" r:id="rId23"/>
    <p:sldId id="273" r:id="rId24"/>
    <p:sldId id="277" r:id="rId25"/>
    <p:sldId id="278" r:id="rId26"/>
    <p:sldId id="279" r:id="rId27"/>
    <p:sldId id="260" r:id="rId28"/>
    <p:sldId id="276" r:id="rId29"/>
    <p:sldId id="267" r:id="rId30"/>
    <p:sldId id="268" r:id="rId31"/>
    <p:sldId id="269" r:id="rId32"/>
    <p:sldId id="270" r:id="rId33"/>
    <p:sldId id="271" r:id="rId34"/>
    <p:sldId id="272" r:id="rId35"/>
    <p:sldId id="280" r:id="rId36"/>
    <p:sldId id="281" r:id="rId37"/>
    <p:sldId id="282" r:id="rId38"/>
    <p:sldId id="283" r:id="rId39"/>
    <p:sldId id="284" r:id="rId40"/>
    <p:sldId id="274" r:id="rId41"/>
    <p:sldId id="275"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5" r:id="rId63"/>
    <p:sldId id="321" r:id="rId64"/>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86" d="100"/>
          <a:sy n="86" d="100"/>
        </p:scale>
        <p:origin x="114" y="73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C142FA-CD64-4D8E-93FF-81B9E346A409}" type="doc">
      <dgm:prSet loTypeId="urn:microsoft.com/office/officeart/2005/8/layout/lProcess2" loCatId="relationship" qsTypeId="urn:microsoft.com/office/officeart/2005/8/quickstyle/3d1" qsCatId="3D" csTypeId="urn:microsoft.com/office/officeart/2005/8/colors/accent1_2" csCatId="accent1" phldr="1"/>
      <dgm:spPr/>
      <dgm:t>
        <a:bodyPr/>
        <a:lstStyle/>
        <a:p>
          <a:endParaRPr lang="de-DE"/>
        </a:p>
      </dgm:t>
    </dgm:pt>
    <dgm:pt modelId="{B06873FC-11FE-44FE-A9FB-279C897A5E48}">
      <dgm:prSet phldrT="[Text]" custT="1"/>
      <dgm:spPr/>
      <dgm:t>
        <a:bodyPr/>
        <a:lstStyle/>
        <a:p>
          <a:r>
            <a:rPr lang="de-DE" sz="1800" dirty="0" smtClean="0"/>
            <a:t>22 € </a:t>
          </a:r>
        </a:p>
        <a:p>
          <a:r>
            <a:rPr lang="de-DE" sz="1800" dirty="0" smtClean="0"/>
            <a:t>Lohnerhöhung</a:t>
          </a:r>
          <a:endParaRPr lang="de-DE" sz="1800" dirty="0"/>
        </a:p>
      </dgm:t>
    </dgm:pt>
    <dgm:pt modelId="{0A807C1C-59CA-4E77-BC9E-8DE11AB8DE76}" type="parTrans" cxnId="{8E2791F3-2189-4B9C-A716-A6559994A33D}">
      <dgm:prSet/>
      <dgm:spPr/>
      <dgm:t>
        <a:bodyPr/>
        <a:lstStyle/>
        <a:p>
          <a:endParaRPr lang="de-DE" sz="1800"/>
        </a:p>
      </dgm:t>
    </dgm:pt>
    <dgm:pt modelId="{751E9848-4AA3-404B-BE80-5A1555D6F87B}" type="sibTrans" cxnId="{8E2791F3-2189-4B9C-A716-A6559994A33D}">
      <dgm:prSet/>
      <dgm:spPr/>
      <dgm:t>
        <a:bodyPr/>
        <a:lstStyle/>
        <a:p>
          <a:endParaRPr lang="de-DE" sz="1800"/>
        </a:p>
      </dgm:t>
    </dgm:pt>
    <dgm:pt modelId="{7A0B5FDD-88A1-4992-B216-CADFE95196CE}">
      <dgm:prSet phldrT="[Text]" custT="1"/>
      <dgm:spPr>
        <a:solidFill>
          <a:srgbClr val="92D050"/>
        </a:solidFill>
      </dgm:spPr>
      <dgm:t>
        <a:bodyPr/>
        <a:lstStyle/>
        <a:p>
          <a:r>
            <a:rPr lang="de-DE" sz="1800" dirty="0" smtClean="0"/>
            <a:t>25,98 €</a:t>
          </a:r>
          <a:endParaRPr lang="de-DE" sz="1800" dirty="0"/>
        </a:p>
      </dgm:t>
    </dgm:pt>
    <dgm:pt modelId="{31EC3748-6776-4405-86F4-C7D0A835D7D5}" type="parTrans" cxnId="{2ECA26B2-849C-4EFE-BB24-699E4AF6B31E}">
      <dgm:prSet/>
      <dgm:spPr/>
      <dgm:t>
        <a:bodyPr/>
        <a:lstStyle/>
        <a:p>
          <a:endParaRPr lang="de-DE" sz="1800"/>
        </a:p>
      </dgm:t>
    </dgm:pt>
    <dgm:pt modelId="{4D798D1D-63B2-49AF-B494-BB27BF25DF6B}" type="sibTrans" cxnId="{2ECA26B2-849C-4EFE-BB24-699E4AF6B31E}">
      <dgm:prSet/>
      <dgm:spPr/>
      <dgm:t>
        <a:bodyPr/>
        <a:lstStyle/>
        <a:p>
          <a:endParaRPr lang="de-DE" sz="1800"/>
        </a:p>
      </dgm:t>
    </dgm:pt>
    <dgm:pt modelId="{96C856DF-4C90-45BD-AAFC-31FBFEEB0060}">
      <dgm:prSet phldrT="[Text]" custT="1"/>
      <dgm:spPr/>
      <dgm:t>
        <a:bodyPr/>
        <a:lstStyle/>
        <a:p>
          <a:r>
            <a:rPr lang="de-DE" sz="1800" dirty="0" smtClean="0"/>
            <a:t>Ca. 22 €</a:t>
          </a:r>
          <a:r>
            <a:rPr lang="de-DE" sz="1800" baseline="0" dirty="0" smtClean="0"/>
            <a:t> Beitrag Gesundheitsbudget</a:t>
          </a:r>
          <a:endParaRPr lang="de-DE" sz="1800" dirty="0"/>
        </a:p>
      </dgm:t>
    </dgm:pt>
    <dgm:pt modelId="{CD1E3913-BC68-4FA0-9019-66691D7540B0}" type="parTrans" cxnId="{3D00AA7D-34DD-4B3D-8A6C-A188C26B8FFE}">
      <dgm:prSet/>
      <dgm:spPr/>
      <dgm:t>
        <a:bodyPr/>
        <a:lstStyle/>
        <a:p>
          <a:endParaRPr lang="de-DE" sz="1800"/>
        </a:p>
      </dgm:t>
    </dgm:pt>
    <dgm:pt modelId="{8EEFDD90-D92D-4BF6-8F46-DF20B743E046}" type="sibTrans" cxnId="{3D00AA7D-34DD-4B3D-8A6C-A188C26B8FFE}">
      <dgm:prSet/>
      <dgm:spPr/>
      <dgm:t>
        <a:bodyPr/>
        <a:lstStyle/>
        <a:p>
          <a:endParaRPr lang="de-DE" sz="1800"/>
        </a:p>
      </dgm:t>
    </dgm:pt>
    <dgm:pt modelId="{E36A3D8A-416B-4040-80A5-0682B599422C}">
      <dgm:prSet phldrT="[Text]" custT="1"/>
      <dgm:spPr>
        <a:solidFill>
          <a:srgbClr val="92D050"/>
        </a:solidFill>
      </dgm:spPr>
      <dgm:t>
        <a:bodyPr/>
        <a:lstStyle/>
        <a:p>
          <a:r>
            <a:rPr lang="de-DE" sz="1800" dirty="0" smtClean="0"/>
            <a:t>22,00 €</a:t>
          </a:r>
          <a:endParaRPr lang="de-DE" sz="1800" dirty="0"/>
        </a:p>
      </dgm:t>
    </dgm:pt>
    <dgm:pt modelId="{A628961A-A589-4C77-BEC3-DD3AFC0F50FE}" type="parTrans" cxnId="{3084B228-5467-4586-82AF-768C5C0E3B30}">
      <dgm:prSet/>
      <dgm:spPr/>
      <dgm:t>
        <a:bodyPr/>
        <a:lstStyle/>
        <a:p>
          <a:endParaRPr lang="de-DE" sz="1800"/>
        </a:p>
      </dgm:t>
    </dgm:pt>
    <dgm:pt modelId="{5FE2756F-C5FD-4C51-A342-F9883B8F4D96}" type="sibTrans" cxnId="{3084B228-5467-4586-82AF-768C5C0E3B30}">
      <dgm:prSet/>
      <dgm:spPr/>
      <dgm:t>
        <a:bodyPr/>
        <a:lstStyle/>
        <a:p>
          <a:endParaRPr lang="de-DE" sz="1800"/>
        </a:p>
      </dgm:t>
    </dgm:pt>
    <dgm:pt modelId="{39FC94C0-5C14-417A-A006-0A06AF10B46E}">
      <dgm:prSet phldrT="[Text]" custT="1"/>
      <dgm:spPr/>
      <dgm:t>
        <a:bodyPr/>
        <a:lstStyle/>
        <a:p>
          <a:r>
            <a:rPr lang="de-DE" sz="1800" dirty="0" smtClean="0"/>
            <a:t>20 € Sachbezug </a:t>
          </a:r>
        </a:p>
        <a:p>
          <a:r>
            <a:rPr lang="de-DE" sz="1800" dirty="0" smtClean="0"/>
            <a:t>(z.B.</a:t>
          </a:r>
          <a:r>
            <a:rPr lang="de-DE" sz="1800" baseline="0" dirty="0" smtClean="0"/>
            <a:t> Tankgutschein)</a:t>
          </a:r>
          <a:r>
            <a:rPr lang="de-DE" sz="1800" dirty="0" smtClean="0"/>
            <a:t> </a:t>
          </a:r>
          <a:endParaRPr lang="de-DE" sz="1800" dirty="0"/>
        </a:p>
      </dgm:t>
    </dgm:pt>
    <dgm:pt modelId="{32DB1581-BBA1-4D0D-91CC-67630F2562DA}" type="parTrans" cxnId="{A69C9E54-30B7-4E4C-AFB2-5AB0D97B06C2}">
      <dgm:prSet/>
      <dgm:spPr/>
      <dgm:t>
        <a:bodyPr/>
        <a:lstStyle/>
        <a:p>
          <a:endParaRPr lang="de-DE" sz="1800"/>
        </a:p>
      </dgm:t>
    </dgm:pt>
    <dgm:pt modelId="{3DDB5240-01BE-49BB-8A9A-981EA380104F}" type="sibTrans" cxnId="{A69C9E54-30B7-4E4C-AFB2-5AB0D97B06C2}">
      <dgm:prSet/>
      <dgm:spPr/>
      <dgm:t>
        <a:bodyPr/>
        <a:lstStyle/>
        <a:p>
          <a:endParaRPr lang="de-DE" sz="1800"/>
        </a:p>
      </dgm:t>
    </dgm:pt>
    <dgm:pt modelId="{5D78A219-5539-46E3-A235-EDEFC17198F7}">
      <dgm:prSet phldrT="[Text]" custT="1"/>
      <dgm:spPr>
        <a:solidFill>
          <a:srgbClr val="92D050"/>
        </a:solidFill>
      </dgm:spPr>
      <dgm:t>
        <a:bodyPr/>
        <a:lstStyle/>
        <a:p>
          <a:r>
            <a:rPr lang="de-DE" sz="1800" dirty="0" smtClean="0"/>
            <a:t>22,00</a:t>
          </a:r>
          <a:r>
            <a:rPr lang="de-DE" sz="1800" baseline="0" dirty="0" smtClean="0"/>
            <a:t> €</a:t>
          </a:r>
          <a:endParaRPr lang="de-DE" sz="1800" dirty="0"/>
        </a:p>
      </dgm:t>
    </dgm:pt>
    <dgm:pt modelId="{96A22180-3F92-44AB-8AE8-FDD59EA3AAA8}" type="parTrans" cxnId="{FA09978B-C466-4BC5-A4B4-2F0ADBC33E23}">
      <dgm:prSet/>
      <dgm:spPr/>
      <dgm:t>
        <a:bodyPr/>
        <a:lstStyle/>
        <a:p>
          <a:endParaRPr lang="de-DE" sz="1800"/>
        </a:p>
      </dgm:t>
    </dgm:pt>
    <dgm:pt modelId="{F4D84E11-C424-4E91-9DD4-26DC1799F732}" type="sibTrans" cxnId="{FA09978B-C466-4BC5-A4B4-2F0ADBC33E23}">
      <dgm:prSet/>
      <dgm:spPr/>
      <dgm:t>
        <a:bodyPr/>
        <a:lstStyle/>
        <a:p>
          <a:endParaRPr lang="de-DE" sz="1800"/>
        </a:p>
      </dgm:t>
    </dgm:pt>
    <dgm:pt modelId="{325B4E64-F3C3-4716-96E2-1865FB470459}">
      <dgm:prSet custT="1"/>
      <dgm:spPr>
        <a:solidFill>
          <a:srgbClr val="92D050"/>
        </a:solidFill>
      </dgm:spPr>
      <dgm:t>
        <a:bodyPr/>
        <a:lstStyle/>
        <a:p>
          <a:r>
            <a:rPr lang="de-DE" sz="1800" smtClean="0"/>
            <a:t>10,20 €</a:t>
          </a:r>
          <a:endParaRPr lang="de-DE" sz="1800" dirty="0"/>
        </a:p>
      </dgm:t>
    </dgm:pt>
    <dgm:pt modelId="{DB1746DC-B6D0-4D9D-BBD8-C0C019336A9A}" type="parTrans" cxnId="{96B6C6A9-1661-4D0C-929E-4F3261BDD494}">
      <dgm:prSet/>
      <dgm:spPr/>
      <dgm:t>
        <a:bodyPr/>
        <a:lstStyle/>
        <a:p>
          <a:endParaRPr lang="de-DE" sz="1800"/>
        </a:p>
      </dgm:t>
    </dgm:pt>
    <dgm:pt modelId="{CF49E379-7A70-4534-8481-C265FE234F02}" type="sibTrans" cxnId="{96B6C6A9-1661-4D0C-929E-4F3261BDD494}">
      <dgm:prSet/>
      <dgm:spPr/>
      <dgm:t>
        <a:bodyPr/>
        <a:lstStyle/>
        <a:p>
          <a:endParaRPr lang="de-DE" sz="1800"/>
        </a:p>
      </dgm:t>
    </dgm:pt>
    <dgm:pt modelId="{CC568954-B3C1-4396-892B-3F1DE8FB6CD8}">
      <dgm:prSet custT="1"/>
      <dgm:spPr>
        <a:solidFill>
          <a:srgbClr val="92D050"/>
        </a:solidFill>
      </dgm:spPr>
      <dgm:t>
        <a:bodyPr/>
        <a:lstStyle/>
        <a:p>
          <a:r>
            <a:rPr lang="de-DE" sz="1800" dirty="0" smtClean="0"/>
            <a:t>122,40 €</a:t>
          </a:r>
          <a:endParaRPr lang="de-DE" sz="1800" dirty="0"/>
        </a:p>
      </dgm:t>
    </dgm:pt>
    <dgm:pt modelId="{17D3F3C1-4D1D-4237-8187-5D718324F855}" type="parTrans" cxnId="{84D2BEE1-123E-48A7-A2BA-F254FDA6562F}">
      <dgm:prSet/>
      <dgm:spPr/>
      <dgm:t>
        <a:bodyPr/>
        <a:lstStyle/>
        <a:p>
          <a:endParaRPr lang="de-DE" sz="1800"/>
        </a:p>
      </dgm:t>
    </dgm:pt>
    <dgm:pt modelId="{630160B9-DEDD-44E2-A481-18EF571B1AEB}" type="sibTrans" cxnId="{84D2BEE1-123E-48A7-A2BA-F254FDA6562F}">
      <dgm:prSet/>
      <dgm:spPr/>
      <dgm:t>
        <a:bodyPr/>
        <a:lstStyle/>
        <a:p>
          <a:endParaRPr lang="de-DE" sz="1800"/>
        </a:p>
      </dgm:t>
    </dgm:pt>
    <dgm:pt modelId="{8F2DAEA0-BCD7-4768-BC78-00E039B3057B}">
      <dgm:prSet custT="1"/>
      <dgm:spPr>
        <a:solidFill>
          <a:srgbClr val="92D050"/>
        </a:solidFill>
      </dgm:spPr>
      <dgm:t>
        <a:bodyPr/>
        <a:lstStyle/>
        <a:p>
          <a:r>
            <a:rPr lang="de-DE" sz="1800" dirty="0" smtClean="0"/>
            <a:t>0 €</a:t>
          </a:r>
          <a:endParaRPr lang="de-DE" sz="1800" dirty="0"/>
        </a:p>
      </dgm:t>
    </dgm:pt>
    <dgm:pt modelId="{9DA503E5-AAA0-44EB-846C-B6395A83299F}" type="parTrans" cxnId="{020446DB-B125-4DEB-BB06-FECD958579A7}">
      <dgm:prSet/>
      <dgm:spPr/>
      <dgm:t>
        <a:bodyPr/>
        <a:lstStyle/>
        <a:p>
          <a:endParaRPr lang="de-DE" sz="1800"/>
        </a:p>
      </dgm:t>
    </dgm:pt>
    <dgm:pt modelId="{2C36318C-AE0A-4BEC-A543-E7EB376EA4B9}" type="sibTrans" cxnId="{020446DB-B125-4DEB-BB06-FECD958579A7}">
      <dgm:prSet/>
      <dgm:spPr/>
      <dgm:t>
        <a:bodyPr/>
        <a:lstStyle/>
        <a:p>
          <a:endParaRPr lang="de-DE" sz="1800"/>
        </a:p>
      </dgm:t>
    </dgm:pt>
    <dgm:pt modelId="{1AB5C3E2-7603-4CDA-BD86-5572BF393AE4}">
      <dgm:prSet custT="1"/>
      <dgm:spPr>
        <a:solidFill>
          <a:srgbClr val="92D050"/>
        </a:solidFill>
      </dgm:spPr>
      <dgm:t>
        <a:bodyPr/>
        <a:lstStyle/>
        <a:p>
          <a:r>
            <a:rPr lang="de-DE" sz="1800" dirty="0" smtClean="0"/>
            <a:t>22,00 €</a:t>
          </a:r>
          <a:endParaRPr lang="de-DE" sz="1800" dirty="0"/>
        </a:p>
      </dgm:t>
    </dgm:pt>
    <dgm:pt modelId="{A90EF40B-9FDD-4C91-AD42-2F21C2A96B8F}" type="parTrans" cxnId="{7F4A7D66-06D0-46FD-B3ED-0BDB3B18EDFC}">
      <dgm:prSet/>
      <dgm:spPr/>
      <dgm:t>
        <a:bodyPr/>
        <a:lstStyle/>
        <a:p>
          <a:endParaRPr lang="de-DE" sz="1800"/>
        </a:p>
      </dgm:t>
    </dgm:pt>
    <dgm:pt modelId="{BD52C5C3-D900-46A9-BA8A-4CEB3B2F98E5}" type="sibTrans" cxnId="{7F4A7D66-06D0-46FD-B3ED-0BDB3B18EDFC}">
      <dgm:prSet/>
      <dgm:spPr/>
      <dgm:t>
        <a:bodyPr/>
        <a:lstStyle/>
        <a:p>
          <a:endParaRPr lang="de-DE" sz="1800"/>
        </a:p>
      </dgm:t>
    </dgm:pt>
    <dgm:pt modelId="{CDF1CA5A-022B-42E7-9965-33E582B1DAC2}">
      <dgm:prSet custT="1"/>
      <dgm:spPr>
        <a:solidFill>
          <a:srgbClr val="92D050"/>
        </a:solidFill>
      </dgm:spPr>
      <dgm:t>
        <a:bodyPr/>
        <a:lstStyle/>
        <a:p>
          <a:r>
            <a:rPr lang="de-DE" sz="1800" dirty="0" smtClean="0"/>
            <a:t>600 €</a:t>
          </a:r>
          <a:endParaRPr lang="de-DE" sz="1800" dirty="0"/>
        </a:p>
      </dgm:t>
    </dgm:pt>
    <dgm:pt modelId="{925500B5-6F2F-430A-870A-2BC906204FEF}" type="parTrans" cxnId="{88AD4CD3-7594-4829-BEA4-9717A3C08421}">
      <dgm:prSet/>
      <dgm:spPr/>
      <dgm:t>
        <a:bodyPr/>
        <a:lstStyle/>
        <a:p>
          <a:endParaRPr lang="de-DE" sz="1800"/>
        </a:p>
      </dgm:t>
    </dgm:pt>
    <dgm:pt modelId="{CDC3EC66-7B1E-4771-9604-5DA553801837}" type="sibTrans" cxnId="{88AD4CD3-7594-4829-BEA4-9717A3C08421}">
      <dgm:prSet/>
      <dgm:spPr/>
      <dgm:t>
        <a:bodyPr/>
        <a:lstStyle/>
        <a:p>
          <a:endParaRPr lang="de-DE" sz="1800"/>
        </a:p>
      </dgm:t>
    </dgm:pt>
    <dgm:pt modelId="{2279E493-8938-4ECB-A1D6-B0226AC0A37A}">
      <dgm:prSet custT="1"/>
      <dgm:spPr>
        <a:solidFill>
          <a:srgbClr val="92D050"/>
        </a:solidFill>
      </dgm:spPr>
      <dgm:t>
        <a:bodyPr/>
        <a:lstStyle/>
        <a:p>
          <a:r>
            <a:rPr lang="de-DE" sz="1800" dirty="0" smtClean="0"/>
            <a:t>264 €</a:t>
          </a:r>
          <a:endParaRPr lang="de-DE" sz="1800" dirty="0"/>
        </a:p>
      </dgm:t>
    </dgm:pt>
    <dgm:pt modelId="{39159E80-89A8-4AE1-83B5-44931CA9E439}" type="parTrans" cxnId="{23049C51-59DA-49B3-9A8D-DA074945ECAA}">
      <dgm:prSet/>
      <dgm:spPr/>
      <dgm:t>
        <a:bodyPr/>
        <a:lstStyle/>
        <a:p>
          <a:endParaRPr lang="de-DE" sz="1800"/>
        </a:p>
      </dgm:t>
    </dgm:pt>
    <dgm:pt modelId="{E81CAC3D-57AA-45A4-91A2-D0CD7BAAD2F0}" type="sibTrans" cxnId="{23049C51-59DA-49B3-9A8D-DA074945ECAA}">
      <dgm:prSet/>
      <dgm:spPr/>
      <dgm:t>
        <a:bodyPr/>
        <a:lstStyle/>
        <a:p>
          <a:endParaRPr lang="de-DE" sz="1800"/>
        </a:p>
      </dgm:t>
    </dgm:pt>
    <dgm:pt modelId="{5F9E6FD9-B27F-433D-84C3-AC30933ECDF4}" type="pres">
      <dgm:prSet presAssocID="{5EC142FA-CD64-4D8E-93FF-81B9E346A409}" presName="theList" presStyleCnt="0">
        <dgm:presLayoutVars>
          <dgm:dir/>
          <dgm:animLvl val="lvl"/>
          <dgm:resizeHandles val="exact"/>
        </dgm:presLayoutVars>
      </dgm:prSet>
      <dgm:spPr/>
      <dgm:t>
        <a:bodyPr/>
        <a:lstStyle/>
        <a:p>
          <a:endParaRPr lang="de-DE"/>
        </a:p>
      </dgm:t>
    </dgm:pt>
    <dgm:pt modelId="{1310E01C-A44C-4179-9CF9-36ECD7540032}" type="pres">
      <dgm:prSet presAssocID="{B06873FC-11FE-44FE-A9FB-279C897A5E48}" presName="compNode" presStyleCnt="0"/>
      <dgm:spPr/>
    </dgm:pt>
    <dgm:pt modelId="{C7EDBC9B-FAF8-4D39-B60E-1ADDB3E8848F}" type="pres">
      <dgm:prSet presAssocID="{B06873FC-11FE-44FE-A9FB-279C897A5E48}" presName="aNode" presStyleLbl="bgShp" presStyleIdx="0" presStyleCnt="3"/>
      <dgm:spPr/>
      <dgm:t>
        <a:bodyPr/>
        <a:lstStyle/>
        <a:p>
          <a:endParaRPr lang="de-DE"/>
        </a:p>
      </dgm:t>
    </dgm:pt>
    <dgm:pt modelId="{407EB67A-93C2-4B52-B812-D03C479C1523}" type="pres">
      <dgm:prSet presAssocID="{B06873FC-11FE-44FE-A9FB-279C897A5E48}" presName="textNode" presStyleLbl="bgShp" presStyleIdx="0" presStyleCnt="3"/>
      <dgm:spPr/>
      <dgm:t>
        <a:bodyPr/>
        <a:lstStyle/>
        <a:p>
          <a:endParaRPr lang="de-DE"/>
        </a:p>
      </dgm:t>
    </dgm:pt>
    <dgm:pt modelId="{2CC4B52A-3D12-4218-AD94-BB0C05DBE77D}" type="pres">
      <dgm:prSet presAssocID="{B06873FC-11FE-44FE-A9FB-279C897A5E48}" presName="compChildNode" presStyleCnt="0"/>
      <dgm:spPr/>
    </dgm:pt>
    <dgm:pt modelId="{35941F01-4831-477D-9162-EA11968503E2}" type="pres">
      <dgm:prSet presAssocID="{B06873FC-11FE-44FE-A9FB-279C897A5E48}" presName="theInnerList" presStyleCnt="0"/>
      <dgm:spPr/>
    </dgm:pt>
    <dgm:pt modelId="{09FE1511-A605-4586-86AE-7CAC5DFF0CF5}" type="pres">
      <dgm:prSet presAssocID="{7A0B5FDD-88A1-4992-B216-CADFE95196CE}" presName="childNode" presStyleLbl="node1" presStyleIdx="0" presStyleCnt="9">
        <dgm:presLayoutVars>
          <dgm:bulletEnabled val="1"/>
        </dgm:presLayoutVars>
      </dgm:prSet>
      <dgm:spPr/>
      <dgm:t>
        <a:bodyPr/>
        <a:lstStyle/>
        <a:p>
          <a:endParaRPr lang="de-DE"/>
        </a:p>
      </dgm:t>
    </dgm:pt>
    <dgm:pt modelId="{9FE70735-2D5A-4C01-9D81-01F00E4C415C}" type="pres">
      <dgm:prSet presAssocID="{7A0B5FDD-88A1-4992-B216-CADFE95196CE}" presName="aSpace2" presStyleCnt="0"/>
      <dgm:spPr/>
    </dgm:pt>
    <dgm:pt modelId="{ED528678-5E36-4CB3-AF18-D3CD22184548}" type="pres">
      <dgm:prSet presAssocID="{325B4E64-F3C3-4716-96E2-1865FB470459}" presName="childNode" presStyleLbl="node1" presStyleIdx="1" presStyleCnt="9">
        <dgm:presLayoutVars>
          <dgm:bulletEnabled val="1"/>
        </dgm:presLayoutVars>
      </dgm:prSet>
      <dgm:spPr/>
      <dgm:t>
        <a:bodyPr/>
        <a:lstStyle/>
        <a:p>
          <a:endParaRPr lang="de-DE"/>
        </a:p>
      </dgm:t>
    </dgm:pt>
    <dgm:pt modelId="{C743F1E1-B0FB-46D7-8639-B29476CB3013}" type="pres">
      <dgm:prSet presAssocID="{325B4E64-F3C3-4716-96E2-1865FB470459}" presName="aSpace2" presStyleCnt="0"/>
      <dgm:spPr/>
    </dgm:pt>
    <dgm:pt modelId="{5FCC9486-3CFD-402E-A110-9FF12E51D5A6}" type="pres">
      <dgm:prSet presAssocID="{CC568954-B3C1-4396-892B-3F1DE8FB6CD8}" presName="childNode" presStyleLbl="node1" presStyleIdx="2" presStyleCnt="9">
        <dgm:presLayoutVars>
          <dgm:bulletEnabled val="1"/>
        </dgm:presLayoutVars>
      </dgm:prSet>
      <dgm:spPr/>
      <dgm:t>
        <a:bodyPr/>
        <a:lstStyle/>
        <a:p>
          <a:endParaRPr lang="de-DE"/>
        </a:p>
      </dgm:t>
    </dgm:pt>
    <dgm:pt modelId="{2461D2E2-B799-4C42-ACB4-7E384B377107}" type="pres">
      <dgm:prSet presAssocID="{B06873FC-11FE-44FE-A9FB-279C897A5E48}" presName="aSpace" presStyleCnt="0"/>
      <dgm:spPr/>
    </dgm:pt>
    <dgm:pt modelId="{BC8F9D12-05E9-4630-85F2-4C67DC28976D}" type="pres">
      <dgm:prSet presAssocID="{96C856DF-4C90-45BD-AAFC-31FBFEEB0060}" presName="compNode" presStyleCnt="0"/>
      <dgm:spPr/>
    </dgm:pt>
    <dgm:pt modelId="{0BE383BA-38D6-4205-991C-1CF0E10D4721}" type="pres">
      <dgm:prSet presAssocID="{96C856DF-4C90-45BD-AAFC-31FBFEEB0060}" presName="aNode" presStyleLbl="bgShp" presStyleIdx="1" presStyleCnt="3"/>
      <dgm:spPr/>
      <dgm:t>
        <a:bodyPr/>
        <a:lstStyle/>
        <a:p>
          <a:endParaRPr lang="de-DE"/>
        </a:p>
      </dgm:t>
    </dgm:pt>
    <dgm:pt modelId="{55D35FE7-A2FD-4579-86ED-D4447E8C18F6}" type="pres">
      <dgm:prSet presAssocID="{96C856DF-4C90-45BD-AAFC-31FBFEEB0060}" presName="textNode" presStyleLbl="bgShp" presStyleIdx="1" presStyleCnt="3"/>
      <dgm:spPr/>
      <dgm:t>
        <a:bodyPr/>
        <a:lstStyle/>
        <a:p>
          <a:endParaRPr lang="de-DE"/>
        </a:p>
      </dgm:t>
    </dgm:pt>
    <dgm:pt modelId="{EC6BAE3C-A614-47F4-9105-0AEDA8B487CA}" type="pres">
      <dgm:prSet presAssocID="{96C856DF-4C90-45BD-AAFC-31FBFEEB0060}" presName="compChildNode" presStyleCnt="0"/>
      <dgm:spPr/>
    </dgm:pt>
    <dgm:pt modelId="{DBDF253A-4DB7-4CB1-8498-CF1E4367047F}" type="pres">
      <dgm:prSet presAssocID="{96C856DF-4C90-45BD-AAFC-31FBFEEB0060}" presName="theInnerList" presStyleCnt="0"/>
      <dgm:spPr/>
    </dgm:pt>
    <dgm:pt modelId="{641F6A21-1044-4625-A286-4164A47BED35}" type="pres">
      <dgm:prSet presAssocID="{E36A3D8A-416B-4040-80A5-0682B599422C}" presName="childNode" presStyleLbl="node1" presStyleIdx="3" presStyleCnt="9">
        <dgm:presLayoutVars>
          <dgm:bulletEnabled val="1"/>
        </dgm:presLayoutVars>
      </dgm:prSet>
      <dgm:spPr/>
      <dgm:t>
        <a:bodyPr/>
        <a:lstStyle/>
        <a:p>
          <a:endParaRPr lang="de-DE"/>
        </a:p>
      </dgm:t>
    </dgm:pt>
    <dgm:pt modelId="{37992133-730D-414F-81F8-32C02E29619B}" type="pres">
      <dgm:prSet presAssocID="{E36A3D8A-416B-4040-80A5-0682B599422C}" presName="aSpace2" presStyleCnt="0"/>
      <dgm:spPr/>
    </dgm:pt>
    <dgm:pt modelId="{D5F67B8E-0557-4FAE-8F6E-81EDDC30B097}" type="pres">
      <dgm:prSet presAssocID="{8F2DAEA0-BCD7-4768-BC78-00E039B3057B}" presName="childNode" presStyleLbl="node1" presStyleIdx="4" presStyleCnt="9">
        <dgm:presLayoutVars>
          <dgm:bulletEnabled val="1"/>
        </dgm:presLayoutVars>
      </dgm:prSet>
      <dgm:spPr/>
      <dgm:t>
        <a:bodyPr/>
        <a:lstStyle/>
        <a:p>
          <a:endParaRPr lang="de-DE"/>
        </a:p>
      </dgm:t>
    </dgm:pt>
    <dgm:pt modelId="{90D92C03-9262-4254-B8C9-5E5004F9137E}" type="pres">
      <dgm:prSet presAssocID="{8F2DAEA0-BCD7-4768-BC78-00E039B3057B}" presName="aSpace2" presStyleCnt="0"/>
      <dgm:spPr/>
    </dgm:pt>
    <dgm:pt modelId="{1D8977B2-464C-40B9-B939-74791AFE1AE9}" type="pres">
      <dgm:prSet presAssocID="{CDF1CA5A-022B-42E7-9965-33E582B1DAC2}" presName="childNode" presStyleLbl="node1" presStyleIdx="5" presStyleCnt="9">
        <dgm:presLayoutVars>
          <dgm:bulletEnabled val="1"/>
        </dgm:presLayoutVars>
      </dgm:prSet>
      <dgm:spPr/>
      <dgm:t>
        <a:bodyPr/>
        <a:lstStyle/>
        <a:p>
          <a:endParaRPr lang="de-DE"/>
        </a:p>
      </dgm:t>
    </dgm:pt>
    <dgm:pt modelId="{FAE2C45F-2007-4227-87A5-1AC0A5EE0611}" type="pres">
      <dgm:prSet presAssocID="{96C856DF-4C90-45BD-AAFC-31FBFEEB0060}" presName="aSpace" presStyleCnt="0"/>
      <dgm:spPr/>
    </dgm:pt>
    <dgm:pt modelId="{255F3A27-99DC-4842-8025-12F827C3D79A}" type="pres">
      <dgm:prSet presAssocID="{39FC94C0-5C14-417A-A006-0A06AF10B46E}" presName="compNode" presStyleCnt="0"/>
      <dgm:spPr/>
    </dgm:pt>
    <dgm:pt modelId="{CE544155-E16F-4779-A19B-140B6AEEEA79}" type="pres">
      <dgm:prSet presAssocID="{39FC94C0-5C14-417A-A006-0A06AF10B46E}" presName="aNode" presStyleLbl="bgShp" presStyleIdx="2" presStyleCnt="3"/>
      <dgm:spPr/>
      <dgm:t>
        <a:bodyPr/>
        <a:lstStyle/>
        <a:p>
          <a:endParaRPr lang="de-DE"/>
        </a:p>
      </dgm:t>
    </dgm:pt>
    <dgm:pt modelId="{35F564FE-33B9-47B2-8664-2324F6E7B197}" type="pres">
      <dgm:prSet presAssocID="{39FC94C0-5C14-417A-A006-0A06AF10B46E}" presName="textNode" presStyleLbl="bgShp" presStyleIdx="2" presStyleCnt="3"/>
      <dgm:spPr/>
      <dgm:t>
        <a:bodyPr/>
        <a:lstStyle/>
        <a:p>
          <a:endParaRPr lang="de-DE"/>
        </a:p>
      </dgm:t>
    </dgm:pt>
    <dgm:pt modelId="{50E9BFBA-8E7F-487D-A526-AB7CA21B3EA0}" type="pres">
      <dgm:prSet presAssocID="{39FC94C0-5C14-417A-A006-0A06AF10B46E}" presName="compChildNode" presStyleCnt="0"/>
      <dgm:spPr/>
    </dgm:pt>
    <dgm:pt modelId="{0A000120-4C5C-4339-AA34-3D6F07101345}" type="pres">
      <dgm:prSet presAssocID="{39FC94C0-5C14-417A-A006-0A06AF10B46E}" presName="theInnerList" presStyleCnt="0"/>
      <dgm:spPr/>
    </dgm:pt>
    <dgm:pt modelId="{CBF2F769-1D9F-4B9D-9850-75C4BAFD9168}" type="pres">
      <dgm:prSet presAssocID="{5D78A219-5539-46E3-A235-EDEFC17198F7}" presName="childNode" presStyleLbl="node1" presStyleIdx="6" presStyleCnt="9">
        <dgm:presLayoutVars>
          <dgm:bulletEnabled val="1"/>
        </dgm:presLayoutVars>
      </dgm:prSet>
      <dgm:spPr/>
      <dgm:t>
        <a:bodyPr/>
        <a:lstStyle/>
        <a:p>
          <a:endParaRPr lang="de-DE"/>
        </a:p>
      </dgm:t>
    </dgm:pt>
    <dgm:pt modelId="{F5C50911-4444-4F74-A0EA-C2865A43EB48}" type="pres">
      <dgm:prSet presAssocID="{5D78A219-5539-46E3-A235-EDEFC17198F7}" presName="aSpace2" presStyleCnt="0"/>
      <dgm:spPr/>
    </dgm:pt>
    <dgm:pt modelId="{53E56E5F-F2B1-4B49-9E27-89EDFEF3B7C8}" type="pres">
      <dgm:prSet presAssocID="{1AB5C3E2-7603-4CDA-BD86-5572BF393AE4}" presName="childNode" presStyleLbl="node1" presStyleIdx="7" presStyleCnt="9">
        <dgm:presLayoutVars>
          <dgm:bulletEnabled val="1"/>
        </dgm:presLayoutVars>
      </dgm:prSet>
      <dgm:spPr/>
      <dgm:t>
        <a:bodyPr/>
        <a:lstStyle/>
        <a:p>
          <a:endParaRPr lang="de-DE"/>
        </a:p>
      </dgm:t>
    </dgm:pt>
    <dgm:pt modelId="{72C40C1C-D6DC-41C6-A393-59BE3352A8CD}" type="pres">
      <dgm:prSet presAssocID="{1AB5C3E2-7603-4CDA-BD86-5572BF393AE4}" presName="aSpace2" presStyleCnt="0"/>
      <dgm:spPr/>
    </dgm:pt>
    <dgm:pt modelId="{8AB8AF3E-EDEC-461F-AFFF-E91FA120538C}" type="pres">
      <dgm:prSet presAssocID="{2279E493-8938-4ECB-A1D6-B0226AC0A37A}" presName="childNode" presStyleLbl="node1" presStyleIdx="8" presStyleCnt="9">
        <dgm:presLayoutVars>
          <dgm:bulletEnabled val="1"/>
        </dgm:presLayoutVars>
      </dgm:prSet>
      <dgm:spPr/>
      <dgm:t>
        <a:bodyPr/>
        <a:lstStyle/>
        <a:p>
          <a:endParaRPr lang="de-DE"/>
        </a:p>
      </dgm:t>
    </dgm:pt>
  </dgm:ptLst>
  <dgm:cxnLst>
    <dgm:cxn modelId="{86630AEA-5D90-4D5D-8C66-08CCA5B0221C}" type="presOf" srcId="{5EC142FA-CD64-4D8E-93FF-81B9E346A409}" destId="{5F9E6FD9-B27F-433D-84C3-AC30933ECDF4}" srcOrd="0" destOrd="0" presId="urn:microsoft.com/office/officeart/2005/8/layout/lProcess2"/>
    <dgm:cxn modelId="{FA09978B-C466-4BC5-A4B4-2F0ADBC33E23}" srcId="{39FC94C0-5C14-417A-A006-0A06AF10B46E}" destId="{5D78A219-5539-46E3-A235-EDEFC17198F7}" srcOrd="0" destOrd="0" parTransId="{96A22180-3F92-44AB-8AE8-FDD59EA3AAA8}" sibTransId="{F4D84E11-C424-4E91-9DD4-26DC1799F732}"/>
    <dgm:cxn modelId="{7F4A7D66-06D0-46FD-B3ED-0BDB3B18EDFC}" srcId="{39FC94C0-5C14-417A-A006-0A06AF10B46E}" destId="{1AB5C3E2-7603-4CDA-BD86-5572BF393AE4}" srcOrd="1" destOrd="0" parTransId="{A90EF40B-9FDD-4C91-AD42-2F21C2A96B8F}" sibTransId="{BD52C5C3-D900-46A9-BA8A-4CEB3B2F98E5}"/>
    <dgm:cxn modelId="{A69C9E54-30B7-4E4C-AFB2-5AB0D97B06C2}" srcId="{5EC142FA-CD64-4D8E-93FF-81B9E346A409}" destId="{39FC94C0-5C14-417A-A006-0A06AF10B46E}" srcOrd="2" destOrd="0" parTransId="{32DB1581-BBA1-4D0D-91CC-67630F2562DA}" sibTransId="{3DDB5240-01BE-49BB-8A9A-981EA380104F}"/>
    <dgm:cxn modelId="{3084B228-5467-4586-82AF-768C5C0E3B30}" srcId="{96C856DF-4C90-45BD-AAFC-31FBFEEB0060}" destId="{E36A3D8A-416B-4040-80A5-0682B599422C}" srcOrd="0" destOrd="0" parTransId="{A628961A-A589-4C77-BEC3-DD3AFC0F50FE}" sibTransId="{5FE2756F-C5FD-4C51-A342-F9883B8F4D96}"/>
    <dgm:cxn modelId="{CA26A45A-C594-49DE-B208-9B30F543C339}" type="presOf" srcId="{96C856DF-4C90-45BD-AAFC-31FBFEEB0060}" destId="{0BE383BA-38D6-4205-991C-1CF0E10D4721}" srcOrd="0" destOrd="0" presId="urn:microsoft.com/office/officeart/2005/8/layout/lProcess2"/>
    <dgm:cxn modelId="{06DB8C14-D561-4A66-BF19-45E074EC29D9}" type="presOf" srcId="{39FC94C0-5C14-417A-A006-0A06AF10B46E}" destId="{35F564FE-33B9-47B2-8664-2324F6E7B197}" srcOrd="1" destOrd="0" presId="urn:microsoft.com/office/officeart/2005/8/layout/lProcess2"/>
    <dgm:cxn modelId="{9906E0ED-7FE0-4E7A-A100-E729687F1805}" type="presOf" srcId="{E36A3D8A-416B-4040-80A5-0682B599422C}" destId="{641F6A21-1044-4625-A286-4164A47BED35}" srcOrd="0" destOrd="0" presId="urn:microsoft.com/office/officeart/2005/8/layout/lProcess2"/>
    <dgm:cxn modelId="{2935172C-9F93-4B8A-BC13-C0F6B16940CA}" type="presOf" srcId="{96C856DF-4C90-45BD-AAFC-31FBFEEB0060}" destId="{55D35FE7-A2FD-4579-86ED-D4447E8C18F6}" srcOrd="1" destOrd="0" presId="urn:microsoft.com/office/officeart/2005/8/layout/lProcess2"/>
    <dgm:cxn modelId="{020446DB-B125-4DEB-BB06-FECD958579A7}" srcId="{96C856DF-4C90-45BD-AAFC-31FBFEEB0060}" destId="{8F2DAEA0-BCD7-4768-BC78-00E039B3057B}" srcOrd="1" destOrd="0" parTransId="{9DA503E5-AAA0-44EB-846C-B6395A83299F}" sibTransId="{2C36318C-AE0A-4BEC-A543-E7EB376EA4B9}"/>
    <dgm:cxn modelId="{6AAC62DD-804F-465E-9CFE-F0116DDE8CF5}" type="presOf" srcId="{1AB5C3E2-7603-4CDA-BD86-5572BF393AE4}" destId="{53E56E5F-F2B1-4B49-9E27-89EDFEF3B7C8}" srcOrd="0" destOrd="0" presId="urn:microsoft.com/office/officeart/2005/8/layout/lProcess2"/>
    <dgm:cxn modelId="{23049C51-59DA-49B3-9A8D-DA074945ECAA}" srcId="{39FC94C0-5C14-417A-A006-0A06AF10B46E}" destId="{2279E493-8938-4ECB-A1D6-B0226AC0A37A}" srcOrd="2" destOrd="0" parTransId="{39159E80-89A8-4AE1-83B5-44931CA9E439}" sibTransId="{E81CAC3D-57AA-45A4-91A2-D0CD7BAAD2F0}"/>
    <dgm:cxn modelId="{88AD4CD3-7594-4829-BEA4-9717A3C08421}" srcId="{96C856DF-4C90-45BD-AAFC-31FBFEEB0060}" destId="{CDF1CA5A-022B-42E7-9965-33E582B1DAC2}" srcOrd="2" destOrd="0" parTransId="{925500B5-6F2F-430A-870A-2BC906204FEF}" sibTransId="{CDC3EC66-7B1E-4771-9604-5DA553801837}"/>
    <dgm:cxn modelId="{837CBFF8-35BE-43B4-A8C3-FA0ED8ECC5A8}" type="presOf" srcId="{39FC94C0-5C14-417A-A006-0A06AF10B46E}" destId="{CE544155-E16F-4779-A19B-140B6AEEEA79}" srcOrd="0" destOrd="0" presId="urn:microsoft.com/office/officeart/2005/8/layout/lProcess2"/>
    <dgm:cxn modelId="{375A9904-E5BD-4487-853D-3C5101A823E7}" type="presOf" srcId="{CDF1CA5A-022B-42E7-9965-33E582B1DAC2}" destId="{1D8977B2-464C-40B9-B939-74791AFE1AE9}" srcOrd="0" destOrd="0" presId="urn:microsoft.com/office/officeart/2005/8/layout/lProcess2"/>
    <dgm:cxn modelId="{67F5B560-9870-4441-81E3-8630478571F1}" type="presOf" srcId="{325B4E64-F3C3-4716-96E2-1865FB470459}" destId="{ED528678-5E36-4CB3-AF18-D3CD22184548}" srcOrd="0" destOrd="0" presId="urn:microsoft.com/office/officeart/2005/8/layout/lProcess2"/>
    <dgm:cxn modelId="{005287E6-CE0A-4178-A39D-9A5DA749D1EA}" type="presOf" srcId="{2279E493-8938-4ECB-A1D6-B0226AC0A37A}" destId="{8AB8AF3E-EDEC-461F-AFFF-E91FA120538C}" srcOrd="0" destOrd="0" presId="urn:microsoft.com/office/officeart/2005/8/layout/lProcess2"/>
    <dgm:cxn modelId="{96B6C6A9-1661-4D0C-929E-4F3261BDD494}" srcId="{B06873FC-11FE-44FE-A9FB-279C897A5E48}" destId="{325B4E64-F3C3-4716-96E2-1865FB470459}" srcOrd="1" destOrd="0" parTransId="{DB1746DC-B6D0-4D9D-BBD8-C0C019336A9A}" sibTransId="{CF49E379-7A70-4534-8481-C265FE234F02}"/>
    <dgm:cxn modelId="{3D00AA7D-34DD-4B3D-8A6C-A188C26B8FFE}" srcId="{5EC142FA-CD64-4D8E-93FF-81B9E346A409}" destId="{96C856DF-4C90-45BD-AAFC-31FBFEEB0060}" srcOrd="1" destOrd="0" parTransId="{CD1E3913-BC68-4FA0-9019-66691D7540B0}" sibTransId="{8EEFDD90-D92D-4BF6-8F46-DF20B743E046}"/>
    <dgm:cxn modelId="{2ECA26B2-849C-4EFE-BB24-699E4AF6B31E}" srcId="{B06873FC-11FE-44FE-A9FB-279C897A5E48}" destId="{7A0B5FDD-88A1-4992-B216-CADFE95196CE}" srcOrd="0" destOrd="0" parTransId="{31EC3748-6776-4405-86F4-C7D0A835D7D5}" sibTransId="{4D798D1D-63B2-49AF-B494-BB27BF25DF6B}"/>
    <dgm:cxn modelId="{F697D256-6A79-4771-9F7C-B40A6E6661A1}" type="presOf" srcId="{B06873FC-11FE-44FE-A9FB-279C897A5E48}" destId="{407EB67A-93C2-4B52-B812-D03C479C1523}" srcOrd="1" destOrd="0" presId="urn:microsoft.com/office/officeart/2005/8/layout/lProcess2"/>
    <dgm:cxn modelId="{A5E849D4-2BBF-47D2-B401-EE5186395D97}" type="presOf" srcId="{5D78A219-5539-46E3-A235-EDEFC17198F7}" destId="{CBF2F769-1D9F-4B9D-9850-75C4BAFD9168}" srcOrd="0" destOrd="0" presId="urn:microsoft.com/office/officeart/2005/8/layout/lProcess2"/>
    <dgm:cxn modelId="{3B65D637-1DA5-4BBF-BE6E-4BDA94981265}" type="presOf" srcId="{B06873FC-11FE-44FE-A9FB-279C897A5E48}" destId="{C7EDBC9B-FAF8-4D39-B60E-1ADDB3E8848F}" srcOrd="0" destOrd="0" presId="urn:microsoft.com/office/officeart/2005/8/layout/lProcess2"/>
    <dgm:cxn modelId="{E110C7CC-9841-4011-9E4E-D01F9D7E780D}" type="presOf" srcId="{7A0B5FDD-88A1-4992-B216-CADFE95196CE}" destId="{09FE1511-A605-4586-86AE-7CAC5DFF0CF5}" srcOrd="0" destOrd="0" presId="urn:microsoft.com/office/officeart/2005/8/layout/lProcess2"/>
    <dgm:cxn modelId="{8E2791F3-2189-4B9C-A716-A6559994A33D}" srcId="{5EC142FA-CD64-4D8E-93FF-81B9E346A409}" destId="{B06873FC-11FE-44FE-A9FB-279C897A5E48}" srcOrd="0" destOrd="0" parTransId="{0A807C1C-59CA-4E77-BC9E-8DE11AB8DE76}" sibTransId="{751E9848-4AA3-404B-BE80-5A1555D6F87B}"/>
    <dgm:cxn modelId="{5DBF2A64-1EFA-44BB-AEED-959DF1F3ABA9}" type="presOf" srcId="{CC568954-B3C1-4396-892B-3F1DE8FB6CD8}" destId="{5FCC9486-3CFD-402E-A110-9FF12E51D5A6}" srcOrd="0" destOrd="0" presId="urn:microsoft.com/office/officeart/2005/8/layout/lProcess2"/>
    <dgm:cxn modelId="{84D2BEE1-123E-48A7-A2BA-F254FDA6562F}" srcId="{B06873FC-11FE-44FE-A9FB-279C897A5E48}" destId="{CC568954-B3C1-4396-892B-3F1DE8FB6CD8}" srcOrd="2" destOrd="0" parTransId="{17D3F3C1-4D1D-4237-8187-5D718324F855}" sibTransId="{630160B9-DEDD-44E2-A481-18EF571B1AEB}"/>
    <dgm:cxn modelId="{BA5CD8A6-ED25-40A0-9292-C2C596062FE1}" type="presOf" srcId="{8F2DAEA0-BCD7-4768-BC78-00E039B3057B}" destId="{D5F67B8E-0557-4FAE-8F6E-81EDDC30B097}" srcOrd="0" destOrd="0" presId="urn:microsoft.com/office/officeart/2005/8/layout/lProcess2"/>
    <dgm:cxn modelId="{16939923-CEEC-404A-A92B-6D42EF72BA10}" type="presParOf" srcId="{5F9E6FD9-B27F-433D-84C3-AC30933ECDF4}" destId="{1310E01C-A44C-4179-9CF9-36ECD7540032}" srcOrd="0" destOrd="0" presId="urn:microsoft.com/office/officeart/2005/8/layout/lProcess2"/>
    <dgm:cxn modelId="{5544AAD7-ECBC-46FD-9EF4-671F299EEE8C}" type="presParOf" srcId="{1310E01C-A44C-4179-9CF9-36ECD7540032}" destId="{C7EDBC9B-FAF8-4D39-B60E-1ADDB3E8848F}" srcOrd="0" destOrd="0" presId="urn:microsoft.com/office/officeart/2005/8/layout/lProcess2"/>
    <dgm:cxn modelId="{EAA29A63-45E5-4838-93FA-A615B407D411}" type="presParOf" srcId="{1310E01C-A44C-4179-9CF9-36ECD7540032}" destId="{407EB67A-93C2-4B52-B812-D03C479C1523}" srcOrd="1" destOrd="0" presId="urn:microsoft.com/office/officeart/2005/8/layout/lProcess2"/>
    <dgm:cxn modelId="{A7A5FB86-FB87-4EF9-96DA-FEFA59877B27}" type="presParOf" srcId="{1310E01C-A44C-4179-9CF9-36ECD7540032}" destId="{2CC4B52A-3D12-4218-AD94-BB0C05DBE77D}" srcOrd="2" destOrd="0" presId="urn:microsoft.com/office/officeart/2005/8/layout/lProcess2"/>
    <dgm:cxn modelId="{F70C9BB3-BDA8-44EB-B773-489155A7EBFE}" type="presParOf" srcId="{2CC4B52A-3D12-4218-AD94-BB0C05DBE77D}" destId="{35941F01-4831-477D-9162-EA11968503E2}" srcOrd="0" destOrd="0" presId="urn:microsoft.com/office/officeart/2005/8/layout/lProcess2"/>
    <dgm:cxn modelId="{E3CBE8A9-366F-443B-909D-94247807EE69}" type="presParOf" srcId="{35941F01-4831-477D-9162-EA11968503E2}" destId="{09FE1511-A605-4586-86AE-7CAC5DFF0CF5}" srcOrd="0" destOrd="0" presId="urn:microsoft.com/office/officeart/2005/8/layout/lProcess2"/>
    <dgm:cxn modelId="{CCFF5008-3405-45AD-9D83-BE6B0385C7B4}" type="presParOf" srcId="{35941F01-4831-477D-9162-EA11968503E2}" destId="{9FE70735-2D5A-4C01-9D81-01F00E4C415C}" srcOrd="1" destOrd="0" presId="urn:microsoft.com/office/officeart/2005/8/layout/lProcess2"/>
    <dgm:cxn modelId="{0A2ACAB6-0C3A-48DE-B0CE-E7B1911E4D7B}" type="presParOf" srcId="{35941F01-4831-477D-9162-EA11968503E2}" destId="{ED528678-5E36-4CB3-AF18-D3CD22184548}" srcOrd="2" destOrd="0" presId="urn:microsoft.com/office/officeart/2005/8/layout/lProcess2"/>
    <dgm:cxn modelId="{3F957EEE-FF92-45B6-8946-FD468BA73D0F}" type="presParOf" srcId="{35941F01-4831-477D-9162-EA11968503E2}" destId="{C743F1E1-B0FB-46D7-8639-B29476CB3013}" srcOrd="3" destOrd="0" presId="urn:microsoft.com/office/officeart/2005/8/layout/lProcess2"/>
    <dgm:cxn modelId="{C29320A8-2CCE-44F9-A16C-73DA5A7A9F60}" type="presParOf" srcId="{35941F01-4831-477D-9162-EA11968503E2}" destId="{5FCC9486-3CFD-402E-A110-9FF12E51D5A6}" srcOrd="4" destOrd="0" presId="urn:microsoft.com/office/officeart/2005/8/layout/lProcess2"/>
    <dgm:cxn modelId="{B25D0A38-CDEE-4136-964D-BDD07F2361EF}" type="presParOf" srcId="{5F9E6FD9-B27F-433D-84C3-AC30933ECDF4}" destId="{2461D2E2-B799-4C42-ACB4-7E384B377107}" srcOrd="1" destOrd="0" presId="urn:microsoft.com/office/officeart/2005/8/layout/lProcess2"/>
    <dgm:cxn modelId="{2C145D69-CE9E-4C84-A89E-5C325E19EB4C}" type="presParOf" srcId="{5F9E6FD9-B27F-433D-84C3-AC30933ECDF4}" destId="{BC8F9D12-05E9-4630-85F2-4C67DC28976D}" srcOrd="2" destOrd="0" presId="urn:microsoft.com/office/officeart/2005/8/layout/lProcess2"/>
    <dgm:cxn modelId="{91014E2A-A139-48C3-8BD5-93C7D79DA801}" type="presParOf" srcId="{BC8F9D12-05E9-4630-85F2-4C67DC28976D}" destId="{0BE383BA-38D6-4205-991C-1CF0E10D4721}" srcOrd="0" destOrd="0" presId="urn:microsoft.com/office/officeart/2005/8/layout/lProcess2"/>
    <dgm:cxn modelId="{C2C4B5A6-6FD9-4FBB-AE2D-7195538DAB8C}" type="presParOf" srcId="{BC8F9D12-05E9-4630-85F2-4C67DC28976D}" destId="{55D35FE7-A2FD-4579-86ED-D4447E8C18F6}" srcOrd="1" destOrd="0" presId="urn:microsoft.com/office/officeart/2005/8/layout/lProcess2"/>
    <dgm:cxn modelId="{B53F0148-C04D-4448-BFF8-3D15E45BD198}" type="presParOf" srcId="{BC8F9D12-05E9-4630-85F2-4C67DC28976D}" destId="{EC6BAE3C-A614-47F4-9105-0AEDA8B487CA}" srcOrd="2" destOrd="0" presId="urn:microsoft.com/office/officeart/2005/8/layout/lProcess2"/>
    <dgm:cxn modelId="{42BD66F6-FC0C-4B78-BCED-2F9DF2E7191D}" type="presParOf" srcId="{EC6BAE3C-A614-47F4-9105-0AEDA8B487CA}" destId="{DBDF253A-4DB7-4CB1-8498-CF1E4367047F}" srcOrd="0" destOrd="0" presId="urn:microsoft.com/office/officeart/2005/8/layout/lProcess2"/>
    <dgm:cxn modelId="{EC5B441C-ED20-4A76-B499-1168645B355D}" type="presParOf" srcId="{DBDF253A-4DB7-4CB1-8498-CF1E4367047F}" destId="{641F6A21-1044-4625-A286-4164A47BED35}" srcOrd="0" destOrd="0" presId="urn:microsoft.com/office/officeart/2005/8/layout/lProcess2"/>
    <dgm:cxn modelId="{B7C560F4-A361-4F88-8189-CB9F039B7345}" type="presParOf" srcId="{DBDF253A-4DB7-4CB1-8498-CF1E4367047F}" destId="{37992133-730D-414F-81F8-32C02E29619B}" srcOrd="1" destOrd="0" presId="urn:microsoft.com/office/officeart/2005/8/layout/lProcess2"/>
    <dgm:cxn modelId="{3A7929F0-4C59-49CB-BC33-B61787A67279}" type="presParOf" srcId="{DBDF253A-4DB7-4CB1-8498-CF1E4367047F}" destId="{D5F67B8E-0557-4FAE-8F6E-81EDDC30B097}" srcOrd="2" destOrd="0" presId="urn:microsoft.com/office/officeart/2005/8/layout/lProcess2"/>
    <dgm:cxn modelId="{BCF9D318-1C59-4FBE-89AE-9421F5337DB7}" type="presParOf" srcId="{DBDF253A-4DB7-4CB1-8498-CF1E4367047F}" destId="{90D92C03-9262-4254-B8C9-5E5004F9137E}" srcOrd="3" destOrd="0" presId="urn:microsoft.com/office/officeart/2005/8/layout/lProcess2"/>
    <dgm:cxn modelId="{BA06B264-4EB4-4956-953B-2A80140F17A1}" type="presParOf" srcId="{DBDF253A-4DB7-4CB1-8498-CF1E4367047F}" destId="{1D8977B2-464C-40B9-B939-74791AFE1AE9}" srcOrd="4" destOrd="0" presId="urn:microsoft.com/office/officeart/2005/8/layout/lProcess2"/>
    <dgm:cxn modelId="{433D17D9-427E-4FEA-9125-1EF33C7F5BF1}" type="presParOf" srcId="{5F9E6FD9-B27F-433D-84C3-AC30933ECDF4}" destId="{FAE2C45F-2007-4227-87A5-1AC0A5EE0611}" srcOrd="3" destOrd="0" presId="urn:microsoft.com/office/officeart/2005/8/layout/lProcess2"/>
    <dgm:cxn modelId="{6D469D33-7D1E-4DC4-91E9-06811A320549}" type="presParOf" srcId="{5F9E6FD9-B27F-433D-84C3-AC30933ECDF4}" destId="{255F3A27-99DC-4842-8025-12F827C3D79A}" srcOrd="4" destOrd="0" presId="urn:microsoft.com/office/officeart/2005/8/layout/lProcess2"/>
    <dgm:cxn modelId="{0796821A-B422-4B8C-9391-2C83068853E5}" type="presParOf" srcId="{255F3A27-99DC-4842-8025-12F827C3D79A}" destId="{CE544155-E16F-4779-A19B-140B6AEEEA79}" srcOrd="0" destOrd="0" presId="urn:microsoft.com/office/officeart/2005/8/layout/lProcess2"/>
    <dgm:cxn modelId="{17D27537-EB03-4D7F-A025-BF1058B7BAEF}" type="presParOf" srcId="{255F3A27-99DC-4842-8025-12F827C3D79A}" destId="{35F564FE-33B9-47B2-8664-2324F6E7B197}" srcOrd="1" destOrd="0" presId="urn:microsoft.com/office/officeart/2005/8/layout/lProcess2"/>
    <dgm:cxn modelId="{DB1C665F-4488-4ADA-AAD2-CDD096B12CFD}" type="presParOf" srcId="{255F3A27-99DC-4842-8025-12F827C3D79A}" destId="{50E9BFBA-8E7F-487D-A526-AB7CA21B3EA0}" srcOrd="2" destOrd="0" presId="urn:microsoft.com/office/officeart/2005/8/layout/lProcess2"/>
    <dgm:cxn modelId="{4917B7C5-47CE-4B12-A5D4-F62FE1D8A900}" type="presParOf" srcId="{50E9BFBA-8E7F-487D-A526-AB7CA21B3EA0}" destId="{0A000120-4C5C-4339-AA34-3D6F07101345}" srcOrd="0" destOrd="0" presId="urn:microsoft.com/office/officeart/2005/8/layout/lProcess2"/>
    <dgm:cxn modelId="{E234BAA1-2357-4045-A4A9-94BCEDF8C375}" type="presParOf" srcId="{0A000120-4C5C-4339-AA34-3D6F07101345}" destId="{CBF2F769-1D9F-4B9D-9850-75C4BAFD9168}" srcOrd="0" destOrd="0" presId="urn:microsoft.com/office/officeart/2005/8/layout/lProcess2"/>
    <dgm:cxn modelId="{91C41B92-50D2-46D0-8E64-BFE9A26BACC6}" type="presParOf" srcId="{0A000120-4C5C-4339-AA34-3D6F07101345}" destId="{F5C50911-4444-4F74-A0EA-C2865A43EB48}" srcOrd="1" destOrd="0" presId="urn:microsoft.com/office/officeart/2005/8/layout/lProcess2"/>
    <dgm:cxn modelId="{A065A771-944D-4CC6-B52E-98F01E108BF7}" type="presParOf" srcId="{0A000120-4C5C-4339-AA34-3D6F07101345}" destId="{53E56E5F-F2B1-4B49-9E27-89EDFEF3B7C8}" srcOrd="2" destOrd="0" presId="urn:microsoft.com/office/officeart/2005/8/layout/lProcess2"/>
    <dgm:cxn modelId="{F03F1793-839F-4905-9FBC-353FD1CFB06C}" type="presParOf" srcId="{0A000120-4C5C-4339-AA34-3D6F07101345}" destId="{72C40C1C-D6DC-41C6-A393-59BE3352A8CD}" srcOrd="3" destOrd="0" presId="urn:microsoft.com/office/officeart/2005/8/layout/lProcess2"/>
    <dgm:cxn modelId="{8DCE11F1-89BF-4491-9293-98473D8A7B18}" type="presParOf" srcId="{0A000120-4C5C-4339-AA34-3D6F07101345}" destId="{8AB8AF3E-EDEC-461F-AFFF-E91FA120538C}"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156D939-239B-4E90-8722-70C4AEA3D691}"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de-DE"/>
        </a:p>
      </dgm:t>
    </dgm:pt>
    <dgm:pt modelId="{1F8C36B0-C15A-4AB5-8F42-4EC809E91650}">
      <dgm:prSet phldrT="[Text]" custT="1"/>
      <dgm:spPr>
        <a:solidFill>
          <a:srgbClr val="588824"/>
        </a:solidFill>
      </dgm:spPr>
      <dgm:t>
        <a:bodyPr/>
        <a:lstStyle/>
        <a:p>
          <a:r>
            <a:rPr lang="de-DE" sz="1800" dirty="0" smtClean="0"/>
            <a:t>AG-Belastung</a:t>
          </a:r>
          <a:r>
            <a:rPr lang="de-DE" sz="1800" baseline="0" dirty="0" smtClean="0"/>
            <a:t> mtl.</a:t>
          </a:r>
          <a:endParaRPr lang="de-DE" sz="1800" dirty="0"/>
        </a:p>
      </dgm:t>
    </dgm:pt>
    <dgm:pt modelId="{73468E6A-FBD7-4CE7-ADDE-80CEC41D285F}" type="parTrans" cxnId="{6249145E-17BC-46ED-8294-DE6F0D07843C}">
      <dgm:prSet/>
      <dgm:spPr/>
      <dgm:t>
        <a:bodyPr/>
        <a:lstStyle/>
        <a:p>
          <a:endParaRPr lang="de-DE" sz="1800"/>
        </a:p>
      </dgm:t>
    </dgm:pt>
    <dgm:pt modelId="{4C2EE4E4-BEC2-44BA-9A75-35B905203B04}" type="sibTrans" cxnId="{6249145E-17BC-46ED-8294-DE6F0D07843C}">
      <dgm:prSet/>
      <dgm:spPr/>
      <dgm:t>
        <a:bodyPr/>
        <a:lstStyle/>
        <a:p>
          <a:endParaRPr lang="de-DE" sz="1800"/>
        </a:p>
      </dgm:t>
    </dgm:pt>
    <dgm:pt modelId="{34D9EC3B-970C-4A2E-B5C7-81C8ECE2A2E7}">
      <dgm:prSet phldrT="[Text]" custT="1"/>
      <dgm:spPr>
        <a:solidFill>
          <a:srgbClr val="588824"/>
        </a:solidFill>
      </dgm:spPr>
      <dgm:t>
        <a:bodyPr/>
        <a:lstStyle/>
        <a:p>
          <a:r>
            <a:rPr lang="de-DE" sz="1800" smtClean="0"/>
            <a:t>AN-Netto mtl.</a:t>
          </a:r>
          <a:endParaRPr lang="de-DE" sz="1800"/>
        </a:p>
      </dgm:t>
    </dgm:pt>
    <dgm:pt modelId="{3E029051-43ED-4BD7-BE34-CF6EC9C86E66}" type="parTrans" cxnId="{16C566A2-91BA-4257-8EB5-2E115349C31D}">
      <dgm:prSet/>
      <dgm:spPr/>
      <dgm:t>
        <a:bodyPr/>
        <a:lstStyle/>
        <a:p>
          <a:endParaRPr lang="de-DE" sz="1800"/>
        </a:p>
      </dgm:t>
    </dgm:pt>
    <dgm:pt modelId="{84CC46D1-A5E2-40BA-B835-548936A3AB92}" type="sibTrans" cxnId="{16C566A2-91BA-4257-8EB5-2E115349C31D}">
      <dgm:prSet/>
      <dgm:spPr/>
      <dgm:t>
        <a:bodyPr/>
        <a:lstStyle/>
        <a:p>
          <a:endParaRPr lang="de-DE" sz="1800"/>
        </a:p>
      </dgm:t>
    </dgm:pt>
    <dgm:pt modelId="{8563C491-E846-4EA4-9EC1-E1517A93AA6D}">
      <dgm:prSet custT="1"/>
      <dgm:spPr>
        <a:solidFill>
          <a:srgbClr val="588824"/>
        </a:solidFill>
      </dgm:spPr>
      <dgm:t>
        <a:bodyPr/>
        <a:lstStyle/>
        <a:p>
          <a:r>
            <a:rPr lang="de-DE" sz="1800" dirty="0" smtClean="0"/>
            <a:t>Mehrwert pro Jahr</a:t>
          </a:r>
          <a:endParaRPr lang="de-DE" sz="1800" dirty="0"/>
        </a:p>
      </dgm:t>
    </dgm:pt>
    <dgm:pt modelId="{B56A01AD-4331-4D86-9F90-E407A1E07E85}" type="parTrans" cxnId="{61160088-7A76-4B2A-A388-82052EB8C455}">
      <dgm:prSet/>
      <dgm:spPr/>
      <dgm:t>
        <a:bodyPr/>
        <a:lstStyle/>
        <a:p>
          <a:endParaRPr lang="de-DE" sz="1800"/>
        </a:p>
      </dgm:t>
    </dgm:pt>
    <dgm:pt modelId="{655F9287-0B17-44B0-B7CF-0486F0168D98}" type="sibTrans" cxnId="{61160088-7A76-4B2A-A388-82052EB8C455}">
      <dgm:prSet/>
      <dgm:spPr/>
      <dgm:t>
        <a:bodyPr/>
        <a:lstStyle/>
        <a:p>
          <a:endParaRPr lang="de-DE" sz="1800"/>
        </a:p>
      </dgm:t>
    </dgm:pt>
    <dgm:pt modelId="{A715A9D1-5BBA-4DB5-841A-5AF929BA9451}" type="pres">
      <dgm:prSet presAssocID="{9156D939-239B-4E90-8722-70C4AEA3D691}" presName="Name0" presStyleCnt="0">
        <dgm:presLayoutVars>
          <dgm:chMax val="7"/>
          <dgm:chPref val="7"/>
          <dgm:dir/>
        </dgm:presLayoutVars>
      </dgm:prSet>
      <dgm:spPr/>
      <dgm:t>
        <a:bodyPr/>
        <a:lstStyle/>
        <a:p>
          <a:endParaRPr lang="de-DE"/>
        </a:p>
      </dgm:t>
    </dgm:pt>
    <dgm:pt modelId="{6D26656F-DAD6-404B-80D7-DFDB1EB8368F}" type="pres">
      <dgm:prSet presAssocID="{9156D939-239B-4E90-8722-70C4AEA3D691}" presName="Name1" presStyleCnt="0"/>
      <dgm:spPr/>
    </dgm:pt>
    <dgm:pt modelId="{7319729D-4655-4163-B7D4-DABDF7E509A1}" type="pres">
      <dgm:prSet presAssocID="{9156D939-239B-4E90-8722-70C4AEA3D691}" presName="cycle" presStyleCnt="0"/>
      <dgm:spPr/>
    </dgm:pt>
    <dgm:pt modelId="{9D9478EA-9496-4116-A2C5-5D466C579BF3}" type="pres">
      <dgm:prSet presAssocID="{9156D939-239B-4E90-8722-70C4AEA3D691}" presName="srcNode" presStyleLbl="node1" presStyleIdx="0" presStyleCnt="3"/>
      <dgm:spPr/>
    </dgm:pt>
    <dgm:pt modelId="{DB79B2C2-143A-45E3-87AE-738734EC7170}" type="pres">
      <dgm:prSet presAssocID="{9156D939-239B-4E90-8722-70C4AEA3D691}" presName="conn" presStyleLbl="parChTrans1D2" presStyleIdx="0" presStyleCnt="1"/>
      <dgm:spPr/>
      <dgm:t>
        <a:bodyPr/>
        <a:lstStyle/>
        <a:p>
          <a:endParaRPr lang="de-DE"/>
        </a:p>
      </dgm:t>
    </dgm:pt>
    <dgm:pt modelId="{46D269EA-4EEA-4386-A55E-F6435F3432B3}" type="pres">
      <dgm:prSet presAssocID="{9156D939-239B-4E90-8722-70C4AEA3D691}" presName="extraNode" presStyleLbl="node1" presStyleIdx="0" presStyleCnt="3"/>
      <dgm:spPr/>
    </dgm:pt>
    <dgm:pt modelId="{CA099EBC-8AFC-4D78-B8BC-52BEEB58F4BF}" type="pres">
      <dgm:prSet presAssocID="{9156D939-239B-4E90-8722-70C4AEA3D691}" presName="dstNode" presStyleLbl="node1" presStyleIdx="0" presStyleCnt="3"/>
      <dgm:spPr/>
    </dgm:pt>
    <dgm:pt modelId="{FBA6B04D-9EEF-4A8E-8DDE-921F8A39F2E3}" type="pres">
      <dgm:prSet presAssocID="{1F8C36B0-C15A-4AB5-8F42-4EC809E91650}" presName="text_1" presStyleLbl="node1" presStyleIdx="0" presStyleCnt="3">
        <dgm:presLayoutVars>
          <dgm:bulletEnabled val="1"/>
        </dgm:presLayoutVars>
      </dgm:prSet>
      <dgm:spPr/>
      <dgm:t>
        <a:bodyPr/>
        <a:lstStyle/>
        <a:p>
          <a:endParaRPr lang="de-DE"/>
        </a:p>
      </dgm:t>
    </dgm:pt>
    <dgm:pt modelId="{B2187AC9-D94A-40C0-ADF0-2CD41F4FC85A}" type="pres">
      <dgm:prSet presAssocID="{1F8C36B0-C15A-4AB5-8F42-4EC809E91650}" presName="accent_1" presStyleCnt="0"/>
      <dgm:spPr/>
    </dgm:pt>
    <dgm:pt modelId="{461CE4BF-808C-416C-9FDF-CBF9BE5B1F54}" type="pres">
      <dgm:prSet presAssocID="{1F8C36B0-C15A-4AB5-8F42-4EC809E91650}" presName="accentRepeatNode" presStyleLbl="solidFgAcc1" presStyleIdx="0" presStyleCnt="3"/>
      <dgm:spPr/>
    </dgm:pt>
    <dgm:pt modelId="{FF24CFDC-EB3D-4F2F-8E68-4EEA4A6A97A8}" type="pres">
      <dgm:prSet presAssocID="{34D9EC3B-970C-4A2E-B5C7-81C8ECE2A2E7}" presName="text_2" presStyleLbl="node1" presStyleIdx="1" presStyleCnt="3">
        <dgm:presLayoutVars>
          <dgm:bulletEnabled val="1"/>
        </dgm:presLayoutVars>
      </dgm:prSet>
      <dgm:spPr/>
      <dgm:t>
        <a:bodyPr/>
        <a:lstStyle/>
        <a:p>
          <a:endParaRPr lang="de-DE"/>
        </a:p>
      </dgm:t>
    </dgm:pt>
    <dgm:pt modelId="{4EBA3EA5-79DB-40C2-97BB-A94373663238}" type="pres">
      <dgm:prSet presAssocID="{34D9EC3B-970C-4A2E-B5C7-81C8ECE2A2E7}" presName="accent_2" presStyleCnt="0"/>
      <dgm:spPr/>
    </dgm:pt>
    <dgm:pt modelId="{66B3F480-220E-45D0-B9EF-D4249AF91BE1}" type="pres">
      <dgm:prSet presAssocID="{34D9EC3B-970C-4A2E-B5C7-81C8ECE2A2E7}" presName="accentRepeatNode" presStyleLbl="solidFgAcc1" presStyleIdx="1" presStyleCnt="3"/>
      <dgm:spPr/>
    </dgm:pt>
    <dgm:pt modelId="{F7F314D7-A2D2-4150-AD7F-19477301D2C1}" type="pres">
      <dgm:prSet presAssocID="{8563C491-E846-4EA4-9EC1-E1517A93AA6D}" presName="text_3" presStyleLbl="node1" presStyleIdx="2" presStyleCnt="3">
        <dgm:presLayoutVars>
          <dgm:bulletEnabled val="1"/>
        </dgm:presLayoutVars>
      </dgm:prSet>
      <dgm:spPr/>
      <dgm:t>
        <a:bodyPr/>
        <a:lstStyle/>
        <a:p>
          <a:endParaRPr lang="de-DE"/>
        </a:p>
      </dgm:t>
    </dgm:pt>
    <dgm:pt modelId="{31B875A6-EFC2-404F-A227-29A9FC14485F}" type="pres">
      <dgm:prSet presAssocID="{8563C491-E846-4EA4-9EC1-E1517A93AA6D}" presName="accent_3" presStyleCnt="0"/>
      <dgm:spPr/>
    </dgm:pt>
    <dgm:pt modelId="{E56200EA-2500-4BCA-8CD6-334C371947BE}" type="pres">
      <dgm:prSet presAssocID="{8563C491-E846-4EA4-9EC1-E1517A93AA6D}" presName="accentRepeatNode" presStyleLbl="solidFgAcc1" presStyleIdx="2" presStyleCnt="3"/>
      <dgm:spPr/>
    </dgm:pt>
  </dgm:ptLst>
  <dgm:cxnLst>
    <dgm:cxn modelId="{16C566A2-91BA-4257-8EB5-2E115349C31D}" srcId="{9156D939-239B-4E90-8722-70C4AEA3D691}" destId="{34D9EC3B-970C-4A2E-B5C7-81C8ECE2A2E7}" srcOrd="1" destOrd="0" parTransId="{3E029051-43ED-4BD7-BE34-CF6EC9C86E66}" sibTransId="{84CC46D1-A5E2-40BA-B835-548936A3AB92}"/>
    <dgm:cxn modelId="{758F777C-CEB5-4E0F-A36A-CED8E199AED4}" type="presOf" srcId="{4C2EE4E4-BEC2-44BA-9A75-35B905203B04}" destId="{DB79B2C2-143A-45E3-87AE-738734EC7170}" srcOrd="0" destOrd="0" presId="urn:microsoft.com/office/officeart/2008/layout/VerticalCurvedList"/>
    <dgm:cxn modelId="{89AEA24F-A3BC-4405-B253-BCE6DEA5FB74}" type="presOf" srcId="{1F8C36B0-C15A-4AB5-8F42-4EC809E91650}" destId="{FBA6B04D-9EEF-4A8E-8DDE-921F8A39F2E3}" srcOrd="0" destOrd="0" presId="urn:microsoft.com/office/officeart/2008/layout/VerticalCurvedList"/>
    <dgm:cxn modelId="{DBFFB988-7A57-4A88-828B-F3937C17EB61}" type="presOf" srcId="{34D9EC3B-970C-4A2E-B5C7-81C8ECE2A2E7}" destId="{FF24CFDC-EB3D-4F2F-8E68-4EEA4A6A97A8}" srcOrd="0" destOrd="0" presId="urn:microsoft.com/office/officeart/2008/layout/VerticalCurvedList"/>
    <dgm:cxn modelId="{FAC0582D-E0FF-41D5-B595-ECC5E1C81EDB}" type="presOf" srcId="{9156D939-239B-4E90-8722-70C4AEA3D691}" destId="{A715A9D1-5BBA-4DB5-841A-5AF929BA9451}" srcOrd="0" destOrd="0" presId="urn:microsoft.com/office/officeart/2008/layout/VerticalCurvedList"/>
    <dgm:cxn modelId="{DC5FB3A8-9FAA-449A-BA8C-8F6A83137C3F}" type="presOf" srcId="{8563C491-E846-4EA4-9EC1-E1517A93AA6D}" destId="{F7F314D7-A2D2-4150-AD7F-19477301D2C1}" srcOrd="0" destOrd="0" presId="urn:microsoft.com/office/officeart/2008/layout/VerticalCurvedList"/>
    <dgm:cxn modelId="{6249145E-17BC-46ED-8294-DE6F0D07843C}" srcId="{9156D939-239B-4E90-8722-70C4AEA3D691}" destId="{1F8C36B0-C15A-4AB5-8F42-4EC809E91650}" srcOrd="0" destOrd="0" parTransId="{73468E6A-FBD7-4CE7-ADDE-80CEC41D285F}" sibTransId="{4C2EE4E4-BEC2-44BA-9A75-35B905203B04}"/>
    <dgm:cxn modelId="{61160088-7A76-4B2A-A388-82052EB8C455}" srcId="{9156D939-239B-4E90-8722-70C4AEA3D691}" destId="{8563C491-E846-4EA4-9EC1-E1517A93AA6D}" srcOrd="2" destOrd="0" parTransId="{B56A01AD-4331-4D86-9F90-E407A1E07E85}" sibTransId="{655F9287-0B17-44B0-B7CF-0486F0168D98}"/>
    <dgm:cxn modelId="{08D5C682-1192-4499-BEE3-EE9E25DAFB81}" type="presParOf" srcId="{A715A9D1-5BBA-4DB5-841A-5AF929BA9451}" destId="{6D26656F-DAD6-404B-80D7-DFDB1EB8368F}" srcOrd="0" destOrd="0" presId="urn:microsoft.com/office/officeart/2008/layout/VerticalCurvedList"/>
    <dgm:cxn modelId="{3DF43D7A-5D51-4D76-832E-2525778B7F70}" type="presParOf" srcId="{6D26656F-DAD6-404B-80D7-DFDB1EB8368F}" destId="{7319729D-4655-4163-B7D4-DABDF7E509A1}" srcOrd="0" destOrd="0" presId="urn:microsoft.com/office/officeart/2008/layout/VerticalCurvedList"/>
    <dgm:cxn modelId="{2374026D-8176-41EB-87F0-04F3AD11C9C6}" type="presParOf" srcId="{7319729D-4655-4163-B7D4-DABDF7E509A1}" destId="{9D9478EA-9496-4116-A2C5-5D466C579BF3}" srcOrd="0" destOrd="0" presId="urn:microsoft.com/office/officeart/2008/layout/VerticalCurvedList"/>
    <dgm:cxn modelId="{0D4A634A-755B-4BA4-9718-61415E5AB672}" type="presParOf" srcId="{7319729D-4655-4163-B7D4-DABDF7E509A1}" destId="{DB79B2C2-143A-45E3-87AE-738734EC7170}" srcOrd="1" destOrd="0" presId="urn:microsoft.com/office/officeart/2008/layout/VerticalCurvedList"/>
    <dgm:cxn modelId="{AC77E55F-9B57-47EC-B853-EC19A2E4966B}" type="presParOf" srcId="{7319729D-4655-4163-B7D4-DABDF7E509A1}" destId="{46D269EA-4EEA-4386-A55E-F6435F3432B3}" srcOrd="2" destOrd="0" presId="urn:microsoft.com/office/officeart/2008/layout/VerticalCurvedList"/>
    <dgm:cxn modelId="{C1CF2DCB-6BF5-45B2-9E2D-9E868E11CF58}" type="presParOf" srcId="{7319729D-4655-4163-B7D4-DABDF7E509A1}" destId="{CA099EBC-8AFC-4D78-B8BC-52BEEB58F4BF}" srcOrd="3" destOrd="0" presId="urn:microsoft.com/office/officeart/2008/layout/VerticalCurvedList"/>
    <dgm:cxn modelId="{11E93209-A0F0-4D57-A7D8-FFA1F37894A6}" type="presParOf" srcId="{6D26656F-DAD6-404B-80D7-DFDB1EB8368F}" destId="{FBA6B04D-9EEF-4A8E-8DDE-921F8A39F2E3}" srcOrd="1" destOrd="0" presId="urn:microsoft.com/office/officeart/2008/layout/VerticalCurvedList"/>
    <dgm:cxn modelId="{5B9A54D6-A141-465E-B88A-D4B4DC06EF89}" type="presParOf" srcId="{6D26656F-DAD6-404B-80D7-DFDB1EB8368F}" destId="{B2187AC9-D94A-40C0-ADF0-2CD41F4FC85A}" srcOrd="2" destOrd="0" presId="urn:microsoft.com/office/officeart/2008/layout/VerticalCurvedList"/>
    <dgm:cxn modelId="{DB03AEEB-B620-4F81-8850-18256B28B189}" type="presParOf" srcId="{B2187AC9-D94A-40C0-ADF0-2CD41F4FC85A}" destId="{461CE4BF-808C-416C-9FDF-CBF9BE5B1F54}" srcOrd="0" destOrd="0" presId="urn:microsoft.com/office/officeart/2008/layout/VerticalCurvedList"/>
    <dgm:cxn modelId="{1BE92442-0D35-49D7-90D5-DBA03BEAF633}" type="presParOf" srcId="{6D26656F-DAD6-404B-80D7-DFDB1EB8368F}" destId="{FF24CFDC-EB3D-4F2F-8E68-4EEA4A6A97A8}" srcOrd="3" destOrd="0" presId="urn:microsoft.com/office/officeart/2008/layout/VerticalCurvedList"/>
    <dgm:cxn modelId="{097F18AB-816F-40A1-9B34-99366B11E283}" type="presParOf" srcId="{6D26656F-DAD6-404B-80D7-DFDB1EB8368F}" destId="{4EBA3EA5-79DB-40C2-97BB-A94373663238}" srcOrd="4" destOrd="0" presId="urn:microsoft.com/office/officeart/2008/layout/VerticalCurvedList"/>
    <dgm:cxn modelId="{3AE67A4B-4FE7-4D94-B424-1F531FD1878D}" type="presParOf" srcId="{4EBA3EA5-79DB-40C2-97BB-A94373663238}" destId="{66B3F480-220E-45D0-B9EF-D4249AF91BE1}" srcOrd="0" destOrd="0" presId="urn:microsoft.com/office/officeart/2008/layout/VerticalCurvedList"/>
    <dgm:cxn modelId="{2A069926-6DE6-4F5A-8703-B4F194FE230D}" type="presParOf" srcId="{6D26656F-DAD6-404B-80D7-DFDB1EB8368F}" destId="{F7F314D7-A2D2-4150-AD7F-19477301D2C1}" srcOrd="5" destOrd="0" presId="urn:microsoft.com/office/officeart/2008/layout/VerticalCurvedList"/>
    <dgm:cxn modelId="{8A854FB0-14A5-46C0-82D3-DEF4E0AEB62D}" type="presParOf" srcId="{6D26656F-DAD6-404B-80D7-DFDB1EB8368F}" destId="{31B875A6-EFC2-404F-A227-29A9FC14485F}" srcOrd="6" destOrd="0" presId="urn:microsoft.com/office/officeart/2008/layout/VerticalCurvedList"/>
    <dgm:cxn modelId="{77468845-B8EF-4E1A-A174-A4E6475F5E07}" type="presParOf" srcId="{31B875A6-EFC2-404F-A227-29A9FC14485F}" destId="{E56200EA-2500-4BCA-8CD6-334C371947BE}"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DBC9B-FAF8-4D39-B60E-1ADDB3E8848F}">
      <dsp:nvSpPr>
        <dsp:cNvPr id="0" name=""/>
        <dsp:cNvSpPr/>
      </dsp:nvSpPr>
      <dsp:spPr>
        <a:xfrm>
          <a:off x="1009" y="0"/>
          <a:ext cx="2624551" cy="3202576"/>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t>22 € </a:t>
          </a:r>
        </a:p>
        <a:p>
          <a:pPr lvl="0" algn="ctr" defTabSz="800100">
            <a:lnSpc>
              <a:spcPct val="90000"/>
            </a:lnSpc>
            <a:spcBef>
              <a:spcPct val="0"/>
            </a:spcBef>
            <a:spcAft>
              <a:spcPct val="35000"/>
            </a:spcAft>
          </a:pPr>
          <a:r>
            <a:rPr lang="de-DE" sz="1800" kern="1200" dirty="0" smtClean="0"/>
            <a:t>Lohnerhöhung</a:t>
          </a:r>
          <a:endParaRPr lang="de-DE" sz="1800" kern="1200" dirty="0"/>
        </a:p>
      </dsp:txBody>
      <dsp:txXfrm>
        <a:off x="1009" y="0"/>
        <a:ext cx="2624551" cy="960772"/>
      </dsp:txXfrm>
    </dsp:sp>
    <dsp:sp modelId="{09FE1511-A605-4586-86AE-7CAC5DFF0CF5}">
      <dsp:nvSpPr>
        <dsp:cNvPr id="0" name=""/>
        <dsp:cNvSpPr/>
      </dsp:nvSpPr>
      <dsp:spPr>
        <a:xfrm>
          <a:off x="263464" y="961046"/>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25,98 €</a:t>
          </a:r>
          <a:endParaRPr lang="de-DE" sz="1800" kern="1200" dirty="0"/>
        </a:p>
      </dsp:txBody>
      <dsp:txXfrm>
        <a:off x="281892" y="979474"/>
        <a:ext cx="2062785" cy="592321"/>
      </dsp:txXfrm>
    </dsp:sp>
    <dsp:sp modelId="{ED528678-5E36-4CB3-AF18-D3CD22184548}">
      <dsp:nvSpPr>
        <dsp:cNvPr id="0" name=""/>
        <dsp:cNvSpPr/>
      </dsp:nvSpPr>
      <dsp:spPr>
        <a:xfrm>
          <a:off x="263464" y="1687021"/>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smtClean="0"/>
            <a:t>10,20 €</a:t>
          </a:r>
          <a:endParaRPr lang="de-DE" sz="1800" kern="1200" dirty="0"/>
        </a:p>
      </dsp:txBody>
      <dsp:txXfrm>
        <a:off x="281892" y="1705449"/>
        <a:ext cx="2062785" cy="592321"/>
      </dsp:txXfrm>
    </dsp:sp>
    <dsp:sp modelId="{5FCC9486-3CFD-402E-A110-9FF12E51D5A6}">
      <dsp:nvSpPr>
        <dsp:cNvPr id="0" name=""/>
        <dsp:cNvSpPr/>
      </dsp:nvSpPr>
      <dsp:spPr>
        <a:xfrm>
          <a:off x="263464" y="2412995"/>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122,40 €</a:t>
          </a:r>
          <a:endParaRPr lang="de-DE" sz="1800" kern="1200" dirty="0"/>
        </a:p>
      </dsp:txBody>
      <dsp:txXfrm>
        <a:off x="281892" y="2431423"/>
        <a:ext cx="2062785" cy="592321"/>
      </dsp:txXfrm>
    </dsp:sp>
    <dsp:sp modelId="{0BE383BA-38D6-4205-991C-1CF0E10D4721}">
      <dsp:nvSpPr>
        <dsp:cNvPr id="0" name=""/>
        <dsp:cNvSpPr/>
      </dsp:nvSpPr>
      <dsp:spPr>
        <a:xfrm>
          <a:off x="2822402" y="0"/>
          <a:ext cx="2624551" cy="3202576"/>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t>Ca. 22 €</a:t>
          </a:r>
          <a:r>
            <a:rPr lang="de-DE" sz="1800" kern="1200" baseline="0" dirty="0" smtClean="0"/>
            <a:t> Beitrag Gesundheitsbudget</a:t>
          </a:r>
          <a:endParaRPr lang="de-DE" sz="1800" kern="1200" dirty="0"/>
        </a:p>
      </dsp:txBody>
      <dsp:txXfrm>
        <a:off x="2822402" y="0"/>
        <a:ext cx="2624551" cy="960772"/>
      </dsp:txXfrm>
    </dsp:sp>
    <dsp:sp modelId="{641F6A21-1044-4625-A286-4164A47BED35}">
      <dsp:nvSpPr>
        <dsp:cNvPr id="0" name=""/>
        <dsp:cNvSpPr/>
      </dsp:nvSpPr>
      <dsp:spPr>
        <a:xfrm>
          <a:off x="3084857" y="961046"/>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22,00 €</a:t>
          </a:r>
          <a:endParaRPr lang="de-DE" sz="1800" kern="1200" dirty="0"/>
        </a:p>
      </dsp:txBody>
      <dsp:txXfrm>
        <a:off x="3103285" y="979474"/>
        <a:ext cx="2062785" cy="592321"/>
      </dsp:txXfrm>
    </dsp:sp>
    <dsp:sp modelId="{D5F67B8E-0557-4FAE-8F6E-81EDDC30B097}">
      <dsp:nvSpPr>
        <dsp:cNvPr id="0" name=""/>
        <dsp:cNvSpPr/>
      </dsp:nvSpPr>
      <dsp:spPr>
        <a:xfrm>
          <a:off x="3084857" y="1687021"/>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0 €</a:t>
          </a:r>
          <a:endParaRPr lang="de-DE" sz="1800" kern="1200" dirty="0"/>
        </a:p>
      </dsp:txBody>
      <dsp:txXfrm>
        <a:off x="3103285" y="1705449"/>
        <a:ext cx="2062785" cy="592321"/>
      </dsp:txXfrm>
    </dsp:sp>
    <dsp:sp modelId="{1D8977B2-464C-40B9-B939-74791AFE1AE9}">
      <dsp:nvSpPr>
        <dsp:cNvPr id="0" name=""/>
        <dsp:cNvSpPr/>
      </dsp:nvSpPr>
      <dsp:spPr>
        <a:xfrm>
          <a:off x="3084857" y="2412995"/>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600 €</a:t>
          </a:r>
          <a:endParaRPr lang="de-DE" sz="1800" kern="1200" dirty="0"/>
        </a:p>
      </dsp:txBody>
      <dsp:txXfrm>
        <a:off x="3103285" y="2431423"/>
        <a:ext cx="2062785" cy="592321"/>
      </dsp:txXfrm>
    </dsp:sp>
    <dsp:sp modelId="{CE544155-E16F-4779-A19B-140B6AEEEA79}">
      <dsp:nvSpPr>
        <dsp:cNvPr id="0" name=""/>
        <dsp:cNvSpPr/>
      </dsp:nvSpPr>
      <dsp:spPr>
        <a:xfrm>
          <a:off x="5643795" y="0"/>
          <a:ext cx="2624551" cy="3202576"/>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t>20 € Sachbezug </a:t>
          </a:r>
        </a:p>
        <a:p>
          <a:pPr lvl="0" algn="ctr" defTabSz="800100">
            <a:lnSpc>
              <a:spcPct val="90000"/>
            </a:lnSpc>
            <a:spcBef>
              <a:spcPct val="0"/>
            </a:spcBef>
            <a:spcAft>
              <a:spcPct val="35000"/>
            </a:spcAft>
          </a:pPr>
          <a:r>
            <a:rPr lang="de-DE" sz="1800" kern="1200" dirty="0" smtClean="0"/>
            <a:t>(z.B.</a:t>
          </a:r>
          <a:r>
            <a:rPr lang="de-DE" sz="1800" kern="1200" baseline="0" dirty="0" smtClean="0"/>
            <a:t> Tankgutschein)</a:t>
          </a:r>
          <a:r>
            <a:rPr lang="de-DE" sz="1800" kern="1200" dirty="0" smtClean="0"/>
            <a:t> </a:t>
          </a:r>
          <a:endParaRPr lang="de-DE" sz="1800" kern="1200" dirty="0"/>
        </a:p>
      </dsp:txBody>
      <dsp:txXfrm>
        <a:off x="5643795" y="0"/>
        <a:ext cx="2624551" cy="960772"/>
      </dsp:txXfrm>
    </dsp:sp>
    <dsp:sp modelId="{CBF2F769-1D9F-4B9D-9850-75C4BAFD9168}">
      <dsp:nvSpPr>
        <dsp:cNvPr id="0" name=""/>
        <dsp:cNvSpPr/>
      </dsp:nvSpPr>
      <dsp:spPr>
        <a:xfrm>
          <a:off x="5906250" y="961046"/>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22,00</a:t>
          </a:r>
          <a:r>
            <a:rPr lang="de-DE" sz="1800" kern="1200" baseline="0" dirty="0" smtClean="0"/>
            <a:t> €</a:t>
          </a:r>
          <a:endParaRPr lang="de-DE" sz="1800" kern="1200" dirty="0"/>
        </a:p>
      </dsp:txBody>
      <dsp:txXfrm>
        <a:off x="5924678" y="979474"/>
        <a:ext cx="2062785" cy="592321"/>
      </dsp:txXfrm>
    </dsp:sp>
    <dsp:sp modelId="{53E56E5F-F2B1-4B49-9E27-89EDFEF3B7C8}">
      <dsp:nvSpPr>
        <dsp:cNvPr id="0" name=""/>
        <dsp:cNvSpPr/>
      </dsp:nvSpPr>
      <dsp:spPr>
        <a:xfrm>
          <a:off x="5906250" y="1687021"/>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22,00 €</a:t>
          </a:r>
          <a:endParaRPr lang="de-DE" sz="1800" kern="1200" dirty="0"/>
        </a:p>
      </dsp:txBody>
      <dsp:txXfrm>
        <a:off x="5924678" y="1705449"/>
        <a:ext cx="2062785" cy="592321"/>
      </dsp:txXfrm>
    </dsp:sp>
    <dsp:sp modelId="{8AB8AF3E-EDEC-461F-AFFF-E91FA120538C}">
      <dsp:nvSpPr>
        <dsp:cNvPr id="0" name=""/>
        <dsp:cNvSpPr/>
      </dsp:nvSpPr>
      <dsp:spPr>
        <a:xfrm>
          <a:off x="5906250" y="2412995"/>
          <a:ext cx="2099641" cy="62917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264 €</a:t>
          </a:r>
          <a:endParaRPr lang="de-DE" sz="1800" kern="1200" dirty="0"/>
        </a:p>
      </dsp:txBody>
      <dsp:txXfrm>
        <a:off x="5924678" y="2431423"/>
        <a:ext cx="2062785" cy="5923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9B2C2-143A-45E3-87AE-738734EC7170}">
      <dsp:nvSpPr>
        <dsp:cNvPr id="0" name=""/>
        <dsp:cNvSpPr/>
      </dsp:nvSpPr>
      <dsp:spPr>
        <a:xfrm>
          <a:off x="-2658677" y="-410136"/>
          <a:ext cx="3173393" cy="3173393"/>
        </a:xfrm>
        <a:prstGeom prst="blockArc">
          <a:avLst>
            <a:gd name="adj1" fmla="val 18900000"/>
            <a:gd name="adj2" fmla="val 2700000"/>
            <a:gd name="adj3" fmla="val 681"/>
          </a:avLst>
        </a:pr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BA6B04D-9EEF-4A8E-8DDE-921F8A39F2E3}">
      <dsp:nvSpPr>
        <dsp:cNvPr id="0" name=""/>
        <dsp:cNvSpPr/>
      </dsp:nvSpPr>
      <dsp:spPr>
        <a:xfrm>
          <a:off x="330921" y="235311"/>
          <a:ext cx="2675661" cy="470624"/>
        </a:xfrm>
        <a:prstGeom prst="rect">
          <a:avLst/>
        </a:prstGeom>
        <a:solidFill>
          <a:srgbClr val="58882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73558" tIns="45720" rIns="45720" bIns="45720" numCol="1" spcCol="1270" anchor="ctr" anchorCtr="0">
          <a:noAutofit/>
        </a:bodyPr>
        <a:lstStyle/>
        <a:p>
          <a:pPr lvl="0" algn="l" defTabSz="800100">
            <a:lnSpc>
              <a:spcPct val="90000"/>
            </a:lnSpc>
            <a:spcBef>
              <a:spcPct val="0"/>
            </a:spcBef>
            <a:spcAft>
              <a:spcPct val="35000"/>
            </a:spcAft>
          </a:pPr>
          <a:r>
            <a:rPr lang="de-DE" sz="1800" kern="1200" dirty="0" smtClean="0"/>
            <a:t>AG-Belastung</a:t>
          </a:r>
          <a:r>
            <a:rPr lang="de-DE" sz="1800" kern="1200" baseline="0" dirty="0" smtClean="0"/>
            <a:t> mtl.</a:t>
          </a:r>
          <a:endParaRPr lang="de-DE" sz="1800" kern="1200" dirty="0"/>
        </a:p>
      </dsp:txBody>
      <dsp:txXfrm>
        <a:off x="330921" y="235311"/>
        <a:ext cx="2675661" cy="470624"/>
      </dsp:txXfrm>
    </dsp:sp>
    <dsp:sp modelId="{461CE4BF-808C-416C-9FDF-CBF9BE5B1F54}">
      <dsp:nvSpPr>
        <dsp:cNvPr id="0" name=""/>
        <dsp:cNvSpPr/>
      </dsp:nvSpPr>
      <dsp:spPr>
        <a:xfrm>
          <a:off x="36781" y="176483"/>
          <a:ext cx="588280" cy="58828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F24CFDC-EB3D-4F2F-8E68-4EEA4A6A97A8}">
      <dsp:nvSpPr>
        <dsp:cNvPr id="0" name=""/>
        <dsp:cNvSpPr/>
      </dsp:nvSpPr>
      <dsp:spPr>
        <a:xfrm>
          <a:off x="501992" y="941247"/>
          <a:ext cx="2504590" cy="470624"/>
        </a:xfrm>
        <a:prstGeom prst="rect">
          <a:avLst/>
        </a:prstGeom>
        <a:solidFill>
          <a:srgbClr val="58882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73558" tIns="45720" rIns="45720" bIns="45720" numCol="1" spcCol="1270" anchor="ctr" anchorCtr="0">
          <a:noAutofit/>
        </a:bodyPr>
        <a:lstStyle/>
        <a:p>
          <a:pPr lvl="0" algn="l" defTabSz="800100">
            <a:lnSpc>
              <a:spcPct val="90000"/>
            </a:lnSpc>
            <a:spcBef>
              <a:spcPct val="0"/>
            </a:spcBef>
            <a:spcAft>
              <a:spcPct val="35000"/>
            </a:spcAft>
          </a:pPr>
          <a:r>
            <a:rPr lang="de-DE" sz="1800" kern="1200" smtClean="0"/>
            <a:t>AN-Netto mtl.</a:t>
          </a:r>
          <a:endParaRPr lang="de-DE" sz="1800" kern="1200"/>
        </a:p>
      </dsp:txBody>
      <dsp:txXfrm>
        <a:off x="501992" y="941247"/>
        <a:ext cx="2504590" cy="470624"/>
      </dsp:txXfrm>
    </dsp:sp>
    <dsp:sp modelId="{66B3F480-220E-45D0-B9EF-D4249AF91BE1}">
      <dsp:nvSpPr>
        <dsp:cNvPr id="0" name=""/>
        <dsp:cNvSpPr/>
      </dsp:nvSpPr>
      <dsp:spPr>
        <a:xfrm>
          <a:off x="207852" y="882419"/>
          <a:ext cx="588280" cy="58828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7F314D7-A2D2-4150-AD7F-19477301D2C1}">
      <dsp:nvSpPr>
        <dsp:cNvPr id="0" name=""/>
        <dsp:cNvSpPr/>
      </dsp:nvSpPr>
      <dsp:spPr>
        <a:xfrm>
          <a:off x="330921" y="1647184"/>
          <a:ext cx="2675661" cy="470624"/>
        </a:xfrm>
        <a:prstGeom prst="rect">
          <a:avLst/>
        </a:prstGeom>
        <a:solidFill>
          <a:srgbClr val="58882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73558" tIns="45720" rIns="45720" bIns="45720" numCol="1" spcCol="1270" anchor="ctr" anchorCtr="0">
          <a:noAutofit/>
        </a:bodyPr>
        <a:lstStyle/>
        <a:p>
          <a:pPr lvl="0" algn="l" defTabSz="800100">
            <a:lnSpc>
              <a:spcPct val="90000"/>
            </a:lnSpc>
            <a:spcBef>
              <a:spcPct val="0"/>
            </a:spcBef>
            <a:spcAft>
              <a:spcPct val="35000"/>
            </a:spcAft>
          </a:pPr>
          <a:r>
            <a:rPr lang="de-DE" sz="1800" kern="1200" dirty="0" smtClean="0"/>
            <a:t>Mehrwert pro Jahr</a:t>
          </a:r>
          <a:endParaRPr lang="de-DE" sz="1800" kern="1200" dirty="0"/>
        </a:p>
      </dsp:txBody>
      <dsp:txXfrm>
        <a:off x="330921" y="1647184"/>
        <a:ext cx="2675661" cy="470624"/>
      </dsp:txXfrm>
    </dsp:sp>
    <dsp:sp modelId="{E56200EA-2500-4BCA-8CD6-334C371947BE}">
      <dsp:nvSpPr>
        <dsp:cNvPr id="0" name=""/>
        <dsp:cNvSpPr/>
      </dsp:nvSpPr>
      <dsp:spPr>
        <a:xfrm>
          <a:off x="36781" y="1588356"/>
          <a:ext cx="588280" cy="58828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21.06.2023</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21.06.2023</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AK: Vergleichen wir das Gesundheitsbudgets hinsichtlich der Nettowirkung beim Mitarbeiter mit den Alternativen Lohnerhöhung oder Sachbezug  gewinnt das Gesundheitsbudget ganz klar.</a:t>
            </a:r>
            <a:endParaRPr lang="de-DE" dirty="0"/>
          </a:p>
        </p:txBody>
      </p:sp>
    </p:spTree>
    <p:extLst>
      <p:ext uri="{BB962C8B-B14F-4D97-AF65-F5344CB8AC3E}">
        <p14:creationId xmlns:p14="http://schemas.microsoft.com/office/powerpoint/2010/main" val="834599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0165805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49" y="3002280"/>
            <a:ext cx="10168149" cy="523220"/>
          </a:xfrm>
          <a:prstGeom prst="rect">
            <a:avLst/>
          </a:prstGeom>
          <a:noFill/>
        </p:spPr>
        <p:txBody>
          <a:bodyPr wrap="square" rtlCol="0">
            <a:spAutoFit/>
          </a:bodyPr>
          <a:lstStyle/>
          <a:p>
            <a:r>
              <a:rPr lang="de-DE" sz="2800" b="1" dirty="0" smtClean="0">
                <a:solidFill>
                  <a:srgbClr val="1D2D4B"/>
                </a:solidFill>
              </a:rPr>
              <a:t>Vorsorge | Workshop II</a:t>
            </a:r>
          </a:p>
        </p:txBody>
      </p:sp>
    </p:spTree>
    <p:extLst>
      <p:ext uri="{BB962C8B-B14F-4D97-AF65-F5344CB8AC3E}">
        <p14:creationId xmlns:p14="http://schemas.microsoft.com/office/powerpoint/2010/main" val="7015496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pic>
        <p:nvPicPr>
          <p:cNvPr id="5" name="Grafik 4"/>
          <p:cNvPicPr>
            <a:picLocks noChangeAspect="1"/>
          </p:cNvPicPr>
          <p:nvPr/>
        </p:nvPicPr>
        <p:blipFill>
          <a:blip r:embed="rId2"/>
          <a:stretch>
            <a:fillRect/>
          </a:stretch>
        </p:blipFill>
        <p:spPr>
          <a:xfrm>
            <a:off x="3999871" y="71786"/>
            <a:ext cx="4295775" cy="1400175"/>
          </a:xfrm>
          <a:prstGeom prst="rect">
            <a:avLst/>
          </a:prstGeom>
        </p:spPr>
      </p:pic>
      <p:sp>
        <p:nvSpPr>
          <p:cNvPr id="6" name="Textfeld 5"/>
          <p:cNvSpPr txBox="1"/>
          <p:nvPr/>
        </p:nvSpPr>
        <p:spPr>
          <a:xfrm>
            <a:off x="215660" y="577970"/>
            <a:ext cx="8864720" cy="646331"/>
          </a:xfrm>
          <a:prstGeom prst="rect">
            <a:avLst/>
          </a:prstGeom>
          <a:noFill/>
        </p:spPr>
        <p:txBody>
          <a:bodyPr wrap="square" rtlCol="0">
            <a:spAutoFit/>
          </a:bodyPr>
          <a:lstStyle/>
          <a:p>
            <a:r>
              <a:rPr lang="de-DE" sz="3600" dirty="0" smtClean="0"/>
              <a:t>Exklusiv bei AXA</a:t>
            </a:r>
            <a:endParaRPr lang="de-DE" sz="3600" dirty="0"/>
          </a:p>
        </p:txBody>
      </p:sp>
      <p:pic>
        <p:nvPicPr>
          <p:cNvPr id="7" name="Grafik 6"/>
          <p:cNvPicPr>
            <a:picLocks noChangeAspect="1"/>
          </p:cNvPicPr>
          <p:nvPr/>
        </p:nvPicPr>
        <p:blipFill>
          <a:blip r:embed="rId3"/>
          <a:stretch>
            <a:fillRect/>
          </a:stretch>
        </p:blipFill>
        <p:spPr>
          <a:xfrm>
            <a:off x="1815321" y="1730485"/>
            <a:ext cx="7905750" cy="4905375"/>
          </a:xfrm>
          <a:prstGeom prst="rect">
            <a:avLst/>
          </a:prstGeom>
        </p:spPr>
      </p:pic>
    </p:spTree>
    <p:extLst>
      <p:ext uri="{BB962C8B-B14F-4D97-AF65-F5344CB8AC3E}">
        <p14:creationId xmlns:p14="http://schemas.microsoft.com/office/powerpoint/2010/main" val="1213358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pic>
        <p:nvPicPr>
          <p:cNvPr id="5" name="Grafik 4"/>
          <p:cNvPicPr>
            <a:picLocks noChangeAspect="1"/>
          </p:cNvPicPr>
          <p:nvPr/>
        </p:nvPicPr>
        <p:blipFill>
          <a:blip r:embed="rId2"/>
          <a:stretch>
            <a:fillRect/>
          </a:stretch>
        </p:blipFill>
        <p:spPr>
          <a:xfrm>
            <a:off x="401847" y="1497761"/>
            <a:ext cx="8610600" cy="4914900"/>
          </a:xfrm>
          <a:prstGeom prst="rect">
            <a:avLst/>
          </a:prstGeom>
        </p:spPr>
      </p:pic>
    </p:spTree>
    <p:extLst>
      <p:ext uri="{BB962C8B-B14F-4D97-AF65-F5344CB8AC3E}">
        <p14:creationId xmlns:p14="http://schemas.microsoft.com/office/powerpoint/2010/main" val="1166766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pic>
        <p:nvPicPr>
          <p:cNvPr id="5" name="Grafik 4"/>
          <p:cNvPicPr>
            <a:picLocks noChangeAspect="1"/>
          </p:cNvPicPr>
          <p:nvPr/>
        </p:nvPicPr>
        <p:blipFill>
          <a:blip r:embed="rId2"/>
          <a:stretch>
            <a:fillRect/>
          </a:stretch>
        </p:blipFill>
        <p:spPr>
          <a:xfrm>
            <a:off x="584080" y="1427731"/>
            <a:ext cx="8496300" cy="4924425"/>
          </a:xfrm>
          <a:prstGeom prst="rect">
            <a:avLst/>
          </a:prstGeom>
        </p:spPr>
      </p:pic>
    </p:spTree>
    <p:extLst>
      <p:ext uri="{BB962C8B-B14F-4D97-AF65-F5344CB8AC3E}">
        <p14:creationId xmlns:p14="http://schemas.microsoft.com/office/powerpoint/2010/main" val="2180108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pic>
        <p:nvPicPr>
          <p:cNvPr id="5" name="Grafik 4"/>
          <p:cNvPicPr>
            <a:picLocks noChangeAspect="1"/>
          </p:cNvPicPr>
          <p:nvPr/>
        </p:nvPicPr>
        <p:blipFill>
          <a:blip r:embed="rId2"/>
          <a:stretch>
            <a:fillRect/>
          </a:stretch>
        </p:blipFill>
        <p:spPr>
          <a:xfrm>
            <a:off x="578958" y="1550418"/>
            <a:ext cx="8239125" cy="4895850"/>
          </a:xfrm>
          <a:prstGeom prst="rect">
            <a:avLst/>
          </a:prstGeom>
        </p:spPr>
      </p:pic>
      <p:sp>
        <p:nvSpPr>
          <p:cNvPr id="7" name="Textfeld 6"/>
          <p:cNvSpPr txBox="1"/>
          <p:nvPr/>
        </p:nvSpPr>
        <p:spPr>
          <a:xfrm>
            <a:off x="7142672" y="5624423"/>
            <a:ext cx="4749920" cy="369332"/>
          </a:xfrm>
          <a:prstGeom prst="rect">
            <a:avLst/>
          </a:prstGeom>
          <a:noFill/>
        </p:spPr>
        <p:txBody>
          <a:bodyPr wrap="square" rtlCol="0">
            <a:spAutoFit/>
          </a:bodyPr>
          <a:lstStyle/>
          <a:p>
            <a:r>
              <a:rPr lang="de-DE" dirty="0" smtClean="0"/>
              <a:t>€ 2,75 pro Mitarbeiter (als Zusatzbaustein)</a:t>
            </a:r>
            <a:endParaRPr lang="de-DE" dirty="0"/>
          </a:p>
        </p:txBody>
      </p:sp>
    </p:spTree>
    <p:extLst>
      <p:ext uri="{BB962C8B-B14F-4D97-AF65-F5344CB8AC3E}">
        <p14:creationId xmlns:p14="http://schemas.microsoft.com/office/powerpoint/2010/main" val="435333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6" name="Textfeld 5"/>
          <p:cNvSpPr txBox="1"/>
          <p:nvPr/>
        </p:nvSpPr>
        <p:spPr>
          <a:xfrm>
            <a:off x="215660" y="577970"/>
            <a:ext cx="8864720" cy="646331"/>
          </a:xfrm>
          <a:prstGeom prst="rect">
            <a:avLst/>
          </a:prstGeom>
          <a:noFill/>
        </p:spPr>
        <p:txBody>
          <a:bodyPr wrap="square" rtlCol="0">
            <a:spAutoFit/>
          </a:bodyPr>
          <a:lstStyle/>
          <a:p>
            <a:r>
              <a:rPr lang="de-DE" sz="3600" dirty="0" smtClean="0"/>
              <a:t>Exklusiv bei AXA</a:t>
            </a:r>
            <a:endParaRPr lang="de-DE" sz="3600" dirty="0"/>
          </a:p>
        </p:txBody>
      </p:sp>
      <p:pic>
        <p:nvPicPr>
          <p:cNvPr id="3" name="Grafik 2"/>
          <p:cNvPicPr>
            <a:picLocks noChangeAspect="1"/>
          </p:cNvPicPr>
          <p:nvPr/>
        </p:nvPicPr>
        <p:blipFill>
          <a:blip r:embed="rId2"/>
          <a:stretch>
            <a:fillRect/>
          </a:stretch>
        </p:blipFill>
        <p:spPr>
          <a:xfrm>
            <a:off x="720665" y="1703956"/>
            <a:ext cx="8801100" cy="4648200"/>
          </a:xfrm>
          <a:prstGeom prst="rect">
            <a:avLst/>
          </a:prstGeom>
        </p:spPr>
      </p:pic>
      <p:pic>
        <p:nvPicPr>
          <p:cNvPr id="9" name="Grafik 8"/>
          <p:cNvPicPr>
            <a:picLocks noChangeAspect="1"/>
          </p:cNvPicPr>
          <p:nvPr/>
        </p:nvPicPr>
        <p:blipFill>
          <a:blip r:embed="rId3"/>
          <a:stretch>
            <a:fillRect/>
          </a:stretch>
        </p:blipFill>
        <p:spPr>
          <a:xfrm>
            <a:off x="4031052" y="406853"/>
            <a:ext cx="3543300" cy="1057275"/>
          </a:xfrm>
          <a:prstGeom prst="rect">
            <a:avLst/>
          </a:prstGeom>
        </p:spPr>
      </p:pic>
      <p:sp>
        <p:nvSpPr>
          <p:cNvPr id="10" name="Textfeld 9"/>
          <p:cNvSpPr txBox="1"/>
          <p:nvPr/>
        </p:nvSpPr>
        <p:spPr>
          <a:xfrm>
            <a:off x="8923129" y="5663865"/>
            <a:ext cx="3499088" cy="646331"/>
          </a:xfrm>
          <a:prstGeom prst="rect">
            <a:avLst/>
          </a:prstGeom>
          <a:noFill/>
        </p:spPr>
        <p:txBody>
          <a:bodyPr wrap="square" rtlCol="0">
            <a:spAutoFit/>
          </a:bodyPr>
          <a:lstStyle/>
          <a:p>
            <a:r>
              <a:rPr lang="de-DE" dirty="0" smtClean="0">
                <a:solidFill>
                  <a:srgbClr val="00B050"/>
                </a:solidFill>
              </a:rPr>
              <a:t>€ 5,25 </a:t>
            </a:r>
            <a:r>
              <a:rPr lang="de-DE" dirty="0" err="1" smtClean="0">
                <a:solidFill>
                  <a:srgbClr val="00B050"/>
                </a:solidFill>
              </a:rPr>
              <a:t>p.P</a:t>
            </a:r>
            <a:r>
              <a:rPr lang="de-DE" dirty="0" smtClean="0">
                <a:solidFill>
                  <a:srgbClr val="00B050"/>
                </a:solidFill>
              </a:rPr>
              <a:t> (1x Jahr)</a:t>
            </a:r>
          </a:p>
          <a:p>
            <a:r>
              <a:rPr lang="de-DE" dirty="0" smtClean="0">
                <a:solidFill>
                  <a:srgbClr val="00B050"/>
                </a:solidFill>
              </a:rPr>
              <a:t>€ 2,63 </a:t>
            </a:r>
            <a:r>
              <a:rPr lang="de-DE" dirty="0" err="1" smtClean="0">
                <a:solidFill>
                  <a:srgbClr val="00B050"/>
                </a:solidFill>
              </a:rPr>
              <a:t>p.P</a:t>
            </a:r>
            <a:r>
              <a:rPr lang="de-DE" dirty="0" smtClean="0">
                <a:solidFill>
                  <a:srgbClr val="00B050"/>
                </a:solidFill>
              </a:rPr>
              <a:t> (alle 2 Jahre)</a:t>
            </a:r>
            <a:endParaRPr lang="de-DE" dirty="0">
              <a:solidFill>
                <a:srgbClr val="00B050"/>
              </a:solidFill>
            </a:endParaRPr>
          </a:p>
        </p:txBody>
      </p:sp>
    </p:spTree>
    <p:extLst>
      <p:ext uri="{BB962C8B-B14F-4D97-AF65-F5344CB8AC3E}">
        <p14:creationId xmlns:p14="http://schemas.microsoft.com/office/powerpoint/2010/main" val="2786972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pic>
        <p:nvPicPr>
          <p:cNvPr id="5" name="Grafik 4"/>
          <p:cNvPicPr>
            <a:picLocks noChangeAspect="1"/>
          </p:cNvPicPr>
          <p:nvPr/>
        </p:nvPicPr>
        <p:blipFill>
          <a:blip r:embed="rId2"/>
          <a:stretch>
            <a:fillRect/>
          </a:stretch>
        </p:blipFill>
        <p:spPr>
          <a:xfrm>
            <a:off x="886723" y="1197903"/>
            <a:ext cx="8572500" cy="4962525"/>
          </a:xfrm>
          <a:prstGeom prst="rect">
            <a:avLst/>
          </a:prstGeom>
        </p:spPr>
      </p:pic>
    </p:spTree>
    <p:extLst>
      <p:ext uri="{BB962C8B-B14F-4D97-AF65-F5344CB8AC3E}">
        <p14:creationId xmlns:p14="http://schemas.microsoft.com/office/powerpoint/2010/main" val="621654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pic>
        <p:nvPicPr>
          <p:cNvPr id="5" name="Grafik 4"/>
          <p:cNvPicPr>
            <a:picLocks noChangeAspect="1"/>
          </p:cNvPicPr>
          <p:nvPr/>
        </p:nvPicPr>
        <p:blipFill>
          <a:blip r:embed="rId2"/>
          <a:stretch>
            <a:fillRect/>
          </a:stretch>
        </p:blipFill>
        <p:spPr>
          <a:xfrm>
            <a:off x="997968" y="1654654"/>
            <a:ext cx="8591550" cy="4514850"/>
          </a:xfrm>
          <a:prstGeom prst="rect">
            <a:avLst/>
          </a:prstGeom>
        </p:spPr>
      </p:pic>
      <p:sp>
        <p:nvSpPr>
          <p:cNvPr id="6" name="Textfeld 5"/>
          <p:cNvSpPr txBox="1"/>
          <p:nvPr/>
        </p:nvSpPr>
        <p:spPr>
          <a:xfrm>
            <a:off x="7445764" y="5692450"/>
            <a:ext cx="4287508" cy="954107"/>
          </a:xfrm>
          <a:prstGeom prst="rect">
            <a:avLst/>
          </a:prstGeom>
          <a:noFill/>
        </p:spPr>
        <p:txBody>
          <a:bodyPr wrap="square" rtlCol="0">
            <a:spAutoFit/>
          </a:bodyPr>
          <a:lstStyle/>
          <a:p>
            <a:r>
              <a:rPr lang="de-DE" sz="2800" dirty="0" smtClean="0">
                <a:solidFill>
                  <a:srgbClr val="00B050"/>
                </a:solidFill>
              </a:rPr>
              <a:t>€ 5,25 </a:t>
            </a:r>
            <a:r>
              <a:rPr lang="de-DE" sz="2800" dirty="0" err="1" smtClean="0">
                <a:solidFill>
                  <a:srgbClr val="00B050"/>
                </a:solidFill>
              </a:rPr>
              <a:t>p.P</a:t>
            </a:r>
            <a:r>
              <a:rPr lang="de-DE" sz="2800" dirty="0" smtClean="0">
                <a:solidFill>
                  <a:srgbClr val="00B050"/>
                </a:solidFill>
              </a:rPr>
              <a:t> (1x Jahr)</a:t>
            </a:r>
          </a:p>
          <a:p>
            <a:r>
              <a:rPr lang="de-DE" sz="2800" dirty="0" smtClean="0">
                <a:solidFill>
                  <a:srgbClr val="00B050"/>
                </a:solidFill>
              </a:rPr>
              <a:t>€ 2,63 </a:t>
            </a:r>
            <a:r>
              <a:rPr lang="de-DE" sz="2800" dirty="0" err="1" smtClean="0">
                <a:solidFill>
                  <a:srgbClr val="00B050"/>
                </a:solidFill>
              </a:rPr>
              <a:t>p.P</a:t>
            </a:r>
            <a:r>
              <a:rPr lang="de-DE" sz="2800" dirty="0" smtClean="0">
                <a:solidFill>
                  <a:srgbClr val="00B050"/>
                </a:solidFill>
              </a:rPr>
              <a:t> (alle 2 Jahre)</a:t>
            </a:r>
            <a:endParaRPr lang="de-DE" sz="2800" dirty="0">
              <a:solidFill>
                <a:srgbClr val="00B050"/>
              </a:solidFill>
            </a:endParaRPr>
          </a:p>
        </p:txBody>
      </p:sp>
    </p:spTree>
    <p:extLst>
      <p:ext uri="{BB962C8B-B14F-4D97-AF65-F5344CB8AC3E}">
        <p14:creationId xmlns:p14="http://schemas.microsoft.com/office/powerpoint/2010/main" val="1374373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pic>
        <p:nvPicPr>
          <p:cNvPr id="5" name="Grafik 4"/>
          <p:cNvPicPr>
            <a:picLocks noChangeAspect="1"/>
          </p:cNvPicPr>
          <p:nvPr/>
        </p:nvPicPr>
        <p:blipFill>
          <a:blip r:embed="rId2"/>
          <a:stretch>
            <a:fillRect/>
          </a:stretch>
        </p:blipFill>
        <p:spPr>
          <a:xfrm>
            <a:off x="275208" y="1514745"/>
            <a:ext cx="11055658" cy="4504922"/>
          </a:xfrm>
          <a:prstGeom prst="rect">
            <a:avLst/>
          </a:prstGeom>
        </p:spPr>
      </p:pic>
      <p:sp>
        <p:nvSpPr>
          <p:cNvPr id="4" name="Titel 3"/>
          <p:cNvSpPr>
            <a:spLocks noGrp="1"/>
          </p:cNvSpPr>
          <p:nvPr>
            <p:ph type="title"/>
          </p:nvPr>
        </p:nvSpPr>
        <p:spPr/>
        <p:txBody>
          <a:bodyPr/>
          <a:lstStyle/>
          <a:p>
            <a:r>
              <a:rPr lang="de-DE" dirty="0" smtClean="0"/>
              <a:t>„Die Hannoversche“ BU</a:t>
            </a:r>
            <a:endParaRPr lang="de-DE" dirty="0"/>
          </a:p>
        </p:txBody>
      </p:sp>
      <p:sp>
        <p:nvSpPr>
          <p:cNvPr id="6" name="Textfeld 5"/>
          <p:cNvSpPr txBox="1"/>
          <p:nvPr/>
        </p:nvSpPr>
        <p:spPr>
          <a:xfrm>
            <a:off x="5166803" y="3773010"/>
            <a:ext cx="6564279" cy="923330"/>
          </a:xfrm>
          <a:prstGeom prst="rect">
            <a:avLst/>
          </a:prstGeom>
          <a:solidFill>
            <a:srgbClr val="92D050"/>
          </a:solidFill>
        </p:spPr>
        <p:txBody>
          <a:bodyPr wrap="square" rtlCol="0">
            <a:spAutoFit/>
          </a:bodyPr>
          <a:lstStyle/>
          <a:p>
            <a:pPr lvl="0"/>
            <a:r>
              <a:rPr lang="de-DE" dirty="0"/>
              <a:t>Individuelle </a:t>
            </a:r>
            <a:r>
              <a:rPr lang="de-DE" dirty="0" smtClean="0"/>
              <a:t>manuelle </a:t>
            </a:r>
            <a:r>
              <a:rPr lang="de-DE" dirty="0"/>
              <a:t>Risikoprüfung </a:t>
            </a:r>
            <a:r>
              <a:rPr lang="de-DE" dirty="0" smtClean="0"/>
              <a:t>BU</a:t>
            </a:r>
          </a:p>
          <a:p>
            <a:pPr lvl="0"/>
            <a:endParaRPr lang="de-DE" dirty="0"/>
          </a:p>
          <a:p>
            <a:pPr lvl="0"/>
            <a:r>
              <a:rPr lang="de-DE" dirty="0"/>
              <a:t>Psyche prüfbar auch unterhalb 3 Jahre (Behandlungsende)</a:t>
            </a:r>
          </a:p>
        </p:txBody>
      </p:sp>
    </p:spTree>
    <p:extLst>
      <p:ext uri="{BB962C8B-B14F-4D97-AF65-F5344CB8AC3E}">
        <p14:creationId xmlns:p14="http://schemas.microsoft.com/office/powerpoint/2010/main" val="414997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49" y="3567546"/>
            <a:ext cx="10168149" cy="523220"/>
          </a:xfrm>
          <a:prstGeom prst="rect">
            <a:avLst/>
          </a:prstGeom>
          <a:noFill/>
        </p:spPr>
        <p:txBody>
          <a:bodyPr wrap="square" rtlCol="0">
            <a:spAutoFit/>
          </a:bodyPr>
          <a:lstStyle/>
          <a:p>
            <a:r>
              <a:rPr lang="de-DE" sz="2800" b="1" dirty="0" smtClean="0">
                <a:solidFill>
                  <a:srgbClr val="1D2D4B"/>
                </a:solidFill>
              </a:rPr>
              <a:t>Pflege</a:t>
            </a:r>
          </a:p>
        </p:txBody>
      </p:sp>
    </p:spTree>
    <p:extLst>
      <p:ext uri="{BB962C8B-B14F-4D97-AF65-F5344CB8AC3E}">
        <p14:creationId xmlns:p14="http://schemas.microsoft.com/office/powerpoint/2010/main" val="36179447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Was denkt der Kunde zum Thema Pflege?</a:t>
            </a:r>
            <a:endParaRPr lang="de-DE" b="1" dirty="0"/>
          </a:p>
        </p:txBody>
      </p:sp>
      <p:pic>
        <p:nvPicPr>
          <p:cNvPr id="4" name="Grafik 3"/>
          <p:cNvPicPr>
            <a:picLocks noChangeAspect="1"/>
          </p:cNvPicPr>
          <p:nvPr/>
        </p:nvPicPr>
        <p:blipFill>
          <a:blip r:embed="rId2"/>
          <a:stretch>
            <a:fillRect/>
          </a:stretch>
        </p:blipFill>
        <p:spPr>
          <a:xfrm>
            <a:off x="980105" y="1906384"/>
            <a:ext cx="3653434" cy="4361412"/>
          </a:xfrm>
          <a:prstGeom prst="rect">
            <a:avLst/>
          </a:prstGeom>
        </p:spPr>
      </p:pic>
      <p:pic>
        <p:nvPicPr>
          <p:cNvPr id="6" name="Grafik 5"/>
          <p:cNvPicPr>
            <a:picLocks noChangeAspect="1"/>
          </p:cNvPicPr>
          <p:nvPr/>
        </p:nvPicPr>
        <p:blipFill>
          <a:blip r:embed="rId3"/>
          <a:stretch>
            <a:fillRect/>
          </a:stretch>
        </p:blipFill>
        <p:spPr>
          <a:xfrm>
            <a:off x="6101890" y="1906384"/>
            <a:ext cx="4350090" cy="4463935"/>
          </a:xfrm>
          <a:prstGeom prst="rect">
            <a:avLst/>
          </a:prstGeom>
        </p:spPr>
      </p:pic>
    </p:spTree>
    <p:extLst>
      <p:ext uri="{BB962C8B-B14F-4D97-AF65-F5344CB8AC3E}">
        <p14:creationId xmlns:p14="http://schemas.microsoft.com/office/powerpoint/2010/main" val="3836452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
            </a:pPr>
            <a:endParaRPr lang="de-DE" dirty="0" smtClean="0"/>
          </a:p>
          <a:p>
            <a:pPr marL="342900" indent="-342900">
              <a:buFont typeface="Wingdings" panose="05000000000000000000" pitchFamily="2" charset="2"/>
              <a:buChar char="§"/>
            </a:pPr>
            <a:r>
              <a:rPr lang="de-DE" dirty="0" smtClean="0"/>
              <a:t>Neues aus der </a:t>
            </a:r>
            <a:r>
              <a:rPr lang="de-DE" dirty="0" err="1" smtClean="0"/>
              <a:t>bKV</a:t>
            </a:r>
            <a:endParaRPr lang="de-DE" dirty="0" smtClean="0"/>
          </a:p>
          <a:p>
            <a:endParaRPr lang="de-DE" dirty="0"/>
          </a:p>
          <a:p>
            <a:pPr marL="342900" indent="-342900">
              <a:buFont typeface="Wingdings" panose="05000000000000000000" pitchFamily="2" charset="2"/>
              <a:buChar char="§"/>
            </a:pPr>
            <a:r>
              <a:rPr lang="de-DE" dirty="0" smtClean="0"/>
              <a:t>Pflege | neue afm-Empfehlung</a:t>
            </a:r>
          </a:p>
          <a:p>
            <a:pPr marL="342900" indent="-342900">
              <a:buFont typeface="Wingdings" panose="05000000000000000000" pitchFamily="2" charset="2"/>
              <a:buChar char="§"/>
            </a:pPr>
            <a:endParaRPr lang="de-DE" dirty="0"/>
          </a:p>
          <a:p>
            <a:pPr marL="342900" indent="-342900">
              <a:buFont typeface="Wingdings" panose="05000000000000000000" pitchFamily="2" charset="2"/>
              <a:buChar char="§"/>
            </a:pPr>
            <a:r>
              <a:rPr lang="de-DE" dirty="0"/>
              <a:t>Dienstunfähigkeit DU</a:t>
            </a:r>
          </a:p>
          <a:p>
            <a:pPr marL="342900" indent="-342900">
              <a:buFont typeface="Wingdings" panose="05000000000000000000" pitchFamily="2" charset="2"/>
              <a:buChar char="§"/>
            </a:pPr>
            <a:endParaRPr lang="de-DE" dirty="0" smtClean="0"/>
          </a:p>
          <a:p>
            <a:endParaRPr lang="de-DE" dirty="0"/>
          </a:p>
        </p:txBody>
      </p:sp>
      <p:sp>
        <p:nvSpPr>
          <p:cNvPr id="4" name="Titel 3"/>
          <p:cNvSpPr>
            <a:spLocks noGrp="1"/>
          </p:cNvSpPr>
          <p:nvPr>
            <p:ph type="title"/>
          </p:nvPr>
        </p:nvSpPr>
        <p:spPr/>
        <p:txBody>
          <a:bodyPr/>
          <a:lstStyle/>
          <a:p>
            <a:r>
              <a:rPr lang="de-DE" dirty="0" smtClean="0"/>
              <a:t>Agenda</a:t>
            </a:r>
            <a:endParaRPr lang="de-DE" dirty="0"/>
          </a:p>
        </p:txBody>
      </p:sp>
    </p:spTree>
    <p:extLst>
      <p:ext uri="{BB962C8B-B14F-4D97-AF65-F5344CB8AC3E}">
        <p14:creationId xmlns:p14="http://schemas.microsoft.com/office/powerpoint/2010/main" val="3333843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Bedeutung für Kunden und Vermittler</a:t>
            </a:r>
            <a:endParaRPr lang="de-DE" b="1" dirty="0"/>
          </a:p>
        </p:txBody>
      </p:sp>
      <p:pic>
        <p:nvPicPr>
          <p:cNvPr id="3" name="Grafik 2"/>
          <p:cNvPicPr>
            <a:picLocks noChangeAspect="1"/>
          </p:cNvPicPr>
          <p:nvPr/>
        </p:nvPicPr>
        <p:blipFill>
          <a:blip r:embed="rId2"/>
          <a:stretch>
            <a:fillRect/>
          </a:stretch>
        </p:blipFill>
        <p:spPr>
          <a:xfrm>
            <a:off x="369358" y="1568965"/>
            <a:ext cx="9364846" cy="4798516"/>
          </a:xfrm>
          <a:prstGeom prst="rect">
            <a:avLst/>
          </a:prstGeom>
        </p:spPr>
      </p:pic>
    </p:spTree>
    <p:extLst>
      <p:ext uri="{BB962C8B-B14F-4D97-AF65-F5344CB8AC3E}">
        <p14:creationId xmlns:p14="http://schemas.microsoft.com/office/powerpoint/2010/main" val="1105915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Bedeutung für Kunden und Vermittler</a:t>
            </a:r>
            <a:endParaRPr lang="de-DE" b="1" dirty="0"/>
          </a:p>
        </p:txBody>
      </p:sp>
      <p:pic>
        <p:nvPicPr>
          <p:cNvPr id="4" name="Grafik 3"/>
          <p:cNvPicPr>
            <a:picLocks noChangeAspect="1"/>
          </p:cNvPicPr>
          <p:nvPr/>
        </p:nvPicPr>
        <p:blipFill>
          <a:blip r:embed="rId2"/>
          <a:stretch>
            <a:fillRect/>
          </a:stretch>
        </p:blipFill>
        <p:spPr>
          <a:xfrm>
            <a:off x="369358" y="1676743"/>
            <a:ext cx="9181966" cy="4692722"/>
          </a:xfrm>
          <a:prstGeom prst="rect">
            <a:avLst/>
          </a:prstGeom>
        </p:spPr>
      </p:pic>
    </p:spTree>
    <p:extLst>
      <p:ext uri="{BB962C8B-B14F-4D97-AF65-F5344CB8AC3E}">
        <p14:creationId xmlns:p14="http://schemas.microsoft.com/office/powerpoint/2010/main" val="6040719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Bedeutung für Kunden und Vermittler</a:t>
            </a:r>
            <a:endParaRPr lang="de-DE" b="1" dirty="0"/>
          </a:p>
        </p:txBody>
      </p:sp>
      <p:pic>
        <p:nvPicPr>
          <p:cNvPr id="3" name="Grafik 2"/>
          <p:cNvPicPr>
            <a:picLocks noChangeAspect="1"/>
          </p:cNvPicPr>
          <p:nvPr/>
        </p:nvPicPr>
        <p:blipFill>
          <a:blip r:embed="rId2"/>
          <a:stretch>
            <a:fillRect/>
          </a:stretch>
        </p:blipFill>
        <p:spPr>
          <a:xfrm>
            <a:off x="369358" y="1748695"/>
            <a:ext cx="8300817" cy="4019893"/>
          </a:xfrm>
          <a:prstGeom prst="rect">
            <a:avLst/>
          </a:prstGeom>
        </p:spPr>
      </p:pic>
      <p:pic>
        <p:nvPicPr>
          <p:cNvPr id="6" name="Grafik 5"/>
          <p:cNvPicPr>
            <a:picLocks noChangeAspect="1"/>
          </p:cNvPicPr>
          <p:nvPr/>
        </p:nvPicPr>
        <p:blipFill>
          <a:blip r:embed="rId3"/>
          <a:stretch>
            <a:fillRect/>
          </a:stretch>
        </p:blipFill>
        <p:spPr>
          <a:xfrm>
            <a:off x="369358" y="5768589"/>
            <a:ext cx="11002453" cy="372830"/>
          </a:xfrm>
          <a:prstGeom prst="rect">
            <a:avLst/>
          </a:prstGeom>
        </p:spPr>
      </p:pic>
    </p:spTree>
    <p:extLst>
      <p:ext uri="{BB962C8B-B14F-4D97-AF65-F5344CB8AC3E}">
        <p14:creationId xmlns:p14="http://schemas.microsoft.com/office/powerpoint/2010/main" val="14082965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Leistungsfall</a:t>
            </a:r>
            <a:endParaRPr lang="de-DE" b="1" dirty="0"/>
          </a:p>
        </p:txBody>
      </p:sp>
      <p:sp>
        <p:nvSpPr>
          <p:cNvPr id="7" name="Textfeld 6"/>
          <p:cNvSpPr txBox="1"/>
          <p:nvPr/>
        </p:nvSpPr>
        <p:spPr>
          <a:xfrm>
            <a:off x="290945" y="1511328"/>
            <a:ext cx="11604568" cy="5016758"/>
          </a:xfrm>
          <a:prstGeom prst="rect">
            <a:avLst/>
          </a:prstGeom>
          <a:noFill/>
        </p:spPr>
        <p:txBody>
          <a:bodyPr wrap="square" rtlCol="0">
            <a:spAutoFit/>
          </a:bodyPr>
          <a:lstStyle/>
          <a:p>
            <a:r>
              <a:rPr lang="de-DE" sz="1600" dirty="0" smtClean="0">
                <a:solidFill>
                  <a:srgbClr val="1D2D4B"/>
                </a:solidFill>
              </a:rPr>
              <a:t>Bei </a:t>
            </a:r>
            <a:r>
              <a:rPr lang="de-DE" sz="1600" dirty="0">
                <a:solidFill>
                  <a:srgbClr val="1D2D4B"/>
                </a:solidFill>
              </a:rPr>
              <a:t>dem 75-jährigen Wolfgang H. zeigten sich bereits im Jahr 2016 erste Anzeichen von Alzheimer Demenz. Nach der damals </a:t>
            </a:r>
            <a:r>
              <a:rPr lang="de-DE" sz="1600" dirty="0" smtClean="0">
                <a:solidFill>
                  <a:srgbClr val="1D2D4B"/>
                </a:solidFill>
              </a:rPr>
              <a:t>gültigen Begutachtungssystematik </a:t>
            </a:r>
            <a:r>
              <a:rPr lang="de-DE" sz="1600" dirty="0">
                <a:solidFill>
                  <a:srgbClr val="1D2D4B"/>
                </a:solidFill>
              </a:rPr>
              <a:t>wurde ihm durch den Medizinischen Dienst der Krankenversicherung (MDK) ein Hilfebedarf unterhalb </a:t>
            </a:r>
            <a:r>
              <a:rPr lang="de-DE" sz="1600" dirty="0" smtClean="0">
                <a:solidFill>
                  <a:srgbClr val="1D2D4B"/>
                </a:solidFill>
              </a:rPr>
              <a:t>der Pflegestufe </a:t>
            </a:r>
            <a:r>
              <a:rPr lang="de-DE" sz="1600" dirty="0">
                <a:solidFill>
                  <a:srgbClr val="1D2D4B"/>
                </a:solidFill>
              </a:rPr>
              <a:t>I sowie eine eingeschränkte Alltagskompetenz in erheblichem Maße attestiert. Gemäß den gesetzlichen </a:t>
            </a:r>
            <a:r>
              <a:rPr lang="de-DE" sz="1600" dirty="0" smtClean="0">
                <a:solidFill>
                  <a:srgbClr val="1D2D4B"/>
                </a:solidFill>
              </a:rPr>
              <a:t>Bestimmungen aufgrund </a:t>
            </a:r>
            <a:r>
              <a:rPr lang="de-DE" sz="1600" dirty="0">
                <a:solidFill>
                  <a:srgbClr val="1D2D4B"/>
                </a:solidFill>
              </a:rPr>
              <a:t>der Einführung des Zweiten Pflegestärkungsgesetzes (PSG II) wurde Herr H. ab dem 01.01.2017 in den Pflegegrad 2 übergeleitet.</a:t>
            </a:r>
          </a:p>
          <a:p>
            <a:endParaRPr lang="de-DE" sz="1600" dirty="0" smtClean="0">
              <a:solidFill>
                <a:srgbClr val="1D2D4B"/>
              </a:solidFill>
            </a:endParaRPr>
          </a:p>
          <a:p>
            <a:r>
              <a:rPr lang="de-DE" sz="1600" dirty="0" smtClean="0">
                <a:solidFill>
                  <a:srgbClr val="1D2D4B"/>
                </a:solidFill>
              </a:rPr>
              <a:t>Seine </a:t>
            </a:r>
            <a:r>
              <a:rPr lang="de-DE" sz="1600" dirty="0">
                <a:solidFill>
                  <a:srgbClr val="1D2D4B"/>
                </a:solidFill>
              </a:rPr>
              <a:t>Ehefrau kümmert sich – trotz eigener gesundheitlicher Einschränkungen – rührend um ihren Mann, der bei </a:t>
            </a:r>
            <a:r>
              <a:rPr lang="de-DE" sz="1600" dirty="0" smtClean="0">
                <a:solidFill>
                  <a:srgbClr val="1D2D4B"/>
                </a:solidFill>
              </a:rPr>
              <a:t>fortschreitendem geistigen </a:t>
            </a:r>
            <a:r>
              <a:rPr lang="de-DE" sz="1600" dirty="0">
                <a:solidFill>
                  <a:srgbClr val="1D2D4B"/>
                </a:solidFill>
              </a:rPr>
              <a:t>Leistungsabbau inzwischen nicht mal mehr das Bad im eigenen Haus findet und zeitlich völlig desorientiert ist. Ebenso </a:t>
            </a:r>
            <a:r>
              <a:rPr lang="de-DE" sz="1600" dirty="0" smtClean="0">
                <a:solidFill>
                  <a:srgbClr val="1D2D4B"/>
                </a:solidFill>
              </a:rPr>
              <a:t>zeigen sich </a:t>
            </a:r>
            <a:r>
              <a:rPr lang="de-DE" sz="1600" dirty="0">
                <a:solidFill>
                  <a:srgbClr val="1D2D4B"/>
                </a:solidFill>
              </a:rPr>
              <a:t>inzwischen Wortfindungsstörungen, Antriebslosigkeit und nächtliche Unruhe – typische Symptome einer bereits </a:t>
            </a:r>
            <a:r>
              <a:rPr lang="de-DE" sz="1600" dirty="0" smtClean="0">
                <a:solidFill>
                  <a:srgbClr val="1D2D4B"/>
                </a:solidFill>
              </a:rPr>
              <a:t>fortgeschrittenen Alzheimer </a:t>
            </a:r>
            <a:r>
              <a:rPr lang="de-DE" sz="1600" dirty="0">
                <a:solidFill>
                  <a:srgbClr val="1D2D4B"/>
                </a:solidFill>
              </a:rPr>
              <a:t>Demenz. Bei der aktuell durchgeführten Begutachtung durch den MDK wurde ihm nun der Pflegegrad 5 mit einem </a:t>
            </a:r>
            <a:r>
              <a:rPr lang="de-DE" sz="1600" dirty="0" smtClean="0">
                <a:solidFill>
                  <a:srgbClr val="1D2D4B"/>
                </a:solidFill>
              </a:rPr>
              <a:t>Pflegegeld von </a:t>
            </a:r>
            <a:r>
              <a:rPr lang="de-DE" sz="1600" dirty="0">
                <a:solidFill>
                  <a:srgbClr val="1D2D4B"/>
                </a:solidFill>
              </a:rPr>
              <a:t>901 Euro zugesprochen. Aus seiner privaten Pflegeversicherung erhält Herr H. ebenfalls seitdem eine monatliche Rente in Höhe </a:t>
            </a:r>
            <a:r>
              <a:rPr lang="de-DE" sz="1600" dirty="0" smtClean="0">
                <a:solidFill>
                  <a:srgbClr val="1D2D4B"/>
                </a:solidFill>
              </a:rPr>
              <a:t>von ca</a:t>
            </a:r>
            <a:r>
              <a:rPr lang="de-DE" sz="1600" dirty="0">
                <a:solidFill>
                  <a:srgbClr val="1D2D4B"/>
                </a:solidFill>
              </a:rPr>
              <a:t>. 2.800 EUR und so kann die Ehefrau weitere Hilfen durch einen ambulanten Pflegedienst bzw. die teilstationäre Tagespflege </a:t>
            </a:r>
            <a:r>
              <a:rPr lang="de-DE" sz="1600" dirty="0" smtClean="0">
                <a:solidFill>
                  <a:srgbClr val="1D2D4B"/>
                </a:solidFill>
              </a:rPr>
              <a:t>in Anspruch </a:t>
            </a:r>
            <a:r>
              <a:rPr lang="de-DE" sz="1600" dirty="0">
                <a:solidFill>
                  <a:srgbClr val="1D2D4B"/>
                </a:solidFill>
              </a:rPr>
              <a:t>nehmen. Mit der frühen Absicherung der privaten Versorgungslücke wurde hier eine große finanzielle Last von </a:t>
            </a:r>
            <a:r>
              <a:rPr lang="de-DE" sz="1600" dirty="0" smtClean="0">
                <a:solidFill>
                  <a:srgbClr val="1D2D4B"/>
                </a:solidFill>
              </a:rPr>
              <a:t>dem Betroffenen </a:t>
            </a:r>
            <a:r>
              <a:rPr lang="de-DE" sz="1600" dirty="0">
                <a:solidFill>
                  <a:srgbClr val="1D2D4B"/>
                </a:solidFill>
              </a:rPr>
              <a:t>und seiner Ehefrau genommen</a:t>
            </a:r>
            <a:r>
              <a:rPr lang="de-DE" sz="1600" dirty="0" smtClean="0">
                <a:solidFill>
                  <a:srgbClr val="1D2D4B"/>
                </a:solidFill>
              </a:rPr>
              <a:t>.</a:t>
            </a:r>
          </a:p>
          <a:p>
            <a:endParaRPr lang="de-DE" sz="1600" dirty="0" smtClean="0">
              <a:solidFill>
                <a:srgbClr val="1D2D4B"/>
              </a:solidFill>
            </a:endParaRPr>
          </a:p>
          <a:p>
            <a:r>
              <a:rPr lang="de-DE" sz="1600" dirty="0" smtClean="0">
                <a:solidFill>
                  <a:srgbClr val="1D2D4B"/>
                </a:solidFill>
              </a:rPr>
              <a:t>Der </a:t>
            </a:r>
            <a:r>
              <a:rPr lang="de-DE" sz="1600" dirty="0">
                <a:solidFill>
                  <a:srgbClr val="1D2D4B"/>
                </a:solidFill>
              </a:rPr>
              <a:t>Gesetzgeber hat mit der Einführung des </a:t>
            </a:r>
            <a:r>
              <a:rPr lang="de-DE" sz="1600" dirty="0" smtClean="0">
                <a:solidFill>
                  <a:srgbClr val="1D2D4B"/>
                </a:solidFill>
              </a:rPr>
              <a:t>neuen Pflegebedürftigkeitsbegriffs zum 01.01.2017 </a:t>
            </a:r>
            <a:r>
              <a:rPr lang="de-DE" sz="1600" dirty="0">
                <a:solidFill>
                  <a:srgbClr val="1D2D4B"/>
                </a:solidFill>
              </a:rPr>
              <a:t>genau solche Menschen wie Wolfgang H. besserstellen wollen. Wussten Sie schon: Aktuell leben in Deutschland etwa </a:t>
            </a:r>
            <a:r>
              <a:rPr lang="de-DE" sz="1600" dirty="0" smtClean="0">
                <a:solidFill>
                  <a:srgbClr val="1D2D4B"/>
                </a:solidFill>
              </a:rPr>
              <a:t>1,6 Millionen </a:t>
            </a:r>
            <a:r>
              <a:rPr lang="de-DE" sz="1600" dirty="0">
                <a:solidFill>
                  <a:srgbClr val="1D2D4B"/>
                </a:solidFill>
              </a:rPr>
              <a:t>Menschen mit Demenz. Jedes Jahr kommen mehr als 300.000 Neuerkrankungen hinzu. Infolge der </a:t>
            </a:r>
            <a:r>
              <a:rPr lang="de-DE" sz="1600" dirty="0" smtClean="0">
                <a:solidFill>
                  <a:srgbClr val="1D2D4B"/>
                </a:solidFill>
              </a:rPr>
              <a:t>demografischen Veränderungen </a:t>
            </a:r>
            <a:r>
              <a:rPr lang="de-DE" sz="1600" dirty="0">
                <a:solidFill>
                  <a:srgbClr val="1D2D4B"/>
                </a:solidFill>
              </a:rPr>
              <a:t>kommt es zu weitaus mehr Neuerkrankungen pro Jahr als zu Sterbefällen. Aus diesem Grund nimmt die Zahl </a:t>
            </a:r>
            <a:r>
              <a:rPr lang="de-DE" sz="1600" dirty="0" smtClean="0">
                <a:solidFill>
                  <a:srgbClr val="1D2D4B"/>
                </a:solidFill>
              </a:rPr>
              <a:t>der Demenzkranken </a:t>
            </a:r>
            <a:r>
              <a:rPr lang="de-DE" sz="1600" dirty="0">
                <a:solidFill>
                  <a:srgbClr val="1D2D4B"/>
                </a:solidFill>
              </a:rPr>
              <a:t>kontinuierlich zu und steigt um 40.000 pro Jahr. So könnten im Jahr 2050 ca. 3 Millionen Deutsche an Demenz leiden.</a:t>
            </a:r>
            <a:endParaRPr lang="de-DE" sz="1600" b="1" dirty="0" smtClean="0">
              <a:solidFill>
                <a:srgbClr val="1D2D4B"/>
              </a:solidFill>
            </a:endParaRPr>
          </a:p>
        </p:txBody>
      </p:sp>
    </p:spTree>
    <p:extLst>
      <p:ext uri="{BB962C8B-B14F-4D97-AF65-F5344CB8AC3E}">
        <p14:creationId xmlns:p14="http://schemas.microsoft.com/office/powerpoint/2010/main" val="20410969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pic>
        <p:nvPicPr>
          <p:cNvPr id="3" name="Grafik 2"/>
          <p:cNvPicPr>
            <a:picLocks noChangeAspect="1"/>
          </p:cNvPicPr>
          <p:nvPr/>
        </p:nvPicPr>
        <p:blipFill>
          <a:blip r:embed="rId2"/>
          <a:stretch>
            <a:fillRect/>
          </a:stretch>
        </p:blipFill>
        <p:spPr>
          <a:xfrm>
            <a:off x="2784765" y="1554480"/>
            <a:ext cx="5860472" cy="5152972"/>
          </a:xfrm>
          <a:prstGeom prst="rect">
            <a:avLst/>
          </a:prstGeom>
        </p:spPr>
      </p:pic>
    </p:spTree>
    <p:extLst>
      <p:ext uri="{BB962C8B-B14F-4D97-AF65-F5344CB8AC3E}">
        <p14:creationId xmlns:p14="http://schemas.microsoft.com/office/powerpoint/2010/main" val="2024139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sp>
        <p:nvSpPr>
          <p:cNvPr id="7" name="Textfeld 6"/>
          <p:cNvSpPr txBox="1"/>
          <p:nvPr/>
        </p:nvSpPr>
        <p:spPr>
          <a:xfrm>
            <a:off x="290945" y="1511328"/>
            <a:ext cx="11604568" cy="5016758"/>
          </a:xfrm>
          <a:prstGeom prst="rect">
            <a:avLst/>
          </a:prstGeom>
          <a:noFill/>
        </p:spPr>
        <p:txBody>
          <a:bodyPr wrap="square" rtlCol="0">
            <a:spAutoFit/>
          </a:bodyPr>
          <a:lstStyle/>
          <a:p>
            <a:r>
              <a:rPr lang="de-DE" sz="2000" b="1" u="sng" dirty="0" smtClean="0">
                <a:solidFill>
                  <a:srgbClr val="1D2D4B"/>
                </a:solidFill>
              </a:rPr>
              <a:t>Bewertung und Leistungsauslöser</a:t>
            </a:r>
          </a:p>
          <a:p>
            <a:endParaRPr lang="de-DE" sz="2000" b="1" dirty="0">
              <a:solidFill>
                <a:srgbClr val="1D2D4B"/>
              </a:solidFill>
            </a:endParaRPr>
          </a:p>
          <a:p>
            <a:pPr marL="285750" indent="-285750">
              <a:buFont typeface="Wingdings" panose="05000000000000000000" pitchFamily="2" charset="2"/>
              <a:buChar char="§"/>
            </a:pPr>
            <a:r>
              <a:rPr lang="de-DE" sz="2000" dirty="0" smtClean="0">
                <a:solidFill>
                  <a:srgbClr val="1D2D4B"/>
                </a:solidFill>
              </a:rPr>
              <a:t>Ein wichtiges Kriterium einer guten Pflegerente war die Möglichkeit, über eine ADL-Einstufung oder ein vergleichbares Punktesystem, den Zugang zu Leistungen zu erhalten.</a:t>
            </a:r>
            <a:br>
              <a:rPr lang="de-DE" sz="2000" dirty="0" smtClean="0">
                <a:solidFill>
                  <a:srgbClr val="1D2D4B"/>
                </a:solidFill>
              </a:rPr>
            </a:br>
            <a:endParaRPr lang="de-DE" sz="2000" dirty="0" smtClean="0">
              <a:solidFill>
                <a:srgbClr val="1D2D4B"/>
              </a:solidFill>
            </a:endParaRPr>
          </a:p>
          <a:p>
            <a:pPr marL="285750" indent="-285750">
              <a:buFont typeface="Wingdings" panose="05000000000000000000" pitchFamily="2" charset="2"/>
              <a:buChar char="§"/>
            </a:pPr>
            <a:r>
              <a:rPr lang="de-DE" sz="2000" dirty="0" smtClean="0">
                <a:solidFill>
                  <a:srgbClr val="1D2D4B"/>
                </a:solidFill>
              </a:rPr>
              <a:t>Seit 2017 gilt das PSG II. Neben weiteren Verbesserungen wurde die häufig auftretende Demenz berücksichtigt und führt seitdem zur Leistung.</a:t>
            </a:r>
            <a:br>
              <a:rPr lang="de-DE" sz="2000" dirty="0" smtClean="0">
                <a:solidFill>
                  <a:srgbClr val="1D2D4B"/>
                </a:solidFill>
              </a:rPr>
            </a:br>
            <a:endParaRPr lang="de-DE" sz="2000" dirty="0" smtClean="0">
              <a:solidFill>
                <a:srgbClr val="1D2D4B"/>
              </a:solidFill>
            </a:endParaRPr>
          </a:p>
          <a:p>
            <a:pPr marL="285750" indent="-285750">
              <a:buFont typeface="Wingdings" panose="05000000000000000000" pitchFamily="2" charset="2"/>
              <a:buChar char="§"/>
            </a:pPr>
            <a:r>
              <a:rPr lang="de-DE" sz="2000" dirty="0" smtClean="0">
                <a:solidFill>
                  <a:srgbClr val="1D2D4B"/>
                </a:solidFill>
              </a:rPr>
              <a:t>Die Leistungen aus der privaten Pflegerentenversicherung werden überwiegend aufgrund einer SGB-Einstufung erbracht. Die ADL-Einstufung spielt kaum noch eine Rolle.</a:t>
            </a:r>
            <a:br>
              <a:rPr lang="de-DE" sz="2000" dirty="0" smtClean="0">
                <a:solidFill>
                  <a:srgbClr val="1D2D4B"/>
                </a:solidFill>
              </a:rPr>
            </a:br>
            <a:endParaRPr lang="de-DE" sz="2000" dirty="0" smtClean="0">
              <a:solidFill>
                <a:srgbClr val="1D2D4B"/>
              </a:solidFill>
            </a:endParaRPr>
          </a:p>
          <a:p>
            <a:pPr marL="285750" indent="-285750">
              <a:buFont typeface="Wingdings" panose="05000000000000000000" pitchFamily="2" charset="2"/>
              <a:buChar char="§"/>
            </a:pPr>
            <a:r>
              <a:rPr lang="de-DE" sz="2000" dirty="0" smtClean="0">
                <a:solidFill>
                  <a:srgbClr val="1D2D4B"/>
                </a:solidFill>
              </a:rPr>
              <a:t>Diese Praxis wurde uns von den Versicherern bestätigt und deckt sich mit den Erfahrungen bei unseren Kunden.</a:t>
            </a:r>
            <a:br>
              <a:rPr lang="de-DE" sz="2000" dirty="0" smtClean="0">
                <a:solidFill>
                  <a:srgbClr val="1D2D4B"/>
                </a:solidFill>
              </a:rPr>
            </a:br>
            <a:r>
              <a:rPr lang="de-DE" sz="2000" dirty="0" smtClean="0">
                <a:solidFill>
                  <a:srgbClr val="1D2D4B"/>
                </a:solidFill>
              </a:rPr>
              <a:t/>
            </a:r>
            <a:br>
              <a:rPr lang="de-DE" sz="2000" dirty="0" smtClean="0">
                <a:solidFill>
                  <a:srgbClr val="1D2D4B"/>
                </a:solidFill>
              </a:rPr>
            </a:br>
            <a:r>
              <a:rPr lang="de-DE" sz="2000" dirty="0" smtClean="0">
                <a:solidFill>
                  <a:srgbClr val="1D2D4B"/>
                </a:solidFill>
              </a:rPr>
              <a:t>=&gt; Auswirkungen auf unsere afm-Empfehlungen</a:t>
            </a:r>
          </a:p>
          <a:p>
            <a:pPr marL="285750" indent="-285750">
              <a:buFont typeface="Wingdings" panose="05000000000000000000" pitchFamily="2" charset="2"/>
              <a:buChar char="§"/>
            </a:pPr>
            <a:endParaRPr lang="de-DE" sz="2000" dirty="0" smtClean="0">
              <a:solidFill>
                <a:srgbClr val="1D2D4B"/>
              </a:solidFill>
            </a:endParaRPr>
          </a:p>
        </p:txBody>
      </p:sp>
    </p:spTree>
    <p:extLst>
      <p:ext uri="{BB962C8B-B14F-4D97-AF65-F5344CB8AC3E}">
        <p14:creationId xmlns:p14="http://schemas.microsoft.com/office/powerpoint/2010/main" val="22580426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sp>
        <p:nvSpPr>
          <p:cNvPr id="7" name="Textfeld 6"/>
          <p:cNvSpPr txBox="1"/>
          <p:nvPr/>
        </p:nvSpPr>
        <p:spPr>
          <a:xfrm>
            <a:off x="290945" y="1511328"/>
            <a:ext cx="11604568" cy="4708981"/>
          </a:xfrm>
          <a:prstGeom prst="rect">
            <a:avLst/>
          </a:prstGeom>
          <a:noFill/>
        </p:spPr>
        <p:txBody>
          <a:bodyPr wrap="square" rtlCol="0">
            <a:spAutoFit/>
          </a:bodyPr>
          <a:lstStyle/>
          <a:p>
            <a:r>
              <a:rPr lang="de-DE" sz="2000" b="1" u="sng" dirty="0" smtClean="0">
                <a:solidFill>
                  <a:srgbClr val="1D2D4B"/>
                </a:solidFill>
              </a:rPr>
              <a:t>Beitragsbeispiele:</a:t>
            </a:r>
          </a:p>
          <a:p>
            <a:endParaRPr lang="de-DE" sz="2000" b="1" u="sng" dirty="0">
              <a:solidFill>
                <a:srgbClr val="1D2D4B"/>
              </a:solidFill>
            </a:endParaRPr>
          </a:p>
          <a:p>
            <a:r>
              <a:rPr lang="de-DE" sz="2000" b="1" u="sng" dirty="0" smtClean="0">
                <a:solidFill>
                  <a:srgbClr val="1D2D4B"/>
                </a:solidFill>
              </a:rPr>
              <a:t>40 Jahre alt, PG 3-5 versichert, 1000 € Gesamtrente, 80% Todesfallschutz</a:t>
            </a:r>
          </a:p>
          <a:p>
            <a:endParaRPr lang="de-DE" sz="2000" b="1" u="sng" dirty="0">
              <a:solidFill>
                <a:srgbClr val="1D2D4B"/>
              </a:solidFill>
            </a:endParaRPr>
          </a:p>
          <a:p>
            <a:pPr marL="342900" indent="-342900">
              <a:buFont typeface="Wingdings" panose="05000000000000000000" pitchFamily="2" charset="2"/>
              <a:buChar char="§"/>
            </a:pPr>
            <a:r>
              <a:rPr lang="de-DE" sz="2000" dirty="0" smtClean="0">
                <a:solidFill>
                  <a:srgbClr val="1D2D4B"/>
                </a:solidFill>
              </a:rPr>
              <a:t>Swiss Life:  92,58 € </a:t>
            </a:r>
          </a:p>
          <a:p>
            <a:pPr marL="342900" indent="-342900">
              <a:buFont typeface="Wingdings" panose="05000000000000000000" pitchFamily="2" charset="2"/>
              <a:buChar char="§"/>
            </a:pPr>
            <a:endParaRPr lang="de-DE" sz="2000" dirty="0">
              <a:solidFill>
                <a:srgbClr val="1D2D4B"/>
              </a:solidFill>
            </a:endParaRPr>
          </a:p>
          <a:p>
            <a:pPr marL="342900" indent="-342900">
              <a:buFont typeface="Wingdings" panose="05000000000000000000" pitchFamily="2" charset="2"/>
              <a:buChar char="§"/>
            </a:pPr>
            <a:r>
              <a:rPr lang="de-DE" sz="2000" dirty="0" smtClean="0">
                <a:solidFill>
                  <a:srgbClr val="1D2D4B"/>
                </a:solidFill>
              </a:rPr>
              <a:t>Ideal</a:t>
            </a:r>
            <a:r>
              <a:rPr lang="de-DE" sz="2000" smtClean="0">
                <a:solidFill>
                  <a:srgbClr val="1D2D4B"/>
                </a:solidFill>
              </a:rPr>
              <a:t>: 91,19 </a:t>
            </a:r>
            <a:r>
              <a:rPr lang="de-DE" sz="2000" dirty="0" smtClean="0">
                <a:solidFill>
                  <a:srgbClr val="1D2D4B"/>
                </a:solidFill>
              </a:rPr>
              <a:t>€</a:t>
            </a:r>
          </a:p>
          <a:p>
            <a:pPr marL="342900" indent="-342900">
              <a:buFont typeface="Wingdings" panose="05000000000000000000" pitchFamily="2" charset="2"/>
              <a:buChar char="§"/>
            </a:pPr>
            <a:endParaRPr lang="de-DE" sz="2000" dirty="0">
              <a:solidFill>
                <a:srgbClr val="1D2D4B"/>
              </a:solidFill>
            </a:endParaRPr>
          </a:p>
          <a:p>
            <a:pPr marL="342900" indent="-342900">
              <a:buFont typeface="Wingdings" panose="05000000000000000000" pitchFamily="2" charset="2"/>
              <a:buChar char="§"/>
            </a:pPr>
            <a:endParaRPr lang="de-DE" sz="2000" dirty="0" smtClean="0">
              <a:solidFill>
                <a:srgbClr val="1D2D4B"/>
              </a:solidFill>
            </a:endParaRPr>
          </a:p>
          <a:p>
            <a:r>
              <a:rPr lang="de-DE" sz="2000" b="1" u="sng" dirty="0" smtClean="0">
                <a:solidFill>
                  <a:srgbClr val="1D2D4B"/>
                </a:solidFill>
              </a:rPr>
              <a:t>55 </a:t>
            </a:r>
            <a:r>
              <a:rPr lang="de-DE" sz="2000" b="1" u="sng" dirty="0">
                <a:solidFill>
                  <a:srgbClr val="1D2D4B"/>
                </a:solidFill>
              </a:rPr>
              <a:t>Jahre alt, PG </a:t>
            </a:r>
            <a:r>
              <a:rPr lang="de-DE" sz="2000" b="1" u="sng" dirty="0" smtClean="0">
                <a:solidFill>
                  <a:srgbClr val="1D2D4B"/>
                </a:solidFill>
              </a:rPr>
              <a:t>2-5 </a:t>
            </a:r>
            <a:r>
              <a:rPr lang="de-DE" sz="2000" b="1" u="sng" dirty="0">
                <a:solidFill>
                  <a:srgbClr val="1D2D4B"/>
                </a:solidFill>
              </a:rPr>
              <a:t>versichert, 1000 € Gesamtrente, 80% Todesfallschutz</a:t>
            </a:r>
          </a:p>
          <a:p>
            <a:pPr marL="342900" indent="-342900">
              <a:buFont typeface="Wingdings" panose="05000000000000000000" pitchFamily="2" charset="2"/>
              <a:buChar char="§"/>
            </a:pPr>
            <a:endParaRPr lang="de-DE" sz="2000" dirty="0" smtClean="0">
              <a:solidFill>
                <a:srgbClr val="1D2D4B"/>
              </a:solidFill>
            </a:endParaRPr>
          </a:p>
          <a:p>
            <a:pPr marL="342900" indent="-342900">
              <a:buFont typeface="Wingdings" panose="05000000000000000000" pitchFamily="2" charset="2"/>
              <a:buChar char="§"/>
            </a:pPr>
            <a:r>
              <a:rPr lang="de-DE" sz="2000" dirty="0">
                <a:solidFill>
                  <a:srgbClr val="1D2D4B"/>
                </a:solidFill>
              </a:rPr>
              <a:t>Swiss Life:  </a:t>
            </a:r>
            <a:r>
              <a:rPr lang="de-DE" sz="2000" dirty="0" smtClean="0">
                <a:solidFill>
                  <a:srgbClr val="1D2D4B"/>
                </a:solidFill>
              </a:rPr>
              <a:t>119,13 </a:t>
            </a:r>
            <a:r>
              <a:rPr lang="de-DE" sz="2000" dirty="0">
                <a:solidFill>
                  <a:srgbClr val="1D2D4B"/>
                </a:solidFill>
              </a:rPr>
              <a:t>€ </a:t>
            </a:r>
          </a:p>
          <a:p>
            <a:pPr marL="342900" indent="-342900">
              <a:buFont typeface="Wingdings" panose="05000000000000000000" pitchFamily="2" charset="2"/>
              <a:buChar char="§"/>
            </a:pPr>
            <a:endParaRPr lang="de-DE" sz="2000" dirty="0">
              <a:solidFill>
                <a:srgbClr val="1D2D4B"/>
              </a:solidFill>
            </a:endParaRPr>
          </a:p>
          <a:p>
            <a:pPr marL="342900" indent="-342900">
              <a:buFont typeface="Wingdings" panose="05000000000000000000" pitchFamily="2" charset="2"/>
              <a:buChar char="§"/>
            </a:pPr>
            <a:r>
              <a:rPr lang="de-DE" sz="2000" dirty="0">
                <a:solidFill>
                  <a:srgbClr val="1D2D4B"/>
                </a:solidFill>
              </a:rPr>
              <a:t>Ideal: </a:t>
            </a:r>
            <a:r>
              <a:rPr lang="de-DE" sz="2000" dirty="0" smtClean="0">
                <a:solidFill>
                  <a:srgbClr val="1D2D4B"/>
                </a:solidFill>
              </a:rPr>
              <a:t>143,27 </a:t>
            </a:r>
            <a:r>
              <a:rPr lang="de-DE" sz="2000" dirty="0">
                <a:solidFill>
                  <a:srgbClr val="1D2D4B"/>
                </a:solidFill>
              </a:rPr>
              <a:t>€</a:t>
            </a:r>
          </a:p>
          <a:p>
            <a:pPr marL="285750" indent="-285750">
              <a:buFont typeface="Wingdings" panose="05000000000000000000" pitchFamily="2" charset="2"/>
              <a:buChar char="§"/>
            </a:pPr>
            <a:endParaRPr lang="de-DE" sz="2000" dirty="0" smtClean="0">
              <a:solidFill>
                <a:srgbClr val="1D2D4B"/>
              </a:solidFill>
            </a:endParaRPr>
          </a:p>
        </p:txBody>
      </p:sp>
    </p:spTree>
    <p:extLst>
      <p:ext uri="{BB962C8B-B14F-4D97-AF65-F5344CB8AC3E}">
        <p14:creationId xmlns:p14="http://schemas.microsoft.com/office/powerpoint/2010/main" val="36737316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Tarifmöglichkeiten der IDEAL</a:t>
            </a:r>
            <a:endParaRPr lang="de-DE" b="1" dirty="0"/>
          </a:p>
        </p:txBody>
      </p:sp>
      <p:pic>
        <p:nvPicPr>
          <p:cNvPr id="3" name="Grafik 2"/>
          <p:cNvPicPr>
            <a:picLocks noChangeAspect="1"/>
          </p:cNvPicPr>
          <p:nvPr/>
        </p:nvPicPr>
        <p:blipFill>
          <a:blip r:embed="rId2"/>
          <a:stretch>
            <a:fillRect/>
          </a:stretch>
        </p:blipFill>
        <p:spPr>
          <a:xfrm>
            <a:off x="6424968" y="1657338"/>
            <a:ext cx="4448078" cy="4476053"/>
          </a:xfrm>
          <a:prstGeom prst="rect">
            <a:avLst/>
          </a:prstGeom>
        </p:spPr>
      </p:pic>
      <p:sp>
        <p:nvSpPr>
          <p:cNvPr id="6" name="Textfeld 5"/>
          <p:cNvSpPr txBox="1"/>
          <p:nvPr/>
        </p:nvSpPr>
        <p:spPr>
          <a:xfrm>
            <a:off x="369358" y="2901142"/>
            <a:ext cx="6052106" cy="400110"/>
          </a:xfrm>
          <a:prstGeom prst="rect">
            <a:avLst/>
          </a:prstGeom>
          <a:noFill/>
        </p:spPr>
        <p:txBody>
          <a:bodyPr wrap="none" rtlCol="0">
            <a:spAutoFit/>
          </a:bodyPr>
          <a:lstStyle/>
          <a:p>
            <a:r>
              <a:rPr lang="de-DE" sz="2000" dirty="0" smtClean="0">
                <a:solidFill>
                  <a:srgbClr val="1D2D4B"/>
                </a:solidFill>
              </a:rPr>
              <a:t>Welche Vorsorgemöglichkeit gibt es bei der IDEAL?</a:t>
            </a:r>
            <a:endParaRPr lang="de-DE" sz="2000" dirty="0">
              <a:solidFill>
                <a:srgbClr val="1D2D4B"/>
              </a:solidFill>
            </a:endParaRPr>
          </a:p>
        </p:txBody>
      </p:sp>
    </p:spTree>
    <p:extLst>
      <p:ext uri="{BB962C8B-B14F-4D97-AF65-F5344CB8AC3E}">
        <p14:creationId xmlns:p14="http://schemas.microsoft.com/office/powerpoint/2010/main" val="36645367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Tarifmöglichkeiten der IDEAL</a:t>
            </a:r>
            <a:endParaRPr lang="de-DE" b="1" dirty="0"/>
          </a:p>
        </p:txBody>
      </p:sp>
      <p:pic>
        <p:nvPicPr>
          <p:cNvPr id="4" name="Grafik 3"/>
          <p:cNvPicPr>
            <a:picLocks noChangeAspect="1"/>
          </p:cNvPicPr>
          <p:nvPr/>
        </p:nvPicPr>
        <p:blipFill>
          <a:blip r:embed="rId2"/>
          <a:stretch>
            <a:fillRect/>
          </a:stretch>
        </p:blipFill>
        <p:spPr>
          <a:xfrm>
            <a:off x="369358" y="1782816"/>
            <a:ext cx="7804176" cy="4634610"/>
          </a:xfrm>
          <a:prstGeom prst="rect">
            <a:avLst/>
          </a:prstGeom>
        </p:spPr>
      </p:pic>
    </p:spTree>
    <p:extLst>
      <p:ext uri="{BB962C8B-B14F-4D97-AF65-F5344CB8AC3E}">
        <p14:creationId xmlns:p14="http://schemas.microsoft.com/office/powerpoint/2010/main" val="20815127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Tarifmöglichkeiten der IDEAL</a:t>
            </a:r>
            <a:endParaRPr lang="de-DE" b="1" dirty="0"/>
          </a:p>
        </p:txBody>
      </p:sp>
      <p:pic>
        <p:nvPicPr>
          <p:cNvPr id="3" name="Grafik 2"/>
          <p:cNvPicPr>
            <a:picLocks noChangeAspect="1"/>
          </p:cNvPicPr>
          <p:nvPr/>
        </p:nvPicPr>
        <p:blipFill>
          <a:blip r:embed="rId2"/>
          <a:stretch>
            <a:fillRect/>
          </a:stretch>
        </p:blipFill>
        <p:spPr>
          <a:xfrm>
            <a:off x="369358" y="1613173"/>
            <a:ext cx="6702297" cy="4564382"/>
          </a:xfrm>
          <a:prstGeom prst="rect">
            <a:avLst/>
          </a:prstGeom>
        </p:spPr>
      </p:pic>
      <p:pic>
        <p:nvPicPr>
          <p:cNvPr id="6" name="Grafik 5"/>
          <p:cNvPicPr>
            <a:picLocks noChangeAspect="1"/>
          </p:cNvPicPr>
          <p:nvPr/>
        </p:nvPicPr>
        <p:blipFill>
          <a:blip r:embed="rId3"/>
          <a:stretch>
            <a:fillRect/>
          </a:stretch>
        </p:blipFill>
        <p:spPr>
          <a:xfrm>
            <a:off x="369358" y="6177555"/>
            <a:ext cx="9945488" cy="247685"/>
          </a:xfrm>
          <a:prstGeom prst="rect">
            <a:avLst/>
          </a:prstGeom>
        </p:spPr>
      </p:pic>
    </p:spTree>
    <p:extLst>
      <p:ext uri="{BB962C8B-B14F-4D97-AF65-F5344CB8AC3E}">
        <p14:creationId xmlns:p14="http://schemas.microsoft.com/office/powerpoint/2010/main" val="1660829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pic>
        <p:nvPicPr>
          <p:cNvPr id="4" name="Grafik 3"/>
          <p:cNvPicPr>
            <a:picLocks noChangeAspect="1"/>
          </p:cNvPicPr>
          <p:nvPr/>
        </p:nvPicPr>
        <p:blipFill>
          <a:blip r:embed="rId2"/>
          <a:stretch>
            <a:fillRect/>
          </a:stretch>
        </p:blipFill>
        <p:spPr>
          <a:xfrm>
            <a:off x="545980" y="1848838"/>
            <a:ext cx="8534400" cy="1952625"/>
          </a:xfrm>
          <a:prstGeom prst="rect">
            <a:avLst/>
          </a:prstGeom>
        </p:spPr>
      </p:pic>
      <p:pic>
        <p:nvPicPr>
          <p:cNvPr id="6" name="Grafik 5"/>
          <p:cNvPicPr>
            <a:picLocks noChangeAspect="1"/>
          </p:cNvPicPr>
          <p:nvPr/>
        </p:nvPicPr>
        <p:blipFill>
          <a:blip r:embed="rId3"/>
          <a:stretch>
            <a:fillRect/>
          </a:stretch>
        </p:blipFill>
        <p:spPr>
          <a:xfrm>
            <a:off x="7021902" y="3994982"/>
            <a:ext cx="2829284" cy="1566988"/>
          </a:xfrm>
          <a:prstGeom prst="rect">
            <a:avLst/>
          </a:prstGeom>
        </p:spPr>
      </p:pic>
      <p:pic>
        <p:nvPicPr>
          <p:cNvPr id="7" name="Grafik 6"/>
          <p:cNvPicPr>
            <a:picLocks noChangeAspect="1"/>
          </p:cNvPicPr>
          <p:nvPr/>
        </p:nvPicPr>
        <p:blipFill>
          <a:blip r:embed="rId4"/>
          <a:stretch>
            <a:fillRect/>
          </a:stretch>
        </p:blipFill>
        <p:spPr>
          <a:xfrm>
            <a:off x="1051433" y="4800572"/>
            <a:ext cx="4150295" cy="1551584"/>
          </a:xfrm>
          <a:prstGeom prst="rect">
            <a:avLst/>
          </a:prstGeom>
        </p:spPr>
      </p:pic>
      <p:pic>
        <p:nvPicPr>
          <p:cNvPr id="8" name="Grafik 7"/>
          <p:cNvPicPr>
            <a:picLocks noChangeAspect="1"/>
          </p:cNvPicPr>
          <p:nvPr/>
        </p:nvPicPr>
        <p:blipFill>
          <a:blip r:embed="rId5"/>
          <a:stretch>
            <a:fillRect/>
          </a:stretch>
        </p:blipFill>
        <p:spPr>
          <a:xfrm>
            <a:off x="9080380" y="1655319"/>
            <a:ext cx="2875022" cy="1373032"/>
          </a:xfrm>
          <a:prstGeom prst="rect">
            <a:avLst/>
          </a:prstGeom>
        </p:spPr>
      </p:pic>
    </p:spTree>
    <p:extLst>
      <p:ext uri="{BB962C8B-B14F-4D97-AF65-F5344CB8AC3E}">
        <p14:creationId xmlns:p14="http://schemas.microsoft.com/office/powerpoint/2010/main" val="36649831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Tarifmöglichkeiten der IDEAL</a:t>
            </a:r>
            <a:endParaRPr lang="de-DE" b="1" dirty="0"/>
          </a:p>
        </p:txBody>
      </p:sp>
      <p:pic>
        <p:nvPicPr>
          <p:cNvPr id="3" name="Grafik 2"/>
          <p:cNvPicPr>
            <a:picLocks noChangeAspect="1"/>
          </p:cNvPicPr>
          <p:nvPr/>
        </p:nvPicPr>
        <p:blipFill>
          <a:blip r:embed="rId2"/>
          <a:stretch>
            <a:fillRect/>
          </a:stretch>
        </p:blipFill>
        <p:spPr>
          <a:xfrm>
            <a:off x="369358" y="2313747"/>
            <a:ext cx="9098838" cy="4117052"/>
          </a:xfrm>
          <a:prstGeom prst="rect">
            <a:avLst/>
          </a:prstGeom>
        </p:spPr>
      </p:pic>
      <p:sp>
        <p:nvSpPr>
          <p:cNvPr id="6" name="Textfeld 5"/>
          <p:cNvSpPr txBox="1"/>
          <p:nvPr/>
        </p:nvSpPr>
        <p:spPr>
          <a:xfrm>
            <a:off x="369358" y="1691494"/>
            <a:ext cx="7430239" cy="369332"/>
          </a:xfrm>
          <a:prstGeom prst="rect">
            <a:avLst/>
          </a:prstGeom>
          <a:noFill/>
        </p:spPr>
        <p:txBody>
          <a:bodyPr wrap="none" rtlCol="0">
            <a:spAutoFit/>
          </a:bodyPr>
          <a:lstStyle/>
          <a:p>
            <a:r>
              <a:rPr lang="de-DE" b="1" dirty="0" err="1" smtClean="0">
                <a:solidFill>
                  <a:srgbClr val="1D2D4B"/>
                </a:solidFill>
              </a:rPr>
              <a:t>PflegeDuo</a:t>
            </a:r>
            <a:r>
              <a:rPr lang="de-DE" b="1" dirty="0" smtClean="0">
                <a:solidFill>
                  <a:srgbClr val="1D2D4B"/>
                </a:solidFill>
              </a:rPr>
              <a:t>: Kombination </a:t>
            </a:r>
            <a:r>
              <a:rPr lang="de-DE" b="1" dirty="0" err="1" smtClean="0">
                <a:solidFill>
                  <a:srgbClr val="1D2D4B"/>
                </a:solidFill>
              </a:rPr>
              <a:t>PflegeRente</a:t>
            </a:r>
            <a:r>
              <a:rPr lang="de-DE" b="1" dirty="0" smtClean="0">
                <a:solidFill>
                  <a:srgbClr val="1D2D4B"/>
                </a:solidFill>
              </a:rPr>
              <a:t> Zieltermin und </a:t>
            </a:r>
            <a:r>
              <a:rPr lang="de-DE" b="1" dirty="0" err="1" smtClean="0">
                <a:solidFill>
                  <a:srgbClr val="1D2D4B"/>
                </a:solidFill>
              </a:rPr>
              <a:t>PflegeStarter</a:t>
            </a:r>
            <a:endParaRPr lang="de-DE" b="1" dirty="0">
              <a:solidFill>
                <a:srgbClr val="1D2D4B"/>
              </a:solidFill>
            </a:endParaRPr>
          </a:p>
        </p:txBody>
      </p:sp>
    </p:spTree>
    <p:extLst>
      <p:ext uri="{BB962C8B-B14F-4D97-AF65-F5344CB8AC3E}">
        <p14:creationId xmlns:p14="http://schemas.microsoft.com/office/powerpoint/2010/main" val="1653580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Tarifmöglichkeiten der IDEAL</a:t>
            </a:r>
            <a:endParaRPr lang="de-DE" b="1" dirty="0"/>
          </a:p>
        </p:txBody>
      </p:sp>
      <p:pic>
        <p:nvPicPr>
          <p:cNvPr id="3" name="Grafik 2"/>
          <p:cNvPicPr>
            <a:picLocks noChangeAspect="1"/>
          </p:cNvPicPr>
          <p:nvPr/>
        </p:nvPicPr>
        <p:blipFill>
          <a:blip r:embed="rId2"/>
          <a:stretch>
            <a:fillRect/>
          </a:stretch>
        </p:blipFill>
        <p:spPr>
          <a:xfrm>
            <a:off x="369359" y="1599498"/>
            <a:ext cx="6762962" cy="4405116"/>
          </a:xfrm>
          <a:prstGeom prst="rect">
            <a:avLst/>
          </a:prstGeom>
        </p:spPr>
      </p:pic>
      <p:pic>
        <p:nvPicPr>
          <p:cNvPr id="6" name="Grafik 5"/>
          <p:cNvPicPr>
            <a:picLocks noChangeAspect="1"/>
          </p:cNvPicPr>
          <p:nvPr/>
        </p:nvPicPr>
        <p:blipFill>
          <a:blip r:embed="rId3"/>
          <a:stretch>
            <a:fillRect/>
          </a:stretch>
        </p:blipFill>
        <p:spPr>
          <a:xfrm>
            <a:off x="369358" y="6046460"/>
            <a:ext cx="8497486" cy="238158"/>
          </a:xfrm>
          <a:prstGeom prst="rect">
            <a:avLst/>
          </a:prstGeom>
        </p:spPr>
      </p:pic>
    </p:spTree>
    <p:extLst>
      <p:ext uri="{BB962C8B-B14F-4D97-AF65-F5344CB8AC3E}">
        <p14:creationId xmlns:p14="http://schemas.microsoft.com/office/powerpoint/2010/main" val="19909129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Tarifmöglichkeiten der IDEAL</a:t>
            </a:r>
            <a:endParaRPr lang="de-DE" b="1" dirty="0"/>
          </a:p>
        </p:txBody>
      </p:sp>
      <p:pic>
        <p:nvPicPr>
          <p:cNvPr id="4" name="Grafik 3"/>
          <p:cNvPicPr>
            <a:picLocks noChangeAspect="1"/>
          </p:cNvPicPr>
          <p:nvPr/>
        </p:nvPicPr>
        <p:blipFill>
          <a:blip r:embed="rId2"/>
          <a:stretch>
            <a:fillRect/>
          </a:stretch>
        </p:blipFill>
        <p:spPr>
          <a:xfrm>
            <a:off x="369358" y="1495164"/>
            <a:ext cx="9030302" cy="4856992"/>
          </a:xfrm>
          <a:prstGeom prst="rect">
            <a:avLst/>
          </a:prstGeom>
        </p:spPr>
      </p:pic>
      <p:pic>
        <p:nvPicPr>
          <p:cNvPr id="7" name="Grafik 6"/>
          <p:cNvPicPr>
            <a:picLocks noChangeAspect="1"/>
          </p:cNvPicPr>
          <p:nvPr/>
        </p:nvPicPr>
        <p:blipFill>
          <a:blip r:embed="rId3"/>
          <a:stretch>
            <a:fillRect/>
          </a:stretch>
        </p:blipFill>
        <p:spPr>
          <a:xfrm>
            <a:off x="369358" y="6353718"/>
            <a:ext cx="8526065" cy="181000"/>
          </a:xfrm>
          <a:prstGeom prst="rect">
            <a:avLst/>
          </a:prstGeom>
        </p:spPr>
      </p:pic>
    </p:spTree>
    <p:extLst>
      <p:ext uri="{BB962C8B-B14F-4D97-AF65-F5344CB8AC3E}">
        <p14:creationId xmlns:p14="http://schemas.microsoft.com/office/powerpoint/2010/main" val="39710341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Vertriebsansatz Vermögensschutz-Police</a:t>
            </a:r>
            <a:endParaRPr lang="de-DE" b="1" dirty="0"/>
          </a:p>
        </p:txBody>
      </p:sp>
      <p:pic>
        <p:nvPicPr>
          <p:cNvPr id="3" name="Grafik 2"/>
          <p:cNvPicPr>
            <a:picLocks noChangeAspect="1"/>
          </p:cNvPicPr>
          <p:nvPr/>
        </p:nvPicPr>
        <p:blipFill>
          <a:blip r:embed="rId2"/>
          <a:stretch>
            <a:fillRect/>
          </a:stretch>
        </p:blipFill>
        <p:spPr>
          <a:xfrm>
            <a:off x="369358" y="1565052"/>
            <a:ext cx="10711507" cy="4563800"/>
          </a:xfrm>
          <a:prstGeom prst="rect">
            <a:avLst/>
          </a:prstGeom>
        </p:spPr>
      </p:pic>
    </p:spTree>
    <p:extLst>
      <p:ext uri="{BB962C8B-B14F-4D97-AF65-F5344CB8AC3E}">
        <p14:creationId xmlns:p14="http://schemas.microsoft.com/office/powerpoint/2010/main" val="5636964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Vertriebsansatz Vermögensschutz-Police</a:t>
            </a:r>
            <a:endParaRPr lang="de-DE" b="1" dirty="0"/>
          </a:p>
        </p:txBody>
      </p:sp>
      <p:pic>
        <p:nvPicPr>
          <p:cNvPr id="4" name="Grafik 3"/>
          <p:cNvPicPr>
            <a:picLocks noChangeAspect="1"/>
          </p:cNvPicPr>
          <p:nvPr/>
        </p:nvPicPr>
        <p:blipFill>
          <a:blip r:embed="rId2"/>
          <a:stretch>
            <a:fillRect/>
          </a:stretch>
        </p:blipFill>
        <p:spPr>
          <a:xfrm>
            <a:off x="369359" y="1544904"/>
            <a:ext cx="10104678" cy="4884881"/>
          </a:xfrm>
          <a:prstGeom prst="rect">
            <a:avLst/>
          </a:prstGeom>
        </p:spPr>
      </p:pic>
    </p:spTree>
    <p:extLst>
      <p:ext uri="{BB962C8B-B14F-4D97-AF65-F5344CB8AC3E}">
        <p14:creationId xmlns:p14="http://schemas.microsoft.com/office/powerpoint/2010/main" val="24557612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pic>
        <p:nvPicPr>
          <p:cNvPr id="3" name="Grafik 2"/>
          <p:cNvPicPr>
            <a:picLocks noChangeAspect="1"/>
          </p:cNvPicPr>
          <p:nvPr/>
        </p:nvPicPr>
        <p:blipFill>
          <a:blip r:embed="rId2"/>
          <a:stretch>
            <a:fillRect/>
          </a:stretch>
        </p:blipFill>
        <p:spPr>
          <a:xfrm>
            <a:off x="369358" y="1522771"/>
            <a:ext cx="10196927" cy="5194510"/>
          </a:xfrm>
          <a:prstGeom prst="rect">
            <a:avLst/>
          </a:prstGeom>
        </p:spPr>
      </p:pic>
    </p:spTree>
    <p:extLst>
      <p:ext uri="{BB962C8B-B14F-4D97-AF65-F5344CB8AC3E}">
        <p14:creationId xmlns:p14="http://schemas.microsoft.com/office/powerpoint/2010/main" val="37557273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pic>
        <p:nvPicPr>
          <p:cNvPr id="4" name="Grafik 3"/>
          <p:cNvPicPr>
            <a:picLocks noChangeAspect="1"/>
          </p:cNvPicPr>
          <p:nvPr/>
        </p:nvPicPr>
        <p:blipFill>
          <a:blip r:embed="rId2"/>
          <a:stretch>
            <a:fillRect/>
          </a:stretch>
        </p:blipFill>
        <p:spPr>
          <a:xfrm>
            <a:off x="369358" y="1605886"/>
            <a:ext cx="8972073" cy="4111897"/>
          </a:xfrm>
          <a:prstGeom prst="rect">
            <a:avLst/>
          </a:prstGeom>
        </p:spPr>
      </p:pic>
      <p:sp>
        <p:nvSpPr>
          <p:cNvPr id="6" name="Textfeld 5"/>
          <p:cNvSpPr txBox="1"/>
          <p:nvPr/>
        </p:nvSpPr>
        <p:spPr>
          <a:xfrm>
            <a:off x="9401695" y="1605886"/>
            <a:ext cx="2552007" cy="2893100"/>
          </a:xfrm>
          <a:prstGeom prst="rect">
            <a:avLst/>
          </a:prstGeom>
          <a:noFill/>
        </p:spPr>
        <p:txBody>
          <a:bodyPr wrap="square" rtlCol="0">
            <a:spAutoFit/>
          </a:bodyPr>
          <a:lstStyle/>
          <a:p>
            <a:r>
              <a:rPr lang="de-DE" sz="1400" dirty="0"/>
              <a:t>Um die normalen tägl. Aufgaben, wie Wohnung sauber halten,</a:t>
            </a:r>
          </a:p>
          <a:p>
            <a:r>
              <a:rPr lang="de-DE" sz="1400" dirty="0"/>
              <a:t>Waschen, Kochen, Einkaufen / Besorgungen, Arztbesuche, etc.</a:t>
            </a:r>
          </a:p>
          <a:p>
            <a:r>
              <a:rPr lang="de-DE" sz="1400" dirty="0"/>
              <a:t>sowie die aktive Beschäftigung mit dem Pflegebedürftigen zur</a:t>
            </a:r>
          </a:p>
          <a:p>
            <a:r>
              <a:rPr lang="de-DE" sz="1400" dirty="0"/>
              <a:t>Vorbeugung geistiger Verarmung, müssen sich weiterhin die</a:t>
            </a:r>
          </a:p>
          <a:p>
            <a:r>
              <a:rPr lang="de-DE" sz="1400" dirty="0"/>
              <a:t>Angehörigen kümmern.</a:t>
            </a:r>
          </a:p>
        </p:txBody>
      </p:sp>
    </p:spTree>
    <p:extLst>
      <p:ext uri="{BB962C8B-B14F-4D97-AF65-F5344CB8AC3E}">
        <p14:creationId xmlns:p14="http://schemas.microsoft.com/office/powerpoint/2010/main" val="32524110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sp>
        <p:nvSpPr>
          <p:cNvPr id="6" name="Textfeld 5"/>
          <p:cNvSpPr txBox="1"/>
          <p:nvPr/>
        </p:nvSpPr>
        <p:spPr>
          <a:xfrm>
            <a:off x="9401695" y="1605886"/>
            <a:ext cx="2552007" cy="2893100"/>
          </a:xfrm>
          <a:prstGeom prst="rect">
            <a:avLst/>
          </a:prstGeom>
          <a:noFill/>
        </p:spPr>
        <p:txBody>
          <a:bodyPr wrap="square" rtlCol="0">
            <a:spAutoFit/>
          </a:bodyPr>
          <a:lstStyle/>
          <a:p>
            <a:r>
              <a:rPr lang="de-DE" sz="1400" dirty="0"/>
              <a:t>Um die normalen tägl. Aufgaben, wie Wohnung sauber halten,</a:t>
            </a:r>
          </a:p>
          <a:p>
            <a:r>
              <a:rPr lang="de-DE" sz="1400" dirty="0"/>
              <a:t>Waschen, Kochen, Einkaufen / Besorgungen, Arztbesuche, etc.</a:t>
            </a:r>
          </a:p>
          <a:p>
            <a:r>
              <a:rPr lang="de-DE" sz="1400" dirty="0"/>
              <a:t>sowie die aktive Beschäftigung mit dem Pflegebedürftigen zur</a:t>
            </a:r>
          </a:p>
          <a:p>
            <a:r>
              <a:rPr lang="de-DE" sz="1400" dirty="0"/>
              <a:t>Vorbeugung geistiger Verarmung, müssen sich weiterhin die</a:t>
            </a:r>
          </a:p>
          <a:p>
            <a:r>
              <a:rPr lang="de-DE" sz="1400" dirty="0"/>
              <a:t>Angehörigen kümmern.</a:t>
            </a:r>
          </a:p>
        </p:txBody>
      </p:sp>
      <p:pic>
        <p:nvPicPr>
          <p:cNvPr id="3" name="Grafik 2"/>
          <p:cNvPicPr>
            <a:picLocks noChangeAspect="1"/>
          </p:cNvPicPr>
          <p:nvPr/>
        </p:nvPicPr>
        <p:blipFill>
          <a:blip r:embed="rId2"/>
          <a:stretch>
            <a:fillRect/>
          </a:stretch>
        </p:blipFill>
        <p:spPr>
          <a:xfrm>
            <a:off x="369358" y="1605886"/>
            <a:ext cx="9032337" cy="4373321"/>
          </a:xfrm>
          <a:prstGeom prst="rect">
            <a:avLst/>
          </a:prstGeom>
        </p:spPr>
      </p:pic>
    </p:spTree>
    <p:extLst>
      <p:ext uri="{BB962C8B-B14F-4D97-AF65-F5344CB8AC3E}">
        <p14:creationId xmlns:p14="http://schemas.microsoft.com/office/powerpoint/2010/main" val="13273808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sp>
        <p:nvSpPr>
          <p:cNvPr id="6" name="Textfeld 5"/>
          <p:cNvSpPr txBox="1"/>
          <p:nvPr/>
        </p:nvSpPr>
        <p:spPr>
          <a:xfrm>
            <a:off x="9401695" y="1605886"/>
            <a:ext cx="2552007" cy="2893100"/>
          </a:xfrm>
          <a:prstGeom prst="rect">
            <a:avLst/>
          </a:prstGeom>
          <a:noFill/>
        </p:spPr>
        <p:txBody>
          <a:bodyPr wrap="square" rtlCol="0">
            <a:spAutoFit/>
          </a:bodyPr>
          <a:lstStyle/>
          <a:p>
            <a:r>
              <a:rPr lang="de-DE" sz="1400" dirty="0"/>
              <a:t>Um die normalen tägl. Aufgaben, wie Wohnung sauber halten,</a:t>
            </a:r>
          </a:p>
          <a:p>
            <a:r>
              <a:rPr lang="de-DE" sz="1400" dirty="0"/>
              <a:t>Waschen, Kochen, Einkaufen / Besorgungen, Arztbesuche, etc.</a:t>
            </a:r>
          </a:p>
          <a:p>
            <a:r>
              <a:rPr lang="de-DE" sz="1400" dirty="0"/>
              <a:t>sowie die aktive Beschäftigung mit dem Pflegebedürftigen zur</a:t>
            </a:r>
          </a:p>
          <a:p>
            <a:r>
              <a:rPr lang="de-DE" sz="1400" dirty="0"/>
              <a:t>Vorbeugung geistiger Verarmung, müssen sich weiterhin die</a:t>
            </a:r>
          </a:p>
          <a:p>
            <a:r>
              <a:rPr lang="de-DE" sz="1400" dirty="0"/>
              <a:t>Angehörigen kümmern.</a:t>
            </a:r>
          </a:p>
        </p:txBody>
      </p:sp>
      <p:pic>
        <p:nvPicPr>
          <p:cNvPr id="4" name="Grafik 3"/>
          <p:cNvPicPr>
            <a:picLocks noChangeAspect="1"/>
          </p:cNvPicPr>
          <p:nvPr/>
        </p:nvPicPr>
        <p:blipFill>
          <a:blip r:embed="rId2"/>
          <a:stretch>
            <a:fillRect/>
          </a:stretch>
        </p:blipFill>
        <p:spPr>
          <a:xfrm>
            <a:off x="369358" y="1518479"/>
            <a:ext cx="9032337" cy="4519808"/>
          </a:xfrm>
          <a:prstGeom prst="rect">
            <a:avLst/>
          </a:prstGeom>
        </p:spPr>
      </p:pic>
    </p:spTree>
    <p:extLst>
      <p:ext uri="{BB962C8B-B14F-4D97-AF65-F5344CB8AC3E}">
        <p14:creationId xmlns:p14="http://schemas.microsoft.com/office/powerpoint/2010/main" val="5926311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Pflege</a:t>
            </a:r>
            <a:endParaRPr lang="de-DE" b="1" dirty="0"/>
          </a:p>
        </p:txBody>
      </p:sp>
      <p:sp>
        <p:nvSpPr>
          <p:cNvPr id="6" name="Textfeld 5"/>
          <p:cNvSpPr txBox="1"/>
          <p:nvPr/>
        </p:nvSpPr>
        <p:spPr>
          <a:xfrm>
            <a:off x="9401695" y="1605886"/>
            <a:ext cx="2552007" cy="2893100"/>
          </a:xfrm>
          <a:prstGeom prst="rect">
            <a:avLst/>
          </a:prstGeom>
          <a:noFill/>
        </p:spPr>
        <p:txBody>
          <a:bodyPr wrap="square" rtlCol="0">
            <a:spAutoFit/>
          </a:bodyPr>
          <a:lstStyle/>
          <a:p>
            <a:r>
              <a:rPr lang="de-DE" sz="1400" dirty="0"/>
              <a:t>Um die normalen tägl. Aufgaben, wie Wohnung sauber halten,</a:t>
            </a:r>
          </a:p>
          <a:p>
            <a:r>
              <a:rPr lang="de-DE" sz="1400" dirty="0"/>
              <a:t>Waschen, Kochen, Einkaufen / Besorgungen, Arztbesuche, etc.</a:t>
            </a:r>
          </a:p>
          <a:p>
            <a:r>
              <a:rPr lang="de-DE" sz="1400" dirty="0"/>
              <a:t>sowie die aktive Beschäftigung mit dem Pflegebedürftigen zur</a:t>
            </a:r>
          </a:p>
          <a:p>
            <a:r>
              <a:rPr lang="de-DE" sz="1400" dirty="0"/>
              <a:t>Vorbeugung geistiger Verarmung, müssen sich weiterhin die</a:t>
            </a:r>
          </a:p>
          <a:p>
            <a:r>
              <a:rPr lang="de-DE" sz="1400" dirty="0"/>
              <a:t>Angehörigen kümmern.</a:t>
            </a:r>
          </a:p>
        </p:txBody>
      </p:sp>
      <p:pic>
        <p:nvPicPr>
          <p:cNvPr id="3" name="Grafik 2"/>
          <p:cNvPicPr>
            <a:picLocks noChangeAspect="1"/>
          </p:cNvPicPr>
          <p:nvPr/>
        </p:nvPicPr>
        <p:blipFill>
          <a:blip r:embed="rId2"/>
          <a:stretch>
            <a:fillRect/>
          </a:stretch>
        </p:blipFill>
        <p:spPr>
          <a:xfrm>
            <a:off x="369358" y="1532675"/>
            <a:ext cx="8866082" cy="4501463"/>
          </a:xfrm>
          <a:prstGeom prst="rect">
            <a:avLst/>
          </a:prstGeom>
        </p:spPr>
      </p:pic>
      <p:pic>
        <p:nvPicPr>
          <p:cNvPr id="7" name="Grafik 6"/>
          <p:cNvPicPr>
            <a:picLocks noChangeAspect="1"/>
          </p:cNvPicPr>
          <p:nvPr/>
        </p:nvPicPr>
        <p:blipFill>
          <a:blip r:embed="rId3"/>
          <a:stretch>
            <a:fillRect/>
          </a:stretch>
        </p:blipFill>
        <p:spPr>
          <a:xfrm>
            <a:off x="369358" y="6107596"/>
            <a:ext cx="6206009" cy="609685"/>
          </a:xfrm>
          <a:prstGeom prst="rect">
            <a:avLst/>
          </a:prstGeom>
        </p:spPr>
      </p:pic>
    </p:spTree>
    <p:extLst>
      <p:ext uri="{BB962C8B-B14F-4D97-AF65-F5344CB8AC3E}">
        <p14:creationId xmlns:p14="http://schemas.microsoft.com/office/powerpoint/2010/main" val="989458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sz="3000" dirty="0" smtClean="0"/>
              <a:t> Ein Gesundheitsbudget Wirkt X-Fach</a:t>
            </a:r>
            <a:endParaRPr lang="de-DE" sz="3000" dirty="0"/>
          </a:p>
        </p:txBody>
      </p:sp>
      <p:sp>
        <p:nvSpPr>
          <p:cNvPr id="3" name="Textplatzhalter 2"/>
          <p:cNvSpPr>
            <a:spLocks noGrp="1"/>
          </p:cNvSpPr>
          <p:nvPr>
            <p:ph type="body" sz="half" idx="4294967295"/>
          </p:nvPr>
        </p:nvSpPr>
        <p:spPr>
          <a:xfrm>
            <a:off x="156484" y="6459537"/>
            <a:ext cx="4640263" cy="398463"/>
          </a:xfrm>
          <a:prstGeom prst="rect">
            <a:avLst/>
          </a:prstGeom>
        </p:spPr>
        <p:txBody>
          <a:bodyPr/>
          <a:lstStyle/>
          <a:p>
            <a:pPr marL="0" indent="0">
              <a:buNone/>
            </a:pPr>
            <a:r>
              <a:rPr lang="de-DE" sz="1600" dirty="0" smtClean="0"/>
              <a:t>*</a:t>
            </a:r>
            <a:r>
              <a:rPr lang="de-DE" sz="1600" dirty="0" smtClean="0">
                <a:solidFill>
                  <a:srgbClr val="1D2D4B"/>
                </a:solidFill>
              </a:rPr>
              <a:t>3.000 € Brutto, Steuerklasse 1, keine Kinder</a:t>
            </a:r>
            <a:endParaRPr lang="de-DE" sz="1600" dirty="0">
              <a:solidFill>
                <a:srgbClr val="1D2D4B"/>
              </a:solidFill>
            </a:endParaRPr>
          </a:p>
        </p:txBody>
      </p:sp>
      <p:sp>
        <p:nvSpPr>
          <p:cNvPr id="2" name="Textfeld 1"/>
          <p:cNvSpPr txBox="1"/>
          <p:nvPr/>
        </p:nvSpPr>
        <p:spPr>
          <a:xfrm>
            <a:off x="6581745" y="3986350"/>
            <a:ext cx="470000" cy="707886"/>
          </a:xfrm>
          <a:prstGeom prst="rect">
            <a:avLst/>
          </a:prstGeom>
          <a:noFill/>
        </p:spPr>
        <p:txBody>
          <a:bodyPr wrap="none" rtlCol="0">
            <a:spAutoFit/>
          </a:bodyPr>
          <a:lstStyle/>
          <a:p>
            <a:r>
              <a:rPr lang="de-DE" sz="4000" dirty="0" smtClean="0">
                <a:solidFill>
                  <a:srgbClr val="FF0000"/>
                </a:solidFill>
              </a:rPr>
              <a:t>?</a:t>
            </a:r>
            <a:endParaRPr lang="de-DE" sz="4000" dirty="0">
              <a:solidFill>
                <a:srgbClr val="FF0000"/>
              </a:solidFill>
            </a:endParaRPr>
          </a:p>
        </p:txBody>
      </p:sp>
      <p:graphicFrame>
        <p:nvGraphicFramePr>
          <p:cNvPr id="12" name="Diagramm 11"/>
          <p:cNvGraphicFramePr/>
          <p:nvPr>
            <p:extLst/>
          </p:nvPr>
        </p:nvGraphicFramePr>
        <p:xfrm>
          <a:off x="3458817" y="1993639"/>
          <a:ext cx="8269356" cy="3202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m 15"/>
          <p:cNvGraphicFramePr/>
          <p:nvPr>
            <p:extLst/>
          </p:nvPr>
        </p:nvGraphicFramePr>
        <p:xfrm>
          <a:off x="0" y="2809790"/>
          <a:ext cx="3034748" cy="23531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Pfeil nach links und rechts 6"/>
          <p:cNvSpPr/>
          <p:nvPr/>
        </p:nvSpPr>
        <p:spPr>
          <a:xfrm>
            <a:off x="4622003" y="5308558"/>
            <a:ext cx="5886340" cy="466397"/>
          </a:xfrm>
          <a:prstGeom prst="leftRightArrow">
            <a:avLst>
              <a:gd name="adj1" fmla="val 59524"/>
              <a:gd name="adj2" fmla="val 78572"/>
            </a:avLst>
          </a:prstGeom>
          <a:solidFill>
            <a:srgbClr val="58882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5-fach          Wirkung         2,5-fach</a:t>
            </a:r>
            <a:endParaRPr lang="de-DE" sz="2400" dirty="0"/>
          </a:p>
        </p:txBody>
      </p:sp>
    </p:spTree>
    <p:extLst>
      <p:ext uri="{BB962C8B-B14F-4D97-AF65-F5344CB8AC3E}">
        <p14:creationId xmlns:p14="http://schemas.microsoft.com/office/powerpoint/2010/main" val="16168255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40</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Kundenansprache</a:t>
            </a:r>
            <a:endParaRPr lang="de-DE" b="1" dirty="0"/>
          </a:p>
        </p:txBody>
      </p:sp>
      <p:pic>
        <p:nvPicPr>
          <p:cNvPr id="3" name="Grafik 2"/>
          <p:cNvPicPr>
            <a:picLocks noChangeAspect="1"/>
          </p:cNvPicPr>
          <p:nvPr/>
        </p:nvPicPr>
        <p:blipFill>
          <a:blip r:embed="rId2"/>
          <a:stretch>
            <a:fillRect/>
          </a:stretch>
        </p:blipFill>
        <p:spPr>
          <a:xfrm>
            <a:off x="369358" y="1546167"/>
            <a:ext cx="8698822" cy="5091329"/>
          </a:xfrm>
          <a:prstGeom prst="rect">
            <a:avLst/>
          </a:prstGeom>
        </p:spPr>
      </p:pic>
    </p:spTree>
    <p:extLst>
      <p:ext uri="{BB962C8B-B14F-4D97-AF65-F5344CB8AC3E}">
        <p14:creationId xmlns:p14="http://schemas.microsoft.com/office/powerpoint/2010/main" val="29167862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Kundenansprache</a:t>
            </a:r>
            <a:endParaRPr lang="de-DE" b="1" dirty="0"/>
          </a:p>
        </p:txBody>
      </p:sp>
      <p:pic>
        <p:nvPicPr>
          <p:cNvPr id="4" name="Grafik 3"/>
          <p:cNvPicPr>
            <a:picLocks noChangeAspect="1"/>
          </p:cNvPicPr>
          <p:nvPr/>
        </p:nvPicPr>
        <p:blipFill>
          <a:blip r:embed="rId2"/>
          <a:stretch>
            <a:fillRect/>
          </a:stretch>
        </p:blipFill>
        <p:spPr>
          <a:xfrm>
            <a:off x="369358" y="1504603"/>
            <a:ext cx="8818499" cy="5120640"/>
          </a:xfrm>
          <a:prstGeom prst="rect">
            <a:avLst/>
          </a:prstGeom>
        </p:spPr>
      </p:pic>
    </p:spTree>
    <p:extLst>
      <p:ext uri="{BB962C8B-B14F-4D97-AF65-F5344CB8AC3E}">
        <p14:creationId xmlns:p14="http://schemas.microsoft.com/office/powerpoint/2010/main" val="34445453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49" y="3002280"/>
            <a:ext cx="10168149" cy="523220"/>
          </a:xfrm>
          <a:prstGeom prst="rect">
            <a:avLst/>
          </a:prstGeom>
          <a:noFill/>
        </p:spPr>
        <p:txBody>
          <a:bodyPr wrap="square" rtlCol="0">
            <a:spAutoFit/>
          </a:bodyPr>
          <a:lstStyle/>
          <a:p>
            <a:r>
              <a:rPr lang="de-DE" sz="2800" b="1" dirty="0" smtClean="0">
                <a:solidFill>
                  <a:srgbClr val="1D2D4B"/>
                </a:solidFill>
              </a:rPr>
              <a:t>Dienstunfähigkeit DU</a:t>
            </a:r>
          </a:p>
        </p:txBody>
      </p:sp>
    </p:spTree>
    <p:extLst>
      <p:ext uri="{BB962C8B-B14F-4D97-AF65-F5344CB8AC3E}">
        <p14:creationId xmlns:p14="http://schemas.microsoft.com/office/powerpoint/2010/main" val="36407224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Beamtenrecht</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dirty="0" smtClean="0"/>
          </a:p>
          <a:p>
            <a:r>
              <a:rPr lang="de-DE" dirty="0" smtClean="0"/>
              <a:t>§ 44 Abs. 1 BBG (Bundesbeamten-Gesetz)</a:t>
            </a:r>
          </a:p>
          <a:p>
            <a:endParaRPr lang="de-DE" dirty="0" smtClean="0"/>
          </a:p>
          <a:p>
            <a:r>
              <a:rPr lang="de-DE" dirty="0" smtClean="0"/>
              <a:t>Die </a:t>
            </a:r>
            <a:r>
              <a:rPr lang="de-DE" b="1" dirty="0" smtClean="0"/>
              <a:t>Beamtin auf Lebenszeit oder der Beamte auf Lebenszeit </a:t>
            </a:r>
            <a:r>
              <a:rPr lang="de-DE" dirty="0" smtClean="0"/>
              <a:t>ist in den Ruhestand zu versetzen, wenn sie oder er wegen des körperlichen Zustandes oder aus gesundheitlichen Gründen zur Erfüllung der Dienstpflichten dauernd unfähig (dienstunfähig) ist. Als dienstunfähig kann auch angesehen werden, wer infolge Erkrankung innerhalb von sechs Monaten mehr als drei Monate keinen Dienst getan hat, wenn keine Aussicht besteht, dass innerhalb weiterer sechs Monate die Dienstfähigkeit wieder voll hergestellt ist. In den Ruhestand wird nicht versetzt, wer anderweitig verwendbar ist.  </a:t>
            </a:r>
          </a:p>
          <a:p>
            <a:endParaRPr lang="de-DE" sz="1600" dirty="0"/>
          </a:p>
          <a:p>
            <a:endParaRPr lang="de-DE" sz="1600" dirty="0"/>
          </a:p>
        </p:txBody>
      </p:sp>
      <p:sp>
        <p:nvSpPr>
          <p:cNvPr id="5" name="Titel 4"/>
          <p:cNvSpPr>
            <a:spLocks noGrp="1"/>
          </p:cNvSpPr>
          <p:nvPr>
            <p:ph type="title"/>
          </p:nvPr>
        </p:nvSpPr>
        <p:spPr/>
        <p:txBody>
          <a:bodyPr/>
          <a:lstStyle/>
          <a:p>
            <a:r>
              <a:rPr lang="de-DE" dirty="0" err="1" smtClean="0"/>
              <a:t>ZentralWorkshop</a:t>
            </a:r>
            <a:r>
              <a:rPr lang="de-DE" dirty="0" smtClean="0"/>
              <a:t> II 21.06.2023</a:t>
            </a:r>
            <a:endParaRPr lang="de-DE" dirty="0"/>
          </a:p>
        </p:txBody>
      </p:sp>
    </p:spTree>
    <p:extLst>
      <p:ext uri="{BB962C8B-B14F-4D97-AF65-F5344CB8AC3E}">
        <p14:creationId xmlns:p14="http://schemas.microsoft.com/office/powerpoint/2010/main" val="31925279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Beamtenrecht</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sz="1600" dirty="0" smtClean="0"/>
          </a:p>
          <a:p>
            <a:r>
              <a:rPr lang="de-DE" sz="1600" dirty="0" smtClean="0"/>
              <a:t>§ 49 Abs. 1 BBG</a:t>
            </a:r>
          </a:p>
          <a:p>
            <a:r>
              <a:rPr lang="de-DE" sz="1600" b="1" dirty="0" smtClean="0"/>
              <a:t>Beamtinnen auf Probe oder Beamte auf Probe </a:t>
            </a:r>
            <a:r>
              <a:rPr lang="de-DE" sz="1600" dirty="0" smtClean="0"/>
              <a:t>sind in den Ruhestand zu versetzen, wenn sie infolge Krankheit, Verwundung oder sonstiger Beschädigung, die sie sich ohne grobes Verschulden bei Ausübung oder aus Veranlassung des Dienstes zugezogen haben, dienstunfähig geworden sind. </a:t>
            </a:r>
            <a:r>
              <a:rPr lang="de-DE" sz="1600" b="1" dirty="0" smtClean="0"/>
              <a:t>(Ursachenzusammenhang zum Dienst)</a:t>
            </a:r>
          </a:p>
          <a:p>
            <a:endParaRPr lang="de-DE" sz="1600" dirty="0"/>
          </a:p>
          <a:p>
            <a:r>
              <a:rPr lang="de-DE" sz="1600" dirty="0" smtClean="0"/>
              <a:t>§ 34 Abs. 1 BBG</a:t>
            </a:r>
          </a:p>
          <a:p>
            <a:r>
              <a:rPr lang="de-DE" sz="1600" b="1" dirty="0" smtClean="0"/>
              <a:t>Beamtinnen auf Probe und Beamte auf Probe</a:t>
            </a:r>
            <a:r>
              <a:rPr lang="de-DE" sz="1600" dirty="0" smtClean="0"/>
              <a:t>… </a:t>
            </a:r>
            <a:r>
              <a:rPr lang="de-DE" sz="1600" b="1" dirty="0" smtClean="0"/>
              <a:t>können</a:t>
            </a:r>
            <a:r>
              <a:rPr lang="de-DE" sz="1600" dirty="0" smtClean="0"/>
              <a:t>… entlassen werden, wenn einer der folgenden Entlassungsgründe vorliegt: </a:t>
            </a:r>
          </a:p>
          <a:p>
            <a:pPr marL="285750" indent="-285750">
              <a:buFont typeface="Arial" panose="020B0604020202020204" pitchFamily="34" charset="0"/>
              <a:buChar char="•"/>
            </a:pPr>
            <a:r>
              <a:rPr lang="de-DE" sz="1600" dirty="0" smtClean="0"/>
              <a:t>Dienstunfähigkeit, ohne dass eine Versetzung in den Ruhestand erfolgt ist… (z.B. wenn Ursachenzusammenhang dienstfremd ist - Einzelfallentscheidung)</a:t>
            </a:r>
          </a:p>
          <a:p>
            <a:r>
              <a:rPr lang="de-DE" sz="1600" dirty="0" smtClean="0"/>
              <a:t>Eine anderweitige Verwendung ist entsprechend zu prüfen.</a:t>
            </a:r>
          </a:p>
          <a:p>
            <a:endParaRPr lang="de-DE" sz="1600" dirty="0"/>
          </a:p>
        </p:txBody>
      </p:sp>
      <p:sp>
        <p:nvSpPr>
          <p:cNvPr id="5" name="Titel 4"/>
          <p:cNvSpPr>
            <a:spLocks noGrp="1"/>
          </p:cNvSpPr>
          <p:nvPr>
            <p:ph type="title"/>
          </p:nvPr>
        </p:nvSpPr>
        <p:spPr/>
        <p:txBody>
          <a:bodyPr/>
          <a:lstStyle/>
          <a:p>
            <a:r>
              <a:rPr lang="de-DE" dirty="0" err="1" smtClean="0"/>
              <a:t>ZentralWorkshop</a:t>
            </a:r>
            <a:r>
              <a:rPr lang="de-DE" dirty="0" smtClean="0"/>
              <a:t> II 21.06.2023</a:t>
            </a:r>
            <a:endParaRPr lang="de-DE" dirty="0"/>
          </a:p>
        </p:txBody>
      </p:sp>
    </p:spTree>
    <p:extLst>
      <p:ext uri="{BB962C8B-B14F-4D97-AF65-F5344CB8AC3E}">
        <p14:creationId xmlns:p14="http://schemas.microsoft.com/office/powerpoint/2010/main" val="17381156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Beamtenrecht</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sz="1600" dirty="0" smtClean="0"/>
          </a:p>
          <a:p>
            <a:endParaRPr lang="de-DE" sz="1600" dirty="0"/>
          </a:p>
          <a:p>
            <a:r>
              <a:rPr lang="de-DE" sz="1600" dirty="0" smtClean="0"/>
              <a:t>§ 23 Abs. 1 Satz 1 </a:t>
            </a:r>
            <a:r>
              <a:rPr lang="de-DE" sz="1600" dirty="0"/>
              <a:t>N</a:t>
            </a:r>
            <a:r>
              <a:rPr lang="de-DE" sz="1600" dirty="0" smtClean="0"/>
              <a:t>r. 3 </a:t>
            </a:r>
            <a:r>
              <a:rPr lang="de-DE" sz="1600" dirty="0" err="1" smtClean="0"/>
              <a:t>BeamtStG</a:t>
            </a:r>
            <a:r>
              <a:rPr lang="de-DE" sz="1600" dirty="0" smtClean="0"/>
              <a:t>                                  </a:t>
            </a:r>
            <a:r>
              <a:rPr lang="de-DE" sz="1600" b="1" dirty="0" smtClean="0"/>
              <a:t>(Beamte auf Widerruf)</a:t>
            </a:r>
          </a:p>
          <a:p>
            <a:r>
              <a:rPr lang="de-DE" sz="1600" dirty="0" smtClean="0"/>
              <a:t>Beamtinnen und Beamte sind zu entlassen, wenn sie… dauernd dienstunfähig sind und das Beamtenverhältnis nicht durch Versetzung in den Ruhestand endet.</a:t>
            </a:r>
            <a:endParaRPr lang="de-DE" sz="1600" dirty="0"/>
          </a:p>
        </p:txBody>
      </p:sp>
      <p:sp>
        <p:nvSpPr>
          <p:cNvPr id="5" name="Titel 4"/>
          <p:cNvSpPr>
            <a:spLocks noGrp="1"/>
          </p:cNvSpPr>
          <p:nvPr>
            <p:ph type="title"/>
          </p:nvPr>
        </p:nvSpPr>
        <p:spPr/>
        <p:txBody>
          <a:bodyPr/>
          <a:lstStyle/>
          <a:p>
            <a:r>
              <a:rPr lang="de-DE" dirty="0" err="1" smtClean="0"/>
              <a:t>ZentralWorkshop</a:t>
            </a:r>
            <a:r>
              <a:rPr lang="de-DE" dirty="0" smtClean="0"/>
              <a:t> II 21.06.2023</a:t>
            </a:r>
            <a:endParaRPr lang="de-DE" dirty="0"/>
          </a:p>
        </p:txBody>
      </p:sp>
    </p:spTree>
    <p:extLst>
      <p:ext uri="{BB962C8B-B14F-4D97-AF65-F5344CB8AC3E}">
        <p14:creationId xmlns:p14="http://schemas.microsoft.com/office/powerpoint/2010/main" val="36128833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Beamtenrecht</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dirty="0" smtClean="0"/>
          </a:p>
          <a:p>
            <a:r>
              <a:rPr lang="de-DE" dirty="0" smtClean="0"/>
              <a:t>Die Entscheidung, ob der Beamte dienstunfähig ist trifft nicht der Amtsarzt, sondern der Dienstherr. Der Amtsarzt liefert lediglich die Entscheidungsgrundlage. Zudem ist zu prüfen, ob der Beamte anderweitig einsetzbar ist. </a:t>
            </a:r>
          </a:p>
          <a:p>
            <a:endParaRPr lang="de-DE" dirty="0"/>
          </a:p>
          <a:p>
            <a:r>
              <a:rPr lang="de-DE" dirty="0" smtClean="0"/>
              <a:t>Auch nach der Versetzung in den Ruhestand ist der Dienstherr verpflichtet zu prüfen, max. in einem 2-Jahres-Rhythmus, ob weiterhin </a:t>
            </a:r>
            <a:r>
              <a:rPr lang="de-DE" dirty="0"/>
              <a:t>D</a:t>
            </a:r>
            <a:r>
              <a:rPr lang="de-DE" dirty="0" smtClean="0"/>
              <a:t>ienstunfähigkeit besteht. (Ausnahme: unheilbare Krankheit)</a:t>
            </a:r>
          </a:p>
          <a:p>
            <a:endParaRPr lang="de-DE" dirty="0"/>
          </a:p>
        </p:txBody>
      </p:sp>
      <p:sp>
        <p:nvSpPr>
          <p:cNvPr id="5" name="Titel 4"/>
          <p:cNvSpPr>
            <a:spLocks noGrp="1"/>
          </p:cNvSpPr>
          <p:nvPr>
            <p:ph type="title"/>
          </p:nvPr>
        </p:nvSpPr>
        <p:spPr/>
        <p:txBody>
          <a:bodyPr/>
          <a:lstStyle/>
          <a:p>
            <a:r>
              <a:rPr lang="de-DE" dirty="0" err="1" smtClean="0"/>
              <a:t>ZentralWorkshop</a:t>
            </a:r>
            <a:r>
              <a:rPr lang="de-DE" dirty="0" smtClean="0"/>
              <a:t> II 21.06.2023</a:t>
            </a:r>
            <a:endParaRPr lang="de-DE" dirty="0"/>
          </a:p>
        </p:txBody>
      </p:sp>
    </p:spTree>
    <p:extLst>
      <p:ext uri="{BB962C8B-B14F-4D97-AF65-F5344CB8AC3E}">
        <p14:creationId xmlns:p14="http://schemas.microsoft.com/office/powerpoint/2010/main" val="2976376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BU vs. DU</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dirty="0" smtClean="0"/>
          </a:p>
          <a:p>
            <a:r>
              <a:rPr lang="de-DE" dirty="0" smtClean="0"/>
              <a:t>Berufsunfähigkeit im Sinne der AVB:</a:t>
            </a:r>
          </a:p>
          <a:p>
            <a:endParaRPr lang="de-DE" dirty="0"/>
          </a:p>
          <a:p>
            <a:r>
              <a:rPr lang="de-DE" dirty="0" smtClean="0"/>
              <a:t>Berufsunfähigkeit liegt vor, wenn die versicherte Person infolge Krankheit, Körperverletzung oder Kräfteverfall, die ärztlich nachzuweisen sind,</a:t>
            </a:r>
          </a:p>
          <a:p>
            <a:pPr marL="342900" indent="-342900">
              <a:buFont typeface="Arial" panose="020B0604020202020204" pitchFamily="34" charset="0"/>
              <a:buChar char="•"/>
            </a:pPr>
            <a:r>
              <a:rPr lang="de-DE" dirty="0"/>
              <a:t>v</a:t>
            </a:r>
            <a:r>
              <a:rPr lang="de-DE" dirty="0" smtClean="0"/>
              <a:t>oraussichtlich 6 Monate ununterbrochen ihren zuletzt ausgeübten </a:t>
            </a:r>
            <a:r>
              <a:rPr lang="de-DE" b="1" dirty="0" smtClean="0"/>
              <a:t>Beruf</a:t>
            </a:r>
            <a:r>
              <a:rPr lang="de-DE" dirty="0" smtClean="0"/>
              <a:t> – so wie dieser ohne gesundheitliche Beeinträchtigung ausgestaltet war – nicht mehr zu mindestens 50%  ausüben kann und</a:t>
            </a:r>
          </a:p>
          <a:p>
            <a:pPr marL="342900" indent="-342900">
              <a:buFont typeface="Arial" panose="020B0604020202020204" pitchFamily="34" charset="0"/>
              <a:buChar char="•"/>
            </a:pPr>
            <a:r>
              <a:rPr lang="de-DE" dirty="0" smtClean="0"/>
              <a:t>auch keine andere Tätigkeit konkret ausübt, die ihrer bisherigen Lebensstellung entspricht. </a:t>
            </a:r>
          </a:p>
          <a:p>
            <a:endParaRPr lang="de-DE" dirty="0"/>
          </a:p>
        </p:txBody>
      </p:sp>
      <p:sp>
        <p:nvSpPr>
          <p:cNvPr id="5" name="Titel 4"/>
          <p:cNvSpPr>
            <a:spLocks noGrp="1"/>
          </p:cNvSpPr>
          <p:nvPr>
            <p:ph type="title"/>
          </p:nvPr>
        </p:nvSpPr>
        <p:spPr/>
        <p:txBody>
          <a:bodyPr/>
          <a:lstStyle/>
          <a:p>
            <a:r>
              <a:rPr lang="de-DE" dirty="0" err="1" smtClean="0"/>
              <a:t>ZentralWorkshop</a:t>
            </a:r>
            <a:r>
              <a:rPr lang="de-DE" dirty="0" smtClean="0"/>
              <a:t> II 21.06.2023</a:t>
            </a:r>
            <a:endParaRPr lang="de-DE" dirty="0"/>
          </a:p>
        </p:txBody>
      </p:sp>
    </p:spTree>
    <p:extLst>
      <p:ext uri="{BB962C8B-B14F-4D97-AF65-F5344CB8AC3E}">
        <p14:creationId xmlns:p14="http://schemas.microsoft.com/office/powerpoint/2010/main" val="3374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BU vs. DU</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dirty="0"/>
          </a:p>
          <a:p>
            <a:r>
              <a:rPr lang="de-DE" dirty="0" smtClean="0"/>
              <a:t>Was ist der Beruf einer Beamtin oder eines Beamten?</a:t>
            </a:r>
          </a:p>
          <a:p>
            <a:endParaRPr lang="de-DE" dirty="0"/>
          </a:p>
          <a:p>
            <a:r>
              <a:rPr lang="de-DE" dirty="0" smtClean="0"/>
              <a:t>A = der bisher innegehabte Dienstposten</a:t>
            </a:r>
          </a:p>
          <a:p>
            <a:r>
              <a:rPr lang="de-DE" dirty="0" smtClean="0"/>
              <a:t>B = das funktionelle Amt im abstrakten Sinne</a:t>
            </a:r>
          </a:p>
          <a:p>
            <a:endParaRPr lang="de-DE" dirty="0"/>
          </a:p>
          <a:p>
            <a:r>
              <a:rPr lang="de-DE" dirty="0" smtClean="0"/>
              <a:t>A ist maßgeblich für die Einleitung des amtlichen DU-Verfahrens durch den Dienstherrn bei Nichterfüllung der Dienstpflichten</a:t>
            </a:r>
          </a:p>
          <a:p>
            <a:r>
              <a:rPr lang="de-DE" dirty="0" smtClean="0"/>
              <a:t>B Maßstab für die Frage, ob Dienstunfähigkeit vorliegt oder nicht (ohne Beschränkung auf einen bestimmten Dienstposten)</a:t>
            </a:r>
          </a:p>
          <a:p>
            <a:endParaRPr lang="de-DE" dirty="0" smtClean="0"/>
          </a:p>
          <a:p>
            <a:endParaRPr lang="de-DE" dirty="0"/>
          </a:p>
        </p:txBody>
      </p:sp>
      <p:sp>
        <p:nvSpPr>
          <p:cNvPr id="5" name="Titel 4"/>
          <p:cNvSpPr>
            <a:spLocks noGrp="1"/>
          </p:cNvSpPr>
          <p:nvPr>
            <p:ph type="title"/>
          </p:nvPr>
        </p:nvSpPr>
        <p:spPr/>
        <p:txBody>
          <a:bodyPr/>
          <a:lstStyle/>
          <a:p>
            <a:r>
              <a:rPr lang="de-DE" dirty="0" err="1" smtClean="0"/>
              <a:t>ZentralWorkshop</a:t>
            </a:r>
            <a:r>
              <a:rPr lang="de-DE" dirty="0" smtClean="0"/>
              <a:t> II 21.06.2023</a:t>
            </a:r>
            <a:endParaRPr lang="de-DE" dirty="0"/>
          </a:p>
        </p:txBody>
      </p:sp>
    </p:spTree>
    <p:extLst>
      <p:ext uri="{BB962C8B-B14F-4D97-AF65-F5344CB8AC3E}">
        <p14:creationId xmlns:p14="http://schemas.microsoft.com/office/powerpoint/2010/main" val="32734983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BU vs. DU / DU-Klausel als Lösung?</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smtClean="0"/>
          </a:p>
          <a:p>
            <a:r>
              <a:rPr lang="de-DE" dirty="0" smtClean="0"/>
              <a:t>Die </a:t>
            </a:r>
            <a:r>
              <a:rPr lang="de-DE" dirty="0"/>
              <a:t>Dienstunfähigkeitsklausel erweitert die normale Berufsunfähigkeitsversicherung. </a:t>
            </a:r>
            <a:endParaRPr lang="de-DE" dirty="0" smtClean="0"/>
          </a:p>
          <a:p>
            <a:r>
              <a:rPr lang="de-DE" dirty="0" smtClean="0"/>
              <a:t>Anhand eines Gutachtens vom Amtsarzt entscheidet der Dienstherr, ob der Beamte dauerhaft </a:t>
            </a:r>
            <a:endParaRPr lang="de-DE" dirty="0"/>
          </a:p>
          <a:p>
            <a:r>
              <a:rPr lang="de-DE" dirty="0" smtClean="0"/>
              <a:t>dienstunfähig ist. Die Dienstunfähigkeit </a:t>
            </a:r>
            <a:r>
              <a:rPr lang="de-DE" dirty="0"/>
              <a:t>kann nach anderen Kriterien entschieden </a:t>
            </a:r>
            <a:r>
              <a:rPr lang="de-DE" dirty="0" smtClean="0"/>
              <a:t>werden als die</a:t>
            </a:r>
          </a:p>
          <a:p>
            <a:r>
              <a:rPr lang="de-DE" dirty="0" smtClean="0"/>
              <a:t>Berufsunfähigkeit. (D.h. im ungünstigsten Fall: Der Kunde muss durch zwei Prüfungsverfahren!)</a:t>
            </a:r>
            <a:endParaRPr lang="de-DE" dirty="0"/>
          </a:p>
        </p:txBody>
      </p:sp>
      <p:sp>
        <p:nvSpPr>
          <p:cNvPr id="12" name="Titel 11"/>
          <p:cNvSpPr>
            <a:spLocks noGrp="1"/>
          </p:cNvSpPr>
          <p:nvPr>
            <p:ph type="title"/>
          </p:nvPr>
        </p:nvSpPr>
        <p:spPr/>
        <p:txBody>
          <a:bodyPr/>
          <a:lstStyle/>
          <a:p>
            <a:r>
              <a:rPr lang="de-DE" dirty="0" smtClean="0"/>
              <a:t>Zentralworkshop II 21.06.2023</a:t>
            </a:r>
            <a:endParaRPr lang="de-DE" dirty="0"/>
          </a:p>
        </p:txBody>
      </p:sp>
    </p:spTree>
    <p:extLst>
      <p:ext uri="{BB962C8B-B14F-4D97-AF65-F5344CB8AC3E}">
        <p14:creationId xmlns:p14="http://schemas.microsoft.com/office/powerpoint/2010/main" val="3030158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p:txBody>
          <a:bodyPr/>
          <a:lstStyle/>
          <a:p>
            <a:r>
              <a:rPr lang="de-DE" dirty="0" smtClean="0"/>
              <a:t>90% der Unternehmen haben noch keine bKV</a:t>
            </a:r>
          </a:p>
          <a:p>
            <a:endParaRPr lang="de-DE" dirty="0" smtClean="0"/>
          </a:p>
          <a:p>
            <a:r>
              <a:rPr lang="de-DE" dirty="0" smtClean="0"/>
              <a:t>54% der Unternehmen, die noch keine bKV im Angebot haben, stehen dieser offen gegenüber </a:t>
            </a:r>
          </a:p>
          <a:p>
            <a:r>
              <a:rPr lang="de-DE" dirty="0"/>
              <a:t>o</a:t>
            </a:r>
            <a:r>
              <a:rPr lang="de-DE" dirty="0" smtClean="0"/>
              <a:t>der beschäftigen sich bereits konkret damit</a:t>
            </a:r>
          </a:p>
          <a:p>
            <a:endParaRPr lang="de-DE" dirty="0"/>
          </a:p>
          <a:p>
            <a:r>
              <a:rPr lang="de-DE" dirty="0" smtClean="0"/>
              <a:t>Eine bKV kostet in der Regel weniger als 1% der Lohnsumme. </a:t>
            </a:r>
          </a:p>
          <a:p>
            <a:endParaRPr lang="de-DE" dirty="0"/>
          </a:p>
          <a:p>
            <a:r>
              <a:rPr lang="de-DE" dirty="0" smtClean="0"/>
              <a:t>Das Gesundheitsbudget ist die wirksamste </a:t>
            </a:r>
            <a:r>
              <a:rPr lang="de-DE" dirty="0" smtClean="0"/>
              <a:t>bKV – das Personalinstrument mit Soforteffekt</a:t>
            </a:r>
            <a:endParaRPr lang="de-DE" dirty="0" smtClean="0"/>
          </a:p>
          <a:p>
            <a:endParaRPr lang="de-DE" dirty="0"/>
          </a:p>
        </p:txBody>
      </p:sp>
      <p:sp>
        <p:nvSpPr>
          <p:cNvPr id="4" name="Titel 3"/>
          <p:cNvSpPr>
            <a:spLocks noGrp="1"/>
          </p:cNvSpPr>
          <p:nvPr>
            <p:ph type="title"/>
          </p:nvPr>
        </p:nvSpPr>
        <p:spPr/>
        <p:txBody>
          <a:bodyPr/>
          <a:lstStyle/>
          <a:p>
            <a:r>
              <a:rPr lang="de-DE" dirty="0" smtClean="0"/>
              <a:t>Fakten</a:t>
            </a:r>
            <a:endParaRPr lang="de-DE" dirty="0"/>
          </a:p>
        </p:txBody>
      </p:sp>
    </p:spTree>
    <p:extLst>
      <p:ext uri="{BB962C8B-B14F-4D97-AF65-F5344CB8AC3E}">
        <p14:creationId xmlns:p14="http://schemas.microsoft.com/office/powerpoint/2010/main" val="14345110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DU-Klauseln im Vergleich</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smtClean="0"/>
          </a:p>
        </p:txBody>
      </p:sp>
      <p:sp>
        <p:nvSpPr>
          <p:cNvPr id="12" name="Titel 11"/>
          <p:cNvSpPr>
            <a:spLocks noGrp="1"/>
          </p:cNvSpPr>
          <p:nvPr>
            <p:ph type="title"/>
          </p:nvPr>
        </p:nvSpPr>
        <p:spPr/>
        <p:txBody>
          <a:bodyPr/>
          <a:lstStyle/>
          <a:p>
            <a:r>
              <a:rPr lang="de-DE" dirty="0" smtClean="0"/>
              <a:t>Zentralworkshop II 21.06.2023</a:t>
            </a:r>
            <a:endParaRPr lang="de-DE" dirty="0"/>
          </a:p>
        </p:txBody>
      </p:sp>
      <p:pic>
        <p:nvPicPr>
          <p:cNvPr id="4" name="Grafik 3"/>
          <p:cNvPicPr>
            <a:picLocks noChangeAspect="1"/>
          </p:cNvPicPr>
          <p:nvPr/>
        </p:nvPicPr>
        <p:blipFill>
          <a:blip r:embed="rId2"/>
          <a:stretch>
            <a:fillRect/>
          </a:stretch>
        </p:blipFill>
        <p:spPr>
          <a:xfrm>
            <a:off x="839785" y="2722991"/>
            <a:ext cx="9363075" cy="2828925"/>
          </a:xfrm>
          <a:prstGeom prst="rect">
            <a:avLst/>
          </a:prstGeom>
        </p:spPr>
      </p:pic>
    </p:spTree>
    <p:extLst>
      <p:ext uri="{BB962C8B-B14F-4D97-AF65-F5344CB8AC3E}">
        <p14:creationId xmlns:p14="http://schemas.microsoft.com/office/powerpoint/2010/main" val="303074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DU-Klauseln: Vollständig oder unvollständig?</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smtClean="0"/>
          </a:p>
        </p:txBody>
      </p:sp>
      <p:sp>
        <p:nvSpPr>
          <p:cNvPr id="12" name="Titel 11"/>
          <p:cNvSpPr>
            <a:spLocks noGrp="1"/>
          </p:cNvSpPr>
          <p:nvPr>
            <p:ph type="title"/>
          </p:nvPr>
        </p:nvSpPr>
        <p:spPr/>
        <p:txBody>
          <a:bodyPr/>
          <a:lstStyle/>
          <a:p>
            <a:r>
              <a:rPr lang="de-DE" dirty="0" smtClean="0"/>
              <a:t>Zentralworkshop II 21.06.2023</a:t>
            </a:r>
            <a:endParaRPr lang="de-DE" dirty="0"/>
          </a:p>
        </p:txBody>
      </p:sp>
      <p:pic>
        <p:nvPicPr>
          <p:cNvPr id="5" name="Grafik 4"/>
          <p:cNvPicPr>
            <a:picLocks noChangeAspect="1"/>
          </p:cNvPicPr>
          <p:nvPr/>
        </p:nvPicPr>
        <p:blipFill>
          <a:blip r:embed="rId2"/>
          <a:stretch>
            <a:fillRect/>
          </a:stretch>
        </p:blipFill>
        <p:spPr>
          <a:xfrm>
            <a:off x="814386" y="2466802"/>
            <a:ext cx="8124825" cy="3911725"/>
          </a:xfrm>
          <a:prstGeom prst="rect">
            <a:avLst/>
          </a:prstGeom>
        </p:spPr>
      </p:pic>
    </p:spTree>
    <p:extLst>
      <p:ext uri="{BB962C8B-B14F-4D97-AF65-F5344CB8AC3E}">
        <p14:creationId xmlns:p14="http://schemas.microsoft.com/office/powerpoint/2010/main" val="4282141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DU-Klauseln: Vollständig oder unvollständig</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smtClean="0"/>
          </a:p>
        </p:txBody>
      </p:sp>
      <p:sp>
        <p:nvSpPr>
          <p:cNvPr id="12" name="Titel 11"/>
          <p:cNvSpPr>
            <a:spLocks noGrp="1"/>
          </p:cNvSpPr>
          <p:nvPr>
            <p:ph type="title"/>
          </p:nvPr>
        </p:nvSpPr>
        <p:spPr/>
        <p:txBody>
          <a:bodyPr/>
          <a:lstStyle/>
          <a:p>
            <a:r>
              <a:rPr lang="de-DE" dirty="0" smtClean="0"/>
              <a:t>Zentralworkshop II 21.06.2023</a:t>
            </a:r>
            <a:endParaRPr lang="de-DE" dirty="0"/>
          </a:p>
        </p:txBody>
      </p:sp>
      <p:pic>
        <p:nvPicPr>
          <p:cNvPr id="4" name="Grafik 3"/>
          <p:cNvPicPr>
            <a:picLocks noChangeAspect="1"/>
          </p:cNvPicPr>
          <p:nvPr/>
        </p:nvPicPr>
        <p:blipFill>
          <a:blip r:embed="rId2"/>
          <a:stretch>
            <a:fillRect/>
          </a:stretch>
        </p:blipFill>
        <p:spPr>
          <a:xfrm>
            <a:off x="762900" y="2468488"/>
            <a:ext cx="8277225" cy="3908353"/>
          </a:xfrm>
          <a:prstGeom prst="rect">
            <a:avLst/>
          </a:prstGeom>
        </p:spPr>
      </p:pic>
    </p:spTree>
    <p:extLst>
      <p:ext uri="{BB962C8B-B14F-4D97-AF65-F5344CB8AC3E}">
        <p14:creationId xmlns:p14="http://schemas.microsoft.com/office/powerpoint/2010/main" val="2121283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Vollständige oder unvollständige Dienstunfähigkeitsklausel</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smtClean="0"/>
          </a:p>
          <a:p>
            <a:endParaRPr lang="de-DE" dirty="0" smtClean="0"/>
          </a:p>
          <a:p>
            <a:r>
              <a:rPr lang="de-DE" dirty="0" smtClean="0"/>
              <a:t>Da </a:t>
            </a:r>
            <a:r>
              <a:rPr lang="de-DE" dirty="0"/>
              <a:t>die Beamtenabsicherung durch den Dienstherrn erst mit dem Erreichen von 5 </a:t>
            </a:r>
            <a:endParaRPr lang="de-DE" dirty="0" smtClean="0"/>
          </a:p>
          <a:p>
            <a:r>
              <a:rPr lang="de-DE" dirty="0" smtClean="0"/>
              <a:t>ruhegehaltsfähigen </a:t>
            </a:r>
            <a:r>
              <a:rPr lang="de-DE" dirty="0"/>
              <a:t>Dienstjahren anspringt, müssen auch die ersten 5 Jahre gut abgesichert sein. </a:t>
            </a:r>
            <a:endParaRPr lang="de-DE" dirty="0" smtClean="0"/>
          </a:p>
          <a:p>
            <a:r>
              <a:rPr lang="de-DE" dirty="0" smtClean="0"/>
              <a:t>Eine </a:t>
            </a:r>
            <a:r>
              <a:rPr lang="de-DE" dirty="0"/>
              <a:t>vollständige Beamtenklausel leistet auch bei einer Entlassung. Denn Beamte auf Probe </a:t>
            </a:r>
            <a:endParaRPr lang="de-DE" dirty="0" smtClean="0"/>
          </a:p>
          <a:p>
            <a:r>
              <a:rPr lang="de-DE" dirty="0" smtClean="0"/>
              <a:t>bekommen </a:t>
            </a:r>
            <a:r>
              <a:rPr lang="de-DE" dirty="0"/>
              <a:t>vom Dienstherrn keine Ruhestandsversetzung, sondern er entlässt </a:t>
            </a:r>
            <a:r>
              <a:rPr lang="de-DE" dirty="0" smtClean="0"/>
              <a:t>sie.</a:t>
            </a:r>
            <a:endParaRPr lang="de-DE" dirty="0"/>
          </a:p>
        </p:txBody>
      </p:sp>
      <p:sp>
        <p:nvSpPr>
          <p:cNvPr id="5" name="Titel 4"/>
          <p:cNvSpPr>
            <a:spLocks noGrp="1"/>
          </p:cNvSpPr>
          <p:nvPr>
            <p:ph type="title"/>
          </p:nvPr>
        </p:nvSpPr>
        <p:spPr/>
        <p:txBody>
          <a:bodyPr/>
          <a:lstStyle/>
          <a:p>
            <a:r>
              <a:rPr lang="de-DE" dirty="0"/>
              <a:t>Zentralworkshop II </a:t>
            </a:r>
            <a:r>
              <a:rPr lang="de-DE" dirty="0" smtClean="0"/>
              <a:t>21.06.2023</a:t>
            </a:r>
            <a:endParaRPr lang="de-DE" dirty="0"/>
          </a:p>
        </p:txBody>
      </p:sp>
    </p:spTree>
    <p:extLst>
      <p:ext uri="{BB962C8B-B14F-4D97-AF65-F5344CB8AC3E}">
        <p14:creationId xmlns:p14="http://schemas.microsoft.com/office/powerpoint/2010/main" val="5833959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DU-Klauseln: echt, fast echt oder unecht?</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smtClean="0"/>
          </a:p>
        </p:txBody>
      </p:sp>
      <p:sp>
        <p:nvSpPr>
          <p:cNvPr id="12" name="Titel 11"/>
          <p:cNvSpPr>
            <a:spLocks noGrp="1"/>
          </p:cNvSpPr>
          <p:nvPr>
            <p:ph type="title"/>
          </p:nvPr>
        </p:nvSpPr>
        <p:spPr/>
        <p:txBody>
          <a:bodyPr/>
          <a:lstStyle/>
          <a:p>
            <a:r>
              <a:rPr lang="de-DE" dirty="0" smtClean="0"/>
              <a:t>Zentralworkshop II 21.06.2023</a:t>
            </a:r>
            <a:endParaRPr lang="de-DE" dirty="0"/>
          </a:p>
        </p:txBody>
      </p:sp>
      <p:pic>
        <p:nvPicPr>
          <p:cNvPr id="5" name="Grafik 4"/>
          <p:cNvPicPr>
            <a:picLocks noChangeAspect="1"/>
          </p:cNvPicPr>
          <p:nvPr/>
        </p:nvPicPr>
        <p:blipFill>
          <a:blip r:embed="rId2"/>
          <a:stretch>
            <a:fillRect/>
          </a:stretch>
        </p:blipFill>
        <p:spPr>
          <a:xfrm>
            <a:off x="620710" y="2442230"/>
            <a:ext cx="9801225" cy="3960869"/>
          </a:xfrm>
          <a:prstGeom prst="rect">
            <a:avLst/>
          </a:prstGeom>
        </p:spPr>
      </p:pic>
    </p:spTree>
    <p:extLst>
      <p:ext uri="{BB962C8B-B14F-4D97-AF65-F5344CB8AC3E}">
        <p14:creationId xmlns:p14="http://schemas.microsoft.com/office/powerpoint/2010/main" val="316686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DU-Klauseln: echt, fast echt oder unecht</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smtClean="0"/>
          </a:p>
        </p:txBody>
      </p:sp>
      <p:sp>
        <p:nvSpPr>
          <p:cNvPr id="12" name="Titel 11"/>
          <p:cNvSpPr>
            <a:spLocks noGrp="1"/>
          </p:cNvSpPr>
          <p:nvPr>
            <p:ph type="title"/>
          </p:nvPr>
        </p:nvSpPr>
        <p:spPr/>
        <p:txBody>
          <a:bodyPr/>
          <a:lstStyle/>
          <a:p>
            <a:r>
              <a:rPr lang="de-DE" dirty="0" smtClean="0"/>
              <a:t>Zentralworkshop II 21.06.2023</a:t>
            </a:r>
            <a:endParaRPr lang="de-DE" dirty="0"/>
          </a:p>
        </p:txBody>
      </p:sp>
      <p:pic>
        <p:nvPicPr>
          <p:cNvPr id="4" name="Grafik 3"/>
          <p:cNvPicPr>
            <a:picLocks noChangeAspect="1"/>
          </p:cNvPicPr>
          <p:nvPr/>
        </p:nvPicPr>
        <p:blipFill>
          <a:blip r:embed="rId2"/>
          <a:stretch>
            <a:fillRect/>
          </a:stretch>
        </p:blipFill>
        <p:spPr>
          <a:xfrm>
            <a:off x="673057" y="2426584"/>
            <a:ext cx="9848850" cy="3992161"/>
          </a:xfrm>
          <a:prstGeom prst="rect">
            <a:avLst/>
          </a:prstGeom>
        </p:spPr>
      </p:pic>
    </p:spTree>
    <p:extLst>
      <p:ext uri="{BB962C8B-B14F-4D97-AF65-F5344CB8AC3E}">
        <p14:creationId xmlns:p14="http://schemas.microsoft.com/office/powerpoint/2010/main" val="251904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Echte oder Unechte Klausel?</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b="1" u="sng" dirty="0" smtClean="0"/>
          </a:p>
          <a:p>
            <a:pPr algn="ctr"/>
            <a:endParaRPr lang="de-DE" b="1" u="sng" dirty="0" smtClean="0"/>
          </a:p>
          <a:p>
            <a:r>
              <a:rPr lang="de-DE" b="1" u="sng" dirty="0" smtClean="0"/>
              <a:t>Echt </a:t>
            </a:r>
            <a:r>
              <a:rPr lang="de-DE" b="1" u="sng" dirty="0"/>
              <a:t>(bzw</a:t>
            </a:r>
            <a:r>
              <a:rPr lang="de-DE" b="1" u="sng" dirty="0" smtClean="0"/>
              <a:t>. fast </a:t>
            </a:r>
            <a:r>
              <a:rPr lang="de-DE" b="1" u="sng" dirty="0"/>
              <a:t>echt):</a:t>
            </a:r>
            <a:r>
              <a:rPr lang="de-DE" dirty="0"/>
              <a:t> Der Versicherer schließt sich der Einschätzung des </a:t>
            </a:r>
            <a:r>
              <a:rPr lang="de-DE" dirty="0" smtClean="0"/>
              <a:t>Dienstherrn</a:t>
            </a:r>
          </a:p>
          <a:p>
            <a:r>
              <a:rPr lang="de-DE" dirty="0" smtClean="0"/>
              <a:t> </a:t>
            </a:r>
            <a:r>
              <a:rPr lang="de-DE" dirty="0"/>
              <a:t>an und prüft die Dienstunfähigkeit nicht noch mal selbst (bzw. bei </a:t>
            </a:r>
            <a:r>
              <a:rPr lang="de-DE" dirty="0" smtClean="0"/>
              <a:t>fast </a:t>
            </a:r>
            <a:r>
              <a:rPr lang="de-DE" dirty="0"/>
              <a:t>echt, prüft der </a:t>
            </a:r>
            <a:endParaRPr lang="de-DE" dirty="0" smtClean="0"/>
          </a:p>
          <a:p>
            <a:r>
              <a:rPr lang="de-DE" dirty="0" smtClean="0"/>
              <a:t>Versicherer </a:t>
            </a:r>
            <a:r>
              <a:rPr lang="de-DE" dirty="0"/>
              <a:t>lediglich den gesundheitlichen Aspekt). In der Regel reicht die Versetzung in den </a:t>
            </a:r>
            <a:endParaRPr lang="de-DE" dirty="0" smtClean="0"/>
          </a:p>
          <a:p>
            <a:r>
              <a:rPr lang="de-DE" dirty="0" smtClean="0"/>
              <a:t>Ruhestand </a:t>
            </a:r>
            <a:r>
              <a:rPr lang="de-DE" dirty="0"/>
              <a:t>aus, damit Versicherte Leistungen erhalten. </a:t>
            </a:r>
            <a:endParaRPr lang="de-DE" dirty="0" smtClean="0"/>
          </a:p>
          <a:p>
            <a:endParaRPr lang="de-DE" dirty="0" smtClean="0"/>
          </a:p>
          <a:p>
            <a:r>
              <a:rPr lang="de-DE" dirty="0" smtClean="0"/>
              <a:t>(Die VVA-Prüfung in den ersten Versicherungsjahren findet jedoch immer statt)</a:t>
            </a:r>
            <a:endParaRPr lang="de-DE" dirty="0"/>
          </a:p>
        </p:txBody>
      </p:sp>
      <p:sp>
        <p:nvSpPr>
          <p:cNvPr id="5" name="Titel 4"/>
          <p:cNvSpPr>
            <a:spLocks noGrp="1"/>
          </p:cNvSpPr>
          <p:nvPr>
            <p:ph type="title"/>
          </p:nvPr>
        </p:nvSpPr>
        <p:spPr/>
        <p:txBody>
          <a:bodyPr/>
          <a:lstStyle/>
          <a:p>
            <a:r>
              <a:rPr lang="de-DE" dirty="0"/>
              <a:t>Zentralworkshop II </a:t>
            </a:r>
            <a:r>
              <a:rPr lang="de-DE" dirty="0" smtClean="0"/>
              <a:t>21.06.2023</a:t>
            </a:r>
            <a:endParaRPr lang="de-DE" dirty="0"/>
          </a:p>
        </p:txBody>
      </p:sp>
    </p:spTree>
    <p:extLst>
      <p:ext uri="{BB962C8B-B14F-4D97-AF65-F5344CB8AC3E}">
        <p14:creationId xmlns:p14="http://schemas.microsoft.com/office/powerpoint/2010/main" val="3125887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a:solidFill>
                  <a:schemeClr val="tx1"/>
                </a:solidFill>
              </a:rPr>
              <a:t>Echte oder Unechte Klausel?</a:t>
            </a:r>
          </a:p>
          <a:p>
            <a:endParaRPr lang="de-DE" dirty="0"/>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b="1" u="sng" dirty="0" smtClean="0"/>
          </a:p>
          <a:p>
            <a:r>
              <a:rPr lang="de-DE" b="1" u="sng" dirty="0" smtClean="0"/>
              <a:t>Unecht</a:t>
            </a:r>
            <a:r>
              <a:rPr lang="de-DE" b="1" u="sng" dirty="0"/>
              <a:t>: </a:t>
            </a:r>
            <a:r>
              <a:rPr lang="de-DE" dirty="0"/>
              <a:t>Hier leisten Versicherer nur, wenn eine Dienstunfähigkeit nach ihren eigenen </a:t>
            </a:r>
            <a:r>
              <a:rPr lang="de-DE" dirty="0" smtClean="0"/>
              <a:t>Definitionen</a:t>
            </a:r>
          </a:p>
          <a:p>
            <a:r>
              <a:rPr lang="de-DE" dirty="0" smtClean="0"/>
              <a:t> </a:t>
            </a:r>
            <a:r>
              <a:rPr lang="de-DE" dirty="0"/>
              <a:t>vorliegt. Eine unechte DU-Klausel kann unter anderem diese Formulierung beinhalten: "Ist </a:t>
            </a:r>
            <a:r>
              <a:rPr lang="de-DE" dirty="0" smtClean="0"/>
              <a:t>die</a:t>
            </a:r>
          </a:p>
          <a:p>
            <a:r>
              <a:rPr lang="de-DE" dirty="0" smtClean="0"/>
              <a:t> </a:t>
            </a:r>
            <a:r>
              <a:rPr lang="de-DE" dirty="0"/>
              <a:t>versicherte Person aufgrund Krank­heit, Verletzung des Körpers oder Kräfteverfalls zur </a:t>
            </a:r>
            <a:r>
              <a:rPr lang="de-DE" dirty="0" smtClean="0"/>
              <a:t>Erfüllung</a:t>
            </a:r>
          </a:p>
          <a:p>
            <a:r>
              <a:rPr lang="de-DE" dirty="0" smtClean="0"/>
              <a:t> </a:t>
            </a:r>
            <a:r>
              <a:rPr lang="de-DE" dirty="0"/>
              <a:t>ihrer Dienst­pflicht nicht in der Lage </a:t>
            </a:r>
            <a:r>
              <a:rPr lang="de-DE" dirty="0">
                <a:solidFill>
                  <a:srgbClr val="FF0000"/>
                </a:solidFill>
              </a:rPr>
              <a:t>und</a:t>
            </a:r>
            <a:r>
              <a:rPr lang="de-DE" dirty="0"/>
              <a:t> wurde sie deswegen wegen allgemeiner </a:t>
            </a:r>
            <a:r>
              <a:rPr lang="de-DE" dirty="0" smtClean="0"/>
              <a:t>Dienst­unfähig­keit</a:t>
            </a:r>
          </a:p>
          <a:p>
            <a:r>
              <a:rPr lang="de-DE" dirty="0" smtClean="0"/>
              <a:t> </a:t>
            </a:r>
            <a:r>
              <a:rPr lang="de-DE" dirty="0"/>
              <a:t>in den Ruhe­stand versetzt…". Das kleine Wort "und" erlaubt dem Versicherer, selbst zu prüfen, </a:t>
            </a:r>
            <a:r>
              <a:rPr lang="de-DE" dirty="0" smtClean="0"/>
              <a:t>ob</a:t>
            </a:r>
          </a:p>
          <a:p>
            <a:r>
              <a:rPr lang="de-DE" dirty="0" smtClean="0"/>
              <a:t> </a:t>
            </a:r>
            <a:r>
              <a:rPr lang="de-DE" dirty="0"/>
              <a:t>die gesundheitliche Be­ein­trächtigung zur Nicht­erfüllung der Dienst­pflicht führt. Kommt das </a:t>
            </a:r>
            <a:endParaRPr lang="de-DE" dirty="0" smtClean="0"/>
          </a:p>
          <a:p>
            <a:r>
              <a:rPr lang="de-DE" dirty="0" smtClean="0"/>
              <a:t>Versicherungs­unternehmen </a:t>
            </a:r>
            <a:r>
              <a:rPr lang="de-DE" dirty="0"/>
              <a:t>zu einer anderen Ein­schätzung als der Dienst­herr, kann es sein, </a:t>
            </a:r>
            <a:r>
              <a:rPr lang="de-DE" dirty="0" smtClean="0"/>
              <a:t>dass</a:t>
            </a:r>
          </a:p>
          <a:p>
            <a:r>
              <a:rPr lang="de-DE" dirty="0" smtClean="0"/>
              <a:t> </a:t>
            </a:r>
            <a:r>
              <a:rPr lang="de-DE" dirty="0"/>
              <a:t>keine Versicherungs­leistungen erbracht werden. </a:t>
            </a:r>
          </a:p>
          <a:p>
            <a:endParaRPr lang="de-DE" dirty="0"/>
          </a:p>
        </p:txBody>
      </p:sp>
      <p:sp>
        <p:nvSpPr>
          <p:cNvPr id="5" name="Titel 4"/>
          <p:cNvSpPr>
            <a:spLocks noGrp="1"/>
          </p:cNvSpPr>
          <p:nvPr>
            <p:ph type="title"/>
          </p:nvPr>
        </p:nvSpPr>
        <p:spPr/>
        <p:txBody>
          <a:bodyPr/>
          <a:lstStyle/>
          <a:p>
            <a:r>
              <a:rPr lang="de-DE" dirty="0"/>
              <a:t>Zentralworkshop II </a:t>
            </a:r>
            <a:r>
              <a:rPr lang="de-DE" dirty="0" smtClean="0"/>
              <a:t>21.06.2023</a:t>
            </a:r>
            <a:endParaRPr lang="de-DE" dirty="0"/>
          </a:p>
        </p:txBody>
      </p:sp>
    </p:spTree>
    <p:extLst>
      <p:ext uri="{BB962C8B-B14F-4D97-AF65-F5344CB8AC3E}">
        <p14:creationId xmlns:p14="http://schemas.microsoft.com/office/powerpoint/2010/main" val="27813702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Spezielle Dienstunfähigkeitsklausel</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smtClean="0"/>
          </a:p>
          <a:p>
            <a:r>
              <a:rPr lang="de-DE" dirty="0" smtClean="0"/>
              <a:t>Beamte </a:t>
            </a:r>
            <a:r>
              <a:rPr lang="de-DE" dirty="0"/>
              <a:t>im </a:t>
            </a:r>
            <a:r>
              <a:rPr lang="de-DE" dirty="0" smtClean="0"/>
              <a:t>Vollzugsdienst (z.B. Polizeivollzugsbeamte) </a:t>
            </a:r>
            <a:r>
              <a:rPr lang="de-DE" dirty="0"/>
              <a:t>brauchen eine spezielle </a:t>
            </a:r>
            <a:endParaRPr lang="de-DE" dirty="0" smtClean="0"/>
          </a:p>
          <a:p>
            <a:r>
              <a:rPr lang="de-DE" dirty="0" smtClean="0"/>
              <a:t>Dienstunfähigkeits­klausel</a:t>
            </a:r>
            <a:r>
              <a:rPr lang="de-DE" dirty="0"/>
              <a:t>. Die sogenannte Vollzugs­dienst­klausel deckt spezielle, berufs­spezifische </a:t>
            </a:r>
            <a:endParaRPr lang="de-DE" dirty="0" smtClean="0"/>
          </a:p>
          <a:p>
            <a:r>
              <a:rPr lang="de-DE" dirty="0" smtClean="0"/>
              <a:t>Anforderungen </a:t>
            </a:r>
            <a:r>
              <a:rPr lang="de-DE" dirty="0"/>
              <a:t>ab, wie z.B. das </a:t>
            </a:r>
            <a:r>
              <a:rPr lang="de-DE" dirty="0" smtClean="0"/>
              <a:t>Hand­haben </a:t>
            </a:r>
            <a:r>
              <a:rPr lang="de-DE" dirty="0"/>
              <a:t>einer Dienst­waffe. Beispiel: Bei einem Polizisten, </a:t>
            </a:r>
            <a:endParaRPr lang="de-DE" dirty="0" smtClean="0"/>
          </a:p>
          <a:p>
            <a:r>
              <a:rPr lang="de-DE" dirty="0" smtClean="0"/>
              <a:t>dessen </a:t>
            </a:r>
            <a:r>
              <a:rPr lang="de-DE" dirty="0"/>
              <a:t>Schusshand beeinträchtigt ist, prüft der Polizeidienstherr zunächst eine anderweitige </a:t>
            </a:r>
            <a:endParaRPr lang="de-DE" dirty="0" smtClean="0"/>
          </a:p>
          <a:p>
            <a:r>
              <a:rPr lang="de-DE" dirty="0" smtClean="0"/>
              <a:t>Verwendungsmöglichkeit</a:t>
            </a:r>
            <a:r>
              <a:rPr lang="de-DE" dirty="0"/>
              <a:t>, z.B. in der allgemeinen Verwaltung. Wenn dies nicht möglich ist und </a:t>
            </a:r>
            <a:r>
              <a:rPr lang="de-DE" dirty="0" smtClean="0"/>
              <a:t>der</a:t>
            </a:r>
          </a:p>
          <a:p>
            <a:r>
              <a:rPr lang="de-DE" dirty="0" smtClean="0"/>
              <a:t> </a:t>
            </a:r>
            <a:r>
              <a:rPr lang="de-DE" dirty="0"/>
              <a:t>Beamte in den Ruhestand versetzt wird, greift die Absicherung durch die spezielle </a:t>
            </a:r>
            <a:endParaRPr lang="de-DE" dirty="0" smtClean="0"/>
          </a:p>
          <a:p>
            <a:r>
              <a:rPr lang="de-DE" dirty="0" smtClean="0"/>
              <a:t>Dienstunfähigkeitsklausel </a:t>
            </a:r>
            <a:r>
              <a:rPr lang="de-DE" dirty="0"/>
              <a:t>– vorausgesetzt sie wurde abgeschlossen. </a:t>
            </a:r>
            <a:endParaRPr lang="de-DE" dirty="0" smtClean="0"/>
          </a:p>
          <a:p>
            <a:r>
              <a:rPr lang="de-DE" dirty="0" smtClean="0"/>
              <a:t>(ggf. analoge Anwendung für Beamtinnen und Beamte des Justizvollzug oder der Feuerwehr je nach Bundesland)</a:t>
            </a:r>
            <a:endParaRPr lang="de-DE" dirty="0"/>
          </a:p>
        </p:txBody>
      </p:sp>
      <p:sp>
        <p:nvSpPr>
          <p:cNvPr id="5" name="Titel 4"/>
          <p:cNvSpPr>
            <a:spLocks noGrp="1"/>
          </p:cNvSpPr>
          <p:nvPr>
            <p:ph type="title"/>
          </p:nvPr>
        </p:nvSpPr>
        <p:spPr/>
        <p:txBody>
          <a:bodyPr/>
          <a:lstStyle/>
          <a:p>
            <a:r>
              <a:rPr lang="de-DE" dirty="0"/>
              <a:t>Zentralworkshop II 21.06.2023</a:t>
            </a:r>
          </a:p>
        </p:txBody>
      </p:sp>
    </p:spTree>
    <p:extLst>
      <p:ext uri="{BB962C8B-B14F-4D97-AF65-F5344CB8AC3E}">
        <p14:creationId xmlns:p14="http://schemas.microsoft.com/office/powerpoint/2010/main" val="3607113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Wer macht es wie?</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b="1" u="sng" dirty="0" smtClean="0"/>
          </a:p>
          <a:p>
            <a:r>
              <a:rPr lang="de-DE" b="1" u="sng" dirty="0" smtClean="0"/>
              <a:t>die Bayerische</a:t>
            </a:r>
            <a:r>
              <a:rPr lang="de-DE" dirty="0" smtClean="0"/>
              <a:t>: </a:t>
            </a:r>
            <a:r>
              <a:rPr lang="de-DE" b="1" dirty="0"/>
              <a:t> </a:t>
            </a:r>
            <a:r>
              <a:rPr lang="de-DE" dirty="0"/>
              <a:t>In der Smart-Variante </a:t>
            </a:r>
            <a:r>
              <a:rPr lang="de-DE" dirty="0" smtClean="0"/>
              <a:t>handelt es sich um eine unechte, </a:t>
            </a:r>
            <a:r>
              <a:rPr lang="de-DE" dirty="0"/>
              <a:t>aber zeitlich begrenzten vollständigen </a:t>
            </a:r>
            <a:r>
              <a:rPr lang="de-DE" dirty="0" smtClean="0"/>
              <a:t>Dienstunfähigkeitsklausel. </a:t>
            </a:r>
            <a:r>
              <a:rPr lang="de-DE" dirty="0"/>
              <a:t>Die Tarife Komfort und Prestige beinhalten eine echte und vollständige Beamtenklausel. In den Obliegenheiten ist nichts nachteilig geregelt. </a:t>
            </a:r>
            <a:endParaRPr lang="de-DE" dirty="0" smtClean="0"/>
          </a:p>
          <a:p>
            <a:r>
              <a:rPr lang="de-DE" b="1" u="sng" dirty="0" err="1" smtClean="0"/>
              <a:t>Universa</a:t>
            </a:r>
            <a:r>
              <a:rPr lang="de-DE" b="1" u="sng" dirty="0"/>
              <a:t>: </a:t>
            </a:r>
            <a:r>
              <a:rPr lang="de-DE" dirty="0" smtClean="0"/>
              <a:t>Die </a:t>
            </a:r>
            <a:r>
              <a:rPr lang="de-DE" dirty="0"/>
              <a:t>Beamtenklausel der </a:t>
            </a:r>
            <a:r>
              <a:rPr lang="de-DE" dirty="0" err="1"/>
              <a:t>Universa</a:t>
            </a:r>
            <a:r>
              <a:rPr lang="de-DE" dirty="0"/>
              <a:t> ist fast echt, aber </a:t>
            </a:r>
            <a:r>
              <a:rPr lang="de-DE" dirty="0" smtClean="0"/>
              <a:t>unvollständig. </a:t>
            </a:r>
            <a:r>
              <a:rPr lang="de-DE" dirty="0"/>
              <a:t>Die Leistung für Beamte auf Widerruf und Probe ist aber auf 36 Monate begrenzt. </a:t>
            </a:r>
            <a:endParaRPr lang="de-DE" dirty="0" smtClean="0"/>
          </a:p>
          <a:p>
            <a:r>
              <a:rPr lang="de-DE" b="1" u="sng" dirty="0" smtClean="0"/>
              <a:t>Allianz: </a:t>
            </a:r>
            <a:r>
              <a:rPr lang="de-DE" dirty="0" smtClean="0"/>
              <a:t>Die </a:t>
            </a:r>
            <a:r>
              <a:rPr lang="de-DE" dirty="0"/>
              <a:t>Klausel ist </a:t>
            </a:r>
            <a:r>
              <a:rPr lang="de-DE" dirty="0" smtClean="0"/>
              <a:t>echt </a:t>
            </a:r>
            <a:r>
              <a:rPr lang="de-DE" dirty="0"/>
              <a:t>und </a:t>
            </a:r>
            <a:r>
              <a:rPr lang="de-DE" dirty="0" smtClean="0"/>
              <a:t>vollständig.</a:t>
            </a:r>
          </a:p>
          <a:p>
            <a:endParaRPr lang="de-DE" dirty="0"/>
          </a:p>
          <a:p>
            <a:r>
              <a:rPr lang="de-DE" dirty="0" smtClean="0"/>
              <a:t>Volkswohl Bund, </a:t>
            </a:r>
            <a:r>
              <a:rPr lang="de-DE" dirty="0" err="1" smtClean="0"/>
              <a:t>Baloise</a:t>
            </a:r>
            <a:r>
              <a:rPr lang="de-DE" dirty="0" smtClean="0"/>
              <a:t>, Alte Leipziger, Stuttgarter, </a:t>
            </a:r>
            <a:r>
              <a:rPr lang="de-DE" dirty="0"/>
              <a:t>S</a:t>
            </a:r>
            <a:r>
              <a:rPr lang="de-DE" dirty="0" smtClean="0"/>
              <a:t>wiss Life, Dialog: </a:t>
            </a:r>
            <a:r>
              <a:rPr lang="de-DE" b="1" dirty="0" smtClean="0"/>
              <a:t>keine DU-Klausel</a:t>
            </a:r>
          </a:p>
        </p:txBody>
      </p:sp>
      <p:sp>
        <p:nvSpPr>
          <p:cNvPr id="5" name="Titel 4"/>
          <p:cNvSpPr>
            <a:spLocks noGrp="1"/>
          </p:cNvSpPr>
          <p:nvPr>
            <p:ph type="title"/>
          </p:nvPr>
        </p:nvSpPr>
        <p:spPr/>
        <p:txBody>
          <a:bodyPr/>
          <a:lstStyle/>
          <a:p>
            <a:r>
              <a:rPr lang="de-DE" dirty="0"/>
              <a:t>Zentralworkshop II 21.06.2023</a:t>
            </a:r>
          </a:p>
        </p:txBody>
      </p:sp>
    </p:spTree>
    <p:extLst>
      <p:ext uri="{BB962C8B-B14F-4D97-AF65-F5344CB8AC3E}">
        <p14:creationId xmlns:p14="http://schemas.microsoft.com/office/powerpoint/2010/main" val="2881581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4" name="Titel 3"/>
          <p:cNvSpPr>
            <a:spLocks noGrp="1"/>
          </p:cNvSpPr>
          <p:nvPr>
            <p:ph type="title"/>
          </p:nvPr>
        </p:nvSpPr>
        <p:spPr>
          <a:xfrm>
            <a:off x="369357" y="260350"/>
            <a:ext cx="10314206" cy="1325563"/>
          </a:xfrm>
        </p:spPr>
        <p:txBody>
          <a:bodyPr/>
          <a:lstStyle/>
          <a:p>
            <a:r>
              <a:rPr lang="de-DE" dirty="0" smtClean="0"/>
              <a:t>Krebs Scan – Ihr </a:t>
            </a:r>
            <a:r>
              <a:rPr lang="de-DE" dirty="0" err="1" smtClean="0"/>
              <a:t>feEdback</a:t>
            </a:r>
            <a:r>
              <a:rPr lang="de-DE" dirty="0" smtClean="0"/>
              <a:t>, bitte</a:t>
            </a:r>
            <a:endParaRPr lang="de-DE" dirty="0"/>
          </a:p>
        </p:txBody>
      </p:sp>
      <p:pic>
        <p:nvPicPr>
          <p:cNvPr id="3" name="Grafik 2"/>
          <p:cNvPicPr>
            <a:picLocks noChangeAspect="1"/>
          </p:cNvPicPr>
          <p:nvPr/>
        </p:nvPicPr>
        <p:blipFill>
          <a:blip r:embed="rId2"/>
          <a:stretch>
            <a:fillRect/>
          </a:stretch>
        </p:blipFill>
        <p:spPr>
          <a:xfrm>
            <a:off x="138022" y="1585913"/>
            <a:ext cx="9241766" cy="5085152"/>
          </a:xfrm>
          <a:prstGeom prst="rect">
            <a:avLst/>
          </a:prstGeom>
        </p:spPr>
      </p:pic>
    </p:spTree>
    <p:extLst>
      <p:ext uri="{BB962C8B-B14F-4D97-AF65-F5344CB8AC3E}">
        <p14:creationId xmlns:p14="http://schemas.microsoft.com/office/powerpoint/2010/main" val="9078213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0"/>
          </p:nvPr>
        </p:nvSpPr>
        <p:spPr>
          <a:effectLst>
            <a:outerShdw blurRad="50800" dist="38100" dir="2700000" algn="tl" rotWithShape="0">
              <a:prstClr val="black">
                <a:alpha val="40000"/>
              </a:prstClr>
            </a:outerShdw>
          </a:effectLst>
        </p:spPr>
        <p:txBody>
          <a:bodyPr/>
          <a:lstStyle/>
          <a:p>
            <a:r>
              <a:rPr lang="de-DE" dirty="0" smtClean="0"/>
              <a:t>Leistungsfall (mit „DU“-Klausel)</a:t>
            </a:r>
            <a:endParaRPr lang="de-DE" dirty="0"/>
          </a:p>
        </p:txBody>
      </p:sp>
      <p:sp>
        <p:nvSpPr>
          <p:cNvPr id="3" name="Textplatzhalter 2"/>
          <p:cNvSpPr>
            <a:spLocks noGrp="1"/>
          </p:cNvSpPr>
          <p:nvPr>
            <p:ph type="body" sz="half" idx="2"/>
          </p:nvPr>
        </p:nvSpPr>
        <p:spPr>
          <a:solidFill>
            <a:schemeClr val="accent1">
              <a:lumMod val="20000"/>
              <a:lumOff val="80000"/>
            </a:schemeClr>
          </a:solidFill>
          <a:effectLst>
            <a:innerShdw blurRad="114300">
              <a:prstClr val="black"/>
            </a:innerShdw>
          </a:effectLst>
        </p:spPr>
        <p:txBody>
          <a:bodyPr/>
          <a:lstStyle/>
          <a:p>
            <a:r>
              <a:rPr lang="de-DE" dirty="0" smtClean="0"/>
              <a:t>VN Lehrerin / 40 Jahre alt / BU-Vertrag läuft seit 01.09.2011 – </a:t>
            </a:r>
            <a:r>
              <a:rPr lang="de-DE" dirty="0" err="1" smtClean="0"/>
              <a:t>vorauss</a:t>
            </a:r>
            <a:r>
              <a:rPr lang="de-DE" dirty="0" smtClean="0"/>
              <a:t>. 01.09.2041 / Nürnberger</a:t>
            </a:r>
          </a:p>
          <a:p>
            <a:endParaRPr lang="de-DE" sz="1800" u="sng" dirty="0" smtClean="0"/>
          </a:p>
          <a:p>
            <a:r>
              <a:rPr lang="de-DE" sz="1800" u="sng" dirty="0" smtClean="0"/>
              <a:t>Ablauf:</a:t>
            </a:r>
          </a:p>
          <a:p>
            <a:pPr marL="285750" indent="-285750">
              <a:buFont typeface="Wingdings" panose="05000000000000000000" pitchFamily="2" charset="2"/>
              <a:buChar char="Ø"/>
            </a:pPr>
            <a:r>
              <a:rPr lang="de-DE" sz="1800" dirty="0" smtClean="0"/>
              <a:t>04.07.2022  Versetzung in den Ruhestand (Psyche) bei Nürnberger eingereicht</a:t>
            </a:r>
          </a:p>
          <a:p>
            <a:pPr marL="285750" indent="-285750">
              <a:buFont typeface="Wingdings" panose="05000000000000000000" pitchFamily="2" charset="2"/>
              <a:buChar char="Ø"/>
            </a:pPr>
            <a:r>
              <a:rPr lang="de-DE" sz="1800" dirty="0" smtClean="0"/>
              <a:t>08.07.2022  Nürnberger fordert ergänzende Unterlagen an (u.a. ausgefüllten Leistungsantrag)</a:t>
            </a:r>
          </a:p>
          <a:p>
            <a:pPr marL="285750" indent="-285750">
              <a:buFont typeface="Wingdings" panose="05000000000000000000" pitchFamily="2" charset="2"/>
              <a:buChar char="Ø"/>
            </a:pPr>
            <a:r>
              <a:rPr lang="de-DE" sz="1800" dirty="0" smtClean="0"/>
              <a:t>06.09.2022  Unterlagen erhalten und an den Versicherer weitergeleitet</a:t>
            </a:r>
          </a:p>
          <a:p>
            <a:pPr marL="285750" indent="-285750">
              <a:buFont typeface="Wingdings" panose="05000000000000000000" pitchFamily="2" charset="2"/>
              <a:buChar char="Ø"/>
            </a:pPr>
            <a:r>
              <a:rPr lang="de-DE" sz="1800" dirty="0" smtClean="0"/>
              <a:t>13.09.2022  ergänzende Informationen und Arztanfrage vom Versicherer angefordert über VN angefordert</a:t>
            </a:r>
          </a:p>
          <a:p>
            <a:pPr marL="285750" indent="-285750">
              <a:buFont typeface="Wingdings" panose="05000000000000000000" pitchFamily="2" charset="2"/>
              <a:buChar char="Ø"/>
            </a:pPr>
            <a:r>
              <a:rPr lang="de-DE" sz="1800" dirty="0" smtClean="0"/>
              <a:t>10.10.2022  ergänzende Unterlagen von VN an Versicherer gesendet</a:t>
            </a:r>
          </a:p>
          <a:p>
            <a:pPr marL="285750" indent="-285750">
              <a:buFont typeface="Wingdings" panose="05000000000000000000" pitchFamily="2" charset="2"/>
              <a:buChar char="Ø"/>
            </a:pPr>
            <a:r>
              <a:rPr lang="de-DE" sz="1800" dirty="0" smtClean="0"/>
              <a:t>Ende Nov. 2022  Eingang der Arztanfrage beim Versicherer</a:t>
            </a:r>
          </a:p>
          <a:p>
            <a:pPr marL="285750" indent="-285750">
              <a:buFont typeface="Wingdings" panose="05000000000000000000" pitchFamily="2" charset="2"/>
              <a:buChar char="Ø"/>
            </a:pPr>
            <a:r>
              <a:rPr lang="de-DE" sz="1800" dirty="0" smtClean="0"/>
              <a:t>13.12.2022  lt. Nürnberger liegen Unterlagen vor und Entscheidung soll in 1-2 Wochen erfolgen</a:t>
            </a:r>
          </a:p>
          <a:p>
            <a:pPr marL="285750" indent="-285750">
              <a:buFont typeface="Wingdings" panose="05000000000000000000" pitchFamily="2" charset="2"/>
              <a:buChar char="Ø"/>
            </a:pPr>
            <a:r>
              <a:rPr lang="de-DE" sz="1800" dirty="0" smtClean="0"/>
              <a:t>21.12.2022  nochmal einen Arztbericht durch Versicherer angefordert</a:t>
            </a:r>
          </a:p>
          <a:p>
            <a:pPr marL="285750" indent="-285750">
              <a:buFont typeface="Wingdings" panose="05000000000000000000" pitchFamily="2" charset="2"/>
              <a:buChar char="Ø"/>
            </a:pPr>
            <a:endParaRPr lang="de-DE" sz="1800" dirty="0" smtClean="0"/>
          </a:p>
          <a:p>
            <a:endParaRPr lang="de-DE" sz="1800" dirty="0" smtClean="0"/>
          </a:p>
          <a:p>
            <a:pPr marL="285750" indent="-285750">
              <a:buFont typeface="Wingdings" panose="05000000000000000000" pitchFamily="2" charset="2"/>
              <a:buChar char="Ø"/>
            </a:pPr>
            <a:endParaRPr lang="de-DE" sz="1800" dirty="0" smtClean="0"/>
          </a:p>
          <a:p>
            <a:pPr marL="285750" indent="-285750">
              <a:buFont typeface="Wingdings" panose="05000000000000000000" pitchFamily="2" charset="2"/>
              <a:buChar char="Ø"/>
            </a:pPr>
            <a:endParaRPr lang="de-DE" sz="1800" dirty="0"/>
          </a:p>
        </p:txBody>
      </p:sp>
      <p:sp>
        <p:nvSpPr>
          <p:cNvPr id="2" name="Titel 1"/>
          <p:cNvSpPr>
            <a:spLocks noGrp="1"/>
          </p:cNvSpPr>
          <p:nvPr>
            <p:ph type="title"/>
          </p:nvPr>
        </p:nvSpPr>
        <p:spPr/>
        <p:txBody>
          <a:bodyPr/>
          <a:lstStyle/>
          <a:p>
            <a:r>
              <a:rPr lang="de-DE" dirty="0" smtClean="0"/>
              <a:t>TW II</a:t>
            </a:r>
            <a:endParaRPr lang="de-DE" dirty="0"/>
          </a:p>
        </p:txBody>
      </p:sp>
    </p:spTree>
    <p:extLst>
      <p:ext uri="{BB962C8B-B14F-4D97-AF65-F5344CB8AC3E}">
        <p14:creationId xmlns:p14="http://schemas.microsoft.com/office/powerpoint/2010/main" val="1022305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3" name="Textplatzhalter 2"/>
          <p:cNvSpPr>
            <a:spLocks noGrp="1"/>
          </p:cNvSpPr>
          <p:nvPr>
            <p:ph type="body" sz="quarter" idx="10"/>
          </p:nvPr>
        </p:nvSpPr>
        <p:spPr>
          <a:effectLst>
            <a:outerShdw blurRad="50800" dist="38100" dir="2700000" algn="tl" rotWithShape="0">
              <a:prstClr val="black">
                <a:alpha val="40000"/>
              </a:prstClr>
            </a:outerShdw>
          </a:effectLst>
        </p:spPr>
        <p:txBody>
          <a:bodyPr/>
          <a:lstStyle/>
          <a:p>
            <a:r>
              <a:rPr lang="de-DE" dirty="0"/>
              <a:t>Leistungsfall </a:t>
            </a:r>
            <a:r>
              <a:rPr lang="de-DE" dirty="0" smtClean="0"/>
              <a:t>(mit „DU“-Klausel)</a:t>
            </a:r>
            <a:endParaRPr lang="de-DE" dirty="0"/>
          </a:p>
          <a:p>
            <a:endParaRPr lang="de-DE" dirty="0"/>
          </a:p>
        </p:txBody>
      </p:sp>
      <p:sp>
        <p:nvSpPr>
          <p:cNvPr id="4" name="Textplatzhalter 3"/>
          <p:cNvSpPr>
            <a:spLocks noGrp="1"/>
          </p:cNvSpPr>
          <p:nvPr>
            <p:ph type="body" sz="half" idx="2"/>
          </p:nvPr>
        </p:nvSpPr>
        <p:spPr>
          <a:solidFill>
            <a:schemeClr val="accent1">
              <a:lumMod val="20000"/>
              <a:lumOff val="80000"/>
            </a:schemeClr>
          </a:solidFill>
          <a:effectLst>
            <a:innerShdw blurRad="114300">
              <a:prstClr val="black"/>
            </a:innerShdw>
          </a:effectLst>
        </p:spPr>
        <p:txBody>
          <a:bodyPr/>
          <a:lstStyle/>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sz="1800" dirty="0" smtClean="0"/>
              <a:t>09.01.2023  </a:t>
            </a:r>
            <a:r>
              <a:rPr lang="de-DE" sz="1800" dirty="0"/>
              <a:t>auf unsere Nachfrage, warum trotz DU-Klausel so umfangreich geprüft wird kam die Aussage</a:t>
            </a:r>
            <a:r>
              <a:rPr lang="de-DE" sz="1800" dirty="0" smtClean="0"/>
              <a:t>: „möglicherweise besteht die BU schon länger als die DU, aber die Aktenlage zur gesundheitlichen Einschränkung sei noch zu dünn“ – außerdem wurde erkennbar, dass die DU-Klausel eine UNECHTE DU-Klausel ist.</a:t>
            </a:r>
          </a:p>
          <a:p>
            <a:pPr marL="342900" indent="-342900">
              <a:buFont typeface="Wingdings" panose="05000000000000000000" pitchFamily="2" charset="2"/>
              <a:buChar char="Ø"/>
            </a:pPr>
            <a:r>
              <a:rPr lang="de-DE" sz="1800" dirty="0" smtClean="0"/>
              <a:t>03.03.2023  VN hat alle nötigen Unterlagen an die Nürnberger gesendet</a:t>
            </a:r>
          </a:p>
          <a:p>
            <a:pPr marL="342900" indent="-342900">
              <a:buFont typeface="Wingdings" panose="05000000000000000000" pitchFamily="2" charset="2"/>
              <a:buChar char="Ø"/>
            </a:pPr>
            <a:r>
              <a:rPr lang="de-DE" sz="1800" dirty="0" smtClean="0"/>
              <a:t>29.03.2023  haben wir den Stand der Bearbeitung beim Versicherer erfragt: Unterlagen seien „erstmal“ vollständig; Prüfung läuft; Versicherer bittet um Geduld, da „4-Augen-Prinzip“</a:t>
            </a:r>
          </a:p>
          <a:p>
            <a:pPr marL="342900" indent="-342900">
              <a:buFont typeface="Wingdings" panose="05000000000000000000" pitchFamily="2" charset="2"/>
              <a:buChar char="Ø"/>
            </a:pPr>
            <a:r>
              <a:rPr lang="de-DE" sz="1800" dirty="0" smtClean="0"/>
              <a:t>Mitte April Vorgang immer noch in der Revision</a:t>
            </a:r>
          </a:p>
          <a:p>
            <a:pPr marL="342900" indent="-342900">
              <a:buFont typeface="Wingdings" panose="05000000000000000000" pitchFamily="2" charset="2"/>
              <a:buChar char="Ø"/>
            </a:pPr>
            <a:r>
              <a:rPr lang="de-DE" sz="1800" dirty="0" smtClean="0"/>
              <a:t>Ende April dann die Entscheidung von der Nürnberger: </a:t>
            </a:r>
            <a:r>
              <a:rPr lang="de-DE" sz="1800" dirty="0" smtClean="0">
                <a:solidFill>
                  <a:srgbClr val="FF0000"/>
                </a:solidFill>
              </a:rPr>
              <a:t>Leistungsablehnung</a:t>
            </a:r>
            <a:r>
              <a:rPr lang="de-DE" sz="1800" dirty="0" smtClean="0">
                <a:solidFill>
                  <a:schemeClr val="tx1"/>
                </a:solidFill>
              </a:rPr>
              <a:t>.</a:t>
            </a:r>
          </a:p>
          <a:p>
            <a:endParaRPr lang="de-DE" dirty="0" smtClean="0">
              <a:solidFill>
                <a:schemeClr val="tx2"/>
              </a:solidFill>
            </a:endParaRPr>
          </a:p>
          <a:p>
            <a:endParaRPr lang="de-DE" dirty="0" smtClean="0">
              <a:solidFill>
                <a:srgbClr val="FF0000"/>
              </a:solidFill>
            </a:endParaRPr>
          </a:p>
          <a:p>
            <a:endParaRPr lang="de-DE" dirty="0">
              <a:solidFill>
                <a:srgbClr val="FF0000"/>
              </a:solidFill>
            </a:endParaRPr>
          </a:p>
        </p:txBody>
      </p:sp>
      <p:sp>
        <p:nvSpPr>
          <p:cNvPr id="5" name="Titel 4"/>
          <p:cNvSpPr>
            <a:spLocks noGrp="1"/>
          </p:cNvSpPr>
          <p:nvPr>
            <p:ph type="title"/>
          </p:nvPr>
        </p:nvSpPr>
        <p:spPr/>
        <p:txBody>
          <a:bodyPr/>
          <a:lstStyle/>
          <a:p>
            <a:r>
              <a:rPr lang="de-DE" dirty="0"/>
              <a:t>TW II</a:t>
            </a:r>
          </a:p>
        </p:txBody>
      </p:sp>
    </p:spTree>
    <p:extLst>
      <p:ext uri="{BB962C8B-B14F-4D97-AF65-F5344CB8AC3E}">
        <p14:creationId xmlns:p14="http://schemas.microsoft.com/office/powerpoint/2010/main" val="40936035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3" name="Textplatzhalter 2"/>
          <p:cNvSpPr>
            <a:spLocks noGrp="1"/>
          </p:cNvSpPr>
          <p:nvPr>
            <p:ph type="body" sz="quarter" idx="10"/>
          </p:nvPr>
        </p:nvSpPr>
        <p:spPr>
          <a:effectLst>
            <a:outerShdw blurRad="50800" dist="38100" dir="2700000" algn="tl" rotWithShape="0">
              <a:prstClr val="black">
                <a:alpha val="40000"/>
              </a:prstClr>
            </a:outerShdw>
          </a:effectLst>
        </p:spPr>
        <p:txBody>
          <a:bodyPr/>
          <a:lstStyle/>
          <a:p>
            <a:r>
              <a:rPr lang="de-DE" dirty="0"/>
              <a:t>Leistungsfall </a:t>
            </a:r>
            <a:r>
              <a:rPr lang="de-DE" dirty="0" smtClean="0"/>
              <a:t>(mit „DU“-Klausel)</a:t>
            </a:r>
            <a:endParaRPr lang="de-DE" dirty="0"/>
          </a:p>
        </p:txBody>
      </p:sp>
      <p:sp>
        <p:nvSpPr>
          <p:cNvPr id="4" name="Textplatzhalter 3"/>
          <p:cNvSpPr>
            <a:spLocks noGrp="1"/>
          </p:cNvSpPr>
          <p:nvPr>
            <p:ph type="body" sz="half" idx="2"/>
          </p:nvPr>
        </p:nvSpPr>
        <p:spPr>
          <a:solidFill>
            <a:schemeClr val="accent1">
              <a:lumMod val="20000"/>
              <a:lumOff val="80000"/>
            </a:schemeClr>
          </a:solidFill>
          <a:effectLst>
            <a:innerShdw blurRad="114300">
              <a:prstClr val="black"/>
            </a:innerShdw>
          </a:effectLst>
        </p:spPr>
        <p:txBody>
          <a:bodyPr/>
          <a:lstStyle/>
          <a:p>
            <a:endParaRPr lang="de-DE" dirty="0" smtClean="0"/>
          </a:p>
          <a:p>
            <a:r>
              <a:rPr lang="de-DE" dirty="0" smtClean="0"/>
              <a:t>Die Entscheidung ist aufgrund </a:t>
            </a:r>
            <a:r>
              <a:rPr lang="de-DE" smtClean="0"/>
              <a:t>der medizinischen </a:t>
            </a:r>
            <a:r>
              <a:rPr lang="de-DE" dirty="0" smtClean="0"/>
              <a:t>Unterlagen nicht nachvollziehbar. Auch nach mehrfachen Schriftwechsel (und Anforderung eines Fragenkataloges für die noch offenen Fragen) bleibt der Versicherer bei der Ablehnung (+ stellt keine Fragen zur Verfügung). Nach Androhung einer Vorstandsbeschwerde strebt die Nürnberger nun ein Gutachten an.</a:t>
            </a:r>
          </a:p>
          <a:p>
            <a:endParaRPr lang="de-DE" dirty="0"/>
          </a:p>
          <a:p>
            <a:r>
              <a:rPr lang="de-DE" dirty="0" smtClean="0"/>
              <a:t>Vorgang läuft noch. </a:t>
            </a:r>
            <a:endParaRPr lang="de-DE" dirty="0"/>
          </a:p>
        </p:txBody>
      </p:sp>
      <p:sp>
        <p:nvSpPr>
          <p:cNvPr id="5" name="Titel 4"/>
          <p:cNvSpPr>
            <a:spLocks noGrp="1"/>
          </p:cNvSpPr>
          <p:nvPr>
            <p:ph type="title"/>
          </p:nvPr>
        </p:nvSpPr>
        <p:spPr/>
        <p:txBody>
          <a:bodyPr/>
          <a:lstStyle/>
          <a:p>
            <a:r>
              <a:rPr lang="de-DE" dirty="0"/>
              <a:t>TW II</a:t>
            </a:r>
          </a:p>
        </p:txBody>
      </p:sp>
    </p:spTree>
    <p:extLst>
      <p:ext uri="{BB962C8B-B14F-4D97-AF65-F5344CB8AC3E}">
        <p14:creationId xmlns:p14="http://schemas.microsoft.com/office/powerpoint/2010/main" val="41367486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49" y="3567546"/>
            <a:ext cx="10168149" cy="523220"/>
          </a:xfrm>
          <a:prstGeom prst="rect">
            <a:avLst/>
          </a:prstGeom>
          <a:noFill/>
        </p:spPr>
        <p:txBody>
          <a:bodyPr wrap="square" rtlCol="0">
            <a:spAutoFit/>
          </a:bodyPr>
          <a:lstStyle/>
          <a:p>
            <a:r>
              <a:rPr lang="de-DE" sz="2800" b="1" dirty="0" smtClean="0">
                <a:solidFill>
                  <a:srgbClr val="1D2D4B"/>
                </a:solidFill>
              </a:rPr>
              <a:t>Vielen Dank!</a:t>
            </a:r>
          </a:p>
        </p:txBody>
      </p:sp>
    </p:spTree>
    <p:extLst>
      <p:ext uri="{BB962C8B-B14F-4D97-AF65-F5344CB8AC3E}">
        <p14:creationId xmlns:p14="http://schemas.microsoft.com/office/powerpoint/2010/main" val="24981929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pic>
        <p:nvPicPr>
          <p:cNvPr id="6" name="Grafik 5"/>
          <p:cNvPicPr>
            <a:picLocks noChangeAspect="1"/>
          </p:cNvPicPr>
          <p:nvPr/>
        </p:nvPicPr>
        <p:blipFill>
          <a:blip r:embed="rId2"/>
          <a:stretch>
            <a:fillRect/>
          </a:stretch>
        </p:blipFill>
        <p:spPr>
          <a:xfrm>
            <a:off x="391203" y="1764369"/>
            <a:ext cx="11144250" cy="4438650"/>
          </a:xfrm>
          <a:prstGeom prst="rect">
            <a:avLst/>
          </a:prstGeom>
        </p:spPr>
      </p:pic>
      <p:sp>
        <p:nvSpPr>
          <p:cNvPr id="7" name="Titel 3"/>
          <p:cNvSpPr>
            <a:spLocks noGrp="1"/>
          </p:cNvSpPr>
          <p:nvPr>
            <p:ph type="title"/>
          </p:nvPr>
        </p:nvSpPr>
        <p:spPr>
          <a:xfrm>
            <a:off x="369357" y="260350"/>
            <a:ext cx="10314206" cy="1325563"/>
          </a:xfrm>
        </p:spPr>
        <p:txBody>
          <a:bodyPr/>
          <a:lstStyle/>
          <a:p>
            <a:r>
              <a:rPr lang="de-DE" dirty="0" smtClean="0"/>
              <a:t>Krebs Scan – auch als bKV</a:t>
            </a:r>
            <a:endParaRPr lang="de-DE" dirty="0"/>
          </a:p>
        </p:txBody>
      </p:sp>
    </p:spTree>
    <p:extLst>
      <p:ext uri="{BB962C8B-B14F-4D97-AF65-F5344CB8AC3E}">
        <p14:creationId xmlns:p14="http://schemas.microsoft.com/office/powerpoint/2010/main" val="56391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pic>
        <p:nvPicPr>
          <p:cNvPr id="5" name="Grafik 4"/>
          <p:cNvPicPr>
            <a:picLocks noChangeAspect="1"/>
          </p:cNvPicPr>
          <p:nvPr/>
        </p:nvPicPr>
        <p:blipFill>
          <a:blip r:embed="rId2"/>
          <a:stretch>
            <a:fillRect/>
          </a:stretch>
        </p:blipFill>
        <p:spPr>
          <a:xfrm>
            <a:off x="802256" y="1623020"/>
            <a:ext cx="6791774" cy="4911698"/>
          </a:xfrm>
          <a:prstGeom prst="rect">
            <a:avLst/>
          </a:prstGeom>
        </p:spPr>
      </p:pic>
    </p:spTree>
    <p:extLst>
      <p:ext uri="{BB962C8B-B14F-4D97-AF65-F5344CB8AC3E}">
        <p14:creationId xmlns:p14="http://schemas.microsoft.com/office/powerpoint/2010/main" val="908221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pic>
        <p:nvPicPr>
          <p:cNvPr id="5" name="Grafik 4"/>
          <p:cNvPicPr>
            <a:picLocks noChangeAspect="1"/>
          </p:cNvPicPr>
          <p:nvPr/>
        </p:nvPicPr>
        <p:blipFill>
          <a:blip r:embed="rId2"/>
          <a:stretch>
            <a:fillRect/>
          </a:stretch>
        </p:blipFill>
        <p:spPr>
          <a:xfrm>
            <a:off x="258792" y="1630288"/>
            <a:ext cx="7777790" cy="4644230"/>
          </a:xfrm>
          <a:prstGeom prst="rect">
            <a:avLst/>
          </a:prstGeom>
        </p:spPr>
      </p:pic>
    </p:spTree>
    <p:extLst>
      <p:ext uri="{BB962C8B-B14F-4D97-AF65-F5344CB8AC3E}">
        <p14:creationId xmlns:p14="http://schemas.microsoft.com/office/powerpoint/2010/main" val="3144380686"/>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2159</Words>
  <Application>Microsoft Office PowerPoint</Application>
  <PresentationFormat>Breitbild</PresentationFormat>
  <Paragraphs>322</Paragraphs>
  <Slides>63</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63</vt:i4>
      </vt:variant>
    </vt:vector>
  </HeadingPairs>
  <TitlesOfParts>
    <vt:vector size="68" baseType="lpstr">
      <vt:lpstr>Arial</vt:lpstr>
      <vt:lpstr>Calibri</vt:lpstr>
      <vt:lpstr>Symbol</vt:lpstr>
      <vt:lpstr>Wingdings</vt:lpstr>
      <vt:lpstr>Design_afm</vt:lpstr>
      <vt:lpstr>   </vt:lpstr>
      <vt:lpstr>Agenda</vt:lpstr>
      <vt:lpstr>PowerPoint-Präsentation</vt:lpstr>
      <vt:lpstr> Ein Gesundheitsbudget Wirkt X-Fach</vt:lpstr>
      <vt:lpstr>Fakten</vt:lpstr>
      <vt:lpstr>Krebs Scan – Ihr feEdback, bitte</vt:lpstr>
      <vt:lpstr>Krebs Scan – auch als bKV</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„Die Hannoversche“ BU</vt:lpstr>
      <vt:lpstr>   </vt:lpstr>
      <vt:lpstr>Was denkt der Kunde zum Thema Pflege?</vt:lpstr>
      <vt:lpstr>Bedeutung für Kunden und Vermittler</vt:lpstr>
      <vt:lpstr>Bedeutung für Kunden und Vermittler</vt:lpstr>
      <vt:lpstr>Bedeutung für Kunden und Vermittler</vt:lpstr>
      <vt:lpstr>Leistungsfall</vt:lpstr>
      <vt:lpstr>Pflege</vt:lpstr>
      <vt:lpstr>Pflege</vt:lpstr>
      <vt:lpstr>Pflege</vt:lpstr>
      <vt:lpstr>Tarifmöglichkeiten der IDEAL</vt:lpstr>
      <vt:lpstr>Tarifmöglichkeiten der IDEAL</vt:lpstr>
      <vt:lpstr>Tarifmöglichkeiten der IDEAL</vt:lpstr>
      <vt:lpstr>Tarifmöglichkeiten der IDEAL</vt:lpstr>
      <vt:lpstr>Tarifmöglichkeiten der IDEAL</vt:lpstr>
      <vt:lpstr>Tarifmöglichkeiten der IDEAL</vt:lpstr>
      <vt:lpstr>Vertriebsansatz Vermögensschutz-Police</vt:lpstr>
      <vt:lpstr>Vertriebsansatz Vermögensschutz-Police</vt:lpstr>
      <vt:lpstr>Pflege</vt:lpstr>
      <vt:lpstr>Pflege</vt:lpstr>
      <vt:lpstr>Pflege</vt:lpstr>
      <vt:lpstr>Pflege</vt:lpstr>
      <vt:lpstr>Pflege</vt:lpstr>
      <vt:lpstr>Kundenansprache</vt:lpstr>
      <vt:lpstr>Kundenansprache</vt:lpstr>
      <vt:lpstr>   </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Zentralworkshop II 21.06.2023</vt:lpstr>
      <vt:lpstr>TW II</vt:lpstr>
      <vt:lpstr>TW II</vt:lpstr>
      <vt:lpstr>TW II</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Juschkus, Heiko</dc:creator>
  <cp:lastModifiedBy>Harden, Britta</cp:lastModifiedBy>
  <cp:revision>73</cp:revision>
  <cp:lastPrinted>2019-08-21T13:01:55Z</cp:lastPrinted>
  <dcterms:created xsi:type="dcterms:W3CDTF">2023-01-13T09:15:11Z</dcterms:created>
  <dcterms:modified xsi:type="dcterms:W3CDTF">2023-06-21T08:18:35Z</dcterms:modified>
</cp:coreProperties>
</file>