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3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43.jpg" ContentType="image/jpeg"/>
  <Override PartName="/ppt/notesSlides/notesSlide1.xml" ContentType="application/vnd.openxmlformats-officedocument.presentationml.notesSlide+xml"/>
  <Override PartName="/ppt/media/image5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  <p:sldMasterId id="2147483826" r:id="rId2"/>
    <p:sldMasterId id="2147483849" r:id="rId3"/>
    <p:sldMasterId id="2147483875" r:id="rId4"/>
  </p:sldMasterIdLst>
  <p:notesMasterIdLst>
    <p:notesMasterId r:id="rId49"/>
  </p:notesMasterIdLst>
  <p:handoutMasterIdLst>
    <p:handoutMasterId r:id="rId50"/>
  </p:handoutMasterIdLst>
  <p:sldIdLst>
    <p:sldId id="304" r:id="rId5"/>
    <p:sldId id="316" r:id="rId6"/>
    <p:sldId id="306" r:id="rId7"/>
    <p:sldId id="305" r:id="rId8"/>
    <p:sldId id="282" r:id="rId9"/>
    <p:sldId id="291" r:id="rId10"/>
    <p:sldId id="301" r:id="rId11"/>
    <p:sldId id="290" r:id="rId12"/>
    <p:sldId id="292" r:id="rId13"/>
    <p:sldId id="296" r:id="rId14"/>
    <p:sldId id="302" r:id="rId15"/>
    <p:sldId id="295" r:id="rId16"/>
    <p:sldId id="279" r:id="rId17"/>
    <p:sldId id="310" r:id="rId18"/>
    <p:sldId id="307" r:id="rId19"/>
    <p:sldId id="308" r:id="rId20"/>
    <p:sldId id="318" r:id="rId21"/>
    <p:sldId id="303" r:id="rId22"/>
    <p:sldId id="297" r:id="rId23"/>
    <p:sldId id="298" r:id="rId24"/>
    <p:sldId id="313" r:id="rId25"/>
    <p:sldId id="314" r:id="rId26"/>
    <p:sldId id="300" r:id="rId27"/>
    <p:sldId id="294" r:id="rId28"/>
    <p:sldId id="312" r:id="rId29"/>
    <p:sldId id="299" r:id="rId30"/>
    <p:sldId id="289" r:id="rId31"/>
    <p:sldId id="259" r:id="rId32"/>
    <p:sldId id="275" r:id="rId33"/>
    <p:sldId id="276" r:id="rId34"/>
    <p:sldId id="277" r:id="rId35"/>
    <p:sldId id="317" r:id="rId36"/>
    <p:sldId id="278" r:id="rId37"/>
    <p:sldId id="280" r:id="rId38"/>
    <p:sldId id="283" r:id="rId39"/>
    <p:sldId id="284" r:id="rId40"/>
    <p:sldId id="281" r:id="rId41"/>
    <p:sldId id="285" r:id="rId42"/>
    <p:sldId id="315" r:id="rId43"/>
    <p:sldId id="286" r:id="rId44"/>
    <p:sldId id="287" r:id="rId45"/>
    <p:sldId id="288" r:id="rId46"/>
    <p:sldId id="309" r:id="rId47"/>
    <p:sldId id="293" r:id="rId4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C9B"/>
    <a:srgbClr val="00CC66"/>
    <a:srgbClr val="1D2D4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870" autoAdjust="0"/>
  </p:normalViewPr>
  <p:slideViewPr>
    <p:cSldViewPr snapToGrid="0" showGuides="1">
      <p:cViewPr varScale="1">
        <p:scale>
          <a:sx n="122" d="100"/>
          <a:sy n="122" d="100"/>
        </p:scale>
        <p:origin x="90" y="31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01.03.2023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01.03.2023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83EAD7-6B81-4462-869A-95F2BEC0440D}" type="slidenum">
              <a:rPr lang="de-DE" smtClean="0">
                <a:solidFill>
                  <a:prstClr val="black"/>
                </a:solidFill>
              </a:rPr>
              <a:pPr/>
              <a:t>24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98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7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7.e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7.emf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emf"/><Relationship Id="rId5" Type="http://schemas.openxmlformats.org/officeDocument/2006/relationships/image" Target="../media/image6.emf"/><Relationship Id="rId4" Type="http://schemas.openxmlformats.org/officeDocument/2006/relationships/oleObject" Target="../embeddings/oleObject7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5.emf"/><Relationship Id="rId2" Type="http://schemas.openxmlformats.org/officeDocument/2006/relationships/tags" Target="../tags/tag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9.bin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emf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emf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7.emf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emf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3.emf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654253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0042349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77764474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1101487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035133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951432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1036061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5807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158235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4224298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1243289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437991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8425461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08654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137768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57014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960990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213321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439944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166863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286078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06745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09082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470451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9855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395986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53168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03957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89665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04420907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9218900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34369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365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0336437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15034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7480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8393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9653742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0262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187790918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9672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648492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1625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168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1269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574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376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219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05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475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545293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154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55739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2412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8269730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995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538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413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4195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887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62909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3910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170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118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think-cell Folie" r:id="rId5" imgW="344" imgH="345" progId="TCLayout.ActiveDocument.1">
                  <p:embed/>
                </p:oleObj>
              </mc:Choice>
              <mc:Fallback>
                <p:oleObj name="think-cell Folie" r:id="rId5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718F"/>
              </a:buClr>
            </a:pPr>
            <a:endParaRPr lang="de-DE" sz="3200" b="1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8" name="Bildplatzhalter 17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0" y="0"/>
            <a:ext cx="12192000" cy="5708650"/>
          </a:xfrm>
          <a:solidFill>
            <a:schemeClr val="accent6"/>
          </a:solidFill>
          <a:ln>
            <a:noFill/>
          </a:ln>
        </p:spPr>
        <p:txBody>
          <a:bodyPr lIns="72000" tIns="72000" rIns="72000" bIns="72000">
            <a:noAutofit/>
          </a:bodyPr>
          <a:lstStyle>
            <a:lvl1pPr algn="ctr">
              <a:spcBef>
                <a:spcPts val="0"/>
              </a:spcBef>
              <a:defRPr b="0"/>
            </a:lvl1pPr>
            <a:lvl2pPr algn="ctr">
              <a:defRPr/>
            </a:lvl2pPr>
          </a:lstStyle>
          <a:p>
            <a:pPr lvl="0"/>
            <a:r>
              <a:rPr lang="de-DE" dirty="0"/>
              <a:t>Um ein Hintergrundbild einzufügen, markieren Sie bitte den Platzhalter und wählen ein Bild über den Reiter „Einfügen“, „Bilder“ aus.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 flipH="1">
            <a:off x="371476" y="1412876"/>
            <a:ext cx="11820525" cy="4356385"/>
          </a:xfrm>
          <a:custGeom>
            <a:avLst/>
            <a:gdLst>
              <a:gd name="connsiteX0" fmla="*/ 11324953 w 11820525"/>
              <a:gd name="connsiteY0" fmla="*/ 0 h 4356385"/>
              <a:gd name="connsiteX1" fmla="*/ 0 w 11820525"/>
              <a:gd name="connsiteY1" fmla="*/ 0 h 4356385"/>
              <a:gd name="connsiteX2" fmla="*/ 0 w 11820525"/>
              <a:gd name="connsiteY2" fmla="*/ 4356385 h 4356385"/>
              <a:gd name="connsiteX3" fmla="*/ 11820525 w 11820525"/>
              <a:gd name="connsiteY3" fmla="*/ 4356385 h 4356385"/>
              <a:gd name="connsiteX4" fmla="*/ 11820525 w 11820525"/>
              <a:gd name="connsiteY4" fmla="*/ 495572 h 4356385"/>
              <a:gd name="connsiteX5" fmla="*/ 11324953 w 11820525"/>
              <a:gd name="connsiteY5" fmla="*/ 0 h 4356385"/>
              <a:gd name="connsiteX0" fmla="*/ 0 w 11820525"/>
              <a:gd name="connsiteY0" fmla="*/ 4356385 h 4447825"/>
              <a:gd name="connsiteX1" fmla="*/ 11820525 w 11820525"/>
              <a:gd name="connsiteY1" fmla="*/ 4356385 h 4447825"/>
              <a:gd name="connsiteX2" fmla="*/ 11820525 w 11820525"/>
              <a:gd name="connsiteY2" fmla="*/ 495572 h 4447825"/>
              <a:gd name="connsiteX3" fmla="*/ 11324953 w 11820525"/>
              <a:gd name="connsiteY3" fmla="*/ 0 h 4447825"/>
              <a:gd name="connsiteX4" fmla="*/ 0 w 11820525"/>
              <a:gd name="connsiteY4" fmla="*/ 0 h 4447825"/>
              <a:gd name="connsiteX5" fmla="*/ 91440 w 11820525"/>
              <a:gd name="connsiteY5" fmla="*/ 4447825 h 4447825"/>
              <a:gd name="connsiteX0" fmla="*/ 0 w 11820525"/>
              <a:gd name="connsiteY0" fmla="*/ 4356385 h 4356385"/>
              <a:gd name="connsiteX1" fmla="*/ 11820525 w 11820525"/>
              <a:gd name="connsiteY1" fmla="*/ 4356385 h 4356385"/>
              <a:gd name="connsiteX2" fmla="*/ 11820525 w 11820525"/>
              <a:gd name="connsiteY2" fmla="*/ 495572 h 4356385"/>
              <a:gd name="connsiteX3" fmla="*/ 11324953 w 11820525"/>
              <a:gd name="connsiteY3" fmla="*/ 0 h 4356385"/>
              <a:gd name="connsiteX4" fmla="*/ 0 w 11820525"/>
              <a:gd name="connsiteY4" fmla="*/ 0 h 435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0525" h="4356385">
                <a:moveTo>
                  <a:pt x="0" y="4356385"/>
                </a:moveTo>
                <a:lnTo>
                  <a:pt x="11820525" y="4356385"/>
                </a:lnTo>
                <a:lnTo>
                  <a:pt x="11820525" y="495572"/>
                </a:lnTo>
                <a:cubicBezTo>
                  <a:pt x="11820525" y="221875"/>
                  <a:pt x="11598650" y="0"/>
                  <a:pt x="11324953" y="0"/>
                </a:cubicBezTo>
                <a:lnTo>
                  <a:pt x="0" y="0"/>
                </a:lnTo>
              </a:path>
            </a:pathLst>
          </a:custGeom>
          <a:solidFill>
            <a:schemeClr val="bg1">
              <a:alpha val="80000"/>
            </a:schemeClr>
          </a:solidFill>
          <a:ln w="50800">
            <a:solidFill>
              <a:schemeClr val="accent2"/>
            </a:solidFill>
          </a:ln>
        </p:spPr>
        <p:txBody>
          <a:bodyPr wrap="square"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983432" y="2481282"/>
            <a:ext cx="10837092" cy="492443"/>
          </a:xfrm>
        </p:spPr>
        <p:txBody>
          <a:bodyPr anchor="b"/>
          <a:lstStyle>
            <a:lvl1pPr algn="l">
              <a:spcBef>
                <a:spcPts val="0"/>
              </a:spcBef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3432" y="3143001"/>
            <a:ext cx="10837092" cy="369332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GB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3432" y="5115437"/>
            <a:ext cx="10837093" cy="215444"/>
          </a:xfrm>
        </p:spPr>
        <p:txBody>
          <a:bodyPr anchor="b"/>
          <a:lstStyle>
            <a:lvl1pPr>
              <a:spcBef>
                <a:spcPts val="0"/>
              </a:spcBef>
              <a:defRPr sz="1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Datum  |  Ort  |  Vortragender</a:t>
            </a:r>
          </a:p>
        </p:txBody>
      </p:sp>
      <p:sp>
        <p:nvSpPr>
          <p:cNvPr id="25" name="Textplatzhalter 19"/>
          <p:cNvSpPr>
            <a:spLocks noGrp="1"/>
          </p:cNvSpPr>
          <p:nvPr>
            <p:ph type="body" sz="quarter" idx="13" hasCustomPrompt="1"/>
          </p:nvPr>
        </p:nvSpPr>
        <p:spPr bwMode="gray">
          <a:xfrm flipH="1">
            <a:off x="12000" y="5708649"/>
            <a:ext cx="12168000" cy="144000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xmlns="" id="{1F557E02-EF4A-42F4-A5E6-19871CA2693B}"/>
              </a:ext>
            </a:extLst>
          </p:cNvPr>
          <p:cNvSpPr txBox="1">
            <a:spLocks/>
          </p:cNvSpPr>
          <p:nvPr userDrawn="1"/>
        </p:nvSpPr>
        <p:spPr>
          <a:xfrm>
            <a:off x="10229324" y="6019286"/>
            <a:ext cx="1590675" cy="528638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1" kern="1200"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kern="1200">
                <a:noFill/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" kern="1200">
                <a:noFill/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00" kern="1200">
                <a:noFill/>
                <a:latin typeface="+mn-lt"/>
                <a:ea typeface="+mn-ea"/>
                <a:cs typeface="+mn-cs"/>
              </a:defRPr>
            </a:lvl4pPr>
            <a:lvl5pPr marL="355600" indent="-1778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00" kern="1200">
                <a:noFill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  <p:sp>
        <p:nvSpPr>
          <p:cNvPr id="11" name="Druckrahmen">
            <a:extLst>
              <a:ext uri="{FF2B5EF4-FFF2-40B4-BE49-F238E27FC236}">
                <a16:creationId xmlns:a16="http://schemas.microsoft.com/office/drawing/2014/main" xmlns="" id="{65A633F5-6A14-482B-B7C3-EA41A071536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35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think-cell Folie" r:id="rId5" imgW="344" imgH="345" progId="TCLayout.ActiveDocument.1">
                  <p:embed/>
                </p:oleObj>
              </mc:Choice>
              <mc:Fallback>
                <p:oleObj name="think-cell Folie" r:id="rId5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718F"/>
              </a:buClr>
            </a:pPr>
            <a:endParaRPr lang="de-DE" sz="3200" b="1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4" name="Rechteck 3"/>
          <p:cNvSpPr/>
          <p:nvPr userDrawn="1"/>
        </p:nvSpPr>
        <p:spPr bwMode="grayWhite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13" name="Rechteck 12"/>
          <p:cNvSpPr/>
          <p:nvPr userDrawn="1"/>
        </p:nvSpPr>
        <p:spPr bwMode="gray">
          <a:xfrm>
            <a:off x="0" y="5708955"/>
            <a:ext cx="12191995" cy="1149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983432" y="2481282"/>
            <a:ext cx="10837092" cy="492443"/>
          </a:xfrm>
        </p:spPr>
        <p:txBody>
          <a:bodyPr anchor="b"/>
          <a:lstStyle>
            <a:lvl1pPr algn="l">
              <a:spcBef>
                <a:spcPts val="0"/>
              </a:spcBef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983432" y="3143001"/>
            <a:ext cx="10837092" cy="369332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GB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983432" y="5115437"/>
            <a:ext cx="10837093" cy="215444"/>
          </a:xfrm>
        </p:spPr>
        <p:txBody>
          <a:bodyPr anchor="b"/>
          <a:lstStyle>
            <a:lvl1pPr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Datum  |  Ort  |  Vortragender</a:t>
            </a:r>
          </a:p>
        </p:txBody>
      </p:sp>
      <p:sp>
        <p:nvSpPr>
          <p:cNvPr id="11" name="Eine Ecke des Rechtecks abrunden 13"/>
          <p:cNvSpPr/>
          <p:nvPr userDrawn="1"/>
        </p:nvSpPr>
        <p:spPr bwMode="gray">
          <a:xfrm flipH="1">
            <a:off x="384174" y="1422400"/>
            <a:ext cx="11807821" cy="4286556"/>
          </a:xfrm>
          <a:custGeom>
            <a:avLst/>
            <a:gdLst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  <a:gd name="connsiteX4" fmla="*/ 0 w 11807821"/>
              <a:gd name="connsiteY4" fmla="*/ 4286556 h 4286556"/>
              <a:gd name="connsiteX5" fmla="*/ 0 w 11807821"/>
              <a:gd name="connsiteY5" fmla="*/ 0 h 4286556"/>
              <a:gd name="connsiteX0" fmla="*/ 0 w 11807821"/>
              <a:gd name="connsiteY0" fmla="*/ 4286556 h 4377996"/>
              <a:gd name="connsiteX1" fmla="*/ 0 w 11807821"/>
              <a:gd name="connsiteY1" fmla="*/ 0 h 4377996"/>
              <a:gd name="connsiteX2" fmla="*/ 11350060 w 11807821"/>
              <a:gd name="connsiteY2" fmla="*/ 0 h 4377996"/>
              <a:gd name="connsiteX3" fmla="*/ 11807821 w 11807821"/>
              <a:gd name="connsiteY3" fmla="*/ 457761 h 4377996"/>
              <a:gd name="connsiteX4" fmla="*/ 11807821 w 11807821"/>
              <a:gd name="connsiteY4" fmla="*/ 4286556 h 4377996"/>
              <a:gd name="connsiteX5" fmla="*/ 91440 w 11807821"/>
              <a:gd name="connsiteY5" fmla="*/ 4377996 h 4377996"/>
              <a:gd name="connsiteX0" fmla="*/ 0 w 11807821"/>
              <a:gd name="connsiteY0" fmla="*/ 0 h 4377996"/>
              <a:gd name="connsiteX1" fmla="*/ 11350060 w 11807821"/>
              <a:gd name="connsiteY1" fmla="*/ 0 h 4377996"/>
              <a:gd name="connsiteX2" fmla="*/ 11807821 w 11807821"/>
              <a:gd name="connsiteY2" fmla="*/ 457761 h 4377996"/>
              <a:gd name="connsiteX3" fmla="*/ 11807821 w 11807821"/>
              <a:gd name="connsiteY3" fmla="*/ 4286556 h 4377996"/>
              <a:gd name="connsiteX4" fmla="*/ 91440 w 11807821"/>
              <a:gd name="connsiteY4" fmla="*/ 4377996 h 4377996"/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7821" h="4286556">
                <a:moveTo>
                  <a:pt x="0" y="0"/>
                </a:moveTo>
                <a:lnTo>
                  <a:pt x="11350060" y="0"/>
                </a:lnTo>
                <a:cubicBezTo>
                  <a:pt x="11602874" y="0"/>
                  <a:pt x="11807821" y="204947"/>
                  <a:pt x="11807821" y="457761"/>
                </a:cubicBezTo>
                <a:lnTo>
                  <a:pt x="11807821" y="4286556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kern="0">
              <a:solidFill>
                <a:prstClr val="white"/>
              </a:solidFill>
            </a:endParaRP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xmlns="" id="{1F557E02-EF4A-42F4-A5E6-19871CA2693B}"/>
              </a:ext>
            </a:extLst>
          </p:cNvPr>
          <p:cNvSpPr txBox="1">
            <a:spLocks/>
          </p:cNvSpPr>
          <p:nvPr userDrawn="1"/>
        </p:nvSpPr>
        <p:spPr>
          <a:xfrm>
            <a:off x="10229324" y="6019286"/>
            <a:ext cx="1590675" cy="528638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1" kern="1200"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kern="1200">
                <a:noFill/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" kern="1200">
                <a:noFill/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00" kern="1200">
                <a:noFill/>
                <a:latin typeface="+mn-lt"/>
                <a:ea typeface="+mn-ea"/>
                <a:cs typeface="+mn-cs"/>
              </a:defRPr>
            </a:lvl4pPr>
            <a:lvl5pPr marL="355600" indent="-1778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00" kern="1200">
                <a:noFill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  <p:sp>
        <p:nvSpPr>
          <p:cNvPr id="15" name="Druckrahmen">
            <a:extLst>
              <a:ext uri="{FF2B5EF4-FFF2-40B4-BE49-F238E27FC236}">
                <a16:creationId xmlns:a16="http://schemas.microsoft.com/office/drawing/2014/main" xmlns="" id="{039B24DE-6500-48F7-845F-83E3198759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800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think-cell Folie" r:id="rId5" imgW="344" imgH="345" progId="TCLayout.ActiveDocument.1">
                  <p:embed/>
                </p:oleObj>
              </mc:Choice>
              <mc:Fallback>
                <p:oleObj name="think-cell Folie" r:id="rId5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718F"/>
              </a:buClr>
            </a:pPr>
            <a:endParaRPr lang="de-DE" sz="3200" b="1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8" name="Rechteck 7"/>
          <p:cNvSpPr/>
          <p:nvPr userDrawn="1"/>
        </p:nvSpPr>
        <p:spPr bwMode="white">
          <a:xfrm>
            <a:off x="0" y="0"/>
            <a:ext cx="12192000" cy="62372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Eine Ecke des Rechtecks abrunden 13"/>
          <p:cNvSpPr/>
          <p:nvPr userDrawn="1"/>
        </p:nvSpPr>
        <p:spPr bwMode="gray">
          <a:xfrm flipH="1">
            <a:off x="384174" y="836711"/>
            <a:ext cx="11807821" cy="4286556"/>
          </a:xfrm>
          <a:custGeom>
            <a:avLst/>
            <a:gdLst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  <a:gd name="connsiteX4" fmla="*/ 0 w 11807821"/>
              <a:gd name="connsiteY4" fmla="*/ 4286556 h 4286556"/>
              <a:gd name="connsiteX5" fmla="*/ 0 w 11807821"/>
              <a:gd name="connsiteY5" fmla="*/ 0 h 4286556"/>
              <a:gd name="connsiteX0" fmla="*/ 0 w 11807821"/>
              <a:gd name="connsiteY0" fmla="*/ 4286556 h 4377996"/>
              <a:gd name="connsiteX1" fmla="*/ 0 w 11807821"/>
              <a:gd name="connsiteY1" fmla="*/ 0 h 4377996"/>
              <a:gd name="connsiteX2" fmla="*/ 11350060 w 11807821"/>
              <a:gd name="connsiteY2" fmla="*/ 0 h 4377996"/>
              <a:gd name="connsiteX3" fmla="*/ 11807821 w 11807821"/>
              <a:gd name="connsiteY3" fmla="*/ 457761 h 4377996"/>
              <a:gd name="connsiteX4" fmla="*/ 11807821 w 11807821"/>
              <a:gd name="connsiteY4" fmla="*/ 4286556 h 4377996"/>
              <a:gd name="connsiteX5" fmla="*/ 91440 w 11807821"/>
              <a:gd name="connsiteY5" fmla="*/ 4377996 h 4377996"/>
              <a:gd name="connsiteX0" fmla="*/ 0 w 11807821"/>
              <a:gd name="connsiteY0" fmla="*/ 0 h 4377996"/>
              <a:gd name="connsiteX1" fmla="*/ 11350060 w 11807821"/>
              <a:gd name="connsiteY1" fmla="*/ 0 h 4377996"/>
              <a:gd name="connsiteX2" fmla="*/ 11807821 w 11807821"/>
              <a:gd name="connsiteY2" fmla="*/ 457761 h 4377996"/>
              <a:gd name="connsiteX3" fmla="*/ 11807821 w 11807821"/>
              <a:gd name="connsiteY3" fmla="*/ 4286556 h 4377996"/>
              <a:gd name="connsiteX4" fmla="*/ 91440 w 11807821"/>
              <a:gd name="connsiteY4" fmla="*/ 4377996 h 4377996"/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7821" h="4286556">
                <a:moveTo>
                  <a:pt x="0" y="0"/>
                </a:moveTo>
                <a:lnTo>
                  <a:pt x="11350060" y="0"/>
                </a:lnTo>
                <a:cubicBezTo>
                  <a:pt x="11602874" y="0"/>
                  <a:pt x="11807821" y="204947"/>
                  <a:pt x="11807821" y="457761"/>
                </a:cubicBezTo>
                <a:lnTo>
                  <a:pt x="11807821" y="4286556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kern="0">
              <a:solidFill>
                <a:prstClr val="white"/>
              </a:solidFill>
            </a:endParaRPr>
          </a:p>
        </p:txBody>
      </p:sp>
      <p:cxnSp>
        <p:nvCxnSpPr>
          <p:cNvPr id="10" name="Gerader Verbinder 9"/>
          <p:cNvCxnSpPr/>
          <p:nvPr userDrawn="1"/>
        </p:nvCxnSpPr>
        <p:spPr bwMode="gray">
          <a:xfrm>
            <a:off x="384174" y="5123267"/>
            <a:ext cx="0" cy="1114021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eck 12"/>
          <p:cNvSpPr/>
          <p:nvPr userDrawn="1"/>
        </p:nvSpPr>
        <p:spPr bwMode="gray">
          <a:xfrm>
            <a:off x="0" y="6237287"/>
            <a:ext cx="12191995" cy="62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xmlns="" id="{C8721CD0-71A4-4586-BB8C-AA85283C2FC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854634" y="6354152"/>
            <a:ext cx="983586" cy="324000"/>
          </a:xfrm>
          <a:prstGeom prst="rect">
            <a:avLst/>
          </a:prstGeom>
        </p:spPr>
      </p:pic>
      <p:sp>
        <p:nvSpPr>
          <p:cNvPr id="12" name="Druckrahmen">
            <a:extLst>
              <a:ext uri="{FF2B5EF4-FFF2-40B4-BE49-F238E27FC236}">
                <a16:creationId xmlns:a16="http://schemas.microsoft.com/office/drawing/2014/main" xmlns="" id="{D8267DB3-8AFE-443C-B334-7F78988201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16758" y="1316377"/>
            <a:ext cx="10080000" cy="49244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82864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 bwMode="white">
          <a:xfrm>
            <a:off x="0" y="1"/>
            <a:ext cx="12192000" cy="35730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Eine Ecke des Rechtecks abrunden 13"/>
          <p:cNvSpPr/>
          <p:nvPr userDrawn="1"/>
        </p:nvSpPr>
        <p:spPr bwMode="gray">
          <a:xfrm flipH="1">
            <a:off x="384174" y="836711"/>
            <a:ext cx="11807821" cy="4286556"/>
          </a:xfrm>
          <a:custGeom>
            <a:avLst/>
            <a:gdLst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  <a:gd name="connsiteX4" fmla="*/ 0 w 11807821"/>
              <a:gd name="connsiteY4" fmla="*/ 4286556 h 4286556"/>
              <a:gd name="connsiteX5" fmla="*/ 0 w 11807821"/>
              <a:gd name="connsiteY5" fmla="*/ 0 h 4286556"/>
              <a:gd name="connsiteX0" fmla="*/ 0 w 11807821"/>
              <a:gd name="connsiteY0" fmla="*/ 4286556 h 4377996"/>
              <a:gd name="connsiteX1" fmla="*/ 0 w 11807821"/>
              <a:gd name="connsiteY1" fmla="*/ 0 h 4377996"/>
              <a:gd name="connsiteX2" fmla="*/ 11350060 w 11807821"/>
              <a:gd name="connsiteY2" fmla="*/ 0 h 4377996"/>
              <a:gd name="connsiteX3" fmla="*/ 11807821 w 11807821"/>
              <a:gd name="connsiteY3" fmla="*/ 457761 h 4377996"/>
              <a:gd name="connsiteX4" fmla="*/ 11807821 w 11807821"/>
              <a:gd name="connsiteY4" fmla="*/ 4286556 h 4377996"/>
              <a:gd name="connsiteX5" fmla="*/ 91440 w 11807821"/>
              <a:gd name="connsiteY5" fmla="*/ 4377996 h 4377996"/>
              <a:gd name="connsiteX0" fmla="*/ 0 w 11807821"/>
              <a:gd name="connsiteY0" fmla="*/ 0 h 4377996"/>
              <a:gd name="connsiteX1" fmla="*/ 11350060 w 11807821"/>
              <a:gd name="connsiteY1" fmla="*/ 0 h 4377996"/>
              <a:gd name="connsiteX2" fmla="*/ 11807821 w 11807821"/>
              <a:gd name="connsiteY2" fmla="*/ 457761 h 4377996"/>
              <a:gd name="connsiteX3" fmla="*/ 11807821 w 11807821"/>
              <a:gd name="connsiteY3" fmla="*/ 4286556 h 4377996"/>
              <a:gd name="connsiteX4" fmla="*/ 91440 w 11807821"/>
              <a:gd name="connsiteY4" fmla="*/ 4377996 h 4377996"/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7821" h="4286556">
                <a:moveTo>
                  <a:pt x="0" y="0"/>
                </a:moveTo>
                <a:lnTo>
                  <a:pt x="11350060" y="0"/>
                </a:lnTo>
                <a:cubicBezTo>
                  <a:pt x="11602874" y="0"/>
                  <a:pt x="11807821" y="204947"/>
                  <a:pt x="11807821" y="457761"/>
                </a:cubicBezTo>
                <a:lnTo>
                  <a:pt x="11807821" y="4286556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kern="0">
              <a:solidFill>
                <a:prstClr val="white"/>
              </a:solidFill>
            </a:endParaRPr>
          </a:p>
        </p:txBody>
      </p:sp>
      <p:sp>
        <p:nvSpPr>
          <p:cNvPr id="2" name="Rechteck 1"/>
          <p:cNvSpPr/>
          <p:nvPr userDrawn="1"/>
        </p:nvSpPr>
        <p:spPr bwMode="gray">
          <a:xfrm>
            <a:off x="1" y="3573016"/>
            <a:ext cx="12191999" cy="3284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 bwMode="black">
          <a:xfrm>
            <a:off x="1065316" y="917716"/>
            <a:ext cx="3712555" cy="3339376"/>
          </a:xfrm>
        </p:spPr>
        <p:txBody>
          <a:bodyPr wrap="none" anchor="b"/>
          <a:lstStyle>
            <a:lvl1pPr>
              <a:spcBef>
                <a:spcPts val="0"/>
              </a:spcBef>
              <a:defRPr sz="21700" b="0"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7" name="Textplatzhalter 4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1203328" y="4130207"/>
            <a:ext cx="10634892" cy="615553"/>
          </a:xfrm>
        </p:spPr>
        <p:txBody>
          <a:bodyPr anchor="t"/>
          <a:lstStyle>
            <a:lvl1pPr>
              <a:spcBef>
                <a:spcPts val="0"/>
              </a:spcBef>
              <a:defRPr sz="4000" b="1">
                <a:solidFill>
                  <a:schemeClr val="accent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Platzhalter Kapitelname</a:t>
            </a:r>
          </a:p>
        </p:txBody>
      </p:sp>
      <p:sp>
        <p:nvSpPr>
          <p:cNvPr id="9" name="Textplatzhalter 19"/>
          <p:cNvSpPr txBox="1">
            <a:spLocks noChangeAspect="1"/>
          </p:cNvSpPr>
          <p:nvPr userDrawn="1"/>
        </p:nvSpPr>
        <p:spPr bwMode="gray">
          <a:xfrm>
            <a:off x="10864016" y="6354152"/>
            <a:ext cx="974204" cy="324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50800">
            <a:noFill/>
          </a:ln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1" kern="1200"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5600" indent="-1778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1</a:t>
            </a:r>
            <a:endParaRPr lang="de-DE" dirty="0"/>
          </a:p>
        </p:txBody>
      </p:sp>
      <p:sp>
        <p:nvSpPr>
          <p:cNvPr id="11" name="Druckrahmen">
            <a:extLst>
              <a:ext uri="{FF2B5EF4-FFF2-40B4-BE49-F238E27FC236}">
                <a16:creationId xmlns:a16="http://schemas.microsoft.com/office/drawing/2014/main" xmlns="" id="{5B6CB28B-F266-4BFF-A587-37CF3DF2C61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5525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3573463"/>
          </a:xfrm>
          <a:solidFill>
            <a:schemeClr val="accent6"/>
          </a:solidFill>
          <a:ln>
            <a:noFill/>
          </a:ln>
        </p:spPr>
        <p:txBody>
          <a:bodyPr vert="horz" wrap="square" lIns="72000" tIns="72000" rIns="72000" bIns="72000" rtlCol="0">
            <a:noAutofit/>
          </a:bodyPr>
          <a:lstStyle>
            <a:lvl1pPr algn="ctr">
              <a:spcBef>
                <a:spcPts val="0"/>
              </a:spcBef>
              <a:defRPr lang="de-DE" b="0"/>
            </a:lvl1pPr>
          </a:lstStyle>
          <a:p>
            <a:pPr lvl="0"/>
            <a:r>
              <a:rPr lang="de-DE" dirty="0"/>
              <a:t>Um ein Hintergrundbild einzufügen, markieren Sie bitte den Platzhalter und wählen ein Bild über den Reiter „Einfügen“, „Bilder“ aus.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4" hasCustomPrompt="1"/>
          </p:nvPr>
        </p:nvSpPr>
        <p:spPr bwMode="gray">
          <a:xfrm flipH="1">
            <a:off x="384174" y="836712"/>
            <a:ext cx="11807826" cy="2736751"/>
          </a:xfrm>
          <a:custGeom>
            <a:avLst/>
            <a:gdLst>
              <a:gd name="connsiteX0" fmla="*/ 11350361 w 11807826"/>
              <a:gd name="connsiteY0" fmla="*/ 0 h 2736751"/>
              <a:gd name="connsiteX1" fmla="*/ 0 w 11807826"/>
              <a:gd name="connsiteY1" fmla="*/ 0 h 2736751"/>
              <a:gd name="connsiteX2" fmla="*/ 0 w 11807826"/>
              <a:gd name="connsiteY2" fmla="*/ 2736751 h 2736751"/>
              <a:gd name="connsiteX3" fmla="*/ 11807826 w 11807826"/>
              <a:gd name="connsiteY3" fmla="*/ 2736751 h 2736751"/>
              <a:gd name="connsiteX4" fmla="*/ 11807826 w 11807826"/>
              <a:gd name="connsiteY4" fmla="*/ 457465 h 2736751"/>
              <a:gd name="connsiteX5" fmla="*/ 11350361 w 11807826"/>
              <a:gd name="connsiteY5" fmla="*/ 0 h 2736751"/>
              <a:gd name="connsiteX0" fmla="*/ 0 w 11807826"/>
              <a:gd name="connsiteY0" fmla="*/ 2736751 h 2828191"/>
              <a:gd name="connsiteX1" fmla="*/ 11807826 w 11807826"/>
              <a:gd name="connsiteY1" fmla="*/ 2736751 h 2828191"/>
              <a:gd name="connsiteX2" fmla="*/ 11807826 w 11807826"/>
              <a:gd name="connsiteY2" fmla="*/ 457465 h 2828191"/>
              <a:gd name="connsiteX3" fmla="*/ 11350361 w 11807826"/>
              <a:gd name="connsiteY3" fmla="*/ 0 h 2828191"/>
              <a:gd name="connsiteX4" fmla="*/ 0 w 11807826"/>
              <a:gd name="connsiteY4" fmla="*/ 0 h 2828191"/>
              <a:gd name="connsiteX5" fmla="*/ 91440 w 11807826"/>
              <a:gd name="connsiteY5" fmla="*/ 2828191 h 2828191"/>
              <a:gd name="connsiteX0" fmla="*/ 0 w 11807826"/>
              <a:gd name="connsiteY0" fmla="*/ 2736751 h 2736751"/>
              <a:gd name="connsiteX1" fmla="*/ 11807826 w 11807826"/>
              <a:gd name="connsiteY1" fmla="*/ 2736751 h 2736751"/>
              <a:gd name="connsiteX2" fmla="*/ 11807826 w 11807826"/>
              <a:gd name="connsiteY2" fmla="*/ 457465 h 2736751"/>
              <a:gd name="connsiteX3" fmla="*/ 11350361 w 11807826"/>
              <a:gd name="connsiteY3" fmla="*/ 0 h 2736751"/>
              <a:gd name="connsiteX4" fmla="*/ 0 w 11807826"/>
              <a:gd name="connsiteY4" fmla="*/ 0 h 2736751"/>
              <a:gd name="connsiteX0" fmla="*/ 11807826 w 11807826"/>
              <a:gd name="connsiteY0" fmla="*/ 2736751 h 2736751"/>
              <a:gd name="connsiteX1" fmla="*/ 11807826 w 11807826"/>
              <a:gd name="connsiteY1" fmla="*/ 457465 h 2736751"/>
              <a:gd name="connsiteX2" fmla="*/ 11350361 w 11807826"/>
              <a:gd name="connsiteY2" fmla="*/ 0 h 2736751"/>
              <a:gd name="connsiteX3" fmla="*/ 0 w 11807826"/>
              <a:gd name="connsiteY3" fmla="*/ 0 h 27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7826" h="2736751">
                <a:moveTo>
                  <a:pt x="11807826" y="2736751"/>
                </a:moveTo>
                <a:lnTo>
                  <a:pt x="11807826" y="457465"/>
                </a:lnTo>
                <a:cubicBezTo>
                  <a:pt x="11807826" y="204814"/>
                  <a:pt x="11603012" y="0"/>
                  <a:pt x="11350361" y="0"/>
                </a:cubicBezTo>
                <a:lnTo>
                  <a:pt x="0" y="0"/>
                </a:lnTo>
              </a:path>
            </a:pathLst>
          </a:custGeom>
          <a:noFill/>
          <a:ln w="50800">
            <a:solidFill>
              <a:schemeClr val="accent2"/>
            </a:solidFill>
          </a:ln>
        </p:spPr>
        <p:txBody>
          <a:bodyPr wrap="square">
            <a:noAutofit/>
          </a:bodyPr>
          <a:lstStyle>
            <a:lvl1pPr>
              <a:spcBef>
                <a:spcPts val="0"/>
              </a:spcBef>
              <a:defRPr sz="100">
                <a:noFill/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27" name="Textplatzhalter 4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1203328" y="4130207"/>
            <a:ext cx="10634892" cy="615553"/>
          </a:xfrm>
        </p:spPr>
        <p:txBody>
          <a:bodyPr anchor="t"/>
          <a:lstStyle>
            <a:lvl1pPr>
              <a:spcBef>
                <a:spcPts val="0"/>
              </a:spcBef>
              <a:defRPr sz="4000" b="1">
                <a:solidFill>
                  <a:schemeClr val="accent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Platzhalter Kapitelname</a:t>
            </a:r>
          </a:p>
        </p:txBody>
      </p:sp>
      <p:sp>
        <p:nvSpPr>
          <p:cNvPr id="21" name="Textplatzhalter 19"/>
          <p:cNvSpPr txBox="1">
            <a:spLocks noChangeAspect="1"/>
          </p:cNvSpPr>
          <p:nvPr userDrawn="1"/>
        </p:nvSpPr>
        <p:spPr bwMode="gray">
          <a:xfrm>
            <a:off x="10864016" y="6354152"/>
            <a:ext cx="974204" cy="324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50800">
            <a:noFill/>
          </a:ln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1" kern="1200"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5600" indent="-1778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1</a:t>
            </a:r>
            <a:endParaRPr lang="de-DE" dirty="0"/>
          </a:p>
        </p:txBody>
      </p:sp>
      <p:sp>
        <p:nvSpPr>
          <p:cNvPr id="10" name="Druckrahmen">
            <a:extLst>
              <a:ext uri="{FF2B5EF4-FFF2-40B4-BE49-F238E27FC236}">
                <a16:creationId xmlns:a16="http://schemas.microsoft.com/office/drawing/2014/main" xmlns="" id="{CE89793A-E11E-434B-8861-A2A24AD5DE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1065316" y="917716"/>
            <a:ext cx="3712555" cy="3339376"/>
          </a:xfrm>
        </p:spPr>
        <p:txBody>
          <a:bodyPr wrap="none" anchor="b"/>
          <a:lstStyle>
            <a:lvl1pPr>
              <a:spcBef>
                <a:spcPts val="0"/>
              </a:spcBef>
              <a:defRPr sz="21700" b="0"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4782835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think-cell Folie" r:id="rId5" imgW="344" imgH="345" progId="TCLayout.ActiveDocument.1">
                  <p:embed/>
                </p:oleObj>
              </mc:Choice>
              <mc:Fallback>
                <p:oleObj name="think-cell Folie" r:id="rId5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718F"/>
              </a:buClr>
            </a:pPr>
            <a:endParaRPr lang="de-DE" sz="2000" b="1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en-GB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1007529" y="6502042"/>
            <a:ext cx="9763309" cy="138499"/>
          </a:xfrm>
        </p:spPr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>
                <a:solidFill>
                  <a:srgbClr val="00718F"/>
                </a:solidFill>
              </a:rPr>
              <a:t>  </a:t>
            </a:r>
            <a:fld id="{2B4F42BA-C6E3-4D5B-99FA-36163155CEA7}" type="slidenum">
              <a:rPr lang="de-DE" smtClean="0">
                <a:solidFill>
                  <a:srgbClr val="00718F"/>
                </a:solidFill>
              </a:rPr>
              <a:pPr/>
              <a:t>‹Nr.›</a:t>
            </a:fld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xmlns="" id="{CF983353-820A-4CD3-A0FB-236A47D3B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85631"/>
            <a:ext cx="10080000" cy="30777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xmlns="" id="{564FB014-998F-476A-83AB-02F0B66F6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0800" y="6243251"/>
            <a:ext cx="11448000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BEF2028D-AA01-41AA-83F1-6EDF51E76A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1476" y="1412876"/>
            <a:ext cx="11448000" cy="1487587"/>
          </a:xfrm>
        </p:spPr>
        <p:txBody>
          <a:bodyPr wrap="square">
            <a:sp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40977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en-GB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1007529" y="6502042"/>
            <a:ext cx="9763309" cy="138499"/>
          </a:xfrm>
        </p:spPr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>
                <a:solidFill>
                  <a:srgbClr val="00718F"/>
                </a:solidFill>
              </a:rPr>
              <a:t>  </a:t>
            </a:r>
            <a:fld id="{2B4F42BA-C6E3-4D5B-99FA-36163155CEA7}" type="slidenum">
              <a:rPr lang="de-DE" smtClean="0">
                <a:solidFill>
                  <a:srgbClr val="00718F"/>
                </a:solidFill>
              </a:rPr>
              <a:pPr/>
              <a:t>‹Nr.›</a:t>
            </a:fld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9" name="Textplatzhalter 12">
            <a:extLst>
              <a:ext uri="{FF2B5EF4-FFF2-40B4-BE49-F238E27FC236}">
                <a16:creationId xmlns:a16="http://schemas.microsoft.com/office/drawing/2014/main" xmlns="" id="{8A0F6248-1825-462D-863E-8FD0BC7384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267" y="6243251"/>
            <a:ext cx="11443256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F1C7044B-AD00-4A0B-987D-10AB2AA2F7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1475" y="1412875"/>
            <a:ext cx="5580063" cy="1487587"/>
          </a:xfrm>
        </p:spPr>
        <p:txBody>
          <a:bodyPr>
            <a:sp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xmlns="" id="{EBB8307F-641C-4703-A3B0-18C3E7348C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0463" y="1412875"/>
            <a:ext cx="5580062" cy="1487587"/>
          </a:xfrm>
        </p:spPr>
        <p:txBody>
          <a:bodyPr>
            <a:sp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8782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en-GB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1007529" y="6502042"/>
            <a:ext cx="9763309" cy="138499"/>
          </a:xfrm>
        </p:spPr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>
                <a:solidFill>
                  <a:srgbClr val="00718F"/>
                </a:solidFill>
              </a:rPr>
              <a:t>  </a:t>
            </a:r>
            <a:fld id="{2B4F42BA-C6E3-4D5B-99FA-36163155CEA7}" type="slidenum">
              <a:rPr lang="de-DE" smtClean="0">
                <a:solidFill>
                  <a:srgbClr val="00718F"/>
                </a:solidFill>
              </a:rPr>
              <a:pPr/>
              <a:t>‹Nr.›</a:t>
            </a:fld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6240463" y="1412875"/>
            <a:ext cx="5580062" cy="4968875"/>
          </a:xfrm>
          <a:solidFill>
            <a:schemeClr val="accent6"/>
          </a:solidFill>
          <a:ln>
            <a:noFill/>
          </a:ln>
        </p:spPr>
        <p:txBody>
          <a:bodyPr vert="horz" wrap="square" lIns="72000" tIns="72000" rIns="72000" bIns="72000" rtlCol="0">
            <a:noAutofit/>
          </a:bodyPr>
          <a:lstStyle>
            <a:lvl1pPr>
              <a:spcBef>
                <a:spcPts val="0"/>
              </a:spcBef>
              <a:defRPr lang="de-DE" b="0"/>
            </a:lvl1pPr>
          </a:lstStyle>
          <a:p>
            <a:pPr lvl="0"/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10" name="Textplatzhalter 12">
            <a:extLst>
              <a:ext uri="{FF2B5EF4-FFF2-40B4-BE49-F238E27FC236}">
                <a16:creationId xmlns:a16="http://schemas.microsoft.com/office/drawing/2014/main" xmlns="" id="{83746111-9B9D-49B3-A1EF-B4C01FF8FE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267" y="6243251"/>
            <a:ext cx="5580000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843BB3F5-6099-4B61-A589-05E6B105DF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1475" y="1412875"/>
            <a:ext cx="5580063" cy="1487587"/>
          </a:xfrm>
        </p:spPr>
        <p:txBody>
          <a:bodyPr>
            <a:sp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2195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x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en-GB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1007529" y="6502042"/>
            <a:ext cx="9763309" cy="138499"/>
          </a:xfrm>
        </p:spPr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>
                <a:solidFill>
                  <a:srgbClr val="00718F"/>
                </a:solidFill>
              </a:rPr>
              <a:t>  </a:t>
            </a:r>
            <a:fld id="{2B4F42BA-C6E3-4D5B-99FA-36163155CEA7}" type="slidenum">
              <a:rPr lang="de-DE" smtClean="0">
                <a:solidFill>
                  <a:srgbClr val="00718F"/>
                </a:solidFill>
              </a:rPr>
              <a:pPr/>
              <a:t>‹Nr.›</a:t>
            </a:fld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371475" y="1412875"/>
            <a:ext cx="5580062" cy="4968875"/>
          </a:xfrm>
          <a:solidFill>
            <a:schemeClr val="accent6"/>
          </a:solidFill>
          <a:ln>
            <a:noFill/>
          </a:ln>
        </p:spPr>
        <p:txBody>
          <a:bodyPr vert="horz" wrap="square" lIns="72000" tIns="72000" rIns="72000" bIns="72000" rtlCol="0">
            <a:noAutofit/>
          </a:bodyPr>
          <a:lstStyle>
            <a:lvl1pPr>
              <a:spcBef>
                <a:spcPts val="0"/>
              </a:spcBef>
              <a:defRPr lang="de-DE" b="0"/>
            </a:lvl1pPr>
          </a:lstStyle>
          <a:p>
            <a:pPr lvl="0"/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CB2FAEEE-6E6C-4B9F-8C30-3829B7034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0" name="Textplatzhalter 12">
            <a:extLst>
              <a:ext uri="{FF2B5EF4-FFF2-40B4-BE49-F238E27FC236}">
                <a16:creationId xmlns:a16="http://schemas.microsoft.com/office/drawing/2014/main" xmlns="" id="{83746111-9B9D-49B3-A1EF-B4C01FF8FE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525" y="6243251"/>
            <a:ext cx="5580000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CA7BF9EE-19E1-44B8-BB1F-181B404128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40463" y="1412875"/>
            <a:ext cx="5580062" cy="1487587"/>
          </a:xfrm>
        </p:spPr>
        <p:txBody>
          <a:bodyPr>
            <a:sp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41465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0" y="1124744"/>
            <a:ext cx="12192000" cy="5733257"/>
          </a:xfrm>
          <a:solidFill>
            <a:schemeClr val="accent6"/>
          </a:solidFill>
          <a:ln>
            <a:noFill/>
          </a:ln>
        </p:spPr>
        <p:txBody>
          <a:bodyPr vert="horz" wrap="square" lIns="72000" tIns="72000" rIns="72000" bIns="72000" rtlCol="0">
            <a:noAutofit/>
          </a:bodyPr>
          <a:lstStyle>
            <a:lvl1pPr>
              <a:spcBef>
                <a:spcPts val="0"/>
              </a:spcBef>
              <a:defRPr lang="de-DE" b="0"/>
            </a:lvl1pPr>
          </a:lstStyle>
          <a:p>
            <a:pPr lvl="0"/>
            <a:r>
              <a:rPr lang="de-DE" smtClean="0"/>
              <a:t>Bild durch Klicken auf Symbol hinzufügen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34877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llbild mit Text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think-cell Folie" r:id="rId4" imgW="344" imgH="345" progId="TCLayout.ActiveDocument.1">
                  <p:embed/>
                </p:oleObj>
              </mc:Choice>
              <mc:Fallback>
                <p:oleObj name="think-cell Foli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1"/>
          </a:xfrm>
          <a:solidFill>
            <a:schemeClr val="accent6"/>
          </a:solidFill>
          <a:ln>
            <a:noFill/>
          </a:ln>
        </p:spPr>
        <p:txBody>
          <a:bodyPr vert="horz" wrap="square" lIns="72000" tIns="72000" rIns="72000" bIns="72000" rtlCol="0">
            <a:noAutofit/>
          </a:bodyPr>
          <a:lstStyle>
            <a:lvl1pPr>
              <a:spcBef>
                <a:spcPts val="0"/>
              </a:spcBef>
              <a:defRPr lang="de-DE" b="0" dirty="0"/>
            </a:lvl1pPr>
          </a:lstStyle>
          <a:p>
            <a:pPr lv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 bwMode="gray">
          <a:xfrm>
            <a:off x="8543925" y="5308044"/>
            <a:ext cx="3276600" cy="1073706"/>
          </a:xfrm>
          <a:prstGeom prst="roundRect">
            <a:avLst>
              <a:gd name="adj" fmla="val 17712"/>
            </a:avLst>
          </a:prstGeom>
          <a:solidFill>
            <a:schemeClr val="accent1"/>
          </a:solidFill>
        </p:spPr>
        <p:txBody>
          <a:bodyPr lIns="144000" tIns="108000" rIns="144000" bIns="10800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4" name="Textplatzhalter 4">
            <a:extLst>
              <a:ext uri="{FF2B5EF4-FFF2-40B4-BE49-F238E27FC236}">
                <a16:creationId xmlns:a16="http://schemas.microsoft.com/office/drawing/2014/main" xmlns="" id="{ED5E4F3E-A1C6-427C-B1CE-8C924C7215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1775520" y="3574030"/>
            <a:ext cx="3276600" cy="1143687"/>
          </a:xfrm>
          <a:prstGeom prst="roundRect">
            <a:avLst>
              <a:gd name="adj" fmla="val 17712"/>
            </a:avLst>
          </a:prstGeom>
          <a:solidFill>
            <a:srgbClr val="FFFFFF">
              <a:alpha val="80000"/>
            </a:srgbClr>
          </a:solidFill>
        </p:spPr>
        <p:txBody>
          <a:bodyPr lIns="144000" tIns="108000" rIns="144000" bIns="108000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xmlns="" id="{1F557E02-EF4A-42F4-A5E6-19871CA269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32537" y="255600"/>
            <a:ext cx="982663" cy="323850"/>
          </a:xfr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  <a:lvl2pPr>
              <a:defRPr sz="100">
                <a:noFill/>
              </a:defRPr>
            </a:lvl2pPr>
            <a:lvl3pPr>
              <a:defRPr sz="100">
                <a:noFill/>
              </a:defRPr>
            </a:lvl3pPr>
            <a:lvl4pPr>
              <a:defRPr sz="100">
                <a:noFill/>
              </a:defRPr>
            </a:lvl4pPr>
            <a:lvl5pPr>
              <a:defRPr sz="100">
                <a:noFill/>
              </a:defRPr>
            </a:lvl5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887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en-GB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1007529" y="6502042"/>
            <a:ext cx="9763309" cy="138499"/>
          </a:xfrm>
        </p:spPr>
        <p:txBody>
          <a:bodyPr/>
          <a:lstStyle/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de-DE" dirty="0">
                <a:solidFill>
                  <a:srgbClr val="00718F"/>
                </a:solidFill>
              </a:rPr>
              <a:t>  </a:t>
            </a:r>
            <a:fld id="{2B4F42BA-C6E3-4D5B-99FA-36163155CEA7}" type="slidenum">
              <a:rPr lang="de-DE" smtClean="0">
                <a:solidFill>
                  <a:srgbClr val="00718F"/>
                </a:solidFill>
              </a:rPr>
              <a:pPr/>
              <a:t>‹Nr.›</a:t>
            </a:fld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7" name="Textplatzhalter 12">
            <a:extLst>
              <a:ext uri="{FF2B5EF4-FFF2-40B4-BE49-F238E27FC236}">
                <a16:creationId xmlns:a16="http://schemas.microsoft.com/office/drawing/2014/main" xmlns="" id="{581B0A0A-9E83-4AFD-B2F0-18899753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0800" y="6243251"/>
            <a:ext cx="11448000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</p:spTree>
    <p:extLst>
      <p:ext uri="{BB962C8B-B14F-4D97-AF65-F5344CB8AC3E}">
        <p14:creationId xmlns:p14="http://schemas.microsoft.com/office/powerpoint/2010/main" val="32742835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reativ dunkel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 bwMode="grayWhite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Okt. 2020   |  Gothaer MediGroup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black">
          <a:xfrm>
            <a:off x="1007529" y="6502042"/>
            <a:ext cx="9763309" cy="1384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Gothaer bKV   I  September 2020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4F42BA-C6E3-4D5B-99FA-36163155CEA7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xmlns="" id="{6042C6C9-EDBE-4F92-9D0F-F97D1EA3E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370800" y="6243251"/>
            <a:ext cx="11443256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xmlns="" id="{1F557E02-EF4A-42F4-A5E6-19871CA269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0832537" y="255600"/>
            <a:ext cx="982663" cy="323850"/>
          </a:xfr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  <a:lvl2pPr>
              <a:defRPr sz="100">
                <a:noFill/>
              </a:defRPr>
            </a:lvl2pPr>
            <a:lvl3pPr>
              <a:defRPr sz="100">
                <a:noFill/>
              </a:defRPr>
            </a:lvl3pPr>
            <a:lvl4pPr>
              <a:defRPr sz="100">
                <a:noFill/>
              </a:defRPr>
            </a:lvl4pPr>
            <a:lvl5pPr>
              <a:defRPr sz="100">
                <a:noFill/>
              </a:defRPr>
            </a:lvl5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Druckrahmen">
            <a:extLst>
              <a:ext uri="{FF2B5EF4-FFF2-40B4-BE49-F238E27FC236}">
                <a16:creationId xmlns:a16="http://schemas.microsoft.com/office/drawing/2014/main" xmlns="" id="{FDCB3BE5-C7F8-40B2-9A8A-7EB4769007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7624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reativ hell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en-GB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black">
          <a:xfrm>
            <a:off x="1007529" y="6502042"/>
            <a:ext cx="9763309" cy="13849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B4F42BA-C6E3-4D5B-99FA-36163155CEA7}" type="slidenum">
              <a:rPr lang="en-GB" smtClean="0">
                <a:solidFill>
                  <a:srgbClr val="00718F"/>
                </a:solidFill>
              </a:rPr>
              <a:pPr/>
              <a:t>‹Nr.›</a:t>
            </a:fld>
            <a:endParaRPr lang="en-GB">
              <a:solidFill>
                <a:srgbClr val="00718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xmlns="" id="{6042C6C9-EDBE-4F92-9D0F-F97D1EA3E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370800" y="6243251"/>
            <a:ext cx="11443256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xmlns="" id="{1F557E02-EF4A-42F4-A5E6-19871CA269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32537" y="255600"/>
            <a:ext cx="982663" cy="323850"/>
          </a:xfr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  <a:lvl2pPr>
              <a:defRPr sz="100">
                <a:noFill/>
              </a:defRPr>
            </a:lvl2pPr>
            <a:lvl3pPr>
              <a:defRPr sz="100">
                <a:noFill/>
              </a:defRPr>
            </a:lvl3pPr>
            <a:lvl4pPr>
              <a:defRPr sz="100">
                <a:noFill/>
              </a:defRPr>
            </a:lvl4pPr>
            <a:lvl5pPr>
              <a:defRPr sz="100">
                <a:noFill/>
              </a:defRPr>
            </a:lvl5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Druckrahmen">
            <a:extLst>
              <a:ext uri="{FF2B5EF4-FFF2-40B4-BE49-F238E27FC236}">
                <a16:creationId xmlns:a16="http://schemas.microsoft.com/office/drawing/2014/main" xmlns="" id="{49E70B88-D04B-42BC-893F-9AA3B0842B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863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reativ dunkel mit Spot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2A0302BA-813F-4F16-BF85-B004EF341B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25000">
                <a:schemeClr val="accent4"/>
              </a:gs>
              <a:gs pos="83000">
                <a:schemeClr val="accent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Okt. 2020   |  Gothaer MediGroup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1007529" y="6502042"/>
            <a:ext cx="9763309" cy="1384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Gothaer bKV   I  September 2020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4F42BA-C6E3-4D5B-99FA-36163155CEA7}" type="slidenum">
              <a:rPr lang="en-GB" smtClean="0">
                <a:solidFill>
                  <a:srgbClr val="FFFFFF"/>
                </a:solidFill>
              </a:rPr>
              <a:pPr/>
              <a:t>‹Nr.›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12">
            <a:extLst>
              <a:ext uri="{FF2B5EF4-FFF2-40B4-BE49-F238E27FC236}">
                <a16:creationId xmlns:a16="http://schemas.microsoft.com/office/drawing/2014/main" xmlns="" id="{6042C6C9-EDBE-4F92-9D0F-F97D1EA3E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0800" y="6243251"/>
            <a:ext cx="11443256" cy="138499"/>
          </a:xfrm>
        </p:spPr>
        <p:txBody>
          <a:bodyPr vert="horz" wrap="square" lIns="0" tIns="0" rIns="0" bIns="0" rtlCol="0" anchor="b">
            <a:spAutoFit/>
          </a:bodyPr>
          <a:lstStyle>
            <a:lvl1pPr>
              <a:spcBef>
                <a:spcPts val="0"/>
              </a:spcBef>
              <a:defRPr lang="de-DE" sz="900" b="0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Platzhalter Quelle/Fußnote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xmlns="" id="{1F557E02-EF4A-42F4-A5E6-19871CA269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32537" y="255600"/>
            <a:ext cx="982663" cy="323850"/>
          </a:xfr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  <a:lvl2pPr>
              <a:defRPr sz="100">
                <a:noFill/>
              </a:defRPr>
            </a:lvl2pPr>
            <a:lvl3pPr>
              <a:defRPr sz="100">
                <a:noFill/>
              </a:defRPr>
            </a:lvl3pPr>
            <a:lvl4pPr>
              <a:defRPr sz="100">
                <a:noFill/>
              </a:defRPr>
            </a:lvl4pPr>
            <a:lvl5pPr>
              <a:defRPr sz="100">
                <a:noFill/>
              </a:defRPr>
            </a:lvl5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Druckrahmen">
            <a:extLst>
              <a:ext uri="{FF2B5EF4-FFF2-40B4-BE49-F238E27FC236}">
                <a16:creationId xmlns:a16="http://schemas.microsoft.com/office/drawing/2014/main" xmlns="" id="{D3750765-EBFB-4AD4-B760-B0FF6039CFD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919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zit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think-cell Folie" r:id="rId5" imgW="344" imgH="345" progId="TCLayout.ActiveDocument.1">
                  <p:embed/>
                </p:oleObj>
              </mc:Choice>
              <mc:Fallback>
                <p:oleObj name="think-cell Folie" r:id="rId5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718F"/>
              </a:buClr>
            </a:pPr>
            <a:endParaRPr lang="de-DE" sz="5400" b="1" dirty="0" err="1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983432" y="4018956"/>
            <a:ext cx="10837092" cy="830997"/>
          </a:xfrm>
        </p:spPr>
        <p:txBody>
          <a:bodyPr anchor="b"/>
          <a:lstStyle>
            <a:lvl1pPr algn="l">
              <a:spcBef>
                <a:spcPts val="0"/>
              </a:spcBef>
              <a:defRPr sz="54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GB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983432" y="5019229"/>
            <a:ext cx="10837092" cy="55399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36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Vielen Dank </a:t>
            </a:r>
            <a:endParaRPr lang="en-GB" dirty="0"/>
          </a:p>
        </p:txBody>
      </p:sp>
      <p:sp>
        <p:nvSpPr>
          <p:cNvPr id="11" name="Eine Ecke des Rechtecks abrunden 13"/>
          <p:cNvSpPr/>
          <p:nvPr userDrawn="1"/>
        </p:nvSpPr>
        <p:spPr bwMode="gray">
          <a:xfrm flipH="1">
            <a:off x="384174" y="1422400"/>
            <a:ext cx="11807821" cy="4286556"/>
          </a:xfrm>
          <a:custGeom>
            <a:avLst/>
            <a:gdLst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  <a:gd name="connsiteX4" fmla="*/ 0 w 11807821"/>
              <a:gd name="connsiteY4" fmla="*/ 4286556 h 4286556"/>
              <a:gd name="connsiteX5" fmla="*/ 0 w 11807821"/>
              <a:gd name="connsiteY5" fmla="*/ 0 h 4286556"/>
              <a:gd name="connsiteX0" fmla="*/ 0 w 11807821"/>
              <a:gd name="connsiteY0" fmla="*/ 4286556 h 4377996"/>
              <a:gd name="connsiteX1" fmla="*/ 0 w 11807821"/>
              <a:gd name="connsiteY1" fmla="*/ 0 h 4377996"/>
              <a:gd name="connsiteX2" fmla="*/ 11350060 w 11807821"/>
              <a:gd name="connsiteY2" fmla="*/ 0 h 4377996"/>
              <a:gd name="connsiteX3" fmla="*/ 11807821 w 11807821"/>
              <a:gd name="connsiteY3" fmla="*/ 457761 h 4377996"/>
              <a:gd name="connsiteX4" fmla="*/ 11807821 w 11807821"/>
              <a:gd name="connsiteY4" fmla="*/ 4286556 h 4377996"/>
              <a:gd name="connsiteX5" fmla="*/ 91440 w 11807821"/>
              <a:gd name="connsiteY5" fmla="*/ 4377996 h 4377996"/>
              <a:gd name="connsiteX0" fmla="*/ 0 w 11807821"/>
              <a:gd name="connsiteY0" fmla="*/ 0 h 4377996"/>
              <a:gd name="connsiteX1" fmla="*/ 11350060 w 11807821"/>
              <a:gd name="connsiteY1" fmla="*/ 0 h 4377996"/>
              <a:gd name="connsiteX2" fmla="*/ 11807821 w 11807821"/>
              <a:gd name="connsiteY2" fmla="*/ 457761 h 4377996"/>
              <a:gd name="connsiteX3" fmla="*/ 11807821 w 11807821"/>
              <a:gd name="connsiteY3" fmla="*/ 4286556 h 4377996"/>
              <a:gd name="connsiteX4" fmla="*/ 91440 w 11807821"/>
              <a:gd name="connsiteY4" fmla="*/ 4377996 h 4377996"/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7821" h="4286556">
                <a:moveTo>
                  <a:pt x="0" y="0"/>
                </a:moveTo>
                <a:lnTo>
                  <a:pt x="11350060" y="0"/>
                </a:lnTo>
                <a:cubicBezTo>
                  <a:pt x="11602874" y="0"/>
                  <a:pt x="11807821" y="204947"/>
                  <a:pt x="11807821" y="457761"/>
                </a:cubicBezTo>
                <a:lnTo>
                  <a:pt x="11807821" y="4286556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kern="0">
              <a:solidFill>
                <a:prstClr val="white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EA33C794-CA00-4CB7-864D-3BEBCDA04D2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234958" y="400371"/>
            <a:ext cx="1573627" cy="521729"/>
          </a:xfrm>
          <a:prstGeom prst="rect">
            <a:avLst/>
          </a:prstGeom>
        </p:spPr>
      </p:pic>
      <p:cxnSp>
        <p:nvCxnSpPr>
          <p:cNvPr id="9" name="Gerader Verbinder 8"/>
          <p:cNvCxnSpPr/>
          <p:nvPr userDrawn="1"/>
        </p:nvCxnSpPr>
        <p:spPr bwMode="gray">
          <a:xfrm>
            <a:off x="384174" y="5203895"/>
            <a:ext cx="0" cy="1654105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ruckrahmen">
            <a:extLst>
              <a:ext uri="{FF2B5EF4-FFF2-40B4-BE49-F238E27FC236}">
                <a16:creationId xmlns:a16="http://schemas.microsoft.com/office/drawing/2014/main" xmlns="" id="{6DE40ADF-7729-4934-A1F7-56D9380093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740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 bwMode="grayWhite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13" name="Rechteck 12"/>
          <p:cNvSpPr/>
          <p:nvPr userDrawn="1"/>
        </p:nvSpPr>
        <p:spPr bwMode="gray">
          <a:xfrm>
            <a:off x="0" y="5708955"/>
            <a:ext cx="12191995" cy="1149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1" name="Eine Ecke des Rechtecks abrunden 13"/>
          <p:cNvSpPr/>
          <p:nvPr userDrawn="1"/>
        </p:nvSpPr>
        <p:spPr bwMode="gray">
          <a:xfrm flipH="1">
            <a:off x="384174" y="1422400"/>
            <a:ext cx="11807821" cy="4286556"/>
          </a:xfrm>
          <a:custGeom>
            <a:avLst/>
            <a:gdLst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  <a:gd name="connsiteX4" fmla="*/ 0 w 11807821"/>
              <a:gd name="connsiteY4" fmla="*/ 4286556 h 4286556"/>
              <a:gd name="connsiteX5" fmla="*/ 0 w 11807821"/>
              <a:gd name="connsiteY5" fmla="*/ 0 h 4286556"/>
              <a:gd name="connsiteX0" fmla="*/ 0 w 11807821"/>
              <a:gd name="connsiteY0" fmla="*/ 4286556 h 4377996"/>
              <a:gd name="connsiteX1" fmla="*/ 0 w 11807821"/>
              <a:gd name="connsiteY1" fmla="*/ 0 h 4377996"/>
              <a:gd name="connsiteX2" fmla="*/ 11350060 w 11807821"/>
              <a:gd name="connsiteY2" fmla="*/ 0 h 4377996"/>
              <a:gd name="connsiteX3" fmla="*/ 11807821 w 11807821"/>
              <a:gd name="connsiteY3" fmla="*/ 457761 h 4377996"/>
              <a:gd name="connsiteX4" fmla="*/ 11807821 w 11807821"/>
              <a:gd name="connsiteY4" fmla="*/ 4286556 h 4377996"/>
              <a:gd name="connsiteX5" fmla="*/ 91440 w 11807821"/>
              <a:gd name="connsiteY5" fmla="*/ 4377996 h 4377996"/>
              <a:gd name="connsiteX0" fmla="*/ 0 w 11807821"/>
              <a:gd name="connsiteY0" fmla="*/ 0 h 4377996"/>
              <a:gd name="connsiteX1" fmla="*/ 11350060 w 11807821"/>
              <a:gd name="connsiteY1" fmla="*/ 0 h 4377996"/>
              <a:gd name="connsiteX2" fmla="*/ 11807821 w 11807821"/>
              <a:gd name="connsiteY2" fmla="*/ 457761 h 4377996"/>
              <a:gd name="connsiteX3" fmla="*/ 11807821 w 11807821"/>
              <a:gd name="connsiteY3" fmla="*/ 4286556 h 4377996"/>
              <a:gd name="connsiteX4" fmla="*/ 91440 w 11807821"/>
              <a:gd name="connsiteY4" fmla="*/ 4377996 h 4377996"/>
              <a:gd name="connsiteX0" fmla="*/ 0 w 11807821"/>
              <a:gd name="connsiteY0" fmla="*/ 0 h 4286556"/>
              <a:gd name="connsiteX1" fmla="*/ 11350060 w 11807821"/>
              <a:gd name="connsiteY1" fmla="*/ 0 h 4286556"/>
              <a:gd name="connsiteX2" fmla="*/ 11807821 w 11807821"/>
              <a:gd name="connsiteY2" fmla="*/ 457761 h 4286556"/>
              <a:gd name="connsiteX3" fmla="*/ 11807821 w 11807821"/>
              <a:gd name="connsiteY3" fmla="*/ 4286556 h 4286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07821" h="4286556">
                <a:moveTo>
                  <a:pt x="0" y="0"/>
                </a:moveTo>
                <a:lnTo>
                  <a:pt x="11350060" y="0"/>
                </a:lnTo>
                <a:cubicBezTo>
                  <a:pt x="11602874" y="0"/>
                  <a:pt x="11807821" y="204947"/>
                  <a:pt x="11807821" y="457761"/>
                </a:cubicBezTo>
                <a:lnTo>
                  <a:pt x="11807821" y="4286556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kern="0">
              <a:solidFill>
                <a:prstClr val="white"/>
              </a:solidFill>
            </a:endParaRPr>
          </a:p>
        </p:txBody>
      </p:sp>
      <p:sp>
        <p:nvSpPr>
          <p:cNvPr id="14" name="Titel 1"/>
          <p:cNvSpPr txBox="1">
            <a:spLocks/>
          </p:cNvSpPr>
          <p:nvPr userDrawn="1"/>
        </p:nvSpPr>
        <p:spPr bwMode="gray">
          <a:xfrm>
            <a:off x="983432" y="1988840"/>
            <a:ext cx="10837092" cy="984885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de-DE" dirty="0">
                <a:solidFill>
                  <a:srgbClr val="FFFFFF"/>
                </a:solidFill>
              </a:rPr>
              <a:t>Unser Antrieb: </a:t>
            </a:r>
            <a:br>
              <a:rPr lang="de-DE" dirty="0">
                <a:solidFill>
                  <a:srgbClr val="FFFFFF"/>
                </a:solidFill>
              </a:rPr>
            </a:br>
            <a:r>
              <a:rPr lang="de-DE" dirty="0">
                <a:solidFill>
                  <a:srgbClr val="FFFFFF"/>
                </a:solidFill>
              </a:rPr>
              <a:t>In der Gemeinschaft Werte schützen. </a:t>
            </a:r>
          </a:p>
        </p:txBody>
      </p:sp>
      <p:sp>
        <p:nvSpPr>
          <p:cNvPr id="9" name="Textplatzhalter 19"/>
          <p:cNvSpPr txBox="1">
            <a:spLocks/>
          </p:cNvSpPr>
          <p:nvPr userDrawn="1"/>
        </p:nvSpPr>
        <p:spPr bwMode="gray">
          <a:xfrm>
            <a:off x="10229324" y="6018724"/>
            <a:ext cx="1591200" cy="5292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50800">
            <a:noFill/>
          </a:ln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1" kern="1200"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5600" indent="-1778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1</a:t>
            </a:r>
            <a:endParaRPr lang="de-DE" dirty="0"/>
          </a:p>
        </p:txBody>
      </p:sp>
      <p:sp>
        <p:nvSpPr>
          <p:cNvPr id="8" name="Druckrahmen">
            <a:extLst>
              <a:ext uri="{FF2B5EF4-FFF2-40B4-BE49-F238E27FC236}">
                <a16:creationId xmlns:a16="http://schemas.microsoft.com/office/drawing/2014/main" xmlns="" id="{07A3AEBD-F634-4BC4-A1B7-40DC399BBB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612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9144">
            <a:solidFill>
              <a:srgbClr val="00708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/>
              <a:t>3/1/2023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00708F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15"/>
              </a:spcBef>
            </a:pPr>
            <a:fld id="{81D60167-4931-47E6-BA6A-407CBD079E47}" type="slidenum">
              <a:rPr spc="-25" dirty="0"/>
              <a:pPr marL="38100">
                <a:spcBef>
                  <a:spcPts val="15"/>
                </a:spcBef>
              </a:pPr>
              <a:t>‹Nr.›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6237485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8" name="think-cell Folie" r:id="rId4" imgW="353" imgH="353" progId="TCLayout.ActiveDocument.1">
                  <p:embed/>
                </p:oleObj>
              </mc:Choice>
              <mc:Fallback>
                <p:oleObj name="think-cell Folie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1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xmlns="" id="{87405801-C087-804F-839E-10C0045B8712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1469AE"/>
                </a:solidFill>
                <a:latin typeface="Fira Sans" panose="020B0503050000020004" pitchFamily="34" charset="0"/>
              </a:rPr>
              <a:t>FÜR DAS, WAS KOMMT.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xmlns="" id="{3614AE6B-6814-3249-B5AB-68C97FBAA4A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1469AE"/>
                </a:solidFill>
                <a:latin typeface="Fira Sans" panose="020B0503050000020004" pitchFamily="34" charset="0"/>
              </a:rPr>
              <a:pPr/>
              <a:t>01.03.2023</a:t>
            </a:fld>
            <a:endParaRPr lang="de-DE" sz="1000" dirty="0">
              <a:solidFill>
                <a:srgbClr val="1469AE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547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4A58EED6-5B63-7F4C-B0A5-DAC3017DE6EB}"/>
              </a:ext>
            </a:extLst>
          </p:cNvPr>
          <p:cNvSpPr txBox="1"/>
          <p:nvPr userDrawn="1"/>
        </p:nvSpPr>
        <p:spPr>
          <a:xfrm>
            <a:off x="911424" y="4225367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  <a:latin typeface="Fira Sans" panose="020B0503050000020004" pitchFamily="34" charset="0"/>
              </a:rPr>
              <a:t>FÜR DAS, WAS KOMMT.</a:t>
            </a:r>
          </a:p>
        </p:txBody>
      </p:sp>
    </p:spTree>
    <p:extLst>
      <p:ext uri="{BB962C8B-B14F-4D97-AF65-F5344CB8AC3E}">
        <p14:creationId xmlns:p14="http://schemas.microsoft.com/office/powerpoint/2010/main" val="19546599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BE0F2B07-9377-A542-ACBA-2055AAFF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xmlns="" id="{BFD6CDB8-B6BC-8C4C-8EFB-0378963355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0" i="0">
                <a:solidFill>
                  <a:schemeClr val="tx1"/>
                </a:solidFill>
                <a:latin typeface="Fira Sans Medium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514788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ener Titel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527367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5298875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5273675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xmlns="" id="{A46F1A1F-7F46-8949-B813-BD8E9EA85C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2633659"/>
            <a:ext cx="9382124" cy="2258759"/>
          </a:xfrm>
          <a:prstGeom prst="rect">
            <a:avLst/>
          </a:prstGeom>
        </p:spPr>
        <p:txBody>
          <a:bodyPr wrap="square" lIns="0" tIns="0" rIns="0" bIns="0" anchor="b">
            <a:noAutofit/>
          </a:bodyPr>
          <a:lstStyle>
            <a:lvl1pPr>
              <a:defRPr sz="4400" b="0" i="0">
                <a:solidFill>
                  <a:schemeClr val="bg1"/>
                </a:solidFill>
                <a:latin typeface="Fira Sans Medium" panose="020B0503050000020004" pitchFamily="34" charset="0"/>
              </a:defRPr>
            </a:lvl1pPr>
          </a:lstStyle>
          <a:p>
            <a:r>
              <a:rPr lang="de-DE" dirty="0"/>
              <a:t>Titel der Präsentation</a:t>
            </a:r>
          </a:p>
        </p:txBody>
      </p:sp>
    </p:spTree>
    <p:extLst>
      <p:ext uri="{BB962C8B-B14F-4D97-AF65-F5344CB8AC3E}">
        <p14:creationId xmlns:p14="http://schemas.microsoft.com/office/powerpoint/2010/main" val="189606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Agenda/Inhaltsangabe</a:t>
            </a: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xmlns="" id="{25D0B18C-C1B5-7347-8E75-D63B2B982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3450" y="2109787"/>
            <a:ext cx="10320338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061245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xmlns="" id="{EFA9E988-37D4-2743-B53C-8DED3DC47C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2109787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856538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2"/>
            <a:ext cx="4686300" cy="685800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 rot="16200000">
            <a:off x="1323806" y="3400833"/>
            <a:ext cx="6849531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 rot="16200000">
            <a:off x="1269899" y="3416398"/>
            <a:ext cx="6858002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A79445E8-894C-3D4D-BCF0-396D376913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0721" y="1059166"/>
            <a:ext cx="373090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9" name="Textplatzhalter 2">
            <a:extLst>
              <a:ext uri="{FF2B5EF4-FFF2-40B4-BE49-F238E27FC236}">
                <a16:creationId xmlns:a16="http://schemas.microsoft.com/office/drawing/2014/main" xmlns="" id="{AA9BEC87-B02D-774A-A3BB-ADC48AB920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26100" y="1059165"/>
            <a:ext cx="5627688" cy="52686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9EB9C9B3-4ADB-6F47-9465-F910A43AF7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8214" y="1608404"/>
            <a:ext cx="3730908" cy="4719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575757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62D069C-9143-DB4F-B26E-6D7DAE3506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0938" y="2109787"/>
            <a:ext cx="3752849" cy="4224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450" y="2109788"/>
            <a:ext cx="5629274" cy="4217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1 </a:t>
            </a:r>
          </a:p>
        </p:txBody>
      </p:sp>
    </p:spTree>
    <p:extLst>
      <p:ext uri="{BB962C8B-B14F-4D97-AF65-F5344CB8AC3E}">
        <p14:creationId xmlns:p14="http://schemas.microsoft.com/office/powerpoint/2010/main" val="1373789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A62D069C-9143-DB4F-B26E-6D7DAE3506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5037" y="4743449"/>
            <a:ext cx="10318751" cy="15779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6858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11430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6002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5CB0237C-907B-414D-9867-2D7E5C7F64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450" y="2109789"/>
            <a:ext cx="2816225" cy="210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1</a:t>
            </a:r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63CCAD33-EB30-5F41-AF18-7B3114DCFC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5699" y="2109789"/>
            <a:ext cx="2795240" cy="2101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2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B0220B16-7885-454D-B4E5-965D6F8E18A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9150" y="2109789"/>
            <a:ext cx="2795240" cy="2123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3</a:t>
            </a:r>
          </a:p>
        </p:txBody>
      </p:sp>
    </p:spTree>
    <p:extLst>
      <p:ext uri="{BB962C8B-B14F-4D97-AF65-F5344CB8AC3E}">
        <p14:creationId xmlns:p14="http://schemas.microsoft.com/office/powerpoint/2010/main" val="986899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15551F9C-BFA1-5D48-B4A2-5284A7E417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/>
          <a:p>
            <a:r>
              <a:rPr lang="de-DE" dirty="0"/>
              <a:t>Bild 1</a:t>
            </a:r>
          </a:p>
        </p:txBody>
      </p:sp>
    </p:spTree>
    <p:extLst>
      <p:ext uri="{BB962C8B-B14F-4D97-AF65-F5344CB8AC3E}">
        <p14:creationId xmlns:p14="http://schemas.microsoft.com/office/powerpoint/2010/main" val="1282837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xmlns="" id="{54E4E4F2-9274-4C46-9EFE-13CE0958E846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/>
          <a:p>
            <a:r>
              <a:rPr lang="de-DE" dirty="0"/>
              <a:t>Tabelle 1</a:t>
            </a:r>
          </a:p>
        </p:txBody>
      </p:sp>
    </p:spTree>
    <p:extLst>
      <p:ext uri="{BB962C8B-B14F-4D97-AF65-F5344CB8AC3E}">
        <p14:creationId xmlns:p14="http://schemas.microsoft.com/office/powerpoint/2010/main" val="2094730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eis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Diagrammplatzhalter 2">
            <a:extLst>
              <a:ext uri="{FF2B5EF4-FFF2-40B4-BE49-F238E27FC236}">
                <a16:creationId xmlns:a16="http://schemas.microsoft.com/office/drawing/2014/main" xmlns="" id="{5B0C2CDA-CB23-BD41-A57F-071B8C4856A3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933450" y="2109788"/>
            <a:ext cx="10320338" cy="4217987"/>
          </a:xfrm>
        </p:spPr>
        <p:txBody>
          <a:bodyPr/>
          <a:lstStyle/>
          <a:p>
            <a:r>
              <a:rPr lang="de-DE" dirty="0"/>
              <a:t>Diagramm 1</a:t>
            </a:r>
          </a:p>
        </p:txBody>
      </p:sp>
    </p:spTree>
    <p:extLst>
      <p:ext uri="{BB962C8B-B14F-4D97-AF65-F5344CB8AC3E}">
        <p14:creationId xmlns:p14="http://schemas.microsoft.com/office/powerpoint/2010/main" val="85160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 Li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</p:spTree>
    <p:extLst>
      <p:ext uri="{BB962C8B-B14F-4D97-AF65-F5344CB8AC3E}">
        <p14:creationId xmlns:p14="http://schemas.microsoft.com/office/powerpoint/2010/main" val="2123537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10" name="Medienplatzhalter 2">
            <a:extLst>
              <a:ext uri="{FF2B5EF4-FFF2-40B4-BE49-F238E27FC236}">
                <a16:creationId xmlns:a16="http://schemas.microsoft.com/office/drawing/2014/main" xmlns="" id="{9C2E931D-45A1-EC4B-AF1E-B453AEF9DFF6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933450" y="2109788"/>
            <a:ext cx="10320338" cy="36877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de-DE" dirty="0"/>
              <a:t>Video 1</a:t>
            </a:r>
          </a:p>
        </p:txBody>
      </p:sp>
    </p:spTree>
    <p:extLst>
      <p:ext uri="{BB962C8B-B14F-4D97-AF65-F5344CB8AC3E}">
        <p14:creationId xmlns:p14="http://schemas.microsoft.com/office/powerpoint/2010/main" val="129295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CE56B63-D671-A04C-AEA3-6002B7B76443}"/>
              </a:ext>
            </a:extLst>
          </p:cNvPr>
          <p:cNvSpPr/>
          <p:nvPr userDrawn="1"/>
        </p:nvSpPr>
        <p:spPr>
          <a:xfrm>
            <a:off x="0" y="-1"/>
            <a:ext cx="12192000" cy="157956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1610888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1585688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ECD2B908-DF6A-EF4F-B838-46392A70D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2" name="Titel 1">
            <a:extLst>
              <a:ext uri="{FF2B5EF4-FFF2-40B4-BE49-F238E27FC236}">
                <a16:creationId xmlns:a16="http://schemas.microsoft.com/office/drawing/2014/main" xmlns="" id="{1AA2711A-9E6D-284E-B6A0-089CBFA752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523875"/>
            <a:ext cx="7505700" cy="105568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SmartArt-Platzhalter 2">
            <a:extLst>
              <a:ext uri="{FF2B5EF4-FFF2-40B4-BE49-F238E27FC236}">
                <a16:creationId xmlns:a16="http://schemas.microsoft.com/office/drawing/2014/main" xmlns="" id="{E5319A50-DBAE-FA47-8D82-612F11DAB3D9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933450" y="2109788"/>
            <a:ext cx="10320338" cy="42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de-DE" dirty="0"/>
              <a:t>Smart Art 1</a:t>
            </a:r>
          </a:p>
        </p:txBody>
      </p:sp>
    </p:spTree>
    <p:extLst>
      <p:ext uri="{BB962C8B-B14F-4D97-AF65-F5344CB8AC3E}">
        <p14:creationId xmlns:p14="http://schemas.microsoft.com/office/powerpoint/2010/main" val="5105401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2">
            <a:extLst>
              <a:ext uri="{FF2B5EF4-FFF2-40B4-BE49-F238E27FC236}">
                <a16:creationId xmlns:a16="http://schemas.microsoft.com/office/drawing/2014/main" xmlns="" id="{CD31B139-A6FB-1C49-8B14-E4630183C75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5" name="Textplatzhalter 26">
            <a:extLst>
              <a:ext uri="{FF2B5EF4-FFF2-40B4-BE49-F238E27FC236}">
                <a16:creationId xmlns:a16="http://schemas.microsoft.com/office/drawing/2014/main" xmlns="" id="{0259FE2D-95DE-4643-A159-A48377A3AB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xmlns="" id="{03469AC9-F098-E843-A921-80B675458F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xmlns="" id="{7A543A0D-3800-A347-841A-09C292A8B8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12571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mit Bild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">
            <a:extLst>
              <a:ext uri="{FF2B5EF4-FFF2-40B4-BE49-F238E27FC236}">
                <a16:creationId xmlns:a16="http://schemas.microsoft.com/office/drawing/2014/main" xmlns="" id="{9E689BC1-BA5A-CC4B-99FC-81859AA3E3B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68" y="1"/>
            <a:ext cx="12185031" cy="4217988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buFontTx/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D516F8E5-AB04-E44E-963E-1C2FD526B38E}"/>
              </a:ext>
            </a:extLst>
          </p:cNvPr>
          <p:cNvSpPr/>
          <p:nvPr userDrawn="1"/>
        </p:nvSpPr>
        <p:spPr>
          <a:xfrm>
            <a:off x="119336" y="431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9" name="Textplatzhalter 26">
            <a:extLst>
              <a:ext uri="{FF2B5EF4-FFF2-40B4-BE49-F238E27FC236}">
                <a16:creationId xmlns:a16="http://schemas.microsoft.com/office/drawing/2014/main" xmlns="" id="{A283BF73-5866-834D-8850-707C884FA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66281" y="392841"/>
            <a:ext cx="2059200" cy="392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e-DE" dirty="0"/>
              <a:t>.</a:t>
            </a:r>
          </a:p>
        </p:txBody>
      </p:sp>
      <p:sp>
        <p:nvSpPr>
          <p:cNvPr id="21" name="Datumsplatzhalter 3">
            <a:extLst>
              <a:ext uri="{FF2B5EF4-FFF2-40B4-BE49-F238E27FC236}">
                <a16:creationId xmlns:a16="http://schemas.microsoft.com/office/drawing/2014/main" xmlns="" id="{C5E842D8-8192-F34A-8461-951277480026}"/>
              </a:ext>
            </a:extLst>
          </p:cNvPr>
          <p:cNvSpPr txBox="1">
            <a:spLocks/>
          </p:cNvSpPr>
          <p:nvPr userDrawn="1"/>
        </p:nvSpPr>
        <p:spPr>
          <a:xfrm>
            <a:off x="933450" y="6327775"/>
            <a:ext cx="938213" cy="5302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7E254F-1390-4641-B3DF-020F9B6FE0E0}" type="datetimeFigureOut">
              <a:rPr lang="de-DE" sz="1000" smtClean="0">
                <a:solidFill>
                  <a:srgbClr val="FFFFFF"/>
                </a:solidFill>
                <a:latin typeface="Fira Sans" panose="020B0503050000020004" pitchFamily="34" charset="0"/>
              </a:rPr>
              <a:pPr/>
              <a:t>01.03.2023</a:t>
            </a:fld>
            <a:endParaRPr lang="de-DE" sz="1000" dirty="0">
              <a:solidFill>
                <a:srgbClr val="FFFFFF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xmlns="" id="{DE253EF7-D3F8-5B43-BD32-F8431410F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xmlns="" id="{B41527E7-7357-9B45-A258-4FB764FE92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719932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BFECBA84-1131-5944-877C-E734E7760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95F06B91-4A64-4C43-ADE9-A12DFCA64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523875"/>
            <a:ext cx="1080120" cy="268538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xmlns="" id="{A8FC1296-1A8C-D44F-9946-B77B53EAF4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xmlns="" id="{A25DC3B1-7C84-8A4C-80A1-16539A1BA9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167694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U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Wasser, draußen, Himmel, Person enthält.&#10;&#10;Automatisch generierte Beschreibung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BF2B9CC4-9922-9041-9EB5-55DE836971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6292513-41F7-334A-8EC6-778727A048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3875"/>
            <a:ext cx="830756" cy="262666"/>
          </a:xfrm>
          <a:prstGeom prst="rect">
            <a:avLst/>
          </a:prstGeom>
        </p:spPr>
      </p:pic>
      <p:sp>
        <p:nvSpPr>
          <p:cNvPr id="17" name="Titel 1">
            <a:extLst>
              <a:ext uri="{FF2B5EF4-FFF2-40B4-BE49-F238E27FC236}">
                <a16:creationId xmlns:a16="http://schemas.microsoft.com/office/drawing/2014/main" xmlns="" id="{D29C52D3-1BB0-6745-82FE-1F4C87D48D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xmlns="" id="{06FAEAE9-899F-2542-BAB2-1B78F4407A7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39789796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FITT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AD123929-75BC-1846-898B-9770E9F168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72322" y="394000"/>
            <a:ext cx="2032000" cy="39370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3466FA70-297F-4242-B0C4-447E992705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875" y="520353"/>
            <a:ext cx="1080120" cy="280956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xmlns="" id="{7937E627-DD7B-524F-95ED-8DAEDB473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BE816594-8837-E147-84C2-6B7B935068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17147625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NDS P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344C6D46-391D-1B4A-80F0-941527B35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21798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7F36FBB8-19B5-4943-9BF9-A34C8DEF2D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831227" cy="27494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xmlns="" id="{C43FC155-9D7B-3347-9D91-A1AEDA6633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xmlns="" id="{61DC3B71-65BD-DF48-B1E9-CDE2E9D171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694496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KLASSIK MO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DEF42C3C-88D3-B345-AA07-8C7CC3D6A9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2245" y="523875"/>
            <a:ext cx="1254398" cy="2880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xmlns="" id="{8E4EBB76-8761-434F-A96F-88CB7B457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xmlns="" id="{1965E8FD-310F-514B-B284-FA7311681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9018990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52C1D971-6790-2B4C-B05B-BA75E32F3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0" y="0"/>
            <a:ext cx="12184439" cy="4227512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xmlns="" id="{A8FB9E1A-97D6-C444-9782-002B1F55C35B}"/>
              </a:ext>
            </a:extLst>
          </p:cNvPr>
          <p:cNvSpPr/>
          <p:nvPr userDrawn="1"/>
        </p:nvSpPr>
        <p:spPr>
          <a:xfrm>
            <a:off x="0" y="4252713"/>
            <a:ext cx="12192000" cy="6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xmlns="" id="{10ABF430-452F-4F4D-93E6-B72DC87104A7}"/>
              </a:ext>
            </a:extLst>
          </p:cNvPr>
          <p:cNvSpPr/>
          <p:nvPr userDrawn="1"/>
        </p:nvSpPr>
        <p:spPr>
          <a:xfrm>
            <a:off x="0" y="4227513"/>
            <a:ext cx="12192000" cy="2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noFill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xmlns="" id="{8567F3D4-E5B5-1349-9FDE-CCC9D5A33E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353D6D4-52BD-E845-9585-58EDE1562D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3004" y="523503"/>
            <a:ext cx="607012" cy="263038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xmlns="" id="{BA16EAF1-1009-2846-9012-2CF57BE4D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450" y="4743450"/>
            <a:ext cx="10320338" cy="5302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600" b="1" i="0">
                <a:solidFill>
                  <a:schemeClr val="tx1"/>
                </a:solidFill>
                <a:latin typeface="Fira Sans" panose="020B0503050000020004" pitchFamily="34" charset="0"/>
              </a:defRPr>
            </a:lvl1pPr>
          </a:lstStyle>
          <a:p>
            <a:r>
              <a:rPr lang="de-DE" dirty="0"/>
              <a:t>Kapitelüberschrift</a:t>
            </a:r>
            <a:br>
              <a:rPr lang="de-DE" dirty="0"/>
            </a:b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xmlns="" id="{04E2B9F0-0D58-AE46-9B8E-C73BA03A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830" y="5284560"/>
            <a:ext cx="10317957" cy="10432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Beschreibung</a:t>
            </a:r>
          </a:p>
        </p:txBody>
      </p:sp>
    </p:spTree>
    <p:extLst>
      <p:ext uri="{BB962C8B-B14F-4D97-AF65-F5344CB8AC3E}">
        <p14:creationId xmlns:p14="http://schemas.microsoft.com/office/powerpoint/2010/main" val="27338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xmlns="" id="{E09BC33B-A260-AA48-92ED-61570D4AABAB}"/>
              </a:ext>
            </a:extLst>
          </p:cNvPr>
          <p:cNvSpPr/>
          <p:nvPr userDrawn="1"/>
        </p:nvSpPr>
        <p:spPr>
          <a:xfrm flipV="1">
            <a:off x="624" y="-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xmlns="" id="{CC0BA403-308B-5241-B8BE-C791C04FD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xmlns="" id="{8121DC0E-590B-9040-974C-9EC9E7FC05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47"/>
          <a:stretch/>
        </p:blipFill>
        <p:spPr>
          <a:xfrm>
            <a:off x="-1" y="241327"/>
            <a:ext cx="3723137" cy="6453996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xmlns="" id="{73D41622-625A-9542-88EA-B74B4FAE437F}"/>
              </a:ext>
            </a:extLst>
          </p:cNvPr>
          <p:cNvSpPr txBox="1"/>
          <p:nvPr userDrawn="1"/>
        </p:nvSpPr>
        <p:spPr>
          <a:xfrm>
            <a:off x="4686300" y="3143363"/>
            <a:ext cx="8682335" cy="677108"/>
          </a:xfrm>
          <a:prstGeom prst="rect">
            <a:avLst/>
          </a:prstGeom>
          <a:noFill/>
          <a:ln w="50800">
            <a:noFill/>
          </a:ln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de-DE" sz="4400" b="1" dirty="0">
                <a:solidFill>
                  <a:srgbClr val="FFFFFF"/>
                </a:solidFill>
                <a:latin typeface="Fira Sans" panose="020B0503050000020004" pitchFamily="34" charset="0"/>
              </a:rPr>
              <a:t>FÜR DAS, WAS KOMMT.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xmlns="" id="{A7F12EF8-D225-8F4B-96A4-A5E60F730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6300" y="4230764"/>
            <a:ext cx="6567488" cy="15667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800" b="0" i="0" cap="none" spc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Name des Referenten</a:t>
            </a:r>
          </a:p>
        </p:txBody>
      </p:sp>
    </p:spTree>
    <p:extLst>
      <p:ext uri="{BB962C8B-B14F-4D97-AF65-F5344CB8AC3E}">
        <p14:creationId xmlns:p14="http://schemas.microsoft.com/office/powerpoint/2010/main" val="1223705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8F414E03-6FB9-7A4D-95E0-CCA4D01497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68081" y="392841"/>
            <a:ext cx="2057400" cy="393700"/>
          </a:xfrm>
          <a:prstGeom prst="rect">
            <a:avLst/>
          </a:prstGeom>
        </p:spPr>
      </p:pic>
      <p:sp>
        <p:nvSpPr>
          <p:cNvPr id="21" name="Textplatzhalter 2">
            <a:extLst>
              <a:ext uri="{FF2B5EF4-FFF2-40B4-BE49-F238E27FC236}">
                <a16:creationId xmlns:a16="http://schemas.microsoft.com/office/drawing/2014/main" xmlns="" id="{FAC97587-FD15-0A4A-8029-B9E37AE403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4749" y="1579563"/>
            <a:ext cx="10309039" cy="42179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  <a:lvl2pPr marL="4572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2pPr>
            <a:lvl3pPr marL="9144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3pPr>
            <a:lvl4pPr marL="1371600" indent="0">
              <a:buFontTx/>
              <a:buNone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4pPr>
            <a:lvl5pPr marL="2057400" indent="-228600">
              <a:buFont typeface="Systemschrift"/>
              <a:buChar char="»"/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821782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49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9695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15283563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1472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8690234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502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58301239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image" Target="../media/image5.emf"/><Relationship Id="rId3" Type="http://schemas.openxmlformats.org/officeDocument/2006/relationships/slideLayout" Target="../slideLayouts/slideLayout51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image" Target="../media/image4.emf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tags" Target="../tags/tag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26" Type="http://schemas.openxmlformats.org/officeDocument/2006/relationships/slideLayout" Target="../slideLayouts/slideLayout118.xml"/><Relationship Id="rId39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113.xml"/><Relationship Id="rId34" Type="http://schemas.openxmlformats.org/officeDocument/2006/relationships/slideLayout" Target="../slideLayouts/slideLayout126.xml"/><Relationship Id="rId42" Type="http://schemas.openxmlformats.org/officeDocument/2006/relationships/slideLayout" Target="../slideLayouts/slideLayout134.xml"/><Relationship Id="rId47" Type="http://schemas.openxmlformats.org/officeDocument/2006/relationships/slideLayout" Target="../slideLayouts/slideLayout139.xml"/><Relationship Id="rId50" Type="http://schemas.openxmlformats.org/officeDocument/2006/relationships/slideLayout" Target="../slideLayouts/slideLayout142.xml"/><Relationship Id="rId55" Type="http://schemas.openxmlformats.org/officeDocument/2006/relationships/slideLayout" Target="../slideLayouts/slideLayout147.xml"/><Relationship Id="rId63" Type="http://schemas.openxmlformats.org/officeDocument/2006/relationships/slideLayout" Target="../slideLayouts/slideLayout155.xml"/><Relationship Id="rId68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99.xml"/><Relationship Id="rId71" Type="http://schemas.openxmlformats.org/officeDocument/2006/relationships/theme" Target="../theme/theme4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9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slideLayout" Target="../slideLayouts/slideLayout116.xml"/><Relationship Id="rId32" Type="http://schemas.openxmlformats.org/officeDocument/2006/relationships/slideLayout" Target="../slideLayouts/slideLayout124.xml"/><Relationship Id="rId37" Type="http://schemas.openxmlformats.org/officeDocument/2006/relationships/slideLayout" Target="../slideLayouts/slideLayout129.xml"/><Relationship Id="rId40" Type="http://schemas.openxmlformats.org/officeDocument/2006/relationships/slideLayout" Target="../slideLayouts/slideLayout132.xml"/><Relationship Id="rId45" Type="http://schemas.openxmlformats.org/officeDocument/2006/relationships/slideLayout" Target="../slideLayouts/slideLayout137.xml"/><Relationship Id="rId53" Type="http://schemas.openxmlformats.org/officeDocument/2006/relationships/slideLayout" Target="../slideLayouts/slideLayout145.xml"/><Relationship Id="rId58" Type="http://schemas.openxmlformats.org/officeDocument/2006/relationships/slideLayout" Target="../slideLayouts/slideLayout150.xml"/><Relationship Id="rId66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28" Type="http://schemas.openxmlformats.org/officeDocument/2006/relationships/slideLayout" Target="../slideLayouts/slideLayout120.xml"/><Relationship Id="rId36" Type="http://schemas.openxmlformats.org/officeDocument/2006/relationships/slideLayout" Target="../slideLayouts/slideLayout128.xml"/><Relationship Id="rId49" Type="http://schemas.openxmlformats.org/officeDocument/2006/relationships/slideLayout" Target="../slideLayouts/slideLayout141.xml"/><Relationship Id="rId57" Type="http://schemas.openxmlformats.org/officeDocument/2006/relationships/slideLayout" Target="../slideLayouts/slideLayout149.xml"/><Relationship Id="rId61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31" Type="http://schemas.openxmlformats.org/officeDocument/2006/relationships/slideLayout" Target="../slideLayouts/slideLayout123.xml"/><Relationship Id="rId44" Type="http://schemas.openxmlformats.org/officeDocument/2006/relationships/slideLayout" Target="../slideLayouts/slideLayout136.xml"/><Relationship Id="rId52" Type="http://schemas.openxmlformats.org/officeDocument/2006/relationships/slideLayout" Target="../slideLayouts/slideLayout144.xml"/><Relationship Id="rId60" Type="http://schemas.openxmlformats.org/officeDocument/2006/relationships/slideLayout" Target="../slideLayouts/slideLayout152.xml"/><Relationship Id="rId65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Relationship Id="rId27" Type="http://schemas.openxmlformats.org/officeDocument/2006/relationships/slideLayout" Target="../slideLayouts/slideLayout119.xml"/><Relationship Id="rId30" Type="http://schemas.openxmlformats.org/officeDocument/2006/relationships/slideLayout" Target="../slideLayouts/slideLayout122.xml"/><Relationship Id="rId35" Type="http://schemas.openxmlformats.org/officeDocument/2006/relationships/slideLayout" Target="../slideLayouts/slideLayout127.xml"/><Relationship Id="rId43" Type="http://schemas.openxmlformats.org/officeDocument/2006/relationships/slideLayout" Target="../slideLayouts/slideLayout135.xml"/><Relationship Id="rId48" Type="http://schemas.openxmlformats.org/officeDocument/2006/relationships/slideLayout" Target="../slideLayouts/slideLayout140.xml"/><Relationship Id="rId56" Type="http://schemas.openxmlformats.org/officeDocument/2006/relationships/slideLayout" Target="../slideLayouts/slideLayout148.xml"/><Relationship Id="rId64" Type="http://schemas.openxmlformats.org/officeDocument/2006/relationships/slideLayout" Target="../slideLayouts/slideLayout156.xml"/><Relationship Id="rId69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00.xml"/><Relationship Id="rId51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5" Type="http://schemas.openxmlformats.org/officeDocument/2006/relationships/slideLayout" Target="../slideLayouts/slideLayout117.xml"/><Relationship Id="rId33" Type="http://schemas.openxmlformats.org/officeDocument/2006/relationships/slideLayout" Target="../slideLayouts/slideLayout125.xml"/><Relationship Id="rId38" Type="http://schemas.openxmlformats.org/officeDocument/2006/relationships/slideLayout" Target="../slideLayouts/slideLayout130.xml"/><Relationship Id="rId46" Type="http://schemas.openxmlformats.org/officeDocument/2006/relationships/slideLayout" Target="../slideLayouts/slideLayout138.xml"/><Relationship Id="rId59" Type="http://schemas.openxmlformats.org/officeDocument/2006/relationships/slideLayout" Target="../slideLayouts/slideLayout151.xml"/><Relationship Id="rId67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12.xml"/><Relationship Id="rId41" Type="http://schemas.openxmlformats.org/officeDocument/2006/relationships/slideLayout" Target="../slideLayouts/slideLayout133.xml"/><Relationship Id="rId54" Type="http://schemas.openxmlformats.org/officeDocument/2006/relationships/slideLayout" Target="../slideLayouts/slideLayout146.xml"/><Relationship Id="rId62" Type="http://schemas.openxmlformats.org/officeDocument/2006/relationships/slideLayout" Target="../slideLayouts/slideLayout154.xml"/><Relationship Id="rId70" Type="http://schemas.openxmlformats.org/officeDocument/2006/relationships/slideLayout" Target="../slideLayouts/slideLayout1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  <p:sldLayoutId id="2147483848" r:id="rId4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kt 9" hidden="1"/>
          <p:cNvGraphicFramePr>
            <a:graphicFrameLocks noChangeAspect="1"/>
          </p:cNvGraphicFramePr>
          <p:nvPr userDrawn="1">
            <p:custDataLst>
              <p:tags r:id="rId2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think-cell Folie" r:id="rId24" imgW="353" imgH="353" progId="TCLayout.ActiveDocument.1">
                  <p:embed/>
                </p:oleObj>
              </mc:Choice>
              <mc:Fallback>
                <p:oleObj name="think-cell Folie" r:id="rId2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7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>
              <a:spcBef>
                <a:spcPts val="600"/>
              </a:spcBef>
              <a:buClr>
                <a:srgbClr val="00718F"/>
              </a:buClr>
            </a:pPr>
            <a:endParaRPr lang="de-DE" sz="2000" b="1" dirty="0" err="1" smtClean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7" name="Headlinebalken"/>
          <p:cNvSpPr/>
          <p:nvPr/>
        </p:nvSpPr>
        <p:spPr bwMode="gray">
          <a:xfrm>
            <a:off x="0" y="1"/>
            <a:ext cx="12192000" cy="11247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371475" y="230898"/>
            <a:ext cx="10080000" cy="307777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371475" y="1412875"/>
            <a:ext cx="11449048" cy="148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gray">
          <a:xfrm>
            <a:off x="371475" y="6502042"/>
            <a:ext cx="609600" cy="1384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de-DE" smtClean="0">
                <a:solidFill>
                  <a:srgbClr val="00718F"/>
                </a:solidFill>
              </a:rPr>
              <a:t>Okt. 2020   |  Gothaer MediGroup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1007529" y="6502042"/>
            <a:ext cx="9763309" cy="1384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de-DE" smtClean="0">
                <a:solidFill>
                  <a:srgbClr val="00718F"/>
                </a:solidFill>
              </a:rPr>
              <a:t>Gothaer bKV   I  September 2020</a:t>
            </a:r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058524" y="6502042"/>
            <a:ext cx="761999" cy="1384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r>
              <a:rPr lang="de-DE" dirty="0">
                <a:solidFill>
                  <a:srgbClr val="00718F"/>
                </a:solidFill>
              </a:rPr>
              <a:t>  </a:t>
            </a:r>
            <a:fld id="{2B4F42BA-C6E3-4D5B-99FA-36163155CEA7}" type="slidenum">
              <a:rPr lang="de-DE" smtClean="0">
                <a:solidFill>
                  <a:srgbClr val="00718F"/>
                </a:solidFill>
              </a:rPr>
              <a:pPr/>
              <a:t>‹Nr.›</a:t>
            </a:fld>
            <a:endParaRPr lang="de-DE" dirty="0">
              <a:solidFill>
                <a:srgbClr val="00718F"/>
              </a:solidFill>
            </a:endParaRPr>
          </a:p>
        </p:txBody>
      </p:sp>
      <p:sp>
        <p:nvSpPr>
          <p:cNvPr id="9" name="Druckrahmen">
            <a:extLst>
              <a:ext uri="{FF2B5EF4-FFF2-40B4-BE49-F238E27FC236}">
                <a16:creationId xmlns:a16="http://schemas.microsoft.com/office/drawing/2014/main" xmlns="" id="{C23BDD6F-6C7A-454F-BD3A-0BCDFFAEE0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000" indent="-180000">
              <a:spcBef>
                <a:spcPts val="600"/>
              </a:spcBef>
              <a:buClr>
                <a:srgbClr val="00718F"/>
              </a:buClr>
              <a:buFont typeface="Arial" panose="020B0604020202020204" pitchFamily="34" charset="0"/>
              <a:buChar char="•"/>
            </a:pPr>
            <a:endParaRPr lang="de-DE" sz="1600" dirty="0" err="1">
              <a:solidFill>
                <a:srgbClr val="000000"/>
              </a:solidFill>
            </a:endParaRPr>
          </a:p>
        </p:txBody>
      </p:sp>
      <p:sp>
        <p:nvSpPr>
          <p:cNvPr id="16" name="Textplatzhalter 6"/>
          <p:cNvSpPr txBox="1">
            <a:spLocks/>
          </p:cNvSpPr>
          <p:nvPr/>
        </p:nvSpPr>
        <p:spPr bwMode="blackWhite">
          <a:xfrm>
            <a:off x="10832400" y="255600"/>
            <a:ext cx="982800" cy="324000"/>
          </a:xfrm>
          <a:prstGeom prst="rect">
            <a:avLst/>
          </a:prstGeom>
          <a:blipFill>
            <a:blip r:embed="rId26"/>
            <a:stretch>
              <a:fillRect/>
            </a:stretch>
          </a:blipFill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1" kern="1200">
                <a:noFill/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00" kern="1200">
                <a:noFill/>
                <a:latin typeface="+mn-lt"/>
                <a:ea typeface="+mn-ea"/>
                <a:cs typeface="+mn-cs"/>
              </a:defRPr>
            </a:lvl2pPr>
            <a:lvl3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" kern="1200">
                <a:noFill/>
                <a:latin typeface="+mn-lt"/>
                <a:ea typeface="+mn-ea"/>
                <a:cs typeface="+mn-cs"/>
              </a:defRPr>
            </a:lvl3pPr>
            <a:lvl4pPr marL="360000" indent="-18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00" kern="1200">
                <a:noFill/>
                <a:latin typeface="+mn-lt"/>
                <a:ea typeface="+mn-ea"/>
                <a:cs typeface="+mn-cs"/>
              </a:defRPr>
            </a:lvl4pPr>
            <a:lvl5pPr marL="355600" indent="-1778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1"/>
              </a:buClr>
              <a:buFont typeface="Symbol" panose="05050102010706020507" pitchFamily="18" charset="2"/>
              <a:buChar char="-"/>
              <a:defRPr sz="100" kern="1200">
                <a:noFill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051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  <p:sldLayoutId id="2147483844" r:id="rId18"/>
    <p:sldLayoutId id="2147483847" r:id="rId19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914400" rtl="0" eaLnBrk="1" latinLnBrk="0" hangingPunct="1">
        <a:lnSpc>
          <a:spcPct val="100000"/>
        </a:lnSpc>
        <a:spcBef>
          <a:spcPts val="400"/>
        </a:spcBef>
        <a:buClr>
          <a:schemeClr val="accent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355600" indent="-177800" algn="l" defTabSz="914400" rtl="0" eaLnBrk="1" latinLnBrk="0" hangingPunct="1">
        <a:lnSpc>
          <a:spcPct val="100000"/>
        </a:lnSpc>
        <a:spcBef>
          <a:spcPts val="400"/>
        </a:spcBef>
        <a:buClr>
          <a:schemeClr val="accent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4020">
          <p15:clr>
            <a:srgbClr val="F26B43"/>
          </p15:clr>
        </p15:guide>
        <p15:guide id="4" pos="3840">
          <p15:clr>
            <a:srgbClr val="F26B43"/>
          </p15:clr>
        </p15:guide>
        <p15:guide id="5" pos="3749">
          <p15:clr>
            <a:srgbClr val="F26B43"/>
          </p15:clr>
        </p15:guide>
        <p15:guide id="6" pos="3931">
          <p15:clr>
            <a:srgbClr val="F26B43"/>
          </p15:clr>
        </p15:guide>
        <p15:guide id="7" orient="horz" pos="2455">
          <p15:clr>
            <a:srgbClr val="F26B43"/>
          </p15:clr>
        </p15:guide>
        <p15:guide id="8" orient="horz" pos="89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0250A596-300A-6741-9A14-FB790D6E4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3450" y="1595587"/>
            <a:ext cx="10515600" cy="47321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	Zweite Ebene</a:t>
            </a:r>
          </a:p>
          <a:p>
            <a:pPr lvl="2"/>
            <a:r>
              <a:rPr lang="de-DE" dirty="0"/>
              <a:t>		Dritte Ebene</a:t>
            </a:r>
          </a:p>
          <a:p>
            <a:pPr lvl="3"/>
            <a:r>
              <a:rPr lang="de-DE" dirty="0"/>
              <a:t>			Vierte Ebene</a:t>
            </a:r>
          </a:p>
          <a:p>
            <a:pPr lvl="4"/>
            <a:r>
              <a:rPr lang="de-DE" dirty="0"/>
              <a:t>				Fünfte Ebene</a:t>
            </a:r>
          </a:p>
        </p:txBody>
      </p:sp>
    </p:spTree>
    <p:extLst>
      <p:ext uri="{BB962C8B-B14F-4D97-AF65-F5344CB8AC3E}">
        <p14:creationId xmlns:p14="http://schemas.microsoft.com/office/powerpoint/2010/main" val="87235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Fira Sans" panose="020B0503050000020004" pitchFamily="34" charset="0"/>
          <a:ea typeface="+mj-ea"/>
          <a:cs typeface="+mj-cs"/>
        </a:defRPr>
      </a:lvl1pPr>
    </p:titleStyle>
    <p:bodyStyle>
      <a:lvl1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400" b="0" i="0" kern="1200">
          <a:solidFill>
            <a:schemeClr val="tx1"/>
          </a:solidFill>
          <a:latin typeface="Fira Sans Medium" panose="020B0503050000020004" pitchFamily="34" charset="0"/>
          <a:ea typeface="+mn-ea"/>
          <a:cs typeface="+mn-cs"/>
        </a:defRPr>
      </a:lvl1pPr>
      <a:lvl2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2pPr>
      <a:lvl3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3pPr>
      <a:lvl4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4pPr>
      <a:lvl5pPr marL="0" indent="0" algn="l" defTabSz="7200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  <a:tab pos="1980000" algn="l"/>
          <a:tab pos="2160000" algn="l"/>
          <a:tab pos="2340000" algn="l"/>
          <a:tab pos="2520000" algn="l"/>
          <a:tab pos="2700000" algn="l"/>
          <a:tab pos="2880000" algn="l"/>
          <a:tab pos="3060000" algn="l"/>
          <a:tab pos="3240000" algn="l"/>
          <a:tab pos="3420000" algn="l"/>
          <a:tab pos="3600000" algn="l"/>
        </a:tabLst>
        <a:defRPr sz="2000" b="0" i="0" kern="1200">
          <a:solidFill>
            <a:schemeClr val="tx1"/>
          </a:solidFill>
          <a:latin typeface="Fira Sans" panose="020B05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0">
          <p15:clr>
            <a:srgbClr val="F26B43"/>
          </p15:clr>
        </p15:guide>
        <p15:guide id="2" orient="horz" pos="663">
          <p15:clr>
            <a:srgbClr val="F26B43"/>
          </p15:clr>
        </p15:guide>
        <p15:guide id="3" orient="horz" pos="995">
          <p15:clr>
            <a:srgbClr val="F26B43"/>
          </p15:clr>
        </p15:guide>
        <p15:guide id="4" orient="horz" pos="1329">
          <p15:clr>
            <a:srgbClr val="F26B43"/>
          </p15:clr>
        </p15:guide>
        <p15:guide id="5" orient="horz" pos="1659">
          <p15:clr>
            <a:srgbClr val="F26B43"/>
          </p15:clr>
        </p15:guide>
        <p15:guide id="6" orient="horz" pos="1993">
          <p15:clr>
            <a:srgbClr val="F26B43"/>
          </p15:clr>
        </p15:guide>
        <p15:guide id="7" orient="horz" pos="2323">
          <p15:clr>
            <a:srgbClr val="F26B43"/>
          </p15:clr>
        </p15:guide>
        <p15:guide id="8" orient="horz" pos="2657">
          <p15:clr>
            <a:srgbClr val="F26B43"/>
          </p15:clr>
        </p15:guide>
        <p15:guide id="9" orient="horz" pos="2988">
          <p15:clr>
            <a:srgbClr val="F26B43"/>
          </p15:clr>
        </p15:guide>
        <p15:guide id="10" orient="horz" pos="3322">
          <p15:clr>
            <a:srgbClr val="F26B43"/>
          </p15:clr>
        </p15:guide>
        <p15:guide id="11" orient="horz" pos="3652">
          <p15:clr>
            <a:srgbClr val="F26B43"/>
          </p15:clr>
        </p15:guide>
        <p15:guide id="12" orient="horz" pos="3986">
          <p15:clr>
            <a:srgbClr val="F26B43"/>
          </p15:clr>
        </p15:guide>
        <p15:guide id="13" pos="588">
          <p15:clr>
            <a:srgbClr val="F26B43"/>
          </p15:clr>
        </p15:guide>
        <p15:guide id="14" pos="1179">
          <p15:clr>
            <a:srgbClr val="F26B43"/>
          </p15:clr>
        </p15:guide>
        <p15:guide id="15" pos="1770">
          <p15:clr>
            <a:srgbClr val="F26B43"/>
          </p15:clr>
        </p15:guide>
        <p15:guide id="16" pos="2362">
          <p15:clr>
            <a:srgbClr val="F26B43"/>
          </p15:clr>
        </p15:guide>
        <p15:guide id="17" pos="2952">
          <p15:clr>
            <a:srgbClr val="F26B43"/>
          </p15:clr>
        </p15:guide>
        <p15:guide id="18" pos="3544">
          <p15:clr>
            <a:srgbClr val="F26B43"/>
          </p15:clr>
        </p15:guide>
        <p15:guide id="19" pos="4134">
          <p15:clr>
            <a:srgbClr val="F26B43"/>
          </p15:clr>
        </p15:guide>
        <p15:guide id="20" pos="4725">
          <p15:clr>
            <a:srgbClr val="F26B43"/>
          </p15:clr>
        </p15:guide>
        <p15:guide id="21" pos="5316">
          <p15:clr>
            <a:srgbClr val="F26B43"/>
          </p15:clr>
        </p15:guide>
        <p15:guide id="22" pos="5907">
          <p15:clr>
            <a:srgbClr val="F26B43"/>
          </p15:clr>
        </p15:guide>
        <p15:guide id="23" pos="6498">
          <p15:clr>
            <a:srgbClr val="F26B43"/>
          </p15:clr>
        </p15:guide>
        <p15:guide id="24" pos="7089">
          <p15:clr>
            <a:srgbClr val="F26B43"/>
          </p15:clr>
        </p15:guide>
        <p15:guide id="25" pos="7680">
          <p15:clr>
            <a:srgbClr val="F26B43"/>
          </p15:clr>
        </p15:guide>
        <p15:guide id="26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26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  <p:sldLayoutId id="2147483893" r:id="rId18"/>
    <p:sldLayoutId id="2147483894" r:id="rId19"/>
    <p:sldLayoutId id="2147483895" r:id="rId20"/>
    <p:sldLayoutId id="2147483896" r:id="rId21"/>
    <p:sldLayoutId id="2147483897" r:id="rId22"/>
    <p:sldLayoutId id="2147483898" r:id="rId23"/>
    <p:sldLayoutId id="2147483899" r:id="rId24"/>
    <p:sldLayoutId id="2147483900" r:id="rId25"/>
    <p:sldLayoutId id="2147483901" r:id="rId26"/>
    <p:sldLayoutId id="2147483902" r:id="rId27"/>
    <p:sldLayoutId id="2147483903" r:id="rId28"/>
    <p:sldLayoutId id="2147483904" r:id="rId29"/>
    <p:sldLayoutId id="2147483905" r:id="rId30"/>
    <p:sldLayoutId id="2147483906" r:id="rId31"/>
    <p:sldLayoutId id="2147483907" r:id="rId32"/>
    <p:sldLayoutId id="2147483908" r:id="rId33"/>
    <p:sldLayoutId id="2147483909" r:id="rId34"/>
    <p:sldLayoutId id="2147483910" r:id="rId35"/>
    <p:sldLayoutId id="2147483911" r:id="rId36"/>
    <p:sldLayoutId id="2147483912" r:id="rId37"/>
    <p:sldLayoutId id="2147483913" r:id="rId38"/>
    <p:sldLayoutId id="2147483914" r:id="rId39"/>
    <p:sldLayoutId id="2147483915" r:id="rId40"/>
    <p:sldLayoutId id="2147483916" r:id="rId41"/>
    <p:sldLayoutId id="2147483917" r:id="rId42"/>
    <p:sldLayoutId id="2147483918" r:id="rId43"/>
    <p:sldLayoutId id="2147483919" r:id="rId44"/>
    <p:sldLayoutId id="2147483920" r:id="rId45"/>
    <p:sldLayoutId id="2147483921" r:id="rId46"/>
    <p:sldLayoutId id="2147483922" r:id="rId47"/>
    <p:sldLayoutId id="2147483923" r:id="rId48"/>
    <p:sldLayoutId id="2147483924" r:id="rId49"/>
    <p:sldLayoutId id="2147483925" r:id="rId50"/>
    <p:sldLayoutId id="2147483926" r:id="rId51"/>
    <p:sldLayoutId id="2147483927" r:id="rId52"/>
    <p:sldLayoutId id="2147483928" r:id="rId53"/>
    <p:sldLayoutId id="2147483929" r:id="rId54"/>
    <p:sldLayoutId id="2147483930" r:id="rId55"/>
    <p:sldLayoutId id="2147483931" r:id="rId56"/>
    <p:sldLayoutId id="2147483932" r:id="rId57"/>
    <p:sldLayoutId id="2147483933" r:id="rId58"/>
    <p:sldLayoutId id="2147483934" r:id="rId59"/>
    <p:sldLayoutId id="2147483935" r:id="rId60"/>
    <p:sldLayoutId id="2147483936" r:id="rId61"/>
    <p:sldLayoutId id="2147483937" r:id="rId62"/>
    <p:sldLayoutId id="2147483938" r:id="rId63"/>
    <p:sldLayoutId id="2147483939" r:id="rId64"/>
    <p:sldLayoutId id="2147483940" r:id="rId65"/>
    <p:sldLayoutId id="2147483941" r:id="rId66"/>
    <p:sldLayoutId id="2147483942" r:id="rId67"/>
    <p:sldLayoutId id="2147483943" r:id="rId68"/>
    <p:sldLayoutId id="2147483944" r:id="rId69"/>
    <p:sldLayoutId id="2147483946" r:id="rId7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advisor.xempus.com/Vermittlerbereich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hyperlink" Target="https://bavinfo.net/HEROSEGmbHArmaturenundMetall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6.jpg"/><Relationship Id="rId5" Type="http://schemas.openxmlformats.org/officeDocument/2006/relationships/image" Target="../media/image43.jpg"/><Relationship Id="rId4" Type="http://schemas.openxmlformats.org/officeDocument/2006/relationships/hyperlink" Target="https://bavinfo.net/afmassekuranz-finanz-maklerGmbH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bavinfo.net/LemonizeGmbH" TargetMode="External"/><Relationship Id="rId2" Type="http://schemas.openxmlformats.org/officeDocument/2006/relationships/hyperlink" Target="https://www.lemonize.de/" TargetMode="Externa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allianz.firmenonline.de/login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87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Egal was ist, diese Frage stellt sich jede Person…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58" y="1612464"/>
            <a:ext cx="5157286" cy="47396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feld 4"/>
          <p:cNvSpPr txBox="1"/>
          <p:nvPr/>
        </p:nvSpPr>
        <p:spPr>
          <a:xfrm>
            <a:off x="6466134" y="5775569"/>
            <a:ext cx="5421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dirty="0" smtClean="0"/>
              <a:t>…und kann mein Arbeitgeber mir dabei helfen?</a:t>
            </a:r>
            <a:endParaRPr lang="de-DE" b="1" i="1" dirty="0"/>
          </a:p>
        </p:txBody>
      </p:sp>
      <p:sp>
        <p:nvSpPr>
          <p:cNvPr id="6" name="Textfeld 5"/>
          <p:cNvSpPr txBox="1"/>
          <p:nvPr/>
        </p:nvSpPr>
        <p:spPr>
          <a:xfrm>
            <a:off x="851877" y="4142154"/>
            <a:ext cx="1469292" cy="22100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703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Wellbeing</a:t>
            </a:r>
            <a:r>
              <a:rPr lang="de-DE" dirty="0" smtClean="0"/>
              <a:t> Studie AON mit Statista 2022 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09" y="1598383"/>
            <a:ext cx="8645944" cy="511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2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10299579" y="6352156"/>
            <a:ext cx="2743200" cy="365125"/>
          </a:xfrm>
        </p:spPr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583419" y="370203"/>
            <a:ext cx="10314206" cy="1325563"/>
          </a:xfrm>
        </p:spPr>
        <p:txBody>
          <a:bodyPr/>
          <a:lstStyle/>
          <a:p>
            <a:r>
              <a:rPr lang="de-DE" dirty="0" smtClean="0"/>
              <a:t>ARBEITGEBERMOTIVE FÜR DIE </a:t>
            </a:r>
            <a:r>
              <a:rPr lang="de-DE" cap="none" dirty="0"/>
              <a:t>b</a:t>
            </a:r>
            <a:r>
              <a:rPr lang="de-DE" dirty="0"/>
              <a:t>AV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="" xmlns:a16="http://schemas.microsoft.com/office/drawing/2014/main" id="{019B82BC-4F43-984A-9819-926BB2718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316607"/>
              </p:ext>
            </p:extLst>
          </p:nvPr>
        </p:nvGraphicFramePr>
        <p:xfrm>
          <a:off x="3273105" y="3868109"/>
          <a:ext cx="8091716" cy="19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17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Verwaltungskosten vermeiden und den Aufwand delegieren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7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306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Haftungsrisiken</a:t>
                      </a:r>
                      <a:r>
                        <a:rPr lang="de-DE" sz="1800" b="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vermeiden (Rechtssicherheit)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87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92818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Arbeitsplatzattraktivität steigern</a:t>
                      </a: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7C9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chemeClr val="bg1"/>
                          </a:solidFill>
                        </a:rPr>
                        <a:t>Kosten </a:t>
                      </a:r>
                      <a:r>
                        <a:rPr lang="de-DE" sz="1800" b="0" dirty="0" smtClean="0">
                          <a:solidFill>
                            <a:schemeClr val="bg1"/>
                          </a:solidFill>
                        </a:rPr>
                        <a:t>senken</a:t>
                      </a:r>
                      <a:endParaRPr lang="de-DE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108000" marR="108000" marT="108000" marB="108000"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952685"/>
              </p:ext>
            </p:extLst>
          </p:nvPr>
        </p:nvGraphicFramePr>
        <p:xfrm>
          <a:off x="3273105" y="2060575"/>
          <a:ext cx="8091716" cy="127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9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29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229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229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70178"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Verwaltungskosten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Haftungsrisiken</a:t>
                      </a: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5C87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Arbeitsplatzattraktivität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r>
                        <a:rPr lang="de-DE" sz="12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senken</a:t>
                      </a:r>
                      <a: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de-DE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de-DE" sz="12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206" marR="67206" marT="33603" marB="33603" anchor="b">
                    <a:solidFill>
                      <a:srgbClr val="1D2D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944" y="2144805"/>
            <a:ext cx="793861" cy="79386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350" y="2233121"/>
            <a:ext cx="635093" cy="635093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5966670" y="2091591"/>
            <a:ext cx="527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b="1" dirty="0">
                <a:solidFill>
                  <a:srgbClr val="EDEDED"/>
                </a:solidFill>
              </a:rPr>
              <a:t>§</a:t>
            </a:r>
          </a:p>
        </p:txBody>
      </p:sp>
      <p:pic>
        <p:nvPicPr>
          <p:cNvPr id="19" name="Picture 2" descr="\\fileserver1.frankfur\homedir$\sld24r\WIN7PROFILE\Desktop\Ablage\Präsentationen\2017\Produktpräsentation WeitBlick\Icons\Auszahlplan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605" y="2298487"/>
            <a:ext cx="521146" cy="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60" y="4282817"/>
            <a:ext cx="1483543" cy="14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4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917" y="93541"/>
            <a:ext cx="4543425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2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008924" y="1827841"/>
            <a:ext cx="550419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Bindung ist </a:t>
            </a:r>
          </a:p>
          <a:p>
            <a:r>
              <a:rPr lang="de-DE" sz="3200" b="1" i="1" dirty="0" smtClean="0">
                <a:solidFill>
                  <a:srgbClr val="00B050"/>
                </a:solidFill>
              </a:rPr>
              <a:t>wichtiger, </a:t>
            </a:r>
          </a:p>
          <a:p>
            <a:r>
              <a:rPr lang="de-DE" sz="3200" b="1" i="1" dirty="0" smtClean="0">
                <a:solidFill>
                  <a:srgbClr val="00B050"/>
                </a:solidFill>
              </a:rPr>
              <a:t>einfacher, </a:t>
            </a:r>
          </a:p>
          <a:p>
            <a:r>
              <a:rPr lang="de-DE" sz="3200" b="1" i="1" dirty="0" smtClean="0">
                <a:solidFill>
                  <a:srgbClr val="00B050"/>
                </a:solidFill>
              </a:rPr>
              <a:t>günstiger</a:t>
            </a:r>
          </a:p>
          <a:p>
            <a:r>
              <a:rPr lang="de-DE" sz="3200" b="1" dirty="0" smtClean="0"/>
              <a:t>			als Findung</a:t>
            </a:r>
          </a:p>
          <a:p>
            <a:endParaRPr lang="de-DE" sz="3200" b="1" dirty="0"/>
          </a:p>
          <a:p>
            <a:endParaRPr lang="de-DE" sz="3200" b="1" dirty="0" smtClean="0"/>
          </a:p>
          <a:p>
            <a:endParaRPr lang="de-DE" sz="3200" b="1" dirty="0"/>
          </a:p>
          <a:p>
            <a:r>
              <a:rPr lang="de-DE" sz="3200" b="1" dirty="0" smtClean="0"/>
              <a:t>				Warum?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204628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70436" y="173037"/>
            <a:ext cx="10314206" cy="1325563"/>
          </a:xfrm>
        </p:spPr>
        <p:txBody>
          <a:bodyPr/>
          <a:lstStyle/>
          <a:p>
            <a:r>
              <a:rPr lang="de-DE" dirty="0" err="1" smtClean="0"/>
              <a:t>tarifverhandlungen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974" y="1891618"/>
            <a:ext cx="6900985" cy="373270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8245231" y="1891618"/>
            <a:ext cx="723728" cy="369332"/>
          </a:xfrm>
          <a:prstGeom prst="rect">
            <a:avLst/>
          </a:prstGeom>
          <a:solidFill>
            <a:srgbClr val="00CC66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714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65723" y="96664"/>
            <a:ext cx="10314206" cy="1325563"/>
          </a:xfrm>
        </p:spPr>
        <p:txBody>
          <a:bodyPr/>
          <a:lstStyle/>
          <a:p>
            <a:r>
              <a:rPr lang="de-DE" dirty="0" smtClean="0"/>
              <a:t>Dauerhafte </a:t>
            </a:r>
            <a:r>
              <a:rPr lang="de-DE" dirty="0" err="1" smtClean="0"/>
              <a:t>kostensteigerungen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984" y="1566462"/>
            <a:ext cx="9261231" cy="1209182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115" y="2919879"/>
            <a:ext cx="6477000" cy="2038350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724" y="2301939"/>
            <a:ext cx="2936906" cy="4232779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429320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17328" y="87068"/>
            <a:ext cx="10314206" cy="1325563"/>
          </a:xfrm>
        </p:spPr>
        <p:txBody>
          <a:bodyPr/>
          <a:lstStyle/>
          <a:p>
            <a:r>
              <a:rPr lang="de-DE" dirty="0" smtClean="0"/>
              <a:t>Was kosten den </a:t>
            </a:r>
            <a:r>
              <a:rPr lang="de-DE" dirty="0" err="1" smtClean="0"/>
              <a:t>arbeitgeber</a:t>
            </a:r>
            <a:r>
              <a:rPr lang="de-DE" dirty="0" smtClean="0"/>
              <a:t> 100 EUR? 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28" y="1653771"/>
            <a:ext cx="5530971" cy="341914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23" y="5935906"/>
            <a:ext cx="5105400" cy="238125"/>
          </a:xfrm>
          <a:prstGeom prst="rect">
            <a:avLst/>
          </a:prstGeom>
          <a:ln>
            <a:solidFill>
              <a:srgbClr val="137C9B"/>
            </a:solidFill>
          </a:ln>
        </p:spPr>
      </p:pic>
      <p:sp>
        <p:nvSpPr>
          <p:cNvPr id="8" name="Textfeld 7"/>
          <p:cNvSpPr txBox="1"/>
          <p:nvPr/>
        </p:nvSpPr>
        <p:spPr>
          <a:xfrm>
            <a:off x="890954" y="5322277"/>
            <a:ext cx="2696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Und die Kollegin hat ?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6502400" y="1969477"/>
            <a:ext cx="3305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122 – 100 – 56 </a:t>
            </a:r>
          </a:p>
          <a:p>
            <a:r>
              <a:rPr lang="de-DE" dirty="0"/>
              <a:t> </a:t>
            </a:r>
            <a:r>
              <a:rPr lang="de-DE" dirty="0" smtClean="0"/>
              <a:t>       66 sind………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624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067604" y="2761711"/>
            <a:ext cx="10314206" cy="1325563"/>
          </a:xfrm>
        </p:spPr>
        <p:txBody>
          <a:bodyPr/>
          <a:lstStyle/>
          <a:p>
            <a:r>
              <a:rPr lang="de-DE" b="1" dirty="0" smtClean="0"/>
              <a:t>15% ist nix und bleibt Diebstahl am Mitarbeiter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88819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Beispiele für moderne </a:t>
            </a:r>
            <a:r>
              <a:rPr lang="de-DE" cap="none" dirty="0" err="1" smtClean="0"/>
              <a:t>b</a:t>
            </a:r>
            <a:r>
              <a:rPr lang="de-DE" dirty="0" err="1" smtClean="0"/>
              <a:t>AV</a:t>
            </a:r>
            <a:r>
              <a:rPr lang="de-DE" dirty="0" smtClean="0"/>
              <a:t>-Konzepte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7950417" y="1640857"/>
            <a:ext cx="3563888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1D2D4B"/>
                </a:solidFill>
              </a:rPr>
              <a:t>S</a:t>
            </a:r>
            <a:r>
              <a:rPr lang="de-DE" sz="1400" dirty="0" smtClean="0">
                <a:solidFill>
                  <a:srgbClr val="1D2D4B"/>
                </a:solidFill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dirty="0" smtClean="0">
                <a:solidFill>
                  <a:srgbClr val="1D2D4B"/>
                </a:solidFill>
              </a:rPr>
              <a:t>Standard erfüllt die gesetzlichen Mindestanforderungen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dirty="0" smtClean="0">
                <a:solidFill>
                  <a:srgbClr val="1D2D4B"/>
                </a:solidFill>
              </a:rPr>
              <a:t>Reine Altersvorsorge</a:t>
            </a:r>
            <a:endParaRPr lang="de-DE" sz="1400" dirty="0">
              <a:solidFill>
                <a:srgbClr val="1D2D4B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950417" y="2726120"/>
            <a:ext cx="35638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1D2D4B"/>
                </a:solidFill>
              </a:rPr>
              <a:t>M  zusätzlich zu S</a:t>
            </a:r>
            <a:endParaRPr lang="de-DE" sz="1400" dirty="0" smtClean="0">
              <a:solidFill>
                <a:srgbClr val="1D2D4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b="1" i="1" u="sng" dirty="0" smtClean="0">
                <a:solidFill>
                  <a:srgbClr val="1D2D4B"/>
                </a:solidFill>
              </a:rPr>
              <a:t>Höherer Zuschuss: 50% </a:t>
            </a:r>
            <a:r>
              <a:rPr lang="de-DE" sz="1400" dirty="0" smtClean="0">
                <a:solidFill>
                  <a:srgbClr val="1D2D4B"/>
                </a:solidFill>
              </a:rPr>
              <a:t>vom Umwandlungsbetrag des Mitarbeiters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dirty="0" smtClean="0">
                <a:solidFill>
                  <a:srgbClr val="1D2D4B"/>
                </a:solidFill>
              </a:rPr>
              <a:t>Mitarbeiter hat Auswahl bei der Anlagevariante über kapitalmarktorientierte Modelle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dirty="0" smtClean="0">
                <a:solidFill>
                  <a:srgbClr val="1D2D4B"/>
                </a:solidFill>
              </a:rPr>
              <a:t>Optional Beitragsübernahme im Falle der Berufsunfähigkeit | </a:t>
            </a:r>
            <a:r>
              <a:rPr lang="de-DE" sz="1400" b="1" i="1" dirty="0" smtClean="0">
                <a:solidFill>
                  <a:srgbClr val="1D2D4B"/>
                </a:solidFill>
              </a:rPr>
              <a:t>Renten-Airbag</a:t>
            </a:r>
            <a:endParaRPr lang="de-DE" sz="1400" b="1" i="1" dirty="0">
              <a:solidFill>
                <a:srgbClr val="1D2D4B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950417" y="4567422"/>
            <a:ext cx="3563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rgbClr val="1D2D4B"/>
                </a:solidFill>
              </a:rPr>
              <a:t>L  zusätzlich zu M</a:t>
            </a:r>
            <a:endParaRPr lang="de-DE" sz="1400" dirty="0" smtClean="0">
              <a:solidFill>
                <a:srgbClr val="1D2D4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b="1" i="1" u="sng" dirty="0" smtClean="0">
                <a:solidFill>
                  <a:srgbClr val="1D2D4B"/>
                </a:solidFill>
              </a:rPr>
              <a:t>Höherer Zuschuss: 100% </a:t>
            </a:r>
            <a:r>
              <a:rPr lang="de-DE" sz="1400" dirty="0" smtClean="0">
                <a:solidFill>
                  <a:srgbClr val="1D2D4B"/>
                </a:solidFill>
              </a:rPr>
              <a:t>vom Umwandlungsbetrag des Mitarbeiters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dirty="0" smtClean="0">
                <a:solidFill>
                  <a:srgbClr val="1D2D4B"/>
                </a:solidFill>
              </a:rPr>
              <a:t>Optional: betriebliche Einkommensvorsorge mit vereinfachten Zugang und exklusiven Sonderkonditionen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DE" sz="1400" dirty="0" smtClean="0">
                <a:solidFill>
                  <a:srgbClr val="1D2D4B"/>
                </a:solidFill>
              </a:rPr>
              <a:t>Betriebliche Krankenversicherung für die Belegschaft </a:t>
            </a:r>
            <a:endParaRPr lang="de-DE" sz="1400" b="1" i="1" dirty="0">
              <a:solidFill>
                <a:srgbClr val="1D2D4B"/>
              </a:solidFill>
            </a:endParaRPr>
          </a:p>
        </p:txBody>
      </p:sp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364220" y="1695766"/>
          <a:ext cx="6793964" cy="469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144"/>
                <a:gridCol w="469642"/>
                <a:gridCol w="925049"/>
                <a:gridCol w="1348511"/>
                <a:gridCol w="1274618"/>
              </a:tblGrid>
              <a:tr h="5868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solidFill>
                            <a:schemeClr val="bg1"/>
                          </a:solidFill>
                        </a:rPr>
                        <a:t>325</a:t>
                      </a:r>
                      <a:r>
                        <a:rPr lang="de-DE" sz="1200" baseline="0" dirty="0" smtClean="0">
                          <a:solidFill>
                            <a:schemeClr val="bg1"/>
                          </a:solidFill>
                        </a:rPr>
                        <a:t> Beschäftigte </a:t>
                      </a:r>
                      <a:r>
                        <a:rPr lang="de-DE" sz="1200" dirty="0" smtClean="0">
                          <a:solidFill>
                            <a:schemeClr val="bg1"/>
                          </a:solidFill>
                        </a:rPr>
                        <a:t>                       20.100.000 Euro Lohnsumme</a:t>
                      </a:r>
                    </a:p>
                  </a:txBody>
                  <a:tcPr anchor="ctr">
                    <a:solidFill>
                      <a:srgbClr val="137C9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/>
                      <a:r>
                        <a:rPr lang="de-DE" sz="1800" kern="120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endParaRPr lang="de-DE" sz="18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39738" indent="-439738" algn="l" defTabSz="914400" rtl="0" eaLnBrk="1" latinLnBrk="0" hangingPunct="1"/>
                      <a:endParaRPr lang="de-DE" sz="18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95350">
                        <a:tabLst>
                          <a:tab pos="895350" algn="l"/>
                        </a:tabLst>
                      </a:pP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8680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Teilnehmer</a:t>
                      </a:r>
                      <a:r>
                        <a:rPr lang="de-DE" sz="1050" b="1" baseline="0" dirty="0" smtClean="0">
                          <a:solidFill>
                            <a:srgbClr val="1D2D4B"/>
                          </a:solidFill>
                        </a:rPr>
                        <a:t> Entgeltumwandlung in %</a:t>
                      </a:r>
                      <a:endParaRPr lang="de-DE" sz="1050" b="1" dirty="0" smtClean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200" kern="120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50 %</a:t>
                      </a:r>
                      <a:endParaRPr lang="de-DE" sz="12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71 %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81 %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  <a:tr h="586806">
                <a:tc>
                  <a:txBody>
                    <a:bodyPr/>
                    <a:lstStyle/>
                    <a:p>
                      <a:pPr algn="r"/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Teilnehmer</a:t>
                      </a:r>
                      <a:r>
                        <a:rPr lang="de-DE" sz="1050" b="1" baseline="0" dirty="0" smtClean="0">
                          <a:solidFill>
                            <a:srgbClr val="1D2D4B"/>
                          </a:solidFill>
                        </a:rPr>
                        <a:t> Entgeltumwandlung 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200" kern="1200" dirty="0" smtClean="0">
                          <a:solidFill>
                            <a:srgbClr val="1D2D4B"/>
                          </a:solidFill>
                          <a:latin typeface="+mn-lt"/>
                          <a:ea typeface="+mn-ea"/>
                          <a:cs typeface="+mn-cs"/>
                        </a:rPr>
                        <a:t>163</a:t>
                      </a:r>
                      <a:endParaRPr lang="de-DE" sz="1200" kern="1200" dirty="0">
                        <a:solidFill>
                          <a:srgbClr val="1D2D4B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230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263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  <a:tr h="586806">
                <a:tc>
                  <a:txBody>
                    <a:bodyPr/>
                    <a:lstStyle/>
                    <a:p>
                      <a:pPr algn="r"/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Jahresbetrag</a:t>
                      </a:r>
                      <a:r>
                        <a:rPr lang="de-DE" sz="1050" b="1" baseline="0" dirty="0" smtClean="0">
                          <a:solidFill>
                            <a:srgbClr val="1D2D4B"/>
                          </a:solidFill>
                        </a:rPr>
                        <a:t> Entgeltumwandlung </a:t>
                      </a:r>
                      <a:endParaRPr lang="de-DE" sz="105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192.720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338.160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543.600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  <a:tr h="586806">
                <a:tc>
                  <a:txBody>
                    <a:bodyPr/>
                    <a:lstStyle/>
                    <a:p>
                      <a:pPr algn="r"/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Summe der SV-Einsparung</a:t>
                      </a:r>
                      <a:endParaRPr lang="de-DE" sz="105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-25.675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-47.426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-78.451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  <a:tr h="586806">
                <a:tc>
                  <a:txBody>
                    <a:bodyPr/>
                    <a:lstStyle/>
                    <a:p>
                      <a:pPr algn="r"/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Summer Arbeitgeberzuschuss</a:t>
                      </a:r>
                      <a:endParaRPr lang="de-DE" sz="105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28.909</a:t>
                      </a:r>
                      <a:r>
                        <a:rPr lang="de-DE" sz="1200" baseline="0" dirty="0" smtClean="0">
                          <a:solidFill>
                            <a:srgbClr val="1D2D4B"/>
                          </a:solidFill>
                        </a:rPr>
                        <a:t>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169.080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543.600</a:t>
                      </a:r>
                      <a:r>
                        <a:rPr lang="de-DE" sz="1200" baseline="0" dirty="0" smtClean="0">
                          <a:solidFill>
                            <a:srgbClr val="1D2D4B"/>
                          </a:solidFill>
                        </a:rPr>
                        <a:t>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  <a:tr h="586806">
                <a:tc>
                  <a:txBody>
                    <a:bodyPr/>
                    <a:lstStyle/>
                    <a:p>
                      <a:pPr algn="r"/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Gesamtaufwand </a:t>
                      </a:r>
                      <a:endParaRPr lang="de-DE" sz="105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3.233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121.654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465.149 Euro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  <a:tr h="586806">
                <a:tc>
                  <a:txBody>
                    <a:bodyPr/>
                    <a:lstStyle/>
                    <a:p>
                      <a:pPr algn="r"/>
                      <a:r>
                        <a:rPr lang="de-DE" sz="1050" b="1" dirty="0" smtClean="0">
                          <a:solidFill>
                            <a:srgbClr val="1D2D4B"/>
                          </a:solidFill>
                        </a:rPr>
                        <a:t>Aufwand in Relation zur Lohnsumme</a:t>
                      </a:r>
                      <a:endParaRPr lang="de-DE" sz="1050" b="1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0,02 %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0,61 %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>
                          <a:solidFill>
                            <a:srgbClr val="1D2D4B"/>
                          </a:solidFill>
                        </a:rPr>
                        <a:t>2,31 %</a:t>
                      </a:r>
                      <a:endParaRPr lang="de-DE" sz="1200" dirty="0">
                        <a:solidFill>
                          <a:srgbClr val="1D2D4B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Ellipse 11"/>
          <p:cNvSpPr/>
          <p:nvPr/>
        </p:nvSpPr>
        <p:spPr>
          <a:xfrm>
            <a:off x="3558002" y="1637405"/>
            <a:ext cx="576000" cy="576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1D2D4B"/>
                </a:solidFill>
              </a:rPr>
              <a:t>S</a:t>
            </a:r>
            <a:endParaRPr lang="de-DE" b="1" dirty="0">
              <a:solidFill>
                <a:srgbClr val="1D2D4B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926235" y="1632392"/>
            <a:ext cx="576000" cy="576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1D2D4B"/>
                </a:solidFill>
              </a:rPr>
              <a:t>M</a:t>
            </a:r>
          </a:p>
        </p:txBody>
      </p:sp>
      <p:sp>
        <p:nvSpPr>
          <p:cNvPr id="14" name="Ellipse 13"/>
          <p:cNvSpPr/>
          <p:nvPr/>
        </p:nvSpPr>
        <p:spPr>
          <a:xfrm>
            <a:off x="6205669" y="1640857"/>
            <a:ext cx="576000" cy="576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rgbClr val="1D2D4B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41463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wichtigste zuerst: seit gestern gilt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723" y="2315308"/>
            <a:ext cx="2286000" cy="27432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320800" y="6111631"/>
            <a:ext cx="393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……und in 2024 wieder </a:t>
            </a:r>
            <a:r>
              <a:rPr lang="de-DE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blau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253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4551098"/>
          </a:xfrm>
        </p:spPr>
        <p:txBody>
          <a:bodyPr/>
          <a:lstStyle/>
          <a:p>
            <a:r>
              <a:rPr lang="de-DE" dirty="0"/>
              <a:t>Eine flexible Multikanal-Strategie bietet die besten </a:t>
            </a:r>
            <a:r>
              <a:rPr lang="de-DE" dirty="0" smtClean="0"/>
              <a:t>Akquise-Chancen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advisor.xempus.com/Vermittlerbereich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Xempus</a:t>
            </a:r>
            <a:r>
              <a:rPr lang="de-DE" dirty="0" smtClean="0"/>
              <a:t> Aufwandsrechner im </a:t>
            </a:r>
            <a:r>
              <a:rPr lang="de-DE" dirty="0" smtClean="0"/>
              <a:t>AG-Gespräch | </a:t>
            </a:r>
            <a:r>
              <a:rPr lang="de-DE" b="1" i="1" u="sng" dirty="0" smtClean="0"/>
              <a:t>online</a:t>
            </a:r>
            <a:endParaRPr lang="de-DE" b="1" i="1" u="sng" dirty="0"/>
          </a:p>
        </p:txBody>
      </p:sp>
    </p:spTree>
    <p:extLst>
      <p:ext uri="{BB962C8B-B14F-4D97-AF65-F5344CB8AC3E}">
        <p14:creationId xmlns:p14="http://schemas.microsoft.com/office/powerpoint/2010/main" val="40567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91" y="1681427"/>
            <a:ext cx="10599862" cy="431788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6" name="Pfeil nach rechts 5"/>
          <p:cNvSpPr/>
          <p:nvPr/>
        </p:nvSpPr>
        <p:spPr>
          <a:xfrm rot="10800000">
            <a:off x="6971323" y="4798646"/>
            <a:ext cx="484554" cy="453292"/>
          </a:xfrm>
          <a:prstGeom prst="rightArrow">
            <a:avLst/>
          </a:prstGeom>
          <a:solidFill>
            <a:srgbClr val="00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19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Aufwandsrechner: alles ist 50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05" y="1623452"/>
            <a:ext cx="6980657" cy="438589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209" y="2790350"/>
            <a:ext cx="8260268" cy="2774203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2257938"/>
            <a:ext cx="9810750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2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Folienpool und </a:t>
            </a:r>
            <a:r>
              <a:rPr lang="de-DE" dirty="0" err="1" smtClean="0"/>
              <a:t>studien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05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5CA0007-D8F8-5A43-B66A-3EEA746C4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Durchstarten mit digitaler Unterstützung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64CD9058-FFB3-43B2-90DD-A68562EE9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347" y="97050"/>
            <a:ext cx="2324296" cy="2295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xmlns="" id="{2132284F-2259-4A53-B54D-C325BE547EB0}"/>
              </a:ext>
            </a:extLst>
          </p:cNvPr>
          <p:cNvSpPr/>
          <p:nvPr/>
        </p:nvSpPr>
        <p:spPr>
          <a:xfrm>
            <a:off x="481262" y="3280612"/>
            <a:ext cx="3415480" cy="353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DE" sz="2400">
              <a:solidFill>
                <a:srgbClr val="FFFFFF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059410" y="1759486"/>
            <a:ext cx="32704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https://bavinfo.net/afmassekuranz-finanz-maklerGmbH</a:t>
            </a:r>
            <a:endParaRPr lang="de-DE" dirty="0">
              <a:solidFill>
                <a:srgbClr val="1469AE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221" y="2185630"/>
            <a:ext cx="2257061" cy="22570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2" y="2383743"/>
            <a:ext cx="1793738" cy="1793738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119814" y="5030461"/>
            <a:ext cx="33538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7"/>
              </a:rPr>
              <a:t>https://bavinfo.net/HEROSEGmbHArmaturenundMetalle</a:t>
            </a:r>
            <a:endParaRPr lang="de-DE" dirty="0">
              <a:solidFill>
                <a:srgbClr val="1469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sind unsere starken </a:t>
            </a:r>
            <a:r>
              <a:rPr lang="de-DE" dirty="0" err="1" smtClean="0"/>
              <a:t>botschaften</a:t>
            </a:r>
            <a:r>
              <a:rPr lang="de-DE" dirty="0" smtClean="0"/>
              <a:t>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157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40774" y="104480"/>
            <a:ext cx="10314206" cy="1325563"/>
          </a:xfrm>
          <a:ln>
            <a:solidFill>
              <a:srgbClr val="FF0000"/>
            </a:solidFill>
          </a:ln>
        </p:spPr>
        <p:txBody>
          <a:bodyPr/>
          <a:lstStyle/>
          <a:p>
            <a:r>
              <a:rPr lang="de-DE" dirty="0" err="1" smtClean="0"/>
              <a:t>Qualifizierungsmassnahmen</a:t>
            </a:r>
            <a:r>
              <a:rPr lang="de-DE" dirty="0" smtClean="0"/>
              <a:t> – bzw. </a:t>
            </a:r>
            <a:r>
              <a:rPr lang="de-DE" dirty="0" smtClean="0"/>
              <a:t>-Angebot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601785" y="1946031"/>
            <a:ext cx="10894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Neues Set-</a:t>
            </a:r>
            <a:r>
              <a:rPr lang="de-DE" dirty="0" err="1" smtClean="0"/>
              <a:t>up</a:t>
            </a:r>
            <a:r>
              <a:rPr lang="de-DE" dirty="0" smtClean="0"/>
              <a:t> | fachlich Minimum – vertrieblich Maximum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79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122311" y="2746079"/>
            <a:ext cx="8232703" cy="1325563"/>
          </a:xfrm>
        </p:spPr>
        <p:txBody>
          <a:bodyPr>
            <a:noAutofit/>
          </a:bodyPr>
          <a:lstStyle/>
          <a:p>
            <a:r>
              <a:rPr lang="de-DE" sz="11500" dirty="0" smtClean="0"/>
              <a:t>BEST Practice</a:t>
            </a:r>
            <a:endParaRPr lang="de-DE" sz="11500" dirty="0"/>
          </a:p>
        </p:txBody>
      </p:sp>
    </p:spTree>
    <p:extLst>
      <p:ext uri="{BB962C8B-B14F-4D97-AF65-F5344CB8AC3E}">
        <p14:creationId xmlns:p14="http://schemas.microsoft.com/office/powerpoint/2010/main" val="29021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Mitarbeiterversorgung im </a:t>
            </a:r>
            <a:r>
              <a:rPr lang="de-DE" dirty="0" err="1" smtClean="0"/>
              <a:t>Zwergenstübchen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65513" y="2144684"/>
            <a:ext cx="1105592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dirty="0" smtClean="0">
                <a:solidFill>
                  <a:srgbClr val="000000"/>
                </a:solidFill>
                <a:cs typeface="Arial" panose="020B0604020202020204" pitchFamily="34" charset="0"/>
              </a:rPr>
              <a:t>Waldorfkindergarten </a:t>
            </a:r>
            <a:r>
              <a:rPr lang="de-DE" dirty="0" err="1" smtClean="0"/>
              <a:t>Zwergenstübchen</a:t>
            </a:r>
            <a:r>
              <a:rPr lang="de-DE" dirty="0" smtClean="0"/>
              <a:t> in </a:t>
            </a:r>
            <a:r>
              <a:rPr lang="de-DE" dirty="0" err="1" smtClean="0"/>
              <a:t>Grömitz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 smtClean="0"/>
              <a:t> Betreuung von 30 Kindern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 </a:t>
            </a:r>
            <a:r>
              <a:rPr lang="de-DE" dirty="0" smtClean="0"/>
              <a:t>7 Mitarbeiter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 smtClean="0"/>
          </a:p>
          <a:p>
            <a:pPr>
              <a:lnSpc>
                <a:spcPct val="150000"/>
              </a:lnSpc>
            </a:pPr>
            <a:r>
              <a:rPr lang="de-DE" dirty="0" smtClean="0">
                <a:solidFill>
                  <a:srgbClr val="000000"/>
                </a:solidFill>
                <a:cs typeface="Arial" panose="020B0604020202020204" pitchFamily="34" charset="0"/>
              </a:rPr>
              <a:t>__I_______________I______________I______________I_______________I_____________I_______</a:t>
            </a:r>
          </a:p>
          <a:p>
            <a:pPr>
              <a:lnSpc>
                <a:spcPct val="150000"/>
              </a:lnSpc>
            </a:pP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01.11.2022	11.11.2022	30.11.2022	01.12.2022             08.12.2022	15.12.2022</a:t>
            </a:r>
          </a:p>
          <a:p>
            <a:pPr>
              <a:lnSpc>
                <a:spcPct val="150000"/>
              </a:lnSpc>
            </a:pP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AG-Analyse 	AG-Präsentation	MA-Präsentation	Start </a:t>
            </a:r>
            <a:r>
              <a:rPr lang="de-DE" sz="16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bKV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	               MA-Beratungen         Abschlusstermin</a:t>
            </a:r>
          </a:p>
          <a:p>
            <a:pPr>
              <a:lnSpc>
                <a:spcPct val="150000"/>
              </a:lnSpc>
            </a:pP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								</a:t>
            </a:r>
            <a:endParaRPr lang="de-DE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275" y="1695766"/>
            <a:ext cx="2109398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Konzepte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65513" y="2144684"/>
            <a:ext cx="1105592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bAV</a:t>
            </a: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-Konzept: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Einrichtung Direktversicherung Allianz Komfort Dynamik mit Sparzielgarantie bei BU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AG-Zuschusssystem </a:t>
            </a:r>
            <a:r>
              <a:rPr lang="de-DE" sz="20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Matching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bis 4% der BBG (141 € in 2022) 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AG-Starterbonus von 750 € pro Mitarbeiter bei Beginn in 2022</a:t>
            </a:r>
            <a:r>
              <a:rPr lang="de-DE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bKV</a:t>
            </a: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-Konzept: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Einrichtung Budget-Tarif Gothaer </a:t>
            </a:r>
            <a:r>
              <a:rPr lang="de-DE" sz="2000" dirty="0" err="1" smtClean="0">
                <a:latin typeface="F4"/>
              </a:rPr>
              <a:t>MediGroupAG</a:t>
            </a:r>
            <a:r>
              <a:rPr lang="de-DE" sz="2000" dirty="0" smtClean="0">
                <a:latin typeface="F4"/>
              </a:rPr>
              <a:t> </a:t>
            </a:r>
            <a:r>
              <a:rPr lang="de-DE" sz="2000" dirty="0" err="1">
                <a:latin typeface="F4"/>
              </a:rPr>
              <a:t>FlexSelect</a:t>
            </a:r>
            <a:r>
              <a:rPr lang="de-DE" sz="2000" dirty="0">
                <a:latin typeface="F4"/>
              </a:rPr>
              <a:t> </a:t>
            </a:r>
            <a:r>
              <a:rPr lang="de-DE" sz="2000" dirty="0" smtClean="0">
                <a:latin typeface="F4"/>
              </a:rPr>
              <a:t>Premium 1000 zum 01.12.2022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F4"/>
              </a:rPr>
              <a:t> </a:t>
            </a:r>
            <a:r>
              <a:rPr lang="de-DE" sz="2000" dirty="0" smtClean="0">
                <a:latin typeface="F4"/>
              </a:rPr>
              <a:t>voller Budgetanspruch für Dezember 2022</a:t>
            </a:r>
            <a:endParaRPr lang="de-DE" sz="2000" dirty="0">
              <a:latin typeface="F4"/>
            </a:endParaRPr>
          </a:p>
          <a:p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								</a:t>
            </a:r>
            <a:endParaRPr lang="de-DE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9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5400" b="1" i="1" dirty="0" smtClean="0"/>
              <a:t>„stell dir vor, alle sind glücklich und </a:t>
            </a:r>
          </a:p>
          <a:p>
            <a:r>
              <a:rPr lang="de-DE" sz="5400" b="1" i="1" dirty="0" smtClean="0"/>
              <a:t>du bist schuld daran“</a:t>
            </a:r>
            <a:endParaRPr lang="de-DE" sz="5400" b="1" i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364220" y="6412984"/>
            <a:ext cx="640862" cy="13849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de-DE" sz="300" dirty="0" smtClean="0"/>
              <a:t>SG</a:t>
            </a:r>
            <a:endParaRPr lang="de-DE" sz="300" dirty="0"/>
          </a:p>
        </p:txBody>
      </p:sp>
    </p:spTree>
    <p:extLst>
      <p:ext uri="{BB962C8B-B14F-4D97-AF65-F5344CB8AC3E}">
        <p14:creationId xmlns:p14="http://schemas.microsoft.com/office/powerpoint/2010/main" val="20032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Tools zur Analyse und Beratung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65513" y="2144684"/>
            <a:ext cx="1105592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 AG-Analyse: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Darstellung </a:t>
            </a:r>
            <a:r>
              <a:rPr lang="de-DE" sz="20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Mitarbeiterbenefits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über unser afm-Belegschaftspräsentation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Arbeitgeberberatung über XEMPUS mit Nettoaufwandsberechnung </a:t>
            </a:r>
            <a:r>
              <a:rPr lang="de-DE" sz="20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Matching</a:t>
            </a:r>
            <a:endParaRPr lang="de-DE" sz="2000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 MA-Beratungen: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Arbeitnehmerberatung mit XEMPUS </a:t>
            </a:r>
          </a:p>
          <a:p>
            <a:pPr>
              <a:lnSpc>
                <a:spcPct val="150000"/>
              </a:lnSpc>
            </a:pPr>
            <a:endParaRPr lang="de-DE" sz="2000" dirty="0">
              <a:latin typeface="F4"/>
            </a:endParaRPr>
          </a:p>
          <a:p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								</a:t>
            </a:r>
            <a:endParaRPr lang="de-DE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5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65513" y="2144684"/>
            <a:ext cx="1105592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AG-Beratung mit Nettoaufwandsberechnung über XEMPUS ermöglicht deutlich höhere </a:t>
            </a: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AG-Zuschüsse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auch für vermeintlich kleinere Kollektive können attraktive Belegschaftskonzepte </a:t>
            </a:r>
          </a:p>
          <a:p>
            <a:pPr>
              <a:lnSpc>
                <a:spcPct val="150000"/>
              </a:lnSpc>
            </a:pPr>
            <a:r>
              <a:rPr lang="de-DE" sz="20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implementiert werden inkl. </a:t>
            </a:r>
            <a:r>
              <a:rPr lang="de-DE" sz="20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bKV</a:t>
            </a: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bereits ab 5 Mitarbeitern</a:t>
            </a:r>
          </a:p>
        </p:txBody>
      </p:sp>
    </p:spTree>
    <p:extLst>
      <p:ext uri="{BB962C8B-B14F-4D97-AF65-F5344CB8AC3E}">
        <p14:creationId xmlns:p14="http://schemas.microsoft.com/office/powerpoint/2010/main" val="334705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5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Mitarbeiterversorgung </a:t>
            </a:r>
            <a:r>
              <a:rPr lang="de-DE" dirty="0" err="1" smtClean="0"/>
              <a:t>Lemonize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465513" y="1628320"/>
            <a:ext cx="11421687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dirty="0" smtClean="0">
                <a:solidFill>
                  <a:srgbClr val="000000"/>
                </a:solidFill>
                <a:cs typeface="Arial" panose="020B0604020202020204" pitchFamily="34" charset="0"/>
              </a:rPr>
              <a:t>IT-Dienstleistungsunternehmen mit Sitz in Ulm (und Portugal seit 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000000"/>
                </a:solidFill>
                <a:cs typeface="Arial" panose="020B0604020202020204" pitchFamily="34" charset="0"/>
              </a:rPr>
              <a:t> Erstellen bspw. Internationale Webseiten und Kundenportale</a:t>
            </a:r>
            <a:endParaRPr lang="de-DE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000000"/>
                </a:solidFill>
              </a:rPr>
              <a:t> Mitarbeiter (damals) 13</a:t>
            </a:r>
          </a:p>
          <a:p>
            <a:pPr>
              <a:lnSpc>
                <a:spcPct val="150000"/>
              </a:lnSpc>
            </a:pPr>
            <a:r>
              <a:rPr lang="de-DE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dirty="0" smtClean="0">
                <a:solidFill>
                  <a:srgbClr val="000000"/>
                </a:solidFill>
                <a:cs typeface="Arial" panose="020B0604020202020204" pitchFamily="34" charset="0"/>
              </a:rPr>
              <a:t>__I____________I____________I______________I____________I_____________I_______</a:t>
            </a:r>
          </a:p>
          <a:p>
            <a:pPr>
              <a:lnSpc>
                <a:spcPct val="150000"/>
              </a:lnSpc>
            </a:pP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05.20</a:t>
            </a:r>
            <a:r>
              <a:rPr lang="de-DE" sz="1600" b="1" i="1" u="sng" dirty="0" smtClean="0">
                <a:solidFill>
                  <a:srgbClr val="000000"/>
                </a:solidFill>
                <a:cs typeface="Arial" panose="020B0604020202020204" pitchFamily="34" charset="0"/>
              </a:rPr>
              <a:t>18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	           10.2021              11.2021                     12.2021               12.10.20</a:t>
            </a:r>
            <a:r>
              <a:rPr lang="de-DE" sz="1600" b="1" i="1" u="sng" dirty="0" smtClean="0">
                <a:solidFill>
                  <a:srgbClr val="000000"/>
                </a:solidFill>
                <a:cs typeface="Arial" panose="020B0604020202020204" pitchFamily="34" charset="0"/>
              </a:rPr>
              <a:t>22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	19.+20.10.2022</a:t>
            </a:r>
          </a:p>
          <a:p>
            <a:r>
              <a:rPr lang="de-DE" sz="1600" b="1" i="1" dirty="0" smtClean="0">
                <a:solidFill>
                  <a:srgbClr val="000000"/>
                </a:solidFill>
                <a:cs typeface="Arial" panose="020B0604020202020204" pitchFamily="34" charset="0"/>
              </a:rPr>
              <a:t>Erstkontakt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mit GF 									</a:t>
            </a:r>
            <a:endParaRPr lang="de-DE" sz="20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744" y="737324"/>
            <a:ext cx="2085975" cy="523875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994630" y="4114239"/>
            <a:ext cx="1203569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600" dirty="0">
                <a:solidFill>
                  <a:srgbClr val="000000"/>
                </a:solidFill>
                <a:cs typeface="Arial" panose="020B0604020202020204" pitchFamily="34" charset="0"/>
              </a:rPr>
              <a:t>Anfrage zu 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Ausschrei-</a:t>
            </a:r>
            <a:r>
              <a:rPr lang="de-DE" sz="16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bung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de-DE" sz="1600" dirty="0">
                <a:solidFill>
                  <a:srgbClr val="000000"/>
                </a:solidFill>
                <a:cs typeface="Arial" panose="020B0604020202020204" pitchFamily="34" charset="0"/>
              </a:rPr>
              <a:t>bAV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555625" y="4114239"/>
            <a:ext cx="1476973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Konzeptvor-</a:t>
            </a:r>
            <a:r>
              <a:rPr lang="de-DE" sz="160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stelllung</a:t>
            </a:r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 in 2 Online-terminen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5321547" y="4114239"/>
            <a:ext cx="1203569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afm macht bAV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7029421" y="4121310"/>
            <a:ext cx="143047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Mitarbeiter-präsentation Online</a:t>
            </a:r>
            <a:endParaRPr lang="de-DE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8716965" y="4121310"/>
            <a:ext cx="189632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de-DE" sz="16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Einzelgespräche Online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2642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Konzept und Inhalt bei 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744" y="737324"/>
            <a:ext cx="2085975" cy="52387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64220" y="1990023"/>
            <a:ext cx="94206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Allianz Gruppenvertrag – Finanzkraft, Größe und Sicherheit des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VU</a:t>
            </a:r>
          </a:p>
          <a:p>
            <a:pPr lvl="0">
              <a:spcAft>
                <a:spcPts val="0"/>
              </a:spcAft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Junge Belegschaft im IT-Sektor – offen für Fonds, ETF und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ESG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Zwei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Produktvorgaben für vereinfachte Entscheidungsfindung </a:t>
            </a:r>
            <a:endParaRPr lang="de-DE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InvestFlex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+ </a:t>
            </a:r>
            <a:r>
              <a:rPr lang="de-DE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KomfortDynamik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gemanagtes Portfolio, alternativ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ETF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Beitragsbefreiung bei BU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mit DO </a:t>
            </a:r>
            <a:r>
              <a:rPr lang="de-DE" b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für </a:t>
            </a:r>
            <a:r>
              <a:rPr lang="de-DE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alle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b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20%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AG-Zuschuss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37774" y="58644"/>
            <a:ext cx="10314206" cy="1325563"/>
          </a:xfrm>
        </p:spPr>
        <p:txBody>
          <a:bodyPr/>
          <a:lstStyle/>
          <a:p>
            <a:r>
              <a:rPr lang="de-DE" dirty="0" smtClean="0"/>
              <a:t>Beratungsprozess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37774" y="1698436"/>
            <a:ext cx="1123852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Möglichst kurze Präsentation ca. 20 Seiten – </a:t>
            </a:r>
            <a:r>
              <a:rPr lang="de-DE" sz="1600" b="1" i="1" dirty="0">
                <a:solidFill>
                  <a:srgbClr val="000000"/>
                </a:solidFill>
                <a:ea typeface="Calibri" panose="020F0502020204030204" pitchFamily="34" charset="0"/>
              </a:rPr>
              <a:t>weniger ist mehr</a:t>
            </a:r>
            <a:endParaRPr lang="de-DE" sz="2000" b="1" i="1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Einzelgespräche 1 Woche nach Präsentation – z.B. 2 Termine anbieten, Terminvergabe z.B. über </a:t>
            </a:r>
            <a:r>
              <a:rPr lang="de-DE" sz="1600" dirty="0" err="1">
                <a:solidFill>
                  <a:srgbClr val="000000"/>
                </a:solidFill>
                <a:ea typeface="Calibri" panose="020F0502020204030204" pitchFamily="34" charset="0"/>
              </a:rPr>
              <a:t>Flexperto</a:t>
            </a: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de-DE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            – </a:t>
            </a: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Link am Ende der Präsentation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b="1" i="1" dirty="0">
                <a:solidFill>
                  <a:srgbClr val="000000"/>
                </a:solidFill>
                <a:ea typeface="Calibri" panose="020F0502020204030204" pitchFamily="34" charset="0"/>
              </a:rPr>
              <a:t>Vorab Gehaltsabrechnungen </a:t>
            </a: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aller Interessenten einholen oder die relevanten Angaben per Mail/Telefon erfragen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b="1" dirty="0">
                <a:solidFill>
                  <a:srgbClr val="000000"/>
                </a:solidFill>
                <a:ea typeface="Calibri" panose="020F0502020204030204" pitchFamily="34" charset="0"/>
              </a:rPr>
              <a:t>AG und AN-Daten sowie Produktauswahl in </a:t>
            </a:r>
            <a:r>
              <a:rPr lang="de-DE" sz="1600" b="1" dirty="0" err="1">
                <a:solidFill>
                  <a:srgbClr val="000000"/>
                </a:solidFill>
                <a:ea typeface="Calibri" panose="020F0502020204030204" pitchFamily="34" charset="0"/>
              </a:rPr>
              <a:t>Xempus</a:t>
            </a:r>
            <a:r>
              <a:rPr lang="de-DE" sz="1600" b="1" dirty="0">
                <a:solidFill>
                  <a:srgbClr val="000000"/>
                </a:solidFill>
                <a:ea typeface="Calibri" panose="020F0502020204030204" pitchFamily="34" charset="0"/>
              </a:rPr>
              <a:t> einpflegen</a:t>
            </a:r>
            <a:endParaRPr lang="de-DE" sz="2000" b="1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Technik VOR dem Termin prüfen: Webcam, Internet, etc.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Beratungsdauer 30-45 Minuten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Hervorheben des AG-Zuschuss von 20% und BUZ mit DO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b="1" dirty="0">
                <a:solidFill>
                  <a:srgbClr val="000000"/>
                </a:solidFill>
                <a:ea typeface="Calibri" panose="020F0502020204030204" pitchFamily="34" charset="0"/>
              </a:rPr>
              <a:t>Fonds bereits in XEMPUS vorgeben – in 13 Gesprächen 1 individuelle Fondsauswahl</a:t>
            </a:r>
            <a:endParaRPr lang="de-DE" sz="2000" b="1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AN-Liste anlegen und ggf. Anfang der Folgewoche abfragen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AN DV-Einwilligung, Erstinformation, Beratungsprotokoll (XEMPUS) – Unterschrift ggf. über </a:t>
            </a:r>
            <a:r>
              <a:rPr lang="de-DE" sz="1600" dirty="0" err="1" smtClean="0">
                <a:solidFill>
                  <a:srgbClr val="000000"/>
                </a:solidFill>
                <a:ea typeface="Calibri" panose="020F0502020204030204" pitchFamily="34" charset="0"/>
              </a:rPr>
              <a:t>Flexperto</a:t>
            </a:r>
            <a:endParaRPr lang="de-DE" sz="16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16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Antrag Einrichtung GV und Listenantrag Allianz an GGF/GF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dirty="0">
                <a:solidFill>
                  <a:srgbClr val="000000"/>
                </a:solidFill>
                <a:ea typeface="Calibri" panose="020F0502020204030204" pitchFamily="34" charset="0"/>
              </a:rPr>
              <a:t>Nach Annahme GV durch VU Beantragung Firmenonline</a:t>
            </a:r>
            <a:endParaRPr lang="de-DE" sz="2000" dirty="0"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600" b="1" dirty="0">
                <a:solidFill>
                  <a:srgbClr val="000000"/>
                </a:solidFill>
                <a:ea typeface="Calibri" panose="020F0502020204030204" pitchFamily="34" charset="0"/>
              </a:rPr>
              <a:t>Einrichtung AN-Infoportal und GV in XEMPUS </a:t>
            </a:r>
            <a:endParaRPr lang="de-DE" sz="2000" b="1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0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48589" y="226647"/>
            <a:ext cx="10314206" cy="953304"/>
          </a:xfrm>
        </p:spPr>
        <p:txBody>
          <a:bodyPr/>
          <a:lstStyle/>
          <a:p>
            <a:r>
              <a:rPr lang="de-DE" dirty="0" smtClean="0"/>
              <a:t>Fazit 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023816" y="1843709"/>
            <a:ext cx="95425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Detaillierte Vorbereitung der Einzelgespräche in XEMPUS - spart wertvolle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Zeit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Nicht zu viele Details in den Einzelgesprächen – weniger ist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mehr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Bei Bedarf Infos zu Allianz Fondsportfolio und ESG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versenden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Zeitmanagement in den Einzelgesprächen – ich habe immer die volle Zeit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benötigt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13 Einzelgespräche inkl. GGF und 2 Werkstudenten = 13 Verträge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01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Eingesetzte </a:t>
            </a:r>
            <a:r>
              <a:rPr lang="de-DE" dirty="0" err="1" smtClean="0"/>
              <a:t>tools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789354" y="1752490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spcAft>
                <a:spcPts val="0"/>
              </a:spcAf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https://www.lemonize.de</a:t>
            </a:r>
            <a:r>
              <a:rPr lang="de-DE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/</a:t>
            </a:r>
            <a:endParaRPr lang="de-DE" u="sng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</a:t>
            </a:r>
            <a:r>
              <a:rPr lang="de-DE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bavinfo.net/LemonizeGmbH</a:t>
            </a:r>
            <a:endParaRPr lang="de-DE" u="sng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de-D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https://allianz.firmenonline.de/login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1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15728" y="104480"/>
            <a:ext cx="10314206" cy="1325563"/>
          </a:xfrm>
        </p:spPr>
        <p:txBody>
          <a:bodyPr/>
          <a:lstStyle/>
          <a:p>
            <a:r>
              <a:rPr lang="de-DE" dirty="0" smtClean="0"/>
              <a:t>Fazit: Back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roots</a:t>
            </a:r>
            <a:r>
              <a:rPr lang="de-DE" dirty="0" smtClean="0"/>
              <a:t> +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61108" y="2000738"/>
            <a:ext cx="91752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Weniger ist Mehr (Infos, Zeit, Unterlagen, Auswahl)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Vorbereitung ist alles ( Gehaltszettel, Dateneingabe, Technik)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Verbindlichkeit ist Pflicht ( Abgabeschluss..)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After </a:t>
            </a:r>
            <a:r>
              <a:rPr lang="de-DE" dirty="0" err="1" smtClean="0"/>
              <a:t>Sale</a:t>
            </a:r>
            <a:r>
              <a:rPr lang="de-DE" dirty="0" smtClean="0"/>
              <a:t> die Kür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290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Ende ???????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46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39% BWS am Neugeschäftsanteil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31% nach Umsatzeinheiten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2022 war das beste bAV-Jahr der letzten 17 Jahre (?)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98% mit 3 Anbietern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r>
              <a:rPr lang="de-DE" b="1" dirty="0" smtClean="0"/>
              <a:t>Wettbewerb bAV-2023</a:t>
            </a:r>
            <a:endParaRPr lang="de-DE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Bav</a:t>
            </a:r>
            <a:r>
              <a:rPr lang="de-DE" dirty="0" smtClean="0"/>
              <a:t> in zahlen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07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880259"/>
          </a:xfrm>
        </p:spPr>
        <p:txBody>
          <a:bodyPr/>
          <a:lstStyle/>
          <a:p>
            <a:r>
              <a:rPr lang="de-DE" dirty="0" smtClean="0"/>
              <a:t>Dankend angenommen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31" y="1618615"/>
            <a:ext cx="5806342" cy="401977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247" y="3303710"/>
            <a:ext cx="6705600" cy="34861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70389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1358" y="88849"/>
            <a:ext cx="10314206" cy="1325563"/>
          </a:xfrm>
        </p:spPr>
        <p:txBody>
          <a:bodyPr/>
          <a:lstStyle/>
          <a:p>
            <a:r>
              <a:rPr lang="de-DE" dirty="0" smtClean="0"/>
              <a:t>One </a:t>
            </a:r>
            <a:r>
              <a:rPr lang="de-DE" dirty="0" err="1" smtClean="0"/>
              <a:t>size</a:t>
            </a:r>
            <a:r>
              <a:rPr lang="de-DE" dirty="0" smtClean="0"/>
              <a:t> </a:t>
            </a:r>
            <a:r>
              <a:rPr lang="de-DE" dirty="0" err="1" smtClean="0"/>
              <a:t>fits</a:t>
            </a:r>
            <a:r>
              <a:rPr lang="de-DE" dirty="0" smtClean="0"/>
              <a:t> all 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1199" y="252972"/>
            <a:ext cx="7135636" cy="653078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590155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42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19" y="165776"/>
            <a:ext cx="4876800" cy="65515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33" y="2094523"/>
            <a:ext cx="6265029" cy="12188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2633" y="3441527"/>
            <a:ext cx="6268649" cy="12242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624532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921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Unterschiedliche Leben unterschiedliche Hürden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243" y="1675231"/>
            <a:ext cx="5920288" cy="45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40" y="492369"/>
            <a:ext cx="10722307" cy="6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0F2D18A3-8F68-4552-9FF7-A9FD70C80BC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74922" y="2649683"/>
            <a:ext cx="5408004" cy="1823269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de-DE" sz="2000" i="1" dirty="0"/>
              <a:t>…</a:t>
            </a:r>
            <a:r>
              <a:rPr lang="de-DE" sz="2000" i="1" dirty="0" smtClean="0"/>
              <a:t>und auch </a:t>
            </a:r>
            <a:r>
              <a:rPr lang="de-DE" sz="2000" i="1" dirty="0"/>
              <a:t>die gesetzliche </a:t>
            </a:r>
            <a:r>
              <a:rPr lang="de-DE" sz="2000" i="1" dirty="0" err="1" smtClean="0"/>
              <a:t>Rentenver</a:t>
            </a:r>
            <a:r>
              <a:rPr lang="de-DE" sz="2000" i="1" dirty="0" smtClean="0"/>
              <a:t>-sicherung </a:t>
            </a:r>
            <a:r>
              <a:rPr lang="de-DE" sz="2000" i="1" dirty="0"/>
              <a:t>macht auf Versorgungslücke und </a:t>
            </a:r>
            <a:r>
              <a:rPr lang="de-DE" sz="2000" i="1" dirty="0" smtClean="0"/>
              <a:t>Kaufkraftverlust </a:t>
            </a:r>
            <a:r>
              <a:rPr lang="de-DE" sz="2000" i="1" dirty="0"/>
              <a:t>aufmerksam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xmlns="" id="{D69A5052-6B6C-427C-844F-5DD3ABC72562}"/>
              </a:ext>
            </a:extLst>
          </p:cNvPr>
          <p:cNvSpPr txBox="1"/>
          <p:nvPr/>
        </p:nvSpPr>
        <p:spPr>
          <a:xfrm>
            <a:off x="5985151" y="6576446"/>
            <a:ext cx="32071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0000"/>
                </a:solidFill>
                <a:latin typeface="Fira Sans" panose="020B0503050000020004" pitchFamily="34" charset="0"/>
              </a:rPr>
              <a:t>Quelle: www.deutsche-rentenversicherung.de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xmlns="" id="{93DF059C-668E-43E6-9354-76DC5A3A95AD}"/>
              </a:ext>
            </a:extLst>
          </p:cNvPr>
          <p:cNvGrpSpPr/>
          <p:nvPr/>
        </p:nvGrpSpPr>
        <p:grpSpPr>
          <a:xfrm>
            <a:off x="0" y="0"/>
            <a:ext cx="5918887" cy="6858000"/>
            <a:chOff x="0" y="0"/>
            <a:chExt cx="5918887" cy="6858000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xmlns="" id="{584781CB-26F5-4A5C-A216-51FEED697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5918887" cy="6858000"/>
            </a:xfrm>
            <a:prstGeom prst="rect">
              <a:avLst/>
            </a:prstGeom>
          </p:spPr>
        </p:pic>
        <p:sp>
          <p:nvSpPr>
            <p:cNvPr id="7" name="Rechteck 6">
              <a:extLst>
                <a:ext uri="{FF2B5EF4-FFF2-40B4-BE49-F238E27FC236}">
                  <a16:creationId xmlns:a16="http://schemas.microsoft.com/office/drawing/2014/main" xmlns="" id="{FF1285B6-03AC-4BAE-8223-56B63E7B321C}"/>
                </a:ext>
              </a:extLst>
            </p:cNvPr>
            <p:cNvSpPr/>
            <p:nvPr/>
          </p:nvSpPr>
          <p:spPr>
            <a:xfrm>
              <a:off x="5486839" y="3345294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xmlns="" id="{855F67DD-B7DE-4233-B1F4-2C38AE7515D1}"/>
                </a:ext>
              </a:extLst>
            </p:cNvPr>
            <p:cNvSpPr/>
            <p:nvPr/>
          </p:nvSpPr>
          <p:spPr>
            <a:xfrm>
              <a:off x="5303947" y="2648611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xmlns="" id="{427C6B11-834B-4325-A933-35B678C55761}"/>
                </a:ext>
              </a:extLst>
            </p:cNvPr>
            <p:cNvSpPr/>
            <p:nvPr/>
          </p:nvSpPr>
          <p:spPr>
            <a:xfrm>
              <a:off x="5020107" y="2216563"/>
              <a:ext cx="567680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xmlns="" id="{79332E0C-E0EC-4C53-AF3C-331172FAD2FE}"/>
                </a:ext>
              </a:extLst>
            </p:cNvPr>
            <p:cNvSpPr/>
            <p:nvPr/>
          </p:nvSpPr>
          <p:spPr>
            <a:xfrm>
              <a:off x="3863752" y="18864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xmlns="" id="{DD3F5A78-8FBF-482D-8C27-6B4F9E41FED8}"/>
                </a:ext>
              </a:extLst>
            </p:cNvPr>
            <p:cNvSpPr/>
            <p:nvPr/>
          </p:nvSpPr>
          <p:spPr>
            <a:xfrm>
              <a:off x="5486839" y="3756892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xmlns="" id="{C75D0F41-176C-470F-847B-4A2D960EDC20}"/>
                </a:ext>
              </a:extLst>
            </p:cNvPr>
            <p:cNvSpPr/>
            <p:nvPr/>
          </p:nvSpPr>
          <p:spPr>
            <a:xfrm>
              <a:off x="5486839" y="4188940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xmlns="" id="{BF00D366-6334-423C-B873-91D9FE90B834}"/>
                </a:ext>
              </a:extLst>
            </p:cNvPr>
            <p:cNvSpPr/>
            <p:nvPr/>
          </p:nvSpPr>
          <p:spPr>
            <a:xfrm>
              <a:off x="5447928" y="4875398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xmlns="" id="{7923C84D-33D3-49BB-A6ED-ACB95BF6F464}"/>
                </a:ext>
              </a:extLst>
            </p:cNvPr>
            <p:cNvSpPr/>
            <p:nvPr/>
          </p:nvSpPr>
          <p:spPr>
            <a:xfrm>
              <a:off x="5431140" y="5718826"/>
              <a:ext cx="432048" cy="432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5120B8B4-2598-4E8E-A86C-AA366AF15AFC}"/>
              </a:ext>
            </a:extLst>
          </p:cNvPr>
          <p:cNvSpPr/>
          <p:nvPr/>
        </p:nvSpPr>
        <p:spPr>
          <a:xfrm>
            <a:off x="551384" y="5420754"/>
            <a:ext cx="5184611" cy="816558"/>
          </a:xfrm>
          <a:prstGeom prst="rect">
            <a:avLst/>
          </a:prstGeom>
          <a:noFill/>
          <a:ln w="57150">
            <a:solidFill>
              <a:srgbClr val="EB007D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7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78251" y="62369"/>
            <a:ext cx="10314206" cy="1325563"/>
          </a:xfrm>
        </p:spPr>
        <p:txBody>
          <a:bodyPr/>
          <a:lstStyle/>
          <a:p>
            <a:r>
              <a:rPr lang="de-DE" dirty="0" smtClean="0"/>
              <a:t>KMU ist ihre </a:t>
            </a:r>
            <a:r>
              <a:rPr lang="de-DE" dirty="0" err="1" smtClean="0"/>
              <a:t>zielgruppe</a:t>
            </a:r>
            <a:r>
              <a:rPr lang="de-DE" dirty="0" smtClean="0"/>
              <a:t>….suchen sie sich ihre </a:t>
            </a:r>
            <a:r>
              <a:rPr lang="de-DE" dirty="0" err="1" smtClean="0"/>
              <a:t>branche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98" y="1719384"/>
            <a:ext cx="9945748" cy="227652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155" y="4444993"/>
            <a:ext cx="8898013" cy="1458078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20785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31" y="1570315"/>
            <a:ext cx="6457950" cy="1266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9357" y="153635"/>
            <a:ext cx="10314206" cy="1325563"/>
          </a:xfrm>
        </p:spPr>
        <p:txBody>
          <a:bodyPr/>
          <a:lstStyle/>
          <a:p>
            <a:r>
              <a:rPr lang="de-DE" dirty="0" smtClean="0"/>
              <a:t>News-Ticker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413" y="1734766"/>
            <a:ext cx="5234165" cy="19496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57" y="3125890"/>
            <a:ext cx="5522883" cy="11169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653" y="4667215"/>
            <a:ext cx="2732169" cy="143561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0759" y="4085988"/>
            <a:ext cx="5662821" cy="169719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7680" y="5332467"/>
            <a:ext cx="4048820" cy="1384814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13786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2023 : Frauen | Gender Pension Gap Studie 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92" y="1530910"/>
            <a:ext cx="6210706" cy="337009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074" y="1530910"/>
            <a:ext cx="5104442" cy="482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4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0WEMWPjRY2FXlW0sFM6o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04O6re_QrGYS9NFD4QXW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B23DMZzz1zcZ5UtS75b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f4uwk2ERZaJmlhGdtY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5xzNMdvR5qA1Ne24pEQg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6_k3rd0SgqAH_HB5OEB.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5_Gothaer_Master_16zu9_2019_07_01">
  <a:themeElements>
    <a:clrScheme name="Gothaer02">
      <a:dk1>
        <a:srgbClr val="000000"/>
      </a:dk1>
      <a:lt1>
        <a:srgbClr val="FFFFFF"/>
      </a:lt1>
      <a:dk2>
        <a:srgbClr val="005064"/>
      </a:dk2>
      <a:lt2>
        <a:srgbClr val="CCE3E9"/>
      </a:lt2>
      <a:accent1>
        <a:srgbClr val="00718F"/>
      </a:accent1>
      <a:accent2>
        <a:srgbClr val="78B4C4"/>
      </a:accent2>
      <a:accent3>
        <a:srgbClr val="A7C800"/>
      </a:accent3>
      <a:accent4>
        <a:srgbClr val="4899AF"/>
      </a:accent4>
      <a:accent5>
        <a:srgbClr val="E1100A"/>
      </a:accent5>
      <a:accent6>
        <a:srgbClr val="DFDCD7"/>
      </a:accent6>
      <a:hlink>
        <a:srgbClr val="00718F"/>
      </a:hlink>
      <a:folHlink>
        <a:srgbClr val="78B4C4"/>
      </a:folHlink>
    </a:clrScheme>
    <a:fontScheme name="Benutzerdefiniert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/>
      <a:lstStyle>
        <a:defPPr algn="l">
          <a:spcBef>
            <a:spcPts val="600"/>
          </a:spcBef>
          <a:buClr>
            <a:schemeClr val="accent1"/>
          </a:buClr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600"/>
          </a:spcBef>
          <a:buClr>
            <a:schemeClr val="accent1"/>
          </a:buClr>
          <a:defRPr sz="1600" dirty="0" err="1" smtClean="0"/>
        </a:defPPr>
      </a:lstStyle>
    </a:txDef>
  </a:objectDefaults>
  <a:extraClrSchemeLst/>
  <a:custClrLst>
    <a:custClr name="Gothaer Blau 35%">
      <a:srgbClr val="A8CFD9"/>
    </a:custClr>
    <a:custClr name="Gothaer Gruen 75%">
      <a:srgbClr val="BDD640"/>
    </a:custClr>
    <a:custClr name="Gothaer Gruen 50%">
      <a:srgbClr val="D3E380"/>
    </a:custClr>
    <a:custClr name="Gothaer Gruen 35%">
      <a:srgbClr val="E0ECA6"/>
    </a:custClr>
    <a:custClr name="Gothaer Gruen 20%">
      <a:srgbClr val="EDF4CC"/>
    </a:custClr>
    <a:custClr name="Gothaer Grau 75% ">
      <a:srgbClr val="E7E5E1"/>
    </a:custClr>
    <a:custClr name="Gothaer Grau 50%">
      <a:srgbClr val="EFEDEB"/>
    </a:custClr>
    <a:custClr name="Gothaer Grau 35%">
      <a:srgbClr val="F4F3F1"/>
    </a:custClr>
    <a:custClr name="Gothaer Grau 20%">
      <a:srgbClr val="F9F8F7"/>
    </a:custClr>
  </a:custClrLst>
  <a:extLst>
    <a:ext uri="{05A4C25C-085E-4340-85A3-A5531E510DB2}">
      <thm15:themeFamily xmlns:thm15="http://schemas.microsoft.com/office/thememl/2012/main" name="Gothaer_Master_16zu9_scr10.potx" id="{39CDC12C-CC27-49BF-8F6C-D9028B0181F2}" vid="{29B9E739-BCA6-4564-9E9C-D0C03CE9D02C}"/>
    </a:ext>
  </a:extLst>
</a:theme>
</file>

<file path=ppt/theme/theme3.xml><?xml version="1.0" encoding="utf-8"?>
<a:theme xmlns:a="http://schemas.openxmlformats.org/drawingml/2006/main" name="1_Folienmaster VWB">
  <a:themeElements>
    <a:clrScheme name="VWB">
      <a:dk1>
        <a:srgbClr val="1469AE"/>
      </a:dk1>
      <a:lt1>
        <a:srgbClr val="FFFFFF"/>
      </a:lt1>
      <a:dk2>
        <a:srgbClr val="1469AE"/>
      </a:dk2>
      <a:lt2>
        <a:srgbClr val="FFFFFF"/>
      </a:lt2>
      <a:accent1>
        <a:srgbClr val="199BDB"/>
      </a:accent1>
      <a:accent2>
        <a:srgbClr val="1469AE"/>
      </a:accent2>
      <a:accent3>
        <a:srgbClr val="199BDB"/>
      </a:accent3>
      <a:accent4>
        <a:srgbClr val="1469AE"/>
      </a:accent4>
      <a:accent5>
        <a:srgbClr val="199BDB"/>
      </a:accent5>
      <a:accent6>
        <a:srgbClr val="1469AE"/>
      </a:accent6>
      <a:hlink>
        <a:srgbClr val="EB007C"/>
      </a:hlink>
      <a:folHlink>
        <a:srgbClr val="009B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txDef>
      <a:spPr/>
      <a:bodyPr wrap="square" lIns="0" tIns="0" rIns="0" bIns="0">
        <a:spAutoFit/>
      </a:bodyPr>
      <a:lstStyle>
        <a:defPPr algn="l">
          <a:defRPr sz="2000" b="1" i="0" dirty="0" smtClean="0">
            <a:solidFill>
              <a:schemeClr val="tx1"/>
            </a:solidFill>
            <a:latin typeface="Fira Sans" panose="020B05030500000200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919</Words>
  <Application>Microsoft Office PowerPoint</Application>
  <PresentationFormat>Breitbild</PresentationFormat>
  <Paragraphs>256</Paragraphs>
  <Slides>44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4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57" baseType="lpstr">
      <vt:lpstr>Arial</vt:lpstr>
      <vt:lpstr>Calibri</vt:lpstr>
      <vt:lpstr>F4</vt:lpstr>
      <vt:lpstr>Fira Sans</vt:lpstr>
      <vt:lpstr>Fira Sans Medium</vt:lpstr>
      <vt:lpstr>Symbol</vt:lpstr>
      <vt:lpstr>Systemschrift</vt:lpstr>
      <vt:lpstr>Wingdings</vt:lpstr>
      <vt:lpstr>Design_afm</vt:lpstr>
      <vt:lpstr>5_Gothaer_Master_16zu9_2019_07_01</vt:lpstr>
      <vt:lpstr>1_Folienmaster VWB</vt:lpstr>
      <vt:lpstr>1_Design_afm</vt:lpstr>
      <vt:lpstr>think-cell Folie</vt:lpstr>
      <vt:lpstr>PowerPoint-Präsentation</vt:lpstr>
      <vt:lpstr>Das wichtigste zuerst: seit gestern gilt</vt:lpstr>
      <vt:lpstr>PowerPoint-Präsentation</vt:lpstr>
      <vt:lpstr>Bav in zahlen</vt:lpstr>
      <vt:lpstr>PowerPoint-Präsentation</vt:lpstr>
      <vt:lpstr>PowerPoint-Präsentation</vt:lpstr>
      <vt:lpstr>KMU ist ihre zielgruppe….suchen sie sich ihre branche</vt:lpstr>
      <vt:lpstr>News-Ticker</vt:lpstr>
      <vt:lpstr>2023 : Frauen | Gender Pension Gap Studie </vt:lpstr>
      <vt:lpstr>Egal was ist, diese Frage stellt sich jede Person…</vt:lpstr>
      <vt:lpstr>Wellbeing Studie AON mit Statista 2022 </vt:lpstr>
      <vt:lpstr>ARBEITGEBERMOTIVE FÜR DIE bAV</vt:lpstr>
      <vt:lpstr>PowerPoint-Präsentation</vt:lpstr>
      <vt:lpstr>PowerPoint-Präsentation</vt:lpstr>
      <vt:lpstr>tarifverhandlungen</vt:lpstr>
      <vt:lpstr>Dauerhafte kostensteigerungen</vt:lpstr>
      <vt:lpstr>Was kosten den arbeitgeber 100 EUR? </vt:lpstr>
      <vt:lpstr>15% ist nix und bleibt Diebstahl am Mitarbeiter</vt:lpstr>
      <vt:lpstr>Beispiele für moderne bAV-Konzepte</vt:lpstr>
      <vt:lpstr>Xempus Aufwandsrechner im AG-Gespräch | online</vt:lpstr>
      <vt:lpstr>PowerPoint-Präsentation</vt:lpstr>
      <vt:lpstr>Aufwandsrechner: alles ist 50</vt:lpstr>
      <vt:lpstr>Folienpool und studien</vt:lpstr>
      <vt:lpstr>Durchstarten mit digitaler Unterstützung</vt:lpstr>
      <vt:lpstr>Was sind unsere starken botschaften  </vt:lpstr>
      <vt:lpstr>Qualifizierungsmassnahmen – bzw. -Angebot</vt:lpstr>
      <vt:lpstr>BEST Practice</vt:lpstr>
      <vt:lpstr>Mitarbeiterversorgung im Zwergenstübchen</vt:lpstr>
      <vt:lpstr>Die Konzepte</vt:lpstr>
      <vt:lpstr>Tools zur Analyse und Beratung</vt:lpstr>
      <vt:lpstr>Fazit</vt:lpstr>
      <vt:lpstr>PowerPoint-Präsentation</vt:lpstr>
      <vt:lpstr>Mitarbeiterversorgung Lemonize</vt:lpstr>
      <vt:lpstr>Konzept und Inhalt bei </vt:lpstr>
      <vt:lpstr>Beratungsprozess</vt:lpstr>
      <vt:lpstr>Fazit </vt:lpstr>
      <vt:lpstr>Eingesetzte tools </vt:lpstr>
      <vt:lpstr>Fazit: Back to the roots +</vt:lpstr>
      <vt:lpstr>Ende ???????</vt:lpstr>
      <vt:lpstr>Dankend angenommen</vt:lpstr>
      <vt:lpstr>One size fits all </vt:lpstr>
      <vt:lpstr>PowerPoint-Präsentation</vt:lpstr>
      <vt:lpstr>PowerPoint-Präsentation</vt:lpstr>
      <vt:lpstr>Unterschiedliche Leben unterschiedliche Hürden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Schoeler, Carsten</dc:creator>
  <cp:lastModifiedBy>Arps, Thomas</cp:lastModifiedBy>
  <cp:revision>107</cp:revision>
  <cp:lastPrinted>2023-03-01T14:47:21Z</cp:lastPrinted>
  <dcterms:created xsi:type="dcterms:W3CDTF">2022-12-02T10:28:17Z</dcterms:created>
  <dcterms:modified xsi:type="dcterms:W3CDTF">2023-03-01T14:52:09Z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1099714438</vt:i4>
  </property>
  <property fmtid="{D5CDD505-2E9C-101B-9397-08002B2CF9AE}" pid="3" name="_NewReviewCycle">
    <vt:lpwstr/>
  </property>
  <property fmtid="{D5CDD505-2E9C-101B-9397-08002B2CF9AE}" pid="4" name="_EmailSubject">
    <vt:lpwstr>Zwergenstübchen</vt:lpwstr>
  </property>
  <property fmtid="{D5CDD505-2E9C-101B-9397-08002B2CF9AE}" pid="5" name="_AuthorEmail">
    <vt:lpwstr>Schoeler@afm-gruppe.de</vt:lpwstr>
  </property>
  <property fmtid="{D5CDD505-2E9C-101B-9397-08002B2CF9AE}" pid="6" name="_AuthorEmailDisplayName">
    <vt:lpwstr>Schoeler, Carsten</vt:lpwstr>
  </property>
</Properties>
</file>