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3"/>
  </p:notesMasterIdLst>
  <p:handoutMasterIdLst>
    <p:handoutMasterId r:id="rId34"/>
  </p:handoutMasterIdLst>
  <p:sldIdLst>
    <p:sldId id="257" r:id="rId2"/>
    <p:sldId id="258" r:id="rId3"/>
    <p:sldId id="259" r:id="rId4"/>
    <p:sldId id="260" r:id="rId5"/>
    <p:sldId id="261" r:id="rId6"/>
    <p:sldId id="262" r:id="rId7"/>
    <p:sldId id="265" r:id="rId8"/>
    <p:sldId id="276" r:id="rId9"/>
    <p:sldId id="263" r:id="rId10"/>
    <p:sldId id="287" r:id="rId11"/>
    <p:sldId id="277" r:id="rId12"/>
    <p:sldId id="279" r:id="rId13"/>
    <p:sldId id="280" r:id="rId14"/>
    <p:sldId id="288" r:id="rId15"/>
    <p:sldId id="289" r:id="rId16"/>
    <p:sldId id="290" r:id="rId17"/>
    <p:sldId id="282" r:id="rId18"/>
    <p:sldId id="291" r:id="rId19"/>
    <p:sldId id="299" r:id="rId20"/>
    <p:sldId id="292" r:id="rId21"/>
    <p:sldId id="293" r:id="rId22"/>
    <p:sldId id="294" r:id="rId23"/>
    <p:sldId id="300" r:id="rId24"/>
    <p:sldId id="301" r:id="rId25"/>
    <p:sldId id="302" r:id="rId26"/>
    <p:sldId id="303" r:id="rId27"/>
    <p:sldId id="297" r:id="rId28"/>
    <p:sldId id="298" r:id="rId29"/>
    <p:sldId id="304" r:id="rId30"/>
    <p:sldId id="305" r:id="rId31"/>
    <p:sldId id="284" r:id="rId32"/>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7C9B"/>
    <a:srgbClr val="FFFFFF"/>
    <a:srgbClr val="5C87AA"/>
    <a:srgbClr val="C60000"/>
    <a:srgbClr val="1D2D4B"/>
    <a:srgbClr val="AAA295"/>
    <a:srgbClr val="EDEDED"/>
    <a:srgbClr val="D0CECE"/>
    <a:srgbClr val="D6D6D6"/>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26" d="100"/>
          <a:sy n="126" d="100"/>
        </p:scale>
        <p:origin x="77" y="13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28.02.2023</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28.02.2023</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smtClean="0"/>
              <a:t>QWS I </a:t>
            </a:r>
            <a:endParaRPr lang="de-DE" dirty="0"/>
          </a:p>
        </p:txBody>
      </p:sp>
      <p:sp>
        <p:nvSpPr>
          <p:cNvPr id="2" name="Rechteck 1"/>
          <p:cNvSpPr/>
          <p:nvPr/>
        </p:nvSpPr>
        <p:spPr>
          <a:xfrm>
            <a:off x="3048000" y="3237056"/>
            <a:ext cx="6096000" cy="1415772"/>
          </a:xfrm>
          <a:prstGeom prst="rect">
            <a:avLst/>
          </a:prstGeom>
        </p:spPr>
        <p:txBody>
          <a:bodyPr>
            <a:spAutoFit/>
          </a:bodyPr>
          <a:lstStyle/>
          <a:p>
            <a:r>
              <a:rPr lang="de-DE" dirty="0">
                <a:solidFill>
                  <a:srgbClr val="137C9B"/>
                </a:solidFill>
              </a:rPr>
              <a:t>Top Vertriebsthemen 2023 im Breitengeschäft kompakt – Übersicht der Beratungsanlässe, die in einer individuellen Strategieplanung Berücksichtigung finden sollten </a:t>
            </a:r>
            <a:endParaRPr lang="de-DE" dirty="0" smtClean="0">
              <a:solidFill>
                <a:srgbClr val="137C9B"/>
              </a:solidFill>
            </a:endParaRPr>
          </a:p>
          <a:p>
            <a:endParaRPr lang="de-DE" dirty="0">
              <a:solidFill>
                <a:srgbClr val="1D2D4B"/>
              </a:solidFill>
            </a:endParaRPr>
          </a:p>
          <a:p>
            <a:r>
              <a:rPr lang="de-DE" sz="1400" dirty="0" smtClean="0">
                <a:solidFill>
                  <a:srgbClr val="1D2D4B"/>
                </a:solidFill>
              </a:rPr>
              <a:t>Hauke Kriebel, Denis Braune </a:t>
            </a:r>
            <a:endParaRPr lang="de-DE" sz="1400" dirty="0">
              <a:solidFill>
                <a:srgbClr val="1D2D4B"/>
              </a:solidFill>
            </a:endParaRPr>
          </a:p>
        </p:txBody>
      </p:sp>
      <p:sp>
        <p:nvSpPr>
          <p:cNvPr id="4" name="Textfeld 3"/>
          <p:cNvSpPr txBox="1"/>
          <p:nvPr/>
        </p:nvSpPr>
        <p:spPr>
          <a:xfrm>
            <a:off x="9923137" y="6071148"/>
            <a:ext cx="1771639" cy="246221"/>
          </a:xfrm>
          <a:prstGeom prst="rect">
            <a:avLst/>
          </a:prstGeom>
          <a:noFill/>
        </p:spPr>
        <p:txBody>
          <a:bodyPr wrap="none" rtlCol="0">
            <a:spAutoFit/>
          </a:bodyPr>
          <a:lstStyle/>
          <a:p>
            <a:r>
              <a:rPr lang="de-DE" sz="1000" dirty="0" smtClean="0">
                <a:solidFill>
                  <a:srgbClr val="1D2D4B"/>
                </a:solidFill>
              </a:rPr>
              <a:t>Hamburg, den 2. März 2023</a:t>
            </a:r>
            <a:endParaRPr lang="de-DE" sz="1000" dirty="0">
              <a:solidFill>
                <a:srgbClr val="1D2D4B"/>
              </a:solidFill>
            </a:endParaRP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4" name="Titel 3"/>
          <p:cNvSpPr>
            <a:spLocks noGrp="1"/>
          </p:cNvSpPr>
          <p:nvPr>
            <p:ph type="title"/>
          </p:nvPr>
        </p:nvSpPr>
        <p:spPr/>
        <p:txBody>
          <a:bodyPr/>
          <a:lstStyle/>
          <a:p>
            <a:r>
              <a:rPr lang="de-DE" dirty="0"/>
              <a:t>Vertriebsthemen 2023 im Breitengeschäft kompakt</a:t>
            </a:r>
          </a:p>
        </p:txBody>
      </p:sp>
      <p:sp>
        <p:nvSpPr>
          <p:cNvPr id="5" name="Textplatzhalter 4"/>
          <p:cNvSpPr>
            <a:spLocks noGrp="1"/>
          </p:cNvSpPr>
          <p:nvPr>
            <p:ph type="body" sz="half" idx="2"/>
          </p:nvPr>
        </p:nvSpPr>
        <p:spPr/>
        <p:txBody>
          <a:bodyPr/>
          <a:lstStyle/>
          <a:p>
            <a:r>
              <a:rPr lang="de-DE" dirty="0"/>
              <a:t>Einsatz der Checkliste Beratungsprozess innerhalb Servicetermin sowie Beratung</a:t>
            </a:r>
          </a:p>
          <a:p>
            <a:endParaRPr lang="de-DE" dirty="0"/>
          </a:p>
          <a:p>
            <a:r>
              <a:rPr lang="de-DE" dirty="0"/>
              <a:t>Serviceterminvorbereitung (Selektion über </a:t>
            </a:r>
            <a:r>
              <a:rPr lang="de-DE" dirty="0" err="1"/>
              <a:t>SmartAdmin</a:t>
            </a:r>
            <a:r>
              <a:rPr lang="de-DE" dirty="0"/>
              <a:t>; unabdingbar Update vom Kunden; Aufgreifen jeder Sparte)</a:t>
            </a:r>
          </a:p>
          <a:p>
            <a:endParaRPr lang="de-DE" dirty="0"/>
          </a:p>
          <a:p>
            <a:r>
              <a:rPr lang="de-DE" altLang="de-DE" dirty="0"/>
              <a:t>Haftungskonforme Dokumentation sicherstellen </a:t>
            </a:r>
          </a:p>
          <a:p>
            <a:endParaRPr lang="de-DE" altLang="de-DE" b="1" dirty="0"/>
          </a:p>
          <a:p>
            <a:r>
              <a:rPr lang="de-DE" altLang="de-DE" sz="2800" b="1" dirty="0">
                <a:solidFill>
                  <a:srgbClr val="137C9B"/>
                </a:solidFill>
              </a:rPr>
              <a:t>TOP-Vertriebsthemen im Breitengeschäft</a:t>
            </a:r>
          </a:p>
          <a:p>
            <a:endParaRPr lang="de-DE" altLang="de-DE" dirty="0"/>
          </a:p>
          <a:p>
            <a:r>
              <a:rPr lang="de-DE" altLang="de-DE" dirty="0"/>
              <a:t>Fallbeispiele aus der Praxis + Aufzeigen von Umsatzpotenzialen</a:t>
            </a:r>
          </a:p>
        </p:txBody>
      </p:sp>
    </p:spTree>
    <p:extLst>
      <p:ext uri="{BB962C8B-B14F-4D97-AF65-F5344CB8AC3E}">
        <p14:creationId xmlns:p14="http://schemas.microsoft.com/office/powerpoint/2010/main" val="3066788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4" name="Titel 3"/>
          <p:cNvSpPr>
            <a:spLocks noGrp="1"/>
          </p:cNvSpPr>
          <p:nvPr>
            <p:ph type="title"/>
          </p:nvPr>
        </p:nvSpPr>
        <p:spPr/>
        <p:txBody>
          <a:bodyPr/>
          <a:lstStyle/>
          <a:p>
            <a:r>
              <a:rPr lang="de-DE" cap="none" dirty="0">
                <a:solidFill>
                  <a:srgbClr val="137C9B"/>
                </a:solidFill>
              </a:rPr>
              <a:t>Nettolohnentlastung einsetzen für beliebiges TOP-Thema</a:t>
            </a:r>
            <a:r>
              <a:rPr lang="de-DE" dirty="0"/>
              <a:t/>
            </a:r>
            <a:br>
              <a:rPr lang="de-DE" dirty="0"/>
            </a:br>
            <a:endParaRPr lang="de-DE" dirty="0"/>
          </a:p>
        </p:txBody>
      </p:sp>
      <p:pic>
        <p:nvPicPr>
          <p:cNvPr id="7" name="Picture 1"/>
          <p:cNvPicPr>
            <a:picLocks noChangeAspect="1" noChangeArrowheads="1"/>
          </p:cNvPicPr>
          <p:nvPr/>
        </p:nvPicPr>
        <p:blipFill>
          <a:blip r:embed="rId2" cstate="print"/>
          <a:srcRect/>
          <a:stretch>
            <a:fillRect/>
          </a:stretch>
        </p:blipFill>
        <p:spPr bwMode="auto">
          <a:xfrm>
            <a:off x="91752" y="1770268"/>
            <a:ext cx="3758249" cy="4371773"/>
          </a:xfrm>
          <a:prstGeom prst="rect">
            <a:avLst/>
          </a:prstGeom>
          <a:noFill/>
          <a:ln w="9525">
            <a:noFill/>
            <a:miter lim="800000"/>
            <a:headEnd/>
            <a:tailEnd/>
          </a:ln>
          <a:effectLst/>
        </p:spPr>
      </p:pic>
      <p:pic>
        <p:nvPicPr>
          <p:cNvPr id="8" name="Picture 2"/>
          <p:cNvPicPr>
            <a:picLocks noChangeAspect="1" noChangeArrowheads="1"/>
          </p:cNvPicPr>
          <p:nvPr/>
        </p:nvPicPr>
        <p:blipFill>
          <a:blip r:embed="rId3" cstate="print"/>
          <a:srcRect/>
          <a:stretch>
            <a:fillRect/>
          </a:stretch>
        </p:blipFill>
        <p:spPr bwMode="auto">
          <a:xfrm>
            <a:off x="3990989" y="1770269"/>
            <a:ext cx="3697214" cy="4387130"/>
          </a:xfrm>
          <a:prstGeom prst="rect">
            <a:avLst/>
          </a:prstGeom>
          <a:noFill/>
          <a:ln w="9525">
            <a:noFill/>
            <a:miter lim="800000"/>
            <a:headEnd/>
            <a:tailEnd/>
          </a:ln>
          <a:effectLst/>
        </p:spPr>
      </p:pic>
      <p:pic>
        <p:nvPicPr>
          <p:cNvPr id="9" name="Picture 3"/>
          <p:cNvPicPr>
            <a:picLocks noChangeAspect="1" noChangeArrowheads="1"/>
          </p:cNvPicPr>
          <p:nvPr/>
        </p:nvPicPr>
        <p:blipFill>
          <a:blip r:embed="rId4" cstate="print"/>
          <a:srcRect/>
          <a:stretch>
            <a:fillRect/>
          </a:stretch>
        </p:blipFill>
        <p:spPr bwMode="auto">
          <a:xfrm>
            <a:off x="7829191" y="1770268"/>
            <a:ext cx="3994389" cy="4387131"/>
          </a:xfrm>
          <a:prstGeom prst="rect">
            <a:avLst/>
          </a:prstGeom>
          <a:noFill/>
          <a:ln w="9525">
            <a:noFill/>
            <a:miter lim="800000"/>
            <a:headEnd/>
            <a:tailEnd/>
          </a:ln>
          <a:effectLst/>
        </p:spPr>
      </p:pic>
      <p:pic>
        <p:nvPicPr>
          <p:cNvPr id="12" name="Picture 4"/>
          <p:cNvPicPr>
            <a:picLocks noChangeAspect="1" noChangeArrowheads="1"/>
          </p:cNvPicPr>
          <p:nvPr/>
        </p:nvPicPr>
        <p:blipFill>
          <a:blip r:embed="rId5" cstate="print"/>
          <a:srcRect/>
          <a:stretch>
            <a:fillRect/>
          </a:stretch>
        </p:blipFill>
        <p:spPr bwMode="auto">
          <a:xfrm>
            <a:off x="1699639" y="1746940"/>
            <a:ext cx="4050614" cy="4173636"/>
          </a:xfrm>
          <a:prstGeom prst="rect">
            <a:avLst/>
          </a:prstGeom>
          <a:noFill/>
          <a:ln w="9525">
            <a:noFill/>
            <a:miter lim="800000"/>
            <a:headEnd/>
            <a:tailEnd/>
          </a:ln>
          <a:effectLst/>
        </p:spPr>
      </p:pic>
      <p:pic>
        <p:nvPicPr>
          <p:cNvPr id="13" name="Picture 6"/>
          <p:cNvPicPr>
            <a:picLocks noChangeAspect="1" noChangeArrowheads="1"/>
          </p:cNvPicPr>
          <p:nvPr/>
        </p:nvPicPr>
        <p:blipFill>
          <a:blip r:embed="rId6" cstate="print"/>
          <a:srcRect/>
          <a:stretch>
            <a:fillRect/>
          </a:stretch>
        </p:blipFill>
        <p:spPr bwMode="auto">
          <a:xfrm>
            <a:off x="6252962" y="1695766"/>
            <a:ext cx="4114623" cy="4220276"/>
          </a:xfrm>
          <a:prstGeom prst="rect">
            <a:avLst/>
          </a:prstGeom>
          <a:noFill/>
          <a:ln w="9525">
            <a:noFill/>
            <a:miter lim="800000"/>
            <a:headEnd/>
            <a:tailEnd/>
          </a:ln>
          <a:effectLst/>
        </p:spPr>
      </p:pic>
    </p:spTree>
    <p:extLst>
      <p:ext uri="{BB962C8B-B14F-4D97-AF65-F5344CB8AC3E}">
        <p14:creationId xmlns:p14="http://schemas.microsoft.com/office/powerpoint/2010/main" val="341468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4" name="Titel 3"/>
          <p:cNvSpPr>
            <a:spLocks noGrp="1"/>
          </p:cNvSpPr>
          <p:nvPr>
            <p:ph type="title"/>
          </p:nvPr>
        </p:nvSpPr>
        <p:spPr/>
        <p:txBody>
          <a:bodyPr/>
          <a:lstStyle/>
          <a:p>
            <a:r>
              <a:rPr lang="de-DE" dirty="0" smtClean="0"/>
              <a:t>RIESTERCHECK 2023</a:t>
            </a:r>
            <a:endParaRPr lang="de-DE" dirty="0"/>
          </a:p>
        </p:txBody>
      </p:sp>
      <p:pic>
        <p:nvPicPr>
          <p:cNvPr id="5" name="Picture 2"/>
          <p:cNvPicPr>
            <a:picLocks noChangeAspect="1" noChangeArrowheads="1"/>
          </p:cNvPicPr>
          <p:nvPr/>
        </p:nvPicPr>
        <p:blipFill rotWithShape="1">
          <a:blip r:embed="rId2" cstate="print"/>
          <a:srcRect t="1437"/>
          <a:stretch/>
        </p:blipFill>
        <p:spPr bwMode="auto">
          <a:xfrm>
            <a:off x="4043433" y="381548"/>
            <a:ext cx="4837430" cy="6791345"/>
          </a:xfrm>
          <a:prstGeom prst="rect">
            <a:avLst/>
          </a:prstGeom>
          <a:noFill/>
          <a:ln w="9525">
            <a:noFill/>
            <a:miter lim="800000"/>
            <a:headEnd/>
            <a:tailEnd/>
          </a:ln>
          <a:effectLst/>
        </p:spPr>
      </p:pic>
      <p:grpSp>
        <p:nvGrpSpPr>
          <p:cNvPr id="6" name="Gruppieren 5"/>
          <p:cNvGrpSpPr/>
          <p:nvPr/>
        </p:nvGrpSpPr>
        <p:grpSpPr>
          <a:xfrm>
            <a:off x="9642231" y="165558"/>
            <a:ext cx="2380868" cy="1847851"/>
            <a:chOff x="9642231" y="165558"/>
            <a:chExt cx="2380868" cy="1847851"/>
          </a:xfrm>
        </p:grpSpPr>
        <p:pic>
          <p:nvPicPr>
            <p:cNvPr id="7" name="Grafik 6"/>
            <p:cNvPicPr>
              <a:picLocks noChangeAspect="1"/>
            </p:cNvPicPr>
            <p:nvPr/>
          </p:nvPicPr>
          <p:blipFill rotWithShape="1">
            <a:blip r:embed="rId3"/>
            <a:srcRect l="28398" t="22917" r="50843" b="50139"/>
            <a:stretch/>
          </p:blipFill>
          <p:spPr>
            <a:xfrm>
              <a:off x="9642231" y="165558"/>
              <a:ext cx="2344202" cy="1847851"/>
            </a:xfrm>
            <a:prstGeom prst="rect">
              <a:avLst/>
            </a:prstGeom>
          </p:spPr>
        </p:pic>
        <p:sp>
          <p:nvSpPr>
            <p:cNvPr id="8" name="Rechteck 7"/>
            <p:cNvSpPr/>
            <p:nvPr/>
          </p:nvSpPr>
          <p:spPr>
            <a:xfrm>
              <a:off x="10310478" y="860060"/>
              <a:ext cx="1712621" cy="584775"/>
            </a:xfrm>
            <a:prstGeom prst="rect">
              <a:avLst/>
            </a:prstGeom>
          </p:spPr>
          <p:txBody>
            <a:bodyPr wrap="square">
              <a:spAutoFit/>
            </a:bodyPr>
            <a:lstStyle/>
            <a:p>
              <a:pPr algn="ctr"/>
              <a:r>
                <a:rPr lang="de-DE" altLang="de-DE" b="1" dirty="0" smtClean="0">
                  <a:solidFill>
                    <a:schemeClr val="accent6"/>
                  </a:solidFill>
                </a:rPr>
                <a:t>TOP-</a:t>
              </a:r>
            </a:p>
            <a:p>
              <a:pPr algn="ctr"/>
              <a:r>
                <a:rPr lang="de-DE" altLang="de-DE" sz="1400" b="1" dirty="0" smtClean="0">
                  <a:solidFill>
                    <a:schemeClr val="accent6"/>
                  </a:solidFill>
                </a:rPr>
                <a:t>Vertriebsthema</a:t>
              </a:r>
              <a:endParaRPr lang="de-DE" sz="1200" dirty="0">
                <a:solidFill>
                  <a:schemeClr val="accent6"/>
                </a:solidFill>
              </a:endParaRPr>
            </a:p>
          </p:txBody>
        </p:sp>
      </p:grpSp>
    </p:spTree>
    <p:extLst>
      <p:ext uri="{BB962C8B-B14F-4D97-AF65-F5344CB8AC3E}">
        <p14:creationId xmlns:p14="http://schemas.microsoft.com/office/powerpoint/2010/main" val="3895024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4" name="Titel 3"/>
          <p:cNvSpPr>
            <a:spLocks noGrp="1"/>
          </p:cNvSpPr>
          <p:nvPr>
            <p:ph type="title"/>
          </p:nvPr>
        </p:nvSpPr>
        <p:spPr/>
        <p:txBody>
          <a:bodyPr/>
          <a:lstStyle/>
          <a:p>
            <a:r>
              <a:rPr lang="de-DE" dirty="0" err="1" smtClean="0"/>
              <a:t>BUC</a:t>
            </a:r>
            <a:r>
              <a:rPr lang="de-DE" cap="none" dirty="0" err="1" smtClean="0"/>
              <a:t>heck</a:t>
            </a:r>
            <a:r>
              <a:rPr lang="de-DE" dirty="0" smtClean="0"/>
              <a:t> 2023</a:t>
            </a:r>
            <a:endParaRPr lang="de-DE" dirty="0"/>
          </a:p>
        </p:txBody>
      </p:sp>
      <p:sp>
        <p:nvSpPr>
          <p:cNvPr id="8" name="Textplatzhalter 7"/>
          <p:cNvSpPr>
            <a:spLocks noGrp="1"/>
          </p:cNvSpPr>
          <p:nvPr>
            <p:ph type="body" sz="half" idx="2"/>
          </p:nvPr>
        </p:nvSpPr>
        <p:spPr>
          <a:xfrm>
            <a:off x="367096" y="1654366"/>
            <a:ext cx="11345480" cy="4798504"/>
          </a:xfrm>
        </p:spPr>
        <p:txBody>
          <a:bodyPr/>
          <a:lstStyle/>
          <a:p>
            <a:r>
              <a:rPr lang="de-DE" dirty="0" smtClean="0"/>
              <a:t>Aktuellen Status/Versorgungslücke ermitteln</a:t>
            </a:r>
          </a:p>
          <a:p>
            <a:endParaRPr lang="de-DE" sz="1400" dirty="0" smtClean="0"/>
          </a:p>
          <a:p>
            <a:r>
              <a:rPr lang="de-DE" dirty="0"/>
              <a:t>Bedarf ermitteln anhand Einkommensdaten </a:t>
            </a:r>
          </a:p>
          <a:p>
            <a:endParaRPr lang="de-DE" sz="1400" dirty="0"/>
          </a:p>
          <a:p>
            <a:r>
              <a:rPr lang="de-DE" dirty="0" smtClean="0"/>
              <a:t>Vergleich </a:t>
            </a:r>
            <a:r>
              <a:rPr lang="de-DE" dirty="0"/>
              <a:t>z.B. mittels </a:t>
            </a:r>
            <a:r>
              <a:rPr lang="de-DE" dirty="0" err="1" smtClean="0"/>
              <a:t>Morgen&amp;Morgen</a:t>
            </a:r>
            <a:r>
              <a:rPr lang="de-DE" dirty="0" smtClean="0"/>
              <a:t> </a:t>
            </a:r>
            <a:r>
              <a:rPr lang="de-DE" dirty="0"/>
              <a:t>anhand aktueller </a:t>
            </a:r>
            <a:r>
              <a:rPr lang="de-DE" dirty="0" smtClean="0"/>
              <a:t>Berufsbezeichnung/Tätigkeit</a:t>
            </a:r>
            <a:endParaRPr lang="de-DE" dirty="0"/>
          </a:p>
          <a:p>
            <a:endParaRPr lang="de-DE" sz="1400" dirty="0"/>
          </a:p>
          <a:p>
            <a:r>
              <a:rPr lang="de-DE" dirty="0" smtClean="0"/>
              <a:t>Längeres </a:t>
            </a:r>
            <a:r>
              <a:rPr lang="de-DE" dirty="0" err="1"/>
              <a:t>Endalter</a:t>
            </a:r>
            <a:r>
              <a:rPr lang="de-DE" dirty="0"/>
              <a:t> anbieten</a:t>
            </a:r>
          </a:p>
          <a:p>
            <a:endParaRPr lang="de-DE" sz="1400" dirty="0"/>
          </a:p>
          <a:p>
            <a:r>
              <a:rPr lang="de-DE" dirty="0" smtClean="0"/>
              <a:t>Optionen </a:t>
            </a:r>
            <a:r>
              <a:rPr lang="de-DE" dirty="0"/>
              <a:t>wie z.B. AU-Schutz</a:t>
            </a:r>
          </a:p>
          <a:p>
            <a:endParaRPr lang="de-DE" sz="1400" dirty="0"/>
          </a:p>
          <a:p>
            <a:r>
              <a:rPr lang="de-DE" dirty="0" smtClean="0"/>
              <a:t>weitere </a:t>
            </a:r>
            <a:r>
              <a:rPr lang="de-DE" dirty="0"/>
              <a:t>Optionen prüfen wie aktuelle Aktionen mit vereinfachter GP, Grundfähigkeit etc. / NVG / SBUV als Ergänzung </a:t>
            </a:r>
          </a:p>
          <a:p>
            <a:endParaRPr lang="de-DE" sz="1400" dirty="0"/>
          </a:p>
          <a:p>
            <a:r>
              <a:rPr lang="de-DE" dirty="0" smtClean="0"/>
              <a:t>BU-</a:t>
            </a:r>
            <a:r>
              <a:rPr lang="de-DE" dirty="0" err="1" smtClean="0"/>
              <a:t>bAV</a:t>
            </a:r>
            <a:r>
              <a:rPr lang="de-DE" dirty="0" smtClean="0"/>
              <a:t>-Möglichkeiten </a:t>
            </a:r>
            <a:r>
              <a:rPr lang="de-DE" dirty="0"/>
              <a:t>prüfen </a:t>
            </a:r>
          </a:p>
          <a:p>
            <a:endParaRPr lang="de-DE" dirty="0"/>
          </a:p>
        </p:txBody>
      </p:sp>
      <p:grpSp>
        <p:nvGrpSpPr>
          <p:cNvPr id="5" name="Gruppieren 4"/>
          <p:cNvGrpSpPr/>
          <p:nvPr/>
        </p:nvGrpSpPr>
        <p:grpSpPr>
          <a:xfrm>
            <a:off x="9642231" y="165558"/>
            <a:ext cx="2380868" cy="1847851"/>
            <a:chOff x="9642231" y="165558"/>
            <a:chExt cx="2380868" cy="1847851"/>
          </a:xfrm>
        </p:grpSpPr>
        <p:pic>
          <p:nvPicPr>
            <p:cNvPr id="6" name="Grafik 5"/>
            <p:cNvPicPr>
              <a:picLocks noChangeAspect="1"/>
            </p:cNvPicPr>
            <p:nvPr/>
          </p:nvPicPr>
          <p:blipFill rotWithShape="1">
            <a:blip r:embed="rId2"/>
            <a:srcRect l="28398" t="22917" r="50843" b="50139"/>
            <a:stretch/>
          </p:blipFill>
          <p:spPr>
            <a:xfrm>
              <a:off x="9642231" y="165558"/>
              <a:ext cx="2344202" cy="1847851"/>
            </a:xfrm>
            <a:prstGeom prst="rect">
              <a:avLst/>
            </a:prstGeom>
          </p:spPr>
        </p:pic>
        <p:sp>
          <p:nvSpPr>
            <p:cNvPr id="7" name="Rechteck 6"/>
            <p:cNvSpPr/>
            <p:nvPr/>
          </p:nvSpPr>
          <p:spPr>
            <a:xfrm>
              <a:off x="10310478" y="860060"/>
              <a:ext cx="1712621" cy="584775"/>
            </a:xfrm>
            <a:prstGeom prst="rect">
              <a:avLst/>
            </a:prstGeom>
          </p:spPr>
          <p:txBody>
            <a:bodyPr wrap="square">
              <a:spAutoFit/>
            </a:bodyPr>
            <a:lstStyle/>
            <a:p>
              <a:pPr algn="ctr"/>
              <a:r>
                <a:rPr lang="de-DE" altLang="de-DE" b="1" dirty="0" smtClean="0">
                  <a:solidFill>
                    <a:schemeClr val="accent6"/>
                  </a:solidFill>
                </a:rPr>
                <a:t>TOP-</a:t>
              </a:r>
            </a:p>
            <a:p>
              <a:pPr algn="ctr"/>
              <a:r>
                <a:rPr lang="de-DE" altLang="de-DE" sz="1400" b="1" dirty="0" smtClean="0">
                  <a:solidFill>
                    <a:schemeClr val="accent6"/>
                  </a:solidFill>
                </a:rPr>
                <a:t>Vertriebsthema</a:t>
              </a:r>
              <a:endParaRPr lang="de-DE" sz="1200" dirty="0">
                <a:solidFill>
                  <a:schemeClr val="accent6"/>
                </a:solidFill>
              </a:endParaRPr>
            </a:p>
          </p:txBody>
        </p:sp>
      </p:grpSp>
    </p:spTree>
    <p:extLst>
      <p:ext uri="{BB962C8B-B14F-4D97-AF65-F5344CB8AC3E}">
        <p14:creationId xmlns:p14="http://schemas.microsoft.com/office/powerpoint/2010/main" val="2725435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4" name="Titel 3"/>
          <p:cNvSpPr>
            <a:spLocks noGrp="1"/>
          </p:cNvSpPr>
          <p:nvPr>
            <p:ph type="title"/>
          </p:nvPr>
        </p:nvSpPr>
        <p:spPr/>
        <p:txBody>
          <a:bodyPr/>
          <a:lstStyle/>
          <a:p>
            <a:r>
              <a:rPr lang="de-DE" dirty="0" err="1" smtClean="0"/>
              <a:t>AltersvorsorgeCheck</a:t>
            </a:r>
            <a:r>
              <a:rPr lang="de-DE" dirty="0" smtClean="0"/>
              <a:t> 2023</a:t>
            </a:r>
            <a:endParaRPr lang="de-DE" dirty="0"/>
          </a:p>
        </p:txBody>
      </p:sp>
      <p:sp>
        <p:nvSpPr>
          <p:cNvPr id="8" name="Textplatzhalter 7"/>
          <p:cNvSpPr>
            <a:spLocks noGrp="1"/>
          </p:cNvSpPr>
          <p:nvPr>
            <p:ph type="body" sz="half" idx="2"/>
          </p:nvPr>
        </p:nvSpPr>
        <p:spPr/>
        <p:txBody>
          <a:bodyPr/>
          <a:lstStyle/>
          <a:p>
            <a:r>
              <a:rPr lang="de-DE" dirty="0" smtClean="0"/>
              <a:t>Versorgungslückenbetrachtung </a:t>
            </a:r>
            <a:r>
              <a:rPr lang="de-DE" dirty="0"/>
              <a:t>mittels Rentenbescheid</a:t>
            </a:r>
          </a:p>
          <a:p>
            <a:endParaRPr lang="de-DE" dirty="0"/>
          </a:p>
          <a:p>
            <a:r>
              <a:rPr lang="de-DE" dirty="0" smtClean="0"/>
              <a:t>Erhöhungsmöglichkeiten </a:t>
            </a:r>
            <a:r>
              <a:rPr lang="de-DE" dirty="0"/>
              <a:t>bestehender Verträge (Stichwort auch </a:t>
            </a:r>
            <a:r>
              <a:rPr lang="de-DE" dirty="0" err="1"/>
              <a:t>bAV</a:t>
            </a:r>
            <a:r>
              <a:rPr lang="de-DE" dirty="0"/>
              <a:t> prüfen)</a:t>
            </a:r>
          </a:p>
          <a:p>
            <a:endParaRPr lang="de-DE" dirty="0"/>
          </a:p>
          <a:p>
            <a:r>
              <a:rPr lang="de-DE" dirty="0" smtClean="0"/>
              <a:t>Ergänzungsmöglichkeiten </a:t>
            </a:r>
            <a:r>
              <a:rPr lang="de-DE" dirty="0"/>
              <a:t>anbieten</a:t>
            </a:r>
          </a:p>
          <a:p>
            <a:endParaRPr lang="de-DE" dirty="0"/>
          </a:p>
          <a:p>
            <a:r>
              <a:rPr lang="de-DE" dirty="0" smtClean="0"/>
              <a:t>Prüfung </a:t>
            </a:r>
            <a:r>
              <a:rPr lang="de-DE" dirty="0"/>
              <a:t>vorhandener Verträge </a:t>
            </a:r>
          </a:p>
          <a:p>
            <a:pPr marL="0" indent="0">
              <a:buNone/>
              <a:tabLst>
                <a:tab pos="358775" algn="l"/>
              </a:tabLst>
            </a:pPr>
            <a:r>
              <a:rPr lang="de-DE" dirty="0" smtClean="0"/>
              <a:t>	(z.B. </a:t>
            </a:r>
            <a:r>
              <a:rPr lang="de-DE" dirty="0"/>
              <a:t>ggf. fortfallende </a:t>
            </a:r>
            <a:r>
              <a:rPr lang="de-DE" dirty="0" err="1" smtClean="0"/>
              <a:t>Riesterförderungen</a:t>
            </a:r>
            <a:r>
              <a:rPr lang="de-DE" dirty="0" smtClean="0"/>
              <a:t> </a:t>
            </a:r>
            <a:r>
              <a:rPr lang="de-DE" dirty="0"/>
              <a:t>durch Veränderung des </a:t>
            </a:r>
            <a:r>
              <a:rPr lang="de-DE" dirty="0" smtClean="0"/>
              <a:t>Fördermotives </a:t>
            </a:r>
            <a:r>
              <a:rPr lang="de-DE" dirty="0"/>
              <a:t>von </a:t>
            </a:r>
            <a:r>
              <a:rPr lang="de-DE" dirty="0" smtClean="0"/>
              <a:t>	Steuervorteil </a:t>
            </a:r>
            <a:r>
              <a:rPr lang="de-DE" dirty="0"/>
              <a:t>auf Zulagenförderung = Verpuffungseffekt)</a:t>
            </a:r>
          </a:p>
          <a:p>
            <a:endParaRPr lang="de-DE" dirty="0" smtClean="0"/>
          </a:p>
          <a:p>
            <a:r>
              <a:rPr lang="de-DE" dirty="0" smtClean="0"/>
              <a:t> </a:t>
            </a:r>
            <a:r>
              <a:rPr lang="de-DE" dirty="0" err="1"/>
              <a:t>bAV</a:t>
            </a:r>
            <a:r>
              <a:rPr lang="de-DE" dirty="0"/>
              <a:t>-Möglichkeiten prüfen</a:t>
            </a:r>
          </a:p>
          <a:p>
            <a:pPr marL="0" indent="0">
              <a:buNone/>
            </a:pPr>
            <a:endParaRPr lang="de-DE" dirty="0"/>
          </a:p>
        </p:txBody>
      </p:sp>
      <p:grpSp>
        <p:nvGrpSpPr>
          <p:cNvPr id="5" name="Gruppieren 4"/>
          <p:cNvGrpSpPr/>
          <p:nvPr/>
        </p:nvGrpSpPr>
        <p:grpSpPr>
          <a:xfrm>
            <a:off x="9642231" y="165558"/>
            <a:ext cx="2380868" cy="1847851"/>
            <a:chOff x="9642231" y="165558"/>
            <a:chExt cx="2380868" cy="1847851"/>
          </a:xfrm>
        </p:grpSpPr>
        <p:pic>
          <p:nvPicPr>
            <p:cNvPr id="6" name="Grafik 5"/>
            <p:cNvPicPr>
              <a:picLocks noChangeAspect="1"/>
            </p:cNvPicPr>
            <p:nvPr/>
          </p:nvPicPr>
          <p:blipFill rotWithShape="1">
            <a:blip r:embed="rId2"/>
            <a:srcRect l="28398" t="22917" r="50843" b="50139"/>
            <a:stretch/>
          </p:blipFill>
          <p:spPr>
            <a:xfrm>
              <a:off x="9642231" y="165558"/>
              <a:ext cx="2344202" cy="1847851"/>
            </a:xfrm>
            <a:prstGeom prst="rect">
              <a:avLst/>
            </a:prstGeom>
          </p:spPr>
        </p:pic>
        <p:sp>
          <p:nvSpPr>
            <p:cNvPr id="7" name="Rechteck 6"/>
            <p:cNvSpPr/>
            <p:nvPr/>
          </p:nvSpPr>
          <p:spPr>
            <a:xfrm>
              <a:off x="10310478" y="860060"/>
              <a:ext cx="1712621" cy="584775"/>
            </a:xfrm>
            <a:prstGeom prst="rect">
              <a:avLst/>
            </a:prstGeom>
          </p:spPr>
          <p:txBody>
            <a:bodyPr wrap="square">
              <a:spAutoFit/>
            </a:bodyPr>
            <a:lstStyle/>
            <a:p>
              <a:pPr algn="ctr"/>
              <a:r>
                <a:rPr lang="de-DE" altLang="de-DE" b="1" dirty="0" smtClean="0">
                  <a:solidFill>
                    <a:schemeClr val="accent6"/>
                  </a:solidFill>
                </a:rPr>
                <a:t>TOP-</a:t>
              </a:r>
            </a:p>
            <a:p>
              <a:pPr algn="ctr"/>
              <a:r>
                <a:rPr lang="de-DE" altLang="de-DE" sz="1400" b="1" dirty="0" smtClean="0">
                  <a:solidFill>
                    <a:schemeClr val="accent6"/>
                  </a:solidFill>
                </a:rPr>
                <a:t>Vertriebsthema</a:t>
              </a:r>
              <a:endParaRPr lang="de-DE" sz="1200" dirty="0">
                <a:solidFill>
                  <a:schemeClr val="accent6"/>
                </a:solidFill>
              </a:endParaRPr>
            </a:p>
          </p:txBody>
        </p:sp>
      </p:grpSp>
    </p:spTree>
    <p:extLst>
      <p:ext uri="{BB962C8B-B14F-4D97-AF65-F5344CB8AC3E}">
        <p14:creationId xmlns:p14="http://schemas.microsoft.com/office/powerpoint/2010/main" val="2548233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4" name="Titel 3"/>
          <p:cNvSpPr>
            <a:spLocks noGrp="1"/>
          </p:cNvSpPr>
          <p:nvPr>
            <p:ph type="title"/>
          </p:nvPr>
        </p:nvSpPr>
        <p:spPr/>
        <p:txBody>
          <a:bodyPr/>
          <a:lstStyle/>
          <a:p>
            <a:r>
              <a:rPr lang="de-DE" dirty="0" smtClean="0"/>
              <a:t>Potpourri an Ideen</a:t>
            </a:r>
            <a:endParaRPr lang="de-DE" dirty="0"/>
          </a:p>
        </p:txBody>
      </p:sp>
      <p:sp>
        <p:nvSpPr>
          <p:cNvPr id="8" name="Textplatzhalter 7"/>
          <p:cNvSpPr>
            <a:spLocks noGrp="1"/>
          </p:cNvSpPr>
          <p:nvPr>
            <p:ph type="body" sz="half" idx="2"/>
          </p:nvPr>
        </p:nvSpPr>
        <p:spPr/>
        <p:txBody>
          <a:bodyPr/>
          <a:lstStyle/>
          <a:p>
            <a:r>
              <a:rPr lang="de-DE" dirty="0"/>
              <a:t> Kapitalanlagemöglichkeiten </a:t>
            </a:r>
          </a:p>
          <a:p>
            <a:r>
              <a:rPr lang="de-DE" dirty="0"/>
              <a:t> Überprüfung biometrischer Risiken  </a:t>
            </a:r>
          </a:p>
          <a:p>
            <a:r>
              <a:rPr lang="de-DE" dirty="0"/>
              <a:t> KTG-Höhe</a:t>
            </a:r>
          </a:p>
          <a:p>
            <a:r>
              <a:rPr lang="de-DE" dirty="0"/>
              <a:t> Pflege </a:t>
            </a:r>
          </a:p>
          <a:p>
            <a:r>
              <a:rPr lang="de-DE" dirty="0"/>
              <a:t> BU </a:t>
            </a:r>
          </a:p>
          <a:p>
            <a:r>
              <a:rPr lang="de-DE" dirty="0"/>
              <a:t> Nachversicherungsgarantien immer </a:t>
            </a:r>
            <a:r>
              <a:rPr lang="de-DE" dirty="0" smtClean="0"/>
              <a:t>berücksichtigen (Immo-</a:t>
            </a:r>
            <a:r>
              <a:rPr lang="de-DE" dirty="0" err="1" smtClean="0"/>
              <a:t>Erwerb,Heirat,Geburt</a:t>
            </a:r>
            <a:r>
              <a:rPr lang="de-DE" dirty="0" smtClean="0"/>
              <a:t> Kind etc.)</a:t>
            </a:r>
            <a:endParaRPr lang="de-DE" dirty="0"/>
          </a:p>
          <a:p>
            <a:r>
              <a:rPr lang="de-DE" dirty="0"/>
              <a:t> Fondswechsel </a:t>
            </a:r>
          </a:p>
          <a:p>
            <a:r>
              <a:rPr lang="de-DE" dirty="0"/>
              <a:t> </a:t>
            </a:r>
            <a:r>
              <a:rPr lang="de-DE" dirty="0" err="1"/>
              <a:t>Clienting</a:t>
            </a:r>
            <a:r>
              <a:rPr lang="de-DE" dirty="0"/>
              <a:t>: Ordner etc. </a:t>
            </a:r>
          </a:p>
          <a:p>
            <a:r>
              <a:rPr lang="de-DE" dirty="0"/>
              <a:t> </a:t>
            </a:r>
            <a:r>
              <a:rPr lang="de-DE" dirty="0" smtClean="0"/>
              <a:t>Empfehlungen </a:t>
            </a:r>
            <a:r>
              <a:rPr lang="de-DE" dirty="0"/>
              <a:t>auch an AG </a:t>
            </a:r>
            <a:endParaRPr lang="de-DE" dirty="0" smtClean="0"/>
          </a:p>
          <a:p>
            <a:r>
              <a:rPr lang="de-DE" dirty="0"/>
              <a:t> </a:t>
            </a:r>
            <a:r>
              <a:rPr lang="de-DE" dirty="0" smtClean="0"/>
              <a:t>Kundenkinder nicht vergessen</a:t>
            </a:r>
            <a:endParaRPr lang="de-DE" dirty="0"/>
          </a:p>
          <a:p>
            <a:pPr marL="0" indent="0">
              <a:buNone/>
            </a:pPr>
            <a:endParaRPr lang="de-DE" dirty="0"/>
          </a:p>
        </p:txBody>
      </p:sp>
      <p:grpSp>
        <p:nvGrpSpPr>
          <p:cNvPr id="5" name="Gruppieren 4"/>
          <p:cNvGrpSpPr/>
          <p:nvPr/>
        </p:nvGrpSpPr>
        <p:grpSpPr>
          <a:xfrm>
            <a:off x="9642231" y="165558"/>
            <a:ext cx="2380868" cy="1847851"/>
            <a:chOff x="9642231" y="165558"/>
            <a:chExt cx="2380868" cy="1847851"/>
          </a:xfrm>
        </p:grpSpPr>
        <p:pic>
          <p:nvPicPr>
            <p:cNvPr id="6" name="Grafik 5"/>
            <p:cNvPicPr>
              <a:picLocks noChangeAspect="1"/>
            </p:cNvPicPr>
            <p:nvPr/>
          </p:nvPicPr>
          <p:blipFill rotWithShape="1">
            <a:blip r:embed="rId2"/>
            <a:srcRect l="28398" t="22917" r="50843" b="50139"/>
            <a:stretch/>
          </p:blipFill>
          <p:spPr>
            <a:xfrm>
              <a:off x="9642231" y="165558"/>
              <a:ext cx="2344202" cy="1847851"/>
            </a:xfrm>
            <a:prstGeom prst="rect">
              <a:avLst/>
            </a:prstGeom>
          </p:spPr>
        </p:pic>
        <p:sp>
          <p:nvSpPr>
            <p:cNvPr id="7" name="Rechteck 6"/>
            <p:cNvSpPr/>
            <p:nvPr/>
          </p:nvSpPr>
          <p:spPr>
            <a:xfrm>
              <a:off x="10310478" y="860060"/>
              <a:ext cx="1712621" cy="584775"/>
            </a:xfrm>
            <a:prstGeom prst="rect">
              <a:avLst/>
            </a:prstGeom>
          </p:spPr>
          <p:txBody>
            <a:bodyPr wrap="square">
              <a:spAutoFit/>
            </a:bodyPr>
            <a:lstStyle/>
            <a:p>
              <a:pPr algn="ctr"/>
              <a:r>
                <a:rPr lang="de-DE" altLang="de-DE" b="1" dirty="0" smtClean="0">
                  <a:solidFill>
                    <a:schemeClr val="accent6"/>
                  </a:solidFill>
                </a:rPr>
                <a:t>TOP-</a:t>
              </a:r>
            </a:p>
            <a:p>
              <a:pPr algn="ctr"/>
              <a:r>
                <a:rPr lang="de-DE" altLang="de-DE" sz="1400" b="1" dirty="0" smtClean="0">
                  <a:solidFill>
                    <a:schemeClr val="accent6"/>
                  </a:solidFill>
                </a:rPr>
                <a:t>Vertriebsthema</a:t>
              </a:r>
              <a:endParaRPr lang="de-DE" sz="1200" dirty="0">
                <a:solidFill>
                  <a:schemeClr val="accent6"/>
                </a:solidFill>
              </a:endParaRPr>
            </a:p>
          </p:txBody>
        </p:sp>
      </p:grpSp>
    </p:spTree>
    <p:extLst>
      <p:ext uri="{BB962C8B-B14F-4D97-AF65-F5344CB8AC3E}">
        <p14:creationId xmlns:p14="http://schemas.microsoft.com/office/powerpoint/2010/main" val="1049304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4" name="Titel 3"/>
          <p:cNvSpPr>
            <a:spLocks noGrp="1"/>
          </p:cNvSpPr>
          <p:nvPr>
            <p:ph type="title"/>
          </p:nvPr>
        </p:nvSpPr>
        <p:spPr/>
        <p:txBody>
          <a:bodyPr/>
          <a:lstStyle/>
          <a:p>
            <a:r>
              <a:rPr lang="de-DE" dirty="0"/>
              <a:t>Vertriebsthemen 2023 im Breitengeschäft kompakt</a:t>
            </a:r>
          </a:p>
        </p:txBody>
      </p:sp>
      <p:sp>
        <p:nvSpPr>
          <p:cNvPr id="5" name="Textplatzhalter 4"/>
          <p:cNvSpPr>
            <a:spLocks noGrp="1"/>
          </p:cNvSpPr>
          <p:nvPr>
            <p:ph type="body" sz="half" idx="2"/>
          </p:nvPr>
        </p:nvSpPr>
        <p:spPr/>
        <p:txBody>
          <a:bodyPr/>
          <a:lstStyle/>
          <a:p>
            <a:r>
              <a:rPr lang="de-DE" dirty="0"/>
              <a:t>Einsatz der Checkliste Beratungsprozess innerhalb Servicetermin sowie Beratung</a:t>
            </a:r>
          </a:p>
          <a:p>
            <a:endParaRPr lang="de-DE" dirty="0"/>
          </a:p>
          <a:p>
            <a:r>
              <a:rPr lang="de-DE" dirty="0"/>
              <a:t>Serviceterminvorbereitung (Selektion über </a:t>
            </a:r>
            <a:r>
              <a:rPr lang="de-DE" dirty="0" err="1"/>
              <a:t>SmartAdmin</a:t>
            </a:r>
            <a:r>
              <a:rPr lang="de-DE" dirty="0"/>
              <a:t>; unabdingbar Update vom Kunden; Aufgreifen jeder Sparte)</a:t>
            </a:r>
          </a:p>
          <a:p>
            <a:endParaRPr lang="de-DE" dirty="0"/>
          </a:p>
          <a:p>
            <a:r>
              <a:rPr lang="de-DE" altLang="de-DE" dirty="0"/>
              <a:t>Haftungskonforme Dokumentation sicherstellen </a:t>
            </a:r>
          </a:p>
          <a:p>
            <a:endParaRPr lang="de-DE" altLang="de-DE" b="1" dirty="0"/>
          </a:p>
          <a:p>
            <a:r>
              <a:rPr lang="de-DE" altLang="de-DE" dirty="0"/>
              <a:t>TOP-Vertriebsthemen im Breitengeschäft</a:t>
            </a:r>
          </a:p>
          <a:p>
            <a:endParaRPr lang="de-DE" altLang="de-DE" dirty="0"/>
          </a:p>
          <a:p>
            <a:r>
              <a:rPr lang="de-DE" altLang="de-DE" sz="2800" b="1" dirty="0">
                <a:solidFill>
                  <a:srgbClr val="137C9B"/>
                </a:solidFill>
              </a:rPr>
              <a:t>Fallbeispiele aus der </a:t>
            </a:r>
            <a:r>
              <a:rPr lang="de-DE" altLang="de-DE" sz="2800" b="1" dirty="0" smtClean="0">
                <a:solidFill>
                  <a:srgbClr val="137C9B"/>
                </a:solidFill>
              </a:rPr>
              <a:t>Praxis </a:t>
            </a:r>
            <a:r>
              <a:rPr lang="de-DE" altLang="de-DE" sz="2800" b="1" dirty="0">
                <a:solidFill>
                  <a:schemeClr val="accent1"/>
                </a:solidFill>
              </a:rPr>
              <a:t>+ Aufzeigen von Umsatzpotenzialen</a:t>
            </a:r>
          </a:p>
        </p:txBody>
      </p:sp>
    </p:spTree>
    <p:extLst>
      <p:ext uri="{BB962C8B-B14F-4D97-AF65-F5344CB8AC3E}">
        <p14:creationId xmlns:p14="http://schemas.microsoft.com/office/powerpoint/2010/main" val="70282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5" name="Textplatzhalter 4"/>
          <p:cNvSpPr>
            <a:spLocks noGrp="1"/>
          </p:cNvSpPr>
          <p:nvPr>
            <p:ph type="body" sz="quarter" idx="10"/>
          </p:nvPr>
        </p:nvSpPr>
        <p:spPr/>
        <p:txBody>
          <a:bodyPr/>
          <a:lstStyle/>
          <a:p>
            <a:r>
              <a:rPr lang="de-DE" dirty="0" smtClean="0"/>
              <a:t>BU </a:t>
            </a:r>
            <a:r>
              <a:rPr lang="de-DE" dirty="0"/>
              <a:t>privat am Beispiel Allianz-Aktion</a:t>
            </a:r>
          </a:p>
        </p:txBody>
      </p:sp>
      <p:sp>
        <p:nvSpPr>
          <p:cNvPr id="4" name="Titel 3"/>
          <p:cNvSpPr>
            <a:spLocks noGrp="1"/>
          </p:cNvSpPr>
          <p:nvPr>
            <p:ph type="title"/>
          </p:nvPr>
        </p:nvSpPr>
        <p:spPr/>
        <p:txBody>
          <a:bodyPr/>
          <a:lstStyle/>
          <a:p>
            <a:r>
              <a:rPr lang="de-DE" dirty="0" smtClean="0"/>
              <a:t>Fallbeispiel Biometrie </a:t>
            </a:r>
            <a:endParaRPr lang="de-DE" dirty="0"/>
          </a:p>
        </p:txBody>
      </p:sp>
      <p:sp>
        <p:nvSpPr>
          <p:cNvPr id="6" name="Textplatzhalter 5"/>
          <p:cNvSpPr>
            <a:spLocks noGrp="1"/>
          </p:cNvSpPr>
          <p:nvPr>
            <p:ph type="body" sz="half" idx="11"/>
          </p:nvPr>
        </p:nvSpPr>
        <p:spPr/>
        <p:txBody>
          <a:bodyPr/>
          <a:lstStyle/>
          <a:p>
            <a:pPr>
              <a:buFont typeface="Wingdings" panose="05000000000000000000" pitchFamily="2" charset="2"/>
              <a:buChar char="Ø"/>
            </a:pPr>
            <a:r>
              <a:rPr lang="de-DE" sz="1800" dirty="0">
                <a:solidFill>
                  <a:srgbClr val="137C9B"/>
                </a:solidFill>
              </a:rPr>
              <a:t> bestehender Schutz: </a:t>
            </a:r>
          </a:p>
          <a:p>
            <a:pPr marL="715963" indent="-174625">
              <a:lnSpc>
                <a:spcPct val="100000"/>
              </a:lnSpc>
              <a:spcBef>
                <a:spcPts val="0"/>
              </a:spcBef>
            </a:pPr>
            <a:r>
              <a:rPr lang="de-DE" sz="1400" dirty="0" smtClean="0"/>
              <a:t>Nürnberger </a:t>
            </a:r>
            <a:r>
              <a:rPr lang="de-DE" sz="1400" dirty="0"/>
              <a:t>aus 2007</a:t>
            </a:r>
          </a:p>
          <a:p>
            <a:pPr marL="715963" indent="-174625">
              <a:lnSpc>
                <a:spcPct val="100000"/>
              </a:lnSpc>
              <a:spcBef>
                <a:spcPts val="0"/>
              </a:spcBef>
            </a:pPr>
            <a:r>
              <a:rPr lang="de-DE" sz="1400" dirty="0"/>
              <a:t>BU-Rente: 2.494 Euro mtl. bis 60 </a:t>
            </a:r>
          </a:p>
          <a:p>
            <a:pPr marL="715963" indent="-174625">
              <a:lnSpc>
                <a:spcPct val="100000"/>
              </a:lnSpc>
              <a:spcBef>
                <a:spcPts val="0"/>
              </a:spcBef>
            </a:pPr>
            <a:r>
              <a:rPr lang="de-DE" sz="1400" dirty="0"/>
              <a:t>Beruf: Prozessleitelektroniker </a:t>
            </a:r>
          </a:p>
          <a:p>
            <a:pPr marL="715963" indent="-174625">
              <a:lnSpc>
                <a:spcPct val="100000"/>
              </a:lnSpc>
              <a:spcBef>
                <a:spcPts val="0"/>
              </a:spcBef>
            </a:pPr>
            <a:r>
              <a:rPr lang="de-DE" sz="1400" dirty="0"/>
              <a:t>Aktueller Beitrag: 106,75 Euro brutto / 82,87 Euro netto mtl. </a:t>
            </a:r>
          </a:p>
          <a:p>
            <a:pPr marL="715963" indent="-174625">
              <a:lnSpc>
                <a:spcPct val="100000"/>
              </a:lnSpc>
              <a:spcBef>
                <a:spcPts val="0"/>
              </a:spcBef>
            </a:pPr>
            <a:r>
              <a:rPr lang="de-DE" sz="1400" dirty="0"/>
              <a:t>Gesundheitszustand: Hexenschuss mit Massagen in 2019 / Psychotherapie in 2018, 20 Sitzungen, abgeschlossen in </a:t>
            </a:r>
            <a:r>
              <a:rPr lang="de-DE" sz="1400" dirty="0" smtClean="0"/>
              <a:t>6/2019</a:t>
            </a:r>
            <a:endParaRPr lang="de-DE" sz="1600" dirty="0"/>
          </a:p>
          <a:p>
            <a:pPr>
              <a:buFont typeface="Wingdings" panose="05000000000000000000" pitchFamily="2" charset="2"/>
              <a:buChar char="Ø"/>
            </a:pPr>
            <a:r>
              <a:rPr lang="de-DE" dirty="0" smtClean="0">
                <a:solidFill>
                  <a:srgbClr val="137C9B"/>
                </a:solidFill>
              </a:rPr>
              <a:t> </a:t>
            </a:r>
            <a:r>
              <a:rPr lang="de-DE" sz="1800" dirty="0">
                <a:solidFill>
                  <a:srgbClr val="137C9B"/>
                </a:solidFill>
              </a:rPr>
              <a:t>neuer Schutz: </a:t>
            </a:r>
          </a:p>
          <a:p>
            <a:pPr marL="715963" indent="-174625">
              <a:lnSpc>
                <a:spcPct val="100000"/>
              </a:lnSpc>
              <a:spcBef>
                <a:spcPts val="0"/>
              </a:spcBef>
            </a:pPr>
            <a:r>
              <a:rPr lang="de-DE" sz="1400" dirty="0"/>
              <a:t>Allianz-Aktion </a:t>
            </a:r>
          </a:p>
          <a:p>
            <a:pPr marL="715963" indent="-174625">
              <a:lnSpc>
                <a:spcPct val="100000"/>
              </a:lnSpc>
              <a:spcBef>
                <a:spcPts val="0"/>
              </a:spcBef>
            </a:pPr>
            <a:r>
              <a:rPr lang="de-DE" sz="1400" dirty="0"/>
              <a:t>BU-Rente: 1.625 Euro mtl. (1.250 Euro garantiert) bis 65 (alternativ 67 angeboten)</a:t>
            </a:r>
          </a:p>
          <a:p>
            <a:pPr marL="715963" indent="-174625">
              <a:lnSpc>
                <a:spcPct val="100000"/>
              </a:lnSpc>
              <a:spcBef>
                <a:spcPts val="0"/>
              </a:spcBef>
            </a:pPr>
            <a:r>
              <a:rPr lang="de-DE" sz="1400" dirty="0"/>
              <a:t>Beruf: Automatisierungstechniker mit Personalverantwortung über 6 Mitarbeiter</a:t>
            </a:r>
          </a:p>
          <a:p>
            <a:pPr marL="715963" indent="-174625">
              <a:lnSpc>
                <a:spcPct val="100000"/>
              </a:lnSpc>
              <a:spcBef>
                <a:spcPts val="0"/>
              </a:spcBef>
            </a:pPr>
            <a:r>
              <a:rPr lang="de-DE" sz="1400" dirty="0"/>
              <a:t>Beitrag: 85,94 Euro </a:t>
            </a:r>
          </a:p>
          <a:p>
            <a:pPr marL="715963" indent="-174625">
              <a:lnSpc>
                <a:spcPct val="100000"/>
              </a:lnSpc>
              <a:spcBef>
                <a:spcPts val="0"/>
              </a:spcBef>
            </a:pPr>
            <a:r>
              <a:rPr lang="de-DE" sz="1400" dirty="0"/>
              <a:t>Inkl. AU-Schutz </a:t>
            </a:r>
          </a:p>
          <a:p>
            <a:pPr marL="715963" indent="-174625">
              <a:lnSpc>
                <a:spcPct val="100000"/>
              </a:lnSpc>
              <a:spcBef>
                <a:spcPts val="0"/>
              </a:spcBef>
            </a:pPr>
            <a:endParaRPr lang="de-DE" sz="1400" dirty="0"/>
          </a:p>
          <a:p>
            <a:pPr marL="715963" indent="-174625">
              <a:lnSpc>
                <a:spcPct val="100000"/>
              </a:lnSpc>
              <a:spcBef>
                <a:spcPts val="0"/>
              </a:spcBef>
            </a:pPr>
            <a:r>
              <a:rPr lang="de-DE" sz="1400" dirty="0"/>
              <a:t>Nürnberger</a:t>
            </a:r>
          </a:p>
          <a:p>
            <a:pPr marL="715963" indent="-174625">
              <a:lnSpc>
                <a:spcPct val="100000"/>
              </a:lnSpc>
              <a:spcBef>
                <a:spcPts val="0"/>
              </a:spcBef>
            </a:pPr>
            <a:r>
              <a:rPr lang="de-DE" sz="1400" dirty="0"/>
              <a:t>Reduziert auf 850 Euro mtl. </a:t>
            </a:r>
          </a:p>
          <a:p>
            <a:pPr marL="715963" indent="-174625">
              <a:lnSpc>
                <a:spcPct val="100000"/>
              </a:lnSpc>
              <a:spcBef>
                <a:spcPts val="0"/>
              </a:spcBef>
            </a:pPr>
            <a:r>
              <a:rPr lang="de-DE" sz="1400" dirty="0"/>
              <a:t>Neuer Beitrag: ca. 30 Euro mtl. </a:t>
            </a:r>
          </a:p>
          <a:p>
            <a:pPr marL="715963" indent="-174625">
              <a:lnSpc>
                <a:spcPct val="100000"/>
              </a:lnSpc>
              <a:spcBef>
                <a:spcPts val="0"/>
              </a:spcBef>
            </a:pPr>
            <a:endParaRPr lang="de-DE" sz="1400" dirty="0"/>
          </a:p>
          <a:p>
            <a:pPr marL="827088" indent="-285750">
              <a:lnSpc>
                <a:spcPct val="100000"/>
              </a:lnSpc>
              <a:spcBef>
                <a:spcPts val="0"/>
              </a:spcBef>
              <a:buFont typeface="Wingdings" panose="05000000000000000000" pitchFamily="2" charset="2"/>
              <a:buChar char="Ø"/>
            </a:pPr>
            <a:r>
              <a:rPr lang="de-DE" sz="1400" dirty="0">
                <a:solidFill>
                  <a:srgbClr val="137C9B"/>
                </a:solidFill>
              </a:rPr>
              <a:t>Mehraufwand für deutlich besseren Schutz: ca. 33 Euro mtl. / finanziert aus Nettolohnerhöhung      </a:t>
            </a:r>
            <a:r>
              <a:rPr lang="de-DE" sz="1600" b="1" dirty="0">
                <a:solidFill>
                  <a:srgbClr val="137C9B"/>
                </a:solidFill>
              </a:rPr>
              <a:t>40 UE </a:t>
            </a:r>
          </a:p>
          <a:p>
            <a:endParaRPr lang="de-DE" dirty="0"/>
          </a:p>
        </p:txBody>
      </p:sp>
    </p:spTree>
    <p:extLst>
      <p:ext uri="{BB962C8B-B14F-4D97-AF65-F5344CB8AC3E}">
        <p14:creationId xmlns:p14="http://schemas.microsoft.com/office/powerpoint/2010/main" val="1579056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2" cstate="print"/>
          <a:srcRect l="894" t="2663" b="3878"/>
          <a:stretch/>
        </p:blipFill>
        <p:spPr bwMode="auto">
          <a:xfrm>
            <a:off x="1028700" y="2800350"/>
            <a:ext cx="6758194" cy="3359150"/>
          </a:xfrm>
          <a:prstGeom prst="rect">
            <a:avLst/>
          </a:prstGeom>
          <a:noFill/>
          <a:ln w="9525">
            <a:noFill/>
            <a:miter lim="800000"/>
            <a:headEnd/>
            <a:tailEnd/>
          </a:ln>
          <a:effectLst/>
        </p:spPr>
      </p:pic>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5" name="Textplatzhalter 4"/>
          <p:cNvSpPr>
            <a:spLocks noGrp="1"/>
          </p:cNvSpPr>
          <p:nvPr>
            <p:ph type="body" sz="quarter" idx="10"/>
          </p:nvPr>
        </p:nvSpPr>
        <p:spPr>
          <a:xfrm>
            <a:off x="364584" y="1565036"/>
            <a:ext cx="11347991" cy="395680"/>
          </a:xfrm>
        </p:spPr>
        <p:txBody>
          <a:bodyPr/>
          <a:lstStyle/>
          <a:p>
            <a:r>
              <a:rPr lang="de-DE" dirty="0" smtClean="0"/>
              <a:t>BU </a:t>
            </a:r>
            <a:r>
              <a:rPr lang="de-DE" dirty="0" err="1" smtClean="0"/>
              <a:t>bAV</a:t>
            </a:r>
            <a:r>
              <a:rPr lang="de-DE" dirty="0" smtClean="0"/>
              <a:t> </a:t>
            </a:r>
            <a:r>
              <a:rPr lang="de-DE" dirty="0"/>
              <a:t>am Beispiel </a:t>
            </a:r>
            <a:r>
              <a:rPr lang="de-DE" dirty="0" smtClean="0"/>
              <a:t>Allianz-Gruppenvertrag</a:t>
            </a:r>
            <a:endParaRPr lang="de-DE" dirty="0"/>
          </a:p>
        </p:txBody>
      </p:sp>
      <p:sp>
        <p:nvSpPr>
          <p:cNvPr id="4" name="Titel 3"/>
          <p:cNvSpPr>
            <a:spLocks noGrp="1"/>
          </p:cNvSpPr>
          <p:nvPr>
            <p:ph type="title"/>
          </p:nvPr>
        </p:nvSpPr>
        <p:spPr/>
        <p:txBody>
          <a:bodyPr/>
          <a:lstStyle/>
          <a:p>
            <a:r>
              <a:rPr lang="de-DE" dirty="0" smtClean="0"/>
              <a:t>Fallbeispiel Biometrie </a:t>
            </a:r>
            <a:endParaRPr lang="de-DE" dirty="0"/>
          </a:p>
        </p:txBody>
      </p:sp>
      <p:sp>
        <p:nvSpPr>
          <p:cNvPr id="6" name="Textplatzhalter 5"/>
          <p:cNvSpPr>
            <a:spLocks noGrp="1"/>
          </p:cNvSpPr>
          <p:nvPr>
            <p:ph type="body" sz="half" idx="11"/>
          </p:nvPr>
        </p:nvSpPr>
        <p:spPr>
          <a:xfrm>
            <a:off x="423212" y="1960716"/>
            <a:ext cx="11343218" cy="3725513"/>
          </a:xfrm>
        </p:spPr>
        <p:txBody>
          <a:bodyPr/>
          <a:lstStyle/>
          <a:p>
            <a:pPr>
              <a:buFont typeface="Wingdings" panose="05000000000000000000" pitchFamily="2" charset="2"/>
              <a:buChar char="Ø"/>
            </a:pPr>
            <a:r>
              <a:rPr lang="de-DE" sz="1400" dirty="0">
                <a:solidFill>
                  <a:srgbClr val="137C9B"/>
                </a:solidFill>
              </a:rPr>
              <a:t> bestehender Schutz: </a:t>
            </a:r>
          </a:p>
          <a:p>
            <a:pPr marL="715963" indent="-174625">
              <a:lnSpc>
                <a:spcPct val="100000"/>
              </a:lnSpc>
              <a:spcBef>
                <a:spcPts val="0"/>
              </a:spcBef>
            </a:pPr>
            <a:r>
              <a:rPr lang="de-DE" sz="1400" dirty="0" smtClean="0"/>
              <a:t>Nicht vorhanden I Asthmatische Erkrankung liegt vor ohne längere AU, regelmäßige Medikation</a:t>
            </a:r>
            <a:endParaRPr lang="de-DE" sz="1600" dirty="0" smtClean="0"/>
          </a:p>
          <a:p>
            <a:pPr>
              <a:buFont typeface="Wingdings" panose="05000000000000000000" pitchFamily="2" charset="2"/>
              <a:buChar char="Ø"/>
            </a:pPr>
            <a:r>
              <a:rPr lang="de-DE" dirty="0" smtClean="0">
                <a:solidFill>
                  <a:srgbClr val="137C9B"/>
                </a:solidFill>
              </a:rPr>
              <a:t> </a:t>
            </a:r>
            <a:r>
              <a:rPr lang="de-DE" sz="1400" dirty="0" smtClean="0">
                <a:solidFill>
                  <a:srgbClr val="137C9B"/>
                </a:solidFill>
              </a:rPr>
              <a:t>Ansatz bei anspruchsvollem Arbeitnehmer (FP-Termin vorausgegangen)</a:t>
            </a:r>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smtClean="0"/>
          </a:p>
          <a:p>
            <a:pPr marL="715963" indent="-174625">
              <a:lnSpc>
                <a:spcPct val="100000"/>
              </a:lnSpc>
              <a:spcBef>
                <a:spcPts val="0"/>
              </a:spcBef>
            </a:pPr>
            <a:endParaRPr lang="de-DE" sz="1400" dirty="0"/>
          </a:p>
          <a:p>
            <a:pPr marL="541338" indent="0">
              <a:lnSpc>
                <a:spcPct val="100000"/>
              </a:lnSpc>
              <a:spcBef>
                <a:spcPts val="0"/>
              </a:spcBef>
              <a:buNone/>
            </a:pPr>
            <a:endParaRPr lang="de-DE" sz="1400" dirty="0"/>
          </a:p>
          <a:p>
            <a:pPr marL="884238">
              <a:lnSpc>
                <a:spcPct val="100000"/>
              </a:lnSpc>
              <a:spcBef>
                <a:spcPts val="0"/>
              </a:spcBef>
              <a:buFont typeface="Wingdings" panose="05000000000000000000" pitchFamily="2" charset="2"/>
              <a:buChar char="Ø"/>
            </a:pPr>
            <a:r>
              <a:rPr lang="de-DE" sz="1400" dirty="0" smtClean="0">
                <a:solidFill>
                  <a:srgbClr val="137C9B"/>
                </a:solidFill>
              </a:rPr>
              <a:t>Ergebnis</a:t>
            </a:r>
            <a:r>
              <a:rPr lang="de-DE" sz="1400" dirty="0">
                <a:solidFill>
                  <a:srgbClr val="137C9B"/>
                </a:solidFill>
              </a:rPr>
              <a:t>: zufriedener Mitarbeiter (Analyse folgt durch Mitarbeiter aus Team</a:t>
            </a:r>
            <a:r>
              <a:rPr lang="de-DE" sz="1400" dirty="0">
                <a:solidFill>
                  <a:srgbClr val="0070C0"/>
                </a:solidFill>
              </a:rPr>
              <a:t>) </a:t>
            </a:r>
            <a:r>
              <a:rPr lang="de-DE" sz="1800" b="1" dirty="0" smtClean="0">
                <a:solidFill>
                  <a:srgbClr val="137C9B"/>
                </a:solidFill>
              </a:rPr>
              <a:t>63</a:t>
            </a:r>
            <a:r>
              <a:rPr lang="de-DE" b="1" dirty="0" smtClean="0">
                <a:solidFill>
                  <a:srgbClr val="137C9B"/>
                </a:solidFill>
              </a:rPr>
              <a:t> </a:t>
            </a:r>
            <a:r>
              <a:rPr lang="de-DE" sz="1600" b="1" dirty="0">
                <a:solidFill>
                  <a:srgbClr val="137C9B"/>
                </a:solidFill>
              </a:rPr>
              <a:t>UE </a:t>
            </a:r>
          </a:p>
          <a:p>
            <a:endParaRPr lang="de-DE" dirty="0"/>
          </a:p>
        </p:txBody>
      </p:sp>
    </p:spTree>
    <p:extLst>
      <p:ext uri="{BB962C8B-B14F-4D97-AF65-F5344CB8AC3E}">
        <p14:creationId xmlns:p14="http://schemas.microsoft.com/office/powerpoint/2010/main" val="2762766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5" name="Textplatzhalter 4"/>
          <p:cNvSpPr>
            <a:spLocks noGrp="1"/>
          </p:cNvSpPr>
          <p:nvPr>
            <p:ph type="body" sz="quarter" idx="10"/>
          </p:nvPr>
        </p:nvSpPr>
        <p:spPr>
          <a:xfrm>
            <a:off x="364584" y="1565036"/>
            <a:ext cx="11347991" cy="395680"/>
          </a:xfrm>
        </p:spPr>
        <p:txBody>
          <a:bodyPr/>
          <a:lstStyle/>
          <a:p>
            <a:r>
              <a:rPr lang="de-DE" dirty="0" smtClean="0"/>
              <a:t>Ø Potenzial, Zeitaufwand</a:t>
            </a:r>
            <a:endParaRPr lang="de-DE" dirty="0"/>
          </a:p>
        </p:txBody>
      </p:sp>
      <p:sp>
        <p:nvSpPr>
          <p:cNvPr id="4" name="Titel 3"/>
          <p:cNvSpPr>
            <a:spLocks noGrp="1"/>
          </p:cNvSpPr>
          <p:nvPr>
            <p:ph type="title"/>
          </p:nvPr>
        </p:nvSpPr>
        <p:spPr/>
        <p:txBody>
          <a:bodyPr/>
          <a:lstStyle/>
          <a:p>
            <a:r>
              <a:rPr lang="de-DE" dirty="0" smtClean="0"/>
              <a:t>Aufzeigen von Umsatzpotenzialen</a:t>
            </a:r>
            <a:endParaRPr lang="de-DE" dirty="0"/>
          </a:p>
        </p:txBody>
      </p:sp>
      <p:sp>
        <p:nvSpPr>
          <p:cNvPr id="6" name="Textplatzhalter 5"/>
          <p:cNvSpPr>
            <a:spLocks noGrp="1"/>
          </p:cNvSpPr>
          <p:nvPr>
            <p:ph type="body" sz="half" idx="11"/>
          </p:nvPr>
        </p:nvSpPr>
        <p:spPr>
          <a:xfrm>
            <a:off x="364220" y="1960717"/>
            <a:ext cx="11402210" cy="526452"/>
          </a:xfrm>
        </p:spPr>
        <p:txBody>
          <a:bodyPr/>
          <a:lstStyle/>
          <a:p>
            <a:pPr marL="541338" indent="0">
              <a:lnSpc>
                <a:spcPct val="100000"/>
              </a:lnSpc>
              <a:spcBef>
                <a:spcPts val="0"/>
              </a:spcBef>
              <a:buNone/>
            </a:pPr>
            <a:endParaRPr lang="de-DE" sz="1600" dirty="0" smtClean="0"/>
          </a:p>
          <a:p>
            <a:pPr marL="541338" indent="0">
              <a:lnSpc>
                <a:spcPct val="100000"/>
              </a:lnSpc>
              <a:spcBef>
                <a:spcPts val="0"/>
              </a:spcBef>
              <a:buNone/>
            </a:pPr>
            <a:r>
              <a:rPr lang="de-DE" sz="1600" dirty="0" smtClean="0"/>
              <a:t>Minimalansatz: </a:t>
            </a:r>
          </a:p>
          <a:p>
            <a:pPr marL="541338" indent="0">
              <a:lnSpc>
                <a:spcPct val="100000"/>
              </a:lnSpc>
              <a:spcBef>
                <a:spcPts val="0"/>
              </a:spcBef>
              <a:buNone/>
            </a:pPr>
            <a:endParaRPr lang="de-DE" sz="1600" dirty="0"/>
          </a:p>
          <a:p>
            <a:pPr marL="541338" indent="0">
              <a:lnSpc>
                <a:spcPct val="100000"/>
              </a:lnSpc>
              <a:spcBef>
                <a:spcPts val="0"/>
              </a:spcBef>
              <a:buNone/>
            </a:pPr>
            <a:r>
              <a:rPr lang="de-DE" sz="1600" dirty="0" smtClean="0"/>
              <a:t>30 Servicetermine im Jahr (&lt; 3 im Monat) </a:t>
            </a:r>
          </a:p>
          <a:p>
            <a:pPr marL="541338" indent="0">
              <a:lnSpc>
                <a:spcPct val="100000"/>
              </a:lnSpc>
              <a:spcBef>
                <a:spcPts val="0"/>
              </a:spcBef>
              <a:buNone/>
            </a:pPr>
            <a:endParaRPr lang="de-DE" sz="1600" dirty="0"/>
          </a:p>
          <a:p>
            <a:pPr marL="541338" indent="0">
              <a:lnSpc>
                <a:spcPct val="100000"/>
              </a:lnSpc>
              <a:spcBef>
                <a:spcPts val="0"/>
              </a:spcBef>
              <a:buNone/>
            </a:pPr>
            <a:r>
              <a:rPr lang="de-DE" sz="1600" dirty="0" smtClean="0"/>
              <a:t>Zeitaufwand: Ø je Termin für Vorbereitung, Durchführung digital und Nacharbeit = 4 Std. </a:t>
            </a:r>
          </a:p>
          <a:p>
            <a:pPr marL="541338" indent="0">
              <a:lnSpc>
                <a:spcPct val="100000"/>
              </a:lnSpc>
              <a:spcBef>
                <a:spcPts val="0"/>
              </a:spcBef>
              <a:buNone/>
            </a:pPr>
            <a:endParaRPr lang="de-DE" sz="1600" dirty="0"/>
          </a:p>
          <a:p>
            <a:pPr marL="541338" indent="0">
              <a:lnSpc>
                <a:spcPct val="100000"/>
              </a:lnSpc>
              <a:spcBef>
                <a:spcPts val="0"/>
              </a:spcBef>
              <a:buNone/>
            </a:pPr>
            <a:r>
              <a:rPr lang="de-DE" sz="1600" dirty="0" smtClean="0"/>
              <a:t>Reales Ø Umsatzpotenzial je Termin =  min. 40 UE </a:t>
            </a:r>
          </a:p>
          <a:p>
            <a:pPr marL="541338" indent="0">
              <a:lnSpc>
                <a:spcPct val="100000"/>
              </a:lnSpc>
              <a:spcBef>
                <a:spcPts val="0"/>
              </a:spcBef>
              <a:buNone/>
            </a:pPr>
            <a:endParaRPr lang="de-DE" sz="1600" dirty="0"/>
          </a:p>
          <a:p>
            <a:pPr marL="541338" indent="0">
              <a:lnSpc>
                <a:spcPct val="100000"/>
              </a:lnSpc>
              <a:spcBef>
                <a:spcPts val="0"/>
              </a:spcBef>
              <a:buNone/>
            </a:pPr>
            <a:r>
              <a:rPr lang="de-DE" sz="1600" dirty="0" smtClean="0"/>
              <a:t>Gesamtzeitaufwand = 120 Std. </a:t>
            </a:r>
            <a:r>
              <a:rPr lang="de-DE" sz="1600" dirty="0" smtClean="0">
                <a:sym typeface="Wingdings" panose="05000000000000000000" pitchFamily="2" charset="2"/>
              </a:rPr>
              <a:t> Gesamtumsatzpotenzial = 1.200 UE (20€-Stufe = 200 € Std.)</a:t>
            </a:r>
          </a:p>
          <a:p>
            <a:pPr marL="541338" indent="0">
              <a:lnSpc>
                <a:spcPct val="100000"/>
              </a:lnSpc>
              <a:spcBef>
                <a:spcPts val="0"/>
              </a:spcBef>
              <a:buNone/>
            </a:pPr>
            <a:endParaRPr lang="de-DE" sz="1600" dirty="0">
              <a:sym typeface="Wingdings" panose="05000000000000000000" pitchFamily="2" charset="2"/>
            </a:endParaRPr>
          </a:p>
          <a:p>
            <a:pPr marL="827088" indent="-285750">
              <a:lnSpc>
                <a:spcPct val="100000"/>
              </a:lnSpc>
              <a:spcBef>
                <a:spcPts val="0"/>
              </a:spcBef>
            </a:pPr>
            <a:r>
              <a:rPr lang="de-DE" sz="1600" dirty="0" smtClean="0">
                <a:sym typeface="Wingdings" panose="05000000000000000000" pitchFamily="2" charset="2"/>
              </a:rPr>
              <a:t>30x </a:t>
            </a:r>
            <a:r>
              <a:rPr lang="de-DE" sz="1600" dirty="0" err="1" smtClean="0">
                <a:sym typeface="Wingdings" panose="05000000000000000000" pitchFamily="2" charset="2"/>
              </a:rPr>
              <a:t>Empfehlungsnahme</a:t>
            </a:r>
            <a:r>
              <a:rPr lang="de-DE" sz="1600" dirty="0" smtClean="0">
                <a:sym typeface="Wingdings" panose="05000000000000000000" pitchFamily="2" charset="2"/>
              </a:rPr>
              <a:t>, Neukunden?</a:t>
            </a:r>
          </a:p>
          <a:p>
            <a:pPr marL="827088" indent="-285750">
              <a:lnSpc>
                <a:spcPct val="100000"/>
              </a:lnSpc>
              <a:spcBef>
                <a:spcPts val="0"/>
              </a:spcBef>
            </a:pPr>
            <a:r>
              <a:rPr lang="de-DE" sz="1600" dirty="0" smtClean="0">
                <a:sym typeface="Wingdings" panose="05000000000000000000" pitchFamily="2" charset="2"/>
              </a:rPr>
              <a:t>30x Ansprache AG, Firmenkunden, </a:t>
            </a:r>
            <a:r>
              <a:rPr lang="de-DE" sz="1600" dirty="0" err="1" smtClean="0">
                <a:sym typeface="Wingdings" panose="05000000000000000000" pitchFamily="2" charset="2"/>
              </a:rPr>
              <a:t>bAV</a:t>
            </a:r>
            <a:r>
              <a:rPr lang="de-DE" sz="1600" dirty="0" smtClean="0">
                <a:sym typeface="Wingdings" panose="05000000000000000000" pitchFamily="2" charset="2"/>
              </a:rPr>
              <a:t>? </a:t>
            </a:r>
          </a:p>
          <a:p>
            <a:pPr marL="827088" indent="-285750">
              <a:lnSpc>
                <a:spcPct val="100000"/>
              </a:lnSpc>
              <a:spcBef>
                <a:spcPts val="0"/>
              </a:spcBef>
            </a:pPr>
            <a:r>
              <a:rPr lang="de-DE" sz="1600" dirty="0" smtClean="0">
                <a:sym typeface="Wingdings" panose="05000000000000000000" pitchFamily="2" charset="2"/>
              </a:rPr>
              <a:t>Kinderansprache, Neukunden von morgen?</a:t>
            </a:r>
          </a:p>
          <a:p>
            <a:pPr marL="827088" indent="-285750">
              <a:lnSpc>
                <a:spcPct val="100000"/>
              </a:lnSpc>
              <a:spcBef>
                <a:spcPts val="0"/>
              </a:spcBef>
            </a:pPr>
            <a:r>
              <a:rPr lang="de-DE" sz="1600" dirty="0" smtClean="0">
                <a:sym typeface="Wingdings" panose="05000000000000000000" pitchFamily="2" charset="2"/>
              </a:rPr>
              <a:t>Haftungssicherheit wiederhergestellt oder geheilt </a:t>
            </a:r>
          </a:p>
          <a:p>
            <a:pPr marL="827088" indent="-285750">
              <a:lnSpc>
                <a:spcPct val="100000"/>
              </a:lnSpc>
              <a:spcBef>
                <a:spcPts val="0"/>
              </a:spcBef>
            </a:pPr>
            <a:r>
              <a:rPr lang="de-DE" sz="1600" dirty="0" smtClean="0">
                <a:sym typeface="Wingdings" panose="05000000000000000000" pitchFamily="2" charset="2"/>
              </a:rPr>
              <a:t>Erfüllung Serviceversprechen, Auffrischung Kundenbeziehung</a:t>
            </a:r>
            <a:endParaRPr lang="de-DE" sz="1600" dirty="0" smtClean="0"/>
          </a:p>
          <a:p>
            <a:pPr marL="541338" indent="0">
              <a:lnSpc>
                <a:spcPct val="100000"/>
              </a:lnSpc>
              <a:spcBef>
                <a:spcPts val="0"/>
              </a:spcBef>
              <a:buNone/>
            </a:pPr>
            <a:endParaRPr lang="de-DE" sz="1600" dirty="0" smtClean="0"/>
          </a:p>
          <a:p>
            <a:pPr marL="541338" indent="0">
              <a:lnSpc>
                <a:spcPct val="100000"/>
              </a:lnSpc>
              <a:spcBef>
                <a:spcPts val="0"/>
              </a:spcBef>
              <a:buNone/>
            </a:pPr>
            <a:endParaRPr lang="de-DE" sz="1600" dirty="0"/>
          </a:p>
        </p:txBody>
      </p:sp>
    </p:spTree>
    <p:extLst>
      <p:ext uri="{BB962C8B-B14F-4D97-AF65-F5344CB8AC3E}">
        <p14:creationId xmlns:p14="http://schemas.microsoft.com/office/powerpoint/2010/main" val="3299126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5" name="Titel 4"/>
          <p:cNvSpPr>
            <a:spLocks noGrp="1"/>
          </p:cNvSpPr>
          <p:nvPr>
            <p:ph type="title"/>
          </p:nvPr>
        </p:nvSpPr>
        <p:spPr/>
        <p:txBody>
          <a:bodyPr/>
          <a:lstStyle/>
          <a:p>
            <a:r>
              <a:rPr lang="de-DE" dirty="0"/>
              <a:t>Vertriebsthemen 2023 im Breitengeschäft kompakt</a:t>
            </a:r>
          </a:p>
        </p:txBody>
      </p:sp>
      <p:sp>
        <p:nvSpPr>
          <p:cNvPr id="6" name="Textplatzhalter 5"/>
          <p:cNvSpPr>
            <a:spLocks noGrp="1"/>
          </p:cNvSpPr>
          <p:nvPr>
            <p:ph type="body" sz="half" idx="2"/>
          </p:nvPr>
        </p:nvSpPr>
        <p:spPr/>
        <p:txBody>
          <a:bodyPr/>
          <a:lstStyle/>
          <a:p>
            <a:r>
              <a:rPr lang="de-DE" dirty="0" smtClean="0"/>
              <a:t>Einsatz der Checkliste Beratungsprozess innerhalb Servicetermin sowie Beratung</a:t>
            </a:r>
          </a:p>
          <a:p>
            <a:endParaRPr lang="de-DE" dirty="0" smtClean="0"/>
          </a:p>
          <a:p>
            <a:r>
              <a:rPr lang="de-DE" dirty="0" smtClean="0"/>
              <a:t>Serviceterminvorbereitung (Selektion über </a:t>
            </a:r>
            <a:r>
              <a:rPr lang="de-DE" dirty="0" err="1" smtClean="0"/>
              <a:t>SmartAdmin</a:t>
            </a:r>
            <a:r>
              <a:rPr lang="de-DE" dirty="0" smtClean="0"/>
              <a:t>; unabdingbar Update vom Kunden; Aufgreifen jeder Sparte)</a:t>
            </a:r>
          </a:p>
          <a:p>
            <a:endParaRPr lang="de-DE" dirty="0" smtClean="0"/>
          </a:p>
          <a:p>
            <a:r>
              <a:rPr lang="de-DE" altLang="de-DE" dirty="0"/>
              <a:t>Haftungskonforme Dokumentation </a:t>
            </a:r>
            <a:r>
              <a:rPr lang="de-DE" altLang="de-DE" dirty="0" smtClean="0"/>
              <a:t>sicherstellen </a:t>
            </a:r>
            <a:endParaRPr lang="de-DE" altLang="de-DE" dirty="0"/>
          </a:p>
          <a:p>
            <a:endParaRPr lang="de-DE" altLang="de-DE" dirty="0"/>
          </a:p>
          <a:p>
            <a:r>
              <a:rPr lang="de-DE" altLang="de-DE" dirty="0"/>
              <a:t>TOP-Vertriebsthemen im Breitengeschäft</a:t>
            </a:r>
          </a:p>
          <a:p>
            <a:endParaRPr lang="de-DE" altLang="de-DE" dirty="0"/>
          </a:p>
          <a:p>
            <a:r>
              <a:rPr lang="de-DE" altLang="de-DE" dirty="0"/>
              <a:t>Fallbeispiele aus der </a:t>
            </a:r>
            <a:r>
              <a:rPr lang="de-DE" altLang="de-DE" dirty="0" smtClean="0"/>
              <a:t>Praxis + Aufzeigen von Umsatzpotenzialen</a:t>
            </a:r>
            <a:endParaRPr lang="de-DE" altLang="de-DE" dirty="0"/>
          </a:p>
          <a:p>
            <a:pPr marL="0" indent="0">
              <a:buNone/>
            </a:pPr>
            <a:endParaRPr lang="de-DE" dirty="0"/>
          </a:p>
        </p:txBody>
      </p:sp>
    </p:spTree>
    <p:extLst>
      <p:ext uri="{BB962C8B-B14F-4D97-AF65-F5344CB8AC3E}">
        <p14:creationId xmlns:p14="http://schemas.microsoft.com/office/powerpoint/2010/main" val="27289844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r>
              <a:rPr lang="de-DE" b="1" u="sng" dirty="0" smtClean="0"/>
              <a:t>Vom Privatkundenberater zum Firmenkundenspezialisten und/oder Belegschaftsfachmann! </a:t>
            </a:r>
          </a:p>
          <a:p>
            <a:endParaRPr lang="de-DE" sz="800" b="1" u="sng" dirty="0"/>
          </a:p>
          <a:p>
            <a:r>
              <a:rPr lang="de-DE" b="1" u="sng" dirty="0" smtClean="0"/>
              <a:t>Aufgabenstellung:</a:t>
            </a:r>
          </a:p>
          <a:p>
            <a:pPr marL="342900" indent="-342900">
              <a:buFontTx/>
              <a:buChar char="-"/>
            </a:pPr>
            <a:r>
              <a:rPr lang="de-DE" dirty="0" smtClean="0"/>
              <a:t>Markt verändert sich, immer mehr Regulierung?, </a:t>
            </a:r>
            <a:r>
              <a:rPr lang="de-DE" dirty="0" smtClean="0"/>
              <a:t>Änderungen in der Provisionswelt?, immer </a:t>
            </a:r>
            <a:r>
              <a:rPr lang="de-DE" dirty="0" smtClean="0"/>
              <a:t>mehr Verwaltungsaufwand in der Privatkundenbetreuung?, haftungsbefreiende Beratung wirklich nachhaltig noch möglich?</a:t>
            </a:r>
          </a:p>
          <a:p>
            <a:pPr marL="342900" indent="-342900">
              <a:buFontTx/>
              <a:buChar char="-"/>
            </a:pPr>
            <a:r>
              <a:rPr lang="de-DE" dirty="0"/>
              <a:t>g</a:t>
            </a:r>
            <a:r>
              <a:rPr lang="de-DE" dirty="0" smtClean="0"/>
              <a:t>roße attraktive Privatkundenstämme die </a:t>
            </a:r>
            <a:r>
              <a:rPr lang="de-DE" dirty="0" smtClean="0"/>
              <a:t>jedoch weiter </a:t>
            </a:r>
            <a:r>
              <a:rPr lang="de-DE" dirty="0" smtClean="0"/>
              <a:t>betreut werden wollen.</a:t>
            </a:r>
          </a:p>
          <a:p>
            <a:pPr marL="342900" indent="-342900">
              <a:buFontTx/>
              <a:buChar char="-"/>
            </a:pPr>
            <a:r>
              <a:rPr lang="de-DE" dirty="0"/>
              <a:t>a</a:t>
            </a:r>
            <a:r>
              <a:rPr lang="de-DE" dirty="0" smtClean="0"/>
              <a:t>ber auch viele „Karteileichen“ ohne nennenswerten Ertrag?!</a:t>
            </a:r>
          </a:p>
          <a:p>
            <a:pPr marL="342900" indent="-342900">
              <a:buFontTx/>
              <a:buChar char="-"/>
            </a:pPr>
            <a:r>
              <a:rPr lang="de-DE" dirty="0" smtClean="0"/>
              <a:t>20% der Kunden machen 80% des Umsatzes aus.</a:t>
            </a:r>
          </a:p>
          <a:p>
            <a:endParaRPr lang="de-DE" sz="800" dirty="0"/>
          </a:p>
          <a:p>
            <a:r>
              <a:rPr lang="de-DE" b="1" u="sng" dirty="0" smtClean="0"/>
              <a:t>Ergebnis?</a:t>
            </a:r>
          </a:p>
          <a:p>
            <a:r>
              <a:rPr lang="de-DE" dirty="0" smtClean="0"/>
              <a:t>Wie schaffe ich die schrittweise Änderung meines Geschäftsmodells ohne mein bisheriges Kerngeschäft zu verlieren? Das neue tun aber das alte nicht komplett lassen!!!</a:t>
            </a:r>
          </a:p>
        </p:txBody>
      </p:sp>
      <p:sp>
        <p:nvSpPr>
          <p:cNvPr id="4" name="Titel 3"/>
          <p:cNvSpPr>
            <a:spLocks noGrp="1"/>
          </p:cNvSpPr>
          <p:nvPr>
            <p:ph type="title"/>
          </p:nvPr>
        </p:nvSpPr>
        <p:spPr/>
        <p:txBody>
          <a:bodyPr/>
          <a:lstStyle/>
          <a:p>
            <a:r>
              <a:rPr lang="de-DE" dirty="0" smtClean="0"/>
              <a:t>Weitere Zugangswege im Firmen- u. Belegschaftsgeschäft</a:t>
            </a:r>
            <a:endParaRPr lang="de-DE" dirty="0"/>
          </a:p>
        </p:txBody>
      </p:sp>
    </p:spTree>
    <p:extLst>
      <p:ext uri="{BB962C8B-B14F-4D97-AF65-F5344CB8AC3E}">
        <p14:creationId xmlns:p14="http://schemas.microsoft.com/office/powerpoint/2010/main" val="93050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p:txBody>
          <a:bodyPr/>
          <a:lstStyle/>
          <a:p>
            <a:r>
              <a:rPr lang="de-DE" b="1" u="sng" dirty="0"/>
              <a:t>konsequente </a:t>
            </a:r>
            <a:r>
              <a:rPr lang="de-DE" b="1" u="sng" dirty="0" err="1"/>
              <a:t>Empfehlungsnahme</a:t>
            </a:r>
            <a:r>
              <a:rPr lang="de-DE" b="1" u="sng" dirty="0"/>
              <a:t> im </a:t>
            </a:r>
            <a:r>
              <a:rPr lang="de-DE" b="1" u="sng" dirty="0" smtClean="0"/>
              <a:t>Firmenbestand</a:t>
            </a:r>
            <a:endParaRPr lang="de-DE" b="1" u="sng" dirty="0"/>
          </a:p>
          <a:p>
            <a:r>
              <a:rPr lang="de-DE" dirty="0"/>
              <a:t>z.B.:</a:t>
            </a:r>
          </a:p>
          <a:p>
            <a:pPr marL="342900" indent="-342900">
              <a:buFontTx/>
              <a:buChar char="-"/>
            </a:pPr>
            <a:r>
              <a:rPr lang="de-DE" dirty="0"/>
              <a:t>befreundete Unternehmer des Unternehmers (Unternehmer kennt Unternehmer)</a:t>
            </a:r>
          </a:p>
          <a:p>
            <a:pPr marL="342900" indent="-342900">
              <a:buFontTx/>
              <a:buChar char="-"/>
            </a:pPr>
            <a:r>
              <a:rPr lang="de-DE" dirty="0"/>
              <a:t>Partnerfirmen des Bestandskunden</a:t>
            </a:r>
          </a:p>
          <a:p>
            <a:pPr marL="342900" indent="-342900">
              <a:buFontTx/>
              <a:buChar char="-"/>
            </a:pPr>
            <a:r>
              <a:rPr lang="de-DE" dirty="0"/>
              <a:t>(Leistungsbilanzen aufzeigen / Erfolgsstory)</a:t>
            </a:r>
          </a:p>
          <a:p>
            <a:pPr marL="342900" indent="-342900">
              <a:buFontTx/>
              <a:buChar char="-"/>
            </a:pPr>
            <a:endParaRPr lang="de-DE" dirty="0"/>
          </a:p>
          <a:p>
            <a:r>
              <a:rPr lang="de-DE" b="1" u="sng" dirty="0"/>
              <a:t>Direktkontakt nutzen</a:t>
            </a:r>
          </a:p>
          <a:p>
            <a:r>
              <a:rPr lang="de-DE" dirty="0"/>
              <a:t>z.B.:</a:t>
            </a:r>
          </a:p>
          <a:p>
            <a:pPr marL="342900" indent="-342900">
              <a:buFontTx/>
              <a:buChar char="-"/>
            </a:pPr>
            <a:r>
              <a:rPr lang="de-DE" dirty="0"/>
              <a:t>selbst beauftragte oder bekannte Handwerker ansprechen</a:t>
            </a:r>
          </a:p>
          <a:p>
            <a:pPr marL="342900" indent="-342900">
              <a:buFontTx/>
              <a:buChar char="-"/>
            </a:pPr>
            <a:r>
              <a:rPr lang="de-DE" dirty="0"/>
              <a:t>Erfolgsstory auch leben!!! Wen kenne ich eigentlich? </a:t>
            </a:r>
          </a:p>
          <a:p>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46135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p:txBody>
          <a:bodyPr/>
          <a:lstStyle/>
          <a:p>
            <a:r>
              <a:rPr lang="de-DE" b="1" u="sng" dirty="0" smtClean="0"/>
              <a:t>Konsequente </a:t>
            </a:r>
            <a:r>
              <a:rPr lang="de-DE" b="1" u="sng" dirty="0" err="1" smtClean="0"/>
              <a:t>Empfehlungsnahme</a:t>
            </a:r>
            <a:r>
              <a:rPr lang="de-DE" b="1" u="sng" dirty="0" smtClean="0"/>
              <a:t> im Privatkundenbestand</a:t>
            </a:r>
          </a:p>
          <a:p>
            <a:pPr marL="342900" indent="-342900">
              <a:buFontTx/>
              <a:buChar char="-"/>
            </a:pPr>
            <a:r>
              <a:rPr lang="de-DE" b="1" dirty="0" smtClean="0"/>
              <a:t>Königsweg:</a:t>
            </a:r>
            <a:r>
              <a:rPr lang="de-DE" dirty="0" smtClean="0"/>
              <a:t> </a:t>
            </a:r>
            <a:r>
              <a:rPr lang="de-DE" dirty="0" err="1" smtClean="0"/>
              <a:t>Keyman</a:t>
            </a:r>
            <a:r>
              <a:rPr lang="de-DE" dirty="0" smtClean="0"/>
              <a:t> / wichtige Schlüsselpersonen im Kundenbestand konkret ansprechen</a:t>
            </a:r>
          </a:p>
          <a:p>
            <a:r>
              <a:rPr lang="de-DE" dirty="0" smtClean="0"/>
              <a:t>z.B. Geschäftsführer, Prokuristen, leitende Angestellte, Verwandte von Firmeninhabern, Kinder von Firmeninhabern, VIP-Kunden, Betriebsrat, Personaler, </a:t>
            </a:r>
            <a:r>
              <a:rPr lang="de-DE" b="1" dirty="0" smtClean="0"/>
              <a:t>Personen mit Stimme beim AG</a:t>
            </a:r>
          </a:p>
          <a:p>
            <a:r>
              <a:rPr lang="de-DE" dirty="0" smtClean="0"/>
              <a:t>Über Servicetermine konkrete </a:t>
            </a:r>
            <a:r>
              <a:rPr lang="de-DE" dirty="0" err="1" smtClean="0"/>
              <a:t>Empfehlungsnahme</a:t>
            </a:r>
            <a:r>
              <a:rPr lang="de-DE" dirty="0" smtClean="0"/>
              <a:t> an den Arbeitgeber oder vorhandenen Firmenkontakt. (Umsatz durch Servicetermin + Firmenkundenempfehlung)</a:t>
            </a:r>
          </a:p>
          <a:p>
            <a:pPr marL="342900" indent="-342900">
              <a:buFontTx/>
              <a:buChar char="-"/>
            </a:pPr>
            <a:r>
              <a:rPr lang="de-DE" dirty="0" smtClean="0"/>
              <a:t>Einzel-Direktversicherungen </a:t>
            </a:r>
            <a:r>
              <a:rPr lang="de-DE" dirty="0" smtClean="0"/>
              <a:t>selektieren (freie Anbieterwahl möglich, also kein GV vorhanden!!!)</a:t>
            </a:r>
          </a:p>
          <a:p>
            <a:pPr marL="342900" indent="-342900">
              <a:buFontTx/>
              <a:buChar char="-"/>
            </a:pPr>
            <a:r>
              <a:rPr lang="de-DE" dirty="0" smtClean="0"/>
              <a:t>BU-Schutz von Schlüsselpersonen selektieren und die Vorteile einer BU-BAV darstellen (Annahme und Förderung) mit Empfehlung an den AG.</a:t>
            </a:r>
          </a:p>
          <a:p>
            <a:pPr marL="342900" indent="-342900">
              <a:buFontTx/>
              <a:buChar char="-"/>
            </a:pPr>
            <a:r>
              <a:rPr lang="de-DE" dirty="0"/>
              <a:t>n</a:t>
            </a:r>
            <a:r>
              <a:rPr lang="de-DE" dirty="0" smtClean="0"/>
              <a:t>icht versicherbare BU-Risiken oder BU mit Erschwernis selektieren und Vorteile einer BU-BAV erläutern mit Empfehlung an den </a:t>
            </a:r>
            <a:r>
              <a:rPr lang="de-DE" dirty="0" smtClean="0"/>
              <a:t>AG</a:t>
            </a:r>
          </a:p>
          <a:p>
            <a:pPr marL="342900" indent="-342900">
              <a:buFontTx/>
              <a:buChar char="-"/>
            </a:pPr>
            <a:r>
              <a:rPr lang="de-DE" dirty="0" smtClean="0"/>
              <a:t>Vorteile einer </a:t>
            </a:r>
            <a:r>
              <a:rPr lang="de-DE" dirty="0" err="1" smtClean="0"/>
              <a:t>bKV</a:t>
            </a:r>
            <a:r>
              <a:rPr lang="de-DE" dirty="0" smtClean="0"/>
              <a:t> ansprechen für die Empfehlung an den Arbeitgeber</a:t>
            </a:r>
            <a:endParaRPr lang="de-DE" dirty="0" smtClean="0"/>
          </a:p>
          <a:p>
            <a:pPr marL="342900" indent="-342900">
              <a:buFontTx/>
              <a:buChar char="-"/>
            </a:pPr>
            <a:endParaRPr lang="de-DE" dirty="0" smtClean="0"/>
          </a:p>
          <a:p>
            <a:pPr marL="342900" indent="-342900">
              <a:buFontTx/>
              <a:buChar char="-"/>
            </a:pPr>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41553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half" idx="2"/>
          </p:nvPr>
        </p:nvSpPr>
        <p:spPr>
          <a:xfrm>
            <a:off x="364220" y="1555564"/>
            <a:ext cx="11365534" cy="5002682"/>
          </a:xfrm>
        </p:spPr>
        <p:txBody>
          <a:bodyPr/>
          <a:lstStyle/>
          <a:p>
            <a:pPr marL="171450" indent="-171450">
              <a:buFontTx/>
              <a:buChar char="-"/>
            </a:pPr>
            <a:r>
              <a:rPr lang="de-DE" sz="1200" b="1" dirty="0" smtClean="0"/>
              <a:t>vorhandene </a:t>
            </a:r>
            <a:r>
              <a:rPr lang="de-DE" sz="1200" b="1" dirty="0"/>
              <a:t>Rahmenverträge BAV angreifen (Bsp. Allianz Perspektive ohne Biometrie bei einem 26jährigen Arbeitnehmer, keine Übernahme Altvertrag Allianz in vorhandenen Gruppenvertrag (konkretes Beispiel</a:t>
            </a:r>
            <a:r>
              <a:rPr lang="de-DE" sz="1200" b="1" dirty="0" smtClean="0"/>
              <a:t>)</a:t>
            </a:r>
          </a:p>
          <a:p>
            <a:r>
              <a:rPr lang="de-DE" sz="900" dirty="0" smtClean="0"/>
              <a:t>Sehr </a:t>
            </a:r>
            <a:r>
              <a:rPr lang="de-DE" sz="900" dirty="0"/>
              <a:t>geehrte Frau </a:t>
            </a:r>
            <a:r>
              <a:rPr lang="de-DE" sz="900" dirty="0" smtClean="0"/>
              <a:t>XY…,</a:t>
            </a:r>
            <a:endParaRPr lang="de-DE" sz="900" dirty="0"/>
          </a:p>
          <a:p>
            <a:r>
              <a:rPr lang="de-DE" sz="900" dirty="0" smtClean="0"/>
              <a:t>ich </a:t>
            </a:r>
            <a:r>
              <a:rPr lang="de-DE" sz="900" dirty="0"/>
              <a:t>habe Ihre Kontaktdaten u.a. von </a:t>
            </a:r>
            <a:r>
              <a:rPr lang="de-DE" sz="900" dirty="0" smtClean="0"/>
              <a:t>XY </a:t>
            </a:r>
            <a:r>
              <a:rPr lang="de-DE" sz="900" dirty="0"/>
              <a:t>erhalten und wende mich heute mit einer Terminanfrage an Sie.</a:t>
            </a:r>
          </a:p>
          <a:p>
            <a:r>
              <a:rPr lang="de-DE" sz="900" dirty="0" smtClean="0"/>
              <a:t>Die </a:t>
            </a:r>
            <a:r>
              <a:rPr lang="de-DE" sz="900" dirty="0"/>
              <a:t>afm Unternehmensgruppe gehört zu den größten unabhängigen Versicherungsmaklern und ist bundesweit vertreten. Hierbei unterstützen wir neben Privatkunden auch Unternehmen bis in den industriellen Großkundenbereich.</a:t>
            </a:r>
          </a:p>
          <a:p>
            <a:r>
              <a:rPr lang="de-DE" sz="900" dirty="0" smtClean="0"/>
              <a:t>Ich </a:t>
            </a:r>
            <a:r>
              <a:rPr lang="de-DE" sz="900" dirty="0"/>
              <a:t>habe mich spezialisiert auf den Bereich der Belegschaftsversorgung und arbeite hier sehr eng mit den Personalabteilungen und den Unternehmensführungen zusammen.</a:t>
            </a:r>
          </a:p>
          <a:p>
            <a:r>
              <a:rPr lang="de-DE" sz="900" dirty="0" smtClean="0"/>
              <a:t>Durch </a:t>
            </a:r>
            <a:r>
              <a:rPr lang="de-DE" sz="900" dirty="0"/>
              <a:t>die Beratung von mittlerweile drei Mitarbeitern Ihres Hauses habe ich Kenntnis von den vorhandenen Möglichkeiten der betrieblichen Altersvorsorge in Ihrem Haus erhalten.</a:t>
            </a:r>
          </a:p>
          <a:p>
            <a:r>
              <a:rPr lang="de-DE" sz="900" dirty="0"/>
              <a:t>Hierbei ist mir neben einem qualitativ sehr guten Anbieter leider aufgefallen, dass die Umsetzung der hervorragenden Möglichkeiten des Betriebsrentengesetz und Ihrer hoch motivierenden Beteiligung in diesem Bereich, sicher nicht in Ihrem Sinne sein kann.</a:t>
            </a:r>
          </a:p>
          <a:p>
            <a:r>
              <a:rPr lang="de-DE" sz="900" dirty="0" smtClean="0"/>
              <a:t>Die </a:t>
            </a:r>
            <a:r>
              <a:rPr lang="de-DE" sz="900" dirty="0"/>
              <a:t>Motivlage der von uns betreuten Arbeitgeber liegt im Wesentlichen in der Mitarbeiterbindung und Mitarbeiterfindung, sowie in der Reduzierung von Verwaltungsaufwand und Fluktuationskosten.</a:t>
            </a:r>
          </a:p>
          <a:p>
            <a:r>
              <a:rPr lang="de-DE" sz="900" dirty="0" smtClean="0"/>
              <a:t>Grundlage </a:t>
            </a:r>
            <a:r>
              <a:rPr lang="de-DE" sz="900" dirty="0"/>
              <a:t>in der Erreichung dieser Ziele ist jedoch eine individuelle Ansprache und Beratung der Belegschaft. Genau hier fällt auf, dass ein eigentlich sehr gutes Anliegen der Unternehmensführung nicht oder nur unzureichend gewährleistet wird.</a:t>
            </a:r>
          </a:p>
          <a:p>
            <a:r>
              <a:rPr lang="de-DE" sz="900" dirty="0" smtClean="0"/>
              <a:t>Durch </a:t>
            </a:r>
            <a:r>
              <a:rPr lang="de-DE" sz="900" dirty="0"/>
              <a:t>die fehlende individuelle Beratung des einzelnen Mitarbeiters kommt es ungeprüft zu mangelhaften sowie produktbezogenen statt motivbezogenen Abschlüssen. Die Motivlage des Mitarbeiters findet hierdurch keine Berücksichtigung und der Mitarbeiter wählt mangels Beratung (lediglich Auswahlmöglichkeit per Kreuz auf dem Angebotszettel) ein für ihn ggf. völlig unpassendes Produkt (z.B. konventionelle Rentenversicherung für einen Mitarbeiter mit 40 Jahren Vertragslaufzeit, statt des Angebotes einer kapitalmarktorientierten Lösung).</a:t>
            </a:r>
          </a:p>
          <a:p>
            <a:r>
              <a:rPr lang="de-DE" sz="900" dirty="0" smtClean="0"/>
              <a:t>Ebenso </a:t>
            </a:r>
            <a:r>
              <a:rPr lang="de-DE" sz="900" dirty="0"/>
              <a:t>werden existentiell notwendige biometrische Ergänzungen völlig außer Acht gelassen (z.B. Beitragsbefreiung bei Berufsunfähigkeit). Die Erklärung für das Fehlen dieses existentiellen und dringend zu empfehlenden Baustein liegt einzig im mangelnden Willen einer qualitativ hochwertigen Dienstleistung mit entsprechendem Zeitaufwand durch den Vermittler und ist ggf. rechtlich durchaus als falsche Beratung zu bewerten. </a:t>
            </a:r>
          </a:p>
          <a:p>
            <a:r>
              <a:rPr lang="de-DE" sz="900" dirty="0" smtClean="0"/>
              <a:t>Ferner </a:t>
            </a:r>
            <a:r>
              <a:rPr lang="de-DE" sz="900" dirty="0"/>
              <a:t>bietet Ihr Rahmenvertragspartner gerade eine einmalige Umstellung der Annahmerichtlinien an, von der Ihnen bis heute offensichtlich nichts bekannt ist. Diese in Ihrer Qualität nie dagewesene Möglichkeit des Einschlusses von dringend zu empfehlenden existentiellen Ergänzungen ohne Gesundheitsprüfung wurde aufgrund mangelndem Engagement des Vermittlers bisher nicht umgesetzt in Ihrem Gruppenvertrag.</a:t>
            </a:r>
          </a:p>
          <a:p>
            <a:r>
              <a:rPr lang="de-DE" sz="900" dirty="0" smtClean="0"/>
              <a:t>Es </a:t>
            </a:r>
            <a:r>
              <a:rPr lang="de-DE" sz="900" dirty="0"/>
              <a:t>ist sehr bedauerlich, wenn ein dem Grunde nach sehr gutes vorhandenes Angebot des Arbeitgebers letztlich durch mangelnde Umsetzungsqualität ggf. Schaden nimmt und der Mitarbeiter die Erkenntnis erlangt, dass der abgeschlossene Vertrag bei entsprechend unabhängiger Bewertung nicht den eigentlichen Erwartungen entspricht. Die hervorragenden Unterstützungen des Arbeitgebers verpuffen somit ggf. mangels qualitativer Umsetzung in der Beratung bzw. verfehlen mindestens ihr eigentliches Ziel.</a:t>
            </a:r>
          </a:p>
          <a:p>
            <a:r>
              <a:rPr lang="de-DE" sz="900" dirty="0" smtClean="0"/>
              <a:t>Ich </a:t>
            </a:r>
            <a:r>
              <a:rPr lang="de-DE" sz="900" dirty="0"/>
              <a:t>würde mich gerne einmal mit Ihnen über alternative Umsetzungsmöglichkeiten unterhalten und freue mich auf Ihre Rückmeldung</a:t>
            </a:r>
            <a:endParaRPr lang="de-DE" sz="900" dirty="0"/>
          </a:p>
        </p:txBody>
      </p:sp>
      <p:sp>
        <p:nvSpPr>
          <p:cNvPr id="4" name="Titel 3"/>
          <p:cNvSpPr>
            <a:spLocks noGrp="1"/>
          </p:cNvSpPr>
          <p:nvPr>
            <p:ph type="title"/>
          </p:nvPr>
        </p:nvSpPr>
        <p:spPr>
          <a:xfrm>
            <a:off x="364220" y="376259"/>
            <a:ext cx="10314206" cy="1325563"/>
          </a:xfrm>
        </p:spPr>
        <p:txBody>
          <a:bodyPr/>
          <a:lstStyle/>
          <a:p>
            <a:r>
              <a:rPr lang="de-DE" dirty="0"/>
              <a:t>Weitere Zugangswege im Firmen- u. Belegschaftsgeschäft</a:t>
            </a:r>
          </a:p>
        </p:txBody>
      </p:sp>
    </p:spTree>
    <p:extLst>
      <p:ext uri="{BB962C8B-B14F-4D97-AF65-F5344CB8AC3E}">
        <p14:creationId xmlns:p14="http://schemas.microsoft.com/office/powerpoint/2010/main" val="35333003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half" idx="2"/>
          </p:nvPr>
        </p:nvSpPr>
        <p:spPr/>
        <p:txBody>
          <a:bodyPr/>
          <a:lstStyle/>
          <a:p>
            <a:r>
              <a:rPr lang="de-DE" sz="1200" b="1" dirty="0" smtClean="0"/>
              <a:t>vorhandene </a:t>
            </a:r>
            <a:r>
              <a:rPr lang="de-DE" sz="1200" b="1" dirty="0"/>
              <a:t>Rahmenverträge BAV angreifen (Bsp. </a:t>
            </a:r>
            <a:r>
              <a:rPr lang="de-DE" sz="1200" b="1" dirty="0" smtClean="0"/>
              <a:t>Großer Baustoffhandel Familienbetrieb inkl. dreier Baumärkte, Anzahl der Mitarbeiter ca. 300 (konkretes </a:t>
            </a:r>
            <a:r>
              <a:rPr lang="de-DE" sz="1200" b="1" dirty="0"/>
              <a:t>Beispiel</a:t>
            </a:r>
            <a:r>
              <a:rPr lang="de-DE" sz="1200" b="1" dirty="0" smtClean="0"/>
              <a:t>)</a:t>
            </a:r>
          </a:p>
          <a:p>
            <a:pPr marL="171450" indent="-171450">
              <a:buFontTx/>
              <a:buChar char="-"/>
            </a:pPr>
            <a:r>
              <a:rPr lang="de-DE" sz="1200" b="1" dirty="0" smtClean="0"/>
              <a:t>Termin eigentlich kalt auf Sachversicherungen</a:t>
            </a:r>
          </a:p>
          <a:p>
            <a:pPr marL="171450" indent="-171450">
              <a:buFontTx/>
              <a:buChar char="-"/>
            </a:pPr>
            <a:r>
              <a:rPr lang="de-DE" sz="1200" b="1" dirty="0" smtClean="0"/>
              <a:t>Aufgrund der Terminlage im QI in 2023 und der anstehenden Bilanzerstellung keine Zeit, Wiedervorlage auf Sommer gewünscht.</a:t>
            </a:r>
          </a:p>
          <a:p>
            <a:pPr marL="171450" indent="-171450">
              <a:buFontTx/>
              <a:buChar char="-"/>
            </a:pPr>
            <a:r>
              <a:rPr lang="de-DE" sz="1200" b="1" dirty="0" smtClean="0"/>
              <a:t>Ansprache von Mitarbeiterbindung, Mitarbeiterfindung, Verwaltungsaufwand Personalabteilung und vorhandener </a:t>
            </a:r>
            <a:r>
              <a:rPr lang="de-DE" sz="1200" b="1" dirty="0" err="1" smtClean="0"/>
              <a:t>Benefits</a:t>
            </a:r>
            <a:endParaRPr lang="de-DE" sz="1200" b="1" dirty="0" smtClean="0"/>
          </a:p>
          <a:p>
            <a:pPr marL="171450" indent="-171450">
              <a:buFontTx/>
              <a:buChar char="-"/>
            </a:pPr>
            <a:r>
              <a:rPr lang="de-DE" sz="1200" b="1" dirty="0" smtClean="0"/>
              <a:t>Ergebnis: aktuell werden die Mitarbeiter bei entsprechendem Interesse von der ortsansässigen Sparkasse beraten. Die Beteiligung des Arbeitgebers zur </a:t>
            </a:r>
            <a:r>
              <a:rPr lang="de-DE" sz="1200" b="1" dirty="0" err="1" smtClean="0"/>
              <a:t>bAV</a:t>
            </a:r>
            <a:r>
              <a:rPr lang="de-DE" sz="1200" b="1" dirty="0" smtClean="0"/>
              <a:t> liegt bei 25% zzgl. VL 26,60 €.</a:t>
            </a:r>
          </a:p>
          <a:p>
            <a:pPr marL="171450" indent="-171450">
              <a:buFontTx/>
              <a:buChar char="-"/>
            </a:pPr>
            <a:r>
              <a:rPr lang="de-DE" sz="1200" b="1" dirty="0" smtClean="0"/>
              <a:t>Teilnahmequote bisher </a:t>
            </a:r>
            <a:r>
              <a:rPr lang="de-DE" sz="1200" b="1" u="sng" dirty="0" smtClean="0">
                <a:solidFill>
                  <a:srgbClr val="FF0000"/>
                </a:solidFill>
              </a:rPr>
              <a:t>ca. 50 Mitarbeiter!!! (ca. 17%)</a:t>
            </a:r>
          </a:p>
          <a:p>
            <a:pPr marL="171450" indent="-171450">
              <a:buFontTx/>
              <a:buChar char="-"/>
            </a:pPr>
            <a:r>
              <a:rPr lang="de-DE" sz="1200" b="1" u="sng" dirty="0" smtClean="0">
                <a:solidFill>
                  <a:srgbClr val="FF0000"/>
                </a:solidFill>
              </a:rPr>
              <a:t>Produkt: SPARKASSEN-PENSIONSKASSE!!! (schlimmer geht’s ja kaum </a:t>
            </a:r>
            <a:r>
              <a:rPr lang="de-DE" sz="1200" b="1" u="sng" dirty="0" smtClean="0">
                <a:solidFill>
                  <a:srgbClr val="FF0000"/>
                </a:solidFill>
                <a:sym typeface="Wingdings" panose="05000000000000000000" pitchFamily="2" charset="2"/>
              </a:rPr>
              <a:t>)</a:t>
            </a:r>
            <a:endParaRPr lang="de-DE" sz="1200" b="1" u="sng" dirty="0" smtClean="0">
              <a:solidFill>
                <a:schemeClr val="tx1"/>
              </a:solidFill>
              <a:sym typeface="Wingdings" panose="05000000000000000000" pitchFamily="2" charset="2"/>
            </a:endParaRPr>
          </a:p>
          <a:p>
            <a:pPr marL="171450" indent="-171450">
              <a:buFontTx/>
              <a:buChar char="-"/>
            </a:pPr>
            <a:r>
              <a:rPr lang="de-DE" sz="1200" b="1" dirty="0" smtClean="0">
                <a:solidFill>
                  <a:schemeClr val="tx1"/>
                </a:solidFill>
                <a:sym typeface="Wingdings" panose="05000000000000000000" pitchFamily="2" charset="2"/>
              </a:rPr>
              <a:t>Biometrie? Fehlanzeige!!!</a:t>
            </a:r>
          </a:p>
          <a:p>
            <a:pPr marL="171450" indent="-171450">
              <a:buFontTx/>
              <a:buChar char="-"/>
            </a:pPr>
            <a:r>
              <a:rPr lang="de-DE" sz="1200" b="1" dirty="0" smtClean="0">
                <a:solidFill>
                  <a:schemeClr val="tx1"/>
                </a:solidFill>
                <a:sym typeface="Wingdings" panose="05000000000000000000" pitchFamily="2" charset="2"/>
              </a:rPr>
              <a:t>Motivbezogene Anbieter- und Produktauswahl? Fehlanzeige!!!</a:t>
            </a:r>
          </a:p>
          <a:p>
            <a:pPr marL="171450" indent="-171450">
              <a:buFontTx/>
              <a:buChar char="-"/>
            </a:pPr>
            <a:r>
              <a:rPr lang="de-DE" sz="1200" b="1" dirty="0">
                <a:solidFill>
                  <a:schemeClr val="tx1"/>
                </a:solidFill>
                <a:sym typeface="Wingdings" panose="05000000000000000000" pitchFamily="2" charset="2"/>
              </a:rPr>
              <a:t>i</a:t>
            </a:r>
            <a:r>
              <a:rPr lang="de-DE" sz="1200" b="1" dirty="0" smtClean="0">
                <a:solidFill>
                  <a:schemeClr val="tx1"/>
                </a:solidFill>
                <a:sym typeface="Wingdings" panose="05000000000000000000" pitchFamily="2" charset="2"/>
              </a:rPr>
              <a:t>ndividuelle Ansprache und Beratung? Fehlanzeige!!!</a:t>
            </a:r>
          </a:p>
          <a:p>
            <a:pPr marL="171450" indent="-171450">
              <a:buFontTx/>
              <a:buChar char="-"/>
            </a:pPr>
            <a:endParaRPr lang="de-DE" sz="1200" b="1" dirty="0">
              <a:solidFill>
                <a:schemeClr val="tx1"/>
              </a:solidFill>
              <a:sym typeface="Wingdings" panose="05000000000000000000" pitchFamily="2" charset="2"/>
            </a:endParaRPr>
          </a:p>
          <a:p>
            <a:r>
              <a:rPr lang="de-DE" sz="1200" b="1" dirty="0" smtClean="0">
                <a:solidFill>
                  <a:schemeClr val="tx1"/>
                </a:solidFill>
                <a:sym typeface="Wingdings" panose="05000000000000000000" pitchFamily="2" charset="2"/>
              </a:rPr>
              <a:t>Übernahme der gesamten Betreuung und Neuinstallation GV mit Biometrie für einen Arbeitnehmerbereich, der kaum Möglichkeiten einer privaten BU-Absicherung hat.</a:t>
            </a:r>
          </a:p>
          <a:p>
            <a:r>
              <a:rPr lang="de-DE" sz="1200" b="1" dirty="0" smtClean="0">
                <a:solidFill>
                  <a:schemeClr val="tx1"/>
                </a:solidFill>
                <a:sym typeface="Wingdings" panose="05000000000000000000" pitchFamily="2" charset="2"/>
              </a:rPr>
              <a:t>Mehraufwand für den AG? Keiner (nur Entlastung)</a:t>
            </a:r>
            <a:endParaRPr lang="de-DE" sz="1200" b="1" dirty="0" smtClean="0">
              <a:solidFill>
                <a:schemeClr val="tx1"/>
              </a:solidFill>
            </a:endParaRPr>
          </a:p>
          <a:p>
            <a:pPr marL="171450" indent="-171450">
              <a:buFontTx/>
              <a:buChar char="-"/>
            </a:pPr>
            <a:endParaRPr lang="de-DE" sz="1200" b="1" dirty="0" smtClean="0">
              <a:solidFill>
                <a:schemeClr val="tx1"/>
              </a:solidFill>
            </a:endParaRPr>
          </a:p>
          <a:p>
            <a:pPr marL="228600" indent="-228600">
              <a:buAutoNum type="arabicPeriod"/>
            </a:pPr>
            <a:endParaRPr lang="de-DE" sz="1200" b="1" dirty="0" smtClean="0"/>
          </a:p>
          <a:p>
            <a:pPr marL="342900" indent="-342900">
              <a:buFontTx/>
              <a:buChar char="-"/>
            </a:pPr>
            <a:endParaRPr lang="de-DE" b="1" dirty="0"/>
          </a:p>
          <a:p>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8486486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half" idx="2"/>
          </p:nvPr>
        </p:nvSpPr>
        <p:spPr/>
        <p:txBody>
          <a:bodyPr/>
          <a:lstStyle/>
          <a:p>
            <a:pPr marL="342900" indent="-342900">
              <a:buFontTx/>
              <a:buChar char="-"/>
            </a:pPr>
            <a:r>
              <a:rPr lang="de-DE" b="1" dirty="0"/>
              <a:t>Königsweg:</a:t>
            </a:r>
            <a:r>
              <a:rPr lang="de-DE" dirty="0"/>
              <a:t> </a:t>
            </a:r>
            <a:r>
              <a:rPr lang="de-DE" dirty="0" err="1"/>
              <a:t>Keyman</a:t>
            </a:r>
            <a:r>
              <a:rPr lang="de-DE" dirty="0"/>
              <a:t> / wichtige Schlüsselpersonen im Kundenbestand konkret ansprechen</a:t>
            </a:r>
          </a:p>
          <a:p>
            <a:r>
              <a:rPr lang="de-DE" dirty="0"/>
              <a:t>z.B. Geschäftsführer, Prokuristen, leitende Angestellte, Verwandte von Firmeninhabern, Kinder von Firmeninhabern, VIP-Kunden, Betriebsrat, Personaler, </a:t>
            </a:r>
            <a:r>
              <a:rPr lang="de-DE" b="1" dirty="0"/>
              <a:t>Personen mit Stimme beim AG</a:t>
            </a:r>
          </a:p>
          <a:p>
            <a:r>
              <a:rPr lang="de-DE" b="1" u="sng" dirty="0" smtClean="0"/>
              <a:t>Beispiel:</a:t>
            </a:r>
          </a:p>
          <a:p>
            <a:r>
              <a:rPr lang="de-DE" dirty="0" smtClean="0"/>
              <a:t>Privatkundin, Prokuristin bei einem großen Einzelhändler Edeka, zum Zeitpunkt der Kontaktaufnahme ca. 500 Mitarbeiter (heute ca. 1.000), Personen in der Personalabteilung 2 ½!!!</a:t>
            </a:r>
          </a:p>
          <a:p>
            <a:r>
              <a:rPr lang="de-DE" dirty="0"/>
              <a:t>t</a:t>
            </a:r>
            <a:r>
              <a:rPr lang="de-DE" dirty="0" smtClean="0"/>
              <a:t>eilweise tarifgebundener Altbestand HPK, überwiegend jedoch außertariflich</a:t>
            </a:r>
          </a:p>
          <a:p>
            <a:r>
              <a:rPr lang="de-DE" dirty="0" smtClean="0"/>
              <a:t>Die BAV-Nutzung wurde weder gefördert, noch kommuniziert, jeder kam mit seinem eigenen Angebot oder gar nicht.</a:t>
            </a:r>
          </a:p>
          <a:p>
            <a:r>
              <a:rPr lang="de-DE" dirty="0" smtClean="0"/>
              <a:t>Die Fehler in den vorhandenen Buchungen sind kaum darstellbar (falscher Zuschuss, unterschiedliche Zuschüsse, tlw. AG-finanziert, tlw. </a:t>
            </a:r>
            <a:r>
              <a:rPr lang="de-DE" dirty="0"/>
              <a:t>m</a:t>
            </a:r>
            <a:r>
              <a:rPr lang="de-DE" dirty="0" smtClean="0"/>
              <a:t>it VL, Erhöhungen oder Abmeldungen oder Wiederanmeldungen vergessen, etc.)</a:t>
            </a:r>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1247284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half" idx="2"/>
          </p:nvPr>
        </p:nvSpPr>
        <p:spPr/>
        <p:txBody>
          <a:bodyPr/>
          <a:lstStyle/>
          <a:p>
            <a:r>
              <a:rPr lang="de-DE" dirty="0" smtClean="0"/>
              <a:t>Lösung:</a:t>
            </a:r>
          </a:p>
          <a:p>
            <a:pPr marL="342900" indent="-342900">
              <a:buFontTx/>
              <a:buChar char="-"/>
            </a:pPr>
            <a:r>
              <a:rPr lang="de-DE" dirty="0" smtClean="0"/>
              <a:t>Übernahme des gesamten Altbestandes mit Heilung aller Probleme und entstandenen Fehler (Puh… </a:t>
            </a:r>
            <a:r>
              <a:rPr lang="de-DE" dirty="0" smtClean="0">
                <a:sym typeface="Wingdings" panose="05000000000000000000" pitchFamily="2" charset="2"/>
              </a:rPr>
              <a:t>)</a:t>
            </a:r>
            <a:r>
              <a:rPr lang="de-DE" dirty="0" smtClean="0"/>
              <a:t>.</a:t>
            </a:r>
          </a:p>
          <a:p>
            <a:pPr marL="342900" indent="-342900">
              <a:buFontTx/>
              <a:buChar char="-"/>
            </a:pPr>
            <a:r>
              <a:rPr lang="de-DE" dirty="0" smtClean="0"/>
              <a:t>Installation neuer GV und Versorgungsordnung</a:t>
            </a:r>
          </a:p>
          <a:p>
            <a:pPr marL="342900" indent="-342900">
              <a:buFontTx/>
              <a:buChar char="-"/>
            </a:pPr>
            <a:r>
              <a:rPr lang="de-DE" dirty="0" smtClean="0"/>
              <a:t>Individuelle motivbezogene Ansprache der Arbeitnehmer und Beratung derselben vor Ort.</a:t>
            </a:r>
          </a:p>
          <a:p>
            <a:pPr marL="342900" indent="-342900">
              <a:buFontTx/>
              <a:buChar char="-"/>
            </a:pPr>
            <a:r>
              <a:rPr lang="de-DE" dirty="0"/>
              <a:t>a</a:t>
            </a:r>
            <a:r>
              <a:rPr lang="de-DE" dirty="0" smtClean="0"/>
              <a:t>ktuell 133 laufende Direktversicherungen, gesamt seit Übernahme ca. 200 Verträge</a:t>
            </a:r>
          </a:p>
          <a:p>
            <a:pPr marL="342900" indent="-342900">
              <a:buFontTx/>
              <a:buChar char="-"/>
            </a:pPr>
            <a:r>
              <a:rPr lang="de-DE" dirty="0"/>
              <a:t>i</a:t>
            </a:r>
            <a:r>
              <a:rPr lang="de-DE" dirty="0" smtClean="0"/>
              <a:t>ndividuelle Unterstützung der Personalabteilung mit monatlichen Übersichten zu Veränderungen und Portabilitätsservice</a:t>
            </a:r>
          </a:p>
          <a:p>
            <a:pPr marL="342900" indent="-342900">
              <a:buFontTx/>
              <a:buChar char="-"/>
            </a:pPr>
            <a:r>
              <a:rPr lang="de-DE" dirty="0" smtClean="0"/>
              <a:t>diverse Privatkundenberatungen aus Mitarbeiterbestand durch Partner</a:t>
            </a:r>
          </a:p>
          <a:p>
            <a:pPr marL="342900" indent="-342900">
              <a:buFontTx/>
              <a:buChar char="-"/>
            </a:pPr>
            <a:r>
              <a:rPr lang="de-DE" dirty="0" smtClean="0"/>
              <a:t>Angebot für </a:t>
            </a:r>
            <a:r>
              <a:rPr lang="de-DE" dirty="0" err="1" smtClean="0"/>
              <a:t>bKV</a:t>
            </a:r>
            <a:r>
              <a:rPr lang="de-DE" dirty="0" smtClean="0"/>
              <a:t> für ca. 750 SV-pflichtige Mitarbeiter offen</a:t>
            </a:r>
          </a:p>
          <a:p>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3135892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half" idx="2"/>
          </p:nvPr>
        </p:nvSpPr>
        <p:spPr/>
        <p:txBody>
          <a:bodyPr/>
          <a:lstStyle/>
          <a:p>
            <a:r>
              <a:rPr lang="de-DE" b="1" u="sng" dirty="0" smtClean="0"/>
              <a:t>Belegschaftsgeschäft / BAV</a:t>
            </a:r>
            <a:endParaRPr lang="de-DE" dirty="0" smtClean="0"/>
          </a:p>
          <a:p>
            <a:r>
              <a:rPr lang="de-DE" dirty="0" smtClean="0"/>
              <a:t>Schlüssel in größeren Belegschaften ist die Personalabteilung!!! (Beispiel 2,5 Personen HR bei </a:t>
            </a:r>
            <a:r>
              <a:rPr lang="de-DE" dirty="0" smtClean="0"/>
              <a:t>500 </a:t>
            </a:r>
            <a:r>
              <a:rPr lang="de-DE" dirty="0" smtClean="0"/>
              <a:t>Arbeitnehmern!) Machen Sie diese zu ihren Verbündeten!!!</a:t>
            </a:r>
          </a:p>
          <a:p>
            <a:r>
              <a:rPr lang="de-DE" dirty="0" smtClean="0"/>
              <a:t>Machen Sie sich unverzichtbar in der Firma mit einem Mehrwert, den nur wenige wirklich bieten.</a:t>
            </a:r>
          </a:p>
          <a:p>
            <a:r>
              <a:rPr lang="de-DE" dirty="0" smtClean="0"/>
              <a:t>SERVICE / SERVICE / SERVICE</a:t>
            </a:r>
          </a:p>
          <a:p>
            <a:pPr marL="342900" indent="-342900">
              <a:buFontTx/>
              <a:buChar char="-"/>
            </a:pPr>
            <a:r>
              <a:rPr lang="de-DE" dirty="0" smtClean="0"/>
              <a:t>Aktuelle BAV-Übersichten mit Ausweis der Beitragsaufteilung!</a:t>
            </a:r>
          </a:p>
          <a:p>
            <a:pPr marL="342900" indent="-342900">
              <a:buFontTx/>
              <a:buChar char="-"/>
            </a:pPr>
            <a:r>
              <a:rPr lang="de-DE" dirty="0" smtClean="0"/>
              <a:t>Komplette Begleitung von neuen oder ausscheidenden Mitarbeitern. Umfangreiche Erstellung von BAV-Mappen, Bezugsrecht, vorbereitet für die Personalabteilung bei Neueinstellung</a:t>
            </a:r>
          </a:p>
          <a:p>
            <a:pPr marL="342900" indent="-342900">
              <a:buFontTx/>
              <a:buChar char="-"/>
            </a:pPr>
            <a:r>
              <a:rPr lang="de-DE" dirty="0" smtClean="0"/>
              <a:t>Bewertung jedes ankommenden Vertrages</a:t>
            </a:r>
          </a:p>
          <a:p>
            <a:pPr marL="342900" indent="-342900">
              <a:buFontTx/>
              <a:buChar char="-"/>
            </a:pPr>
            <a:r>
              <a:rPr lang="de-DE" dirty="0" smtClean="0"/>
              <a:t>Einzelgesprächsangebote und BAV-Vorträge</a:t>
            </a:r>
          </a:p>
          <a:p>
            <a:pPr marL="342900" indent="-342900">
              <a:buFontTx/>
              <a:buChar char="-"/>
            </a:pPr>
            <a:r>
              <a:rPr lang="de-DE" dirty="0" smtClean="0"/>
              <a:t>Einfach und nicht kompliziert (nicht </a:t>
            </a:r>
            <a:r>
              <a:rPr lang="de-DE" dirty="0" smtClean="0"/>
              <a:t>alle Möglichkeiten </a:t>
            </a:r>
            <a:r>
              <a:rPr lang="de-DE" dirty="0" smtClean="0"/>
              <a:t>des Marktes genauestens erläutern, BU, Riester, usw</a:t>
            </a:r>
            <a:r>
              <a:rPr lang="de-DE" dirty="0" smtClean="0"/>
              <a:t>. Das ist Teil eines privaten Finanzplanes)</a:t>
            </a:r>
            <a:endParaRPr lang="de-DE" dirty="0" smtClean="0"/>
          </a:p>
          <a:p>
            <a:pPr marL="342900" indent="-342900">
              <a:buFontTx/>
              <a:buChar char="-"/>
            </a:pPr>
            <a:endParaRPr lang="de-DE" dirty="0" smtClean="0"/>
          </a:p>
          <a:p>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334254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pic>
        <p:nvPicPr>
          <p:cNvPr id="5" name="Grafik 4"/>
          <p:cNvPicPr>
            <a:picLocks noChangeAspect="1"/>
          </p:cNvPicPr>
          <p:nvPr/>
        </p:nvPicPr>
        <p:blipFill>
          <a:blip r:embed="rId2"/>
          <a:stretch>
            <a:fillRect/>
          </a:stretch>
        </p:blipFill>
        <p:spPr>
          <a:xfrm>
            <a:off x="666119" y="2421983"/>
            <a:ext cx="10112900" cy="2668084"/>
          </a:xfrm>
          <a:prstGeom prst="rect">
            <a:avLst/>
          </a:prstGeom>
        </p:spPr>
      </p:pic>
      <p:sp>
        <p:nvSpPr>
          <p:cNvPr id="3" name="Textplatzhalter 2"/>
          <p:cNvSpPr>
            <a:spLocks noGrp="1"/>
          </p:cNvSpPr>
          <p:nvPr>
            <p:ph type="body" sz="half" idx="2"/>
          </p:nvPr>
        </p:nvSpPr>
        <p:spPr/>
        <p:txBody>
          <a:bodyPr/>
          <a:lstStyle/>
          <a:p>
            <a:r>
              <a:rPr lang="de-DE" dirty="0" smtClean="0"/>
              <a:t>Beispiel einer Übersichtsseite für die Personalabteilung</a:t>
            </a:r>
          </a:p>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endParaRPr lang="de-DE" dirty="0"/>
          </a:p>
          <a:p>
            <a:r>
              <a:rPr lang="de-DE" dirty="0" smtClean="0"/>
              <a:t>Aufgeteilt in § 40b / 3, 63 / U-Kasse / AG-finanziert oder Entgeltumwandlung</a:t>
            </a:r>
            <a:endParaRPr lang="de-DE"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147748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half" idx="2"/>
          </p:nvPr>
        </p:nvSpPr>
        <p:spPr/>
        <p:txBody>
          <a:bodyPr/>
          <a:lstStyle/>
          <a:p>
            <a:r>
              <a:rPr lang="de-DE" b="1" u="sng" dirty="0" smtClean="0"/>
              <a:t>Selektion der „Karteileichen“, ggf. auch der B/C und D-Kunden</a:t>
            </a:r>
          </a:p>
          <a:p>
            <a:r>
              <a:rPr lang="de-DE" dirty="0" smtClean="0"/>
              <a:t>Eine umfangreiche Serviceleistung mit haftungsbefreiender Beratung ist mit zunehmenden Kundenbestand </a:t>
            </a:r>
            <a:r>
              <a:rPr lang="de-DE" b="1" u="sng" dirty="0" smtClean="0"/>
              <a:t>nicht mehr möglich</a:t>
            </a:r>
            <a:r>
              <a:rPr lang="de-DE" dirty="0" smtClean="0"/>
              <a:t>! Viele wichtige und existentielle Themen erreichen meine Kunden gar nicht mehr (Pflege, KTG, Sachumstellung, BU-Optimierungen, VS-Überprüfung, Kinder meiner Kunden).</a:t>
            </a:r>
          </a:p>
          <a:p>
            <a:endParaRPr lang="de-DE" dirty="0"/>
          </a:p>
          <a:p>
            <a:r>
              <a:rPr lang="de-DE" b="1" u="sng" dirty="0" smtClean="0"/>
              <a:t>Lösung:</a:t>
            </a:r>
          </a:p>
          <a:p>
            <a:pPr marL="342900" indent="-342900">
              <a:buFontTx/>
              <a:buChar char="-"/>
            </a:pPr>
            <a:r>
              <a:rPr lang="de-DE" b="1" u="sng" dirty="0" smtClean="0"/>
              <a:t>ABGABE</a:t>
            </a:r>
            <a:r>
              <a:rPr lang="de-DE" dirty="0" smtClean="0"/>
              <a:t> der KUNDEN </a:t>
            </a:r>
            <a:r>
              <a:rPr lang="de-DE" b="1" u="sng" dirty="0" smtClean="0"/>
              <a:t>an neue Partner</a:t>
            </a:r>
            <a:r>
              <a:rPr lang="de-DE" dirty="0" smtClean="0"/>
              <a:t> als Kick-Off in die Selbständigkeit.</a:t>
            </a:r>
          </a:p>
          <a:p>
            <a:pPr marL="342900" indent="-342900">
              <a:buFontTx/>
              <a:buChar char="-"/>
            </a:pPr>
            <a:r>
              <a:rPr lang="de-DE" dirty="0" smtClean="0"/>
              <a:t>Ein neuer Mitarbeiter wird Geschäfte machen die der bisherige Berater gar nicht mehr schaffen kann.</a:t>
            </a:r>
          </a:p>
          <a:p>
            <a:pPr marL="342900" indent="-342900">
              <a:buFontTx/>
              <a:buChar char="-"/>
            </a:pPr>
            <a:r>
              <a:rPr lang="de-DE" dirty="0" smtClean="0"/>
              <a:t>enormer Zeitgewinn für die schrittweise Veränderung meines Geschäftsmodells (FP oder AP aus z.B. BAV oder „Großgeschäften“ wie Kapitalanlage, Einmalbeiträgen.</a:t>
            </a:r>
          </a:p>
          <a:p>
            <a:pPr marL="342900" indent="-342900">
              <a:buFontTx/>
              <a:buChar char="-"/>
            </a:pPr>
            <a:r>
              <a:rPr lang="de-DE" b="1" dirty="0" smtClean="0"/>
              <a:t>Ich muss die Zeit dann jedoch auch konsequent nutzen für die Entwicklung</a:t>
            </a:r>
            <a:endParaRPr lang="de-DE" b="1" dirty="0"/>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86653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5" name="Titel 4"/>
          <p:cNvSpPr>
            <a:spLocks noGrp="1"/>
          </p:cNvSpPr>
          <p:nvPr>
            <p:ph type="title"/>
          </p:nvPr>
        </p:nvSpPr>
        <p:spPr/>
        <p:txBody>
          <a:bodyPr/>
          <a:lstStyle/>
          <a:p>
            <a:r>
              <a:rPr lang="de-DE" dirty="0"/>
              <a:t>Vertriebsthemen 2023 im Breitengeschäft kompakt</a:t>
            </a:r>
          </a:p>
        </p:txBody>
      </p:sp>
      <p:sp>
        <p:nvSpPr>
          <p:cNvPr id="10" name="Textplatzhalter 4"/>
          <p:cNvSpPr>
            <a:spLocks noGrp="1"/>
          </p:cNvSpPr>
          <p:nvPr>
            <p:ph type="body" sz="half" idx="2"/>
          </p:nvPr>
        </p:nvSpPr>
        <p:spPr/>
        <p:txBody>
          <a:bodyPr/>
          <a:lstStyle/>
          <a:p>
            <a:r>
              <a:rPr lang="de-DE" sz="2800" b="1" dirty="0">
                <a:solidFill>
                  <a:srgbClr val="137C9B"/>
                </a:solidFill>
              </a:rPr>
              <a:t>Einsatz der Checkliste Beratungsprozess innerhalb Servicetermin sowie Beratung</a:t>
            </a:r>
            <a:endParaRPr lang="de-DE" sz="3600" b="1" dirty="0">
              <a:solidFill>
                <a:srgbClr val="137C9B"/>
              </a:solidFill>
            </a:endParaRPr>
          </a:p>
          <a:p>
            <a:endParaRPr lang="de-DE" dirty="0"/>
          </a:p>
          <a:p>
            <a:r>
              <a:rPr lang="de-DE" dirty="0"/>
              <a:t>Serviceterminvorbereitung (Selektion über </a:t>
            </a:r>
            <a:r>
              <a:rPr lang="de-DE" dirty="0" err="1"/>
              <a:t>SmartAdmin</a:t>
            </a:r>
            <a:r>
              <a:rPr lang="de-DE" dirty="0"/>
              <a:t>; unabdingbar Update vom Kunden; Aufgreifen jeder Sparte)</a:t>
            </a:r>
          </a:p>
          <a:p>
            <a:endParaRPr lang="de-DE" sz="2800" b="1" dirty="0">
              <a:solidFill>
                <a:srgbClr val="137C9B"/>
              </a:solidFill>
            </a:endParaRPr>
          </a:p>
          <a:p>
            <a:r>
              <a:rPr lang="de-DE" altLang="de-DE" dirty="0"/>
              <a:t>Haftungskonforme Dokumentation sicherstellen </a:t>
            </a:r>
          </a:p>
          <a:p>
            <a:endParaRPr lang="de-DE" altLang="de-DE" dirty="0"/>
          </a:p>
          <a:p>
            <a:r>
              <a:rPr lang="de-DE" altLang="de-DE" dirty="0"/>
              <a:t>TOP-Vertriebsthemen im Breitengeschäft</a:t>
            </a:r>
          </a:p>
          <a:p>
            <a:endParaRPr lang="de-DE" altLang="de-DE" dirty="0"/>
          </a:p>
          <a:p>
            <a:r>
              <a:rPr lang="de-DE" altLang="de-DE" dirty="0"/>
              <a:t>Fallbeispiele aus der Praxis + Aufzeigen von Umsatzpotenzialen</a:t>
            </a:r>
          </a:p>
        </p:txBody>
      </p:sp>
    </p:spTree>
    <p:extLst>
      <p:ext uri="{BB962C8B-B14F-4D97-AF65-F5344CB8AC3E}">
        <p14:creationId xmlns:p14="http://schemas.microsoft.com/office/powerpoint/2010/main" val="25230414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half" idx="2"/>
          </p:nvPr>
        </p:nvSpPr>
        <p:spPr/>
        <p:txBody>
          <a:bodyPr/>
          <a:lstStyle/>
          <a:p>
            <a:r>
              <a:rPr lang="de-DE" b="1" u="sng" dirty="0" smtClean="0"/>
              <a:t>Lösung 2:</a:t>
            </a:r>
          </a:p>
          <a:p>
            <a:pPr marL="342900" indent="-342900">
              <a:buFontTx/>
              <a:buChar char="-"/>
            </a:pPr>
            <a:r>
              <a:rPr lang="de-DE" dirty="0" smtClean="0"/>
              <a:t>Personal für die </a:t>
            </a:r>
            <a:r>
              <a:rPr lang="de-DE" dirty="0" smtClean="0"/>
              <a:t>ergänzende Betreuung </a:t>
            </a:r>
            <a:r>
              <a:rPr lang="de-DE" dirty="0" smtClean="0"/>
              <a:t>meines Kundenbestandes!</a:t>
            </a:r>
          </a:p>
          <a:p>
            <a:pPr marL="342900" indent="-342900">
              <a:buFontTx/>
              <a:buChar char="-"/>
            </a:pPr>
            <a:r>
              <a:rPr lang="de-DE" dirty="0" smtClean="0"/>
              <a:t>Digitalisierung</a:t>
            </a:r>
          </a:p>
          <a:p>
            <a:pPr marL="342900" indent="-342900">
              <a:buFontTx/>
              <a:buChar char="-"/>
            </a:pPr>
            <a:r>
              <a:rPr lang="de-DE" dirty="0" smtClean="0"/>
              <a:t>Berater sollten beraten und nicht verwalten!!!</a:t>
            </a:r>
          </a:p>
          <a:p>
            <a:pPr marL="342900" indent="-342900">
              <a:buFontTx/>
              <a:buChar char="-"/>
            </a:pPr>
            <a:r>
              <a:rPr lang="de-DE" dirty="0" smtClean="0"/>
              <a:t>Jeden Tag einen digitalen Bestandskundentermin (1 Stunde + 3 Stunden Vorbereitung)?</a:t>
            </a:r>
          </a:p>
          <a:p>
            <a:pPr marL="342900" indent="-342900">
              <a:buFontTx/>
              <a:buChar char="-"/>
            </a:pPr>
            <a:r>
              <a:rPr lang="de-DE" dirty="0" smtClean="0"/>
              <a:t>Aktionen flankieren lassen durch Abgabe an Backoffice (Bsp. KTG, Pflege, Elementar, etc.)</a:t>
            </a:r>
          </a:p>
          <a:p>
            <a:pPr marL="342900" indent="-342900">
              <a:buFontTx/>
              <a:buChar char="-"/>
            </a:pPr>
            <a:r>
              <a:rPr lang="de-DE" dirty="0" smtClean="0"/>
              <a:t>standardisierte Arbeitsabläufe schaffen</a:t>
            </a:r>
          </a:p>
          <a:p>
            <a:pPr marL="342900" indent="-342900">
              <a:buFontTx/>
              <a:buChar char="-"/>
            </a:pPr>
            <a:r>
              <a:rPr lang="de-DE" dirty="0" smtClean="0"/>
              <a:t>Mut zum Personal für den eigenen Zeitgewinn und nachhaltiger schrittweiser Änderung meines Geschäftsmodells.</a:t>
            </a:r>
          </a:p>
          <a:p>
            <a:r>
              <a:rPr lang="de-DE" dirty="0" smtClean="0"/>
              <a:t>Beispiel: Minijob 675 € = 35 Stunden Entlastung = 7 neue Servicetermine digital = </a:t>
            </a:r>
            <a:r>
              <a:rPr lang="de-DE" dirty="0" smtClean="0"/>
              <a:t>+210 </a:t>
            </a:r>
            <a:r>
              <a:rPr lang="de-DE" dirty="0" smtClean="0"/>
              <a:t>UE</a:t>
            </a:r>
          </a:p>
          <a:p>
            <a:r>
              <a:rPr lang="de-DE" dirty="0" smtClean="0"/>
              <a:t>Halbtagstelle 1.600 € = 87 Stunden Entlastung = 18 neue Servicetermine digital = </a:t>
            </a:r>
            <a:r>
              <a:rPr lang="de-DE" dirty="0" smtClean="0"/>
              <a:t>+540 </a:t>
            </a:r>
            <a:r>
              <a:rPr lang="de-DE" dirty="0" smtClean="0"/>
              <a:t>UE</a:t>
            </a:r>
          </a:p>
          <a:p>
            <a:r>
              <a:rPr lang="de-DE" dirty="0" smtClean="0"/>
              <a:t>Oder </a:t>
            </a:r>
            <a:r>
              <a:rPr lang="de-DE" b="1" u="sng" dirty="0" smtClean="0"/>
              <a:t>87 Stunden </a:t>
            </a:r>
            <a:r>
              <a:rPr lang="de-DE" dirty="0" smtClean="0"/>
              <a:t>für die Gewinnung attraktiver Firmenkunden!!!!</a:t>
            </a:r>
          </a:p>
        </p:txBody>
      </p:sp>
      <p:sp>
        <p:nvSpPr>
          <p:cNvPr id="4" name="Titel 3"/>
          <p:cNvSpPr>
            <a:spLocks noGrp="1"/>
          </p:cNvSpPr>
          <p:nvPr>
            <p:ph type="title"/>
          </p:nvPr>
        </p:nvSpPr>
        <p:spPr/>
        <p:txBody>
          <a:bodyPr/>
          <a:lstStyle/>
          <a:p>
            <a:r>
              <a:rPr lang="de-DE" dirty="0"/>
              <a:t>Weitere Zugangswege im Firmen- u. Belegschaftsgeschäft</a:t>
            </a:r>
          </a:p>
        </p:txBody>
      </p:sp>
    </p:spTree>
    <p:extLst>
      <p:ext uri="{BB962C8B-B14F-4D97-AF65-F5344CB8AC3E}">
        <p14:creationId xmlns:p14="http://schemas.microsoft.com/office/powerpoint/2010/main" val="169438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half" idx="2"/>
          </p:nvPr>
        </p:nvSpPr>
        <p:spPr/>
        <p:txBody>
          <a:bodyPr/>
          <a:lstStyle/>
          <a:p>
            <a:r>
              <a:rPr lang="de-DE" dirty="0" smtClean="0"/>
              <a:t>Vielen Dank</a:t>
            </a:r>
            <a:endParaRPr lang="de-DE" dirty="0"/>
          </a:p>
        </p:txBody>
      </p:sp>
    </p:spTree>
    <p:extLst>
      <p:ext uri="{BB962C8B-B14F-4D97-AF65-F5344CB8AC3E}">
        <p14:creationId xmlns:p14="http://schemas.microsoft.com/office/powerpoint/2010/main" val="2108476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pic>
        <p:nvPicPr>
          <p:cNvPr id="5" name="Picture 1"/>
          <p:cNvPicPr>
            <a:picLocks noChangeAspect="1" noChangeArrowheads="1"/>
          </p:cNvPicPr>
          <p:nvPr/>
        </p:nvPicPr>
        <p:blipFill rotWithShape="1">
          <a:blip r:embed="rId2" cstate="print"/>
          <a:srcRect r="4507" b="8122"/>
          <a:stretch/>
        </p:blipFill>
        <p:spPr bwMode="auto">
          <a:xfrm>
            <a:off x="1864997" y="98676"/>
            <a:ext cx="5877800" cy="6777907"/>
          </a:xfrm>
          <a:prstGeom prst="rect">
            <a:avLst/>
          </a:prstGeom>
          <a:noFill/>
          <a:ln w="9525">
            <a:noFill/>
            <a:miter lim="800000"/>
            <a:headEnd/>
            <a:tailEnd/>
          </a:ln>
          <a:effectLst/>
        </p:spPr>
      </p:pic>
      <p:sp>
        <p:nvSpPr>
          <p:cNvPr id="6" name="Rechteck 5"/>
          <p:cNvSpPr/>
          <p:nvPr/>
        </p:nvSpPr>
        <p:spPr>
          <a:xfrm>
            <a:off x="8190176" y="2264150"/>
            <a:ext cx="1906291" cy="307777"/>
          </a:xfrm>
          <a:prstGeom prst="rect">
            <a:avLst/>
          </a:prstGeom>
        </p:spPr>
        <p:txBody>
          <a:bodyPr wrap="none">
            <a:spAutoFit/>
          </a:bodyPr>
          <a:lstStyle/>
          <a:p>
            <a:r>
              <a:rPr lang="de-DE" sz="1400" dirty="0" err="1">
                <a:solidFill>
                  <a:srgbClr val="C60000"/>
                </a:solidFill>
              </a:rPr>
              <a:t>HuG</a:t>
            </a:r>
            <a:r>
              <a:rPr lang="de-DE" sz="1400" dirty="0">
                <a:solidFill>
                  <a:srgbClr val="C60000"/>
                </a:solidFill>
              </a:rPr>
              <a:t> nicht vergessen!</a:t>
            </a:r>
          </a:p>
        </p:txBody>
      </p:sp>
    </p:spTree>
    <p:extLst>
      <p:ext uri="{BB962C8B-B14F-4D97-AF65-F5344CB8AC3E}">
        <p14:creationId xmlns:p14="http://schemas.microsoft.com/office/powerpoint/2010/main" val="2290212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pic>
        <p:nvPicPr>
          <p:cNvPr id="6" name="Picture 2"/>
          <p:cNvPicPr>
            <a:picLocks noChangeAspect="1" noChangeArrowheads="1"/>
          </p:cNvPicPr>
          <p:nvPr/>
        </p:nvPicPr>
        <p:blipFill>
          <a:blip r:embed="rId2" cstate="print"/>
          <a:srcRect/>
          <a:stretch>
            <a:fillRect/>
          </a:stretch>
        </p:blipFill>
        <p:spPr bwMode="auto">
          <a:xfrm>
            <a:off x="536132" y="5969"/>
            <a:ext cx="5618502" cy="7227932"/>
          </a:xfrm>
          <a:prstGeom prst="rect">
            <a:avLst/>
          </a:prstGeom>
          <a:noFill/>
          <a:ln w="9525">
            <a:noFill/>
            <a:miter lim="800000"/>
            <a:headEnd/>
            <a:tailEnd/>
          </a:ln>
          <a:effectLst/>
        </p:spPr>
      </p:pic>
      <p:pic>
        <p:nvPicPr>
          <p:cNvPr id="7" name="Picture 3"/>
          <p:cNvPicPr>
            <a:picLocks noChangeAspect="1" noChangeArrowheads="1"/>
          </p:cNvPicPr>
          <p:nvPr/>
        </p:nvPicPr>
        <p:blipFill>
          <a:blip r:embed="rId3" cstate="print"/>
          <a:srcRect/>
          <a:stretch>
            <a:fillRect/>
          </a:stretch>
        </p:blipFill>
        <p:spPr bwMode="auto">
          <a:xfrm>
            <a:off x="6690025" y="32890"/>
            <a:ext cx="5045861" cy="7068056"/>
          </a:xfrm>
          <a:prstGeom prst="rect">
            <a:avLst/>
          </a:prstGeom>
          <a:noFill/>
          <a:ln w="9525">
            <a:noFill/>
            <a:miter lim="800000"/>
            <a:headEnd/>
            <a:tailEnd/>
          </a:ln>
          <a:effectLst/>
        </p:spPr>
      </p:pic>
    </p:spTree>
    <p:extLst>
      <p:ext uri="{BB962C8B-B14F-4D97-AF65-F5344CB8AC3E}">
        <p14:creationId xmlns:p14="http://schemas.microsoft.com/office/powerpoint/2010/main" val="2355022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4" name="Titel 3"/>
          <p:cNvSpPr>
            <a:spLocks noGrp="1"/>
          </p:cNvSpPr>
          <p:nvPr>
            <p:ph type="title"/>
          </p:nvPr>
        </p:nvSpPr>
        <p:spPr/>
        <p:txBody>
          <a:bodyPr/>
          <a:lstStyle/>
          <a:p>
            <a:r>
              <a:rPr lang="de-DE" dirty="0"/>
              <a:t>Vertriebsthemen 2023 im Breitengeschäft kompakt</a:t>
            </a:r>
          </a:p>
        </p:txBody>
      </p:sp>
      <p:sp>
        <p:nvSpPr>
          <p:cNvPr id="5" name="Textplatzhalter 4"/>
          <p:cNvSpPr>
            <a:spLocks noGrp="1"/>
          </p:cNvSpPr>
          <p:nvPr>
            <p:ph type="body" sz="half" idx="2"/>
          </p:nvPr>
        </p:nvSpPr>
        <p:spPr/>
        <p:txBody>
          <a:bodyPr/>
          <a:lstStyle/>
          <a:p>
            <a:r>
              <a:rPr lang="de-DE" dirty="0"/>
              <a:t>Einsatz der Checkliste Beratungsprozess innerhalb Servicetermin sowie Beratung</a:t>
            </a:r>
          </a:p>
          <a:p>
            <a:endParaRPr lang="de-DE" dirty="0"/>
          </a:p>
          <a:p>
            <a:r>
              <a:rPr lang="de-DE" sz="2800" b="1" dirty="0">
                <a:solidFill>
                  <a:srgbClr val="137C9B"/>
                </a:solidFill>
              </a:rPr>
              <a:t>Serviceterminvorbereitung (Selektion über </a:t>
            </a:r>
            <a:r>
              <a:rPr lang="de-DE" sz="2800" b="1" dirty="0" err="1">
                <a:solidFill>
                  <a:srgbClr val="137C9B"/>
                </a:solidFill>
              </a:rPr>
              <a:t>SmartAdmin</a:t>
            </a:r>
            <a:r>
              <a:rPr lang="de-DE" sz="2800" b="1" dirty="0">
                <a:solidFill>
                  <a:srgbClr val="137C9B"/>
                </a:solidFill>
              </a:rPr>
              <a:t>; unabdingbar Update vom Kunden; Aufgreifen jeder Sparte)</a:t>
            </a:r>
          </a:p>
          <a:p>
            <a:endParaRPr lang="de-DE" sz="2800" b="1" dirty="0">
              <a:solidFill>
                <a:srgbClr val="137C9B"/>
              </a:solidFill>
            </a:endParaRPr>
          </a:p>
          <a:p>
            <a:r>
              <a:rPr lang="de-DE" altLang="de-DE" dirty="0"/>
              <a:t>Haftungskonforme Dokumentation sicherstellen </a:t>
            </a:r>
          </a:p>
          <a:p>
            <a:endParaRPr lang="de-DE" altLang="de-DE" dirty="0"/>
          </a:p>
          <a:p>
            <a:r>
              <a:rPr lang="de-DE" altLang="de-DE" dirty="0"/>
              <a:t>TOP-Vertriebsthemen im Breitengeschäft</a:t>
            </a:r>
          </a:p>
          <a:p>
            <a:endParaRPr lang="de-DE" altLang="de-DE" dirty="0"/>
          </a:p>
          <a:p>
            <a:r>
              <a:rPr lang="de-DE" altLang="de-DE" dirty="0"/>
              <a:t>Fallbeispiele aus der Praxis + Aufzeigen von Umsatzpotenzialen</a:t>
            </a:r>
          </a:p>
        </p:txBody>
      </p:sp>
    </p:spTree>
    <p:extLst>
      <p:ext uri="{BB962C8B-B14F-4D97-AF65-F5344CB8AC3E}">
        <p14:creationId xmlns:p14="http://schemas.microsoft.com/office/powerpoint/2010/main" val="4152224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pic>
        <p:nvPicPr>
          <p:cNvPr id="5" name="Picture 2"/>
          <p:cNvPicPr>
            <a:picLocks noChangeAspect="1" noChangeArrowheads="1"/>
          </p:cNvPicPr>
          <p:nvPr/>
        </p:nvPicPr>
        <p:blipFill>
          <a:blip r:embed="rId2" cstate="print"/>
          <a:srcRect/>
          <a:stretch>
            <a:fillRect/>
          </a:stretch>
        </p:blipFill>
        <p:spPr bwMode="auto">
          <a:xfrm>
            <a:off x="241381" y="145928"/>
            <a:ext cx="11724760" cy="6476836"/>
          </a:xfrm>
          <a:prstGeom prst="rect">
            <a:avLst/>
          </a:prstGeom>
          <a:noFill/>
          <a:ln w="9525">
            <a:noFill/>
            <a:miter lim="800000"/>
            <a:headEnd/>
            <a:tailEnd/>
          </a:ln>
          <a:effectLst/>
        </p:spPr>
      </p:pic>
    </p:spTree>
    <p:extLst>
      <p:ext uri="{BB962C8B-B14F-4D97-AF65-F5344CB8AC3E}">
        <p14:creationId xmlns:p14="http://schemas.microsoft.com/office/powerpoint/2010/main" val="1148575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4" name="Titel 3"/>
          <p:cNvSpPr>
            <a:spLocks noGrp="1"/>
          </p:cNvSpPr>
          <p:nvPr>
            <p:ph type="title"/>
          </p:nvPr>
        </p:nvSpPr>
        <p:spPr/>
        <p:txBody>
          <a:bodyPr/>
          <a:lstStyle/>
          <a:p>
            <a:r>
              <a:rPr lang="de-DE" dirty="0"/>
              <a:t>Vertriebsthemen 2023 im Breitengeschäft kompakt</a:t>
            </a:r>
          </a:p>
        </p:txBody>
      </p:sp>
      <p:sp>
        <p:nvSpPr>
          <p:cNvPr id="5" name="Textplatzhalter 4"/>
          <p:cNvSpPr>
            <a:spLocks noGrp="1"/>
          </p:cNvSpPr>
          <p:nvPr>
            <p:ph type="body" sz="half" idx="2"/>
          </p:nvPr>
        </p:nvSpPr>
        <p:spPr/>
        <p:txBody>
          <a:bodyPr/>
          <a:lstStyle/>
          <a:p>
            <a:r>
              <a:rPr lang="de-DE" dirty="0"/>
              <a:t>Einsatz der Checkliste Beratungsprozess innerhalb Servicetermin sowie Beratung</a:t>
            </a:r>
          </a:p>
          <a:p>
            <a:endParaRPr lang="de-DE" dirty="0"/>
          </a:p>
          <a:p>
            <a:r>
              <a:rPr lang="de-DE" dirty="0"/>
              <a:t>Serviceterminvorbereitung (Selektion über </a:t>
            </a:r>
            <a:r>
              <a:rPr lang="de-DE" dirty="0" err="1"/>
              <a:t>SmartAdmin</a:t>
            </a:r>
            <a:r>
              <a:rPr lang="de-DE" dirty="0"/>
              <a:t>; unabdingbar Update vom Kunden; Aufgreifen jeder Sparte)</a:t>
            </a:r>
          </a:p>
          <a:p>
            <a:endParaRPr lang="de-DE" dirty="0"/>
          </a:p>
          <a:p>
            <a:r>
              <a:rPr lang="de-DE" altLang="de-DE" sz="2800" b="1" dirty="0">
                <a:solidFill>
                  <a:srgbClr val="137C9B"/>
                </a:solidFill>
              </a:rPr>
              <a:t>Haftungskonforme Dokumentation sicherstellen </a:t>
            </a:r>
          </a:p>
          <a:p>
            <a:endParaRPr lang="de-DE" altLang="de-DE" b="1" dirty="0"/>
          </a:p>
          <a:p>
            <a:r>
              <a:rPr lang="de-DE" altLang="de-DE" dirty="0"/>
              <a:t>TOP-Vertriebsthemen im Breitengeschäft</a:t>
            </a:r>
          </a:p>
          <a:p>
            <a:endParaRPr lang="de-DE" altLang="de-DE" dirty="0"/>
          </a:p>
          <a:p>
            <a:r>
              <a:rPr lang="de-DE" altLang="de-DE" dirty="0"/>
              <a:t>Fallbeispiele aus der Praxis + Aufzeigen von Umsatzpotenzialen</a:t>
            </a:r>
          </a:p>
        </p:txBody>
      </p:sp>
    </p:spTree>
    <p:extLst>
      <p:ext uri="{BB962C8B-B14F-4D97-AF65-F5344CB8AC3E}">
        <p14:creationId xmlns:p14="http://schemas.microsoft.com/office/powerpoint/2010/main" val="3423453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4" name="Titel 3"/>
          <p:cNvSpPr>
            <a:spLocks noGrp="1"/>
          </p:cNvSpPr>
          <p:nvPr>
            <p:ph type="title"/>
          </p:nvPr>
        </p:nvSpPr>
        <p:spPr/>
        <p:txBody>
          <a:bodyPr/>
          <a:lstStyle/>
          <a:p>
            <a:r>
              <a:rPr lang="de-DE" dirty="0"/>
              <a:t>Vertriebsthemen 2023 im Breitengeschäft kompakt</a:t>
            </a:r>
          </a:p>
        </p:txBody>
      </p:sp>
      <p:sp>
        <p:nvSpPr>
          <p:cNvPr id="5" name="Textplatzhalter 4"/>
          <p:cNvSpPr>
            <a:spLocks noGrp="1"/>
          </p:cNvSpPr>
          <p:nvPr>
            <p:ph type="body" sz="half" idx="2"/>
          </p:nvPr>
        </p:nvSpPr>
        <p:spPr/>
        <p:txBody>
          <a:bodyPr/>
          <a:lstStyle/>
          <a:p>
            <a:pPr>
              <a:buFont typeface="Wingdings" panose="05000000000000000000" pitchFamily="2" charset="2"/>
              <a:buChar char="Ø"/>
            </a:pPr>
            <a:endParaRPr lang="de-DE" altLang="de-DE" sz="2400" dirty="0"/>
          </a:p>
          <a:p>
            <a:pPr>
              <a:buFont typeface="Wingdings" panose="05000000000000000000" pitchFamily="2" charset="2"/>
              <a:buChar char="Ø"/>
            </a:pPr>
            <a:endParaRPr lang="de-DE" altLang="de-DE" sz="2400" dirty="0"/>
          </a:p>
          <a:p>
            <a:pPr>
              <a:buFont typeface="Wingdings" panose="05000000000000000000" pitchFamily="2" charset="2"/>
              <a:buChar char="Ø"/>
            </a:pPr>
            <a:r>
              <a:rPr lang="de-DE" altLang="de-DE" dirty="0"/>
              <a:t>Sind alle Entscheidungen des Kunden festgehalten und sauber dokumentiert? </a:t>
            </a:r>
          </a:p>
          <a:p>
            <a:pPr>
              <a:buFont typeface="Wingdings" panose="05000000000000000000" pitchFamily="2" charset="2"/>
              <a:buChar char="Ø"/>
            </a:pPr>
            <a:endParaRPr lang="de-DE" altLang="de-DE" dirty="0"/>
          </a:p>
          <a:p>
            <a:pPr>
              <a:buFont typeface="Wingdings" panose="05000000000000000000" pitchFamily="2" charset="2"/>
              <a:buChar char="Ø"/>
            </a:pPr>
            <a:r>
              <a:rPr lang="de-DE" altLang="de-DE" dirty="0"/>
              <a:t>Möglichkeit der Heilung nutzen! </a:t>
            </a:r>
          </a:p>
          <a:p>
            <a:pPr marL="0" indent="0" defTabSz="361950">
              <a:buNone/>
            </a:pPr>
            <a:r>
              <a:rPr lang="de-DE" altLang="de-DE" dirty="0"/>
              <a:t>	</a:t>
            </a:r>
            <a:r>
              <a:rPr lang="de-DE" altLang="de-DE" dirty="0" smtClean="0"/>
              <a:t>(</a:t>
            </a:r>
            <a:r>
              <a:rPr lang="de-DE" altLang="de-DE" dirty="0"/>
              <a:t>Stichworte: Elementar, keine RS gewünscht, KTG, BU mit </a:t>
            </a:r>
            <a:r>
              <a:rPr lang="de-DE" altLang="de-DE" dirty="0" smtClean="0"/>
              <a:t>längerer </a:t>
            </a:r>
            <a:r>
              <a:rPr lang="de-DE" altLang="de-DE" dirty="0"/>
              <a:t>Laufzeit angeboten etc.) </a:t>
            </a:r>
          </a:p>
          <a:p>
            <a:pPr>
              <a:buFont typeface="Wingdings" panose="05000000000000000000" pitchFamily="2" charset="2"/>
              <a:buChar char="Ø"/>
            </a:pPr>
            <a:endParaRPr lang="de-DE" altLang="de-DE" dirty="0"/>
          </a:p>
          <a:p>
            <a:pPr>
              <a:buFont typeface="Wingdings" panose="05000000000000000000" pitchFamily="2" charset="2"/>
              <a:buChar char="Ø"/>
            </a:pPr>
            <a:r>
              <a:rPr lang="de-DE" altLang="de-DE" dirty="0"/>
              <a:t>Neue Makleraufträge  </a:t>
            </a:r>
          </a:p>
          <a:p>
            <a:endParaRPr lang="de-DE" dirty="0"/>
          </a:p>
        </p:txBody>
      </p:sp>
    </p:spTree>
    <p:extLst>
      <p:ext uri="{BB962C8B-B14F-4D97-AF65-F5344CB8AC3E}">
        <p14:creationId xmlns:p14="http://schemas.microsoft.com/office/powerpoint/2010/main" val="2713699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2023-02-09 KTV final 2023 Braune Kriebel</Template>
  <TotalTime>0</TotalTime>
  <Words>2272</Words>
  <Application>Microsoft Office PowerPoint</Application>
  <PresentationFormat>Breitbild</PresentationFormat>
  <Paragraphs>332</Paragraphs>
  <Slides>31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31</vt:i4>
      </vt:variant>
    </vt:vector>
  </HeadingPairs>
  <TitlesOfParts>
    <vt:vector size="36" baseType="lpstr">
      <vt:lpstr>Arial</vt:lpstr>
      <vt:lpstr>Calibri</vt:lpstr>
      <vt:lpstr>Symbol</vt:lpstr>
      <vt:lpstr>Wingdings</vt:lpstr>
      <vt:lpstr>Design_afm</vt:lpstr>
      <vt:lpstr>QWS I </vt:lpstr>
      <vt:lpstr>Vertriebsthemen 2023 im Breitengeschäft kompakt</vt:lpstr>
      <vt:lpstr>Vertriebsthemen 2023 im Breitengeschäft kompakt</vt:lpstr>
      <vt:lpstr>PowerPoint-Präsentation</vt:lpstr>
      <vt:lpstr>PowerPoint-Präsentation</vt:lpstr>
      <vt:lpstr>Vertriebsthemen 2023 im Breitengeschäft kompakt</vt:lpstr>
      <vt:lpstr>PowerPoint-Präsentation</vt:lpstr>
      <vt:lpstr>Vertriebsthemen 2023 im Breitengeschäft kompakt</vt:lpstr>
      <vt:lpstr>Vertriebsthemen 2023 im Breitengeschäft kompakt</vt:lpstr>
      <vt:lpstr>Vertriebsthemen 2023 im Breitengeschäft kompakt</vt:lpstr>
      <vt:lpstr>Nettolohnentlastung einsetzen für beliebiges TOP-Thema </vt:lpstr>
      <vt:lpstr>RIESTERCHECK 2023</vt:lpstr>
      <vt:lpstr>BUCheck 2023</vt:lpstr>
      <vt:lpstr>AltersvorsorgeCheck 2023</vt:lpstr>
      <vt:lpstr>Potpourri an Ideen</vt:lpstr>
      <vt:lpstr>Vertriebsthemen 2023 im Breitengeschäft kompakt</vt:lpstr>
      <vt:lpstr>Fallbeispiel Biometrie </vt:lpstr>
      <vt:lpstr>Fallbeispiel Biometrie </vt:lpstr>
      <vt:lpstr>Aufzeigen von Umsatzpotenzialen</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Weitere Zugangswege im Firmen- u. Belegschaftsgeschäft</vt:lpstr>
      <vt:lpstr>PowerPoint-Präsentation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Klausurtagung-Vertrieb</dc:title>
  <dc:creator>Gregorowitsch, Sventje</dc:creator>
  <cp:lastModifiedBy>Kriebel, Hauke</cp:lastModifiedBy>
  <cp:revision>74</cp:revision>
  <cp:lastPrinted>2019-08-21T13:01:55Z</cp:lastPrinted>
  <dcterms:created xsi:type="dcterms:W3CDTF">2023-02-03T09:24:07Z</dcterms:created>
  <dcterms:modified xsi:type="dcterms:W3CDTF">2023-02-28T16:35:42Z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787980568</vt:i4>
  </property>
  <property fmtid="{D5CDD505-2E9C-101B-9397-08002B2CF9AE}" pid="3" name="_NewReviewCycle">
    <vt:lpwstr/>
  </property>
  <property fmtid="{D5CDD505-2E9C-101B-9397-08002B2CF9AE}" pid="4" name="_EmailSubject">
    <vt:lpwstr>QWS</vt:lpwstr>
  </property>
  <property fmtid="{D5CDD505-2E9C-101B-9397-08002B2CF9AE}" pid="5" name="_AuthorEmail">
    <vt:lpwstr>Kriebel@afm-gruppe.de</vt:lpwstr>
  </property>
  <property fmtid="{D5CDD505-2E9C-101B-9397-08002B2CF9AE}" pid="6" name="_AuthorEmailDisplayName">
    <vt:lpwstr>Kriebel, Hauke</vt:lpwstr>
  </property>
  <property fmtid="{D5CDD505-2E9C-101B-9397-08002B2CF9AE}" pid="7" name="_PreviousAdHocReviewCycleID">
    <vt:i4>1179654067</vt:i4>
  </property>
</Properties>
</file>