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54"/>
  </p:notesMasterIdLst>
  <p:handoutMasterIdLst>
    <p:handoutMasterId r:id="rId55"/>
  </p:handoutMasterIdLst>
  <p:sldIdLst>
    <p:sldId id="566" r:id="rId2"/>
    <p:sldId id="567" r:id="rId3"/>
    <p:sldId id="568" r:id="rId4"/>
    <p:sldId id="569" r:id="rId5"/>
    <p:sldId id="570" r:id="rId6"/>
    <p:sldId id="571" r:id="rId7"/>
    <p:sldId id="387" r:id="rId8"/>
    <p:sldId id="386" r:id="rId9"/>
    <p:sldId id="532" r:id="rId10"/>
    <p:sldId id="521" r:id="rId11"/>
    <p:sldId id="522" r:id="rId12"/>
    <p:sldId id="487" r:id="rId13"/>
    <p:sldId id="538" r:id="rId14"/>
    <p:sldId id="537" r:id="rId15"/>
    <p:sldId id="524" r:id="rId16"/>
    <p:sldId id="525" r:id="rId17"/>
    <p:sldId id="526" r:id="rId18"/>
    <p:sldId id="542" r:id="rId19"/>
    <p:sldId id="539" r:id="rId20"/>
    <p:sldId id="541" r:id="rId21"/>
    <p:sldId id="543" r:id="rId22"/>
    <p:sldId id="533" r:id="rId23"/>
    <p:sldId id="534" r:id="rId24"/>
    <p:sldId id="535" r:id="rId25"/>
    <p:sldId id="527" r:id="rId26"/>
    <p:sldId id="528" r:id="rId27"/>
    <p:sldId id="529" r:id="rId28"/>
    <p:sldId id="530" r:id="rId29"/>
    <p:sldId id="551" r:id="rId30"/>
    <p:sldId id="544" r:id="rId31"/>
    <p:sldId id="545" r:id="rId32"/>
    <p:sldId id="546" r:id="rId33"/>
    <p:sldId id="547" r:id="rId34"/>
    <p:sldId id="548" r:id="rId35"/>
    <p:sldId id="549" r:id="rId36"/>
    <p:sldId id="550" r:id="rId37"/>
    <p:sldId id="531" r:id="rId38"/>
    <p:sldId id="552" r:id="rId39"/>
    <p:sldId id="553" r:id="rId40"/>
    <p:sldId id="554" r:id="rId41"/>
    <p:sldId id="514" r:id="rId42"/>
    <p:sldId id="555" r:id="rId43"/>
    <p:sldId id="556" r:id="rId44"/>
    <p:sldId id="557" r:id="rId45"/>
    <p:sldId id="558" r:id="rId46"/>
    <p:sldId id="559" r:id="rId47"/>
    <p:sldId id="560" r:id="rId48"/>
    <p:sldId id="561" r:id="rId49"/>
    <p:sldId id="562" r:id="rId50"/>
    <p:sldId id="563" r:id="rId51"/>
    <p:sldId id="564" r:id="rId52"/>
    <p:sldId id="565" r:id="rId53"/>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870" autoAdjust="0"/>
  </p:normalViewPr>
  <p:slideViewPr>
    <p:cSldViewPr snapToGrid="0" showGuides="1">
      <p:cViewPr varScale="1">
        <p:scale>
          <a:sx n="88" d="100"/>
          <a:sy n="88" d="100"/>
        </p:scale>
        <p:origin x="192" y="8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70974"/>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Mappe1"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ontserrat SemiBold" panose="020B0604020202020204" charset="0"/>
                <a:ea typeface="+mn-ea"/>
                <a:cs typeface="+mn-cs"/>
              </a:defRPr>
            </a:pPr>
            <a:r>
              <a:rPr lang="de-DE" sz="1200">
                <a:latin typeface="Montserrat SemiBold" panose="020B0604020202020204" charset="0"/>
              </a:rPr>
              <a:t>Einnahmen/ Ausgaben GKV</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ontserrat SemiBold" panose="020B0604020202020204" charset="0"/>
              <a:ea typeface="+mn-ea"/>
              <a:cs typeface="+mn-cs"/>
            </a:defRPr>
          </a:pPr>
          <a:endParaRPr lang="de-DE"/>
        </a:p>
      </c:txPr>
    </c:title>
    <c:autoTitleDeleted val="0"/>
    <c:plotArea>
      <c:layout/>
      <c:barChart>
        <c:barDir val="col"/>
        <c:grouping val="clustered"/>
        <c:varyColors val="0"/>
        <c:ser>
          <c:idx val="0"/>
          <c:order val="0"/>
          <c:tx>
            <c:strRef>
              <c:f>'GKV Einnahmen Ausgaben'!$A$4</c:f>
              <c:strCache>
                <c:ptCount val="1"/>
                <c:pt idx="0">
                  <c:v>Einnahmen des Gesundheitsfonds in Mrd €</c:v>
                </c:pt>
              </c:strCache>
            </c:strRef>
          </c:tx>
          <c:spPr>
            <a:solidFill>
              <a:srgbClr val="494F81"/>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Montserrat" panose="020B060402020202020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'GKV Einnahmen Ausgaben'!$B$3:$G$3</c:f>
              <c:strCache>
                <c:ptCount val="6"/>
                <c:pt idx="0">
                  <c:v>2016</c:v>
                </c:pt>
                <c:pt idx="1">
                  <c:v>2017</c:v>
                </c:pt>
                <c:pt idx="2">
                  <c:v>2018</c:v>
                </c:pt>
                <c:pt idx="3">
                  <c:v>2019</c:v>
                </c:pt>
                <c:pt idx="4">
                  <c:v>2020*</c:v>
                </c:pt>
                <c:pt idx="5">
                  <c:v>2021*</c:v>
                </c:pt>
              </c:strCache>
            </c:strRef>
          </c:cat>
          <c:val>
            <c:numRef>
              <c:f>'GKV Einnahmen Ausgaben'!$B$4:$G$4</c:f>
              <c:numCache>
                <c:formatCode>General</c:formatCode>
                <c:ptCount val="6"/>
                <c:pt idx="0">
                  <c:v>205.8</c:v>
                </c:pt>
                <c:pt idx="1">
                  <c:v>216.1</c:v>
                </c:pt>
                <c:pt idx="2">
                  <c:v>223</c:v>
                </c:pt>
                <c:pt idx="3">
                  <c:v>231.7</c:v>
                </c:pt>
                <c:pt idx="4">
                  <c:v>239.3</c:v>
                </c:pt>
                <c:pt idx="5">
                  <c:v>246</c:v>
                </c:pt>
              </c:numCache>
            </c:numRef>
          </c:val>
          <c:extLst xmlns:c16r2="http://schemas.microsoft.com/office/drawing/2015/06/chart">
            <c:ext xmlns:c16="http://schemas.microsoft.com/office/drawing/2014/chart" uri="{C3380CC4-5D6E-409C-BE32-E72D297353CC}">
              <c16:uniqueId val="{00000000-2931-4672-ADBC-3C5AEC759E77}"/>
            </c:ext>
          </c:extLst>
        </c:ser>
        <c:ser>
          <c:idx val="1"/>
          <c:order val="1"/>
          <c:tx>
            <c:strRef>
              <c:f>'GKV Einnahmen Ausgaben'!$A$5</c:f>
              <c:strCache>
                <c:ptCount val="1"/>
                <c:pt idx="0">
                  <c:v>Ausgaben der gesetzlichen Krankenkassen in Mrd €</c:v>
                </c:pt>
              </c:strCache>
            </c:strRef>
          </c:tx>
          <c:spPr>
            <a:solidFill>
              <a:srgbClr val="BDBEC4"/>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Montserrat" panose="020B060402020202020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'GKV Einnahmen Ausgaben'!$B$3:$G$3</c:f>
              <c:strCache>
                <c:ptCount val="6"/>
                <c:pt idx="0">
                  <c:v>2016</c:v>
                </c:pt>
                <c:pt idx="1">
                  <c:v>2017</c:v>
                </c:pt>
                <c:pt idx="2">
                  <c:v>2018</c:v>
                </c:pt>
                <c:pt idx="3">
                  <c:v>2019</c:v>
                </c:pt>
                <c:pt idx="4">
                  <c:v>2020*</c:v>
                </c:pt>
                <c:pt idx="5">
                  <c:v>2021*</c:v>
                </c:pt>
              </c:strCache>
            </c:strRef>
          </c:cat>
          <c:val>
            <c:numRef>
              <c:f>'GKV Einnahmen Ausgaben'!$B$5:$G$5</c:f>
              <c:numCache>
                <c:formatCode>General</c:formatCode>
                <c:ptCount val="6"/>
                <c:pt idx="0">
                  <c:v>218.1</c:v>
                </c:pt>
                <c:pt idx="1">
                  <c:v>225.7</c:v>
                </c:pt>
                <c:pt idx="2">
                  <c:v>234.4</c:v>
                </c:pt>
                <c:pt idx="3">
                  <c:v>247.3</c:v>
                </c:pt>
                <c:pt idx="4">
                  <c:v>257.8</c:v>
                </c:pt>
                <c:pt idx="5">
                  <c:v>274.89999999999998</c:v>
                </c:pt>
              </c:numCache>
            </c:numRef>
          </c:val>
          <c:extLst xmlns:c16r2="http://schemas.microsoft.com/office/drawing/2015/06/chart">
            <c:ext xmlns:c16="http://schemas.microsoft.com/office/drawing/2014/chart" uri="{C3380CC4-5D6E-409C-BE32-E72D297353CC}">
              <c16:uniqueId val="{00000001-2931-4672-ADBC-3C5AEC759E77}"/>
            </c:ext>
          </c:extLst>
        </c:ser>
        <c:dLbls>
          <c:showLegendKey val="0"/>
          <c:showVal val="0"/>
          <c:showCatName val="0"/>
          <c:showSerName val="0"/>
          <c:showPercent val="0"/>
          <c:showBubbleSize val="0"/>
        </c:dLbls>
        <c:gapWidth val="219"/>
        <c:overlap val="-27"/>
        <c:axId val="362703888"/>
        <c:axId val="360407352"/>
      </c:barChart>
      <c:catAx>
        <c:axId val="36270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crossAx val="360407352"/>
        <c:crosses val="autoZero"/>
        <c:auto val="1"/>
        <c:lblAlgn val="ctr"/>
        <c:lblOffset val="100"/>
        <c:noMultiLvlLbl val="0"/>
      </c:catAx>
      <c:valAx>
        <c:axId val="360407352"/>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crossAx val="3627038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legend>
    <c:plotVisOnly val="1"/>
    <c:dispBlanksAs val="gap"/>
    <c:showDLblsOverMax val="0"/>
  </c:chart>
  <c:spPr>
    <a:noFill/>
    <a:ln>
      <a:noFill/>
    </a:ln>
    <a:effectLst/>
  </c:spPr>
  <c:txPr>
    <a:bodyPr/>
    <a:lstStyle/>
    <a:p>
      <a:pPr>
        <a:defRPr>
          <a:latin typeface="Montserrat" panose="020B0604020202020204" charset="0"/>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ontserrat SemiBold" panose="020B0604020202020204" charset="0"/>
                <a:ea typeface="+mn-ea"/>
                <a:cs typeface="+mn-cs"/>
              </a:defRPr>
            </a:pPr>
            <a:r>
              <a:rPr lang="de-DE" sz="1200">
                <a:latin typeface="Montserrat SemiBold" panose="020B0604020202020204" charset="0"/>
              </a:rPr>
              <a:t>Einnahmen/ Ausgaben PKV &amp; Pflegeversicherung</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ontserrat SemiBold" panose="020B0604020202020204" charset="0"/>
              <a:ea typeface="+mn-ea"/>
              <a:cs typeface="+mn-cs"/>
            </a:defRPr>
          </a:pPr>
          <a:endParaRPr lang="de-DE"/>
        </a:p>
      </c:txPr>
    </c:title>
    <c:autoTitleDeleted val="0"/>
    <c:plotArea>
      <c:layout/>
      <c:barChart>
        <c:barDir val="col"/>
        <c:grouping val="clustered"/>
        <c:varyColors val="0"/>
        <c:ser>
          <c:idx val="0"/>
          <c:order val="0"/>
          <c:tx>
            <c:strRef>
              <c:f>'PKV Einnahmen Ausgaben'!$A$4</c:f>
              <c:strCache>
                <c:ptCount val="1"/>
                <c:pt idx="0">
                  <c:v>Einnahmen in Mrd €</c:v>
                </c:pt>
              </c:strCache>
            </c:strRef>
          </c:tx>
          <c:spPr>
            <a:solidFill>
              <a:srgbClr val="494F81"/>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Montserrat" panose="020B060402020202020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'PKV Einnahmen Ausgaben'!$B$3:$F$3</c:f>
              <c:numCache>
                <c:formatCode>General</c:formatCode>
                <c:ptCount val="2"/>
                <c:pt idx="0">
                  <c:v>2016</c:v>
                </c:pt>
                <c:pt idx="1">
                  <c:v>2020</c:v>
                </c:pt>
              </c:numCache>
              <c:extLst xmlns:c16r2="http://schemas.microsoft.com/office/drawing/2015/06/chart"/>
            </c:numRef>
          </c:cat>
          <c:val>
            <c:numRef>
              <c:f>'PKV Einnahmen Ausgaben'!$B$4:$F$4</c:f>
              <c:numCache>
                <c:formatCode>General</c:formatCode>
                <c:ptCount val="2"/>
                <c:pt idx="0">
                  <c:v>28.3</c:v>
                </c:pt>
                <c:pt idx="1">
                  <c:v>32.5</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89CC-4605-8953-2B92E14B5F16}"/>
            </c:ext>
          </c:extLst>
        </c:ser>
        <c:ser>
          <c:idx val="1"/>
          <c:order val="1"/>
          <c:tx>
            <c:strRef>
              <c:f>'PKV Einnahmen Ausgaben'!$A$5</c:f>
              <c:strCache>
                <c:ptCount val="1"/>
                <c:pt idx="0">
                  <c:v>Ausgaben in Mrd €</c:v>
                </c:pt>
              </c:strCache>
            </c:strRef>
          </c:tx>
          <c:spPr>
            <a:solidFill>
              <a:srgbClr val="BDBEC4"/>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Montserrat" panose="020B060402020202020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'PKV Einnahmen Ausgaben'!$B$3:$F$3</c:f>
              <c:numCache>
                <c:formatCode>General</c:formatCode>
                <c:ptCount val="2"/>
                <c:pt idx="0">
                  <c:v>2016</c:v>
                </c:pt>
                <c:pt idx="1">
                  <c:v>2020</c:v>
                </c:pt>
              </c:numCache>
              <c:extLst xmlns:c16r2="http://schemas.microsoft.com/office/drawing/2015/06/chart"/>
            </c:numRef>
          </c:cat>
          <c:val>
            <c:numRef>
              <c:f>'PKV Einnahmen Ausgaben'!$B$5:$F$5</c:f>
              <c:numCache>
                <c:formatCode>General</c:formatCode>
                <c:ptCount val="2"/>
                <c:pt idx="0">
                  <c:v>26.6</c:v>
                </c:pt>
                <c:pt idx="1">
                  <c:v>30.7</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89CC-4605-8953-2B92E14B5F16}"/>
            </c:ext>
          </c:extLst>
        </c:ser>
        <c:dLbls>
          <c:showLegendKey val="0"/>
          <c:showVal val="0"/>
          <c:showCatName val="0"/>
          <c:showSerName val="0"/>
          <c:showPercent val="0"/>
          <c:showBubbleSize val="0"/>
        </c:dLbls>
        <c:gapWidth val="219"/>
        <c:overlap val="-27"/>
        <c:axId val="360403824"/>
        <c:axId val="360404216"/>
      </c:barChart>
      <c:catAx>
        <c:axId val="36040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crossAx val="360404216"/>
        <c:crosses val="autoZero"/>
        <c:auto val="1"/>
        <c:lblAlgn val="ctr"/>
        <c:lblOffset val="100"/>
        <c:noMultiLvlLbl val="0"/>
      </c:catAx>
      <c:valAx>
        <c:axId val="360404216"/>
        <c:scaling>
          <c:orientation val="minMax"/>
          <c:max val="35"/>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crossAx val="360403824"/>
        <c:crosses val="autoZero"/>
        <c:crossBetween val="between"/>
        <c:majorUnit val="5"/>
        <c:minorUnit val="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ontserrat" panose="020B0604020202020204" charset="0"/>
              <a:ea typeface="+mn-ea"/>
              <a:cs typeface="+mn-cs"/>
            </a:defRPr>
          </a:pPr>
          <a:endParaRPr lang="de-DE"/>
        </a:p>
      </c:txPr>
    </c:legend>
    <c:plotVisOnly val="1"/>
    <c:dispBlanksAs val="gap"/>
    <c:showDLblsOverMax val="0"/>
  </c:chart>
  <c:spPr>
    <a:noFill/>
    <a:ln>
      <a:noFill/>
    </a:ln>
    <a:effectLst/>
  </c:spPr>
  <c:txPr>
    <a:bodyPr/>
    <a:lstStyle/>
    <a:p>
      <a:pPr>
        <a:defRPr>
          <a:latin typeface="Montserrat" panose="020B0604020202020204" charset="0"/>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01.03.2023</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01.03.2023</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PowerPoint_Slide1.sldx"/></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576201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izenplatzhalter 2"/>
          <p:cNvSpPr>
            <a:spLocks noGrp="1"/>
          </p:cNvSpPr>
          <p:nvPr>
            <p:ph type="body" idx="1"/>
          </p:nvPr>
        </p:nvSpPr>
        <p:spPr>
          <a:xfrm>
            <a:off x="868915" y="4259565"/>
            <a:ext cx="5435600" cy="3940493"/>
          </a:xfrm>
        </p:spPr>
        <p:txBody>
          <a:bodyPr/>
          <a:lstStyle/>
          <a:p>
            <a:r>
              <a:rPr lang="de-DE" dirty="0"/>
              <a:t>die beitragsfreie Versicherung während des Erziehungsurlaubs, die beitragsfreie Mitversicherung von nicht berufstätigen beziehungsweise geringfügig beschäftigten Ehegatten oder Lebenspartnern sowie Kindern,</a:t>
            </a:r>
          </a:p>
          <a:p>
            <a:r>
              <a:rPr lang="de-DE" dirty="0"/>
              <a:t>Leistungen rund um die Schwangerschaft und Mutterschaft, zum Beispiel Vorsorge- und Entbindungskosten, Haushaltshilfe oder häusliche Krankenpflege während der Schwangerschaft oder nach der Entbindung,</a:t>
            </a:r>
          </a:p>
          <a:p>
            <a:r>
              <a:rPr lang="de-DE" dirty="0"/>
              <a:t>Leistungen zur Empfängnisverhütung,</a:t>
            </a:r>
          </a:p>
          <a:p>
            <a:r>
              <a:rPr lang="de-DE" dirty="0"/>
              <a:t>Leistungen zur künstlichen Befruchtung,</a:t>
            </a:r>
          </a:p>
          <a:p>
            <a:r>
              <a:rPr lang="de-DE" dirty="0"/>
              <a:t>das Mutterschaftsgeld und</a:t>
            </a:r>
          </a:p>
          <a:p>
            <a:r>
              <a:rPr lang="de-DE" dirty="0"/>
              <a:t>Krankengeld bei der Betreuung eines kranken Kindes,</a:t>
            </a:r>
          </a:p>
          <a:p>
            <a:r>
              <a:rPr lang="de-DE" dirty="0"/>
              <a:t>Betriebs- und Haushaltshilfen für alle Versicherten, insbesondere zur Vermeidung oder Verkürzung von Krankenhausaufenthalten.</a:t>
            </a:r>
          </a:p>
          <a:p>
            <a:endParaRPr lang="de-DE" dirty="0"/>
          </a:p>
        </p:txBody>
      </p:sp>
      <p:graphicFrame>
        <p:nvGraphicFramePr>
          <p:cNvPr id="4" name="Objekt 3"/>
          <p:cNvGraphicFramePr>
            <a:graphicFrameLocks noChangeAspect="1"/>
          </p:cNvGraphicFramePr>
          <p:nvPr>
            <p:extLst/>
          </p:nvPr>
        </p:nvGraphicFramePr>
        <p:xfrm>
          <a:off x="210102" y="219696"/>
          <a:ext cx="6094413" cy="3427412"/>
        </p:xfrm>
        <a:graphic>
          <a:graphicData uri="http://schemas.openxmlformats.org/presentationml/2006/ole">
            <mc:AlternateContent xmlns:mc="http://schemas.openxmlformats.org/markup-compatibility/2006">
              <mc:Choice xmlns:v="urn:schemas-microsoft-com:vml" Requires="v">
                <p:oleObj spid="_x0000_s1026" name="Slide" r:id="rId4" imgW="6094447" imgH="3427323" progId="PowerPoint.Slide.12">
                  <p:embed/>
                </p:oleObj>
              </mc:Choice>
              <mc:Fallback>
                <p:oleObj name="Slide" r:id="rId4" imgW="6094447" imgH="3427323" progId="PowerPoint.Slide.12">
                  <p:embed/>
                  <p:pic>
                    <p:nvPicPr>
                      <p:cNvPr id="0" name=""/>
                      <p:cNvPicPr/>
                      <p:nvPr/>
                    </p:nvPicPr>
                    <p:blipFill>
                      <a:blip r:embed="rId5"/>
                      <a:stretch>
                        <a:fillRect/>
                      </a:stretch>
                    </p:blipFill>
                    <p:spPr>
                      <a:xfrm>
                        <a:off x="210102" y="219696"/>
                        <a:ext cx="6094413" cy="3427412"/>
                      </a:xfrm>
                      <a:prstGeom prst="rect">
                        <a:avLst/>
                      </a:prstGeom>
                    </p:spPr>
                  </p:pic>
                </p:oleObj>
              </mc:Fallback>
            </mc:AlternateContent>
          </a:graphicData>
        </a:graphic>
      </p:graphicFrame>
    </p:spTree>
    <p:extLst>
      <p:ext uri="{BB962C8B-B14F-4D97-AF65-F5344CB8AC3E}">
        <p14:creationId xmlns:p14="http://schemas.microsoft.com/office/powerpoint/2010/main" val="2536029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219057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814917" y="1053432"/>
            <a:ext cx="10538883" cy="646783"/>
          </a:xfrm>
          <a:prstGeom prst="rect">
            <a:avLst/>
          </a:prstGeom>
        </p:spPr>
        <p:txBody>
          <a:bodyPr/>
          <a:lstStyle/>
          <a:p>
            <a:r>
              <a:rPr lang="de-DE" dirty="0"/>
              <a:t>Mastertitelformat bearbeiten</a:t>
            </a:r>
            <a:endParaRPr lang="en-US" dirty="0"/>
          </a:p>
        </p:txBody>
      </p:sp>
      <p:sp>
        <p:nvSpPr>
          <p:cNvPr id="3" name="Content Placeholder 2"/>
          <p:cNvSpPr>
            <a:spLocks noGrp="1"/>
          </p:cNvSpPr>
          <p:nvPr>
            <p:ph idx="1"/>
          </p:nvPr>
        </p:nvSpPr>
        <p:spPr>
          <a:xfrm>
            <a:off x="814919" y="1989138"/>
            <a:ext cx="10562167" cy="3180011"/>
          </a:xfrm>
          <a:prstGeom prst="rect">
            <a:avLst/>
          </a:prstGeom>
        </p:spPr>
        <p:txBody>
          <a:bodyPr/>
          <a:lstStyle>
            <a:lvl1pPr>
              <a:defRPr sz="2400"/>
            </a:lvl1pPr>
            <a:lvl2pPr>
              <a:defRPr sz="2200"/>
            </a:lvl2pPr>
            <a:lvl3pPr>
              <a:defRPr sz="2000"/>
            </a:lvl3pPr>
            <a:lvl4pPr>
              <a:defRPr sz="18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4" name="Date Placeholder 3"/>
          <p:cNvSpPr>
            <a:spLocks noGrp="1"/>
          </p:cNvSpPr>
          <p:nvPr>
            <p:ph type="dt" sz="half" idx="10"/>
          </p:nvPr>
        </p:nvSpPr>
        <p:spPr>
          <a:xfrm>
            <a:off x="335360" y="6381750"/>
            <a:ext cx="1728192" cy="476251"/>
          </a:xfrm>
          <a:prstGeom prst="rect">
            <a:avLst/>
          </a:prstGeom>
        </p:spPr>
        <p:txBody>
          <a:bodyPr/>
          <a:lstStyle/>
          <a:p>
            <a:fld id="{6F617848-CE3E-1942-88EA-5F66237AAC21}" type="datetime1">
              <a:rPr lang="de-DE" smtClean="0">
                <a:solidFill>
                  <a:prstClr val="white"/>
                </a:solidFill>
              </a:rPr>
              <a:pPr/>
              <a:t>01.03.2023</a:t>
            </a:fld>
            <a:endParaRPr lang="de-DE">
              <a:solidFill>
                <a:prstClr val="white"/>
              </a:solidFill>
            </a:endParaRPr>
          </a:p>
        </p:txBody>
      </p:sp>
      <p:sp>
        <p:nvSpPr>
          <p:cNvPr id="5" name="Footer Placeholder 4"/>
          <p:cNvSpPr>
            <a:spLocks noGrp="1"/>
          </p:cNvSpPr>
          <p:nvPr>
            <p:ph type="ftr" sz="quarter" idx="11"/>
          </p:nvPr>
        </p:nvSpPr>
        <p:spPr>
          <a:xfrm>
            <a:off x="2447595" y="6381750"/>
            <a:ext cx="7200800" cy="476251"/>
          </a:xfrm>
          <a:prstGeom prst="rect">
            <a:avLst/>
          </a:prstGeom>
        </p:spPr>
        <p:txBody>
          <a:bodyPr/>
          <a:lstStyle/>
          <a:p>
            <a:r>
              <a:rPr lang="de-DE">
                <a:solidFill>
                  <a:prstClr val="white"/>
                </a:solidFill>
              </a:rPr>
              <a:t>Die Dortmunder Lebensversicherung AG; Thema/Bereich</a:t>
            </a:r>
          </a:p>
        </p:txBody>
      </p:sp>
      <p:sp>
        <p:nvSpPr>
          <p:cNvPr id="6" name="Slide Number Placeholder 5"/>
          <p:cNvSpPr>
            <a:spLocks noGrp="1"/>
          </p:cNvSpPr>
          <p:nvPr>
            <p:ph type="sldNum" sz="quarter" idx="12"/>
          </p:nvPr>
        </p:nvSpPr>
        <p:spPr>
          <a:xfrm>
            <a:off x="10512491" y="6381750"/>
            <a:ext cx="1344645" cy="476251"/>
          </a:xfrm>
          <a:prstGeom prst="rect">
            <a:avLst/>
          </a:prstGeom>
        </p:spPr>
        <p:txBody>
          <a:bodyPr/>
          <a:lstStyle/>
          <a:p>
            <a:fld id="{D64ABABA-6483-B342-8335-3D71F945AC1B}" type="slidenum">
              <a:rPr lang="de-DE" smtClean="0">
                <a:solidFill>
                  <a:prstClr val="white"/>
                </a:solidFill>
              </a:rPr>
              <a:pPr/>
              <a:t>‹Nr.›</a:t>
            </a:fld>
            <a:endParaRPr lang="de-DE">
              <a:solidFill>
                <a:prstClr val="white"/>
              </a:solidFill>
            </a:endParaRPr>
          </a:p>
        </p:txBody>
      </p:sp>
    </p:spTree>
    <p:extLst>
      <p:ext uri="{BB962C8B-B14F-4D97-AF65-F5344CB8AC3E}">
        <p14:creationId xmlns:p14="http://schemas.microsoft.com/office/powerpoint/2010/main" val="4121126789"/>
      </p:ext>
    </p:extLst>
  </p:cSld>
  <p:clrMapOvr>
    <a:masterClrMapping/>
  </p:clrMapOvr>
  <p:extLst mod="1">
    <p:ext uri="{DCECCB84-F9BA-43D5-87BE-67443E8EF086}">
      <p15:sldGuideLst xmlns:p15="http://schemas.microsoft.com/office/powerpoint/2012/main">
        <p15:guide id="1" orient="horz" pos="397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61"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8.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hyperlink" Target="http://www.statista.com/statistik/daten/studie/73331/umfrage/einschaetzung-der-einnahmen-und-ausgaben-der-gkv" TargetMode="External"/><Relationship Id="rId5" Type="http://schemas.openxmlformats.org/officeDocument/2006/relationships/chart" Target="../charts/chart2.xml"/><Relationship Id="rId4" Type="http://schemas.openxmlformats.org/officeDocument/2006/relationships/hyperlink" Target="https://www.yumpu.com/de/document/read/65722700/pkv-rechenschaftsbericht-2020-21"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64221" y="32746"/>
            <a:ext cx="9012862" cy="1325563"/>
          </a:xfrm>
        </p:spPr>
        <p:txBody>
          <a:bodyPr/>
          <a:lstStyle/>
          <a:p>
            <a:r>
              <a:rPr lang="de-DE" dirty="0" smtClean="0"/>
              <a:t> </a:t>
            </a:r>
            <a:endParaRPr lang="de-DE" dirty="0"/>
          </a:p>
        </p:txBody>
      </p:sp>
      <p:sp>
        <p:nvSpPr>
          <p:cNvPr id="2" name="Rechteck 1"/>
          <p:cNvSpPr/>
          <p:nvPr/>
        </p:nvSpPr>
        <p:spPr>
          <a:xfrm>
            <a:off x="364220" y="1839742"/>
            <a:ext cx="9084579" cy="1015663"/>
          </a:xfrm>
          <a:prstGeom prst="rect">
            <a:avLst/>
          </a:prstGeom>
        </p:spPr>
        <p:txBody>
          <a:bodyPr wrap="square">
            <a:spAutoFit/>
          </a:bodyPr>
          <a:lstStyle/>
          <a:p>
            <a:r>
              <a:rPr lang="de-DE" sz="6000" dirty="0" smtClean="0">
                <a:solidFill>
                  <a:srgbClr val="1D2D4B"/>
                </a:solidFill>
              </a:rPr>
              <a:t>Herzlich Willkommen!</a:t>
            </a:r>
            <a:endParaRPr lang="de-DE" sz="6000" dirty="0">
              <a:solidFill>
                <a:srgbClr val="1D2D4B"/>
              </a:solidFill>
            </a:endParaRPr>
          </a:p>
        </p:txBody>
      </p:sp>
      <p:sp>
        <p:nvSpPr>
          <p:cNvPr id="3" name="Textfeld 2"/>
          <p:cNvSpPr txBox="1"/>
          <p:nvPr/>
        </p:nvSpPr>
        <p:spPr>
          <a:xfrm>
            <a:off x="364220" y="3336838"/>
            <a:ext cx="9769231" cy="646331"/>
          </a:xfrm>
          <a:prstGeom prst="rect">
            <a:avLst/>
          </a:prstGeom>
          <a:noFill/>
        </p:spPr>
        <p:txBody>
          <a:bodyPr wrap="square" rtlCol="0">
            <a:spAutoFit/>
          </a:bodyPr>
          <a:lstStyle/>
          <a:p>
            <a:r>
              <a:rPr lang="de-DE" sz="3600" dirty="0" smtClean="0">
                <a:solidFill>
                  <a:srgbClr val="00B050"/>
                </a:solidFill>
              </a:rPr>
              <a:t> </a:t>
            </a:r>
            <a:endParaRPr lang="de-DE" sz="3600" dirty="0">
              <a:solidFill>
                <a:srgbClr val="00B050"/>
              </a:solidFill>
            </a:endParaRPr>
          </a:p>
        </p:txBody>
      </p:sp>
    </p:spTree>
    <p:extLst>
      <p:ext uri="{BB962C8B-B14F-4D97-AF65-F5344CB8AC3E}">
        <p14:creationId xmlns:p14="http://schemas.microsoft.com/office/powerpoint/2010/main" val="29713992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p:txBody>
          <a:bodyPr/>
          <a:lstStyle/>
          <a:p>
            <a:r>
              <a:rPr lang="de-DE" dirty="0" smtClean="0"/>
              <a:t>DAK </a:t>
            </a:r>
            <a:r>
              <a:rPr lang="de-DE" dirty="0" err="1" smtClean="0"/>
              <a:t>Psychereport</a:t>
            </a:r>
            <a:r>
              <a:rPr lang="de-DE" dirty="0" smtClean="0"/>
              <a:t> 2023 – Zentrale Ergebnisse</a:t>
            </a:r>
          </a:p>
          <a:p>
            <a:endParaRPr lang="de-DE" dirty="0"/>
          </a:p>
          <a:p>
            <a:endParaRPr lang="de-DE" dirty="0"/>
          </a:p>
        </p:txBody>
      </p:sp>
      <p:sp>
        <p:nvSpPr>
          <p:cNvPr id="5" name="Titel 4"/>
          <p:cNvSpPr txBox="1">
            <a:spLocks noGrp="1"/>
          </p:cNvSpPr>
          <p:nvPr>
            <p:ph type="title"/>
          </p:nvPr>
        </p:nvSpPr>
        <p:spPr>
          <a:xfrm>
            <a:off x="369357" y="163374"/>
            <a:ext cx="10314206" cy="1325563"/>
          </a:xfrm>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pic>
        <p:nvPicPr>
          <p:cNvPr id="6" name="Grafik 5"/>
          <p:cNvPicPr>
            <a:picLocks noChangeAspect="1"/>
          </p:cNvPicPr>
          <p:nvPr/>
        </p:nvPicPr>
        <p:blipFill>
          <a:blip r:embed="rId2"/>
          <a:stretch>
            <a:fillRect/>
          </a:stretch>
        </p:blipFill>
        <p:spPr>
          <a:xfrm>
            <a:off x="369357" y="2421390"/>
            <a:ext cx="10334625" cy="2581275"/>
          </a:xfrm>
          <a:prstGeom prst="rect">
            <a:avLst/>
          </a:prstGeom>
        </p:spPr>
      </p:pic>
    </p:spTree>
    <p:extLst>
      <p:ext uri="{BB962C8B-B14F-4D97-AF65-F5344CB8AC3E}">
        <p14:creationId xmlns:p14="http://schemas.microsoft.com/office/powerpoint/2010/main" val="1368567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pic>
        <p:nvPicPr>
          <p:cNvPr id="5" name="Grafik 4"/>
          <p:cNvPicPr>
            <a:picLocks noChangeAspect="1"/>
          </p:cNvPicPr>
          <p:nvPr/>
        </p:nvPicPr>
        <p:blipFill>
          <a:blip r:embed="rId2"/>
          <a:stretch>
            <a:fillRect/>
          </a:stretch>
        </p:blipFill>
        <p:spPr>
          <a:xfrm>
            <a:off x="279362" y="1270631"/>
            <a:ext cx="10172618" cy="5276990"/>
          </a:xfrm>
          <a:prstGeom prst="rect">
            <a:avLst/>
          </a:prstGeom>
        </p:spPr>
      </p:pic>
      <p:sp>
        <p:nvSpPr>
          <p:cNvPr id="6" name="Titel 4"/>
          <p:cNvSpPr txBox="1">
            <a:spLocks noGrp="1"/>
          </p:cNvSpPr>
          <p:nvPr>
            <p:ph type="title"/>
          </p:nvPr>
        </p:nvSpPr>
        <p:spPr>
          <a:xfrm>
            <a:off x="369357" y="140532"/>
            <a:ext cx="10314206" cy="1325563"/>
          </a:xfrm>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spTree>
    <p:extLst>
      <p:ext uri="{BB962C8B-B14F-4D97-AF65-F5344CB8AC3E}">
        <p14:creationId xmlns:p14="http://schemas.microsoft.com/office/powerpoint/2010/main" val="475174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7" name="Titel 4"/>
          <p:cNvSpPr txBox="1">
            <a:spLocks noGrp="1"/>
          </p:cNvSpPr>
          <p:nvPr>
            <p:ph type="title"/>
          </p:nvPr>
        </p:nvSpPr>
        <p:spPr>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pic>
        <p:nvPicPr>
          <p:cNvPr id="4" name="Grafik 3"/>
          <p:cNvPicPr>
            <a:picLocks noChangeAspect="1"/>
          </p:cNvPicPr>
          <p:nvPr/>
        </p:nvPicPr>
        <p:blipFill>
          <a:blip r:embed="rId2"/>
          <a:stretch>
            <a:fillRect/>
          </a:stretch>
        </p:blipFill>
        <p:spPr>
          <a:xfrm>
            <a:off x="364221" y="1614601"/>
            <a:ext cx="8410812" cy="4933102"/>
          </a:xfrm>
          <a:prstGeom prst="rect">
            <a:avLst/>
          </a:prstGeom>
        </p:spPr>
      </p:pic>
    </p:spTree>
    <p:extLst>
      <p:ext uri="{BB962C8B-B14F-4D97-AF65-F5344CB8AC3E}">
        <p14:creationId xmlns:p14="http://schemas.microsoft.com/office/powerpoint/2010/main" val="2889480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5" name="Textplatzhalter 4"/>
          <p:cNvSpPr>
            <a:spLocks noGrp="1"/>
          </p:cNvSpPr>
          <p:nvPr>
            <p:ph type="body" sz="half" idx="2"/>
          </p:nvPr>
        </p:nvSpPr>
        <p:spPr/>
        <p:txBody>
          <a:bodyPr/>
          <a:lstStyle/>
          <a:p>
            <a:r>
              <a:rPr lang="de-DE" dirty="0"/>
              <a:t>„Der neue Höchststand bei den psychischen Erkrankungen ist besorgniserregend, weil zunehmend auch junge Erwachsene betroffen sind und im Job ausfallen. Stressreiche Phasen – auch während der Pandemie – haben für sie das Risiko erhöht, etwa an einer Depression zu erkranken. Wir müssen Fragen der seelischen Gesundheit am Arbeitsplatz noch mehr Beachtung schenken, insbesondere, wenn es um Auszubildende und junge Beschäftigte geht.“ </a:t>
            </a:r>
          </a:p>
          <a:p>
            <a:r>
              <a:rPr lang="de-DE" dirty="0"/>
              <a:t>Andreas Storm, Vorstandsvorsitzender der DAK-Gesundheit </a:t>
            </a:r>
          </a:p>
        </p:txBody>
      </p:sp>
      <p:sp>
        <p:nvSpPr>
          <p:cNvPr id="7" name="Titel 4"/>
          <p:cNvSpPr txBox="1">
            <a:spLocks noGrp="1"/>
          </p:cNvSpPr>
          <p:nvPr>
            <p:ph type="title"/>
          </p:nvPr>
        </p:nvSpPr>
        <p:spPr>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spTree>
    <p:extLst>
      <p:ext uri="{BB962C8B-B14F-4D97-AF65-F5344CB8AC3E}">
        <p14:creationId xmlns:p14="http://schemas.microsoft.com/office/powerpoint/2010/main" val="3216740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pic>
        <p:nvPicPr>
          <p:cNvPr id="4" name="Grafik 3"/>
          <p:cNvPicPr>
            <a:picLocks noChangeAspect="1"/>
          </p:cNvPicPr>
          <p:nvPr/>
        </p:nvPicPr>
        <p:blipFill>
          <a:blip r:embed="rId2"/>
          <a:stretch>
            <a:fillRect/>
          </a:stretch>
        </p:blipFill>
        <p:spPr>
          <a:xfrm>
            <a:off x="425116" y="1750881"/>
            <a:ext cx="9557796" cy="4601275"/>
          </a:xfrm>
          <a:prstGeom prst="rect">
            <a:avLst/>
          </a:prstGeom>
        </p:spPr>
      </p:pic>
    </p:spTree>
    <p:extLst>
      <p:ext uri="{BB962C8B-B14F-4D97-AF65-F5344CB8AC3E}">
        <p14:creationId xmlns:p14="http://schemas.microsoft.com/office/powerpoint/2010/main" val="575224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3061" y="615217"/>
            <a:ext cx="10515600" cy="1325563"/>
          </a:xfrm>
        </p:spPr>
        <p:txBody>
          <a:bodyPr/>
          <a:lstStyle/>
          <a:p>
            <a:r>
              <a:rPr lang="de-DE" b="0" dirty="0" smtClean="0"/>
              <a:t>„Besonders förderwürdige Leistungen“</a:t>
            </a:r>
            <a:endParaRPr lang="de-DE" b="0" dirty="0"/>
          </a:p>
        </p:txBody>
      </p:sp>
      <p:sp>
        <p:nvSpPr>
          <p:cNvPr id="3" name="Inhaltsplatzhalter 2"/>
          <p:cNvSpPr>
            <a:spLocks noGrp="1"/>
          </p:cNvSpPr>
          <p:nvPr>
            <p:ph idx="1"/>
          </p:nvPr>
        </p:nvSpPr>
        <p:spPr>
          <a:xfrm>
            <a:off x="463061" y="1972896"/>
            <a:ext cx="10515600" cy="4351338"/>
          </a:xfrm>
        </p:spPr>
        <p:txBody>
          <a:bodyPr/>
          <a:lstStyle/>
          <a:p>
            <a:pPr marL="0" indent="0">
              <a:buNone/>
            </a:pPr>
            <a:r>
              <a:rPr lang="de-DE" sz="2400" dirty="0">
                <a:solidFill>
                  <a:srgbClr val="00B050"/>
                </a:solidFill>
              </a:rPr>
              <a:t>Für Leistungen, die sie als besonders förderungswürdig erachten, können die Krankenkassen zusätzliches Geld bereitstellen und damit Anreize für die Ärzte setzen. Einzelleistungen werden ohne Mengenbegrenzung und in der Höhe ausbezahlt, wie sie mit den Krankenkassen vereinbart wurden, also zu festen </a:t>
            </a:r>
            <a:r>
              <a:rPr lang="de-DE" sz="2400" dirty="0" smtClean="0">
                <a:solidFill>
                  <a:srgbClr val="00B050"/>
                </a:solidFill>
              </a:rPr>
              <a:t>Preisen </a:t>
            </a:r>
            <a:endParaRPr lang="de-DE" sz="2400" dirty="0">
              <a:solidFill>
                <a:srgbClr val="00B050"/>
              </a:solidFill>
            </a:endParaRPr>
          </a:p>
        </p:txBody>
      </p:sp>
      <p:sp>
        <p:nvSpPr>
          <p:cNvPr id="4" name="Foliennummernplatzhalter 3"/>
          <p:cNvSpPr>
            <a:spLocks noGrp="1"/>
          </p:cNvSpPr>
          <p:nvPr>
            <p:ph type="sldNum" sz="quarter" idx="12"/>
          </p:nvPr>
        </p:nvSpPr>
        <p:spPr/>
        <p:txBody>
          <a:bodyPr/>
          <a:lstStyle/>
          <a:p>
            <a:fld id="{DEC6EA6A-91D9-481E-86C7-C6A0DF5C5A4F}" type="slidenum">
              <a:rPr lang="de-DE" smtClean="0"/>
              <a:t>15</a:t>
            </a:fld>
            <a:endParaRPr lang="de-DE"/>
          </a:p>
        </p:txBody>
      </p:sp>
      <p:pic>
        <p:nvPicPr>
          <p:cNvPr id="5" name="Grafik 4"/>
          <p:cNvPicPr>
            <a:picLocks noChangeAspect="1"/>
          </p:cNvPicPr>
          <p:nvPr/>
        </p:nvPicPr>
        <p:blipFill>
          <a:blip r:embed="rId2"/>
          <a:stretch>
            <a:fillRect/>
          </a:stretch>
        </p:blipFill>
        <p:spPr>
          <a:xfrm>
            <a:off x="618392" y="3768542"/>
            <a:ext cx="10439400" cy="2571750"/>
          </a:xfrm>
          <a:prstGeom prst="rect">
            <a:avLst/>
          </a:prstGeom>
        </p:spPr>
      </p:pic>
      <p:sp>
        <p:nvSpPr>
          <p:cNvPr id="7" name="Ellipse 6"/>
          <p:cNvSpPr/>
          <p:nvPr/>
        </p:nvSpPr>
        <p:spPr>
          <a:xfrm>
            <a:off x="1595058" y="3857931"/>
            <a:ext cx="2172677" cy="64086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p:cNvSpPr/>
          <p:nvPr/>
        </p:nvSpPr>
        <p:spPr>
          <a:xfrm>
            <a:off x="1595058" y="5054417"/>
            <a:ext cx="2834970" cy="77597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95964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180491" y="1700215"/>
            <a:ext cx="8521762" cy="3179762"/>
          </a:xfrm>
          <a:prstGeom prst="rect">
            <a:avLst/>
          </a:prstGeom>
        </p:spPr>
      </p:pic>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16</a:t>
            </a:fld>
            <a:endParaRPr lang="de-DE">
              <a:solidFill>
                <a:prstClr val="white"/>
              </a:solidFill>
            </a:endParaRPr>
          </a:p>
        </p:txBody>
      </p:sp>
      <p:sp>
        <p:nvSpPr>
          <p:cNvPr id="6" name="Titel 1"/>
          <p:cNvSpPr txBox="1">
            <a:spLocks/>
          </p:cNvSpPr>
          <p:nvPr/>
        </p:nvSpPr>
        <p:spPr>
          <a:xfrm>
            <a:off x="463061" y="615217"/>
            <a:ext cx="10515600" cy="132556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b="0" dirty="0" smtClean="0"/>
              <a:t>„Besonders förderwürdige Leistungen“</a:t>
            </a:r>
            <a:endParaRPr lang="de-DE" b="0" dirty="0"/>
          </a:p>
        </p:txBody>
      </p:sp>
    </p:spTree>
    <p:extLst>
      <p:ext uri="{BB962C8B-B14F-4D97-AF65-F5344CB8AC3E}">
        <p14:creationId xmlns:p14="http://schemas.microsoft.com/office/powerpoint/2010/main" val="161806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17</a:t>
            </a:fld>
            <a:endParaRPr lang="de-DE">
              <a:solidFill>
                <a:prstClr val="white"/>
              </a:solidFill>
            </a:endParaRPr>
          </a:p>
        </p:txBody>
      </p:sp>
      <p:pic>
        <p:nvPicPr>
          <p:cNvPr id="5" name="Inhaltsplatzhalter 4"/>
          <p:cNvPicPr>
            <a:picLocks noGrp="1" noChangeAspect="1"/>
          </p:cNvPicPr>
          <p:nvPr>
            <p:ph idx="1"/>
          </p:nvPr>
        </p:nvPicPr>
        <p:blipFill>
          <a:blip r:embed="rId2"/>
          <a:stretch>
            <a:fillRect/>
          </a:stretch>
        </p:blipFill>
        <p:spPr>
          <a:xfrm>
            <a:off x="696555" y="2076222"/>
            <a:ext cx="8588959" cy="3919961"/>
          </a:xfrm>
          <a:prstGeom prst="rect">
            <a:avLst/>
          </a:prstGeom>
        </p:spPr>
      </p:pic>
      <p:sp>
        <p:nvSpPr>
          <p:cNvPr id="6" name="Titel 1"/>
          <p:cNvSpPr txBox="1">
            <a:spLocks/>
          </p:cNvSpPr>
          <p:nvPr/>
        </p:nvSpPr>
        <p:spPr>
          <a:xfrm>
            <a:off x="463061" y="615217"/>
            <a:ext cx="10515600" cy="132556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b="0" dirty="0" smtClean="0"/>
              <a:t>„Besonders förderwürdige Leistungen“</a:t>
            </a:r>
            <a:endParaRPr lang="de-DE" b="0" dirty="0"/>
          </a:p>
        </p:txBody>
      </p:sp>
    </p:spTree>
    <p:extLst>
      <p:ext uri="{BB962C8B-B14F-4D97-AF65-F5344CB8AC3E}">
        <p14:creationId xmlns:p14="http://schemas.microsoft.com/office/powerpoint/2010/main" val="3908884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4545" y="2619402"/>
            <a:ext cx="10538883" cy="646783"/>
          </a:xfrm>
        </p:spPr>
        <p:txBody>
          <a:bodyPr/>
          <a:lstStyle/>
          <a:p>
            <a:r>
              <a:rPr lang="de-DE" sz="2800" b="0" dirty="0" smtClean="0"/>
              <a:t>Kostenerstattungstarife – Was halten Sie davon?</a:t>
            </a:r>
            <a:endParaRPr lang="de-DE" sz="2800" b="0" dirty="0"/>
          </a:p>
        </p:txBody>
      </p:sp>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18</a:t>
            </a:fld>
            <a:endParaRPr lang="de-DE">
              <a:solidFill>
                <a:prstClr val="white"/>
              </a:solidFill>
            </a:endParaRPr>
          </a:p>
        </p:txBody>
      </p:sp>
    </p:spTree>
    <p:extLst>
      <p:ext uri="{BB962C8B-B14F-4D97-AF65-F5344CB8AC3E}">
        <p14:creationId xmlns:p14="http://schemas.microsoft.com/office/powerpoint/2010/main" val="3589434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8345" y="453145"/>
            <a:ext cx="10538883" cy="646783"/>
          </a:xfrm>
        </p:spPr>
        <p:txBody>
          <a:bodyPr/>
          <a:lstStyle/>
          <a:p>
            <a:r>
              <a:rPr lang="de-DE" sz="2800" b="0" dirty="0" smtClean="0"/>
              <a:t>Kostenerstattungstarif </a:t>
            </a:r>
            <a:endParaRPr lang="de-DE" sz="2800" b="0" dirty="0"/>
          </a:p>
        </p:txBody>
      </p:sp>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19</a:t>
            </a:fld>
            <a:endParaRPr lang="de-DE">
              <a:solidFill>
                <a:prstClr val="white"/>
              </a:solidFill>
            </a:endParaRPr>
          </a:p>
        </p:txBody>
      </p:sp>
      <p:sp>
        <p:nvSpPr>
          <p:cNvPr id="5" name="Textfeld 4"/>
          <p:cNvSpPr txBox="1"/>
          <p:nvPr/>
        </p:nvSpPr>
        <p:spPr>
          <a:xfrm>
            <a:off x="740229" y="1872343"/>
            <a:ext cx="11116907" cy="4801314"/>
          </a:xfrm>
          <a:prstGeom prst="rect">
            <a:avLst/>
          </a:prstGeom>
          <a:noFill/>
        </p:spPr>
        <p:txBody>
          <a:bodyPr wrap="square" rtlCol="0">
            <a:spAutoFit/>
          </a:bodyPr>
          <a:lstStyle/>
          <a:p>
            <a:r>
              <a:rPr lang="de-DE" sz="3200" dirty="0" smtClean="0">
                <a:solidFill>
                  <a:srgbClr val="1D2D4B"/>
                </a:solidFill>
              </a:rPr>
              <a:t>Zielgruppen:</a:t>
            </a:r>
          </a:p>
          <a:p>
            <a:endParaRPr lang="de-DE" dirty="0">
              <a:solidFill>
                <a:srgbClr val="1D2D4B"/>
              </a:solidFill>
            </a:endParaRPr>
          </a:p>
          <a:p>
            <a:pPr marL="285750" indent="-285750">
              <a:buFontTx/>
              <a:buChar char="-"/>
            </a:pPr>
            <a:r>
              <a:rPr lang="de-DE" sz="3200" dirty="0" smtClean="0">
                <a:solidFill>
                  <a:srgbClr val="1D2D4B"/>
                </a:solidFill>
              </a:rPr>
              <a:t>Gutes Einkommen </a:t>
            </a:r>
          </a:p>
          <a:p>
            <a:pPr marL="285750" indent="-285750">
              <a:buFontTx/>
              <a:buChar char="-"/>
            </a:pPr>
            <a:r>
              <a:rPr lang="de-DE" sz="3200" dirty="0" smtClean="0">
                <a:solidFill>
                  <a:srgbClr val="1D2D4B"/>
                </a:solidFill>
              </a:rPr>
              <a:t>Wunsch nach besserer Versorgungsqualität</a:t>
            </a:r>
          </a:p>
          <a:p>
            <a:pPr marL="285750" indent="-285750">
              <a:buFontTx/>
              <a:buChar char="-"/>
            </a:pPr>
            <a:r>
              <a:rPr lang="de-DE" sz="3200" dirty="0" smtClean="0">
                <a:solidFill>
                  <a:srgbClr val="1D2D4B"/>
                </a:solidFill>
              </a:rPr>
              <a:t>Systemwechsel aber nicht gewünscht/empfehlenswert</a:t>
            </a:r>
          </a:p>
          <a:p>
            <a:pPr marL="285750" indent="-285750">
              <a:buFontTx/>
              <a:buChar char="-"/>
            </a:pPr>
            <a:r>
              <a:rPr lang="de-DE" sz="3200" dirty="0" smtClean="0">
                <a:solidFill>
                  <a:srgbClr val="1D2D4B"/>
                </a:solidFill>
              </a:rPr>
              <a:t>Kinder nicht in der PKV versicherbar</a:t>
            </a:r>
          </a:p>
          <a:p>
            <a:pPr marL="285750" indent="-285750">
              <a:buFontTx/>
              <a:buChar char="-"/>
            </a:pPr>
            <a:r>
              <a:rPr lang="de-DE" sz="3200" dirty="0" smtClean="0">
                <a:solidFill>
                  <a:srgbClr val="1D2D4B"/>
                </a:solidFill>
              </a:rPr>
              <a:t>Späte berufliche Karriere (Frauen?)</a:t>
            </a:r>
          </a:p>
          <a:p>
            <a:pPr marL="285750" indent="-285750">
              <a:buFontTx/>
              <a:buChar char="-"/>
            </a:pPr>
            <a:endParaRPr lang="de-DE" sz="3200" dirty="0" smtClean="0">
              <a:solidFill>
                <a:srgbClr val="1D2D4B"/>
              </a:solidFill>
            </a:endParaRPr>
          </a:p>
          <a:p>
            <a:pPr marL="285750" indent="-285750">
              <a:buFontTx/>
              <a:buChar char="-"/>
            </a:pPr>
            <a:endParaRPr lang="de-DE" sz="3200" dirty="0">
              <a:solidFill>
                <a:srgbClr val="1D2D4B"/>
              </a:solidFill>
            </a:endParaRPr>
          </a:p>
          <a:p>
            <a:endParaRPr lang="de-DE" sz="3200" dirty="0">
              <a:solidFill>
                <a:srgbClr val="1D2D4B"/>
              </a:solidFill>
            </a:endParaRPr>
          </a:p>
        </p:txBody>
      </p:sp>
    </p:spTree>
    <p:extLst>
      <p:ext uri="{BB962C8B-B14F-4D97-AF65-F5344CB8AC3E}">
        <p14:creationId xmlns:p14="http://schemas.microsoft.com/office/powerpoint/2010/main" val="1579151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Haben Sie Schwerpunktthemen für 2023? Wie können wir hierbei unterstützen?</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smtClean="0"/>
              <a:t>Sehen Sie im aktuellen Marktumfeld spezielle Zielgruppen / spezielle Produktkategorien?</a:t>
            </a:r>
          </a:p>
          <a:p>
            <a:r>
              <a:rPr lang="de-DE" dirty="0"/>
              <a:t> </a:t>
            </a:r>
            <a:r>
              <a:rPr lang="de-DE" dirty="0" smtClean="0"/>
              <a:t>    (eher Absicherung/Sparprozesse)</a:t>
            </a:r>
          </a:p>
          <a:p>
            <a:endParaRPr lang="de-DE" dirty="0" smtClean="0"/>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smtClean="0"/>
          </a:p>
        </p:txBody>
      </p:sp>
      <p:sp>
        <p:nvSpPr>
          <p:cNvPr id="4" name="Titel 3"/>
          <p:cNvSpPr>
            <a:spLocks noGrp="1"/>
          </p:cNvSpPr>
          <p:nvPr>
            <p:ph type="title"/>
          </p:nvPr>
        </p:nvSpPr>
        <p:spPr/>
        <p:txBody>
          <a:bodyPr/>
          <a:lstStyle/>
          <a:p>
            <a:r>
              <a:rPr lang="de-DE" dirty="0" smtClean="0"/>
              <a:t>Warm-Up</a:t>
            </a:r>
            <a:endParaRPr lang="de-DE" dirty="0"/>
          </a:p>
        </p:txBody>
      </p:sp>
    </p:spTree>
    <p:extLst>
      <p:ext uri="{BB962C8B-B14F-4D97-AF65-F5344CB8AC3E}">
        <p14:creationId xmlns:p14="http://schemas.microsoft.com/office/powerpoint/2010/main" val="4069618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434336" y="4474029"/>
            <a:ext cx="7922492" cy="1436574"/>
          </a:xfrm>
          <a:prstGeom prst="rect">
            <a:avLst/>
          </a:prstGeom>
        </p:spPr>
      </p:pic>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20</a:t>
            </a:fld>
            <a:endParaRPr lang="de-DE">
              <a:solidFill>
                <a:prstClr val="white"/>
              </a:solidFill>
            </a:endParaRPr>
          </a:p>
        </p:txBody>
      </p:sp>
      <p:pic>
        <p:nvPicPr>
          <p:cNvPr id="6" name="Grafik 5"/>
          <p:cNvPicPr>
            <a:picLocks noChangeAspect="1"/>
          </p:cNvPicPr>
          <p:nvPr/>
        </p:nvPicPr>
        <p:blipFill>
          <a:blip r:embed="rId3"/>
          <a:stretch>
            <a:fillRect/>
          </a:stretch>
        </p:blipFill>
        <p:spPr>
          <a:xfrm>
            <a:off x="434336" y="2770414"/>
            <a:ext cx="7827511" cy="1469424"/>
          </a:xfrm>
          <a:prstGeom prst="rect">
            <a:avLst/>
          </a:prstGeom>
        </p:spPr>
      </p:pic>
      <p:sp>
        <p:nvSpPr>
          <p:cNvPr id="7" name="Textfeld 6"/>
          <p:cNvSpPr txBox="1"/>
          <p:nvPr/>
        </p:nvSpPr>
        <p:spPr>
          <a:xfrm>
            <a:off x="8556172" y="5192316"/>
            <a:ext cx="1828800" cy="369332"/>
          </a:xfrm>
          <a:prstGeom prst="rect">
            <a:avLst/>
          </a:prstGeom>
          <a:noFill/>
        </p:spPr>
        <p:txBody>
          <a:bodyPr wrap="square" rtlCol="0">
            <a:spAutoFit/>
          </a:bodyPr>
          <a:lstStyle/>
          <a:p>
            <a:r>
              <a:rPr lang="de-DE" dirty="0" smtClean="0"/>
              <a:t>53 Jahre</a:t>
            </a:r>
            <a:endParaRPr lang="de-DE" dirty="0"/>
          </a:p>
        </p:txBody>
      </p:sp>
      <p:sp>
        <p:nvSpPr>
          <p:cNvPr id="8" name="Textfeld 7"/>
          <p:cNvSpPr txBox="1"/>
          <p:nvPr/>
        </p:nvSpPr>
        <p:spPr>
          <a:xfrm>
            <a:off x="8556172" y="3428830"/>
            <a:ext cx="1828800" cy="369332"/>
          </a:xfrm>
          <a:prstGeom prst="rect">
            <a:avLst/>
          </a:prstGeom>
          <a:noFill/>
        </p:spPr>
        <p:txBody>
          <a:bodyPr wrap="square" rtlCol="0">
            <a:spAutoFit/>
          </a:bodyPr>
          <a:lstStyle/>
          <a:p>
            <a:r>
              <a:rPr lang="de-DE" dirty="0"/>
              <a:t>4</a:t>
            </a:r>
            <a:r>
              <a:rPr lang="de-DE" dirty="0" smtClean="0"/>
              <a:t>3 Jahre</a:t>
            </a:r>
            <a:endParaRPr lang="de-DE" dirty="0"/>
          </a:p>
        </p:txBody>
      </p:sp>
      <p:pic>
        <p:nvPicPr>
          <p:cNvPr id="9" name="Grafik 8"/>
          <p:cNvPicPr>
            <a:picLocks noChangeAspect="1"/>
          </p:cNvPicPr>
          <p:nvPr/>
        </p:nvPicPr>
        <p:blipFill>
          <a:blip r:embed="rId4"/>
          <a:stretch>
            <a:fillRect/>
          </a:stretch>
        </p:blipFill>
        <p:spPr>
          <a:xfrm>
            <a:off x="434336" y="1376629"/>
            <a:ext cx="7841799" cy="1393785"/>
          </a:xfrm>
          <a:prstGeom prst="rect">
            <a:avLst/>
          </a:prstGeom>
        </p:spPr>
      </p:pic>
      <p:sp>
        <p:nvSpPr>
          <p:cNvPr id="10" name="Textfeld 9"/>
          <p:cNvSpPr txBox="1"/>
          <p:nvPr/>
        </p:nvSpPr>
        <p:spPr>
          <a:xfrm>
            <a:off x="8479972" y="2073521"/>
            <a:ext cx="1828800" cy="369332"/>
          </a:xfrm>
          <a:prstGeom prst="rect">
            <a:avLst/>
          </a:prstGeom>
          <a:noFill/>
        </p:spPr>
        <p:txBody>
          <a:bodyPr wrap="square" rtlCol="0">
            <a:spAutoFit/>
          </a:bodyPr>
          <a:lstStyle/>
          <a:p>
            <a:r>
              <a:rPr lang="de-DE" dirty="0" smtClean="0"/>
              <a:t>33 Jahre</a:t>
            </a:r>
            <a:endParaRPr lang="de-DE" dirty="0"/>
          </a:p>
        </p:txBody>
      </p:sp>
      <p:sp>
        <p:nvSpPr>
          <p:cNvPr id="11" name="Titel 1"/>
          <p:cNvSpPr>
            <a:spLocks noGrp="1"/>
          </p:cNvSpPr>
          <p:nvPr>
            <p:ph type="title"/>
          </p:nvPr>
        </p:nvSpPr>
        <p:spPr>
          <a:xfrm>
            <a:off x="488345" y="453145"/>
            <a:ext cx="10538883" cy="646783"/>
          </a:xfrm>
        </p:spPr>
        <p:txBody>
          <a:bodyPr/>
          <a:lstStyle/>
          <a:p>
            <a:r>
              <a:rPr lang="de-DE" sz="2800" b="0" dirty="0" smtClean="0"/>
              <a:t>Kostenerstattungstarif </a:t>
            </a:r>
            <a:endParaRPr lang="de-DE" sz="2800" b="0" dirty="0"/>
          </a:p>
        </p:txBody>
      </p:sp>
    </p:spTree>
    <p:extLst>
      <p:ext uri="{BB962C8B-B14F-4D97-AF65-F5344CB8AC3E}">
        <p14:creationId xmlns:p14="http://schemas.microsoft.com/office/powerpoint/2010/main" val="3340958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92404" y="1989138"/>
            <a:ext cx="10562167" cy="3180011"/>
          </a:xfrm>
        </p:spPr>
        <p:txBody>
          <a:bodyPr/>
          <a:lstStyle/>
          <a:p>
            <a:pPr marL="0" indent="0">
              <a:buNone/>
            </a:pPr>
            <a:r>
              <a:rPr lang="de-DE" dirty="0" smtClean="0"/>
              <a:t>Funktionsweise</a:t>
            </a:r>
            <a:endParaRPr lang="de-DE" dirty="0"/>
          </a:p>
        </p:txBody>
      </p:sp>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21</a:t>
            </a:fld>
            <a:endParaRPr lang="de-DE">
              <a:solidFill>
                <a:prstClr val="white"/>
              </a:solidFill>
            </a:endParaRPr>
          </a:p>
        </p:txBody>
      </p:sp>
      <p:sp>
        <p:nvSpPr>
          <p:cNvPr id="5" name="Titel 1"/>
          <p:cNvSpPr txBox="1">
            <a:spLocks/>
          </p:cNvSpPr>
          <p:nvPr/>
        </p:nvSpPr>
        <p:spPr>
          <a:xfrm>
            <a:off x="488345" y="453145"/>
            <a:ext cx="10538883" cy="64678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b="0" smtClean="0"/>
              <a:t>Kostenerstattungstarif </a:t>
            </a:r>
            <a:endParaRPr lang="de-DE" sz="2800" b="0" dirty="0"/>
          </a:p>
        </p:txBody>
      </p:sp>
    </p:spTree>
    <p:extLst>
      <p:ext uri="{BB962C8B-B14F-4D97-AF65-F5344CB8AC3E}">
        <p14:creationId xmlns:p14="http://schemas.microsoft.com/office/powerpoint/2010/main" val="2544891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0632" y="476489"/>
            <a:ext cx="10538883" cy="646783"/>
          </a:xfrm>
        </p:spPr>
        <p:txBody>
          <a:bodyPr/>
          <a:lstStyle/>
          <a:p>
            <a:r>
              <a:rPr lang="de-DE" b="0" dirty="0" smtClean="0"/>
              <a:t>Volkswohl Bund | Nachversicherung</a:t>
            </a:r>
            <a:endParaRPr lang="de-DE" b="0" dirty="0"/>
          </a:p>
        </p:txBody>
      </p:sp>
      <p:pic>
        <p:nvPicPr>
          <p:cNvPr id="5" name="Inhaltsplatzhalter 4"/>
          <p:cNvPicPr>
            <a:picLocks noGrp="1" noChangeAspect="1"/>
          </p:cNvPicPr>
          <p:nvPr>
            <p:ph idx="1"/>
          </p:nvPr>
        </p:nvPicPr>
        <p:blipFill>
          <a:blip r:embed="rId2"/>
          <a:stretch>
            <a:fillRect/>
          </a:stretch>
        </p:blipFill>
        <p:spPr>
          <a:xfrm>
            <a:off x="1116941" y="1880279"/>
            <a:ext cx="6731659" cy="3864765"/>
          </a:xfrm>
          <a:prstGeom prst="rect">
            <a:avLst/>
          </a:prstGeom>
        </p:spPr>
      </p:pic>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22</a:t>
            </a:fld>
            <a:endParaRPr lang="de-DE">
              <a:solidFill>
                <a:prstClr val="white"/>
              </a:solidFill>
            </a:endParaRPr>
          </a:p>
        </p:txBody>
      </p:sp>
    </p:spTree>
    <p:extLst>
      <p:ext uri="{BB962C8B-B14F-4D97-AF65-F5344CB8AC3E}">
        <p14:creationId xmlns:p14="http://schemas.microsoft.com/office/powerpoint/2010/main" val="3294446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317082" y="1945595"/>
            <a:ext cx="5069953" cy="3179762"/>
          </a:xfrm>
          <a:prstGeom prst="rect">
            <a:avLst/>
          </a:prstGeom>
        </p:spPr>
      </p:pic>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23</a:t>
            </a:fld>
            <a:endParaRPr lang="de-DE">
              <a:solidFill>
                <a:prstClr val="white"/>
              </a:solidFill>
            </a:endParaRPr>
          </a:p>
        </p:txBody>
      </p:sp>
      <p:sp>
        <p:nvSpPr>
          <p:cNvPr id="6" name="Titel 1"/>
          <p:cNvSpPr txBox="1">
            <a:spLocks/>
          </p:cNvSpPr>
          <p:nvPr/>
        </p:nvSpPr>
        <p:spPr>
          <a:xfrm>
            <a:off x="270632" y="476489"/>
            <a:ext cx="10538883" cy="64678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b="0" dirty="0" smtClean="0"/>
              <a:t>Volkswohl Bund | Berufswechselprüfung</a:t>
            </a:r>
            <a:endParaRPr lang="de-DE" b="0" dirty="0"/>
          </a:p>
        </p:txBody>
      </p:sp>
    </p:spTree>
    <p:extLst>
      <p:ext uri="{BB962C8B-B14F-4D97-AF65-F5344CB8AC3E}">
        <p14:creationId xmlns:p14="http://schemas.microsoft.com/office/powerpoint/2010/main" val="3179608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764910" y="1858509"/>
            <a:ext cx="5959553" cy="3179762"/>
          </a:xfrm>
          <a:prstGeom prst="rect">
            <a:avLst/>
          </a:prstGeom>
        </p:spPr>
      </p:pic>
      <p:sp>
        <p:nvSpPr>
          <p:cNvPr id="4" name="Foliennummernplatzhalter 3"/>
          <p:cNvSpPr>
            <a:spLocks noGrp="1"/>
          </p:cNvSpPr>
          <p:nvPr>
            <p:ph type="sldNum" sz="quarter" idx="12"/>
          </p:nvPr>
        </p:nvSpPr>
        <p:spPr/>
        <p:txBody>
          <a:bodyPr/>
          <a:lstStyle/>
          <a:p>
            <a:fld id="{D64ABABA-6483-B342-8335-3D71F945AC1B}" type="slidenum">
              <a:rPr lang="de-DE" smtClean="0">
                <a:solidFill>
                  <a:prstClr val="white"/>
                </a:solidFill>
              </a:rPr>
              <a:pPr/>
              <a:t>24</a:t>
            </a:fld>
            <a:endParaRPr lang="de-DE">
              <a:solidFill>
                <a:prstClr val="white"/>
              </a:solidFill>
            </a:endParaRPr>
          </a:p>
        </p:txBody>
      </p:sp>
      <p:sp>
        <p:nvSpPr>
          <p:cNvPr id="6" name="Titel 1"/>
          <p:cNvSpPr txBox="1">
            <a:spLocks/>
          </p:cNvSpPr>
          <p:nvPr/>
        </p:nvSpPr>
        <p:spPr>
          <a:xfrm>
            <a:off x="270632" y="476489"/>
            <a:ext cx="10538883" cy="646783"/>
          </a:xfrm>
          <a:prstGeom prst="rect">
            <a:avLst/>
          </a:prstGeom>
        </p:spPr>
        <p:txBody>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b="0" dirty="0" smtClean="0"/>
              <a:t>Volkswohl Bund | Berufswechselprüfung</a:t>
            </a:r>
            <a:endParaRPr lang="de-DE" b="0" dirty="0"/>
          </a:p>
        </p:txBody>
      </p:sp>
    </p:spTree>
    <p:extLst>
      <p:ext uri="{BB962C8B-B14F-4D97-AF65-F5344CB8AC3E}">
        <p14:creationId xmlns:p14="http://schemas.microsoft.com/office/powerpoint/2010/main" val="164188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pic>
        <p:nvPicPr>
          <p:cNvPr id="5" name="Grafik 4"/>
          <p:cNvPicPr>
            <a:picLocks noChangeAspect="1"/>
          </p:cNvPicPr>
          <p:nvPr/>
        </p:nvPicPr>
        <p:blipFill>
          <a:blip r:embed="rId2"/>
          <a:stretch>
            <a:fillRect/>
          </a:stretch>
        </p:blipFill>
        <p:spPr>
          <a:xfrm>
            <a:off x="364220" y="1509820"/>
            <a:ext cx="10799308" cy="3007071"/>
          </a:xfrm>
          <a:prstGeom prst="rect">
            <a:avLst/>
          </a:prstGeom>
        </p:spPr>
      </p:pic>
      <p:sp>
        <p:nvSpPr>
          <p:cNvPr id="4" name="Titel 3"/>
          <p:cNvSpPr>
            <a:spLocks noGrp="1"/>
          </p:cNvSpPr>
          <p:nvPr>
            <p:ph type="title"/>
          </p:nvPr>
        </p:nvSpPr>
        <p:spPr/>
        <p:txBody>
          <a:bodyPr/>
          <a:lstStyle/>
          <a:p>
            <a:r>
              <a:rPr lang="de-DE" dirty="0" smtClean="0"/>
              <a:t>Allianz | Vereinfachtes Aufnahmeverfahren </a:t>
            </a:r>
            <a:endParaRPr lang="de-DE" dirty="0"/>
          </a:p>
        </p:txBody>
      </p:sp>
    </p:spTree>
    <p:extLst>
      <p:ext uri="{BB962C8B-B14F-4D97-AF65-F5344CB8AC3E}">
        <p14:creationId xmlns:p14="http://schemas.microsoft.com/office/powerpoint/2010/main" val="4034478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pic>
        <p:nvPicPr>
          <p:cNvPr id="5" name="Grafik 4"/>
          <p:cNvPicPr>
            <a:picLocks noChangeAspect="1"/>
          </p:cNvPicPr>
          <p:nvPr/>
        </p:nvPicPr>
        <p:blipFill>
          <a:blip r:embed="rId2"/>
          <a:stretch>
            <a:fillRect/>
          </a:stretch>
        </p:blipFill>
        <p:spPr>
          <a:xfrm>
            <a:off x="545041" y="2006372"/>
            <a:ext cx="10991850" cy="3781425"/>
          </a:xfrm>
          <a:prstGeom prst="rect">
            <a:avLst/>
          </a:prstGeom>
        </p:spPr>
      </p:pic>
      <p:sp>
        <p:nvSpPr>
          <p:cNvPr id="6" name="Titel 3"/>
          <p:cNvSpPr>
            <a:spLocks noGrp="1"/>
          </p:cNvSpPr>
          <p:nvPr>
            <p:ph type="title"/>
          </p:nvPr>
        </p:nvSpPr>
        <p:spPr/>
        <p:txBody>
          <a:bodyPr/>
          <a:lstStyle/>
          <a:p>
            <a:r>
              <a:rPr lang="de-DE" dirty="0" smtClean="0"/>
              <a:t>Allianz | Vereinfachtes Aufnahmeverfahren </a:t>
            </a:r>
            <a:endParaRPr lang="de-DE" dirty="0"/>
          </a:p>
        </p:txBody>
      </p:sp>
    </p:spTree>
    <p:extLst>
      <p:ext uri="{BB962C8B-B14F-4D97-AF65-F5344CB8AC3E}">
        <p14:creationId xmlns:p14="http://schemas.microsoft.com/office/powerpoint/2010/main" val="2726073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pic>
        <p:nvPicPr>
          <p:cNvPr id="6" name="Grafik 5"/>
          <p:cNvPicPr>
            <a:picLocks noChangeAspect="1"/>
          </p:cNvPicPr>
          <p:nvPr/>
        </p:nvPicPr>
        <p:blipFill>
          <a:blip r:embed="rId2"/>
          <a:stretch>
            <a:fillRect/>
          </a:stretch>
        </p:blipFill>
        <p:spPr>
          <a:xfrm>
            <a:off x="739773" y="1589314"/>
            <a:ext cx="4781550" cy="4419600"/>
          </a:xfrm>
          <a:prstGeom prst="rect">
            <a:avLst/>
          </a:prstGeom>
        </p:spPr>
      </p:pic>
      <p:sp>
        <p:nvSpPr>
          <p:cNvPr id="5" name="Titel 3"/>
          <p:cNvSpPr>
            <a:spLocks noGrp="1"/>
          </p:cNvSpPr>
          <p:nvPr>
            <p:ph type="title"/>
          </p:nvPr>
        </p:nvSpPr>
        <p:spPr/>
        <p:txBody>
          <a:bodyPr/>
          <a:lstStyle/>
          <a:p>
            <a:r>
              <a:rPr lang="de-DE" dirty="0" smtClean="0"/>
              <a:t>Allianz | Vereinfachtes Aufnahmeverfahren </a:t>
            </a:r>
            <a:endParaRPr lang="de-DE" dirty="0"/>
          </a:p>
        </p:txBody>
      </p:sp>
      <p:pic>
        <p:nvPicPr>
          <p:cNvPr id="7" name="Grafik 6"/>
          <p:cNvPicPr>
            <a:picLocks noChangeAspect="1"/>
          </p:cNvPicPr>
          <p:nvPr/>
        </p:nvPicPr>
        <p:blipFill>
          <a:blip r:embed="rId3"/>
          <a:stretch>
            <a:fillRect/>
          </a:stretch>
        </p:blipFill>
        <p:spPr>
          <a:xfrm>
            <a:off x="5896876" y="1589314"/>
            <a:ext cx="4962525" cy="4591050"/>
          </a:xfrm>
          <a:prstGeom prst="rect">
            <a:avLst/>
          </a:prstGeom>
        </p:spPr>
      </p:pic>
    </p:spTree>
    <p:extLst>
      <p:ext uri="{BB962C8B-B14F-4D97-AF65-F5344CB8AC3E}">
        <p14:creationId xmlns:p14="http://schemas.microsoft.com/office/powerpoint/2010/main" val="1446688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pic>
        <p:nvPicPr>
          <p:cNvPr id="5" name="Grafik 4"/>
          <p:cNvPicPr>
            <a:picLocks noChangeAspect="1"/>
          </p:cNvPicPr>
          <p:nvPr/>
        </p:nvPicPr>
        <p:blipFill>
          <a:blip r:embed="rId2"/>
          <a:stretch>
            <a:fillRect/>
          </a:stretch>
        </p:blipFill>
        <p:spPr>
          <a:xfrm>
            <a:off x="1149870" y="1695766"/>
            <a:ext cx="3703798" cy="4395471"/>
          </a:xfrm>
          <a:prstGeom prst="rect">
            <a:avLst/>
          </a:prstGeom>
        </p:spPr>
      </p:pic>
      <p:pic>
        <p:nvPicPr>
          <p:cNvPr id="6" name="Grafik 5"/>
          <p:cNvPicPr>
            <a:picLocks noChangeAspect="1"/>
          </p:cNvPicPr>
          <p:nvPr/>
        </p:nvPicPr>
        <p:blipFill>
          <a:blip r:embed="rId3"/>
          <a:stretch>
            <a:fillRect/>
          </a:stretch>
        </p:blipFill>
        <p:spPr>
          <a:xfrm>
            <a:off x="5736091" y="1807029"/>
            <a:ext cx="4029075" cy="4371975"/>
          </a:xfrm>
          <a:prstGeom prst="rect">
            <a:avLst/>
          </a:prstGeom>
        </p:spPr>
      </p:pic>
      <p:sp>
        <p:nvSpPr>
          <p:cNvPr id="7" name="Titel 3"/>
          <p:cNvSpPr>
            <a:spLocks noGrp="1"/>
          </p:cNvSpPr>
          <p:nvPr>
            <p:ph type="title"/>
          </p:nvPr>
        </p:nvSpPr>
        <p:spPr>
          <a:xfrm>
            <a:off x="364220" y="370203"/>
            <a:ext cx="10314206" cy="1325563"/>
          </a:xfrm>
        </p:spPr>
        <p:txBody>
          <a:bodyPr/>
          <a:lstStyle/>
          <a:p>
            <a:r>
              <a:rPr lang="de-DE" dirty="0" smtClean="0"/>
              <a:t>Allianz | Vereinfachtes Aufnahmeverfahren </a:t>
            </a:r>
            <a:endParaRPr lang="de-DE" dirty="0"/>
          </a:p>
        </p:txBody>
      </p:sp>
    </p:spTree>
    <p:extLst>
      <p:ext uri="{BB962C8B-B14F-4D97-AF65-F5344CB8AC3E}">
        <p14:creationId xmlns:p14="http://schemas.microsoft.com/office/powerpoint/2010/main" val="7174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a:xfrm>
            <a:off x="473077" y="2043472"/>
            <a:ext cx="10314206" cy="1325563"/>
          </a:xfrm>
        </p:spPr>
        <p:txBody>
          <a:bodyPr/>
          <a:lstStyle/>
          <a:p>
            <a:r>
              <a:rPr lang="de-DE" dirty="0" smtClean="0"/>
              <a:t>DU-Klausel</a:t>
            </a:r>
            <a:endParaRPr lang="de-DE" dirty="0"/>
          </a:p>
        </p:txBody>
      </p:sp>
    </p:spTree>
    <p:extLst>
      <p:ext uri="{BB962C8B-B14F-4D97-AF65-F5344CB8AC3E}">
        <p14:creationId xmlns:p14="http://schemas.microsoft.com/office/powerpoint/2010/main" val="15394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099630" y="6304029"/>
            <a:ext cx="2743200" cy="365125"/>
          </a:xfrm>
        </p:spPr>
        <p:txBody>
          <a:bodyPr/>
          <a:lstStyle/>
          <a:p>
            <a:fld id="{0DB11324-E0A8-4199-978D-02885A0D0942}" type="slidenum">
              <a:rPr lang="de-DE" smtClean="0"/>
              <a:t>3</a:t>
            </a:fld>
            <a:endParaRPr lang="de-DE"/>
          </a:p>
        </p:txBody>
      </p:sp>
      <p:sp>
        <p:nvSpPr>
          <p:cNvPr id="6" name="Textfeld 5"/>
          <p:cNvSpPr txBox="1"/>
          <p:nvPr/>
        </p:nvSpPr>
        <p:spPr>
          <a:xfrm>
            <a:off x="548639" y="2483318"/>
            <a:ext cx="10905423" cy="2246769"/>
          </a:xfrm>
          <a:prstGeom prst="rect">
            <a:avLst/>
          </a:prstGeom>
          <a:noFill/>
        </p:spPr>
        <p:txBody>
          <a:bodyPr wrap="square" rtlCol="0">
            <a:spAutoFit/>
          </a:bodyPr>
          <a:lstStyle/>
          <a:p>
            <a:r>
              <a:rPr lang="de-DE" sz="2800" dirty="0" smtClean="0">
                <a:solidFill>
                  <a:srgbClr val="1D2D4B"/>
                </a:solidFill>
              </a:rPr>
              <a:t>Krankenversicherung ist eine Absicherung, die zu 100% an irgendeinem Zeitpunkt im Leben IMMER zum Einsatz kommt.</a:t>
            </a:r>
          </a:p>
          <a:p>
            <a:endParaRPr lang="de-DE" sz="2800" dirty="0">
              <a:solidFill>
                <a:srgbClr val="1D2D4B"/>
              </a:solidFill>
            </a:endParaRPr>
          </a:p>
          <a:p>
            <a:r>
              <a:rPr lang="de-DE" sz="2800" dirty="0" smtClean="0">
                <a:solidFill>
                  <a:srgbClr val="1D2D4B"/>
                </a:solidFill>
              </a:rPr>
              <a:t>Diesen Zeitpunkt kann man allerdings meist weder beeinflussen noch selbst bestimmen.</a:t>
            </a:r>
            <a:endParaRPr lang="de-DE" sz="2800" dirty="0">
              <a:solidFill>
                <a:srgbClr val="1D2D4B"/>
              </a:solidFill>
            </a:endParaRPr>
          </a:p>
        </p:txBody>
      </p:sp>
    </p:spTree>
    <p:extLst>
      <p:ext uri="{BB962C8B-B14F-4D97-AF65-F5344CB8AC3E}">
        <p14:creationId xmlns:p14="http://schemas.microsoft.com/office/powerpoint/2010/main" val="156394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Was regelt eine DU-Klausel?</a:t>
            </a:r>
            <a:endParaRPr lang="de-DE" b="1" dirty="0">
              <a:solidFill>
                <a:schemeClr val="tx1"/>
              </a:solidFill>
            </a:endParaRPr>
          </a:p>
        </p:txBody>
      </p:sp>
      <p:sp>
        <p:nvSpPr>
          <p:cNvPr id="2" name="Textplatzhalter 1"/>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smtClean="0"/>
          </a:p>
          <a:p>
            <a:pPr algn="ctr"/>
            <a:endParaRPr lang="de-DE" dirty="0"/>
          </a:p>
          <a:p>
            <a:pPr algn="ctr"/>
            <a:endParaRPr lang="de-DE" dirty="0" smtClean="0"/>
          </a:p>
          <a:p>
            <a:pPr algn="ctr"/>
            <a:r>
              <a:rPr lang="de-DE" dirty="0" smtClean="0"/>
              <a:t>Die </a:t>
            </a:r>
            <a:r>
              <a:rPr lang="de-DE" dirty="0"/>
              <a:t>Dienstunfähigkeitsklausel erweitert die normale Berufsunfähigkeitsversicherung. </a:t>
            </a:r>
            <a:endParaRPr lang="de-DE" dirty="0" smtClean="0"/>
          </a:p>
          <a:p>
            <a:pPr algn="ctr"/>
            <a:r>
              <a:rPr lang="de-DE" dirty="0" smtClean="0"/>
              <a:t>             Anhand eines Gutachtens vom Amtsarzt entscheidet der Dienstherr, ob der Beamte </a:t>
            </a:r>
          </a:p>
          <a:p>
            <a:pPr algn="ctr"/>
            <a:r>
              <a:rPr lang="de-DE" dirty="0" smtClean="0"/>
              <a:t>dauerhaft dienstunfähig ist. Die Dienstunfähigkeit </a:t>
            </a:r>
            <a:r>
              <a:rPr lang="de-DE" dirty="0"/>
              <a:t>kann nach anderen Kriterien entschieden </a:t>
            </a:r>
            <a:r>
              <a:rPr lang="de-DE" dirty="0" smtClean="0"/>
              <a:t>werden</a:t>
            </a:r>
          </a:p>
          <a:p>
            <a:pPr algn="ctr"/>
            <a:r>
              <a:rPr lang="de-DE" dirty="0" smtClean="0"/>
              <a:t> </a:t>
            </a:r>
            <a:r>
              <a:rPr lang="de-DE" dirty="0"/>
              <a:t>als die Berufsunfähigkeit.</a:t>
            </a:r>
          </a:p>
        </p:txBody>
      </p:sp>
      <p:sp>
        <p:nvSpPr>
          <p:cNvPr id="12" name="Titel 11"/>
          <p:cNvSpPr>
            <a:spLocks noGrp="1"/>
          </p:cNvSpPr>
          <p:nvPr>
            <p:ph type="title"/>
          </p:nvPr>
        </p:nvSpPr>
        <p:spPr/>
        <p:txBody>
          <a:bodyPr/>
          <a:lstStyle/>
          <a:p>
            <a:r>
              <a:rPr lang="de-DE" dirty="0" smtClean="0"/>
              <a:t>QWS I - DU-Klausel</a:t>
            </a:r>
            <a:endParaRPr lang="de-DE" dirty="0"/>
          </a:p>
        </p:txBody>
      </p:sp>
    </p:spTree>
    <p:extLst>
      <p:ext uri="{BB962C8B-B14F-4D97-AF65-F5344CB8AC3E}">
        <p14:creationId xmlns:p14="http://schemas.microsoft.com/office/powerpoint/2010/main" val="3565115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Echte oder Unechte 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smtClean="0"/>
          </a:p>
          <a:p>
            <a:pPr algn="ctr"/>
            <a:endParaRPr lang="de-DE" b="1" u="sng" dirty="0" smtClean="0"/>
          </a:p>
          <a:p>
            <a:pPr algn="ctr"/>
            <a:r>
              <a:rPr lang="de-DE" b="1" u="sng" dirty="0" smtClean="0"/>
              <a:t>Echt </a:t>
            </a:r>
            <a:r>
              <a:rPr lang="de-DE" b="1" u="sng" dirty="0"/>
              <a:t>(bzw. eingeschränkt echt):</a:t>
            </a:r>
            <a:r>
              <a:rPr lang="de-DE" dirty="0"/>
              <a:t> Der Versicherer schließt sich der Einschätzung des </a:t>
            </a:r>
            <a:r>
              <a:rPr lang="de-DE" dirty="0" smtClean="0"/>
              <a:t>Dienstherrn</a:t>
            </a:r>
          </a:p>
          <a:p>
            <a:pPr algn="ctr"/>
            <a:r>
              <a:rPr lang="de-DE" dirty="0" smtClean="0"/>
              <a:t> </a:t>
            </a:r>
            <a:r>
              <a:rPr lang="de-DE" dirty="0"/>
              <a:t>an und prüft die Dienstunfähigkeit nicht noch mal selbst (bzw. bei eingeschränkt echt, prüft der </a:t>
            </a:r>
            <a:endParaRPr lang="de-DE" dirty="0" smtClean="0"/>
          </a:p>
          <a:p>
            <a:pPr algn="ctr"/>
            <a:r>
              <a:rPr lang="de-DE" dirty="0" smtClean="0"/>
              <a:t>Versicherer </a:t>
            </a:r>
            <a:r>
              <a:rPr lang="de-DE" dirty="0"/>
              <a:t>lediglich den gesundheitlichen Aspekt). In der Regel reicht die Versetzung in den </a:t>
            </a:r>
            <a:endParaRPr lang="de-DE" dirty="0" smtClean="0"/>
          </a:p>
          <a:p>
            <a:pPr algn="ctr"/>
            <a:r>
              <a:rPr lang="de-DE" dirty="0" smtClean="0"/>
              <a:t>Ruhestand </a:t>
            </a:r>
            <a:r>
              <a:rPr lang="de-DE" dirty="0"/>
              <a:t>aus, damit Versicherte Leistungen erhalten. </a:t>
            </a:r>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2113816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a:solidFill>
                  <a:schemeClr val="tx1"/>
                </a:solidFill>
              </a:rPr>
              <a:t>Echte oder Unechte Klausel?</a:t>
            </a:r>
          </a:p>
          <a:p>
            <a:endParaRPr lang="de-DE" dirty="0"/>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smtClean="0"/>
          </a:p>
          <a:p>
            <a:pPr algn="ctr"/>
            <a:r>
              <a:rPr lang="de-DE" b="1" u="sng" dirty="0" smtClean="0"/>
              <a:t>Unecht</a:t>
            </a:r>
            <a:r>
              <a:rPr lang="de-DE" b="1" u="sng" dirty="0"/>
              <a:t>: </a:t>
            </a:r>
            <a:r>
              <a:rPr lang="de-DE" dirty="0"/>
              <a:t>Hier leisten Versicherer nur, wenn eine Dienstunfähigkeit nach ihren eigenen </a:t>
            </a:r>
            <a:r>
              <a:rPr lang="de-DE" dirty="0" smtClean="0"/>
              <a:t>Definitionen</a:t>
            </a:r>
          </a:p>
          <a:p>
            <a:pPr algn="ctr"/>
            <a:r>
              <a:rPr lang="de-DE" dirty="0" smtClean="0"/>
              <a:t> </a:t>
            </a:r>
            <a:r>
              <a:rPr lang="de-DE" dirty="0"/>
              <a:t>vorliegt. Eine unechte DU-Klausel kann unter anderem diese Formulierung beinhalten: "Ist </a:t>
            </a:r>
            <a:r>
              <a:rPr lang="de-DE" dirty="0" smtClean="0"/>
              <a:t>die</a:t>
            </a:r>
          </a:p>
          <a:p>
            <a:pPr algn="ctr"/>
            <a:r>
              <a:rPr lang="de-DE" dirty="0" smtClean="0"/>
              <a:t> </a:t>
            </a:r>
            <a:r>
              <a:rPr lang="de-DE" dirty="0"/>
              <a:t>versicherte Person aufgrund Krank­heit, Verletzung des Körpers oder Kräfteverfalls zur </a:t>
            </a:r>
            <a:r>
              <a:rPr lang="de-DE" dirty="0" smtClean="0"/>
              <a:t>Erfüllung</a:t>
            </a:r>
          </a:p>
          <a:p>
            <a:pPr algn="ctr"/>
            <a:r>
              <a:rPr lang="de-DE" dirty="0" smtClean="0"/>
              <a:t> </a:t>
            </a:r>
            <a:r>
              <a:rPr lang="de-DE" dirty="0"/>
              <a:t>ihrer Dienst­pflicht nicht in der Lage </a:t>
            </a:r>
            <a:r>
              <a:rPr lang="de-DE" dirty="0">
                <a:solidFill>
                  <a:srgbClr val="FF0000"/>
                </a:solidFill>
              </a:rPr>
              <a:t>und</a:t>
            </a:r>
            <a:r>
              <a:rPr lang="de-DE" dirty="0"/>
              <a:t> wurde sie deswegen wegen allgemeiner </a:t>
            </a:r>
            <a:r>
              <a:rPr lang="de-DE" dirty="0" smtClean="0"/>
              <a:t>Dienst­unfähig­keit</a:t>
            </a:r>
          </a:p>
          <a:p>
            <a:pPr algn="ctr"/>
            <a:r>
              <a:rPr lang="de-DE" dirty="0" smtClean="0"/>
              <a:t> </a:t>
            </a:r>
            <a:r>
              <a:rPr lang="de-DE" dirty="0"/>
              <a:t>in den Ruhe­stand versetzt…". Das kleine Wort "und" erlaubt dem Versicherer, selbst zu prüfen, </a:t>
            </a:r>
            <a:r>
              <a:rPr lang="de-DE" dirty="0" smtClean="0"/>
              <a:t>ob</a:t>
            </a:r>
          </a:p>
          <a:p>
            <a:pPr algn="ctr"/>
            <a:r>
              <a:rPr lang="de-DE" dirty="0" smtClean="0"/>
              <a:t> </a:t>
            </a:r>
            <a:r>
              <a:rPr lang="de-DE" dirty="0"/>
              <a:t>die gesundheitliche Be­ein­trächtigung zur Nicht­erfüllung der Dienst­pflicht führt. Kommt das </a:t>
            </a:r>
            <a:endParaRPr lang="de-DE" dirty="0" smtClean="0"/>
          </a:p>
          <a:p>
            <a:pPr algn="ctr"/>
            <a:r>
              <a:rPr lang="de-DE" dirty="0" smtClean="0"/>
              <a:t>Versicherungs­unternehmen </a:t>
            </a:r>
            <a:r>
              <a:rPr lang="de-DE" dirty="0"/>
              <a:t>zu einer anderen Ein­schätzung als der Dienst­herr, kann es sein, </a:t>
            </a:r>
            <a:r>
              <a:rPr lang="de-DE" dirty="0" smtClean="0"/>
              <a:t>dass</a:t>
            </a:r>
          </a:p>
          <a:p>
            <a:pPr algn="ctr"/>
            <a:r>
              <a:rPr lang="de-DE" dirty="0" smtClean="0"/>
              <a:t> </a:t>
            </a:r>
            <a:r>
              <a:rPr lang="de-DE" dirty="0"/>
              <a:t>keine Versicherungs­leistungen erbracht werden. </a:t>
            </a:r>
          </a:p>
          <a:p>
            <a:endParaRPr lang="de-DE" dirty="0"/>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3192556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Vollständige oder unvollständige Dienstunfähigkeitsklausel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smtClean="0"/>
          </a:p>
          <a:p>
            <a:pPr algn="ctr"/>
            <a:endParaRPr lang="de-DE" dirty="0" smtClean="0"/>
          </a:p>
          <a:p>
            <a:pPr algn="ctr"/>
            <a:r>
              <a:rPr lang="de-DE" dirty="0" smtClean="0"/>
              <a:t>Da </a:t>
            </a:r>
            <a:r>
              <a:rPr lang="de-DE" dirty="0"/>
              <a:t>die Beamtenabsicherung durch den Dienstherrn erst mit dem Erreichen von 5 </a:t>
            </a:r>
            <a:endParaRPr lang="de-DE" dirty="0" smtClean="0"/>
          </a:p>
          <a:p>
            <a:pPr algn="ctr"/>
            <a:r>
              <a:rPr lang="de-DE" dirty="0" smtClean="0"/>
              <a:t>ruhegehaltsfähigen </a:t>
            </a:r>
            <a:r>
              <a:rPr lang="de-DE" dirty="0"/>
              <a:t>Dienstjahren anspringt, müssen auch die ersten 5 Jahre gut abgesichert sein. </a:t>
            </a:r>
            <a:endParaRPr lang="de-DE" dirty="0" smtClean="0"/>
          </a:p>
          <a:p>
            <a:pPr algn="ctr"/>
            <a:r>
              <a:rPr lang="de-DE" dirty="0" smtClean="0"/>
              <a:t>Eine </a:t>
            </a:r>
            <a:r>
              <a:rPr lang="de-DE" dirty="0"/>
              <a:t>vollständige Beamtenklausel leistet auch bei einer Entlassung. Denn Beamte auf Probe </a:t>
            </a:r>
            <a:endParaRPr lang="de-DE" dirty="0" smtClean="0"/>
          </a:p>
          <a:p>
            <a:pPr algn="ctr"/>
            <a:r>
              <a:rPr lang="de-DE" dirty="0" smtClean="0"/>
              <a:t>bekommen </a:t>
            </a:r>
            <a:r>
              <a:rPr lang="de-DE" dirty="0"/>
              <a:t>vom Dienstherrn keine Ruhestandsversetzung, sondern er entlässt </a:t>
            </a:r>
            <a:r>
              <a:rPr lang="de-DE" dirty="0" smtClean="0"/>
              <a:t>sie.</a:t>
            </a:r>
            <a:endParaRPr lang="de-DE" dirty="0"/>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793308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Spezielle Dienstunfähigkeitsklausel</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smtClean="0"/>
          </a:p>
          <a:p>
            <a:pPr algn="ctr"/>
            <a:endParaRPr lang="de-DE" dirty="0" smtClean="0"/>
          </a:p>
          <a:p>
            <a:pPr algn="ctr"/>
            <a:r>
              <a:rPr lang="de-DE" dirty="0" smtClean="0"/>
              <a:t>Beamte </a:t>
            </a:r>
            <a:r>
              <a:rPr lang="de-DE" dirty="0"/>
              <a:t>im Vollzugsdienst (z.B. Feuerwehr, Zoll, Polizei) brauchen eine spezielle </a:t>
            </a:r>
            <a:endParaRPr lang="de-DE" dirty="0" smtClean="0"/>
          </a:p>
          <a:p>
            <a:pPr algn="ctr"/>
            <a:r>
              <a:rPr lang="de-DE" dirty="0" smtClean="0"/>
              <a:t>Dienstunfähigkeits­klausel</a:t>
            </a:r>
            <a:r>
              <a:rPr lang="de-DE" dirty="0"/>
              <a:t>. Die sogenannte Vollzugs­dienst­klausel deckt spezielle, berufs­spezifische </a:t>
            </a:r>
            <a:endParaRPr lang="de-DE" dirty="0" smtClean="0"/>
          </a:p>
          <a:p>
            <a:pPr algn="ctr"/>
            <a:r>
              <a:rPr lang="de-DE" dirty="0" smtClean="0"/>
              <a:t>Anforderungen </a:t>
            </a:r>
            <a:r>
              <a:rPr lang="de-DE" dirty="0"/>
              <a:t>ab, wie z.B. das </a:t>
            </a:r>
            <a:r>
              <a:rPr lang="de-DE" dirty="0" smtClean="0"/>
              <a:t>Hand­haben </a:t>
            </a:r>
            <a:r>
              <a:rPr lang="de-DE" dirty="0"/>
              <a:t>einer Dienst­waffe. Beispiel: Bei einem Polizisten, </a:t>
            </a:r>
            <a:endParaRPr lang="de-DE" dirty="0" smtClean="0"/>
          </a:p>
          <a:p>
            <a:pPr algn="ctr"/>
            <a:r>
              <a:rPr lang="de-DE" dirty="0" smtClean="0"/>
              <a:t>dessen </a:t>
            </a:r>
            <a:r>
              <a:rPr lang="de-DE" dirty="0"/>
              <a:t>Schusshand beeinträchtigt ist, prüft der Polizeidienstherr zunächst eine anderweitige </a:t>
            </a:r>
            <a:endParaRPr lang="de-DE" dirty="0" smtClean="0"/>
          </a:p>
          <a:p>
            <a:pPr algn="ctr"/>
            <a:r>
              <a:rPr lang="de-DE" dirty="0" smtClean="0"/>
              <a:t>Verwendungsmöglichkeit</a:t>
            </a:r>
            <a:r>
              <a:rPr lang="de-DE" dirty="0"/>
              <a:t>, z.B. in der allgemeinen Verwaltung. Wenn dies nicht möglich ist und </a:t>
            </a:r>
            <a:r>
              <a:rPr lang="de-DE" dirty="0" smtClean="0"/>
              <a:t>der</a:t>
            </a:r>
          </a:p>
          <a:p>
            <a:pPr algn="ctr"/>
            <a:r>
              <a:rPr lang="de-DE" dirty="0" smtClean="0"/>
              <a:t> </a:t>
            </a:r>
            <a:r>
              <a:rPr lang="de-DE" dirty="0"/>
              <a:t>Beamte in den Ruhestand versetzt wird, greift die Absicherung durch die spezielle </a:t>
            </a:r>
            <a:endParaRPr lang="de-DE" dirty="0" smtClean="0"/>
          </a:p>
          <a:p>
            <a:pPr algn="ctr"/>
            <a:r>
              <a:rPr lang="de-DE" dirty="0" smtClean="0"/>
              <a:t>Dienstunfähigkeitsklausel </a:t>
            </a:r>
            <a:r>
              <a:rPr lang="de-DE" dirty="0"/>
              <a:t>– vorausgesetzt sie wurde abgeschlossen. </a:t>
            </a:r>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775313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Wer macht es wie?</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de-DE" b="1" u="sng" dirty="0" smtClean="0"/>
          </a:p>
          <a:p>
            <a:r>
              <a:rPr lang="de-DE" b="1" u="sng" dirty="0" smtClean="0"/>
              <a:t>die Bayerische</a:t>
            </a:r>
            <a:r>
              <a:rPr lang="de-DE" dirty="0" smtClean="0"/>
              <a:t>: </a:t>
            </a:r>
            <a:r>
              <a:rPr lang="de-DE" b="1" dirty="0"/>
              <a:t> </a:t>
            </a:r>
            <a:r>
              <a:rPr lang="de-DE" dirty="0"/>
              <a:t>In der Smart-Variante </a:t>
            </a:r>
            <a:r>
              <a:rPr lang="de-DE" dirty="0" smtClean="0"/>
              <a:t>handelt es sich um eine unechte, </a:t>
            </a:r>
            <a:r>
              <a:rPr lang="de-DE" dirty="0"/>
              <a:t>aber zeitlich begrenzten vollständigen </a:t>
            </a:r>
            <a:r>
              <a:rPr lang="de-DE" dirty="0" smtClean="0"/>
              <a:t>Dienstunfähigkeitsklausel. </a:t>
            </a:r>
            <a:r>
              <a:rPr lang="de-DE" dirty="0"/>
              <a:t>Die Tarife Komfort und Prestige beinhalten eine echte und vollständige Beamtenklausel. In den Obliegenheiten ist nichts nachteilig geregelt. </a:t>
            </a:r>
            <a:endParaRPr lang="de-DE" dirty="0" smtClean="0"/>
          </a:p>
          <a:p>
            <a:r>
              <a:rPr lang="de-DE" b="1" u="sng" dirty="0" err="1" smtClean="0"/>
              <a:t>Universa</a:t>
            </a:r>
            <a:r>
              <a:rPr lang="de-DE" b="1" u="sng" dirty="0"/>
              <a:t>: </a:t>
            </a:r>
            <a:r>
              <a:rPr lang="de-DE" dirty="0" smtClean="0"/>
              <a:t>Die </a:t>
            </a:r>
            <a:r>
              <a:rPr lang="de-DE" dirty="0"/>
              <a:t>Beamtenklausel der </a:t>
            </a:r>
            <a:r>
              <a:rPr lang="de-DE" dirty="0" err="1"/>
              <a:t>Universa</a:t>
            </a:r>
            <a:r>
              <a:rPr lang="de-DE" dirty="0"/>
              <a:t> ist fast echt, aber vollständig. Die Leistung für Beamte auf Widerruf und Probe ist aber auf 36 Monate begrenzt. </a:t>
            </a:r>
            <a:endParaRPr lang="de-DE" dirty="0" smtClean="0"/>
          </a:p>
          <a:p>
            <a:r>
              <a:rPr lang="de-DE" b="1" u="sng" dirty="0" smtClean="0"/>
              <a:t>Allianz: </a:t>
            </a:r>
            <a:r>
              <a:rPr lang="de-DE" dirty="0" smtClean="0"/>
              <a:t>Die </a:t>
            </a:r>
            <a:r>
              <a:rPr lang="de-DE" dirty="0"/>
              <a:t>Klausel ist </a:t>
            </a:r>
            <a:r>
              <a:rPr lang="de-DE" dirty="0" smtClean="0"/>
              <a:t>echt </a:t>
            </a:r>
            <a:r>
              <a:rPr lang="de-DE" dirty="0"/>
              <a:t>und </a:t>
            </a:r>
            <a:r>
              <a:rPr lang="de-DE" dirty="0" smtClean="0"/>
              <a:t>vollständig.</a:t>
            </a:r>
          </a:p>
          <a:p>
            <a:endParaRPr lang="de-DE" dirty="0"/>
          </a:p>
          <a:p>
            <a:r>
              <a:rPr lang="de-DE" dirty="0" smtClean="0"/>
              <a:t>Volkswohl Bund, </a:t>
            </a:r>
            <a:r>
              <a:rPr lang="de-DE" dirty="0" err="1" smtClean="0"/>
              <a:t>Baloise</a:t>
            </a:r>
            <a:r>
              <a:rPr lang="de-DE" dirty="0" smtClean="0"/>
              <a:t>, Alte Leipziger, Stuttgarter: </a:t>
            </a:r>
            <a:r>
              <a:rPr lang="de-DE" b="1" dirty="0" smtClean="0"/>
              <a:t>keine DU-Klausel</a:t>
            </a:r>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1957695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a:solidFill>
            <a:srgbClr val="FFFF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b="1" dirty="0" smtClean="0">
                <a:solidFill>
                  <a:schemeClr val="tx1"/>
                </a:solidFill>
              </a:rPr>
              <a:t>Zusammenfassung</a:t>
            </a:r>
            <a:endParaRPr lang="de-DE" b="1" dirty="0">
              <a:solidFill>
                <a:schemeClr val="tx1"/>
              </a:solidFill>
            </a:endParaRPr>
          </a:p>
        </p:txBody>
      </p:sp>
      <p:sp>
        <p:nvSpPr>
          <p:cNvPr id="4" name="Textplatzhalter 3"/>
          <p:cNvSpPr>
            <a:spLocks noGrp="1"/>
          </p:cNvSpPr>
          <p:nvPr>
            <p:ph type="body" sz="half" idx="2"/>
          </p:nvPr>
        </p:nvSpPr>
        <p:spPr>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sz="1800" dirty="0" smtClean="0"/>
          </a:p>
          <a:p>
            <a:pPr algn="ctr"/>
            <a:r>
              <a:rPr lang="de-DE" sz="1800" dirty="0" smtClean="0"/>
              <a:t>Dienstunfähige </a:t>
            </a:r>
            <a:r>
              <a:rPr lang="de-DE" sz="1800" dirty="0"/>
              <a:t>Beamte sind nicht automatisch auch berufsunfähig. Hierfür muss der betroffene Beamte mindestens 50% seiner beruflichen Tätigkeiten nicht mehr ausüben können – so ist die Berufsunfähigkeit in den meisten Versicherungsverträgen geregelt. Diese Grenze gibt es für die Dienstunfähigkeit nicht. Daher erhält der Beamte erst einmal kein Geld aus einer Berufsunfähigkeitsversicherung – es sei denn, im Vertrag ist eine sogenannte Dienstunfähigkeitsklausel vereinbart.</a:t>
            </a:r>
          </a:p>
          <a:p>
            <a:pPr algn="ctr"/>
            <a:r>
              <a:rPr lang="de-DE" sz="1800" dirty="0"/>
              <a:t>Diese Klausel gibt es in verschiedenen Varianten. Den vollen Versicherungsschutz gewährt eine echte Dienstunfähigkeitsklausel, sofern darin Entlassung UND Versetzung in den Ruhestand eindeutig geregelt sind. Es kommt hier auf die korrekte Formulierung der Klausel an.</a:t>
            </a:r>
          </a:p>
          <a:p>
            <a:pPr algn="ctr"/>
            <a:r>
              <a:rPr lang="de-DE" sz="1800" dirty="0"/>
              <a:t>Beispiel: Bei Beamten des öffentlichen Dienstes gilt die Versetzung in den Ruhestand wegen allgemeiner Dienstunfähigkeit oder die Entlassung wegen allgemeiner Dienstunfähigkeit als Berufsunfähigkeit.</a:t>
            </a:r>
          </a:p>
          <a:p>
            <a:pPr algn="ctr"/>
            <a:r>
              <a:rPr lang="de-DE" sz="1800" dirty="0"/>
              <a:t>Der Versicherer schließt sich damit in Gänze der Entscheidung des Dienstherrn an und zahlt ohne Einschränkung die vereinbarten Leistungen. Auch Beamtenanwärter sowie Beamte auf Probe oder Widerruf sind mit dieser Formulierung im Vertrag abgesichert. Der große Vorteil: Ein zusätzlicher medizinischer Nachweis der Berufsunfähigkeit entfällt. </a:t>
            </a:r>
          </a:p>
          <a:p>
            <a:endParaRPr lang="de-DE" dirty="0"/>
          </a:p>
        </p:txBody>
      </p:sp>
      <p:sp>
        <p:nvSpPr>
          <p:cNvPr id="5" name="Titel 4"/>
          <p:cNvSpPr>
            <a:spLocks noGrp="1"/>
          </p:cNvSpPr>
          <p:nvPr>
            <p:ph type="title"/>
          </p:nvPr>
        </p:nvSpPr>
        <p:spPr/>
        <p:txBody>
          <a:bodyPr/>
          <a:lstStyle/>
          <a:p>
            <a:r>
              <a:rPr lang="de-DE" dirty="0"/>
              <a:t>QWS I - DU-Klausel</a:t>
            </a:r>
          </a:p>
        </p:txBody>
      </p:sp>
    </p:spTree>
    <p:extLst>
      <p:ext uri="{BB962C8B-B14F-4D97-AF65-F5344CB8AC3E}">
        <p14:creationId xmlns:p14="http://schemas.microsoft.com/office/powerpoint/2010/main" val="3163795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half" idx="2"/>
          </p:nvPr>
        </p:nvSpPr>
        <p:spPr/>
        <p:txBody>
          <a:bodyPr/>
          <a:lstStyle/>
          <a:p>
            <a:endParaRPr lang="de-DE" dirty="0" smtClean="0"/>
          </a:p>
          <a:p>
            <a:r>
              <a:rPr lang="de-DE" sz="4400" dirty="0" smtClean="0"/>
              <a:t>Soldaten-Versorgung</a:t>
            </a:r>
            <a:endParaRPr lang="de-DE" sz="4400" dirty="0"/>
          </a:p>
        </p:txBody>
      </p:sp>
    </p:spTree>
    <p:extLst>
      <p:ext uri="{BB962C8B-B14F-4D97-AF65-F5344CB8AC3E}">
        <p14:creationId xmlns:p14="http://schemas.microsoft.com/office/powerpoint/2010/main" val="710347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„Die Bayerische</a:t>
            </a:r>
            <a:r>
              <a:rPr lang="de-DE" dirty="0" smtClean="0"/>
              <a:t>“ Soldaten-DU</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a:solidFill>
                  <a:srgbClr val="1D2D4B"/>
                </a:solidFill>
              </a:rPr>
              <a:t>Keine Wartezeiten - Hoher Versicherungsschutz</a:t>
            </a:r>
          </a:p>
          <a:p>
            <a:pPr lvl="1"/>
            <a:r>
              <a:rPr lang="de-DE" sz="2200" dirty="0">
                <a:solidFill>
                  <a:srgbClr val="1D2D4B"/>
                </a:solidFill>
              </a:rPr>
              <a:t>Andere </a:t>
            </a:r>
            <a:r>
              <a:rPr lang="de-DE" sz="2200" dirty="0" smtClean="0">
                <a:solidFill>
                  <a:srgbClr val="1D2D4B"/>
                </a:solidFill>
              </a:rPr>
              <a:t>Anbieter </a:t>
            </a:r>
            <a:r>
              <a:rPr lang="de-DE" sz="2200" dirty="0">
                <a:solidFill>
                  <a:srgbClr val="1D2D4B"/>
                </a:solidFill>
              </a:rPr>
              <a:t>greifen oft erst nach zwei Jahren Versicherungsdauer, hier besteht Versicherungsschutz von Beginn an.</a:t>
            </a:r>
          </a:p>
          <a:p>
            <a:pPr lvl="1"/>
            <a:r>
              <a:rPr lang="de-DE" sz="2200" dirty="0" smtClean="0">
                <a:solidFill>
                  <a:srgbClr val="1D2D4B"/>
                </a:solidFill>
              </a:rPr>
              <a:t>Schon </a:t>
            </a:r>
            <a:r>
              <a:rPr lang="de-DE" sz="2200" dirty="0">
                <a:solidFill>
                  <a:srgbClr val="1D2D4B"/>
                </a:solidFill>
              </a:rPr>
              <a:t>ab Beginn </a:t>
            </a:r>
            <a:r>
              <a:rPr lang="de-DE" sz="2200" dirty="0" smtClean="0">
                <a:solidFill>
                  <a:srgbClr val="1D2D4B"/>
                </a:solidFill>
              </a:rPr>
              <a:t>kann man </a:t>
            </a:r>
            <a:r>
              <a:rPr lang="de-DE" sz="2200" dirty="0">
                <a:solidFill>
                  <a:srgbClr val="1D2D4B"/>
                </a:solidFill>
              </a:rPr>
              <a:t>als </a:t>
            </a:r>
            <a:r>
              <a:rPr lang="de-DE" sz="2200" dirty="0" smtClean="0">
                <a:solidFill>
                  <a:srgbClr val="1D2D4B"/>
                </a:solidFill>
              </a:rPr>
              <a:t>Zeit- </a:t>
            </a:r>
            <a:r>
              <a:rPr lang="de-DE" sz="2200" dirty="0">
                <a:solidFill>
                  <a:srgbClr val="1D2D4B"/>
                </a:solidFill>
              </a:rPr>
              <a:t>oder Berufssoldat ab Besoldungsstufe A8 eine Dienstunfähigkeitsrente von 1.700 Euro absichern. </a:t>
            </a:r>
          </a:p>
          <a:p>
            <a:pPr lvl="1"/>
            <a:r>
              <a:rPr lang="de-DE" sz="2200" dirty="0">
                <a:solidFill>
                  <a:srgbClr val="1D2D4B"/>
                </a:solidFill>
              </a:rPr>
              <a:t>Regelmäßige Steigerungen </a:t>
            </a:r>
            <a:r>
              <a:rPr lang="de-DE" sz="2200" dirty="0" smtClean="0">
                <a:solidFill>
                  <a:srgbClr val="1D2D4B"/>
                </a:solidFill>
              </a:rPr>
              <a:t>können über </a:t>
            </a:r>
            <a:r>
              <a:rPr lang="de-DE" sz="2200" dirty="0">
                <a:solidFill>
                  <a:srgbClr val="1D2D4B"/>
                </a:solidFill>
              </a:rPr>
              <a:t>eine Dynamik </a:t>
            </a:r>
            <a:r>
              <a:rPr lang="de-DE" sz="2200" dirty="0" smtClean="0">
                <a:solidFill>
                  <a:srgbClr val="1D2D4B"/>
                </a:solidFill>
              </a:rPr>
              <a:t>vereinbart werden.</a:t>
            </a:r>
            <a:r>
              <a:rPr lang="de-DE" sz="2200" dirty="0">
                <a:solidFill>
                  <a:srgbClr val="1D2D4B"/>
                </a:solidFill>
              </a:rPr>
              <a:t> </a:t>
            </a:r>
          </a:p>
          <a:p>
            <a:pPr lvl="1"/>
            <a:r>
              <a:rPr lang="de-DE" sz="2200" dirty="0">
                <a:solidFill>
                  <a:srgbClr val="1D2D4B"/>
                </a:solidFill>
              </a:rPr>
              <a:t>Die Rente kann bis zum Leistungs-</a:t>
            </a:r>
            <a:r>
              <a:rPr lang="de-DE" sz="2200" dirty="0" err="1">
                <a:solidFill>
                  <a:srgbClr val="1D2D4B"/>
                </a:solidFill>
              </a:rPr>
              <a:t>Endalter</a:t>
            </a:r>
            <a:r>
              <a:rPr lang="de-DE" sz="2200" dirty="0">
                <a:solidFill>
                  <a:srgbClr val="1D2D4B"/>
                </a:solidFill>
              </a:rPr>
              <a:t> 65 vereinbart werden.</a:t>
            </a:r>
          </a:p>
          <a:p>
            <a:r>
              <a:rPr lang="de-DE" sz="2400" b="1" dirty="0">
                <a:solidFill>
                  <a:srgbClr val="1D2D4B"/>
                </a:solidFill>
              </a:rPr>
              <a:t>Absicherung auch im Auslandseinsatz</a:t>
            </a:r>
          </a:p>
          <a:p>
            <a:pPr lvl="1"/>
            <a:r>
              <a:rPr lang="de-DE" sz="2200" dirty="0" smtClean="0">
                <a:solidFill>
                  <a:srgbClr val="1D2D4B"/>
                </a:solidFill>
              </a:rPr>
              <a:t>Zukünftige Auslandseinsätze sind versichert</a:t>
            </a:r>
            <a:r>
              <a:rPr lang="de-DE" sz="2200" dirty="0">
                <a:solidFill>
                  <a:srgbClr val="1D2D4B"/>
                </a:solidFill>
              </a:rPr>
              <a:t>.</a:t>
            </a:r>
          </a:p>
          <a:p>
            <a:r>
              <a:rPr lang="de-DE" sz="2400" b="1" dirty="0">
                <a:solidFill>
                  <a:srgbClr val="1D2D4B"/>
                </a:solidFill>
              </a:rPr>
              <a:t>Nachversicherungsmöglichkeiten</a:t>
            </a:r>
          </a:p>
          <a:p>
            <a:pPr lvl="1"/>
            <a:r>
              <a:rPr lang="de-DE" sz="2200" dirty="0">
                <a:solidFill>
                  <a:srgbClr val="1D2D4B"/>
                </a:solidFill>
              </a:rPr>
              <a:t>Bei Eintritt bestimmter Lebensereignisse, wie z.B. Gehaltssteigerungen, Heirat, Geburt eines Kindes oder einer Immobilienfinanzierung, </a:t>
            </a:r>
            <a:r>
              <a:rPr lang="de-DE" sz="2200" dirty="0" smtClean="0">
                <a:solidFill>
                  <a:srgbClr val="1D2D4B"/>
                </a:solidFill>
              </a:rPr>
              <a:t>kann die Dienstunfähigkeitsrente </a:t>
            </a:r>
            <a:r>
              <a:rPr lang="de-DE" sz="2200" dirty="0">
                <a:solidFill>
                  <a:srgbClr val="1D2D4B"/>
                </a:solidFill>
              </a:rPr>
              <a:t>ohne Risikoprüfung </a:t>
            </a:r>
            <a:r>
              <a:rPr lang="de-DE" sz="2200" dirty="0" smtClean="0">
                <a:solidFill>
                  <a:srgbClr val="1D2D4B"/>
                </a:solidFill>
              </a:rPr>
              <a:t>erhöht werden.</a:t>
            </a:r>
            <a:endParaRPr lang="de-DE" sz="2200" dirty="0">
              <a:solidFill>
                <a:srgbClr val="1D2D4B"/>
              </a:solidFill>
            </a:endParaRPr>
          </a:p>
        </p:txBody>
      </p:sp>
    </p:spTree>
    <p:extLst>
      <p:ext uri="{BB962C8B-B14F-4D97-AF65-F5344CB8AC3E}">
        <p14:creationId xmlns:p14="http://schemas.microsoft.com/office/powerpoint/2010/main" val="3599751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Die Bayerische DU</a:t>
            </a:r>
            <a:endParaRPr lang="de-DE" sz="2400" dirty="0"/>
          </a:p>
        </p:txBody>
      </p:sp>
      <p:sp>
        <p:nvSpPr>
          <p:cNvPr id="6" name="Inhaltsplatzhalter 2"/>
          <p:cNvSpPr txBox="1">
            <a:spLocks/>
          </p:cNvSpPr>
          <p:nvPr/>
        </p:nvSpPr>
        <p:spPr>
          <a:xfrm>
            <a:off x="488829" y="2087418"/>
            <a:ext cx="11334751" cy="44016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smtClean="0">
                <a:solidFill>
                  <a:srgbClr val="1D2D4B"/>
                </a:solidFill>
              </a:rPr>
              <a:t>Keine </a:t>
            </a:r>
            <a:r>
              <a:rPr lang="de-DE" sz="2400" b="1" dirty="0">
                <a:solidFill>
                  <a:srgbClr val="1D2D4B"/>
                </a:solidFill>
              </a:rPr>
              <a:t>Kürzung der Rente, wenn </a:t>
            </a:r>
            <a:r>
              <a:rPr lang="de-DE" sz="2400" b="1" dirty="0" smtClean="0">
                <a:solidFill>
                  <a:srgbClr val="1D2D4B"/>
                </a:solidFill>
              </a:rPr>
              <a:t>man </a:t>
            </a:r>
            <a:r>
              <a:rPr lang="de-DE" sz="2400" b="1" dirty="0">
                <a:solidFill>
                  <a:srgbClr val="1D2D4B"/>
                </a:solidFill>
              </a:rPr>
              <a:t>Berufssoldatin oder Berufssoldat </a:t>
            </a:r>
            <a:r>
              <a:rPr lang="de-DE" sz="2400" b="1" dirty="0" smtClean="0">
                <a:solidFill>
                  <a:srgbClr val="1D2D4B"/>
                </a:solidFill>
              </a:rPr>
              <a:t>wird</a:t>
            </a:r>
            <a:endParaRPr lang="de-DE" sz="2400" b="1" dirty="0">
              <a:solidFill>
                <a:srgbClr val="1D2D4B"/>
              </a:solidFill>
            </a:endParaRPr>
          </a:p>
          <a:p>
            <a:pPr lvl="1"/>
            <a:r>
              <a:rPr lang="de-DE" sz="2200" dirty="0" smtClean="0">
                <a:solidFill>
                  <a:srgbClr val="1D2D4B"/>
                </a:solidFill>
              </a:rPr>
              <a:t>Die </a:t>
            </a:r>
            <a:r>
              <a:rPr lang="de-DE" sz="2200" dirty="0">
                <a:solidFill>
                  <a:srgbClr val="1D2D4B"/>
                </a:solidFill>
              </a:rPr>
              <a:t>versicherbare Rente </a:t>
            </a:r>
            <a:r>
              <a:rPr lang="de-DE" sz="2200" dirty="0" smtClean="0">
                <a:solidFill>
                  <a:srgbClr val="1D2D4B"/>
                </a:solidFill>
              </a:rPr>
              <a:t>wird mit </a:t>
            </a:r>
            <a:r>
              <a:rPr lang="de-DE" sz="2200" dirty="0">
                <a:solidFill>
                  <a:srgbClr val="1D2D4B"/>
                </a:solidFill>
              </a:rPr>
              <a:t>der Ernennung zum Berufssoldaten </a:t>
            </a:r>
            <a:r>
              <a:rPr lang="de-DE" sz="2200" dirty="0" smtClean="0">
                <a:solidFill>
                  <a:srgbClr val="1D2D4B"/>
                </a:solidFill>
              </a:rPr>
              <a:t>nicht abgesenkt.</a:t>
            </a:r>
            <a:br>
              <a:rPr lang="de-DE" sz="2200" dirty="0" smtClean="0">
                <a:solidFill>
                  <a:srgbClr val="1D2D4B"/>
                </a:solidFill>
              </a:rPr>
            </a:br>
            <a:endParaRPr lang="de-DE" sz="2200" dirty="0">
              <a:solidFill>
                <a:srgbClr val="1D2D4B"/>
              </a:solidFill>
            </a:endParaRPr>
          </a:p>
          <a:p>
            <a:r>
              <a:rPr lang="de-DE" sz="2400" b="1" dirty="0">
                <a:solidFill>
                  <a:srgbClr val="1D2D4B"/>
                </a:solidFill>
              </a:rPr>
              <a:t>Absicherung bei Ausscheiden oder im Rentenbezug</a:t>
            </a:r>
          </a:p>
          <a:p>
            <a:pPr lvl="1"/>
            <a:r>
              <a:rPr lang="de-DE" sz="2200" dirty="0">
                <a:solidFill>
                  <a:srgbClr val="1D2D4B"/>
                </a:solidFill>
              </a:rPr>
              <a:t>Verlängerungsoption bei Ausscheiden aus der Bundeswehr:</a:t>
            </a:r>
            <a:br>
              <a:rPr lang="de-DE" sz="2200" dirty="0">
                <a:solidFill>
                  <a:srgbClr val="1D2D4B"/>
                </a:solidFill>
              </a:rPr>
            </a:br>
            <a:r>
              <a:rPr lang="de-DE" sz="2200" dirty="0">
                <a:solidFill>
                  <a:srgbClr val="1D2D4B"/>
                </a:solidFill>
              </a:rPr>
              <a:t>Bei Ausscheiden aus der Bundeswehr </a:t>
            </a:r>
            <a:r>
              <a:rPr lang="de-DE" sz="2200" dirty="0" smtClean="0">
                <a:solidFill>
                  <a:srgbClr val="1D2D4B"/>
                </a:solidFill>
              </a:rPr>
              <a:t>kann die Versicherung </a:t>
            </a:r>
            <a:r>
              <a:rPr lang="de-DE" sz="2200" dirty="0">
                <a:solidFill>
                  <a:srgbClr val="1D2D4B"/>
                </a:solidFill>
              </a:rPr>
              <a:t>ohne </a:t>
            </a:r>
            <a:r>
              <a:rPr lang="de-DE" sz="2200" dirty="0" smtClean="0">
                <a:solidFill>
                  <a:srgbClr val="1D2D4B"/>
                </a:solidFill>
              </a:rPr>
              <a:t>Risikoprüfung verlängert werden.</a:t>
            </a:r>
            <a:endParaRPr lang="de-DE" sz="2200" dirty="0">
              <a:solidFill>
                <a:srgbClr val="1D2D4B"/>
              </a:solidFill>
            </a:endParaRPr>
          </a:p>
          <a:p>
            <a:pPr lvl="1"/>
            <a:r>
              <a:rPr lang="de-DE" sz="2200" dirty="0">
                <a:solidFill>
                  <a:srgbClr val="1D2D4B"/>
                </a:solidFill>
              </a:rPr>
              <a:t>Einfache Regelung im Rentenbezug:</a:t>
            </a:r>
            <a:br>
              <a:rPr lang="de-DE" sz="2200" dirty="0">
                <a:solidFill>
                  <a:srgbClr val="1D2D4B"/>
                </a:solidFill>
              </a:rPr>
            </a:br>
            <a:r>
              <a:rPr lang="de-DE" sz="2200" dirty="0" smtClean="0">
                <a:solidFill>
                  <a:srgbClr val="1D2D4B"/>
                </a:solidFill>
              </a:rPr>
              <a:t>Der Versicherer zahlt bis </a:t>
            </a:r>
            <a:r>
              <a:rPr lang="de-DE" sz="2200" dirty="0">
                <a:solidFill>
                  <a:srgbClr val="1D2D4B"/>
                </a:solidFill>
              </a:rPr>
              <a:t>zum Leistungsendalter, </a:t>
            </a:r>
            <a:r>
              <a:rPr lang="de-DE" sz="2200" dirty="0" smtClean="0">
                <a:solidFill>
                  <a:srgbClr val="1D2D4B"/>
                </a:solidFill>
              </a:rPr>
              <a:t>solange </a:t>
            </a:r>
            <a:r>
              <a:rPr lang="de-DE" sz="2200" dirty="0">
                <a:solidFill>
                  <a:srgbClr val="1D2D4B"/>
                </a:solidFill>
              </a:rPr>
              <a:t>ein Ruhegehalt wegen Dienstunfähigkeit von der Bundeswehr </a:t>
            </a:r>
            <a:r>
              <a:rPr lang="de-DE" sz="2200" dirty="0" smtClean="0">
                <a:solidFill>
                  <a:srgbClr val="1D2D4B"/>
                </a:solidFill>
              </a:rPr>
              <a:t>gezahlt wird.</a:t>
            </a:r>
            <a:endParaRPr lang="de-DE" sz="2200" dirty="0">
              <a:solidFill>
                <a:srgbClr val="1D2D4B"/>
              </a:solidFill>
            </a:endParaRPr>
          </a:p>
          <a:p>
            <a:pPr marL="0" indent="0">
              <a:buNone/>
            </a:pPr>
            <a:endParaRPr lang="de-DE" sz="2200" dirty="0">
              <a:solidFill>
                <a:srgbClr val="1D2D4B"/>
              </a:solidFill>
            </a:endParaRPr>
          </a:p>
          <a:p>
            <a:pPr marL="0" indent="0">
              <a:buNone/>
            </a:pPr>
            <a:endParaRPr lang="de-DE" sz="2400" dirty="0" smtClean="0">
              <a:solidFill>
                <a:srgbClr val="1D2D4B"/>
              </a:solidFill>
            </a:endParaRPr>
          </a:p>
        </p:txBody>
      </p:sp>
    </p:spTree>
    <p:extLst>
      <p:ext uri="{BB962C8B-B14F-4D97-AF65-F5344CB8AC3E}">
        <p14:creationId xmlns:p14="http://schemas.microsoft.com/office/powerpoint/2010/main" val="2053638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ABCE2FBD-3C00-4EE7-B597-779ABCF13CA2}"/>
              </a:ext>
            </a:extLst>
          </p:cNvPr>
          <p:cNvSpPr/>
          <p:nvPr/>
        </p:nvSpPr>
        <p:spPr>
          <a:xfrm>
            <a:off x="6959123" y="1716888"/>
            <a:ext cx="3976777" cy="3132000"/>
          </a:xfrm>
          <a:prstGeom prst="rect">
            <a:avLst/>
          </a:prstGeom>
          <a:solidFill>
            <a:srgbClr val="FFFFFF"/>
          </a:solidFill>
          <a:ln w="9525" cap="flat">
            <a:solidFill>
              <a:srgbClr val="484F81"/>
            </a:solidFill>
            <a:prstDash val="solid"/>
            <a:round/>
          </a:ln>
          <a:effectLst/>
          <a:sp3d/>
        </p:spPr>
        <p:txBody>
          <a:bodyPr rot="0" spcFirstLastPara="1" vertOverflow="overflow" horzOverflow="overflow" vert="horz" wrap="square" lIns="0" tIns="0" rIns="0" bIns="0" numCol="1" spcCol="38100" rtlCol="0" anchor="t">
            <a:spAutoFit/>
          </a:bodyP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de-DE" sz="1400" b="0" i="0" u="none" strike="noStrike" kern="0" cap="none" spc="0" normalizeH="0" baseline="0" noProof="0">
              <a:ln>
                <a:noFill/>
              </a:ln>
              <a:solidFill>
                <a:srgbClr val="000000"/>
              </a:solidFill>
              <a:effectLst/>
              <a:uLnTx/>
              <a:uFillTx/>
              <a:latin typeface="Arial"/>
              <a:cs typeface="Arial"/>
              <a:sym typeface="Arial"/>
            </a:endParaRPr>
          </a:p>
        </p:txBody>
      </p:sp>
      <p:graphicFrame>
        <p:nvGraphicFramePr>
          <p:cNvPr id="3" name="Diagramm 2">
            <a:extLst>
              <a:ext uri="{FF2B5EF4-FFF2-40B4-BE49-F238E27FC236}">
                <a16:creationId xmlns:a16="http://schemas.microsoft.com/office/drawing/2014/main" xmlns="" id="{9F20C1B2-995D-4D82-9D60-7C2742A770E3}"/>
              </a:ext>
            </a:extLst>
          </p:cNvPr>
          <p:cNvGraphicFramePr>
            <a:graphicFrameLocks/>
          </p:cNvGraphicFramePr>
          <p:nvPr>
            <p:extLst/>
          </p:nvPr>
        </p:nvGraphicFramePr>
        <p:xfrm>
          <a:off x="6959122" y="2074098"/>
          <a:ext cx="3966913" cy="2815980"/>
        </p:xfrm>
        <a:graphic>
          <a:graphicData uri="http://schemas.openxmlformats.org/drawingml/2006/chart">
            <c:chart xmlns:c="http://schemas.openxmlformats.org/drawingml/2006/chart" xmlns:r="http://schemas.openxmlformats.org/officeDocument/2006/relationships" r:id="rId3"/>
          </a:graphicData>
        </a:graphic>
      </p:graphicFrame>
      <p:sp>
        <p:nvSpPr>
          <p:cNvPr id="4" name="Google Shape;75;p11">
            <a:extLst>
              <a:ext uri="{FF2B5EF4-FFF2-40B4-BE49-F238E27FC236}">
                <a16:creationId xmlns:a16="http://schemas.microsoft.com/office/drawing/2014/main" xmlns="" id="{3EE4EC11-F511-47D7-A013-48521C37E141}"/>
              </a:ext>
            </a:extLst>
          </p:cNvPr>
          <p:cNvSpPr txBox="1">
            <a:spLocks/>
          </p:cNvSpPr>
          <p:nvPr/>
        </p:nvSpPr>
        <p:spPr>
          <a:xfrm>
            <a:off x="1144080" y="489731"/>
            <a:ext cx="9903840" cy="7675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fontScale="97500" lnSpcReduction="10000"/>
          </a:bodyPr>
          <a:lstStyle>
            <a:lvl1pPr marL="0" marR="0" indent="0" algn="ctr" defTabSz="1219170" rtl="0" latinLnBrk="0">
              <a:lnSpc>
                <a:spcPct val="100000"/>
              </a:lnSpc>
              <a:spcBef>
                <a:spcPts val="0"/>
              </a:spcBef>
              <a:spcAft>
                <a:spcPts val="0"/>
              </a:spcAft>
              <a:buClrTx/>
              <a:buSzTx/>
              <a:buFontTx/>
              <a:buNone/>
              <a:tabLst/>
              <a:defRPr sz="3200" b="0" i="0" u="none" strike="noStrike" cap="none" spc="0" baseline="0">
                <a:solidFill>
                  <a:srgbClr val="494F81"/>
                </a:solidFill>
                <a:uFillTx/>
                <a:latin typeface="Merriweather Bold"/>
                <a:ea typeface="Merriweather Bold"/>
                <a:cs typeface="Merriweather Bold"/>
                <a:sym typeface="Merriweather Bold"/>
              </a:defRPr>
            </a:lvl1pPr>
            <a:lvl2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2pPr>
            <a:lvl3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3pPr>
            <a:lvl4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4pPr>
            <a:lvl5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5pPr>
            <a:lvl6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6pPr>
            <a:lvl7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7pPr>
            <a:lvl8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8pPr>
            <a:lvl9pPr marL="0" marR="0" indent="0" algn="ctr" defTabSz="1219170" rtl="0" latinLnBrk="0">
              <a:lnSpc>
                <a:spcPct val="85000"/>
              </a:lnSpc>
              <a:spcBef>
                <a:spcPts val="0"/>
              </a:spcBef>
              <a:spcAft>
                <a:spcPts val="0"/>
              </a:spcAft>
              <a:buClrTx/>
              <a:buSzTx/>
              <a:buFontTx/>
              <a:buNone/>
              <a:tabLst/>
              <a:defRPr sz="3467" b="0" i="0" u="none" strike="noStrike" cap="none" spc="0" baseline="0">
                <a:solidFill>
                  <a:srgbClr val="494F81"/>
                </a:solidFill>
                <a:uFillTx/>
                <a:latin typeface="Merriweather Bold"/>
                <a:ea typeface="Merriweather Bold"/>
                <a:cs typeface="Merriweather Bold"/>
                <a:sym typeface="Merriweather Bold"/>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de-DE" sz="3600" b="1" i="0" u="none" strike="noStrike" kern="0" cap="none" spc="0" normalizeH="0" baseline="0" noProof="0" dirty="0">
                <a:ln>
                  <a:noFill/>
                </a:ln>
                <a:solidFill>
                  <a:srgbClr val="494F81"/>
                </a:solidFill>
                <a:effectLst/>
                <a:uLnTx/>
                <a:uFillTx/>
                <a:latin typeface="Merriweather Bold"/>
                <a:sym typeface="Merriweather Bold"/>
              </a:rPr>
              <a:t>Systemunterschiede PKV vs. GKV</a:t>
            </a:r>
            <a:br>
              <a:rPr kumimoji="0" lang="de-DE" sz="3600" b="1" i="0" u="none" strike="noStrike" kern="0" cap="none" spc="0" normalizeH="0" baseline="0" noProof="0" dirty="0">
                <a:ln>
                  <a:noFill/>
                </a:ln>
                <a:solidFill>
                  <a:srgbClr val="494F81"/>
                </a:solidFill>
                <a:effectLst/>
                <a:uLnTx/>
                <a:uFillTx/>
                <a:latin typeface="Merriweather Bold"/>
                <a:sym typeface="Merriweather Bold"/>
              </a:rPr>
            </a:br>
            <a:r>
              <a:rPr kumimoji="0" lang="de-DE" sz="2000" b="0" i="0" u="none" strike="noStrike" kern="0" cap="none" spc="0" normalizeH="0" baseline="0" noProof="0" dirty="0">
                <a:ln>
                  <a:noFill/>
                </a:ln>
                <a:solidFill>
                  <a:srgbClr val="494F81"/>
                </a:solidFill>
                <a:effectLst/>
                <a:uLnTx/>
                <a:uFillTx/>
                <a:latin typeface="Montserrat" panose="020B0604020202020204" charset="0"/>
                <a:sym typeface="Merriweather Bold"/>
              </a:rPr>
              <a:t>(Einnahmen &amp; Ausgaben) </a:t>
            </a:r>
          </a:p>
        </p:txBody>
      </p:sp>
      <p:sp>
        <p:nvSpPr>
          <p:cNvPr id="5" name="Rechteck 4">
            <a:extLst>
              <a:ext uri="{FF2B5EF4-FFF2-40B4-BE49-F238E27FC236}">
                <a16:creationId xmlns:a16="http://schemas.microsoft.com/office/drawing/2014/main" xmlns="" id="{FDDB76EF-734B-487A-B5FF-58C2547CFA56}"/>
              </a:ext>
            </a:extLst>
          </p:cNvPr>
          <p:cNvSpPr/>
          <p:nvPr/>
        </p:nvSpPr>
        <p:spPr>
          <a:xfrm>
            <a:off x="1507035" y="1733364"/>
            <a:ext cx="3976777" cy="3132000"/>
          </a:xfrm>
          <a:prstGeom prst="rect">
            <a:avLst/>
          </a:prstGeom>
          <a:noFill/>
          <a:ln w="9525" cap="flat">
            <a:solidFill>
              <a:srgbClr val="484F81"/>
            </a:solidFill>
            <a:prstDash val="solid"/>
            <a:round/>
          </a:ln>
          <a:effectLst/>
          <a:sp3d/>
        </p:spPr>
        <p:txBody>
          <a:bodyPr rot="0" spcFirstLastPara="1" vertOverflow="overflow" horzOverflow="overflow" vert="horz" wrap="square" lIns="0" tIns="0" rIns="0" bIns="0" numCol="1" spcCol="38100" rtlCol="0" anchor="t">
            <a:spAutoFit/>
          </a:bodyPr>
          <a:lstStyle/>
          <a:p>
            <a:pPr marL="0" marR="0" lvl="0" indent="0" defTabSz="914400" eaLnBrk="1" fontAlgn="auto" latinLnBrk="0" hangingPunct="0">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458;p33">
            <a:extLst>
              <a:ext uri="{FF2B5EF4-FFF2-40B4-BE49-F238E27FC236}">
                <a16:creationId xmlns:a16="http://schemas.microsoft.com/office/drawing/2014/main" xmlns="" id="{2E552963-4835-4390-8AA4-EFC57A147D14}"/>
              </a:ext>
            </a:extLst>
          </p:cNvPr>
          <p:cNvSpPr/>
          <p:nvPr/>
        </p:nvSpPr>
        <p:spPr>
          <a:xfrm flipH="1">
            <a:off x="6218650" y="1606292"/>
            <a:ext cx="0" cy="1750552"/>
          </a:xfrm>
          <a:prstGeom prst="line">
            <a:avLst/>
          </a:prstGeom>
          <a:ln w="15875">
            <a:gradFill flip="none" rotWithShape="1">
              <a:gsLst>
                <a:gs pos="0">
                  <a:srgbClr val="929292">
                    <a:lumMod val="5000"/>
                    <a:lumOff val="95000"/>
                  </a:srgbClr>
                </a:gs>
                <a:gs pos="74000">
                  <a:srgbClr val="929292">
                    <a:lumMod val="45000"/>
                    <a:lumOff val="55000"/>
                  </a:srgbClr>
                </a:gs>
                <a:gs pos="83000">
                  <a:srgbClr val="929292">
                    <a:lumMod val="45000"/>
                    <a:lumOff val="55000"/>
                  </a:srgbClr>
                </a:gs>
                <a:gs pos="100000">
                  <a:srgbClr val="929292">
                    <a:lumMod val="30000"/>
                    <a:lumOff val="70000"/>
                  </a:srgbClr>
                </a:gs>
              </a:gsLst>
              <a:lin ang="5400000" scaled="1"/>
              <a:tileRect/>
            </a:gradFill>
          </a:ln>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cs typeface="Arial"/>
            </a:endParaRPr>
          </a:p>
        </p:txBody>
      </p:sp>
      <p:sp>
        <p:nvSpPr>
          <p:cNvPr id="7" name="Textfeld 6">
            <a:extLst>
              <a:ext uri="{FF2B5EF4-FFF2-40B4-BE49-F238E27FC236}">
                <a16:creationId xmlns:a16="http://schemas.microsoft.com/office/drawing/2014/main" xmlns="" id="{6AACE67B-215F-44B1-9467-0E64B1D58C1B}"/>
              </a:ext>
            </a:extLst>
          </p:cNvPr>
          <p:cNvSpPr txBox="1"/>
          <p:nvPr/>
        </p:nvSpPr>
        <p:spPr>
          <a:xfrm>
            <a:off x="1507035" y="4924425"/>
            <a:ext cx="3976777" cy="246221"/>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spAutoFit/>
          </a:bodyPr>
          <a:lstStyle/>
          <a:p>
            <a:pPr marL="0" marR="0" lvl="0" indent="0" defTabSz="914400" eaLnBrk="1" fontAlgn="auto" latinLnBrk="0" hangingPunct="0">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0000"/>
                </a:solidFill>
                <a:effectLst/>
                <a:uLnTx/>
                <a:uFillTx/>
                <a:latin typeface="Montserrat" panose="020B0604020202020204" charset="0"/>
                <a:cs typeface="Arial"/>
                <a:sym typeface="Arial"/>
              </a:rPr>
              <a:t>Quelle: </a:t>
            </a:r>
            <a:r>
              <a:rPr kumimoji="0" lang="de-DE" sz="800" b="0" i="0" u="none" strike="noStrike" kern="0" cap="none" spc="0" normalizeH="0" baseline="0" noProof="0" dirty="0">
                <a:ln>
                  <a:noFill/>
                </a:ln>
                <a:solidFill>
                  <a:srgbClr val="000000"/>
                </a:solidFill>
                <a:effectLst/>
                <a:uLnTx/>
                <a:uFillTx/>
                <a:latin typeface="Montserrat" panose="020B0604020202020204" charset="0"/>
                <a:cs typeface="Arial"/>
                <a:sym typeface="Arial"/>
                <a:hlinkClick r:id="rId4"/>
              </a:rPr>
              <a:t>https://www.yumpu.com/de/document/read/65722700/pkv-rechenschaftsbericht-2020-21</a:t>
            </a:r>
            <a:endParaRPr kumimoji="0" lang="de-DE" sz="800" b="0" i="0" u="none" strike="noStrike" kern="0" cap="none" spc="0" normalizeH="0" baseline="0" noProof="0" dirty="0">
              <a:ln>
                <a:noFill/>
              </a:ln>
              <a:solidFill>
                <a:srgbClr val="000000"/>
              </a:solidFill>
              <a:effectLst/>
              <a:uLnTx/>
              <a:uFillTx/>
              <a:latin typeface="Montserrat" panose="020B0604020202020204" charset="0"/>
              <a:cs typeface="Arial"/>
              <a:sym typeface="Arial"/>
            </a:endParaRPr>
          </a:p>
        </p:txBody>
      </p:sp>
      <p:graphicFrame>
        <p:nvGraphicFramePr>
          <p:cNvPr id="8" name="Diagramm 7">
            <a:extLst>
              <a:ext uri="{FF2B5EF4-FFF2-40B4-BE49-F238E27FC236}">
                <a16:creationId xmlns:a16="http://schemas.microsoft.com/office/drawing/2014/main" xmlns="" id="{257252A5-792C-4B1F-8F84-AEDB7F759CB7}"/>
              </a:ext>
            </a:extLst>
          </p:cNvPr>
          <p:cNvGraphicFramePr>
            <a:graphicFrameLocks/>
          </p:cNvGraphicFramePr>
          <p:nvPr>
            <p:extLst/>
          </p:nvPr>
        </p:nvGraphicFramePr>
        <p:xfrm>
          <a:off x="1466598" y="1933574"/>
          <a:ext cx="4057650" cy="2956503"/>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feld 8">
            <a:extLst>
              <a:ext uri="{FF2B5EF4-FFF2-40B4-BE49-F238E27FC236}">
                <a16:creationId xmlns:a16="http://schemas.microsoft.com/office/drawing/2014/main" xmlns="" id="{BF5789DB-B2CA-40FA-A8F7-750F3E696DF8}"/>
              </a:ext>
            </a:extLst>
          </p:cNvPr>
          <p:cNvSpPr txBox="1"/>
          <p:nvPr/>
        </p:nvSpPr>
        <p:spPr>
          <a:xfrm>
            <a:off x="1409940" y="1286001"/>
            <a:ext cx="3976778" cy="43088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sp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de-DE" sz="1400" b="0" i="0" u="none" strike="noStrike" kern="0" cap="none" spc="0" normalizeH="0" baseline="0" noProof="0" dirty="0">
              <a:ln>
                <a:noFill/>
              </a:ln>
              <a:solidFill>
                <a:srgbClr val="000000"/>
              </a:solidFill>
              <a:effectLst/>
              <a:uLnTx/>
              <a:uFillTx/>
              <a:latin typeface="Montserrat SemiBold" panose="020B0604020202020204" charset="0"/>
              <a:cs typeface="Arial"/>
              <a:sym typeface="Arial"/>
            </a:endParaRPr>
          </a:p>
          <a:p>
            <a:pPr marL="0" marR="0" lvl="0" indent="0" algn="ctr" defTabSz="914400" eaLnBrk="1" fontAlgn="auto" latinLnBrk="0" hangingPunct="0">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494F81"/>
                </a:solidFill>
                <a:effectLst/>
                <a:uLnTx/>
                <a:uFillTx/>
                <a:latin typeface="Montserrat SemiBold" panose="020B0604020202020204" charset="0"/>
                <a:cs typeface="Arial"/>
                <a:sym typeface="Arial"/>
              </a:rPr>
              <a:t>PKV</a:t>
            </a:r>
          </a:p>
        </p:txBody>
      </p:sp>
      <p:sp>
        <p:nvSpPr>
          <p:cNvPr id="10" name="Textfeld 9">
            <a:extLst>
              <a:ext uri="{FF2B5EF4-FFF2-40B4-BE49-F238E27FC236}">
                <a16:creationId xmlns:a16="http://schemas.microsoft.com/office/drawing/2014/main" xmlns="" id="{7CBCC983-DF2D-47CB-A1B0-AF8B9E12CFFA}"/>
              </a:ext>
            </a:extLst>
          </p:cNvPr>
          <p:cNvSpPr txBox="1"/>
          <p:nvPr/>
        </p:nvSpPr>
        <p:spPr>
          <a:xfrm>
            <a:off x="6911628" y="1302989"/>
            <a:ext cx="3976778" cy="43088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sp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de-DE" sz="1400" b="1" i="0" u="none" strike="noStrike" kern="0" cap="none" spc="0" normalizeH="0" baseline="0" noProof="0" dirty="0">
              <a:ln>
                <a:noFill/>
              </a:ln>
              <a:solidFill>
                <a:srgbClr val="494F81"/>
              </a:solidFill>
              <a:effectLst/>
              <a:uLnTx/>
              <a:uFillTx/>
              <a:latin typeface="Montserrat SemiBold" panose="020B0604020202020204" charset="0"/>
              <a:cs typeface="Arial"/>
              <a:sym typeface="Arial"/>
            </a:endParaRPr>
          </a:p>
          <a:p>
            <a:pPr marL="0" marR="0" lvl="0" indent="0" algn="ctr" defTabSz="914400" eaLnBrk="1" fontAlgn="auto" latinLnBrk="0" hangingPunct="0">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srgbClr val="494F81"/>
                </a:solidFill>
                <a:effectLst/>
                <a:uLnTx/>
                <a:uFillTx/>
                <a:latin typeface="Montserrat SemiBold" panose="020B0604020202020204" charset="0"/>
                <a:cs typeface="Arial"/>
                <a:sym typeface="Arial"/>
              </a:rPr>
              <a:t>GKV</a:t>
            </a:r>
          </a:p>
        </p:txBody>
      </p:sp>
      <p:sp>
        <p:nvSpPr>
          <p:cNvPr id="11" name="Abgerundetes Rechteck 42">
            <a:extLst>
              <a:ext uri="{FF2B5EF4-FFF2-40B4-BE49-F238E27FC236}">
                <a16:creationId xmlns:a16="http://schemas.microsoft.com/office/drawing/2014/main" xmlns="" id="{E1022F2A-938B-48FC-B708-AB1C29FAD2B1}"/>
              </a:ext>
            </a:extLst>
          </p:cNvPr>
          <p:cNvSpPr/>
          <p:nvPr/>
        </p:nvSpPr>
        <p:spPr>
          <a:xfrm>
            <a:off x="6045074" y="3392443"/>
            <a:ext cx="340468" cy="650438"/>
          </a:xfrm>
          <a:prstGeom prst="roundRect">
            <a:avLst>
              <a:gd name="adj" fmla="val 48500"/>
            </a:avLst>
          </a:prstGeom>
          <a:solidFill>
            <a:srgbClr val="FFFFFF"/>
          </a:solidFill>
          <a:ln w="15875" cap="flat">
            <a:solidFill>
              <a:srgbClr val="BDBEC4"/>
            </a:solidFill>
            <a:prstDash val="solid"/>
            <a:round/>
          </a:ln>
          <a:effectLst/>
          <a:sp3d/>
        </p:spPr>
        <p:txBody>
          <a:bodyPr rot="0" spcFirstLastPara="1" vertOverflow="overflow" horzOverflow="overflow" vert="horz" wrap="square" lIns="0" tIns="0" rIns="0" bIns="0" numCol="1" spcCol="38100" rtlCol="0" anchor="t">
            <a:spAutoFit/>
          </a:bodyPr>
          <a:lstStyle/>
          <a:p>
            <a:pPr marL="0" marR="0" lvl="0" indent="0" algn="ctr" defTabSz="914400" eaLnBrk="1" fontAlgn="auto" latinLnBrk="0" hangingPunct="0">
              <a:lnSpc>
                <a:spcPct val="100000"/>
              </a:lnSpc>
              <a:spcBef>
                <a:spcPts val="0"/>
              </a:spcBef>
              <a:spcAft>
                <a:spcPts val="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eaLnBrk="1" fontAlgn="auto" latinLnBrk="0" hangingPunct="0">
              <a:lnSpc>
                <a:spcPct val="100000"/>
              </a:lnSpc>
              <a:spcBef>
                <a:spcPts val="0"/>
              </a:spcBef>
              <a:spcAft>
                <a:spcPts val="0"/>
              </a:spcAft>
              <a:buClrTx/>
              <a:buSzTx/>
              <a:buFontTx/>
              <a:buNone/>
              <a:tabLst/>
              <a:defRPr/>
            </a:pPr>
            <a:r>
              <a:rPr kumimoji="0" lang="de-DE" sz="1600" b="0" i="1" u="none" strike="noStrike" kern="0" cap="none" spc="0" normalizeH="0" baseline="0" noProof="0" dirty="0" err="1">
                <a:ln>
                  <a:noFill/>
                </a:ln>
                <a:solidFill>
                  <a:srgbClr val="494F81"/>
                </a:solidFill>
                <a:effectLst/>
                <a:uLnTx/>
                <a:uFillTx/>
                <a:latin typeface="Arial"/>
                <a:cs typeface="Arial"/>
                <a:sym typeface="Arial"/>
              </a:rPr>
              <a:t>vs</a:t>
            </a:r>
            <a:endParaRPr kumimoji="0" lang="de-DE" sz="1600" b="0" i="1" u="none" strike="noStrike" kern="0" cap="none" spc="0" normalizeH="0" baseline="0" noProof="0" dirty="0">
              <a:ln>
                <a:noFill/>
              </a:ln>
              <a:solidFill>
                <a:srgbClr val="494F81"/>
              </a:solidFill>
              <a:effectLst/>
              <a:uLnTx/>
              <a:uFillTx/>
              <a:latin typeface="Arial"/>
              <a:cs typeface="Arial"/>
              <a:sym typeface="Arial"/>
            </a:endParaRPr>
          </a:p>
          <a:p>
            <a:pPr marL="0" marR="0" lvl="0" indent="0" defTabSz="914400" eaLnBrk="1" fontAlgn="auto" latinLnBrk="0" hangingPunct="0">
              <a:lnSpc>
                <a:spcPct val="100000"/>
              </a:lnSpc>
              <a:spcBef>
                <a:spcPts val="0"/>
              </a:spcBef>
              <a:spcAft>
                <a:spcPts val="0"/>
              </a:spcAft>
              <a:buClrTx/>
              <a:buSzTx/>
              <a:buFontTx/>
              <a:buNone/>
              <a:tabLst/>
              <a:defRPr/>
            </a:pPr>
            <a:endParaRPr kumimoji="0" lang="de-DE"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Textfeld 12">
            <a:extLst>
              <a:ext uri="{FF2B5EF4-FFF2-40B4-BE49-F238E27FC236}">
                <a16:creationId xmlns:a16="http://schemas.microsoft.com/office/drawing/2014/main" xmlns="" id="{953F4EB9-ADEE-442E-B477-79AE35A4CAE6}"/>
              </a:ext>
            </a:extLst>
          </p:cNvPr>
          <p:cNvSpPr txBox="1"/>
          <p:nvPr/>
        </p:nvSpPr>
        <p:spPr>
          <a:xfrm>
            <a:off x="4860330" y="5345013"/>
            <a:ext cx="2644347" cy="369332"/>
          </a:xfrm>
          <a:prstGeom prst="rect">
            <a:avLst/>
          </a:prstGeom>
          <a:noFill/>
        </p:spPr>
        <p:txBody>
          <a:bodyPr wrap="square">
            <a:spAutoFit/>
          </a:bodyPr>
          <a:lstStyle/>
          <a:p>
            <a:r>
              <a:rPr kumimoji="0" lang="de-DE" sz="1800" b="0" i="0" u="none" strike="noStrike" kern="0" cap="none" spc="0" normalizeH="0" baseline="0" noProof="0" dirty="0">
                <a:ln>
                  <a:noFill/>
                </a:ln>
                <a:solidFill>
                  <a:srgbClr val="494F81"/>
                </a:solidFill>
                <a:effectLst/>
                <a:uLnTx/>
                <a:uFillTx/>
                <a:latin typeface="Montserrat" panose="020B0604020202020204" charset="0"/>
                <a:sym typeface="Merriweather Bold"/>
              </a:rPr>
              <a:t>(Steuerzuschüsse)</a:t>
            </a:r>
            <a:endParaRPr lang="de-DE" dirty="0"/>
          </a:p>
        </p:txBody>
      </p:sp>
      <p:sp>
        <p:nvSpPr>
          <p:cNvPr id="17" name="Rechteck 16">
            <a:extLst>
              <a:ext uri="{FF2B5EF4-FFF2-40B4-BE49-F238E27FC236}">
                <a16:creationId xmlns:a16="http://schemas.microsoft.com/office/drawing/2014/main" xmlns="" id="{D6D29B47-E33A-449E-9527-202AF98B90BD}"/>
              </a:ext>
            </a:extLst>
          </p:cNvPr>
          <p:cNvSpPr/>
          <p:nvPr/>
        </p:nvSpPr>
        <p:spPr>
          <a:xfrm>
            <a:off x="6911628" y="5098793"/>
            <a:ext cx="4934383" cy="149271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400" b="1" i="0" u="none" strike="noStrike" kern="1200" cap="none" spc="0" normalizeH="0" baseline="0" noProof="0" dirty="0">
              <a:ln>
                <a:noFill/>
              </a:ln>
              <a:solidFill>
                <a:srgbClr val="494F81"/>
              </a:solidFill>
              <a:effectLst/>
              <a:uLnTx/>
              <a:uFillTx/>
              <a:latin typeface="Montserrat SemiBold" panose="020B060402020202020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494F81"/>
                </a:solidFill>
                <a:effectLst/>
                <a:uLnTx/>
                <a:uFillTx/>
                <a:latin typeface="Montserrat SemiBold" panose="020B0604020202020204" charset="0"/>
                <a:cs typeface="Arial"/>
              </a:rPr>
              <a:t>§ 221 SGB V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494F81"/>
                </a:solidFill>
                <a:effectLst/>
                <a:uLnTx/>
                <a:uFillTx/>
                <a:latin typeface="Montserrat SemiBold" panose="020B0604020202020204" charset="0"/>
                <a:cs typeface="Arial"/>
              </a:rPr>
              <a:t>Beteiligung des Bundes an Aufwendungen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srgbClr val="494F81"/>
              </a:solidFill>
              <a:effectLst/>
              <a:uLnTx/>
              <a:uFillTx/>
              <a:latin typeface="Montserrat" panose="020B060402020202020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494F81"/>
                </a:solidFill>
                <a:effectLst/>
                <a:uLnTx/>
                <a:uFillTx/>
                <a:latin typeface="Montserrat" panose="020B0604020202020204" charset="0"/>
                <a:cs typeface="Arial"/>
              </a:rPr>
              <a:t>(1) </a:t>
            </a:r>
            <a:r>
              <a:rPr kumimoji="0" lang="de-DE" sz="1100" b="1" i="0" u="none" strike="noStrike" kern="1200" cap="none" spc="0" normalizeH="0" baseline="0" noProof="0" dirty="0">
                <a:ln>
                  <a:noFill/>
                </a:ln>
                <a:solidFill>
                  <a:srgbClr val="494F81"/>
                </a:solidFill>
                <a:effectLst/>
                <a:uLnTx/>
                <a:uFillTx/>
                <a:latin typeface="Montserrat" panose="020B0604020202020204" charset="0"/>
                <a:cs typeface="Arial"/>
              </a:rPr>
              <a:t>Der Bund leistet </a:t>
            </a:r>
            <a:r>
              <a:rPr kumimoji="0" lang="de-DE" sz="1100" b="0" i="0" u="none" strike="noStrike" kern="1200" cap="none" spc="0" normalizeH="0" baseline="0" noProof="0" dirty="0">
                <a:ln>
                  <a:noFill/>
                </a:ln>
                <a:solidFill>
                  <a:srgbClr val="494F81"/>
                </a:solidFill>
                <a:effectLst/>
                <a:uLnTx/>
                <a:uFillTx/>
                <a:latin typeface="Montserrat" panose="020B0604020202020204" charset="0"/>
                <a:cs typeface="Arial"/>
              </a:rPr>
              <a:t>zur pauschalen Abgeltung der Aufwendungen der Krankenkassen für versicherungsfremde Leistungen jährlich </a:t>
            </a:r>
            <a:r>
              <a:rPr kumimoji="0" lang="de-DE" sz="1100" b="1" i="0" u="none" strike="noStrike" kern="1200" cap="none" spc="0" normalizeH="0" baseline="0" noProof="0" dirty="0">
                <a:ln>
                  <a:noFill/>
                </a:ln>
                <a:solidFill>
                  <a:srgbClr val="494F81"/>
                </a:solidFill>
                <a:effectLst/>
                <a:uLnTx/>
                <a:uFillTx/>
                <a:latin typeface="Montserrat" panose="020B0604020202020204" charset="0"/>
                <a:cs typeface="Arial"/>
              </a:rPr>
              <a:t>14,5 Milliarden Euro </a:t>
            </a:r>
            <a:r>
              <a:rPr kumimoji="0" lang="de-DE" sz="1100" b="0" i="0" u="none" strike="noStrike" kern="1200" cap="none" spc="0" normalizeH="0" baseline="0" noProof="0" dirty="0">
                <a:ln>
                  <a:noFill/>
                </a:ln>
                <a:solidFill>
                  <a:srgbClr val="494F81"/>
                </a:solidFill>
                <a:effectLst/>
                <a:uLnTx/>
                <a:uFillTx/>
                <a:latin typeface="Montserrat" panose="020B0604020202020204" charset="0"/>
                <a:cs typeface="Arial"/>
              </a:rPr>
              <a:t>in monatlich zum ersten Bankarbeitstag zu überweisenden Teilbeträgen </a:t>
            </a:r>
            <a:r>
              <a:rPr kumimoji="0" lang="de-DE" sz="1100" b="1" i="0" u="none" strike="noStrike" kern="1200" cap="none" spc="0" normalizeH="0" baseline="0" noProof="0" dirty="0">
                <a:ln>
                  <a:noFill/>
                </a:ln>
                <a:solidFill>
                  <a:srgbClr val="494F81"/>
                </a:solidFill>
                <a:effectLst/>
                <a:uLnTx/>
                <a:uFillTx/>
                <a:latin typeface="Montserrat" panose="020B0604020202020204" charset="0"/>
                <a:cs typeface="Arial"/>
              </a:rPr>
              <a:t>an den Gesundheitsfonds</a:t>
            </a:r>
          </a:p>
        </p:txBody>
      </p:sp>
      <p:sp>
        <p:nvSpPr>
          <p:cNvPr id="19" name="Rechteck 18">
            <a:extLst>
              <a:ext uri="{FF2B5EF4-FFF2-40B4-BE49-F238E27FC236}">
                <a16:creationId xmlns:a16="http://schemas.microsoft.com/office/drawing/2014/main" xmlns="" id="{C6686BF6-89C2-4499-91AC-BE0965E38EC3}"/>
              </a:ext>
            </a:extLst>
          </p:cNvPr>
          <p:cNvSpPr/>
          <p:nvPr/>
        </p:nvSpPr>
        <p:spPr>
          <a:xfrm>
            <a:off x="963828" y="5759143"/>
            <a:ext cx="5466915"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5400" b="1" i="0" u="none" strike="noStrike" kern="1200" cap="none" spc="0" normalizeH="0" baseline="0" noProof="0" dirty="0">
                <a:ln>
                  <a:noFill/>
                </a:ln>
                <a:solidFill>
                  <a:srgbClr val="494F81"/>
                </a:solidFill>
                <a:effectLst/>
                <a:uLnTx/>
                <a:uFillTx/>
                <a:latin typeface="Montserrat SemiBold" panose="020B0604020202020204" charset="0"/>
                <a:cs typeface="Arial"/>
              </a:rPr>
              <a:t>0,00 €</a:t>
            </a:r>
            <a:endParaRPr kumimoji="0" lang="de-DE" sz="5400" b="1" i="0" u="none" strike="noStrike" kern="1200" cap="none" spc="0" normalizeH="0" baseline="0" noProof="0" dirty="0">
              <a:ln>
                <a:noFill/>
              </a:ln>
              <a:solidFill>
                <a:srgbClr val="494F81"/>
              </a:solidFill>
              <a:effectLst/>
              <a:uLnTx/>
              <a:uFillTx/>
              <a:latin typeface="Montserrat" panose="020B0604020202020204" charset="0"/>
              <a:cs typeface="Arial"/>
            </a:endParaRPr>
          </a:p>
        </p:txBody>
      </p:sp>
      <p:sp>
        <p:nvSpPr>
          <p:cNvPr id="20" name="Textfeld 19">
            <a:extLst>
              <a:ext uri="{FF2B5EF4-FFF2-40B4-BE49-F238E27FC236}">
                <a16:creationId xmlns:a16="http://schemas.microsoft.com/office/drawing/2014/main" xmlns="" id="{1C66A082-2C46-450D-8A6E-38D1C404AF0B}"/>
              </a:ext>
            </a:extLst>
          </p:cNvPr>
          <p:cNvSpPr txBox="1"/>
          <p:nvPr/>
        </p:nvSpPr>
        <p:spPr>
          <a:xfrm>
            <a:off x="6959123" y="4924425"/>
            <a:ext cx="396691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de-DE" sz="800" b="0" i="0" u="none"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sym typeface="Arial"/>
              </a:rPr>
              <a:t>Quelle:</a:t>
            </a:r>
            <a:r>
              <a:rPr kumimoji="0" lang="de-DE" sz="800" b="0" i="0" u="none" strike="noStrike" kern="1200" cap="none" spc="0" normalizeH="0" baseline="0" noProof="0" dirty="0" err="1">
                <a:ln>
                  <a:noFill/>
                </a:ln>
                <a:solidFill>
                  <a:srgbClr val="FFFFFF"/>
                </a:solidFill>
                <a:effectLst/>
                <a:uLnTx/>
                <a:uFillTx/>
                <a:latin typeface="Montserrat" panose="020B0604020202020204" charset="0"/>
                <a:cs typeface="Mongolian Baiti" panose="03000500000000000000" pitchFamily="66" charset="0"/>
                <a:sym typeface="Arial"/>
              </a:rPr>
              <a:t>`</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www.statista.com</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statistik</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daten</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studie</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/73331/</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umfrage</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einschaetzung</a:t>
            </a:r>
            <a:r>
              <a:rPr kumimoji="0" lang="de-DE" sz="800" b="0" i="0" u="sng"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hlinkClick r:id="rId6"/>
              </a:rPr>
              <a:t>-der-einnahmen-und-ausgaben-der-</a:t>
            </a:r>
            <a:r>
              <a:rPr kumimoji="0" lang="de-DE" sz="800" b="0" i="0" u="sng" strike="noStrike" kern="1200" cap="none" spc="0" normalizeH="0" baseline="0" noProof="0" dirty="0" err="1">
                <a:ln>
                  <a:noFill/>
                </a:ln>
                <a:solidFill>
                  <a:srgbClr val="000000"/>
                </a:solidFill>
                <a:effectLst/>
                <a:uLnTx/>
                <a:uFillTx/>
                <a:latin typeface="Montserrat" panose="020B0604020202020204" charset="0"/>
                <a:cs typeface="Mongolian Baiti" panose="03000500000000000000" pitchFamily="66" charset="0"/>
                <a:hlinkClick r:id="rId6"/>
              </a:rPr>
              <a:t>gkv</a:t>
            </a:r>
            <a:endParaRPr kumimoji="0" lang="de-DE" sz="800" b="0" i="0" u="none"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srgbClr val="000000"/>
              </a:solidFill>
              <a:effectLst/>
              <a:uLnTx/>
              <a:uFillTx/>
              <a:latin typeface="Montserrat" panose="020B0604020202020204" charset="0"/>
              <a:cs typeface="Mongolian Baiti" panose="03000500000000000000" pitchFamily="66" charset="0"/>
              <a:sym typeface="Arial"/>
            </a:endParaRPr>
          </a:p>
        </p:txBody>
      </p:sp>
    </p:spTree>
    <p:extLst>
      <p:ext uri="{BB962C8B-B14F-4D97-AF65-F5344CB8AC3E}">
        <p14:creationId xmlns:p14="http://schemas.microsoft.com/office/powerpoint/2010/main" val="424030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xit"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P spid="5" grpId="0" animBg="1"/>
      <p:bldP spid="6" grpId="0" animBg="1"/>
      <p:bldP spid="7" grpId="0"/>
      <p:bldGraphic spid="8" grpId="0">
        <p:bldAsOne/>
      </p:bldGraphic>
      <p:bldP spid="9" grpId="0"/>
      <p:bldP spid="10" grpId="0"/>
      <p:bldP spid="11" grpId="0" animBg="1"/>
      <p:bldP spid="17" grpId="0"/>
      <p:bldP spid="19"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Die Bayerische DU</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a:solidFill>
                <a:srgbClr val="1D2D4B"/>
              </a:solidFill>
            </a:endParaRPr>
          </a:p>
          <a:p>
            <a:pPr marL="0" indent="0">
              <a:buNone/>
            </a:pPr>
            <a:endParaRPr lang="de-DE" sz="2400" dirty="0" smtClean="0">
              <a:solidFill>
                <a:srgbClr val="1D2D4B"/>
              </a:solidFill>
            </a:endParaRPr>
          </a:p>
        </p:txBody>
      </p:sp>
      <p:pic>
        <p:nvPicPr>
          <p:cNvPr id="5" name="Grafik 4"/>
          <p:cNvPicPr>
            <a:picLocks noChangeAspect="1"/>
          </p:cNvPicPr>
          <p:nvPr/>
        </p:nvPicPr>
        <p:blipFill>
          <a:blip r:embed="rId2"/>
          <a:stretch>
            <a:fillRect/>
          </a:stretch>
        </p:blipFill>
        <p:spPr>
          <a:xfrm>
            <a:off x="609599" y="1709447"/>
            <a:ext cx="5175394" cy="4779585"/>
          </a:xfrm>
          <a:prstGeom prst="rect">
            <a:avLst/>
          </a:prstGeom>
        </p:spPr>
      </p:pic>
      <p:pic>
        <p:nvPicPr>
          <p:cNvPr id="8" name="Grafik 7"/>
          <p:cNvPicPr>
            <a:picLocks noChangeAspect="1"/>
          </p:cNvPicPr>
          <p:nvPr/>
        </p:nvPicPr>
        <p:blipFill>
          <a:blip r:embed="rId3"/>
          <a:stretch>
            <a:fillRect/>
          </a:stretch>
        </p:blipFill>
        <p:spPr>
          <a:xfrm>
            <a:off x="5784993" y="1859592"/>
            <a:ext cx="5272013" cy="4765089"/>
          </a:xfrm>
          <a:prstGeom prst="rect">
            <a:avLst/>
          </a:prstGeom>
        </p:spPr>
      </p:pic>
    </p:spTree>
    <p:extLst>
      <p:ext uri="{BB962C8B-B14F-4D97-AF65-F5344CB8AC3E}">
        <p14:creationId xmlns:p14="http://schemas.microsoft.com/office/powerpoint/2010/main" val="195701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half" idx="2"/>
          </p:nvPr>
        </p:nvSpPr>
        <p:spPr/>
        <p:txBody>
          <a:bodyPr/>
          <a:lstStyle/>
          <a:p>
            <a:r>
              <a:rPr lang="de-DE" sz="4400" dirty="0" smtClean="0"/>
              <a:t>Leistungsprism</a:t>
            </a:r>
            <a:r>
              <a:rPr lang="de-DE" sz="4400" dirty="0"/>
              <a:t>a</a:t>
            </a:r>
          </a:p>
        </p:txBody>
      </p:sp>
    </p:spTree>
    <p:extLst>
      <p:ext uri="{BB962C8B-B14F-4D97-AF65-F5344CB8AC3E}">
        <p14:creationId xmlns:p14="http://schemas.microsoft.com/office/powerpoint/2010/main" val="19755808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dirty="0" smtClean="0"/>
              <a:t>Zur Vorgeschichte</a:t>
            </a:r>
            <a:endParaRPr lang="de-DE" dirty="0"/>
          </a:p>
        </p:txBody>
      </p:sp>
      <p:sp>
        <p:nvSpPr>
          <p:cNvPr id="2" name="Textplatzhalter 1"/>
          <p:cNvSpPr>
            <a:spLocks noGrp="1"/>
          </p:cNvSpPr>
          <p:nvPr>
            <p:ph type="body" sz="half" idx="2"/>
          </p:nvPr>
        </p:nvSpPr>
        <p:spPr>
          <a:solidFill>
            <a:schemeClr val="accent4">
              <a:lumMod val="20000"/>
              <a:lumOff val="80000"/>
            </a:schemeClr>
          </a:solidFill>
        </p:spPr>
        <p:txBody>
          <a:bodyPr/>
          <a:lstStyle/>
          <a:p>
            <a:pPr marL="342900" indent="-342900">
              <a:buFont typeface="Arial" panose="020B0604020202020204" pitchFamily="34" charset="0"/>
              <a:buChar char="•"/>
            </a:pPr>
            <a:r>
              <a:rPr lang="de-DE" sz="1800" dirty="0" smtClean="0"/>
              <a:t>VN (Alter Mitte 40), selbstständig (Medientechnik) // BU-Vertrag läuft seit 12´2015</a:t>
            </a:r>
          </a:p>
          <a:p>
            <a:pPr marL="342900" indent="-342900">
              <a:buFont typeface="Arial" panose="020B0604020202020204" pitchFamily="34" charset="0"/>
              <a:buChar char="•"/>
            </a:pPr>
            <a:r>
              <a:rPr lang="de-DE" sz="1800" dirty="0" smtClean="0"/>
              <a:t>Leistungsantrag im Mai 2022 wg. </a:t>
            </a:r>
            <a:r>
              <a:rPr lang="de-DE" sz="1800" dirty="0" smtClean="0">
                <a:solidFill>
                  <a:srgbClr val="FF0000"/>
                </a:solidFill>
              </a:rPr>
              <a:t>F33.2 (Rezidivierende depressive Störung, gegenwärtig schwere Episode, ohne psychotische Symptome)</a:t>
            </a:r>
          </a:p>
          <a:p>
            <a:pPr marL="342900" indent="-342900">
              <a:buFont typeface="Arial" panose="020B0604020202020204" pitchFamily="34" charset="0"/>
              <a:buChar char="•"/>
            </a:pPr>
            <a:r>
              <a:rPr lang="de-DE" sz="1800" dirty="0" smtClean="0"/>
              <a:t>Erstmaliger Auftritt der Beschwerden Januar 2021 (F32.1G – mittelgradige depressive Episode)</a:t>
            </a:r>
          </a:p>
          <a:p>
            <a:r>
              <a:rPr lang="de-DE" sz="1800" dirty="0"/>
              <a:t> </a:t>
            </a:r>
            <a:r>
              <a:rPr lang="de-DE" sz="1800" dirty="0" smtClean="0"/>
              <a:t>    + September 2021 Diagnose </a:t>
            </a:r>
            <a:r>
              <a:rPr lang="de-DE" sz="1800" dirty="0" smtClean="0">
                <a:solidFill>
                  <a:srgbClr val="FF0000"/>
                </a:solidFill>
              </a:rPr>
              <a:t>F33.2</a:t>
            </a:r>
          </a:p>
          <a:p>
            <a:pPr marL="342900" indent="-342900">
              <a:buFont typeface="Arial" panose="020B0604020202020204" pitchFamily="34" charset="0"/>
              <a:buChar char="•"/>
            </a:pPr>
            <a:r>
              <a:rPr lang="de-DE" sz="1800" dirty="0" smtClean="0"/>
              <a:t>Beantragte Leistungen ab September 2021</a:t>
            </a:r>
          </a:p>
          <a:p>
            <a:pPr marL="342900" indent="-342900">
              <a:buFont typeface="Arial" panose="020B0604020202020204" pitchFamily="34" charset="0"/>
              <a:buChar char="•"/>
            </a:pPr>
            <a:r>
              <a:rPr lang="de-DE" sz="1800" dirty="0" smtClean="0"/>
              <a:t>AU seit November 2021</a:t>
            </a:r>
          </a:p>
          <a:p>
            <a:pPr marL="342900" indent="-342900">
              <a:buFont typeface="Arial" panose="020B0604020202020204" pitchFamily="34" charset="0"/>
              <a:buChar char="•"/>
            </a:pPr>
            <a:r>
              <a:rPr lang="de-DE" sz="1800" dirty="0" smtClean="0"/>
              <a:t>In Behandlung beim Hausarzt und psychologischer Psychotherapeut</a:t>
            </a:r>
          </a:p>
          <a:p>
            <a:pPr marL="342900" indent="-342900">
              <a:buFont typeface="Arial" panose="020B0604020202020204" pitchFamily="34" charset="0"/>
              <a:buChar char="•"/>
            </a:pPr>
            <a:r>
              <a:rPr lang="de-DE" sz="1800" dirty="0" smtClean="0"/>
              <a:t>Stationärer Aufenthalt vom November bis Dezember 2021</a:t>
            </a:r>
          </a:p>
          <a:p>
            <a:pPr marL="342900" indent="-342900">
              <a:buFont typeface="Arial" panose="020B0604020202020204" pitchFamily="34" charset="0"/>
              <a:buChar char="•"/>
            </a:pPr>
            <a:r>
              <a:rPr lang="de-DE" sz="1800" dirty="0" smtClean="0"/>
              <a:t>Private Reha von Januar – April 2022</a:t>
            </a:r>
          </a:p>
          <a:p>
            <a:pPr marL="342900" indent="-342900">
              <a:buFont typeface="Arial" panose="020B0604020202020204" pitchFamily="34" charset="0"/>
              <a:buChar char="•"/>
            </a:pPr>
            <a:r>
              <a:rPr lang="de-DE" sz="1800" dirty="0" smtClean="0"/>
              <a:t>Psychotherapie seit Januar 2021 (1xpro Woche)</a:t>
            </a:r>
          </a:p>
          <a:p>
            <a:pPr marL="342900" indent="-342900">
              <a:buFont typeface="Arial" panose="020B0604020202020204" pitchFamily="34" charset="0"/>
              <a:buChar char="•"/>
            </a:pPr>
            <a:r>
              <a:rPr lang="de-DE" sz="1800" dirty="0" smtClean="0"/>
              <a:t>Ab Mai 2022 verschiedene Körpertherapien</a:t>
            </a:r>
          </a:p>
          <a:p>
            <a:endParaRPr lang="de-DE" dirty="0"/>
          </a:p>
        </p:txBody>
      </p:sp>
      <p:sp>
        <p:nvSpPr>
          <p:cNvPr id="12" name="Titel 11"/>
          <p:cNvSpPr>
            <a:spLocks noGrp="1"/>
          </p:cNvSpPr>
          <p:nvPr>
            <p:ph type="title"/>
          </p:nvPr>
        </p:nvSpPr>
        <p:spPr>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smtClean="0"/>
              <a:t>QWS I 2023 Leistungsfall</a:t>
            </a:r>
            <a:endParaRPr lang="de-DE" dirty="0"/>
          </a:p>
        </p:txBody>
      </p:sp>
    </p:spTree>
    <p:extLst>
      <p:ext uri="{BB962C8B-B14F-4D97-AF65-F5344CB8AC3E}">
        <p14:creationId xmlns:p14="http://schemas.microsoft.com/office/powerpoint/2010/main" val="2816248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r>
              <a:rPr lang="de-DE" dirty="0" smtClean="0"/>
              <a:t>Weitere Angaben des VN im Leistungsantrag</a:t>
            </a:r>
            <a:endParaRPr lang="de-DE" dirty="0"/>
          </a:p>
        </p:txBody>
      </p:sp>
      <p:sp>
        <p:nvSpPr>
          <p:cNvPr id="4" name="Textplatzhalter 3"/>
          <p:cNvSpPr>
            <a:spLocks noGrp="1"/>
          </p:cNvSpPr>
          <p:nvPr>
            <p:ph type="body" sz="half" idx="2"/>
          </p:nvPr>
        </p:nvSpPr>
        <p:spPr>
          <a:solidFill>
            <a:srgbClr val="EDEDED"/>
          </a:solidFill>
        </p:spPr>
        <p:txBody>
          <a:bodyPr/>
          <a:lstStyle/>
          <a:p>
            <a:pPr marL="342900" indent="-342900">
              <a:buFont typeface="Arial" panose="020B0604020202020204" pitchFamily="34" charset="0"/>
              <a:buChar char="•"/>
            </a:pPr>
            <a:endParaRPr lang="de-DE" sz="1800" dirty="0" smtClean="0"/>
          </a:p>
          <a:p>
            <a:pPr marL="342900" indent="-342900">
              <a:buFont typeface="Arial" panose="020B0604020202020204" pitchFamily="34" charset="0"/>
              <a:buChar char="•"/>
            </a:pPr>
            <a:r>
              <a:rPr lang="de-DE" sz="1800" dirty="0" smtClean="0"/>
              <a:t>Alter Beruf soll nicht wieder aufgenommen werden</a:t>
            </a:r>
          </a:p>
          <a:p>
            <a:pPr marL="342900" indent="-342900">
              <a:buFont typeface="Arial" panose="020B0604020202020204" pitchFamily="34" charset="0"/>
              <a:buChar char="•"/>
            </a:pPr>
            <a:endParaRPr lang="de-DE" sz="1800" dirty="0" smtClean="0"/>
          </a:p>
          <a:p>
            <a:pPr marL="342900" indent="-342900">
              <a:buFont typeface="Arial" panose="020B0604020202020204" pitchFamily="34" charset="0"/>
              <a:buChar char="•"/>
            </a:pPr>
            <a:r>
              <a:rPr lang="de-DE" sz="1800" dirty="0" smtClean="0"/>
              <a:t>Neue Pläne bestehen in Richtung Berater (Marketing)</a:t>
            </a:r>
          </a:p>
          <a:p>
            <a:pPr marL="342900" indent="-342900">
              <a:buFont typeface="Arial" panose="020B0604020202020204" pitchFamily="34" charset="0"/>
              <a:buChar char="•"/>
            </a:pPr>
            <a:endParaRPr lang="de-DE" sz="1800" dirty="0" smtClean="0"/>
          </a:p>
          <a:p>
            <a:pPr marL="342900" indent="-342900">
              <a:buFont typeface="Arial" panose="020B0604020202020204" pitchFamily="34" charset="0"/>
              <a:buChar char="•"/>
            </a:pPr>
            <a:r>
              <a:rPr lang="de-DE" sz="1800" dirty="0" smtClean="0"/>
              <a:t>Kein Interesse an Unterstützung der beruflichen Rehabilitation durch den BU-Versicherer</a:t>
            </a:r>
          </a:p>
          <a:p>
            <a:pPr marL="342900" indent="-342900">
              <a:buFont typeface="Arial" panose="020B0604020202020204" pitchFamily="34" charset="0"/>
              <a:buChar char="•"/>
            </a:pPr>
            <a:endParaRPr lang="de-DE" sz="1800" dirty="0"/>
          </a:p>
          <a:p>
            <a:pPr marL="342900" indent="-342900">
              <a:buFont typeface="Arial" panose="020B0604020202020204" pitchFamily="34" charset="0"/>
              <a:buChar char="•"/>
            </a:pPr>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spTree>
    <p:extLst>
      <p:ext uri="{BB962C8B-B14F-4D97-AF65-F5344CB8AC3E}">
        <p14:creationId xmlns:p14="http://schemas.microsoft.com/office/powerpoint/2010/main" val="723793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p:cNvSpPr>
            <a:spLocks noGrp="1"/>
          </p:cNvSpPr>
          <p:nvPr>
            <p:ph type="body" sz="quarter" idx="10"/>
          </p:nvPr>
        </p:nvSpPr>
        <p:spPr/>
        <p:txBody>
          <a:bodyPr/>
          <a:lstStyle/>
          <a:p>
            <a:r>
              <a:rPr lang="de-DE" dirty="0" smtClean="0"/>
              <a:t>Entlassungsbericht (stat. Aufenthalt)</a:t>
            </a:r>
            <a:endParaRPr lang="de-DE" dirty="0"/>
          </a:p>
        </p:txBody>
      </p:sp>
      <p:sp>
        <p:nvSpPr>
          <p:cNvPr id="4" name="Textplatzhalter 3"/>
          <p:cNvSpPr>
            <a:spLocks noGrp="1"/>
          </p:cNvSpPr>
          <p:nvPr>
            <p:ph type="body" sz="half" idx="2"/>
          </p:nvPr>
        </p:nvSpPr>
        <p:spPr>
          <a:solidFill>
            <a:srgbClr val="EDEDED"/>
          </a:solidFill>
        </p:spPr>
        <p:txBody>
          <a:bodyPr/>
          <a:lstStyle/>
          <a:p>
            <a:r>
              <a:rPr lang="de-DE" dirty="0"/>
              <a:t>Dem Leistungsantrag lag der Entlassungsbericht des stationären Aufenthaltes bei: </a:t>
            </a:r>
          </a:p>
          <a:p>
            <a:pPr marL="342900" indent="-342900">
              <a:buFont typeface="Arial" panose="020B0604020202020204" pitchFamily="34" charset="0"/>
              <a:buChar char="•"/>
            </a:pPr>
            <a:r>
              <a:rPr lang="de-DE" dirty="0"/>
              <a:t>Diagnose: F </a:t>
            </a:r>
            <a:r>
              <a:rPr lang="de-DE" dirty="0" smtClean="0"/>
              <a:t>33.2 (Auszug aus dem </a:t>
            </a:r>
            <a:r>
              <a:rPr lang="de-DE" dirty="0" err="1" smtClean="0"/>
              <a:t>Entlass.bericht</a:t>
            </a:r>
            <a:r>
              <a:rPr lang="de-DE" dirty="0" smtClean="0"/>
              <a:t>)  </a:t>
            </a:r>
          </a:p>
          <a:p>
            <a:pPr marL="342900" indent="-342900">
              <a:buFont typeface="Arial" panose="020B0604020202020204" pitchFamily="34" charset="0"/>
              <a:buChar char="•"/>
            </a:pPr>
            <a:r>
              <a:rPr lang="de-DE" dirty="0" smtClean="0">
                <a:solidFill>
                  <a:srgbClr val="FF0000"/>
                </a:solidFill>
              </a:rPr>
              <a:t>keine Medikation</a:t>
            </a:r>
          </a:p>
          <a:p>
            <a:pPr marL="342900" indent="-342900">
              <a:buFont typeface="Arial" panose="020B0604020202020204" pitchFamily="34" charset="0"/>
              <a:buChar char="•"/>
            </a:pPr>
            <a:endParaRPr lang="de-DE" dirty="0" smtClean="0"/>
          </a:p>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6" name="Grafik 5"/>
          <p:cNvPicPr>
            <a:picLocks noChangeAspect="1"/>
          </p:cNvPicPr>
          <p:nvPr/>
        </p:nvPicPr>
        <p:blipFill>
          <a:blip r:embed="rId2"/>
          <a:stretch>
            <a:fillRect/>
          </a:stretch>
        </p:blipFill>
        <p:spPr>
          <a:xfrm>
            <a:off x="519086" y="3608195"/>
            <a:ext cx="11304494" cy="2989455"/>
          </a:xfrm>
          <a:prstGeom prst="rect">
            <a:avLst/>
          </a:prstGeom>
        </p:spPr>
      </p:pic>
    </p:spTree>
    <p:extLst>
      <p:ext uri="{BB962C8B-B14F-4D97-AF65-F5344CB8AC3E}">
        <p14:creationId xmlns:p14="http://schemas.microsoft.com/office/powerpoint/2010/main" val="3183091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p:txBody>
          <a:bodyPr/>
          <a:lstStyle/>
          <a:p>
            <a:r>
              <a:rPr lang="de-DE" dirty="0" smtClean="0"/>
              <a:t>Zwischenstand nach stationärem Aufenthalt</a:t>
            </a:r>
            <a:endParaRPr lang="de-DE" dirty="0"/>
          </a:p>
        </p:txBody>
      </p:sp>
      <p:sp>
        <p:nvSpPr>
          <p:cNvPr id="4" name="Textplatzhalter 3"/>
          <p:cNvSpPr>
            <a:spLocks noGrp="1"/>
          </p:cNvSpPr>
          <p:nvPr>
            <p:ph type="body" sz="half" idx="2"/>
          </p:nvPr>
        </p:nvSpPr>
        <p:spPr>
          <a:solidFill>
            <a:srgbClr val="EDEDED"/>
          </a:solidFill>
        </p:spPr>
        <p:txBody>
          <a:bodyPr/>
          <a:lstStyle/>
          <a:p>
            <a:pPr marL="342900" indent="-342900">
              <a:buFont typeface="Arial" panose="020B0604020202020204" pitchFamily="34" charset="0"/>
              <a:buChar char="•"/>
            </a:pPr>
            <a:r>
              <a:rPr lang="de-DE" dirty="0" smtClean="0"/>
              <a:t>Aufarbeitung verschiedener Konflikte im Jugendalter</a:t>
            </a:r>
          </a:p>
          <a:p>
            <a:pPr marL="342900" indent="-342900">
              <a:buFont typeface="Arial" panose="020B0604020202020204" pitchFamily="34" charset="0"/>
              <a:buChar char="•"/>
            </a:pPr>
            <a:r>
              <a:rPr lang="de-DE" dirty="0" smtClean="0"/>
              <a:t>Bearbeitung der aktuellen Situation</a:t>
            </a:r>
          </a:p>
          <a:p>
            <a:endParaRPr lang="de-DE" dirty="0" smtClean="0"/>
          </a:p>
          <a:p>
            <a:r>
              <a:rPr lang="de-DE" dirty="0" smtClean="0"/>
              <a:t>Therapieprogramm: </a:t>
            </a:r>
          </a:p>
          <a:p>
            <a:pPr marL="342900" indent="-342900">
              <a:buFont typeface="Arial" panose="020B0604020202020204" pitchFamily="34" charset="0"/>
              <a:buChar char="•"/>
            </a:pPr>
            <a:r>
              <a:rPr lang="de-DE" dirty="0" smtClean="0"/>
              <a:t>Bewegungstherapie</a:t>
            </a:r>
          </a:p>
          <a:p>
            <a:pPr marL="342900" indent="-342900">
              <a:buFont typeface="Arial" panose="020B0604020202020204" pitchFamily="34" charset="0"/>
              <a:buChar char="•"/>
            </a:pPr>
            <a:r>
              <a:rPr lang="de-DE" dirty="0" smtClean="0"/>
              <a:t>Ergotherapie</a:t>
            </a:r>
          </a:p>
          <a:p>
            <a:pPr marL="342900" indent="-342900">
              <a:buFont typeface="Arial" panose="020B0604020202020204" pitchFamily="34" charset="0"/>
              <a:buChar char="•"/>
            </a:pPr>
            <a:r>
              <a:rPr lang="de-DE" dirty="0" smtClean="0"/>
              <a:t>Psychoedukations- und Gesprächsgruppe</a:t>
            </a:r>
          </a:p>
          <a:p>
            <a:pPr marL="342900" indent="-342900">
              <a:buFont typeface="Arial" panose="020B0604020202020204" pitchFamily="34" charset="0"/>
              <a:buChar char="•"/>
            </a:pPr>
            <a:r>
              <a:rPr lang="de-DE" dirty="0" smtClean="0"/>
              <a:t>Soziales Kompetenz Training</a:t>
            </a:r>
          </a:p>
          <a:p>
            <a:pPr marL="342900" indent="-342900">
              <a:buFont typeface="Arial" panose="020B0604020202020204" pitchFamily="34" charset="0"/>
              <a:buChar char="•"/>
            </a:pPr>
            <a:endParaRPr lang="de-DE" dirty="0"/>
          </a:p>
          <a:p>
            <a:r>
              <a:rPr lang="de-DE" dirty="0" smtClean="0"/>
              <a:t>Empfehlung bei Entlassung: </a:t>
            </a:r>
          </a:p>
          <a:p>
            <a:r>
              <a:rPr lang="de-DE" dirty="0" smtClean="0"/>
              <a:t>Weiterführung der bestehenden ambulanten Psychotherapie</a:t>
            </a:r>
          </a:p>
          <a:p>
            <a:pPr marL="342900" indent="-342900">
              <a:buFont typeface="Arial" panose="020B0604020202020204" pitchFamily="34" charset="0"/>
              <a:buChar char="•"/>
            </a:pPr>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spTree>
    <p:extLst>
      <p:ext uri="{BB962C8B-B14F-4D97-AF65-F5344CB8AC3E}">
        <p14:creationId xmlns:p14="http://schemas.microsoft.com/office/powerpoint/2010/main" val="21980541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quarter" idx="10"/>
          </p:nvPr>
        </p:nvSpPr>
        <p:spPr/>
        <p:txBody>
          <a:bodyPr/>
          <a:lstStyle/>
          <a:p>
            <a:r>
              <a:rPr lang="de-DE" dirty="0" smtClean="0"/>
              <a:t>Prüfung des Leistungsfalls vom Versicherer</a:t>
            </a:r>
            <a:endParaRPr lang="de-DE" dirty="0"/>
          </a:p>
        </p:txBody>
      </p:sp>
      <p:sp>
        <p:nvSpPr>
          <p:cNvPr id="4" name="Textplatzhalter 3"/>
          <p:cNvSpPr>
            <a:spLocks noGrp="1"/>
          </p:cNvSpPr>
          <p:nvPr>
            <p:ph type="body" sz="half" idx="2"/>
          </p:nvPr>
        </p:nvSpPr>
        <p:spPr>
          <a:solidFill>
            <a:srgbClr val="EDEDED"/>
          </a:solidFill>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Diverse Unterlagen wurden angefordert und Arztanfragen durchgeführt</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VVA-Prüfung war positiv (wg. Psyche) -&gt; hat BU Versicherer aber nicht benutzt</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Gutachten wurde angestrebt und durchgeführt</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Aufgrund des Gutachtens hat der Versicherer die Leistungen abgelehnt</a:t>
            </a:r>
          </a:p>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spTree>
    <p:extLst>
      <p:ext uri="{BB962C8B-B14F-4D97-AF65-F5344CB8AC3E}">
        <p14:creationId xmlns:p14="http://schemas.microsoft.com/office/powerpoint/2010/main" val="2530389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p:txBody>
          <a:bodyPr/>
          <a:lstStyle/>
          <a:p>
            <a:r>
              <a:rPr lang="de-DE" dirty="0" smtClean="0"/>
              <a:t>Das Ergebnis des Gutachtens </a:t>
            </a:r>
            <a:endParaRPr lang="de-DE" dirty="0"/>
          </a:p>
        </p:txBody>
      </p:sp>
      <p:sp>
        <p:nvSpPr>
          <p:cNvPr id="4" name="Textplatzhalter 3"/>
          <p:cNvSpPr>
            <a:spLocks noGrp="1"/>
          </p:cNvSpPr>
          <p:nvPr>
            <p:ph type="body" sz="half" idx="2"/>
          </p:nvPr>
        </p:nvSpPr>
        <p:spPr>
          <a:solidFill>
            <a:srgbClr val="EDEDED"/>
          </a:solidFill>
        </p:spPr>
        <p:txBody>
          <a:bodyPr/>
          <a:lstStyle/>
          <a:p>
            <a:r>
              <a:rPr lang="de-DE" dirty="0" smtClean="0"/>
              <a:t>Auszüge aus dem Gutachten:</a:t>
            </a:r>
          </a:p>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7" name="Grafik 6"/>
          <p:cNvPicPr>
            <a:picLocks noChangeAspect="1"/>
          </p:cNvPicPr>
          <p:nvPr/>
        </p:nvPicPr>
        <p:blipFill>
          <a:blip r:embed="rId2"/>
          <a:stretch>
            <a:fillRect/>
          </a:stretch>
        </p:blipFill>
        <p:spPr>
          <a:xfrm>
            <a:off x="964376" y="2850776"/>
            <a:ext cx="7856895" cy="2443750"/>
          </a:xfrm>
          <a:prstGeom prst="rect">
            <a:avLst/>
          </a:prstGeom>
        </p:spPr>
      </p:pic>
    </p:spTree>
    <p:extLst>
      <p:ext uri="{BB962C8B-B14F-4D97-AF65-F5344CB8AC3E}">
        <p14:creationId xmlns:p14="http://schemas.microsoft.com/office/powerpoint/2010/main" val="2927591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p:txBody>
          <a:bodyPr/>
          <a:lstStyle/>
          <a:p>
            <a:r>
              <a:rPr lang="de-DE" dirty="0"/>
              <a:t>Das Ergebnis des Gutachtens </a:t>
            </a:r>
          </a:p>
          <a:p>
            <a:endParaRPr lang="de-DE" dirty="0"/>
          </a:p>
        </p:txBody>
      </p:sp>
      <p:sp>
        <p:nvSpPr>
          <p:cNvPr id="4" name="Textplatzhalter 3"/>
          <p:cNvSpPr>
            <a:spLocks noGrp="1"/>
          </p:cNvSpPr>
          <p:nvPr>
            <p:ph type="body" sz="half" idx="2"/>
          </p:nvPr>
        </p:nvSpPr>
        <p:spPr>
          <a:solidFill>
            <a:srgbClr val="EDEDED"/>
          </a:solidFill>
        </p:spPr>
        <p:txBody>
          <a:bodyPr/>
          <a:lstStyle/>
          <a:p>
            <a:r>
              <a:rPr lang="de-DE" dirty="0" smtClean="0"/>
              <a:t>Folgende Passagen hat die Gutachterin den Unterlagen entnommen:</a:t>
            </a:r>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7" name="Grafik 6"/>
          <p:cNvPicPr>
            <a:picLocks noChangeAspect="1"/>
          </p:cNvPicPr>
          <p:nvPr/>
        </p:nvPicPr>
        <p:blipFill>
          <a:blip r:embed="rId2"/>
          <a:stretch>
            <a:fillRect/>
          </a:stretch>
        </p:blipFill>
        <p:spPr>
          <a:xfrm>
            <a:off x="1074141" y="4940867"/>
            <a:ext cx="8760142" cy="1917133"/>
          </a:xfrm>
          <a:prstGeom prst="rect">
            <a:avLst/>
          </a:prstGeom>
        </p:spPr>
      </p:pic>
      <p:pic>
        <p:nvPicPr>
          <p:cNvPr id="8" name="Grafik 7"/>
          <p:cNvPicPr>
            <a:picLocks noChangeAspect="1"/>
          </p:cNvPicPr>
          <p:nvPr/>
        </p:nvPicPr>
        <p:blipFill>
          <a:blip r:embed="rId3"/>
          <a:stretch>
            <a:fillRect/>
          </a:stretch>
        </p:blipFill>
        <p:spPr>
          <a:xfrm>
            <a:off x="643835" y="2711917"/>
            <a:ext cx="9468353" cy="1968600"/>
          </a:xfrm>
          <a:prstGeom prst="rect">
            <a:avLst/>
          </a:prstGeom>
        </p:spPr>
      </p:pic>
    </p:spTree>
    <p:extLst>
      <p:ext uri="{BB962C8B-B14F-4D97-AF65-F5344CB8AC3E}">
        <p14:creationId xmlns:p14="http://schemas.microsoft.com/office/powerpoint/2010/main" val="202568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extplatzhalter 2"/>
          <p:cNvSpPr>
            <a:spLocks noGrp="1"/>
          </p:cNvSpPr>
          <p:nvPr>
            <p:ph type="body" sz="quarter" idx="10"/>
          </p:nvPr>
        </p:nvSpPr>
        <p:spPr/>
        <p:txBody>
          <a:bodyPr/>
          <a:lstStyle/>
          <a:p>
            <a:r>
              <a:rPr lang="de-DE" dirty="0" smtClean="0"/>
              <a:t>Die Medikation</a:t>
            </a:r>
            <a:endParaRPr lang="de-DE" dirty="0"/>
          </a:p>
        </p:txBody>
      </p:sp>
      <p:sp>
        <p:nvSpPr>
          <p:cNvPr id="4" name="Textplatzhalter 3"/>
          <p:cNvSpPr>
            <a:spLocks noGrp="1"/>
          </p:cNvSpPr>
          <p:nvPr>
            <p:ph type="body" sz="half" idx="2"/>
          </p:nvPr>
        </p:nvSpPr>
        <p:spPr>
          <a:solidFill>
            <a:srgbClr val="EDEDED"/>
          </a:solidFill>
        </p:spPr>
        <p:txBody>
          <a:bodyPr/>
          <a:lstStyle/>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6" name="Grafik 5"/>
          <p:cNvPicPr>
            <a:picLocks noChangeAspect="1"/>
          </p:cNvPicPr>
          <p:nvPr/>
        </p:nvPicPr>
        <p:blipFill>
          <a:blip r:embed="rId2"/>
          <a:stretch>
            <a:fillRect/>
          </a:stretch>
        </p:blipFill>
        <p:spPr>
          <a:xfrm>
            <a:off x="535817" y="5264923"/>
            <a:ext cx="7301401" cy="1087233"/>
          </a:xfrm>
          <a:prstGeom prst="rect">
            <a:avLst/>
          </a:prstGeom>
        </p:spPr>
      </p:pic>
      <p:pic>
        <p:nvPicPr>
          <p:cNvPr id="7" name="Grafik 6"/>
          <p:cNvPicPr>
            <a:picLocks noChangeAspect="1"/>
          </p:cNvPicPr>
          <p:nvPr/>
        </p:nvPicPr>
        <p:blipFill>
          <a:blip r:embed="rId3"/>
          <a:stretch>
            <a:fillRect/>
          </a:stretch>
        </p:blipFill>
        <p:spPr>
          <a:xfrm>
            <a:off x="535817" y="2822457"/>
            <a:ext cx="7301401" cy="1788467"/>
          </a:xfrm>
          <a:prstGeom prst="rect">
            <a:avLst/>
          </a:prstGeom>
        </p:spPr>
      </p:pic>
    </p:spTree>
    <p:extLst>
      <p:ext uri="{BB962C8B-B14F-4D97-AF65-F5344CB8AC3E}">
        <p14:creationId xmlns:p14="http://schemas.microsoft.com/office/powerpoint/2010/main" val="3072627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a:xfrm>
            <a:off x="149727" y="2405904"/>
            <a:ext cx="11382829" cy="5972419"/>
          </a:xfrm>
        </p:spPr>
        <p:txBody>
          <a:bodyPr/>
          <a:lstStyle/>
          <a:p>
            <a:pPr marL="457200" indent="-457200">
              <a:buFont typeface="Wingdings" panose="05000000000000000000" pitchFamily="2" charset="2"/>
              <a:buChar char="ü"/>
            </a:pPr>
            <a:r>
              <a:rPr lang="de-DE" sz="2800" dirty="0" smtClean="0"/>
              <a:t>„DIE“ PKV gibt es nicht</a:t>
            </a:r>
            <a:br>
              <a:rPr lang="de-DE" sz="2800" dirty="0" smtClean="0"/>
            </a:br>
            <a:endParaRPr lang="de-DE" sz="2800" dirty="0" smtClean="0"/>
          </a:p>
          <a:p>
            <a:pPr marL="457200" indent="-457200">
              <a:buFont typeface="Wingdings" panose="05000000000000000000" pitchFamily="2" charset="2"/>
              <a:buChar char="ü"/>
            </a:pPr>
            <a:r>
              <a:rPr lang="de-DE" sz="2800" dirty="0" smtClean="0"/>
              <a:t>Rückversicherung für Selbstzahler vs. Kostenträger</a:t>
            </a:r>
          </a:p>
          <a:p>
            <a:endParaRPr lang="de-DE" sz="2800" dirty="0"/>
          </a:p>
          <a:p>
            <a:pPr marL="457200" indent="-457200">
              <a:buFont typeface="Wingdings" panose="05000000000000000000" pitchFamily="2" charset="2"/>
              <a:buChar char="ü"/>
            </a:pPr>
            <a:r>
              <a:rPr lang="de-DE" sz="2800" dirty="0" smtClean="0"/>
              <a:t>Die PKV ist nicht das bessere System, wenn man die Falsche auswählt </a:t>
            </a:r>
          </a:p>
          <a:p>
            <a:endParaRPr lang="de-DE" sz="2800" dirty="0" smtClean="0"/>
          </a:p>
        </p:txBody>
      </p:sp>
    </p:spTree>
    <p:extLst>
      <p:ext uri="{BB962C8B-B14F-4D97-AF65-F5344CB8AC3E}">
        <p14:creationId xmlns:p14="http://schemas.microsoft.com/office/powerpoint/2010/main" val="4238812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extplatzhalter 2"/>
          <p:cNvSpPr>
            <a:spLocks noGrp="1"/>
          </p:cNvSpPr>
          <p:nvPr>
            <p:ph type="body" sz="quarter" idx="10"/>
          </p:nvPr>
        </p:nvSpPr>
        <p:spPr/>
        <p:txBody>
          <a:bodyPr/>
          <a:lstStyle/>
          <a:p>
            <a:r>
              <a:rPr lang="de-DE" dirty="0" smtClean="0"/>
              <a:t>Gutachtenauszug</a:t>
            </a:r>
            <a:endParaRPr lang="de-DE" dirty="0"/>
          </a:p>
        </p:txBody>
      </p:sp>
      <p:sp>
        <p:nvSpPr>
          <p:cNvPr id="4" name="Textplatzhalter 3"/>
          <p:cNvSpPr>
            <a:spLocks noGrp="1"/>
          </p:cNvSpPr>
          <p:nvPr>
            <p:ph type="body" sz="half" idx="2"/>
          </p:nvPr>
        </p:nvSpPr>
        <p:spPr>
          <a:solidFill>
            <a:srgbClr val="EDEDED"/>
          </a:solidFill>
        </p:spPr>
        <p:txBody>
          <a:bodyPr/>
          <a:lstStyle/>
          <a:p>
            <a:r>
              <a:rPr lang="de-DE" dirty="0" smtClean="0"/>
              <a:t>Wie</a:t>
            </a:r>
          </a:p>
          <a:p>
            <a:endParaRPr lang="de-DE" dirty="0"/>
          </a:p>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8" name="Grafik 7"/>
          <p:cNvPicPr>
            <a:picLocks noChangeAspect="1"/>
          </p:cNvPicPr>
          <p:nvPr/>
        </p:nvPicPr>
        <p:blipFill>
          <a:blip r:embed="rId2"/>
          <a:stretch>
            <a:fillRect/>
          </a:stretch>
        </p:blipFill>
        <p:spPr>
          <a:xfrm>
            <a:off x="364220" y="2247681"/>
            <a:ext cx="8884644" cy="4232288"/>
          </a:xfrm>
          <a:prstGeom prst="rect">
            <a:avLst/>
          </a:prstGeom>
          <a:solidFill>
            <a:srgbClr val="EDEDED"/>
          </a:solidFill>
        </p:spPr>
      </p:pic>
    </p:spTree>
    <p:extLst>
      <p:ext uri="{BB962C8B-B14F-4D97-AF65-F5344CB8AC3E}">
        <p14:creationId xmlns:p14="http://schemas.microsoft.com/office/powerpoint/2010/main" val="31435006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extplatzhalter 2"/>
          <p:cNvSpPr>
            <a:spLocks noGrp="1"/>
          </p:cNvSpPr>
          <p:nvPr>
            <p:ph type="body" sz="quarter" idx="10"/>
          </p:nvPr>
        </p:nvSpPr>
        <p:spPr/>
        <p:txBody>
          <a:bodyPr/>
          <a:lstStyle/>
          <a:p>
            <a:r>
              <a:rPr lang="de-DE" dirty="0" smtClean="0"/>
              <a:t>Diagnose, Befunde, Symptome</a:t>
            </a:r>
            <a:endParaRPr lang="de-DE" dirty="0"/>
          </a:p>
        </p:txBody>
      </p:sp>
      <p:sp>
        <p:nvSpPr>
          <p:cNvPr id="4" name="Textplatzhalter 3"/>
          <p:cNvSpPr>
            <a:spLocks noGrp="1"/>
          </p:cNvSpPr>
          <p:nvPr>
            <p:ph type="body" sz="half" idx="2"/>
          </p:nvPr>
        </p:nvSpPr>
        <p:spPr>
          <a:solidFill>
            <a:srgbClr val="EDEDED"/>
          </a:solidFill>
        </p:spPr>
        <p:txBody>
          <a:bodyPr/>
          <a:lstStyle/>
          <a:p>
            <a:endParaRPr lang="de-DE" b="1" u="sng" dirty="0" smtClean="0"/>
          </a:p>
          <a:p>
            <a:pPr marL="342900" indent="-342900">
              <a:buFont typeface="Arial" panose="020B0604020202020204" pitchFamily="34" charset="0"/>
              <a:buChar char="•"/>
            </a:pPr>
            <a:r>
              <a:rPr lang="de-DE" sz="1800" dirty="0" smtClean="0"/>
              <a:t>Bei bestimmten Diagnosen (hier F 32) MÜSSEN bestimmte Kernsymptome über einen bestimmten Zeitraum vorhanden sein. Diese gliedern sich nochmal in bestimmte Schweregrade (leicht, mittelgrad und schwer) auf.</a:t>
            </a:r>
          </a:p>
          <a:p>
            <a:pPr marL="342900" indent="-342900">
              <a:buFont typeface="Arial" panose="020B0604020202020204" pitchFamily="34" charset="0"/>
              <a:buChar char="•"/>
            </a:pPr>
            <a:r>
              <a:rPr lang="de-DE" sz="1800" dirty="0" smtClean="0"/>
              <a:t>Bei schwerer Episode sind Patienten nicht in der Lage soziale, häusliche und berufliche Aktivitäten fortzuführen</a:t>
            </a:r>
          </a:p>
          <a:p>
            <a:pPr marL="342900" indent="-342900">
              <a:buFont typeface="Arial" panose="020B0604020202020204" pitchFamily="34" charset="0"/>
              <a:buChar char="•"/>
            </a:pPr>
            <a:r>
              <a:rPr lang="de-DE" sz="1800" dirty="0" smtClean="0"/>
              <a:t>Die notwendigen Kernsymptome waren weder den Unterlagen noch bei der Begutachtung zu erkennen</a:t>
            </a:r>
          </a:p>
          <a:p>
            <a:pPr marL="342900" indent="-342900">
              <a:buFont typeface="Arial" panose="020B0604020202020204" pitchFamily="34" charset="0"/>
              <a:buChar char="•"/>
            </a:pPr>
            <a:r>
              <a:rPr lang="de-DE" sz="1800" dirty="0" smtClean="0"/>
              <a:t>Fragwürdig, warum die Klinik von rezidivierender depressiver Krankheitsepisode spricht, obwohl der Patient bei der Gutachterin erwähnt, nie vorab ambulant oder stationär </a:t>
            </a:r>
            <a:r>
              <a:rPr lang="de-DE" sz="1800" dirty="0" err="1" smtClean="0"/>
              <a:t>psychartrisch</a:t>
            </a:r>
            <a:r>
              <a:rPr lang="de-DE" sz="1800" dirty="0" smtClean="0"/>
              <a:t> behandelt wurde</a:t>
            </a:r>
          </a:p>
          <a:p>
            <a:pPr marL="342900" indent="-342900">
              <a:buFont typeface="Arial" panose="020B0604020202020204" pitchFamily="34" charset="0"/>
              <a:buChar char="•"/>
            </a:pPr>
            <a:r>
              <a:rPr lang="de-DE" sz="1800" dirty="0" smtClean="0"/>
              <a:t>Zudem passt Diagnose nicht zu Alltagstätigkeiten (aufstehen, anziehen, Nahrungsaufnahme, einkaufen, Hausaufgabenhilfe/Sohn), die VN täglich verrichtet</a:t>
            </a:r>
          </a:p>
          <a:p>
            <a:pPr marL="342900" indent="-342900">
              <a:buFont typeface="Arial" panose="020B0604020202020204" pitchFamily="34" charset="0"/>
              <a:buChar char="•"/>
            </a:pPr>
            <a:r>
              <a:rPr lang="de-DE" sz="1800" dirty="0" smtClean="0"/>
              <a:t>Diagnose passt auch nicht zu „</a:t>
            </a:r>
            <a:r>
              <a:rPr lang="de-DE" sz="1800" dirty="0" smtClean="0">
                <a:solidFill>
                  <a:srgbClr val="FF0000"/>
                </a:solidFill>
              </a:rPr>
              <a:t>geplantem“</a:t>
            </a:r>
            <a:r>
              <a:rPr lang="de-DE" sz="1800" dirty="0" smtClean="0"/>
              <a:t> stat. Aufenthalt (Stichwort: Sofort wg. Eigengefährdung)</a:t>
            </a:r>
          </a:p>
          <a:p>
            <a:pPr marL="342900" indent="-342900">
              <a:buFont typeface="Arial" panose="020B0604020202020204" pitchFamily="34" charset="0"/>
              <a:buChar char="•"/>
            </a:pPr>
            <a:endParaRPr lang="de-DE" dirty="0"/>
          </a:p>
          <a:p>
            <a:endParaRPr lang="de-DE" dirty="0" smtClean="0"/>
          </a:p>
          <a:p>
            <a:endParaRPr lang="de-DE" dirty="0" smtClean="0"/>
          </a:p>
          <a:p>
            <a:endParaRPr lang="de-DE" dirty="0"/>
          </a:p>
          <a:p>
            <a:endParaRPr lang="de-DE"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spTree>
    <p:extLst>
      <p:ext uri="{BB962C8B-B14F-4D97-AF65-F5344CB8AC3E}">
        <p14:creationId xmlns:p14="http://schemas.microsoft.com/office/powerpoint/2010/main" val="2919839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quarter" idx="10"/>
          </p:nvPr>
        </p:nvSpPr>
        <p:spPr/>
        <p:txBody>
          <a:bodyPr/>
          <a:lstStyle/>
          <a:p>
            <a:r>
              <a:rPr lang="de-DE" dirty="0"/>
              <a:t>Diagnose, Befunde, </a:t>
            </a:r>
            <a:r>
              <a:rPr lang="de-DE" dirty="0" smtClean="0"/>
              <a:t>Symptome + Ergebnis</a:t>
            </a:r>
            <a:endParaRPr lang="de-DE" dirty="0"/>
          </a:p>
        </p:txBody>
      </p:sp>
      <p:sp>
        <p:nvSpPr>
          <p:cNvPr id="4" name="Textplatzhalter 3"/>
          <p:cNvSpPr>
            <a:spLocks noGrp="1"/>
          </p:cNvSpPr>
          <p:nvPr>
            <p:ph type="body" sz="half" idx="2"/>
          </p:nvPr>
        </p:nvSpPr>
        <p:spPr>
          <a:solidFill>
            <a:srgbClr val="EDEDED"/>
          </a:solidFill>
        </p:spPr>
        <p:txBody>
          <a:bodyPr/>
          <a:lstStyle/>
          <a:p>
            <a:pPr marL="342900" indent="-342900">
              <a:buFont typeface="Arial" panose="020B0604020202020204" pitchFamily="34" charset="0"/>
              <a:buChar char="•"/>
            </a:pPr>
            <a:r>
              <a:rPr lang="de-DE" sz="1800" dirty="0" smtClean="0"/>
              <a:t>Klinik gibt an, dass Patient das gesamte Therapieprogramm ohne Einschränkungen absolvieren konnte (undenkbar bei der Diagnose)</a:t>
            </a:r>
          </a:p>
          <a:p>
            <a:pPr marL="342900" indent="-342900">
              <a:buFont typeface="Arial" panose="020B0604020202020204" pitchFamily="34" charset="0"/>
              <a:buChar char="•"/>
            </a:pPr>
            <a:r>
              <a:rPr lang="de-DE" sz="1800" dirty="0" smtClean="0"/>
              <a:t>Fehlende Medikation (unabdingbar bei der Diagnose)</a:t>
            </a:r>
          </a:p>
          <a:p>
            <a:pPr marL="342900" indent="-342900">
              <a:buFont typeface="Arial" panose="020B0604020202020204" pitchFamily="34" charset="0"/>
              <a:buChar char="•"/>
            </a:pPr>
            <a:r>
              <a:rPr lang="de-DE" sz="1800" dirty="0" smtClean="0"/>
              <a:t>Therapie in der Klinik inhaltlich auf Konflikte in der Primärfamilie konzentriert, nicht ersichtlich, dass Depression behandelt wurde</a:t>
            </a:r>
          </a:p>
          <a:p>
            <a:pPr marL="342900" indent="-342900">
              <a:buFont typeface="Arial" panose="020B0604020202020204" pitchFamily="34" charset="0"/>
              <a:buChar char="•"/>
            </a:pPr>
            <a:r>
              <a:rPr lang="de-DE" sz="1800" dirty="0" smtClean="0"/>
              <a:t>Depressive Störungsbilder entstehen unabhängig von äußeren Ursachen und haben vorrangig eine endogene-hormonelle Ursache</a:t>
            </a:r>
          </a:p>
          <a:p>
            <a:pPr marL="342900" indent="-342900">
              <a:buFont typeface="Arial" panose="020B0604020202020204" pitchFamily="34" charset="0"/>
              <a:buChar char="•"/>
            </a:pPr>
            <a:r>
              <a:rPr lang="de-DE" sz="1800" dirty="0" smtClean="0"/>
              <a:t>Fazit: eher Anpassungsstörung (F43.2) remittiert, (Zustände von subjektivem Leiden und emotioneller Beeinträchtigung infolge eines einschneidenden Lebensereignis.)</a:t>
            </a:r>
          </a:p>
          <a:p>
            <a:pPr marL="342900" indent="-342900">
              <a:buFont typeface="Arial" panose="020B0604020202020204" pitchFamily="34" charset="0"/>
              <a:buChar char="•"/>
            </a:pPr>
            <a:endParaRPr lang="de-DE" sz="1800" dirty="0"/>
          </a:p>
        </p:txBody>
      </p:sp>
      <p:sp>
        <p:nvSpPr>
          <p:cNvPr id="5" name="Titel 4"/>
          <p:cNvSpPr>
            <a:spLocks noGrp="1"/>
          </p:cNvSpPr>
          <p:nvPr>
            <p:ph type="title"/>
          </p:nvPr>
        </p:nvSpPr>
        <p:spPr>
          <a:solidFill>
            <a:srgbClr val="D0CEC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r>
              <a:rPr lang="de-DE" dirty="0"/>
              <a:t>QWS I 2023 Leistungsfall</a:t>
            </a:r>
          </a:p>
        </p:txBody>
      </p:sp>
      <p:pic>
        <p:nvPicPr>
          <p:cNvPr id="7" name="Grafik 6"/>
          <p:cNvPicPr>
            <a:picLocks noChangeAspect="1"/>
          </p:cNvPicPr>
          <p:nvPr/>
        </p:nvPicPr>
        <p:blipFill>
          <a:blip r:embed="rId2"/>
          <a:stretch>
            <a:fillRect/>
          </a:stretch>
        </p:blipFill>
        <p:spPr>
          <a:xfrm>
            <a:off x="730272" y="5171022"/>
            <a:ext cx="6708001" cy="1404878"/>
          </a:xfrm>
          <a:prstGeom prst="rect">
            <a:avLst/>
          </a:prstGeom>
        </p:spPr>
      </p:pic>
    </p:spTree>
    <p:extLst>
      <p:ext uri="{BB962C8B-B14F-4D97-AF65-F5344CB8AC3E}">
        <p14:creationId xmlns:p14="http://schemas.microsoft.com/office/powerpoint/2010/main" val="741575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p:txBody>
          <a:bodyPr/>
          <a:lstStyle/>
          <a:p>
            <a:pPr marL="457200" indent="-457200">
              <a:buFont typeface="Wingdings" panose="05000000000000000000" pitchFamily="2" charset="2"/>
              <a:buChar char="ü"/>
            </a:pPr>
            <a:r>
              <a:rPr lang="de-DE" sz="2800" dirty="0"/>
              <a:t>Die PKV ist nichts für jeden</a:t>
            </a:r>
          </a:p>
          <a:p>
            <a:endParaRPr lang="de-DE" sz="2800" dirty="0"/>
          </a:p>
          <a:p>
            <a:pPr marL="457200" indent="-457200">
              <a:buFont typeface="Wingdings" panose="05000000000000000000" pitchFamily="2" charset="2"/>
              <a:buChar char="ü"/>
            </a:pPr>
            <a:r>
              <a:rPr lang="de-DE" sz="2800" dirty="0"/>
              <a:t>Für die Bewertung müssen wir immer vom Krankheitsfall ausgehen. In gesunden Tagen ist jede PKV gut. („Der Kunde legt keinen Wert auf Psychotherapie“; Hilfsmittel sind ihm nicht wichtig</a:t>
            </a:r>
            <a:r>
              <a:rPr lang="de-DE" sz="2800" dirty="0" smtClean="0"/>
              <a:t>“)</a:t>
            </a:r>
          </a:p>
          <a:p>
            <a:pPr marL="457200" indent="-457200">
              <a:buFont typeface="Wingdings" panose="05000000000000000000" pitchFamily="2" charset="2"/>
              <a:buChar char="ü"/>
            </a:pPr>
            <a:endParaRPr lang="de-DE" sz="2800" dirty="0"/>
          </a:p>
          <a:p>
            <a:pPr marL="457200" indent="-457200">
              <a:buFont typeface="Wingdings" panose="05000000000000000000" pitchFamily="2" charset="2"/>
              <a:buChar char="ü"/>
            </a:pPr>
            <a:r>
              <a:rPr lang="de-DE" sz="2800" dirty="0" smtClean="0"/>
              <a:t>„Bei </a:t>
            </a:r>
            <a:r>
              <a:rPr lang="de-DE" sz="2800" dirty="0"/>
              <a:t>der privaten Krankenversicherung lässt sich der Leistungsumfang individuell und ganz nach den persönlichen Bedürfnissen </a:t>
            </a:r>
            <a:r>
              <a:rPr lang="de-DE" sz="2800" dirty="0" smtClean="0"/>
              <a:t>zusammenstellen“- Welche Hilfsmittel passen denn zu meinen Bedürfnissen? Werde ich jemals eine AHB brauchen?</a:t>
            </a:r>
            <a:endParaRPr lang="de-DE" sz="2800" dirty="0"/>
          </a:p>
          <a:p>
            <a:endParaRPr lang="de-DE" sz="2800" dirty="0"/>
          </a:p>
        </p:txBody>
      </p:sp>
    </p:spTree>
    <p:extLst>
      <p:ext uri="{BB962C8B-B14F-4D97-AF65-F5344CB8AC3E}">
        <p14:creationId xmlns:p14="http://schemas.microsoft.com/office/powerpoint/2010/main" val="176396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err="1" smtClean="0"/>
              <a:t>Biometriesplitter</a:t>
            </a:r>
            <a:endParaRPr lang="de-DE" dirty="0" smtClean="0"/>
          </a:p>
          <a:p>
            <a:r>
              <a:rPr lang="de-DE" dirty="0" smtClean="0"/>
              <a:t>	Neue Wege der Risikoprüfung BU</a:t>
            </a:r>
          </a:p>
          <a:p>
            <a:r>
              <a:rPr lang="de-DE" dirty="0"/>
              <a:t>	</a:t>
            </a:r>
            <a:r>
              <a:rPr lang="de-DE" dirty="0" smtClean="0"/>
              <a:t>DAK Gesundheitsreport</a:t>
            </a:r>
          </a:p>
          <a:p>
            <a:r>
              <a:rPr lang="de-DE" dirty="0" smtClean="0"/>
              <a:t>	GKV „Besonders förderwürdige Leistungen“</a:t>
            </a:r>
          </a:p>
          <a:p>
            <a:pPr marL="342900" indent="-342900">
              <a:buFont typeface="Arial" panose="020B0604020202020204" pitchFamily="34" charset="0"/>
              <a:buChar char="•"/>
            </a:pPr>
            <a:r>
              <a:rPr lang="de-DE" dirty="0" smtClean="0"/>
              <a:t>Kostenerstattungstarife</a:t>
            </a:r>
          </a:p>
          <a:p>
            <a:pPr marL="342900" indent="-342900">
              <a:buFont typeface="Arial" panose="020B0604020202020204" pitchFamily="34" charset="0"/>
              <a:buChar char="•"/>
            </a:pPr>
            <a:r>
              <a:rPr lang="de-DE" dirty="0" smtClean="0"/>
              <a:t>Volkswohl Bund BU | Nachversicherung und Berufswechselprüfung</a:t>
            </a:r>
          </a:p>
          <a:p>
            <a:pPr marL="342900" indent="-342900">
              <a:buFont typeface="Arial" panose="020B0604020202020204" pitchFamily="34" charset="0"/>
              <a:buChar char="•"/>
            </a:pPr>
            <a:r>
              <a:rPr lang="de-DE" dirty="0" smtClean="0"/>
              <a:t>Allianz : Vereinfachte Aufnahme für Zielgruppen</a:t>
            </a:r>
          </a:p>
          <a:p>
            <a:pPr marL="342900" indent="-342900">
              <a:buFont typeface="Arial" panose="020B0604020202020204" pitchFamily="34" charset="0"/>
              <a:buChar char="•"/>
            </a:pPr>
            <a:r>
              <a:rPr lang="de-DE" dirty="0" smtClean="0"/>
              <a:t>DU-Klausel: Echt oder unecht? </a:t>
            </a:r>
          </a:p>
          <a:p>
            <a:pPr marL="342900" indent="-342900">
              <a:buFont typeface="Arial" panose="020B0604020202020204" pitchFamily="34" charset="0"/>
              <a:buChar char="•"/>
            </a:pPr>
            <a:r>
              <a:rPr lang="de-DE" dirty="0" smtClean="0"/>
              <a:t>BU für Soldaten</a:t>
            </a:r>
          </a:p>
          <a:p>
            <a:pPr marL="342900" indent="-342900">
              <a:buFont typeface="Arial" panose="020B0604020202020204" pitchFamily="34" charset="0"/>
              <a:buChar char="•"/>
            </a:pPr>
            <a:r>
              <a:rPr lang="de-DE" smtClean="0"/>
              <a:t>Leistungsfall</a:t>
            </a:r>
            <a:endParaRPr lang="de-DE" dirty="0"/>
          </a:p>
          <a:p>
            <a:pPr marL="342900" indent="-342900">
              <a:buFont typeface="Arial" panose="020B0604020202020204" pitchFamily="34" charset="0"/>
              <a:buChar char="•"/>
            </a:pPr>
            <a:endParaRPr lang="de-DE" dirty="0"/>
          </a:p>
        </p:txBody>
      </p:sp>
      <p:sp>
        <p:nvSpPr>
          <p:cNvPr id="5" name="Titel 1"/>
          <p:cNvSpPr txBox="1">
            <a:spLocks/>
          </p:cNvSpPr>
          <p:nvPr/>
        </p:nvSpPr>
        <p:spPr>
          <a:xfrm>
            <a:off x="296843" y="196948"/>
            <a:ext cx="901286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solidFill>
                  <a:srgbClr val="00B050"/>
                </a:solidFill>
              </a:rPr>
              <a:t>Agenda</a:t>
            </a:r>
            <a:endParaRPr lang="de-DE" dirty="0"/>
          </a:p>
        </p:txBody>
      </p:sp>
    </p:spTree>
    <p:extLst>
      <p:ext uri="{BB962C8B-B14F-4D97-AF65-F5344CB8AC3E}">
        <p14:creationId xmlns:p14="http://schemas.microsoft.com/office/powerpoint/2010/main" val="1290040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feld 2"/>
          <p:cNvSpPr txBox="1"/>
          <p:nvPr/>
        </p:nvSpPr>
        <p:spPr>
          <a:xfrm>
            <a:off x="297712" y="361507"/>
            <a:ext cx="6570921" cy="584775"/>
          </a:xfrm>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sp>
        <p:nvSpPr>
          <p:cNvPr id="7" name="Rechteck 6"/>
          <p:cNvSpPr/>
          <p:nvPr/>
        </p:nvSpPr>
        <p:spPr>
          <a:xfrm>
            <a:off x="556942" y="1520064"/>
            <a:ext cx="10535599" cy="4832092"/>
          </a:xfrm>
          <a:prstGeom prst="rect">
            <a:avLst/>
          </a:prstGeom>
        </p:spPr>
        <p:txBody>
          <a:bodyPr wrap="square">
            <a:spAutoFit/>
          </a:bodyPr>
          <a:lstStyle/>
          <a:p>
            <a:r>
              <a:rPr lang="de-DE" sz="2800" dirty="0"/>
              <a:t>„Temporäre psychische Störungen sind kein pauschaler Ablehnungsgrund für die #Berufsunfähigkeitsversicherung</a:t>
            </a:r>
            <a:r>
              <a:rPr lang="de-DE" sz="2800" dirty="0" smtClean="0"/>
              <a:t>!“ </a:t>
            </a:r>
          </a:p>
          <a:p>
            <a:r>
              <a:rPr lang="de-DE" sz="2800" dirty="0" smtClean="0"/>
              <a:t>(„die Bayerische“)</a:t>
            </a:r>
          </a:p>
          <a:p>
            <a:endParaRPr lang="de-DE" sz="2800" dirty="0"/>
          </a:p>
          <a:p>
            <a:pPr marL="457200" indent="-457200">
              <a:buFont typeface="Wingdings" panose="05000000000000000000" pitchFamily="2" charset="2"/>
              <a:buChar char="Ø"/>
            </a:pPr>
            <a:r>
              <a:rPr lang="de-DE" sz="2800" dirty="0" smtClean="0"/>
              <a:t>Trauerarbeit</a:t>
            </a:r>
          </a:p>
          <a:p>
            <a:pPr marL="457200" indent="-457200">
              <a:buFont typeface="Wingdings" panose="05000000000000000000" pitchFamily="2" charset="2"/>
              <a:buChar char="Ø"/>
            </a:pPr>
            <a:r>
              <a:rPr lang="de-DE" sz="2800" dirty="0" smtClean="0"/>
              <a:t>Prüfungsstress</a:t>
            </a:r>
          </a:p>
          <a:p>
            <a:pPr marL="457200" indent="-457200">
              <a:buFont typeface="Wingdings" panose="05000000000000000000" pitchFamily="2" charset="2"/>
              <a:buChar char="Ø"/>
            </a:pPr>
            <a:r>
              <a:rPr lang="de-DE" sz="2800" dirty="0" smtClean="0"/>
              <a:t>„leichte bis mittelschwere“ Diagnosen </a:t>
            </a:r>
          </a:p>
          <a:p>
            <a:pPr marL="457200" indent="-457200">
              <a:buFont typeface="Wingdings" panose="05000000000000000000" pitchFamily="2" charset="2"/>
              <a:buChar char="Ø"/>
            </a:pPr>
            <a:r>
              <a:rPr lang="de-DE" sz="2800" dirty="0" smtClean="0"/>
              <a:t>Ohne stationäre Aufenthalte</a:t>
            </a:r>
          </a:p>
          <a:p>
            <a:pPr marL="457200" indent="-457200">
              <a:buFont typeface="Wingdings" panose="05000000000000000000" pitchFamily="2" charset="2"/>
              <a:buChar char="Ø"/>
            </a:pPr>
            <a:r>
              <a:rPr lang="de-DE" sz="2800" dirty="0" smtClean="0"/>
              <a:t>Erfolgreicher Abschluss einer Therapie</a:t>
            </a:r>
          </a:p>
          <a:p>
            <a:pPr marL="457200" indent="-457200">
              <a:buFont typeface="Wingdings" panose="05000000000000000000" pitchFamily="2" charset="2"/>
              <a:buChar char="Ø"/>
            </a:pPr>
            <a:r>
              <a:rPr lang="de-DE" sz="2800" dirty="0" smtClean="0"/>
              <a:t>Nicht mehr als eine Therapie in 5 Jahren</a:t>
            </a:r>
          </a:p>
          <a:p>
            <a:pPr marL="457200" indent="-457200">
              <a:buFont typeface="Wingdings" panose="05000000000000000000" pitchFamily="2" charset="2"/>
              <a:buChar char="Ø"/>
            </a:pPr>
            <a:r>
              <a:rPr lang="de-DE" sz="2800" dirty="0" smtClean="0"/>
              <a:t>Quick-Check Psyche</a:t>
            </a:r>
            <a:endParaRPr lang="de-DE" sz="2800" dirty="0"/>
          </a:p>
        </p:txBody>
      </p:sp>
    </p:spTree>
    <p:extLst>
      <p:ext uri="{BB962C8B-B14F-4D97-AF65-F5344CB8AC3E}">
        <p14:creationId xmlns:p14="http://schemas.microsoft.com/office/powerpoint/2010/main" val="2126125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5" name="Titel 4"/>
          <p:cNvSpPr txBox="1">
            <a:spLocks noGrp="1"/>
          </p:cNvSpPr>
          <p:nvPr>
            <p:ph type="title"/>
          </p:nvPr>
        </p:nvSpPr>
        <p:spPr>
          <a:prstGeom prst="rect">
            <a:avLst/>
          </a:prstGeom>
          <a:noFill/>
        </p:spPr>
        <p:txBody>
          <a:bodyPr wrap="square" rtlCol="0">
            <a:spAutoFit/>
          </a:bodyPr>
          <a:lstStyle/>
          <a:p>
            <a:r>
              <a:rPr lang="de-DE" sz="3200" dirty="0" err="1" smtClean="0">
                <a:solidFill>
                  <a:srgbClr val="1D2D4B"/>
                </a:solidFill>
              </a:rPr>
              <a:t>Biometriesplitter</a:t>
            </a:r>
            <a:endParaRPr lang="de-DE" sz="3200" dirty="0">
              <a:solidFill>
                <a:srgbClr val="1D2D4B"/>
              </a:solidFill>
            </a:endParaRPr>
          </a:p>
        </p:txBody>
      </p:sp>
      <p:pic>
        <p:nvPicPr>
          <p:cNvPr id="9" name="Grafik 8"/>
          <p:cNvPicPr>
            <a:picLocks noChangeAspect="1"/>
          </p:cNvPicPr>
          <p:nvPr/>
        </p:nvPicPr>
        <p:blipFill>
          <a:blip r:embed="rId2"/>
          <a:stretch>
            <a:fillRect/>
          </a:stretch>
        </p:blipFill>
        <p:spPr>
          <a:xfrm>
            <a:off x="1241196" y="1984731"/>
            <a:ext cx="8886825" cy="2428875"/>
          </a:xfrm>
          <a:prstGeom prst="rect">
            <a:avLst/>
          </a:prstGeom>
        </p:spPr>
      </p:pic>
      <p:sp>
        <p:nvSpPr>
          <p:cNvPr id="10" name="Textfeld 9"/>
          <p:cNvSpPr txBox="1"/>
          <p:nvPr/>
        </p:nvSpPr>
        <p:spPr>
          <a:xfrm>
            <a:off x="1273629" y="4942114"/>
            <a:ext cx="7685314" cy="646331"/>
          </a:xfrm>
          <a:prstGeom prst="rect">
            <a:avLst/>
          </a:prstGeom>
          <a:noFill/>
        </p:spPr>
        <p:txBody>
          <a:bodyPr wrap="square" rtlCol="0">
            <a:spAutoFit/>
          </a:bodyPr>
          <a:lstStyle/>
          <a:p>
            <a:r>
              <a:rPr lang="de-DE" dirty="0" smtClean="0"/>
              <a:t>LV1871		Leistungsausschluss Psyche</a:t>
            </a:r>
          </a:p>
          <a:p>
            <a:r>
              <a:rPr lang="de-DE" dirty="0" smtClean="0"/>
              <a:t>Die Bayerische	Ohne Erschwernisse</a:t>
            </a:r>
            <a:endParaRPr lang="de-DE" dirty="0"/>
          </a:p>
        </p:txBody>
      </p:sp>
    </p:spTree>
    <p:extLst>
      <p:ext uri="{BB962C8B-B14F-4D97-AF65-F5344CB8AC3E}">
        <p14:creationId xmlns:p14="http://schemas.microsoft.com/office/powerpoint/2010/main" val="2779044483"/>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ückblick">
    <a:dk1>
      <a:srgbClr val="000000"/>
    </a:dk1>
    <a:lt1>
      <a:srgbClr val="FFFFFF"/>
    </a:lt1>
    <a:dk2>
      <a:srgbClr val="A7A7A7"/>
    </a:dk2>
    <a:lt2>
      <a:srgbClr val="535353"/>
    </a:lt2>
    <a:accent1>
      <a:srgbClr val="27355B"/>
    </a:accent1>
    <a:accent2>
      <a:srgbClr val="929292"/>
    </a:accent2>
    <a:accent3>
      <a:srgbClr val="297FD5"/>
    </a:accent3>
    <a:accent4>
      <a:srgbClr val="7F8FA9"/>
    </a:accent4>
    <a:accent5>
      <a:srgbClr val="5AA2AE"/>
    </a:accent5>
    <a:accent6>
      <a:srgbClr val="9D90A0"/>
    </a:accent6>
    <a:hlink>
      <a:srgbClr val="0000FF"/>
    </a:hlink>
    <a:folHlink>
      <a:srgbClr val="FF00FF"/>
    </a:folHlink>
  </a:clrScheme>
  <a:fontScheme name="Rückblick">
    <a:majorFont>
      <a:latin typeface="Helvetica"/>
      <a:ea typeface="Helvetica"/>
      <a:cs typeface="Helvetica"/>
    </a:majorFont>
    <a:minorFont>
      <a:latin typeface="Arial"/>
      <a:ea typeface="Arial"/>
      <a:cs typeface="Arial"/>
    </a:minorFont>
  </a:fontScheme>
  <a:fmtScheme name="Rückbli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Rückblick">
    <a:dk1>
      <a:srgbClr val="000000"/>
    </a:dk1>
    <a:lt1>
      <a:srgbClr val="FFFFFF"/>
    </a:lt1>
    <a:dk2>
      <a:srgbClr val="A7A7A7"/>
    </a:dk2>
    <a:lt2>
      <a:srgbClr val="535353"/>
    </a:lt2>
    <a:accent1>
      <a:srgbClr val="27355B"/>
    </a:accent1>
    <a:accent2>
      <a:srgbClr val="929292"/>
    </a:accent2>
    <a:accent3>
      <a:srgbClr val="297FD5"/>
    </a:accent3>
    <a:accent4>
      <a:srgbClr val="7F8FA9"/>
    </a:accent4>
    <a:accent5>
      <a:srgbClr val="5AA2AE"/>
    </a:accent5>
    <a:accent6>
      <a:srgbClr val="9D90A0"/>
    </a:accent6>
    <a:hlink>
      <a:srgbClr val="0000FF"/>
    </a:hlink>
    <a:folHlink>
      <a:srgbClr val="FF00FF"/>
    </a:folHlink>
  </a:clrScheme>
  <a:fontScheme name="Rückblick">
    <a:majorFont>
      <a:latin typeface="Helvetica"/>
      <a:ea typeface="Helvetica"/>
      <a:cs typeface="Helvetica"/>
    </a:majorFont>
    <a:minorFont>
      <a:latin typeface="Arial"/>
      <a:ea typeface="Arial"/>
      <a:cs typeface="Arial"/>
    </a:minorFont>
  </a:fontScheme>
  <a:fmtScheme name="Rückbli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0</TotalTime>
  <Words>1791</Words>
  <Application>Microsoft Office PowerPoint</Application>
  <PresentationFormat>Breitbild</PresentationFormat>
  <Paragraphs>317</Paragraphs>
  <Slides>52</Slides>
  <Notes>3</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52</vt:i4>
      </vt:variant>
    </vt:vector>
  </HeadingPairs>
  <TitlesOfParts>
    <vt:vector size="62" baseType="lpstr">
      <vt:lpstr>Arial</vt:lpstr>
      <vt:lpstr>Calibri</vt:lpstr>
      <vt:lpstr>Merriweather Bold</vt:lpstr>
      <vt:lpstr>Mongolian Baiti</vt:lpstr>
      <vt:lpstr>Montserrat</vt:lpstr>
      <vt:lpstr>Montserrat SemiBold</vt:lpstr>
      <vt:lpstr>Symbol</vt:lpstr>
      <vt:lpstr>Wingdings</vt:lpstr>
      <vt:lpstr>Design_afm</vt:lpstr>
      <vt:lpstr>Slide</vt:lpstr>
      <vt:lpstr> </vt:lpstr>
      <vt:lpstr>Warm-Up</vt:lpstr>
      <vt:lpstr>PowerPoint-Präsentation</vt:lpstr>
      <vt:lpstr>PowerPoint-Präsentation</vt:lpstr>
      <vt:lpstr>PowerPoint-Präsentation</vt:lpstr>
      <vt:lpstr>PowerPoint-Präsentation</vt:lpstr>
      <vt:lpstr>PowerPoint-Präsentation</vt:lpstr>
      <vt:lpstr>PowerPoint-Präsentation</vt:lpstr>
      <vt:lpstr>Biometriesplitter</vt:lpstr>
      <vt:lpstr>Biometriesplitter</vt:lpstr>
      <vt:lpstr>Biometriesplitter</vt:lpstr>
      <vt:lpstr>Biometriesplitter</vt:lpstr>
      <vt:lpstr>Biometriesplitter</vt:lpstr>
      <vt:lpstr>Biometriesplitter</vt:lpstr>
      <vt:lpstr>„Besonders förderwürdige Leistungen“</vt:lpstr>
      <vt:lpstr>PowerPoint-Präsentation</vt:lpstr>
      <vt:lpstr>PowerPoint-Präsentation</vt:lpstr>
      <vt:lpstr>Kostenerstattungstarife – Was halten Sie davon?</vt:lpstr>
      <vt:lpstr>Kostenerstattungstarif </vt:lpstr>
      <vt:lpstr>Kostenerstattungstarif </vt:lpstr>
      <vt:lpstr>PowerPoint-Präsentation</vt:lpstr>
      <vt:lpstr>Volkswohl Bund | Nachversicherung</vt:lpstr>
      <vt:lpstr>PowerPoint-Präsentation</vt:lpstr>
      <vt:lpstr>PowerPoint-Präsentation</vt:lpstr>
      <vt:lpstr>Allianz | Vereinfachtes Aufnahmeverfahren </vt:lpstr>
      <vt:lpstr>Allianz | Vereinfachtes Aufnahmeverfahren </vt:lpstr>
      <vt:lpstr>Allianz | Vereinfachtes Aufnahmeverfahren </vt:lpstr>
      <vt:lpstr>Allianz | Vereinfachtes Aufnahmeverfahren </vt:lpstr>
      <vt:lpstr>DU-Klausel</vt:lpstr>
      <vt:lpstr>QWS I - DU-Klausel</vt:lpstr>
      <vt:lpstr>QWS I - DU-Klausel</vt:lpstr>
      <vt:lpstr>QWS I - DU-Klausel</vt:lpstr>
      <vt:lpstr>QWS I - DU-Klausel</vt:lpstr>
      <vt:lpstr>QWS I - DU-Klausel</vt:lpstr>
      <vt:lpstr>QWS I - DU-Klausel</vt:lpstr>
      <vt:lpstr>QWS I - DU-Klausel</vt:lpstr>
      <vt:lpstr>PowerPoint-Präsentation</vt:lpstr>
      <vt:lpstr>„Die Bayerische“ Soldaten-DU</vt:lpstr>
      <vt:lpstr>Die Bayerische DU</vt:lpstr>
      <vt:lpstr>Die Bayerische DU</vt:lpstr>
      <vt:lpstr>PowerPoint-Präsentation</vt:lpstr>
      <vt:lpstr>QWS I 2023 Leistungsfall</vt:lpstr>
      <vt:lpstr>QWS I 2023 Leistungsfall</vt:lpstr>
      <vt:lpstr>QWS I 2023 Leistungsfall</vt:lpstr>
      <vt:lpstr>QWS I 2023 Leistungsfall</vt:lpstr>
      <vt:lpstr>QWS I 2023 Leistungsfall</vt:lpstr>
      <vt:lpstr>QWS I 2023 Leistungsfall</vt:lpstr>
      <vt:lpstr>QWS I 2023 Leistungsfall</vt:lpstr>
      <vt:lpstr>QWS I 2023 Leistungsfall</vt:lpstr>
      <vt:lpstr>QWS I 2023 Leistungsfall</vt:lpstr>
      <vt:lpstr>QWS I 2023 Leistungsfall</vt:lpstr>
      <vt:lpstr>QWS I 2023 Leistungsfall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Harden, Britta</cp:lastModifiedBy>
  <cp:revision>351</cp:revision>
  <cp:lastPrinted>2020-02-18T10:04:02Z</cp:lastPrinted>
  <dcterms:created xsi:type="dcterms:W3CDTF">2020-01-30T08:12:46Z</dcterms:created>
  <dcterms:modified xsi:type="dcterms:W3CDTF">2023-03-01T08:15:53Z</dcterms:modified>
</cp:coreProperties>
</file>