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23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7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ink/ink6.xml" ContentType="application/inkml+xml"/>
  <Override PartName="/ppt/ink/ink5.xml" ContentType="application/inkml+xml"/>
  <Override PartName="/ppt/ink/ink4.xml" ContentType="application/inkml+xml"/>
  <Override PartName="/ppt/ink/ink3.xml" ContentType="application/inkml+xml"/>
  <Override PartName="/ppt/ink/ink7.xml" ContentType="application/inkml+xml"/>
  <Override PartName="/ppt/ink/ink8.xml" ContentType="application/inkml+xml"/>
  <Override PartName="/ppt/handoutMasters/handoutMaster1.xml" ContentType="application/vnd.openxmlformats-officedocument.presentationml.handoutMaster+xml"/>
  <Override PartName="/ppt/ink/ink11.xml" ContentType="application/inkml+xml"/>
  <Override PartName="/ppt/ink/ink10.xml" ContentType="application/inkml+xml"/>
  <Override PartName="/ppt/ink/ink9.xml" ContentType="application/inkml+xml"/>
  <Override PartName="/ppt/ink/ink2.xml" ContentType="application/inkml+xml"/>
  <Override PartName="/ppt/ink/ink1.xml" ContentType="application/inkml+xml"/>
  <Override PartName="/ppt/theme/theme3.xml" ContentType="application/vnd.openxmlformats-officedocument.theme+xml"/>
  <Override PartName="/ppt/theme/theme2.xml" ContentType="application/vnd.openxmlformats-officedocument.theme+xml"/>
  <Override PartName="/ppt/ink/ink12.xml" ContentType="application/inkml+xml"/>
  <Override PartName="/ppt/ink/ink18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26"/>
  </p:notesMasterIdLst>
  <p:handoutMasterIdLst>
    <p:handoutMasterId r:id="rId27"/>
  </p:handoutMasterIdLst>
  <p:sldIdLst>
    <p:sldId id="257" r:id="rId2"/>
    <p:sldId id="259" r:id="rId3"/>
    <p:sldId id="258" r:id="rId4"/>
    <p:sldId id="278" r:id="rId5"/>
    <p:sldId id="267" r:id="rId6"/>
    <p:sldId id="279" r:id="rId7"/>
    <p:sldId id="274" r:id="rId8"/>
    <p:sldId id="280" r:id="rId9"/>
    <p:sldId id="260" r:id="rId10"/>
    <p:sldId id="268" r:id="rId11"/>
    <p:sldId id="269" r:id="rId12"/>
    <p:sldId id="261" r:id="rId13"/>
    <p:sldId id="272" r:id="rId14"/>
    <p:sldId id="273" r:id="rId15"/>
    <p:sldId id="262" r:id="rId16"/>
    <p:sldId id="270" r:id="rId17"/>
    <p:sldId id="271" r:id="rId18"/>
    <p:sldId id="276" r:id="rId19"/>
    <p:sldId id="263" r:id="rId20"/>
    <p:sldId id="265" r:id="rId21"/>
    <p:sldId id="264" r:id="rId22"/>
    <p:sldId id="266" r:id="rId23"/>
    <p:sldId id="275" r:id="rId24"/>
    <p:sldId id="277" r:id="rId25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40" autoAdjust="0"/>
    <p:restoredTop sz="94870" autoAdjust="0"/>
  </p:normalViewPr>
  <p:slideViewPr>
    <p:cSldViewPr snapToGrid="0" showGuides="1">
      <p:cViewPr varScale="1">
        <p:scale>
          <a:sx n="102" d="100"/>
          <a:sy n="102" d="100"/>
        </p:scale>
        <p:origin x="582" y="102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28.02.2023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7:36:53.1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433 447,'-3'61,"-1"-2,-1-24,1 6,0-4,0 3,1 2,-2-4,0-2,-1-3,0-5,2-3,0-3,0-1,2 1,0 1,0-1,0 7,0 2,0 2,0 2,1 11,-3 27,1-20,-1 4,-2 11,-1 4,-2 7,0 2,-1 9,-1 2,0 4,1 2,1 1,1 1,1-4,2-1,1-13,1-3,1-10,1-3,1-10,0-3,1 34,1-12,-1-8,1-7,1-6,0-2,0-2,2-1,0-1,2-2,2 0,2 3,1 2,0 1,-2-4,-1-4,-2-3,-1-1,0 2,-1-3,-1 2,-1 1,-1 1,-1 4,0 1,0 2,0 7,0 3,0 3,0-2,0-11,0-8,0 3,0 3,0 11,0 5,1-7,2-4,0-8,2-9,1-8,0-6,1-2,0-2,1 1,2 0,2 1,4 2,4-1,3-1,6-1,9 0,21 3,24 3,-30-12,4 0,12 2,2-1,7 0,2-1,5 1,2 0,7-1,3 0,1 0,0-1,-32-4,0 0,-1 1,32 3,-3 0,-8-1,-3 0,-4 0,-1-1,1 0,1-1,-2 0,2 0,6-1,2 0,8-1,2-1,-3-1,0 0,-2-2,-3 0,-9-2,-4 0,-8 0,-3-1,-6-1,-3 1,-5-1,-1 0,41-2,-4-1,-40 1,2 0,5-1,1-2,3-1,1-1,1-2,1-1,-1-1,-1-2,-2-1,-2 0,-3 0,-2-1,41-14,-14 0,-12-1,-12 0,-10-2,-8 0,-5-2,-2-3,0-6,-1-7,-4-6,-6-3,-7 0,-7-3,-5-3,-3 0,-1-2,0 2,2-1,-1-8,2-7,1-12,1 41,-1-1,1-2,-1 0,0 1,0-1,0-2,-1 0,0 0,-1 1,-1-1,0-1,-3-1,-1 0,-2 4,-1 1,0 0,-1 2,-1 0,1 2,-1 1,0 0,-11-44,-1 7,1 10,2 10,1 3,4 8,-1 1,-5-13,-2-9,-3-8,-1-2,6 9,0-1,-1 2,2 6,-2 4,0 6,-1 0,-4-3,-7-4,-5-8,-5-5,-6-5,24 42,-1 0,0 1,0 1,-23-33,3 3,3 4,-1 3,-7-3,-4 6,-8 0,2 6,5 7,5 7,0 6,-7 1,-10 3,-7 1,6 3,3 4,4 1,-6-1,-17-5,-8-2,45 16,1 0,-1 1,1 0,-46-10,43 11,-2 1,-7 1,-2 0,-1 2,0 1,5 2,2 2,-37-1,29 3,8 1,0-2,-4-1,-10-2,-5-1,-1 1,3 1,0 0,-5 0,-10 0,-5 1,6 1,7 2,7 0,2 0,-7 1,-2-1,3 1,5 1,13 1,9 0,9 1,3-1,-2 1,-5-1,-4 2,1 0,1 1,6 1,7 1,5 2,6 2,2 1,3 1,1 0,2-1,2-1,3-3,-2 1,2 2,-1 2,1 2,3-3,-1 1,-1 7,3-2,-2 9,5-1,0 5,-1 2,0 0,-2-1,1-1,-1 1,2 2,1 3,1 5,1 4,1 3,0 3,1 4,-1 3,0 3,-1 1,0-1,0-2,0-1,1-3,-1 2,-1-3,1 0,-3 3,0 0,-2 3,-3 2,0-1,-3 0,-1 4,-4 4,-2 3,-2 3,-1 3,0 5,-2 12,13-46,1 0,0 1,1 2,1 0,2 2,1 0,1 2,1 5,0 1,1 5,-1 0,1 3,1 1,0 0,0 0,0-2,1 0,1-1,0 0,1-2,0-2,2 1,0-2,1 0,1-2,1-1,1-1,0-1,1-1,0-1,1-1,0-2,1-1,0 0,0-1,0-2,1-1,12 47,0-9,-2-18,0 2,-2-9,-1-4,-2-4,-6-16,-2-6,0-6,0-2,2-2,4 1,4 5,3 1,2 0,-1-3,-5-3,1-1,0 2,3 1,3 1,9 1,6-2,7-4,5-2,2-5,4-2,7 0,9-1,14 0,-35-6,2 0,9 0,1 0,6 0,2 1,6-1,2 0,2 0,0 0,4 0,-1 0,1 0,-1 0,-3-1,0 1,-4-2,1 1,-3-1,1 0,2-1,0 0,0-1,0 1,-2-2,0 1,-3-1,-1 0,-5 0,-2-1,-6 0,-2-1,-4 1,-2 0,38-1,-7 2,-3 1,4-1,13 0,-39 0,3 0,6 0,1-1,-2 0,0-1,-7 0,-3-1,29-6,-25-2,-20-4,-11-2,-5-3,2-6,6-5,5-2,5-3,4 0,1-1,4-3,2-2,2 1,9-2,3 4,3 3,0 2,-8 5,-9 1,-12-1,-8-3,-8-1,-2-4,-2-3,-1-1,-1-2,-4-2,-6-4,-6-4,-2-1,-2 4,-1 3,-2-4,-3-6,-1-5,-1-4,2 3,-1-1,-3-3,-4-5,-3-3,1 2,0 3,0 1,-1 1,-1-2,0 4,1 6,2 5,1 3,-2-3,-4-5,-3-5,-2-1,-1 0,1 3,2 0,-1 0,2 5,2 4,0 4,1 3,1 3,1 3,3 6,2 6,4 6,2 7,3 5,0-12,1-2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7:08:12.52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26,'51'-2,"-1"1,-16 1,11-1,5 0,-5-1,-11 1,-12 0,-9 0,0 0,5-1,-5 0,7-1,-6 1,1 1,3 0,-5-1,1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7:08:14.5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1,'45'0,"3"1,-7-1,17 1,16-1,5 0,-11 0,-21-1,-26 1,-14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7:19:05.51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9,'80'-4,"-5"2,-18 2,16 0,8 0,-5 0,-26-1,-14 1,-6-1,-4 1,1 0,3 1,3 1,0 0,4 0,0-1,-2 0,-1-1,-8 0,-10 0,-2 0,6 0,-2 0,8 0,-9 0,-3 0,3 0,-4-1,4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7:19:07.80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4229 185,'-66'-12,"0"0,0-1,-18 0,-4 0,-8 0,11 3,-6 0,-5 0,-3 0,1 1,9 2,-2 0,-2 0,0 1,0 1,0 0,-1 0,0 1,0 1,-1 0,2 0,1 1,4 1,-1 0,2 0,0 1,4 1,3 0,-15 2,5 1,2 0,1 2,3 2,2 0,1 2,1 1,-19 5,2 2,3 2,10 0,2 3,3 1,8 0,2 2,7 3,-2 9,11 4,16 2,8 3,8 4,6 3,3 5,5 3,3 2,5 2,6 3,5 1,7 6,7 0,7 2,7-1,-5-19,4-1,4 1,8 6,4-1,6 1,-6-10,3 0,4 0,3 1,0-4,4 2,3-1,3 0,1 0,-4-6,2 1,1-1,3 0,2-1,3-1,-1-1,3-1,3-1,1 0,2-1,2 0,2-2,-11-6,1 0,2-1,1 0,2-1,0-1,1-1,1 0,0-1,-5-2,0-1,1-1,1 0,0-1,1-1,0 0,1-1,0-1,1 0,3 0,1 0,1-2,0 1,1-2,0 0,0-1,0-1,-1 0,0-1,-3-2,1 0,0 0,-1-1,0-1,1-1,-2-1,0 0,0 0,-2-2,5 1,-1-2,0 0,-1-1,0-1,-2-1,1 0,-2-1,0 0,6-2,-1 0,-1 0,0-2,-2-1,-1 0,-1-1,-3-1,14-3,-1 0,-3-1,-2-3,-3 0,-3-3,2-2,-4-2,-2-2,-3-2,-5-3,2-6,-4-2,-5-4,-6-4,4-13,-8-5,-7-5,-9-3,-7-3,-7-4,-8-1,-8-4,-5 0,-5-6,-6-1,-3-2,-5-5,-3-1,-2 0,-1 0,-1 1,-1 1,-1 0,-1 0,0 3,1 9,-1 1,0 4,1 10,0 2,0 3,-6-18,1 6,4 18,0 4,-19-32,-18 15,12 34,-8 4,-28-5,-11 4,11 9,-5 1,-5 2,9 4,-4 2,-1 1,-1 1,-5 1,-1 0,0 2,1 1,4 2,2 1,0 1,2 1,-16 1,2 1,5 1,20 2,4 0,3 1,-15 1,7 0,17 1,6 0,-18 3,21-2,18-1,14-2,7 3,5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7:01:32.02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1,'98'3,"0"1,-27-2,-1 0,-10-1,12 1,26-1,-30 0,-3 0,-3 1,-8 0,-8-1,-9-1,-12 1,-6-1,-4 1,2-1,0 0,9-1,0 1,2-1,-1 1,-3 0,-1 0,0 0,0 0,-1 0,-5-1,-4 1,-4-1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7:01:33.91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0,'75'2,"19"1,-41-2,4 1,19 0,6 1,-15-1,3 0,2 0,6 0,2 1,1-1,4 1,1-1,0 1,-1 0,-1-1,-1 1,-5 0,-1-1,-2 0,-6 0,-2 0,-1 0,22 0,-2 0,-8 0,-1-1,-2 1,-1 0,0 0,0 0,-2-1,-2 1,-4-1,-3 0,-5-1,-2 0,40-1,-17 0,-17 0,-18 0,-15 0,-12 1,-7-1,9 1,-4 0,14-1,-7 1,0 0,-3 0,-4 0,-4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7:01:40.19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1,'54'1,"3"1,-3-2,18 1,24 0,-39 0,3-1,10 1,3-1,9 1,2-1,9 0,2 0,-26 0,1 0,0 0,0 0,1 0,-1 0,29 0,-1 0,-9 1,-2 1,-4 0,1 0,-1 1,1 0,2 1,1-1,0 1,-1-1,-8-1,-2 0,-6-1,-2 1,-5 0,-1-1,-3 1,-1 0,1 1,-1-1,-3 0,0 0,43 1,-17-2,-19 0,-19-1,-16-1,-11 1,-8-1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6:47:19.48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0,'63'3,"5"0,-10 0,16 1,19-1,-40-1,2 0,6 0,1 0,6 0,0 0,1-1,2 1,1 0,1 0,1 0,-1 0,0 0,-1 0,-4 0,-2 0,-1 0,-1 0,2 0,0 0,0 1,1 0,3 1,1-1,-2 1,0-1,-2 0,1-1,-2 1,1-1,2 0,0 1,7 0,2 1,4 0,0 1,4 0,0 0,2 0,-1 0,-2-1,-1 0,-4 0,0-1,-1 0,-1 0,-2 0,-1-1,-1 0,-1-1,2 1,-1-1,-5 0,-2 0,-5-1,-3 1,-7-1,-1 0,34 2,-10-1,-4 1,-1 0,3-1,5 0,1 0,2-1,-2 0,-7 0,-4 0,-6 0,-5 0,-5 0,-4 0,0 0,2 0,4 0,2 0,2 0,-1-1,-3 1,-8-1,-7 0,-7 0,-10 0,-6 0,-4 1,6 0,-2 0,3 0,-3 0,-5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6:47:23.66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1,'71'0,"-1"1,-15-1,6 0,-1 0,4 0,5 0,12 0,-30 1,3 0,11 0,3 0,10 1,3 0,6 2,1-1,2 2,-1-1,-3 1,-3-1,-6 0,-3 0,-4-1,-3 0,-9-1,-3 0,-4 0,-1 0,48 1,1 0,-46-1,0-1,0 0,0 0,44 0,-16-1,-16 0,-12 0,-7 0,-1 0,5 0,8 1,6 0,5 1,3 1,2-1,-4-1,-2 0,-8 1,-11-1,-8 1,-11 0,-9-2,-7 0,-5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6:52:26.5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0,'52'0,"4"0,-12 1,16-1,11 1,5-1,3 1,-5-1,-5 0,-10 1,-9 0,-5 0,1 0,4 0,9-1,6 0,2 0,1 0,1 0,7 0,8 1,4-1,1 2,-5-1,-6-1,-4 1,-7-1,-1 0,-1 0,-5 0,-6 0,-2 0,3 0,7 0,3 0,3-1,-1 1,1-1,5 1,0 0,0 0,-2 0,-7 0,-6 0,-6 1,-1 1,0-1,0 1,-1-2,-3 1,-1-1,-3 0,-6 0,-10 0,-10 0,-6 0,5 0,1 1,6-1,-1 1,-2-1,0 0,-4 0,-3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6:52:33.24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0,'62'3,"1"-1,-12-1,19 0,25 0,-36 0,4 0,14 0,3 1,12 0,4 0,-24-1,1 0,1 0,2-1,0 1,-1-1,-4 0,0 0,-3 0,27 0,-4-1,-10 0,-2-1,-3 1,-1-1,-1 1,1 1,1-1,2 1,7 0,2 0,6 1,3 0,-28-1,1 1,0-1,0 0,-1 0,-1 1,25-1,-2 0,-6 0,-2 0,-5 0,-2 0,-2 1,0 0,0 0,0 1,0-1,0 1,0 0,1 0,3-1,0 0,2 0,1 0,-1 0,0 0,-2 0,-1-1,-4 1,-2 0,-5 0,-2-1,-4 1,-2 0,-4 1,0-1,46 1,-2-1,1 0,-47-2,2 1,2-1,0 1,-1-1,0 0,43 0,-13 0,-11 0,-3-1,0 1,1 1,2 0,10 2,8 1,6 0,-47-2,2 1,1-1,1 1,1-1,0 1,-2-1,-1 0,44 0,-14-1,-10 0,-9-1,-10 1,-13-1,-10 0,-9 1,-5-1,-1 1,5 0,1-1,6 1,-4 0,-1 0,-7 0,-3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6:52:35.5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4,'56'-2,"2"1,-14 1,11 1,11 0,17 1,-30-1,2 1,11 0,2 1,4-1,1 1,0 0,1-1,-4 0,-1 1,-5-1,-2 0,-3 1,-2-1,-2 0,-1 0,-3-1,-1 1,1-1,0 0,2 0,2 1,2-1,2 1,4-1,0 1,5 0,1 0,2 0,1 0,-3 1,0-1,-6 0,-1 0,-9 0,-3-1,28 2,-19-1,-13 0,-11-1,-5 0,-5-1,-4 0,-2-1,1 0,1 0,2 0,1-1,0 1,1 0,-1 0,0 1,3-1,3 0,4 0,1-1,-7 1,-9-1,-9 1,-6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6:54:47.47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5,'47'-2,"-3"1,-14 1,3 0,8 0,10 0,12 1,2-1,-6 1,-10-1,-9 0,2 1,12 0,16 0,8-1,-1 0,-6-2,-12 1,-8 1,-6 0,-8 0,-9 0,-7 0,-8 0,2 0,1 0,2-1,0 1,-5 0,1-1,5 0,3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6:58:55.9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5,'43'4,"3"-1,-14-2,6-1,9 0,6 0,12-1,4 0,0-1,-3-1,-9 1,-10 0,-12 1,-8 0,-6 2,-1-1,0 1,-3-1,-1-1,-1 1,1 0,2-1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6:58:58.4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0,'55'2,"2"0,-9 0,19 0,15-1,11-1,3 1,-11 1,-9 0,-10 1,-5-1,-3 1,-5-2,-7 0,-9 0,-9 0,-5-1,-1 1,-1-1,1 1,1-1,1 1,5-2,3 1,2-2,-5 2,-7-1,-8 1,0 0,2-1,0 1,4 0,-3 0,1 0,0 0,-4 0,2 0,-1-1,3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7:08:05.64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3,'53'0,"1"0,0-1,-5 1,8-1,-1 1,-2 0,-5 0,7 0,7 0,2 1,-6-1,-11 1,-15-1,-11 0,-9 0,3 0,-3 0,9 0,-1 0,2 0,-1 0,-2 0,-3 0,-1 0,-1 0,3 0,1 0,-1 0,-2 0,1 0,-2-1,2 1,-2 0,-1 1,0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7T17:08:08.87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0,'77'0,"-2"0,-18 0,12 1,12 0,15 0,-40 0,2 0,6 0,0 0,0-1,0 1,-3-1,0 1,4-1,0-1,-3 1,-2-1,0 0,-1 1,-5-1,-4 0,28 1,-6 0,-11 0,-10 0,-13 0,-12 0,-10 0,-4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28.02.2023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customXml" Target="../ink/ink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customXml" Target="../ink/ink8.xml"/><Relationship Id="rId7" Type="http://schemas.openxmlformats.org/officeDocument/2006/relationships/customXml" Target="../ink/ink10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customXml" Target="../ink/ink9.xml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customXml" Target="../ink/ink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customXml" Target="../ink/ink13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customXml" Target="../ink/ink1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customXml" Target="../ink/ink14.xml"/><Relationship Id="rId7" Type="http://schemas.openxmlformats.org/officeDocument/2006/relationships/customXml" Target="../ink/ink16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customXml" Target="../ink/ink15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finanzportal24.de/finanzplaner24-anwendungsvideo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customXml" Target="../ink/ink18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m-berater.de/index.php?id=6618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urveymonkey.de/welcome/sem/?program=7013A000000mweBQAQ&amp;utm_bu=CR&amp;utm_campaign=71700000059184813&amp;utm_adgroup=58700005410221873&amp;utm_content=43700049188510266&amp;utm_medium=cpc&amp;utm_source=adwords&amp;utm_term=p49188510266&amp;utm_kxconfid=s4bvpi0ju&amp;language=non-english&amp;test=&amp;gclid=EAIaIQobChMI_4bgjPe3_QIVZ49oCR2NKAQyEAAYASAAEgLacvD_BwE&amp;gclsrc=aw.d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customXml" Target="../ink/ink2.xml"/><Relationship Id="rId7" Type="http://schemas.openxmlformats.org/officeDocument/2006/relationships/customXml" Target="../ink/ink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customXml" Target="../ink/ink3.xml"/><Relationship Id="rId4" Type="http://schemas.openxmlformats.org/officeDocument/2006/relationships/image" Target="../media/image1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xmlns="" id="{53AD0B50-45D6-E674-44DD-91D90C9C6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0DB11324-E0A8-4199-978D-02885A0D0942}" type="slidenum">
              <a:rPr lang="de-DE" smtClean="0"/>
              <a:pPr>
                <a:spcAft>
                  <a:spcPts val="600"/>
                </a:spcAft>
              </a:pPr>
              <a:t>1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4BA835D0-B03C-2015-5E0F-8AD26FA57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07" y="1800225"/>
            <a:ext cx="4135711" cy="4797425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 rtlCol="0">
            <a:normAutofit/>
          </a:bodyPr>
          <a:lstStyle/>
          <a:p>
            <a:pPr lvl="0">
              <a:lnSpc>
                <a:spcPct val="90000"/>
              </a:lnSpc>
              <a:spcAft>
                <a:spcPts val="600"/>
              </a:spcAft>
            </a:pPr>
            <a:r>
              <a:rPr lang="de-DE" sz="2000" dirty="0">
                <a:solidFill>
                  <a:srgbClr val="1D2D4B"/>
                </a:solidFill>
              </a:rPr>
              <a:t>Softwaretools für kundenorientierte Kommunikation im Versicherungs- und </a:t>
            </a:r>
            <a:r>
              <a:rPr lang="de-DE" sz="2000" dirty="0" smtClean="0">
                <a:solidFill>
                  <a:srgbClr val="1D2D4B"/>
                </a:solidFill>
              </a:rPr>
              <a:t>Finanzvertrieb anwenden</a:t>
            </a:r>
            <a:r>
              <a:rPr lang="de-DE" sz="2000" dirty="0">
                <a:solidFill>
                  <a:srgbClr val="1D2D4B"/>
                </a:solidFill>
              </a:rPr>
              <a:t>, um Kunden ganzheitlich und situationsgerecht beraten zu </a:t>
            </a:r>
            <a:r>
              <a:rPr lang="de-DE" sz="2000" dirty="0" smtClean="0">
                <a:solidFill>
                  <a:srgbClr val="1D2D4B"/>
                </a:solidFill>
              </a:rPr>
              <a:t>können!?</a:t>
            </a:r>
            <a:endParaRPr lang="de-DE" sz="2000" dirty="0">
              <a:solidFill>
                <a:srgbClr val="1D2D4B"/>
              </a:solidFill>
            </a:endParaRPr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364220" y="370203"/>
            <a:ext cx="1031420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b="0" kern="1200" cap="all" baseline="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QWS I Aus der vertrieblichen Praxis </a:t>
            </a:r>
          </a:p>
        </p:txBody>
      </p:sp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7CBF8B75-F3BA-F313-B2FE-BC7F2A9B4D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BCF7339F-CCDF-DFE5-4B27-1D4E01882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</a:t>
            </a:r>
            <a:r>
              <a:rPr lang="de-DE" dirty="0" err="1"/>
              <a:t>Consult</a:t>
            </a:r>
            <a:r>
              <a:rPr lang="de-DE" dirty="0"/>
              <a:t> (SC)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8B1E4933-2B8A-079C-BD7D-E5E1C2F61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29" y="1622424"/>
            <a:ext cx="7772400" cy="480307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Freihand 5">
                <a:extLst>
                  <a:ext uri="{FF2B5EF4-FFF2-40B4-BE49-F238E27FC236}">
                    <a16:creationId xmlns:a16="http://schemas.microsoft.com/office/drawing/2014/main" xmlns="" id="{CD943F7C-223B-067A-01CB-099D7ABEE6C9}"/>
                  </a:ext>
                </a:extLst>
              </p14:cNvPr>
              <p14:cNvContentPartPr/>
              <p14:nvPr/>
            </p14:nvContentPartPr>
            <p14:xfrm>
              <a:off x="1425337" y="3136554"/>
              <a:ext cx="469440" cy="252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CD943F7C-223B-067A-01CB-099D7ABEE6C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71697" y="3028914"/>
                <a:ext cx="577080" cy="21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914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17087C7A-E0DF-42DF-005A-20BF57B88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9C42B5CF-8C32-9EC2-04DD-5D427E4B7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</a:t>
            </a:r>
            <a:r>
              <a:rPr lang="de-DE" dirty="0" err="1"/>
              <a:t>Consult</a:t>
            </a:r>
            <a:r>
              <a:rPr lang="de-DE" dirty="0"/>
              <a:t> (SC)</a:t>
            </a:r>
          </a:p>
        </p:txBody>
      </p:sp>
      <p:pic>
        <p:nvPicPr>
          <p:cNvPr id="8" name="Grafik 7" descr="Ein Bild, das Tisch enthält.&#10;&#10;Automatisch generierte Beschreibung">
            <a:extLst>
              <a:ext uri="{FF2B5EF4-FFF2-40B4-BE49-F238E27FC236}">
                <a16:creationId xmlns:a16="http://schemas.microsoft.com/office/drawing/2014/main" xmlns="" id="{3C4F8612-E8FD-CDA9-F8FC-2733EFFB9A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19" y="1616944"/>
            <a:ext cx="9447045" cy="493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95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</a:t>
            </a:r>
            <a:r>
              <a:rPr lang="de-DE" dirty="0" err="1"/>
              <a:t>Consult</a:t>
            </a:r>
            <a:r>
              <a:rPr lang="de-DE" dirty="0"/>
              <a:t> Analyse I </a:t>
            </a:r>
            <a:r>
              <a:rPr lang="de-DE" dirty="0" err="1"/>
              <a:t>finanzplan</a:t>
            </a:r>
            <a:endParaRPr lang="de-DE" dirty="0"/>
          </a:p>
        </p:txBody>
      </p:sp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xmlns="" id="{AF64DCB6-4A90-2FCD-4D09-E93AC9CA8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784" y="1563411"/>
            <a:ext cx="7772400" cy="49713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xmlns="" id="{09A8579F-F3AD-5C28-BA49-1FE2E80373D7}"/>
                  </a:ext>
                </a:extLst>
              </p14:cNvPr>
              <p14:cNvContentPartPr/>
              <p14:nvPr/>
            </p14:nvContentPartPr>
            <p14:xfrm>
              <a:off x="3253057" y="2573874"/>
              <a:ext cx="301680" cy="504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09A8579F-F3AD-5C28-BA49-1FE2E80373D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99417" y="2465874"/>
                <a:ext cx="409320" cy="22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Freihand 7">
                <a:extLst>
                  <a:ext uri="{FF2B5EF4-FFF2-40B4-BE49-F238E27FC236}">
                    <a16:creationId xmlns:a16="http://schemas.microsoft.com/office/drawing/2014/main" xmlns="" id="{1673099F-CD29-E7B8-BCB1-BBB8C879A517}"/>
                  </a:ext>
                </a:extLst>
              </p14:cNvPr>
              <p14:cNvContentPartPr/>
              <p14:nvPr/>
            </p14:nvContentPartPr>
            <p14:xfrm>
              <a:off x="1980817" y="2802114"/>
              <a:ext cx="534960" cy="1044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1673099F-CD29-E7B8-BCB1-BBB8C879A51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27177" y="2694114"/>
                <a:ext cx="642600" cy="22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567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7587493B-72AF-92A5-265E-FC52E73F23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0C1282CB-53B3-9F26-8BBF-5C8753BB5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</a:t>
            </a:r>
            <a:r>
              <a:rPr lang="de-DE" dirty="0" err="1"/>
              <a:t>Consult</a:t>
            </a:r>
            <a:r>
              <a:rPr lang="de-DE" dirty="0"/>
              <a:t> Analyse I </a:t>
            </a:r>
            <a:r>
              <a:rPr lang="de-DE" dirty="0" err="1"/>
              <a:t>finanzplan</a:t>
            </a:r>
            <a:endParaRPr lang="de-DE" dirty="0"/>
          </a:p>
        </p:txBody>
      </p:sp>
      <p:pic>
        <p:nvPicPr>
          <p:cNvPr id="6" name="Grafik 5" descr="Ein Bild, das Tisch enthält.&#10;&#10;Automatisch generierte Beschreibung">
            <a:extLst>
              <a:ext uri="{FF2B5EF4-FFF2-40B4-BE49-F238E27FC236}">
                <a16:creationId xmlns:a16="http://schemas.microsoft.com/office/drawing/2014/main" xmlns="" id="{6EDC3008-4513-DC24-D29F-089E45361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574" y="1550925"/>
            <a:ext cx="7772400" cy="494607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xmlns="" id="{1F6C2BF8-9C2D-DE1F-B0CF-05F5EB3A760F}"/>
                  </a:ext>
                </a:extLst>
              </p14:cNvPr>
              <p14:cNvContentPartPr/>
              <p14:nvPr/>
            </p14:nvContentPartPr>
            <p14:xfrm>
              <a:off x="1655017" y="3026034"/>
              <a:ext cx="408240" cy="144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1F6C2BF8-9C2D-DE1F-B0CF-05F5EB3A760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01377" y="2918394"/>
                <a:ext cx="515880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Freihand 7">
                <a:extLst>
                  <a:ext uri="{FF2B5EF4-FFF2-40B4-BE49-F238E27FC236}">
                    <a16:creationId xmlns:a16="http://schemas.microsoft.com/office/drawing/2014/main" xmlns="" id="{526041D6-6B42-726D-C10A-ED0B1ABD1F4C}"/>
                  </a:ext>
                </a:extLst>
              </p14:cNvPr>
              <p14:cNvContentPartPr/>
              <p14:nvPr/>
            </p14:nvContentPartPr>
            <p14:xfrm>
              <a:off x="4616377" y="2769714"/>
              <a:ext cx="639720" cy="360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526041D6-6B42-726D-C10A-ED0B1ABD1F4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62737" y="2661714"/>
                <a:ext cx="74736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Freihand 8">
                <a:extLst>
                  <a:ext uri="{FF2B5EF4-FFF2-40B4-BE49-F238E27FC236}">
                    <a16:creationId xmlns:a16="http://schemas.microsoft.com/office/drawing/2014/main" xmlns="" id="{AF1C6C59-009E-14E0-0DEF-02BA45EBD962}"/>
                  </a:ext>
                </a:extLst>
              </p14:cNvPr>
              <p14:cNvContentPartPr/>
              <p14:nvPr/>
            </p14:nvContentPartPr>
            <p14:xfrm>
              <a:off x="1711177" y="3379554"/>
              <a:ext cx="173880" cy="9360"/>
            </p14:xfrm>
          </p:contentPart>
        </mc:Choice>
        <mc:Fallback xmlns="">
          <p:pic>
            <p:nvPicPr>
              <p:cNvPr id="9" name="Freihand 8">
                <a:extLst>
                  <a:ext uri="{FF2B5EF4-FFF2-40B4-BE49-F238E27FC236}">
                    <a16:creationId xmlns:a16="http://schemas.microsoft.com/office/drawing/2014/main" id="{AF1C6C59-009E-14E0-0DEF-02BA45EBD96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57177" y="3271914"/>
                <a:ext cx="281520" cy="2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Freihand 9">
                <a:extLst>
                  <a:ext uri="{FF2B5EF4-FFF2-40B4-BE49-F238E27FC236}">
                    <a16:creationId xmlns:a16="http://schemas.microsoft.com/office/drawing/2014/main" xmlns="" id="{347D0090-5AEF-DA8C-84CF-39F17FE86E28}"/>
                  </a:ext>
                </a:extLst>
              </p14:cNvPr>
              <p14:cNvContentPartPr/>
              <p14:nvPr/>
            </p14:nvContentPartPr>
            <p14:xfrm>
              <a:off x="3558337" y="3372714"/>
              <a:ext cx="176400" cy="1440"/>
            </p14:xfrm>
          </p:contentPart>
        </mc:Choice>
        <mc:Fallback xmlns="">
          <p:pic>
            <p:nvPicPr>
              <p:cNvPr id="10" name="Freihand 9">
                <a:extLst>
                  <a:ext uri="{FF2B5EF4-FFF2-40B4-BE49-F238E27FC236}">
                    <a16:creationId xmlns:a16="http://schemas.microsoft.com/office/drawing/2014/main" id="{347D0090-5AEF-DA8C-84CF-39F17FE86E2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504697" y="3265074"/>
                <a:ext cx="284040" cy="21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934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0B3FC566-3E6E-C66D-A134-163A88C2F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763A4464-D190-37A5-0D93-1A9564148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</a:t>
            </a:r>
            <a:r>
              <a:rPr lang="de-DE" dirty="0" err="1"/>
              <a:t>Consult</a:t>
            </a:r>
            <a:r>
              <a:rPr lang="de-DE" dirty="0"/>
              <a:t> Analyse I </a:t>
            </a:r>
            <a:r>
              <a:rPr lang="de-DE" dirty="0" err="1"/>
              <a:t>finanzplan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133E394B-09F7-99F1-2E39-E07E5F0FF6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97" y="1511081"/>
            <a:ext cx="4494917" cy="286040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B5B5D185-1610-C47C-3D8C-A99B03905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724" y="2099150"/>
            <a:ext cx="5279571" cy="335972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AE763742-2961-7150-FCF8-305674EEB8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368" y="2836562"/>
            <a:ext cx="5684991" cy="361772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Freihand 10">
                <a:extLst>
                  <a:ext uri="{FF2B5EF4-FFF2-40B4-BE49-F238E27FC236}">
                    <a16:creationId xmlns:a16="http://schemas.microsoft.com/office/drawing/2014/main" xmlns="" id="{C1753A09-48A1-63A5-6462-7EA268C9A73F}"/>
                  </a:ext>
                </a:extLst>
              </p14:cNvPr>
              <p14:cNvContentPartPr/>
              <p14:nvPr/>
            </p14:nvContentPartPr>
            <p14:xfrm>
              <a:off x="7010017" y="3861954"/>
              <a:ext cx="377640" cy="3600"/>
            </p14:xfrm>
          </p:contentPart>
        </mc:Choice>
        <mc:Fallback xmlns="">
          <p:pic>
            <p:nvPicPr>
              <p:cNvPr id="11" name="Freihand 10">
                <a:extLst>
                  <a:ext uri="{FF2B5EF4-FFF2-40B4-BE49-F238E27FC236}">
                    <a16:creationId xmlns:a16="http://schemas.microsoft.com/office/drawing/2014/main" id="{C1753A09-48A1-63A5-6462-7EA268C9A73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56017" y="3754314"/>
                <a:ext cx="48528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Freihand 11">
                <a:extLst>
                  <a:ext uri="{FF2B5EF4-FFF2-40B4-BE49-F238E27FC236}">
                    <a16:creationId xmlns:a16="http://schemas.microsoft.com/office/drawing/2014/main" xmlns="" id="{DC7037B0-226D-FD5C-9A05-F2FE0BD9B74B}"/>
                  </a:ext>
                </a:extLst>
              </p14:cNvPr>
              <p14:cNvContentPartPr/>
              <p14:nvPr/>
            </p14:nvContentPartPr>
            <p14:xfrm>
              <a:off x="7717777" y="4395834"/>
              <a:ext cx="3219840" cy="1217880"/>
            </p14:xfrm>
          </p:contentPart>
        </mc:Choice>
        <mc:Fallback xmlns="">
          <p:pic>
            <p:nvPicPr>
              <p:cNvPr id="12" name="Freihand 11">
                <a:extLst>
                  <a:ext uri="{FF2B5EF4-FFF2-40B4-BE49-F238E27FC236}">
                    <a16:creationId xmlns:a16="http://schemas.microsoft.com/office/drawing/2014/main" id="{DC7037B0-226D-FD5C-9A05-F2FE0BD9B74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663777" y="4287834"/>
                <a:ext cx="3327480" cy="1433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6927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</a:t>
            </a:r>
            <a:r>
              <a:rPr lang="de-DE" dirty="0" err="1"/>
              <a:t>Consult</a:t>
            </a:r>
            <a:r>
              <a:rPr lang="de-DE" dirty="0"/>
              <a:t> ./. Morgen &amp; morgen ./. Level 9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3428BA5F-89DC-248B-74B8-D16C56076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135" y="1485098"/>
            <a:ext cx="7772400" cy="49713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xmlns="" id="{4E1B69C6-CD47-AFD9-7355-A3057636BD32}"/>
                  </a:ext>
                </a:extLst>
              </p14:cNvPr>
              <p14:cNvContentPartPr/>
              <p14:nvPr/>
            </p14:nvContentPartPr>
            <p14:xfrm>
              <a:off x="2198977" y="2753514"/>
              <a:ext cx="451440" cy="900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4E1B69C6-CD47-AFD9-7355-A3057636BD3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45337" y="2645874"/>
                <a:ext cx="55908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Freihand 7">
                <a:extLst>
                  <a:ext uri="{FF2B5EF4-FFF2-40B4-BE49-F238E27FC236}">
                    <a16:creationId xmlns:a16="http://schemas.microsoft.com/office/drawing/2014/main" xmlns="" id="{6A56EF84-401E-2978-40BD-4FB3CEC18109}"/>
                  </a:ext>
                </a:extLst>
              </p14:cNvPr>
              <p14:cNvContentPartPr/>
              <p14:nvPr/>
            </p14:nvContentPartPr>
            <p14:xfrm>
              <a:off x="2819977" y="2681154"/>
              <a:ext cx="1197720" cy="2736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6A56EF84-401E-2978-40BD-4FB3CEC1810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65977" y="2573154"/>
                <a:ext cx="1305360" cy="24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Freihand 8">
                <a:extLst>
                  <a:ext uri="{FF2B5EF4-FFF2-40B4-BE49-F238E27FC236}">
                    <a16:creationId xmlns:a16="http://schemas.microsoft.com/office/drawing/2014/main" xmlns="" id="{A2001B60-D715-3490-6B85-F46A01115209}"/>
                  </a:ext>
                </a:extLst>
              </p14:cNvPr>
              <p14:cNvContentPartPr/>
              <p14:nvPr/>
            </p14:nvContentPartPr>
            <p14:xfrm>
              <a:off x="4496497" y="2980674"/>
              <a:ext cx="1266120" cy="23040"/>
            </p14:xfrm>
          </p:contentPart>
        </mc:Choice>
        <mc:Fallback xmlns="">
          <p:pic>
            <p:nvPicPr>
              <p:cNvPr id="9" name="Freihand 8">
                <a:extLst>
                  <a:ext uri="{FF2B5EF4-FFF2-40B4-BE49-F238E27FC236}">
                    <a16:creationId xmlns:a16="http://schemas.microsoft.com/office/drawing/2014/main" id="{A2001B60-D715-3490-6B85-F46A0111520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42497" y="2873034"/>
                <a:ext cx="1373760" cy="23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6718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1AD58FAB-6311-9D2A-CD21-EA126587B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7EEFE6BE-BFE1-D65F-1567-115B6151B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</a:t>
            </a:r>
            <a:r>
              <a:rPr lang="de-DE" dirty="0" err="1"/>
              <a:t>Consult</a:t>
            </a:r>
            <a:r>
              <a:rPr lang="de-DE" dirty="0"/>
              <a:t> ./. Morgen &amp; morgen ./. Level 9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F91C0F5B-1D8F-7D29-6308-9D62B945C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574" y="1516490"/>
            <a:ext cx="7772400" cy="497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2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45D07114-047E-1521-BFD3-B7CA2553CC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19374F9E-E0EC-BC12-A5C0-CB6C4D65324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Diskussion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1DF943B6-9D93-E42F-D7A4-9F83ADE3D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</a:t>
            </a:r>
            <a:r>
              <a:rPr lang="de-DE" dirty="0" err="1"/>
              <a:t>Consult</a:t>
            </a:r>
            <a:r>
              <a:rPr lang="de-DE" dirty="0"/>
              <a:t> ./. Morgen &amp; morgen ./. Level 9</a:t>
            </a:r>
          </a:p>
        </p:txBody>
      </p:sp>
    </p:spTree>
    <p:extLst>
      <p:ext uri="{BB962C8B-B14F-4D97-AF65-F5344CB8AC3E}">
        <p14:creationId xmlns:p14="http://schemas.microsoft.com/office/powerpoint/2010/main" val="31497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Finanzplaner pro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72" y="1297269"/>
            <a:ext cx="8972102" cy="556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32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Finanzplaner pro</a:t>
            </a:r>
          </a:p>
        </p:txBody>
      </p:sp>
      <p:sp>
        <p:nvSpPr>
          <p:cNvPr id="5" name="Rechteck 4"/>
          <p:cNvSpPr/>
          <p:nvPr/>
        </p:nvSpPr>
        <p:spPr>
          <a:xfrm>
            <a:off x="7120379" y="14938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>
                <a:hlinkClick r:id="rId2"/>
              </a:rPr>
              <a:t>https://finanzportal24.de/finanzplaner24-anwendungsvideos/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6" y="2340502"/>
            <a:ext cx="7027653" cy="4266419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7120379" y="2354292"/>
            <a:ext cx="42114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Schnittstelle SC zu FP Pro Online und </a:t>
            </a:r>
          </a:p>
          <a:p>
            <a:r>
              <a:rPr lang="de-DE" dirty="0" smtClean="0"/>
              <a:t>somit Einbindung in den afm </a:t>
            </a:r>
            <a:r>
              <a:rPr lang="de-DE" dirty="0" err="1" smtClean="0"/>
              <a:t>finanzplan</a:t>
            </a:r>
            <a:endParaRPr lang="de-DE" dirty="0" smtClean="0"/>
          </a:p>
          <a:p>
            <a:r>
              <a:rPr lang="de-DE" dirty="0" smtClean="0"/>
              <a:t>demnächst möglich.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7120379" y="3692171"/>
            <a:ext cx="4698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Service Check: Vertrags- und Optimierungs-</a:t>
            </a:r>
          </a:p>
          <a:p>
            <a:r>
              <a:rPr lang="de-DE" dirty="0" smtClean="0"/>
              <a:t>Übersicht ergänzt mit Versorgungsstatus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032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Warum werden Felder wie Bundesland, Kontaktdaten (selbe Reihenfolge) und Kategorien nicht befüllt?</a:t>
            </a:r>
          </a:p>
          <a:p>
            <a:r>
              <a:rPr lang="de-DE" dirty="0"/>
              <a:t>Assistenten</a:t>
            </a:r>
          </a:p>
          <a:p>
            <a:r>
              <a:rPr lang="de-DE" dirty="0"/>
              <a:t>	Urlaubs- und Krankheitsvertretung</a:t>
            </a:r>
          </a:p>
          <a:p>
            <a:r>
              <a:rPr lang="de-DE" dirty="0"/>
              <a:t>		Daten sind die neue Währung</a:t>
            </a:r>
          </a:p>
          <a:p>
            <a:endParaRPr lang="de-DE" dirty="0"/>
          </a:p>
          <a:p>
            <a:r>
              <a:rPr lang="de-DE" dirty="0"/>
              <a:t>Umsatzplanungen</a:t>
            </a:r>
          </a:p>
          <a:p>
            <a:r>
              <a:rPr lang="de-DE" dirty="0"/>
              <a:t>	</a:t>
            </a:r>
            <a:r>
              <a:rPr lang="de-DE" b="1" dirty="0" smtClean="0">
                <a:solidFill>
                  <a:srgbClr val="FF0000"/>
                </a:solidFill>
              </a:rPr>
              <a:t>Bestandsanalyse (QWS 2 aus Mai 2022)</a:t>
            </a:r>
            <a:endParaRPr lang="de-DE" b="1" dirty="0">
              <a:solidFill>
                <a:srgbClr val="FF0000"/>
              </a:solidFill>
            </a:endParaRPr>
          </a:p>
          <a:p>
            <a:r>
              <a:rPr lang="de-DE" dirty="0"/>
              <a:t>		Service-Check nach Kundenkategorien </a:t>
            </a:r>
          </a:p>
          <a:p>
            <a:r>
              <a:rPr lang="de-DE" dirty="0"/>
              <a:t>		(</a:t>
            </a:r>
            <a:r>
              <a:rPr lang="de-DE" b="1" u="sng" dirty="0">
                <a:solidFill>
                  <a:srgbClr val="FF0000"/>
                </a:solidFill>
              </a:rPr>
              <a:t>Risikotexte</a:t>
            </a:r>
            <a:r>
              <a:rPr lang="de-DE" dirty="0"/>
              <a:t>!?)</a:t>
            </a:r>
          </a:p>
          <a:p>
            <a:endParaRPr lang="de-DE" dirty="0"/>
          </a:p>
          <a:p>
            <a:r>
              <a:rPr lang="de-DE" b="1" dirty="0" err="1">
                <a:solidFill>
                  <a:srgbClr val="FF0000"/>
                </a:solidFill>
              </a:rPr>
              <a:t>Geb.karten</a:t>
            </a:r>
            <a:r>
              <a:rPr lang="de-DE" dirty="0"/>
              <a:t>, Marktplatz, Weihnachtsgrüße und und und…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Admin (SA)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xmlns="" id="{99DACF67-05FB-269C-5A9D-5D6A3BAAC3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2200940"/>
              </p:ext>
            </p:extLst>
          </p:nvPr>
        </p:nvGraphicFramePr>
        <p:xfrm>
          <a:off x="7022968" y="2389973"/>
          <a:ext cx="4689607" cy="33270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Arbeitsblatt" r:id="rId3" imgW="12941300" imgH="45897800" progId="Excel.Sheet.12">
                  <p:embed/>
                </p:oleObj>
              </mc:Choice>
              <mc:Fallback>
                <p:oleObj name="Arbeitsblatt" r:id="rId3" imgW="12941300" imgH="458978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22968" y="2389973"/>
                        <a:ext cx="4689607" cy="33270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583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C81565A8-7B12-7E60-957E-01265B3E9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FE188191-74BE-4FAD-F3BE-58D6EBFF0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Sonstiges</a:t>
            </a:r>
          </a:p>
        </p:txBody>
      </p:sp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xmlns="" id="{BF413664-153E-A73F-9BFD-50FBD51934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414" y="1527173"/>
            <a:ext cx="5683835" cy="505694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xmlns="" id="{C2D1D208-FF94-7E62-09AD-682B13E56585}"/>
                  </a:ext>
                </a:extLst>
              </p14:cNvPr>
              <p14:cNvContentPartPr/>
              <p14:nvPr/>
            </p14:nvContentPartPr>
            <p14:xfrm>
              <a:off x="4919857" y="4562154"/>
              <a:ext cx="2212560" cy="6156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C2D1D208-FF94-7E62-09AD-682B13E5658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65857" y="4454154"/>
                <a:ext cx="2320200" cy="27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Freihand 7">
                <a:extLst>
                  <a:ext uri="{FF2B5EF4-FFF2-40B4-BE49-F238E27FC236}">
                    <a16:creationId xmlns:a16="http://schemas.microsoft.com/office/drawing/2014/main" xmlns="" id="{C406A9C5-1DBE-3A94-D40B-ACADD01662F0}"/>
                  </a:ext>
                </a:extLst>
              </p14:cNvPr>
              <p14:cNvContentPartPr/>
              <p14:nvPr/>
            </p14:nvContentPartPr>
            <p14:xfrm>
              <a:off x="4960177" y="6359994"/>
              <a:ext cx="1259640" cy="3168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C406A9C5-1DBE-3A94-D40B-ACADD01662F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06537" y="6252354"/>
                <a:ext cx="1367280" cy="24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340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xempus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9970123E-61E2-6217-9BE6-C0F0AF1A5B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98" y="2781961"/>
            <a:ext cx="6657674" cy="357019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23EC4A23-AACA-59DC-1C76-0CF5C6D7FC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472" y="1494533"/>
            <a:ext cx="5393197" cy="289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5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4E970774-7287-078A-985A-2E60D7E0F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31E80558-7009-27CA-7390-F7DC6B2D38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Vermögensbericht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7BBBA316-2C1F-80B3-E7E4-1002ED41D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finfire</a:t>
            </a:r>
            <a:endParaRPr lang="de-DE" dirty="0"/>
          </a:p>
        </p:txBody>
      </p:sp>
      <p:pic>
        <p:nvPicPr>
          <p:cNvPr id="6" name="Grafik 5" descr="Ein Bild, das Tisch enthält.&#10;&#10;Automatisch generierte Beschreibung">
            <a:extLst>
              <a:ext uri="{FF2B5EF4-FFF2-40B4-BE49-F238E27FC236}">
                <a16:creationId xmlns:a16="http://schemas.microsoft.com/office/drawing/2014/main" xmlns="" id="{0B420014-5725-14C6-96E6-AA3449622E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462" y="691977"/>
            <a:ext cx="4303927" cy="608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Vorlagen einmal anders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20" y="1578123"/>
            <a:ext cx="7938296" cy="4956595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8536073" y="2056557"/>
            <a:ext cx="2813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hlinkClick r:id="rId3"/>
              </a:rPr>
              <a:t>http://www.afm-berater.de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363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Mal anders?</a:t>
            </a:r>
          </a:p>
          <a:p>
            <a:r>
              <a:rPr lang="de-DE" dirty="0"/>
              <a:t>	</a:t>
            </a:r>
            <a:r>
              <a:rPr lang="de-DE" dirty="0" smtClean="0"/>
              <a:t>C und D Kunden </a:t>
            </a:r>
          </a:p>
          <a:p>
            <a:r>
              <a:rPr lang="de-DE" dirty="0"/>
              <a:t>	</a:t>
            </a:r>
            <a:r>
              <a:rPr lang="de-DE" dirty="0" smtClean="0"/>
              <a:t>	an Mitarbeiter (AD + ID übergeben?)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Service Check</a:t>
            </a:r>
            <a:endParaRPr lang="de-DE" dirty="0"/>
          </a:p>
        </p:txBody>
      </p:sp>
      <p:pic>
        <p:nvPicPr>
          <p:cNvPr id="2051" name="Grafik 8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20" y="3355664"/>
            <a:ext cx="4736920" cy="2996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Grafik 10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738" y="3239422"/>
            <a:ext cx="5095875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/>
        </p:nvSpPr>
        <p:spPr>
          <a:xfrm>
            <a:off x="5727580" y="19662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>
                <a:hlinkClick r:id="rId4"/>
              </a:rPr>
              <a:t>https://</a:t>
            </a:r>
            <a:r>
              <a:rPr lang="de-DE" dirty="0" smtClean="0">
                <a:hlinkClick r:id="rId4"/>
              </a:rPr>
              <a:t>www.surveymonkey.de/welcome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848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Bestandsanalyse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61D85DD8-1E37-DD9D-001F-3A609BF64F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20" y="4035151"/>
            <a:ext cx="10929592" cy="270886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0D38529D-F2AB-96A2-B2E5-8F46E811C1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753" y="1525462"/>
            <a:ext cx="5459078" cy="2708861"/>
          </a:xfrm>
          <a:prstGeom prst="rect">
            <a:avLst/>
          </a:prstGeom>
        </p:spPr>
      </p:pic>
      <p:sp>
        <p:nvSpPr>
          <p:cNvPr id="7" name="Pfeil nach rechts 6">
            <a:extLst>
              <a:ext uri="{FF2B5EF4-FFF2-40B4-BE49-F238E27FC236}">
                <a16:creationId xmlns:a16="http://schemas.microsoft.com/office/drawing/2014/main" xmlns="" id="{4AB0FBE2-EBCF-D7D8-B7F3-ECCB15DCCA96}"/>
              </a:ext>
            </a:extLst>
          </p:cNvPr>
          <p:cNvSpPr/>
          <p:nvPr/>
        </p:nvSpPr>
        <p:spPr>
          <a:xfrm rot="10800000">
            <a:off x="8370675" y="2581188"/>
            <a:ext cx="463296" cy="298704"/>
          </a:xfrm>
          <a:prstGeom prst="rightArrow">
            <a:avLst/>
          </a:prstGeom>
          <a:solidFill>
            <a:srgbClr val="C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rechts 7">
            <a:extLst>
              <a:ext uri="{FF2B5EF4-FFF2-40B4-BE49-F238E27FC236}">
                <a16:creationId xmlns:a16="http://schemas.microsoft.com/office/drawing/2014/main" xmlns="" id="{0B6B8098-A110-56BA-B8CC-44D16169B504}"/>
              </a:ext>
            </a:extLst>
          </p:cNvPr>
          <p:cNvSpPr/>
          <p:nvPr/>
        </p:nvSpPr>
        <p:spPr>
          <a:xfrm rot="10800000">
            <a:off x="9669753" y="2819395"/>
            <a:ext cx="463296" cy="298704"/>
          </a:xfrm>
          <a:prstGeom prst="rightArrow">
            <a:avLst/>
          </a:prstGeom>
          <a:solidFill>
            <a:srgbClr val="C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rechts 8">
            <a:extLst>
              <a:ext uri="{FF2B5EF4-FFF2-40B4-BE49-F238E27FC236}">
                <a16:creationId xmlns:a16="http://schemas.microsoft.com/office/drawing/2014/main" xmlns="" id="{1E1E7EC7-260C-2243-3FB8-D695B1A4511E}"/>
              </a:ext>
            </a:extLst>
          </p:cNvPr>
          <p:cNvSpPr/>
          <p:nvPr/>
        </p:nvSpPr>
        <p:spPr>
          <a:xfrm rot="10800000">
            <a:off x="10381967" y="3008781"/>
            <a:ext cx="463296" cy="298704"/>
          </a:xfrm>
          <a:prstGeom prst="rightArrow">
            <a:avLst/>
          </a:prstGeom>
          <a:solidFill>
            <a:srgbClr val="C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 nach rechts 9">
            <a:extLst>
              <a:ext uri="{FF2B5EF4-FFF2-40B4-BE49-F238E27FC236}">
                <a16:creationId xmlns:a16="http://schemas.microsoft.com/office/drawing/2014/main" xmlns="" id="{FFE148BA-B91C-C264-D18D-CAAC864BCAE3}"/>
              </a:ext>
            </a:extLst>
          </p:cNvPr>
          <p:cNvSpPr/>
          <p:nvPr/>
        </p:nvSpPr>
        <p:spPr>
          <a:xfrm rot="10800000">
            <a:off x="5644896" y="4050002"/>
            <a:ext cx="463296" cy="298704"/>
          </a:xfrm>
          <a:prstGeom prst="rightArrow">
            <a:avLst/>
          </a:prstGeom>
          <a:solidFill>
            <a:srgbClr val="C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rechts 10">
            <a:extLst>
              <a:ext uri="{FF2B5EF4-FFF2-40B4-BE49-F238E27FC236}">
                <a16:creationId xmlns:a16="http://schemas.microsoft.com/office/drawing/2014/main" xmlns="" id="{953DF5C9-5D3C-58A2-48EF-48788B7CD323}"/>
              </a:ext>
            </a:extLst>
          </p:cNvPr>
          <p:cNvSpPr/>
          <p:nvPr/>
        </p:nvSpPr>
        <p:spPr>
          <a:xfrm rot="10800000">
            <a:off x="4411643" y="6385366"/>
            <a:ext cx="463296" cy="298704"/>
          </a:xfrm>
          <a:prstGeom prst="rightArrow">
            <a:avLst/>
          </a:prstGeom>
          <a:solidFill>
            <a:srgbClr val="C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364220" y="1695766"/>
            <a:ext cx="44252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Wer hat dieses Jahr die Bestandsanalyse</a:t>
            </a:r>
          </a:p>
          <a:p>
            <a:r>
              <a:rPr lang="de-DE" dirty="0" smtClean="0"/>
              <a:t>gemacht?</a:t>
            </a:r>
          </a:p>
          <a:p>
            <a:r>
              <a:rPr lang="de-DE" dirty="0" smtClean="0"/>
              <a:t>Wenn ja, mit welcher Erkenntnis?</a:t>
            </a:r>
          </a:p>
          <a:p>
            <a:r>
              <a:rPr lang="de-DE" dirty="0" smtClean="0"/>
              <a:t>Wenn nein, warum?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368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Service Check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231" y="1555047"/>
            <a:ext cx="6298930" cy="516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75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7EB81FAD-3049-5549-A65F-46C81503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45EF2302-CA0E-7E29-ADB3-77B0389026E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Vertragsübersicht &amp; Optimierungsvorschläge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F02BE1C5-47F2-103D-C250-E047897C6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Risikotexte als Vorlage</a:t>
            </a:r>
          </a:p>
        </p:txBody>
      </p:sp>
      <p:pic>
        <p:nvPicPr>
          <p:cNvPr id="6" name="Grafik 5" descr="Ein Bild, das Tisch enthält.&#10;&#10;Automatisch generierte Beschreibung">
            <a:extLst>
              <a:ext uri="{FF2B5EF4-FFF2-40B4-BE49-F238E27FC236}">
                <a16:creationId xmlns:a16="http://schemas.microsoft.com/office/drawing/2014/main" xmlns="" id="{0740B8B4-D0DF-6848-0976-2C18049C83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323" y="1586417"/>
            <a:ext cx="6463597" cy="484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3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Geburtstag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467" y="1508289"/>
            <a:ext cx="5349711" cy="534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6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DF982254-A151-E5F0-9CB7-165F4F709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29177E49-49DC-DF7F-2569-7E5E5DB68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Admin (SA)</a:t>
            </a:r>
          </a:p>
        </p:txBody>
      </p:sp>
      <p:pic>
        <p:nvPicPr>
          <p:cNvPr id="6" name="Grafik 5" descr="Ein Bild, das Tisch enthält.&#10;&#10;Automatisch generierte Beschreibung">
            <a:extLst>
              <a:ext uri="{FF2B5EF4-FFF2-40B4-BE49-F238E27FC236}">
                <a16:creationId xmlns:a16="http://schemas.microsoft.com/office/drawing/2014/main" xmlns="" id="{51739A49-E439-C2BC-3A4C-B09459BACC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19" y="1536625"/>
            <a:ext cx="10003099" cy="522414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xmlns="" id="{8CF85F5D-2676-2870-503A-DCA6EDF18A08}"/>
                  </a:ext>
                </a:extLst>
              </p14:cNvPr>
              <p14:cNvContentPartPr/>
              <p14:nvPr/>
            </p14:nvContentPartPr>
            <p14:xfrm>
              <a:off x="3892057" y="4180554"/>
              <a:ext cx="2035080" cy="206892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8CF85F5D-2676-2870-503A-DCA6EDF18A0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38417" y="4072914"/>
                <a:ext cx="2142720" cy="2284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43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 Test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130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err="1"/>
              <a:t>Sach</a:t>
            </a:r>
            <a:r>
              <a:rPr lang="de-DE" dirty="0"/>
              <a:t> &amp; Unterschrift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</a:t>
            </a:r>
            <a:r>
              <a:rPr lang="de-DE" dirty="0" err="1"/>
              <a:t>Consult</a:t>
            </a:r>
            <a:r>
              <a:rPr lang="de-DE" dirty="0"/>
              <a:t> (SC)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5EE5E3DC-9476-AD2E-7C0F-C5B366B0E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680" y="1549082"/>
            <a:ext cx="7772400" cy="480307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xmlns="" id="{9CD9D56E-0426-4C23-524E-C9E044222E4A}"/>
                  </a:ext>
                </a:extLst>
              </p14:cNvPr>
              <p14:cNvContentPartPr/>
              <p14:nvPr/>
            </p14:nvContentPartPr>
            <p14:xfrm>
              <a:off x="3639697" y="2729034"/>
              <a:ext cx="1268640" cy="720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9CD9D56E-0426-4C23-524E-C9E044222E4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86057" y="2621034"/>
                <a:ext cx="1376280" cy="22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Freihand 7">
                <a:extLst>
                  <a:ext uri="{FF2B5EF4-FFF2-40B4-BE49-F238E27FC236}">
                    <a16:creationId xmlns:a16="http://schemas.microsoft.com/office/drawing/2014/main" xmlns="" id="{41B44845-8D0E-A49D-E81B-CCC0D691C198}"/>
                  </a:ext>
                </a:extLst>
              </p14:cNvPr>
              <p14:cNvContentPartPr/>
              <p14:nvPr/>
            </p14:nvContentPartPr>
            <p14:xfrm>
              <a:off x="3242257" y="3612114"/>
              <a:ext cx="2777040" cy="2088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41B44845-8D0E-A49D-E81B-CCC0D691C19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88617" y="3504114"/>
                <a:ext cx="2884680" cy="23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Freihand 8">
                <a:extLst>
                  <a:ext uri="{FF2B5EF4-FFF2-40B4-BE49-F238E27FC236}">
                    <a16:creationId xmlns:a16="http://schemas.microsoft.com/office/drawing/2014/main" xmlns="" id="{F42BB0FA-3C3F-4C98-4AB0-F30751E06B3A}"/>
                  </a:ext>
                </a:extLst>
              </p14:cNvPr>
              <p14:cNvContentPartPr/>
              <p14:nvPr/>
            </p14:nvContentPartPr>
            <p14:xfrm>
              <a:off x="3991057" y="3046554"/>
              <a:ext cx="1177560" cy="30240"/>
            </p14:xfrm>
          </p:contentPart>
        </mc:Choice>
        <mc:Fallback xmlns="">
          <p:pic>
            <p:nvPicPr>
              <p:cNvPr id="9" name="Freihand 8">
                <a:extLst>
                  <a:ext uri="{FF2B5EF4-FFF2-40B4-BE49-F238E27FC236}">
                    <a16:creationId xmlns:a16="http://schemas.microsoft.com/office/drawing/2014/main" id="{F42BB0FA-3C3F-4C98-4AB0-F30751E06B3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37417" y="2938914"/>
                <a:ext cx="1285200" cy="245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9674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afm_Master_16_9(1)</Template>
  <TotalTime>0</TotalTime>
  <Words>221</Words>
  <Application>Microsoft Office PowerPoint</Application>
  <PresentationFormat>Breitbild</PresentationFormat>
  <Paragraphs>79</Paragraphs>
  <Slides>24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0" baseType="lpstr">
      <vt:lpstr>Arial</vt:lpstr>
      <vt:lpstr>Calibri</vt:lpstr>
      <vt:lpstr>Symbol</vt:lpstr>
      <vt:lpstr>Wingdings</vt:lpstr>
      <vt:lpstr>Design_afm</vt:lpstr>
      <vt:lpstr>Arbeitsblatt</vt:lpstr>
      <vt:lpstr>QWS I Aus der vertrieblichen Praxis </vt:lpstr>
      <vt:lpstr>Smart Admin (SA)</vt:lpstr>
      <vt:lpstr>Bestandsanalyse</vt:lpstr>
      <vt:lpstr>Service Check</vt:lpstr>
      <vt:lpstr>Risikotexte als Vorlage</vt:lpstr>
      <vt:lpstr>Geburtstag</vt:lpstr>
      <vt:lpstr>Smart Admin (SA)</vt:lpstr>
      <vt:lpstr>SC Test</vt:lpstr>
      <vt:lpstr>Smart Consult (SC)</vt:lpstr>
      <vt:lpstr>Smart Consult (SC)</vt:lpstr>
      <vt:lpstr>Smart Consult (SC)</vt:lpstr>
      <vt:lpstr>Smart Consult Analyse I finanzplan</vt:lpstr>
      <vt:lpstr>Smart Consult Analyse I finanzplan</vt:lpstr>
      <vt:lpstr>Smart Consult Analyse I finanzplan</vt:lpstr>
      <vt:lpstr>Smart Consult ./. Morgen &amp; morgen ./. Level 9</vt:lpstr>
      <vt:lpstr>Smart Consult ./. Morgen &amp; morgen ./. Level 9</vt:lpstr>
      <vt:lpstr>Smart Consult ./. Morgen &amp; morgen ./. Level 9</vt:lpstr>
      <vt:lpstr>Finanzplaner pro</vt:lpstr>
      <vt:lpstr>Finanzplaner pro</vt:lpstr>
      <vt:lpstr>Sonstiges</vt:lpstr>
      <vt:lpstr>xempus</vt:lpstr>
      <vt:lpstr>finfire</vt:lpstr>
      <vt:lpstr>Vorlagen einmal anders</vt:lpstr>
      <vt:lpstr>Service Check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QWS I Aus der vertrieblichen Praxis</dc:title>
  <dc:creator>Schiller, Michael</dc:creator>
  <cp:lastModifiedBy>Schiller, Michael</cp:lastModifiedBy>
  <cp:revision>27</cp:revision>
  <cp:lastPrinted>2019-08-21T13:01:55Z</cp:lastPrinted>
  <dcterms:created xsi:type="dcterms:W3CDTF">2023-02-16T16:23:18Z</dcterms:created>
  <dcterms:modified xsi:type="dcterms:W3CDTF">2023-02-28T10:17:26Z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1667609479</vt:i4>
  </property>
  <property fmtid="{D5CDD505-2E9C-101B-9397-08002B2CF9AE}" pid="3" name="_NewReviewCycle">
    <vt:lpwstr/>
  </property>
  <property fmtid="{D5CDD505-2E9C-101B-9397-08002B2CF9AE}" pid="4" name="_EmailSubject">
    <vt:lpwstr>QW I &amp; JAT 2023 I Präsentation</vt:lpwstr>
  </property>
  <property fmtid="{D5CDD505-2E9C-101B-9397-08002B2CF9AE}" pid="5" name="_AuthorEmail">
    <vt:lpwstr>Schiller@afm-gruppe.de</vt:lpwstr>
  </property>
  <property fmtid="{D5CDD505-2E9C-101B-9397-08002B2CF9AE}" pid="6" name="_AuthorEmailDisplayName">
    <vt:lpwstr>Schiller, Michael</vt:lpwstr>
  </property>
</Properties>
</file>