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21.xml" ContentType="application/vnd.openxmlformats-officedocument.presentationml.slide+xml"/>
  <Override PartName="/ppt/slides/slide17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375" r:id="rId3"/>
    <p:sldId id="428" r:id="rId4"/>
    <p:sldId id="429" r:id="rId5"/>
    <p:sldId id="433" r:id="rId6"/>
    <p:sldId id="430" r:id="rId7"/>
    <p:sldId id="431" r:id="rId8"/>
    <p:sldId id="432" r:id="rId9"/>
    <p:sldId id="427" r:id="rId10"/>
    <p:sldId id="420" r:id="rId11"/>
    <p:sldId id="426" r:id="rId12"/>
    <p:sldId id="421" r:id="rId13"/>
    <p:sldId id="434" r:id="rId14"/>
    <p:sldId id="435" r:id="rId15"/>
    <p:sldId id="436" r:id="rId16"/>
    <p:sldId id="438" r:id="rId17"/>
    <p:sldId id="437" r:id="rId18"/>
    <p:sldId id="439" r:id="rId19"/>
    <p:sldId id="422" r:id="rId20"/>
    <p:sldId id="423" r:id="rId21"/>
    <p:sldId id="424" r:id="rId22"/>
  </p:sldIdLst>
  <p:sldSz cx="12192000" cy="6858000"/>
  <p:notesSz cx="6794500" cy="100076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D6D6"/>
    <a:srgbClr val="EDEDED"/>
    <a:srgbClr val="AAA295"/>
    <a:srgbClr val="D0CECE"/>
    <a:srgbClr val="FF3399"/>
    <a:srgbClr val="1D2D4B"/>
    <a:srgbClr val="137C9B"/>
    <a:srgbClr val="C60000"/>
    <a:srgbClr val="5C87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6" autoAdjust="0"/>
    <p:restoredTop sz="96866" autoAdjust="0"/>
  </p:normalViewPr>
  <p:slideViewPr>
    <p:cSldViewPr snapToGrid="0" showGuides="1">
      <p:cViewPr varScale="1">
        <p:scale>
          <a:sx n="85" d="100"/>
          <a:sy n="85" d="100"/>
        </p:scale>
        <p:origin x="499" y="48"/>
      </p:cViewPr>
      <p:guideLst>
        <p:guide orient="horz" pos="4315"/>
        <p:guide pos="76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28.02.2023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28.02.2023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1250950"/>
            <a:ext cx="6003925" cy="3378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816157"/>
            <a:ext cx="5435600" cy="394049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72891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394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1757563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850791"/>
            <a:ext cx="3325659" cy="46738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 smtClean="0"/>
              <a:t>Bild durch Klicken auf Symbol hinzufügen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0"/>
          </p:nvPr>
        </p:nvSpPr>
        <p:spPr>
          <a:xfrm>
            <a:off x="4494524" y="1803381"/>
            <a:ext cx="4351411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6467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10" orient="horz" pos="1162" userDrawn="1">
          <p15:clr>
            <a:srgbClr val="FBAE40"/>
          </p15:clr>
        </p15:guide>
        <p15:guide id="12" orient="horz" pos="411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7221239" y="1797696"/>
            <a:ext cx="3183255" cy="4224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 smtClean="0"/>
              <a:t>Bild durch Klicken auf Symbol hinzufügen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803381"/>
            <a:ext cx="11345480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0889092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_Unterüberschrifte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2"/>
          </p:nvPr>
        </p:nvSpPr>
        <p:spPr>
          <a:xfrm>
            <a:off x="370036" y="2281237"/>
            <a:ext cx="11342539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1238" y="4183952"/>
            <a:ext cx="11351337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8" name="Textplatzhalter 3"/>
          <p:cNvSpPr>
            <a:spLocks noGrp="1"/>
          </p:cNvSpPr>
          <p:nvPr>
            <p:ph type="body" sz="half" idx="13"/>
          </p:nvPr>
        </p:nvSpPr>
        <p:spPr>
          <a:xfrm>
            <a:off x="341052" y="4704887"/>
            <a:ext cx="11371524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3469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16381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89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43971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zeilige 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71549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89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48427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nanga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9281"/>
            <a:ext cx="11344128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4327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1"/>
          </p:nvPr>
        </p:nvSpPr>
        <p:spPr>
          <a:xfrm>
            <a:off x="379561" y="5752631"/>
            <a:ext cx="11333014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150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4" orient="horz" pos="70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Unterüberschrift_Tex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8899" y="1722200"/>
            <a:ext cx="11354790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/>
          </p:nvPr>
        </p:nvSpPr>
        <p:spPr>
          <a:xfrm>
            <a:off x="368454" y="2281237"/>
            <a:ext cx="11344122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803" y="4674327"/>
            <a:ext cx="1134477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98326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79425" y="1979613"/>
            <a:ext cx="10313988" cy="4618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Tabelle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3228627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Überschrift_zweizeilig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2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79425" y="1979613"/>
            <a:ext cx="10313988" cy="4618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Tabelle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6374444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mi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2281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23705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4" orient="horz" pos="709" userDrawn="1">
          <p15:clr>
            <a:srgbClr val="FBAE40"/>
          </p15:clr>
        </p15:guide>
        <p15:guide id="6" orient="horz" pos="1298" userDrawn="1">
          <p15:clr>
            <a:srgbClr val="FBAE40"/>
          </p15:clr>
        </p15:guide>
        <p15:guide id="10" orient="horz" pos="1162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Überschrift_zweizeilig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2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79425" y="1979613"/>
            <a:ext cx="10313988" cy="4618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Tabelle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3774582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Diagrammplatzhalter 10"/>
          <p:cNvSpPr>
            <a:spLocks noGrp="1"/>
          </p:cNvSpPr>
          <p:nvPr>
            <p:ph type="chart" sz="quarter" idx="10" hasCustomPrompt="1"/>
          </p:nvPr>
        </p:nvSpPr>
        <p:spPr>
          <a:xfrm>
            <a:off x="479426" y="1959997"/>
            <a:ext cx="10318446" cy="463765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D2D4B"/>
                </a:solidFill>
              </a:defRPr>
            </a:lvl1pPr>
          </a:lstStyle>
          <a:p>
            <a:r>
              <a:rPr lang="de-DE" dirty="0" smtClean="0"/>
              <a:t>Diagramme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161994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1" name="Diagrammplatzhalter 10"/>
          <p:cNvSpPr>
            <a:spLocks noGrp="1"/>
          </p:cNvSpPr>
          <p:nvPr>
            <p:ph type="chart" sz="quarter" idx="10" hasCustomPrompt="1"/>
          </p:nvPr>
        </p:nvSpPr>
        <p:spPr>
          <a:xfrm>
            <a:off x="479426" y="1959997"/>
            <a:ext cx="10318446" cy="463765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D2D4B"/>
                </a:solidFill>
              </a:defRPr>
            </a:lvl1pPr>
          </a:lstStyle>
          <a:p>
            <a:r>
              <a:rPr lang="de-DE" dirty="0" smtClean="0"/>
              <a:t>Diagramme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6518488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_Unterthe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</a:defRPr>
            </a:lvl1pPr>
          </a:lstStyle>
          <a:p>
            <a:r>
              <a:rPr lang="de-DE" dirty="0" smtClean="0"/>
              <a:t>Bild</a:t>
            </a:r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498486"/>
            <a:ext cx="12192000" cy="39568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16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70989" y="2281237"/>
            <a:ext cx="11341586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43665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4" orient="horz" pos="709">
          <p15:clr>
            <a:srgbClr val="FBAE40"/>
          </p15:clr>
        </p15:guide>
        <p15:guide id="6" orient="horz" pos="129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9212" y="1803380"/>
            <a:ext cx="11343363" cy="441326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7328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6" orient="horz" pos="129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1773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7848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10" orient="horz" pos="116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mit_Unterüberschrift_u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71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7458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2281237"/>
            <a:ext cx="1134321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88824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605" y="1809281"/>
            <a:ext cx="1134296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1882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87681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803381"/>
            <a:ext cx="11345480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1945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84319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6" orient="horz" pos="129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xmlns="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2294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60" r:id="rId2"/>
    <p:sldLayoutId id="2147483697" r:id="rId3"/>
    <p:sldLayoutId id="2147483662" r:id="rId4"/>
    <p:sldLayoutId id="2147483686" r:id="rId5"/>
    <p:sldLayoutId id="2147483684" r:id="rId6"/>
    <p:sldLayoutId id="2147483678" r:id="rId7"/>
    <p:sldLayoutId id="2147483685" r:id="rId8"/>
    <p:sldLayoutId id="2147483689" r:id="rId9"/>
    <p:sldLayoutId id="2147483679" r:id="rId10"/>
    <p:sldLayoutId id="2147483681" r:id="rId11"/>
    <p:sldLayoutId id="2147483680" r:id="rId12"/>
    <p:sldLayoutId id="2147483690" r:id="rId13"/>
    <p:sldLayoutId id="2147483682" r:id="rId14"/>
    <p:sldLayoutId id="2147483691" r:id="rId15"/>
    <p:sldLayoutId id="2147483687" r:id="rId16"/>
    <p:sldLayoutId id="2147483688" r:id="rId17"/>
    <p:sldLayoutId id="2147483692" r:id="rId18"/>
    <p:sldLayoutId id="2147483693" r:id="rId19"/>
    <p:sldLayoutId id="2147483696" r:id="rId20"/>
    <p:sldLayoutId id="2147483695" r:id="rId21"/>
    <p:sldLayoutId id="2147483694" r:id="rId2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3" pos="302">
          <p15:clr>
            <a:srgbClr val="F26B43"/>
          </p15:clr>
        </p15:guide>
        <p15:guide id="25" orient="horz" pos="709">
          <p15:clr>
            <a:srgbClr val="F26B43"/>
          </p15:clr>
        </p15:guide>
        <p15:guide id="27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ok.de/pk/cl/uni/pflege/pflegenavigator/pflegeheim/" TargetMode="Externa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364067" y="1874977"/>
            <a:ext cx="1147233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 smtClean="0"/>
              <a:t>Sammlung von Handlungsempfehlungen für die Selektion, Argumentation und das konkrete Vorgehen in der Praxis- Thema Pflege</a:t>
            </a:r>
            <a:endParaRPr lang="de-DE" sz="4000" dirty="0"/>
          </a:p>
          <a:p>
            <a:pPr algn="ctr"/>
            <a:endParaRPr lang="de-DE" sz="2800" dirty="0" smtClean="0"/>
          </a:p>
          <a:p>
            <a:pPr algn="ctr"/>
            <a:endParaRPr lang="de-DE" sz="2800" dirty="0" smtClean="0"/>
          </a:p>
          <a:p>
            <a:pPr algn="ctr"/>
            <a:r>
              <a:rPr lang="de-DE" sz="2800" dirty="0" smtClean="0"/>
              <a:t> </a:t>
            </a:r>
          </a:p>
          <a:p>
            <a:pPr algn="ctr"/>
            <a:endParaRPr lang="de-DE" sz="2800" dirty="0" smtClean="0"/>
          </a:p>
          <a:p>
            <a:pPr algn="ctr"/>
            <a:endParaRPr lang="de-DE" sz="2800" dirty="0"/>
          </a:p>
          <a:p>
            <a:pPr algn="ctr"/>
            <a:r>
              <a:rPr lang="de-DE" sz="2000" dirty="0" smtClean="0"/>
              <a:t>Referent: Karsten Potuzak</a:t>
            </a:r>
          </a:p>
          <a:p>
            <a:pPr algn="ctr"/>
            <a:endParaRPr lang="de-DE" sz="2000" dirty="0" smtClean="0"/>
          </a:p>
          <a:p>
            <a:r>
              <a:rPr lang="de-DE" sz="2000" dirty="0" smtClean="0"/>
              <a:t>Hamburg, den 01. März 2023</a:t>
            </a:r>
          </a:p>
        </p:txBody>
      </p:sp>
    </p:spTree>
    <p:extLst>
      <p:ext uri="{BB962C8B-B14F-4D97-AF65-F5344CB8AC3E}">
        <p14:creationId xmlns:p14="http://schemas.microsoft.com/office/powerpoint/2010/main" val="198682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smtClean="0"/>
              <a:t>121 Anträge Pflegerente in 2022……. ( über 80 Berater ) </a:t>
            </a:r>
          </a:p>
          <a:p>
            <a:pPr>
              <a:lnSpc>
                <a:spcPct val="200000"/>
              </a:lnSpc>
            </a:pPr>
            <a:r>
              <a:rPr lang="de-DE" altLang="de-DE" dirty="0" smtClean="0"/>
              <a:t>4.000.000 </a:t>
            </a:r>
            <a:r>
              <a:rPr lang="de-DE" altLang="de-DE" dirty="0"/>
              <a:t>Pflegebedürftige in Deutschland</a:t>
            </a:r>
          </a:p>
          <a:p>
            <a:pPr>
              <a:lnSpc>
                <a:spcPct val="200000"/>
              </a:lnSpc>
            </a:pPr>
            <a:r>
              <a:rPr lang="de-DE" altLang="de-DE" dirty="0"/>
              <a:t>	1.100 EUR ø-Pflegelücke</a:t>
            </a:r>
          </a:p>
          <a:p>
            <a:pPr>
              <a:lnSpc>
                <a:spcPct val="200000"/>
              </a:lnSpc>
            </a:pPr>
            <a:r>
              <a:rPr lang="de-DE" altLang="de-DE" dirty="0"/>
              <a:t>		1.100 EUR ist das ø-Einkommen eines Rentners</a:t>
            </a:r>
          </a:p>
          <a:p>
            <a:pPr>
              <a:lnSpc>
                <a:spcPct val="200000"/>
              </a:lnSpc>
            </a:pPr>
            <a:r>
              <a:rPr lang="de-DE" altLang="de-DE" dirty="0"/>
              <a:t>			75% der Betroffenen werden zuhause gepflegt</a:t>
            </a:r>
          </a:p>
          <a:p>
            <a:endParaRPr lang="de-DE" alt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smtClean="0"/>
              <a:t>Zahlen, Daten, Fakten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Ausgangslage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14539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de-DE" altLang="de-DE" dirty="0"/>
              <a:t>				7 Jahre ø-Dauer der Pflegebedürftigkeit</a:t>
            </a:r>
          </a:p>
          <a:p>
            <a:pPr>
              <a:lnSpc>
                <a:spcPct val="200000"/>
              </a:lnSpc>
            </a:pPr>
            <a:r>
              <a:rPr lang="de-DE" altLang="de-DE" dirty="0"/>
              <a:t>					73,6 % Anteil in PG 2 und 3</a:t>
            </a:r>
          </a:p>
          <a:p>
            <a:pPr>
              <a:lnSpc>
                <a:spcPct val="200000"/>
              </a:lnSpc>
            </a:pPr>
            <a:r>
              <a:rPr lang="de-DE" altLang="de-DE" dirty="0"/>
              <a:t>						</a:t>
            </a:r>
            <a:r>
              <a:rPr lang="de-DE" altLang="de-DE" dirty="0" smtClean="0"/>
              <a:t>4.000 </a:t>
            </a:r>
            <a:r>
              <a:rPr lang="de-DE" altLang="de-DE" dirty="0"/>
              <a:t>EUR ø-Heimkosten in PG 4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smtClean="0"/>
              <a:t>Zahlen , Daten , Fakten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Ausgangslage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4392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smtClean="0"/>
              <a:t>Erfahrungsaustausch? Bisherige Maßnahmen? Erfahrungen ? Resultate? Einwände?</a:t>
            </a:r>
          </a:p>
          <a:p>
            <a:endParaRPr lang="de-DE" dirty="0"/>
          </a:p>
          <a:p>
            <a:endParaRPr lang="de-DE" dirty="0" smtClean="0"/>
          </a:p>
          <a:p>
            <a:pPr lvl="1"/>
            <a:r>
              <a:rPr lang="de-DE" dirty="0"/>
              <a:t>	</a:t>
            </a:r>
            <a:r>
              <a:rPr lang="de-DE" dirty="0" smtClean="0"/>
              <a:t>			</a:t>
            </a:r>
            <a:r>
              <a:rPr lang="de-DE" sz="2400" dirty="0" smtClean="0"/>
              <a:t>10 Min Vorbereitungszeit</a:t>
            </a:r>
          </a:p>
          <a:p>
            <a:pPr lvl="1"/>
            <a:r>
              <a:rPr lang="de-DE" dirty="0" smtClean="0"/>
              <a:t>      </a:t>
            </a:r>
            <a:endParaRPr lang="de-DE" sz="2000" dirty="0" smtClean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smtClean="0"/>
              <a:t>Diskussion/Meinungen/Erfahrungen/Widerstände zum Thema Pflege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Brainstorming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0210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smtClean="0"/>
              <a:t>Highlights </a:t>
            </a:r>
          </a:p>
          <a:p>
            <a:r>
              <a:rPr lang="de-DE" dirty="0" smtClean="0"/>
              <a:t>Beratungsansatz-Vergleich VK Auto / Pflege ?</a:t>
            </a:r>
          </a:p>
          <a:p>
            <a:r>
              <a:rPr lang="de-DE" dirty="0" smtClean="0"/>
              <a:t>Beitragsgarantie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smtClean="0"/>
              <a:t>Swiss Life laufender Beitrag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Pflegerente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2964" y="2991846"/>
            <a:ext cx="6659785" cy="3866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781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smtClean="0"/>
              <a:t>Sofortschutz</a:t>
            </a:r>
          </a:p>
          <a:p>
            <a:r>
              <a:rPr lang="de-DE" dirty="0" smtClean="0"/>
              <a:t>Beitrag 78,71 €</a:t>
            </a:r>
          </a:p>
          <a:p>
            <a:r>
              <a:rPr lang="de-DE" dirty="0" smtClean="0"/>
              <a:t>600/900/1.500 (3,4,5 )</a:t>
            </a:r>
          </a:p>
          <a:p>
            <a:r>
              <a:rPr lang="de-DE" dirty="0" smtClean="0"/>
              <a:t>Todesfall 75 %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smtClean="0"/>
              <a:t>Swiss Life laufender Beitrag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Pflege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6165" y="1755536"/>
            <a:ext cx="7847155" cy="5001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85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smtClean="0"/>
              <a:t>RKW nach 20 Jahren:</a:t>
            </a:r>
          </a:p>
          <a:p>
            <a:pPr marL="0" indent="0">
              <a:buNone/>
            </a:pPr>
            <a:r>
              <a:rPr lang="de-DE" dirty="0" smtClean="0"/>
              <a:t>	- 14.240,70 €</a:t>
            </a:r>
            <a:endParaRPr lang="de-DE" dirty="0"/>
          </a:p>
          <a:p>
            <a:r>
              <a:rPr lang="de-DE" dirty="0" smtClean="0"/>
              <a:t>Gezahlte Beiträge nach 20 Jahren:</a:t>
            </a:r>
          </a:p>
          <a:p>
            <a:pPr marL="0" indent="0">
              <a:buNone/>
            </a:pPr>
            <a:r>
              <a:rPr lang="de-DE" dirty="0" smtClean="0"/>
              <a:t>	- 18.890,40 €</a:t>
            </a:r>
            <a:endParaRPr lang="de-DE" dirty="0"/>
          </a:p>
          <a:p>
            <a:r>
              <a:rPr lang="de-DE" dirty="0" smtClean="0"/>
              <a:t>„Verlust“:</a:t>
            </a:r>
          </a:p>
          <a:p>
            <a:pPr marL="0" indent="0">
              <a:buNone/>
            </a:pPr>
            <a:r>
              <a:rPr lang="de-DE" dirty="0"/>
              <a:t>	</a:t>
            </a:r>
            <a:r>
              <a:rPr lang="de-DE" dirty="0" smtClean="0"/>
              <a:t>- 4.619,70 €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smtClean="0"/>
              <a:t>Swiss Life laufender Beitrag RKW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Pflegerente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959" y="2581836"/>
            <a:ext cx="7335963" cy="427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4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smtClean="0"/>
              <a:t>Sofortschutz</a:t>
            </a:r>
          </a:p>
          <a:p>
            <a:r>
              <a:rPr lang="de-DE" dirty="0" smtClean="0"/>
              <a:t>Beitrag: 28.260,01 €</a:t>
            </a:r>
          </a:p>
          <a:p>
            <a:r>
              <a:rPr lang="de-DE" dirty="0" smtClean="0"/>
              <a:t>600/900/1.200 (3/4/5)</a:t>
            </a:r>
          </a:p>
          <a:p>
            <a:r>
              <a:rPr lang="de-DE" dirty="0" smtClean="0"/>
              <a:t>Todesfall 75 % </a:t>
            </a:r>
          </a:p>
          <a:p>
            <a:endParaRPr lang="de-DE" dirty="0" smtClean="0"/>
          </a:p>
          <a:p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smtClean="0"/>
              <a:t>Swiss Life Einmalbeitrag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Pflegerente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4870" y="2151295"/>
            <a:ext cx="8857129" cy="409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59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9953" y="2339215"/>
            <a:ext cx="6503160" cy="4012942"/>
          </a:xfrm>
          <a:prstGeom prst="rect">
            <a:avLst/>
          </a:prstGeom>
        </p:spPr>
      </p:pic>
      <p:sp>
        <p:nvSpPr>
          <p:cNvPr id="2" name="Textplatzhalt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smtClean="0"/>
              <a:t>RKW nach 20 Jahren:</a:t>
            </a:r>
          </a:p>
          <a:p>
            <a:pPr marL="0" indent="0">
              <a:buNone/>
            </a:pPr>
            <a:r>
              <a:rPr lang="de-DE" dirty="0" smtClean="0"/>
              <a:t>	- 36.485,37 €</a:t>
            </a:r>
            <a:endParaRPr lang="de-DE" dirty="0"/>
          </a:p>
          <a:p>
            <a:r>
              <a:rPr lang="de-DE" dirty="0" smtClean="0"/>
              <a:t>Gezahlte Beiträge:</a:t>
            </a:r>
          </a:p>
          <a:p>
            <a:pPr marL="0" indent="0">
              <a:buNone/>
            </a:pPr>
            <a:r>
              <a:rPr lang="de-DE" dirty="0"/>
              <a:t>	</a:t>
            </a:r>
            <a:r>
              <a:rPr lang="de-DE" dirty="0" smtClean="0"/>
              <a:t>- 28.260,01 €</a:t>
            </a:r>
            <a:endParaRPr lang="de-DE" dirty="0"/>
          </a:p>
          <a:p>
            <a:r>
              <a:rPr lang="de-DE" dirty="0" smtClean="0"/>
              <a:t>Überschuss:</a:t>
            </a:r>
          </a:p>
          <a:p>
            <a:pPr marL="0" indent="0">
              <a:buNone/>
            </a:pPr>
            <a:r>
              <a:rPr lang="de-DE" dirty="0" smtClean="0"/>
              <a:t>	- 8.224,64 €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smtClean="0"/>
              <a:t>Swiss Life Einmalbeitrag RKW/gezahlte Beiträge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Pflege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0830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smtClean="0"/>
              <a:t>Argumentation beim Verkauf der Pflege</a:t>
            </a:r>
            <a:endParaRPr lang="de-DE" dirty="0"/>
          </a:p>
          <a:p>
            <a:r>
              <a:rPr lang="de-DE" dirty="0"/>
              <a:t>Pflege als Produktbezogene Beratung oder alle biometrischen Risiken</a:t>
            </a:r>
            <a:r>
              <a:rPr lang="de-DE" dirty="0" smtClean="0"/>
              <a:t>?</a:t>
            </a:r>
          </a:p>
          <a:p>
            <a:r>
              <a:rPr lang="de-DE" dirty="0" smtClean="0"/>
              <a:t>Lösungsansätze? Ideen zur Umsetzung ? Maßnahmen? </a:t>
            </a:r>
          </a:p>
          <a:p>
            <a:r>
              <a:rPr lang="de-DE" dirty="0" smtClean="0"/>
              <a:t>Vertriebliche Ideen in der Beratung? z.B.: VK-Pflege</a:t>
            </a:r>
          </a:p>
          <a:p>
            <a:endParaRPr lang="de-DE" dirty="0"/>
          </a:p>
          <a:p>
            <a:endParaRPr lang="de-DE" dirty="0" smtClean="0"/>
          </a:p>
          <a:p>
            <a:pPr lvl="1"/>
            <a:r>
              <a:rPr lang="de-DE" dirty="0"/>
              <a:t>	</a:t>
            </a:r>
            <a:r>
              <a:rPr lang="de-DE" dirty="0" smtClean="0"/>
              <a:t>			</a:t>
            </a:r>
            <a:r>
              <a:rPr lang="de-DE" sz="2400" dirty="0" smtClean="0"/>
              <a:t>10 Min Vorbereitungszeit</a:t>
            </a:r>
            <a:endParaRPr lang="de-DE" sz="2400" dirty="0"/>
          </a:p>
          <a:p>
            <a:pPr marL="0" indent="0">
              <a:buNone/>
            </a:pPr>
            <a:r>
              <a:rPr lang="de-DE" dirty="0"/>
              <a:t>	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smtClean="0"/>
              <a:t>Brainstorming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Pflege	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438691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smtClean="0"/>
              <a:t>PK-Berater: Selektionen der Kunden:</a:t>
            </a:r>
          </a:p>
          <a:p>
            <a:pPr marL="742950" lvl="1" indent="-285750">
              <a:buFontTx/>
              <a:buChar char="-"/>
            </a:pPr>
            <a:r>
              <a:rPr lang="de-DE" dirty="0" smtClean="0"/>
              <a:t>Priorisieren nach VIP/A, Hausbesitzer, Familien</a:t>
            </a:r>
          </a:p>
          <a:p>
            <a:pPr marL="742950" lvl="1" indent="-285750">
              <a:buFontTx/>
              <a:buChar char="-"/>
            </a:pPr>
            <a:r>
              <a:rPr lang="de-DE" dirty="0" smtClean="0"/>
              <a:t>Grundsätzlich Kunden ohne </a:t>
            </a:r>
            <a:r>
              <a:rPr lang="de-DE" dirty="0" err="1" smtClean="0"/>
              <a:t>Pflegevers</a:t>
            </a:r>
            <a:r>
              <a:rPr lang="de-DE" dirty="0" smtClean="0"/>
              <a:t>. ( Haftungsrelevant) </a:t>
            </a:r>
          </a:p>
          <a:p>
            <a:pPr marL="742950" lvl="1" indent="-285750">
              <a:buFontTx/>
              <a:buChar char="-"/>
            </a:pPr>
            <a:r>
              <a:rPr lang="de-DE" dirty="0" smtClean="0"/>
              <a:t>Zielgruppenansprache als Verkaufsgespräch</a:t>
            </a:r>
          </a:p>
          <a:p>
            <a:pPr marL="742950" lvl="1" indent="-285750">
              <a:buFontTx/>
              <a:buChar char="-"/>
            </a:pPr>
            <a:r>
              <a:rPr lang="de-DE" dirty="0" smtClean="0"/>
              <a:t>E-Mail Vorlage mit 3 der wichtigsten KBF</a:t>
            </a:r>
          </a:p>
          <a:p>
            <a:pPr marL="742950" lvl="1" indent="-285750">
              <a:buFontTx/>
              <a:buChar char="-"/>
            </a:pPr>
            <a:r>
              <a:rPr lang="de-DE" dirty="0" smtClean="0"/>
              <a:t>Darstellung nach einer Art Stufenplan ( KTG/BU/Pflege) </a:t>
            </a:r>
          </a:p>
          <a:p>
            <a:r>
              <a:rPr lang="de-DE" dirty="0" smtClean="0"/>
              <a:t>Kunden-/ Netzwerk-Seminare ( auch in den jeweiligen GS )  mit der Fachabteilung oder  Swiss Life für Kunden/Steuerberater; f2f und Webinare</a:t>
            </a:r>
          </a:p>
          <a:p>
            <a:r>
              <a:rPr lang="de-DE" dirty="0" smtClean="0"/>
              <a:t>FK/BAV Berater zur Gewinnung von Privatkunden aus den Belegschaften entwickeln, Übergabe der neuen Kunden an junge Kollegen ( ggf. auch neue Mitarbeiter (!!!)  über diese Möglichkeit generieren )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19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smtClean="0"/>
              <a:t>Maßnahmen/Ideen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Lösungsansätze	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58215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half" idx="2"/>
          </p:nvPr>
        </p:nvSpPr>
        <p:spPr>
          <a:xfrm>
            <a:off x="364220" y="1695766"/>
            <a:ext cx="11341586" cy="4511982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 smtClean="0">
                <a:solidFill>
                  <a:srgbClr val="137C9B"/>
                </a:solidFill>
              </a:rPr>
              <a:t>Agenda</a:t>
            </a:r>
            <a:endParaRPr lang="de-DE" sz="2400" dirty="0">
              <a:solidFill>
                <a:srgbClr val="137C9B"/>
              </a:solidFill>
            </a:endParaRPr>
          </a:p>
          <a:p>
            <a:endParaRPr lang="de-DE" dirty="0" smtClean="0"/>
          </a:p>
          <a:p>
            <a:r>
              <a:rPr lang="de-DE" dirty="0" smtClean="0">
                <a:solidFill>
                  <a:schemeClr val="tx1"/>
                </a:solidFill>
              </a:rPr>
              <a:t>Ausgangslage</a:t>
            </a:r>
          </a:p>
          <a:p>
            <a:pPr marL="0" indent="0">
              <a:buNone/>
            </a:pPr>
            <a:r>
              <a:rPr lang="de-DE" dirty="0" smtClean="0">
                <a:solidFill>
                  <a:schemeClr val="tx1"/>
                </a:solidFill>
              </a:rPr>
              <a:t>	- Anzahl der Verträge</a:t>
            </a:r>
          </a:p>
          <a:p>
            <a:pPr marL="0" indent="0">
              <a:buNone/>
            </a:pPr>
            <a:r>
              <a:rPr lang="de-DE" dirty="0">
                <a:solidFill>
                  <a:schemeClr val="tx1"/>
                </a:solidFill>
              </a:rPr>
              <a:t>	</a:t>
            </a:r>
            <a:r>
              <a:rPr lang="de-DE" dirty="0" smtClean="0">
                <a:solidFill>
                  <a:schemeClr val="tx1"/>
                </a:solidFill>
              </a:rPr>
              <a:t>- Zahlen, Daten, Fakten</a:t>
            </a:r>
          </a:p>
          <a:p>
            <a:pPr marL="0" indent="0">
              <a:buNone/>
            </a:pPr>
            <a:r>
              <a:rPr lang="de-DE" dirty="0">
                <a:solidFill>
                  <a:schemeClr val="tx1"/>
                </a:solidFill>
              </a:rPr>
              <a:t>	</a:t>
            </a:r>
            <a:r>
              <a:rPr lang="de-DE" dirty="0" smtClean="0">
                <a:solidFill>
                  <a:schemeClr val="tx1"/>
                </a:solidFill>
              </a:rPr>
              <a:t>- kurzer Exkurs Darstellung der Lücken über Finanzplaner Pro</a:t>
            </a:r>
          </a:p>
          <a:p>
            <a:r>
              <a:rPr lang="de-DE" dirty="0" smtClean="0">
                <a:solidFill>
                  <a:schemeClr val="tx1"/>
                </a:solidFill>
              </a:rPr>
              <a:t>Brainstorming</a:t>
            </a:r>
            <a:endParaRPr lang="de-DE" dirty="0" smtClean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e-DE" dirty="0">
                <a:solidFill>
                  <a:schemeClr val="tx1"/>
                </a:solidFill>
                <a:sym typeface="Wingdings" panose="05000000000000000000" pitchFamily="2" charset="2"/>
              </a:rPr>
              <a:t>	</a:t>
            </a:r>
            <a:r>
              <a:rPr lang="de-DE" dirty="0" smtClean="0">
                <a:solidFill>
                  <a:schemeClr val="tx1"/>
                </a:solidFill>
                <a:sym typeface="Wingdings" panose="05000000000000000000" pitchFamily="2" charset="2"/>
              </a:rPr>
              <a:t>- Gründe für das Ungleichgewicht innerhalb der biometrischen Risiken</a:t>
            </a:r>
          </a:p>
          <a:p>
            <a:pPr marL="0" indent="0">
              <a:buNone/>
            </a:pPr>
            <a:r>
              <a:rPr lang="de-DE" dirty="0">
                <a:solidFill>
                  <a:schemeClr val="tx1"/>
                </a:solidFill>
                <a:sym typeface="Wingdings" panose="05000000000000000000" pitchFamily="2" charset="2"/>
              </a:rPr>
              <a:t>	</a:t>
            </a:r>
            <a:r>
              <a:rPr lang="de-DE" dirty="0" smtClean="0">
                <a:solidFill>
                  <a:schemeClr val="tx1"/>
                </a:solidFill>
                <a:sym typeface="Wingdings" panose="05000000000000000000" pitchFamily="2" charset="2"/>
              </a:rPr>
              <a:t>- Erfahrungen mit dem Verkauf von Pflegeprodukten</a:t>
            </a:r>
          </a:p>
          <a:p>
            <a:pPr marL="0" indent="0">
              <a:buNone/>
            </a:pPr>
            <a:r>
              <a:rPr lang="de-DE" dirty="0">
                <a:solidFill>
                  <a:schemeClr val="tx1"/>
                </a:solidFill>
                <a:sym typeface="Wingdings" panose="05000000000000000000" pitchFamily="2" charset="2"/>
              </a:rPr>
              <a:t>	</a:t>
            </a:r>
            <a:r>
              <a:rPr lang="de-DE" dirty="0" smtClean="0">
                <a:solidFill>
                  <a:schemeClr val="tx1"/>
                </a:solidFill>
                <a:sym typeface="Wingdings" panose="05000000000000000000" pitchFamily="2" charset="2"/>
              </a:rPr>
              <a:t>- ggf. Gründe für Nichtbeachtung</a:t>
            </a:r>
            <a:endParaRPr lang="de-DE" dirty="0" smtClean="0">
              <a:solidFill>
                <a:schemeClr val="tx1"/>
              </a:solidFill>
            </a:endParaRPr>
          </a:p>
          <a:p>
            <a:r>
              <a:rPr lang="de-DE" dirty="0" smtClean="0">
                <a:solidFill>
                  <a:schemeClr val="tx1"/>
                </a:solidFill>
              </a:rPr>
              <a:t>Darstellung von Lösungen unter Einbeziehung des o.g. Brainstorming </a:t>
            </a:r>
          </a:p>
          <a:p>
            <a:r>
              <a:rPr lang="de-DE" dirty="0" smtClean="0">
                <a:solidFill>
                  <a:schemeClr val="tx1"/>
                </a:solidFill>
              </a:rPr>
              <a:t>Fazit</a:t>
            </a:r>
          </a:p>
          <a:p>
            <a:endParaRPr lang="de-DE" dirty="0">
              <a:solidFill>
                <a:schemeClr val="tx1"/>
              </a:solidFill>
            </a:endParaRPr>
          </a:p>
          <a:p>
            <a:endParaRPr lang="de-DE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dirty="0">
              <a:solidFill>
                <a:srgbClr val="137C9B"/>
              </a:solidFill>
            </a:endParaRPr>
          </a:p>
          <a:p>
            <a:pPr marL="0" indent="0">
              <a:buNone/>
            </a:pPr>
            <a:endParaRPr lang="de-DE" dirty="0" smtClean="0"/>
          </a:p>
          <a:p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29278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smtClean="0"/>
              <a:t>Kooperation mit der Barmer nutzen</a:t>
            </a:r>
          </a:p>
          <a:p>
            <a:pPr lvl="1"/>
            <a:r>
              <a:rPr lang="de-DE" dirty="0" smtClean="0"/>
              <a:t>- Regelmäßige Meetings, ggf. Schulung der Mitarbeiter </a:t>
            </a:r>
            <a:endParaRPr lang="de-DE" dirty="0"/>
          </a:p>
          <a:p>
            <a:r>
              <a:rPr lang="de-DE" dirty="0" smtClean="0"/>
              <a:t>Pflege gegen Einmalbeitrag und als Geldanlage</a:t>
            </a:r>
          </a:p>
          <a:p>
            <a:r>
              <a:rPr lang="de-DE" dirty="0" smtClean="0"/>
              <a:t>Überprüfung alter Verträge in Bezug auf Bedingungen, Rentenhöhen, Gesellschaft ( Ideal/</a:t>
            </a:r>
            <a:r>
              <a:rPr lang="de-DE" dirty="0" err="1" smtClean="0"/>
              <a:t>Generali</a:t>
            </a:r>
            <a:r>
              <a:rPr lang="de-DE" dirty="0" smtClean="0"/>
              <a:t>) </a:t>
            </a:r>
          </a:p>
          <a:p>
            <a:r>
              <a:rPr lang="de-DE" dirty="0" smtClean="0"/>
              <a:t>Einbeziehung des AOK Pflegenavigators</a:t>
            </a:r>
          </a:p>
          <a:p>
            <a:pPr lvl="1"/>
            <a:r>
              <a:rPr lang="de-DE" dirty="0">
                <a:hlinkClick r:id="rId2"/>
              </a:rPr>
              <a:t>Pflegenavigator: Suche nach Pflegeheimen (aok.de)</a:t>
            </a:r>
            <a:endParaRPr lang="de-DE" dirty="0"/>
          </a:p>
          <a:p>
            <a:pPr marL="0" indent="0">
              <a:buNone/>
            </a:pPr>
            <a:endParaRPr lang="de-DE" dirty="0" smtClean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20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smtClean="0"/>
              <a:t>Maßnahmen/</a:t>
            </a:r>
            <a:r>
              <a:rPr lang="de-DE" dirty="0"/>
              <a:t>I</a:t>
            </a:r>
            <a:r>
              <a:rPr lang="de-DE" dirty="0" smtClean="0"/>
              <a:t>deen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Lösungsansätze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554462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smtClean="0"/>
              <a:t>Was setzen wir zukünftig ganz konkret um?</a:t>
            </a:r>
          </a:p>
          <a:p>
            <a:r>
              <a:rPr lang="de-DE" dirty="0" smtClean="0"/>
              <a:t>Wann setzen wir was um?</a:t>
            </a:r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pPr marL="0" indent="0" algn="ctr">
              <a:buNone/>
            </a:pPr>
            <a:r>
              <a:rPr lang="de-DE" altLang="de-DE" b="1" dirty="0"/>
              <a:t>Vielen Dank für die </a:t>
            </a:r>
            <a:r>
              <a:rPr lang="de-DE" altLang="de-DE" b="1" dirty="0" smtClean="0"/>
              <a:t>Aufmerksamkeit!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21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smtClean="0"/>
              <a:t>Umsetzung	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Fazit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23787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Ausgangslage</a:t>
            </a:r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488829" y="1573798"/>
            <a:ext cx="11334751" cy="435376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 smtClean="0"/>
          </a:p>
        </p:txBody>
      </p:sp>
      <p:sp>
        <p:nvSpPr>
          <p:cNvPr id="3" name="Rechteck 2"/>
          <p:cNvSpPr/>
          <p:nvPr/>
        </p:nvSpPr>
        <p:spPr>
          <a:xfrm>
            <a:off x="842211" y="1724960"/>
            <a:ext cx="9745578" cy="2825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55588">
              <a:buClr>
                <a:srgbClr val="1D2D4B"/>
              </a:buClr>
            </a:pPr>
            <a:r>
              <a:rPr lang="de-DE" sz="2400" b="1" dirty="0">
                <a:solidFill>
                  <a:srgbClr val="1D2D4B"/>
                </a:solidFill>
              </a:rPr>
              <a:t>Die </a:t>
            </a:r>
            <a:r>
              <a:rPr lang="de-DE" sz="2400" b="1" dirty="0" smtClean="0">
                <a:solidFill>
                  <a:srgbClr val="1D2D4B"/>
                </a:solidFill>
              </a:rPr>
              <a:t>Pflegesituation in Deutschland</a:t>
            </a:r>
            <a:endParaRPr lang="de-DE" sz="2400" b="1" dirty="0">
              <a:solidFill>
                <a:srgbClr val="1D2D4B"/>
              </a:solidFill>
            </a:endParaRPr>
          </a:p>
          <a:p>
            <a:pPr marL="808038" lvl="1">
              <a:spcBef>
                <a:spcPct val="80000"/>
              </a:spcBef>
              <a:spcAft>
                <a:spcPct val="80000"/>
              </a:spcAft>
            </a:pPr>
            <a:r>
              <a:rPr lang="de-DE" sz="2400" dirty="0" smtClean="0">
                <a:solidFill>
                  <a:srgbClr val="1D2D4B"/>
                </a:solidFill>
              </a:rPr>
              <a:t>2022:</a:t>
            </a:r>
            <a:r>
              <a:rPr lang="de-DE" sz="2400" dirty="0">
                <a:solidFill>
                  <a:srgbClr val="1D2D4B"/>
                </a:solidFill>
              </a:rPr>
              <a:t/>
            </a:r>
            <a:br>
              <a:rPr lang="de-DE" sz="2400" dirty="0">
                <a:solidFill>
                  <a:srgbClr val="1D2D4B"/>
                </a:solidFill>
              </a:rPr>
            </a:br>
            <a:r>
              <a:rPr lang="de-DE" sz="2400" dirty="0">
                <a:solidFill>
                  <a:srgbClr val="1D2D4B"/>
                </a:solidFill>
              </a:rPr>
              <a:t>etwa </a:t>
            </a:r>
            <a:r>
              <a:rPr lang="de-DE" sz="2400" dirty="0" smtClean="0">
                <a:solidFill>
                  <a:srgbClr val="1D2D4B"/>
                </a:solidFill>
              </a:rPr>
              <a:t>4,6 </a:t>
            </a:r>
            <a:r>
              <a:rPr lang="de-DE" sz="2400" dirty="0">
                <a:solidFill>
                  <a:srgbClr val="1D2D4B"/>
                </a:solidFill>
              </a:rPr>
              <a:t>Mio. Pflegebedürftige</a:t>
            </a:r>
          </a:p>
          <a:p>
            <a:pPr marL="808038" lvl="1">
              <a:spcBef>
                <a:spcPct val="0"/>
              </a:spcBef>
              <a:spcAft>
                <a:spcPct val="80000"/>
              </a:spcAft>
            </a:pPr>
            <a:r>
              <a:rPr lang="de-DE" sz="2400" dirty="0" smtClean="0">
                <a:solidFill>
                  <a:srgbClr val="1D2D4B"/>
                </a:solidFill>
              </a:rPr>
              <a:t>Risiko der Pflegewahrscheinlichkeit:</a:t>
            </a:r>
          </a:p>
          <a:p>
            <a:pPr marL="808038" lvl="1">
              <a:spcBef>
                <a:spcPct val="0"/>
              </a:spcBef>
              <a:spcAft>
                <a:spcPct val="80000"/>
              </a:spcAft>
            </a:pPr>
            <a:endParaRPr lang="de-DE" sz="2400" dirty="0">
              <a:solidFill>
                <a:srgbClr val="1D2D4B"/>
              </a:solidFill>
            </a:endParaRPr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/>
          </p:nvPr>
        </p:nvGraphicFramePr>
        <p:xfrm>
          <a:off x="1759285" y="3914818"/>
          <a:ext cx="8128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Im Alter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Pflegewahrscheinlichkeit in %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unter 60 Jahren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1,7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zwischen 60 und 80 Jahren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8,4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über 80 Jahren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41,6</a:t>
                      </a:r>
                      <a:endParaRPr lang="de-DE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223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Ausgangslage</a:t>
            </a:r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488829" y="1798388"/>
            <a:ext cx="11334751" cy="435376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400" u="sng" dirty="0" smtClean="0">
                <a:solidFill>
                  <a:srgbClr val="1D2D4B"/>
                </a:solidFill>
              </a:rPr>
              <a:t>Anstieg der Pflegefälle in Deutschland: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200" dirty="0" smtClean="0">
                <a:solidFill>
                  <a:srgbClr val="1D2D4B"/>
                </a:solidFill>
              </a:rPr>
              <a:t>Anstieg der Pflegefälle durch Gentechnologie, Gerätemedizin und Pflegereform (2017)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200" dirty="0" smtClean="0">
                <a:solidFill>
                  <a:srgbClr val="1D2D4B"/>
                </a:solidFill>
              </a:rPr>
              <a:t>Verdopplung der Pflegefälle von 2010 bis 2021</a:t>
            </a:r>
          </a:p>
          <a:p>
            <a:pPr>
              <a:buFont typeface="Wingdings" panose="05000000000000000000" pitchFamily="2" charset="2"/>
              <a:buChar char="§"/>
            </a:pPr>
            <a:endParaRPr lang="de-DE" sz="2400" dirty="0" smtClean="0">
              <a:solidFill>
                <a:srgbClr val="1D2D4B"/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829" y="3423313"/>
            <a:ext cx="6679531" cy="3111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03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5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Pflege</a:t>
            </a:r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488829" y="1573798"/>
            <a:ext cx="11334751" cy="435376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 smtClean="0"/>
          </a:p>
          <a:p>
            <a:pPr marL="0" indent="0">
              <a:buNone/>
            </a:pPr>
            <a:r>
              <a:rPr lang="de-DE" sz="2400" u="sng" dirty="0" smtClean="0">
                <a:solidFill>
                  <a:srgbClr val="1D2D4B"/>
                </a:solidFill>
              </a:rPr>
              <a:t>Stationäre Pflege</a:t>
            </a:r>
          </a:p>
          <a:p>
            <a:r>
              <a:rPr lang="de-DE" sz="2400" dirty="0" smtClean="0">
                <a:solidFill>
                  <a:srgbClr val="1D2D4B"/>
                </a:solidFill>
              </a:rPr>
              <a:t>Bei vollstationärer Pflege (§ 43 SGB XI) werden die folgenden Leistungen erbracht:</a:t>
            </a:r>
          </a:p>
          <a:p>
            <a:endParaRPr lang="de-DE" sz="2400" dirty="0" smtClean="0">
              <a:solidFill>
                <a:srgbClr val="1D2D4B"/>
              </a:solidFill>
            </a:endParaRPr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/>
          </p:nvPr>
        </p:nvGraphicFramePr>
        <p:xfrm>
          <a:off x="839487" y="3433279"/>
          <a:ext cx="8128000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Pflegegrad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Vollstationäre Pflege </a:t>
                      </a:r>
                    </a:p>
                    <a:p>
                      <a:pPr algn="ctr"/>
                      <a:r>
                        <a:rPr lang="de-DE" dirty="0" smtClean="0"/>
                        <a:t>Max. Leistung (pro Monat)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PG1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-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PG2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770 €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PG3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1.262 €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PG4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1.775 €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PG5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2.005 €</a:t>
                      </a:r>
                      <a:endParaRPr lang="de-DE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953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6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Pflege</a:t>
            </a:r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488829" y="1573798"/>
            <a:ext cx="11181803" cy="4778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400" b="1" dirty="0" smtClean="0">
                <a:solidFill>
                  <a:srgbClr val="1D2D4B"/>
                </a:solidFill>
              </a:rPr>
              <a:t>Finanzielle Konsequenzen der Pflegebedürftigkeit</a:t>
            </a:r>
          </a:p>
          <a:p>
            <a:pPr marL="0" indent="0">
              <a:buNone/>
            </a:pPr>
            <a:r>
              <a:rPr lang="de-DE" sz="2200" b="1" dirty="0" smtClean="0">
                <a:solidFill>
                  <a:srgbClr val="1D2D4B"/>
                </a:solidFill>
              </a:rPr>
              <a:t>Finanzielle Situation im Pflegefall Pflegegrad 4</a:t>
            </a:r>
          </a:p>
          <a:p>
            <a:pPr>
              <a:buFont typeface="Wingdings" panose="05000000000000000000" pitchFamily="2" charset="2"/>
              <a:buChar char="§"/>
            </a:pPr>
            <a:endParaRPr lang="de-DE" sz="2200" dirty="0" smtClean="0">
              <a:solidFill>
                <a:srgbClr val="1D2D4B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de-DE" sz="2200" dirty="0" smtClean="0">
                <a:solidFill>
                  <a:srgbClr val="1D2D4B"/>
                </a:solidFill>
              </a:rPr>
              <a:t>Durchschnittliche Kosten für die Pflegeeinrichtung 3.900 € (Pflegegrad </a:t>
            </a:r>
            <a:r>
              <a:rPr lang="de-DE" sz="2200" dirty="0">
                <a:solidFill>
                  <a:srgbClr val="1D2D4B"/>
                </a:solidFill>
              </a:rPr>
              <a:t>4</a:t>
            </a:r>
            <a:r>
              <a:rPr lang="de-DE" sz="2200" dirty="0" smtClean="0">
                <a:solidFill>
                  <a:srgbClr val="1D2D4B"/>
                </a:solidFill>
              </a:rPr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200" dirty="0" smtClean="0">
                <a:solidFill>
                  <a:srgbClr val="1D2D4B"/>
                </a:solidFill>
              </a:rPr>
              <a:t>Abzüglich Leistungen der gesetzlichen Pflegeversicherung max. 1.775 €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200" dirty="0" smtClean="0">
                <a:solidFill>
                  <a:srgbClr val="1D2D4B"/>
                </a:solidFill>
              </a:rPr>
              <a:t>Zu zahlen aus Vermögen 2.125 € (z.B. aus Altersrente, Immobilien, usw.)</a:t>
            </a: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2593278" y="4444169"/>
            <a:ext cx="43211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95" tIns="45697" rIns="91395" bIns="45697">
            <a:spAutoFit/>
          </a:bodyPr>
          <a:lstStyle/>
          <a:p>
            <a:pPr eaLnBrk="0" hangingPunct="0"/>
            <a:r>
              <a:rPr lang="de-DE" sz="1800" dirty="0"/>
              <a:t>durchschnittliche Kosten für Pflegeheim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048765" y="4810882"/>
            <a:ext cx="5410200" cy="396875"/>
          </a:xfrm>
          <a:prstGeom prst="rect">
            <a:avLst/>
          </a:prstGeom>
          <a:blipFill dpi="0" rotWithShape="1">
            <a:blip r:embed="rId2" cstate="print">
              <a:alphaModFix amt="50000"/>
            </a:blip>
            <a:srcRect/>
            <a:stretch>
              <a:fillRect b="-807032"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lIns="91395" tIns="45697" rIns="91395" bIns="45697" anchor="ctr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de-DE" sz="2000" b="1" dirty="0" smtClean="0">
                <a:ea typeface="+mn-ea"/>
              </a:rPr>
              <a:t>3.900 </a:t>
            </a:r>
            <a:r>
              <a:rPr lang="de-DE" sz="2000" b="1" dirty="0">
                <a:ea typeface="+mn-ea"/>
              </a:rPr>
              <a:t>€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2048765" y="5273720"/>
            <a:ext cx="2667000" cy="396875"/>
          </a:xfrm>
          <a:prstGeom prst="rect">
            <a:avLst/>
          </a:prstGeom>
          <a:blipFill dpi="0" rotWithShape="1">
            <a:blip r:embed="rId2" cstate="print">
              <a:alphaModFix amt="50000"/>
            </a:blip>
            <a:srcRect/>
            <a:stretch>
              <a:fillRect b="-347128"/>
            </a:stretch>
          </a:blipFill>
          <a:ln w="9525" algn="ctr">
            <a:noFill/>
            <a:miter lim="800000"/>
            <a:headEnd/>
            <a:tailEnd/>
          </a:ln>
          <a:effectLst/>
        </p:spPr>
        <p:txBody>
          <a:bodyPr lIns="91395" tIns="45697" rIns="91395" bIns="45697" anchor="ctr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de-DE" sz="2000" b="1" dirty="0" smtClean="0">
                <a:ea typeface="+mn-ea"/>
              </a:rPr>
              <a:t>1.775 </a:t>
            </a:r>
            <a:r>
              <a:rPr lang="de-DE" sz="2000" b="1" dirty="0">
                <a:ea typeface="+mn-ea"/>
              </a:rPr>
              <a:t>€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4791965" y="5273720"/>
            <a:ext cx="2667000" cy="396875"/>
          </a:xfrm>
          <a:prstGeom prst="rect">
            <a:avLst/>
          </a:prstGeom>
          <a:solidFill>
            <a:srgbClr val="6E0717"/>
          </a:solidFill>
          <a:ln w="9525">
            <a:noFill/>
            <a:miter lim="800000"/>
            <a:headEnd/>
            <a:tailEnd/>
          </a:ln>
        </p:spPr>
        <p:txBody>
          <a:bodyPr lIns="91395" tIns="45697" rIns="91395" bIns="45697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sz="2000" b="1" dirty="0" smtClean="0">
                <a:solidFill>
                  <a:srgbClr val="FFFFFF"/>
                </a:solidFill>
              </a:rPr>
              <a:t>2.125 </a:t>
            </a:r>
            <a:r>
              <a:rPr lang="de-DE" sz="2000" b="1" dirty="0">
                <a:solidFill>
                  <a:srgbClr val="FFFFFF"/>
                </a:solidFill>
              </a:rPr>
              <a:t>€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048765" y="5736558"/>
            <a:ext cx="2667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95" tIns="45697" rIns="91395" bIns="45697">
            <a:spAutoFit/>
          </a:bodyPr>
          <a:lstStyle/>
          <a:p>
            <a:pPr eaLnBrk="0" hangingPunct="0"/>
            <a:r>
              <a:rPr lang="de-DE" sz="1800" dirty="0"/>
              <a:t>gesetzliche Leistungen</a:t>
            </a: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4791965" y="5709995"/>
            <a:ext cx="2667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95" tIns="45697" rIns="91395" bIns="45697">
            <a:spAutoFit/>
          </a:bodyPr>
          <a:lstStyle/>
          <a:p>
            <a:pPr eaLnBrk="0" hangingPunct="0"/>
            <a:r>
              <a:rPr lang="de-DE" sz="1800" dirty="0"/>
              <a:t>zu zahlende Differenz</a:t>
            </a:r>
          </a:p>
        </p:txBody>
      </p:sp>
    </p:spTree>
    <p:extLst>
      <p:ext uri="{BB962C8B-B14F-4D97-AF65-F5344CB8AC3E}">
        <p14:creationId xmlns:p14="http://schemas.microsoft.com/office/powerpoint/2010/main" val="675261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7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369357" y="1801058"/>
            <a:ext cx="11140854" cy="3917953"/>
          </a:xfrm>
        </p:spPr>
        <p:txBody>
          <a:bodyPr/>
          <a:lstStyle/>
          <a:p>
            <a:pPr lvl="0"/>
            <a:r>
              <a:rPr lang="de-DE" b="1" dirty="0" smtClean="0"/>
              <a:t>Finanzielle Konsequenzen der Pflegebedürftigkeit</a:t>
            </a:r>
          </a:p>
          <a:p>
            <a:pPr>
              <a:buClr>
                <a:srgbClr val="1D2D4B"/>
              </a:buClr>
            </a:pPr>
            <a:r>
              <a:rPr lang="de-DE" b="1" dirty="0">
                <a:latin typeface="+mn-lt"/>
              </a:rPr>
              <a:t>Pflegebedürftigkeit frisst Vermögen</a:t>
            </a:r>
            <a:br>
              <a:rPr lang="de-DE" b="1" dirty="0">
                <a:latin typeface="+mn-lt"/>
              </a:rPr>
            </a:br>
            <a:endParaRPr lang="de-DE" b="1" dirty="0">
              <a:latin typeface="+mn-lt"/>
            </a:endParaRPr>
          </a:p>
          <a:p>
            <a:pPr marL="800100" lvl="1" indent="-34290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rgbClr val="1D2D4B"/>
                </a:solidFill>
              </a:rPr>
              <a:t>die durchschnittliche Lebenserwartung eines Pflegebedürftigen </a:t>
            </a:r>
            <a:r>
              <a:rPr lang="de-DE" sz="2000" dirty="0" smtClean="0">
                <a:solidFill>
                  <a:srgbClr val="1D2D4B"/>
                </a:solidFill>
              </a:rPr>
              <a:t>beträgt </a:t>
            </a:r>
            <a:r>
              <a:rPr lang="de-DE" sz="2000" dirty="0">
                <a:solidFill>
                  <a:srgbClr val="1D2D4B"/>
                </a:solidFill>
              </a:rPr>
              <a:t>ca. </a:t>
            </a:r>
            <a:r>
              <a:rPr lang="de-DE" sz="2000" dirty="0" smtClean="0">
                <a:solidFill>
                  <a:srgbClr val="1D2D4B"/>
                </a:solidFill>
              </a:rPr>
              <a:t>6 </a:t>
            </a:r>
            <a:r>
              <a:rPr lang="de-DE" sz="2000" dirty="0">
                <a:solidFill>
                  <a:srgbClr val="1D2D4B"/>
                </a:solidFill>
              </a:rPr>
              <a:t>bis 7 Jahre </a:t>
            </a:r>
          </a:p>
          <a:p>
            <a:pPr marL="800100" lvl="1" indent="-34290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rgbClr val="1D2D4B"/>
                </a:solidFill>
              </a:rPr>
              <a:t>bei durchschnittlichen monatlichen Eigenanteilen von etwa </a:t>
            </a:r>
            <a:r>
              <a:rPr lang="de-DE" sz="2000" dirty="0" smtClean="0">
                <a:solidFill>
                  <a:srgbClr val="1D2D4B"/>
                </a:solidFill>
              </a:rPr>
              <a:t>2.100 </a:t>
            </a:r>
            <a:r>
              <a:rPr lang="de-DE" sz="2000" dirty="0">
                <a:solidFill>
                  <a:srgbClr val="1D2D4B"/>
                </a:solidFill>
              </a:rPr>
              <a:t>€ in </a:t>
            </a:r>
            <a:r>
              <a:rPr lang="de-DE" sz="2000" dirty="0" smtClean="0">
                <a:solidFill>
                  <a:srgbClr val="1D2D4B"/>
                </a:solidFill>
              </a:rPr>
              <a:t>Pflegegrad 4 ergibt </a:t>
            </a:r>
            <a:r>
              <a:rPr lang="de-DE" sz="2000" dirty="0">
                <a:solidFill>
                  <a:srgbClr val="1D2D4B"/>
                </a:solidFill>
              </a:rPr>
              <a:t>sich so leicht über die Jahre ein Betrag von über </a:t>
            </a:r>
            <a:r>
              <a:rPr lang="de-DE" sz="2000" dirty="0" smtClean="0">
                <a:solidFill>
                  <a:srgbClr val="1D2D4B"/>
                </a:solidFill>
              </a:rPr>
              <a:t>176.000 </a:t>
            </a:r>
            <a:r>
              <a:rPr lang="de-DE" sz="2000" dirty="0">
                <a:solidFill>
                  <a:srgbClr val="1D2D4B"/>
                </a:solidFill>
              </a:rPr>
              <a:t>€</a:t>
            </a:r>
          </a:p>
          <a:p>
            <a:pPr marL="800100" lvl="1" indent="-34290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rgbClr val="1D2D4B"/>
                </a:solidFill>
              </a:rPr>
              <a:t>selbst für wohlhabende Rentner können sich damit schnell finanzielle Schwierigkeiten ergeben</a:t>
            </a:r>
          </a:p>
        </p:txBody>
      </p:sp>
      <p:sp>
        <p:nvSpPr>
          <p:cNvPr id="5" name="Titel 4"/>
          <p:cNvSpPr txBox="1">
            <a:spLocks noGrp="1"/>
          </p:cNvSpPr>
          <p:nvPr>
            <p:ph type="title"/>
          </p:nvPr>
        </p:nvSpPr>
        <p:spPr>
          <a:xfrm>
            <a:off x="364220" y="765219"/>
            <a:ext cx="10314206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smtClean="0">
                <a:solidFill>
                  <a:srgbClr val="1D2D4B"/>
                </a:solidFill>
              </a:rPr>
              <a:t>Pflege</a:t>
            </a:r>
            <a:endParaRPr lang="de-DE" sz="3200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99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8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369357" y="1801058"/>
            <a:ext cx="11140854" cy="3917953"/>
          </a:xfrm>
        </p:spPr>
        <p:txBody>
          <a:bodyPr/>
          <a:lstStyle/>
          <a:p>
            <a:pPr lvl="0"/>
            <a:endParaRPr lang="de-DE" dirty="0" smtClean="0"/>
          </a:p>
          <a:p>
            <a:pPr lvl="0"/>
            <a:r>
              <a:rPr lang="de-DE" dirty="0" smtClean="0"/>
              <a:t>Seit </a:t>
            </a:r>
            <a:r>
              <a:rPr lang="de-DE" dirty="0"/>
              <a:t>Anfang 2020 müssen </a:t>
            </a:r>
            <a:r>
              <a:rPr lang="de-DE" b="1" dirty="0"/>
              <a:t>Kinder</a:t>
            </a:r>
            <a:r>
              <a:rPr lang="de-DE" dirty="0"/>
              <a:t> für ihre </a:t>
            </a:r>
            <a:r>
              <a:rPr lang="de-DE" b="1" dirty="0"/>
              <a:t>pflegebedürftigen</a:t>
            </a:r>
            <a:r>
              <a:rPr lang="de-DE" dirty="0"/>
              <a:t> Eltern nur noch dann </a:t>
            </a:r>
            <a:r>
              <a:rPr lang="de-DE" dirty="0" smtClean="0"/>
              <a:t>Unterhalt</a:t>
            </a:r>
            <a:r>
              <a:rPr lang="de-DE" dirty="0"/>
              <a:t> </a:t>
            </a:r>
            <a:r>
              <a:rPr lang="de-DE" b="1" dirty="0"/>
              <a:t>zahlen</a:t>
            </a:r>
            <a:r>
              <a:rPr lang="de-DE" dirty="0"/>
              <a:t>,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wenn </a:t>
            </a:r>
            <a:r>
              <a:rPr lang="de-DE" dirty="0"/>
              <a:t>sie ein Jahresbruttoeinkommen von mehr als 100.000 Euro </a:t>
            </a:r>
            <a:r>
              <a:rPr lang="de-DE" dirty="0" smtClean="0"/>
              <a:t>haben.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Diese </a:t>
            </a:r>
            <a:r>
              <a:rPr lang="de-DE" dirty="0"/>
              <a:t>Grenze hat das Angehörigen-Entlastungsgesetz gebracht, das zum 1. </a:t>
            </a:r>
            <a:r>
              <a:rPr lang="de-DE"/>
              <a:t>Januar </a:t>
            </a:r>
            <a:r>
              <a:rPr lang="de-DE" smtClean="0"/>
              <a:t>2020 in </a:t>
            </a:r>
            <a:r>
              <a:rPr lang="de-DE" dirty="0"/>
              <a:t>Kraft getreten ist.</a:t>
            </a:r>
            <a:endParaRPr lang="de-DE" i="1" dirty="0"/>
          </a:p>
        </p:txBody>
      </p:sp>
      <p:sp>
        <p:nvSpPr>
          <p:cNvPr id="5" name="Titel 4"/>
          <p:cNvSpPr txBox="1">
            <a:spLocks noGrp="1"/>
          </p:cNvSpPr>
          <p:nvPr>
            <p:ph type="title"/>
          </p:nvPr>
        </p:nvSpPr>
        <p:spPr>
          <a:xfrm>
            <a:off x="364220" y="765219"/>
            <a:ext cx="10314206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smtClean="0">
                <a:solidFill>
                  <a:srgbClr val="1D2D4B"/>
                </a:solidFill>
              </a:rPr>
              <a:t>Pflege</a:t>
            </a:r>
            <a:endParaRPr lang="de-DE" sz="3200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75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half" idx="2"/>
          </p:nvPr>
        </p:nvSpPr>
        <p:spPr>
          <a:xfrm>
            <a:off x="370989" y="2281236"/>
            <a:ext cx="11341586" cy="4576763"/>
          </a:xfrm>
        </p:spPr>
        <p:txBody>
          <a:bodyPr/>
          <a:lstStyle/>
          <a:p>
            <a:r>
              <a:rPr lang="de-DE" dirty="0" smtClean="0"/>
              <a:t>Darstellung Pflegelücke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smtClean="0"/>
              <a:t>Finanzplaner Pro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Pflege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430" y="2629025"/>
            <a:ext cx="9434581" cy="438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50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fm PowerPoint-Vorlagen">
  <a:themeElements>
    <a:clrScheme name="Benutzerdefiniert 1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fm_Master_16_9.potx [Schreibgeschützt]" id="{12D08852-B563-4A5F-9244-E29582014320}" vid="{B0FA3858-67D2-4B08-BBC3-3B4F7EA1EEA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530</Words>
  <Application>Microsoft Office PowerPoint</Application>
  <PresentationFormat>Breitbild</PresentationFormat>
  <Paragraphs>196</Paragraphs>
  <Slides>21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5" baseType="lpstr">
      <vt:lpstr>Arial</vt:lpstr>
      <vt:lpstr>Calibri</vt:lpstr>
      <vt:lpstr>Wingdings</vt:lpstr>
      <vt:lpstr>afm PowerPoint-Vorlagen</vt:lpstr>
      <vt:lpstr>PowerPoint-Präsentation</vt:lpstr>
      <vt:lpstr> </vt:lpstr>
      <vt:lpstr>Ausgangslage</vt:lpstr>
      <vt:lpstr>Ausgangslage</vt:lpstr>
      <vt:lpstr>Pflege</vt:lpstr>
      <vt:lpstr>Pflege</vt:lpstr>
      <vt:lpstr>Pflege</vt:lpstr>
      <vt:lpstr>Pflege</vt:lpstr>
      <vt:lpstr>Pflege</vt:lpstr>
      <vt:lpstr>Ausgangslage</vt:lpstr>
      <vt:lpstr>Ausgangslage</vt:lpstr>
      <vt:lpstr>Brainstorming</vt:lpstr>
      <vt:lpstr>Pflegerente</vt:lpstr>
      <vt:lpstr>Pflege</vt:lpstr>
      <vt:lpstr>Pflegerente</vt:lpstr>
      <vt:lpstr>Pflegerente</vt:lpstr>
      <vt:lpstr>Pflege</vt:lpstr>
      <vt:lpstr>Pflege </vt:lpstr>
      <vt:lpstr>Lösungsansätze </vt:lpstr>
      <vt:lpstr>Lösungsansätze</vt:lpstr>
      <vt:lpstr>Fazit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Andreas Kiss</dc:creator>
  <cp:lastModifiedBy>Potuzak, Karsten</cp:lastModifiedBy>
  <cp:revision>902</cp:revision>
  <cp:lastPrinted>2019-08-21T13:01:55Z</cp:lastPrinted>
  <dcterms:created xsi:type="dcterms:W3CDTF">2019-08-21T08:57:07Z</dcterms:created>
  <dcterms:modified xsi:type="dcterms:W3CDTF">2023-02-28T14:36:16Z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-119028190</vt:i4>
  </property>
  <property fmtid="{D5CDD505-2E9C-101B-9397-08002B2CF9AE}" pid="3" name="_NewReviewCycle">
    <vt:lpwstr/>
  </property>
  <property fmtid="{D5CDD505-2E9C-101B-9397-08002B2CF9AE}" pid="4" name="_EmailSubject">
    <vt:lpwstr>Präsi</vt:lpwstr>
  </property>
  <property fmtid="{D5CDD505-2E9C-101B-9397-08002B2CF9AE}" pid="5" name="_AuthorEmail">
    <vt:lpwstr>Potuzak@afm-gruppe.de</vt:lpwstr>
  </property>
  <property fmtid="{D5CDD505-2E9C-101B-9397-08002B2CF9AE}" pid="6" name="_AuthorEmailDisplayName">
    <vt:lpwstr>Potuzak, Karsten</vt:lpwstr>
  </property>
</Properties>
</file>